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1"/>
  </p:notesMasterIdLst>
  <p:sldIdLst>
    <p:sldId id="256" r:id="rId2"/>
    <p:sldId id="258" r:id="rId3"/>
    <p:sldId id="259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9" r:id="rId12"/>
    <p:sldId id="273" r:id="rId13"/>
    <p:sldId id="276" r:id="rId14"/>
    <p:sldId id="281" r:id="rId15"/>
    <p:sldId id="274" r:id="rId16"/>
    <p:sldId id="278" r:id="rId17"/>
    <p:sldId id="280" r:id="rId18"/>
    <p:sldId id="275" r:id="rId19"/>
    <p:sldId id="264" r:id="rId20"/>
  </p:sldIdLst>
  <p:sldSz cx="9144000" cy="5143500" type="screen16x9"/>
  <p:notesSz cx="6858000" cy="9144000"/>
  <p:embeddedFontLst>
    <p:embeddedFont>
      <p:font typeface="Chakra Petch Medium" panose="020B0600000101010101" charset="-34"/>
      <p:regular r:id="rId22"/>
      <p:bold r:id="rId23"/>
      <p:italic r:id="rId24"/>
      <p:boldItalic r:id="rId25"/>
    </p:embeddedFont>
    <p:embeddedFont>
      <p:font typeface="Fira Code" panose="020B0809050000020004" pitchFamily="49" charset="0"/>
      <p:regular r:id="rId26"/>
      <p:bold r:id="rId27"/>
    </p:embeddedFont>
    <p:embeddedFont>
      <p:font typeface="경기천년제목 Medium" panose="02020603020101020101" pitchFamily="18" charset="-127"/>
      <p:regular r:id="rId28"/>
    </p:embeddedFont>
    <p:embeddedFont>
      <p:font typeface="경기천년제목V Bold" panose="02020803020101020101" pitchFamily="18" charset="-127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A02157-2DF5-4E0D-A25C-F542457F797B}">
  <a:tblStyle styleId="{9DA02157-2DF5-4E0D-A25C-F542457F79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037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677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813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11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106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333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691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699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538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165482c6e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165482c6e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61526d799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61526d799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861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616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503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210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273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71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name="adj1" fmla="val 34916"/>
                <a:gd name="adj2" fmla="val 25000"/>
                <a:gd name="adj3" fmla="val 35030"/>
                <a:gd name="adj4" fmla="val 4812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  <p:sldLayoutId id="2147483659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6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100" dirty="0" err="1">
                <a:solidFill>
                  <a:schemeClr val="tx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FrontEnd</a:t>
            </a:r>
            <a:r>
              <a:rPr lang="en-US" sz="3100" dirty="0">
                <a:solidFill>
                  <a:schemeClr val="tx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Project :</a:t>
            </a:r>
            <a:br>
              <a:rPr lang="en-US" sz="3100" dirty="0">
                <a:solidFill>
                  <a:schemeClr val="tx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</a:br>
            <a:br>
              <a:rPr lang="en-US" sz="3100" spc="-150" dirty="0">
                <a:solidFill>
                  <a:schemeClr val="tx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</a:br>
            <a:r>
              <a:rPr lang="ko-KR" altLang="en-US" sz="3100" spc="-150" dirty="0">
                <a:solidFill>
                  <a:schemeClr val="tx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자바스크립트를 이용한 </a:t>
            </a:r>
            <a:r>
              <a:rPr lang="en-US" altLang="ko-KR" sz="3100" spc="-150" dirty="0">
                <a:solidFill>
                  <a:schemeClr val="tx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Yacht </a:t>
            </a:r>
            <a:r>
              <a:rPr lang="ko-KR" altLang="en-US" sz="3100" spc="-150" dirty="0">
                <a:solidFill>
                  <a:schemeClr val="tx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게임 제작</a:t>
            </a:r>
            <a:br>
              <a:rPr lang="en-US" sz="3100" spc="-150" dirty="0">
                <a:solidFill>
                  <a:schemeClr val="accen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</a:br>
            <a:endParaRPr sz="3100" spc="-150" dirty="0">
              <a:solidFill>
                <a:schemeClr val="accen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666" name="Google Shape;666;p36"/>
          <p:cNvSpPr txBox="1">
            <a:spLocks noGrp="1"/>
          </p:cNvSpPr>
          <p:nvPr>
            <p:ph type="subTitle" idx="1"/>
          </p:nvPr>
        </p:nvSpPr>
        <p:spPr>
          <a:xfrm>
            <a:off x="6437086" y="4267846"/>
            <a:ext cx="1991663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발표자 </a:t>
            </a:r>
            <a:r>
              <a:rPr lang="en-US" altLang="ko-KR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정두식</a:t>
            </a:r>
            <a:endParaRPr sz="1800" dirty="0">
              <a:solidFill>
                <a:schemeClr val="lt1"/>
              </a:solidFill>
              <a:highlight>
                <a:schemeClr val="dk1"/>
              </a:highligh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667" name="Google Shape;667;p36"/>
          <p:cNvGrpSpPr/>
          <p:nvPr/>
        </p:nvGrpSpPr>
        <p:grpSpPr>
          <a:xfrm>
            <a:off x="7609019" y="3084662"/>
            <a:ext cx="378215" cy="598023"/>
            <a:chOff x="1654675" y="1997765"/>
            <a:chExt cx="445587" cy="704551"/>
          </a:xfrm>
        </p:grpSpPr>
        <p:sp>
          <p:nvSpPr>
            <p:cNvPr id="668" name="Google Shape;668;p36"/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CEA9E-0301-B58E-0C23-13AD51641519}"/>
              </a:ext>
            </a:extLst>
          </p:cNvPr>
          <p:cNvSpPr txBox="1"/>
          <p:nvPr/>
        </p:nvSpPr>
        <p:spPr>
          <a:xfrm>
            <a:off x="451700" y="1130625"/>
            <a:ext cx="267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게임 시작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DF29FB-D2D7-0859-3509-13B26B6B0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096" y="634210"/>
            <a:ext cx="5585410" cy="43434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3D4586-2196-CF0D-503A-D1600B33EB1C}"/>
              </a:ext>
            </a:extLst>
          </p:cNvPr>
          <p:cNvSpPr txBox="1"/>
          <p:nvPr/>
        </p:nvSpPr>
        <p:spPr>
          <a:xfrm>
            <a:off x="451700" y="1710745"/>
            <a:ext cx="2398252" cy="255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Start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button 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클릭 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→ </a:t>
            </a:r>
            <a:r>
              <a:rPr lang="en-US" altLang="ko-KR" sz="12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Playing_Status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활성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→ 주사위 롤 버튼 조건을 맞춤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Playerturn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() 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함수와 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Rolldice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() 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Playerturn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함수는 원형 리스트 알고리즘을 적용</a:t>
            </a:r>
          </a:p>
        </p:txBody>
      </p:sp>
    </p:spTree>
    <p:extLst>
      <p:ext uri="{BB962C8B-B14F-4D97-AF65-F5344CB8AC3E}">
        <p14:creationId xmlns:p14="http://schemas.microsoft.com/office/powerpoint/2010/main" val="306919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CEA9E-0301-B58E-0C23-13AD51641519}"/>
              </a:ext>
            </a:extLst>
          </p:cNvPr>
          <p:cNvSpPr txBox="1"/>
          <p:nvPr/>
        </p:nvSpPr>
        <p:spPr>
          <a:xfrm>
            <a:off x="451700" y="1130625"/>
            <a:ext cx="267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2-1.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주사위 굴리기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04AEB0-EC5D-29B5-A23D-B81FAA66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000" y="634210"/>
            <a:ext cx="5406599" cy="42418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9BC700-F952-0A1F-4C8D-4452E0B56392}"/>
              </a:ext>
            </a:extLst>
          </p:cNvPr>
          <p:cNvSpPr txBox="1"/>
          <p:nvPr/>
        </p:nvSpPr>
        <p:spPr>
          <a:xfrm>
            <a:off x="451700" y="1710745"/>
            <a:ext cx="2627256" cy="199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주사위값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저장은 배열을 활용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chk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</a:t>
            </a:r>
            <a:r>
              <a:rPr lang="en-US" altLang="ko-KR" sz="12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] (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주사위 홀드 여부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와 비교하여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각 배열에 랜덤으로 값을 입력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RemainDice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변수를 사용해 남은 주사위 횟수 계산</a:t>
            </a:r>
          </a:p>
        </p:txBody>
      </p:sp>
    </p:spTree>
    <p:extLst>
      <p:ext uri="{BB962C8B-B14F-4D97-AF65-F5344CB8AC3E}">
        <p14:creationId xmlns:p14="http://schemas.microsoft.com/office/powerpoint/2010/main" val="149611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CEA9E-0301-B58E-0C23-13AD51641519}"/>
              </a:ext>
            </a:extLst>
          </p:cNvPr>
          <p:cNvSpPr txBox="1"/>
          <p:nvPr/>
        </p:nvSpPr>
        <p:spPr>
          <a:xfrm>
            <a:off x="451700" y="1130625"/>
            <a:ext cx="267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2-2.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주사위 홀드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84735-0FB8-7538-45C2-822AC062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362" y="1130625"/>
            <a:ext cx="5870744" cy="35485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B17766-A628-6184-E319-10EC92335D77}"/>
              </a:ext>
            </a:extLst>
          </p:cNvPr>
          <p:cNvSpPr txBox="1"/>
          <p:nvPr/>
        </p:nvSpPr>
        <p:spPr>
          <a:xfrm>
            <a:off x="451700" y="1710745"/>
            <a:ext cx="2627256" cy="199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각 체크박스에 </a:t>
            </a:r>
            <a:r>
              <a:rPr lang="ko-KR" altLang="en-US" sz="12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이벤트리스너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설정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체크박스가 눌렸다면 값을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하고 테두리 변경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해제하면 값을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으로 하고 다시 검은색으로 변경</a:t>
            </a:r>
          </a:p>
        </p:txBody>
      </p:sp>
    </p:spTree>
    <p:extLst>
      <p:ext uri="{BB962C8B-B14F-4D97-AF65-F5344CB8AC3E}">
        <p14:creationId xmlns:p14="http://schemas.microsoft.com/office/powerpoint/2010/main" val="6311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CEA9E-0301-B58E-0C23-13AD51641519}"/>
              </a:ext>
            </a:extLst>
          </p:cNvPr>
          <p:cNvSpPr txBox="1"/>
          <p:nvPr/>
        </p:nvSpPr>
        <p:spPr>
          <a:xfrm>
            <a:off x="451700" y="1130625"/>
            <a:ext cx="267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2-3.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특수한 족보 체크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37F63B-A046-D607-92BB-055D80F3F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181" y="489894"/>
            <a:ext cx="5345106" cy="44108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211888-EB3C-82AB-8B4D-C337E82B4979}"/>
              </a:ext>
            </a:extLst>
          </p:cNvPr>
          <p:cNvSpPr txBox="1"/>
          <p:nvPr/>
        </p:nvSpPr>
        <p:spPr>
          <a:xfrm>
            <a:off x="451699" y="1710745"/>
            <a:ext cx="2841569" cy="144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변수와 조건문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논리연산자로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특수한 족보 구현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조건이 만족하면 해당 변수가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true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변경되어 해당 칸에 값을 입력가능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4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CEA9E-0301-B58E-0C23-13AD51641519}"/>
              </a:ext>
            </a:extLst>
          </p:cNvPr>
          <p:cNvSpPr txBox="1"/>
          <p:nvPr/>
        </p:nvSpPr>
        <p:spPr>
          <a:xfrm>
            <a:off x="451700" y="1130625"/>
            <a:ext cx="267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점수 계산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89DBAD-3A11-C6E2-AA6E-606F90F01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120" y="1130625"/>
            <a:ext cx="5394360" cy="3655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F14001-1815-5492-3E80-D82E206B6ADF}"/>
              </a:ext>
            </a:extLst>
          </p:cNvPr>
          <p:cNvSpPr txBox="1"/>
          <p:nvPr/>
        </p:nvSpPr>
        <p:spPr>
          <a:xfrm>
            <a:off x="451699" y="1710745"/>
            <a:ext cx="2841569" cy="199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각 버튼마다 </a:t>
            </a:r>
            <a:r>
              <a:rPr lang="ko-KR" altLang="en-US" sz="12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이벤트리스너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사용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각 점수마다 점수를 넣는 방식은 조금씩 다름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옆의 코드는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Ace 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칸 계산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점수 입력과 동시에 보너스점수 조건체크와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초기화함수 호출 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CEA9E-0301-B58E-0C23-13AD51641519}"/>
              </a:ext>
            </a:extLst>
          </p:cNvPr>
          <p:cNvSpPr txBox="1"/>
          <p:nvPr/>
        </p:nvSpPr>
        <p:spPr>
          <a:xfrm>
            <a:off x="451700" y="1130625"/>
            <a:ext cx="267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4-1.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초기화 및 게임 종료 판별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D2E03F-7667-31C6-BD5F-FB8475865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623" y="578644"/>
            <a:ext cx="3761995" cy="41720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B5534C-B94C-87E5-A2E8-6D13619B6636}"/>
              </a:ext>
            </a:extLst>
          </p:cNvPr>
          <p:cNvSpPr txBox="1"/>
          <p:nvPr/>
        </p:nvSpPr>
        <p:spPr>
          <a:xfrm>
            <a:off x="451699" y="1710745"/>
            <a:ext cx="2841569" cy="144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점수 계산을 할 때마다 총점에 기록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남은 주사위 횟수와 체크박스 값 초기화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보너스 점수 계산은 이 때 이루어짐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58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CEA9E-0301-B58E-0C23-13AD51641519}"/>
              </a:ext>
            </a:extLst>
          </p:cNvPr>
          <p:cNvSpPr txBox="1"/>
          <p:nvPr/>
        </p:nvSpPr>
        <p:spPr>
          <a:xfrm>
            <a:off x="451700" y="1130625"/>
            <a:ext cx="267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4-2.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보너스 점수 체크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AB3FA7-6DEC-200E-BA0D-D13757931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286" y="1130625"/>
            <a:ext cx="5732353" cy="31194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B7FCCC-8471-6BA6-257E-C08FF123DFCD}"/>
              </a:ext>
            </a:extLst>
          </p:cNvPr>
          <p:cNvSpPr txBox="1"/>
          <p:nvPr/>
        </p:nvSpPr>
        <p:spPr>
          <a:xfrm>
            <a:off x="451699" y="1710745"/>
            <a:ext cx="2841569" cy="144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 ~ 6 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족보를 계산할 때 카운트와 각 값의 총점을 기록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조건을 만족한다면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35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점이 추가되고 </a:t>
            </a:r>
            <a:r>
              <a:rPr lang="en-US" altLang="ko-KR" sz="12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Chksub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false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설정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중복계산 방지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93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CEA9E-0301-B58E-0C23-13AD51641519}"/>
              </a:ext>
            </a:extLst>
          </p:cNvPr>
          <p:cNvSpPr txBox="1"/>
          <p:nvPr/>
        </p:nvSpPr>
        <p:spPr>
          <a:xfrm>
            <a:off x="451700" y="1130625"/>
            <a:ext cx="267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4-3.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초기화 및 게임 종료 판별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FA9B578-9825-62B4-78A8-A05671A57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231" y="634211"/>
            <a:ext cx="3779748" cy="4166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8488DA-E5AB-AFA1-7395-EE6C0481FAF5}"/>
              </a:ext>
            </a:extLst>
          </p:cNvPr>
          <p:cNvSpPr txBox="1"/>
          <p:nvPr/>
        </p:nvSpPr>
        <p:spPr>
          <a:xfrm>
            <a:off x="451699" y="1710745"/>
            <a:ext cx="2841569" cy="116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48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칸을 전부 채우면 </a:t>
            </a:r>
            <a:r>
              <a:rPr lang="ko-KR" altLang="en-US" sz="12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삼항연산자로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플레이어 중 가장 높은 값을 체크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가장 높은 값을 가진 플레이어의 승리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26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CEA9E-0301-B58E-0C23-13AD51641519}"/>
              </a:ext>
            </a:extLst>
          </p:cNvPr>
          <p:cNvSpPr txBox="1"/>
          <p:nvPr/>
        </p:nvSpPr>
        <p:spPr>
          <a:xfrm>
            <a:off x="451700" y="1130625"/>
            <a:ext cx="267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5.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주사위 표시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C0F0F8B1-C233-47EF-8447-948DAA865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788" y="791560"/>
            <a:ext cx="5048937" cy="400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6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4"/>
          <p:cNvSpPr txBox="1">
            <a:spLocks noGrp="1"/>
          </p:cNvSpPr>
          <p:nvPr>
            <p:ph type="title"/>
          </p:nvPr>
        </p:nvSpPr>
        <p:spPr>
          <a:xfrm>
            <a:off x="3243600" y="1158602"/>
            <a:ext cx="2656800" cy="564000"/>
          </a:xfrm>
          <a:prstGeom prst="rect">
            <a:avLst/>
          </a:prstGeom>
          <a:effectLst>
            <a:softEdge rad="635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Q n A</a:t>
            </a:r>
            <a:endParaRPr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grpSp>
        <p:nvGrpSpPr>
          <p:cNvPr id="951" name="Google Shape;951;p44"/>
          <p:cNvGrpSpPr/>
          <p:nvPr/>
        </p:nvGrpSpPr>
        <p:grpSpPr>
          <a:xfrm>
            <a:off x="8271160" y="4294911"/>
            <a:ext cx="564698" cy="627192"/>
            <a:chOff x="2877151" y="3108530"/>
            <a:chExt cx="665290" cy="738916"/>
          </a:xfrm>
        </p:grpSpPr>
        <p:sp>
          <p:nvSpPr>
            <p:cNvPr id="952" name="Google Shape;952;p44"/>
            <p:cNvSpPr/>
            <p:nvPr/>
          </p:nvSpPr>
          <p:spPr>
            <a:xfrm>
              <a:off x="2877151" y="3108530"/>
              <a:ext cx="665290" cy="736489"/>
            </a:xfrm>
            <a:custGeom>
              <a:avLst/>
              <a:gdLst/>
              <a:ahLst/>
              <a:cxnLst/>
              <a:rect l="l" t="t" r="r" b="b"/>
              <a:pathLst>
                <a:path w="18081" h="20016" extrusionOk="0">
                  <a:moveTo>
                    <a:pt x="3070" y="1"/>
                  </a:moveTo>
                  <a:lnTo>
                    <a:pt x="3070" y="1002"/>
                  </a:lnTo>
                  <a:lnTo>
                    <a:pt x="2002" y="1002"/>
                  </a:lnTo>
                  <a:lnTo>
                    <a:pt x="2002" y="2002"/>
                  </a:lnTo>
                  <a:lnTo>
                    <a:pt x="2002" y="3003"/>
                  </a:lnTo>
                  <a:lnTo>
                    <a:pt x="2002" y="4004"/>
                  </a:lnTo>
                  <a:lnTo>
                    <a:pt x="3003" y="4004"/>
                  </a:lnTo>
                  <a:lnTo>
                    <a:pt x="3003" y="5004"/>
                  </a:lnTo>
                  <a:lnTo>
                    <a:pt x="3003" y="6005"/>
                  </a:lnTo>
                  <a:lnTo>
                    <a:pt x="3003" y="7006"/>
                  </a:lnTo>
                  <a:lnTo>
                    <a:pt x="4004" y="7006"/>
                  </a:lnTo>
                  <a:lnTo>
                    <a:pt x="4004" y="8007"/>
                  </a:lnTo>
                  <a:lnTo>
                    <a:pt x="4004" y="9007"/>
                  </a:lnTo>
                  <a:lnTo>
                    <a:pt x="3003" y="9007"/>
                  </a:lnTo>
                  <a:lnTo>
                    <a:pt x="3003" y="8007"/>
                  </a:lnTo>
                  <a:lnTo>
                    <a:pt x="1" y="8007"/>
                  </a:lnTo>
                  <a:lnTo>
                    <a:pt x="1" y="9007"/>
                  </a:lnTo>
                  <a:lnTo>
                    <a:pt x="1" y="11009"/>
                  </a:lnTo>
                  <a:lnTo>
                    <a:pt x="1001" y="11009"/>
                  </a:lnTo>
                  <a:lnTo>
                    <a:pt x="1001" y="12009"/>
                  </a:lnTo>
                  <a:lnTo>
                    <a:pt x="2002" y="12009"/>
                  </a:lnTo>
                  <a:lnTo>
                    <a:pt x="2002" y="14011"/>
                  </a:lnTo>
                  <a:lnTo>
                    <a:pt x="3003" y="14011"/>
                  </a:lnTo>
                  <a:lnTo>
                    <a:pt x="3003" y="16012"/>
                  </a:lnTo>
                  <a:lnTo>
                    <a:pt x="4004" y="16012"/>
                  </a:lnTo>
                  <a:lnTo>
                    <a:pt x="4004" y="18014"/>
                  </a:lnTo>
                  <a:lnTo>
                    <a:pt x="5004" y="18014"/>
                  </a:lnTo>
                  <a:lnTo>
                    <a:pt x="5004" y="19014"/>
                  </a:lnTo>
                  <a:lnTo>
                    <a:pt x="5004" y="20015"/>
                  </a:lnTo>
                  <a:lnTo>
                    <a:pt x="15078" y="20015"/>
                  </a:lnTo>
                  <a:lnTo>
                    <a:pt x="15078" y="18014"/>
                  </a:lnTo>
                  <a:lnTo>
                    <a:pt x="16079" y="18014"/>
                  </a:lnTo>
                  <a:lnTo>
                    <a:pt x="16079" y="16012"/>
                  </a:lnTo>
                  <a:lnTo>
                    <a:pt x="17080" y="16012"/>
                  </a:lnTo>
                  <a:lnTo>
                    <a:pt x="17080" y="9941"/>
                  </a:lnTo>
                  <a:lnTo>
                    <a:pt x="18080" y="9941"/>
                  </a:lnTo>
                  <a:lnTo>
                    <a:pt x="18080" y="9041"/>
                  </a:lnTo>
                  <a:lnTo>
                    <a:pt x="18080" y="8040"/>
                  </a:lnTo>
                  <a:lnTo>
                    <a:pt x="18080" y="7039"/>
                  </a:lnTo>
                  <a:lnTo>
                    <a:pt x="18080" y="6039"/>
                  </a:lnTo>
                  <a:lnTo>
                    <a:pt x="18080" y="5038"/>
                  </a:lnTo>
                  <a:lnTo>
                    <a:pt x="18080" y="4037"/>
                  </a:lnTo>
                  <a:lnTo>
                    <a:pt x="18080" y="3036"/>
                  </a:lnTo>
                  <a:lnTo>
                    <a:pt x="17080" y="3036"/>
                  </a:lnTo>
                  <a:lnTo>
                    <a:pt x="17080" y="3003"/>
                  </a:lnTo>
                  <a:lnTo>
                    <a:pt x="17080" y="2002"/>
                  </a:lnTo>
                  <a:lnTo>
                    <a:pt x="14077" y="2002"/>
                  </a:lnTo>
                  <a:lnTo>
                    <a:pt x="14077" y="1002"/>
                  </a:lnTo>
                  <a:lnTo>
                    <a:pt x="11075" y="1002"/>
                  </a:lnTo>
                  <a:lnTo>
                    <a:pt x="11075" y="1"/>
                  </a:lnTo>
                  <a:lnTo>
                    <a:pt x="9074" y="1"/>
                  </a:lnTo>
                  <a:lnTo>
                    <a:pt x="9074" y="1002"/>
                  </a:lnTo>
                  <a:lnTo>
                    <a:pt x="8073" y="1002"/>
                  </a:lnTo>
                  <a:lnTo>
                    <a:pt x="8073" y="2002"/>
                  </a:lnTo>
                  <a:lnTo>
                    <a:pt x="8073" y="3003"/>
                  </a:lnTo>
                  <a:lnTo>
                    <a:pt x="8073" y="4004"/>
                  </a:lnTo>
                  <a:lnTo>
                    <a:pt x="8073" y="5004"/>
                  </a:lnTo>
                  <a:lnTo>
                    <a:pt x="8073" y="6005"/>
                  </a:lnTo>
                  <a:lnTo>
                    <a:pt x="8073" y="7006"/>
                  </a:lnTo>
                  <a:lnTo>
                    <a:pt x="7072" y="7006"/>
                  </a:lnTo>
                  <a:lnTo>
                    <a:pt x="7072" y="6005"/>
                  </a:lnTo>
                  <a:lnTo>
                    <a:pt x="7072" y="5004"/>
                  </a:lnTo>
                  <a:lnTo>
                    <a:pt x="7072" y="4004"/>
                  </a:lnTo>
                  <a:lnTo>
                    <a:pt x="6072" y="4004"/>
                  </a:lnTo>
                  <a:lnTo>
                    <a:pt x="6072" y="3003"/>
                  </a:lnTo>
                  <a:lnTo>
                    <a:pt x="6072" y="2002"/>
                  </a:lnTo>
                  <a:lnTo>
                    <a:pt x="6072" y="1002"/>
                  </a:lnTo>
                  <a:lnTo>
                    <a:pt x="5071" y="1002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2986396" y="3108530"/>
              <a:ext cx="73664" cy="36869"/>
            </a:xfrm>
            <a:custGeom>
              <a:avLst/>
              <a:gdLst/>
              <a:ahLst/>
              <a:cxnLst/>
              <a:rect l="l" t="t" r="r" b="b"/>
              <a:pathLst>
                <a:path w="2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3209778" y="3108530"/>
              <a:ext cx="73664" cy="36869"/>
            </a:xfrm>
            <a:custGeom>
              <a:avLst/>
              <a:gdLst/>
              <a:ahLst/>
              <a:cxnLst/>
              <a:rect l="l" t="t" r="r" b="b"/>
              <a:pathLst>
                <a:path w="2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3283405" y="3145361"/>
              <a:ext cx="111746" cy="295832"/>
            </a:xfrm>
            <a:custGeom>
              <a:avLst/>
              <a:gdLst/>
              <a:ahLst/>
              <a:cxnLst/>
              <a:rect l="l" t="t" r="r" b="b"/>
              <a:pathLst>
                <a:path w="3037" h="8040" extrusionOk="0">
                  <a:moveTo>
                    <a:pt x="1" y="1"/>
                  </a:moveTo>
                  <a:lnTo>
                    <a:pt x="1" y="1001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8040"/>
                  </a:lnTo>
                  <a:lnTo>
                    <a:pt x="1002" y="8040"/>
                  </a:lnTo>
                  <a:lnTo>
                    <a:pt x="1002" y="5038"/>
                  </a:lnTo>
                  <a:lnTo>
                    <a:pt x="1002" y="4037"/>
                  </a:lnTo>
                  <a:lnTo>
                    <a:pt x="1002" y="1001"/>
                  </a:lnTo>
                  <a:lnTo>
                    <a:pt x="3036" y="100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3395114" y="3182193"/>
              <a:ext cx="110495" cy="259000"/>
            </a:xfrm>
            <a:custGeom>
              <a:avLst/>
              <a:gdLst/>
              <a:ahLst/>
              <a:cxnLst/>
              <a:rect l="l" t="t" r="r" b="b"/>
              <a:pathLst>
                <a:path w="3003" h="7039" extrusionOk="0">
                  <a:moveTo>
                    <a:pt x="0" y="0"/>
                  </a:moveTo>
                  <a:lnTo>
                    <a:pt x="0" y="1001"/>
                  </a:lnTo>
                  <a:lnTo>
                    <a:pt x="0" y="3803"/>
                  </a:lnTo>
                  <a:lnTo>
                    <a:pt x="0" y="4037"/>
                  </a:lnTo>
                  <a:lnTo>
                    <a:pt x="0" y="5037"/>
                  </a:lnTo>
                  <a:lnTo>
                    <a:pt x="0" y="6038"/>
                  </a:lnTo>
                  <a:lnTo>
                    <a:pt x="0" y="7039"/>
                  </a:lnTo>
                  <a:lnTo>
                    <a:pt x="1001" y="7039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7"/>
                  </a:lnTo>
                  <a:lnTo>
                    <a:pt x="1001" y="3803"/>
                  </a:lnTo>
                  <a:lnTo>
                    <a:pt x="1001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3505573" y="3219025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35"/>
                  </a:lnTo>
                  <a:lnTo>
                    <a:pt x="1" y="3036"/>
                  </a:lnTo>
                  <a:lnTo>
                    <a:pt x="1" y="4036"/>
                  </a:lnTo>
                  <a:lnTo>
                    <a:pt x="1" y="5037"/>
                  </a:lnTo>
                  <a:lnTo>
                    <a:pt x="1" y="6038"/>
                  </a:lnTo>
                  <a:lnTo>
                    <a:pt x="1" y="7038"/>
                  </a:lnTo>
                  <a:lnTo>
                    <a:pt x="1001" y="7038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6"/>
                  </a:lnTo>
                  <a:lnTo>
                    <a:pt x="1001" y="3036"/>
                  </a:lnTo>
                  <a:lnTo>
                    <a:pt x="1001" y="2035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3024442" y="3477987"/>
              <a:ext cx="481168" cy="369459"/>
            </a:xfrm>
            <a:custGeom>
              <a:avLst/>
              <a:gdLst/>
              <a:ahLst/>
              <a:cxnLst/>
              <a:rect l="l" t="t" r="r" b="b"/>
              <a:pathLst>
                <a:path w="13077" h="10041" extrusionOk="0">
                  <a:moveTo>
                    <a:pt x="12076" y="0"/>
                  </a:moveTo>
                  <a:lnTo>
                    <a:pt x="12076" y="5037"/>
                  </a:lnTo>
                  <a:lnTo>
                    <a:pt x="11075" y="5037"/>
                  </a:lnTo>
                  <a:lnTo>
                    <a:pt x="11075" y="7039"/>
                  </a:lnTo>
                  <a:lnTo>
                    <a:pt x="10074" y="7039"/>
                  </a:lnTo>
                  <a:lnTo>
                    <a:pt x="10074" y="9040"/>
                  </a:lnTo>
                  <a:lnTo>
                    <a:pt x="2035" y="9040"/>
                  </a:lnTo>
                  <a:lnTo>
                    <a:pt x="2035" y="7039"/>
                  </a:lnTo>
                  <a:lnTo>
                    <a:pt x="1035" y="7039"/>
                  </a:lnTo>
                  <a:lnTo>
                    <a:pt x="1035" y="6038"/>
                  </a:lnTo>
                  <a:lnTo>
                    <a:pt x="1" y="6038"/>
                  </a:lnTo>
                  <a:lnTo>
                    <a:pt x="1" y="8039"/>
                  </a:lnTo>
                  <a:lnTo>
                    <a:pt x="1035" y="8039"/>
                  </a:lnTo>
                  <a:lnTo>
                    <a:pt x="1035" y="9040"/>
                  </a:lnTo>
                  <a:lnTo>
                    <a:pt x="1035" y="10041"/>
                  </a:lnTo>
                  <a:lnTo>
                    <a:pt x="11075" y="10041"/>
                  </a:lnTo>
                  <a:lnTo>
                    <a:pt x="11075" y="8039"/>
                  </a:lnTo>
                  <a:lnTo>
                    <a:pt x="12076" y="8039"/>
                  </a:lnTo>
                  <a:lnTo>
                    <a:pt x="12076" y="6038"/>
                  </a:lnTo>
                  <a:lnTo>
                    <a:pt x="13077" y="6038"/>
                  </a:lnTo>
                  <a:lnTo>
                    <a:pt x="130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2987610" y="3367529"/>
              <a:ext cx="74915" cy="184122"/>
            </a:xfrm>
            <a:custGeom>
              <a:avLst/>
              <a:gdLst/>
              <a:ahLst/>
              <a:cxnLst/>
              <a:rect l="l" t="t" r="r" b="b"/>
              <a:pathLst>
                <a:path w="2036" h="5004" extrusionOk="0">
                  <a:moveTo>
                    <a:pt x="1002" y="0"/>
                  </a:moveTo>
                  <a:lnTo>
                    <a:pt x="1002" y="1001"/>
                  </a:lnTo>
                  <a:lnTo>
                    <a:pt x="1002" y="2002"/>
                  </a:lnTo>
                  <a:lnTo>
                    <a:pt x="1" y="2002"/>
                  </a:lnTo>
                  <a:lnTo>
                    <a:pt x="1" y="3002"/>
                  </a:lnTo>
                  <a:lnTo>
                    <a:pt x="1002" y="3002"/>
                  </a:lnTo>
                  <a:lnTo>
                    <a:pt x="1002" y="4003"/>
                  </a:lnTo>
                  <a:lnTo>
                    <a:pt x="1002" y="5004"/>
                  </a:lnTo>
                  <a:lnTo>
                    <a:pt x="2036" y="5004"/>
                  </a:lnTo>
                  <a:lnTo>
                    <a:pt x="2036" y="4003"/>
                  </a:lnTo>
                  <a:lnTo>
                    <a:pt x="2036" y="3002"/>
                  </a:lnTo>
                  <a:lnTo>
                    <a:pt x="2036" y="2002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2987610" y="3255820"/>
              <a:ext cx="36869" cy="111746"/>
            </a:xfrm>
            <a:custGeom>
              <a:avLst/>
              <a:gdLst/>
              <a:ahLst/>
              <a:cxnLst/>
              <a:rect l="l" t="t" r="r" b="b"/>
              <a:pathLst>
                <a:path w="1002" h="3037" extrusionOk="0">
                  <a:moveTo>
                    <a:pt x="1" y="1"/>
                  </a:moveTo>
                  <a:lnTo>
                    <a:pt x="1" y="1035"/>
                  </a:lnTo>
                  <a:lnTo>
                    <a:pt x="1" y="2036"/>
                  </a:lnTo>
                  <a:lnTo>
                    <a:pt x="1" y="3036"/>
                  </a:lnTo>
                  <a:lnTo>
                    <a:pt x="1002" y="3036"/>
                  </a:lnTo>
                  <a:lnTo>
                    <a:pt x="1002" y="2036"/>
                  </a:lnTo>
                  <a:lnTo>
                    <a:pt x="1002" y="1035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2950815" y="3145361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3136151" y="3367529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4"/>
            <p:cNvSpPr/>
            <p:nvPr/>
          </p:nvSpPr>
          <p:spPr>
            <a:xfrm>
              <a:off x="3099320" y="3255820"/>
              <a:ext cx="36869" cy="111746"/>
            </a:xfrm>
            <a:custGeom>
              <a:avLst/>
              <a:gdLst/>
              <a:ahLst/>
              <a:cxnLst/>
              <a:rect l="l" t="t" r="r" b="b"/>
              <a:pathLst>
                <a:path w="1002" h="3037" extrusionOk="0">
                  <a:moveTo>
                    <a:pt x="0" y="1"/>
                  </a:moveTo>
                  <a:lnTo>
                    <a:pt x="0" y="1035"/>
                  </a:lnTo>
                  <a:lnTo>
                    <a:pt x="0" y="2036"/>
                  </a:lnTo>
                  <a:lnTo>
                    <a:pt x="0" y="3036"/>
                  </a:lnTo>
                  <a:lnTo>
                    <a:pt x="1001" y="3036"/>
                  </a:lnTo>
                  <a:lnTo>
                    <a:pt x="1001" y="2036"/>
                  </a:lnTo>
                  <a:lnTo>
                    <a:pt x="1001" y="103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3062488" y="3145361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3172946" y="3145361"/>
              <a:ext cx="36869" cy="222205"/>
            </a:xfrm>
            <a:custGeom>
              <a:avLst/>
              <a:gdLst/>
              <a:ahLst/>
              <a:cxnLst/>
              <a:rect l="l" t="t" r="r" b="b"/>
              <a:pathLst>
                <a:path w="1002" h="6039" extrusionOk="0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6038"/>
                  </a:lnTo>
                  <a:lnTo>
                    <a:pt x="1001" y="6038"/>
                  </a:lnTo>
                  <a:lnTo>
                    <a:pt x="1001" y="5038"/>
                  </a:lnTo>
                  <a:lnTo>
                    <a:pt x="1001" y="4037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4"/>
            <p:cNvSpPr/>
            <p:nvPr/>
          </p:nvSpPr>
          <p:spPr>
            <a:xfrm>
              <a:off x="2877151" y="3404324"/>
              <a:ext cx="110495" cy="110532"/>
            </a:xfrm>
            <a:custGeom>
              <a:avLst/>
              <a:gdLst/>
              <a:ahLst/>
              <a:cxnLst/>
              <a:rect l="l" t="t" r="r" b="b"/>
              <a:pathLst>
                <a:path w="3003" h="3004" extrusionOk="0">
                  <a:moveTo>
                    <a:pt x="1" y="1"/>
                  </a:moveTo>
                  <a:lnTo>
                    <a:pt x="1" y="1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1002"/>
                  </a:lnTo>
                  <a:lnTo>
                    <a:pt x="3003" y="1002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4"/>
            <p:cNvSpPr/>
            <p:nvPr/>
          </p:nvSpPr>
          <p:spPr>
            <a:xfrm>
              <a:off x="2912769" y="351481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4"/>
            <p:cNvSpPr/>
            <p:nvPr/>
          </p:nvSpPr>
          <p:spPr>
            <a:xfrm>
              <a:off x="2950815" y="355161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4"/>
            <p:cNvSpPr/>
            <p:nvPr/>
          </p:nvSpPr>
          <p:spPr>
            <a:xfrm>
              <a:off x="2986396" y="3626492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8"/>
          <p:cNvSpPr txBox="1">
            <a:spLocks noGrp="1"/>
          </p:cNvSpPr>
          <p:nvPr>
            <p:ph type="title"/>
          </p:nvPr>
        </p:nvSpPr>
        <p:spPr>
          <a:xfrm>
            <a:off x="1407500" y="1737296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Yacht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대하여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715100" y="1737296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01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05" name="Google Shape;705;p38"/>
          <p:cNvSpPr txBox="1">
            <a:spLocks noGrp="1"/>
          </p:cNvSpPr>
          <p:nvPr>
            <p:ph type="title" idx="3"/>
          </p:nvPr>
        </p:nvSpPr>
        <p:spPr>
          <a:xfrm>
            <a:off x="1407500" y="2559446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웹 어플리케이션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06" name="Google Shape;706;p38"/>
          <p:cNvSpPr txBox="1">
            <a:spLocks noGrp="1"/>
          </p:cNvSpPr>
          <p:nvPr>
            <p:ph type="title" idx="4"/>
          </p:nvPr>
        </p:nvSpPr>
        <p:spPr>
          <a:xfrm>
            <a:off x="718850" y="2559446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02</a:t>
            </a:r>
            <a:endParaRPr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08" name="Google Shape;708;p38"/>
          <p:cNvSpPr txBox="1">
            <a:spLocks noGrp="1"/>
          </p:cNvSpPr>
          <p:nvPr>
            <p:ph type="title" idx="6"/>
          </p:nvPr>
        </p:nvSpPr>
        <p:spPr>
          <a:xfrm>
            <a:off x="1407500" y="3381596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웹</a:t>
            </a:r>
            <a:r>
              <a:rPr lang="en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어플리케이션 코드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09" name="Google Shape;709;p38"/>
          <p:cNvSpPr txBox="1">
            <a:spLocks noGrp="1"/>
          </p:cNvSpPr>
          <p:nvPr>
            <p:ph type="title" idx="7"/>
          </p:nvPr>
        </p:nvSpPr>
        <p:spPr>
          <a:xfrm>
            <a:off x="718850" y="3381596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11" name="Google Shape;711;p38"/>
          <p:cNvSpPr txBox="1">
            <a:spLocks noGrp="1"/>
          </p:cNvSpPr>
          <p:nvPr>
            <p:ph type="title" idx="9"/>
          </p:nvPr>
        </p:nvSpPr>
        <p:spPr>
          <a:xfrm>
            <a:off x="1407500" y="417109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시연 및 </a:t>
            </a:r>
            <a:r>
              <a:rPr lang="en-US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QnA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12" name="Google Shape;712;p38"/>
          <p:cNvSpPr txBox="1">
            <a:spLocks noGrp="1"/>
          </p:cNvSpPr>
          <p:nvPr>
            <p:ph type="title" idx="13"/>
          </p:nvPr>
        </p:nvSpPr>
        <p:spPr>
          <a:xfrm>
            <a:off x="718850" y="417109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717" name="Google Shape;717;p38"/>
          <p:cNvGrpSpPr/>
          <p:nvPr/>
        </p:nvGrpSpPr>
        <p:grpSpPr>
          <a:xfrm>
            <a:off x="7569329" y="186943"/>
            <a:ext cx="534466" cy="691809"/>
            <a:chOff x="2875937" y="1960933"/>
            <a:chExt cx="629673" cy="815044"/>
          </a:xfrm>
        </p:grpSpPr>
        <p:sp>
          <p:nvSpPr>
            <p:cNvPr id="718" name="Google Shape;718;p38"/>
            <p:cNvSpPr/>
            <p:nvPr/>
          </p:nvSpPr>
          <p:spPr>
            <a:xfrm>
              <a:off x="2879617" y="1962184"/>
              <a:ext cx="625993" cy="811330"/>
            </a:xfrm>
            <a:custGeom>
              <a:avLst/>
              <a:gdLst/>
              <a:ahLst/>
              <a:cxnLst/>
              <a:rect l="l" t="t" r="r" b="b"/>
              <a:pathLst>
                <a:path w="17013" h="22050" extrusionOk="0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24442" y="1997765"/>
              <a:ext cx="36869" cy="443122"/>
            </a:xfrm>
            <a:custGeom>
              <a:avLst/>
              <a:gdLst/>
              <a:ahLst/>
              <a:cxnLst/>
              <a:rect l="l" t="t" r="r" b="b"/>
              <a:pathLst>
                <a:path w="1002" h="12043" extrusionOk="0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062488" y="1960933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136151" y="1997765"/>
              <a:ext cx="36832" cy="332664"/>
            </a:xfrm>
            <a:custGeom>
              <a:avLst/>
              <a:gdLst/>
              <a:ahLst/>
              <a:cxnLst/>
              <a:rect l="l" t="t" r="r" b="b"/>
              <a:pathLst>
                <a:path w="1001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3172946" y="2146269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3246610" y="2219933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3246610" y="2183101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3358283" y="2256728"/>
              <a:ext cx="36869" cy="110532"/>
            </a:xfrm>
            <a:custGeom>
              <a:avLst/>
              <a:gdLst/>
              <a:ahLst/>
              <a:cxnLst/>
              <a:rect l="l" t="t" r="r" b="b"/>
              <a:pathLst>
                <a:path w="1002" h="3004" extrusionOk="0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358283" y="2219933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3431946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3468741" y="2293559"/>
              <a:ext cx="36869" cy="259037"/>
            </a:xfrm>
            <a:custGeom>
              <a:avLst/>
              <a:gdLst/>
              <a:ahLst/>
              <a:cxnLst/>
              <a:rect l="l" t="t" r="r" b="b"/>
              <a:pathLst>
                <a:path w="1002" h="7040" extrusionOk="0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3431946" y="2552559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3395114" y="2663017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3062488" y="2739109"/>
              <a:ext cx="332664" cy="36869"/>
            </a:xfrm>
            <a:custGeom>
              <a:avLst/>
              <a:gdLst/>
              <a:ahLst/>
              <a:cxnLst/>
              <a:rect l="l" t="t" r="r" b="b"/>
              <a:pathLst>
                <a:path w="9041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986396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875937" y="2293559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875937" y="233039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2912769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950815" y="244206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986396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3024442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3062488" y="266301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702;p38">
            <a:extLst>
              <a:ext uri="{FF2B5EF4-FFF2-40B4-BE49-F238E27FC236}">
                <a16:creationId xmlns:a16="http://schemas.microsoft.com/office/drawing/2014/main" id="{0F99AED2-3742-125C-B311-1EABE97FB0A3}"/>
              </a:ext>
            </a:extLst>
          </p:cNvPr>
          <p:cNvSpPr txBox="1">
            <a:spLocks/>
          </p:cNvSpPr>
          <p:nvPr/>
        </p:nvSpPr>
        <p:spPr>
          <a:xfrm>
            <a:off x="715100" y="744228"/>
            <a:ext cx="1472231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ko-KR" altLang="en-US" sz="4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목 차</a:t>
            </a:r>
            <a:endParaRPr lang="en-US" sz="4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Yacht</a:t>
            </a: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대하여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01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6D65F-2934-95AB-BACA-EF068346A2F7}"/>
              </a:ext>
            </a:extLst>
          </p:cNvPr>
          <p:cNvSpPr txBox="1"/>
          <p:nvPr/>
        </p:nvSpPr>
        <p:spPr>
          <a:xfrm>
            <a:off x="604100" y="1137882"/>
            <a:ext cx="267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Yacht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란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?</a:t>
            </a:r>
            <a:endParaRPr lang="ko-KR" altLang="en-US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9F529-09D3-27F7-6D57-1CFB3AFA4A63}"/>
              </a:ext>
            </a:extLst>
          </p:cNvPr>
          <p:cNvSpPr txBox="1"/>
          <p:nvPr/>
        </p:nvSpPr>
        <p:spPr>
          <a:xfrm>
            <a:off x="604100" y="1634631"/>
            <a:ext cx="5020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주사위 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개를 가지고 플레이하는 보드 게임의 일종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4054D-B739-763D-B53E-17440F133632}"/>
              </a:ext>
            </a:extLst>
          </p:cNvPr>
          <p:cNvSpPr txBox="1"/>
          <p:nvPr/>
        </p:nvSpPr>
        <p:spPr>
          <a:xfrm>
            <a:off x="604099" y="2128540"/>
            <a:ext cx="817704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주사위 </a:t>
            </a:r>
            <a:r>
              <a:rPr lang="en-US" altLang="ko-KR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</a:t>
            </a:r>
            <a:r>
              <a:rPr lang="ko-KR" altLang="en-US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개를 던진다</a:t>
            </a:r>
            <a:r>
              <a:rPr lang="en-US" altLang="ko-KR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300" b="0" i="0" dirty="0">
              <a:solidFill>
                <a:schemeClr val="tx1"/>
              </a:solidFill>
              <a:effectLst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이 중 원하는 주사위들은 남겨두고</a:t>
            </a:r>
            <a:r>
              <a:rPr lang="en-US" altLang="ko-KR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나머지 주사위들을 다시 던진다</a:t>
            </a:r>
            <a:r>
              <a:rPr lang="en-US" altLang="ko-KR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</a:p>
          <a:p>
            <a:pPr algn="l">
              <a:buFont typeface="+mj-lt"/>
              <a:buAutoNum type="arabicPeriod"/>
            </a:pPr>
            <a:endParaRPr lang="en-US" altLang="ko-KR" sz="1300" b="0" i="0" dirty="0">
              <a:solidFill>
                <a:schemeClr val="tx1"/>
              </a:solidFill>
              <a:effectLst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lang="en-US" altLang="ko-KR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</a:t>
            </a:r>
            <a:r>
              <a:rPr lang="ko-KR" altLang="en-US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다시 던지기는 한 라운드에 </a:t>
            </a:r>
            <a:r>
              <a:rPr lang="en-US" altLang="ko-KR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번까지</a:t>
            </a:r>
            <a:endParaRPr lang="en-US" altLang="ko-KR" sz="1300" b="0" i="0" dirty="0">
              <a:solidFill>
                <a:schemeClr val="tx1"/>
              </a:solidFill>
              <a:effectLst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>
              <a:buFont typeface="+mj-lt"/>
              <a:buAutoNum type="arabicPeriod"/>
            </a:pPr>
            <a:endParaRPr lang="en-US" altLang="ko-KR" sz="1300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lang="en-US" altLang="ko-KR" sz="13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</a:t>
            </a:r>
            <a:r>
              <a:rPr lang="ko-KR" altLang="en-US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족보 중 아직까지 기록되지 않은 하나를 </a:t>
            </a:r>
            <a:r>
              <a:rPr lang="ko-KR" altLang="en-US" sz="1300" b="1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반드시</a:t>
            </a:r>
            <a:r>
              <a:rPr lang="ko-KR" altLang="en-US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선택하여 기록</a:t>
            </a:r>
            <a:endParaRPr lang="en-US" altLang="ko-KR" sz="1300" b="0" i="0" dirty="0">
              <a:solidFill>
                <a:schemeClr val="tx1"/>
              </a:solidFill>
              <a:effectLst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endParaRPr lang="en-US" altLang="ko-KR" sz="1300" b="0" i="0" dirty="0">
              <a:solidFill>
                <a:schemeClr val="tx1"/>
              </a:solidFill>
              <a:effectLst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lang="en-US" altLang="ko-KR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</a:t>
            </a:r>
            <a:r>
              <a:rPr lang="ko-KR" altLang="en-US" sz="1300" b="0" i="0" dirty="0"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모든 플레이어가 점수판을 모두 채우면 게임이 끝나며 가장 점수가 높은 사람이 승리</a:t>
            </a:r>
            <a:endParaRPr lang="en-US" altLang="ko-KR" sz="1300" b="0" i="0" dirty="0">
              <a:solidFill>
                <a:schemeClr val="tx1"/>
              </a:solidFill>
              <a:effectLst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1F060BA-D25E-726A-44CC-C070838888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3901154" y="634210"/>
            <a:ext cx="4831063" cy="3057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 (1)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02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4F67A9C-1134-BC3F-61E2-61C185A18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251" y="634210"/>
            <a:ext cx="3557498" cy="41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7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 (2)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02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BA6AE3-5351-1930-5189-1C51644B9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314" y="1447417"/>
            <a:ext cx="6473371" cy="30618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9D41F-C0C5-F7EB-38E0-8850F6B4A5B0}"/>
              </a:ext>
            </a:extLst>
          </p:cNvPr>
          <p:cNvSpPr txBox="1"/>
          <p:nvPr/>
        </p:nvSpPr>
        <p:spPr>
          <a:xfrm>
            <a:off x="2718479" y="656522"/>
            <a:ext cx="370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주사위 표시 및 주사위 홀드</a:t>
            </a:r>
            <a:endParaRPr lang="en-US" altLang="ko-KR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홀드 시 해당 칸의 테두리가 붉은색으로 표시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4D188-6875-0D05-F3F3-2427D9C4F9F0}"/>
              </a:ext>
            </a:extLst>
          </p:cNvPr>
          <p:cNvSpPr txBox="1"/>
          <p:nvPr/>
        </p:nvSpPr>
        <p:spPr>
          <a:xfrm>
            <a:off x="7896650" y="3374676"/>
            <a:ext cx="1137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남은 주사위 기회 표시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8C5309-2D93-BE2E-6133-761C4276F30B}"/>
              </a:ext>
            </a:extLst>
          </p:cNvPr>
          <p:cNvSpPr txBox="1"/>
          <p:nvPr/>
        </p:nvSpPr>
        <p:spPr>
          <a:xfrm>
            <a:off x="229514" y="3800004"/>
            <a:ext cx="1017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특수 족보 </a:t>
            </a:r>
            <a:endParaRPr lang="en-US" altLang="ko-KR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상태 표현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95E6A-6B83-9E19-EF46-CF21FB02AE1E}"/>
              </a:ext>
            </a:extLst>
          </p:cNvPr>
          <p:cNvSpPr txBox="1"/>
          <p:nvPr/>
        </p:nvSpPr>
        <p:spPr>
          <a:xfrm>
            <a:off x="7896650" y="4174895"/>
            <a:ext cx="1137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현재 플레이어 표시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D50F4D-244B-4216-1815-2C18C64F5FF6}"/>
              </a:ext>
            </a:extLst>
          </p:cNvPr>
          <p:cNvSpPr txBox="1"/>
          <p:nvPr/>
        </p:nvSpPr>
        <p:spPr>
          <a:xfrm>
            <a:off x="7794307" y="2759123"/>
            <a:ext cx="1342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족보 사진 불러오기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483EAF-4FF9-B130-9A69-AB18E3E1667D}"/>
              </a:ext>
            </a:extLst>
          </p:cNvPr>
          <p:cNvSpPr/>
          <p:nvPr/>
        </p:nvSpPr>
        <p:spPr>
          <a:xfrm>
            <a:off x="1759860" y="1778355"/>
            <a:ext cx="4149439" cy="2005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D0E9E6-9E13-8E07-E900-1001291FF448}"/>
              </a:ext>
            </a:extLst>
          </p:cNvPr>
          <p:cNvSpPr/>
          <p:nvPr/>
        </p:nvSpPr>
        <p:spPr>
          <a:xfrm>
            <a:off x="1494503" y="4112725"/>
            <a:ext cx="4721942" cy="308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E70439-9E3D-1EAE-E052-E94EE6221AAA}"/>
              </a:ext>
            </a:extLst>
          </p:cNvPr>
          <p:cNvSpPr/>
          <p:nvPr/>
        </p:nvSpPr>
        <p:spPr>
          <a:xfrm>
            <a:off x="6649347" y="3647783"/>
            <a:ext cx="828086" cy="245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92A1F0-538C-7D45-6445-4AD4F4F54A25}"/>
              </a:ext>
            </a:extLst>
          </p:cNvPr>
          <p:cNvSpPr/>
          <p:nvPr/>
        </p:nvSpPr>
        <p:spPr>
          <a:xfrm>
            <a:off x="6584359" y="4155034"/>
            <a:ext cx="1003685" cy="237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E9025DA-1895-C649-95B0-F63FBCABAFE2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flipV="1">
            <a:off x="3834580" y="1241297"/>
            <a:ext cx="737420" cy="537058"/>
          </a:xfrm>
          <a:prstGeom prst="line">
            <a:avLst/>
          </a:prstGeom>
          <a:ln w="22225">
            <a:solidFill>
              <a:srgbClr val="FF0000">
                <a:alpha val="99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B5BE5A5-7EBF-D4C0-D57B-D1E714316726}"/>
              </a:ext>
            </a:extLst>
          </p:cNvPr>
          <p:cNvCxnSpPr>
            <a:cxnSpLocks/>
            <a:stCxn id="15" idx="1"/>
            <a:endCxn id="10" idx="3"/>
          </p:cNvCxnSpPr>
          <p:nvPr/>
        </p:nvCxnSpPr>
        <p:spPr>
          <a:xfrm flipH="1" flipV="1">
            <a:off x="1247349" y="4092392"/>
            <a:ext cx="247154" cy="174529"/>
          </a:xfrm>
          <a:prstGeom prst="line">
            <a:avLst/>
          </a:prstGeom>
          <a:ln w="22225">
            <a:solidFill>
              <a:srgbClr val="FF0000">
                <a:alpha val="99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C9502D6-50D9-532E-AB43-A165EACF659B}"/>
              </a:ext>
            </a:extLst>
          </p:cNvPr>
          <p:cNvCxnSpPr>
            <a:cxnSpLocks/>
            <a:stCxn id="5" idx="1"/>
            <a:endCxn id="16" idx="3"/>
          </p:cNvCxnSpPr>
          <p:nvPr/>
        </p:nvCxnSpPr>
        <p:spPr>
          <a:xfrm flipH="1">
            <a:off x="7477433" y="3605509"/>
            <a:ext cx="419217" cy="165170"/>
          </a:xfrm>
          <a:prstGeom prst="line">
            <a:avLst/>
          </a:prstGeom>
          <a:ln w="22225">
            <a:solidFill>
              <a:srgbClr val="FF0000">
                <a:alpha val="99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F637945-BAC8-F175-DCE6-F23E17FEBF01}"/>
              </a:ext>
            </a:extLst>
          </p:cNvPr>
          <p:cNvCxnSpPr>
            <a:cxnSpLocks/>
            <a:stCxn id="12" idx="1"/>
            <a:endCxn id="17" idx="3"/>
          </p:cNvCxnSpPr>
          <p:nvPr/>
        </p:nvCxnSpPr>
        <p:spPr>
          <a:xfrm flipH="1" flipV="1">
            <a:off x="7588044" y="4273558"/>
            <a:ext cx="308606" cy="132170"/>
          </a:xfrm>
          <a:prstGeom prst="line">
            <a:avLst/>
          </a:prstGeom>
          <a:ln w="22225">
            <a:solidFill>
              <a:srgbClr val="FF0000">
                <a:alpha val="99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07D36F-F6A4-AEFD-019E-435E93E6B8C1}"/>
              </a:ext>
            </a:extLst>
          </p:cNvPr>
          <p:cNvSpPr/>
          <p:nvPr/>
        </p:nvSpPr>
        <p:spPr>
          <a:xfrm>
            <a:off x="6672158" y="2749288"/>
            <a:ext cx="790146" cy="377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C9A3166-1D29-ECE4-93FF-57040A148026}"/>
              </a:ext>
            </a:extLst>
          </p:cNvPr>
          <p:cNvCxnSpPr>
            <a:cxnSpLocks/>
            <a:stCxn id="13" idx="1"/>
            <a:endCxn id="29" idx="3"/>
          </p:cNvCxnSpPr>
          <p:nvPr/>
        </p:nvCxnSpPr>
        <p:spPr>
          <a:xfrm flipH="1">
            <a:off x="7462304" y="2897623"/>
            <a:ext cx="332003" cy="40350"/>
          </a:xfrm>
          <a:prstGeom prst="line">
            <a:avLst/>
          </a:prstGeom>
          <a:ln w="22225">
            <a:solidFill>
              <a:srgbClr val="FF0000">
                <a:alpha val="99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 (3)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02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6D65F-2934-95AB-BACA-EF068346A2F7}"/>
              </a:ext>
            </a:extLst>
          </p:cNvPr>
          <p:cNvSpPr txBox="1"/>
          <p:nvPr/>
        </p:nvSpPr>
        <p:spPr>
          <a:xfrm>
            <a:off x="257900" y="1359108"/>
            <a:ext cx="2678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각 플레이어의 </a:t>
            </a:r>
            <a:r>
              <a:rPr lang="ko-KR" altLang="en-US" sz="16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점수판</a:t>
            </a:r>
            <a:endParaRPr lang="en-US" altLang="ko-KR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마우스 </a:t>
            </a:r>
            <a:r>
              <a:rPr lang="ko-KR" altLang="en-US" sz="16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호버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효과</a:t>
            </a:r>
            <a:endParaRPr lang="en-US" altLang="ko-KR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보너스 효과 충족 또는 </a:t>
            </a:r>
            <a:r>
              <a:rPr lang="ko-KR" altLang="en-US" sz="16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미충족시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배경색 변경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E9B5663F-808F-0F8E-8FB2-1B0494E13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95" y="737420"/>
            <a:ext cx="5600705" cy="403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 (4)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02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3892BD-2742-EA0E-ABFC-EABEFA24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51" y="1396969"/>
            <a:ext cx="6474497" cy="311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2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 (5)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02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E7052988-34E2-EAEA-9487-07EB7EDC8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487" y="1218774"/>
            <a:ext cx="4803025" cy="349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8E48E4CE-718A-F925-BFDA-9225B73D1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300" y="6342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코드</a:t>
            </a:r>
            <a:endParaRPr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Google Shape;703;p38">
            <a:extLst>
              <a:ext uri="{FF2B5EF4-FFF2-40B4-BE49-F238E27FC236}">
                <a16:creationId xmlns:a16="http://schemas.microsoft.com/office/drawing/2014/main" id="{C1F2DEA9-3B4F-9897-E06E-5DB18D363D8A}"/>
              </a:ext>
            </a:extLst>
          </p:cNvPr>
          <p:cNvSpPr txBox="1">
            <a:spLocks/>
          </p:cNvSpPr>
          <p:nvPr/>
        </p:nvSpPr>
        <p:spPr>
          <a:xfrm>
            <a:off x="257900" y="6342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 lang="en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6D65F-2934-95AB-BACA-EF068346A2F7}"/>
              </a:ext>
            </a:extLst>
          </p:cNvPr>
          <p:cNvSpPr txBox="1"/>
          <p:nvPr/>
        </p:nvSpPr>
        <p:spPr>
          <a:xfrm>
            <a:off x="451700" y="1130625"/>
            <a:ext cx="267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0.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전체 알고리즘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CA35AB6-AA32-C21B-7B94-4721E2E37D8F}"/>
              </a:ext>
            </a:extLst>
          </p:cNvPr>
          <p:cNvSpPr/>
          <p:nvPr/>
        </p:nvSpPr>
        <p:spPr>
          <a:xfrm>
            <a:off x="1249984" y="1688053"/>
            <a:ext cx="1014243" cy="3846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시작버튼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8B7D4D-3A92-A944-AF03-E6F43E3FA550}"/>
              </a:ext>
            </a:extLst>
          </p:cNvPr>
          <p:cNvSpPr/>
          <p:nvPr/>
        </p:nvSpPr>
        <p:spPr>
          <a:xfrm>
            <a:off x="2962327" y="1688053"/>
            <a:ext cx="959357" cy="3846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시작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4371142-98FE-C909-849F-EA285F9CDBDC}"/>
              </a:ext>
            </a:extLst>
          </p:cNvPr>
          <p:cNvCxnSpPr>
            <a:cxnSpLocks/>
          </p:cNvCxnSpPr>
          <p:nvPr/>
        </p:nvCxnSpPr>
        <p:spPr>
          <a:xfrm>
            <a:off x="2373084" y="1880368"/>
            <a:ext cx="4354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624CBA-DCC2-BF3C-194F-22818077874E}"/>
              </a:ext>
            </a:extLst>
          </p:cNvPr>
          <p:cNvSpPr txBox="1"/>
          <p:nvPr/>
        </p:nvSpPr>
        <p:spPr>
          <a:xfrm>
            <a:off x="1919648" y="2153056"/>
            <a:ext cx="134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시작변수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=&gt; true</a:t>
            </a:r>
          </a:p>
          <a:p>
            <a:pPr algn="ctr"/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대부분의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동작들은 시작변수가 조건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77F453E-5517-FDF2-9941-75DE9DE76A1E}"/>
              </a:ext>
            </a:extLst>
          </p:cNvPr>
          <p:cNvSpPr/>
          <p:nvPr/>
        </p:nvSpPr>
        <p:spPr>
          <a:xfrm>
            <a:off x="4570398" y="1621310"/>
            <a:ext cx="1014243" cy="5181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주사위 굴리기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FFFEF8-9D5E-3CA8-3238-2B422E9D7386}"/>
              </a:ext>
            </a:extLst>
          </p:cNvPr>
          <p:cNvCxnSpPr>
            <a:cxnSpLocks/>
          </p:cNvCxnSpPr>
          <p:nvPr/>
        </p:nvCxnSpPr>
        <p:spPr>
          <a:xfrm>
            <a:off x="4049485" y="1880367"/>
            <a:ext cx="4354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6BE0D31-8DDF-6A8B-1753-3DBF28C68D14}"/>
              </a:ext>
            </a:extLst>
          </p:cNvPr>
          <p:cNvSpPr/>
          <p:nvPr/>
        </p:nvSpPr>
        <p:spPr>
          <a:xfrm>
            <a:off x="6194541" y="1688053"/>
            <a:ext cx="1280315" cy="3846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점수기록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42AF6F7-D849-90FA-C6DA-4B11AB666E78}"/>
              </a:ext>
            </a:extLst>
          </p:cNvPr>
          <p:cNvCxnSpPr>
            <a:cxnSpLocks/>
          </p:cNvCxnSpPr>
          <p:nvPr/>
        </p:nvCxnSpPr>
        <p:spPr>
          <a:xfrm>
            <a:off x="5682342" y="1888391"/>
            <a:ext cx="4354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78EA53C7-72B9-B0A5-3905-96E317718C39}"/>
              </a:ext>
            </a:extLst>
          </p:cNvPr>
          <p:cNvSpPr/>
          <p:nvPr/>
        </p:nvSpPr>
        <p:spPr>
          <a:xfrm>
            <a:off x="5900056" y="2811825"/>
            <a:ext cx="2085857" cy="696685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모든 칸에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기록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?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70FB6E8-9F1E-3E34-B044-F1EC39FF88E9}"/>
              </a:ext>
            </a:extLst>
          </p:cNvPr>
          <p:cNvSpPr/>
          <p:nvPr/>
        </p:nvSpPr>
        <p:spPr>
          <a:xfrm>
            <a:off x="4570398" y="2901110"/>
            <a:ext cx="1014243" cy="5181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플레이어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넘기기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0FFF181-3C33-C6AE-840A-21BD62459B8B}"/>
              </a:ext>
            </a:extLst>
          </p:cNvPr>
          <p:cNvCxnSpPr>
            <a:cxnSpLocks/>
          </p:cNvCxnSpPr>
          <p:nvPr/>
        </p:nvCxnSpPr>
        <p:spPr>
          <a:xfrm>
            <a:off x="6919111" y="2153056"/>
            <a:ext cx="0" cy="574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48B6664-AFD6-01FF-A658-A6DC4E027B1D}"/>
              </a:ext>
            </a:extLst>
          </p:cNvPr>
          <p:cNvCxnSpPr>
            <a:cxnSpLocks/>
          </p:cNvCxnSpPr>
          <p:nvPr/>
        </p:nvCxnSpPr>
        <p:spPr>
          <a:xfrm flipV="1">
            <a:off x="5095306" y="2242390"/>
            <a:ext cx="1" cy="616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42444FB-FDA9-7E72-551C-1EEDF4C5F469}"/>
              </a:ext>
            </a:extLst>
          </p:cNvPr>
          <p:cNvCxnSpPr>
            <a:cxnSpLocks/>
          </p:cNvCxnSpPr>
          <p:nvPr/>
        </p:nvCxnSpPr>
        <p:spPr>
          <a:xfrm flipH="1">
            <a:off x="5682342" y="3160167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33E97E-E64F-3B50-9D1E-FFAB0411C28D}"/>
              </a:ext>
            </a:extLst>
          </p:cNvPr>
          <p:cNvCxnSpPr>
            <a:cxnSpLocks/>
          </p:cNvCxnSpPr>
          <p:nvPr/>
        </p:nvCxnSpPr>
        <p:spPr>
          <a:xfrm>
            <a:off x="6942984" y="3611741"/>
            <a:ext cx="0" cy="321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C20C70-1ECD-6A8E-8A12-BAA5F4D67CB9}"/>
              </a:ext>
            </a:extLst>
          </p:cNvPr>
          <p:cNvSpPr txBox="1"/>
          <p:nvPr/>
        </p:nvSpPr>
        <p:spPr>
          <a:xfrm>
            <a:off x="4406369" y="1087649"/>
            <a:ext cx="134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처음에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Reroll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은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2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번까지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C26DDB-BAD9-7DE5-8D5C-47FF23D372BB}"/>
              </a:ext>
            </a:extLst>
          </p:cNvPr>
          <p:cNvSpPr txBox="1"/>
          <p:nvPr/>
        </p:nvSpPr>
        <p:spPr>
          <a:xfrm>
            <a:off x="6997169" y="3593183"/>
            <a:ext cx="267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Y</a:t>
            </a:r>
            <a:endParaRPr lang="ko-KR" altLang="en-US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8AF88F-AFEB-8B20-EF22-0B19E014819E}"/>
              </a:ext>
            </a:extLst>
          </p:cNvPr>
          <p:cNvSpPr txBox="1"/>
          <p:nvPr/>
        </p:nvSpPr>
        <p:spPr>
          <a:xfrm>
            <a:off x="5640815" y="2762610"/>
            <a:ext cx="267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</a:t>
            </a:r>
            <a:endParaRPr lang="ko-KR" altLang="en-US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7F1F4F4-3054-5735-0A79-CA235F9EBCEB}"/>
              </a:ext>
            </a:extLst>
          </p:cNvPr>
          <p:cNvSpPr/>
          <p:nvPr/>
        </p:nvSpPr>
        <p:spPr>
          <a:xfrm>
            <a:off x="6463305" y="4148224"/>
            <a:ext cx="959357" cy="3846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338346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448</Words>
  <Application>Microsoft Office PowerPoint</Application>
  <PresentationFormat>화면 슬라이드 쇼(16:9)</PresentationFormat>
  <Paragraphs>134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Chakra Petch Medium</vt:lpstr>
      <vt:lpstr>경기천년제목 Medium</vt:lpstr>
      <vt:lpstr>경기천년제목V Bold</vt:lpstr>
      <vt:lpstr>Arial</vt:lpstr>
      <vt:lpstr>Fira Code</vt:lpstr>
      <vt:lpstr>Computer Science &amp; Mathematics Major for College: Software &amp; Media Applications by Slidesgo</vt:lpstr>
      <vt:lpstr>FrontEnd Project :  자바스크립트를 이용한 Yacht 게임 제작 </vt:lpstr>
      <vt:lpstr>Yacht에 대하여</vt:lpstr>
      <vt:lpstr>Yacht에 대하여</vt:lpstr>
      <vt:lpstr>UI (1)</vt:lpstr>
      <vt:lpstr>UI (2)</vt:lpstr>
      <vt:lpstr>UI (3)</vt:lpstr>
      <vt:lpstr>UI (4)</vt:lpstr>
      <vt:lpstr>UI (5)</vt:lpstr>
      <vt:lpstr>사용 코드</vt:lpstr>
      <vt:lpstr>사용 코드</vt:lpstr>
      <vt:lpstr>사용 코드</vt:lpstr>
      <vt:lpstr>사용 코드</vt:lpstr>
      <vt:lpstr>사용 코드</vt:lpstr>
      <vt:lpstr>사용 코드</vt:lpstr>
      <vt:lpstr>사용 코드</vt:lpstr>
      <vt:lpstr>사용 코드</vt:lpstr>
      <vt:lpstr>사용 코드</vt:lpstr>
      <vt:lpstr>사용 코드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Mathematics Major for College: Software &amp; Media Applications</dc:title>
  <dc:creator>정두식</dc:creator>
  <cp:lastModifiedBy>두식 정</cp:lastModifiedBy>
  <cp:revision>5</cp:revision>
  <dcterms:modified xsi:type="dcterms:W3CDTF">2022-11-13T16:03:48Z</dcterms:modified>
</cp:coreProperties>
</file>