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5" r:id="rId2"/>
    <p:sldId id="283" r:id="rId3"/>
    <p:sldId id="293" r:id="rId4"/>
    <p:sldId id="299" r:id="rId5"/>
    <p:sldId id="302" r:id="rId6"/>
    <p:sldId id="303" r:id="rId7"/>
    <p:sldId id="304" r:id="rId8"/>
    <p:sldId id="305" r:id="rId9"/>
    <p:sldId id="306" r:id="rId10"/>
    <p:sldId id="295" r:id="rId11"/>
    <p:sldId id="289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Baskerville" panose="02000000000000000000" pitchFamily="2" charset="0"/>
      <p:regular r:id="rId19"/>
      <p:bold r:id="rId20"/>
      <p:italic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  <p:embeddedFont>
      <p:font typeface="경기천년바탕 Bold" panose="02020803020101020101" pitchFamily="18" charset="-127"/>
      <p:bold r:id="rId26"/>
    </p:embeddedFont>
    <p:embeddedFont>
      <p:font typeface="경기천년제목 Bold" panose="02020803020101020101" pitchFamily="18" charset="-127"/>
      <p:bold r:id="rId27"/>
    </p:embeddedFont>
    <p:embeddedFont>
      <p:font typeface="경기천년제목 Light" panose="02020403020101020101" pitchFamily="18" charset="-127"/>
      <p:regular r:id="rId28"/>
    </p:embeddedFont>
    <p:embeddedFont>
      <p:font typeface="경기천년제목 Medium" panose="02020603020101020101" pitchFamily="18" charset="-127"/>
      <p:regular r:id="rId29"/>
    </p:embeddedFont>
    <p:embeddedFont>
      <p:font typeface="경기천년제목V Bold" panose="02020803020101020101" pitchFamily="18" charset="-127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100"/>
    <a:srgbClr val="3A0404"/>
    <a:srgbClr val="353638"/>
    <a:srgbClr val="636852"/>
    <a:srgbClr val="EFEFEF"/>
    <a:srgbClr val="76838B"/>
    <a:srgbClr val="656A56"/>
    <a:srgbClr val="FBE0CF"/>
    <a:srgbClr val="F9EDD7"/>
    <a:srgbClr val="EAB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16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B5F6C-7147-4370-8AA3-64F41DDFD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0640-1F0F-4FD2-8E0F-D61F3EB9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6A23-F64E-410E-9933-5CF80C92A90C}" type="datetimeFigureOut">
              <a:rPr lang="en-ID" smtClean="0"/>
              <a:t>06/11/2022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3D6D-9183-40AA-8D07-E195A331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699-E673-4492-8D3D-8CF2AFF95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17EE-0622-4866-8D18-25CE03D275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8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8909-E5A9-4597-8B2B-4FE5570D75EB}" type="datetimeFigureOut">
              <a:rPr lang="en-ID" smtClean="0"/>
              <a:t>06/11/2022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75A8-F08B-4865-8B51-4C323A3291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C75A8-F08B-4865-8B51-4C323A3291A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5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71F969-6E0E-4CE4-8D83-FB7E1E36943B}"/>
              </a:ext>
            </a:extLst>
          </p:cNvPr>
          <p:cNvSpPr/>
          <p:nvPr userDrawn="1"/>
        </p:nvSpPr>
        <p:spPr>
          <a:xfrm>
            <a:off x="2986617" y="1583266"/>
            <a:ext cx="3886200" cy="436033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A5C42-8660-4144-90F8-83E42246A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56062" y="2218764"/>
            <a:ext cx="4492788" cy="3004741"/>
          </a:xfrm>
          <a:noFill/>
          <a:ln w="76200">
            <a:noFill/>
          </a:ln>
        </p:spPr>
        <p:txBody>
          <a:bodyPr anchor="ctr">
            <a:noAutofit/>
          </a:bodyPr>
          <a:lstStyle>
            <a:lvl1pPr algn="l">
              <a:defRPr sz="7200">
                <a:solidFill>
                  <a:srgbClr val="353638"/>
                </a:solidFill>
                <a:latin typeface="경기천년바탕 Bold" panose="02020803020101020101" pitchFamily="18" charset="-127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757-0A31-42A4-8AF4-E9682F725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04084" y="5490105"/>
            <a:ext cx="3549716" cy="453495"/>
          </a:xfrm>
        </p:spPr>
        <p:txBody>
          <a:bodyPr/>
          <a:lstStyle>
            <a:lvl1pPr marL="0" indent="0" algn="ctr">
              <a:buNone/>
              <a:defRPr sz="2400" i="0">
                <a:solidFill>
                  <a:srgbClr val="EFEFEF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E704-8736-43EB-B790-0237AE0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268-297F-4761-8EF4-DC6A0F9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endParaRPr lang="en-ID" dirty="0">
              <a:solidFill>
                <a:srgbClr val="EFEFE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80F5-C3D6-4504-BDF3-1BCE2F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CDE7881-E5A5-46DB-B675-AAD88C9EC8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3950" y="0"/>
            <a:ext cx="3514725" cy="4752975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461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FE64FAC-5479-4CDF-B93C-E8CE0D55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5727" y="0"/>
            <a:ext cx="4915811" cy="68580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63685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6F3B9-B2F0-4936-A941-345015BC3560}"/>
              </a:ext>
            </a:extLst>
          </p:cNvPr>
          <p:cNvSpPr/>
          <p:nvPr userDrawn="1"/>
        </p:nvSpPr>
        <p:spPr>
          <a:xfrm>
            <a:off x="4910085" y="0"/>
            <a:ext cx="7281915" cy="6857999"/>
          </a:xfrm>
          <a:prstGeom prst="rect">
            <a:avLst/>
          </a:prstGeom>
          <a:solidFill>
            <a:srgbClr val="76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6772" y="1872455"/>
            <a:ext cx="5394193" cy="1185916"/>
          </a:xfrm>
        </p:spPr>
        <p:txBody>
          <a:bodyPr anchor="b"/>
          <a:lstStyle>
            <a:lvl1pPr>
              <a:defRPr sz="6000">
                <a:solidFill>
                  <a:srgbClr val="EFEFE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703-B627-4B6B-8663-620A5CC6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6772" y="3058371"/>
            <a:ext cx="5394192" cy="2840038"/>
          </a:xfrm>
        </p:spPr>
        <p:txBody>
          <a:bodyPr/>
          <a:lstStyle>
            <a:lvl1pPr marL="0" indent="0">
              <a:buNone/>
              <a:defRPr sz="1600">
                <a:solidFill>
                  <a:srgbClr val="EFEFE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4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7E9D182-679B-449F-AB58-AE0696AF19FC}"/>
              </a:ext>
            </a:extLst>
          </p:cNvPr>
          <p:cNvSpPr/>
          <p:nvPr userDrawn="1"/>
        </p:nvSpPr>
        <p:spPr>
          <a:xfrm>
            <a:off x="6388100" y="1019703"/>
            <a:ext cx="2582333" cy="2582333"/>
          </a:xfrm>
          <a:prstGeom prst="ellipse">
            <a:avLst/>
          </a:prstGeom>
          <a:solidFill>
            <a:srgbClr val="636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818F-A3F6-4729-A6E3-846786BC5639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35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007" y="2243084"/>
            <a:ext cx="5394193" cy="1185916"/>
          </a:xfrm>
        </p:spPr>
        <p:txBody>
          <a:bodyPr anchor="b"/>
          <a:lstStyle>
            <a:lvl1pPr>
              <a:defRPr sz="6000">
                <a:solidFill>
                  <a:srgbClr val="353638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5FDF9DBB-F6E4-49E6-91A7-3787355D4A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08103" y="3587433"/>
            <a:ext cx="5334000" cy="2582333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544C3-7AB9-446F-B7CB-6EC90ED4D621}"/>
              </a:ext>
            </a:extLst>
          </p:cNvPr>
          <p:cNvSpPr/>
          <p:nvPr userDrawn="1"/>
        </p:nvSpPr>
        <p:spPr>
          <a:xfrm>
            <a:off x="7469714" y="2175403"/>
            <a:ext cx="2142067" cy="1354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20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B13F92-5DF7-41CB-BA05-FEC39036209B}"/>
              </a:ext>
            </a:extLst>
          </p:cNvPr>
          <p:cNvSpPr/>
          <p:nvPr userDrawn="1"/>
        </p:nvSpPr>
        <p:spPr>
          <a:xfrm>
            <a:off x="266700" y="268817"/>
            <a:ext cx="11658600" cy="6332008"/>
          </a:xfrm>
          <a:prstGeom prst="rect">
            <a:avLst/>
          </a:prstGeom>
          <a:solidFill>
            <a:srgbClr val="35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036" y="1355179"/>
            <a:ext cx="5105927" cy="3444874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EFEFEF"/>
                </a:solidFill>
              </a:defRPr>
            </a:lvl1pPr>
          </a:lstStyle>
          <a:p>
            <a:r>
              <a:rPr lang="en-US" dirty="0"/>
              <a:t>quote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5337358"/>
            <a:ext cx="2609850" cy="463367"/>
          </a:xfrm>
        </p:spPr>
        <p:txBody>
          <a:bodyPr anchor="t">
            <a:normAutofit/>
          </a:bodyPr>
          <a:lstStyle>
            <a:lvl1pPr algn="r">
              <a:buNone/>
              <a:defRPr sz="2800">
                <a:solidFill>
                  <a:srgbClr val="76838B"/>
                </a:solidFill>
                <a:latin typeface="경기천년바탕 Bold" panose="02020803020101020101" pitchFamily="18" charset="-127"/>
              </a:defRPr>
            </a:lvl1pPr>
          </a:lstStyle>
          <a:p>
            <a:pPr lvl="0"/>
            <a:r>
              <a:rPr lang="en-US" dirty="0"/>
              <a:t>- author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5F29E-4C36-40B4-A4AE-4B16EEA6E266}"/>
              </a:ext>
            </a:extLst>
          </p:cNvPr>
          <p:cNvSpPr txBox="1"/>
          <p:nvPr userDrawn="1"/>
        </p:nvSpPr>
        <p:spPr>
          <a:xfrm>
            <a:off x="3047547" y="967645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rgbClr val="76838B"/>
                </a:solidFill>
              </a:rPr>
              <a:t>“</a:t>
            </a:r>
            <a:endParaRPr lang="en-ID" sz="14000" dirty="0">
              <a:solidFill>
                <a:srgbClr val="76838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68F2E-85D4-46F6-9DAC-5164D0D5E5E4}"/>
              </a:ext>
            </a:extLst>
          </p:cNvPr>
          <p:cNvSpPr txBox="1"/>
          <p:nvPr userDrawn="1"/>
        </p:nvSpPr>
        <p:spPr>
          <a:xfrm rot="10800000">
            <a:off x="8158312" y="2945764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rgbClr val="76838B"/>
                </a:solidFill>
              </a:rPr>
              <a:t>“</a:t>
            </a:r>
            <a:endParaRPr lang="en-ID" sz="14000" dirty="0">
              <a:solidFill>
                <a:srgbClr val="768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8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F4D9-F45E-4139-83D5-0A38032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FC3C-1755-45B8-9A15-FA947DE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CD62-6ACA-41C3-A1AF-76FB3AA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B13F92-5DF7-41CB-BA05-FEC39036209B}"/>
              </a:ext>
            </a:extLst>
          </p:cNvPr>
          <p:cNvSpPr/>
          <p:nvPr userDrawn="1"/>
        </p:nvSpPr>
        <p:spPr>
          <a:xfrm>
            <a:off x="266700" y="268817"/>
            <a:ext cx="11658600" cy="633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2065"/>
            <a:ext cx="5105927" cy="1325563"/>
          </a:xfrm>
        </p:spPr>
        <p:txBody>
          <a:bodyPr>
            <a:noAutofit/>
          </a:bodyPr>
          <a:lstStyle>
            <a:lvl1pPr>
              <a:defRPr sz="7200">
                <a:solidFill>
                  <a:srgbClr val="EFEFE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F1EC-F7C2-4665-9DDF-2E52290BF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EFEFEF"/>
                </a:solidFill>
              </a:defRPr>
            </a:lvl1pPr>
            <a:lvl2pPr algn="r">
              <a:defRPr sz="1200">
                <a:solidFill>
                  <a:srgbClr val="EFEFEF"/>
                </a:solidFill>
              </a:defRPr>
            </a:lvl2pPr>
            <a:lvl3pPr algn="r">
              <a:defRPr sz="1100">
                <a:solidFill>
                  <a:srgbClr val="EFEFEF"/>
                </a:solidFill>
              </a:defRPr>
            </a:lvl3pPr>
            <a:lvl4pPr algn="r">
              <a:defRPr sz="1050">
                <a:solidFill>
                  <a:srgbClr val="EFEFEF"/>
                </a:solidFill>
              </a:defRPr>
            </a:lvl4pPr>
            <a:lvl5pPr algn="r">
              <a:defRPr sz="1050">
                <a:solidFill>
                  <a:srgbClr val="EFEFE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B455469-8D17-467F-A532-836304E7B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EFEFEF"/>
                </a:solidFill>
              </a:defRPr>
            </a:lvl1pPr>
            <a:lvl2pPr algn="r">
              <a:defRPr sz="1200">
                <a:solidFill>
                  <a:srgbClr val="EFEFEF"/>
                </a:solidFill>
              </a:defRPr>
            </a:lvl2pPr>
            <a:lvl3pPr algn="r">
              <a:defRPr sz="1100">
                <a:solidFill>
                  <a:srgbClr val="EFEFEF"/>
                </a:solidFill>
              </a:defRPr>
            </a:lvl3pPr>
            <a:lvl4pPr algn="r">
              <a:defRPr sz="1050">
                <a:solidFill>
                  <a:srgbClr val="EFEFEF"/>
                </a:solidFill>
              </a:defRPr>
            </a:lvl4pPr>
            <a:lvl5pPr algn="r">
              <a:defRPr sz="1050">
                <a:solidFill>
                  <a:srgbClr val="EFEFE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F294ABF-07A9-44CD-AC9B-A0922AEA5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EFEFEF"/>
                </a:solidFill>
              </a:defRPr>
            </a:lvl1pPr>
            <a:lvl2pPr algn="r">
              <a:defRPr sz="1200">
                <a:solidFill>
                  <a:srgbClr val="EFEFEF"/>
                </a:solidFill>
              </a:defRPr>
            </a:lvl2pPr>
            <a:lvl3pPr algn="r">
              <a:defRPr sz="1100">
                <a:solidFill>
                  <a:srgbClr val="EFEFEF"/>
                </a:solidFill>
              </a:defRPr>
            </a:lvl3pPr>
            <a:lvl4pPr algn="r">
              <a:defRPr sz="1050">
                <a:solidFill>
                  <a:srgbClr val="EFEFEF"/>
                </a:solidFill>
              </a:defRPr>
            </a:lvl4pPr>
            <a:lvl5pPr algn="r">
              <a:defRPr sz="1050">
                <a:solidFill>
                  <a:srgbClr val="EFEFE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550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EFEFEF"/>
                </a:solidFill>
                <a:latin typeface="경기천년바탕 Bold" panose="02020803020101020101" pitchFamily="18" charset="-127"/>
              </a:defRPr>
            </a:lvl1pPr>
          </a:lstStyle>
          <a:p>
            <a:pPr lvl="0"/>
            <a:r>
              <a:rPr lang="en-US" dirty="0"/>
              <a:t>01</a:t>
            </a:r>
            <a:endParaRPr lang="en-ID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4E66934-F5D3-4FDA-BA1C-45655FDDA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1075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EFEFEF"/>
                </a:solidFill>
                <a:latin typeface="경기천년바탕 Bold" panose="02020803020101020101" pitchFamily="18" charset="-127"/>
              </a:defRPr>
            </a:lvl1pPr>
          </a:lstStyle>
          <a:p>
            <a:pPr lvl="0"/>
            <a:r>
              <a:rPr lang="en-US" dirty="0"/>
              <a:t>02</a:t>
            </a:r>
            <a:endParaRPr lang="en-ID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3C5B7C1C-3DBB-4926-AA3C-772DCC1A1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3072162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EFEFEF"/>
                </a:solidFill>
                <a:latin typeface="경기천년바탕 Bold" panose="02020803020101020101" pitchFamily="18" charset="-127"/>
              </a:defRPr>
            </a:lvl1pPr>
          </a:lstStyle>
          <a:p>
            <a:pPr lvl="0"/>
            <a:r>
              <a:rPr lang="en-US" dirty="0"/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6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63E014-1321-48E9-B52A-FB0C6219386D}"/>
              </a:ext>
            </a:extLst>
          </p:cNvPr>
          <p:cNvSpPr/>
          <p:nvPr userDrawn="1"/>
        </p:nvSpPr>
        <p:spPr>
          <a:xfrm>
            <a:off x="0" y="1583267"/>
            <a:ext cx="3167795" cy="5268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9408FB-A5AE-4EEB-950E-702672377409}"/>
              </a:ext>
            </a:extLst>
          </p:cNvPr>
          <p:cNvSpPr/>
          <p:nvPr userDrawn="1"/>
        </p:nvSpPr>
        <p:spPr>
          <a:xfrm>
            <a:off x="509900" y="3546662"/>
            <a:ext cx="3167795" cy="3015876"/>
          </a:xfrm>
          <a:prstGeom prst="ellipse">
            <a:avLst/>
          </a:prstGeom>
          <a:solidFill>
            <a:srgbClr val="35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48D8E-0493-4EF1-B782-5EE808C27BA7}"/>
              </a:ext>
            </a:extLst>
          </p:cNvPr>
          <p:cNvSpPr/>
          <p:nvPr userDrawn="1"/>
        </p:nvSpPr>
        <p:spPr>
          <a:xfrm>
            <a:off x="10456333" y="1"/>
            <a:ext cx="1735666" cy="5535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9527124" y="1853679"/>
            <a:ext cx="3681241" cy="840691"/>
          </a:xfrm>
        </p:spPr>
        <p:txBody>
          <a:bodyPr>
            <a:noAutofit/>
          </a:bodyPr>
          <a:lstStyle>
            <a:lvl1pPr>
              <a:defRPr sz="5400">
                <a:solidFill>
                  <a:srgbClr val="EFEFEF"/>
                </a:solidFill>
              </a:defRPr>
            </a:lvl1pPr>
          </a:lstStyle>
          <a:p>
            <a:r>
              <a:rPr lang="en-US" dirty="0"/>
              <a:t>about us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11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06/11/2022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596" y="6356350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206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9D8F12-25F7-426A-B193-60FF98B2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64825" y="2472112"/>
            <a:ext cx="3005939" cy="3015876"/>
          </a:xfrm>
          <a:prstGeom prst="rect">
            <a:avLst/>
          </a:prstGeom>
          <a:ln w="7620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rgbClr val="63685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79000F2-C3BD-4EE0-A686-60147953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2520" y="1193799"/>
            <a:ext cx="3876143" cy="3716867"/>
          </a:xfrm>
        </p:spPr>
        <p:txBody>
          <a:bodyPr/>
          <a:lstStyle>
            <a:lvl1pPr marL="0" indent="0" algn="just">
              <a:buNone/>
              <a:defRPr sz="1600">
                <a:solidFill>
                  <a:srgbClr val="63685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2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AF841DC-D574-4860-A54E-DCDF6F8E2BAC}"/>
              </a:ext>
            </a:extLst>
          </p:cNvPr>
          <p:cNvSpPr/>
          <p:nvPr userDrawn="1"/>
        </p:nvSpPr>
        <p:spPr>
          <a:xfrm>
            <a:off x="1105980" y="1389340"/>
            <a:ext cx="2376995" cy="2385080"/>
          </a:xfrm>
          <a:prstGeom prst="ellipse">
            <a:avLst/>
          </a:prstGeom>
          <a:solidFill>
            <a:srgbClr val="353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8F14-0336-4CEB-B7E2-A0890AA0CF56}"/>
              </a:ext>
            </a:extLst>
          </p:cNvPr>
          <p:cNvSpPr/>
          <p:nvPr userDrawn="1"/>
        </p:nvSpPr>
        <p:spPr>
          <a:xfrm>
            <a:off x="2544233" y="873125"/>
            <a:ext cx="3886200" cy="5050367"/>
          </a:xfrm>
          <a:prstGeom prst="rect">
            <a:avLst/>
          </a:prstGeom>
          <a:solidFill>
            <a:srgbClr val="65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C43F-DBE5-4AEA-9C3F-8E3539CAF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11997" y="3340966"/>
            <a:ext cx="4705205" cy="1325563"/>
          </a:xfrm>
        </p:spPr>
        <p:txBody>
          <a:bodyPr/>
          <a:lstStyle>
            <a:lvl1pPr algn="l">
              <a:defRPr sz="6600"/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D6B8C-279B-491D-A3BC-1A71497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9DB5-A1F6-4624-970D-0BADA959D4A3}" type="datetimeFigureOut">
              <a:rPr lang="en-ID" smtClean="0"/>
              <a:t>06/11/2022</a:t>
            </a:fld>
            <a:endParaRPr lang="en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55452E-2FAF-4D88-880B-0CDDE3F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B176-3BD8-48FB-A73F-E819CB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AC282-F079-475F-BD8B-2496927CC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363" y="1262592"/>
            <a:ext cx="3292475" cy="429683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FEFEF"/>
                </a:solidFill>
              </a:defRPr>
            </a:lvl1pPr>
            <a:lvl2pPr>
              <a:defRPr sz="2000">
                <a:solidFill>
                  <a:srgbClr val="EFEFEF"/>
                </a:solidFill>
              </a:defRPr>
            </a:lvl2pPr>
            <a:lvl3pPr>
              <a:defRPr sz="1800">
                <a:solidFill>
                  <a:srgbClr val="EFEFEF"/>
                </a:solidFill>
              </a:defRPr>
            </a:lvl3pPr>
            <a:lvl4pPr>
              <a:defRPr sz="1600">
                <a:solidFill>
                  <a:srgbClr val="EFEFEF"/>
                </a:solidFill>
              </a:defRPr>
            </a:lvl4pPr>
            <a:lvl5pPr>
              <a:defRPr sz="1600">
                <a:solidFill>
                  <a:srgbClr val="EFEFE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AC95-6CBE-4235-A692-1840BBD3E6B0}"/>
              </a:ext>
            </a:extLst>
          </p:cNvPr>
          <p:cNvSpPr/>
          <p:nvPr userDrawn="1"/>
        </p:nvSpPr>
        <p:spPr>
          <a:xfrm>
            <a:off x="6929945" y="873125"/>
            <a:ext cx="3886200" cy="5050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EFE4270-4E02-42BA-84A0-06536195F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9141" y="1262592"/>
            <a:ext cx="3292475" cy="429683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FEFEF"/>
                </a:solidFill>
              </a:defRPr>
            </a:lvl1pPr>
            <a:lvl2pPr>
              <a:defRPr sz="2000">
                <a:solidFill>
                  <a:srgbClr val="EFEFEF"/>
                </a:solidFill>
              </a:defRPr>
            </a:lvl2pPr>
            <a:lvl3pPr>
              <a:defRPr sz="1800">
                <a:solidFill>
                  <a:srgbClr val="EFEFEF"/>
                </a:solidFill>
              </a:defRPr>
            </a:lvl3pPr>
            <a:lvl4pPr>
              <a:defRPr sz="1600">
                <a:solidFill>
                  <a:srgbClr val="EFEFEF"/>
                </a:solidFill>
              </a:defRPr>
            </a:lvl4pPr>
            <a:lvl5pPr>
              <a:defRPr sz="1600">
                <a:solidFill>
                  <a:srgbClr val="EFEFE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E017B-1E6F-4206-BCBD-97EAC2046E15}"/>
              </a:ext>
            </a:extLst>
          </p:cNvPr>
          <p:cNvSpPr/>
          <p:nvPr userDrawn="1"/>
        </p:nvSpPr>
        <p:spPr>
          <a:xfrm>
            <a:off x="9647767" y="4941358"/>
            <a:ext cx="2544233" cy="161925"/>
          </a:xfrm>
          <a:prstGeom prst="rect">
            <a:avLst/>
          </a:prstGeom>
          <a:solidFill>
            <a:srgbClr val="35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51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AFA-F1A4-4219-979B-6CECB1B29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00" y="3848803"/>
            <a:ext cx="3194050" cy="1225386"/>
          </a:xfrm>
        </p:spPr>
        <p:txBody>
          <a:bodyPr anchor="b"/>
          <a:lstStyle>
            <a:lvl1pPr>
              <a:defRPr sz="6000">
                <a:solidFill>
                  <a:srgbClr val="636852"/>
                </a:solidFill>
              </a:defRPr>
            </a:lvl1pPr>
          </a:lstStyle>
          <a:p>
            <a:r>
              <a:rPr lang="en-US" dirty="0"/>
              <a:t>section one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B6C0-F851-4755-8DFC-C25496DDE4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53400" y="5101177"/>
            <a:ext cx="3194050" cy="548145"/>
          </a:xfrm>
        </p:spPr>
        <p:txBody>
          <a:bodyPr/>
          <a:lstStyle>
            <a:lvl1pPr marL="0" indent="0">
              <a:buNone/>
              <a:defRPr sz="2400">
                <a:solidFill>
                  <a:srgbClr val="76838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03B-7B5E-468E-A317-7B5F0B3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55C-16DA-450F-AED0-FF4EEBF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4842-8D05-4CC8-A307-EDD41A3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026D4-5A09-4BF1-92DC-7B7C5907F5F4}"/>
              </a:ext>
            </a:extLst>
          </p:cNvPr>
          <p:cNvSpPr/>
          <p:nvPr userDrawn="1"/>
        </p:nvSpPr>
        <p:spPr>
          <a:xfrm>
            <a:off x="2641602" y="0"/>
            <a:ext cx="1346200" cy="5268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B9FB54-2CFF-4F2A-8435-00E9AC2BAB52}"/>
              </a:ext>
            </a:extLst>
          </p:cNvPr>
          <p:cNvSpPr/>
          <p:nvPr userDrawn="1"/>
        </p:nvSpPr>
        <p:spPr>
          <a:xfrm>
            <a:off x="3133142" y="1481495"/>
            <a:ext cx="2226259" cy="2119494"/>
          </a:xfrm>
          <a:prstGeom prst="ellipse">
            <a:avLst/>
          </a:prstGeom>
          <a:solidFill>
            <a:srgbClr val="35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891652-7A20-4E89-A6F3-F4466C0F1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342" y="2888186"/>
            <a:ext cx="1600201" cy="1081627"/>
          </a:xfrm>
        </p:spPr>
        <p:txBody>
          <a:bodyPr/>
          <a:lstStyle>
            <a:lvl1pPr>
              <a:buNone/>
              <a:defRPr sz="8800">
                <a:latin typeface="경기천년바탕 Bold" panose="02020803020101020101" pitchFamily="18" charset="-127"/>
              </a:defRPr>
            </a:lvl1pPr>
          </a:lstStyle>
          <a:p>
            <a:pPr lvl="0"/>
            <a:r>
              <a:rPr lang="en-US" dirty="0"/>
              <a:t>01.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8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733045-AE48-4203-B7B6-A2CEF026459C}"/>
              </a:ext>
            </a:extLst>
          </p:cNvPr>
          <p:cNvSpPr/>
          <p:nvPr userDrawn="1"/>
        </p:nvSpPr>
        <p:spPr>
          <a:xfrm>
            <a:off x="9667874" y="1005191"/>
            <a:ext cx="2524125" cy="5050367"/>
          </a:xfrm>
          <a:prstGeom prst="rect">
            <a:avLst/>
          </a:prstGeom>
          <a:solidFill>
            <a:srgbClr val="656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D448-C2E1-4A6B-A6C4-73B446CAC7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0982" y="1465261"/>
            <a:ext cx="5849726" cy="39274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Pointers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16728" y="2803765"/>
            <a:ext cx="6509855" cy="1325563"/>
          </a:xfrm>
        </p:spPr>
        <p:txBody>
          <a:bodyPr/>
          <a:lstStyle>
            <a:lvl1pPr algn="ctr">
              <a:defRPr sz="6600">
                <a:solidFill>
                  <a:srgbClr val="636852"/>
                </a:solidFill>
                <a:latin typeface="경기천년바탕 Bold" panose="02020803020101020101" pitchFamily="18" charset="-127"/>
              </a:defRPr>
            </a:lvl1pPr>
          </a:lstStyle>
          <a:p>
            <a:r>
              <a:rPr lang="en-US" dirty="0"/>
              <a:t>headlines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DFA36-9819-4E32-95CE-A28E91E32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24811" y="1665287"/>
            <a:ext cx="2905125" cy="3527425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4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078" y="604440"/>
            <a:ext cx="2856321" cy="2077242"/>
          </a:xfrm>
        </p:spPr>
        <p:txBody>
          <a:bodyPr/>
          <a:lstStyle>
            <a:lvl1pPr>
              <a:defRPr sz="6600">
                <a:solidFill>
                  <a:srgbClr val="636852"/>
                </a:solidFill>
                <a:latin typeface="경기천년바탕 Bold" panose="02020803020101020101" pitchFamily="18" charset="-127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7838" y="2438400"/>
            <a:ext cx="6578600" cy="35052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EB17F-2A02-4B77-A3AA-8A73C43E030C}"/>
              </a:ext>
            </a:extLst>
          </p:cNvPr>
          <p:cNvSpPr/>
          <p:nvPr userDrawn="1"/>
        </p:nvSpPr>
        <p:spPr>
          <a:xfrm>
            <a:off x="11857038" y="1643061"/>
            <a:ext cx="334962" cy="3571875"/>
          </a:xfrm>
          <a:prstGeom prst="rect">
            <a:avLst/>
          </a:prstGeom>
          <a:solidFill>
            <a:srgbClr val="353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3551" y="909636"/>
            <a:ext cx="4505326" cy="1325563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636852"/>
                </a:solidFill>
                <a:latin typeface="경기천년바탕 Bold" panose="02020803020101020101" pitchFamily="18" charset="-127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43455" y="1395256"/>
            <a:ext cx="5513583" cy="4067487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605E1E-A41F-4026-B324-E493E86298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2371725"/>
            <a:ext cx="4505326" cy="3571875"/>
          </a:xfrm>
        </p:spPr>
        <p:txBody>
          <a:bodyPr anchor="t">
            <a:normAutofit/>
          </a:bodyPr>
          <a:lstStyle>
            <a:lvl1pPr algn="r">
              <a:defRPr sz="24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600"/>
            </a:lvl4pPr>
            <a:lvl5pPr algn="r"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A69C2-8380-4B7A-AF27-D3663FC0B534}"/>
              </a:ext>
            </a:extLst>
          </p:cNvPr>
          <p:cNvSpPr/>
          <p:nvPr userDrawn="1"/>
        </p:nvSpPr>
        <p:spPr>
          <a:xfrm>
            <a:off x="1" y="1643061"/>
            <a:ext cx="334962" cy="3571875"/>
          </a:xfrm>
          <a:prstGeom prst="rect">
            <a:avLst/>
          </a:prstGeom>
          <a:solidFill>
            <a:srgbClr val="636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0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6E76D8-356A-4ACF-8EC0-C17E800B610B}"/>
              </a:ext>
            </a:extLst>
          </p:cNvPr>
          <p:cNvSpPr/>
          <p:nvPr userDrawn="1"/>
        </p:nvSpPr>
        <p:spPr>
          <a:xfrm>
            <a:off x="0" y="3884893"/>
            <a:ext cx="12192000" cy="3015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AEF4-A670-4040-AD77-1BF78326B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188125" y="2811592"/>
            <a:ext cx="6291007" cy="1325563"/>
          </a:xfrm>
        </p:spPr>
        <p:txBody>
          <a:bodyPr/>
          <a:lstStyle>
            <a:lvl1pPr algn="ctr">
              <a:defRPr sz="8000">
                <a:solidFill>
                  <a:srgbClr val="636852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A9F-8CB0-4885-8C10-0CB02F0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B91E-FBAD-41E2-AC1E-9F19277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18E-B930-4327-B3E2-8C79DCA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142B423-F3AE-4A85-A9BE-565D6B8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91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A9C1DE1-2FF6-4288-8149-DDF8C3DF7CA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4375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45C699-CAA2-4C7E-A4AF-E8F1D6C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911" y="5530547"/>
            <a:ext cx="4094840" cy="410999"/>
          </a:xfrm>
        </p:spPr>
        <p:txBody>
          <a:bodyPr anchor="ctr"/>
          <a:lstStyle>
            <a:lvl1pPr marL="0" indent="0" algn="ctr">
              <a:buNone/>
              <a:defRPr sz="1600" i="1" spc="300">
                <a:solidFill>
                  <a:srgbClr val="3536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4D1C67-CB57-4382-9EBF-31DC4EC29E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58208" y="5525715"/>
            <a:ext cx="4080382" cy="410999"/>
          </a:xfrm>
        </p:spPr>
        <p:txBody>
          <a:bodyPr anchor="ctr"/>
          <a:lstStyle>
            <a:lvl1pPr marL="0" indent="0" algn="ctr">
              <a:buNone/>
              <a:defRPr sz="1600" i="1" spc="300">
                <a:solidFill>
                  <a:srgbClr val="3536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5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3DA2-AB58-40A9-9F27-C89AC8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80" y="365125"/>
            <a:ext cx="811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B1CE-4A8A-481A-9353-A480D263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080" y="1825625"/>
            <a:ext cx="8119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2708-E52D-4103-9A98-C480CDEC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t>06/11/2022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8837-B0F6-4426-8862-F133D501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2B1A-B0B9-4218-96CA-0C74E029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61" r:id="rId4"/>
    <p:sldLayoutId id="2147483651" r:id="rId5"/>
    <p:sldLayoutId id="2147483650" r:id="rId6"/>
    <p:sldLayoutId id="2147483658" r:id="rId7"/>
    <p:sldLayoutId id="2147483659" r:id="rId8"/>
    <p:sldLayoutId id="2147483652" r:id="rId9"/>
    <p:sldLayoutId id="2147483656" r:id="rId10"/>
    <p:sldLayoutId id="2147483663" r:id="rId11"/>
    <p:sldLayoutId id="2147483662" r:id="rId12"/>
    <p:sldLayoutId id="214748365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636852"/>
          </a:solidFill>
          <a:latin typeface="경기천년바탕 Bold" panose="02020803020101020101" pitchFamily="18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>
          <a:tab pos="1885950" algn="l"/>
        </a:tabLst>
        <a:defRPr sz="2800" kern="1200">
          <a:solidFill>
            <a:srgbClr val="76838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400" kern="1200">
          <a:solidFill>
            <a:srgbClr val="76838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000" kern="1200">
          <a:solidFill>
            <a:srgbClr val="76838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rgbClr val="76838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rgbClr val="76838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uJin72/Python" TargetMode="External"/><Relationship Id="rId2" Type="http://schemas.openxmlformats.org/officeDocument/2006/relationships/hyperlink" Target="https://github.com/YuuJin72/HTML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27D7-92B4-4EB4-BF7C-6C38F9EC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6061" y="2218764"/>
            <a:ext cx="6442361" cy="3004741"/>
          </a:xfrm>
        </p:spPr>
        <p:txBody>
          <a:bodyPr/>
          <a:lstStyle/>
          <a:p>
            <a:br>
              <a:rPr lang="en-ID" sz="4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en-US" altLang="ko-KR" sz="4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Python</a:t>
            </a:r>
            <a:r>
              <a:rPr lang="en-ID" sz="4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Project</a:t>
            </a:r>
            <a:br>
              <a:rPr lang="en-ID" sz="4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br>
              <a:rPr lang="en-ID" sz="4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en-ID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- 	</a:t>
            </a:r>
            <a:r>
              <a:rPr lang="ko-KR" altLang="en-US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지하철 정보를 이용한</a:t>
            </a:r>
            <a:b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		</a:t>
            </a:r>
            <a:r>
              <a:rPr lang="ko-KR" altLang="en-US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 분석</a:t>
            </a:r>
            <a:endParaRPr lang="en-ID" sz="4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190BC-C397-430C-B640-85A7D0DBE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발표자 </a:t>
            </a: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정두식</a:t>
            </a:r>
            <a:endParaRPr lang="en-ID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89DDFCD-05DB-7857-314C-D62EC8F40C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1" r="25351"/>
          <a:stretch/>
        </p:blipFill>
        <p:spPr>
          <a:xfrm>
            <a:off x="1123950" y="0"/>
            <a:ext cx="3514725" cy="4752975"/>
          </a:xfr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9964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9402-703B-48AC-A473-84499CA2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5" y="1239035"/>
            <a:ext cx="5394193" cy="1185916"/>
          </a:xfrm>
        </p:spPr>
        <p:txBody>
          <a:bodyPr>
            <a:normAutofit/>
          </a:bodyPr>
          <a:lstStyle/>
          <a:p>
            <a:r>
              <a:rPr lang="en-ID" sz="54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Github</a:t>
            </a:r>
            <a:endParaRPr lang="en-ID" sz="5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16865-B75F-DF39-D86C-0F15328FABF1}"/>
              </a:ext>
            </a:extLst>
          </p:cNvPr>
          <p:cNvSpPr txBox="1">
            <a:spLocks/>
          </p:cNvSpPr>
          <p:nvPr/>
        </p:nvSpPr>
        <p:spPr>
          <a:xfrm>
            <a:off x="473205" y="3057526"/>
            <a:ext cx="7765360" cy="2181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35363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소스코드 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</a:t>
            </a:r>
            <a:endParaRPr lang="en-US" altLang="ko-KR" sz="2800" b="0" i="0" u="none" strike="noStrike" dirty="0">
              <a:solidFill>
                <a:schemeClr val="tx1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sz="2800" b="0" i="0" u="none" strike="noStrike" dirty="0">
              <a:solidFill>
                <a:schemeClr val="tx1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YuuJin72/Python (github.com)</a:t>
            </a:r>
            <a:endParaRPr lang="en-US" altLang="ko-KR" sz="6600" b="0" i="0" u="none" strike="noStrike" dirty="0">
              <a:solidFill>
                <a:schemeClr val="tx1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800" b="0" i="0" u="none" strike="noStrike" dirty="0">
              <a:solidFill>
                <a:schemeClr val="tx1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4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62EF-9DDA-4E58-BDEA-DF227F28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QnA</a:t>
            </a:r>
            <a:endParaRPr lang="en-ID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5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B56F-FA0B-4174-A89E-4EB6A5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목차</a:t>
            </a:r>
            <a:endParaRPr lang="en-ID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5198-7A17-4928-830C-74475067FF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주제 정립</a:t>
            </a:r>
            <a:endParaRPr lang="en-ID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7255-BB1C-4343-8457-7D31A3D2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코드 내용</a:t>
            </a:r>
            <a:endParaRPr lang="en-ID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1CAB-1481-4C3A-B9C0-C50140668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시연</a:t>
            </a:r>
            <a:endParaRPr lang="en-ID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9489D3-F080-4457-B047-84FA08A37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33550" y="3048000"/>
            <a:ext cx="2609850" cy="8921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01</a:t>
            </a:r>
            <a:endParaRPr lang="en-ID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2DE-9B33-432B-96D3-80B21D5D7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1075" y="3048000"/>
            <a:ext cx="2609850" cy="8921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en-ID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D5BA-D124-498D-AC11-E896E4868F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48599" y="3072162"/>
            <a:ext cx="2609850" cy="8921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en-ID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9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D511A-88D5-4A73-9B40-DC61F02D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72" y="478690"/>
            <a:ext cx="5394193" cy="1185916"/>
          </a:xfrm>
        </p:spPr>
        <p:txBody>
          <a:bodyPr anchor="b">
            <a:normAutofit/>
          </a:bodyPr>
          <a:lstStyle/>
          <a:p>
            <a:r>
              <a:rPr lang="ko-KR" altLang="en-US" sz="4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 정립</a:t>
            </a:r>
            <a:endParaRPr lang="en-ID" sz="4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BE927-C6F0-407F-95C6-F5B2C224A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6773" y="2465578"/>
            <a:ext cx="5394192" cy="249190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 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출퇴근 시간의 지하철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이용량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조사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          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→ 베드타운 및 회사밀집구역 확인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가장 이용률이 많은 역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승차 및 하차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특정 역의 이용률 순위</a:t>
            </a:r>
            <a:endParaRPr lang="en-ID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8" name="그림 개체 틀 7" descr="텍스트, 칠판이(가) 표시된 사진&#10;&#10;자동 생성된 설명">
            <a:extLst>
              <a:ext uri="{FF2B5EF4-FFF2-40B4-BE49-F238E27FC236}">
                <a16:creationId xmlns:a16="http://schemas.microsoft.com/office/drawing/2014/main" id="{85FF1FDB-D21B-6693-0B8F-5737465D88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r="26103"/>
          <a:stretch>
            <a:fillRect/>
          </a:stretch>
        </p:blipFill>
        <p:spPr>
          <a:effectLst>
            <a:softEdge rad="635000"/>
          </a:effec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BA82B45-CF24-EE53-4ABC-F11F2E5F2F6C}"/>
              </a:ext>
            </a:extLst>
          </p:cNvPr>
          <p:cNvSpPr txBox="1">
            <a:spLocks/>
          </p:cNvSpPr>
          <p:nvPr/>
        </p:nvSpPr>
        <p:spPr>
          <a:xfrm>
            <a:off x="6096000" y="5358846"/>
            <a:ext cx="5047129" cy="1020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600" kern="1200">
                <a:solidFill>
                  <a:srgbClr val="EFEFE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400" kern="1200">
                <a:solidFill>
                  <a:srgbClr val="76838B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200" kern="1200">
                <a:solidFill>
                  <a:srgbClr val="76838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000" kern="1200">
                <a:solidFill>
                  <a:srgbClr val="76838B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000" kern="1200">
                <a:solidFill>
                  <a:srgbClr val="76838B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◎ 사용한 자료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r"/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22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년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10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월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티머니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교통카드 통계자료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r"/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역별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및 시간대별 데이터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r"/>
            <a:endParaRPr lang="en-ID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9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C201D8-1561-A4D3-F529-C022383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" y="380999"/>
            <a:ext cx="11398949" cy="7424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출퇴근 시간의 지하철 </a:t>
            </a:r>
            <a:r>
              <a:rPr lang="ko-KR" altLang="en-US" sz="3100" dirty="0" err="1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이용량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ID" sz="5400" dirty="0">
              <a:solidFill>
                <a:schemeClr val="bg1">
                  <a:lumMod val="1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89E-81A2-6877-D335-2C96678A0D86}"/>
              </a:ext>
            </a:extLst>
          </p:cNvPr>
          <p:cNvSpPr txBox="1"/>
          <p:nvPr/>
        </p:nvSpPr>
        <p:spPr>
          <a:xfrm>
            <a:off x="552451" y="1638299"/>
            <a:ext cx="4548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선언부와 변수 파트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Csv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데이터 처리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en-US" altLang="ko-KR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numpy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사용 및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 시각화를 위한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import</a:t>
            </a: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한글 출력을 위한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선언부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 분석을 위한 변수 선언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46783E-C19E-4A54-21CD-FFE7EBED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54" y="1419820"/>
            <a:ext cx="5318057" cy="52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C201D8-1561-A4D3-F529-C022383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" y="380999"/>
            <a:ext cx="11398949" cy="7424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출퇴근 시간의 지하철 </a:t>
            </a:r>
            <a:r>
              <a:rPr lang="ko-KR" altLang="en-US" sz="3100" dirty="0" err="1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이용량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ID" sz="5400" dirty="0">
              <a:solidFill>
                <a:schemeClr val="bg1">
                  <a:lumMod val="1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89E-81A2-6877-D335-2C96678A0D86}"/>
              </a:ext>
            </a:extLst>
          </p:cNvPr>
          <p:cNvSpPr txBox="1"/>
          <p:nvPr/>
        </p:nvSpPr>
        <p:spPr>
          <a:xfrm>
            <a:off x="552451" y="1638299"/>
            <a:ext cx="45484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 정리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(1)</a:t>
            </a: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오전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오후의 각각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승하차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데이터가 필요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오전 승차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4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~ 10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시의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승차량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오전 하차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4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~ 10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시의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하차량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오전 승차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18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~ 20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시의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승차량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오전 승차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18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~ 20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시의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하차량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9B806CD-20DB-D718-0A4C-49D34363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94" y="1371421"/>
            <a:ext cx="3343435" cy="453632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CA71EE1-712D-98A3-DB34-FD43FE630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94" y="1371421"/>
            <a:ext cx="4866829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C201D8-1561-A4D3-F529-C022383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" y="380999"/>
            <a:ext cx="11398949" cy="7424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출퇴근 시간의 지하철 </a:t>
            </a:r>
            <a:r>
              <a:rPr lang="ko-KR" altLang="en-US" sz="3100" dirty="0" err="1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이용량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ID" sz="5400" dirty="0">
              <a:solidFill>
                <a:schemeClr val="bg1">
                  <a:lumMod val="1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89E-81A2-6877-D335-2C96678A0D86}"/>
              </a:ext>
            </a:extLst>
          </p:cNvPr>
          <p:cNvSpPr txBox="1"/>
          <p:nvPr/>
        </p:nvSpPr>
        <p:spPr>
          <a:xfrm>
            <a:off x="552451" y="1638299"/>
            <a:ext cx="44330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 정리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(2)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및 출력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Numpy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사용해 데이터 내림차순 정렬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Input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을 통해 원하는 데이터를 선택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Index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사용하여 해당 역의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승하차수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뿐만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아니라 해당 역 이름도 같이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볼 수 있게 코드 작성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66F268-73DF-E69D-FCA6-510D1E36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7" y="1638299"/>
            <a:ext cx="7010821" cy="42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C201D8-1561-A4D3-F529-C022383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" y="380999"/>
            <a:ext cx="11398949" cy="7424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출퇴근 시간의 지하철 </a:t>
            </a:r>
            <a:r>
              <a:rPr lang="ko-KR" altLang="en-US" sz="3100" dirty="0" err="1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이용량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ID" sz="5400" dirty="0">
              <a:solidFill>
                <a:schemeClr val="bg1">
                  <a:lumMod val="1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89E-81A2-6877-D335-2C96678A0D86}"/>
              </a:ext>
            </a:extLst>
          </p:cNvPr>
          <p:cNvSpPr txBox="1"/>
          <p:nvPr/>
        </p:nvSpPr>
        <p:spPr>
          <a:xfrm>
            <a:off x="552451" y="1638299"/>
            <a:ext cx="44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결과 화면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A4B34D-C668-8CEF-C8A0-CBB9782E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" y="2358297"/>
            <a:ext cx="5149762" cy="2399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71DCD6-802A-8EEF-7A3E-BAEF650CA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9132"/>
            <a:ext cx="5464812" cy="35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C201D8-1561-A4D3-F529-C022383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" y="380999"/>
            <a:ext cx="11398949" cy="7424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가장 이용률이 많은 역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특정 역의 이용순위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ID" sz="5400" dirty="0">
              <a:solidFill>
                <a:schemeClr val="bg1">
                  <a:lumMod val="1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89E-81A2-6877-D335-2C96678A0D86}"/>
              </a:ext>
            </a:extLst>
          </p:cNvPr>
          <p:cNvSpPr txBox="1"/>
          <p:nvPr/>
        </p:nvSpPr>
        <p:spPr>
          <a:xfrm>
            <a:off x="552451" y="1638299"/>
            <a:ext cx="463811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선언부와 변수 및 데이터 정리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Csv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데이터 처리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en-US" altLang="ko-KR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numpy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사용을 위한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import</a:t>
            </a: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 분석을 위한 변수 선언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승하차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분석을 위한 데이터 내림차순 정렬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05082E6-B368-DE7C-65C3-39E47D78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4" y="1638299"/>
            <a:ext cx="4912657" cy="48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C201D8-1561-A4D3-F529-C0223835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" y="380999"/>
            <a:ext cx="11398949" cy="7424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가장 이용률이 많은 역 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특정 역의 이용순위</a:t>
            </a:r>
            <a:r>
              <a:rPr lang="en-US" altLang="ko-KR" sz="3100" dirty="0">
                <a:solidFill>
                  <a:schemeClr val="bg1">
                    <a:lumMod val="1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ID" sz="5400" dirty="0">
              <a:solidFill>
                <a:schemeClr val="bg1">
                  <a:lumMod val="1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3A89E-81A2-6877-D335-2C96678A0D86}"/>
              </a:ext>
            </a:extLst>
          </p:cNvPr>
          <p:cNvSpPr txBox="1"/>
          <p:nvPr/>
        </p:nvSpPr>
        <p:spPr>
          <a:xfrm>
            <a:off x="552451" y="1638299"/>
            <a:ext cx="42884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 출력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승하차량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위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</a:t>
            </a: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내림차순으로 정렬한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배열에서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[0]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번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배열값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출력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특정 역의 </a:t>
            </a:r>
            <a:r>
              <a:rPr lang="ko-KR" altLang="en-US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순하차순위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</a:t>
            </a: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입력한 역의 이름이 </a:t>
            </a:r>
            <a:r>
              <a:rPr lang="en-US" altLang="ko-KR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station_name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에 존재할 경우 해당 순위를 출력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E4FA7D-5EC1-3305-CAA0-B76FF85E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9" y="1538854"/>
            <a:ext cx="6845874" cy="44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light minimalist">
      <a:dk1>
        <a:srgbClr val="353638"/>
      </a:dk1>
      <a:lt1>
        <a:srgbClr val="EFEFEF"/>
      </a:lt1>
      <a:dk2>
        <a:srgbClr val="656A56"/>
      </a:dk2>
      <a:lt2>
        <a:srgbClr val="D7DAE1"/>
      </a:lt2>
      <a:accent1>
        <a:srgbClr val="737E84"/>
      </a:accent1>
      <a:accent2>
        <a:srgbClr val="353638"/>
      </a:accent2>
      <a:accent3>
        <a:srgbClr val="BBBCB7"/>
      </a:accent3>
      <a:accent4>
        <a:srgbClr val="D7DAE1"/>
      </a:accent4>
      <a:accent5>
        <a:srgbClr val="748189"/>
      </a:accent5>
      <a:accent6>
        <a:srgbClr val="353638"/>
      </a:accent6>
      <a:hlink>
        <a:srgbClr val="EFEFEF"/>
      </a:hlink>
      <a:folHlink>
        <a:srgbClr val="656A56"/>
      </a:folHlink>
    </a:clrScheme>
    <a:fontScheme name="Prata &amp; Libre">
      <a:majorFont>
        <a:latin typeface="Prata"/>
        <a:ea typeface=""/>
        <a:cs typeface=""/>
      </a:majorFont>
      <a:minorFont>
        <a:latin typeface="Libre 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Dawn Template.pptx" id="{604ED77F-8912-48C4-BCC1-360AB046CD76}" vid="{B9D76919-98BC-4169-BA51-ADDC7E9493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Dawn Template</Template>
  <TotalTime>174</TotalTime>
  <Words>304</Words>
  <Application>Microsoft Office PowerPoint</Application>
  <PresentationFormat>와이드스크린</PresentationFormat>
  <Paragraphs>71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Calibri</vt:lpstr>
      <vt:lpstr>Playfair Display</vt:lpstr>
      <vt:lpstr>Libre Baskerville</vt:lpstr>
      <vt:lpstr>경기천년제목V Bold</vt:lpstr>
      <vt:lpstr>경기천년제목 Light</vt:lpstr>
      <vt:lpstr>Arial</vt:lpstr>
      <vt:lpstr>경기천년제목 Medium</vt:lpstr>
      <vt:lpstr>경기천년제목 Bold</vt:lpstr>
      <vt:lpstr>경기천년바탕 Bold</vt:lpstr>
      <vt:lpstr>Office 테마</vt:lpstr>
      <vt:lpstr> Python Project  -  지하철 정보를 이용한   데이터 분석</vt:lpstr>
      <vt:lpstr>목차</vt:lpstr>
      <vt:lpstr>주제 정립</vt:lpstr>
      <vt:lpstr>사용 코드 (출퇴근 시간의 지하철 이용량)</vt:lpstr>
      <vt:lpstr>사용 코드 (출퇴근 시간의 지하철 이용량)</vt:lpstr>
      <vt:lpstr>사용 코드 (출퇴근 시간의 지하철 이용량)</vt:lpstr>
      <vt:lpstr>사용 코드 (출퇴근 시간의 지하철 이용량)</vt:lpstr>
      <vt:lpstr>사용 코드 (가장 이용률이 많은 역 &amp; 특정 역의 이용순위)</vt:lpstr>
      <vt:lpstr>사용 코드 (가장 이용률이 많은 역 &amp; 특정 역의 이용순위)</vt:lpstr>
      <vt:lpstr>Github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HTML Project</dc:title>
  <dc:creator>두식 정</dc:creator>
  <cp:lastModifiedBy>두식 정</cp:lastModifiedBy>
  <cp:revision>12</cp:revision>
  <dcterms:created xsi:type="dcterms:W3CDTF">2022-10-16T09:18:37Z</dcterms:created>
  <dcterms:modified xsi:type="dcterms:W3CDTF">2022-11-05T18:21:55Z</dcterms:modified>
</cp:coreProperties>
</file>