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5A9B-590B-1242-BDD0-D0F761BAB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6E843-F64C-014B-9ED8-F99208D9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CEFC-5AAD-4545-B954-7483F24C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1B5A-9FB7-394C-9F73-9028B1C4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07B5-697B-814F-A7D8-6423E10D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0A09-E045-D446-8B3E-9DFB4E80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DB7B1-5AB5-9848-AF23-7C1684053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763A5-585A-9541-A2EB-196D5A47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FDBB6-5320-CD4B-B370-B953520E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D366-329D-CF47-8639-2D41E94E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729C7-DC84-134D-BA3F-ACC4934ED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C5085-A027-5447-8E19-C6B89AAD9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AEEC-317F-C743-8B59-A4D05626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4667-E4B0-3F48-ADDE-007075B0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4BEF-4392-6447-8E7C-0F6B3F57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F6BC-DE1C-2D43-A08F-3DED5233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1103-E18F-A746-A0D2-2556A1A4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3EB87-46BF-144C-82C6-25C49963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7B20-89A4-5147-A81A-99BAEFFE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F64F-8ABA-C740-877B-03D45ACB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4341-4B91-234B-8C68-E79067CD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5B4B3-B52B-0143-9FCE-FC4B4C55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F5C2-BE6D-C14F-87A7-7EF825F2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B89F-54E4-3B43-9A72-51A3BBAC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B109-AE37-9646-859B-C9CB8249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50D1-A45A-C34B-9E56-B5649EA3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85E0-B685-404B-B83B-84A8669DB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6B921-63CA-6349-901E-8B518729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C0B4-F56A-B045-9036-1443900F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4A0D3-EABE-3341-BA5D-DB8A6FF4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5E45-0236-B34E-8EE8-3B139E25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17EF-A784-0349-A6E5-0FE3334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E5BB-F965-DD47-8444-8C2738A1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7E680-4F69-9F4B-9C38-15AB0E91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C7963-18D4-CE40-9578-18C27A73F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5CC03-EE8E-774E-8B85-E0AB2F0DF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1B9E8-99D8-0643-821B-113A5C40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E5868-39E6-E247-B25B-A9ABE248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CE406-4B0E-C34A-8F5A-D7A59067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028A-4EF2-0049-AB22-04555024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0E216-EF6B-9A4F-80E7-4618FFF1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F0644-F0AC-B94D-9AE1-1E7435A2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CB2B-6850-C04E-B210-C8BA3EED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6B5C2-C0C5-EB49-A896-8AEF0838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715B8-9168-EA4B-BF15-251ADE9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AAC4-C618-824E-A5CC-0B47B8D5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D9AB-B9E8-BD49-8369-E49C8F3E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5FC4-6C65-B848-8396-DA9AD21D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DCE62-7FF4-AB43-AA6B-717E0A58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8033-8553-3240-861F-6016D59A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D8230-7D31-3747-BA3D-E0EBEC44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F9C0-FCA1-FB45-9144-EEE8EB51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F29C-334B-D648-B66E-4F0A1EAE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37C10-724D-E24F-BBD3-0DBB33C8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3D4B9-F2CE-CD49-90DE-8A32D0FA2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C862-820D-034E-890F-5F0F8551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5B5D-49AA-374C-B2D9-922D913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114BC-0C08-7547-91A3-AC61313F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23418-62E4-0043-98BA-A6260DA7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4E53-2D36-6348-974D-816433F9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ADBB-EFE9-3A42-8477-B34CBB70D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13C6-AD59-8340-A3DE-237212640637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372E-DC7B-8E49-8BBB-24E80B40F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7078-B220-8C4E-B48D-00F8B649A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9A38-2B76-0040-895D-C6E62E6B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F580-7D03-6A49-9DAD-F8664FB16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“Droplets” (1997)</a:t>
            </a:r>
            <a:br>
              <a:rPr lang="en-US" dirty="0"/>
            </a:br>
            <a:r>
              <a:rPr lang="en-US" dirty="0" err="1"/>
              <a:t>Medoruma</a:t>
            </a:r>
            <a:r>
              <a:rPr lang="en-US" dirty="0"/>
              <a:t> Shun (1960-)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8185-A8AB-E14D-9937-1EE4DFD7A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水滴</a:t>
            </a:r>
            <a:endParaRPr lang="en-US" altLang="ja-JP" sz="3600" dirty="0"/>
          </a:p>
          <a:p>
            <a:r>
              <a:rPr lang="ja-JP" altLang="en-US" sz="3600"/>
              <a:t>目取真俊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908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8E46-8589-C742-A039-72CB48CA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Banyan (</a:t>
            </a:r>
            <a:r>
              <a:rPr lang="en-US" dirty="0" err="1"/>
              <a:t>Gajumaru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03C2D-F05A-D743-BAB1-4BE32CF5C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353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0AF4-4F1F-1D49-AADB-68E2F0E4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Hechima</a:t>
            </a:r>
            <a:r>
              <a:rPr lang="en-US" dirty="0"/>
              <a:t> gourd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F2EA6-2878-F948-B759-0C4F4B8C5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350" y="2388394"/>
            <a:ext cx="2527300" cy="3225800"/>
          </a:xfrm>
        </p:spPr>
      </p:pic>
    </p:spTree>
    <p:extLst>
      <p:ext uri="{BB962C8B-B14F-4D97-AF65-F5344CB8AC3E}">
        <p14:creationId xmlns:p14="http://schemas.microsoft.com/office/powerpoint/2010/main" val="40285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65E9-D007-5C4D-B8A4-C848E7C4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DDC0-50EC-044B-B01E-184C4C17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Akutagawa Prize, 1997 (</a:t>
            </a:r>
            <a:r>
              <a:rPr lang="en-US" dirty="0" err="1"/>
              <a:t>Matayoshi</a:t>
            </a:r>
            <a:r>
              <a:rPr lang="en-US" dirty="0"/>
              <a:t> </a:t>
            </a:r>
            <a:r>
              <a:rPr lang="en-US" dirty="0" err="1"/>
              <a:t>Eiki</a:t>
            </a:r>
            <a:r>
              <a:rPr lang="en-US" dirty="0"/>
              <a:t> won it in 1996 for “Pig’s Revenge”)</a:t>
            </a:r>
          </a:p>
          <a:p>
            <a:r>
              <a:rPr lang="en-US" dirty="0"/>
              <a:t>Critical of mainland Japanese, US, and fellow Okinawans</a:t>
            </a:r>
          </a:p>
          <a:p>
            <a:r>
              <a:rPr lang="en-US" dirty="0"/>
              <a:t>Magic realism</a:t>
            </a:r>
          </a:p>
          <a:p>
            <a:r>
              <a:rPr lang="en-US" dirty="0"/>
              <a:t>Blood and Iron Imperial Service Corps:  </a:t>
            </a:r>
            <a:r>
              <a:rPr lang="en-US" dirty="0" err="1"/>
              <a:t>Tokushô</a:t>
            </a:r>
            <a:r>
              <a:rPr lang="en-US" dirty="0"/>
              <a:t> and </a:t>
            </a:r>
            <a:r>
              <a:rPr lang="en-US" dirty="0" err="1"/>
              <a:t>Ishimine</a:t>
            </a:r>
            <a:endParaRPr lang="en-US" dirty="0"/>
          </a:p>
          <a:p>
            <a:r>
              <a:rPr lang="en-US" dirty="0"/>
              <a:t>Student Nurse Corps:  Miyagi Setsu</a:t>
            </a:r>
          </a:p>
          <a:p>
            <a:r>
              <a:rPr lang="en-US" dirty="0"/>
              <a:t>“shattered jewel” </a:t>
            </a:r>
            <a:r>
              <a:rPr lang="en-US" i="1" dirty="0" err="1"/>
              <a:t>gyokusai</a:t>
            </a:r>
            <a:endParaRPr lang="en-US" i="1" dirty="0"/>
          </a:p>
          <a:p>
            <a:r>
              <a:rPr lang="en-US" dirty="0"/>
              <a:t>Oral history, public memory, 1995 (50</a:t>
            </a:r>
            <a:r>
              <a:rPr lang="en-US" baseline="30000" dirty="0"/>
              <a:t>th</a:t>
            </a:r>
            <a:r>
              <a:rPr lang="en-US" dirty="0"/>
              <a:t> anniversary of end of war)</a:t>
            </a:r>
          </a:p>
          <a:p>
            <a:r>
              <a:rPr lang="en-US" dirty="0" err="1"/>
              <a:t>Ôe</a:t>
            </a:r>
            <a:r>
              <a:rPr lang="en-US" dirty="0"/>
              <a:t> </a:t>
            </a:r>
            <a:r>
              <a:rPr lang="en-US" dirty="0" err="1"/>
              <a:t>Kenzaburô</a:t>
            </a:r>
            <a:r>
              <a:rPr lang="en-US" dirty="0"/>
              <a:t>, Franz Kafka, Gabriel Garcia-Marquez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0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B9C0-DF7C-9849-915D-2BDE767A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key passages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C2C3-7145-5C4C-8AD0-7BEB9E29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“It was during a dry spell in mid-June, the rainy season, when </a:t>
            </a:r>
            <a:r>
              <a:rPr lang="en-US" dirty="0" err="1"/>
              <a:t>Tokushô’s</a:t>
            </a:r>
            <a:r>
              <a:rPr lang="en-US" dirty="0"/>
              <a:t> leg suddenly swelled up.” (255)</a:t>
            </a:r>
          </a:p>
          <a:p>
            <a:pPr marL="0" indent="0">
              <a:buNone/>
            </a:pPr>
            <a:r>
              <a:rPr lang="en-US" dirty="0"/>
              <a:t>“Then his leg started to itch as if an army of ants were crawling across it, and although he was desperate to scratch, he couldn’t move a muscle.”</a:t>
            </a:r>
          </a:p>
          <a:p>
            <a:pPr marL="0" indent="0">
              <a:buNone/>
            </a:pPr>
            <a:r>
              <a:rPr lang="en-US" dirty="0"/>
              <a:t>“Basically, it’s just water, but it appears to contain a slightly higher level of lime.” (259)</a:t>
            </a:r>
          </a:p>
          <a:p>
            <a:pPr marL="0" indent="0">
              <a:buNone/>
            </a:pPr>
            <a:r>
              <a:rPr lang="en-US"/>
              <a:t>“In the water floated a few dead insects.” (282)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8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960096-BE56-8A49-A8AD-C6485304D47C}"/>
              </a:ext>
            </a:extLst>
          </p:cNvPr>
          <p:cNvSpPr txBox="1"/>
          <p:nvPr/>
        </p:nvSpPr>
        <p:spPr>
          <a:xfrm>
            <a:off x="1" y="1240971"/>
            <a:ext cx="281576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Ishimine</a:t>
            </a:r>
            <a:r>
              <a:rPr lang="en-US" dirty="0"/>
              <a:t>, forgive me!” </a:t>
            </a:r>
          </a:p>
          <a:p>
            <a:endParaRPr lang="en-US" dirty="0"/>
          </a:p>
          <a:p>
            <a:r>
              <a:rPr lang="en-US" dirty="0"/>
              <a:t>The color had begun to return to </a:t>
            </a:r>
            <a:r>
              <a:rPr lang="en-US" dirty="0" err="1"/>
              <a:t>Ishimine’s</a:t>
            </a:r>
            <a:r>
              <a:rPr lang="en-US" dirty="0"/>
              <a:t> pale face, and his lips regained their luster. </a:t>
            </a:r>
            <a:r>
              <a:rPr lang="en-US" dirty="0" err="1"/>
              <a:t>Tokushô</a:t>
            </a:r>
            <a:r>
              <a:rPr lang="en-US" dirty="0"/>
              <a:t>, despite his fear and self-hatred, </a:t>
            </a:r>
          </a:p>
          <a:p>
            <a:r>
              <a:rPr lang="en-US" dirty="0"/>
              <a:t>grew aroused. </a:t>
            </a:r>
            <a:r>
              <a:rPr lang="en-US" dirty="0" err="1"/>
              <a:t>Ishimine’s</a:t>
            </a:r>
            <a:r>
              <a:rPr lang="en-US" dirty="0"/>
              <a:t> tongue glided across the opening on his toe, and then </a:t>
            </a:r>
            <a:r>
              <a:rPr lang="en-US" dirty="0" err="1"/>
              <a:t>Tokushô</a:t>
            </a:r>
            <a:r>
              <a:rPr lang="en-US" dirty="0"/>
              <a:t> let out a small cry with his sexual release. </a:t>
            </a:r>
          </a:p>
          <a:p>
            <a:r>
              <a:rPr lang="en-US" dirty="0"/>
              <a:t>The lips pulled away. Lightly wiping his mouth with his index finger, </a:t>
            </a:r>
            <a:r>
              <a:rPr lang="en-US" dirty="0" err="1"/>
              <a:t>Ishimine</a:t>
            </a:r>
            <a:r>
              <a:rPr lang="en-US" dirty="0"/>
              <a:t> stood up. He was still seventeen. A smile took </a:t>
            </a:r>
          </a:p>
          <a:p>
            <a:r>
              <a:rPr lang="en-US" dirty="0"/>
              <a:t>shape— around those eyes that stared out beneath the long lashes, on the spare cheeks, on the vermilion lips. </a:t>
            </a:r>
          </a:p>
          <a:p>
            <a:r>
              <a:rPr lang="en-US" dirty="0" err="1"/>
              <a:t>Tokushô</a:t>
            </a:r>
            <a:r>
              <a:rPr lang="en-US" dirty="0"/>
              <a:t> burst into anger. “Don’t you know how much I’ve suffered these past fifty years?” </a:t>
            </a:r>
            <a:r>
              <a:rPr lang="en-US" dirty="0" err="1"/>
              <a:t>Ishimine</a:t>
            </a:r>
            <a:r>
              <a:rPr lang="en-US" dirty="0"/>
              <a:t> merely continued to smile, </a:t>
            </a:r>
          </a:p>
          <a:p>
            <a:r>
              <a:rPr lang="en-US" dirty="0"/>
              <a:t>nodding slightly at </a:t>
            </a:r>
            <a:r>
              <a:rPr lang="en-US" dirty="0" err="1"/>
              <a:t>Tokushô</a:t>
            </a:r>
            <a:r>
              <a:rPr lang="en-US" dirty="0"/>
              <a:t>, who flailed his arms in an effort to sit up. </a:t>
            </a:r>
          </a:p>
          <a:p>
            <a:endParaRPr lang="en-US" dirty="0"/>
          </a:p>
          <a:p>
            <a:r>
              <a:rPr lang="en-US" dirty="0"/>
              <a:t>“Thank you. At last the thirst is gone.” Speaking in well-accented, standard Japanese, </a:t>
            </a:r>
            <a:r>
              <a:rPr lang="en-US" dirty="0" err="1"/>
              <a:t>Ishimine</a:t>
            </a:r>
            <a:r>
              <a:rPr lang="en-US" dirty="0"/>
              <a:t> held back a smile, saluted, and </a:t>
            </a:r>
          </a:p>
          <a:p>
            <a:r>
              <a:rPr lang="en-US" dirty="0"/>
              <a:t>bowed deeply. He never turned to look back at </a:t>
            </a:r>
            <a:r>
              <a:rPr lang="en-US" dirty="0" err="1"/>
              <a:t>Tokushô</a:t>
            </a:r>
            <a:r>
              <a:rPr lang="en-US" dirty="0"/>
              <a:t> as he slowly vanished into the wall. A newt scampered across the wall’s </a:t>
            </a:r>
          </a:p>
          <a:p>
            <a:r>
              <a:rPr lang="en-US" dirty="0"/>
              <a:t>stained surface and caught an insect. </a:t>
            </a:r>
          </a:p>
          <a:p>
            <a:endParaRPr lang="en-US" dirty="0"/>
          </a:p>
          <a:p>
            <a:r>
              <a:rPr lang="en-US" dirty="0"/>
              <a:t>At dawn, </a:t>
            </a:r>
            <a:r>
              <a:rPr lang="en-US" dirty="0" err="1"/>
              <a:t>Tokushô’s</a:t>
            </a:r>
            <a:r>
              <a:rPr lang="en-US" dirty="0"/>
              <a:t> wail echoed throughout the village.  (281-282)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8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FEC9-BFAA-F44C-B19E-2AA1447D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E7F7-3572-0F47-89BB-15441EB6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Compare and contrast “Turtleback Tombs” and “Droplets”.</a:t>
            </a:r>
          </a:p>
          <a:p>
            <a:pPr marL="514350" indent="-514350">
              <a:buAutoNum type="arabicPeriod"/>
            </a:pPr>
            <a:r>
              <a:rPr lang="en-US" dirty="0"/>
              <a:t>What is the central theme in “Droplets”?  What is </a:t>
            </a:r>
            <a:r>
              <a:rPr lang="en-US"/>
              <a:t>the subtheme?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Analyze the passage on pages 281-282.  What accounts for </a:t>
            </a:r>
            <a:r>
              <a:rPr lang="en-US" dirty="0" err="1"/>
              <a:t>Tokushô’s</a:t>
            </a:r>
            <a:r>
              <a:rPr lang="en-US" dirty="0"/>
              <a:t> outburst?  Why does the author include the line about the newt (gecko, </a:t>
            </a:r>
            <a:r>
              <a:rPr lang="en-US" i="1" dirty="0" err="1"/>
              <a:t>yamori</a:t>
            </a:r>
            <a:r>
              <a:rPr lang="en-US" dirty="0"/>
              <a:t>) and insect? </a:t>
            </a:r>
          </a:p>
          <a:p>
            <a:pPr marL="514350" indent="-514350">
              <a:buAutoNum type="arabicPeriod"/>
            </a:pPr>
            <a:r>
              <a:rPr lang="en-US" dirty="0"/>
              <a:t>Why does </a:t>
            </a:r>
            <a:r>
              <a:rPr lang="en-US" dirty="0" err="1"/>
              <a:t>Tokushô</a:t>
            </a:r>
            <a:r>
              <a:rPr lang="en-US" dirty="0"/>
              <a:t> revert to his old ways of drinking, gambling, and womanizing?  What does the yellow flower at story’s end symbolize?</a:t>
            </a:r>
          </a:p>
        </p:txBody>
      </p:sp>
    </p:spTree>
    <p:extLst>
      <p:ext uri="{BB962C8B-B14F-4D97-AF65-F5344CB8AC3E}">
        <p14:creationId xmlns:p14="http://schemas.microsoft.com/office/powerpoint/2010/main" val="148210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494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“Droplets” (1997) Medoruma Shun (1960-)</vt:lpstr>
      <vt:lpstr>Banyan (Gajumaru)</vt:lpstr>
      <vt:lpstr>Hechima gourd</vt:lpstr>
      <vt:lpstr>Keywords</vt:lpstr>
      <vt:lpstr>A few key passages</vt:lpstr>
      <vt:lpstr>PowerPoint Presentation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“Droplets” (1997) Medoruma Shun (1960-)</dc:title>
  <dc:creator>Microsoft Office User</dc:creator>
  <cp:lastModifiedBy>Davinder L. Bhowmik</cp:lastModifiedBy>
  <cp:revision>11</cp:revision>
  <dcterms:created xsi:type="dcterms:W3CDTF">2019-02-15T18:56:39Z</dcterms:created>
  <dcterms:modified xsi:type="dcterms:W3CDTF">2022-05-05T20:12:46Z</dcterms:modified>
</cp:coreProperties>
</file>