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9" r:id="rId4"/>
    <p:sldId id="270" r:id="rId5"/>
    <p:sldId id="263" r:id="rId6"/>
    <p:sldId id="259" r:id="rId7"/>
    <p:sldId id="264" r:id="rId8"/>
    <p:sldId id="265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8887-3F4A-C24F-858A-FC962C581B83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9A588-D5C5-834B-8ADF-2CA627C6F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Invented in 17</a:t>
            </a:r>
            <a:r>
              <a:rPr lang="en-US" baseline="30000" dirty="0"/>
              <a:t>th</a:t>
            </a:r>
            <a:r>
              <a:rPr lang="en-US" dirty="0"/>
              <a:t> century, used for education in 19</a:t>
            </a:r>
            <a:r>
              <a:rPr lang="en-US" baseline="30000" dirty="0"/>
              <a:t>th</a:t>
            </a:r>
            <a:r>
              <a:rPr lang="en-US" dirty="0"/>
              <a:t> century (introduced by Dutch)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A588-D5C5-834B-8ADF-2CA627C6F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back of hands of women in Okinawa,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9A588-D5C5-834B-8ADF-2CA627C6F0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0DD-D4F5-7A4F-8AD9-9283CF025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844BD-472E-E646-A61F-61EC7A748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05EF-9EC8-6F41-B782-6AB2217C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6C22-1C3B-8945-9A68-14E9E7DF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79D22-DAA6-C442-843F-E8699BF8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2992-A1F5-DD40-BD22-9985EC48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249F8-B60C-4340-B98C-EB4F2D77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6935-9D3F-4E43-AC79-B2C12437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7631-2C9A-5042-9EBB-E97E7B42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74D40-B6B0-8547-8B78-CFD84EEC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B9F04-6685-EB4F-AF36-5FD386A89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AACE2-4A8E-6943-9476-0B67C50B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5777-440B-9C4F-8253-E5C1B882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7AA4-8F02-A247-B709-CB2E6508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10DF3-00E6-DA4E-8C29-84DB751E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0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2309-D3B3-0848-9A83-0D65583E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9A4A1-AA02-8A4E-BA8E-37D00EB6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77A77-2E8D-1046-8625-F9893527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E02C-FD8B-D44E-9ACC-D5ABDD01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0ECF3-E98E-3E4F-890D-0687AAFE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A9D3-7639-E340-AFAD-663EDAFD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06244-08F3-8E48-A1BF-552F9F8A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902DA-4013-AD46-82C8-6BC6A0B8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6402A-87CA-2F4A-ABE3-B0B6868B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C675-88BD-E24B-B1C9-CD53DE4C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7EA4-2808-2A4C-B970-5242C35C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62AE-9695-A645-9C4F-AE43DBAA3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C9F91-DF7C-FF42-AB47-28EC918B6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320F0-4919-1044-8649-6E87DCA0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417EF-BC9C-2343-95A2-7FA94EAD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7119C-FACF-614B-82D8-39FBE346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2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F5DA-908C-FC4A-94FF-EDDD5A45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6DB5-32BA-4F48-B503-D6BCC717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50C46-355F-FE4D-A4BB-BC3A95A6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B0032-73F9-8142-8C64-492EB1755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52FAF-DE0F-8649-AFFF-162245608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67BAA-CA69-C74D-A95A-1A1607D1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2D125-7BDF-124C-B901-89936C0F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D02AD-D523-0D43-9ED5-0F0067DD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0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3CC4-ACDB-7544-8D15-C14F7DD2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DA234-2D3A-6E4E-87EC-6E82F072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FEE9C-41C3-4940-96FF-C5E9C97F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12BC8-EBA6-0743-B1E4-BFA704E4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0A57E-02D8-5940-95A3-1DFA4597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52C97-26A1-3847-A217-7E278972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573D9-0263-E242-A5CF-E36ABCC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5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041F-1C95-FA42-9619-121BFB33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7C3A-4B4C-EF41-996C-4080898A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64DA7-8EF5-5645-AB81-F871F9461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69A42-DDDF-2D4E-B9D2-EEB17116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D9D9A-3B68-C647-BD5E-77A91D4E3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DDBD5-BA3B-F44A-A620-C1425E99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2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9609-56BD-0E42-BA38-568D75E4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AFB8-B002-CF41-AD1A-AB6A2FC6E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85064-482A-AF49-8246-9823C456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53BFF-D826-5C4D-8F5B-3FA3C013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F217E-251D-704B-8454-5E0FD6C3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B2342-FA32-4249-A9B5-25D09A24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38FAB-4C7A-CD4A-821B-2A6F5237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C7ADE-EFDE-2D4B-B706-D77762F8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8C08-0ECD-A54D-AC3C-3DA15AA01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B48D-C67F-CE46-8E06-514F99C14610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C0EA-7005-6944-9A16-8AF3AC061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AB46-5372-5A41-9557-694B0223A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C724-EC06-F44D-85B0-CBCD9A0E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4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2241-930B-8645-8951-E13EE16F2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Yamagusuku</a:t>
            </a:r>
            <a:r>
              <a:rPr lang="en-US" dirty="0"/>
              <a:t> </a:t>
            </a:r>
            <a:r>
              <a:rPr lang="en-US" dirty="0" err="1"/>
              <a:t>Seichû</a:t>
            </a:r>
            <a:br>
              <a:rPr lang="en-US" dirty="0"/>
            </a:br>
            <a:r>
              <a:rPr lang="en-US" dirty="0" err="1"/>
              <a:t>Kunenbo</a:t>
            </a:r>
            <a:r>
              <a:rPr lang="en-US" dirty="0"/>
              <a:t> (1911)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7A3FB-BDD4-D644-9D8C-02C24D350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山城正忠</a:t>
            </a:r>
            <a:endParaRPr lang="en-US" altLang="ja-JP" dirty="0"/>
          </a:p>
          <a:p>
            <a:r>
              <a:rPr lang="ja-JP" altLang="en-US"/>
              <a:t>九年母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62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8BDC27-D72F-B940-93E1-40FDD7B1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389BAD-D78E-5A4A-9CC5-33818CD70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 err="1"/>
              <a:t>Kunenbo</a:t>
            </a:r>
            <a:r>
              <a:rPr lang="en-US" dirty="0"/>
              <a:t>, </a:t>
            </a:r>
            <a:r>
              <a:rPr lang="en-US" i="1" dirty="0" err="1"/>
              <a:t>kunibu</a:t>
            </a:r>
            <a:endParaRPr lang="en-US" i="1" dirty="0"/>
          </a:p>
          <a:p>
            <a:r>
              <a:rPr lang="en-US" dirty="0"/>
              <a:t>Local color</a:t>
            </a:r>
          </a:p>
          <a:p>
            <a:r>
              <a:rPr lang="en-US" dirty="0"/>
              <a:t>Naha</a:t>
            </a:r>
          </a:p>
          <a:p>
            <a:r>
              <a:rPr lang="en-US" dirty="0" err="1"/>
              <a:t>Shuri</a:t>
            </a:r>
            <a:endParaRPr lang="en-US" dirty="0"/>
          </a:p>
          <a:p>
            <a:r>
              <a:rPr lang="en-US" dirty="0"/>
              <a:t>Tsuji</a:t>
            </a:r>
          </a:p>
          <a:p>
            <a:r>
              <a:rPr lang="en-US" dirty="0"/>
              <a:t>Sino-Japanese War 1894-95</a:t>
            </a:r>
          </a:p>
          <a:p>
            <a:r>
              <a:rPr lang="en-US" dirty="0"/>
              <a:t>Yamato, samurai, geisha</a:t>
            </a:r>
          </a:p>
          <a:p>
            <a:r>
              <a:rPr lang="en-US" dirty="0"/>
              <a:t>foreshadowing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2E369-25F5-7947-94CF-A990EAC486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Tokugawa period</a:t>
            </a:r>
          </a:p>
          <a:p>
            <a:r>
              <a:rPr lang="en-US" dirty="0"/>
              <a:t>Meiji period</a:t>
            </a:r>
          </a:p>
          <a:p>
            <a:r>
              <a:rPr lang="en-US" dirty="0"/>
              <a:t>Okinawan fiction</a:t>
            </a:r>
          </a:p>
        </p:txBody>
      </p:sp>
    </p:spTree>
    <p:extLst>
      <p:ext uri="{BB962C8B-B14F-4D97-AF65-F5344CB8AC3E}">
        <p14:creationId xmlns:p14="http://schemas.microsoft.com/office/powerpoint/2010/main" val="3890834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4F7A7C-9866-2B4A-96EF-47C65E8B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411CF6-B72C-944B-AD9B-FD959F90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Analyze the opening passage of the story.  What does it suggest will follow?  Why?</a:t>
            </a:r>
          </a:p>
          <a:p>
            <a:pPr marL="514350" indent="-514350">
              <a:buAutoNum type="arabicPeriod"/>
            </a:pPr>
            <a:r>
              <a:rPr lang="en-US" dirty="0"/>
              <a:t>Critics praised “</a:t>
            </a:r>
            <a:r>
              <a:rPr lang="en-US" dirty="0" err="1"/>
              <a:t>Kunenbo</a:t>
            </a:r>
            <a:r>
              <a:rPr lang="en-US" dirty="0"/>
              <a:t> Orange Trees” for its local color.  Find a passage that best demonstrates this key characteristic of </a:t>
            </a:r>
            <a:r>
              <a:rPr lang="en-US" dirty="0" err="1"/>
              <a:t>Yamagusuku’s</a:t>
            </a:r>
            <a:r>
              <a:rPr lang="en-US" dirty="0"/>
              <a:t> story.</a:t>
            </a:r>
          </a:p>
          <a:p>
            <a:pPr marL="514350" indent="-514350">
              <a:buAutoNum type="arabicPeriod"/>
            </a:pPr>
            <a:r>
              <a:rPr lang="en-US" dirty="0"/>
              <a:t>Consider identity in the story.  How is Japanese identity characterized?  How is Chinese identity characterized?  How is Okinawan </a:t>
            </a:r>
            <a:r>
              <a:rPr lang="en-US"/>
              <a:t>identity characterized?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Analyze the closing passages of the story.  What do they tell us about </a:t>
            </a:r>
            <a:r>
              <a:rPr lang="en-US" dirty="0" err="1"/>
              <a:t>Okushima</a:t>
            </a:r>
            <a:r>
              <a:rPr lang="en-US" dirty="0"/>
              <a:t>?  What is the riddle of the locked black door?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39B-9ACB-CB49-A30A-832D43E7D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AC99-E8E0-BF47-8A18-C6288D1F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1500s	</a:t>
            </a:r>
            <a:r>
              <a:rPr lang="en-US" dirty="0" err="1"/>
              <a:t>Ryûkyû</a:t>
            </a:r>
            <a:r>
              <a:rPr lang="en-US" dirty="0"/>
              <a:t> Kingdom</a:t>
            </a:r>
          </a:p>
          <a:p>
            <a:r>
              <a:rPr lang="en-US" dirty="0"/>
              <a:t>1609	Satsuma invasion</a:t>
            </a:r>
          </a:p>
          <a:p>
            <a:r>
              <a:rPr lang="en-US" dirty="0"/>
              <a:t>1879	Okinawa incorporated into Japan</a:t>
            </a:r>
          </a:p>
          <a:p>
            <a:r>
              <a:rPr lang="en-US" dirty="0"/>
              <a:t>1945 	August 15, 1945 Japan’s defeat</a:t>
            </a:r>
          </a:p>
          <a:p>
            <a:pPr marL="914400" lvl="2" indent="0">
              <a:buNone/>
            </a:pPr>
            <a:r>
              <a:rPr lang="en-US" dirty="0"/>
              <a:t>	Atomic bombing of Nagasaki:  August 9, 1945</a:t>
            </a:r>
          </a:p>
          <a:p>
            <a:pPr marL="914400" lvl="2" indent="0">
              <a:buNone/>
            </a:pPr>
            <a:r>
              <a:rPr lang="en-US" dirty="0"/>
              <a:t>	Atomic bombing of Hiroshima:  August 6, 1945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>
                <a:highlight>
                  <a:srgbClr val="FFFF00"/>
                </a:highlight>
              </a:rPr>
              <a:t>Battle of Okinawa:  April 1-June 22 1945</a:t>
            </a:r>
          </a:p>
          <a:p>
            <a:r>
              <a:rPr lang="en-US" dirty="0"/>
              <a:t>1972	Okinawa returns to Japanese sovereignty</a:t>
            </a:r>
          </a:p>
          <a:p>
            <a:r>
              <a:rPr lang="en-US" dirty="0"/>
              <a:t>1995  	12-year-old schoolgirl rape/SACO Agreement</a:t>
            </a:r>
          </a:p>
          <a:p>
            <a:r>
              <a:rPr lang="en-US" dirty="0"/>
              <a:t>2022	50 year anniversary of Okinawa’s return to Japan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AE51F6-391F-1141-8F06-EBF5536C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930F69F-B202-1547-B1A8-D0375C8258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5414"/>
            <a:ext cx="5181600" cy="38917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6BADAB-994B-CD48-952B-64B214A08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39424" y="1027906"/>
            <a:ext cx="4114376" cy="4741069"/>
          </a:xfrm>
        </p:spPr>
      </p:pic>
    </p:spTree>
    <p:extLst>
      <p:ext uri="{BB962C8B-B14F-4D97-AF65-F5344CB8AC3E}">
        <p14:creationId xmlns:p14="http://schemas.microsoft.com/office/powerpoint/2010/main" val="13954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22CE0D-A118-5447-AC70-82A7B507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Kunenbo</a:t>
            </a:r>
            <a:br>
              <a:rPr lang="en-US" dirty="0"/>
            </a:br>
            <a:r>
              <a:rPr lang="ja-JP" altLang="en-US"/>
              <a:t>九年母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6DAE26-F141-0249-BB77-733CDFF32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5158" y="1357296"/>
            <a:ext cx="3462812" cy="4899511"/>
          </a:xfrm>
        </p:spPr>
      </p:pic>
    </p:spTree>
    <p:extLst>
      <p:ext uri="{BB962C8B-B14F-4D97-AF65-F5344CB8AC3E}">
        <p14:creationId xmlns:p14="http://schemas.microsoft.com/office/powerpoint/2010/main" val="34130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097E-32F7-1F47-99A5-15857D3F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tiled roof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084A1-21BB-1E48-B343-F456E2BC7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6269" y="1819748"/>
            <a:ext cx="5559461" cy="4169596"/>
          </a:xfrm>
        </p:spPr>
      </p:pic>
    </p:spTree>
    <p:extLst>
      <p:ext uri="{BB962C8B-B14F-4D97-AF65-F5344CB8AC3E}">
        <p14:creationId xmlns:p14="http://schemas.microsoft.com/office/powerpoint/2010/main" val="314380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F739-2EB3-CD4E-A416-9578281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lantern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630559-E740-2E4B-8D14-E0A6D2D7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7861" y="1770111"/>
            <a:ext cx="6626831" cy="4652305"/>
          </a:xfrm>
        </p:spPr>
      </p:pic>
    </p:spTree>
    <p:extLst>
      <p:ext uri="{BB962C8B-B14F-4D97-AF65-F5344CB8AC3E}">
        <p14:creationId xmlns:p14="http://schemas.microsoft.com/office/powerpoint/2010/main" val="411321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53CA2-4431-0C45-AB14-6BCAE803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Tattoos</a:t>
            </a:r>
            <a:br>
              <a:rPr lang="en-US" dirty="0"/>
            </a:br>
            <a:r>
              <a:rPr lang="ja-JP" altLang="en-US"/>
              <a:t>ハジチ（針突）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E5F198-CE1C-FF43-807E-332BB6D0A9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4847F0-E408-1140-985F-EF1EAB0C8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749980" y="365125"/>
            <a:ext cx="3603820" cy="6322493"/>
          </a:xfrm>
        </p:spPr>
      </p:pic>
    </p:spTree>
    <p:extLst>
      <p:ext uri="{BB962C8B-B14F-4D97-AF65-F5344CB8AC3E}">
        <p14:creationId xmlns:p14="http://schemas.microsoft.com/office/powerpoint/2010/main" val="22543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B0E5BC-2965-954F-AE0C-99F509B7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Ishigantô</a:t>
            </a:r>
            <a:br>
              <a:rPr lang="en-US" dirty="0"/>
            </a:br>
            <a:r>
              <a:rPr lang="ja-JP" altLang="en-US"/>
              <a:t>石敢当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E3DBB3-35B3-CC4C-842B-81D9DAAC02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9129" y="2330031"/>
            <a:ext cx="4874803" cy="365610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FC0013-B4B0-A347-8C6C-77196AA8BB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95385" y="486360"/>
            <a:ext cx="5118747" cy="3839060"/>
          </a:xfrm>
        </p:spPr>
      </p:pic>
    </p:spTree>
    <p:extLst>
      <p:ext uri="{BB962C8B-B14F-4D97-AF65-F5344CB8AC3E}">
        <p14:creationId xmlns:p14="http://schemas.microsoft.com/office/powerpoint/2010/main" val="81289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EA21-BDE6-0140-B6BE-054D014B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Shuri</a:t>
            </a:r>
            <a:r>
              <a:rPr lang="en-US" dirty="0"/>
              <a:t> Castle					2000 yen bill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3A9CAE-F0AF-854E-9309-B886052967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7717"/>
            <a:ext cx="5442486" cy="29989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17F849-A09C-114C-BC46-D9E63CB87F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43973" y="1875623"/>
            <a:ext cx="3901117" cy="1822232"/>
          </a:xfrm>
        </p:spPr>
      </p:pic>
    </p:spTree>
    <p:extLst>
      <p:ext uri="{BB962C8B-B14F-4D97-AF65-F5344CB8AC3E}">
        <p14:creationId xmlns:p14="http://schemas.microsoft.com/office/powerpoint/2010/main" val="280183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267</Words>
  <Application>Microsoft Macintosh PowerPoint</Application>
  <PresentationFormat>Widescreen</PresentationFormat>
  <Paragraphs>42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Yamagusuku Seichû Kunenbo (1911)</vt:lpstr>
      <vt:lpstr>History in a Nutshell</vt:lpstr>
      <vt:lpstr>Maps</vt:lpstr>
      <vt:lpstr>Kunenbo 九年母</vt:lpstr>
      <vt:lpstr>Red tiled roof</vt:lpstr>
      <vt:lpstr>Magic lantern</vt:lpstr>
      <vt:lpstr>Tattoos ハジチ（針突）</vt:lpstr>
      <vt:lpstr>Ishigantô 石敢当</vt:lpstr>
      <vt:lpstr>Shuri Castle     2000 yen bill</vt:lpstr>
      <vt:lpstr>Keywords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Yamagusuku Seichû Kunenbo (1911)</dc:title>
  <dc:creator>Microsoft Office User</dc:creator>
  <cp:lastModifiedBy>Davinder L. Bhowmik</cp:lastModifiedBy>
  <cp:revision>10</cp:revision>
  <dcterms:created xsi:type="dcterms:W3CDTF">2019-01-09T20:03:30Z</dcterms:created>
  <dcterms:modified xsi:type="dcterms:W3CDTF">2022-04-01T00:27:08Z</dcterms:modified>
</cp:coreProperties>
</file>