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823-8A8F-F84E-9E2C-EC8BE8751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BDE20-B43C-B441-811A-4E6A95AE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33BB-71AD-C441-AC2C-00DF9541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CD9A-5297-2444-9BA2-1507CFF2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8613-ACA7-9949-9EC7-860FD3B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7B5A-A1D9-014A-955F-C28F83DA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903A5-7ABE-3C42-B650-1B6E7009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7863-A485-EE4A-9336-06B8036E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7307-FA83-1145-8CDA-FDAA476C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8A2F-852E-324B-BB5E-DA9B7DF4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814C1-30B4-3A4F-A751-4D2DEB4B1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B5960-14D3-1244-A0A0-2C24C4BF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0AA1-4B34-A14A-9A3A-BC362E35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CDEF9-E9C0-D04F-A90C-6FFC3AA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817E-CC1B-B049-8891-402E9B4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82AC-B0A9-CD47-BC11-445413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FD28-6813-164F-999F-35CC5D56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D4C4-0D60-364C-A36C-6F5912EE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8B88-921A-A240-9762-095EDEBA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DBF5-6ABF-4A42-8171-4105241A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1454-B3FE-7548-ACD4-F838C451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49C64-0988-EB4D-B937-836D3846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8050-A774-9E43-8F69-C22C2B7B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22DF-F4DF-2F47-BA18-C2559C6A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3586-210A-514F-AB51-73CEFC55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1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073D-BC1E-7A42-8480-48BB3A2A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ED6B-BFD7-F14E-ADF8-76C8BD26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82F6D-4A95-0046-BE22-8E758DF4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7D52-0661-A346-A472-E5DCAAD3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EF85-2064-0B43-9AE5-E80FA48F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09FF-B77E-AA4D-A585-5FAE43AB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39A4-F00A-BE48-9D0F-DB55415C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315-B10C-8240-89AE-FB2534F9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C683-37BD-374C-BC8E-335DB386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1B60F-FFE8-3F44-A9D9-8310C3E94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B636-4DC8-FF4E-900D-36C8F6CA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BD2FC-A293-1B46-815B-318CD037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8C97D-1CD4-5949-8EE7-F7FD0182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AC2C3-77CC-0445-8CB4-E604E7F7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B33A-0BC1-0749-B824-0153A8E7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00BEA-7CC5-7444-913C-8F1D5BED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4F6E-33EA-614D-9F83-A9739A12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5366D-B311-6340-9206-78020AB6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E953A-C884-AC42-8E95-F8FF473E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2D7D-DD98-3842-8AB5-CDECCFDD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62F5-FA4D-024F-90FE-94D81646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0841-5BC8-FC43-961D-4B1747C5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576A-0BB8-B246-97B6-926586DE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20605-8F5F-6C41-88C1-F09DC9F1A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8484E-82BA-FF49-BE06-7A05F286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0697-88F5-8F47-B193-108AC1C2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585CF-9C48-1C42-BD4E-A0B51957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98CE-500E-4C4A-8F15-4DC52D41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2F4C7-F2CB-6D4D-943A-A838B406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84296-324E-7940-B682-37880A0B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A52C4-30BE-8140-9D1D-085024AB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62E89-DEA1-4543-BA5B-50F659E4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E165-01DF-FC4B-94FD-2B09FB86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EBD18-0BBC-9B40-B1C4-0383B628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BD93-720D-8C4B-B0BA-6152E9D0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E010-B49A-0A47-A800-ABD0040F0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EFB6-BC59-9540-B49F-013BA5D70F1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4861-DFE0-AF47-947B-A0E4973E5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56D9-49AF-F74A-BAFE-E33DC661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8DDA-14BF-7341-9086-ED0A1145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CFC-58E9-E94D-B418-000990B45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Mabuigumi</a:t>
            </a:r>
            <a:r>
              <a:rPr lang="en-US" dirty="0"/>
              <a:t>” (1999)</a:t>
            </a:r>
            <a:br>
              <a:rPr lang="en-US" dirty="0"/>
            </a:br>
            <a:r>
              <a:rPr lang="en-US" dirty="0" err="1"/>
              <a:t>Medoruma</a:t>
            </a:r>
            <a:r>
              <a:rPr lang="en-US" dirty="0"/>
              <a:t> Shun (1960-)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DE3CD-F3A3-B34C-84BF-AE7B89422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3200"/>
              <a:t>魂込め</a:t>
            </a:r>
            <a:endParaRPr lang="en-US" altLang="ja-JP" sz="3200" dirty="0"/>
          </a:p>
          <a:p>
            <a:r>
              <a:rPr lang="ja-JP" altLang="en-US" sz="3200"/>
              <a:t>目取真俊</a:t>
            </a:r>
            <a:r>
              <a:rPr lang="ja-JP" altLang="en-US"/>
              <a:t>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06A8-3453-6943-B880-232D38B0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hermit crab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03AA05-A415-644A-BA60-D647BD988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2700" y="1027906"/>
            <a:ext cx="3479800" cy="2336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3D3CB2-E5F7-0E40-AC36-5821870A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68" y="2586531"/>
            <a:ext cx="4556546" cy="3225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1F365C-4553-424B-89E5-F1881282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415" y="3813107"/>
            <a:ext cx="3563815" cy="26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F957-9D0B-0345-A078-5F828BA3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Gurukun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2EFEE-BE33-C34B-BDCB-1D89C8F9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07" y="2421051"/>
            <a:ext cx="3289300" cy="246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F8625-ACD2-3844-8A4C-5A8A60C93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706" y="528638"/>
            <a:ext cx="3505200" cy="2324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4D6954-5727-474E-91A2-D823ACBF1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398" y="3016251"/>
            <a:ext cx="4101402" cy="308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107A8-44AE-994A-B259-7620D20A76B2}"/>
              </a:ext>
            </a:extLst>
          </p:cNvPr>
          <p:cNvSpPr txBox="1"/>
          <p:nvPr/>
        </p:nvSpPr>
        <p:spPr>
          <a:xfrm>
            <a:off x="5666302" y="5369169"/>
            <a:ext cx="125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Nakami</a:t>
            </a:r>
            <a:r>
              <a:rPr lang="en-US" dirty="0"/>
              <a:t> </a:t>
            </a:r>
            <a:r>
              <a:rPr lang="en-US" dirty="0" err="1"/>
              <a:t>jiru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6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2AC5-FEE4-CB48-9B6D-5A8D8CA4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Utaki</a:t>
            </a:r>
            <a:r>
              <a:rPr lang="en-US" dirty="0"/>
              <a:t> (L, C) </a:t>
            </a:r>
            <a:r>
              <a:rPr lang="en-US" dirty="0" err="1"/>
              <a:t>Hinpun</a:t>
            </a:r>
            <a:r>
              <a:rPr lang="en-US"/>
              <a:t> (R)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5D1A-C879-6E45-A0A7-7CCD51AF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1ABA1-45AA-6D41-A276-240497B2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94000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8A21D-6AD2-E74A-BA04-3C310512D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22" y="2276475"/>
            <a:ext cx="2463800" cy="328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4F683-B842-464D-9D53-03332EE1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026" y="2372214"/>
            <a:ext cx="3275768" cy="21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3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F1D4-71F1-E941-9094-F903D452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CC79-DDDA-BC49-9D72-A240FA0A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Nakijin</a:t>
            </a:r>
            <a:endParaRPr lang="en-US" dirty="0"/>
          </a:p>
          <a:p>
            <a:r>
              <a:rPr lang="en-US" dirty="0"/>
              <a:t>Community ties</a:t>
            </a:r>
          </a:p>
          <a:p>
            <a:r>
              <a:rPr lang="en-US" dirty="0"/>
              <a:t>focal character, </a:t>
            </a:r>
            <a:r>
              <a:rPr lang="en-US" dirty="0" err="1"/>
              <a:t>Uta</a:t>
            </a:r>
            <a:endParaRPr lang="en-US" dirty="0"/>
          </a:p>
          <a:p>
            <a:r>
              <a:rPr lang="en-US" dirty="0"/>
              <a:t>NHK radio calisthenics (mainland Japanese practice)</a:t>
            </a:r>
          </a:p>
          <a:p>
            <a:r>
              <a:rPr lang="en-US" dirty="0"/>
              <a:t>Language (age, gender, class)</a:t>
            </a:r>
          </a:p>
          <a:p>
            <a:r>
              <a:rPr lang="en-US" dirty="0"/>
              <a:t>intertextuality</a:t>
            </a:r>
          </a:p>
          <a:p>
            <a:r>
              <a:rPr lang="en-US" dirty="0"/>
              <a:t>Late 1990s, cultural renaissance, resurgence of interest in language, music, cultural practices</a:t>
            </a:r>
          </a:p>
          <a:p>
            <a:r>
              <a:rPr lang="en-US" dirty="0"/>
              <a:t>Critique of magic realist label, denial of reality (Orientalizing)</a:t>
            </a:r>
          </a:p>
          <a:p>
            <a:r>
              <a:rPr lang="en-US" dirty="0"/>
              <a:t>Battle of Okinawa, “friendly forces”=mainland Japanese soldiers</a:t>
            </a:r>
          </a:p>
          <a:p>
            <a:r>
              <a:rPr lang="en-US" dirty="0"/>
              <a:t>“afterworld” (</a:t>
            </a:r>
            <a:r>
              <a:rPr lang="en-US" i="1" dirty="0" err="1"/>
              <a:t>gusô</a:t>
            </a:r>
            <a:r>
              <a:rPr lang="en-US" dirty="0"/>
              <a:t>, </a:t>
            </a:r>
            <a:r>
              <a:rPr lang="en-US" i="1" dirty="0" err="1"/>
              <a:t>ano</a:t>
            </a:r>
            <a:r>
              <a:rPr lang="en-US" i="1" dirty="0"/>
              <a:t> </a:t>
            </a:r>
            <a:r>
              <a:rPr lang="en-US" i="1" dirty="0" err="1"/>
              <a:t>yo</a:t>
            </a:r>
            <a:r>
              <a:rPr lang="en-US" dirty="0"/>
              <a:t>), 49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34C6-3428-0F4F-A3C1-C393A5F2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3F2D-4941-4247-85AF-EFD84D51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Compare and contrast “Droplets” and “</a:t>
            </a:r>
            <a:r>
              <a:rPr lang="en-US" dirty="0" err="1"/>
              <a:t>Mabuigumi</a:t>
            </a:r>
            <a:r>
              <a:rPr lang="en-US" dirty="0"/>
              <a:t>.”</a:t>
            </a:r>
          </a:p>
          <a:p>
            <a:pPr marL="514350" indent="-514350">
              <a:buAutoNum type="arabicPeriod"/>
            </a:pPr>
            <a:r>
              <a:rPr lang="en-US" dirty="0"/>
              <a:t>In what ways is Uta depicted?</a:t>
            </a:r>
          </a:p>
          <a:p>
            <a:pPr marL="514350" indent="-514350">
              <a:buAutoNum type="arabicPeriod"/>
            </a:pPr>
            <a:r>
              <a:rPr lang="en-US" dirty="0"/>
              <a:t>What does the sea turtle symbolize? What does the land crab symbolize?</a:t>
            </a:r>
          </a:p>
          <a:p>
            <a:pPr marL="514350" indent="-514350">
              <a:buAutoNum type="arabicPeriod"/>
            </a:pPr>
            <a:r>
              <a:rPr lang="en-US" dirty="0"/>
              <a:t>Explain the significance of the ending, particularly </a:t>
            </a:r>
            <a:r>
              <a:rPr lang="en-US" dirty="0" err="1"/>
              <a:t>Uta’s</a:t>
            </a:r>
            <a:r>
              <a:rPr lang="en-US" dirty="0"/>
              <a:t> ineffective prayer.</a:t>
            </a:r>
          </a:p>
        </p:txBody>
      </p:sp>
    </p:spTree>
    <p:extLst>
      <p:ext uri="{BB962C8B-B14F-4D97-AF65-F5344CB8AC3E}">
        <p14:creationId xmlns:p14="http://schemas.microsoft.com/office/powerpoint/2010/main" val="262145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“Mabuigumi” (1999) Medoruma Shun (1960-)</vt:lpstr>
      <vt:lpstr>Land hermit crab</vt:lpstr>
      <vt:lpstr>Gurukun</vt:lpstr>
      <vt:lpstr>Utaki (L, C) Hinpun (R)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“Mabuigumi” (1999) Medoruma Shun (1960-)</dc:title>
  <dc:creator>Microsoft Office User</dc:creator>
  <cp:lastModifiedBy>Davinder L. Bhowmik</cp:lastModifiedBy>
  <cp:revision>11</cp:revision>
  <dcterms:created xsi:type="dcterms:W3CDTF">2019-02-20T20:54:18Z</dcterms:created>
  <dcterms:modified xsi:type="dcterms:W3CDTF">2021-11-08T17:43:08Z</dcterms:modified>
</cp:coreProperties>
</file>