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7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38"/>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67D78E5A-9573-4AA9-861B-472E89DBD502}" type="datetimeFigureOut">
              <a:rPr lang="pt-PT" smtClean="0"/>
              <a:pPr/>
              <a:t>29/09/2016</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F0BB69E2-E539-420D-9DA0-BC15F5419DC7}" type="slidenum">
              <a:rPr lang="pt-PT" smtClean="0"/>
              <a:pPr/>
              <a:t>‹nº›</a:t>
            </a:fld>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25000">
              <a:srgbClr val="21D6E0"/>
            </a:gs>
            <a:gs pos="75000">
              <a:srgbClr val="0087E6"/>
            </a:gs>
            <a:gs pos="100000">
              <a:srgbClr val="005CBF"/>
            </a:gs>
          </a:gsLst>
          <a:lin ang="2700000" scaled="0"/>
          <a:tileRect/>
        </a:gra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78E5A-9573-4AA9-861B-472E89DBD502}" type="datetimeFigureOut">
              <a:rPr lang="pt-PT" smtClean="0"/>
              <a:pPr/>
              <a:t>29/09/2016</a:t>
            </a:fld>
            <a:endParaRPr lang="pt-PT"/>
          </a:p>
        </p:txBody>
      </p:sp>
      <p:sp>
        <p:nvSpPr>
          <p:cNvPr id="5" name="Marcador de Posição do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69E2-E539-420D-9DA0-BC15F5419DC7}" type="slidenum">
              <a:rPr lang="pt-PT" smtClean="0"/>
              <a:pPr/>
              <a:t>‹nº›</a:t>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85786" y="571480"/>
            <a:ext cx="7772400" cy="1470025"/>
          </a:xfrm>
        </p:spPr>
        <p:txBody>
          <a:bodyPr/>
          <a:lstStyle/>
          <a:p>
            <a:r>
              <a:rPr lang="pt-PT" b="1" dirty="0" err="1" smtClean="0">
                <a:solidFill>
                  <a:schemeClr val="bg1"/>
                </a:solidFill>
                <a:effectLst>
                  <a:outerShdw blurRad="38100" dist="38100" dir="2700000" algn="tl">
                    <a:srgbClr val="000000">
                      <a:alpha val="43137"/>
                    </a:srgbClr>
                  </a:outerShdw>
                </a:effectLst>
              </a:rPr>
              <a:t>Quality</a:t>
            </a:r>
            <a:r>
              <a:rPr lang="pt-PT" b="1" dirty="0" smtClean="0">
                <a:solidFill>
                  <a:schemeClr val="bg1"/>
                </a:solidFill>
                <a:effectLst>
                  <a:outerShdw blurRad="38100" dist="38100" dir="2700000" algn="tl">
                    <a:srgbClr val="000000">
                      <a:alpha val="43137"/>
                    </a:srgbClr>
                  </a:outerShdw>
                </a:effectLst>
              </a:rPr>
              <a:t> </a:t>
            </a:r>
            <a:r>
              <a:rPr lang="pt-PT" b="1" dirty="0" err="1" smtClean="0">
                <a:solidFill>
                  <a:schemeClr val="bg1"/>
                </a:solidFill>
                <a:effectLst>
                  <a:outerShdw blurRad="38100" dist="38100" dir="2700000" algn="tl">
                    <a:srgbClr val="000000">
                      <a:alpha val="43137"/>
                    </a:srgbClr>
                  </a:outerShdw>
                </a:effectLst>
              </a:rPr>
              <a:t>of</a:t>
            </a:r>
            <a:r>
              <a:rPr lang="pt-PT" b="1" dirty="0" smtClean="0">
                <a:solidFill>
                  <a:schemeClr val="bg1"/>
                </a:solidFill>
                <a:effectLst>
                  <a:outerShdw blurRad="38100" dist="38100" dir="2700000" algn="tl">
                    <a:srgbClr val="000000">
                      <a:alpha val="43137"/>
                    </a:srgbClr>
                  </a:outerShdw>
                </a:effectLst>
              </a:rPr>
              <a:t> Interfaces</a:t>
            </a:r>
            <a:endParaRPr lang="pt-PT" b="1" dirty="0">
              <a:solidFill>
                <a:schemeClr val="bg1"/>
              </a:solidFill>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357290" y="2857496"/>
            <a:ext cx="6400800" cy="3071834"/>
          </a:xfrm>
        </p:spPr>
        <p:txBody>
          <a:bodyPr/>
          <a:lstStyle/>
          <a:p>
            <a:r>
              <a:rPr lang="pt-PT" dirty="0" smtClean="0">
                <a:solidFill>
                  <a:schemeClr val="bg1"/>
                </a:solidFill>
                <a:effectLst>
                  <a:outerShdw blurRad="38100" dist="38100" dir="2700000" algn="tl">
                    <a:srgbClr val="000000">
                      <a:alpha val="43137"/>
                    </a:srgbClr>
                  </a:outerShdw>
                </a:effectLst>
              </a:rPr>
              <a:t>IPM 16/17</a:t>
            </a:r>
          </a:p>
          <a:p>
            <a:r>
              <a:rPr lang="pt-PT" dirty="0" smtClean="0">
                <a:solidFill>
                  <a:schemeClr val="bg1"/>
                </a:solidFill>
                <a:effectLst>
                  <a:outerShdw blurRad="38100" dist="38100" dir="2700000" algn="tl">
                    <a:srgbClr val="000000">
                      <a:alpha val="43137"/>
                    </a:srgbClr>
                  </a:outerShdw>
                </a:effectLst>
              </a:rPr>
              <a:t>1º </a:t>
            </a:r>
            <a:r>
              <a:rPr lang="pt-PT" dirty="0" err="1" smtClean="0">
                <a:solidFill>
                  <a:schemeClr val="bg1"/>
                </a:solidFill>
                <a:effectLst>
                  <a:outerShdw blurRad="38100" dist="38100" dir="2700000" algn="tl">
                    <a:srgbClr val="000000">
                      <a:alpha val="43137"/>
                    </a:srgbClr>
                  </a:outerShdw>
                </a:effectLst>
              </a:rPr>
              <a:t>Assignment</a:t>
            </a:r>
            <a:endParaRPr lang="pt-PT" dirty="0" smtClean="0">
              <a:solidFill>
                <a:schemeClr val="bg1"/>
              </a:solidFill>
              <a:effectLst>
                <a:outerShdw blurRad="38100" dist="38100" dir="2700000" algn="tl">
                  <a:srgbClr val="000000">
                    <a:alpha val="43137"/>
                  </a:srgbClr>
                </a:outerShdw>
              </a:effectLst>
            </a:endParaRPr>
          </a:p>
          <a:p>
            <a:endParaRPr lang="pt-PT" dirty="0" smtClean="0">
              <a:solidFill>
                <a:schemeClr val="bg1"/>
              </a:solidFill>
              <a:effectLst>
                <a:outerShdw blurRad="38100" dist="38100" dir="2700000" algn="tl">
                  <a:srgbClr val="000000">
                    <a:alpha val="43137"/>
                  </a:srgbClr>
                </a:outerShdw>
              </a:effectLst>
            </a:endParaRPr>
          </a:p>
          <a:p>
            <a:r>
              <a:rPr lang="pt-PT" sz="2400" dirty="0" smtClean="0">
                <a:solidFill>
                  <a:schemeClr val="bg1"/>
                </a:solidFill>
                <a:effectLst>
                  <a:outerShdw blurRad="38100" dist="38100" dir="2700000" algn="tl">
                    <a:srgbClr val="000000">
                      <a:alpha val="43137"/>
                    </a:srgbClr>
                  </a:outerShdw>
                </a:effectLst>
              </a:rPr>
              <a:t>Henrique Rodrigues nº42437</a:t>
            </a:r>
          </a:p>
          <a:p>
            <a:r>
              <a:rPr lang="pt-PT" sz="2400" dirty="0" smtClean="0">
                <a:solidFill>
                  <a:schemeClr val="bg1"/>
                </a:solidFill>
                <a:effectLst>
                  <a:outerShdw blurRad="38100" dist="38100" dir="2700000" algn="tl">
                    <a:srgbClr val="000000">
                      <a:alpha val="43137"/>
                    </a:srgbClr>
                  </a:outerShdw>
                </a:effectLst>
              </a:rPr>
              <a:t>Pedro Costa </a:t>
            </a:r>
            <a:r>
              <a:rPr lang="pt-PT" sz="2400" dirty="0" smtClean="0">
                <a:solidFill>
                  <a:schemeClr val="bg1"/>
                </a:solidFill>
                <a:effectLst>
                  <a:outerShdw blurRad="38100" dist="38100" dir="2700000" algn="tl">
                    <a:srgbClr val="000000">
                      <a:alpha val="43137"/>
                    </a:srgbClr>
                  </a:outerShdw>
                </a:effectLst>
              </a:rPr>
              <a:t>nº42559</a:t>
            </a:r>
          </a:p>
          <a:p>
            <a:r>
              <a:rPr lang="pt-PT" sz="2400" dirty="0">
                <a:solidFill>
                  <a:schemeClr val="bg1"/>
                </a:solidFill>
                <a:effectLst>
                  <a:outerShdw blurRad="38100" dist="38100" dir="2700000" algn="tl">
                    <a:srgbClr val="000000">
                      <a:alpha val="43137"/>
                    </a:srgbClr>
                  </a:outerShdw>
                </a:effectLst>
              </a:rPr>
              <a:t>André Rijos nº42744</a:t>
            </a:r>
          </a:p>
          <a:p>
            <a:endParaRPr lang="pt-PT" sz="2400" dirty="0" smtClean="0">
              <a:solidFill>
                <a:schemeClr val="bg1"/>
              </a:solidFill>
              <a:effectLst>
                <a:outerShdw blurRad="38100" dist="38100" dir="2700000" algn="tl">
                  <a:srgbClr val="000000">
                    <a:alpha val="43137"/>
                  </a:srgbClr>
                </a:outerShdw>
              </a:effectLst>
            </a:endParaRPr>
          </a:p>
          <a:p>
            <a:endParaRPr lang="pt-PT"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00034" y="285728"/>
            <a:ext cx="8229600" cy="1357322"/>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rPr>
              <a:t>Being a good example of an appealing vehicle with a cost representative of its quality, DB9 is nothing short of great design and well received criticisms by its users as a comforting, powerful, beautiful car that fulfils its role as an excellent driver experience.</a:t>
            </a:r>
            <a:endParaRPr lang="en-GB" sz="2000" dirty="0">
              <a:solidFill>
                <a:schemeClr val="bg1"/>
              </a:solidFill>
              <a:effectLst>
                <a:outerShdw blurRad="38100" dist="38100" dir="2700000" algn="tl">
                  <a:srgbClr val="000000">
                    <a:alpha val="43137"/>
                  </a:srgbClr>
                </a:outerShdw>
              </a:effectLst>
            </a:endParaRPr>
          </a:p>
        </p:txBody>
      </p:sp>
      <p:pic>
        <p:nvPicPr>
          <p:cNvPr id="22530" name="Picture 2" descr="https://upload.wikimedia.org/wikipedia/commons/thumb/c/c5/Aston_Martin_int.jpg/1280px-Aston_Martin_int.jpg"/>
          <p:cNvPicPr>
            <a:picLocks noChangeAspect="1" noChangeArrowheads="1"/>
          </p:cNvPicPr>
          <p:nvPr/>
        </p:nvPicPr>
        <p:blipFill>
          <a:blip r:embed="rId2"/>
          <a:srcRect/>
          <a:stretch>
            <a:fillRect/>
          </a:stretch>
        </p:blipFill>
        <p:spPr bwMode="auto">
          <a:xfrm>
            <a:off x="4500562" y="2071678"/>
            <a:ext cx="4286280" cy="34290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aixaDeTexto 4"/>
          <p:cNvSpPr txBox="1"/>
          <p:nvPr/>
        </p:nvSpPr>
        <p:spPr>
          <a:xfrm>
            <a:off x="285720" y="2071678"/>
            <a:ext cx="3643338" cy="3477875"/>
          </a:xfrm>
          <a:prstGeom prst="rect">
            <a:avLst/>
          </a:prstGeom>
          <a:noFill/>
        </p:spPr>
        <p:txBody>
          <a:bodyPr wrap="square" rtlCol="0">
            <a:spAutoFit/>
          </a:bodyPr>
          <a:lstStyle/>
          <a:p>
            <a:pPr algn="just">
              <a:buFontTx/>
              <a:buChar char="-"/>
            </a:pPr>
            <a:r>
              <a:rPr lang="en-GB" sz="2000" b="1" dirty="0">
                <a:solidFill>
                  <a:srgbClr val="FFFF00"/>
                </a:solidFill>
                <a:effectLst>
                  <a:outerShdw blurRad="38100" dist="38100" dir="2700000" algn="tl">
                    <a:srgbClr val="000000">
                      <a:alpha val="43137"/>
                    </a:srgbClr>
                  </a:outerShdw>
                </a:effectLst>
                <a:latin typeface="Palatino Linotype" pitchFamily="18" charset="0"/>
              </a:rPr>
              <a:t>F</a:t>
            </a:r>
            <a:r>
              <a:rPr lang="en-GB" sz="2000" b="1" dirty="0" smtClean="0">
                <a:solidFill>
                  <a:srgbClr val="FFFF00"/>
                </a:solidFill>
                <a:effectLst>
                  <a:outerShdw blurRad="38100" dist="38100" dir="2700000" algn="tl">
                    <a:srgbClr val="000000">
                      <a:alpha val="43137"/>
                    </a:srgbClr>
                  </a:outerShdw>
                </a:effectLst>
                <a:latin typeface="Palatino Linotype" pitchFamily="18" charset="0"/>
              </a:rPr>
              <a:t>lawless driving experience, comforting and soothing, with a small touch of power;</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 Amazing interior and exterior design overall;</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 A great feeling of accomplishment to have such car as it is indeed as good as it looks.</a:t>
            </a: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solidFill>
                  <a:schemeClr val="bg1"/>
                </a:solidFill>
                <a:effectLst>
                  <a:outerShdw blurRad="38100" dist="38100" dir="2700000" algn="tl">
                    <a:srgbClr val="000000">
                      <a:alpha val="43137"/>
                    </a:srgbClr>
                  </a:outerShdw>
                </a:effectLst>
              </a:rPr>
              <a:t>Windows 7</a:t>
            </a:r>
            <a:endParaRPr lang="en-GB" dirty="0">
              <a:solidFill>
                <a:schemeClr val="bg1"/>
              </a:solidFill>
              <a:effectLst>
                <a:outerShdw blurRad="38100" dist="38100" dir="2700000" algn="tl">
                  <a:srgbClr val="000000">
                    <a:alpha val="43137"/>
                  </a:srgbClr>
                </a:outerShdw>
              </a:effectLst>
            </a:endParaRPr>
          </a:p>
        </p:txBody>
      </p:sp>
      <p:sp>
        <p:nvSpPr>
          <p:cNvPr id="3" name="Marcador de Posição de Conteúdo 2"/>
          <p:cNvSpPr>
            <a:spLocks noGrp="1"/>
          </p:cNvSpPr>
          <p:nvPr>
            <p:ph idx="1"/>
          </p:nvPr>
        </p:nvSpPr>
        <p:spPr/>
        <p:txBody>
          <a:bodyPr>
            <a:normAutofit/>
          </a:bodyPr>
          <a:lstStyle/>
          <a:p>
            <a:pPr algn="just"/>
            <a:r>
              <a:rPr lang="en-US" sz="2000" b="1" dirty="0" smtClean="0">
                <a:solidFill>
                  <a:schemeClr val="bg1"/>
                </a:solidFill>
                <a:effectLst>
                  <a:outerShdw blurRad="38100" dist="38100" dir="2700000" algn="tl">
                    <a:srgbClr val="000000">
                      <a:alpha val="43137"/>
                    </a:srgbClr>
                  </a:outerShdw>
                </a:effectLst>
                <a:latin typeface="Palatino Linotype" pitchFamily="18" charset="0"/>
              </a:rPr>
              <a:t>Windows 7</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is a personal computer operating system developed by Microsoft. It is a part of the Windows NT family of operating systems. Windows 7 was released to manufacturing on July 22, 2009, and became generally available on October 22, 2009,</a:t>
            </a:r>
            <a:r>
              <a:rPr lang="en-US" sz="2000" baseline="30000" dirty="0">
                <a:solidFill>
                  <a:schemeClr val="bg1"/>
                </a:solidFill>
                <a:effectLst>
                  <a:outerShdw blurRad="38100" dist="38100" dir="2700000" algn="tl">
                    <a:srgbClr val="000000">
                      <a:alpha val="43137"/>
                    </a:srgbClr>
                  </a:outerShdw>
                </a:effectLst>
                <a:latin typeface="Palatino Linotype" pitchFamily="18" charset="0"/>
              </a:rPr>
              <a:t> </a:t>
            </a:r>
            <a:r>
              <a:rPr lang="en-US" sz="2000" dirty="0" smtClean="0">
                <a:solidFill>
                  <a:schemeClr val="bg1"/>
                </a:solidFill>
                <a:effectLst>
                  <a:outerShdw blurRad="38100" dist="38100" dir="2700000" algn="tl">
                    <a:srgbClr val="000000">
                      <a:alpha val="43137"/>
                    </a:srgbClr>
                  </a:outerShdw>
                </a:effectLst>
                <a:latin typeface="Palatino Linotype" pitchFamily="18" charset="0"/>
              </a:rPr>
              <a:t>less than three years after the release of its predecessor, Windows Vista. </a:t>
            </a:r>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23554" name="Picture 2" descr="https://imgnzn-a.akamaized.net/2015/11/03/03102002176104.jpg"/>
          <p:cNvPicPr>
            <a:picLocks noChangeAspect="1" noChangeArrowheads="1"/>
          </p:cNvPicPr>
          <p:nvPr/>
        </p:nvPicPr>
        <p:blipFill>
          <a:blip r:embed="rId2"/>
          <a:srcRect/>
          <a:stretch>
            <a:fillRect/>
          </a:stretch>
        </p:blipFill>
        <p:spPr bwMode="auto">
          <a:xfrm>
            <a:off x="2071670" y="3500438"/>
            <a:ext cx="4857784" cy="284045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28596" y="428605"/>
            <a:ext cx="8229600" cy="2071702"/>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latin typeface="Palatino Linotype" pitchFamily="18" charset="0"/>
              </a:rPr>
              <a:t>For most people, Windows 7 was probably the favourite development of all the Windows software we have worked with and most likely the one where we felt more at ease. Having remarkable easy access navigation, nostalgic use from previous old Windows from oldest generations, it was truly an upgraded version of what most wished for.</a:t>
            </a:r>
          </a:p>
          <a:p>
            <a:pPr algn="just"/>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24578" name="Picture 2" descr="https://upload.wikimedia.org/wikipedia/en/b/bd/Windows_7.png"/>
          <p:cNvPicPr>
            <a:picLocks noChangeAspect="1" noChangeArrowheads="1"/>
          </p:cNvPicPr>
          <p:nvPr/>
        </p:nvPicPr>
        <p:blipFill>
          <a:blip r:embed="rId2"/>
          <a:srcRect/>
          <a:stretch>
            <a:fillRect/>
          </a:stretch>
        </p:blipFill>
        <p:spPr bwMode="auto">
          <a:xfrm>
            <a:off x="357158" y="2428868"/>
            <a:ext cx="4714908" cy="3429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a:off x="5572132" y="2357430"/>
            <a:ext cx="3071834" cy="3477875"/>
          </a:xfrm>
          <a:prstGeom prst="rect">
            <a:avLst/>
          </a:prstGeom>
          <a:noFill/>
        </p:spPr>
        <p:txBody>
          <a:bodyPr wrap="square" rtlCol="0">
            <a:spAutoFit/>
          </a:bodyPr>
          <a:lstStyle/>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Easy on the eyes, comfortable for use;</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Nostalgic use of previous versions who most were acquainted with, upgraded in every department;</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Good navigation and intuitive data placement.</a:t>
            </a: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solidFill>
                  <a:schemeClr val="bg1"/>
                </a:solidFill>
                <a:effectLst>
                  <a:outerShdw blurRad="38100" dist="38100" dir="2700000" algn="tl">
                    <a:srgbClr val="000000">
                      <a:alpha val="43137"/>
                    </a:srgbClr>
                  </a:outerShdw>
                </a:effectLst>
              </a:rPr>
              <a:t>Game Boy Advance SP</a:t>
            </a:r>
            <a:endParaRPr lang="en-GB" dirty="0">
              <a:solidFill>
                <a:schemeClr val="bg1"/>
              </a:solidFill>
              <a:effectLst>
                <a:outerShdw blurRad="38100" dist="38100" dir="2700000" algn="tl">
                  <a:srgbClr val="000000">
                    <a:alpha val="43137"/>
                  </a:srgbClr>
                </a:outerShdw>
              </a:effectLst>
            </a:endParaRPr>
          </a:p>
        </p:txBody>
      </p:sp>
      <p:sp>
        <p:nvSpPr>
          <p:cNvPr id="3" name="Marcador de Posição de Conteúdo 2"/>
          <p:cNvSpPr>
            <a:spLocks noGrp="1"/>
          </p:cNvSpPr>
          <p:nvPr>
            <p:ph idx="1"/>
          </p:nvPr>
        </p:nvSpPr>
        <p:spPr>
          <a:xfrm>
            <a:off x="214282" y="1428736"/>
            <a:ext cx="3786214" cy="4857784"/>
          </a:xfrm>
        </p:spPr>
        <p:txBody>
          <a:bodyPr>
            <a:normAutofit/>
          </a:bodyPr>
          <a:lstStyle/>
          <a:p>
            <a:pPr algn="just"/>
            <a:r>
              <a:rPr lang="pt-PT" sz="2000" dirty="0" err="1" smtClean="0">
                <a:solidFill>
                  <a:schemeClr val="bg1"/>
                </a:solidFill>
                <a:effectLst>
                  <a:outerShdw blurRad="38100" dist="38100" dir="2700000" algn="tl">
                    <a:srgbClr val="000000">
                      <a:alpha val="43137"/>
                    </a:srgbClr>
                  </a:outerShdw>
                </a:effectLst>
                <a:latin typeface="Palatino Linotype" pitchFamily="18" charset="0"/>
              </a:rPr>
              <a:t>The</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b="1" dirty="0" smtClean="0">
                <a:solidFill>
                  <a:schemeClr val="bg1"/>
                </a:solidFill>
                <a:effectLst>
                  <a:outerShdw blurRad="38100" dist="38100" dir="2700000" algn="tl">
                    <a:srgbClr val="000000">
                      <a:alpha val="43137"/>
                    </a:srgbClr>
                  </a:outerShdw>
                </a:effectLst>
                <a:latin typeface="Palatino Linotype" pitchFamily="18" charset="0"/>
              </a:rPr>
              <a:t>Game </a:t>
            </a:r>
            <a:r>
              <a:rPr lang="pt-PT" sz="2000" b="1" dirty="0" err="1" smtClean="0">
                <a:solidFill>
                  <a:schemeClr val="bg1"/>
                </a:solidFill>
                <a:effectLst>
                  <a:outerShdw blurRad="38100" dist="38100" dir="2700000" algn="tl">
                    <a:srgbClr val="000000">
                      <a:alpha val="43137"/>
                    </a:srgbClr>
                  </a:outerShdw>
                </a:effectLst>
                <a:latin typeface="Palatino Linotype" pitchFamily="18" charset="0"/>
              </a:rPr>
              <a:t>Boy</a:t>
            </a:r>
            <a:r>
              <a:rPr lang="pt-PT" sz="2000" b="1"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b="1" dirty="0" err="1" smtClean="0">
                <a:solidFill>
                  <a:schemeClr val="bg1"/>
                </a:solidFill>
                <a:effectLst>
                  <a:outerShdw blurRad="38100" dist="38100" dir="2700000" algn="tl">
                    <a:srgbClr val="000000">
                      <a:alpha val="43137"/>
                    </a:srgbClr>
                  </a:outerShdw>
                </a:effectLst>
                <a:latin typeface="Palatino Linotype" pitchFamily="18" charset="0"/>
              </a:rPr>
              <a:t>Advance</a:t>
            </a:r>
            <a:r>
              <a:rPr lang="pt-PT" sz="2000" b="1" dirty="0" smtClean="0">
                <a:solidFill>
                  <a:schemeClr val="bg1"/>
                </a:solidFill>
                <a:effectLst>
                  <a:outerShdw blurRad="38100" dist="38100" dir="2700000" algn="tl">
                    <a:srgbClr val="000000">
                      <a:alpha val="43137"/>
                    </a:srgbClr>
                  </a:outerShdw>
                </a:effectLst>
                <a:latin typeface="Palatino Linotype" pitchFamily="18" charset="0"/>
              </a:rPr>
              <a:t> SP</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released</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in</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February</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2003,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is</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an</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upgraded</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version</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of</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Nintendo's</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Game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Boy</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Advance</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The</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"SP"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in</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200" dirty="0" err="1" smtClean="0">
                <a:solidFill>
                  <a:schemeClr val="bg1"/>
                </a:solidFill>
                <a:effectLst>
                  <a:outerShdw blurRad="38100" dist="38100" dir="2700000" algn="tl">
                    <a:srgbClr val="000000">
                      <a:alpha val="43137"/>
                    </a:srgbClr>
                  </a:outerShdw>
                </a:effectLst>
                <a:latin typeface="Palatino Linotype" pitchFamily="18" charset="0"/>
              </a:rPr>
              <a:t>the</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name</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stands for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Special</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With</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rechargable</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lithium</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batteries</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en-US" sz="2000" dirty="0" smtClean="0">
                <a:solidFill>
                  <a:schemeClr val="bg1"/>
                </a:solidFill>
                <a:effectLst>
                  <a:outerShdw blurRad="38100" dist="38100" dir="2700000" algn="tl">
                    <a:srgbClr val="000000">
                      <a:alpha val="43137"/>
                    </a:srgbClr>
                  </a:outerShdw>
                </a:effectLst>
                <a:latin typeface="Palatino Linotype" pitchFamily="18" charset="0"/>
              </a:rPr>
              <a:t>and slightly more than half the size of the GBA when closed and roughly the height of Nintendo's Game Boy Color when open.</a:t>
            </a:r>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25602" name="Picture 2" descr="Game-Boy-Advance-SP-Mk1-Blue.jpg"/>
          <p:cNvPicPr>
            <a:picLocks noChangeAspect="1" noChangeArrowheads="1"/>
          </p:cNvPicPr>
          <p:nvPr/>
        </p:nvPicPr>
        <p:blipFill>
          <a:blip r:embed="rId2"/>
          <a:srcRect/>
          <a:stretch>
            <a:fillRect/>
          </a:stretch>
        </p:blipFill>
        <p:spPr bwMode="auto">
          <a:xfrm>
            <a:off x="4286248" y="1428736"/>
            <a:ext cx="4071966" cy="4786328"/>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285729"/>
            <a:ext cx="8229600" cy="1285884"/>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latin typeface="Palatino Linotype" pitchFamily="18" charset="0"/>
              </a:rPr>
              <a:t>A considerable innovation following the previous release of Game boy Advance, the aesthetic simple nature of SP and the upgrades in general made a huge success in the market overall.</a:t>
            </a:r>
          </a:p>
          <a:p>
            <a:pPr algn="just"/>
            <a:endParaRPr lang="en-GB" sz="2000" dirty="0">
              <a:solidFill>
                <a:schemeClr val="bg1"/>
              </a:solidFill>
              <a:effectLst>
                <a:outerShdw blurRad="38100" dist="38100" dir="2700000" algn="tl">
                  <a:srgbClr val="000000">
                    <a:alpha val="43137"/>
                  </a:srgbClr>
                </a:outerShdw>
              </a:effectLst>
              <a:latin typeface="Palatino Linotype" pitchFamily="18" charset="0"/>
            </a:endParaRPr>
          </a:p>
          <a:p>
            <a:pPr algn="just"/>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26626" name="Picture 2" descr="http://static1.gamespot.com/uploads/original/675/6759059/3097125-6486432815-latest"/>
          <p:cNvPicPr>
            <a:picLocks noChangeAspect="1" noChangeArrowheads="1"/>
          </p:cNvPicPr>
          <p:nvPr/>
        </p:nvPicPr>
        <p:blipFill>
          <a:blip r:embed="rId2"/>
          <a:srcRect/>
          <a:stretch>
            <a:fillRect/>
          </a:stretch>
        </p:blipFill>
        <p:spPr bwMode="auto">
          <a:xfrm>
            <a:off x="357158" y="1571612"/>
            <a:ext cx="5072098" cy="2928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a:off x="571472" y="4714884"/>
            <a:ext cx="3786214" cy="1323439"/>
          </a:xfrm>
          <a:prstGeom prst="rect">
            <a:avLst/>
          </a:prstGeom>
          <a:noFill/>
        </p:spPr>
        <p:txBody>
          <a:bodyPr wrap="square" rtlCol="0">
            <a:spAutoFit/>
          </a:bodyPr>
          <a:lstStyle/>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Comfortable in usage;</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Extremely portable due to its size and weight;</a:t>
            </a: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p:txBody>
      </p:sp>
      <p:sp>
        <p:nvSpPr>
          <p:cNvPr id="6" name="CaixaDeTexto 5"/>
          <p:cNvSpPr txBox="1"/>
          <p:nvPr/>
        </p:nvSpPr>
        <p:spPr>
          <a:xfrm>
            <a:off x="5572132" y="1571612"/>
            <a:ext cx="3357586" cy="2554545"/>
          </a:xfrm>
          <a:prstGeom prst="rect">
            <a:avLst/>
          </a:prstGeom>
          <a:noFill/>
        </p:spPr>
        <p:txBody>
          <a:bodyPr wrap="square" rtlCol="0">
            <a:spAutoFit/>
          </a:bodyPr>
          <a:lstStyle/>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Vastly improved version roughly the same price than the previous one</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Overall great design in appearance and simplicity, the buttons all well placed for the fingers.</a:t>
            </a: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solidFill>
                  <a:schemeClr val="bg1"/>
                </a:solidFill>
                <a:effectLst>
                  <a:outerShdw blurRad="38100" dist="38100" dir="2700000" algn="tl">
                    <a:srgbClr val="000000">
                      <a:alpha val="43137"/>
                    </a:srgbClr>
                  </a:outerShdw>
                </a:effectLst>
              </a:rPr>
              <a:t>Xilinx</a:t>
            </a:r>
            <a:r>
              <a:rPr lang="pt-PT" dirty="0" smtClean="0">
                <a:solidFill>
                  <a:schemeClr val="bg1"/>
                </a:solidFill>
                <a:effectLst>
                  <a:outerShdw blurRad="38100" dist="38100" dir="2700000" algn="tl">
                    <a:srgbClr val="000000">
                      <a:alpha val="43137"/>
                    </a:srgbClr>
                  </a:outerShdw>
                </a:effectLst>
              </a:rPr>
              <a:t> ISE</a:t>
            </a:r>
            <a:endParaRPr lang="pt-PT" dirty="0">
              <a:solidFill>
                <a:schemeClr val="bg1"/>
              </a:solidFill>
              <a:effectLst>
                <a:outerShdw blurRad="38100" dist="38100" dir="2700000" algn="tl">
                  <a:srgbClr val="000000">
                    <a:alpha val="43137"/>
                  </a:srgbClr>
                </a:outerShdw>
              </a:effectLst>
            </a:endParaRPr>
          </a:p>
        </p:txBody>
      </p:sp>
      <p:sp>
        <p:nvSpPr>
          <p:cNvPr id="3" name="Marcador de Posição de Conteúdo 2"/>
          <p:cNvSpPr>
            <a:spLocks noGrp="1"/>
          </p:cNvSpPr>
          <p:nvPr>
            <p:ph idx="1"/>
          </p:nvPr>
        </p:nvSpPr>
        <p:spPr/>
        <p:txBody>
          <a:bodyPr>
            <a:normAutofit/>
          </a:bodyPr>
          <a:lstStyle/>
          <a:p>
            <a:pPr algn="just"/>
            <a:r>
              <a:rPr lang="pt-PT" sz="2000" dirty="0" err="1" smtClean="0">
                <a:solidFill>
                  <a:schemeClr val="bg1"/>
                </a:solidFill>
                <a:effectLst>
                  <a:outerShdw blurRad="38100" dist="38100" dir="2700000" algn="tl">
                    <a:srgbClr val="000000">
                      <a:alpha val="43137"/>
                    </a:srgbClr>
                  </a:outerShdw>
                </a:effectLst>
                <a:latin typeface="Palatino Linotype" pitchFamily="18" charset="0"/>
              </a:rPr>
              <a:t>Xilinx</a:t>
            </a:r>
            <a:r>
              <a:rPr lang="pt-PT" sz="2000" dirty="0">
                <a:solidFill>
                  <a:schemeClr val="bg1"/>
                </a:solidFill>
                <a:effectLst>
                  <a:outerShdw blurRad="38100" dist="38100" dir="2700000" algn="tl">
                    <a:srgbClr val="000000">
                      <a:alpha val="43137"/>
                    </a:srgbClr>
                  </a:outerShdw>
                </a:effectLst>
                <a:latin typeface="Palatino Linotype" pitchFamily="18" charset="0"/>
              </a:rPr>
              <a:t> </a:t>
            </a:r>
            <a:r>
              <a:rPr lang="pt-PT" sz="2000" dirty="0" smtClean="0">
                <a:solidFill>
                  <a:schemeClr val="bg1"/>
                </a:solidFill>
                <a:effectLst>
                  <a:outerShdw blurRad="38100" dist="38100" dir="2700000" algn="tl">
                    <a:srgbClr val="000000">
                      <a:alpha val="43137"/>
                    </a:srgbClr>
                  </a:outerShdw>
                </a:effectLst>
                <a:latin typeface="Palatino Linotype" pitchFamily="18" charset="0"/>
              </a:rPr>
              <a:t>ISE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is</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 software </a:t>
            </a:r>
            <a:r>
              <a:rPr lang="pt-PT" sz="2000" dirty="0" err="1" smtClean="0">
                <a:solidFill>
                  <a:schemeClr val="bg1"/>
                </a:solidFill>
                <a:effectLst>
                  <a:outerShdw blurRad="38100" dist="38100" dir="2700000" algn="tl">
                    <a:srgbClr val="000000">
                      <a:alpha val="43137"/>
                    </a:srgbClr>
                  </a:outerShdw>
                </a:effectLst>
                <a:latin typeface="Palatino Linotype" pitchFamily="18" charset="0"/>
              </a:rPr>
              <a:t>tool</a:t>
            </a:r>
            <a:r>
              <a:rPr lang="pt-PT" sz="2000" dirty="0" smtClean="0">
                <a:solidFill>
                  <a:schemeClr val="bg1"/>
                </a:solidFill>
                <a:effectLst>
                  <a:outerShdw blurRad="38100" dist="38100" dir="2700000" algn="tl">
                    <a:srgbClr val="000000">
                      <a:alpha val="43137"/>
                    </a:srgbClr>
                  </a:outerShdw>
                </a:effectLst>
                <a:latin typeface="Palatino Linotype" pitchFamily="18" charset="0"/>
              </a:rPr>
              <a:t> </a:t>
            </a:r>
            <a:r>
              <a:rPr lang="en-US" sz="2000" dirty="0" smtClean="0">
                <a:solidFill>
                  <a:schemeClr val="bg1"/>
                </a:solidFill>
                <a:effectLst>
                  <a:outerShdw blurRad="38100" dist="38100" dir="2700000" algn="tl">
                    <a:srgbClr val="000000">
                      <a:alpha val="43137"/>
                    </a:srgbClr>
                  </a:outerShdw>
                </a:effectLst>
                <a:latin typeface="Palatino Linotype" pitchFamily="18" charset="0"/>
              </a:rPr>
              <a:t>for synthesis and analysis of HDL designs, enabling the developer to synthesize ("compile") their designs, perform timing analysis, examine RTL diagrams, simulate a design's reaction to different stimuli, and configure the target device with the programmer.</a:t>
            </a:r>
            <a:endParaRPr lang="pt-PT"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10242" name="Picture 2" descr="XilinxISE DS Logo.jpg"/>
          <p:cNvPicPr>
            <a:picLocks noChangeAspect="1" noChangeArrowheads="1"/>
          </p:cNvPicPr>
          <p:nvPr/>
        </p:nvPicPr>
        <p:blipFill>
          <a:blip r:embed="rId2"/>
          <a:srcRect/>
          <a:stretch>
            <a:fillRect/>
          </a:stretch>
        </p:blipFill>
        <p:spPr bwMode="auto">
          <a:xfrm>
            <a:off x="5000628" y="3643314"/>
            <a:ext cx="2447925" cy="1590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428605"/>
            <a:ext cx="8229600" cy="1714512"/>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latin typeface="Palatino Linotype" pitchFamily="18" charset="0"/>
              </a:rPr>
              <a:t>The interface however, feels rather clunky and almost hazardous to explore as most options and proper tools found themselves in sub menus inside other sub menus with almost no sort of decent explanation or search tool, making it a difficult task to navigate without any sort of previous knowledge.</a:t>
            </a:r>
          </a:p>
          <a:p>
            <a:pPr algn="just"/>
            <a:endParaRPr lang="en-GB" sz="2000" dirty="0">
              <a:solidFill>
                <a:schemeClr val="bg1"/>
              </a:solidFill>
              <a:effectLst>
                <a:outerShdw blurRad="38100" dist="38100" dir="2700000" algn="tl">
                  <a:srgbClr val="000000">
                    <a:alpha val="43137"/>
                  </a:srgbClr>
                </a:outerShdw>
              </a:effectLst>
            </a:endParaRPr>
          </a:p>
        </p:txBody>
      </p:sp>
      <p:pic>
        <p:nvPicPr>
          <p:cNvPr id="15362" name="Picture 2" descr="XilinxISE Webpack 14.png"/>
          <p:cNvPicPr>
            <a:picLocks noChangeAspect="1" noChangeArrowheads="1"/>
          </p:cNvPicPr>
          <p:nvPr/>
        </p:nvPicPr>
        <p:blipFill>
          <a:blip r:embed="rId2"/>
          <a:srcRect/>
          <a:stretch>
            <a:fillRect/>
          </a:stretch>
        </p:blipFill>
        <p:spPr bwMode="auto">
          <a:xfrm>
            <a:off x="3357554" y="2143116"/>
            <a:ext cx="5572164" cy="4253309"/>
          </a:xfrm>
          <a:prstGeom prst="rect">
            <a:avLst/>
          </a:prstGeom>
          <a:ln>
            <a:noFill/>
          </a:ln>
          <a:effectLst>
            <a:outerShdw blurRad="292100" dist="139700" dir="2700000" algn="tl" rotWithShape="0">
              <a:srgbClr val="333333">
                <a:alpha val="65000"/>
              </a:srgbClr>
            </a:outerShdw>
          </a:effectLst>
        </p:spPr>
      </p:pic>
      <p:sp>
        <p:nvSpPr>
          <p:cNvPr id="6" name="CaixaDeTexto 5"/>
          <p:cNvSpPr txBox="1"/>
          <p:nvPr/>
        </p:nvSpPr>
        <p:spPr>
          <a:xfrm>
            <a:off x="357158" y="2643182"/>
            <a:ext cx="2643206" cy="3170099"/>
          </a:xfrm>
          <a:prstGeom prst="rect">
            <a:avLst/>
          </a:prstGeom>
          <a:noFill/>
        </p:spPr>
        <p:txBody>
          <a:bodyPr wrap="square" rtlCol="0">
            <a:spAutoFit/>
          </a:bodyPr>
          <a:lstStyle/>
          <a:p>
            <a:pPr>
              <a:buFontTx/>
              <a:buChar char="-"/>
            </a:pP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Annoying</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apresentation</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a:t>
            </a:r>
          </a:p>
          <a:p>
            <a:pPr>
              <a:buFontTx/>
              <a:buChar char="-"/>
            </a:pPr>
            <a:endParaRPr lang="pt-PT" sz="2000" b="1" dirty="0" smtClean="0">
              <a:solidFill>
                <a:srgbClr val="FFFF00"/>
              </a:solidFill>
              <a:effectLst>
                <a:outerShdw blurRad="38100" dist="38100" dir="2700000" algn="tl">
                  <a:srgbClr val="000000">
                    <a:alpha val="43137"/>
                  </a:srgbClr>
                </a:outerShdw>
              </a:effectLst>
              <a:latin typeface="Palatino Linotype" pitchFamily="18" charset="0"/>
            </a:endParaRPr>
          </a:p>
          <a:p>
            <a:pPr>
              <a:buFontTx/>
              <a:buChar char="-"/>
            </a:pPr>
            <a:r>
              <a:rPr lang="pt-PT" sz="2000" b="1" dirty="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Lackluster</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almost</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non</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existent</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search</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options</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a:t>
            </a:r>
          </a:p>
          <a:p>
            <a:pPr>
              <a:buFontTx/>
              <a:buChar char="-"/>
            </a:pPr>
            <a:endParaRPr lang="pt-PT" sz="2000" b="1" dirty="0" smtClean="0">
              <a:solidFill>
                <a:srgbClr val="FFFF00"/>
              </a:solidFill>
              <a:effectLst>
                <a:outerShdw blurRad="38100" dist="38100" dir="2700000" algn="tl">
                  <a:srgbClr val="000000">
                    <a:alpha val="43137"/>
                  </a:srgbClr>
                </a:outerShdw>
              </a:effectLst>
              <a:latin typeface="Palatino Linotype" pitchFamily="18" charset="0"/>
            </a:endParaRPr>
          </a:p>
          <a:p>
            <a:pPr>
              <a:buFontTx/>
              <a:buChar char="-"/>
            </a:pPr>
            <a:r>
              <a:rPr lang="pt-PT" sz="2000" b="1" dirty="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Excessive</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amount</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of</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sub</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options</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within</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a:t>
            </a:r>
            <a:r>
              <a:rPr lang="pt-PT" sz="2000" b="1" dirty="0" err="1" smtClean="0">
                <a:solidFill>
                  <a:srgbClr val="FFFF00"/>
                </a:solidFill>
                <a:effectLst>
                  <a:outerShdw blurRad="38100" dist="38100" dir="2700000" algn="tl">
                    <a:srgbClr val="000000">
                      <a:alpha val="43137"/>
                    </a:srgbClr>
                  </a:outerShdw>
                </a:effectLst>
                <a:latin typeface="Palatino Linotype" pitchFamily="18" charset="0"/>
              </a:rPr>
              <a:t>other</a:t>
            </a:r>
            <a:r>
              <a:rPr lang="pt-PT" sz="2000" b="1" dirty="0" smtClean="0">
                <a:solidFill>
                  <a:srgbClr val="FFFF00"/>
                </a:solidFill>
                <a:effectLst>
                  <a:outerShdw blurRad="38100" dist="38100" dir="2700000" algn="tl">
                    <a:srgbClr val="000000">
                      <a:alpha val="43137"/>
                    </a:srgbClr>
                  </a:outerShdw>
                </a:effectLst>
                <a:latin typeface="Palatino Linotype" pitchFamily="18" charset="0"/>
              </a:rPr>
              <a:t> menus.</a:t>
            </a:r>
            <a:endParaRPr lang="pt-PT" sz="2000" b="1" dirty="0">
              <a:solidFill>
                <a:srgbClr val="FFFF00"/>
              </a:solidFill>
              <a:effectLst>
                <a:outerShdw blurRad="38100" dist="38100" dir="2700000" algn="tl">
                  <a:srgbClr val="000000">
                    <a:alpha val="43137"/>
                  </a:srgbClr>
                </a:outerShdw>
              </a:effectLst>
              <a:latin typeface="Palatino Linotype"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smtClean="0">
                <a:solidFill>
                  <a:schemeClr val="bg1"/>
                </a:solidFill>
                <a:effectLst>
                  <a:outerShdw blurRad="38100" dist="38100" dir="2700000" algn="tl">
                    <a:srgbClr val="000000">
                      <a:alpha val="43137"/>
                    </a:srgbClr>
                  </a:outerShdw>
                </a:effectLst>
              </a:rPr>
              <a:t>No </a:t>
            </a:r>
            <a:r>
              <a:rPr lang="pt-PT" dirty="0" err="1" smtClean="0">
                <a:solidFill>
                  <a:schemeClr val="bg1"/>
                </a:solidFill>
                <a:effectLst>
                  <a:outerShdw blurRad="38100" dist="38100" dir="2700000" algn="tl">
                    <a:srgbClr val="000000">
                      <a:alpha val="43137"/>
                    </a:srgbClr>
                  </a:outerShdw>
                </a:effectLst>
              </a:rPr>
              <a:t>Man’s</a:t>
            </a:r>
            <a:r>
              <a:rPr lang="pt-PT" dirty="0" smtClean="0">
                <a:solidFill>
                  <a:schemeClr val="bg1"/>
                </a:solidFill>
                <a:effectLst>
                  <a:outerShdw blurRad="38100" dist="38100" dir="2700000" algn="tl">
                    <a:srgbClr val="000000">
                      <a:alpha val="43137"/>
                    </a:srgbClr>
                  </a:outerShdw>
                </a:effectLst>
              </a:rPr>
              <a:t> </a:t>
            </a:r>
            <a:r>
              <a:rPr lang="pt-PT" dirty="0" err="1" smtClean="0">
                <a:solidFill>
                  <a:schemeClr val="bg1"/>
                </a:solidFill>
                <a:effectLst>
                  <a:outerShdw blurRad="38100" dist="38100" dir="2700000" algn="tl">
                    <a:srgbClr val="000000">
                      <a:alpha val="43137"/>
                    </a:srgbClr>
                  </a:outerShdw>
                </a:effectLst>
              </a:rPr>
              <a:t>Sky</a:t>
            </a:r>
            <a:endParaRPr lang="pt-PT" dirty="0">
              <a:solidFill>
                <a:schemeClr val="bg1"/>
              </a:solidFill>
              <a:effectLst>
                <a:outerShdw blurRad="38100" dist="38100" dir="2700000" algn="tl">
                  <a:srgbClr val="000000">
                    <a:alpha val="43137"/>
                  </a:srgbClr>
                </a:outerShdw>
              </a:effectLst>
            </a:endParaRPr>
          </a:p>
        </p:txBody>
      </p:sp>
      <p:sp>
        <p:nvSpPr>
          <p:cNvPr id="3" name="Marcador de Posição de Conteúdo 2"/>
          <p:cNvSpPr>
            <a:spLocks noGrp="1"/>
          </p:cNvSpPr>
          <p:nvPr>
            <p:ph idx="1"/>
          </p:nvPr>
        </p:nvSpPr>
        <p:spPr/>
        <p:txBody>
          <a:bodyPr>
            <a:normAutofit/>
          </a:bodyPr>
          <a:lstStyle/>
          <a:p>
            <a:pPr algn="just"/>
            <a:r>
              <a:rPr lang="en-US" sz="2000" b="1" i="1" dirty="0" smtClean="0">
                <a:solidFill>
                  <a:schemeClr val="bg1"/>
                </a:solidFill>
                <a:effectLst>
                  <a:outerShdw blurRad="38100" dist="38100" dir="2700000" algn="tl">
                    <a:srgbClr val="000000">
                      <a:alpha val="43137"/>
                    </a:srgbClr>
                  </a:outerShdw>
                </a:effectLst>
                <a:latin typeface="Palatino Linotype" pitchFamily="18" charset="0"/>
              </a:rPr>
              <a:t>No Man's Sky</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is an action-adventure survival video game developed and published by the indie studio Hello Games for PlayStation 4 and Microsoft Windows. The game was released worldwide in August 2016. The universe, procedurally generated deterministic open universe, which includes over 18 quintillion (1.8×10</a:t>
            </a:r>
            <a:r>
              <a:rPr lang="en-US" sz="2000" baseline="30000" dirty="0" smtClean="0">
                <a:solidFill>
                  <a:schemeClr val="bg1"/>
                </a:solidFill>
                <a:effectLst>
                  <a:outerShdw blurRad="38100" dist="38100" dir="2700000" algn="tl">
                    <a:srgbClr val="000000">
                      <a:alpha val="43137"/>
                    </a:srgbClr>
                  </a:outerShdw>
                </a:effectLst>
                <a:latin typeface="Palatino Linotype" pitchFamily="18" charset="0"/>
              </a:rPr>
              <a:t>19</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planets, was the star achievement in the game. </a:t>
            </a:r>
          </a:p>
          <a:p>
            <a:endParaRPr lang="pt-PT" dirty="0"/>
          </a:p>
        </p:txBody>
      </p:sp>
      <p:pic>
        <p:nvPicPr>
          <p:cNvPr id="16386" name="Picture 2" descr="No Man's Sky.jpg"/>
          <p:cNvPicPr>
            <a:picLocks noChangeAspect="1" noChangeArrowheads="1"/>
          </p:cNvPicPr>
          <p:nvPr/>
        </p:nvPicPr>
        <p:blipFill>
          <a:blip r:embed="rId2"/>
          <a:srcRect/>
          <a:stretch>
            <a:fillRect/>
          </a:stretch>
        </p:blipFill>
        <p:spPr bwMode="auto">
          <a:xfrm>
            <a:off x="3071802" y="3714752"/>
            <a:ext cx="2714644" cy="2714644"/>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357167"/>
            <a:ext cx="8229600" cy="1357322"/>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latin typeface="Palatino Linotype" pitchFamily="18" charset="0"/>
              </a:rPr>
              <a:t>However, the game at release found itself being almost a scam as it had numerous technical issues, bugs, horrible optimization, removed features, among others, including a poorly designed menu interface.</a:t>
            </a:r>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17410" name="Picture 2" descr="http://cdn1.alphr.com/sites/alphr/files/styles/insert_main_wide_image/public/2016/08/no_mans_sky_tips_and_tricks_image_6.jpg?itok=85OqsCu7"/>
          <p:cNvPicPr>
            <a:picLocks noChangeAspect="1" noChangeArrowheads="1"/>
          </p:cNvPicPr>
          <p:nvPr/>
        </p:nvPicPr>
        <p:blipFill>
          <a:blip r:embed="rId2"/>
          <a:srcRect/>
          <a:stretch>
            <a:fillRect/>
          </a:stretch>
        </p:blipFill>
        <p:spPr bwMode="auto">
          <a:xfrm>
            <a:off x="285720" y="2000240"/>
            <a:ext cx="5214974" cy="3214710"/>
          </a:xfrm>
          <a:prstGeom prst="rect">
            <a:avLst/>
          </a:prstGeom>
          <a:ln>
            <a:noFill/>
          </a:ln>
          <a:effectLst>
            <a:softEdge rad="112500"/>
          </a:effectLst>
        </p:spPr>
      </p:pic>
      <p:sp>
        <p:nvSpPr>
          <p:cNvPr id="5" name="CaixaDeTexto 4"/>
          <p:cNvSpPr txBox="1"/>
          <p:nvPr/>
        </p:nvSpPr>
        <p:spPr>
          <a:xfrm>
            <a:off x="5715008" y="1928802"/>
            <a:ext cx="3071834" cy="923330"/>
          </a:xfrm>
          <a:prstGeom prst="rect">
            <a:avLst/>
          </a:prstGeom>
          <a:noFill/>
        </p:spPr>
        <p:txBody>
          <a:bodyPr wrap="square" rtlCol="0">
            <a:spAutoFit/>
          </a:bodyPr>
          <a:lstStyle/>
          <a:p>
            <a:pPr algn="just">
              <a:buFont typeface="Arial" pitchFamily="34" charset="0"/>
              <a:buChar char="•"/>
            </a:pPr>
            <a:r>
              <a:rPr lang="pt-PT" dirty="0">
                <a:solidFill>
                  <a:schemeClr val="bg1"/>
                </a:solidFill>
                <a:effectLst>
                  <a:outerShdw blurRad="38100" dist="38100" dir="2700000" algn="tl">
                    <a:srgbClr val="000000">
                      <a:alpha val="43137"/>
                    </a:srgbClr>
                  </a:outerShdw>
                </a:effectLst>
                <a:latin typeface="Palatino Linotype" pitchFamily="18" charset="0"/>
              </a:rPr>
              <a:t> </a:t>
            </a:r>
            <a:r>
              <a:rPr lang="pt-PT" dirty="0" smtClean="0">
                <a:solidFill>
                  <a:schemeClr val="bg1"/>
                </a:solidFill>
                <a:effectLst>
                  <a:outerShdw blurRad="38100" dist="38100" dir="2700000" algn="tl">
                    <a:srgbClr val="000000">
                      <a:alpha val="43137"/>
                    </a:srgbClr>
                  </a:outerShdw>
                </a:effectLst>
                <a:latin typeface="Palatino Linotype" pitchFamily="18" charset="0"/>
              </a:rPr>
              <a:t>To </a:t>
            </a:r>
            <a:r>
              <a:rPr lang="pt-PT" dirty="0" err="1" smtClean="0">
                <a:solidFill>
                  <a:schemeClr val="bg1"/>
                </a:solidFill>
                <a:effectLst>
                  <a:outerShdw blurRad="38100" dist="38100" dir="2700000" algn="tl">
                    <a:srgbClr val="000000">
                      <a:alpha val="43137"/>
                    </a:srgbClr>
                  </a:outerShdw>
                </a:effectLst>
                <a:latin typeface="Palatino Linotype" pitchFamily="18" charset="0"/>
              </a:rPr>
              <a:t>confirm</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an</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action</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you</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must</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hold</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the</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button</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instead</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of</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pressing</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it</a:t>
            </a:r>
            <a:r>
              <a:rPr lang="pt-PT" dirty="0" smtClean="0">
                <a:solidFill>
                  <a:schemeClr val="bg1"/>
                </a:solidFill>
                <a:effectLst>
                  <a:outerShdw blurRad="38100" dist="38100" dir="2700000" algn="tl">
                    <a:srgbClr val="000000">
                      <a:alpha val="43137"/>
                    </a:srgbClr>
                  </a:outerShdw>
                </a:effectLst>
                <a:latin typeface="Palatino Linotype" pitchFamily="18" charset="0"/>
              </a:rPr>
              <a:t> </a:t>
            </a:r>
            <a:r>
              <a:rPr lang="pt-PT" dirty="0" err="1" smtClean="0">
                <a:solidFill>
                  <a:schemeClr val="bg1"/>
                </a:solidFill>
                <a:effectLst>
                  <a:outerShdw blurRad="38100" dist="38100" dir="2700000" algn="tl">
                    <a:srgbClr val="000000">
                      <a:alpha val="43137"/>
                    </a:srgbClr>
                  </a:outerShdw>
                </a:effectLst>
                <a:latin typeface="Palatino Linotype" pitchFamily="18" charset="0"/>
              </a:rPr>
              <a:t>once</a:t>
            </a:r>
            <a:r>
              <a:rPr lang="pt-PT" dirty="0" smtClean="0">
                <a:solidFill>
                  <a:schemeClr val="bg1"/>
                </a:solidFill>
                <a:effectLst>
                  <a:outerShdw blurRad="38100" dist="38100" dir="2700000" algn="tl">
                    <a:srgbClr val="000000">
                      <a:alpha val="43137"/>
                    </a:srgbClr>
                  </a:outerShdw>
                </a:effectLst>
                <a:latin typeface="Palatino Linotype" pitchFamily="18" charset="0"/>
              </a:rPr>
              <a:t>.</a:t>
            </a:r>
          </a:p>
        </p:txBody>
      </p:sp>
      <p:sp>
        <p:nvSpPr>
          <p:cNvPr id="6" name="CaixaDeTexto 5"/>
          <p:cNvSpPr txBox="1"/>
          <p:nvPr/>
        </p:nvSpPr>
        <p:spPr>
          <a:xfrm>
            <a:off x="5715008" y="3214686"/>
            <a:ext cx="3071834" cy="1477328"/>
          </a:xfrm>
          <a:prstGeom prst="rect">
            <a:avLst/>
          </a:prstGeom>
          <a:noFill/>
        </p:spPr>
        <p:txBody>
          <a:bodyPr wrap="square" rtlCol="0">
            <a:spAutoFit/>
          </a:bodyPr>
          <a:lstStyle/>
          <a:p>
            <a:pPr algn="just">
              <a:buFont typeface="Arial" pitchFamily="34" charset="0"/>
              <a:buChar char="•"/>
            </a:pPr>
            <a:r>
              <a:rPr lang="en-GB" dirty="0">
                <a:solidFill>
                  <a:schemeClr val="bg1"/>
                </a:solidFill>
                <a:effectLst>
                  <a:outerShdw blurRad="38100" dist="38100" dir="2700000" algn="tl">
                    <a:srgbClr val="000000">
                      <a:alpha val="43137"/>
                    </a:srgbClr>
                  </a:outerShdw>
                </a:effectLst>
                <a:latin typeface="Palatino Linotype" pitchFamily="18" charset="0"/>
              </a:rPr>
              <a:t> </a:t>
            </a:r>
            <a:r>
              <a:rPr lang="en-GB" dirty="0" smtClean="0">
                <a:solidFill>
                  <a:schemeClr val="bg1"/>
                </a:solidFill>
                <a:effectLst>
                  <a:outerShdw blurRad="38100" dist="38100" dir="2700000" algn="tl">
                    <a:srgbClr val="000000">
                      <a:alpha val="43137"/>
                    </a:srgbClr>
                  </a:outerShdw>
                </a:effectLst>
                <a:latin typeface="Palatino Linotype" pitchFamily="18" charset="0"/>
              </a:rPr>
              <a:t>The information given upfront is irrelevant and unnecessary for the player where vital data is hard to find or non existent.</a:t>
            </a:r>
            <a:endParaRPr lang="en-GB" dirty="0">
              <a:solidFill>
                <a:schemeClr val="bg1"/>
              </a:solidFill>
              <a:effectLst>
                <a:outerShdw blurRad="38100" dist="38100" dir="2700000" algn="tl">
                  <a:srgbClr val="000000">
                    <a:alpha val="43137"/>
                  </a:srgbClr>
                </a:outerShdw>
              </a:effectLst>
              <a:latin typeface="Palatino Linotype"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428605"/>
            <a:ext cx="8229600" cy="1571635"/>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latin typeface="Palatino Linotype" pitchFamily="18" charset="0"/>
              </a:rPr>
              <a:t>The universe map exploration menu is, as well, a lacklustre example of bad interface. Poorly navigation controls setup, absolutely irrelevant data given yet simple actions like backtracking to places previously explored are not found or are extremely complicated.</a:t>
            </a:r>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18434" name="Picture 2" descr="http://cdn.stevivor.com/wp-content/uploads/2016/08/NoMans-Sky-Map-800x450.jpg"/>
          <p:cNvPicPr>
            <a:picLocks noChangeAspect="1" noChangeArrowheads="1"/>
          </p:cNvPicPr>
          <p:nvPr/>
        </p:nvPicPr>
        <p:blipFill>
          <a:blip r:embed="rId2"/>
          <a:srcRect/>
          <a:stretch>
            <a:fillRect/>
          </a:stretch>
        </p:blipFill>
        <p:spPr bwMode="auto">
          <a:xfrm>
            <a:off x="3071802" y="2214554"/>
            <a:ext cx="5842041" cy="3286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a:off x="357158" y="1928802"/>
            <a:ext cx="2428892" cy="4370427"/>
          </a:xfrm>
          <a:prstGeom prst="rect">
            <a:avLst/>
          </a:prstGeom>
          <a:noFill/>
        </p:spPr>
        <p:txBody>
          <a:bodyPr wrap="square" rtlCol="0">
            <a:spAutoFit/>
          </a:bodyPr>
          <a:lstStyle/>
          <a:p>
            <a:pPr>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Frustrating controls and action methods;</a:t>
            </a:r>
          </a:p>
          <a:p>
            <a:pPr>
              <a:buFontTx/>
              <a:buChar char="-"/>
            </a:pPr>
            <a:endParaRPr lang="en-GB" sz="2000" b="1" dirty="0" smtClean="0">
              <a:solidFill>
                <a:srgbClr val="FFFF00"/>
              </a:solidFill>
              <a:effectLst>
                <a:outerShdw blurRad="38100" dist="38100" dir="2700000" algn="tl">
                  <a:srgbClr val="000000">
                    <a:alpha val="43137"/>
                  </a:srgbClr>
                </a:outerShdw>
              </a:effectLst>
              <a:latin typeface="Palatino Linotype" pitchFamily="18" charset="0"/>
            </a:endParaRPr>
          </a:p>
          <a:p>
            <a:pPr>
              <a:buFontTx/>
              <a:buChar char="-"/>
            </a:pPr>
            <a:r>
              <a:rPr lang="en-GB" sz="2000" b="1" dirty="0">
                <a:solidFill>
                  <a:srgbClr val="FFFF00"/>
                </a:solidFill>
                <a:effectLst>
                  <a:outerShdw blurRad="38100" dist="38100" dir="2700000" algn="tl">
                    <a:srgbClr val="000000">
                      <a:alpha val="43137"/>
                    </a:srgbClr>
                  </a:outerShdw>
                </a:effectLst>
                <a:latin typeface="Palatino Linotype" pitchFamily="18" charset="0"/>
              </a:rPr>
              <a:t> </a:t>
            </a:r>
            <a:r>
              <a:rPr lang="en-GB" sz="2000" b="1" dirty="0" smtClean="0">
                <a:solidFill>
                  <a:srgbClr val="FFFF00"/>
                </a:solidFill>
                <a:effectLst>
                  <a:outerShdw blurRad="38100" dist="38100" dir="2700000" algn="tl">
                    <a:srgbClr val="000000">
                      <a:alpha val="43137"/>
                    </a:srgbClr>
                  </a:outerShdw>
                </a:effectLst>
                <a:latin typeface="Palatino Linotype" pitchFamily="18" charset="0"/>
              </a:rPr>
              <a:t>Inadequate choice of data presentation;</a:t>
            </a:r>
          </a:p>
          <a:p>
            <a:pPr>
              <a:buFontTx/>
              <a:buChar char="-"/>
            </a:pPr>
            <a:endParaRPr lang="en-GB" sz="2000" b="1" dirty="0" smtClean="0">
              <a:solidFill>
                <a:srgbClr val="FFFF00"/>
              </a:solidFill>
              <a:effectLst>
                <a:outerShdw blurRad="38100" dist="38100" dir="2700000" algn="tl">
                  <a:srgbClr val="000000">
                    <a:alpha val="43137"/>
                  </a:srgbClr>
                </a:outerShdw>
              </a:effectLst>
              <a:latin typeface="Palatino Linotype" pitchFamily="18" charset="0"/>
            </a:endParaRPr>
          </a:p>
          <a:p>
            <a:pPr>
              <a:buFontTx/>
              <a:buChar char="-"/>
            </a:pPr>
            <a:r>
              <a:rPr lang="en-GB" sz="2000" b="1" dirty="0">
                <a:solidFill>
                  <a:srgbClr val="FFFF00"/>
                </a:solidFill>
                <a:effectLst>
                  <a:outerShdw blurRad="38100" dist="38100" dir="2700000" algn="tl">
                    <a:srgbClr val="000000">
                      <a:alpha val="43137"/>
                    </a:srgbClr>
                  </a:outerShdw>
                </a:effectLst>
                <a:latin typeface="Palatino Linotype" pitchFamily="18" charset="0"/>
              </a:rPr>
              <a:t> </a:t>
            </a:r>
            <a:r>
              <a:rPr lang="en-GB" sz="2000" b="1" dirty="0" smtClean="0">
                <a:solidFill>
                  <a:srgbClr val="FFFF00"/>
                </a:solidFill>
                <a:effectLst>
                  <a:outerShdw blurRad="38100" dist="38100" dir="2700000" algn="tl">
                    <a:srgbClr val="000000">
                      <a:alpha val="43137"/>
                    </a:srgbClr>
                  </a:outerShdw>
                </a:effectLst>
                <a:latin typeface="Palatino Linotype" pitchFamily="18" charset="0"/>
              </a:rPr>
              <a:t>Not easy in the eyes;</a:t>
            </a:r>
          </a:p>
          <a:p>
            <a:pPr>
              <a:buFontTx/>
              <a:buChar char="-"/>
            </a:pPr>
            <a:endParaRPr lang="en-GB" sz="2000" b="1" dirty="0" smtClean="0">
              <a:solidFill>
                <a:srgbClr val="FFFF00"/>
              </a:solidFill>
              <a:effectLst>
                <a:outerShdw blurRad="38100" dist="38100" dir="2700000" algn="tl">
                  <a:srgbClr val="000000">
                    <a:alpha val="43137"/>
                  </a:srgbClr>
                </a:outerShdw>
              </a:effectLst>
              <a:latin typeface="Palatino Linotype" pitchFamily="18" charset="0"/>
            </a:endParaRPr>
          </a:p>
          <a:p>
            <a:pPr>
              <a:buFontTx/>
              <a:buChar char="-"/>
            </a:pPr>
            <a:r>
              <a:rPr lang="en-GB" sz="2000" b="1" dirty="0">
                <a:solidFill>
                  <a:srgbClr val="FFFF00"/>
                </a:solidFill>
                <a:effectLst>
                  <a:outerShdw blurRad="38100" dist="38100" dir="2700000" algn="tl">
                    <a:srgbClr val="000000">
                      <a:alpha val="43137"/>
                    </a:srgbClr>
                  </a:outerShdw>
                </a:effectLst>
                <a:latin typeface="Palatino Linotype" pitchFamily="18" charset="0"/>
              </a:rPr>
              <a:t> </a:t>
            </a:r>
            <a:r>
              <a:rPr lang="en-GB" sz="2000" b="1" dirty="0" smtClean="0">
                <a:solidFill>
                  <a:srgbClr val="FFFF00"/>
                </a:solidFill>
                <a:effectLst>
                  <a:outerShdw blurRad="38100" dist="38100" dir="2700000" algn="tl">
                    <a:srgbClr val="000000">
                      <a:alpha val="43137"/>
                    </a:srgbClr>
                  </a:outerShdw>
                </a:effectLst>
                <a:latin typeface="Palatino Linotype" pitchFamily="18" charset="0"/>
              </a:rPr>
              <a:t>Poor navigation in general.</a:t>
            </a:r>
          </a:p>
          <a:p>
            <a:pPr>
              <a:buFontTx/>
              <a:buChar char="-"/>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solidFill>
                  <a:schemeClr val="bg1"/>
                </a:solidFill>
                <a:effectLst>
                  <a:outerShdw blurRad="38100" dist="38100" dir="2700000" algn="tl">
                    <a:srgbClr val="000000">
                      <a:alpha val="43137"/>
                    </a:srgbClr>
                  </a:outerShdw>
                </a:effectLst>
              </a:rPr>
              <a:t>Fiat </a:t>
            </a:r>
            <a:r>
              <a:rPr lang="en-GB" dirty="0" err="1" smtClean="0">
                <a:solidFill>
                  <a:schemeClr val="bg1"/>
                </a:solidFill>
                <a:effectLst>
                  <a:outerShdw blurRad="38100" dist="38100" dir="2700000" algn="tl">
                    <a:srgbClr val="000000">
                      <a:alpha val="43137"/>
                    </a:srgbClr>
                  </a:outerShdw>
                </a:effectLst>
              </a:rPr>
              <a:t>Multipla</a:t>
            </a:r>
            <a:endParaRPr lang="en-GB" dirty="0">
              <a:solidFill>
                <a:schemeClr val="bg1"/>
              </a:solidFill>
              <a:effectLst>
                <a:outerShdw blurRad="38100" dist="38100" dir="2700000" algn="tl">
                  <a:srgbClr val="000000">
                    <a:alpha val="43137"/>
                  </a:srgbClr>
                </a:outerShdw>
              </a:effectLst>
            </a:endParaRPr>
          </a:p>
        </p:txBody>
      </p:sp>
      <p:sp>
        <p:nvSpPr>
          <p:cNvPr id="3" name="Marcador de Posição de Conteúdo 2"/>
          <p:cNvSpPr>
            <a:spLocks noGrp="1"/>
          </p:cNvSpPr>
          <p:nvPr>
            <p:ph idx="1"/>
          </p:nvPr>
        </p:nvSpPr>
        <p:spPr/>
        <p:txBody>
          <a:bodyPr>
            <a:normAutofit/>
          </a:bodyPr>
          <a:lstStyle/>
          <a:p>
            <a:pPr algn="just"/>
            <a:r>
              <a:rPr lang="en-US" sz="2000" dirty="0" smtClean="0">
                <a:solidFill>
                  <a:schemeClr val="bg1"/>
                </a:solidFill>
                <a:effectLst>
                  <a:outerShdw blurRad="38100" dist="38100" dir="2700000" algn="tl">
                    <a:srgbClr val="000000">
                      <a:alpha val="43137"/>
                    </a:srgbClr>
                  </a:outerShdw>
                </a:effectLst>
                <a:latin typeface="Palatino Linotype" pitchFamily="18" charset="0"/>
              </a:rPr>
              <a:t>The </a:t>
            </a:r>
            <a:r>
              <a:rPr lang="en-US" sz="2000" b="1" dirty="0" smtClean="0">
                <a:solidFill>
                  <a:schemeClr val="bg1"/>
                </a:solidFill>
                <a:effectLst>
                  <a:outerShdw blurRad="38100" dist="38100" dir="2700000" algn="tl">
                    <a:srgbClr val="000000">
                      <a:alpha val="43137"/>
                    </a:srgbClr>
                  </a:outerShdw>
                </a:effectLst>
                <a:latin typeface="Palatino Linotype" pitchFamily="18" charset="0"/>
              </a:rPr>
              <a:t>Fiat </a:t>
            </a:r>
            <a:r>
              <a:rPr lang="en-US" sz="2000" b="1" dirty="0" err="1" smtClean="0">
                <a:solidFill>
                  <a:schemeClr val="bg1"/>
                </a:solidFill>
                <a:effectLst>
                  <a:outerShdw blurRad="38100" dist="38100" dir="2700000" algn="tl">
                    <a:srgbClr val="000000">
                      <a:alpha val="43137"/>
                    </a:srgbClr>
                  </a:outerShdw>
                </a:effectLst>
                <a:latin typeface="Palatino Linotype" pitchFamily="18" charset="0"/>
              </a:rPr>
              <a:t>Multipla</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(Type 186) is a compact MPV produced by Italian automaker Fiat from 1998 to 2010. Based on the Fiat Brava, the </a:t>
            </a:r>
            <a:r>
              <a:rPr lang="en-US" sz="2000" dirty="0" err="1" smtClean="0">
                <a:solidFill>
                  <a:schemeClr val="bg1"/>
                </a:solidFill>
                <a:effectLst>
                  <a:outerShdw blurRad="38100" dist="38100" dir="2700000" algn="tl">
                    <a:srgbClr val="000000">
                      <a:alpha val="43137"/>
                    </a:srgbClr>
                  </a:outerShdw>
                </a:effectLst>
                <a:latin typeface="Palatino Linotype" pitchFamily="18" charset="0"/>
              </a:rPr>
              <a:t>Multipla</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was shorter and wider than its rivals. It had two rows of three seats, while all its competitors had two seats in the front (the Honda FR-V, which has the same layout, was released in 2004).</a:t>
            </a:r>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19458" name="Picture 2" descr="Fiat Multipla silver front.JPG"/>
          <p:cNvPicPr>
            <a:picLocks noChangeAspect="1" noChangeArrowheads="1"/>
          </p:cNvPicPr>
          <p:nvPr/>
        </p:nvPicPr>
        <p:blipFill>
          <a:blip r:embed="rId2"/>
          <a:srcRect/>
          <a:stretch>
            <a:fillRect/>
          </a:stretch>
        </p:blipFill>
        <p:spPr bwMode="auto">
          <a:xfrm>
            <a:off x="2000232" y="3286124"/>
            <a:ext cx="5429288" cy="3122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457200" y="357167"/>
            <a:ext cx="8229600" cy="1500198"/>
          </a:xfrm>
        </p:spPr>
        <p:txBody>
          <a:bodyPr>
            <a:normAutofit/>
          </a:bodyPr>
          <a:lstStyle/>
          <a:p>
            <a:pPr algn="just"/>
            <a:r>
              <a:rPr lang="en-GB" sz="2000" dirty="0" smtClean="0">
                <a:solidFill>
                  <a:schemeClr val="bg1"/>
                </a:solidFill>
                <a:effectLst>
                  <a:outerShdw blurRad="38100" dist="38100" dir="2700000" algn="tl">
                    <a:srgbClr val="000000">
                      <a:alpha val="43137"/>
                    </a:srgbClr>
                  </a:outerShdw>
                </a:effectLst>
                <a:latin typeface="Palatino Linotype" pitchFamily="18" charset="0"/>
              </a:rPr>
              <a:t>Notoriously, the vehicle is ugly, poorly designed. The front is hardly aesthetic, too big yet the space given inside is nothing to be amazed, a rather underwhelming car with below average conditions by today’ standards. </a:t>
            </a:r>
            <a:endParaRPr lang="en-GB" sz="2000" dirty="0">
              <a:solidFill>
                <a:schemeClr val="bg1"/>
              </a:solidFill>
              <a:effectLst>
                <a:outerShdw blurRad="38100" dist="38100" dir="2700000" algn="tl">
                  <a:srgbClr val="000000">
                    <a:alpha val="43137"/>
                  </a:srgbClr>
                </a:outerShdw>
              </a:effectLst>
              <a:latin typeface="Palatino Linotype" pitchFamily="18" charset="0"/>
            </a:endParaRPr>
          </a:p>
        </p:txBody>
      </p:sp>
      <p:pic>
        <p:nvPicPr>
          <p:cNvPr id="20482" name="Picture 2" descr="http://static.classistatic.de/imagegallery/fiat/multipla/fiat-multipla-fia_mul_02_1.jpg"/>
          <p:cNvPicPr>
            <a:picLocks noChangeAspect="1" noChangeArrowheads="1"/>
          </p:cNvPicPr>
          <p:nvPr/>
        </p:nvPicPr>
        <p:blipFill>
          <a:blip r:embed="rId2"/>
          <a:srcRect/>
          <a:stretch>
            <a:fillRect/>
          </a:stretch>
        </p:blipFill>
        <p:spPr bwMode="auto">
          <a:xfrm>
            <a:off x="357158" y="2214554"/>
            <a:ext cx="4714907" cy="31432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a:off x="5500694" y="2071678"/>
            <a:ext cx="3357586" cy="4339650"/>
          </a:xfrm>
          <a:prstGeom prst="rect">
            <a:avLst/>
          </a:prstGeom>
          <a:noFill/>
        </p:spPr>
        <p:txBody>
          <a:bodyPr wrap="square" rtlCol="0">
            <a:spAutoFit/>
          </a:bodyPr>
          <a:lstStyle/>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Unappealing aspect, bad design in general;</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The size of the vehicle does not represent the comfort inside or its carrying capacity;</a:t>
            </a:r>
          </a:p>
          <a:p>
            <a:pPr algn="just">
              <a:buFontTx/>
              <a:buChar char="-"/>
            </a:pPr>
            <a:endParaRPr lang="en-GB" sz="2000" b="1" dirty="0">
              <a:solidFill>
                <a:srgbClr val="FFFF00"/>
              </a:solidFill>
              <a:effectLst>
                <a:outerShdw blurRad="38100" dist="38100" dir="2700000" algn="tl">
                  <a:srgbClr val="000000">
                    <a:alpha val="43137"/>
                  </a:srgbClr>
                </a:outerShdw>
              </a:effectLst>
              <a:latin typeface="Palatino Linotype" pitchFamily="18" charset="0"/>
            </a:endParaRPr>
          </a:p>
          <a:p>
            <a:pPr algn="just">
              <a:buFontTx/>
              <a:buChar char="-"/>
            </a:pPr>
            <a:r>
              <a:rPr lang="en-GB" sz="2000" b="1" dirty="0" smtClean="0">
                <a:solidFill>
                  <a:srgbClr val="FFFF00"/>
                </a:solidFill>
                <a:effectLst>
                  <a:outerShdw blurRad="38100" dist="38100" dir="2700000" algn="tl">
                    <a:srgbClr val="000000">
                      <a:alpha val="43137"/>
                    </a:srgbClr>
                  </a:outerShdw>
                </a:effectLst>
                <a:latin typeface="Palatino Linotype" pitchFamily="18" charset="0"/>
              </a:rPr>
              <a:t>Performance under average and obnoxious to drive due to its size and length.</a:t>
            </a:r>
          </a:p>
          <a:p>
            <a:endParaRPr lang="en-GB" dirty="0" smtClean="0"/>
          </a:p>
          <a:p>
            <a:r>
              <a:rPr lang="en-GB" dirty="0" smtClean="0"/>
              <a:t> </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solidFill>
                  <a:schemeClr val="bg1"/>
                </a:solidFill>
                <a:effectLst>
                  <a:outerShdw blurRad="38100" dist="38100" dir="2700000" algn="tl">
                    <a:srgbClr val="000000">
                      <a:alpha val="43137"/>
                    </a:srgbClr>
                  </a:outerShdw>
                </a:effectLst>
              </a:rPr>
              <a:t>Aston Martin DB9</a:t>
            </a:r>
            <a:endParaRPr lang="en-GB" dirty="0">
              <a:solidFill>
                <a:schemeClr val="bg1"/>
              </a:solidFill>
              <a:effectLst>
                <a:outerShdw blurRad="38100" dist="38100" dir="2700000" algn="tl">
                  <a:srgbClr val="000000">
                    <a:alpha val="43137"/>
                  </a:srgbClr>
                </a:outerShdw>
              </a:effectLst>
            </a:endParaRPr>
          </a:p>
        </p:txBody>
      </p:sp>
      <p:sp>
        <p:nvSpPr>
          <p:cNvPr id="3" name="Marcador de Posição de Conteúdo 2"/>
          <p:cNvSpPr>
            <a:spLocks noGrp="1"/>
          </p:cNvSpPr>
          <p:nvPr>
            <p:ph idx="1"/>
          </p:nvPr>
        </p:nvSpPr>
        <p:spPr>
          <a:xfrm>
            <a:off x="500034" y="4214818"/>
            <a:ext cx="8229600" cy="2471742"/>
          </a:xfrm>
        </p:spPr>
        <p:txBody>
          <a:bodyPr>
            <a:normAutofit/>
          </a:bodyPr>
          <a:lstStyle/>
          <a:p>
            <a:pPr algn="just"/>
            <a:r>
              <a:rPr lang="en-US" sz="2000" dirty="0" smtClean="0">
                <a:solidFill>
                  <a:schemeClr val="bg1"/>
                </a:solidFill>
                <a:effectLst>
                  <a:outerShdw blurRad="38100" dist="38100" dir="2700000" algn="tl">
                    <a:srgbClr val="000000">
                      <a:alpha val="43137"/>
                    </a:srgbClr>
                  </a:outerShdw>
                </a:effectLst>
                <a:latin typeface="Palatino Linotype" pitchFamily="18" charset="0"/>
              </a:rPr>
              <a:t>The </a:t>
            </a:r>
            <a:r>
              <a:rPr lang="en-US" sz="2000" b="1" dirty="0" smtClean="0">
                <a:solidFill>
                  <a:schemeClr val="bg1"/>
                </a:solidFill>
                <a:effectLst>
                  <a:outerShdw blurRad="38100" dist="38100" dir="2700000" algn="tl">
                    <a:srgbClr val="000000">
                      <a:alpha val="43137"/>
                    </a:srgbClr>
                  </a:outerShdw>
                </a:effectLst>
                <a:latin typeface="Palatino Linotype" pitchFamily="18" charset="0"/>
              </a:rPr>
              <a:t>Aston Martin DB9</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is a grand </a:t>
            </a:r>
            <a:r>
              <a:rPr lang="en-US" sz="2000" dirty="0" err="1" smtClean="0">
                <a:solidFill>
                  <a:schemeClr val="bg1"/>
                </a:solidFill>
                <a:effectLst>
                  <a:outerShdw blurRad="38100" dist="38100" dir="2700000" algn="tl">
                    <a:srgbClr val="000000">
                      <a:alpha val="43137"/>
                    </a:srgbClr>
                  </a:outerShdw>
                </a:effectLst>
                <a:latin typeface="Palatino Linotype" pitchFamily="18" charset="0"/>
              </a:rPr>
              <a:t>tourer</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first shown by Aston Martin at the 2003 Frankfurt Auto Show. Available both as a coupe and a convertible known as the </a:t>
            </a:r>
            <a:r>
              <a:rPr lang="en-US" sz="2000" dirty="0" err="1" smtClean="0">
                <a:solidFill>
                  <a:schemeClr val="bg1"/>
                </a:solidFill>
                <a:effectLst>
                  <a:outerShdw blurRad="38100" dist="38100" dir="2700000" algn="tl">
                    <a:srgbClr val="000000">
                      <a:alpha val="43137"/>
                    </a:srgbClr>
                  </a:outerShdw>
                </a:effectLst>
                <a:latin typeface="Palatino Linotype" pitchFamily="18" charset="0"/>
              </a:rPr>
              <a:t>Volante</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the DB9 was the successor of the DB7. It was the first model built at Aston Martin's </a:t>
            </a:r>
            <a:r>
              <a:rPr lang="en-US" sz="2000" dirty="0" err="1" smtClean="0">
                <a:solidFill>
                  <a:schemeClr val="bg1"/>
                </a:solidFill>
                <a:effectLst>
                  <a:outerShdw blurRad="38100" dist="38100" dir="2700000" algn="tl">
                    <a:srgbClr val="000000">
                      <a:alpha val="43137"/>
                    </a:srgbClr>
                  </a:outerShdw>
                </a:effectLst>
                <a:latin typeface="Palatino Linotype" pitchFamily="18" charset="0"/>
              </a:rPr>
              <a:t>Gaydon</a:t>
            </a:r>
            <a:r>
              <a:rPr lang="en-US" sz="2000" dirty="0" smtClean="0">
                <a:solidFill>
                  <a:schemeClr val="bg1"/>
                </a:solidFill>
                <a:effectLst>
                  <a:outerShdw blurRad="38100" dist="38100" dir="2700000" algn="tl">
                    <a:srgbClr val="000000">
                      <a:alpha val="43137"/>
                    </a:srgbClr>
                  </a:outerShdw>
                </a:effectLst>
                <a:latin typeface="Palatino Linotype" pitchFamily="18" charset="0"/>
              </a:rPr>
              <a:t> facility.</a:t>
            </a:r>
          </a:p>
          <a:p>
            <a:pPr algn="just"/>
            <a:r>
              <a:rPr lang="en-US" sz="2000" dirty="0" smtClean="0">
                <a:solidFill>
                  <a:schemeClr val="bg1"/>
                </a:solidFill>
                <a:effectLst>
                  <a:outerShdw blurRad="38100" dist="38100" dir="2700000" algn="tl">
                    <a:srgbClr val="000000">
                      <a:alpha val="43137"/>
                    </a:srgbClr>
                  </a:outerShdw>
                </a:effectLst>
                <a:latin typeface="Palatino Linotype" pitchFamily="18" charset="0"/>
              </a:rPr>
              <a:t>The DB9 is rated well by car critics, who appreciate the car's interior and exterior design, with excellent driver experience.</a:t>
            </a:r>
            <a:endParaRPr lang="en-GB" sz="2000" dirty="0" smtClean="0">
              <a:solidFill>
                <a:schemeClr val="bg1"/>
              </a:solidFill>
              <a:effectLst>
                <a:outerShdw blurRad="38100" dist="38100" dir="2700000" algn="tl">
                  <a:srgbClr val="000000">
                    <a:alpha val="43137"/>
                  </a:srgbClr>
                </a:outerShdw>
              </a:effectLst>
              <a:latin typeface="Palatino Linotype" pitchFamily="18" charset="0"/>
            </a:endParaRPr>
          </a:p>
        </p:txBody>
      </p:sp>
      <p:pic>
        <p:nvPicPr>
          <p:cNvPr id="21506" name="Picture 2" descr="Aston Martin DB9 - Flickr - Alexandre Prévot (16) (cropped).jpg"/>
          <p:cNvPicPr>
            <a:picLocks noChangeAspect="1" noChangeArrowheads="1"/>
          </p:cNvPicPr>
          <p:nvPr/>
        </p:nvPicPr>
        <p:blipFill>
          <a:blip r:embed="rId2"/>
          <a:srcRect/>
          <a:stretch>
            <a:fillRect/>
          </a:stretch>
        </p:blipFill>
        <p:spPr bwMode="auto">
          <a:xfrm>
            <a:off x="1571604" y="1428736"/>
            <a:ext cx="6215106" cy="2482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969</Words>
  <Application>Microsoft Office PowerPoint</Application>
  <PresentationFormat>Apresentação no Ecrã (4:3)</PresentationFormat>
  <Paragraphs>64</Paragraphs>
  <Slides>14</Slides>
  <Notes>0</Notes>
  <HiddenSlides>0</HiddenSlides>
  <MMClips>0</MMClips>
  <ScaleCrop>false</ScaleCrop>
  <HeadingPairs>
    <vt:vector size="4" baseType="variant">
      <vt:variant>
        <vt:lpstr>Tema</vt:lpstr>
      </vt:variant>
      <vt:variant>
        <vt:i4>1</vt:i4>
      </vt:variant>
      <vt:variant>
        <vt:lpstr>Títulos dos diapositivos</vt:lpstr>
      </vt:variant>
      <vt:variant>
        <vt:i4>14</vt:i4>
      </vt:variant>
    </vt:vector>
  </HeadingPairs>
  <TitlesOfParts>
    <vt:vector size="15" baseType="lpstr">
      <vt:lpstr>Tema do Office</vt:lpstr>
      <vt:lpstr>Quality of Interfaces</vt:lpstr>
      <vt:lpstr>Xilinx ISE</vt:lpstr>
      <vt:lpstr>Apresentação do PowerPoint</vt:lpstr>
      <vt:lpstr>No Man’s Sky</vt:lpstr>
      <vt:lpstr>Apresentação do PowerPoint</vt:lpstr>
      <vt:lpstr>Apresentação do PowerPoint</vt:lpstr>
      <vt:lpstr>Fiat Multipla</vt:lpstr>
      <vt:lpstr>Apresentação do PowerPoint</vt:lpstr>
      <vt:lpstr>Aston Martin DB9</vt:lpstr>
      <vt:lpstr>Apresentação do PowerPoint</vt:lpstr>
      <vt:lpstr>Windows 7</vt:lpstr>
      <vt:lpstr>Apresentação do PowerPoint</vt:lpstr>
      <vt:lpstr>Game Boy Advance SP</vt:lpstr>
      <vt:lpstr>Apresentação do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of Interfaces</dc:title>
  <dc:creator>Pedro Costa</dc:creator>
  <cp:lastModifiedBy>Henrique Manuel Martins Rodrigues</cp:lastModifiedBy>
  <cp:revision>12</cp:revision>
  <dcterms:created xsi:type="dcterms:W3CDTF">2016-09-17T10:23:12Z</dcterms:created>
  <dcterms:modified xsi:type="dcterms:W3CDTF">2016-09-29T11:39:39Z</dcterms:modified>
</cp:coreProperties>
</file>