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3F034-6125-4F62-B42A-3F67C2C962FF}" v="194" dt="2021-12-20T19:01:3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88822E-B715-4F92-A76C-A73095BF0D8D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55FD10-58C5-4B38-BA6B-EE8B450AE38C}">
      <dgm:prSet/>
      <dgm:spPr/>
      <dgm:t>
        <a:bodyPr/>
        <a:lstStyle/>
        <a:p>
          <a:r>
            <a:rPr lang="en-US"/>
            <a:t>Bear Stearns se, takođe, našao u takvoj poziciji zbog ogromnih spekulacija sa vrednosnim papirima, baziranim na drugorazrednim hipotekarnim kreditima. Kupio ga je J.P. Morgan, za mali iznos u transakciji u koju je posedovala američka centralna banka – Federal Reserve (The Fed). </a:t>
          </a:r>
        </a:p>
      </dgm:t>
    </dgm:pt>
    <dgm:pt modelId="{AFA0606A-8CEA-47E6-8486-C06EC23B2BC7}" type="parTrans" cxnId="{6148CDA8-07C9-429F-A7A4-E2DFA0154B27}">
      <dgm:prSet/>
      <dgm:spPr/>
      <dgm:t>
        <a:bodyPr/>
        <a:lstStyle/>
        <a:p>
          <a:endParaRPr lang="en-US"/>
        </a:p>
      </dgm:t>
    </dgm:pt>
    <dgm:pt modelId="{FBD2ACDA-8725-4B6D-958C-087184537A0C}" type="sibTrans" cxnId="{6148CDA8-07C9-429F-A7A4-E2DFA0154B27}">
      <dgm:prSet/>
      <dgm:spPr/>
      <dgm:t>
        <a:bodyPr/>
        <a:lstStyle/>
        <a:p>
          <a:endParaRPr lang="en-US"/>
        </a:p>
      </dgm:t>
    </dgm:pt>
    <dgm:pt modelId="{97A0C957-8B11-484A-95CD-89C47EA4E1EB}">
      <dgm:prSet/>
      <dgm:spPr/>
      <dgm:t>
        <a:bodyPr/>
        <a:lstStyle/>
        <a:p>
          <a:r>
            <a:rPr lang="en-US"/>
            <a:t>Taj posao potresao je tržišta koja su počela spekulisati sa propašću Lehmana.</a:t>
          </a:r>
        </a:p>
      </dgm:t>
    </dgm:pt>
    <dgm:pt modelId="{DCBCFA82-90ED-4382-AF96-19F9BA8C26FB}" type="parTrans" cxnId="{EC69A4D3-3605-4B86-A1F0-FB2D1F88B9F5}">
      <dgm:prSet/>
      <dgm:spPr/>
      <dgm:t>
        <a:bodyPr/>
        <a:lstStyle/>
        <a:p>
          <a:endParaRPr lang="en-US"/>
        </a:p>
      </dgm:t>
    </dgm:pt>
    <dgm:pt modelId="{F1023864-66CF-421E-BD3A-7CE7D300814A}" type="sibTrans" cxnId="{EC69A4D3-3605-4B86-A1F0-FB2D1F88B9F5}">
      <dgm:prSet/>
      <dgm:spPr/>
      <dgm:t>
        <a:bodyPr/>
        <a:lstStyle/>
        <a:p>
          <a:endParaRPr lang="en-US"/>
        </a:p>
      </dgm:t>
    </dgm:pt>
    <dgm:pt modelId="{93D39759-B4F5-4444-A88B-C90DE8F3E532}">
      <dgm:prSet/>
      <dgm:spPr/>
      <dgm:t>
        <a:bodyPr/>
        <a:lstStyle/>
        <a:p>
          <a:r>
            <a:rPr lang="en-US"/>
            <a:t>The Fed i Ministarstvo finansija SAD pokušali su da pronađu kupca za Lehman, ali pregovori sa jednom južnokorejskom bankom, a potom i sa Bankom Amerike, završili su neuspehom.</a:t>
          </a:r>
        </a:p>
      </dgm:t>
    </dgm:pt>
    <dgm:pt modelId="{E870F467-EA56-4060-854C-ABF88B91249A}" type="parTrans" cxnId="{63161BEA-A6A4-45C2-937C-4D7DC87369C5}">
      <dgm:prSet/>
      <dgm:spPr/>
      <dgm:t>
        <a:bodyPr/>
        <a:lstStyle/>
        <a:p>
          <a:endParaRPr lang="en-US"/>
        </a:p>
      </dgm:t>
    </dgm:pt>
    <dgm:pt modelId="{17006AF0-89D3-46A6-AA1D-E1034A5A4A5F}" type="sibTrans" cxnId="{63161BEA-A6A4-45C2-937C-4D7DC87369C5}">
      <dgm:prSet/>
      <dgm:spPr/>
      <dgm:t>
        <a:bodyPr/>
        <a:lstStyle/>
        <a:p>
          <a:endParaRPr lang="en-US"/>
        </a:p>
      </dgm:t>
    </dgm:pt>
    <dgm:pt modelId="{07BEB793-6B83-4308-A539-6EE34BAD09CA}">
      <dgm:prSet/>
      <dgm:spPr/>
      <dgm:t>
        <a:bodyPr/>
        <a:lstStyle/>
        <a:p>
          <a:r>
            <a:rPr lang="en-US"/>
            <a:t>Američka vlada samo nedelju ranije nacionalizovala hipotekarne divove Fannie Mae i Freddie Mac, paradržavne korporacije koje su zajedno jamčile za hipotekarne kredite u vrednosti od pet milijardi dolara, na kraju je, ipak, odlučila da digne ruke od banke Lehman.</a:t>
          </a:r>
        </a:p>
      </dgm:t>
    </dgm:pt>
    <dgm:pt modelId="{5E8D8A0B-A4EC-47E1-BAEA-310E7E045465}" type="parTrans" cxnId="{099CA4A4-E893-490F-B034-8E471F236CFC}">
      <dgm:prSet/>
      <dgm:spPr/>
      <dgm:t>
        <a:bodyPr/>
        <a:lstStyle/>
        <a:p>
          <a:endParaRPr lang="en-US"/>
        </a:p>
      </dgm:t>
    </dgm:pt>
    <dgm:pt modelId="{0BD45F42-AD88-4103-AC3E-46F454691012}" type="sibTrans" cxnId="{099CA4A4-E893-490F-B034-8E471F236CFC}">
      <dgm:prSet/>
      <dgm:spPr/>
      <dgm:t>
        <a:bodyPr/>
        <a:lstStyle/>
        <a:p>
          <a:endParaRPr lang="en-US"/>
        </a:p>
      </dgm:t>
    </dgm:pt>
    <dgm:pt modelId="{4D1A00CD-3F67-4B53-A7EB-00F222432782}" type="pres">
      <dgm:prSet presAssocID="{0E88822E-B715-4F92-A76C-A73095BF0D8D}" presName="outerComposite" presStyleCnt="0">
        <dgm:presLayoutVars>
          <dgm:chMax val="5"/>
          <dgm:dir/>
          <dgm:resizeHandles val="exact"/>
        </dgm:presLayoutVars>
      </dgm:prSet>
      <dgm:spPr/>
    </dgm:pt>
    <dgm:pt modelId="{80FF4593-8E82-4947-9803-2E311AE284E2}" type="pres">
      <dgm:prSet presAssocID="{0E88822E-B715-4F92-A76C-A73095BF0D8D}" presName="dummyMaxCanvas" presStyleCnt="0">
        <dgm:presLayoutVars/>
      </dgm:prSet>
      <dgm:spPr/>
    </dgm:pt>
    <dgm:pt modelId="{D4768807-BA7D-44E8-8239-FD9888DEEBA5}" type="pres">
      <dgm:prSet presAssocID="{0E88822E-B715-4F92-A76C-A73095BF0D8D}" presName="FourNodes_1" presStyleLbl="node1" presStyleIdx="0" presStyleCnt="4">
        <dgm:presLayoutVars>
          <dgm:bulletEnabled val="1"/>
        </dgm:presLayoutVars>
      </dgm:prSet>
      <dgm:spPr/>
    </dgm:pt>
    <dgm:pt modelId="{05E0C136-BEEC-4DA8-A842-7DB4A22425EB}" type="pres">
      <dgm:prSet presAssocID="{0E88822E-B715-4F92-A76C-A73095BF0D8D}" presName="FourNodes_2" presStyleLbl="node1" presStyleIdx="1" presStyleCnt="4">
        <dgm:presLayoutVars>
          <dgm:bulletEnabled val="1"/>
        </dgm:presLayoutVars>
      </dgm:prSet>
      <dgm:spPr/>
    </dgm:pt>
    <dgm:pt modelId="{E749E21C-60AC-488B-BF6F-8CE6EFCAE6B2}" type="pres">
      <dgm:prSet presAssocID="{0E88822E-B715-4F92-A76C-A73095BF0D8D}" presName="FourNodes_3" presStyleLbl="node1" presStyleIdx="2" presStyleCnt="4">
        <dgm:presLayoutVars>
          <dgm:bulletEnabled val="1"/>
        </dgm:presLayoutVars>
      </dgm:prSet>
      <dgm:spPr/>
    </dgm:pt>
    <dgm:pt modelId="{BB08411E-2059-4A97-9251-F608E5549EC2}" type="pres">
      <dgm:prSet presAssocID="{0E88822E-B715-4F92-A76C-A73095BF0D8D}" presName="FourNodes_4" presStyleLbl="node1" presStyleIdx="3" presStyleCnt="4">
        <dgm:presLayoutVars>
          <dgm:bulletEnabled val="1"/>
        </dgm:presLayoutVars>
      </dgm:prSet>
      <dgm:spPr/>
    </dgm:pt>
    <dgm:pt modelId="{FC60C7ED-498F-41BF-AA11-0D02369ACD24}" type="pres">
      <dgm:prSet presAssocID="{0E88822E-B715-4F92-A76C-A73095BF0D8D}" presName="FourConn_1-2" presStyleLbl="fgAccFollowNode1" presStyleIdx="0" presStyleCnt="3">
        <dgm:presLayoutVars>
          <dgm:bulletEnabled val="1"/>
        </dgm:presLayoutVars>
      </dgm:prSet>
      <dgm:spPr/>
    </dgm:pt>
    <dgm:pt modelId="{8B2CAEB6-B08A-4F33-A0F0-F6006E590D28}" type="pres">
      <dgm:prSet presAssocID="{0E88822E-B715-4F92-A76C-A73095BF0D8D}" presName="FourConn_2-3" presStyleLbl="fgAccFollowNode1" presStyleIdx="1" presStyleCnt="3">
        <dgm:presLayoutVars>
          <dgm:bulletEnabled val="1"/>
        </dgm:presLayoutVars>
      </dgm:prSet>
      <dgm:spPr/>
    </dgm:pt>
    <dgm:pt modelId="{06645BDE-8602-4CAF-AB87-E98CE1FBEB3C}" type="pres">
      <dgm:prSet presAssocID="{0E88822E-B715-4F92-A76C-A73095BF0D8D}" presName="FourConn_3-4" presStyleLbl="fgAccFollowNode1" presStyleIdx="2" presStyleCnt="3">
        <dgm:presLayoutVars>
          <dgm:bulletEnabled val="1"/>
        </dgm:presLayoutVars>
      </dgm:prSet>
      <dgm:spPr/>
    </dgm:pt>
    <dgm:pt modelId="{7163FD0E-C149-42C6-8A35-A9F96809097C}" type="pres">
      <dgm:prSet presAssocID="{0E88822E-B715-4F92-A76C-A73095BF0D8D}" presName="FourNodes_1_text" presStyleLbl="node1" presStyleIdx="3" presStyleCnt="4">
        <dgm:presLayoutVars>
          <dgm:bulletEnabled val="1"/>
        </dgm:presLayoutVars>
      </dgm:prSet>
      <dgm:spPr/>
    </dgm:pt>
    <dgm:pt modelId="{D88DB929-98BF-4C84-93B9-C3903C74B815}" type="pres">
      <dgm:prSet presAssocID="{0E88822E-B715-4F92-A76C-A73095BF0D8D}" presName="FourNodes_2_text" presStyleLbl="node1" presStyleIdx="3" presStyleCnt="4">
        <dgm:presLayoutVars>
          <dgm:bulletEnabled val="1"/>
        </dgm:presLayoutVars>
      </dgm:prSet>
      <dgm:spPr/>
    </dgm:pt>
    <dgm:pt modelId="{3707F3D1-CBD6-44C0-AEC4-89EF84C18E77}" type="pres">
      <dgm:prSet presAssocID="{0E88822E-B715-4F92-A76C-A73095BF0D8D}" presName="FourNodes_3_text" presStyleLbl="node1" presStyleIdx="3" presStyleCnt="4">
        <dgm:presLayoutVars>
          <dgm:bulletEnabled val="1"/>
        </dgm:presLayoutVars>
      </dgm:prSet>
      <dgm:spPr/>
    </dgm:pt>
    <dgm:pt modelId="{A495CE1E-DA3A-4C64-B454-BBBB2A4AF4BC}" type="pres">
      <dgm:prSet presAssocID="{0E88822E-B715-4F92-A76C-A73095BF0D8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C0F5E00-C408-4FA5-985E-094A37C26C51}" type="presOf" srcId="{FBD2ACDA-8725-4B6D-958C-087184537A0C}" destId="{FC60C7ED-498F-41BF-AA11-0D02369ACD24}" srcOrd="0" destOrd="0" presId="urn:microsoft.com/office/officeart/2005/8/layout/vProcess5"/>
    <dgm:cxn modelId="{FD3BA951-9E05-4113-82C5-2089EE447A72}" type="presOf" srcId="{17006AF0-89D3-46A6-AA1D-E1034A5A4A5F}" destId="{06645BDE-8602-4CAF-AB87-E98CE1FBEB3C}" srcOrd="0" destOrd="0" presId="urn:microsoft.com/office/officeart/2005/8/layout/vProcess5"/>
    <dgm:cxn modelId="{E472368F-8379-440C-BC61-DFD3E9602629}" type="presOf" srcId="{93D39759-B4F5-4444-A88B-C90DE8F3E532}" destId="{E749E21C-60AC-488B-BF6F-8CE6EFCAE6B2}" srcOrd="0" destOrd="0" presId="urn:microsoft.com/office/officeart/2005/8/layout/vProcess5"/>
    <dgm:cxn modelId="{099CA4A4-E893-490F-B034-8E471F236CFC}" srcId="{0E88822E-B715-4F92-A76C-A73095BF0D8D}" destId="{07BEB793-6B83-4308-A539-6EE34BAD09CA}" srcOrd="3" destOrd="0" parTransId="{5E8D8A0B-A4EC-47E1-BAEA-310E7E045465}" sibTransId="{0BD45F42-AD88-4103-AC3E-46F454691012}"/>
    <dgm:cxn modelId="{6148CDA8-07C9-429F-A7A4-E2DFA0154B27}" srcId="{0E88822E-B715-4F92-A76C-A73095BF0D8D}" destId="{5D55FD10-58C5-4B38-BA6B-EE8B450AE38C}" srcOrd="0" destOrd="0" parTransId="{AFA0606A-8CEA-47E6-8486-C06EC23B2BC7}" sibTransId="{FBD2ACDA-8725-4B6D-958C-087184537A0C}"/>
    <dgm:cxn modelId="{133F6BBA-1CCE-4BB1-BA64-53573AE821A5}" type="presOf" srcId="{97A0C957-8B11-484A-95CD-89C47EA4E1EB}" destId="{D88DB929-98BF-4C84-93B9-C3903C74B815}" srcOrd="1" destOrd="0" presId="urn:microsoft.com/office/officeart/2005/8/layout/vProcess5"/>
    <dgm:cxn modelId="{8A096BBE-4775-4A62-A04A-6A114D2AD8CA}" type="presOf" srcId="{97A0C957-8B11-484A-95CD-89C47EA4E1EB}" destId="{05E0C136-BEEC-4DA8-A842-7DB4A22425EB}" srcOrd="0" destOrd="0" presId="urn:microsoft.com/office/officeart/2005/8/layout/vProcess5"/>
    <dgm:cxn modelId="{FA20CAC1-E725-459B-B35E-85151E7BBE9D}" type="presOf" srcId="{07BEB793-6B83-4308-A539-6EE34BAD09CA}" destId="{BB08411E-2059-4A97-9251-F608E5549EC2}" srcOrd="0" destOrd="0" presId="urn:microsoft.com/office/officeart/2005/8/layout/vProcess5"/>
    <dgm:cxn modelId="{571303C3-8554-4487-81EA-82752F26E2B8}" type="presOf" srcId="{93D39759-B4F5-4444-A88B-C90DE8F3E532}" destId="{3707F3D1-CBD6-44C0-AEC4-89EF84C18E77}" srcOrd="1" destOrd="0" presId="urn:microsoft.com/office/officeart/2005/8/layout/vProcess5"/>
    <dgm:cxn modelId="{4A9806C5-9167-40E4-85F3-EAFD4C0FD1DA}" type="presOf" srcId="{0E88822E-B715-4F92-A76C-A73095BF0D8D}" destId="{4D1A00CD-3F67-4B53-A7EB-00F222432782}" srcOrd="0" destOrd="0" presId="urn:microsoft.com/office/officeart/2005/8/layout/vProcess5"/>
    <dgm:cxn modelId="{DA55E0D0-72EE-4885-828F-C5428FCA8C82}" type="presOf" srcId="{F1023864-66CF-421E-BD3A-7CE7D300814A}" destId="{8B2CAEB6-B08A-4F33-A0F0-F6006E590D28}" srcOrd="0" destOrd="0" presId="urn:microsoft.com/office/officeart/2005/8/layout/vProcess5"/>
    <dgm:cxn modelId="{EC69A4D3-3605-4B86-A1F0-FB2D1F88B9F5}" srcId="{0E88822E-B715-4F92-A76C-A73095BF0D8D}" destId="{97A0C957-8B11-484A-95CD-89C47EA4E1EB}" srcOrd="1" destOrd="0" parTransId="{DCBCFA82-90ED-4382-AF96-19F9BA8C26FB}" sibTransId="{F1023864-66CF-421E-BD3A-7CE7D300814A}"/>
    <dgm:cxn modelId="{D811E4DE-3729-479A-B478-318A42CF89B4}" type="presOf" srcId="{5D55FD10-58C5-4B38-BA6B-EE8B450AE38C}" destId="{D4768807-BA7D-44E8-8239-FD9888DEEBA5}" srcOrd="0" destOrd="0" presId="urn:microsoft.com/office/officeart/2005/8/layout/vProcess5"/>
    <dgm:cxn modelId="{63161BEA-A6A4-45C2-937C-4D7DC87369C5}" srcId="{0E88822E-B715-4F92-A76C-A73095BF0D8D}" destId="{93D39759-B4F5-4444-A88B-C90DE8F3E532}" srcOrd="2" destOrd="0" parTransId="{E870F467-EA56-4060-854C-ABF88B91249A}" sibTransId="{17006AF0-89D3-46A6-AA1D-E1034A5A4A5F}"/>
    <dgm:cxn modelId="{980218F3-D557-40B4-8AB3-90C4C562B0B8}" type="presOf" srcId="{5D55FD10-58C5-4B38-BA6B-EE8B450AE38C}" destId="{7163FD0E-C149-42C6-8A35-A9F96809097C}" srcOrd="1" destOrd="0" presId="urn:microsoft.com/office/officeart/2005/8/layout/vProcess5"/>
    <dgm:cxn modelId="{5285A9F6-7F61-4E57-B8F9-1BF52349E472}" type="presOf" srcId="{07BEB793-6B83-4308-A539-6EE34BAD09CA}" destId="{A495CE1E-DA3A-4C64-B454-BBBB2A4AF4BC}" srcOrd="1" destOrd="0" presId="urn:microsoft.com/office/officeart/2005/8/layout/vProcess5"/>
    <dgm:cxn modelId="{A4F47BC0-B73D-4F0F-9CD9-6C10EAC14680}" type="presParOf" srcId="{4D1A00CD-3F67-4B53-A7EB-00F222432782}" destId="{80FF4593-8E82-4947-9803-2E311AE284E2}" srcOrd="0" destOrd="0" presId="urn:microsoft.com/office/officeart/2005/8/layout/vProcess5"/>
    <dgm:cxn modelId="{AD7F431B-C09C-488A-AA51-E892FE9BE7A0}" type="presParOf" srcId="{4D1A00CD-3F67-4B53-A7EB-00F222432782}" destId="{D4768807-BA7D-44E8-8239-FD9888DEEBA5}" srcOrd="1" destOrd="0" presId="urn:microsoft.com/office/officeart/2005/8/layout/vProcess5"/>
    <dgm:cxn modelId="{190F56B4-925D-49BD-8810-239526BB61B7}" type="presParOf" srcId="{4D1A00CD-3F67-4B53-A7EB-00F222432782}" destId="{05E0C136-BEEC-4DA8-A842-7DB4A22425EB}" srcOrd="2" destOrd="0" presId="urn:microsoft.com/office/officeart/2005/8/layout/vProcess5"/>
    <dgm:cxn modelId="{A890E7B2-0083-4B12-9660-B712681B28E9}" type="presParOf" srcId="{4D1A00CD-3F67-4B53-A7EB-00F222432782}" destId="{E749E21C-60AC-488B-BF6F-8CE6EFCAE6B2}" srcOrd="3" destOrd="0" presId="urn:microsoft.com/office/officeart/2005/8/layout/vProcess5"/>
    <dgm:cxn modelId="{1BFB8247-FB9C-4964-9044-34213DAFB57D}" type="presParOf" srcId="{4D1A00CD-3F67-4B53-A7EB-00F222432782}" destId="{BB08411E-2059-4A97-9251-F608E5549EC2}" srcOrd="4" destOrd="0" presId="urn:microsoft.com/office/officeart/2005/8/layout/vProcess5"/>
    <dgm:cxn modelId="{E29BBB8B-567B-4B07-AF55-0B5331149308}" type="presParOf" srcId="{4D1A00CD-3F67-4B53-A7EB-00F222432782}" destId="{FC60C7ED-498F-41BF-AA11-0D02369ACD24}" srcOrd="5" destOrd="0" presId="urn:microsoft.com/office/officeart/2005/8/layout/vProcess5"/>
    <dgm:cxn modelId="{ADFA5E14-0165-40E6-A9F3-E2D8D6DDEECD}" type="presParOf" srcId="{4D1A00CD-3F67-4B53-A7EB-00F222432782}" destId="{8B2CAEB6-B08A-4F33-A0F0-F6006E590D28}" srcOrd="6" destOrd="0" presId="urn:microsoft.com/office/officeart/2005/8/layout/vProcess5"/>
    <dgm:cxn modelId="{0E94F25B-942F-44DD-B397-8FEE705A39D4}" type="presParOf" srcId="{4D1A00CD-3F67-4B53-A7EB-00F222432782}" destId="{06645BDE-8602-4CAF-AB87-E98CE1FBEB3C}" srcOrd="7" destOrd="0" presId="urn:microsoft.com/office/officeart/2005/8/layout/vProcess5"/>
    <dgm:cxn modelId="{77FDD46E-0D40-4624-8FC1-1E12FE2F61E1}" type="presParOf" srcId="{4D1A00CD-3F67-4B53-A7EB-00F222432782}" destId="{7163FD0E-C149-42C6-8A35-A9F96809097C}" srcOrd="8" destOrd="0" presId="urn:microsoft.com/office/officeart/2005/8/layout/vProcess5"/>
    <dgm:cxn modelId="{A4F4612B-D55C-4D06-8EAE-DE123763712D}" type="presParOf" srcId="{4D1A00CD-3F67-4B53-A7EB-00F222432782}" destId="{D88DB929-98BF-4C84-93B9-C3903C74B815}" srcOrd="9" destOrd="0" presId="urn:microsoft.com/office/officeart/2005/8/layout/vProcess5"/>
    <dgm:cxn modelId="{C32FFED5-7714-45D5-9C6D-47DD22EA41EC}" type="presParOf" srcId="{4D1A00CD-3F67-4B53-A7EB-00F222432782}" destId="{3707F3D1-CBD6-44C0-AEC4-89EF84C18E77}" srcOrd="10" destOrd="0" presId="urn:microsoft.com/office/officeart/2005/8/layout/vProcess5"/>
    <dgm:cxn modelId="{A0635B20-AF7A-4B3F-94B8-B13027A9B670}" type="presParOf" srcId="{4D1A00CD-3F67-4B53-A7EB-00F222432782}" destId="{A495CE1E-DA3A-4C64-B454-BBBB2A4AF4B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68807-BA7D-44E8-8239-FD9888DEEBA5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Bear Stearns se, takođe, našao u takvoj poziciji zbog ogromnih spekulacija sa vrednosnim papirima, baziranim na drugorazrednim hipotekarnim kreditima. Kupio ga je J.P. Morgan, za mali iznos u transakciji u koju je posedovala američka centralna banka – Federal Reserve (The Fed). </a:t>
          </a:r>
        </a:p>
      </dsp:txBody>
      <dsp:txXfrm>
        <a:off x="24006" y="24006"/>
        <a:ext cx="7093011" cy="771622"/>
      </dsp:txXfrm>
    </dsp:sp>
    <dsp:sp modelId="{05E0C136-BEEC-4DA8-A842-7DB4A22425EB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373730"/>
            <a:satOff val="-16788"/>
            <a:lumOff val="22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Taj posao potresao je tržišta koja su počela spekulisati sa propašću Lehmana.</a:t>
          </a:r>
        </a:p>
      </dsp:txBody>
      <dsp:txXfrm>
        <a:off x="697918" y="992665"/>
        <a:ext cx="6792032" cy="771622"/>
      </dsp:txXfrm>
    </dsp:sp>
    <dsp:sp modelId="{E749E21C-60AC-488B-BF6F-8CE6EFCAE6B2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747461"/>
            <a:satOff val="-33577"/>
            <a:lumOff val="44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Fed i Ministarstvo finansija SAD pokušali su da pronađu kupca za Lehman, ali pregovori sa jednom južnokorejskom bankom, a potom i sa Bankom Amerike, završili su neuspehom.</a:t>
          </a:r>
        </a:p>
      </dsp:txBody>
      <dsp:txXfrm>
        <a:off x="1361773" y="1961324"/>
        <a:ext cx="6802091" cy="771622"/>
      </dsp:txXfrm>
    </dsp:sp>
    <dsp:sp modelId="{BB08411E-2059-4A97-9251-F608E5549EC2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Američka vlada samo nedelju ranije nacionalizovala hipotekarne divove Fannie Mae i Freddie Mac, paradržavne korporacije koje su zajedno jamčile za hipotekarne kredite u vrednosti od pet milijardi dolara, na kraju je, ipak, odlučila da digne ruke od banke Lehman.</a:t>
          </a:r>
        </a:p>
      </dsp:txBody>
      <dsp:txXfrm>
        <a:off x="2035686" y="2929983"/>
        <a:ext cx="6792032" cy="771622"/>
      </dsp:txXfrm>
    </dsp:sp>
    <dsp:sp modelId="{FC60C7ED-498F-41BF-AA11-0D02369ACD24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33828" y="627765"/>
        <a:ext cx="293020" cy="400903"/>
      </dsp:txXfrm>
    </dsp:sp>
    <dsp:sp modelId="{8B2CAEB6-B08A-4F33-A0F0-F6006E590D28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81989"/>
            <a:satOff val="-14696"/>
            <a:lumOff val="-4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1989"/>
              <a:satOff val="-14696"/>
              <a:lumOff val="-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07741" y="1596424"/>
        <a:ext cx="293020" cy="400903"/>
      </dsp:txXfrm>
    </dsp:sp>
    <dsp:sp modelId="{06645BDE-8602-4CAF-AB87-E98CE1FBEB3C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63978"/>
            <a:satOff val="-29393"/>
            <a:lumOff val="-8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63978"/>
              <a:satOff val="-29393"/>
              <a:lumOff val="-8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71595" y="2565083"/>
        <a:ext cx="293020" cy="4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6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9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8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883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1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24" r:id="rId5"/>
    <p:sldLayoutId id="2147483730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01BF51-7B6E-4791-BA54-00CEDF30F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26" b="1022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err="1">
                <a:cs typeface="Calibri Light"/>
              </a:rPr>
              <a:t>Globalna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Ekonomska</a:t>
            </a:r>
            <a:r>
              <a:rPr lang="en-US">
                <a:cs typeface="Calibri Light"/>
              </a:rPr>
              <a:t> Kriza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712F-8F77-4F2E-A9D2-B5E22467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02EB-6C1E-463B-8F1C-EAB59D89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Svetska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finansijska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kriza</a:t>
            </a:r>
            <a:r>
              <a:rPr lang="en-US" dirty="0">
                <a:ea typeface="+mn-lt"/>
                <a:cs typeface="+mn-lt"/>
              </a:rPr>
              <a:t> 2007–2008, </a:t>
            </a:r>
            <a:r>
              <a:rPr lang="en-US" dirty="0" err="1">
                <a:ea typeface="+mn-lt"/>
                <a:cs typeface="+mn-lt"/>
              </a:rPr>
              <a:t>takođe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poznata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globalna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finansijaka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finansijaka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kriza</a:t>
            </a:r>
            <a:r>
              <a:rPr lang="en-US" dirty="0">
                <a:ea typeface="+mn-lt"/>
                <a:cs typeface="+mn-lt"/>
              </a:rPr>
              <a:t> 2008, </a:t>
            </a:r>
            <a:r>
              <a:rPr lang="en-US" dirty="0" err="1">
                <a:ea typeface="+mn-lt"/>
                <a:cs typeface="+mn-lt"/>
              </a:rPr>
              <a:t>prema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stanovištu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mnogih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ekonomista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bila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najozbiljnija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finansijska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vremena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Velike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depresije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iz</a:t>
            </a:r>
            <a:r>
              <a:rPr lang="en-US" dirty="0">
                <a:ea typeface="+mn-lt"/>
                <a:cs typeface="+mn-lt"/>
              </a:rPr>
              <a:t> 1930-ih.</a:t>
            </a:r>
            <a:endParaRPr lang="en-US" baseline="30000" dirty="0"/>
          </a:p>
          <a:p>
            <a:pPr>
              <a:buClr>
                <a:srgbClr val="262626"/>
              </a:buClr>
            </a:pPr>
            <a:r>
              <a:rPr lang="en-US" dirty="0" err="1">
                <a:ea typeface="+mn-lt"/>
                <a:cs typeface="+mn-lt"/>
              </a:rPr>
              <a:t>Počela</a:t>
            </a:r>
            <a:r>
              <a:rPr lang="en-US" dirty="0">
                <a:ea typeface="+mn-lt"/>
                <a:cs typeface="+mn-lt"/>
              </a:rPr>
              <a:t> je 2007.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tržištu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substandardnih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hipoteka</a:t>
            </a:r>
            <a:r>
              <a:rPr lang="en-US" dirty="0">
                <a:ea typeface="+mn-lt"/>
                <a:cs typeface="+mn-lt"/>
              </a:rPr>
              <a:t> u </a:t>
            </a:r>
            <a:r>
              <a:rPr lang="en-US" dirty="0" err="1">
                <a:ea typeface="+mn-lt"/>
                <a:cs typeface="+mn-lt"/>
              </a:rPr>
              <a:t>Sjedinjenim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Državama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razvila</a:t>
            </a:r>
            <a:r>
              <a:rPr lang="en-US" dirty="0">
                <a:ea typeface="+mn-lt"/>
                <a:cs typeface="+mn-lt"/>
              </a:rPr>
              <a:t> se u </a:t>
            </a:r>
            <a:r>
              <a:rPr lang="en-US" dirty="0" err="1">
                <a:ea typeface="+mn-lt"/>
                <a:cs typeface="+mn-lt"/>
              </a:rPr>
              <a:t>punu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međunarodnu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bankarsku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krizu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kolapsom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investicione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banke</a:t>
            </a:r>
            <a:r>
              <a:rPr lang="en-US" dirty="0">
                <a:ea typeface="+mn-lt"/>
                <a:cs typeface="+mn-lt"/>
              </a:rPr>
              <a:t> Lehman Broders dana 15. </a:t>
            </a:r>
            <a:r>
              <a:rPr lang="en-US" dirty="0" err="1">
                <a:ea typeface="+mn-lt"/>
                <a:cs typeface="+mn-lt"/>
              </a:rPr>
              <a:t>septembra</a:t>
            </a:r>
            <a:r>
              <a:rPr lang="en-US" dirty="0">
                <a:ea typeface="+mn-lt"/>
                <a:cs typeface="+mn-lt"/>
              </a:rPr>
              <a:t> 2008. </a:t>
            </a:r>
            <a:r>
              <a:rPr lang="en-US" dirty="0" err="1">
                <a:ea typeface="+mn-lt"/>
                <a:cs typeface="+mn-lt"/>
              </a:rPr>
              <a:t>Preterano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preduzimanje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rizika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banaka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je Lehman Broders, </a:t>
            </a:r>
            <a:r>
              <a:rPr lang="en-US" dirty="0" err="1">
                <a:ea typeface="+mn-lt"/>
                <a:cs typeface="+mn-lt"/>
              </a:rPr>
              <a:t>pomoglo</a:t>
            </a:r>
            <a:r>
              <a:rPr lang="en-US" dirty="0">
                <a:ea typeface="+mn-lt"/>
                <a:cs typeface="+mn-lt"/>
              </a:rPr>
              <a:t> je da se </a:t>
            </a:r>
            <a:r>
              <a:rPr lang="en-US" dirty="0" err="1">
                <a:ea typeface="+mn-lt"/>
                <a:cs typeface="+mn-lt"/>
              </a:rPr>
              <a:t>globalni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finansijski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uticaj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uveća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Koristile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masivne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finansijske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institucije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druge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palijativne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monetarne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fiskalne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politike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bi se </a:t>
            </a:r>
            <a:r>
              <a:rPr lang="en-US" dirty="0" err="1">
                <a:ea typeface="+mn-lt"/>
                <a:cs typeface="+mn-lt"/>
              </a:rPr>
              <a:t>sprečio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mogući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kolaps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svetskog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finansijskog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Uprkos</a:t>
            </a:r>
            <a:r>
              <a:rPr lang="en-US" dirty="0">
                <a:ea typeface="+mn-lt"/>
                <a:cs typeface="+mn-lt"/>
              </a:rPr>
              <a:t> toga </a:t>
            </a:r>
            <a:r>
              <a:rPr lang="en-US" dirty="0" err="1">
                <a:ea typeface="+mn-lt"/>
                <a:cs typeface="+mn-lt"/>
              </a:rPr>
              <a:t>došlo</a:t>
            </a:r>
            <a:r>
              <a:rPr lang="en-US" dirty="0">
                <a:ea typeface="+mn-lt"/>
                <a:cs typeface="+mn-lt"/>
              </a:rPr>
              <a:t> je do </a:t>
            </a:r>
            <a:r>
              <a:rPr lang="en-US" dirty="0" err="1">
                <a:ea typeface="+mn-lt"/>
                <a:cs typeface="+mn-lt"/>
              </a:rPr>
              <a:t>globalne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ekonomske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krize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velike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recesije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Evropska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dužnička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kriza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bankarskog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evropskih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zemalja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koriste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evro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usledila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kasnije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>
                <a:ea typeface="+mn-lt"/>
                <a:cs typeface="+mn-lt"/>
              </a:rPr>
              <a:t>Godine 2010, </a:t>
            </a:r>
            <a:r>
              <a:rPr lang="en-US" dirty="0" err="1">
                <a:ea typeface="+mn-lt"/>
                <a:cs typeface="+mn-lt"/>
              </a:rPr>
              <a:t>nakon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krize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usvojen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zakon</a:t>
            </a:r>
            <a:r>
              <a:rPr lang="en-US" dirty="0">
                <a:ea typeface="+mn-lt"/>
                <a:cs typeface="+mn-lt"/>
              </a:rPr>
              <a:t> Doda-Franka u SAD da bi se „</a:t>
            </a:r>
            <a:r>
              <a:rPr lang="en-US" dirty="0" err="1">
                <a:ea typeface="+mn-lt"/>
                <a:cs typeface="+mn-lt"/>
              </a:rPr>
              <a:t>promovisala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finansijska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stabilnost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Sjedinjenih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Država</a:t>
            </a:r>
            <a:r>
              <a:rPr lang="en-US" dirty="0">
                <a:ea typeface="+mn-lt"/>
                <a:cs typeface="+mn-lt"/>
              </a:rPr>
              <a:t>”.</a:t>
            </a:r>
            <a:endParaRPr lang="en-US" baseline="30000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8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5957-2379-43C4-A9BB-81469516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Nastanak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4355-A0DE-4242-857B-48280CDC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Zbog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niske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kamatne</a:t>
            </a:r>
            <a:r>
              <a:rPr lang="en-US" dirty="0">
                <a:ea typeface="+mn-lt"/>
                <a:cs typeface="+mn-lt"/>
              </a:rPr>
              <a:t> stope </a:t>
            </a:r>
            <a:r>
              <a:rPr lang="en-US" dirty="0" err="1">
                <a:ea typeface="+mn-lt"/>
                <a:cs typeface="+mn-lt"/>
              </a:rPr>
              <a:t>osobama</a:t>
            </a:r>
            <a:r>
              <a:rPr lang="en-US" dirty="0">
                <a:ea typeface="+mn-lt"/>
                <a:cs typeface="+mn-lt"/>
              </a:rPr>
              <a:t> s </a:t>
            </a:r>
            <a:r>
              <a:rPr lang="en-US" dirty="0" err="1">
                <a:ea typeface="+mn-lt"/>
                <a:cs typeface="+mn-lt"/>
              </a:rPr>
              <a:t>nižim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prihodima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omogućeno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priušte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kupovinu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kuće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Bodrene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takvom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politikom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banke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odobravale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kredite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promenjivom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kamatnom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stopom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zajmoprimcima</a:t>
            </a:r>
            <a:r>
              <a:rPr lang="en-US" dirty="0">
                <a:ea typeface="+mn-lt"/>
                <a:cs typeface="+mn-lt"/>
              </a:rPr>
              <a:t> s </a:t>
            </a:r>
            <a:r>
              <a:rPr lang="en-US" dirty="0" err="1">
                <a:ea typeface="+mn-lt"/>
                <a:cs typeface="+mn-lt"/>
              </a:rPr>
              <a:t>umerenim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rejtingom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Zbog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niske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kamatne</a:t>
            </a:r>
            <a:r>
              <a:rPr lang="en-US" dirty="0">
                <a:ea typeface="+mn-lt"/>
                <a:cs typeface="+mn-lt"/>
              </a:rPr>
              <a:t> stope, rate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početku</a:t>
            </a:r>
            <a:r>
              <a:rPr lang="en-US" dirty="0">
                <a:ea typeface="+mn-lt"/>
                <a:cs typeface="+mn-lt"/>
              </a:rPr>
              <a:t> bile male. Rizik od </a:t>
            </a:r>
            <a:r>
              <a:rPr lang="en-US" dirty="0" err="1">
                <a:ea typeface="+mn-lt"/>
                <a:cs typeface="+mn-lt"/>
              </a:rPr>
              <a:t>povišenja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kamatne</a:t>
            </a:r>
            <a:r>
              <a:rPr lang="en-US" dirty="0">
                <a:ea typeface="+mn-lt"/>
                <a:cs typeface="+mn-lt"/>
              </a:rPr>
              <a:t> stope </a:t>
            </a:r>
            <a:r>
              <a:rPr lang="en-US" dirty="0" err="1">
                <a:ea typeface="+mn-lt"/>
                <a:cs typeface="+mn-lt"/>
              </a:rPr>
              <a:t>snosili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dužnici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čega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često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svesni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dizanju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kredita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>
              <a:buClr>
                <a:srgbClr val="262626"/>
              </a:buClr>
            </a:pPr>
            <a:r>
              <a:rPr lang="en-US" dirty="0" err="1">
                <a:ea typeface="+mn-lt"/>
                <a:cs typeface="+mn-lt"/>
              </a:rPr>
              <a:t>Zbog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potražnje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rasle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nekretnina</a:t>
            </a:r>
            <a:r>
              <a:rPr lang="en-US" dirty="0">
                <a:ea typeface="+mn-lt"/>
                <a:cs typeface="+mn-lt"/>
              </a:rPr>
              <a:t>. Banke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koristile</a:t>
            </a:r>
            <a:r>
              <a:rPr lang="en-US" dirty="0">
                <a:ea typeface="+mn-lt"/>
                <a:cs typeface="+mn-lt"/>
              </a:rPr>
              <a:t> taj </a:t>
            </a:r>
            <a:r>
              <a:rPr lang="en-US" dirty="0" err="1">
                <a:ea typeface="+mn-lt"/>
                <a:cs typeface="+mn-lt"/>
              </a:rPr>
              <a:t>razvoj</a:t>
            </a:r>
            <a:r>
              <a:rPr lang="en-US" dirty="0">
                <a:ea typeface="+mn-lt"/>
                <a:cs typeface="+mn-lt"/>
              </a:rPr>
              <a:t> da bi </a:t>
            </a:r>
            <a:r>
              <a:rPr lang="en-US" dirty="0" err="1">
                <a:ea typeface="+mn-lt"/>
                <a:cs typeface="+mn-lt"/>
              </a:rPr>
              <a:t>dužnicima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nudile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dodatne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kredite</a:t>
            </a:r>
            <a:r>
              <a:rPr lang="en-US" dirty="0">
                <a:ea typeface="+mn-lt"/>
                <a:cs typeface="+mn-lt"/>
              </a:rPr>
              <a:t>. Uz </a:t>
            </a:r>
            <a:r>
              <a:rPr lang="en-US" dirty="0" err="1">
                <a:ea typeface="+mn-lt"/>
                <a:cs typeface="+mn-lt"/>
              </a:rPr>
              <a:t>stalni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nekretnina</a:t>
            </a:r>
            <a:r>
              <a:rPr lang="en-US" dirty="0">
                <a:ea typeface="+mn-lt"/>
                <a:cs typeface="+mn-lt"/>
              </a:rPr>
              <a:t>, u </a:t>
            </a:r>
            <a:r>
              <a:rPr lang="en-US" dirty="0" err="1">
                <a:ea typeface="+mn-lt"/>
                <a:cs typeface="+mn-lt"/>
              </a:rPr>
              <a:t>slučaju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nesolventnosti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dužnika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kredit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banka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mogla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namiriti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prodaje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imovine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višu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tržišnu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vrednost</a:t>
            </a:r>
            <a:r>
              <a:rPr lang="en-US" dirty="0">
                <a:ea typeface="+mn-lt"/>
                <a:cs typeface="+mn-lt"/>
              </a:rPr>
              <a:t>. Banke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osećale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sigurnima</a:t>
            </a:r>
            <a:r>
              <a:rPr lang="en-US" dirty="0">
                <a:ea typeface="+mn-lt"/>
                <a:cs typeface="+mn-lt"/>
              </a:rPr>
              <a:t>, a </a:t>
            </a:r>
            <a:r>
              <a:rPr lang="en-US" dirty="0" err="1">
                <a:ea typeface="+mn-lt"/>
                <a:cs typeface="+mn-lt"/>
              </a:rPr>
              <a:t>uz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dužnici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verovali</a:t>
            </a:r>
            <a:r>
              <a:rPr lang="en-US" dirty="0">
                <a:ea typeface="+mn-lt"/>
                <a:cs typeface="+mn-lt"/>
              </a:rPr>
              <a:t>, da u </a:t>
            </a:r>
            <a:r>
              <a:rPr lang="en-US" dirty="0" err="1">
                <a:ea typeface="+mn-lt"/>
                <a:cs typeface="+mn-lt"/>
              </a:rPr>
              <a:t>hitnim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slučajevima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preprodati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nekretninu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dobitkom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vratiti</a:t>
            </a:r>
            <a:r>
              <a:rPr lang="en-US" dirty="0">
                <a:ea typeface="+mn-lt"/>
                <a:cs typeface="+mn-lt"/>
              </a:rPr>
              <a:t> dug </a:t>
            </a:r>
            <a:r>
              <a:rPr lang="en-US" dirty="0" err="1">
                <a:ea typeface="+mn-lt"/>
                <a:cs typeface="+mn-lt"/>
              </a:rPr>
              <a:t>hipoteke</a:t>
            </a:r>
            <a:r>
              <a:rPr lang="en-US" dirty="0">
                <a:ea typeface="+mn-lt"/>
                <a:cs typeface="+mn-lt"/>
              </a:rPr>
              <a:t>. </a:t>
            </a: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 err="1">
                <a:ea typeface="+mn-lt"/>
                <a:cs typeface="+mn-lt"/>
              </a:rPr>
              <a:t>Gradnja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velikoga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broja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nekretnina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dovela</a:t>
            </a:r>
            <a:r>
              <a:rPr lang="en-US" dirty="0">
                <a:ea typeface="+mn-lt"/>
                <a:cs typeface="+mn-lt"/>
              </a:rPr>
              <a:t> je do </a:t>
            </a:r>
            <a:r>
              <a:rPr lang="en-US" dirty="0" err="1">
                <a:ea typeface="+mn-lt"/>
                <a:cs typeface="+mn-lt"/>
              </a:rPr>
              <a:t>preporoda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gradevinarstva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rasta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potrošačke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potražnje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95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0106-2FC4-469F-BF99-44E62D17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Pad Lehman Banke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5CEF-E3B5-4D3B-A3C4-B549FFC5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Posle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dramatičnog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pokušaja</a:t>
            </a:r>
            <a:r>
              <a:rPr lang="en-US" dirty="0">
                <a:ea typeface="+mn-lt"/>
                <a:cs typeface="+mn-lt"/>
              </a:rPr>
              <a:t> da se </a:t>
            </a:r>
            <a:r>
              <a:rPr lang="en-US" dirty="0" err="1">
                <a:ea typeface="+mn-lt"/>
                <a:cs typeface="+mn-lt"/>
              </a:rPr>
              <a:t>banka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spasi</a:t>
            </a:r>
            <a:r>
              <a:rPr lang="en-US" dirty="0">
                <a:ea typeface="+mn-lt"/>
                <a:cs typeface="+mn-lt"/>
              </a:rPr>
              <a:t>, 15. </a:t>
            </a:r>
            <a:r>
              <a:rPr lang="en-US" dirty="0" err="1">
                <a:ea typeface="+mn-lt"/>
                <a:cs typeface="+mn-lt"/>
              </a:rPr>
              <a:t>septembra</a:t>
            </a:r>
            <a:r>
              <a:rPr lang="en-US" dirty="0">
                <a:ea typeface="+mn-lt"/>
                <a:cs typeface="+mn-lt"/>
              </a:rPr>
              <a:t> 2008. </a:t>
            </a:r>
            <a:r>
              <a:rPr lang="en-US" dirty="0" err="1">
                <a:ea typeface="+mn-lt"/>
                <a:cs typeface="+mn-lt"/>
              </a:rPr>
              <a:t>godine</a:t>
            </a:r>
            <a:r>
              <a:rPr lang="en-US" dirty="0">
                <a:ea typeface="+mn-lt"/>
                <a:cs typeface="+mn-lt"/>
              </a:rPr>
              <a:t>, Lehman je </a:t>
            </a:r>
            <a:r>
              <a:rPr lang="en-US" dirty="0" err="1">
                <a:ea typeface="+mn-lt"/>
                <a:cs typeface="+mn-lt"/>
              </a:rPr>
              <a:t>zaprepastio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svojih</a:t>
            </a:r>
            <a:r>
              <a:rPr lang="en-US" dirty="0">
                <a:ea typeface="+mn-lt"/>
                <a:cs typeface="+mn-lt"/>
              </a:rPr>
              <a:t> 25.000 </a:t>
            </a:r>
            <a:r>
              <a:rPr lang="en-US" dirty="0" err="1">
                <a:ea typeface="+mn-lt"/>
                <a:cs typeface="+mn-lt"/>
              </a:rPr>
              <a:t>zaposlenih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podnevši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zahtev</a:t>
            </a:r>
            <a:r>
              <a:rPr lang="en-US" dirty="0">
                <a:ea typeface="+mn-lt"/>
                <a:cs typeface="+mn-lt"/>
              </a:rPr>
              <a:t> za </a:t>
            </a:r>
            <a:r>
              <a:rPr lang="en-US" dirty="0" err="1">
                <a:ea typeface="+mn-lt"/>
                <a:cs typeface="+mn-lt"/>
              </a:rPr>
              <a:t>stečaj</a:t>
            </a:r>
            <a:r>
              <a:rPr lang="en-US" dirty="0">
                <a:ea typeface="+mn-lt"/>
                <a:cs typeface="+mn-lt"/>
              </a:rPr>
              <a:t> s </a:t>
            </a:r>
            <a:r>
              <a:rPr lang="en-US" dirty="0" err="1">
                <a:ea typeface="+mn-lt"/>
                <a:cs typeface="+mn-lt"/>
              </a:rPr>
              <a:t>teretom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dugova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čak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približno</a:t>
            </a:r>
            <a:r>
              <a:rPr lang="en-US" dirty="0">
                <a:ea typeface="+mn-lt"/>
                <a:cs typeface="+mn-lt"/>
              </a:rPr>
              <a:t> 600 </a:t>
            </a:r>
            <a:r>
              <a:rPr lang="en-US" dirty="0" err="1">
                <a:ea typeface="+mn-lt"/>
                <a:cs typeface="+mn-lt"/>
              </a:rPr>
              <a:t>milijardi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američkih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dolara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Uprava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odavno</a:t>
            </a:r>
            <a:r>
              <a:rPr lang="en-US" dirty="0">
                <a:ea typeface="+mn-lt"/>
                <a:cs typeface="+mn-lt"/>
              </a:rPr>
              <a:t> je, </a:t>
            </a:r>
            <a:r>
              <a:rPr lang="en-US" dirty="0" err="1">
                <a:ea typeface="+mn-lt"/>
                <a:cs typeface="+mn-lt"/>
              </a:rPr>
              <a:t>uzalud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upozorena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upustili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prevelike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rizike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kako</a:t>
            </a:r>
            <a:r>
              <a:rPr lang="en-US" dirty="0">
                <a:ea typeface="+mn-lt"/>
                <a:cs typeface="+mn-lt"/>
              </a:rPr>
              <a:t> bi </a:t>
            </a:r>
            <a:r>
              <a:rPr lang="en-US" dirty="0" err="1">
                <a:ea typeface="+mn-lt"/>
                <a:cs typeface="+mn-lt"/>
              </a:rPr>
              <a:t>povećali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kratkoročne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profite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 err="1">
                <a:ea typeface="+mn-lt"/>
                <a:cs typeface="+mn-lt"/>
              </a:rPr>
              <a:t>Bankrot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banke</a:t>
            </a:r>
            <a:r>
              <a:rPr lang="en-US" dirty="0">
                <a:ea typeface="+mn-lt"/>
                <a:cs typeface="+mn-lt"/>
              </a:rPr>
              <a:t> Lehman bio je </a:t>
            </a:r>
            <a:r>
              <a:rPr lang="en-US" dirty="0" err="1">
                <a:ea typeface="+mn-lt"/>
                <a:cs typeface="+mn-lt"/>
              </a:rPr>
              <a:t>najveći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bankrot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istoriji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jer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čitava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imovina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639 </a:t>
            </a:r>
            <a:r>
              <a:rPr lang="en-US" dirty="0" err="1">
                <a:ea typeface="+mn-lt"/>
                <a:cs typeface="+mn-lt"/>
              </a:rPr>
              <a:t>milijardi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američkih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dolara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dugove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</a:t>
            </a:r>
            <a:r>
              <a:rPr lang="en-US" dirty="0">
                <a:ea typeface="+mn-lt"/>
                <a:cs typeface="+mn-lt"/>
              </a:rPr>
              <a:t> 619 </a:t>
            </a:r>
            <a:r>
              <a:rPr lang="en-US" dirty="0" err="1">
                <a:ea typeface="+mn-lt"/>
                <a:cs typeface="+mn-lt"/>
              </a:rPr>
              <a:t>milijardi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Berzanski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indeks</a:t>
            </a:r>
            <a:r>
              <a:rPr lang="en-US" dirty="0">
                <a:ea typeface="+mn-lt"/>
                <a:cs typeface="+mn-lt"/>
              </a:rPr>
              <a:t> Dau Džons pao je </a:t>
            </a:r>
            <a:r>
              <a:rPr lang="en-US" dirty="0" err="1">
                <a:ea typeface="+mn-lt"/>
                <a:cs typeface="+mn-lt"/>
              </a:rPr>
              <a:t>neverovatnih</a:t>
            </a:r>
            <a:r>
              <a:rPr lang="en-US" dirty="0">
                <a:ea typeface="+mn-lt"/>
                <a:cs typeface="+mn-lt"/>
              </a:rPr>
              <a:t> 500 </a:t>
            </a:r>
            <a:r>
              <a:rPr lang="en-US" dirty="0" err="1">
                <a:ea typeface="+mn-lt"/>
                <a:cs typeface="+mn-lt"/>
              </a:rPr>
              <a:t>bodova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najviše</a:t>
            </a:r>
            <a:r>
              <a:rPr lang="en-US" dirty="0">
                <a:ea typeface="+mn-lt"/>
                <a:cs typeface="+mn-lt"/>
              </a:rPr>
              <a:t> od </a:t>
            </a:r>
            <a:r>
              <a:rPr lang="en-US" dirty="0" err="1">
                <a:ea typeface="+mn-lt"/>
                <a:cs typeface="+mn-lt"/>
              </a:rPr>
              <a:t>terorističkih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napada</a:t>
            </a:r>
            <a:r>
              <a:rPr lang="en-US" dirty="0">
                <a:ea typeface="+mn-lt"/>
                <a:cs typeface="+mn-lt"/>
              </a:rPr>
              <a:t> 11. </a:t>
            </a:r>
            <a:r>
              <a:rPr lang="en-US" dirty="0" err="1">
                <a:ea typeface="+mn-lt"/>
                <a:cs typeface="+mn-lt"/>
              </a:rPr>
              <a:t>septembra</a:t>
            </a:r>
            <a:r>
              <a:rPr lang="en-US" dirty="0">
                <a:ea typeface="+mn-lt"/>
                <a:cs typeface="+mn-lt"/>
              </a:rPr>
              <a:t> 2001. </a:t>
            </a:r>
            <a:r>
              <a:rPr lang="en-US" dirty="0" err="1">
                <a:ea typeface="+mn-lt"/>
                <a:cs typeface="+mn-lt"/>
              </a:rPr>
              <a:t>godine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Šokirani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brokeri</a:t>
            </a:r>
            <a:r>
              <a:rPr lang="en-US" dirty="0">
                <a:ea typeface="+mn-lt"/>
                <a:cs typeface="+mn-lt"/>
              </a:rPr>
              <a:t> koji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napuštali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Volstrit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noseći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kutije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svojim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stvarima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postali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simbol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4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024298E1-51DE-42C2-B488-AC53003F1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640" y="814114"/>
            <a:ext cx="6567336" cy="541001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E784B-37EE-44DC-845C-07BA23147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/>
              <a:t>Istorija Kamatne Stope</a:t>
            </a:r>
          </a:p>
        </p:txBody>
      </p:sp>
    </p:spTree>
    <p:extLst>
      <p:ext uri="{BB962C8B-B14F-4D97-AF65-F5344CB8AC3E}">
        <p14:creationId xmlns:p14="http://schemas.microsoft.com/office/powerpoint/2010/main" val="784078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D5BD2D3-D459-4F10-AF54-5312D999D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889774"/>
              </p:ext>
            </p:extLst>
          </p:nvPr>
        </p:nvGraphicFramePr>
        <p:xfrm>
          <a:off x="1066800" y="1566648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29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1D62-C017-4ADB-B723-56FC153C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5AA4-55E6-416E-AAC2-A7D3C7B4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Svet se 2008. </a:t>
            </a:r>
            <a:r>
              <a:rPr lang="en-US" dirty="0" err="1">
                <a:ea typeface="+mn-lt"/>
                <a:cs typeface="+mn-lt"/>
              </a:rPr>
              <a:t>godine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našao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ivici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globalne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katastrofe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malo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falilo</a:t>
            </a:r>
            <a:r>
              <a:rPr lang="en-US" dirty="0">
                <a:ea typeface="+mn-lt"/>
                <a:cs typeface="+mn-lt"/>
              </a:rPr>
              <a:t> da do </a:t>
            </a:r>
            <a:r>
              <a:rPr lang="en-US" dirty="0" err="1">
                <a:ea typeface="+mn-lt"/>
                <a:cs typeface="+mn-lt"/>
              </a:rPr>
              <a:t>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dođe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Najveću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zaslugu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se to, </a:t>
            </a:r>
            <a:r>
              <a:rPr lang="en-US" dirty="0" err="1">
                <a:ea typeface="+mn-lt"/>
                <a:cs typeface="+mn-lt"/>
              </a:rPr>
              <a:t>ipak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nije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dogodilo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nesumnjivo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ogromni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paketi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infuzije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novca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vidu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biliona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dolara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centralne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banke</a:t>
            </a:r>
            <a:r>
              <a:rPr lang="en-US" dirty="0">
                <a:ea typeface="+mn-lt"/>
                <a:cs typeface="+mn-lt"/>
              </a:rPr>
              <a:t> dale </a:t>
            </a:r>
            <a:r>
              <a:rPr lang="en-US" dirty="0" err="1">
                <a:ea typeface="+mn-lt"/>
                <a:cs typeface="+mn-lt"/>
              </a:rPr>
              <a:t>ekonomijama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izdisaju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Privrede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pokrenule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ali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cena</a:t>
            </a:r>
            <a:r>
              <a:rPr lang="en-US" dirty="0">
                <a:ea typeface="+mn-lt"/>
                <a:cs typeface="+mn-lt"/>
              </a:rPr>
              <a:t> toga </a:t>
            </a:r>
            <a:r>
              <a:rPr lang="en-US" dirty="0" err="1">
                <a:ea typeface="+mn-lt"/>
                <a:cs typeface="+mn-lt"/>
              </a:rPr>
              <a:t>bila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ogromna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Nije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reč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samo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izgubljenim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desetinama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biliona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dolara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već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veći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gubitak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potkopano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neosnovano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uverenje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vladalo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decenijama</a:t>
            </a:r>
            <a:r>
              <a:rPr lang="en-US" dirty="0">
                <a:ea typeface="+mn-lt"/>
                <a:cs typeface="+mn-lt"/>
              </a:rPr>
              <a:t> da od „</a:t>
            </a:r>
            <a:r>
              <a:rPr lang="en-US" dirty="0" err="1">
                <a:ea typeface="+mn-lt"/>
                <a:cs typeface="+mn-lt"/>
              </a:rPr>
              <a:t>globalizacije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privrede</a:t>
            </a:r>
            <a:r>
              <a:rPr lang="en-US" dirty="0">
                <a:ea typeface="+mn-lt"/>
                <a:cs typeface="+mn-lt"/>
              </a:rPr>
              <a:t>” </a:t>
            </a:r>
            <a:r>
              <a:rPr lang="en-US" dirty="0" err="1">
                <a:ea typeface="+mn-lt"/>
                <a:cs typeface="+mn-lt"/>
              </a:rPr>
              <a:t>korist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velika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većina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svetskog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stanovništva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Clr>
                <a:srgbClr val="262626"/>
              </a:buClr>
            </a:pPr>
            <a:r>
              <a:rPr lang="en-US" dirty="0" err="1">
                <a:ea typeface="+mn-lt"/>
                <a:cs typeface="+mn-lt"/>
              </a:rPr>
              <a:t>Veliki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broj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Amerikanaca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dalje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živi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senci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velike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recesije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Mnogi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nepovoljnijoj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situaciji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nego</a:t>
            </a:r>
            <a:r>
              <a:rPr lang="en-US" dirty="0">
                <a:ea typeface="+mn-lt"/>
                <a:cs typeface="+mn-lt"/>
              </a:rPr>
              <a:t> pre </a:t>
            </a:r>
            <a:r>
              <a:rPr lang="en-US" dirty="0" err="1">
                <a:ea typeface="+mn-lt"/>
                <a:cs typeface="+mn-lt"/>
              </a:rPr>
              <a:t>globalne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krize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jer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međuvremenu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porasle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nekretnina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zdravstvenog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osiguranja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obrazovanja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dok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vrednost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onoga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što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poseduju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nego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doba</a:t>
            </a:r>
            <a:r>
              <a:rPr lang="en-US" dirty="0">
                <a:ea typeface="+mn-lt"/>
                <a:cs typeface="+mn-lt"/>
              </a:rPr>
              <a:t> pre 2007. </a:t>
            </a:r>
            <a:r>
              <a:rPr lang="en-US" dirty="0" err="1">
                <a:ea typeface="+mn-lt"/>
                <a:cs typeface="+mn-lt"/>
              </a:rPr>
              <a:t>godine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Govori</a:t>
            </a:r>
            <a:r>
              <a:rPr lang="en-US" dirty="0">
                <a:ea typeface="+mn-lt"/>
                <a:cs typeface="+mn-lt"/>
              </a:rPr>
              <a:t> se da </a:t>
            </a:r>
            <a:r>
              <a:rPr lang="en-US" dirty="0" err="1">
                <a:ea typeface="+mn-lt"/>
                <a:cs typeface="+mn-lt"/>
              </a:rPr>
              <a:t>oko</a:t>
            </a:r>
            <a:r>
              <a:rPr lang="en-US" dirty="0">
                <a:ea typeface="+mn-lt"/>
                <a:cs typeface="+mn-lt"/>
              </a:rPr>
              <a:t> 40 </a:t>
            </a:r>
            <a:r>
              <a:rPr lang="en-US" dirty="0" err="1">
                <a:ea typeface="+mn-lt"/>
                <a:cs typeface="+mn-lt"/>
              </a:rPr>
              <a:t>odsto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američkih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porodica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borilo</a:t>
            </a:r>
            <a:r>
              <a:rPr lang="en-US" dirty="0">
                <a:ea typeface="+mn-lt"/>
                <a:cs typeface="+mn-lt"/>
              </a:rPr>
              <a:t> se da </a:t>
            </a:r>
            <a:r>
              <a:rPr lang="en-US" dirty="0" err="1">
                <a:ea typeface="+mn-lt"/>
                <a:cs typeface="+mn-lt"/>
              </a:rPr>
              <a:t>izađe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kraj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osnovnim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stvarima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poput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hrane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zdravstva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plaćanja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režija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stanarina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kredita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pokazuje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jedno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veliko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istraživanje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koje</a:t>
            </a:r>
            <a:r>
              <a:rPr lang="en-US" dirty="0">
                <a:ea typeface="+mn-lt"/>
                <a:cs typeface="+mn-lt"/>
              </a:rPr>
              <a:t> je </a:t>
            </a:r>
            <a:r>
              <a:rPr lang="en-US" dirty="0" err="1">
                <a:ea typeface="+mn-lt"/>
                <a:cs typeface="+mn-lt"/>
              </a:rPr>
              <a:t>sproveo</a:t>
            </a:r>
            <a:r>
              <a:rPr lang="en-US" dirty="0">
                <a:ea typeface="+mn-lt"/>
                <a:cs typeface="+mn-lt"/>
              </a:rPr>
              <a:t> The Urban Institute.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2E545ECE-B67F-40CE-A845-4E74B7814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525" y="78252"/>
            <a:ext cx="10838308" cy="402844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2F5DB-1AE6-4E6B-AAD6-B29CD9B6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739" y="4677462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>
                <a:solidFill>
                  <a:schemeClr val="bg1"/>
                </a:solidFill>
              </a:rPr>
              <a:t>Rast GDP-a 2009 Godine.</a:t>
            </a:r>
          </a:p>
        </p:txBody>
      </p:sp>
    </p:spTree>
    <p:extLst>
      <p:ext uri="{BB962C8B-B14F-4D97-AF65-F5344CB8AC3E}">
        <p14:creationId xmlns:p14="http://schemas.microsoft.com/office/powerpoint/2010/main" val="1782132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SavonVTI</vt:lpstr>
      <vt:lpstr>Globalna Ekonomska Kriza</vt:lpstr>
      <vt:lpstr>Uvod</vt:lpstr>
      <vt:lpstr>Nastanak</vt:lpstr>
      <vt:lpstr>Pad Lehman Banke</vt:lpstr>
      <vt:lpstr>Istorija Kamatne Stope</vt:lpstr>
      <vt:lpstr>PowerPoint Presentation</vt:lpstr>
      <vt:lpstr>PowerPoint Presentation</vt:lpstr>
      <vt:lpstr>Rast GDP-a 2009 Godine.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82</cp:revision>
  <dcterms:created xsi:type="dcterms:W3CDTF">2013-07-15T20:26:40Z</dcterms:created>
  <dcterms:modified xsi:type="dcterms:W3CDTF">2021-12-20T19:01:47Z</dcterms:modified>
</cp:coreProperties>
</file>