
<file path=[Content_Types].xml><?xml version="1.0" encoding="utf-8"?>
<Types xmlns="http://schemas.openxmlformats.org/package/2006/content-types">
  <Default Extension="emf" ContentType="image/x-emf"/>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1" r:id="rId2"/>
    <p:sldId id="257" r:id="rId3"/>
    <p:sldId id="268" r:id="rId4"/>
    <p:sldId id="295" r:id="rId5"/>
    <p:sldId id="296" r:id="rId6"/>
    <p:sldId id="297" r:id="rId7"/>
    <p:sldId id="263" r:id="rId8"/>
    <p:sldId id="298" r:id="rId9"/>
    <p:sldId id="299" r:id="rId10"/>
    <p:sldId id="300" r:id="rId11"/>
    <p:sldId id="309" r:id="rId12"/>
    <p:sldId id="301" r:id="rId13"/>
    <p:sldId id="302" r:id="rId14"/>
    <p:sldId id="264" r:id="rId15"/>
    <p:sldId id="303" r:id="rId16"/>
    <p:sldId id="304" r:id="rId17"/>
    <p:sldId id="305" r:id="rId18"/>
    <p:sldId id="306" r:id="rId19"/>
    <p:sldId id="307" r:id="rId20"/>
    <p:sldId id="308" r:id="rId21"/>
    <p:sldId id="310" r:id="rId22"/>
    <p:sldId id="318" r:id="rId23"/>
    <p:sldId id="319" r:id="rId24"/>
    <p:sldId id="321" r:id="rId25"/>
    <p:sldId id="322" r:id="rId26"/>
    <p:sldId id="323" r:id="rId27"/>
    <p:sldId id="265" r:id="rId28"/>
    <p:sldId id="313" r:id="rId29"/>
    <p:sldId id="314" r:id="rId30"/>
    <p:sldId id="311" r:id="rId31"/>
    <p:sldId id="312" r:id="rId32"/>
    <p:sldId id="315" r:id="rId33"/>
    <p:sldId id="316" r:id="rId34"/>
    <p:sldId id="317" r:id="rId35"/>
    <p:sldId id="320" r:id="rId36"/>
    <p:sldId id="324"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9DE2"/>
    <a:srgbClr val="70BDEA"/>
    <a:srgbClr val="A1DFF4"/>
    <a:srgbClr val="C8EEF9"/>
    <a:srgbClr val="FFFFFF"/>
    <a:srgbClr val="000000"/>
    <a:srgbClr val="3A2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57" autoAdjust="0"/>
  </p:normalViewPr>
  <p:slideViewPr>
    <p:cSldViewPr snapToGrid="0">
      <p:cViewPr varScale="1">
        <p:scale>
          <a:sx n="73" d="100"/>
          <a:sy n="73" d="100"/>
        </p:scale>
        <p:origin x="413" y="53"/>
      </p:cViewPr>
      <p:guideLst>
        <p:guide orient="horz" pos="2137"/>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F7A2-B2EC-4060-8CCA-D98EE2BF61D1}" type="datetimeFigureOut">
              <a:rPr lang="zh-CN" altLang="en-US" smtClean="0"/>
              <a:t>2019/5/1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AA882-1486-4003-B534-8E395E6DAB33}" type="slidenum">
              <a:rPr lang="zh-CN" altLang="en-US" smtClean="0"/>
              <a:t>‹#›</a:t>
            </a:fld>
            <a:endParaRPr lang="zh-CN" altLang="en-US"/>
          </a:p>
        </p:txBody>
      </p:sp>
    </p:spTree>
    <p:extLst>
      <p:ext uri="{BB962C8B-B14F-4D97-AF65-F5344CB8AC3E}">
        <p14:creationId xmlns:p14="http://schemas.microsoft.com/office/powerpoint/2010/main" val="253364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AAA882-1486-4003-B534-8E395E6DAB33}" type="slidenum">
              <a:rPr lang="zh-CN" altLang="en-US" smtClean="0"/>
              <a:t>1</a:t>
            </a:fld>
            <a:endParaRPr lang="zh-CN" altLang="en-US"/>
          </a:p>
        </p:txBody>
      </p:sp>
    </p:spTree>
    <p:extLst>
      <p:ext uri="{BB962C8B-B14F-4D97-AF65-F5344CB8AC3E}">
        <p14:creationId xmlns:p14="http://schemas.microsoft.com/office/powerpoint/2010/main" val="134111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让我们来举一个例子说明。</a:t>
            </a:r>
          </a:p>
        </p:txBody>
      </p:sp>
      <p:sp>
        <p:nvSpPr>
          <p:cNvPr id="4" name="灯片编号占位符 3"/>
          <p:cNvSpPr>
            <a:spLocks noGrp="1"/>
          </p:cNvSpPr>
          <p:nvPr>
            <p:ph type="sldNum" sz="quarter" idx="5"/>
          </p:nvPr>
        </p:nvSpPr>
        <p:spPr/>
        <p:txBody>
          <a:bodyPr/>
          <a:lstStyle/>
          <a:p>
            <a:fld id="{F8AAA882-1486-4003-B534-8E395E6DAB33}" type="slidenum">
              <a:rPr lang="zh-CN" altLang="en-US" smtClean="0"/>
              <a:t>5</a:t>
            </a:fld>
            <a:endParaRPr lang="zh-CN" altLang="en-US"/>
          </a:p>
        </p:txBody>
      </p:sp>
    </p:spTree>
    <p:extLst>
      <p:ext uri="{BB962C8B-B14F-4D97-AF65-F5344CB8AC3E}">
        <p14:creationId xmlns:p14="http://schemas.microsoft.com/office/powerpoint/2010/main" val="219755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我们现在有这样一张图。</a:t>
            </a:r>
          </a:p>
        </p:txBody>
      </p:sp>
      <p:sp>
        <p:nvSpPr>
          <p:cNvPr id="4" name="灯片编号占位符 3"/>
          <p:cNvSpPr>
            <a:spLocks noGrp="1"/>
          </p:cNvSpPr>
          <p:nvPr>
            <p:ph type="sldNum" sz="quarter" idx="5"/>
          </p:nvPr>
        </p:nvSpPr>
        <p:spPr/>
        <p:txBody>
          <a:bodyPr/>
          <a:lstStyle/>
          <a:p>
            <a:fld id="{F8AAA882-1486-4003-B534-8E395E6DAB33}" type="slidenum">
              <a:rPr lang="zh-CN" altLang="en-US" smtClean="0"/>
              <a:t>9</a:t>
            </a:fld>
            <a:endParaRPr lang="zh-CN" altLang="en-US"/>
          </a:p>
        </p:txBody>
      </p:sp>
    </p:spTree>
    <p:extLst>
      <p:ext uri="{BB962C8B-B14F-4D97-AF65-F5344CB8AC3E}">
        <p14:creationId xmlns:p14="http://schemas.microsoft.com/office/powerpoint/2010/main" val="2695505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某些情况下</a:t>
            </a:r>
            <a:r>
              <a:rPr lang="en-US" altLang="zh-CN" dirty="0"/>
              <a:t>DFS</a:t>
            </a:r>
            <a:r>
              <a:rPr lang="zh-CN" altLang="en-US" dirty="0"/>
              <a:t>会爆栈，也可以使用</a:t>
            </a:r>
            <a:r>
              <a:rPr lang="en-US" altLang="zh-CN" dirty="0"/>
              <a:t>BFS</a:t>
            </a:r>
            <a:r>
              <a:rPr lang="zh-CN" altLang="en-US" dirty="0"/>
              <a:t>。</a:t>
            </a:r>
          </a:p>
        </p:txBody>
      </p:sp>
      <p:sp>
        <p:nvSpPr>
          <p:cNvPr id="4" name="灯片编号占位符 3"/>
          <p:cNvSpPr>
            <a:spLocks noGrp="1"/>
          </p:cNvSpPr>
          <p:nvPr>
            <p:ph type="sldNum" sz="quarter" idx="5"/>
          </p:nvPr>
        </p:nvSpPr>
        <p:spPr/>
        <p:txBody>
          <a:bodyPr/>
          <a:lstStyle/>
          <a:p>
            <a:fld id="{F8AAA882-1486-4003-B534-8E395E6DAB33}" type="slidenum">
              <a:rPr lang="zh-CN" altLang="en-US" smtClean="0"/>
              <a:t>13</a:t>
            </a:fld>
            <a:endParaRPr lang="zh-CN" altLang="en-US"/>
          </a:p>
        </p:txBody>
      </p:sp>
    </p:spTree>
    <p:extLst>
      <p:ext uri="{BB962C8B-B14F-4D97-AF65-F5344CB8AC3E}">
        <p14:creationId xmlns:p14="http://schemas.microsoft.com/office/powerpoint/2010/main" val="319433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楷体" panose="02010609060101010101" pitchFamily="49" charset="-122"/>
                <a:ea typeface="楷体" panose="02010609060101010101" pitchFamily="49" charset="-122"/>
              </a:rPr>
              <a:t>有边权二分图的最大权匹配前提是：二分图存在完备匹配。</a:t>
            </a:r>
          </a:p>
          <a:p>
            <a:endParaRPr lang="zh-CN" altLang="en-US" dirty="0"/>
          </a:p>
        </p:txBody>
      </p:sp>
      <p:sp>
        <p:nvSpPr>
          <p:cNvPr id="4" name="灯片编号占位符 3"/>
          <p:cNvSpPr>
            <a:spLocks noGrp="1"/>
          </p:cNvSpPr>
          <p:nvPr>
            <p:ph type="sldNum" sz="quarter" idx="5"/>
          </p:nvPr>
        </p:nvSpPr>
        <p:spPr/>
        <p:txBody>
          <a:bodyPr/>
          <a:lstStyle/>
          <a:p>
            <a:fld id="{F8AAA882-1486-4003-B534-8E395E6DAB33}" type="slidenum">
              <a:rPr lang="zh-CN" altLang="en-US" smtClean="0"/>
              <a:t>15</a:t>
            </a:fld>
            <a:endParaRPr lang="zh-CN" altLang="en-US"/>
          </a:p>
        </p:txBody>
      </p:sp>
    </p:spTree>
    <p:extLst>
      <p:ext uri="{BB962C8B-B14F-4D97-AF65-F5344CB8AC3E}">
        <p14:creationId xmlns:p14="http://schemas.microsoft.com/office/powerpoint/2010/main" val="2932576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Slack[y]</a:t>
            </a:r>
            <a:r>
              <a:rPr lang="zh-CN" altLang="en-US" dirty="0"/>
              <a:t>表示</a:t>
            </a:r>
            <a:r>
              <a:rPr lang="en-US" altLang="zh-CN" dirty="0" err="1"/>
              <a:t>Gy</a:t>
            </a:r>
            <a:r>
              <a:rPr lang="zh-CN" altLang="en-US" dirty="0"/>
              <a:t>至少需要某男生降低</a:t>
            </a:r>
            <a:r>
              <a:rPr lang="en-US" altLang="zh-CN" dirty="0"/>
              <a:t>slack[y]</a:t>
            </a:r>
            <a:r>
              <a:rPr lang="zh-CN" altLang="en-US" dirty="0"/>
              <a:t>的期望，她才可能被匹配。</a:t>
            </a:r>
          </a:p>
        </p:txBody>
      </p:sp>
      <p:sp>
        <p:nvSpPr>
          <p:cNvPr id="4" name="灯片编号占位符 3"/>
          <p:cNvSpPr>
            <a:spLocks noGrp="1"/>
          </p:cNvSpPr>
          <p:nvPr>
            <p:ph type="sldNum" sz="quarter" idx="5"/>
          </p:nvPr>
        </p:nvSpPr>
        <p:spPr/>
        <p:txBody>
          <a:bodyPr/>
          <a:lstStyle/>
          <a:p>
            <a:fld id="{F8AAA882-1486-4003-B534-8E395E6DAB33}" type="slidenum">
              <a:rPr lang="zh-CN" altLang="en-US" smtClean="0"/>
              <a:t>20</a:t>
            </a:fld>
            <a:endParaRPr lang="zh-CN" altLang="en-US"/>
          </a:p>
        </p:txBody>
      </p:sp>
    </p:spTree>
    <p:extLst>
      <p:ext uri="{BB962C8B-B14F-4D97-AF65-F5344CB8AC3E}">
        <p14:creationId xmlns:p14="http://schemas.microsoft.com/office/powerpoint/2010/main" val="2215284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1582686333"/>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567538555"/>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624656791"/>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pPr/>
              <a:t>2019/5/1</a:t>
            </a:fld>
            <a:endParaRPr lang="zh-CN" altLang="en-US" sz="1867"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pPr/>
              <a:t>‹#›</a:t>
            </a:fld>
            <a:endParaRPr lang="zh-CN" altLang="en-US" sz="1867" dirty="0">
              <a:solidFill>
                <a:prstClr val="black"/>
              </a:solidFill>
            </a:endParaRPr>
          </a:p>
        </p:txBody>
      </p:sp>
    </p:spTree>
    <p:extLst>
      <p:ext uri="{BB962C8B-B14F-4D97-AF65-F5344CB8AC3E}">
        <p14:creationId xmlns:p14="http://schemas.microsoft.com/office/powerpoint/2010/main" val="2348792304"/>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1671472836"/>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18155981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3684660637"/>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2723989373"/>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3565626705"/>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60200371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3504411975"/>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2B0100-19FF-4A5C-BB09-B01C441BE6A2}" type="datetimeFigureOut">
              <a:rPr lang="zh-CN" altLang="en-US" smtClean="0"/>
              <a:t>2019/5/1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3088719445"/>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B0100-19FF-4A5C-BB09-B01C441BE6A2}" type="datetimeFigureOut">
              <a:rPr lang="zh-CN" altLang="en-US" smtClean="0"/>
              <a:t>2019/5/1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068A8-8577-41C8-BEE4-6D4A2AD85817}" type="slidenum">
              <a:rPr lang="zh-CN" altLang="en-US" smtClean="0"/>
              <a:t>‹#›</a:t>
            </a:fld>
            <a:endParaRPr lang="zh-CN" altLang="en-US"/>
          </a:p>
        </p:txBody>
      </p:sp>
    </p:spTree>
    <p:extLst>
      <p:ext uri="{BB962C8B-B14F-4D97-AF65-F5344CB8AC3E}">
        <p14:creationId xmlns:p14="http://schemas.microsoft.com/office/powerpoint/2010/main" val="4271339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png"/><Relationship Id="rId7"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8.jpe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0.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rcRect l="6124" t="62621" r="26693"/>
          <a:stretch>
            <a:fillRect/>
          </a:stretch>
        </p:blipFill>
        <p:spPr>
          <a:xfrm>
            <a:off x="0" y="0"/>
            <a:ext cx="12192000" cy="6088666"/>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rcRect l="6124" t="100000" r="26693" b="-4723"/>
          <a:stretch>
            <a:fillRect/>
          </a:stretch>
        </p:blipFill>
        <p:spPr>
          <a:xfrm>
            <a:off x="0" y="6088666"/>
            <a:ext cx="12192000" cy="769335"/>
          </a:xfrm>
          <a:custGeom>
            <a:avLst/>
            <a:gdLst>
              <a:gd name="connsiteX0" fmla="*/ 0 w 12192000"/>
              <a:gd name="connsiteY0" fmla="*/ 0 h 769335"/>
              <a:gd name="connsiteX1" fmla="*/ 12192000 w 12192000"/>
              <a:gd name="connsiteY1" fmla="*/ 0 h 769335"/>
              <a:gd name="connsiteX2" fmla="*/ 12192000 w 12192000"/>
              <a:gd name="connsiteY2" fmla="*/ 769335 h 769335"/>
              <a:gd name="connsiteX3" fmla="*/ 0 w 12192000"/>
              <a:gd name="connsiteY3" fmla="*/ 769335 h 769335"/>
              <a:gd name="connsiteX4" fmla="*/ 0 w 12192000"/>
              <a:gd name="connsiteY4" fmla="*/ 0 h 769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769335">
                <a:moveTo>
                  <a:pt x="0" y="0"/>
                </a:moveTo>
                <a:lnTo>
                  <a:pt x="12192000" y="0"/>
                </a:lnTo>
                <a:lnTo>
                  <a:pt x="12192000" y="769335"/>
                </a:lnTo>
                <a:lnTo>
                  <a:pt x="0" y="769335"/>
                </a:lnTo>
                <a:lnTo>
                  <a:pt x="0" y="0"/>
                </a:lnTo>
                <a:close/>
              </a:path>
            </a:pathLst>
          </a:custGeom>
        </p:spPr>
      </p:pic>
      <p:sp>
        <p:nvSpPr>
          <p:cNvPr id="7" name="文本框 6"/>
          <p:cNvSpPr txBox="1"/>
          <p:nvPr/>
        </p:nvSpPr>
        <p:spPr>
          <a:xfrm>
            <a:off x="3409472" y="3975554"/>
            <a:ext cx="5373056" cy="861774"/>
          </a:xfrm>
          <a:prstGeom prst="rect">
            <a:avLst/>
          </a:prstGeom>
          <a:noFill/>
        </p:spPr>
        <p:txBody>
          <a:bodyPr wrap="square" rtlCol="0">
            <a:spAutoFit/>
          </a:bodyPr>
          <a:lstStyle/>
          <a:p>
            <a:pPr algn="dist"/>
            <a:r>
              <a:rPr lang="zh-CN" altLang="en-US" sz="5000" dirty="0">
                <a:solidFill>
                  <a:srgbClr val="000000"/>
                </a:solidFill>
                <a:latin typeface="方正兰亭粗黑简体" panose="02000000000000000000" pitchFamily="2" charset="-122"/>
                <a:ea typeface="方正兰亭粗黑简体" panose="02000000000000000000" pitchFamily="2" charset="-122"/>
              </a:rPr>
              <a:t>二分图</a:t>
            </a:r>
            <a:endParaRPr lang="zh-CN" altLang="en-US" sz="5000" dirty="0">
              <a:solidFill>
                <a:srgbClr val="000000"/>
              </a:solidFill>
              <a:latin typeface="造字工房悦黑体验版纤细体" pitchFamily="50" charset="-122"/>
              <a:ea typeface="造字工房悦黑体验版纤细体" pitchFamily="50" charset="-122"/>
            </a:endParaRPr>
          </a:p>
        </p:txBody>
      </p:sp>
      <p:sp>
        <p:nvSpPr>
          <p:cNvPr id="8" name="椭圆 7"/>
          <p:cNvSpPr/>
          <p:nvPr/>
        </p:nvSpPr>
        <p:spPr>
          <a:xfrm>
            <a:off x="5016000" y="1406237"/>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879207" y="4872731"/>
            <a:ext cx="4433586" cy="307777"/>
          </a:xfrm>
          <a:prstGeom prst="rect">
            <a:avLst/>
          </a:prstGeom>
          <a:noFill/>
        </p:spPr>
        <p:txBody>
          <a:bodyPr wrap="square" rtlCol="0">
            <a:spAutoFit/>
          </a:bodyPr>
          <a:lstStyle/>
          <a:p>
            <a:pPr algn="dist"/>
            <a:r>
              <a:rPr lang="en-US" altLang="zh-CN" sz="1400" dirty="0">
                <a:solidFill>
                  <a:srgbClr val="000000"/>
                </a:solidFill>
                <a:latin typeface="造字工房悦黑体验版纤细体" pitchFamily="50" charset="-122"/>
                <a:ea typeface="造字工房悦黑体验版纤细体" pitchFamily="50" charset="-122"/>
              </a:rPr>
              <a:t>bipartite graph</a:t>
            </a:r>
            <a:endParaRPr lang="zh-CN" altLang="en-US" sz="1400" dirty="0">
              <a:solidFill>
                <a:srgbClr val="000000"/>
              </a:solidFill>
              <a:latin typeface="造字工房悦黑体验版纤细体" pitchFamily="50" charset="-122"/>
              <a:ea typeface="造字工房悦黑体验版纤细体" pitchFamily="50" charset="-122"/>
            </a:endParaRPr>
          </a:p>
        </p:txBody>
      </p:sp>
      <p:sp>
        <p:nvSpPr>
          <p:cNvPr id="10" name="文本框 9"/>
          <p:cNvSpPr txBox="1"/>
          <p:nvPr/>
        </p:nvSpPr>
        <p:spPr>
          <a:xfrm>
            <a:off x="6518047" y="5530570"/>
            <a:ext cx="1296538" cy="400110"/>
          </a:xfrm>
          <a:prstGeom prst="rect">
            <a:avLst/>
          </a:prstGeom>
          <a:noFill/>
        </p:spPr>
        <p:txBody>
          <a:bodyPr wrap="square" rtlCol="0">
            <a:spAutoFit/>
          </a:bodyPr>
          <a:lstStyle/>
          <a:p>
            <a:pPr algn="dist"/>
            <a:r>
              <a:rPr lang="zh-CN" altLang="en-US" sz="2000" dirty="0">
                <a:solidFill>
                  <a:srgbClr val="000000"/>
                </a:solidFill>
                <a:latin typeface="方正兰亭粗黑简体" panose="02000000000000000000" pitchFamily="2" charset="-122"/>
                <a:ea typeface="方正兰亭粗黑简体" panose="02000000000000000000" pitchFamily="2" charset="-122"/>
              </a:rPr>
              <a:t>刘佳妮</a:t>
            </a:r>
          </a:p>
        </p:txBody>
      </p:sp>
      <p:grpSp>
        <p:nvGrpSpPr>
          <p:cNvPr id="12" name="Group 4"/>
          <p:cNvGrpSpPr>
            <a:grpSpLocks noChangeAspect="1"/>
          </p:cNvGrpSpPr>
          <p:nvPr/>
        </p:nvGrpSpPr>
        <p:grpSpPr bwMode="auto">
          <a:xfrm>
            <a:off x="4858289" y="2120440"/>
            <a:ext cx="2311399" cy="1212850"/>
            <a:chOff x="2944" y="1301"/>
            <a:chExt cx="1456" cy="764"/>
          </a:xfrm>
        </p:grpSpPr>
        <p:sp>
          <p:nvSpPr>
            <p:cNvPr id="13" name="Freeform 5"/>
            <p:cNvSpPr>
              <a:spLocks/>
            </p:cNvSpPr>
            <p:nvPr/>
          </p:nvSpPr>
          <p:spPr bwMode="auto">
            <a:xfrm>
              <a:off x="3328" y="1527"/>
              <a:ext cx="787" cy="396"/>
            </a:xfrm>
            <a:custGeom>
              <a:avLst/>
              <a:gdLst>
                <a:gd name="T0" fmla="*/ 152 w 1307"/>
                <a:gd name="T1" fmla="*/ 0 h 657"/>
                <a:gd name="T2" fmla="*/ 0 w 1307"/>
                <a:gd name="T3" fmla="*/ 339 h 657"/>
                <a:gd name="T4" fmla="*/ 1307 w 1307"/>
                <a:gd name="T5" fmla="*/ 391 h 657"/>
                <a:gd name="T6" fmla="*/ 1182 w 1307"/>
                <a:gd name="T7" fmla="*/ 26 h 657"/>
                <a:gd name="T8" fmla="*/ 152 w 1307"/>
                <a:gd name="T9" fmla="*/ 0 h 657"/>
              </a:gdLst>
              <a:ahLst/>
              <a:cxnLst>
                <a:cxn ang="0">
                  <a:pos x="T0" y="T1"/>
                </a:cxn>
                <a:cxn ang="0">
                  <a:pos x="T2" y="T3"/>
                </a:cxn>
                <a:cxn ang="0">
                  <a:pos x="T4" y="T5"/>
                </a:cxn>
                <a:cxn ang="0">
                  <a:pos x="T6" y="T7"/>
                </a:cxn>
                <a:cxn ang="0">
                  <a:pos x="T8" y="T9"/>
                </a:cxn>
              </a:cxnLst>
              <a:rect l="0" t="0" r="r" b="b"/>
              <a:pathLst>
                <a:path w="1307" h="657">
                  <a:moveTo>
                    <a:pt x="152" y="0"/>
                  </a:moveTo>
                  <a:cubicBezTo>
                    <a:pt x="0" y="339"/>
                    <a:pt x="0" y="339"/>
                    <a:pt x="0" y="339"/>
                  </a:cubicBezTo>
                  <a:cubicBezTo>
                    <a:pt x="0" y="339"/>
                    <a:pt x="596" y="657"/>
                    <a:pt x="1307" y="391"/>
                  </a:cubicBezTo>
                  <a:cubicBezTo>
                    <a:pt x="1182" y="26"/>
                    <a:pt x="1182" y="26"/>
                    <a:pt x="1182" y="26"/>
                  </a:cubicBezTo>
                  <a:lnTo>
                    <a:pt x="1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p:cNvSpPr>
            <p:nvPr/>
          </p:nvSpPr>
          <p:spPr bwMode="auto">
            <a:xfrm>
              <a:off x="3076" y="1362"/>
              <a:ext cx="1324" cy="302"/>
            </a:xfrm>
            <a:custGeom>
              <a:avLst/>
              <a:gdLst>
                <a:gd name="T0" fmla="*/ 0 w 1324"/>
                <a:gd name="T1" fmla="*/ 77 h 302"/>
                <a:gd name="T2" fmla="*/ 0 w 1324"/>
                <a:gd name="T3" fmla="*/ 94 h 302"/>
                <a:gd name="T4" fmla="*/ 740 w 1324"/>
                <a:gd name="T5" fmla="*/ 302 h 302"/>
                <a:gd name="T6" fmla="*/ 1324 w 1324"/>
                <a:gd name="T7" fmla="*/ 90 h 302"/>
                <a:gd name="T8" fmla="*/ 1320 w 1324"/>
                <a:gd name="T9" fmla="*/ 79 h 302"/>
                <a:gd name="T10" fmla="*/ 693 w 1324"/>
                <a:gd name="T11" fmla="*/ 0 h 302"/>
                <a:gd name="T12" fmla="*/ 0 w 1324"/>
                <a:gd name="T13" fmla="*/ 77 h 302"/>
              </a:gdLst>
              <a:ahLst/>
              <a:cxnLst>
                <a:cxn ang="0">
                  <a:pos x="T0" y="T1"/>
                </a:cxn>
                <a:cxn ang="0">
                  <a:pos x="T2" y="T3"/>
                </a:cxn>
                <a:cxn ang="0">
                  <a:pos x="T4" y="T5"/>
                </a:cxn>
                <a:cxn ang="0">
                  <a:pos x="T6" y="T7"/>
                </a:cxn>
                <a:cxn ang="0">
                  <a:pos x="T8" y="T9"/>
                </a:cxn>
                <a:cxn ang="0">
                  <a:pos x="T10" y="T11"/>
                </a:cxn>
                <a:cxn ang="0">
                  <a:pos x="T12" y="T13"/>
                </a:cxn>
              </a:cxnLst>
              <a:rect l="0" t="0" r="r" b="b"/>
              <a:pathLst>
                <a:path w="1324" h="302">
                  <a:moveTo>
                    <a:pt x="0" y="77"/>
                  </a:moveTo>
                  <a:lnTo>
                    <a:pt x="0" y="94"/>
                  </a:lnTo>
                  <a:lnTo>
                    <a:pt x="740" y="302"/>
                  </a:lnTo>
                  <a:lnTo>
                    <a:pt x="1324" y="90"/>
                  </a:lnTo>
                  <a:lnTo>
                    <a:pt x="1320" y="79"/>
                  </a:lnTo>
                  <a:lnTo>
                    <a:pt x="693" y="0"/>
                  </a:lnTo>
                  <a:lnTo>
                    <a:pt x="0" y="7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
            <p:cNvSpPr>
              <a:spLocks/>
            </p:cNvSpPr>
            <p:nvPr/>
          </p:nvSpPr>
          <p:spPr bwMode="auto">
            <a:xfrm>
              <a:off x="3076" y="1301"/>
              <a:ext cx="1320" cy="310"/>
            </a:xfrm>
            <a:custGeom>
              <a:avLst/>
              <a:gdLst>
                <a:gd name="T0" fmla="*/ 0 w 1320"/>
                <a:gd name="T1" fmla="*/ 138 h 310"/>
                <a:gd name="T2" fmla="*/ 652 w 1320"/>
                <a:gd name="T3" fmla="*/ 310 h 310"/>
                <a:gd name="T4" fmla="*/ 1320 w 1320"/>
                <a:gd name="T5" fmla="*/ 140 h 310"/>
                <a:gd name="T6" fmla="*/ 602 w 1320"/>
                <a:gd name="T7" fmla="*/ 0 h 310"/>
                <a:gd name="T8" fmla="*/ 0 w 1320"/>
                <a:gd name="T9" fmla="*/ 138 h 310"/>
              </a:gdLst>
              <a:ahLst/>
              <a:cxnLst>
                <a:cxn ang="0">
                  <a:pos x="T0" y="T1"/>
                </a:cxn>
                <a:cxn ang="0">
                  <a:pos x="T2" y="T3"/>
                </a:cxn>
                <a:cxn ang="0">
                  <a:pos x="T4" y="T5"/>
                </a:cxn>
                <a:cxn ang="0">
                  <a:pos x="T6" y="T7"/>
                </a:cxn>
                <a:cxn ang="0">
                  <a:pos x="T8" y="T9"/>
                </a:cxn>
              </a:cxnLst>
              <a:rect l="0" t="0" r="r" b="b"/>
              <a:pathLst>
                <a:path w="1320" h="310">
                  <a:moveTo>
                    <a:pt x="0" y="138"/>
                  </a:moveTo>
                  <a:lnTo>
                    <a:pt x="652" y="310"/>
                  </a:lnTo>
                  <a:lnTo>
                    <a:pt x="1320" y="140"/>
                  </a:lnTo>
                  <a:lnTo>
                    <a:pt x="602" y="0"/>
                  </a:lnTo>
                  <a:lnTo>
                    <a:pt x="0" y="13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8"/>
            <p:cNvSpPr>
              <a:spLocks/>
            </p:cNvSpPr>
            <p:nvPr/>
          </p:nvSpPr>
          <p:spPr bwMode="auto">
            <a:xfrm>
              <a:off x="3114" y="1458"/>
              <a:ext cx="104" cy="385"/>
            </a:xfrm>
            <a:custGeom>
              <a:avLst/>
              <a:gdLst>
                <a:gd name="T0" fmla="*/ 21 w 173"/>
                <a:gd name="T1" fmla="*/ 3 h 638"/>
                <a:gd name="T2" fmla="*/ 5 w 173"/>
                <a:gd name="T3" fmla="*/ 10 h 638"/>
                <a:gd name="T4" fmla="*/ 75 w 173"/>
                <a:gd name="T5" fmla="*/ 624 h 638"/>
                <a:gd name="T6" fmla="*/ 94 w 173"/>
                <a:gd name="T7" fmla="*/ 638 h 638"/>
                <a:gd name="T8" fmla="*/ 115 w 173"/>
                <a:gd name="T9" fmla="*/ 315 h 638"/>
                <a:gd name="T10" fmla="*/ 21 w 173"/>
                <a:gd name="T11" fmla="*/ 3 h 638"/>
              </a:gdLst>
              <a:ahLst/>
              <a:cxnLst>
                <a:cxn ang="0">
                  <a:pos x="T0" y="T1"/>
                </a:cxn>
                <a:cxn ang="0">
                  <a:pos x="T2" y="T3"/>
                </a:cxn>
                <a:cxn ang="0">
                  <a:pos x="T4" y="T5"/>
                </a:cxn>
                <a:cxn ang="0">
                  <a:pos x="T6" y="T7"/>
                </a:cxn>
                <a:cxn ang="0">
                  <a:pos x="T8" y="T9"/>
                </a:cxn>
                <a:cxn ang="0">
                  <a:pos x="T10" y="T11"/>
                </a:cxn>
              </a:cxnLst>
              <a:rect l="0" t="0" r="r" b="b"/>
              <a:pathLst>
                <a:path w="173" h="638">
                  <a:moveTo>
                    <a:pt x="21" y="3"/>
                  </a:moveTo>
                  <a:cubicBezTo>
                    <a:pt x="21" y="3"/>
                    <a:pt x="0" y="0"/>
                    <a:pt x="5" y="10"/>
                  </a:cubicBezTo>
                  <a:cubicBezTo>
                    <a:pt x="39" y="78"/>
                    <a:pt x="173" y="394"/>
                    <a:pt x="75" y="624"/>
                  </a:cubicBezTo>
                  <a:cubicBezTo>
                    <a:pt x="94" y="638"/>
                    <a:pt x="94" y="638"/>
                    <a:pt x="94" y="638"/>
                  </a:cubicBezTo>
                  <a:cubicBezTo>
                    <a:pt x="94" y="638"/>
                    <a:pt x="152" y="477"/>
                    <a:pt x="115" y="315"/>
                  </a:cubicBezTo>
                  <a:cubicBezTo>
                    <a:pt x="77" y="153"/>
                    <a:pt x="21" y="3"/>
                    <a:pt x="21" y="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
            <p:cNvSpPr>
              <a:spLocks/>
            </p:cNvSpPr>
            <p:nvPr/>
          </p:nvSpPr>
          <p:spPr bwMode="auto">
            <a:xfrm>
              <a:off x="3118" y="1790"/>
              <a:ext cx="105" cy="94"/>
            </a:xfrm>
            <a:custGeom>
              <a:avLst/>
              <a:gdLst>
                <a:gd name="T0" fmla="*/ 138 w 175"/>
                <a:gd name="T1" fmla="*/ 77 h 156"/>
                <a:gd name="T2" fmla="*/ 8 w 175"/>
                <a:gd name="T3" fmla="*/ 52 h 156"/>
                <a:gd name="T4" fmla="*/ 134 w 175"/>
                <a:gd name="T5" fmla="*/ 148 h 156"/>
                <a:gd name="T6" fmla="*/ 138 w 175"/>
                <a:gd name="T7" fmla="*/ 77 h 156"/>
              </a:gdLst>
              <a:ahLst/>
              <a:cxnLst>
                <a:cxn ang="0">
                  <a:pos x="T0" y="T1"/>
                </a:cxn>
                <a:cxn ang="0">
                  <a:pos x="T2" y="T3"/>
                </a:cxn>
                <a:cxn ang="0">
                  <a:pos x="T4" y="T5"/>
                </a:cxn>
                <a:cxn ang="0">
                  <a:pos x="T6" y="T7"/>
                </a:cxn>
              </a:cxnLst>
              <a:rect l="0" t="0" r="r" b="b"/>
              <a:pathLst>
                <a:path w="175" h="156">
                  <a:moveTo>
                    <a:pt x="138" y="77"/>
                  </a:moveTo>
                  <a:cubicBezTo>
                    <a:pt x="126" y="66"/>
                    <a:pt x="15" y="0"/>
                    <a:pt x="8" y="52"/>
                  </a:cubicBezTo>
                  <a:cubicBezTo>
                    <a:pt x="0" y="104"/>
                    <a:pt x="101" y="156"/>
                    <a:pt x="134" y="148"/>
                  </a:cubicBezTo>
                  <a:cubicBezTo>
                    <a:pt x="167" y="141"/>
                    <a:pt x="175" y="114"/>
                    <a:pt x="138" y="77"/>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0"/>
            <p:cNvSpPr>
              <a:spLocks/>
            </p:cNvSpPr>
            <p:nvPr/>
          </p:nvSpPr>
          <p:spPr bwMode="auto">
            <a:xfrm>
              <a:off x="2944" y="1855"/>
              <a:ext cx="214" cy="210"/>
            </a:xfrm>
            <a:custGeom>
              <a:avLst/>
              <a:gdLst>
                <a:gd name="T0" fmla="*/ 324 w 354"/>
                <a:gd name="T1" fmla="*/ 15 h 347"/>
                <a:gd name="T2" fmla="*/ 128 w 354"/>
                <a:gd name="T3" fmla="*/ 136 h 347"/>
                <a:gd name="T4" fmla="*/ 0 w 354"/>
                <a:gd name="T5" fmla="*/ 228 h 347"/>
                <a:gd name="T6" fmla="*/ 107 w 354"/>
                <a:gd name="T7" fmla="*/ 313 h 347"/>
                <a:gd name="T8" fmla="*/ 211 w 354"/>
                <a:gd name="T9" fmla="*/ 207 h 347"/>
                <a:gd name="T10" fmla="*/ 131 w 354"/>
                <a:gd name="T11" fmla="*/ 324 h 347"/>
                <a:gd name="T12" fmla="*/ 168 w 354"/>
                <a:gd name="T13" fmla="*/ 347 h 347"/>
                <a:gd name="T14" fmla="*/ 283 w 354"/>
                <a:gd name="T15" fmla="*/ 199 h 347"/>
                <a:gd name="T16" fmla="*/ 324 w 354"/>
                <a:gd name="T17" fmla="*/ 1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47">
                  <a:moveTo>
                    <a:pt x="324" y="15"/>
                  </a:moveTo>
                  <a:cubicBezTo>
                    <a:pt x="324" y="15"/>
                    <a:pt x="257" y="43"/>
                    <a:pt x="128" y="136"/>
                  </a:cubicBezTo>
                  <a:cubicBezTo>
                    <a:pt x="0" y="228"/>
                    <a:pt x="0" y="228"/>
                    <a:pt x="0" y="228"/>
                  </a:cubicBezTo>
                  <a:cubicBezTo>
                    <a:pt x="107" y="313"/>
                    <a:pt x="107" y="313"/>
                    <a:pt x="107" y="313"/>
                  </a:cubicBezTo>
                  <a:cubicBezTo>
                    <a:pt x="211" y="207"/>
                    <a:pt x="211" y="207"/>
                    <a:pt x="211" y="207"/>
                  </a:cubicBezTo>
                  <a:cubicBezTo>
                    <a:pt x="131" y="324"/>
                    <a:pt x="131" y="324"/>
                    <a:pt x="131" y="324"/>
                  </a:cubicBezTo>
                  <a:cubicBezTo>
                    <a:pt x="168" y="347"/>
                    <a:pt x="168" y="347"/>
                    <a:pt x="168" y="347"/>
                  </a:cubicBezTo>
                  <a:cubicBezTo>
                    <a:pt x="168" y="347"/>
                    <a:pt x="234" y="281"/>
                    <a:pt x="283" y="199"/>
                  </a:cubicBezTo>
                  <a:cubicBezTo>
                    <a:pt x="332" y="117"/>
                    <a:pt x="354" y="0"/>
                    <a:pt x="32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1822931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a:extLst>
              <a:ext uri="{FF2B5EF4-FFF2-40B4-BE49-F238E27FC236}">
                <a16:creationId xmlns:a16="http://schemas.microsoft.com/office/drawing/2014/main" id="{DB1522A9-D130-485A-895D-58AB417B5FD9}"/>
              </a:ext>
            </a:extLst>
          </p:cNvPr>
          <p:cNvSpPr/>
          <p:nvPr/>
        </p:nvSpPr>
        <p:spPr>
          <a:xfrm>
            <a:off x="1490763" y="1191270"/>
            <a:ext cx="3798277" cy="4956424"/>
          </a:xfrm>
          <a:prstGeom prst="rect">
            <a:avLst/>
          </a:prstGeom>
          <a:solidFill>
            <a:srgbClr val="A1DFF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1600"/>
          </a:p>
        </p:txBody>
      </p:sp>
      <p:sp>
        <p:nvSpPr>
          <p:cNvPr id="78" name="矩形 77">
            <a:extLst>
              <a:ext uri="{FF2B5EF4-FFF2-40B4-BE49-F238E27FC236}">
                <a16:creationId xmlns:a16="http://schemas.microsoft.com/office/drawing/2014/main" id="{0A1DD50E-C96A-4EF2-A302-705B740CF9C0}"/>
              </a:ext>
            </a:extLst>
          </p:cNvPr>
          <p:cNvSpPr/>
          <p:nvPr/>
        </p:nvSpPr>
        <p:spPr>
          <a:xfrm>
            <a:off x="1723460" y="1593246"/>
            <a:ext cx="3332881" cy="1754326"/>
          </a:xfrm>
          <a:prstGeom prst="rect">
            <a:avLst/>
          </a:prstGeom>
        </p:spPr>
        <p:txBody>
          <a:bodyPr wrap="square">
            <a:spAutoFit/>
          </a:bodyPr>
          <a:lstStyle/>
          <a:p>
            <a:r>
              <a:rPr lang="zh-CN" altLang="en-US" b="1" dirty="0">
                <a:latin typeface="+mn-ea"/>
              </a:rPr>
              <a:t>三：接下来是</a:t>
            </a:r>
            <a:r>
              <a:rPr lang="en-US" altLang="zh-CN" b="1" dirty="0">
                <a:latin typeface="+mn-ea"/>
              </a:rPr>
              <a:t>3</a:t>
            </a:r>
            <a:r>
              <a:rPr lang="zh-CN" altLang="en-US" b="1" dirty="0">
                <a:latin typeface="+mn-ea"/>
              </a:rPr>
              <a:t>号男生，很遗憾</a:t>
            </a:r>
            <a:r>
              <a:rPr lang="en-US" altLang="zh-CN" b="1" dirty="0">
                <a:latin typeface="+mn-ea"/>
              </a:rPr>
              <a:t>1</a:t>
            </a:r>
            <a:r>
              <a:rPr lang="zh-CN" altLang="en-US" b="1" dirty="0">
                <a:latin typeface="+mn-ea"/>
              </a:rPr>
              <a:t>号女生已经有主了，我们试着给之前</a:t>
            </a:r>
            <a:r>
              <a:rPr lang="en-US" altLang="zh-CN" b="1" dirty="0">
                <a:latin typeface="+mn-ea"/>
              </a:rPr>
              <a:t>1</a:t>
            </a:r>
            <a:r>
              <a:rPr lang="zh-CN" altLang="en-US" b="1" dirty="0">
                <a:latin typeface="+mn-ea"/>
              </a:rPr>
              <a:t>号女生匹配的男生分配另一个妹子。</a:t>
            </a:r>
            <a:r>
              <a:rPr lang="en-US" altLang="zh-CN" b="1" dirty="0">
                <a:latin typeface="+mn-ea"/>
              </a:rPr>
              <a:t>(</a:t>
            </a:r>
            <a:r>
              <a:rPr lang="zh-CN" altLang="en-US" b="1" dirty="0">
                <a:latin typeface="+mn-ea"/>
              </a:rPr>
              <a:t>黄色表示这条边被临时拆掉</a:t>
            </a:r>
            <a:r>
              <a:rPr lang="en-US" altLang="zh-CN" b="1" dirty="0">
                <a:latin typeface="+mn-ea"/>
              </a:rPr>
              <a:t>)</a:t>
            </a:r>
          </a:p>
          <a:p>
            <a:endParaRPr lang="zh-CN" altLang="en-US" b="1" dirty="0">
              <a:latin typeface="+mn-ea"/>
            </a:endParaRPr>
          </a:p>
        </p:txBody>
      </p:sp>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匈牙利算法</a:t>
              </a:r>
            </a:p>
          </p:txBody>
        </p:sp>
      </p:grpSp>
      <p:grpSp>
        <p:nvGrpSpPr>
          <p:cNvPr id="39" name="组合 38">
            <a:extLst>
              <a:ext uri="{FF2B5EF4-FFF2-40B4-BE49-F238E27FC236}">
                <a16:creationId xmlns:a16="http://schemas.microsoft.com/office/drawing/2014/main" id="{4F2CE41D-CA32-481E-8E30-F59F9661C3F3}"/>
              </a:ext>
            </a:extLst>
          </p:cNvPr>
          <p:cNvGrpSpPr/>
          <p:nvPr/>
        </p:nvGrpSpPr>
        <p:grpSpPr>
          <a:xfrm>
            <a:off x="2363939" y="3294244"/>
            <a:ext cx="2051922" cy="2682646"/>
            <a:chOff x="7198298" y="3963340"/>
            <a:chExt cx="2051922" cy="2682646"/>
          </a:xfrm>
        </p:grpSpPr>
        <p:sp>
          <p:nvSpPr>
            <p:cNvPr id="40" name="椭圆 39">
              <a:extLst>
                <a:ext uri="{FF2B5EF4-FFF2-40B4-BE49-F238E27FC236}">
                  <a16:creationId xmlns:a16="http://schemas.microsoft.com/office/drawing/2014/main" id="{6506D2ED-1DC0-4B65-9E5F-D04D3E727021}"/>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41" name="椭圆 40">
              <a:extLst>
                <a:ext uri="{FF2B5EF4-FFF2-40B4-BE49-F238E27FC236}">
                  <a16:creationId xmlns:a16="http://schemas.microsoft.com/office/drawing/2014/main" id="{92909607-96F1-4DCC-9E7F-C661C33638A6}"/>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42" name="椭圆 41">
              <a:extLst>
                <a:ext uri="{FF2B5EF4-FFF2-40B4-BE49-F238E27FC236}">
                  <a16:creationId xmlns:a16="http://schemas.microsoft.com/office/drawing/2014/main" id="{26F60C60-120F-4E32-93EF-93AAC796171D}"/>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B4</a:t>
              </a:r>
              <a:endParaRPr lang="zh-CN" altLang="en-US" sz="1400" dirty="0"/>
            </a:p>
          </p:txBody>
        </p:sp>
        <p:sp>
          <p:nvSpPr>
            <p:cNvPr id="43" name="椭圆 42">
              <a:extLst>
                <a:ext uri="{FF2B5EF4-FFF2-40B4-BE49-F238E27FC236}">
                  <a16:creationId xmlns:a16="http://schemas.microsoft.com/office/drawing/2014/main" id="{E0A73D0D-1912-4A56-9516-F4CF29C0F6B4}"/>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G4</a:t>
              </a:r>
              <a:endParaRPr lang="zh-CN" altLang="en-US" sz="1400" dirty="0"/>
            </a:p>
          </p:txBody>
        </p:sp>
        <p:sp>
          <p:nvSpPr>
            <p:cNvPr id="44" name="椭圆 43">
              <a:extLst>
                <a:ext uri="{FF2B5EF4-FFF2-40B4-BE49-F238E27FC236}">
                  <a16:creationId xmlns:a16="http://schemas.microsoft.com/office/drawing/2014/main" id="{A50BC6E3-5639-4E88-B3F1-D43ECE19FA87}"/>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endParaRPr lang="zh-CN" altLang="en-US" sz="1400" dirty="0"/>
            </a:p>
          </p:txBody>
        </p:sp>
        <p:sp>
          <p:nvSpPr>
            <p:cNvPr id="45" name="椭圆 44">
              <a:extLst>
                <a:ext uri="{FF2B5EF4-FFF2-40B4-BE49-F238E27FC236}">
                  <a16:creationId xmlns:a16="http://schemas.microsoft.com/office/drawing/2014/main" id="{9DE4A114-A900-4D2C-899B-C5BB1C52001C}"/>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a:t>B1</a:t>
              </a:r>
              <a:endParaRPr lang="zh-CN" altLang="en-US" sz="1400" dirty="0"/>
            </a:p>
          </p:txBody>
        </p:sp>
        <p:sp>
          <p:nvSpPr>
            <p:cNvPr id="46" name="椭圆 45">
              <a:extLst>
                <a:ext uri="{FF2B5EF4-FFF2-40B4-BE49-F238E27FC236}">
                  <a16:creationId xmlns:a16="http://schemas.microsoft.com/office/drawing/2014/main" id="{6BD05ABE-52E3-4993-860C-9F53B13FCE37}"/>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47" name="椭圆 46">
              <a:extLst>
                <a:ext uri="{FF2B5EF4-FFF2-40B4-BE49-F238E27FC236}">
                  <a16:creationId xmlns:a16="http://schemas.microsoft.com/office/drawing/2014/main" id="{E1101129-9D71-4A79-94DC-1DDBC13E3D26}"/>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48" name="直接连接符 47">
              <a:extLst>
                <a:ext uri="{FF2B5EF4-FFF2-40B4-BE49-F238E27FC236}">
                  <a16:creationId xmlns:a16="http://schemas.microsoft.com/office/drawing/2014/main" id="{0BAB16BF-0A2B-4D11-ACFE-DD2D4A5B7547}"/>
                </a:ext>
              </a:extLst>
            </p:cNvPr>
            <p:cNvCxnSpPr>
              <a:stCxn id="45" idx="6"/>
              <a:endCxn id="47" idx="2"/>
            </p:cNvCxnSpPr>
            <p:nvPr/>
          </p:nvCxnSpPr>
          <p:spPr>
            <a:xfrm>
              <a:off x="7724770" y="4224902"/>
              <a:ext cx="1003450" cy="71984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9" name="直接连接符 48">
              <a:extLst>
                <a:ext uri="{FF2B5EF4-FFF2-40B4-BE49-F238E27FC236}">
                  <a16:creationId xmlns:a16="http://schemas.microsoft.com/office/drawing/2014/main" id="{7A198BEC-E3F1-43EF-A391-5EB3C6FB3B45}"/>
                </a:ext>
              </a:extLst>
            </p:cNvPr>
            <p:cNvCxnSpPr>
              <a:stCxn id="45" idx="6"/>
              <a:endCxn id="41" idx="2"/>
            </p:cNvCxnSpPr>
            <p:nvPr/>
          </p:nvCxnSpPr>
          <p:spPr>
            <a:xfrm>
              <a:off x="7724770" y="4224902"/>
              <a:ext cx="998978" cy="0"/>
            </a:xfrm>
            <a:prstGeom prst="line">
              <a:avLst/>
            </a:prstGeom>
            <a:ln w="28575">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50" name="直接连接符 49">
              <a:extLst>
                <a:ext uri="{FF2B5EF4-FFF2-40B4-BE49-F238E27FC236}">
                  <a16:creationId xmlns:a16="http://schemas.microsoft.com/office/drawing/2014/main" id="{31658396-A486-4532-B34E-9D918928EC3B}"/>
                </a:ext>
              </a:extLst>
            </p:cNvPr>
            <p:cNvCxnSpPr>
              <a:stCxn id="40" idx="6"/>
              <a:endCxn id="41" idx="2"/>
            </p:cNvCxnSpPr>
            <p:nvPr/>
          </p:nvCxnSpPr>
          <p:spPr>
            <a:xfrm flipV="1">
              <a:off x="7724770" y="4224902"/>
              <a:ext cx="998978" cy="1439682"/>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51" name="直接连接符 50">
              <a:extLst>
                <a:ext uri="{FF2B5EF4-FFF2-40B4-BE49-F238E27FC236}">
                  <a16:creationId xmlns:a16="http://schemas.microsoft.com/office/drawing/2014/main" id="{2E697CDD-5168-44B4-A37E-3BF711CA8C5E}"/>
                </a:ext>
              </a:extLst>
            </p:cNvPr>
            <p:cNvCxnSpPr>
              <a:stCxn id="40" idx="6"/>
              <a:endCxn id="47"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2" name="直接连接符 51">
              <a:extLst>
                <a:ext uri="{FF2B5EF4-FFF2-40B4-BE49-F238E27FC236}">
                  <a16:creationId xmlns:a16="http://schemas.microsoft.com/office/drawing/2014/main" id="{B1239F6E-A5E5-4797-93F4-C8020DA1B50D}"/>
                </a:ext>
              </a:extLst>
            </p:cNvPr>
            <p:cNvCxnSpPr>
              <a:stCxn id="42" idx="6"/>
              <a:endCxn id="46"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3" name="直接连接符 52">
              <a:extLst>
                <a:ext uri="{FF2B5EF4-FFF2-40B4-BE49-F238E27FC236}">
                  <a16:creationId xmlns:a16="http://schemas.microsoft.com/office/drawing/2014/main" id="{FBEBE41B-B0C5-407B-9F32-A05EE1FA239F}"/>
                </a:ext>
              </a:extLst>
            </p:cNvPr>
            <p:cNvCxnSpPr>
              <a:stCxn id="44" idx="6"/>
              <a:endCxn id="47" idx="2"/>
            </p:cNvCxnSpPr>
            <p:nvPr/>
          </p:nvCxnSpPr>
          <p:spPr>
            <a:xfrm flipV="1">
              <a:off x="7724770" y="4944742"/>
              <a:ext cx="1003450" cy="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4" name="直接连接符 53">
              <a:extLst>
                <a:ext uri="{FF2B5EF4-FFF2-40B4-BE49-F238E27FC236}">
                  <a16:creationId xmlns:a16="http://schemas.microsoft.com/office/drawing/2014/main" id="{2BFED01C-CA16-4B16-AD2A-89DA06D62598}"/>
                </a:ext>
              </a:extLst>
            </p:cNvPr>
            <p:cNvCxnSpPr>
              <a:stCxn id="44" idx="6"/>
              <a:endCxn id="46"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55" name="矩形 54">
            <a:extLst>
              <a:ext uri="{FF2B5EF4-FFF2-40B4-BE49-F238E27FC236}">
                <a16:creationId xmlns:a16="http://schemas.microsoft.com/office/drawing/2014/main" id="{3EF0E15A-B41A-4E72-B43B-59700ED77422}"/>
              </a:ext>
            </a:extLst>
          </p:cNvPr>
          <p:cNvSpPr/>
          <p:nvPr/>
        </p:nvSpPr>
        <p:spPr>
          <a:xfrm>
            <a:off x="6902960" y="1191270"/>
            <a:ext cx="3798277" cy="4956424"/>
          </a:xfrm>
          <a:prstGeom prst="rect">
            <a:avLst/>
          </a:prstGeom>
          <a:solidFill>
            <a:srgbClr val="A1DFF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1600"/>
          </a:p>
        </p:txBody>
      </p:sp>
      <p:sp>
        <p:nvSpPr>
          <p:cNvPr id="56" name="矩形 55">
            <a:extLst>
              <a:ext uri="{FF2B5EF4-FFF2-40B4-BE49-F238E27FC236}">
                <a16:creationId xmlns:a16="http://schemas.microsoft.com/office/drawing/2014/main" id="{2D27BF37-7701-4EDA-B42C-9353ED52E4DD}"/>
              </a:ext>
            </a:extLst>
          </p:cNvPr>
          <p:cNvSpPr/>
          <p:nvPr/>
        </p:nvSpPr>
        <p:spPr>
          <a:xfrm>
            <a:off x="7135657" y="1593246"/>
            <a:ext cx="3332881" cy="2031325"/>
          </a:xfrm>
          <a:prstGeom prst="rect">
            <a:avLst/>
          </a:prstGeom>
        </p:spPr>
        <p:txBody>
          <a:bodyPr wrap="square">
            <a:spAutoFit/>
          </a:bodyPr>
          <a:lstStyle/>
          <a:p>
            <a:r>
              <a:rPr lang="zh-CN" altLang="en-US" b="1" dirty="0">
                <a:latin typeface="+mn-ea"/>
              </a:rPr>
              <a:t>三：与</a:t>
            </a:r>
            <a:r>
              <a:rPr lang="en-US" altLang="zh-CN" b="1" dirty="0">
                <a:latin typeface="+mn-ea"/>
              </a:rPr>
              <a:t>1</a:t>
            </a:r>
            <a:r>
              <a:rPr lang="zh-CN" altLang="en-US" b="1" dirty="0">
                <a:latin typeface="+mn-ea"/>
              </a:rPr>
              <a:t>号男生相连的第二个女生是</a:t>
            </a:r>
            <a:r>
              <a:rPr lang="en-US" altLang="zh-CN" b="1" dirty="0">
                <a:latin typeface="+mn-ea"/>
              </a:rPr>
              <a:t>2</a:t>
            </a:r>
            <a:r>
              <a:rPr lang="zh-CN" altLang="en-US" b="1" dirty="0">
                <a:latin typeface="+mn-ea"/>
              </a:rPr>
              <a:t>号女生，但是</a:t>
            </a:r>
            <a:r>
              <a:rPr lang="en-US" altLang="zh-CN" b="1" dirty="0">
                <a:latin typeface="+mn-ea"/>
              </a:rPr>
              <a:t>2</a:t>
            </a:r>
            <a:r>
              <a:rPr lang="zh-CN" altLang="en-US" b="1" dirty="0">
                <a:latin typeface="+mn-ea"/>
              </a:rPr>
              <a:t>号女生也有主了，我们再试着给</a:t>
            </a:r>
            <a:r>
              <a:rPr lang="en-US" altLang="zh-CN" b="1" dirty="0">
                <a:latin typeface="+mn-ea"/>
              </a:rPr>
              <a:t>2</a:t>
            </a:r>
            <a:r>
              <a:rPr lang="zh-CN" altLang="en-US" b="1" dirty="0">
                <a:latin typeface="+mn-ea"/>
              </a:rPr>
              <a:t>号女生的原配重新找个妹子</a:t>
            </a:r>
            <a:r>
              <a:rPr lang="en-US" altLang="zh-CN" b="1" dirty="0">
                <a:latin typeface="+mn-ea"/>
              </a:rPr>
              <a:t>(</a:t>
            </a:r>
            <a:r>
              <a:rPr lang="zh-CN" altLang="en-US" b="1" dirty="0">
                <a:latin typeface="+mn-ea"/>
              </a:rPr>
              <a:t>注意这个步骤和上面是一样的，这是一个递归的过程</a:t>
            </a:r>
            <a:r>
              <a:rPr lang="en-US" altLang="zh-CN" b="1" dirty="0">
                <a:latin typeface="+mn-ea"/>
              </a:rPr>
              <a:t>)</a:t>
            </a:r>
          </a:p>
          <a:p>
            <a:endParaRPr lang="zh-CN" altLang="en-US" b="1" dirty="0">
              <a:latin typeface="+mn-ea"/>
            </a:endParaRPr>
          </a:p>
        </p:txBody>
      </p:sp>
      <p:grpSp>
        <p:nvGrpSpPr>
          <p:cNvPr id="57" name="组合 56">
            <a:extLst>
              <a:ext uri="{FF2B5EF4-FFF2-40B4-BE49-F238E27FC236}">
                <a16:creationId xmlns:a16="http://schemas.microsoft.com/office/drawing/2014/main" id="{694DC231-43E9-47DB-BA4B-14465CF38842}"/>
              </a:ext>
            </a:extLst>
          </p:cNvPr>
          <p:cNvGrpSpPr/>
          <p:nvPr/>
        </p:nvGrpSpPr>
        <p:grpSpPr>
          <a:xfrm>
            <a:off x="7776136" y="3294245"/>
            <a:ext cx="2051922" cy="2682646"/>
            <a:chOff x="7198298" y="3963340"/>
            <a:chExt cx="2051922" cy="2682646"/>
          </a:xfrm>
        </p:grpSpPr>
        <p:sp>
          <p:nvSpPr>
            <p:cNvPr id="58" name="椭圆 57">
              <a:extLst>
                <a:ext uri="{FF2B5EF4-FFF2-40B4-BE49-F238E27FC236}">
                  <a16:creationId xmlns:a16="http://schemas.microsoft.com/office/drawing/2014/main" id="{4E543A32-33E7-45D9-993B-616A4F34D3CF}"/>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59" name="椭圆 58">
              <a:extLst>
                <a:ext uri="{FF2B5EF4-FFF2-40B4-BE49-F238E27FC236}">
                  <a16:creationId xmlns:a16="http://schemas.microsoft.com/office/drawing/2014/main" id="{F27FB069-30B7-4E7F-B961-DF5B8925A85D}"/>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79" name="椭圆 78">
              <a:extLst>
                <a:ext uri="{FF2B5EF4-FFF2-40B4-BE49-F238E27FC236}">
                  <a16:creationId xmlns:a16="http://schemas.microsoft.com/office/drawing/2014/main" id="{65397F18-10A2-471E-9A4F-FBA9E3C452FE}"/>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B4</a:t>
              </a:r>
              <a:endParaRPr lang="zh-CN" altLang="en-US" sz="1400" dirty="0"/>
            </a:p>
          </p:txBody>
        </p:sp>
        <p:sp>
          <p:nvSpPr>
            <p:cNvPr id="80" name="椭圆 79">
              <a:extLst>
                <a:ext uri="{FF2B5EF4-FFF2-40B4-BE49-F238E27FC236}">
                  <a16:creationId xmlns:a16="http://schemas.microsoft.com/office/drawing/2014/main" id="{69E1C800-7CCC-4641-882C-048847218690}"/>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G4</a:t>
              </a:r>
              <a:endParaRPr lang="zh-CN" altLang="en-US" sz="1400" dirty="0"/>
            </a:p>
          </p:txBody>
        </p:sp>
        <p:sp>
          <p:nvSpPr>
            <p:cNvPr id="81" name="椭圆 80">
              <a:extLst>
                <a:ext uri="{FF2B5EF4-FFF2-40B4-BE49-F238E27FC236}">
                  <a16:creationId xmlns:a16="http://schemas.microsoft.com/office/drawing/2014/main" id="{E246D607-AEE5-4240-A7FE-DF6035A765C0}"/>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endParaRPr lang="zh-CN" altLang="en-US" sz="1400" dirty="0"/>
            </a:p>
          </p:txBody>
        </p:sp>
        <p:sp>
          <p:nvSpPr>
            <p:cNvPr id="82" name="椭圆 81">
              <a:extLst>
                <a:ext uri="{FF2B5EF4-FFF2-40B4-BE49-F238E27FC236}">
                  <a16:creationId xmlns:a16="http://schemas.microsoft.com/office/drawing/2014/main" id="{B0B7F860-C96D-467A-976D-F8C343E3ECCD}"/>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a:t>B1</a:t>
              </a:r>
              <a:endParaRPr lang="zh-CN" altLang="en-US" sz="1400" dirty="0"/>
            </a:p>
          </p:txBody>
        </p:sp>
        <p:sp>
          <p:nvSpPr>
            <p:cNvPr id="83" name="椭圆 82">
              <a:extLst>
                <a:ext uri="{FF2B5EF4-FFF2-40B4-BE49-F238E27FC236}">
                  <a16:creationId xmlns:a16="http://schemas.microsoft.com/office/drawing/2014/main" id="{CB277AC2-6EC4-475B-BC81-D0B02E2B12D8}"/>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84" name="椭圆 83">
              <a:extLst>
                <a:ext uri="{FF2B5EF4-FFF2-40B4-BE49-F238E27FC236}">
                  <a16:creationId xmlns:a16="http://schemas.microsoft.com/office/drawing/2014/main" id="{0C4A7A72-89C8-4837-9FC9-B94EAC222154}"/>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85" name="直接连接符 84">
              <a:extLst>
                <a:ext uri="{FF2B5EF4-FFF2-40B4-BE49-F238E27FC236}">
                  <a16:creationId xmlns:a16="http://schemas.microsoft.com/office/drawing/2014/main" id="{B6175F19-5567-4840-9A78-EA783EA20A17}"/>
                </a:ext>
              </a:extLst>
            </p:cNvPr>
            <p:cNvCxnSpPr>
              <a:stCxn id="82" idx="6"/>
              <a:endCxn id="84" idx="2"/>
            </p:cNvCxnSpPr>
            <p:nvPr/>
          </p:nvCxnSpPr>
          <p:spPr>
            <a:xfrm>
              <a:off x="7724770" y="4224902"/>
              <a:ext cx="1003450" cy="719840"/>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86" name="直接连接符 85">
              <a:extLst>
                <a:ext uri="{FF2B5EF4-FFF2-40B4-BE49-F238E27FC236}">
                  <a16:creationId xmlns:a16="http://schemas.microsoft.com/office/drawing/2014/main" id="{C1B0AE5D-F3BC-4A2F-8D1D-90D233965085}"/>
                </a:ext>
              </a:extLst>
            </p:cNvPr>
            <p:cNvCxnSpPr>
              <a:stCxn id="82" idx="6"/>
              <a:endCxn id="59" idx="2"/>
            </p:cNvCxnSpPr>
            <p:nvPr/>
          </p:nvCxnSpPr>
          <p:spPr>
            <a:xfrm>
              <a:off x="7724770" y="4224902"/>
              <a:ext cx="998978" cy="0"/>
            </a:xfrm>
            <a:prstGeom prst="line">
              <a:avLst/>
            </a:prstGeom>
            <a:ln w="28575">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87" name="直接连接符 86">
              <a:extLst>
                <a:ext uri="{FF2B5EF4-FFF2-40B4-BE49-F238E27FC236}">
                  <a16:creationId xmlns:a16="http://schemas.microsoft.com/office/drawing/2014/main" id="{9484856F-61C1-4564-A418-02E532CEDFA7}"/>
                </a:ext>
              </a:extLst>
            </p:cNvPr>
            <p:cNvCxnSpPr>
              <a:stCxn id="58" idx="6"/>
              <a:endCxn id="59" idx="2"/>
            </p:cNvCxnSpPr>
            <p:nvPr/>
          </p:nvCxnSpPr>
          <p:spPr>
            <a:xfrm flipV="1">
              <a:off x="7724770" y="4224902"/>
              <a:ext cx="998978" cy="1439682"/>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88" name="直接连接符 87">
              <a:extLst>
                <a:ext uri="{FF2B5EF4-FFF2-40B4-BE49-F238E27FC236}">
                  <a16:creationId xmlns:a16="http://schemas.microsoft.com/office/drawing/2014/main" id="{5B0DB51F-AFCF-4B3B-8B2D-924DA51BBE95}"/>
                </a:ext>
              </a:extLst>
            </p:cNvPr>
            <p:cNvCxnSpPr>
              <a:stCxn id="58" idx="6"/>
              <a:endCxn id="84"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89" name="直接连接符 88">
              <a:extLst>
                <a:ext uri="{FF2B5EF4-FFF2-40B4-BE49-F238E27FC236}">
                  <a16:creationId xmlns:a16="http://schemas.microsoft.com/office/drawing/2014/main" id="{55AFC661-EDEF-48B3-8968-B9E777402B0D}"/>
                </a:ext>
              </a:extLst>
            </p:cNvPr>
            <p:cNvCxnSpPr>
              <a:stCxn id="79" idx="6"/>
              <a:endCxn id="83"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90" name="直接连接符 89">
              <a:extLst>
                <a:ext uri="{FF2B5EF4-FFF2-40B4-BE49-F238E27FC236}">
                  <a16:creationId xmlns:a16="http://schemas.microsoft.com/office/drawing/2014/main" id="{CA144D3B-05B6-4F4F-81B8-5DCA9F3C3B3B}"/>
                </a:ext>
              </a:extLst>
            </p:cNvPr>
            <p:cNvCxnSpPr>
              <a:stCxn id="81" idx="6"/>
              <a:endCxn id="84" idx="2"/>
            </p:cNvCxnSpPr>
            <p:nvPr/>
          </p:nvCxnSpPr>
          <p:spPr>
            <a:xfrm flipV="1">
              <a:off x="7724770" y="4944742"/>
              <a:ext cx="1003450" cy="1"/>
            </a:xfrm>
            <a:prstGeom prst="line">
              <a:avLst/>
            </a:prstGeom>
            <a:ln w="28575">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91" name="直接连接符 90">
              <a:extLst>
                <a:ext uri="{FF2B5EF4-FFF2-40B4-BE49-F238E27FC236}">
                  <a16:creationId xmlns:a16="http://schemas.microsoft.com/office/drawing/2014/main" id="{9F9F1876-7EF3-4ED8-8605-AD7109BCD645}"/>
                </a:ext>
              </a:extLst>
            </p:cNvPr>
            <p:cNvCxnSpPr>
              <a:stCxn id="81" idx="6"/>
              <a:endCxn id="83"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pic>
        <p:nvPicPr>
          <p:cNvPr id="92" name="图片 91">
            <a:extLst>
              <a:ext uri="{FF2B5EF4-FFF2-40B4-BE49-F238E27FC236}">
                <a16:creationId xmlns:a16="http://schemas.microsoft.com/office/drawing/2014/main" id="{777762DE-865C-41C2-A229-56BF7ABE51C5}"/>
              </a:ext>
            </a:extLst>
          </p:cNvPr>
          <p:cNvPicPr>
            <a:picLocks noChangeAspect="1"/>
          </p:cNvPicPr>
          <p:nvPr/>
        </p:nvPicPr>
        <p:blipFill>
          <a:blip r:embed="rId2" cstate="print">
            <a:extLst>
              <a:ext uri="{28A0092B-C50C-407E-A947-70E740481C1C}">
                <a14:useLocalDpi xmlns:a14="http://schemas.microsoft.com/office/drawing/2010/main" val="0"/>
              </a:ext>
            </a:extLst>
          </a:blip>
          <a:srcRect t="61706" r="40353"/>
          <a:stretch>
            <a:fillRect/>
          </a:stretch>
        </p:blipFill>
        <p:spPr>
          <a:xfrm rot="8195221">
            <a:off x="9065464" y="5157530"/>
            <a:ext cx="4026377" cy="2320259"/>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Tree>
    <p:extLst>
      <p:ext uri="{BB962C8B-B14F-4D97-AF65-F5344CB8AC3E}">
        <p14:creationId xmlns:p14="http://schemas.microsoft.com/office/powerpoint/2010/main" val="27443546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8" grpId="0"/>
      <p:bldP spid="55" grpId="0" animBg="1"/>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a:extLst>
              <a:ext uri="{FF2B5EF4-FFF2-40B4-BE49-F238E27FC236}">
                <a16:creationId xmlns:a16="http://schemas.microsoft.com/office/drawing/2014/main" id="{DB1522A9-D130-485A-895D-58AB417B5FD9}"/>
              </a:ext>
            </a:extLst>
          </p:cNvPr>
          <p:cNvSpPr/>
          <p:nvPr/>
        </p:nvSpPr>
        <p:spPr>
          <a:xfrm>
            <a:off x="1490763" y="1191270"/>
            <a:ext cx="9190207" cy="4956424"/>
          </a:xfrm>
          <a:prstGeom prst="rect">
            <a:avLst/>
          </a:prstGeom>
          <a:solidFill>
            <a:srgbClr val="A1DFF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1600" dirty="0"/>
          </a:p>
        </p:txBody>
      </p:sp>
      <p:sp>
        <p:nvSpPr>
          <p:cNvPr id="78" name="矩形 77">
            <a:extLst>
              <a:ext uri="{FF2B5EF4-FFF2-40B4-BE49-F238E27FC236}">
                <a16:creationId xmlns:a16="http://schemas.microsoft.com/office/drawing/2014/main" id="{0A1DD50E-C96A-4EF2-A302-705B740CF9C0}"/>
              </a:ext>
            </a:extLst>
          </p:cNvPr>
          <p:cNvSpPr/>
          <p:nvPr/>
        </p:nvSpPr>
        <p:spPr>
          <a:xfrm>
            <a:off x="1723460" y="1593246"/>
            <a:ext cx="8626770" cy="646331"/>
          </a:xfrm>
          <a:prstGeom prst="rect">
            <a:avLst/>
          </a:prstGeom>
        </p:spPr>
        <p:txBody>
          <a:bodyPr wrap="square">
            <a:spAutoFit/>
          </a:bodyPr>
          <a:lstStyle/>
          <a:p>
            <a:r>
              <a:rPr lang="zh-CN" altLang="en-US" b="1" dirty="0">
                <a:latin typeface="+mn-ea"/>
              </a:rPr>
              <a:t>三：此时发现</a:t>
            </a:r>
            <a:r>
              <a:rPr lang="en-US" altLang="zh-CN" b="1" dirty="0">
                <a:latin typeface="+mn-ea"/>
              </a:rPr>
              <a:t>2</a:t>
            </a:r>
            <a:r>
              <a:rPr lang="zh-CN" altLang="en-US" b="1" dirty="0">
                <a:latin typeface="+mn-ea"/>
              </a:rPr>
              <a:t>号男生还能找到</a:t>
            </a:r>
            <a:r>
              <a:rPr lang="en-US" altLang="zh-CN" b="1" dirty="0">
                <a:latin typeface="+mn-ea"/>
              </a:rPr>
              <a:t>3</a:t>
            </a:r>
            <a:r>
              <a:rPr lang="zh-CN" altLang="en-US" b="1" dirty="0">
                <a:latin typeface="+mn-ea"/>
              </a:rPr>
              <a:t>号女生，那么之前的问题迎刃而解了，回溯回去，</a:t>
            </a:r>
            <a:r>
              <a:rPr lang="en-US" altLang="zh-CN" b="1" dirty="0">
                <a:latin typeface="+mn-ea"/>
              </a:rPr>
              <a:t>2</a:t>
            </a:r>
            <a:r>
              <a:rPr lang="zh-CN" altLang="en-US" b="1" dirty="0">
                <a:latin typeface="+mn-ea"/>
              </a:rPr>
              <a:t>号男生可以找</a:t>
            </a:r>
            <a:r>
              <a:rPr lang="en-US" altLang="zh-CN" b="1" dirty="0">
                <a:latin typeface="+mn-ea"/>
              </a:rPr>
              <a:t>3</a:t>
            </a:r>
            <a:r>
              <a:rPr lang="zh-CN" altLang="en-US" b="1" dirty="0">
                <a:latin typeface="+mn-ea"/>
              </a:rPr>
              <a:t>号妹子，</a:t>
            </a:r>
            <a:r>
              <a:rPr lang="en-US" altLang="zh-CN" b="1" dirty="0">
                <a:latin typeface="+mn-ea"/>
              </a:rPr>
              <a:t>1</a:t>
            </a:r>
            <a:r>
              <a:rPr lang="zh-CN" altLang="en-US" b="1" dirty="0">
                <a:latin typeface="+mn-ea"/>
              </a:rPr>
              <a:t>号男生可以找</a:t>
            </a:r>
            <a:r>
              <a:rPr lang="en-US" altLang="zh-CN" b="1" dirty="0">
                <a:latin typeface="+mn-ea"/>
              </a:rPr>
              <a:t>2</a:t>
            </a:r>
            <a:r>
              <a:rPr lang="zh-CN" altLang="en-US" b="1" dirty="0">
                <a:latin typeface="+mn-ea"/>
              </a:rPr>
              <a:t>号妹子了，</a:t>
            </a:r>
            <a:r>
              <a:rPr lang="en-US" altLang="zh-CN" b="1" dirty="0">
                <a:latin typeface="+mn-ea"/>
              </a:rPr>
              <a:t>3</a:t>
            </a:r>
            <a:r>
              <a:rPr lang="zh-CN" altLang="en-US" b="1" dirty="0">
                <a:latin typeface="+mn-ea"/>
              </a:rPr>
              <a:t>号男生可以找</a:t>
            </a:r>
            <a:r>
              <a:rPr lang="en-US" altLang="zh-CN" b="1" dirty="0">
                <a:latin typeface="+mn-ea"/>
              </a:rPr>
              <a:t>1</a:t>
            </a:r>
            <a:r>
              <a:rPr lang="zh-CN" altLang="en-US" b="1" dirty="0">
                <a:latin typeface="+mn-ea"/>
              </a:rPr>
              <a:t>号妹子</a:t>
            </a:r>
          </a:p>
        </p:txBody>
      </p:sp>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匈牙利算法</a:t>
              </a:r>
            </a:p>
          </p:txBody>
        </p:sp>
      </p:grpSp>
      <p:pic>
        <p:nvPicPr>
          <p:cNvPr id="92" name="图片 91">
            <a:extLst>
              <a:ext uri="{FF2B5EF4-FFF2-40B4-BE49-F238E27FC236}">
                <a16:creationId xmlns:a16="http://schemas.microsoft.com/office/drawing/2014/main" id="{777762DE-865C-41C2-A229-56BF7ABE51C5}"/>
              </a:ext>
            </a:extLst>
          </p:cNvPr>
          <p:cNvPicPr>
            <a:picLocks noChangeAspect="1"/>
          </p:cNvPicPr>
          <p:nvPr/>
        </p:nvPicPr>
        <p:blipFill>
          <a:blip r:embed="rId2" cstate="print">
            <a:extLst>
              <a:ext uri="{28A0092B-C50C-407E-A947-70E740481C1C}">
                <a14:useLocalDpi xmlns:a14="http://schemas.microsoft.com/office/drawing/2010/main" val="0"/>
              </a:ext>
            </a:extLst>
          </a:blip>
          <a:srcRect t="61706" r="40353"/>
          <a:stretch>
            <a:fillRect/>
          </a:stretch>
        </p:blipFill>
        <p:spPr>
          <a:xfrm rot="8195221">
            <a:off x="9065464" y="5157530"/>
            <a:ext cx="4026377" cy="2320259"/>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grpSp>
        <p:nvGrpSpPr>
          <p:cNvPr id="93" name="组合 92">
            <a:extLst>
              <a:ext uri="{FF2B5EF4-FFF2-40B4-BE49-F238E27FC236}">
                <a16:creationId xmlns:a16="http://schemas.microsoft.com/office/drawing/2014/main" id="{DD27865A-7D85-4D5D-840D-96567A86D304}"/>
              </a:ext>
            </a:extLst>
          </p:cNvPr>
          <p:cNvGrpSpPr/>
          <p:nvPr/>
        </p:nvGrpSpPr>
        <p:grpSpPr>
          <a:xfrm>
            <a:off x="2229365" y="2902428"/>
            <a:ext cx="2051922" cy="2682646"/>
            <a:chOff x="7198298" y="3963340"/>
            <a:chExt cx="2051922" cy="2682646"/>
          </a:xfrm>
        </p:grpSpPr>
        <p:sp>
          <p:nvSpPr>
            <p:cNvPr id="94" name="椭圆 93">
              <a:extLst>
                <a:ext uri="{FF2B5EF4-FFF2-40B4-BE49-F238E27FC236}">
                  <a16:creationId xmlns:a16="http://schemas.microsoft.com/office/drawing/2014/main" id="{B9167F90-5BF6-4C68-BCC4-C0DD36E9F2D7}"/>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95" name="椭圆 94">
              <a:extLst>
                <a:ext uri="{FF2B5EF4-FFF2-40B4-BE49-F238E27FC236}">
                  <a16:creationId xmlns:a16="http://schemas.microsoft.com/office/drawing/2014/main" id="{1B7E1E5A-070A-4927-AC15-335ECDC05D8B}"/>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96" name="椭圆 95">
              <a:extLst>
                <a:ext uri="{FF2B5EF4-FFF2-40B4-BE49-F238E27FC236}">
                  <a16:creationId xmlns:a16="http://schemas.microsoft.com/office/drawing/2014/main" id="{12B99F1B-FE6C-4B38-9981-5968D89B3AE3}"/>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B4</a:t>
              </a:r>
              <a:endParaRPr lang="zh-CN" altLang="en-US" sz="1400" dirty="0"/>
            </a:p>
          </p:txBody>
        </p:sp>
        <p:sp>
          <p:nvSpPr>
            <p:cNvPr id="97" name="椭圆 96">
              <a:extLst>
                <a:ext uri="{FF2B5EF4-FFF2-40B4-BE49-F238E27FC236}">
                  <a16:creationId xmlns:a16="http://schemas.microsoft.com/office/drawing/2014/main" id="{86AB7E4A-13D6-464D-A94E-43406A83FF74}"/>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G4</a:t>
              </a:r>
              <a:endParaRPr lang="zh-CN" altLang="en-US" sz="1400" dirty="0"/>
            </a:p>
          </p:txBody>
        </p:sp>
        <p:sp>
          <p:nvSpPr>
            <p:cNvPr id="98" name="椭圆 97">
              <a:extLst>
                <a:ext uri="{FF2B5EF4-FFF2-40B4-BE49-F238E27FC236}">
                  <a16:creationId xmlns:a16="http://schemas.microsoft.com/office/drawing/2014/main" id="{0C5D5003-37CF-4226-905C-76EECC3B10D6}"/>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endParaRPr lang="zh-CN" altLang="en-US" sz="1400" dirty="0"/>
            </a:p>
          </p:txBody>
        </p:sp>
        <p:sp>
          <p:nvSpPr>
            <p:cNvPr id="99" name="椭圆 98">
              <a:extLst>
                <a:ext uri="{FF2B5EF4-FFF2-40B4-BE49-F238E27FC236}">
                  <a16:creationId xmlns:a16="http://schemas.microsoft.com/office/drawing/2014/main" id="{57C0619B-BA53-4558-90CC-481F0F39F8D4}"/>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a:t>B1</a:t>
              </a:r>
              <a:endParaRPr lang="zh-CN" altLang="en-US" sz="1400" dirty="0"/>
            </a:p>
          </p:txBody>
        </p:sp>
        <p:sp>
          <p:nvSpPr>
            <p:cNvPr id="100" name="椭圆 99">
              <a:extLst>
                <a:ext uri="{FF2B5EF4-FFF2-40B4-BE49-F238E27FC236}">
                  <a16:creationId xmlns:a16="http://schemas.microsoft.com/office/drawing/2014/main" id="{BE8033EE-011B-4C70-9EF0-3640BC03D1DF}"/>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101" name="椭圆 100">
              <a:extLst>
                <a:ext uri="{FF2B5EF4-FFF2-40B4-BE49-F238E27FC236}">
                  <a16:creationId xmlns:a16="http://schemas.microsoft.com/office/drawing/2014/main" id="{9FD0D0EA-52D4-4855-910D-5F89F3B9C655}"/>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102" name="直接连接符 101">
              <a:extLst>
                <a:ext uri="{FF2B5EF4-FFF2-40B4-BE49-F238E27FC236}">
                  <a16:creationId xmlns:a16="http://schemas.microsoft.com/office/drawing/2014/main" id="{585C9A2F-10C1-48FD-AB3C-04731FCFFA25}"/>
                </a:ext>
              </a:extLst>
            </p:cNvPr>
            <p:cNvCxnSpPr>
              <a:stCxn id="99" idx="6"/>
              <a:endCxn id="101" idx="2"/>
            </p:cNvCxnSpPr>
            <p:nvPr/>
          </p:nvCxnSpPr>
          <p:spPr>
            <a:xfrm>
              <a:off x="7724770" y="4224902"/>
              <a:ext cx="1003450" cy="719840"/>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103" name="直接连接符 102">
              <a:extLst>
                <a:ext uri="{FF2B5EF4-FFF2-40B4-BE49-F238E27FC236}">
                  <a16:creationId xmlns:a16="http://schemas.microsoft.com/office/drawing/2014/main" id="{ACC46D43-E1D2-4367-A83D-1BD8D5B0FED4}"/>
                </a:ext>
              </a:extLst>
            </p:cNvPr>
            <p:cNvCxnSpPr>
              <a:stCxn id="99" idx="6"/>
              <a:endCxn id="95" idx="2"/>
            </p:cNvCxnSpPr>
            <p:nvPr/>
          </p:nvCxnSpPr>
          <p:spPr>
            <a:xfrm>
              <a:off x="7724770" y="4224902"/>
              <a:ext cx="998978" cy="0"/>
            </a:xfrm>
            <a:prstGeom prst="line">
              <a:avLst/>
            </a:prstGeom>
            <a:ln w="28575">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104" name="直接连接符 103">
              <a:extLst>
                <a:ext uri="{FF2B5EF4-FFF2-40B4-BE49-F238E27FC236}">
                  <a16:creationId xmlns:a16="http://schemas.microsoft.com/office/drawing/2014/main" id="{A3AB295D-2884-4085-B98F-B5600686CDE9}"/>
                </a:ext>
              </a:extLst>
            </p:cNvPr>
            <p:cNvCxnSpPr>
              <a:stCxn id="94" idx="6"/>
              <a:endCxn id="95" idx="2"/>
            </p:cNvCxnSpPr>
            <p:nvPr/>
          </p:nvCxnSpPr>
          <p:spPr>
            <a:xfrm flipV="1">
              <a:off x="7724770" y="4224902"/>
              <a:ext cx="998978" cy="1439682"/>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105" name="直接连接符 104">
              <a:extLst>
                <a:ext uri="{FF2B5EF4-FFF2-40B4-BE49-F238E27FC236}">
                  <a16:creationId xmlns:a16="http://schemas.microsoft.com/office/drawing/2014/main" id="{13B4B5D7-C8F8-4064-A4CB-61297FAF0BE9}"/>
                </a:ext>
              </a:extLst>
            </p:cNvPr>
            <p:cNvCxnSpPr>
              <a:stCxn id="94" idx="6"/>
              <a:endCxn id="101"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06" name="直接连接符 105">
              <a:extLst>
                <a:ext uri="{FF2B5EF4-FFF2-40B4-BE49-F238E27FC236}">
                  <a16:creationId xmlns:a16="http://schemas.microsoft.com/office/drawing/2014/main" id="{D72CCA56-D5EB-44EA-88F6-E0588E1E5651}"/>
                </a:ext>
              </a:extLst>
            </p:cNvPr>
            <p:cNvCxnSpPr>
              <a:stCxn id="96" idx="6"/>
              <a:endCxn id="100"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07" name="直接连接符 106">
              <a:extLst>
                <a:ext uri="{FF2B5EF4-FFF2-40B4-BE49-F238E27FC236}">
                  <a16:creationId xmlns:a16="http://schemas.microsoft.com/office/drawing/2014/main" id="{DDBB56A1-2170-45A7-A0A6-885AEABDBD15}"/>
                </a:ext>
              </a:extLst>
            </p:cNvPr>
            <p:cNvCxnSpPr>
              <a:stCxn id="98" idx="6"/>
              <a:endCxn id="101" idx="2"/>
            </p:cNvCxnSpPr>
            <p:nvPr/>
          </p:nvCxnSpPr>
          <p:spPr>
            <a:xfrm flipV="1">
              <a:off x="7724770" y="4944742"/>
              <a:ext cx="1003450" cy="1"/>
            </a:xfrm>
            <a:prstGeom prst="line">
              <a:avLst/>
            </a:prstGeom>
            <a:ln w="28575">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108" name="直接连接符 107">
              <a:extLst>
                <a:ext uri="{FF2B5EF4-FFF2-40B4-BE49-F238E27FC236}">
                  <a16:creationId xmlns:a16="http://schemas.microsoft.com/office/drawing/2014/main" id="{122DDA26-0346-495B-9381-BCEB9E0419BE}"/>
                </a:ext>
              </a:extLst>
            </p:cNvPr>
            <p:cNvCxnSpPr>
              <a:stCxn id="98" idx="6"/>
              <a:endCxn id="100" idx="2"/>
            </p:cNvCxnSpPr>
            <p:nvPr/>
          </p:nvCxnSpPr>
          <p:spPr>
            <a:xfrm>
              <a:off x="7724770" y="4944743"/>
              <a:ext cx="998978" cy="719841"/>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grpSp>
      <p:grpSp>
        <p:nvGrpSpPr>
          <p:cNvPr id="109" name="组合 108">
            <a:extLst>
              <a:ext uri="{FF2B5EF4-FFF2-40B4-BE49-F238E27FC236}">
                <a16:creationId xmlns:a16="http://schemas.microsoft.com/office/drawing/2014/main" id="{6EC06607-7DC5-4DB8-B413-D93B1065CC0F}"/>
              </a:ext>
            </a:extLst>
          </p:cNvPr>
          <p:cNvGrpSpPr/>
          <p:nvPr/>
        </p:nvGrpSpPr>
        <p:grpSpPr>
          <a:xfrm>
            <a:off x="8791035" y="2259033"/>
            <a:ext cx="1382854" cy="1807918"/>
            <a:chOff x="7198298" y="3963340"/>
            <a:chExt cx="2051922" cy="2682646"/>
          </a:xfrm>
        </p:grpSpPr>
        <p:sp>
          <p:nvSpPr>
            <p:cNvPr id="110" name="椭圆 109">
              <a:extLst>
                <a:ext uri="{FF2B5EF4-FFF2-40B4-BE49-F238E27FC236}">
                  <a16:creationId xmlns:a16="http://schemas.microsoft.com/office/drawing/2014/main" id="{67B330A1-3A56-403A-9BEA-EDD43150FFB6}"/>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B3</a:t>
              </a:r>
              <a:endParaRPr lang="zh-CN" altLang="en-US" sz="900" dirty="0"/>
            </a:p>
          </p:txBody>
        </p:sp>
        <p:sp>
          <p:nvSpPr>
            <p:cNvPr id="111" name="椭圆 110">
              <a:extLst>
                <a:ext uri="{FF2B5EF4-FFF2-40B4-BE49-F238E27FC236}">
                  <a16:creationId xmlns:a16="http://schemas.microsoft.com/office/drawing/2014/main" id="{F8E7A93B-9FCF-475A-B68D-7CA6149C592B}"/>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G1</a:t>
              </a:r>
              <a:endParaRPr lang="zh-CN" altLang="en-US" sz="900" dirty="0"/>
            </a:p>
          </p:txBody>
        </p:sp>
        <p:sp>
          <p:nvSpPr>
            <p:cNvPr id="112" name="椭圆 111">
              <a:extLst>
                <a:ext uri="{FF2B5EF4-FFF2-40B4-BE49-F238E27FC236}">
                  <a16:creationId xmlns:a16="http://schemas.microsoft.com/office/drawing/2014/main" id="{8B24B258-EAF2-4CFF-A53B-7CC0CFE3F949}"/>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B4</a:t>
              </a:r>
              <a:endParaRPr lang="zh-CN" altLang="en-US" sz="900" dirty="0"/>
            </a:p>
          </p:txBody>
        </p:sp>
        <p:sp>
          <p:nvSpPr>
            <p:cNvPr id="113" name="椭圆 112">
              <a:extLst>
                <a:ext uri="{FF2B5EF4-FFF2-40B4-BE49-F238E27FC236}">
                  <a16:creationId xmlns:a16="http://schemas.microsoft.com/office/drawing/2014/main" id="{4A925125-BC34-4056-AB9E-03D5D53C3FD9}"/>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G4</a:t>
              </a:r>
              <a:endParaRPr lang="zh-CN" altLang="en-US" sz="900" dirty="0"/>
            </a:p>
          </p:txBody>
        </p:sp>
        <p:sp>
          <p:nvSpPr>
            <p:cNvPr id="114" name="椭圆 113">
              <a:extLst>
                <a:ext uri="{FF2B5EF4-FFF2-40B4-BE49-F238E27FC236}">
                  <a16:creationId xmlns:a16="http://schemas.microsoft.com/office/drawing/2014/main" id="{230256A4-1DF7-4104-B683-D8C1D08970D5}"/>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B2</a:t>
              </a:r>
              <a:endParaRPr lang="zh-CN" altLang="en-US" sz="900" dirty="0"/>
            </a:p>
          </p:txBody>
        </p:sp>
        <p:sp>
          <p:nvSpPr>
            <p:cNvPr id="115" name="椭圆 114">
              <a:extLst>
                <a:ext uri="{FF2B5EF4-FFF2-40B4-BE49-F238E27FC236}">
                  <a16:creationId xmlns:a16="http://schemas.microsoft.com/office/drawing/2014/main" id="{59FEEA8B-B3BC-43FF-A31D-ECD0D40F4682}"/>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B1</a:t>
              </a:r>
              <a:endParaRPr lang="zh-CN" altLang="en-US" sz="900" dirty="0"/>
            </a:p>
          </p:txBody>
        </p:sp>
        <p:sp>
          <p:nvSpPr>
            <p:cNvPr id="116" name="椭圆 115">
              <a:extLst>
                <a:ext uri="{FF2B5EF4-FFF2-40B4-BE49-F238E27FC236}">
                  <a16:creationId xmlns:a16="http://schemas.microsoft.com/office/drawing/2014/main" id="{72E10DEB-B394-4074-85FD-31123D28303A}"/>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G3</a:t>
              </a:r>
              <a:endParaRPr lang="zh-CN" altLang="en-US" sz="900" dirty="0"/>
            </a:p>
          </p:txBody>
        </p:sp>
        <p:sp>
          <p:nvSpPr>
            <p:cNvPr id="117" name="椭圆 116">
              <a:extLst>
                <a:ext uri="{FF2B5EF4-FFF2-40B4-BE49-F238E27FC236}">
                  <a16:creationId xmlns:a16="http://schemas.microsoft.com/office/drawing/2014/main" id="{8E1666F2-6947-4B6C-ABB1-D0756A602EFE}"/>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G2</a:t>
              </a:r>
              <a:endParaRPr lang="zh-CN" altLang="en-US" sz="900" dirty="0"/>
            </a:p>
          </p:txBody>
        </p:sp>
        <p:cxnSp>
          <p:nvCxnSpPr>
            <p:cNvPr id="118" name="直接连接符 117">
              <a:extLst>
                <a:ext uri="{FF2B5EF4-FFF2-40B4-BE49-F238E27FC236}">
                  <a16:creationId xmlns:a16="http://schemas.microsoft.com/office/drawing/2014/main" id="{284C9872-BAB4-4D42-A8F2-BF49583681B8}"/>
                </a:ext>
              </a:extLst>
            </p:cNvPr>
            <p:cNvCxnSpPr>
              <a:stCxn id="115" idx="6"/>
              <a:endCxn id="117" idx="2"/>
            </p:cNvCxnSpPr>
            <p:nvPr/>
          </p:nvCxnSpPr>
          <p:spPr>
            <a:xfrm>
              <a:off x="7724770" y="4224902"/>
              <a:ext cx="1003450" cy="71984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9" name="直接连接符 118">
              <a:extLst>
                <a:ext uri="{FF2B5EF4-FFF2-40B4-BE49-F238E27FC236}">
                  <a16:creationId xmlns:a16="http://schemas.microsoft.com/office/drawing/2014/main" id="{9220E190-E1BC-40A4-90DC-AEAB1B1A7738}"/>
                </a:ext>
              </a:extLst>
            </p:cNvPr>
            <p:cNvCxnSpPr>
              <a:stCxn id="115" idx="6"/>
              <a:endCxn id="111" idx="2"/>
            </p:cNvCxnSpPr>
            <p:nvPr/>
          </p:nvCxnSpPr>
          <p:spPr>
            <a:xfrm>
              <a:off x="7724770" y="4224902"/>
              <a:ext cx="998978" cy="0"/>
            </a:xfrm>
            <a:prstGeom prst="line">
              <a:avLst/>
            </a:prstGeom>
            <a:ln w="28575">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120" name="直接连接符 119">
              <a:extLst>
                <a:ext uri="{FF2B5EF4-FFF2-40B4-BE49-F238E27FC236}">
                  <a16:creationId xmlns:a16="http://schemas.microsoft.com/office/drawing/2014/main" id="{C5FC3DE4-3AFB-46F1-B1A2-EBC6321C7EA4}"/>
                </a:ext>
              </a:extLst>
            </p:cNvPr>
            <p:cNvCxnSpPr>
              <a:stCxn id="110" idx="6"/>
              <a:endCxn id="111" idx="2"/>
            </p:cNvCxnSpPr>
            <p:nvPr/>
          </p:nvCxnSpPr>
          <p:spPr>
            <a:xfrm flipV="1">
              <a:off x="7724770" y="4224902"/>
              <a:ext cx="998978" cy="1439682"/>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121" name="直接连接符 120">
              <a:extLst>
                <a:ext uri="{FF2B5EF4-FFF2-40B4-BE49-F238E27FC236}">
                  <a16:creationId xmlns:a16="http://schemas.microsoft.com/office/drawing/2014/main" id="{6473A5ED-DCEB-475E-B3E0-9F59A76B1302}"/>
                </a:ext>
              </a:extLst>
            </p:cNvPr>
            <p:cNvCxnSpPr>
              <a:stCxn id="110" idx="6"/>
              <a:endCxn id="117"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22" name="直接连接符 121">
              <a:extLst>
                <a:ext uri="{FF2B5EF4-FFF2-40B4-BE49-F238E27FC236}">
                  <a16:creationId xmlns:a16="http://schemas.microsoft.com/office/drawing/2014/main" id="{C8FEAF90-5435-47F1-8742-ECE3B117A023}"/>
                </a:ext>
              </a:extLst>
            </p:cNvPr>
            <p:cNvCxnSpPr>
              <a:stCxn id="112" idx="6"/>
              <a:endCxn id="116"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23" name="直接连接符 122">
              <a:extLst>
                <a:ext uri="{FF2B5EF4-FFF2-40B4-BE49-F238E27FC236}">
                  <a16:creationId xmlns:a16="http://schemas.microsoft.com/office/drawing/2014/main" id="{52D60022-0006-4BD4-B08A-5DFBE2C2A504}"/>
                </a:ext>
              </a:extLst>
            </p:cNvPr>
            <p:cNvCxnSpPr>
              <a:stCxn id="114" idx="6"/>
              <a:endCxn id="117"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24" name="直接连接符 123">
              <a:extLst>
                <a:ext uri="{FF2B5EF4-FFF2-40B4-BE49-F238E27FC236}">
                  <a16:creationId xmlns:a16="http://schemas.microsoft.com/office/drawing/2014/main" id="{4C6635CA-3231-464D-9C9E-F92B3F5BF619}"/>
                </a:ext>
              </a:extLst>
            </p:cNvPr>
            <p:cNvCxnSpPr>
              <a:stCxn id="114" idx="6"/>
              <a:endCxn id="116" idx="2"/>
            </p:cNvCxnSpPr>
            <p:nvPr/>
          </p:nvCxnSpPr>
          <p:spPr>
            <a:xfrm>
              <a:off x="7724770" y="4944743"/>
              <a:ext cx="998978" cy="71984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grpSp>
      <p:grpSp>
        <p:nvGrpSpPr>
          <p:cNvPr id="125" name="组合 124">
            <a:extLst>
              <a:ext uri="{FF2B5EF4-FFF2-40B4-BE49-F238E27FC236}">
                <a16:creationId xmlns:a16="http://schemas.microsoft.com/office/drawing/2014/main" id="{E6FC5CE5-A3F3-4395-910F-E72FFE9116C7}"/>
              </a:ext>
            </a:extLst>
          </p:cNvPr>
          <p:cNvGrpSpPr/>
          <p:nvPr/>
        </p:nvGrpSpPr>
        <p:grpSpPr>
          <a:xfrm>
            <a:off x="4974620" y="2259033"/>
            <a:ext cx="1382854" cy="1807918"/>
            <a:chOff x="7198298" y="3963340"/>
            <a:chExt cx="2051922" cy="2682646"/>
          </a:xfrm>
        </p:grpSpPr>
        <p:sp>
          <p:nvSpPr>
            <p:cNvPr id="126" name="椭圆 125">
              <a:extLst>
                <a:ext uri="{FF2B5EF4-FFF2-40B4-BE49-F238E27FC236}">
                  <a16:creationId xmlns:a16="http://schemas.microsoft.com/office/drawing/2014/main" id="{9B9B3265-CC22-407C-B5D9-BB32DCC5D823}"/>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B3</a:t>
              </a:r>
              <a:endParaRPr lang="zh-CN" altLang="en-US" sz="900" dirty="0"/>
            </a:p>
          </p:txBody>
        </p:sp>
        <p:sp>
          <p:nvSpPr>
            <p:cNvPr id="127" name="椭圆 126">
              <a:extLst>
                <a:ext uri="{FF2B5EF4-FFF2-40B4-BE49-F238E27FC236}">
                  <a16:creationId xmlns:a16="http://schemas.microsoft.com/office/drawing/2014/main" id="{2FE96AEC-22F9-4337-BCA3-664FE36B24B7}"/>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G1</a:t>
              </a:r>
              <a:endParaRPr lang="zh-CN" altLang="en-US" sz="900" dirty="0"/>
            </a:p>
          </p:txBody>
        </p:sp>
        <p:sp>
          <p:nvSpPr>
            <p:cNvPr id="128" name="椭圆 127">
              <a:extLst>
                <a:ext uri="{FF2B5EF4-FFF2-40B4-BE49-F238E27FC236}">
                  <a16:creationId xmlns:a16="http://schemas.microsoft.com/office/drawing/2014/main" id="{8AA73534-87E7-46C5-B802-B0A99CDB5E9A}"/>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B4</a:t>
              </a:r>
              <a:endParaRPr lang="zh-CN" altLang="en-US" sz="900" dirty="0"/>
            </a:p>
          </p:txBody>
        </p:sp>
        <p:sp>
          <p:nvSpPr>
            <p:cNvPr id="129" name="椭圆 128">
              <a:extLst>
                <a:ext uri="{FF2B5EF4-FFF2-40B4-BE49-F238E27FC236}">
                  <a16:creationId xmlns:a16="http://schemas.microsoft.com/office/drawing/2014/main" id="{98B3CF81-F593-4374-A8FE-BB666E05C501}"/>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G4</a:t>
              </a:r>
              <a:endParaRPr lang="zh-CN" altLang="en-US" sz="900" dirty="0"/>
            </a:p>
          </p:txBody>
        </p:sp>
        <p:sp>
          <p:nvSpPr>
            <p:cNvPr id="130" name="椭圆 129">
              <a:extLst>
                <a:ext uri="{FF2B5EF4-FFF2-40B4-BE49-F238E27FC236}">
                  <a16:creationId xmlns:a16="http://schemas.microsoft.com/office/drawing/2014/main" id="{BAEDD963-9426-4275-AC3F-D29C598FBFA1}"/>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B2</a:t>
              </a:r>
              <a:endParaRPr lang="zh-CN" altLang="en-US" sz="900" dirty="0"/>
            </a:p>
          </p:txBody>
        </p:sp>
        <p:sp>
          <p:nvSpPr>
            <p:cNvPr id="131" name="椭圆 130">
              <a:extLst>
                <a:ext uri="{FF2B5EF4-FFF2-40B4-BE49-F238E27FC236}">
                  <a16:creationId xmlns:a16="http://schemas.microsoft.com/office/drawing/2014/main" id="{78577324-03EE-4540-A3E3-8F4DB80BFE69}"/>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B1</a:t>
              </a:r>
              <a:endParaRPr lang="zh-CN" altLang="en-US" sz="900" dirty="0"/>
            </a:p>
          </p:txBody>
        </p:sp>
        <p:sp>
          <p:nvSpPr>
            <p:cNvPr id="132" name="椭圆 131">
              <a:extLst>
                <a:ext uri="{FF2B5EF4-FFF2-40B4-BE49-F238E27FC236}">
                  <a16:creationId xmlns:a16="http://schemas.microsoft.com/office/drawing/2014/main" id="{5EAE717B-131D-47ED-801D-4A56DF3CF00E}"/>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G3</a:t>
              </a:r>
              <a:endParaRPr lang="zh-CN" altLang="en-US" sz="900" dirty="0"/>
            </a:p>
          </p:txBody>
        </p:sp>
        <p:sp>
          <p:nvSpPr>
            <p:cNvPr id="133" name="椭圆 132">
              <a:extLst>
                <a:ext uri="{FF2B5EF4-FFF2-40B4-BE49-F238E27FC236}">
                  <a16:creationId xmlns:a16="http://schemas.microsoft.com/office/drawing/2014/main" id="{FCC96D71-97E1-4C69-BCCE-82FA0568E142}"/>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G2</a:t>
              </a:r>
              <a:endParaRPr lang="zh-CN" altLang="en-US" sz="900" dirty="0"/>
            </a:p>
          </p:txBody>
        </p:sp>
        <p:cxnSp>
          <p:nvCxnSpPr>
            <p:cNvPr id="134" name="直接连接符 133">
              <a:extLst>
                <a:ext uri="{FF2B5EF4-FFF2-40B4-BE49-F238E27FC236}">
                  <a16:creationId xmlns:a16="http://schemas.microsoft.com/office/drawing/2014/main" id="{FD11D702-161B-4925-88AF-D03145D856B1}"/>
                </a:ext>
              </a:extLst>
            </p:cNvPr>
            <p:cNvCxnSpPr>
              <a:stCxn id="131" idx="6"/>
              <a:endCxn id="133" idx="2"/>
            </p:cNvCxnSpPr>
            <p:nvPr/>
          </p:nvCxnSpPr>
          <p:spPr>
            <a:xfrm>
              <a:off x="7724770" y="4224902"/>
              <a:ext cx="1003450" cy="719840"/>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135" name="直接连接符 134">
              <a:extLst>
                <a:ext uri="{FF2B5EF4-FFF2-40B4-BE49-F238E27FC236}">
                  <a16:creationId xmlns:a16="http://schemas.microsoft.com/office/drawing/2014/main" id="{8F07A633-C360-44BE-9136-5B40FD1F636F}"/>
                </a:ext>
              </a:extLst>
            </p:cNvPr>
            <p:cNvCxnSpPr>
              <a:stCxn id="131" idx="6"/>
              <a:endCxn id="127" idx="2"/>
            </p:cNvCxnSpPr>
            <p:nvPr/>
          </p:nvCxnSpPr>
          <p:spPr>
            <a:xfrm>
              <a:off x="7724770" y="4224902"/>
              <a:ext cx="998978" cy="0"/>
            </a:xfrm>
            <a:prstGeom prst="line">
              <a:avLst/>
            </a:prstGeom>
            <a:ln w="28575">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136" name="直接连接符 135">
              <a:extLst>
                <a:ext uri="{FF2B5EF4-FFF2-40B4-BE49-F238E27FC236}">
                  <a16:creationId xmlns:a16="http://schemas.microsoft.com/office/drawing/2014/main" id="{B0441C76-6B7F-4110-ACA9-32F4F54285A3}"/>
                </a:ext>
              </a:extLst>
            </p:cNvPr>
            <p:cNvCxnSpPr>
              <a:stCxn id="126" idx="6"/>
              <a:endCxn id="127" idx="2"/>
            </p:cNvCxnSpPr>
            <p:nvPr/>
          </p:nvCxnSpPr>
          <p:spPr>
            <a:xfrm flipV="1">
              <a:off x="7724770" y="4224902"/>
              <a:ext cx="998978" cy="1439682"/>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137" name="直接连接符 136">
              <a:extLst>
                <a:ext uri="{FF2B5EF4-FFF2-40B4-BE49-F238E27FC236}">
                  <a16:creationId xmlns:a16="http://schemas.microsoft.com/office/drawing/2014/main" id="{38EA7C31-3E18-4B64-9937-BBA667AD80BE}"/>
                </a:ext>
              </a:extLst>
            </p:cNvPr>
            <p:cNvCxnSpPr>
              <a:stCxn id="126" idx="6"/>
              <a:endCxn id="133"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38" name="直接连接符 137">
              <a:extLst>
                <a:ext uri="{FF2B5EF4-FFF2-40B4-BE49-F238E27FC236}">
                  <a16:creationId xmlns:a16="http://schemas.microsoft.com/office/drawing/2014/main" id="{CD08542A-F319-443F-A9B0-848F312EA996}"/>
                </a:ext>
              </a:extLst>
            </p:cNvPr>
            <p:cNvCxnSpPr>
              <a:stCxn id="128" idx="6"/>
              <a:endCxn id="132"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39" name="直接连接符 138">
              <a:extLst>
                <a:ext uri="{FF2B5EF4-FFF2-40B4-BE49-F238E27FC236}">
                  <a16:creationId xmlns:a16="http://schemas.microsoft.com/office/drawing/2014/main" id="{93C6B8B0-53A5-4BDA-9A50-5DEA4AAF9FBB}"/>
                </a:ext>
              </a:extLst>
            </p:cNvPr>
            <p:cNvCxnSpPr>
              <a:stCxn id="130" idx="6"/>
              <a:endCxn id="133" idx="2"/>
            </p:cNvCxnSpPr>
            <p:nvPr/>
          </p:nvCxnSpPr>
          <p:spPr>
            <a:xfrm flipV="1">
              <a:off x="7724770" y="4944742"/>
              <a:ext cx="1003450" cy="1"/>
            </a:xfrm>
            <a:prstGeom prst="line">
              <a:avLst/>
            </a:prstGeom>
            <a:ln w="28575">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140" name="直接连接符 139">
              <a:extLst>
                <a:ext uri="{FF2B5EF4-FFF2-40B4-BE49-F238E27FC236}">
                  <a16:creationId xmlns:a16="http://schemas.microsoft.com/office/drawing/2014/main" id="{446C2BDC-E717-40C6-AF8C-CBDA6A19CC93}"/>
                </a:ext>
              </a:extLst>
            </p:cNvPr>
            <p:cNvCxnSpPr>
              <a:stCxn id="130" idx="6"/>
              <a:endCxn id="132" idx="2"/>
            </p:cNvCxnSpPr>
            <p:nvPr/>
          </p:nvCxnSpPr>
          <p:spPr>
            <a:xfrm>
              <a:off x="7724770" y="4944743"/>
              <a:ext cx="998978" cy="71984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grpSp>
      <p:grpSp>
        <p:nvGrpSpPr>
          <p:cNvPr id="141" name="组合 140">
            <a:extLst>
              <a:ext uri="{FF2B5EF4-FFF2-40B4-BE49-F238E27FC236}">
                <a16:creationId xmlns:a16="http://schemas.microsoft.com/office/drawing/2014/main" id="{C7C63CF8-1B43-4F49-A8A5-94B757BED790}"/>
              </a:ext>
            </a:extLst>
          </p:cNvPr>
          <p:cNvGrpSpPr/>
          <p:nvPr/>
        </p:nvGrpSpPr>
        <p:grpSpPr>
          <a:xfrm>
            <a:off x="6881380" y="2259033"/>
            <a:ext cx="1382854" cy="1807918"/>
            <a:chOff x="7198298" y="3963340"/>
            <a:chExt cx="2051922" cy="2682646"/>
          </a:xfrm>
        </p:grpSpPr>
        <p:sp>
          <p:nvSpPr>
            <p:cNvPr id="142" name="椭圆 141">
              <a:extLst>
                <a:ext uri="{FF2B5EF4-FFF2-40B4-BE49-F238E27FC236}">
                  <a16:creationId xmlns:a16="http://schemas.microsoft.com/office/drawing/2014/main" id="{B8D0C5C1-0D85-405D-AE45-CAC76CE3A86B}"/>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B3</a:t>
              </a:r>
              <a:endParaRPr lang="zh-CN" altLang="en-US" sz="900" dirty="0"/>
            </a:p>
          </p:txBody>
        </p:sp>
        <p:sp>
          <p:nvSpPr>
            <p:cNvPr id="143" name="椭圆 142">
              <a:extLst>
                <a:ext uri="{FF2B5EF4-FFF2-40B4-BE49-F238E27FC236}">
                  <a16:creationId xmlns:a16="http://schemas.microsoft.com/office/drawing/2014/main" id="{FDFFA483-401F-4FD2-8454-9FA3401FC621}"/>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G1</a:t>
              </a:r>
              <a:endParaRPr lang="zh-CN" altLang="en-US" sz="900" dirty="0"/>
            </a:p>
          </p:txBody>
        </p:sp>
        <p:sp>
          <p:nvSpPr>
            <p:cNvPr id="144" name="椭圆 143">
              <a:extLst>
                <a:ext uri="{FF2B5EF4-FFF2-40B4-BE49-F238E27FC236}">
                  <a16:creationId xmlns:a16="http://schemas.microsoft.com/office/drawing/2014/main" id="{AFF0A663-F857-4153-8D35-2EEAB6E23114}"/>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B4</a:t>
              </a:r>
              <a:endParaRPr lang="zh-CN" altLang="en-US" sz="900" dirty="0"/>
            </a:p>
          </p:txBody>
        </p:sp>
        <p:sp>
          <p:nvSpPr>
            <p:cNvPr id="145" name="椭圆 144">
              <a:extLst>
                <a:ext uri="{FF2B5EF4-FFF2-40B4-BE49-F238E27FC236}">
                  <a16:creationId xmlns:a16="http://schemas.microsoft.com/office/drawing/2014/main" id="{27DEB087-35A8-4D71-B3FB-BD3C76E5928B}"/>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G4</a:t>
              </a:r>
              <a:endParaRPr lang="zh-CN" altLang="en-US" sz="900" dirty="0"/>
            </a:p>
          </p:txBody>
        </p:sp>
        <p:sp>
          <p:nvSpPr>
            <p:cNvPr id="146" name="椭圆 145">
              <a:extLst>
                <a:ext uri="{FF2B5EF4-FFF2-40B4-BE49-F238E27FC236}">
                  <a16:creationId xmlns:a16="http://schemas.microsoft.com/office/drawing/2014/main" id="{46075858-0735-4A08-A7D9-0114A78D0845}"/>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B2</a:t>
              </a:r>
              <a:endParaRPr lang="zh-CN" altLang="en-US" sz="900" dirty="0"/>
            </a:p>
          </p:txBody>
        </p:sp>
        <p:sp>
          <p:nvSpPr>
            <p:cNvPr id="147" name="椭圆 146">
              <a:extLst>
                <a:ext uri="{FF2B5EF4-FFF2-40B4-BE49-F238E27FC236}">
                  <a16:creationId xmlns:a16="http://schemas.microsoft.com/office/drawing/2014/main" id="{18252F1E-7A34-4D44-B0A2-18BE9A9B4F61}"/>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B1</a:t>
              </a:r>
              <a:endParaRPr lang="zh-CN" altLang="en-US" sz="900" dirty="0"/>
            </a:p>
          </p:txBody>
        </p:sp>
        <p:sp>
          <p:nvSpPr>
            <p:cNvPr id="148" name="椭圆 147">
              <a:extLst>
                <a:ext uri="{FF2B5EF4-FFF2-40B4-BE49-F238E27FC236}">
                  <a16:creationId xmlns:a16="http://schemas.microsoft.com/office/drawing/2014/main" id="{162B9294-D423-455D-B3BE-5C53F3732FB1}"/>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G3</a:t>
              </a:r>
              <a:endParaRPr lang="zh-CN" altLang="en-US" sz="900" dirty="0"/>
            </a:p>
          </p:txBody>
        </p:sp>
        <p:sp>
          <p:nvSpPr>
            <p:cNvPr id="149" name="椭圆 148">
              <a:extLst>
                <a:ext uri="{FF2B5EF4-FFF2-40B4-BE49-F238E27FC236}">
                  <a16:creationId xmlns:a16="http://schemas.microsoft.com/office/drawing/2014/main" id="{1A408BCC-0468-4370-87BA-D527F79FCDEA}"/>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G2</a:t>
              </a:r>
              <a:endParaRPr lang="zh-CN" altLang="en-US" sz="900" dirty="0"/>
            </a:p>
          </p:txBody>
        </p:sp>
        <p:cxnSp>
          <p:nvCxnSpPr>
            <p:cNvPr id="150" name="直接连接符 149">
              <a:extLst>
                <a:ext uri="{FF2B5EF4-FFF2-40B4-BE49-F238E27FC236}">
                  <a16:creationId xmlns:a16="http://schemas.microsoft.com/office/drawing/2014/main" id="{C5486C29-56ED-4632-BF61-CD95261550CE}"/>
                </a:ext>
              </a:extLst>
            </p:cNvPr>
            <p:cNvCxnSpPr>
              <a:stCxn id="147" idx="6"/>
              <a:endCxn id="149" idx="2"/>
            </p:cNvCxnSpPr>
            <p:nvPr/>
          </p:nvCxnSpPr>
          <p:spPr>
            <a:xfrm>
              <a:off x="7724770" y="4224902"/>
              <a:ext cx="1003450" cy="719840"/>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151" name="直接连接符 150">
              <a:extLst>
                <a:ext uri="{FF2B5EF4-FFF2-40B4-BE49-F238E27FC236}">
                  <a16:creationId xmlns:a16="http://schemas.microsoft.com/office/drawing/2014/main" id="{8219E069-AD0A-4E57-8799-875627523E47}"/>
                </a:ext>
              </a:extLst>
            </p:cNvPr>
            <p:cNvCxnSpPr>
              <a:stCxn id="147" idx="6"/>
              <a:endCxn id="143" idx="2"/>
            </p:cNvCxnSpPr>
            <p:nvPr/>
          </p:nvCxnSpPr>
          <p:spPr>
            <a:xfrm>
              <a:off x="7724770" y="4224902"/>
              <a:ext cx="998978" cy="0"/>
            </a:xfrm>
            <a:prstGeom prst="line">
              <a:avLst/>
            </a:prstGeom>
            <a:ln w="28575">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152" name="直接连接符 151">
              <a:extLst>
                <a:ext uri="{FF2B5EF4-FFF2-40B4-BE49-F238E27FC236}">
                  <a16:creationId xmlns:a16="http://schemas.microsoft.com/office/drawing/2014/main" id="{A1E60877-46E8-4182-B9DB-35449E2CC35D}"/>
                </a:ext>
              </a:extLst>
            </p:cNvPr>
            <p:cNvCxnSpPr>
              <a:stCxn id="142" idx="6"/>
              <a:endCxn id="143" idx="2"/>
            </p:cNvCxnSpPr>
            <p:nvPr/>
          </p:nvCxnSpPr>
          <p:spPr>
            <a:xfrm flipV="1">
              <a:off x="7724770" y="4224902"/>
              <a:ext cx="998978" cy="1439682"/>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153" name="直接连接符 152">
              <a:extLst>
                <a:ext uri="{FF2B5EF4-FFF2-40B4-BE49-F238E27FC236}">
                  <a16:creationId xmlns:a16="http://schemas.microsoft.com/office/drawing/2014/main" id="{9FB7D6B5-96ED-4546-80A4-77F467F32A58}"/>
                </a:ext>
              </a:extLst>
            </p:cNvPr>
            <p:cNvCxnSpPr>
              <a:stCxn id="142" idx="6"/>
              <a:endCxn id="149"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54" name="直接连接符 153">
              <a:extLst>
                <a:ext uri="{FF2B5EF4-FFF2-40B4-BE49-F238E27FC236}">
                  <a16:creationId xmlns:a16="http://schemas.microsoft.com/office/drawing/2014/main" id="{B086B57A-33BF-4444-BD60-8BA6F6CDC644}"/>
                </a:ext>
              </a:extLst>
            </p:cNvPr>
            <p:cNvCxnSpPr>
              <a:stCxn id="144" idx="6"/>
              <a:endCxn id="148"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55" name="直接连接符 154">
              <a:extLst>
                <a:ext uri="{FF2B5EF4-FFF2-40B4-BE49-F238E27FC236}">
                  <a16:creationId xmlns:a16="http://schemas.microsoft.com/office/drawing/2014/main" id="{8DDDD5E6-37FE-454F-A5CC-974888048F41}"/>
                </a:ext>
              </a:extLst>
            </p:cNvPr>
            <p:cNvCxnSpPr>
              <a:stCxn id="146" idx="6"/>
              <a:endCxn id="149"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56" name="直接连接符 155">
              <a:extLst>
                <a:ext uri="{FF2B5EF4-FFF2-40B4-BE49-F238E27FC236}">
                  <a16:creationId xmlns:a16="http://schemas.microsoft.com/office/drawing/2014/main" id="{2C8A97DC-22C9-4008-9A12-DA36A0647C1B}"/>
                </a:ext>
              </a:extLst>
            </p:cNvPr>
            <p:cNvCxnSpPr>
              <a:stCxn id="146" idx="6"/>
              <a:endCxn id="148" idx="2"/>
            </p:cNvCxnSpPr>
            <p:nvPr/>
          </p:nvCxnSpPr>
          <p:spPr>
            <a:xfrm>
              <a:off x="7724770" y="4944743"/>
              <a:ext cx="998978" cy="71984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grpSp>
      <p:grpSp>
        <p:nvGrpSpPr>
          <p:cNvPr id="157" name="组合 156">
            <a:extLst>
              <a:ext uri="{FF2B5EF4-FFF2-40B4-BE49-F238E27FC236}">
                <a16:creationId xmlns:a16="http://schemas.microsoft.com/office/drawing/2014/main" id="{80BE26D9-B799-4B1F-A97C-D2B0E9DD960F}"/>
              </a:ext>
            </a:extLst>
          </p:cNvPr>
          <p:cNvGrpSpPr/>
          <p:nvPr/>
        </p:nvGrpSpPr>
        <p:grpSpPr>
          <a:xfrm>
            <a:off x="4974620" y="4255971"/>
            <a:ext cx="1382854" cy="1807918"/>
            <a:chOff x="7198298" y="3963340"/>
            <a:chExt cx="2051922" cy="2682646"/>
          </a:xfrm>
        </p:grpSpPr>
        <p:sp>
          <p:nvSpPr>
            <p:cNvPr id="158" name="椭圆 157">
              <a:extLst>
                <a:ext uri="{FF2B5EF4-FFF2-40B4-BE49-F238E27FC236}">
                  <a16:creationId xmlns:a16="http://schemas.microsoft.com/office/drawing/2014/main" id="{5CF5405A-8DAF-4526-8930-FEDA287C0DFA}"/>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B3</a:t>
              </a:r>
              <a:endParaRPr lang="zh-CN" altLang="en-US" sz="900" dirty="0"/>
            </a:p>
          </p:txBody>
        </p:sp>
        <p:sp>
          <p:nvSpPr>
            <p:cNvPr id="159" name="椭圆 158">
              <a:extLst>
                <a:ext uri="{FF2B5EF4-FFF2-40B4-BE49-F238E27FC236}">
                  <a16:creationId xmlns:a16="http://schemas.microsoft.com/office/drawing/2014/main" id="{DF0DD103-2387-4E79-9DCF-40198D112F6B}"/>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G1</a:t>
              </a:r>
              <a:endParaRPr lang="zh-CN" altLang="en-US" sz="900" dirty="0"/>
            </a:p>
          </p:txBody>
        </p:sp>
        <p:sp>
          <p:nvSpPr>
            <p:cNvPr id="160" name="椭圆 159">
              <a:extLst>
                <a:ext uri="{FF2B5EF4-FFF2-40B4-BE49-F238E27FC236}">
                  <a16:creationId xmlns:a16="http://schemas.microsoft.com/office/drawing/2014/main" id="{58A58CCF-D740-470F-977F-8C6E925D2ECC}"/>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B4</a:t>
              </a:r>
              <a:endParaRPr lang="zh-CN" altLang="en-US" sz="900" dirty="0"/>
            </a:p>
          </p:txBody>
        </p:sp>
        <p:sp>
          <p:nvSpPr>
            <p:cNvPr id="161" name="椭圆 160">
              <a:extLst>
                <a:ext uri="{FF2B5EF4-FFF2-40B4-BE49-F238E27FC236}">
                  <a16:creationId xmlns:a16="http://schemas.microsoft.com/office/drawing/2014/main" id="{43D489BA-7AC5-42A0-AAAB-303EF1DC018E}"/>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G4</a:t>
              </a:r>
              <a:endParaRPr lang="zh-CN" altLang="en-US" sz="900" dirty="0"/>
            </a:p>
          </p:txBody>
        </p:sp>
        <p:sp>
          <p:nvSpPr>
            <p:cNvPr id="162" name="椭圆 161">
              <a:extLst>
                <a:ext uri="{FF2B5EF4-FFF2-40B4-BE49-F238E27FC236}">
                  <a16:creationId xmlns:a16="http://schemas.microsoft.com/office/drawing/2014/main" id="{57D25F93-9DE8-4897-84D2-C4FBE9EA5498}"/>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B2</a:t>
              </a:r>
              <a:endParaRPr lang="zh-CN" altLang="en-US" sz="900" dirty="0"/>
            </a:p>
          </p:txBody>
        </p:sp>
        <p:sp>
          <p:nvSpPr>
            <p:cNvPr id="163" name="椭圆 162">
              <a:extLst>
                <a:ext uri="{FF2B5EF4-FFF2-40B4-BE49-F238E27FC236}">
                  <a16:creationId xmlns:a16="http://schemas.microsoft.com/office/drawing/2014/main" id="{8769E7BA-0BEC-45FD-A2C9-1A8B4BA96534}"/>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B1</a:t>
              </a:r>
              <a:endParaRPr lang="zh-CN" altLang="en-US" sz="900" dirty="0"/>
            </a:p>
          </p:txBody>
        </p:sp>
        <p:sp>
          <p:nvSpPr>
            <p:cNvPr id="164" name="椭圆 163">
              <a:extLst>
                <a:ext uri="{FF2B5EF4-FFF2-40B4-BE49-F238E27FC236}">
                  <a16:creationId xmlns:a16="http://schemas.microsoft.com/office/drawing/2014/main" id="{0ED30D6F-57B9-47D5-AAA3-C6964459638E}"/>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G3</a:t>
              </a:r>
              <a:endParaRPr lang="zh-CN" altLang="en-US" sz="900" dirty="0"/>
            </a:p>
          </p:txBody>
        </p:sp>
        <p:sp>
          <p:nvSpPr>
            <p:cNvPr id="165" name="椭圆 164">
              <a:extLst>
                <a:ext uri="{FF2B5EF4-FFF2-40B4-BE49-F238E27FC236}">
                  <a16:creationId xmlns:a16="http://schemas.microsoft.com/office/drawing/2014/main" id="{9891DFF8-B688-4963-9B10-E6E8878EB668}"/>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G2</a:t>
              </a:r>
              <a:endParaRPr lang="zh-CN" altLang="en-US" sz="900" dirty="0"/>
            </a:p>
          </p:txBody>
        </p:sp>
        <p:cxnSp>
          <p:nvCxnSpPr>
            <p:cNvPr id="166" name="直接连接符 165">
              <a:extLst>
                <a:ext uri="{FF2B5EF4-FFF2-40B4-BE49-F238E27FC236}">
                  <a16:creationId xmlns:a16="http://schemas.microsoft.com/office/drawing/2014/main" id="{2D89D05A-2D1A-462B-89F6-6B6772CD49FD}"/>
                </a:ext>
              </a:extLst>
            </p:cNvPr>
            <p:cNvCxnSpPr>
              <a:stCxn id="163" idx="6"/>
              <a:endCxn id="165" idx="2"/>
            </p:cNvCxnSpPr>
            <p:nvPr/>
          </p:nvCxnSpPr>
          <p:spPr>
            <a:xfrm>
              <a:off x="7724770" y="4224902"/>
              <a:ext cx="1003450" cy="71984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67" name="直接连接符 166">
              <a:extLst>
                <a:ext uri="{FF2B5EF4-FFF2-40B4-BE49-F238E27FC236}">
                  <a16:creationId xmlns:a16="http://schemas.microsoft.com/office/drawing/2014/main" id="{56CA2300-10AE-4BF7-82FE-17DA23F2E3E3}"/>
                </a:ext>
              </a:extLst>
            </p:cNvPr>
            <p:cNvCxnSpPr>
              <a:stCxn id="163" idx="6"/>
              <a:endCxn id="159" idx="2"/>
            </p:cNvCxnSpPr>
            <p:nvPr/>
          </p:nvCxnSpPr>
          <p:spPr>
            <a:xfrm>
              <a:off x="7724770" y="4224902"/>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68" name="直接连接符 167">
              <a:extLst>
                <a:ext uri="{FF2B5EF4-FFF2-40B4-BE49-F238E27FC236}">
                  <a16:creationId xmlns:a16="http://schemas.microsoft.com/office/drawing/2014/main" id="{0D0E4649-C54D-454A-B11D-718601B8BFC1}"/>
                </a:ext>
              </a:extLst>
            </p:cNvPr>
            <p:cNvCxnSpPr>
              <a:stCxn id="158" idx="6"/>
              <a:endCxn id="159" idx="2"/>
            </p:cNvCxnSpPr>
            <p:nvPr/>
          </p:nvCxnSpPr>
          <p:spPr>
            <a:xfrm flipV="1">
              <a:off x="7724770" y="4224902"/>
              <a:ext cx="998978" cy="1439682"/>
            </a:xfrm>
            <a:prstGeom prst="line">
              <a:avLst/>
            </a:prstGeom>
            <a:ln w="28575">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169" name="直接连接符 168">
              <a:extLst>
                <a:ext uri="{FF2B5EF4-FFF2-40B4-BE49-F238E27FC236}">
                  <a16:creationId xmlns:a16="http://schemas.microsoft.com/office/drawing/2014/main" id="{C88D12EF-BE9E-4E6D-BC87-A7481E577EFF}"/>
                </a:ext>
              </a:extLst>
            </p:cNvPr>
            <p:cNvCxnSpPr>
              <a:stCxn id="158" idx="6"/>
              <a:endCxn id="165"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70" name="直接连接符 169">
              <a:extLst>
                <a:ext uri="{FF2B5EF4-FFF2-40B4-BE49-F238E27FC236}">
                  <a16:creationId xmlns:a16="http://schemas.microsoft.com/office/drawing/2014/main" id="{DD5E5A86-5727-40E5-AEBC-CF4DF2E729BF}"/>
                </a:ext>
              </a:extLst>
            </p:cNvPr>
            <p:cNvCxnSpPr>
              <a:stCxn id="160" idx="6"/>
              <a:endCxn id="164"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71" name="直接连接符 170">
              <a:extLst>
                <a:ext uri="{FF2B5EF4-FFF2-40B4-BE49-F238E27FC236}">
                  <a16:creationId xmlns:a16="http://schemas.microsoft.com/office/drawing/2014/main" id="{3CDC5DF6-9262-42C3-A8AB-78C1D27A4045}"/>
                </a:ext>
              </a:extLst>
            </p:cNvPr>
            <p:cNvCxnSpPr>
              <a:stCxn id="162" idx="6"/>
              <a:endCxn id="165"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72" name="直接连接符 171">
              <a:extLst>
                <a:ext uri="{FF2B5EF4-FFF2-40B4-BE49-F238E27FC236}">
                  <a16:creationId xmlns:a16="http://schemas.microsoft.com/office/drawing/2014/main" id="{B66A8981-2BFC-4511-B31B-10D750DE82DC}"/>
                </a:ext>
              </a:extLst>
            </p:cNvPr>
            <p:cNvCxnSpPr>
              <a:stCxn id="162" idx="6"/>
              <a:endCxn id="164" idx="2"/>
            </p:cNvCxnSpPr>
            <p:nvPr/>
          </p:nvCxnSpPr>
          <p:spPr>
            <a:xfrm>
              <a:off x="7724770" y="4944743"/>
              <a:ext cx="998978" cy="71984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grpSp>
      <p:grpSp>
        <p:nvGrpSpPr>
          <p:cNvPr id="173" name="组合 172">
            <a:extLst>
              <a:ext uri="{FF2B5EF4-FFF2-40B4-BE49-F238E27FC236}">
                <a16:creationId xmlns:a16="http://schemas.microsoft.com/office/drawing/2014/main" id="{3A285F2C-31E7-48E2-8D52-2A2D2FCE7BFA}"/>
              </a:ext>
            </a:extLst>
          </p:cNvPr>
          <p:cNvGrpSpPr/>
          <p:nvPr/>
        </p:nvGrpSpPr>
        <p:grpSpPr>
          <a:xfrm>
            <a:off x="6877418" y="4252125"/>
            <a:ext cx="1382854" cy="1807918"/>
            <a:chOff x="7198298" y="3963340"/>
            <a:chExt cx="2051922" cy="2682646"/>
          </a:xfrm>
        </p:grpSpPr>
        <p:sp>
          <p:nvSpPr>
            <p:cNvPr id="174" name="椭圆 173">
              <a:extLst>
                <a:ext uri="{FF2B5EF4-FFF2-40B4-BE49-F238E27FC236}">
                  <a16:creationId xmlns:a16="http://schemas.microsoft.com/office/drawing/2014/main" id="{A0D52344-1632-4515-9F3F-2EC287CA112C}"/>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B3</a:t>
              </a:r>
              <a:endParaRPr lang="zh-CN" altLang="en-US" sz="900" dirty="0"/>
            </a:p>
          </p:txBody>
        </p:sp>
        <p:sp>
          <p:nvSpPr>
            <p:cNvPr id="175" name="椭圆 174">
              <a:extLst>
                <a:ext uri="{FF2B5EF4-FFF2-40B4-BE49-F238E27FC236}">
                  <a16:creationId xmlns:a16="http://schemas.microsoft.com/office/drawing/2014/main" id="{DF5E63ED-40E5-4765-8E25-8F57C7C31C35}"/>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G1</a:t>
              </a:r>
              <a:endParaRPr lang="zh-CN" altLang="en-US" sz="900" dirty="0"/>
            </a:p>
          </p:txBody>
        </p:sp>
        <p:sp>
          <p:nvSpPr>
            <p:cNvPr id="176" name="椭圆 175">
              <a:extLst>
                <a:ext uri="{FF2B5EF4-FFF2-40B4-BE49-F238E27FC236}">
                  <a16:creationId xmlns:a16="http://schemas.microsoft.com/office/drawing/2014/main" id="{1A6E1A2B-AEFF-4C86-8DF0-A4440C909D75}"/>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B4</a:t>
              </a:r>
              <a:endParaRPr lang="zh-CN" altLang="en-US" sz="900" dirty="0"/>
            </a:p>
          </p:txBody>
        </p:sp>
        <p:sp>
          <p:nvSpPr>
            <p:cNvPr id="177" name="椭圆 176">
              <a:extLst>
                <a:ext uri="{FF2B5EF4-FFF2-40B4-BE49-F238E27FC236}">
                  <a16:creationId xmlns:a16="http://schemas.microsoft.com/office/drawing/2014/main" id="{C4768878-E4F9-42E1-A01F-A12FD082C815}"/>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G4</a:t>
              </a:r>
              <a:endParaRPr lang="zh-CN" altLang="en-US" sz="900" dirty="0"/>
            </a:p>
          </p:txBody>
        </p:sp>
        <p:sp>
          <p:nvSpPr>
            <p:cNvPr id="178" name="椭圆 177">
              <a:extLst>
                <a:ext uri="{FF2B5EF4-FFF2-40B4-BE49-F238E27FC236}">
                  <a16:creationId xmlns:a16="http://schemas.microsoft.com/office/drawing/2014/main" id="{3BBAADBB-E767-4EA6-9544-5E9AE9441DCC}"/>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B2</a:t>
              </a:r>
              <a:endParaRPr lang="zh-CN" altLang="en-US" sz="900" dirty="0"/>
            </a:p>
          </p:txBody>
        </p:sp>
        <p:sp>
          <p:nvSpPr>
            <p:cNvPr id="179" name="椭圆 178">
              <a:extLst>
                <a:ext uri="{FF2B5EF4-FFF2-40B4-BE49-F238E27FC236}">
                  <a16:creationId xmlns:a16="http://schemas.microsoft.com/office/drawing/2014/main" id="{0DE65200-1941-4308-8D97-DDF5B859C6C5}"/>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B1</a:t>
              </a:r>
              <a:endParaRPr lang="zh-CN" altLang="en-US" sz="900" dirty="0"/>
            </a:p>
          </p:txBody>
        </p:sp>
        <p:sp>
          <p:nvSpPr>
            <p:cNvPr id="180" name="椭圆 179">
              <a:extLst>
                <a:ext uri="{FF2B5EF4-FFF2-40B4-BE49-F238E27FC236}">
                  <a16:creationId xmlns:a16="http://schemas.microsoft.com/office/drawing/2014/main" id="{E6E8EB03-C40D-4E8F-A8D0-CD7D39F9FAFE}"/>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G3</a:t>
              </a:r>
              <a:endParaRPr lang="zh-CN" altLang="en-US" sz="900" dirty="0"/>
            </a:p>
          </p:txBody>
        </p:sp>
        <p:sp>
          <p:nvSpPr>
            <p:cNvPr id="181" name="椭圆 180">
              <a:extLst>
                <a:ext uri="{FF2B5EF4-FFF2-40B4-BE49-F238E27FC236}">
                  <a16:creationId xmlns:a16="http://schemas.microsoft.com/office/drawing/2014/main" id="{BF38F371-DA7C-4D30-912E-6DC8612A794F}"/>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900" dirty="0"/>
                <a:t>G2</a:t>
              </a:r>
              <a:endParaRPr lang="zh-CN" altLang="en-US" sz="900" dirty="0"/>
            </a:p>
          </p:txBody>
        </p:sp>
        <p:cxnSp>
          <p:nvCxnSpPr>
            <p:cNvPr id="182" name="直接连接符 181">
              <a:extLst>
                <a:ext uri="{FF2B5EF4-FFF2-40B4-BE49-F238E27FC236}">
                  <a16:creationId xmlns:a16="http://schemas.microsoft.com/office/drawing/2014/main" id="{62A207B1-7B2E-4B03-AB6B-38B2A7AB003A}"/>
                </a:ext>
              </a:extLst>
            </p:cNvPr>
            <p:cNvCxnSpPr>
              <a:stCxn id="179" idx="6"/>
              <a:endCxn id="181" idx="2"/>
            </p:cNvCxnSpPr>
            <p:nvPr/>
          </p:nvCxnSpPr>
          <p:spPr>
            <a:xfrm>
              <a:off x="7724770" y="4224902"/>
              <a:ext cx="1003450" cy="71984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83" name="直接连接符 182">
              <a:extLst>
                <a:ext uri="{FF2B5EF4-FFF2-40B4-BE49-F238E27FC236}">
                  <a16:creationId xmlns:a16="http://schemas.microsoft.com/office/drawing/2014/main" id="{06170FC1-AADC-4807-9878-945B6A0BAB84}"/>
                </a:ext>
              </a:extLst>
            </p:cNvPr>
            <p:cNvCxnSpPr>
              <a:stCxn id="179" idx="6"/>
              <a:endCxn id="175" idx="2"/>
            </p:cNvCxnSpPr>
            <p:nvPr/>
          </p:nvCxnSpPr>
          <p:spPr>
            <a:xfrm>
              <a:off x="7724770" y="4224902"/>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4" name="直接连接符 183">
              <a:extLst>
                <a:ext uri="{FF2B5EF4-FFF2-40B4-BE49-F238E27FC236}">
                  <a16:creationId xmlns:a16="http://schemas.microsoft.com/office/drawing/2014/main" id="{FB194219-790E-4BFB-9F44-7869713231E7}"/>
                </a:ext>
              </a:extLst>
            </p:cNvPr>
            <p:cNvCxnSpPr>
              <a:stCxn id="174" idx="6"/>
              <a:endCxn id="175" idx="2"/>
            </p:cNvCxnSpPr>
            <p:nvPr/>
          </p:nvCxnSpPr>
          <p:spPr>
            <a:xfrm flipV="1">
              <a:off x="7724770" y="4224902"/>
              <a:ext cx="998978" cy="1439682"/>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85" name="直接连接符 184">
              <a:extLst>
                <a:ext uri="{FF2B5EF4-FFF2-40B4-BE49-F238E27FC236}">
                  <a16:creationId xmlns:a16="http://schemas.microsoft.com/office/drawing/2014/main" id="{55E7C5D4-088D-4F76-B267-372FD6279E5A}"/>
                </a:ext>
              </a:extLst>
            </p:cNvPr>
            <p:cNvCxnSpPr>
              <a:stCxn id="174" idx="6"/>
              <a:endCxn id="181"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6" name="直接连接符 185">
              <a:extLst>
                <a:ext uri="{FF2B5EF4-FFF2-40B4-BE49-F238E27FC236}">
                  <a16:creationId xmlns:a16="http://schemas.microsoft.com/office/drawing/2014/main" id="{17A17598-6B1D-45B4-A182-E65222BA2F2F}"/>
                </a:ext>
              </a:extLst>
            </p:cNvPr>
            <p:cNvCxnSpPr>
              <a:stCxn id="176" idx="6"/>
              <a:endCxn id="180"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7" name="直接连接符 186">
              <a:extLst>
                <a:ext uri="{FF2B5EF4-FFF2-40B4-BE49-F238E27FC236}">
                  <a16:creationId xmlns:a16="http://schemas.microsoft.com/office/drawing/2014/main" id="{3B6FA36D-4F4C-4D18-8487-FA2BD8F56899}"/>
                </a:ext>
              </a:extLst>
            </p:cNvPr>
            <p:cNvCxnSpPr>
              <a:stCxn id="178" idx="6"/>
              <a:endCxn id="181"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8" name="直接连接符 187">
              <a:extLst>
                <a:ext uri="{FF2B5EF4-FFF2-40B4-BE49-F238E27FC236}">
                  <a16:creationId xmlns:a16="http://schemas.microsoft.com/office/drawing/2014/main" id="{032AAA2E-CB6F-4E6E-9F2F-4761A2D7C7AD}"/>
                </a:ext>
              </a:extLst>
            </p:cNvPr>
            <p:cNvCxnSpPr>
              <a:stCxn id="178" idx="6"/>
              <a:endCxn id="180" idx="2"/>
            </p:cNvCxnSpPr>
            <p:nvPr/>
          </p:nvCxnSpPr>
          <p:spPr>
            <a:xfrm>
              <a:off x="7724770" y="4944743"/>
              <a:ext cx="998978" cy="71984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730476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5"/>
                                        </p:tgtEl>
                                        <p:attrNameLst>
                                          <p:attrName>style.visibility</p:attrName>
                                        </p:attrNameLst>
                                      </p:cBhvr>
                                      <p:to>
                                        <p:strVal val="visible"/>
                                      </p:to>
                                    </p:set>
                                    <p:animEffect transition="in" filter="fade">
                                      <p:cBhvr>
                                        <p:cTn id="18" dur="500"/>
                                        <p:tgtEl>
                                          <p:spTgt spid="1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fade">
                                      <p:cBhvr>
                                        <p:cTn id="23" dur="500"/>
                                        <p:tgtEl>
                                          <p:spTgt spid="1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500"/>
                                        <p:tgtEl>
                                          <p:spTgt spid="10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fade">
                                      <p:cBhvr>
                                        <p:cTn id="33" dur="500"/>
                                        <p:tgtEl>
                                          <p:spTgt spid="1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3"/>
                                        </p:tgtEl>
                                        <p:attrNameLst>
                                          <p:attrName>style.visibility</p:attrName>
                                        </p:attrNameLst>
                                      </p:cBhvr>
                                      <p:to>
                                        <p:strVal val="visible"/>
                                      </p:to>
                                    </p:set>
                                    <p:animEffect transition="in" filter="fade">
                                      <p:cBhvr>
                                        <p:cTn id="38"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533B7C3-7900-4880-8777-9E4A0F2AFFDC}"/>
              </a:ext>
            </a:extLst>
          </p:cNvPr>
          <p:cNvSpPr/>
          <p:nvPr/>
        </p:nvSpPr>
        <p:spPr>
          <a:xfrm>
            <a:off x="1500896" y="1191270"/>
            <a:ext cx="3771495" cy="4956424"/>
          </a:xfrm>
          <a:prstGeom prst="rect">
            <a:avLst/>
          </a:prstGeom>
          <a:solidFill>
            <a:srgbClr val="A1DFF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1600" dirty="0"/>
          </a:p>
        </p:txBody>
      </p:sp>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匈牙利算法</a:t>
              </a:r>
            </a:p>
          </p:txBody>
        </p:sp>
      </p:grpSp>
      <p:sp>
        <p:nvSpPr>
          <p:cNvPr id="6" name="矩形 5">
            <a:extLst>
              <a:ext uri="{FF2B5EF4-FFF2-40B4-BE49-F238E27FC236}">
                <a16:creationId xmlns:a16="http://schemas.microsoft.com/office/drawing/2014/main" id="{E25F0E9A-BF40-40A0-89F7-35B92F7A2568}"/>
              </a:ext>
            </a:extLst>
          </p:cNvPr>
          <p:cNvSpPr/>
          <p:nvPr/>
        </p:nvSpPr>
        <p:spPr>
          <a:xfrm>
            <a:off x="1723460" y="1593247"/>
            <a:ext cx="3227919" cy="1200329"/>
          </a:xfrm>
          <a:prstGeom prst="rect">
            <a:avLst/>
          </a:prstGeom>
        </p:spPr>
        <p:txBody>
          <a:bodyPr wrap="square">
            <a:spAutoFit/>
          </a:bodyPr>
          <a:lstStyle/>
          <a:p>
            <a:r>
              <a:rPr lang="zh-CN" altLang="en-US" b="1" dirty="0">
                <a:latin typeface="+mn-ea"/>
              </a:rPr>
              <a:t>四：接下来是</a:t>
            </a:r>
            <a:r>
              <a:rPr lang="en-US" altLang="zh-CN" b="1" dirty="0">
                <a:latin typeface="+mn-ea"/>
              </a:rPr>
              <a:t>4</a:t>
            </a:r>
            <a:r>
              <a:rPr lang="zh-CN" altLang="en-US" b="1" dirty="0">
                <a:latin typeface="+mn-ea"/>
              </a:rPr>
              <a:t>号男生，很遗憾，按照第三步的节奏我们没法给</a:t>
            </a:r>
            <a:r>
              <a:rPr lang="en-US" altLang="zh-CN" b="1" dirty="0">
                <a:latin typeface="+mn-ea"/>
              </a:rPr>
              <a:t>4</a:t>
            </a:r>
            <a:r>
              <a:rPr lang="zh-CN" altLang="en-US" b="1" dirty="0">
                <a:latin typeface="+mn-ea"/>
              </a:rPr>
              <a:t>号男生腾出来一个妹子，实在是无能为力了</a:t>
            </a:r>
          </a:p>
        </p:txBody>
      </p:sp>
      <p:grpSp>
        <p:nvGrpSpPr>
          <p:cNvPr id="7" name="组合 6">
            <a:extLst>
              <a:ext uri="{FF2B5EF4-FFF2-40B4-BE49-F238E27FC236}">
                <a16:creationId xmlns:a16="http://schemas.microsoft.com/office/drawing/2014/main" id="{9FEAECA5-07E0-4DCF-A71E-981BD37CD972}"/>
              </a:ext>
            </a:extLst>
          </p:cNvPr>
          <p:cNvGrpSpPr/>
          <p:nvPr/>
        </p:nvGrpSpPr>
        <p:grpSpPr>
          <a:xfrm>
            <a:off x="2273384" y="3024896"/>
            <a:ext cx="2118343" cy="2798807"/>
            <a:chOff x="7198298" y="3934935"/>
            <a:chExt cx="2051922" cy="2711051"/>
          </a:xfrm>
        </p:grpSpPr>
        <p:sp>
          <p:nvSpPr>
            <p:cNvPr id="8" name="椭圆 7">
              <a:extLst>
                <a:ext uri="{FF2B5EF4-FFF2-40B4-BE49-F238E27FC236}">
                  <a16:creationId xmlns:a16="http://schemas.microsoft.com/office/drawing/2014/main" id="{58CEA73A-C13C-482D-9355-9799D924463F}"/>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9" name="椭圆 8">
              <a:extLst>
                <a:ext uri="{FF2B5EF4-FFF2-40B4-BE49-F238E27FC236}">
                  <a16:creationId xmlns:a16="http://schemas.microsoft.com/office/drawing/2014/main" id="{EFDA3FD9-774F-4C2B-A0C7-6728DE452E0F}"/>
                </a:ext>
              </a:extLst>
            </p:cNvPr>
            <p:cNvSpPr/>
            <p:nvPr/>
          </p:nvSpPr>
          <p:spPr>
            <a:xfrm>
              <a:off x="8689874" y="3934935"/>
              <a:ext cx="560346" cy="551526"/>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10" name="椭圆 9">
              <a:extLst>
                <a:ext uri="{FF2B5EF4-FFF2-40B4-BE49-F238E27FC236}">
                  <a16:creationId xmlns:a16="http://schemas.microsoft.com/office/drawing/2014/main" id="{77F9F4B7-E920-44F5-9495-449F4D2DA992}"/>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1400" dirty="0"/>
                <a:t>B4</a:t>
              </a:r>
              <a:endParaRPr lang="zh-CN" altLang="en-US" sz="1400" dirty="0"/>
            </a:p>
          </p:txBody>
        </p:sp>
        <p:sp>
          <p:nvSpPr>
            <p:cNvPr id="11" name="椭圆 10">
              <a:extLst>
                <a:ext uri="{FF2B5EF4-FFF2-40B4-BE49-F238E27FC236}">
                  <a16:creationId xmlns:a16="http://schemas.microsoft.com/office/drawing/2014/main" id="{327F5AE2-F648-46A0-8285-F6678E5C35AB}"/>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1400" dirty="0"/>
                <a:t>G4</a:t>
              </a:r>
              <a:endParaRPr lang="zh-CN" altLang="en-US" sz="1400" dirty="0"/>
            </a:p>
          </p:txBody>
        </p:sp>
        <p:sp>
          <p:nvSpPr>
            <p:cNvPr id="12" name="椭圆 11">
              <a:extLst>
                <a:ext uri="{FF2B5EF4-FFF2-40B4-BE49-F238E27FC236}">
                  <a16:creationId xmlns:a16="http://schemas.microsoft.com/office/drawing/2014/main" id="{E69A7F9E-47EA-4A0C-A81E-4708F74E12C2}"/>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1400" dirty="0"/>
                <a:t>B2</a:t>
              </a:r>
              <a:endParaRPr lang="zh-CN" altLang="en-US" sz="1400" dirty="0"/>
            </a:p>
          </p:txBody>
        </p:sp>
        <p:sp>
          <p:nvSpPr>
            <p:cNvPr id="13" name="椭圆 12">
              <a:extLst>
                <a:ext uri="{FF2B5EF4-FFF2-40B4-BE49-F238E27FC236}">
                  <a16:creationId xmlns:a16="http://schemas.microsoft.com/office/drawing/2014/main" id="{E3F37C0F-3341-409E-AFE0-CF59991272E0}"/>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1400" dirty="0"/>
                <a:t>B1</a:t>
              </a:r>
              <a:endParaRPr lang="zh-CN" altLang="en-US" sz="1400" dirty="0"/>
            </a:p>
          </p:txBody>
        </p:sp>
        <p:sp>
          <p:nvSpPr>
            <p:cNvPr id="14" name="椭圆 13">
              <a:extLst>
                <a:ext uri="{FF2B5EF4-FFF2-40B4-BE49-F238E27FC236}">
                  <a16:creationId xmlns:a16="http://schemas.microsoft.com/office/drawing/2014/main" id="{6EDEFDBA-F345-41A6-B69F-AD9543BA6AB1}"/>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15" name="椭圆 14">
              <a:extLst>
                <a:ext uri="{FF2B5EF4-FFF2-40B4-BE49-F238E27FC236}">
                  <a16:creationId xmlns:a16="http://schemas.microsoft.com/office/drawing/2014/main" id="{278D48C0-C101-4D8F-9C85-69AC6DEDE15D}"/>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16" name="直接连接符 15">
              <a:extLst>
                <a:ext uri="{FF2B5EF4-FFF2-40B4-BE49-F238E27FC236}">
                  <a16:creationId xmlns:a16="http://schemas.microsoft.com/office/drawing/2014/main" id="{1C219174-1688-427F-9572-F275A76C81F6}"/>
                </a:ext>
              </a:extLst>
            </p:cNvPr>
            <p:cNvCxnSpPr>
              <a:stCxn id="13" idx="6"/>
              <a:endCxn id="15" idx="2"/>
            </p:cNvCxnSpPr>
            <p:nvPr/>
          </p:nvCxnSpPr>
          <p:spPr>
            <a:xfrm>
              <a:off x="7724770" y="4224902"/>
              <a:ext cx="1003450" cy="71984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7" name="直接连接符 16">
              <a:extLst>
                <a:ext uri="{FF2B5EF4-FFF2-40B4-BE49-F238E27FC236}">
                  <a16:creationId xmlns:a16="http://schemas.microsoft.com/office/drawing/2014/main" id="{D3DA7951-93A9-4867-803C-655495D4484B}"/>
                </a:ext>
              </a:extLst>
            </p:cNvPr>
            <p:cNvCxnSpPr>
              <a:cxnSpLocks/>
              <a:stCxn id="13" idx="6"/>
              <a:endCxn id="9" idx="2"/>
            </p:cNvCxnSpPr>
            <p:nvPr/>
          </p:nvCxnSpPr>
          <p:spPr>
            <a:xfrm flipV="1">
              <a:off x="7724770" y="4210699"/>
              <a:ext cx="965104" cy="1420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 name="直接连接符 17">
              <a:extLst>
                <a:ext uri="{FF2B5EF4-FFF2-40B4-BE49-F238E27FC236}">
                  <a16:creationId xmlns:a16="http://schemas.microsoft.com/office/drawing/2014/main" id="{92C4BBCD-1578-4C5C-9BBE-AF73F155AFFD}"/>
                </a:ext>
              </a:extLst>
            </p:cNvPr>
            <p:cNvCxnSpPr>
              <a:cxnSpLocks/>
              <a:stCxn id="8" idx="6"/>
              <a:endCxn id="9" idx="2"/>
            </p:cNvCxnSpPr>
            <p:nvPr/>
          </p:nvCxnSpPr>
          <p:spPr>
            <a:xfrm flipV="1">
              <a:off x="7724770" y="4210699"/>
              <a:ext cx="965104" cy="1453885"/>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9" name="直接连接符 18">
              <a:extLst>
                <a:ext uri="{FF2B5EF4-FFF2-40B4-BE49-F238E27FC236}">
                  <a16:creationId xmlns:a16="http://schemas.microsoft.com/office/drawing/2014/main" id="{6FA39275-2A1B-4595-ADAA-656E43A61604}"/>
                </a:ext>
              </a:extLst>
            </p:cNvPr>
            <p:cNvCxnSpPr>
              <a:stCxn id="8" idx="6"/>
              <a:endCxn id="15"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0" name="直接连接符 19">
              <a:extLst>
                <a:ext uri="{FF2B5EF4-FFF2-40B4-BE49-F238E27FC236}">
                  <a16:creationId xmlns:a16="http://schemas.microsoft.com/office/drawing/2014/main" id="{ED6DDC41-3048-49F6-99D5-4E9A6B9E10BC}"/>
                </a:ext>
              </a:extLst>
            </p:cNvPr>
            <p:cNvCxnSpPr>
              <a:stCxn id="10" idx="6"/>
              <a:endCxn id="14"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1" name="直接连接符 20">
              <a:extLst>
                <a:ext uri="{FF2B5EF4-FFF2-40B4-BE49-F238E27FC236}">
                  <a16:creationId xmlns:a16="http://schemas.microsoft.com/office/drawing/2014/main" id="{2B8B57E0-709C-4B3B-A074-D01D6E578A8B}"/>
                </a:ext>
              </a:extLst>
            </p:cNvPr>
            <p:cNvCxnSpPr>
              <a:stCxn id="12" idx="6"/>
              <a:endCxn id="15"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2" name="直接连接符 21">
              <a:extLst>
                <a:ext uri="{FF2B5EF4-FFF2-40B4-BE49-F238E27FC236}">
                  <a16:creationId xmlns:a16="http://schemas.microsoft.com/office/drawing/2014/main" id="{E0E634B6-C2D3-4DDC-A00D-07F45FB4C113}"/>
                </a:ext>
              </a:extLst>
            </p:cNvPr>
            <p:cNvCxnSpPr>
              <a:stCxn id="12" idx="6"/>
              <a:endCxn id="14" idx="2"/>
            </p:cNvCxnSpPr>
            <p:nvPr/>
          </p:nvCxnSpPr>
          <p:spPr>
            <a:xfrm>
              <a:off x="7724770" y="4944743"/>
              <a:ext cx="998978" cy="71984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43" name="矩形 42">
            <a:extLst>
              <a:ext uri="{FF2B5EF4-FFF2-40B4-BE49-F238E27FC236}">
                <a16:creationId xmlns:a16="http://schemas.microsoft.com/office/drawing/2014/main" id="{D67BD33F-5641-49EB-ABCE-9EA49873C56B}"/>
              </a:ext>
            </a:extLst>
          </p:cNvPr>
          <p:cNvSpPr/>
          <p:nvPr/>
        </p:nvSpPr>
        <p:spPr>
          <a:xfrm>
            <a:off x="6919611" y="1892661"/>
            <a:ext cx="4233110" cy="1323439"/>
          </a:xfrm>
          <a:prstGeom prst="rect">
            <a:avLst/>
          </a:prstGeom>
        </p:spPr>
        <p:txBody>
          <a:bodyPr wrap="square">
            <a:spAutoFit/>
          </a:bodyPr>
          <a:lstStyle/>
          <a:p>
            <a:r>
              <a:rPr lang="zh-CN" altLang="en-US" sz="2000" dirty="0">
                <a:latin typeface="楷体" panose="02010609060101010101" pitchFamily="49" charset="-122"/>
                <a:ea typeface="楷体" panose="02010609060101010101" pitchFamily="49" charset="-122"/>
              </a:rPr>
              <a:t>我们可以看到，匈牙利算法其实是在保证匹配不减少的情况下，试图改变以前的某些策略，让新加入的节点被匹配上。</a:t>
            </a:r>
          </a:p>
        </p:txBody>
      </p:sp>
    </p:spTree>
    <p:extLst>
      <p:ext uri="{BB962C8B-B14F-4D97-AF65-F5344CB8AC3E}">
        <p14:creationId xmlns:p14="http://schemas.microsoft.com/office/powerpoint/2010/main" val="41209109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3">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匈牙利算法</a:t>
              </a:r>
            </a:p>
          </p:txBody>
        </p:sp>
      </p:grpSp>
      <p:sp>
        <p:nvSpPr>
          <p:cNvPr id="2" name="矩形 1">
            <a:extLst>
              <a:ext uri="{FF2B5EF4-FFF2-40B4-BE49-F238E27FC236}">
                <a16:creationId xmlns:a16="http://schemas.microsoft.com/office/drawing/2014/main" id="{B0189997-C743-465A-9799-5C749BA18C3B}"/>
              </a:ext>
            </a:extLst>
          </p:cNvPr>
          <p:cNvSpPr/>
          <p:nvPr/>
        </p:nvSpPr>
        <p:spPr>
          <a:xfrm>
            <a:off x="1564288" y="1629652"/>
            <a:ext cx="6096000" cy="4524315"/>
          </a:xfrm>
          <a:prstGeom prst="rect">
            <a:avLst/>
          </a:prstGeom>
          <a:ln>
            <a:solidFill>
              <a:schemeClr val="accent5">
                <a:lumMod val="60000"/>
                <a:lumOff val="40000"/>
              </a:schemeClr>
            </a:solidFill>
          </a:ln>
        </p:spPr>
        <p:txBody>
          <a:bodyPr>
            <a:spAutoFit/>
          </a:bodyPr>
          <a:lstStyle/>
          <a:p>
            <a:r>
              <a:rPr lang="en-US" altLang="zh-CN" dirty="0">
                <a:solidFill>
                  <a:srgbClr val="7A3E9D"/>
                </a:solidFill>
                <a:latin typeface="Consolas" panose="020B0609020204030204" pitchFamily="49" charset="0"/>
              </a:rPr>
              <a:t>bool</a:t>
            </a:r>
            <a:r>
              <a:rPr lang="en-US" altLang="zh-CN" dirty="0">
                <a:solidFill>
                  <a:srgbClr val="333333"/>
                </a:solidFill>
                <a:latin typeface="Consolas" panose="020B0609020204030204" pitchFamily="49" charset="0"/>
              </a:rPr>
              <a:t> </a:t>
            </a:r>
            <a:r>
              <a:rPr lang="en-US" altLang="zh-CN" b="1" dirty="0" err="1">
                <a:solidFill>
                  <a:srgbClr val="AA3731"/>
                </a:solidFill>
                <a:latin typeface="Consolas" panose="020B0609020204030204" pitchFamily="49" charset="0"/>
              </a:rPr>
              <a:t>dfs</a:t>
            </a:r>
            <a:r>
              <a:rPr lang="en-US" altLang="zh-CN" dirty="0">
                <a:solidFill>
                  <a:srgbClr val="777777"/>
                </a:solidFill>
                <a:latin typeface="Consolas" panose="020B0609020204030204" pitchFamily="49" charset="0"/>
              </a:rPr>
              <a:t>(</a:t>
            </a:r>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x</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B69C6"/>
                </a:solidFill>
                <a:latin typeface="Consolas" panose="020B0609020204030204" pitchFamily="49" charset="0"/>
              </a:rPr>
              <a:t>for</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i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1</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i </a:t>
            </a:r>
            <a:r>
              <a:rPr lang="en-US" altLang="zh-CN" dirty="0">
                <a:solidFill>
                  <a:srgbClr val="777777"/>
                </a:solidFill>
                <a:latin typeface="Consolas" panose="020B0609020204030204" pitchFamily="49" charset="0"/>
              </a:rPr>
              <a:t>&lt;=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sizey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i</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B69C6"/>
                </a:solidFill>
                <a:latin typeface="Consolas" panose="020B0609020204030204" pitchFamily="49" charset="0"/>
              </a:rPr>
              <a:t>if</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use</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i</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0</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&amp;&amp;</a:t>
            </a:r>
            <a:r>
              <a:rPr lang="en-US" altLang="zh-CN" dirty="0">
                <a:solidFill>
                  <a:srgbClr val="333333"/>
                </a:solidFill>
                <a:latin typeface="Consolas" panose="020B0609020204030204" pitchFamily="49" charset="0"/>
              </a:rPr>
              <a:t> a</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x</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i</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use</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i</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1</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B69C6"/>
                </a:solidFill>
                <a:latin typeface="Consolas" panose="020B0609020204030204" pitchFamily="49" charset="0"/>
              </a:rPr>
              <a:t>if</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pre</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i</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0</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b="1" dirty="0" err="1">
                <a:solidFill>
                  <a:srgbClr val="AA3731"/>
                </a:solidFill>
                <a:latin typeface="Consolas" panose="020B0609020204030204" pitchFamily="49" charset="0"/>
              </a:rPr>
              <a:t>dfs</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pre</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i</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pre</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i</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x</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B69C6"/>
                </a:solidFill>
                <a:latin typeface="Consolas" panose="020B0609020204030204" pitchFamily="49" charset="0"/>
              </a:rPr>
              <a:t>return</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true</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B69C6"/>
                </a:solidFill>
                <a:latin typeface="Consolas" panose="020B0609020204030204" pitchFamily="49" charset="0"/>
              </a:rPr>
              <a:t>return</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false</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777777"/>
                </a:solidFill>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
        <p:nvSpPr>
          <p:cNvPr id="5" name="文本框 4">
            <a:extLst>
              <a:ext uri="{FF2B5EF4-FFF2-40B4-BE49-F238E27FC236}">
                <a16:creationId xmlns:a16="http://schemas.microsoft.com/office/drawing/2014/main" id="{7A1237B5-1B73-4C7F-970A-3ED70DCA0B85}"/>
              </a:ext>
            </a:extLst>
          </p:cNvPr>
          <p:cNvSpPr txBox="1"/>
          <p:nvPr/>
        </p:nvSpPr>
        <p:spPr>
          <a:xfrm>
            <a:off x="8290401" y="1824205"/>
            <a:ext cx="3394579" cy="923330"/>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use[i]</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节点是否搜索过</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a[x][i]</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Bx</a:t>
            </a:r>
            <a:r>
              <a:rPr lang="zh-CN" altLang="en-US"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Gi</a:t>
            </a:r>
            <a:r>
              <a:rPr lang="zh-CN" altLang="en-US" dirty="0">
                <a:latin typeface="楷体" panose="02010609060101010101" pitchFamily="49" charset="-122"/>
                <a:ea typeface="楷体" panose="02010609060101010101" pitchFamily="49" charset="-122"/>
              </a:rPr>
              <a:t>是否有好感</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pre[i]</a:t>
            </a:r>
            <a:r>
              <a:rPr lang="zh-CN" altLang="en-US"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Gi</a:t>
            </a:r>
            <a:r>
              <a:rPr lang="zh-CN" altLang="en-US" dirty="0">
                <a:latin typeface="楷体" panose="02010609060101010101" pitchFamily="49" charset="-122"/>
                <a:ea typeface="楷体" panose="02010609060101010101" pitchFamily="49" charset="-122"/>
              </a:rPr>
              <a:t>配对的男生是哪位</a:t>
            </a:r>
            <a:endParaRPr lang="en-US" altLang="zh-CN" dirty="0">
              <a:latin typeface="楷体" panose="02010609060101010101" pitchFamily="49" charset="-122"/>
              <a:ea typeface="楷体" panose="02010609060101010101" pitchFamily="49" charset="-122"/>
            </a:endParaRPr>
          </a:p>
        </p:txBody>
      </p:sp>
      <p:sp>
        <p:nvSpPr>
          <p:cNvPr id="7" name="文本框 6">
            <a:extLst>
              <a:ext uri="{FF2B5EF4-FFF2-40B4-BE49-F238E27FC236}">
                <a16:creationId xmlns:a16="http://schemas.microsoft.com/office/drawing/2014/main" id="{91C891C2-FB76-4C97-8857-F46B9B2EC651}"/>
              </a:ext>
            </a:extLst>
          </p:cNvPr>
          <p:cNvSpPr txBox="1"/>
          <p:nvPr/>
        </p:nvSpPr>
        <p:spPr>
          <a:xfrm>
            <a:off x="8290402" y="3687712"/>
            <a:ext cx="3394578" cy="1477328"/>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我们可以看到，对于每一位男生需要进行一次</a:t>
            </a:r>
            <a:r>
              <a:rPr lang="en-US" altLang="zh-CN" dirty="0" err="1">
                <a:latin typeface="楷体" panose="02010609060101010101" pitchFamily="49" charset="-122"/>
                <a:ea typeface="楷体" panose="02010609060101010101" pitchFamily="49" charset="-122"/>
              </a:rPr>
              <a:t>dfs</a:t>
            </a:r>
            <a:r>
              <a:rPr lang="zh-CN" altLang="en-US" dirty="0">
                <a:latin typeface="楷体" panose="02010609060101010101" pitchFamily="49" charset="-122"/>
                <a:ea typeface="楷体" panose="02010609060101010101" pitchFamily="49" charset="-122"/>
              </a:rPr>
              <a:t>，而在每一次</a:t>
            </a:r>
            <a:r>
              <a:rPr lang="en-US" altLang="zh-CN" dirty="0" err="1">
                <a:latin typeface="楷体" panose="02010609060101010101" pitchFamily="49" charset="-122"/>
                <a:ea typeface="楷体" panose="02010609060101010101" pitchFamily="49" charset="-122"/>
              </a:rPr>
              <a:t>dfs</a:t>
            </a:r>
            <a:r>
              <a:rPr lang="zh-CN" altLang="en-US" dirty="0">
                <a:latin typeface="楷体" panose="02010609060101010101" pitchFamily="49" charset="-122"/>
                <a:ea typeface="楷体" panose="02010609060101010101" pitchFamily="49" charset="-122"/>
              </a:rPr>
              <a:t>的过程中，要经过每条边一次，所以匈牙利算法的复杂度为：</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O(|V||E|)</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044029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3810538" y="3419642"/>
            <a:ext cx="4570923" cy="1569660"/>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带权二分图的</a:t>
            </a:r>
            <a:endParaRPr lang="en-US" altLang="zh-CN" sz="4800" b="1" dirty="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endParaRPr>
          </a:p>
          <a:p>
            <a:r>
              <a:rPr lang="zh-CN" altLang="en-US" sz="4800" b="1" dirty="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最大权完备匹配</a:t>
            </a:r>
          </a:p>
        </p:txBody>
      </p:sp>
      <p:cxnSp>
        <p:nvCxnSpPr>
          <p:cNvPr id="14" name="直接连接符 13"/>
          <p:cNvCxnSpPr/>
          <p:nvPr/>
        </p:nvCxnSpPr>
        <p:spPr>
          <a:xfrm>
            <a:off x="3934887" y="4151425"/>
            <a:ext cx="3944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768941" y="5047231"/>
            <a:ext cx="2654118" cy="338554"/>
          </a:xfrm>
          <a:prstGeom prst="rect">
            <a:avLst/>
          </a:prstGeom>
          <a:noFill/>
        </p:spPr>
        <p:txBody>
          <a:bodyPr wrap="square" rtlCol="0">
            <a:spAutoFit/>
          </a:bodyPr>
          <a:lstStyle/>
          <a:p>
            <a:r>
              <a:rPr lang="en-US" altLang="zh-CN"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KM</a:t>
            </a: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算法（</a:t>
            </a:r>
            <a:r>
              <a:rPr lang="en-US" altLang="zh-CN"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Kuhn</a:t>
            </a: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a:t>
            </a:r>
            <a:r>
              <a:rPr lang="en-US" altLang="zh-CN" sz="1600" dirty="0" err="1">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Munkras</a:t>
            </a:r>
            <a:r>
              <a:rPr lang="en-US" altLang="zh-CN"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a:t>
            </a:r>
          </a:p>
        </p:txBody>
      </p:sp>
      <p:sp>
        <p:nvSpPr>
          <p:cNvPr id="16" name="文本框 15"/>
          <p:cNvSpPr txBox="1"/>
          <p:nvPr/>
        </p:nvSpPr>
        <p:spPr>
          <a:xfrm>
            <a:off x="5372424" y="2096203"/>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03</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5093408" y="5396886"/>
                <a:ext cx="2054496" cy="338554"/>
              </a:xfrm>
              <a:prstGeom prst="rect">
                <a:avLst/>
              </a:prstGeom>
              <a:noFill/>
            </p:spPr>
            <p:txBody>
              <a:bodyPr wrap="square" rtlCol="0">
                <a:spAutoFit/>
              </a:bodyPr>
              <a:lstStyle/>
              <a:p>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朴素的算法</a:t>
                </a:r>
                <a:r>
                  <a:rPr lang="en-US" altLang="zh-CN"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O</a:t>
                </a: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a:t>
                </a:r>
                <a14:m>
                  <m:oMath xmlns:m="http://schemas.openxmlformats.org/officeDocument/2006/math">
                    <m:sSup>
                      <m:sSupPr>
                        <m:ctrlPr>
                          <a:rPr lang="en-US" altLang="zh-CN" sz="1600" i="1" dirty="0" smtClean="0">
                            <a:solidFill>
                              <a:srgbClr val="000000"/>
                            </a:solidFill>
                            <a:effectLst>
                              <a:outerShdw blurRad="60007" dist="310007" dir="7680000" sy="30000" kx="1300200" algn="ctr" rotWithShape="0">
                                <a:prstClr val="black">
                                  <a:alpha val="32000"/>
                                </a:prstClr>
                              </a:outerShdw>
                            </a:effectLst>
                            <a:latin typeface="Cambria Math" panose="02040503050406030204" pitchFamily="18" charset="0"/>
                            <a:ea typeface="华文细黑" panose="02010600040101010101" pitchFamily="2" charset="-122"/>
                          </a:rPr>
                        </m:ctrlPr>
                      </m:sSupPr>
                      <m:e>
                        <m:r>
                          <m:rPr>
                            <m:sty m:val="p"/>
                          </m:rPr>
                          <a:rPr lang="en-US" altLang="zh-CN" sz="1600" i="1" dirty="0">
                            <a:solidFill>
                              <a:srgbClr val="000000"/>
                            </a:solidFill>
                            <a:effectLst>
                              <a:outerShdw blurRad="60007" dist="310007" dir="7680000" sy="30000" kx="1300200" algn="ctr" rotWithShape="0">
                                <a:prstClr val="black">
                                  <a:alpha val="32000"/>
                                </a:prstClr>
                              </a:outerShdw>
                            </a:effectLst>
                            <a:latin typeface="Cambria Math" panose="02040503050406030204" pitchFamily="18" charset="0"/>
                            <a:ea typeface="华文细黑" panose="02010600040101010101" pitchFamily="2" charset="-122"/>
                          </a:rPr>
                          <m:t>n</m:t>
                        </m:r>
                      </m:e>
                      <m:sup>
                        <m:r>
                          <a:rPr lang="en-US" altLang="zh-CN" sz="1600" b="0" i="1" dirty="0" smtClean="0">
                            <a:solidFill>
                              <a:srgbClr val="000000"/>
                            </a:solidFill>
                            <a:effectLst>
                              <a:outerShdw blurRad="60007" dist="310007" dir="7680000" sy="30000" kx="1300200" algn="ctr" rotWithShape="0">
                                <a:prstClr val="black">
                                  <a:alpha val="32000"/>
                                </a:prstClr>
                              </a:outerShdw>
                            </a:effectLst>
                            <a:latin typeface="Cambria Math" panose="02040503050406030204" pitchFamily="18" charset="0"/>
                            <a:ea typeface="华文细黑" panose="02010600040101010101" pitchFamily="2" charset="-122"/>
                          </a:rPr>
                          <m:t>4</m:t>
                        </m:r>
                      </m:sup>
                    </m:sSup>
                  </m:oMath>
                </a14:m>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a:t>
                </a:r>
              </a:p>
            </p:txBody>
          </p:sp>
        </mc:Choice>
        <mc:Fallback xmlns="">
          <p:sp>
            <p:nvSpPr>
              <p:cNvPr id="17" name="文本框 16"/>
              <p:cNvSpPr txBox="1">
                <a:spLocks noRot="1" noChangeAspect="1" noMove="1" noResize="1" noEditPoints="1" noAdjustHandles="1" noChangeArrowheads="1" noChangeShapeType="1" noTextEdit="1"/>
              </p:cNvSpPr>
              <p:nvPr/>
            </p:nvSpPr>
            <p:spPr>
              <a:xfrm>
                <a:off x="5093408" y="5396886"/>
                <a:ext cx="2054496" cy="338554"/>
              </a:xfrm>
              <a:prstGeom prst="rect">
                <a:avLst/>
              </a:prstGeom>
              <a:blipFill>
                <a:blip r:embed="rId3"/>
                <a:stretch>
                  <a:fillRect l="-9496" t="-5357" r="-29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5093408" y="5735440"/>
                <a:ext cx="1790969" cy="338554"/>
              </a:xfrm>
              <a:prstGeom prst="rect">
                <a:avLst/>
              </a:prstGeom>
              <a:noFill/>
            </p:spPr>
            <p:txBody>
              <a:bodyPr wrap="square" rtlCol="0">
                <a:spAutoFit/>
              </a:bodyPr>
              <a:lstStyle/>
              <a:p>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优化的算法</a:t>
                </a:r>
                <a:r>
                  <a:rPr lang="en-US" altLang="zh-CN"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O</a:t>
                </a: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a:t>
                </a:r>
                <a14:m>
                  <m:oMath xmlns:m="http://schemas.openxmlformats.org/officeDocument/2006/math">
                    <m:sSup>
                      <m:sSupPr>
                        <m:ctrlPr>
                          <a:rPr lang="en-US" altLang="zh-CN" sz="1600" i="1" dirty="0">
                            <a:solidFill>
                              <a:srgbClr val="000000"/>
                            </a:solidFill>
                            <a:effectLst>
                              <a:outerShdw blurRad="60007" dist="310007" dir="7680000" sy="30000" kx="1300200" algn="ctr" rotWithShape="0">
                                <a:prstClr val="black">
                                  <a:alpha val="32000"/>
                                </a:prstClr>
                              </a:outerShdw>
                            </a:effectLst>
                            <a:latin typeface="Cambria Math" panose="02040503050406030204" pitchFamily="18" charset="0"/>
                            <a:ea typeface="华文细黑" panose="02010600040101010101" pitchFamily="2" charset="-122"/>
                          </a:rPr>
                        </m:ctrlPr>
                      </m:sSupPr>
                      <m:e>
                        <m:r>
                          <m:rPr>
                            <m:sty m:val="p"/>
                          </m:rPr>
                          <a:rPr lang="en-US" altLang="zh-CN" sz="1600" i="1" dirty="0">
                            <a:solidFill>
                              <a:srgbClr val="000000"/>
                            </a:solidFill>
                            <a:effectLst>
                              <a:outerShdw blurRad="60007" dist="310007" dir="7680000" sy="30000" kx="1300200" algn="ctr" rotWithShape="0">
                                <a:prstClr val="black">
                                  <a:alpha val="32000"/>
                                </a:prstClr>
                              </a:outerShdw>
                            </a:effectLst>
                            <a:latin typeface="Cambria Math" panose="02040503050406030204" pitchFamily="18" charset="0"/>
                            <a:ea typeface="华文细黑" panose="02010600040101010101" pitchFamily="2" charset="-122"/>
                          </a:rPr>
                          <m:t>n</m:t>
                        </m:r>
                      </m:e>
                      <m:sup>
                        <m:r>
                          <a:rPr lang="en-US" altLang="zh-CN" sz="1600" b="0" i="1" dirty="0" smtClean="0">
                            <a:solidFill>
                              <a:srgbClr val="000000"/>
                            </a:solidFill>
                            <a:effectLst>
                              <a:outerShdw blurRad="60007" dist="310007" dir="7680000" sy="30000" kx="1300200" algn="ctr" rotWithShape="0">
                                <a:prstClr val="black">
                                  <a:alpha val="32000"/>
                                </a:prstClr>
                              </a:outerShdw>
                            </a:effectLst>
                            <a:latin typeface="Cambria Math" panose="02040503050406030204" pitchFamily="18" charset="0"/>
                            <a:ea typeface="华文细黑" panose="02010600040101010101" pitchFamily="2" charset="-122"/>
                          </a:rPr>
                          <m:t>3</m:t>
                        </m:r>
                      </m:sup>
                    </m:sSup>
                  </m:oMath>
                </a14:m>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a:t>
                </a:r>
              </a:p>
            </p:txBody>
          </p:sp>
        </mc:Choice>
        <mc:Fallback xmlns="">
          <p:sp>
            <p:nvSpPr>
              <p:cNvPr id="19" name="文本框 18"/>
              <p:cNvSpPr txBox="1">
                <a:spLocks noRot="1" noChangeAspect="1" noMove="1" noResize="1" noEditPoints="1" noAdjustHandles="1" noChangeArrowheads="1" noChangeShapeType="1" noTextEdit="1"/>
              </p:cNvSpPr>
              <p:nvPr/>
            </p:nvSpPr>
            <p:spPr>
              <a:xfrm>
                <a:off x="5093408" y="5735440"/>
                <a:ext cx="1790969" cy="338554"/>
              </a:xfrm>
              <a:prstGeom prst="rect">
                <a:avLst/>
              </a:prstGeom>
              <a:blipFill>
                <a:blip r:embed="rId4"/>
                <a:stretch>
                  <a:fillRect l="-10922" t="-5455" r="-16724"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555612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3">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问题引入</a:t>
              </a:r>
            </a:p>
          </p:txBody>
        </p:sp>
      </p:grpSp>
      <p:sp>
        <p:nvSpPr>
          <p:cNvPr id="6" name="矩形 5">
            <a:extLst>
              <a:ext uri="{FF2B5EF4-FFF2-40B4-BE49-F238E27FC236}">
                <a16:creationId xmlns:a16="http://schemas.microsoft.com/office/drawing/2014/main" id="{E30651D6-6A4C-44C0-BF49-B54330F9D56C}"/>
              </a:ext>
            </a:extLst>
          </p:cNvPr>
          <p:cNvSpPr/>
          <p:nvPr/>
        </p:nvSpPr>
        <p:spPr>
          <a:xfrm>
            <a:off x="1828801" y="1657361"/>
            <a:ext cx="8811492" cy="1938992"/>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    随着舞会的进行，你发现你可以将所有的男上仙与女上仙配成对，但是每一个人与不同的人组成情侣所获得的喜悦度是不一样的，你现在希望在所有人都能找到意中人的基础上，让大家获得最大的喜悦值，这一次太上老君也没有办法了，他推荐你去找观音大士，得到的解决办法是</a:t>
            </a:r>
            <a:r>
              <a:rPr lang="en-US" altLang="zh-CN" sz="2400" dirty="0">
                <a:latin typeface="楷体" panose="02010609060101010101" pitchFamily="49" charset="-122"/>
                <a:ea typeface="楷体" panose="02010609060101010101" pitchFamily="49" charset="-122"/>
              </a:rPr>
              <a:t>KM</a:t>
            </a:r>
            <a:r>
              <a:rPr lang="zh-CN" altLang="en-US" sz="2400" dirty="0">
                <a:latin typeface="楷体" panose="02010609060101010101" pitchFamily="49" charset="-122"/>
                <a:ea typeface="楷体" panose="02010609060101010101" pitchFamily="49" charset="-122"/>
              </a:rPr>
              <a:t>算法。</a:t>
            </a:r>
          </a:p>
        </p:txBody>
      </p:sp>
      <p:grpSp>
        <p:nvGrpSpPr>
          <p:cNvPr id="16" name="组合 15">
            <a:extLst>
              <a:ext uri="{FF2B5EF4-FFF2-40B4-BE49-F238E27FC236}">
                <a16:creationId xmlns:a16="http://schemas.microsoft.com/office/drawing/2014/main" id="{89CE6DC5-B5F3-455C-84E1-9C6742BBDF93}"/>
              </a:ext>
            </a:extLst>
          </p:cNvPr>
          <p:cNvGrpSpPr/>
          <p:nvPr/>
        </p:nvGrpSpPr>
        <p:grpSpPr>
          <a:xfrm>
            <a:off x="2165239" y="3998518"/>
            <a:ext cx="3105431" cy="1962805"/>
            <a:chOff x="2480549" y="4219236"/>
            <a:chExt cx="3105431" cy="1962805"/>
          </a:xfrm>
        </p:grpSpPr>
        <p:grpSp>
          <p:nvGrpSpPr>
            <p:cNvPr id="7" name="组合 6">
              <a:extLst>
                <a:ext uri="{FF2B5EF4-FFF2-40B4-BE49-F238E27FC236}">
                  <a16:creationId xmlns:a16="http://schemas.microsoft.com/office/drawing/2014/main" id="{BE3DFF5B-951D-41D6-84AB-3F9AFDBFF485}"/>
                </a:ext>
              </a:extLst>
            </p:cNvPr>
            <p:cNvGrpSpPr/>
            <p:nvPr/>
          </p:nvGrpSpPr>
          <p:grpSpPr>
            <a:xfrm>
              <a:off x="2480549" y="4219236"/>
              <a:ext cx="3105431" cy="1962805"/>
              <a:chOff x="1713854" y="1761138"/>
              <a:chExt cx="3105431" cy="1962805"/>
            </a:xfrm>
          </p:grpSpPr>
          <p:grpSp>
            <p:nvGrpSpPr>
              <p:cNvPr id="8" name="组合 7">
                <a:extLst>
                  <a:ext uri="{FF2B5EF4-FFF2-40B4-BE49-F238E27FC236}">
                    <a16:creationId xmlns:a16="http://schemas.microsoft.com/office/drawing/2014/main" id="{7D50FE8C-6090-42FF-85C7-0E10519FE7CA}"/>
                  </a:ext>
                </a:extLst>
              </p:cNvPr>
              <p:cNvGrpSpPr/>
              <p:nvPr/>
            </p:nvGrpSpPr>
            <p:grpSpPr>
              <a:xfrm>
                <a:off x="2235854" y="1761138"/>
                <a:ext cx="2052209" cy="1962803"/>
                <a:chOff x="7198297" y="3963340"/>
                <a:chExt cx="2052209" cy="1962803"/>
              </a:xfrm>
            </p:grpSpPr>
            <p:sp>
              <p:nvSpPr>
                <p:cNvPr id="17" name="椭圆 16">
                  <a:extLst>
                    <a:ext uri="{FF2B5EF4-FFF2-40B4-BE49-F238E27FC236}">
                      <a16:creationId xmlns:a16="http://schemas.microsoft.com/office/drawing/2014/main" id="{1CB6B3D5-9135-4BAC-896C-BC5305489179}"/>
                    </a:ext>
                  </a:extLst>
                </p:cNvPr>
                <p:cNvSpPr/>
                <p:nvPr/>
              </p:nvSpPr>
              <p:spPr>
                <a:xfrm>
                  <a:off x="7198298" y="3981741"/>
                  <a:ext cx="526472" cy="523123"/>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C647A0-AC7A-4E31-AAAA-7700CA0F4417}"/>
                    </a:ext>
                  </a:extLst>
                </p:cNvPr>
                <p:cNvSpPr/>
                <p:nvPr/>
              </p:nvSpPr>
              <p:spPr>
                <a:xfrm>
                  <a:off x="8723748" y="3963340"/>
                  <a:ext cx="526472" cy="523123"/>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DF62049E-44A0-4398-8169-078216EA5DC8}"/>
                    </a:ext>
                  </a:extLst>
                </p:cNvPr>
                <p:cNvSpPr/>
                <p:nvPr/>
              </p:nvSpPr>
              <p:spPr>
                <a:xfrm>
                  <a:off x="8724034" y="4683180"/>
                  <a:ext cx="526472" cy="523123"/>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331DCDE8-01C4-47A2-AB70-A2D64DD3B3D3}"/>
                    </a:ext>
                  </a:extLst>
                </p:cNvPr>
                <p:cNvSpPr/>
                <p:nvPr/>
              </p:nvSpPr>
              <p:spPr>
                <a:xfrm>
                  <a:off x="7198297" y="5403020"/>
                  <a:ext cx="526472" cy="523123"/>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a:extLst>
                    <a:ext uri="{FF2B5EF4-FFF2-40B4-BE49-F238E27FC236}">
                      <a16:creationId xmlns:a16="http://schemas.microsoft.com/office/drawing/2014/main" id="{5CB6B311-2B27-4BCB-B7DE-EFCEEFD33E7B}"/>
                    </a:ext>
                  </a:extLst>
                </p:cNvPr>
                <p:cNvSpPr/>
                <p:nvPr/>
              </p:nvSpPr>
              <p:spPr>
                <a:xfrm>
                  <a:off x="7198297" y="4683180"/>
                  <a:ext cx="526472" cy="523123"/>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5" name="直接连接符 24">
                  <a:extLst>
                    <a:ext uri="{FF2B5EF4-FFF2-40B4-BE49-F238E27FC236}">
                      <a16:creationId xmlns:a16="http://schemas.microsoft.com/office/drawing/2014/main" id="{200C8C0C-CD8F-4AF8-9778-F6BFDF91EA8B}"/>
                    </a:ext>
                  </a:extLst>
                </p:cNvPr>
                <p:cNvCxnSpPr>
                  <a:cxnSpLocks/>
                  <a:stCxn id="17" idx="6"/>
                  <a:endCxn id="36" idx="2"/>
                </p:cNvCxnSpPr>
                <p:nvPr/>
              </p:nvCxnSpPr>
              <p:spPr>
                <a:xfrm>
                  <a:off x="7724770" y="4243303"/>
                  <a:ext cx="998978" cy="142184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6" name="直接连接符 25">
                  <a:extLst>
                    <a:ext uri="{FF2B5EF4-FFF2-40B4-BE49-F238E27FC236}">
                      <a16:creationId xmlns:a16="http://schemas.microsoft.com/office/drawing/2014/main" id="{1F70D924-046B-4E4C-B8E4-DA099CA3358C}"/>
                    </a:ext>
                  </a:extLst>
                </p:cNvPr>
                <p:cNvCxnSpPr>
                  <a:cxnSpLocks/>
                  <a:stCxn id="17" idx="6"/>
                  <a:endCxn id="18" idx="2"/>
                </p:cNvCxnSpPr>
                <p:nvPr/>
              </p:nvCxnSpPr>
              <p:spPr>
                <a:xfrm flipV="1">
                  <a:off x="7724770" y="4224902"/>
                  <a:ext cx="998978" cy="1840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7" name="直接连接符 26">
                  <a:extLst>
                    <a:ext uri="{FF2B5EF4-FFF2-40B4-BE49-F238E27FC236}">
                      <a16:creationId xmlns:a16="http://schemas.microsoft.com/office/drawing/2014/main" id="{C83FBDE8-DB8D-4344-A6EA-9F489D696FFD}"/>
                    </a:ext>
                  </a:extLst>
                </p:cNvPr>
                <p:cNvCxnSpPr>
                  <a:cxnSpLocks/>
                  <a:stCxn id="21" idx="6"/>
                  <a:endCxn id="36" idx="2"/>
                </p:cNvCxnSpPr>
                <p:nvPr/>
              </p:nvCxnSpPr>
              <p:spPr>
                <a:xfrm>
                  <a:off x="7724769" y="5664582"/>
                  <a:ext cx="998979" cy="56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8" name="直接连接符 27">
                  <a:extLst>
                    <a:ext uri="{FF2B5EF4-FFF2-40B4-BE49-F238E27FC236}">
                      <a16:creationId xmlns:a16="http://schemas.microsoft.com/office/drawing/2014/main" id="{E136A580-E5D6-4B2D-96AC-4695B34347BB}"/>
                    </a:ext>
                  </a:extLst>
                </p:cNvPr>
                <p:cNvCxnSpPr>
                  <a:cxnSpLocks/>
                  <a:stCxn id="22" idx="6"/>
                  <a:endCxn id="18" idx="2"/>
                </p:cNvCxnSpPr>
                <p:nvPr/>
              </p:nvCxnSpPr>
              <p:spPr>
                <a:xfrm flipV="1">
                  <a:off x="7724769" y="4224902"/>
                  <a:ext cx="998979" cy="71984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30" name="直接连接符 29">
                  <a:extLst>
                    <a:ext uri="{FF2B5EF4-FFF2-40B4-BE49-F238E27FC236}">
                      <a16:creationId xmlns:a16="http://schemas.microsoft.com/office/drawing/2014/main" id="{244603CA-F909-4F48-99A3-E3B23436BBA7}"/>
                    </a:ext>
                  </a:extLst>
                </p:cNvPr>
                <p:cNvCxnSpPr>
                  <a:cxnSpLocks/>
                  <a:stCxn id="22" idx="6"/>
                  <a:endCxn id="20" idx="2"/>
                </p:cNvCxnSpPr>
                <p:nvPr/>
              </p:nvCxnSpPr>
              <p:spPr>
                <a:xfrm>
                  <a:off x="7724769" y="4944742"/>
                  <a:ext cx="999265"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31" name="直接连接符 30">
                  <a:extLst>
                    <a:ext uri="{FF2B5EF4-FFF2-40B4-BE49-F238E27FC236}">
                      <a16:creationId xmlns:a16="http://schemas.microsoft.com/office/drawing/2014/main" id="{F1990DFF-7A8F-45DB-BD28-A7231993F9BF}"/>
                    </a:ext>
                  </a:extLst>
                </p:cNvPr>
                <p:cNvCxnSpPr>
                  <a:cxnSpLocks/>
                  <a:stCxn id="22" idx="6"/>
                  <a:endCxn id="36" idx="2"/>
                </p:cNvCxnSpPr>
                <p:nvPr/>
              </p:nvCxnSpPr>
              <p:spPr>
                <a:xfrm>
                  <a:off x="7724769" y="4944742"/>
                  <a:ext cx="998979" cy="72040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9" name="文本框 8">
                <a:extLst>
                  <a:ext uri="{FF2B5EF4-FFF2-40B4-BE49-F238E27FC236}">
                    <a16:creationId xmlns:a16="http://schemas.microsoft.com/office/drawing/2014/main" id="{7BCB6DDD-5531-4F34-85EC-E751EA1C01E8}"/>
                  </a:ext>
                </a:extLst>
              </p:cNvPr>
              <p:cNvSpPr txBox="1"/>
              <p:nvPr/>
            </p:nvSpPr>
            <p:spPr>
              <a:xfrm>
                <a:off x="1713855" y="1838034"/>
                <a:ext cx="423533" cy="369332"/>
              </a:xfrm>
              <a:prstGeom prst="rect">
                <a:avLst/>
              </a:prstGeom>
              <a:noFill/>
            </p:spPr>
            <p:txBody>
              <a:bodyPr wrap="square" rtlCol="0">
                <a:spAutoFit/>
              </a:bodyPr>
              <a:lstStyle/>
              <a:p>
                <a:r>
                  <a:rPr lang="en-US" altLang="zh-CN" dirty="0"/>
                  <a:t>B1</a:t>
                </a:r>
                <a:endParaRPr lang="zh-CN" altLang="en-US" dirty="0"/>
              </a:p>
            </p:txBody>
          </p:sp>
          <p:sp>
            <p:nvSpPr>
              <p:cNvPr id="10" name="文本框 9">
                <a:extLst>
                  <a:ext uri="{FF2B5EF4-FFF2-40B4-BE49-F238E27FC236}">
                    <a16:creationId xmlns:a16="http://schemas.microsoft.com/office/drawing/2014/main" id="{5A3680C8-9239-468C-A7D3-107EBF5B28AC}"/>
                  </a:ext>
                </a:extLst>
              </p:cNvPr>
              <p:cNvSpPr txBox="1"/>
              <p:nvPr/>
            </p:nvSpPr>
            <p:spPr>
              <a:xfrm>
                <a:off x="1713854" y="2605571"/>
                <a:ext cx="450716" cy="369332"/>
              </a:xfrm>
              <a:prstGeom prst="rect">
                <a:avLst/>
              </a:prstGeom>
              <a:noFill/>
            </p:spPr>
            <p:txBody>
              <a:bodyPr wrap="square" rtlCol="0">
                <a:spAutoFit/>
              </a:bodyPr>
              <a:lstStyle/>
              <a:p>
                <a:r>
                  <a:rPr lang="en-US" altLang="zh-CN" dirty="0"/>
                  <a:t>B2</a:t>
                </a:r>
                <a:endParaRPr lang="zh-CN" altLang="en-US" dirty="0"/>
              </a:p>
            </p:txBody>
          </p:sp>
          <p:sp>
            <p:nvSpPr>
              <p:cNvPr id="11" name="文本框 10">
                <a:extLst>
                  <a:ext uri="{FF2B5EF4-FFF2-40B4-BE49-F238E27FC236}">
                    <a16:creationId xmlns:a16="http://schemas.microsoft.com/office/drawing/2014/main" id="{C3A84F68-D12A-43D1-8507-14A4CEE507C9}"/>
                  </a:ext>
                </a:extLst>
              </p:cNvPr>
              <p:cNvSpPr txBox="1"/>
              <p:nvPr/>
            </p:nvSpPr>
            <p:spPr>
              <a:xfrm>
                <a:off x="1713855" y="3354611"/>
                <a:ext cx="423533" cy="369332"/>
              </a:xfrm>
              <a:prstGeom prst="rect">
                <a:avLst/>
              </a:prstGeom>
              <a:noFill/>
            </p:spPr>
            <p:txBody>
              <a:bodyPr wrap="square" rtlCol="0">
                <a:spAutoFit/>
              </a:bodyPr>
              <a:lstStyle/>
              <a:p>
                <a:r>
                  <a:rPr lang="en-US" altLang="zh-CN" dirty="0"/>
                  <a:t>B3</a:t>
                </a:r>
                <a:endParaRPr lang="zh-CN" altLang="en-US" dirty="0"/>
              </a:p>
            </p:txBody>
          </p:sp>
          <p:sp>
            <p:nvSpPr>
              <p:cNvPr id="13" name="文本框 12">
                <a:extLst>
                  <a:ext uri="{FF2B5EF4-FFF2-40B4-BE49-F238E27FC236}">
                    <a16:creationId xmlns:a16="http://schemas.microsoft.com/office/drawing/2014/main" id="{3E9FE991-683E-4996-8832-1072B2385072}"/>
                  </a:ext>
                </a:extLst>
              </p:cNvPr>
              <p:cNvSpPr txBox="1"/>
              <p:nvPr/>
            </p:nvSpPr>
            <p:spPr>
              <a:xfrm>
                <a:off x="4359062" y="1839030"/>
                <a:ext cx="460223" cy="369332"/>
              </a:xfrm>
              <a:prstGeom prst="rect">
                <a:avLst/>
              </a:prstGeom>
              <a:noFill/>
            </p:spPr>
            <p:txBody>
              <a:bodyPr wrap="square" rtlCol="0">
                <a:spAutoFit/>
              </a:bodyPr>
              <a:lstStyle/>
              <a:p>
                <a:r>
                  <a:rPr lang="en-US" altLang="zh-CN" dirty="0"/>
                  <a:t>G1</a:t>
                </a:r>
                <a:endParaRPr lang="zh-CN" altLang="en-US" dirty="0"/>
              </a:p>
            </p:txBody>
          </p:sp>
          <p:sp>
            <p:nvSpPr>
              <p:cNvPr id="14" name="文本框 13">
                <a:extLst>
                  <a:ext uri="{FF2B5EF4-FFF2-40B4-BE49-F238E27FC236}">
                    <a16:creationId xmlns:a16="http://schemas.microsoft.com/office/drawing/2014/main" id="{3A052D1A-34EC-4C7E-B4AD-0FFF3EB07E27}"/>
                  </a:ext>
                </a:extLst>
              </p:cNvPr>
              <p:cNvSpPr txBox="1"/>
              <p:nvPr/>
            </p:nvSpPr>
            <p:spPr>
              <a:xfrm>
                <a:off x="4359063" y="2557874"/>
                <a:ext cx="460222" cy="369332"/>
              </a:xfrm>
              <a:prstGeom prst="rect">
                <a:avLst/>
              </a:prstGeom>
              <a:noFill/>
            </p:spPr>
            <p:txBody>
              <a:bodyPr wrap="square" rtlCol="0">
                <a:spAutoFit/>
              </a:bodyPr>
              <a:lstStyle/>
              <a:p>
                <a:r>
                  <a:rPr lang="en-US" altLang="zh-CN" dirty="0"/>
                  <a:t>G2</a:t>
                </a:r>
                <a:endParaRPr lang="zh-CN" altLang="en-US" dirty="0"/>
              </a:p>
            </p:txBody>
          </p:sp>
          <p:sp>
            <p:nvSpPr>
              <p:cNvPr id="15" name="文本框 14">
                <a:extLst>
                  <a:ext uri="{FF2B5EF4-FFF2-40B4-BE49-F238E27FC236}">
                    <a16:creationId xmlns:a16="http://schemas.microsoft.com/office/drawing/2014/main" id="{7989402A-4DEC-40C3-90FD-62631E34602E}"/>
                  </a:ext>
                </a:extLst>
              </p:cNvPr>
              <p:cNvSpPr txBox="1"/>
              <p:nvPr/>
            </p:nvSpPr>
            <p:spPr>
              <a:xfrm>
                <a:off x="4359061" y="3354611"/>
                <a:ext cx="460223" cy="369332"/>
              </a:xfrm>
              <a:prstGeom prst="rect">
                <a:avLst/>
              </a:prstGeom>
              <a:noFill/>
            </p:spPr>
            <p:txBody>
              <a:bodyPr wrap="square" rtlCol="0">
                <a:spAutoFit/>
              </a:bodyPr>
              <a:lstStyle/>
              <a:p>
                <a:r>
                  <a:rPr lang="en-US" altLang="zh-CN" dirty="0"/>
                  <a:t>G3</a:t>
                </a:r>
                <a:endParaRPr lang="zh-CN" altLang="en-US" dirty="0"/>
              </a:p>
            </p:txBody>
          </p:sp>
        </p:grpSp>
        <p:sp>
          <p:nvSpPr>
            <p:cNvPr id="36" name="椭圆 35">
              <a:extLst>
                <a:ext uri="{FF2B5EF4-FFF2-40B4-BE49-F238E27FC236}">
                  <a16:creationId xmlns:a16="http://schemas.microsoft.com/office/drawing/2014/main" id="{07D6EDB8-F4F2-49E1-A9F9-CF58A62C55B9}"/>
                </a:ext>
              </a:extLst>
            </p:cNvPr>
            <p:cNvSpPr/>
            <p:nvPr/>
          </p:nvSpPr>
          <p:spPr>
            <a:xfrm>
              <a:off x="4528000" y="5660039"/>
              <a:ext cx="522000" cy="522000"/>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783212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4B9A4BD-DADA-4BBF-8EC2-0C2CF6E51A33}"/>
              </a:ext>
            </a:extLst>
          </p:cNvPr>
          <p:cNvSpPr/>
          <p:nvPr/>
        </p:nvSpPr>
        <p:spPr>
          <a:xfrm>
            <a:off x="1450732" y="1138401"/>
            <a:ext cx="9290538" cy="4956424"/>
          </a:xfrm>
          <a:prstGeom prst="rect">
            <a:avLst/>
          </a:prstGeom>
          <a:solidFill>
            <a:srgbClr val="A1DFF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1600"/>
          </a:p>
        </p:txBody>
      </p:sp>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en-US" altLang="zh-CN" sz="2800" dirty="0">
                  <a:latin typeface="华文细黑" panose="02010600040101010101" pitchFamily="2" charset="-122"/>
                  <a:ea typeface="华文细黑" panose="02010600040101010101" pitchFamily="2" charset="-122"/>
                </a:rPr>
                <a:t>KM</a:t>
              </a:r>
              <a:r>
                <a:rPr lang="zh-CN" altLang="en-US" sz="2800" dirty="0">
                  <a:latin typeface="华文细黑" panose="02010600040101010101" pitchFamily="2" charset="-122"/>
                  <a:ea typeface="华文细黑" panose="02010600040101010101" pitchFamily="2" charset="-122"/>
                </a:rPr>
                <a:t>算法</a:t>
              </a:r>
              <a:endParaRPr lang="en-US" altLang="zh-CN" sz="2800" dirty="0">
                <a:latin typeface="华文细黑" panose="02010600040101010101" pitchFamily="2" charset="-122"/>
                <a:ea typeface="华文细黑" panose="02010600040101010101" pitchFamily="2" charset="-122"/>
              </a:endParaRPr>
            </a:p>
          </p:txBody>
        </p:sp>
      </p:grpSp>
      <p:sp>
        <p:nvSpPr>
          <p:cNvPr id="22" name="矩形 21">
            <a:extLst>
              <a:ext uri="{FF2B5EF4-FFF2-40B4-BE49-F238E27FC236}">
                <a16:creationId xmlns:a16="http://schemas.microsoft.com/office/drawing/2014/main" id="{90F77CF5-9CD3-4328-8367-DE56052BD67C}"/>
              </a:ext>
            </a:extLst>
          </p:cNvPr>
          <p:cNvSpPr/>
          <p:nvPr/>
        </p:nvSpPr>
        <p:spPr>
          <a:xfrm>
            <a:off x="1691516" y="1556205"/>
            <a:ext cx="8816063" cy="1200329"/>
          </a:xfrm>
          <a:prstGeom prst="rect">
            <a:avLst/>
          </a:prstGeom>
        </p:spPr>
        <p:txBody>
          <a:bodyPr wrap="square">
            <a:spAutoFit/>
          </a:bodyPr>
          <a:lstStyle/>
          <a:p>
            <a:r>
              <a:rPr lang="zh-CN" altLang="en-US" b="1" dirty="0">
                <a:latin typeface="+mn-ea"/>
              </a:rPr>
              <a:t>首先，每个男生会有一个期望值，就是与他有好感的女生中好感度最大的。女生期望值为</a:t>
            </a:r>
            <a:r>
              <a:rPr lang="en-US" altLang="zh-CN" b="1" dirty="0">
                <a:latin typeface="+mn-ea"/>
              </a:rPr>
              <a:t>0</a:t>
            </a:r>
            <a:r>
              <a:rPr lang="zh-CN" altLang="en-US" b="1" dirty="0">
                <a:latin typeface="+mn-ea"/>
              </a:rPr>
              <a:t>。然后，开始配对。配对方法：男女两人的期望和要等于两人之间的好感度。每一轮匹配，无论是否成功，每个女生只会被尝试匹配一次！</a:t>
            </a:r>
          </a:p>
          <a:p>
            <a:endParaRPr lang="zh-CN" altLang="en-US" b="1" dirty="0">
              <a:latin typeface="+mn-ea"/>
            </a:endParaRPr>
          </a:p>
        </p:txBody>
      </p:sp>
      <p:grpSp>
        <p:nvGrpSpPr>
          <p:cNvPr id="27" name="组合 26">
            <a:extLst>
              <a:ext uri="{FF2B5EF4-FFF2-40B4-BE49-F238E27FC236}">
                <a16:creationId xmlns:a16="http://schemas.microsoft.com/office/drawing/2014/main" id="{FFBF35A9-5419-4FAC-9BC4-5A52B906F39C}"/>
              </a:ext>
            </a:extLst>
          </p:cNvPr>
          <p:cNvGrpSpPr/>
          <p:nvPr/>
        </p:nvGrpSpPr>
        <p:grpSpPr>
          <a:xfrm>
            <a:off x="4688409" y="3174338"/>
            <a:ext cx="2815181" cy="1982267"/>
            <a:chOff x="1941086" y="3432729"/>
            <a:chExt cx="2815181" cy="1982267"/>
          </a:xfrm>
        </p:grpSpPr>
        <p:grpSp>
          <p:nvGrpSpPr>
            <p:cNvPr id="6" name="组合 5">
              <a:extLst>
                <a:ext uri="{FF2B5EF4-FFF2-40B4-BE49-F238E27FC236}">
                  <a16:creationId xmlns:a16="http://schemas.microsoft.com/office/drawing/2014/main" id="{40341B7F-E4B1-40EA-9BBB-6B75D8D4B132}"/>
                </a:ext>
              </a:extLst>
            </p:cNvPr>
            <p:cNvGrpSpPr/>
            <p:nvPr/>
          </p:nvGrpSpPr>
          <p:grpSpPr>
            <a:xfrm>
              <a:off x="2331995" y="3452191"/>
              <a:ext cx="2051922" cy="1962805"/>
              <a:chOff x="7198298" y="3963340"/>
              <a:chExt cx="2051922" cy="1962805"/>
            </a:xfrm>
          </p:grpSpPr>
          <p:sp>
            <p:nvSpPr>
              <p:cNvPr id="7" name="椭圆 6">
                <a:extLst>
                  <a:ext uri="{FF2B5EF4-FFF2-40B4-BE49-F238E27FC236}">
                    <a16:creationId xmlns:a16="http://schemas.microsoft.com/office/drawing/2014/main" id="{787856B0-160F-4B40-A974-BE8BEF8191FB}"/>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8" name="椭圆 7">
                <a:extLst>
                  <a:ext uri="{FF2B5EF4-FFF2-40B4-BE49-F238E27FC236}">
                    <a16:creationId xmlns:a16="http://schemas.microsoft.com/office/drawing/2014/main" id="{656B422A-7145-4A13-89BC-66797418B295}"/>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11" name="椭圆 10">
                <a:extLst>
                  <a:ext uri="{FF2B5EF4-FFF2-40B4-BE49-F238E27FC236}">
                    <a16:creationId xmlns:a16="http://schemas.microsoft.com/office/drawing/2014/main" id="{3F2183C2-5C9C-4DB9-A44E-39C31233BDB0}"/>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p>
            </p:txBody>
          </p:sp>
          <p:sp>
            <p:nvSpPr>
              <p:cNvPr id="12" name="椭圆 11">
                <a:extLst>
                  <a:ext uri="{FF2B5EF4-FFF2-40B4-BE49-F238E27FC236}">
                    <a16:creationId xmlns:a16="http://schemas.microsoft.com/office/drawing/2014/main" id="{9F13837A-4987-409A-B23E-FCCD9D5CD9E7}"/>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B1</a:t>
                </a:r>
                <a:endParaRPr lang="zh-CN" altLang="en-US" sz="1400" dirty="0"/>
              </a:p>
            </p:txBody>
          </p:sp>
          <p:sp>
            <p:nvSpPr>
              <p:cNvPr id="13" name="椭圆 12">
                <a:extLst>
                  <a:ext uri="{FF2B5EF4-FFF2-40B4-BE49-F238E27FC236}">
                    <a16:creationId xmlns:a16="http://schemas.microsoft.com/office/drawing/2014/main" id="{B21D936E-D54D-413E-AC4A-3AF2437895BB}"/>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14" name="椭圆 13">
                <a:extLst>
                  <a:ext uri="{FF2B5EF4-FFF2-40B4-BE49-F238E27FC236}">
                    <a16:creationId xmlns:a16="http://schemas.microsoft.com/office/drawing/2014/main" id="{D3F4239C-0530-4A26-B265-3F02394A5A6B}"/>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15" name="直接连接符 14">
                <a:extLst>
                  <a:ext uri="{FF2B5EF4-FFF2-40B4-BE49-F238E27FC236}">
                    <a16:creationId xmlns:a16="http://schemas.microsoft.com/office/drawing/2014/main" id="{00ABE424-430D-4940-9FF2-2E2D9CE32A22}"/>
                  </a:ext>
                </a:extLst>
              </p:cNvPr>
              <p:cNvCxnSpPr>
                <a:cxnSpLocks/>
                <a:stCxn id="12" idx="6"/>
                <a:endCxn id="13" idx="2"/>
              </p:cNvCxnSpPr>
              <p:nvPr/>
            </p:nvCxnSpPr>
            <p:spPr>
              <a:xfrm>
                <a:off x="7724770" y="4224902"/>
                <a:ext cx="998978" cy="143968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6" name="直接连接符 15">
                <a:extLst>
                  <a:ext uri="{FF2B5EF4-FFF2-40B4-BE49-F238E27FC236}">
                    <a16:creationId xmlns:a16="http://schemas.microsoft.com/office/drawing/2014/main" id="{9D419211-B4FA-4B3C-ADBE-E20EAA82B3C0}"/>
                  </a:ext>
                </a:extLst>
              </p:cNvPr>
              <p:cNvCxnSpPr>
                <a:cxnSpLocks/>
                <a:stCxn id="12" idx="6"/>
                <a:endCxn id="8" idx="2"/>
              </p:cNvCxnSpPr>
              <p:nvPr/>
            </p:nvCxnSpPr>
            <p:spPr>
              <a:xfrm>
                <a:off x="7724770" y="4224902"/>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7" name="直接连接符 16">
                <a:extLst>
                  <a:ext uri="{FF2B5EF4-FFF2-40B4-BE49-F238E27FC236}">
                    <a16:creationId xmlns:a16="http://schemas.microsoft.com/office/drawing/2014/main" id="{617B90C8-EE7F-43BF-B54B-952AAA4EA1EB}"/>
                  </a:ext>
                </a:extLst>
              </p:cNvPr>
              <p:cNvCxnSpPr>
                <a:cxnSpLocks/>
                <a:stCxn id="11" idx="6"/>
                <a:endCxn id="8" idx="2"/>
              </p:cNvCxnSpPr>
              <p:nvPr/>
            </p:nvCxnSpPr>
            <p:spPr>
              <a:xfrm flipV="1">
                <a:off x="7724770" y="4224902"/>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 name="直接连接符 17">
                <a:extLst>
                  <a:ext uri="{FF2B5EF4-FFF2-40B4-BE49-F238E27FC236}">
                    <a16:creationId xmlns:a16="http://schemas.microsoft.com/office/drawing/2014/main" id="{DE84989A-16DF-40D9-B153-0865A4903939}"/>
                  </a:ext>
                </a:extLst>
              </p:cNvPr>
              <p:cNvCxnSpPr>
                <a:cxnSpLocks/>
                <a:stCxn id="7" idx="6"/>
                <a:endCxn id="13" idx="2"/>
              </p:cNvCxnSpPr>
              <p:nvPr/>
            </p:nvCxnSpPr>
            <p:spPr>
              <a:xfrm>
                <a:off x="7724770" y="5664584"/>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0" name="直接连接符 19">
                <a:extLst>
                  <a:ext uri="{FF2B5EF4-FFF2-40B4-BE49-F238E27FC236}">
                    <a16:creationId xmlns:a16="http://schemas.microsoft.com/office/drawing/2014/main" id="{9B85AEE8-A57F-41BE-8ECC-2CDE53D91658}"/>
                  </a:ext>
                </a:extLst>
              </p:cNvPr>
              <p:cNvCxnSpPr>
                <a:cxnSpLocks/>
                <a:stCxn id="11" idx="6"/>
                <a:endCxn id="14"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1" name="直接连接符 20">
                <a:extLst>
                  <a:ext uri="{FF2B5EF4-FFF2-40B4-BE49-F238E27FC236}">
                    <a16:creationId xmlns:a16="http://schemas.microsoft.com/office/drawing/2014/main" id="{FD5E0397-673D-4088-A199-AF04DF23AEE2}"/>
                  </a:ext>
                </a:extLst>
              </p:cNvPr>
              <p:cNvCxnSpPr>
                <a:cxnSpLocks/>
                <a:stCxn id="11" idx="6"/>
                <a:endCxn id="13"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26" name="文本框 25">
              <a:extLst>
                <a:ext uri="{FF2B5EF4-FFF2-40B4-BE49-F238E27FC236}">
                  <a16:creationId xmlns:a16="http://schemas.microsoft.com/office/drawing/2014/main" id="{C00C3279-6F6E-449F-821E-6E00314E61B3}"/>
                </a:ext>
              </a:extLst>
            </p:cNvPr>
            <p:cNvSpPr txBox="1"/>
            <p:nvPr/>
          </p:nvSpPr>
          <p:spPr>
            <a:xfrm>
              <a:off x="2845327" y="3432729"/>
              <a:ext cx="293772" cy="367769"/>
            </a:xfrm>
            <a:prstGeom prst="rect">
              <a:avLst/>
            </a:prstGeom>
            <a:noFill/>
          </p:spPr>
          <p:txBody>
            <a:bodyPr wrap="square" rtlCol="0">
              <a:spAutoFit/>
            </a:bodyPr>
            <a:lstStyle/>
            <a:p>
              <a:r>
                <a:rPr lang="en-US" altLang="zh-CN" dirty="0">
                  <a:solidFill>
                    <a:schemeClr val="accent5">
                      <a:lumMod val="50000"/>
                    </a:schemeClr>
                  </a:solidFill>
                </a:rPr>
                <a:t>3</a:t>
              </a:r>
              <a:endParaRPr lang="zh-CN" altLang="en-US" dirty="0">
                <a:solidFill>
                  <a:schemeClr val="accent5">
                    <a:lumMod val="50000"/>
                  </a:schemeClr>
                </a:solidFill>
              </a:endParaRPr>
            </a:p>
          </p:txBody>
        </p:sp>
        <p:sp>
          <p:nvSpPr>
            <p:cNvPr id="28" name="文本框 27">
              <a:extLst>
                <a:ext uri="{FF2B5EF4-FFF2-40B4-BE49-F238E27FC236}">
                  <a16:creationId xmlns:a16="http://schemas.microsoft.com/office/drawing/2014/main" id="{8DF7CCF3-3866-42D0-9DDC-D81B8CC2EA90}"/>
                </a:ext>
              </a:extLst>
            </p:cNvPr>
            <p:cNvSpPr txBox="1"/>
            <p:nvPr/>
          </p:nvSpPr>
          <p:spPr>
            <a:xfrm>
              <a:off x="2854398" y="4080740"/>
              <a:ext cx="293772" cy="369332"/>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2</a:t>
              </a:r>
              <a:endParaRPr lang="zh-CN" altLang="en-US" dirty="0"/>
            </a:p>
          </p:txBody>
        </p:sp>
        <p:sp>
          <p:nvSpPr>
            <p:cNvPr id="29" name="文本框 28">
              <a:extLst>
                <a:ext uri="{FF2B5EF4-FFF2-40B4-BE49-F238E27FC236}">
                  <a16:creationId xmlns:a16="http://schemas.microsoft.com/office/drawing/2014/main" id="{D5D4F48B-C46A-4860-A5FB-68365A17C384}"/>
                </a:ext>
              </a:extLst>
            </p:cNvPr>
            <p:cNvSpPr txBox="1"/>
            <p:nvPr/>
          </p:nvSpPr>
          <p:spPr>
            <a:xfrm>
              <a:off x="2830287" y="3766857"/>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4</a:t>
              </a:r>
              <a:endParaRPr lang="zh-CN" altLang="en-US" dirty="0"/>
            </a:p>
          </p:txBody>
        </p:sp>
        <p:sp>
          <p:nvSpPr>
            <p:cNvPr id="30" name="文本框 29">
              <a:extLst>
                <a:ext uri="{FF2B5EF4-FFF2-40B4-BE49-F238E27FC236}">
                  <a16:creationId xmlns:a16="http://schemas.microsoft.com/office/drawing/2014/main" id="{2225F92A-091E-4981-9E14-804685147651}"/>
                </a:ext>
              </a:extLst>
            </p:cNvPr>
            <p:cNvSpPr txBox="1"/>
            <p:nvPr/>
          </p:nvSpPr>
          <p:spPr>
            <a:xfrm>
              <a:off x="2869594" y="4435616"/>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3</a:t>
              </a:r>
              <a:endParaRPr lang="zh-CN" altLang="en-US" dirty="0"/>
            </a:p>
          </p:txBody>
        </p:sp>
        <p:sp>
          <p:nvSpPr>
            <p:cNvPr id="31" name="文本框 30">
              <a:extLst>
                <a:ext uri="{FF2B5EF4-FFF2-40B4-BE49-F238E27FC236}">
                  <a16:creationId xmlns:a16="http://schemas.microsoft.com/office/drawing/2014/main" id="{C54316E4-DE9B-457E-BD12-BB36B8C47676}"/>
                </a:ext>
              </a:extLst>
            </p:cNvPr>
            <p:cNvSpPr txBox="1"/>
            <p:nvPr/>
          </p:nvSpPr>
          <p:spPr>
            <a:xfrm>
              <a:off x="3056098" y="426318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1</a:t>
              </a:r>
              <a:endParaRPr lang="zh-CN" altLang="en-US" dirty="0"/>
            </a:p>
          </p:txBody>
        </p:sp>
        <p:sp>
          <p:nvSpPr>
            <p:cNvPr id="32" name="文本框 31">
              <a:extLst>
                <a:ext uri="{FF2B5EF4-FFF2-40B4-BE49-F238E27FC236}">
                  <a16:creationId xmlns:a16="http://schemas.microsoft.com/office/drawing/2014/main" id="{A6C44D15-6B10-4C30-BB07-2AC5D2E722C3}"/>
                </a:ext>
              </a:extLst>
            </p:cNvPr>
            <p:cNvSpPr txBox="1"/>
            <p:nvPr/>
          </p:nvSpPr>
          <p:spPr>
            <a:xfrm>
              <a:off x="2886647" y="501292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5</a:t>
              </a:r>
              <a:endParaRPr lang="zh-CN" altLang="en-US" dirty="0"/>
            </a:p>
          </p:txBody>
        </p:sp>
        <p:sp>
          <p:nvSpPr>
            <p:cNvPr id="33" name="文本框 32">
              <a:extLst>
                <a:ext uri="{FF2B5EF4-FFF2-40B4-BE49-F238E27FC236}">
                  <a16:creationId xmlns:a16="http://schemas.microsoft.com/office/drawing/2014/main" id="{FF0EC051-A696-4E4D-A8D2-5BE1152D2451}"/>
                </a:ext>
              </a:extLst>
            </p:cNvPr>
            <p:cNvSpPr txBox="1"/>
            <p:nvPr/>
          </p:nvSpPr>
          <p:spPr>
            <a:xfrm>
              <a:off x="1946752" y="3528583"/>
              <a:ext cx="293772" cy="367769"/>
            </a:xfrm>
            <a:prstGeom prst="rect">
              <a:avLst/>
            </a:prstGeom>
            <a:noFill/>
          </p:spPr>
          <p:txBody>
            <a:bodyPr wrap="square" rtlCol="0">
              <a:spAutoFit/>
            </a:bodyPr>
            <a:lstStyle/>
            <a:p>
              <a:r>
                <a:rPr lang="en-US" altLang="zh-CN" dirty="0">
                  <a:solidFill>
                    <a:srgbClr val="FF0000"/>
                  </a:solidFill>
                </a:rPr>
                <a:t>4</a:t>
              </a:r>
              <a:endParaRPr lang="zh-CN" altLang="en-US" dirty="0">
                <a:solidFill>
                  <a:srgbClr val="FF0000"/>
                </a:solidFill>
              </a:endParaRPr>
            </a:p>
          </p:txBody>
        </p:sp>
        <p:sp>
          <p:nvSpPr>
            <p:cNvPr id="34" name="文本框 33">
              <a:extLst>
                <a:ext uri="{FF2B5EF4-FFF2-40B4-BE49-F238E27FC236}">
                  <a16:creationId xmlns:a16="http://schemas.microsoft.com/office/drawing/2014/main" id="{89791785-C6BE-47F9-B719-DF4F291C6F98}"/>
                </a:ext>
              </a:extLst>
            </p:cNvPr>
            <p:cNvSpPr txBox="1"/>
            <p:nvPr/>
          </p:nvSpPr>
          <p:spPr>
            <a:xfrm>
              <a:off x="1941086" y="4296476"/>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3</a:t>
              </a:r>
              <a:endParaRPr lang="zh-CN" altLang="en-US" dirty="0"/>
            </a:p>
          </p:txBody>
        </p:sp>
        <p:sp>
          <p:nvSpPr>
            <p:cNvPr id="35" name="文本框 34">
              <a:extLst>
                <a:ext uri="{FF2B5EF4-FFF2-40B4-BE49-F238E27FC236}">
                  <a16:creationId xmlns:a16="http://schemas.microsoft.com/office/drawing/2014/main" id="{CB769AC3-52F2-433A-868D-82D5DC667FFA}"/>
                </a:ext>
              </a:extLst>
            </p:cNvPr>
            <p:cNvSpPr txBox="1"/>
            <p:nvPr/>
          </p:nvSpPr>
          <p:spPr>
            <a:xfrm>
              <a:off x="1948265" y="4969549"/>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5</a:t>
              </a:r>
              <a:endParaRPr lang="zh-CN" altLang="en-US" dirty="0"/>
            </a:p>
          </p:txBody>
        </p:sp>
        <p:sp>
          <p:nvSpPr>
            <p:cNvPr id="36" name="文本框 35">
              <a:extLst>
                <a:ext uri="{FF2B5EF4-FFF2-40B4-BE49-F238E27FC236}">
                  <a16:creationId xmlns:a16="http://schemas.microsoft.com/office/drawing/2014/main" id="{CFEB2C06-6977-4E50-817B-0CA5C6548784}"/>
                </a:ext>
              </a:extLst>
            </p:cNvPr>
            <p:cNvSpPr txBox="1"/>
            <p:nvPr/>
          </p:nvSpPr>
          <p:spPr>
            <a:xfrm>
              <a:off x="4458579" y="4969548"/>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sp>
          <p:nvSpPr>
            <p:cNvPr id="37" name="文本框 36">
              <a:extLst>
                <a:ext uri="{FF2B5EF4-FFF2-40B4-BE49-F238E27FC236}">
                  <a16:creationId xmlns:a16="http://schemas.microsoft.com/office/drawing/2014/main" id="{07BB89A1-949B-4D60-BFAB-FF1B351A29AF}"/>
                </a:ext>
              </a:extLst>
            </p:cNvPr>
            <p:cNvSpPr txBox="1"/>
            <p:nvPr/>
          </p:nvSpPr>
          <p:spPr>
            <a:xfrm>
              <a:off x="4453212" y="4296477"/>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sp>
          <p:nvSpPr>
            <p:cNvPr id="38" name="文本框 37">
              <a:extLst>
                <a:ext uri="{FF2B5EF4-FFF2-40B4-BE49-F238E27FC236}">
                  <a16:creationId xmlns:a16="http://schemas.microsoft.com/office/drawing/2014/main" id="{1044D6B7-DDD2-434B-9FE0-C8437539DD99}"/>
                </a:ext>
              </a:extLst>
            </p:cNvPr>
            <p:cNvSpPr txBox="1"/>
            <p:nvPr/>
          </p:nvSpPr>
          <p:spPr>
            <a:xfrm>
              <a:off x="4462495" y="3525745"/>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grpSp>
    </p:spTree>
    <p:extLst>
      <p:ext uri="{BB962C8B-B14F-4D97-AF65-F5344CB8AC3E}">
        <p14:creationId xmlns:p14="http://schemas.microsoft.com/office/powerpoint/2010/main" val="9615794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匹配过程</a:t>
              </a:r>
            </a:p>
          </p:txBody>
        </p:sp>
      </p:grpSp>
      <p:grpSp>
        <p:nvGrpSpPr>
          <p:cNvPr id="5" name="组合 4">
            <a:extLst>
              <a:ext uri="{FF2B5EF4-FFF2-40B4-BE49-F238E27FC236}">
                <a16:creationId xmlns:a16="http://schemas.microsoft.com/office/drawing/2014/main" id="{C2CFE6D5-05A4-4A31-84C0-95C1A112C061}"/>
              </a:ext>
            </a:extLst>
          </p:cNvPr>
          <p:cNvGrpSpPr/>
          <p:nvPr/>
        </p:nvGrpSpPr>
        <p:grpSpPr>
          <a:xfrm>
            <a:off x="9051089" y="1181277"/>
            <a:ext cx="2815181" cy="1982267"/>
            <a:chOff x="1941086" y="3432729"/>
            <a:chExt cx="2815181" cy="1982267"/>
          </a:xfrm>
        </p:grpSpPr>
        <p:grpSp>
          <p:nvGrpSpPr>
            <p:cNvPr id="6" name="组合 5">
              <a:extLst>
                <a:ext uri="{FF2B5EF4-FFF2-40B4-BE49-F238E27FC236}">
                  <a16:creationId xmlns:a16="http://schemas.microsoft.com/office/drawing/2014/main" id="{08D8FAF4-6116-4D5F-9056-5092F05DBEE9}"/>
                </a:ext>
              </a:extLst>
            </p:cNvPr>
            <p:cNvGrpSpPr/>
            <p:nvPr/>
          </p:nvGrpSpPr>
          <p:grpSpPr>
            <a:xfrm>
              <a:off x="2331995" y="3452191"/>
              <a:ext cx="2051922" cy="1962805"/>
              <a:chOff x="7198298" y="3963340"/>
              <a:chExt cx="2051922" cy="1962805"/>
            </a:xfrm>
          </p:grpSpPr>
          <p:sp>
            <p:nvSpPr>
              <p:cNvPr id="19" name="椭圆 18">
                <a:extLst>
                  <a:ext uri="{FF2B5EF4-FFF2-40B4-BE49-F238E27FC236}">
                    <a16:creationId xmlns:a16="http://schemas.microsoft.com/office/drawing/2014/main" id="{7EDD69EB-D844-43C3-9FCF-CE5F05DED637}"/>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20" name="椭圆 19">
                <a:extLst>
                  <a:ext uri="{FF2B5EF4-FFF2-40B4-BE49-F238E27FC236}">
                    <a16:creationId xmlns:a16="http://schemas.microsoft.com/office/drawing/2014/main" id="{9628A1DC-28F6-4F3F-935C-6FBEC9CEFE3E}"/>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21" name="椭圆 20">
                <a:extLst>
                  <a:ext uri="{FF2B5EF4-FFF2-40B4-BE49-F238E27FC236}">
                    <a16:creationId xmlns:a16="http://schemas.microsoft.com/office/drawing/2014/main" id="{3A5C9603-CD2A-4E97-95EE-ABA26D8B76E2}"/>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p>
            </p:txBody>
          </p:sp>
          <p:sp>
            <p:nvSpPr>
              <p:cNvPr id="22" name="椭圆 21">
                <a:extLst>
                  <a:ext uri="{FF2B5EF4-FFF2-40B4-BE49-F238E27FC236}">
                    <a16:creationId xmlns:a16="http://schemas.microsoft.com/office/drawing/2014/main" id="{0A7196F6-A5D1-4117-A218-6941E8D1E9C3}"/>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B1</a:t>
                </a:r>
                <a:endParaRPr lang="zh-CN" altLang="en-US" sz="1400" dirty="0"/>
              </a:p>
            </p:txBody>
          </p:sp>
          <p:sp>
            <p:nvSpPr>
              <p:cNvPr id="23" name="椭圆 22">
                <a:extLst>
                  <a:ext uri="{FF2B5EF4-FFF2-40B4-BE49-F238E27FC236}">
                    <a16:creationId xmlns:a16="http://schemas.microsoft.com/office/drawing/2014/main" id="{D051600A-1C86-4FFF-B335-BF12FA761775}"/>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24" name="椭圆 23">
                <a:extLst>
                  <a:ext uri="{FF2B5EF4-FFF2-40B4-BE49-F238E27FC236}">
                    <a16:creationId xmlns:a16="http://schemas.microsoft.com/office/drawing/2014/main" id="{F1B75A4F-849D-4E94-8479-2DA3D5946D04}"/>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25" name="直接连接符 24">
                <a:extLst>
                  <a:ext uri="{FF2B5EF4-FFF2-40B4-BE49-F238E27FC236}">
                    <a16:creationId xmlns:a16="http://schemas.microsoft.com/office/drawing/2014/main" id="{D7327930-3109-43E4-A16D-D4ED98E21628}"/>
                  </a:ext>
                </a:extLst>
              </p:cNvPr>
              <p:cNvCxnSpPr>
                <a:cxnSpLocks/>
                <a:stCxn id="22" idx="6"/>
                <a:endCxn id="23" idx="2"/>
              </p:cNvCxnSpPr>
              <p:nvPr/>
            </p:nvCxnSpPr>
            <p:spPr>
              <a:xfrm>
                <a:off x="7724770" y="4224902"/>
                <a:ext cx="998978" cy="143968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6" name="直接连接符 25">
                <a:extLst>
                  <a:ext uri="{FF2B5EF4-FFF2-40B4-BE49-F238E27FC236}">
                    <a16:creationId xmlns:a16="http://schemas.microsoft.com/office/drawing/2014/main" id="{5EA5CE35-C4C8-4D8D-8CE7-997588E90791}"/>
                  </a:ext>
                </a:extLst>
              </p:cNvPr>
              <p:cNvCxnSpPr>
                <a:cxnSpLocks/>
                <a:stCxn id="22" idx="6"/>
                <a:endCxn id="20" idx="2"/>
              </p:cNvCxnSpPr>
              <p:nvPr/>
            </p:nvCxnSpPr>
            <p:spPr>
              <a:xfrm>
                <a:off x="7724770" y="4224902"/>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7" name="直接连接符 26">
                <a:extLst>
                  <a:ext uri="{FF2B5EF4-FFF2-40B4-BE49-F238E27FC236}">
                    <a16:creationId xmlns:a16="http://schemas.microsoft.com/office/drawing/2014/main" id="{E1B5C065-0AAB-4781-96A1-C88E15229AE5}"/>
                  </a:ext>
                </a:extLst>
              </p:cNvPr>
              <p:cNvCxnSpPr>
                <a:cxnSpLocks/>
                <a:stCxn id="21" idx="6"/>
                <a:endCxn id="20" idx="2"/>
              </p:cNvCxnSpPr>
              <p:nvPr/>
            </p:nvCxnSpPr>
            <p:spPr>
              <a:xfrm flipV="1">
                <a:off x="7724770" y="4224902"/>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8" name="直接连接符 27">
                <a:extLst>
                  <a:ext uri="{FF2B5EF4-FFF2-40B4-BE49-F238E27FC236}">
                    <a16:creationId xmlns:a16="http://schemas.microsoft.com/office/drawing/2014/main" id="{09D9CC4E-93F2-439B-B8FE-CB7043E68E6C}"/>
                  </a:ext>
                </a:extLst>
              </p:cNvPr>
              <p:cNvCxnSpPr>
                <a:cxnSpLocks/>
                <a:stCxn id="19" idx="6"/>
                <a:endCxn id="23" idx="2"/>
              </p:cNvCxnSpPr>
              <p:nvPr/>
            </p:nvCxnSpPr>
            <p:spPr>
              <a:xfrm>
                <a:off x="7724770" y="5664584"/>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9" name="直接连接符 28">
                <a:extLst>
                  <a:ext uri="{FF2B5EF4-FFF2-40B4-BE49-F238E27FC236}">
                    <a16:creationId xmlns:a16="http://schemas.microsoft.com/office/drawing/2014/main" id="{CFA02223-EAA1-46A8-BE9B-24CC0D32EE2B}"/>
                  </a:ext>
                </a:extLst>
              </p:cNvPr>
              <p:cNvCxnSpPr>
                <a:cxnSpLocks/>
                <a:stCxn id="21" idx="6"/>
                <a:endCxn id="24"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30" name="直接连接符 29">
                <a:extLst>
                  <a:ext uri="{FF2B5EF4-FFF2-40B4-BE49-F238E27FC236}">
                    <a16:creationId xmlns:a16="http://schemas.microsoft.com/office/drawing/2014/main" id="{72F88D6E-1DE9-477D-8EE2-4F32277BEF9A}"/>
                  </a:ext>
                </a:extLst>
              </p:cNvPr>
              <p:cNvCxnSpPr>
                <a:cxnSpLocks/>
                <a:stCxn id="21" idx="6"/>
                <a:endCxn id="23"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7" name="文本框 6">
              <a:extLst>
                <a:ext uri="{FF2B5EF4-FFF2-40B4-BE49-F238E27FC236}">
                  <a16:creationId xmlns:a16="http://schemas.microsoft.com/office/drawing/2014/main" id="{6412E2CA-E5B4-4AC0-B5FD-B9BF28D41BDC}"/>
                </a:ext>
              </a:extLst>
            </p:cNvPr>
            <p:cNvSpPr txBox="1"/>
            <p:nvPr/>
          </p:nvSpPr>
          <p:spPr>
            <a:xfrm>
              <a:off x="2845327" y="3432729"/>
              <a:ext cx="293772" cy="367769"/>
            </a:xfrm>
            <a:prstGeom prst="rect">
              <a:avLst/>
            </a:prstGeom>
            <a:noFill/>
          </p:spPr>
          <p:txBody>
            <a:bodyPr wrap="square" rtlCol="0">
              <a:spAutoFit/>
            </a:bodyPr>
            <a:lstStyle/>
            <a:p>
              <a:r>
                <a:rPr lang="en-US" altLang="zh-CN" dirty="0">
                  <a:solidFill>
                    <a:schemeClr val="accent5">
                      <a:lumMod val="50000"/>
                    </a:schemeClr>
                  </a:solidFill>
                </a:rPr>
                <a:t>3</a:t>
              </a:r>
              <a:endParaRPr lang="zh-CN" altLang="en-US" dirty="0">
                <a:solidFill>
                  <a:schemeClr val="accent5">
                    <a:lumMod val="50000"/>
                  </a:schemeClr>
                </a:solidFill>
              </a:endParaRPr>
            </a:p>
          </p:txBody>
        </p:sp>
        <p:sp>
          <p:nvSpPr>
            <p:cNvPr id="8" name="文本框 7">
              <a:extLst>
                <a:ext uri="{FF2B5EF4-FFF2-40B4-BE49-F238E27FC236}">
                  <a16:creationId xmlns:a16="http://schemas.microsoft.com/office/drawing/2014/main" id="{3B83A13D-6AAB-497D-8A74-0689131D18AC}"/>
                </a:ext>
              </a:extLst>
            </p:cNvPr>
            <p:cNvSpPr txBox="1"/>
            <p:nvPr/>
          </p:nvSpPr>
          <p:spPr>
            <a:xfrm>
              <a:off x="2854398" y="4080740"/>
              <a:ext cx="293772" cy="369332"/>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2</a:t>
              </a:r>
              <a:endParaRPr lang="zh-CN" altLang="en-US" dirty="0"/>
            </a:p>
          </p:txBody>
        </p:sp>
        <p:sp>
          <p:nvSpPr>
            <p:cNvPr id="9" name="文本框 8">
              <a:extLst>
                <a:ext uri="{FF2B5EF4-FFF2-40B4-BE49-F238E27FC236}">
                  <a16:creationId xmlns:a16="http://schemas.microsoft.com/office/drawing/2014/main" id="{37C18F51-DCD7-4990-91BC-B2F8414F7205}"/>
                </a:ext>
              </a:extLst>
            </p:cNvPr>
            <p:cNvSpPr txBox="1"/>
            <p:nvPr/>
          </p:nvSpPr>
          <p:spPr>
            <a:xfrm>
              <a:off x="2830287" y="3766857"/>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4</a:t>
              </a:r>
              <a:endParaRPr lang="zh-CN" altLang="en-US" dirty="0"/>
            </a:p>
          </p:txBody>
        </p:sp>
        <p:sp>
          <p:nvSpPr>
            <p:cNvPr id="10" name="文本框 9">
              <a:extLst>
                <a:ext uri="{FF2B5EF4-FFF2-40B4-BE49-F238E27FC236}">
                  <a16:creationId xmlns:a16="http://schemas.microsoft.com/office/drawing/2014/main" id="{E56D22A3-340E-4948-9A0F-000F97217DD8}"/>
                </a:ext>
              </a:extLst>
            </p:cNvPr>
            <p:cNvSpPr txBox="1"/>
            <p:nvPr/>
          </p:nvSpPr>
          <p:spPr>
            <a:xfrm>
              <a:off x="2869594" y="4435616"/>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3</a:t>
              </a:r>
              <a:endParaRPr lang="zh-CN" altLang="en-US" dirty="0"/>
            </a:p>
          </p:txBody>
        </p:sp>
        <p:sp>
          <p:nvSpPr>
            <p:cNvPr id="11" name="文本框 10">
              <a:extLst>
                <a:ext uri="{FF2B5EF4-FFF2-40B4-BE49-F238E27FC236}">
                  <a16:creationId xmlns:a16="http://schemas.microsoft.com/office/drawing/2014/main" id="{CD280532-F48A-4A30-A2FF-2AD8823F76CA}"/>
                </a:ext>
              </a:extLst>
            </p:cNvPr>
            <p:cNvSpPr txBox="1"/>
            <p:nvPr/>
          </p:nvSpPr>
          <p:spPr>
            <a:xfrm>
              <a:off x="3056098" y="426318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1</a:t>
              </a:r>
              <a:endParaRPr lang="zh-CN" altLang="en-US" dirty="0"/>
            </a:p>
          </p:txBody>
        </p:sp>
        <p:sp>
          <p:nvSpPr>
            <p:cNvPr id="12" name="文本框 11">
              <a:extLst>
                <a:ext uri="{FF2B5EF4-FFF2-40B4-BE49-F238E27FC236}">
                  <a16:creationId xmlns:a16="http://schemas.microsoft.com/office/drawing/2014/main" id="{78A5486E-3987-4AEF-B3ED-475DECC1F817}"/>
                </a:ext>
              </a:extLst>
            </p:cNvPr>
            <p:cNvSpPr txBox="1"/>
            <p:nvPr/>
          </p:nvSpPr>
          <p:spPr>
            <a:xfrm>
              <a:off x="2886647" y="501292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5</a:t>
              </a:r>
              <a:endParaRPr lang="zh-CN" altLang="en-US" dirty="0"/>
            </a:p>
          </p:txBody>
        </p:sp>
        <p:sp>
          <p:nvSpPr>
            <p:cNvPr id="13" name="文本框 12">
              <a:extLst>
                <a:ext uri="{FF2B5EF4-FFF2-40B4-BE49-F238E27FC236}">
                  <a16:creationId xmlns:a16="http://schemas.microsoft.com/office/drawing/2014/main" id="{28502DBA-563C-478F-8435-7AFBA2B4E28D}"/>
                </a:ext>
              </a:extLst>
            </p:cNvPr>
            <p:cNvSpPr txBox="1"/>
            <p:nvPr/>
          </p:nvSpPr>
          <p:spPr>
            <a:xfrm>
              <a:off x="1946752" y="3528583"/>
              <a:ext cx="293772" cy="367769"/>
            </a:xfrm>
            <a:prstGeom prst="rect">
              <a:avLst/>
            </a:prstGeom>
            <a:noFill/>
          </p:spPr>
          <p:txBody>
            <a:bodyPr wrap="square" rtlCol="0">
              <a:spAutoFit/>
            </a:bodyPr>
            <a:lstStyle/>
            <a:p>
              <a:r>
                <a:rPr lang="en-US" altLang="zh-CN" dirty="0">
                  <a:solidFill>
                    <a:srgbClr val="FF0000"/>
                  </a:solidFill>
                </a:rPr>
                <a:t>4</a:t>
              </a:r>
              <a:endParaRPr lang="zh-CN" altLang="en-US" dirty="0">
                <a:solidFill>
                  <a:srgbClr val="FF0000"/>
                </a:solidFill>
              </a:endParaRPr>
            </a:p>
          </p:txBody>
        </p:sp>
        <p:sp>
          <p:nvSpPr>
            <p:cNvPr id="14" name="文本框 13">
              <a:extLst>
                <a:ext uri="{FF2B5EF4-FFF2-40B4-BE49-F238E27FC236}">
                  <a16:creationId xmlns:a16="http://schemas.microsoft.com/office/drawing/2014/main" id="{26572595-E299-4AEB-84E4-6D41DE5C9050}"/>
                </a:ext>
              </a:extLst>
            </p:cNvPr>
            <p:cNvSpPr txBox="1"/>
            <p:nvPr/>
          </p:nvSpPr>
          <p:spPr>
            <a:xfrm>
              <a:off x="1941086" y="4296476"/>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3</a:t>
              </a:r>
              <a:endParaRPr lang="zh-CN" altLang="en-US" dirty="0"/>
            </a:p>
          </p:txBody>
        </p:sp>
        <p:sp>
          <p:nvSpPr>
            <p:cNvPr id="15" name="文本框 14">
              <a:extLst>
                <a:ext uri="{FF2B5EF4-FFF2-40B4-BE49-F238E27FC236}">
                  <a16:creationId xmlns:a16="http://schemas.microsoft.com/office/drawing/2014/main" id="{091B0955-E98C-45D1-A30E-B734BA5AE809}"/>
                </a:ext>
              </a:extLst>
            </p:cNvPr>
            <p:cNvSpPr txBox="1"/>
            <p:nvPr/>
          </p:nvSpPr>
          <p:spPr>
            <a:xfrm>
              <a:off x="1948265" y="4969549"/>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5</a:t>
              </a:r>
              <a:endParaRPr lang="zh-CN" altLang="en-US" dirty="0"/>
            </a:p>
          </p:txBody>
        </p:sp>
        <p:sp>
          <p:nvSpPr>
            <p:cNvPr id="16" name="文本框 15">
              <a:extLst>
                <a:ext uri="{FF2B5EF4-FFF2-40B4-BE49-F238E27FC236}">
                  <a16:creationId xmlns:a16="http://schemas.microsoft.com/office/drawing/2014/main" id="{7A208B1C-AE6E-4D0B-8EF4-CDC49A3F7952}"/>
                </a:ext>
              </a:extLst>
            </p:cNvPr>
            <p:cNvSpPr txBox="1"/>
            <p:nvPr/>
          </p:nvSpPr>
          <p:spPr>
            <a:xfrm>
              <a:off x="4458579" y="4969548"/>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sp>
          <p:nvSpPr>
            <p:cNvPr id="17" name="文本框 16">
              <a:extLst>
                <a:ext uri="{FF2B5EF4-FFF2-40B4-BE49-F238E27FC236}">
                  <a16:creationId xmlns:a16="http://schemas.microsoft.com/office/drawing/2014/main" id="{AE554ABD-FBDF-411B-9438-2BA2B42DB457}"/>
                </a:ext>
              </a:extLst>
            </p:cNvPr>
            <p:cNvSpPr txBox="1"/>
            <p:nvPr/>
          </p:nvSpPr>
          <p:spPr>
            <a:xfrm>
              <a:off x="4453212" y="4296477"/>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sp>
          <p:nvSpPr>
            <p:cNvPr id="18" name="文本框 17">
              <a:extLst>
                <a:ext uri="{FF2B5EF4-FFF2-40B4-BE49-F238E27FC236}">
                  <a16:creationId xmlns:a16="http://schemas.microsoft.com/office/drawing/2014/main" id="{FC688DAB-3E76-4A1E-8E6A-F1B1E0F5B593}"/>
                </a:ext>
              </a:extLst>
            </p:cNvPr>
            <p:cNvSpPr txBox="1"/>
            <p:nvPr/>
          </p:nvSpPr>
          <p:spPr>
            <a:xfrm>
              <a:off x="4462495" y="3525745"/>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grpSp>
      <p:sp>
        <p:nvSpPr>
          <p:cNvPr id="2" name="矩形 1">
            <a:extLst>
              <a:ext uri="{FF2B5EF4-FFF2-40B4-BE49-F238E27FC236}">
                <a16:creationId xmlns:a16="http://schemas.microsoft.com/office/drawing/2014/main" id="{B9E7EAB9-ED82-4F65-AD40-83005E7BDB65}"/>
              </a:ext>
            </a:extLst>
          </p:cNvPr>
          <p:cNvSpPr/>
          <p:nvPr/>
        </p:nvSpPr>
        <p:spPr>
          <a:xfrm>
            <a:off x="1186678" y="1181277"/>
            <a:ext cx="7864411" cy="5170646"/>
          </a:xfrm>
          <a:prstGeom prst="rect">
            <a:avLst/>
          </a:prstGeom>
        </p:spPr>
        <p:txBody>
          <a:bodyPr wrap="square">
            <a:spAutoFit/>
          </a:bodyPr>
          <a:lstStyle/>
          <a:p>
            <a:r>
              <a:rPr lang="zh-CN" altLang="en-US" sz="2200" b="1" dirty="0">
                <a:latin typeface="楷体" panose="02010609060101010101" pitchFamily="49" charset="-122"/>
                <a:ea typeface="楷体" panose="02010609060101010101" pitchFamily="49" charset="-122"/>
              </a:rPr>
              <a:t>第一轮匹配：</a:t>
            </a:r>
            <a:endParaRPr lang="en-US" altLang="zh-CN" sz="2200" b="1"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男</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：选择了女</a:t>
            </a:r>
            <a:r>
              <a:rPr lang="en-US" altLang="zh-CN" sz="2200" dirty="0">
                <a:latin typeface="楷体" panose="02010609060101010101" pitchFamily="49" charset="-122"/>
                <a:ea typeface="楷体" panose="02010609060101010101" pitchFamily="49" charset="-122"/>
              </a:rPr>
              <a:t>3</a:t>
            </a:r>
          </a:p>
          <a:p>
            <a:r>
              <a:rPr lang="zh-CN" altLang="en-US" sz="2200" dirty="0">
                <a:latin typeface="楷体" panose="02010609060101010101" pitchFamily="49" charset="-122"/>
                <a:ea typeface="楷体" panose="02010609060101010101" pitchFamily="49" charset="-122"/>
              </a:rPr>
              <a:t>男</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：也想选择女</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，女</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已经在该轮匹配过了，男</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无其他合适选择，匹配失败。</a:t>
            </a:r>
          </a:p>
          <a:p>
            <a:r>
              <a:rPr lang="en-US" altLang="zh-CN" sz="2200" dirty="0">
                <a:latin typeface="楷体" panose="02010609060101010101" pitchFamily="49" charset="-122"/>
                <a:ea typeface="楷体" panose="02010609060101010101" pitchFamily="49" charset="-122"/>
              </a:rPr>
              <a:t>===============================</a:t>
            </a:r>
          </a:p>
          <a:p>
            <a:r>
              <a:rPr lang="zh-CN" altLang="en-US" sz="2200" dirty="0">
                <a:latin typeface="楷体" panose="02010609060101010101" pitchFamily="49" charset="-122"/>
                <a:ea typeface="楷体" panose="02010609060101010101" pitchFamily="49" charset="-122"/>
              </a:rPr>
              <a:t>这一轮参与匹配的人只有：</a:t>
            </a:r>
            <a:r>
              <a:rPr lang="en-US" altLang="zh-CN" sz="2200" dirty="0">
                <a:latin typeface="楷体" panose="02010609060101010101" pitchFamily="49" charset="-122"/>
                <a:ea typeface="楷体" panose="02010609060101010101" pitchFamily="49" charset="-122"/>
              </a:rPr>
              <a:t>B1</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B2</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G3</a:t>
            </a:r>
            <a:r>
              <a:rPr lang="zh-CN" altLang="en-US" sz="2200" dirty="0">
                <a:latin typeface="楷体" panose="02010609060101010101" pitchFamily="49" charset="-122"/>
                <a:ea typeface="楷体" panose="02010609060101010101" pitchFamily="49" charset="-122"/>
              </a:rPr>
              <a:t>。怎么办？</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很容易想到的，这两个男生只能降低一下期望值了，降低多少呢？两个男生都在能选择的其他人中，也就是没参与这轮匹配的女生中，选择一个期望值降低的尽可能小的人。也就是在其他人中选择一个最合适的。</a:t>
            </a:r>
          </a:p>
          <a:p>
            <a:r>
              <a:rPr lang="zh-CN" altLang="en-US" sz="2200" dirty="0">
                <a:latin typeface="楷体" panose="02010609060101010101" pitchFamily="49" charset="-122"/>
                <a:ea typeface="楷体" panose="02010609060101010101" pitchFamily="49" charset="-122"/>
              </a:rPr>
              <a:t>比如：</a:t>
            </a:r>
            <a:r>
              <a:rPr lang="en-US" altLang="zh-CN" sz="2200" dirty="0">
                <a:latin typeface="楷体" panose="02010609060101010101" pitchFamily="49" charset="-122"/>
                <a:ea typeface="楷体" panose="02010609060101010101" pitchFamily="49" charset="-122"/>
              </a:rPr>
              <a:t>B1</a:t>
            </a:r>
            <a:r>
              <a:rPr lang="zh-CN" altLang="en-US" sz="2200" dirty="0">
                <a:latin typeface="楷体" panose="02010609060101010101" pitchFamily="49" charset="-122"/>
                <a:ea typeface="楷体" panose="02010609060101010101" pitchFamily="49" charset="-122"/>
              </a:rPr>
              <a:t>选择</a:t>
            </a:r>
            <a:r>
              <a:rPr lang="en-US" altLang="zh-CN" sz="2200" dirty="0">
                <a:latin typeface="楷体" panose="02010609060101010101" pitchFamily="49" charset="-122"/>
                <a:ea typeface="楷体" panose="02010609060101010101" pitchFamily="49" charset="-122"/>
              </a:rPr>
              <a:t>G1</a:t>
            </a:r>
            <a:r>
              <a:rPr lang="zh-CN" altLang="en-US" sz="2200" dirty="0">
                <a:latin typeface="楷体" panose="02010609060101010101" pitchFamily="49" charset="-122"/>
                <a:ea typeface="楷体" panose="02010609060101010101" pitchFamily="49" charset="-122"/>
              </a:rPr>
              <a:t>，期望值要降低</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 </a:t>
            </a:r>
            <a:r>
              <a:rPr lang="en-US" altLang="zh-CN" sz="2200" dirty="0">
                <a:latin typeface="楷体" panose="02010609060101010101" pitchFamily="49" charset="-122"/>
                <a:ea typeface="楷体" panose="02010609060101010101" pitchFamily="49" charset="-122"/>
              </a:rPr>
              <a:t>B2</a:t>
            </a:r>
            <a:r>
              <a:rPr lang="zh-CN" altLang="en-US" sz="2200" dirty="0">
                <a:latin typeface="楷体" panose="02010609060101010101" pitchFamily="49" charset="-122"/>
                <a:ea typeface="楷体" panose="02010609060101010101" pitchFamily="49" charset="-122"/>
              </a:rPr>
              <a:t>选择</a:t>
            </a:r>
            <a:r>
              <a:rPr lang="en-US" altLang="zh-CN" sz="2200" dirty="0">
                <a:latin typeface="楷体" panose="02010609060101010101" pitchFamily="49" charset="-122"/>
                <a:ea typeface="楷体" panose="02010609060101010101" pitchFamily="49" charset="-122"/>
              </a:rPr>
              <a:t>G1</a:t>
            </a:r>
            <a:r>
              <a:rPr lang="zh-CN" altLang="en-US" sz="2200" dirty="0">
                <a:latin typeface="楷体" panose="02010609060101010101" pitchFamily="49" charset="-122"/>
                <a:ea typeface="楷体" panose="02010609060101010101" pitchFamily="49" charset="-122"/>
              </a:rPr>
              <a:t>，期望值要降低</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 </a:t>
            </a:r>
            <a:r>
              <a:rPr lang="en-US" altLang="zh-CN" sz="2200" dirty="0">
                <a:latin typeface="楷体" panose="02010609060101010101" pitchFamily="49" charset="-122"/>
                <a:ea typeface="楷体" panose="02010609060101010101" pitchFamily="49" charset="-122"/>
              </a:rPr>
              <a:t>B2</a:t>
            </a:r>
            <a:r>
              <a:rPr lang="zh-CN" altLang="en-US" sz="2200" dirty="0">
                <a:latin typeface="楷体" panose="02010609060101010101" pitchFamily="49" charset="-122"/>
                <a:ea typeface="楷体" panose="02010609060101010101" pitchFamily="49" charset="-122"/>
              </a:rPr>
              <a:t>选择</a:t>
            </a:r>
            <a:r>
              <a:rPr lang="en-US" altLang="zh-CN" sz="2200" dirty="0">
                <a:latin typeface="楷体" panose="02010609060101010101" pitchFamily="49" charset="-122"/>
                <a:ea typeface="楷体" panose="02010609060101010101" pitchFamily="49" charset="-122"/>
              </a:rPr>
              <a:t>G2</a:t>
            </a:r>
            <a:r>
              <a:rPr lang="zh-CN" altLang="en-US" sz="2200" dirty="0">
                <a:latin typeface="楷体" panose="02010609060101010101" pitchFamily="49" charset="-122"/>
                <a:ea typeface="楷体" panose="02010609060101010101" pitchFamily="49" charset="-122"/>
              </a:rPr>
              <a:t>，期望值要降低</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。于是，只要期望值降低</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，就有男生可以选择其他人。</a:t>
            </a:r>
          </a:p>
          <a:p>
            <a:r>
              <a:rPr lang="zh-CN" altLang="en-US" sz="2200" dirty="0">
                <a:latin typeface="楷体" panose="02010609060101010101" pitchFamily="49" charset="-122"/>
                <a:ea typeface="楷体" panose="02010609060101010101" pitchFamily="49" charset="-122"/>
              </a:rPr>
              <a:t>同时，刚才被抢的女生此时非常得意，因为有男生来追她，于是她的期望值提高了</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点（就是同男生们降低的期望值相同）。</a:t>
            </a:r>
          </a:p>
        </p:txBody>
      </p:sp>
      <p:grpSp>
        <p:nvGrpSpPr>
          <p:cNvPr id="32" name="组合 31">
            <a:extLst>
              <a:ext uri="{FF2B5EF4-FFF2-40B4-BE49-F238E27FC236}">
                <a16:creationId xmlns:a16="http://schemas.microsoft.com/office/drawing/2014/main" id="{CCAD7DB3-7E10-4F40-8256-577602AED792}"/>
              </a:ext>
            </a:extLst>
          </p:cNvPr>
          <p:cNvGrpSpPr/>
          <p:nvPr/>
        </p:nvGrpSpPr>
        <p:grpSpPr>
          <a:xfrm>
            <a:off x="9058268" y="4236897"/>
            <a:ext cx="2815181" cy="1982267"/>
            <a:chOff x="1941086" y="3432729"/>
            <a:chExt cx="2815181" cy="1982267"/>
          </a:xfrm>
        </p:grpSpPr>
        <p:grpSp>
          <p:nvGrpSpPr>
            <p:cNvPr id="33" name="组合 32">
              <a:extLst>
                <a:ext uri="{FF2B5EF4-FFF2-40B4-BE49-F238E27FC236}">
                  <a16:creationId xmlns:a16="http://schemas.microsoft.com/office/drawing/2014/main" id="{9931D8E6-6418-4889-8815-6C573ED60E0A}"/>
                </a:ext>
              </a:extLst>
            </p:cNvPr>
            <p:cNvGrpSpPr/>
            <p:nvPr/>
          </p:nvGrpSpPr>
          <p:grpSpPr>
            <a:xfrm>
              <a:off x="2331995" y="3452191"/>
              <a:ext cx="2051922" cy="1962805"/>
              <a:chOff x="7198298" y="3963340"/>
              <a:chExt cx="2051922" cy="1962805"/>
            </a:xfrm>
          </p:grpSpPr>
          <p:sp>
            <p:nvSpPr>
              <p:cNvPr id="46" name="椭圆 45">
                <a:extLst>
                  <a:ext uri="{FF2B5EF4-FFF2-40B4-BE49-F238E27FC236}">
                    <a16:creationId xmlns:a16="http://schemas.microsoft.com/office/drawing/2014/main" id="{46E52869-B989-4F7F-AD29-4A2756BA0C10}"/>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47" name="椭圆 46">
                <a:extLst>
                  <a:ext uri="{FF2B5EF4-FFF2-40B4-BE49-F238E27FC236}">
                    <a16:creationId xmlns:a16="http://schemas.microsoft.com/office/drawing/2014/main" id="{CAEBE4F7-37F9-416A-8784-32484A313125}"/>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48" name="椭圆 47">
                <a:extLst>
                  <a:ext uri="{FF2B5EF4-FFF2-40B4-BE49-F238E27FC236}">
                    <a16:creationId xmlns:a16="http://schemas.microsoft.com/office/drawing/2014/main" id="{A8D54622-96CB-4C39-A8E8-0486157EE306}"/>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p>
            </p:txBody>
          </p:sp>
          <p:sp>
            <p:nvSpPr>
              <p:cNvPr id="49" name="椭圆 48">
                <a:extLst>
                  <a:ext uri="{FF2B5EF4-FFF2-40B4-BE49-F238E27FC236}">
                    <a16:creationId xmlns:a16="http://schemas.microsoft.com/office/drawing/2014/main" id="{5B3E6FEC-48E3-4973-AF36-9304E105970A}"/>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B1</a:t>
                </a:r>
                <a:endParaRPr lang="zh-CN" altLang="en-US" sz="1400" dirty="0"/>
              </a:p>
            </p:txBody>
          </p:sp>
          <p:sp>
            <p:nvSpPr>
              <p:cNvPr id="50" name="椭圆 49">
                <a:extLst>
                  <a:ext uri="{FF2B5EF4-FFF2-40B4-BE49-F238E27FC236}">
                    <a16:creationId xmlns:a16="http://schemas.microsoft.com/office/drawing/2014/main" id="{D9157F98-44A5-4097-91E2-EB2A502F7447}"/>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51" name="椭圆 50">
                <a:extLst>
                  <a:ext uri="{FF2B5EF4-FFF2-40B4-BE49-F238E27FC236}">
                    <a16:creationId xmlns:a16="http://schemas.microsoft.com/office/drawing/2014/main" id="{1A9D4B72-F077-4379-A502-FFAD4621DCB7}"/>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52" name="直接连接符 51">
                <a:extLst>
                  <a:ext uri="{FF2B5EF4-FFF2-40B4-BE49-F238E27FC236}">
                    <a16:creationId xmlns:a16="http://schemas.microsoft.com/office/drawing/2014/main" id="{A90C98AB-9E99-4329-88F6-80C8FF073F50}"/>
                  </a:ext>
                </a:extLst>
              </p:cNvPr>
              <p:cNvCxnSpPr>
                <a:cxnSpLocks/>
                <a:stCxn id="49" idx="6"/>
                <a:endCxn id="50" idx="2"/>
              </p:cNvCxnSpPr>
              <p:nvPr/>
            </p:nvCxnSpPr>
            <p:spPr>
              <a:xfrm>
                <a:off x="7724770" y="4224902"/>
                <a:ext cx="998978" cy="1439682"/>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3" name="直接连接符 52">
                <a:extLst>
                  <a:ext uri="{FF2B5EF4-FFF2-40B4-BE49-F238E27FC236}">
                    <a16:creationId xmlns:a16="http://schemas.microsoft.com/office/drawing/2014/main" id="{E7EAE0D5-210E-4FB5-93ED-A11491092717}"/>
                  </a:ext>
                </a:extLst>
              </p:cNvPr>
              <p:cNvCxnSpPr>
                <a:cxnSpLocks/>
                <a:stCxn id="49" idx="6"/>
                <a:endCxn id="47" idx="2"/>
              </p:cNvCxnSpPr>
              <p:nvPr/>
            </p:nvCxnSpPr>
            <p:spPr>
              <a:xfrm>
                <a:off x="7724770" y="4224902"/>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4" name="直接连接符 53">
                <a:extLst>
                  <a:ext uri="{FF2B5EF4-FFF2-40B4-BE49-F238E27FC236}">
                    <a16:creationId xmlns:a16="http://schemas.microsoft.com/office/drawing/2014/main" id="{206EC482-7692-4A9C-A08C-1169A52A78AC}"/>
                  </a:ext>
                </a:extLst>
              </p:cNvPr>
              <p:cNvCxnSpPr>
                <a:cxnSpLocks/>
                <a:stCxn id="48" idx="6"/>
                <a:endCxn id="47" idx="2"/>
              </p:cNvCxnSpPr>
              <p:nvPr/>
            </p:nvCxnSpPr>
            <p:spPr>
              <a:xfrm flipV="1">
                <a:off x="7724770" y="4224902"/>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5" name="直接连接符 54">
                <a:extLst>
                  <a:ext uri="{FF2B5EF4-FFF2-40B4-BE49-F238E27FC236}">
                    <a16:creationId xmlns:a16="http://schemas.microsoft.com/office/drawing/2014/main" id="{E02BA123-6760-4E93-8611-70926D449107}"/>
                  </a:ext>
                </a:extLst>
              </p:cNvPr>
              <p:cNvCxnSpPr>
                <a:cxnSpLocks/>
                <a:stCxn id="46" idx="6"/>
                <a:endCxn id="50" idx="2"/>
              </p:cNvCxnSpPr>
              <p:nvPr/>
            </p:nvCxnSpPr>
            <p:spPr>
              <a:xfrm>
                <a:off x="7724770" y="5664584"/>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6" name="直接连接符 55">
                <a:extLst>
                  <a:ext uri="{FF2B5EF4-FFF2-40B4-BE49-F238E27FC236}">
                    <a16:creationId xmlns:a16="http://schemas.microsoft.com/office/drawing/2014/main" id="{2E763007-7A4E-4B89-8E6E-2377BCB783CC}"/>
                  </a:ext>
                </a:extLst>
              </p:cNvPr>
              <p:cNvCxnSpPr>
                <a:cxnSpLocks/>
                <a:stCxn id="48" idx="6"/>
                <a:endCxn id="51"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7" name="直接连接符 56">
                <a:extLst>
                  <a:ext uri="{FF2B5EF4-FFF2-40B4-BE49-F238E27FC236}">
                    <a16:creationId xmlns:a16="http://schemas.microsoft.com/office/drawing/2014/main" id="{B9EDD9E1-5BA0-499E-9890-2C1969EF6DD3}"/>
                  </a:ext>
                </a:extLst>
              </p:cNvPr>
              <p:cNvCxnSpPr>
                <a:cxnSpLocks/>
                <a:stCxn id="48" idx="6"/>
                <a:endCxn id="50"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34" name="文本框 33">
              <a:extLst>
                <a:ext uri="{FF2B5EF4-FFF2-40B4-BE49-F238E27FC236}">
                  <a16:creationId xmlns:a16="http://schemas.microsoft.com/office/drawing/2014/main" id="{650E2405-6F40-4292-B830-2F3757C823A8}"/>
                </a:ext>
              </a:extLst>
            </p:cNvPr>
            <p:cNvSpPr txBox="1"/>
            <p:nvPr/>
          </p:nvSpPr>
          <p:spPr>
            <a:xfrm>
              <a:off x="2845327" y="3432729"/>
              <a:ext cx="293772" cy="367769"/>
            </a:xfrm>
            <a:prstGeom prst="rect">
              <a:avLst/>
            </a:prstGeom>
            <a:noFill/>
          </p:spPr>
          <p:txBody>
            <a:bodyPr wrap="square" rtlCol="0">
              <a:spAutoFit/>
            </a:bodyPr>
            <a:lstStyle/>
            <a:p>
              <a:r>
                <a:rPr lang="en-US" altLang="zh-CN" dirty="0">
                  <a:solidFill>
                    <a:schemeClr val="accent5">
                      <a:lumMod val="50000"/>
                    </a:schemeClr>
                  </a:solidFill>
                </a:rPr>
                <a:t>3</a:t>
              </a:r>
              <a:endParaRPr lang="zh-CN" altLang="en-US" dirty="0">
                <a:solidFill>
                  <a:schemeClr val="accent5">
                    <a:lumMod val="50000"/>
                  </a:schemeClr>
                </a:solidFill>
              </a:endParaRPr>
            </a:p>
          </p:txBody>
        </p:sp>
        <p:sp>
          <p:nvSpPr>
            <p:cNvPr id="35" name="文本框 34">
              <a:extLst>
                <a:ext uri="{FF2B5EF4-FFF2-40B4-BE49-F238E27FC236}">
                  <a16:creationId xmlns:a16="http://schemas.microsoft.com/office/drawing/2014/main" id="{C0E99D88-9DAD-4BF7-AF04-3BF603D2837F}"/>
                </a:ext>
              </a:extLst>
            </p:cNvPr>
            <p:cNvSpPr txBox="1"/>
            <p:nvPr/>
          </p:nvSpPr>
          <p:spPr>
            <a:xfrm>
              <a:off x="2854398" y="4080740"/>
              <a:ext cx="293772" cy="369332"/>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2</a:t>
              </a:r>
              <a:endParaRPr lang="zh-CN" altLang="en-US" dirty="0"/>
            </a:p>
          </p:txBody>
        </p:sp>
        <p:sp>
          <p:nvSpPr>
            <p:cNvPr id="36" name="文本框 35">
              <a:extLst>
                <a:ext uri="{FF2B5EF4-FFF2-40B4-BE49-F238E27FC236}">
                  <a16:creationId xmlns:a16="http://schemas.microsoft.com/office/drawing/2014/main" id="{A9AAE9CE-8418-4F76-A331-484C13B3C8C6}"/>
                </a:ext>
              </a:extLst>
            </p:cNvPr>
            <p:cNvSpPr txBox="1"/>
            <p:nvPr/>
          </p:nvSpPr>
          <p:spPr>
            <a:xfrm>
              <a:off x="2830287" y="3766857"/>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4</a:t>
              </a:r>
              <a:endParaRPr lang="zh-CN" altLang="en-US" dirty="0"/>
            </a:p>
          </p:txBody>
        </p:sp>
        <p:sp>
          <p:nvSpPr>
            <p:cNvPr id="37" name="文本框 36">
              <a:extLst>
                <a:ext uri="{FF2B5EF4-FFF2-40B4-BE49-F238E27FC236}">
                  <a16:creationId xmlns:a16="http://schemas.microsoft.com/office/drawing/2014/main" id="{DCE78D6E-3211-4B6A-9F2D-E51BBB609307}"/>
                </a:ext>
              </a:extLst>
            </p:cNvPr>
            <p:cNvSpPr txBox="1"/>
            <p:nvPr/>
          </p:nvSpPr>
          <p:spPr>
            <a:xfrm>
              <a:off x="2869594" y="4435616"/>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3</a:t>
              </a:r>
              <a:endParaRPr lang="zh-CN" altLang="en-US" dirty="0"/>
            </a:p>
          </p:txBody>
        </p:sp>
        <p:sp>
          <p:nvSpPr>
            <p:cNvPr id="38" name="文本框 37">
              <a:extLst>
                <a:ext uri="{FF2B5EF4-FFF2-40B4-BE49-F238E27FC236}">
                  <a16:creationId xmlns:a16="http://schemas.microsoft.com/office/drawing/2014/main" id="{269E0941-7A28-4FEF-824A-DE65EAC16B0D}"/>
                </a:ext>
              </a:extLst>
            </p:cNvPr>
            <p:cNvSpPr txBox="1"/>
            <p:nvPr/>
          </p:nvSpPr>
          <p:spPr>
            <a:xfrm>
              <a:off x="3056098" y="426318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1</a:t>
              </a:r>
              <a:endParaRPr lang="zh-CN" altLang="en-US" dirty="0"/>
            </a:p>
          </p:txBody>
        </p:sp>
        <p:sp>
          <p:nvSpPr>
            <p:cNvPr id="39" name="文本框 38">
              <a:extLst>
                <a:ext uri="{FF2B5EF4-FFF2-40B4-BE49-F238E27FC236}">
                  <a16:creationId xmlns:a16="http://schemas.microsoft.com/office/drawing/2014/main" id="{BD9AA5D7-52CD-456E-9608-16E6D72C2BE5}"/>
                </a:ext>
              </a:extLst>
            </p:cNvPr>
            <p:cNvSpPr txBox="1"/>
            <p:nvPr/>
          </p:nvSpPr>
          <p:spPr>
            <a:xfrm>
              <a:off x="2886647" y="501292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5</a:t>
              </a:r>
              <a:endParaRPr lang="zh-CN" altLang="en-US" dirty="0"/>
            </a:p>
          </p:txBody>
        </p:sp>
        <p:sp>
          <p:nvSpPr>
            <p:cNvPr id="40" name="文本框 39">
              <a:extLst>
                <a:ext uri="{FF2B5EF4-FFF2-40B4-BE49-F238E27FC236}">
                  <a16:creationId xmlns:a16="http://schemas.microsoft.com/office/drawing/2014/main" id="{32183C24-09CD-45DE-8840-54C693364D5D}"/>
                </a:ext>
              </a:extLst>
            </p:cNvPr>
            <p:cNvSpPr txBox="1"/>
            <p:nvPr/>
          </p:nvSpPr>
          <p:spPr>
            <a:xfrm>
              <a:off x="1946752" y="3528583"/>
              <a:ext cx="293772" cy="367769"/>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41" name="文本框 40">
              <a:extLst>
                <a:ext uri="{FF2B5EF4-FFF2-40B4-BE49-F238E27FC236}">
                  <a16:creationId xmlns:a16="http://schemas.microsoft.com/office/drawing/2014/main" id="{D60DF25C-357D-44A0-94AB-F3E57BB2368F}"/>
                </a:ext>
              </a:extLst>
            </p:cNvPr>
            <p:cNvSpPr txBox="1"/>
            <p:nvPr/>
          </p:nvSpPr>
          <p:spPr>
            <a:xfrm>
              <a:off x="1941086" y="4296476"/>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2</a:t>
              </a:r>
              <a:endParaRPr lang="zh-CN" altLang="en-US" dirty="0"/>
            </a:p>
          </p:txBody>
        </p:sp>
        <p:sp>
          <p:nvSpPr>
            <p:cNvPr id="42" name="文本框 41">
              <a:extLst>
                <a:ext uri="{FF2B5EF4-FFF2-40B4-BE49-F238E27FC236}">
                  <a16:creationId xmlns:a16="http://schemas.microsoft.com/office/drawing/2014/main" id="{6686E8A6-3864-4268-9ED9-E561D2E4FFDA}"/>
                </a:ext>
              </a:extLst>
            </p:cNvPr>
            <p:cNvSpPr txBox="1"/>
            <p:nvPr/>
          </p:nvSpPr>
          <p:spPr>
            <a:xfrm>
              <a:off x="1948265" y="4969549"/>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5</a:t>
              </a:r>
              <a:endParaRPr lang="zh-CN" altLang="en-US" dirty="0"/>
            </a:p>
          </p:txBody>
        </p:sp>
        <p:sp>
          <p:nvSpPr>
            <p:cNvPr id="43" name="文本框 42">
              <a:extLst>
                <a:ext uri="{FF2B5EF4-FFF2-40B4-BE49-F238E27FC236}">
                  <a16:creationId xmlns:a16="http://schemas.microsoft.com/office/drawing/2014/main" id="{F156E037-B9BF-4BC7-8E93-8AF3F2BBB4CF}"/>
                </a:ext>
              </a:extLst>
            </p:cNvPr>
            <p:cNvSpPr txBox="1"/>
            <p:nvPr/>
          </p:nvSpPr>
          <p:spPr>
            <a:xfrm>
              <a:off x="4458579" y="4969548"/>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1</a:t>
              </a:r>
              <a:endParaRPr lang="zh-CN" altLang="en-US" dirty="0"/>
            </a:p>
          </p:txBody>
        </p:sp>
        <p:sp>
          <p:nvSpPr>
            <p:cNvPr id="44" name="文本框 43">
              <a:extLst>
                <a:ext uri="{FF2B5EF4-FFF2-40B4-BE49-F238E27FC236}">
                  <a16:creationId xmlns:a16="http://schemas.microsoft.com/office/drawing/2014/main" id="{DE221808-30D7-437A-A35A-D97BC8118778}"/>
                </a:ext>
              </a:extLst>
            </p:cNvPr>
            <p:cNvSpPr txBox="1"/>
            <p:nvPr/>
          </p:nvSpPr>
          <p:spPr>
            <a:xfrm>
              <a:off x="4453212" y="4296477"/>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sp>
          <p:nvSpPr>
            <p:cNvPr id="45" name="文本框 44">
              <a:extLst>
                <a:ext uri="{FF2B5EF4-FFF2-40B4-BE49-F238E27FC236}">
                  <a16:creationId xmlns:a16="http://schemas.microsoft.com/office/drawing/2014/main" id="{2D926492-15B2-4374-9FED-E1EED9080A08}"/>
                </a:ext>
              </a:extLst>
            </p:cNvPr>
            <p:cNvSpPr txBox="1"/>
            <p:nvPr/>
          </p:nvSpPr>
          <p:spPr>
            <a:xfrm>
              <a:off x="4462495" y="3525745"/>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grpSp>
    </p:spTree>
    <p:extLst>
      <p:ext uri="{BB962C8B-B14F-4D97-AF65-F5344CB8AC3E}">
        <p14:creationId xmlns:p14="http://schemas.microsoft.com/office/powerpoint/2010/main" val="24761649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500"/>
                                        <p:tgtEl>
                                          <p:spTgt spid="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fade">
                                      <p:cBhvr>
                                        <p:cTn id="45" dur="500"/>
                                        <p:tgtEl>
                                          <p:spTgt spid="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匹配过程</a:t>
              </a:r>
            </a:p>
          </p:txBody>
        </p:sp>
      </p:grpSp>
      <p:sp>
        <p:nvSpPr>
          <p:cNvPr id="5" name="矩形 4">
            <a:extLst>
              <a:ext uri="{FF2B5EF4-FFF2-40B4-BE49-F238E27FC236}">
                <a16:creationId xmlns:a16="http://schemas.microsoft.com/office/drawing/2014/main" id="{A8623137-EEAD-4A5F-BADC-9F1A6409EC01}"/>
              </a:ext>
            </a:extLst>
          </p:cNvPr>
          <p:cNvSpPr/>
          <p:nvPr/>
        </p:nvSpPr>
        <p:spPr>
          <a:xfrm>
            <a:off x="1186678" y="1181277"/>
            <a:ext cx="7864411" cy="3816429"/>
          </a:xfrm>
          <a:prstGeom prst="rect">
            <a:avLst/>
          </a:prstGeom>
        </p:spPr>
        <p:txBody>
          <a:bodyPr wrap="square">
            <a:spAutoFit/>
          </a:bodyPr>
          <a:lstStyle/>
          <a:p>
            <a:r>
              <a:rPr lang="zh-CN" altLang="en-US" sz="2200" b="1" dirty="0">
                <a:latin typeface="楷体" panose="02010609060101010101" pitchFamily="49" charset="-122"/>
                <a:ea typeface="楷体" panose="02010609060101010101" pitchFamily="49" charset="-122"/>
              </a:rPr>
              <a:t>第二轮匹配：</a:t>
            </a:r>
            <a:endParaRPr lang="en-US" altLang="zh-CN" sz="2200" b="1"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B1</a:t>
            </a:r>
            <a:r>
              <a:rPr lang="zh-CN" altLang="en-US" sz="2200" dirty="0">
                <a:latin typeface="楷体" panose="02010609060101010101" pitchFamily="49" charset="-122"/>
                <a:ea typeface="楷体" panose="02010609060101010101" pitchFamily="49" charset="-122"/>
              </a:rPr>
              <a:t>已经在第一轮匹配完成了，</a:t>
            </a:r>
            <a:r>
              <a:rPr lang="en-US" altLang="zh-CN" sz="2200" dirty="0">
                <a:latin typeface="楷体" panose="02010609060101010101" pitchFamily="49" charset="-122"/>
                <a:ea typeface="楷体" panose="02010609060101010101" pitchFamily="49" charset="-122"/>
              </a:rPr>
              <a:t>B1--G3</a:t>
            </a:r>
            <a:r>
              <a:rPr lang="zh-CN" altLang="en-US" sz="2200" dirty="0">
                <a:latin typeface="楷体" panose="02010609060101010101" pitchFamily="49" charset="-122"/>
                <a:ea typeface="楷体" panose="02010609060101010101" pitchFamily="49" charset="-122"/>
              </a:rPr>
              <a:t>）</a:t>
            </a:r>
          </a:p>
          <a:p>
            <a:r>
              <a:rPr lang="zh-CN" altLang="en-US" sz="2200" dirty="0">
                <a:latin typeface="楷体" panose="02010609060101010101" pitchFamily="49" charset="-122"/>
                <a:ea typeface="楷体" panose="02010609060101010101" pitchFamily="49" charset="-122"/>
              </a:rPr>
              <a:t>男</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：选择女</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。（此时</a:t>
            </a:r>
            <a:r>
              <a:rPr lang="en-US" altLang="zh-CN" sz="2200" dirty="0">
                <a:latin typeface="楷体" panose="02010609060101010101" pitchFamily="49" charset="-122"/>
                <a:ea typeface="楷体" panose="02010609060101010101" pitchFamily="49" charset="-122"/>
              </a:rPr>
              <a:t>B1—G3</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B2--G1</a:t>
            </a:r>
            <a:r>
              <a:rPr lang="zh-CN" altLang="en-US" sz="2200" dirty="0">
                <a:latin typeface="楷体" panose="02010609060101010101" pitchFamily="49" charset="-122"/>
                <a:ea typeface="楷体" panose="02010609060101010101" pitchFamily="49" charset="-122"/>
              </a:rPr>
              <a:t>）</a:t>
            </a:r>
          </a:p>
          <a:p>
            <a:r>
              <a:rPr lang="zh-CN" altLang="en-US" sz="2200" dirty="0">
                <a:latin typeface="楷体" panose="02010609060101010101" pitchFamily="49" charset="-122"/>
                <a:ea typeface="楷体" panose="02010609060101010101" pitchFamily="49" charset="-122"/>
              </a:rPr>
              <a:t>男</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：选择女</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，女</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已经有男</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了，于是男</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尝试换人，换到女</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，女</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已经在这一轮被尝试匹配过了。于是男</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换人失败，这一轮匹配失败。</a:t>
            </a:r>
          </a:p>
          <a:p>
            <a:r>
              <a:rPr lang="en-US" altLang="zh-CN" sz="2200" dirty="0">
                <a:latin typeface="楷体" panose="02010609060101010101" pitchFamily="49" charset="-122"/>
                <a:ea typeface="楷体" panose="02010609060101010101" pitchFamily="49" charset="-122"/>
              </a:rPr>
              <a:t>============================</a:t>
            </a:r>
          </a:p>
          <a:p>
            <a:r>
              <a:rPr lang="zh-CN" altLang="en-US" sz="2200" dirty="0">
                <a:latin typeface="楷体" panose="02010609060101010101" pitchFamily="49" charset="-122"/>
                <a:ea typeface="楷体" panose="02010609060101010101" pitchFamily="49" charset="-122"/>
              </a:rPr>
              <a:t>再一次改变期望值。</a:t>
            </a:r>
          </a:p>
          <a:p>
            <a:r>
              <a:rPr lang="zh-CN" altLang="en-US" sz="2200" dirty="0">
                <a:latin typeface="楷体" panose="02010609060101010101" pitchFamily="49" charset="-122"/>
                <a:ea typeface="楷体" panose="02010609060101010101" pitchFamily="49" charset="-122"/>
              </a:rPr>
              <a:t>这次三个男生都参与了匹配，女</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和女</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参与匹配。男生尝试换人，于是期望值降低</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。参与匹配的女生期望值增加</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a:t>
            </a:r>
          </a:p>
          <a:p>
            <a:endParaRPr lang="zh-CN" altLang="en-US" sz="2200" dirty="0">
              <a:latin typeface="楷体" panose="02010609060101010101" pitchFamily="49" charset="-122"/>
              <a:ea typeface="楷体" panose="02010609060101010101" pitchFamily="49" charset="-122"/>
            </a:endParaRPr>
          </a:p>
        </p:txBody>
      </p:sp>
      <p:grpSp>
        <p:nvGrpSpPr>
          <p:cNvPr id="6" name="组合 5">
            <a:extLst>
              <a:ext uri="{FF2B5EF4-FFF2-40B4-BE49-F238E27FC236}">
                <a16:creationId xmlns:a16="http://schemas.microsoft.com/office/drawing/2014/main" id="{FF5E9AF5-01F3-458D-89D5-39D949DB9230}"/>
              </a:ext>
            </a:extLst>
          </p:cNvPr>
          <p:cNvGrpSpPr/>
          <p:nvPr/>
        </p:nvGrpSpPr>
        <p:grpSpPr>
          <a:xfrm>
            <a:off x="9051089" y="1276502"/>
            <a:ext cx="2815181" cy="1982267"/>
            <a:chOff x="1941086" y="3432729"/>
            <a:chExt cx="2815181" cy="1982267"/>
          </a:xfrm>
        </p:grpSpPr>
        <p:grpSp>
          <p:nvGrpSpPr>
            <p:cNvPr id="7" name="组合 6">
              <a:extLst>
                <a:ext uri="{FF2B5EF4-FFF2-40B4-BE49-F238E27FC236}">
                  <a16:creationId xmlns:a16="http://schemas.microsoft.com/office/drawing/2014/main" id="{4A4EDB24-0E78-4B64-A0DB-EF2557E626B4}"/>
                </a:ext>
              </a:extLst>
            </p:cNvPr>
            <p:cNvGrpSpPr/>
            <p:nvPr/>
          </p:nvGrpSpPr>
          <p:grpSpPr>
            <a:xfrm>
              <a:off x="2331995" y="3452191"/>
              <a:ext cx="2051922" cy="1962805"/>
              <a:chOff x="7198298" y="3963340"/>
              <a:chExt cx="2051922" cy="1962805"/>
            </a:xfrm>
          </p:grpSpPr>
          <p:sp>
            <p:nvSpPr>
              <p:cNvPr id="20" name="椭圆 19">
                <a:extLst>
                  <a:ext uri="{FF2B5EF4-FFF2-40B4-BE49-F238E27FC236}">
                    <a16:creationId xmlns:a16="http://schemas.microsoft.com/office/drawing/2014/main" id="{600DCE65-BE9D-422E-BBBD-D912C87ECFF0}"/>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21" name="椭圆 20">
                <a:extLst>
                  <a:ext uri="{FF2B5EF4-FFF2-40B4-BE49-F238E27FC236}">
                    <a16:creationId xmlns:a16="http://schemas.microsoft.com/office/drawing/2014/main" id="{F2126405-37EE-43C7-9C54-E6249C604A01}"/>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22" name="椭圆 21">
                <a:extLst>
                  <a:ext uri="{FF2B5EF4-FFF2-40B4-BE49-F238E27FC236}">
                    <a16:creationId xmlns:a16="http://schemas.microsoft.com/office/drawing/2014/main" id="{DF054F3D-9430-42FB-9621-0EC5552F8B88}"/>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p>
            </p:txBody>
          </p:sp>
          <p:sp>
            <p:nvSpPr>
              <p:cNvPr id="23" name="椭圆 22">
                <a:extLst>
                  <a:ext uri="{FF2B5EF4-FFF2-40B4-BE49-F238E27FC236}">
                    <a16:creationId xmlns:a16="http://schemas.microsoft.com/office/drawing/2014/main" id="{824C9E5F-2DC7-4D90-A4D4-E39C5A353BE0}"/>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B1</a:t>
                </a:r>
                <a:endParaRPr lang="zh-CN" altLang="en-US" sz="1400" dirty="0"/>
              </a:p>
            </p:txBody>
          </p:sp>
          <p:sp>
            <p:nvSpPr>
              <p:cNvPr id="24" name="椭圆 23">
                <a:extLst>
                  <a:ext uri="{FF2B5EF4-FFF2-40B4-BE49-F238E27FC236}">
                    <a16:creationId xmlns:a16="http://schemas.microsoft.com/office/drawing/2014/main" id="{06305F2D-CE49-4A62-8DB8-2139F34086E4}"/>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25" name="椭圆 24">
                <a:extLst>
                  <a:ext uri="{FF2B5EF4-FFF2-40B4-BE49-F238E27FC236}">
                    <a16:creationId xmlns:a16="http://schemas.microsoft.com/office/drawing/2014/main" id="{61ABA4DA-B0E6-4B7A-B8DC-EC751278EBC7}"/>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26" name="直接连接符 25">
                <a:extLst>
                  <a:ext uri="{FF2B5EF4-FFF2-40B4-BE49-F238E27FC236}">
                    <a16:creationId xmlns:a16="http://schemas.microsoft.com/office/drawing/2014/main" id="{B638761C-E5C2-4B56-9DD9-D950634A0431}"/>
                  </a:ext>
                </a:extLst>
              </p:cNvPr>
              <p:cNvCxnSpPr>
                <a:cxnSpLocks/>
                <a:stCxn id="23" idx="6"/>
                <a:endCxn id="24" idx="2"/>
              </p:cNvCxnSpPr>
              <p:nvPr/>
            </p:nvCxnSpPr>
            <p:spPr>
              <a:xfrm>
                <a:off x="7724770" y="4224902"/>
                <a:ext cx="998978" cy="1439682"/>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7" name="直接连接符 26">
                <a:extLst>
                  <a:ext uri="{FF2B5EF4-FFF2-40B4-BE49-F238E27FC236}">
                    <a16:creationId xmlns:a16="http://schemas.microsoft.com/office/drawing/2014/main" id="{2A67A891-2EDA-4DB5-9707-B3AC2BF15EFC}"/>
                  </a:ext>
                </a:extLst>
              </p:cNvPr>
              <p:cNvCxnSpPr>
                <a:cxnSpLocks/>
                <a:stCxn id="23" idx="6"/>
                <a:endCxn id="21" idx="2"/>
              </p:cNvCxnSpPr>
              <p:nvPr/>
            </p:nvCxnSpPr>
            <p:spPr>
              <a:xfrm>
                <a:off x="7724770" y="4224902"/>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8" name="直接连接符 27">
                <a:extLst>
                  <a:ext uri="{FF2B5EF4-FFF2-40B4-BE49-F238E27FC236}">
                    <a16:creationId xmlns:a16="http://schemas.microsoft.com/office/drawing/2014/main" id="{BA8114AE-5A84-4C4B-AD15-7B3101760476}"/>
                  </a:ext>
                </a:extLst>
              </p:cNvPr>
              <p:cNvCxnSpPr>
                <a:cxnSpLocks/>
                <a:stCxn id="22" idx="6"/>
                <a:endCxn id="21" idx="2"/>
              </p:cNvCxnSpPr>
              <p:nvPr/>
            </p:nvCxnSpPr>
            <p:spPr>
              <a:xfrm flipV="1">
                <a:off x="7724770" y="4224902"/>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9" name="直接连接符 28">
                <a:extLst>
                  <a:ext uri="{FF2B5EF4-FFF2-40B4-BE49-F238E27FC236}">
                    <a16:creationId xmlns:a16="http://schemas.microsoft.com/office/drawing/2014/main" id="{15A31AA5-53AA-4662-96B3-24FEBED886C8}"/>
                  </a:ext>
                </a:extLst>
              </p:cNvPr>
              <p:cNvCxnSpPr>
                <a:cxnSpLocks/>
                <a:stCxn id="20" idx="6"/>
                <a:endCxn id="24" idx="2"/>
              </p:cNvCxnSpPr>
              <p:nvPr/>
            </p:nvCxnSpPr>
            <p:spPr>
              <a:xfrm>
                <a:off x="7724770" y="5664584"/>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30" name="直接连接符 29">
                <a:extLst>
                  <a:ext uri="{FF2B5EF4-FFF2-40B4-BE49-F238E27FC236}">
                    <a16:creationId xmlns:a16="http://schemas.microsoft.com/office/drawing/2014/main" id="{A1930879-4406-417B-91AE-0273595B1DE3}"/>
                  </a:ext>
                </a:extLst>
              </p:cNvPr>
              <p:cNvCxnSpPr>
                <a:cxnSpLocks/>
                <a:stCxn id="22" idx="6"/>
                <a:endCxn id="25"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31" name="直接连接符 30">
                <a:extLst>
                  <a:ext uri="{FF2B5EF4-FFF2-40B4-BE49-F238E27FC236}">
                    <a16:creationId xmlns:a16="http://schemas.microsoft.com/office/drawing/2014/main" id="{8E1489DD-1F87-4A2B-8AC2-9C0EE32803E2}"/>
                  </a:ext>
                </a:extLst>
              </p:cNvPr>
              <p:cNvCxnSpPr>
                <a:cxnSpLocks/>
                <a:stCxn id="22" idx="6"/>
                <a:endCxn id="24"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8" name="文本框 7">
              <a:extLst>
                <a:ext uri="{FF2B5EF4-FFF2-40B4-BE49-F238E27FC236}">
                  <a16:creationId xmlns:a16="http://schemas.microsoft.com/office/drawing/2014/main" id="{EF40373D-02D3-4DEF-A76C-6009520F5302}"/>
                </a:ext>
              </a:extLst>
            </p:cNvPr>
            <p:cNvSpPr txBox="1"/>
            <p:nvPr/>
          </p:nvSpPr>
          <p:spPr>
            <a:xfrm>
              <a:off x="2845327" y="3432729"/>
              <a:ext cx="293772" cy="367769"/>
            </a:xfrm>
            <a:prstGeom prst="rect">
              <a:avLst/>
            </a:prstGeom>
            <a:noFill/>
          </p:spPr>
          <p:txBody>
            <a:bodyPr wrap="square" rtlCol="0">
              <a:spAutoFit/>
            </a:bodyPr>
            <a:lstStyle/>
            <a:p>
              <a:r>
                <a:rPr lang="en-US" altLang="zh-CN" dirty="0">
                  <a:solidFill>
                    <a:schemeClr val="accent5">
                      <a:lumMod val="50000"/>
                    </a:schemeClr>
                  </a:solidFill>
                </a:rPr>
                <a:t>3</a:t>
              </a:r>
              <a:endParaRPr lang="zh-CN" altLang="en-US" dirty="0">
                <a:solidFill>
                  <a:schemeClr val="accent5">
                    <a:lumMod val="50000"/>
                  </a:schemeClr>
                </a:solidFill>
              </a:endParaRPr>
            </a:p>
          </p:txBody>
        </p:sp>
        <p:sp>
          <p:nvSpPr>
            <p:cNvPr id="9" name="文本框 8">
              <a:extLst>
                <a:ext uri="{FF2B5EF4-FFF2-40B4-BE49-F238E27FC236}">
                  <a16:creationId xmlns:a16="http://schemas.microsoft.com/office/drawing/2014/main" id="{2AFD4E06-8B4D-4AF5-B93B-0BC9AEB35D99}"/>
                </a:ext>
              </a:extLst>
            </p:cNvPr>
            <p:cNvSpPr txBox="1"/>
            <p:nvPr/>
          </p:nvSpPr>
          <p:spPr>
            <a:xfrm>
              <a:off x="2854398" y="4080740"/>
              <a:ext cx="293772" cy="369332"/>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2</a:t>
              </a:r>
              <a:endParaRPr lang="zh-CN" altLang="en-US" dirty="0"/>
            </a:p>
          </p:txBody>
        </p:sp>
        <p:sp>
          <p:nvSpPr>
            <p:cNvPr id="10" name="文本框 9">
              <a:extLst>
                <a:ext uri="{FF2B5EF4-FFF2-40B4-BE49-F238E27FC236}">
                  <a16:creationId xmlns:a16="http://schemas.microsoft.com/office/drawing/2014/main" id="{755A2131-1491-4F17-8F00-D7EC4C063736}"/>
                </a:ext>
              </a:extLst>
            </p:cNvPr>
            <p:cNvSpPr txBox="1"/>
            <p:nvPr/>
          </p:nvSpPr>
          <p:spPr>
            <a:xfrm>
              <a:off x="2830287" y="3766857"/>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4</a:t>
              </a:r>
              <a:endParaRPr lang="zh-CN" altLang="en-US" dirty="0"/>
            </a:p>
          </p:txBody>
        </p:sp>
        <p:sp>
          <p:nvSpPr>
            <p:cNvPr id="11" name="文本框 10">
              <a:extLst>
                <a:ext uri="{FF2B5EF4-FFF2-40B4-BE49-F238E27FC236}">
                  <a16:creationId xmlns:a16="http://schemas.microsoft.com/office/drawing/2014/main" id="{D2E2BEDE-37B3-4BCB-9A84-6D97DFA762E8}"/>
                </a:ext>
              </a:extLst>
            </p:cNvPr>
            <p:cNvSpPr txBox="1"/>
            <p:nvPr/>
          </p:nvSpPr>
          <p:spPr>
            <a:xfrm>
              <a:off x="2869594" y="4435616"/>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3</a:t>
              </a:r>
              <a:endParaRPr lang="zh-CN" altLang="en-US" dirty="0"/>
            </a:p>
          </p:txBody>
        </p:sp>
        <p:sp>
          <p:nvSpPr>
            <p:cNvPr id="12" name="文本框 11">
              <a:extLst>
                <a:ext uri="{FF2B5EF4-FFF2-40B4-BE49-F238E27FC236}">
                  <a16:creationId xmlns:a16="http://schemas.microsoft.com/office/drawing/2014/main" id="{14D8A5B4-3CAC-4D70-9754-913D4BCD8BAA}"/>
                </a:ext>
              </a:extLst>
            </p:cNvPr>
            <p:cNvSpPr txBox="1"/>
            <p:nvPr/>
          </p:nvSpPr>
          <p:spPr>
            <a:xfrm>
              <a:off x="3056098" y="426318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1</a:t>
              </a:r>
              <a:endParaRPr lang="zh-CN" altLang="en-US" dirty="0"/>
            </a:p>
          </p:txBody>
        </p:sp>
        <p:sp>
          <p:nvSpPr>
            <p:cNvPr id="13" name="文本框 12">
              <a:extLst>
                <a:ext uri="{FF2B5EF4-FFF2-40B4-BE49-F238E27FC236}">
                  <a16:creationId xmlns:a16="http://schemas.microsoft.com/office/drawing/2014/main" id="{B8E8E023-2138-4018-89D7-4DC7331A7DF2}"/>
                </a:ext>
              </a:extLst>
            </p:cNvPr>
            <p:cNvSpPr txBox="1"/>
            <p:nvPr/>
          </p:nvSpPr>
          <p:spPr>
            <a:xfrm>
              <a:off x="2886647" y="501292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5</a:t>
              </a:r>
              <a:endParaRPr lang="zh-CN" altLang="en-US" dirty="0"/>
            </a:p>
          </p:txBody>
        </p:sp>
        <p:sp>
          <p:nvSpPr>
            <p:cNvPr id="14" name="文本框 13">
              <a:extLst>
                <a:ext uri="{FF2B5EF4-FFF2-40B4-BE49-F238E27FC236}">
                  <a16:creationId xmlns:a16="http://schemas.microsoft.com/office/drawing/2014/main" id="{3FD58DD7-30DC-425D-818C-86DF9B37C208}"/>
                </a:ext>
              </a:extLst>
            </p:cNvPr>
            <p:cNvSpPr txBox="1"/>
            <p:nvPr/>
          </p:nvSpPr>
          <p:spPr>
            <a:xfrm>
              <a:off x="1946752" y="3528583"/>
              <a:ext cx="293772" cy="367769"/>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15" name="文本框 14">
              <a:extLst>
                <a:ext uri="{FF2B5EF4-FFF2-40B4-BE49-F238E27FC236}">
                  <a16:creationId xmlns:a16="http://schemas.microsoft.com/office/drawing/2014/main" id="{1292E948-A694-4D84-9522-35534F5ED979}"/>
                </a:ext>
              </a:extLst>
            </p:cNvPr>
            <p:cNvSpPr txBox="1"/>
            <p:nvPr/>
          </p:nvSpPr>
          <p:spPr>
            <a:xfrm>
              <a:off x="1941086" y="4296476"/>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2</a:t>
              </a:r>
              <a:endParaRPr lang="zh-CN" altLang="en-US" dirty="0"/>
            </a:p>
          </p:txBody>
        </p:sp>
        <p:sp>
          <p:nvSpPr>
            <p:cNvPr id="16" name="文本框 15">
              <a:extLst>
                <a:ext uri="{FF2B5EF4-FFF2-40B4-BE49-F238E27FC236}">
                  <a16:creationId xmlns:a16="http://schemas.microsoft.com/office/drawing/2014/main" id="{55C53AB3-60B1-4F58-A21E-63F64E32C97C}"/>
                </a:ext>
              </a:extLst>
            </p:cNvPr>
            <p:cNvSpPr txBox="1"/>
            <p:nvPr/>
          </p:nvSpPr>
          <p:spPr>
            <a:xfrm>
              <a:off x="1948265" y="4969549"/>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5</a:t>
              </a:r>
              <a:endParaRPr lang="zh-CN" altLang="en-US" dirty="0"/>
            </a:p>
          </p:txBody>
        </p:sp>
        <p:sp>
          <p:nvSpPr>
            <p:cNvPr id="17" name="文本框 16">
              <a:extLst>
                <a:ext uri="{FF2B5EF4-FFF2-40B4-BE49-F238E27FC236}">
                  <a16:creationId xmlns:a16="http://schemas.microsoft.com/office/drawing/2014/main" id="{02EDBCD0-7629-4EA3-B495-D69F92AD0C06}"/>
                </a:ext>
              </a:extLst>
            </p:cNvPr>
            <p:cNvSpPr txBox="1"/>
            <p:nvPr/>
          </p:nvSpPr>
          <p:spPr>
            <a:xfrm>
              <a:off x="4458579" y="4969548"/>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1</a:t>
              </a:r>
              <a:endParaRPr lang="zh-CN" altLang="en-US" dirty="0"/>
            </a:p>
          </p:txBody>
        </p:sp>
        <p:sp>
          <p:nvSpPr>
            <p:cNvPr id="18" name="文本框 17">
              <a:extLst>
                <a:ext uri="{FF2B5EF4-FFF2-40B4-BE49-F238E27FC236}">
                  <a16:creationId xmlns:a16="http://schemas.microsoft.com/office/drawing/2014/main" id="{9B396F02-01A9-430C-92A6-D9810162153F}"/>
                </a:ext>
              </a:extLst>
            </p:cNvPr>
            <p:cNvSpPr txBox="1"/>
            <p:nvPr/>
          </p:nvSpPr>
          <p:spPr>
            <a:xfrm>
              <a:off x="4453212" y="4296477"/>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sp>
          <p:nvSpPr>
            <p:cNvPr id="19" name="文本框 18">
              <a:extLst>
                <a:ext uri="{FF2B5EF4-FFF2-40B4-BE49-F238E27FC236}">
                  <a16:creationId xmlns:a16="http://schemas.microsoft.com/office/drawing/2014/main" id="{1E4A1D2F-67AD-485B-817F-B4844B3311A1}"/>
                </a:ext>
              </a:extLst>
            </p:cNvPr>
            <p:cNvSpPr txBox="1"/>
            <p:nvPr/>
          </p:nvSpPr>
          <p:spPr>
            <a:xfrm>
              <a:off x="4462495" y="3525745"/>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grpSp>
      <p:grpSp>
        <p:nvGrpSpPr>
          <p:cNvPr id="32" name="组合 31">
            <a:extLst>
              <a:ext uri="{FF2B5EF4-FFF2-40B4-BE49-F238E27FC236}">
                <a16:creationId xmlns:a16="http://schemas.microsoft.com/office/drawing/2014/main" id="{4BB4ADFC-8790-4D16-AE41-22BD84280004}"/>
              </a:ext>
            </a:extLst>
          </p:cNvPr>
          <p:cNvGrpSpPr/>
          <p:nvPr/>
        </p:nvGrpSpPr>
        <p:grpSpPr>
          <a:xfrm>
            <a:off x="9041806" y="3900931"/>
            <a:ext cx="2815181" cy="1982267"/>
            <a:chOff x="1941086" y="3432729"/>
            <a:chExt cx="2815181" cy="1982267"/>
          </a:xfrm>
        </p:grpSpPr>
        <p:grpSp>
          <p:nvGrpSpPr>
            <p:cNvPr id="33" name="组合 32">
              <a:extLst>
                <a:ext uri="{FF2B5EF4-FFF2-40B4-BE49-F238E27FC236}">
                  <a16:creationId xmlns:a16="http://schemas.microsoft.com/office/drawing/2014/main" id="{D991DFE7-86AE-4E39-BF28-0648BE8312EA}"/>
                </a:ext>
              </a:extLst>
            </p:cNvPr>
            <p:cNvGrpSpPr/>
            <p:nvPr/>
          </p:nvGrpSpPr>
          <p:grpSpPr>
            <a:xfrm>
              <a:off x="2331995" y="3452191"/>
              <a:ext cx="2051922" cy="1962805"/>
              <a:chOff x="7198298" y="3963340"/>
              <a:chExt cx="2051922" cy="1962805"/>
            </a:xfrm>
          </p:grpSpPr>
          <p:sp>
            <p:nvSpPr>
              <p:cNvPr id="46" name="椭圆 45">
                <a:extLst>
                  <a:ext uri="{FF2B5EF4-FFF2-40B4-BE49-F238E27FC236}">
                    <a16:creationId xmlns:a16="http://schemas.microsoft.com/office/drawing/2014/main" id="{AB79DAF5-66D1-4691-9565-47274AF02A40}"/>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47" name="椭圆 46">
                <a:extLst>
                  <a:ext uri="{FF2B5EF4-FFF2-40B4-BE49-F238E27FC236}">
                    <a16:creationId xmlns:a16="http://schemas.microsoft.com/office/drawing/2014/main" id="{BD82C2D1-AE78-4C62-9FF0-12F64D6440ED}"/>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48" name="椭圆 47">
                <a:extLst>
                  <a:ext uri="{FF2B5EF4-FFF2-40B4-BE49-F238E27FC236}">
                    <a16:creationId xmlns:a16="http://schemas.microsoft.com/office/drawing/2014/main" id="{348B1F61-5001-4386-B2DF-0A2FD0B8B850}"/>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p>
            </p:txBody>
          </p:sp>
          <p:sp>
            <p:nvSpPr>
              <p:cNvPr id="49" name="椭圆 48">
                <a:extLst>
                  <a:ext uri="{FF2B5EF4-FFF2-40B4-BE49-F238E27FC236}">
                    <a16:creationId xmlns:a16="http://schemas.microsoft.com/office/drawing/2014/main" id="{7D4B643C-3ABD-4687-AF6F-6EBFB7C8296C}"/>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B1</a:t>
                </a:r>
                <a:endParaRPr lang="zh-CN" altLang="en-US" sz="1400" dirty="0"/>
              </a:p>
            </p:txBody>
          </p:sp>
          <p:sp>
            <p:nvSpPr>
              <p:cNvPr id="50" name="椭圆 49">
                <a:extLst>
                  <a:ext uri="{FF2B5EF4-FFF2-40B4-BE49-F238E27FC236}">
                    <a16:creationId xmlns:a16="http://schemas.microsoft.com/office/drawing/2014/main" id="{5FC4691A-7D0C-4499-9707-FD26FC700336}"/>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51" name="椭圆 50">
                <a:extLst>
                  <a:ext uri="{FF2B5EF4-FFF2-40B4-BE49-F238E27FC236}">
                    <a16:creationId xmlns:a16="http://schemas.microsoft.com/office/drawing/2014/main" id="{A40E888C-5E02-4B9B-BF1D-8D19677CC752}"/>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52" name="直接连接符 51">
                <a:extLst>
                  <a:ext uri="{FF2B5EF4-FFF2-40B4-BE49-F238E27FC236}">
                    <a16:creationId xmlns:a16="http://schemas.microsoft.com/office/drawing/2014/main" id="{16514325-CBC3-4CED-85A4-DAAA76D211B6}"/>
                  </a:ext>
                </a:extLst>
              </p:cNvPr>
              <p:cNvCxnSpPr>
                <a:cxnSpLocks/>
                <a:stCxn id="49" idx="6"/>
                <a:endCxn id="50" idx="2"/>
              </p:cNvCxnSpPr>
              <p:nvPr/>
            </p:nvCxnSpPr>
            <p:spPr>
              <a:xfrm>
                <a:off x="7724770" y="4224902"/>
                <a:ext cx="998978" cy="1439682"/>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3" name="直接连接符 52">
                <a:extLst>
                  <a:ext uri="{FF2B5EF4-FFF2-40B4-BE49-F238E27FC236}">
                    <a16:creationId xmlns:a16="http://schemas.microsoft.com/office/drawing/2014/main" id="{EB18A8F2-027F-4F82-9323-969282DEC610}"/>
                  </a:ext>
                </a:extLst>
              </p:cNvPr>
              <p:cNvCxnSpPr>
                <a:cxnSpLocks/>
                <a:stCxn id="49" idx="6"/>
                <a:endCxn id="47" idx="2"/>
              </p:cNvCxnSpPr>
              <p:nvPr/>
            </p:nvCxnSpPr>
            <p:spPr>
              <a:xfrm>
                <a:off x="7724770" y="4224902"/>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4" name="直接连接符 53">
                <a:extLst>
                  <a:ext uri="{FF2B5EF4-FFF2-40B4-BE49-F238E27FC236}">
                    <a16:creationId xmlns:a16="http://schemas.microsoft.com/office/drawing/2014/main" id="{BC6225B2-0CD9-4DB5-9A51-0A4335B3406C}"/>
                  </a:ext>
                </a:extLst>
              </p:cNvPr>
              <p:cNvCxnSpPr>
                <a:cxnSpLocks/>
                <a:stCxn id="48" idx="6"/>
                <a:endCxn id="47" idx="2"/>
              </p:cNvCxnSpPr>
              <p:nvPr/>
            </p:nvCxnSpPr>
            <p:spPr>
              <a:xfrm flipV="1">
                <a:off x="7724770" y="4224902"/>
                <a:ext cx="998978" cy="71984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5" name="直接连接符 54">
                <a:extLst>
                  <a:ext uri="{FF2B5EF4-FFF2-40B4-BE49-F238E27FC236}">
                    <a16:creationId xmlns:a16="http://schemas.microsoft.com/office/drawing/2014/main" id="{2810BDF2-0B91-44C0-A7D2-1554B216A4C3}"/>
                  </a:ext>
                </a:extLst>
              </p:cNvPr>
              <p:cNvCxnSpPr>
                <a:cxnSpLocks/>
                <a:stCxn id="46" idx="6"/>
                <a:endCxn id="50" idx="2"/>
              </p:cNvCxnSpPr>
              <p:nvPr/>
            </p:nvCxnSpPr>
            <p:spPr>
              <a:xfrm>
                <a:off x="7724770" y="5664584"/>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6" name="直接连接符 55">
                <a:extLst>
                  <a:ext uri="{FF2B5EF4-FFF2-40B4-BE49-F238E27FC236}">
                    <a16:creationId xmlns:a16="http://schemas.microsoft.com/office/drawing/2014/main" id="{DF0FABE5-A7CD-4608-B5ED-9BF302BAAA1B}"/>
                  </a:ext>
                </a:extLst>
              </p:cNvPr>
              <p:cNvCxnSpPr>
                <a:cxnSpLocks/>
                <a:stCxn id="48" idx="6"/>
                <a:endCxn id="51"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7" name="直接连接符 56">
                <a:extLst>
                  <a:ext uri="{FF2B5EF4-FFF2-40B4-BE49-F238E27FC236}">
                    <a16:creationId xmlns:a16="http://schemas.microsoft.com/office/drawing/2014/main" id="{15F69F94-A2C3-4D5C-9D49-C1F16B523837}"/>
                  </a:ext>
                </a:extLst>
              </p:cNvPr>
              <p:cNvCxnSpPr>
                <a:cxnSpLocks/>
                <a:stCxn id="48" idx="6"/>
                <a:endCxn id="50"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34" name="文本框 33">
              <a:extLst>
                <a:ext uri="{FF2B5EF4-FFF2-40B4-BE49-F238E27FC236}">
                  <a16:creationId xmlns:a16="http://schemas.microsoft.com/office/drawing/2014/main" id="{AFA75BB3-8C7F-49D2-9FE1-CB80DFAFAC7C}"/>
                </a:ext>
              </a:extLst>
            </p:cNvPr>
            <p:cNvSpPr txBox="1"/>
            <p:nvPr/>
          </p:nvSpPr>
          <p:spPr>
            <a:xfrm>
              <a:off x="2845327" y="3432729"/>
              <a:ext cx="293772" cy="367769"/>
            </a:xfrm>
            <a:prstGeom prst="rect">
              <a:avLst/>
            </a:prstGeom>
            <a:noFill/>
          </p:spPr>
          <p:txBody>
            <a:bodyPr wrap="square" rtlCol="0">
              <a:spAutoFit/>
            </a:bodyPr>
            <a:lstStyle/>
            <a:p>
              <a:r>
                <a:rPr lang="en-US" altLang="zh-CN" dirty="0">
                  <a:solidFill>
                    <a:schemeClr val="accent5">
                      <a:lumMod val="50000"/>
                    </a:schemeClr>
                  </a:solidFill>
                </a:rPr>
                <a:t>3</a:t>
              </a:r>
              <a:endParaRPr lang="zh-CN" altLang="en-US" dirty="0">
                <a:solidFill>
                  <a:schemeClr val="accent5">
                    <a:lumMod val="50000"/>
                  </a:schemeClr>
                </a:solidFill>
              </a:endParaRPr>
            </a:p>
          </p:txBody>
        </p:sp>
        <p:sp>
          <p:nvSpPr>
            <p:cNvPr id="35" name="文本框 34">
              <a:extLst>
                <a:ext uri="{FF2B5EF4-FFF2-40B4-BE49-F238E27FC236}">
                  <a16:creationId xmlns:a16="http://schemas.microsoft.com/office/drawing/2014/main" id="{FFEC6CBB-2BAE-4469-994E-15F1ADA20D57}"/>
                </a:ext>
              </a:extLst>
            </p:cNvPr>
            <p:cNvSpPr txBox="1"/>
            <p:nvPr/>
          </p:nvSpPr>
          <p:spPr>
            <a:xfrm>
              <a:off x="2854398" y="4080740"/>
              <a:ext cx="293772" cy="369332"/>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2</a:t>
              </a:r>
              <a:endParaRPr lang="zh-CN" altLang="en-US" dirty="0"/>
            </a:p>
          </p:txBody>
        </p:sp>
        <p:sp>
          <p:nvSpPr>
            <p:cNvPr id="36" name="文本框 35">
              <a:extLst>
                <a:ext uri="{FF2B5EF4-FFF2-40B4-BE49-F238E27FC236}">
                  <a16:creationId xmlns:a16="http://schemas.microsoft.com/office/drawing/2014/main" id="{3D0ACC87-D41E-439D-AEA8-FBFB1A8D58CE}"/>
                </a:ext>
              </a:extLst>
            </p:cNvPr>
            <p:cNvSpPr txBox="1"/>
            <p:nvPr/>
          </p:nvSpPr>
          <p:spPr>
            <a:xfrm>
              <a:off x="2830287" y="3766857"/>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4</a:t>
              </a:r>
              <a:endParaRPr lang="zh-CN" altLang="en-US" dirty="0"/>
            </a:p>
          </p:txBody>
        </p:sp>
        <p:sp>
          <p:nvSpPr>
            <p:cNvPr id="37" name="文本框 36">
              <a:extLst>
                <a:ext uri="{FF2B5EF4-FFF2-40B4-BE49-F238E27FC236}">
                  <a16:creationId xmlns:a16="http://schemas.microsoft.com/office/drawing/2014/main" id="{37A59997-D4D7-4396-AC65-0D30ABAD87EE}"/>
                </a:ext>
              </a:extLst>
            </p:cNvPr>
            <p:cNvSpPr txBox="1"/>
            <p:nvPr/>
          </p:nvSpPr>
          <p:spPr>
            <a:xfrm>
              <a:off x="2869594" y="4435616"/>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3</a:t>
              </a:r>
              <a:endParaRPr lang="zh-CN" altLang="en-US" dirty="0"/>
            </a:p>
          </p:txBody>
        </p:sp>
        <p:sp>
          <p:nvSpPr>
            <p:cNvPr id="38" name="文本框 37">
              <a:extLst>
                <a:ext uri="{FF2B5EF4-FFF2-40B4-BE49-F238E27FC236}">
                  <a16:creationId xmlns:a16="http://schemas.microsoft.com/office/drawing/2014/main" id="{E25010B7-BF36-4E57-A832-1F5723DF2589}"/>
                </a:ext>
              </a:extLst>
            </p:cNvPr>
            <p:cNvSpPr txBox="1"/>
            <p:nvPr/>
          </p:nvSpPr>
          <p:spPr>
            <a:xfrm>
              <a:off x="3056098" y="426318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1</a:t>
              </a:r>
              <a:endParaRPr lang="zh-CN" altLang="en-US" dirty="0"/>
            </a:p>
          </p:txBody>
        </p:sp>
        <p:sp>
          <p:nvSpPr>
            <p:cNvPr id="39" name="文本框 38">
              <a:extLst>
                <a:ext uri="{FF2B5EF4-FFF2-40B4-BE49-F238E27FC236}">
                  <a16:creationId xmlns:a16="http://schemas.microsoft.com/office/drawing/2014/main" id="{25B4782F-7291-4E46-BEA1-7A20510BDBA1}"/>
                </a:ext>
              </a:extLst>
            </p:cNvPr>
            <p:cNvSpPr txBox="1"/>
            <p:nvPr/>
          </p:nvSpPr>
          <p:spPr>
            <a:xfrm>
              <a:off x="2886647" y="501292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5</a:t>
              </a:r>
              <a:endParaRPr lang="zh-CN" altLang="en-US" dirty="0"/>
            </a:p>
          </p:txBody>
        </p:sp>
        <p:sp>
          <p:nvSpPr>
            <p:cNvPr id="40" name="文本框 39">
              <a:extLst>
                <a:ext uri="{FF2B5EF4-FFF2-40B4-BE49-F238E27FC236}">
                  <a16:creationId xmlns:a16="http://schemas.microsoft.com/office/drawing/2014/main" id="{0B124E84-F9D3-4E60-B48A-30010F16EC8E}"/>
                </a:ext>
              </a:extLst>
            </p:cNvPr>
            <p:cNvSpPr txBox="1"/>
            <p:nvPr/>
          </p:nvSpPr>
          <p:spPr>
            <a:xfrm>
              <a:off x="1946752" y="3528583"/>
              <a:ext cx="293772" cy="367769"/>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41" name="文本框 40">
              <a:extLst>
                <a:ext uri="{FF2B5EF4-FFF2-40B4-BE49-F238E27FC236}">
                  <a16:creationId xmlns:a16="http://schemas.microsoft.com/office/drawing/2014/main" id="{C8D93AA9-9AD9-4623-B7EA-2042D9E61B92}"/>
                </a:ext>
              </a:extLst>
            </p:cNvPr>
            <p:cNvSpPr txBox="1"/>
            <p:nvPr/>
          </p:nvSpPr>
          <p:spPr>
            <a:xfrm>
              <a:off x="1941086" y="4296476"/>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1</a:t>
              </a:r>
              <a:endParaRPr lang="zh-CN" altLang="en-US" dirty="0"/>
            </a:p>
          </p:txBody>
        </p:sp>
        <p:sp>
          <p:nvSpPr>
            <p:cNvPr id="42" name="文本框 41">
              <a:extLst>
                <a:ext uri="{FF2B5EF4-FFF2-40B4-BE49-F238E27FC236}">
                  <a16:creationId xmlns:a16="http://schemas.microsoft.com/office/drawing/2014/main" id="{2E09E666-A268-49CE-801B-F7B3CA8C620C}"/>
                </a:ext>
              </a:extLst>
            </p:cNvPr>
            <p:cNvSpPr txBox="1"/>
            <p:nvPr/>
          </p:nvSpPr>
          <p:spPr>
            <a:xfrm>
              <a:off x="1948265" y="4969549"/>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4</a:t>
              </a:r>
              <a:endParaRPr lang="zh-CN" altLang="en-US" dirty="0"/>
            </a:p>
          </p:txBody>
        </p:sp>
        <p:sp>
          <p:nvSpPr>
            <p:cNvPr id="43" name="文本框 42">
              <a:extLst>
                <a:ext uri="{FF2B5EF4-FFF2-40B4-BE49-F238E27FC236}">
                  <a16:creationId xmlns:a16="http://schemas.microsoft.com/office/drawing/2014/main" id="{C7E7786E-D473-4B8A-BC26-99407FC86082}"/>
                </a:ext>
              </a:extLst>
            </p:cNvPr>
            <p:cNvSpPr txBox="1"/>
            <p:nvPr/>
          </p:nvSpPr>
          <p:spPr>
            <a:xfrm>
              <a:off x="4458579" y="4969548"/>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2</a:t>
              </a:r>
              <a:endParaRPr lang="zh-CN" altLang="en-US" dirty="0"/>
            </a:p>
          </p:txBody>
        </p:sp>
        <p:sp>
          <p:nvSpPr>
            <p:cNvPr id="44" name="文本框 43">
              <a:extLst>
                <a:ext uri="{FF2B5EF4-FFF2-40B4-BE49-F238E27FC236}">
                  <a16:creationId xmlns:a16="http://schemas.microsoft.com/office/drawing/2014/main" id="{4B1B970E-082B-40C8-9FDB-A0AEB798BCA4}"/>
                </a:ext>
              </a:extLst>
            </p:cNvPr>
            <p:cNvSpPr txBox="1"/>
            <p:nvPr/>
          </p:nvSpPr>
          <p:spPr>
            <a:xfrm>
              <a:off x="4453212" y="4296477"/>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sp>
          <p:nvSpPr>
            <p:cNvPr id="45" name="文本框 44">
              <a:extLst>
                <a:ext uri="{FF2B5EF4-FFF2-40B4-BE49-F238E27FC236}">
                  <a16:creationId xmlns:a16="http://schemas.microsoft.com/office/drawing/2014/main" id="{1DC86243-E28E-48BF-8ED5-3AF659750314}"/>
                </a:ext>
              </a:extLst>
            </p:cNvPr>
            <p:cNvSpPr txBox="1"/>
            <p:nvPr/>
          </p:nvSpPr>
          <p:spPr>
            <a:xfrm>
              <a:off x="4462495" y="3525745"/>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1</a:t>
              </a:r>
              <a:endParaRPr lang="zh-CN" altLang="en-US" dirty="0"/>
            </a:p>
          </p:txBody>
        </p:sp>
      </p:grpSp>
    </p:spTree>
    <p:extLst>
      <p:ext uri="{BB962C8B-B14F-4D97-AF65-F5344CB8AC3E}">
        <p14:creationId xmlns:p14="http://schemas.microsoft.com/office/powerpoint/2010/main" val="28285794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500"/>
                                        <p:tgtEl>
                                          <p:spTgt spid="5">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fade">
                                      <p:cBhvr>
                                        <p:cTn id="38" dur="500"/>
                                        <p:tgtEl>
                                          <p:spTgt spid="5">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匹配过程</a:t>
              </a:r>
            </a:p>
          </p:txBody>
        </p:sp>
      </p:grpSp>
      <p:sp>
        <p:nvSpPr>
          <p:cNvPr id="5" name="矩形 4">
            <a:extLst>
              <a:ext uri="{FF2B5EF4-FFF2-40B4-BE49-F238E27FC236}">
                <a16:creationId xmlns:a16="http://schemas.microsoft.com/office/drawing/2014/main" id="{0E46BE7E-0954-4F21-9405-A9ADD1FCBBBF}"/>
              </a:ext>
            </a:extLst>
          </p:cNvPr>
          <p:cNvSpPr/>
          <p:nvPr/>
        </p:nvSpPr>
        <p:spPr>
          <a:xfrm>
            <a:off x="1186678" y="1181277"/>
            <a:ext cx="7864411" cy="4154984"/>
          </a:xfrm>
          <a:prstGeom prst="rect">
            <a:avLst/>
          </a:prstGeom>
        </p:spPr>
        <p:txBody>
          <a:bodyPr wrap="square">
            <a:spAutoFit/>
          </a:bodyPr>
          <a:lstStyle/>
          <a:p>
            <a:r>
              <a:rPr lang="zh-CN" altLang="en-US" sz="2200" b="1" dirty="0">
                <a:latin typeface="楷体" panose="02010609060101010101" pitchFamily="49" charset="-122"/>
                <a:ea typeface="楷体" panose="02010609060101010101" pitchFamily="49" charset="-122"/>
              </a:rPr>
              <a:t>第三轮匹配：</a:t>
            </a:r>
            <a:endParaRPr lang="en-US" altLang="zh-CN" sz="2200" b="1"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上一轮</a:t>
            </a:r>
            <a:r>
              <a:rPr lang="en-US" altLang="zh-CN" sz="2200" dirty="0">
                <a:latin typeface="楷体" panose="02010609060101010101" pitchFamily="49" charset="-122"/>
                <a:ea typeface="楷体" panose="02010609060101010101" pitchFamily="49" charset="-122"/>
              </a:rPr>
              <a:t>B1</a:t>
            </a:r>
            <a:r>
              <a:rPr lang="zh-CN" altLang="en-US" sz="2200" dirty="0">
                <a:latin typeface="楷体" panose="02010609060101010101" pitchFamily="49" charset="-122"/>
                <a:ea typeface="楷体" panose="02010609060101010101" pitchFamily="49" charset="-122"/>
              </a:rPr>
              <a:t>和</a:t>
            </a:r>
            <a:r>
              <a:rPr lang="en-US" altLang="zh-CN" sz="2200" dirty="0">
                <a:latin typeface="楷体" panose="02010609060101010101" pitchFamily="49" charset="-122"/>
                <a:ea typeface="楷体" panose="02010609060101010101" pitchFamily="49" charset="-122"/>
              </a:rPr>
              <a:t>B2</a:t>
            </a:r>
            <a:r>
              <a:rPr lang="zh-CN" altLang="en-US" sz="2200" dirty="0">
                <a:latin typeface="楷体" panose="02010609060101010101" pitchFamily="49" charset="-122"/>
                <a:ea typeface="楷体" panose="02010609060101010101" pitchFamily="49" charset="-122"/>
              </a:rPr>
              <a:t>是匹配完成的。（此时</a:t>
            </a:r>
            <a:r>
              <a:rPr lang="en-US" altLang="zh-CN" sz="2200" dirty="0">
                <a:latin typeface="楷体" panose="02010609060101010101" pitchFamily="49" charset="-122"/>
                <a:ea typeface="楷体" panose="02010609060101010101" pitchFamily="49" charset="-122"/>
              </a:rPr>
              <a:t>B1--G3</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B2—G1</a:t>
            </a:r>
            <a:r>
              <a:rPr lang="zh-CN" altLang="en-US" sz="2200" dirty="0">
                <a:latin typeface="楷体" panose="02010609060101010101" pitchFamily="49" charset="-122"/>
                <a:ea typeface="楷体" panose="02010609060101010101" pitchFamily="49" charset="-122"/>
              </a:rPr>
              <a:t>）</a:t>
            </a:r>
          </a:p>
          <a:p>
            <a:r>
              <a:rPr lang="zh-CN" altLang="en-US" sz="2200" dirty="0">
                <a:latin typeface="楷体" panose="02010609060101010101" pitchFamily="49" charset="-122"/>
                <a:ea typeface="楷体" panose="02010609060101010101" pitchFamily="49" charset="-122"/>
              </a:rPr>
              <a:t>男</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：选择女</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，女</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的当前对象男</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尝试换人，换到了女</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，但是女</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已经有男</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了，于是男</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再尝试换人，换到了女</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B2--G2</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B1--G1</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B3--G3</a:t>
            </a:r>
            <a:r>
              <a:rPr lang="zh-CN" altLang="en-US"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匹配成功！！！撒花</a:t>
            </a:r>
            <a:r>
              <a:rPr lang="en-US" altLang="zh-CN" sz="2200" dirty="0">
                <a:latin typeface="楷体" panose="02010609060101010101" pitchFamily="49" charset="-122"/>
                <a:ea typeface="楷体" panose="02010609060101010101" pitchFamily="49" charset="-122"/>
              </a:rPr>
              <a:t>~~</a:t>
            </a:r>
          </a:p>
          <a:p>
            <a:r>
              <a:rPr lang="en-US" altLang="zh-CN" sz="2200" dirty="0">
                <a:latin typeface="楷体" panose="02010609060101010101" pitchFamily="49" charset="-122"/>
                <a:ea typeface="楷体" panose="02010609060101010101" pitchFamily="49" charset="-122"/>
              </a:rPr>
              <a:t>============================</a:t>
            </a:r>
          </a:p>
          <a:p>
            <a:r>
              <a:rPr lang="zh-CN" altLang="en-US" sz="2200" dirty="0">
                <a:latin typeface="楷体" panose="02010609060101010101" pitchFamily="49" charset="-122"/>
                <a:ea typeface="楷体" panose="02010609060101010101" pitchFamily="49" charset="-122"/>
              </a:rPr>
              <a:t>虽然不停换人的过程听起来很麻烦，但其实整个是个递归的过程，实现起来比较简单。比较复杂的部分就是期望值的改变，但是可以在递归匹配的过程中顺带求出来（这样的复杂度是</a:t>
            </a:r>
            <a:r>
              <a:rPr lang="en-US" altLang="zh-CN" sz="2200" dirty="0">
                <a:latin typeface="楷体" panose="02010609060101010101" pitchFamily="49" charset="-122"/>
                <a:ea typeface="楷体" panose="02010609060101010101" pitchFamily="49" charset="-122"/>
              </a:rPr>
              <a:t>O</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n^3</a:t>
            </a:r>
            <a:r>
              <a:rPr lang="zh-CN" altLang="en-US" sz="2200" dirty="0">
                <a:latin typeface="楷体" panose="02010609060101010101" pitchFamily="49" charset="-122"/>
                <a:ea typeface="楷体" panose="02010609060101010101" pitchFamily="49" charset="-122"/>
              </a:rPr>
              <a:t>））。</a:t>
            </a:r>
          </a:p>
          <a:p>
            <a:endParaRPr lang="zh-CN" altLang="en-US" sz="2200" b="1" dirty="0">
              <a:latin typeface="楷体" panose="02010609060101010101" pitchFamily="49" charset="-122"/>
              <a:ea typeface="楷体" panose="02010609060101010101" pitchFamily="49" charset="-122"/>
            </a:endParaRPr>
          </a:p>
        </p:txBody>
      </p:sp>
      <p:grpSp>
        <p:nvGrpSpPr>
          <p:cNvPr id="6" name="组合 5">
            <a:extLst>
              <a:ext uri="{FF2B5EF4-FFF2-40B4-BE49-F238E27FC236}">
                <a16:creationId xmlns:a16="http://schemas.microsoft.com/office/drawing/2014/main" id="{CD8E3310-0B95-45AA-8A2C-3730E5E9730C}"/>
              </a:ext>
            </a:extLst>
          </p:cNvPr>
          <p:cNvGrpSpPr/>
          <p:nvPr/>
        </p:nvGrpSpPr>
        <p:grpSpPr>
          <a:xfrm>
            <a:off x="9051089" y="1181277"/>
            <a:ext cx="2815181" cy="1982267"/>
            <a:chOff x="1941086" y="3432729"/>
            <a:chExt cx="2815181" cy="1982267"/>
          </a:xfrm>
        </p:grpSpPr>
        <p:grpSp>
          <p:nvGrpSpPr>
            <p:cNvPr id="7" name="组合 6">
              <a:extLst>
                <a:ext uri="{FF2B5EF4-FFF2-40B4-BE49-F238E27FC236}">
                  <a16:creationId xmlns:a16="http://schemas.microsoft.com/office/drawing/2014/main" id="{8B1DCA72-908A-4E2C-990B-0DB6E9436D9B}"/>
                </a:ext>
              </a:extLst>
            </p:cNvPr>
            <p:cNvGrpSpPr/>
            <p:nvPr/>
          </p:nvGrpSpPr>
          <p:grpSpPr>
            <a:xfrm>
              <a:off x="2331995" y="3452191"/>
              <a:ext cx="2051922" cy="1962805"/>
              <a:chOff x="7198298" y="3963340"/>
              <a:chExt cx="2051922" cy="1962805"/>
            </a:xfrm>
          </p:grpSpPr>
          <p:sp>
            <p:nvSpPr>
              <p:cNvPr id="20" name="椭圆 19">
                <a:extLst>
                  <a:ext uri="{FF2B5EF4-FFF2-40B4-BE49-F238E27FC236}">
                    <a16:creationId xmlns:a16="http://schemas.microsoft.com/office/drawing/2014/main" id="{04882174-91E7-4633-B4FE-C15F5B1D308A}"/>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21" name="椭圆 20">
                <a:extLst>
                  <a:ext uri="{FF2B5EF4-FFF2-40B4-BE49-F238E27FC236}">
                    <a16:creationId xmlns:a16="http://schemas.microsoft.com/office/drawing/2014/main" id="{2894B2EE-D0C8-4BDF-B285-DA28929B5DE8}"/>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22" name="椭圆 21">
                <a:extLst>
                  <a:ext uri="{FF2B5EF4-FFF2-40B4-BE49-F238E27FC236}">
                    <a16:creationId xmlns:a16="http://schemas.microsoft.com/office/drawing/2014/main" id="{A4BBF9DA-DF07-4F07-BEAF-73AC1D67086A}"/>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p>
            </p:txBody>
          </p:sp>
          <p:sp>
            <p:nvSpPr>
              <p:cNvPr id="23" name="椭圆 22">
                <a:extLst>
                  <a:ext uri="{FF2B5EF4-FFF2-40B4-BE49-F238E27FC236}">
                    <a16:creationId xmlns:a16="http://schemas.microsoft.com/office/drawing/2014/main" id="{96769918-963D-49CB-8B7D-269A73F0D691}"/>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B1</a:t>
                </a:r>
                <a:endParaRPr lang="zh-CN" altLang="en-US" sz="1400" dirty="0"/>
              </a:p>
            </p:txBody>
          </p:sp>
          <p:sp>
            <p:nvSpPr>
              <p:cNvPr id="24" name="椭圆 23">
                <a:extLst>
                  <a:ext uri="{FF2B5EF4-FFF2-40B4-BE49-F238E27FC236}">
                    <a16:creationId xmlns:a16="http://schemas.microsoft.com/office/drawing/2014/main" id="{CEA1B271-8BAF-4DB2-B3EB-2E0C6C7E3657}"/>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25" name="椭圆 24">
                <a:extLst>
                  <a:ext uri="{FF2B5EF4-FFF2-40B4-BE49-F238E27FC236}">
                    <a16:creationId xmlns:a16="http://schemas.microsoft.com/office/drawing/2014/main" id="{9D11EDD2-708F-4529-BA51-20D6A0CF5D77}"/>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26" name="直接连接符 25">
                <a:extLst>
                  <a:ext uri="{FF2B5EF4-FFF2-40B4-BE49-F238E27FC236}">
                    <a16:creationId xmlns:a16="http://schemas.microsoft.com/office/drawing/2014/main" id="{0E329BD9-C59C-4D15-8D1D-20E4139300D1}"/>
                  </a:ext>
                </a:extLst>
              </p:cNvPr>
              <p:cNvCxnSpPr>
                <a:cxnSpLocks/>
                <a:stCxn id="23" idx="6"/>
                <a:endCxn id="24" idx="2"/>
              </p:cNvCxnSpPr>
              <p:nvPr/>
            </p:nvCxnSpPr>
            <p:spPr>
              <a:xfrm>
                <a:off x="7724770" y="4224902"/>
                <a:ext cx="998978" cy="1439682"/>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7" name="直接连接符 26">
                <a:extLst>
                  <a:ext uri="{FF2B5EF4-FFF2-40B4-BE49-F238E27FC236}">
                    <a16:creationId xmlns:a16="http://schemas.microsoft.com/office/drawing/2014/main" id="{13AC9A1C-655E-4231-8607-A5E2B9338DE3}"/>
                  </a:ext>
                </a:extLst>
              </p:cNvPr>
              <p:cNvCxnSpPr>
                <a:cxnSpLocks/>
                <a:stCxn id="23" idx="6"/>
                <a:endCxn id="21" idx="2"/>
              </p:cNvCxnSpPr>
              <p:nvPr/>
            </p:nvCxnSpPr>
            <p:spPr>
              <a:xfrm>
                <a:off x="7724770" y="4224902"/>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8" name="直接连接符 27">
                <a:extLst>
                  <a:ext uri="{FF2B5EF4-FFF2-40B4-BE49-F238E27FC236}">
                    <a16:creationId xmlns:a16="http://schemas.microsoft.com/office/drawing/2014/main" id="{C1053423-9C92-4430-8CF2-066FC8D4C734}"/>
                  </a:ext>
                </a:extLst>
              </p:cNvPr>
              <p:cNvCxnSpPr>
                <a:cxnSpLocks/>
                <a:stCxn id="22" idx="6"/>
                <a:endCxn id="21" idx="2"/>
              </p:cNvCxnSpPr>
              <p:nvPr/>
            </p:nvCxnSpPr>
            <p:spPr>
              <a:xfrm flipV="1">
                <a:off x="7724770" y="4224902"/>
                <a:ext cx="998978" cy="71984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9" name="直接连接符 28">
                <a:extLst>
                  <a:ext uri="{FF2B5EF4-FFF2-40B4-BE49-F238E27FC236}">
                    <a16:creationId xmlns:a16="http://schemas.microsoft.com/office/drawing/2014/main" id="{254760FF-BA87-4CFD-9805-D1C5AB6BB8FE}"/>
                  </a:ext>
                </a:extLst>
              </p:cNvPr>
              <p:cNvCxnSpPr>
                <a:cxnSpLocks/>
                <a:stCxn id="20" idx="6"/>
                <a:endCxn id="24" idx="2"/>
              </p:cNvCxnSpPr>
              <p:nvPr/>
            </p:nvCxnSpPr>
            <p:spPr>
              <a:xfrm>
                <a:off x="7724770" y="5664584"/>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30" name="直接连接符 29">
                <a:extLst>
                  <a:ext uri="{FF2B5EF4-FFF2-40B4-BE49-F238E27FC236}">
                    <a16:creationId xmlns:a16="http://schemas.microsoft.com/office/drawing/2014/main" id="{48EB8261-DEAA-4B61-8378-71FCA0114DD7}"/>
                  </a:ext>
                </a:extLst>
              </p:cNvPr>
              <p:cNvCxnSpPr>
                <a:cxnSpLocks/>
                <a:stCxn id="22" idx="6"/>
                <a:endCxn id="25"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31" name="直接连接符 30">
                <a:extLst>
                  <a:ext uri="{FF2B5EF4-FFF2-40B4-BE49-F238E27FC236}">
                    <a16:creationId xmlns:a16="http://schemas.microsoft.com/office/drawing/2014/main" id="{935890EE-5D69-4A69-9A14-EE62CAEB8DBD}"/>
                  </a:ext>
                </a:extLst>
              </p:cNvPr>
              <p:cNvCxnSpPr>
                <a:cxnSpLocks/>
                <a:stCxn id="22" idx="6"/>
                <a:endCxn id="24"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8" name="文本框 7">
              <a:extLst>
                <a:ext uri="{FF2B5EF4-FFF2-40B4-BE49-F238E27FC236}">
                  <a16:creationId xmlns:a16="http://schemas.microsoft.com/office/drawing/2014/main" id="{66DBC74E-83BB-4993-A437-CB02F0CCB64E}"/>
                </a:ext>
              </a:extLst>
            </p:cNvPr>
            <p:cNvSpPr txBox="1"/>
            <p:nvPr/>
          </p:nvSpPr>
          <p:spPr>
            <a:xfrm>
              <a:off x="2845327" y="3432729"/>
              <a:ext cx="293772" cy="367769"/>
            </a:xfrm>
            <a:prstGeom prst="rect">
              <a:avLst/>
            </a:prstGeom>
            <a:noFill/>
          </p:spPr>
          <p:txBody>
            <a:bodyPr wrap="square" rtlCol="0">
              <a:spAutoFit/>
            </a:bodyPr>
            <a:lstStyle/>
            <a:p>
              <a:r>
                <a:rPr lang="en-US" altLang="zh-CN" dirty="0">
                  <a:solidFill>
                    <a:schemeClr val="accent5">
                      <a:lumMod val="50000"/>
                    </a:schemeClr>
                  </a:solidFill>
                </a:rPr>
                <a:t>3</a:t>
              </a:r>
              <a:endParaRPr lang="zh-CN" altLang="en-US" dirty="0">
                <a:solidFill>
                  <a:schemeClr val="accent5">
                    <a:lumMod val="50000"/>
                  </a:schemeClr>
                </a:solidFill>
              </a:endParaRPr>
            </a:p>
          </p:txBody>
        </p:sp>
        <p:sp>
          <p:nvSpPr>
            <p:cNvPr id="9" name="文本框 8">
              <a:extLst>
                <a:ext uri="{FF2B5EF4-FFF2-40B4-BE49-F238E27FC236}">
                  <a16:creationId xmlns:a16="http://schemas.microsoft.com/office/drawing/2014/main" id="{A8F4C29E-0227-4C9B-ADD8-455B40932394}"/>
                </a:ext>
              </a:extLst>
            </p:cNvPr>
            <p:cNvSpPr txBox="1"/>
            <p:nvPr/>
          </p:nvSpPr>
          <p:spPr>
            <a:xfrm>
              <a:off x="2854398" y="4080740"/>
              <a:ext cx="293772" cy="369332"/>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2</a:t>
              </a:r>
              <a:endParaRPr lang="zh-CN" altLang="en-US" dirty="0"/>
            </a:p>
          </p:txBody>
        </p:sp>
        <p:sp>
          <p:nvSpPr>
            <p:cNvPr id="10" name="文本框 9">
              <a:extLst>
                <a:ext uri="{FF2B5EF4-FFF2-40B4-BE49-F238E27FC236}">
                  <a16:creationId xmlns:a16="http://schemas.microsoft.com/office/drawing/2014/main" id="{3620C13C-0359-48D0-ABBE-0CF5F8670343}"/>
                </a:ext>
              </a:extLst>
            </p:cNvPr>
            <p:cNvSpPr txBox="1"/>
            <p:nvPr/>
          </p:nvSpPr>
          <p:spPr>
            <a:xfrm>
              <a:off x="2830287" y="3766857"/>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4</a:t>
              </a:r>
              <a:endParaRPr lang="zh-CN" altLang="en-US" dirty="0"/>
            </a:p>
          </p:txBody>
        </p:sp>
        <p:sp>
          <p:nvSpPr>
            <p:cNvPr id="11" name="文本框 10">
              <a:extLst>
                <a:ext uri="{FF2B5EF4-FFF2-40B4-BE49-F238E27FC236}">
                  <a16:creationId xmlns:a16="http://schemas.microsoft.com/office/drawing/2014/main" id="{D500692D-CB69-4C03-A096-248CD16C9EBF}"/>
                </a:ext>
              </a:extLst>
            </p:cNvPr>
            <p:cNvSpPr txBox="1"/>
            <p:nvPr/>
          </p:nvSpPr>
          <p:spPr>
            <a:xfrm>
              <a:off x="2869594" y="4435616"/>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3</a:t>
              </a:r>
              <a:endParaRPr lang="zh-CN" altLang="en-US" dirty="0"/>
            </a:p>
          </p:txBody>
        </p:sp>
        <p:sp>
          <p:nvSpPr>
            <p:cNvPr id="12" name="文本框 11">
              <a:extLst>
                <a:ext uri="{FF2B5EF4-FFF2-40B4-BE49-F238E27FC236}">
                  <a16:creationId xmlns:a16="http://schemas.microsoft.com/office/drawing/2014/main" id="{FFD5E9D3-F885-4F9A-A2F0-2127B914CE69}"/>
                </a:ext>
              </a:extLst>
            </p:cNvPr>
            <p:cNvSpPr txBox="1"/>
            <p:nvPr/>
          </p:nvSpPr>
          <p:spPr>
            <a:xfrm>
              <a:off x="3056098" y="426318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1</a:t>
              </a:r>
              <a:endParaRPr lang="zh-CN" altLang="en-US" dirty="0"/>
            </a:p>
          </p:txBody>
        </p:sp>
        <p:sp>
          <p:nvSpPr>
            <p:cNvPr id="13" name="文本框 12">
              <a:extLst>
                <a:ext uri="{FF2B5EF4-FFF2-40B4-BE49-F238E27FC236}">
                  <a16:creationId xmlns:a16="http://schemas.microsoft.com/office/drawing/2014/main" id="{A9AAC406-AC5A-4919-9C3C-BA834678976D}"/>
                </a:ext>
              </a:extLst>
            </p:cNvPr>
            <p:cNvSpPr txBox="1"/>
            <p:nvPr/>
          </p:nvSpPr>
          <p:spPr>
            <a:xfrm>
              <a:off x="2886647" y="501292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5</a:t>
              </a:r>
              <a:endParaRPr lang="zh-CN" altLang="en-US" dirty="0"/>
            </a:p>
          </p:txBody>
        </p:sp>
        <p:sp>
          <p:nvSpPr>
            <p:cNvPr id="14" name="文本框 13">
              <a:extLst>
                <a:ext uri="{FF2B5EF4-FFF2-40B4-BE49-F238E27FC236}">
                  <a16:creationId xmlns:a16="http://schemas.microsoft.com/office/drawing/2014/main" id="{7EFA0CB6-A463-4391-8ABC-50B98C28719F}"/>
                </a:ext>
              </a:extLst>
            </p:cNvPr>
            <p:cNvSpPr txBox="1"/>
            <p:nvPr/>
          </p:nvSpPr>
          <p:spPr>
            <a:xfrm>
              <a:off x="1946752" y="3528583"/>
              <a:ext cx="293772" cy="367769"/>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15" name="文本框 14">
              <a:extLst>
                <a:ext uri="{FF2B5EF4-FFF2-40B4-BE49-F238E27FC236}">
                  <a16:creationId xmlns:a16="http://schemas.microsoft.com/office/drawing/2014/main" id="{468FF878-F050-4C3C-961B-EBD76ECB1BEC}"/>
                </a:ext>
              </a:extLst>
            </p:cNvPr>
            <p:cNvSpPr txBox="1"/>
            <p:nvPr/>
          </p:nvSpPr>
          <p:spPr>
            <a:xfrm>
              <a:off x="1941086" y="4296476"/>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1</a:t>
              </a:r>
              <a:endParaRPr lang="zh-CN" altLang="en-US" dirty="0"/>
            </a:p>
          </p:txBody>
        </p:sp>
        <p:sp>
          <p:nvSpPr>
            <p:cNvPr id="16" name="文本框 15">
              <a:extLst>
                <a:ext uri="{FF2B5EF4-FFF2-40B4-BE49-F238E27FC236}">
                  <a16:creationId xmlns:a16="http://schemas.microsoft.com/office/drawing/2014/main" id="{2B24BDC7-1D7F-4C55-AC0E-2A4CB1EA3897}"/>
                </a:ext>
              </a:extLst>
            </p:cNvPr>
            <p:cNvSpPr txBox="1"/>
            <p:nvPr/>
          </p:nvSpPr>
          <p:spPr>
            <a:xfrm>
              <a:off x="1948265" y="4969549"/>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4</a:t>
              </a:r>
              <a:endParaRPr lang="zh-CN" altLang="en-US" dirty="0"/>
            </a:p>
          </p:txBody>
        </p:sp>
        <p:sp>
          <p:nvSpPr>
            <p:cNvPr id="17" name="文本框 16">
              <a:extLst>
                <a:ext uri="{FF2B5EF4-FFF2-40B4-BE49-F238E27FC236}">
                  <a16:creationId xmlns:a16="http://schemas.microsoft.com/office/drawing/2014/main" id="{A98AA851-B4C4-4407-9CF2-13C595AD8CD1}"/>
                </a:ext>
              </a:extLst>
            </p:cNvPr>
            <p:cNvSpPr txBox="1"/>
            <p:nvPr/>
          </p:nvSpPr>
          <p:spPr>
            <a:xfrm>
              <a:off x="4458579" y="4969548"/>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2</a:t>
              </a:r>
              <a:endParaRPr lang="zh-CN" altLang="en-US" dirty="0"/>
            </a:p>
          </p:txBody>
        </p:sp>
        <p:sp>
          <p:nvSpPr>
            <p:cNvPr id="18" name="文本框 17">
              <a:extLst>
                <a:ext uri="{FF2B5EF4-FFF2-40B4-BE49-F238E27FC236}">
                  <a16:creationId xmlns:a16="http://schemas.microsoft.com/office/drawing/2014/main" id="{68F39471-E4B0-4325-A5B5-17A67235B9C3}"/>
                </a:ext>
              </a:extLst>
            </p:cNvPr>
            <p:cNvSpPr txBox="1"/>
            <p:nvPr/>
          </p:nvSpPr>
          <p:spPr>
            <a:xfrm>
              <a:off x="4453212" y="4296477"/>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sp>
          <p:nvSpPr>
            <p:cNvPr id="19" name="文本框 18">
              <a:extLst>
                <a:ext uri="{FF2B5EF4-FFF2-40B4-BE49-F238E27FC236}">
                  <a16:creationId xmlns:a16="http://schemas.microsoft.com/office/drawing/2014/main" id="{84C2DD93-FEBA-43D4-BF03-86DE999E2BB7}"/>
                </a:ext>
              </a:extLst>
            </p:cNvPr>
            <p:cNvSpPr txBox="1"/>
            <p:nvPr/>
          </p:nvSpPr>
          <p:spPr>
            <a:xfrm>
              <a:off x="4462495" y="3525745"/>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1</a:t>
              </a:r>
              <a:endParaRPr lang="zh-CN" altLang="en-US" dirty="0"/>
            </a:p>
          </p:txBody>
        </p:sp>
      </p:grpSp>
      <p:grpSp>
        <p:nvGrpSpPr>
          <p:cNvPr id="32" name="组合 31">
            <a:extLst>
              <a:ext uri="{FF2B5EF4-FFF2-40B4-BE49-F238E27FC236}">
                <a16:creationId xmlns:a16="http://schemas.microsoft.com/office/drawing/2014/main" id="{3B231AA3-D77F-47C4-9200-3C0AF873CFC9}"/>
              </a:ext>
            </a:extLst>
          </p:cNvPr>
          <p:cNvGrpSpPr/>
          <p:nvPr/>
        </p:nvGrpSpPr>
        <p:grpSpPr>
          <a:xfrm>
            <a:off x="9036918" y="3772135"/>
            <a:ext cx="2815181" cy="1982267"/>
            <a:chOff x="1941086" y="3432729"/>
            <a:chExt cx="2815181" cy="1982267"/>
          </a:xfrm>
        </p:grpSpPr>
        <p:grpSp>
          <p:nvGrpSpPr>
            <p:cNvPr id="33" name="组合 32">
              <a:extLst>
                <a:ext uri="{FF2B5EF4-FFF2-40B4-BE49-F238E27FC236}">
                  <a16:creationId xmlns:a16="http://schemas.microsoft.com/office/drawing/2014/main" id="{8B6F9A5E-00D8-4D1F-8BA2-77D374F0AD74}"/>
                </a:ext>
              </a:extLst>
            </p:cNvPr>
            <p:cNvGrpSpPr/>
            <p:nvPr/>
          </p:nvGrpSpPr>
          <p:grpSpPr>
            <a:xfrm>
              <a:off x="2331995" y="3452191"/>
              <a:ext cx="2051922" cy="1962805"/>
              <a:chOff x="7198298" y="3963340"/>
              <a:chExt cx="2051922" cy="1962805"/>
            </a:xfrm>
          </p:grpSpPr>
          <p:sp>
            <p:nvSpPr>
              <p:cNvPr id="46" name="椭圆 45">
                <a:extLst>
                  <a:ext uri="{FF2B5EF4-FFF2-40B4-BE49-F238E27FC236}">
                    <a16:creationId xmlns:a16="http://schemas.microsoft.com/office/drawing/2014/main" id="{1C43F15B-48B5-4B61-8996-1A3B5CBBE4F3}"/>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47" name="椭圆 46">
                <a:extLst>
                  <a:ext uri="{FF2B5EF4-FFF2-40B4-BE49-F238E27FC236}">
                    <a16:creationId xmlns:a16="http://schemas.microsoft.com/office/drawing/2014/main" id="{B7E3DBAE-A037-4CDD-A2C1-33B0E6B6CDF4}"/>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48" name="椭圆 47">
                <a:extLst>
                  <a:ext uri="{FF2B5EF4-FFF2-40B4-BE49-F238E27FC236}">
                    <a16:creationId xmlns:a16="http://schemas.microsoft.com/office/drawing/2014/main" id="{328B7AAA-FB52-4053-9B9F-84C37FDC4F8E}"/>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p>
            </p:txBody>
          </p:sp>
          <p:sp>
            <p:nvSpPr>
              <p:cNvPr id="49" name="椭圆 48">
                <a:extLst>
                  <a:ext uri="{FF2B5EF4-FFF2-40B4-BE49-F238E27FC236}">
                    <a16:creationId xmlns:a16="http://schemas.microsoft.com/office/drawing/2014/main" id="{F38F21BA-20CE-4F9A-BC86-B7B40DCF85FC}"/>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B1</a:t>
                </a:r>
                <a:endParaRPr lang="zh-CN" altLang="en-US" sz="1400" dirty="0"/>
              </a:p>
            </p:txBody>
          </p:sp>
          <p:sp>
            <p:nvSpPr>
              <p:cNvPr id="50" name="椭圆 49">
                <a:extLst>
                  <a:ext uri="{FF2B5EF4-FFF2-40B4-BE49-F238E27FC236}">
                    <a16:creationId xmlns:a16="http://schemas.microsoft.com/office/drawing/2014/main" id="{08A97F8E-26CF-4AC8-A8B9-A1E90A40FA23}"/>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51" name="椭圆 50">
                <a:extLst>
                  <a:ext uri="{FF2B5EF4-FFF2-40B4-BE49-F238E27FC236}">
                    <a16:creationId xmlns:a16="http://schemas.microsoft.com/office/drawing/2014/main" id="{F5E58888-2364-4117-A3F4-44901581EB32}"/>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52" name="直接连接符 51">
                <a:extLst>
                  <a:ext uri="{FF2B5EF4-FFF2-40B4-BE49-F238E27FC236}">
                    <a16:creationId xmlns:a16="http://schemas.microsoft.com/office/drawing/2014/main" id="{D7FA943E-0878-41A7-AC8A-A9C2186D47AA}"/>
                  </a:ext>
                </a:extLst>
              </p:cNvPr>
              <p:cNvCxnSpPr>
                <a:cxnSpLocks/>
                <a:stCxn id="49" idx="6"/>
                <a:endCxn id="50" idx="2"/>
              </p:cNvCxnSpPr>
              <p:nvPr/>
            </p:nvCxnSpPr>
            <p:spPr>
              <a:xfrm>
                <a:off x="7724770" y="4224902"/>
                <a:ext cx="998978" cy="143968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3" name="直接连接符 52">
                <a:extLst>
                  <a:ext uri="{FF2B5EF4-FFF2-40B4-BE49-F238E27FC236}">
                    <a16:creationId xmlns:a16="http://schemas.microsoft.com/office/drawing/2014/main" id="{30A47DBD-5055-4EA1-B983-834EC5464A7A}"/>
                  </a:ext>
                </a:extLst>
              </p:cNvPr>
              <p:cNvCxnSpPr>
                <a:cxnSpLocks/>
                <a:stCxn id="49" idx="6"/>
                <a:endCxn id="47" idx="2"/>
              </p:cNvCxnSpPr>
              <p:nvPr/>
            </p:nvCxnSpPr>
            <p:spPr>
              <a:xfrm>
                <a:off x="7724770" y="4224902"/>
                <a:ext cx="998978"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4" name="直接连接符 53">
                <a:extLst>
                  <a:ext uri="{FF2B5EF4-FFF2-40B4-BE49-F238E27FC236}">
                    <a16:creationId xmlns:a16="http://schemas.microsoft.com/office/drawing/2014/main" id="{A271B8EC-C85C-4447-89F5-F9930FE15F34}"/>
                  </a:ext>
                </a:extLst>
              </p:cNvPr>
              <p:cNvCxnSpPr>
                <a:cxnSpLocks/>
                <a:stCxn id="48" idx="6"/>
                <a:endCxn id="47" idx="2"/>
              </p:cNvCxnSpPr>
              <p:nvPr/>
            </p:nvCxnSpPr>
            <p:spPr>
              <a:xfrm flipV="1">
                <a:off x="7724770" y="4224902"/>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5" name="直接连接符 54">
                <a:extLst>
                  <a:ext uri="{FF2B5EF4-FFF2-40B4-BE49-F238E27FC236}">
                    <a16:creationId xmlns:a16="http://schemas.microsoft.com/office/drawing/2014/main" id="{CF2A5FB1-3869-4774-8729-93CEE64FA21F}"/>
                  </a:ext>
                </a:extLst>
              </p:cNvPr>
              <p:cNvCxnSpPr>
                <a:cxnSpLocks/>
                <a:stCxn id="46" idx="6"/>
                <a:endCxn id="50" idx="2"/>
              </p:cNvCxnSpPr>
              <p:nvPr/>
            </p:nvCxnSpPr>
            <p:spPr>
              <a:xfrm>
                <a:off x="7724770" y="5664584"/>
                <a:ext cx="998978"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6" name="直接连接符 55">
                <a:extLst>
                  <a:ext uri="{FF2B5EF4-FFF2-40B4-BE49-F238E27FC236}">
                    <a16:creationId xmlns:a16="http://schemas.microsoft.com/office/drawing/2014/main" id="{4A010DD6-C304-4B63-B623-4A9759E54B94}"/>
                  </a:ext>
                </a:extLst>
              </p:cNvPr>
              <p:cNvCxnSpPr>
                <a:cxnSpLocks/>
                <a:stCxn id="48" idx="6"/>
                <a:endCxn id="51" idx="2"/>
              </p:cNvCxnSpPr>
              <p:nvPr/>
            </p:nvCxnSpPr>
            <p:spPr>
              <a:xfrm flipV="1">
                <a:off x="7724770" y="4944742"/>
                <a:ext cx="1003450" cy="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7" name="直接连接符 56">
                <a:extLst>
                  <a:ext uri="{FF2B5EF4-FFF2-40B4-BE49-F238E27FC236}">
                    <a16:creationId xmlns:a16="http://schemas.microsoft.com/office/drawing/2014/main" id="{48D8098E-6A76-494C-A43F-F592C7FA56F9}"/>
                  </a:ext>
                </a:extLst>
              </p:cNvPr>
              <p:cNvCxnSpPr>
                <a:cxnSpLocks/>
                <a:stCxn id="48" idx="6"/>
                <a:endCxn id="50"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34" name="文本框 33">
              <a:extLst>
                <a:ext uri="{FF2B5EF4-FFF2-40B4-BE49-F238E27FC236}">
                  <a16:creationId xmlns:a16="http://schemas.microsoft.com/office/drawing/2014/main" id="{5E8D2970-192B-4612-92F3-8B211A1EF6EF}"/>
                </a:ext>
              </a:extLst>
            </p:cNvPr>
            <p:cNvSpPr txBox="1"/>
            <p:nvPr/>
          </p:nvSpPr>
          <p:spPr>
            <a:xfrm>
              <a:off x="2845327" y="3432729"/>
              <a:ext cx="293772" cy="367769"/>
            </a:xfrm>
            <a:prstGeom prst="rect">
              <a:avLst/>
            </a:prstGeom>
            <a:noFill/>
          </p:spPr>
          <p:txBody>
            <a:bodyPr wrap="square" rtlCol="0">
              <a:spAutoFit/>
            </a:bodyPr>
            <a:lstStyle/>
            <a:p>
              <a:r>
                <a:rPr lang="en-US" altLang="zh-CN" dirty="0">
                  <a:solidFill>
                    <a:schemeClr val="accent5">
                      <a:lumMod val="50000"/>
                    </a:schemeClr>
                  </a:solidFill>
                </a:rPr>
                <a:t>3</a:t>
              </a:r>
              <a:endParaRPr lang="zh-CN" altLang="en-US" dirty="0">
                <a:solidFill>
                  <a:schemeClr val="accent5">
                    <a:lumMod val="50000"/>
                  </a:schemeClr>
                </a:solidFill>
              </a:endParaRPr>
            </a:p>
          </p:txBody>
        </p:sp>
        <p:sp>
          <p:nvSpPr>
            <p:cNvPr id="35" name="文本框 34">
              <a:extLst>
                <a:ext uri="{FF2B5EF4-FFF2-40B4-BE49-F238E27FC236}">
                  <a16:creationId xmlns:a16="http://schemas.microsoft.com/office/drawing/2014/main" id="{0575254A-00EA-4E23-95B4-FBE58261B5AC}"/>
                </a:ext>
              </a:extLst>
            </p:cNvPr>
            <p:cNvSpPr txBox="1"/>
            <p:nvPr/>
          </p:nvSpPr>
          <p:spPr>
            <a:xfrm>
              <a:off x="2854398" y="4080740"/>
              <a:ext cx="293772" cy="369332"/>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2</a:t>
              </a:r>
              <a:endParaRPr lang="zh-CN" altLang="en-US" dirty="0"/>
            </a:p>
          </p:txBody>
        </p:sp>
        <p:sp>
          <p:nvSpPr>
            <p:cNvPr id="36" name="文本框 35">
              <a:extLst>
                <a:ext uri="{FF2B5EF4-FFF2-40B4-BE49-F238E27FC236}">
                  <a16:creationId xmlns:a16="http://schemas.microsoft.com/office/drawing/2014/main" id="{C236DEBE-76E3-429D-BD2F-A20C6E767322}"/>
                </a:ext>
              </a:extLst>
            </p:cNvPr>
            <p:cNvSpPr txBox="1"/>
            <p:nvPr/>
          </p:nvSpPr>
          <p:spPr>
            <a:xfrm>
              <a:off x="2830287" y="3766857"/>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4</a:t>
              </a:r>
              <a:endParaRPr lang="zh-CN" altLang="en-US" dirty="0"/>
            </a:p>
          </p:txBody>
        </p:sp>
        <p:sp>
          <p:nvSpPr>
            <p:cNvPr id="37" name="文本框 36">
              <a:extLst>
                <a:ext uri="{FF2B5EF4-FFF2-40B4-BE49-F238E27FC236}">
                  <a16:creationId xmlns:a16="http://schemas.microsoft.com/office/drawing/2014/main" id="{CEFE4216-607F-476B-B53E-D6B88350298C}"/>
                </a:ext>
              </a:extLst>
            </p:cNvPr>
            <p:cNvSpPr txBox="1"/>
            <p:nvPr/>
          </p:nvSpPr>
          <p:spPr>
            <a:xfrm>
              <a:off x="2869594" y="4435616"/>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3</a:t>
              </a:r>
              <a:endParaRPr lang="zh-CN" altLang="en-US" dirty="0"/>
            </a:p>
          </p:txBody>
        </p:sp>
        <p:sp>
          <p:nvSpPr>
            <p:cNvPr id="38" name="文本框 37">
              <a:extLst>
                <a:ext uri="{FF2B5EF4-FFF2-40B4-BE49-F238E27FC236}">
                  <a16:creationId xmlns:a16="http://schemas.microsoft.com/office/drawing/2014/main" id="{670EDE07-F409-46D8-9141-858CAA12D0E7}"/>
                </a:ext>
              </a:extLst>
            </p:cNvPr>
            <p:cNvSpPr txBox="1"/>
            <p:nvPr/>
          </p:nvSpPr>
          <p:spPr>
            <a:xfrm>
              <a:off x="3056098" y="426318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1</a:t>
              </a:r>
              <a:endParaRPr lang="zh-CN" altLang="en-US" dirty="0"/>
            </a:p>
          </p:txBody>
        </p:sp>
        <p:sp>
          <p:nvSpPr>
            <p:cNvPr id="39" name="文本框 38">
              <a:extLst>
                <a:ext uri="{FF2B5EF4-FFF2-40B4-BE49-F238E27FC236}">
                  <a16:creationId xmlns:a16="http://schemas.microsoft.com/office/drawing/2014/main" id="{98027C50-3A83-4A9E-90EA-BD690F6FDEEA}"/>
                </a:ext>
              </a:extLst>
            </p:cNvPr>
            <p:cNvSpPr txBox="1"/>
            <p:nvPr/>
          </p:nvSpPr>
          <p:spPr>
            <a:xfrm>
              <a:off x="2886647" y="5012923"/>
              <a:ext cx="293772" cy="367769"/>
            </a:xfrm>
            <a:prstGeom prst="rect">
              <a:avLst/>
            </a:prstGeom>
            <a:noFill/>
          </p:spPr>
          <p:txBody>
            <a:bodyPr wrap="square" rtlCol="0">
              <a:spAutoFit/>
            </a:bodyPr>
            <a:lstStyle>
              <a:defPPr>
                <a:defRPr lang="zh-CN"/>
              </a:defPPr>
              <a:lvl1pPr>
                <a:defRPr>
                  <a:solidFill>
                    <a:schemeClr val="accent5">
                      <a:lumMod val="50000"/>
                    </a:schemeClr>
                  </a:solidFill>
                </a:defRPr>
              </a:lvl1pPr>
            </a:lstStyle>
            <a:p>
              <a:r>
                <a:rPr lang="en-US" altLang="zh-CN" dirty="0"/>
                <a:t>5</a:t>
              </a:r>
              <a:endParaRPr lang="zh-CN" altLang="en-US" dirty="0"/>
            </a:p>
          </p:txBody>
        </p:sp>
        <p:sp>
          <p:nvSpPr>
            <p:cNvPr id="40" name="文本框 39">
              <a:extLst>
                <a:ext uri="{FF2B5EF4-FFF2-40B4-BE49-F238E27FC236}">
                  <a16:creationId xmlns:a16="http://schemas.microsoft.com/office/drawing/2014/main" id="{B2787A89-0EDC-4A78-B140-459879E1E621}"/>
                </a:ext>
              </a:extLst>
            </p:cNvPr>
            <p:cNvSpPr txBox="1"/>
            <p:nvPr/>
          </p:nvSpPr>
          <p:spPr>
            <a:xfrm>
              <a:off x="1946752" y="3528583"/>
              <a:ext cx="293772" cy="367769"/>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41" name="文本框 40">
              <a:extLst>
                <a:ext uri="{FF2B5EF4-FFF2-40B4-BE49-F238E27FC236}">
                  <a16:creationId xmlns:a16="http://schemas.microsoft.com/office/drawing/2014/main" id="{ABBCABDD-53CA-4C97-93C3-219ABE78313F}"/>
                </a:ext>
              </a:extLst>
            </p:cNvPr>
            <p:cNvSpPr txBox="1"/>
            <p:nvPr/>
          </p:nvSpPr>
          <p:spPr>
            <a:xfrm>
              <a:off x="1941086" y="4296476"/>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1</a:t>
              </a:r>
              <a:endParaRPr lang="zh-CN" altLang="en-US" dirty="0"/>
            </a:p>
          </p:txBody>
        </p:sp>
        <p:sp>
          <p:nvSpPr>
            <p:cNvPr id="42" name="文本框 41">
              <a:extLst>
                <a:ext uri="{FF2B5EF4-FFF2-40B4-BE49-F238E27FC236}">
                  <a16:creationId xmlns:a16="http://schemas.microsoft.com/office/drawing/2014/main" id="{9A0E1952-B645-4379-BF12-253CB8B91120}"/>
                </a:ext>
              </a:extLst>
            </p:cNvPr>
            <p:cNvSpPr txBox="1"/>
            <p:nvPr/>
          </p:nvSpPr>
          <p:spPr>
            <a:xfrm>
              <a:off x="1948265" y="4969549"/>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4</a:t>
              </a:r>
              <a:endParaRPr lang="zh-CN" altLang="en-US" dirty="0"/>
            </a:p>
          </p:txBody>
        </p:sp>
        <p:sp>
          <p:nvSpPr>
            <p:cNvPr id="43" name="文本框 42">
              <a:extLst>
                <a:ext uri="{FF2B5EF4-FFF2-40B4-BE49-F238E27FC236}">
                  <a16:creationId xmlns:a16="http://schemas.microsoft.com/office/drawing/2014/main" id="{EF4C64BF-E709-467B-940B-C935602EF120}"/>
                </a:ext>
              </a:extLst>
            </p:cNvPr>
            <p:cNvSpPr txBox="1"/>
            <p:nvPr/>
          </p:nvSpPr>
          <p:spPr>
            <a:xfrm>
              <a:off x="4458579" y="4969548"/>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2</a:t>
              </a:r>
              <a:endParaRPr lang="zh-CN" altLang="en-US" dirty="0"/>
            </a:p>
          </p:txBody>
        </p:sp>
        <p:sp>
          <p:nvSpPr>
            <p:cNvPr id="44" name="文本框 43">
              <a:extLst>
                <a:ext uri="{FF2B5EF4-FFF2-40B4-BE49-F238E27FC236}">
                  <a16:creationId xmlns:a16="http://schemas.microsoft.com/office/drawing/2014/main" id="{3D4B9F01-53EA-46D3-BE60-EC548BC83136}"/>
                </a:ext>
              </a:extLst>
            </p:cNvPr>
            <p:cNvSpPr txBox="1"/>
            <p:nvPr/>
          </p:nvSpPr>
          <p:spPr>
            <a:xfrm>
              <a:off x="4453212" y="4296477"/>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0</a:t>
              </a:r>
              <a:endParaRPr lang="zh-CN" altLang="en-US" dirty="0"/>
            </a:p>
          </p:txBody>
        </p:sp>
        <p:sp>
          <p:nvSpPr>
            <p:cNvPr id="45" name="文本框 44">
              <a:extLst>
                <a:ext uri="{FF2B5EF4-FFF2-40B4-BE49-F238E27FC236}">
                  <a16:creationId xmlns:a16="http://schemas.microsoft.com/office/drawing/2014/main" id="{F20C1014-BEBD-4F71-94A9-BADEA8E4598A}"/>
                </a:ext>
              </a:extLst>
            </p:cNvPr>
            <p:cNvSpPr txBox="1"/>
            <p:nvPr/>
          </p:nvSpPr>
          <p:spPr>
            <a:xfrm>
              <a:off x="4462495" y="3525745"/>
              <a:ext cx="293772" cy="367769"/>
            </a:xfrm>
            <a:prstGeom prst="rect">
              <a:avLst/>
            </a:prstGeom>
            <a:noFill/>
          </p:spPr>
          <p:txBody>
            <a:bodyPr wrap="square" rtlCol="0">
              <a:spAutoFit/>
            </a:bodyPr>
            <a:lstStyle>
              <a:defPPr>
                <a:defRPr lang="zh-CN"/>
              </a:defPPr>
              <a:lvl1pPr>
                <a:defRPr>
                  <a:solidFill>
                    <a:srgbClr val="FF0000"/>
                  </a:solidFill>
                </a:defRPr>
              </a:lvl1pPr>
            </a:lstStyle>
            <a:p>
              <a:r>
                <a:rPr lang="en-US" altLang="zh-CN" dirty="0"/>
                <a:t>1</a:t>
              </a:r>
              <a:endParaRPr lang="zh-CN" altLang="en-US" dirty="0"/>
            </a:p>
          </p:txBody>
        </p:sp>
      </p:grpSp>
    </p:spTree>
    <p:extLst>
      <p:ext uri="{BB962C8B-B14F-4D97-AF65-F5344CB8AC3E}">
        <p14:creationId xmlns:p14="http://schemas.microsoft.com/office/powerpoint/2010/main" val="23123146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3769626" y="3374879"/>
            <a:ext cx="4652748" cy="830997"/>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方正兰亭粗黑简体" panose="02000000000000000000" pitchFamily="2" charset="-122"/>
              </a:rPr>
              <a:t>二分图基本概念</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01</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Tree>
    <p:extLst>
      <p:ext uri="{BB962C8B-B14F-4D97-AF65-F5344CB8AC3E}">
        <p14:creationId xmlns:p14="http://schemas.microsoft.com/office/powerpoint/2010/main" val="3269931484"/>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3">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en-US" altLang="zh-CN" sz="2800" dirty="0">
                  <a:latin typeface="华文细黑" panose="02010600040101010101" pitchFamily="2" charset="-122"/>
                  <a:ea typeface="华文细黑" panose="02010600040101010101" pitchFamily="2" charset="-122"/>
                </a:rPr>
                <a:t>KM</a:t>
              </a:r>
              <a:r>
                <a:rPr lang="zh-CN" altLang="en-US" sz="2800" dirty="0">
                  <a:latin typeface="华文细黑" panose="02010600040101010101" pitchFamily="2" charset="-122"/>
                  <a:ea typeface="华文细黑" panose="02010600040101010101" pitchFamily="2" charset="-122"/>
                </a:rPr>
                <a:t>算法</a:t>
              </a:r>
            </a:p>
          </p:txBody>
        </p:sp>
      </p:grpSp>
      <p:sp>
        <p:nvSpPr>
          <p:cNvPr id="8" name="矩形 7">
            <a:extLst>
              <a:ext uri="{FF2B5EF4-FFF2-40B4-BE49-F238E27FC236}">
                <a16:creationId xmlns:a16="http://schemas.microsoft.com/office/drawing/2014/main" id="{BBFC9588-FFF3-4B2E-9189-67269E5B94FC}"/>
              </a:ext>
            </a:extLst>
          </p:cNvPr>
          <p:cNvSpPr/>
          <p:nvPr/>
        </p:nvSpPr>
        <p:spPr>
          <a:xfrm>
            <a:off x="3261816" y="1076469"/>
            <a:ext cx="8213558" cy="5632311"/>
          </a:xfrm>
          <a:prstGeom prst="rect">
            <a:avLst/>
          </a:prstGeom>
        </p:spPr>
        <p:txBody>
          <a:bodyPr wrap="square">
            <a:spAutoFit/>
          </a:bodyPr>
          <a:lstStyle/>
          <a:p>
            <a:r>
              <a:rPr lang="en-US" altLang="zh-CN" dirty="0">
                <a:solidFill>
                  <a:srgbClr val="7A3E9D"/>
                </a:solidFill>
                <a:latin typeface="Consolas" panose="020B0609020204030204" pitchFamily="49" charset="0"/>
              </a:rPr>
              <a:t>bool</a:t>
            </a:r>
            <a:r>
              <a:rPr lang="en-US" altLang="zh-CN" dirty="0">
                <a:solidFill>
                  <a:srgbClr val="333333"/>
                </a:solidFill>
                <a:latin typeface="Consolas" panose="020B0609020204030204" pitchFamily="49" charset="0"/>
              </a:rPr>
              <a:t> </a:t>
            </a:r>
            <a:r>
              <a:rPr lang="en-US" altLang="zh-CN" b="1" dirty="0" err="1">
                <a:solidFill>
                  <a:srgbClr val="AA3731"/>
                </a:solidFill>
                <a:latin typeface="Consolas" panose="020B0609020204030204" pitchFamily="49" charset="0"/>
              </a:rPr>
              <a:t>findpath</a:t>
            </a:r>
            <a:r>
              <a:rPr lang="en-US" altLang="zh-CN" dirty="0">
                <a:solidFill>
                  <a:srgbClr val="777777"/>
                </a:solidFill>
                <a:latin typeface="Consolas" panose="020B0609020204030204" pitchFamily="49" charset="0"/>
              </a:rPr>
              <a:t>(</a:t>
            </a:r>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x</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1"/>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tempDelta</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1"/>
            <a:r>
              <a:rPr lang="en-US" altLang="zh-CN" dirty="0" err="1">
                <a:solidFill>
                  <a:srgbClr val="333333"/>
                </a:solidFill>
                <a:latin typeface="Consolas" panose="020B0609020204030204" pitchFamily="49" charset="0"/>
              </a:rPr>
              <a:t>visx</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x</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true</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1"/>
            <a:r>
              <a:rPr lang="en-US" altLang="zh-CN" dirty="0">
                <a:solidFill>
                  <a:srgbClr val="4B69C6"/>
                </a:solidFill>
                <a:latin typeface="Consolas" panose="020B0609020204030204" pitchFamily="49" charset="0"/>
              </a:rPr>
              <a:t>for</a:t>
            </a:r>
            <a:r>
              <a:rPr lang="en-US" altLang="zh-CN" dirty="0">
                <a:solidFill>
                  <a:srgbClr val="777777"/>
                </a:solidFill>
                <a:latin typeface="Consolas" panose="020B0609020204030204" pitchFamily="49" charset="0"/>
              </a:rPr>
              <a:t>(</a:t>
            </a:r>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y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0</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y </a:t>
            </a:r>
            <a:r>
              <a:rPr lang="en-US" altLang="zh-CN" dirty="0">
                <a:solidFill>
                  <a:srgbClr val="777777"/>
                </a:solidFill>
                <a:latin typeface="Consolas" panose="020B0609020204030204" pitchFamily="49" charset="0"/>
              </a:rPr>
              <a:t>&lt;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ny</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y</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2"/>
            <a:r>
              <a:rPr lang="en-US" altLang="zh-CN" dirty="0">
                <a:solidFill>
                  <a:srgbClr val="4B69C6"/>
                </a:solidFill>
                <a:latin typeface="Consolas" panose="020B0609020204030204" pitchFamily="49" charset="0"/>
              </a:rPr>
              <a:t>if</a:t>
            </a:r>
            <a:r>
              <a:rPr lang="en-US" altLang="zh-CN" dirty="0">
                <a:solidFill>
                  <a:srgbClr val="777777"/>
                </a:solidFill>
                <a:latin typeface="Consolas" panose="020B0609020204030204" pitchFamily="49" charset="0"/>
              </a:rPr>
              <a:t>(</a:t>
            </a:r>
            <a:r>
              <a:rPr lang="en-US" altLang="zh-CN" dirty="0" err="1">
                <a:solidFill>
                  <a:srgbClr val="333333"/>
                </a:solidFill>
                <a:latin typeface="Consolas" panose="020B0609020204030204" pitchFamily="49" charset="0"/>
              </a:rPr>
              <a:t>visy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4B69C6"/>
                </a:solidFill>
                <a:latin typeface="Consolas" panose="020B0609020204030204" pitchFamily="49" charset="0"/>
              </a:rPr>
              <a:t>continue</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2"/>
            <a:r>
              <a:rPr lang="en-US" altLang="zh-CN" dirty="0" err="1">
                <a:solidFill>
                  <a:srgbClr val="333333"/>
                </a:solidFill>
                <a:latin typeface="Consolas" panose="020B0609020204030204" pitchFamily="49" charset="0"/>
              </a:rPr>
              <a:t>tempDelta</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lx</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x</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ly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G</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x</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y</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2"/>
            <a:r>
              <a:rPr lang="en-US" altLang="zh-CN" dirty="0">
                <a:solidFill>
                  <a:srgbClr val="4B69C6"/>
                </a:solidFill>
                <a:latin typeface="Consolas" panose="020B0609020204030204" pitchFamily="49" charset="0"/>
              </a:rPr>
              <a:t>if</a:t>
            </a:r>
            <a:r>
              <a:rPr lang="en-US" altLang="zh-CN" dirty="0">
                <a:solidFill>
                  <a:srgbClr val="777777"/>
                </a:solidFill>
                <a:latin typeface="Consolas" panose="020B0609020204030204" pitchFamily="49" charset="0"/>
              </a:rPr>
              <a:t>(</a:t>
            </a:r>
            <a:r>
              <a:rPr lang="en-US" altLang="zh-CN" dirty="0" err="1">
                <a:solidFill>
                  <a:srgbClr val="333333"/>
                </a:solidFill>
                <a:latin typeface="Consolas" panose="020B0609020204030204" pitchFamily="49" charset="0"/>
              </a:rPr>
              <a:t>tempDelta</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0</a:t>
            </a:r>
            <a:r>
              <a:rPr lang="en-US" altLang="zh-CN" dirty="0">
                <a:solidFill>
                  <a:srgbClr val="777777"/>
                </a:solidFill>
                <a:latin typeface="Consolas" panose="020B0609020204030204" pitchFamily="49" charset="0"/>
              </a:rPr>
              <a:t>){</a:t>
            </a:r>
            <a:r>
              <a:rPr lang="en-US" altLang="zh-CN" i="1" dirty="0">
                <a:solidFill>
                  <a:srgbClr val="AAAAAA"/>
                </a:solidFill>
                <a:latin typeface="Consolas" panose="020B0609020204030204" pitchFamily="49" charset="0"/>
              </a:rPr>
              <a:t>//(</a:t>
            </a:r>
            <a:r>
              <a:rPr lang="en-US" altLang="zh-CN" i="1" dirty="0" err="1">
                <a:solidFill>
                  <a:srgbClr val="AAAAAA"/>
                </a:solidFill>
                <a:latin typeface="Consolas" panose="020B0609020204030204" pitchFamily="49" charset="0"/>
              </a:rPr>
              <a:t>x,y</a:t>
            </a:r>
            <a:r>
              <a:rPr lang="en-US" altLang="zh-CN" i="1" dirty="0">
                <a:solidFill>
                  <a:srgbClr val="AAAAAA"/>
                </a:solidFill>
                <a:latin typeface="Consolas" panose="020B0609020204030204" pitchFamily="49" charset="0"/>
              </a:rPr>
              <a:t>)</a:t>
            </a:r>
            <a:r>
              <a:rPr lang="zh-CN" altLang="en-US" i="1" dirty="0">
                <a:solidFill>
                  <a:srgbClr val="AAAAAA"/>
                </a:solidFill>
                <a:latin typeface="Consolas" panose="020B0609020204030204" pitchFamily="49" charset="0"/>
              </a:rPr>
              <a:t>在相等子图中</a:t>
            </a:r>
            <a:endParaRPr lang="zh-CN" altLang="en-US" dirty="0">
              <a:solidFill>
                <a:srgbClr val="333333"/>
              </a:solidFill>
              <a:latin typeface="Consolas" panose="020B0609020204030204" pitchFamily="49" charset="0"/>
            </a:endParaRPr>
          </a:p>
          <a:p>
            <a:pPr lvl="3"/>
            <a:r>
              <a:rPr lang="en-US" altLang="zh-CN" dirty="0" err="1">
                <a:solidFill>
                  <a:srgbClr val="333333"/>
                </a:solidFill>
                <a:latin typeface="Consolas" panose="020B0609020204030204" pitchFamily="49" charset="0"/>
              </a:rPr>
              <a:t>visy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true</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3"/>
            <a:r>
              <a:rPr lang="en-US" altLang="zh-CN" dirty="0">
                <a:solidFill>
                  <a:srgbClr val="4B69C6"/>
                </a:solidFill>
                <a:latin typeface="Consolas" panose="020B0609020204030204" pitchFamily="49" charset="0"/>
              </a:rPr>
              <a:t>if</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match</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9C5D27"/>
                </a:solidFill>
                <a:latin typeface="Consolas" panose="020B0609020204030204" pitchFamily="49" charset="0"/>
              </a:rPr>
              <a:t>1</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b="1" dirty="0" err="1">
                <a:solidFill>
                  <a:srgbClr val="AA3731"/>
                </a:solidFill>
                <a:latin typeface="Consolas" panose="020B0609020204030204" pitchFamily="49" charset="0"/>
              </a:rPr>
              <a:t>findpath</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match</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y</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4"/>
            <a:r>
              <a:rPr lang="en-US" altLang="zh-CN" dirty="0">
                <a:solidFill>
                  <a:srgbClr val="333333"/>
                </a:solidFill>
                <a:latin typeface="Consolas" panose="020B0609020204030204" pitchFamily="49" charset="0"/>
              </a:rPr>
              <a:t>match</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x</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4"/>
            <a:r>
              <a:rPr lang="en-US" altLang="zh-CN" dirty="0">
                <a:solidFill>
                  <a:srgbClr val="4B69C6"/>
                </a:solidFill>
                <a:latin typeface="Consolas" panose="020B0609020204030204" pitchFamily="49" charset="0"/>
              </a:rPr>
              <a:t>return</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true</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3"/>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2"/>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2"/>
            <a:r>
              <a:rPr lang="en-US" altLang="zh-CN" dirty="0">
                <a:solidFill>
                  <a:srgbClr val="4B69C6"/>
                </a:solidFill>
                <a:latin typeface="Consolas" panose="020B0609020204030204" pitchFamily="49" charset="0"/>
              </a:rPr>
              <a:t>else</a:t>
            </a:r>
            <a:r>
              <a:rPr lang="en-US" altLang="zh-CN" dirty="0">
                <a:solidFill>
                  <a:srgbClr val="333333"/>
                </a:solidFill>
                <a:latin typeface="Consolas" panose="020B0609020204030204" pitchFamily="49" charset="0"/>
              </a:rPr>
              <a:t> </a:t>
            </a:r>
            <a:r>
              <a:rPr lang="en-US" altLang="zh-CN" dirty="0">
                <a:solidFill>
                  <a:srgbClr val="4B69C6"/>
                </a:solidFill>
                <a:latin typeface="Consolas" panose="020B0609020204030204" pitchFamily="49" charset="0"/>
              </a:rPr>
              <a:t>if</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slack</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&gt;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tempDelta</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lvl="2"/>
            <a:r>
              <a:rPr lang="en-US" altLang="zh-CN" dirty="0">
                <a:solidFill>
                  <a:srgbClr val="333333"/>
                </a:solidFill>
                <a:latin typeface="Consolas" panose="020B0609020204030204" pitchFamily="49" charset="0"/>
              </a:rPr>
              <a:t>	slack</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tempDelta</a:t>
            </a:r>
            <a:r>
              <a:rPr lang="en-US" altLang="zh-CN" dirty="0">
                <a:solidFill>
                  <a:srgbClr val="777777"/>
                </a:solidFill>
                <a:latin typeface="Consolas" panose="020B0609020204030204" pitchFamily="49" charset="0"/>
              </a:rPr>
              <a:t>;</a:t>
            </a:r>
          </a:p>
          <a:p>
            <a:pPr lvl="2"/>
            <a:r>
              <a:rPr lang="en-US" altLang="zh-CN" i="1" dirty="0">
                <a:solidFill>
                  <a:srgbClr val="AAAAAA"/>
                </a:solidFill>
                <a:latin typeface="Consolas" panose="020B0609020204030204" pitchFamily="49" charset="0"/>
              </a:rPr>
              <a:t>//(</a:t>
            </a:r>
            <a:r>
              <a:rPr lang="en-US" altLang="zh-CN" i="1" dirty="0" err="1">
                <a:solidFill>
                  <a:srgbClr val="AAAAAA"/>
                </a:solidFill>
                <a:latin typeface="Consolas" panose="020B0609020204030204" pitchFamily="49" charset="0"/>
              </a:rPr>
              <a:t>x,y</a:t>
            </a:r>
            <a:r>
              <a:rPr lang="en-US" altLang="zh-CN" i="1" dirty="0">
                <a:solidFill>
                  <a:srgbClr val="AAAAAA"/>
                </a:solidFill>
                <a:latin typeface="Consolas" panose="020B0609020204030204" pitchFamily="49" charset="0"/>
              </a:rPr>
              <a:t>)</a:t>
            </a:r>
            <a:r>
              <a:rPr lang="zh-CN" altLang="en-US" i="1" dirty="0">
                <a:solidFill>
                  <a:srgbClr val="AAAAAA"/>
                </a:solidFill>
                <a:latin typeface="Consolas" panose="020B0609020204030204" pitchFamily="49" charset="0"/>
              </a:rPr>
              <a:t>不在相等子图中且</a:t>
            </a:r>
            <a:r>
              <a:rPr lang="en-US" altLang="zh-CN" i="1" dirty="0">
                <a:solidFill>
                  <a:srgbClr val="AAAAAA"/>
                </a:solidFill>
                <a:latin typeface="Consolas" panose="020B0609020204030204" pitchFamily="49" charset="0"/>
              </a:rPr>
              <a:t>y</a:t>
            </a:r>
            <a:r>
              <a:rPr lang="zh-CN" altLang="en-US" i="1" dirty="0">
                <a:solidFill>
                  <a:srgbClr val="AAAAAA"/>
                </a:solidFill>
                <a:latin typeface="Consolas" panose="020B0609020204030204" pitchFamily="49" charset="0"/>
              </a:rPr>
              <a:t>不在交错树中</a:t>
            </a:r>
            <a:endParaRPr lang="zh-CN" altLang="en-US" dirty="0">
              <a:solidFill>
                <a:srgbClr val="333333"/>
              </a:solidFill>
              <a:latin typeface="Consolas" panose="020B0609020204030204" pitchFamily="49" charset="0"/>
            </a:endParaRPr>
          </a:p>
          <a:p>
            <a:pPr lvl="1"/>
            <a:r>
              <a:rPr lang="en-US" altLang="zh-CN" dirty="0">
                <a:solidFill>
                  <a:srgbClr val="777777"/>
                </a:solidFill>
                <a:latin typeface="Consolas" panose="020B0609020204030204" pitchFamily="49" charset="0"/>
              </a:rPr>
              <a:t>}</a:t>
            </a:r>
            <a:endParaRPr lang="zh-CN" altLang="en-US" dirty="0">
              <a:solidFill>
                <a:srgbClr val="333333"/>
              </a:solidFill>
              <a:latin typeface="Consolas" panose="020B0609020204030204" pitchFamily="49" charset="0"/>
            </a:endParaRPr>
          </a:p>
          <a:p>
            <a:pPr lvl="1"/>
            <a:r>
              <a:rPr lang="en-US" altLang="zh-CN" dirty="0">
                <a:solidFill>
                  <a:srgbClr val="4B69C6"/>
                </a:solidFill>
                <a:latin typeface="Consolas" panose="020B0609020204030204" pitchFamily="49" charset="0"/>
              </a:rPr>
              <a:t>return</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false</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0172621"/>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en-US" altLang="zh-CN" sz="2800" dirty="0">
                  <a:latin typeface="华文细黑" panose="02010600040101010101" pitchFamily="2" charset="-122"/>
                  <a:ea typeface="华文细黑" panose="02010600040101010101" pitchFamily="2" charset="-122"/>
                </a:rPr>
                <a:t>KM</a:t>
              </a:r>
              <a:r>
                <a:rPr lang="zh-CN" altLang="en-US" sz="2800" dirty="0">
                  <a:latin typeface="华文细黑" panose="02010600040101010101" pitchFamily="2" charset="-122"/>
                  <a:ea typeface="华文细黑" panose="02010600040101010101" pitchFamily="2" charset="-122"/>
                </a:rPr>
                <a:t>算法</a:t>
              </a:r>
            </a:p>
          </p:txBody>
        </p:sp>
      </p:grpSp>
      <p:sp>
        <p:nvSpPr>
          <p:cNvPr id="2" name="矩形 1">
            <a:extLst>
              <a:ext uri="{FF2B5EF4-FFF2-40B4-BE49-F238E27FC236}">
                <a16:creationId xmlns:a16="http://schemas.microsoft.com/office/drawing/2014/main" id="{159C07E0-7C1B-474E-8B39-93ACD44FC875}"/>
              </a:ext>
            </a:extLst>
          </p:cNvPr>
          <p:cNvSpPr/>
          <p:nvPr/>
        </p:nvSpPr>
        <p:spPr>
          <a:xfrm>
            <a:off x="2644760" y="1045290"/>
            <a:ext cx="6902480" cy="5632311"/>
          </a:xfrm>
          <a:prstGeom prst="rect">
            <a:avLst/>
          </a:prstGeom>
        </p:spPr>
        <p:txBody>
          <a:bodyPr wrap="square">
            <a:spAutoFit/>
          </a:bodyPr>
          <a:lstStyle/>
          <a:p>
            <a:pPr marL="442913" lvl="1"/>
            <a:r>
              <a:rPr lang="en-US" altLang="zh-CN" dirty="0">
                <a:solidFill>
                  <a:srgbClr val="4B69C6"/>
                </a:solidFill>
                <a:latin typeface="Consolas" panose="020B0609020204030204" pitchFamily="49" charset="0"/>
              </a:rPr>
              <a:t>for</a:t>
            </a:r>
            <a:r>
              <a:rPr lang="en-US" altLang="zh-CN" dirty="0">
                <a:solidFill>
                  <a:srgbClr val="777777"/>
                </a:solidFill>
                <a:latin typeface="Consolas" panose="020B0609020204030204" pitchFamily="49" charset="0"/>
              </a:rPr>
              <a:t>(</a:t>
            </a:r>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x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0</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x </a:t>
            </a:r>
            <a:r>
              <a:rPr lang="en-US" altLang="zh-CN" dirty="0">
                <a:solidFill>
                  <a:srgbClr val="777777"/>
                </a:solidFill>
                <a:latin typeface="Consolas" panose="020B0609020204030204" pitchFamily="49" charset="0"/>
              </a:rPr>
              <a:t>&lt;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nx</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x</a:t>
            </a:r>
            <a:r>
              <a:rPr lang="en-US" altLang="zh-CN" dirty="0">
                <a:solidFill>
                  <a:srgbClr val="777777"/>
                </a:solidFill>
                <a:latin typeface="Consolas" panose="020B0609020204030204" pitchFamily="49" charset="0"/>
              </a:rPr>
              <a:t>) {</a:t>
            </a:r>
            <a:endParaRPr lang="en-US" altLang="zh-CN" dirty="0">
              <a:solidFill>
                <a:srgbClr val="333333"/>
              </a:solidFill>
              <a:latin typeface="Consolas" panose="020B0609020204030204" pitchFamily="49" charset="0"/>
            </a:endParaRPr>
          </a:p>
          <a:p>
            <a:pPr marL="900113" lvl="5"/>
            <a:r>
              <a:rPr lang="en-US" altLang="zh-CN" dirty="0">
                <a:solidFill>
                  <a:srgbClr val="4B69C6"/>
                </a:solidFill>
                <a:latin typeface="Consolas" panose="020B0609020204030204" pitchFamily="49" charset="0"/>
              </a:rPr>
              <a:t>for</a:t>
            </a:r>
            <a:r>
              <a:rPr lang="en-US" altLang="zh-CN" dirty="0">
                <a:solidFill>
                  <a:srgbClr val="777777"/>
                </a:solidFill>
                <a:latin typeface="Consolas" panose="020B0609020204030204" pitchFamily="49" charset="0"/>
              </a:rPr>
              <a:t>(</a:t>
            </a:r>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j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0</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j </a:t>
            </a:r>
            <a:r>
              <a:rPr lang="en-US" altLang="zh-CN" dirty="0">
                <a:solidFill>
                  <a:srgbClr val="777777"/>
                </a:solidFill>
                <a:latin typeface="Consolas" panose="020B0609020204030204" pitchFamily="49" charset="0"/>
              </a:rPr>
              <a:t>&lt;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ny</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j</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slack</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j</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INF</a:t>
            </a:r>
          </a:p>
          <a:p>
            <a:pPr marL="900113" lvl="5"/>
            <a:r>
              <a:rPr lang="en-US" altLang="zh-CN" dirty="0">
                <a:solidFill>
                  <a:srgbClr val="4B69C6"/>
                </a:solidFill>
                <a:latin typeface="Consolas" panose="020B0609020204030204" pitchFamily="49" charset="0"/>
              </a:rPr>
              <a:t>while</a:t>
            </a:r>
            <a:r>
              <a:rPr lang="en-US" altLang="zh-CN" dirty="0">
                <a:solidFill>
                  <a:srgbClr val="777777"/>
                </a:solidFill>
                <a:latin typeface="Consolas" panose="020B0609020204030204" pitchFamily="49" charset="0"/>
              </a:rPr>
              <a:t>(</a:t>
            </a:r>
            <a:r>
              <a:rPr lang="en-US" altLang="zh-CN" dirty="0">
                <a:solidFill>
                  <a:srgbClr val="9C5D27"/>
                </a:solidFill>
                <a:latin typeface="Consolas" panose="020B0609020204030204" pitchFamily="49" charset="0"/>
              </a:rPr>
              <a:t>true</a:t>
            </a:r>
            <a:r>
              <a:rPr lang="en-US" altLang="zh-CN" dirty="0">
                <a:solidFill>
                  <a:srgbClr val="777777"/>
                </a:solidFill>
                <a:latin typeface="Consolas" panose="020B0609020204030204" pitchFamily="49" charset="0"/>
              </a:rPr>
              <a:t>) {</a:t>
            </a:r>
          </a:p>
          <a:p>
            <a:pPr marL="1255713" lvl="5"/>
            <a:r>
              <a:rPr lang="en-US" altLang="zh-CN" b="1" dirty="0" err="1">
                <a:solidFill>
                  <a:srgbClr val="AA3731"/>
                </a:solidFill>
                <a:latin typeface="Consolas" panose="020B0609020204030204" pitchFamily="49" charset="0"/>
              </a:rPr>
              <a:t>memset</a:t>
            </a:r>
            <a:r>
              <a:rPr lang="en-US" altLang="zh-CN" dirty="0">
                <a:solidFill>
                  <a:srgbClr val="777777"/>
                </a:solidFill>
                <a:latin typeface="Consolas" panose="020B0609020204030204" pitchFamily="49" charset="0"/>
              </a:rPr>
              <a:t>(</a:t>
            </a:r>
            <a:r>
              <a:rPr lang="en-US" altLang="zh-CN" dirty="0" err="1">
                <a:solidFill>
                  <a:srgbClr val="333333"/>
                </a:solidFill>
                <a:latin typeface="Consolas" panose="020B0609020204030204" pitchFamily="49" charset="0"/>
              </a:rPr>
              <a:t>visx</a:t>
            </a:r>
            <a:r>
              <a:rPr lang="en-US" altLang="zh-CN" dirty="0" err="1">
                <a:solidFill>
                  <a:srgbClr val="777777"/>
                </a:solidFill>
                <a:latin typeface="Consolas" panose="020B0609020204030204" pitchFamily="49" charset="0"/>
              </a:rPr>
              <a:t>,</a:t>
            </a:r>
            <a:r>
              <a:rPr lang="en-US" altLang="zh-CN" dirty="0" err="1">
                <a:solidFill>
                  <a:srgbClr val="9C5D27"/>
                </a:solidFill>
                <a:latin typeface="Consolas" panose="020B0609020204030204" pitchFamily="49" charset="0"/>
              </a:rPr>
              <a:t>false</a:t>
            </a:r>
            <a:r>
              <a:rPr lang="en-US" altLang="zh-CN" dirty="0" err="1">
                <a:solidFill>
                  <a:srgbClr val="777777"/>
                </a:solidFill>
                <a:latin typeface="Consolas" panose="020B0609020204030204" pitchFamily="49" charset="0"/>
              </a:rPr>
              <a:t>,sizeof</a:t>
            </a:r>
            <a:r>
              <a:rPr lang="en-US" altLang="zh-CN" dirty="0">
                <a:solidFill>
                  <a:srgbClr val="777777"/>
                </a:solidFill>
                <a:latin typeface="Consolas" panose="020B0609020204030204" pitchFamily="49" charset="0"/>
              </a:rPr>
              <a:t>(</a:t>
            </a:r>
            <a:r>
              <a:rPr lang="en-US" altLang="zh-CN" dirty="0" err="1">
                <a:solidFill>
                  <a:srgbClr val="333333"/>
                </a:solidFill>
                <a:latin typeface="Consolas" panose="020B0609020204030204" pitchFamily="49" charset="0"/>
              </a:rPr>
              <a:t>visx</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1255713" lvl="6" defTabSz="1255713"/>
            <a:r>
              <a:rPr lang="en-US" altLang="zh-CN" b="1" dirty="0" err="1">
                <a:solidFill>
                  <a:srgbClr val="AA3731"/>
                </a:solidFill>
                <a:latin typeface="Consolas" panose="020B0609020204030204" pitchFamily="49" charset="0"/>
              </a:rPr>
              <a:t>memset</a:t>
            </a:r>
            <a:r>
              <a:rPr lang="en-US" altLang="zh-CN" dirty="0">
                <a:solidFill>
                  <a:srgbClr val="777777"/>
                </a:solidFill>
                <a:latin typeface="Consolas" panose="020B0609020204030204" pitchFamily="49" charset="0"/>
              </a:rPr>
              <a:t>(</a:t>
            </a:r>
            <a:r>
              <a:rPr lang="en-US" altLang="zh-CN" dirty="0" err="1">
                <a:solidFill>
                  <a:srgbClr val="333333"/>
                </a:solidFill>
                <a:latin typeface="Consolas" panose="020B0609020204030204" pitchFamily="49" charset="0"/>
              </a:rPr>
              <a:t>visy</a:t>
            </a:r>
            <a:r>
              <a:rPr lang="en-US" altLang="zh-CN" dirty="0" err="1">
                <a:solidFill>
                  <a:srgbClr val="777777"/>
                </a:solidFill>
                <a:latin typeface="Consolas" panose="020B0609020204030204" pitchFamily="49" charset="0"/>
              </a:rPr>
              <a:t>,</a:t>
            </a:r>
            <a:r>
              <a:rPr lang="en-US" altLang="zh-CN" dirty="0" err="1">
                <a:solidFill>
                  <a:srgbClr val="9C5D27"/>
                </a:solidFill>
                <a:latin typeface="Consolas" panose="020B0609020204030204" pitchFamily="49" charset="0"/>
              </a:rPr>
              <a:t>false</a:t>
            </a:r>
            <a:r>
              <a:rPr lang="en-US" altLang="zh-CN" dirty="0" err="1">
                <a:solidFill>
                  <a:srgbClr val="777777"/>
                </a:solidFill>
                <a:latin typeface="Consolas" panose="020B0609020204030204" pitchFamily="49" charset="0"/>
              </a:rPr>
              <a:t>,sizeof</a:t>
            </a:r>
            <a:r>
              <a:rPr lang="en-US" altLang="zh-CN" dirty="0">
                <a:solidFill>
                  <a:srgbClr val="777777"/>
                </a:solidFill>
                <a:latin typeface="Consolas" panose="020B0609020204030204" pitchFamily="49" charset="0"/>
              </a:rPr>
              <a:t>(</a:t>
            </a:r>
            <a:r>
              <a:rPr lang="en-US" altLang="zh-CN" dirty="0" err="1">
                <a:solidFill>
                  <a:srgbClr val="333333"/>
                </a:solidFill>
                <a:latin typeface="Consolas" panose="020B0609020204030204" pitchFamily="49" charset="0"/>
              </a:rPr>
              <a:t>visy</a:t>
            </a:r>
            <a:r>
              <a:rPr lang="en-US" altLang="zh-CN" dirty="0">
                <a:solidFill>
                  <a:srgbClr val="777777"/>
                </a:solidFill>
                <a:latin typeface="Consolas" panose="020B0609020204030204" pitchFamily="49" charset="0"/>
              </a:rPr>
              <a:t>));</a:t>
            </a:r>
          </a:p>
          <a:p>
            <a:pPr marL="1255713" lvl="6" defTabSz="1255713"/>
            <a:r>
              <a:rPr lang="en-US" altLang="zh-CN" dirty="0">
                <a:solidFill>
                  <a:srgbClr val="4B69C6"/>
                </a:solidFill>
                <a:latin typeface="Consolas" panose="020B0609020204030204" pitchFamily="49" charset="0"/>
              </a:rPr>
              <a:t>if</a:t>
            </a:r>
            <a:r>
              <a:rPr lang="en-US" altLang="zh-CN" dirty="0">
                <a:solidFill>
                  <a:srgbClr val="777777"/>
                </a:solidFill>
                <a:latin typeface="Consolas" panose="020B0609020204030204" pitchFamily="49" charset="0"/>
              </a:rPr>
              <a:t>(</a:t>
            </a:r>
            <a:r>
              <a:rPr lang="en-US" altLang="zh-CN" b="1" dirty="0" err="1">
                <a:solidFill>
                  <a:srgbClr val="AA3731"/>
                </a:solidFill>
                <a:latin typeface="Consolas" panose="020B0609020204030204" pitchFamily="49" charset="0"/>
              </a:rPr>
              <a:t>findpath</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x</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4B69C6"/>
                </a:solidFill>
                <a:latin typeface="Consolas" panose="020B0609020204030204" pitchFamily="49" charset="0"/>
              </a:rPr>
              <a:t>break</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1255713" lvl="6" defTabSz="1255713"/>
            <a:r>
              <a:rPr lang="en-US" altLang="zh-CN" dirty="0">
                <a:solidFill>
                  <a:srgbClr val="4B69C6"/>
                </a:solidFill>
                <a:latin typeface="Consolas" panose="020B0609020204030204" pitchFamily="49" charset="0"/>
              </a:rPr>
              <a:t>else </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1700213" lvl="7" defTabSz="1255713"/>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delta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INF</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1700213" lvl="7" defTabSz="1255713"/>
            <a:r>
              <a:rPr lang="en-US" altLang="zh-CN" dirty="0">
                <a:solidFill>
                  <a:srgbClr val="4B69C6"/>
                </a:solidFill>
                <a:latin typeface="Consolas" panose="020B0609020204030204" pitchFamily="49" charset="0"/>
              </a:rPr>
              <a:t>for</a:t>
            </a:r>
            <a:r>
              <a:rPr lang="en-US" altLang="zh-CN" dirty="0">
                <a:solidFill>
                  <a:srgbClr val="777777"/>
                </a:solidFill>
                <a:latin typeface="Consolas" panose="020B0609020204030204" pitchFamily="49" charset="0"/>
              </a:rPr>
              <a:t>(</a:t>
            </a:r>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j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0</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j </a:t>
            </a:r>
            <a:r>
              <a:rPr lang="en-US" altLang="zh-CN" dirty="0">
                <a:solidFill>
                  <a:srgbClr val="777777"/>
                </a:solidFill>
                <a:latin typeface="Consolas" panose="020B0609020204030204" pitchFamily="49" charset="0"/>
              </a:rPr>
              <a:t>&lt;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ny</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j</a:t>
            </a:r>
            <a:r>
              <a:rPr lang="en-US" altLang="zh-CN" dirty="0">
                <a:solidFill>
                  <a:srgbClr val="777777"/>
                </a:solidFill>
                <a:latin typeface="Consolas" panose="020B0609020204030204" pitchFamily="49" charset="0"/>
              </a:rPr>
              <a:t>)</a:t>
            </a:r>
            <a:endParaRPr lang="en-US" altLang="zh-CN" i="1" dirty="0">
              <a:solidFill>
                <a:srgbClr val="AAAAAA"/>
              </a:solidFill>
              <a:latin typeface="Consolas" panose="020B0609020204030204" pitchFamily="49" charset="0"/>
            </a:endParaRPr>
          </a:p>
          <a:p>
            <a:pPr marL="1700213" lvl="7" defTabSz="1255713"/>
            <a:r>
              <a:rPr lang="en-US" altLang="zh-CN" dirty="0">
                <a:solidFill>
                  <a:srgbClr val="4B69C6"/>
                </a:solidFill>
                <a:latin typeface="Consolas" panose="020B0609020204030204" pitchFamily="49" charset="0"/>
              </a:rPr>
              <a:t>if</a:t>
            </a:r>
            <a:r>
              <a:rPr lang="en-US" altLang="zh-CN" dirty="0">
                <a:solidFill>
                  <a:srgbClr val="777777"/>
                </a:solidFill>
                <a:latin typeface="Consolas" panose="020B0609020204030204" pitchFamily="49" charset="0"/>
              </a:rPr>
              <a:t>(!</a:t>
            </a:r>
            <a:r>
              <a:rPr lang="en-US" altLang="zh-CN" dirty="0" err="1">
                <a:solidFill>
                  <a:srgbClr val="333333"/>
                </a:solidFill>
                <a:latin typeface="Consolas" panose="020B0609020204030204" pitchFamily="49" charset="0"/>
              </a:rPr>
              <a:t>visy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j</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&amp;&amp;</a:t>
            </a:r>
            <a:r>
              <a:rPr lang="en-US" altLang="zh-CN" dirty="0">
                <a:solidFill>
                  <a:srgbClr val="333333"/>
                </a:solidFill>
                <a:latin typeface="Consolas" panose="020B0609020204030204" pitchFamily="49" charset="0"/>
              </a:rPr>
              <a:t> delta </a:t>
            </a:r>
            <a:r>
              <a:rPr lang="en-US" altLang="zh-CN" dirty="0">
                <a:solidFill>
                  <a:srgbClr val="777777"/>
                </a:solidFill>
                <a:latin typeface="Consolas" panose="020B0609020204030204" pitchFamily="49" charset="0"/>
              </a:rPr>
              <a:t>&gt;</a:t>
            </a:r>
            <a:r>
              <a:rPr lang="en-US" altLang="zh-CN" dirty="0">
                <a:solidFill>
                  <a:srgbClr val="333333"/>
                </a:solidFill>
                <a:latin typeface="Consolas" panose="020B0609020204030204" pitchFamily="49" charset="0"/>
              </a:rPr>
              <a:t> slack</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j</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1700213" lvl="7" defTabSz="1255713"/>
            <a:r>
              <a:rPr lang="en-US" altLang="zh-CN" dirty="0">
                <a:solidFill>
                  <a:srgbClr val="333333"/>
                </a:solidFill>
                <a:latin typeface="Consolas" panose="020B0609020204030204" pitchFamily="49" charset="0"/>
              </a:rPr>
              <a:t>	delta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slack</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j</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1700213" lvl="7" defTabSz="1255713"/>
            <a:r>
              <a:rPr lang="en-US" altLang="zh-CN" dirty="0">
                <a:solidFill>
                  <a:srgbClr val="4B69C6"/>
                </a:solidFill>
                <a:latin typeface="Consolas" panose="020B0609020204030204" pitchFamily="49" charset="0"/>
              </a:rPr>
              <a:t>for</a:t>
            </a:r>
            <a:r>
              <a:rPr lang="en-US" altLang="zh-CN" dirty="0">
                <a:solidFill>
                  <a:srgbClr val="777777"/>
                </a:solidFill>
                <a:latin typeface="Consolas" panose="020B0609020204030204" pitchFamily="49" charset="0"/>
              </a:rPr>
              <a:t>(</a:t>
            </a:r>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i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0</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i </a:t>
            </a:r>
            <a:r>
              <a:rPr lang="en-US" altLang="zh-CN" dirty="0">
                <a:solidFill>
                  <a:srgbClr val="777777"/>
                </a:solidFill>
                <a:latin typeface="Consolas" panose="020B0609020204030204" pitchFamily="49" charset="0"/>
              </a:rPr>
              <a:t>&lt;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nx</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i</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1700213" lvl="8" defTabSz="1255713"/>
            <a:r>
              <a:rPr lang="en-US" altLang="zh-CN" dirty="0">
                <a:solidFill>
                  <a:srgbClr val="4B69C6"/>
                </a:solidFill>
                <a:latin typeface="Consolas" panose="020B0609020204030204" pitchFamily="49" charset="0"/>
              </a:rPr>
              <a:t>    if</a:t>
            </a:r>
            <a:r>
              <a:rPr lang="en-US" altLang="zh-CN" dirty="0">
                <a:solidFill>
                  <a:srgbClr val="777777"/>
                </a:solidFill>
                <a:latin typeface="Consolas" panose="020B0609020204030204" pitchFamily="49" charset="0"/>
              </a:rPr>
              <a:t>(</a:t>
            </a:r>
            <a:r>
              <a:rPr lang="en-US" altLang="zh-CN" dirty="0" err="1">
                <a:solidFill>
                  <a:srgbClr val="333333"/>
                </a:solidFill>
                <a:latin typeface="Consolas" panose="020B0609020204030204" pitchFamily="49" charset="0"/>
              </a:rPr>
              <a:t>visx</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i</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lx</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i</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delta</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1700213" lvl="7" defTabSz="1255713"/>
            <a:r>
              <a:rPr lang="en-US" altLang="zh-CN" dirty="0">
                <a:solidFill>
                  <a:srgbClr val="4B69C6"/>
                </a:solidFill>
                <a:latin typeface="Consolas" panose="020B0609020204030204" pitchFamily="49" charset="0"/>
              </a:rPr>
              <a:t>for</a:t>
            </a:r>
            <a:r>
              <a:rPr lang="en-US" altLang="zh-CN" dirty="0">
                <a:solidFill>
                  <a:srgbClr val="777777"/>
                </a:solidFill>
                <a:latin typeface="Consolas" panose="020B0609020204030204" pitchFamily="49" charset="0"/>
              </a:rPr>
              <a:t>(</a:t>
            </a:r>
            <a:r>
              <a:rPr lang="en-US" altLang="zh-CN" dirty="0">
                <a:solidFill>
                  <a:srgbClr val="7A3E9D"/>
                </a:solidFill>
                <a:latin typeface="Consolas" panose="020B0609020204030204" pitchFamily="49" charset="0"/>
              </a:rPr>
              <a:t>int</a:t>
            </a:r>
            <a:r>
              <a:rPr lang="en-US" altLang="zh-CN" dirty="0">
                <a:solidFill>
                  <a:srgbClr val="333333"/>
                </a:solidFill>
                <a:latin typeface="Consolas" panose="020B0609020204030204" pitchFamily="49" charset="0"/>
              </a:rPr>
              <a:t> j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C5D27"/>
                </a:solidFill>
                <a:latin typeface="Consolas" panose="020B0609020204030204" pitchFamily="49" charset="0"/>
              </a:rPr>
              <a:t>0</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j </a:t>
            </a:r>
            <a:r>
              <a:rPr lang="en-US" altLang="zh-CN" dirty="0">
                <a:solidFill>
                  <a:srgbClr val="777777"/>
                </a:solidFill>
                <a:latin typeface="Consolas" panose="020B0609020204030204" pitchFamily="49" charset="0"/>
              </a:rPr>
              <a:t>&lt;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ny</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j</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2058988" lvl="8" defTabSz="1255713"/>
            <a:r>
              <a:rPr lang="en-US" altLang="zh-CN" dirty="0">
                <a:solidFill>
                  <a:srgbClr val="4B69C6"/>
                </a:solidFill>
                <a:latin typeface="Consolas" panose="020B0609020204030204" pitchFamily="49" charset="0"/>
              </a:rPr>
              <a:t>if</a:t>
            </a:r>
            <a:r>
              <a:rPr lang="en-US" altLang="zh-CN" dirty="0">
                <a:solidFill>
                  <a:srgbClr val="777777"/>
                </a:solidFill>
                <a:latin typeface="Consolas" panose="020B0609020204030204" pitchFamily="49" charset="0"/>
              </a:rPr>
              <a:t>(</a:t>
            </a:r>
            <a:r>
              <a:rPr lang="en-US" altLang="zh-CN" dirty="0" err="1">
                <a:solidFill>
                  <a:srgbClr val="333333"/>
                </a:solidFill>
                <a:latin typeface="Consolas" panose="020B0609020204030204" pitchFamily="49" charset="0"/>
              </a:rPr>
              <a:t>visy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j</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ly</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j</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delta</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2058988" lvl="8" defTabSz="1255713"/>
            <a:r>
              <a:rPr lang="en-US" altLang="zh-CN" dirty="0">
                <a:solidFill>
                  <a:srgbClr val="4B69C6"/>
                </a:solidFill>
                <a:latin typeface="Consolas" panose="020B0609020204030204" pitchFamily="49" charset="0"/>
              </a:rPr>
              <a:t>else  </a:t>
            </a:r>
            <a:r>
              <a:rPr lang="en-US" altLang="zh-CN" dirty="0">
                <a:solidFill>
                  <a:srgbClr val="333333"/>
                </a:solidFill>
                <a:latin typeface="Consolas" panose="020B0609020204030204" pitchFamily="49" charset="0"/>
              </a:rPr>
              <a:t>slack</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j</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777777"/>
                </a:solidFill>
                <a:latin typeface="Consolas" panose="020B0609020204030204" pitchFamily="49" charset="0"/>
              </a:rPr>
              <a:t>-=</a:t>
            </a:r>
            <a:r>
              <a:rPr lang="en-US" altLang="zh-CN" dirty="0">
                <a:solidFill>
                  <a:srgbClr val="333333"/>
                </a:solidFill>
                <a:latin typeface="Consolas" panose="020B0609020204030204" pitchFamily="49" charset="0"/>
              </a:rPr>
              <a:t> delta</a:t>
            </a:r>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1700213" lvl="7" defTabSz="1255713"/>
            <a:r>
              <a:rPr lang="en-US" altLang="zh-CN" dirty="0">
                <a:solidFill>
                  <a:srgbClr val="777777"/>
                </a:solidFill>
                <a:latin typeface="Consolas" panose="020B0609020204030204" pitchFamily="49" charset="0"/>
              </a:rPr>
              <a:t>}</a:t>
            </a:r>
            <a:endParaRPr lang="zh-CN" altLang="en-US" dirty="0">
              <a:solidFill>
                <a:srgbClr val="333333"/>
              </a:solidFill>
              <a:latin typeface="Consolas" panose="020B0609020204030204" pitchFamily="49" charset="0"/>
            </a:endParaRPr>
          </a:p>
          <a:p>
            <a:pPr marL="1255713" lvl="6" defTabSz="1255713"/>
            <a:r>
              <a:rPr lang="en-US" altLang="zh-CN" dirty="0">
                <a:solidFill>
                  <a:srgbClr val="777777"/>
                </a:solidFill>
                <a:latin typeface="Consolas" panose="020B0609020204030204" pitchFamily="49" charset="0"/>
              </a:rPr>
              <a:t>}</a:t>
            </a:r>
            <a:endParaRPr lang="en-US" altLang="zh-CN" dirty="0">
              <a:solidFill>
                <a:srgbClr val="333333"/>
              </a:solidFill>
              <a:latin typeface="Consolas" panose="020B0609020204030204" pitchFamily="49" charset="0"/>
            </a:endParaRPr>
          </a:p>
          <a:p>
            <a:pPr marL="900113" lvl="6"/>
            <a:r>
              <a:rPr lang="en-US" altLang="zh-CN" dirty="0">
                <a:solidFill>
                  <a:srgbClr val="777777"/>
                </a:solidFill>
                <a:latin typeface="Consolas" panose="020B0609020204030204" pitchFamily="49" charset="0"/>
              </a:rPr>
              <a:t>}</a:t>
            </a:r>
          </a:p>
          <a:p>
            <a:pPr marL="442913" lvl="5"/>
            <a:r>
              <a:rPr lang="en-US" altLang="zh-CN" dirty="0">
                <a:solidFill>
                  <a:srgbClr val="777777"/>
                </a:solidFill>
                <a:latin typeface="Consolas" panose="020B0609020204030204" pitchFamily="49" charset="0"/>
              </a:rPr>
              <a:t>}</a:t>
            </a:r>
            <a:endParaRPr lang="zh-CN" alt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800160651"/>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070205" y="3392488"/>
            <a:ext cx="3908715" cy="830997"/>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方正兰亭粗黑简体" panose="02000000000000000000" pitchFamily="2" charset="-122"/>
              </a:rPr>
              <a:t>拓  展</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cxnSp>
        <p:nvCxnSpPr>
          <p:cNvPr id="14" name="直接连接符 13"/>
          <p:cNvCxnSpPr/>
          <p:nvPr/>
        </p:nvCxnSpPr>
        <p:spPr>
          <a:xfrm>
            <a:off x="3934887" y="4151425"/>
            <a:ext cx="3944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211670" y="2186431"/>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04</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Tree>
    <p:extLst>
      <p:ext uri="{BB962C8B-B14F-4D97-AF65-F5344CB8AC3E}">
        <p14:creationId xmlns:p14="http://schemas.microsoft.com/office/powerpoint/2010/main" val="1972426427"/>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补充定义和定理</a:t>
              </a:r>
            </a:p>
          </p:txBody>
        </p:sp>
      </p:grpSp>
      <p:sp>
        <p:nvSpPr>
          <p:cNvPr id="2" name="矩形 1">
            <a:extLst>
              <a:ext uri="{FF2B5EF4-FFF2-40B4-BE49-F238E27FC236}">
                <a16:creationId xmlns:a16="http://schemas.microsoft.com/office/drawing/2014/main" id="{F5DB2D75-0BED-4F24-9E59-7C53136FB7C9}"/>
              </a:ext>
            </a:extLst>
          </p:cNvPr>
          <p:cNvSpPr/>
          <p:nvPr/>
        </p:nvSpPr>
        <p:spPr>
          <a:xfrm>
            <a:off x="2179781" y="1785266"/>
            <a:ext cx="7389091" cy="3046988"/>
          </a:xfrm>
          <a:prstGeom prst="rect">
            <a:avLst/>
          </a:prstGeom>
        </p:spPr>
        <p:txBody>
          <a:bodyPr wrap="square">
            <a:spAutoFit/>
          </a:bodyPr>
          <a:lstStyle/>
          <a:p>
            <a:pPr marL="342900" indent="-342900">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最大匹配数</a:t>
            </a:r>
            <a:r>
              <a:rPr lang="zh-CN" altLang="en-US" sz="2400" dirty="0">
                <a:latin typeface="楷体" panose="02010609060101010101" pitchFamily="49" charset="-122"/>
                <a:ea typeface="楷体" panose="02010609060101010101" pitchFamily="49" charset="-122"/>
              </a:rPr>
              <a:t>：最大匹配的匹配边的数目</a:t>
            </a:r>
          </a:p>
          <a:p>
            <a:pPr marL="342900" indent="-342900">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最小点覆盖数</a:t>
            </a:r>
            <a:r>
              <a:rPr lang="zh-CN" altLang="en-US" sz="2400" dirty="0">
                <a:latin typeface="楷体" panose="02010609060101010101" pitchFamily="49" charset="-122"/>
                <a:ea typeface="楷体" panose="02010609060101010101" pitchFamily="49" charset="-122"/>
              </a:rPr>
              <a:t>：选取最少的点，使任意一条边至少有一个端点被选择</a:t>
            </a:r>
          </a:p>
          <a:p>
            <a:pPr marL="342900" indent="-342900">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最大独立数</a:t>
            </a:r>
            <a:r>
              <a:rPr lang="zh-CN" altLang="en-US" sz="2400" dirty="0">
                <a:latin typeface="楷体" panose="02010609060101010101" pitchFamily="49" charset="-122"/>
                <a:ea typeface="楷体" panose="02010609060101010101" pitchFamily="49" charset="-122"/>
              </a:rPr>
              <a:t>：选取最多的点，使任意所选两点均不相连</a:t>
            </a:r>
          </a:p>
          <a:p>
            <a:pPr marL="342900" indent="-342900">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最小路径覆盖数</a:t>
            </a:r>
            <a:r>
              <a:rPr lang="zh-CN" altLang="en-US" sz="2400" dirty="0">
                <a:latin typeface="楷体" panose="02010609060101010101" pitchFamily="49" charset="-122"/>
                <a:ea typeface="楷体" panose="02010609060101010101" pitchFamily="49" charset="-122"/>
              </a:rPr>
              <a:t>：对于一个 </a:t>
            </a:r>
            <a:r>
              <a:rPr lang="vi-VN" altLang="zh-CN" sz="2400" dirty="0">
                <a:ea typeface="楷体" panose="02010609060101010101" pitchFamily="49" charset="-122"/>
              </a:rPr>
              <a:t>DAG</a:t>
            </a:r>
            <a:r>
              <a:rPr lang="zh-CN" altLang="vi-V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有向无环图），选取最少条简单路径，使得每个顶点属于且仅属于一条路径。路径长可以为 </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（即单个点）。</a:t>
            </a:r>
          </a:p>
        </p:txBody>
      </p:sp>
    </p:spTree>
    <p:extLst>
      <p:ext uri="{BB962C8B-B14F-4D97-AF65-F5344CB8AC3E}">
        <p14:creationId xmlns:p14="http://schemas.microsoft.com/office/powerpoint/2010/main" val="27484896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3363414"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定理</a:t>
              </a:r>
              <a:r>
                <a:rPr lang="en-US" altLang="zh-CN" sz="2800" dirty="0">
                  <a:latin typeface="华文细黑" panose="02010600040101010101" pitchFamily="2" charset="-122"/>
                  <a:ea typeface="华文细黑" panose="02010600040101010101" pitchFamily="2" charset="-122"/>
                </a:rPr>
                <a:t>1</a:t>
              </a:r>
              <a:r>
                <a:rPr lang="zh-CN" altLang="en-US" sz="2800" dirty="0">
                  <a:latin typeface="华文细黑" panose="02010600040101010101" pitchFamily="2" charset="-122"/>
                  <a:ea typeface="华文细黑" panose="02010600040101010101" pitchFamily="2" charset="-122"/>
                </a:rPr>
                <a:t>（</a:t>
              </a:r>
              <a:r>
                <a:rPr lang="en-US" altLang="zh-CN" sz="2800" dirty="0" err="1">
                  <a:latin typeface="华文细黑" panose="02010600040101010101" pitchFamily="2" charset="-122"/>
                  <a:ea typeface="华文细黑" panose="02010600040101010101" pitchFamily="2" charset="-122"/>
                </a:rPr>
                <a:t>Konig</a:t>
              </a:r>
              <a:r>
                <a:rPr lang="en-US" altLang="zh-CN" sz="2800" dirty="0">
                  <a:latin typeface="华文细黑" panose="02010600040101010101" pitchFamily="2" charset="-122"/>
                  <a:ea typeface="华文细黑" panose="02010600040101010101" pitchFamily="2" charset="-122"/>
                </a:rPr>
                <a:t> </a:t>
              </a:r>
              <a:r>
                <a:rPr lang="zh-CN" altLang="en-US" sz="2800" dirty="0">
                  <a:latin typeface="华文细黑" panose="02010600040101010101" pitchFamily="2" charset="-122"/>
                  <a:ea typeface="华文细黑" panose="02010600040101010101" pitchFamily="2" charset="-122"/>
                </a:rPr>
                <a:t>定理）</a:t>
              </a:r>
            </a:p>
          </p:txBody>
        </p:sp>
      </p:grpSp>
      <p:sp>
        <p:nvSpPr>
          <p:cNvPr id="2" name="矩形 1">
            <a:extLst>
              <a:ext uri="{FF2B5EF4-FFF2-40B4-BE49-F238E27FC236}">
                <a16:creationId xmlns:a16="http://schemas.microsoft.com/office/drawing/2014/main" id="{F5DB2D75-0BED-4F24-9E59-7C53136FB7C9}"/>
              </a:ext>
            </a:extLst>
          </p:cNvPr>
          <p:cNvSpPr/>
          <p:nvPr/>
        </p:nvSpPr>
        <p:spPr>
          <a:xfrm>
            <a:off x="1450109" y="1655957"/>
            <a:ext cx="9430328" cy="3847207"/>
          </a:xfrm>
          <a:prstGeom prst="rect">
            <a:avLst/>
          </a:prstGeom>
        </p:spPr>
        <p:txBody>
          <a:bodyPr wrap="square">
            <a:spAutoFit/>
          </a:bodyPr>
          <a:lstStyle/>
          <a:p>
            <a:pPr algn="ctr"/>
            <a:r>
              <a:rPr lang="zh-CN" altLang="en-US" sz="2800" b="1" dirty="0">
                <a:latin typeface="楷体" panose="02010609060101010101" pitchFamily="49" charset="-122"/>
                <a:ea typeface="楷体" panose="02010609060101010101" pitchFamily="49" charset="-122"/>
              </a:rPr>
              <a:t>最大匹配边数 </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最小点覆盖数</a:t>
            </a:r>
            <a:endParaRPr lang="en-US" altLang="zh-CN" sz="2800" b="1" dirty="0">
              <a:latin typeface="楷体" panose="02010609060101010101" pitchFamily="49" charset="-122"/>
              <a:ea typeface="楷体" panose="02010609060101010101" pitchFamily="49" charset="-122"/>
            </a:endParaRPr>
          </a:p>
          <a:p>
            <a:pPr algn="ctr"/>
            <a:endParaRPr lang="zh-CN" altLang="en-US" sz="28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证明：</a:t>
            </a:r>
          </a:p>
          <a:p>
            <a:r>
              <a:rPr lang="zh-CN" altLang="en-US" sz="2400" dirty="0">
                <a:latin typeface="楷体" panose="02010609060101010101" pitchFamily="49" charset="-122"/>
                <a:ea typeface="楷体" panose="02010609060101010101" pitchFamily="49" charset="-122"/>
              </a:rPr>
              <a:t>	最大匹配是原二分图边集的一个子集，并且所有边都不相交，所以至少要从每条匹配边中选出一个端点，所以 最小点覆盖数</a:t>
            </a:r>
            <a:r>
              <a:rPr lang="en-US" altLang="zh-CN" sz="2400" dirty="0">
                <a:latin typeface="楷体" panose="02010609060101010101" pitchFamily="49" charset="-122"/>
                <a:ea typeface="楷体" panose="02010609060101010101" pitchFamily="49" charset="-122"/>
              </a:rPr>
              <a:t>&gt;=</a:t>
            </a:r>
            <a:r>
              <a:rPr lang="zh-CN" altLang="en-US" sz="2400" dirty="0">
                <a:latin typeface="楷体" panose="02010609060101010101" pitchFamily="49" charset="-122"/>
                <a:ea typeface="楷体" panose="02010609060101010101" pitchFamily="49" charset="-122"/>
              </a:rPr>
              <a:t>最大匹配边数。</a:t>
            </a:r>
          </a:p>
          <a:p>
            <a:r>
              <a:rPr lang="zh-CN" altLang="en-US" sz="2400" dirty="0">
                <a:latin typeface="楷体" panose="02010609060101010101" pitchFamily="49" charset="-122"/>
                <a:ea typeface="楷体" panose="02010609060101010101" pitchFamily="49" charset="-122"/>
              </a:rPr>
              <a:t>	对任意二分图可以构造出一组点覆盖，其包含的点数等于最大匹配包含的边数。</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a:p>
            <a:pPr algn="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详细可以参考：</a:t>
            </a:r>
            <a:r>
              <a:rPr lang="en-US" altLang="zh-CN" sz="2000" dirty="0">
                <a:latin typeface="楷体" panose="02010609060101010101" pitchFamily="49" charset="-122"/>
                <a:ea typeface="楷体" panose="02010609060101010101" pitchFamily="49" charset="-122"/>
              </a:rPr>
              <a:t>http://www.matrix67.com/blog/archives/116】</a:t>
            </a:r>
          </a:p>
        </p:txBody>
      </p:sp>
    </p:spTree>
    <p:extLst>
      <p:ext uri="{BB962C8B-B14F-4D97-AF65-F5344CB8AC3E}">
        <p14:creationId xmlns:p14="http://schemas.microsoft.com/office/powerpoint/2010/main" val="26302561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定理</a:t>
              </a:r>
              <a:r>
                <a:rPr lang="en-US" altLang="zh-CN" sz="2800" dirty="0">
                  <a:latin typeface="华文细黑" panose="02010600040101010101" pitchFamily="2" charset="-122"/>
                  <a:ea typeface="华文细黑" panose="02010600040101010101" pitchFamily="2" charset="-122"/>
                </a:rPr>
                <a:t>2</a:t>
              </a:r>
              <a:endParaRPr lang="zh-CN" altLang="en-US" sz="2800" dirty="0">
                <a:latin typeface="华文细黑" panose="02010600040101010101" pitchFamily="2" charset="-122"/>
                <a:ea typeface="华文细黑" panose="02010600040101010101" pitchFamily="2" charset="-122"/>
              </a:endParaRPr>
            </a:p>
          </p:txBody>
        </p:sp>
      </p:grpSp>
      <p:sp>
        <p:nvSpPr>
          <p:cNvPr id="2" name="矩形 1">
            <a:extLst>
              <a:ext uri="{FF2B5EF4-FFF2-40B4-BE49-F238E27FC236}">
                <a16:creationId xmlns:a16="http://schemas.microsoft.com/office/drawing/2014/main" id="{F5DB2D75-0BED-4F24-9E59-7C53136FB7C9}"/>
              </a:ext>
            </a:extLst>
          </p:cNvPr>
          <p:cNvSpPr/>
          <p:nvPr/>
        </p:nvSpPr>
        <p:spPr>
          <a:xfrm>
            <a:off x="1496291" y="1785266"/>
            <a:ext cx="9467273" cy="3108543"/>
          </a:xfrm>
          <a:prstGeom prst="rect">
            <a:avLst/>
          </a:prstGeom>
        </p:spPr>
        <p:txBody>
          <a:bodyPr wrap="square">
            <a:spAutoFit/>
          </a:bodyPr>
          <a:lstStyle/>
          <a:p>
            <a:pPr algn="ctr"/>
            <a:r>
              <a:rPr lang="zh-CN" altLang="en-US" sz="2800" b="1" dirty="0">
                <a:latin typeface="楷体" panose="02010609060101010101" pitchFamily="49" charset="-122"/>
                <a:ea typeface="楷体" panose="02010609060101010101" pitchFamily="49" charset="-122"/>
              </a:rPr>
              <a:t>最大独立数 </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顶点数 </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最大匹配数</a:t>
            </a: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证明：</a:t>
            </a:r>
          </a:p>
          <a:p>
            <a:r>
              <a:rPr lang="zh-CN" altLang="en-US" sz="2400" dirty="0">
                <a:latin typeface="楷体" panose="02010609060101010101" pitchFamily="49" charset="-122"/>
                <a:ea typeface="楷体" panose="02010609060101010101" pitchFamily="49" charset="-122"/>
              </a:rPr>
              <a:t>	选出最多的点构成独立集</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&lt;=&gt;</a:t>
            </a:r>
            <a:r>
              <a:rPr lang="zh-CN" altLang="en-US" sz="2400" dirty="0">
                <a:latin typeface="楷体" panose="02010609060101010101" pitchFamily="49" charset="-122"/>
                <a:ea typeface="楷体" panose="02010609060101010101" pitchFamily="49" charset="-122"/>
              </a:rPr>
              <a:t>在图中去掉最少的点，使剩下的点之间没有边</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&lt;=&gt;</a:t>
            </a:r>
            <a:r>
              <a:rPr lang="zh-CN" altLang="en-US" sz="2400" dirty="0">
                <a:latin typeface="楷体" panose="02010609060101010101" pitchFamily="49" charset="-122"/>
                <a:ea typeface="楷体" panose="02010609060101010101" pitchFamily="49" charset="-122"/>
              </a:rPr>
              <a:t>用最少的点覆盖所有的边</a:t>
            </a:r>
          </a:p>
          <a:p>
            <a:r>
              <a:rPr lang="zh-CN" altLang="en-US" sz="2400" dirty="0">
                <a:latin typeface="楷体" panose="02010609060101010101" pitchFamily="49" charset="-122"/>
                <a:ea typeface="楷体" panose="02010609060101010101" pitchFamily="49" charset="-122"/>
              </a:rPr>
              <a:t>	因此，去掉二分图的最小点覆盖，剩余的点就构成二分图的最大独立集，而最小点覆盖等于最大匹配数。</a:t>
            </a:r>
          </a:p>
        </p:txBody>
      </p:sp>
    </p:spTree>
    <p:extLst>
      <p:ext uri="{BB962C8B-B14F-4D97-AF65-F5344CB8AC3E}">
        <p14:creationId xmlns:p14="http://schemas.microsoft.com/office/powerpoint/2010/main" val="1030216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sym typeface="+mn-ea"/>
                </a:rPr>
                <a:t>定理</a:t>
              </a:r>
              <a:r>
                <a:rPr lang="en-US" altLang="zh-CN" sz="2800" dirty="0">
                  <a:sym typeface="+mn-ea"/>
                </a:rPr>
                <a:t>3</a:t>
              </a:r>
              <a:endParaRPr lang="zh-CN" altLang="en-US" sz="2800" dirty="0">
                <a:latin typeface="华文细黑" panose="02010600040101010101" pitchFamily="2" charset="-122"/>
                <a:ea typeface="华文细黑" panose="02010600040101010101" pitchFamily="2" charset="-122"/>
              </a:endParaRPr>
            </a:p>
          </p:txBody>
        </p:sp>
      </p:grpSp>
      <p:sp>
        <p:nvSpPr>
          <p:cNvPr id="2" name="矩形 1">
            <a:extLst>
              <a:ext uri="{FF2B5EF4-FFF2-40B4-BE49-F238E27FC236}">
                <a16:creationId xmlns:a16="http://schemas.microsoft.com/office/drawing/2014/main" id="{F5DB2D75-0BED-4F24-9E59-7C53136FB7C9}"/>
              </a:ext>
            </a:extLst>
          </p:cNvPr>
          <p:cNvSpPr/>
          <p:nvPr/>
        </p:nvSpPr>
        <p:spPr>
          <a:xfrm>
            <a:off x="1062182" y="1840684"/>
            <a:ext cx="10390909" cy="523220"/>
          </a:xfrm>
          <a:prstGeom prst="rect">
            <a:avLst/>
          </a:prstGeom>
        </p:spPr>
        <p:txBody>
          <a:bodyPr wrap="square">
            <a:spAutoFit/>
          </a:bodyPr>
          <a:lstStyle/>
          <a:p>
            <a:pPr algn="ctr"/>
            <a:r>
              <a:rPr lang="zh-CN" altLang="en-US" sz="2800" b="1" dirty="0">
                <a:latin typeface="楷体" panose="02010609060101010101" pitchFamily="49" charset="-122"/>
                <a:ea typeface="楷体" panose="02010609060101010101" pitchFamily="49" charset="-122"/>
                <a:sym typeface="+mn-ea"/>
              </a:rPr>
              <a:t>最小路径覆盖数 </a:t>
            </a:r>
            <a:r>
              <a:rPr lang="en-US" altLang="zh-CN" sz="2800" b="1" dirty="0">
                <a:latin typeface="楷体" panose="02010609060101010101" pitchFamily="49" charset="-122"/>
                <a:ea typeface="楷体" panose="02010609060101010101" pitchFamily="49" charset="-122"/>
                <a:sym typeface="+mn-ea"/>
              </a:rPr>
              <a:t>= </a:t>
            </a:r>
            <a:r>
              <a:rPr lang="zh-CN" altLang="en-US" sz="2800" b="1" dirty="0">
                <a:latin typeface="楷体" panose="02010609060101010101" pitchFamily="49" charset="-122"/>
                <a:ea typeface="楷体" panose="02010609060101010101" pitchFamily="49" charset="-122"/>
                <a:sym typeface="+mn-ea"/>
              </a:rPr>
              <a:t>顶点数 </a:t>
            </a:r>
            <a:r>
              <a:rPr lang="en-US" altLang="zh-CN" sz="2800" b="1" dirty="0">
                <a:latin typeface="楷体" panose="02010609060101010101" pitchFamily="49" charset="-122"/>
                <a:ea typeface="楷体" panose="02010609060101010101" pitchFamily="49" charset="-122"/>
                <a:sym typeface="+mn-ea"/>
              </a:rPr>
              <a:t>- </a:t>
            </a:r>
            <a:r>
              <a:rPr lang="zh-CN" altLang="en-US" sz="2800" b="1" dirty="0">
                <a:latin typeface="楷体" panose="02010609060101010101" pitchFamily="49" charset="-122"/>
                <a:ea typeface="楷体" panose="02010609060101010101" pitchFamily="49" charset="-122"/>
                <a:sym typeface="+mn-ea"/>
              </a:rPr>
              <a:t>原</a:t>
            </a:r>
            <a:r>
              <a:rPr lang="en-US" altLang="zh-CN" sz="2800" b="1" dirty="0">
                <a:latin typeface="楷体" panose="02010609060101010101" pitchFamily="49" charset="-122"/>
                <a:ea typeface="楷体" panose="02010609060101010101" pitchFamily="49" charset="-122"/>
                <a:sym typeface="+mn-ea"/>
              </a:rPr>
              <a:t>DAG</a:t>
            </a:r>
            <a:r>
              <a:rPr lang="zh-CN" altLang="en-US" sz="2800" b="1" dirty="0">
                <a:latin typeface="楷体" panose="02010609060101010101" pitchFamily="49" charset="-122"/>
                <a:ea typeface="楷体" panose="02010609060101010101" pitchFamily="49" charset="-122"/>
                <a:sym typeface="+mn-ea"/>
              </a:rPr>
              <a:t>图的拆点二分图的最大匹配数</a:t>
            </a:r>
          </a:p>
        </p:txBody>
      </p:sp>
    </p:spTree>
    <p:extLst>
      <p:ext uri="{BB962C8B-B14F-4D97-AF65-F5344CB8AC3E}">
        <p14:creationId xmlns:p14="http://schemas.microsoft.com/office/powerpoint/2010/main" val="37653572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070205" y="3374714"/>
            <a:ext cx="3908715" cy="830997"/>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方正兰亭粗黑简体" panose="02000000000000000000" pitchFamily="2" charset="-122"/>
              </a:rPr>
              <a:t>例  题</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cxnSp>
        <p:nvCxnSpPr>
          <p:cNvPr id="14" name="直接连接符 13"/>
          <p:cNvCxnSpPr/>
          <p:nvPr/>
        </p:nvCxnSpPr>
        <p:spPr>
          <a:xfrm>
            <a:off x="3934887" y="4151425"/>
            <a:ext cx="3944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211670" y="2105561"/>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05</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Tree>
    <p:extLst>
      <p:ext uri="{BB962C8B-B14F-4D97-AF65-F5344CB8AC3E}">
        <p14:creationId xmlns:p14="http://schemas.microsoft.com/office/powerpoint/2010/main" val="926944824"/>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例题</a:t>
              </a:r>
              <a:r>
                <a:rPr lang="en-US" altLang="zh-CN" sz="2800" dirty="0">
                  <a:latin typeface="华文细黑" panose="02010600040101010101" pitchFamily="2" charset="-122"/>
                  <a:ea typeface="华文细黑" panose="02010600040101010101" pitchFamily="2" charset="-122"/>
                </a:rPr>
                <a:t>1</a:t>
              </a:r>
              <a:endParaRPr lang="zh-CN" altLang="en-US" sz="2800" dirty="0">
                <a:latin typeface="华文细黑" panose="02010600040101010101" pitchFamily="2" charset="-122"/>
                <a:ea typeface="华文细黑" panose="02010600040101010101" pitchFamily="2" charset="-122"/>
              </a:endParaRPr>
            </a:p>
          </p:txBody>
        </p:sp>
      </p:grpSp>
      <p:sp>
        <p:nvSpPr>
          <p:cNvPr id="2" name="矩形 1">
            <a:extLst>
              <a:ext uri="{FF2B5EF4-FFF2-40B4-BE49-F238E27FC236}">
                <a16:creationId xmlns:a16="http://schemas.microsoft.com/office/drawing/2014/main" id="{FBEA7CF1-E433-4549-9FDA-8BE486591173}"/>
              </a:ext>
            </a:extLst>
          </p:cNvPr>
          <p:cNvSpPr/>
          <p:nvPr/>
        </p:nvSpPr>
        <p:spPr>
          <a:xfrm>
            <a:off x="2015128" y="1933047"/>
            <a:ext cx="7749309" cy="3170099"/>
          </a:xfrm>
          <a:prstGeom prst="rect">
            <a:avLst/>
          </a:prstGeom>
        </p:spPr>
        <p:txBody>
          <a:bodyPr wrap="square">
            <a:spAutoFit/>
          </a:bodyPr>
          <a:lstStyle/>
          <a:p>
            <a:r>
              <a:rPr lang="en-US" altLang="zh-CN" sz="2000" b="1" dirty="0"/>
              <a:t>Problem</a:t>
            </a:r>
            <a:r>
              <a:rPr lang="zh-CN" altLang="en-US" sz="2000" b="1" dirty="0"/>
              <a:t>：</a:t>
            </a:r>
            <a:endParaRPr lang="en-US" altLang="zh-CN" sz="2000" b="1" dirty="0"/>
          </a:p>
          <a:p>
            <a:r>
              <a:rPr lang="zh-CN" altLang="zh-CN" sz="2000" dirty="0"/>
              <a:t>给出一张n</a:t>
            </a:r>
            <a:r>
              <a:rPr lang="en-US" altLang="zh-CN" sz="2000" dirty="0"/>
              <a:t>*</a:t>
            </a:r>
            <a:r>
              <a:rPr lang="zh-CN" altLang="zh-CN" sz="2000" dirty="0"/>
              <a:t>n(n&lt;=100)的国际象棋棋盘，其中被删除了一些点，问可以使用多少1</a:t>
            </a:r>
            <a:r>
              <a:rPr lang="zh-CN" altLang="en-US" sz="2000" dirty="0"/>
              <a:t>*</a:t>
            </a:r>
            <a:r>
              <a:rPr lang="zh-CN" altLang="zh-CN" sz="2000" dirty="0"/>
              <a:t>2的多米诺骨牌进行掩盖。</a:t>
            </a:r>
            <a:endParaRPr lang="en-US" altLang="zh-CN" sz="2000" dirty="0"/>
          </a:p>
          <a:p>
            <a:endParaRPr lang="zh-CN" altLang="zh-CN" sz="2000" dirty="0"/>
          </a:p>
          <a:p>
            <a:r>
              <a:rPr lang="en-US" altLang="zh-CN" sz="2000" b="1" dirty="0"/>
              <a:t>Input</a:t>
            </a:r>
            <a:r>
              <a:rPr lang="zh-CN" altLang="en-US" sz="2000" b="1" dirty="0"/>
              <a:t>：</a:t>
            </a:r>
            <a:endParaRPr lang="zh-CN" altLang="zh-CN" sz="2000" b="1" dirty="0"/>
          </a:p>
          <a:p>
            <a:r>
              <a:rPr lang="zh-CN" altLang="zh-CN" sz="2000" dirty="0"/>
              <a:t>第一行为n，m（表示有m个删除的格子）</a:t>
            </a:r>
          </a:p>
          <a:p>
            <a:r>
              <a:rPr lang="zh-CN" altLang="zh-CN" sz="2000" dirty="0"/>
              <a:t>第二行到m+1行为x,y，分别表示删除格子（</a:t>
            </a:r>
            <a:r>
              <a:rPr lang="en-US" altLang="zh-CN" sz="2000" dirty="0"/>
              <a:t>x</a:t>
            </a:r>
            <a:r>
              <a:rPr lang="zh-CN" altLang="en-US" sz="2000" dirty="0"/>
              <a:t>，</a:t>
            </a:r>
            <a:r>
              <a:rPr lang="en-US" altLang="zh-CN" sz="2000" dirty="0"/>
              <a:t>y</a:t>
            </a:r>
            <a:r>
              <a:rPr lang="zh-CN" altLang="zh-CN" sz="2000" dirty="0"/>
              <a:t>）</a:t>
            </a:r>
            <a:endParaRPr lang="en-US" altLang="zh-CN" sz="2000" dirty="0"/>
          </a:p>
          <a:p>
            <a:endParaRPr lang="zh-CN" altLang="zh-CN" sz="2000" dirty="0"/>
          </a:p>
          <a:p>
            <a:r>
              <a:rPr lang="en-US" altLang="zh-CN" sz="2000" b="1" dirty="0"/>
              <a:t>Output</a:t>
            </a:r>
            <a:r>
              <a:rPr lang="zh-CN" altLang="en-US" sz="2000" b="1" dirty="0"/>
              <a:t>：</a:t>
            </a:r>
            <a:endParaRPr lang="en-US" altLang="zh-CN" sz="2000" b="1" dirty="0"/>
          </a:p>
          <a:p>
            <a:r>
              <a:rPr lang="zh-CN" altLang="zh-CN" sz="2000" dirty="0"/>
              <a:t>最大覆盖格数</a:t>
            </a:r>
          </a:p>
        </p:txBody>
      </p:sp>
    </p:spTree>
    <p:extLst>
      <p:ext uri="{BB962C8B-B14F-4D97-AF65-F5344CB8AC3E}">
        <p14:creationId xmlns:p14="http://schemas.microsoft.com/office/powerpoint/2010/main" val="2497890596"/>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例题</a:t>
              </a:r>
              <a:r>
                <a:rPr lang="en-US" altLang="zh-CN" sz="2800" dirty="0">
                  <a:latin typeface="华文细黑" panose="02010600040101010101" pitchFamily="2" charset="-122"/>
                  <a:ea typeface="华文细黑" panose="02010600040101010101" pitchFamily="2" charset="-122"/>
                </a:rPr>
                <a:t>1</a:t>
              </a:r>
              <a:endParaRPr lang="zh-CN" altLang="en-US" sz="2800" dirty="0">
                <a:latin typeface="华文细黑" panose="02010600040101010101" pitchFamily="2" charset="-122"/>
                <a:ea typeface="华文细黑" panose="02010600040101010101" pitchFamily="2" charset="-122"/>
              </a:endParaRPr>
            </a:p>
          </p:txBody>
        </p:sp>
      </p:grpSp>
      <p:sp>
        <p:nvSpPr>
          <p:cNvPr id="5" name="矩形 4">
            <a:extLst>
              <a:ext uri="{FF2B5EF4-FFF2-40B4-BE49-F238E27FC236}">
                <a16:creationId xmlns:a16="http://schemas.microsoft.com/office/drawing/2014/main" id="{DB3B9357-DC3C-49DD-B0CC-8E9E4E6EF316}"/>
              </a:ext>
            </a:extLst>
          </p:cNvPr>
          <p:cNvSpPr/>
          <p:nvPr/>
        </p:nvSpPr>
        <p:spPr>
          <a:xfrm>
            <a:off x="2029836" y="1842027"/>
            <a:ext cx="7989454" cy="1323439"/>
          </a:xfrm>
          <a:prstGeom prst="rect">
            <a:avLst/>
          </a:prstGeom>
        </p:spPr>
        <p:txBody>
          <a:bodyPr wrap="square">
            <a:spAutoFit/>
          </a:bodyPr>
          <a:lstStyle/>
          <a:p>
            <a:r>
              <a:rPr lang="en-US" altLang="zh-CN" sz="2000" dirty="0"/>
              <a:t>         </a:t>
            </a:r>
            <a:r>
              <a:rPr lang="zh-CN" altLang="en-US" sz="2000" dirty="0"/>
              <a:t>将棋盘黑白染色，可以转为二分图的两个点集。</a:t>
            </a:r>
            <a:endParaRPr lang="en-US" altLang="zh-CN" sz="2000" dirty="0"/>
          </a:p>
          <a:p>
            <a:r>
              <a:rPr lang="zh-CN" altLang="en-US" sz="2000"/>
              <a:t>         对于两</a:t>
            </a:r>
            <a:r>
              <a:rPr lang="zh-CN" altLang="en-US" sz="2000" dirty="0"/>
              <a:t>块相邻完好的方格，首先其颜色定不一样，且它们可以被一块</a:t>
            </a:r>
            <a:r>
              <a:rPr lang="en-US" altLang="zh-CN" sz="2000" dirty="0"/>
              <a:t>1</a:t>
            </a:r>
            <a:r>
              <a:rPr lang="zh-CN" altLang="en-US" sz="2000" dirty="0"/>
              <a:t>*</a:t>
            </a:r>
            <a:r>
              <a:rPr lang="en-US" altLang="zh-CN" sz="2000" dirty="0"/>
              <a:t>2</a:t>
            </a:r>
            <a:r>
              <a:rPr lang="zh-CN" altLang="en-US" sz="2000" dirty="0"/>
              <a:t>的多米诺骨牌覆盖，于是将它们连边，最后所求即为此二分图的最大匹配。</a:t>
            </a:r>
            <a:endParaRPr lang="en-US" altLang="zh-CN" sz="2000" dirty="0"/>
          </a:p>
        </p:txBody>
      </p:sp>
    </p:spTree>
    <p:extLst>
      <p:ext uri="{BB962C8B-B14F-4D97-AF65-F5344CB8AC3E}">
        <p14:creationId xmlns:p14="http://schemas.microsoft.com/office/powerpoint/2010/main" val="320236992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二分图</a:t>
              </a:r>
            </a:p>
          </p:txBody>
        </p:sp>
      </p:grpSp>
      <p:sp>
        <p:nvSpPr>
          <p:cNvPr id="2" name="矩形 1">
            <a:extLst>
              <a:ext uri="{FF2B5EF4-FFF2-40B4-BE49-F238E27FC236}">
                <a16:creationId xmlns:a16="http://schemas.microsoft.com/office/drawing/2014/main" id="{6F757D2B-D527-458E-8862-1BA3D979F0C3}"/>
              </a:ext>
            </a:extLst>
          </p:cNvPr>
          <p:cNvSpPr/>
          <p:nvPr/>
        </p:nvSpPr>
        <p:spPr>
          <a:xfrm>
            <a:off x="1828801" y="1561985"/>
            <a:ext cx="8741754" cy="1569660"/>
          </a:xfrm>
          <a:prstGeom prst="rect">
            <a:avLst/>
          </a:prstGeom>
        </p:spPr>
        <p:txBody>
          <a:bodyPr wrap="square">
            <a:spAutoFit/>
          </a:bodyPr>
          <a:lstStyle/>
          <a:p>
            <a:r>
              <a:rPr lang="zh-CN" altLang="en-US" sz="3200" dirty="0">
                <a:latin typeface="楷体" panose="02010609060101010101" pitchFamily="49" charset="-122"/>
                <a:ea typeface="楷体" panose="02010609060101010101" pitchFamily="49" charset="-122"/>
              </a:rPr>
              <a:t>    把一个图的顶点划分为两个不相交集 </a:t>
            </a:r>
            <a:r>
              <a:rPr lang="vi-VN" altLang="zh-CN" sz="3200" i="1" dirty="0">
                <a:ea typeface="楷体" panose="02010609060101010101" pitchFamily="49" charset="-122"/>
              </a:rPr>
              <a:t>U</a:t>
            </a:r>
            <a:r>
              <a:rPr lang="vi-VN" altLang="zh-CN" sz="3200" dirty="0">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和</a:t>
            </a:r>
            <a:r>
              <a:rPr lang="vi-VN" altLang="zh-CN" sz="3200" i="1" dirty="0">
                <a:ea typeface="楷体" panose="02010609060101010101" pitchFamily="49" charset="-122"/>
              </a:rPr>
              <a:t>V</a:t>
            </a:r>
            <a:r>
              <a:rPr lang="vi-VN" altLang="zh-CN" sz="3200" dirty="0">
                <a:ea typeface="楷体" panose="02010609060101010101" pitchFamily="49" charset="-122"/>
              </a:rPr>
              <a:t> </a:t>
            </a:r>
            <a:r>
              <a:rPr lang="zh-CN" altLang="vi-V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使得每一条边都分别连接</a:t>
            </a:r>
            <a:r>
              <a:rPr lang="vi-VN" altLang="zh-CN" sz="3200" i="1" dirty="0">
                <a:ea typeface="楷体" panose="02010609060101010101" pitchFamily="49" charset="-122"/>
              </a:rPr>
              <a:t>U</a:t>
            </a:r>
            <a:r>
              <a:rPr lang="zh-CN" altLang="vi-VN" sz="3200" dirty="0">
                <a:latin typeface="楷体" panose="02010609060101010101" pitchFamily="49" charset="-122"/>
                <a:ea typeface="楷体" panose="02010609060101010101" pitchFamily="49" charset="-122"/>
              </a:rPr>
              <a:t>、</a:t>
            </a:r>
            <a:r>
              <a:rPr lang="vi-VN" altLang="zh-CN" sz="3200" i="1" dirty="0">
                <a:ea typeface="楷体" panose="02010609060101010101" pitchFamily="49" charset="-122"/>
              </a:rPr>
              <a:t>V</a:t>
            </a:r>
            <a:r>
              <a:rPr lang="zh-CN" altLang="en-US" sz="3200" dirty="0">
                <a:latin typeface="楷体" panose="02010609060101010101" pitchFamily="49" charset="-122"/>
                <a:ea typeface="楷体" panose="02010609060101010101" pitchFamily="49" charset="-122"/>
              </a:rPr>
              <a:t>中的顶点。如果存在这样的划分，则此图为一个二分图。</a:t>
            </a:r>
          </a:p>
        </p:txBody>
      </p:sp>
      <p:pic>
        <p:nvPicPr>
          <p:cNvPr id="6" name="图片 5">
            <a:extLst>
              <a:ext uri="{FF2B5EF4-FFF2-40B4-BE49-F238E27FC236}">
                <a16:creationId xmlns:a16="http://schemas.microsoft.com/office/drawing/2014/main" id="{44859219-BCB8-404E-8F8A-B3FAC0E5FD30}"/>
              </a:ext>
            </a:extLst>
          </p:cNvPr>
          <p:cNvPicPr>
            <a:picLocks noChangeAspect="1"/>
          </p:cNvPicPr>
          <p:nvPr/>
        </p:nvPicPr>
        <p:blipFill>
          <a:blip r:embed="rId3"/>
          <a:stretch>
            <a:fillRect/>
          </a:stretch>
        </p:blipFill>
        <p:spPr>
          <a:xfrm>
            <a:off x="8363548" y="3600179"/>
            <a:ext cx="1901091" cy="2740864"/>
          </a:xfrm>
          <a:prstGeom prst="rect">
            <a:avLst/>
          </a:prstGeom>
        </p:spPr>
      </p:pic>
    </p:spTree>
    <p:extLst>
      <p:ext uri="{BB962C8B-B14F-4D97-AF65-F5344CB8AC3E}">
        <p14:creationId xmlns:p14="http://schemas.microsoft.com/office/powerpoint/2010/main" val="221280751"/>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例题</a:t>
              </a:r>
              <a:r>
                <a:rPr lang="en-US" altLang="zh-CN" sz="2800" dirty="0">
                  <a:latin typeface="华文细黑" panose="02010600040101010101" pitchFamily="2" charset="-122"/>
                  <a:ea typeface="华文细黑" panose="02010600040101010101" pitchFamily="2" charset="-122"/>
                </a:rPr>
                <a:t>2</a:t>
              </a:r>
              <a:endParaRPr lang="zh-CN" altLang="en-US" sz="2800" dirty="0">
                <a:latin typeface="华文细黑" panose="02010600040101010101" pitchFamily="2" charset="-122"/>
                <a:ea typeface="华文细黑" panose="02010600040101010101" pitchFamily="2" charset="-122"/>
              </a:endParaRPr>
            </a:p>
          </p:txBody>
        </p:sp>
      </p:grpSp>
      <p:sp>
        <p:nvSpPr>
          <p:cNvPr id="2" name="矩形 1">
            <a:extLst>
              <a:ext uri="{FF2B5EF4-FFF2-40B4-BE49-F238E27FC236}">
                <a16:creationId xmlns:a16="http://schemas.microsoft.com/office/drawing/2014/main" id="{7B1DF5B9-78B6-41CB-936A-3997E570CF4C}"/>
              </a:ext>
            </a:extLst>
          </p:cNvPr>
          <p:cNvSpPr/>
          <p:nvPr/>
        </p:nvSpPr>
        <p:spPr>
          <a:xfrm>
            <a:off x="1958330" y="1909535"/>
            <a:ext cx="7989454" cy="3477875"/>
          </a:xfrm>
          <a:prstGeom prst="rect">
            <a:avLst/>
          </a:prstGeom>
        </p:spPr>
        <p:txBody>
          <a:bodyPr wrap="square">
            <a:spAutoFit/>
          </a:bodyPr>
          <a:lstStyle/>
          <a:p>
            <a:r>
              <a:rPr lang="en-US" altLang="zh-CN" sz="2000" b="1" dirty="0"/>
              <a:t>Problem</a:t>
            </a:r>
            <a:r>
              <a:rPr lang="zh-CN" altLang="en-US" sz="2000" b="1" dirty="0"/>
              <a:t>：</a:t>
            </a:r>
            <a:endParaRPr lang="en-US" altLang="zh-CN" sz="2000" b="1" dirty="0"/>
          </a:p>
          <a:p>
            <a:r>
              <a:rPr lang="zh-CN" altLang="en-US" sz="2000" dirty="0"/>
              <a:t>假如你现在正处在一个N*N的矩阵中，这个矩阵里面有K个障碍物,你拥有一把武器，一发弹药一次能消灭一行或一列的障碍物，求最小的弹药消灭全部障碍物</a:t>
            </a:r>
          </a:p>
          <a:p>
            <a:endParaRPr lang="en-US" altLang="zh-CN" sz="2000" dirty="0"/>
          </a:p>
          <a:p>
            <a:r>
              <a:rPr lang="en-US" altLang="zh-CN" sz="2000" b="1" dirty="0"/>
              <a:t>Input</a:t>
            </a:r>
            <a:r>
              <a:rPr lang="zh-CN" altLang="en-US" sz="2000" b="1" dirty="0"/>
              <a:t>：</a:t>
            </a:r>
            <a:endParaRPr lang="en-US" altLang="zh-CN" sz="2000" b="1" dirty="0"/>
          </a:p>
          <a:p>
            <a:r>
              <a:rPr lang="zh-CN" altLang="en-US" sz="2000" dirty="0"/>
              <a:t>N K</a:t>
            </a:r>
          </a:p>
          <a:p>
            <a:r>
              <a:rPr lang="zh-CN" altLang="en-US" sz="2000" dirty="0"/>
              <a:t>接下来有K行,每行包含障碍物的坐标，r行c列。</a:t>
            </a:r>
            <a:endParaRPr lang="en-US" altLang="zh-CN" sz="2000" dirty="0"/>
          </a:p>
          <a:p>
            <a:r>
              <a:rPr lang="zh-CN" altLang="en-US" sz="2000" dirty="0"/>
              <a:t> </a:t>
            </a:r>
            <a:endParaRPr lang="en-US" altLang="zh-CN" sz="2000" dirty="0"/>
          </a:p>
          <a:p>
            <a:r>
              <a:rPr lang="en-US" altLang="zh-CN" sz="2000" b="1" dirty="0"/>
              <a:t>Output</a:t>
            </a:r>
            <a:r>
              <a:rPr lang="zh-CN" altLang="en-US" sz="2000" b="1" dirty="0"/>
              <a:t>：</a:t>
            </a:r>
            <a:endParaRPr lang="en-US" altLang="zh-CN" sz="2000" b="1" dirty="0"/>
          </a:p>
          <a:p>
            <a:r>
              <a:rPr lang="zh-CN" altLang="en-US" sz="2000" dirty="0"/>
              <a:t>花费最小的弹药数</a:t>
            </a:r>
          </a:p>
        </p:txBody>
      </p:sp>
    </p:spTree>
    <p:extLst>
      <p:ext uri="{BB962C8B-B14F-4D97-AF65-F5344CB8AC3E}">
        <p14:creationId xmlns:p14="http://schemas.microsoft.com/office/powerpoint/2010/main" val="89882555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例题</a:t>
              </a:r>
              <a:r>
                <a:rPr lang="en-US" altLang="zh-CN" sz="2800" dirty="0">
                  <a:latin typeface="华文细黑" panose="02010600040101010101" pitchFamily="2" charset="-122"/>
                  <a:ea typeface="华文细黑" panose="02010600040101010101" pitchFamily="2" charset="-122"/>
                </a:rPr>
                <a:t>2</a:t>
              </a:r>
              <a:endParaRPr lang="zh-CN" altLang="en-US" sz="2800" dirty="0">
                <a:latin typeface="华文细黑" panose="02010600040101010101" pitchFamily="2" charset="-122"/>
                <a:ea typeface="华文细黑" panose="02010600040101010101" pitchFamily="2" charset="-122"/>
              </a:endParaRPr>
            </a:p>
          </p:txBody>
        </p:sp>
      </p:grpSp>
      <p:sp>
        <p:nvSpPr>
          <p:cNvPr id="5" name="矩形 4">
            <a:extLst>
              <a:ext uri="{FF2B5EF4-FFF2-40B4-BE49-F238E27FC236}">
                <a16:creationId xmlns:a16="http://schemas.microsoft.com/office/drawing/2014/main" id="{47889465-D1C0-4DD4-8192-3A251CEDD8B6}"/>
              </a:ext>
            </a:extLst>
          </p:cNvPr>
          <p:cNvSpPr/>
          <p:nvPr/>
        </p:nvSpPr>
        <p:spPr>
          <a:xfrm>
            <a:off x="2029836" y="1842027"/>
            <a:ext cx="7989454" cy="1938992"/>
          </a:xfrm>
          <a:prstGeom prst="rect">
            <a:avLst/>
          </a:prstGeom>
        </p:spPr>
        <p:txBody>
          <a:bodyPr wrap="square">
            <a:spAutoFit/>
          </a:bodyPr>
          <a:lstStyle/>
          <a:p>
            <a:r>
              <a:rPr lang="zh-CN" altLang="en-US" sz="2000" dirty="0"/>
              <a:t> </a:t>
            </a:r>
            <a:r>
              <a:rPr lang="en-US" altLang="zh-CN" sz="2000" dirty="0"/>
              <a:t>        </a:t>
            </a:r>
            <a:r>
              <a:rPr lang="zh-CN" altLang="en-US" sz="2000" dirty="0"/>
              <a:t>我们考虑将问题转化，左边一列点表示行（</a:t>
            </a:r>
            <a:r>
              <a:rPr lang="en-US" altLang="zh-CN" sz="2000" dirty="0"/>
              <a:t>x</a:t>
            </a:r>
            <a:r>
              <a:rPr lang="zh-CN" altLang="en-US" sz="2000" dirty="0"/>
              <a:t>），右边一列点表示列（</a:t>
            </a:r>
            <a:r>
              <a:rPr lang="en-US" altLang="zh-CN" sz="2000" dirty="0"/>
              <a:t>y</a:t>
            </a:r>
            <a:r>
              <a:rPr lang="zh-CN" altLang="en-US" sz="2000" dirty="0"/>
              <a:t>），当</a:t>
            </a:r>
            <a:r>
              <a:rPr lang="en-US" altLang="zh-CN" sz="2000" dirty="0"/>
              <a:t>r</a:t>
            </a:r>
            <a:r>
              <a:rPr lang="zh-CN" altLang="en-US" sz="2000" dirty="0"/>
              <a:t>行</a:t>
            </a:r>
            <a:r>
              <a:rPr lang="en-US" altLang="zh-CN" sz="2000" dirty="0"/>
              <a:t>c</a:t>
            </a:r>
            <a:r>
              <a:rPr lang="zh-CN" altLang="en-US" sz="2000" dirty="0"/>
              <a:t>列有障碍时，我们将</a:t>
            </a:r>
            <a:r>
              <a:rPr lang="en-US" altLang="zh-CN" sz="2000" dirty="0" err="1"/>
              <a:t>xr</a:t>
            </a:r>
            <a:r>
              <a:rPr lang="zh-CN" altLang="en-US" sz="2000" dirty="0"/>
              <a:t>与</a:t>
            </a:r>
            <a:r>
              <a:rPr lang="en-US" altLang="zh-CN" sz="2000" dirty="0" err="1"/>
              <a:t>yc</a:t>
            </a:r>
            <a:r>
              <a:rPr lang="zh-CN" altLang="en-US" sz="2000" dirty="0"/>
              <a:t>连一条线。那么我们要用最少的炮消除所有障碍物，即在二分图中选尽量少的点使得每条边至少有一个端点被覆盖。</a:t>
            </a:r>
            <a:endParaRPr lang="en-US" altLang="zh-CN" sz="2000" dirty="0"/>
          </a:p>
          <a:p>
            <a:r>
              <a:rPr lang="zh-CN" altLang="en-US" sz="2000" dirty="0"/>
              <a:t>         我们成功的将问题转化为求一个二分图的最小点覆盖，这个在前面讲过，它等于求这个二分图的最大匹配。</a:t>
            </a:r>
            <a:endParaRPr lang="en-US" altLang="zh-CN" sz="2000" dirty="0"/>
          </a:p>
        </p:txBody>
      </p:sp>
    </p:spTree>
    <p:extLst>
      <p:ext uri="{BB962C8B-B14F-4D97-AF65-F5344CB8AC3E}">
        <p14:creationId xmlns:p14="http://schemas.microsoft.com/office/powerpoint/2010/main" val="2285087347"/>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例题</a:t>
              </a:r>
              <a:r>
                <a:rPr lang="en-US" altLang="zh-CN" sz="2800" dirty="0">
                  <a:latin typeface="华文细黑" panose="02010600040101010101" pitchFamily="2" charset="-122"/>
                  <a:ea typeface="华文细黑" panose="02010600040101010101" pitchFamily="2" charset="-122"/>
                </a:rPr>
                <a:t>3 BZOJ3291</a:t>
              </a:r>
              <a:endParaRPr lang="zh-CN" altLang="en-US" sz="2800" dirty="0">
                <a:latin typeface="华文细黑" panose="02010600040101010101" pitchFamily="2" charset="-122"/>
                <a:ea typeface="华文细黑" panose="02010600040101010101" pitchFamily="2" charset="-122"/>
              </a:endParaRPr>
            </a:p>
          </p:txBody>
        </p:sp>
      </p:grpSp>
      <p:sp>
        <p:nvSpPr>
          <p:cNvPr id="2" name="矩形 1">
            <a:extLst>
              <a:ext uri="{FF2B5EF4-FFF2-40B4-BE49-F238E27FC236}">
                <a16:creationId xmlns:a16="http://schemas.microsoft.com/office/drawing/2014/main" id="{DD7E8091-4A11-4DE3-AFA0-9950C20692F8}"/>
              </a:ext>
            </a:extLst>
          </p:cNvPr>
          <p:cNvSpPr/>
          <p:nvPr/>
        </p:nvSpPr>
        <p:spPr>
          <a:xfrm>
            <a:off x="1131455" y="1272485"/>
            <a:ext cx="10317018" cy="5016758"/>
          </a:xfrm>
          <a:prstGeom prst="rect">
            <a:avLst/>
          </a:prstGeom>
        </p:spPr>
        <p:txBody>
          <a:bodyPr wrap="square">
            <a:spAutoFit/>
          </a:bodyPr>
          <a:lstStyle/>
          <a:p>
            <a:r>
              <a:rPr lang="en-US" altLang="zh-CN" sz="1600" b="1" dirty="0"/>
              <a:t>Problem</a:t>
            </a:r>
            <a:r>
              <a:rPr lang="zh-CN" altLang="en-US" sz="1600" b="1" dirty="0"/>
              <a:t>：</a:t>
            </a:r>
            <a:br>
              <a:rPr lang="zh-CN" altLang="en-US" sz="1600" dirty="0"/>
            </a:br>
            <a:r>
              <a:rPr lang="zh-CN" altLang="en-US" sz="1600" dirty="0"/>
              <a:t>        火星上一共有</a:t>
            </a:r>
            <a:r>
              <a:rPr lang="en-US" altLang="zh-CN" sz="1600" dirty="0"/>
              <a:t>N</a:t>
            </a:r>
            <a:r>
              <a:rPr lang="zh-CN" altLang="en-US" sz="1600" dirty="0"/>
              <a:t>个居民点。第</a:t>
            </a:r>
            <a:r>
              <a:rPr lang="en-US" altLang="zh-CN" sz="1600" dirty="0"/>
              <a:t>i</a:t>
            </a:r>
            <a:r>
              <a:rPr lang="zh-CN" altLang="en-US" sz="1600" dirty="0"/>
              <a:t>个居民点的坐标为（</a:t>
            </a:r>
            <a:r>
              <a:rPr lang="en-US" altLang="zh-CN" sz="1600" dirty="0"/>
              <a:t>Xi, Yi</a:t>
            </a:r>
            <a:r>
              <a:rPr lang="zh-CN" altLang="en-US" sz="1600" dirty="0"/>
              <a:t>），对能源的需求量为</a:t>
            </a:r>
            <a:r>
              <a:rPr lang="en-US" altLang="zh-CN" sz="1600" dirty="0" err="1"/>
              <a:t>Poweri</a:t>
            </a:r>
            <a:r>
              <a:rPr lang="zh-CN" altLang="en-US" sz="1600" dirty="0"/>
              <a:t>，一个居民点消耗的所有能源必须来自同一座发电站。</a:t>
            </a:r>
            <a:endParaRPr lang="en-US" altLang="zh-CN" sz="1600" dirty="0"/>
          </a:p>
          <a:p>
            <a:r>
              <a:rPr lang="zh-CN" altLang="en-US" sz="1600" dirty="0"/>
              <a:t>        政府有一个发电站建设计划，将在火星上建立</a:t>
            </a:r>
            <a:r>
              <a:rPr lang="en-US" altLang="zh-CN" sz="1600" dirty="0"/>
              <a:t>M</a:t>
            </a:r>
            <a:r>
              <a:rPr lang="zh-CN" altLang="en-US" sz="1600" dirty="0"/>
              <a:t>座发电站，其中，第</a:t>
            </a:r>
            <a:r>
              <a:rPr lang="en-US" altLang="zh-CN" sz="1600" dirty="0"/>
              <a:t>i</a:t>
            </a:r>
            <a:r>
              <a:rPr lang="zh-CN" altLang="en-US" sz="1600" dirty="0"/>
              <a:t>座发电站的坐标为</a:t>
            </a:r>
            <a:r>
              <a:rPr lang="en-US" altLang="zh-CN" sz="1600" dirty="0"/>
              <a:t>(xi, </a:t>
            </a:r>
            <a:r>
              <a:rPr lang="en-US" altLang="zh-CN" sz="1600" dirty="0" err="1"/>
              <a:t>yi</a:t>
            </a:r>
            <a:r>
              <a:rPr lang="en-US" altLang="zh-CN" sz="1600" dirty="0"/>
              <a:t>)</a:t>
            </a:r>
            <a:r>
              <a:rPr lang="zh-CN" altLang="en-US" sz="1600" dirty="0"/>
              <a:t>，产生能量的上限值为</a:t>
            </a:r>
            <a:r>
              <a:rPr lang="en-US" altLang="zh-CN" sz="1600" dirty="0" err="1"/>
              <a:t>Limiti</a:t>
            </a:r>
            <a:r>
              <a:rPr lang="zh-CN" altLang="en-US" sz="1600" dirty="0"/>
              <a:t>，一座发电站产生的所有能源必须提供给同一个居民点，建设费用为</a:t>
            </a:r>
            <a:r>
              <a:rPr lang="en-US" altLang="zh-CN" sz="1600" dirty="0" err="1"/>
              <a:t>Pricei</a:t>
            </a:r>
            <a:r>
              <a:rPr lang="zh-CN" altLang="en-US" sz="1600" dirty="0"/>
              <a:t>。由于技术原因，第</a:t>
            </a:r>
            <a:r>
              <a:rPr lang="en-US" altLang="zh-CN" sz="1600" dirty="0"/>
              <a:t>i</a:t>
            </a:r>
            <a:r>
              <a:rPr lang="zh-CN" altLang="en-US" sz="1600" dirty="0"/>
              <a:t>座发电站只能为与它的距离不超过</a:t>
            </a:r>
            <a:r>
              <a:rPr lang="en-US" altLang="zh-CN" sz="1600" dirty="0"/>
              <a:t>Ri</a:t>
            </a:r>
            <a:r>
              <a:rPr lang="zh-CN" altLang="en-US" sz="1600" dirty="0"/>
              <a:t>的居民点提供能源。</a:t>
            </a:r>
            <a:br>
              <a:rPr lang="zh-CN" altLang="en-US" sz="1600" dirty="0"/>
            </a:br>
            <a:r>
              <a:rPr lang="zh-CN" altLang="en-US" sz="1600" dirty="0"/>
              <a:t>        截至目前，这</a:t>
            </a:r>
            <a:r>
              <a:rPr lang="en-US" altLang="zh-CN" sz="1600" dirty="0"/>
              <a:t>M</a:t>
            </a:r>
            <a:r>
              <a:rPr lang="zh-CN" altLang="en-US" sz="1600" dirty="0"/>
              <a:t>座发电站中只有少量建成并投入使用。</a:t>
            </a:r>
            <a:r>
              <a:rPr lang="en-US" altLang="zh-CN" sz="1600" dirty="0"/>
              <a:t>Alice</a:t>
            </a:r>
            <a:r>
              <a:rPr lang="zh-CN" altLang="en-US" sz="1600" dirty="0"/>
              <a:t>需要在原计划的</a:t>
            </a:r>
            <a:r>
              <a:rPr lang="en-US" altLang="zh-CN" sz="1600" dirty="0"/>
              <a:t>M</a:t>
            </a:r>
            <a:r>
              <a:rPr lang="zh-CN" altLang="en-US" sz="1600" dirty="0"/>
              <a:t>座发电站中选择恰好</a:t>
            </a:r>
            <a:r>
              <a:rPr lang="en-US" altLang="zh-CN" sz="1600" dirty="0"/>
              <a:t>N</a:t>
            </a:r>
            <a:r>
              <a:rPr lang="zh-CN" altLang="en-US" sz="1600" dirty="0"/>
              <a:t>座发电站给</a:t>
            </a:r>
            <a:r>
              <a:rPr lang="en-US" altLang="zh-CN" sz="1600" dirty="0"/>
              <a:t>N</a:t>
            </a:r>
            <a:r>
              <a:rPr lang="zh-CN" altLang="en-US" sz="1600" dirty="0"/>
              <a:t>个居民供电。对于一个可行的方案，那么定义这个方案的代价为被选择的且尚未建成的发电站的建设费用之和加上没有被选择的且已经建成的发电站的建设费用之和。</a:t>
            </a:r>
          </a:p>
          <a:p>
            <a:r>
              <a:rPr lang="zh-CN" altLang="en-US" sz="1600" dirty="0"/>
              <a:t>        在所有可行方案中，你必须帮助</a:t>
            </a:r>
            <a:r>
              <a:rPr lang="en-US" altLang="zh-CN" sz="1600" dirty="0"/>
              <a:t>Alice</a:t>
            </a:r>
            <a:r>
              <a:rPr lang="zh-CN" altLang="en-US" sz="1600" dirty="0"/>
              <a:t>找到代价最小的方案，并将选择的</a:t>
            </a:r>
            <a:r>
              <a:rPr lang="en-US" altLang="zh-CN" sz="1600" dirty="0"/>
              <a:t>N</a:t>
            </a:r>
            <a:r>
              <a:rPr lang="zh-CN" altLang="en-US" sz="1600" dirty="0"/>
              <a:t>座发电站按编号从小到大的顺序输出。</a:t>
            </a:r>
            <a:br>
              <a:rPr lang="zh-CN" altLang="en-US" sz="1600" dirty="0"/>
            </a:br>
            <a:r>
              <a:rPr lang="zh-CN" altLang="en-US" sz="1600" dirty="0"/>
              <a:t>如果代价最小的方案不唯一，则输出其中字典序最小的方案。</a:t>
            </a:r>
            <a:endParaRPr lang="en-US" altLang="zh-CN" sz="1600" dirty="0"/>
          </a:p>
          <a:p>
            <a:r>
              <a:rPr lang="en-US" altLang="zh-CN" sz="1600" b="1" dirty="0"/>
              <a:t>Input</a:t>
            </a:r>
            <a:r>
              <a:rPr lang="zh-CN" altLang="en-US" sz="1600" b="1" dirty="0"/>
              <a:t>：</a:t>
            </a:r>
            <a:br>
              <a:rPr lang="zh-CN" altLang="en-US" sz="1600" dirty="0"/>
            </a:br>
            <a:r>
              <a:rPr lang="zh-CN" altLang="en-US" sz="1600" dirty="0"/>
              <a:t>　　第一行包含两个整数</a:t>
            </a:r>
            <a:r>
              <a:rPr lang="en-US" altLang="zh-CN" sz="1600" dirty="0"/>
              <a:t>N</a:t>
            </a:r>
            <a:r>
              <a:rPr lang="zh-CN" altLang="en-US" sz="1600" dirty="0"/>
              <a:t>、</a:t>
            </a:r>
            <a:r>
              <a:rPr lang="en-US" altLang="zh-CN" sz="1600" dirty="0"/>
              <a:t>M</a:t>
            </a:r>
            <a:r>
              <a:rPr lang="zh-CN" altLang="en-US" sz="1600" dirty="0"/>
              <a:t>。</a:t>
            </a:r>
            <a:br>
              <a:rPr lang="zh-CN" altLang="en-US" sz="1600" dirty="0"/>
            </a:br>
            <a:r>
              <a:rPr lang="zh-CN" altLang="en-US" sz="1600" dirty="0"/>
              <a:t>　　接下来</a:t>
            </a:r>
            <a:r>
              <a:rPr lang="en-US" altLang="zh-CN" sz="1600" dirty="0"/>
              <a:t>N</a:t>
            </a:r>
            <a:r>
              <a:rPr lang="zh-CN" altLang="en-US" sz="1600" dirty="0"/>
              <a:t>行，每行</a:t>
            </a:r>
            <a:r>
              <a:rPr lang="en-US" altLang="zh-CN" sz="1600" dirty="0"/>
              <a:t>3</a:t>
            </a:r>
            <a:r>
              <a:rPr lang="zh-CN" altLang="en-US" sz="1600" dirty="0"/>
              <a:t>个整数：</a:t>
            </a:r>
            <a:r>
              <a:rPr lang="en-US" altLang="zh-CN" sz="1600" dirty="0"/>
              <a:t>Xi</a:t>
            </a:r>
            <a:r>
              <a:rPr lang="zh-CN" altLang="en-US" sz="1600" dirty="0"/>
              <a:t>、</a:t>
            </a:r>
            <a:r>
              <a:rPr lang="en-US" altLang="zh-CN" sz="1600" dirty="0"/>
              <a:t>Yi</a:t>
            </a:r>
            <a:r>
              <a:rPr lang="zh-CN" altLang="en-US" sz="1600" dirty="0"/>
              <a:t>、</a:t>
            </a:r>
            <a:r>
              <a:rPr lang="en-US" altLang="zh-CN" sz="1600" dirty="0" err="1"/>
              <a:t>Poweri</a:t>
            </a:r>
            <a:r>
              <a:rPr lang="zh-CN" altLang="en-US" sz="1600" dirty="0"/>
              <a:t>。</a:t>
            </a:r>
            <a:br>
              <a:rPr lang="zh-CN" altLang="en-US" sz="1600" dirty="0"/>
            </a:br>
            <a:r>
              <a:rPr lang="zh-CN" altLang="en-US" sz="1600" dirty="0"/>
              <a:t>　　再接下来</a:t>
            </a:r>
            <a:r>
              <a:rPr lang="en-US" altLang="zh-CN" sz="1600" dirty="0"/>
              <a:t>M</a:t>
            </a:r>
            <a:r>
              <a:rPr lang="zh-CN" altLang="en-US" sz="1600" dirty="0"/>
              <a:t>行，每行</a:t>
            </a:r>
            <a:r>
              <a:rPr lang="en-US" altLang="zh-CN" sz="1600" dirty="0"/>
              <a:t>6</a:t>
            </a:r>
            <a:r>
              <a:rPr lang="zh-CN" altLang="en-US" sz="1600" dirty="0"/>
              <a:t>个整数：</a:t>
            </a:r>
            <a:r>
              <a:rPr lang="en-US" altLang="zh-CN" sz="1600" dirty="0"/>
              <a:t>xi</a:t>
            </a:r>
            <a:r>
              <a:rPr lang="zh-CN" altLang="en-US" sz="1600" dirty="0"/>
              <a:t>、 </a:t>
            </a:r>
            <a:r>
              <a:rPr lang="en-US" altLang="zh-CN" sz="1600" dirty="0" err="1"/>
              <a:t>yi</a:t>
            </a:r>
            <a:r>
              <a:rPr lang="zh-CN" altLang="en-US" sz="1600" dirty="0"/>
              <a:t>、</a:t>
            </a:r>
            <a:r>
              <a:rPr lang="en-US" altLang="zh-CN" sz="1600" dirty="0" err="1"/>
              <a:t>Limiti</a:t>
            </a:r>
            <a:r>
              <a:rPr lang="zh-CN" altLang="en-US" sz="1600" dirty="0"/>
              <a:t>、</a:t>
            </a:r>
            <a:r>
              <a:rPr lang="en-US" altLang="zh-CN" sz="1600" dirty="0" err="1"/>
              <a:t>Pricei</a:t>
            </a:r>
            <a:r>
              <a:rPr lang="zh-CN" altLang="en-US" sz="1600" dirty="0"/>
              <a:t>、</a:t>
            </a:r>
            <a:r>
              <a:rPr lang="en-US" altLang="zh-CN" sz="1600" dirty="0"/>
              <a:t>Ri</a:t>
            </a:r>
            <a:r>
              <a:rPr lang="zh-CN" altLang="en-US" sz="1600" dirty="0"/>
              <a:t>、</a:t>
            </a:r>
            <a:r>
              <a:rPr lang="en-US" altLang="zh-CN" sz="1600" dirty="0" err="1"/>
              <a:t>Finishedi</a:t>
            </a:r>
            <a:r>
              <a:rPr lang="zh-CN" altLang="en-US" sz="1600" dirty="0"/>
              <a:t>。若</a:t>
            </a:r>
            <a:r>
              <a:rPr lang="en-US" altLang="zh-CN" sz="1600" dirty="0" err="1"/>
              <a:t>Finishedi</a:t>
            </a:r>
            <a:r>
              <a:rPr lang="en-US" altLang="zh-CN" sz="1600" dirty="0"/>
              <a:t> = 1</a:t>
            </a:r>
            <a:r>
              <a:rPr lang="zh-CN" altLang="en-US" sz="1600" dirty="0"/>
              <a:t>，表示第</a:t>
            </a:r>
            <a:r>
              <a:rPr lang="en-US" altLang="zh-CN" sz="1600" dirty="0"/>
              <a:t>i</a:t>
            </a:r>
            <a:r>
              <a:rPr lang="zh-CN" altLang="en-US" sz="1600" dirty="0"/>
              <a:t>座发电站已经建成；否则</a:t>
            </a:r>
            <a:r>
              <a:rPr lang="en-US" altLang="zh-CN" sz="1600" dirty="0" err="1"/>
              <a:t>Finishedi</a:t>
            </a:r>
            <a:r>
              <a:rPr lang="zh-CN" altLang="en-US" sz="1600" dirty="0"/>
              <a:t> </a:t>
            </a:r>
            <a:r>
              <a:rPr lang="en-US" altLang="zh-CN" sz="1600" dirty="0"/>
              <a:t>= 0</a:t>
            </a:r>
            <a:r>
              <a:rPr lang="zh-CN" altLang="en-US" sz="1600" dirty="0"/>
              <a:t>，表示第</a:t>
            </a:r>
            <a:r>
              <a:rPr lang="en-US" altLang="zh-CN" sz="1600" dirty="0"/>
              <a:t>i</a:t>
            </a:r>
            <a:r>
              <a:rPr lang="zh-CN" altLang="en-US" sz="1600" dirty="0"/>
              <a:t>座发电站尚未开始建设。</a:t>
            </a:r>
          </a:p>
          <a:p>
            <a:r>
              <a:rPr lang="en-US" altLang="zh-CN" sz="1600" b="1" dirty="0"/>
              <a:t>Output</a:t>
            </a:r>
            <a:r>
              <a:rPr lang="zh-CN" altLang="en-US" sz="1600" b="1" dirty="0"/>
              <a:t>：</a:t>
            </a:r>
            <a:br>
              <a:rPr lang="zh-CN" altLang="en-US" sz="1600" dirty="0"/>
            </a:br>
            <a:r>
              <a:rPr lang="zh-CN" altLang="en-US" sz="1600" dirty="0"/>
              <a:t>　　若存在可行方案则输出两行。第一行为一个整数，表示最小代价；第二行是若干个递增的整数，表示字典序最小的最优方案选择的发电站的编号。</a:t>
            </a:r>
            <a:br>
              <a:rPr lang="zh-CN" altLang="en-US" sz="1600" dirty="0"/>
            </a:br>
            <a:r>
              <a:rPr lang="zh-CN" altLang="en-US" sz="1600" dirty="0"/>
              <a:t>　　若不存在可行方案，则仅输出一行为一个整数</a:t>
            </a:r>
            <a:r>
              <a:rPr lang="en-US" altLang="zh-CN" sz="1600" dirty="0"/>
              <a:t>-1</a:t>
            </a:r>
            <a:r>
              <a:rPr lang="zh-CN" altLang="en-US" sz="1600" dirty="0"/>
              <a:t>。</a:t>
            </a:r>
          </a:p>
        </p:txBody>
      </p:sp>
    </p:spTree>
    <p:extLst>
      <p:ext uri="{BB962C8B-B14F-4D97-AF65-F5344CB8AC3E}">
        <p14:creationId xmlns:p14="http://schemas.microsoft.com/office/powerpoint/2010/main" val="2184244710"/>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例题</a:t>
              </a:r>
              <a:r>
                <a:rPr lang="en-US" altLang="zh-CN" sz="2800" dirty="0">
                  <a:latin typeface="华文细黑" panose="02010600040101010101" pitchFamily="2" charset="-122"/>
                  <a:ea typeface="华文细黑" panose="02010600040101010101" pitchFamily="2" charset="-122"/>
                </a:rPr>
                <a:t>3 BZOJ3291</a:t>
              </a:r>
              <a:endParaRPr lang="zh-CN" altLang="en-US" sz="2800" dirty="0">
                <a:latin typeface="华文细黑" panose="02010600040101010101" pitchFamily="2" charset="-122"/>
                <a:ea typeface="华文细黑" panose="02010600040101010101" pitchFamily="2" charset="-122"/>
              </a:endParaRPr>
            </a:p>
          </p:txBody>
        </p:sp>
      </p:grpSp>
      <p:sp>
        <p:nvSpPr>
          <p:cNvPr id="2" name="矩形 1">
            <a:extLst>
              <a:ext uri="{FF2B5EF4-FFF2-40B4-BE49-F238E27FC236}">
                <a16:creationId xmlns:a16="http://schemas.microsoft.com/office/drawing/2014/main" id="{67F6EE60-7F2B-44BA-A1C3-DFA69B2EB5B1}"/>
              </a:ext>
            </a:extLst>
          </p:cNvPr>
          <p:cNvSpPr/>
          <p:nvPr/>
        </p:nvSpPr>
        <p:spPr>
          <a:xfrm>
            <a:off x="1997508" y="1979321"/>
            <a:ext cx="8054109" cy="2554545"/>
          </a:xfrm>
          <a:prstGeom prst="rect">
            <a:avLst/>
          </a:prstGeom>
        </p:spPr>
        <p:txBody>
          <a:bodyPr wrap="square">
            <a:spAutoFit/>
          </a:bodyPr>
          <a:lstStyle/>
          <a:p>
            <a:r>
              <a:rPr lang="zh-CN" altLang="en-US" sz="2000" dirty="0"/>
              <a:t>         首先，不选建成的发电站和选未建成的发电站都要付出代价，我们希望将代价都转换成：选择该发电站的代价。所以自然想到先假设所有已建成的发电站都不选（将所有费用加进</a:t>
            </a:r>
            <a:r>
              <a:rPr lang="en-US" altLang="zh-CN" sz="2000" dirty="0" err="1"/>
              <a:t>ans</a:t>
            </a:r>
            <a:r>
              <a:rPr lang="zh-CN" altLang="en-US" sz="2000" dirty="0"/>
              <a:t>），然后选了它就会付出</a:t>
            </a:r>
            <a:r>
              <a:rPr lang="en-US" altLang="zh-CN" sz="2000" dirty="0"/>
              <a:t>-Price</a:t>
            </a:r>
            <a:r>
              <a:rPr lang="zh-CN" altLang="en-US" sz="2000" dirty="0"/>
              <a:t>的代价。然后本题就变成了一个二分图的带权匹配。</a:t>
            </a:r>
          </a:p>
          <a:p>
            <a:r>
              <a:rPr lang="zh-CN" altLang="en-US" sz="2000" dirty="0"/>
              <a:t>         但是本题还有一个特殊的性质，就是一个发电站的所有出边的边权都是相等的。那么我们可以模拟费用流的方法，每次贪心的选取代价最小的发电站，如果代价相同则选取编号最小的。具体实现就是先排序，然后跑匈牙利即可。</a:t>
            </a:r>
          </a:p>
        </p:txBody>
      </p:sp>
    </p:spTree>
    <p:extLst>
      <p:ext uri="{BB962C8B-B14F-4D97-AF65-F5344CB8AC3E}">
        <p14:creationId xmlns:p14="http://schemas.microsoft.com/office/powerpoint/2010/main" val="1820940622"/>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例题</a:t>
              </a:r>
              <a:r>
                <a:rPr lang="en-US" altLang="zh-CN" sz="2800" dirty="0">
                  <a:latin typeface="华文细黑" panose="02010600040101010101" pitchFamily="2" charset="-122"/>
                  <a:ea typeface="华文细黑" panose="02010600040101010101" pitchFamily="2" charset="-122"/>
                </a:rPr>
                <a:t>4 BZOJ1562</a:t>
              </a:r>
              <a:endParaRPr lang="zh-CN" altLang="en-US" sz="2800" dirty="0">
                <a:latin typeface="华文细黑" panose="02010600040101010101" pitchFamily="2" charset="-122"/>
                <a:ea typeface="华文细黑" panose="02010600040101010101" pitchFamily="2" charset="-122"/>
              </a:endParaRPr>
            </a:p>
          </p:txBody>
        </p:sp>
      </p:grpSp>
      <p:sp>
        <p:nvSpPr>
          <p:cNvPr id="5" name="矩形 4">
            <a:extLst>
              <a:ext uri="{FF2B5EF4-FFF2-40B4-BE49-F238E27FC236}">
                <a16:creationId xmlns:a16="http://schemas.microsoft.com/office/drawing/2014/main" id="{12D48DA6-EA79-4DC6-AA07-987C17582793}"/>
              </a:ext>
            </a:extLst>
          </p:cNvPr>
          <p:cNvSpPr/>
          <p:nvPr/>
        </p:nvSpPr>
        <p:spPr>
          <a:xfrm>
            <a:off x="1958330" y="1909535"/>
            <a:ext cx="7989454" cy="3170099"/>
          </a:xfrm>
          <a:prstGeom prst="rect">
            <a:avLst/>
          </a:prstGeom>
        </p:spPr>
        <p:txBody>
          <a:bodyPr wrap="square">
            <a:spAutoFit/>
          </a:bodyPr>
          <a:lstStyle/>
          <a:p>
            <a:r>
              <a:rPr lang="en-US" altLang="zh-CN" sz="2000" b="1" dirty="0"/>
              <a:t>Problem</a:t>
            </a:r>
            <a:r>
              <a:rPr lang="zh-CN" altLang="en-US" sz="2000" b="1" dirty="0"/>
              <a:t>：</a:t>
            </a:r>
            <a:endParaRPr lang="en-US" altLang="zh-CN" sz="2000" b="1"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6" name="图片 5">
            <a:extLst>
              <a:ext uri="{FF2B5EF4-FFF2-40B4-BE49-F238E27FC236}">
                <a16:creationId xmlns:a16="http://schemas.microsoft.com/office/drawing/2014/main" id="{FB9B3D0E-917F-4C3D-AA21-2911617AA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816" y="2010825"/>
            <a:ext cx="5514975" cy="3486150"/>
          </a:xfrm>
          <a:prstGeom prst="rect">
            <a:avLst/>
          </a:prstGeom>
        </p:spPr>
      </p:pic>
    </p:spTree>
    <p:extLst>
      <p:ext uri="{BB962C8B-B14F-4D97-AF65-F5344CB8AC3E}">
        <p14:creationId xmlns:p14="http://schemas.microsoft.com/office/powerpoint/2010/main" val="1427073620"/>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例题</a:t>
              </a:r>
              <a:r>
                <a:rPr lang="en-US" altLang="zh-CN" sz="2800" dirty="0">
                  <a:latin typeface="华文细黑" panose="02010600040101010101" pitchFamily="2" charset="-122"/>
                  <a:ea typeface="华文细黑" panose="02010600040101010101" pitchFamily="2" charset="-122"/>
                </a:rPr>
                <a:t>4 BZOJ1562</a:t>
              </a:r>
              <a:endParaRPr lang="zh-CN" altLang="en-US" sz="2800" dirty="0">
                <a:latin typeface="华文细黑" panose="02010600040101010101" pitchFamily="2" charset="-122"/>
                <a:ea typeface="华文细黑" panose="02010600040101010101" pitchFamily="2" charset="-122"/>
              </a:endParaRPr>
            </a:p>
          </p:txBody>
        </p:sp>
      </p:grpSp>
      <p:sp>
        <p:nvSpPr>
          <p:cNvPr id="2" name="矩形 1">
            <a:extLst>
              <a:ext uri="{FF2B5EF4-FFF2-40B4-BE49-F238E27FC236}">
                <a16:creationId xmlns:a16="http://schemas.microsoft.com/office/drawing/2014/main" id="{375CE76B-0133-4AA7-9E91-9D6087605FEB}"/>
              </a:ext>
            </a:extLst>
          </p:cNvPr>
          <p:cNvSpPr/>
          <p:nvPr/>
        </p:nvSpPr>
        <p:spPr>
          <a:xfrm>
            <a:off x="1727199" y="1443841"/>
            <a:ext cx="7961745" cy="4708981"/>
          </a:xfrm>
          <a:prstGeom prst="rect">
            <a:avLst/>
          </a:prstGeom>
        </p:spPr>
        <p:txBody>
          <a:bodyPr wrap="square">
            <a:spAutoFit/>
          </a:bodyPr>
          <a:lstStyle/>
          <a:p>
            <a:r>
              <a:rPr lang="zh-CN" altLang="en-US" sz="2000" b="1" dirty="0"/>
              <a:t>算法描述</a:t>
            </a:r>
            <a:r>
              <a:rPr lang="en-US" altLang="zh-CN" sz="2000" b="1" dirty="0"/>
              <a:t>:</a:t>
            </a:r>
            <a:endParaRPr lang="zh-CN" altLang="en-US" sz="2000" b="1" dirty="0"/>
          </a:p>
          <a:p>
            <a:r>
              <a:rPr lang="zh-CN" altLang="en-US" sz="2000" dirty="0"/>
              <a:t>首先求一个任意完美匹配，然后在此基础上，不断寻找增广回路，以改进当前解，直到最优解。 具体方法为，依次断每个顶点的对应。如果当前顶点对应的点是序号较小顶点，可以直接取得，否则尝试修正。修正的方法是强制将当前顶点对应到序号较小顶点，这必然导致</a:t>
            </a:r>
            <a:r>
              <a:rPr lang="en-US" altLang="zh-CN" sz="2000" dirty="0"/>
              <a:t>X</a:t>
            </a:r>
            <a:r>
              <a:rPr lang="zh-CN" altLang="en-US" sz="2000" dirty="0"/>
              <a:t>集合中另一个顶点失配，此时从该顶点开始尝试找一条增广路，如果存在则修正成功，否则修正失败，撤回操作。</a:t>
            </a:r>
            <a:endParaRPr lang="en-US" altLang="zh-CN" sz="2000" dirty="0"/>
          </a:p>
          <a:p>
            <a:endParaRPr lang="en-US" altLang="zh-CN" sz="2000" dirty="0"/>
          </a:p>
          <a:p>
            <a:r>
              <a:rPr lang="zh-CN" altLang="en-US" sz="2000" b="1" dirty="0"/>
              <a:t>算法证明</a:t>
            </a:r>
            <a:r>
              <a:rPr lang="en-US" altLang="zh-CN" sz="2000" b="1" dirty="0"/>
              <a:t>:</a:t>
            </a:r>
            <a:endParaRPr lang="zh-CN" altLang="en-US" sz="2000" b="1" dirty="0"/>
          </a:p>
          <a:p>
            <a:r>
              <a:rPr lang="zh-CN" altLang="en-US" sz="2000" dirty="0"/>
              <a:t>证明类似与解法</a:t>
            </a:r>
            <a:r>
              <a:rPr lang="en-US" altLang="zh-CN" sz="2000" dirty="0"/>
              <a:t>1</a:t>
            </a:r>
            <a:r>
              <a:rPr lang="zh-CN" altLang="en-US" sz="2000" dirty="0"/>
              <a:t>，不同在于每次无重新判断，只要修正保证合法，每时总是完美匹配。</a:t>
            </a:r>
            <a:endParaRPr lang="en-US" altLang="zh-CN" sz="2000" dirty="0"/>
          </a:p>
          <a:p>
            <a:endParaRPr lang="en-US" altLang="zh-CN" sz="2000" dirty="0"/>
          </a:p>
          <a:p>
            <a:r>
              <a:rPr lang="zh-CN" altLang="en-US" sz="2000" b="1" dirty="0"/>
              <a:t>复杂度分析</a:t>
            </a:r>
            <a:r>
              <a:rPr lang="en-US" altLang="zh-CN" sz="2000" b="1" dirty="0"/>
              <a:t>:</a:t>
            </a:r>
            <a:endParaRPr lang="zh-CN" altLang="en-US" sz="2000" b="1" dirty="0"/>
          </a:p>
          <a:p>
            <a:r>
              <a:rPr lang="zh-CN" altLang="en-US" sz="2000" dirty="0"/>
              <a:t>首先求一个完美匹配的时间复杂度为</a:t>
            </a:r>
            <a:r>
              <a:rPr lang="en-US" altLang="zh-CN" sz="2000" dirty="0"/>
              <a:t>O(N2)</a:t>
            </a:r>
            <a:r>
              <a:rPr lang="zh-CN" altLang="en-US" sz="2000" dirty="0"/>
              <a:t>，接下来要尝试修正</a:t>
            </a:r>
            <a:r>
              <a:rPr lang="en-US" altLang="zh-CN" sz="2000" dirty="0"/>
              <a:t>N</a:t>
            </a:r>
            <a:r>
              <a:rPr lang="zh-CN" altLang="en-US" sz="2000" dirty="0"/>
              <a:t>次，每次修正时时间为 </a:t>
            </a:r>
            <a:r>
              <a:rPr lang="en-US" altLang="zh-CN" sz="2000" dirty="0"/>
              <a:t>O(N)</a:t>
            </a:r>
            <a:r>
              <a:rPr lang="zh-CN" altLang="en-US" sz="2000" dirty="0"/>
              <a:t>，所以总时间复杂度为</a:t>
            </a:r>
            <a:r>
              <a:rPr lang="en-US" altLang="zh-CN" sz="2000" dirty="0"/>
              <a:t>O(N^2)</a:t>
            </a:r>
            <a:r>
              <a:rPr lang="zh-CN" altLang="en-US" sz="2000" dirty="0"/>
              <a:t>。</a:t>
            </a:r>
          </a:p>
        </p:txBody>
      </p:sp>
    </p:spTree>
    <p:extLst>
      <p:ext uri="{BB962C8B-B14F-4D97-AF65-F5344CB8AC3E}">
        <p14:creationId xmlns:p14="http://schemas.microsoft.com/office/powerpoint/2010/main" val="3087018865"/>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423091" y="2838490"/>
            <a:ext cx="3908715" cy="1107996"/>
          </a:xfrm>
          <a:prstGeom prst="rect">
            <a:avLst/>
          </a:prstGeom>
          <a:noFill/>
        </p:spPr>
        <p:txBody>
          <a:bodyPr wrap="square" rtlCol="0">
            <a:spAutoFit/>
          </a:bodyPr>
          <a:lstStyle/>
          <a:p>
            <a:pPr algn="ctr"/>
            <a:r>
              <a:rPr lang="zh-CN" altLang="en-US" sz="66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方正兰亭粗黑简体" panose="02000000000000000000" pitchFamily="2" charset="-122"/>
              </a:rPr>
              <a:t>谢   谢！</a:t>
            </a:r>
            <a:endParaRPr lang="zh-CN" altLang="en-US" sz="66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cxnSp>
        <p:nvCxnSpPr>
          <p:cNvPr id="14" name="直接连接符 13"/>
          <p:cNvCxnSpPr/>
          <p:nvPr/>
        </p:nvCxnSpPr>
        <p:spPr>
          <a:xfrm>
            <a:off x="3934887" y="4151425"/>
            <a:ext cx="3944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92793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匹配</a:t>
              </a:r>
            </a:p>
          </p:txBody>
        </p:sp>
      </p:grpSp>
      <p:sp>
        <p:nvSpPr>
          <p:cNvPr id="2" name="矩形 1">
            <a:extLst>
              <a:ext uri="{FF2B5EF4-FFF2-40B4-BE49-F238E27FC236}">
                <a16:creationId xmlns:a16="http://schemas.microsoft.com/office/drawing/2014/main" id="{6F757D2B-D527-458E-8862-1BA3D979F0C3}"/>
              </a:ext>
            </a:extLst>
          </p:cNvPr>
          <p:cNvSpPr/>
          <p:nvPr/>
        </p:nvSpPr>
        <p:spPr>
          <a:xfrm>
            <a:off x="1010656" y="2194332"/>
            <a:ext cx="6448924" cy="1384995"/>
          </a:xfrm>
          <a:prstGeom prst="rect">
            <a:avLst/>
          </a:prstGeom>
        </p:spPr>
        <p:txBody>
          <a:bodyPr wrap="square">
            <a:spAutoFit/>
          </a:bodyPr>
          <a:lstStyle/>
          <a:p>
            <a:r>
              <a:rPr lang="zh-CN" altLang="en-US" sz="2800" dirty="0">
                <a:latin typeface="楷体" panose="02010609060101010101" pitchFamily="49" charset="-122"/>
                <a:ea typeface="楷体" panose="02010609060101010101" pitchFamily="49" charset="-122"/>
              </a:rPr>
              <a:t>在图论中，一个「匹配」（</a:t>
            </a:r>
            <a:r>
              <a:rPr lang="vi-VN" altLang="zh-CN" sz="2800" dirty="0">
                <a:ea typeface="楷体" panose="02010609060101010101" pitchFamily="49" charset="-122"/>
              </a:rPr>
              <a:t>matching</a:t>
            </a:r>
            <a:r>
              <a:rPr lang="zh-CN" altLang="vi-V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是一个边的集合，其中任意两条边都没有公共顶点。</a:t>
            </a:r>
            <a:endParaRPr lang="en-US" altLang="zh-CN" sz="2800" dirty="0">
              <a:latin typeface="楷体" panose="02010609060101010101" pitchFamily="49" charset="-122"/>
              <a:ea typeface="楷体" panose="02010609060101010101" pitchFamily="49" charset="-122"/>
            </a:endParaRPr>
          </a:p>
        </p:txBody>
      </p:sp>
      <p:sp>
        <p:nvSpPr>
          <p:cNvPr id="7" name="圆角矩形 1">
            <a:extLst>
              <a:ext uri="{FF2B5EF4-FFF2-40B4-BE49-F238E27FC236}">
                <a16:creationId xmlns:a16="http://schemas.microsoft.com/office/drawing/2014/main" id="{3132DADD-2080-4BCB-B2F9-BF2153FF23EC}"/>
              </a:ext>
            </a:extLst>
          </p:cNvPr>
          <p:cNvSpPr/>
          <p:nvPr/>
        </p:nvSpPr>
        <p:spPr>
          <a:xfrm>
            <a:off x="1096270" y="1315531"/>
            <a:ext cx="2031941" cy="523220"/>
          </a:xfrm>
          <a:prstGeom prst="roundRect">
            <a:avLst>
              <a:gd name="adj" fmla="val 3230"/>
            </a:avLst>
          </a:prstGeom>
          <a:solidFill>
            <a:srgbClr val="70BDEA"/>
          </a:solidFill>
          <a:ln w="19050">
            <a:noFill/>
          </a:ln>
        </p:spPr>
        <p:txBody>
          <a:bodyPr rtlCol="0" anchor="ctr"/>
          <a:lstStyle/>
          <a:p>
            <a:pPr algn="ctr"/>
            <a:r>
              <a:rPr lang="zh-CN" altLang="en-US" sz="2800" dirty="0">
                <a:solidFill>
                  <a:schemeClr val="bg1"/>
                </a:solidFill>
                <a:latin typeface="楷体" panose="02010609060101010101" pitchFamily="49" charset="-122"/>
                <a:ea typeface="楷体" panose="02010609060101010101" pitchFamily="49" charset="-122"/>
              </a:rPr>
              <a:t>二分图匹配</a:t>
            </a:r>
            <a:endParaRPr lang="en-US" altLang="zh-CN" sz="2800" dirty="0">
              <a:solidFill>
                <a:schemeClr val="bg1"/>
              </a:solidFill>
              <a:latin typeface="楷体" panose="02010609060101010101" pitchFamily="49" charset="-122"/>
              <a:ea typeface="楷体" panose="02010609060101010101" pitchFamily="49" charset="-122"/>
            </a:endParaRPr>
          </a:p>
        </p:txBody>
      </p:sp>
      <p:sp>
        <p:nvSpPr>
          <p:cNvPr id="8" name="矩形 7">
            <a:extLst>
              <a:ext uri="{FF2B5EF4-FFF2-40B4-BE49-F238E27FC236}">
                <a16:creationId xmlns:a16="http://schemas.microsoft.com/office/drawing/2014/main" id="{72D08281-36F2-4006-B6FB-C93EDD836073}"/>
              </a:ext>
            </a:extLst>
          </p:cNvPr>
          <p:cNvSpPr/>
          <p:nvPr/>
        </p:nvSpPr>
        <p:spPr>
          <a:xfrm>
            <a:off x="1010656" y="4860063"/>
            <a:ext cx="6448924" cy="954107"/>
          </a:xfrm>
          <a:prstGeom prst="rect">
            <a:avLst/>
          </a:prstGeom>
        </p:spPr>
        <p:txBody>
          <a:bodyPr wrap="square">
            <a:spAutoFit/>
          </a:bodyPr>
          <a:lstStyle/>
          <a:p>
            <a:r>
              <a:rPr lang="zh-CN" altLang="en-US" sz="2800" dirty="0">
                <a:latin typeface="楷体" panose="02010609060101010101" pitchFamily="49" charset="-122"/>
                <a:ea typeface="楷体" panose="02010609060101010101" pitchFamily="49" charset="-122"/>
              </a:rPr>
              <a:t>所含匹配边数最多的匹配，称为这个图的最大匹配。</a:t>
            </a:r>
          </a:p>
        </p:txBody>
      </p:sp>
      <p:sp>
        <p:nvSpPr>
          <p:cNvPr id="9" name="圆角矩形 1">
            <a:extLst>
              <a:ext uri="{FF2B5EF4-FFF2-40B4-BE49-F238E27FC236}">
                <a16:creationId xmlns:a16="http://schemas.microsoft.com/office/drawing/2014/main" id="{B40A9BF9-EA7C-4A05-BA5B-52844EF0B993}"/>
              </a:ext>
            </a:extLst>
          </p:cNvPr>
          <p:cNvSpPr/>
          <p:nvPr/>
        </p:nvSpPr>
        <p:spPr>
          <a:xfrm>
            <a:off x="1096270" y="4075435"/>
            <a:ext cx="2744405" cy="522815"/>
          </a:xfrm>
          <a:prstGeom prst="roundRect">
            <a:avLst>
              <a:gd name="adj" fmla="val 3230"/>
            </a:avLst>
          </a:prstGeom>
          <a:solidFill>
            <a:srgbClr val="70BDEA"/>
          </a:solidFill>
          <a:ln w="19050">
            <a:noFill/>
          </a:ln>
        </p:spPr>
        <p:txBody>
          <a:bodyPr rtlCol="0" anchor="ctr"/>
          <a:lstStyle/>
          <a:p>
            <a:pPr algn="ctr"/>
            <a:r>
              <a:rPr lang="zh-CN" altLang="en-US" sz="2800" dirty="0">
                <a:solidFill>
                  <a:schemeClr val="bg1"/>
                </a:solidFill>
                <a:latin typeface="楷体" panose="02010609060101010101" pitchFamily="49" charset="-122"/>
                <a:ea typeface="楷体" panose="02010609060101010101" pitchFamily="49" charset="-122"/>
              </a:rPr>
              <a:t>二分图最大匹配</a:t>
            </a:r>
            <a:endParaRPr lang="en-US" altLang="zh-CN" sz="2800" dirty="0">
              <a:solidFill>
                <a:schemeClr val="bg1"/>
              </a:solidFill>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83DF16F0-B37E-407B-B589-6BFA7AF933C7}"/>
              </a:ext>
            </a:extLst>
          </p:cNvPr>
          <p:cNvPicPr>
            <a:picLocks noChangeAspect="1"/>
          </p:cNvPicPr>
          <p:nvPr/>
        </p:nvPicPr>
        <p:blipFill>
          <a:blip r:embed="rId3"/>
          <a:stretch>
            <a:fillRect/>
          </a:stretch>
        </p:blipFill>
        <p:spPr>
          <a:xfrm>
            <a:off x="7493319" y="1040160"/>
            <a:ext cx="1560900" cy="2250400"/>
          </a:xfrm>
          <a:prstGeom prst="rect">
            <a:avLst/>
          </a:prstGeom>
        </p:spPr>
      </p:pic>
      <p:pic>
        <p:nvPicPr>
          <p:cNvPr id="6" name="图片 5">
            <a:extLst>
              <a:ext uri="{FF2B5EF4-FFF2-40B4-BE49-F238E27FC236}">
                <a16:creationId xmlns:a16="http://schemas.microsoft.com/office/drawing/2014/main" id="{7DABABFB-FC29-438A-9FC7-5355F23C367E}"/>
              </a:ext>
            </a:extLst>
          </p:cNvPr>
          <p:cNvPicPr>
            <a:picLocks noChangeAspect="1"/>
          </p:cNvPicPr>
          <p:nvPr/>
        </p:nvPicPr>
        <p:blipFill>
          <a:blip r:embed="rId4"/>
          <a:stretch>
            <a:fillRect/>
          </a:stretch>
        </p:blipFill>
        <p:spPr>
          <a:xfrm>
            <a:off x="9534830" y="1040160"/>
            <a:ext cx="1560900" cy="2250400"/>
          </a:xfrm>
          <a:prstGeom prst="rect">
            <a:avLst/>
          </a:prstGeom>
        </p:spPr>
      </p:pic>
      <p:pic>
        <p:nvPicPr>
          <p:cNvPr id="10" name="图片 9">
            <a:extLst>
              <a:ext uri="{FF2B5EF4-FFF2-40B4-BE49-F238E27FC236}">
                <a16:creationId xmlns:a16="http://schemas.microsoft.com/office/drawing/2014/main" id="{760E268C-C65A-4814-BD08-46E5A3D543BE}"/>
              </a:ext>
            </a:extLst>
          </p:cNvPr>
          <p:cNvPicPr>
            <a:picLocks noChangeAspect="1"/>
          </p:cNvPicPr>
          <p:nvPr/>
        </p:nvPicPr>
        <p:blipFill>
          <a:blip r:embed="rId5"/>
          <a:stretch>
            <a:fillRect/>
          </a:stretch>
        </p:blipFill>
        <p:spPr>
          <a:xfrm>
            <a:off x="9534830" y="3721957"/>
            <a:ext cx="1560900" cy="2250400"/>
          </a:xfrm>
          <a:prstGeom prst="rect">
            <a:avLst/>
          </a:prstGeom>
        </p:spPr>
      </p:pic>
      <p:pic>
        <p:nvPicPr>
          <p:cNvPr id="11" name="图片 10">
            <a:extLst>
              <a:ext uri="{FF2B5EF4-FFF2-40B4-BE49-F238E27FC236}">
                <a16:creationId xmlns:a16="http://schemas.microsoft.com/office/drawing/2014/main" id="{733B6B8C-427B-4C8D-A658-9617A432FD4D}"/>
              </a:ext>
            </a:extLst>
          </p:cNvPr>
          <p:cNvPicPr>
            <a:picLocks noChangeAspect="1"/>
          </p:cNvPicPr>
          <p:nvPr/>
        </p:nvPicPr>
        <p:blipFill>
          <a:blip r:embed="rId6"/>
          <a:stretch>
            <a:fillRect/>
          </a:stretch>
        </p:blipFill>
        <p:spPr>
          <a:xfrm>
            <a:off x="7493319" y="3721957"/>
            <a:ext cx="1560900" cy="2250400"/>
          </a:xfrm>
          <a:prstGeom prst="rect">
            <a:avLst/>
          </a:prstGeom>
        </p:spPr>
      </p:pic>
    </p:spTree>
    <p:extLst>
      <p:ext uri="{BB962C8B-B14F-4D97-AF65-F5344CB8AC3E}">
        <p14:creationId xmlns:p14="http://schemas.microsoft.com/office/powerpoint/2010/main" val="4889091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3">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增广路</a:t>
              </a:r>
            </a:p>
          </p:txBody>
        </p:sp>
      </p:grpSp>
      <p:sp>
        <p:nvSpPr>
          <p:cNvPr id="13" name="矩形 12">
            <a:extLst>
              <a:ext uri="{FF2B5EF4-FFF2-40B4-BE49-F238E27FC236}">
                <a16:creationId xmlns:a16="http://schemas.microsoft.com/office/drawing/2014/main" id="{33E63654-F2F9-4882-8CDD-0A5675B34964}"/>
              </a:ext>
            </a:extLst>
          </p:cNvPr>
          <p:cNvSpPr/>
          <p:nvPr/>
        </p:nvSpPr>
        <p:spPr>
          <a:xfrm>
            <a:off x="1010656" y="2194332"/>
            <a:ext cx="10266944" cy="954107"/>
          </a:xfrm>
          <a:prstGeom prst="rect">
            <a:avLst/>
          </a:prstGeom>
        </p:spPr>
        <p:txBody>
          <a:bodyPr wrap="square">
            <a:spAutoFit/>
          </a:bodyPr>
          <a:lstStyle/>
          <a:p>
            <a:r>
              <a:rPr lang="zh-CN" altLang="en-US" sz="2800" dirty="0">
                <a:latin typeface="楷体" panose="02010609060101010101" pitchFamily="49" charset="-122"/>
                <a:ea typeface="楷体" panose="02010609060101010101" pitchFamily="49" charset="-122"/>
              </a:rPr>
              <a:t>从一个未匹配点出发，依次经过非匹配边、匹配边、非匹配边</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形成的路径叫交替路。</a:t>
            </a:r>
          </a:p>
        </p:txBody>
      </p:sp>
      <p:sp>
        <p:nvSpPr>
          <p:cNvPr id="14" name="圆角矩形 1">
            <a:extLst>
              <a:ext uri="{FF2B5EF4-FFF2-40B4-BE49-F238E27FC236}">
                <a16:creationId xmlns:a16="http://schemas.microsoft.com/office/drawing/2014/main" id="{C8752865-200D-4484-818C-81555577186D}"/>
              </a:ext>
            </a:extLst>
          </p:cNvPr>
          <p:cNvSpPr/>
          <p:nvPr/>
        </p:nvSpPr>
        <p:spPr>
          <a:xfrm>
            <a:off x="1096271" y="1409377"/>
            <a:ext cx="1342130" cy="523220"/>
          </a:xfrm>
          <a:prstGeom prst="roundRect">
            <a:avLst>
              <a:gd name="adj" fmla="val 3230"/>
            </a:avLst>
          </a:prstGeom>
          <a:solidFill>
            <a:srgbClr val="70BDEA"/>
          </a:solidFill>
          <a:ln w="19050">
            <a:noFill/>
          </a:ln>
        </p:spPr>
        <p:txBody>
          <a:bodyPr rtlCol="0" anchor="ctr"/>
          <a:lstStyle/>
          <a:p>
            <a:pPr algn="ctr"/>
            <a:r>
              <a:rPr lang="zh-CN" altLang="en-US" sz="2800" dirty="0">
                <a:solidFill>
                  <a:schemeClr val="bg1"/>
                </a:solidFill>
                <a:latin typeface="楷体" panose="02010609060101010101" pitchFamily="49" charset="-122"/>
                <a:ea typeface="楷体" panose="02010609060101010101" pitchFamily="49" charset="-122"/>
              </a:rPr>
              <a:t>交替路</a:t>
            </a:r>
            <a:endParaRPr lang="en-US" altLang="zh-CN" sz="2800" dirty="0">
              <a:solidFill>
                <a:schemeClr val="bg1"/>
              </a:solidFill>
              <a:latin typeface="楷体" panose="02010609060101010101" pitchFamily="49" charset="-122"/>
              <a:ea typeface="楷体" panose="02010609060101010101" pitchFamily="49" charset="-122"/>
            </a:endParaRPr>
          </a:p>
        </p:txBody>
      </p:sp>
      <p:sp>
        <p:nvSpPr>
          <p:cNvPr id="15" name="矩形 14">
            <a:extLst>
              <a:ext uri="{FF2B5EF4-FFF2-40B4-BE49-F238E27FC236}">
                <a16:creationId xmlns:a16="http://schemas.microsoft.com/office/drawing/2014/main" id="{0C773748-9343-4029-8800-3144A8B36D33}"/>
              </a:ext>
            </a:extLst>
          </p:cNvPr>
          <p:cNvSpPr/>
          <p:nvPr/>
        </p:nvSpPr>
        <p:spPr>
          <a:xfrm>
            <a:off x="980584" y="4422528"/>
            <a:ext cx="10297016" cy="954107"/>
          </a:xfrm>
          <a:prstGeom prst="rect">
            <a:avLst/>
          </a:prstGeom>
        </p:spPr>
        <p:txBody>
          <a:bodyPr wrap="square">
            <a:spAutoFit/>
          </a:bodyPr>
          <a:lstStyle/>
          <a:p>
            <a:r>
              <a:rPr lang="zh-CN" altLang="en-US" sz="2800" dirty="0">
                <a:latin typeface="楷体" panose="02010609060101010101" pitchFamily="49" charset="-122"/>
                <a:ea typeface="楷体" panose="02010609060101010101" pitchFamily="49" charset="-122"/>
              </a:rPr>
              <a:t>从一个未匹配点出发，走交替路，如果途经另一个未匹配点，则这条交替路称为增广路</a:t>
            </a:r>
            <a:r>
              <a:rPr lang="zh-CN" altLang="vi-VN" sz="2800" dirty="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
        <p:nvSpPr>
          <p:cNvPr id="16" name="圆角矩形 1">
            <a:extLst>
              <a:ext uri="{FF2B5EF4-FFF2-40B4-BE49-F238E27FC236}">
                <a16:creationId xmlns:a16="http://schemas.microsoft.com/office/drawing/2014/main" id="{27D07193-9183-4D07-8C72-4B2DD75A20E8}"/>
              </a:ext>
            </a:extLst>
          </p:cNvPr>
          <p:cNvSpPr/>
          <p:nvPr/>
        </p:nvSpPr>
        <p:spPr>
          <a:xfrm>
            <a:off x="1066198" y="3573093"/>
            <a:ext cx="1372203" cy="522815"/>
          </a:xfrm>
          <a:prstGeom prst="roundRect">
            <a:avLst>
              <a:gd name="adj" fmla="val 3230"/>
            </a:avLst>
          </a:prstGeom>
          <a:solidFill>
            <a:srgbClr val="70BDEA"/>
          </a:solidFill>
          <a:ln w="19050">
            <a:noFill/>
          </a:ln>
        </p:spPr>
        <p:txBody>
          <a:bodyPr rtlCol="0" anchor="ctr"/>
          <a:lstStyle/>
          <a:p>
            <a:pPr algn="ctr"/>
            <a:r>
              <a:rPr lang="zh-CN" altLang="en-US" sz="2800" dirty="0">
                <a:solidFill>
                  <a:schemeClr val="bg1"/>
                </a:solidFill>
                <a:latin typeface="楷体" panose="02010609060101010101" pitchFamily="49" charset="-122"/>
                <a:ea typeface="楷体" panose="02010609060101010101" pitchFamily="49" charset="-122"/>
              </a:rPr>
              <a:t>增广路</a:t>
            </a:r>
            <a:endParaRPr lang="en-US" altLang="zh-CN" sz="28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644312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增广路性质</a:t>
              </a:r>
            </a:p>
          </p:txBody>
        </p:sp>
      </p:grpSp>
      <p:pic>
        <p:nvPicPr>
          <p:cNvPr id="2" name="图片 1">
            <a:extLst>
              <a:ext uri="{FF2B5EF4-FFF2-40B4-BE49-F238E27FC236}">
                <a16:creationId xmlns:a16="http://schemas.microsoft.com/office/drawing/2014/main" id="{0B4F7D62-CD10-464F-A384-736A4233B1A8}"/>
              </a:ext>
            </a:extLst>
          </p:cNvPr>
          <p:cNvPicPr>
            <a:picLocks noChangeAspect="1"/>
          </p:cNvPicPr>
          <p:nvPr/>
        </p:nvPicPr>
        <p:blipFill>
          <a:blip r:embed="rId3"/>
          <a:stretch>
            <a:fillRect/>
          </a:stretch>
        </p:blipFill>
        <p:spPr>
          <a:xfrm>
            <a:off x="1700916" y="1322979"/>
            <a:ext cx="1560900" cy="2250400"/>
          </a:xfrm>
          <a:prstGeom prst="rect">
            <a:avLst/>
          </a:prstGeom>
        </p:spPr>
      </p:pic>
      <p:pic>
        <p:nvPicPr>
          <p:cNvPr id="5" name="图片 4">
            <a:extLst>
              <a:ext uri="{FF2B5EF4-FFF2-40B4-BE49-F238E27FC236}">
                <a16:creationId xmlns:a16="http://schemas.microsoft.com/office/drawing/2014/main" id="{9ACE179B-9DBE-489B-B0C1-89B327AD3D76}"/>
              </a:ext>
            </a:extLst>
          </p:cNvPr>
          <p:cNvPicPr>
            <a:picLocks noChangeAspect="1"/>
          </p:cNvPicPr>
          <p:nvPr/>
        </p:nvPicPr>
        <p:blipFill>
          <a:blip r:embed="rId4"/>
          <a:stretch>
            <a:fillRect/>
          </a:stretch>
        </p:blipFill>
        <p:spPr>
          <a:xfrm>
            <a:off x="1700916" y="1322979"/>
            <a:ext cx="1560900" cy="2250400"/>
          </a:xfrm>
          <a:prstGeom prst="rect">
            <a:avLst/>
          </a:prstGeom>
        </p:spPr>
      </p:pic>
      <p:pic>
        <p:nvPicPr>
          <p:cNvPr id="6" name="图片 5">
            <a:extLst>
              <a:ext uri="{FF2B5EF4-FFF2-40B4-BE49-F238E27FC236}">
                <a16:creationId xmlns:a16="http://schemas.microsoft.com/office/drawing/2014/main" id="{95F1CF22-C8ED-45BB-B8D7-95D73966C83B}"/>
              </a:ext>
            </a:extLst>
          </p:cNvPr>
          <p:cNvPicPr>
            <a:picLocks noChangeAspect="1"/>
          </p:cNvPicPr>
          <p:nvPr/>
        </p:nvPicPr>
        <p:blipFill>
          <a:blip r:embed="rId5"/>
          <a:stretch>
            <a:fillRect/>
          </a:stretch>
        </p:blipFill>
        <p:spPr>
          <a:xfrm>
            <a:off x="1700916" y="1322979"/>
            <a:ext cx="1560900" cy="2250400"/>
          </a:xfrm>
          <a:prstGeom prst="rect">
            <a:avLst/>
          </a:prstGeom>
        </p:spPr>
      </p:pic>
      <p:pic>
        <p:nvPicPr>
          <p:cNvPr id="7" name="图片 6">
            <a:extLst>
              <a:ext uri="{FF2B5EF4-FFF2-40B4-BE49-F238E27FC236}">
                <a16:creationId xmlns:a16="http://schemas.microsoft.com/office/drawing/2014/main" id="{BF2A8FAA-E98B-4C4D-93AB-B674212A409F}"/>
              </a:ext>
            </a:extLst>
          </p:cNvPr>
          <p:cNvPicPr>
            <a:picLocks noChangeAspect="1"/>
          </p:cNvPicPr>
          <p:nvPr/>
        </p:nvPicPr>
        <p:blipFill>
          <a:blip r:embed="rId6"/>
          <a:stretch>
            <a:fillRect/>
          </a:stretch>
        </p:blipFill>
        <p:spPr>
          <a:xfrm>
            <a:off x="1700916" y="1322979"/>
            <a:ext cx="1560900" cy="2250400"/>
          </a:xfrm>
          <a:prstGeom prst="rect">
            <a:avLst/>
          </a:prstGeom>
        </p:spPr>
      </p:pic>
      <p:pic>
        <p:nvPicPr>
          <p:cNvPr id="8" name="图片 7">
            <a:extLst>
              <a:ext uri="{FF2B5EF4-FFF2-40B4-BE49-F238E27FC236}">
                <a16:creationId xmlns:a16="http://schemas.microsoft.com/office/drawing/2014/main" id="{D37107D9-A556-4A37-9724-21DEA58ED617}"/>
              </a:ext>
            </a:extLst>
          </p:cNvPr>
          <p:cNvPicPr>
            <a:picLocks noChangeAspect="1"/>
          </p:cNvPicPr>
          <p:nvPr/>
        </p:nvPicPr>
        <p:blipFill>
          <a:blip r:embed="rId7"/>
          <a:stretch>
            <a:fillRect/>
          </a:stretch>
        </p:blipFill>
        <p:spPr>
          <a:xfrm>
            <a:off x="1700916" y="1322979"/>
            <a:ext cx="1560900" cy="2250400"/>
          </a:xfrm>
          <a:prstGeom prst="rect">
            <a:avLst/>
          </a:prstGeom>
        </p:spPr>
      </p:pic>
      <p:pic>
        <p:nvPicPr>
          <p:cNvPr id="9" name="图片 8">
            <a:extLst>
              <a:ext uri="{FF2B5EF4-FFF2-40B4-BE49-F238E27FC236}">
                <a16:creationId xmlns:a16="http://schemas.microsoft.com/office/drawing/2014/main" id="{9AF44E64-B5E1-4F25-B2EC-0448E41B1283}"/>
              </a:ext>
            </a:extLst>
          </p:cNvPr>
          <p:cNvPicPr>
            <a:picLocks noChangeAspect="1"/>
          </p:cNvPicPr>
          <p:nvPr/>
        </p:nvPicPr>
        <p:blipFill>
          <a:blip r:embed="rId8"/>
          <a:stretch>
            <a:fillRect/>
          </a:stretch>
        </p:blipFill>
        <p:spPr>
          <a:xfrm>
            <a:off x="1700916" y="1322979"/>
            <a:ext cx="1560900" cy="2250400"/>
          </a:xfrm>
          <a:prstGeom prst="rect">
            <a:avLst/>
          </a:prstGeom>
        </p:spPr>
      </p:pic>
      <p:pic>
        <p:nvPicPr>
          <p:cNvPr id="10" name="图片 9">
            <a:extLst>
              <a:ext uri="{FF2B5EF4-FFF2-40B4-BE49-F238E27FC236}">
                <a16:creationId xmlns:a16="http://schemas.microsoft.com/office/drawing/2014/main" id="{04FA593B-D991-4F37-9800-09A7F7AC24FB}"/>
              </a:ext>
            </a:extLst>
          </p:cNvPr>
          <p:cNvPicPr>
            <a:picLocks noChangeAspect="1"/>
          </p:cNvPicPr>
          <p:nvPr/>
        </p:nvPicPr>
        <p:blipFill>
          <a:blip r:embed="rId9"/>
          <a:stretch>
            <a:fillRect/>
          </a:stretch>
        </p:blipFill>
        <p:spPr>
          <a:xfrm>
            <a:off x="1700916" y="1322979"/>
            <a:ext cx="1560900" cy="2250400"/>
          </a:xfrm>
          <a:prstGeom prst="rect">
            <a:avLst/>
          </a:prstGeom>
        </p:spPr>
      </p:pic>
      <p:pic>
        <p:nvPicPr>
          <p:cNvPr id="11" name="图片 10">
            <a:extLst>
              <a:ext uri="{FF2B5EF4-FFF2-40B4-BE49-F238E27FC236}">
                <a16:creationId xmlns:a16="http://schemas.microsoft.com/office/drawing/2014/main" id="{C9AB4755-9064-4193-8355-B75CAA853D50}"/>
              </a:ext>
            </a:extLst>
          </p:cNvPr>
          <p:cNvPicPr>
            <a:picLocks noChangeAspect="1"/>
          </p:cNvPicPr>
          <p:nvPr/>
        </p:nvPicPr>
        <p:blipFill>
          <a:blip r:embed="rId10"/>
          <a:stretch>
            <a:fillRect/>
          </a:stretch>
        </p:blipFill>
        <p:spPr>
          <a:xfrm>
            <a:off x="4995683" y="2194332"/>
            <a:ext cx="5495401" cy="413867"/>
          </a:xfrm>
          <a:prstGeom prst="rect">
            <a:avLst/>
          </a:prstGeom>
        </p:spPr>
      </p:pic>
      <p:sp>
        <p:nvSpPr>
          <p:cNvPr id="12" name="矩形 11">
            <a:extLst>
              <a:ext uri="{FF2B5EF4-FFF2-40B4-BE49-F238E27FC236}">
                <a16:creationId xmlns:a16="http://schemas.microsoft.com/office/drawing/2014/main" id="{3FED14CB-AB61-4D6D-9267-9D6701CA0458}"/>
              </a:ext>
            </a:extLst>
          </p:cNvPr>
          <p:cNvSpPr/>
          <p:nvPr/>
        </p:nvSpPr>
        <p:spPr>
          <a:xfrm>
            <a:off x="1259455" y="3971440"/>
            <a:ext cx="9842653" cy="2246769"/>
          </a:xfrm>
          <a:prstGeom prst="rect">
            <a:avLst/>
          </a:prstGeom>
        </p:spPr>
        <p:txBody>
          <a:bodyPr wrap="square">
            <a:spAutoFit/>
          </a:bodyPr>
          <a:lstStyle/>
          <a:p>
            <a:pPr marL="342900" indent="-342900">
              <a:buFont typeface="+mj-lt"/>
              <a:buAutoNum type="arabicPeriod"/>
            </a:pPr>
            <a:r>
              <a:rPr lang="zh-CN" altLang="en-US" sz="2800" dirty="0">
                <a:latin typeface="楷体" panose="02010609060101010101" pitchFamily="49" charset="-122"/>
                <a:ea typeface="楷体" panose="02010609060101010101" pitchFamily="49" charset="-122"/>
                <a:sym typeface="+mn-ea"/>
              </a:rPr>
              <a:t>长度</a:t>
            </a:r>
            <a:r>
              <a:rPr lang="en-US" altLang="zh-CN" sz="2800" dirty="0" err="1">
                <a:latin typeface="楷体" panose="02010609060101010101" pitchFamily="49" charset="-122"/>
                <a:ea typeface="楷体" panose="02010609060101010101" pitchFamily="49" charset="-122"/>
                <a:sym typeface="+mn-ea"/>
              </a:rPr>
              <a:t>len</a:t>
            </a:r>
            <a:r>
              <a:rPr lang="zh-CN" altLang="en-US" sz="2800" dirty="0">
                <a:latin typeface="楷体" panose="02010609060101010101" pitchFamily="49" charset="-122"/>
                <a:ea typeface="楷体" panose="02010609060101010101" pitchFamily="49" charset="-122"/>
                <a:sym typeface="+mn-ea"/>
              </a:rPr>
              <a:t>是奇数</a:t>
            </a:r>
          </a:p>
          <a:p>
            <a:pPr marL="342900" indent="-342900">
              <a:buFont typeface="+mj-lt"/>
              <a:buAutoNum type="arabicPeriod"/>
            </a:pPr>
            <a:r>
              <a:rPr lang="zh-CN" altLang="en-US" sz="2800" dirty="0">
                <a:latin typeface="楷体" panose="02010609060101010101" pitchFamily="49" charset="-122"/>
                <a:ea typeface="楷体" panose="02010609060101010101" pitchFamily="49" charset="-122"/>
                <a:sym typeface="+mn-ea"/>
              </a:rPr>
              <a:t>路径上第</a:t>
            </a:r>
            <a:r>
              <a:rPr lang="en-US" altLang="zh-CN" sz="2800" dirty="0">
                <a:latin typeface="楷体" panose="02010609060101010101" pitchFamily="49" charset="-122"/>
                <a:ea typeface="楷体" panose="02010609060101010101" pitchFamily="49" charset="-122"/>
                <a:sym typeface="+mn-ea"/>
              </a:rPr>
              <a:t>1,3,5,…,</a:t>
            </a:r>
            <a:r>
              <a:rPr lang="en-US" altLang="zh-CN" sz="2800" dirty="0" err="1">
                <a:latin typeface="楷体" panose="02010609060101010101" pitchFamily="49" charset="-122"/>
                <a:ea typeface="楷体" panose="02010609060101010101" pitchFamily="49" charset="-122"/>
                <a:sym typeface="+mn-ea"/>
              </a:rPr>
              <a:t>len</a:t>
            </a:r>
            <a:r>
              <a:rPr lang="zh-CN" altLang="en-US" sz="2800" dirty="0">
                <a:latin typeface="楷体" panose="02010609060101010101" pitchFamily="49" charset="-122"/>
                <a:ea typeface="楷体" panose="02010609060101010101" pitchFamily="49" charset="-122"/>
                <a:sym typeface="+mn-ea"/>
              </a:rPr>
              <a:t>条边是非匹配边，第</a:t>
            </a:r>
            <a:r>
              <a:rPr lang="en-US" altLang="zh-CN" sz="2800" dirty="0">
                <a:latin typeface="楷体" panose="02010609060101010101" pitchFamily="49" charset="-122"/>
                <a:ea typeface="楷体" panose="02010609060101010101" pitchFamily="49" charset="-122"/>
                <a:sym typeface="+mn-ea"/>
              </a:rPr>
              <a:t>2,4,6,…,len-1</a:t>
            </a:r>
            <a:r>
              <a:rPr lang="zh-CN" altLang="en-US" sz="2800" dirty="0">
                <a:latin typeface="楷体" panose="02010609060101010101" pitchFamily="49" charset="-122"/>
                <a:ea typeface="楷体" panose="02010609060101010101" pitchFamily="49" charset="-122"/>
                <a:sym typeface="+mn-ea"/>
              </a:rPr>
              <a:t>条边是匹配边。</a:t>
            </a:r>
          </a:p>
          <a:p>
            <a:pPr marL="342900" indent="-342900">
              <a:buFont typeface="+mj-lt"/>
              <a:buAutoNum type="arabicPeriod"/>
            </a:pPr>
            <a:r>
              <a:rPr lang="zh-CN" altLang="en-US" sz="2800" dirty="0">
                <a:latin typeface="楷体" panose="02010609060101010101" pitchFamily="49" charset="-122"/>
                <a:ea typeface="楷体" panose="02010609060101010101" pitchFamily="49" charset="-122"/>
                <a:sym typeface="+mn-ea"/>
              </a:rPr>
              <a:t>二分图的一组匹配</a:t>
            </a:r>
            <a:r>
              <a:rPr lang="en-US" altLang="zh-CN" sz="2800" dirty="0">
                <a:latin typeface="楷体" panose="02010609060101010101" pitchFamily="49" charset="-122"/>
                <a:ea typeface="楷体" panose="02010609060101010101" pitchFamily="49" charset="-122"/>
                <a:sym typeface="+mn-ea"/>
              </a:rPr>
              <a:t>S</a:t>
            </a:r>
            <a:r>
              <a:rPr lang="zh-CN" altLang="en-US" sz="2800" dirty="0">
                <a:latin typeface="楷体" panose="02010609060101010101" pitchFamily="49" charset="-122"/>
                <a:ea typeface="楷体" panose="02010609060101010101" pitchFamily="49" charset="-122"/>
                <a:sym typeface="+mn-ea"/>
              </a:rPr>
              <a:t>是最大匹配，当且仅当图中不存在增广路。</a:t>
            </a:r>
          </a:p>
        </p:txBody>
      </p:sp>
    </p:spTree>
    <p:extLst>
      <p:ext uri="{BB962C8B-B14F-4D97-AF65-F5344CB8AC3E}">
        <p14:creationId xmlns:p14="http://schemas.microsoft.com/office/powerpoint/2010/main" val="10077350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3681664" y="3451845"/>
            <a:ext cx="4641706" cy="1569660"/>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无边权的</a:t>
            </a:r>
            <a:endParaRPr lang="en-US" altLang="zh-CN" sz="4800" b="1" dirty="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endParaRPr>
          </a:p>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二分图最大匹配</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02</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10" name="文本框 9">
            <a:extLst>
              <a:ext uri="{FF2B5EF4-FFF2-40B4-BE49-F238E27FC236}">
                <a16:creationId xmlns:a16="http://schemas.microsoft.com/office/drawing/2014/main" id="{AEF2D116-37DB-4BDF-A3DA-1C2ECBDC35E7}"/>
              </a:ext>
            </a:extLst>
          </p:cNvPr>
          <p:cNvSpPr txBox="1"/>
          <p:nvPr/>
        </p:nvSpPr>
        <p:spPr>
          <a:xfrm>
            <a:off x="4871594" y="5081827"/>
            <a:ext cx="2498136" cy="338554"/>
          </a:xfrm>
          <a:prstGeom prst="rect">
            <a:avLst/>
          </a:prstGeom>
          <a:noFill/>
        </p:spPr>
        <p:txBody>
          <a:bodyPr wrap="square" rtlCol="0">
            <a:spAutoFit/>
          </a:bodyPr>
          <a:lstStyle/>
          <a:p>
            <a:pPr algn="ct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匈牙利算法（</a:t>
            </a:r>
            <a:r>
              <a:rPr lang="en-US" altLang="zh-CN"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Hungarian</a:t>
            </a: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a:t>
            </a:r>
          </a:p>
        </p:txBody>
      </p:sp>
      <p:sp>
        <p:nvSpPr>
          <p:cNvPr id="11" name="文本框 10">
            <a:extLst>
              <a:ext uri="{FF2B5EF4-FFF2-40B4-BE49-F238E27FC236}">
                <a16:creationId xmlns:a16="http://schemas.microsoft.com/office/drawing/2014/main" id="{C12BD768-8A2D-44EC-9E04-23776F04182E}"/>
              </a:ext>
            </a:extLst>
          </p:cNvPr>
          <p:cNvSpPr txBox="1"/>
          <p:nvPr/>
        </p:nvSpPr>
        <p:spPr>
          <a:xfrm>
            <a:off x="4810419" y="5480703"/>
            <a:ext cx="2498137" cy="338554"/>
          </a:xfrm>
          <a:prstGeom prst="rect">
            <a:avLst/>
          </a:prstGeom>
          <a:noFill/>
        </p:spPr>
        <p:txBody>
          <a:bodyPr wrap="square" rtlCol="0">
            <a:spAutoFit/>
          </a:bodyPr>
          <a:lstStyle/>
          <a:p>
            <a:pPr algn="ctr"/>
            <a:r>
              <a:rPr lang="en-US" altLang="zh-CN"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O(|V||E|)</a:t>
            </a:r>
            <a:endPar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71901050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2">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问题引入</a:t>
              </a:r>
            </a:p>
          </p:txBody>
        </p:sp>
      </p:grpSp>
      <p:sp>
        <p:nvSpPr>
          <p:cNvPr id="2" name="矩形 1">
            <a:extLst>
              <a:ext uri="{FF2B5EF4-FFF2-40B4-BE49-F238E27FC236}">
                <a16:creationId xmlns:a16="http://schemas.microsoft.com/office/drawing/2014/main" id="{3DBBCA1D-1E31-4F03-A0D2-1BDF19646DF1}"/>
              </a:ext>
            </a:extLst>
          </p:cNvPr>
          <p:cNvSpPr/>
          <p:nvPr/>
        </p:nvSpPr>
        <p:spPr>
          <a:xfrm>
            <a:off x="1828801" y="1353712"/>
            <a:ext cx="8811492" cy="1938992"/>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    为了成为下一任合格的月老，你来到天宫学习，刚进门就遇到了第一个难题，天宫准备举办一场单身舞会，有</a:t>
            </a:r>
            <a:r>
              <a:rPr lang="vi-VN" altLang="zh-CN" sz="2400" dirty="0">
                <a:ea typeface="楷体" panose="02010609060101010101" pitchFamily="49" charset="-122"/>
              </a:rPr>
              <a:t>N</a:t>
            </a:r>
            <a:r>
              <a:rPr lang="zh-CN" altLang="en-US" sz="2400" dirty="0">
                <a:latin typeface="楷体" panose="02010609060101010101" pitchFamily="49" charset="-122"/>
                <a:ea typeface="楷体" panose="02010609060101010101" pitchFamily="49" charset="-122"/>
              </a:rPr>
              <a:t>位男上仙以及</a:t>
            </a:r>
            <a:r>
              <a:rPr lang="vi-VN" altLang="zh-CN" sz="2400" dirty="0">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位女上仙，每位上仙都可能对多名异性有好感，如果一对男女互有好感，那么你就可以将他们撮合在一起。你现在知道哪些上仙互相有好感，你该怎么做才能撮合成功更多对的情侣呢？</a:t>
            </a:r>
          </a:p>
        </p:txBody>
      </p:sp>
      <p:sp>
        <p:nvSpPr>
          <p:cNvPr id="31" name="矩形 30">
            <a:extLst>
              <a:ext uri="{FF2B5EF4-FFF2-40B4-BE49-F238E27FC236}">
                <a16:creationId xmlns:a16="http://schemas.microsoft.com/office/drawing/2014/main" id="{0C0BE1DB-5803-41D1-838B-B0D551AA5A4D}"/>
              </a:ext>
            </a:extLst>
          </p:cNvPr>
          <p:cNvSpPr/>
          <p:nvPr/>
        </p:nvSpPr>
        <p:spPr>
          <a:xfrm>
            <a:off x="6280727" y="3906688"/>
            <a:ext cx="4359566" cy="1569660"/>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    一筹莫展的你找到了太上老君，希望能得到一些帮助，他丢给了你一个锦囊，你打开一看，竟是匈牙利算法。</a:t>
            </a:r>
          </a:p>
        </p:txBody>
      </p:sp>
      <p:grpSp>
        <p:nvGrpSpPr>
          <p:cNvPr id="32" name="组合 31">
            <a:extLst>
              <a:ext uri="{FF2B5EF4-FFF2-40B4-BE49-F238E27FC236}">
                <a16:creationId xmlns:a16="http://schemas.microsoft.com/office/drawing/2014/main" id="{940C06CA-C398-44FC-A0D8-D2ABA18B8507}"/>
              </a:ext>
            </a:extLst>
          </p:cNvPr>
          <p:cNvGrpSpPr/>
          <p:nvPr/>
        </p:nvGrpSpPr>
        <p:grpSpPr>
          <a:xfrm>
            <a:off x="2337021" y="3429000"/>
            <a:ext cx="3105940" cy="2682646"/>
            <a:chOff x="1713854" y="1761138"/>
            <a:chExt cx="3105940" cy="2682646"/>
          </a:xfrm>
        </p:grpSpPr>
        <p:grpSp>
          <p:nvGrpSpPr>
            <p:cNvPr id="33" name="组合 32">
              <a:extLst>
                <a:ext uri="{FF2B5EF4-FFF2-40B4-BE49-F238E27FC236}">
                  <a16:creationId xmlns:a16="http://schemas.microsoft.com/office/drawing/2014/main" id="{17F76C7C-89A7-4704-80ED-F706D6BC4185}"/>
                </a:ext>
              </a:extLst>
            </p:cNvPr>
            <p:cNvGrpSpPr/>
            <p:nvPr/>
          </p:nvGrpSpPr>
          <p:grpSpPr>
            <a:xfrm>
              <a:off x="2235855" y="1761138"/>
              <a:ext cx="2051922" cy="2682646"/>
              <a:chOff x="7198298" y="3963340"/>
              <a:chExt cx="2051922" cy="2682646"/>
            </a:xfrm>
          </p:grpSpPr>
          <p:sp>
            <p:nvSpPr>
              <p:cNvPr id="42" name="椭圆 41">
                <a:extLst>
                  <a:ext uri="{FF2B5EF4-FFF2-40B4-BE49-F238E27FC236}">
                    <a16:creationId xmlns:a16="http://schemas.microsoft.com/office/drawing/2014/main" id="{FF9D9761-21B1-457F-9B1F-B5F85B9A2E27}"/>
                  </a:ext>
                </a:extLst>
              </p:cNvPr>
              <p:cNvSpPr/>
              <p:nvPr/>
            </p:nvSpPr>
            <p:spPr>
              <a:xfrm>
                <a:off x="7198298" y="5403022"/>
                <a:ext cx="526472" cy="523123"/>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11A4CBF9-135F-4A2C-86E3-11A5D2226AD0}"/>
                  </a:ext>
                </a:extLst>
              </p:cNvPr>
              <p:cNvSpPr/>
              <p:nvPr/>
            </p:nvSpPr>
            <p:spPr>
              <a:xfrm>
                <a:off x="8723748" y="3963340"/>
                <a:ext cx="526472" cy="523123"/>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2A9A8B48-33DD-4EEA-97B2-5928BFF405B6}"/>
                  </a:ext>
                </a:extLst>
              </p:cNvPr>
              <p:cNvSpPr/>
              <p:nvPr/>
            </p:nvSpPr>
            <p:spPr>
              <a:xfrm>
                <a:off x="7198298" y="6122863"/>
                <a:ext cx="526472" cy="523123"/>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E7070D8C-BE8F-4F12-98DC-8CF3C8C6E9AE}"/>
                  </a:ext>
                </a:extLst>
              </p:cNvPr>
              <p:cNvSpPr/>
              <p:nvPr/>
            </p:nvSpPr>
            <p:spPr>
              <a:xfrm>
                <a:off x="8723748" y="6122862"/>
                <a:ext cx="526472" cy="523123"/>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052F661-68AB-4F89-9874-8ACD8FF2B9EC}"/>
                  </a:ext>
                </a:extLst>
              </p:cNvPr>
              <p:cNvSpPr/>
              <p:nvPr/>
            </p:nvSpPr>
            <p:spPr>
              <a:xfrm>
                <a:off x="7198298" y="4683181"/>
                <a:ext cx="526472" cy="523123"/>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椭圆 46">
                <a:extLst>
                  <a:ext uri="{FF2B5EF4-FFF2-40B4-BE49-F238E27FC236}">
                    <a16:creationId xmlns:a16="http://schemas.microsoft.com/office/drawing/2014/main" id="{6AD4B09A-E386-42AA-95DA-DF9062DB8197}"/>
                  </a:ext>
                </a:extLst>
              </p:cNvPr>
              <p:cNvSpPr/>
              <p:nvPr/>
            </p:nvSpPr>
            <p:spPr>
              <a:xfrm>
                <a:off x="7198298" y="3963340"/>
                <a:ext cx="526472" cy="523123"/>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a:extLst>
                  <a:ext uri="{FF2B5EF4-FFF2-40B4-BE49-F238E27FC236}">
                    <a16:creationId xmlns:a16="http://schemas.microsoft.com/office/drawing/2014/main" id="{B35F6D60-050E-43CC-BE89-E698862E27C7}"/>
                  </a:ext>
                </a:extLst>
              </p:cNvPr>
              <p:cNvSpPr/>
              <p:nvPr/>
            </p:nvSpPr>
            <p:spPr>
              <a:xfrm>
                <a:off x="8723748" y="5403022"/>
                <a:ext cx="526472" cy="523123"/>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AF13A81F-3496-4BF7-B2B6-B02A599C7D8B}"/>
                  </a:ext>
                </a:extLst>
              </p:cNvPr>
              <p:cNvSpPr/>
              <p:nvPr/>
            </p:nvSpPr>
            <p:spPr>
              <a:xfrm>
                <a:off x="8728220" y="4683742"/>
                <a:ext cx="522000" cy="52200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a:extLst>
                  <a:ext uri="{FF2B5EF4-FFF2-40B4-BE49-F238E27FC236}">
                    <a16:creationId xmlns:a16="http://schemas.microsoft.com/office/drawing/2014/main" id="{BD12F33B-6671-4F6C-AD54-405BF13B7750}"/>
                  </a:ext>
                </a:extLst>
              </p:cNvPr>
              <p:cNvCxnSpPr>
                <a:stCxn id="47" idx="6"/>
                <a:endCxn id="49" idx="2"/>
              </p:cNvCxnSpPr>
              <p:nvPr/>
            </p:nvCxnSpPr>
            <p:spPr>
              <a:xfrm>
                <a:off x="7724770" y="4224902"/>
                <a:ext cx="1003450" cy="71984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1" name="直接连接符 50">
                <a:extLst>
                  <a:ext uri="{FF2B5EF4-FFF2-40B4-BE49-F238E27FC236}">
                    <a16:creationId xmlns:a16="http://schemas.microsoft.com/office/drawing/2014/main" id="{4D20E2E0-E78E-4E85-9C07-C07E2D7F2ACF}"/>
                  </a:ext>
                </a:extLst>
              </p:cNvPr>
              <p:cNvCxnSpPr>
                <a:stCxn id="47" idx="6"/>
                <a:endCxn id="43" idx="2"/>
              </p:cNvCxnSpPr>
              <p:nvPr/>
            </p:nvCxnSpPr>
            <p:spPr>
              <a:xfrm>
                <a:off x="7724770" y="4224902"/>
                <a:ext cx="998978"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2" name="直接连接符 51">
                <a:extLst>
                  <a:ext uri="{FF2B5EF4-FFF2-40B4-BE49-F238E27FC236}">
                    <a16:creationId xmlns:a16="http://schemas.microsoft.com/office/drawing/2014/main" id="{BC6FA5CD-5C21-41DD-8210-ECE23529C485}"/>
                  </a:ext>
                </a:extLst>
              </p:cNvPr>
              <p:cNvCxnSpPr>
                <a:stCxn id="42" idx="6"/>
                <a:endCxn id="43" idx="2"/>
              </p:cNvCxnSpPr>
              <p:nvPr/>
            </p:nvCxnSpPr>
            <p:spPr>
              <a:xfrm flipV="1">
                <a:off x="7724770" y="4224902"/>
                <a:ext cx="998978" cy="143968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3" name="直接连接符 52">
                <a:extLst>
                  <a:ext uri="{FF2B5EF4-FFF2-40B4-BE49-F238E27FC236}">
                    <a16:creationId xmlns:a16="http://schemas.microsoft.com/office/drawing/2014/main" id="{A212C0AD-2B04-443A-84AF-E70137A83CD0}"/>
                  </a:ext>
                </a:extLst>
              </p:cNvPr>
              <p:cNvCxnSpPr>
                <a:stCxn id="42" idx="6"/>
                <a:endCxn id="49"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4" name="直接连接符 53">
                <a:extLst>
                  <a:ext uri="{FF2B5EF4-FFF2-40B4-BE49-F238E27FC236}">
                    <a16:creationId xmlns:a16="http://schemas.microsoft.com/office/drawing/2014/main" id="{292FDDD3-9E49-4C76-9AD7-F9C281B8CBCF}"/>
                  </a:ext>
                </a:extLst>
              </p:cNvPr>
              <p:cNvCxnSpPr>
                <a:stCxn id="44" idx="6"/>
                <a:endCxn id="48"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5" name="直接连接符 54">
                <a:extLst>
                  <a:ext uri="{FF2B5EF4-FFF2-40B4-BE49-F238E27FC236}">
                    <a16:creationId xmlns:a16="http://schemas.microsoft.com/office/drawing/2014/main" id="{813D7DEE-3B90-4A05-A3BD-C68D6FF26697}"/>
                  </a:ext>
                </a:extLst>
              </p:cNvPr>
              <p:cNvCxnSpPr>
                <a:stCxn id="46" idx="6"/>
                <a:endCxn id="49"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56" name="直接连接符 55">
                <a:extLst>
                  <a:ext uri="{FF2B5EF4-FFF2-40B4-BE49-F238E27FC236}">
                    <a16:creationId xmlns:a16="http://schemas.microsoft.com/office/drawing/2014/main" id="{F2CC467B-970A-485F-BBB5-DE372565059D}"/>
                  </a:ext>
                </a:extLst>
              </p:cNvPr>
              <p:cNvCxnSpPr>
                <a:stCxn id="46" idx="6"/>
                <a:endCxn id="48"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34" name="文本框 33">
              <a:extLst>
                <a:ext uri="{FF2B5EF4-FFF2-40B4-BE49-F238E27FC236}">
                  <a16:creationId xmlns:a16="http://schemas.microsoft.com/office/drawing/2014/main" id="{8A00CAE3-5049-455A-94E2-2510BD6A2D81}"/>
                </a:ext>
              </a:extLst>
            </p:cNvPr>
            <p:cNvSpPr txBox="1"/>
            <p:nvPr/>
          </p:nvSpPr>
          <p:spPr>
            <a:xfrm>
              <a:off x="1713855" y="1838034"/>
              <a:ext cx="423533" cy="369332"/>
            </a:xfrm>
            <a:prstGeom prst="rect">
              <a:avLst/>
            </a:prstGeom>
            <a:noFill/>
          </p:spPr>
          <p:txBody>
            <a:bodyPr wrap="square" rtlCol="0">
              <a:spAutoFit/>
            </a:bodyPr>
            <a:lstStyle/>
            <a:p>
              <a:r>
                <a:rPr lang="en-US" altLang="zh-CN" dirty="0"/>
                <a:t>B1</a:t>
              </a:r>
              <a:endParaRPr lang="zh-CN" altLang="en-US" dirty="0"/>
            </a:p>
          </p:txBody>
        </p:sp>
        <p:sp>
          <p:nvSpPr>
            <p:cNvPr id="35" name="文本框 34">
              <a:extLst>
                <a:ext uri="{FF2B5EF4-FFF2-40B4-BE49-F238E27FC236}">
                  <a16:creationId xmlns:a16="http://schemas.microsoft.com/office/drawing/2014/main" id="{A49FC003-FA06-4831-8C96-F4A0C7C24113}"/>
                </a:ext>
              </a:extLst>
            </p:cNvPr>
            <p:cNvSpPr txBox="1"/>
            <p:nvPr/>
          </p:nvSpPr>
          <p:spPr>
            <a:xfrm>
              <a:off x="1713854" y="2605571"/>
              <a:ext cx="450716" cy="369332"/>
            </a:xfrm>
            <a:prstGeom prst="rect">
              <a:avLst/>
            </a:prstGeom>
            <a:noFill/>
          </p:spPr>
          <p:txBody>
            <a:bodyPr wrap="square" rtlCol="0">
              <a:spAutoFit/>
            </a:bodyPr>
            <a:lstStyle/>
            <a:p>
              <a:r>
                <a:rPr lang="en-US" altLang="zh-CN" dirty="0"/>
                <a:t>B2</a:t>
              </a:r>
              <a:endParaRPr lang="zh-CN" altLang="en-US" dirty="0"/>
            </a:p>
          </p:txBody>
        </p:sp>
        <p:sp>
          <p:nvSpPr>
            <p:cNvPr id="36" name="文本框 35">
              <a:extLst>
                <a:ext uri="{FF2B5EF4-FFF2-40B4-BE49-F238E27FC236}">
                  <a16:creationId xmlns:a16="http://schemas.microsoft.com/office/drawing/2014/main" id="{29C22DC4-9A18-4F30-B32C-125C3D99FBD8}"/>
                </a:ext>
              </a:extLst>
            </p:cNvPr>
            <p:cNvSpPr txBox="1"/>
            <p:nvPr/>
          </p:nvSpPr>
          <p:spPr>
            <a:xfrm>
              <a:off x="1713855" y="3354611"/>
              <a:ext cx="423533" cy="369332"/>
            </a:xfrm>
            <a:prstGeom prst="rect">
              <a:avLst/>
            </a:prstGeom>
            <a:noFill/>
          </p:spPr>
          <p:txBody>
            <a:bodyPr wrap="square" rtlCol="0">
              <a:spAutoFit/>
            </a:bodyPr>
            <a:lstStyle/>
            <a:p>
              <a:r>
                <a:rPr lang="en-US" altLang="zh-CN" dirty="0"/>
                <a:t>B3</a:t>
              </a:r>
              <a:endParaRPr lang="zh-CN" altLang="en-US" dirty="0"/>
            </a:p>
          </p:txBody>
        </p:sp>
        <p:sp>
          <p:nvSpPr>
            <p:cNvPr id="37" name="文本框 36">
              <a:extLst>
                <a:ext uri="{FF2B5EF4-FFF2-40B4-BE49-F238E27FC236}">
                  <a16:creationId xmlns:a16="http://schemas.microsoft.com/office/drawing/2014/main" id="{80DDA4F8-0CB0-4278-9E41-D70D7CA80954}"/>
                </a:ext>
              </a:extLst>
            </p:cNvPr>
            <p:cNvSpPr txBox="1"/>
            <p:nvPr/>
          </p:nvSpPr>
          <p:spPr>
            <a:xfrm>
              <a:off x="1713854" y="4006613"/>
              <a:ext cx="517529" cy="369332"/>
            </a:xfrm>
            <a:prstGeom prst="rect">
              <a:avLst/>
            </a:prstGeom>
            <a:noFill/>
          </p:spPr>
          <p:txBody>
            <a:bodyPr wrap="square" rtlCol="0">
              <a:spAutoFit/>
            </a:bodyPr>
            <a:lstStyle/>
            <a:p>
              <a:r>
                <a:rPr lang="en-US" altLang="zh-CN" dirty="0"/>
                <a:t>B4</a:t>
              </a:r>
              <a:endParaRPr lang="zh-CN" altLang="en-US" dirty="0"/>
            </a:p>
          </p:txBody>
        </p:sp>
        <p:sp>
          <p:nvSpPr>
            <p:cNvPr id="38" name="文本框 37">
              <a:extLst>
                <a:ext uri="{FF2B5EF4-FFF2-40B4-BE49-F238E27FC236}">
                  <a16:creationId xmlns:a16="http://schemas.microsoft.com/office/drawing/2014/main" id="{10278865-CB43-4E28-8DF8-9394F48F713E}"/>
                </a:ext>
              </a:extLst>
            </p:cNvPr>
            <p:cNvSpPr txBox="1"/>
            <p:nvPr/>
          </p:nvSpPr>
          <p:spPr>
            <a:xfrm>
              <a:off x="4359062" y="1839030"/>
              <a:ext cx="460223" cy="369332"/>
            </a:xfrm>
            <a:prstGeom prst="rect">
              <a:avLst/>
            </a:prstGeom>
            <a:noFill/>
          </p:spPr>
          <p:txBody>
            <a:bodyPr wrap="square" rtlCol="0">
              <a:spAutoFit/>
            </a:bodyPr>
            <a:lstStyle/>
            <a:p>
              <a:r>
                <a:rPr lang="en-US" altLang="zh-CN" dirty="0"/>
                <a:t>G1</a:t>
              </a:r>
              <a:endParaRPr lang="zh-CN" altLang="en-US" dirty="0"/>
            </a:p>
          </p:txBody>
        </p:sp>
        <p:sp>
          <p:nvSpPr>
            <p:cNvPr id="39" name="文本框 38">
              <a:extLst>
                <a:ext uri="{FF2B5EF4-FFF2-40B4-BE49-F238E27FC236}">
                  <a16:creationId xmlns:a16="http://schemas.microsoft.com/office/drawing/2014/main" id="{A70EB81E-0704-4079-BFE6-D8A037A295E3}"/>
                </a:ext>
              </a:extLst>
            </p:cNvPr>
            <p:cNvSpPr txBox="1"/>
            <p:nvPr/>
          </p:nvSpPr>
          <p:spPr>
            <a:xfrm>
              <a:off x="4359063" y="2557874"/>
              <a:ext cx="460222" cy="369332"/>
            </a:xfrm>
            <a:prstGeom prst="rect">
              <a:avLst/>
            </a:prstGeom>
            <a:noFill/>
          </p:spPr>
          <p:txBody>
            <a:bodyPr wrap="square" rtlCol="0">
              <a:spAutoFit/>
            </a:bodyPr>
            <a:lstStyle/>
            <a:p>
              <a:r>
                <a:rPr lang="en-US" altLang="zh-CN" dirty="0"/>
                <a:t>G2</a:t>
              </a:r>
              <a:endParaRPr lang="zh-CN" altLang="en-US" dirty="0"/>
            </a:p>
          </p:txBody>
        </p:sp>
        <p:sp>
          <p:nvSpPr>
            <p:cNvPr id="40" name="文本框 39">
              <a:extLst>
                <a:ext uri="{FF2B5EF4-FFF2-40B4-BE49-F238E27FC236}">
                  <a16:creationId xmlns:a16="http://schemas.microsoft.com/office/drawing/2014/main" id="{7E682E80-969C-46F7-9AB0-5D45E204473F}"/>
                </a:ext>
              </a:extLst>
            </p:cNvPr>
            <p:cNvSpPr txBox="1"/>
            <p:nvPr/>
          </p:nvSpPr>
          <p:spPr>
            <a:xfrm>
              <a:off x="4359061" y="3354611"/>
              <a:ext cx="460223" cy="369332"/>
            </a:xfrm>
            <a:prstGeom prst="rect">
              <a:avLst/>
            </a:prstGeom>
            <a:noFill/>
          </p:spPr>
          <p:txBody>
            <a:bodyPr wrap="square" rtlCol="0">
              <a:spAutoFit/>
            </a:bodyPr>
            <a:lstStyle/>
            <a:p>
              <a:r>
                <a:rPr lang="en-US" altLang="zh-CN" dirty="0"/>
                <a:t>G3</a:t>
              </a:r>
              <a:endParaRPr lang="zh-CN" altLang="en-US" dirty="0"/>
            </a:p>
          </p:txBody>
        </p:sp>
        <p:sp>
          <p:nvSpPr>
            <p:cNvPr id="41" name="文本框 40">
              <a:extLst>
                <a:ext uri="{FF2B5EF4-FFF2-40B4-BE49-F238E27FC236}">
                  <a16:creationId xmlns:a16="http://schemas.microsoft.com/office/drawing/2014/main" id="{019EA3AC-1CBA-451F-A32E-14A2833ADE6D}"/>
                </a:ext>
              </a:extLst>
            </p:cNvPr>
            <p:cNvSpPr txBox="1"/>
            <p:nvPr/>
          </p:nvSpPr>
          <p:spPr>
            <a:xfrm>
              <a:off x="4359062" y="4006613"/>
              <a:ext cx="460732" cy="369332"/>
            </a:xfrm>
            <a:prstGeom prst="rect">
              <a:avLst/>
            </a:prstGeom>
            <a:noFill/>
          </p:spPr>
          <p:txBody>
            <a:bodyPr wrap="square" rtlCol="0">
              <a:spAutoFit/>
            </a:bodyPr>
            <a:lstStyle/>
            <a:p>
              <a:r>
                <a:rPr lang="en-US" altLang="zh-CN" dirty="0"/>
                <a:t>G4</a:t>
              </a:r>
              <a:endParaRPr lang="zh-CN" altLang="en-US" dirty="0"/>
            </a:p>
          </p:txBody>
        </p:sp>
      </p:grpSp>
    </p:spTree>
    <p:extLst>
      <p:ext uri="{BB962C8B-B14F-4D97-AF65-F5344CB8AC3E}">
        <p14:creationId xmlns:p14="http://schemas.microsoft.com/office/powerpoint/2010/main" val="12529124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BD719CAE-4348-420A-801D-BA5D92584226}"/>
              </a:ext>
            </a:extLst>
          </p:cNvPr>
          <p:cNvSpPr/>
          <p:nvPr/>
        </p:nvSpPr>
        <p:spPr>
          <a:xfrm>
            <a:off x="1458819" y="1154229"/>
            <a:ext cx="3798277" cy="4956424"/>
          </a:xfrm>
          <a:prstGeom prst="rect">
            <a:avLst/>
          </a:prstGeom>
          <a:solidFill>
            <a:srgbClr val="A1DFF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1600"/>
          </a:p>
        </p:txBody>
      </p:sp>
      <p:grpSp>
        <p:nvGrpSpPr>
          <p:cNvPr id="4" name="组合 3"/>
          <p:cNvGrpSpPr/>
          <p:nvPr/>
        </p:nvGrpSpPr>
        <p:grpSpPr>
          <a:xfrm>
            <a:off x="-483871" y="-795874"/>
            <a:ext cx="4884403" cy="2080299"/>
            <a:chOff x="-483871" y="-795874"/>
            <a:chExt cx="4884403" cy="2080299"/>
          </a:xfrm>
        </p:grpSpPr>
        <p:pic>
          <p:nvPicPr>
            <p:cNvPr id="76" name="图片 75"/>
            <p:cNvPicPr>
              <a:picLocks noChangeAspect="1"/>
            </p:cNvPicPr>
            <p:nvPr/>
          </p:nvPicPr>
          <p:blipFill>
            <a:blip r:embed="rId3">
              <a:extLst>
                <a:ext uri="{28A0092B-C50C-407E-A947-70E740481C1C}">
                  <a14:useLocalDpi xmlns:a14="http://schemas.microsoft.com/office/drawing/2010/main"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2"/>
            <p:cNvSpPr txBox="1"/>
            <p:nvPr/>
          </p:nvSpPr>
          <p:spPr>
            <a:xfrm>
              <a:off x="395786" y="436730"/>
              <a:ext cx="2866030" cy="523220"/>
            </a:xfrm>
            <a:prstGeom prst="rect">
              <a:avLst/>
            </a:prstGeom>
            <a:noFill/>
          </p:spPr>
          <p:txBody>
            <a:bodyPr wrap="square" rtlCol="0">
              <a:spAutoFit/>
            </a:bodyPr>
            <a:lstStyle/>
            <a:p>
              <a:r>
                <a:rPr lang="zh-CN" altLang="en-US" sz="2800" dirty="0">
                  <a:latin typeface="华文细黑" panose="02010600040101010101" pitchFamily="2" charset="-122"/>
                  <a:ea typeface="华文细黑" panose="02010600040101010101" pitchFamily="2" charset="-122"/>
                </a:rPr>
                <a:t>匈牙利算法</a:t>
              </a:r>
            </a:p>
          </p:txBody>
        </p:sp>
      </p:grpSp>
      <p:grpSp>
        <p:nvGrpSpPr>
          <p:cNvPr id="33" name="组合 32">
            <a:extLst>
              <a:ext uri="{FF2B5EF4-FFF2-40B4-BE49-F238E27FC236}">
                <a16:creationId xmlns:a16="http://schemas.microsoft.com/office/drawing/2014/main" id="{82403759-A1D9-43EE-83BC-BDAAE00A144C}"/>
              </a:ext>
            </a:extLst>
          </p:cNvPr>
          <p:cNvGrpSpPr/>
          <p:nvPr/>
        </p:nvGrpSpPr>
        <p:grpSpPr>
          <a:xfrm>
            <a:off x="2292133" y="2985955"/>
            <a:ext cx="2051922" cy="2682646"/>
            <a:chOff x="7198298" y="3963340"/>
            <a:chExt cx="2051922" cy="2682646"/>
          </a:xfrm>
        </p:grpSpPr>
        <p:sp>
          <p:nvSpPr>
            <p:cNvPr id="34" name="椭圆 33">
              <a:extLst>
                <a:ext uri="{FF2B5EF4-FFF2-40B4-BE49-F238E27FC236}">
                  <a16:creationId xmlns:a16="http://schemas.microsoft.com/office/drawing/2014/main" id="{30F62476-0D7A-4A6F-B0C5-DD06FA800BC0}"/>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35" name="椭圆 34">
              <a:extLst>
                <a:ext uri="{FF2B5EF4-FFF2-40B4-BE49-F238E27FC236}">
                  <a16:creationId xmlns:a16="http://schemas.microsoft.com/office/drawing/2014/main" id="{8175A6C4-7D94-40A8-AF8A-76AD8EB06961}"/>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36" name="椭圆 35">
              <a:extLst>
                <a:ext uri="{FF2B5EF4-FFF2-40B4-BE49-F238E27FC236}">
                  <a16:creationId xmlns:a16="http://schemas.microsoft.com/office/drawing/2014/main" id="{9FD4D60F-F863-44CD-B185-63E2B69AC87F}"/>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B4</a:t>
              </a:r>
              <a:endParaRPr lang="zh-CN" altLang="en-US" sz="1400" dirty="0"/>
            </a:p>
          </p:txBody>
        </p:sp>
        <p:sp>
          <p:nvSpPr>
            <p:cNvPr id="37" name="椭圆 36">
              <a:extLst>
                <a:ext uri="{FF2B5EF4-FFF2-40B4-BE49-F238E27FC236}">
                  <a16:creationId xmlns:a16="http://schemas.microsoft.com/office/drawing/2014/main" id="{FF16C962-12D6-4A0C-ABA8-5F62CF0011C3}"/>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G4</a:t>
              </a:r>
              <a:endParaRPr lang="zh-CN" altLang="en-US" sz="1400" dirty="0"/>
            </a:p>
          </p:txBody>
        </p:sp>
        <p:sp>
          <p:nvSpPr>
            <p:cNvPr id="38" name="椭圆 37">
              <a:extLst>
                <a:ext uri="{FF2B5EF4-FFF2-40B4-BE49-F238E27FC236}">
                  <a16:creationId xmlns:a16="http://schemas.microsoft.com/office/drawing/2014/main" id="{1D13D5C2-BFDE-4129-8AFB-158EEB07DE1E}"/>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p>
          </p:txBody>
        </p:sp>
        <p:sp>
          <p:nvSpPr>
            <p:cNvPr id="39" name="椭圆 38">
              <a:extLst>
                <a:ext uri="{FF2B5EF4-FFF2-40B4-BE49-F238E27FC236}">
                  <a16:creationId xmlns:a16="http://schemas.microsoft.com/office/drawing/2014/main" id="{AB56AEC7-9113-47B2-B6AB-82D908F99900}"/>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B1</a:t>
              </a:r>
              <a:endParaRPr lang="zh-CN" altLang="en-US" sz="1400" dirty="0"/>
            </a:p>
          </p:txBody>
        </p:sp>
        <p:sp>
          <p:nvSpPr>
            <p:cNvPr id="40" name="椭圆 39">
              <a:extLst>
                <a:ext uri="{FF2B5EF4-FFF2-40B4-BE49-F238E27FC236}">
                  <a16:creationId xmlns:a16="http://schemas.microsoft.com/office/drawing/2014/main" id="{9D1E298F-51BD-4E3C-9B4D-8377B8DB2619}"/>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41" name="椭圆 40">
              <a:extLst>
                <a:ext uri="{FF2B5EF4-FFF2-40B4-BE49-F238E27FC236}">
                  <a16:creationId xmlns:a16="http://schemas.microsoft.com/office/drawing/2014/main" id="{C178D808-8845-44FC-BF4E-445CC235DE4F}"/>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42" name="直接连接符 41">
              <a:extLst>
                <a:ext uri="{FF2B5EF4-FFF2-40B4-BE49-F238E27FC236}">
                  <a16:creationId xmlns:a16="http://schemas.microsoft.com/office/drawing/2014/main" id="{ADE2F77D-33E5-49C2-9A15-16520FF8D07F}"/>
                </a:ext>
              </a:extLst>
            </p:cNvPr>
            <p:cNvCxnSpPr>
              <a:stCxn id="39" idx="6"/>
              <a:endCxn id="41" idx="2"/>
            </p:cNvCxnSpPr>
            <p:nvPr/>
          </p:nvCxnSpPr>
          <p:spPr>
            <a:xfrm>
              <a:off x="7724770" y="4224902"/>
              <a:ext cx="1003450" cy="71984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3" name="直接连接符 42">
              <a:extLst>
                <a:ext uri="{FF2B5EF4-FFF2-40B4-BE49-F238E27FC236}">
                  <a16:creationId xmlns:a16="http://schemas.microsoft.com/office/drawing/2014/main" id="{28D27254-6D91-4D4A-8C09-4F03F02D2B48}"/>
                </a:ext>
              </a:extLst>
            </p:cNvPr>
            <p:cNvCxnSpPr>
              <a:stCxn id="39" idx="6"/>
              <a:endCxn id="35" idx="2"/>
            </p:cNvCxnSpPr>
            <p:nvPr/>
          </p:nvCxnSpPr>
          <p:spPr>
            <a:xfrm>
              <a:off x="7724770" y="4224902"/>
              <a:ext cx="998978"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44" name="直接连接符 43">
              <a:extLst>
                <a:ext uri="{FF2B5EF4-FFF2-40B4-BE49-F238E27FC236}">
                  <a16:creationId xmlns:a16="http://schemas.microsoft.com/office/drawing/2014/main" id="{A7E9F39A-A280-4552-9D9E-81E0850E984E}"/>
                </a:ext>
              </a:extLst>
            </p:cNvPr>
            <p:cNvCxnSpPr>
              <a:stCxn id="34" idx="6"/>
              <a:endCxn id="35" idx="2"/>
            </p:cNvCxnSpPr>
            <p:nvPr/>
          </p:nvCxnSpPr>
          <p:spPr>
            <a:xfrm flipV="1">
              <a:off x="7724770" y="4224902"/>
              <a:ext cx="998978" cy="143968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5" name="直接连接符 44">
              <a:extLst>
                <a:ext uri="{FF2B5EF4-FFF2-40B4-BE49-F238E27FC236}">
                  <a16:creationId xmlns:a16="http://schemas.microsoft.com/office/drawing/2014/main" id="{4076D270-C0E9-4FB7-B20D-BD96B4D158DC}"/>
                </a:ext>
              </a:extLst>
            </p:cNvPr>
            <p:cNvCxnSpPr>
              <a:stCxn id="34" idx="6"/>
              <a:endCxn id="41"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6" name="直接连接符 45">
              <a:extLst>
                <a:ext uri="{FF2B5EF4-FFF2-40B4-BE49-F238E27FC236}">
                  <a16:creationId xmlns:a16="http://schemas.microsoft.com/office/drawing/2014/main" id="{396E3BDE-C8A4-4CC2-830B-824448B4BBF7}"/>
                </a:ext>
              </a:extLst>
            </p:cNvPr>
            <p:cNvCxnSpPr>
              <a:stCxn id="36" idx="6"/>
              <a:endCxn id="40"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7" name="直接连接符 46">
              <a:extLst>
                <a:ext uri="{FF2B5EF4-FFF2-40B4-BE49-F238E27FC236}">
                  <a16:creationId xmlns:a16="http://schemas.microsoft.com/office/drawing/2014/main" id="{B80AF78C-415E-449C-A57D-316BEBE1CF98}"/>
                </a:ext>
              </a:extLst>
            </p:cNvPr>
            <p:cNvCxnSpPr>
              <a:stCxn id="38" idx="6"/>
              <a:endCxn id="41" idx="2"/>
            </p:cNvCxnSpPr>
            <p:nvPr/>
          </p:nvCxnSpPr>
          <p:spPr>
            <a:xfrm flipV="1">
              <a:off x="7724770" y="4944742"/>
              <a:ext cx="1003450" cy="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48" name="直接连接符 47">
              <a:extLst>
                <a:ext uri="{FF2B5EF4-FFF2-40B4-BE49-F238E27FC236}">
                  <a16:creationId xmlns:a16="http://schemas.microsoft.com/office/drawing/2014/main" id="{6C61D7E3-738F-4D63-AF6B-55FA8424E24F}"/>
                </a:ext>
              </a:extLst>
            </p:cNvPr>
            <p:cNvCxnSpPr>
              <a:stCxn id="38" idx="6"/>
              <a:endCxn id="40"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50" name="矩形 49">
            <a:extLst>
              <a:ext uri="{FF2B5EF4-FFF2-40B4-BE49-F238E27FC236}">
                <a16:creationId xmlns:a16="http://schemas.microsoft.com/office/drawing/2014/main" id="{EF4D4FBB-CF1A-4E6C-A100-74AA86C522F1}"/>
              </a:ext>
            </a:extLst>
          </p:cNvPr>
          <p:cNvSpPr/>
          <p:nvPr/>
        </p:nvSpPr>
        <p:spPr>
          <a:xfrm>
            <a:off x="1691516" y="1556205"/>
            <a:ext cx="3332881" cy="1200329"/>
          </a:xfrm>
          <a:prstGeom prst="rect">
            <a:avLst/>
          </a:prstGeom>
        </p:spPr>
        <p:txBody>
          <a:bodyPr wrap="square">
            <a:spAutoFit/>
          </a:bodyPr>
          <a:lstStyle/>
          <a:p>
            <a:r>
              <a:rPr lang="zh-CN" altLang="en-US" b="1" dirty="0">
                <a:latin typeface="+mn-ea"/>
              </a:rPr>
              <a:t>一： 先试着给</a:t>
            </a:r>
            <a:r>
              <a:rPr lang="en-US" altLang="zh-CN" b="1" dirty="0">
                <a:latin typeface="+mn-ea"/>
              </a:rPr>
              <a:t>1</a:t>
            </a:r>
            <a:r>
              <a:rPr lang="zh-CN" altLang="en-US" b="1" dirty="0">
                <a:latin typeface="+mn-ea"/>
              </a:rPr>
              <a:t>号男生找妹子，发现第一个和他相连的</a:t>
            </a:r>
            <a:r>
              <a:rPr lang="en-US" altLang="zh-CN" b="1" dirty="0">
                <a:latin typeface="+mn-ea"/>
              </a:rPr>
              <a:t>1</a:t>
            </a:r>
            <a:r>
              <a:rPr lang="zh-CN" altLang="en-US" b="1" dirty="0">
                <a:latin typeface="+mn-ea"/>
              </a:rPr>
              <a:t>号女生还名花无主，</a:t>
            </a:r>
            <a:r>
              <a:rPr lang="vi-VN" altLang="zh-CN" b="1" dirty="0">
                <a:latin typeface="+mn-ea"/>
              </a:rPr>
              <a:t>got it</a:t>
            </a:r>
            <a:r>
              <a:rPr lang="zh-CN" altLang="vi-VN" b="1" dirty="0">
                <a:latin typeface="+mn-ea"/>
              </a:rPr>
              <a:t>，</a:t>
            </a:r>
            <a:r>
              <a:rPr lang="zh-CN" altLang="en-US" b="1" dirty="0">
                <a:latin typeface="+mn-ea"/>
              </a:rPr>
              <a:t>连上一条红线。</a:t>
            </a:r>
            <a:endParaRPr lang="en-US" altLang="zh-CN" b="1" dirty="0">
              <a:latin typeface="+mn-ea"/>
            </a:endParaRPr>
          </a:p>
        </p:txBody>
      </p:sp>
      <p:sp>
        <p:nvSpPr>
          <p:cNvPr id="52" name="矩形 51">
            <a:extLst>
              <a:ext uri="{FF2B5EF4-FFF2-40B4-BE49-F238E27FC236}">
                <a16:creationId xmlns:a16="http://schemas.microsoft.com/office/drawing/2014/main" id="{27F9D79A-92EE-4123-9C31-AAE30A222361}"/>
              </a:ext>
            </a:extLst>
          </p:cNvPr>
          <p:cNvSpPr/>
          <p:nvPr/>
        </p:nvSpPr>
        <p:spPr>
          <a:xfrm>
            <a:off x="6925760" y="1154229"/>
            <a:ext cx="3798277" cy="4956424"/>
          </a:xfrm>
          <a:prstGeom prst="rect">
            <a:avLst/>
          </a:prstGeom>
          <a:solidFill>
            <a:srgbClr val="A1DFF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1600"/>
          </a:p>
        </p:txBody>
      </p:sp>
      <p:grpSp>
        <p:nvGrpSpPr>
          <p:cNvPr id="53" name="组合 52">
            <a:extLst>
              <a:ext uri="{FF2B5EF4-FFF2-40B4-BE49-F238E27FC236}">
                <a16:creationId xmlns:a16="http://schemas.microsoft.com/office/drawing/2014/main" id="{406EA04B-D033-49E2-8689-836754A47E6D}"/>
              </a:ext>
            </a:extLst>
          </p:cNvPr>
          <p:cNvGrpSpPr/>
          <p:nvPr/>
        </p:nvGrpSpPr>
        <p:grpSpPr>
          <a:xfrm>
            <a:off x="7759074" y="2985955"/>
            <a:ext cx="2051922" cy="2682646"/>
            <a:chOff x="7198298" y="3963340"/>
            <a:chExt cx="2051922" cy="2682646"/>
          </a:xfrm>
        </p:grpSpPr>
        <p:sp>
          <p:nvSpPr>
            <p:cNvPr id="54" name="椭圆 53">
              <a:extLst>
                <a:ext uri="{FF2B5EF4-FFF2-40B4-BE49-F238E27FC236}">
                  <a16:creationId xmlns:a16="http://schemas.microsoft.com/office/drawing/2014/main" id="{94884A7A-02FB-4C56-9BC9-E711A48BFAA2}"/>
                </a:ext>
              </a:extLst>
            </p:cNvPr>
            <p:cNvSpPr/>
            <p:nvPr/>
          </p:nvSpPr>
          <p:spPr>
            <a:xfrm>
              <a:off x="719829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B3</a:t>
              </a:r>
              <a:endParaRPr lang="zh-CN" altLang="en-US" sz="1400" dirty="0"/>
            </a:p>
          </p:txBody>
        </p:sp>
        <p:sp>
          <p:nvSpPr>
            <p:cNvPr id="55" name="椭圆 54">
              <a:extLst>
                <a:ext uri="{FF2B5EF4-FFF2-40B4-BE49-F238E27FC236}">
                  <a16:creationId xmlns:a16="http://schemas.microsoft.com/office/drawing/2014/main" id="{317F1236-8037-4AFD-9660-18D63E5A922D}"/>
                </a:ext>
              </a:extLst>
            </p:cNvPr>
            <p:cNvSpPr/>
            <p:nvPr/>
          </p:nvSpPr>
          <p:spPr>
            <a:xfrm>
              <a:off x="872374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G1</a:t>
              </a:r>
              <a:endParaRPr lang="zh-CN" altLang="en-US" sz="1400" dirty="0"/>
            </a:p>
          </p:txBody>
        </p:sp>
        <p:sp>
          <p:nvSpPr>
            <p:cNvPr id="56" name="椭圆 55">
              <a:extLst>
                <a:ext uri="{FF2B5EF4-FFF2-40B4-BE49-F238E27FC236}">
                  <a16:creationId xmlns:a16="http://schemas.microsoft.com/office/drawing/2014/main" id="{102CF5F5-0C6E-47AE-B538-2775C6760743}"/>
                </a:ext>
              </a:extLst>
            </p:cNvPr>
            <p:cNvSpPr/>
            <p:nvPr/>
          </p:nvSpPr>
          <p:spPr>
            <a:xfrm>
              <a:off x="7198298" y="6122863"/>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B4</a:t>
              </a:r>
              <a:endParaRPr lang="zh-CN" altLang="en-US" sz="1400" dirty="0"/>
            </a:p>
          </p:txBody>
        </p:sp>
        <p:sp>
          <p:nvSpPr>
            <p:cNvPr id="57" name="椭圆 56">
              <a:extLst>
                <a:ext uri="{FF2B5EF4-FFF2-40B4-BE49-F238E27FC236}">
                  <a16:creationId xmlns:a16="http://schemas.microsoft.com/office/drawing/2014/main" id="{BB8E04DB-9B6F-4D63-B87E-044C750D32E8}"/>
                </a:ext>
              </a:extLst>
            </p:cNvPr>
            <p:cNvSpPr/>
            <p:nvPr/>
          </p:nvSpPr>
          <p:spPr>
            <a:xfrm>
              <a:off x="8723748" y="612286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G4</a:t>
              </a:r>
              <a:endParaRPr lang="zh-CN" altLang="en-US" sz="1400" dirty="0"/>
            </a:p>
          </p:txBody>
        </p:sp>
        <p:sp>
          <p:nvSpPr>
            <p:cNvPr id="58" name="椭圆 57">
              <a:extLst>
                <a:ext uri="{FF2B5EF4-FFF2-40B4-BE49-F238E27FC236}">
                  <a16:creationId xmlns:a16="http://schemas.microsoft.com/office/drawing/2014/main" id="{2A166A43-4E9A-4176-B0D9-82649795631F}"/>
                </a:ext>
              </a:extLst>
            </p:cNvPr>
            <p:cNvSpPr/>
            <p:nvPr/>
          </p:nvSpPr>
          <p:spPr>
            <a:xfrm>
              <a:off x="7198298" y="4683181"/>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B2</a:t>
              </a:r>
              <a:endParaRPr lang="zh-CN" altLang="en-US" sz="1400" dirty="0"/>
            </a:p>
          </p:txBody>
        </p:sp>
        <p:sp>
          <p:nvSpPr>
            <p:cNvPr id="59" name="椭圆 58">
              <a:extLst>
                <a:ext uri="{FF2B5EF4-FFF2-40B4-BE49-F238E27FC236}">
                  <a16:creationId xmlns:a16="http://schemas.microsoft.com/office/drawing/2014/main" id="{BE9B3C96-ECB7-4813-8DFD-9D65C435A229}"/>
                </a:ext>
              </a:extLst>
            </p:cNvPr>
            <p:cNvSpPr/>
            <p:nvPr/>
          </p:nvSpPr>
          <p:spPr>
            <a:xfrm>
              <a:off x="7198298" y="3963340"/>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a:t>B1</a:t>
              </a:r>
              <a:endParaRPr lang="zh-CN" altLang="en-US" sz="1400" dirty="0"/>
            </a:p>
          </p:txBody>
        </p:sp>
        <p:sp>
          <p:nvSpPr>
            <p:cNvPr id="60" name="椭圆 59">
              <a:extLst>
                <a:ext uri="{FF2B5EF4-FFF2-40B4-BE49-F238E27FC236}">
                  <a16:creationId xmlns:a16="http://schemas.microsoft.com/office/drawing/2014/main" id="{371FD291-299B-4084-AA3E-CE9B2DB7A038}"/>
                </a:ext>
              </a:extLst>
            </p:cNvPr>
            <p:cNvSpPr/>
            <p:nvPr/>
          </p:nvSpPr>
          <p:spPr>
            <a:xfrm>
              <a:off x="8723748" y="5403022"/>
              <a:ext cx="526472" cy="523123"/>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G3</a:t>
              </a:r>
              <a:endParaRPr lang="zh-CN" altLang="en-US" sz="1400" dirty="0"/>
            </a:p>
          </p:txBody>
        </p:sp>
        <p:sp>
          <p:nvSpPr>
            <p:cNvPr id="61" name="椭圆 60">
              <a:extLst>
                <a:ext uri="{FF2B5EF4-FFF2-40B4-BE49-F238E27FC236}">
                  <a16:creationId xmlns:a16="http://schemas.microsoft.com/office/drawing/2014/main" id="{444A4D05-3B5D-452B-A7FC-D115A111E1FF}"/>
                </a:ext>
              </a:extLst>
            </p:cNvPr>
            <p:cNvSpPr/>
            <p:nvPr/>
          </p:nvSpPr>
          <p:spPr>
            <a:xfrm>
              <a:off x="8728220" y="4683742"/>
              <a:ext cx="522000" cy="522000"/>
            </a:xfrm>
            <a:prstGeom prst="ellips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72000" tIns="45720" rIns="91440" bIns="45720" numCol="1" spcCol="0" rtlCol="0" fromWordArt="0" anchor="ctr" anchorCtr="0" forceAA="0" compatLnSpc="1">
              <a:prstTxWarp prst="textNoShape">
                <a:avLst/>
              </a:prstTxWarp>
              <a:noAutofit/>
            </a:bodyPr>
            <a:lstStyle/>
            <a:p>
              <a:pPr algn="ctr"/>
              <a:r>
                <a:rPr lang="en-US" altLang="zh-CN" sz="1400" dirty="0"/>
                <a:t>G2</a:t>
              </a:r>
              <a:endParaRPr lang="zh-CN" altLang="en-US" sz="1400" dirty="0"/>
            </a:p>
          </p:txBody>
        </p:sp>
        <p:cxnSp>
          <p:nvCxnSpPr>
            <p:cNvPr id="62" name="直接连接符 61">
              <a:extLst>
                <a:ext uri="{FF2B5EF4-FFF2-40B4-BE49-F238E27FC236}">
                  <a16:creationId xmlns:a16="http://schemas.microsoft.com/office/drawing/2014/main" id="{3EFEBE6C-D750-40DB-B8DA-D24A3FE6482F}"/>
                </a:ext>
              </a:extLst>
            </p:cNvPr>
            <p:cNvCxnSpPr>
              <a:stCxn id="59" idx="6"/>
              <a:endCxn id="61" idx="2"/>
            </p:cNvCxnSpPr>
            <p:nvPr/>
          </p:nvCxnSpPr>
          <p:spPr>
            <a:xfrm>
              <a:off x="7724770" y="4224902"/>
              <a:ext cx="1003450" cy="71984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3" name="直接连接符 62">
              <a:extLst>
                <a:ext uri="{FF2B5EF4-FFF2-40B4-BE49-F238E27FC236}">
                  <a16:creationId xmlns:a16="http://schemas.microsoft.com/office/drawing/2014/main" id="{45018218-4D4C-4D44-A473-4F2C222A98B8}"/>
                </a:ext>
              </a:extLst>
            </p:cNvPr>
            <p:cNvCxnSpPr>
              <a:stCxn id="59" idx="6"/>
              <a:endCxn id="55" idx="2"/>
            </p:cNvCxnSpPr>
            <p:nvPr/>
          </p:nvCxnSpPr>
          <p:spPr>
            <a:xfrm>
              <a:off x="7724770" y="4224902"/>
              <a:ext cx="998978"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64" name="直接连接符 63">
              <a:extLst>
                <a:ext uri="{FF2B5EF4-FFF2-40B4-BE49-F238E27FC236}">
                  <a16:creationId xmlns:a16="http://schemas.microsoft.com/office/drawing/2014/main" id="{07043F32-D915-4D06-9A80-CB940D8916D0}"/>
                </a:ext>
              </a:extLst>
            </p:cNvPr>
            <p:cNvCxnSpPr>
              <a:stCxn id="54" idx="6"/>
              <a:endCxn id="55" idx="2"/>
            </p:cNvCxnSpPr>
            <p:nvPr/>
          </p:nvCxnSpPr>
          <p:spPr>
            <a:xfrm flipV="1">
              <a:off x="7724770" y="4224902"/>
              <a:ext cx="998978" cy="143968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5" name="直接连接符 64">
              <a:extLst>
                <a:ext uri="{FF2B5EF4-FFF2-40B4-BE49-F238E27FC236}">
                  <a16:creationId xmlns:a16="http://schemas.microsoft.com/office/drawing/2014/main" id="{264D038A-E0FB-4D37-9DAC-FC2E5B50369C}"/>
                </a:ext>
              </a:extLst>
            </p:cNvPr>
            <p:cNvCxnSpPr>
              <a:stCxn id="54" idx="6"/>
              <a:endCxn id="61" idx="2"/>
            </p:cNvCxnSpPr>
            <p:nvPr/>
          </p:nvCxnSpPr>
          <p:spPr>
            <a:xfrm flipV="1">
              <a:off x="7724770" y="4944742"/>
              <a:ext cx="1003450" cy="719842"/>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6" name="直接连接符 65">
              <a:extLst>
                <a:ext uri="{FF2B5EF4-FFF2-40B4-BE49-F238E27FC236}">
                  <a16:creationId xmlns:a16="http://schemas.microsoft.com/office/drawing/2014/main" id="{BBC4BBC3-F728-4A3B-B65F-9632F4CC83EF}"/>
                </a:ext>
              </a:extLst>
            </p:cNvPr>
            <p:cNvCxnSpPr>
              <a:stCxn id="56" idx="6"/>
              <a:endCxn id="60" idx="2"/>
            </p:cNvCxnSpPr>
            <p:nvPr/>
          </p:nvCxnSpPr>
          <p:spPr>
            <a:xfrm flipV="1">
              <a:off x="7724770" y="5664584"/>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67" name="直接连接符 66">
              <a:extLst>
                <a:ext uri="{FF2B5EF4-FFF2-40B4-BE49-F238E27FC236}">
                  <a16:creationId xmlns:a16="http://schemas.microsoft.com/office/drawing/2014/main" id="{BDD6BD6E-1B5A-461A-80E6-F76F8AA91891}"/>
                </a:ext>
              </a:extLst>
            </p:cNvPr>
            <p:cNvCxnSpPr>
              <a:stCxn id="58" idx="6"/>
              <a:endCxn id="61" idx="2"/>
            </p:cNvCxnSpPr>
            <p:nvPr/>
          </p:nvCxnSpPr>
          <p:spPr>
            <a:xfrm flipV="1">
              <a:off x="7724770" y="4944742"/>
              <a:ext cx="1003450" cy="1"/>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68" name="直接连接符 67">
              <a:extLst>
                <a:ext uri="{FF2B5EF4-FFF2-40B4-BE49-F238E27FC236}">
                  <a16:creationId xmlns:a16="http://schemas.microsoft.com/office/drawing/2014/main" id="{BE6CDADC-36FE-4EF3-BF8A-8E91990A91DF}"/>
                </a:ext>
              </a:extLst>
            </p:cNvPr>
            <p:cNvCxnSpPr>
              <a:stCxn id="58" idx="6"/>
              <a:endCxn id="60" idx="2"/>
            </p:cNvCxnSpPr>
            <p:nvPr/>
          </p:nvCxnSpPr>
          <p:spPr>
            <a:xfrm>
              <a:off x="7724770" y="4944743"/>
              <a:ext cx="998978" cy="719841"/>
            </a:xfrm>
            <a:prstGeom prst="line">
              <a:avLst/>
            </a:prstGeom>
            <a:ln w="28575"/>
          </p:spPr>
          <p:style>
            <a:lnRef idx="3">
              <a:schemeClr val="accent1"/>
            </a:lnRef>
            <a:fillRef idx="0">
              <a:schemeClr val="accent1"/>
            </a:fillRef>
            <a:effectRef idx="2">
              <a:schemeClr val="accent1"/>
            </a:effectRef>
            <a:fontRef idx="minor">
              <a:schemeClr val="tx1"/>
            </a:fontRef>
          </p:style>
        </p:cxnSp>
      </p:grpSp>
      <p:sp>
        <p:nvSpPr>
          <p:cNvPr id="69" name="矩形 68">
            <a:extLst>
              <a:ext uri="{FF2B5EF4-FFF2-40B4-BE49-F238E27FC236}">
                <a16:creationId xmlns:a16="http://schemas.microsoft.com/office/drawing/2014/main" id="{1AC1340B-D289-46FF-A83E-E6EEFCF08D24}"/>
              </a:ext>
            </a:extLst>
          </p:cNvPr>
          <p:cNvSpPr/>
          <p:nvPr/>
        </p:nvSpPr>
        <p:spPr>
          <a:xfrm>
            <a:off x="7158457" y="1556205"/>
            <a:ext cx="3332881" cy="923330"/>
          </a:xfrm>
          <a:prstGeom prst="rect">
            <a:avLst/>
          </a:prstGeom>
        </p:spPr>
        <p:txBody>
          <a:bodyPr wrap="square">
            <a:spAutoFit/>
          </a:bodyPr>
          <a:lstStyle/>
          <a:p>
            <a:r>
              <a:rPr lang="zh-CN" altLang="en-US" b="1" dirty="0">
                <a:latin typeface="+mn-ea"/>
              </a:rPr>
              <a:t>二：接着给</a:t>
            </a:r>
            <a:r>
              <a:rPr lang="en-US" altLang="zh-CN" b="1" dirty="0">
                <a:latin typeface="+mn-ea"/>
              </a:rPr>
              <a:t>2</a:t>
            </a:r>
            <a:r>
              <a:rPr lang="zh-CN" altLang="en-US" b="1" dirty="0">
                <a:latin typeface="+mn-ea"/>
              </a:rPr>
              <a:t>号男生找妹子，发现第一个和他相连的</a:t>
            </a:r>
            <a:r>
              <a:rPr lang="en-US" altLang="zh-CN" b="1" dirty="0">
                <a:latin typeface="+mn-ea"/>
              </a:rPr>
              <a:t>2</a:t>
            </a:r>
            <a:r>
              <a:rPr lang="zh-CN" altLang="en-US" b="1" dirty="0">
                <a:latin typeface="+mn-ea"/>
              </a:rPr>
              <a:t>号女生名花无主，</a:t>
            </a:r>
            <a:r>
              <a:rPr lang="vi-VN" altLang="zh-CN" b="1" dirty="0">
                <a:latin typeface="+mn-ea"/>
              </a:rPr>
              <a:t>got it</a:t>
            </a:r>
            <a:r>
              <a:rPr lang="zh-CN" altLang="en-US" b="1" dirty="0">
                <a:latin typeface="+mn-ea"/>
              </a:rPr>
              <a:t>。</a:t>
            </a:r>
            <a:endParaRPr lang="en-US" altLang="zh-CN" b="1" dirty="0">
              <a:latin typeface="+mn-ea"/>
            </a:endParaRPr>
          </a:p>
        </p:txBody>
      </p:sp>
      <p:pic>
        <p:nvPicPr>
          <p:cNvPr id="70" name="图片 69">
            <a:extLst>
              <a:ext uri="{FF2B5EF4-FFF2-40B4-BE49-F238E27FC236}">
                <a16:creationId xmlns:a16="http://schemas.microsoft.com/office/drawing/2014/main" id="{32D94F22-88EE-4B35-BE1D-9D001EB23692}"/>
              </a:ext>
            </a:extLst>
          </p:cNvPr>
          <p:cNvPicPr>
            <a:picLocks noChangeAspect="1"/>
          </p:cNvPicPr>
          <p:nvPr/>
        </p:nvPicPr>
        <p:blipFill>
          <a:blip r:embed="rId3" cstate="print">
            <a:extLst>
              <a:ext uri="{28A0092B-C50C-407E-A947-70E740481C1C}">
                <a14:useLocalDpi xmlns:a14="http://schemas.microsoft.com/office/drawing/2010/main" val="0"/>
              </a:ext>
            </a:extLst>
          </a:blip>
          <a:srcRect t="61706" r="40353"/>
          <a:stretch>
            <a:fillRect/>
          </a:stretch>
        </p:blipFill>
        <p:spPr>
          <a:xfrm rot="8195221">
            <a:off x="9065464" y="5157530"/>
            <a:ext cx="4026377" cy="2320259"/>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Tree>
    <p:extLst>
      <p:ext uri="{BB962C8B-B14F-4D97-AF65-F5344CB8AC3E}">
        <p14:creationId xmlns:p14="http://schemas.microsoft.com/office/powerpoint/2010/main" val="9143826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P spid="52" grpId="0" animBg="1"/>
      <p:bldP spid="6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2817</Words>
  <Application>Microsoft Office PowerPoint</Application>
  <PresentationFormat>宽屏</PresentationFormat>
  <Paragraphs>458</Paragraphs>
  <Slides>36</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方正兰亭粗黑简体</vt:lpstr>
      <vt:lpstr>华文细黑</vt:lpstr>
      <vt:lpstr>楷体</vt:lpstr>
      <vt:lpstr>宋体</vt:lpstr>
      <vt:lpstr>造字工房悦黑体验版纤细体</vt:lpstr>
      <vt:lpstr>Arial</vt:lpstr>
      <vt:lpstr>Calibri</vt:lpstr>
      <vt:lpstr>Calibri Light</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小 妮子</cp:lastModifiedBy>
  <cp:revision>96</cp:revision>
  <dcterms:created xsi:type="dcterms:W3CDTF">2016-03-16T13:16:19Z</dcterms:created>
  <dcterms:modified xsi:type="dcterms:W3CDTF">2019-04-30T17:15:21Z</dcterms:modified>
</cp:coreProperties>
</file>