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6.xml" ContentType="application/vnd.openxmlformats-officedocument.presentationml.notesSlide+xml"/>
  <Override PartName="/ppt/tags/tag33.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6" r:id="rId18"/>
    <p:sldId id="272" r:id="rId19"/>
    <p:sldId id="273" r:id="rId20"/>
    <p:sldId id="274" r:id="rId21"/>
    <p:sldId id="277" r:id="rId22"/>
    <p:sldId id="275" r:id="rId23"/>
    <p:sldId id="278" r:id="rId24"/>
    <p:sldId id="279" r:id="rId25"/>
    <p:sldId id="322" r:id="rId26"/>
    <p:sldId id="323" r:id="rId27"/>
    <p:sldId id="301" r:id="rId28"/>
    <p:sldId id="299" r:id="rId29"/>
    <p:sldId id="300"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280" r:id="rId50"/>
    <p:sldId id="281" r:id="rId51"/>
    <p:sldId id="282" r:id="rId52"/>
    <p:sldId id="283"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297" r:id="rId67"/>
    <p:sldId id="321" r:id="rId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08" autoAdjust="0"/>
    <p:restoredTop sz="94660"/>
  </p:normalViewPr>
  <p:slideViewPr>
    <p:cSldViewPr snapToGrid="0">
      <p:cViewPr varScale="1">
        <p:scale>
          <a:sx n="72" d="100"/>
          <a:sy n="72" d="100"/>
        </p:scale>
        <p:origin x="137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BC23A-7AFF-408B-9319-735DBB9E9F00}" type="datetimeFigureOut">
              <a:rPr lang="zh-CN" altLang="en-US" smtClean="0"/>
              <a:t>2021/1/26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07F1C-2A46-4205-8AE7-87317CD5E275}" type="slidenum">
              <a:rPr lang="zh-CN" altLang="en-US" smtClean="0"/>
              <a:t>‹#›</a:t>
            </a:fld>
            <a:endParaRPr lang="zh-CN" altLang="en-US"/>
          </a:p>
        </p:txBody>
      </p:sp>
    </p:spTree>
    <p:extLst>
      <p:ext uri="{BB962C8B-B14F-4D97-AF65-F5344CB8AC3E}">
        <p14:creationId xmlns:p14="http://schemas.microsoft.com/office/powerpoint/2010/main" val="3696749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AB60A650-888E-4FEE-A0E4-5D611130A127}" type="slidenum">
              <a:rPr lang="zh-CN" altLang="en-US"/>
              <a:pPr fontAlgn="base"/>
              <a:t>30</a:t>
            </a:fld>
            <a:endParaRPr lang="zh-CN" altLang="en-US"/>
          </a:p>
        </p:txBody>
      </p:sp>
    </p:spTree>
    <p:extLst>
      <p:ext uri="{BB962C8B-B14F-4D97-AF65-F5344CB8AC3E}">
        <p14:creationId xmlns:p14="http://schemas.microsoft.com/office/powerpoint/2010/main" val="1825499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ChangeArrowheads="1"/>
          </p:cNvSpPr>
          <p:nvPr>
            <p:ph type="sldImg" idx="4294967295"/>
          </p:nvPr>
        </p:nvSpPr>
        <p:spPr>
          <a:ln>
            <a:miter lim="800000"/>
          </a:ln>
        </p:spPr>
      </p:sp>
      <p:sp>
        <p:nvSpPr>
          <p:cNvPr id="38914" name="备注占位符 2"/>
          <p:cNvSpPr>
            <a:spLocks noGrp="1" noChangeArrowheads="1"/>
          </p:cNvSpPr>
          <p:nvPr>
            <p:ph type="body" idx="4294967295"/>
          </p:nvPr>
        </p:nvSpPr>
        <p:spPr/>
        <p:txBody>
          <a:bodyPr/>
          <a:lstStyle/>
          <a:p>
            <a:endParaRPr lang="zh-CN" altLang="en-US"/>
          </a:p>
        </p:txBody>
      </p:sp>
      <p:sp>
        <p:nvSpPr>
          <p:cNvPr id="3891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BB169A8E-D1C1-40B6-96D9-823425B1220D}" type="slidenum">
              <a:rPr lang="zh-CN" altLang="en-US"/>
              <a:pPr fontAlgn="base"/>
              <a:t>39</a:t>
            </a:fld>
            <a:endParaRPr lang="zh-CN" altLang="en-US"/>
          </a:p>
        </p:txBody>
      </p:sp>
    </p:spTree>
    <p:extLst>
      <p:ext uri="{BB962C8B-B14F-4D97-AF65-F5344CB8AC3E}">
        <p14:creationId xmlns:p14="http://schemas.microsoft.com/office/powerpoint/2010/main" val="1103346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ChangeArrowheads="1"/>
          </p:cNvSpPr>
          <p:nvPr>
            <p:ph type="sldImg" idx="4294967295"/>
          </p:nvPr>
        </p:nvSpPr>
        <p:spPr>
          <a:ln>
            <a:miter lim="800000"/>
          </a:ln>
        </p:spPr>
      </p:sp>
      <p:sp>
        <p:nvSpPr>
          <p:cNvPr id="40962" name="备注占位符 2"/>
          <p:cNvSpPr>
            <a:spLocks noGrp="1" noChangeArrowheads="1"/>
          </p:cNvSpPr>
          <p:nvPr>
            <p:ph type="body" idx="4294967295"/>
          </p:nvPr>
        </p:nvSpPr>
        <p:spPr/>
        <p:txBody>
          <a:bodyPr/>
          <a:lstStyle/>
          <a:p>
            <a:endParaRPr lang="zh-CN" altLang="en-US"/>
          </a:p>
        </p:txBody>
      </p:sp>
      <p:sp>
        <p:nvSpPr>
          <p:cNvPr id="4096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789C8546-489F-4BBA-85EE-01C0FE791EA4}" type="slidenum">
              <a:rPr lang="zh-CN" altLang="en-US"/>
              <a:pPr fontAlgn="base"/>
              <a:t>40</a:t>
            </a:fld>
            <a:endParaRPr lang="zh-CN" altLang="en-US"/>
          </a:p>
        </p:txBody>
      </p:sp>
    </p:spTree>
    <p:extLst>
      <p:ext uri="{BB962C8B-B14F-4D97-AF65-F5344CB8AC3E}">
        <p14:creationId xmlns:p14="http://schemas.microsoft.com/office/powerpoint/2010/main" val="2256431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noChangeArrowheads="1"/>
          </p:cNvSpPr>
          <p:nvPr>
            <p:ph type="sldImg" idx="4294967295"/>
          </p:nvPr>
        </p:nvSpPr>
        <p:spPr>
          <a:ln>
            <a:miter lim="800000"/>
          </a:ln>
        </p:spPr>
      </p:sp>
      <p:sp>
        <p:nvSpPr>
          <p:cNvPr id="43010" name="备注占位符 2"/>
          <p:cNvSpPr>
            <a:spLocks noGrp="1" noChangeArrowheads="1"/>
          </p:cNvSpPr>
          <p:nvPr>
            <p:ph type="body" idx="4294967295"/>
          </p:nvPr>
        </p:nvSpPr>
        <p:spPr/>
        <p:txBody>
          <a:bodyPr/>
          <a:lstStyle/>
          <a:p>
            <a:endParaRPr lang="zh-CN" altLang="en-US"/>
          </a:p>
        </p:txBody>
      </p:sp>
      <p:sp>
        <p:nvSpPr>
          <p:cNvPr id="4301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CC33679B-D9BF-4744-9C4B-A11E36F370C8}" type="slidenum">
              <a:rPr lang="zh-CN" altLang="en-US"/>
              <a:pPr fontAlgn="base"/>
              <a:t>41</a:t>
            </a:fld>
            <a:endParaRPr lang="zh-CN" altLang="en-US"/>
          </a:p>
        </p:txBody>
      </p:sp>
    </p:spTree>
    <p:extLst>
      <p:ext uri="{BB962C8B-B14F-4D97-AF65-F5344CB8AC3E}">
        <p14:creationId xmlns:p14="http://schemas.microsoft.com/office/powerpoint/2010/main" val="3051117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ChangeArrowheads="1"/>
          </p:cNvSpPr>
          <p:nvPr>
            <p:ph type="sldImg" idx="4294967295"/>
          </p:nvPr>
        </p:nvSpPr>
        <p:spPr>
          <a:ln>
            <a:miter lim="800000"/>
          </a:ln>
        </p:spPr>
      </p:sp>
      <p:sp>
        <p:nvSpPr>
          <p:cNvPr id="45058" name="备注占位符 2"/>
          <p:cNvSpPr>
            <a:spLocks noGrp="1" noChangeArrowheads="1"/>
          </p:cNvSpPr>
          <p:nvPr>
            <p:ph type="body" idx="4294967295"/>
          </p:nvPr>
        </p:nvSpPr>
        <p:spPr/>
        <p:txBody>
          <a:bodyPr/>
          <a:lstStyle/>
          <a:p>
            <a:endParaRPr lang="zh-CN" altLang="en-US"/>
          </a:p>
        </p:txBody>
      </p:sp>
      <p:sp>
        <p:nvSpPr>
          <p:cNvPr id="4505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36ED8F87-F3D7-43C9-ADC7-8D9391335DD5}" type="slidenum">
              <a:rPr lang="zh-CN" altLang="en-US"/>
              <a:pPr fontAlgn="base"/>
              <a:t>42</a:t>
            </a:fld>
            <a:endParaRPr lang="zh-CN" altLang="en-US"/>
          </a:p>
        </p:txBody>
      </p:sp>
    </p:spTree>
    <p:extLst>
      <p:ext uri="{BB962C8B-B14F-4D97-AF65-F5344CB8AC3E}">
        <p14:creationId xmlns:p14="http://schemas.microsoft.com/office/powerpoint/2010/main" val="4041831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noChangeArrowheads="1"/>
          </p:cNvSpPr>
          <p:nvPr>
            <p:ph type="sldImg" idx="4294967295"/>
          </p:nvPr>
        </p:nvSpPr>
        <p:spPr>
          <a:ln>
            <a:miter lim="800000"/>
          </a:ln>
        </p:spPr>
      </p:sp>
      <p:sp>
        <p:nvSpPr>
          <p:cNvPr id="47106" name="备注占位符 2"/>
          <p:cNvSpPr>
            <a:spLocks noGrp="1" noChangeArrowheads="1"/>
          </p:cNvSpPr>
          <p:nvPr>
            <p:ph type="body" idx="4294967295"/>
          </p:nvPr>
        </p:nvSpPr>
        <p:spPr/>
        <p:txBody>
          <a:bodyPr/>
          <a:lstStyle/>
          <a:p>
            <a:endParaRPr lang="zh-CN" altLang="en-US"/>
          </a:p>
        </p:txBody>
      </p:sp>
      <p:sp>
        <p:nvSpPr>
          <p:cNvPr id="4710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DBBED1F5-A073-4682-A3EA-2AA9443F57EF}" type="slidenum">
              <a:rPr lang="zh-CN" altLang="en-US"/>
              <a:pPr fontAlgn="base"/>
              <a:t>43</a:t>
            </a:fld>
            <a:endParaRPr lang="zh-CN" altLang="en-US"/>
          </a:p>
        </p:txBody>
      </p:sp>
    </p:spTree>
    <p:extLst>
      <p:ext uri="{BB962C8B-B14F-4D97-AF65-F5344CB8AC3E}">
        <p14:creationId xmlns:p14="http://schemas.microsoft.com/office/powerpoint/2010/main" val="2810628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ChangeArrowheads="1"/>
          </p:cNvSpPr>
          <p:nvPr>
            <p:ph type="sldImg" idx="4294967295"/>
          </p:nvPr>
        </p:nvSpPr>
        <p:spPr>
          <a:ln>
            <a:miter lim="800000"/>
          </a:ln>
        </p:spPr>
      </p:sp>
      <p:sp>
        <p:nvSpPr>
          <p:cNvPr id="49154" name="备注占位符 2"/>
          <p:cNvSpPr>
            <a:spLocks noGrp="1" noChangeArrowheads="1"/>
          </p:cNvSpPr>
          <p:nvPr>
            <p:ph type="body" idx="4294967295"/>
          </p:nvPr>
        </p:nvSpPr>
        <p:spPr/>
        <p:txBody>
          <a:bodyPr/>
          <a:lstStyle/>
          <a:p>
            <a:endParaRPr lang="zh-CN" altLang="en-US"/>
          </a:p>
        </p:txBody>
      </p:sp>
      <p:sp>
        <p:nvSpPr>
          <p:cNvPr id="4915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EC0062EA-01B1-43AF-A741-577A1AAB2CB1}" type="slidenum">
              <a:rPr lang="zh-CN" altLang="en-US"/>
              <a:pPr fontAlgn="base"/>
              <a:t>44</a:t>
            </a:fld>
            <a:endParaRPr lang="zh-CN" altLang="en-US"/>
          </a:p>
        </p:txBody>
      </p:sp>
    </p:spTree>
    <p:extLst>
      <p:ext uri="{BB962C8B-B14F-4D97-AF65-F5344CB8AC3E}">
        <p14:creationId xmlns:p14="http://schemas.microsoft.com/office/powerpoint/2010/main" val="4046640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ChangeArrowheads="1"/>
          </p:cNvSpPr>
          <p:nvPr>
            <p:ph type="sldImg" idx="4294967295"/>
          </p:nvPr>
        </p:nvSpPr>
        <p:spPr>
          <a:ln>
            <a:miter lim="800000"/>
          </a:ln>
        </p:spPr>
      </p:sp>
      <p:sp>
        <p:nvSpPr>
          <p:cNvPr id="51202" name="备注占位符 2"/>
          <p:cNvSpPr>
            <a:spLocks noGrp="1" noChangeArrowheads="1"/>
          </p:cNvSpPr>
          <p:nvPr>
            <p:ph type="body" idx="4294967295"/>
          </p:nvPr>
        </p:nvSpPr>
        <p:spPr/>
        <p:txBody>
          <a:bodyPr/>
          <a:lstStyle/>
          <a:p>
            <a:endParaRPr lang="zh-CN" altLang="en-US"/>
          </a:p>
        </p:txBody>
      </p:sp>
      <p:sp>
        <p:nvSpPr>
          <p:cNvPr id="5120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7AB5326D-1E21-4F41-8324-32915528DBBA}" type="slidenum">
              <a:rPr lang="zh-CN" altLang="en-US"/>
              <a:pPr fontAlgn="base"/>
              <a:t>45</a:t>
            </a:fld>
            <a:endParaRPr lang="zh-CN" altLang="en-US"/>
          </a:p>
        </p:txBody>
      </p:sp>
    </p:spTree>
    <p:extLst>
      <p:ext uri="{BB962C8B-B14F-4D97-AF65-F5344CB8AC3E}">
        <p14:creationId xmlns:p14="http://schemas.microsoft.com/office/powerpoint/2010/main" val="322531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ChangeArrowheads="1"/>
          </p:cNvSpPr>
          <p:nvPr>
            <p:ph type="sldImg" idx="4294967295"/>
          </p:nvPr>
        </p:nvSpPr>
        <p:spPr>
          <a:ln>
            <a:miter lim="800000"/>
          </a:ln>
        </p:spPr>
      </p:sp>
      <p:sp>
        <p:nvSpPr>
          <p:cNvPr id="57346" name="备注占位符 2"/>
          <p:cNvSpPr>
            <a:spLocks noGrp="1" noChangeArrowheads="1"/>
          </p:cNvSpPr>
          <p:nvPr>
            <p:ph type="body" idx="4294967295"/>
          </p:nvPr>
        </p:nvSpPr>
        <p:spPr/>
        <p:txBody>
          <a:bodyPr/>
          <a:lstStyle/>
          <a:p>
            <a:endParaRPr lang="zh-CN" altLang="en-US"/>
          </a:p>
        </p:txBody>
      </p:sp>
      <p:sp>
        <p:nvSpPr>
          <p:cNvPr id="5734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B860143D-DAAC-4DFD-AB45-8615A60CB043}" type="slidenum">
              <a:rPr lang="zh-CN" altLang="en-US"/>
              <a:pPr fontAlgn="base"/>
              <a:t>47</a:t>
            </a:fld>
            <a:endParaRPr lang="zh-CN" altLang="en-US"/>
          </a:p>
        </p:txBody>
      </p:sp>
    </p:spTree>
    <p:extLst>
      <p:ext uri="{BB962C8B-B14F-4D97-AF65-F5344CB8AC3E}">
        <p14:creationId xmlns:p14="http://schemas.microsoft.com/office/powerpoint/2010/main" val="2802732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ChangeArrowheads="1"/>
          </p:cNvSpPr>
          <p:nvPr>
            <p:ph type="sldImg" idx="4294967295"/>
          </p:nvPr>
        </p:nvSpPr>
        <p:spPr>
          <a:ln>
            <a:miter lim="800000"/>
          </a:ln>
        </p:spPr>
      </p:sp>
      <p:sp>
        <p:nvSpPr>
          <p:cNvPr id="22530" name="备注占位符 2"/>
          <p:cNvSpPr>
            <a:spLocks noGrp="1" noChangeArrowheads="1"/>
          </p:cNvSpPr>
          <p:nvPr>
            <p:ph type="body" idx="4294967295"/>
          </p:nvPr>
        </p:nvSpPr>
        <p:spPr/>
        <p:txBody>
          <a:bodyPr/>
          <a:lstStyle/>
          <a:p>
            <a:endParaRPr lang="zh-CN" altLang="en-US"/>
          </a:p>
        </p:txBody>
      </p:sp>
      <p:sp>
        <p:nvSpPr>
          <p:cNvPr id="2253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F4E72270-43BA-446C-AA6B-BCC188C22453}" type="slidenum">
              <a:rPr lang="zh-CN" altLang="en-US"/>
              <a:pPr fontAlgn="base"/>
              <a:t>31</a:t>
            </a:fld>
            <a:endParaRPr lang="zh-CN" altLang="en-US"/>
          </a:p>
        </p:txBody>
      </p:sp>
    </p:spTree>
    <p:extLst>
      <p:ext uri="{BB962C8B-B14F-4D97-AF65-F5344CB8AC3E}">
        <p14:creationId xmlns:p14="http://schemas.microsoft.com/office/powerpoint/2010/main" val="687193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ChangeArrowheads="1"/>
          </p:cNvSpPr>
          <p:nvPr>
            <p:ph type="sldImg" idx="4294967295"/>
          </p:nvPr>
        </p:nvSpPr>
        <p:spPr>
          <a:ln>
            <a:miter lim="800000"/>
          </a:ln>
        </p:spPr>
      </p:sp>
      <p:sp>
        <p:nvSpPr>
          <p:cNvPr id="24578" name="备注占位符 2"/>
          <p:cNvSpPr>
            <a:spLocks noGrp="1" noChangeArrowheads="1"/>
          </p:cNvSpPr>
          <p:nvPr>
            <p:ph type="body" idx="4294967295"/>
          </p:nvPr>
        </p:nvSpPr>
        <p:spPr/>
        <p:txBody>
          <a:bodyPr/>
          <a:lstStyle/>
          <a:p>
            <a:endParaRPr lang="zh-CN" altLang="en-US"/>
          </a:p>
        </p:txBody>
      </p:sp>
      <p:sp>
        <p:nvSpPr>
          <p:cNvPr id="2457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C8818C25-9A32-4B1E-B04C-63C01DA467AA}" type="slidenum">
              <a:rPr lang="zh-CN" altLang="en-US"/>
              <a:pPr fontAlgn="base"/>
              <a:t>32</a:t>
            </a:fld>
            <a:endParaRPr lang="zh-CN" altLang="en-US"/>
          </a:p>
        </p:txBody>
      </p:sp>
    </p:spTree>
    <p:extLst>
      <p:ext uri="{BB962C8B-B14F-4D97-AF65-F5344CB8AC3E}">
        <p14:creationId xmlns:p14="http://schemas.microsoft.com/office/powerpoint/2010/main" val="83939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ChangeArrowheads="1"/>
          </p:cNvSpPr>
          <p:nvPr>
            <p:ph type="sldImg" idx="4294967295"/>
          </p:nvPr>
        </p:nvSpPr>
        <p:spPr>
          <a:ln>
            <a:miter lim="800000"/>
          </a:ln>
        </p:spPr>
      </p:sp>
      <p:sp>
        <p:nvSpPr>
          <p:cNvPr id="26626" name="备注占位符 2"/>
          <p:cNvSpPr>
            <a:spLocks noGrp="1" noChangeArrowheads="1"/>
          </p:cNvSpPr>
          <p:nvPr>
            <p:ph type="body" idx="4294967295"/>
          </p:nvPr>
        </p:nvSpPr>
        <p:spPr/>
        <p:txBody>
          <a:bodyPr/>
          <a:lstStyle/>
          <a:p>
            <a:endParaRPr lang="zh-CN" altLang="en-US"/>
          </a:p>
        </p:txBody>
      </p:sp>
      <p:sp>
        <p:nvSpPr>
          <p:cNvPr id="2662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0631A2D4-031E-4246-AAD9-05406AA768D1}" type="slidenum">
              <a:rPr lang="zh-CN" altLang="en-US"/>
              <a:pPr fontAlgn="base"/>
              <a:t>33</a:t>
            </a:fld>
            <a:endParaRPr lang="zh-CN" altLang="en-US"/>
          </a:p>
        </p:txBody>
      </p:sp>
    </p:spTree>
    <p:extLst>
      <p:ext uri="{BB962C8B-B14F-4D97-AF65-F5344CB8AC3E}">
        <p14:creationId xmlns:p14="http://schemas.microsoft.com/office/powerpoint/2010/main" val="210821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ChangeArrowheads="1"/>
          </p:cNvSpPr>
          <p:nvPr>
            <p:ph type="sldImg" idx="4294967295"/>
          </p:nvPr>
        </p:nvSpPr>
        <p:spPr>
          <a:ln>
            <a:miter lim="800000"/>
          </a:ln>
        </p:spPr>
      </p:sp>
      <p:sp>
        <p:nvSpPr>
          <p:cNvPr id="28674" name="备注占位符 2"/>
          <p:cNvSpPr>
            <a:spLocks noGrp="1" noChangeArrowheads="1"/>
          </p:cNvSpPr>
          <p:nvPr>
            <p:ph type="body" idx="4294967295"/>
          </p:nvPr>
        </p:nvSpPr>
        <p:spPr/>
        <p:txBody>
          <a:bodyPr/>
          <a:lstStyle/>
          <a:p>
            <a:endParaRPr lang="zh-CN" altLang="en-US"/>
          </a:p>
        </p:txBody>
      </p:sp>
      <p:sp>
        <p:nvSpPr>
          <p:cNvPr id="2867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EDA59399-CF59-492F-B656-20958C20848C}" type="slidenum">
              <a:rPr lang="zh-CN" altLang="en-US"/>
              <a:pPr fontAlgn="base"/>
              <a:t>34</a:t>
            </a:fld>
            <a:endParaRPr lang="zh-CN" altLang="en-US"/>
          </a:p>
        </p:txBody>
      </p:sp>
    </p:spTree>
    <p:extLst>
      <p:ext uri="{BB962C8B-B14F-4D97-AF65-F5344CB8AC3E}">
        <p14:creationId xmlns:p14="http://schemas.microsoft.com/office/powerpoint/2010/main" val="1896657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ChangeArrowheads="1"/>
          </p:cNvSpPr>
          <p:nvPr>
            <p:ph type="sldImg" idx="4294967295"/>
          </p:nvPr>
        </p:nvSpPr>
        <p:spPr>
          <a:ln>
            <a:miter lim="800000"/>
          </a:ln>
        </p:spPr>
      </p:sp>
      <p:sp>
        <p:nvSpPr>
          <p:cNvPr id="30722" name="备注占位符 2"/>
          <p:cNvSpPr>
            <a:spLocks noGrp="1" noChangeArrowheads="1"/>
          </p:cNvSpPr>
          <p:nvPr>
            <p:ph type="body" idx="4294967295"/>
          </p:nvPr>
        </p:nvSpPr>
        <p:spPr/>
        <p:txBody>
          <a:bodyPr/>
          <a:lstStyle/>
          <a:p>
            <a:endParaRPr lang="zh-CN" altLang="en-US"/>
          </a:p>
        </p:txBody>
      </p:sp>
      <p:sp>
        <p:nvSpPr>
          <p:cNvPr id="3072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15A62465-8B27-46DA-95FF-CA682AB5715B}" type="slidenum">
              <a:rPr lang="zh-CN" altLang="en-US"/>
              <a:pPr fontAlgn="base"/>
              <a:t>35</a:t>
            </a:fld>
            <a:endParaRPr lang="zh-CN" altLang="en-US"/>
          </a:p>
        </p:txBody>
      </p:sp>
    </p:spTree>
    <p:extLst>
      <p:ext uri="{BB962C8B-B14F-4D97-AF65-F5344CB8AC3E}">
        <p14:creationId xmlns:p14="http://schemas.microsoft.com/office/powerpoint/2010/main" val="261799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ChangeArrowheads="1"/>
          </p:cNvSpPr>
          <p:nvPr>
            <p:ph type="sldImg" idx="4294967295"/>
          </p:nvPr>
        </p:nvSpPr>
        <p:spPr>
          <a:ln>
            <a:miter lim="800000"/>
          </a:ln>
        </p:spPr>
      </p:sp>
      <p:sp>
        <p:nvSpPr>
          <p:cNvPr id="32770" name="备注占位符 2"/>
          <p:cNvSpPr>
            <a:spLocks noGrp="1" noChangeArrowheads="1"/>
          </p:cNvSpPr>
          <p:nvPr>
            <p:ph type="body" idx="4294967295"/>
          </p:nvPr>
        </p:nvSpPr>
        <p:spPr/>
        <p:txBody>
          <a:bodyPr/>
          <a:lstStyle/>
          <a:p>
            <a:endParaRPr lang="zh-CN" altLang="en-US"/>
          </a:p>
        </p:txBody>
      </p:sp>
      <p:sp>
        <p:nvSpPr>
          <p:cNvPr id="327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1C905E2C-7EF1-4D66-9A19-797E8B54D3CE}" type="slidenum">
              <a:rPr lang="zh-CN" altLang="en-US"/>
              <a:pPr fontAlgn="base"/>
              <a:t>36</a:t>
            </a:fld>
            <a:endParaRPr lang="zh-CN" altLang="en-US"/>
          </a:p>
        </p:txBody>
      </p:sp>
    </p:spTree>
    <p:extLst>
      <p:ext uri="{BB962C8B-B14F-4D97-AF65-F5344CB8AC3E}">
        <p14:creationId xmlns:p14="http://schemas.microsoft.com/office/powerpoint/2010/main" val="2131088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ChangeArrowheads="1"/>
          </p:cNvSpPr>
          <p:nvPr>
            <p:ph type="sldImg" idx="4294967295"/>
          </p:nvPr>
        </p:nvSpPr>
        <p:spPr>
          <a:ln>
            <a:miter lim="800000"/>
          </a:ln>
        </p:spPr>
      </p:sp>
      <p:sp>
        <p:nvSpPr>
          <p:cNvPr id="34818" name="备注占位符 2"/>
          <p:cNvSpPr>
            <a:spLocks noGrp="1" noChangeArrowheads="1"/>
          </p:cNvSpPr>
          <p:nvPr>
            <p:ph type="body" idx="4294967295"/>
          </p:nvPr>
        </p:nvSpPr>
        <p:spPr/>
        <p:txBody>
          <a:bodyPr/>
          <a:lstStyle/>
          <a:p>
            <a:endParaRPr lang="zh-CN" altLang="en-US"/>
          </a:p>
        </p:txBody>
      </p:sp>
      <p:sp>
        <p:nvSpPr>
          <p:cNvPr id="348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904E8EED-C342-4642-B706-0C1A155A3BE3}" type="slidenum">
              <a:rPr lang="zh-CN" altLang="en-US"/>
              <a:pPr fontAlgn="base"/>
              <a:t>37</a:t>
            </a:fld>
            <a:endParaRPr lang="zh-CN" altLang="en-US"/>
          </a:p>
        </p:txBody>
      </p:sp>
    </p:spTree>
    <p:extLst>
      <p:ext uri="{BB962C8B-B14F-4D97-AF65-F5344CB8AC3E}">
        <p14:creationId xmlns:p14="http://schemas.microsoft.com/office/powerpoint/2010/main" val="3854446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ChangeArrowheads="1"/>
          </p:cNvSpPr>
          <p:nvPr>
            <p:ph type="sldImg" idx="4294967295"/>
          </p:nvPr>
        </p:nvSpPr>
        <p:spPr>
          <a:ln>
            <a:miter lim="800000"/>
          </a:ln>
        </p:spPr>
      </p:sp>
      <p:sp>
        <p:nvSpPr>
          <p:cNvPr id="36866" name="备注占位符 2"/>
          <p:cNvSpPr>
            <a:spLocks noGrp="1" noChangeArrowheads="1"/>
          </p:cNvSpPr>
          <p:nvPr>
            <p:ph type="body" idx="4294967295"/>
          </p:nvPr>
        </p:nvSpPr>
        <p:spPr/>
        <p:txBody>
          <a:bodyPr/>
          <a:lstStyle/>
          <a:p>
            <a:endParaRPr lang="zh-CN" altLang="en-US"/>
          </a:p>
        </p:txBody>
      </p:sp>
      <p:sp>
        <p:nvSpPr>
          <p:cNvPr id="368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fontAlgn="base"/>
            <a:fld id="{4485A6BE-C8E5-479A-A58E-762419131917}" type="slidenum">
              <a:rPr lang="zh-CN" altLang="en-US"/>
              <a:pPr fontAlgn="base"/>
              <a:t>38</a:t>
            </a:fld>
            <a:endParaRPr lang="zh-CN" altLang="en-US"/>
          </a:p>
        </p:txBody>
      </p:sp>
    </p:spTree>
    <p:extLst>
      <p:ext uri="{BB962C8B-B14F-4D97-AF65-F5344CB8AC3E}">
        <p14:creationId xmlns:p14="http://schemas.microsoft.com/office/powerpoint/2010/main" val="606213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D3596DC-B285-4424-A1E1-36AAE1682B20}" type="datetimeFigureOut">
              <a:rPr lang="zh-CN" altLang="en-US" smtClean="0"/>
              <a:t>2021/1/26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8231B4-C58C-42EC-BE01-4ADD27418EF7}" type="slidenum">
              <a:rPr lang="zh-CN" altLang="en-US" smtClean="0"/>
              <a:t>‹#›</a:t>
            </a:fld>
            <a:endParaRPr lang="zh-CN" altLang="en-US"/>
          </a:p>
        </p:txBody>
      </p:sp>
    </p:spTree>
    <p:extLst>
      <p:ext uri="{BB962C8B-B14F-4D97-AF65-F5344CB8AC3E}">
        <p14:creationId xmlns:p14="http://schemas.microsoft.com/office/powerpoint/2010/main" val="285042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D3596DC-B285-4424-A1E1-36AAE1682B20}" type="datetimeFigureOut">
              <a:rPr lang="zh-CN" altLang="en-US" smtClean="0"/>
              <a:t>2021/1/26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8231B4-C58C-42EC-BE01-4ADD27418EF7}" type="slidenum">
              <a:rPr lang="zh-CN" altLang="en-US" smtClean="0"/>
              <a:t>‹#›</a:t>
            </a:fld>
            <a:endParaRPr lang="zh-CN" altLang="en-US"/>
          </a:p>
        </p:txBody>
      </p:sp>
    </p:spTree>
    <p:extLst>
      <p:ext uri="{BB962C8B-B14F-4D97-AF65-F5344CB8AC3E}">
        <p14:creationId xmlns:p14="http://schemas.microsoft.com/office/powerpoint/2010/main" val="152160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D3596DC-B285-4424-A1E1-36AAE1682B20}" type="datetimeFigureOut">
              <a:rPr lang="zh-CN" altLang="en-US" smtClean="0"/>
              <a:t>2021/1/26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8231B4-C58C-42EC-BE01-4ADD27418EF7}" type="slidenum">
              <a:rPr lang="zh-CN" altLang="en-US" smtClean="0"/>
              <a:t>‹#›</a:t>
            </a:fld>
            <a:endParaRPr lang="zh-CN" altLang="en-US"/>
          </a:p>
        </p:txBody>
      </p:sp>
    </p:spTree>
    <p:extLst>
      <p:ext uri="{BB962C8B-B14F-4D97-AF65-F5344CB8AC3E}">
        <p14:creationId xmlns:p14="http://schemas.microsoft.com/office/powerpoint/2010/main" val="194140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D3596DC-B285-4424-A1E1-36AAE1682B20}" type="datetimeFigureOut">
              <a:rPr lang="zh-CN" altLang="en-US" smtClean="0"/>
              <a:t>2021/1/26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8231B4-C58C-42EC-BE01-4ADD27418EF7}" type="slidenum">
              <a:rPr lang="zh-CN" altLang="en-US" smtClean="0"/>
              <a:t>‹#›</a:t>
            </a:fld>
            <a:endParaRPr lang="zh-CN" altLang="en-US"/>
          </a:p>
        </p:txBody>
      </p:sp>
    </p:spTree>
    <p:extLst>
      <p:ext uri="{BB962C8B-B14F-4D97-AF65-F5344CB8AC3E}">
        <p14:creationId xmlns:p14="http://schemas.microsoft.com/office/powerpoint/2010/main" val="161964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D3596DC-B285-4424-A1E1-36AAE1682B20}" type="datetimeFigureOut">
              <a:rPr lang="zh-CN" altLang="en-US" smtClean="0"/>
              <a:t>2021/1/26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8231B4-C58C-42EC-BE01-4ADD27418EF7}" type="slidenum">
              <a:rPr lang="zh-CN" altLang="en-US" smtClean="0"/>
              <a:t>‹#›</a:t>
            </a:fld>
            <a:endParaRPr lang="zh-CN" altLang="en-US"/>
          </a:p>
        </p:txBody>
      </p:sp>
    </p:spTree>
    <p:extLst>
      <p:ext uri="{BB962C8B-B14F-4D97-AF65-F5344CB8AC3E}">
        <p14:creationId xmlns:p14="http://schemas.microsoft.com/office/powerpoint/2010/main" val="392883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D3596DC-B285-4424-A1E1-36AAE1682B20}" type="datetimeFigureOut">
              <a:rPr lang="zh-CN" altLang="en-US" smtClean="0"/>
              <a:t>2021/1/26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28231B4-C58C-42EC-BE01-4ADD27418EF7}" type="slidenum">
              <a:rPr lang="zh-CN" altLang="en-US" smtClean="0"/>
              <a:t>‹#›</a:t>
            </a:fld>
            <a:endParaRPr lang="zh-CN" altLang="en-US"/>
          </a:p>
        </p:txBody>
      </p:sp>
    </p:spTree>
    <p:extLst>
      <p:ext uri="{BB962C8B-B14F-4D97-AF65-F5344CB8AC3E}">
        <p14:creationId xmlns:p14="http://schemas.microsoft.com/office/powerpoint/2010/main" val="4135122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D3596DC-B285-4424-A1E1-36AAE1682B20}" type="datetimeFigureOut">
              <a:rPr lang="zh-CN" altLang="en-US" smtClean="0"/>
              <a:t>2021/1/26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28231B4-C58C-42EC-BE01-4ADD27418EF7}" type="slidenum">
              <a:rPr lang="zh-CN" altLang="en-US" smtClean="0"/>
              <a:t>‹#›</a:t>
            </a:fld>
            <a:endParaRPr lang="zh-CN" altLang="en-US"/>
          </a:p>
        </p:txBody>
      </p:sp>
    </p:spTree>
    <p:extLst>
      <p:ext uri="{BB962C8B-B14F-4D97-AF65-F5344CB8AC3E}">
        <p14:creationId xmlns:p14="http://schemas.microsoft.com/office/powerpoint/2010/main" val="186874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D3596DC-B285-4424-A1E1-36AAE1682B20}" type="datetimeFigureOut">
              <a:rPr lang="zh-CN" altLang="en-US" smtClean="0"/>
              <a:t>2021/1/26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28231B4-C58C-42EC-BE01-4ADD27418EF7}" type="slidenum">
              <a:rPr lang="zh-CN" altLang="en-US" smtClean="0"/>
              <a:t>‹#›</a:t>
            </a:fld>
            <a:endParaRPr lang="zh-CN" altLang="en-US"/>
          </a:p>
        </p:txBody>
      </p:sp>
    </p:spTree>
    <p:extLst>
      <p:ext uri="{BB962C8B-B14F-4D97-AF65-F5344CB8AC3E}">
        <p14:creationId xmlns:p14="http://schemas.microsoft.com/office/powerpoint/2010/main" val="191564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596DC-B285-4424-A1E1-36AAE1682B20}" type="datetimeFigureOut">
              <a:rPr lang="zh-CN" altLang="en-US" smtClean="0"/>
              <a:t>2021/1/26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28231B4-C58C-42EC-BE01-4ADD27418EF7}" type="slidenum">
              <a:rPr lang="zh-CN" altLang="en-US" smtClean="0"/>
              <a:t>‹#›</a:t>
            </a:fld>
            <a:endParaRPr lang="zh-CN" altLang="en-US"/>
          </a:p>
        </p:txBody>
      </p:sp>
    </p:spTree>
    <p:extLst>
      <p:ext uri="{BB962C8B-B14F-4D97-AF65-F5344CB8AC3E}">
        <p14:creationId xmlns:p14="http://schemas.microsoft.com/office/powerpoint/2010/main" val="103668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D3596DC-B285-4424-A1E1-36AAE1682B20}" type="datetimeFigureOut">
              <a:rPr lang="zh-CN" altLang="en-US" smtClean="0"/>
              <a:t>2021/1/26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28231B4-C58C-42EC-BE01-4ADD27418EF7}" type="slidenum">
              <a:rPr lang="zh-CN" altLang="en-US" smtClean="0"/>
              <a:t>‹#›</a:t>
            </a:fld>
            <a:endParaRPr lang="zh-CN" altLang="en-US"/>
          </a:p>
        </p:txBody>
      </p:sp>
    </p:spTree>
    <p:extLst>
      <p:ext uri="{BB962C8B-B14F-4D97-AF65-F5344CB8AC3E}">
        <p14:creationId xmlns:p14="http://schemas.microsoft.com/office/powerpoint/2010/main" val="262638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D3596DC-B285-4424-A1E1-36AAE1682B20}" type="datetimeFigureOut">
              <a:rPr lang="zh-CN" altLang="en-US" smtClean="0"/>
              <a:t>2021/1/26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28231B4-C58C-42EC-BE01-4ADD27418EF7}" type="slidenum">
              <a:rPr lang="zh-CN" altLang="en-US" smtClean="0"/>
              <a:t>‹#›</a:t>
            </a:fld>
            <a:endParaRPr lang="zh-CN" altLang="en-US"/>
          </a:p>
        </p:txBody>
      </p:sp>
    </p:spTree>
    <p:extLst>
      <p:ext uri="{BB962C8B-B14F-4D97-AF65-F5344CB8AC3E}">
        <p14:creationId xmlns:p14="http://schemas.microsoft.com/office/powerpoint/2010/main" val="296767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596DC-B285-4424-A1E1-36AAE1682B20}" type="datetimeFigureOut">
              <a:rPr lang="zh-CN" altLang="en-US" smtClean="0"/>
              <a:t>2021/1/26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231B4-C58C-42EC-BE01-4ADD27418EF7}" type="slidenum">
              <a:rPr lang="zh-CN" altLang="en-US" smtClean="0"/>
              <a:t>‹#›</a:t>
            </a:fld>
            <a:endParaRPr lang="zh-CN" altLang="en-US"/>
          </a:p>
        </p:txBody>
      </p:sp>
    </p:spTree>
    <p:extLst>
      <p:ext uri="{BB962C8B-B14F-4D97-AF65-F5344CB8AC3E}">
        <p14:creationId xmlns:p14="http://schemas.microsoft.com/office/powerpoint/2010/main" val="2879005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cnblogs.com/jkzr/p/10290464.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5.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8.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9.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4.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1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并查集</a:t>
            </a:r>
          </a:p>
        </p:txBody>
      </p:sp>
      <p:sp>
        <p:nvSpPr>
          <p:cNvPr id="3" name="副标题 2"/>
          <p:cNvSpPr>
            <a:spLocks noGrp="1"/>
          </p:cNvSpPr>
          <p:nvPr>
            <p:ph type="subTitle" idx="1"/>
          </p:nvPr>
        </p:nvSpPr>
        <p:spPr/>
        <p:txBody>
          <a:bodyPr/>
          <a:lstStyle/>
          <a:p>
            <a:r>
              <a:rPr lang="en-US" altLang="zh-CN"/>
              <a:t>Xjy</a:t>
            </a:r>
            <a:r>
              <a:rPr lang="en-US" altLang="zh-CN" dirty="0"/>
              <a:t> 2020</a:t>
            </a:r>
            <a:endParaRPr lang="zh-CN" altLang="en-US" dirty="0"/>
          </a:p>
        </p:txBody>
      </p:sp>
      <p:sp>
        <p:nvSpPr>
          <p:cNvPr id="4" name="文本框 3"/>
          <p:cNvSpPr txBox="1"/>
          <p:nvPr/>
        </p:nvSpPr>
        <p:spPr>
          <a:xfrm>
            <a:off x="5226502" y="4703544"/>
            <a:ext cx="2483565" cy="646331"/>
          </a:xfrm>
          <a:prstGeom prst="rect">
            <a:avLst/>
          </a:prstGeom>
          <a:noFill/>
        </p:spPr>
        <p:txBody>
          <a:bodyPr wrap="none" rtlCol="0">
            <a:spAutoFit/>
          </a:bodyPr>
          <a:lstStyle/>
          <a:p>
            <a:r>
              <a:rPr lang="zh-CN" altLang="en-US" dirty="0"/>
              <a:t>又是一份祖传屁屁踢</a:t>
            </a:r>
            <a:endParaRPr lang="en-US" altLang="zh-CN" dirty="0"/>
          </a:p>
          <a:p>
            <a:r>
              <a:rPr lang="zh-CN" altLang="en-US" dirty="0"/>
              <a:t>感谢</a:t>
            </a:r>
            <a:r>
              <a:rPr lang="en-US" altLang="zh-CN" dirty="0" err="1"/>
              <a:t>zjh</a:t>
            </a:r>
            <a:r>
              <a:rPr lang="zh-CN" altLang="en-US" dirty="0"/>
              <a:t>、</a:t>
            </a:r>
            <a:r>
              <a:rPr lang="en-US" altLang="zh-CN" dirty="0" err="1"/>
              <a:t>lwg</a:t>
            </a:r>
            <a:r>
              <a:rPr lang="zh-CN" altLang="en-US" dirty="0"/>
              <a:t>和</a:t>
            </a:r>
            <a:r>
              <a:rPr lang="en-US" altLang="zh-CN" dirty="0" err="1"/>
              <a:t>wsf</a:t>
            </a:r>
            <a:r>
              <a:rPr lang="zh-CN" altLang="en-US" dirty="0"/>
              <a:t>学长</a:t>
            </a:r>
          </a:p>
        </p:txBody>
      </p:sp>
    </p:spTree>
    <p:extLst>
      <p:ext uri="{BB962C8B-B14F-4D97-AF65-F5344CB8AC3E}">
        <p14:creationId xmlns:p14="http://schemas.microsoft.com/office/powerpoint/2010/main" val="307584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引例</a:t>
            </a:r>
          </a:p>
        </p:txBody>
      </p:sp>
      <p:sp>
        <p:nvSpPr>
          <p:cNvPr id="4" name="矩形 3"/>
          <p:cNvSpPr/>
          <p:nvPr/>
        </p:nvSpPr>
        <p:spPr>
          <a:xfrm>
            <a:off x="708408" y="1690689"/>
            <a:ext cx="1100295" cy="3139321"/>
          </a:xfrm>
          <a:prstGeom prst="rect">
            <a:avLst/>
          </a:prstGeom>
        </p:spPr>
        <p:txBody>
          <a:bodyPr wrap="square">
            <a:spAutoFit/>
          </a:bodyPr>
          <a:lstStyle/>
          <a:p>
            <a:r>
              <a:rPr lang="zh-CN" altLang="en-US" dirty="0"/>
              <a:t>输入：</a:t>
            </a:r>
            <a:endParaRPr lang="en-US" altLang="zh-CN" dirty="0"/>
          </a:p>
          <a:p>
            <a:r>
              <a:rPr lang="en-US" altLang="zh-CN" dirty="0">
                <a:latin typeface="Consolas" panose="020B0609020204030204" pitchFamily="49" charset="0"/>
              </a:rPr>
              <a:t>11</a:t>
            </a:r>
          </a:p>
          <a:p>
            <a:r>
              <a:rPr lang="en-US" altLang="zh-CN" dirty="0">
                <a:latin typeface="Consolas" panose="020B0609020204030204" pitchFamily="49" charset="0"/>
              </a:rPr>
              <a:t>8</a:t>
            </a:r>
          </a:p>
          <a:p>
            <a:r>
              <a:rPr lang="en-US" altLang="zh-CN" dirty="0">
                <a:latin typeface="Consolas" panose="020B0609020204030204" pitchFamily="49" charset="0"/>
              </a:rPr>
              <a:t>1 2</a:t>
            </a:r>
          </a:p>
          <a:p>
            <a:r>
              <a:rPr lang="en-US" altLang="zh-CN" dirty="0">
                <a:latin typeface="Consolas" panose="020B0609020204030204" pitchFamily="49" charset="0"/>
              </a:rPr>
              <a:t>4 5</a:t>
            </a:r>
          </a:p>
          <a:p>
            <a:r>
              <a:rPr lang="en-US" altLang="zh-CN" dirty="0">
                <a:latin typeface="Consolas" panose="020B0609020204030204" pitchFamily="49" charset="0"/>
              </a:rPr>
              <a:t>3 4</a:t>
            </a:r>
          </a:p>
          <a:p>
            <a:r>
              <a:rPr lang="en-US" altLang="zh-CN" dirty="0">
                <a:latin typeface="Consolas" panose="020B0609020204030204" pitchFamily="49" charset="0"/>
              </a:rPr>
              <a:t>1 3</a:t>
            </a:r>
          </a:p>
          <a:p>
            <a:r>
              <a:rPr lang="en-US" altLang="zh-CN" dirty="0">
                <a:latin typeface="Consolas" panose="020B0609020204030204" pitchFamily="49" charset="0"/>
              </a:rPr>
              <a:t>5 6</a:t>
            </a:r>
          </a:p>
          <a:p>
            <a:r>
              <a:rPr lang="en-US" altLang="zh-CN" dirty="0">
                <a:latin typeface="Consolas" panose="020B0609020204030204" pitchFamily="49" charset="0"/>
              </a:rPr>
              <a:t>7 10</a:t>
            </a:r>
          </a:p>
          <a:p>
            <a:r>
              <a:rPr lang="en-US" altLang="zh-CN" dirty="0">
                <a:latin typeface="Consolas" panose="020B0609020204030204" pitchFamily="49" charset="0"/>
              </a:rPr>
              <a:t>5 10</a:t>
            </a:r>
          </a:p>
          <a:p>
            <a:r>
              <a:rPr lang="en-US" altLang="zh-CN" dirty="0">
                <a:latin typeface="Consolas" panose="020B0609020204030204" pitchFamily="49" charset="0"/>
              </a:rPr>
              <a:t>8 9</a:t>
            </a:r>
          </a:p>
        </p:txBody>
      </p:sp>
      <p:sp>
        <p:nvSpPr>
          <p:cNvPr id="6" name="椭圆 5"/>
          <p:cNvSpPr/>
          <p:nvPr/>
        </p:nvSpPr>
        <p:spPr>
          <a:xfrm>
            <a:off x="2372093" y="168629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a:t>
            </a:r>
            <a:endParaRPr lang="zh-CN" altLang="en-US" sz="2800" dirty="0"/>
          </a:p>
        </p:txBody>
      </p:sp>
      <p:sp>
        <p:nvSpPr>
          <p:cNvPr id="7" name="椭圆 6"/>
          <p:cNvSpPr/>
          <p:nvPr/>
        </p:nvSpPr>
        <p:spPr>
          <a:xfrm>
            <a:off x="3472963" y="168629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2</a:t>
            </a:r>
            <a:endParaRPr lang="zh-CN" altLang="en-US" sz="2800" dirty="0"/>
          </a:p>
        </p:txBody>
      </p:sp>
      <p:sp>
        <p:nvSpPr>
          <p:cNvPr id="8" name="椭圆 7"/>
          <p:cNvSpPr/>
          <p:nvPr/>
        </p:nvSpPr>
        <p:spPr>
          <a:xfrm>
            <a:off x="2373926"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3</a:t>
            </a:r>
            <a:endParaRPr lang="zh-CN" altLang="en-US" sz="2800" dirty="0"/>
          </a:p>
        </p:txBody>
      </p:sp>
      <p:sp>
        <p:nvSpPr>
          <p:cNvPr id="9" name="椭圆 8"/>
          <p:cNvSpPr/>
          <p:nvPr/>
        </p:nvSpPr>
        <p:spPr>
          <a:xfrm>
            <a:off x="2373926"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4</a:t>
            </a:r>
            <a:endParaRPr lang="zh-CN" altLang="en-US" sz="2800" dirty="0"/>
          </a:p>
        </p:txBody>
      </p:sp>
      <p:sp>
        <p:nvSpPr>
          <p:cNvPr id="10" name="椭圆 9"/>
          <p:cNvSpPr/>
          <p:nvPr/>
        </p:nvSpPr>
        <p:spPr>
          <a:xfrm>
            <a:off x="3472963"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5</a:t>
            </a:r>
            <a:endParaRPr lang="zh-CN" altLang="en-US" sz="2800" dirty="0"/>
          </a:p>
        </p:txBody>
      </p:sp>
      <p:sp>
        <p:nvSpPr>
          <p:cNvPr id="11" name="椭圆 10"/>
          <p:cNvSpPr/>
          <p:nvPr/>
        </p:nvSpPr>
        <p:spPr>
          <a:xfrm>
            <a:off x="3439676"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6</a:t>
            </a:r>
            <a:endParaRPr lang="zh-CN" altLang="en-US" sz="2800" dirty="0"/>
          </a:p>
        </p:txBody>
      </p:sp>
      <p:sp>
        <p:nvSpPr>
          <p:cNvPr id="12" name="椭圆 11"/>
          <p:cNvSpPr/>
          <p:nvPr/>
        </p:nvSpPr>
        <p:spPr>
          <a:xfrm>
            <a:off x="5671037"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7</a:t>
            </a:r>
            <a:endParaRPr lang="zh-CN" altLang="en-US" sz="2800" dirty="0"/>
          </a:p>
        </p:txBody>
      </p:sp>
      <p:sp>
        <p:nvSpPr>
          <p:cNvPr id="13" name="椭圆 12"/>
          <p:cNvSpPr/>
          <p:nvPr/>
        </p:nvSpPr>
        <p:spPr>
          <a:xfrm>
            <a:off x="6770074"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8</a:t>
            </a:r>
            <a:endParaRPr lang="zh-CN" altLang="en-US" sz="2800" dirty="0"/>
          </a:p>
        </p:txBody>
      </p:sp>
      <p:sp>
        <p:nvSpPr>
          <p:cNvPr id="14" name="椭圆 13"/>
          <p:cNvSpPr/>
          <p:nvPr/>
        </p:nvSpPr>
        <p:spPr>
          <a:xfrm>
            <a:off x="4572000"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9</a:t>
            </a:r>
            <a:endParaRPr lang="zh-CN" altLang="en-US" sz="2800" dirty="0"/>
          </a:p>
        </p:txBody>
      </p:sp>
      <p:sp>
        <p:nvSpPr>
          <p:cNvPr id="15" name="椭圆 14"/>
          <p:cNvSpPr/>
          <p:nvPr/>
        </p:nvSpPr>
        <p:spPr>
          <a:xfrm>
            <a:off x="5671037"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10</a:t>
            </a:r>
            <a:endParaRPr lang="zh-CN" altLang="en-US" sz="2800" dirty="0"/>
          </a:p>
        </p:txBody>
      </p:sp>
      <p:sp>
        <p:nvSpPr>
          <p:cNvPr id="16" name="椭圆 15"/>
          <p:cNvSpPr/>
          <p:nvPr/>
        </p:nvSpPr>
        <p:spPr>
          <a:xfrm>
            <a:off x="6770074"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11</a:t>
            </a:r>
            <a:endParaRPr lang="zh-CN" altLang="en-US" sz="2800" dirty="0"/>
          </a:p>
        </p:txBody>
      </p:sp>
      <p:sp>
        <p:nvSpPr>
          <p:cNvPr id="17" name="矩形 16"/>
          <p:cNvSpPr/>
          <p:nvPr/>
        </p:nvSpPr>
        <p:spPr>
          <a:xfrm>
            <a:off x="2259623" y="1503485"/>
            <a:ext cx="2162907" cy="346416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文本框 17"/>
          <p:cNvSpPr txBox="1"/>
          <p:nvPr/>
        </p:nvSpPr>
        <p:spPr>
          <a:xfrm>
            <a:off x="4839430" y="5644662"/>
            <a:ext cx="1120243" cy="584775"/>
          </a:xfrm>
          <a:prstGeom prst="rect">
            <a:avLst/>
          </a:prstGeom>
          <a:noFill/>
        </p:spPr>
        <p:txBody>
          <a:bodyPr wrap="none" rtlCol="0">
            <a:spAutoFit/>
          </a:bodyPr>
          <a:lstStyle/>
          <a:p>
            <a:r>
              <a:rPr lang="en-US" altLang="zh-CN" sz="3200" dirty="0" err="1"/>
              <a:t>cnt</a:t>
            </a:r>
            <a:r>
              <a:rPr lang="en-US" altLang="zh-CN" sz="3200" dirty="0"/>
              <a:t>: 6</a:t>
            </a:r>
            <a:endParaRPr lang="zh-CN" altLang="en-US" sz="3200" dirty="0"/>
          </a:p>
        </p:txBody>
      </p:sp>
    </p:spTree>
    <p:extLst>
      <p:ext uri="{BB962C8B-B14F-4D97-AF65-F5344CB8AC3E}">
        <p14:creationId xmlns:p14="http://schemas.microsoft.com/office/powerpoint/2010/main" val="247934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引例</a:t>
            </a:r>
          </a:p>
        </p:txBody>
      </p:sp>
      <p:sp>
        <p:nvSpPr>
          <p:cNvPr id="4" name="矩形 3"/>
          <p:cNvSpPr/>
          <p:nvPr/>
        </p:nvSpPr>
        <p:spPr>
          <a:xfrm>
            <a:off x="708408" y="1690689"/>
            <a:ext cx="1100295" cy="3139321"/>
          </a:xfrm>
          <a:prstGeom prst="rect">
            <a:avLst/>
          </a:prstGeom>
        </p:spPr>
        <p:txBody>
          <a:bodyPr wrap="square">
            <a:spAutoFit/>
          </a:bodyPr>
          <a:lstStyle/>
          <a:p>
            <a:r>
              <a:rPr lang="zh-CN" altLang="en-US" dirty="0"/>
              <a:t>输入：</a:t>
            </a:r>
            <a:endParaRPr lang="en-US" altLang="zh-CN" dirty="0"/>
          </a:p>
          <a:p>
            <a:r>
              <a:rPr lang="en-US" altLang="zh-CN" dirty="0">
                <a:latin typeface="Consolas" panose="020B0609020204030204" pitchFamily="49" charset="0"/>
              </a:rPr>
              <a:t>11</a:t>
            </a:r>
          </a:p>
          <a:p>
            <a:r>
              <a:rPr lang="en-US" altLang="zh-CN" dirty="0">
                <a:latin typeface="Consolas" panose="020B0609020204030204" pitchFamily="49" charset="0"/>
              </a:rPr>
              <a:t>8</a:t>
            </a:r>
          </a:p>
          <a:p>
            <a:r>
              <a:rPr lang="en-US" altLang="zh-CN" dirty="0">
                <a:latin typeface="Consolas" panose="020B0609020204030204" pitchFamily="49" charset="0"/>
              </a:rPr>
              <a:t>1 2</a:t>
            </a:r>
          </a:p>
          <a:p>
            <a:r>
              <a:rPr lang="en-US" altLang="zh-CN" dirty="0">
                <a:latin typeface="Consolas" panose="020B0609020204030204" pitchFamily="49" charset="0"/>
              </a:rPr>
              <a:t>4 5</a:t>
            </a:r>
          </a:p>
          <a:p>
            <a:r>
              <a:rPr lang="en-US" altLang="zh-CN" dirty="0">
                <a:latin typeface="Consolas" panose="020B0609020204030204" pitchFamily="49" charset="0"/>
              </a:rPr>
              <a:t>3 4</a:t>
            </a:r>
          </a:p>
          <a:p>
            <a:r>
              <a:rPr lang="en-US" altLang="zh-CN" dirty="0">
                <a:latin typeface="Consolas" panose="020B0609020204030204" pitchFamily="49" charset="0"/>
              </a:rPr>
              <a:t>1 3</a:t>
            </a:r>
          </a:p>
          <a:p>
            <a:r>
              <a:rPr lang="en-US" altLang="zh-CN" dirty="0">
                <a:latin typeface="Consolas" panose="020B0609020204030204" pitchFamily="49" charset="0"/>
              </a:rPr>
              <a:t>5 6</a:t>
            </a:r>
          </a:p>
          <a:p>
            <a:r>
              <a:rPr lang="en-US" altLang="zh-CN" dirty="0">
                <a:latin typeface="Consolas" panose="020B0609020204030204" pitchFamily="49" charset="0"/>
              </a:rPr>
              <a:t>7 10</a:t>
            </a:r>
          </a:p>
          <a:p>
            <a:r>
              <a:rPr lang="en-US" altLang="zh-CN" dirty="0">
                <a:latin typeface="Consolas" panose="020B0609020204030204" pitchFamily="49" charset="0"/>
              </a:rPr>
              <a:t>5 10</a:t>
            </a:r>
          </a:p>
          <a:p>
            <a:r>
              <a:rPr lang="en-US" altLang="zh-CN" dirty="0">
                <a:latin typeface="Consolas" panose="020B0609020204030204" pitchFamily="49" charset="0"/>
              </a:rPr>
              <a:t>8 9</a:t>
            </a:r>
          </a:p>
        </p:txBody>
      </p:sp>
      <p:sp>
        <p:nvSpPr>
          <p:cNvPr id="6" name="椭圆 5"/>
          <p:cNvSpPr/>
          <p:nvPr/>
        </p:nvSpPr>
        <p:spPr>
          <a:xfrm>
            <a:off x="2372093" y="168629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a:t>
            </a:r>
            <a:endParaRPr lang="zh-CN" altLang="en-US" sz="2800" dirty="0"/>
          </a:p>
        </p:txBody>
      </p:sp>
      <p:sp>
        <p:nvSpPr>
          <p:cNvPr id="7" name="椭圆 6"/>
          <p:cNvSpPr/>
          <p:nvPr/>
        </p:nvSpPr>
        <p:spPr>
          <a:xfrm>
            <a:off x="3472963" y="168629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2</a:t>
            </a:r>
            <a:endParaRPr lang="zh-CN" altLang="en-US" sz="2800" dirty="0"/>
          </a:p>
        </p:txBody>
      </p:sp>
      <p:sp>
        <p:nvSpPr>
          <p:cNvPr id="8" name="椭圆 7"/>
          <p:cNvSpPr/>
          <p:nvPr/>
        </p:nvSpPr>
        <p:spPr>
          <a:xfrm>
            <a:off x="2373926"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3</a:t>
            </a:r>
            <a:endParaRPr lang="zh-CN" altLang="en-US" sz="2800" dirty="0"/>
          </a:p>
        </p:txBody>
      </p:sp>
      <p:sp>
        <p:nvSpPr>
          <p:cNvPr id="9" name="椭圆 8"/>
          <p:cNvSpPr/>
          <p:nvPr/>
        </p:nvSpPr>
        <p:spPr>
          <a:xfrm>
            <a:off x="2373926"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4</a:t>
            </a:r>
            <a:endParaRPr lang="zh-CN" altLang="en-US" sz="2800" dirty="0"/>
          </a:p>
        </p:txBody>
      </p:sp>
      <p:sp>
        <p:nvSpPr>
          <p:cNvPr id="10" name="椭圆 9"/>
          <p:cNvSpPr/>
          <p:nvPr/>
        </p:nvSpPr>
        <p:spPr>
          <a:xfrm>
            <a:off x="3472963"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5</a:t>
            </a:r>
            <a:endParaRPr lang="zh-CN" altLang="en-US" sz="2800" dirty="0"/>
          </a:p>
        </p:txBody>
      </p:sp>
      <p:sp>
        <p:nvSpPr>
          <p:cNvPr id="11" name="椭圆 10"/>
          <p:cNvSpPr/>
          <p:nvPr/>
        </p:nvSpPr>
        <p:spPr>
          <a:xfrm>
            <a:off x="3439676"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6</a:t>
            </a:r>
            <a:endParaRPr lang="zh-CN" altLang="en-US" sz="2800" dirty="0"/>
          </a:p>
        </p:txBody>
      </p:sp>
      <p:sp>
        <p:nvSpPr>
          <p:cNvPr id="12" name="椭圆 11"/>
          <p:cNvSpPr/>
          <p:nvPr/>
        </p:nvSpPr>
        <p:spPr>
          <a:xfrm>
            <a:off x="5671037"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7</a:t>
            </a:r>
            <a:endParaRPr lang="zh-CN" altLang="en-US" sz="2800" dirty="0"/>
          </a:p>
        </p:txBody>
      </p:sp>
      <p:sp>
        <p:nvSpPr>
          <p:cNvPr id="13" name="椭圆 12"/>
          <p:cNvSpPr/>
          <p:nvPr/>
        </p:nvSpPr>
        <p:spPr>
          <a:xfrm>
            <a:off x="6770074"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8</a:t>
            </a:r>
            <a:endParaRPr lang="zh-CN" altLang="en-US" sz="2800" dirty="0"/>
          </a:p>
        </p:txBody>
      </p:sp>
      <p:sp>
        <p:nvSpPr>
          <p:cNvPr id="14" name="椭圆 13"/>
          <p:cNvSpPr/>
          <p:nvPr/>
        </p:nvSpPr>
        <p:spPr>
          <a:xfrm>
            <a:off x="4572000"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9</a:t>
            </a:r>
            <a:endParaRPr lang="zh-CN" altLang="en-US" sz="2800" dirty="0"/>
          </a:p>
        </p:txBody>
      </p:sp>
      <p:sp>
        <p:nvSpPr>
          <p:cNvPr id="15" name="椭圆 14"/>
          <p:cNvSpPr/>
          <p:nvPr/>
        </p:nvSpPr>
        <p:spPr>
          <a:xfrm>
            <a:off x="5671037"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10</a:t>
            </a:r>
            <a:endParaRPr lang="zh-CN" altLang="en-US" sz="2800" dirty="0"/>
          </a:p>
        </p:txBody>
      </p:sp>
      <p:sp>
        <p:nvSpPr>
          <p:cNvPr id="16" name="椭圆 15"/>
          <p:cNvSpPr/>
          <p:nvPr/>
        </p:nvSpPr>
        <p:spPr>
          <a:xfrm>
            <a:off x="6770074"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11</a:t>
            </a:r>
            <a:endParaRPr lang="zh-CN" altLang="en-US" sz="2800" dirty="0"/>
          </a:p>
        </p:txBody>
      </p:sp>
      <p:sp>
        <p:nvSpPr>
          <p:cNvPr id="17" name="矩形 16"/>
          <p:cNvSpPr/>
          <p:nvPr/>
        </p:nvSpPr>
        <p:spPr>
          <a:xfrm>
            <a:off x="2259623" y="1503485"/>
            <a:ext cx="2162907" cy="346416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17"/>
          <p:cNvSpPr/>
          <p:nvPr/>
        </p:nvSpPr>
        <p:spPr>
          <a:xfrm>
            <a:off x="5534023" y="2691649"/>
            <a:ext cx="1095378" cy="227600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文本框 18"/>
          <p:cNvSpPr txBox="1"/>
          <p:nvPr/>
        </p:nvSpPr>
        <p:spPr>
          <a:xfrm>
            <a:off x="4839430" y="5644662"/>
            <a:ext cx="1120243" cy="584775"/>
          </a:xfrm>
          <a:prstGeom prst="rect">
            <a:avLst/>
          </a:prstGeom>
          <a:noFill/>
        </p:spPr>
        <p:txBody>
          <a:bodyPr wrap="none" rtlCol="0">
            <a:spAutoFit/>
          </a:bodyPr>
          <a:lstStyle/>
          <a:p>
            <a:r>
              <a:rPr lang="en-US" altLang="zh-CN" sz="3200" dirty="0" err="1"/>
              <a:t>cnt</a:t>
            </a:r>
            <a:r>
              <a:rPr lang="en-US" altLang="zh-CN" sz="3200" dirty="0"/>
              <a:t>: 5</a:t>
            </a:r>
            <a:endParaRPr lang="zh-CN" altLang="en-US" sz="3200" dirty="0"/>
          </a:p>
        </p:txBody>
      </p:sp>
    </p:spTree>
    <p:extLst>
      <p:ext uri="{BB962C8B-B14F-4D97-AF65-F5344CB8AC3E}">
        <p14:creationId xmlns:p14="http://schemas.microsoft.com/office/powerpoint/2010/main" val="183762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引例</a:t>
            </a:r>
          </a:p>
        </p:txBody>
      </p:sp>
      <p:sp>
        <p:nvSpPr>
          <p:cNvPr id="4" name="矩形 3"/>
          <p:cNvSpPr/>
          <p:nvPr/>
        </p:nvSpPr>
        <p:spPr>
          <a:xfrm>
            <a:off x="708408" y="1690689"/>
            <a:ext cx="1100295" cy="3139321"/>
          </a:xfrm>
          <a:prstGeom prst="rect">
            <a:avLst/>
          </a:prstGeom>
        </p:spPr>
        <p:txBody>
          <a:bodyPr wrap="square">
            <a:spAutoFit/>
          </a:bodyPr>
          <a:lstStyle/>
          <a:p>
            <a:r>
              <a:rPr lang="zh-CN" altLang="en-US" dirty="0"/>
              <a:t>输入：</a:t>
            </a:r>
            <a:endParaRPr lang="en-US" altLang="zh-CN" dirty="0"/>
          </a:p>
          <a:p>
            <a:r>
              <a:rPr lang="en-US" altLang="zh-CN" dirty="0">
                <a:latin typeface="Consolas" panose="020B0609020204030204" pitchFamily="49" charset="0"/>
              </a:rPr>
              <a:t>11</a:t>
            </a:r>
          </a:p>
          <a:p>
            <a:r>
              <a:rPr lang="en-US" altLang="zh-CN" dirty="0">
                <a:latin typeface="Consolas" panose="020B0609020204030204" pitchFamily="49" charset="0"/>
              </a:rPr>
              <a:t>8</a:t>
            </a:r>
          </a:p>
          <a:p>
            <a:r>
              <a:rPr lang="en-US" altLang="zh-CN" dirty="0">
                <a:latin typeface="Consolas" panose="020B0609020204030204" pitchFamily="49" charset="0"/>
              </a:rPr>
              <a:t>1 2</a:t>
            </a:r>
          </a:p>
          <a:p>
            <a:r>
              <a:rPr lang="en-US" altLang="zh-CN" dirty="0">
                <a:latin typeface="Consolas" panose="020B0609020204030204" pitchFamily="49" charset="0"/>
              </a:rPr>
              <a:t>4 5</a:t>
            </a:r>
          </a:p>
          <a:p>
            <a:r>
              <a:rPr lang="en-US" altLang="zh-CN" dirty="0">
                <a:latin typeface="Consolas" panose="020B0609020204030204" pitchFamily="49" charset="0"/>
              </a:rPr>
              <a:t>3 4</a:t>
            </a:r>
          </a:p>
          <a:p>
            <a:r>
              <a:rPr lang="en-US" altLang="zh-CN" dirty="0">
                <a:latin typeface="Consolas" panose="020B0609020204030204" pitchFamily="49" charset="0"/>
              </a:rPr>
              <a:t>1 3</a:t>
            </a:r>
          </a:p>
          <a:p>
            <a:r>
              <a:rPr lang="en-US" altLang="zh-CN" dirty="0">
                <a:latin typeface="Consolas" panose="020B0609020204030204" pitchFamily="49" charset="0"/>
              </a:rPr>
              <a:t>5 6</a:t>
            </a:r>
          </a:p>
          <a:p>
            <a:r>
              <a:rPr lang="en-US" altLang="zh-CN" dirty="0">
                <a:latin typeface="Consolas" panose="020B0609020204030204" pitchFamily="49" charset="0"/>
              </a:rPr>
              <a:t>7 10</a:t>
            </a:r>
          </a:p>
          <a:p>
            <a:r>
              <a:rPr lang="en-US" altLang="zh-CN" dirty="0">
                <a:latin typeface="Consolas" panose="020B0609020204030204" pitchFamily="49" charset="0"/>
              </a:rPr>
              <a:t>5 10</a:t>
            </a:r>
          </a:p>
          <a:p>
            <a:r>
              <a:rPr lang="en-US" altLang="zh-CN" dirty="0">
                <a:latin typeface="Consolas" panose="020B0609020204030204" pitchFamily="49" charset="0"/>
              </a:rPr>
              <a:t>8 9</a:t>
            </a:r>
          </a:p>
        </p:txBody>
      </p:sp>
      <p:sp>
        <p:nvSpPr>
          <p:cNvPr id="6" name="椭圆 5"/>
          <p:cNvSpPr/>
          <p:nvPr/>
        </p:nvSpPr>
        <p:spPr>
          <a:xfrm>
            <a:off x="2372093" y="168629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a:t>
            </a:r>
            <a:endParaRPr lang="zh-CN" altLang="en-US" sz="2800" dirty="0"/>
          </a:p>
        </p:txBody>
      </p:sp>
      <p:sp>
        <p:nvSpPr>
          <p:cNvPr id="7" name="椭圆 6"/>
          <p:cNvSpPr/>
          <p:nvPr/>
        </p:nvSpPr>
        <p:spPr>
          <a:xfrm>
            <a:off x="3472963" y="168629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2</a:t>
            </a:r>
            <a:endParaRPr lang="zh-CN" altLang="en-US" sz="2800" dirty="0"/>
          </a:p>
        </p:txBody>
      </p:sp>
      <p:sp>
        <p:nvSpPr>
          <p:cNvPr id="8" name="椭圆 7"/>
          <p:cNvSpPr/>
          <p:nvPr/>
        </p:nvSpPr>
        <p:spPr>
          <a:xfrm>
            <a:off x="2373926"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3</a:t>
            </a:r>
            <a:endParaRPr lang="zh-CN" altLang="en-US" sz="2800" dirty="0"/>
          </a:p>
        </p:txBody>
      </p:sp>
      <p:sp>
        <p:nvSpPr>
          <p:cNvPr id="9" name="椭圆 8"/>
          <p:cNvSpPr/>
          <p:nvPr/>
        </p:nvSpPr>
        <p:spPr>
          <a:xfrm>
            <a:off x="2373926"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4</a:t>
            </a:r>
            <a:endParaRPr lang="zh-CN" altLang="en-US" sz="2800" dirty="0"/>
          </a:p>
        </p:txBody>
      </p:sp>
      <p:sp>
        <p:nvSpPr>
          <p:cNvPr id="10" name="椭圆 9"/>
          <p:cNvSpPr/>
          <p:nvPr/>
        </p:nvSpPr>
        <p:spPr>
          <a:xfrm>
            <a:off x="3472963"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5</a:t>
            </a:r>
            <a:endParaRPr lang="zh-CN" altLang="en-US" sz="2800" dirty="0"/>
          </a:p>
        </p:txBody>
      </p:sp>
      <p:sp>
        <p:nvSpPr>
          <p:cNvPr id="11" name="椭圆 10"/>
          <p:cNvSpPr/>
          <p:nvPr/>
        </p:nvSpPr>
        <p:spPr>
          <a:xfrm>
            <a:off x="3439676"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6</a:t>
            </a:r>
            <a:endParaRPr lang="zh-CN" altLang="en-US" sz="2800" dirty="0"/>
          </a:p>
        </p:txBody>
      </p:sp>
      <p:sp>
        <p:nvSpPr>
          <p:cNvPr id="12" name="椭圆 11"/>
          <p:cNvSpPr/>
          <p:nvPr/>
        </p:nvSpPr>
        <p:spPr>
          <a:xfrm>
            <a:off x="2372093" y="5180841"/>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7</a:t>
            </a:r>
            <a:endParaRPr lang="zh-CN" altLang="en-US" sz="2800" dirty="0"/>
          </a:p>
        </p:txBody>
      </p:sp>
      <p:sp>
        <p:nvSpPr>
          <p:cNvPr id="13" name="椭圆 12"/>
          <p:cNvSpPr/>
          <p:nvPr/>
        </p:nvSpPr>
        <p:spPr>
          <a:xfrm>
            <a:off x="6770074"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8</a:t>
            </a:r>
            <a:endParaRPr lang="zh-CN" altLang="en-US" sz="2800" dirty="0"/>
          </a:p>
        </p:txBody>
      </p:sp>
      <p:sp>
        <p:nvSpPr>
          <p:cNvPr id="14" name="椭圆 13"/>
          <p:cNvSpPr/>
          <p:nvPr/>
        </p:nvSpPr>
        <p:spPr>
          <a:xfrm>
            <a:off x="4572000"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9</a:t>
            </a:r>
            <a:endParaRPr lang="zh-CN" altLang="en-US" sz="2800" dirty="0"/>
          </a:p>
        </p:txBody>
      </p:sp>
      <p:sp>
        <p:nvSpPr>
          <p:cNvPr id="15" name="椭圆 14"/>
          <p:cNvSpPr/>
          <p:nvPr/>
        </p:nvSpPr>
        <p:spPr>
          <a:xfrm>
            <a:off x="3439676" y="5180841"/>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10</a:t>
            </a:r>
            <a:endParaRPr lang="zh-CN" altLang="en-US" sz="2800" dirty="0"/>
          </a:p>
        </p:txBody>
      </p:sp>
      <p:sp>
        <p:nvSpPr>
          <p:cNvPr id="16" name="椭圆 15"/>
          <p:cNvSpPr/>
          <p:nvPr/>
        </p:nvSpPr>
        <p:spPr>
          <a:xfrm>
            <a:off x="6770074"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11</a:t>
            </a:r>
            <a:endParaRPr lang="zh-CN" altLang="en-US" sz="2800" dirty="0"/>
          </a:p>
        </p:txBody>
      </p:sp>
      <p:sp>
        <p:nvSpPr>
          <p:cNvPr id="17" name="矩形 16"/>
          <p:cNvSpPr/>
          <p:nvPr/>
        </p:nvSpPr>
        <p:spPr>
          <a:xfrm>
            <a:off x="2259623" y="1503485"/>
            <a:ext cx="2162907" cy="472146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文本框 18"/>
          <p:cNvSpPr txBox="1"/>
          <p:nvPr/>
        </p:nvSpPr>
        <p:spPr>
          <a:xfrm>
            <a:off x="4839430" y="5644662"/>
            <a:ext cx="1120243" cy="584775"/>
          </a:xfrm>
          <a:prstGeom prst="rect">
            <a:avLst/>
          </a:prstGeom>
          <a:noFill/>
        </p:spPr>
        <p:txBody>
          <a:bodyPr wrap="none" rtlCol="0">
            <a:spAutoFit/>
          </a:bodyPr>
          <a:lstStyle/>
          <a:p>
            <a:r>
              <a:rPr lang="en-US" altLang="zh-CN" sz="3200" dirty="0" err="1"/>
              <a:t>cnt</a:t>
            </a:r>
            <a:r>
              <a:rPr lang="en-US" altLang="zh-CN" sz="3200" dirty="0"/>
              <a:t>: 4</a:t>
            </a:r>
            <a:endParaRPr lang="zh-CN" altLang="en-US" sz="3200" dirty="0"/>
          </a:p>
        </p:txBody>
      </p:sp>
    </p:spTree>
    <p:extLst>
      <p:ext uri="{BB962C8B-B14F-4D97-AF65-F5344CB8AC3E}">
        <p14:creationId xmlns:p14="http://schemas.microsoft.com/office/powerpoint/2010/main" val="55690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引例</a:t>
            </a:r>
          </a:p>
        </p:txBody>
      </p:sp>
      <p:sp>
        <p:nvSpPr>
          <p:cNvPr id="4" name="矩形 3"/>
          <p:cNvSpPr/>
          <p:nvPr/>
        </p:nvSpPr>
        <p:spPr>
          <a:xfrm>
            <a:off x="708408" y="1690689"/>
            <a:ext cx="1100295" cy="3139321"/>
          </a:xfrm>
          <a:prstGeom prst="rect">
            <a:avLst/>
          </a:prstGeom>
        </p:spPr>
        <p:txBody>
          <a:bodyPr wrap="square">
            <a:spAutoFit/>
          </a:bodyPr>
          <a:lstStyle/>
          <a:p>
            <a:r>
              <a:rPr lang="zh-CN" altLang="en-US" dirty="0"/>
              <a:t>输入：</a:t>
            </a:r>
            <a:endParaRPr lang="en-US" altLang="zh-CN" dirty="0"/>
          </a:p>
          <a:p>
            <a:r>
              <a:rPr lang="en-US" altLang="zh-CN" dirty="0">
                <a:latin typeface="Consolas" panose="020B0609020204030204" pitchFamily="49" charset="0"/>
              </a:rPr>
              <a:t>11</a:t>
            </a:r>
          </a:p>
          <a:p>
            <a:r>
              <a:rPr lang="en-US" altLang="zh-CN" dirty="0">
                <a:latin typeface="Consolas" panose="020B0609020204030204" pitchFamily="49" charset="0"/>
              </a:rPr>
              <a:t>8</a:t>
            </a:r>
          </a:p>
          <a:p>
            <a:r>
              <a:rPr lang="en-US" altLang="zh-CN" dirty="0">
                <a:latin typeface="Consolas" panose="020B0609020204030204" pitchFamily="49" charset="0"/>
              </a:rPr>
              <a:t>1 2</a:t>
            </a:r>
          </a:p>
          <a:p>
            <a:r>
              <a:rPr lang="en-US" altLang="zh-CN" dirty="0">
                <a:latin typeface="Consolas" panose="020B0609020204030204" pitchFamily="49" charset="0"/>
              </a:rPr>
              <a:t>4 5</a:t>
            </a:r>
          </a:p>
          <a:p>
            <a:r>
              <a:rPr lang="en-US" altLang="zh-CN" dirty="0">
                <a:latin typeface="Consolas" panose="020B0609020204030204" pitchFamily="49" charset="0"/>
              </a:rPr>
              <a:t>3 4</a:t>
            </a:r>
          </a:p>
          <a:p>
            <a:r>
              <a:rPr lang="en-US" altLang="zh-CN" dirty="0">
                <a:latin typeface="Consolas" panose="020B0609020204030204" pitchFamily="49" charset="0"/>
              </a:rPr>
              <a:t>1 3</a:t>
            </a:r>
          </a:p>
          <a:p>
            <a:r>
              <a:rPr lang="en-US" altLang="zh-CN" dirty="0">
                <a:latin typeface="Consolas" panose="020B0609020204030204" pitchFamily="49" charset="0"/>
              </a:rPr>
              <a:t>5 6</a:t>
            </a:r>
          </a:p>
          <a:p>
            <a:r>
              <a:rPr lang="en-US" altLang="zh-CN" dirty="0">
                <a:latin typeface="Consolas" panose="020B0609020204030204" pitchFamily="49" charset="0"/>
              </a:rPr>
              <a:t>7 10</a:t>
            </a:r>
          </a:p>
          <a:p>
            <a:r>
              <a:rPr lang="en-US" altLang="zh-CN" dirty="0">
                <a:latin typeface="Consolas" panose="020B0609020204030204" pitchFamily="49" charset="0"/>
              </a:rPr>
              <a:t>5 10</a:t>
            </a:r>
          </a:p>
          <a:p>
            <a:r>
              <a:rPr lang="en-US" altLang="zh-CN" dirty="0">
                <a:latin typeface="Consolas" panose="020B0609020204030204" pitchFamily="49" charset="0"/>
              </a:rPr>
              <a:t>8 9</a:t>
            </a:r>
          </a:p>
        </p:txBody>
      </p:sp>
      <p:sp>
        <p:nvSpPr>
          <p:cNvPr id="6" name="椭圆 5"/>
          <p:cNvSpPr/>
          <p:nvPr/>
        </p:nvSpPr>
        <p:spPr>
          <a:xfrm>
            <a:off x="2372093" y="168629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a:t>
            </a:r>
            <a:endParaRPr lang="zh-CN" altLang="en-US" sz="2800" dirty="0"/>
          </a:p>
        </p:txBody>
      </p:sp>
      <p:sp>
        <p:nvSpPr>
          <p:cNvPr id="7" name="椭圆 6"/>
          <p:cNvSpPr/>
          <p:nvPr/>
        </p:nvSpPr>
        <p:spPr>
          <a:xfrm>
            <a:off x="3472963" y="168629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2</a:t>
            </a:r>
            <a:endParaRPr lang="zh-CN" altLang="en-US" sz="2800" dirty="0"/>
          </a:p>
        </p:txBody>
      </p:sp>
      <p:sp>
        <p:nvSpPr>
          <p:cNvPr id="8" name="椭圆 7"/>
          <p:cNvSpPr/>
          <p:nvPr/>
        </p:nvSpPr>
        <p:spPr>
          <a:xfrm>
            <a:off x="2373926"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3</a:t>
            </a:r>
            <a:endParaRPr lang="zh-CN" altLang="en-US" sz="2800" dirty="0"/>
          </a:p>
        </p:txBody>
      </p:sp>
      <p:sp>
        <p:nvSpPr>
          <p:cNvPr id="9" name="椭圆 8"/>
          <p:cNvSpPr/>
          <p:nvPr/>
        </p:nvSpPr>
        <p:spPr>
          <a:xfrm>
            <a:off x="2373926"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4</a:t>
            </a:r>
            <a:endParaRPr lang="zh-CN" altLang="en-US" sz="2800" dirty="0"/>
          </a:p>
        </p:txBody>
      </p:sp>
      <p:sp>
        <p:nvSpPr>
          <p:cNvPr id="10" name="椭圆 9"/>
          <p:cNvSpPr/>
          <p:nvPr/>
        </p:nvSpPr>
        <p:spPr>
          <a:xfrm>
            <a:off x="3472963"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5</a:t>
            </a:r>
            <a:endParaRPr lang="zh-CN" altLang="en-US" sz="2800" dirty="0"/>
          </a:p>
        </p:txBody>
      </p:sp>
      <p:sp>
        <p:nvSpPr>
          <p:cNvPr id="11" name="椭圆 10"/>
          <p:cNvSpPr/>
          <p:nvPr/>
        </p:nvSpPr>
        <p:spPr>
          <a:xfrm>
            <a:off x="3439676"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6</a:t>
            </a:r>
            <a:endParaRPr lang="zh-CN" altLang="en-US" sz="2800" dirty="0"/>
          </a:p>
        </p:txBody>
      </p:sp>
      <p:sp>
        <p:nvSpPr>
          <p:cNvPr id="12" name="椭圆 11"/>
          <p:cNvSpPr/>
          <p:nvPr/>
        </p:nvSpPr>
        <p:spPr>
          <a:xfrm>
            <a:off x="2372093" y="5180841"/>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7</a:t>
            </a:r>
            <a:endParaRPr lang="zh-CN" altLang="en-US" sz="2800" dirty="0"/>
          </a:p>
        </p:txBody>
      </p:sp>
      <p:sp>
        <p:nvSpPr>
          <p:cNvPr id="13" name="椭圆 12"/>
          <p:cNvSpPr/>
          <p:nvPr/>
        </p:nvSpPr>
        <p:spPr>
          <a:xfrm>
            <a:off x="6770074"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8</a:t>
            </a:r>
            <a:endParaRPr lang="zh-CN" altLang="en-US" sz="2800" dirty="0"/>
          </a:p>
        </p:txBody>
      </p:sp>
      <p:sp>
        <p:nvSpPr>
          <p:cNvPr id="14" name="椭圆 13"/>
          <p:cNvSpPr/>
          <p:nvPr/>
        </p:nvSpPr>
        <p:spPr>
          <a:xfrm>
            <a:off x="5723792"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9</a:t>
            </a:r>
            <a:endParaRPr lang="zh-CN" altLang="en-US" sz="2800" dirty="0"/>
          </a:p>
        </p:txBody>
      </p:sp>
      <p:sp>
        <p:nvSpPr>
          <p:cNvPr id="15" name="椭圆 14"/>
          <p:cNvSpPr/>
          <p:nvPr/>
        </p:nvSpPr>
        <p:spPr>
          <a:xfrm>
            <a:off x="3439676" y="5180841"/>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10</a:t>
            </a:r>
            <a:endParaRPr lang="zh-CN" altLang="en-US" sz="2800" dirty="0"/>
          </a:p>
        </p:txBody>
      </p:sp>
      <p:sp>
        <p:nvSpPr>
          <p:cNvPr id="16" name="椭圆 15"/>
          <p:cNvSpPr/>
          <p:nvPr/>
        </p:nvSpPr>
        <p:spPr>
          <a:xfrm>
            <a:off x="6770074"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11</a:t>
            </a:r>
            <a:endParaRPr lang="zh-CN" altLang="en-US" sz="2800" dirty="0"/>
          </a:p>
        </p:txBody>
      </p:sp>
      <p:sp>
        <p:nvSpPr>
          <p:cNvPr id="17" name="矩形 16"/>
          <p:cNvSpPr/>
          <p:nvPr/>
        </p:nvSpPr>
        <p:spPr>
          <a:xfrm>
            <a:off x="2259623" y="1503485"/>
            <a:ext cx="2162907" cy="472146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17"/>
          <p:cNvSpPr/>
          <p:nvPr/>
        </p:nvSpPr>
        <p:spPr>
          <a:xfrm>
            <a:off x="5568461" y="2675792"/>
            <a:ext cx="2162907" cy="119282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文本框 18"/>
          <p:cNvSpPr txBox="1"/>
          <p:nvPr/>
        </p:nvSpPr>
        <p:spPr>
          <a:xfrm>
            <a:off x="4839430" y="5644662"/>
            <a:ext cx="1120243" cy="584775"/>
          </a:xfrm>
          <a:prstGeom prst="rect">
            <a:avLst/>
          </a:prstGeom>
          <a:noFill/>
        </p:spPr>
        <p:txBody>
          <a:bodyPr wrap="none" rtlCol="0">
            <a:spAutoFit/>
          </a:bodyPr>
          <a:lstStyle/>
          <a:p>
            <a:r>
              <a:rPr lang="en-US" altLang="zh-CN" sz="3200" dirty="0" err="1"/>
              <a:t>cnt</a:t>
            </a:r>
            <a:r>
              <a:rPr lang="en-US" altLang="zh-CN" sz="3200" dirty="0"/>
              <a:t>: 3</a:t>
            </a:r>
            <a:endParaRPr lang="zh-CN" altLang="en-US" sz="3200" dirty="0"/>
          </a:p>
        </p:txBody>
      </p:sp>
    </p:spTree>
    <p:extLst>
      <p:ext uri="{BB962C8B-B14F-4D97-AF65-F5344CB8AC3E}">
        <p14:creationId xmlns:p14="http://schemas.microsoft.com/office/powerpoint/2010/main" val="200884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引例</a:t>
            </a:r>
          </a:p>
        </p:txBody>
      </p:sp>
      <p:sp>
        <p:nvSpPr>
          <p:cNvPr id="4" name="矩形 3"/>
          <p:cNvSpPr/>
          <p:nvPr/>
        </p:nvSpPr>
        <p:spPr>
          <a:xfrm>
            <a:off x="708408" y="1690689"/>
            <a:ext cx="1100295" cy="3139321"/>
          </a:xfrm>
          <a:prstGeom prst="rect">
            <a:avLst/>
          </a:prstGeom>
        </p:spPr>
        <p:txBody>
          <a:bodyPr wrap="square">
            <a:spAutoFit/>
          </a:bodyPr>
          <a:lstStyle/>
          <a:p>
            <a:r>
              <a:rPr lang="zh-CN" altLang="en-US" dirty="0"/>
              <a:t>输入：</a:t>
            </a:r>
            <a:endParaRPr lang="en-US" altLang="zh-CN" dirty="0"/>
          </a:p>
          <a:p>
            <a:r>
              <a:rPr lang="en-US" altLang="zh-CN" dirty="0">
                <a:latin typeface="Consolas" panose="020B0609020204030204" pitchFamily="49" charset="0"/>
              </a:rPr>
              <a:t>11</a:t>
            </a:r>
          </a:p>
          <a:p>
            <a:r>
              <a:rPr lang="en-US" altLang="zh-CN" dirty="0">
                <a:latin typeface="Consolas" panose="020B0609020204030204" pitchFamily="49" charset="0"/>
              </a:rPr>
              <a:t>8</a:t>
            </a:r>
          </a:p>
          <a:p>
            <a:r>
              <a:rPr lang="en-US" altLang="zh-CN" dirty="0">
                <a:latin typeface="Consolas" panose="020B0609020204030204" pitchFamily="49" charset="0"/>
              </a:rPr>
              <a:t>1 2</a:t>
            </a:r>
          </a:p>
          <a:p>
            <a:r>
              <a:rPr lang="en-US" altLang="zh-CN" dirty="0">
                <a:latin typeface="Consolas" panose="020B0609020204030204" pitchFamily="49" charset="0"/>
              </a:rPr>
              <a:t>4 5</a:t>
            </a:r>
          </a:p>
          <a:p>
            <a:r>
              <a:rPr lang="en-US" altLang="zh-CN" dirty="0">
                <a:latin typeface="Consolas" panose="020B0609020204030204" pitchFamily="49" charset="0"/>
              </a:rPr>
              <a:t>3 4</a:t>
            </a:r>
          </a:p>
          <a:p>
            <a:r>
              <a:rPr lang="en-US" altLang="zh-CN" dirty="0">
                <a:latin typeface="Consolas" panose="020B0609020204030204" pitchFamily="49" charset="0"/>
              </a:rPr>
              <a:t>1 3</a:t>
            </a:r>
          </a:p>
          <a:p>
            <a:r>
              <a:rPr lang="en-US" altLang="zh-CN" dirty="0">
                <a:latin typeface="Consolas" panose="020B0609020204030204" pitchFamily="49" charset="0"/>
              </a:rPr>
              <a:t>5 6</a:t>
            </a:r>
          </a:p>
          <a:p>
            <a:r>
              <a:rPr lang="en-US" altLang="zh-CN" dirty="0">
                <a:latin typeface="Consolas" panose="020B0609020204030204" pitchFamily="49" charset="0"/>
              </a:rPr>
              <a:t>7 10</a:t>
            </a:r>
          </a:p>
          <a:p>
            <a:r>
              <a:rPr lang="en-US" altLang="zh-CN" dirty="0">
                <a:latin typeface="Consolas" panose="020B0609020204030204" pitchFamily="49" charset="0"/>
              </a:rPr>
              <a:t>5 10</a:t>
            </a:r>
          </a:p>
          <a:p>
            <a:r>
              <a:rPr lang="en-US" altLang="zh-CN" dirty="0">
                <a:latin typeface="Consolas" panose="020B0609020204030204" pitchFamily="49" charset="0"/>
              </a:rPr>
              <a:t>8 9</a:t>
            </a:r>
          </a:p>
        </p:txBody>
      </p:sp>
      <p:sp>
        <p:nvSpPr>
          <p:cNvPr id="6" name="椭圆 5"/>
          <p:cNvSpPr/>
          <p:nvPr/>
        </p:nvSpPr>
        <p:spPr>
          <a:xfrm>
            <a:off x="2372093" y="168629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a:t>
            </a:r>
            <a:endParaRPr lang="zh-CN" altLang="en-US" sz="2800" dirty="0"/>
          </a:p>
        </p:txBody>
      </p:sp>
      <p:sp>
        <p:nvSpPr>
          <p:cNvPr id="7" name="椭圆 6"/>
          <p:cNvSpPr/>
          <p:nvPr/>
        </p:nvSpPr>
        <p:spPr>
          <a:xfrm>
            <a:off x="3472963" y="168629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2</a:t>
            </a:r>
            <a:endParaRPr lang="zh-CN" altLang="en-US" sz="2800" dirty="0"/>
          </a:p>
        </p:txBody>
      </p:sp>
      <p:sp>
        <p:nvSpPr>
          <p:cNvPr id="8" name="椭圆 7"/>
          <p:cNvSpPr/>
          <p:nvPr/>
        </p:nvSpPr>
        <p:spPr>
          <a:xfrm>
            <a:off x="2373926"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3</a:t>
            </a:r>
            <a:endParaRPr lang="zh-CN" altLang="en-US" sz="2800" dirty="0"/>
          </a:p>
        </p:txBody>
      </p:sp>
      <p:sp>
        <p:nvSpPr>
          <p:cNvPr id="9" name="椭圆 8"/>
          <p:cNvSpPr/>
          <p:nvPr/>
        </p:nvSpPr>
        <p:spPr>
          <a:xfrm>
            <a:off x="2373926"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4</a:t>
            </a:r>
            <a:endParaRPr lang="zh-CN" altLang="en-US" sz="2800" dirty="0"/>
          </a:p>
        </p:txBody>
      </p:sp>
      <p:sp>
        <p:nvSpPr>
          <p:cNvPr id="10" name="椭圆 9"/>
          <p:cNvSpPr/>
          <p:nvPr/>
        </p:nvSpPr>
        <p:spPr>
          <a:xfrm>
            <a:off x="3472963"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5</a:t>
            </a:r>
            <a:endParaRPr lang="zh-CN" altLang="en-US" sz="2800" dirty="0"/>
          </a:p>
        </p:txBody>
      </p:sp>
      <p:sp>
        <p:nvSpPr>
          <p:cNvPr id="11" name="椭圆 10"/>
          <p:cNvSpPr/>
          <p:nvPr/>
        </p:nvSpPr>
        <p:spPr>
          <a:xfrm>
            <a:off x="3439676"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6</a:t>
            </a:r>
            <a:endParaRPr lang="zh-CN" altLang="en-US" sz="2800" dirty="0"/>
          </a:p>
        </p:txBody>
      </p:sp>
      <p:sp>
        <p:nvSpPr>
          <p:cNvPr id="12" name="椭圆 11"/>
          <p:cNvSpPr/>
          <p:nvPr/>
        </p:nvSpPr>
        <p:spPr>
          <a:xfrm>
            <a:off x="2372093" y="5180841"/>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7</a:t>
            </a:r>
            <a:endParaRPr lang="zh-CN" altLang="en-US" sz="2800" dirty="0"/>
          </a:p>
        </p:txBody>
      </p:sp>
      <p:sp>
        <p:nvSpPr>
          <p:cNvPr id="13" name="椭圆 12"/>
          <p:cNvSpPr/>
          <p:nvPr/>
        </p:nvSpPr>
        <p:spPr>
          <a:xfrm>
            <a:off x="6770074"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8</a:t>
            </a:r>
            <a:endParaRPr lang="zh-CN" altLang="en-US" sz="2800" dirty="0"/>
          </a:p>
        </p:txBody>
      </p:sp>
      <p:sp>
        <p:nvSpPr>
          <p:cNvPr id="14" name="椭圆 13"/>
          <p:cNvSpPr/>
          <p:nvPr/>
        </p:nvSpPr>
        <p:spPr>
          <a:xfrm>
            <a:off x="5723792"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9</a:t>
            </a:r>
            <a:endParaRPr lang="zh-CN" altLang="en-US" sz="2800" dirty="0"/>
          </a:p>
        </p:txBody>
      </p:sp>
      <p:sp>
        <p:nvSpPr>
          <p:cNvPr id="15" name="椭圆 14"/>
          <p:cNvSpPr/>
          <p:nvPr/>
        </p:nvSpPr>
        <p:spPr>
          <a:xfrm>
            <a:off x="3439676" y="5180841"/>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10</a:t>
            </a:r>
            <a:endParaRPr lang="zh-CN" altLang="en-US" sz="2800" dirty="0"/>
          </a:p>
        </p:txBody>
      </p:sp>
      <p:sp>
        <p:nvSpPr>
          <p:cNvPr id="16" name="椭圆 15"/>
          <p:cNvSpPr/>
          <p:nvPr/>
        </p:nvSpPr>
        <p:spPr>
          <a:xfrm>
            <a:off x="6770074"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11</a:t>
            </a:r>
            <a:endParaRPr lang="zh-CN" altLang="en-US" sz="2800" dirty="0"/>
          </a:p>
        </p:txBody>
      </p:sp>
      <p:sp>
        <p:nvSpPr>
          <p:cNvPr id="17" name="矩形 16"/>
          <p:cNvSpPr/>
          <p:nvPr/>
        </p:nvSpPr>
        <p:spPr>
          <a:xfrm>
            <a:off x="2259623" y="1503485"/>
            <a:ext cx="2162907" cy="472146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17"/>
          <p:cNvSpPr/>
          <p:nvPr/>
        </p:nvSpPr>
        <p:spPr>
          <a:xfrm>
            <a:off x="5568461" y="2675792"/>
            <a:ext cx="2162907" cy="119282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文本框 18"/>
          <p:cNvSpPr txBox="1"/>
          <p:nvPr/>
        </p:nvSpPr>
        <p:spPr>
          <a:xfrm>
            <a:off x="4839430" y="5644662"/>
            <a:ext cx="1624163" cy="584775"/>
          </a:xfrm>
          <a:prstGeom prst="rect">
            <a:avLst/>
          </a:prstGeom>
          <a:noFill/>
        </p:spPr>
        <p:txBody>
          <a:bodyPr wrap="none" rtlCol="0">
            <a:spAutoFit/>
          </a:bodyPr>
          <a:lstStyle/>
          <a:p>
            <a:r>
              <a:rPr lang="zh-CN" altLang="en-US" sz="3200" dirty="0"/>
              <a:t>输出：</a:t>
            </a:r>
            <a:r>
              <a:rPr lang="en-US" altLang="zh-CN" sz="3200" dirty="0"/>
              <a:t>3</a:t>
            </a:r>
            <a:endParaRPr lang="zh-CN" altLang="en-US" sz="3200" dirty="0"/>
          </a:p>
        </p:txBody>
      </p:sp>
    </p:spTree>
    <p:extLst>
      <p:ext uri="{BB962C8B-B14F-4D97-AF65-F5344CB8AC3E}">
        <p14:creationId xmlns:p14="http://schemas.microsoft.com/office/powerpoint/2010/main" val="70657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并查集</a:t>
            </a:r>
          </a:p>
        </p:txBody>
      </p:sp>
      <p:sp>
        <p:nvSpPr>
          <p:cNvPr id="3" name="内容占位符 2"/>
          <p:cNvSpPr>
            <a:spLocks noGrp="1"/>
          </p:cNvSpPr>
          <p:nvPr>
            <p:ph idx="1"/>
          </p:nvPr>
        </p:nvSpPr>
        <p:spPr/>
        <p:txBody>
          <a:bodyPr>
            <a:normAutofit/>
          </a:bodyPr>
          <a:lstStyle/>
          <a:p>
            <a:r>
              <a:rPr lang="zh-CN" altLang="en-US" dirty="0"/>
              <a:t>并查集是一种树型的数据结构，用于处理一些不相交集合</a:t>
            </a:r>
            <a:r>
              <a:rPr lang="en-US" altLang="zh-CN" dirty="0"/>
              <a:t>S={S</a:t>
            </a:r>
            <a:r>
              <a:rPr lang="en-US" altLang="zh-CN" baseline="-25000" dirty="0"/>
              <a:t>1</a:t>
            </a:r>
            <a:r>
              <a:rPr lang="en-US" altLang="zh-CN" dirty="0"/>
              <a:t>, S</a:t>
            </a:r>
            <a:r>
              <a:rPr lang="en-US" altLang="zh-CN" baseline="-25000" dirty="0"/>
              <a:t>2</a:t>
            </a:r>
            <a:r>
              <a:rPr lang="en-US" altLang="zh-CN" dirty="0"/>
              <a:t>, …, S</a:t>
            </a:r>
            <a:r>
              <a:rPr lang="en-US" altLang="zh-CN" baseline="-25000" dirty="0"/>
              <a:t>n</a:t>
            </a:r>
            <a:r>
              <a:rPr lang="en-US" altLang="zh-CN" dirty="0"/>
              <a:t>}</a:t>
            </a:r>
            <a:r>
              <a:rPr lang="zh-CN" altLang="en-US" dirty="0"/>
              <a:t>，</a:t>
            </a:r>
            <a:r>
              <a:rPr lang="zh-CN" altLang="en-US" dirty="0">
                <a:solidFill>
                  <a:srgbClr val="FF0000"/>
                </a:solidFill>
              </a:rPr>
              <a:t>每个集合</a:t>
            </a:r>
            <a:r>
              <a:rPr lang="en-US" altLang="zh-CN" dirty="0"/>
              <a:t>S</a:t>
            </a:r>
            <a:r>
              <a:rPr lang="en-US" altLang="zh-CN" baseline="-25000" dirty="0"/>
              <a:t>i</a:t>
            </a:r>
            <a:r>
              <a:rPr lang="zh-CN" altLang="en-US" dirty="0"/>
              <a:t>都</a:t>
            </a:r>
            <a:r>
              <a:rPr lang="zh-CN" altLang="en-US" dirty="0">
                <a:solidFill>
                  <a:srgbClr val="FF0000"/>
                </a:solidFill>
              </a:rPr>
              <a:t>有一个</a:t>
            </a:r>
            <a:r>
              <a:rPr lang="zh-CN" altLang="en-US" dirty="0"/>
              <a:t>特殊元素，称为集合的</a:t>
            </a:r>
            <a:r>
              <a:rPr lang="zh-CN" altLang="en-US" dirty="0">
                <a:solidFill>
                  <a:srgbClr val="FF0000"/>
                </a:solidFill>
              </a:rPr>
              <a:t>代表元</a:t>
            </a:r>
            <a:r>
              <a:rPr lang="zh-CN" altLang="en-US" dirty="0"/>
              <a:t>。</a:t>
            </a:r>
            <a:endParaRPr lang="en-US" altLang="zh-CN" dirty="0"/>
          </a:p>
          <a:p>
            <a:r>
              <a:rPr lang="zh-CN" altLang="en-US" dirty="0"/>
              <a:t>朴素的并查集支持三种操作：</a:t>
            </a:r>
          </a:p>
          <a:p>
            <a:pPr lvl="1"/>
            <a:r>
              <a:rPr lang="zh-CN" altLang="en-US" dirty="0"/>
              <a:t>初始化：把元素</a:t>
            </a:r>
            <a:r>
              <a:rPr lang="en-US" altLang="zh-CN" dirty="0"/>
              <a:t>x</a:t>
            </a:r>
            <a:r>
              <a:rPr lang="en-US" altLang="zh-CN" baseline="-25000" dirty="0"/>
              <a:t>i</a:t>
            </a:r>
            <a:r>
              <a:rPr lang="zh-CN" altLang="en-US" dirty="0"/>
              <a:t>加到集合</a:t>
            </a:r>
            <a:r>
              <a:rPr lang="en-US" altLang="zh-CN" dirty="0"/>
              <a:t>S</a:t>
            </a:r>
            <a:r>
              <a:rPr lang="en-US" altLang="zh-CN" baseline="-25000" dirty="0"/>
              <a:t>i</a:t>
            </a:r>
            <a:r>
              <a:rPr lang="zh-CN" altLang="en-US" dirty="0"/>
              <a:t>中。每个集合</a:t>
            </a:r>
            <a:r>
              <a:rPr lang="en-US" altLang="zh-CN" dirty="0"/>
              <a:t>S</a:t>
            </a:r>
            <a:r>
              <a:rPr lang="en-US" altLang="zh-CN" baseline="-25000" dirty="0"/>
              <a:t>i</a:t>
            </a:r>
            <a:r>
              <a:rPr lang="zh-CN" altLang="en-US" dirty="0"/>
              <a:t>只有一个独立的元素</a:t>
            </a:r>
            <a:r>
              <a:rPr lang="en-US" altLang="zh-CN" dirty="0"/>
              <a:t>x</a:t>
            </a:r>
            <a:r>
              <a:rPr lang="en-US" altLang="zh-CN" baseline="-25000" dirty="0"/>
              <a:t>i</a:t>
            </a:r>
            <a:r>
              <a:rPr lang="zh-CN" altLang="en-US" dirty="0"/>
              <a:t>，并且元素</a:t>
            </a:r>
            <a:r>
              <a:rPr lang="en-US" altLang="zh-CN" dirty="0"/>
              <a:t>x</a:t>
            </a:r>
            <a:r>
              <a:rPr lang="en-US" altLang="zh-CN" baseline="-25000" dirty="0"/>
              <a:t>i</a:t>
            </a:r>
            <a:r>
              <a:rPr lang="zh-CN" altLang="en-US" dirty="0"/>
              <a:t>就是集合</a:t>
            </a:r>
            <a:r>
              <a:rPr lang="en-US" altLang="zh-CN" dirty="0"/>
              <a:t>S</a:t>
            </a:r>
            <a:r>
              <a:rPr lang="en-US" altLang="zh-CN" baseline="-25000" dirty="0"/>
              <a:t>i</a:t>
            </a:r>
            <a:r>
              <a:rPr lang="zh-CN" altLang="en-US" dirty="0"/>
              <a:t>的代表元素。</a:t>
            </a:r>
          </a:p>
          <a:p>
            <a:pPr lvl="1"/>
            <a:r>
              <a:rPr lang="zh-CN" altLang="en-US" dirty="0"/>
              <a:t>查找：查找</a:t>
            </a:r>
            <a:r>
              <a:rPr lang="en-US" altLang="zh-CN" dirty="0"/>
              <a:t>x</a:t>
            </a:r>
            <a:r>
              <a:rPr lang="en-US" altLang="zh-CN" baseline="-25000" dirty="0"/>
              <a:t>i</a:t>
            </a:r>
            <a:r>
              <a:rPr lang="zh-CN" altLang="en-US" dirty="0"/>
              <a:t>所在集合</a:t>
            </a:r>
            <a:r>
              <a:rPr lang="en-US" altLang="zh-CN" dirty="0"/>
              <a:t>S</a:t>
            </a:r>
            <a:r>
              <a:rPr lang="en-US" altLang="zh-CN" baseline="-25000" dirty="0"/>
              <a:t>i</a:t>
            </a:r>
            <a:r>
              <a:rPr lang="zh-CN" altLang="en-US" dirty="0"/>
              <a:t>的代表</a:t>
            </a:r>
            <a:r>
              <a:rPr lang="en-US" altLang="zh-CN" dirty="0"/>
              <a:t>root[S</a:t>
            </a:r>
            <a:r>
              <a:rPr lang="en-US" altLang="zh-CN" baseline="-25000" dirty="0"/>
              <a:t>i</a:t>
            </a:r>
            <a:r>
              <a:rPr lang="en-US" altLang="zh-CN" dirty="0"/>
              <a:t>]</a:t>
            </a:r>
            <a:r>
              <a:rPr lang="zh-CN" altLang="en-US" dirty="0"/>
              <a:t>。</a:t>
            </a:r>
            <a:endParaRPr lang="en-US" altLang="zh-CN" dirty="0"/>
          </a:p>
          <a:p>
            <a:pPr lvl="1"/>
            <a:r>
              <a:rPr lang="zh-CN" altLang="en-US" dirty="0"/>
              <a:t>合并：把</a:t>
            </a:r>
            <a:r>
              <a:rPr lang="en-US" altLang="zh-CN" dirty="0"/>
              <a:t>x</a:t>
            </a:r>
            <a:r>
              <a:rPr lang="zh-CN" altLang="en-US" dirty="0"/>
              <a:t>和</a:t>
            </a:r>
            <a:r>
              <a:rPr lang="en-US" altLang="zh-CN" dirty="0"/>
              <a:t>y</a:t>
            </a:r>
            <a:r>
              <a:rPr lang="zh-CN" altLang="en-US" dirty="0"/>
              <a:t>所在的两个不同集合合并。</a:t>
            </a:r>
          </a:p>
          <a:p>
            <a:endParaRPr lang="zh-CN" altLang="en-US" dirty="0"/>
          </a:p>
        </p:txBody>
      </p:sp>
    </p:spTree>
    <p:extLst>
      <p:ext uri="{BB962C8B-B14F-4D97-AF65-F5344CB8AC3E}">
        <p14:creationId xmlns:p14="http://schemas.microsoft.com/office/powerpoint/2010/main" val="79655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不相交集合森林实现并查集</a:t>
            </a:r>
          </a:p>
        </p:txBody>
      </p:sp>
      <p:sp>
        <p:nvSpPr>
          <p:cNvPr id="3" name="内容占位符 2"/>
          <p:cNvSpPr>
            <a:spLocks noGrp="1"/>
          </p:cNvSpPr>
          <p:nvPr>
            <p:ph idx="1"/>
          </p:nvPr>
        </p:nvSpPr>
        <p:spPr/>
        <p:txBody>
          <a:bodyPr/>
          <a:lstStyle/>
          <a:p>
            <a:r>
              <a:rPr lang="zh-CN" altLang="en-US" dirty="0"/>
              <a:t>树形结构是我们最常用的并查集结构。我们使用有根树来表示集合，树中的每个节点包含一个成员，每棵树代表一个集合。</a:t>
            </a:r>
            <a:endParaRPr lang="en-US" altLang="zh-CN" dirty="0"/>
          </a:p>
          <a:p>
            <a:r>
              <a:rPr lang="zh-CN" altLang="en-US" dirty="0"/>
              <a:t>每棵树的根包含集合的代表，并且是自己的父节点。</a:t>
            </a:r>
            <a:endParaRPr lang="en-US" altLang="zh-CN" dirty="0"/>
          </a:p>
          <a:p>
            <a:r>
              <a:rPr lang="zh-CN" altLang="en-US" dirty="0"/>
              <a:t>通过双亲表示法（即保存每个结点的父节点）存储这棵树，这样可以方便地找到任意元素所在集合的代表元。</a:t>
            </a:r>
          </a:p>
        </p:txBody>
      </p:sp>
    </p:spTree>
    <p:extLst>
      <p:ext uri="{BB962C8B-B14F-4D97-AF65-F5344CB8AC3E}">
        <p14:creationId xmlns:p14="http://schemas.microsoft.com/office/powerpoint/2010/main" val="252548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不相交集合森林实现并查集</a:t>
            </a:r>
          </a:p>
        </p:txBody>
      </p:sp>
      <p:sp>
        <p:nvSpPr>
          <p:cNvPr id="4" name="椭圆 3"/>
          <p:cNvSpPr/>
          <p:nvPr/>
        </p:nvSpPr>
        <p:spPr>
          <a:xfrm>
            <a:off x="2551025" y="2226967"/>
            <a:ext cx="803868" cy="80386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c</a:t>
            </a:r>
            <a:endParaRPr lang="zh-CN" altLang="en-US" sz="2800" dirty="0"/>
          </a:p>
        </p:txBody>
      </p:sp>
      <p:sp>
        <p:nvSpPr>
          <p:cNvPr id="5" name="椭圆 4"/>
          <p:cNvSpPr/>
          <p:nvPr/>
        </p:nvSpPr>
        <p:spPr>
          <a:xfrm>
            <a:off x="1556238" y="3349817"/>
            <a:ext cx="803868" cy="80386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h</a:t>
            </a:r>
            <a:endParaRPr lang="zh-CN" altLang="en-US" sz="2800" dirty="0"/>
          </a:p>
        </p:txBody>
      </p:sp>
      <p:sp>
        <p:nvSpPr>
          <p:cNvPr id="6" name="椭圆 5"/>
          <p:cNvSpPr/>
          <p:nvPr/>
        </p:nvSpPr>
        <p:spPr>
          <a:xfrm>
            <a:off x="3596053" y="3349817"/>
            <a:ext cx="803868" cy="80386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e</a:t>
            </a:r>
            <a:endParaRPr lang="zh-CN" altLang="en-US" sz="2800" dirty="0"/>
          </a:p>
        </p:txBody>
      </p:sp>
      <p:sp>
        <p:nvSpPr>
          <p:cNvPr id="7" name="椭圆 6"/>
          <p:cNvSpPr/>
          <p:nvPr/>
        </p:nvSpPr>
        <p:spPr>
          <a:xfrm>
            <a:off x="1556238" y="4472667"/>
            <a:ext cx="803868" cy="80386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b</a:t>
            </a:r>
            <a:endParaRPr lang="zh-CN" altLang="en-US" sz="2800" dirty="0"/>
          </a:p>
        </p:txBody>
      </p:sp>
      <p:sp>
        <p:nvSpPr>
          <p:cNvPr id="8" name="椭圆 7"/>
          <p:cNvSpPr/>
          <p:nvPr/>
        </p:nvSpPr>
        <p:spPr>
          <a:xfrm>
            <a:off x="6188529" y="2226967"/>
            <a:ext cx="803868" cy="80386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f</a:t>
            </a:r>
            <a:endParaRPr lang="zh-CN" altLang="en-US" sz="2800" dirty="0"/>
          </a:p>
        </p:txBody>
      </p:sp>
      <p:sp>
        <p:nvSpPr>
          <p:cNvPr id="9" name="椭圆 8"/>
          <p:cNvSpPr/>
          <p:nvPr/>
        </p:nvSpPr>
        <p:spPr>
          <a:xfrm>
            <a:off x="6188529" y="3349817"/>
            <a:ext cx="803868" cy="80386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d</a:t>
            </a:r>
            <a:endParaRPr lang="zh-CN" altLang="en-US" sz="2800" dirty="0"/>
          </a:p>
        </p:txBody>
      </p:sp>
      <p:sp>
        <p:nvSpPr>
          <p:cNvPr id="10" name="椭圆 9"/>
          <p:cNvSpPr/>
          <p:nvPr/>
        </p:nvSpPr>
        <p:spPr>
          <a:xfrm>
            <a:off x="6188529" y="4472667"/>
            <a:ext cx="803868" cy="80386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g</a:t>
            </a:r>
            <a:endParaRPr lang="zh-CN" altLang="en-US" sz="2800" dirty="0"/>
          </a:p>
        </p:txBody>
      </p:sp>
      <p:cxnSp>
        <p:nvCxnSpPr>
          <p:cNvPr id="12" name="直接箭头连接符 11"/>
          <p:cNvCxnSpPr>
            <a:stCxn id="5" idx="7"/>
            <a:endCxn id="4" idx="3"/>
          </p:cNvCxnSpPr>
          <p:nvPr/>
        </p:nvCxnSpPr>
        <p:spPr>
          <a:xfrm flipV="1">
            <a:off x="2242382" y="2913111"/>
            <a:ext cx="426367" cy="554430"/>
          </a:xfrm>
          <a:prstGeom prst="straightConnector1">
            <a:avLst/>
          </a:prstGeom>
          <a:ln w="28575">
            <a:tailEnd type="triangle"/>
          </a:ln>
        </p:spPr>
        <p:style>
          <a:lnRef idx="2">
            <a:schemeClr val="dk1"/>
          </a:lnRef>
          <a:fillRef idx="1">
            <a:schemeClr val="lt1"/>
          </a:fillRef>
          <a:effectRef idx="0">
            <a:schemeClr val="dk1"/>
          </a:effectRef>
          <a:fontRef idx="minor">
            <a:schemeClr val="dk1"/>
          </a:fontRef>
        </p:style>
      </p:cxnSp>
      <p:cxnSp>
        <p:nvCxnSpPr>
          <p:cNvPr id="14" name="直接箭头连接符 13"/>
          <p:cNvCxnSpPr>
            <a:stCxn id="6" idx="1"/>
            <a:endCxn id="4" idx="5"/>
          </p:cNvCxnSpPr>
          <p:nvPr/>
        </p:nvCxnSpPr>
        <p:spPr>
          <a:xfrm flipH="1" flipV="1">
            <a:off x="3237169" y="2913111"/>
            <a:ext cx="476608" cy="554430"/>
          </a:xfrm>
          <a:prstGeom prst="straightConnector1">
            <a:avLst/>
          </a:prstGeom>
          <a:ln w="28575">
            <a:tailEnd type="triangle"/>
          </a:ln>
        </p:spPr>
        <p:style>
          <a:lnRef idx="2">
            <a:schemeClr val="dk1"/>
          </a:lnRef>
          <a:fillRef idx="1">
            <a:schemeClr val="lt1"/>
          </a:fillRef>
          <a:effectRef idx="0">
            <a:schemeClr val="dk1"/>
          </a:effectRef>
          <a:fontRef idx="minor">
            <a:schemeClr val="dk1"/>
          </a:fontRef>
        </p:style>
      </p:cxnSp>
      <p:cxnSp>
        <p:nvCxnSpPr>
          <p:cNvPr id="16" name="直接箭头连接符 15"/>
          <p:cNvCxnSpPr>
            <a:stCxn id="7" idx="0"/>
            <a:endCxn id="5" idx="4"/>
          </p:cNvCxnSpPr>
          <p:nvPr/>
        </p:nvCxnSpPr>
        <p:spPr>
          <a:xfrm flipV="1">
            <a:off x="1958172" y="4153685"/>
            <a:ext cx="0" cy="318982"/>
          </a:xfrm>
          <a:prstGeom prst="straightConnector1">
            <a:avLst/>
          </a:prstGeom>
          <a:ln w="28575">
            <a:tailEnd type="triangle"/>
          </a:ln>
        </p:spPr>
        <p:style>
          <a:lnRef idx="2">
            <a:schemeClr val="dk1"/>
          </a:lnRef>
          <a:fillRef idx="1">
            <a:schemeClr val="lt1"/>
          </a:fillRef>
          <a:effectRef idx="0">
            <a:schemeClr val="dk1"/>
          </a:effectRef>
          <a:fontRef idx="minor">
            <a:schemeClr val="dk1"/>
          </a:fontRef>
        </p:style>
      </p:cxnSp>
      <p:cxnSp>
        <p:nvCxnSpPr>
          <p:cNvPr id="18" name="直接箭头连接符 17"/>
          <p:cNvCxnSpPr>
            <a:stCxn id="9" idx="0"/>
            <a:endCxn id="8" idx="4"/>
          </p:cNvCxnSpPr>
          <p:nvPr/>
        </p:nvCxnSpPr>
        <p:spPr>
          <a:xfrm flipV="1">
            <a:off x="6590463" y="3030835"/>
            <a:ext cx="0" cy="318982"/>
          </a:xfrm>
          <a:prstGeom prst="straightConnector1">
            <a:avLst/>
          </a:prstGeom>
          <a:ln w="28575">
            <a:tailEnd type="triangle"/>
          </a:ln>
        </p:spPr>
        <p:style>
          <a:lnRef idx="2">
            <a:schemeClr val="dk1"/>
          </a:lnRef>
          <a:fillRef idx="1">
            <a:schemeClr val="lt1"/>
          </a:fillRef>
          <a:effectRef idx="0">
            <a:schemeClr val="dk1"/>
          </a:effectRef>
          <a:fontRef idx="minor">
            <a:schemeClr val="dk1"/>
          </a:fontRef>
        </p:style>
      </p:cxnSp>
      <p:cxnSp>
        <p:nvCxnSpPr>
          <p:cNvPr id="20" name="直接箭头连接符 19"/>
          <p:cNvCxnSpPr>
            <a:stCxn id="10" idx="0"/>
            <a:endCxn id="9" idx="4"/>
          </p:cNvCxnSpPr>
          <p:nvPr/>
        </p:nvCxnSpPr>
        <p:spPr>
          <a:xfrm flipV="1">
            <a:off x="6590463" y="4153685"/>
            <a:ext cx="0" cy="318982"/>
          </a:xfrm>
          <a:prstGeom prst="straightConnector1">
            <a:avLst/>
          </a:prstGeom>
          <a:ln w="28575">
            <a:tailEnd type="triangle"/>
          </a:ln>
        </p:spPr>
        <p:style>
          <a:lnRef idx="2">
            <a:schemeClr val="dk1"/>
          </a:lnRef>
          <a:fillRef idx="1">
            <a:schemeClr val="lt1"/>
          </a:fillRef>
          <a:effectRef idx="0">
            <a:schemeClr val="dk1"/>
          </a:effectRef>
          <a:fontRef idx="minor">
            <a:schemeClr val="dk1"/>
          </a:fontRef>
        </p:style>
      </p:cxnSp>
      <p:cxnSp>
        <p:nvCxnSpPr>
          <p:cNvPr id="23" name="曲线连接符 22"/>
          <p:cNvCxnSpPr>
            <a:stCxn id="4" idx="7"/>
            <a:endCxn id="4" idx="1"/>
          </p:cNvCxnSpPr>
          <p:nvPr/>
        </p:nvCxnSpPr>
        <p:spPr>
          <a:xfrm rot="16200000" flipV="1">
            <a:off x="2952959" y="2060481"/>
            <a:ext cx="12700" cy="568420"/>
          </a:xfrm>
          <a:prstGeom prst="curvedConnector3">
            <a:avLst>
              <a:gd name="adj1" fmla="val 4388496"/>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曲线连接符 26"/>
          <p:cNvCxnSpPr>
            <a:stCxn id="8" idx="7"/>
            <a:endCxn id="8" idx="1"/>
          </p:cNvCxnSpPr>
          <p:nvPr/>
        </p:nvCxnSpPr>
        <p:spPr>
          <a:xfrm rot="16200000" flipV="1">
            <a:off x="6590463" y="2060481"/>
            <a:ext cx="12700" cy="568420"/>
          </a:xfrm>
          <a:prstGeom prst="curvedConnector3">
            <a:avLst>
              <a:gd name="adj1" fmla="val 4457732"/>
            </a:avLst>
          </a:prstGeom>
          <a:ln w="28575">
            <a:tailEnd type="triangle"/>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1472433" y="5410487"/>
            <a:ext cx="6199133" cy="1015663"/>
          </a:xfrm>
          <a:prstGeom prst="rect">
            <a:avLst/>
          </a:prstGeom>
          <a:noFill/>
        </p:spPr>
        <p:txBody>
          <a:bodyPr wrap="none" rtlCol="0">
            <a:spAutoFit/>
          </a:bodyPr>
          <a:lstStyle/>
          <a:p>
            <a:r>
              <a:rPr lang="zh-CN" altLang="en-US" sz="2000" dirty="0"/>
              <a:t>一个不相交集合森林。两棵树表示两个集合。</a:t>
            </a:r>
            <a:endParaRPr lang="en-US" altLang="zh-CN" sz="2000" dirty="0"/>
          </a:p>
          <a:p>
            <a:r>
              <a:rPr lang="zh-CN" altLang="en-US" sz="2000" dirty="0"/>
              <a:t>左边的树表示集合</a:t>
            </a:r>
            <a:r>
              <a:rPr lang="en-US" altLang="zh-CN" sz="2000" dirty="0"/>
              <a:t>{b, c, e, h}</a:t>
            </a:r>
            <a:r>
              <a:rPr lang="zh-CN" altLang="en-US" sz="2000" dirty="0"/>
              <a:t>，其中</a:t>
            </a:r>
            <a:r>
              <a:rPr lang="en-US" altLang="zh-CN" sz="2000" dirty="0"/>
              <a:t>c</a:t>
            </a:r>
            <a:r>
              <a:rPr lang="zh-CN" altLang="en-US" sz="2000" dirty="0"/>
              <a:t>作为集合的代表；</a:t>
            </a:r>
            <a:endParaRPr lang="en-US" altLang="zh-CN" sz="2000" dirty="0"/>
          </a:p>
          <a:p>
            <a:r>
              <a:rPr lang="zh-CN" altLang="en-US" sz="2000" dirty="0"/>
              <a:t>右边的树表示集合</a:t>
            </a:r>
            <a:r>
              <a:rPr lang="en-US" altLang="zh-CN" sz="2000" dirty="0"/>
              <a:t>{d, f, g}</a:t>
            </a:r>
            <a:r>
              <a:rPr lang="zh-CN" altLang="en-US" sz="2000" dirty="0"/>
              <a:t>，其中</a:t>
            </a:r>
            <a:r>
              <a:rPr lang="en-US" altLang="zh-CN" sz="2000" dirty="0"/>
              <a:t>f</a:t>
            </a:r>
            <a:r>
              <a:rPr lang="zh-CN" altLang="en-US" sz="2000" dirty="0"/>
              <a:t>作为集合的代表。</a:t>
            </a:r>
          </a:p>
        </p:txBody>
      </p:sp>
    </p:spTree>
    <p:extLst>
      <p:ext uri="{BB962C8B-B14F-4D97-AF65-F5344CB8AC3E}">
        <p14:creationId xmlns:p14="http://schemas.microsoft.com/office/powerpoint/2010/main" val="69026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不相交集合森林实现并查集</a:t>
            </a:r>
          </a:p>
        </p:txBody>
      </p:sp>
      <p:sp>
        <p:nvSpPr>
          <p:cNvPr id="3" name="内容占位符 2"/>
          <p:cNvSpPr>
            <a:spLocks noGrp="1"/>
          </p:cNvSpPr>
          <p:nvPr>
            <p:ph idx="1"/>
          </p:nvPr>
        </p:nvSpPr>
        <p:spPr/>
        <p:txBody>
          <a:bodyPr/>
          <a:lstStyle/>
          <a:p>
            <a:r>
              <a:rPr lang="zh-CN" altLang="en-US" dirty="0"/>
              <a:t>初始化：将每个元素的父结点设为自己。</a:t>
            </a:r>
            <a:endParaRPr lang="en-US" altLang="zh-CN" dirty="0"/>
          </a:p>
        </p:txBody>
      </p:sp>
      <p:sp>
        <p:nvSpPr>
          <p:cNvPr id="5" name="矩形 4"/>
          <p:cNvSpPr/>
          <p:nvPr/>
        </p:nvSpPr>
        <p:spPr>
          <a:xfrm>
            <a:off x="1851409" y="3031798"/>
            <a:ext cx="5441182" cy="1938992"/>
          </a:xfrm>
          <a:prstGeom prst="rect">
            <a:avLst/>
          </a:prstGeom>
        </p:spPr>
        <p:txBody>
          <a:bodyPr wrap="square">
            <a:spAutoFit/>
          </a:bodyPr>
          <a:lstStyle/>
          <a:p>
            <a:r>
              <a:rPr lang="nn-NO" altLang="zh-CN" sz="2400" dirty="0">
                <a:solidFill>
                  <a:srgbClr val="0000FF"/>
                </a:solidFill>
                <a:latin typeface="Consolas" panose="020B0609020204030204" pitchFamily="49" charset="0"/>
              </a:rPr>
              <a:t>void</a:t>
            </a:r>
            <a:r>
              <a:rPr lang="nn-NO" altLang="zh-CN" sz="2400" dirty="0">
                <a:solidFill>
                  <a:srgbClr val="000000"/>
                </a:solidFill>
                <a:latin typeface="Consolas" panose="020B0609020204030204" pitchFamily="49" charset="0"/>
              </a:rPr>
              <a:t> </a:t>
            </a:r>
            <a:r>
              <a:rPr lang="nn-NO" altLang="zh-CN" sz="2400" dirty="0">
                <a:solidFill>
                  <a:srgbClr val="795E26"/>
                </a:solidFill>
                <a:latin typeface="Consolas" panose="020B0609020204030204" pitchFamily="49" charset="0"/>
              </a:rPr>
              <a:t>init</a:t>
            </a:r>
            <a:r>
              <a:rPr lang="nn-NO" altLang="zh-CN" sz="2400" dirty="0">
                <a:solidFill>
                  <a:srgbClr val="000000"/>
                </a:solidFill>
                <a:latin typeface="Consolas" panose="020B0609020204030204" pitchFamily="49" charset="0"/>
              </a:rPr>
              <a:t>() {</a:t>
            </a:r>
          </a:p>
          <a:p>
            <a:r>
              <a:rPr lang="nn-NO" altLang="zh-CN" sz="2400" dirty="0">
                <a:solidFill>
                  <a:srgbClr val="000000"/>
                </a:solidFill>
                <a:latin typeface="Consolas" panose="020B0609020204030204" pitchFamily="49" charset="0"/>
              </a:rPr>
              <a:t>	</a:t>
            </a:r>
            <a:r>
              <a:rPr lang="nn-NO" altLang="zh-CN" sz="2400" dirty="0">
                <a:solidFill>
                  <a:srgbClr val="AF00DB"/>
                </a:solidFill>
                <a:latin typeface="Consolas" panose="020B0609020204030204" pitchFamily="49" charset="0"/>
              </a:rPr>
              <a:t>for</a:t>
            </a:r>
            <a:r>
              <a:rPr lang="nn-NO" altLang="zh-CN" sz="2400" dirty="0">
                <a:solidFill>
                  <a:srgbClr val="000000"/>
                </a:solidFill>
                <a:latin typeface="Consolas" panose="020B0609020204030204" pitchFamily="49" charset="0"/>
              </a:rPr>
              <a:t>(</a:t>
            </a:r>
            <a:r>
              <a:rPr lang="nn-NO" altLang="zh-CN" sz="2400" dirty="0">
                <a:solidFill>
                  <a:srgbClr val="0000FF"/>
                </a:solidFill>
                <a:latin typeface="Consolas" panose="020B0609020204030204" pitchFamily="49" charset="0"/>
              </a:rPr>
              <a:t>int</a:t>
            </a:r>
            <a:r>
              <a:rPr lang="nn-NO" altLang="zh-CN" sz="2400" dirty="0">
                <a:solidFill>
                  <a:srgbClr val="000000"/>
                </a:solidFill>
                <a:latin typeface="Consolas" panose="020B0609020204030204" pitchFamily="49" charset="0"/>
              </a:rPr>
              <a:t> i=</a:t>
            </a:r>
            <a:r>
              <a:rPr lang="nn-NO" altLang="zh-CN" sz="2400" dirty="0">
                <a:solidFill>
                  <a:srgbClr val="09885A"/>
                </a:solidFill>
                <a:latin typeface="Consolas" panose="020B0609020204030204" pitchFamily="49" charset="0"/>
              </a:rPr>
              <a:t>1</a:t>
            </a:r>
            <a:r>
              <a:rPr lang="nn-NO" altLang="zh-CN" sz="2400" dirty="0">
                <a:solidFill>
                  <a:srgbClr val="000000"/>
                </a:solidFill>
                <a:latin typeface="Consolas" panose="020B0609020204030204" pitchFamily="49" charset="0"/>
              </a:rPr>
              <a:t>; i&lt;=n; i++) {</a:t>
            </a:r>
          </a:p>
          <a:p>
            <a:r>
              <a:rPr lang="nn-NO" altLang="zh-CN" sz="2400" dirty="0">
                <a:solidFill>
                  <a:srgbClr val="000000"/>
                </a:solidFill>
                <a:latin typeface="Consolas" panose="020B0609020204030204" pitchFamily="49" charset="0"/>
              </a:rPr>
              <a:t>		fa[i]=i;</a:t>
            </a:r>
          </a:p>
          <a:p>
            <a:r>
              <a:rPr lang="nn-NO" altLang="zh-CN" sz="2400" dirty="0">
                <a:solidFill>
                  <a:srgbClr val="000000"/>
                </a:solidFill>
                <a:latin typeface="Consolas" panose="020B0609020204030204" pitchFamily="49" charset="0"/>
              </a:rPr>
              <a:t>	}</a:t>
            </a:r>
          </a:p>
          <a:p>
            <a:r>
              <a:rPr lang="nn-NO" altLang="zh-CN" sz="2400" dirty="0">
                <a:solidFill>
                  <a:srgbClr val="000000"/>
                </a:solidFill>
                <a:latin typeface="Consolas" panose="020B0609020204030204" pitchFamily="49" charset="0"/>
              </a:rPr>
              <a:t>}</a:t>
            </a:r>
            <a:endParaRPr lang="nn-NO" altLang="zh-CN"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4096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不相交集合森林实现并查集</a:t>
            </a:r>
          </a:p>
        </p:txBody>
      </p:sp>
      <p:sp>
        <p:nvSpPr>
          <p:cNvPr id="3" name="内容占位符 2"/>
          <p:cNvSpPr>
            <a:spLocks noGrp="1"/>
          </p:cNvSpPr>
          <p:nvPr>
            <p:ph idx="1"/>
          </p:nvPr>
        </p:nvSpPr>
        <p:spPr/>
        <p:txBody>
          <a:bodyPr/>
          <a:lstStyle/>
          <a:p>
            <a:r>
              <a:rPr lang="zh-CN" altLang="en-US" dirty="0"/>
              <a:t>查找：返回待查找元素的所在集合的代表元。</a:t>
            </a:r>
            <a:endParaRPr lang="en-US" altLang="zh-CN" dirty="0"/>
          </a:p>
          <a:p>
            <a:r>
              <a:rPr lang="zh-CN" altLang="en-US" dirty="0"/>
              <a:t>如果树是一棵直线树，查找的复杂度会退化为</a:t>
            </a:r>
            <a:r>
              <a:rPr lang="en-US" altLang="zh-CN" dirty="0"/>
              <a:t>O(n)</a:t>
            </a:r>
            <a:r>
              <a:rPr lang="zh-CN" altLang="en-US" dirty="0"/>
              <a:t>，不可取，怎么办？</a:t>
            </a:r>
            <a:endParaRPr lang="en-US" altLang="zh-CN" dirty="0"/>
          </a:p>
          <a:p>
            <a:r>
              <a:rPr lang="zh-CN" altLang="en-US" dirty="0"/>
              <a:t>使用路径压缩技巧。</a:t>
            </a:r>
          </a:p>
        </p:txBody>
      </p:sp>
      <p:sp>
        <p:nvSpPr>
          <p:cNvPr id="6" name="矩形 5"/>
          <p:cNvSpPr/>
          <p:nvPr/>
        </p:nvSpPr>
        <p:spPr>
          <a:xfrm>
            <a:off x="4897315" y="2810363"/>
            <a:ext cx="3710354" cy="3970318"/>
          </a:xfrm>
          <a:prstGeom prst="rect">
            <a:avLst/>
          </a:prstGeom>
        </p:spPr>
        <p:txBody>
          <a:bodyPr wrap="square">
            <a:spAutoFit/>
          </a:bodyPr>
          <a:lstStyle/>
          <a:p>
            <a:r>
              <a:rPr lang="en-US" altLang="zh-CN" dirty="0" err="1">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find</a:t>
            </a:r>
            <a:r>
              <a:rPr lang="en-US" altLang="zh-CN" dirty="0">
                <a:solidFill>
                  <a:srgbClr val="000000"/>
                </a:solidFill>
                <a:latin typeface="Consolas" panose="020B0609020204030204" pitchFamily="49" charset="0"/>
              </a:rPr>
              <a:t>(</a:t>
            </a:r>
            <a:r>
              <a:rPr lang="en-US" altLang="zh-CN" dirty="0" err="1">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x) {</a:t>
            </a:r>
          </a:p>
          <a:p>
            <a:pPr lvl="1"/>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找到根节点</a:t>
            </a:r>
            <a:endParaRPr lang="zh-CN" altLang="en-US" dirty="0">
              <a:solidFill>
                <a:srgbClr val="000000"/>
              </a:solidFill>
              <a:latin typeface="Consolas" panose="020B0609020204030204" pitchFamily="49" charset="0"/>
            </a:endParaRPr>
          </a:p>
          <a:p>
            <a:pPr lvl="1"/>
            <a:r>
              <a:rPr lang="en-US" altLang="zh-CN" dirty="0" err="1">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r = x;</a:t>
            </a:r>
          </a:p>
          <a:p>
            <a:pPr lvl="1"/>
            <a:r>
              <a:rPr lang="en-US" altLang="zh-CN" dirty="0">
                <a:solidFill>
                  <a:srgbClr val="AF00DB"/>
                </a:solidFill>
                <a:latin typeface="Consolas" panose="020B0609020204030204" pitchFamily="49" charset="0"/>
              </a:rPr>
              <a:t>while</a:t>
            </a:r>
            <a:r>
              <a:rPr lang="en-US" altLang="zh-CN" dirty="0">
                <a:solidFill>
                  <a:srgbClr val="000000"/>
                </a:solidFill>
                <a:latin typeface="Consolas" panose="020B0609020204030204" pitchFamily="49" charset="0"/>
              </a:rPr>
              <a:t>(r != fa[r])</a:t>
            </a:r>
          </a:p>
          <a:p>
            <a:pPr lvl="1"/>
            <a:r>
              <a:rPr lang="en-US" altLang="zh-CN" dirty="0">
                <a:solidFill>
                  <a:srgbClr val="000000"/>
                </a:solidFill>
                <a:latin typeface="Consolas" panose="020B0609020204030204" pitchFamily="49" charset="0"/>
              </a:rPr>
              <a:t>	r = fa[r];</a:t>
            </a:r>
          </a:p>
          <a:p>
            <a:pPr lvl="1"/>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路径压缩</a:t>
            </a:r>
            <a:endParaRPr lang="zh-CN" altLang="en-US" dirty="0">
              <a:solidFill>
                <a:srgbClr val="000000"/>
              </a:solidFill>
              <a:latin typeface="Consolas" panose="020B0609020204030204" pitchFamily="49" charset="0"/>
            </a:endParaRPr>
          </a:p>
          <a:p>
            <a:pPr lvl="1"/>
            <a:r>
              <a:rPr lang="en-US" altLang="zh-CN" dirty="0" err="1">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x;</a:t>
            </a:r>
          </a:p>
          <a:p>
            <a:pPr lvl="1"/>
            <a:r>
              <a:rPr lang="en-US" altLang="zh-CN" dirty="0">
                <a:solidFill>
                  <a:srgbClr val="AF00DB"/>
                </a:solidFill>
                <a:latin typeface="Consolas" panose="020B0609020204030204" pitchFamily="49" charset="0"/>
              </a:rPr>
              <a:t>while</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r) {</a:t>
            </a:r>
          </a:p>
          <a:p>
            <a:pPr lvl="2"/>
            <a:r>
              <a:rPr lang="en-US" altLang="zh-CN" dirty="0" err="1">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j = fa[</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a:t>
            </a:r>
          </a:p>
          <a:p>
            <a:pPr lvl="2"/>
            <a:r>
              <a:rPr lang="en-US" altLang="zh-CN" dirty="0">
                <a:solidFill>
                  <a:srgbClr val="000000"/>
                </a:solidFill>
                <a:latin typeface="Consolas" panose="020B0609020204030204" pitchFamily="49" charset="0"/>
              </a:rPr>
              <a:t>fa[</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r;</a:t>
            </a:r>
          </a:p>
          <a:p>
            <a:pPr lvl="2"/>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j;</a:t>
            </a:r>
          </a:p>
          <a:p>
            <a:pPr lvl="1"/>
            <a:r>
              <a:rPr lang="en-US" altLang="zh-CN" dirty="0">
                <a:solidFill>
                  <a:srgbClr val="000000"/>
                </a:solidFill>
                <a:latin typeface="Consolas" panose="020B0609020204030204" pitchFamily="49" charset="0"/>
              </a:rPr>
              <a:t>}</a:t>
            </a:r>
          </a:p>
          <a:p>
            <a:pPr lvl="1"/>
            <a:r>
              <a:rPr lang="en-US" altLang="zh-CN" dirty="0">
                <a:solidFill>
                  <a:srgbClr val="AF00DB"/>
                </a:solidFill>
                <a:latin typeface="Consolas" panose="020B0609020204030204" pitchFamily="49" charset="0"/>
              </a:rPr>
              <a:t>return</a:t>
            </a:r>
            <a:r>
              <a:rPr lang="en-US" altLang="zh-CN" dirty="0">
                <a:solidFill>
                  <a:srgbClr val="000000"/>
                </a:solidFill>
                <a:latin typeface="Consolas" panose="020B0609020204030204" pitchFamily="49" charset="0"/>
              </a:rPr>
              <a:t> r;</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5431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问题模型</a:t>
            </a:r>
          </a:p>
        </p:txBody>
      </p:sp>
      <p:sp>
        <p:nvSpPr>
          <p:cNvPr id="3" name="内容占位符 2"/>
          <p:cNvSpPr>
            <a:spLocks noGrp="1"/>
          </p:cNvSpPr>
          <p:nvPr>
            <p:ph idx="1"/>
          </p:nvPr>
        </p:nvSpPr>
        <p:spPr/>
        <p:txBody>
          <a:bodyPr/>
          <a:lstStyle/>
          <a:p>
            <a:r>
              <a:rPr lang="zh-CN" altLang="en-US" dirty="0"/>
              <a:t>我们想要一种数据结构，实现以下操作：</a:t>
            </a:r>
            <a:endParaRPr lang="en-US" altLang="zh-CN" dirty="0"/>
          </a:p>
          <a:p>
            <a:pPr lvl="1"/>
            <a:r>
              <a:rPr lang="zh-CN" altLang="en-US" dirty="0"/>
              <a:t>初始化： 将每个元素放置在单独的集合中。</a:t>
            </a:r>
            <a:endParaRPr lang="en-US" altLang="zh-CN" dirty="0"/>
          </a:p>
          <a:p>
            <a:pPr lvl="1"/>
            <a:r>
              <a:rPr lang="zh-CN" altLang="en-US" dirty="0"/>
              <a:t>合并：将两个集合合并成一个集合。</a:t>
            </a:r>
            <a:endParaRPr lang="en-US" altLang="zh-CN" dirty="0"/>
          </a:p>
          <a:p>
            <a:pPr lvl="1"/>
            <a:r>
              <a:rPr lang="zh-CN" altLang="en-US" dirty="0"/>
              <a:t>查询：询问两个元素是否在同一个集合中。</a:t>
            </a:r>
          </a:p>
        </p:txBody>
      </p:sp>
    </p:spTree>
    <p:extLst>
      <p:ext uri="{BB962C8B-B14F-4D97-AF65-F5344CB8AC3E}">
        <p14:creationId xmlns:p14="http://schemas.microsoft.com/office/powerpoint/2010/main" val="36180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不相交集合森林实现并查集</a:t>
            </a:r>
          </a:p>
        </p:txBody>
      </p:sp>
      <p:sp>
        <p:nvSpPr>
          <p:cNvPr id="3" name="内容占位符 2"/>
          <p:cNvSpPr>
            <a:spLocks noGrp="1"/>
          </p:cNvSpPr>
          <p:nvPr>
            <p:ph idx="1"/>
          </p:nvPr>
        </p:nvSpPr>
        <p:spPr/>
        <p:txBody>
          <a:bodyPr/>
          <a:lstStyle/>
          <a:p>
            <a:r>
              <a:rPr lang="zh-CN" altLang="en-US" dirty="0"/>
              <a:t>查找：返回待查找元素的所在集合的代表元。</a:t>
            </a:r>
            <a:endParaRPr lang="en-US" altLang="zh-CN" dirty="0"/>
          </a:p>
          <a:p>
            <a:r>
              <a:rPr lang="zh-CN" altLang="en-US" dirty="0"/>
              <a:t>如果树是一棵直线树，查找的复杂度会退化为</a:t>
            </a:r>
            <a:r>
              <a:rPr lang="en-US" altLang="zh-CN" dirty="0"/>
              <a:t>O(n)</a:t>
            </a:r>
            <a:r>
              <a:rPr lang="zh-CN" altLang="en-US" dirty="0"/>
              <a:t>，不可取，怎么办？</a:t>
            </a:r>
            <a:endParaRPr lang="en-US" altLang="zh-CN" dirty="0"/>
          </a:p>
          <a:p>
            <a:r>
              <a:rPr lang="zh-CN" altLang="en-US" dirty="0"/>
              <a:t>使用路径压缩技巧。</a:t>
            </a:r>
            <a:endParaRPr lang="en-US" altLang="zh-CN" dirty="0"/>
          </a:p>
          <a:p>
            <a:r>
              <a:rPr lang="zh-CN" altLang="en-US" dirty="0"/>
              <a:t>另一种写法：</a:t>
            </a:r>
          </a:p>
        </p:txBody>
      </p:sp>
      <p:sp>
        <p:nvSpPr>
          <p:cNvPr id="6" name="矩形 5"/>
          <p:cNvSpPr/>
          <p:nvPr/>
        </p:nvSpPr>
        <p:spPr>
          <a:xfrm>
            <a:off x="808892" y="4393866"/>
            <a:ext cx="7526216" cy="1200329"/>
          </a:xfrm>
          <a:prstGeom prst="rect">
            <a:avLst/>
          </a:prstGeom>
        </p:spPr>
        <p:txBody>
          <a:bodyPr wrap="square">
            <a:spAutoFit/>
          </a:bodyPr>
          <a:lstStyle/>
          <a:p>
            <a:r>
              <a:rPr lang="en-US" altLang="zh-CN" sz="2400" dirty="0" err="1">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t>
            </a:r>
            <a:r>
              <a:rPr lang="en-US" altLang="zh-CN" sz="2400" dirty="0">
                <a:solidFill>
                  <a:srgbClr val="795E26"/>
                </a:solidFill>
                <a:latin typeface="Consolas" panose="020B0609020204030204" pitchFamily="49" charset="0"/>
              </a:rPr>
              <a:t>find</a:t>
            </a:r>
            <a:r>
              <a:rPr lang="en-US" altLang="zh-CN" sz="2400" dirty="0">
                <a:solidFill>
                  <a:srgbClr val="000000"/>
                </a:solidFill>
                <a:latin typeface="Consolas" panose="020B0609020204030204" pitchFamily="49" charset="0"/>
              </a:rPr>
              <a:t>(</a:t>
            </a:r>
            <a:r>
              <a:rPr lang="en-US" altLang="zh-CN" sz="2400" dirty="0" err="1">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x) {</a:t>
            </a:r>
          </a:p>
          <a:p>
            <a:r>
              <a:rPr lang="en-US" altLang="zh-CN" sz="2400" dirty="0">
                <a:solidFill>
                  <a:srgbClr val="AF00DB"/>
                </a:solidFill>
                <a:latin typeface="Consolas" panose="020B0609020204030204" pitchFamily="49" charset="0"/>
              </a:rPr>
              <a:t>	return</a:t>
            </a:r>
            <a:r>
              <a:rPr lang="en-US" altLang="zh-CN" sz="2400" dirty="0">
                <a:solidFill>
                  <a:srgbClr val="000000"/>
                </a:solidFill>
                <a:latin typeface="Consolas" panose="020B0609020204030204" pitchFamily="49" charset="0"/>
              </a:rPr>
              <a:t> x==fa[x] ? x : fa[x]=</a:t>
            </a:r>
            <a:r>
              <a:rPr lang="en-US" altLang="zh-CN" sz="2400" dirty="0">
                <a:solidFill>
                  <a:srgbClr val="795E26"/>
                </a:solidFill>
                <a:latin typeface="Consolas" panose="020B0609020204030204" pitchFamily="49" charset="0"/>
              </a:rPr>
              <a:t>find</a:t>
            </a:r>
            <a:r>
              <a:rPr lang="en-US" altLang="zh-CN" sz="2400" dirty="0">
                <a:solidFill>
                  <a:srgbClr val="000000"/>
                </a:solidFill>
                <a:latin typeface="Consolas" panose="020B0609020204030204" pitchFamily="49" charset="0"/>
              </a:rPr>
              <a:t>(fa[x]);</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7783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不相交集合森林实现并查集</a:t>
            </a:r>
          </a:p>
        </p:txBody>
      </p:sp>
      <p:sp>
        <p:nvSpPr>
          <p:cNvPr id="3" name="内容占位符 2"/>
          <p:cNvSpPr>
            <a:spLocks noGrp="1"/>
          </p:cNvSpPr>
          <p:nvPr>
            <p:ph idx="1"/>
          </p:nvPr>
        </p:nvSpPr>
        <p:spPr/>
        <p:txBody>
          <a:bodyPr/>
          <a:lstStyle/>
          <a:p>
            <a:r>
              <a:rPr lang="zh-CN" altLang="en-US" dirty="0"/>
              <a:t>路径压缩图示：</a:t>
            </a:r>
            <a:endParaRPr lang="en-US" altLang="zh-CN" dirty="0"/>
          </a:p>
          <a:p>
            <a:r>
              <a:rPr lang="en-US" altLang="zh-CN" dirty="0"/>
              <a:t>find(5)</a:t>
            </a:r>
            <a:r>
              <a:rPr lang="zh-CN" altLang="en-US" dirty="0"/>
              <a:t>返回</a:t>
            </a:r>
            <a:r>
              <a:rPr lang="en-US" altLang="zh-CN" dirty="0"/>
              <a:t>1</a:t>
            </a:r>
            <a:r>
              <a:rPr lang="zh-CN" altLang="en-US" dirty="0"/>
              <a:t>，同时将经过路径上的结点的父亲改为</a:t>
            </a:r>
            <a:r>
              <a:rPr lang="en-US" altLang="zh-CN" dirty="0"/>
              <a:t>1</a:t>
            </a:r>
            <a:r>
              <a:rPr lang="zh-CN" altLang="en-US" dirty="0"/>
              <a:t>。</a:t>
            </a:r>
          </a:p>
        </p:txBody>
      </p:sp>
      <p:grpSp>
        <p:nvGrpSpPr>
          <p:cNvPr id="10" name="组合 9"/>
          <p:cNvGrpSpPr/>
          <p:nvPr/>
        </p:nvGrpSpPr>
        <p:grpSpPr>
          <a:xfrm>
            <a:off x="3259357" y="3000690"/>
            <a:ext cx="797745" cy="1095899"/>
            <a:chOff x="2353748" y="3387551"/>
            <a:chExt cx="797745" cy="1095899"/>
          </a:xfrm>
        </p:grpSpPr>
        <p:sp>
          <p:nvSpPr>
            <p:cNvPr id="9" name="等腰三角形 8"/>
            <p:cNvSpPr/>
            <p:nvPr/>
          </p:nvSpPr>
          <p:spPr>
            <a:xfrm>
              <a:off x="2353748" y="3452149"/>
              <a:ext cx="797745" cy="10313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椭圆 3"/>
            <p:cNvSpPr/>
            <p:nvPr/>
          </p:nvSpPr>
          <p:spPr>
            <a:xfrm>
              <a:off x="2524648" y="3387551"/>
              <a:ext cx="455944" cy="455944"/>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1</a:t>
              </a:r>
              <a:endParaRPr lang="zh-CN" altLang="en-US" sz="2400" dirty="0"/>
            </a:p>
          </p:txBody>
        </p:sp>
      </p:grpSp>
      <p:grpSp>
        <p:nvGrpSpPr>
          <p:cNvPr id="11" name="组合 10"/>
          <p:cNvGrpSpPr/>
          <p:nvPr/>
        </p:nvGrpSpPr>
        <p:grpSpPr>
          <a:xfrm>
            <a:off x="2579681" y="3683575"/>
            <a:ext cx="797745" cy="1095899"/>
            <a:chOff x="2353748" y="3387551"/>
            <a:chExt cx="797745" cy="1095899"/>
          </a:xfrm>
        </p:grpSpPr>
        <p:sp>
          <p:nvSpPr>
            <p:cNvPr id="12" name="等腰三角形 11"/>
            <p:cNvSpPr/>
            <p:nvPr/>
          </p:nvSpPr>
          <p:spPr>
            <a:xfrm>
              <a:off x="2353748" y="3452149"/>
              <a:ext cx="797745" cy="10313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椭圆 12"/>
            <p:cNvSpPr/>
            <p:nvPr/>
          </p:nvSpPr>
          <p:spPr>
            <a:xfrm>
              <a:off x="2524648" y="3387551"/>
              <a:ext cx="455944" cy="455944"/>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2</a:t>
              </a:r>
              <a:endParaRPr lang="zh-CN" altLang="en-US" sz="2400" dirty="0"/>
            </a:p>
          </p:txBody>
        </p:sp>
      </p:grpSp>
      <p:grpSp>
        <p:nvGrpSpPr>
          <p:cNvPr id="14" name="组合 13"/>
          <p:cNvGrpSpPr/>
          <p:nvPr/>
        </p:nvGrpSpPr>
        <p:grpSpPr>
          <a:xfrm>
            <a:off x="1880203" y="4366460"/>
            <a:ext cx="797745" cy="1095899"/>
            <a:chOff x="2353748" y="3387551"/>
            <a:chExt cx="797745" cy="1095899"/>
          </a:xfrm>
        </p:grpSpPr>
        <p:sp>
          <p:nvSpPr>
            <p:cNvPr id="15" name="等腰三角形 14"/>
            <p:cNvSpPr/>
            <p:nvPr/>
          </p:nvSpPr>
          <p:spPr>
            <a:xfrm>
              <a:off x="2353748" y="3452149"/>
              <a:ext cx="797745" cy="10313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6" name="椭圆 15"/>
            <p:cNvSpPr/>
            <p:nvPr/>
          </p:nvSpPr>
          <p:spPr>
            <a:xfrm>
              <a:off x="2524648" y="3387551"/>
              <a:ext cx="455944" cy="455944"/>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3</a:t>
              </a:r>
              <a:endParaRPr lang="zh-CN" altLang="en-US" sz="2400" dirty="0"/>
            </a:p>
          </p:txBody>
        </p:sp>
      </p:grpSp>
      <p:grpSp>
        <p:nvGrpSpPr>
          <p:cNvPr id="17" name="组合 16"/>
          <p:cNvGrpSpPr/>
          <p:nvPr/>
        </p:nvGrpSpPr>
        <p:grpSpPr>
          <a:xfrm>
            <a:off x="1151107" y="5081064"/>
            <a:ext cx="797745" cy="1095899"/>
            <a:chOff x="2353748" y="3387551"/>
            <a:chExt cx="797745" cy="1095899"/>
          </a:xfrm>
        </p:grpSpPr>
        <p:sp>
          <p:nvSpPr>
            <p:cNvPr id="18" name="等腰三角形 17"/>
            <p:cNvSpPr/>
            <p:nvPr/>
          </p:nvSpPr>
          <p:spPr>
            <a:xfrm>
              <a:off x="2353748" y="3452149"/>
              <a:ext cx="797745" cy="10313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9" name="椭圆 18"/>
            <p:cNvSpPr/>
            <p:nvPr/>
          </p:nvSpPr>
          <p:spPr>
            <a:xfrm>
              <a:off x="2524648" y="3387551"/>
              <a:ext cx="455944" cy="455944"/>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4</a:t>
              </a:r>
              <a:endParaRPr lang="zh-CN" altLang="en-US" sz="2400" dirty="0"/>
            </a:p>
          </p:txBody>
        </p:sp>
      </p:grpSp>
      <p:grpSp>
        <p:nvGrpSpPr>
          <p:cNvPr id="20" name="组合 19"/>
          <p:cNvGrpSpPr/>
          <p:nvPr/>
        </p:nvGrpSpPr>
        <p:grpSpPr>
          <a:xfrm>
            <a:off x="422011" y="5762101"/>
            <a:ext cx="797745" cy="1095899"/>
            <a:chOff x="2353748" y="3387551"/>
            <a:chExt cx="797745" cy="1095899"/>
          </a:xfrm>
        </p:grpSpPr>
        <p:sp>
          <p:nvSpPr>
            <p:cNvPr id="21" name="等腰三角形 20"/>
            <p:cNvSpPr/>
            <p:nvPr/>
          </p:nvSpPr>
          <p:spPr>
            <a:xfrm>
              <a:off x="2353748" y="3452149"/>
              <a:ext cx="797745" cy="10313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椭圆 21"/>
            <p:cNvSpPr/>
            <p:nvPr/>
          </p:nvSpPr>
          <p:spPr>
            <a:xfrm>
              <a:off x="2524648" y="3387551"/>
              <a:ext cx="455944" cy="455944"/>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5</a:t>
              </a:r>
              <a:endParaRPr lang="zh-CN" altLang="en-US" sz="2400" dirty="0"/>
            </a:p>
          </p:txBody>
        </p:sp>
      </p:grpSp>
      <p:cxnSp>
        <p:nvCxnSpPr>
          <p:cNvPr id="24" name="直接箭头连接符 23"/>
          <p:cNvCxnSpPr>
            <a:stCxn id="22" idx="7"/>
            <a:endCxn id="19" idx="3"/>
          </p:cNvCxnSpPr>
          <p:nvPr/>
        </p:nvCxnSpPr>
        <p:spPr>
          <a:xfrm flipV="1">
            <a:off x="982084" y="5470237"/>
            <a:ext cx="406694" cy="3586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9" idx="7"/>
            <a:endCxn id="16" idx="3"/>
          </p:cNvCxnSpPr>
          <p:nvPr/>
        </p:nvCxnSpPr>
        <p:spPr>
          <a:xfrm flipV="1">
            <a:off x="1711180" y="4755633"/>
            <a:ext cx="406694" cy="3922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6" idx="7"/>
            <a:endCxn id="13" idx="3"/>
          </p:cNvCxnSpPr>
          <p:nvPr/>
        </p:nvCxnSpPr>
        <p:spPr>
          <a:xfrm flipV="1">
            <a:off x="2440276" y="4072748"/>
            <a:ext cx="377076" cy="3604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3" idx="7"/>
            <a:endCxn id="4" idx="3"/>
          </p:cNvCxnSpPr>
          <p:nvPr/>
        </p:nvCxnSpPr>
        <p:spPr>
          <a:xfrm flipV="1">
            <a:off x="3139754" y="3389863"/>
            <a:ext cx="357274" cy="3604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曲线连接符 32"/>
          <p:cNvCxnSpPr>
            <a:stCxn id="4" idx="7"/>
            <a:endCxn id="4" idx="1"/>
          </p:cNvCxnSpPr>
          <p:nvPr/>
        </p:nvCxnSpPr>
        <p:spPr>
          <a:xfrm rot="16200000" flipV="1">
            <a:off x="3658229" y="2906260"/>
            <a:ext cx="12700" cy="322402"/>
          </a:xfrm>
          <a:prstGeom prst="curvedConnector3">
            <a:avLst>
              <a:gd name="adj1" fmla="val 2325756"/>
            </a:avLst>
          </a:prstGeom>
          <a:ln w="28575">
            <a:tailEnd type="triangle"/>
          </a:ln>
        </p:spPr>
        <p:style>
          <a:lnRef idx="1">
            <a:schemeClr val="dk1"/>
          </a:lnRef>
          <a:fillRef idx="0">
            <a:schemeClr val="dk1"/>
          </a:fillRef>
          <a:effectRef idx="0">
            <a:schemeClr val="dk1"/>
          </a:effectRef>
          <a:fontRef idx="minor">
            <a:schemeClr val="tx1"/>
          </a:fontRef>
        </p:style>
      </p:cxnSp>
      <p:grpSp>
        <p:nvGrpSpPr>
          <p:cNvPr id="35" name="组合 34"/>
          <p:cNvGrpSpPr/>
          <p:nvPr/>
        </p:nvGrpSpPr>
        <p:grpSpPr>
          <a:xfrm>
            <a:off x="6530094" y="4231524"/>
            <a:ext cx="797745" cy="1095899"/>
            <a:chOff x="2353748" y="3387551"/>
            <a:chExt cx="797745" cy="1095899"/>
          </a:xfrm>
        </p:grpSpPr>
        <p:sp>
          <p:nvSpPr>
            <p:cNvPr id="36" name="等腰三角形 35"/>
            <p:cNvSpPr/>
            <p:nvPr/>
          </p:nvSpPr>
          <p:spPr>
            <a:xfrm>
              <a:off x="2353748" y="3452149"/>
              <a:ext cx="797745" cy="10313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7" name="椭圆 36"/>
            <p:cNvSpPr/>
            <p:nvPr/>
          </p:nvSpPr>
          <p:spPr>
            <a:xfrm>
              <a:off x="2524648" y="3387551"/>
              <a:ext cx="455944" cy="455944"/>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1</a:t>
              </a:r>
              <a:endParaRPr lang="zh-CN" altLang="en-US" sz="2400" dirty="0"/>
            </a:p>
          </p:txBody>
        </p:sp>
      </p:grpSp>
      <p:grpSp>
        <p:nvGrpSpPr>
          <p:cNvPr id="38" name="组合 37"/>
          <p:cNvGrpSpPr/>
          <p:nvPr/>
        </p:nvGrpSpPr>
        <p:grpSpPr>
          <a:xfrm>
            <a:off x="5193740" y="5068170"/>
            <a:ext cx="797745" cy="1095899"/>
            <a:chOff x="2353748" y="3387551"/>
            <a:chExt cx="797745" cy="1095899"/>
          </a:xfrm>
        </p:grpSpPr>
        <p:sp>
          <p:nvSpPr>
            <p:cNvPr id="39" name="等腰三角形 38"/>
            <p:cNvSpPr/>
            <p:nvPr/>
          </p:nvSpPr>
          <p:spPr>
            <a:xfrm>
              <a:off x="2353748" y="3452149"/>
              <a:ext cx="797745" cy="10313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0" name="椭圆 39"/>
            <p:cNvSpPr/>
            <p:nvPr/>
          </p:nvSpPr>
          <p:spPr>
            <a:xfrm>
              <a:off x="2524648" y="3387551"/>
              <a:ext cx="455944" cy="455944"/>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4</a:t>
              </a:r>
              <a:endParaRPr lang="zh-CN" altLang="en-US" sz="2400" dirty="0"/>
            </a:p>
          </p:txBody>
        </p:sp>
      </p:grpSp>
      <p:grpSp>
        <p:nvGrpSpPr>
          <p:cNvPr id="41" name="组合 40"/>
          <p:cNvGrpSpPr/>
          <p:nvPr/>
        </p:nvGrpSpPr>
        <p:grpSpPr>
          <a:xfrm>
            <a:off x="7866448" y="5032416"/>
            <a:ext cx="797745" cy="1095899"/>
            <a:chOff x="2353748" y="3387551"/>
            <a:chExt cx="797745" cy="1095899"/>
          </a:xfrm>
        </p:grpSpPr>
        <p:sp>
          <p:nvSpPr>
            <p:cNvPr id="42" name="等腰三角形 41"/>
            <p:cNvSpPr/>
            <p:nvPr/>
          </p:nvSpPr>
          <p:spPr>
            <a:xfrm>
              <a:off x="2353748" y="3452149"/>
              <a:ext cx="797745" cy="10313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3" name="椭圆 42"/>
            <p:cNvSpPr/>
            <p:nvPr/>
          </p:nvSpPr>
          <p:spPr>
            <a:xfrm>
              <a:off x="2524648" y="3387551"/>
              <a:ext cx="455944" cy="455944"/>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5</a:t>
              </a:r>
              <a:endParaRPr lang="zh-CN" altLang="en-US" sz="2400" dirty="0"/>
            </a:p>
          </p:txBody>
        </p:sp>
      </p:grpSp>
      <p:grpSp>
        <p:nvGrpSpPr>
          <p:cNvPr id="44" name="组合 43"/>
          <p:cNvGrpSpPr/>
          <p:nvPr/>
        </p:nvGrpSpPr>
        <p:grpSpPr>
          <a:xfrm>
            <a:off x="5199434" y="3333904"/>
            <a:ext cx="797745" cy="1095899"/>
            <a:chOff x="2353748" y="3387551"/>
            <a:chExt cx="797745" cy="1095899"/>
          </a:xfrm>
        </p:grpSpPr>
        <p:sp>
          <p:nvSpPr>
            <p:cNvPr id="45" name="等腰三角形 44"/>
            <p:cNvSpPr/>
            <p:nvPr/>
          </p:nvSpPr>
          <p:spPr>
            <a:xfrm>
              <a:off x="2353748" y="3452149"/>
              <a:ext cx="797745" cy="10313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6" name="椭圆 45"/>
            <p:cNvSpPr/>
            <p:nvPr/>
          </p:nvSpPr>
          <p:spPr>
            <a:xfrm>
              <a:off x="2524648" y="3387551"/>
              <a:ext cx="455944" cy="455944"/>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2</a:t>
              </a:r>
              <a:endParaRPr lang="zh-CN" altLang="en-US" sz="2400" dirty="0"/>
            </a:p>
          </p:txBody>
        </p:sp>
      </p:grpSp>
      <p:grpSp>
        <p:nvGrpSpPr>
          <p:cNvPr id="47" name="组合 46"/>
          <p:cNvGrpSpPr/>
          <p:nvPr/>
        </p:nvGrpSpPr>
        <p:grpSpPr>
          <a:xfrm>
            <a:off x="7866448" y="3333904"/>
            <a:ext cx="797745" cy="1095899"/>
            <a:chOff x="2353748" y="3387551"/>
            <a:chExt cx="797745" cy="1095899"/>
          </a:xfrm>
        </p:grpSpPr>
        <p:sp>
          <p:nvSpPr>
            <p:cNvPr id="48" name="等腰三角形 47"/>
            <p:cNvSpPr/>
            <p:nvPr/>
          </p:nvSpPr>
          <p:spPr>
            <a:xfrm>
              <a:off x="2353748" y="3452149"/>
              <a:ext cx="797745" cy="10313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9" name="椭圆 48"/>
            <p:cNvSpPr/>
            <p:nvPr/>
          </p:nvSpPr>
          <p:spPr>
            <a:xfrm>
              <a:off x="2524648" y="3387551"/>
              <a:ext cx="455944" cy="455944"/>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3</a:t>
              </a:r>
              <a:endParaRPr lang="zh-CN" altLang="en-US" sz="2400" dirty="0"/>
            </a:p>
          </p:txBody>
        </p:sp>
      </p:grpSp>
      <p:cxnSp>
        <p:nvCxnSpPr>
          <p:cNvPr id="51" name="直接箭头连接符 50"/>
          <p:cNvCxnSpPr>
            <a:stCxn id="46" idx="5"/>
            <a:endCxn id="37" idx="1"/>
          </p:cNvCxnSpPr>
          <p:nvPr/>
        </p:nvCxnSpPr>
        <p:spPr>
          <a:xfrm>
            <a:off x="5759507" y="3723077"/>
            <a:ext cx="1008258" cy="5752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40" idx="7"/>
            <a:endCxn id="37" idx="3"/>
          </p:cNvCxnSpPr>
          <p:nvPr/>
        </p:nvCxnSpPr>
        <p:spPr>
          <a:xfrm flipV="1">
            <a:off x="5753813" y="4620697"/>
            <a:ext cx="1013952" cy="5142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p:cNvCxnSpPr>
            <a:stCxn id="43" idx="1"/>
            <a:endCxn id="37" idx="5"/>
          </p:cNvCxnSpPr>
          <p:nvPr/>
        </p:nvCxnSpPr>
        <p:spPr>
          <a:xfrm flipH="1" flipV="1">
            <a:off x="7090167" y="4620697"/>
            <a:ext cx="1013952" cy="4784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p:cNvCxnSpPr>
            <a:stCxn id="49" idx="3"/>
            <a:endCxn id="37" idx="7"/>
          </p:cNvCxnSpPr>
          <p:nvPr/>
        </p:nvCxnSpPr>
        <p:spPr>
          <a:xfrm flipH="1">
            <a:off x="7090167" y="3723077"/>
            <a:ext cx="1013952" cy="5752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2" name="曲线连接符 61"/>
          <p:cNvCxnSpPr>
            <a:stCxn id="37" idx="7"/>
            <a:endCxn id="37" idx="1"/>
          </p:cNvCxnSpPr>
          <p:nvPr/>
        </p:nvCxnSpPr>
        <p:spPr>
          <a:xfrm rot="16200000" flipV="1">
            <a:off x="6928966" y="4137094"/>
            <a:ext cx="12700" cy="322402"/>
          </a:xfrm>
          <a:prstGeom prst="curvedConnector3">
            <a:avLst>
              <a:gd name="adj1" fmla="val 2325756"/>
            </a:avLst>
          </a:prstGeom>
          <a:ln w="28575">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p:cNvCxnSpPr/>
          <p:nvPr/>
        </p:nvCxnSpPr>
        <p:spPr>
          <a:xfrm>
            <a:off x="3886201" y="4877819"/>
            <a:ext cx="108145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310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不相交集合森林实现并查集</a:t>
            </a:r>
          </a:p>
        </p:txBody>
      </p:sp>
      <p:sp>
        <p:nvSpPr>
          <p:cNvPr id="3" name="内容占位符 2"/>
          <p:cNvSpPr>
            <a:spLocks noGrp="1"/>
          </p:cNvSpPr>
          <p:nvPr>
            <p:ph idx="1"/>
          </p:nvPr>
        </p:nvSpPr>
        <p:spPr/>
        <p:txBody>
          <a:bodyPr/>
          <a:lstStyle/>
          <a:p>
            <a:r>
              <a:rPr lang="zh-CN" altLang="en-US" dirty="0"/>
              <a:t>合并：将一个集合的树根指向另一个集合的树的一个结点（最好是树根）。</a:t>
            </a:r>
          </a:p>
        </p:txBody>
      </p:sp>
      <p:sp>
        <p:nvSpPr>
          <p:cNvPr id="4" name="矩形 3"/>
          <p:cNvSpPr/>
          <p:nvPr/>
        </p:nvSpPr>
        <p:spPr>
          <a:xfrm>
            <a:off x="1688123" y="3129975"/>
            <a:ext cx="5767754" cy="3046988"/>
          </a:xfrm>
          <a:prstGeom prst="rect">
            <a:avLst/>
          </a:prstGeom>
        </p:spPr>
        <p:txBody>
          <a:bodyPr wrap="square">
            <a:spAutoFit/>
          </a:bodyPr>
          <a:lstStyle/>
          <a:p>
            <a:r>
              <a:rPr lang="en-US" altLang="zh-CN" sz="2400" dirty="0">
                <a:solidFill>
                  <a:srgbClr val="0000FF"/>
                </a:solidFill>
                <a:latin typeface="Consolas" panose="020B0609020204030204" pitchFamily="49" charset="0"/>
              </a:rPr>
              <a:t>bool</a:t>
            </a:r>
            <a:r>
              <a:rPr lang="en-US" altLang="zh-CN" sz="2400" dirty="0">
                <a:solidFill>
                  <a:srgbClr val="000000"/>
                </a:solidFill>
                <a:latin typeface="Consolas" panose="020B0609020204030204" pitchFamily="49" charset="0"/>
              </a:rPr>
              <a:t> </a:t>
            </a:r>
            <a:r>
              <a:rPr lang="en-US" altLang="zh-CN" sz="2400" dirty="0">
                <a:solidFill>
                  <a:srgbClr val="795E26"/>
                </a:solidFill>
                <a:latin typeface="Consolas" panose="020B0609020204030204" pitchFamily="49" charset="0"/>
              </a:rPr>
              <a:t>merge</a:t>
            </a:r>
            <a:r>
              <a:rPr lang="en-US" altLang="zh-CN" sz="2400" dirty="0">
                <a:solidFill>
                  <a:srgbClr val="000000"/>
                </a:solidFill>
                <a:latin typeface="Consolas" panose="020B0609020204030204" pitchFamily="49" charset="0"/>
              </a:rPr>
              <a:t>(</a:t>
            </a:r>
            <a:r>
              <a:rPr lang="en-US" altLang="zh-CN" sz="2400" dirty="0" err="1">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x, </a:t>
            </a:r>
            <a:r>
              <a:rPr lang="en-US" altLang="zh-CN" sz="2400" dirty="0" err="1">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y) {</a:t>
            </a:r>
          </a:p>
          <a:p>
            <a:pPr lvl="1"/>
            <a:r>
              <a:rPr lang="en-US" altLang="zh-CN" sz="2400" dirty="0" err="1">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fx</a:t>
            </a:r>
            <a:r>
              <a:rPr lang="en-US" altLang="zh-CN" sz="2400" dirty="0">
                <a:solidFill>
                  <a:srgbClr val="000000"/>
                </a:solidFill>
                <a:latin typeface="Consolas" panose="020B0609020204030204" pitchFamily="49" charset="0"/>
              </a:rPr>
              <a:t>=</a:t>
            </a:r>
            <a:r>
              <a:rPr lang="en-US" altLang="zh-CN" sz="2400" dirty="0">
                <a:solidFill>
                  <a:srgbClr val="795E26"/>
                </a:solidFill>
                <a:latin typeface="Consolas" panose="020B0609020204030204" pitchFamily="49" charset="0"/>
              </a:rPr>
              <a:t>find</a:t>
            </a:r>
            <a:r>
              <a:rPr lang="en-US" altLang="zh-CN" sz="2400" dirty="0">
                <a:solidFill>
                  <a:srgbClr val="000000"/>
                </a:solidFill>
                <a:latin typeface="Consolas" panose="020B0609020204030204" pitchFamily="49" charset="0"/>
              </a:rPr>
              <a:t>(x), </a:t>
            </a:r>
            <a:r>
              <a:rPr lang="en-US" altLang="zh-CN" sz="2400" dirty="0" err="1">
                <a:solidFill>
                  <a:srgbClr val="000000"/>
                </a:solidFill>
                <a:latin typeface="Consolas" panose="020B0609020204030204" pitchFamily="49" charset="0"/>
              </a:rPr>
              <a:t>fy</a:t>
            </a:r>
            <a:r>
              <a:rPr lang="en-US" altLang="zh-CN" sz="2400" dirty="0">
                <a:solidFill>
                  <a:srgbClr val="000000"/>
                </a:solidFill>
                <a:latin typeface="Consolas" panose="020B0609020204030204" pitchFamily="49" charset="0"/>
              </a:rPr>
              <a:t>=</a:t>
            </a:r>
            <a:r>
              <a:rPr lang="en-US" altLang="zh-CN" sz="2400" dirty="0">
                <a:solidFill>
                  <a:srgbClr val="795E26"/>
                </a:solidFill>
                <a:latin typeface="Consolas" panose="020B0609020204030204" pitchFamily="49" charset="0"/>
              </a:rPr>
              <a:t>find</a:t>
            </a:r>
            <a:r>
              <a:rPr lang="en-US" altLang="zh-CN" sz="2400" dirty="0">
                <a:solidFill>
                  <a:srgbClr val="000000"/>
                </a:solidFill>
                <a:latin typeface="Consolas" panose="020B0609020204030204" pitchFamily="49" charset="0"/>
              </a:rPr>
              <a:t>(y);</a:t>
            </a:r>
          </a:p>
          <a:p>
            <a:pPr lvl="1"/>
            <a:r>
              <a:rPr lang="en-US" altLang="zh-CN" sz="2400" dirty="0">
                <a:solidFill>
                  <a:srgbClr val="AF00DB"/>
                </a:solidFill>
                <a:latin typeface="Consolas" panose="020B0609020204030204" pitchFamily="49" charset="0"/>
              </a:rPr>
              <a:t>if</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fx</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fy</a:t>
            </a:r>
            <a:r>
              <a:rPr lang="en-US" altLang="zh-CN" sz="2400" dirty="0">
                <a:solidFill>
                  <a:srgbClr val="000000"/>
                </a:solidFill>
                <a:latin typeface="Consolas" panose="020B0609020204030204" pitchFamily="49" charset="0"/>
              </a:rPr>
              <a:t>) </a:t>
            </a:r>
            <a:r>
              <a:rPr lang="en-US" altLang="zh-CN" sz="2400" dirty="0">
                <a:solidFill>
                  <a:srgbClr val="AF00DB"/>
                </a:solidFill>
                <a:latin typeface="Consolas" panose="020B0609020204030204" pitchFamily="49" charset="0"/>
              </a:rPr>
              <a:t>return</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false</a:t>
            </a:r>
            <a:r>
              <a:rPr lang="en-US" altLang="zh-CN" sz="2400" dirty="0">
                <a:solidFill>
                  <a:srgbClr val="000000"/>
                </a:solidFill>
                <a:latin typeface="Consolas" panose="020B0609020204030204" pitchFamily="49" charset="0"/>
              </a:rPr>
              <a:t>;</a:t>
            </a:r>
          </a:p>
          <a:p>
            <a:pPr lvl="1"/>
            <a:r>
              <a:rPr lang="en-US" altLang="zh-CN" sz="2400" dirty="0">
                <a:solidFill>
                  <a:srgbClr val="AF00DB"/>
                </a:solidFill>
                <a:latin typeface="Consolas" panose="020B0609020204030204" pitchFamily="49" charset="0"/>
              </a:rPr>
              <a:t>else</a:t>
            </a:r>
            <a:r>
              <a:rPr lang="en-US" altLang="zh-CN" sz="2400" dirty="0">
                <a:solidFill>
                  <a:srgbClr val="000000"/>
                </a:solidFill>
                <a:latin typeface="Consolas" panose="020B0609020204030204" pitchFamily="49" charset="0"/>
              </a:rPr>
              <a:t> {</a:t>
            </a:r>
          </a:p>
          <a:p>
            <a:pPr lvl="2"/>
            <a:r>
              <a:rPr lang="en-US" altLang="zh-CN" sz="2400" dirty="0">
                <a:solidFill>
                  <a:srgbClr val="000000"/>
                </a:solidFill>
                <a:latin typeface="Consolas" panose="020B0609020204030204" pitchFamily="49" charset="0"/>
              </a:rPr>
              <a:t>fa[</a:t>
            </a:r>
            <a:r>
              <a:rPr lang="en-US" altLang="zh-CN" sz="2400" dirty="0" err="1">
                <a:solidFill>
                  <a:srgbClr val="000000"/>
                </a:solidFill>
                <a:latin typeface="Consolas" panose="020B0609020204030204" pitchFamily="49" charset="0"/>
              </a:rPr>
              <a:t>fx</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fy</a:t>
            </a:r>
            <a:r>
              <a:rPr lang="en-US" altLang="zh-CN" sz="2400" dirty="0">
                <a:solidFill>
                  <a:srgbClr val="000000"/>
                </a:solidFill>
                <a:latin typeface="Consolas" panose="020B0609020204030204" pitchFamily="49" charset="0"/>
              </a:rPr>
              <a:t>;</a:t>
            </a:r>
          </a:p>
          <a:p>
            <a:pPr lvl="2"/>
            <a:r>
              <a:rPr lang="en-US" altLang="zh-CN" sz="2400" dirty="0">
                <a:solidFill>
                  <a:srgbClr val="AF00DB"/>
                </a:solidFill>
                <a:latin typeface="Consolas" panose="020B0609020204030204" pitchFamily="49" charset="0"/>
              </a:rPr>
              <a:t>return</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true</a:t>
            </a:r>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5" name="圆角矩形标注 4"/>
          <p:cNvSpPr/>
          <p:nvPr/>
        </p:nvSpPr>
        <p:spPr>
          <a:xfrm>
            <a:off x="5152292" y="4468831"/>
            <a:ext cx="3068516" cy="1272546"/>
          </a:xfrm>
          <a:prstGeom prst="wedgeRoundRectCallout">
            <a:avLst>
              <a:gd name="adj1" fmla="val -70048"/>
              <a:gd name="adj2" fmla="val -1902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just"/>
            <a:r>
              <a:rPr lang="zh-CN" altLang="en-US" dirty="0"/>
              <a:t>根据需要，可以将</a:t>
            </a:r>
            <a:r>
              <a:rPr lang="en-US" altLang="zh-CN" dirty="0" err="1"/>
              <a:t>fy</a:t>
            </a:r>
            <a:r>
              <a:rPr lang="zh-CN" altLang="en-US" dirty="0"/>
              <a:t>改成</a:t>
            </a:r>
            <a:r>
              <a:rPr lang="en-US" altLang="zh-CN" dirty="0"/>
              <a:t>y</a:t>
            </a:r>
            <a:r>
              <a:rPr lang="zh-CN" altLang="en-US" dirty="0"/>
              <a:t>或</a:t>
            </a:r>
            <a:r>
              <a:rPr lang="en-US" altLang="zh-CN" dirty="0"/>
              <a:t>y</a:t>
            </a:r>
            <a:r>
              <a:rPr lang="zh-CN" altLang="en-US" dirty="0"/>
              <a:t>所在集合中的其他元素。</a:t>
            </a:r>
            <a:endParaRPr lang="en-US" altLang="zh-CN" dirty="0"/>
          </a:p>
          <a:p>
            <a:pPr algn="just"/>
            <a:r>
              <a:rPr lang="zh-CN" altLang="en-US" dirty="0"/>
              <a:t>可以使用按秩合并或随机合并。</a:t>
            </a:r>
          </a:p>
        </p:txBody>
      </p:sp>
    </p:spTree>
    <p:extLst>
      <p:ext uri="{BB962C8B-B14F-4D97-AF65-F5344CB8AC3E}">
        <p14:creationId xmlns:p14="http://schemas.microsoft.com/office/powerpoint/2010/main" val="162792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p:txBody>
          <a:bodyPr/>
          <a:lstStyle/>
          <a:p>
            <a:r>
              <a:rPr lang="zh-CN" altLang="en-US" dirty="0"/>
              <a:t>不相交集合森林实现并查集</a:t>
            </a:r>
          </a:p>
        </p:txBody>
      </p:sp>
      <p:sp>
        <p:nvSpPr>
          <p:cNvPr id="19" name="内容占位符 18"/>
          <p:cNvSpPr>
            <a:spLocks noGrp="1"/>
          </p:cNvSpPr>
          <p:nvPr>
            <p:ph idx="1"/>
          </p:nvPr>
        </p:nvSpPr>
        <p:spPr/>
        <p:txBody>
          <a:bodyPr/>
          <a:lstStyle/>
          <a:p>
            <a:r>
              <a:rPr lang="zh-CN" altLang="en-US" dirty="0"/>
              <a:t>合并操作图示：</a:t>
            </a:r>
            <a:endParaRPr lang="en-US" altLang="zh-CN" dirty="0"/>
          </a:p>
          <a:p>
            <a:r>
              <a:rPr lang="en-US" altLang="zh-CN" dirty="0"/>
              <a:t>merge(h, g)</a:t>
            </a:r>
            <a:r>
              <a:rPr lang="zh-CN" altLang="en-US" dirty="0"/>
              <a:t>返回</a:t>
            </a:r>
            <a:r>
              <a:rPr lang="en-US" altLang="zh-CN" dirty="0"/>
              <a:t>true</a:t>
            </a:r>
            <a:r>
              <a:rPr lang="zh-CN" altLang="en-US" dirty="0"/>
              <a:t>，同时改变若干结点的父亲。</a:t>
            </a:r>
          </a:p>
        </p:txBody>
      </p:sp>
      <p:sp>
        <p:nvSpPr>
          <p:cNvPr id="4" name="椭圆 3"/>
          <p:cNvSpPr/>
          <p:nvPr/>
        </p:nvSpPr>
        <p:spPr>
          <a:xfrm>
            <a:off x="2489479" y="3396344"/>
            <a:ext cx="803868" cy="80386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c</a:t>
            </a:r>
            <a:endParaRPr lang="zh-CN" altLang="en-US" sz="2800" dirty="0"/>
          </a:p>
        </p:txBody>
      </p:sp>
      <p:sp>
        <p:nvSpPr>
          <p:cNvPr id="5" name="椭圆 4"/>
          <p:cNvSpPr/>
          <p:nvPr/>
        </p:nvSpPr>
        <p:spPr>
          <a:xfrm>
            <a:off x="1494692" y="4519194"/>
            <a:ext cx="803868" cy="80386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h</a:t>
            </a:r>
            <a:endParaRPr lang="zh-CN" altLang="en-US" sz="2800" dirty="0"/>
          </a:p>
        </p:txBody>
      </p:sp>
      <p:sp>
        <p:nvSpPr>
          <p:cNvPr id="6" name="椭圆 5"/>
          <p:cNvSpPr/>
          <p:nvPr/>
        </p:nvSpPr>
        <p:spPr>
          <a:xfrm>
            <a:off x="3534507" y="4519194"/>
            <a:ext cx="803868" cy="80386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e</a:t>
            </a:r>
            <a:endParaRPr lang="zh-CN" altLang="en-US" sz="2800" dirty="0"/>
          </a:p>
        </p:txBody>
      </p:sp>
      <p:sp>
        <p:nvSpPr>
          <p:cNvPr id="7" name="椭圆 6"/>
          <p:cNvSpPr/>
          <p:nvPr/>
        </p:nvSpPr>
        <p:spPr>
          <a:xfrm>
            <a:off x="1494692" y="5642044"/>
            <a:ext cx="803868" cy="80386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b</a:t>
            </a:r>
            <a:endParaRPr lang="zh-CN" altLang="en-US" sz="2800" dirty="0"/>
          </a:p>
        </p:txBody>
      </p:sp>
      <p:sp>
        <p:nvSpPr>
          <p:cNvPr id="8" name="椭圆 7"/>
          <p:cNvSpPr/>
          <p:nvPr/>
        </p:nvSpPr>
        <p:spPr>
          <a:xfrm>
            <a:off x="6126983" y="3396344"/>
            <a:ext cx="803868" cy="80386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f</a:t>
            </a:r>
            <a:endParaRPr lang="zh-CN" altLang="en-US" sz="2800" dirty="0"/>
          </a:p>
        </p:txBody>
      </p:sp>
      <p:sp>
        <p:nvSpPr>
          <p:cNvPr id="9" name="椭圆 8"/>
          <p:cNvSpPr/>
          <p:nvPr/>
        </p:nvSpPr>
        <p:spPr>
          <a:xfrm>
            <a:off x="6126983" y="4519194"/>
            <a:ext cx="803868" cy="80386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d</a:t>
            </a:r>
            <a:endParaRPr lang="zh-CN" altLang="en-US" sz="2800" dirty="0"/>
          </a:p>
        </p:txBody>
      </p:sp>
      <p:sp>
        <p:nvSpPr>
          <p:cNvPr id="10" name="椭圆 9"/>
          <p:cNvSpPr/>
          <p:nvPr/>
        </p:nvSpPr>
        <p:spPr>
          <a:xfrm>
            <a:off x="6126983" y="5642044"/>
            <a:ext cx="803868" cy="80386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g</a:t>
            </a:r>
            <a:endParaRPr lang="zh-CN" altLang="en-US" sz="2800" dirty="0"/>
          </a:p>
        </p:txBody>
      </p:sp>
      <p:cxnSp>
        <p:nvCxnSpPr>
          <p:cNvPr id="11" name="直接箭头连接符 10"/>
          <p:cNvCxnSpPr>
            <a:stCxn id="5" idx="7"/>
            <a:endCxn id="4" idx="3"/>
          </p:cNvCxnSpPr>
          <p:nvPr/>
        </p:nvCxnSpPr>
        <p:spPr>
          <a:xfrm flipV="1">
            <a:off x="2180836" y="4082488"/>
            <a:ext cx="426367" cy="554430"/>
          </a:xfrm>
          <a:prstGeom prst="straightConnector1">
            <a:avLst/>
          </a:prstGeom>
          <a:ln w="28575">
            <a:tailEnd type="triangle"/>
          </a:ln>
        </p:spPr>
        <p:style>
          <a:lnRef idx="2">
            <a:schemeClr val="dk1"/>
          </a:lnRef>
          <a:fillRef idx="1">
            <a:schemeClr val="lt1"/>
          </a:fillRef>
          <a:effectRef idx="0">
            <a:schemeClr val="dk1"/>
          </a:effectRef>
          <a:fontRef idx="minor">
            <a:schemeClr val="dk1"/>
          </a:fontRef>
        </p:style>
      </p:cxnSp>
      <p:cxnSp>
        <p:nvCxnSpPr>
          <p:cNvPr id="12" name="直接箭头连接符 11"/>
          <p:cNvCxnSpPr>
            <a:stCxn id="6" idx="1"/>
            <a:endCxn id="4" idx="5"/>
          </p:cNvCxnSpPr>
          <p:nvPr/>
        </p:nvCxnSpPr>
        <p:spPr>
          <a:xfrm flipH="1" flipV="1">
            <a:off x="3175623" y="4082488"/>
            <a:ext cx="476608" cy="554430"/>
          </a:xfrm>
          <a:prstGeom prst="straightConnector1">
            <a:avLst/>
          </a:prstGeom>
          <a:ln w="28575">
            <a:tailEnd type="triangle"/>
          </a:ln>
        </p:spPr>
        <p:style>
          <a:lnRef idx="2">
            <a:schemeClr val="dk1"/>
          </a:lnRef>
          <a:fillRef idx="1">
            <a:schemeClr val="lt1"/>
          </a:fillRef>
          <a:effectRef idx="0">
            <a:schemeClr val="dk1"/>
          </a:effectRef>
          <a:fontRef idx="minor">
            <a:schemeClr val="dk1"/>
          </a:fontRef>
        </p:style>
      </p:cxnSp>
      <p:cxnSp>
        <p:nvCxnSpPr>
          <p:cNvPr id="13" name="直接箭头连接符 12"/>
          <p:cNvCxnSpPr>
            <a:stCxn id="7" idx="0"/>
            <a:endCxn id="5" idx="4"/>
          </p:cNvCxnSpPr>
          <p:nvPr/>
        </p:nvCxnSpPr>
        <p:spPr>
          <a:xfrm flipV="1">
            <a:off x="1896626" y="5323062"/>
            <a:ext cx="0" cy="318982"/>
          </a:xfrm>
          <a:prstGeom prst="straightConnector1">
            <a:avLst/>
          </a:prstGeom>
          <a:ln w="28575">
            <a:tailEnd type="triangle"/>
          </a:ln>
        </p:spPr>
        <p:style>
          <a:lnRef idx="2">
            <a:schemeClr val="dk1"/>
          </a:lnRef>
          <a:fillRef idx="1">
            <a:schemeClr val="lt1"/>
          </a:fillRef>
          <a:effectRef idx="0">
            <a:schemeClr val="dk1"/>
          </a:effectRef>
          <a:fontRef idx="minor">
            <a:schemeClr val="dk1"/>
          </a:fontRef>
        </p:style>
      </p:cxnSp>
      <p:cxnSp>
        <p:nvCxnSpPr>
          <p:cNvPr id="14" name="直接箭头连接符 13"/>
          <p:cNvCxnSpPr>
            <a:stCxn id="9" idx="0"/>
            <a:endCxn id="8" idx="4"/>
          </p:cNvCxnSpPr>
          <p:nvPr/>
        </p:nvCxnSpPr>
        <p:spPr>
          <a:xfrm flipV="1">
            <a:off x="6528917" y="4200212"/>
            <a:ext cx="0" cy="318982"/>
          </a:xfrm>
          <a:prstGeom prst="straightConnector1">
            <a:avLst/>
          </a:prstGeom>
          <a:ln w="28575">
            <a:tailEnd type="triangle"/>
          </a:ln>
        </p:spPr>
        <p:style>
          <a:lnRef idx="2">
            <a:schemeClr val="dk1"/>
          </a:lnRef>
          <a:fillRef idx="1">
            <a:schemeClr val="lt1"/>
          </a:fillRef>
          <a:effectRef idx="0">
            <a:schemeClr val="dk1"/>
          </a:effectRef>
          <a:fontRef idx="minor">
            <a:schemeClr val="dk1"/>
          </a:fontRef>
        </p:style>
      </p:cxnSp>
      <p:cxnSp>
        <p:nvCxnSpPr>
          <p:cNvPr id="15" name="直接箭头连接符 14"/>
          <p:cNvCxnSpPr>
            <a:stCxn id="10" idx="0"/>
            <a:endCxn id="9" idx="4"/>
          </p:cNvCxnSpPr>
          <p:nvPr/>
        </p:nvCxnSpPr>
        <p:spPr>
          <a:xfrm flipV="1">
            <a:off x="6528917" y="5323062"/>
            <a:ext cx="0" cy="318982"/>
          </a:xfrm>
          <a:prstGeom prst="straightConnector1">
            <a:avLst/>
          </a:prstGeom>
          <a:ln w="28575">
            <a:tailEnd type="triangle"/>
          </a:ln>
        </p:spPr>
        <p:style>
          <a:lnRef idx="2">
            <a:schemeClr val="dk1"/>
          </a:lnRef>
          <a:fillRef idx="1">
            <a:schemeClr val="lt1"/>
          </a:fillRef>
          <a:effectRef idx="0">
            <a:schemeClr val="dk1"/>
          </a:effectRef>
          <a:fontRef idx="minor">
            <a:schemeClr val="dk1"/>
          </a:fontRef>
        </p:style>
      </p:cxnSp>
      <p:cxnSp>
        <p:nvCxnSpPr>
          <p:cNvPr id="16" name="曲线连接符 15"/>
          <p:cNvCxnSpPr>
            <a:stCxn id="4" idx="7"/>
            <a:endCxn id="4" idx="1"/>
          </p:cNvCxnSpPr>
          <p:nvPr/>
        </p:nvCxnSpPr>
        <p:spPr>
          <a:xfrm rot="16200000" flipV="1">
            <a:off x="2891413" y="3229858"/>
            <a:ext cx="12700" cy="568420"/>
          </a:xfrm>
          <a:prstGeom prst="curvedConnector3">
            <a:avLst>
              <a:gd name="adj1" fmla="val 4388496"/>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曲线连接符 16"/>
          <p:cNvCxnSpPr>
            <a:stCxn id="8" idx="7"/>
            <a:endCxn id="8" idx="1"/>
          </p:cNvCxnSpPr>
          <p:nvPr/>
        </p:nvCxnSpPr>
        <p:spPr>
          <a:xfrm rot="16200000" flipV="1">
            <a:off x="6528917" y="3229858"/>
            <a:ext cx="12700" cy="568420"/>
          </a:xfrm>
          <a:prstGeom prst="curvedConnector3">
            <a:avLst>
              <a:gd name="adj1" fmla="val 4457732"/>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肘形连接符 28"/>
          <p:cNvCxnSpPr>
            <a:stCxn id="10" idx="6"/>
            <a:endCxn id="8" idx="6"/>
          </p:cNvCxnSpPr>
          <p:nvPr/>
        </p:nvCxnSpPr>
        <p:spPr>
          <a:xfrm flipV="1">
            <a:off x="6930851" y="3798278"/>
            <a:ext cx="12700" cy="2245700"/>
          </a:xfrm>
          <a:prstGeom prst="bentConnector3">
            <a:avLst>
              <a:gd name="adj1" fmla="val 3253850"/>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1" name="直接箭头连接符 30"/>
          <p:cNvCxnSpPr>
            <a:stCxn id="4" idx="6"/>
            <a:endCxn id="8" idx="2"/>
          </p:cNvCxnSpPr>
          <p:nvPr/>
        </p:nvCxnSpPr>
        <p:spPr>
          <a:xfrm>
            <a:off x="3293347" y="3798278"/>
            <a:ext cx="2833636"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3" name="圆角矩形标注 32"/>
          <p:cNvSpPr/>
          <p:nvPr/>
        </p:nvSpPr>
        <p:spPr>
          <a:xfrm>
            <a:off x="7464669" y="3798278"/>
            <a:ext cx="1679331" cy="984737"/>
          </a:xfrm>
          <a:prstGeom prst="wedgeRoundRectCallout">
            <a:avLst>
              <a:gd name="adj1" fmla="val -56343"/>
              <a:gd name="adj2" fmla="val 3928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t>merge</a:t>
            </a:r>
            <a:r>
              <a:rPr lang="zh-CN" altLang="en-US" dirty="0"/>
              <a:t>中的</a:t>
            </a:r>
            <a:r>
              <a:rPr lang="en-US" altLang="zh-CN" dirty="0"/>
              <a:t>find</a:t>
            </a:r>
            <a:r>
              <a:rPr lang="zh-CN" altLang="en-US" dirty="0"/>
              <a:t>操作会修改</a:t>
            </a:r>
            <a:r>
              <a:rPr lang="en-US" altLang="zh-CN" dirty="0"/>
              <a:t>g</a:t>
            </a:r>
            <a:r>
              <a:rPr lang="zh-CN" altLang="en-US" dirty="0"/>
              <a:t>的父亲</a:t>
            </a:r>
          </a:p>
        </p:txBody>
      </p:sp>
      <p:sp>
        <p:nvSpPr>
          <p:cNvPr id="34" name="圆角矩形标注 33"/>
          <p:cNvSpPr/>
          <p:nvPr/>
        </p:nvSpPr>
        <p:spPr>
          <a:xfrm>
            <a:off x="3754315" y="2927838"/>
            <a:ext cx="1521070" cy="764931"/>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fa[</a:t>
            </a:r>
            <a:r>
              <a:rPr lang="en-US" altLang="zh-CN" dirty="0" err="1"/>
              <a:t>fx</a:t>
            </a:r>
            <a:r>
              <a:rPr lang="en-US" altLang="zh-CN" dirty="0"/>
              <a:t>]=</a:t>
            </a:r>
            <a:r>
              <a:rPr lang="en-US" altLang="zh-CN" dirty="0" err="1"/>
              <a:t>fy</a:t>
            </a:r>
            <a:endParaRPr lang="zh-CN" altLang="en-US" dirty="0"/>
          </a:p>
        </p:txBody>
      </p:sp>
    </p:spTree>
    <p:extLst>
      <p:ext uri="{BB962C8B-B14F-4D97-AF65-F5344CB8AC3E}">
        <p14:creationId xmlns:p14="http://schemas.microsoft.com/office/powerpoint/2010/main" val="60509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6"/>
                                        </p:tgtEl>
                                      </p:cBhvr>
                                    </p:animEffect>
                                    <p:set>
                                      <p:cBhvr>
                                        <p:cTn id="18" dur="1" fill="hold">
                                          <p:stCondLst>
                                            <p:cond delay="499"/>
                                          </p:stCondLst>
                                        </p:cTn>
                                        <p:tgtEl>
                                          <p:spTgt spid="16"/>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带权并查集</a:t>
            </a:r>
          </a:p>
        </p:txBody>
      </p:sp>
      <p:sp>
        <p:nvSpPr>
          <p:cNvPr id="3" name="内容占位符 2"/>
          <p:cNvSpPr>
            <a:spLocks noGrp="1"/>
          </p:cNvSpPr>
          <p:nvPr>
            <p:ph idx="1"/>
          </p:nvPr>
        </p:nvSpPr>
        <p:spPr/>
        <p:txBody>
          <a:bodyPr/>
          <a:lstStyle/>
          <a:p>
            <a:r>
              <a:rPr lang="zh-CN" altLang="en-US" dirty="0"/>
              <a:t>我们在使用并查集的时候，经常不止是只做查询和合并的操作。例如：</a:t>
            </a:r>
            <a:endParaRPr lang="en-US" altLang="zh-CN" dirty="0"/>
          </a:p>
          <a:p>
            <a:r>
              <a:rPr lang="zh-CN" altLang="en-US" dirty="0"/>
              <a:t>想要维护集合的大小：</a:t>
            </a:r>
            <a:endParaRPr lang="en-US" altLang="zh-CN" dirty="0"/>
          </a:p>
          <a:p>
            <a:pPr lvl="1"/>
            <a:r>
              <a:rPr lang="zh-CN" altLang="en-US" dirty="0"/>
              <a:t>初始化时：</a:t>
            </a:r>
            <a:r>
              <a:rPr lang="en-US" altLang="zh-CN" dirty="0" err="1"/>
              <a:t>cnt</a:t>
            </a:r>
            <a:r>
              <a:rPr lang="en-US" altLang="zh-CN" dirty="0"/>
              <a:t>[</a:t>
            </a:r>
            <a:r>
              <a:rPr lang="en-US" altLang="zh-CN" dirty="0" err="1"/>
              <a:t>i</a:t>
            </a:r>
            <a:r>
              <a:rPr lang="en-US" altLang="zh-CN" dirty="0"/>
              <a:t>]=1</a:t>
            </a:r>
          </a:p>
          <a:p>
            <a:pPr lvl="1"/>
            <a:r>
              <a:rPr lang="zh-CN" altLang="en-US" dirty="0"/>
              <a:t>合并时：</a:t>
            </a:r>
            <a:r>
              <a:rPr lang="en-US" altLang="zh-CN" dirty="0" err="1"/>
              <a:t>cnt</a:t>
            </a:r>
            <a:r>
              <a:rPr lang="en-US" altLang="zh-CN" dirty="0"/>
              <a:t>[</a:t>
            </a:r>
            <a:r>
              <a:rPr lang="en-US" altLang="zh-CN" dirty="0" err="1"/>
              <a:t>fy</a:t>
            </a:r>
            <a:r>
              <a:rPr lang="en-US" altLang="zh-CN" dirty="0"/>
              <a:t>]+=</a:t>
            </a:r>
            <a:r>
              <a:rPr lang="en-US" altLang="zh-CN" dirty="0" err="1"/>
              <a:t>cnt</a:t>
            </a:r>
            <a:r>
              <a:rPr lang="en-US" altLang="zh-CN" dirty="0"/>
              <a:t>[</a:t>
            </a:r>
            <a:r>
              <a:rPr lang="en-US" altLang="zh-CN" dirty="0" err="1"/>
              <a:t>fx</a:t>
            </a:r>
            <a:r>
              <a:rPr lang="en-US" altLang="zh-CN" dirty="0"/>
              <a:t>]</a:t>
            </a:r>
          </a:p>
          <a:p>
            <a:pPr lvl="1"/>
            <a:r>
              <a:rPr lang="en-US" altLang="zh-CN" dirty="0"/>
              <a:t>x</a:t>
            </a:r>
            <a:r>
              <a:rPr lang="zh-CN" altLang="en-US" dirty="0"/>
              <a:t>所在集合的大小：</a:t>
            </a:r>
            <a:r>
              <a:rPr lang="en-US" altLang="zh-CN" dirty="0" err="1"/>
              <a:t>cnt</a:t>
            </a:r>
            <a:r>
              <a:rPr lang="en-US" altLang="zh-CN" dirty="0"/>
              <a:t>[find(x)]</a:t>
            </a:r>
          </a:p>
          <a:p>
            <a:r>
              <a:rPr lang="zh-CN" altLang="en-US" dirty="0"/>
              <a:t>想要维护集合内元素的关系：</a:t>
            </a:r>
            <a:endParaRPr lang="en-US" altLang="zh-CN" dirty="0"/>
          </a:p>
          <a:p>
            <a:pPr lvl="1"/>
            <a:r>
              <a:rPr lang="zh-CN" altLang="en-US" dirty="0"/>
              <a:t>新增一个</a:t>
            </a:r>
            <a:r>
              <a:rPr lang="en-US" altLang="zh-CN" dirty="0"/>
              <a:t>relation</a:t>
            </a:r>
            <a:r>
              <a:rPr lang="zh-CN" altLang="en-US" dirty="0"/>
              <a:t>数组，</a:t>
            </a:r>
            <a:r>
              <a:rPr lang="en-US" altLang="zh-CN" dirty="0"/>
              <a:t>relation[</a:t>
            </a:r>
            <a:r>
              <a:rPr lang="en-US" altLang="zh-CN" dirty="0" err="1"/>
              <a:t>i</a:t>
            </a:r>
            <a:r>
              <a:rPr lang="en-US" altLang="zh-CN" dirty="0"/>
              <a:t>]</a:t>
            </a:r>
            <a:r>
              <a:rPr lang="zh-CN" altLang="en-US" dirty="0"/>
              <a:t>表示</a:t>
            </a:r>
            <a:r>
              <a:rPr lang="en-US" altLang="zh-CN" dirty="0" err="1"/>
              <a:t>i</a:t>
            </a:r>
            <a:r>
              <a:rPr lang="zh-CN" altLang="en-US" dirty="0"/>
              <a:t>与其父亲的关系。在</a:t>
            </a:r>
            <a:r>
              <a:rPr lang="en-US" altLang="zh-CN" dirty="0"/>
              <a:t>find</a:t>
            </a:r>
            <a:r>
              <a:rPr lang="zh-CN" altLang="en-US" dirty="0"/>
              <a:t>和</a:t>
            </a:r>
            <a:r>
              <a:rPr lang="en-US" altLang="zh-CN" dirty="0"/>
              <a:t>merge</a:t>
            </a:r>
            <a:r>
              <a:rPr lang="zh-CN" altLang="en-US" dirty="0"/>
              <a:t>时注意维护即可。</a:t>
            </a:r>
            <a:endParaRPr lang="en-US" altLang="zh-CN" dirty="0"/>
          </a:p>
        </p:txBody>
      </p:sp>
    </p:spTree>
    <p:extLst>
      <p:ext uri="{BB962C8B-B14F-4D97-AF65-F5344CB8AC3E}">
        <p14:creationId xmlns:p14="http://schemas.microsoft.com/office/powerpoint/2010/main" val="159377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带权并查集</a:t>
            </a:r>
          </a:p>
        </p:txBody>
      </p:sp>
      <p:sp>
        <p:nvSpPr>
          <p:cNvPr id="3" name="内容占位符 2"/>
          <p:cNvSpPr>
            <a:spLocks noGrp="1"/>
          </p:cNvSpPr>
          <p:nvPr>
            <p:ph idx="1"/>
          </p:nvPr>
        </p:nvSpPr>
        <p:spPr>
          <a:xfrm>
            <a:off x="628649" y="1825625"/>
            <a:ext cx="8040565" cy="4351338"/>
          </a:xfrm>
        </p:spPr>
        <p:txBody>
          <a:bodyPr>
            <a:noAutofit/>
          </a:bodyPr>
          <a:lstStyle/>
          <a:p>
            <a:r>
              <a:rPr lang="zh-CN" altLang="en-US" dirty="0"/>
              <a:t>多说一句种类并查集：</a:t>
            </a:r>
            <a:endParaRPr lang="en-US" altLang="zh-CN" dirty="0"/>
          </a:p>
          <a:p>
            <a:r>
              <a:rPr lang="zh-CN" altLang="en-US" dirty="0"/>
              <a:t>并查集灵活的地方在于它是树形结构，每个元素都有一个父结点。如果这个集合的元素满足：</a:t>
            </a:r>
            <a:r>
              <a:rPr lang="en-US" altLang="zh-CN" dirty="0"/>
              <a:t>A</a:t>
            </a:r>
            <a:r>
              <a:rPr lang="zh-CN" altLang="en-US" dirty="0"/>
              <a:t>与</a:t>
            </a:r>
            <a:r>
              <a:rPr lang="en-US" altLang="zh-CN" dirty="0"/>
              <a:t>C</a:t>
            </a:r>
            <a:r>
              <a:rPr lang="zh-CN" altLang="en-US" dirty="0"/>
              <a:t>的关系可以通过</a:t>
            </a:r>
            <a:r>
              <a:rPr lang="en-US" altLang="zh-CN" dirty="0"/>
              <a:t>A</a:t>
            </a:r>
            <a:r>
              <a:rPr lang="zh-CN" altLang="en-US" dirty="0"/>
              <a:t>与</a:t>
            </a:r>
            <a:r>
              <a:rPr lang="en-US" altLang="zh-CN" dirty="0"/>
              <a:t>B</a:t>
            </a:r>
            <a:r>
              <a:rPr lang="zh-CN" altLang="en-US" dirty="0"/>
              <a:t>的关系和</a:t>
            </a:r>
            <a:r>
              <a:rPr lang="en-US" altLang="zh-CN" dirty="0"/>
              <a:t>B</a:t>
            </a:r>
            <a:r>
              <a:rPr lang="zh-CN" altLang="en-US" dirty="0"/>
              <a:t>与</a:t>
            </a:r>
            <a:r>
              <a:rPr lang="en-US" altLang="zh-CN" dirty="0"/>
              <a:t>C</a:t>
            </a:r>
            <a:r>
              <a:rPr lang="zh-CN" altLang="en-US" dirty="0"/>
              <a:t>的关系推导出来（传递），且</a:t>
            </a:r>
            <a:r>
              <a:rPr lang="en-US" altLang="zh-CN" dirty="0"/>
              <a:t>A</a:t>
            </a:r>
            <a:r>
              <a:rPr lang="zh-CN" altLang="en-US" dirty="0"/>
              <a:t>与</a:t>
            </a:r>
            <a:r>
              <a:rPr lang="en-US" altLang="zh-CN" dirty="0"/>
              <a:t>B</a:t>
            </a:r>
            <a:r>
              <a:rPr lang="zh-CN" altLang="en-US" dirty="0"/>
              <a:t>的关系可以通过</a:t>
            </a:r>
            <a:r>
              <a:rPr lang="en-US" altLang="zh-CN" dirty="0"/>
              <a:t>B</a:t>
            </a:r>
            <a:r>
              <a:rPr lang="zh-CN" altLang="en-US" dirty="0"/>
              <a:t>与</a:t>
            </a:r>
            <a:r>
              <a:rPr lang="en-US" altLang="zh-CN" dirty="0"/>
              <a:t>A</a:t>
            </a:r>
            <a:r>
              <a:rPr lang="zh-CN" altLang="en-US" dirty="0"/>
              <a:t>的关系推导出来（对称），那么所有元素的关系就可以用并查集维护。</a:t>
            </a:r>
            <a:endParaRPr lang="en-US" altLang="zh-CN" dirty="0"/>
          </a:p>
          <a:p>
            <a:r>
              <a:rPr lang="zh-CN" altLang="en-US" dirty="0"/>
              <a:t>维护的方式是：</a:t>
            </a:r>
            <a:endParaRPr lang="en-US" altLang="zh-CN" dirty="0"/>
          </a:p>
          <a:p>
            <a:pPr lvl="1"/>
            <a:r>
              <a:rPr lang="zh-CN" altLang="en-US" dirty="0"/>
              <a:t>路径压缩时：</a:t>
            </a:r>
            <a:r>
              <a:rPr lang="en-US" altLang="zh-CN" dirty="0"/>
              <a:t>relation[x] = relation[x]*relation[fa[x]]</a:t>
            </a:r>
          </a:p>
          <a:p>
            <a:pPr lvl="1"/>
            <a:r>
              <a:rPr lang="zh-CN" altLang="en-US" dirty="0"/>
              <a:t>合并时：</a:t>
            </a:r>
            <a:r>
              <a:rPr lang="en-US" altLang="zh-CN" dirty="0"/>
              <a:t>relation[</a:t>
            </a:r>
            <a:r>
              <a:rPr lang="en-US" altLang="zh-CN" dirty="0" err="1"/>
              <a:t>fx</a:t>
            </a:r>
            <a:r>
              <a:rPr lang="en-US" altLang="zh-CN" dirty="0"/>
              <a:t>] = (-relation[x])*</a:t>
            </a:r>
            <a:r>
              <a:rPr lang="en-US" altLang="zh-CN" dirty="0" err="1"/>
              <a:t>relation</a:t>
            </a:r>
            <a:r>
              <a:rPr lang="en-US" altLang="zh-CN" baseline="-25000" dirty="0" err="1"/>
              <a:t>xy</a:t>
            </a:r>
            <a:r>
              <a:rPr lang="en-US" altLang="zh-CN" dirty="0"/>
              <a:t>*relation[y]</a:t>
            </a:r>
          </a:p>
          <a:p>
            <a:pPr lvl="1"/>
            <a:r>
              <a:rPr lang="zh-CN" altLang="en-US" baseline="-25000" dirty="0"/>
              <a:t>“</a:t>
            </a:r>
            <a:r>
              <a:rPr lang="en-US" altLang="zh-CN" baseline="-25000" dirty="0"/>
              <a:t>*</a:t>
            </a:r>
            <a:r>
              <a:rPr lang="zh-CN" altLang="en-US" baseline="-25000" dirty="0"/>
              <a:t>”是关系运算，“</a:t>
            </a:r>
            <a:r>
              <a:rPr lang="en-US" altLang="zh-CN" baseline="-25000" dirty="0"/>
              <a:t>-</a:t>
            </a:r>
            <a:r>
              <a:rPr lang="zh-CN" altLang="en-US" baseline="-25000" dirty="0"/>
              <a:t>”是取对称关系</a:t>
            </a:r>
          </a:p>
        </p:txBody>
      </p:sp>
    </p:spTree>
    <p:extLst>
      <p:ext uri="{BB962C8B-B14F-4D97-AF65-F5344CB8AC3E}">
        <p14:creationId xmlns:p14="http://schemas.microsoft.com/office/powerpoint/2010/main" val="238553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带权并查集</a:t>
            </a:r>
          </a:p>
        </p:txBody>
      </p:sp>
      <p:sp>
        <p:nvSpPr>
          <p:cNvPr id="3" name="内容占位符 2"/>
          <p:cNvSpPr>
            <a:spLocks noGrp="1"/>
          </p:cNvSpPr>
          <p:nvPr>
            <p:ph idx="1"/>
          </p:nvPr>
        </p:nvSpPr>
        <p:spPr/>
        <p:txBody>
          <a:bodyPr/>
          <a:lstStyle/>
          <a:p>
            <a:r>
              <a:rPr lang="zh-CN" altLang="en-US" dirty="0"/>
              <a:t>在需要确定每个元素的种类时，先执行一次</a:t>
            </a:r>
            <a:r>
              <a:rPr lang="en-US" altLang="zh-CN" dirty="0"/>
              <a:t>find</a:t>
            </a:r>
            <a:r>
              <a:rPr lang="zh-CN" altLang="en-US" dirty="0"/>
              <a:t>操作，这样路径压缩后，它的</a:t>
            </a:r>
            <a:r>
              <a:rPr lang="en-US" altLang="zh-CN" dirty="0"/>
              <a:t>relation</a:t>
            </a:r>
            <a:r>
              <a:rPr lang="zh-CN" altLang="en-US" dirty="0"/>
              <a:t>就是直接关于根结点的了。</a:t>
            </a:r>
            <a:endParaRPr lang="en-US" altLang="zh-CN" dirty="0"/>
          </a:p>
          <a:p>
            <a:r>
              <a:rPr lang="zh-CN" altLang="en-US" dirty="0"/>
              <a:t>带权并查集更多的就是向量传递的内容</a:t>
            </a:r>
            <a:endParaRPr lang="en-US" altLang="zh-CN" dirty="0"/>
          </a:p>
          <a:p>
            <a:r>
              <a:rPr lang="en-US" altLang="zh-CN" dirty="0">
                <a:hlinkClick r:id="rId2"/>
              </a:rPr>
              <a:t>https://www.cnblogs.com/jkzr/p/10290464.html</a:t>
            </a:r>
            <a:endParaRPr lang="en-US" altLang="zh-CN" dirty="0"/>
          </a:p>
          <a:p>
            <a:r>
              <a:rPr lang="zh-CN" altLang="en-US" dirty="0"/>
              <a:t>看这个上面的</a:t>
            </a:r>
            <a:r>
              <a:rPr lang="en-US" altLang="zh-CN" dirty="0"/>
              <a:t>D</a:t>
            </a:r>
            <a:r>
              <a:rPr lang="zh-CN" altLang="en-US" dirty="0"/>
              <a:t>题，有几张图可以帮忙理解一下这个带权并查集。</a:t>
            </a:r>
          </a:p>
        </p:txBody>
      </p:sp>
    </p:spTree>
    <p:extLst>
      <p:ext uri="{BB962C8B-B14F-4D97-AF65-F5344CB8AC3E}">
        <p14:creationId xmlns:p14="http://schemas.microsoft.com/office/powerpoint/2010/main" val="313152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补充说明</a:t>
            </a:r>
          </a:p>
        </p:txBody>
      </p:sp>
      <p:sp>
        <p:nvSpPr>
          <p:cNvPr id="3" name="内容占位符 2"/>
          <p:cNvSpPr>
            <a:spLocks noGrp="1"/>
          </p:cNvSpPr>
          <p:nvPr>
            <p:ph idx="1"/>
          </p:nvPr>
        </p:nvSpPr>
        <p:spPr/>
        <p:txBody>
          <a:bodyPr>
            <a:normAutofit/>
          </a:bodyPr>
          <a:lstStyle/>
          <a:p>
            <a:r>
              <a:rPr lang="zh-CN" altLang="en-US" b="1" dirty="0"/>
              <a:t>按秩合并：将较矮的树接到较高的树上。</a:t>
            </a:r>
            <a:endParaRPr lang="en-US" altLang="zh-CN" b="1" dirty="0"/>
          </a:p>
          <a:p>
            <a:r>
              <a:rPr lang="zh-CN" altLang="en-US" dirty="0"/>
              <a:t>仅使用路径压缩的并查集已经可以保证复杂度极低（几乎不会被卡）。但是在有些情况下，不能使用路径压缩技巧，这时可以使用按秩合并的优化方案，可以保证</a:t>
            </a:r>
            <a:r>
              <a:rPr lang="en-US" altLang="zh-CN" dirty="0"/>
              <a:t>O(</a:t>
            </a:r>
            <a:r>
              <a:rPr lang="en-US" altLang="zh-CN" dirty="0" err="1"/>
              <a:t>logn</a:t>
            </a:r>
            <a:r>
              <a:rPr lang="en-US" altLang="zh-CN" dirty="0"/>
              <a:t>)</a:t>
            </a:r>
            <a:r>
              <a:rPr lang="zh-CN" altLang="en-US" dirty="0"/>
              <a:t>的复杂度。</a:t>
            </a:r>
            <a:endParaRPr lang="en-US" altLang="zh-CN" dirty="0"/>
          </a:p>
          <a:p>
            <a:r>
              <a:rPr lang="zh-CN" altLang="en-US" b="1" dirty="0"/>
              <a:t>同时使用路径压缩和按秩合并两个优化方案可以使得复杂度更优</a:t>
            </a:r>
            <a:r>
              <a:rPr lang="zh-CN" altLang="en-US" dirty="0"/>
              <a:t>，几乎为</a:t>
            </a:r>
            <a:r>
              <a:rPr lang="en-US" altLang="zh-CN" dirty="0"/>
              <a:t>O(1)</a:t>
            </a:r>
            <a:r>
              <a:rPr lang="zh-CN" altLang="en-US" dirty="0"/>
              <a:t>。</a:t>
            </a:r>
            <a:endParaRPr lang="en-US" altLang="zh-CN" dirty="0"/>
          </a:p>
          <a:p>
            <a:r>
              <a:rPr lang="zh-CN" altLang="en-US" dirty="0"/>
              <a:t>为了实现按秩合并，需要维护一个数组，保存每棵树的最大估计高度（假设路径压缩不影响树的高度）。卡常的时候可以尝试一下。</a:t>
            </a:r>
            <a:endParaRPr lang="en-US" altLang="zh-CN" dirty="0"/>
          </a:p>
        </p:txBody>
      </p:sp>
    </p:spTree>
    <p:extLst>
      <p:ext uri="{BB962C8B-B14F-4D97-AF65-F5344CB8AC3E}">
        <p14:creationId xmlns:p14="http://schemas.microsoft.com/office/powerpoint/2010/main" val="212923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最小生成树</a:t>
            </a:r>
            <a:r>
              <a:rPr lang="en-US" altLang="zh-CN" dirty="0"/>
              <a:t>Prim</a:t>
            </a:r>
            <a:r>
              <a:rPr lang="zh-CN" altLang="en-US" dirty="0"/>
              <a:t>算法</a:t>
            </a:r>
          </a:p>
        </p:txBody>
      </p:sp>
      <p:sp>
        <p:nvSpPr>
          <p:cNvPr id="5" name="副标题 4"/>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83106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算法过程</a:t>
            </a:r>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随机选取一个点作为“当前树”。</a:t>
            </a:r>
            <a:endParaRPr lang="en-US" altLang="zh-CN" dirty="0"/>
          </a:p>
          <a:p>
            <a:pPr marL="514350" indent="-514350">
              <a:buFont typeface="+mj-lt"/>
              <a:buAutoNum type="arabicPeriod"/>
            </a:pPr>
            <a:r>
              <a:rPr lang="zh-CN" altLang="en-US" dirty="0"/>
              <a:t>每次找到离当前树最近的节点加入当前树。</a:t>
            </a:r>
            <a:endParaRPr lang="en-US" altLang="zh-CN" dirty="0"/>
          </a:p>
          <a:p>
            <a:pPr marL="514350" indent="-514350">
              <a:buFont typeface="+mj-lt"/>
              <a:buAutoNum type="arabicPeriod"/>
            </a:pPr>
            <a:r>
              <a:rPr lang="zh-CN" altLang="en-US" dirty="0"/>
              <a:t>重复操作直到无新节点可加。</a:t>
            </a:r>
          </a:p>
        </p:txBody>
      </p:sp>
    </p:spTree>
    <p:extLst>
      <p:ext uri="{BB962C8B-B14F-4D97-AF65-F5344CB8AC3E}">
        <p14:creationId xmlns:p14="http://schemas.microsoft.com/office/powerpoint/2010/main" val="371787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引例</a:t>
            </a:r>
          </a:p>
        </p:txBody>
      </p:sp>
      <p:sp>
        <p:nvSpPr>
          <p:cNvPr id="3" name="内容占位符 2"/>
          <p:cNvSpPr>
            <a:spLocks noGrp="1"/>
          </p:cNvSpPr>
          <p:nvPr>
            <p:ph idx="1"/>
          </p:nvPr>
        </p:nvSpPr>
        <p:spPr/>
        <p:txBody>
          <a:bodyPr/>
          <a:lstStyle/>
          <a:p>
            <a:r>
              <a:rPr lang="zh-CN" altLang="en-US" dirty="0"/>
              <a:t>警察抓到了</a:t>
            </a:r>
            <a:r>
              <a:rPr lang="en-US" altLang="zh-CN" dirty="0"/>
              <a:t>n</a:t>
            </a:r>
            <a:r>
              <a:rPr lang="zh-CN" altLang="en-US" dirty="0"/>
              <a:t>个罪犯，警察根据经验知道他们属于不同的犯罪团伙，却不能判断有多少个团伙，但通过警察的审讯，知道了其中的一些罪犯之间相互认识，已知同一犯罪团伙的成员之间直接或间接认识（</a:t>
            </a:r>
            <a:r>
              <a:rPr lang="en-US" altLang="zh-CN" dirty="0"/>
              <a:t>A</a:t>
            </a:r>
            <a:r>
              <a:rPr lang="zh-CN" altLang="en-US" dirty="0"/>
              <a:t>、</a:t>
            </a:r>
            <a:r>
              <a:rPr lang="en-US" altLang="zh-CN" dirty="0"/>
              <a:t>B</a:t>
            </a:r>
            <a:r>
              <a:rPr lang="zh-CN" altLang="en-US" dirty="0"/>
              <a:t>相互认识且</a:t>
            </a:r>
            <a:r>
              <a:rPr lang="en-US" altLang="zh-CN" dirty="0"/>
              <a:t>B</a:t>
            </a:r>
            <a:r>
              <a:rPr lang="zh-CN" altLang="en-US" dirty="0"/>
              <a:t>、</a:t>
            </a:r>
            <a:r>
              <a:rPr lang="en-US" altLang="zh-CN" dirty="0"/>
              <a:t>C</a:t>
            </a:r>
            <a:r>
              <a:rPr lang="zh-CN" altLang="en-US" dirty="0"/>
              <a:t>相互认识，则</a:t>
            </a:r>
            <a:r>
              <a:rPr lang="en-US" altLang="zh-CN" dirty="0"/>
              <a:t>A</a:t>
            </a:r>
            <a:r>
              <a:rPr lang="zh-CN" altLang="en-US" dirty="0"/>
              <a:t>、</a:t>
            </a:r>
            <a:r>
              <a:rPr lang="en-US" altLang="zh-CN" dirty="0"/>
              <a:t>C</a:t>
            </a:r>
            <a:r>
              <a:rPr lang="zh-CN" altLang="en-US" dirty="0"/>
              <a:t>间接认识）。有可能一个犯罪团伙只有一个人。</a:t>
            </a:r>
          </a:p>
          <a:p>
            <a:r>
              <a:rPr lang="zh-CN" altLang="en-US" dirty="0"/>
              <a:t>请你根据已知罪犯之间的关系，确定犯罪团伙的数量。</a:t>
            </a:r>
          </a:p>
        </p:txBody>
      </p:sp>
    </p:spTree>
    <p:extLst>
      <p:ext uri="{BB962C8B-B14F-4D97-AF65-F5344CB8AC3E}">
        <p14:creationId xmlns:p14="http://schemas.microsoft.com/office/powerpoint/2010/main" val="249488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2"/>
          <p:cNvSpPr txBox="1">
            <a:spLocks noChangeArrowheads="1"/>
          </p:cNvSpPr>
          <p:nvPr>
            <p:custDataLst>
              <p:tags r:id="rId2"/>
            </p:custDataLst>
          </p:nvPr>
        </p:nvSpPr>
        <p:spPr bwMode="auto">
          <a:xfrm>
            <a:off x="358379" y="1835944"/>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nSpc>
                <a:spcPct val="90000"/>
              </a:lnSpc>
              <a:spcBef>
                <a:spcPts val="750"/>
              </a:spcBef>
            </a:pPr>
            <a:r>
              <a:rPr lang="en-US" altLang="zh-CN" sz="2100"/>
              <a:t> </a:t>
            </a:r>
          </a:p>
        </p:txBody>
      </p:sp>
      <p:sp>
        <p:nvSpPr>
          <p:cNvPr id="439301" name="Freeform 5"/>
          <p:cNvSpPr>
            <a:spLocks noChangeArrowheads="1"/>
          </p:cNvSpPr>
          <p:nvPr/>
        </p:nvSpPr>
        <p:spPr bwMode="auto">
          <a:xfrm>
            <a:off x="1863328" y="2619376"/>
            <a:ext cx="1079897" cy="917972"/>
          </a:xfrm>
          <a:custGeom>
            <a:avLst/>
            <a:gdLst>
              <a:gd name="T0" fmla="*/ 166 w 677"/>
              <a:gd name="T1" fmla="*/ 146 h 495"/>
              <a:gd name="T2" fmla="*/ 66 w 677"/>
              <a:gd name="T3" fmla="*/ 274 h 495"/>
              <a:gd name="T4" fmla="*/ 20 w 677"/>
              <a:gd name="T5" fmla="*/ 338 h 495"/>
              <a:gd name="T6" fmla="*/ 20 w 677"/>
              <a:gd name="T7" fmla="*/ 430 h 495"/>
              <a:gd name="T8" fmla="*/ 75 w 677"/>
              <a:gd name="T9" fmla="*/ 457 h 495"/>
              <a:gd name="T10" fmla="*/ 194 w 677"/>
              <a:gd name="T11" fmla="*/ 494 h 495"/>
              <a:gd name="T12" fmla="*/ 322 w 677"/>
              <a:gd name="T13" fmla="*/ 485 h 495"/>
              <a:gd name="T14" fmla="*/ 349 w 677"/>
              <a:gd name="T15" fmla="*/ 457 h 495"/>
              <a:gd name="T16" fmla="*/ 523 w 677"/>
              <a:gd name="T17" fmla="*/ 402 h 495"/>
              <a:gd name="T18" fmla="*/ 614 w 677"/>
              <a:gd name="T19" fmla="*/ 338 h 495"/>
              <a:gd name="T20" fmla="*/ 660 w 677"/>
              <a:gd name="T21" fmla="*/ 238 h 495"/>
              <a:gd name="T22" fmla="*/ 660 w 677"/>
              <a:gd name="T23" fmla="*/ 92 h 495"/>
              <a:gd name="T24" fmla="*/ 623 w 677"/>
              <a:gd name="T25" fmla="*/ 55 h 495"/>
              <a:gd name="T26" fmla="*/ 569 w 677"/>
              <a:gd name="T27" fmla="*/ 37 h 495"/>
              <a:gd name="T28" fmla="*/ 541 w 677"/>
              <a:gd name="T29" fmla="*/ 18 h 495"/>
              <a:gd name="T30" fmla="*/ 468 w 677"/>
              <a:gd name="T31" fmla="*/ 0 h 495"/>
              <a:gd name="T32" fmla="*/ 349 w 677"/>
              <a:gd name="T33" fmla="*/ 28 h 495"/>
              <a:gd name="T34" fmla="*/ 322 w 677"/>
              <a:gd name="T35" fmla="*/ 46 h 495"/>
              <a:gd name="T36" fmla="*/ 294 w 677"/>
              <a:gd name="T37" fmla="*/ 55 h 495"/>
              <a:gd name="T38" fmla="*/ 166 w 677"/>
              <a:gd name="T39" fmla="*/ 128 h 495"/>
              <a:gd name="T40" fmla="*/ 166 w 677"/>
              <a:gd name="T41" fmla="*/ 146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ADFFAD"/>
          </a:solidFill>
          <a:ln w="3175">
            <a:solidFill>
              <a:srgbClr val="008000"/>
            </a:solidFill>
            <a:prstDash val="dash"/>
            <a:round/>
            <a:headEnd/>
            <a:tailEnd/>
          </a:ln>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endParaRPr lang="zh-CN" altLang="en-US" sz="1350"/>
          </a:p>
        </p:txBody>
      </p:sp>
      <p:sp>
        <p:nvSpPr>
          <p:cNvPr id="19460" name="Line 6"/>
          <p:cNvSpPr>
            <a:spLocks noChangeShapeType="1"/>
          </p:cNvSpPr>
          <p:nvPr/>
        </p:nvSpPr>
        <p:spPr bwMode="auto">
          <a:xfrm>
            <a:off x="2618185" y="3105150"/>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9461" name="Line 7"/>
          <p:cNvSpPr>
            <a:spLocks noChangeShapeType="1"/>
          </p:cNvSpPr>
          <p:nvPr/>
        </p:nvSpPr>
        <p:spPr bwMode="auto">
          <a:xfrm flipH="1">
            <a:off x="3698082" y="3267075"/>
            <a:ext cx="702469" cy="48696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9462" name="Line 8"/>
          <p:cNvSpPr>
            <a:spLocks noChangeShapeType="1"/>
          </p:cNvSpPr>
          <p:nvPr/>
        </p:nvSpPr>
        <p:spPr bwMode="auto">
          <a:xfrm>
            <a:off x="4756548" y="3245644"/>
            <a:ext cx="702469" cy="4857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9463" name="Line 9"/>
          <p:cNvSpPr>
            <a:spLocks noChangeShapeType="1"/>
          </p:cNvSpPr>
          <p:nvPr/>
        </p:nvSpPr>
        <p:spPr bwMode="auto">
          <a:xfrm flipH="1">
            <a:off x="1538288" y="3861197"/>
            <a:ext cx="1727597"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9464" name="Line 10"/>
          <p:cNvSpPr>
            <a:spLocks noChangeShapeType="1"/>
          </p:cNvSpPr>
          <p:nvPr/>
        </p:nvSpPr>
        <p:spPr bwMode="auto">
          <a:xfrm flipH="1">
            <a:off x="3698081" y="3861197"/>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9465" name="Line 11"/>
          <p:cNvSpPr>
            <a:spLocks noChangeShapeType="1"/>
          </p:cNvSpPr>
          <p:nvPr/>
        </p:nvSpPr>
        <p:spPr bwMode="auto">
          <a:xfrm flipH="1">
            <a:off x="1484710" y="3213497"/>
            <a:ext cx="756047" cy="50839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9466" name="Line 12"/>
          <p:cNvSpPr>
            <a:spLocks noChangeShapeType="1"/>
          </p:cNvSpPr>
          <p:nvPr/>
        </p:nvSpPr>
        <p:spPr bwMode="auto">
          <a:xfrm flipH="1">
            <a:off x="2564607"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9467" name="Line 13"/>
          <p:cNvSpPr>
            <a:spLocks noChangeShapeType="1"/>
          </p:cNvSpPr>
          <p:nvPr/>
        </p:nvSpPr>
        <p:spPr bwMode="auto">
          <a:xfrm>
            <a:off x="1484710" y="4023123"/>
            <a:ext cx="756047" cy="54054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9468" name="Line 14"/>
          <p:cNvSpPr>
            <a:spLocks noChangeShapeType="1"/>
          </p:cNvSpPr>
          <p:nvPr/>
        </p:nvSpPr>
        <p:spPr bwMode="auto">
          <a:xfrm flipH="1">
            <a:off x="2618185" y="4725591"/>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9469" name="Line 15"/>
          <p:cNvSpPr>
            <a:spLocks noChangeShapeType="1"/>
          </p:cNvSpPr>
          <p:nvPr/>
        </p:nvSpPr>
        <p:spPr bwMode="auto">
          <a:xfrm flipH="1">
            <a:off x="4724401"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39312" name="Oval 16"/>
          <p:cNvSpPr>
            <a:spLocks noChangeArrowheads="1"/>
          </p:cNvSpPr>
          <p:nvPr/>
        </p:nvSpPr>
        <p:spPr bwMode="auto">
          <a:xfrm>
            <a:off x="2185988"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1</a:t>
            </a:r>
          </a:p>
        </p:txBody>
      </p:sp>
      <p:sp>
        <p:nvSpPr>
          <p:cNvPr id="439313" name="Oval 17"/>
          <p:cNvSpPr>
            <a:spLocks noChangeArrowheads="1"/>
          </p:cNvSpPr>
          <p:nvPr/>
        </p:nvSpPr>
        <p:spPr bwMode="auto">
          <a:xfrm>
            <a:off x="4345782"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2</a:t>
            </a:r>
          </a:p>
        </p:txBody>
      </p:sp>
      <p:sp>
        <p:nvSpPr>
          <p:cNvPr id="439314" name="Oval 18"/>
          <p:cNvSpPr>
            <a:spLocks noChangeArrowheads="1"/>
          </p:cNvSpPr>
          <p:nvPr/>
        </p:nvSpPr>
        <p:spPr bwMode="auto">
          <a:xfrm>
            <a:off x="5426869"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5</a:t>
            </a:r>
          </a:p>
        </p:txBody>
      </p:sp>
      <p:sp>
        <p:nvSpPr>
          <p:cNvPr id="439315" name="Oval 19"/>
          <p:cNvSpPr>
            <a:spLocks noChangeArrowheads="1"/>
          </p:cNvSpPr>
          <p:nvPr/>
        </p:nvSpPr>
        <p:spPr bwMode="auto">
          <a:xfrm>
            <a:off x="1106091" y="3644503"/>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3</a:t>
            </a:r>
          </a:p>
        </p:txBody>
      </p:sp>
      <p:sp>
        <p:nvSpPr>
          <p:cNvPr id="439316" name="Oval 20"/>
          <p:cNvSpPr>
            <a:spLocks noChangeArrowheads="1"/>
          </p:cNvSpPr>
          <p:nvPr/>
        </p:nvSpPr>
        <p:spPr bwMode="auto">
          <a:xfrm>
            <a:off x="2187178"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6</a:t>
            </a:r>
          </a:p>
        </p:txBody>
      </p:sp>
      <p:sp>
        <p:nvSpPr>
          <p:cNvPr id="439317" name="Oval 21"/>
          <p:cNvSpPr>
            <a:spLocks noChangeArrowheads="1"/>
          </p:cNvSpPr>
          <p:nvPr/>
        </p:nvSpPr>
        <p:spPr bwMode="auto">
          <a:xfrm>
            <a:off x="4346972"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7</a:t>
            </a:r>
          </a:p>
        </p:txBody>
      </p:sp>
      <p:sp>
        <p:nvSpPr>
          <p:cNvPr id="19476" name="Text Box 22"/>
          <p:cNvSpPr txBox="1">
            <a:spLocks noChangeArrowheads="1"/>
          </p:cNvSpPr>
          <p:nvPr/>
        </p:nvSpPr>
        <p:spPr bwMode="auto">
          <a:xfrm>
            <a:off x="164663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19477" name="Text Box 23"/>
          <p:cNvSpPr txBox="1">
            <a:spLocks noChangeArrowheads="1"/>
          </p:cNvSpPr>
          <p:nvPr/>
        </p:nvSpPr>
        <p:spPr bwMode="auto">
          <a:xfrm>
            <a:off x="3375422" y="283487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19478" name="Text Box 24"/>
          <p:cNvSpPr txBox="1">
            <a:spLocks noChangeArrowheads="1"/>
          </p:cNvSpPr>
          <p:nvPr/>
        </p:nvSpPr>
        <p:spPr bwMode="auto">
          <a:xfrm>
            <a:off x="294322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19479" name="Text Box 25"/>
          <p:cNvSpPr txBox="1">
            <a:spLocks noChangeArrowheads="1"/>
          </p:cNvSpPr>
          <p:nvPr/>
        </p:nvSpPr>
        <p:spPr bwMode="auto">
          <a:xfrm>
            <a:off x="2294335" y="3586163"/>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19480" name="Text Box 26"/>
          <p:cNvSpPr txBox="1">
            <a:spLocks noChangeArrowheads="1"/>
          </p:cNvSpPr>
          <p:nvPr/>
        </p:nvSpPr>
        <p:spPr bwMode="auto">
          <a:xfrm>
            <a:off x="1631156" y="42398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5</a:t>
            </a:r>
          </a:p>
        </p:txBody>
      </p:sp>
      <p:sp>
        <p:nvSpPr>
          <p:cNvPr id="19481" name="Text Box 27"/>
          <p:cNvSpPr txBox="1">
            <a:spLocks noChangeArrowheads="1"/>
          </p:cNvSpPr>
          <p:nvPr/>
        </p:nvSpPr>
        <p:spPr bwMode="auto">
          <a:xfrm>
            <a:off x="3321844" y="4476751"/>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19482" name="Text Box 28"/>
          <p:cNvSpPr txBox="1">
            <a:spLocks noChangeArrowheads="1"/>
          </p:cNvSpPr>
          <p:nvPr/>
        </p:nvSpPr>
        <p:spPr bwMode="auto">
          <a:xfrm>
            <a:off x="27277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8</a:t>
            </a:r>
          </a:p>
        </p:txBody>
      </p:sp>
      <p:sp>
        <p:nvSpPr>
          <p:cNvPr id="19483" name="Text Box 29"/>
          <p:cNvSpPr txBox="1">
            <a:spLocks noChangeArrowheads="1"/>
          </p:cNvSpPr>
          <p:nvPr/>
        </p:nvSpPr>
        <p:spPr bwMode="auto">
          <a:xfrm>
            <a:off x="40231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19484" name="Text Box 30"/>
          <p:cNvSpPr txBox="1">
            <a:spLocks noChangeArrowheads="1"/>
          </p:cNvSpPr>
          <p:nvPr/>
        </p:nvSpPr>
        <p:spPr bwMode="auto">
          <a:xfrm>
            <a:off x="4546997"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7</a:t>
            </a:r>
          </a:p>
        </p:txBody>
      </p:sp>
      <p:sp>
        <p:nvSpPr>
          <p:cNvPr id="19485" name="Text Box 31"/>
          <p:cNvSpPr txBox="1">
            <a:spLocks noChangeArrowheads="1"/>
          </p:cNvSpPr>
          <p:nvPr/>
        </p:nvSpPr>
        <p:spPr bwMode="auto">
          <a:xfrm>
            <a:off x="3861197"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3</a:t>
            </a:r>
          </a:p>
        </p:txBody>
      </p:sp>
      <p:sp>
        <p:nvSpPr>
          <p:cNvPr id="19486" name="Text Box 32"/>
          <p:cNvSpPr txBox="1">
            <a:spLocks noChangeArrowheads="1"/>
          </p:cNvSpPr>
          <p:nvPr/>
        </p:nvSpPr>
        <p:spPr bwMode="auto">
          <a:xfrm>
            <a:off x="4995862" y="3213498"/>
            <a:ext cx="32867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10</a:t>
            </a:r>
          </a:p>
        </p:txBody>
      </p:sp>
      <p:sp>
        <p:nvSpPr>
          <p:cNvPr id="19487" name="Text Box 33"/>
          <p:cNvSpPr txBox="1">
            <a:spLocks noChangeArrowheads="1"/>
          </p:cNvSpPr>
          <p:nvPr/>
        </p:nvSpPr>
        <p:spPr bwMode="auto">
          <a:xfrm>
            <a:off x="5157787" y="4185048"/>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6</a:t>
            </a:r>
          </a:p>
        </p:txBody>
      </p:sp>
      <p:sp>
        <p:nvSpPr>
          <p:cNvPr id="19488" name="Line 34"/>
          <p:cNvSpPr>
            <a:spLocks noChangeShapeType="1"/>
          </p:cNvSpPr>
          <p:nvPr/>
        </p:nvSpPr>
        <p:spPr bwMode="auto">
          <a:xfrm>
            <a:off x="2564607" y="3213498"/>
            <a:ext cx="756047" cy="54054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9489" name="Line 35"/>
          <p:cNvSpPr>
            <a:spLocks noChangeShapeType="1"/>
          </p:cNvSpPr>
          <p:nvPr/>
        </p:nvSpPr>
        <p:spPr bwMode="auto">
          <a:xfrm>
            <a:off x="3644503" y="4023122"/>
            <a:ext cx="756047" cy="594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39332" name="Oval 36"/>
          <p:cNvSpPr>
            <a:spLocks noChangeArrowheads="1"/>
          </p:cNvSpPr>
          <p:nvPr/>
        </p:nvSpPr>
        <p:spPr bwMode="auto">
          <a:xfrm>
            <a:off x="3265885"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4</a:t>
            </a:r>
          </a:p>
        </p:txBody>
      </p:sp>
      <p:sp>
        <p:nvSpPr>
          <p:cNvPr id="439333" name="Oval 37"/>
          <p:cNvSpPr>
            <a:spLocks noChangeArrowheads="1"/>
          </p:cNvSpPr>
          <p:nvPr/>
        </p:nvSpPr>
        <p:spPr bwMode="auto">
          <a:xfrm>
            <a:off x="2187178" y="288845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1</a:t>
            </a:r>
          </a:p>
        </p:txBody>
      </p:sp>
      <p:sp>
        <p:nvSpPr>
          <p:cNvPr id="19492" name="文本框 3"/>
          <p:cNvSpPr txBox="1">
            <a:spLocks noChangeArrowheads="1"/>
          </p:cNvSpPr>
          <p:nvPr/>
        </p:nvSpPr>
        <p:spPr bwMode="auto">
          <a:xfrm>
            <a:off x="3505910" y="878800"/>
            <a:ext cx="473749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just"/>
            <a:r>
              <a:rPr lang="zh-CN" altLang="en-US" sz="2100" dirty="0"/>
              <a:t>从</a:t>
            </a:r>
            <a:r>
              <a:rPr lang="en-US" altLang="zh-CN" sz="2100" dirty="0"/>
              <a:t>v</a:t>
            </a:r>
            <a:r>
              <a:rPr lang="en-US" altLang="zh-CN" sz="2100" baseline="-25000" dirty="0"/>
              <a:t>1</a:t>
            </a:r>
            <a:r>
              <a:rPr lang="zh-CN" altLang="en-US" sz="2100" dirty="0"/>
              <a:t>开始</a:t>
            </a:r>
            <a:r>
              <a:rPr lang="zh-CN" altLang="en-US" sz="2400" dirty="0"/>
              <a:t>，这是初始的部分树，将会不断扩展为最小生成树</a:t>
            </a:r>
            <a:endParaRPr lang="en-US" altLang="zh-CN" sz="2100" dirty="0"/>
          </a:p>
        </p:txBody>
      </p:sp>
    </p:spTree>
    <p:custDataLst>
      <p:tags r:id="rId1"/>
    </p:custDataLst>
    <p:extLst>
      <p:ext uri="{BB962C8B-B14F-4D97-AF65-F5344CB8AC3E}">
        <p14:creationId xmlns:p14="http://schemas.microsoft.com/office/powerpoint/2010/main" val="235853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3933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39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1" grpId="0" bldLvl="0" animBg="1"/>
      <p:bldP spid="439333"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2"/>
          <p:cNvSpPr txBox="1">
            <a:spLocks noChangeArrowheads="1"/>
          </p:cNvSpPr>
          <p:nvPr>
            <p:custDataLst>
              <p:tags r:id="rId2"/>
            </p:custDataLst>
          </p:nvPr>
        </p:nvSpPr>
        <p:spPr bwMode="auto">
          <a:xfrm>
            <a:off x="4777979" y="800101"/>
            <a:ext cx="3538096" cy="16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indent="0" algn="just">
              <a:lnSpc>
                <a:spcPct val="70000"/>
              </a:lnSpc>
              <a:spcBef>
                <a:spcPts val="600"/>
              </a:spcBef>
            </a:pPr>
            <a:r>
              <a:rPr lang="zh-CN" altLang="en-US" sz="2100" dirty="0"/>
              <a:t>从图中选取一个点：</a:t>
            </a:r>
            <a:endParaRPr lang="en-US" altLang="zh-CN" sz="2100" dirty="0"/>
          </a:p>
          <a:p>
            <a:pPr algn="just">
              <a:lnSpc>
                <a:spcPct val="70000"/>
              </a:lnSpc>
              <a:spcBef>
                <a:spcPts val="600"/>
              </a:spcBef>
              <a:buFont typeface="Arial" panose="020B0604020202020204" pitchFamily="34" charset="0"/>
              <a:buChar char="•"/>
            </a:pPr>
            <a:r>
              <a:rPr lang="zh-CN" altLang="en-US" sz="2100" dirty="0"/>
              <a:t>不在当前树中</a:t>
            </a:r>
            <a:endParaRPr lang="en-US" altLang="zh-CN" sz="2100" dirty="0"/>
          </a:p>
          <a:p>
            <a:pPr algn="just">
              <a:lnSpc>
                <a:spcPct val="70000"/>
              </a:lnSpc>
              <a:spcBef>
                <a:spcPts val="600"/>
              </a:spcBef>
              <a:buFont typeface="Arial" panose="020B0604020202020204" pitchFamily="34" charset="0"/>
              <a:buChar char="•"/>
            </a:pPr>
            <a:r>
              <a:rPr lang="zh-CN" altLang="en-US" sz="2100" dirty="0"/>
              <a:t>有最小花费</a:t>
            </a:r>
            <a:endParaRPr lang="en-US" altLang="zh-CN" sz="2100" dirty="0"/>
          </a:p>
          <a:p>
            <a:pPr algn="just">
              <a:lnSpc>
                <a:spcPct val="70000"/>
              </a:lnSpc>
              <a:spcBef>
                <a:spcPts val="600"/>
              </a:spcBef>
              <a:buFont typeface="Arial" panose="020B0604020202020204" pitchFamily="34" charset="0"/>
              <a:buChar char="•"/>
            </a:pPr>
            <a:r>
              <a:rPr lang="zh-CN" altLang="en-US" sz="2100" dirty="0"/>
              <a:t>并且可以连接到当前树上</a:t>
            </a:r>
            <a:endParaRPr lang="en-US" altLang="zh-CN" sz="2100" dirty="0"/>
          </a:p>
        </p:txBody>
      </p:sp>
      <p:sp>
        <p:nvSpPr>
          <p:cNvPr id="21507" name="Freeform 2"/>
          <p:cNvSpPr>
            <a:spLocks noChangeArrowheads="1"/>
          </p:cNvSpPr>
          <p:nvPr/>
        </p:nvSpPr>
        <p:spPr bwMode="auto">
          <a:xfrm>
            <a:off x="1863328" y="2619376"/>
            <a:ext cx="1079897" cy="917972"/>
          </a:xfrm>
          <a:custGeom>
            <a:avLst/>
            <a:gdLst>
              <a:gd name="T0" fmla="*/ 166 w 677"/>
              <a:gd name="T1" fmla="*/ 146 h 495"/>
              <a:gd name="T2" fmla="*/ 66 w 677"/>
              <a:gd name="T3" fmla="*/ 274 h 495"/>
              <a:gd name="T4" fmla="*/ 20 w 677"/>
              <a:gd name="T5" fmla="*/ 338 h 495"/>
              <a:gd name="T6" fmla="*/ 20 w 677"/>
              <a:gd name="T7" fmla="*/ 430 h 495"/>
              <a:gd name="T8" fmla="*/ 75 w 677"/>
              <a:gd name="T9" fmla="*/ 457 h 495"/>
              <a:gd name="T10" fmla="*/ 194 w 677"/>
              <a:gd name="T11" fmla="*/ 494 h 495"/>
              <a:gd name="T12" fmla="*/ 322 w 677"/>
              <a:gd name="T13" fmla="*/ 485 h 495"/>
              <a:gd name="T14" fmla="*/ 349 w 677"/>
              <a:gd name="T15" fmla="*/ 457 h 495"/>
              <a:gd name="T16" fmla="*/ 523 w 677"/>
              <a:gd name="T17" fmla="*/ 402 h 495"/>
              <a:gd name="T18" fmla="*/ 614 w 677"/>
              <a:gd name="T19" fmla="*/ 338 h 495"/>
              <a:gd name="T20" fmla="*/ 660 w 677"/>
              <a:gd name="T21" fmla="*/ 238 h 495"/>
              <a:gd name="T22" fmla="*/ 660 w 677"/>
              <a:gd name="T23" fmla="*/ 92 h 495"/>
              <a:gd name="T24" fmla="*/ 623 w 677"/>
              <a:gd name="T25" fmla="*/ 55 h 495"/>
              <a:gd name="T26" fmla="*/ 569 w 677"/>
              <a:gd name="T27" fmla="*/ 37 h 495"/>
              <a:gd name="T28" fmla="*/ 541 w 677"/>
              <a:gd name="T29" fmla="*/ 18 h 495"/>
              <a:gd name="T30" fmla="*/ 468 w 677"/>
              <a:gd name="T31" fmla="*/ 0 h 495"/>
              <a:gd name="T32" fmla="*/ 349 w 677"/>
              <a:gd name="T33" fmla="*/ 28 h 495"/>
              <a:gd name="T34" fmla="*/ 322 w 677"/>
              <a:gd name="T35" fmla="*/ 46 h 495"/>
              <a:gd name="T36" fmla="*/ 294 w 677"/>
              <a:gd name="T37" fmla="*/ 55 h 495"/>
              <a:gd name="T38" fmla="*/ 166 w 677"/>
              <a:gd name="T39" fmla="*/ 128 h 495"/>
              <a:gd name="T40" fmla="*/ 166 w 677"/>
              <a:gd name="T41" fmla="*/ 146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ADFFAD"/>
          </a:solidFill>
          <a:ln w="3175">
            <a:solidFill>
              <a:srgbClr val="008000"/>
            </a:solidFill>
            <a:prstDash val="dash"/>
            <a:round/>
            <a:headEnd/>
            <a:tailEnd/>
          </a:ln>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endParaRPr lang="zh-CN" altLang="en-US" sz="1350"/>
          </a:p>
        </p:txBody>
      </p:sp>
      <p:sp>
        <p:nvSpPr>
          <p:cNvPr id="21508" name="Line 4"/>
          <p:cNvSpPr>
            <a:spLocks noChangeShapeType="1"/>
          </p:cNvSpPr>
          <p:nvPr/>
        </p:nvSpPr>
        <p:spPr bwMode="auto">
          <a:xfrm>
            <a:off x="2618185" y="3105150"/>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1509" name="Line 5"/>
          <p:cNvSpPr>
            <a:spLocks noChangeShapeType="1"/>
          </p:cNvSpPr>
          <p:nvPr/>
        </p:nvSpPr>
        <p:spPr bwMode="auto">
          <a:xfrm flipH="1">
            <a:off x="3698082" y="3267075"/>
            <a:ext cx="702469" cy="48696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1510" name="Line 6"/>
          <p:cNvSpPr>
            <a:spLocks noChangeShapeType="1"/>
          </p:cNvSpPr>
          <p:nvPr/>
        </p:nvSpPr>
        <p:spPr bwMode="auto">
          <a:xfrm>
            <a:off x="4756548" y="3245644"/>
            <a:ext cx="702469" cy="4857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1511" name="Line 7"/>
          <p:cNvSpPr>
            <a:spLocks noChangeShapeType="1"/>
          </p:cNvSpPr>
          <p:nvPr/>
        </p:nvSpPr>
        <p:spPr bwMode="auto">
          <a:xfrm flipH="1">
            <a:off x="1538288" y="3861197"/>
            <a:ext cx="1727597"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1512" name="Line 8"/>
          <p:cNvSpPr>
            <a:spLocks noChangeShapeType="1"/>
          </p:cNvSpPr>
          <p:nvPr/>
        </p:nvSpPr>
        <p:spPr bwMode="auto">
          <a:xfrm flipH="1">
            <a:off x="3698081" y="3861197"/>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1513" name="Line 9"/>
          <p:cNvSpPr>
            <a:spLocks noChangeShapeType="1"/>
          </p:cNvSpPr>
          <p:nvPr/>
        </p:nvSpPr>
        <p:spPr bwMode="auto">
          <a:xfrm flipH="1">
            <a:off x="1484710" y="3213497"/>
            <a:ext cx="756047" cy="50839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1514" name="Line 10"/>
          <p:cNvSpPr>
            <a:spLocks noChangeShapeType="1"/>
          </p:cNvSpPr>
          <p:nvPr/>
        </p:nvSpPr>
        <p:spPr bwMode="auto">
          <a:xfrm flipH="1">
            <a:off x="2564607"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1515" name="Line 11"/>
          <p:cNvSpPr>
            <a:spLocks noChangeShapeType="1"/>
          </p:cNvSpPr>
          <p:nvPr/>
        </p:nvSpPr>
        <p:spPr bwMode="auto">
          <a:xfrm>
            <a:off x="1484710" y="4023123"/>
            <a:ext cx="756047" cy="54054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1516" name="Line 12"/>
          <p:cNvSpPr>
            <a:spLocks noChangeShapeType="1"/>
          </p:cNvSpPr>
          <p:nvPr/>
        </p:nvSpPr>
        <p:spPr bwMode="auto">
          <a:xfrm flipH="1">
            <a:off x="2618185" y="4725591"/>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1517" name="Line 13"/>
          <p:cNvSpPr>
            <a:spLocks noChangeShapeType="1"/>
          </p:cNvSpPr>
          <p:nvPr/>
        </p:nvSpPr>
        <p:spPr bwMode="auto">
          <a:xfrm flipH="1">
            <a:off x="4724401"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4" name="Oval 14"/>
          <p:cNvSpPr>
            <a:spLocks noChangeArrowheads="1"/>
          </p:cNvSpPr>
          <p:nvPr/>
        </p:nvSpPr>
        <p:spPr bwMode="auto">
          <a:xfrm>
            <a:off x="2185988"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1</a:t>
            </a:r>
          </a:p>
        </p:txBody>
      </p:sp>
      <p:sp>
        <p:nvSpPr>
          <p:cNvPr id="15" name="Oval 15"/>
          <p:cNvSpPr>
            <a:spLocks noChangeArrowheads="1"/>
          </p:cNvSpPr>
          <p:nvPr/>
        </p:nvSpPr>
        <p:spPr bwMode="auto">
          <a:xfrm>
            <a:off x="4345782"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2</a:t>
            </a:r>
          </a:p>
        </p:txBody>
      </p:sp>
      <p:sp>
        <p:nvSpPr>
          <p:cNvPr id="16" name="Oval 16"/>
          <p:cNvSpPr>
            <a:spLocks noChangeArrowheads="1"/>
          </p:cNvSpPr>
          <p:nvPr/>
        </p:nvSpPr>
        <p:spPr bwMode="auto">
          <a:xfrm>
            <a:off x="5426869"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5</a:t>
            </a:r>
          </a:p>
        </p:txBody>
      </p:sp>
      <p:sp>
        <p:nvSpPr>
          <p:cNvPr id="17" name="Oval 17"/>
          <p:cNvSpPr>
            <a:spLocks noChangeArrowheads="1"/>
          </p:cNvSpPr>
          <p:nvPr/>
        </p:nvSpPr>
        <p:spPr bwMode="auto">
          <a:xfrm>
            <a:off x="1106091" y="3644503"/>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3</a:t>
            </a:r>
          </a:p>
        </p:txBody>
      </p:sp>
      <p:sp>
        <p:nvSpPr>
          <p:cNvPr id="18" name="Oval 18"/>
          <p:cNvSpPr>
            <a:spLocks noChangeArrowheads="1"/>
          </p:cNvSpPr>
          <p:nvPr/>
        </p:nvSpPr>
        <p:spPr bwMode="auto">
          <a:xfrm>
            <a:off x="2187178"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6</a:t>
            </a:r>
          </a:p>
        </p:txBody>
      </p:sp>
      <p:sp>
        <p:nvSpPr>
          <p:cNvPr id="19" name="Oval 19"/>
          <p:cNvSpPr>
            <a:spLocks noChangeArrowheads="1"/>
          </p:cNvSpPr>
          <p:nvPr/>
        </p:nvSpPr>
        <p:spPr bwMode="auto">
          <a:xfrm>
            <a:off x="4346972"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7</a:t>
            </a:r>
          </a:p>
        </p:txBody>
      </p:sp>
      <p:sp>
        <p:nvSpPr>
          <p:cNvPr id="21524" name="Text Box 20"/>
          <p:cNvSpPr txBox="1">
            <a:spLocks noChangeArrowheads="1"/>
          </p:cNvSpPr>
          <p:nvPr/>
        </p:nvSpPr>
        <p:spPr bwMode="auto">
          <a:xfrm>
            <a:off x="164663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21525" name="Text Box 21"/>
          <p:cNvSpPr txBox="1">
            <a:spLocks noChangeArrowheads="1"/>
          </p:cNvSpPr>
          <p:nvPr/>
        </p:nvSpPr>
        <p:spPr bwMode="auto">
          <a:xfrm>
            <a:off x="3375422" y="283487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21526" name="Text Box 22"/>
          <p:cNvSpPr txBox="1">
            <a:spLocks noChangeArrowheads="1"/>
          </p:cNvSpPr>
          <p:nvPr/>
        </p:nvSpPr>
        <p:spPr bwMode="auto">
          <a:xfrm>
            <a:off x="294322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21527" name="Text Box 23"/>
          <p:cNvSpPr txBox="1">
            <a:spLocks noChangeArrowheads="1"/>
          </p:cNvSpPr>
          <p:nvPr/>
        </p:nvSpPr>
        <p:spPr bwMode="auto">
          <a:xfrm>
            <a:off x="2294335" y="3586163"/>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21528" name="Text Box 24"/>
          <p:cNvSpPr txBox="1">
            <a:spLocks noChangeArrowheads="1"/>
          </p:cNvSpPr>
          <p:nvPr/>
        </p:nvSpPr>
        <p:spPr bwMode="auto">
          <a:xfrm>
            <a:off x="1631156" y="42398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5</a:t>
            </a:r>
          </a:p>
        </p:txBody>
      </p:sp>
      <p:sp>
        <p:nvSpPr>
          <p:cNvPr id="21529" name="Text Box 25"/>
          <p:cNvSpPr txBox="1">
            <a:spLocks noChangeArrowheads="1"/>
          </p:cNvSpPr>
          <p:nvPr/>
        </p:nvSpPr>
        <p:spPr bwMode="auto">
          <a:xfrm>
            <a:off x="3321844" y="4476751"/>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21530" name="Text Box 26"/>
          <p:cNvSpPr txBox="1">
            <a:spLocks noChangeArrowheads="1"/>
          </p:cNvSpPr>
          <p:nvPr/>
        </p:nvSpPr>
        <p:spPr bwMode="auto">
          <a:xfrm>
            <a:off x="27277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8</a:t>
            </a:r>
          </a:p>
        </p:txBody>
      </p:sp>
      <p:sp>
        <p:nvSpPr>
          <p:cNvPr id="21531" name="Text Box 27"/>
          <p:cNvSpPr txBox="1">
            <a:spLocks noChangeArrowheads="1"/>
          </p:cNvSpPr>
          <p:nvPr/>
        </p:nvSpPr>
        <p:spPr bwMode="auto">
          <a:xfrm>
            <a:off x="40231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21532" name="Text Box 28"/>
          <p:cNvSpPr txBox="1">
            <a:spLocks noChangeArrowheads="1"/>
          </p:cNvSpPr>
          <p:nvPr/>
        </p:nvSpPr>
        <p:spPr bwMode="auto">
          <a:xfrm>
            <a:off x="4546997"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7</a:t>
            </a:r>
          </a:p>
        </p:txBody>
      </p:sp>
      <p:sp>
        <p:nvSpPr>
          <p:cNvPr id="21533" name="Text Box 29"/>
          <p:cNvSpPr txBox="1">
            <a:spLocks noChangeArrowheads="1"/>
          </p:cNvSpPr>
          <p:nvPr/>
        </p:nvSpPr>
        <p:spPr bwMode="auto">
          <a:xfrm>
            <a:off x="3861197"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3</a:t>
            </a:r>
          </a:p>
        </p:txBody>
      </p:sp>
      <p:sp>
        <p:nvSpPr>
          <p:cNvPr id="21534" name="Text Box 30"/>
          <p:cNvSpPr txBox="1">
            <a:spLocks noChangeArrowheads="1"/>
          </p:cNvSpPr>
          <p:nvPr/>
        </p:nvSpPr>
        <p:spPr bwMode="auto">
          <a:xfrm>
            <a:off x="4995862" y="3213498"/>
            <a:ext cx="32867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10</a:t>
            </a:r>
          </a:p>
        </p:txBody>
      </p:sp>
      <p:sp>
        <p:nvSpPr>
          <p:cNvPr id="21535" name="Text Box 31"/>
          <p:cNvSpPr txBox="1">
            <a:spLocks noChangeArrowheads="1"/>
          </p:cNvSpPr>
          <p:nvPr/>
        </p:nvSpPr>
        <p:spPr bwMode="auto">
          <a:xfrm>
            <a:off x="5157787" y="4185048"/>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6</a:t>
            </a:r>
          </a:p>
        </p:txBody>
      </p:sp>
      <p:sp>
        <p:nvSpPr>
          <p:cNvPr id="21536" name="Line 32"/>
          <p:cNvSpPr>
            <a:spLocks noChangeShapeType="1"/>
          </p:cNvSpPr>
          <p:nvPr/>
        </p:nvSpPr>
        <p:spPr bwMode="auto">
          <a:xfrm>
            <a:off x="2564607" y="3213498"/>
            <a:ext cx="756047" cy="54054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1537" name="Line 33"/>
          <p:cNvSpPr>
            <a:spLocks noChangeShapeType="1"/>
          </p:cNvSpPr>
          <p:nvPr/>
        </p:nvSpPr>
        <p:spPr bwMode="auto">
          <a:xfrm>
            <a:off x="3644503" y="4023122"/>
            <a:ext cx="756047" cy="594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4" name="Oval 34"/>
          <p:cNvSpPr>
            <a:spLocks noChangeArrowheads="1"/>
          </p:cNvSpPr>
          <p:nvPr/>
        </p:nvSpPr>
        <p:spPr bwMode="auto">
          <a:xfrm>
            <a:off x="3265885"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4</a:t>
            </a:r>
          </a:p>
        </p:txBody>
      </p:sp>
      <p:sp>
        <p:nvSpPr>
          <p:cNvPr id="21539" name="Oval 35"/>
          <p:cNvSpPr>
            <a:spLocks noChangeArrowheads="1"/>
          </p:cNvSpPr>
          <p:nvPr/>
        </p:nvSpPr>
        <p:spPr bwMode="auto">
          <a:xfrm>
            <a:off x="2187178" y="288845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1</a:t>
            </a:r>
          </a:p>
        </p:txBody>
      </p:sp>
    </p:spTree>
    <p:custDataLst>
      <p:tags r:id="rId1"/>
    </p:custDataLst>
    <p:extLst>
      <p:ext uri="{BB962C8B-B14F-4D97-AF65-F5344CB8AC3E}">
        <p14:creationId xmlns:p14="http://schemas.microsoft.com/office/powerpoint/2010/main" val="290972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4663246" y="723305"/>
            <a:ext cx="2962640" cy="1433513"/>
          </a:xfrm>
          <a:prstGeom prst="rect">
            <a:avLst/>
          </a:prstGeom>
        </p:spPr>
        <p:txBody>
          <a:bodyPr>
            <a:normAutofit fontScale="90000"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just" fontAlgn="auto">
              <a:buNone/>
            </a:pPr>
            <a:r>
              <a:rPr lang="zh-CN" altLang="en-US" sz="2100" noProof="1">
                <a:sym typeface="+mn-ea"/>
              </a:rPr>
              <a:t>可以连接到树上的边为</a:t>
            </a:r>
            <a:endParaRPr lang="en-US" altLang="zh-CN" sz="2100" noProof="1">
              <a:sym typeface="+mn-ea"/>
            </a:endParaRPr>
          </a:p>
          <a:p>
            <a:pPr algn="just" fontAlgn="auto"/>
            <a:r>
              <a:rPr lang="en-US" altLang="zh-CN" sz="2100" i="1" noProof="1">
                <a:sym typeface="+mn-ea"/>
              </a:rPr>
              <a:t>(v</a:t>
            </a:r>
            <a:r>
              <a:rPr lang="en-US" altLang="zh-CN" sz="2100" i="1" baseline="-25000" noProof="1">
                <a:sym typeface="+mn-ea"/>
              </a:rPr>
              <a:t>1</a:t>
            </a:r>
            <a:r>
              <a:rPr lang="en-US" altLang="zh-CN" sz="2100" i="1" noProof="1">
                <a:sym typeface="+mn-ea"/>
              </a:rPr>
              <a:t>,v</a:t>
            </a:r>
            <a:r>
              <a:rPr lang="en-US" altLang="zh-CN" sz="2100" i="1" baseline="-25000" noProof="1">
                <a:sym typeface="+mn-ea"/>
              </a:rPr>
              <a:t>2</a:t>
            </a:r>
            <a:r>
              <a:rPr lang="en-US" altLang="zh-CN" sz="2100" i="1" noProof="1">
                <a:sym typeface="+mn-ea"/>
              </a:rPr>
              <a:t>): cost 2</a:t>
            </a:r>
            <a:endParaRPr lang="en-US" altLang="zh-CN" sz="2100" i="1" noProof="1"/>
          </a:p>
          <a:p>
            <a:pPr algn="just" fontAlgn="auto"/>
            <a:r>
              <a:rPr lang="en-US" altLang="zh-CN" sz="2100" i="1" noProof="1">
                <a:sym typeface="+mn-ea"/>
              </a:rPr>
              <a:t>(v</a:t>
            </a:r>
            <a:r>
              <a:rPr lang="en-US" altLang="zh-CN" sz="2100" i="1" baseline="-25000" noProof="1">
                <a:sym typeface="+mn-ea"/>
              </a:rPr>
              <a:t>1</a:t>
            </a:r>
            <a:r>
              <a:rPr lang="en-US" altLang="zh-CN" sz="2100" i="1" noProof="1">
                <a:sym typeface="+mn-ea"/>
              </a:rPr>
              <a:t>,v</a:t>
            </a:r>
            <a:r>
              <a:rPr lang="en-US" altLang="zh-CN" sz="2100" i="1" baseline="-25000" noProof="1">
                <a:sym typeface="+mn-ea"/>
              </a:rPr>
              <a:t>4</a:t>
            </a:r>
            <a:r>
              <a:rPr lang="en-US" altLang="zh-CN" sz="2100" i="1" noProof="1">
                <a:sym typeface="+mn-ea"/>
              </a:rPr>
              <a:t>): cost 1</a:t>
            </a:r>
            <a:endParaRPr lang="en-US" altLang="zh-CN" sz="2100" i="1" noProof="1"/>
          </a:p>
          <a:p>
            <a:pPr algn="just" fontAlgn="auto"/>
            <a:r>
              <a:rPr lang="en-US" altLang="zh-CN" sz="2100" i="1" noProof="1">
                <a:sym typeface="+mn-ea"/>
              </a:rPr>
              <a:t>(v</a:t>
            </a:r>
            <a:r>
              <a:rPr lang="en-US" altLang="zh-CN" sz="2100" i="1" baseline="-25000" noProof="1">
                <a:sym typeface="+mn-ea"/>
              </a:rPr>
              <a:t>1</a:t>
            </a:r>
            <a:r>
              <a:rPr lang="en-US" altLang="zh-CN" sz="2100" i="1" noProof="1">
                <a:sym typeface="+mn-ea"/>
              </a:rPr>
              <a:t>,v</a:t>
            </a:r>
            <a:r>
              <a:rPr lang="en-US" altLang="zh-CN" sz="2100" i="1" baseline="-25000" noProof="1">
                <a:sym typeface="+mn-ea"/>
              </a:rPr>
              <a:t>3</a:t>
            </a:r>
            <a:r>
              <a:rPr lang="en-US" altLang="zh-CN" sz="2100" i="1" noProof="1">
                <a:sym typeface="+mn-ea"/>
              </a:rPr>
              <a:t>): cost 4</a:t>
            </a:r>
            <a:endParaRPr lang="en-US" altLang="zh-CN" sz="2100" noProof="1"/>
          </a:p>
        </p:txBody>
      </p:sp>
      <p:sp>
        <p:nvSpPr>
          <p:cNvPr id="23555" name="Freeform 2"/>
          <p:cNvSpPr>
            <a:spLocks noChangeArrowheads="1"/>
          </p:cNvSpPr>
          <p:nvPr/>
        </p:nvSpPr>
        <p:spPr bwMode="auto">
          <a:xfrm>
            <a:off x="1863328" y="2619376"/>
            <a:ext cx="1079897" cy="917972"/>
          </a:xfrm>
          <a:custGeom>
            <a:avLst/>
            <a:gdLst>
              <a:gd name="T0" fmla="*/ 166 w 677"/>
              <a:gd name="T1" fmla="*/ 146 h 495"/>
              <a:gd name="T2" fmla="*/ 66 w 677"/>
              <a:gd name="T3" fmla="*/ 274 h 495"/>
              <a:gd name="T4" fmla="*/ 20 w 677"/>
              <a:gd name="T5" fmla="*/ 338 h 495"/>
              <a:gd name="T6" fmla="*/ 20 w 677"/>
              <a:gd name="T7" fmla="*/ 430 h 495"/>
              <a:gd name="T8" fmla="*/ 75 w 677"/>
              <a:gd name="T9" fmla="*/ 457 h 495"/>
              <a:gd name="T10" fmla="*/ 194 w 677"/>
              <a:gd name="T11" fmla="*/ 494 h 495"/>
              <a:gd name="T12" fmla="*/ 322 w 677"/>
              <a:gd name="T13" fmla="*/ 485 h 495"/>
              <a:gd name="T14" fmla="*/ 349 w 677"/>
              <a:gd name="T15" fmla="*/ 457 h 495"/>
              <a:gd name="T16" fmla="*/ 523 w 677"/>
              <a:gd name="T17" fmla="*/ 402 h 495"/>
              <a:gd name="T18" fmla="*/ 614 w 677"/>
              <a:gd name="T19" fmla="*/ 338 h 495"/>
              <a:gd name="T20" fmla="*/ 660 w 677"/>
              <a:gd name="T21" fmla="*/ 238 h 495"/>
              <a:gd name="T22" fmla="*/ 660 w 677"/>
              <a:gd name="T23" fmla="*/ 92 h 495"/>
              <a:gd name="T24" fmla="*/ 623 w 677"/>
              <a:gd name="T25" fmla="*/ 55 h 495"/>
              <a:gd name="T26" fmla="*/ 569 w 677"/>
              <a:gd name="T27" fmla="*/ 37 h 495"/>
              <a:gd name="T28" fmla="*/ 541 w 677"/>
              <a:gd name="T29" fmla="*/ 18 h 495"/>
              <a:gd name="T30" fmla="*/ 468 w 677"/>
              <a:gd name="T31" fmla="*/ 0 h 495"/>
              <a:gd name="T32" fmla="*/ 349 w 677"/>
              <a:gd name="T33" fmla="*/ 28 h 495"/>
              <a:gd name="T34" fmla="*/ 322 w 677"/>
              <a:gd name="T35" fmla="*/ 46 h 495"/>
              <a:gd name="T36" fmla="*/ 294 w 677"/>
              <a:gd name="T37" fmla="*/ 55 h 495"/>
              <a:gd name="T38" fmla="*/ 166 w 677"/>
              <a:gd name="T39" fmla="*/ 128 h 495"/>
              <a:gd name="T40" fmla="*/ 166 w 677"/>
              <a:gd name="T41" fmla="*/ 146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ADFFAD"/>
          </a:solidFill>
          <a:ln w="3175">
            <a:solidFill>
              <a:srgbClr val="008000"/>
            </a:solidFill>
            <a:prstDash val="dash"/>
            <a:round/>
            <a:headEnd/>
            <a:tailEnd/>
          </a:ln>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endParaRPr lang="zh-CN" altLang="en-US" sz="1350"/>
          </a:p>
        </p:txBody>
      </p:sp>
      <p:sp>
        <p:nvSpPr>
          <p:cNvPr id="23556" name="Line 3"/>
          <p:cNvSpPr>
            <a:spLocks noChangeShapeType="1"/>
          </p:cNvSpPr>
          <p:nvPr/>
        </p:nvSpPr>
        <p:spPr bwMode="auto">
          <a:xfrm flipH="1">
            <a:off x="1484710" y="3190876"/>
            <a:ext cx="756047" cy="50839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57" name="Line 4"/>
          <p:cNvSpPr>
            <a:spLocks noChangeShapeType="1"/>
          </p:cNvSpPr>
          <p:nvPr/>
        </p:nvSpPr>
        <p:spPr bwMode="auto">
          <a:xfrm>
            <a:off x="2564607" y="3213498"/>
            <a:ext cx="756047" cy="54054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1349" name="Line 5"/>
          <p:cNvSpPr>
            <a:spLocks noChangeShapeType="1"/>
          </p:cNvSpPr>
          <p:nvPr/>
        </p:nvSpPr>
        <p:spPr bwMode="auto">
          <a:xfrm>
            <a:off x="2564607" y="3212307"/>
            <a:ext cx="756047" cy="5405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1350" name="Line 6"/>
          <p:cNvSpPr>
            <a:spLocks noChangeShapeType="1"/>
          </p:cNvSpPr>
          <p:nvPr/>
        </p:nvSpPr>
        <p:spPr bwMode="auto">
          <a:xfrm>
            <a:off x="2619375" y="3105150"/>
            <a:ext cx="17287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60" name="Line 8"/>
          <p:cNvSpPr>
            <a:spLocks noChangeShapeType="1"/>
          </p:cNvSpPr>
          <p:nvPr/>
        </p:nvSpPr>
        <p:spPr bwMode="auto">
          <a:xfrm>
            <a:off x="2618185" y="3105150"/>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61" name="Line 9"/>
          <p:cNvSpPr>
            <a:spLocks noChangeShapeType="1"/>
          </p:cNvSpPr>
          <p:nvPr/>
        </p:nvSpPr>
        <p:spPr bwMode="auto">
          <a:xfrm flipH="1">
            <a:off x="3698082" y="3267075"/>
            <a:ext cx="702469" cy="48696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62" name="Line 10"/>
          <p:cNvSpPr>
            <a:spLocks noChangeShapeType="1"/>
          </p:cNvSpPr>
          <p:nvPr/>
        </p:nvSpPr>
        <p:spPr bwMode="auto">
          <a:xfrm>
            <a:off x="4756548" y="3245644"/>
            <a:ext cx="702469" cy="4857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63" name="Line 11"/>
          <p:cNvSpPr>
            <a:spLocks noChangeShapeType="1"/>
          </p:cNvSpPr>
          <p:nvPr/>
        </p:nvSpPr>
        <p:spPr bwMode="auto">
          <a:xfrm flipH="1">
            <a:off x="1538288" y="3861197"/>
            <a:ext cx="1727597"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64" name="Line 12"/>
          <p:cNvSpPr>
            <a:spLocks noChangeShapeType="1"/>
          </p:cNvSpPr>
          <p:nvPr/>
        </p:nvSpPr>
        <p:spPr bwMode="auto">
          <a:xfrm flipH="1">
            <a:off x="3698081" y="3861197"/>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65" name="Line 13"/>
          <p:cNvSpPr>
            <a:spLocks noChangeShapeType="1"/>
          </p:cNvSpPr>
          <p:nvPr/>
        </p:nvSpPr>
        <p:spPr bwMode="auto">
          <a:xfrm flipH="1">
            <a:off x="2564607"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66" name="Line 14"/>
          <p:cNvSpPr>
            <a:spLocks noChangeShapeType="1"/>
          </p:cNvSpPr>
          <p:nvPr/>
        </p:nvSpPr>
        <p:spPr bwMode="auto">
          <a:xfrm>
            <a:off x="1484710" y="4023123"/>
            <a:ext cx="756047" cy="54054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67" name="Line 15"/>
          <p:cNvSpPr>
            <a:spLocks noChangeShapeType="1"/>
          </p:cNvSpPr>
          <p:nvPr/>
        </p:nvSpPr>
        <p:spPr bwMode="auto">
          <a:xfrm flipH="1">
            <a:off x="2618185" y="4725591"/>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68" name="Line 16"/>
          <p:cNvSpPr>
            <a:spLocks noChangeShapeType="1"/>
          </p:cNvSpPr>
          <p:nvPr/>
        </p:nvSpPr>
        <p:spPr bwMode="auto">
          <a:xfrm flipH="1">
            <a:off x="4724401"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1361" name="Oval 17"/>
          <p:cNvSpPr>
            <a:spLocks noChangeArrowheads="1"/>
          </p:cNvSpPr>
          <p:nvPr/>
        </p:nvSpPr>
        <p:spPr bwMode="auto">
          <a:xfrm>
            <a:off x="2185988"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1</a:t>
            </a:r>
          </a:p>
        </p:txBody>
      </p:sp>
      <p:sp>
        <p:nvSpPr>
          <p:cNvPr id="441362" name="Oval 18"/>
          <p:cNvSpPr>
            <a:spLocks noChangeArrowheads="1"/>
          </p:cNvSpPr>
          <p:nvPr/>
        </p:nvSpPr>
        <p:spPr bwMode="auto">
          <a:xfrm>
            <a:off x="4345782"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2</a:t>
            </a:r>
          </a:p>
        </p:txBody>
      </p:sp>
      <p:sp>
        <p:nvSpPr>
          <p:cNvPr id="441363" name="Oval 19"/>
          <p:cNvSpPr>
            <a:spLocks noChangeArrowheads="1"/>
          </p:cNvSpPr>
          <p:nvPr/>
        </p:nvSpPr>
        <p:spPr bwMode="auto">
          <a:xfrm>
            <a:off x="5426869"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5</a:t>
            </a:r>
          </a:p>
        </p:txBody>
      </p:sp>
      <p:sp>
        <p:nvSpPr>
          <p:cNvPr id="441364" name="Oval 20"/>
          <p:cNvSpPr>
            <a:spLocks noChangeArrowheads="1"/>
          </p:cNvSpPr>
          <p:nvPr/>
        </p:nvSpPr>
        <p:spPr bwMode="auto">
          <a:xfrm>
            <a:off x="1106091" y="3644503"/>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3</a:t>
            </a:r>
          </a:p>
        </p:txBody>
      </p:sp>
      <p:sp>
        <p:nvSpPr>
          <p:cNvPr id="441365" name="Oval 21"/>
          <p:cNvSpPr>
            <a:spLocks noChangeArrowheads="1"/>
          </p:cNvSpPr>
          <p:nvPr/>
        </p:nvSpPr>
        <p:spPr bwMode="auto">
          <a:xfrm>
            <a:off x="2187178"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6</a:t>
            </a:r>
          </a:p>
        </p:txBody>
      </p:sp>
      <p:sp>
        <p:nvSpPr>
          <p:cNvPr id="441366" name="Oval 22"/>
          <p:cNvSpPr>
            <a:spLocks noChangeArrowheads="1"/>
          </p:cNvSpPr>
          <p:nvPr/>
        </p:nvSpPr>
        <p:spPr bwMode="auto">
          <a:xfrm>
            <a:off x="4346972"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7</a:t>
            </a:r>
          </a:p>
        </p:txBody>
      </p:sp>
      <p:sp>
        <p:nvSpPr>
          <p:cNvPr id="23575" name="Text Box 23"/>
          <p:cNvSpPr txBox="1">
            <a:spLocks noChangeArrowheads="1"/>
          </p:cNvSpPr>
          <p:nvPr/>
        </p:nvSpPr>
        <p:spPr bwMode="auto">
          <a:xfrm>
            <a:off x="164663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23576" name="Text Box 24"/>
          <p:cNvSpPr txBox="1">
            <a:spLocks noChangeArrowheads="1"/>
          </p:cNvSpPr>
          <p:nvPr/>
        </p:nvSpPr>
        <p:spPr bwMode="auto">
          <a:xfrm>
            <a:off x="3375422" y="283487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23577" name="Text Box 25"/>
          <p:cNvSpPr txBox="1">
            <a:spLocks noChangeArrowheads="1"/>
          </p:cNvSpPr>
          <p:nvPr/>
        </p:nvSpPr>
        <p:spPr bwMode="auto">
          <a:xfrm>
            <a:off x="294322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23578" name="Text Box 26"/>
          <p:cNvSpPr txBox="1">
            <a:spLocks noChangeArrowheads="1"/>
          </p:cNvSpPr>
          <p:nvPr/>
        </p:nvSpPr>
        <p:spPr bwMode="auto">
          <a:xfrm>
            <a:off x="2294335" y="3586163"/>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23579" name="Text Box 27"/>
          <p:cNvSpPr txBox="1">
            <a:spLocks noChangeArrowheads="1"/>
          </p:cNvSpPr>
          <p:nvPr/>
        </p:nvSpPr>
        <p:spPr bwMode="auto">
          <a:xfrm>
            <a:off x="1631156" y="42398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5</a:t>
            </a:r>
          </a:p>
        </p:txBody>
      </p:sp>
      <p:sp>
        <p:nvSpPr>
          <p:cNvPr id="23580" name="Text Box 28"/>
          <p:cNvSpPr txBox="1">
            <a:spLocks noChangeArrowheads="1"/>
          </p:cNvSpPr>
          <p:nvPr/>
        </p:nvSpPr>
        <p:spPr bwMode="auto">
          <a:xfrm>
            <a:off x="3321844" y="4476751"/>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23581" name="Text Box 29"/>
          <p:cNvSpPr txBox="1">
            <a:spLocks noChangeArrowheads="1"/>
          </p:cNvSpPr>
          <p:nvPr/>
        </p:nvSpPr>
        <p:spPr bwMode="auto">
          <a:xfrm>
            <a:off x="27277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8</a:t>
            </a:r>
          </a:p>
        </p:txBody>
      </p:sp>
      <p:sp>
        <p:nvSpPr>
          <p:cNvPr id="23582" name="Text Box 30"/>
          <p:cNvSpPr txBox="1">
            <a:spLocks noChangeArrowheads="1"/>
          </p:cNvSpPr>
          <p:nvPr/>
        </p:nvSpPr>
        <p:spPr bwMode="auto">
          <a:xfrm>
            <a:off x="40231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23583" name="Text Box 31"/>
          <p:cNvSpPr txBox="1">
            <a:spLocks noChangeArrowheads="1"/>
          </p:cNvSpPr>
          <p:nvPr/>
        </p:nvSpPr>
        <p:spPr bwMode="auto">
          <a:xfrm>
            <a:off x="4546997"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7</a:t>
            </a:r>
          </a:p>
        </p:txBody>
      </p:sp>
      <p:sp>
        <p:nvSpPr>
          <p:cNvPr id="23584" name="Text Box 32"/>
          <p:cNvSpPr txBox="1">
            <a:spLocks noChangeArrowheads="1"/>
          </p:cNvSpPr>
          <p:nvPr/>
        </p:nvSpPr>
        <p:spPr bwMode="auto">
          <a:xfrm>
            <a:off x="3861197"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3</a:t>
            </a:r>
          </a:p>
        </p:txBody>
      </p:sp>
      <p:sp>
        <p:nvSpPr>
          <p:cNvPr id="23585" name="Text Box 33"/>
          <p:cNvSpPr txBox="1">
            <a:spLocks noChangeArrowheads="1"/>
          </p:cNvSpPr>
          <p:nvPr/>
        </p:nvSpPr>
        <p:spPr bwMode="auto">
          <a:xfrm>
            <a:off x="4995862" y="3213498"/>
            <a:ext cx="32867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10</a:t>
            </a:r>
          </a:p>
        </p:txBody>
      </p:sp>
      <p:sp>
        <p:nvSpPr>
          <p:cNvPr id="23586" name="Text Box 34"/>
          <p:cNvSpPr txBox="1">
            <a:spLocks noChangeArrowheads="1"/>
          </p:cNvSpPr>
          <p:nvPr/>
        </p:nvSpPr>
        <p:spPr bwMode="auto">
          <a:xfrm>
            <a:off x="5157787" y="4185048"/>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6</a:t>
            </a:r>
          </a:p>
        </p:txBody>
      </p:sp>
      <p:sp>
        <p:nvSpPr>
          <p:cNvPr id="23587" name="Line 35"/>
          <p:cNvSpPr>
            <a:spLocks noChangeShapeType="1"/>
          </p:cNvSpPr>
          <p:nvPr/>
        </p:nvSpPr>
        <p:spPr bwMode="auto">
          <a:xfrm>
            <a:off x="3644503" y="4023122"/>
            <a:ext cx="756047" cy="594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1380" name="Oval 36"/>
          <p:cNvSpPr>
            <a:spLocks noChangeArrowheads="1"/>
          </p:cNvSpPr>
          <p:nvPr/>
        </p:nvSpPr>
        <p:spPr bwMode="auto">
          <a:xfrm>
            <a:off x="3265885"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4</a:t>
            </a:r>
          </a:p>
        </p:txBody>
      </p:sp>
      <p:sp>
        <p:nvSpPr>
          <p:cNvPr id="23589" name="Oval 37"/>
          <p:cNvSpPr>
            <a:spLocks noChangeArrowheads="1"/>
          </p:cNvSpPr>
          <p:nvPr/>
        </p:nvSpPr>
        <p:spPr bwMode="auto">
          <a:xfrm>
            <a:off x="2187178" y="288845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1</a:t>
            </a:r>
          </a:p>
        </p:txBody>
      </p:sp>
      <p:sp>
        <p:nvSpPr>
          <p:cNvPr id="441383" name="Line 39"/>
          <p:cNvSpPr>
            <a:spLocks noChangeShapeType="1"/>
          </p:cNvSpPr>
          <p:nvPr/>
        </p:nvSpPr>
        <p:spPr bwMode="auto">
          <a:xfrm flipH="1">
            <a:off x="1484710" y="3212307"/>
            <a:ext cx="756047" cy="50839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Tree>
    <p:custDataLst>
      <p:tags r:id="rId1"/>
    </p:custDataLst>
    <p:extLst>
      <p:ext uri="{BB962C8B-B14F-4D97-AF65-F5344CB8AC3E}">
        <p14:creationId xmlns:p14="http://schemas.microsoft.com/office/powerpoint/2010/main" val="156925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4138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4134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41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框 2"/>
          <p:cNvSpPr txBox="1">
            <a:spLocks noChangeArrowheads="1"/>
          </p:cNvSpPr>
          <p:nvPr>
            <p:custDataLst>
              <p:tags r:id="rId2"/>
            </p:custDataLst>
          </p:nvPr>
        </p:nvSpPr>
        <p:spPr bwMode="auto">
          <a:xfrm>
            <a:off x="2379643" y="613173"/>
            <a:ext cx="6369397" cy="1356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indent="0" algn="ctr">
              <a:lnSpc>
                <a:spcPct val="90000"/>
              </a:lnSpc>
              <a:spcBef>
                <a:spcPts val="750"/>
              </a:spcBef>
            </a:pPr>
            <a:r>
              <a:rPr lang="zh-CN" altLang="en-US" sz="2100" dirty="0"/>
              <a:t>最小边权的边</a:t>
            </a:r>
            <a:r>
              <a:rPr lang="en-US" altLang="zh-CN" sz="2100" dirty="0"/>
              <a:t>:  </a:t>
            </a:r>
          </a:p>
          <a:p>
            <a:pPr marL="0" indent="0" algn="ctr">
              <a:lnSpc>
                <a:spcPct val="90000"/>
              </a:lnSpc>
              <a:spcBef>
                <a:spcPts val="750"/>
              </a:spcBef>
            </a:pPr>
            <a:r>
              <a:rPr lang="en-US" altLang="zh-CN" sz="2100" i="1" dirty="0"/>
              <a:t>(v</a:t>
            </a:r>
            <a:r>
              <a:rPr lang="en-US" altLang="zh-CN" sz="2100" i="1" baseline="-25000" dirty="0"/>
              <a:t>1</a:t>
            </a:r>
            <a:r>
              <a:rPr lang="en-US" altLang="zh-CN" sz="2100" i="1" dirty="0"/>
              <a:t>,v</a:t>
            </a:r>
            <a:r>
              <a:rPr lang="en-US" altLang="zh-CN" sz="2100" i="1" baseline="-25000" dirty="0"/>
              <a:t>4</a:t>
            </a:r>
            <a:r>
              <a:rPr lang="en-US" altLang="zh-CN" sz="2100" i="1" dirty="0"/>
              <a:t>): cost 1</a:t>
            </a:r>
          </a:p>
          <a:p>
            <a:pPr marL="0" indent="0" algn="ctr">
              <a:lnSpc>
                <a:spcPct val="90000"/>
              </a:lnSpc>
              <a:spcBef>
                <a:spcPts val="750"/>
              </a:spcBef>
            </a:pPr>
            <a:r>
              <a:rPr lang="en-US" altLang="zh-CN" sz="2100" dirty="0"/>
              <a:t>(</a:t>
            </a:r>
            <a:r>
              <a:rPr lang="zh-CN" altLang="en-US" sz="2100" dirty="0"/>
              <a:t>如果有多个相同最小权值的边，任意选择一个就行</a:t>
            </a:r>
            <a:r>
              <a:rPr lang="en-US" altLang="zh-CN" sz="2100" dirty="0"/>
              <a:t>) </a:t>
            </a:r>
          </a:p>
        </p:txBody>
      </p:sp>
      <p:sp>
        <p:nvSpPr>
          <p:cNvPr id="25603" name="Freeform 2"/>
          <p:cNvSpPr>
            <a:spLocks noChangeArrowheads="1"/>
          </p:cNvSpPr>
          <p:nvPr/>
        </p:nvSpPr>
        <p:spPr bwMode="auto">
          <a:xfrm>
            <a:off x="1863328" y="2619376"/>
            <a:ext cx="1079897" cy="917972"/>
          </a:xfrm>
          <a:custGeom>
            <a:avLst/>
            <a:gdLst>
              <a:gd name="T0" fmla="*/ 166 w 677"/>
              <a:gd name="T1" fmla="*/ 146 h 495"/>
              <a:gd name="T2" fmla="*/ 66 w 677"/>
              <a:gd name="T3" fmla="*/ 274 h 495"/>
              <a:gd name="T4" fmla="*/ 20 w 677"/>
              <a:gd name="T5" fmla="*/ 338 h 495"/>
              <a:gd name="T6" fmla="*/ 20 w 677"/>
              <a:gd name="T7" fmla="*/ 430 h 495"/>
              <a:gd name="T8" fmla="*/ 75 w 677"/>
              <a:gd name="T9" fmla="*/ 457 h 495"/>
              <a:gd name="T10" fmla="*/ 194 w 677"/>
              <a:gd name="T11" fmla="*/ 494 h 495"/>
              <a:gd name="T12" fmla="*/ 322 w 677"/>
              <a:gd name="T13" fmla="*/ 485 h 495"/>
              <a:gd name="T14" fmla="*/ 349 w 677"/>
              <a:gd name="T15" fmla="*/ 457 h 495"/>
              <a:gd name="T16" fmla="*/ 523 w 677"/>
              <a:gd name="T17" fmla="*/ 402 h 495"/>
              <a:gd name="T18" fmla="*/ 614 w 677"/>
              <a:gd name="T19" fmla="*/ 338 h 495"/>
              <a:gd name="T20" fmla="*/ 660 w 677"/>
              <a:gd name="T21" fmla="*/ 238 h 495"/>
              <a:gd name="T22" fmla="*/ 660 w 677"/>
              <a:gd name="T23" fmla="*/ 92 h 495"/>
              <a:gd name="T24" fmla="*/ 623 w 677"/>
              <a:gd name="T25" fmla="*/ 55 h 495"/>
              <a:gd name="T26" fmla="*/ 569 w 677"/>
              <a:gd name="T27" fmla="*/ 37 h 495"/>
              <a:gd name="T28" fmla="*/ 541 w 677"/>
              <a:gd name="T29" fmla="*/ 18 h 495"/>
              <a:gd name="T30" fmla="*/ 468 w 677"/>
              <a:gd name="T31" fmla="*/ 0 h 495"/>
              <a:gd name="T32" fmla="*/ 349 w 677"/>
              <a:gd name="T33" fmla="*/ 28 h 495"/>
              <a:gd name="T34" fmla="*/ 322 w 677"/>
              <a:gd name="T35" fmla="*/ 46 h 495"/>
              <a:gd name="T36" fmla="*/ 294 w 677"/>
              <a:gd name="T37" fmla="*/ 55 h 495"/>
              <a:gd name="T38" fmla="*/ 166 w 677"/>
              <a:gd name="T39" fmla="*/ 128 h 495"/>
              <a:gd name="T40" fmla="*/ 166 w 677"/>
              <a:gd name="T41" fmla="*/ 146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ADFFAD"/>
          </a:solidFill>
          <a:ln w="3175">
            <a:solidFill>
              <a:srgbClr val="008000"/>
            </a:solidFill>
            <a:prstDash val="dash"/>
            <a:round/>
            <a:headEnd/>
            <a:tailEnd/>
          </a:ln>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endParaRPr lang="zh-CN" altLang="en-US" sz="1350"/>
          </a:p>
        </p:txBody>
      </p:sp>
      <p:sp>
        <p:nvSpPr>
          <p:cNvPr id="25604" name="Line 3"/>
          <p:cNvSpPr>
            <a:spLocks noChangeShapeType="1"/>
          </p:cNvSpPr>
          <p:nvPr/>
        </p:nvSpPr>
        <p:spPr bwMode="auto">
          <a:xfrm flipH="1">
            <a:off x="1484710" y="3190876"/>
            <a:ext cx="756047" cy="50839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5605" name="Line 4"/>
          <p:cNvSpPr>
            <a:spLocks noChangeShapeType="1"/>
          </p:cNvSpPr>
          <p:nvPr/>
        </p:nvSpPr>
        <p:spPr bwMode="auto">
          <a:xfrm>
            <a:off x="2564607" y="3213498"/>
            <a:ext cx="756047" cy="54054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5606" name="Line 5"/>
          <p:cNvSpPr>
            <a:spLocks noChangeShapeType="1"/>
          </p:cNvSpPr>
          <p:nvPr/>
        </p:nvSpPr>
        <p:spPr bwMode="auto">
          <a:xfrm>
            <a:off x="2564607" y="3212307"/>
            <a:ext cx="756047" cy="5405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5607" name="Line 7"/>
          <p:cNvSpPr>
            <a:spLocks noChangeShapeType="1"/>
          </p:cNvSpPr>
          <p:nvPr/>
        </p:nvSpPr>
        <p:spPr bwMode="auto">
          <a:xfrm>
            <a:off x="2618185" y="3105150"/>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5608" name="Line 8"/>
          <p:cNvSpPr>
            <a:spLocks noChangeShapeType="1"/>
          </p:cNvSpPr>
          <p:nvPr/>
        </p:nvSpPr>
        <p:spPr bwMode="auto">
          <a:xfrm flipH="1">
            <a:off x="3698082" y="3267075"/>
            <a:ext cx="702469" cy="48696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5609" name="Line 9"/>
          <p:cNvSpPr>
            <a:spLocks noChangeShapeType="1"/>
          </p:cNvSpPr>
          <p:nvPr/>
        </p:nvSpPr>
        <p:spPr bwMode="auto">
          <a:xfrm>
            <a:off x="4756548" y="3245644"/>
            <a:ext cx="702469" cy="4857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5610" name="Line 10"/>
          <p:cNvSpPr>
            <a:spLocks noChangeShapeType="1"/>
          </p:cNvSpPr>
          <p:nvPr/>
        </p:nvSpPr>
        <p:spPr bwMode="auto">
          <a:xfrm flipH="1">
            <a:off x="1538288" y="3861197"/>
            <a:ext cx="1727597"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5611" name="Line 11"/>
          <p:cNvSpPr>
            <a:spLocks noChangeShapeType="1"/>
          </p:cNvSpPr>
          <p:nvPr/>
        </p:nvSpPr>
        <p:spPr bwMode="auto">
          <a:xfrm flipH="1">
            <a:off x="3698081" y="3861197"/>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5612" name="Line 12"/>
          <p:cNvSpPr>
            <a:spLocks noChangeShapeType="1"/>
          </p:cNvSpPr>
          <p:nvPr/>
        </p:nvSpPr>
        <p:spPr bwMode="auto">
          <a:xfrm flipH="1">
            <a:off x="2564607"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5613" name="Line 13"/>
          <p:cNvSpPr>
            <a:spLocks noChangeShapeType="1"/>
          </p:cNvSpPr>
          <p:nvPr/>
        </p:nvSpPr>
        <p:spPr bwMode="auto">
          <a:xfrm>
            <a:off x="1484710" y="4023123"/>
            <a:ext cx="756047" cy="54054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5614" name="Line 14"/>
          <p:cNvSpPr>
            <a:spLocks noChangeShapeType="1"/>
          </p:cNvSpPr>
          <p:nvPr/>
        </p:nvSpPr>
        <p:spPr bwMode="auto">
          <a:xfrm flipH="1">
            <a:off x="2618185" y="4725591"/>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5615" name="Line 15"/>
          <p:cNvSpPr>
            <a:spLocks noChangeShapeType="1"/>
          </p:cNvSpPr>
          <p:nvPr/>
        </p:nvSpPr>
        <p:spPr bwMode="auto">
          <a:xfrm flipH="1">
            <a:off x="4724401"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2384" name="Oval 16"/>
          <p:cNvSpPr>
            <a:spLocks noChangeArrowheads="1"/>
          </p:cNvSpPr>
          <p:nvPr/>
        </p:nvSpPr>
        <p:spPr bwMode="auto">
          <a:xfrm>
            <a:off x="2185988"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1</a:t>
            </a:r>
          </a:p>
        </p:txBody>
      </p:sp>
      <p:sp>
        <p:nvSpPr>
          <p:cNvPr id="442385" name="Oval 17"/>
          <p:cNvSpPr>
            <a:spLocks noChangeArrowheads="1"/>
          </p:cNvSpPr>
          <p:nvPr/>
        </p:nvSpPr>
        <p:spPr bwMode="auto">
          <a:xfrm>
            <a:off x="4345782"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2</a:t>
            </a:r>
          </a:p>
        </p:txBody>
      </p:sp>
      <p:sp>
        <p:nvSpPr>
          <p:cNvPr id="442386" name="Oval 18"/>
          <p:cNvSpPr>
            <a:spLocks noChangeArrowheads="1"/>
          </p:cNvSpPr>
          <p:nvPr/>
        </p:nvSpPr>
        <p:spPr bwMode="auto">
          <a:xfrm>
            <a:off x="5426869"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5</a:t>
            </a:r>
          </a:p>
        </p:txBody>
      </p:sp>
      <p:sp>
        <p:nvSpPr>
          <p:cNvPr id="442387" name="Oval 19"/>
          <p:cNvSpPr>
            <a:spLocks noChangeArrowheads="1"/>
          </p:cNvSpPr>
          <p:nvPr/>
        </p:nvSpPr>
        <p:spPr bwMode="auto">
          <a:xfrm>
            <a:off x="1106091" y="3644503"/>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3</a:t>
            </a:r>
          </a:p>
        </p:txBody>
      </p:sp>
      <p:sp>
        <p:nvSpPr>
          <p:cNvPr id="442388" name="Oval 20"/>
          <p:cNvSpPr>
            <a:spLocks noChangeArrowheads="1"/>
          </p:cNvSpPr>
          <p:nvPr/>
        </p:nvSpPr>
        <p:spPr bwMode="auto">
          <a:xfrm>
            <a:off x="2187178"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6</a:t>
            </a:r>
          </a:p>
        </p:txBody>
      </p:sp>
      <p:sp>
        <p:nvSpPr>
          <p:cNvPr id="442389" name="Oval 21"/>
          <p:cNvSpPr>
            <a:spLocks noChangeArrowheads="1"/>
          </p:cNvSpPr>
          <p:nvPr/>
        </p:nvSpPr>
        <p:spPr bwMode="auto">
          <a:xfrm>
            <a:off x="4346972"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7</a:t>
            </a:r>
          </a:p>
        </p:txBody>
      </p:sp>
      <p:sp>
        <p:nvSpPr>
          <p:cNvPr id="25622" name="Text Box 22"/>
          <p:cNvSpPr txBox="1">
            <a:spLocks noChangeArrowheads="1"/>
          </p:cNvSpPr>
          <p:nvPr/>
        </p:nvSpPr>
        <p:spPr bwMode="auto">
          <a:xfrm>
            <a:off x="164663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25623" name="Text Box 23"/>
          <p:cNvSpPr txBox="1">
            <a:spLocks noChangeArrowheads="1"/>
          </p:cNvSpPr>
          <p:nvPr/>
        </p:nvSpPr>
        <p:spPr bwMode="auto">
          <a:xfrm>
            <a:off x="3375422" y="283487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25624" name="Text Box 24"/>
          <p:cNvSpPr txBox="1">
            <a:spLocks noChangeArrowheads="1"/>
          </p:cNvSpPr>
          <p:nvPr/>
        </p:nvSpPr>
        <p:spPr bwMode="auto">
          <a:xfrm>
            <a:off x="294322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25625" name="Text Box 25"/>
          <p:cNvSpPr txBox="1">
            <a:spLocks noChangeArrowheads="1"/>
          </p:cNvSpPr>
          <p:nvPr/>
        </p:nvSpPr>
        <p:spPr bwMode="auto">
          <a:xfrm>
            <a:off x="2294335" y="3586163"/>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25626" name="Text Box 26"/>
          <p:cNvSpPr txBox="1">
            <a:spLocks noChangeArrowheads="1"/>
          </p:cNvSpPr>
          <p:nvPr/>
        </p:nvSpPr>
        <p:spPr bwMode="auto">
          <a:xfrm>
            <a:off x="1631156" y="42398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5</a:t>
            </a:r>
          </a:p>
        </p:txBody>
      </p:sp>
      <p:sp>
        <p:nvSpPr>
          <p:cNvPr id="25627" name="Text Box 27"/>
          <p:cNvSpPr txBox="1">
            <a:spLocks noChangeArrowheads="1"/>
          </p:cNvSpPr>
          <p:nvPr/>
        </p:nvSpPr>
        <p:spPr bwMode="auto">
          <a:xfrm>
            <a:off x="3321844" y="4476751"/>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25628" name="Text Box 28"/>
          <p:cNvSpPr txBox="1">
            <a:spLocks noChangeArrowheads="1"/>
          </p:cNvSpPr>
          <p:nvPr/>
        </p:nvSpPr>
        <p:spPr bwMode="auto">
          <a:xfrm>
            <a:off x="27277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8</a:t>
            </a:r>
          </a:p>
        </p:txBody>
      </p:sp>
      <p:sp>
        <p:nvSpPr>
          <p:cNvPr id="25629" name="Text Box 29"/>
          <p:cNvSpPr txBox="1">
            <a:spLocks noChangeArrowheads="1"/>
          </p:cNvSpPr>
          <p:nvPr/>
        </p:nvSpPr>
        <p:spPr bwMode="auto">
          <a:xfrm>
            <a:off x="40231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25630" name="Text Box 30"/>
          <p:cNvSpPr txBox="1">
            <a:spLocks noChangeArrowheads="1"/>
          </p:cNvSpPr>
          <p:nvPr/>
        </p:nvSpPr>
        <p:spPr bwMode="auto">
          <a:xfrm>
            <a:off x="4546997"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7</a:t>
            </a:r>
          </a:p>
        </p:txBody>
      </p:sp>
      <p:sp>
        <p:nvSpPr>
          <p:cNvPr id="25631" name="Text Box 31"/>
          <p:cNvSpPr txBox="1">
            <a:spLocks noChangeArrowheads="1"/>
          </p:cNvSpPr>
          <p:nvPr/>
        </p:nvSpPr>
        <p:spPr bwMode="auto">
          <a:xfrm>
            <a:off x="3861197"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3</a:t>
            </a:r>
          </a:p>
        </p:txBody>
      </p:sp>
      <p:sp>
        <p:nvSpPr>
          <p:cNvPr id="25632" name="Text Box 32"/>
          <p:cNvSpPr txBox="1">
            <a:spLocks noChangeArrowheads="1"/>
          </p:cNvSpPr>
          <p:nvPr/>
        </p:nvSpPr>
        <p:spPr bwMode="auto">
          <a:xfrm>
            <a:off x="4995862" y="3213498"/>
            <a:ext cx="32867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10</a:t>
            </a:r>
          </a:p>
        </p:txBody>
      </p:sp>
      <p:sp>
        <p:nvSpPr>
          <p:cNvPr id="25633" name="Text Box 33"/>
          <p:cNvSpPr txBox="1">
            <a:spLocks noChangeArrowheads="1"/>
          </p:cNvSpPr>
          <p:nvPr/>
        </p:nvSpPr>
        <p:spPr bwMode="auto">
          <a:xfrm>
            <a:off x="5157787" y="4185048"/>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6</a:t>
            </a:r>
          </a:p>
        </p:txBody>
      </p:sp>
      <p:sp>
        <p:nvSpPr>
          <p:cNvPr id="25634" name="Line 34"/>
          <p:cNvSpPr>
            <a:spLocks noChangeShapeType="1"/>
          </p:cNvSpPr>
          <p:nvPr/>
        </p:nvSpPr>
        <p:spPr bwMode="auto">
          <a:xfrm>
            <a:off x="3644503" y="4023122"/>
            <a:ext cx="756047" cy="594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2403" name="Oval 35"/>
          <p:cNvSpPr>
            <a:spLocks noChangeArrowheads="1"/>
          </p:cNvSpPr>
          <p:nvPr/>
        </p:nvSpPr>
        <p:spPr bwMode="auto">
          <a:xfrm>
            <a:off x="3265885"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4</a:t>
            </a:r>
          </a:p>
        </p:txBody>
      </p:sp>
      <p:sp>
        <p:nvSpPr>
          <p:cNvPr id="25636" name="Oval 36"/>
          <p:cNvSpPr>
            <a:spLocks noChangeArrowheads="1"/>
          </p:cNvSpPr>
          <p:nvPr/>
        </p:nvSpPr>
        <p:spPr bwMode="auto">
          <a:xfrm>
            <a:off x="2187178" y="288845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1</a:t>
            </a:r>
          </a:p>
        </p:txBody>
      </p:sp>
    </p:spTree>
    <p:custDataLst>
      <p:tags r:id="rId1"/>
    </p:custDataLst>
    <p:extLst>
      <p:ext uri="{BB962C8B-B14F-4D97-AF65-F5344CB8AC3E}">
        <p14:creationId xmlns:p14="http://schemas.microsoft.com/office/powerpoint/2010/main" val="2965755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
          <p:cNvSpPr txBox="1">
            <a:spLocks noChangeArrowheads="1"/>
          </p:cNvSpPr>
          <p:nvPr>
            <p:custDataLst>
              <p:tags r:id="rId2"/>
            </p:custDataLst>
          </p:nvPr>
        </p:nvSpPr>
        <p:spPr bwMode="auto">
          <a:xfrm>
            <a:off x="3359255" y="760796"/>
            <a:ext cx="4567423" cy="81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indent="0" algn="ctr">
              <a:lnSpc>
                <a:spcPct val="80000"/>
              </a:lnSpc>
              <a:spcBef>
                <a:spcPts val="675"/>
              </a:spcBef>
            </a:pPr>
            <a:r>
              <a:rPr lang="zh-CN" altLang="en-US" sz="2100" dirty="0"/>
              <a:t>将</a:t>
            </a:r>
            <a:r>
              <a:rPr lang="en-US" altLang="zh-CN" sz="2100" dirty="0"/>
              <a:t>v</a:t>
            </a:r>
            <a:r>
              <a:rPr lang="en-US" altLang="zh-CN" sz="2100" baseline="-25000" dirty="0"/>
              <a:t>4</a:t>
            </a:r>
            <a:r>
              <a:rPr lang="zh-CN" altLang="en-US" sz="2100" dirty="0"/>
              <a:t>和那条最小边加入到当前树中，这样就可以扩展当前树</a:t>
            </a:r>
            <a:endParaRPr lang="en-US" altLang="zh-CN" sz="2100" dirty="0"/>
          </a:p>
        </p:txBody>
      </p:sp>
      <p:sp>
        <p:nvSpPr>
          <p:cNvPr id="27651" name="Freeform 2"/>
          <p:cNvSpPr>
            <a:spLocks noChangeArrowheads="1"/>
          </p:cNvSpPr>
          <p:nvPr/>
        </p:nvSpPr>
        <p:spPr bwMode="auto">
          <a:xfrm rot="5400000">
            <a:off x="2265760" y="2537223"/>
            <a:ext cx="1459706" cy="1835944"/>
          </a:xfrm>
          <a:custGeom>
            <a:avLst/>
            <a:gdLst>
              <a:gd name="T0" fmla="*/ 166 w 677"/>
              <a:gd name="T1" fmla="*/ 146 h 495"/>
              <a:gd name="T2" fmla="*/ 66 w 677"/>
              <a:gd name="T3" fmla="*/ 274 h 495"/>
              <a:gd name="T4" fmla="*/ 20 w 677"/>
              <a:gd name="T5" fmla="*/ 338 h 495"/>
              <a:gd name="T6" fmla="*/ 20 w 677"/>
              <a:gd name="T7" fmla="*/ 430 h 495"/>
              <a:gd name="T8" fmla="*/ 75 w 677"/>
              <a:gd name="T9" fmla="*/ 457 h 495"/>
              <a:gd name="T10" fmla="*/ 194 w 677"/>
              <a:gd name="T11" fmla="*/ 494 h 495"/>
              <a:gd name="T12" fmla="*/ 322 w 677"/>
              <a:gd name="T13" fmla="*/ 485 h 495"/>
              <a:gd name="T14" fmla="*/ 349 w 677"/>
              <a:gd name="T15" fmla="*/ 457 h 495"/>
              <a:gd name="T16" fmla="*/ 523 w 677"/>
              <a:gd name="T17" fmla="*/ 402 h 495"/>
              <a:gd name="T18" fmla="*/ 614 w 677"/>
              <a:gd name="T19" fmla="*/ 338 h 495"/>
              <a:gd name="T20" fmla="*/ 660 w 677"/>
              <a:gd name="T21" fmla="*/ 238 h 495"/>
              <a:gd name="T22" fmla="*/ 660 w 677"/>
              <a:gd name="T23" fmla="*/ 92 h 495"/>
              <a:gd name="T24" fmla="*/ 623 w 677"/>
              <a:gd name="T25" fmla="*/ 55 h 495"/>
              <a:gd name="T26" fmla="*/ 569 w 677"/>
              <a:gd name="T27" fmla="*/ 37 h 495"/>
              <a:gd name="T28" fmla="*/ 541 w 677"/>
              <a:gd name="T29" fmla="*/ 18 h 495"/>
              <a:gd name="T30" fmla="*/ 468 w 677"/>
              <a:gd name="T31" fmla="*/ 0 h 495"/>
              <a:gd name="T32" fmla="*/ 349 w 677"/>
              <a:gd name="T33" fmla="*/ 28 h 495"/>
              <a:gd name="T34" fmla="*/ 322 w 677"/>
              <a:gd name="T35" fmla="*/ 46 h 495"/>
              <a:gd name="T36" fmla="*/ 294 w 677"/>
              <a:gd name="T37" fmla="*/ 55 h 495"/>
              <a:gd name="T38" fmla="*/ 166 w 677"/>
              <a:gd name="T39" fmla="*/ 128 h 495"/>
              <a:gd name="T40" fmla="*/ 166 w 677"/>
              <a:gd name="T41" fmla="*/ 146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ADFFAD"/>
          </a:solidFill>
          <a:ln w="3175">
            <a:solidFill>
              <a:srgbClr val="008000"/>
            </a:solidFill>
            <a:prstDash val="dash"/>
            <a:round/>
            <a:headEnd/>
            <a:tailEnd/>
          </a:ln>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endParaRPr lang="zh-CN" altLang="en-US" sz="1350"/>
          </a:p>
        </p:txBody>
      </p:sp>
      <p:sp>
        <p:nvSpPr>
          <p:cNvPr id="27652" name="Line 3"/>
          <p:cNvSpPr>
            <a:spLocks noChangeShapeType="1"/>
          </p:cNvSpPr>
          <p:nvPr/>
        </p:nvSpPr>
        <p:spPr bwMode="auto">
          <a:xfrm flipH="1">
            <a:off x="1484710" y="3190876"/>
            <a:ext cx="756047" cy="50839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653" name="Line 4"/>
          <p:cNvSpPr>
            <a:spLocks noChangeShapeType="1"/>
          </p:cNvSpPr>
          <p:nvPr/>
        </p:nvSpPr>
        <p:spPr bwMode="auto">
          <a:xfrm>
            <a:off x="2564607" y="3213498"/>
            <a:ext cx="756047" cy="54054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654" name="Line 5"/>
          <p:cNvSpPr>
            <a:spLocks noChangeShapeType="1"/>
          </p:cNvSpPr>
          <p:nvPr/>
        </p:nvSpPr>
        <p:spPr bwMode="auto">
          <a:xfrm>
            <a:off x="2564607" y="3212307"/>
            <a:ext cx="756047" cy="5405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655" name="Line 7"/>
          <p:cNvSpPr>
            <a:spLocks noChangeShapeType="1"/>
          </p:cNvSpPr>
          <p:nvPr/>
        </p:nvSpPr>
        <p:spPr bwMode="auto">
          <a:xfrm>
            <a:off x="2618185" y="3105150"/>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656" name="Line 8"/>
          <p:cNvSpPr>
            <a:spLocks noChangeShapeType="1"/>
          </p:cNvSpPr>
          <p:nvPr/>
        </p:nvSpPr>
        <p:spPr bwMode="auto">
          <a:xfrm flipH="1">
            <a:off x="3698082" y="3267075"/>
            <a:ext cx="702469" cy="48696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657" name="Line 9"/>
          <p:cNvSpPr>
            <a:spLocks noChangeShapeType="1"/>
          </p:cNvSpPr>
          <p:nvPr/>
        </p:nvSpPr>
        <p:spPr bwMode="auto">
          <a:xfrm>
            <a:off x="4756548" y="3245644"/>
            <a:ext cx="702469" cy="4857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658" name="Line 10"/>
          <p:cNvSpPr>
            <a:spLocks noChangeShapeType="1"/>
          </p:cNvSpPr>
          <p:nvPr/>
        </p:nvSpPr>
        <p:spPr bwMode="auto">
          <a:xfrm flipH="1">
            <a:off x="1538288" y="3861197"/>
            <a:ext cx="1727597"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659" name="Line 11"/>
          <p:cNvSpPr>
            <a:spLocks noChangeShapeType="1"/>
          </p:cNvSpPr>
          <p:nvPr/>
        </p:nvSpPr>
        <p:spPr bwMode="auto">
          <a:xfrm flipH="1">
            <a:off x="3698081" y="3861197"/>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660" name="Line 12"/>
          <p:cNvSpPr>
            <a:spLocks noChangeShapeType="1"/>
          </p:cNvSpPr>
          <p:nvPr/>
        </p:nvSpPr>
        <p:spPr bwMode="auto">
          <a:xfrm flipH="1">
            <a:off x="2564607"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661" name="Line 13"/>
          <p:cNvSpPr>
            <a:spLocks noChangeShapeType="1"/>
          </p:cNvSpPr>
          <p:nvPr/>
        </p:nvSpPr>
        <p:spPr bwMode="auto">
          <a:xfrm>
            <a:off x="1484710" y="4023123"/>
            <a:ext cx="756047" cy="54054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662" name="Line 14"/>
          <p:cNvSpPr>
            <a:spLocks noChangeShapeType="1"/>
          </p:cNvSpPr>
          <p:nvPr/>
        </p:nvSpPr>
        <p:spPr bwMode="auto">
          <a:xfrm flipH="1">
            <a:off x="2618185" y="4725591"/>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663" name="Line 15"/>
          <p:cNvSpPr>
            <a:spLocks noChangeShapeType="1"/>
          </p:cNvSpPr>
          <p:nvPr/>
        </p:nvSpPr>
        <p:spPr bwMode="auto">
          <a:xfrm flipH="1">
            <a:off x="4724401"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3408" name="Oval 16"/>
          <p:cNvSpPr>
            <a:spLocks noChangeArrowheads="1"/>
          </p:cNvSpPr>
          <p:nvPr/>
        </p:nvSpPr>
        <p:spPr bwMode="auto">
          <a:xfrm>
            <a:off x="2185988"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1</a:t>
            </a:r>
          </a:p>
        </p:txBody>
      </p:sp>
      <p:sp>
        <p:nvSpPr>
          <p:cNvPr id="443409" name="Oval 17"/>
          <p:cNvSpPr>
            <a:spLocks noChangeArrowheads="1"/>
          </p:cNvSpPr>
          <p:nvPr/>
        </p:nvSpPr>
        <p:spPr bwMode="auto">
          <a:xfrm>
            <a:off x="4345782"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2</a:t>
            </a:r>
          </a:p>
        </p:txBody>
      </p:sp>
      <p:sp>
        <p:nvSpPr>
          <p:cNvPr id="443410" name="Oval 18"/>
          <p:cNvSpPr>
            <a:spLocks noChangeArrowheads="1"/>
          </p:cNvSpPr>
          <p:nvPr/>
        </p:nvSpPr>
        <p:spPr bwMode="auto">
          <a:xfrm>
            <a:off x="5426869"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5</a:t>
            </a:r>
          </a:p>
        </p:txBody>
      </p:sp>
      <p:sp>
        <p:nvSpPr>
          <p:cNvPr id="443411" name="Oval 19"/>
          <p:cNvSpPr>
            <a:spLocks noChangeArrowheads="1"/>
          </p:cNvSpPr>
          <p:nvPr/>
        </p:nvSpPr>
        <p:spPr bwMode="auto">
          <a:xfrm>
            <a:off x="1106091" y="3644503"/>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3</a:t>
            </a:r>
          </a:p>
        </p:txBody>
      </p:sp>
      <p:sp>
        <p:nvSpPr>
          <p:cNvPr id="443412" name="Oval 20"/>
          <p:cNvSpPr>
            <a:spLocks noChangeArrowheads="1"/>
          </p:cNvSpPr>
          <p:nvPr/>
        </p:nvSpPr>
        <p:spPr bwMode="auto">
          <a:xfrm>
            <a:off x="2187178"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6</a:t>
            </a:r>
          </a:p>
        </p:txBody>
      </p:sp>
      <p:sp>
        <p:nvSpPr>
          <p:cNvPr id="443413" name="Oval 21"/>
          <p:cNvSpPr>
            <a:spLocks noChangeArrowheads="1"/>
          </p:cNvSpPr>
          <p:nvPr/>
        </p:nvSpPr>
        <p:spPr bwMode="auto">
          <a:xfrm>
            <a:off x="4346972"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7</a:t>
            </a:r>
          </a:p>
        </p:txBody>
      </p:sp>
      <p:sp>
        <p:nvSpPr>
          <p:cNvPr id="27670" name="Text Box 22"/>
          <p:cNvSpPr txBox="1">
            <a:spLocks noChangeArrowheads="1"/>
          </p:cNvSpPr>
          <p:nvPr/>
        </p:nvSpPr>
        <p:spPr bwMode="auto">
          <a:xfrm>
            <a:off x="164663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27671" name="Text Box 23"/>
          <p:cNvSpPr txBox="1">
            <a:spLocks noChangeArrowheads="1"/>
          </p:cNvSpPr>
          <p:nvPr/>
        </p:nvSpPr>
        <p:spPr bwMode="auto">
          <a:xfrm>
            <a:off x="3375422" y="283487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27672" name="Text Box 24"/>
          <p:cNvSpPr txBox="1">
            <a:spLocks noChangeArrowheads="1"/>
          </p:cNvSpPr>
          <p:nvPr/>
        </p:nvSpPr>
        <p:spPr bwMode="auto">
          <a:xfrm>
            <a:off x="294322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27673" name="Text Box 25"/>
          <p:cNvSpPr txBox="1">
            <a:spLocks noChangeArrowheads="1"/>
          </p:cNvSpPr>
          <p:nvPr/>
        </p:nvSpPr>
        <p:spPr bwMode="auto">
          <a:xfrm>
            <a:off x="2025253"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27674" name="Text Box 26"/>
          <p:cNvSpPr txBox="1">
            <a:spLocks noChangeArrowheads="1"/>
          </p:cNvSpPr>
          <p:nvPr/>
        </p:nvSpPr>
        <p:spPr bwMode="auto">
          <a:xfrm>
            <a:off x="1631156" y="42398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5</a:t>
            </a:r>
          </a:p>
        </p:txBody>
      </p:sp>
      <p:sp>
        <p:nvSpPr>
          <p:cNvPr id="27675" name="Text Box 27"/>
          <p:cNvSpPr txBox="1">
            <a:spLocks noChangeArrowheads="1"/>
          </p:cNvSpPr>
          <p:nvPr/>
        </p:nvSpPr>
        <p:spPr bwMode="auto">
          <a:xfrm>
            <a:off x="3321844" y="4476751"/>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27676" name="Text Box 28"/>
          <p:cNvSpPr txBox="1">
            <a:spLocks noChangeArrowheads="1"/>
          </p:cNvSpPr>
          <p:nvPr/>
        </p:nvSpPr>
        <p:spPr bwMode="auto">
          <a:xfrm>
            <a:off x="27277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8</a:t>
            </a:r>
          </a:p>
        </p:txBody>
      </p:sp>
      <p:sp>
        <p:nvSpPr>
          <p:cNvPr id="27677" name="Text Box 29"/>
          <p:cNvSpPr txBox="1">
            <a:spLocks noChangeArrowheads="1"/>
          </p:cNvSpPr>
          <p:nvPr/>
        </p:nvSpPr>
        <p:spPr bwMode="auto">
          <a:xfrm>
            <a:off x="40231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27678" name="Text Box 30"/>
          <p:cNvSpPr txBox="1">
            <a:spLocks noChangeArrowheads="1"/>
          </p:cNvSpPr>
          <p:nvPr/>
        </p:nvSpPr>
        <p:spPr bwMode="auto">
          <a:xfrm>
            <a:off x="4546997"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7</a:t>
            </a:r>
          </a:p>
        </p:txBody>
      </p:sp>
      <p:sp>
        <p:nvSpPr>
          <p:cNvPr id="27679" name="Text Box 31"/>
          <p:cNvSpPr txBox="1">
            <a:spLocks noChangeArrowheads="1"/>
          </p:cNvSpPr>
          <p:nvPr/>
        </p:nvSpPr>
        <p:spPr bwMode="auto">
          <a:xfrm>
            <a:off x="3861197"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3</a:t>
            </a:r>
          </a:p>
        </p:txBody>
      </p:sp>
      <p:sp>
        <p:nvSpPr>
          <p:cNvPr id="27680" name="Text Box 32"/>
          <p:cNvSpPr txBox="1">
            <a:spLocks noChangeArrowheads="1"/>
          </p:cNvSpPr>
          <p:nvPr/>
        </p:nvSpPr>
        <p:spPr bwMode="auto">
          <a:xfrm>
            <a:off x="4995862" y="3213498"/>
            <a:ext cx="32867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10</a:t>
            </a:r>
          </a:p>
        </p:txBody>
      </p:sp>
      <p:sp>
        <p:nvSpPr>
          <p:cNvPr id="27681" name="Text Box 33"/>
          <p:cNvSpPr txBox="1">
            <a:spLocks noChangeArrowheads="1"/>
          </p:cNvSpPr>
          <p:nvPr/>
        </p:nvSpPr>
        <p:spPr bwMode="auto">
          <a:xfrm>
            <a:off x="5157787" y="4185048"/>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6</a:t>
            </a:r>
          </a:p>
        </p:txBody>
      </p:sp>
      <p:sp>
        <p:nvSpPr>
          <p:cNvPr id="27682" name="Line 34"/>
          <p:cNvSpPr>
            <a:spLocks noChangeShapeType="1"/>
          </p:cNvSpPr>
          <p:nvPr/>
        </p:nvSpPr>
        <p:spPr bwMode="auto">
          <a:xfrm>
            <a:off x="3644503" y="4023122"/>
            <a:ext cx="756047" cy="594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3427" name="Oval 35"/>
          <p:cNvSpPr>
            <a:spLocks noChangeArrowheads="1"/>
          </p:cNvSpPr>
          <p:nvPr/>
        </p:nvSpPr>
        <p:spPr bwMode="auto">
          <a:xfrm>
            <a:off x="3265885"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4</a:t>
            </a:r>
          </a:p>
        </p:txBody>
      </p:sp>
      <p:sp>
        <p:nvSpPr>
          <p:cNvPr id="27684" name="Oval 36"/>
          <p:cNvSpPr>
            <a:spLocks noChangeArrowheads="1"/>
          </p:cNvSpPr>
          <p:nvPr/>
        </p:nvSpPr>
        <p:spPr bwMode="auto">
          <a:xfrm>
            <a:off x="2187178" y="288845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1</a:t>
            </a:r>
          </a:p>
        </p:txBody>
      </p:sp>
      <p:sp>
        <p:nvSpPr>
          <p:cNvPr id="27685" name="Oval 38"/>
          <p:cNvSpPr>
            <a:spLocks noChangeArrowheads="1"/>
          </p:cNvSpPr>
          <p:nvPr/>
        </p:nvSpPr>
        <p:spPr bwMode="auto">
          <a:xfrm>
            <a:off x="3267076" y="3644503"/>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4</a:t>
            </a:r>
          </a:p>
        </p:txBody>
      </p:sp>
    </p:spTree>
    <p:custDataLst>
      <p:tags r:id="rId1"/>
    </p:custDataLst>
    <p:extLst>
      <p:ext uri="{BB962C8B-B14F-4D97-AF65-F5344CB8AC3E}">
        <p14:creationId xmlns:p14="http://schemas.microsoft.com/office/powerpoint/2010/main" val="285948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2"/>
          <p:cNvSpPr txBox="1">
            <a:spLocks noChangeArrowheads="1"/>
          </p:cNvSpPr>
          <p:nvPr>
            <p:custDataLst>
              <p:tags r:id="rId2"/>
            </p:custDataLst>
          </p:nvPr>
        </p:nvSpPr>
        <p:spPr bwMode="auto">
          <a:xfrm>
            <a:off x="3996125" y="682244"/>
            <a:ext cx="4134688" cy="1473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indent="0" algn="just">
              <a:lnSpc>
                <a:spcPct val="90000"/>
              </a:lnSpc>
              <a:spcBef>
                <a:spcPts val="750"/>
              </a:spcBef>
            </a:pPr>
            <a:r>
              <a:rPr lang="zh-CN" altLang="en-US" sz="2100" dirty="0"/>
              <a:t>重复之前的步骤</a:t>
            </a:r>
            <a:endParaRPr lang="en-US" altLang="zh-CN" sz="2100" dirty="0"/>
          </a:p>
          <a:p>
            <a:pPr marL="0" indent="0" algn="just">
              <a:lnSpc>
                <a:spcPct val="90000"/>
              </a:lnSpc>
              <a:spcBef>
                <a:spcPts val="750"/>
              </a:spcBef>
            </a:pPr>
            <a:r>
              <a:rPr lang="zh-CN" altLang="en-US" sz="2100" dirty="0"/>
              <a:t>我们可以加入</a:t>
            </a:r>
            <a:r>
              <a:rPr lang="en-US" altLang="zh-CN" sz="2100" dirty="0"/>
              <a:t>(v</a:t>
            </a:r>
            <a:r>
              <a:rPr lang="en-US" altLang="zh-CN" sz="2100" baseline="-25000" dirty="0"/>
              <a:t>1</a:t>
            </a:r>
            <a:r>
              <a:rPr lang="en-US" altLang="zh-CN" sz="2100" dirty="0"/>
              <a:t>, v</a:t>
            </a:r>
            <a:r>
              <a:rPr lang="en-US" altLang="zh-CN" sz="2100" baseline="-25000" dirty="0"/>
              <a:t>2</a:t>
            </a:r>
            <a:r>
              <a:rPr lang="en-US" altLang="zh-CN" sz="2100" dirty="0"/>
              <a:t>) </a:t>
            </a:r>
            <a:r>
              <a:rPr lang="zh-CN" altLang="en-US" sz="2100" dirty="0"/>
              <a:t>或者</a:t>
            </a:r>
            <a:r>
              <a:rPr lang="en-US" altLang="zh-CN" sz="2100" dirty="0"/>
              <a:t> (v</a:t>
            </a:r>
            <a:r>
              <a:rPr lang="en-US" altLang="zh-CN" sz="2100" baseline="-25000" dirty="0"/>
              <a:t>3</a:t>
            </a:r>
            <a:r>
              <a:rPr lang="en-US" altLang="zh-CN" sz="2100" dirty="0"/>
              <a:t>, v</a:t>
            </a:r>
            <a:r>
              <a:rPr lang="en-US" altLang="zh-CN" sz="2100" baseline="-25000" dirty="0"/>
              <a:t>4</a:t>
            </a:r>
            <a:r>
              <a:rPr lang="en-US" altLang="zh-CN" sz="2100" dirty="0"/>
              <a:t>) </a:t>
            </a:r>
          </a:p>
          <a:p>
            <a:pPr marL="0" indent="0" algn="just">
              <a:lnSpc>
                <a:spcPct val="90000"/>
              </a:lnSpc>
              <a:spcBef>
                <a:spcPts val="750"/>
              </a:spcBef>
            </a:pPr>
            <a:r>
              <a:rPr lang="zh-CN" altLang="en-US" sz="2100" dirty="0"/>
              <a:t>假设选择</a:t>
            </a:r>
            <a:r>
              <a:rPr lang="en-US" altLang="zh-CN" sz="2100" dirty="0"/>
              <a:t>(v</a:t>
            </a:r>
            <a:r>
              <a:rPr lang="en-US" altLang="zh-CN" sz="2100" baseline="-25000" dirty="0"/>
              <a:t>1</a:t>
            </a:r>
            <a:r>
              <a:rPr lang="en-US" altLang="zh-CN" sz="2100" dirty="0"/>
              <a:t>, v</a:t>
            </a:r>
            <a:r>
              <a:rPr lang="en-US" altLang="zh-CN" sz="2100" baseline="-25000" dirty="0"/>
              <a:t>2</a:t>
            </a:r>
            <a:r>
              <a:rPr lang="en-US" altLang="zh-CN" sz="2100" dirty="0"/>
              <a:t>) </a:t>
            </a:r>
          </a:p>
        </p:txBody>
      </p:sp>
      <p:sp>
        <p:nvSpPr>
          <p:cNvPr id="29699" name="Freeform 2"/>
          <p:cNvSpPr>
            <a:spLocks noChangeArrowheads="1"/>
          </p:cNvSpPr>
          <p:nvPr/>
        </p:nvSpPr>
        <p:spPr bwMode="auto">
          <a:xfrm rot="5400000">
            <a:off x="2265760" y="2537223"/>
            <a:ext cx="1459706" cy="1835944"/>
          </a:xfrm>
          <a:custGeom>
            <a:avLst/>
            <a:gdLst>
              <a:gd name="T0" fmla="*/ 166 w 677"/>
              <a:gd name="T1" fmla="*/ 146 h 495"/>
              <a:gd name="T2" fmla="*/ 66 w 677"/>
              <a:gd name="T3" fmla="*/ 274 h 495"/>
              <a:gd name="T4" fmla="*/ 20 w 677"/>
              <a:gd name="T5" fmla="*/ 338 h 495"/>
              <a:gd name="T6" fmla="*/ 20 w 677"/>
              <a:gd name="T7" fmla="*/ 430 h 495"/>
              <a:gd name="T8" fmla="*/ 75 w 677"/>
              <a:gd name="T9" fmla="*/ 457 h 495"/>
              <a:gd name="T10" fmla="*/ 194 w 677"/>
              <a:gd name="T11" fmla="*/ 494 h 495"/>
              <a:gd name="T12" fmla="*/ 322 w 677"/>
              <a:gd name="T13" fmla="*/ 485 h 495"/>
              <a:gd name="T14" fmla="*/ 349 w 677"/>
              <a:gd name="T15" fmla="*/ 457 h 495"/>
              <a:gd name="T16" fmla="*/ 523 w 677"/>
              <a:gd name="T17" fmla="*/ 402 h 495"/>
              <a:gd name="T18" fmla="*/ 614 w 677"/>
              <a:gd name="T19" fmla="*/ 338 h 495"/>
              <a:gd name="T20" fmla="*/ 660 w 677"/>
              <a:gd name="T21" fmla="*/ 238 h 495"/>
              <a:gd name="T22" fmla="*/ 660 w 677"/>
              <a:gd name="T23" fmla="*/ 92 h 495"/>
              <a:gd name="T24" fmla="*/ 623 w 677"/>
              <a:gd name="T25" fmla="*/ 55 h 495"/>
              <a:gd name="T26" fmla="*/ 569 w 677"/>
              <a:gd name="T27" fmla="*/ 37 h 495"/>
              <a:gd name="T28" fmla="*/ 541 w 677"/>
              <a:gd name="T29" fmla="*/ 18 h 495"/>
              <a:gd name="T30" fmla="*/ 468 w 677"/>
              <a:gd name="T31" fmla="*/ 0 h 495"/>
              <a:gd name="T32" fmla="*/ 349 w 677"/>
              <a:gd name="T33" fmla="*/ 28 h 495"/>
              <a:gd name="T34" fmla="*/ 322 w 677"/>
              <a:gd name="T35" fmla="*/ 46 h 495"/>
              <a:gd name="T36" fmla="*/ 294 w 677"/>
              <a:gd name="T37" fmla="*/ 55 h 495"/>
              <a:gd name="T38" fmla="*/ 166 w 677"/>
              <a:gd name="T39" fmla="*/ 128 h 495"/>
              <a:gd name="T40" fmla="*/ 166 w 677"/>
              <a:gd name="T41" fmla="*/ 146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ADFFAD"/>
          </a:solidFill>
          <a:ln w="3175">
            <a:solidFill>
              <a:srgbClr val="008000"/>
            </a:solidFill>
            <a:prstDash val="dash"/>
            <a:round/>
            <a:headEnd/>
            <a:tailEnd/>
          </a:ln>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endParaRPr lang="zh-CN" altLang="en-US" sz="1350"/>
          </a:p>
        </p:txBody>
      </p:sp>
      <p:sp>
        <p:nvSpPr>
          <p:cNvPr id="29700" name="Line 3"/>
          <p:cNvSpPr>
            <a:spLocks noChangeShapeType="1"/>
          </p:cNvSpPr>
          <p:nvPr/>
        </p:nvSpPr>
        <p:spPr bwMode="auto">
          <a:xfrm flipH="1">
            <a:off x="1484710" y="3190876"/>
            <a:ext cx="756047" cy="50839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701" name="Line 4"/>
          <p:cNvSpPr>
            <a:spLocks noChangeShapeType="1"/>
          </p:cNvSpPr>
          <p:nvPr/>
        </p:nvSpPr>
        <p:spPr bwMode="auto">
          <a:xfrm>
            <a:off x="2564607" y="3213498"/>
            <a:ext cx="756047" cy="54054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702" name="Line 5"/>
          <p:cNvSpPr>
            <a:spLocks noChangeShapeType="1"/>
          </p:cNvSpPr>
          <p:nvPr/>
        </p:nvSpPr>
        <p:spPr bwMode="auto">
          <a:xfrm>
            <a:off x="2564607" y="3212307"/>
            <a:ext cx="756047" cy="5405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703" name="Line 7"/>
          <p:cNvSpPr>
            <a:spLocks noChangeShapeType="1"/>
          </p:cNvSpPr>
          <p:nvPr/>
        </p:nvSpPr>
        <p:spPr bwMode="auto">
          <a:xfrm>
            <a:off x="2618185" y="3105150"/>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704" name="Line 8"/>
          <p:cNvSpPr>
            <a:spLocks noChangeShapeType="1"/>
          </p:cNvSpPr>
          <p:nvPr/>
        </p:nvSpPr>
        <p:spPr bwMode="auto">
          <a:xfrm flipH="1">
            <a:off x="3698082" y="3267075"/>
            <a:ext cx="702469" cy="48696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705" name="Line 9"/>
          <p:cNvSpPr>
            <a:spLocks noChangeShapeType="1"/>
          </p:cNvSpPr>
          <p:nvPr/>
        </p:nvSpPr>
        <p:spPr bwMode="auto">
          <a:xfrm>
            <a:off x="4756548" y="3245644"/>
            <a:ext cx="702469" cy="4857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706" name="Line 10"/>
          <p:cNvSpPr>
            <a:spLocks noChangeShapeType="1"/>
          </p:cNvSpPr>
          <p:nvPr/>
        </p:nvSpPr>
        <p:spPr bwMode="auto">
          <a:xfrm flipH="1">
            <a:off x="1538288" y="3861197"/>
            <a:ext cx="1727597"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707" name="Line 11"/>
          <p:cNvSpPr>
            <a:spLocks noChangeShapeType="1"/>
          </p:cNvSpPr>
          <p:nvPr/>
        </p:nvSpPr>
        <p:spPr bwMode="auto">
          <a:xfrm flipH="1">
            <a:off x="3698081" y="3861197"/>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708" name="Line 12"/>
          <p:cNvSpPr>
            <a:spLocks noChangeShapeType="1"/>
          </p:cNvSpPr>
          <p:nvPr/>
        </p:nvSpPr>
        <p:spPr bwMode="auto">
          <a:xfrm flipH="1">
            <a:off x="2564607"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709" name="Line 13"/>
          <p:cNvSpPr>
            <a:spLocks noChangeShapeType="1"/>
          </p:cNvSpPr>
          <p:nvPr/>
        </p:nvSpPr>
        <p:spPr bwMode="auto">
          <a:xfrm>
            <a:off x="1484710" y="4023123"/>
            <a:ext cx="756047" cy="54054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710" name="Line 14"/>
          <p:cNvSpPr>
            <a:spLocks noChangeShapeType="1"/>
          </p:cNvSpPr>
          <p:nvPr/>
        </p:nvSpPr>
        <p:spPr bwMode="auto">
          <a:xfrm flipH="1">
            <a:off x="2618185" y="4725591"/>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711" name="Line 15"/>
          <p:cNvSpPr>
            <a:spLocks noChangeShapeType="1"/>
          </p:cNvSpPr>
          <p:nvPr/>
        </p:nvSpPr>
        <p:spPr bwMode="auto">
          <a:xfrm flipH="1">
            <a:off x="4724401"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4432" name="Oval 16"/>
          <p:cNvSpPr>
            <a:spLocks noChangeArrowheads="1"/>
          </p:cNvSpPr>
          <p:nvPr/>
        </p:nvSpPr>
        <p:spPr bwMode="auto">
          <a:xfrm>
            <a:off x="2185988"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1</a:t>
            </a:r>
          </a:p>
        </p:txBody>
      </p:sp>
      <p:sp>
        <p:nvSpPr>
          <p:cNvPr id="444433" name="Oval 17"/>
          <p:cNvSpPr>
            <a:spLocks noChangeArrowheads="1"/>
          </p:cNvSpPr>
          <p:nvPr/>
        </p:nvSpPr>
        <p:spPr bwMode="auto">
          <a:xfrm>
            <a:off x="4345782"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2</a:t>
            </a:r>
          </a:p>
        </p:txBody>
      </p:sp>
      <p:sp>
        <p:nvSpPr>
          <p:cNvPr id="444434" name="Oval 18"/>
          <p:cNvSpPr>
            <a:spLocks noChangeArrowheads="1"/>
          </p:cNvSpPr>
          <p:nvPr/>
        </p:nvSpPr>
        <p:spPr bwMode="auto">
          <a:xfrm>
            <a:off x="5426869"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5</a:t>
            </a:r>
          </a:p>
        </p:txBody>
      </p:sp>
      <p:sp>
        <p:nvSpPr>
          <p:cNvPr id="444435" name="Oval 19"/>
          <p:cNvSpPr>
            <a:spLocks noChangeArrowheads="1"/>
          </p:cNvSpPr>
          <p:nvPr/>
        </p:nvSpPr>
        <p:spPr bwMode="auto">
          <a:xfrm>
            <a:off x="1106091" y="3644503"/>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3</a:t>
            </a:r>
          </a:p>
        </p:txBody>
      </p:sp>
      <p:sp>
        <p:nvSpPr>
          <p:cNvPr id="444436" name="Oval 20"/>
          <p:cNvSpPr>
            <a:spLocks noChangeArrowheads="1"/>
          </p:cNvSpPr>
          <p:nvPr/>
        </p:nvSpPr>
        <p:spPr bwMode="auto">
          <a:xfrm>
            <a:off x="2187178"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6</a:t>
            </a:r>
          </a:p>
        </p:txBody>
      </p:sp>
      <p:sp>
        <p:nvSpPr>
          <p:cNvPr id="444437" name="Oval 21"/>
          <p:cNvSpPr>
            <a:spLocks noChangeArrowheads="1"/>
          </p:cNvSpPr>
          <p:nvPr/>
        </p:nvSpPr>
        <p:spPr bwMode="auto">
          <a:xfrm>
            <a:off x="4346972"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7</a:t>
            </a:r>
          </a:p>
        </p:txBody>
      </p:sp>
      <p:sp>
        <p:nvSpPr>
          <p:cNvPr id="29718" name="Text Box 22"/>
          <p:cNvSpPr txBox="1">
            <a:spLocks noChangeArrowheads="1"/>
          </p:cNvSpPr>
          <p:nvPr/>
        </p:nvSpPr>
        <p:spPr bwMode="auto">
          <a:xfrm>
            <a:off x="164663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29719" name="Text Box 23"/>
          <p:cNvSpPr txBox="1">
            <a:spLocks noChangeArrowheads="1"/>
          </p:cNvSpPr>
          <p:nvPr/>
        </p:nvSpPr>
        <p:spPr bwMode="auto">
          <a:xfrm>
            <a:off x="3375422" y="283487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29720" name="Text Box 24"/>
          <p:cNvSpPr txBox="1">
            <a:spLocks noChangeArrowheads="1"/>
          </p:cNvSpPr>
          <p:nvPr/>
        </p:nvSpPr>
        <p:spPr bwMode="auto">
          <a:xfrm>
            <a:off x="294322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29721" name="Text Box 25"/>
          <p:cNvSpPr txBox="1">
            <a:spLocks noChangeArrowheads="1"/>
          </p:cNvSpPr>
          <p:nvPr/>
        </p:nvSpPr>
        <p:spPr bwMode="auto">
          <a:xfrm>
            <a:off x="2025253"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29722" name="Text Box 26"/>
          <p:cNvSpPr txBox="1">
            <a:spLocks noChangeArrowheads="1"/>
          </p:cNvSpPr>
          <p:nvPr/>
        </p:nvSpPr>
        <p:spPr bwMode="auto">
          <a:xfrm>
            <a:off x="1631156" y="42398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5</a:t>
            </a:r>
          </a:p>
        </p:txBody>
      </p:sp>
      <p:sp>
        <p:nvSpPr>
          <p:cNvPr id="29723" name="Text Box 27"/>
          <p:cNvSpPr txBox="1">
            <a:spLocks noChangeArrowheads="1"/>
          </p:cNvSpPr>
          <p:nvPr/>
        </p:nvSpPr>
        <p:spPr bwMode="auto">
          <a:xfrm>
            <a:off x="3321844" y="4476751"/>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29724" name="Text Box 28"/>
          <p:cNvSpPr txBox="1">
            <a:spLocks noChangeArrowheads="1"/>
          </p:cNvSpPr>
          <p:nvPr/>
        </p:nvSpPr>
        <p:spPr bwMode="auto">
          <a:xfrm>
            <a:off x="27277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8</a:t>
            </a:r>
          </a:p>
        </p:txBody>
      </p:sp>
      <p:sp>
        <p:nvSpPr>
          <p:cNvPr id="29725" name="Text Box 29"/>
          <p:cNvSpPr txBox="1">
            <a:spLocks noChangeArrowheads="1"/>
          </p:cNvSpPr>
          <p:nvPr/>
        </p:nvSpPr>
        <p:spPr bwMode="auto">
          <a:xfrm>
            <a:off x="40231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29726" name="Text Box 30"/>
          <p:cNvSpPr txBox="1">
            <a:spLocks noChangeArrowheads="1"/>
          </p:cNvSpPr>
          <p:nvPr/>
        </p:nvSpPr>
        <p:spPr bwMode="auto">
          <a:xfrm>
            <a:off x="4546997"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7</a:t>
            </a:r>
          </a:p>
        </p:txBody>
      </p:sp>
      <p:sp>
        <p:nvSpPr>
          <p:cNvPr id="29727" name="Text Box 31"/>
          <p:cNvSpPr txBox="1">
            <a:spLocks noChangeArrowheads="1"/>
          </p:cNvSpPr>
          <p:nvPr/>
        </p:nvSpPr>
        <p:spPr bwMode="auto">
          <a:xfrm>
            <a:off x="3861197"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3</a:t>
            </a:r>
          </a:p>
        </p:txBody>
      </p:sp>
      <p:sp>
        <p:nvSpPr>
          <p:cNvPr id="29728" name="Text Box 32"/>
          <p:cNvSpPr txBox="1">
            <a:spLocks noChangeArrowheads="1"/>
          </p:cNvSpPr>
          <p:nvPr/>
        </p:nvSpPr>
        <p:spPr bwMode="auto">
          <a:xfrm>
            <a:off x="4995862" y="3213498"/>
            <a:ext cx="32867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10</a:t>
            </a:r>
          </a:p>
        </p:txBody>
      </p:sp>
      <p:sp>
        <p:nvSpPr>
          <p:cNvPr id="29729" name="Text Box 33"/>
          <p:cNvSpPr txBox="1">
            <a:spLocks noChangeArrowheads="1"/>
          </p:cNvSpPr>
          <p:nvPr/>
        </p:nvSpPr>
        <p:spPr bwMode="auto">
          <a:xfrm>
            <a:off x="5157787" y="4185048"/>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6</a:t>
            </a:r>
          </a:p>
        </p:txBody>
      </p:sp>
      <p:sp>
        <p:nvSpPr>
          <p:cNvPr id="29730" name="Line 34"/>
          <p:cNvSpPr>
            <a:spLocks noChangeShapeType="1"/>
          </p:cNvSpPr>
          <p:nvPr/>
        </p:nvSpPr>
        <p:spPr bwMode="auto">
          <a:xfrm>
            <a:off x="3644503" y="4023122"/>
            <a:ext cx="756047" cy="594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4451" name="Oval 35"/>
          <p:cNvSpPr>
            <a:spLocks noChangeArrowheads="1"/>
          </p:cNvSpPr>
          <p:nvPr/>
        </p:nvSpPr>
        <p:spPr bwMode="auto">
          <a:xfrm>
            <a:off x="3265885"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4</a:t>
            </a:r>
          </a:p>
        </p:txBody>
      </p:sp>
      <p:sp>
        <p:nvSpPr>
          <p:cNvPr id="29732" name="Oval 36"/>
          <p:cNvSpPr>
            <a:spLocks noChangeArrowheads="1"/>
          </p:cNvSpPr>
          <p:nvPr/>
        </p:nvSpPr>
        <p:spPr bwMode="auto">
          <a:xfrm>
            <a:off x="2187178" y="288845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1</a:t>
            </a:r>
          </a:p>
        </p:txBody>
      </p:sp>
      <p:sp>
        <p:nvSpPr>
          <p:cNvPr id="29733" name="Oval 38"/>
          <p:cNvSpPr>
            <a:spLocks noChangeArrowheads="1"/>
          </p:cNvSpPr>
          <p:nvPr/>
        </p:nvSpPr>
        <p:spPr bwMode="auto">
          <a:xfrm>
            <a:off x="3267076" y="3644503"/>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4</a:t>
            </a:r>
          </a:p>
        </p:txBody>
      </p:sp>
      <p:sp>
        <p:nvSpPr>
          <p:cNvPr id="29734" name="Line 39"/>
          <p:cNvSpPr>
            <a:spLocks noChangeShapeType="1"/>
          </p:cNvSpPr>
          <p:nvPr/>
        </p:nvSpPr>
        <p:spPr bwMode="auto">
          <a:xfrm>
            <a:off x="2619375" y="3105150"/>
            <a:ext cx="17287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735" name="Oval 40"/>
          <p:cNvSpPr>
            <a:spLocks noChangeArrowheads="1"/>
          </p:cNvSpPr>
          <p:nvPr/>
        </p:nvSpPr>
        <p:spPr bwMode="auto">
          <a:xfrm>
            <a:off x="4346972" y="288726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2</a:t>
            </a:r>
          </a:p>
        </p:txBody>
      </p:sp>
    </p:spTree>
    <p:custDataLst>
      <p:tags r:id="rId1"/>
    </p:custDataLst>
    <p:extLst>
      <p:ext uri="{BB962C8B-B14F-4D97-AF65-F5344CB8AC3E}">
        <p14:creationId xmlns:p14="http://schemas.microsoft.com/office/powerpoint/2010/main" val="373608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custDataLst>
              <p:tags r:id="rId2"/>
            </p:custDataLst>
          </p:nvPr>
        </p:nvSpPr>
        <p:spPr bwMode="auto">
          <a:xfrm>
            <a:off x="628650" y="222646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nSpc>
                <a:spcPct val="90000"/>
              </a:lnSpc>
              <a:spcBef>
                <a:spcPts val="750"/>
              </a:spcBef>
            </a:pPr>
            <a:r>
              <a:rPr lang="en-US" altLang="zh-CN" sz="2100"/>
              <a:t> </a:t>
            </a:r>
          </a:p>
        </p:txBody>
      </p:sp>
      <p:sp>
        <p:nvSpPr>
          <p:cNvPr id="31747" name="Freeform 2"/>
          <p:cNvSpPr>
            <a:spLocks noChangeArrowheads="1"/>
          </p:cNvSpPr>
          <p:nvPr/>
        </p:nvSpPr>
        <p:spPr bwMode="auto">
          <a:xfrm rot="4070526">
            <a:off x="2540199" y="1861543"/>
            <a:ext cx="1944291" cy="2755106"/>
          </a:xfrm>
          <a:custGeom>
            <a:avLst/>
            <a:gdLst>
              <a:gd name="T0" fmla="*/ 166 w 677"/>
              <a:gd name="T1" fmla="*/ 146 h 495"/>
              <a:gd name="T2" fmla="*/ 66 w 677"/>
              <a:gd name="T3" fmla="*/ 274 h 495"/>
              <a:gd name="T4" fmla="*/ 20 w 677"/>
              <a:gd name="T5" fmla="*/ 338 h 495"/>
              <a:gd name="T6" fmla="*/ 20 w 677"/>
              <a:gd name="T7" fmla="*/ 430 h 495"/>
              <a:gd name="T8" fmla="*/ 75 w 677"/>
              <a:gd name="T9" fmla="*/ 457 h 495"/>
              <a:gd name="T10" fmla="*/ 194 w 677"/>
              <a:gd name="T11" fmla="*/ 494 h 495"/>
              <a:gd name="T12" fmla="*/ 322 w 677"/>
              <a:gd name="T13" fmla="*/ 485 h 495"/>
              <a:gd name="T14" fmla="*/ 349 w 677"/>
              <a:gd name="T15" fmla="*/ 457 h 495"/>
              <a:gd name="T16" fmla="*/ 523 w 677"/>
              <a:gd name="T17" fmla="*/ 402 h 495"/>
              <a:gd name="T18" fmla="*/ 614 w 677"/>
              <a:gd name="T19" fmla="*/ 338 h 495"/>
              <a:gd name="T20" fmla="*/ 660 w 677"/>
              <a:gd name="T21" fmla="*/ 238 h 495"/>
              <a:gd name="T22" fmla="*/ 660 w 677"/>
              <a:gd name="T23" fmla="*/ 92 h 495"/>
              <a:gd name="T24" fmla="*/ 623 w 677"/>
              <a:gd name="T25" fmla="*/ 55 h 495"/>
              <a:gd name="T26" fmla="*/ 569 w 677"/>
              <a:gd name="T27" fmla="*/ 37 h 495"/>
              <a:gd name="T28" fmla="*/ 541 w 677"/>
              <a:gd name="T29" fmla="*/ 18 h 495"/>
              <a:gd name="T30" fmla="*/ 468 w 677"/>
              <a:gd name="T31" fmla="*/ 0 h 495"/>
              <a:gd name="T32" fmla="*/ 349 w 677"/>
              <a:gd name="T33" fmla="*/ 28 h 495"/>
              <a:gd name="T34" fmla="*/ 322 w 677"/>
              <a:gd name="T35" fmla="*/ 46 h 495"/>
              <a:gd name="T36" fmla="*/ 294 w 677"/>
              <a:gd name="T37" fmla="*/ 55 h 495"/>
              <a:gd name="T38" fmla="*/ 166 w 677"/>
              <a:gd name="T39" fmla="*/ 128 h 495"/>
              <a:gd name="T40" fmla="*/ 166 w 677"/>
              <a:gd name="T41" fmla="*/ 146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ADFFAD"/>
          </a:solidFill>
          <a:ln w="3175">
            <a:solidFill>
              <a:srgbClr val="008000"/>
            </a:solidFill>
            <a:prstDash val="dash"/>
            <a:round/>
            <a:headEnd/>
            <a:tailEnd/>
          </a:ln>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endParaRPr lang="zh-CN" altLang="en-US" sz="1350"/>
          </a:p>
        </p:txBody>
      </p:sp>
      <p:sp>
        <p:nvSpPr>
          <p:cNvPr id="31748" name="Line 3"/>
          <p:cNvSpPr>
            <a:spLocks noChangeShapeType="1"/>
          </p:cNvSpPr>
          <p:nvPr/>
        </p:nvSpPr>
        <p:spPr bwMode="auto">
          <a:xfrm flipH="1">
            <a:off x="1484710" y="3190876"/>
            <a:ext cx="756047" cy="50839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749" name="Line 4"/>
          <p:cNvSpPr>
            <a:spLocks noChangeShapeType="1"/>
          </p:cNvSpPr>
          <p:nvPr/>
        </p:nvSpPr>
        <p:spPr bwMode="auto">
          <a:xfrm>
            <a:off x="2564607" y="3213498"/>
            <a:ext cx="756047" cy="54054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750" name="Line 5"/>
          <p:cNvSpPr>
            <a:spLocks noChangeShapeType="1"/>
          </p:cNvSpPr>
          <p:nvPr/>
        </p:nvSpPr>
        <p:spPr bwMode="auto">
          <a:xfrm>
            <a:off x="2564607" y="3212307"/>
            <a:ext cx="756047" cy="5405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751" name="Line 7"/>
          <p:cNvSpPr>
            <a:spLocks noChangeShapeType="1"/>
          </p:cNvSpPr>
          <p:nvPr/>
        </p:nvSpPr>
        <p:spPr bwMode="auto">
          <a:xfrm>
            <a:off x="2618185" y="3105150"/>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752" name="Line 8"/>
          <p:cNvSpPr>
            <a:spLocks noChangeShapeType="1"/>
          </p:cNvSpPr>
          <p:nvPr/>
        </p:nvSpPr>
        <p:spPr bwMode="auto">
          <a:xfrm flipH="1">
            <a:off x="3698082" y="3267075"/>
            <a:ext cx="702469" cy="48696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753" name="Line 9"/>
          <p:cNvSpPr>
            <a:spLocks noChangeShapeType="1"/>
          </p:cNvSpPr>
          <p:nvPr/>
        </p:nvSpPr>
        <p:spPr bwMode="auto">
          <a:xfrm>
            <a:off x="4756548" y="3245644"/>
            <a:ext cx="702469" cy="4857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754" name="Line 10"/>
          <p:cNvSpPr>
            <a:spLocks noChangeShapeType="1"/>
          </p:cNvSpPr>
          <p:nvPr/>
        </p:nvSpPr>
        <p:spPr bwMode="auto">
          <a:xfrm flipH="1">
            <a:off x="1538288" y="3861197"/>
            <a:ext cx="1727597"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755" name="Line 11"/>
          <p:cNvSpPr>
            <a:spLocks noChangeShapeType="1"/>
          </p:cNvSpPr>
          <p:nvPr/>
        </p:nvSpPr>
        <p:spPr bwMode="auto">
          <a:xfrm flipH="1">
            <a:off x="3698081" y="3861197"/>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756" name="Line 12"/>
          <p:cNvSpPr>
            <a:spLocks noChangeShapeType="1"/>
          </p:cNvSpPr>
          <p:nvPr/>
        </p:nvSpPr>
        <p:spPr bwMode="auto">
          <a:xfrm flipH="1">
            <a:off x="2564607"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757" name="Line 13"/>
          <p:cNvSpPr>
            <a:spLocks noChangeShapeType="1"/>
          </p:cNvSpPr>
          <p:nvPr/>
        </p:nvSpPr>
        <p:spPr bwMode="auto">
          <a:xfrm>
            <a:off x="1484710" y="4023123"/>
            <a:ext cx="756047" cy="54054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758" name="Line 14"/>
          <p:cNvSpPr>
            <a:spLocks noChangeShapeType="1"/>
          </p:cNvSpPr>
          <p:nvPr/>
        </p:nvSpPr>
        <p:spPr bwMode="auto">
          <a:xfrm flipH="1">
            <a:off x="2618185" y="4725591"/>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759" name="Line 15"/>
          <p:cNvSpPr>
            <a:spLocks noChangeShapeType="1"/>
          </p:cNvSpPr>
          <p:nvPr/>
        </p:nvSpPr>
        <p:spPr bwMode="auto">
          <a:xfrm flipH="1">
            <a:off x="4724401"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7" name="Oval 16"/>
          <p:cNvSpPr>
            <a:spLocks noChangeArrowheads="1"/>
          </p:cNvSpPr>
          <p:nvPr/>
        </p:nvSpPr>
        <p:spPr bwMode="auto">
          <a:xfrm>
            <a:off x="2185988"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1</a:t>
            </a:r>
          </a:p>
        </p:txBody>
      </p:sp>
      <p:sp>
        <p:nvSpPr>
          <p:cNvPr id="18" name="Oval 17"/>
          <p:cNvSpPr>
            <a:spLocks noChangeArrowheads="1"/>
          </p:cNvSpPr>
          <p:nvPr/>
        </p:nvSpPr>
        <p:spPr bwMode="auto">
          <a:xfrm>
            <a:off x="4345782"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2</a:t>
            </a:r>
          </a:p>
        </p:txBody>
      </p:sp>
      <p:sp>
        <p:nvSpPr>
          <p:cNvPr id="19" name="Oval 18"/>
          <p:cNvSpPr>
            <a:spLocks noChangeArrowheads="1"/>
          </p:cNvSpPr>
          <p:nvPr/>
        </p:nvSpPr>
        <p:spPr bwMode="auto">
          <a:xfrm>
            <a:off x="5426869"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5</a:t>
            </a:r>
          </a:p>
        </p:txBody>
      </p:sp>
      <p:sp>
        <p:nvSpPr>
          <p:cNvPr id="20" name="Oval 19"/>
          <p:cNvSpPr>
            <a:spLocks noChangeArrowheads="1"/>
          </p:cNvSpPr>
          <p:nvPr/>
        </p:nvSpPr>
        <p:spPr bwMode="auto">
          <a:xfrm>
            <a:off x="1106091" y="3644503"/>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3</a:t>
            </a:r>
          </a:p>
        </p:txBody>
      </p:sp>
      <p:sp>
        <p:nvSpPr>
          <p:cNvPr id="21" name="Oval 20"/>
          <p:cNvSpPr>
            <a:spLocks noChangeArrowheads="1"/>
          </p:cNvSpPr>
          <p:nvPr/>
        </p:nvSpPr>
        <p:spPr bwMode="auto">
          <a:xfrm>
            <a:off x="2187178"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6</a:t>
            </a:r>
          </a:p>
        </p:txBody>
      </p:sp>
      <p:sp>
        <p:nvSpPr>
          <p:cNvPr id="22" name="Oval 21"/>
          <p:cNvSpPr>
            <a:spLocks noChangeArrowheads="1"/>
          </p:cNvSpPr>
          <p:nvPr/>
        </p:nvSpPr>
        <p:spPr bwMode="auto">
          <a:xfrm>
            <a:off x="4346972"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7</a:t>
            </a:r>
          </a:p>
        </p:txBody>
      </p:sp>
      <p:sp>
        <p:nvSpPr>
          <p:cNvPr id="31766" name="Text Box 22"/>
          <p:cNvSpPr txBox="1">
            <a:spLocks noChangeArrowheads="1"/>
          </p:cNvSpPr>
          <p:nvPr/>
        </p:nvSpPr>
        <p:spPr bwMode="auto">
          <a:xfrm>
            <a:off x="164663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31767" name="Text Box 23"/>
          <p:cNvSpPr txBox="1">
            <a:spLocks noChangeArrowheads="1"/>
          </p:cNvSpPr>
          <p:nvPr/>
        </p:nvSpPr>
        <p:spPr bwMode="auto">
          <a:xfrm>
            <a:off x="3375422" y="283487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31768" name="Text Box 24"/>
          <p:cNvSpPr txBox="1">
            <a:spLocks noChangeArrowheads="1"/>
          </p:cNvSpPr>
          <p:nvPr/>
        </p:nvSpPr>
        <p:spPr bwMode="auto">
          <a:xfrm>
            <a:off x="294322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31769" name="Text Box 25"/>
          <p:cNvSpPr txBox="1">
            <a:spLocks noChangeArrowheads="1"/>
          </p:cNvSpPr>
          <p:nvPr/>
        </p:nvSpPr>
        <p:spPr bwMode="auto">
          <a:xfrm>
            <a:off x="2025253"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31770" name="Text Box 26"/>
          <p:cNvSpPr txBox="1">
            <a:spLocks noChangeArrowheads="1"/>
          </p:cNvSpPr>
          <p:nvPr/>
        </p:nvSpPr>
        <p:spPr bwMode="auto">
          <a:xfrm>
            <a:off x="1631156" y="42398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5</a:t>
            </a:r>
          </a:p>
        </p:txBody>
      </p:sp>
      <p:sp>
        <p:nvSpPr>
          <p:cNvPr id="31771" name="Text Box 27"/>
          <p:cNvSpPr txBox="1">
            <a:spLocks noChangeArrowheads="1"/>
          </p:cNvSpPr>
          <p:nvPr/>
        </p:nvSpPr>
        <p:spPr bwMode="auto">
          <a:xfrm>
            <a:off x="3321844" y="4476751"/>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31772" name="Text Box 28"/>
          <p:cNvSpPr txBox="1">
            <a:spLocks noChangeArrowheads="1"/>
          </p:cNvSpPr>
          <p:nvPr/>
        </p:nvSpPr>
        <p:spPr bwMode="auto">
          <a:xfrm>
            <a:off x="27277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8</a:t>
            </a:r>
          </a:p>
        </p:txBody>
      </p:sp>
      <p:sp>
        <p:nvSpPr>
          <p:cNvPr id="31773" name="Text Box 29"/>
          <p:cNvSpPr txBox="1">
            <a:spLocks noChangeArrowheads="1"/>
          </p:cNvSpPr>
          <p:nvPr/>
        </p:nvSpPr>
        <p:spPr bwMode="auto">
          <a:xfrm>
            <a:off x="40231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31774" name="Text Box 30"/>
          <p:cNvSpPr txBox="1">
            <a:spLocks noChangeArrowheads="1"/>
          </p:cNvSpPr>
          <p:nvPr/>
        </p:nvSpPr>
        <p:spPr bwMode="auto">
          <a:xfrm>
            <a:off x="4818460" y="3639742"/>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7</a:t>
            </a:r>
          </a:p>
        </p:txBody>
      </p:sp>
      <p:sp>
        <p:nvSpPr>
          <p:cNvPr id="31775" name="Text Box 31"/>
          <p:cNvSpPr txBox="1">
            <a:spLocks noChangeArrowheads="1"/>
          </p:cNvSpPr>
          <p:nvPr/>
        </p:nvSpPr>
        <p:spPr bwMode="auto">
          <a:xfrm>
            <a:off x="3861197"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3</a:t>
            </a:r>
          </a:p>
        </p:txBody>
      </p:sp>
      <p:sp>
        <p:nvSpPr>
          <p:cNvPr id="31776" name="Text Box 32"/>
          <p:cNvSpPr txBox="1">
            <a:spLocks noChangeArrowheads="1"/>
          </p:cNvSpPr>
          <p:nvPr/>
        </p:nvSpPr>
        <p:spPr bwMode="auto">
          <a:xfrm>
            <a:off x="5100637" y="3315892"/>
            <a:ext cx="32867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10</a:t>
            </a:r>
          </a:p>
        </p:txBody>
      </p:sp>
      <p:sp>
        <p:nvSpPr>
          <p:cNvPr id="31777" name="Text Box 33"/>
          <p:cNvSpPr txBox="1">
            <a:spLocks noChangeArrowheads="1"/>
          </p:cNvSpPr>
          <p:nvPr/>
        </p:nvSpPr>
        <p:spPr bwMode="auto">
          <a:xfrm>
            <a:off x="5157787" y="4185048"/>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6</a:t>
            </a:r>
          </a:p>
        </p:txBody>
      </p:sp>
      <p:sp>
        <p:nvSpPr>
          <p:cNvPr id="31778" name="Line 34"/>
          <p:cNvSpPr>
            <a:spLocks noChangeShapeType="1"/>
          </p:cNvSpPr>
          <p:nvPr/>
        </p:nvSpPr>
        <p:spPr bwMode="auto">
          <a:xfrm>
            <a:off x="3644503" y="4023122"/>
            <a:ext cx="756047" cy="594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 name="Oval 35"/>
          <p:cNvSpPr>
            <a:spLocks noChangeArrowheads="1"/>
          </p:cNvSpPr>
          <p:nvPr/>
        </p:nvSpPr>
        <p:spPr bwMode="auto">
          <a:xfrm>
            <a:off x="3265885"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4</a:t>
            </a:r>
          </a:p>
        </p:txBody>
      </p:sp>
      <p:sp>
        <p:nvSpPr>
          <p:cNvPr id="31780" name="Oval 36"/>
          <p:cNvSpPr>
            <a:spLocks noChangeArrowheads="1"/>
          </p:cNvSpPr>
          <p:nvPr/>
        </p:nvSpPr>
        <p:spPr bwMode="auto">
          <a:xfrm>
            <a:off x="2187178" y="288845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1</a:t>
            </a:r>
          </a:p>
        </p:txBody>
      </p:sp>
      <p:sp>
        <p:nvSpPr>
          <p:cNvPr id="31781" name="Oval 37"/>
          <p:cNvSpPr>
            <a:spLocks noChangeArrowheads="1"/>
          </p:cNvSpPr>
          <p:nvPr/>
        </p:nvSpPr>
        <p:spPr bwMode="auto">
          <a:xfrm>
            <a:off x="3267076" y="3644503"/>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4</a:t>
            </a:r>
          </a:p>
        </p:txBody>
      </p:sp>
      <p:sp>
        <p:nvSpPr>
          <p:cNvPr id="31782" name="Line 38"/>
          <p:cNvSpPr>
            <a:spLocks noChangeShapeType="1"/>
          </p:cNvSpPr>
          <p:nvPr/>
        </p:nvSpPr>
        <p:spPr bwMode="auto">
          <a:xfrm>
            <a:off x="2619375" y="3105150"/>
            <a:ext cx="17287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783" name="Oval 39"/>
          <p:cNvSpPr>
            <a:spLocks noChangeArrowheads="1"/>
          </p:cNvSpPr>
          <p:nvPr/>
        </p:nvSpPr>
        <p:spPr bwMode="auto">
          <a:xfrm>
            <a:off x="4346972" y="288726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2</a:t>
            </a:r>
          </a:p>
        </p:txBody>
      </p:sp>
      <p:sp>
        <p:nvSpPr>
          <p:cNvPr id="31784" name="Text Box 40"/>
          <p:cNvSpPr txBox="1">
            <a:spLocks noChangeArrowheads="1"/>
          </p:cNvSpPr>
          <p:nvPr/>
        </p:nvSpPr>
        <p:spPr bwMode="auto">
          <a:xfrm>
            <a:off x="5617083" y="1125805"/>
            <a:ext cx="1752145" cy="39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just"/>
            <a:r>
              <a:rPr lang="zh-CN" altLang="en-US" sz="2100" dirty="0"/>
              <a:t>扩展这棵树！</a:t>
            </a:r>
            <a:endParaRPr lang="en-US" altLang="zh-CN" sz="2100" dirty="0"/>
          </a:p>
        </p:txBody>
      </p:sp>
    </p:spTree>
    <p:custDataLst>
      <p:tags r:id="rId1"/>
    </p:custDataLst>
    <p:extLst>
      <p:ext uri="{BB962C8B-B14F-4D97-AF65-F5344CB8AC3E}">
        <p14:creationId xmlns:p14="http://schemas.microsoft.com/office/powerpoint/2010/main" val="418098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2"/>
          <p:cNvSpPr txBox="1">
            <a:spLocks noChangeArrowheads="1"/>
          </p:cNvSpPr>
          <p:nvPr>
            <p:custDataLst>
              <p:tags r:id="rId2"/>
            </p:custDataLst>
          </p:nvPr>
        </p:nvSpPr>
        <p:spPr bwMode="auto">
          <a:xfrm>
            <a:off x="628650" y="222646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nSpc>
                <a:spcPct val="90000"/>
              </a:lnSpc>
              <a:spcBef>
                <a:spcPts val="750"/>
              </a:spcBef>
            </a:pPr>
            <a:r>
              <a:rPr lang="en-US" altLang="zh-CN" sz="2100"/>
              <a:t> </a:t>
            </a:r>
          </a:p>
        </p:txBody>
      </p:sp>
      <p:sp>
        <p:nvSpPr>
          <p:cNvPr id="33795" name="Freeform 2"/>
          <p:cNvSpPr>
            <a:spLocks noChangeArrowheads="1"/>
          </p:cNvSpPr>
          <p:nvPr/>
        </p:nvSpPr>
        <p:spPr bwMode="auto">
          <a:xfrm rot="4070526">
            <a:off x="2540199" y="1861543"/>
            <a:ext cx="1944291" cy="2755106"/>
          </a:xfrm>
          <a:custGeom>
            <a:avLst/>
            <a:gdLst>
              <a:gd name="T0" fmla="*/ 166 w 677"/>
              <a:gd name="T1" fmla="*/ 146 h 495"/>
              <a:gd name="T2" fmla="*/ 66 w 677"/>
              <a:gd name="T3" fmla="*/ 274 h 495"/>
              <a:gd name="T4" fmla="*/ 20 w 677"/>
              <a:gd name="T5" fmla="*/ 338 h 495"/>
              <a:gd name="T6" fmla="*/ 20 w 677"/>
              <a:gd name="T7" fmla="*/ 430 h 495"/>
              <a:gd name="T8" fmla="*/ 75 w 677"/>
              <a:gd name="T9" fmla="*/ 457 h 495"/>
              <a:gd name="T10" fmla="*/ 194 w 677"/>
              <a:gd name="T11" fmla="*/ 494 h 495"/>
              <a:gd name="T12" fmla="*/ 322 w 677"/>
              <a:gd name="T13" fmla="*/ 485 h 495"/>
              <a:gd name="T14" fmla="*/ 349 w 677"/>
              <a:gd name="T15" fmla="*/ 457 h 495"/>
              <a:gd name="T16" fmla="*/ 523 w 677"/>
              <a:gd name="T17" fmla="*/ 402 h 495"/>
              <a:gd name="T18" fmla="*/ 614 w 677"/>
              <a:gd name="T19" fmla="*/ 338 h 495"/>
              <a:gd name="T20" fmla="*/ 660 w 677"/>
              <a:gd name="T21" fmla="*/ 238 h 495"/>
              <a:gd name="T22" fmla="*/ 660 w 677"/>
              <a:gd name="T23" fmla="*/ 92 h 495"/>
              <a:gd name="T24" fmla="*/ 623 w 677"/>
              <a:gd name="T25" fmla="*/ 55 h 495"/>
              <a:gd name="T26" fmla="*/ 569 w 677"/>
              <a:gd name="T27" fmla="*/ 37 h 495"/>
              <a:gd name="T28" fmla="*/ 541 w 677"/>
              <a:gd name="T29" fmla="*/ 18 h 495"/>
              <a:gd name="T30" fmla="*/ 468 w 677"/>
              <a:gd name="T31" fmla="*/ 0 h 495"/>
              <a:gd name="T32" fmla="*/ 349 w 677"/>
              <a:gd name="T33" fmla="*/ 28 h 495"/>
              <a:gd name="T34" fmla="*/ 322 w 677"/>
              <a:gd name="T35" fmla="*/ 46 h 495"/>
              <a:gd name="T36" fmla="*/ 294 w 677"/>
              <a:gd name="T37" fmla="*/ 55 h 495"/>
              <a:gd name="T38" fmla="*/ 166 w 677"/>
              <a:gd name="T39" fmla="*/ 128 h 495"/>
              <a:gd name="T40" fmla="*/ 166 w 677"/>
              <a:gd name="T41" fmla="*/ 146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ADFFAD"/>
          </a:solidFill>
          <a:ln w="3175">
            <a:solidFill>
              <a:srgbClr val="008000"/>
            </a:solidFill>
            <a:prstDash val="dash"/>
            <a:round/>
            <a:headEnd/>
            <a:tailEnd/>
          </a:ln>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endParaRPr lang="zh-CN" altLang="en-US" sz="1350"/>
          </a:p>
        </p:txBody>
      </p:sp>
      <p:sp>
        <p:nvSpPr>
          <p:cNvPr id="33796" name="Line 3"/>
          <p:cNvSpPr>
            <a:spLocks noChangeShapeType="1"/>
          </p:cNvSpPr>
          <p:nvPr/>
        </p:nvSpPr>
        <p:spPr bwMode="auto">
          <a:xfrm flipH="1">
            <a:off x="1484710" y="3190876"/>
            <a:ext cx="756047" cy="50839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797" name="Line 4"/>
          <p:cNvSpPr>
            <a:spLocks noChangeShapeType="1"/>
          </p:cNvSpPr>
          <p:nvPr/>
        </p:nvSpPr>
        <p:spPr bwMode="auto">
          <a:xfrm>
            <a:off x="2564607" y="3213498"/>
            <a:ext cx="756047" cy="54054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798" name="Line 5"/>
          <p:cNvSpPr>
            <a:spLocks noChangeShapeType="1"/>
          </p:cNvSpPr>
          <p:nvPr/>
        </p:nvSpPr>
        <p:spPr bwMode="auto">
          <a:xfrm>
            <a:off x="2564607" y="3212307"/>
            <a:ext cx="756047" cy="5405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799" name="Line 7"/>
          <p:cNvSpPr>
            <a:spLocks noChangeShapeType="1"/>
          </p:cNvSpPr>
          <p:nvPr/>
        </p:nvSpPr>
        <p:spPr bwMode="auto">
          <a:xfrm>
            <a:off x="2618185" y="3105150"/>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00" name="Line 8"/>
          <p:cNvSpPr>
            <a:spLocks noChangeShapeType="1"/>
          </p:cNvSpPr>
          <p:nvPr/>
        </p:nvSpPr>
        <p:spPr bwMode="auto">
          <a:xfrm flipH="1">
            <a:off x="3698082" y="3267075"/>
            <a:ext cx="702469" cy="48696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01" name="Line 9"/>
          <p:cNvSpPr>
            <a:spLocks noChangeShapeType="1"/>
          </p:cNvSpPr>
          <p:nvPr/>
        </p:nvSpPr>
        <p:spPr bwMode="auto">
          <a:xfrm>
            <a:off x="4756548" y="3245644"/>
            <a:ext cx="702469" cy="4857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02" name="Line 10"/>
          <p:cNvSpPr>
            <a:spLocks noChangeShapeType="1"/>
          </p:cNvSpPr>
          <p:nvPr/>
        </p:nvSpPr>
        <p:spPr bwMode="auto">
          <a:xfrm flipH="1">
            <a:off x="1538288" y="3861197"/>
            <a:ext cx="1727597"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03" name="Line 11"/>
          <p:cNvSpPr>
            <a:spLocks noChangeShapeType="1"/>
          </p:cNvSpPr>
          <p:nvPr/>
        </p:nvSpPr>
        <p:spPr bwMode="auto">
          <a:xfrm flipH="1">
            <a:off x="3698081" y="3861197"/>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04" name="Line 12"/>
          <p:cNvSpPr>
            <a:spLocks noChangeShapeType="1"/>
          </p:cNvSpPr>
          <p:nvPr/>
        </p:nvSpPr>
        <p:spPr bwMode="auto">
          <a:xfrm flipH="1">
            <a:off x="2564607"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05" name="Line 13"/>
          <p:cNvSpPr>
            <a:spLocks noChangeShapeType="1"/>
          </p:cNvSpPr>
          <p:nvPr/>
        </p:nvSpPr>
        <p:spPr bwMode="auto">
          <a:xfrm>
            <a:off x="1484710" y="4023123"/>
            <a:ext cx="756047" cy="54054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06" name="Line 14"/>
          <p:cNvSpPr>
            <a:spLocks noChangeShapeType="1"/>
          </p:cNvSpPr>
          <p:nvPr/>
        </p:nvSpPr>
        <p:spPr bwMode="auto">
          <a:xfrm flipH="1">
            <a:off x="2618185" y="4725591"/>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07" name="Line 15"/>
          <p:cNvSpPr>
            <a:spLocks noChangeShapeType="1"/>
          </p:cNvSpPr>
          <p:nvPr/>
        </p:nvSpPr>
        <p:spPr bwMode="auto">
          <a:xfrm flipH="1">
            <a:off x="4724401"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7" name="Oval 16"/>
          <p:cNvSpPr>
            <a:spLocks noChangeArrowheads="1"/>
          </p:cNvSpPr>
          <p:nvPr/>
        </p:nvSpPr>
        <p:spPr bwMode="auto">
          <a:xfrm>
            <a:off x="2185988"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1</a:t>
            </a:r>
          </a:p>
        </p:txBody>
      </p:sp>
      <p:sp>
        <p:nvSpPr>
          <p:cNvPr id="98" name="Oval 17"/>
          <p:cNvSpPr>
            <a:spLocks noChangeArrowheads="1"/>
          </p:cNvSpPr>
          <p:nvPr/>
        </p:nvSpPr>
        <p:spPr bwMode="auto">
          <a:xfrm>
            <a:off x="4345782"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2</a:t>
            </a:r>
          </a:p>
        </p:txBody>
      </p:sp>
      <p:sp>
        <p:nvSpPr>
          <p:cNvPr id="99" name="Oval 18"/>
          <p:cNvSpPr>
            <a:spLocks noChangeArrowheads="1"/>
          </p:cNvSpPr>
          <p:nvPr/>
        </p:nvSpPr>
        <p:spPr bwMode="auto">
          <a:xfrm>
            <a:off x="5426869"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5</a:t>
            </a:r>
          </a:p>
        </p:txBody>
      </p:sp>
      <p:sp>
        <p:nvSpPr>
          <p:cNvPr id="100" name="Oval 19"/>
          <p:cNvSpPr>
            <a:spLocks noChangeArrowheads="1"/>
          </p:cNvSpPr>
          <p:nvPr/>
        </p:nvSpPr>
        <p:spPr bwMode="auto">
          <a:xfrm>
            <a:off x="1106091" y="3644503"/>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3</a:t>
            </a:r>
          </a:p>
        </p:txBody>
      </p:sp>
      <p:sp>
        <p:nvSpPr>
          <p:cNvPr id="101" name="Oval 20"/>
          <p:cNvSpPr>
            <a:spLocks noChangeArrowheads="1"/>
          </p:cNvSpPr>
          <p:nvPr/>
        </p:nvSpPr>
        <p:spPr bwMode="auto">
          <a:xfrm>
            <a:off x="2187178"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6</a:t>
            </a:r>
          </a:p>
        </p:txBody>
      </p:sp>
      <p:sp>
        <p:nvSpPr>
          <p:cNvPr id="102" name="Oval 21"/>
          <p:cNvSpPr>
            <a:spLocks noChangeArrowheads="1"/>
          </p:cNvSpPr>
          <p:nvPr/>
        </p:nvSpPr>
        <p:spPr bwMode="auto">
          <a:xfrm>
            <a:off x="4346972"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7</a:t>
            </a:r>
          </a:p>
        </p:txBody>
      </p:sp>
      <p:sp>
        <p:nvSpPr>
          <p:cNvPr id="33814" name="Text Box 22"/>
          <p:cNvSpPr txBox="1">
            <a:spLocks noChangeArrowheads="1"/>
          </p:cNvSpPr>
          <p:nvPr/>
        </p:nvSpPr>
        <p:spPr bwMode="auto">
          <a:xfrm>
            <a:off x="164663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33815" name="Text Box 23"/>
          <p:cNvSpPr txBox="1">
            <a:spLocks noChangeArrowheads="1"/>
          </p:cNvSpPr>
          <p:nvPr/>
        </p:nvSpPr>
        <p:spPr bwMode="auto">
          <a:xfrm>
            <a:off x="3375422" y="283487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33816" name="Text Box 24"/>
          <p:cNvSpPr txBox="1">
            <a:spLocks noChangeArrowheads="1"/>
          </p:cNvSpPr>
          <p:nvPr/>
        </p:nvSpPr>
        <p:spPr bwMode="auto">
          <a:xfrm>
            <a:off x="294322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33817" name="Text Box 25"/>
          <p:cNvSpPr txBox="1">
            <a:spLocks noChangeArrowheads="1"/>
          </p:cNvSpPr>
          <p:nvPr/>
        </p:nvSpPr>
        <p:spPr bwMode="auto">
          <a:xfrm>
            <a:off x="2025253"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33818" name="Text Box 26"/>
          <p:cNvSpPr txBox="1">
            <a:spLocks noChangeArrowheads="1"/>
          </p:cNvSpPr>
          <p:nvPr/>
        </p:nvSpPr>
        <p:spPr bwMode="auto">
          <a:xfrm>
            <a:off x="1631156" y="42398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5</a:t>
            </a:r>
          </a:p>
        </p:txBody>
      </p:sp>
      <p:sp>
        <p:nvSpPr>
          <p:cNvPr id="33819" name="Text Box 27"/>
          <p:cNvSpPr txBox="1">
            <a:spLocks noChangeArrowheads="1"/>
          </p:cNvSpPr>
          <p:nvPr/>
        </p:nvSpPr>
        <p:spPr bwMode="auto">
          <a:xfrm>
            <a:off x="3321844" y="4476751"/>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33820" name="Text Box 28"/>
          <p:cNvSpPr txBox="1">
            <a:spLocks noChangeArrowheads="1"/>
          </p:cNvSpPr>
          <p:nvPr/>
        </p:nvSpPr>
        <p:spPr bwMode="auto">
          <a:xfrm>
            <a:off x="27277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8</a:t>
            </a:r>
          </a:p>
        </p:txBody>
      </p:sp>
      <p:sp>
        <p:nvSpPr>
          <p:cNvPr id="33821" name="Text Box 29"/>
          <p:cNvSpPr txBox="1">
            <a:spLocks noChangeArrowheads="1"/>
          </p:cNvSpPr>
          <p:nvPr/>
        </p:nvSpPr>
        <p:spPr bwMode="auto">
          <a:xfrm>
            <a:off x="40231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33822" name="Text Box 30"/>
          <p:cNvSpPr txBox="1">
            <a:spLocks noChangeArrowheads="1"/>
          </p:cNvSpPr>
          <p:nvPr/>
        </p:nvSpPr>
        <p:spPr bwMode="auto">
          <a:xfrm>
            <a:off x="4763691"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7</a:t>
            </a:r>
          </a:p>
        </p:txBody>
      </p:sp>
      <p:sp>
        <p:nvSpPr>
          <p:cNvPr id="33823" name="Text Box 31"/>
          <p:cNvSpPr txBox="1">
            <a:spLocks noChangeArrowheads="1"/>
          </p:cNvSpPr>
          <p:nvPr/>
        </p:nvSpPr>
        <p:spPr bwMode="auto">
          <a:xfrm>
            <a:off x="3861197"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3</a:t>
            </a:r>
          </a:p>
        </p:txBody>
      </p:sp>
      <p:sp>
        <p:nvSpPr>
          <p:cNvPr id="33824" name="Text Box 32"/>
          <p:cNvSpPr txBox="1">
            <a:spLocks noChangeArrowheads="1"/>
          </p:cNvSpPr>
          <p:nvPr/>
        </p:nvSpPr>
        <p:spPr bwMode="auto">
          <a:xfrm>
            <a:off x="4995862" y="3213498"/>
            <a:ext cx="32867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10</a:t>
            </a:r>
          </a:p>
        </p:txBody>
      </p:sp>
      <p:sp>
        <p:nvSpPr>
          <p:cNvPr id="33825" name="Text Box 33"/>
          <p:cNvSpPr txBox="1">
            <a:spLocks noChangeArrowheads="1"/>
          </p:cNvSpPr>
          <p:nvPr/>
        </p:nvSpPr>
        <p:spPr bwMode="auto">
          <a:xfrm>
            <a:off x="5157787" y="4185048"/>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6</a:t>
            </a:r>
          </a:p>
        </p:txBody>
      </p:sp>
      <p:sp>
        <p:nvSpPr>
          <p:cNvPr id="33826" name="Line 34"/>
          <p:cNvSpPr>
            <a:spLocks noChangeShapeType="1"/>
          </p:cNvSpPr>
          <p:nvPr/>
        </p:nvSpPr>
        <p:spPr bwMode="auto">
          <a:xfrm>
            <a:off x="3644503" y="4023122"/>
            <a:ext cx="756047" cy="594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6" name="Oval 35"/>
          <p:cNvSpPr>
            <a:spLocks noChangeArrowheads="1"/>
          </p:cNvSpPr>
          <p:nvPr/>
        </p:nvSpPr>
        <p:spPr bwMode="auto">
          <a:xfrm>
            <a:off x="3265885"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4</a:t>
            </a:r>
          </a:p>
        </p:txBody>
      </p:sp>
      <p:sp>
        <p:nvSpPr>
          <p:cNvPr id="33828" name="Oval 36"/>
          <p:cNvSpPr>
            <a:spLocks noChangeArrowheads="1"/>
          </p:cNvSpPr>
          <p:nvPr/>
        </p:nvSpPr>
        <p:spPr bwMode="auto">
          <a:xfrm>
            <a:off x="2187178" y="288845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1</a:t>
            </a:r>
          </a:p>
        </p:txBody>
      </p:sp>
      <p:sp>
        <p:nvSpPr>
          <p:cNvPr id="33829" name="Oval 37"/>
          <p:cNvSpPr>
            <a:spLocks noChangeArrowheads="1"/>
          </p:cNvSpPr>
          <p:nvPr/>
        </p:nvSpPr>
        <p:spPr bwMode="auto">
          <a:xfrm>
            <a:off x="3267076" y="3644503"/>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4</a:t>
            </a:r>
          </a:p>
        </p:txBody>
      </p:sp>
      <p:sp>
        <p:nvSpPr>
          <p:cNvPr id="33830" name="Line 38"/>
          <p:cNvSpPr>
            <a:spLocks noChangeShapeType="1"/>
          </p:cNvSpPr>
          <p:nvPr/>
        </p:nvSpPr>
        <p:spPr bwMode="auto">
          <a:xfrm>
            <a:off x="2619375" y="3105150"/>
            <a:ext cx="17287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31" name="Oval 39"/>
          <p:cNvSpPr>
            <a:spLocks noChangeArrowheads="1"/>
          </p:cNvSpPr>
          <p:nvPr/>
        </p:nvSpPr>
        <p:spPr bwMode="auto">
          <a:xfrm>
            <a:off x="4346972" y="288726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2</a:t>
            </a:r>
          </a:p>
        </p:txBody>
      </p:sp>
      <p:sp>
        <p:nvSpPr>
          <p:cNvPr id="33832" name="Text Box 40"/>
          <p:cNvSpPr txBox="1">
            <a:spLocks noChangeArrowheads="1"/>
          </p:cNvSpPr>
          <p:nvPr/>
        </p:nvSpPr>
        <p:spPr bwMode="auto">
          <a:xfrm>
            <a:off x="5426869" y="958548"/>
            <a:ext cx="1349792" cy="624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just"/>
            <a:r>
              <a:rPr lang="zh-CN" altLang="en-US" dirty="0"/>
              <a:t>重复步骤</a:t>
            </a:r>
            <a:endParaRPr lang="en-US" altLang="zh-CN" dirty="0"/>
          </a:p>
          <a:p>
            <a:pPr algn="just"/>
            <a:r>
              <a:rPr lang="zh-CN" altLang="en-US" dirty="0"/>
              <a:t>加入</a:t>
            </a:r>
            <a:r>
              <a:rPr lang="en-US" altLang="zh-CN" dirty="0"/>
              <a:t> (v</a:t>
            </a:r>
            <a:r>
              <a:rPr lang="en-US" altLang="zh-CN" baseline="-25000" dirty="0"/>
              <a:t>4</a:t>
            </a:r>
            <a:r>
              <a:rPr lang="en-US" altLang="zh-CN" dirty="0"/>
              <a:t>, v</a:t>
            </a:r>
            <a:r>
              <a:rPr lang="en-US" altLang="zh-CN" baseline="-25000" dirty="0"/>
              <a:t>3</a:t>
            </a:r>
            <a:r>
              <a:rPr lang="en-US" altLang="zh-CN" dirty="0"/>
              <a:t>)</a:t>
            </a:r>
          </a:p>
        </p:txBody>
      </p:sp>
      <p:sp>
        <p:nvSpPr>
          <p:cNvPr id="33833" name="Line 41"/>
          <p:cNvSpPr>
            <a:spLocks noChangeShapeType="1"/>
          </p:cNvSpPr>
          <p:nvPr/>
        </p:nvSpPr>
        <p:spPr bwMode="auto">
          <a:xfrm flipH="1">
            <a:off x="1538288" y="3857625"/>
            <a:ext cx="1727597"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34" name="Oval 42"/>
          <p:cNvSpPr>
            <a:spLocks noChangeArrowheads="1"/>
          </p:cNvSpPr>
          <p:nvPr/>
        </p:nvSpPr>
        <p:spPr bwMode="auto">
          <a:xfrm>
            <a:off x="1107282" y="3643312"/>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3</a:t>
            </a:r>
          </a:p>
        </p:txBody>
      </p:sp>
    </p:spTree>
    <p:custDataLst>
      <p:tags r:id="rId1"/>
    </p:custDataLst>
    <p:extLst>
      <p:ext uri="{BB962C8B-B14F-4D97-AF65-F5344CB8AC3E}">
        <p14:creationId xmlns:p14="http://schemas.microsoft.com/office/powerpoint/2010/main" val="52826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2"/>
          <p:cNvSpPr txBox="1">
            <a:spLocks noChangeArrowheads="1"/>
          </p:cNvSpPr>
          <p:nvPr>
            <p:custDataLst>
              <p:tags r:id="rId2"/>
            </p:custDataLst>
          </p:nvPr>
        </p:nvSpPr>
        <p:spPr bwMode="auto">
          <a:xfrm>
            <a:off x="628650" y="222646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nSpc>
                <a:spcPct val="90000"/>
              </a:lnSpc>
              <a:spcBef>
                <a:spcPts val="750"/>
              </a:spcBef>
            </a:pPr>
            <a:r>
              <a:rPr lang="en-US" altLang="zh-CN" sz="2100"/>
              <a:t> </a:t>
            </a:r>
          </a:p>
        </p:txBody>
      </p:sp>
      <p:sp>
        <p:nvSpPr>
          <p:cNvPr id="35843" name="Freeform 2"/>
          <p:cNvSpPr>
            <a:spLocks noChangeArrowheads="1"/>
          </p:cNvSpPr>
          <p:nvPr/>
        </p:nvSpPr>
        <p:spPr bwMode="auto">
          <a:xfrm rot="3932723">
            <a:off x="2099072" y="1288257"/>
            <a:ext cx="1926431" cy="4191000"/>
          </a:xfrm>
          <a:custGeom>
            <a:avLst/>
            <a:gdLst>
              <a:gd name="T0" fmla="*/ 166 w 677"/>
              <a:gd name="T1" fmla="*/ 146 h 495"/>
              <a:gd name="T2" fmla="*/ 66 w 677"/>
              <a:gd name="T3" fmla="*/ 274 h 495"/>
              <a:gd name="T4" fmla="*/ 20 w 677"/>
              <a:gd name="T5" fmla="*/ 338 h 495"/>
              <a:gd name="T6" fmla="*/ 20 w 677"/>
              <a:gd name="T7" fmla="*/ 430 h 495"/>
              <a:gd name="T8" fmla="*/ 75 w 677"/>
              <a:gd name="T9" fmla="*/ 457 h 495"/>
              <a:gd name="T10" fmla="*/ 194 w 677"/>
              <a:gd name="T11" fmla="*/ 494 h 495"/>
              <a:gd name="T12" fmla="*/ 322 w 677"/>
              <a:gd name="T13" fmla="*/ 485 h 495"/>
              <a:gd name="T14" fmla="*/ 349 w 677"/>
              <a:gd name="T15" fmla="*/ 457 h 495"/>
              <a:gd name="T16" fmla="*/ 523 w 677"/>
              <a:gd name="T17" fmla="*/ 402 h 495"/>
              <a:gd name="T18" fmla="*/ 614 w 677"/>
              <a:gd name="T19" fmla="*/ 338 h 495"/>
              <a:gd name="T20" fmla="*/ 660 w 677"/>
              <a:gd name="T21" fmla="*/ 238 h 495"/>
              <a:gd name="T22" fmla="*/ 660 w 677"/>
              <a:gd name="T23" fmla="*/ 92 h 495"/>
              <a:gd name="T24" fmla="*/ 623 w 677"/>
              <a:gd name="T25" fmla="*/ 55 h 495"/>
              <a:gd name="T26" fmla="*/ 569 w 677"/>
              <a:gd name="T27" fmla="*/ 37 h 495"/>
              <a:gd name="T28" fmla="*/ 541 w 677"/>
              <a:gd name="T29" fmla="*/ 18 h 495"/>
              <a:gd name="T30" fmla="*/ 468 w 677"/>
              <a:gd name="T31" fmla="*/ 0 h 495"/>
              <a:gd name="T32" fmla="*/ 349 w 677"/>
              <a:gd name="T33" fmla="*/ 28 h 495"/>
              <a:gd name="T34" fmla="*/ 322 w 677"/>
              <a:gd name="T35" fmla="*/ 46 h 495"/>
              <a:gd name="T36" fmla="*/ 294 w 677"/>
              <a:gd name="T37" fmla="*/ 55 h 495"/>
              <a:gd name="T38" fmla="*/ 166 w 677"/>
              <a:gd name="T39" fmla="*/ 128 h 495"/>
              <a:gd name="T40" fmla="*/ 166 w 677"/>
              <a:gd name="T41" fmla="*/ 146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ADFFAD"/>
          </a:solidFill>
          <a:ln w="3175">
            <a:solidFill>
              <a:srgbClr val="008000"/>
            </a:solidFill>
            <a:prstDash val="dash"/>
            <a:round/>
            <a:headEnd/>
            <a:tailEnd/>
          </a:ln>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endParaRPr lang="zh-CN" altLang="en-US" sz="1350"/>
          </a:p>
        </p:txBody>
      </p:sp>
      <p:sp>
        <p:nvSpPr>
          <p:cNvPr id="35844" name="Line 3"/>
          <p:cNvSpPr>
            <a:spLocks noChangeShapeType="1"/>
          </p:cNvSpPr>
          <p:nvPr/>
        </p:nvSpPr>
        <p:spPr bwMode="auto">
          <a:xfrm flipH="1">
            <a:off x="1484710" y="3190876"/>
            <a:ext cx="756047" cy="50839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45" name="Line 4"/>
          <p:cNvSpPr>
            <a:spLocks noChangeShapeType="1"/>
          </p:cNvSpPr>
          <p:nvPr/>
        </p:nvSpPr>
        <p:spPr bwMode="auto">
          <a:xfrm>
            <a:off x="2564607" y="3213498"/>
            <a:ext cx="756047" cy="54054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46" name="Line 5"/>
          <p:cNvSpPr>
            <a:spLocks noChangeShapeType="1"/>
          </p:cNvSpPr>
          <p:nvPr/>
        </p:nvSpPr>
        <p:spPr bwMode="auto">
          <a:xfrm>
            <a:off x="2564607" y="3212307"/>
            <a:ext cx="756047" cy="5405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47" name="Line 7"/>
          <p:cNvSpPr>
            <a:spLocks noChangeShapeType="1"/>
          </p:cNvSpPr>
          <p:nvPr/>
        </p:nvSpPr>
        <p:spPr bwMode="auto">
          <a:xfrm>
            <a:off x="2618185" y="3105150"/>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48" name="Line 8"/>
          <p:cNvSpPr>
            <a:spLocks noChangeShapeType="1"/>
          </p:cNvSpPr>
          <p:nvPr/>
        </p:nvSpPr>
        <p:spPr bwMode="auto">
          <a:xfrm flipH="1">
            <a:off x="3698082" y="3267075"/>
            <a:ext cx="702469" cy="48696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49" name="Line 9"/>
          <p:cNvSpPr>
            <a:spLocks noChangeShapeType="1"/>
          </p:cNvSpPr>
          <p:nvPr/>
        </p:nvSpPr>
        <p:spPr bwMode="auto">
          <a:xfrm>
            <a:off x="4756548" y="3245644"/>
            <a:ext cx="702469" cy="4857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50" name="Line 10"/>
          <p:cNvSpPr>
            <a:spLocks noChangeShapeType="1"/>
          </p:cNvSpPr>
          <p:nvPr/>
        </p:nvSpPr>
        <p:spPr bwMode="auto">
          <a:xfrm flipH="1">
            <a:off x="1538288" y="3861197"/>
            <a:ext cx="1727597"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51" name="Line 11"/>
          <p:cNvSpPr>
            <a:spLocks noChangeShapeType="1"/>
          </p:cNvSpPr>
          <p:nvPr/>
        </p:nvSpPr>
        <p:spPr bwMode="auto">
          <a:xfrm flipH="1">
            <a:off x="3698081" y="3861197"/>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52" name="Line 12"/>
          <p:cNvSpPr>
            <a:spLocks noChangeShapeType="1"/>
          </p:cNvSpPr>
          <p:nvPr/>
        </p:nvSpPr>
        <p:spPr bwMode="auto">
          <a:xfrm flipH="1">
            <a:off x="2564607"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53" name="Line 13"/>
          <p:cNvSpPr>
            <a:spLocks noChangeShapeType="1"/>
          </p:cNvSpPr>
          <p:nvPr/>
        </p:nvSpPr>
        <p:spPr bwMode="auto">
          <a:xfrm>
            <a:off x="1484710" y="4023123"/>
            <a:ext cx="756047" cy="54054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54" name="Line 14"/>
          <p:cNvSpPr>
            <a:spLocks noChangeShapeType="1"/>
          </p:cNvSpPr>
          <p:nvPr/>
        </p:nvSpPr>
        <p:spPr bwMode="auto">
          <a:xfrm flipH="1">
            <a:off x="2618185" y="4725591"/>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55" name="Line 15"/>
          <p:cNvSpPr>
            <a:spLocks noChangeShapeType="1"/>
          </p:cNvSpPr>
          <p:nvPr/>
        </p:nvSpPr>
        <p:spPr bwMode="auto">
          <a:xfrm flipH="1">
            <a:off x="4724401"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7504" name="Oval 16"/>
          <p:cNvSpPr>
            <a:spLocks noChangeArrowheads="1"/>
          </p:cNvSpPr>
          <p:nvPr/>
        </p:nvSpPr>
        <p:spPr bwMode="auto">
          <a:xfrm>
            <a:off x="2185988"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1</a:t>
            </a:r>
          </a:p>
        </p:txBody>
      </p:sp>
      <p:sp>
        <p:nvSpPr>
          <p:cNvPr id="447505" name="Oval 17"/>
          <p:cNvSpPr>
            <a:spLocks noChangeArrowheads="1"/>
          </p:cNvSpPr>
          <p:nvPr/>
        </p:nvSpPr>
        <p:spPr bwMode="auto">
          <a:xfrm>
            <a:off x="4345782"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2</a:t>
            </a:r>
          </a:p>
        </p:txBody>
      </p:sp>
      <p:sp>
        <p:nvSpPr>
          <p:cNvPr id="447506" name="Oval 18"/>
          <p:cNvSpPr>
            <a:spLocks noChangeArrowheads="1"/>
          </p:cNvSpPr>
          <p:nvPr/>
        </p:nvSpPr>
        <p:spPr bwMode="auto">
          <a:xfrm>
            <a:off x="5426869"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5</a:t>
            </a:r>
          </a:p>
        </p:txBody>
      </p:sp>
      <p:sp>
        <p:nvSpPr>
          <p:cNvPr id="447507" name="Oval 19"/>
          <p:cNvSpPr>
            <a:spLocks noChangeArrowheads="1"/>
          </p:cNvSpPr>
          <p:nvPr/>
        </p:nvSpPr>
        <p:spPr bwMode="auto">
          <a:xfrm>
            <a:off x="1106091" y="3644503"/>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3</a:t>
            </a:r>
          </a:p>
        </p:txBody>
      </p:sp>
      <p:sp>
        <p:nvSpPr>
          <p:cNvPr id="447508" name="Oval 20"/>
          <p:cNvSpPr>
            <a:spLocks noChangeArrowheads="1"/>
          </p:cNvSpPr>
          <p:nvPr/>
        </p:nvSpPr>
        <p:spPr bwMode="auto">
          <a:xfrm>
            <a:off x="2187178"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6</a:t>
            </a:r>
          </a:p>
        </p:txBody>
      </p:sp>
      <p:sp>
        <p:nvSpPr>
          <p:cNvPr id="447509" name="Oval 21"/>
          <p:cNvSpPr>
            <a:spLocks noChangeArrowheads="1"/>
          </p:cNvSpPr>
          <p:nvPr/>
        </p:nvSpPr>
        <p:spPr bwMode="auto">
          <a:xfrm>
            <a:off x="4346972"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7</a:t>
            </a:r>
          </a:p>
        </p:txBody>
      </p:sp>
      <p:sp>
        <p:nvSpPr>
          <p:cNvPr id="35862" name="Text Box 22"/>
          <p:cNvSpPr txBox="1">
            <a:spLocks noChangeArrowheads="1"/>
          </p:cNvSpPr>
          <p:nvPr/>
        </p:nvSpPr>
        <p:spPr bwMode="auto">
          <a:xfrm>
            <a:off x="164663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35863" name="Text Box 23"/>
          <p:cNvSpPr txBox="1">
            <a:spLocks noChangeArrowheads="1"/>
          </p:cNvSpPr>
          <p:nvPr/>
        </p:nvSpPr>
        <p:spPr bwMode="auto">
          <a:xfrm>
            <a:off x="3375422" y="283487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35864" name="Text Box 24"/>
          <p:cNvSpPr txBox="1">
            <a:spLocks noChangeArrowheads="1"/>
          </p:cNvSpPr>
          <p:nvPr/>
        </p:nvSpPr>
        <p:spPr bwMode="auto">
          <a:xfrm>
            <a:off x="294322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35865" name="Text Box 25"/>
          <p:cNvSpPr txBox="1">
            <a:spLocks noChangeArrowheads="1"/>
          </p:cNvSpPr>
          <p:nvPr/>
        </p:nvSpPr>
        <p:spPr bwMode="auto">
          <a:xfrm>
            <a:off x="2025253"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35866" name="Text Box 26"/>
          <p:cNvSpPr txBox="1">
            <a:spLocks noChangeArrowheads="1"/>
          </p:cNvSpPr>
          <p:nvPr/>
        </p:nvSpPr>
        <p:spPr bwMode="auto">
          <a:xfrm>
            <a:off x="1631156" y="42398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5</a:t>
            </a:r>
          </a:p>
        </p:txBody>
      </p:sp>
      <p:sp>
        <p:nvSpPr>
          <p:cNvPr id="35867" name="Text Box 27"/>
          <p:cNvSpPr txBox="1">
            <a:spLocks noChangeArrowheads="1"/>
          </p:cNvSpPr>
          <p:nvPr/>
        </p:nvSpPr>
        <p:spPr bwMode="auto">
          <a:xfrm>
            <a:off x="3321844" y="4476751"/>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35868" name="Text Box 28"/>
          <p:cNvSpPr txBox="1">
            <a:spLocks noChangeArrowheads="1"/>
          </p:cNvSpPr>
          <p:nvPr/>
        </p:nvSpPr>
        <p:spPr bwMode="auto">
          <a:xfrm>
            <a:off x="2874169" y="4288632"/>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8</a:t>
            </a:r>
          </a:p>
        </p:txBody>
      </p:sp>
      <p:sp>
        <p:nvSpPr>
          <p:cNvPr id="35869" name="Text Box 29"/>
          <p:cNvSpPr txBox="1">
            <a:spLocks noChangeArrowheads="1"/>
          </p:cNvSpPr>
          <p:nvPr/>
        </p:nvSpPr>
        <p:spPr bwMode="auto">
          <a:xfrm>
            <a:off x="40231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35870" name="Text Box 30"/>
          <p:cNvSpPr txBox="1">
            <a:spLocks noChangeArrowheads="1"/>
          </p:cNvSpPr>
          <p:nvPr/>
        </p:nvSpPr>
        <p:spPr bwMode="auto">
          <a:xfrm>
            <a:off x="4725591"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7</a:t>
            </a:r>
          </a:p>
        </p:txBody>
      </p:sp>
      <p:sp>
        <p:nvSpPr>
          <p:cNvPr id="35871" name="Text Box 31"/>
          <p:cNvSpPr txBox="1">
            <a:spLocks noChangeArrowheads="1"/>
          </p:cNvSpPr>
          <p:nvPr/>
        </p:nvSpPr>
        <p:spPr bwMode="auto">
          <a:xfrm>
            <a:off x="3861197"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3</a:t>
            </a:r>
          </a:p>
        </p:txBody>
      </p:sp>
      <p:sp>
        <p:nvSpPr>
          <p:cNvPr id="35872" name="Text Box 32"/>
          <p:cNvSpPr txBox="1">
            <a:spLocks noChangeArrowheads="1"/>
          </p:cNvSpPr>
          <p:nvPr/>
        </p:nvSpPr>
        <p:spPr bwMode="auto">
          <a:xfrm>
            <a:off x="4995862" y="3213498"/>
            <a:ext cx="32867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10</a:t>
            </a:r>
          </a:p>
        </p:txBody>
      </p:sp>
      <p:sp>
        <p:nvSpPr>
          <p:cNvPr id="35873" name="Text Box 33"/>
          <p:cNvSpPr txBox="1">
            <a:spLocks noChangeArrowheads="1"/>
          </p:cNvSpPr>
          <p:nvPr/>
        </p:nvSpPr>
        <p:spPr bwMode="auto">
          <a:xfrm>
            <a:off x="5157787" y="4185048"/>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6</a:t>
            </a:r>
          </a:p>
        </p:txBody>
      </p:sp>
      <p:sp>
        <p:nvSpPr>
          <p:cNvPr id="35874" name="Line 34"/>
          <p:cNvSpPr>
            <a:spLocks noChangeShapeType="1"/>
          </p:cNvSpPr>
          <p:nvPr/>
        </p:nvSpPr>
        <p:spPr bwMode="auto">
          <a:xfrm>
            <a:off x="3644503" y="4023122"/>
            <a:ext cx="756047" cy="594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7523" name="Oval 35"/>
          <p:cNvSpPr>
            <a:spLocks noChangeArrowheads="1"/>
          </p:cNvSpPr>
          <p:nvPr/>
        </p:nvSpPr>
        <p:spPr bwMode="auto">
          <a:xfrm>
            <a:off x="3265885"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4</a:t>
            </a:r>
          </a:p>
        </p:txBody>
      </p:sp>
      <p:sp>
        <p:nvSpPr>
          <p:cNvPr id="35876" name="Oval 36"/>
          <p:cNvSpPr>
            <a:spLocks noChangeArrowheads="1"/>
          </p:cNvSpPr>
          <p:nvPr/>
        </p:nvSpPr>
        <p:spPr bwMode="auto">
          <a:xfrm>
            <a:off x="2187178" y="288845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1</a:t>
            </a:r>
          </a:p>
        </p:txBody>
      </p:sp>
      <p:sp>
        <p:nvSpPr>
          <p:cNvPr id="35877" name="Oval 37"/>
          <p:cNvSpPr>
            <a:spLocks noChangeArrowheads="1"/>
          </p:cNvSpPr>
          <p:nvPr/>
        </p:nvSpPr>
        <p:spPr bwMode="auto">
          <a:xfrm>
            <a:off x="3267076" y="3644503"/>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4</a:t>
            </a:r>
          </a:p>
        </p:txBody>
      </p:sp>
      <p:sp>
        <p:nvSpPr>
          <p:cNvPr id="35878" name="Line 38"/>
          <p:cNvSpPr>
            <a:spLocks noChangeShapeType="1"/>
          </p:cNvSpPr>
          <p:nvPr/>
        </p:nvSpPr>
        <p:spPr bwMode="auto">
          <a:xfrm>
            <a:off x="2619375" y="3105150"/>
            <a:ext cx="17287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79" name="Oval 39"/>
          <p:cNvSpPr>
            <a:spLocks noChangeArrowheads="1"/>
          </p:cNvSpPr>
          <p:nvPr/>
        </p:nvSpPr>
        <p:spPr bwMode="auto">
          <a:xfrm>
            <a:off x="4346972" y="288726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2</a:t>
            </a:r>
          </a:p>
        </p:txBody>
      </p:sp>
      <p:sp>
        <p:nvSpPr>
          <p:cNvPr id="35880" name="Text Box 40"/>
          <p:cNvSpPr txBox="1">
            <a:spLocks noChangeArrowheads="1"/>
          </p:cNvSpPr>
          <p:nvPr/>
        </p:nvSpPr>
        <p:spPr bwMode="auto">
          <a:xfrm>
            <a:off x="6012742" y="1341895"/>
            <a:ext cx="1213536" cy="39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just"/>
            <a:r>
              <a:rPr lang="zh-CN" altLang="en-US" sz="2100" dirty="0"/>
              <a:t>扩展树！</a:t>
            </a:r>
            <a:endParaRPr lang="en-US" altLang="zh-CN" sz="2100" dirty="0"/>
          </a:p>
        </p:txBody>
      </p:sp>
      <p:sp>
        <p:nvSpPr>
          <p:cNvPr id="35881" name="Line 41"/>
          <p:cNvSpPr>
            <a:spLocks noChangeShapeType="1"/>
          </p:cNvSpPr>
          <p:nvPr/>
        </p:nvSpPr>
        <p:spPr bwMode="auto">
          <a:xfrm flipH="1">
            <a:off x="1538288" y="3865960"/>
            <a:ext cx="1727597"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82" name="Oval 42"/>
          <p:cNvSpPr>
            <a:spLocks noChangeArrowheads="1"/>
          </p:cNvSpPr>
          <p:nvPr/>
        </p:nvSpPr>
        <p:spPr bwMode="auto">
          <a:xfrm>
            <a:off x="1107282" y="3643312"/>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3</a:t>
            </a:r>
          </a:p>
        </p:txBody>
      </p:sp>
    </p:spTree>
    <p:custDataLst>
      <p:tags r:id="rId1"/>
    </p:custDataLst>
    <p:extLst>
      <p:ext uri="{BB962C8B-B14F-4D97-AF65-F5344CB8AC3E}">
        <p14:creationId xmlns:p14="http://schemas.microsoft.com/office/powerpoint/2010/main" val="233609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框 2"/>
          <p:cNvSpPr txBox="1">
            <a:spLocks noChangeArrowheads="1"/>
          </p:cNvSpPr>
          <p:nvPr>
            <p:custDataLst>
              <p:tags r:id="rId2"/>
            </p:custDataLst>
          </p:nvPr>
        </p:nvSpPr>
        <p:spPr bwMode="auto">
          <a:xfrm>
            <a:off x="628650" y="222646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nSpc>
                <a:spcPct val="90000"/>
              </a:lnSpc>
              <a:spcBef>
                <a:spcPts val="750"/>
              </a:spcBef>
            </a:pPr>
            <a:r>
              <a:rPr lang="en-US" altLang="zh-CN" sz="2100"/>
              <a:t> </a:t>
            </a:r>
          </a:p>
        </p:txBody>
      </p:sp>
      <p:sp>
        <p:nvSpPr>
          <p:cNvPr id="37891" name="Line 2"/>
          <p:cNvSpPr>
            <a:spLocks noChangeShapeType="1"/>
          </p:cNvSpPr>
          <p:nvPr/>
        </p:nvSpPr>
        <p:spPr bwMode="auto">
          <a:xfrm>
            <a:off x="3644503" y="4023122"/>
            <a:ext cx="756047" cy="594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892" name="Freeform 3"/>
          <p:cNvSpPr>
            <a:spLocks noChangeArrowheads="1"/>
          </p:cNvSpPr>
          <p:nvPr/>
        </p:nvSpPr>
        <p:spPr bwMode="auto">
          <a:xfrm rot="3932723">
            <a:off x="2099072" y="1288257"/>
            <a:ext cx="1926431" cy="4191000"/>
          </a:xfrm>
          <a:custGeom>
            <a:avLst/>
            <a:gdLst>
              <a:gd name="T0" fmla="*/ 166 w 677"/>
              <a:gd name="T1" fmla="*/ 146 h 495"/>
              <a:gd name="T2" fmla="*/ 66 w 677"/>
              <a:gd name="T3" fmla="*/ 274 h 495"/>
              <a:gd name="T4" fmla="*/ 20 w 677"/>
              <a:gd name="T5" fmla="*/ 338 h 495"/>
              <a:gd name="T6" fmla="*/ 20 w 677"/>
              <a:gd name="T7" fmla="*/ 430 h 495"/>
              <a:gd name="T8" fmla="*/ 75 w 677"/>
              <a:gd name="T9" fmla="*/ 457 h 495"/>
              <a:gd name="T10" fmla="*/ 194 w 677"/>
              <a:gd name="T11" fmla="*/ 494 h 495"/>
              <a:gd name="T12" fmla="*/ 322 w 677"/>
              <a:gd name="T13" fmla="*/ 485 h 495"/>
              <a:gd name="T14" fmla="*/ 349 w 677"/>
              <a:gd name="T15" fmla="*/ 457 h 495"/>
              <a:gd name="T16" fmla="*/ 523 w 677"/>
              <a:gd name="T17" fmla="*/ 402 h 495"/>
              <a:gd name="T18" fmla="*/ 614 w 677"/>
              <a:gd name="T19" fmla="*/ 338 h 495"/>
              <a:gd name="T20" fmla="*/ 660 w 677"/>
              <a:gd name="T21" fmla="*/ 238 h 495"/>
              <a:gd name="T22" fmla="*/ 660 w 677"/>
              <a:gd name="T23" fmla="*/ 92 h 495"/>
              <a:gd name="T24" fmla="*/ 623 w 677"/>
              <a:gd name="T25" fmla="*/ 55 h 495"/>
              <a:gd name="T26" fmla="*/ 569 w 677"/>
              <a:gd name="T27" fmla="*/ 37 h 495"/>
              <a:gd name="T28" fmla="*/ 541 w 677"/>
              <a:gd name="T29" fmla="*/ 18 h 495"/>
              <a:gd name="T30" fmla="*/ 468 w 677"/>
              <a:gd name="T31" fmla="*/ 0 h 495"/>
              <a:gd name="T32" fmla="*/ 349 w 677"/>
              <a:gd name="T33" fmla="*/ 28 h 495"/>
              <a:gd name="T34" fmla="*/ 322 w 677"/>
              <a:gd name="T35" fmla="*/ 46 h 495"/>
              <a:gd name="T36" fmla="*/ 294 w 677"/>
              <a:gd name="T37" fmla="*/ 55 h 495"/>
              <a:gd name="T38" fmla="*/ 166 w 677"/>
              <a:gd name="T39" fmla="*/ 128 h 495"/>
              <a:gd name="T40" fmla="*/ 166 w 677"/>
              <a:gd name="T41" fmla="*/ 146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ADFFAD"/>
          </a:solidFill>
          <a:ln w="3175">
            <a:solidFill>
              <a:srgbClr val="008000"/>
            </a:solidFill>
            <a:prstDash val="dash"/>
            <a:round/>
            <a:headEnd/>
            <a:tailEnd/>
          </a:ln>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endParaRPr lang="zh-CN" altLang="en-US" sz="1350"/>
          </a:p>
        </p:txBody>
      </p:sp>
      <p:sp>
        <p:nvSpPr>
          <p:cNvPr id="37893" name="Line 4"/>
          <p:cNvSpPr>
            <a:spLocks noChangeShapeType="1"/>
          </p:cNvSpPr>
          <p:nvPr/>
        </p:nvSpPr>
        <p:spPr bwMode="auto">
          <a:xfrm flipH="1">
            <a:off x="1484710" y="3190876"/>
            <a:ext cx="756047" cy="50839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894" name="Line 5"/>
          <p:cNvSpPr>
            <a:spLocks noChangeShapeType="1"/>
          </p:cNvSpPr>
          <p:nvPr/>
        </p:nvSpPr>
        <p:spPr bwMode="auto">
          <a:xfrm>
            <a:off x="2564607" y="3213498"/>
            <a:ext cx="756047" cy="54054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895" name="Line 6"/>
          <p:cNvSpPr>
            <a:spLocks noChangeShapeType="1"/>
          </p:cNvSpPr>
          <p:nvPr/>
        </p:nvSpPr>
        <p:spPr bwMode="auto">
          <a:xfrm>
            <a:off x="2564607" y="3212307"/>
            <a:ext cx="756047" cy="5405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896" name="Line 8"/>
          <p:cNvSpPr>
            <a:spLocks noChangeShapeType="1"/>
          </p:cNvSpPr>
          <p:nvPr/>
        </p:nvSpPr>
        <p:spPr bwMode="auto">
          <a:xfrm>
            <a:off x="2618185" y="3105150"/>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897" name="Line 9"/>
          <p:cNvSpPr>
            <a:spLocks noChangeShapeType="1"/>
          </p:cNvSpPr>
          <p:nvPr/>
        </p:nvSpPr>
        <p:spPr bwMode="auto">
          <a:xfrm flipH="1">
            <a:off x="3698082" y="3267075"/>
            <a:ext cx="702469" cy="48696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898" name="Line 10"/>
          <p:cNvSpPr>
            <a:spLocks noChangeShapeType="1"/>
          </p:cNvSpPr>
          <p:nvPr/>
        </p:nvSpPr>
        <p:spPr bwMode="auto">
          <a:xfrm>
            <a:off x="4756548" y="3245644"/>
            <a:ext cx="702469" cy="4857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899" name="Line 11"/>
          <p:cNvSpPr>
            <a:spLocks noChangeShapeType="1"/>
          </p:cNvSpPr>
          <p:nvPr/>
        </p:nvSpPr>
        <p:spPr bwMode="auto">
          <a:xfrm flipH="1">
            <a:off x="1538288" y="3861197"/>
            <a:ext cx="1727597"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900" name="Line 12"/>
          <p:cNvSpPr>
            <a:spLocks noChangeShapeType="1"/>
          </p:cNvSpPr>
          <p:nvPr/>
        </p:nvSpPr>
        <p:spPr bwMode="auto">
          <a:xfrm flipH="1">
            <a:off x="3698081" y="3861197"/>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901" name="Line 13"/>
          <p:cNvSpPr>
            <a:spLocks noChangeShapeType="1"/>
          </p:cNvSpPr>
          <p:nvPr/>
        </p:nvSpPr>
        <p:spPr bwMode="auto">
          <a:xfrm flipH="1">
            <a:off x="2564607"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902" name="Line 14"/>
          <p:cNvSpPr>
            <a:spLocks noChangeShapeType="1"/>
          </p:cNvSpPr>
          <p:nvPr/>
        </p:nvSpPr>
        <p:spPr bwMode="auto">
          <a:xfrm>
            <a:off x="1484710" y="4023123"/>
            <a:ext cx="756047" cy="54054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903" name="Line 15"/>
          <p:cNvSpPr>
            <a:spLocks noChangeShapeType="1"/>
          </p:cNvSpPr>
          <p:nvPr/>
        </p:nvSpPr>
        <p:spPr bwMode="auto">
          <a:xfrm flipH="1">
            <a:off x="2618185" y="4725591"/>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904" name="Line 16"/>
          <p:cNvSpPr>
            <a:spLocks noChangeShapeType="1"/>
          </p:cNvSpPr>
          <p:nvPr/>
        </p:nvSpPr>
        <p:spPr bwMode="auto">
          <a:xfrm flipH="1">
            <a:off x="4724401"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8529" name="Oval 17"/>
          <p:cNvSpPr>
            <a:spLocks noChangeArrowheads="1"/>
          </p:cNvSpPr>
          <p:nvPr/>
        </p:nvSpPr>
        <p:spPr bwMode="auto">
          <a:xfrm>
            <a:off x="2185988"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1</a:t>
            </a:r>
          </a:p>
        </p:txBody>
      </p:sp>
      <p:sp>
        <p:nvSpPr>
          <p:cNvPr id="448530" name="Oval 18"/>
          <p:cNvSpPr>
            <a:spLocks noChangeArrowheads="1"/>
          </p:cNvSpPr>
          <p:nvPr/>
        </p:nvSpPr>
        <p:spPr bwMode="auto">
          <a:xfrm>
            <a:off x="4345782"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2</a:t>
            </a:r>
          </a:p>
        </p:txBody>
      </p:sp>
      <p:sp>
        <p:nvSpPr>
          <p:cNvPr id="448531" name="Oval 19"/>
          <p:cNvSpPr>
            <a:spLocks noChangeArrowheads="1"/>
          </p:cNvSpPr>
          <p:nvPr/>
        </p:nvSpPr>
        <p:spPr bwMode="auto">
          <a:xfrm>
            <a:off x="5426869"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5</a:t>
            </a:r>
          </a:p>
        </p:txBody>
      </p:sp>
      <p:sp>
        <p:nvSpPr>
          <p:cNvPr id="448532" name="Oval 20"/>
          <p:cNvSpPr>
            <a:spLocks noChangeArrowheads="1"/>
          </p:cNvSpPr>
          <p:nvPr/>
        </p:nvSpPr>
        <p:spPr bwMode="auto">
          <a:xfrm>
            <a:off x="1106091" y="3644503"/>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3</a:t>
            </a:r>
          </a:p>
        </p:txBody>
      </p:sp>
      <p:sp>
        <p:nvSpPr>
          <p:cNvPr id="448533" name="Oval 21"/>
          <p:cNvSpPr>
            <a:spLocks noChangeArrowheads="1"/>
          </p:cNvSpPr>
          <p:nvPr/>
        </p:nvSpPr>
        <p:spPr bwMode="auto">
          <a:xfrm>
            <a:off x="2187178"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6</a:t>
            </a:r>
          </a:p>
        </p:txBody>
      </p:sp>
      <p:sp>
        <p:nvSpPr>
          <p:cNvPr id="448534" name="Oval 22"/>
          <p:cNvSpPr>
            <a:spLocks noChangeArrowheads="1"/>
          </p:cNvSpPr>
          <p:nvPr/>
        </p:nvSpPr>
        <p:spPr bwMode="auto">
          <a:xfrm>
            <a:off x="4346972"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7</a:t>
            </a:r>
          </a:p>
        </p:txBody>
      </p:sp>
      <p:sp>
        <p:nvSpPr>
          <p:cNvPr id="37911" name="Text Box 23"/>
          <p:cNvSpPr txBox="1">
            <a:spLocks noChangeArrowheads="1"/>
          </p:cNvSpPr>
          <p:nvPr/>
        </p:nvSpPr>
        <p:spPr bwMode="auto">
          <a:xfrm>
            <a:off x="164663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37912" name="Text Box 24"/>
          <p:cNvSpPr txBox="1">
            <a:spLocks noChangeArrowheads="1"/>
          </p:cNvSpPr>
          <p:nvPr/>
        </p:nvSpPr>
        <p:spPr bwMode="auto">
          <a:xfrm>
            <a:off x="3375422" y="283487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37913" name="Text Box 25"/>
          <p:cNvSpPr txBox="1">
            <a:spLocks noChangeArrowheads="1"/>
          </p:cNvSpPr>
          <p:nvPr/>
        </p:nvSpPr>
        <p:spPr bwMode="auto">
          <a:xfrm>
            <a:off x="294322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37914" name="Text Box 26"/>
          <p:cNvSpPr txBox="1">
            <a:spLocks noChangeArrowheads="1"/>
          </p:cNvSpPr>
          <p:nvPr/>
        </p:nvSpPr>
        <p:spPr bwMode="auto">
          <a:xfrm>
            <a:off x="2025253"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37915" name="Text Box 27"/>
          <p:cNvSpPr txBox="1">
            <a:spLocks noChangeArrowheads="1"/>
          </p:cNvSpPr>
          <p:nvPr/>
        </p:nvSpPr>
        <p:spPr bwMode="auto">
          <a:xfrm>
            <a:off x="1631156" y="42398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5</a:t>
            </a:r>
          </a:p>
        </p:txBody>
      </p:sp>
      <p:sp>
        <p:nvSpPr>
          <p:cNvPr id="37916" name="Text Box 28"/>
          <p:cNvSpPr txBox="1">
            <a:spLocks noChangeArrowheads="1"/>
          </p:cNvSpPr>
          <p:nvPr/>
        </p:nvSpPr>
        <p:spPr bwMode="auto">
          <a:xfrm>
            <a:off x="3321844" y="4476751"/>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37917" name="Text Box 29"/>
          <p:cNvSpPr txBox="1">
            <a:spLocks noChangeArrowheads="1"/>
          </p:cNvSpPr>
          <p:nvPr/>
        </p:nvSpPr>
        <p:spPr bwMode="auto">
          <a:xfrm>
            <a:off x="2874169" y="4288632"/>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8</a:t>
            </a:r>
          </a:p>
        </p:txBody>
      </p:sp>
      <p:sp>
        <p:nvSpPr>
          <p:cNvPr id="37918" name="Text Box 30"/>
          <p:cNvSpPr txBox="1">
            <a:spLocks noChangeArrowheads="1"/>
          </p:cNvSpPr>
          <p:nvPr/>
        </p:nvSpPr>
        <p:spPr bwMode="auto">
          <a:xfrm>
            <a:off x="40231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37919" name="Text Box 31"/>
          <p:cNvSpPr txBox="1">
            <a:spLocks noChangeArrowheads="1"/>
          </p:cNvSpPr>
          <p:nvPr/>
        </p:nvSpPr>
        <p:spPr bwMode="auto">
          <a:xfrm>
            <a:off x="4725591"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7</a:t>
            </a:r>
          </a:p>
        </p:txBody>
      </p:sp>
      <p:sp>
        <p:nvSpPr>
          <p:cNvPr id="37920" name="Text Box 32"/>
          <p:cNvSpPr txBox="1">
            <a:spLocks noChangeArrowheads="1"/>
          </p:cNvSpPr>
          <p:nvPr/>
        </p:nvSpPr>
        <p:spPr bwMode="auto">
          <a:xfrm>
            <a:off x="3861197"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3</a:t>
            </a:r>
          </a:p>
        </p:txBody>
      </p:sp>
      <p:sp>
        <p:nvSpPr>
          <p:cNvPr id="37921" name="Text Box 33"/>
          <p:cNvSpPr txBox="1">
            <a:spLocks noChangeArrowheads="1"/>
          </p:cNvSpPr>
          <p:nvPr/>
        </p:nvSpPr>
        <p:spPr bwMode="auto">
          <a:xfrm>
            <a:off x="4995862" y="3213498"/>
            <a:ext cx="32867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10</a:t>
            </a:r>
          </a:p>
        </p:txBody>
      </p:sp>
      <p:sp>
        <p:nvSpPr>
          <p:cNvPr id="37922" name="Text Box 34"/>
          <p:cNvSpPr txBox="1">
            <a:spLocks noChangeArrowheads="1"/>
          </p:cNvSpPr>
          <p:nvPr/>
        </p:nvSpPr>
        <p:spPr bwMode="auto">
          <a:xfrm>
            <a:off x="5157787" y="4185048"/>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6</a:t>
            </a:r>
          </a:p>
        </p:txBody>
      </p:sp>
      <p:sp>
        <p:nvSpPr>
          <p:cNvPr id="448547" name="Oval 35"/>
          <p:cNvSpPr>
            <a:spLocks noChangeArrowheads="1"/>
          </p:cNvSpPr>
          <p:nvPr/>
        </p:nvSpPr>
        <p:spPr bwMode="auto">
          <a:xfrm>
            <a:off x="3265885"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4</a:t>
            </a:r>
          </a:p>
        </p:txBody>
      </p:sp>
      <p:sp>
        <p:nvSpPr>
          <p:cNvPr id="37924" name="Oval 36"/>
          <p:cNvSpPr>
            <a:spLocks noChangeArrowheads="1"/>
          </p:cNvSpPr>
          <p:nvPr/>
        </p:nvSpPr>
        <p:spPr bwMode="auto">
          <a:xfrm>
            <a:off x="2187178" y="288845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1</a:t>
            </a:r>
          </a:p>
        </p:txBody>
      </p:sp>
      <p:sp>
        <p:nvSpPr>
          <p:cNvPr id="37925" name="Line 37"/>
          <p:cNvSpPr>
            <a:spLocks noChangeShapeType="1"/>
          </p:cNvSpPr>
          <p:nvPr/>
        </p:nvSpPr>
        <p:spPr bwMode="auto">
          <a:xfrm>
            <a:off x="2619375" y="3105150"/>
            <a:ext cx="17287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926" name="Oval 38"/>
          <p:cNvSpPr>
            <a:spLocks noChangeArrowheads="1"/>
          </p:cNvSpPr>
          <p:nvPr/>
        </p:nvSpPr>
        <p:spPr bwMode="auto">
          <a:xfrm>
            <a:off x="4346972" y="288726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2</a:t>
            </a:r>
          </a:p>
        </p:txBody>
      </p:sp>
      <p:sp>
        <p:nvSpPr>
          <p:cNvPr id="37927" name="Text Box 39"/>
          <p:cNvSpPr txBox="1">
            <a:spLocks noChangeArrowheads="1"/>
          </p:cNvSpPr>
          <p:nvPr/>
        </p:nvSpPr>
        <p:spPr bwMode="auto">
          <a:xfrm>
            <a:off x="6105949" y="1199256"/>
            <a:ext cx="1671996" cy="44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400" dirty="0"/>
              <a:t>加入</a:t>
            </a:r>
            <a:r>
              <a:rPr lang="en-US" altLang="zh-CN" sz="2400" dirty="0"/>
              <a:t>(v</a:t>
            </a:r>
            <a:r>
              <a:rPr lang="en-US" altLang="zh-CN" sz="2400" baseline="-25000" dirty="0"/>
              <a:t>4</a:t>
            </a:r>
            <a:r>
              <a:rPr lang="en-US" altLang="zh-CN" sz="2400" dirty="0"/>
              <a:t>, v</a:t>
            </a:r>
            <a:r>
              <a:rPr lang="en-US" altLang="zh-CN" sz="2400" baseline="-25000" dirty="0"/>
              <a:t>7</a:t>
            </a:r>
            <a:r>
              <a:rPr lang="en-US" altLang="zh-CN" sz="2400" dirty="0"/>
              <a:t>)</a:t>
            </a:r>
          </a:p>
        </p:txBody>
      </p:sp>
      <p:sp>
        <p:nvSpPr>
          <p:cNvPr id="37928" name="Line 40"/>
          <p:cNvSpPr>
            <a:spLocks noChangeShapeType="1"/>
          </p:cNvSpPr>
          <p:nvPr/>
        </p:nvSpPr>
        <p:spPr bwMode="auto">
          <a:xfrm flipH="1">
            <a:off x="1593057" y="3865960"/>
            <a:ext cx="1727597"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929" name="Oval 41"/>
          <p:cNvSpPr>
            <a:spLocks noChangeArrowheads="1"/>
          </p:cNvSpPr>
          <p:nvPr/>
        </p:nvSpPr>
        <p:spPr bwMode="auto">
          <a:xfrm>
            <a:off x="1107282" y="3643312"/>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3</a:t>
            </a:r>
          </a:p>
        </p:txBody>
      </p:sp>
      <p:sp>
        <p:nvSpPr>
          <p:cNvPr id="37930" name="Oval 42"/>
          <p:cNvSpPr>
            <a:spLocks noChangeArrowheads="1"/>
          </p:cNvSpPr>
          <p:nvPr/>
        </p:nvSpPr>
        <p:spPr bwMode="auto">
          <a:xfrm>
            <a:off x="4346972" y="4508897"/>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7</a:t>
            </a:r>
          </a:p>
        </p:txBody>
      </p:sp>
      <p:sp>
        <p:nvSpPr>
          <p:cNvPr id="37931" name="Line 43"/>
          <p:cNvSpPr>
            <a:spLocks noChangeShapeType="1"/>
          </p:cNvSpPr>
          <p:nvPr/>
        </p:nvSpPr>
        <p:spPr bwMode="auto">
          <a:xfrm>
            <a:off x="3623072" y="4012407"/>
            <a:ext cx="756047" cy="59412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932" name="Oval 44"/>
          <p:cNvSpPr>
            <a:spLocks noChangeArrowheads="1"/>
          </p:cNvSpPr>
          <p:nvPr/>
        </p:nvSpPr>
        <p:spPr bwMode="auto">
          <a:xfrm>
            <a:off x="3267076" y="3644503"/>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4</a:t>
            </a:r>
          </a:p>
        </p:txBody>
      </p:sp>
    </p:spTree>
    <p:custDataLst>
      <p:tags r:id="rId1"/>
    </p:custDataLst>
    <p:extLst>
      <p:ext uri="{BB962C8B-B14F-4D97-AF65-F5344CB8AC3E}">
        <p14:creationId xmlns:p14="http://schemas.microsoft.com/office/powerpoint/2010/main" val="422472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引例</a:t>
            </a:r>
          </a:p>
        </p:txBody>
      </p:sp>
      <p:sp>
        <p:nvSpPr>
          <p:cNvPr id="3" name="内容占位符 2"/>
          <p:cNvSpPr>
            <a:spLocks noGrp="1"/>
          </p:cNvSpPr>
          <p:nvPr>
            <p:ph idx="1"/>
          </p:nvPr>
        </p:nvSpPr>
        <p:spPr/>
        <p:txBody>
          <a:bodyPr/>
          <a:lstStyle/>
          <a:p>
            <a:r>
              <a:rPr lang="zh-CN" altLang="en-US" dirty="0"/>
              <a:t>输入：</a:t>
            </a:r>
            <a:endParaRPr lang="en-US" altLang="zh-CN" dirty="0"/>
          </a:p>
          <a:p>
            <a:r>
              <a:rPr lang="zh-CN" altLang="en-US" dirty="0"/>
              <a:t>第一行：罪犯数量</a:t>
            </a:r>
            <a:r>
              <a:rPr lang="en-US" altLang="zh-CN" dirty="0"/>
              <a:t>n</a:t>
            </a:r>
            <a:r>
              <a:rPr lang="zh-CN" altLang="en-US" dirty="0"/>
              <a:t>（</a:t>
            </a:r>
            <a:r>
              <a:rPr lang="en-US" altLang="zh-CN" dirty="0"/>
              <a:t>&lt;=10000</a:t>
            </a:r>
            <a:r>
              <a:rPr lang="zh-CN" altLang="en-US" dirty="0"/>
              <a:t>），</a:t>
            </a:r>
            <a:endParaRPr lang="en-US" altLang="zh-CN" dirty="0"/>
          </a:p>
          <a:p>
            <a:r>
              <a:rPr lang="zh-CN" altLang="en-US" dirty="0"/>
              <a:t>第二行：关系数量</a:t>
            </a:r>
            <a:r>
              <a:rPr lang="en-US" altLang="zh-CN" dirty="0"/>
              <a:t>m</a:t>
            </a:r>
            <a:r>
              <a:rPr lang="zh-CN" altLang="en-US" dirty="0"/>
              <a:t>（</a:t>
            </a:r>
            <a:r>
              <a:rPr lang="en-US" altLang="zh-CN" dirty="0"/>
              <a:t>&lt;=100000</a:t>
            </a:r>
            <a:r>
              <a:rPr lang="zh-CN" altLang="en-US" dirty="0"/>
              <a:t>）。</a:t>
            </a:r>
            <a:endParaRPr lang="en-US" altLang="zh-CN" dirty="0"/>
          </a:p>
          <a:p>
            <a:r>
              <a:rPr lang="zh-CN" altLang="en-US" dirty="0"/>
              <a:t>之后</a:t>
            </a:r>
            <a:r>
              <a:rPr lang="en-US" altLang="zh-CN" dirty="0"/>
              <a:t>m</a:t>
            </a:r>
            <a:r>
              <a:rPr lang="zh-CN" altLang="en-US" dirty="0"/>
              <a:t>行，每行两个数</a:t>
            </a:r>
            <a:r>
              <a:rPr lang="en-US" altLang="zh-CN" dirty="0" err="1"/>
              <a:t>i</a:t>
            </a:r>
            <a:r>
              <a:rPr lang="zh-CN" altLang="en-US" dirty="0"/>
              <a:t>、</a:t>
            </a:r>
            <a:r>
              <a:rPr lang="en-US" altLang="zh-CN" dirty="0"/>
              <a:t>j</a:t>
            </a:r>
            <a:r>
              <a:rPr lang="zh-CN" altLang="en-US" dirty="0"/>
              <a:t>（</a:t>
            </a:r>
            <a:r>
              <a:rPr lang="en-US" altLang="zh-CN" dirty="0"/>
              <a:t>1&lt;=</a:t>
            </a:r>
            <a:r>
              <a:rPr lang="en-US" altLang="zh-CN" dirty="0" err="1"/>
              <a:t>i</a:t>
            </a:r>
            <a:r>
              <a:rPr lang="en-US" altLang="zh-CN" dirty="0"/>
              <a:t>, j&lt;=n</a:t>
            </a:r>
            <a:r>
              <a:rPr lang="zh-CN" altLang="en-US" dirty="0"/>
              <a:t>），表示罪犯</a:t>
            </a:r>
            <a:r>
              <a:rPr lang="en-US" altLang="zh-CN" dirty="0" err="1"/>
              <a:t>i</a:t>
            </a:r>
            <a:r>
              <a:rPr lang="zh-CN" altLang="en-US" dirty="0"/>
              <a:t>和罪犯</a:t>
            </a:r>
            <a:r>
              <a:rPr lang="en-US" altLang="zh-CN" dirty="0"/>
              <a:t>j</a:t>
            </a:r>
            <a:r>
              <a:rPr lang="zh-CN" altLang="en-US" dirty="0"/>
              <a:t>相互认识。</a:t>
            </a:r>
            <a:endParaRPr lang="en-US" altLang="zh-CN" dirty="0"/>
          </a:p>
          <a:p>
            <a:r>
              <a:rPr lang="zh-CN" altLang="en-US" dirty="0"/>
              <a:t>输出：</a:t>
            </a:r>
            <a:endParaRPr lang="en-US" altLang="zh-CN" dirty="0"/>
          </a:p>
          <a:p>
            <a:r>
              <a:rPr lang="zh-CN" altLang="en-US" dirty="0"/>
              <a:t>一个整数，罪犯团伙的数量。</a:t>
            </a:r>
            <a:endParaRPr lang="en-US" altLang="zh-CN" dirty="0"/>
          </a:p>
          <a:p>
            <a:r>
              <a:rPr lang="zh-CN" altLang="en-US" dirty="0"/>
              <a:t>时限：</a:t>
            </a:r>
            <a:r>
              <a:rPr lang="en-US" altLang="zh-CN" dirty="0"/>
              <a:t>1s</a:t>
            </a:r>
          </a:p>
        </p:txBody>
      </p:sp>
    </p:spTree>
    <p:extLst>
      <p:ext uri="{BB962C8B-B14F-4D97-AF65-F5344CB8AC3E}">
        <p14:creationId xmlns:p14="http://schemas.microsoft.com/office/powerpoint/2010/main" val="57865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2"/>
          <p:cNvSpPr txBox="1">
            <a:spLocks noChangeArrowheads="1"/>
          </p:cNvSpPr>
          <p:nvPr>
            <p:custDataLst>
              <p:tags r:id="rId2"/>
            </p:custDataLst>
          </p:nvPr>
        </p:nvSpPr>
        <p:spPr bwMode="auto">
          <a:xfrm>
            <a:off x="628650" y="222646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nSpc>
                <a:spcPct val="90000"/>
              </a:lnSpc>
              <a:spcBef>
                <a:spcPts val="750"/>
              </a:spcBef>
            </a:pPr>
            <a:r>
              <a:rPr lang="en-US" altLang="zh-CN" sz="2100"/>
              <a:t> </a:t>
            </a:r>
          </a:p>
        </p:txBody>
      </p:sp>
      <p:sp>
        <p:nvSpPr>
          <p:cNvPr id="39939" name="Freeform 2"/>
          <p:cNvSpPr>
            <a:spLocks noChangeArrowheads="1"/>
          </p:cNvSpPr>
          <p:nvPr/>
        </p:nvSpPr>
        <p:spPr bwMode="auto">
          <a:xfrm>
            <a:off x="827485" y="2511029"/>
            <a:ext cx="4275534" cy="2711053"/>
          </a:xfrm>
          <a:custGeom>
            <a:avLst/>
            <a:gdLst>
              <a:gd name="T0" fmla="*/ 36 w 3591"/>
              <a:gd name="T1" fmla="*/ 713 h 2277"/>
              <a:gd name="T2" fmla="*/ 0 w 3591"/>
              <a:gd name="T3" fmla="*/ 878 h 2277"/>
              <a:gd name="T4" fmla="*/ 9 w 3591"/>
              <a:gd name="T5" fmla="*/ 1106 h 2277"/>
              <a:gd name="T6" fmla="*/ 36 w 3591"/>
              <a:gd name="T7" fmla="*/ 1289 h 2277"/>
              <a:gd name="T8" fmla="*/ 54 w 3591"/>
              <a:gd name="T9" fmla="*/ 1344 h 2277"/>
              <a:gd name="T10" fmla="*/ 137 w 3591"/>
              <a:gd name="T11" fmla="*/ 1380 h 2277"/>
              <a:gd name="T12" fmla="*/ 566 w 3591"/>
              <a:gd name="T13" fmla="*/ 1435 h 2277"/>
              <a:gd name="T14" fmla="*/ 1069 w 3591"/>
              <a:gd name="T15" fmla="*/ 1408 h 2277"/>
              <a:gd name="T16" fmla="*/ 2267 w 3591"/>
              <a:gd name="T17" fmla="*/ 1408 h 2277"/>
              <a:gd name="T18" fmla="*/ 2441 w 3591"/>
              <a:gd name="T19" fmla="*/ 1463 h 2277"/>
              <a:gd name="T20" fmla="*/ 2523 w 3591"/>
              <a:gd name="T21" fmla="*/ 1508 h 2277"/>
              <a:gd name="T22" fmla="*/ 2550 w 3591"/>
              <a:gd name="T23" fmla="*/ 1554 h 2277"/>
              <a:gd name="T24" fmla="*/ 2587 w 3591"/>
              <a:gd name="T25" fmla="*/ 1591 h 2277"/>
              <a:gd name="T26" fmla="*/ 2614 w 3591"/>
              <a:gd name="T27" fmla="*/ 1646 h 2277"/>
              <a:gd name="T28" fmla="*/ 2633 w 3591"/>
              <a:gd name="T29" fmla="*/ 1700 h 2277"/>
              <a:gd name="T30" fmla="*/ 2669 w 3591"/>
              <a:gd name="T31" fmla="*/ 1746 h 2277"/>
              <a:gd name="T32" fmla="*/ 2761 w 3591"/>
              <a:gd name="T33" fmla="*/ 1929 h 2277"/>
              <a:gd name="T34" fmla="*/ 2788 w 3591"/>
              <a:gd name="T35" fmla="*/ 1975 h 2277"/>
              <a:gd name="T36" fmla="*/ 2834 w 3591"/>
              <a:gd name="T37" fmla="*/ 2066 h 2277"/>
              <a:gd name="T38" fmla="*/ 2944 w 3591"/>
              <a:gd name="T39" fmla="*/ 2203 h 2277"/>
              <a:gd name="T40" fmla="*/ 3117 w 3591"/>
              <a:gd name="T41" fmla="*/ 2276 h 2277"/>
              <a:gd name="T42" fmla="*/ 3291 w 3591"/>
              <a:gd name="T43" fmla="*/ 2267 h 2277"/>
              <a:gd name="T44" fmla="*/ 3318 w 3591"/>
              <a:gd name="T45" fmla="*/ 2240 h 2277"/>
              <a:gd name="T46" fmla="*/ 3364 w 3591"/>
              <a:gd name="T47" fmla="*/ 2203 h 2277"/>
              <a:gd name="T48" fmla="*/ 3419 w 3591"/>
              <a:gd name="T49" fmla="*/ 2121 h 2277"/>
              <a:gd name="T50" fmla="*/ 3465 w 3591"/>
              <a:gd name="T51" fmla="*/ 2048 h 2277"/>
              <a:gd name="T52" fmla="*/ 3401 w 3591"/>
              <a:gd name="T53" fmla="*/ 1627 h 2277"/>
              <a:gd name="T54" fmla="*/ 3318 w 3591"/>
              <a:gd name="T55" fmla="*/ 1508 h 2277"/>
              <a:gd name="T56" fmla="*/ 3282 w 3591"/>
              <a:gd name="T57" fmla="*/ 1463 h 2277"/>
              <a:gd name="T58" fmla="*/ 3181 w 3591"/>
              <a:gd name="T59" fmla="*/ 1380 h 2277"/>
              <a:gd name="T60" fmla="*/ 3117 w 3591"/>
              <a:gd name="T61" fmla="*/ 1326 h 2277"/>
              <a:gd name="T62" fmla="*/ 3072 w 3591"/>
              <a:gd name="T63" fmla="*/ 1289 h 2277"/>
              <a:gd name="T64" fmla="*/ 3026 w 3591"/>
              <a:gd name="T65" fmla="*/ 1188 h 2277"/>
              <a:gd name="T66" fmla="*/ 3008 w 3591"/>
              <a:gd name="T67" fmla="*/ 1134 h 2277"/>
              <a:gd name="T68" fmla="*/ 2998 w 3591"/>
              <a:gd name="T69" fmla="*/ 1106 h 2277"/>
              <a:gd name="T70" fmla="*/ 3008 w 3591"/>
              <a:gd name="T71" fmla="*/ 1006 h 2277"/>
              <a:gd name="T72" fmla="*/ 3044 w 3591"/>
              <a:gd name="T73" fmla="*/ 951 h 2277"/>
              <a:gd name="T74" fmla="*/ 3126 w 3591"/>
              <a:gd name="T75" fmla="*/ 868 h 2277"/>
              <a:gd name="T76" fmla="*/ 3254 w 3591"/>
              <a:gd name="T77" fmla="*/ 768 h 2277"/>
              <a:gd name="T78" fmla="*/ 3309 w 3591"/>
              <a:gd name="T79" fmla="*/ 731 h 2277"/>
              <a:gd name="T80" fmla="*/ 3382 w 3591"/>
              <a:gd name="T81" fmla="*/ 667 h 2277"/>
              <a:gd name="T82" fmla="*/ 3465 w 3591"/>
              <a:gd name="T83" fmla="*/ 558 h 2277"/>
              <a:gd name="T84" fmla="*/ 3538 w 3591"/>
              <a:gd name="T85" fmla="*/ 430 h 2277"/>
              <a:gd name="T86" fmla="*/ 3428 w 3591"/>
              <a:gd name="T87" fmla="*/ 73 h 2277"/>
              <a:gd name="T88" fmla="*/ 3282 w 3591"/>
              <a:gd name="T89" fmla="*/ 18 h 2277"/>
              <a:gd name="T90" fmla="*/ 1563 w 3591"/>
              <a:gd name="T91" fmla="*/ 0 h 2277"/>
              <a:gd name="T92" fmla="*/ 1024 w 3591"/>
              <a:gd name="T93" fmla="*/ 9 h 2277"/>
              <a:gd name="T94" fmla="*/ 969 w 3591"/>
              <a:gd name="T95" fmla="*/ 27 h 2277"/>
              <a:gd name="T96" fmla="*/ 886 w 3591"/>
              <a:gd name="T97" fmla="*/ 82 h 2277"/>
              <a:gd name="T98" fmla="*/ 658 w 3591"/>
              <a:gd name="T99" fmla="*/ 320 h 2277"/>
              <a:gd name="T100" fmla="*/ 594 w 3591"/>
              <a:gd name="T101" fmla="*/ 384 h 2277"/>
              <a:gd name="T102" fmla="*/ 466 w 3591"/>
              <a:gd name="T103" fmla="*/ 484 h 2277"/>
              <a:gd name="T104" fmla="*/ 411 w 3591"/>
              <a:gd name="T105" fmla="*/ 512 h 2277"/>
              <a:gd name="T106" fmla="*/ 301 w 3591"/>
              <a:gd name="T107" fmla="*/ 585 h 2277"/>
              <a:gd name="T108" fmla="*/ 228 w 3591"/>
              <a:gd name="T109" fmla="*/ 631 h 2277"/>
              <a:gd name="T110" fmla="*/ 118 w 3591"/>
              <a:gd name="T111" fmla="*/ 695 h 2277"/>
              <a:gd name="T112" fmla="*/ 73 w 3591"/>
              <a:gd name="T113" fmla="*/ 731 h 2277"/>
              <a:gd name="T114" fmla="*/ 54 w 3591"/>
              <a:gd name="T115" fmla="*/ 750 h 2277"/>
              <a:gd name="T116" fmla="*/ 18 w 3591"/>
              <a:gd name="T117" fmla="*/ 768 h 2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91" h="2277">
                <a:moveTo>
                  <a:pt x="36" y="713"/>
                </a:moveTo>
                <a:cubicBezTo>
                  <a:pt x="9" y="769"/>
                  <a:pt x="7" y="815"/>
                  <a:pt x="0" y="878"/>
                </a:cubicBezTo>
                <a:cubicBezTo>
                  <a:pt x="3" y="954"/>
                  <a:pt x="4" y="1030"/>
                  <a:pt x="9" y="1106"/>
                </a:cubicBezTo>
                <a:cubicBezTo>
                  <a:pt x="13" y="1162"/>
                  <a:pt x="25" y="1234"/>
                  <a:pt x="36" y="1289"/>
                </a:cubicBezTo>
                <a:cubicBezTo>
                  <a:pt x="40" y="1308"/>
                  <a:pt x="40" y="1331"/>
                  <a:pt x="54" y="1344"/>
                </a:cubicBezTo>
                <a:cubicBezTo>
                  <a:pt x="81" y="1369"/>
                  <a:pt x="102" y="1370"/>
                  <a:pt x="137" y="1380"/>
                </a:cubicBezTo>
                <a:cubicBezTo>
                  <a:pt x="286" y="1424"/>
                  <a:pt x="404" y="1428"/>
                  <a:pt x="566" y="1435"/>
                </a:cubicBezTo>
                <a:cubicBezTo>
                  <a:pt x="737" y="1428"/>
                  <a:pt x="897" y="1415"/>
                  <a:pt x="1069" y="1408"/>
                </a:cubicBezTo>
                <a:cubicBezTo>
                  <a:pt x="1465" y="1365"/>
                  <a:pt x="1870" y="1401"/>
                  <a:pt x="2267" y="1408"/>
                </a:cubicBezTo>
                <a:cubicBezTo>
                  <a:pt x="2318" y="1442"/>
                  <a:pt x="2383" y="1444"/>
                  <a:pt x="2441" y="1463"/>
                </a:cubicBezTo>
                <a:cubicBezTo>
                  <a:pt x="2504" y="1504"/>
                  <a:pt x="2475" y="1492"/>
                  <a:pt x="2523" y="1508"/>
                </a:cubicBezTo>
                <a:cubicBezTo>
                  <a:pt x="2575" y="1563"/>
                  <a:pt x="2509" y="1487"/>
                  <a:pt x="2550" y="1554"/>
                </a:cubicBezTo>
                <a:cubicBezTo>
                  <a:pt x="2559" y="1569"/>
                  <a:pt x="2575" y="1578"/>
                  <a:pt x="2587" y="1591"/>
                </a:cubicBezTo>
                <a:cubicBezTo>
                  <a:pt x="2607" y="1652"/>
                  <a:pt x="2582" y="1583"/>
                  <a:pt x="2614" y="1646"/>
                </a:cubicBezTo>
                <a:cubicBezTo>
                  <a:pt x="2623" y="1663"/>
                  <a:pt x="2623" y="1684"/>
                  <a:pt x="2633" y="1700"/>
                </a:cubicBezTo>
                <a:cubicBezTo>
                  <a:pt x="2643" y="1717"/>
                  <a:pt x="2658" y="1730"/>
                  <a:pt x="2669" y="1746"/>
                </a:cubicBezTo>
                <a:cubicBezTo>
                  <a:pt x="2685" y="1811"/>
                  <a:pt x="2721" y="1876"/>
                  <a:pt x="2761" y="1929"/>
                </a:cubicBezTo>
                <a:cubicBezTo>
                  <a:pt x="2786" y="2004"/>
                  <a:pt x="2751" y="1912"/>
                  <a:pt x="2788" y="1975"/>
                </a:cubicBezTo>
                <a:cubicBezTo>
                  <a:pt x="2805" y="2004"/>
                  <a:pt x="2815" y="2037"/>
                  <a:pt x="2834" y="2066"/>
                </a:cubicBezTo>
                <a:cubicBezTo>
                  <a:pt x="2854" y="2128"/>
                  <a:pt x="2878" y="2182"/>
                  <a:pt x="2944" y="2203"/>
                </a:cubicBezTo>
                <a:cubicBezTo>
                  <a:pt x="3001" y="2247"/>
                  <a:pt x="3051" y="2254"/>
                  <a:pt x="3117" y="2276"/>
                </a:cubicBezTo>
                <a:cubicBezTo>
                  <a:pt x="3175" y="2273"/>
                  <a:pt x="3234" y="2277"/>
                  <a:pt x="3291" y="2267"/>
                </a:cubicBezTo>
                <a:cubicBezTo>
                  <a:pt x="3304" y="2265"/>
                  <a:pt x="3308" y="2248"/>
                  <a:pt x="3318" y="2240"/>
                </a:cubicBezTo>
                <a:cubicBezTo>
                  <a:pt x="3351" y="2213"/>
                  <a:pt x="3340" y="2233"/>
                  <a:pt x="3364" y="2203"/>
                </a:cubicBezTo>
                <a:cubicBezTo>
                  <a:pt x="3387" y="2173"/>
                  <a:pt x="3391" y="2149"/>
                  <a:pt x="3419" y="2121"/>
                </a:cubicBezTo>
                <a:cubicBezTo>
                  <a:pt x="3429" y="2090"/>
                  <a:pt x="3446" y="2075"/>
                  <a:pt x="3465" y="2048"/>
                </a:cubicBezTo>
                <a:cubicBezTo>
                  <a:pt x="3506" y="1922"/>
                  <a:pt x="3499" y="1730"/>
                  <a:pt x="3401" y="1627"/>
                </a:cubicBezTo>
                <a:cubicBezTo>
                  <a:pt x="3381" y="1568"/>
                  <a:pt x="3380" y="1530"/>
                  <a:pt x="3318" y="1508"/>
                </a:cubicBezTo>
                <a:cubicBezTo>
                  <a:pt x="3303" y="1462"/>
                  <a:pt x="3320" y="1497"/>
                  <a:pt x="3282" y="1463"/>
                </a:cubicBezTo>
                <a:cubicBezTo>
                  <a:pt x="3244" y="1430"/>
                  <a:pt x="3227" y="1397"/>
                  <a:pt x="3181" y="1380"/>
                </a:cubicBezTo>
                <a:cubicBezTo>
                  <a:pt x="3169" y="1343"/>
                  <a:pt x="3153" y="1338"/>
                  <a:pt x="3117" y="1326"/>
                </a:cubicBezTo>
                <a:cubicBezTo>
                  <a:pt x="3104" y="1312"/>
                  <a:pt x="3084" y="1304"/>
                  <a:pt x="3072" y="1289"/>
                </a:cubicBezTo>
                <a:cubicBezTo>
                  <a:pt x="3048" y="1260"/>
                  <a:pt x="3054" y="1217"/>
                  <a:pt x="3026" y="1188"/>
                </a:cubicBezTo>
                <a:cubicBezTo>
                  <a:pt x="3020" y="1170"/>
                  <a:pt x="3014" y="1152"/>
                  <a:pt x="3008" y="1134"/>
                </a:cubicBezTo>
                <a:cubicBezTo>
                  <a:pt x="3005" y="1125"/>
                  <a:pt x="2998" y="1106"/>
                  <a:pt x="2998" y="1106"/>
                </a:cubicBezTo>
                <a:cubicBezTo>
                  <a:pt x="3001" y="1073"/>
                  <a:pt x="2998" y="1038"/>
                  <a:pt x="3008" y="1006"/>
                </a:cubicBezTo>
                <a:cubicBezTo>
                  <a:pt x="3014" y="985"/>
                  <a:pt x="3044" y="951"/>
                  <a:pt x="3044" y="951"/>
                </a:cubicBezTo>
                <a:cubicBezTo>
                  <a:pt x="3059" y="904"/>
                  <a:pt x="3083" y="898"/>
                  <a:pt x="3126" y="868"/>
                </a:cubicBezTo>
                <a:cubicBezTo>
                  <a:pt x="3171" y="837"/>
                  <a:pt x="3211" y="801"/>
                  <a:pt x="3254" y="768"/>
                </a:cubicBezTo>
                <a:cubicBezTo>
                  <a:pt x="3271" y="754"/>
                  <a:pt x="3293" y="746"/>
                  <a:pt x="3309" y="731"/>
                </a:cubicBezTo>
                <a:cubicBezTo>
                  <a:pt x="3363" y="678"/>
                  <a:pt x="3337" y="698"/>
                  <a:pt x="3382" y="667"/>
                </a:cubicBezTo>
                <a:cubicBezTo>
                  <a:pt x="3407" y="630"/>
                  <a:pt x="3443" y="596"/>
                  <a:pt x="3465" y="558"/>
                </a:cubicBezTo>
                <a:cubicBezTo>
                  <a:pt x="3490" y="515"/>
                  <a:pt x="3511" y="471"/>
                  <a:pt x="3538" y="430"/>
                </a:cubicBezTo>
                <a:cubicBezTo>
                  <a:pt x="3561" y="288"/>
                  <a:pt x="3591" y="126"/>
                  <a:pt x="3428" y="73"/>
                </a:cubicBezTo>
                <a:cubicBezTo>
                  <a:pt x="3365" y="31"/>
                  <a:pt x="3360" y="29"/>
                  <a:pt x="3282" y="18"/>
                </a:cubicBezTo>
                <a:cubicBezTo>
                  <a:pt x="2707" y="25"/>
                  <a:pt x="2137" y="16"/>
                  <a:pt x="1563" y="0"/>
                </a:cubicBezTo>
                <a:cubicBezTo>
                  <a:pt x="1383" y="3"/>
                  <a:pt x="1204" y="1"/>
                  <a:pt x="1024" y="9"/>
                </a:cubicBezTo>
                <a:cubicBezTo>
                  <a:pt x="1005" y="10"/>
                  <a:pt x="969" y="27"/>
                  <a:pt x="969" y="27"/>
                </a:cubicBezTo>
                <a:cubicBezTo>
                  <a:pt x="945" y="51"/>
                  <a:pt x="915" y="63"/>
                  <a:pt x="886" y="82"/>
                </a:cubicBezTo>
                <a:cubicBezTo>
                  <a:pt x="832" y="165"/>
                  <a:pt x="740" y="265"/>
                  <a:pt x="658" y="320"/>
                </a:cubicBezTo>
                <a:cubicBezTo>
                  <a:pt x="637" y="351"/>
                  <a:pt x="621" y="360"/>
                  <a:pt x="594" y="384"/>
                </a:cubicBezTo>
                <a:cubicBezTo>
                  <a:pt x="547" y="425"/>
                  <a:pt x="525" y="464"/>
                  <a:pt x="466" y="484"/>
                </a:cubicBezTo>
                <a:cubicBezTo>
                  <a:pt x="449" y="496"/>
                  <a:pt x="427" y="500"/>
                  <a:pt x="411" y="512"/>
                </a:cubicBezTo>
                <a:cubicBezTo>
                  <a:pt x="352" y="556"/>
                  <a:pt x="375" y="567"/>
                  <a:pt x="301" y="585"/>
                </a:cubicBezTo>
                <a:cubicBezTo>
                  <a:pt x="273" y="603"/>
                  <a:pt x="260" y="621"/>
                  <a:pt x="228" y="631"/>
                </a:cubicBezTo>
                <a:cubicBezTo>
                  <a:pt x="198" y="661"/>
                  <a:pt x="159" y="682"/>
                  <a:pt x="118" y="695"/>
                </a:cubicBezTo>
                <a:cubicBezTo>
                  <a:pt x="82" y="750"/>
                  <a:pt x="122" y="701"/>
                  <a:pt x="73" y="731"/>
                </a:cubicBezTo>
                <a:cubicBezTo>
                  <a:pt x="65" y="736"/>
                  <a:pt x="62" y="745"/>
                  <a:pt x="54" y="750"/>
                </a:cubicBezTo>
                <a:cubicBezTo>
                  <a:pt x="1" y="782"/>
                  <a:pt x="43" y="743"/>
                  <a:pt x="18" y="768"/>
                </a:cubicBezTo>
              </a:path>
            </a:pathLst>
          </a:custGeom>
          <a:solidFill>
            <a:srgbClr val="ADFFAD"/>
          </a:solidFill>
          <a:ln w="3175">
            <a:solidFill>
              <a:srgbClr val="008000"/>
            </a:solidFill>
            <a:prstDash val="dash"/>
            <a:round/>
            <a:headEnd/>
            <a:tailEnd/>
          </a:ln>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endParaRPr lang="zh-CN" altLang="en-US" sz="1350"/>
          </a:p>
        </p:txBody>
      </p:sp>
      <p:sp>
        <p:nvSpPr>
          <p:cNvPr id="39940" name="Line 3"/>
          <p:cNvSpPr>
            <a:spLocks noChangeShapeType="1"/>
          </p:cNvSpPr>
          <p:nvPr/>
        </p:nvSpPr>
        <p:spPr bwMode="auto">
          <a:xfrm>
            <a:off x="3644503" y="4023122"/>
            <a:ext cx="756047" cy="594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941" name="Line 4"/>
          <p:cNvSpPr>
            <a:spLocks noChangeShapeType="1"/>
          </p:cNvSpPr>
          <p:nvPr/>
        </p:nvSpPr>
        <p:spPr bwMode="auto">
          <a:xfrm flipH="1">
            <a:off x="1484710" y="3190876"/>
            <a:ext cx="756047" cy="50839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942" name="Line 5"/>
          <p:cNvSpPr>
            <a:spLocks noChangeShapeType="1"/>
          </p:cNvSpPr>
          <p:nvPr/>
        </p:nvSpPr>
        <p:spPr bwMode="auto">
          <a:xfrm>
            <a:off x="2564607" y="3213498"/>
            <a:ext cx="756047" cy="54054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943" name="Line 6"/>
          <p:cNvSpPr>
            <a:spLocks noChangeShapeType="1"/>
          </p:cNvSpPr>
          <p:nvPr/>
        </p:nvSpPr>
        <p:spPr bwMode="auto">
          <a:xfrm>
            <a:off x="2564607" y="3212307"/>
            <a:ext cx="756047" cy="5405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944" name="Line 8"/>
          <p:cNvSpPr>
            <a:spLocks noChangeShapeType="1"/>
          </p:cNvSpPr>
          <p:nvPr/>
        </p:nvSpPr>
        <p:spPr bwMode="auto">
          <a:xfrm>
            <a:off x="2618185" y="3105150"/>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945" name="Line 9"/>
          <p:cNvSpPr>
            <a:spLocks noChangeShapeType="1"/>
          </p:cNvSpPr>
          <p:nvPr/>
        </p:nvSpPr>
        <p:spPr bwMode="auto">
          <a:xfrm flipH="1">
            <a:off x="3698082" y="3267075"/>
            <a:ext cx="702469" cy="48696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946" name="Line 10"/>
          <p:cNvSpPr>
            <a:spLocks noChangeShapeType="1"/>
          </p:cNvSpPr>
          <p:nvPr/>
        </p:nvSpPr>
        <p:spPr bwMode="auto">
          <a:xfrm>
            <a:off x="4756548" y="3245644"/>
            <a:ext cx="702469" cy="4857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947" name="Line 11"/>
          <p:cNvSpPr>
            <a:spLocks noChangeShapeType="1"/>
          </p:cNvSpPr>
          <p:nvPr/>
        </p:nvSpPr>
        <p:spPr bwMode="auto">
          <a:xfrm flipH="1">
            <a:off x="1538288" y="3861197"/>
            <a:ext cx="1727597"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948" name="Line 12"/>
          <p:cNvSpPr>
            <a:spLocks noChangeShapeType="1"/>
          </p:cNvSpPr>
          <p:nvPr/>
        </p:nvSpPr>
        <p:spPr bwMode="auto">
          <a:xfrm flipH="1">
            <a:off x="3698081" y="3861197"/>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949" name="Line 13"/>
          <p:cNvSpPr>
            <a:spLocks noChangeShapeType="1"/>
          </p:cNvSpPr>
          <p:nvPr/>
        </p:nvSpPr>
        <p:spPr bwMode="auto">
          <a:xfrm flipH="1">
            <a:off x="2564607"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950" name="Line 14"/>
          <p:cNvSpPr>
            <a:spLocks noChangeShapeType="1"/>
          </p:cNvSpPr>
          <p:nvPr/>
        </p:nvSpPr>
        <p:spPr bwMode="auto">
          <a:xfrm>
            <a:off x="1484710" y="4023123"/>
            <a:ext cx="756047" cy="54054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951" name="Line 15"/>
          <p:cNvSpPr>
            <a:spLocks noChangeShapeType="1"/>
          </p:cNvSpPr>
          <p:nvPr/>
        </p:nvSpPr>
        <p:spPr bwMode="auto">
          <a:xfrm flipH="1">
            <a:off x="2618185" y="4725591"/>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952" name="Line 16"/>
          <p:cNvSpPr>
            <a:spLocks noChangeShapeType="1"/>
          </p:cNvSpPr>
          <p:nvPr/>
        </p:nvSpPr>
        <p:spPr bwMode="auto">
          <a:xfrm flipH="1">
            <a:off x="4724401"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9553" name="Oval 17"/>
          <p:cNvSpPr>
            <a:spLocks noChangeArrowheads="1"/>
          </p:cNvSpPr>
          <p:nvPr/>
        </p:nvSpPr>
        <p:spPr bwMode="auto">
          <a:xfrm>
            <a:off x="2185988"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1</a:t>
            </a:r>
          </a:p>
        </p:txBody>
      </p:sp>
      <p:sp>
        <p:nvSpPr>
          <p:cNvPr id="449554" name="Oval 18"/>
          <p:cNvSpPr>
            <a:spLocks noChangeArrowheads="1"/>
          </p:cNvSpPr>
          <p:nvPr/>
        </p:nvSpPr>
        <p:spPr bwMode="auto">
          <a:xfrm>
            <a:off x="4345782"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2</a:t>
            </a:r>
          </a:p>
        </p:txBody>
      </p:sp>
      <p:sp>
        <p:nvSpPr>
          <p:cNvPr id="449555" name="Oval 19"/>
          <p:cNvSpPr>
            <a:spLocks noChangeArrowheads="1"/>
          </p:cNvSpPr>
          <p:nvPr/>
        </p:nvSpPr>
        <p:spPr bwMode="auto">
          <a:xfrm>
            <a:off x="5426869"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5</a:t>
            </a:r>
          </a:p>
        </p:txBody>
      </p:sp>
      <p:sp>
        <p:nvSpPr>
          <p:cNvPr id="449556" name="Oval 20"/>
          <p:cNvSpPr>
            <a:spLocks noChangeArrowheads="1"/>
          </p:cNvSpPr>
          <p:nvPr/>
        </p:nvSpPr>
        <p:spPr bwMode="auto">
          <a:xfrm>
            <a:off x="1106091" y="3644503"/>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3</a:t>
            </a:r>
          </a:p>
        </p:txBody>
      </p:sp>
      <p:sp>
        <p:nvSpPr>
          <p:cNvPr id="449557" name="Oval 21"/>
          <p:cNvSpPr>
            <a:spLocks noChangeArrowheads="1"/>
          </p:cNvSpPr>
          <p:nvPr/>
        </p:nvSpPr>
        <p:spPr bwMode="auto">
          <a:xfrm>
            <a:off x="2187178"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6</a:t>
            </a:r>
          </a:p>
        </p:txBody>
      </p:sp>
      <p:sp>
        <p:nvSpPr>
          <p:cNvPr id="449558" name="Oval 22"/>
          <p:cNvSpPr>
            <a:spLocks noChangeArrowheads="1"/>
          </p:cNvSpPr>
          <p:nvPr/>
        </p:nvSpPr>
        <p:spPr bwMode="auto">
          <a:xfrm>
            <a:off x="4346972"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7</a:t>
            </a:r>
          </a:p>
        </p:txBody>
      </p:sp>
      <p:sp>
        <p:nvSpPr>
          <p:cNvPr id="39959" name="Text Box 23"/>
          <p:cNvSpPr txBox="1">
            <a:spLocks noChangeArrowheads="1"/>
          </p:cNvSpPr>
          <p:nvPr/>
        </p:nvSpPr>
        <p:spPr bwMode="auto">
          <a:xfrm>
            <a:off x="164663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39960" name="Text Box 24"/>
          <p:cNvSpPr txBox="1">
            <a:spLocks noChangeArrowheads="1"/>
          </p:cNvSpPr>
          <p:nvPr/>
        </p:nvSpPr>
        <p:spPr bwMode="auto">
          <a:xfrm>
            <a:off x="3375422" y="283487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39961" name="Text Box 25"/>
          <p:cNvSpPr txBox="1">
            <a:spLocks noChangeArrowheads="1"/>
          </p:cNvSpPr>
          <p:nvPr/>
        </p:nvSpPr>
        <p:spPr bwMode="auto">
          <a:xfrm>
            <a:off x="294322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39962" name="Text Box 26"/>
          <p:cNvSpPr txBox="1">
            <a:spLocks noChangeArrowheads="1"/>
          </p:cNvSpPr>
          <p:nvPr/>
        </p:nvSpPr>
        <p:spPr bwMode="auto">
          <a:xfrm>
            <a:off x="2025253"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39963" name="Text Box 27"/>
          <p:cNvSpPr txBox="1">
            <a:spLocks noChangeArrowheads="1"/>
          </p:cNvSpPr>
          <p:nvPr/>
        </p:nvSpPr>
        <p:spPr bwMode="auto">
          <a:xfrm>
            <a:off x="1631156" y="42398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5</a:t>
            </a:r>
          </a:p>
        </p:txBody>
      </p:sp>
      <p:sp>
        <p:nvSpPr>
          <p:cNvPr id="39964" name="Text Box 28"/>
          <p:cNvSpPr txBox="1">
            <a:spLocks noChangeArrowheads="1"/>
          </p:cNvSpPr>
          <p:nvPr/>
        </p:nvSpPr>
        <p:spPr bwMode="auto">
          <a:xfrm>
            <a:off x="3321844" y="4476751"/>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39965" name="Text Box 29"/>
          <p:cNvSpPr txBox="1">
            <a:spLocks noChangeArrowheads="1"/>
          </p:cNvSpPr>
          <p:nvPr/>
        </p:nvSpPr>
        <p:spPr bwMode="auto">
          <a:xfrm>
            <a:off x="2874169" y="4288632"/>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8</a:t>
            </a:r>
          </a:p>
        </p:txBody>
      </p:sp>
      <p:sp>
        <p:nvSpPr>
          <p:cNvPr id="39966" name="Text Box 30"/>
          <p:cNvSpPr txBox="1">
            <a:spLocks noChangeArrowheads="1"/>
          </p:cNvSpPr>
          <p:nvPr/>
        </p:nvSpPr>
        <p:spPr bwMode="auto">
          <a:xfrm>
            <a:off x="40231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39967" name="Text Box 31"/>
          <p:cNvSpPr txBox="1">
            <a:spLocks noChangeArrowheads="1"/>
          </p:cNvSpPr>
          <p:nvPr/>
        </p:nvSpPr>
        <p:spPr bwMode="auto">
          <a:xfrm>
            <a:off x="4725591"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7</a:t>
            </a:r>
          </a:p>
        </p:txBody>
      </p:sp>
      <p:sp>
        <p:nvSpPr>
          <p:cNvPr id="39968" name="Text Box 32"/>
          <p:cNvSpPr txBox="1">
            <a:spLocks noChangeArrowheads="1"/>
          </p:cNvSpPr>
          <p:nvPr/>
        </p:nvSpPr>
        <p:spPr bwMode="auto">
          <a:xfrm>
            <a:off x="3861197"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3</a:t>
            </a:r>
          </a:p>
        </p:txBody>
      </p:sp>
      <p:sp>
        <p:nvSpPr>
          <p:cNvPr id="39969" name="Text Box 33"/>
          <p:cNvSpPr txBox="1">
            <a:spLocks noChangeArrowheads="1"/>
          </p:cNvSpPr>
          <p:nvPr/>
        </p:nvSpPr>
        <p:spPr bwMode="auto">
          <a:xfrm>
            <a:off x="4995862" y="3213498"/>
            <a:ext cx="32867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10</a:t>
            </a:r>
          </a:p>
        </p:txBody>
      </p:sp>
      <p:sp>
        <p:nvSpPr>
          <p:cNvPr id="39970" name="Text Box 34"/>
          <p:cNvSpPr txBox="1">
            <a:spLocks noChangeArrowheads="1"/>
          </p:cNvSpPr>
          <p:nvPr/>
        </p:nvSpPr>
        <p:spPr bwMode="auto">
          <a:xfrm>
            <a:off x="5157787" y="4185048"/>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6</a:t>
            </a:r>
          </a:p>
        </p:txBody>
      </p:sp>
      <p:sp>
        <p:nvSpPr>
          <p:cNvPr id="449571" name="Oval 35"/>
          <p:cNvSpPr>
            <a:spLocks noChangeArrowheads="1"/>
          </p:cNvSpPr>
          <p:nvPr/>
        </p:nvSpPr>
        <p:spPr bwMode="auto">
          <a:xfrm>
            <a:off x="3265885"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4</a:t>
            </a:r>
          </a:p>
        </p:txBody>
      </p:sp>
      <p:sp>
        <p:nvSpPr>
          <p:cNvPr id="39972" name="Oval 36"/>
          <p:cNvSpPr>
            <a:spLocks noChangeArrowheads="1"/>
          </p:cNvSpPr>
          <p:nvPr/>
        </p:nvSpPr>
        <p:spPr bwMode="auto">
          <a:xfrm>
            <a:off x="2187178" y="288845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1</a:t>
            </a:r>
          </a:p>
        </p:txBody>
      </p:sp>
      <p:sp>
        <p:nvSpPr>
          <p:cNvPr id="39973" name="Line 37"/>
          <p:cNvSpPr>
            <a:spLocks noChangeShapeType="1"/>
          </p:cNvSpPr>
          <p:nvPr/>
        </p:nvSpPr>
        <p:spPr bwMode="auto">
          <a:xfrm>
            <a:off x="2619375" y="3105150"/>
            <a:ext cx="17287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974" name="Oval 38"/>
          <p:cNvSpPr>
            <a:spLocks noChangeArrowheads="1"/>
          </p:cNvSpPr>
          <p:nvPr/>
        </p:nvSpPr>
        <p:spPr bwMode="auto">
          <a:xfrm>
            <a:off x="4346972" y="288726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2</a:t>
            </a:r>
          </a:p>
        </p:txBody>
      </p:sp>
      <p:sp>
        <p:nvSpPr>
          <p:cNvPr id="39975" name="Text Box 39"/>
          <p:cNvSpPr txBox="1">
            <a:spLocks noChangeArrowheads="1"/>
          </p:cNvSpPr>
          <p:nvPr/>
        </p:nvSpPr>
        <p:spPr bwMode="auto">
          <a:xfrm>
            <a:off x="6116027" y="1078425"/>
            <a:ext cx="1367425" cy="44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400" dirty="0"/>
              <a:t>扩展树！</a:t>
            </a:r>
            <a:endParaRPr lang="en-US" altLang="zh-CN" sz="2400" dirty="0"/>
          </a:p>
        </p:txBody>
      </p:sp>
      <p:sp>
        <p:nvSpPr>
          <p:cNvPr id="39976" name="Line 40"/>
          <p:cNvSpPr>
            <a:spLocks noChangeShapeType="1"/>
          </p:cNvSpPr>
          <p:nvPr/>
        </p:nvSpPr>
        <p:spPr bwMode="auto">
          <a:xfrm flipH="1">
            <a:off x="1538288" y="3865960"/>
            <a:ext cx="1727597"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977" name="Oval 41"/>
          <p:cNvSpPr>
            <a:spLocks noChangeArrowheads="1"/>
          </p:cNvSpPr>
          <p:nvPr/>
        </p:nvSpPr>
        <p:spPr bwMode="auto">
          <a:xfrm>
            <a:off x="1107282" y="3643312"/>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3</a:t>
            </a:r>
          </a:p>
        </p:txBody>
      </p:sp>
      <p:sp>
        <p:nvSpPr>
          <p:cNvPr id="39978" name="Oval 42"/>
          <p:cNvSpPr>
            <a:spLocks noChangeArrowheads="1"/>
          </p:cNvSpPr>
          <p:nvPr/>
        </p:nvSpPr>
        <p:spPr bwMode="auto">
          <a:xfrm>
            <a:off x="4346972" y="4508897"/>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7</a:t>
            </a:r>
          </a:p>
        </p:txBody>
      </p:sp>
      <p:sp>
        <p:nvSpPr>
          <p:cNvPr id="39979" name="Line 43"/>
          <p:cNvSpPr>
            <a:spLocks noChangeShapeType="1"/>
          </p:cNvSpPr>
          <p:nvPr/>
        </p:nvSpPr>
        <p:spPr bwMode="auto">
          <a:xfrm>
            <a:off x="3623072" y="4012407"/>
            <a:ext cx="756047" cy="59412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980" name="Oval 44"/>
          <p:cNvSpPr>
            <a:spLocks noChangeArrowheads="1"/>
          </p:cNvSpPr>
          <p:nvPr/>
        </p:nvSpPr>
        <p:spPr bwMode="auto">
          <a:xfrm>
            <a:off x="3267076" y="3644503"/>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4</a:t>
            </a:r>
          </a:p>
        </p:txBody>
      </p:sp>
    </p:spTree>
    <p:custDataLst>
      <p:tags r:id="rId1"/>
    </p:custDataLst>
    <p:extLst>
      <p:ext uri="{BB962C8B-B14F-4D97-AF65-F5344CB8AC3E}">
        <p14:creationId xmlns:p14="http://schemas.microsoft.com/office/powerpoint/2010/main" val="96086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custDataLst>
              <p:tags r:id="rId2"/>
            </p:custDataLst>
          </p:nvPr>
        </p:nvSpPr>
        <p:spPr bwMode="auto">
          <a:xfrm>
            <a:off x="628650" y="222646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nSpc>
                <a:spcPct val="90000"/>
              </a:lnSpc>
              <a:spcBef>
                <a:spcPts val="750"/>
              </a:spcBef>
            </a:pPr>
            <a:r>
              <a:rPr lang="en-US" altLang="zh-CN" sz="2100"/>
              <a:t> </a:t>
            </a:r>
          </a:p>
        </p:txBody>
      </p:sp>
      <p:sp>
        <p:nvSpPr>
          <p:cNvPr id="41987" name="Freeform 2"/>
          <p:cNvSpPr>
            <a:spLocks noChangeArrowheads="1"/>
          </p:cNvSpPr>
          <p:nvPr/>
        </p:nvSpPr>
        <p:spPr bwMode="auto">
          <a:xfrm>
            <a:off x="827485" y="2511029"/>
            <a:ext cx="4275534" cy="2711053"/>
          </a:xfrm>
          <a:custGeom>
            <a:avLst/>
            <a:gdLst>
              <a:gd name="T0" fmla="*/ 36 w 3591"/>
              <a:gd name="T1" fmla="*/ 713 h 2277"/>
              <a:gd name="T2" fmla="*/ 0 w 3591"/>
              <a:gd name="T3" fmla="*/ 878 h 2277"/>
              <a:gd name="T4" fmla="*/ 9 w 3591"/>
              <a:gd name="T5" fmla="*/ 1106 h 2277"/>
              <a:gd name="T6" fmla="*/ 36 w 3591"/>
              <a:gd name="T7" fmla="*/ 1289 h 2277"/>
              <a:gd name="T8" fmla="*/ 54 w 3591"/>
              <a:gd name="T9" fmla="*/ 1344 h 2277"/>
              <a:gd name="T10" fmla="*/ 137 w 3591"/>
              <a:gd name="T11" fmla="*/ 1380 h 2277"/>
              <a:gd name="T12" fmla="*/ 566 w 3591"/>
              <a:gd name="T13" fmla="*/ 1435 h 2277"/>
              <a:gd name="T14" fmla="*/ 1069 w 3591"/>
              <a:gd name="T15" fmla="*/ 1408 h 2277"/>
              <a:gd name="T16" fmla="*/ 2267 w 3591"/>
              <a:gd name="T17" fmla="*/ 1408 h 2277"/>
              <a:gd name="T18" fmla="*/ 2441 w 3591"/>
              <a:gd name="T19" fmla="*/ 1463 h 2277"/>
              <a:gd name="T20" fmla="*/ 2523 w 3591"/>
              <a:gd name="T21" fmla="*/ 1508 h 2277"/>
              <a:gd name="T22" fmla="*/ 2550 w 3591"/>
              <a:gd name="T23" fmla="*/ 1554 h 2277"/>
              <a:gd name="T24" fmla="*/ 2587 w 3591"/>
              <a:gd name="T25" fmla="*/ 1591 h 2277"/>
              <a:gd name="T26" fmla="*/ 2614 w 3591"/>
              <a:gd name="T27" fmla="*/ 1646 h 2277"/>
              <a:gd name="T28" fmla="*/ 2633 w 3591"/>
              <a:gd name="T29" fmla="*/ 1700 h 2277"/>
              <a:gd name="T30" fmla="*/ 2669 w 3591"/>
              <a:gd name="T31" fmla="*/ 1746 h 2277"/>
              <a:gd name="T32" fmla="*/ 2761 w 3591"/>
              <a:gd name="T33" fmla="*/ 1929 h 2277"/>
              <a:gd name="T34" fmla="*/ 2788 w 3591"/>
              <a:gd name="T35" fmla="*/ 1975 h 2277"/>
              <a:gd name="T36" fmla="*/ 2834 w 3591"/>
              <a:gd name="T37" fmla="*/ 2066 h 2277"/>
              <a:gd name="T38" fmla="*/ 2944 w 3591"/>
              <a:gd name="T39" fmla="*/ 2203 h 2277"/>
              <a:gd name="T40" fmla="*/ 3117 w 3591"/>
              <a:gd name="T41" fmla="*/ 2276 h 2277"/>
              <a:gd name="T42" fmla="*/ 3291 w 3591"/>
              <a:gd name="T43" fmla="*/ 2267 h 2277"/>
              <a:gd name="T44" fmla="*/ 3318 w 3591"/>
              <a:gd name="T45" fmla="*/ 2240 h 2277"/>
              <a:gd name="T46" fmla="*/ 3364 w 3591"/>
              <a:gd name="T47" fmla="*/ 2203 h 2277"/>
              <a:gd name="T48" fmla="*/ 3419 w 3591"/>
              <a:gd name="T49" fmla="*/ 2121 h 2277"/>
              <a:gd name="T50" fmla="*/ 3465 w 3591"/>
              <a:gd name="T51" fmla="*/ 2048 h 2277"/>
              <a:gd name="T52" fmla="*/ 3401 w 3591"/>
              <a:gd name="T53" fmla="*/ 1627 h 2277"/>
              <a:gd name="T54" fmla="*/ 3318 w 3591"/>
              <a:gd name="T55" fmla="*/ 1508 h 2277"/>
              <a:gd name="T56" fmla="*/ 3282 w 3591"/>
              <a:gd name="T57" fmla="*/ 1463 h 2277"/>
              <a:gd name="T58" fmla="*/ 3181 w 3591"/>
              <a:gd name="T59" fmla="*/ 1380 h 2277"/>
              <a:gd name="T60" fmla="*/ 3117 w 3591"/>
              <a:gd name="T61" fmla="*/ 1326 h 2277"/>
              <a:gd name="T62" fmla="*/ 3072 w 3591"/>
              <a:gd name="T63" fmla="*/ 1289 h 2277"/>
              <a:gd name="T64" fmla="*/ 3026 w 3591"/>
              <a:gd name="T65" fmla="*/ 1188 h 2277"/>
              <a:gd name="T66" fmla="*/ 3008 w 3591"/>
              <a:gd name="T67" fmla="*/ 1134 h 2277"/>
              <a:gd name="T68" fmla="*/ 2998 w 3591"/>
              <a:gd name="T69" fmla="*/ 1106 h 2277"/>
              <a:gd name="T70" fmla="*/ 3008 w 3591"/>
              <a:gd name="T71" fmla="*/ 1006 h 2277"/>
              <a:gd name="T72" fmla="*/ 3044 w 3591"/>
              <a:gd name="T73" fmla="*/ 951 h 2277"/>
              <a:gd name="T74" fmla="*/ 3126 w 3591"/>
              <a:gd name="T75" fmla="*/ 868 h 2277"/>
              <a:gd name="T76" fmla="*/ 3254 w 3591"/>
              <a:gd name="T77" fmla="*/ 768 h 2277"/>
              <a:gd name="T78" fmla="*/ 3309 w 3591"/>
              <a:gd name="T79" fmla="*/ 731 h 2277"/>
              <a:gd name="T80" fmla="*/ 3382 w 3591"/>
              <a:gd name="T81" fmla="*/ 667 h 2277"/>
              <a:gd name="T82" fmla="*/ 3465 w 3591"/>
              <a:gd name="T83" fmla="*/ 558 h 2277"/>
              <a:gd name="T84" fmla="*/ 3538 w 3591"/>
              <a:gd name="T85" fmla="*/ 430 h 2277"/>
              <a:gd name="T86" fmla="*/ 3428 w 3591"/>
              <a:gd name="T87" fmla="*/ 73 h 2277"/>
              <a:gd name="T88" fmla="*/ 3282 w 3591"/>
              <a:gd name="T89" fmla="*/ 18 h 2277"/>
              <a:gd name="T90" fmla="*/ 1563 w 3591"/>
              <a:gd name="T91" fmla="*/ 0 h 2277"/>
              <a:gd name="T92" fmla="*/ 1024 w 3591"/>
              <a:gd name="T93" fmla="*/ 9 h 2277"/>
              <a:gd name="T94" fmla="*/ 969 w 3591"/>
              <a:gd name="T95" fmla="*/ 27 h 2277"/>
              <a:gd name="T96" fmla="*/ 886 w 3591"/>
              <a:gd name="T97" fmla="*/ 82 h 2277"/>
              <a:gd name="T98" fmla="*/ 658 w 3591"/>
              <a:gd name="T99" fmla="*/ 320 h 2277"/>
              <a:gd name="T100" fmla="*/ 594 w 3591"/>
              <a:gd name="T101" fmla="*/ 384 h 2277"/>
              <a:gd name="T102" fmla="*/ 466 w 3591"/>
              <a:gd name="T103" fmla="*/ 484 h 2277"/>
              <a:gd name="T104" fmla="*/ 411 w 3591"/>
              <a:gd name="T105" fmla="*/ 512 h 2277"/>
              <a:gd name="T106" fmla="*/ 301 w 3591"/>
              <a:gd name="T107" fmla="*/ 585 h 2277"/>
              <a:gd name="T108" fmla="*/ 228 w 3591"/>
              <a:gd name="T109" fmla="*/ 631 h 2277"/>
              <a:gd name="T110" fmla="*/ 118 w 3591"/>
              <a:gd name="T111" fmla="*/ 695 h 2277"/>
              <a:gd name="T112" fmla="*/ 73 w 3591"/>
              <a:gd name="T113" fmla="*/ 731 h 2277"/>
              <a:gd name="T114" fmla="*/ 54 w 3591"/>
              <a:gd name="T115" fmla="*/ 750 h 2277"/>
              <a:gd name="T116" fmla="*/ 18 w 3591"/>
              <a:gd name="T117" fmla="*/ 768 h 2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91" h="2277">
                <a:moveTo>
                  <a:pt x="36" y="713"/>
                </a:moveTo>
                <a:cubicBezTo>
                  <a:pt x="9" y="769"/>
                  <a:pt x="7" y="815"/>
                  <a:pt x="0" y="878"/>
                </a:cubicBezTo>
                <a:cubicBezTo>
                  <a:pt x="3" y="954"/>
                  <a:pt x="4" y="1030"/>
                  <a:pt x="9" y="1106"/>
                </a:cubicBezTo>
                <a:cubicBezTo>
                  <a:pt x="13" y="1162"/>
                  <a:pt x="25" y="1234"/>
                  <a:pt x="36" y="1289"/>
                </a:cubicBezTo>
                <a:cubicBezTo>
                  <a:pt x="40" y="1308"/>
                  <a:pt x="40" y="1331"/>
                  <a:pt x="54" y="1344"/>
                </a:cubicBezTo>
                <a:cubicBezTo>
                  <a:pt x="81" y="1369"/>
                  <a:pt x="102" y="1370"/>
                  <a:pt x="137" y="1380"/>
                </a:cubicBezTo>
                <a:cubicBezTo>
                  <a:pt x="286" y="1424"/>
                  <a:pt x="404" y="1428"/>
                  <a:pt x="566" y="1435"/>
                </a:cubicBezTo>
                <a:cubicBezTo>
                  <a:pt x="737" y="1428"/>
                  <a:pt x="897" y="1415"/>
                  <a:pt x="1069" y="1408"/>
                </a:cubicBezTo>
                <a:cubicBezTo>
                  <a:pt x="1465" y="1365"/>
                  <a:pt x="1870" y="1401"/>
                  <a:pt x="2267" y="1408"/>
                </a:cubicBezTo>
                <a:cubicBezTo>
                  <a:pt x="2318" y="1442"/>
                  <a:pt x="2383" y="1444"/>
                  <a:pt x="2441" y="1463"/>
                </a:cubicBezTo>
                <a:cubicBezTo>
                  <a:pt x="2504" y="1504"/>
                  <a:pt x="2475" y="1492"/>
                  <a:pt x="2523" y="1508"/>
                </a:cubicBezTo>
                <a:cubicBezTo>
                  <a:pt x="2575" y="1563"/>
                  <a:pt x="2509" y="1487"/>
                  <a:pt x="2550" y="1554"/>
                </a:cubicBezTo>
                <a:cubicBezTo>
                  <a:pt x="2559" y="1569"/>
                  <a:pt x="2575" y="1578"/>
                  <a:pt x="2587" y="1591"/>
                </a:cubicBezTo>
                <a:cubicBezTo>
                  <a:pt x="2607" y="1652"/>
                  <a:pt x="2582" y="1583"/>
                  <a:pt x="2614" y="1646"/>
                </a:cubicBezTo>
                <a:cubicBezTo>
                  <a:pt x="2623" y="1663"/>
                  <a:pt x="2623" y="1684"/>
                  <a:pt x="2633" y="1700"/>
                </a:cubicBezTo>
                <a:cubicBezTo>
                  <a:pt x="2643" y="1717"/>
                  <a:pt x="2658" y="1730"/>
                  <a:pt x="2669" y="1746"/>
                </a:cubicBezTo>
                <a:cubicBezTo>
                  <a:pt x="2685" y="1811"/>
                  <a:pt x="2721" y="1876"/>
                  <a:pt x="2761" y="1929"/>
                </a:cubicBezTo>
                <a:cubicBezTo>
                  <a:pt x="2786" y="2004"/>
                  <a:pt x="2751" y="1912"/>
                  <a:pt x="2788" y="1975"/>
                </a:cubicBezTo>
                <a:cubicBezTo>
                  <a:pt x="2805" y="2004"/>
                  <a:pt x="2815" y="2037"/>
                  <a:pt x="2834" y="2066"/>
                </a:cubicBezTo>
                <a:cubicBezTo>
                  <a:pt x="2854" y="2128"/>
                  <a:pt x="2878" y="2182"/>
                  <a:pt x="2944" y="2203"/>
                </a:cubicBezTo>
                <a:cubicBezTo>
                  <a:pt x="3001" y="2247"/>
                  <a:pt x="3051" y="2254"/>
                  <a:pt x="3117" y="2276"/>
                </a:cubicBezTo>
                <a:cubicBezTo>
                  <a:pt x="3175" y="2273"/>
                  <a:pt x="3234" y="2277"/>
                  <a:pt x="3291" y="2267"/>
                </a:cubicBezTo>
                <a:cubicBezTo>
                  <a:pt x="3304" y="2265"/>
                  <a:pt x="3308" y="2248"/>
                  <a:pt x="3318" y="2240"/>
                </a:cubicBezTo>
                <a:cubicBezTo>
                  <a:pt x="3351" y="2213"/>
                  <a:pt x="3340" y="2233"/>
                  <a:pt x="3364" y="2203"/>
                </a:cubicBezTo>
                <a:cubicBezTo>
                  <a:pt x="3387" y="2173"/>
                  <a:pt x="3391" y="2149"/>
                  <a:pt x="3419" y="2121"/>
                </a:cubicBezTo>
                <a:cubicBezTo>
                  <a:pt x="3429" y="2090"/>
                  <a:pt x="3446" y="2075"/>
                  <a:pt x="3465" y="2048"/>
                </a:cubicBezTo>
                <a:cubicBezTo>
                  <a:pt x="3506" y="1922"/>
                  <a:pt x="3499" y="1730"/>
                  <a:pt x="3401" y="1627"/>
                </a:cubicBezTo>
                <a:cubicBezTo>
                  <a:pt x="3381" y="1568"/>
                  <a:pt x="3380" y="1530"/>
                  <a:pt x="3318" y="1508"/>
                </a:cubicBezTo>
                <a:cubicBezTo>
                  <a:pt x="3303" y="1462"/>
                  <a:pt x="3320" y="1497"/>
                  <a:pt x="3282" y="1463"/>
                </a:cubicBezTo>
                <a:cubicBezTo>
                  <a:pt x="3244" y="1430"/>
                  <a:pt x="3227" y="1397"/>
                  <a:pt x="3181" y="1380"/>
                </a:cubicBezTo>
                <a:cubicBezTo>
                  <a:pt x="3169" y="1343"/>
                  <a:pt x="3153" y="1338"/>
                  <a:pt x="3117" y="1326"/>
                </a:cubicBezTo>
                <a:cubicBezTo>
                  <a:pt x="3104" y="1312"/>
                  <a:pt x="3084" y="1304"/>
                  <a:pt x="3072" y="1289"/>
                </a:cubicBezTo>
                <a:cubicBezTo>
                  <a:pt x="3048" y="1260"/>
                  <a:pt x="3054" y="1217"/>
                  <a:pt x="3026" y="1188"/>
                </a:cubicBezTo>
                <a:cubicBezTo>
                  <a:pt x="3020" y="1170"/>
                  <a:pt x="3014" y="1152"/>
                  <a:pt x="3008" y="1134"/>
                </a:cubicBezTo>
                <a:cubicBezTo>
                  <a:pt x="3005" y="1125"/>
                  <a:pt x="2998" y="1106"/>
                  <a:pt x="2998" y="1106"/>
                </a:cubicBezTo>
                <a:cubicBezTo>
                  <a:pt x="3001" y="1073"/>
                  <a:pt x="2998" y="1038"/>
                  <a:pt x="3008" y="1006"/>
                </a:cubicBezTo>
                <a:cubicBezTo>
                  <a:pt x="3014" y="985"/>
                  <a:pt x="3044" y="951"/>
                  <a:pt x="3044" y="951"/>
                </a:cubicBezTo>
                <a:cubicBezTo>
                  <a:pt x="3059" y="904"/>
                  <a:pt x="3083" y="898"/>
                  <a:pt x="3126" y="868"/>
                </a:cubicBezTo>
                <a:cubicBezTo>
                  <a:pt x="3171" y="837"/>
                  <a:pt x="3211" y="801"/>
                  <a:pt x="3254" y="768"/>
                </a:cubicBezTo>
                <a:cubicBezTo>
                  <a:pt x="3271" y="754"/>
                  <a:pt x="3293" y="746"/>
                  <a:pt x="3309" y="731"/>
                </a:cubicBezTo>
                <a:cubicBezTo>
                  <a:pt x="3363" y="678"/>
                  <a:pt x="3337" y="698"/>
                  <a:pt x="3382" y="667"/>
                </a:cubicBezTo>
                <a:cubicBezTo>
                  <a:pt x="3407" y="630"/>
                  <a:pt x="3443" y="596"/>
                  <a:pt x="3465" y="558"/>
                </a:cubicBezTo>
                <a:cubicBezTo>
                  <a:pt x="3490" y="515"/>
                  <a:pt x="3511" y="471"/>
                  <a:pt x="3538" y="430"/>
                </a:cubicBezTo>
                <a:cubicBezTo>
                  <a:pt x="3561" y="288"/>
                  <a:pt x="3591" y="126"/>
                  <a:pt x="3428" y="73"/>
                </a:cubicBezTo>
                <a:cubicBezTo>
                  <a:pt x="3365" y="31"/>
                  <a:pt x="3360" y="29"/>
                  <a:pt x="3282" y="18"/>
                </a:cubicBezTo>
                <a:cubicBezTo>
                  <a:pt x="2707" y="25"/>
                  <a:pt x="2137" y="16"/>
                  <a:pt x="1563" y="0"/>
                </a:cubicBezTo>
                <a:cubicBezTo>
                  <a:pt x="1383" y="3"/>
                  <a:pt x="1204" y="1"/>
                  <a:pt x="1024" y="9"/>
                </a:cubicBezTo>
                <a:cubicBezTo>
                  <a:pt x="1005" y="10"/>
                  <a:pt x="969" y="27"/>
                  <a:pt x="969" y="27"/>
                </a:cubicBezTo>
                <a:cubicBezTo>
                  <a:pt x="945" y="51"/>
                  <a:pt x="915" y="63"/>
                  <a:pt x="886" y="82"/>
                </a:cubicBezTo>
                <a:cubicBezTo>
                  <a:pt x="832" y="165"/>
                  <a:pt x="740" y="265"/>
                  <a:pt x="658" y="320"/>
                </a:cubicBezTo>
                <a:cubicBezTo>
                  <a:pt x="637" y="351"/>
                  <a:pt x="621" y="360"/>
                  <a:pt x="594" y="384"/>
                </a:cubicBezTo>
                <a:cubicBezTo>
                  <a:pt x="547" y="425"/>
                  <a:pt x="525" y="464"/>
                  <a:pt x="466" y="484"/>
                </a:cubicBezTo>
                <a:cubicBezTo>
                  <a:pt x="449" y="496"/>
                  <a:pt x="427" y="500"/>
                  <a:pt x="411" y="512"/>
                </a:cubicBezTo>
                <a:cubicBezTo>
                  <a:pt x="352" y="556"/>
                  <a:pt x="375" y="567"/>
                  <a:pt x="301" y="585"/>
                </a:cubicBezTo>
                <a:cubicBezTo>
                  <a:pt x="273" y="603"/>
                  <a:pt x="260" y="621"/>
                  <a:pt x="228" y="631"/>
                </a:cubicBezTo>
                <a:cubicBezTo>
                  <a:pt x="198" y="661"/>
                  <a:pt x="159" y="682"/>
                  <a:pt x="118" y="695"/>
                </a:cubicBezTo>
                <a:cubicBezTo>
                  <a:pt x="82" y="750"/>
                  <a:pt x="122" y="701"/>
                  <a:pt x="73" y="731"/>
                </a:cubicBezTo>
                <a:cubicBezTo>
                  <a:pt x="65" y="736"/>
                  <a:pt x="62" y="745"/>
                  <a:pt x="54" y="750"/>
                </a:cubicBezTo>
                <a:cubicBezTo>
                  <a:pt x="1" y="782"/>
                  <a:pt x="43" y="743"/>
                  <a:pt x="18" y="768"/>
                </a:cubicBezTo>
              </a:path>
            </a:pathLst>
          </a:custGeom>
          <a:solidFill>
            <a:srgbClr val="ADFFAD"/>
          </a:solidFill>
          <a:ln w="3175">
            <a:solidFill>
              <a:srgbClr val="008000"/>
            </a:solidFill>
            <a:prstDash val="dash"/>
            <a:round/>
            <a:headEnd/>
            <a:tailEnd/>
          </a:ln>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endParaRPr lang="zh-CN" altLang="en-US" sz="1350"/>
          </a:p>
        </p:txBody>
      </p:sp>
      <p:sp>
        <p:nvSpPr>
          <p:cNvPr id="41988" name="Line 3"/>
          <p:cNvSpPr>
            <a:spLocks noChangeShapeType="1"/>
          </p:cNvSpPr>
          <p:nvPr/>
        </p:nvSpPr>
        <p:spPr bwMode="auto">
          <a:xfrm>
            <a:off x="3644503" y="4023122"/>
            <a:ext cx="756047" cy="594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1989" name="Line 4"/>
          <p:cNvSpPr>
            <a:spLocks noChangeShapeType="1"/>
          </p:cNvSpPr>
          <p:nvPr/>
        </p:nvSpPr>
        <p:spPr bwMode="auto">
          <a:xfrm flipH="1">
            <a:off x="1484710" y="3190876"/>
            <a:ext cx="756047" cy="50839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1990" name="Line 5"/>
          <p:cNvSpPr>
            <a:spLocks noChangeShapeType="1"/>
          </p:cNvSpPr>
          <p:nvPr/>
        </p:nvSpPr>
        <p:spPr bwMode="auto">
          <a:xfrm>
            <a:off x="2564607" y="3213498"/>
            <a:ext cx="756047" cy="54054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1991" name="Line 6"/>
          <p:cNvSpPr>
            <a:spLocks noChangeShapeType="1"/>
          </p:cNvSpPr>
          <p:nvPr/>
        </p:nvSpPr>
        <p:spPr bwMode="auto">
          <a:xfrm>
            <a:off x="2564607" y="3212307"/>
            <a:ext cx="756047" cy="5405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1992" name="Line 8"/>
          <p:cNvSpPr>
            <a:spLocks noChangeShapeType="1"/>
          </p:cNvSpPr>
          <p:nvPr/>
        </p:nvSpPr>
        <p:spPr bwMode="auto">
          <a:xfrm>
            <a:off x="2618185" y="3105150"/>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1993" name="Line 9"/>
          <p:cNvSpPr>
            <a:spLocks noChangeShapeType="1"/>
          </p:cNvSpPr>
          <p:nvPr/>
        </p:nvSpPr>
        <p:spPr bwMode="auto">
          <a:xfrm flipH="1">
            <a:off x="3698082" y="3267075"/>
            <a:ext cx="702469" cy="48696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1994" name="Line 10"/>
          <p:cNvSpPr>
            <a:spLocks noChangeShapeType="1"/>
          </p:cNvSpPr>
          <p:nvPr/>
        </p:nvSpPr>
        <p:spPr bwMode="auto">
          <a:xfrm>
            <a:off x="4756548" y="3245644"/>
            <a:ext cx="702469" cy="4857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1995" name="Line 11"/>
          <p:cNvSpPr>
            <a:spLocks noChangeShapeType="1"/>
          </p:cNvSpPr>
          <p:nvPr/>
        </p:nvSpPr>
        <p:spPr bwMode="auto">
          <a:xfrm flipH="1">
            <a:off x="1538288" y="3861197"/>
            <a:ext cx="1727597"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1996" name="Line 12"/>
          <p:cNvSpPr>
            <a:spLocks noChangeShapeType="1"/>
          </p:cNvSpPr>
          <p:nvPr/>
        </p:nvSpPr>
        <p:spPr bwMode="auto">
          <a:xfrm flipH="1">
            <a:off x="3698081" y="3861197"/>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1997" name="Line 13"/>
          <p:cNvSpPr>
            <a:spLocks noChangeShapeType="1"/>
          </p:cNvSpPr>
          <p:nvPr/>
        </p:nvSpPr>
        <p:spPr bwMode="auto">
          <a:xfrm flipH="1">
            <a:off x="2564607"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1998" name="Line 14"/>
          <p:cNvSpPr>
            <a:spLocks noChangeShapeType="1"/>
          </p:cNvSpPr>
          <p:nvPr/>
        </p:nvSpPr>
        <p:spPr bwMode="auto">
          <a:xfrm>
            <a:off x="1484710" y="4023123"/>
            <a:ext cx="756047" cy="54054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1999" name="Line 15"/>
          <p:cNvSpPr>
            <a:spLocks noChangeShapeType="1"/>
          </p:cNvSpPr>
          <p:nvPr/>
        </p:nvSpPr>
        <p:spPr bwMode="auto">
          <a:xfrm flipH="1">
            <a:off x="2618185" y="4725591"/>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2000" name="Line 16"/>
          <p:cNvSpPr>
            <a:spLocks noChangeShapeType="1"/>
          </p:cNvSpPr>
          <p:nvPr/>
        </p:nvSpPr>
        <p:spPr bwMode="auto">
          <a:xfrm flipH="1">
            <a:off x="4724401"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50577" name="Oval 17"/>
          <p:cNvSpPr>
            <a:spLocks noChangeArrowheads="1"/>
          </p:cNvSpPr>
          <p:nvPr/>
        </p:nvSpPr>
        <p:spPr bwMode="auto">
          <a:xfrm>
            <a:off x="2185988"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1</a:t>
            </a:r>
          </a:p>
        </p:txBody>
      </p:sp>
      <p:sp>
        <p:nvSpPr>
          <p:cNvPr id="450578" name="Oval 18"/>
          <p:cNvSpPr>
            <a:spLocks noChangeArrowheads="1"/>
          </p:cNvSpPr>
          <p:nvPr/>
        </p:nvSpPr>
        <p:spPr bwMode="auto">
          <a:xfrm>
            <a:off x="4345782"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2</a:t>
            </a:r>
          </a:p>
        </p:txBody>
      </p:sp>
      <p:sp>
        <p:nvSpPr>
          <p:cNvPr id="450579" name="Oval 19"/>
          <p:cNvSpPr>
            <a:spLocks noChangeArrowheads="1"/>
          </p:cNvSpPr>
          <p:nvPr/>
        </p:nvSpPr>
        <p:spPr bwMode="auto">
          <a:xfrm>
            <a:off x="5426869"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5</a:t>
            </a:r>
          </a:p>
        </p:txBody>
      </p:sp>
      <p:sp>
        <p:nvSpPr>
          <p:cNvPr id="450580" name="Oval 20"/>
          <p:cNvSpPr>
            <a:spLocks noChangeArrowheads="1"/>
          </p:cNvSpPr>
          <p:nvPr/>
        </p:nvSpPr>
        <p:spPr bwMode="auto">
          <a:xfrm>
            <a:off x="1106091" y="3644503"/>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3</a:t>
            </a:r>
          </a:p>
        </p:txBody>
      </p:sp>
      <p:sp>
        <p:nvSpPr>
          <p:cNvPr id="450581" name="Oval 21"/>
          <p:cNvSpPr>
            <a:spLocks noChangeArrowheads="1"/>
          </p:cNvSpPr>
          <p:nvPr/>
        </p:nvSpPr>
        <p:spPr bwMode="auto">
          <a:xfrm>
            <a:off x="2187178"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6</a:t>
            </a:r>
          </a:p>
        </p:txBody>
      </p:sp>
      <p:sp>
        <p:nvSpPr>
          <p:cNvPr id="450582" name="Oval 22"/>
          <p:cNvSpPr>
            <a:spLocks noChangeArrowheads="1"/>
          </p:cNvSpPr>
          <p:nvPr/>
        </p:nvSpPr>
        <p:spPr bwMode="auto">
          <a:xfrm>
            <a:off x="4346972"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7</a:t>
            </a:r>
          </a:p>
        </p:txBody>
      </p:sp>
      <p:sp>
        <p:nvSpPr>
          <p:cNvPr id="42007" name="Text Box 23"/>
          <p:cNvSpPr txBox="1">
            <a:spLocks noChangeArrowheads="1"/>
          </p:cNvSpPr>
          <p:nvPr/>
        </p:nvSpPr>
        <p:spPr bwMode="auto">
          <a:xfrm>
            <a:off x="164663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42008" name="Text Box 24"/>
          <p:cNvSpPr txBox="1">
            <a:spLocks noChangeArrowheads="1"/>
          </p:cNvSpPr>
          <p:nvPr/>
        </p:nvSpPr>
        <p:spPr bwMode="auto">
          <a:xfrm>
            <a:off x="3375422" y="283487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42009" name="Text Box 25"/>
          <p:cNvSpPr txBox="1">
            <a:spLocks noChangeArrowheads="1"/>
          </p:cNvSpPr>
          <p:nvPr/>
        </p:nvSpPr>
        <p:spPr bwMode="auto">
          <a:xfrm>
            <a:off x="294322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42010" name="Text Box 26"/>
          <p:cNvSpPr txBox="1">
            <a:spLocks noChangeArrowheads="1"/>
          </p:cNvSpPr>
          <p:nvPr/>
        </p:nvSpPr>
        <p:spPr bwMode="auto">
          <a:xfrm>
            <a:off x="2025253"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42011" name="Text Box 27"/>
          <p:cNvSpPr txBox="1">
            <a:spLocks noChangeArrowheads="1"/>
          </p:cNvSpPr>
          <p:nvPr/>
        </p:nvSpPr>
        <p:spPr bwMode="auto">
          <a:xfrm>
            <a:off x="1631156" y="42398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5</a:t>
            </a:r>
          </a:p>
        </p:txBody>
      </p:sp>
      <p:sp>
        <p:nvSpPr>
          <p:cNvPr id="42012" name="Text Box 28"/>
          <p:cNvSpPr txBox="1">
            <a:spLocks noChangeArrowheads="1"/>
          </p:cNvSpPr>
          <p:nvPr/>
        </p:nvSpPr>
        <p:spPr bwMode="auto">
          <a:xfrm>
            <a:off x="3321844" y="4476751"/>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42013" name="Text Box 29"/>
          <p:cNvSpPr txBox="1">
            <a:spLocks noChangeArrowheads="1"/>
          </p:cNvSpPr>
          <p:nvPr/>
        </p:nvSpPr>
        <p:spPr bwMode="auto">
          <a:xfrm>
            <a:off x="2874169" y="4288632"/>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8</a:t>
            </a:r>
          </a:p>
        </p:txBody>
      </p:sp>
      <p:sp>
        <p:nvSpPr>
          <p:cNvPr id="42014" name="Text Box 30"/>
          <p:cNvSpPr txBox="1">
            <a:spLocks noChangeArrowheads="1"/>
          </p:cNvSpPr>
          <p:nvPr/>
        </p:nvSpPr>
        <p:spPr bwMode="auto">
          <a:xfrm>
            <a:off x="40231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42015" name="Text Box 31"/>
          <p:cNvSpPr txBox="1">
            <a:spLocks noChangeArrowheads="1"/>
          </p:cNvSpPr>
          <p:nvPr/>
        </p:nvSpPr>
        <p:spPr bwMode="auto">
          <a:xfrm>
            <a:off x="4725591"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7</a:t>
            </a:r>
          </a:p>
        </p:txBody>
      </p:sp>
      <p:sp>
        <p:nvSpPr>
          <p:cNvPr id="42016" name="Text Box 32"/>
          <p:cNvSpPr txBox="1">
            <a:spLocks noChangeArrowheads="1"/>
          </p:cNvSpPr>
          <p:nvPr/>
        </p:nvSpPr>
        <p:spPr bwMode="auto">
          <a:xfrm>
            <a:off x="3861197"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3</a:t>
            </a:r>
          </a:p>
        </p:txBody>
      </p:sp>
      <p:sp>
        <p:nvSpPr>
          <p:cNvPr id="42017" name="Text Box 33"/>
          <p:cNvSpPr txBox="1">
            <a:spLocks noChangeArrowheads="1"/>
          </p:cNvSpPr>
          <p:nvPr/>
        </p:nvSpPr>
        <p:spPr bwMode="auto">
          <a:xfrm>
            <a:off x="4995862" y="3213498"/>
            <a:ext cx="32867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10</a:t>
            </a:r>
          </a:p>
        </p:txBody>
      </p:sp>
      <p:sp>
        <p:nvSpPr>
          <p:cNvPr id="42018" name="Text Box 34"/>
          <p:cNvSpPr txBox="1">
            <a:spLocks noChangeArrowheads="1"/>
          </p:cNvSpPr>
          <p:nvPr/>
        </p:nvSpPr>
        <p:spPr bwMode="auto">
          <a:xfrm>
            <a:off x="5157787" y="4185048"/>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6</a:t>
            </a:r>
          </a:p>
        </p:txBody>
      </p:sp>
      <p:sp>
        <p:nvSpPr>
          <p:cNvPr id="450595" name="Oval 35"/>
          <p:cNvSpPr>
            <a:spLocks noChangeArrowheads="1"/>
          </p:cNvSpPr>
          <p:nvPr/>
        </p:nvSpPr>
        <p:spPr bwMode="auto">
          <a:xfrm>
            <a:off x="3265885"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4</a:t>
            </a:r>
          </a:p>
        </p:txBody>
      </p:sp>
      <p:sp>
        <p:nvSpPr>
          <p:cNvPr id="42020" name="Oval 36"/>
          <p:cNvSpPr>
            <a:spLocks noChangeArrowheads="1"/>
          </p:cNvSpPr>
          <p:nvPr/>
        </p:nvSpPr>
        <p:spPr bwMode="auto">
          <a:xfrm>
            <a:off x="2187178" y="288845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1</a:t>
            </a:r>
          </a:p>
        </p:txBody>
      </p:sp>
      <p:sp>
        <p:nvSpPr>
          <p:cNvPr id="42021" name="Line 37"/>
          <p:cNvSpPr>
            <a:spLocks noChangeShapeType="1"/>
          </p:cNvSpPr>
          <p:nvPr/>
        </p:nvSpPr>
        <p:spPr bwMode="auto">
          <a:xfrm>
            <a:off x="2619375" y="3105150"/>
            <a:ext cx="17287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2022" name="Oval 38"/>
          <p:cNvSpPr>
            <a:spLocks noChangeArrowheads="1"/>
          </p:cNvSpPr>
          <p:nvPr/>
        </p:nvSpPr>
        <p:spPr bwMode="auto">
          <a:xfrm>
            <a:off x="4346972" y="288726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2</a:t>
            </a:r>
          </a:p>
        </p:txBody>
      </p:sp>
      <p:sp>
        <p:nvSpPr>
          <p:cNvPr id="42023" name="Line 39"/>
          <p:cNvSpPr>
            <a:spLocks noChangeShapeType="1"/>
          </p:cNvSpPr>
          <p:nvPr/>
        </p:nvSpPr>
        <p:spPr bwMode="auto">
          <a:xfrm flipH="1">
            <a:off x="1484710" y="3865960"/>
            <a:ext cx="1727597"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2024" name="Oval 40"/>
          <p:cNvSpPr>
            <a:spLocks noChangeArrowheads="1"/>
          </p:cNvSpPr>
          <p:nvPr/>
        </p:nvSpPr>
        <p:spPr bwMode="auto">
          <a:xfrm>
            <a:off x="1107282" y="3643312"/>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3</a:t>
            </a:r>
          </a:p>
        </p:txBody>
      </p:sp>
      <p:sp>
        <p:nvSpPr>
          <p:cNvPr id="42025" name="Oval 41"/>
          <p:cNvSpPr>
            <a:spLocks noChangeArrowheads="1"/>
          </p:cNvSpPr>
          <p:nvPr/>
        </p:nvSpPr>
        <p:spPr bwMode="auto">
          <a:xfrm>
            <a:off x="4346972" y="4508897"/>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7</a:t>
            </a:r>
          </a:p>
        </p:txBody>
      </p:sp>
      <p:sp>
        <p:nvSpPr>
          <p:cNvPr id="42026" name="Line 42"/>
          <p:cNvSpPr>
            <a:spLocks noChangeShapeType="1"/>
          </p:cNvSpPr>
          <p:nvPr/>
        </p:nvSpPr>
        <p:spPr bwMode="auto">
          <a:xfrm>
            <a:off x="3623072" y="4012407"/>
            <a:ext cx="756047" cy="59412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2027" name="Oval 43"/>
          <p:cNvSpPr>
            <a:spLocks noChangeArrowheads="1"/>
          </p:cNvSpPr>
          <p:nvPr/>
        </p:nvSpPr>
        <p:spPr bwMode="auto">
          <a:xfrm>
            <a:off x="3267076" y="3644503"/>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4</a:t>
            </a:r>
          </a:p>
        </p:txBody>
      </p:sp>
      <p:sp>
        <p:nvSpPr>
          <p:cNvPr id="42028" name="Line 44"/>
          <p:cNvSpPr>
            <a:spLocks noChangeShapeType="1"/>
          </p:cNvSpPr>
          <p:nvPr/>
        </p:nvSpPr>
        <p:spPr bwMode="auto">
          <a:xfrm flipH="1">
            <a:off x="2616994" y="4751785"/>
            <a:ext cx="17287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2029" name="Oval 45"/>
          <p:cNvSpPr>
            <a:spLocks noChangeArrowheads="1"/>
          </p:cNvSpPr>
          <p:nvPr/>
        </p:nvSpPr>
        <p:spPr bwMode="auto">
          <a:xfrm>
            <a:off x="2187178" y="4508897"/>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6</a:t>
            </a:r>
          </a:p>
        </p:txBody>
      </p:sp>
      <p:sp>
        <p:nvSpPr>
          <p:cNvPr id="42030" name="Text Box 46"/>
          <p:cNvSpPr txBox="1">
            <a:spLocks noChangeArrowheads="1"/>
          </p:cNvSpPr>
          <p:nvPr/>
        </p:nvSpPr>
        <p:spPr bwMode="auto">
          <a:xfrm>
            <a:off x="6032497" y="1078425"/>
            <a:ext cx="1671996" cy="44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just"/>
            <a:r>
              <a:rPr lang="zh-CN" altLang="en-US" sz="2400" dirty="0"/>
              <a:t>加入</a:t>
            </a:r>
            <a:r>
              <a:rPr lang="en-US" altLang="zh-CN" sz="2400" dirty="0"/>
              <a:t>(v</a:t>
            </a:r>
            <a:r>
              <a:rPr lang="en-US" altLang="zh-CN" sz="2400" baseline="-25000" dirty="0"/>
              <a:t>7</a:t>
            </a:r>
            <a:r>
              <a:rPr lang="en-US" altLang="zh-CN" sz="2400" dirty="0"/>
              <a:t>, v</a:t>
            </a:r>
            <a:r>
              <a:rPr lang="en-US" altLang="zh-CN" sz="2400" baseline="-25000" dirty="0"/>
              <a:t>6</a:t>
            </a:r>
            <a:r>
              <a:rPr lang="en-US" altLang="zh-CN" sz="2400" dirty="0"/>
              <a:t>)</a:t>
            </a:r>
          </a:p>
        </p:txBody>
      </p:sp>
    </p:spTree>
    <p:custDataLst>
      <p:tags r:id="rId1"/>
    </p:custDataLst>
    <p:extLst>
      <p:ext uri="{BB962C8B-B14F-4D97-AF65-F5344CB8AC3E}">
        <p14:creationId xmlns:p14="http://schemas.microsoft.com/office/powerpoint/2010/main" val="391169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2"/>
          <p:cNvSpPr txBox="1">
            <a:spLocks noChangeArrowheads="1"/>
          </p:cNvSpPr>
          <p:nvPr>
            <p:custDataLst>
              <p:tags r:id="rId2"/>
            </p:custDataLst>
          </p:nvPr>
        </p:nvSpPr>
        <p:spPr bwMode="auto">
          <a:xfrm>
            <a:off x="628650" y="222646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nSpc>
                <a:spcPct val="90000"/>
              </a:lnSpc>
              <a:spcBef>
                <a:spcPts val="750"/>
              </a:spcBef>
            </a:pPr>
            <a:r>
              <a:rPr lang="en-US" altLang="zh-CN" sz="2100"/>
              <a:t> </a:t>
            </a:r>
          </a:p>
        </p:txBody>
      </p:sp>
      <p:sp>
        <p:nvSpPr>
          <p:cNvPr id="44035" name="Freeform 2"/>
          <p:cNvSpPr>
            <a:spLocks noChangeArrowheads="1"/>
          </p:cNvSpPr>
          <p:nvPr/>
        </p:nvSpPr>
        <p:spPr bwMode="auto">
          <a:xfrm>
            <a:off x="728663" y="2609850"/>
            <a:ext cx="4326731" cy="2652713"/>
          </a:xfrm>
          <a:custGeom>
            <a:avLst/>
            <a:gdLst>
              <a:gd name="T0" fmla="*/ 46 w 3634"/>
              <a:gd name="T1" fmla="*/ 887 h 2228"/>
              <a:gd name="T2" fmla="*/ 147 w 3634"/>
              <a:gd name="T3" fmla="*/ 1115 h 2228"/>
              <a:gd name="T4" fmla="*/ 229 w 3634"/>
              <a:gd name="T5" fmla="*/ 1280 h 2228"/>
              <a:gd name="T6" fmla="*/ 385 w 3634"/>
              <a:gd name="T7" fmla="*/ 1536 h 2228"/>
              <a:gd name="T8" fmla="*/ 522 w 3634"/>
              <a:gd name="T9" fmla="*/ 1701 h 2228"/>
              <a:gd name="T10" fmla="*/ 714 w 3634"/>
              <a:gd name="T11" fmla="*/ 1792 h 2228"/>
              <a:gd name="T12" fmla="*/ 970 w 3634"/>
              <a:gd name="T13" fmla="*/ 1902 h 2228"/>
              <a:gd name="T14" fmla="*/ 1070 w 3634"/>
              <a:gd name="T15" fmla="*/ 1957 h 2228"/>
              <a:gd name="T16" fmla="*/ 1281 w 3634"/>
              <a:gd name="T17" fmla="*/ 2030 h 2228"/>
              <a:gd name="T18" fmla="*/ 1601 w 3634"/>
              <a:gd name="T19" fmla="*/ 2149 h 2228"/>
              <a:gd name="T20" fmla="*/ 2113 w 3634"/>
              <a:gd name="T21" fmla="*/ 2222 h 2228"/>
              <a:gd name="T22" fmla="*/ 3411 w 3634"/>
              <a:gd name="T23" fmla="*/ 2158 h 2228"/>
              <a:gd name="T24" fmla="*/ 3548 w 3634"/>
              <a:gd name="T25" fmla="*/ 2103 h 2228"/>
              <a:gd name="T26" fmla="*/ 3621 w 3634"/>
              <a:gd name="T27" fmla="*/ 1966 h 2228"/>
              <a:gd name="T28" fmla="*/ 3521 w 3634"/>
              <a:gd name="T29" fmla="*/ 1664 h 2228"/>
              <a:gd name="T30" fmla="*/ 3475 w 3634"/>
              <a:gd name="T31" fmla="*/ 1563 h 2228"/>
              <a:gd name="T32" fmla="*/ 3310 w 3634"/>
              <a:gd name="T33" fmla="*/ 1445 h 2228"/>
              <a:gd name="T34" fmla="*/ 3201 w 3634"/>
              <a:gd name="T35" fmla="*/ 1317 h 2228"/>
              <a:gd name="T36" fmla="*/ 3109 w 3634"/>
              <a:gd name="T37" fmla="*/ 1262 h 2228"/>
              <a:gd name="T38" fmla="*/ 2999 w 3634"/>
              <a:gd name="T39" fmla="*/ 1134 h 2228"/>
              <a:gd name="T40" fmla="*/ 2945 w 3634"/>
              <a:gd name="T41" fmla="*/ 914 h 2228"/>
              <a:gd name="T42" fmla="*/ 3137 w 3634"/>
              <a:gd name="T43" fmla="*/ 759 h 2228"/>
              <a:gd name="T44" fmla="*/ 3383 w 3634"/>
              <a:gd name="T45" fmla="*/ 631 h 2228"/>
              <a:gd name="T46" fmla="*/ 3530 w 3634"/>
              <a:gd name="T47" fmla="*/ 521 h 2228"/>
              <a:gd name="T48" fmla="*/ 3521 w 3634"/>
              <a:gd name="T49" fmla="*/ 210 h 2228"/>
              <a:gd name="T50" fmla="*/ 3255 w 3634"/>
              <a:gd name="T51" fmla="*/ 18 h 2228"/>
              <a:gd name="T52" fmla="*/ 1107 w 3634"/>
              <a:gd name="T53" fmla="*/ 55 h 2228"/>
              <a:gd name="T54" fmla="*/ 823 w 3634"/>
              <a:gd name="T55" fmla="*/ 146 h 2228"/>
              <a:gd name="T56" fmla="*/ 540 w 3634"/>
              <a:gd name="T57" fmla="*/ 274 h 2228"/>
              <a:gd name="T58" fmla="*/ 458 w 3634"/>
              <a:gd name="T59" fmla="*/ 302 h 2228"/>
              <a:gd name="T60" fmla="*/ 385 w 3634"/>
              <a:gd name="T61" fmla="*/ 338 h 2228"/>
              <a:gd name="T62" fmla="*/ 211 w 3634"/>
              <a:gd name="T63" fmla="*/ 421 h 2228"/>
              <a:gd name="T64" fmla="*/ 101 w 3634"/>
              <a:gd name="T65" fmla="*/ 485 h 2228"/>
              <a:gd name="T66" fmla="*/ 10 w 3634"/>
              <a:gd name="T67" fmla="*/ 631 h 2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34" h="2228">
                <a:moveTo>
                  <a:pt x="10" y="631"/>
                </a:moveTo>
                <a:cubicBezTo>
                  <a:pt x="60" y="758"/>
                  <a:pt x="0" y="593"/>
                  <a:pt x="46" y="887"/>
                </a:cubicBezTo>
                <a:cubicBezTo>
                  <a:pt x="50" y="911"/>
                  <a:pt x="73" y="928"/>
                  <a:pt x="83" y="951"/>
                </a:cubicBezTo>
                <a:cubicBezTo>
                  <a:pt x="108" y="1009"/>
                  <a:pt x="107" y="1064"/>
                  <a:pt x="147" y="1115"/>
                </a:cubicBezTo>
                <a:cubicBezTo>
                  <a:pt x="159" y="1152"/>
                  <a:pt x="174" y="1191"/>
                  <a:pt x="193" y="1225"/>
                </a:cubicBezTo>
                <a:cubicBezTo>
                  <a:pt x="204" y="1244"/>
                  <a:pt x="229" y="1280"/>
                  <a:pt x="229" y="1280"/>
                </a:cubicBezTo>
                <a:cubicBezTo>
                  <a:pt x="242" y="1334"/>
                  <a:pt x="272" y="1372"/>
                  <a:pt x="302" y="1417"/>
                </a:cubicBezTo>
                <a:cubicBezTo>
                  <a:pt x="321" y="1476"/>
                  <a:pt x="341" y="1494"/>
                  <a:pt x="385" y="1536"/>
                </a:cubicBezTo>
                <a:cubicBezTo>
                  <a:pt x="399" y="1578"/>
                  <a:pt x="412" y="1591"/>
                  <a:pt x="449" y="1618"/>
                </a:cubicBezTo>
                <a:cubicBezTo>
                  <a:pt x="466" y="1652"/>
                  <a:pt x="484" y="1685"/>
                  <a:pt x="522" y="1701"/>
                </a:cubicBezTo>
                <a:cubicBezTo>
                  <a:pt x="549" y="1712"/>
                  <a:pt x="604" y="1728"/>
                  <a:pt x="604" y="1728"/>
                </a:cubicBezTo>
                <a:cubicBezTo>
                  <a:pt x="644" y="1768"/>
                  <a:pt x="662" y="1769"/>
                  <a:pt x="714" y="1792"/>
                </a:cubicBezTo>
                <a:cubicBezTo>
                  <a:pt x="761" y="1813"/>
                  <a:pt x="800" y="1835"/>
                  <a:pt x="851" y="1847"/>
                </a:cubicBezTo>
                <a:cubicBezTo>
                  <a:pt x="902" y="1881"/>
                  <a:pt x="906" y="1892"/>
                  <a:pt x="970" y="1902"/>
                </a:cubicBezTo>
                <a:cubicBezTo>
                  <a:pt x="988" y="1908"/>
                  <a:pt x="1010" y="1908"/>
                  <a:pt x="1025" y="1920"/>
                </a:cubicBezTo>
                <a:cubicBezTo>
                  <a:pt x="1040" y="1932"/>
                  <a:pt x="1053" y="1948"/>
                  <a:pt x="1070" y="1957"/>
                </a:cubicBezTo>
                <a:cubicBezTo>
                  <a:pt x="1099" y="1972"/>
                  <a:pt x="1147" y="1973"/>
                  <a:pt x="1180" y="1984"/>
                </a:cubicBezTo>
                <a:cubicBezTo>
                  <a:pt x="1215" y="2010"/>
                  <a:pt x="1240" y="2017"/>
                  <a:pt x="1281" y="2030"/>
                </a:cubicBezTo>
                <a:cubicBezTo>
                  <a:pt x="1341" y="2070"/>
                  <a:pt x="1413" y="2086"/>
                  <a:pt x="1482" y="2103"/>
                </a:cubicBezTo>
                <a:cubicBezTo>
                  <a:pt x="1521" y="2123"/>
                  <a:pt x="1559" y="2138"/>
                  <a:pt x="1601" y="2149"/>
                </a:cubicBezTo>
                <a:cubicBezTo>
                  <a:pt x="1670" y="2190"/>
                  <a:pt x="1683" y="2186"/>
                  <a:pt x="1774" y="2194"/>
                </a:cubicBezTo>
                <a:cubicBezTo>
                  <a:pt x="1953" y="2228"/>
                  <a:pt x="1841" y="2212"/>
                  <a:pt x="2113" y="2222"/>
                </a:cubicBezTo>
                <a:cubicBezTo>
                  <a:pt x="2466" y="2217"/>
                  <a:pt x="2828" y="2226"/>
                  <a:pt x="3182" y="2194"/>
                </a:cubicBezTo>
                <a:cubicBezTo>
                  <a:pt x="3258" y="2169"/>
                  <a:pt x="3331" y="2165"/>
                  <a:pt x="3411" y="2158"/>
                </a:cubicBezTo>
                <a:cubicBezTo>
                  <a:pt x="3450" y="2145"/>
                  <a:pt x="3480" y="2125"/>
                  <a:pt x="3521" y="2112"/>
                </a:cubicBezTo>
                <a:cubicBezTo>
                  <a:pt x="3530" y="2109"/>
                  <a:pt x="3548" y="2103"/>
                  <a:pt x="3548" y="2103"/>
                </a:cubicBezTo>
                <a:cubicBezTo>
                  <a:pt x="3559" y="2086"/>
                  <a:pt x="3575" y="2074"/>
                  <a:pt x="3585" y="2057"/>
                </a:cubicBezTo>
                <a:cubicBezTo>
                  <a:pt x="3601" y="2032"/>
                  <a:pt x="3611" y="1995"/>
                  <a:pt x="3621" y="1966"/>
                </a:cubicBezTo>
                <a:cubicBezTo>
                  <a:pt x="3634" y="1842"/>
                  <a:pt x="3630" y="1795"/>
                  <a:pt x="3557" y="1701"/>
                </a:cubicBezTo>
                <a:cubicBezTo>
                  <a:pt x="3526" y="1604"/>
                  <a:pt x="3576" y="1735"/>
                  <a:pt x="3521" y="1664"/>
                </a:cubicBezTo>
                <a:cubicBezTo>
                  <a:pt x="3504" y="1642"/>
                  <a:pt x="3492" y="1617"/>
                  <a:pt x="3484" y="1591"/>
                </a:cubicBezTo>
                <a:cubicBezTo>
                  <a:pt x="3481" y="1582"/>
                  <a:pt x="3480" y="1571"/>
                  <a:pt x="3475" y="1563"/>
                </a:cubicBezTo>
                <a:cubicBezTo>
                  <a:pt x="3454" y="1532"/>
                  <a:pt x="3415" y="1524"/>
                  <a:pt x="3383" y="1509"/>
                </a:cubicBezTo>
                <a:cubicBezTo>
                  <a:pt x="3362" y="1476"/>
                  <a:pt x="3348" y="1457"/>
                  <a:pt x="3310" y="1445"/>
                </a:cubicBezTo>
                <a:cubicBezTo>
                  <a:pt x="3285" y="1406"/>
                  <a:pt x="3244" y="1381"/>
                  <a:pt x="3219" y="1344"/>
                </a:cubicBezTo>
                <a:cubicBezTo>
                  <a:pt x="3213" y="1335"/>
                  <a:pt x="3209" y="1324"/>
                  <a:pt x="3201" y="1317"/>
                </a:cubicBezTo>
                <a:cubicBezTo>
                  <a:pt x="3190" y="1308"/>
                  <a:pt x="3176" y="1305"/>
                  <a:pt x="3164" y="1298"/>
                </a:cubicBezTo>
                <a:cubicBezTo>
                  <a:pt x="3145" y="1287"/>
                  <a:pt x="3127" y="1274"/>
                  <a:pt x="3109" y="1262"/>
                </a:cubicBezTo>
                <a:cubicBezTo>
                  <a:pt x="3100" y="1256"/>
                  <a:pt x="3082" y="1243"/>
                  <a:pt x="3082" y="1243"/>
                </a:cubicBezTo>
                <a:cubicBezTo>
                  <a:pt x="3069" y="1204"/>
                  <a:pt x="3029" y="1163"/>
                  <a:pt x="2999" y="1134"/>
                </a:cubicBezTo>
                <a:cubicBezTo>
                  <a:pt x="2982" y="1082"/>
                  <a:pt x="2953" y="1037"/>
                  <a:pt x="2935" y="987"/>
                </a:cubicBezTo>
                <a:cubicBezTo>
                  <a:pt x="2938" y="963"/>
                  <a:pt x="2937" y="937"/>
                  <a:pt x="2945" y="914"/>
                </a:cubicBezTo>
                <a:cubicBezTo>
                  <a:pt x="2964" y="862"/>
                  <a:pt x="3034" y="802"/>
                  <a:pt x="3082" y="786"/>
                </a:cubicBezTo>
                <a:cubicBezTo>
                  <a:pt x="3179" y="754"/>
                  <a:pt x="3032" y="805"/>
                  <a:pt x="3137" y="759"/>
                </a:cubicBezTo>
                <a:cubicBezTo>
                  <a:pt x="3154" y="751"/>
                  <a:pt x="3191" y="741"/>
                  <a:pt x="3191" y="741"/>
                </a:cubicBezTo>
                <a:cubicBezTo>
                  <a:pt x="3241" y="691"/>
                  <a:pt x="3315" y="648"/>
                  <a:pt x="3383" y="631"/>
                </a:cubicBezTo>
                <a:cubicBezTo>
                  <a:pt x="3411" y="604"/>
                  <a:pt x="3451" y="588"/>
                  <a:pt x="3484" y="567"/>
                </a:cubicBezTo>
                <a:cubicBezTo>
                  <a:pt x="3502" y="555"/>
                  <a:pt x="3530" y="521"/>
                  <a:pt x="3530" y="521"/>
                </a:cubicBezTo>
                <a:cubicBezTo>
                  <a:pt x="3540" y="492"/>
                  <a:pt x="3556" y="468"/>
                  <a:pt x="3566" y="439"/>
                </a:cubicBezTo>
                <a:cubicBezTo>
                  <a:pt x="3559" y="350"/>
                  <a:pt x="3547" y="291"/>
                  <a:pt x="3521" y="210"/>
                </a:cubicBezTo>
                <a:cubicBezTo>
                  <a:pt x="3514" y="187"/>
                  <a:pt x="3486" y="176"/>
                  <a:pt x="3475" y="155"/>
                </a:cubicBezTo>
                <a:cubicBezTo>
                  <a:pt x="3436" y="76"/>
                  <a:pt x="3341" y="33"/>
                  <a:pt x="3255" y="18"/>
                </a:cubicBezTo>
                <a:cubicBezTo>
                  <a:pt x="3159" y="1"/>
                  <a:pt x="3092" y="5"/>
                  <a:pt x="2981" y="0"/>
                </a:cubicBezTo>
                <a:cubicBezTo>
                  <a:pt x="2344" y="35"/>
                  <a:pt x="1797" y="47"/>
                  <a:pt x="1107" y="55"/>
                </a:cubicBezTo>
                <a:cubicBezTo>
                  <a:pt x="1077" y="62"/>
                  <a:pt x="1045" y="65"/>
                  <a:pt x="1015" y="73"/>
                </a:cubicBezTo>
                <a:cubicBezTo>
                  <a:pt x="948" y="90"/>
                  <a:pt x="886" y="119"/>
                  <a:pt x="823" y="146"/>
                </a:cubicBezTo>
                <a:cubicBezTo>
                  <a:pt x="773" y="167"/>
                  <a:pt x="719" y="181"/>
                  <a:pt x="668" y="201"/>
                </a:cubicBezTo>
                <a:cubicBezTo>
                  <a:pt x="621" y="219"/>
                  <a:pt x="586" y="255"/>
                  <a:pt x="540" y="274"/>
                </a:cubicBezTo>
                <a:cubicBezTo>
                  <a:pt x="522" y="281"/>
                  <a:pt x="503" y="287"/>
                  <a:pt x="485" y="293"/>
                </a:cubicBezTo>
                <a:cubicBezTo>
                  <a:pt x="476" y="296"/>
                  <a:pt x="458" y="302"/>
                  <a:pt x="458" y="302"/>
                </a:cubicBezTo>
                <a:cubicBezTo>
                  <a:pt x="452" y="308"/>
                  <a:pt x="447" y="316"/>
                  <a:pt x="439" y="320"/>
                </a:cubicBezTo>
                <a:cubicBezTo>
                  <a:pt x="422" y="328"/>
                  <a:pt x="385" y="338"/>
                  <a:pt x="385" y="338"/>
                </a:cubicBezTo>
                <a:cubicBezTo>
                  <a:pt x="343" y="380"/>
                  <a:pt x="395" y="333"/>
                  <a:pt x="311" y="375"/>
                </a:cubicBezTo>
                <a:cubicBezTo>
                  <a:pt x="229" y="415"/>
                  <a:pt x="263" y="402"/>
                  <a:pt x="211" y="421"/>
                </a:cubicBezTo>
                <a:cubicBezTo>
                  <a:pt x="194" y="437"/>
                  <a:pt x="178" y="456"/>
                  <a:pt x="156" y="466"/>
                </a:cubicBezTo>
                <a:cubicBezTo>
                  <a:pt x="138" y="474"/>
                  <a:pt x="101" y="485"/>
                  <a:pt x="101" y="485"/>
                </a:cubicBezTo>
                <a:cubicBezTo>
                  <a:pt x="82" y="513"/>
                  <a:pt x="60" y="525"/>
                  <a:pt x="37" y="549"/>
                </a:cubicBezTo>
                <a:cubicBezTo>
                  <a:pt x="26" y="581"/>
                  <a:pt x="10" y="597"/>
                  <a:pt x="10" y="631"/>
                </a:cubicBezTo>
                <a:close/>
              </a:path>
            </a:pathLst>
          </a:custGeom>
          <a:solidFill>
            <a:srgbClr val="ADFFAD"/>
          </a:solidFill>
          <a:ln w="3175">
            <a:solidFill>
              <a:srgbClr val="008000"/>
            </a:solidFill>
            <a:prstDash val="dash"/>
            <a:round/>
            <a:headEnd/>
            <a:tailEnd/>
          </a:ln>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endParaRPr lang="zh-CN" altLang="en-US" sz="1350"/>
          </a:p>
        </p:txBody>
      </p:sp>
      <p:sp>
        <p:nvSpPr>
          <p:cNvPr id="44036" name="Line 3"/>
          <p:cNvSpPr>
            <a:spLocks noChangeShapeType="1"/>
          </p:cNvSpPr>
          <p:nvPr/>
        </p:nvSpPr>
        <p:spPr bwMode="auto">
          <a:xfrm>
            <a:off x="3644503" y="4023122"/>
            <a:ext cx="756047" cy="594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037" name="Line 4"/>
          <p:cNvSpPr>
            <a:spLocks noChangeShapeType="1"/>
          </p:cNvSpPr>
          <p:nvPr/>
        </p:nvSpPr>
        <p:spPr bwMode="auto">
          <a:xfrm flipH="1">
            <a:off x="1484710" y="3190876"/>
            <a:ext cx="756047" cy="50839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038" name="Line 5"/>
          <p:cNvSpPr>
            <a:spLocks noChangeShapeType="1"/>
          </p:cNvSpPr>
          <p:nvPr/>
        </p:nvSpPr>
        <p:spPr bwMode="auto">
          <a:xfrm>
            <a:off x="2564607" y="3213498"/>
            <a:ext cx="756047" cy="54054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039" name="Line 6"/>
          <p:cNvSpPr>
            <a:spLocks noChangeShapeType="1"/>
          </p:cNvSpPr>
          <p:nvPr/>
        </p:nvSpPr>
        <p:spPr bwMode="auto">
          <a:xfrm>
            <a:off x="2564607" y="3212307"/>
            <a:ext cx="756047" cy="5405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040" name="Line 8"/>
          <p:cNvSpPr>
            <a:spLocks noChangeShapeType="1"/>
          </p:cNvSpPr>
          <p:nvPr/>
        </p:nvSpPr>
        <p:spPr bwMode="auto">
          <a:xfrm>
            <a:off x="2618185" y="3105150"/>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041" name="Line 9"/>
          <p:cNvSpPr>
            <a:spLocks noChangeShapeType="1"/>
          </p:cNvSpPr>
          <p:nvPr/>
        </p:nvSpPr>
        <p:spPr bwMode="auto">
          <a:xfrm flipH="1">
            <a:off x="3698082" y="3267075"/>
            <a:ext cx="702469" cy="48696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042" name="Line 10"/>
          <p:cNvSpPr>
            <a:spLocks noChangeShapeType="1"/>
          </p:cNvSpPr>
          <p:nvPr/>
        </p:nvSpPr>
        <p:spPr bwMode="auto">
          <a:xfrm>
            <a:off x="4756548" y="3245644"/>
            <a:ext cx="702469" cy="4857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043" name="Line 11"/>
          <p:cNvSpPr>
            <a:spLocks noChangeShapeType="1"/>
          </p:cNvSpPr>
          <p:nvPr/>
        </p:nvSpPr>
        <p:spPr bwMode="auto">
          <a:xfrm flipH="1">
            <a:off x="1538288" y="3861197"/>
            <a:ext cx="1727597"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044" name="Line 12"/>
          <p:cNvSpPr>
            <a:spLocks noChangeShapeType="1"/>
          </p:cNvSpPr>
          <p:nvPr/>
        </p:nvSpPr>
        <p:spPr bwMode="auto">
          <a:xfrm flipH="1">
            <a:off x="3698081" y="3861197"/>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045" name="Line 13"/>
          <p:cNvSpPr>
            <a:spLocks noChangeShapeType="1"/>
          </p:cNvSpPr>
          <p:nvPr/>
        </p:nvSpPr>
        <p:spPr bwMode="auto">
          <a:xfrm flipH="1">
            <a:off x="2564607"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046" name="Line 14"/>
          <p:cNvSpPr>
            <a:spLocks noChangeShapeType="1"/>
          </p:cNvSpPr>
          <p:nvPr/>
        </p:nvSpPr>
        <p:spPr bwMode="auto">
          <a:xfrm>
            <a:off x="1484710" y="4023123"/>
            <a:ext cx="756047" cy="54054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047" name="Line 15"/>
          <p:cNvSpPr>
            <a:spLocks noChangeShapeType="1"/>
          </p:cNvSpPr>
          <p:nvPr/>
        </p:nvSpPr>
        <p:spPr bwMode="auto">
          <a:xfrm flipH="1">
            <a:off x="2618185" y="4725591"/>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048" name="Line 16"/>
          <p:cNvSpPr>
            <a:spLocks noChangeShapeType="1"/>
          </p:cNvSpPr>
          <p:nvPr/>
        </p:nvSpPr>
        <p:spPr bwMode="auto">
          <a:xfrm flipH="1">
            <a:off x="4724401"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51601" name="Oval 17"/>
          <p:cNvSpPr>
            <a:spLocks noChangeArrowheads="1"/>
          </p:cNvSpPr>
          <p:nvPr/>
        </p:nvSpPr>
        <p:spPr bwMode="auto">
          <a:xfrm>
            <a:off x="2185988"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1</a:t>
            </a:r>
          </a:p>
        </p:txBody>
      </p:sp>
      <p:sp>
        <p:nvSpPr>
          <p:cNvPr id="451602" name="Oval 18"/>
          <p:cNvSpPr>
            <a:spLocks noChangeArrowheads="1"/>
          </p:cNvSpPr>
          <p:nvPr/>
        </p:nvSpPr>
        <p:spPr bwMode="auto">
          <a:xfrm>
            <a:off x="4345782"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2</a:t>
            </a:r>
          </a:p>
        </p:txBody>
      </p:sp>
      <p:sp>
        <p:nvSpPr>
          <p:cNvPr id="451603" name="Oval 19"/>
          <p:cNvSpPr>
            <a:spLocks noChangeArrowheads="1"/>
          </p:cNvSpPr>
          <p:nvPr/>
        </p:nvSpPr>
        <p:spPr bwMode="auto">
          <a:xfrm>
            <a:off x="5426869"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5</a:t>
            </a:r>
          </a:p>
        </p:txBody>
      </p:sp>
      <p:sp>
        <p:nvSpPr>
          <p:cNvPr id="451604" name="Oval 20"/>
          <p:cNvSpPr>
            <a:spLocks noChangeArrowheads="1"/>
          </p:cNvSpPr>
          <p:nvPr/>
        </p:nvSpPr>
        <p:spPr bwMode="auto">
          <a:xfrm>
            <a:off x="1106091" y="3644503"/>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3</a:t>
            </a:r>
          </a:p>
        </p:txBody>
      </p:sp>
      <p:sp>
        <p:nvSpPr>
          <p:cNvPr id="451605" name="Oval 21"/>
          <p:cNvSpPr>
            <a:spLocks noChangeArrowheads="1"/>
          </p:cNvSpPr>
          <p:nvPr/>
        </p:nvSpPr>
        <p:spPr bwMode="auto">
          <a:xfrm>
            <a:off x="2187178"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6</a:t>
            </a:r>
          </a:p>
        </p:txBody>
      </p:sp>
      <p:sp>
        <p:nvSpPr>
          <p:cNvPr id="451606" name="Oval 22"/>
          <p:cNvSpPr>
            <a:spLocks noChangeArrowheads="1"/>
          </p:cNvSpPr>
          <p:nvPr/>
        </p:nvSpPr>
        <p:spPr bwMode="auto">
          <a:xfrm>
            <a:off x="4346972"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7</a:t>
            </a:r>
          </a:p>
        </p:txBody>
      </p:sp>
      <p:sp>
        <p:nvSpPr>
          <p:cNvPr id="44055" name="Text Box 23"/>
          <p:cNvSpPr txBox="1">
            <a:spLocks noChangeArrowheads="1"/>
          </p:cNvSpPr>
          <p:nvPr/>
        </p:nvSpPr>
        <p:spPr bwMode="auto">
          <a:xfrm>
            <a:off x="164663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44056" name="Text Box 24"/>
          <p:cNvSpPr txBox="1">
            <a:spLocks noChangeArrowheads="1"/>
          </p:cNvSpPr>
          <p:nvPr/>
        </p:nvSpPr>
        <p:spPr bwMode="auto">
          <a:xfrm>
            <a:off x="3375422" y="283487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44057" name="Text Box 25"/>
          <p:cNvSpPr txBox="1">
            <a:spLocks noChangeArrowheads="1"/>
          </p:cNvSpPr>
          <p:nvPr/>
        </p:nvSpPr>
        <p:spPr bwMode="auto">
          <a:xfrm>
            <a:off x="294322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44058" name="Text Box 26"/>
          <p:cNvSpPr txBox="1">
            <a:spLocks noChangeArrowheads="1"/>
          </p:cNvSpPr>
          <p:nvPr/>
        </p:nvSpPr>
        <p:spPr bwMode="auto">
          <a:xfrm>
            <a:off x="2025253"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44059" name="Text Box 27"/>
          <p:cNvSpPr txBox="1">
            <a:spLocks noChangeArrowheads="1"/>
          </p:cNvSpPr>
          <p:nvPr/>
        </p:nvSpPr>
        <p:spPr bwMode="auto">
          <a:xfrm>
            <a:off x="1631156" y="42398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5</a:t>
            </a:r>
          </a:p>
        </p:txBody>
      </p:sp>
      <p:sp>
        <p:nvSpPr>
          <p:cNvPr id="44060" name="Text Box 28"/>
          <p:cNvSpPr txBox="1">
            <a:spLocks noChangeArrowheads="1"/>
          </p:cNvSpPr>
          <p:nvPr/>
        </p:nvSpPr>
        <p:spPr bwMode="auto">
          <a:xfrm>
            <a:off x="3321844" y="4476751"/>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44061" name="Text Box 29"/>
          <p:cNvSpPr txBox="1">
            <a:spLocks noChangeArrowheads="1"/>
          </p:cNvSpPr>
          <p:nvPr/>
        </p:nvSpPr>
        <p:spPr bwMode="auto">
          <a:xfrm>
            <a:off x="2672953" y="41255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8</a:t>
            </a:r>
          </a:p>
        </p:txBody>
      </p:sp>
      <p:sp>
        <p:nvSpPr>
          <p:cNvPr id="44062" name="Text Box 30"/>
          <p:cNvSpPr txBox="1">
            <a:spLocks noChangeArrowheads="1"/>
          </p:cNvSpPr>
          <p:nvPr/>
        </p:nvSpPr>
        <p:spPr bwMode="auto">
          <a:xfrm>
            <a:off x="40231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44063" name="Text Box 31"/>
          <p:cNvSpPr txBox="1">
            <a:spLocks noChangeArrowheads="1"/>
          </p:cNvSpPr>
          <p:nvPr/>
        </p:nvSpPr>
        <p:spPr bwMode="auto">
          <a:xfrm>
            <a:off x="4725591"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7</a:t>
            </a:r>
          </a:p>
        </p:txBody>
      </p:sp>
      <p:sp>
        <p:nvSpPr>
          <p:cNvPr id="44064" name="Text Box 32"/>
          <p:cNvSpPr txBox="1">
            <a:spLocks noChangeArrowheads="1"/>
          </p:cNvSpPr>
          <p:nvPr/>
        </p:nvSpPr>
        <p:spPr bwMode="auto">
          <a:xfrm>
            <a:off x="3861197"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3</a:t>
            </a:r>
          </a:p>
        </p:txBody>
      </p:sp>
      <p:sp>
        <p:nvSpPr>
          <p:cNvPr id="44065" name="Text Box 33"/>
          <p:cNvSpPr txBox="1">
            <a:spLocks noChangeArrowheads="1"/>
          </p:cNvSpPr>
          <p:nvPr/>
        </p:nvSpPr>
        <p:spPr bwMode="auto">
          <a:xfrm>
            <a:off x="4995862" y="3213498"/>
            <a:ext cx="32867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10</a:t>
            </a:r>
          </a:p>
        </p:txBody>
      </p:sp>
      <p:sp>
        <p:nvSpPr>
          <p:cNvPr id="44066" name="Text Box 34"/>
          <p:cNvSpPr txBox="1">
            <a:spLocks noChangeArrowheads="1"/>
          </p:cNvSpPr>
          <p:nvPr/>
        </p:nvSpPr>
        <p:spPr bwMode="auto">
          <a:xfrm>
            <a:off x="5157787" y="4185048"/>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6</a:t>
            </a:r>
          </a:p>
        </p:txBody>
      </p:sp>
      <p:sp>
        <p:nvSpPr>
          <p:cNvPr id="451619" name="Oval 35"/>
          <p:cNvSpPr>
            <a:spLocks noChangeArrowheads="1"/>
          </p:cNvSpPr>
          <p:nvPr/>
        </p:nvSpPr>
        <p:spPr bwMode="auto">
          <a:xfrm>
            <a:off x="3265885"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4</a:t>
            </a:r>
          </a:p>
        </p:txBody>
      </p:sp>
      <p:sp>
        <p:nvSpPr>
          <p:cNvPr id="44068" name="Oval 36"/>
          <p:cNvSpPr>
            <a:spLocks noChangeArrowheads="1"/>
          </p:cNvSpPr>
          <p:nvPr/>
        </p:nvSpPr>
        <p:spPr bwMode="auto">
          <a:xfrm>
            <a:off x="2187178" y="288845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1</a:t>
            </a:r>
          </a:p>
        </p:txBody>
      </p:sp>
      <p:sp>
        <p:nvSpPr>
          <p:cNvPr id="44069" name="Line 37"/>
          <p:cNvSpPr>
            <a:spLocks noChangeShapeType="1"/>
          </p:cNvSpPr>
          <p:nvPr/>
        </p:nvSpPr>
        <p:spPr bwMode="auto">
          <a:xfrm>
            <a:off x="2619375" y="3105150"/>
            <a:ext cx="17287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070" name="Oval 38"/>
          <p:cNvSpPr>
            <a:spLocks noChangeArrowheads="1"/>
          </p:cNvSpPr>
          <p:nvPr/>
        </p:nvSpPr>
        <p:spPr bwMode="auto">
          <a:xfrm>
            <a:off x="4346972" y="288726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2</a:t>
            </a:r>
          </a:p>
        </p:txBody>
      </p:sp>
      <p:sp>
        <p:nvSpPr>
          <p:cNvPr id="44071" name="Line 39"/>
          <p:cNvSpPr>
            <a:spLocks noChangeShapeType="1"/>
          </p:cNvSpPr>
          <p:nvPr/>
        </p:nvSpPr>
        <p:spPr bwMode="auto">
          <a:xfrm flipH="1">
            <a:off x="1538288" y="3857625"/>
            <a:ext cx="1727597"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072" name="Oval 40"/>
          <p:cNvSpPr>
            <a:spLocks noChangeArrowheads="1"/>
          </p:cNvSpPr>
          <p:nvPr/>
        </p:nvSpPr>
        <p:spPr bwMode="auto">
          <a:xfrm>
            <a:off x="1107282" y="3643312"/>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3</a:t>
            </a:r>
          </a:p>
        </p:txBody>
      </p:sp>
      <p:sp>
        <p:nvSpPr>
          <p:cNvPr id="44073" name="Oval 41"/>
          <p:cNvSpPr>
            <a:spLocks noChangeArrowheads="1"/>
          </p:cNvSpPr>
          <p:nvPr/>
        </p:nvSpPr>
        <p:spPr bwMode="auto">
          <a:xfrm>
            <a:off x="4346972" y="4508897"/>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7</a:t>
            </a:r>
          </a:p>
        </p:txBody>
      </p:sp>
      <p:sp>
        <p:nvSpPr>
          <p:cNvPr id="44074" name="Line 42"/>
          <p:cNvSpPr>
            <a:spLocks noChangeShapeType="1"/>
          </p:cNvSpPr>
          <p:nvPr/>
        </p:nvSpPr>
        <p:spPr bwMode="auto">
          <a:xfrm>
            <a:off x="3623072" y="4012407"/>
            <a:ext cx="756047" cy="59412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075" name="Oval 43"/>
          <p:cNvSpPr>
            <a:spLocks noChangeArrowheads="1"/>
          </p:cNvSpPr>
          <p:nvPr/>
        </p:nvSpPr>
        <p:spPr bwMode="auto">
          <a:xfrm>
            <a:off x="3267076" y="3644503"/>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4</a:t>
            </a:r>
          </a:p>
        </p:txBody>
      </p:sp>
      <p:sp>
        <p:nvSpPr>
          <p:cNvPr id="44076" name="Line 44"/>
          <p:cNvSpPr>
            <a:spLocks noChangeShapeType="1"/>
          </p:cNvSpPr>
          <p:nvPr/>
        </p:nvSpPr>
        <p:spPr bwMode="auto">
          <a:xfrm flipH="1">
            <a:off x="2671762" y="4751785"/>
            <a:ext cx="17287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077" name="Oval 45"/>
          <p:cNvSpPr>
            <a:spLocks noChangeArrowheads="1"/>
          </p:cNvSpPr>
          <p:nvPr/>
        </p:nvSpPr>
        <p:spPr bwMode="auto">
          <a:xfrm>
            <a:off x="2187178" y="4508897"/>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6</a:t>
            </a:r>
          </a:p>
        </p:txBody>
      </p:sp>
      <p:sp>
        <p:nvSpPr>
          <p:cNvPr id="44078" name="Text Box 46"/>
          <p:cNvSpPr txBox="1">
            <a:spLocks noChangeArrowheads="1"/>
          </p:cNvSpPr>
          <p:nvPr/>
        </p:nvSpPr>
        <p:spPr bwMode="auto">
          <a:xfrm>
            <a:off x="6341398" y="1121540"/>
            <a:ext cx="1367426" cy="44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400" dirty="0"/>
              <a:t>扩展树！</a:t>
            </a:r>
            <a:endParaRPr lang="en-US" altLang="zh-CN" sz="2400" dirty="0"/>
          </a:p>
        </p:txBody>
      </p:sp>
    </p:spTree>
    <p:custDataLst>
      <p:tags r:id="rId1"/>
    </p:custDataLst>
    <p:extLst>
      <p:ext uri="{BB962C8B-B14F-4D97-AF65-F5344CB8AC3E}">
        <p14:creationId xmlns:p14="http://schemas.microsoft.com/office/powerpoint/2010/main" val="260420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2"/>
          <p:cNvSpPr txBox="1">
            <a:spLocks noChangeArrowheads="1"/>
          </p:cNvSpPr>
          <p:nvPr>
            <p:custDataLst>
              <p:tags r:id="rId2"/>
            </p:custDataLst>
          </p:nvPr>
        </p:nvSpPr>
        <p:spPr bwMode="auto">
          <a:xfrm>
            <a:off x="628650" y="222646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nSpc>
                <a:spcPct val="90000"/>
              </a:lnSpc>
              <a:spcBef>
                <a:spcPts val="750"/>
              </a:spcBef>
            </a:pPr>
            <a:r>
              <a:rPr lang="en-US" altLang="zh-CN" sz="2100"/>
              <a:t> </a:t>
            </a:r>
          </a:p>
        </p:txBody>
      </p:sp>
      <p:sp>
        <p:nvSpPr>
          <p:cNvPr id="46083" name="Freeform 2"/>
          <p:cNvSpPr>
            <a:spLocks noChangeArrowheads="1"/>
          </p:cNvSpPr>
          <p:nvPr/>
        </p:nvSpPr>
        <p:spPr bwMode="auto">
          <a:xfrm>
            <a:off x="728663" y="2609850"/>
            <a:ext cx="4326731" cy="2652713"/>
          </a:xfrm>
          <a:custGeom>
            <a:avLst/>
            <a:gdLst>
              <a:gd name="T0" fmla="*/ 46 w 3634"/>
              <a:gd name="T1" fmla="*/ 887 h 2228"/>
              <a:gd name="T2" fmla="*/ 147 w 3634"/>
              <a:gd name="T3" fmla="*/ 1115 h 2228"/>
              <a:gd name="T4" fmla="*/ 229 w 3634"/>
              <a:gd name="T5" fmla="*/ 1280 h 2228"/>
              <a:gd name="T6" fmla="*/ 385 w 3634"/>
              <a:gd name="T7" fmla="*/ 1536 h 2228"/>
              <a:gd name="T8" fmla="*/ 522 w 3634"/>
              <a:gd name="T9" fmla="*/ 1701 h 2228"/>
              <a:gd name="T10" fmla="*/ 714 w 3634"/>
              <a:gd name="T11" fmla="*/ 1792 h 2228"/>
              <a:gd name="T12" fmla="*/ 970 w 3634"/>
              <a:gd name="T13" fmla="*/ 1902 h 2228"/>
              <a:gd name="T14" fmla="*/ 1070 w 3634"/>
              <a:gd name="T15" fmla="*/ 1957 h 2228"/>
              <a:gd name="T16" fmla="*/ 1281 w 3634"/>
              <a:gd name="T17" fmla="*/ 2030 h 2228"/>
              <a:gd name="T18" fmla="*/ 1601 w 3634"/>
              <a:gd name="T19" fmla="*/ 2149 h 2228"/>
              <a:gd name="T20" fmla="*/ 2113 w 3634"/>
              <a:gd name="T21" fmla="*/ 2222 h 2228"/>
              <a:gd name="T22" fmla="*/ 3411 w 3634"/>
              <a:gd name="T23" fmla="*/ 2158 h 2228"/>
              <a:gd name="T24" fmla="*/ 3548 w 3634"/>
              <a:gd name="T25" fmla="*/ 2103 h 2228"/>
              <a:gd name="T26" fmla="*/ 3621 w 3634"/>
              <a:gd name="T27" fmla="*/ 1966 h 2228"/>
              <a:gd name="T28" fmla="*/ 3521 w 3634"/>
              <a:gd name="T29" fmla="*/ 1664 h 2228"/>
              <a:gd name="T30" fmla="*/ 3475 w 3634"/>
              <a:gd name="T31" fmla="*/ 1563 h 2228"/>
              <a:gd name="T32" fmla="*/ 3310 w 3634"/>
              <a:gd name="T33" fmla="*/ 1445 h 2228"/>
              <a:gd name="T34" fmla="*/ 3201 w 3634"/>
              <a:gd name="T35" fmla="*/ 1317 h 2228"/>
              <a:gd name="T36" fmla="*/ 3109 w 3634"/>
              <a:gd name="T37" fmla="*/ 1262 h 2228"/>
              <a:gd name="T38" fmla="*/ 2999 w 3634"/>
              <a:gd name="T39" fmla="*/ 1134 h 2228"/>
              <a:gd name="T40" fmla="*/ 2945 w 3634"/>
              <a:gd name="T41" fmla="*/ 914 h 2228"/>
              <a:gd name="T42" fmla="*/ 3137 w 3634"/>
              <a:gd name="T43" fmla="*/ 759 h 2228"/>
              <a:gd name="T44" fmla="*/ 3383 w 3634"/>
              <a:gd name="T45" fmla="*/ 631 h 2228"/>
              <a:gd name="T46" fmla="*/ 3530 w 3634"/>
              <a:gd name="T47" fmla="*/ 521 h 2228"/>
              <a:gd name="T48" fmla="*/ 3521 w 3634"/>
              <a:gd name="T49" fmla="*/ 210 h 2228"/>
              <a:gd name="T50" fmla="*/ 3255 w 3634"/>
              <a:gd name="T51" fmla="*/ 18 h 2228"/>
              <a:gd name="T52" fmla="*/ 1107 w 3634"/>
              <a:gd name="T53" fmla="*/ 55 h 2228"/>
              <a:gd name="T54" fmla="*/ 823 w 3634"/>
              <a:gd name="T55" fmla="*/ 146 h 2228"/>
              <a:gd name="T56" fmla="*/ 540 w 3634"/>
              <a:gd name="T57" fmla="*/ 274 h 2228"/>
              <a:gd name="T58" fmla="*/ 458 w 3634"/>
              <a:gd name="T59" fmla="*/ 302 h 2228"/>
              <a:gd name="T60" fmla="*/ 385 w 3634"/>
              <a:gd name="T61" fmla="*/ 338 h 2228"/>
              <a:gd name="T62" fmla="*/ 211 w 3634"/>
              <a:gd name="T63" fmla="*/ 421 h 2228"/>
              <a:gd name="T64" fmla="*/ 101 w 3634"/>
              <a:gd name="T65" fmla="*/ 485 h 2228"/>
              <a:gd name="T66" fmla="*/ 10 w 3634"/>
              <a:gd name="T67" fmla="*/ 631 h 2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34" h="2228">
                <a:moveTo>
                  <a:pt x="10" y="631"/>
                </a:moveTo>
                <a:cubicBezTo>
                  <a:pt x="60" y="758"/>
                  <a:pt x="0" y="593"/>
                  <a:pt x="46" y="887"/>
                </a:cubicBezTo>
                <a:cubicBezTo>
                  <a:pt x="50" y="911"/>
                  <a:pt x="73" y="928"/>
                  <a:pt x="83" y="951"/>
                </a:cubicBezTo>
                <a:cubicBezTo>
                  <a:pt x="108" y="1009"/>
                  <a:pt x="107" y="1064"/>
                  <a:pt x="147" y="1115"/>
                </a:cubicBezTo>
                <a:cubicBezTo>
                  <a:pt x="159" y="1152"/>
                  <a:pt x="174" y="1191"/>
                  <a:pt x="193" y="1225"/>
                </a:cubicBezTo>
                <a:cubicBezTo>
                  <a:pt x="204" y="1244"/>
                  <a:pt x="229" y="1280"/>
                  <a:pt x="229" y="1280"/>
                </a:cubicBezTo>
                <a:cubicBezTo>
                  <a:pt x="242" y="1334"/>
                  <a:pt x="272" y="1372"/>
                  <a:pt x="302" y="1417"/>
                </a:cubicBezTo>
                <a:cubicBezTo>
                  <a:pt x="321" y="1476"/>
                  <a:pt x="341" y="1494"/>
                  <a:pt x="385" y="1536"/>
                </a:cubicBezTo>
                <a:cubicBezTo>
                  <a:pt x="399" y="1578"/>
                  <a:pt x="412" y="1591"/>
                  <a:pt x="449" y="1618"/>
                </a:cubicBezTo>
                <a:cubicBezTo>
                  <a:pt x="466" y="1652"/>
                  <a:pt x="484" y="1685"/>
                  <a:pt x="522" y="1701"/>
                </a:cubicBezTo>
                <a:cubicBezTo>
                  <a:pt x="549" y="1712"/>
                  <a:pt x="604" y="1728"/>
                  <a:pt x="604" y="1728"/>
                </a:cubicBezTo>
                <a:cubicBezTo>
                  <a:pt x="644" y="1768"/>
                  <a:pt x="662" y="1769"/>
                  <a:pt x="714" y="1792"/>
                </a:cubicBezTo>
                <a:cubicBezTo>
                  <a:pt x="761" y="1813"/>
                  <a:pt x="800" y="1835"/>
                  <a:pt x="851" y="1847"/>
                </a:cubicBezTo>
                <a:cubicBezTo>
                  <a:pt x="902" y="1881"/>
                  <a:pt x="906" y="1892"/>
                  <a:pt x="970" y="1902"/>
                </a:cubicBezTo>
                <a:cubicBezTo>
                  <a:pt x="988" y="1908"/>
                  <a:pt x="1010" y="1908"/>
                  <a:pt x="1025" y="1920"/>
                </a:cubicBezTo>
                <a:cubicBezTo>
                  <a:pt x="1040" y="1932"/>
                  <a:pt x="1053" y="1948"/>
                  <a:pt x="1070" y="1957"/>
                </a:cubicBezTo>
                <a:cubicBezTo>
                  <a:pt x="1099" y="1972"/>
                  <a:pt x="1147" y="1973"/>
                  <a:pt x="1180" y="1984"/>
                </a:cubicBezTo>
                <a:cubicBezTo>
                  <a:pt x="1215" y="2010"/>
                  <a:pt x="1240" y="2017"/>
                  <a:pt x="1281" y="2030"/>
                </a:cubicBezTo>
                <a:cubicBezTo>
                  <a:pt x="1341" y="2070"/>
                  <a:pt x="1413" y="2086"/>
                  <a:pt x="1482" y="2103"/>
                </a:cubicBezTo>
                <a:cubicBezTo>
                  <a:pt x="1521" y="2123"/>
                  <a:pt x="1559" y="2138"/>
                  <a:pt x="1601" y="2149"/>
                </a:cubicBezTo>
                <a:cubicBezTo>
                  <a:pt x="1670" y="2190"/>
                  <a:pt x="1683" y="2186"/>
                  <a:pt x="1774" y="2194"/>
                </a:cubicBezTo>
                <a:cubicBezTo>
                  <a:pt x="1953" y="2228"/>
                  <a:pt x="1841" y="2212"/>
                  <a:pt x="2113" y="2222"/>
                </a:cubicBezTo>
                <a:cubicBezTo>
                  <a:pt x="2466" y="2217"/>
                  <a:pt x="2828" y="2226"/>
                  <a:pt x="3182" y="2194"/>
                </a:cubicBezTo>
                <a:cubicBezTo>
                  <a:pt x="3258" y="2169"/>
                  <a:pt x="3331" y="2165"/>
                  <a:pt x="3411" y="2158"/>
                </a:cubicBezTo>
                <a:cubicBezTo>
                  <a:pt x="3450" y="2145"/>
                  <a:pt x="3480" y="2125"/>
                  <a:pt x="3521" y="2112"/>
                </a:cubicBezTo>
                <a:cubicBezTo>
                  <a:pt x="3530" y="2109"/>
                  <a:pt x="3548" y="2103"/>
                  <a:pt x="3548" y="2103"/>
                </a:cubicBezTo>
                <a:cubicBezTo>
                  <a:pt x="3559" y="2086"/>
                  <a:pt x="3575" y="2074"/>
                  <a:pt x="3585" y="2057"/>
                </a:cubicBezTo>
                <a:cubicBezTo>
                  <a:pt x="3601" y="2032"/>
                  <a:pt x="3611" y="1995"/>
                  <a:pt x="3621" y="1966"/>
                </a:cubicBezTo>
                <a:cubicBezTo>
                  <a:pt x="3634" y="1842"/>
                  <a:pt x="3630" y="1795"/>
                  <a:pt x="3557" y="1701"/>
                </a:cubicBezTo>
                <a:cubicBezTo>
                  <a:pt x="3526" y="1604"/>
                  <a:pt x="3576" y="1735"/>
                  <a:pt x="3521" y="1664"/>
                </a:cubicBezTo>
                <a:cubicBezTo>
                  <a:pt x="3504" y="1642"/>
                  <a:pt x="3492" y="1617"/>
                  <a:pt x="3484" y="1591"/>
                </a:cubicBezTo>
                <a:cubicBezTo>
                  <a:pt x="3481" y="1582"/>
                  <a:pt x="3480" y="1571"/>
                  <a:pt x="3475" y="1563"/>
                </a:cubicBezTo>
                <a:cubicBezTo>
                  <a:pt x="3454" y="1532"/>
                  <a:pt x="3415" y="1524"/>
                  <a:pt x="3383" y="1509"/>
                </a:cubicBezTo>
                <a:cubicBezTo>
                  <a:pt x="3362" y="1476"/>
                  <a:pt x="3348" y="1457"/>
                  <a:pt x="3310" y="1445"/>
                </a:cubicBezTo>
                <a:cubicBezTo>
                  <a:pt x="3285" y="1406"/>
                  <a:pt x="3244" y="1381"/>
                  <a:pt x="3219" y="1344"/>
                </a:cubicBezTo>
                <a:cubicBezTo>
                  <a:pt x="3213" y="1335"/>
                  <a:pt x="3209" y="1324"/>
                  <a:pt x="3201" y="1317"/>
                </a:cubicBezTo>
                <a:cubicBezTo>
                  <a:pt x="3190" y="1308"/>
                  <a:pt x="3176" y="1305"/>
                  <a:pt x="3164" y="1298"/>
                </a:cubicBezTo>
                <a:cubicBezTo>
                  <a:pt x="3145" y="1287"/>
                  <a:pt x="3127" y="1274"/>
                  <a:pt x="3109" y="1262"/>
                </a:cubicBezTo>
                <a:cubicBezTo>
                  <a:pt x="3100" y="1256"/>
                  <a:pt x="3082" y="1243"/>
                  <a:pt x="3082" y="1243"/>
                </a:cubicBezTo>
                <a:cubicBezTo>
                  <a:pt x="3069" y="1204"/>
                  <a:pt x="3029" y="1163"/>
                  <a:pt x="2999" y="1134"/>
                </a:cubicBezTo>
                <a:cubicBezTo>
                  <a:pt x="2982" y="1082"/>
                  <a:pt x="2953" y="1037"/>
                  <a:pt x="2935" y="987"/>
                </a:cubicBezTo>
                <a:cubicBezTo>
                  <a:pt x="2938" y="963"/>
                  <a:pt x="2937" y="937"/>
                  <a:pt x="2945" y="914"/>
                </a:cubicBezTo>
                <a:cubicBezTo>
                  <a:pt x="2964" y="862"/>
                  <a:pt x="3034" y="802"/>
                  <a:pt x="3082" y="786"/>
                </a:cubicBezTo>
                <a:cubicBezTo>
                  <a:pt x="3179" y="754"/>
                  <a:pt x="3032" y="805"/>
                  <a:pt x="3137" y="759"/>
                </a:cubicBezTo>
                <a:cubicBezTo>
                  <a:pt x="3154" y="751"/>
                  <a:pt x="3191" y="741"/>
                  <a:pt x="3191" y="741"/>
                </a:cubicBezTo>
                <a:cubicBezTo>
                  <a:pt x="3241" y="691"/>
                  <a:pt x="3315" y="648"/>
                  <a:pt x="3383" y="631"/>
                </a:cubicBezTo>
                <a:cubicBezTo>
                  <a:pt x="3411" y="604"/>
                  <a:pt x="3451" y="588"/>
                  <a:pt x="3484" y="567"/>
                </a:cubicBezTo>
                <a:cubicBezTo>
                  <a:pt x="3502" y="555"/>
                  <a:pt x="3530" y="521"/>
                  <a:pt x="3530" y="521"/>
                </a:cubicBezTo>
                <a:cubicBezTo>
                  <a:pt x="3540" y="492"/>
                  <a:pt x="3556" y="468"/>
                  <a:pt x="3566" y="439"/>
                </a:cubicBezTo>
                <a:cubicBezTo>
                  <a:pt x="3559" y="350"/>
                  <a:pt x="3547" y="291"/>
                  <a:pt x="3521" y="210"/>
                </a:cubicBezTo>
                <a:cubicBezTo>
                  <a:pt x="3514" y="187"/>
                  <a:pt x="3486" y="176"/>
                  <a:pt x="3475" y="155"/>
                </a:cubicBezTo>
                <a:cubicBezTo>
                  <a:pt x="3436" y="76"/>
                  <a:pt x="3341" y="33"/>
                  <a:pt x="3255" y="18"/>
                </a:cubicBezTo>
                <a:cubicBezTo>
                  <a:pt x="3159" y="1"/>
                  <a:pt x="3092" y="5"/>
                  <a:pt x="2981" y="0"/>
                </a:cubicBezTo>
                <a:cubicBezTo>
                  <a:pt x="2344" y="35"/>
                  <a:pt x="1797" y="47"/>
                  <a:pt x="1107" y="55"/>
                </a:cubicBezTo>
                <a:cubicBezTo>
                  <a:pt x="1077" y="62"/>
                  <a:pt x="1045" y="65"/>
                  <a:pt x="1015" y="73"/>
                </a:cubicBezTo>
                <a:cubicBezTo>
                  <a:pt x="948" y="90"/>
                  <a:pt x="886" y="119"/>
                  <a:pt x="823" y="146"/>
                </a:cubicBezTo>
                <a:cubicBezTo>
                  <a:pt x="773" y="167"/>
                  <a:pt x="719" y="181"/>
                  <a:pt x="668" y="201"/>
                </a:cubicBezTo>
                <a:cubicBezTo>
                  <a:pt x="621" y="219"/>
                  <a:pt x="586" y="255"/>
                  <a:pt x="540" y="274"/>
                </a:cubicBezTo>
                <a:cubicBezTo>
                  <a:pt x="522" y="281"/>
                  <a:pt x="503" y="287"/>
                  <a:pt x="485" y="293"/>
                </a:cubicBezTo>
                <a:cubicBezTo>
                  <a:pt x="476" y="296"/>
                  <a:pt x="458" y="302"/>
                  <a:pt x="458" y="302"/>
                </a:cubicBezTo>
                <a:cubicBezTo>
                  <a:pt x="452" y="308"/>
                  <a:pt x="447" y="316"/>
                  <a:pt x="439" y="320"/>
                </a:cubicBezTo>
                <a:cubicBezTo>
                  <a:pt x="422" y="328"/>
                  <a:pt x="385" y="338"/>
                  <a:pt x="385" y="338"/>
                </a:cubicBezTo>
                <a:cubicBezTo>
                  <a:pt x="343" y="380"/>
                  <a:pt x="395" y="333"/>
                  <a:pt x="311" y="375"/>
                </a:cubicBezTo>
                <a:cubicBezTo>
                  <a:pt x="229" y="415"/>
                  <a:pt x="263" y="402"/>
                  <a:pt x="211" y="421"/>
                </a:cubicBezTo>
                <a:cubicBezTo>
                  <a:pt x="194" y="437"/>
                  <a:pt x="178" y="456"/>
                  <a:pt x="156" y="466"/>
                </a:cubicBezTo>
                <a:cubicBezTo>
                  <a:pt x="138" y="474"/>
                  <a:pt x="101" y="485"/>
                  <a:pt x="101" y="485"/>
                </a:cubicBezTo>
                <a:cubicBezTo>
                  <a:pt x="82" y="513"/>
                  <a:pt x="60" y="525"/>
                  <a:pt x="37" y="549"/>
                </a:cubicBezTo>
                <a:cubicBezTo>
                  <a:pt x="26" y="581"/>
                  <a:pt x="10" y="597"/>
                  <a:pt x="10" y="631"/>
                </a:cubicBezTo>
                <a:close/>
              </a:path>
            </a:pathLst>
          </a:custGeom>
          <a:solidFill>
            <a:srgbClr val="ADFFAD"/>
          </a:solidFill>
          <a:ln w="3175">
            <a:solidFill>
              <a:srgbClr val="008000"/>
            </a:solidFill>
            <a:prstDash val="dash"/>
            <a:round/>
            <a:headEnd/>
            <a:tailEnd/>
          </a:ln>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endParaRPr lang="zh-CN" altLang="en-US" sz="1350"/>
          </a:p>
        </p:txBody>
      </p:sp>
      <p:sp>
        <p:nvSpPr>
          <p:cNvPr id="46084" name="Line 3"/>
          <p:cNvSpPr>
            <a:spLocks noChangeShapeType="1"/>
          </p:cNvSpPr>
          <p:nvPr/>
        </p:nvSpPr>
        <p:spPr bwMode="auto">
          <a:xfrm>
            <a:off x="3644503" y="4023122"/>
            <a:ext cx="756047" cy="594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085" name="Line 4"/>
          <p:cNvSpPr>
            <a:spLocks noChangeShapeType="1"/>
          </p:cNvSpPr>
          <p:nvPr/>
        </p:nvSpPr>
        <p:spPr bwMode="auto">
          <a:xfrm flipH="1">
            <a:off x="1484710" y="3190876"/>
            <a:ext cx="756047" cy="50839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086" name="Line 5"/>
          <p:cNvSpPr>
            <a:spLocks noChangeShapeType="1"/>
          </p:cNvSpPr>
          <p:nvPr/>
        </p:nvSpPr>
        <p:spPr bwMode="auto">
          <a:xfrm>
            <a:off x="2564607" y="3213498"/>
            <a:ext cx="756047" cy="54054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087" name="Line 6"/>
          <p:cNvSpPr>
            <a:spLocks noChangeShapeType="1"/>
          </p:cNvSpPr>
          <p:nvPr/>
        </p:nvSpPr>
        <p:spPr bwMode="auto">
          <a:xfrm>
            <a:off x="2564607" y="3212307"/>
            <a:ext cx="756047" cy="5405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088" name="Line 8"/>
          <p:cNvSpPr>
            <a:spLocks noChangeShapeType="1"/>
          </p:cNvSpPr>
          <p:nvPr/>
        </p:nvSpPr>
        <p:spPr bwMode="auto">
          <a:xfrm>
            <a:off x="2618185" y="3105150"/>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089" name="Line 9"/>
          <p:cNvSpPr>
            <a:spLocks noChangeShapeType="1"/>
          </p:cNvSpPr>
          <p:nvPr/>
        </p:nvSpPr>
        <p:spPr bwMode="auto">
          <a:xfrm flipH="1">
            <a:off x="3698082" y="3267075"/>
            <a:ext cx="702469" cy="48696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090" name="Line 10"/>
          <p:cNvSpPr>
            <a:spLocks noChangeShapeType="1"/>
          </p:cNvSpPr>
          <p:nvPr/>
        </p:nvSpPr>
        <p:spPr bwMode="auto">
          <a:xfrm>
            <a:off x="4756548" y="3245644"/>
            <a:ext cx="702469" cy="4857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091" name="Line 11"/>
          <p:cNvSpPr>
            <a:spLocks noChangeShapeType="1"/>
          </p:cNvSpPr>
          <p:nvPr/>
        </p:nvSpPr>
        <p:spPr bwMode="auto">
          <a:xfrm flipH="1">
            <a:off x="1538288" y="3861197"/>
            <a:ext cx="1727597"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092" name="Line 12"/>
          <p:cNvSpPr>
            <a:spLocks noChangeShapeType="1"/>
          </p:cNvSpPr>
          <p:nvPr/>
        </p:nvSpPr>
        <p:spPr bwMode="auto">
          <a:xfrm flipH="1">
            <a:off x="3698081" y="3861197"/>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093" name="Line 13"/>
          <p:cNvSpPr>
            <a:spLocks noChangeShapeType="1"/>
          </p:cNvSpPr>
          <p:nvPr/>
        </p:nvSpPr>
        <p:spPr bwMode="auto">
          <a:xfrm flipH="1">
            <a:off x="2564607"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094" name="Line 14"/>
          <p:cNvSpPr>
            <a:spLocks noChangeShapeType="1"/>
          </p:cNvSpPr>
          <p:nvPr/>
        </p:nvSpPr>
        <p:spPr bwMode="auto">
          <a:xfrm>
            <a:off x="1484710" y="4023123"/>
            <a:ext cx="756047" cy="54054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095" name="Line 15"/>
          <p:cNvSpPr>
            <a:spLocks noChangeShapeType="1"/>
          </p:cNvSpPr>
          <p:nvPr/>
        </p:nvSpPr>
        <p:spPr bwMode="auto">
          <a:xfrm flipH="1">
            <a:off x="2618185" y="4725591"/>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096" name="Line 16"/>
          <p:cNvSpPr>
            <a:spLocks noChangeShapeType="1"/>
          </p:cNvSpPr>
          <p:nvPr/>
        </p:nvSpPr>
        <p:spPr bwMode="auto">
          <a:xfrm flipH="1">
            <a:off x="4724401"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52625" name="Oval 17"/>
          <p:cNvSpPr>
            <a:spLocks noChangeArrowheads="1"/>
          </p:cNvSpPr>
          <p:nvPr/>
        </p:nvSpPr>
        <p:spPr bwMode="auto">
          <a:xfrm>
            <a:off x="2185988"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1</a:t>
            </a:r>
          </a:p>
        </p:txBody>
      </p:sp>
      <p:sp>
        <p:nvSpPr>
          <p:cNvPr id="452626" name="Oval 18"/>
          <p:cNvSpPr>
            <a:spLocks noChangeArrowheads="1"/>
          </p:cNvSpPr>
          <p:nvPr/>
        </p:nvSpPr>
        <p:spPr bwMode="auto">
          <a:xfrm>
            <a:off x="4345782"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2</a:t>
            </a:r>
          </a:p>
        </p:txBody>
      </p:sp>
      <p:sp>
        <p:nvSpPr>
          <p:cNvPr id="452627" name="Oval 19"/>
          <p:cNvSpPr>
            <a:spLocks noChangeArrowheads="1"/>
          </p:cNvSpPr>
          <p:nvPr/>
        </p:nvSpPr>
        <p:spPr bwMode="auto">
          <a:xfrm>
            <a:off x="5426869"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5</a:t>
            </a:r>
          </a:p>
        </p:txBody>
      </p:sp>
      <p:sp>
        <p:nvSpPr>
          <p:cNvPr id="452628" name="Oval 20"/>
          <p:cNvSpPr>
            <a:spLocks noChangeArrowheads="1"/>
          </p:cNvSpPr>
          <p:nvPr/>
        </p:nvSpPr>
        <p:spPr bwMode="auto">
          <a:xfrm>
            <a:off x="1106091" y="3644503"/>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3</a:t>
            </a:r>
          </a:p>
        </p:txBody>
      </p:sp>
      <p:sp>
        <p:nvSpPr>
          <p:cNvPr id="452629" name="Oval 21"/>
          <p:cNvSpPr>
            <a:spLocks noChangeArrowheads="1"/>
          </p:cNvSpPr>
          <p:nvPr/>
        </p:nvSpPr>
        <p:spPr bwMode="auto">
          <a:xfrm>
            <a:off x="2187178"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6</a:t>
            </a:r>
          </a:p>
        </p:txBody>
      </p:sp>
      <p:sp>
        <p:nvSpPr>
          <p:cNvPr id="452630" name="Oval 22"/>
          <p:cNvSpPr>
            <a:spLocks noChangeArrowheads="1"/>
          </p:cNvSpPr>
          <p:nvPr/>
        </p:nvSpPr>
        <p:spPr bwMode="auto">
          <a:xfrm>
            <a:off x="4346972"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7</a:t>
            </a:r>
          </a:p>
        </p:txBody>
      </p:sp>
      <p:sp>
        <p:nvSpPr>
          <p:cNvPr id="46103" name="Text Box 23"/>
          <p:cNvSpPr txBox="1">
            <a:spLocks noChangeArrowheads="1"/>
          </p:cNvSpPr>
          <p:nvPr/>
        </p:nvSpPr>
        <p:spPr bwMode="auto">
          <a:xfrm>
            <a:off x="164663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46104" name="Text Box 24"/>
          <p:cNvSpPr txBox="1">
            <a:spLocks noChangeArrowheads="1"/>
          </p:cNvSpPr>
          <p:nvPr/>
        </p:nvSpPr>
        <p:spPr bwMode="auto">
          <a:xfrm>
            <a:off x="3375422" y="283487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46105" name="Text Box 25"/>
          <p:cNvSpPr txBox="1">
            <a:spLocks noChangeArrowheads="1"/>
          </p:cNvSpPr>
          <p:nvPr/>
        </p:nvSpPr>
        <p:spPr bwMode="auto">
          <a:xfrm>
            <a:off x="294322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46106" name="Text Box 26"/>
          <p:cNvSpPr txBox="1">
            <a:spLocks noChangeArrowheads="1"/>
          </p:cNvSpPr>
          <p:nvPr/>
        </p:nvSpPr>
        <p:spPr bwMode="auto">
          <a:xfrm>
            <a:off x="2025253"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46107" name="Text Box 27"/>
          <p:cNvSpPr txBox="1">
            <a:spLocks noChangeArrowheads="1"/>
          </p:cNvSpPr>
          <p:nvPr/>
        </p:nvSpPr>
        <p:spPr bwMode="auto">
          <a:xfrm>
            <a:off x="1631156" y="42398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5</a:t>
            </a:r>
          </a:p>
        </p:txBody>
      </p:sp>
      <p:sp>
        <p:nvSpPr>
          <p:cNvPr id="46108" name="Text Box 28"/>
          <p:cNvSpPr txBox="1">
            <a:spLocks noChangeArrowheads="1"/>
          </p:cNvSpPr>
          <p:nvPr/>
        </p:nvSpPr>
        <p:spPr bwMode="auto">
          <a:xfrm>
            <a:off x="3321844" y="4476751"/>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46109" name="Text Box 29"/>
          <p:cNvSpPr txBox="1">
            <a:spLocks noChangeArrowheads="1"/>
          </p:cNvSpPr>
          <p:nvPr/>
        </p:nvSpPr>
        <p:spPr bwMode="auto">
          <a:xfrm>
            <a:off x="2672953" y="41255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8</a:t>
            </a:r>
          </a:p>
        </p:txBody>
      </p:sp>
      <p:sp>
        <p:nvSpPr>
          <p:cNvPr id="46110" name="Text Box 30"/>
          <p:cNvSpPr txBox="1">
            <a:spLocks noChangeArrowheads="1"/>
          </p:cNvSpPr>
          <p:nvPr/>
        </p:nvSpPr>
        <p:spPr bwMode="auto">
          <a:xfrm>
            <a:off x="40231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46111" name="Text Box 31"/>
          <p:cNvSpPr txBox="1">
            <a:spLocks noChangeArrowheads="1"/>
          </p:cNvSpPr>
          <p:nvPr/>
        </p:nvSpPr>
        <p:spPr bwMode="auto">
          <a:xfrm>
            <a:off x="4725591"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7</a:t>
            </a:r>
          </a:p>
        </p:txBody>
      </p:sp>
      <p:sp>
        <p:nvSpPr>
          <p:cNvPr id="46112" name="Text Box 32"/>
          <p:cNvSpPr txBox="1">
            <a:spLocks noChangeArrowheads="1"/>
          </p:cNvSpPr>
          <p:nvPr/>
        </p:nvSpPr>
        <p:spPr bwMode="auto">
          <a:xfrm>
            <a:off x="3861197"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3</a:t>
            </a:r>
          </a:p>
        </p:txBody>
      </p:sp>
      <p:sp>
        <p:nvSpPr>
          <p:cNvPr id="46113" name="Text Box 33"/>
          <p:cNvSpPr txBox="1">
            <a:spLocks noChangeArrowheads="1"/>
          </p:cNvSpPr>
          <p:nvPr/>
        </p:nvSpPr>
        <p:spPr bwMode="auto">
          <a:xfrm>
            <a:off x="4995862" y="3213498"/>
            <a:ext cx="32867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10</a:t>
            </a:r>
          </a:p>
        </p:txBody>
      </p:sp>
      <p:sp>
        <p:nvSpPr>
          <p:cNvPr id="46114" name="Text Box 34"/>
          <p:cNvSpPr txBox="1">
            <a:spLocks noChangeArrowheads="1"/>
          </p:cNvSpPr>
          <p:nvPr/>
        </p:nvSpPr>
        <p:spPr bwMode="auto">
          <a:xfrm>
            <a:off x="5157787" y="4185048"/>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6</a:t>
            </a:r>
          </a:p>
        </p:txBody>
      </p:sp>
      <p:sp>
        <p:nvSpPr>
          <p:cNvPr id="452643" name="Oval 35"/>
          <p:cNvSpPr>
            <a:spLocks noChangeArrowheads="1"/>
          </p:cNvSpPr>
          <p:nvPr/>
        </p:nvSpPr>
        <p:spPr bwMode="auto">
          <a:xfrm>
            <a:off x="3265885"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4</a:t>
            </a:r>
          </a:p>
        </p:txBody>
      </p:sp>
      <p:sp>
        <p:nvSpPr>
          <p:cNvPr id="46116" name="Oval 36"/>
          <p:cNvSpPr>
            <a:spLocks noChangeArrowheads="1"/>
          </p:cNvSpPr>
          <p:nvPr/>
        </p:nvSpPr>
        <p:spPr bwMode="auto">
          <a:xfrm>
            <a:off x="2187178" y="288845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1</a:t>
            </a:r>
          </a:p>
        </p:txBody>
      </p:sp>
      <p:sp>
        <p:nvSpPr>
          <p:cNvPr id="46117" name="Line 37"/>
          <p:cNvSpPr>
            <a:spLocks noChangeShapeType="1"/>
          </p:cNvSpPr>
          <p:nvPr/>
        </p:nvSpPr>
        <p:spPr bwMode="auto">
          <a:xfrm>
            <a:off x="2619375" y="3105150"/>
            <a:ext cx="17287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118" name="Oval 38"/>
          <p:cNvSpPr>
            <a:spLocks noChangeArrowheads="1"/>
          </p:cNvSpPr>
          <p:nvPr/>
        </p:nvSpPr>
        <p:spPr bwMode="auto">
          <a:xfrm>
            <a:off x="4346972" y="288726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2</a:t>
            </a:r>
          </a:p>
        </p:txBody>
      </p:sp>
      <p:sp>
        <p:nvSpPr>
          <p:cNvPr id="46119" name="Line 39"/>
          <p:cNvSpPr>
            <a:spLocks noChangeShapeType="1"/>
          </p:cNvSpPr>
          <p:nvPr/>
        </p:nvSpPr>
        <p:spPr bwMode="auto">
          <a:xfrm flipH="1">
            <a:off x="1484710" y="3865960"/>
            <a:ext cx="1727597"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120" name="Oval 40"/>
          <p:cNvSpPr>
            <a:spLocks noChangeArrowheads="1"/>
          </p:cNvSpPr>
          <p:nvPr/>
        </p:nvSpPr>
        <p:spPr bwMode="auto">
          <a:xfrm>
            <a:off x="1107282" y="3643312"/>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3</a:t>
            </a:r>
          </a:p>
        </p:txBody>
      </p:sp>
      <p:sp>
        <p:nvSpPr>
          <p:cNvPr id="46121" name="Oval 41"/>
          <p:cNvSpPr>
            <a:spLocks noChangeArrowheads="1"/>
          </p:cNvSpPr>
          <p:nvPr/>
        </p:nvSpPr>
        <p:spPr bwMode="auto">
          <a:xfrm>
            <a:off x="4346972" y="4508897"/>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7</a:t>
            </a:r>
          </a:p>
        </p:txBody>
      </p:sp>
      <p:sp>
        <p:nvSpPr>
          <p:cNvPr id="46122" name="Line 42"/>
          <p:cNvSpPr>
            <a:spLocks noChangeShapeType="1"/>
          </p:cNvSpPr>
          <p:nvPr/>
        </p:nvSpPr>
        <p:spPr bwMode="auto">
          <a:xfrm>
            <a:off x="3623072" y="4012407"/>
            <a:ext cx="756047" cy="59412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123" name="Oval 43"/>
          <p:cNvSpPr>
            <a:spLocks noChangeArrowheads="1"/>
          </p:cNvSpPr>
          <p:nvPr/>
        </p:nvSpPr>
        <p:spPr bwMode="auto">
          <a:xfrm>
            <a:off x="3267076" y="3644503"/>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4</a:t>
            </a:r>
          </a:p>
        </p:txBody>
      </p:sp>
      <p:sp>
        <p:nvSpPr>
          <p:cNvPr id="46124" name="Line 44"/>
          <p:cNvSpPr>
            <a:spLocks noChangeShapeType="1"/>
          </p:cNvSpPr>
          <p:nvPr/>
        </p:nvSpPr>
        <p:spPr bwMode="auto">
          <a:xfrm flipH="1">
            <a:off x="2618185" y="4725591"/>
            <a:ext cx="17287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125" name="Oval 45"/>
          <p:cNvSpPr>
            <a:spLocks noChangeArrowheads="1"/>
          </p:cNvSpPr>
          <p:nvPr/>
        </p:nvSpPr>
        <p:spPr bwMode="auto">
          <a:xfrm>
            <a:off x="2187178" y="4508897"/>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6</a:t>
            </a:r>
          </a:p>
        </p:txBody>
      </p:sp>
      <p:sp>
        <p:nvSpPr>
          <p:cNvPr id="46126" name="Text Box 46"/>
          <p:cNvSpPr txBox="1">
            <a:spLocks noChangeArrowheads="1"/>
          </p:cNvSpPr>
          <p:nvPr/>
        </p:nvSpPr>
        <p:spPr bwMode="auto">
          <a:xfrm>
            <a:off x="5765389" y="1122916"/>
            <a:ext cx="1700849" cy="44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just"/>
            <a:r>
              <a:rPr lang="zh-CN" altLang="en-US" sz="2400" dirty="0"/>
              <a:t>加入</a:t>
            </a:r>
            <a:r>
              <a:rPr lang="en-US" altLang="zh-CN" sz="2400" dirty="0"/>
              <a:t>(v</a:t>
            </a:r>
            <a:r>
              <a:rPr lang="en-US" altLang="zh-CN" sz="2400" baseline="-25000" dirty="0"/>
              <a:t>7</a:t>
            </a:r>
            <a:r>
              <a:rPr lang="en-US" altLang="zh-CN" sz="2400" dirty="0"/>
              <a:t>, v</a:t>
            </a:r>
            <a:r>
              <a:rPr lang="en-US" altLang="zh-CN" sz="2400" baseline="-25000" dirty="0"/>
              <a:t>5</a:t>
            </a:r>
            <a:r>
              <a:rPr lang="en-US" altLang="zh-CN" sz="2400" dirty="0"/>
              <a:t>)</a:t>
            </a:r>
          </a:p>
        </p:txBody>
      </p:sp>
      <p:sp>
        <p:nvSpPr>
          <p:cNvPr id="46127" name="Line 47"/>
          <p:cNvSpPr>
            <a:spLocks noChangeShapeType="1"/>
          </p:cNvSpPr>
          <p:nvPr/>
        </p:nvSpPr>
        <p:spPr bwMode="auto">
          <a:xfrm flipH="1">
            <a:off x="4736307" y="4012407"/>
            <a:ext cx="756047" cy="59412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128" name="Oval 48"/>
          <p:cNvSpPr>
            <a:spLocks noChangeArrowheads="1"/>
          </p:cNvSpPr>
          <p:nvPr/>
        </p:nvSpPr>
        <p:spPr bwMode="auto">
          <a:xfrm>
            <a:off x="5426869" y="3644503"/>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5</a:t>
            </a:r>
          </a:p>
        </p:txBody>
      </p:sp>
    </p:spTree>
    <p:custDataLst>
      <p:tags r:id="rId1"/>
    </p:custDataLst>
    <p:extLst>
      <p:ext uri="{BB962C8B-B14F-4D97-AF65-F5344CB8AC3E}">
        <p14:creationId xmlns:p14="http://schemas.microsoft.com/office/powerpoint/2010/main" val="274660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2"/>
          <p:cNvSpPr txBox="1">
            <a:spLocks noChangeArrowheads="1"/>
          </p:cNvSpPr>
          <p:nvPr>
            <p:custDataLst>
              <p:tags r:id="rId2"/>
            </p:custDataLst>
          </p:nvPr>
        </p:nvSpPr>
        <p:spPr bwMode="auto">
          <a:xfrm>
            <a:off x="628650" y="222646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nSpc>
                <a:spcPct val="90000"/>
              </a:lnSpc>
              <a:spcBef>
                <a:spcPts val="750"/>
              </a:spcBef>
            </a:pPr>
            <a:r>
              <a:rPr lang="en-US" altLang="zh-CN" sz="2100"/>
              <a:t> </a:t>
            </a:r>
          </a:p>
        </p:txBody>
      </p:sp>
      <p:sp>
        <p:nvSpPr>
          <p:cNvPr id="48131" name="Freeform 2"/>
          <p:cNvSpPr>
            <a:spLocks noChangeArrowheads="1"/>
          </p:cNvSpPr>
          <p:nvPr/>
        </p:nvSpPr>
        <p:spPr bwMode="auto">
          <a:xfrm>
            <a:off x="772716" y="2434829"/>
            <a:ext cx="5518547" cy="2884884"/>
          </a:xfrm>
          <a:custGeom>
            <a:avLst/>
            <a:gdLst>
              <a:gd name="T0" fmla="*/ 36 w 4635"/>
              <a:gd name="T1" fmla="*/ 1248 h 2423"/>
              <a:gd name="T2" fmla="*/ 73 w 4635"/>
              <a:gd name="T3" fmla="*/ 1357 h 2423"/>
              <a:gd name="T4" fmla="*/ 192 w 4635"/>
              <a:gd name="T5" fmla="*/ 1577 h 2423"/>
              <a:gd name="T6" fmla="*/ 256 w 4635"/>
              <a:gd name="T7" fmla="*/ 1677 h 2423"/>
              <a:gd name="T8" fmla="*/ 402 w 4635"/>
              <a:gd name="T9" fmla="*/ 1760 h 2423"/>
              <a:gd name="T10" fmla="*/ 640 w 4635"/>
              <a:gd name="T11" fmla="*/ 1888 h 2423"/>
              <a:gd name="T12" fmla="*/ 749 w 4635"/>
              <a:gd name="T13" fmla="*/ 1952 h 2423"/>
              <a:gd name="T14" fmla="*/ 832 w 4635"/>
              <a:gd name="T15" fmla="*/ 1979 h 2423"/>
              <a:gd name="T16" fmla="*/ 1408 w 4635"/>
              <a:gd name="T17" fmla="*/ 2281 h 2423"/>
              <a:gd name="T18" fmla="*/ 2523 w 4635"/>
              <a:gd name="T19" fmla="*/ 2400 h 2423"/>
              <a:gd name="T20" fmla="*/ 3501 w 4635"/>
              <a:gd name="T21" fmla="*/ 2299 h 2423"/>
              <a:gd name="T22" fmla="*/ 3712 w 4635"/>
              <a:gd name="T23" fmla="*/ 2226 h 2423"/>
              <a:gd name="T24" fmla="*/ 3867 w 4635"/>
              <a:gd name="T25" fmla="*/ 2153 h 2423"/>
              <a:gd name="T26" fmla="*/ 4160 w 4635"/>
              <a:gd name="T27" fmla="*/ 1970 h 2423"/>
              <a:gd name="T28" fmla="*/ 4333 w 4635"/>
              <a:gd name="T29" fmla="*/ 1741 h 2423"/>
              <a:gd name="T30" fmla="*/ 4416 w 4635"/>
              <a:gd name="T31" fmla="*/ 1650 h 2423"/>
              <a:gd name="T32" fmla="*/ 4480 w 4635"/>
              <a:gd name="T33" fmla="*/ 1568 h 2423"/>
              <a:gd name="T34" fmla="*/ 4516 w 4635"/>
              <a:gd name="T35" fmla="*/ 1476 h 2423"/>
              <a:gd name="T36" fmla="*/ 4608 w 4635"/>
              <a:gd name="T37" fmla="*/ 1303 h 2423"/>
              <a:gd name="T38" fmla="*/ 4580 w 4635"/>
              <a:gd name="T39" fmla="*/ 983 h 2423"/>
              <a:gd name="T40" fmla="*/ 4452 w 4635"/>
              <a:gd name="T41" fmla="*/ 727 h 2423"/>
              <a:gd name="T42" fmla="*/ 4215 w 4635"/>
              <a:gd name="T43" fmla="*/ 461 h 2423"/>
              <a:gd name="T44" fmla="*/ 4141 w 4635"/>
              <a:gd name="T45" fmla="*/ 434 h 2423"/>
              <a:gd name="T46" fmla="*/ 3895 w 4635"/>
              <a:gd name="T47" fmla="*/ 279 h 2423"/>
              <a:gd name="T48" fmla="*/ 3483 w 4635"/>
              <a:gd name="T49" fmla="*/ 114 h 2423"/>
              <a:gd name="T50" fmla="*/ 3044 w 4635"/>
              <a:gd name="T51" fmla="*/ 4 h 2423"/>
              <a:gd name="T52" fmla="*/ 1435 w 4635"/>
              <a:gd name="T53" fmla="*/ 96 h 2423"/>
              <a:gd name="T54" fmla="*/ 969 w 4635"/>
              <a:gd name="T55" fmla="*/ 178 h 2423"/>
              <a:gd name="T56" fmla="*/ 621 w 4635"/>
              <a:gd name="T57" fmla="*/ 370 h 2423"/>
              <a:gd name="T58" fmla="*/ 466 w 4635"/>
              <a:gd name="T59" fmla="*/ 480 h 2423"/>
              <a:gd name="T60" fmla="*/ 347 w 4635"/>
              <a:gd name="T61" fmla="*/ 617 h 2423"/>
              <a:gd name="T62" fmla="*/ 192 w 4635"/>
              <a:gd name="T63" fmla="*/ 791 h 2423"/>
              <a:gd name="T64" fmla="*/ 128 w 4635"/>
              <a:gd name="T65" fmla="*/ 855 h 2423"/>
              <a:gd name="T66" fmla="*/ 0 w 4635"/>
              <a:gd name="T67" fmla="*/ 1019 h 2423"/>
              <a:gd name="T68" fmla="*/ 18 w 4635"/>
              <a:gd name="T69" fmla="*/ 1056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35" h="2423">
                <a:moveTo>
                  <a:pt x="18" y="1056"/>
                </a:moveTo>
                <a:cubicBezTo>
                  <a:pt x="24" y="1120"/>
                  <a:pt x="25" y="1185"/>
                  <a:pt x="36" y="1248"/>
                </a:cubicBezTo>
                <a:cubicBezTo>
                  <a:pt x="38" y="1259"/>
                  <a:pt x="51" y="1265"/>
                  <a:pt x="55" y="1275"/>
                </a:cubicBezTo>
                <a:cubicBezTo>
                  <a:pt x="68" y="1310"/>
                  <a:pt x="59" y="1324"/>
                  <a:pt x="73" y="1357"/>
                </a:cubicBezTo>
                <a:cubicBezTo>
                  <a:pt x="119" y="1462"/>
                  <a:pt x="82" y="1357"/>
                  <a:pt x="119" y="1431"/>
                </a:cubicBezTo>
                <a:cubicBezTo>
                  <a:pt x="143" y="1479"/>
                  <a:pt x="153" y="1540"/>
                  <a:pt x="192" y="1577"/>
                </a:cubicBezTo>
                <a:cubicBezTo>
                  <a:pt x="203" y="1611"/>
                  <a:pt x="226" y="1621"/>
                  <a:pt x="247" y="1650"/>
                </a:cubicBezTo>
                <a:cubicBezTo>
                  <a:pt x="250" y="1659"/>
                  <a:pt x="251" y="1669"/>
                  <a:pt x="256" y="1677"/>
                </a:cubicBezTo>
                <a:cubicBezTo>
                  <a:pt x="272" y="1704"/>
                  <a:pt x="275" y="1692"/>
                  <a:pt x="301" y="1705"/>
                </a:cubicBezTo>
                <a:cubicBezTo>
                  <a:pt x="342" y="1725"/>
                  <a:pt x="354" y="1748"/>
                  <a:pt x="402" y="1760"/>
                </a:cubicBezTo>
                <a:cubicBezTo>
                  <a:pt x="495" y="1822"/>
                  <a:pt x="473" y="1801"/>
                  <a:pt x="557" y="1842"/>
                </a:cubicBezTo>
                <a:cubicBezTo>
                  <a:pt x="599" y="1863"/>
                  <a:pt x="590" y="1876"/>
                  <a:pt x="640" y="1888"/>
                </a:cubicBezTo>
                <a:cubicBezTo>
                  <a:pt x="670" y="1903"/>
                  <a:pt x="708" y="1908"/>
                  <a:pt x="731" y="1933"/>
                </a:cubicBezTo>
                <a:cubicBezTo>
                  <a:pt x="737" y="1939"/>
                  <a:pt x="741" y="1948"/>
                  <a:pt x="749" y="1952"/>
                </a:cubicBezTo>
                <a:cubicBezTo>
                  <a:pt x="766" y="1961"/>
                  <a:pt x="786" y="1964"/>
                  <a:pt x="804" y="1970"/>
                </a:cubicBezTo>
                <a:cubicBezTo>
                  <a:pt x="813" y="1973"/>
                  <a:pt x="832" y="1979"/>
                  <a:pt x="832" y="1979"/>
                </a:cubicBezTo>
                <a:cubicBezTo>
                  <a:pt x="922" y="2049"/>
                  <a:pt x="1025" y="2099"/>
                  <a:pt x="1124" y="2153"/>
                </a:cubicBezTo>
                <a:cubicBezTo>
                  <a:pt x="1215" y="2203"/>
                  <a:pt x="1306" y="2256"/>
                  <a:pt x="1408" y="2281"/>
                </a:cubicBezTo>
                <a:cubicBezTo>
                  <a:pt x="1626" y="2423"/>
                  <a:pt x="1837" y="2406"/>
                  <a:pt x="2103" y="2418"/>
                </a:cubicBezTo>
                <a:cubicBezTo>
                  <a:pt x="2243" y="2412"/>
                  <a:pt x="2383" y="2408"/>
                  <a:pt x="2523" y="2400"/>
                </a:cubicBezTo>
                <a:cubicBezTo>
                  <a:pt x="2645" y="2393"/>
                  <a:pt x="2761" y="2328"/>
                  <a:pt x="2880" y="2317"/>
                </a:cubicBezTo>
                <a:cubicBezTo>
                  <a:pt x="3086" y="2297"/>
                  <a:pt x="3294" y="2304"/>
                  <a:pt x="3501" y="2299"/>
                </a:cubicBezTo>
                <a:cubicBezTo>
                  <a:pt x="3564" y="2289"/>
                  <a:pt x="3592" y="2266"/>
                  <a:pt x="3657" y="2244"/>
                </a:cubicBezTo>
                <a:cubicBezTo>
                  <a:pt x="3692" y="2232"/>
                  <a:pt x="3676" y="2238"/>
                  <a:pt x="3712" y="2226"/>
                </a:cubicBezTo>
                <a:cubicBezTo>
                  <a:pt x="3721" y="2223"/>
                  <a:pt x="3739" y="2217"/>
                  <a:pt x="3739" y="2217"/>
                </a:cubicBezTo>
                <a:cubicBezTo>
                  <a:pt x="3784" y="2172"/>
                  <a:pt x="3810" y="2167"/>
                  <a:pt x="3867" y="2153"/>
                </a:cubicBezTo>
                <a:cubicBezTo>
                  <a:pt x="3960" y="2091"/>
                  <a:pt x="3917" y="2106"/>
                  <a:pt x="3986" y="2089"/>
                </a:cubicBezTo>
                <a:cubicBezTo>
                  <a:pt x="4044" y="2050"/>
                  <a:pt x="4092" y="1992"/>
                  <a:pt x="4160" y="1970"/>
                </a:cubicBezTo>
                <a:cubicBezTo>
                  <a:pt x="4211" y="1897"/>
                  <a:pt x="4242" y="1824"/>
                  <a:pt x="4315" y="1769"/>
                </a:cubicBezTo>
                <a:cubicBezTo>
                  <a:pt x="4321" y="1760"/>
                  <a:pt x="4326" y="1750"/>
                  <a:pt x="4333" y="1741"/>
                </a:cubicBezTo>
                <a:cubicBezTo>
                  <a:pt x="4341" y="1731"/>
                  <a:pt x="4353" y="1724"/>
                  <a:pt x="4361" y="1714"/>
                </a:cubicBezTo>
                <a:cubicBezTo>
                  <a:pt x="4412" y="1647"/>
                  <a:pt x="4362" y="1685"/>
                  <a:pt x="4416" y="1650"/>
                </a:cubicBezTo>
                <a:cubicBezTo>
                  <a:pt x="4428" y="1632"/>
                  <a:pt x="4439" y="1612"/>
                  <a:pt x="4452" y="1595"/>
                </a:cubicBezTo>
                <a:cubicBezTo>
                  <a:pt x="4460" y="1585"/>
                  <a:pt x="4474" y="1579"/>
                  <a:pt x="4480" y="1568"/>
                </a:cubicBezTo>
                <a:cubicBezTo>
                  <a:pt x="4489" y="1551"/>
                  <a:pt x="4492" y="1531"/>
                  <a:pt x="4498" y="1513"/>
                </a:cubicBezTo>
                <a:cubicBezTo>
                  <a:pt x="4502" y="1500"/>
                  <a:pt x="4509" y="1488"/>
                  <a:pt x="4516" y="1476"/>
                </a:cubicBezTo>
                <a:cubicBezTo>
                  <a:pt x="4527" y="1457"/>
                  <a:pt x="4546" y="1442"/>
                  <a:pt x="4553" y="1421"/>
                </a:cubicBezTo>
                <a:cubicBezTo>
                  <a:pt x="4567" y="1380"/>
                  <a:pt x="4583" y="1338"/>
                  <a:pt x="4608" y="1303"/>
                </a:cubicBezTo>
                <a:cubicBezTo>
                  <a:pt x="4621" y="1263"/>
                  <a:pt x="4628" y="1225"/>
                  <a:pt x="4635" y="1184"/>
                </a:cubicBezTo>
                <a:cubicBezTo>
                  <a:pt x="4627" y="1128"/>
                  <a:pt x="4628" y="1028"/>
                  <a:pt x="4580" y="983"/>
                </a:cubicBezTo>
                <a:cubicBezTo>
                  <a:pt x="4564" y="935"/>
                  <a:pt x="4564" y="892"/>
                  <a:pt x="4525" y="855"/>
                </a:cubicBezTo>
                <a:cubicBezTo>
                  <a:pt x="4502" y="808"/>
                  <a:pt x="4487" y="767"/>
                  <a:pt x="4452" y="727"/>
                </a:cubicBezTo>
                <a:cubicBezTo>
                  <a:pt x="4438" y="711"/>
                  <a:pt x="4407" y="681"/>
                  <a:pt x="4407" y="681"/>
                </a:cubicBezTo>
                <a:cubicBezTo>
                  <a:pt x="4375" y="592"/>
                  <a:pt x="4278" y="528"/>
                  <a:pt x="4215" y="461"/>
                </a:cubicBezTo>
                <a:cubicBezTo>
                  <a:pt x="4206" y="452"/>
                  <a:pt x="4190" y="456"/>
                  <a:pt x="4178" y="452"/>
                </a:cubicBezTo>
                <a:cubicBezTo>
                  <a:pt x="4165" y="447"/>
                  <a:pt x="4153" y="441"/>
                  <a:pt x="4141" y="434"/>
                </a:cubicBezTo>
                <a:cubicBezTo>
                  <a:pt x="4072" y="395"/>
                  <a:pt x="4053" y="359"/>
                  <a:pt x="3977" y="333"/>
                </a:cubicBezTo>
                <a:cubicBezTo>
                  <a:pt x="3953" y="297"/>
                  <a:pt x="3931" y="297"/>
                  <a:pt x="3895" y="279"/>
                </a:cubicBezTo>
                <a:cubicBezTo>
                  <a:pt x="3814" y="239"/>
                  <a:pt x="3754" y="195"/>
                  <a:pt x="3666" y="178"/>
                </a:cubicBezTo>
                <a:cubicBezTo>
                  <a:pt x="3610" y="145"/>
                  <a:pt x="3547" y="125"/>
                  <a:pt x="3483" y="114"/>
                </a:cubicBezTo>
                <a:cubicBezTo>
                  <a:pt x="3396" y="71"/>
                  <a:pt x="3511" y="125"/>
                  <a:pt x="3346" y="68"/>
                </a:cubicBezTo>
                <a:cubicBezTo>
                  <a:pt x="3149" y="0"/>
                  <a:pt x="3280" y="17"/>
                  <a:pt x="3044" y="4"/>
                </a:cubicBezTo>
                <a:cubicBezTo>
                  <a:pt x="2824" y="17"/>
                  <a:pt x="2606" y="83"/>
                  <a:pt x="2386" y="87"/>
                </a:cubicBezTo>
                <a:cubicBezTo>
                  <a:pt x="2069" y="93"/>
                  <a:pt x="1752" y="93"/>
                  <a:pt x="1435" y="96"/>
                </a:cubicBezTo>
                <a:cubicBezTo>
                  <a:pt x="1327" y="104"/>
                  <a:pt x="1221" y="115"/>
                  <a:pt x="1115" y="141"/>
                </a:cubicBezTo>
                <a:cubicBezTo>
                  <a:pt x="1064" y="168"/>
                  <a:pt x="1028" y="171"/>
                  <a:pt x="969" y="178"/>
                </a:cubicBezTo>
                <a:cubicBezTo>
                  <a:pt x="920" y="209"/>
                  <a:pt x="863" y="214"/>
                  <a:pt x="813" y="242"/>
                </a:cubicBezTo>
                <a:cubicBezTo>
                  <a:pt x="747" y="279"/>
                  <a:pt x="689" y="336"/>
                  <a:pt x="621" y="370"/>
                </a:cubicBezTo>
                <a:cubicBezTo>
                  <a:pt x="583" y="389"/>
                  <a:pt x="562" y="408"/>
                  <a:pt x="530" y="434"/>
                </a:cubicBezTo>
                <a:cubicBezTo>
                  <a:pt x="510" y="450"/>
                  <a:pt x="466" y="480"/>
                  <a:pt x="466" y="480"/>
                </a:cubicBezTo>
                <a:cubicBezTo>
                  <a:pt x="450" y="528"/>
                  <a:pt x="469" y="490"/>
                  <a:pt x="429" y="525"/>
                </a:cubicBezTo>
                <a:cubicBezTo>
                  <a:pt x="394" y="555"/>
                  <a:pt x="377" y="587"/>
                  <a:pt x="347" y="617"/>
                </a:cubicBezTo>
                <a:cubicBezTo>
                  <a:pt x="328" y="637"/>
                  <a:pt x="303" y="651"/>
                  <a:pt x="283" y="672"/>
                </a:cubicBezTo>
                <a:cubicBezTo>
                  <a:pt x="267" y="719"/>
                  <a:pt x="232" y="763"/>
                  <a:pt x="192" y="791"/>
                </a:cubicBezTo>
                <a:cubicBezTo>
                  <a:pt x="189" y="800"/>
                  <a:pt x="190" y="811"/>
                  <a:pt x="183" y="818"/>
                </a:cubicBezTo>
                <a:cubicBezTo>
                  <a:pt x="167" y="834"/>
                  <a:pt x="146" y="843"/>
                  <a:pt x="128" y="855"/>
                </a:cubicBezTo>
                <a:cubicBezTo>
                  <a:pt x="95" y="877"/>
                  <a:pt x="86" y="911"/>
                  <a:pt x="45" y="937"/>
                </a:cubicBezTo>
                <a:cubicBezTo>
                  <a:pt x="27" y="964"/>
                  <a:pt x="18" y="992"/>
                  <a:pt x="0" y="1019"/>
                </a:cubicBezTo>
                <a:cubicBezTo>
                  <a:pt x="3" y="1031"/>
                  <a:pt x="6" y="1044"/>
                  <a:pt x="9" y="1056"/>
                </a:cubicBezTo>
                <a:cubicBezTo>
                  <a:pt x="21" y="1098"/>
                  <a:pt x="18" y="1086"/>
                  <a:pt x="18" y="1056"/>
                </a:cubicBezTo>
                <a:close/>
              </a:path>
            </a:pathLst>
          </a:custGeom>
          <a:solidFill>
            <a:srgbClr val="ADFFAD"/>
          </a:solidFill>
          <a:ln w="3175">
            <a:solidFill>
              <a:srgbClr val="008000"/>
            </a:solidFill>
            <a:prstDash val="dash"/>
            <a:round/>
            <a:headEnd/>
            <a:tailEnd/>
          </a:ln>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endParaRPr lang="zh-CN" altLang="en-US" sz="1350"/>
          </a:p>
        </p:txBody>
      </p:sp>
      <p:sp>
        <p:nvSpPr>
          <p:cNvPr id="48132" name="Line 3"/>
          <p:cNvSpPr>
            <a:spLocks noChangeShapeType="1"/>
          </p:cNvSpPr>
          <p:nvPr/>
        </p:nvSpPr>
        <p:spPr bwMode="auto">
          <a:xfrm>
            <a:off x="3644503" y="4023122"/>
            <a:ext cx="756047" cy="594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33" name="Line 4"/>
          <p:cNvSpPr>
            <a:spLocks noChangeShapeType="1"/>
          </p:cNvSpPr>
          <p:nvPr/>
        </p:nvSpPr>
        <p:spPr bwMode="auto">
          <a:xfrm flipH="1">
            <a:off x="1484710" y="3190876"/>
            <a:ext cx="756047" cy="50839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34" name="Line 5"/>
          <p:cNvSpPr>
            <a:spLocks noChangeShapeType="1"/>
          </p:cNvSpPr>
          <p:nvPr/>
        </p:nvSpPr>
        <p:spPr bwMode="auto">
          <a:xfrm>
            <a:off x="2564607" y="3213498"/>
            <a:ext cx="756047" cy="54054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35" name="Line 6"/>
          <p:cNvSpPr>
            <a:spLocks noChangeShapeType="1"/>
          </p:cNvSpPr>
          <p:nvPr/>
        </p:nvSpPr>
        <p:spPr bwMode="auto">
          <a:xfrm>
            <a:off x="2564607" y="3212307"/>
            <a:ext cx="756047" cy="5405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36" name="Line 8"/>
          <p:cNvSpPr>
            <a:spLocks noChangeShapeType="1"/>
          </p:cNvSpPr>
          <p:nvPr/>
        </p:nvSpPr>
        <p:spPr bwMode="auto">
          <a:xfrm>
            <a:off x="2618185" y="3105150"/>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37" name="Line 9"/>
          <p:cNvSpPr>
            <a:spLocks noChangeShapeType="1"/>
          </p:cNvSpPr>
          <p:nvPr/>
        </p:nvSpPr>
        <p:spPr bwMode="auto">
          <a:xfrm flipH="1">
            <a:off x="3698082" y="3267075"/>
            <a:ext cx="702469" cy="48696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38" name="Line 10"/>
          <p:cNvSpPr>
            <a:spLocks noChangeShapeType="1"/>
          </p:cNvSpPr>
          <p:nvPr/>
        </p:nvSpPr>
        <p:spPr bwMode="auto">
          <a:xfrm>
            <a:off x="4756548" y="3245644"/>
            <a:ext cx="702469" cy="4857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39" name="Line 11"/>
          <p:cNvSpPr>
            <a:spLocks noChangeShapeType="1"/>
          </p:cNvSpPr>
          <p:nvPr/>
        </p:nvSpPr>
        <p:spPr bwMode="auto">
          <a:xfrm flipH="1">
            <a:off x="1538288" y="3861197"/>
            <a:ext cx="1727597"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40" name="Line 12"/>
          <p:cNvSpPr>
            <a:spLocks noChangeShapeType="1"/>
          </p:cNvSpPr>
          <p:nvPr/>
        </p:nvSpPr>
        <p:spPr bwMode="auto">
          <a:xfrm flipH="1">
            <a:off x="3698081" y="3861197"/>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41" name="Line 13"/>
          <p:cNvSpPr>
            <a:spLocks noChangeShapeType="1"/>
          </p:cNvSpPr>
          <p:nvPr/>
        </p:nvSpPr>
        <p:spPr bwMode="auto">
          <a:xfrm flipH="1">
            <a:off x="2564607"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42" name="Line 14"/>
          <p:cNvSpPr>
            <a:spLocks noChangeShapeType="1"/>
          </p:cNvSpPr>
          <p:nvPr/>
        </p:nvSpPr>
        <p:spPr bwMode="auto">
          <a:xfrm>
            <a:off x="1484710" y="4023123"/>
            <a:ext cx="756047" cy="54054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43" name="Line 15"/>
          <p:cNvSpPr>
            <a:spLocks noChangeShapeType="1"/>
          </p:cNvSpPr>
          <p:nvPr/>
        </p:nvSpPr>
        <p:spPr bwMode="auto">
          <a:xfrm flipH="1">
            <a:off x="2618185" y="4725591"/>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44" name="Line 16"/>
          <p:cNvSpPr>
            <a:spLocks noChangeShapeType="1"/>
          </p:cNvSpPr>
          <p:nvPr/>
        </p:nvSpPr>
        <p:spPr bwMode="auto">
          <a:xfrm flipH="1">
            <a:off x="4724401"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53649" name="Oval 17"/>
          <p:cNvSpPr>
            <a:spLocks noChangeArrowheads="1"/>
          </p:cNvSpPr>
          <p:nvPr/>
        </p:nvSpPr>
        <p:spPr bwMode="auto">
          <a:xfrm>
            <a:off x="2185988"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1</a:t>
            </a:r>
          </a:p>
        </p:txBody>
      </p:sp>
      <p:sp>
        <p:nvSpPr>
          <p:cNvPr id="453650" name="Oval 18"/>
          <p:cNvSpPr>
            <a:spLocks noChangeArrowheads="1"/>
          </p:cNvSpPr>
          <p:nvPr/>
        </p:nvSpPr>
        <p:spPr bwMode="auto">
          <a:xfrm>
            <a:off x="4345782"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2</a:t>
            </a:r>
          </a:p>
        </p:txBody>
      </p:sp>
      <p:sp>
        <p:nvSpPr>
          <p:cNvPr id="453651" name="Oval 19"/>
          <p:cNvSpPr>
            <a:spLocks noChangeArrowheads="1"/>
          </p:cNvSpPr>
          <p:nvPr/>
        </p:nvSpPr>
        <p:spPr bwMode="auto">
          <a:xfrm>
            <a:off x="5426869"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5</a:t>
            </a:r>
          </a:p>
        </p:txBody>
      </p:sp>
      <p:sp>
        <p:nvSpPr>
          <p:cNvPr id="453652" name="Oval 20"/>
          <p:cNvSpPr>
            <a:spLocks noChangeArrowheads="1"/>
          </p:cNvSpPr>
          <p:nvPr/>
        </p:nvSpPr>
        <p:spPr bwMode="auto">
          <a:xfrm>
            <a:off x="1106091" y="3644503"/>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3</a:t>
            </a:r>
          </a:p>
        </p:txBody>
      </p:sp>
      <p:sp>
        <p:nvSpPr>
          <p:cNvPr id="453653" name="Oval 21"/>
          <p:cNvSpPr>
            <a:spLocks noChangeArrowheads="1"/>
          </p:cNvSpPr>
          <p:nvPr/>
        </p:nvSpPr>
        <p:spPr bwMode="auto">
          <a:xfrm>
            <a:off x="2187178"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6</a:t>
            </a:r>
          </a:p>
        </p:txBody>
      </p:sp>
      <p:sp>
        <p:nvSpPr>
          <p:cNvPr id="453654" name="Oval 22"/>
          <p:cNvSpPr>
            <a:spLocks noChangeArrowheads="1"/>
          </p:cNvSpPr>
          <p:nvPr/>
        </p:nvSpPr>
        <p:spPr bwMode="auto">
          <a:xfrm>
            <a:off x="4346972"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7</a:t>
            </a:r>
          </a:p>
        </p:txBody>
      </p:sp>
      <p:sp>
        <p:nvSpPr>
          <p:cNvPr id="48151" name="Text Box 23"/>
          <p:cNvSpPr txBox="1">
            <a:spLocks noChangeArrowheads="1"/>
          </p:cNvSpPr>
          <p:nvPr/>
        </p:nvSpPr>
        <p:spPr bwMode="auto">
          <a:xfrm>
            <a:off x="164663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48152" name="Text Box 24"/>
          <p:cNvSpPr txBox="1">
            <a:spLocks noChangeArrowheads="1"/>
          </p:cNvSpPr>
          <p:nvPr/>
        </p:nvSpPr>
        <p:spPr bwMode="auto">
          <a:xfrm>
            <a:off x="3375422" y="283487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48153" name="Text Box 25"/>
          <p:cNvSpPr txBox="1">
            <a:spLocks noChangeArrowheads="1"/>
          </p:cNvSpPr>
          <p:nvPr/>
        </p:nvSpPr>
        <p:spPr bwMode="auto">
          <a:xfrm>
            <a:off x="294322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48154" name="Text Box 26"/>
          <p:cNvSpPr txBox="1">
            <a:spLocks noChangeArrowheads="1"/>
          </p:cNvSpPr>
          <p:nvPr/>
        </p:nvSpPr>
        <p:spPr bwMode="auto">
          <a:xfrm>
            <a:off x="2025253"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48155" name="Text Box 27"/>
          <p:cNvSpPr txBox="1">
            <a:spLocks noChangeArrowheads="1"/>
          </p:cNvSpPr>
          <p:nvPr/>
        </p:nvSpPr>
        <p:spPr bwMode="auto">
          <a:xfrm>
            <a:off x="1631156" y="42398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5</a:t>
            </a:r>
          </a:p>
        </p:txBody>
      </p:sp>
      <p:sp>
        <p:nvSpPr>
          <p:cNvPr id="48156" name="Text Box 28"/>
          <p:cNvSpPr txBox="1">
            <a:spLocks noChangeArrowheads="1"/>
          </p:cNvSpPr>
          <p:nvPr/>
        </p:nvSpPr>
        <p:spPr bwMode="auto">
          <a:xfrm>
            <a:off x="3321844" y="4476751"/>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48157" name="Text Box 29"/>
          <p:cNvSpPr txBox="1">
            <a:spLocks noChangeArrowheads="1"/>
          </p:cNvSpPr>
          <p:nvPr/>
        </p:nvSpPr>
        <p:spPr bwMode="auto">
          <a:xfrm>
            <a:off x="2672953" y="4125517"/>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8</a:t>
            </a:r>
          </a:p>
        </p:txBody>
      </p:sp>
      <p:sp>
        <p:nvSpPr>
          <p:cNvPr id="48158" name="Text Box 30"/>
          <p:cNvSpPr txBox="1">
            <a:spLocks noChangeArrowheads="1"/>
          </p:cNvSpPr>
          <p:nvPr/>
        </p:nvSpPr>
        <p:spPr bwMode="auto">
          <a:xfrm>
            <a:off x="40231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48159" name="Text Box 31"/>
          <p:cNvSpPr txBox="1">
            <a:spLocks noChangeArrowheads="1"/>
          </p:cNvSpPr>
          <p:nvPr/>
        </p:nvSpPr>
        <p:spPr bwMode="auto">
          <a:xfrm>
            <a:off x="4725591"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7</a:t>
            </a:r>
          </a:p>
        </p:txBody>
      </p:sp>
      <p:sp>
        <p:nvSpPr>
          <p:cNvPr id="48160" name="Text Box 32"/>
          <p:cNvSpPr txBox="1">
            <a:spLocks noChangeArrowheads="1"/>
          </p:cNvSpPr>
          <p:nvPr/>
        </p:nvSpPr>
        <p:spPr bwMode="auto">
          <a:xfrm>
            <a:off x="3861197"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3</a:t>
            </a:r>
          </a:p>
        </p:txBody>
      </p:sp>
      <p:sp>
        <p:nvSpPr>
          <p:cNvPr id="48161" name="Text Box 33"/>
          <p:cNvSpPr txBox="1">
            <a:spLocks noChangeArrowheads="1"/>
          </p:cNvSpPr>
          <p:nvPr/>
        </p:nvSpPr>
        <p:spPr bwMode="auto">
          <a:xfrm>
            <a:off x="4995862" y="3213498"/>
            <a:ext cx="32867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10</a:t>
            </a:r>
          </a:p>
        </p:txBody>
      </p:sp>
      <p:sp>
        <p:nvSpPr>
          <p:cNvPr id="48162" name="Text Box 34"/>
          <p:cNvSpPr txBox="1">
            <a:spLocks noChangeArrowheads="1"/>
          </p:cNvSpPr>
          <p:nvPr/>
        </p:nvSpPr>
        <p:spPr bwMode="auto">
          <a:xfrm>
            <a:off x="5157787" y="4185048"/>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6</a:t>
            </a:r>
          </a:p>
        </p:txBody>
      </p:sp>
      <p:sp>
        <p:nvSpPr>
          <p:cNvPr id="453667" name="Oval 35"/>
          <p:cNvSpPr>
            <a:spLocks noChangeArrowheads="1"/>
          </p:cNvSpPr>
          <p:nvPr/>
        </p:nvSpPr>
        <p:spPr bwMode="auto">
          <a:xfrm>
            <a:off x="3265885"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4</a:t>
            </a:r>
          </a:p>
        </p:txBody>
      </p:sp>
      <p:sp>
        <p:nvSpPr>
          <p:cNvPr id="48164" name="Oval 36"/>
          <p:cNvSpPr>
            <a:spLocks noChangeArrowheads="1"/>
          </p:cNvSpPr>
          <p:nvPr/>
        </p:nvSpPr>
        <p:spPr bwMode="auto">
          <a:xfrm>
            <a:off x="2187178" y="288845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1</a:t>
            </a:r>
          </a:p>
        </p:txBody>
      </p:sp>
      <p:sp>
        <p:nvSpPr>
          <p:cNvPr id="48165" name="Line 37"/>
          <p:cNvSpPr>
            <a:spLocks noChangeShapeType="1"/>
          </p:cNvSpPr>
          <p:nvPr/>
        </p:nvSpPr>
        <p:spPr bwMode="auto">
          <a:xfrm>
            <a:off x="2619375" y="3105150"/>
            <a:ext cx="17287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66" name="Oval 38"/>
          <p:cNvSpPr>
            <a:spLocks noChangeArrowheads="1"/>
          </p:cNvSpPr>
          <p:nvPr/>
        </p:nvSpPr>
        <p:spPr bwMode="auto">
          <a:xfrm>
            <a:off x="4346972" y="288726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2</a:t>
            </a:r>
          </a:p>
        </p:txBody>
      </p:sp>
      <p:sp>
        <p:nvSpPr>
          <p:cNvPr id="48167" name="Line 39"/>
          <p:cNvSpPr>
            <a:spLocks noChangeShapeType="1"/>
          </p:cNvSpPr>
          <p:nvPr/>
        </p:nvSpPr>
        <p:spPr bwMode="auto">
          <a:xfrm flipH="1">
            <a:off x="1538288" y="3877866"/>
            <a:ext cx="1727597"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68" name="Oval 40"/>
          <p:cNvSpPr>
            <a:spLocks noChangeArrowheads="1"/>
          </p:cNvSpPr>
          <p:nvPr/>
        </p:nvSpPr>
        <p:spPr bwMode="auto">
          <a:xfrm>
            <a:off x="1107282" y="3643312"/>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3</a:t>
            </a:r>
          </a:p>
        </p:txBody>
      </p:sp>
      <p:sp>
        <p:nvSpPr>
          <p:cNvPr id="48169" name="Oval 41"/>
          <p:cNvSpPr>
            <a:spLocks noChangeArrowheads="1"/>
          </p:cNvSpPr>
          <p:nvPr/>
        </p:nvSpPr>
        <p:spPr bwMode="auto">
          <a:xfrm>
            <a:off x="4346972" y="4508897"/>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7</a:t>
            </a:r>
          </a:p>
        </p:txBody>
      </p:sp>
      <p:sp>
        <p:nvSpPr>
          <p:cNvPr id="48170" name="Line 42"/>
          <p:cNvSpPr>
            <a:spLocks noChangeShapeType="1"/>
          </p:cNvSpPr>
          <p:nvPr/>
        </p:nvSpPr>
        <p:spPr bwMode="auto">
          <a:xfrm>
            <a:off x="3623072" y="4012407"/>
            <a:ext cx="756047" cy="59412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71" name="Oval 43"/>
          <p:cNvSpPr>
            <a:spLocks noChangeArrowheads="1"/>
          </p:cNvSpPr>
          <p:nvPr/>
        </p:nvSpPr>
        <p:spPr bwMode="auto">
          <a:xfrm>
            <a:off x="3267076" y="3644503"/>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4</a:t>
            </a:r>
          </a:p>
        </p:txBody>
      </p:sp>
      <p:sp>
        <p:nvSpPr>
          <p:cNvPr id="48172" name="Line 44"/>
          <p:cNvSpPr>
            <a:spLocks noChangeShapeType="1"/>
          </p:cNvSpPr>
          <p:nvPr/>
        </p:nvSpPr>
        <p:spPr bwMode="auto">
          <a:xfrm flipH="1">
            <a:off x="2616994" y="4751785"/>
            <a:ext cx="17287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73" name="Oval 45"/>
          <p:cNvSpPr>
            <a:spLocks noChangeArrowheads="1"/>
          </p:cNvSpPr>
          <p:nvPr/>
        </p:nvSpPr>
        <p:spPr bwMode="auto">
          <a:xfrm>
            <a:off x="2187178" y="4508897"/>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6</a:t>
            </a:r>
          </a:p>
        </p:txBody>
      </p:sp>
      <p:sp>
        <p:nvSpPr>
          <p:cNvPr id="48174" name="Line 46"/>
          <p:cNvSpPr>
            <a:spLocks noChangeShapeType="1"/>
          </p:cNvSpPr>
          <p:nvPr/>
        </p:nvSpPr>
        <p:spPr bwMode="auto">
          <a:xfrm flipH="1">
            <a:off x="4736307" y="4012407"/>
            <a:ext cx="756047" cy="59412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175" name="Oval 47"/>
          <p:cNvSpPr>
            <a:spLocks noChangeArrowheads="1"/>
          </p:cNvSpPr>
          <p:nvPr/>
        </p:nvSpPr>
        <p:spPr bwMode="auto">
          <a:xfrm>
            <a:off x="5426869" y="3644503"/>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5</a:t>
            </a:r>
          </a:p>
        </p:txBody>
      </p:sp>
      <p:sp>
        <p:nvSpPr>
          <p:cNvPr id="48176" name="Text Box 48"/>
          <p:cNvSpPr txBox="1">
            <a:spLocks noChangeArrowheads="1"/>
          </p:cNvSpPr>
          <p:nvPr/>
        </p:nvSpPr>
        <p:spPr bwMode="auto">
          <a:xfrm>
            <a:off x="6234474" y="1207538"/>
            <a:ext cx="1367425" cy="44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defPPr>
              <a:defRPr lang="en-US"/>
            </a:defPPr>
            <a:lvl1pPr algn="just">
              <a:defRPr sz="2400">
                <a:latin typeface="Arial" panose="020B0604020202020204" pitchFamily="34" charset="0"/>
                <a:ea typeface="黑体" panose="02010609060101010101" pitchFamily="49" charset="-122"/>
              </a:defRPr>
            </a:lvl1pPr>
            <a:lvl2pPr>
              <a:defRPr>
                <a:latin typeface="Arial" panose="020B0604020202020204" pitchFamily="34" charset="0"/>
                <a:ea typeface="黑体" panose="02010609060101010101" pitchFamily="49" charset="-122"/>
              </a:defRPr>
            </a:lvl2pPr>
            <a:lvl3pPr>
              <a:defRPr>
                <a:latin typeface="Arial" panose="020B0604020202020204" pitchFamily="34" charset="0"/>
                <a:ea typeface="黑体" panose="02010609060101010101" pitchFamily="49" charset="-122"/>
              </a:defRPr>
            </a:lvl3pPr>
            <a:lvl4pPr>
              <a:defRPr>
                <a:latin typeface="Arial" panose="020B0604020202020204" pitchFamily="34" charset="0"/>
                <a:ea typeface="黑体" panose="02010609060101010101" pitchFamily="49" charset="-122"/>
              </a:defRPr>
            </a:lvl4pPr>
            <a:lvl5pPr>
              <a:defRPr>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latin typeface="Arial" panose="020B0604020202020204" pitchFamily="34" charset="0"/>
                <a:ea typeface="黑体" panose="02010609060101010101" pitchFamily="49" charset="-122"/>
              </a:defRPr>
            </a:lvl9pPr>
          </a:lstStyle>
          <a:p>
            <a:r>
              <a:rPr lang="zh-CN" altLang="en-US" dirty="0"/>
              <a:t>扩展树！</a:t>
            </a:r>
            <a:endParaRPr lang="en-US" altLang="zh-CN" dirty="0"/>
          </a:p>
        </p:txBody>
      </p:sp>
    </p:spTree>
    <p:custDataLst>
      <p:tags r:id="rId1"/>
    </p:custDataLst>
    <p:extLst>
      <p:ext uri="{BB962C8B-B14F-4D97-AF65-F5344CB8AC3E}">
        <p14:creationId xmlns:p14="http://schemas.microsoft.com/office/powerpoint/2010/main" val="135068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框 2"/>
          <p:cNvSpPr txBox="1">
            <a:spLocks noChangeArrowheads="1"/>
          </p:cNvSpPr>
          <p:nvPr>
            <p:custDataLst>
              <p:tags r:id="rId2"/>
            </p:custDataLst>
          </p:nvPr>
        </p:nvSpPr>
        <p:spPr bwMode="auto">
          <a:xfrm>
            <a:off x="628650" y="222646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nSpc>
                <a:spcPct val="90000"/>
              </a:lnSpc>
              <a:spcBef>
                <a:spcPts val="750"/>
              </a:spcBef>
            </a:pPr>
            <a:r>
              <a:rPr lang="en-US" altLang="zh-CN" sz="2100"/>
              <a:t> </a:t>
            </a:r>
          </a:p>
        </p:txBody>
      </p:sp>
      <p:sp>
        <p:nvSpPr>
          <p:cNvPr id="50179" name="Line 2"/>
          <p:cNvSpPr>
            <a:spLocks noChangeShapeType="1"/>
          </p:cNvSpPr>
          <p:nvPr/>
        </p:nvSpPr>
        <p:spPr bwMode="auto">
          <a:xfrm>
            <a:off x="3644503" y="4023122"/>
            <a:ext cx="756047" cy="594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180" name="Line 3"/>
          <p:cNvSpPr>
            <a:spLocks noChangeShapeType="1"/>
          </p:cNvSpPr>
          <p:nvPr/>
        </p:nvSpPr>
        <p:spPr bwMode="auto">
          <a:xfrm>
            <a:off x="2564607" y="3213498"/>
            <a:ext cx="756047" cy="54054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181" name="Line 4"/>
          <p:cNvSpPr>
            <a:spLocks noChangeShapeType="1"/>
          </p:cNvSpPr>
          <p:nvPr/>
        </p:nvSpPr>
        <p:spPr bwMode="auto">
          <a:xfrm>
            <a:off x="2564607" y="3212307"/>
            <a:ext cx="756047" cy="5405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182" name="Line 6"/>
          <p:cNvSpPr>
            <a:spLocks noChangeShapeType="1"/>
          </p:cNvSpPr>
          <p:nvPr/>
        </p:nvSpPr>
        <p:spPr bwMode="auto">
          <a:xfrm>
            <a:off x="2618185" y="3105150"/>
            <a:ext cx="172878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183" name="Line 7"/>
          <p:cNvSpPr>
            <a:spLocks noChangeShapeType="1"/>
          </p:cNvSpPr>
          <p:nvPr/>
        </p:nvSpPr>
        <p:spPr bwMode="auto">
          <a:xfrm flipH="1">
            <a:off x="1538288" y="3861197"/>
            <a:ext cx="1727597"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184" name="Line 8"/>
          <p:cNvSpPr>
            <a:spLocks noChangeShapeType="1"/>
          </p:cNvSpPr>
          <p:nvPr/>
        </p:nvSpPr>
        <p:spPr bwMode="auto">
          <a:xfrm flipH="1">
            <a:off x="2618185" y="4725591"/>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185" name="Line 9"/>
          <p:cNvSpPr>
            <a:spLocks noChangeShapeType="1"/>
          </p:cNvSpPr>
          <p:nvPr/>
        </p:nvSpPr>
        <p:spPr bwMode="auto">
          <a:xfrm flipH="1">
            <a:off x="4724401" y="4023122"/>
            <a:ext cx="756047" cy="59412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54666" name="Oval 10"/>
          <p:cNvSpPr>
            <a:spLocks noChangeArrowheads="1"/>
          </p:cNvSpPr>
          <p:nvPr/>
        </p:nvSpPr>
        <p:spPr bwMode="auto">
          <a:xfrm>
            <a:off x="2185988"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1</a:t>
            </a:r>
          </a:p>
        </p:txBody>
      </p:sp>
      <p:sp>
        <p:nvSpPr>
          <p:cNvPr id="454667" name="Oval 11"/>
          <p:cNvSpPr>
            <a:spLocks noChangeArrowheads="1"/>
          </p:cNvSpPr>
          <p:nvPr/>
        </p:nvSpPr>
        <p:spPr bwMode="auto">
          <a:xfrm>
            <a:off x="4345782" y="288964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2</a:t>
            </a:r>
          </a:p>
        </p:txBody>
      </p:sp>
      <p:sp>
        <p:nvSpPr>
          <p:cNvPr id="454668" name="Oval 12"/>
          <p:cNvSpPr>
            <a:spLocks noChangeArrowheads="1"/>
          </p:cNvSpPr>
          <p:nvPr/>
        </p:nvSpPr>
        <p:spPr bwMode="auto">
          <a:xfrm>
            <a:off x="5426869"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5</a:t>
            </a:r>
          </a:p>
        </p:txBody>
      </p:sp>
      <p:sp>
        <p:nvSpPr>
          <p:cNvPr id="454669" name="Oval 13"/>
          <p:cNvSpPr>
            <a:spLocks noChangeArrowheads="1"/>
          </p:cNvSpPr>
          <p:nvPr/>
        </p:nvSpPr>
        <p:spPr bwMode="auto">
          <a:xfrm>
            <a:off x="1106091" y="3644503"/>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3</a:t>
            </a:r>
          </a:p>
        </p:txBody>
      </p:sp>
      <p:sp>
        <p:nvSpPr>
          <p:cNvPr id="454670" name="Oval 14"/>
          <p:cNvSpPr>
            <a:spLocks noChangeArrowheads="1"/>
          </p:cNvSpPr>
          <p:nvPr/>
        </p:nvSpPr>
        <p:spPr bwMode="auto">
          <a:xfrm>
            <a:off x="2187178"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6</a:t>
            </a:r>
          </a:p>
        </p:txBody>
      </p:sp>
      <p:sp>
        <p:nvSpPr>
          <p:cNvPr id="454671" name="Oval 15"/>
          <p:cNvSpPr>
            <a:spLocks noChangeArrowheads="1"/>
          </p:cNvSpPr>
          <p:nvPr/>
        </p:nvSpPr>
        <p:spPr bwMode="auto">
          <a:xfrm>
            <a:off x="4346972" y="4510087"/>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7</a:t>
            </a:r>
          </a:p>
        </p:txBody>
      </p:sp>
      <p:sp>
        <p:nvSpPr>
          <p:cNvPr id="50192" name="Text Box 16"/>
          <p:cNvSpPr txBox="1">
            <a:spLocks noChangeArrowheads="1"/>
          </p:cNvSpPr>
          <p:nvPr/>
        </p:nvSpPr>
        <p:spPr bwMode="auto">
          <a:xfrm>
            <a:off x="3375422" y="283487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50193" name="Text Box 17"/>
          <p:cNvSpPr txBox="1">
            <a:spLocks noChangeArrowheads="1"/>
          </p:cNvSpPr>
          <p:nvPr/>
        </p:nvSpPr>
        <p:spPr bwMode="auto">
          <a:xfrm>
            <a:off x="2943225" y="326707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50194" name="Text Box 18"/>
          <p:cNvSpPr txBox="1">
            <a:spLocks noChangeArrowheads="1"/>
          </p:cNvSpPr>
          <p:nvPr/>
        </p:nvSpPr>
        <p:spPr bwMode="auto">
          <a:xfrm>
            <a:off x="2025253" y="3590926"/>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2</a:t>
            </a:r>
          </a:p>
        </p:txBody>
      </p:sp>
      <p:sp>
        <p:nvSpPr>
          <p:cNvPr id="50195" name="Text Box 19"/>
          <p:cNvSpPr txBox="1">
            <a:spLocks noChangeArrowheads="1"/>
          </p:cNvSpPr>
          <p:nvPr/>
        </p:nvSpPr>
        <p:spPr bwMode="auto">
          <a:xfrm>
            <a:off x="3321844" y="4476751"/>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1</a:t>
            </a:r>
          </a:p>
        </p:txBody>
      </p:sp>
      <p:sp>
        <p:nvSpPr>
          <p:cNvPr id="50196" name="Text Box 20"/>
          <p:cNvSpPr txBox="1">
            <a:spLocks noChangeArrowheads="1"/>
          </p:cNvSpPr>
          <p:nvPr/>
        </p:nvSpPr>
        <p:spPr bwMode="auto">
          <a:xfrm>
            <a:off x="4023122" y="4131469"/>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4</a:t>
            </a:r>
          </a:p>
        </p:txBody>
      </p:sp>
      <p:sp>
        <p:nvSpPr>
          <p:cNvPr id="50197" name="Text Box 21"/>
          <p:cNvSpPr txBox="1">
            <a:spLocks noChangeArrowheads="1"/>
          </p:cNvSpPr>
          <p:nvPr/>
        </p:nvSpPr>
        <p:spPr bwMode="auto">
          <a:xfrm>
            <a:off x="5157787" y="4233863"/>
            <a:ext cx="232499"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en-US" altLang="zh-CN" sz="1350"/>
              <a:t>6</a:t>
            </a:r>
          </a:p>
        </p:txBody>
      </p:sp>
      <p:sp>
        <p:nvSpPr>
          <p:cNvPr id="454678" name="Oval 22"/>
          <p:cNvSpPr>
            <a:spLocks noChangeArrowheads="1"/>
          </p:cNvSpPr>
          <p:nvPr/>
        </p:nvSpPr>
        <p:spPr bwMode="auto">
          <a:xfrm>
            <a:off x="3265885" y="3642122"/>
            <a:ext cx="432197" cy="433388"/>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ln>
          <a:effectLst/>
        </p:spPr>
        <p:txBody>
          <a:bodyPr wrap="none" lIns="67500" tIns="35100" rIns="67500" bIns="35100" anchor="ctr"/>
          <a:lstStyle/>
          <a:p>
            <a:pPr algn="ctr">
              <a:buFontTx/>
              <a:buNone/>
              <a:defRPr/>
            </a:pPr>
            <a:r>
              <a:rPr lang="en-US" altLang="zh-CN" sz="1350">
                <a:ea typeface="宋体" panose="02010600030101010101" pitchFamily="2" charset="-122"/>
              </a:rPr>
              <a:t>v</a:t>
            </a:r>
            <a:r>
              <a:rPr lang="en-US" altLang="zh-CN" sz="1350" baseline="-25000">
                <a:ea typeface="宋体" panose="02010600030101010101" pitchFamily="2" charset="-122"/>
              </a:rPr>
              <a:t>4</a:t>
            </a:r>
          </a:p>
        </p:txBody>
      </p:sp>
      <p:sp>
        <p:nvSpPr>
          <p:cNvPr id="50199" name="Oval 23"/>
          <p:cNvSpPr>
            <a:spLocks noChangeArrowheads="1"/>
          </p:cNvSpPr>
          <p:nvPr/>
        </p:nvSpPr>
        <p:spPr bwMode="auto">
          <a:xfrm>
            <a:off x="2187178" y="288845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1</a:t>
            </a:r>
          </a:p>
        </p:txBody>
      </p:sp>
      <p:sp>
        <p:nvSpPr>
          <p:cNvPr id="50200" name="Line 24"/>
          <p:cNvSpPr>
            <a:spLocks noChangeShapeType="1"/>
          </p:cNvSpPr>
          <p:nvPr/>
        </p:nvSpPr>
        <p:spPr bwMode="auto">
          <a:xfrm>
            <a:off x="2619375" y="3105150"/>
            <a:ext cx="17287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201" name="Oval 25"/>
          <p:cNvSpPr>
            <a:spLocks noChangeArrowheads="1"/>
          </p:cNvSpPr>
          <p:nvPr/>
        </p:nvSpPr>
        <p:spPr bwMode="auto">
          <a:xfrm>
            <a:off x="4346972" y="2887266"/>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2</a:t>
            </a:r>
          </a:p>
        </p:txBody>
      </p:sp>
      <p:sp>
        <p:nvSpPr>
          <p:cNvPr id="50202" name="Line 26"/>
          <p:cNvSpPr>
            <a:spLocks noChangeShapeType="1"/>
          </p:cNvSpPr>
          <p:nvPr/>
        </p:nvSpPr>
        <p:spPr bwMode="auto">
          <a:xfrm flipH="1">
            <a:off x="1539478" y="3858816"/>
            <a:ext cx="1727597"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203" name="Oval 27"/>
          <p:cNvSpPr>
            <a:spLocks noChangeArrowheads="1"/>
          </p:cNvSpPr>
          <p:nvPr/>
        </p:nvSpPr>
        <p:spPr bwMode="auto">
          <a:xfrm>
            <a:off x="1107282" y="3643312"/>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3</a:t>
            </a:r>
          </a:p>
        </p:txBody>
      </p:sp>
      <p:sp>
        <p:nvSpPr>
          <p:cNvPr id="50204" name="Oval 28"/>
          <p:cNvSpPr>
            <a:spLocks noChangeArrowheads="1"/>
          </p:cNvSpPr>
          <p:nvPr/>
        </p:nvSpPr>
        <p:spPr bwMode="auto">
          <a:xfrm>
            <a:off x="4346972" y="4508897"/>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7</a:t>
            </a:r>
          </a:p>
        </p:txBody>
      </p:sp>
      <p:sp>
        <p:nvSpPr>
          <p:cNvPr id="50205" name="Line 29"/>
          <p:cNvSpPr>
            <a:spLocks noChangeShapeType="1"/>
          </p:cNvSpPr>
          <p:nvPr/>
        </p:nvSpPr>
        <p:spPr bwMode="auto">
          <a:xfrm>
            <a:off x="3623072" y="4012407"/>
            <a:ext cx="756047" cy="59412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206" name="Oval 30"/>
          <p:cNvSpPr>
            <a:spLocks noChangeArrowheads="1"/>
          </p:cNvSpPr>
          <p:nvPr/>
        </p:nvSpPr>
        <p:spPr bwMode="auto">
          <a:xfrm>
            <a:off x="3267076" y="3644503"/>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4</a:t>
            </a:r>
          </a:p>
        </p:txBody>
      </p:sp>
      <p:sp>
        <p:nvSpPr>
          <p:cNvPr id="50207" name="Line 31"/>
          <p:cNvSpPr>
            <a:spLocks noChangeShapeType="1"/>
          </p:cNvSpPr>
          <p:nvPr/>
        </p:nvSpPr>
        <p:spPr bwMode="auto">
          <a:xfrm flipH="1">
            <a:off x="2626519" y="4751785"/>
            <a:ext cx="17287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208" name="Oval 32"/>
          <p:cNvSpPr>
            <a:spLocks noChangeArrowheads="1"/>
          </p:cNvSpPr>
          <p:nvPr/>
        </p:nvSpPr>
        <p:spPr bwMode="auto">
          <a:xfrm>
            <a:off x="2187178" y="4508897"/>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6</a:t>
            </a:r>
          </a:p>
        </p:txBody>
      </p:sp>
      <p:sp>
        <p:nvSpPr>
          <p:cNvPr id="50209" name="Line 33"/>
          <p:cNvSpPr>
            <a:spLocks noChangeShapeType="1"/>
          </p:cNvSpPr>
          <p:nvPr/>
        </p:nvSpPr>
        <p:spPr bwMode="auto">
          <a:xfrm flipH="1">
            <a:off x="4736307" y="4012407"/>
            <a:ext cx="756047" cy="59412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210" name="Oval 34"/>
          <p:cNvSpPr>
            <a:spLocks noChangeArrowheads="1"/>
          </p:cNvSpPr>
          <p:nvPr/>
        </p:nvSpPr>
        <p:spPr bwMode="auto">
          <a:xfrm>
            <a:off x="5426869" y="3644503"/>
            <a:ext cx="432197" cy="433388"/>
          </a:xfrm>
          <a:prstGeom prst="ellipse">
            <a:avLst/>
          </a:prstGeom>
          <a:gradFill rotWithShape="1">
            <a:gsLst>
              <a:gs pos="0">
                <a:srgbClr val="FF0000"/>
              </a:gs>
              <a:gs pos="100000">
                <a:srgbClr val="D20000"/>
              </a:gs>
            </a:gsLst>
            <a:path path="shape">
              <a:fillToRect l="50000" t="50000" r="50000" b="50000"/>
            </a:path>
          </a:gradFill>
          <a:ln w="12700">
            <a:solidFill>
              <a:schemeClr val="tx1"/>
            </a:solidFill>
            <a:prstDash val="sysDot"/>
            <a:round/>
            <a:headEnd/>
            <a:tailEnd/>
          </a:ln>
        </p:spPr>
        <p:txBody>
          <a:bodyPr wrap="none" lIns="67500" tIns="35100" rIns="67500" bIns="35100"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en-US" altLang="zh-CN" sz="1350" b="1">
                <a:solidFill>
                  <a:schemeClr val="bg1"/>
                </a:solidFill>
              </a:rPr>
              <a:t>v</a:t>
            </a:r>
            <a:r>
              <a:rPr lang="en-US" altLang="zh-CN" sz="1350" b="1" baseline="-25000">
                <a:solidFill>
                  <a:schemeClr val="bg1"/>
                </a:solidFill>
              </a:rPr>
              <a:t>5</a:t>
            </a:r>
          </a:p>
        </p:txBody>
      </p:sp>
      <p:sp>
        <p:nvSpPr>
          <p:cNvPr id="50211" name="Text Box 35"/>
          <p:cNvSpPr txBox="1">
            <a:spLocks noChangeArrowheads="1"/>
          </p:cNvSpPr>
          <p:nvPr/>
        </p:nvSpPr>
        <p:spPr bwMode="auto">
          <a:xfrm>
            <a:off x="4037532" y="1006788"/>
            <a:ext cx="4137414" cy="80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7500" tIns="35100" rIns="67500" bIns="35100">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just"/>
            <a:r>
              <a:rPr lang="zh-CN" altLang="en-US" sz="2400" dirty="0"/>
              <a:t>完成！</a:t>
            </a:r>
            <a:endParaRPr lang="en-US" altLang="zh-CN" sz="2400" dirty="0"/>
          </a:p>
          <a:p>
            <a:pPr algn="just"/>
            <a:r>
              <a:rPr lang="zh-CN" altLang="en-US" sz="2400" dirty="0"/>
              <a:t>最小生成树的结果如下图所示</a:t>
            </a:r>
            <a:endParaRPr lang="en-US" altLang="zh-CN" sz="2400" dirty="0"/>
          </a:p>
        </p:txBody>
      </p:sp>
    </p:spTree>
    <p:custDataLst>
      <p:tags r:id="rId1"/>
    </p:custDataLst>
    <p:extLst>
      <p:ext uri="{BB962C8B-B14F-4D97-AF65-F5344CB8AC3E}">
        <p14:creationId xmlns:p14="http://schemas.microsoft.com/office/powerpoint/2010/main" val="384355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实现方法</a:t>
            </a:r>
          </a:p>
        </p:txBody>
      </p:sp>
      <p:sp>
        <p:nvSpPr>
          <p:cNvPr id="3" name="内容占位符 2"/>
          <p:cNvSpPr>
            <a:spLocks noGrp="1"/>
          </p:cNvSpPr>
          <p:nvPr>
            <p:ph idx="1"/>
          </p:nvPr>
        </p:nvSpPr>
        <p:spPr/>
        <p:txBody>
          <a:bodyPr>
            <a:normAutofit/>
          </a:bodyPr>
          <a:lstStyle/>
          <a:p>
            <a:r>
              <a:rPr lang="zh-CN" altLang="en-US" dirty="0"/>
              <a:t>在这个过程中比较困难的就是怎么维护生成树中的节点到其他未在生成树中的节点的最小边权。</a:t>
            </a:r>
          </a:p>
          <a:p>
            <a:r>
              <a:rPr lang="zh-CN" altLang="en-US" dirty="0"/>
              <a:t>解决方式</a:t>
            </a:r>
            <a:r>
              <a:rPr lang="en-US" altLang="zh-CN" dirty="0"/>
              <a:t>:</a:t>
            </a:r>
          </a:p>
          <a:p>
            <a:r>
              <a:rPr lang="en-US" altLang="zh-CN" dirty="0"/>
              <a:t>O(n</a:t>
            </a:r>
            <a:r>
              <a:rPr lang="en-US" altLang="zh-CN" baseline="30000" dirty="0"/>
              <a:t>2</a:t>
            </a:r>
            <a:r>
              <a:rPr lang="en-US" altLang="zh-CN" dirty="0"/>
              <a:t>)</a:t>
            </a:r>
            <a:r>
              <a:rPr lang="zh-CN" altLang="en-US" dirty="0"/>
              <a:t>的方法：</a:t>
            </a:r>
            <a:endParaRPr lang="en-US" altLang="zh-CN" dirty="0"/>
          </a:p>
          <a:p>
            <a:pPr lvl="1"/>
            <a:r>
              <a:rPr lang="zh-CN" altLang="en-US" dirty="0"/>
              <a:t>用一个</a:t>
            </a:r>
            <a:r>
              <a:rPr lang="en-US" altLang="zh-CN" dirty="0" err="1"/>
              <a:t>lowcost</a:t>
            </a:r>
            <a:r>
              <a:rPr lang="zh-CN" altLang="en-US" dirty="0"/>
              <a:t>数组来维护这个值，</a:t>
            </a:r>
            <a:r>
              <a:rPr lang="en-US" altLang="zh-CN" dirty="0" err="1"/>
              <a:t>lowcost</a:t>
            </a:r>
            <a:r>
              <a:rPr lang="en-US" altLang="zh-CN" dirty="0"/>
              <a:t>[</a:t>
            </a:r>
            <a:r>
              <a:rPr lang="en-US" altLang="zh-CN" dirty="0" err="1"/>
              <a:t>i</a:t>
            </a:r>
            <a:r>
              <a:rPr lang="en-US" altLang="zh-CN" dirty="0"/>
              <a:t>]</a:t>
            </a:r>
            <a:r>
              <a:rPr lang="zh-CN" altLang="en-US" dirty="0"/>
              <a:t>表示当前树到</a:t>
            </a:r>
            <a:r>
              <a:rPr lang="en-US" altLang="zh-CN" dirty="0" err="1"/>
              <a:t>i</a:t>
            </a:r>
            <a:r>
              <a:rPr lang="zh-CN" altLang="en-US" dirty="0"/>
              <a:t>这个顶点的最小距离（其中</a:t>
            </a:r>
            <a:r>
              <a:rPr lang="en-US" altLang="zh-CN" dirty="0" err="1"/>
              <a:t>i</a:t>
            </a:r>
            <a:r>
              <a:rPr lang="zh-CN" altLang="en-US" dirty="0"/>
              <a:t>定点未在生成树中，这个值会被不断的更新，每加入一个顶点更新一次</a:t>
            </a:r>
            <a:r>
              <a:rPr lang="en-US" altLang="zh-CN" dirty="0"/>
              <a:t>)</a:t>
            </a:r>
          </a:p>
          <a:p>
            <a:pPr lvl="1"/>
            <a:r>
              <a:rPr lang="zh-CN" altLang="en-US" dirty="0"/>
              <a:t>此方法适用于稠密图（可以在今天的题目中体会）</a:t>
            </a:r>
            <a:endParaRPr lang="en-US" altLang="zh-CN" dirty="0"/>
          </a:p>
          <a:p>
            <a:pPr lvl="1"/>
            <a:r>
              <a:rPr lang="zh-CN" altLang="en-US" dirty="0"/>
              <a:t>通过一个例子来看一下这个过程是怎么实现的。</a:t>
            </a:r>
          </a:p>
        </p:txBody>
      </p:sp>
    </p:spTree>
    <p:extLst>
      <p:ext uri="{BB962C8B-B14F-4D97-AF65-F5344CB8AC3E}">
        <p14:creationId xmlns:p14="http://schemas.microsoft.com/office/powerpoint/2010/main" val="320063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val 2"/>
          <p:cNvSpPr>
            <a:spLocks noChangeArrowheads="1"/>
          </p:cNvSpPr>
          <p:nvPr/>
        </p:nvSpPr>
        <p:spPr bwMode="auto">
          <a:xfrm>
            <a:off x="1637584" y="1046251"/>
            <a:ext cx="342900" cy="308372"/>
          </a:xfrm>
          <a:prstGeom prst="ellipse">
            <a:avLst/>
          </a:prstGeom>
          <a:solidFill>
            <a:srgbClr val="CCFFCC"/>
          </a:solidFill>
          <a:ln w="28575" cap="sq">
            <a:solidFill>
              <a:schemeClr val="tx2"/>
            </a:solidFill>
            <a:round/>
            <a:headEnd/>
            <a:tailE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chemeClr val="tx2"/>
                </a:solidFill>
                <a:latin typeface="Times New Roman" panose="02020603050405020304" pitchFamily="18" charset="0"/>
              </a:rPr>
              <a:t>a</a:t>
            </a:r>
            <a:endParaRPr lang="zh-CN" altLang="en-US">
              <a:latin typeface="Times New Roman" panose="02020603050405020304" pitchFamily="18" charset="0"/>
            </a:endParaRPr>
          </a:p>
        </p:txBody>
      </p:sp>
      <p:sp>
        <p:nvSpPr>
          <p:cNvPr id="9219" name="Oval 3"/>
          <p:cNvSpPr>
            <a:spLocks noChangeArrowheads="1"/>
          </p:cNvSpPr>
          <p:nvPr/>
        </p:nvSpPr>
        <p:spPr bwMode="auto">
          <a:xfrm>
            <a:off x="4310922" y="457487"/>
            <a:ext cx="342900" cy="308372"/>
          </a:xfrm>
          <a:prstGeom prst="ellipse">
            <a:avLst/>
          </a:prstGeom>
          <a:solidFill>
            <a:srgbClr val="CCFFCC"/>
          </a:solidFill>
          <a:ln w="28575" cap="sq">
            <a:solidFill>
              <a:schemeClr val="tx2"/>
            </a:solidFill>
            <a:round/>
            <a:headEnd/>
            <a:tailE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chemeClr val="tx2"/>
                </a:solidFill>
                <a:latin typeface="Times New Roman" panose="02020603050405020304" pitchFamily="18" charset="0"/>
              </a:rPr>
              <a:t>b</a:t>
            </a:r>
            <a:endParaRPr lang="zh-CN" altLang="en-US">
              <a:latin typeface="Times New Roman" panose="02020603050405020304" pitchFamily="18" charset="0"/>
            </a:endParaRPr>
          </a:p>
        </p:txBody>
      </p:sp>
      <p:sp>
        <p:nvSpPr>
          <p:cNvPr id="9220" name="Oval 4"/>
          <p:cNvSpPr>
            <a:spLocks noChangeArrowheads="1"/>
          </p:cNvSpPr>
          <p:nvPr/>
        </p:nvSpPr>
        <p:spPr bwMode="auto">
          <a:xfrm>
            <a:off x="6679937" y="1321286"/>
            <a:ext cx="342900" cy="308372"/>
          </a:xfrm>
          <a:prstGeom prst="ellipse">
            <a:avLst/>
          </a:prstGeom>
          <a:solidFill>
            <a:srgbClr val="CCFFCC"/>
          </a:solidFill>
          <a:ln w="28575" cap="sq">
            <a:solidFill>
              <a:schemeClr val="tx2"/>
            </a:solidFill>
            <a:round/>
            <a:headEnd/>
            <a:tailE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chemeClr val="tx2"/>
                </a:solidFill>
                <a:latin typeface="Times New Roman" panose="02020603050405020304" pitchFamily="18" charset="0"/>
              </a:rPr>
              <a:t>c</a:t>
            </a:r>
            <a:endParaRPr lang="zh-CN" altLang="en-US">
              <a:latin typeface="Times New Roman" panose="02020603050405020304" pitchFamily="18" charset="0"/>
            </a:endParaRPr>
          </a:p>
        </p:txBody>
      </p:sp>
      <p:sp>
        <p:nvSpPr>
          <p:cNvPr id="9221" name="Oval 5"/>
          <p:cNvSpPr>
            <a:spLocks noChangeArrowheads="1"/>
          </p:cNvSpPr>
          <p:nvPr/>
        </p:nvSpPr>
        <p:spPr bwMode="auto">
          <a:xfrm>
            <a:off x="6246879" y="2660739"/>
            <a:ext cx="342900" cy="308372"/>
          </a:xfrm>
          <a:prstGeom prst="ellipse">
            <a:avLst/>
          </a:prstGeom>
          <a:solidFill>
            <a:srgbClr val="CCFFCC"/>
          </a:solidFill>
          <a:ln w="28575" cap="sq">
            <a:solidFill>
              <a:schemeClr val="tx2"/>
            </a:solidFill>
            <a:round/>
            <a:headEnd/>
            <a:tailE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chemeClr val="tx2"/>
                </a:solidFill>
                <a:latin typeface="Times New Roman" panose="02020603050405020304" pitchFamily="18" charset="0"/>
              </a:rPr>
              <a:t>d</a:t>
            </a:r>
            <a:endParaRPr lang="zh-CN" altLang="en-US">
              <a:latin typeface="Times New Roman" panose="02020603050405020304" pitchFamily="18" charset="0"/>
            </a:endParaRPr>
          </a:p>
        </p:txBody>
      </p:sp>
      <p:sp>
        <p:nvSpPr>
          <p:cNvPr id="9222" name="Oval 6"/>
          <p:cNvSpPr>
            <a:spLocks noChangeArrowheads="1"/>
          </p:cNvSpPr>
          <p:nvPr/>
        </p:nvSpPr>
        <p:spPr bwMode="auto">
          <a:xfrm>
            <a:off x="4044969" y="1877903"/>
            <a:ext cx="342900" cy="308372"/>
          </a:xfrm>
          <a:prstGeom prst="ellipse">
            <a:avLst/>
          </a:prstGeom>
          <a:solidFill>
            <a:srgbClr val="CCFFCC"/>
          </a:solidFill>
          <a:ln w="28575" cap="sq">
            <a:solidFill>
              <a:schemeClr val="tx2"/>
            </a:solidFill>
            <a:round/>
            <a:headEnd/>
            <a:tailE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chemeClr val="tx2"/>
                </a:solidFill>
                <a:latin typeface="Times New Roman" panose="02020603050405020304" pitchFamily="18" charset="0"/>
              </a:rPr>
              <a:t>e</a:t>
            </a:r>
            <a:endParaRPr lang="zh-CN" altLang="en-US">
              <a:latin typeface="Times New Roman" panose="02020603050405020304" pitchFamily="18" charset="0"/>
            </a:endParaRPr>
          </a:p>
        </p:txBody>
      </p:sp>
      <p:sp>
        <p:nvSpPr>
          <p:cNvPr id="9223" name="Oval 7"/>
          <p:cNvSpPr>
            <a:spLocks noChangeArrowheads="1"/>
          </p:cNvSpPr>
          <p:nvPr/>
        </p:nvSpPr>
        <p:spPr bwMode="auto">
          <a:xfrm>
            <a:off x="1486761" y="2832158"/>
            <a:ext cx="342900" cy="308372"/>
          </a:xfrm>
          <a:prstGeom prst="ellipse">
            <a:avLst/>
          </a:prstGeom>
          <a:solidFill>
            <a:srgbClr val="CCFFCC"/>
          </a:solidFill>
          <a:ln w="28575" cap="sq">
            <a:solidFill>
              <a:schemeClr val="tx2"/>
            </a:solidFill>
            <a:round/>
            <a:headEnd/>
            <a:tailE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chemeClr val="tx2"/>
                </a:solidFill>
                <a:latin typeface="Times New Roman" panose="02020603050405020304" pitchFamily="18" charset="0"/>
              </a:rPr>
              <a:t>g</a:t>
            </a:r>
            <a:endParaRPr lang="zh-CN" altLang="en-US">
              <a:latin typeface="Times New Roman" panose="02020603050405020304" pitchFamily="18" charset="0"/>
            </a:endParaRPr>
          </a:p>
        </p:txBody>
      </p:sp>
      <p:sp>
        <p:nvSpPr>
          <p:cNvPr id="9224" name="Oval 8"/>
          <p:cNvSpPr>
            <a:spLocks noChangeArrowheads="1"/>
          </p:cNvSpPr>
          <p:nvPr/>
        </p:nvSpPr>
        <p:spPr bwMode="auto">
          <a:xfrm>
            <a:off x="4049216" y="3145579"/>
            <a:ext cx="342900" cy="308372"/>
          </a:xfrm>
          <a:prstGeom prst="ellipse">
            <a:avLst/>
          </a:prstGeom>
          <a:solidFill>
            <a:srgbClr val="CCFFCC"/>
          </a:solidFill>
          <a:ln w="28575" cap="sq">
            <a:solidFill>
              <a:schemeClr val="tx2"/>
            </a:solidFill>
            <a:round/>
            <a:headEnd/>
            <a:tailE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chemeClr val="tx2"/>
                </a:solidFill>
                <a:latin typeface="Times New Roman" panose="02020603050405020304" pitchFamily="18" charset="0"/>
              </a:rPr>
              <a:t>f</a:t>
            </a:r>
            <a:endParaRPr lang="zh-CN" altLang="en-US">
              <a:latin typeface="Times New Roman" panose="02020603050405020304" pitchFamily="18" charset="0"/>
            </a:endParaRPr>
          </a:p>
        </p:txBody>
      </p:sp>
      <p:sp>
        <p:nvSpPr>
          <p:cNvPr id="9225" name="Line 9"/>
          <p:cNvSpPr>
            <a:spLocks noChangeShapeType="1"/>
          </p:cNvSpPr>
          <p:nvPr/>
        </p:nvSpPr>
        <p:spPr bwMode="auto">
          <a:xfrm flipV="1">
            <a:off x="1980484" y="670948"/>
            <a:ext cx="2297102" cy="430667"/>
          </a:xfrm>
          <a:prstGeom prst="line">
            <a:avLst/>
          </a:prstGeom>
          <a:noFill/>
          <a:ln w="28575" cap="sq">
            <a:solidFill>
              <a:srgbClr val="00206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26" name="Line 10"/>
          <p:cNvSpPr>
            <a:spLocks noChangeShapeType="1"/>
          </p:cNvSpPr>
          <p:nvPr/>
        </p:nvSpPr>
        <p:spPr bwMode="auto">
          <a:xfrm>
            <a:off x="1980209" y="1287185"/>
            <a:ext cx="2058863" cy="687618"/>
          </a:xfrm>
          <a:prstGeom prst="line">
            <a:avLst/>
          </a:prstGeom>
          <a:noFill/>
          <a:ln w="28575" cap="sq">
            <a:solidFill>
              <a:srgbClr val="00206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27" name="Line 11"/>
          <p:cNvSpPr>
            <a:spLocks noChangeShapeType="1"/>
          </p:cNvSpPr>
          <p:nvPr/>
        </p:nvSpPr>
        <p:spPr bwMode="auto">
          <a:xfrm flipH="1">
            <a:off x="4277368" y="788760"/>
            <a:ext cx="157219" cy="1058812"/>
          </a:xfrm>
          <a:prstGeom prst="line">
            <a:avLst/>
          </a:prstGeom>
          <a:noFill/>
          <a:ln w="28575" cap="sq">
            <a:solidFill>
              <a:srgbClr val="00206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28" name="Line 12"/>
          <p:cNvSpPr>
            <a:spLocks noChangeShapeType="1"/>
          </p:cNvSpPr>
          <p:nvPr/>
        </p:nvSpPr>
        <p:spPr bwMode="auto">
          <a:xfrm flipH="1">
            <a:off x="1682005" y="1368261"/>
            <a:ext cx="104345" cy="1447208"/>
          </a:xfrm>
          <a:prstGeom prst="line">
            <a:avLst/>
          </a:prstGeom>
          <a:noFill/>
          <a:ln w="28575" cap="sq">
            <a:solidFill>
              <a:srgbClr val="00206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29" name="Line 13"/>
          <p:cNvSpPr>
            <a:spLocks noChangeShapeType="1"/>
          </p:cNvSpPr>
          <p:nvPr/>
        </p:nvSpPr>
        <p:spPr bwMode="auto">
          <a:xfrm flipV="1">
            <a:off x="1796908" y="2102902"/>
            <a:ext cx="2228403" cy="784338"/>
          </a:xfrm>
          <a:prstGeom prst="line">
            <a:avLst/>
          </a:prstGeom>
          <a:noFill/>
          <a:ln w="28575" cap="sq">
            <a:solidFill>
              <a:srgbClr val="00206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30" name="Line 14"/>
          <p:cNvSpPr>
            <a:spLocks noChangeShapeType="1"/>
          </p:cNvSpPr>
          <p:nvPr/>
        </p:nvSpPr>
        <p:spPr bwMode="auto">
          <a:xfrm>
            <a:off x="4396146" y="2154355"/>
            <a:ext cx="1860258" cy="622470"/>
          </a:xfrm>
          <a:prstGeom prst="line">
            <a:avLst/>
          </a:prstGeom>
          <a:noFill/>
          <a:ln w="28575" cap="sq">
            <a:solidFill>
              <a:srgbClr val="00206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31" name="Line 15"/>
          <p:cNvSpPr>
            <a:spLocks noChangeShapeType="1"/>
          </p:cNvSpPr>
          <p:nvPr/>
        </p:nvSpPr>
        <p:spPr bwMode="auto">
          <a:xfrm>
            <a:off x="4663618" y="677062"/>
            <a:ext cx="2021081" cy="705415"/>
          </a:xfrm>
          <a:prstGeom prst="line">
            <a:avLst/>
          </a:prstGeom>
          <a:noFill/>
          <a:ln w="28575" cap="sq">
            <a:solidFill>
              <a:srgbClr val="00206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32" name="Line 16"/>
          <p:cNvSpPr>
            <a:spLocks noChangeShapeType="1"/>
          </p:cNvSpPr>
          <p:nvPr/>
        </p:nvSpPr>
        <p:spPr bwMode="auto">
          <a:xfrm flipH="1">
            <a:off x="6499552" y="1687920"/>
            <a:ext cx="305670" cy="970438"/>
          </a:xfrm>
          <a:prstGeom prst="line">
            <a:avLst/>
          </a:prstGeom>
          <a:noFill/>
          <a:ln w="28575" cap="sq">
            <a:solidFill>
              <a:srgbClr val="00206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33" name="Line 17"/>
          <p:cNvSpPr>
            <a:spLocks noChangeShapeType="1"/>
          </p:cNvSpPr>
          <p:nvPr/>
        </p:nvSpPr>
        <p:spPr bwMode="auto">
          <a:xfrm>
            <a:off x="4548457" y="753938"/>
            <a:ext cx="1726667" cy="1925226"/>
          </a:xfrm>
          <a:prstGeom prst="line">
            <a:avLst/>
          </a:prstGeom>
          <a:noFill/>
          <a:ln w="28575" cap="sq">
            <a:solidFill>
              <a:srgbClr val="00206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34" name="Line 18"/>
          <p:cNvSpPr>
            <a:spLocks noChangeShapeType="1"/>
          </p:cNvSpPr>
          <p:nvPr/>
        </p:nvSpPr>
        <p:spPr bwMode="auto">
          <a:xfrm>
            <a:off x="1860616" y="3034000"/>
            <a:ext cx="2159667" cy="257771"/>
          </a:xfrm>
          <a:prstGeom prst="line">
            <a:avLst/>
          </a:prstGeom>
          <a:noFill/>
          <a:ln w="28575" cap="sq">
            <a:solidFill>
              <a:srgbClr val="00206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35" name="Line 19"/>
          <p:cNvSpPr>
            <a:spLocks noChangeShapeType="1"/>
          </p:cNvSpPr>
          <p:nvPr/>
        </p:nvSpPr>
        <p:spPr bwMode="auto">
          <a:xfrm flipH="1">
            <a:off x="4416760" y="2922678"/>
            <a:ext cx="1872981" cy="376758"/>
          </a:xfrm>
          <a:prstGeom prst="line">
            <a:avLst/>
          </a:prstGeom>
          <a:noFill/>
          <a:ln w="28575" cap="sq">
            <a:solidFill>
              <a:srgbClr val="00206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36" name="Text Box 20"/>
          <p:cNvSpPr txBox="1">
            <a:spLocks noChangeArrowheads="1"/>
          </p:cNvSpPr>
          <p:nvPr/>
        </p:nvSpPr>
        <p:spPr bwMode="auto">
          <a:xfrm>
            <a:off x="2799951" y="490872"/>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dirty="0">
                <a:solidFill>
                  <a:schemeClr val="tx2"/>
                </a:solidFill>
                <a:latin typeface="Times New Roman" panose="02020603050405020304" pitchFamily="18" charset="0"/>
              </a:rPr>
              <a:t>19</a:t>
            </a:r>
            <a:endParaRPr lang="zh-CN" altLang="en-US" sz="2100" dirty="0">
              <a:latin typeface="Times New Roman" panose="02020603050405020304" pitchFamily="18" charset="0"/>
            </a:endParaRPr>
          </a:p>
        </p:txBody>
      </p:sp>
      <p:sp>
        <p:nvSpPr>
          <p:cNvPr id="9237" name="Text Box 21"/>
          <p:cNvSpPr txBox="1">
            <a:spLocks noChangeArrowheads="1"/>
          </p:cNvSpPr>
          <p:nvPr/>
        </p:nvSpPr>
        <p:spPr bwMode="auto">
          <a:xfrm>
            <a:off x="5594187" y="611673"/>
            <a:ext cx="31931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dirty="0">
                <a:solidFill>
                  <a:schemeClr val="tx2"/>
                </a:solidFill>
                <a:latin typeface="Times New Roman" panose="02020603050405020304" pitchFamily="18" charset="0"/>
              </a:rPr>
              <a:t>5</a:t>
            </a:r>
            <a:endParaRPr lang="zh-CN" altLang="en-US" dirty="0">
              <a:solidFill>
                <a:schemeClr val="tx2"/>
              </a:solidFill>
              <a:latin typeface="Times New Roman" panose="02020603050405020304" pitchFamily="18" charset="0"/>
            </a:endParaRPr>
          </a:p>
        </p:txBody>
      </p:sp>
      <p:sp>
        <p:nvSpPr>
          <p:cNvPr id="9238" name="Text Box 22"/>
          <p:cNvSpPr txBox="1">
            <a:spLocks noChangeArrowheads="1"/>
          </p:cNvSpPr>
          <p:nvPr/>
        </p:nvSpPr>
        <p:spPr bwMode="auto">
          <a:xfrm>
            <a:off x="2472598" y="1601678"/>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a:solidFill>
                  <a:schemeClr val="tx2"/>
                </a:solidFill>
                <a:latin typeface="Times New Roman" panose="02020603050405020304" pitchFamily="18" charset="0"/>
              </a:rPr>
              <a:t>14</a:t>
            </a:r>
            <a:endParaRPr lang="zh-CN" altLang="en-US">
              <a:latin typeface="Times New Roman" panose="02020603050405020304" pitchFamily="18" charset="0"/>
            </a:endParaRPr>
          </a:p>
        </p:txBody>
      </p:sp>
      <p:sp>
        <p:nvSpPr>
          <p:cNvPr id="9239" name="Text Box 23"/>
          <p:cNvSpPr txBox="1">
            <a:spLocks noChangeArrowheads="1"/>
          </p:cNvSpPr>
          <p:nvPr/>
        </p:nvSpPr>
        <p:spPr bwMode="auto">
          <a:xfrm>
            <a:off x="1250228" y="1740093"/>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dirty="0">
                <a:solidFill>
                  <a:schemeClr val="tx2"/>
                </a:solidFill>
                <a:latin typeface="Times New Roman" panose="02020603050405020304" pitchFamily="18" charset="0"/>
              </a:rPr>
              <a:t>18</a:t>
            </a:r>
            <a:endParaRPr lang="zh-CN" altLang="en-US" sz="2400" dirty="0">
              <a:latin typeface="Times New Roman" panose="02020603050405020304" pitchFamily="18" charset="0"/>
            </a:endParaRPr>
          </a:p>
        </p:txBody>
      </p:sp>
      <p:sp>
        <p:nvSpPr>
          <p:cNvPr id="9240" name="Text Box 24"/>
          <p:cNvSpPr txBox="1">
            <a:spLocks noChangeArrowheads="1"/>
          </p:cNvSpPr>
          <p:nvPr/>
        </p:nvSpPr>
        <p:spPr bwMode="auto">
          <a:xfrm>
            <a:off x="2733641" y="2815469"/>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dirty="0">
                <a:latin typeface="Times New Roman" panose="02020603050405020304" pitchFamily="18" charset="0"/>
              </a:rPr>
              <a:t>27</a:t>
            </a:r>
            <a:endParaRPr lang="zh-CN" altLang="en-US" sz="2400" dirty="0">
              <a:latin typeface="Times New Roman" panose="02020603050405020304" pitchFamily="18" charset="0"/>
            </a:endParaRPr>
          </a:p>
        </p:txBody>
      </p:sp>
      <p:sp>
        <p:nvSpPr>
          <p:cNvPr id="9241" name="Text Box 25"/>
          <p:cNvSpPr txBox="1">
            <a:spLocks noChangeArrowheads="1"/>
          </p:cNvSpPr>
          <p:nvPr/>
        </p:nvSpPr>
        <p:spPr bwMode="auto">
          <a:xfrm>
            <a:off x="2358298" y="2263666"/>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a:solidFill>
                  <a:schemeClr val="tx2"/>
                </a:solidFill>
                <a:latin typeface="Times New Roman" panose="02020603050405020304" pitchFamily="18" charset="0"/>
              </a:rPr>
              <a:t>16</a:t>
            </a:r>
            <a:endParaRPr lang="zh-CN" altLang="en-US" sz="2100">
              <a:latin typeface="Times New Roman" panose="02020603050405020304" pitchFamily="18" charset="0"/>
            </a:endParaRPr>
          </a:p>
        </p:txBody>
      </p:sp>
      <p:sp>
        <p:nvSpPr>
          <p:cNvPr id="9242" name="Text Box 26"/>
          <p:cNvSpPr txBox="1">
            <a:spLocks noChangeArrowheads="1"/>
          </p:cNvSpPr>
          <p:nvPr/>
        </p:nvSpPr>
        <p:spPr bwMode="auto">
          <a:xfrm>
            <a:off x="5068046" y="2005491"/>
            <a:ext cx="31931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a:solidFill>
                  <a:schemeClr val="tx2"/>
                </a:solidFill>
                <a:latin typeface="Times New Roman" panose="02020603050405020304" pitchFamily="18" charset="0"/>
              </a:rPr>
              <a:t>8</a:t>
            </a:r>
            <a:endParaRPr lang="zh-CN" altLang="en-US" sz="2400">
              <a:latin typeface="Times New Roman" panose="02020603050405020304" pitchFamily="18" charset="0"/>
            </a:endParaRPr>
          </a:p>
        </p:txBody>
      </p:sp>
      <p:sp>
        <p:nvSpPr>
          <p:cNvPr id="9243" name="Text Box 27"/>
          <p:cNvSpPr txBox="1">
            <a:spLocks noChangeArrowheads="1"/>
          </p:cNvSpPr>
          <p:nvPr/>
        </p:nvSpPr>
        <p:spPr bwMode="auto">
          <a:xfrm>
            <a:off x="4988813" y="2751129"/>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dirty="0">
                <a:solidFill>
                  <a:schemeClr val="tx2"/>
                </a:solidFill>
                <a:latin typeface="Times New Roman" panose="02020603050405020304" pitchFamily="18" charset="0"/>
              </a:rPr>
              <a:t>21</a:t>
            </a:r>
            <a:endParaRPr lang="zh-CN" altLang="en-US" sz="2100" dirty="0">
              <a:latin typeface="Times New Roman" panose="02020603050405020304" pitchFamily="18" charset="0"/>
            </a:endParaRPr>
          </a:p>
        </p:txBody>
      </p:sp>
      <p:sp>
        <p:nvSpPr>
          <p:cNvPr id="9244" name="Text Box 28"/>
          <p:cNvSpPr txBox="1">
            <a:spLocks noChangeArrowheads="1"/>
          </p:cNvSpPr>
          <p:nvPr/>
        </p:nvSpPr>
        <p:spPr bwMode="auto">
          <a:xfrm>
            <a:off x="6675174" y="2005491"/>
            <a:ext cx="31931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a:solidFill>
                  <a:schemeClr val="tx2"/>
                </a:solidFill>
                <a:latin typeface="Times New Roman" panose="02020603050405020304" pitchFamily="18" charset="0"/>
              </a:rPr>
              <a:t>3</a:t>
            </a:r>
            <a:endParaRPr lang="zh-CN" altLang="en-US" sz="2400">
              <a:latin typeface="Times New Roman" panose="02020603050405020304" pitchFamily="18" charset="0"/>
            </a:endParaRPr>
          </a:p>
        </p:txBody>
      </p:sp>
      <p:sp>
        <p:nvSpPr>
          <p:cNvPr id="9245" name="Oval 29"/>
          <p:cNvSpPr>
            <a:spLocks noChangeArrowheads="1"/>
          </p:cNvSpPr>
          <p:nvPr/>
        </p:nvSpPr>
        <p:spPr bwMode="auto">
          <a:xfrm>
            <a:off x="1637584" y="1029583"/>
            <a:ext cx="342900" cy="308372"/>
          </a:xfrm>
          <a:prstGeom prst="ellipse">
            <a:avLst/>
          </a:prstGeom>
          <a:solidFill>
            <a:srgbClr val="FFFF99"/>
          </a:solidFill>
          <a:ln w="28575" cap="sq">
            <a:solidFill>
              <a:srgbClr val="993300"/>
            </a:solidFill>
            <a:round/>
            <a:headEnd/>
            <a:tailE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rgbClr val="800000"/>
                </a:solidFill>
                <a:latin typeface="Times New Roman" panose="02020603050405020304" pitchFamily="18" charset="0"/>
              </a:rPr>
              <a:t>a</a:t>
            </a:r>
            <a:endParaRPr lang="zh-CN" altLang="en-US">
              <a:latin typeface="Times New Roman" panose="02020603050405020304" pitchFamily="18" charset="0"/>
            </a:endParaRPr>
          </a:p>
        </p:txBody>
      </p:sp>
      <p:sp>
        <p:nvSpPr>
          <p:cNvPr id="9246" name="Line 30"/>
          <p:cNvSpPr>
            <a:spLocks noChangeShapeType="1"/>
          </p:cNvSpPr>
          <p:nvPr/>
        </p:nvSpPr>
        <p:spPr bwMode="auto">
          <a:xfrm>
            <a:off x="4387869" y="2156225"/>
            <a:ext cx="1859010" cy="620422"/>
          </a:xfrm>
          <a:prstGeom prst="line">
            <a:avLst/>
          </a:prstGeom>
          <a:noFill/>
          <a:ln w="28575" cap="sq">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47" name="Oval 31"/>
          <p:cNvSpPr>
            <a:spLocks noChangeArrowheads="1"/>
          </p:cNvSpPr>
          <p:nvPr/>
        </p:nvSpPr>
        <p:spPr bwMode="auto">
          <a:xfrm>
            <a:off x="4047350" y="1893382"/>
            <a:ext cx="342900" cy="308372"/>
          </a:xfrm>
          <a:prstGeom prst="ellipse">
            <a:avLst/>
          </a:prstGeom>
          <a:solidFill>
            <a:srgbClr val="FFFF99"/>
          </a:solidFill>
          <a:ln w="28575" cap="sq">
            <a:solidFill>
              <a:srgbClr val="993300"/>
            </a:solidFill>
            <a:round/>
            <a:headEnd/>
            <a:tailE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rgbClr val="800000"/>
                </a:solidFill>
                <a:latin typeface="Times New Roman" panose="02020603050405020304" pitchFamily="18" charset="0"/>
              </a:rPr>
              <a:t>e</a:t>
            </a:r>
            <a:endParaRPr lang="zh-CN" altLang="en-US">
              <a:latin typeface="Times New Roman" panose="02020603050405020304" pitchFamily="18" charset="0"/>
            </a:endParaRPr>
          </a:p>
        </p:txBody>
      </p:sp>
      <p:sp>
        <p:nvSpPr>
          <p:cNvPr id="9248" name="Line 32"/>
          <p:cNvSpPr>
            <a:spLocks noChangeShapeType="1"/>
          </p:cNvSpPr>
          <p:nvPr/>
        </p:nvSpPr>
        <p:spPr bwMode="auto">
          <a:xfrm>
            <a:off x="1974312" y="1287185"/>
            <a:ext cx="2064760" cy="687618"/>
          </a:xfrm>
          <a:prstGeom prst="line">
            <a:avLst/>
          </a:prstGeom>
          <a:noFill/>
          <a:ln w="28575" cap="sq">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49" name="Text Box 33"/>
          <p:cNvSpPr txBox="1">
            <a:spLocks noChangeArrowheads="1"/>
          </p:cNvSpPr>
          <p:nvPr/>
        </p:nvSpPr>
        <p:spPr bwMode="auto">
          <a:xfrm>
            <a:off x="3872284" y="1150326"/>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dirty="0">
                <a:solidFill>
                  <a:schemeClr val="tx2"/>
                </a:solidFill>
                <a:latin typeface="Times New Roman" panose="02020603050405020304" pitchFamily="18" charset="0"/>
              </a:rPr>
              <a:t>12</a:t>
            </a:r>
            <a:endParaRPr lang="zh-CN" altLang="en-US" sz="2400" dirty="0">
              <a:latin typeface="Times New Roman" panose="02020603050405020304" pitchFamily="18" charset="0"/>
            </a:endParaRPr>
          </a:p>
        </p:txBody>
      </p:sp>
      <p:sp>
        <p:nvSpPr>
          <p:cNvPr id="9250" name="Oval 34"/>
          <p:cNvSpPr>
            <a:spLocks noChangeArrowheads="1"/>
          </p:cNvSpPr>
          <p:nvPr/>
        </p:nvSpPr>
        <p:spPr bwMode="auto">
          <a:xfrm>
            <a:off x="6289742" y="2698839"/>
            <a:ext cx="342900" cy="308372"/>
          </a:xfrm>
          <a:prstGeom prst="ellipse">
            <a:avLst/>
          </a:prstGeom>
          <a:solidFill>
            <a:srgbClr val="FFFF99"/>
          </a:solidFill>
          <a:ln w="28575" cap="sq">
            <a:solidFill>
              <a:srgbClr val="993300"/>
            </a:solidFill>
            <a:round/>
            <a:headEnd/>
            <a:tailE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rgbClr val="800000"/>
                </a:solidFill>
                <a:latin typeface="Times New Roman" panose="02020603050405020304" pitchFamily="18" charset="0"/>
              </a:rPr>
              <a:t>d</a:t>
            </a:r>
            <a:endParaRPr lang="zh-CN" altLang="en-US">
              <a:latin typeface="Times New Roman" panose="02020603050405020304" pitchFamily="18" charset="0"/>
            </a:endParaRPr>
          </a:p>
        </p:txBody>
      </p:sp>
      <p:sp>
        <p:nvSpPr>
          <p:cNvPr id="9251" name="Line 35"/>
          <p:cNvSpPr>
            <a:spLocks noChangeShapeType="1"/>
          </p:cNvSpPr>
          <p:nvPr/>
        </p:nvSpPr>
        <p:spPr bwMode="auto">
          <a:xfrm flipH="1">
            <a:off x="6499552" y="1667757"/>
            <a:ext cx="305670" cy="976937"/>
          </a:xfrm>
          <a:prstGeom prst="line">
            <a:avLst/>
          </a:prstGeom>
          <a:noFill/>
          <a:ln w="28575" cap="sq">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52" name="Oval 36"/>
          <p:cNvSpPr>
            <a:spLocks noChangeArrowheads="1"/>
          </p:cNvSpPr>
          <p:nvPr/>
        </p:nvSpPr>
        <p:spPr bwMode="auto">
          <a:xfrm>
            <a:off x="6684700" y="1337955"/>
            <a:ext cx="342900" cy="308372"/>
          </a:xfrm>
          <a:prstGeom prst="ellipse">
            <a:avLst/>
          </a:prstGeom>
          <a:solidFill>
            <a:srgbClr val="FFFF99"/>
          </a:solidFill>
          <a:ln w="28575" cap="sq">
            <a:solidFill>
              <a:srgbClr val="993300"/>
            </a:solidFill>
            <a:round/>
            <a:headEnd/>
            <a:tailE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rgbClr val="800000"/>
                </a:solidFill>
                <a:latin typeface="Times New Roman" panose="02020603050405020304" pitchFamily="18" charset="0"/>
              </a:rPr>
              <a:t>c</a:t>
            </a:r>
            <a:endParaRPr lang="zh-CN" altLang="en-US">
              <a:latin typeface="Times New Roman" panose="02020603050405020304" pitchFamily="18" charset="0"/>
            </a:endParaRPr>
          </a:p>
        </p:txBody>
      </p:sp>
      <p:sp>
        <p:nvSpPr>
          <p:cNvPr id="9253" name="Line 37"/>
          <p:cNvSpPr>
            <a:spLocks noChangeShapeType="1"/>
          </p:cNvSpPr>
          <p:nvPr/>
        </p:nvSpPr>
        <p:spPr bwMode="auto">
          <a:xfrm>
            <a:off x="4663618" y="677062"/>
            <a:ext cx="2025843" cy="705415"/>
          </a:xfrm>
          <a:prstGeom prst="line">
            <a:avLst/>
          </a:prstGeom>
          <a:noFill/>
          <a:ln w="28575" cap="sq">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54" name="Oval 38"/>
          <p:cNvSpPr>
            <a:spLocks noChangeArrowheads="1"/>
          </p:cNvSpPr>
          <p:nvPr/>
        </p:nvSpPr>
        <p:spPr bwMode="auto">
          <a:xfrm>
            <a:off x="4315685" y="467012"/>
            <a:ext cx="342900" cy="308372"/>
          </a:xfrm>
          <a:prstGeom prst="ellipse">
            <a:avLst/>
          </a:prstGeom>
          <a:solidFill>
            <a:srgbClr val="FFFF99"/>
          </a:solidFill>
          <a:ln w="28575" cap="sq">
            <a:solidFill>
              <a:srgbClr val="993300"/>
            </a:solidFill>
            <a:round/>
            <a:headEnd/>
            <a:tailE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rgbClr val="800000"/>
                </a:solidFill>
                <a:latin typeface="Times New Roman" panose="02020603050405020304" pitchFamily="18" charset="0"/>
              </a:rPr>
              <a:t>b</a:t>
            </a:r>
            <a:endParaRPr lang="zh-CN" altLang="en-US">
              <a:latin typeface="Times New Roman" panose="02020603050405020304" pitchFamily="18" charset="0"/>
            </a:endParaRPr>
          </a:p>
        </p:txBody>
      </p:sp>
      <p:sp>
        <p:nvSpPr>
          <p:cNvPr id="9255" name="Text Box 39"/>
          <p:cNvSpPr txBox="1">
            <a:spLocks noChangeArrowheads="1"/>
          </p:cNvSpPr>
          <p:nvPr/>
        </p:nvSpPr>
        <p:spPr bwMode="auto">
          <a:xfrm>
            <a:off x="5354840" y="1421909"/>
            <a:ext cx="31931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dirty="0">
                <a:solidFill>
                  <a:schemeClr val="tx2"/>
                </a:solidFill>
                <a:latin typeface="Times New Roman" panose="02020603050405020304" pitchFamily="18" charset="0"/>
              </a:rPr>
              <a:t>7</a:t>
            </a:r>
            <a:endParaRPr lang="zh-CN" altLang="en-US" sz="2400" dirty="0">
              <a:latin typeface="Times New Roman" panose="02020603050405020304" pitchFamily="18" charset="0"/>
            </a:endParaRPr>
          </a:p>
        </p:txBody>
      </p:sp>
      <p:graphicFrame>
        <p:nvGraphicFramePr>
          <p:cNvPr id="9256" name="Object 40"/>
          <p:cNvGraphicFramePr>
            <a:graphicFrameLocks noChangeAspect="1"/>
          </p:cNvGraphicFramePr>
          <p:nvPr>
            <p:extLst>
              <p:ext uri="{D42A27DB-BD31-4B8C-83A1-F6EECF244321}">
                <p14:modId xmlns:p14="http://schemas.microsoft.com/office/powerpoint/2010/main" val="2951298712"/>
              </p:ext>
            </p:extLst>
          </p:nvPr>
        </p:nvGraphicFramePr>
        <p:xfrm>
          <a:off x="765041" y="4287657"/>
          <a:ext cx="7613919" cy="2295677"/>
        </p:xfrm>
        <a:graphic>
          <a:graphicData uri="http://schemas.openxmlformats.org/presentationml/2006/ole">
            <mc:AlternateContent xmlns:mc="http://schemas.openxmlformats.org/markup-compatibility/2006">
              <mc:Choice xmlns:v="urn:schemas-microsoft-com:vml" Requires="v">
                <p:oleObj r:id="rId4" imgW="9385560" imgH="2811600" progId="Word.Document.8">
                  <p:embed/>
                </p:oleObj>
              </mc:Choice>
              <mc:Fallback>
                <p:oleObj r:id="rId4" imgW="9385560" imgH="2811600" progId="Word.Document.8">
                  <p:embed/>
                  <p:pic>
                    <p:nvPicPr>
                      <p:cNvPr id="9256"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041" y="4287657"/>
                        <a:ext cx="7613919" cy="2295677"/>
                      </a:xfrm>
                      <a:prstGeom prst="rect">
                        <a:avLst/>
                      </a:prstGeom>
                      <a:noFill/>
                      <a:ln>
                        <a:noFill/>
                      </a:ln>
                    </p:spPr>
                  </p:pic>
                </p:oleObj>
              </mc:Fallback>
            </mc:AlternateContent>
          </a:graphicData>
        </a:graphic>
      </p:graphicFrame>
      <p:sp>
        <p:nvSpPr>
          <p:cNvPr id="9257" name="Text Box 41"/>
          <p:cNvSpPr txBox="1">
            <a:spLocks noChangeArrowheads="1"/>
          </p:cNvSpPr>
          <p:nvPr/>
        </p:nvSpPr>
        <p:spPr bwMode="auto">
          <a:xfrm>
            <a:off x="3324032" y="5093545"/>
            <a:ext cx="6405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rgbClr val="000082"/>
                </a:solidFill>
                <a:latin typeface="Times New Roman" panose="02020603050405020304" pitchFamily="18" charset="0"/>
              </a:rPr>
              <a:t>a</a:t>
            </a:r>
            <a:endParaRPr lang="zh-CN" altLang="en-US" sz="2700" b="1">
              <a:latin typeface="Times New Roman" panose="02020603050405020304" pitchFamily="18" charset="0"/>
            </a:endParaRPr>
          </a:p>
        </p:txBody>
      </p:sp>
      <p:sp>
        <p:nvSpPr>
          <p:cNvPr id="9258" name="Text Box 42"/>
          <p:cNvSpPr txBox="1">
            <a:spLocks noChangeArrowheads="1"/>
          </p:cNvSpPr>
          <p:nvPr/>
        </p:nvSpPr>
        <p:spPr bwMode="auto">
          <a:xfrm>
            <a:off x="5912520" y="5146535"/>
            <a:ext cx="6405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dirty="0">
                <a:solidFill>
                  <a:srgbClr val="000082"/>
                </a:solidFill>
                <a:latin typeface="Times New Roman" panose="02020603050405020304" pitchFamily="18" charset="0"/>
              </a:rPr>
              <a:t>a</a:t>
            </a:r>
            <a:endParaRPr lang="zh-CN" altLang="en-US" sz="2700" b="1" dirty="0">
              <a:latin typeface="Times New Roman" panose="02020603050405020304" pitchFamily="18" charset="0"/>
            </a:endParaRPr>
          </a:p>
        </p:txBody>
      </p:sp>
      <p:sp>
        <p:nvSpPr>
          <p:cNvPr id="9259" name="Text Box 43"/>
          <p:cNvSpPr txBox="1">
            <a:spLocks noChangeArrowheads="1"/>
          </p:cNvSpPr>
          <p:nvPr/>
        </p:nvSpPr>
        <p:spPr bwMode="auto">
          <a:xfrm>
            <a:off x="7600274" y="5112410"/>
            <a:ext cx="6405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rgbClr val="000082"/>
                </a:solidFill>
                <a:latin typeface="Times New Roman" panose="02020603050405020304" pitchFamily="18" charset="0"/>
              </a:rPr>
              <a:t>a</a:t>
            </a:r>
            <a:endParaRPr lang="zh-CN" altLang="en-US" sz="2700" b="1">
              <a:latin typeface="Times New Roman" panose="02020603050405020304" pitchFamily="18" charset="0"/>
            </a:endParaRPr>
          </a:p>
        </p:txBody>
      </p:sp>
      <p:sp>
        <p:nvSpPr>
          <p:cNvPr id="9260" name="Text Box 44"/>
          <p:cNvSpPr txBox="1">
            <a:spLocks noChangeArrowheads="1"/>
          </p:cNvSpPr>
          <p:nvPr/>
        </p:nvSpPr>
        <p:spPr bwMode="auto">
          <a:xfrm>
            <a:off x="3357083" y="5639167"/>
            <a:ext cx="6405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rgbClr val="000082"/>
                </a:solidFill>
                <a:latin typeface="Times New Roman" panose="02020603050405020304" pitchFamily="18" charset="0"/>
              </a:rPr>
              <a:t>19</a:t>
            </a:r>
            <a:endParaRPr lang="zh-CN" altLang="en-US" sz="2700" b="1">
              <a:latin typeface="Times New Roman" panose="02020603050405020304" pitchFamily="18" charset="0"/>
            </a:endParaRPr>
          </a:p>
        </p:txBody>
      </p:sp>
      <p:sp>
        <p:nvSpPr>
          <p:cNvPr id="9261" name="Text Box 45"/>
          <p:cNvSpPr txBox="1">
            <a:spLocks noChangeArrowheads="1"/>
          </p:cNvSpPr>
          <p:nvPr/>
        </p:nvSpPr>
        <p:spPr bwMode="auto">
          <a:xfrm>
            <a:off x="5922647" y="5771055"/>
            <a:ext cx="6405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rgbClr val="000082"/>
                </a:solidFill>
                <a:latin typeface="Times New Roman" panose="02020603050405020304" pitchFamily="18" charset="0"/>
              </a:rPr>
              <a:t>14</a:t>
            </a:r>
            <a:endParaRPr lang="zh-CN" altLang="en-US" sz="2700" b="1">
              <a:latin typeface="Times New Roman" panose="02020603050405020304" pitchFamily="18" charset="0"/>
            </a:endParaRPr>
          </a:p>
        </p:txBody>
      </p:sp>
      <p:sp>
        <p:nvSpPr>
          <p:cNvPr id="9262" name="Text Box 46"/>
          <p:cNvSpPr txBox="1">
            <a:spLocks noChangeArrowheads="1"/>
          </p:cNvSpPr>
          <p:nvPr/>
        </p:nvSpPr>
        <p:spPr bwMode="auto">
          <a:xfrm>
            <a:off x="7612180" y="5758485"/>
            <a:ext cx="6405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rgbClr val="000082"/>
                </a:solidFill>
                <a:latin typeface="Times New Roman" panose="02020603050405020304" pitchFamily="18" charset="0"/>
              </a:rPr>
              <a:t>18</a:t>
            </a:r>
            <a:endParaRPr lang="zh-CN" altLang="en-US" sz="2700" b="1">
              <a:latin typeface="Times New Roman" panose="02020603050405020304" pitchFamily="18" charset="0"/>
            </a:endParaRPr>
          </a:p>
        </p:txBody>
      </p:sp>
      <p:sp>
        <p:nvSpPr>
          <p:cNvPr id="9263" name="Text Box 47"/>
          <p:cNvSpPr txBox="1">
            <a:spLocks noChangeArrowheads="1"/>
          </p:cNvSpPr>
          <p:nvPr/>
        </p:nvSpPr>
        <p:spPr bwMode="auto">
          <a:xfrm>
            <a:off x="5934554" y="5804392"/>
            <a:ext cx="640556" cy="507831"/>
          </a:xfrm>
          <a:prstGeom prst="rect">
            <a:avLst/>
          </a:prstGeom>
          <a:solidFill>
            <a:srgbClr val="FA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dirty="0">
                <a:solidFill>
                  <a:srgbClr val="FF0000"/>
                </a:solidFill>
                <a:latin typeface="Times New Roman" panose="02020603050405020304" pitchFamily="18" charset="0"/>
              </a:rPr>
              <a:t>14</a:t>
            </a:r>
            <a:endParaRPr lang="zh-CN" altLang="en-US" sz="2700" b="1" dirty="0">
              <a:latin typeface="Times New Roman" panose="02020603050405020304" pitchFamily="18" charset="0"/>
            </a:endParaRPr>
          </a:p>
        </p:txBody>
      </p:sp>
      <p:sp>
        <p:nvSpPr>
          <p:cNvPr id="9265" name="Text Box 49"/>
          <p:cNvSpPr txBox="1">
            <a:spLocks noChangeArrowheads="1"/>
          </p:cNvSpPr>
          <p:nvPr/>
        </p:nvSpPr>
        <p:spPr bwMode="auto">
          <a:xfrm>
            <a:off x="3324032" y="5093545"/>
            <a:ext cx="640556" cy="507831"/>
          </a:xfrm>
          <a:prstGeom prst="rect">
            <a:avLst/>
          </a:prstGeom>
          <a:solidFill>
            <a:srgbClr val="FFFFFF"/>
          </a:solidFill>
          <a:ln w="12700" cap="sq">
            <a:solidFill>
              <a:srgbClr val="000080"/>
            </a:solidFill>
            <a:miter lim="800000"/>
            <a:headEnd/>
            <a:tailEnd/>
          </a:ln>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rgbClr val="000082"/>
                </a:solidFill>
                <a:latin typeface="Times New Roman" panose="02020603050405020304" pitchFamily="18" charset="0"/>
              </a:rPr>
              <a:t>e</a:t>
            </a:r>
            <a:endParaRPr lang="zh-CN" altLang="en-US" sz="2700" b="1">
              <a:latin typeface="Times New Roman" panose="02020603050405020304" pitchFamily="18" charset="0"/>
            </a:endParaRPr>
          </a:p>
        </p:txBody>
      </p:sp>
      <p:sp>
        <p:nvSpPr>
          <p:cNvPr id="9266" name="Text Box 50"/>
          <p:cNvSpPr txBox="1">
            <a:spLocks noChangeArrowheads="1"/>
          </p:cNvSpPr>
          <p:nvPr/>
        </p:nvSpPr>
        <p:spPr bwMode="auto">
          <a:xfrm>
            <a:off x="3335049" y="5785945"/>
            <a:ext cx="640556" cy="507831"/>
          </a:xfrm>
          <a:prstGeom prst="rect">
            <a:avLst/>
          </a:prstGeom>
          <a:solidFill>
            <a:srgbClr val="FFFFFF"/>
          </a:solidFill>
          <a:ln w="12700" cap="sq">
            <a:solidFill>
              <a:srgbClr val="000080"/>
            </a:solidFill>
            <a:miter lim="800000"/>
            <a:headEnd/>
            <a:tailEnd/>
          </a:ln>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rgbClr val="000082"/>
                </a:solidFill>
                <a:latin typeface="Times New Roman" panose="02020603050405020304" pitchFamily="18" charset="0"/>
              </a:rPr>
              <a:t>12</a:t>
            </a:r>
            <a:endParaRPr lang="zh-CN" altLang="en-US" sz="2700" b="1">
              <a:latin typeface="Times New Roman" panose="02020603050405020304" pitchFamily="18" charset="0"/>
            </a:endParaRPr>
          </a:p>
        </p:txBody>
      </p:sp>
      <p:sp>
        <p:nvSpPr>
          <p:cNvPr id="9267" name="Text Box 51"/>
          <p:cNvSpPr txBox="1">
            <a:spLocks noChangeArrowheads="1"/>
          </p:cNvSpPr>
          <p:nvPr/>
        </p:nvSpPr>
        <p:spPr bwMode="auto">
          <a:xfrm>
            <a:off x="5068046" y="5133518"/>
            <a:ext cx="640556" cy="507831"/>
          </a:xfrm>
          <a:prstGeom prst="rect">
            <a:avLst/>
          </a:prstGeom>
          <a:solidFill>
            <a:srgbClr val="FFFFFF"/>
          </a:solidFill>
          <a:ln w="12700" cap="sq">
            <a:solidFill>
              <a:srgbClr val="000080"/>
            </a:solidFill>
            <a:miter lim="800000"/>
            <a:headEnd/>
            <a:tailEnd/>
          </a:ln>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rgbClr val="000082"/>
                </a:solidFill>
                <a:latin typeface="Times New Roman" panose="02020603050405020304" pitchFamily="18" charset="0"/>
              </a:rPr>
              <a:t>e</a:t>
            </a:r>
            <a:endParaRPr lang="zh-CN" altLang="en-US" sz="2700" b="1">
              <a:latin typeface="Times New Roman" panose="02020603050405020304" pitchFamily="18" charset="0"/>
            </a:endParaRPr>
          </a:p>
        </p:txBody>
      </p:sp>
      <p:sp>
        <p:nvSpPr>
          <p:cNvPr id="9268" name="Text Box 52"/>
          <p:cNvSpPr txBox="1">
            <a:spLocks noChangeArrowheads="1"/>
          </p:cNvSpPr>
          <p:nvPr/>
        </p:nvSpPr>
        <p:spPr bwMode="auto">
          <a:xfrm>
            <a:off x="7588367" y="5136223"/>
            <a:ext cx="640556" cy="507831"/>
          </a:xfrm>
          <a:prstGeom prst="rect">
            <a:avLst/>
          </a:prstGeom>
          <a:solidFill>
            <a:srgbClr val="FFFFFF"/>
          </a:solidFill>
          <a:ln w="12700" cap="sq">
            <a:solidFill>
              <a:srgbClr val="000080"/>
            </a:solidFill>
            <a:miter lim="800000"/>
            <a:headEnd/>
            <a:tailEnd/>
          </a:ln>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rgbClr val="000082"/>
                </a:solidFill>
                <a:latin typeface="Times New Roman" panose="02020603050405020304" pitchFamily="18" charset="0"/>
              </a:rPr>
              <a:t>e</a:t>
            </a:r>
            <a:endParaRPr lang="zh-CN" altLang="en-US" sz="2700" b="1">
              <a:latin typeface="Times New Roman" panose="02020603050405020304" pitchFamily="18" charset="0"/>
            </a:endParaRPr>
          </a:p>
        </p:txBody>
      </p:sp>
      <p:sp>
        <p:nvSpPr>
          <p:cNvPr id="9269" name="Text Box 53"/>
          <p:cNvSpPr txBox="1">
            <a:spLocks noChangeArrowheads="1"/>
          </p:cNvSpPr>
          <p:nvPr/>
        </p:nvSpPr>
        <p:spPr bwMode="auto">
          <a:xfrm>
            <a:off x="5068046" y="5792867"/>
            <a:ext cx="640556" cy="507831"/>
          </a:xfrm>
          <a:prstGeom prst="rect">
            <a:avLst/>
          </a:prstGeom>
          <a:solidFill>
            <a:srgbClr val="FFFFFF"/>
          </a:solidFill>
          <a:ln w="12700" cap="sq">
            <a:solidFill>
              <a:srgbClr val="000080"/>
            </a:solidFill>
            <a:miter lim="800000"/>
            <a:headEnd/>
            <a:tailEnd/>
          </a:ln>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latin typeface="Times New Roman" panose="02020603050405020304" pitchFamily="18" charset="0"/>
              </a:rPr>
              <a:t>8</a:t>
            </a:r>
            <a:endParaRPr lang="zh-CN" altLang="en-US" sz="2700" b="1">
              <a:latin typeface="Times New Roman" panose="02020603050405020304" pitchFamily="18" charset="0"/>
            </a:endParaRPr>
          </a:p>
        </p:txBody>
      </p:sp>
      <p:sp>
        <p:nvSpPr>
          <p:cNvPr id="9270" name="Text Box 54"/>
          <p:cNvSpPr txBox="1">
            <a:spLocks noChangeArrowheads="1"/>
          </p:cNvSpPr>
          <p:nvPr/>
        </p:nvSpPr>
        <p:spPr bwMode="auto">
          <a:xfrm>
            <a:off x="7624087" y="5806110"/>
            <a:ext cx="640556" cy="507831"/>
          </a:xfrm>
          <a:prstGeom prst="rect">
            <a:avLst/>
          </a:prstGeom>
          <a:solidFill>
            <a:srgbClr val="FFFFFF"/>
          </a:solidFill>
          <a:ln w="12700" cap="sq">
            <a:solidFill>
              <a:srgbClr val="000080"/>
            </a:solidFill>
            <a:miter lim="800000"/>
            <a:headEnd/>
            <a:tailEnd/>
          </a:ln>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rgbClr val="000082"/>
                </a:solidFill>
                <a:latin typeface="Times New Roman" panose="02020603050405020304" pitchFamily="18" charset="0"/>
              </a:rPr>
              <a:t>16</a:t>
            </a:r>
            <a:endParaRPr lang="zh-CN" altLang="en-US" sz="2700" b="1">
              <a:latin typeface="Times New Roman" panose="02020603050405020304" pitchFamily="18" charset="0"/>
            </a:endParaRPr>
          </a:p>
        </p:txBody>
      </p:sp>
      <p:sp>
        <p:nvSpPr>
          <p:cNvPr id="9271" name="Text Box 55"/>
          <p:cNvSpPr txBox="1">
            <a:spLocks noChangeArrowheads="1"/>
          </p:cNvSpPr>
          <p:nvPr/>
        </p:nvSpPr>
        <p:spPr bwMode="auto">
          <a:xfrm>
            <a:off x="5079953" y="5792867"/>
            <a:ext cx="640556" cy="507831"/>
          </a:xfrm>
          <a:prstGeom prst="rect">
            <a:avLst/>
          </a:prstGeom>
          <a:solidFill>
            <a:srgbClr val="FA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rgbClr val="FF0000"/>
                </a:solidFill>
                <a:latin typeface="Times New Roman" panose="02020603050405020304" pitchFamily="18" charset="0"/>
              </a:rPr>
              <a:t>8</a:t>
            </a:r>
            <a:endParaRPr lang="zh-CN" altLang="en-US" sz="2700" b="1">
              <a:latin typeface="Times New Roman" panose="02020603050405020304" pitchFamily="18" charset="0"/>
            </a:endParaRPr>
          </a:p>
        </p:txBody>
      </p:sp>
      <p:sp>
        <p:nvSpPr>
          <p:cNvPr id="9272" name="Text Box 56"/>
          <p:cNvSpPr txBox="1">
            <a:spLocks noChangeArrowheads="1"/>
          </p:cNvSpPr>
          <p:nvPr/>
        </p:nvSpPr>
        <p:spPr bwMode="auto">
          <a:xfrm>
            <a:off x="4224237" y="5152832"/>
            <a:ext cx="640556" cy="507831"/>
          </a:xfrm>
          <a:prstGeom prst="rect">
            <a:avLst/>
          </a:prstGeom>
          <a:solidFill>
            <a:srgbClr val="CCFFCC"/>
          </a:solidFill>
          <a:ln w="12700" cap="sq">
            <a:solidFill>
              <a:schemeClr val="tx2"/>
            </a:solidFill>
            <a:miter lim="800000"/>
            <a:headEnd/>
            <a:tailEnd/>
          </a:ln>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chemeClr val="tx2"/>
                </a:solidFill>
                <a:latin typeface="Times New Roman" panose="02020603050405020304" pitchFamily="18" charset="0"/>
              </a:rPr>
              <a:t>d</a:t>
            </a:r>
            <a:endParaRPr lang="zh-CN" altLang="en-US" sz="2700" b="1">
              <a:latin typeface="Times New Roman" panose="02020603050405020304" pitchFamily="18" charset="0"/>
            </a:endParaRPr>
          </a:p>
        </p:txBody>
      </p:sp>
      <p:sp>
        <p:nvSpPr>
          <p:cNvPr id="9273" name="Text Box 57"/>
          <p:cNvSpPr txBox="1">
            <a:spLocks noChangeArrowheads="1"/>
          </p:cNvSpPr>
          <p:nvPr/>
        </p:nvSpPr>
        <p:spPr bwMode="auto">
          <a:xfrm>
            <a:off x="4224237" y="5790147"/>
            <a:ext cx="640556" cy="507831"/>
          </a:xfrm>
          <a:prstGeom prst="rect">
            <a:avLst/>
          </a:prstGeom>
          <a:solidFill>
            <a:srgbClr val="CCFFCC"/>
          </a:solidFill>
          <a:ln w="12700" cap="sq">
            <a:solidFill>
              <a:schemeClr val="tx2"/>
            </a:solidFill>
            <a:miter lim="800000"/>
            <a:headEnd/>
            <a:tailEnd/>
          </a:ln>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chemeClr val="tx2"/>
                </a:solidFill>
                <a:latin typeface="Times New Roman" panose="02020603050405020304" pitchFamily="18" charset="0"/>
              </a:rPr>
              <a:t>3</a:t>
            </a:r>
            <a:endParaRPr lang="zh-CN" altLang="en-US" sz="2700" b="1">
              <a:latin typeface="Times New Roman" panose="02020603050405020304" pitchFamily="18" charset="0"/>
            </a:endParaRPr>
          </a:p>
        </p:txBody>
      </p:sp>
      <p:sp>
        <p:nvSpPr>
          <p:cNvPr id="9274" name="Text Box 58"/>
          <p:cNvSpPr txBox="1">
            <a:spLocks noChangeArrowheads="1"/>
          </p:cNvSpPr>
          <p:nvPr/>
        </p:nvSpPr>
        <p:spPr bwMode="auto">
          <a:xfrm>
            <a:off x="3381182" y="5126882"/>
            <a:ext cx="640556" cy="507831"/>
          </a:xfrm>
          <a:prstGeom prst="rect">
            <a:avLst/>
          </a:prstGeom>
          <a:solidFill>
            <a:srgbClr val="CCFFCC"/>
          </a:solidFill>
          <a:ln w="12700" cap="sq">
            <a:solidFill>
              <a:schemeClr val="tx2"/>
            </a:solidFill>
            <a:miter lim="800000"/>
            <a:headEnd/>
            <a:tailEnd/>
          </a:ln>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chemeClr val="tx2"/>
                </a:solidFill>
                <a:latin typeface="Times New Roman" panose="02020603050405020304" pitchFamily="18" charset="0"/>
              </a:rPr>
              <a:t>d</a:t>
            </a:r>
            <a:endParaRPr lang="zh-CN" altLang="en-US" sz="2700" b="1">
              <a:latin typeface="Times New Roman" panose="02020603050405020304" pitchFamily="18" charset="0"/>
            </a:endParaRPr>
          </a:p>
        </p:txBody>
      </p:sp>
      <p:sp>
        <p:nvSpPr>
          <p:cNvPr id="9275" name="Text Box 59"/>
          <p:cNvSpPr txBox="1">
            <a:spLocks noChangeArrowheads="1"/>
          </p:cNvSpPr>
          <p:nvPr/>
        </p:nvSpPr>
        <p:spPr bwMode="auto">
          <a:xfrm>
            <a:off x="6768371" y="5160272"/>
            <a:ext cx="640556" cy="507831"/>
          </a:xfrm>
          <a:prstGeom prst="rect">
            <a:avLst/>
          </a:prstGeom>
          <a:solidFill>
            <a:srgbClr val="CCFFCC"/>
          </a:solidFill>
          <a:ln w="12700" cap="sq">
            <a:solidFill>
              <a:schemeClr val="tx2"/>
            </a:solidFill>
            <a:miter lim="800000"/>
            <a:headEnd/>
            <a:tailEnd/>
          </a:ln>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chemeClr val="tx2"/>
                </a:solidFill>
                <a:latin typeface="Times New Roman" panose="02020603050405020304" pitchFamily="18" charset="0"/>
              </a:rPr>
              <a:t>d</a:t>
            </a:r>
            <a:endParaRPr lang="zh-CN" altLang="en-US" sz="2700" b="1">
              <a:latin typeface="Times New Roman" panose="02020603050405020304" pitchFamily="18" charset="0"/>
            </a:endParaRPr>
          </a:p>
        </p:txBody>
      </p:sp>
      <p:sp>
        <p:nvSpPr>
          <p:cNvPr id="9276" name="Text Box 60"/>
          <p:cNvSpPr txBox="1">
            <a:spLocks noChangeArrowheads="1"/>
          </p:cNvSpPr>
          <p:nvPr/>
        </p:nvSpPr>
        <p:spPr bwMode="auto">
          <a:xfrm>
            <a:off x="3399342" y="5795470"/>
            <a:ext cx="640556" cy="507831"/>
          </a:xfrm>
          <a:prstGeom prst="rect">
            <a:avLst/>
          </a:prstGeom>
          <a:solidFill>
            <a:srgbClr val="CCFFCC"/>
          </a:solidFill>
          <a:ln w="12700" cap="sq">
            <a:solidFill>
              <a:schemeClr val="tx2"/>
            </a:solidFill>
            <a:miter lim="800000"/>
            <a:headEnd/>
            <a:tailEnd/>
          </a:ln>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latin typeface="Times New Roman" panose="02020603050405020304" pitchFamily="18" charset="0"/>
              </a:rPr>
              <a:t>7</a:t>
            </a:r>
          </a:p>
        </p:txBody>
      </p:sp>
      <p:sp>
        <p:nvSpPr>
          <p:cNvPr id="9277" name="Text Box 61"/>
          <p:cNvSpPr txBox="1">
            <a:spLocks noChangeArrowheads="1"/>
          </p:cNvSpPr>
          <p:nvPr/>
        </p:nvSpPr>
        <p:spPr bwMode="auto">
          <a:xfrm>
            <a:off x="6790405" y="5786570"/>
            <a:ext cx="640556" cy="507831"/>
          </a:xfrm>
          <a:prstGeom prst="rect">
            <a:avLst/>
          </a:prstGeom>
          <a:solidFill>
            <a:srgbClr val="CCFFCC"/>
          </a:solidFill>
          <a:ln w="12700" cap="sq">
            <a:solidFill>
              <a:schemeClr val="tx2"/>
            </a:solidFill>
            <a:miter lim="800000"/>
            <a:headEnd/>
            <a:tailEnd/>
          </a:ln>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chemeClr val="tx2"/>
                </a:solidFill>
                <a:latin typeface="Times New Roman" panose="02020603050405020304" pitchFamily="18" charset="0"/>
              </a:rPr>
              <a:t>21</a:t>
            </a:r>
            <a:endParaRPr lang="zh-CN" altLang="en-US" sz="2700" b="1">
              <a:latin typeface="Times New Roman" panose="02020603050405020304" pitchFamily="18" charset="0"/>
            </a:endParaRPr>
          </a:p>
        </p:txBody>
      </p:sp>
      <p:sp>
        <p:nvSpPr>
          <p:cNvPr id="9278" name="Text Box 62"/>
          <p:cNvSpPr txBox="1">
            <a:spLocks noChangeArrowheads="1"/>
          </p:cNvSpPr>
          <p:nvPr/>
        </p:nvSpPr>
        <p:spPr bwMode="auto">
          <a:xfrm>
            <a:off x="4224237" y="5790147"/>
            <a:ext cx="640556" cy="507831"/>
          </a:xfrm>
          <a:prstGeom prst="rect">
            <a:avLst/>
          </a:prstGeom>
          <a:solidFill>
            <a:srgbClr val="FA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rgbClr val="FF0000"/>
                </a:solidFill>
                <a:latin typeface="Times New Roman" panose="02020603050405020304" pitchFamily="18" charset="0"/>
              </a:rPr>
              <a:t>3</a:t>
            </a:r>
            <a:endParaRPr lang="zh-CN" altLang="en-US" sz="2700" b="1">
              <a:latin typeface="Times New Roman" panose="02020603050405020304" pitchFamily="18" charset="0"/>
            </a:endParaRPr>
          </a:p>
        </p:txBody>
      </p:sp>
      <p:sp>
        <p:nvSpPr>
          <p:cNvPr id="9279" name="Text Box 63"/>
          <p:cNvSpPr txBox="1">
            <a:spLocks noChangeArrowheads="1"/>
          </p:cNvSpPr>
          <p:nvPr/>
        </p:nvSpPr>
        <p:spPr bwMode="auto">
          <a:xfrm>
            <a:off x="3419282" y="5141170"/>
            <a:ext cx="640556" cy="507831"/>
          </a:xfrm>
          <a:prstGeom prst="rect">
            <a:avLst/>
          </a:prstGeom>
          <a:solidFill>
            <a:srgbClr val="FFFF99"/>
          </a:solidFill>
          <a:ln w="12700" cap="sq">
            <a:solidFill>
              <a:schemeClr val="tx2"/>
            </a:solidFill>
            <a:miter lim="800000"/>
            <a:headEnd/>
            <a:tailEnd/>
          </a:ln>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rgbClr val="800000"/>
                </a:solidFill>
                <a:latin typeface="Times New Roman" panose="02020603050405020304" pitchFamily="18" charset="0"/>
              </a:rPr>
              <a:t>c</a:t>
            </a:r>
            <a:endParaRPr lang="zh-CN" altLang="en-US" sz="2700" b="1">
              <a:latin typeface="Times New Roman" panose="02020603050405020304" pitchFamily="18" charset="0"/>
            </a:endParaRPr>
          </a:p>
        </p:txBody>
      </p:sp>
      <p:sp>
        <p:nvSpPr>
          <p:cNvPr id="9280" name="Text Box 64"/>
          <p:cNvSpPr txBox="1">
            <a:spLocks noChangeArrowheads="1"/>
          </p:cNvSpPr>
          <p:nvPr/>
        </p:nvSpPr>
        <p:spPr bwMode="auto">
          <a:xfrm>
            <a:off x="3380292" y="5795470"/>
            <a:ext cx="640556" cy="507831"/>
          </a:xfrm>
          <a:prstGeom prst="rect">
            <a:avLst/>
          </a:prstGeom>
          <a:solidFill>
            <a:srgbClr val="FFFF99"/>
          </a:solidFill>
          <a:ln w="12700" cap="sq">
            <a:solidFill>
              <a:schemeClr val="tx2"/>
            </a:solidFill>
            <a:miter lim="800000"/>
            <a:headEnd/>
            <a:tailEnd/>
          </a:ln>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a:solidFill>
                  <a:srgbClr val="800000"/>
                </a:solidFill>
                <a:latin typeface="Times New Roman" panose="02020603050405020304" pitchFamily="18" charset="0"/>
              </a:rPr>
              <a:t>5</a:t>
            </a:r>
            <a:endParaRPr lang="zh-CN" altLang="en-US" sz="2700" b="1">
              <a:latin typeface="Times New Roman" panose="02020603050405020304" pitchFamily="18" charset="0"/>
            </a:endParaRPr>
          </a:p>
        </p:txBody>
      </p:sp>
      <p:sp>
        <p:nvSpPr>
          <p:cNvPr id="9281" name="Text Box 65"/>
          <p:cNvSpPr txBox="1">
            <a:spLocks noChangeArrowheads="1"/>
          </p:cNvSpPr>
          <p:nvPr/>
        </p:nvSpPr>
        <p:spPr bwMode="auto">
          <a:xfrm>
            <a:off x="3335049" y="5785945"/>
            <a:ext cx="640556" cy="507831"/>
          </a:xfrm>
          <a:prstGeom prst="rect">
            <a:avLst/>
          </a:prstGeom>
          <a:solidFill>
            <a:srgbClr val="FA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rgbClr val="FF0000"/>
                </a:solidFill>
                <a:latin typeface="Times New Roman" panose="02020603050405020304" pitchFamily="18" charset="0"/>
              </a:rPr>
              <a:t>5</a:t>
            </a:r>
            <a:endParaRPr lang="zh-CN" altLang="en-US" sz="2700" b="1">
              <a:latin typeface="Times New Roman" panose="02020603050405020304" pitchFamily="18" charset="0"/>
            </a:endParaRPr>
          </a:p>
        </p:txBody>
      </p:sp>
      <p:sp>
        <p:nvSpPr>
          <p:cNvPr id="9284" name="Text Box 68"/>
          <p:cNvSpPr txBox="1">
            <a:spLocks noChangeArrowheads="1"/>
          </p:cNvSpPr>
          <p:nvPr/>
        </p:nvSpPr>
        <p:spPr bwMode="auto">
          <a:xfrm>
            <a:off x="7600274" y="5808491"/>
            <a:ext cx="640556" cy="507831"/>
          </a:xfrm>
          <a:prstGeom prst="rect">
            <a:avLst/>
          </a:prstGeom>
          <a:solidFill>
            <a:srgbClr val="FA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rgbClr val="FF0000"/>
                </a:solidFill>
                <a:latin typeface="Times New Roman" panose="02020603050405020304" pitchFamily="18" charset="0"/>
              </a:rPr>
              <a:t>16</a:t>
            </a:r>
            <a:endParaRPr lang="zh-CN" altLang="en-US" sz="2700" b="1">
              <a:latin typeface="Times New Roman" panose="02020603050405020304" pitchFamily="18" charset="0"/>
            </a:endParaRPr>
          </a:p>
        </p:txBody>
      </p:sp>
      <p:sp>
        <p:nvSpPr>
          <p:cNvPr id="9285" name="Line 69"/>
          <p:cNvSpPr>
            <a:spLocks noChangeShapeType="1"/>
          </p:cNvSpPr>
          <p:nvPr/>
        </p:nvSpPr>
        <p:spPr bwMode="auto">
          <a:xfrm flipH="1">
            <a:off x="1795876" y="2096383"/>
            <a:ext cx="2245578" cy="782366"/>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86" name="Oval 70"/>
          <p:cNvSpPr>
            <a:spLocks noChangeArrowheads="1"/>
          </p:cNvSpPr>
          <p:nvPr/>
        </p:nvSpPr>
        <p:spPr bwMode="auto">
          <a:xfrm>
            <a:off x="1489142" y="2845256"/>
            <a:ext cx="342900" cy="308372"/>
          </a:xfrm>
          <a:prstGeom prst="ellipse">
            <a:avLst/>
          </a:prstGeom>
          <a:solidFill>
            <a:srgbClr val="FFFF99"/>
          </a:solidFill>
          <a:ln w="28575" cap="sq">
            <a:solidFill>
              <a:srgbClr val="993300"/>
            </a:solidFill>
            <a:round/>
            <a:headEnd/>
            <a:tailE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chemeClr val="tx2"/>
                </a:solidFill>
                <a:latin typeface="Times New Roman" panose="02020603050405020304" pitchFamily="18" charset="0"/>
              </a:rPr>
              <a:t>g</a:t>
            </a:r>
            <a:endParaRPr lang="zh-CN" altLang="en-US">
              <a:latin typeface="Times New Roman" panose="02020603050405020304" pitchFamily="18" charset="0"/>
            </a:endParaRPr>
          </a:p>
        </p:txBody>
      </p:sp>
      <p:sp>
        <p:nvSpPr>
          <p:cNvPr id="9287" name="Text Box 71"/>
          <p:cNvSpPr txBox="1">
            <a:spLocks noChangeArrowheads="1"/>
          </p:cNvSpPr>
          <p:nvPr/>
        </p:nvSpPr>
        <p:spPr bwMode="auto">
          <a:xfrm>
            <a:off x="6749923" y="5788951"/>
            <a:ext cx="640556" cy="507831"/>
          </a:xfrm>
          <a:prstGeom prst="rect">
            <a:avLst/>
          </a:prstGeom>
          <a:solidFill>
            <a:srgbClr val="FA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rgbClr val="FF0000"/>
                </a:solidFill>
                <a:latin typeface="Times New Roman" panose="02020603050405020304" pitchFamily="18" charset="0"/>
              </a:rPr>
              <a:t>21</a:t>
            </a:r>
            <a:endParaRPr lang="zh-CN" altLang="en-US" sz="2700" b="1">
              <a:latin typeface="Times New Roman" panose="02020603050405020304" pitchFamily="18" charset="0"/>
            </a:endParaRPr>
          </a:p>
        </p:txBody>
      </p:sp>
      <p:sp>
        <p:nvSpPr>
          <p:cNvPr id="9288" name="Line 72"/>
          <p:cNvSpPr>
            <a:spLocks noChangeShapeType="1"/>
          </p:cNvSpPr>
          <p:nvPr/>
        </p:nvSpPr>
        <p:spPr bwMode="auto">
          <a:xfrm flipH="1">
            <a:off x="4426999" y="2927372"/>
            <a:ext cx="1848124" cy="356657"/>
          </a:xfrm>
          <a:prstGeom prst="line">
            <a:avLst/>
          </a:prstGeom>
          <a:noFill/>
          <a:ln w="28575" cap="sq">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89" name="Oval 73"/>
          <p:cNvSpPr>
            <a:spLocks noChangeArrowheads="1"/>
          </p:cNvSpPr>
          <p:nvPr/>
        </p:nvSpPr>
        <p:spPr bwMode="auto">
          <a:xfrm>
            <a:off x="4055170" y="3132483"/>
            <a:ext cx="342900" cy="308372"/>
          </a:xfrm>
          <a:prstGeom prst="ellipse">
            <a:avLst/>
          </a:prstGeom>
          <a:solidFill>
            <a:srgbClr val="FFFF99"/>
          </a:solidFill>
          <a:ln w="28575" cap="sq">
            <a:solidFill>
              <a:srgbClr val="993300"/>
            </a:solidFill>
            <a:round/>
            <a:headEnd/>
            <a:tailE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a:r>
              <a:rPr lang="zh-CN" altLang="en-US" sz="2700" b="1">
                <a:solidFill>
                  <a:schemeClr val="tx2"/>
                </a:solidFill>
                <a:latin typeface="Times New Roman" panose="02020603050405020304" pitchFamily="18" charset="0"/>
              </a:rPr>
              <a:t>f</a:t>
            </a:r>
            <a:endParaRPr lang="zh-CN" altLang="en-US">
              <a:latin typeface="Times New Roman" panose="02020603050405020304" pitchFamily="18" charset="0"/>
            </a:endParaRPr>
          </a:p>
        </p:txBody>
      </p:sp>
      <p:sp>
        <p:nvSpPr>
          <p:cNvPr id="56394" name="Text Box 74"/>
          <p:cNvSpPr txBox="1">
            <a:spLocks noChangeArrowheads="1"/>
          </p:cNvSpPr>
          <p:nvPr/>
        </p:nvSpPr>
        <p:spPr bwMode="auto">
          <a:xfrm>
            <a:off x="7688379" y="4391246"/>
            <a:ext cx="540544" cy="394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b="1" dirty="0">
                <a:solidFill>
                  <a:srgbClr val="0000FF"/>
                </a:solidFill>
              </a:rPr>
              <a:t>  g</a:t>
            </a:r>
          </a:p>
        </p:txBody>
      </p:sp>
      <p:sp>
        <p:nvSpPr>
          <p:cNvPr id="56395" name="Text Box 75"/>
          <p:cNvSpPr txBox="1">
            <a:spLocks noChangeArrowheads="1"/>
          </p:cNvSpPr>
          <p:nvPr/>
        </p:nvSpPr>
        <p:spPr bwMode="auto">
          <a:xfrm>
            <a:off x="3515585" y="4369306"/>
            <a:ext cx="431006" cy="394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b="1">
                <a:solidFill>
                  <a:srgbClr val="0000FF"/>
                </a:solidFill>
              </a:rPr>
              <a:t> b</a:t>
            </a:r>
          </a:p>
        </p:txBody>
      </p:sp>
      <p:sp>
        <p:nvSpPr>
          <p:cNvPr id="56396" name="Text Box 76"/>
          <p:cNvSpPr txBox="1">
            <a:spLocks noChangeArrowheads="1"/>
          </p:cNvSpPr>
          <p:nvPr/>
        </p:nvSpPr>
        <p:spPr bwMode="auto">
          <a:xfrm>
            <a:off x="6843891" y="4391245"/>
            <a:ext cx="485775" cy="394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b="1" dirty="0">
                <a:solidFill>
                  <a:srgbClr val="0000FF"/>
                </a:solidFill>
              </a:rPr>
              <a:t>  f</a:t>
            </a:r>
          </a:p>
        </p:txBody>
      </p:sp>
      <p:sp>
        <p:nvSpPr>
          <p:cNvPr id="56397" name="Text Box 77"/>
          <p:cNvSpPr txBox="1">
            <a:spLocks noChangeArrowheads="1"/>
          </p:cNvSpPr>
          <p:nvPr/>
        </p:nvSpPr>
        <p:spPr bwMode="auto">
          <a:xfrm>
            <a:off x="5910203" y="4357914"/>
            <a:ext cx="648891" cy="394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b="1">
                <a:solidFill>
                  <a:srgbClr val="0000FF"/>
                </a:solidFill>
              </a:rPr>
              <a:t>  e</a:t>
            </a:r>
          </a:p>
        </p:txBody>
      </p:sp>
      <p:sp>
        <p:nvSpPr>
          <p:cNvPr id="56398" name="Text Box 78"/>
          <p:cNvSpPr txBox="1">
            <a:spLocks noChangeArrowheads="1"/>
          </p:cNvSpPr>
          <p:nvPr/>
        </p:nvSpPr>
        <p:spPr bwMode="auto">
          <a:xfrm>
            <a:off x="5086052" y="4357914"/>
            <a:ext cx="539354" cy="394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b="1">
                <a:solidFill>
                  <a:srgbClr val="0000FF"/>
                </a:solidFill>
              </a:rPr>
              <a:t>  d</a:t>
            </a:r>
          </a:p>
        </p:txBody>
      </p:sp>
      <p:sp>
        <p:nvSpPr>
          <p:cNvPr id="56399" name="Text Box 79"/>
          <p:cNvSpPr txBox="1">
            <a:spLocks noChangeArrowheads="1"/>
          </p:cNvSpPr>
          <p:nvPr/>
        </p:nvSpPr>
        <p:spPr bwMode="auto">
          <a:xfrm>
            <a:off x="4277368" y="4369306"/>
            <a:ext cx="485775" cy="394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b="1">
                <a:solidFill>
                  <a:srgbClr val="0000FF"/>
                </a:solidFill>
              </a:rPr>
              <a:t>  c</a:t>
            </a:r>
          </a:p>
        </p:txBody>
      </p:sp>
      <p:sp>
        <p:nvSpPr>
          <p:cNvPr id="56400" name="Text Box 80"/>
          <p:cNvSpPr txBox="1">
            <a:spLocks noChangeArrowheads="1"/>
          </p:cNvSpPr>
          <p:nvPr/>
        </p:nvSpPr>
        <p:spPr bwMode="auto">
          <a:xfrm>
            <a:off x="2548000" y="4357914"/>
            <a:ext cx="648891" cy="394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r>
              <a:rPr lang="zh-CN" altLang="en-US" sz="2100" b="1" dirty="0">
                <a:solidFill>
                  <a:srgbClr val="0000FF"/>
                </a:solidFill>
              </a:rPr>
              <a:t>  a</a:t>
            </a:r>
          </a:p>
        </p:txBody>
      </p:sp>
    </p:spTree>
    <p:custDataLst>
      <p:tags r:id="rId1"/>
    </p:custDataLst>
    <p:extLst>
      <p:ext uri="{BB962C8B-B14F-4D97-AF65-F5344CB8AC3E}">
        <p14:creationId xmlns:p14="http://schemas.microsoft.com/office/powerpoint/2010/main" val="114667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245"/>
                                        </p:tgtEl>
                                        <p:attrNameLst>
                                          <p:attrName>style.visibility</p:attrName>
                                        </p:attrNameLst>
                                      </p:cBhvr>
                                      <p:to>
                                        <p:strVal val="visible"/>
                                      </p:to>
                                    </p:set>
                                    <p:animEffect transition="in" filter="slide(fromLeft)">
                                      <p:cBhvr>
                                        <p:cTn id="7" dur="500"/>
                                        <p:tgtEl>
                                          <p:spTgt spid="92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257"/>
                                        </p:tgtEl>
                                        <p:attrNameLst>
                                          <p:attrName>style.visibility</p:attrName>
                                        </p:attrNameLst>
                                      </p:cBhvr>
                                      <p:to>
                                        <p:strVal val="visible"/>
                                      </p:to>
                                    </p:set>
                                    <p:animEffect transition="in" filter="slide(fromLeft)">
                                      <p:cBhvr>
                                        <p:cTn id="12" dur="500"/>
                                        <p:tgtEl>
                                          <p:spTgt spid="9257"/>
                                        </p:tgtEl>
                                      </p:cBhvr>
                                    </p:animEffect>
                                  </p:childTnLst>
                                </p:cTn>
                              </p:par>
                            </p:childTnLst>
                          </p:cTn>
                        </p:par>
                        <p:par>
                          <p:cTn id="13" fill="hold" nodeType="afterGroup">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9260"/>
                                        </p:tgtEl>
                                        <p:attrNameLst>
                                          <p:attrName>style.visibility</p:attrName>
                                        </p:attrNameLst>
                                      </p:cBhvr>
                                      <p:to>
                                        <p:strVal val="visible"/>
                                      </p:to>
                                    </p:set>
                                    <p:animEffect transition="in" filter="slide(fromLeft)">
                                      <p:cBhvr>
                                        <p:cTn id="16" dur="500"/>
                                        <p:tgtEl>
                                          <p:spTgt spid="92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9258"/>
                                        </p:tgtEl>
                                        <p:attrNameLst>
                                          <p:attrName>style.visibility</p:attrName>
                                        </p:attrNameLst>
                                      </p:cBhvr>
                                      <p:to>
                                        <p:strVal val="visible"/>
                                      </p:to>
                                    </p:set>
                                    <p:animEffect transition="in" filter="slide(fromLeft)">
                                      <p:cBhvr>
                                        <p:cTn id="21" dur="500"/>
                                        <p:tgtEl>
                                          <p:spTgt spid="9258"/>
                                        </p:tgtEl>
                                      </p:cBhvr>
                                    </p:animEffect>
                                  </p:childTnLst>
                                </p:cTn>
                              </p:par>
                            </p:childTnLst>
                          </p:cTn>
                        </p:par>
                        <p:par>
                          <p:cTn id="22" fill="hold" nodeType="afterGroup">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9261"/>
                                        </p:tgtEl>
                                        <p:attrNameLst>
                                          <p:attrName>style.visibility</p:attrName>
                                        </p:attrNameLst>
                                      </p:cBhvr>
                                      <p:to>
                                        <p:strVal val="visible"/>
                                      </p:to>
                                    </p:set>
                                    <p:animEffect transition="in" filter="slide(fromLeft)">
                                      <p:cBhvr>
                                        <p:cTn id="25" dur="500"/>
                                        <p:tgtEl>
                                          <p:spTgt spid="92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9259"/>
                                        </p:tgtEl>
                                        <p:attrNameLst>
                                          <p:attrName>style.visibility</p:attrName>
                                        </p:attrNameLst>
                                      </p:cBhvr>
                                      <p:to>
                                        <p:strVal val="visible"/>
                                      </p:to>
                                    </p:set>
                                    <p:animEffect transition="in" filter="slide(fromLeft)">
                                      <p:cBhvr>
                                        <p:cTn id="30" dur="500"/>
                                        <p:tgtEl>
                                          <p:spTgt spid="9259"/>
                                        </p:tgtEl>
                                      </p:cBhvr>
                                    </p:animEffect>
                                  </p:childTnLst>
                                </p:cTn>
                              </p:par>
                            </p:childTnLst>
                          </p:cTn>
                        </p:par>
                        <p:par>
                          <p:cTn id="31" fill="hold" nodeType="afterGroup">
                            <p:stCondLst>
                              <p:cond delay="500"/>
                            </p:stCondLst>
                            <p:childTnLst>
                              <p:par>
                                <p:cTn id="32" presetID="12" presetClass="entr" presetSubtype="8" fill="hold" grpId="0" nodeType="afterEffect">
                                  <p:stCondLst>
                                    <p:cond delay="0"/>
                                  </p:stCondLst>
                                  <p:childTnLst>
                                    <p:set>
                                      <p:cBhvr>
                                        <p:cTn id="33" dur="1" fill="hold">
                                          <p:stCondLst>
                                            <p:cond delay="0"/>
                                          </p:stCondLst>
                                        </p:cTn>
                                        <p:tgtEl>
                                          <p:spTgt spid="9262"/>
                                        </p:tgtEl>
                                        <p:attrNameLst>
                                          <p:attrName>style.visibility</p:attrName>
                                        </p:attrNameLst>
                                      </p:cBhvr>
                                      <p:to>
                                        <p:strVal val="visible"/>
                                      </p:to>
                                    </p:set>
                                    <p:animEffect transition="in" filter="slide(fromLeft)">
                                      <p:cBhvr>
                                        <p:cTn id="34" dur="500"/>
                                        <p:tgtEl>
                                          <p:spTgt spid="926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263"/>
                                        </p:tgtEl>
                                        <p:attrNameLst>
                                          <p:attrName>style.visibility</p:attrName>
                                        </p:attrNameLst>
                                      </p:cBhvr>
                                      <p:to>
                                        <p:strVal val="visible"/>
                                      </p:to>
                                    </p:set>
                                    <p:animEffect transition="in" filter="wipe(left)">
                                      <p:cBhvr>
                                        <p:cTn id="39" dur="500"/>
                                        <p:tgtEl>
                                          <p:spTgt spid="9263"/>
                                        </p:tgtEl>
                                      </p:cBhvr>
                                    </p:animEffect>
                                  </p:childTnLst>
                                </p:cTn>
                              </p:par>
                            </p:childTnLst>
                          </p:cTn>
                        </p:par>
                        <p:par>
                          <p:cTn id="40" fill="hold" nodeType="afterGroup">
                            <p:stCondLst>
                              <p:cond delay="500"/>
                            </p:stCondLst>
                            <p:childTnLst>
                              <p:par>
                                <p:cTn id="41" presetID="17" presetClass="entr" presetSubtype="8" fill="hold" nodeType="afterEffect">
                                  <p:stCondLst>
                                    <p:cond delay="0"/>
                                  </p:stCondLst>
                                  <p:childTnLst>
                                    <p:set>
                                      <p:cBhvr>
                                        <p:cTn id="42" dur="1" fill="hold">
                                          <p:stCondLst>
                                            <p:cond delay="0"/>
                                          </p:stCondLst>
                                        </p:cTn>
                                        <p:tgtEl>
                                          <p:spTgt spid="9248"/>
                                        </p:tgtEl>
                                        <p:attrNameLst>
                                          <p:attrName>style.visibility</p:attrName>
                                        </p:attrNameLst>
                                      </p:cBhvr>
                                      <p:to>
                                        <p:strVal val="visible"/>
                                      </p:to>
                                    </p:set>
                                    <p:anim calcmode="lin" valueType="num">
                                      <p:cBhvr>
                                        <p:cTn id="43" dur="500" fill="hold"/>
                                        <p:tgtEl>
                                          <p:spTgt spid="9248"/>
                                        </p:tgtEl>
                                        <p:attrNameLst>
                                          <p:attrName>ppt_x</p:attrName>
                                        </p:attrNameLst>
                                      </p:cBhvr>
                                      <p:tavLst>
                                        <p:tav tm="0">
                                          <p:val>
                                            <p:strVal val="#ppt_x-#ppt_w/2"/>
                                          </p:val>
                                        </p:tav>
                                        <p:tav tm="100000">
                                          <p:val>
                                            <p:strVal val="#ppt_x"/>
                                          </p:val>
                                        </p:tav>
                                      </p:tavLst>
                                    </p:anim>
                                    <p:anim calcmode="lin" valueType="num">
                                      <p:cBhvr>
                                        <p:cTn id="44" dur="500" fill="hold"/>
                                        <p:tgtEl>
                                          <p:spTgt spid="9248"/>
                                        </p:tgtEl>
                                        <p:attrNameLst>
                                          <p:attrName>ppt_y</p:attrName>
                                        </p:attrNameLst>
                                      </p:cBhvr>
                                      <p:tavLst>
                                        <p:tav tm="0">
                                          <p:val>
                                            <p:strVal val="#ppt_y"/>
                                          </p:val>
                                        </p:tav>
                                        <p:tav tm="100000">
                                          <p:val>
                                            <p:strVal val="#ppt_y"/>
                                          </p:val>
                                        </p:tav>
                                      </p:tavLst>
                                    </p:anim>
                                    <p:anim calcmode="lin" valueType="num">
                                      <p:cBhvr>
                                        <p:cTn id="45" dur="500" fill="hold"/>
                                        <p:tgtEl>
                                          <p:spTgt spid="9248"/>
                                        </p:tgtEl>
                                        <p:attrNameLst>
                                          <p:attrName>ppt_w</p:attrName>
                                        </p:attrNameLst>
                                      </p:cBhvr>
                                      <p:tavLst>
                                        <p:tav tm="0">
                                          <p:val>
                                            <p:fltVal val="0"/>
                                          </p:val>
                                        </p:tav>
                                        <p:tav tm="100000">
                                          <p:val>
                                            <p:strVal val="#ppt_w"/>
                                          </p:val>
                                        </p:tav>
                                      </p:tavLst>
                                    </p:anim>
                                    <p:anim calcmode="lin" valueType="num">
                                      <p:cBhvr>
                                        <p:cTn id="46" dur="500" fill="hold"/>
                                        <p:tgtEl>
                                          <p:spTgt spid="9248"/>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9247"/>
                                        </p:tgtEl>
                                        <p:attrNameLst>
                                          <p:attrName>style.visibility</p:attrName>
                                        </p:attrNameLst>
                                      </p:cBhvr>
                                      <p:to>
                                        <p:strVal val="visible"/>
                                      </p:to>
                                    </p:set>
                                    <p:animEffect transition="in" filter="slide(fromLeft)">
                                      <p:cBhvr>
                                        <p:cTn id="51" dur="500"/>
                                        <p:tgtEl>
                                          <p:spTgt spid="924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8" fill="hold" grpId="0" nodeType="clickEffect">
                                  <p:stCondLst>
                                    <p:cond delay="0"/>
                                  </p:stCondLst>
                                  <p:childTnLst>
                                    <p:set>
                                      <p:cBhvr>
                                        <p:cTn id="55" dur="1" fill="hold">
                                          <p:stCondLst>
                                            <p:cond delay="0"/>
                                          </p:stCondLst>
                                        </p:cTn>
                                        <p:tgtEl>
                                          <p:spTgt spid="9265"/>
                                        </p:tgtEl>
                                        <p:attrNameLst>
                                          <p:attrName>style.visibility</p:attrName>
                                        </p:attrNameLst>
                                      </p:cBhvr>
                                      <p:to>
                                        <p:strVal val="visible"/>
                                      </p:to>
                                    </p:set>
                                    <p:animEffect transition="in" filter="slide(fromLeft)">
                                      <p:cBhvr>
                                        <p:cTn id="56" dur="500"/>
                                        <p:tgtEl>
                                          <p:spTgt spid="9265"/>
                                        </p:tgtEl>
                                      </p:cBhvr>
                                    </p:animEffect>
                                  </p:childTnLst>
                                </p:cTn>
                              </p:par>
                            </p:childTnLst>
                          </p:cTn>
                        </p:par>
                        <p:par>
                          <p:cTn id="57" fill="hold" nodeType="afterGroup">
                            <p:stCondLst>
                              <p:cond delay="500"/>
                            </p:stCondLst>
                            <p:childTnLst>
                              <p:par>
                                <p:cTn id="58" presetID="12" presetClass="entr" presetSubtype="8" fill="hold" grpId="0" nodeType="afterEffect">
                                  <p:stCondLst>
                                    <p:cond delay="0"/>
                                  </p:stCondLst>
                                  <p:childTnLst>
                                    <p:set>
                                      <p:cBhvr>
                                        <p:cTn id="59" dur="1" fill="hold">
                                          <p:stCondLst>
                                            <p:cond delay="0"/>
                                          </p:stCondLst>
                                        </p:cTn>
                                        <p:tgtEl>
                                          <p:spTgt spid="9266"/>
                                        </p:tgtEl>
                                        <p:attrNameLst>
                                          <p:attrName>style.visibility</p:attrName>
                                        </p:attrNameLst>
                                      </p:cBhvr>
                                      <p:to>
                                        <p:strVal val="visible"/>
                                      </p:to>
                                    </p:set>
                                    <p:animEffect transition="in" filter="slide(fromLeft)">
                                      <p:cBhvr>
                                        <p:cTn id="60" dur="500"/>
                                        <p:tgtEl>
                                          <p:spTgt spid="926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8" fill="hold" grpId="0" nodeType="clickEffect">
                                  <p:stCondLst>
                                    <p:cond delay="0"/>
                                  </p:stCondLst>
                                  <p:childTnLst>
                                    <p:set>
                                      <p:cBhvr>
                                        <p:cTn id="64" dur="1" fill="hold">
                                          <p:stCondLst>
                                            <p:cond delay="0"/>
                                          </p:stCondLst>
                                        </p:cTn>
                                        <p:tgtEl>
                                          <p:spTgt spid="9267"/>
                                        </p:tgtEl>
                                        <p:attrNameLst>
                                          <p:attrName>style.visibility</p:attrName>
                                        </p:attrNameLst>
                                      </p:cBhvr>
                                      <p:to>
                                        <p:strVal val="visible"/>
                                      </p:to>
                                    </p:set>
                                    <p:animEffect transition="in" filter="slide(fromLeft)">
                                      <p:cBhvr>
                                        <p:cTn id="65" dur="500"/>
                                        <p:tgtEl>
                                          <p:spTgt spid="9267"/>
                                        </p:tgtEl>
                                      </p:cBhvr>
                                    </p:animEffect>
                                  </p:childTnLst>
                                </p:cTn>
                              </p:par>
                            </p:childTnLst>
                          </p:cTn>
                        </p:par>
                        <p:par>
                          <p:cTn id="66" fill="hold" nodeType="afterGroup">
                            <p:stCondLst>
                              <p:cond delay="500"/>
                            </p:stCondLst>
                            <p:childTnLst>
                              <p:par>
                                <p:cTn id="67" presetID="12" presetClass="entr" presetSubtype="8" fill="hold" grpId="0" nodeType="afterEffect">
                                  <p:stCondLst>
                                    <p:cond delay="0"/>
                                  </p:stCondLst>
                                  <p:childTnLst>
                                    <p:set>
                                      <p:cBhvr>
                                        <p:cTn id="68" dur="1" fill="hold">
                                          <p:stCondLst>
                                            <p:cond delay="0"/>
                                          </p:stCondLst>
                                        </p:cTn>
                                        <p:tgtEl>
                                          <p:spTgt spid="9269"/>
                                        </p:tgtEl>
                                        <p:attrNameLst>
                                          <p:attrName>style.visibility</p:attrName>
                                        </p:attrNameLst>
                                      </p:cBhvr>
                                      <p:to>
                                        <p:strVal val="visible"/>
                                      </p:to>
                                    </p:set>
                                    <p:animEffect transition="in" filter="slide(fromLeft)">
                                      <p:cBhvr>
                                        <p:cTn id="69" dur="500"/>
                                        <p:tgtEl>
                                          <p:spTgt spid="926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8" fill="hold" grpId="0" nodeType="clickEffect">
                                  <p:stCondLst>
                                    <p:cond delay="0"/>
                                  </p:stCondLst>
                                  <p:childTnLst>
                                    <p:set>
                                      <p:cBhvr>
                                        <p:cTn id="73" dur="1" fill="hold">
                                          <p:stCondLst>
                                            <p:cond delay="0"/>
                                          </p:stCondLst>
                                        </p:cTn>
                                        <p:tgtEl>
                                          <p:spTgt spid="9268"/>
                                        </p:tgtEl>
                                        <p:attrNameLst>
                                          <p:attrName>style.visibility</p:attrName>
                                        </p:attrNameLst>
                                      </p:cBhvr>
                                      <p:to>
                                        <p:strVal val="visible"/>
                                      </p:to>
                                    </p:set>
                                    <p:animEffect transition="in" filter="slide(fromLeft)">
                                      <p:cBhvr>
                                        <p:cTn id="74" dur="500"/>
                                        <p:tgtEl>
                                          <p:spTgt spid="9268"/>
                                        </p:tgtEl>
                                      </p:cBhvr>
                                    </p:animEffect>
                                  </p:childTnLst>
                                </p:cTn>
                              </p:par>
                            </p:childTnLst>
                          </p:cTn>
                        </p:par>
                        <p:par>
                          <p:cTn id="75" fill="hold" nodeType="afterGroup">
                            <p:stCondLst>
                              <p:cond delay="500"/>
                            </p:stCondLst>
                            <p:childTnLst>
                              <p:par>
                                <p:cTn id="76" presetID="12" presetClass="entr" presetSubtype="8" fill="hold" grpId="0" nodeType="afterEffect">
                                  <p:stCondLst>
                                    <p:cond delay="0"/>
                                  </p:stCondLst>
                                  <p:childTnLst>
                                    <p:set>
                                      <p:cBhvr>
                                        <p:cTn id="77" dur="1" fill="hold">
                                          <p:stCondLst>
                                            <p:cond delay="0"/>
                                          </p:stCondLst>
                                        </p:cTn>
                                        <p:tgtEl>
                                          <p:spTgt spid="9270"/>
                                        </p:tgtEl>
                                        <p:attrNameLst>
                                          <p:attrName>style.visibility</p:attrName>
                                        </p:attrNameLst>
                                      </p:cBhvr>
                                      <p:to>
                                        <p:strVal val="visible"/>
                                      </p:to>
                                    </p:set>
                                    <p:animEffect transition="in" filter="slide(fromLeft)">
                                      <p:cBhvr>
                                        <p:cTn id="78" dur="500"/>
                                        <p:tgtEl>
                                          <p:spTgt spid="927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9271"/>
                                        </p:tgtEl>
                                        <p:attrNameLst>
                                          <p:attrName>style.visibility</p:attrName>
                                        </p:attrNameLst>
                                      </p:cBhvr>
                                      <p:to>
                                        <p:strVal val="visible"/>
                                      </p:to>
                                    </p:set>
                                    <p:animEffect transition="in" filter="wipe(left)">
                                      <p:cBhvr>
                                        <p:cTn id="83" dur="500"/>
                                        <p:tgtEl>
                                          <p:spTgt spid="9271"/>
                                        </p:tgtEl>
                                      </p:cBhvr>
                                    </p:animEffect>
                                  </p:childTnLst>
                                </p:cTn>
                              </p:par>
                            </p:childTnLst>
                          </p:cTn>
                        </p:par>
                        <p:par>
                          <p:cTn id="84" fill="hold" nodeType="afterGroup">
                            <p:stCondLst>
                              <p:cond delay="500"/>
                            </p:stCondLst>
                            <p:childTnLst>
                              <p:par>
                                <p:cTn id="85" presetID="17" presetClass="entr" presetSubtype="8" fill="hold" nodeType="afterEffect">
                                  <p:stCondLst>
                                    <p:cond delay="0"/>
                                  </p:stCondLst>
                                  <p:childTnLst>
                                    <p:set>
                                      <p:cBhvr>
                                        <p:cTn id="86" dur="1" fill="hold">
                                          <p:stCondLst>
                                            <p:cond delay="0"/>
                                          </p:stCondLst>
                                        </p:cTn>
                                        <p:tgtEl>
                                          <p:spTgt spid="9246"/>
                                        </p:tgtEl>
                                        <p:attrNameLst>
                                          <p:attrName>style.visibility</p:attrName>
                                        </p:attrNameLst>
                                      </p:cBhvr>
                                      <p:to>
                                        <p:strVal val="visible"/>
                                      </p:to>
                                    </p:set>
                                    <p:anim calcmode="lin" valueType="num">
                                      <p:cBhvr>
                                        <p:cTn id="87" dur="500" fill="hold"/>
                                        <p:tgtEl>
                                          <p:spTgt spid="9246"/>
                                        </p:tgtEl>
                                        <p:attrNameLst>
                                          <p:attrName>ppt_x</p:attrName>
                                        </p:attrNameLst>
                                      </p:cBhvr>
                                      <p:tavLst>
                                        <p:tav tm="0">
                                          <p:val>
                                            <p:strVal val="#ppt_x-#ppt_w/2"/>
                                          </p:val>
                                        </p:tav>
                                        <p:tav tm="100000">
                                          <p:val>
                                            <p:strVal val="#ppt_x"/>
                                          </p:val>
                                        </p:tav>
                                      </p:tavLst>
                                    </p:anim>
                                    <p:anim calcmode="lin" valueType="num">
                                      <p:cBhvr>
                                        <p:cTn id="88" dur="500" fill="hold"/>
                                        <p:tgtEl>
                                          <p:spTgt spid="9246"/>
                                        </p:tgtEl>
                                        <p:attrNameLst>
                                          <p:attrName>ppt_y</p:attrName>
                                        </p:attrNameLst>
                                      </p:cBhvr>
                                      <p:tavLst>
                                        <p:tav tm="0">
                                          <p:val>
                                            <p:strVal val="#ppt_y"/>
                                          </p:val>
                                        </p:tav>
                                        <p:tav tm="100000">
                                          <p:val>
                                            <p:strVal val="#ppt_y"/>
                                          </p:val>
                                        </p:tav>
                                      </p:tavLst>
                                    </p:anim>
                                    <p:anim calcmode="lin" valueType="num">
                                      <p:cBhvr>
                                        <p:cTn id="89" dur="500" fill="hold"/>
                                        <p:tgtEl>
                                          <p:spTgt spid="9246"/>
                                        </p:tgtEl>
                                        <p:attrNameLst>
                                          <p:attrName>ppt_w</p:attrName>
                                        </p:attrNameLst>
                                      </p:cBhvr>
                                      <p:tavLst>
                                        <p:tav tm="0">
                                          <p:val>
                                            <p:fltVal val="0"/>
                                          </p:val>
                                        </p:tav>
                                        <p:tav tm="100000">
                                          <p:val>
                                            <p:strVal val="#ppt_w"/>
                                          </p:val>
                                        </p:tav>
                                      </p:tavLst>
                                    </p:anim>
                                    <p:anim calcmode="lin" valueType="num">
                                      <p:cBhvr>
                                        <p:cTn id="90" dur="500" fill="hold"/>
                                        <p:tgtEl>
                                          <p:spTgt spid="9246"/>
                                        </p:tgtEl>
                                        <p:attrNameLst>
                                          <p:attrName>ppt_h</p:attrName>
                                        </p:attrNameLst>
                                      </p:cBhvr>
                                      <p:tavLst>
                                        <p:tav tm="0">
                                          <p:val>
                                            <p:strVal val="#ppt_h"/>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9250"/>
                                        </p:tgtEl>
                                        <p:attrNameLst>
                                          <p:attrName>style.visibility</p:attrName>
                                        </p:attrNameLst>
                                      </p:cBhvr>
                                      <p:to>
                                        <p:strVal val="visible"/>
                                      </p:to>
                                    </p:set>
                                    <p:animEffect transition="in" filter="slide(fromLeft)">
                                      <p:cBhvr>
                                        <p:cTn id="95" dur="500"/>
                                        <p:tgtEl>
                                          <p:spTgt spid="925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2" presetClass="entr" presetSubtype="8" fill="hold" grpId="0" nodeType="clickEffect">
                                  <p:stCondLst>
                                    <p:cond delay="0"/>
                                  </p:stCondLst>
                                  <p:childTnLst>
                                    <p:set>
                                      <p:cBhvr>
                                        <p:cTn id="99" dur="1" fill="hold">
                                          <p:stCondLst>
                                            <p:cond delay="0"/>
                                          </p:stCondLst>
                                        </p:cTn>
                                        <p:tgtEl>
                                          <p:spTgt spid="9274"/>
                                        </p:tgtEl>
                                        <p:attrNameLst>
                                          <p:attrName>style.visibility</p:attrName>
                                        </p:attrNameLst>
                                      </p:cBhvr>
                                      <p:to>
                                        <p:strVal val="visible"/>
                                      </p:to>
                                    </p:set>
                                    <p:animEffect transition="in" filter="slide(fromLeft)">
                                      <p:cBhvr>
                                        <p:cTn id="100" dur="500"/>
                                        <p:tgtEl>
                                          <p:spTgt spid="9274"/>
                                        </p:tgtEl>
                                      </p:cBhvr>
                                    </p:animEffect>
                                  </p:childTnLst>
                                </p:cTn>
                              </p:par>
                            </p:childTnLst>
                          </p:cTn>
                        </p:par>
                        <p:par>
                          <p:cTn id="101" fill="hold" nodeType="afterGroup">
                            <p:stCondLst>
                              <p:cond delay="500"/>
                            </p:stCondLst>
                            <p:childTnLst>
                              <p:par>
                                <p:cTn id="102" presetID="12" presetClass="entr" presetSubtype="8" fill="hold" grpId="0" nodeType="afterEffect">
                                  <p:stCondLst>
                                    <p:cond delay="0"/>
                                  </p:stCondLst>
                                  <p:childTnLst>
                                    <p:set>
                                      <p:cBhvr>
                                        <p:cTn id="103" dur="1" fill="hold">
                                          <p:stCondLst>
                                            <p:cond delay="0"/>
                                          </p:stCondLst>
                                        </p:cTn>
                                        <p:tgtEl>
                                          <p:spTgt spid="9276"/>
                                        </p:tgtEl>
                                        <p:attrNameLst>
                                          <p:attrName>style.visibility</p:attrName>
                                        </p:attrNameLst>
                                      </p:cBhvr>
                                      <p:to>
                                        <p:strVal val="visible"/>
                                      </p:to>
                                    </p:set>
                                    <p:animEffect transition="in" filter="slide(fromLeft)">
                                      <p:cBhvr>
                                        <p:cTn id="104" dur="500"/>
                                        <p:tgtEl>
                                          <p:spTgt spid="9276"/>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2" presetClass="entr" presetSubtype="8" fill="hold" grpId="0" nodeType="clickEffect">
                                  <p:stCondLst>
                                    <p:cond delay="0"/>
                                  </p:stCondLst>
                                  <p:childTnLst>
                                    <p:set>
                                      <p:cBhvr>
                                        <p:cTn id="108" dur="1" fill="hold">
                                          <p:stCondLst>
                                            <p:cond delay="0"/>
                                          </p:stCondLst>
                                        </p:cTn>
                                        <p:tgtEl>
                                          <p:spTgt spid="9272"/>
                                        </p:tgtEl>
                                        <p:attrNameLst>
                                          <p:attrName>style.visibility</p:attrName>
                                        </p:attrNameLst>
                                      </p:cBhvr>
                                      <p:to>
                                        <p:strVal val="visible"/>
                                      </p:to>
                                    </p:set>
                                    <p:animEffect transition="in" filter="slide(fromLeft)">
                                      <p:cBhvr>
                                        <p:cTn id="109" dur="500"/>
                                        <p:tgtEl>
                                          <p:spTgt spid="9272"/>
                                        </p:tgtEl>
                                      </p:cBhvr>
                                    </p:animEffect>
                                  </p:childTnLst>
                                </p:cTn>
                              </p:par>
                            </p:childTnLst>
                          </p:cTn>
                        </p:par>
                        <p:par>
                          <p:cTn id="110" fill="hold" nodeType="afterGroup">
                            <p:stCondLst>
                              <p:cond delay="500"/>
                            </p:stCondLst>
                            <p:childTnLst>
                              <p:par>
                                <p:cTn id="111" presetID="12" presetClass="entr" presetSubtype="8" fill="hold" grpId="0" nodeType="afterEffect">
                                  <p:stCondLst>
                                    <p:cond delay="0"/>
                                  </p:stCondLst>
                                  <p:childTnLst>
                                    <p:set>
                                      <p:cBhvr>
                                        <p:cTn id="112" dur="1" fill="hold">
                                          <p:stCondLst>
                                            <p:cond delay="0"/>
                                          </p:stCondLst>
                                        </p:cTn>
                                        <p:tgtEl>
                                          <p:spTgt spid="9273"/>
                                        </p:tgtEl>
                                        <p:attrNameLst>
                                          <p:attrName>style.visibility</p:attrName>
                                        </p:attrNameLst>
                                      </p:cBhvr>
                                      <p:to>
                                        <p:strVal val="visible"/>
                                      </p:to>
                                    </p:set>
                                    <p:animEffect transition="in" filter="slide(fromLeft)">
                                      <p:cBhvr>
                                        <p:cTn id="113" dur="500"/>
                                        <p:tgtEl>
                                          <p:spTgt spid="9273"/>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2" presetClass="entr" presetSubtype="8" fill="hold" grpId="0" nodeType="clickEffect">
                                  <p:stCondLst>
                                    <p:cond delay="0"/>
                                  </p:stCondLst>
                                  <p:childTnLst>
                                    <p:set>
                                      <p:cBhvr>
                                        <p:cTn id="117" dur="1" fill="hold">
                                          <p:stCondLst>
                                            <p:cond delay="0"/>
                                          </p:stCondLst>
                                        </p:cTn>
                                        <p:tgtEl>
                                          <p:spTgt spid="9275"/>
                                        </p:tgtEl>
                                        <p:attrNameLst>
                                          <p:attrName>style.visibility</p:attrName>
                                        </p:attrNameLst>
                                      </p:cBhvr>
                                      <p:to>
                                        <p:strVal val="visible"/>
                                      </p:to>
                                    </p:set>
                                    <p:animEffect transition="in" filter="slide(fromLeft)">
                                      <p:cBhvr>
                                        <p:cTn id="118" dur="500"/>
                                        <p:tgtEl>
                                          <p:spTgt spid="9275"/>
                                        </p:tgtEl>
                                      </p:cBhvr>
                                    </p:animEffect>
                                  </p:childTnLst>
                                </p:cTn>
                              </p:par>
                            </p:childTnLst>
                          </p:cTn>
                        </p:par>
                        <p:par>
                          <p:cTn id="119" fill="hold" nodeType="afterGroup">
                            <p:stCondLst>
                              <p:cond delay="500"/>
                            </p:stCondLst>
                            <p:childTnLst>
                              <p:par>
                                <p:cTn id="120" presetID="12" presetClass="entr" presetSubtype="8" fill="hold" grpId="0" nodeType="afterEffect">
                                  <p:stCondLst>
                                    <p:cond delay="0"/>
                                  </p:stCondLst>
                                  <p:childTnLst>
                                    <p:set>
                                      <p:cBhvr>
                                        <p:cTn id="121" dur="1" fill="hold">
                                          <p:stCondLst>
                                            <p:cond delay="0"/>
                                          </p:stCondLst>
                                        </p:cTn>
                                        <p:tgtEl>
                                          <p:spTgt spid="9277"/>
                                        </p:tgtEl>
                                        <p:attrNameLst>
                                          <p:attrName>style.visibility</p:attrName>
                                        </p:attrNameLst>
                                      </p:cBhvr>
                                      <p:to>
                                        <p:strVal val="visible"/>
                                      </p:to>
                                    </p:set>
                                    <p:animEffect transition="in" filter="slide(fromLeft)">
                                      <p:cBhvr>
                                        <p:cTn id="122" dur="500"/>
                                        <p:tgtEl>
                                          <p:spTgt spid="927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9278"/>
                                        </p:tgtEl>
                                        <p:attrNameLst>
                                          <p:attrName>style.visibility</p:attrName>
                                        </p:attrNameLst>
                                      </p:cBhvr>
                                      <p:to>
                                        <p:strVal val="visible"/>
                                      </p:to>
                                    </p:set>
                                    <p:animEffect transition="in" filter="wipe(left)">
                                      <p:cBhvr>
                                        <p:cTn id="127" dur="500"/>
                                        <p:tgtEl>
                                          <p:spTgt spid="9278"/>
                                        </p:tgtEl>
                                      </p:cBhvr>
                                    </p:animEffect>
                                  </p:childTnLst>
                                </p:cTn>
                              </p:par>
                            </p:childTnLst>
                          </p:cTn>
                        </p:par>
                        <p:par>
                          <p:cTn id="128" fill="hold" nodeType="afterGroup">
                            <p:stCondLst>
                              <p:cond delay="500"/>
                            </p:stCondLst>
                            <p:childTnLst>
                              <p:par>
                                <p:cTn id="129" presetID="17" presetClass="entr" presetSubtype="4" fill="hold" nodeType="afterEffect">
                                  <p:stCondLst>
                                    <p:cond delay="0"/>
                                  </p:stCondLst>
                                  <p:childTnLst>
                                    <p:set>
                                      <p:cBhvr>
                                        <p:cTn id="130" dur="1" fill="hold">
                                          <p:stCondLst>
                                            <p:cond delay="0"/>
                                          </p:stCondLst>
                                        </p:cTn>
                                        <p:tgtEl>
                                          <p:spTgt spid="9251"/>
                                        </p:tgtEl>
                                        <p:attrNameLst>
                                          <p:attrName>style.visibility</p:attrName>
                                        </p:attrNameLst>
                                      </p:cBhvr>
                                      <p:to>
                                        <p:strVal val="visible"/>
                                      </p:to>
                                    </p:set>
                                    <p:anim calcmode="lin" valueType="num">
                                      <p:cBhvr>
                                        <p:cTn id="131" dur="500" fill="hold"/>
                                        <p:tgtEl>
                                          <p:spTgt spid="9251"/>
                                        </p:tgtEl>
                                        <p:attrNameLst>
                                          <p:attrName>ppt_x</p:attrName>
                                        </p:attrNameLst>
                                      </p:cBhvr>
                                      <p:tavLst>
                                        <p:tav tm="0">
                                          <p:val>
                                            <p:strVal val="#ppt_x"/>
                                          </p:val>
                                        </p:tav>
                                        <p:tav tm="100000">
                                          <p:val>
                                            <p:strVal val="#ppt_x"/>
                                          </p:val>
                                        </p:tav>
                                      </p:tavLst>
                                    </p:anim>
                                    <p:anim calcmode="lin" valueType="num">
                                      <p:cBhvr>
                                        <p:cTn id="132" dur="500" fill="hold"/>
                                        <p:tgtEl>
                                          <p:spTgt spid="9251"/>
                                        </p:tgtEl>
                                        <p:attrNameLst>
                                          <p:attrName>ppt_y</p:attrName>
                                        </p:attrNameLst>
                                      </p:cBhvr>
                                      <p:tavLst>
                                        <p:tav tm="0">
                                          <p:val>
                                            <p:strVal val="#ppt_y+#ppt_h/2"/>
                                          </p:val>
                                        </p:tav>
                                        <p:tav tm="100000">
                                          <p:val>
                                            <p:strVal val="#ppt_y"/>
                                          </p:val>
                                        </p:tav>
                                      </p:tavLst>
                                    </p:anim>
                                    <p:anim calcmode="lin" valueType="num">
                                      <p:cBhvr>
                                        <p:cTn id="133" dur="500" fill="hold"/>
                                        <p:tgtEl>
                                          <p:spTgt spid="9251"/>
                                        </p:tgtEl>
                                        <p:attrNameLst>
                                          <p:attrName>ppt_w</p:attrName>
                                        </p:attrNameLst>
                                      </p:cBhvr>
                                      <p:tavLst>
                                        <p:tav tm="0">
                                          <p:val>
                                            <p:strVal val="#ppt_w"/>
                                          </p:val>
                                        </p:tav>
                                        <p:tav tm="100000">
                                          <p:val>
                                            <p:strVal val="#ppt_w"/>
                                          </p:val>
                                        </p:tav>
                                      </p:tavLst>
                                    </p:anim>
                                    <p:anim calcmode="lin" valueType="num">
                                      <p:cBhvr>
                                        <p:cTn id="134" dur="500" fill="hold"/>
                                        <p:tgtEl>
                                          <p:spTgt spid="9251"/>
                                        </p:tgtEl>
                                        <p:attrNameLst>
                                          <p:attrName>ppt_h</p:attrName>
                                        </p:attrNameLst>
                                      </p:cBhvr>
                                      <p:tavLst>
                                        <p:tav tm="0">
                                          <p:val>
                                            <p:fltVal val="0"/>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2" presetClass="entr" presetSubtype="8" fill="hold" grpId="0" nodeType="clickEffect">
                                  <p:stCondLst>
                                    <p:cond delay="0"/>
                                  </p:stCondLst>
                                  <p:childTnLst>
                                    <p:set>
                                      <p:cBhvr>
                                        <p:cTn id="138" dur="1" fill="hold">
                                          <p:stCondLst>
                                            <p:cond delay="0"/>
                                          </p:stCondLst>
                                        </p:cTn>
                                        <p:tgtEl>
                                          <p:spTgt spid="9252"/>
                                        </p:tgtEl>
                                        <p:attrNameLst>
                                          <p:attrName>style.visibility</p:attrName>
                                        </p:attrNameLst>
                                      </p:cBhvr>
                                      <p:to>
                                        <p:strVal val="visible"/>
                                      </p:to>
                                    </p:set>
                                    <p:animEffect transition="in" filter="slide(fromLeft)">
                                      <p:cBhvr>
                                        <p:cTn id="139" dur="500"/>
                                        <p:tgtEl>
                                          <p:spTgt spid="9252"/>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2" presetClass="entr" presetSubtype="8" fill="hold" grpId="0" nodeType="clickEffect">
                                  <p:stCondLst>
                                    <p:cond delay="0"/>
                                  </p:stCondLst>
                                  <p:childTnLst>
                                    <p:set>
                                      <p:cBhvr>
                                        <p:cTn id="143" dur="1" fill="hold">
                                          <p:stCondLst>
                                            <p:cond delay="0"/>
                                          </p:stCondLst>
                                        </p:cTn>
                                        <p:tgtEl>
                                          <p:spTgt spid="9279"/>
                                        </p:tgtEl>
                                        <p:attrNameLst>
                                          <p:attrName>style.visibility</p:attrName>
                                        </p:attrNameLst>
                                      </p:cBhvr>
                                      <p:to>
                                        <p:strVal val="visible"/>
                                      </p:to>
                                    </p:set>
                                    <p:animEffect transition="in" filter="slide(fromLeft)">
                                      <p:cBhvr>
                                        <p:cTn id="144" dur="500"/>
                                        <p:tgtEl>
                                          <p:spTgt spid="9279"/>
                                        </p:tgtEl>
                                      </p:cBhvr>
                                    </p:animEffect>
                                  </p:childTnLst>
                                </p:cTn>
                              </p:par>
                            </p:childTnLst>
                          </p:cTn>
                        </p:par>
                        <p:par>
                          <p:cTn id="145" fill="hold" nodeType="afterGroup">
                            <p:stCondLst>
                              <p:cond delay="500"/>
                            </p:stCondLst>
                            <p:childTnLst>
                              <p:par>
                                <p:cTn id="146" presetID="12" presetClass="entr" presetSubtype="8" fill="hold" grpId="0" nodeType="afterEffect">
                                  <p:stCondLst>
                                    <p:cond delay="0"/>
                                  </p:stCondLst>
                                  <p:childTnLst>
                                    <p:set>
                                      <p:cBhvr>
                                        <p:cTn id="147" dur="1" fill="hold">
                                          <p:stCondLst>
                                            <p:cond delay="0"/>
                                          </p:stCondLst>
                                        </p:cTn>
                                        <p:tgtEl>
                                          <p:spTgt spid="9280"/>
                                        </p:tgtEl>
                                        <p:attrNameLst>
                                          <p:attrName>style.visibility</p:attrName>
                                        </p:attrNameLst>
                                      </p:cBhvr>
                                      <p:to>
                                        <p:strVal val="visible"/>
                                      </p:to>
                                    </p:set>
                                    <p:animEffect transition="in" filter="slide(fromLeft)">
                                      <p:cBhvr>
                                        <p:cTn id="148" dur="500"/>
                                        <p:tgtEl>
                                          <p:spTgt spid="9280"/>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9281"/>
                                        </p:tgtEl>
                                        <p:attrNameLst>
                                          <p:attrName>style.visibility</p:attrName>
                                        </p:attrNameLst>
                                      </p:cBhvr>
                                      <p:to>
                                        <p:strVal val="visible"/>
                                      </p:to>
                                    </p:set>
                                    <p:animEffect transition="in" filter="wipe(left)">
                                      <p:cBhvr>
                                        <p:cTn id="153" dur="500"/>
                                        <p:tgtEl>
                                          <p:spTgt spid="9281"/>
                                        </p:tgtEl>
                                      </p:cBhvr>
                                    </p:animEffect>
                                  </p:childTnLst>
                                </p:cTn>
                              </p:par>
                            </p:childTnLst>
                          </p:cTn>
                        </p:par>
                        <p:par>
                          <p:cTn id="154" fill="hold" nodeType="afterGroup">
                            <p:stCondLst>
                              <p:cond delay="500"/>
                            </p:stCondLst>
                            <p:childTnLst>
                              <p:par>
                                <p:cTn id="155" presetID="17" presetClass="entr" presetSubtype="2" fill="hold" nodeType="afterEffect">
                                  <p:stCondLst>
                                    <p:cond delay="0"/>
                                  </p:stCondLst>
                                  <p:childTnLst>
                                    <p:set>
                                      <p:cBhvr>
                                        <p:cTn id="156" dur="1" fill="hold">
                                          <p:stCondLst>
                                            <p:cond delay="0"/>
                                          </p:stCondLst>
                                        </p:cTn>
                                        <p:tgtEl>
                                          <p:spTgt spid="9253"/>
                                        </p:tgtEl>
                                        <p:attrNameLst>
                                          <p:attrName>style.visibility</p:attrName>
                                        </p:attrNameLst>
                                      </p:cBhvr>
                                      <p:to>
                                        <p:strVal val="visible"/>
                                      </p:to>
                                    </p:set>
                                    <p:anim calcmode="lin" valueType="num">
                                      <p:cBhvr>
                                        <p:cTn id="157" dur="500" fill="hold"/>
                                        <p:tgtEl>
                                          <p:spTgt spid="9253"/>
                                        </p:tgtEl>
                                        <p:attrNameLst>
                                          <p:attrName>ppt_x</p:attrName>
                                        </p:attrNameLst>
                                      </p:cBhvr>
                                      <p:tavLst>
                                        <p:tav tm="0">
                                          <p:val>
                                            <p:strVal val="#ppt_x+#ppt_w/2"/>
                                          </p:val>
                                        </p:tav>
                                        <p:tav tm="100000">
                                          <p:val>
                                            <p:strVal val="#ppt_x"/>
                                          </p:val>
                                        </p:tav>
                                      </p:tavLst>
                                    </p:anim>
                                    <p:anim calcmode="lin" valueType="num">
                                      <p:cBhvr>
                                        <p:cTn id="158" dur="500" fill="hold"/>
                                        <p:tgtEl>
                                          <p:spTgt spid="9253"/>
                                        </p:tgtEl>
                                        <p:attrNameLst>
                                          <p:attrName>ppt_y</p:attrName>
                                        </p:attrNameLst>
                                      </p:cBhvr>
                                      <p:tavLst>
                                        <p:tav tm="0">
                                          <p:val>
                                            <p:strVal val="#ppt_y"/>
                                          </p:val>
                                        </p:tav>
                                        <p:tav tm="100000">
                                          <p:val>
                                            <p:strVal val="#ppt_y"/>
                                          </p:val>
                                        </p:tav>
                                      </p:tavLst>
                                    </p:anim>
                                    <p:anim calcmode="lin" valueType="num">
                                      <p:cBhvr>
                                        <p:cTn id="159" dur="500" fill="hold"/>
                                        <p:tgtEl>
                                          <p:spTgt spid="9253"/>
                                        </p:tgtEl>
                                        <p:attrNameLst>
                                          <p:attrName>ppt_w</p:attrName>
                                        </p:attrNameLst>
                                      </p:cBhvr>
                                      <p:tavLst>
                                        <p:tav tm="0">
                                          <p:val>
                                            <p:fltVal val="0"/>
                                          </p:val>
                                        </p:tav>
                                        <p:tav tm="100000">
                                          <p:val>
                                            <p:strVal val="#ppt_w"/>
                                          </p:val>
                                        </p:tav>
                                      </p:tavLst>
                                    </p:anim>
                                    <p:anim calcmode="lin" valueType="num">
                                      <p:cBhvr>
                                        <p:cTn id="160" dur="500" fill="hold"/>
                                        <p:tgtEl>
                                          <p:spTgt spid="9253"/>
                                        </p:tgtEl>
                                        <p:attrNameLst>
                                          <p:attrName>ppt_h</p:attrName>
                                        </p:attrNameLst>
                                      </p:cBhvr>
                                      <p:tavLst>
                                        <p:tav tm="0">
                                          <p:val>
                                            <p:strVal val="#ppt_h"/>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2" presetClass="entr" presetSubtype="8" fill="hold" grpId="0" nodeType="clickEffect">
                                  <p:stCondLst>
                                    <p:cond delay="0"/>
                                  </p:stCondLst>
                                  <p:childTnLst>
                                    <p:set>
                                      <p:cBhvr>
                                        <p:cTn id="164" dur="1" fill="hold">
                                          <p:stCondLst>
                                            <p:cond delay="0"/>
                                          </p:stCondLst>
                                        </p:cTn>
                                        <p:tgtEl>
                                          <p:spTgt spid="9254"/>
                                        </p:tgtEl>
                                        <p:attrNameLst>
                                          <p:attrName>style.visibility</p:attrName>
                                        </p:attrNameLst>
                                      </p:cBhvr>
                                      <p:to>
                                        <p:strVal val="visible"/>
                                      </p:to>
                                    </p:set>
                                    <p:animEffect transition="in" filter="slide(fromLeft)">
                                      <p:cBhvr>
                                        <p:cTn id="165" dur="500"/>
                                        <p:tgtEl>
                                          <p:spTgt spid="9254"/>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9284"/>
                                        </p:tgtEl>
                                        <p:attrNameLst>
                                          <p:attrName>style.visibility</p:attrName>
                                        </p:attrNameLst>
                                      </p:cBhvr>
                                      <p:to>
                                        <p:strVal val="visible"/>
                                      </p:to>
                                    </p:set>
                                    <p:animEffect transition="in" filter="wipe(left)">
                                      <p:cBhvr>
                                        <p:cTn id="170" dur="500"/>
                                        <p:tgtEl>
                                          <p:spTgt spid="9284"/>
                                        </p:tgtEl>
                                      </p:cBhvr>
                                    </p:animEffect>
                                  </p:childTnLst>
                                </p:cTn>
                              </p:par>
                            </p:childTnLst>
                          </p:cTn>
                        </p:par>
                        <p:par>
                          <p:cTn id="171" fill="hold" nodeType="afterGroup">
                            <p:stCondLst>
                              <p:cond delay="500"/>
                            </p:stCondLst>
                            <p:childTnLst>
                              <p:par>
                                <p:cTn id="172" presetID="23" presetClass="entr" presetSubtype="16" fill="hold" nodeType="afterEffect">
                                  <p:stCondLst>
                                    <p:cond delay="0"/>
                                  </p:stCondLst>
                                  <p:childTnLst>
                                    <p:set>
                                      <p:cBhvr>
                                        <p:cTn id="173" dur="1" fill="hold">
                                          <p:stCondLst>
                                            <p:cond delay="0"/>
                                          </p:stCondLst>
                                        </p:cTn>
                                        <p:tgtEl>
                                          <p:spTgt spid="9285"/>
                                        </p:tgtEl>
                                        <p:attrNameLst>
                                          <p:attrName>style.visibility</p:attrName>
                                        </p:attrNameLst>
                                      </p:cBhvr>
                                      <p:to>
                                        <p:strVal val="visible"/>
                                      </p:to>
                                    </p:set>
                                    <p:anim calcmode="lin" valueType="num">
                                      <p:cBhvr>
                                        <p:cTn id="174" dur="500" fill="hold"/>
                                        <p:tgtEl>
                                          <p:spTgt spid="9285"/>
                                        </p:tgtEl>
                                        <p:attrNameLst>
                                          <p:attrName>ppt_w</p:attrName>
                                        </p:attrNameLst>
                                      </p:cBhvr>
                                      <p:tavLst>
                                        <p:tav tm="0">
                                          <p:val>
                                            <p:fltVal val="0"/>
                                          </p:val>
                                        </p:tav>
                                        <p:tav tm="100000">
                                          <p:val>
                                            <p:strVal val="#ppt_w"/>
                                          </p:val>
                                        </p:tav>
                                      </p:tavLst>
                                    </p:anim>
                                    <p:anim calcmode="lin" valueType="num">
                                      <p:cBhvr>
                                        <p:cTn id="175" dur="500" fill="hold"/>
                                        <p:tgtEl>
                                          <p:spTgt spid="9285"/>
                                        </p:tgtEl>
                                        <p:attrNameLst>
                                          <p:attrName>ppt_h</p:attrName>
                                        </p:attrNameLst>
                                      </p:cBhvr>
                                      <p:tavLst>
                                        <p:tav tm="0">
                                          <p:val>
                                            <p:fltVal val="0"/>
                                          </p:val>
                                        </p:tav>
                                        <p:tav tm="100000">
                                          <p:val>
                                            <p:strVal val="#ppt_h"/>
                                          </p:val>
                                        </p:tav>
                                      </p:tavLst>
                                    </p:anim>
                                  </p:childTnLst>
                                </p:cTn>
                              </p:par>
                            </p:childTnLst>
                          </p:cTn>
                        </p:par>
                        <p:par>
                          <p:cTn id="176" fill="hold" nodeType="afterGroup">
                            <p:stCondLst>
                              <p:cond delay="1000"/>
                            </p:stCondLst>
                            <p:childTnLst>
                              <p:par>
                                <p:cTn id="177" presetID="12" presetClass="entr" presetSubtype="8" fill="hold" grpId="0" nodeType="afterEffect">
                                  <p:stCondLst>
                                    <p:cond delay="0"/>
                                  </p:stCondLst>
                                  <p:childTnLst>
                                    <p:set>
                                      <p:cBhvr>
                                        <p:cTn id="178" dur="1" fill="hold">
                                          <p:stCondLst>
                                            <p:cond delay="0"/>
                                          </p:stCondLst>
                                        </p:cTn>
                                        <p:tgtEl>
                                          <p:spTgt spid="9286"/>
                                        </p:tgtEl>
                                        <p:attrNameLst>
                                          <p:attrName>style.visibility</p:attrName>
                                        </p:attrNameLst>
                                      </p:cBhvr>
                                      <p:to>
                                        <p:strVal val="visible"/>
                                      </p:to>
                                    </p:set>
                                    <p:animEffect transition="in" filter="slide(fromLeft)">
                                      <p:cBhvr>
                                        <p:cTn id="179" dur="500"/>
                                        <p:tgtEl>
                                          <p:spTgt spid="9286"/>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9287"/>
                                        </p:tgtEl>
                                        <p:attrNameLst>
                                          <p:attrName>style.visibility</p:attrName>
                                        </p:attrNameLst>
                                      </p:cBhvr>
                                      <p:to>
                                        <p:strVal val="visible"/>
                                      </p:to>
                                    </p:set>
                                    <p:animEffect transition="in" filter="wipe(left)">
                                      <p:cBhvr>
                                        <p:cTn id="184" dur="500"/>
                                        <p:tgtEl>
                                          <p:spTgt spid="9287"/>
                                        </p:tgtEl>
                                      </p:cBhvr>
                                    </p:animEffect>
                                  </p:childTnLst>
                                </p:cTn>
                              </p:par>
                            </p:childTnLst>
                          </p:cTn>
                        </p:par>
                        <p:par>
                          <p:cTn id="185" fill="hold" nodeType="afterGroup">
                            <p:stCondLst>
                              <p:cond delay="500"/>
                            </p:stCondLst>
                            <p:childTnLst>
                              <p:par>
                                <p:cTn id="186" presetID="17" presetClass="entr" presetSubtype="10" fill="hold" nodeType="afterEffect">
                                  <p:stCondLst>
                                    <p:cond delay="0"/>
                                  </p:stCondLst>
                                  <p:childTnLst>
                                    <p:set>
                                      <p:cBhvr>
                                        <p:cTn id="187" dur="1" fill="hold">
                                          <p:stCondLst>
                                            <p:cond delay="0"/>
                                          </p:stCondLst>
                                        </p:cTn>
                                        <p:tgtEl>
                                          <p:spTgt spid="9288"/>
                                        </p:tgtEl>
                                        <p:attrNameLst>
                                          <p:attrName>style.visibility</p:attrName>
                                        </p:attrNameLst>
                                      </p:cBhvr>
                                      <p:to>
                                        <p:strVal val="visible"/>
                                      </p:to>
                                    </p:set>
                                    <p:anim calcmode="lin" valueType="num">
                                      <p:cBhvr>
                                        <p:cTn id="188" dur="500" fill="hold"/>
                                        <p:tgtEl>
                                          <p:spTgt spid="9288"/>
                                        </p:tgtEl>
                                        <p:attrNameLst>
                                          <p:attrName>ppt_w</p:attrName>
                                        </p:attrNameLst>
                                      </p:cBhvr>
                                      <p:tavLst>
                                        <p:tav tm="0">
                                          <p:val>
                                            <p:fltVal val="0"/>
                                          </p:val>
                                        </p:tav>
                                        <p:tav tm="100000">
                                          <p:val>
                                            <p:strVal val="#ppt_w"/>
                                          </p:val>
                                        </p:tav>
                                      </p:tavLst>
                                    </p:anim>
                                    <p:anim calcmode="lin" valueType="num">
                                      <p:cBhvr>
                                        <p:cTn id="189" dur="500" fill="hold"/>
                                        <p:tgtEl>
                                          <p:spTgt spid="9288"/>
                                        </p:tgtEl>
                                        <p:attrNameLst>
                                          <p:attrName>ppt_h</p:attrName>
                                        </p:attrNameLst>
                                      </p:cBhvr>
                                      <p:tavLst>
                                        <p:tav tm="0">
                                          <p:val>
                                            <p:strVal val="#ppt_h"/>
                                          </p:val>
                                        </p:tav>
                                        <p:tav tm="100000">
                                          <p:val>
                                            <p:strVal val="#ppt_h"/>
                                          </p:val>
                                        </p:tav>
                                      </p:tavLst>
                                    </p:anim>
                                  </p:childTnLst>
                                </p:cTn>
                              </p:par>
                            </p:childTnLst>
                          </p:cTn>
                        </p:par>
                        <p:par>
                          <p:cTn id="190" fill="hold" nodeType="afterGroup">
                            <p:stCondLst>
                              <p:cond delay="1000"/>
                            </p:stCondLst>
                            <p:childTnLst>
                              <p:par>
                                <p:cTn id="191" presetID="12" presetClass="entr" presetSubtype="8" fill="hold" grpId="0" nodeType="afterEffect">
                                  <p:stCondLst>
                                    <p:cond delay="0"/>
                                  </p:stCondLst>
                                  <p:childTnLst>
                                    <p:set>
                                      <p:cBhvr>
                                        <p:cTn id="192" dur="1" fill="hold">
                                          <p:stCondLst>
                                            <p:cond delay="0"/>
                                          </p:stCondLst>
                                        </p:cTn>
                                        <p:tgtEl>
                                          <p:spTgt spid="9289"/>
                                        </p:tgtEl>
                                        <p:attrNameLst>
                                          <p:attrName>style.visibility</p:attrName>
                                        </p:attrNameLst>
                                      </p:cBhvr>
                                      <p:to>
                                        <p:strVal val="visible"/>
                                      </p:to>
                                    </p:set>
                                    <p:animEffect transition="in" filter="slide(fromLeft)">
                                      <p:cBhvr>
                                        <p:cTn id="193" dur="500"/>
                                        <p:tgtEl>
                                          <p:spTgt spid="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5" grpId="0" bldLvl="0" animBg="1"/>
      <p:bldP spid="9247" grpId="0" bldLvl="0" animBg="1"/>
      <p:bldP spid="9250" grpId="0" bldLvl="0" animBg="1"/>
      <p:bldP spid="9252" grpId="0" bldLvl="0" animBg="1"/>
      <p:bldP spid="9254" grpId="0" bldLvl="0" animBg="1"/>
      <p:bldP spid="9257" grpId="0"/>
      <p:bldP spid="9258" grpId="0"/>
      <p:bldP spid="9259" grpId="0"/>
      <p:bldP spid="9260" grpId="0"/>
      <p:bldP spid="9261" grpId="0"/>
      <p:bldP spid="9262" grpId="0"/>
      <p:bldP spid="9263" grpId="0" bldLvl="0" animBg="1"/>
      <p:bldP spid="9265" grpId="0" bldLvl="0" animBg="1"/>
      <p:bldP spid="9266" grpId="0" bldLvl="0" animBg="1"/>
      <p:bldP spid="9267" grpId="0" bldLvl="0" animBg="1"/>
      <p:bldP spid="9268" grpId="0" bldLvl="0" animBg="1"/>
      <p:bldP spid="9269" grpId="0" bldLvl="0" animBg="1"/>
      <p:bldP spid="9270" grpId="0" bldLvl="0" animBg="1"/>
      <p:bldP spid="9271" grpId="0" bldLvl="0" animBg="1"/>
      <p:bldP spid="9272" grpId="0" bldLvl="0" animBg="1"/>
      <p:bldP spid="9273" grpId="0" bldLvl="0" animBg="1"/>
      <p:bldP spid="9274" grpId="0" bldLvl="0" animBg="1"/>
      <p:bldP spid="9275" grpId="0" bldLvl="0" animBg="1"/>
      <p:bldP spid="9276" grpId="0" bldLvl="0" animBg="1"/>
      <p:bldP spid="9277" grpId="0" bldLvl="0" animBg="1"/>
      <p:bldP spid="9278" grpId="0" bldLvl="0" animBg="1"/>
      <p:bldP spid="9279" grpId="0" bldLvl="0" animBg="1"/>
      <p:bldP spid="9280" grpId="0" bldLvl="0" animBg="1"/>
      <p:bldP spid="9281" grpId="0" bldLvl="0" animBg="1"/>
      <p:bldP spid="9284" grpId="0" bldLvl="0" animBg="1"/>
      <p:bldP spid="9286" grpId="0" bldLvl="0" animBg="1"/>
      <p:bldP spid="9287" grpId="0" bldLvl="0" animBg="1"/>
      <p:bldP spid="9289"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实现方法</a:t>
            </a:r>
          </a:p>
        </p:txBody>
      </p:sp>
      <p:sp>
        <p:nvSpPr>
          <p:cNvPr id="3" name="内容占位符 2"/>
          <p:cNvSpPr>
            <a:spLocks noGrp="1"/>
          </p:cNvSpPr>
          <p:nvPr>
            <p:ph idx="1"/>
          </p:nvPr>
        </p:nvSpPr>
        <p:spPr>
          <a:xfrm>
            <a:off x="628650" y="1825625"/>
            <a:ext cx="8195861" cy="4351338"/>
          </a:xfrm>
        </p:spPr>
        <p:txBody>
          <a:bodyPr/>
          <a:lstStyle/>
          <a:p>
            <a:r>
              <a:rPr lang="en-US" altLang="zh-CN" dirty="0"/>
              <a:t>O(</a:t>
            </a:r>
            <a:r>
              <a:rPr lang="en-US" altLang="zh-CN" dirty="0" err="1"/>
              <a:t>mlogn</a:t>
            </a:r>
            <a:r>
              <a:rPr lang="en-US" altLang="zh-CN" dirty="0"/>
              <a:t>)</a:t>
            </a:r>
            <a:r>
              <a:rPr lang="zh-CN" altLang="en-US" dirty="0"/>
              <a:t>方法：</a:t>
            </a:r>
            <a:endParaRPr lang="en-US" altLang="zh-CN" dirty="0"/>
          </a:p>
          <a:p>
            <a:pPr lvl="1"/>
            <a:r>
              <a:rPr lang="zh-CN" altLang="en-US" dirty="0"/>
              <a:t>二叉堆（</a:t>
            </a:r>
            <a:r>
              <a:rPr lang="en-US" altLang="zh-CN" dirty="0" err="1"/>
              <a:t>std</a:t>
            </a:r>
            <a:r>
              <a:rPr lang="en-US" altLang="zh-CN" dirty="0"/>
              <a:t>::</a:t>
            </a:r>
            <a:r>
              <a:rPr lang="en-US" altLang="zh-CN" dirty="0" err="1"/>
              <a:t>priority_queue</a:t>
            </a:r>
            <a:r>
              <a:rPr lang="zh-CN" altLang="en-US" dirty="0"/>
              <a:t>）</a:t>
            </a:r>
            <a:endParaRPr lang="en-US" altLang="zh-CN" dirty="0"/>
          </a:p>
          <a:p>
            <a:pPr lvl="1"/>
            <a:r>
              <a:rPr lang="zh-CN" altLang="en-US" dirty="0"/>
              <a:t>因为</a:t>
            </a:r>
            <a:r>
              <a:rPr lang="en-US" altLang="zh-CN" dirty="0"/>
              <a:t>Prim</a:t>
            </a:r>
            <a:r>
              <a:rPr lang="zh-CN" altLang="en-US" dirty="0"/>
              <a:t>算法通常是在稠密图上使用，所以这个方法不算优秀（复杂度约等于</a:t>
            </a:r>
            <a:r>
              <a:rPr lang="en-US" altLang="zh-CN" dirty="0"/>
              <a:t>O(n</a:t>
            </a:r>
            <a:r>
              <a:rPr lang="en-US" altLang="zh-CN" baseline="30000" dirty="0"/>
              <a:t>2</a:t>
            </a:r>
            <a:r>
              <a:rPr lang="en-US" altLang="zh-CN" dirty="0"/>
              <a:t>logn)</a:t>
            </a:r>
            <a:r>
              <a:rPr lang="zh-CN" altLang="en-US" dirty="0"/>
              <a:t>，而且常数比</a:t>
            </a:r>
            <a:r>
              <a:rPr lang="en-US" altLang="zh-CN" dirty="0" err="1"/>
              <a:t>kruskal</a:t>
            </a:r>
            <a:r>
              <a:rPr lang="zh-CN" altLang="en-US" dirty="0"/>
              <a:t>大），但是还是要掌握。</a:t>
            </a:r>
            <a:endParaRPr lang="en-US" altLang="zh-CN" dirty="0"/>
          </a:p>
          <a:p>
            <a:r>
              <a:rPr lang="en-US" altLang="zh-CN" dirty="0"/>
              <a:t>O(</a:t>
            </a:r>
            <a:r>
              <a:rPr lang="en-US" altLang="zh-CN" dirty="0" err="1"/>
              <a:t>m+nlogn</a:t>
            </a:r>
            <a:r>
              <a:rPr lang="en-US" altLang="zh-CN" dirty="0"/>
              <a:t>)</a:t>
            </a:r>
            <a:r>
              <a:rPr lang="zh-CN" altLang="en-US" dirty="0"/>
              <a:t>方法：</a:t>
            </a:r>
            <a:endParaRPr lang="en-US" altLang="zh-CN" dirty="0"/>
          </a:p>
          <a:p>
            <a:pPr lvl="1"/>
            <a:r>
              <a:rPr lang="zh-CN" altLang="en-US" dirty="0"/>
              <a:t>斐波那契堆或配对堆优化（</a:t>
            </a:r>
            <a:r>
              <a:rPr lang="en-US" altLang="zh-CN" dirty="0"/>
              <a:t>__</a:t>
            </a:r>
            <a:r>
              <a:rPr lang="en-US" altLang="zh-CN" dirty="0" err="1"/>
              <a:t>gnu_pbds</a:t>
            </a:r>
            <a:r>
              <a:rPr lang="en-US" altLang="zh-CN" dirty="0"/>
              <a:t>::</a:t>
            </a:r>
            <a:r>
              <a:rPr lang="en-US" altLang="zh-CN" dirty="0" err="1"/>
              <a:t>priority_queue</a:t>
            </a:r>
            <a:r>
              <a:rPr lang="zh-CN" altLang="en-US" dirty="0"/>
              <a:t>）</a:t>
            </a:r>
            <a:endParaRPr lang="en-US" altLang="zh-CN" dirty="0"/>
          </a:p>
        </p:txBody>
      </p:sp>
    </p:spTree>
    <p:extLst>
      <p:ext uri="{BB962C8B-B14F-4D97-AF65-F5344CB8AC3E}">
        <p14:creationId xmlns:p14="http://schemas.microsoft.com/office/powerpoint/2010/main" val="40568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最小生成树</a:t>
            </a:r>
            <a:r>
              <a:rPr lang="en-US" altLang="zh-CN" dirty="0" err="1"/>
              <a:t>Kruskal</a:t>
            </a:r>
            <a:r>
              <a:rPr lang="zh-CN" altLang="en-US" dirty="0"/>
              <a:t>算法</a:t>
            </a:r>
          </a:p>
        </p:txBody>
      </p:sp>
      <p:sp>
        <p:nvSpPr>
          <p:cNvPr id="5" name="副标题 4"/>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08435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引例</a:t>
            </a:r>
          </a:p>
        </p:txBody>
      </p:sp>
      <p:sp>
        <p:nvSpPr>
          <p:cNvPr id="4" name="矩形 3"/>
          <p:cNvSpPr/>
          <p:nvPr/>
        </p:nvSpPr>
        <p:spPr>
          <a:xfrm>
            <a:off x="708408" y="1690689"/>
            <a:ext cx="1100295" cy="3139321"/>
          </a:xfrm>
          <a:prstGeom prst="rect">
            <a:avLst/>
          </a:prstGeom>
        </p:spPr>
        <p:txBody>
          <a:bodyPr wrap="square">
            <a:spAutoFit/>
          </a:bodyPr>
          <a:lstStyle/>
          <a:p>
            <a:r>
              <a:rPr lang="zh-CN" altLang="en-US" dirty="0"/>
              <a:t>输入：</a:t>
            </a:r>
            <a:endParaRPr lang="en-US" altLang="zh-CN" dirty="0"/>
          </a:p>
          <a:p>
            <a:r>
              <a:rPr lang="en-US" altLang="zh-CN" dirty="0">
                <a:latin typeface="Consolas" panose="020B0609020204030204" pitchFamily="49" charset="0"/>
              </a:rPr>
              <a:t>11</a:t>
            </a:r>
          </a:p>
          <a:p>
            <a:r>
              <a:rPr lang="en-US" altLang="zh-CN" dirty="0">
                <a:latin typeface="Consolas" panose="020B0609020204030204" pitchFamily="49" charset="0"/>
              </a:rPr>
              <a:t>8</a:t>
            </a:r>
          </a:p>
          <a:p>
            <a:r>
              <a:rPr lang="en-US" altLang="zh-CN" dirty="0">
                <a:latin typeface="Consolas" panose="020B0609020204030204" pitchFamily="49" charset="0"/>
              </a:rPr>
              <a:t>1 2</a:t>
            </a:r>
          </a:p>
          <a:p>
            <a:r>
              <a:rPr lang="en-US" altLang="zh-CN" dirty="0">
                <a:latin typeface="Consolas" panose="020B0609020204030204" pitchFamily="49" charset="0"/>
              </a:rPr>
              <a:t>4 5</a:t>
            </a:r>
          </a:p>
          <a:p>
            <a:r>
              <a:rPr lang="en-US" altLang="zh-CN" dirty="0">
                <a:latin typeface="Consolas" panose="020B0609020204030204" pitchFamily="49" charset="0"/>
              </a:rPr>
              <a:t>3 4</a:t>
            </a:r>
          </a:p>
          <a:p>
            <a:r>
              <a:rPr lang="en-US" altLang="zh-CN" dirty="0">
                <a:latin typeface="Consolas" panose="020B0609020204030204" pitchFamily="49" charset="0"/>
              </a:rPr>
              <a:t>1 3</a:t>
            </a:r>
          </a:p>
          <a:p>
            <a:r>
              <a:rPr lang="en-US" altLang="zh-CN" dirty="0">
                <a:latin typeface="Consolas" panose="020B0609020204030204" pitchFamily="49" charset="0"/>
              </a:rPr>
              <a:t>5 6</a:t>
            </a:r>
          </a:p>
          <a:p>
            <a:r>
              <a:rPr lang="en-US" altLang="zh-CN" dirty="0">
                <a:latin typeface="Consolas" panose="020B0609020204030204" pitchFamily="49" charset="0"/>
              </a:rPr>
              <a:t>7 10</a:t>
            </a:r>
          </a:p>
          <a:p>
            <a:r>
              <a:rPr lang="en-US" altLang="zh-CN" dirty="0">
                <a:latin typeface="Consolas" panose="020B0609020204030204" pitchFamily="49" charset="0"/>
              </a:rPr>
              <a:t>5 10</a:t>
            </a:r>
          </a:p>
          <a:p>
            <a:r>
              <a:rPr lang="en-US" altLang="zh-CN" dirty="0">
                <a:latin typeface="Consolas" panose="020B0609020204030204" pitchFamily="49" charset="0"/>
              </a:rPr>
              <a:t>8 9</a:t>
            </a:r>
          </a:p>
        </p:txBody>
      </p:sp>
      <p:sp>
        <p:nvSpPr>
          <p:cNvPr id="6" name="椭圆 5"/>
          <p:cNvSpPr/>
          <p:nvPr/>
        </p:nvSpPr>
        <p:spPr>
          <a:xfrm>
            <a:off x="3472963" y="1690690"/>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a:t>
            </a:r>
            <a:endParaRPr lang="zh-CN" altLang="en-US" sz="2800" dirty="0"/>
          </a:p>
        </p:txBody>
      </p:sp>
      <p:sp>
        <p:nvSpPr>
          <p:cNvPr id="7" name="椭圆 6"/>
          <p:cNvSpPr/>
          <p:nvPr/>
        </p:nvSpPr>
        <p:spPr>
          <a:xfrm>
            <a:off x="4572000" y="1690689"/>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2</a:t>
            </a:r>
            <a:endParaRPr lang="zh-CN" altLang="en-US" sz="2800" dirty="0"/>
          </a:p>
        </p:txBody>
      </p:sp>
      <p:sp>
        <p:nvSpPr>
          <p:cNvPr id="8" name="椭圆 7"/>
          <p:cNvSpPr/>
          <p:nvPr/>
        </p:nvSpPr>
        <p:spPr>
          <a:xfrm>
            <a:off x="5671037" y="1690689"/>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3</a:t>
            </a:r>
            <a:endParaRPr lang="zh-CN" altLang="en-US" sz="2800" dirty="0"/>
          </a:p>
        </p:txBody>
      </p:sp>
      <p:sp>
        <p:nvSpPr>
          <p:cNvPr id="9" name="椭圆 8"/>
          <p:cNvSpPr/>
          <p:nvPr/>
        </p:nvSpPr>
        <p:spPr>
          <a:xfrm>
            <a:off x="6770074" y="1690689"/>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4</a:t>
            </a:r>
            <a:endParaRPr lang="zh-CN" altLang="en-US" sz="2800" dirty="0"/>
          </a:p>
        </p:txBody>
      </p:sp>
      <p:sp>
        <p:nvSpPr>
          <p:cNvPr id="10" name="椭圆 9"/>
          <p:cNvSpPr/>
          <p:nvPr/>
        </p:nvSpPr>
        <p:spPr>
          <a:xfrm>
            <a:off x="3472963"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5</a:t>
            </a:r>
            <a:endParaRPr lang="zh-CN" altLang="en-US" sz="2800" dirty="0"/>
          </a:p>
        </p:txBody>
      </p:sp>
      <p:sp>
        <p:nvSpPr>
          <p:cNvPr id="11" name="椭圆 10"/>
          <p:cNvSpPr/>
          <p:nvPr/>
        </p:nvSpPr>
        <p:spPr>
          <a:xfrm>
            <a:off x="4572000"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6</a:t>
            </a:r>
            <a:endParaRPr lang="zh-CN" altLang="en-US" sz="2800" dirty="0"/>
          </a:p>
        </p:txBody>
      </p:sp>
      <p:sp>
        <p:nvSpPr>
          <p:cNvPr id="12" name="椭圆 11"/>
          <p:cNvSpPr/>
          <p:nvPr/>
        </p:nvSpPr>
        <p:spPr>
          <a:xfrm>
            <a:off x="5671037"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7</a:t>
            </a:r>
            <a:endParaRPr lang="zh-CN" altLang="en-US" sz="2800" dirty="0"/>
          </a:p>
        </p:txBody>
      </p:sp>
      <p:sp>
        <p:nvSpPr>
          <p:cNvPr id="13" name="椭圆 12"/>
          <p:cNvSpPr/>
          <p:nvPr/>
        </p:nvSpPr>
        <p:spPr>
          <a:xfrm>
            <a:off x="6770074"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8</a:t>
            </a:r>
            <a:endParaRPr lang="zh-CN" altLang="en-US" sz="2800" dirty="0"/>
          </a:p>
        </p:txBody>
      </p:sp>
      <p:sp>
        <p:nvSpPr>
          <p:cNvPr id="14" name="椭圆 13"/>
          <p:cNvSpPr/>
          <p:nvPr/>
        </p:nvSpPr>
        <p:spPr>
          <a:xfrm>
            <a:off x="3472963" y="4017458"/>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9</a:t>
            </a:r>
            <a:endParaRPr lang="zh-CN" altLang="en-US" sz="2800" dirty="0"/>
          </a:p>
        </p:txBody>
      </p:sp>
      <p:sp>
        <p:nvSpPr>
          <p:cNvPr id="15" name="椭圆 14"/>
          <p:cNvSpPr/>
          <p:nvPr/>
        </p:nvSpPr>
        <p:spPr>
          <a:xfrm>
            <a:off x="4572000" y="4017458"/>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10</a:t>
            </a:r>
            <a:endParaRPr lang="zh-CN" altLang="en-US" sz="2800" dirty="0"/>
          </a:p>
        </p:txBody>
      </p:sp>
      <p:sp>
        <p:nvSpPr>
          <p:cNvPr id="16" name="椭圆 15"/>
          <p:cNvSpPr/>
          <p:nvPr/>
        </p:nvSpPr>
        <p:spPr>
          <a:xfrm>
            <a:off x="5671037" y="4017458"/>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11</a:t>
            </a:r>
            <a:endParaRPr lang="zh-CN" altLang="en-US" sz="2800" dirty="0"/>
          </a:p>
        </p:txBody>
      </p:sp>
      <p:sp>
        <p:nvSpPr>
          <p:cNvPr id="17" name="文本框 16"/>
          <p:cNvSpPr txBox="1"/>
          <p:nvPr/>
        </p:nvSpPr>
        <p:spPr>
          <a:xfrm>
            <a:off x="4839430" y="5644662"/>
            <a:ext cx="1328633" cy="584775"/>
          </a:xfrm>
          <a:prstGeom prst="rect">
            <a:avLst/>
          </a:prstGeom>
          <a:noFill/>
        </p:spPr>
        <p:txBody>
          <a:bodyPr wrap="none" rtlCol="0">
            <a:spAutoFit/>
          </a:bodyPr>
          <a:lstStyle/>
          <a:p>
            <a:r>
              <a:rPr lang="en-US" altLang="zh-CN" sz="3200" dirty="0" err="1"/>
              <a:t>cnt</a:t>
            </a:r>
            <a:r>
              <a:rPr lang="en-US" altLang="zh-CN" sz="3200" dirty="0"/>
              <a:t>: 11</a:t>
            </a:r>
            <a:endParaRPr lang="zh-CN" altLang="en-US" sz="3200" dirty="0"/>
          </a:p>
        </p:txBody>
      </p:sp>
    </p:spTree>
    <p:extLst>
      <p:ext uri="{BB962C8B-B14F-4D97-AF65-F5344CB8AC3E}">
        <p14:creationId xmlns:p14="http://schemas.microsoft.com/office/powerpoint/2010/main" val="260471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算法基本描述</a:t>
            </a:r>
          </a:p>
        </p:txBody>
      </p:sp>
      <p:sp>
        <p:nvSpPr>
          <p:cNvPr id="3" name="内容占位符 2"/>
          <p:cNvSpPr>
            <a:spLocks noGrp="1"/>
          </p:cNvSpPr>
          <p:nvPr>
            <p:ph idx="1"/>
          </p:nvPr>
        </p:nvSpPr>
        <p:spPr/>
        <p:txBody>
          <a:bodyPr/>
          <a:lstStyle/>
          <a:p>
            <a:r>
              <a:rPr lang="zh-CN" altLang="en-US" dirty="0"/>
              <a:t>之前我们讲过</a:t>
            </a:r>
            <a:r>
              <a:rPr lang="en-US" altLang="zh-CN" dirty="0"/>
              <a:t>Prim</a:t>
            </a:r>
            <a:r>
              <a:rPr lang="zh-CN" altLang="en-US" dirty="0"/>
              <a:t>算法，它的思想是，每次选取离部分树最近的结点的相应的边，作为最小生成树的边。</a:t>
            </a:r>
            <a:endParaRPr lang="en-US" altLang="zh-CN" dirty="0"/>
          </a:p>
          <a:p>
            <a:r>
              <a:rPr lang="en-US" altLang="zh-CN" dirty="0" err="1"/>
              <a:t>Kruskal</a:t>
            </a:r>
            <a:r>
              <a:rPr lang="zh-CN" altLang="en-US" dirty="0"/>
              <a:t>算法也是贪心算法，而且实现起来个人认为比</a:t>
            </a:r>
            <a:r>
              <a:rPr lang="en-US" altLang="zh-CN" dirty="0"/>
              <a:t>Prim</a:t>
            </a:r>
            <a:r>
              <a:rPr lang="zh-CN" altLang="en-US" dirty="0"/>
              <a:t>算法更简单。</a:t>
            </a:r>
            <a:endParaRPr lang="en-US" altLang="zh-CN" dirty="0"/>
          </a:p>
          <a:p>
            <a:r>
              <a:rPr lang="en-US" altLang="zh-CN" dirty="0" err="1"/>
              <a:t>Kruskal</a:t>
            </a:r>
            <a:r>
              <a:rPr lang="zh-CN" altLang="en-US" dirty="0"/>
              <a:t>算法：每次选取权重最小的边，如果这条边是安全的，那么就把它加入到生成树中。</a:t>
            </a:r>
            <a:endParaRPr lang="en-US" altLang="zh-CN" dirty="0"/>
          </a:p>
          <a:p>
            <a:r>
              <a:rPr lang="zh-CN" altLang="en-US" dirty="0"/>
              <a:t>所谓安全边是指加入这条边不会构成环。</a:t>
            </a:r>
          </a:p>
        </p:txBody>
      </p:sp>
    </p:spTree>
    <p:extLst>
      <p:ext uri="{BB962C8B-B14F-4D97-AF65-F5344CB8AC3E}">
        <p14:creationId xmlns:p14="http://schemas.microsoft.com/office/powerpoint/2010/main" val="242092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算法图示</a:t>
            </a:r>
          </a:p>
        </p:txBody>
      </p:sp>
      <p:sp>
        <p:nvSpPr>
          <p:cNvPr id="4" name="内容占位符 3"/>
          <p:cNvSpPr>
            <a:spLocks noGrp="1"/>
          </p:cNvSpPr>
          <p:nvPr>
            <p:ph idx="1"/>
          </p:nvPr>
        </p:nvSpPr>
        <p:spPr/>
        <p:txBody>
          <a:bodyPr/>
          <a:lstStyle/>
          <a:p>
            <a:r>
              <a:rPr lang="zh-CN" altLang="en-US" dirty="0"/>
              <a:t>初始化森林</a:t>
            </a:r>
          </a:p>
        </p:txBody>
      </p:sp>
      <p:sp>
        <p:nvSpPr>
          <p:cNvPr id="5" name="Freeform 2"/>
          <p:cNvSpPr>
            <a:spLocks/>
          </p:cNvSpPr>
          <p:nvPr/>
        </p:nvSpPr>
        <p:spPr bwMode="auto">
          <a:xfrm>
            <a:off x="2626519" y="4882976"/>
            <a:ext cx="1152525" cy="1008063"/>
          </a:xfrm>
          <a:custGeom>
            <a:avLst/>
            <a:gdLst>
              <a:gd name="T0" fmla="*/ 282598 w 677"/>
              <a:gd name="T1" fmla="*/ 297328 h 495"/>
              <a:gd name="T2" fmla="*/ 112358 w 677"/>
              <a:gd name="T3" fmla="*/ 557999 h 495"/>
              <a:gd name="T4" fmla="*/ 34048 w 677"/>
              <a:gd name="T5" fmla="*/ 688334 h 495"/>
              <a:gd name="T6" fmla="*/ 34048 w 677"/>
              <a:gd name="T7" fmla="*/ 875691 h 495"/>
              <a:gd name="T8" fmla="*/ 127680 w 677"/>
              <a:gd name="T9" fmla="*/ 930676 h 495"/>
              <a:gd name="T10" fmla="*/ 330266 w 677"/>
              <a:gd name="T11" fmla="*/ 1006027 h 495"/>
              <a:gd name="T12" fmla="*/ 548173 w 677"/>
              <a:gd name="T13" fmla="*/ 987698 h 495"/>
              <a:gd name="T14" fmla="*/ 594138 w 677"/>
              <a:gd name="T15" fmla="*/ 930676 h 495"/>
              <a:gd name="T16" fmla="*/ 890355 w 677"/>
              <a:gd name="T17" fmla="*/ 818669 h 495"/>
              <a:gd name="T18" fmla="*/ 1045274 w 677"/>
              <a:gd name="T19" fmla="*/ 688334 h 495"/>
              <a:gd name="T20" fmla="*/ 1123584 w 677"/>
              <a:gd name="T21" fmla="*/ 484685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9 h 495"/>
              <a:gd name="T36" fmla="*/ 500506 w 677"/>
              <a:gd name="T37" fmla="*/ 112007 h 495"/>
              <a:gd name="T38" fmla="*/ 282598 w 677"/>
              <a:gd name="T39" fmla="*/ 260671 h 495"/>
              <a:gd name="T40" fmla="*/ 282598 w 677"/>
              <a:gd name="T41" fmla="*/ 297328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 name="Freeform 3"/>
          <p:cNvSpPr>
            <a:spLocks/>
          </p:cNvSpPr>
          <p:nvPr/>
        </p:nvSpPr>
        <p:spPr bwMode="auto">
          <a:xfrm>
            <a:off x="3994944" y="38018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 name="Freeform 4"/>
          <p:cNvSpPr>
            <a:spLocks/>
          </p:cNvSpPr>
          <p:nvPr/>
        </p:nvSpPr>
        <p:spPr bwMode="auto">
          <a:xfrm>
            <a:off x="5436394" y="27223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Freeform 5"/>
          <p:cNvSpPr>
            <a:spLocks/>
          </p:cNvSpPr>
          <p:nvPr/>
        </p:nvSpPr>
        <p:spPr bwMode="auto">
          <a:xfrm>
            <a:off x="6947694" y="36590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Freeform 6"/>
          <p:cNvSpPr>
            <a:spLocks/>
          </p:cNvSpPr>
          <p:nvPr/>
        </p:nvSpPr>
        <p:spPr bwMode="auto">
          <a:xfrm>
            <a:off x="5436394" y="49544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 name="Freeform 7"/>
          <p:cNvSpPr>
            <a:spLocks/>
          </p:cNvSpPr>
          <p:nvPr/>
        </p:nvSpPr>
        <p:spPr bwMode="auto">
          <a:xfrm>
            <a:off x="1043782" y="38018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Freeform 9"/>
          <p:cNvSpPr>
            <a:spLocks/>
          </p:cNvSpPr>
          <p:nvPr/>
        </p:nvSpPr>
        <p:spPr bwMode="auto">
          <a:xfrm>
            <a:off x="2555082" y="2793826"/>
            <a:ext cx="1152525" cy="1008063"/>
          </a:xfrm>
          <a:custGeom>
            <a:avLst/>
            <a:gdLst>
              <a:gd name="T0" fmla="*/ 282598 w 677"/>
              <a:gd name="T1" fmla="*/ 297328 h 495"/>
              <a:gd name="T2" fmla="*/ 112358 w 677"/>
              <a:gd name="T3" fmla="*/ 557999 h 495"/>
              <a:gd name="T4" fmla="*/ 34048 w 677"/>
              <a:gd name="T5" fmla="*/ 688334 h 495"/>
              <a:gd name="T6" fmla="*/ 34048 w 677"/>
              <a:gd name="T7" fmla="*/ 875691 h 495"/>
              <a:gd name="T8" fmla="*/ 127680 w 677"/>
              <a:gd name="T9" fmla="*/ 930676 h 495"/>
              <a:gd name="T10" fmla="*/ 330266 w 677"/>
              <a:gd name="T11" fmla="*/ 1006027 h 495"/>
              <a:gd name="T12" fmla="*/ 548173 w 677"/>
              <a:gd name="T13" fmla="*/ 987698 h 495"/>
              <a:gd name="T14" fmla="*/ 594138 w 677"/>
              <a:gd name="T15" fmla="*/ 930676 h 495"/>
              <a:gd name="T16" fmla="*/ 890355 w 677"/>
              <a:gd name="T17" fmla="*/ 818669 h 495"/>
              <a:gd name="T18" fmla="*/ 1045274 w 677"/>
              <a:gd name="T19" fmla="*/ 688334 h 495"/>
              <a:gd name="T20" fmla="*/ 1123584 w 677"/>
              <a:gd name="T21" fmla="*/ 484685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9 h 495"/>
              <a:gd name="T36" fmla="*/ 500506 w 677"/>
              <a:gd name="T37" fmla="*/ 112007 h 495"/>
              <a:gd name="T38" fmla="*/ 282598 w 677"/>
              <a:gd name="T39" fmla="*/ 260671 h 495"/>
              <a:gd name="T40" fmla="*/ 282598 w 677"/>
              <a:gd name="T41" fmla="*/ 297328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Line 10"/>
          <p:cNvSpPr>
            <a:spLocks noChangeShapeType="1"/>
          </p:cNvSpPr>
          <p:nvPr/>
        </p:nvSpPr>
        <p:spPr bwMode="auto">
          <a:xfrm>
            <a:off x="3418682" y="3298651"/>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Line 11"/>
          <p:cNvSpPr>
            <a:spLocks noChangeShapeType="1"/>
          </p:cNvSpPr>
          <p:nvPr/>
        </p:nvSpPr>
        <p:spPr bwMode="auto">
          <a:xfrm flipH="1">
            <a:off x="4858544" y="3514551"/>
            <a:ext cx="936625" cy="64928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 name="Line 12"/>
          <p:cNvSpPr>
            <a:spLocks noChangeShapeType="1"/>
          </p:cNvSpPr>
          <p:nvPr/>
        </p:nvSpPr>
        <p:spPr bwMode="auto">
          <a:xfrm>
            <a:off x="6269832" y="3485976"/>
            <a:ext cx="936625" cy="6477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 name="Line 13"/>
          <p:cNvSpPr>
            <a:spLocks noChangeShapeType="1"/>
          </p:cNvSpPr>
          <p:nvPr/>
        </p:nvSpPr>
        <p:spPr bwMode="auto">
          <a:xfrm flipH="1">
            <a:off x="1978819" y="4306714"/>
            <a:ext cx="230346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 name="Line 14"/>
          <p:cNvSpPr>
            <a:spLocks noChangeShapeType="1"/>
          </p:cNvSpPr>
          <p:nvPr/>
        </p:nvSpPr>
        <p:spPr bwMode="auto">
          <a:xfrm flipH="1">
            <a:off x="4858544" y="4306714"/>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 name="Line 15"/>
          <p:cNvSpPr>
            <a:spLocks noChangeShapeType="1"/>
          </p:cNvSpPr>
          <p:nvPr/>
        </p:nvSpPr>
        <p:spPr bwMode="auto">
          <a:xfrm flipH="1">
            <a:off x="1907382" y="3443114"/>
            <a:ext cx="1008062" cy="6778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 name="Line 16"/>
          <p:cNvSpPr>
            <a:spLocks noChangeShapeType="1"/>
          </p:cNvSpPr>
          <p:nvPr/>
        </p:nvSpPr>
        <p:spPr bwMode="auto">
          <a:xfrm flipH="1">
            <a:off x="3347244"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 name="Line 17"/>
          <p:cNvSpPr>
            <a:spLocks noChangeShapeType="1"/>
          </p:cNvSpPr>
          <p:nvPr/>
        </p:nvSpPr>
        <p:spPr bwMode="auto">
          <a:xfrm>
            <a:off x="1907382" y="4522614"/>
            <a:ext cx="1008062" cy="7207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0" name="Line 18"/>
          <p:cNvSpPr>
            <a:spLocks noChangeShapeType="1"/>
          </p:cNvSpPr>
          <p:nvPr/>
        </p:nvSpPr>
        <p:spPr bwMode="auto">
          <a:xfrm flipH="1">
            <a:off x="3418682" y="5459239"/>
            <a:ext cx="2305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1" name="Line 19"/>
          <p:cNvSpPr>
            <a:spLocks noChangeShapeType="1"/>
          </p:cNvSpPr>
          <p:nvPr/>
        </p:nvSpPr>
        <p:spPr bwMode="auto">
          <a:xfrm flipH="1">
            <a:off x="6226969"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 name="Oval 20"/>
          <p:cNvSpPr>
            <a:spLocks noChangeArrowheads="1"/>
          </p:cNvSpPr>
          <p:nvPr/>
        </p:nvSpPr>
        <p:spPr bwMode="auto">
          <a:xfrm>
            <a:off x="2842419"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1</a:t>
            </a:r>
          </a:p>
        </p:txBody>
      </p:sp>
      <p:sp>
        <p:nvSpPr>
          <p:cNvPr id="23" name="Oval 21"/>
          <p:cNvSpPr>
            <a:spLocks noChangeArrowheads="1"/>
          </p:cNvSpPr>
          <p:nvPr/>
        </p:nvSpPr>
        <p:spPr bwMode="auto">
          <a:xfrm>
            <a:off x="5722144"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2</a:t>
            </a:r>
          </a:p>
        </p:txBody>
      </p:sp>
      <p:sp>
        <p:nvSpPr>
          <p:cNvPr id="24" name="Oval 22"/>
          <p:cNvSpPr>
            <a:spLocks noChangeArrowheads="1"/>
          </p:cNvSpPr>
          <p:nvPr/>
        </p:nvSpPr>
        <p:spPr bwMode="auto">
          <a:xfrm>
            <a:off x="7163594" y="40146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5</a:t>
            </a:r>
          </a:p>
        </p:txBody>
      </p:sp>
      <p:sp>
        <p:nvSpPr>
          <p:cNvPr id="25" name="Oval 23"/>
          <p:cNvSpPr>
            <a:spLocks noChangeArrowheads="1"/>
          </p:cNvSpPr>
          <p:nvPr/>
        </p:nvSpPr>
        <p:spPr bwMode="auto">
          <a:xfrm>
            <a:off x="1402557" y="4017789"/>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3</a:t>
            </a:r>
          </a:p>
        </p:txBody>
      </p:sp>
      <p:sp>
        <p:nvSpPr>
          <p:cNvPr id="26" name="Oval 24"/>
          <p:cNvSpPr>
            <a:spLocks noChangeArrowheads="1"/>
          </p:cNvSpPr>
          <p:nvPr/>
        </p:nvSpPr>
        <p:spPr bwMode="auto">
          <a:xfrm>
            <a:off x="2844007"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6</a:t>
            </a:r>
          </a:p>
        </p:txBody>
      </p:sp>
      <p:sp>
        <p:nvSpPr>
          <p:cNvPr id="27" name="Oval 25"/>
          <p:cNvSpPr>
            <a:spLocks noChangeArrowheads="1"/>
          </p:cNvSpPr>
          <p:nvPr/>
        </p:nvSpPr>
        <p:spPr bwMode="auto">
          <a:xfrm>
            <a:off x="5723732"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7</a:t>
            </a:r>
          </a:p>
        </p:txBody>
      </p:sp>
      <p:sp>
        <p:nvSpPr>
          <p:cNvPr id="28" name="Text Box 26"/>
          <p:cNvSpPr txBox="1">
            <a:spLocks noChangeArrowheads="1"/>
          </p:cNvSpPr>
          <p:nvPr/>
        </p:nvSpPr>
        <p:spPr bwMode="auto">
          <a:xfrm>
            <a:off x="212328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29" name="Text Box 27"/>
          <p:cNvSpPr txBox="1">
            <a:spLocks noChangeArrowheads="1"/>
          </p:cNvSpPr>
          <p:nvPr/>
        </p:nvSpPr>
        <p:spPr bwMode="auto">
          <a:xfrm>
            <a:off x="4428332" y="293828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0" name="Text Box 28"/>
          <p:cNvSpPr txBox="1">
            <a:spLocks noChangeArrowheads="1"/>
          </p:cNvSpPr>
          <p:nvPr/>
        </p:nvSpPr>
        <p:spPr bwMode="auto">
          <a:xfrm>
            <a:off x="3852069"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1" name="Text Box 29"/>
          <p:cNvSpPr txBox="1">
            <a:spLocks noChangeArrowheads="1"/>
          </p:cNvSpPr>
          <p:nvPr/>
        </p:nvSpPr>
        <p:spPr bwMode="auto">
          <a:xfrm>
            <a:off x="2986882" y="394000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2" name="Text Box 30"/>
          <p:cNvSpPr txBox="1">
            <a:spLocks noChangeArrowheads="1"/>
          </p:cNvSpPr>
          <p:nvPr/>
        </p:nvSpPr>
        <p:spPr bwMode="auto">
          <a:xfrm>
            <a:off x="2102644" y="481153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5</a:t>
            </a:r>
          </a:p>
        </p:txBody>
      </p:sp>
      <p:sp>
        <p:nvSpPr>
          <p:cNvPr id="33" name="Text Box 31"/>
          <p:cNvSpPr txBox="1">
            <a:spLocks noChangeArrowheads="1"/>
          </p:cNvSpPr>
          <p:nvPr/>
        </p:nvSpPr>
        <p:spPr bwMode="auto">
          <a:xfrm>
            <a:off x="4356894" y="51274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4" name="Text Box 32"/>
          <p:cNvSpPr txBox="1">
            <a:spLocks noChangeArrowheads="1"/>
          </p:cNvSpPr>
          <p:nvPr/>
        </p:nvSpPr>
        <p:spPr bwMode="auto">
          <a:xfrm>
            <a:off x="35647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8</a:t>
            </a:r>
          </a:p>
        </p:txBody>
      </p:sp>
      <p:sp>
        <p:nvSpPr>
          <p:cNvPr id="35" name="Text Box 33"/>
          <p:cNvSpPr txBox="1">
            <a:spLocks noChangeArrowheads="1"/>
          </p:cNvSpPr>
          <p:nvPr/>
        </p:nvSpPr>
        <p:spPr bwMode="auto">
          <a:xfrm>
            <a:off x="52919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36" name="Text Box 34"/>
          <p:cNvSpPr txBox="1">
            <a:spLocks noChangeArrowheads="1"/>
          </p:cNvSpPr>
          <p:nvPr/>
        </p:nvSpPr>
        <p:spPr bwMode="auto">
          <a:xfrm>
            <a:off x="5990432" y="39463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7</a:t>
            </a:r>
          </a:p>
        </p:txBody>
      </p:sp>
      <p:sp>
        <p:nvSpPr>
          <p:cNvPr id="37" name="Text Box 35"/>
          <p:cNvSpPr txBox="1">
            <a:spLocks noChangeArrowheads="1"/>
          </p:cNvSpPr>
          <p:nvPr/>
        </p:nvSpPr>
        <p:spPr bwMode="auto">
          <a:xfrm>
            <a:off x="507603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3</a:t>
            </a:r>
          </a:p>
        </p:txBody>
      </p:sp>
      <p:sp>
        <p:nvSpPr>
          <p:cNvPr id="38" name="Text Box 36"/>
          <p:cNvSpPr txBox="1">
            <a:spLocks noChangeArrowheads="1"/>
          </p:cNvSpPr>
          <p:nvPr/>
        </p:nvSpPr>
        <p:spPr bwMode="auto">
          <a:xfrm>
            <a:off x="6588919" y="3443114"/>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10</a:t>
            </a:r>
          </a:p>
        </p:txBody>
      </p:sp>
      <p:sp>
        <p:nvSpPr>
          <p:cNvPr id="39" name="Text Box 37"/>
          <p:cNvSpPr txBox="1">
            <a:spLocks noChangeArrowheads="1"/>
          </p:cNvSpPr>
          <p:nvPr/>
        </p:nvSpPr>
        <p:spPr bwMode="auto">
          <a:xfrm>
            <a:off x="6804819" y="4738514"/>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6</a:t>
            </a:r>
          </a:p>
        </p:txBody>
      </p:sp>
      <p:sp>
        <p:nvSpPr>
          <p:cNvPr id="40" name="Line 38"/>
          <p:cNvSpPr>
            <a:spLocks noChangeShapeType="1"/>
          </p:cNvSpPr>
          <p:nvPr/>
        </p:nvSpPr>
        <p:spPr bwMode="auto">
          <a:xfrm>
            <a:off x="3347244" y="3443114"/>
            <a:ext cx="1008063" cy="7207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1" name="Line 39"/>
          <p:cNvSpPr>
            <a:spLocks noChangeShapeType="1"/>
          </p:cNvSpPr>
          <p:nvPr/>
        </p:nvSpPr>
        <p:spPr bwMode="auto">
          <a:xfrm>
            <a:off x="4787107" y="4522614"/>
            <a:ext cx="1008062"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Oval 40"/>
          <p:cNvSpPr>
            <a:spLocks noChangeArrowheads="1"/>
          </p:cNvSpPr>
          <p:nvPr/>
        </p:nvSpPr>
        <p:spPr bwMode="auto">
          <a:xfrm>
            <a:off x="4282282" y="4014614"/>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4</a:t>
            </a:r>
          </a:p>
        </p:txBody>
      </p:sp>
    </p:spTree>
    <p:extLst>
      <p:ext uri="{BB962C8B-B14F-4D97-AF65-F5344CB8AC3E}">
        <p14:creationId xmlns:p14="http://schemas.microsoft.com/office/powerpoint/2010/main" val="5319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p:cNvSpPr>
            <a:spLocks/>
          </p:cNvSpPr>
          <p:nvPr/>
        </p:nvSpPr>
        <p:spPr bwMode="auto">
          <a:xfrm>
            <a:off x="3994944" y="38018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Line 38"/>
          <p:cNvSpPr>
            <a:spLocks noChangeShapeType="1"/>
          </p:cNvSpPr>
          <p:nvPr/>
        </p:nvSpPr>
        <p:spPr bwMode="auto">
          <a:xfrm>
            <a:off x="3347244" y="3443114"/>
            <a:ext cx="1008063" cy="7207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1" name="Freeform 9"/>
          <p:cNvSpPr>
            <a:spLocks/>
          </p:cNvSpPr>
          <p:nvPr/>
        </p:nvSpPr>
        <p:spPr bwMode="auto">
          <a:xfrm>
            <a:off x="2555082" y="2793826"/>
            <a:ext cx="1152525" cy="1008063"/>
          </a:xfrm>
          <a:custGeom>
            <a:avLst/>
            <a:gdLst>
              <a:gd name="T0" fmla="*/ 282598 w 677"/>
              <a:gd name="T1" fmla="*/ 297328 h 495"/>
              <a:gd name="T2" fmla="*/ 112358 w 677"/>
              <a:gd name="T3" fmla="*/ 557999 h 495"/>
              <a:gd name="T4" fmla="*/ 34048 w 677"/>
              <a:gd name="T5" fmla="*/ 688334 h 495"/>
              <a:gd name="T6" fmla="*/ 34048 w 677"/>
              <a:gd name="T7" fmla="*/ 875691 h 495"/>
              <a:gd name="T8" fmla="*/ 127680 w 677"/>
              <a:gd name="T9" fmla="*/ 930676 h 495"/>
              <a:gd name="T10" fmla="*/ 330266 w 677"/>
              <a:gd name="T11" fmla="*/ 1006027 h 495"/>
              <a:gd name="T12" fmla="*/ 548173 w 677"/>
              <a:gd name="T13" fmla="*/ 987698 h 495"/>
              <a:gd name="T14" fmla="*/ 594138 w 677"/>
              <a:gd name="T15" fmla="*/ 930676 h 495"/>
              <a:gd name="T16" fmla="*/ 890355 w 677"/>
              <a:gd name="T17" fmla="*/ 818669 h 495"/>
              <a:gd name="T18" fmla="*/ 1045274 w 677"/>
              <a:gd name="T19" fmla="*/ 688334 h 495"/>
              <a:gd name="T20" fmla="*/ 1123584 w 677"/>
              <a:gd name="T21" fmla="*/ 484685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9 h 495"/>
              <a:gd name="T36" fmla="*/ 500506 w 677"/>
              <a:gd name="T37" fmla="*/ 112007 h 495"/>
              <a:gd name="T38" fmla="*/ 282598 w 677"/>
              <a:gd name="T39" fmla="*/ 260671 h 495"/>
              <a:gd name="T40" fmla="*/ 282598 w 677"/>
              <a:gd name="T41" fmla="*/ 297328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4" name="Line 40"/>
          <p:cNvSpPr>
            <a:spLocks noChangeShapeType="1"/>
          </p:cNvSpPr>
          <p:nvPr/>
        </p:nvSpPr>
        <p:spPr bwMode="auto">
          <a:xfrm>
            <a:off x="3338513" y="3442320"/>
            <a:ext cx="1008063" cy="72072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 name="标题 1"/>
          <p:cNvSpPr>
            <a:spLocks noGrp="1"/>
          </p:cNvSpPr>
          <p:nvPr>
            <p:ph type="title"/>
          </p:nvPr>
        </p:nvSpPr>
        <p:spPr/>
        <p:txBody>
          <a:bodyPr/>
          <a:lstStyle/>
          <a:p>
            <a:r>
              <a:rPr lang="zh-CN" altLang="en-US" dirty="0"/>
              <a:t>算法图示</a:t>
            </a:r>
          </a:p>
        </p:txBody>
      </p:sp>
      <p:sp>
        <p:nvSpPr>
          <p:cNvPr id="4" name="内容占位符 3"/>
          <p:cNvSpPr>
            <a:spLocks noGrp="1"/>
          </p:cNvSpPr>
          <p:nvPr>
            <p:ph idx="1"/>
          </p:nvPr>
        </p:nvSpPr>
        <p:spPr/>
        <p:txBody>
          <a:bodyPr/>
          <a:lstStyle/>
          <a:p>
            <a:r>
              <a:rPr lang="zh-CN" altLang="en-US" dirty="0"/>
              <a:t>第一步：找到权值最小的安全边</a:t>
            </a:r>
          </a:p>
        </p:txBody>
      </p:sp>
      <p:sp>
        <p:nvSpPr>
          <p:cNvPr id="5" name="Freeform 2"/>
          <p:cNvSpPr>
            <a:spLocks/>
          </p:cNvSpPr>
          <p:nvPr/>
        </p:nvSpPr>
        <p:spPr bwMode="auto">
          <a:xfrm>
            <a:off x="2626519" y="4882976"/>
            <a:ext cx="1152525" cy="1008063"/>
          </a:xfrm>
          <a:custGeom>
            <a:avLst/>
            <a:gdLst>
              <a:gd name="T0" fmla="*/ 282598 w 677"/>
              <a:gd name="T1" fmla="*/ 297328 h 495"/>
              <a:gd name="T2" fmla="*/ 112358 w 677"/>
              <a:gd name="T3" fmla="*/ 557999 h 495"/>
              <a:gd name="T4" fmla="*/ 34048 w 677"/>
              <a:gd name="T5" fmla="*/ 688334 h 495"/>
              <a:gd name="T6" fmla="*/ 34048 w 677"/>
              <a:gd name="T7" fmla="*/ 875691 h 495"/>
              <a:gd name="T8" fmla="*/ 127680 w 677"/>
              <a:gd name="T9" fmla="*/ 930676 h 495"/>
              <a:gd name="T10" fmla="*/ 330266 w 677"/>
              <a:gd name="T11" fmla="*/ 1006027 h 495"/>
              <a:gd name="T12" fmla="*/ 548173 w 677"/>
              <a:gd name="T13" fmla="*/ 987698 h 495"/>
              <a:gd name="T14" fmla="*/ 594138 w 677"/>
              <a:gd name="T15" fmla="*/ 930676 h 495"/>
              <a:gd name="T16" fmla="*/ 890355 w 677"/>
              <a:gd name="T17" fmla="*/ 818669 h 495"/>
              <a:gd name="T18" fmla="*/ 1045274 w 677"/>
              <a:gd name="T19" fmla="*/ 688334 h 495"/>
              <a:gd name="T20" fmla="*/ 1123584 w 677"/>
              <a:gd name="T21" fmla="*/ 484685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9 h 495"/>
              <a:gd name="T36" fmla="*/ 500506 w 677"/>
              <a:gd name="T37" fmla="*/ 112007 h 495"/>
              <a:gd name="T38" fmla="*/ 282598 w 677"/>
              <a:gd name="T39" fmla="*/ 260671 h 495"/>
              <a:gd name="T40" fmla="*/ 282598 w 677"/>
              <a:gd name="T41" fmla="*/ 297328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 name="Freeform 4"/>
          <p:cNvSpPr>
            <a:spLocks/>
          </p:cNvSpPr>
          <p:nvPr/>
        </p:nvSpPr>
        <p:spPr bwMode="auto">
          <a:xfrm>
            <a:off x="5436394" y="27223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Freeform 5"/>
          <p:cNvSpPr>
            <a:spLocks/>
          </p:cNvSpPr>
          <p:nvPr/>
        </p:nvSpPr>
        <p:spPr bwMode="auto">
          <a:xfrm>
            <a:off x="6947694" y="36590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Freeform 6"/>
          <p:cNvSpPr>
            <a:spLocks/>
          </p:cNvSpPr>
          <p:nvPr/>
        </p:nvSpPr>
        <p:spPr bwMode="auto">
          <a:xfrm>
            <a:off x="5436394" y="49544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 name="Freeform 7"/>
          <p:cNvSpPr>
            <a:spLocks/>
          </p:cNvSpPr>
          <p:nvPr/>
        </p:nvSpPr>
        <p:spPr bwMode="auto">
          <a:xfrm>
            <a:off x="1043782" y="38018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Line 10"/>
          <p:cNvSpPr>
            <a:spLocks noChangeShapeType="1"/>
          </p:cNvSpPr>
          <p:nvPr/>
        </p:nvSpPr>
        <p:spPr bwMode="auto">
          <a:xfrm>
            <a:off x="3418682" y="3298651"/>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Line 11"/>
          <p:cNvSpPr>
            <a:spLocks noChangeShapeType="1"/>
          </p:cNvSpPr>
          <p:nvPr/>
        </p:nvSpPr>
        <p:spPr bwMode="auto">
          <a:xfrm flipH="1">
            <a:off x="4858544" y="3514551"/>
            <a:ext cx="936625" cy="64928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 name="Line 12"/>
          <p:cNvSpPr>
            <a:spLocks noChangeShapeType="1"/>
          </p:cNvSpPr>
          <p:nvPr/>
        </p:nvSpPr>
        <p:spPr bwMode="auto">
          <a:xfrm>
            <a:off x="6269832" y="3485976"/>
            <a:ext cx="936625" cy="6477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 name="Line 13"/>
          <p:cNvSpPr>
            <a:spLocks noChangeShapeType="1"/>
          </p:cNvSpPr>
          <p:nvPr/>
        </p:nvSpPr>
        <p:spPr bwMode="auto">
          <a:xfrm flipH="1">
            <a:off x="1978819" y="4306714"/>
            <a:ext cx="230346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 name="Line 14"/>
          <p:cNvSpPr>
            <a:spLocks noChangeShapeType="1"/>
          </p:cNvSpPr>
          <p:nvPr/>
        </p:nvSpPr>
        <p:spPr bwMode="auto">
          <a:xfrm flipH="1">
            <a:off x="4858544" y="4306714"/>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 name="Line 15"/>
          <p:cNvSpPr>
            <a:spLocks noChangeShapeType="1"/>
          </p:cNvSpPr>
          <p:nvPr/>
        </p:nvSpPr>
        <p:spPr bwMode="auto">
          <a:xfrm flipH="1">
            <a:off x="1907382" y="3443114"/>
            <a:ext cx="1008062" cy="6778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 name="Line 16"/>
          <p:cNvSpPr>
            <a:spLocks noChangeShapeType="1"/>
          </p:cNvSpPr>
          <p:nvPr/>
        </p:nvSpPr>
        <p:spPr bwMode="auto">
          <a:xfrm flipH="1">
            <a:off x="3347244"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 name="Line 17"/>
          <p:cNvSpPr>
            <a:spLocks noChangeShapeType="1"/>
          </p:cNvSpPr>
          <p:nvPr/>
        </p:nvSpPr>
        <p:spPr bwMode="auto">
          <a:xfrm>
            <a:off x="1907382" y="4522614"/>
            <a:ext cx="1008062" cy="7207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0" name="Line 18"/>
          <p:cNvSpPr>
            <a:spLocks noChangeShapeType="1"/>
          </p:cNvSpPr>
          <p:nvPr/>
        </p:nvSpPr>
        <p:spPr bwMode="auto">
          <a:xfrm flipH="1">
            <a:off x="3418682" y="5459239"/>
            <a:ext cx="2305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1" name="Line 19"/>
          <p:cNvSpPr>
            <a:spLocks noChangeShapeType="1"/>
          </p:cNvSpPr>
          <p:nvPr/>
        </p:nvSpPr>
        <p:spPr bwMode="auto">
          <a:xfrm flipH="1">
            <a:off x="6226969"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 name="Oval 20"/>
          <p:cNvSpPr>
            <a:spLocks noChangeArrowheads="1"/>
          </p:cNvSpPr>
          <p:nvPr/>
        </p:nvSpPr>
        <p:spPr bwMode="auto">
          <a:xfrm>
            <a:off x="2842419"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1</a:t>
            </a:r>
          </a:p>
        </p:txBody>
      </p:sp>
      <p:sp>
        <p:nvSpPr>
          <p:cNvPr id="23" name="Oval 21"/>
          <p:cNvSpPr>
            <a:spLocks noChangeArrowheads="1"/>
          </p:cNvSpPr>
          <p:nvPr/>
        </p:nvSpPr>
        <p:spPr bwMode="auto">
          <a:xfrm>
            <a:off x="5722144"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2</a:t>
            </a:r>
          </a:p>
        </p:txBody>
      </p:sp>
      <p:sp>
        <p:nvSpPr>
          <p:cNvPr id="24" name="Oval 22"/>
          <p:cNvSpPr>
            <a:spLocks noChangeArrowheads="1"/>
          </p:cNvSpPr>
          <p:nvPr/>
        </p:nvSpPr>
        <p:spPr bwMode="auto">
          <a:xfrm>
            <a:off x="7163594" y="40146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dirty="0">
                <a:latin typeface="Arial" charset="0"/>
              </a:rPr>
              <a:t>v</a:t>
            </a:r>
            <a:r>
              <a:rPr lang="en-US" altLang="zh-CN" i="0" baseline="-25000" dirty="0">
                <a:latin typeface="Arial" charset="0"/>
              </a:rPr>
              <a:t>5</a:t>
            </a:r>
          </a:p>
        </p:txBody>
      </p:sp>
      <p:sp>
        <p:nvSpPr>
          <p:cNvPr id="25" name="Oval 23"/>
          <p:cNvSpPr>
            <a:spLocks noChangeArrowheads="1"/>
          </p:cNvSpPr>
          <p:nvPr/>
        </p:nvSpPr>
        <p:spPr bwMode="auto">
          <a:xfrm>
            <a:off x="1402557" y="4017789"/>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3</a:t>
            </a:r>
          </a:p>
        </p:txBody>
      </p:sp>
      <p:sp>
        <p:nvSpPr>
          <p:cNvPr id="26" name="Oval 24"/>
          <p:cNvSpPr>
            <a:spLocks noChangeArrowheads="1"/>
          </p:cNvSpPr>
          <p:nvPr/>
        </p:nvSpPr>
        <p:spPr bwMode="auto">
          <a:xfrm>
            <a:off x="2844007"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6</a:t>
            </a:r>
          </a:p>
        </p:txBody>
      </p:sp>
      <p:sp>
        <p:nvSpPr>
          <p:cNvPr id="27" name="Oval 25"/>
          <p:cNvSpPr>
            <a:spLocks noChangeArrowheads="1"/>
          </p:cNvSpPr>
          <p:nvPr/>
        </p:nvSpPr>
        <p:spPr bwMode="auto">
          <a:xfrm>
            <a:off x="5723732"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7</a:t>
            </a:r>
          </a:p>
        </p:txBody>
      </p:sp>
      <p:sp>
        <p:nvSpPr>
          <p:cNvPr id="28" name="Text Box 26"/>
          <p:cNvSpPr txBox="1">
            <a:spLocks noChangeArrowheads="1"/>
          </p:cNvSpPr>
          <p:nvPr/>
        </p:nvSpPr>
        <p:spPr bwMode="auto">
          <a:xfrm>
            <a:off x="212328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29" name="Text Box 27"/>
          <p:cNvSpPr txBox="1">
            <a:spLocks noChangeArrowheads="1"/>
          </p:cNvSpPr>
          <p:nvPr/>
        </p:nvSpPr>
        <p:spPr bwMode="auto">
          <a:xfrm>
            <a:off x="4428332" y="293828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0" name="Text Box 28"/>
          <p:cNvSpPr txBox="1">
            <a:spLocks noChangeArrowheads="1"/>
          </p:cNvSpPr>
          <p:nvPr/>
        </p:nvSpPr>
        <p:spPr bwMode="auto">
          <a:xfrm>
            <a:off x="3852069"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1" name="Text Box 29"/>
          <p:cNvSpPr txBox="1">
            <a:spLocks noChangeArrowheads="1"/>
          </p:cNvSpPr>
          <p:nvPr/>
        </p:nvSpPr>
        <p:spPr bwMode="auto">
          <a:xfrm>
            <a:off x="2986882" y="394000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2" name="Text Box 30"/>
          <p:cNvSpPr txBox="1">
            <a:spLocks noChangeArrowheads="1"/>
          </p:cNvSpPr>
          <p:nvPr/>
        </p:nvSpPr>
        <p:spPr bwMode="auto">
          <a:xfrm>
            <a:off x="2102644" y="481153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5</a:t>
            </a:r>
          </a:p>
        </p:txBody>
      </p:sp>
      <p:sp>
        <p:nvSpPr>
          <p:cNvPr id="33" name="Text Box 31"/>
          <p:cNvSpPr txBox="1">
            <a:spLocks noChangeArrowheads="1"/>
          </p:cNvSpPr>
          <p:nvPr/>
        </p:nvSpPr>
        <p:spPr bwMode="auto">
          <a:xfrm>
            <a:off x="4356894" y="51274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4" name="Text Box 32"/>
          <p:cNvSpPr txBox="1">
            <a:spLocks noChangeArrowheads="1"/>
          </p:cNvSpPr>
          <p:nvPr/>
        </p:nvSpPr>
        <p:spPr bwMode="auto">
          <a:xfrm>
            <a:off x="35647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8</a:t>
            </a:r>
          </a:p>
        </p:txBody>
      </p:sp>
      <p:sp>
        <p:nvSpPr>
          <p:cNvPr id="35" name="Text Box 33"/>
          <p:cNvSpPr txBox="1">
            <a:spLocks noChangeArrowheads="1"/>
          </p:cNvSpPr>
          <p:nvPr/>
        </p:nvSpPr>
        <p:spPr bwMode="auto">
          <a:xfrm>
            <a:off x="52919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36" name="Text Box 34"/>
          <p:cNvSpPr txBox="1">
            <a:spLocks noChangeArrowheads="1"/>
          </p:cNvSpPr>
          <p:nvPr/>
        </p:nvSpPr>
        <p:spPr bwMode="auto">
          <a:xfrm>
            <a:off x="5990432" y="39463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7</a:t>
            </a:r>
          </a:p>
        </p:txBody>
      </p:sp>
      <p:sp>
        <p:nvSpPr>
          <p:cNvPr id="37" name="Text Box 35"/>
          <p:cNvSpPr txBox="1">
            <a:spLocks noChangeArrowheads="1"/>
          </p:cNvSpPr>
          <p:nvPr/>
        </p:nvSpPr>
        <p:spPr bwMode="auto">
          <a:xfrm>
            <a:off x="507603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3</a:t>
            </a:r>
          </a:p>
        </p:txBody>
      </p:sp>
      <p:sp>
        <p:nvSpPr>
          <p:cNvPr id="38" name="Text Box 36"/>
          <p:cNvSpPr txBox="1">
            <a:spLocks noChangeArrowheads="1"/>
          </p:cNvSpPr>
          <p:nvPr/>
        </p:nvSpPr>
        <p:spPr bwMode="auto">
          <a:xfrm>
            <a:off x="6588919" y="3443114"/>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10</a:t>
            </a:r>
          </a:p>
        </p:txBody>
      </p:sp>
      <p:sp>
        <p:nvSpPr>
          <p:cNvPr id="39" name="Text Box 37"/>
          <p:cNvSpPr txBox="1">
            <a:spLocks noChangeArrowheads="1"/>
          </p:cNvSpPr>
          <p:nvPr/>
        </p:nvSpPr>
        <p:spPr bwMode="auto">
          <a:xfrm>
            <a:off x="6804819" y="4738514"/>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6</a:t>
            </a:r>
          </a:p>
        </p:txBody>
      </p:sp>
      <p:sp>
        <p:nvSpPr>
          <p:cNvPr id="41" name="Line 39"/>
          <p:cNvSpPr>
            <a:spLocks noChangeShapeType="1"/>
          </p:cNvSpPr>
          <p:nvPr/>
        </p:nvSpPr>
        <p:spPr bwMode="auto">
          <a:xfrm>
            <a:off x="4787107" y="4522614"/>
            <a:ext cx="1008062"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Oval 40"/>
          <p:cNvSpPr>
            <a:spLocks noChangeArrowheads="1"/>
          </p:cNvSpPr>
          <p:nvPr/>
        </p:nvSpPr>
        <p:spPr bwMode="auto">
          <a:xfrm>
            <a:off x="4282282" y="4014614"/>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4</a:t>
            </a:r>
          </a:p>
        </p:txBody>
      </p:sp>
      <p:sp>
        <p:nvSpPr>
          <p:cNvPr id="45" name="Line 39"/>
          <p:cNvSpPr>
            <a:spLocks noChangeShapeType="1"/>
          </p:cNvSpPr>
          <p:nvPr/>
        </p:nvSpPr>
        <p:spPr bwMode="auto">
          <a:xfrm flipH="1">
            <a:off x="3429794" y="5463940"/>
            <a:ext cx="230505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Tree>
    <p:extLst>
      <p:ext uri="{BB962C8B-B14F-4D97-AF65-F5344CB8AC3E}">
        <p14:creationId xmlns:p14="http://schemas.microsoft.com/office/powerpoint/2010/main" val="8500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p:cNvSpPr>
            <a:spLocks/>
          </p:cNvSpPr>
          <p:nvPr/>
        </p:nvSpPr>
        <p:spPr bwMode="auto">
          <a:xfrm>
            <a:off x="3994944" y="38018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Line 38"/>
          <p:cNvSpPr>
            <a:spLocks noChangeShapeType="1"/>
          </p:cNvSpPr>
          <p:nvPr/>
        </p:nvSpPr>
        <p:spPr bwMode="auto">
          <a:xfrm>
            <a:off x="3347244" y="3443114"/>
            <a:ext cx="1008063" cy="7207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1" name="Freeform 9"/>
          <p:cNvSpPr>
            <a:spLocks/>
          </p:cNvSpPr>
          <p:nvPr/>
        </p:nvSpPr>
        <p:spPr bwMode="auto">
          <a:xfrm>
            <a:off x="2555082" y="2793826"/>
            <a:ext cx="1152525" cy="1008063"/>
          </a:xfrm>
          <a:custGeom>
            <a:avLst/>
            <a:gdLst>
              <a:gd name="T0" fmla="*/ 282598 w 677"/>
              <a:gd name="T1" fmla="*/ 297328 h 495"/>
              <a:gd name="T2" fmla="*/ 112358 w 677"/>
              <a:gd name="T3" fmla="*/ 557999 h 495"/>
              <a:gd name="T4" fmla="*/ 34048 w 677"/>
              <a:gd name="T5" fmla="*/ 688334 h 495"/>
              <a:gd name="T6" fmla="*/ 34048 w 677"/>
              <a:gd name="T7" fmla="*/ 875691 h 495"/>
              <a:gd name="T8" fmla="*/ 127680 w 677"/>
              <a:gd name="T9" fmla="*/ 930676 h 495"/>
              <a:gd name="T10" fmla="*/ 330266 w 677"/>
              <a:gd name="T11" fmla="*/ 1006027 h 495"/>
              <a:gd name="T12" fmla="*/ 548173 w 677"/>
              <a:gd name="T13" fmla="*/ 987698 h 495"/>
              <a:gd name="T14" fmla="*/ 594138 w 677"/>
              <a:gd name="T15" fmla="*/ 930676 h 495"/>
              <a:gd name="T16" fmla="*/ 890355 w 677"/>
              <a:gd name="T17" fmla="*/ 818669 h 495"/>
              <a:gd name="T18" fmla="*/ 1045274 w 677"/>
              <a:gd name="T19" fmla="*/ 688334 h 495"/>
              <a:gd name="T20" fmla="*/ 1123584 w 677"/>
              <a:gd name="T21" fmla="*/ 484685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9 h 495"/>
              <a:gd name="T36" fmla="*/ 500506 w 677"/>
              <a:gd name="T37" fmla="*/ 112007 h 495"/>
              <a:gd name="T38" fmla="*/ 282598 w 677"/>
              <a:gd name="T39" fmla="*/ 260671 h 495"/>
              <a:gd name="T40" fmla="*/ 282598 w 677"/>
              <a:gd name="T41" fmla="*/ 297328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6" name="Line 39"/>
          <p:cNvSpPr>
            <a:spLocks noChangeShapeType="1"/>
          </p:cNvSpPr>
          <p:nvPr/>
        </p:nvSpPr>
        <p:spPr bwMode="auto">
          <a:xfrm>
            <a:off x="3330575" y="3458989"/>
            <a:ext cx="1008063" cy="7207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 name="标题 1"/>
          <p:cNvSpPr>
            <a:spLocks noGrp="1"/>
          </p:cNvSpPr>
          <p:nvPr>
            <p:ph type="title"/>
          </p:nvPr>
        </p:nvSpPr>
        <p:spPr/>
        <p:txBody>
          <a:bodyPr/>
          <a:lstStyle/>
          <a:p>
            <a:r>
              <a:rPr lang="zh-CN" altLang="en-US" dirty="0"/>
              <a:t>算法图示</a:t>
            </a:r>
          </a:p>
        </p:txBody>
      </p:sp>
      <p:sp>
        <p:nvSpPr>
          <p:cNvPr id="4" name="内容占位符 3"/>
          <p:cNvSpPr>
            <a:spLocks noGrp="1"/>
          </p:cNvSpPr>
          <p:nvPr>
            <p:ph idx="1"/>
          </p:nvPr>
        </p:nvSpPr>
        <p:spPr/>
        <p:txBody>
          <a:bodyPr/>
          <a:lstStyle/>
          <a:p>
            <a:r>
              <a:rPr lang="zh-CN" altLang="en-US" dirty="0"/>
              <a:t>第二步：随机选取一个</a:t>
            </a:r>
          </a:p>
        </p:txBody>
      </p:sp>
      <p:sp>
        <p:nvSpPr>
          <p:cNvPr id="5" name="Freeform 2"/>
          <p:cNvSpPr>
            <a:spLocks/>
          </p:cNvSpPr>
          <p:nvPr/>
        </p:nvSpPr>
        <p:spPr bwMode="auto">
          <a:xfrm>
            <a:off x="2626519" y="4882976"/>
            <a:ext cx="1152525" cy="1008063"/>
          </a:xfrm>
          <a:custGeom>
            <a:avLst/>
            <a:gdLst>
              <a:gd name="T0" fmla="*/ 282598 w 677"/>
              <a:gd name="T1" fmla="*/ 297328 h 495"/>
              <a:gd name="T2" fmla="*/ 112358 w 677"/>
              <a:gd name="T3" fmla="*/ 557999 h 495"/>
              <a:gd name="T4" fmla="*/ 34048 w 677"/>
              <a:gd name="T5" fmla="*/ 688334 h 495"/>
              <a:gd name="T6" fmla="*/ 34048 w 677"/>
              <a:gd name="T7" fmla="*/ 875691 h 495"/>
              <a:gd name="T8" fmla="*/ 127680 w 677"/>
              <a:gd name="T9" fmla="*/ 930676 h 495"/>
              <a:gd name="T10" fmla="*/ 330266 w 677"/>
              <a:gd name="T11" fmla="*/ 1006027 h 495"/>
              <a:gd name="T12" fmla="*/ 548173 w 677"/>
              <a:gd name="T13" fmla="*/ 987698 h 495"/>
              <a:gd name="T14" fmla="*/ 594138 w 677"/>
              <a:gd name="T15" fmla="*/ 930676 h 495"/>
              <a:gd name="T16" fmla="*/ 890355 w 677"/>
              <a:gd name="T17" fmla="*/ 818669 h 495"/>
              <a:gd name="T18" fmla="*/ 1045274 w 677"/>
              <a:gd name="T19" fmla="*/ 688334 h 495"/>
              <a:gd name="T20" fmla="*/ 1123584 w 677"/>
              <a:gd name="T21" fmla="*/ 484685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9 h 495"/>
              <a:gd name="T36" fmla="*/ 500506 w 677"/>
              <a:gd name="T37" fmla="*/ 112007 h 495"/>
              <a:gd name="T38" fmla="*/ 282598 w 677"/>
              <a:gd name="T39" fmla="*/ 260671 h 495"/>
              <a:gd name="T40" fmla="*/ 282598 w 677"/>
              <a:gd name="T41" fmla="*/ 297328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 name="Freeform 4"/>
          <p:cNvSpPr>
            <a:spLocks/>
          </p:cNvSpPr>
          <p:nvPr/>
        </p:nvSpPr>
        <p:spPr bwMode="auto">
          <a:xfrm>
            <a:off x="5436394" y="27223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Freeform 5"/>
          <p:cNvSpPr>
            <a:spLocks/>
          </p:cNvSpPr>
          <p:nvPr/>
        </p:nvSpPr>
        <p:spPr bwMode="auto">
          <a:xfrm>
            <a:off x="6947694" y="36590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Freeform 6"/>
          <p:cNvSpPr>
            <a:spLocks/>
          </p:cNvSpPr>
          <p:nvPr/>
        </p:nvSpPr>
        <p:spPr bwMode="auto">
          <a:xfrm>
            <a:off x="5436394" y="49544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 name="Freeform 7"/>
          <p:cNvSpPr>
            <a:spLocks/>
          </p:cNvSpPr>
          <p:nvPr/>
        </p:nvSpPr>
        <p:spPr bwMode="auto">
          <a:xfrm>
            <a:off x="1043782" y="38018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Line 10"/>
          <p:cNvSpPr>
            <a:spLocks noChangeShapeType="1"/>
          </p:cNvSpPr>
          <p:nvPr/>
        </p:nvSpPr>
        <p:spPr bwMode="auto">
          <a:xfrm>
            <a:off x="3418682" y="3298651"/>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Line 11"/>
          <p:cNvSpPr>
            <a:spLocks noChangeShapeType="1"/>
          </p:cNvSpPr>
          <p:nvPr/>
        </p:nvSpPr>
        <p:spPr bwMode="auto">
          <a:xfrm flipH="1">
            <a:off x="4858544" y="3514551"/>
            <a:ext cx="936625" cy="64928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 name="Line 12"/>
          <p:cNvSpPr>
            <a:spLocks noChangeShapeType="1"/>
          </p:cNvSpPr>
          <p:nvPr/>
        </p:nvSpPr>
        <p:spPr bwMode="auto">
          <a:xfrm>
            <a:off x="6269832" y="3485976"/>
            <a:ext cx="936625" cy="6477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 name="Line 13"/>
          <p:cNvSpPr>
            <a:spLocks noChangeShapeType="1"/>
          </p:cNvSpPr>
          <p:nvPr/>
        </p:nvSpPr>
        <p:spPr bwMode="auto">
          <a:xfrm flipH="1">
            <a:off x="1978819" y="4306714"/>
            <a:ext cx="230346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 name="Line 14"/>
          <p:cNvSpPr>
            <a:spLocks noChangeShapeType="1"/>
          </p:cNvSpPr>
          <p:nvPr/>
        </p:nvSpPr>
        <p:spPr bwMode="auto">
          <a:xfrm flipH="1">
            <a:off x="4858544" y="4306714"/>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 name="Line 15"/>
          <p:cNvSpPr>
            <a:spLocks noChangeShapeType="1"/>
          </p:cNvSpPr>
          <p:nvPr/>
        </p:nvSpPr>
        <p:spPr bwMode="auto">
          <a:xfrm flipH="1">
            <a:off x="1907382" y="3443114"/>
            <a:ext cx="1008062" cy="6778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 name="Line 16"/>
          <p:cNvSpPr>
            <a:spLocks noChangeShapeType="1"/>
          </p:cNvSpPr>
          <p:nvPr/>
        </p:nvSpPr>
        <p:spPr bwMode="auto">
          <a:xfrm flipH="1">
            <a:off x="3347244"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 name="Line 17"/>
          <p:cNvSpPr>
            <a:spLocks noChangeShapeType="1"/>
          </p:cNvSpPr>
          <p:nvPr/>
        </p:nvSpPr>
        <p:spPr bwMode="auto">
          <a:xfrm>
            <a:off x="1907382" y="4522614"/>
            <a:ext cx="1008062" cy="7207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0" name="Line 18"/>
          <p:cNvSpPr>
            <a:spLocks noChangeShapeType="1"/>
          </p:cNvSpPr>
          <p:nvPr/>
        </p:nvSpPr>
        <p:spPr bwMode="auto">
          <a:xfrm flipH="1">
            <a:off x="3418682" y="5459239"/>
            <a:ext cx="2305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1" name="Line 19"/>
          <p:cNvSpPr>
            <a:spLocks noChangeShapeType="1"/>
          </p:cNvSpPr>
          <p:nvPr/>
        </p:nvSpPr>
        <p:spPr bwMode="auto">
          <a:xfrm flipH="1">
            <a:off x="6226969"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 name="Oval 20"/>
          <p:cNvSpPr>
            <a:spLocks noChangeArrowheads="1"/>
          </p:cNvSpPr>
          <p:nvPr/>
        </p:nvSpPr>
        <p:spPr bwMode="auto">
          <a:xfrm>
            <a:off x="2842419"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1</a:t>
            </a:r>
          </a:p>
        </p:txBody>
      </p:sp>
      <p:sp>
        <p:nvSpPr>
          <p:cNvPr id="23" name="Oval 21"/>
          <p:cNvSpPr>
            <a:spLocks noChangeArrowheads="1"/>
          </p:cNvSpPr>
          <p:nvPr/>
        </p:nvSpPr>
        <p:spPr bwMode="auto">
          <a:xfrm>
            <a:off x="5722144"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2</a:t>
            </a:r>
          </a:p>
        </p:txBody>
      </p:sp>
      <p:sp>
        <p:nvSpPr>
          <p:cNvPr id="24" name="Oval 22"/>
          <p:cNvSpPr>
            <a:spLocks noChangeArrowheads="1"/>
          </p:cNvSpPr>
          <p:nvPr/>
        </p:nvSpPr>
        <p:spPr bwMode="auto">
          <a:xfrm>
            <a:off x="7163594" y="40146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dirty="0">
                <a:latin typeface="Arial" charset="0"/>
              </a:rPr>
              <a:t>v</a:t>
            </a:r>
            <a:r>
              <a:rPr lang="en-US" altLang="zh-CN" i="0" baseline="-25000" dirty="0">
                <a:latin typeface="Arial" charset="0"/>
              </a:rPr>
              <a:t>5</a:t>
            </a:r>
          </a:p>
        </p:txBody>
      </p:sp>
      <p:sp>
        <p:nvSpPr>
          <p:cNvPr id="25" name="Oval 23"/>
          <p:cNvSpPr>
            <a:spLocks noChangeArrowheads="1"/>
          </p:cNvSpPr>
          <p:nvPr/>
        </p:nvSpPr>
        <p:spPr bwMode="auto">
          <a:xfrm>
            <a:off x="1402557" y="4017789"/>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3</a:t>
            </a:r>
          </a:p>
        </p:txBody>
      </p:sp>
      <p:sp>
        <p:nvSpPr>
          <p:cNvPr id="26" name="Oval 24"/>
          <p:cNvSpPr>
            <a:spLocks noChangeArrowheads="1"/>
          </p:cNvSpPr>
          <p:nvPr/>
        </p:nvSpPr>
        <p:spPr bwMode="auto">
          <a:xfrm>
            <a:off x="2844007"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6</a:t>
            </a:r>
          </a:p>
        </p:txBody>
      </p:sp>
      <p:sp>
        <p:nvSpPr>
          <p:cNvPr id="27" name="Oval 25"/>
          <p:cNvSpPr>
            <a:spLocks noChangeArrowheads="1"/>
          </p:cNvSpPr>
          <p:nvPr/>
        </p:nvSpPr>
        <p:spPr bwMode="auto">
          <a:xfrm>
            <a:off x="5723732"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7</a:t>
            </a:r>
          </a:p>
        </p:txBody>
      </p:sp>
      <p:sp>
        <p:nvSpPr>
          <p:cNvPr id="28" name="Text Box 26"/>
          <p:cNvSpPr txBox="1">
            <a:spLocks noChangeArrowheads="1"/>
          </p:cNvSpPr>
          <p:nvPr/>
        </p:nvSpPr>
        <p:spPr bwMode="auto">
          <a:xfrm>
            <a:off x="212328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29" name="Text Box 27"/>
          <p:cNvSpPr txBox="1">
            <a:spLocks noChangeArrowheads="1"/>
          </p:cNvSpPr>
          <p:nvPr/>
        </p:nvSpPr>
        <p:spPr bwMode="auto">
          <a:xfrm>
            <a:off x="4428332" y="293828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0" name="Text Box 28"/>
          <p:cNvSpPr txBox="1">
            <a:spLocks noChangeArrowheads="1"/>
          </p:cNvSpPr>
          <p:nvPr/>
        </p:nvSpPr>
        <p:spPr bwMode="auto">
          <a:xfrm>
            <a:off x="3852069"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1" name="Text Box 29"/>
          <p:cNvSpPr txBox="1">
            <a:spLocks noChangeArrowheads="1"/>
          </p:cNvSpPr>
          <p:nvPr/>
        </p:nvSpPr>
        <p:spPr bwMode="auto">
          <a:xfrm>
            <a:off x="2986882" y="394000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2" name="Text Box 30"/>
          <p:cNvSpPr txBox="1">
            <a:spLocks noChangeArrowheads="1"/>
          </p:cNvSpPr>
          <p:nvPr/>
        </p:nvSpPr>
        <p:spPr bwMode="auto">
          <a:xfrm>
            <a:off x="2102644" y="481153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5</a:t>
            </a:r>
          </a:p>
        </p:txBody>
      </p:sp>
      <p:sp>
        <p:nvSpPr>
          <p:cNvPr id="33" name="Text Box 31"/>
          <p:cNvSpPr txBox="1">
            <a:spLocks noChangeArrowheads="1"/>
          </p:cNvSpPr>
          <p:nvPr/>
        </p:nvSpPr>
        <p:spPr bwMode="auto">
          <a:xfrm>
            <a:off x="4356894" y="51274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4" name="Text Box 32"/>
          <p:cNvSpPr txBox="1">
            <a:spLocks noChangeArrowheads="1"/>
          </p:cNvSpPr>
          <p:nvPr/>
        </p:nvSpPr>
        <p:spPr bwMode="auto">
          <a:xfrm>
            <a:off x="35647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8</a:t>
            </a:r>
          </a:p>
        </p:txBody>
      </p:sp>
      <p:sp>
        <p:nvSpPr>
          <p:cNvPr id="35" name="Text Box 33"/>
          <p:cNvSpPr txBox="1">
            <a:spLocks noChangeArrowheads="1"/>
          </p:cNvSpPr>
          <p:nvPr/>
        </p:nvSpPr>
        <p:spPr bwMode="auto">
          <a:xfrm>
            <a:off x="52919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36" name="Text Box 34"/>
          <p:cNvSpPr txBox="1">
            <a:spLocks noChangeArrowheads="1"/>
          </p:cNvSpPr>
          <p:nvPr/>
        </p:nvSpPr>
        <p:spPr bwMode="auto">
          <a:xfrm>
            <a:off x="5990432" y="39463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7</a:t>
            </a:r>
          </a:p>
        </p:txBody>
      </p:sp>
      <p:sp>
        <p:nvSpPr>
          <p:cNvPr id="37" name="Text Box 35"/>
          <p:cNvSpPr txBox="1">
            <a:spLocks noChangeArrowheads="1"/>
          </p:cNvSpPr>
          <p:nvPr/>
        </p:nvSpPr>
        <p:spPr bwMode="auto">
          <a:xfrm>
            <a:off x="507603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3</a:t>
            </a:r>
          </a:p>
        </p:txBody>
      </p:sp>
      <p:sp>
        <p:nvSpPr>
          <p:cNvPr id="38" name="Text Box 36"/>
          <p:cNvSpPr txBox="1">
            <a:spLocks noChangeArrowheads="1"/>
          </p:cNvSpPr>
          <p:nvPr/>
        </p:nvSpPr>
        <p:spPr bwMode="auto">
          <a:xfrm>
            <a:off x="6588919" y="3443114"/>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10</a:t>
            </a:r>
          </a:p>
        </p:txBody>
      </p:sp>
      <p:sp>
        <p:nvSpPr>
          <p:cNvPr id="39" name="Text Box 37"/>
          <p:cNvSpPr txBox="1">
            <a:spLocks noChangeArrowheads="1"/>
          </p:cNvSpPr>
          <p:nvPr/>
        </p:nvSpPr>
        <p:spPr bwMode="auto">
          <a:xfrm>
            <a:off x="6804819" y="4738514"/>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6</a:t>
            </a:r>
          </a:p>
        </p:txBody>
      </p:sp>
      <p:sp>
        <p:nvSpPr>
          <p:cNvPr id="41" name="Line 39"/>
          <p:cNvSpPr>
            <a:spLocks noChangeShapeType="1"/>
          </p:cNvSpPr>
          <p:nvPr/>
        </p:nvSpPr>
        <p:spPr bwMode="auto">
          <a:xfrm>
            <a:off x="4787107" y="4522614"/>
            <a:ext cx="1008062"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Oval 40"/>
          <p:cNvSpPr>
            <a:spLocks noChangeArrowheads="1"/>
          </p:cNvSpPr>
          <p:nvPr/>
        </p:nvSpPr>
        <p:spPr bwMode="auto">
          <a:xfrm>
            <a:off x="4282282" y="4014614"/>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4</a:t>
            </a:r>
          </a:p>
        </p:txBody>
      </p:sp>
    </p:spTree>
    <p:extLst>
      <p:ext uri="{BB962C8B-B14F-4D97-AF65-F5344CB8AC3E}">
        <p14:creationId xmlns:p14="http://schemas.microsoft.com/office/powerpoint/2010/main" val="12597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2"/>
          <p:cNvSpPr>
            <a:spLocks/>
          </p:cNvSpPr>
          <p:nvPr/>
        </p:nvSpPr>
        <p:spPr bwMode="auto">
          <a:xfrm>
            <a:off x="2475707" y="2799382"/>
            <a:ext cx="2728913" cy="2063750"/>
          </a:xfrm>
          <a:custGeom>
            <a:avLst/>
            <a:gdLst>
              <a:gd name="T0" fmla="*/ 101600 w 1719"/>
              <a:gd name="T1" fmla="*/ 47625 h 1300"/>
              <a:gd name="T2" fmla="*/ 73025 w 1719"/>
              <a:gd name="T3" fmla="*/ 90487 h 1300"/>
              <a:gd name="T4" fmla="*/ 42863 w 1719"/>
              <a:gd name="T5" fmla="*/ 177800 h 1300"/>
              <a:gd name="T6" fmla="*/ 101600 w 1719"/>
              <a:gd name="T7" fmla="*/ 685800 h 1300"/>
              <a:gd name="T8" fmla="*/ 203200 w 1719"/>
              <a:gd name="T9" fmla="*/ 860425 h 1300"/>
              <a:gd name="T10" fmla="*/ 347663 w 1719"/>
              <a:gd name="T11" fmla="*/ 962025 h 1300"/>
              <a:gd name="T12" fmla="*/ 465138 w 1719"/>
              <a:gd name="T13" fmla="*/ 1019175 h 1300"/>
              <a:gd name="T14" fmla="*/ 508000 w 1719"/>
              <a:gd name="T15" fmla="*/ 1033462 h 1300"/>
              <a:gd name="T16" fmla="*/ 841375 w 1719"/>
              <a:gd name="T17" fmla="*/ 1092200 h 1300"/>
              <a:gd name="T18" fmla="*/ 1320800 w 1719"/>
              <a:gd name="T19" fmla="*/ 1309687 h 1300"/>
              <a:gd name="T20" fmla="*/ 1436688 w 1719"/>
              <a:gd name="T21" fmla="*/ 1382712 h 1300"/>
              <a:gd name="T22" fmla="*/ 1611313 w 1719"/>
              <a:gd name="T23" fmla="*/ 1673225 h 1300"/>
              <a:gd name="T24" fmla="*/ 1958976 w 1719"/>
              <a:gd name="T25" fmla="*/ 2006600 h 1300"/>
              <a:gd name="T26" fmla="*/ 2003426 w 1719"/>
              <a:gd name="T27" fmla="*/ 2035175 h 1300"/>
              <a:gd name="T28" fmla="*/ 2119313 w 1719"/>
              <a:gd name="T29" fmla="*/ 2063750 h 1300"/>
              <a:gd name="T30" fmla="*/ 2263776 w 1719"/>
              <a:gd name="T31" fmla="*/ 2049463 h 1300"/>
              <a:gd name="T32" fmla="*/ 2308226 w 1719"/>
              <a:gd name="T33" fmla="*/ 2020888 h 1300"/>
              <a:gd name="T34" fmla="*/ 2452688 w 1719"/>
              <a:gd name="T35" fmla="*/ 1962150 h 1300"/>
              <a:gd name="T36" fmla="*/ 2582863 w 1719"/>
              <a:gd name="T37" fmla="*/ 1890713 h 1300"/>
              <a:gd name="T38" fmla="*/ 2641601 w 1719"/>
              <a:gd name="T39" fmla="*/ 1803400 h 1300"/>
              <a:gd name="T40" fmla="*/ 2700338 w 1719"/>
              <a:gd name="T41" fmla="*/ 1673225 h 1300"/>
              <a:gd name="T42" fmla="*/ 2728913 w 1719"/>
              <a:gd name="T43" fmla="*/ 1585912 h 1300"/>
              <a:gd name="T44" fmla="*/ 2554288 w 1719"/>
              <a:gd name="T45" fmla="*/ 1236662 h 1300"/>
              <a:gd name="T46" fmla="*/ 2379663 w 1719"/>
              <a:gd name="T47" fmla="*/ 1077912 h 1300"/>
              <a:gd name="T48" fmla="*/ 2278063 w 1719"/>
              <a:gd name="T49" fmla="*/ 1004888 h 1300"/>
              <a:gd name="T50" fmla="*/ 2119313 w 1719"/>
              <a:gd name="T51" fmla="*/ 931863 h 1300"/>
              <a:gd name="T52" fmla="*/ 1973263 w 1719"/>
              <a:gd name="T53" fmla="*/ 830263 h 1300"/>
              <a:gd name="T54" fmla="*/ 1930401 w 1719"/>
              <a:gd name="T55" fmla="*/ 801687 h 1300"/>
              <a:gd name="T56" fmla="*/ 1843088 w 1719"/>
              <a:gd name="T57" fmla="*/ 773112 h 1300"/>
              <a:gd name="T58" fmla="*/ 1770063 w 1719"/>
              <a:gd name="T59" fmla="*/ 728662 h 1300"/>
              <a:gd name="T60" fmla="*/ 1684338 w 1719"/>
              <a:gd name="T61" fmla="*/ 671512 h 1300"/>
              <a:gd name="T62" fmla="*/ 1639888 w 1719"/>
              <a:gd name="T63" fmla="*/ 641350 h 1300"/>
              <a:gd name="T64" fmla="*/ 1597025 w 1719"/>
              <a:gd name="T65" fmla="*/ 627062 h 1300"/>
              <a:gd name="T66" fmla="*/ 1538288 w 1719"/>
              <a:gd name="T67" fmla="*/ 539750 h 1300"/>
              <a:gd name="T68" fmla="*/ 1379538 w 1719"/>
              <a:gd name="T69" fmla="*/ 409575 h 1300"/>
              <a:gd name="T70" fmla="*/ 1233488 w 1719"/>
              <a:gd name="T71" fmla="*/ 293687 h 1300"/>
              <a:gd name="T72" fmla="*/ 1190625 w 1719"/>
              <a:gd name="T73" fmla="*/ 265112 h 1300"/>
              <a:gd name="T74" fmla="*/ 1058863 w 1719"/>
              <a:gd name="T75" fmla="*/ 192087 h 1300"/>
              <a:gd name="T76" fmla="*/ 942975 w 1719"/>
              <a:gd name="T77" fmla="*/ 119063 h 1300"/>
              <a:gd name="T78" fmla="*/ 536575 w 1719"/>
              <a:gd name="T79" fmla="*/ 17462 h 1300"/>
              <a:gd name="T80" fmla="*/ 87313 w 1719"/>
              <a:gd name="T81" fmla="*/ 47625 h 1300"/>
              <a:gd name="T82" fmla="*/ 28575 w 1719"/>
              <a:gd name="T83" fmla="*/ 149225 h 13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19"/>
              <a:gd name="T127" fmla="*/ 0 h 1300"/>
              <a:gd name="T128" fmla="*/ 1719 w 1719"/>
              <a:gd name="T129" fmla="*/ 1300 h 13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19" h="1300">
                <a:moveTo>
                  <a:pt x="64" y="30"/>
                </a:moveTo>
                <a:cubicBezTo>
                  <a:pt x="58" y="39"/>
                  <a:pt x="50" y="47"/>
                  <a:pt x="46" y="57"/>
                </a:cubicBezTo>
                <a:cubicBezTo>
                  <a:pt x="38" y="75"/>
                  <a:pt x="27" y="112"/>
                  <a:pt x="27" y="112"/>
                </a:cubicBezTo>
                <a:cubicBezTo>
                  <a:pt x="33" y="258"/>
                  <a:pt x="0" y="332"/>
                  <a:pt x="64" y="432"/>
                </a:cubicBezTo>
                <a:cubicBezTo>
                  <a:pt x="73" y="489"/>
                  <a:pt x="72" y="521"/>
                  <a:pt x="128" y="542"/>
                </a:cubicBezTo>
                <a:cubicBezTo>
                  <a:pt x="186" y="598"/>
                  <a:pt x="154" y="579"/>
                  <a:pt x="219" y="606"/>
                </a:cubicBezTo>
                <a:cubicBezTo>
                  <a:pt x="252" y="637"/>
                  <a:pt x="230" y="621"/>
                  <a:pt x="293" y="642"/>
                </a:cubicBezTo>
                <a:cubicBezTo>
                  <a:pt x="302" y="645"/>
                  <a:pt x="320" y="651"/>
                  <a:pt x="320" y="651"/>
                </a:cubicBezTo>
                <a:cubicBezTo>
                  <a:pt x="388" y="699"/>
                  <a:pt x="430" y="682"/>
                  <a:pt x="530" y="688"/>
                </a:cubicBezTo>
                <a:cubicBezTo>
                  <a:pt x="651" y="708"/>
                  <a:pt x="745" y="738"/>
                  <a:pt x="832" y="825"/>
                </a:cubicBezTo>
                <a:cubicBezTo>
                  <a:pt x="846" y="839"/>
                  <a:pt x="882" y="842"/>
                  <a:pt x="905" y="871"/>
                </a:cubicBezTo>
                <a:cubicBezTo>
                  <a:pt x="948" y="925"/>
                  <a:pt x="968" y="1004"/>
                  <a:pt x="1015" y="1054"/>
                </a:cubicBezTo>
                <a:cubicBezTo>
                  <a:pt x="1054" y="1172"/>
                  <a:pt x="1105" y="1232"/>
                  <a:pt x="1234" y="1264"/>
                </a:cubicBezTo>
                <a:cubicBezTo>
                  <a:pt x="1243" y="1270"/>
                  <a:pt x="1252" y="1278"/>
                  <a:pt x="1262" y="1282"/>
                </a:cubicBezTo>
                <a:cubicBezTo>
                  <a:pt x="1286" y="1290"/>
                  <a:pt x="1335" y="1300"/>
                  <a:pt x="1335" y="1300"/>
                </a:cubicBezTo>
                <a:cubicBezTo>
                  <a:pt x="1365" y="1297"/>
                  <a:pt x="1396" y="1298"/>
                  <a:pt x="1426" y="1291"/>
                </a:cubicBezTo>
                <a:cubicBezTo>
                  <a:pt x="1437" y="1289"/>
                  <a:pt x="1444" y="1278"/>
                  <a:pt x="1454" y="1273"/>
                </a:cubicBezTo>
                <a:cubicBezTo>
                  <a:pt x="1484" y="1258"/>
                  <a:pt x="1513" y="1245"/>
                  <a:pt x="1545" y="1236"/>
                </a:cubicBezTo>
                <a:cubicBezTo>
                  <a:pt x="1573" y="1218"/>
                  <a:pt x="1600" y="1209"/>
                  <a:pt x="1627" y="1191"/>
                </a:cubicBezTo>
                <a:cubicBezTo>
                  <a:pt x="1645" y="1141"/>
                  <a:pt x="1625" y="1183"/>
                  <a:pt x="1664" y="1136"/>
                </a:cubicBezTo>
                <a:cubicBezTo>
                  <a:pt x="1686" y="1110"/>
                  <a:pt x="1690" y="1088"/>
                  <a:pt x="1701" y="1054"/>
                </a:cubicBezTo>
                <a:cubicBezTo>
                  <a:pt x="1707" y="1036"/>
                  <a:pt x="1719" y="999"/>
                  <a:pt x="1719" y="999"/>
                </a:cubicBezTo>
                <a:cubicBezTo>
                  <a:pt x="1706" y="881"/>
                  <a:pt x="1701" y="849"/>
                  <a:pt x="1609" y="779"/>
                </a:cubicBezTo>
                <a:cubicBezTo>
                  <a:pt x="1577" y="715"/>
                  <a:pt x="1566" y="727"/>
                  <a:pt x="1499" y="679"/>
                </a:cubicBezTo>
                <a:cubicBezTo>
                  <a:pt x="1478" y="664"/>
                  <a:pt x="1459" y="643"/>
                  <a:pt x="1435" y="633"/>
                </a:cubicBezTo>
                <a:cubicBezTo>
                  <a:pt x="1424" y="628"/>
                  <a:pt x="1353" y="601"/>
                  <a:pt x="1335" y="587"/>
                </a:cubicBezTo>
                <a:cubicBezTo>
                  <a:pt x="1298" y="559"/>
                  <a:pt x="1287" y="537"/>
                  <a:pt x="1243" y="523"/>
                </a:cubicBezTo>
                <a:cubicBezTo>
                  <a:pt x="1234" y="517"/>
                  <a:pt x="1226" y="509"/>
                  <a:pt x="1216" y="505"/>
                </a:cubicBezTo>
                <a:cubicBezTo>
                  <a:pt x="1198" y="497"/>
                  <a:pt x="1161" y="487"/>
                  <a:pt x="1161" y="487"/>
                </a:cubicBezTo>
                <a:cubicBezTo>
                  <a:pt x="1109" y="433"/>
                  <a:pt x="1181" y="503"/>
                  <a:pt x="1115" y="459"/>
                </a:cubicBezTo>
                <a:cubicBezTo>
                  <a:pt x="1045" y="413"/>
                  <a:pt x="1127" y="445"/>
                  <a:pt x="1061" y="423"/>
                </a:cubicBezTo>
                <a:cubicBezTo>
                  <a:pt x="1052" y="417"/>
                  <a:pt x="1043" y="409"/>
                  <a:pt x="1033" y="404"/>
                </a:cubicBezTo>
                <a:cubicBezTo>
                  <a:pt x="1025" y="400"/>
                  <a:pt x="1013" y="402"/>
                  <a:pt x="1006" y="395"/>
                </a:cubicBezTo>
                <a:cubicBezTo>
                  <a:pt x="990" y="379"/>
                  <a:pt x="987" y="353"/>
                  <a:pt x="969" y="340"/>
                </a:cubicBezTo>
                <a:cubicBezTo>
                  <a:pt x="936" y="315"/>
                  <a:pt x="898" y="287"/>
                  <a:pt x="869" y="258"/>
                </a:cubicBezTo>
                <a:cubicBezTo>
                  <a:pt x="836" y="226"/>
                  <a:pt x="823" y="200"/>
                  <a:pt x="777" y="185"/>
                </a:cubicBezTo>
                <a:cubicBezTo>
                  <a:pt x="768" y="179"/>
                  <a:pt x="759" y="172"/>
                  <a:pt x="750" y="167"/>
                </a:cubicBezTo>
                <a:cubicBezTo>
                  <a:pt x="723" y="151"/>
                  <a:pt x="694" y="138"/>
                  <a:pt x="667" y="121"/>
                </a:cubicBezTo>
                <a:cubicBezTo>
                  <a:pt x="586" y="69"/>
                  <a:pt x="655" y="94"/>
                  <a:pt x="594" y="75"/>
                </a:cubicBezTo>
                <a:cubicBezTo>
                  <a:pt x="506" y="16"/>
                  <a:pt x="445" y="18"/>
                  <a:pt x="338" y="11"/>
                </a:cubicBezTo>
                <a:cubicBezTo>
                  <a:pt x="244" y="15"/>
                  <a:pt x="145" y="0"/>
                  <a:pt x="55" y="30"/>
                </a:cubicBezTo>
                <a:cubicBezTo>
                  <a:pt x="36" y="36"/>
                  <a:pt x="31" y="80"/>
                  <a:pt x="18" y="94"/>
                </a:cubicBezTo>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Line 38"/>
          <p:cNvSpPr>
            <a:spLocks noChangeShapeType="1"/>
          </p:cNvSpPr>
          <p:nvPr/>
        </p:nvSpPr>
        <p:spPr bwMode="auto">
          <a:xfrm>
            <a:off x="3347244" y="3443114"/>
            <a:ext cx="1008063" cy="7207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6" name="Line 39"/>
          <p:cNvSpPr>
            <a:spLocks noChangeShapeType="1"/>
          </p:cNvSpPr>
          <p:nvPr/>
        </p:nvSpPr>
        <p:spPr bwMode="auto">
          <a:xfrm>
            <a:off x="3330575" y="3458989"/>
            <a:ext cx="1008063" cy="7207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 name="标题 1"/>
          <p:cNvSpPr>
            <a:spLocks noGrp="1"/>
          </p:cNvSpPr>
          <p:nvPr>
            <p:ph type="title"/>
          </p:nvPr>
        </p:nvSpPr>
        <p:spPr/>
        <p:txBody>
          <a:bodyPr/>
          <a:lstStyle/>
          <a:p>
            <a:r>
              <a:rPr lang="zh-CN" altLang="en-US" dirty="0"/>
              <a:t>算法图示</a:t>
            </a:r>
          </a:p>
        </p:txBody>
      </p:sp>
      <p:sp>
        <p:nvSpPr>
          <p:cNvPr id="4" name="内容占位符 3"/>
          <p:cNvSpPr>
            <a:spLocks noGrp="1"/>
          </p:cNvSpPr>
          <p:nvPr>
            <p:ph idx="1"/>
          </p:nvPr>
        </p:nvSpPr>
        <p:spPr/>
        <p:txBody>
          <a:bodyPr/>
          <a:lstStyle/>
          <a:p>
            <a:r>
              <a:rPr lang="zh-CN" altLang="en-US" dirty="0"/>
              <a:t>第三步：合并这条边连接的两棵树</a:t>
            </a:r>
          </a:p>
        </p:txBody>
      </p:sp>
      <p:sp>
        <p:nvSpPr>
          <p:cNvPr id="5" name="Freeform 2"/>
          <p:cNvSpPr>
            <a:spLocks/>
          </p:cNvSpPr>
          <p:nvPr/>
        </p:nvSpPr>
        <p:spPr bwMode="auto">
          <a:xfrm>
            <a:off x="2626519" y="4882976"/>
            <a:ext cx="1152525" cy="1008063"/>
          </a:xfrm>
          <a:custGeom>
            <a:avLst/>
            <a:gdLst>
              <a:gd name="T0" fmla="*/ 282598 w 677"/>
              <a:gd name="T1" fmla="*/ 297328 h 495"/>
              <a:gd name="T2" fmla="*/ 112358 w 677"/>
              <a:gd name="T3" fmla="*/ 557999 h 495"/>
              <a:gd name="T4" fmla="*/ 34048 w 677"/>
              <a:gd name="T5" fmla="*/ 688334 h 495"/>
              <a:gd name="T6" fmla="*/ 34048 w 677"/>
              <a:gd name="T7" fmla="*/ 875691 h 495"/>
              <a:gd name="T8" fmla="*/ 127680 w 677"/>
              <a:gd name="T9" fmla="*/ 930676 h 495"/>
              <a:gd name="T10" fmla="*/ 330266 w 677"/>
              <a:gd name="T11" fmla="*/ 1006027 h 495"/>
              <a:gd name="T12" fmla="*/ 548173 w 677"/>
              <a:gd name="T13" fmla="*/ 987698 h 495"/>
              <a:gd name="T14" fmla="*/ 594138 w 677"/>
              <a:gd name="T15" fmla="*/ 930676 h 495"/>
              <a:gd name="T16" fmla="*/ 890355 w 677"/>
              <a:gd name="T17" fmla="*/ 818669 h 495"/>
              <a:gd name="T18" fmla="*/ 1045274 w 677"/>
              <a:gd name="T19" fmla="*/ 688334 h 495"/>
              <a:gd name="T20" fmla="*/ 1123584 w 677"/>
              <a:gd name="T21" fmla="*/ 484685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9 h 495"/>
              <a:gd name="T36" fmla="*/ 500506 w 677"/>
              <a:gd name="T37" fmla="*/ 112007 h 495"/>
              <a:gd name="T38" fmla="*/ 282598 w 677"/>
              <a:gd name="T39" fmla="*/ 260671 h 495"/>
              <a:gd name="T40" fmla="*/ 282598 w 677"/>
              <a:gd name="T41" fmla="*/ 297328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 name="Freeform 4"/>
          <p:cNvSpPr>
            <a:spLocks/>
          </p:cNvSpPr>
          <p:nvPr/>
        </p:nvSpPr>
        <p:spPr bwMode="auto">
          <a:xfrm>
            <a:off x="5436394" y="27223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Freeform 5"/>
          <p:cNvSpPr>
            <a:spLocks/>
          </p:cNvSpPr>
          <p:nvPr/>
        </p:nvSpPr>
        <p:spPr bwMode="auto">
          <a:xfrm>
            <a:off x="6947694" y="36590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Freeform 6"/>
          <p:cNvSpPr>
            <a:spLocks/>
          </p:cNvSpPr>
          <p:nvPr/>
        </p:nvSpPr>
        <p:spPr bwMode="auto">
          <a:xfrm>
            <a:off x="5436394" y="49544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 name="Freeform 7"/>
          <p:cNvSpPr>
            <a:spLocks/>
          </p:cNvSpPr>
          <p:nvPr/>
        </p:nvSpPr>
        <p:spPr bwMode="auto">
          <a:xfrm>
            <a:off x="1043782" y="38018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Line 10"/>
          <p:cNvSpPr>
            <a:spLocks noChangeShapeType="1"/>
          </p:cNvSpPr>
          <p:nvPr/>
        </p:nvSpPr>
        <p:spPr bwMode="auto">
          <a:xfrm>
            <a:off x="3418682" y="3298651"/>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Line 11"/>
          <p:cNvSpPr>
            <a:spLocks noChangeShapeType="1"/>
          </p:cNvSpPr>
          <p:nvPr/>
        </p:nvSpPr>
        <p:spPr bwMode="auto">
          <a:xfrm flipH="1">
            <a:off x="4858544" y="3514551"/>
            <a:ext cx="936625" cy="64928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 name="Line 12"/>
          <p:cNvSpPr>
            <a:spLocks noChangeShapeType="1"/>
          </p:cNvSpPr>
          <p:nvPr/>
        </p:nvSpPr>
        <p:spPr bwMode="auto">
          <a:xfrm>
            <a:off x="6269832" y="3485976"/>
            <a:ext cx="936625" cy="6477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 name="Line 13"/>
          <p:cNvSpPr>
            <a:spLocks noChangeShapeType="1"/>
          </p:cNvSpPr>
          <p:nvPr/>
        </p:nvSpPr>
        <p:spPr bwMode="auto">
          <a:xfrm flipH="1">
            <a:off x="1978819" y="4306714"/>
            <a:ext cx="230346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 name="Line 14"/>
          <p:cNvSpPr>
            <a:spLocks noChangeShapeType="1"/>
          </p:cNvSpPr>
          <p:nvPr/>
        </p:nvSpPr>
        <p:spPr bwMode="auto">
          <a:xfrm flipH="1">
            <a:off x="4858544" y="4306714"/>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 name="Line 15"/>
          <p:cNvSpPr>
            <a:spLocks noChangeShapeType="1"/>
          </p:cNvSpPr>
          <p:nvPr/>
        </p:nvSpPr>
        <p:spPr bwMode="auto">
          <a:xfrm flipH="1">
            <a:off x="1907382" y="3443114"/>
            <a:ext cx="1008062" cy="6778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 name="Line 16"/>
          <p:cNvSpPr>
            <a:spLocks noChangeShapeType="1"/>
          </p:cNvSpPr>
          <p:nvPr/>
        </p:nvSpPr>
        <p:spPr bwMode="auto">
          <a:xfrm flipH="1">
            <a:off x="3347244"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 name="Line 17"/>
          <p:cNvSpPr>
            <a:spLocks noChangeShapeType="1"/>
          </p:cNvSpPr>
          <p:nvPr/>
        </p:nvSpPr>
        <p:spPr bwMode="auto">
          <a:xfrm>
            <a:off x="1907382" y="4522614"/>
            <a:ext cx="1008062" cy="7207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0" name="Line 18"/>
          <p:cNvSpPr>
            <a:spLocks noChangeShapeType="1"/>
          </p:cNvSpPr>
          <p:nvPr/>
        </p:nvSpPr>
        <p:spPr bwMode="auto">
          <a:xfrm flipH="1">
            <a:off x="3418682" y="5459239"/>
            <a:ext cx="2305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1" name="Line 19"/>
          <p:cNvSpPr>
            <a:spLocks noChangeShapeType="1"/>
          </p:cNvSpPr>
          <p:nvPr/>
        </p:nvSpPr>
        <p:spPr bwMode="auto">
          <a:xfrm flipH="1">
            <a:off x="6226969"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 name="Oval 20"/>
          <p:cNvSpPr>
            <a:spLocks noChangeArrowheads="1"/>
          </p:cNvSpPr>
          <p:nvPr/>
        </p:nvSpPr>
        <p:spPr bwMode="auto">
          <a:xfrm>
            <a:off x="2842419"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1</a:t>
            </a:r>
          </a:p>
        </p:txBody>
      </p:sp>
      <p:sp>
        <p:nvSpPr>
          <p:cNvPr id="23" name="Oval 21"/>
          <p:cNvSpPr>
            <a:spLocks noChangeArrowheads="1"/>
          </p:cNvSpPr>
          <p:nvPr/>
        </p:nvSpPr>
        <p:spPr bwMode="auto">
          <a:xfrm>
            <a:off x="5722144"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2</a:t>
            </a:r>
          </a:p>
        </p:txBody>
      </p:sp>
      <p:sp>
        <p:nvSpPr>
          <p:cNvPr id="24" name="Oval 22"/>
          <p:cNvSpPr>
            <a:spLocks noChangeArrowheads="1"/>
          </p:cNvSpPr>
          <p:nvPr/>
        </p:nvSpPr>
        <p:spPr bwMode="auto">
          <a:xfrm>
            <a:off x="7163594" y="40146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dirty="0">
                <a:latin typeface="Arial" charset="0"/>
              </a:rPr>
              <a:t>v</a:t>
            </a:r>
            <a:r>
              <a:rPr lang="en-US" altLang="zh-CN" i="0" baseline="-25000" dirty="0">
                <a:latin typeface="Arial" charset="0"/>
              </a:rPr>
              <a:t>5</a:t>
            </a:r>
          </a:p>
        </p:txBody>
      </p:sp>
      <p:sp>
        <p:nvSpPr>
          <p:cNvPr id="25" name="Oval 23"/>
          <p:cNvSpPr>
            <a:spLocks noChangeArrowheads="1"/>
          </p:cNvSpPr>
          <p:nvPr/>
        </p:nvSpPr>
        <p:spPr bwMode="auto">
          <a:xfrm>
            <a:off x="1402557" y="4017789"/>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3</a:t>
            </a:r>
          </a:p>
        </p:txBody>
      </p:sp>
      <p:sp>
        <p:nvSpPr>
          <p:cNvPr id="26" name="Oval 24"/>
          <p:cNvSpPr>
            <a:spLocks noChangeArrowheads="1"/>
          </p:cNvSpPr>
          <p:nvPr/>
        </p:nvSpPr>
        <p:spPr bwMode="auto">
          <a:xfrm>
            <a:off x="2844007"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6</a:t>
            </a:r>
          </a:p>
        </p:txBody>
      </p:sp>
      <p:sp>
        <p:nvSpPr>
          <p:cNvPr id="27" name="Oval 25"/>
          <p:cNvSpPr>
            <a:spLocks noChangeArrowheads="1"/>
          </p:cNvSpPr>
          <p:nvPr/>
        </p:nvSpPr>
        <p:spPr bwMode="auto">
          <a:xfrm>
            <a:off x="5723732"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7</a:t>
            </a:r>
          </a:p>
        </p:txBody>
      </p:sp>
      <p:sp>
        <p:nvSpPr>
          <p:cNvPr id="28" name="Text Box 26"/>
          <p:cNvSpPr txBox="1">
            <a:spLocks noChangeArrowheads="1"/>
          </p:cNvSpPr>
          <p:nvPr/>
        </p:nvSpPr>
        <p:spPr bwMode="auto">
          <a:xfrm>
            <a:off x="212328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29" name="Text Box 27"/>
          <p:cNvSpPr txBox="1">
            <a:spLocks noChangeArrowheads="1"/>
          </p:cNvSpPr>
          <p:nvPr/>
        </p:nvSpPr>
        <p:spPr bwMode="auto">
          <a:xfrm>
            <a:off x="4428332" y="293828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0" name="Text Box 28"/>
          <p:cNvSpPr txBox="1">
            <a:spLocks noChangeArrowheads="1"/>
          </p:cNvSpPr>
          <p:nvPr/>
        </p:nvSpPr>
        <p:spPr bwMode="auto">
          <a:xfrm>
            <a:off x="3852069"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1" name="Text Box 29"/>
          <p:cNvSpPr txBox="1">
            <a:spLocks noChangeArrowheads="1"/>
          </p:cNvSpPr>
          <p:nvPr/>
        </p:nvSpPr>
        <p:spPr bwMode="auto">
          <a:xfrm>
            <a:off x="2986882" y="394000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2" name="Text Box 30"/>
          <p:cNvSpPr txBox="1">
            <a:spLocks noChangeArrowheads="1"/>
          </p:cNvSpPr>
          <p:nvPr/>
        </p:nvSpPr>
        <p:spPr bwMode="auto">
          <a:xfrm>
            <a:off x="2102644" y="481153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5</a:t>
            </a:r>
          </a:p>
        </p:txBody>
      </p:sp>
      <p:sp>
        <p:nvSpPr>
          <p:cNvPr id="33" name="Text Box 31"/>
          <p:cNvSpPr txBox="1">
            <a:spLocks noChangeArrowheads="1"/>
          </p:cNvSpPr>
          <p:nvPr/>
        </p:nvSpPr>
        <p:spPr bwMode="auto">
          <a:xfrm>
            <a:off x="4356894" y="51274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4" name="Text Box 32"/>
          <p:cNvSpPr txBox="1">
            <a:spLocks noChangeArrowheads="1"/>
          </p:cNvSpPr>
          <p:nvPr/>
        </p:nvSpPr>
        <p:spPr bwMode="auto">
          <a:xfrm>
            <a:off x="35647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8</a:t>
            </a:r>
          </a:p>
        </p:txBody>
      </p:sp>
      <p:sp>
        <p:nvSpPr>
          <p:cNvPr id="35" name="Text Box 33"/>
          <p:cNvSpPr txBox="1">
            <a:spLocks noChangeArrowheads="1"/>
          </p:cNvSpPr>
          <p:nvPr/>
        </p:nvSpPr>
        <p:spPr bwMode="auto">
          <a:xfrm>
            <a:off x="52919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36" name="Text Box 34"/>
          <p:cNvSpPr txBox="1">
            <a:spLocks noChangeArrowheads="1"/>
          </p:cNvSpPr>
          <p:nvPr/>
        </p:nvSpPr>
        <p:spPr bwMode="auto">
          <a:xfrm>
            <a:off x="5990432" y="39463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7</a:t>
            </a:r>
          </a:p>
        </p:txBody>
      </p:sp>
      <p:sp>
        <p:nvSpPr>
          <p:cNvPr id="37" name="Text Box 35"/>
          <p:cNvSpPr txBox="1">
            <a:spLocks noChangeArrowheads="1"/>
          </p:cNvSpPr>
          <p:nvPr/>
        </p:nvSpPr>
        <p:spPr bwMode="auto">
          <a:xfrm>
            <a:off x="507603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3</a:t>
            </a:r>
          </a:p>
        </p:txBody>
      </p:sp>
      <p:sp>
        <p:nvSpPr>
          <p:cNvPr id="38" name="Text Box 36"/>
          <p:cNvSpPr txBox="1">
            <a:spLocks noChangeArrowheads="1"/>
          </p:cNvSpPr>
          <p:nvPr/>
        </p:nvSpPr>
        <p:spPr bwMode="auto">
          <a:xfrm>
            <a:off x="6588919" y="3443114"/>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10</a:t>
            </a:r>
          </a:p>
        </p:txBody>
      </p:sp>
      <p:sp>
        <p:nvSpPr>
          <p:cNvPr id="39" name="Text Box 37"/>
          <p:cNvSpPr txBox="1">
            <a:spLocks noChangeArrowheads="1"/>
          </p:cNvSpPr>
          <p:nvPr/>
        </p:nvSpPr>
        <p:spPr bwMode="auto">
          <a:xfrm>
            <a:off x="6804819" y="4738514"/>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6</a:t>
            </a:r>
          </a:p>
        </p:txBody>
      </p:sp>
      <p:sp>
        <p:nvSpPr>
          <p:cNvPr id="41" name="Line 39"/>
          <p:cNvSpPr>
            <a:spLocks noChangeShapeType="1"/>
          </p:cNvSpPr>
          <p:nvPr/>
        </p:nvSpPr>
        <p:spPr bwMode="auto">
          <a:xfrm>
            <a:off x="4787107" y="4522614"/>
            <a:ext cx="1008062"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Oval 40"/>
          <p:cNvSpPr>
            <a:spLocks noChangeArrowheads="1"/>
          </p:cNvSpPr>
          <p:nvPr/>
        </p:nvSpPr>
        <p:spPr bwMode="auto">
          <a:xfrm>
            <a:off x="4282282" y="4014614"/>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4</a:t>
            </a:r>
          </a:p>
        </p:txBody>
      </p:sp>
    </p:spTree>
    <p:extLst>
      <p:ext uri="{BB962C8B-B14F-4D97-AF65-F5344CB8AC3E}">
        <p14:creationId xmlns:p14="http://schemas.microsoft.com/office/powerpoint/2010/main" val="325007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2"/>
          <p:cNvSpPr>
            <a:spLocks/>
          </p:cNvSpPr>
          <p:nvPr/>
        </p:nvSpPr>
        <p:spPr bwMode="auto">
          <a:xfrm>
            <a:off x="2475707" y="2799382"/>
            <a:ext cx="2728913" cy="2063750"/>
          </a:xfrm>
          <a:custGeom>
            <a:avLst/>
            <a:gdLst>
              <a:gd name="T0" fmla="*/ 101600 w 1719"/>
              <a:gd name="T1" fmla="*/ 47625 h 1300"/>
              <a:gd name="T2" fmla="*/ 73025 w 1719"/>
              <a:gd name="T3" fmla="*/ 90487 h 1300"/>
              <a:gd name="T4" fmla="*/ 42863 w 1719"/>
              <a:gd name="T5" fmla="*/ 177800 h 1300"/>
              <a:gd name="T6" fmla="*/ 101600 w 1719"/>
              <a:gd name="T7" fmla="*/ 685800 h 1300"/>
              <a:gd name="T8" fmla="*/ 203200 w 1719"/>
              <a:gd name="T9" fmla="*/ 860425 h 1300"/>
              <a:gd name="T10" fmla="*/ 347663 w 1719"/>
              <a:gd name="T11" fmla="*/ 962025 h 1300"/>
              <a:gd name="T12" fmla="*/ 465138 w 1719"/>
              <a:gd name="T13" fmla="*/ 1019175 h 1300"/>
              <a:gd name="T14" fmla="*/ 508000 w 1719"/>
              <a:gd name="T15" fmla="*/ 1033462 h 1300"/>
              <a:gd name="T16" fmla="*/ 841375 w 1719"/>
              <a:gd name="T17" fmla="*/ 1092200 h 1300"/>
              <a:gd name="T18" fmla="*/ 1320800 w 1719"/>
              <a:gd name="T19" fmla="*/ 1309687 h 1300"/>
              <a:gd name="T20" fmla="*/ 1436688 w 1719"/>
              <a:gd name="T21" fmla="*/ 1382712 h 1300"/>
              <a:gd name="T22" fmla="*/ 1611313 w 1719"/>
              <a:gd name="T23" fmla="*/ 1673225 h 1300"/>
              <a:gd name="T24" fmla="*/ 1958976 w 1719"/>
              <a:gd name="T25" fmla="*/ 2006600 h 1300"/>
              <a:gd name="T26" fmla="*/ 2003426 w 1719"/>
              <a:gd name="T27" fmla="*/ 2035175 h 1300"/>
              <a:gd name="T28" fmla="*/ 2119313 w 1719"/>
              <a:gd name="T29" fmla="*/ 2063750 h 1300"/>
              <a:gd name="T30" fmla="*/ 2263776 w 1719"/>
              <a:gd name="T31" fmla="*/ 2049463 h 1300"/>
              <a:gd name="T32" fmla="*/ 2308226 w 1719"/>
              <a:gd name="T33" fmla="*/ 2020888 h 1300"/>
              <a:gd name="T34" fmla="*/ 2452688 w 1719"/>
              <a:gd name="T35" fmla="*/ 1962150 h 1300"/>
              <a:gd name="T36" fmla="*/ 2582863 w 1719"/>
              <a:gd name="T37" fmla="*/ 1890713 h 1300"/>
              <a:gd name="T38" fmla="*/ 2641601 w 1719"/>
              <a:gd name="T39" fmla="*/ 1803400 h 1300"/>
              <a:gd name="T40" fmla="*/ 2700338 w 1719"/>
              <a:gd name="T41" fmla="*/ 1673225 h 1300"/>
              <a:gd name="T42" fmla="*/ 2728913 w 1719"/>
              <a:gd name="T43" fmla="*/ 1585912 h 1300"/>
              <a:gd name="T44" fmla="*/ 2554288 w 1719"/>
              <a:gd name="T45" fmla="*/ 1236662 h 1300"/>
              <a:gd name="T46" fmla="*/ 2379663 w 1719"/>
              <a:gd name="T47" fmla="*/ 1077912 h 1300"/>
              <a:gd name="T48" fmla="*/ 2278063 w 1719"/>
              <a:gd name="T49" fmla="*/ 1004888 h 1300"/>
              <a:gd name="T50" fmla="*/ 2119313 w 1719"/>
              <a:gd name="T51" fmla="*/ 931863 h 1300"/>
              <a:gd name="T52" fmla="*/ 1973263 w 1719"/>
              <a:gd name="T53" fmla="*/ 830263 h 1300"/>
              <a:gd name="T54" fmla="*/ 1930401 w 1719"/>
              <a:gd name="T55" fmla="*/ 801687 h 1300"/>
              <a:gd name="T56" fmla="*/ 1843088 w 1719"/>
              <a:gd name="T57" fmla="*/ 773112 h 1300"/>
              <a:gd name="T58" fmla="*/ 1770063 w 1719"/>
              <a:gd name="T59" fmla="*/ 728662 h 1300"/>
              <a:gd name="T60" fmla="*/ 1684338 w 1719"/>
              <a:gd name="T61" fmla="*/ 671512 h 1300"/>
              <a:gd name="T62" fmla="*/ 1639888 w 1719"/>
              <a:gd name="T63" fmla="*/ 641350 h 1300"/>
              <a:gd name="T64" fmla="*/ 1597025 w 1719"/>
              <a:gd name="T65" fmla="*/ 627062 h 1300"/>
              <a:gd name="T66" fmla="*/ 1538288 w 1719"/>
              <a:gd name="T67" fmla="*/ 539750 h 1300"/>
              <a:gd name="T68" fmla="*/ 1379538 w 1719"/>
              <a:gd name="T69" fmla="*/ 409575 h 1300"/>
              <a:gd name="T70" fmla="*/ 1233488 w 1719"/>
              <a:gd name="T71" fmla="*/ 293687 h 1300"/>
              <a:gd name="T72" fmla="*/ 1190625 w 1719"/>
              <a:gd name="T73" fmla="*/ 265112 h 1300"/>
              <a:gd name="T74" fmla="*/ 1058863 w 1719"/>
              <a:gd name="T75" fmla="*/ 192087 h 1300"/>
              <a:gd name="T76" fmla="*/ 942975 w 1719"/>
              <a:gd name="T77" fmla="*/ 119063 h 1300"/>
              <a:gd name="T78" fmla="*/ 536575 w 1719"/>
              <a:gd name="T79" fmla="*/ 17462 h 1300"/>
              <a:gd name="T80" fmla="*/ 87313 w 1719"/>
              <a:gd name="T81" fmla="*/ 47625 h 1300"/>
              <a:gd name="T82" fmla="*/ 28575 w 1719"/>
              <a:gd name="T83" fmla="*/ 149225 h 13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19"/>
              <a:gd name="T127" fmla="*/ 0 h 1300"/>
              <a:gd name="T128" fmla="*/ 1719 w 1719"/>
              <a:gd name="T129" fmla="*/ 1300 h 13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19" h="1300">
                <a:moveTo>
                  <a:pt x="64" y="30"/>
                </a:moveTo>
                <a:cubicBezTo>
                  <a:pt x="58" y="39"/>
                  <a:pt x="50" y="47"/>
                  <a:pt x="46" y="57"/>
                </a:cubicBezTo>
                <a:cubicBezTo>
                  <a:pt x="38" y="75"/>
                  <a:pt x="27" y="112"/>
                  <a:pt x="27" y="112"/>
                </a:cubicBezTo>
                <a:cubicBezTo>
                  <a:pt x="33" y="258"/>
                  <a:pt x="0" y="332"/>
                  <a:pt x="64" y="432"/>
                </a:cubicBezTo>
                <a:cubicBezTo>
                  <a:pt x="73" y="489"/>
                  <a:pt x="72" y="521"/>
                  <a:pt x="128" y="542"/>
                </a:cubicBezTo>
                <a:cubicBezTo>
                  <a:pt x="186" y="598"/>
                  <a:pt x="154" y="579"/>
                  <a:pt x="219" y="606"/>
                </a:cubicBezTo>
                <a:cubicBezTo>
                  <a:pt x="252" y="637"/>
                  <a:pt x="230" y="621"/>
                  <a:pt x="293" y="642"/>
                </a:cubicBezTo>
                <a:cubicBezTo>
                  <a:pt x="302" y="645"/>
                  <a:pt x="320" y="651"/>
                  <a:pt x="320" y="651"/>
                </a:cubicBezTo>
                <a:cubicBezTo>
                  <a:pt x="388" y="699"/>
                  <a:pt x="430" y="682"/>
                  <a:pt x="530" y="688"/>
                </a:cubicBezTo>
                <a:cubicBezTo>
                  <a:pt x="651" y="708"/>
                  <a:pt x="745" y="738"/>
                  <a:pt x="832" y="825"/>
                </a:cubicBezTo>
                <a:cubicBezTo>
                  <a:pt x="846" y="839"/>
                  <a:pt x="882" y="842"/>
                  <a:pt x="905" y="871"/>
                </a:cubicBezTo>
                <a:cubicBezTo>
                  <a:pt x="948" y="925"/>
                  <a:pt x="968" y="1004"/>
                  <a:pt x="1015" y="1054"/>
                </a:cubicBezTo>
                <a:cubicBezTo>
                  <a:pt x="1054" y="1172"/>
                  <a:pt x="1105" y="1232"/>
                  <a:pt x="1234" y="1264"/>
                </a:cubicBezTo>
                <a:cubicBezTo>
                  <a:pt x="1243" y="1270"/>
                  <a:pt x="1252" y="1278"/>
                  <a:pt x="1262" y="1282"/>
                </a:cubicBezTo>
                <a:cubicBezTo>
                  <a:pt x="1286" y="1290"/>
                  <a:pt x="1335" y="1300"/>
                  <a:pt x="1335" y="1300"/>
                </a:cubicBezTo>
                <a:cubicBezTo>
                  <a:pt x="1365" y="1297"/>
                  <a:pt x="1396" y="1298"/>
                  <a:pt x="1426" y="1291"/>
                </a:cubicBezTo>
                <a:cubicBezTo>
                  <a:pt x="1437" y="1289"/>
                  <a:pt x="1444" y="1278"/>
                  <a:pt x="1454" y="1273"/>
                </a:cubicBezTo>
                <a:cubicBezTo>
                  <a:pt x="1484" y="1258"/>
                  <a:pt x="1513" y="1245"/>
                  <a:pt x="1545" y="1236"/>
                </a:cubicBezTo>
                <a:cubicBezTo>
                  <a:pt x="1573" y="1218"/>
                  <a:pt x="1600" y="1209"/>
                  <a:pt x="1627" y="1191"/>
                </a:cubicBezTo>
                <a:cubicBezTo>
                  <a:pt x="1645" y="1141"/>
                  <a:pt x="1625" y="1183"/>
                  <a:pt x="1664" y="1136"/>
                </a:cubicBezTo>
                <a:cubicBezTo>
                  <a:pt x="1686" y="1110"/>
                  <a:pt x="1690" y="1088"/>
                  <a:pt x="1701" y="1054"/>
                </a:cubicBezTo>
                <a:cubicBezTo>
                  <a:pt x="1707" y="1036"/>
                  <a:pt x="1719" y="999"/>
                  <a:pt x="1719" y="999"/>
                </a:cubicBezTo>
                <a:cubicBezTo>
                  <a:pt x="1706" y="881"/>
                  <a:pt x="1701" y="849"/>
                  <a:pt x="1609" y="779"/>
                </a:cubicBezTo>
                <a:cubicBezTo>
                  <a:pt x="1577" y="715"/>
                  <a:pt x="1566" y="727"/>
                  <a:pt x="1499" y="679"/>
                </a:cubicBezTo>
                <a:cubicBezTo>
                  <a:pt x="1478" y="664"/>
                  <a:pt x="1459" y="643"/>
                  <a:pt x="1435" y="633"/>
                </a:cubicBezTo>
                <a:cubicBezTo>
                  <a:pt x="1424" y="628"/>
                  <a:pt x="1353" y="601"/>
                  <a:pt x="1335" y="587"/>
                </a:cubicBezTo>
                <a:cubicBezTo>
                  <a:pt x="1298" y="559"/>
                  <a:pt x="1287" y="537"/>
                  <a:pt x="1243" y="523"/>
                </a:cubicBezTo>
                <a:cubicBezTo>
                  <a:pt x="1234" y="517"/>
                  <a:pt x="1226" y="509"/>
                  <a:pt x="1216" y="505"/>
                </a:cubicBezTo>
                <a:cubicBezTo>
                  <a:pt x="1198" y="497"/>
                  <a:pt x="1161" y="487"/>
                  <a:pt x="1161" y="487"/>
                </a:cubicBezTo>
                <a:cubicBezTo>
                  <a:pt x="1109" y="433"/>
                  <a:pt x="1181" y="503"/>
                  <a:pt x="1115" y="459"/>
                </a:cubicBezTo>
                <a:cubicBezTo>
                  <a:pt x="1045" y="413"/>
                  <a:pt x="1127" y="445"/>
                  <a:pt x="1061" y="423"/>
                </a:cubicBezTo>
                <a:cubicBezTo>
                  <a:pt x="1052" y="417"/>
                  <a:pt x="1043" y="409"/>
                  <a:pt x="1033" y="404"/>
                </a:cubicBezTo>
                <a:cubicBezTo>
                  <a:pt x="1025" y="400"/>
                  <a:pt x="1013" y="402"/>
                  <a:pt x="1006" y="395"/>
                </a:cubicBezTo>
                <a:cubicBezTo>
                  <a:pt x="990" y="379"/>
                  <a:pt x="987" y="353"/>
                  <a:pt x="969" y="340"/>
                </a:cubicBezTo>
                <a:cubicBezTo>
                  <a:pt x="936" y="315"/>
                  <a:pt x="898" y="287"/>
                  <a:pt x="869" y="258"/>
                </a:cubicBezTo>
                <a:cubicBezTo>
                  <a:pt x="836" y="226"/>
                  <a:pt x="823" y="200"/>
                  <a:pt x="777" y="185"/>
                </a:cubicBezTo>
                <a:cubicBezTo>
                  <a:pt x="768" y="179"/>
                  <a:pt x="759" y="172"/>
                  <a:pt x="750" y="167"/>
                </a:cubicBezTo>
                <a:cubicBezTo>
                  <a:pt x="723" y="151"/>
                  <a:pt x="694" y="138"/>
                  <a:pt x="667" y="121"/>
                </a:cubicBezTo>
                <a:cubicBezTo>
                  <a:pt x="586" y="69"/>
                  <a:pt x="655" y="94"/>
                  <a:pt x="594" y="75"/>
                </a:cubicBezTo>
                <a:cubicBezTo>
                  <a:pt x="506" y="16"/>
                  <a:pt x="445" y="18"/>
                  <a:pt x="338" y="11"/>
                </a:cubicBezTo>
                <a:cubicBezTo>
                  <a:pt x="244" y="15"/>
                  <a:pt x="145" y="0"/>
                  <a:pt x="55" y="30"/>
                </a:cubicBezTo>
                <a:cubicBezTo>
                  <a:pt x="36" y="36"/>
                  <a:pt x="31" y="80"/>
                  <a:pt x="18" y="94"/>
                </a:cubicBezTo>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Line 38"/>
          <p:cNvSpPr>
            <a:spLocks noChangeShapeType="1"/>
          </p:cNvSpPr>
          <p:nvPr/>
        </p:nvSpPr>
        <p:spPr bwMode="auto">
          <a:xfrm>
            <a:off x="3347244" y="3443114"/>
            <a:ext cx="1008063" cy="7207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6" name="Line 39"/>
          <p:cNvSpPr>
            <a:spLocks noChangeShapeType="1"/>
          </p:cNvSpPr>
          <p:nvPr/>
        </p:nvSpPr>
        <p:spPr bwMode="auto">
          <a:xfrm>
            <a:off x="3330575" y="3458989"/>
            <a:ext cx="1008063" cy="7207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 name="标题 1"/>
          <p:cNvSpPr>
            <a:spLocks noGrp="1"/>
          </p:cNvSpPr>
          <p:nvPr>
            <p:ph type="title"/>
          </p:nvPr>
        </p:nvSpPr>
        <p:spPr/>
        <p:txBody>
          <a:bodyPr/>
          <a:lstStyle/>
          <a:p>
            <a:r>
              <a:rPr lang="zh-CN" altLang="en-US" dirty="0"/>
              <a:t>算法图示</a:t>
            </a:r>
          </a:p>
        </p:txBody>
      </p:sp>
      <p:sp>
        <p:nvSpPr>
          <p:cNvPr id="4" name="内容占位符 3"/>
          <p:cNvSpPr>
            <a:spLocks noGrp="1"/>
          </p:cNvSpPr>
          <p:nvPr>
            <p:ph idx="1"/>
          </p:nvPr>
        </p:nvSpPr>
        <p:spPr/>
        <p:txBody>
          <a:bodyPr/>
          <a:lstStyle/>
          <a:p>
            <a:r>
              <a:rPr lang="zh-CN" altLang="en-US" dirty="0"/>
              <a:t>重复上面的操作！选取</a:t>
            </a:r>
            <a:r>
              <a:rPr lang="en-US" altLang="zh-CN" dirty="0"/>
              <a:t>(v</a:t>
            </a:r>
            <a:r>
              <a:rPr lang="en-US" altLang="zh-CN" baseline="-25000" dirty="0"/>
              <a:t>6</a:t>
            </a:r>
            <a:r>
              <a:rPr lang="en-US" altLang="zh-CN" dirty="0"/>
              <a:t>, v</a:t>
            </a:r>
            <a:r>
              <a:rPr lang="en-US" altLang="zh-CN" baseline="-25000" dirty="0"/>
              <a:t>7</a:t>
            </a:r>
            <a:r>
              <a:rPr lang="en-US" altLang="zh-CN" dirty="0"/>
              <a:t>)</a:t>
            </a:r>
            <a:r>
              <a:rPr lang="zh-CN" altLang="en-US" dirty="0"/>
              <a:t>这条边</a:t>
            </a:r>
          </a:p>
        </p:txBody>
      </p:sp>
      <p:sp>
        <p:nvSpPr>
          <p:cNvPr id="5" name="Freeform 2"/>
          <p:cNvSpPr>
            <a:spLocks/>
          </p:cNvSpPr>
          <p:nvPr/>
        </p:nvSpPr>
        <p:spPr bwMode="auto">
          <a:xfrm>
            <a:off x="2626519" y="4882976"/>
            <a:ext cx="1152525" cy="1008063"/>
          </a:xfrm>
          <a:custGeom>
            <a:avLst/>
            <a:gdLst>
              <a:gd name="T0" fmla="*/ 282598 w 677"/>
              <a:gd name="T1" fmla="*/ 297328 h 495"/>
              <a:gd name="T2" fmla="*/ 112358 w 677"/>
              <a:gd name="T3" fmla="*/ 557999 h 495"/>
              <a:gd name="T4" fmla="*/ 34048 w 677"/>
              <a:gd name="T5" fmla="*/ 688334 h 495"/>
              <a:gd name="T6" fmla="*/ 34048 w 677"/>
              <a:gd name="T7" fmla="*/ 875691 h 495"/>
              <a:gd name="T8" fmla="*/ 127680 w 677"/>
              <a:gd name="T9" fmla="*/ 930676 h 495"/>
              <a:gd name="T10" fmla="*/ 330266 w 677"/>
              <a:gd name="T11" fmla="*/ 1006027 h 495"/>
              <a:gd name="T12" fmla="*/ 548173 w 677"/>
              <a:gd name="T13" fmla="*/ 987698 h 495"/>
              <a:gd name="T14" fmla="*/ 594138 w 677"/>
              <a:gd name="T15" fmla="*/ 930676 h 495"/>
              <a:gd name="T16" fmla="*/ 890355 w 677"/>
              <a:gd name="T17" fmla="*/ 818669 h 495"/>
              <a:gd name="T18" fmla="*/ 1045274 w 677"/>
              <a:gd name="T19" fmla="*/ 688334 h 495"/>
              <a:gd name="T20" fmla="*/ 1123584 w 677"/>
              <a:gd name="T21" fmla="*/ 484685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9 h 495"/>
              <a:gd name="T36" fmla="*/ 500506 w 677"/>
              <a:gd name="T37" fmla="*/ 112007 h 495"/>
              <a:gd name="T38" fmla="*/ 282598 w 677"/>
              <a:gd name="T39" fmla="*/ 260671 h 495"/>
              <a:gd name="T40" fmla="*/ 282598 w 677"/>
              <a:gd name="T41" fmla="*/ 297328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 name="Freeform 4"/>
          <p:cNvSpPr>
            <a:spLocks/>
          </p:cNvSpPr>
          <p:nvPr/>
        </p:nvSpPr>
        <p:spPr bwMode="auto">
          <a:xfrm>
            <a:off x="5436394" y="27223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Freeform 5"/>
          <p:cNvSpPr>
            <a:spLocks/>
          </p:cNvSpPr>
          <p:nvPr/>
        </p:nvSpPr>
        <p:spPr bwMode="auto">
          <a:xfrm>
            <a:off x="6947694" y="36590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Freeform 6"/>
          <p:cNvSpPr>
            <a:spLocks/>
          </p:cNvSpPr>
          <p:nvPr/>
        </p:nvSpPr>
        <p:spPr bwMode="auto">
          <a:xfrm>
            <a:off x="5436394" y="49544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 name="Freeform 7"/>
          <p:cNvSpPr>
            <a:spLocks/>
          </p:cNvSpPr>
          <p:nvPr/>
        </p:nvSpPr>
        <p:spPr bwMode="auto">
          <a:xfrm>
            <a:off x="1043782" y="38018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Line 10"/>
          <p:cNvSpPr>
            <a:spLocks noChangeShapeType="1"/>
          </p:cNvSpPr>
          <p:nvPr/>
        </p:nvSpPr>
        <p:spPr bwMode="auto">
          <a:xfrm>
            <a:off x="3418682" y="3298651"/>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Line 11"/>
          <p:cNvSpPr>
            <a:spLocks noChangeShapeType="1"/>
          </p:cNvSpPr>
          <p:nvPr/>
        </p:nvSpPr>
        <p:spPr bwMode="auto">
          <a:xfrm flipH="1">
            <a:off x="4858544" y="3514551"/>
            <a:ext cx="936625" cy="64928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 name="Line 12"/>
          <p:cNvSpPr>
            <a:spLocks noChangeShapeType="1"/>
          </p:cNvSpPr>
          <p:nvPr/>
        </p:nvSpPr>
        <p:spPr bwMode="auto">
          <a:xfrm>
            <a:off x="6269832" y="3485976"/>
            <a:ext cx="936625" cy="6477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 name="Line 13"/>
          <p:cNvSpPr>
            <a:spLocks noChangeShapeType="1"/>
          </p:cNvSpPr>
          <p:nvPr/>
        </p:nvSpPr>
        <p:spPr bwMode="auto">
          <a:xfrm flipH="1">
            <a:off x="1978819" y="4306714"/>
            <a:ext cx="230346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 name="Line 14"/>
          <p:cNvSpPr>
            <a:spLocks noChangeShapeType="1"/>
          </p:cNvSpPr>
          <p:nvPr/>
        </p:nvSpPr>
        <p:spPr bwMode="auto">
          <a:xfrm flipH="1">
            <a:off x="4858544" y="4306714"/>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 name="Line 15"/>
          <p:cNvSpPr>
            <a:spLocks noChangeShapeType="1"/>
          </p:cNvSpPr>
          <p:nvPr/>
        </p:nvSpPr>
        <p:spPr bwMode="auto">
          <a:xfrm flipH="1">
            <a:off x="1907382" y="3443114"/>
            <a:ext cx="1008062" cy="6778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 name="Line 16"/>
          <p:cNvSpPr>
            <a:spLocks noChangeShapeType="1"/>
          </p:cNvSpPr>
          <p:nvPr/>
        </p:nvSpPr>
        <p:spPr bwMode="auto">
          <a:xfrm flipH="1">
            <a:off x="3347244"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 name="Line 17"/>
          <p:cNvSpPr>
            <a:spLocks noChangeShapeType="1"/>
          </p:cNvSpPr>
          <p:nvPr/>
        </p:nvSpPr>
        <p:spPr bwMode="auto">
          <a:xfrm>
            <a:off x="1907382" y="4522614"/>
            <a:ext cx="1008062" cy="7207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0" name="Line 18"/>
          <p:cNvSpPr>
            <a:spLocks noChangeShapeType="1"/>
          </p:cNvSpPr>
          <p:nvPr/>
        </p:nvSpPr>
        <p:spPr bwMode="auto">
          <a:xfrm flipH="1">
            <a:off x="3418682" y="5459239"/>
            <a:ext cx="2305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1" name="Line 19"/>
          <p:cNvSpPr>
            <a:spLocks noChangeShapeType="1"/>
          </p:cNvSpPr>
          <p:nvPr/>
        </p:nvSpPr>
        <p:spPr bwMode="auto">
          <a:xfrm flipH="1">
            <a:off x="6226969"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 name="Oval 20"/>
          <p:cNvSpPr>
            <a:spLocks noChangeArrowheads="1"/>
          </p:cNvSpPr>
          <p:nvPr/>
        </p:nvSpPr>
        <p:spPr bwMode="auto">
          <a:xfrm>
            <a:off x="2842419"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1</a:t>
            </a:r>
          </a:p>
        </p:txBody>
      </p:sp>
      <p:sp>
        <p:nvSpPr>
          <p:cNvPr id="23" name="Oval 21"/>
          <p:cNvSpPr>
            <a:spLocks noChangeArrowheads="1"/>
          </p:cNvSpPr>
          <p:nvPr/>
        </p:nvSpPr>
        <p:spPr bwMode="auto">
          <a:xfrm>
            <a:off x="5722144"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2</a:t>
            </a:r>
          </a:p>
        </p:txBody>
      </p:sp>
      <p:sp>
        <p:nvSpPr>
          <p:cNvPr id="24" name="Oval 22"/>
          <p:cNvSpPr>
            <a:spLocks noChangeArrowheads="1"/>
          </p:cNvSpPr>
          <p:nvPr/>
        </p:nvSpPr>
        <p:spPr bwMode="auto">
          <a:xfrm>
            <a:off x="7163594" y="40146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dirty="0">
                <a:latin typeface="Arial" charset="0"/>
              </a:rPr>
              <a:t>v</a:t>
            </a:r>
            <a:r>
              <a:rPr lang="en-US" altLang="zh-CN" i="0" baseline="-25000" dirty="0">
                <a:latin typeface="Arial" charset="0"/>
              </a:rPr>
              <a:t>5</a:t>
            </a:r>
          </a:p>
        </p:txBody>
      </p:sp>
      <p:sp>
        <p:nvSpPr>
          <p:cNvPr id="25" name="Oval 23"/>
          <p:cNvSpPr>
            <a:spLocks noChangeArrowheads="1"/>
          </p:cNvSpPr>
          <p:nvPr/>
        </p:nvSpPr>
        <p:spPr bwMode="auto">
          <a:xfrm>
            <a:off x="1402557" y="4017789"/>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3</a:t>
            </a:r>
          </a:p>
        </p:txBody>
      </p:sp>
      <p:sp>
        <p:nvSpPr>
          <p:cNvPr id="26" name="Oval 24"/>
          <p:cNvSpPr>
            <a:spLocks noChangeArrowheads="1"/>
          </p:cNvSpPr>
          <p:nvPr/>
        </p:nvSpPr>
        <p:spPr bwMode="auto">
          <a:xfrm>
            <a:off x="2844007"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6</a:t>
            </a:r>
          </a:p>
        </p:txBody>
      </p:sp>
      <p:sp>
        <p:nvSpPr>
          <p:cNvPr id="27" name="Oval 25"/>
          <p:cNvSpPr>
            <a:spLocks noChangeArrowheads="1"/>
          </p:cNvSpPr>
          <p:nvPr/>
        </p:nvSpPr>
        <p:spPr bwMode="auto">
          <a:xfrm>
            <a:off x="5723732"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7</a:t>
            </a:r>
          </a:p>
        </p:txBody>
      </p:sp>
      <p:sp>
        <p:nvSpPr>
          <p:cNvPr id="28" name="Text Box 26"/>
          <p:cNvSpPr txBox="1">
            <a:spLocks noChangeArrowheads="1"/>
          </p:cNvSpPr>
          <p:nvPr/>
        </p:nvSpPr>
        <p:spPr bwMode="auto">
          <a:xfrm>
            <a:off x="212328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29" name="Text Box 27"/>
          <p:cNvSpPr txBox="1">
            <a:spLocks noChangeArrowheads="1"/>
          </p:cNvSpPr>
          <p:nvPr/>
        </p:nvSpPr>
        <p:spPr bwMode="auto">
          <a:xfrm>
            <a:off x="4428332" y="293828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0" name="Text Box 28"/>
          <p:cNvSpPr txBox="1">
            <a:spLocks noChangeArrowheads="1"/>
          </p:cNvSpPr>
          <p:nvPr/>
        </p:nvSpPr>
        <p:spPr bwMode="auto">
          <a:xfrm>
            <a:off x="3852069"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1" name="Text Box 29"/>
          <p:cNvSpPr txBox="1">
            <a:spLocks noChangeArrowheads="1"/>
          </p:cNvSpPr>
          <p:nvPr/>
        </p:nvSpPr>
        <p:spPr bwMode="auto">
          <a:xfrm>
            <a:off x="2986882" y="394000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2" name="Text Box 30"/>
          <p:cNvSpPr txBox="1">
            <a:spLocks noChangeArrowheads="1"/>
          </p:cNvSpPr>
          <p:nvPr/>
        </p:nvSpPr>
        <p:spPr bwMode="auto">
          <a:xfrm>
            <a:off x="2102644" y="481153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5</a:t>
            </a:r>
          </a:p>
        </p:txBody>
      </p:sp>
      <p:sp>
        <p:nvSpPr>
          <p:cNvPr id="33" name="Text Box 31"/>
          <p:cNvSpPr txBox="1">
            <a:spLocks noChangeArrowheads="1"/>
          </p:cNvSpPr>
          <p:nvPr/>
        </p:nvSpPr>
        <p:spPr bwMode="auto">
          <a:xfrm>
            <a:off x="4356894" y="51274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4" name="Text Box 32"/>
          <p:cNvSpPr txBox="1">
            <a:spLocks noChangeArrowheads="1"/>
          </p:cNvSpPr>
          <p:nvPr/>
        </p:nvSpPr>
        <p:spPr bwMode="auto">
          <a:xfrm>
            <a:off x="35647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8</a:t>
            </a:r>
          </a:p>
        </p:txBody>
      </p:sp>
      <p:sp>
        <p:nvSpPr>
          <p:cNvPr id="35" name="Text Box 33"/>
          <p:cNvSpPr txBox="1">
            <a:spLocks noChangeArrowheads="1"/>
          </p:cNvSpPr>
          <p:nvPr/>
        </p:nvSpPr>
        <p:spPr bwMode="auto">
          <a:xfrm>
            <a:off x="52919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36" name="Text Box 34"/>
          <p:cNvSpPr txBox="1">
            <a:spLocks noChangeArrowheads="1"/>
          </p:cNvSpPr>
          <p:nvPr/>
        </p:nvSpPr>
        <p:spPr bwMode="auto">
          <a:xfrm>
            <a:off x="5990432" y="39463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7</a:t>
            </a:r>
          </a:p>
        </p:txBody>
      </p:sp>
      <p:sp>
        <p:nvSpPr>
          <p:cNvPr id="37" name="Text Box 35"/>
          <p:cNvSpPr txBox="1">
            <a:spLocks noChangeArrowheads="1"/>
          </p:cNvSpPr>
          <p:nvPr/>
        </p:nvSpPr>
        <p:spPr bwMode="auto">
          <a:xfrm>
            <a:off x="507603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3</a:t>
            </a:r>
          </a:p>
        </p:txBody>
      </p:sp>
      <p:sp>
        <p:nvSpPr>
          <p:cNvPr id="38" name="Text Box 36"/>
          <p:cNvSpPr txBox="1">
            <a:spLocks noChangeArrowheads="1"/>
          </p:cNvSpPr>
          <p:nvPr/>
        </p:nvSpPr>
        <p:spPr bwMode="auto">
          <a:xfrm>
            <a:off x="6588919" y="3443114"/>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10</a:t>
            </a:r>
          </a:p>
        </p:txBody>
      </p:sp>
      <p:sp>
        <p:nvSpPr>
          <p:cNvPr id="39" name="Text Box 37"/>
          <p:cNvSpPr txBox="1">
            <a:spLocks noChangeArrowheads="1"/>
          </p:cNvSpPr>
          <p:nvPr/>
        </p:nvSpPr>
        <p:spPr bwMode="auto">
          <a:xfrm>
            <a:off x="6804819" y="4738514"/>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6</a:t>
            </a:r>
          </a:p>
        </p:txBody>
      </p:sp>
      <p:sp>
        <p:nvSpPr>
          <p:cNvPr id="41" name="Line 39"/>
          <p:cNvSpPr>
            <a:spLocks noChangeShapeType="1"/>
          </p:cNvSpPr>
          <p:nvPr/>
        </p:nvSpPr>
        <p:spPr bwMode="auto">
          <a:xfrm>
            <a:off x="4787107" y="4522614"/>
            <a:ext cx="1008062"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Oval 40"/>
          <p:cNvSpPr>
            <a:spLocks noChangeArrowheads="1"/>
          </p:cNvSpPr>
          <p:nvPr/>
        </p:nvSpPr>
        <p:spPr bwMode="auto">
          <a:xfrm>
            <a:off x="4282282" y="4014614"/>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4</a:t>
            </a:r>
          </a:p>
        </p:txBody>
      </p:sp>
      <p:sp>
        <p:nvSpPr>
          <p:cNvPr id="44" name="Line 42"/>
          <p:cNvSpPr>
            <a:spLocks noChangeShapeType="1"/>
          </p:cNvSpPr>
          <p:nvPr/>
        </p:nvSpPr>
        <p:spPr bwMode="auto">
          <a:xfrm flipH="1">
            <a:off x="3417094" y="5468031"/>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Tree>
    <p:extLst>
      <p:ext uri="{BB962C8B-B14F-4D97-AF65-F5344CB8AC3E}">
        <p14:creationId xmlns:p14="http://schemas.microsoft.com/office/powerpoint/2010/main" val="7738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2"/>
          <p:cNvSpPr>
            <a:spLocks/>
          </p:cNvSpPr>
          <p:nvPr/>
        </p:nvSpPr>
        <p:spPr bwMode="auto">
          <a:xfrm>
            <a:off x="2485414" y="4941714"/>
            <a:ext cx="4221163" cy="1038225"/>
          </a:xfrm>
          <a:custGeom>
            <a:avLst/>
            <a:gdLst>
              <a:gd name="T0" fmla="*/ 28575 w 2659"/>
              <a:gd name="T1" fmla="*/ 347662 h 654"/>
              <a:gd name="T2" fmla="*/ 203200 w 2659"/>
              <a:gd name="T3" fmla="*/ 841375 h 654"/>
              <a:gd name="T4" fmla="*/ 347663 w 2659"/>
              <a:gd name="T5" fmla="*/ 898525 h 654"/>
              <a:gd name="T6" fmla="*/ 1030288 w 2659"/>
              <a:gd name="T7" fmla="*/ 1016000 h 654"/>
              <a:gd name="T8" fmla="*/ 1727200 w 2659"/>
              <a:gd name="T9" fmla="*/ 971550 h 654"/>
              <a:gd name="T10" fmla="*/ 1916113 w 2659"/>
              <a:gd name="T11" fmla="*/ 928688 h 654"/>
              <a:gd name="T12" fmla="*/ 2074863 w 2659"/>
              <a:gd name="T13" fmla="*/ 869950 h 654"/>
              <a:gd name="T14" fmla="*/ 2306638 w 2659"/>
              <a:gd name="T15" fmla="*/ 827088 h 654"/>
              <a:gd name="T16" fmla="*/ 3729038 w 2659"/>
              <a:gd name="T17" fmla="*/ 884238 h 654"/>
              <a:gd name="T18" fmla="*/ 3948113 w 2659"/>
              <a:gd name="T19" fmla="*/ 841375 h 654"/>
              <a:gd name="T20" fmla="*/ 4106863 w 2659"/>
              <a:gd name="T21" fmla="*/ 739775 h 654"/>
              <a:gd name="T22" fmla="*/ 4179888 w 2659"/>
              <a:gd name="T23" fmla="*/ 565150 h 654"/>
              <a:gd name="T24" fmla="*/ 4208463 w 2659"/>
              <a:gd name="T25" fmla="*/ 449263 h 654"/>
              <a:gd name="T26" fmla="*/ 4179888 w 2659"/>
              <a:gd name="T27" fmla="*/ 246063 h 654"/>
              <a:gd name="T28" fmla="*/ 3990976 w 2659"/>
              <a:gd name="T29" fmla="*/ 101600 h 654"/>
              <a:gd name="T30" fmla="*/ 3860801 w 2659"/>
              <a:gd name="T31" fmla="*/ 42862 h 654"/>
              <a:gd name="T32" fmla="*/ 3409951 w 2659"/>
              <a:gd name="T33" fmla="*/ 101600 h 654"/>
              <a:gd name="T34" fmla="*/ 3221037 w 2659"/>
              <a:gd name="T35" fmla="*/ 187325 h 654"/>
              <a:gd name="T36" fmla="*/ 3017838 w 2659"/>
              <a:gd name="T37" fmla="*/ 274637 h 654"/>
              <a:gd name="T38" fmla="*/ 2859088 w 2659"/>
              <a:gd name="T39" fmla="*/ 319087 h 654"/>
              <a:gd name="T40" fmla="*/ 2554288 w 2659"/>
              <a:gd name="T41" fmla="*/ 304800 h 654"/>
              <a:gd name="T42" fmla="*/ 2351088 w 2659"/>
              <a:gd name="T43" fmla="*/ 217488 h 654"/>
              <a:gd name="T44" fmla="*/ 2220913 w 2659"/>
              <a:gd name="T45" fmla="*/ 173037 h 654"/>
              <a:gd name="T46" fmla="*/ 1958975 w 2659"/>
              <a:gd name="T47" fmla="*/ 85725 h 654"/>
              <a:gd name="T48" fmla="*/ 1712913 w 2659"/>
              <a:gd name="T49" fmla="*/ 144462 h 654"/>
              <a:gd name="T50" fmla="*/ 1566862 w 2659"/>
              <a:gd name="T51" fmla="*/ 203200 h 654"/>
              <a:gd name="T52" fmla="*/ 1219200 w 2659"/>
              <a:gd name="T53" fmla="*/ 304800 h 654"/>
              <a:gd name="T54" fmla="*/ 1058863 w 2659"/>
              <a:gd name="T55" fmla="*/ 274637 h 654"/>
              <a:gd name="T56" fmla="*/ 971550 w 2659"/>
              <a:gd name="T57" fmla="*/ 231775 h 654"/>
              <a:gd name="T58" fmla="*/ 711200 w 2659"/>
              <a:gd name="T59" fmla="*/ 101600 h 654"/>
              <a:gd name="T60" fmla="*/ 508000 w 2659"/>
              <a:gd name="T61" fmla="*/ 0 h 654"/>
              <a:gd name="T62" fmla="*/ 231775 w 2659"/>
              <a:gd name="T63" fmla="*/ 57150 h 654"/>
              <a:gd name="T64" fmla="*/ 115888 w 2659"/>
              <a:gd name="T65" fmla="*/ 144462 h 654"/>
              <a:gd name="T66" fmla="*/ 28575 w 2659"/>
              <a:gd name="T67" fmla="*/ 304800 h 654"/>
              <a:gd name="T68" fmla="*/ 28575 w 2659"/>
              <a:gd name="T69" fmla="*/ 347662 h 6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659"/>
              <a:gd name="T106" fmla="*/ 0 h 654"/>
              <a:gd name="T107" fmla="*/ 2659 w 2659"/>
              <a:gd name="T108" fmla="*/ 654 h 6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659" h="654">
                <a:moveTo>
                  <a:pt x="18" y="219"/>
                </a:moveTo>
                <a:cubicBezTo>
                  <a:pt x="24" y="299"/>
                  <a:pt x="28" y="498"/>
                  <a:pt x="128" y="530"/>
                </a:cubicBezTo>
                <a:cubicBezTo>
                  <a:pt x="159" y="550"/>
                  <a:pt x="183" y="557"/>
                  <a:pt x="219" y="566"/>
                </a:cubicBezTo>
                <a:cubicBezTo>
                  <a:pt x="302" y="654"/>
                  <a:pt x="586" y="638"/>
                  <a:pt x="649" y="640"/>
                </a:cubicBezTo>
                <a:cubicBezTo>
                  <a:pt x="850" y="634"/>
                  <a:pt x="925" y="630"/>
                  <a:pt x="1088" y="612"/>
                </a:cubicBezTo>
                <a:cubicBezTo>
                  <a:pt x="1129" y="602"/>
                  <a:pt x="1165" y="592"/>
                  <a:pt x="1207" y="585"/>
                </a:cubicBezTo>
                <a:cubicBezTo>
                  <a:pt x="1236" y="554"/>
                  <a:pt x="1267" y="559"/>
                  <a:pt x="1307" y="548"/>
                </a:cubicBezTo>
                <a:cubicBezTo>
                  <a:pt x="1421" y="518"/>
                  <a:pt x="1296" y="537"/>
                  <a:pt x="1453" y="521"/>
                </a:cubicBezTo>
                <a:cubicBezTo>
                  <a:pt x="1754" y="527"/>
                  <a:pt x="2050" y="539"/>
                  <a:pt x="2349" y="557"/>
                </a:cubicBezTo>
                <a:cubicBezTo>
                  <a:pt x="2399" y="551"/>
                  <a:pt x="2440" y="545"/>
                  <a:pt x="2487" y="530"/>
                </a:cubicBezTo>
                <a:cubicBezTo>
                  <a:pt x="2522" y="506"/>
                  <a:pt x="2546" y="480"/>
                  <a:pt x="2587" y="466"/>
                </a:cubicBezTo>
                <a:cubicBezTo>
                  <a:pt x="2609" y="431"/>
                  <a:pt x="2623" y="397"/>
                  <a:pt x="2633" y="356"/>
                </a:cubicBezTo>
                <a:cubicBezTo>
                  <a:pt x="2639" y="332"/>
                  <a:pt x="2651" y="283"/>
                  <a:pt x="2651" y="283"/>
                </a:cubicBezTo>
                <a:cubicBezTo>
                  <a:pt x="2647" y="240"/>
                  <a:pt x="2659" y="189"/>
                  <a:pt x="2633" y="155"/>
                </a:cubicBezTo>
                <a:cubicBezTo>
                  <a:pt x="2606" y="119"/>
                  <a:pt x="2556" y="78"/>
                  <a:pt x="2514" y="64"/>
                </a:cubicBezTo>
                <a:cubicBezTo>
                  <a:pt x="2489" y="38"/>
                  <a:pt x="2467" y="36"/>
                  <a:pt x="2432" y="27"/>
                </a:cubicBezTo>
                <a:cubicBezTo>
                  <a:pt x="2334" y="32"/>
                  <a:pt x="2241" y="31"/>
                  <a:pt x="2148" y="64"/>
                </a:cubicBezTo>
                <a:cubicBezTo>
                  <a:pt x="2110" y="93"/>
                  <a:pt x="2074" y="104"/>
                  <a:pt x="2029" y="118"/>
                </a:cubicBezTo>
                <a:cubicBezTo>
                  <a:pt x="1985" y="132"/>
                  <a:pt x="1942" y="153"/>
                  <a:pt x="1901" y="173"/>
                </a:cubicBezTo>
                <a:cubicBezTo>
                  <a:pt x="1870" y="188"/>
                  <a:pt x="1834" y="190"/>
                  <a:pt x="1801" y="201"/>
                </a:cubicBezTo>
                <a:cubicBezTo>
                  <a:pt x="1737" y="198"/>
                  <a:pt x="1673" y="199"/>
                  <a:pt x="1609" y="192"/>
                </a:cubicBezTo>
                <a:cubicBezTo>
                  <a:pt x="1565" y="187"/>
                  <a:pt x="1519" y="156"/>
                  <a:pt x="1481" y="137"/>
                </a:cubicBezTo>
                <a:cubicBezTo>
                  <a:pt x="1446" y="120"/>
                  <a:pt x="1441" y="136"/>
                  <a:pt x="1399" y="109"/>
                </a:cubicBezTo>
                <a:cubicBezTo>
                  <a:pt x="1348" y="76"/>
                  <a:pt x="1292" y="65"/>
                  <a:pt x="1234" y="54"/>
                </a:cubicBezTo>
                <a:cubicBezTo>
                  <a:pt x="1186" y="61"/>
                  <a:pt x="1124" y="69"/>
                  <a:pt x="1079" y="91"/>
                </a:cubicBezTo>
                <a:cubicBezTo>
                  <a:pt x="1046" y="107"/>
                  <a:pt x="1024" y="118"/>
                  <a:pt x="987" y="128"/>
                </a:cubicBezTo>
                <a:cubicBezTo>
                  <a:pt x="922" y="171"/>
                  <a:pt x="844" y="183"/>
                  <a:pt x="768" y="192"/>
                </a:cubicBezTo>
                <a:cubicBezTo>
                  <a:pt x="747" y="189"/>
                  <a:pt x="694" y="186"/>
                  <a:pt x="667" y="173"/>
                </a:cubicBezTo>
                <a:cubicBezTo>
                  <a:pt x="595" y="138"/>
                  <a:pt x="683" y="169"/>
                  <a:pt x="612" y="146"/>
                </a:cubicBezTo>
                <a:cubicBezTo>
                  <a:pt x="564" y="114"/>
                  <a:pt x="503" y="82"/>
                  <a:pt x="448" y="64"/>
                </a:cubicBezTo>
                <a:cubicBezTo>
                  <a:pt x="426" y="42"/>
                  <a:pt x="354" y="11"/>
                  <a:pt x="320" y="0"/>
                </a:cubicBezTo>
                <a:cubicBezTo>
                  <a:pt x="170" y="11"/>
                  <a:pt x="238" y="5"/>
                  <a:pt x="146" y="36"/>
                </a:cubicBezTo>
                <a:cubicBezTo>
                  <a:pt x="121" y="74"/>
                  <a:pt x="109" y="67"/>
                  <a:pt x="73" y="91"/>
                </a:cubicBezTo>
                <a:cubicBezTo>
                  <a:pt x="50" y="125"/>
                  <a:pt x="46" y="162"/>
                  <a:pt x="18" y="192"/>
                </a:cubicBezTo>
                <a:cubicBezTo>
                  <a:pt x="8" y="222"/>
                  <a:pt x="0" y="219"/>
                  <a:pt x="18" y="219"/>
                </a:cubicBezTo>
                <a:close/>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 name="Freeform 2"/>
          <p:cNvSpPr>
            <a:spLocks/>
          </p:cNvSpPr>
          <p:nvPr/>
        </p:nvSpPr>
        <p:spPr bwMode="auto">
          <a:xfrm>
            <a:off x="2475707" y="2799382"/>
            <a:ext cx="2728913" cy="2063750"/>
          </a:xfrm>
          <a:custGeom>
            <a:avLst/>
            <a:gdLst>
              <a:gd name="T0" fmla="*/ 101600 w 1719"/>
              <a:gd name="T1" fmla="*/ 47625 h 1300"/>
              <a:gd name="T2" fmla="*/ 73025 w 1719"/>
              <a:gd name="T3" fmla="*/ 90487 h 1300"/>
              <a:gd name="T4" fmla="*/ 42863 w 1719"/>
              <a:gd name="T5" fmla="*/ 177800 h 1300"/>
              <a:gd name="T6" fmla="*/ 101600 w 1719"/>
              <a:gd name="T7" fmla="*/ 685800 h 1300"/>
              <a:gd name="T8" fmla="*/ 203200 w 1719"/>
              <a:gd name="T9" fmla="*/ 860425 h 1300"/>
              <a:gd name="T10" fmla="*/ 347663 w 1719"/>
              <a:gd name="T11" fmla="*/ 962025 h 1300"/>
              <a:gd name="T12" fmla="*/ 465138 w 1719"/>
              <a:gd name="T13" fmla="*/ 1019175 h 1300"/>
              <a:gd name="T14" fmla="*/ 508000 w 1719"/>
              <a:gd name="T15" fmla="*/ 1033462 h 1300"/>
              <a:gd name="T16" fmla="*/ 841375 w 1719"/>
              <a:gd name="T17" fmla="*/ 1092200 h 1300"/>
              <a:gd name="T18" fmla="*/ 1320800 w 1719"/>
              <a:gd name="T19" fmla="*/ 1309687 h 1300"/>
              <a:gd name="T20" fmla="*/ 1436688 w 1719"/>
              <a:gd name="T21" fmla="*/ 1382712 h 1300"/>
              <a:gd name="T22" fmla="*/ 1611313 w 1719"/>
              <a:gd name="T23" fmla="*/ 1673225 h 1300"/>
              <a:gd name="T24" fmla="*/ 1958976 w 1719"/>
              <a:gd name="T25" fmla="*/ 2006600 h 1300"/>
              <a:gd name="T26" fmla="*/ 2003426 w 1719"/>
              <a:gd name="T27" fmla="*/ 2035175 h 1300"/>
              <a:gd name="T28" fmla="*/ 2119313 w 1719"/>
              <a:gd name="T29" fmla="*/ 2063750 h 1300"/>
              <a:gd name="T30" fmla="*/ 2263776 w 1719"/>
              <a:gd name="T31" fmla="*/ 2049463 h 1300"/>
              <a:gd name="T32" fmla="*/ 2308226 w 1719"/>
              <a:gd name="T33" fmla="*/ 2020888 h 1300"/>
              <a:gd name="T34" fmla="*/ 2452688 w 1719"/>
              <a:gd name="T35" fmla="*/ 1962150 h 1300"/>
              <a:gd name="T36" fmla="*/ 2582863 w 1719"/>
              <a:gd name="T37" fmla="*/ 1890713 h 1300"/>
              <a:gd name="T38" fmla="*/ 2641601 w 1719"/>
              <a:gd name="T39" fmla="*/ 1803400 h 1300"/>
              <a:gd name="T40" fmla="*/ 2700338 w 1719"/>
              <a:gd name="T41" fmla="*/ 1673225 h 1300"/>
              <a:gd name="T42" fmla="*/ 2728913 w 1719"/>
              <a:gd name="T43" fmla="*/ 1585912 h 1300"/>
              <a:gd name="T44" fmla="*/ 2554288 w 1719"/>
              <a:gd name="T45" fmla="*/ 1236662 h 1300"/>
              <a:gd name="T46" fmla="*/ 2379663 w 1719"/>
              <a:gd name="T47" fmla="*/ 1077912 h 1300"/>
              <a:gd name="T48" fmla="*/ 2278063 w 1719"/>
              <a:gd name="T49" fmla="*/ 1004888 h 1300"/>
              <a:gd name="T50" fmla="*/ 2119313 w 1719"/>
              <a:gd name="T51" fmla="*/ 931863 h 1300"/>
              <a:gd name="T52" fmla="*/ 1973263 w 1719"/>
              <a:gd name="T53" fmla="*/ 830263 h 1300"/>
              <a:gd name="T54" fmla="*/ 1930401 w 1719"/>
              <a:gd name="T55" fmla="*/ 801687 h 1300"/>
              <a:gd name="T56" fmla="*/ 1843088 w 1719"/>
              <a:gd name="T57" fmla="*/ 773112 h 1300"/>
              <a:gd name="T58" fmla="*/ 1770063 w 1719"/>
              <a:gd name="T59" fmla="*/ 728662 h 1300"/>
              <a:gd name="T60" fmla="*/ 1684338 w 1719"/>
              <a:gd name="T61" fmla="*/ 671512 h 1300"/>
              <a:gd name="T62" fmla="*/ 1639888 w 1719"/>
              <a:gd name="T63" fmla="*/ 641350 h 1300"/>
              <a:gd name="T64" fmla="*/ 1597025 w 1719"/>
              <a:gd name="T65" fmla="*/ 627062 h 1300"/>
              <a:gd name="T66" fmla="*/ 1538288 w 1719"/>
              <a:gd name="T67" fmla="*/ 539750 h 1300"/>
              <a:gd name="T68" fmla="*/ 1379538 w 1719"/>
              <a:gd name="T69" fmla="*/ 409575 h 1300"/>
              <a:gd name="T70" fmla="*/ 1233488 w 1719"/>
              <a:gd name="T71" fmla="*/ 293687 h 1300"/>
              <a:gd name="T72" fmla="*/ 1190625 w 1719"/>
              <a:gd name="T73" fmla="*/ 265112 h 1300"/>
              <a:gd name="T74" fmla="*/ 1058863 w 1719"/>
              <a:gd name="T75" fmla="*/ 192087 h 1300"/>
              <a:gd name="T76" fmla="*/ 942975 w 1719"/>
              <a:gd name="T77" fmla="*/ 119063 h 1300"/>
              <a:gd name="T78" fmla="*/ 536575 w 1719"/>
              <a:gd name="T79" fmla="*/ 17462 h 1300"/>
              <a:gd name="T80" fmla="*/ 87313 w 1719"/>
              <a:gd name="T81" fmla="*/ 47625 h 1300"/>
              <a:gd name="T82" fmla="*/ 28575 w 1719"/>
              <a:gd name="T83" fmla="*/ 149225 h 13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19"/>
              <a:gd name="T127" fmla="*/ 0 h 1300"/>
              <a:gd name="T128" fmla="*/ 1719 w 1719"/>
              <a:gd name="T129" fmla="*/ 1300 h 13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19" h="1300">
                <a:moveTo>
                  <a:pt x="64" y="30"/>
                </a:moveTo>
                <a:cubicBezTo>
                  <a:pt x="58" y="39"/>
                  <a:pt x="50" y="47"/>
                  <a:pt x="46" y="57"/>
                </a:cubicBezTo>
                <a:cubicBezTo>
                  <a:pt x="38" y="75"/>
                  <a:pt x="27" y="112"/>
                  <a:pt x="27" y="112"/>
                </a:cubicBezTo>
                <a:cubicBezTo>
                  <a:pt x="33" y="258"/>
                  <a:pt x="0" y="332"/>
                  <a:pt x="64" y="432"/>
                </a:cubicBezTo>
                <a:cubicBezTo>
                  <a:pt x="73" y="489"/>
                  <a:pt x="72" y="521"/>
                  <a:pt x="128" y="542"/>
                </a:cubicBezTo>
                <a:cubicBezTo>
                  <a:pt x="186" y="598"/>
                  <a:pt x="154" y="579"/>
                  <a:pt x="219" y="606"/>
                </a:cubicBezTo>
                <a:cubicBezTo>
                  <a:pt x="252" y="637"/>
                  <a:pt x="230" y="621"/>
                  <a:pt x="293" y="642"/>
                </a:cubicBezTo>
                <a:cubicBezTo>
                  <a:pt x="302" y="645"/>
                  <a:pt x="320" y="651"/>
                  <a:pt x="320" y="651"/>
                </a:cubicBezTo>
                <a:cubicBezTo>
                  <a:pt x="388" y="699"/>
                  <a:pt x="430" y="682"/>
                  <a:pt x="530" y="688"/>
                </a:cubicBezTo>
                <a:cubicBezTo>
                  <a:pt x="651" y="708"/>
                  <a:pt x="745" y="738"/>
                  <a:pt x="832" y="825"/>
                </a:cubicBezTo>
                <a:cubicBezTo>
                  <a:pt x="846" y="839"/>
                  <a:pt x="882" y="842"/>
                  <a:pt x="905" y="871"/>
                </a:cubicBezTo>
                <a:cubicBezTo>
                  <a:pt x="948" y="925"/>
                  <a:pt x="968" y="1004"/>
                  <a:pt x="1015" y="1054"/>
                </a:cubicBezTo>
                <a:cubicBezTo>
                  <a:pt x="1054" y="1172"/>
                  <a:pt x="1105" y="1232"/>
                  <a:pt x="1234" y="1264"/>
                </a:cubicBezTo>
                <a:cubicBezTo>
                  <a:pt x="1243" y="1270"/>
                  <a:pt x="1252" y="1278"/>
                  <a:pt x="1262" y="1282"/>
                </a:cubicBezTo>
                <a:cubicBezTo>
                  <a:pt x="1286" y="1290"/>
                  <a:pt x="1335" y="1300"/>
                  <a:pt x="1335" y="1300"/>
                </a:cubicBezTo>
                <a:cubicBezTo>
                  <a:pt x="1365" y="1297"/>
                  <a:pt x="1396" y="1298"/>
                  <a:pt x="1426" y="1291"/>
                </a:cubicBezTo>
                <a:cubicBezTo>
                  <a:pt x="1437" y="1289"/>
                  <a:pt x="1444" y="1278"/>
                  <a:pt x="1454" y="1273"/>
                </a:cubicBezTo>
                <a:cubicBezTo>
                  <a:pt x="1484" y="1258"/>
                  <a:pt x="1513" y="1245"/>
                  <a:pt x="1545" y="1236"/>
                </a:cubicBezTo>
                <a:cubicBezTo>
                  <a:pt x="1573" y="1218"/>
                  <a:pt x="1600" y="1209"/>
                  <a:pt x="1627" y="1191"/>
                </a:cubicBezTo>
                <a:cubicBezTo>
                  <a:pt x="1645" y="1141"/>
                  <a:pt x="1625" y="1183"/>
                  <a:pt x="1664" y="1136"/>
                </a:cubicBezTo>
                <a:cubicBezTo>
                  <a:pt x="1686" y="1110"/>
                  <a:pt x="1690" y="1088"/>
                  <a:pt x="1701" y="1054"/>
                </a:cubicBezTo>
                <a:cubicBezTo>
                  <a:pt x="1707" y="1036"/>
                  <a:pt x="1719" y="999"/>
                  <a:pt x="1719" y="999"/>
                </a:cubicBezTo>
                <a:cubicBezTo>
                  <a:pt x="1706" y="881"/>
                  <a:pt x="1701" y="849"/>
                  <a:pt x="1609" y="779"/>
                </a:cubicBezTo>
                <a:cubicBezTo>
                  <a:pt x="1577" y="715"/>
                  <a:pt x="1566" y="727"/>
                  <a:pt x="1499" y="679"/>
                </a:cubicBezTo>
                <a:cubicBezTo>
                  <a:pt x="1478" y="664"/>
                  <a:pt x="1459" y="643"/>
                  <a:pt x="1435" y="633"/>
                </a:cubicBezTo>
                <a:cubicBezTo>
                  <a:pt x="1424" y="628"/>
                  <a:pt x="1353" y="601"/>
                  <a:pt x="1335" y="587"/>
                </a:cubicBezTo>
                <a:cubicBezTo>
                  <a:pt x="1298" y="559"/>
                  <a:pt x="1287" y="537"/>
                  <a:pt x="1243" y="523"/>
                </a:cubicBezTo>
                <a:cubicBezTo>
                  <a:pt x="1234" y="517"/>
                  <a:pt x="1226" y="509"/>
                  <a:pt x="1216" y="505"/>
                </a:cubicBezTo>
                <a:cubicBezTo>
                  <a:pt x="1198" y="497"/>
                  <a:pt x="1161" y="487"/>
                  <a:pt x="1161" y="487"/>
                </a:cubicBezTo>
                <a:cubicBezTo>
                  <a:pt x="1109" y="433"/>
                  <a:pt x="1181" y="503"/>
                  <a:pt x="1115" y="459"/>
                </a:cubicBezTo>
                <a:cubicBezTo>
                  <a:pt x="1045" y="413"/>
                  <a:pt x="1127" y="445"/>
                  <a:pt x="1061" y="423"/>
                </a:cubicBezTo>
                <a:cubicBezTo>
                  <a:pt x="1052" y="417"/>
                  <a:pt x="1043" y="409"/>
                  <a:pt x="1033" y="404"/>
                </a:cubicBezTo>
                <a:cubicBezTo>
                  <a:pt x="1025" y="400"/>
                  <a:pt x="1013" y="402"/>
                  <a:pt x="1006" y="395"/>
                </a:cubicBezTo>
                <a:cubicBezTo>
                  <a:pt x="990" y="379"/>
                  <a:pt x="987" y="353"/>
                  <a:pt x="969" y="340"/>
                </a:cubicBezTo>
                <a:cubicBezTo>
                  <a:pt x="936" y="315"/>
                  <a:pt x="898" y="287"/>
                  <a:pt x="869" y="258"/>
                </a:cubicBezTo>
                <a:cubicBezTo>
                  <a:pt x="836" y="226"/>
                  <a:pt x="823" y="200"/>
                  <a:pt x="777" y="185"/>
                </a:cubicBezTo>
                <a:cubicBezTo>
                  <a:pt x="768" y="179"/>
                  <a:pt x="759" y="172"/>
                  <a:pt x="750" y="167"/>
                </a:cubicBezTo>
                <a:cubicBezTo>
                  <a:pt x="723" y="151"/>
                  <a:pt x="694" y="138"/>
                  <a:pt x="667" y="121"/>
                </a:cubicBezTo>
                <a:cubicBezTo>
                  <a:pt x="586" y="69"/>
                  <a:pt x="655" y="94"/>
                  <a:pt x="594" y="75"/>
                </a:cubicBezTo>
                <a:cubicBezTo>
                  <a:pt x="506" y="16"/>
                  <a:pt x="445" y="18"/>
                  <a:pt x="338" y="11"/>
                </a:cubicBezTo>
                <a:cubicBezTo>
                  <a:pt x="244" y="15"/>
                  <a:pt x="145" y="0"/>
                  <a:pt x="55" y="30"/>
                </a:cubicBezTo>
                <a:cubicBezTo>
                  <a:pt x="36" y="36"/>
                  <a:pt x="31" y="80"/>
                  <a:pt x="18" y="94"/>
                </a:cubicBezTo>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Line 38"/>
          <p:cNvSpPr>
            <a:spLocks noChangeShapeType="1"/>
          </p:cNvSpPr>
          <p:nvPr/>
        </p:nvSpPr>
        <p:spPr bwMode="auto">
          <a:xfrm>
            <a:off x="3347244" y="3443114"/>
            <a:ext cx="1008063" cy="7207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6" name="Line 39"/>
          <p:cNvSpPr>
            <a:spLocks noChangeShapeType="1"/>
          </p:cNvSpPr>
          <p:nvPr/>
        </p:nvSpPr>
        <p:spPr bwMode="auto">
          <a:xfrm>
            <a:off x="3330575" y="3458989"/>
            <a:ext cx="1008063" cy="7207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 name="标题 1"/>
          <p:cNvSpPr>
            <a:spLocks noGrp="1"/>
          </p:cNvSpPr>
          <p:nvPr>
            <p:ph type="title"/>
          </p:nvPr>
        </p:nvSpPr>
        <p:spPr/>
        <p:txBody>
          <a:bodyPr/>
          <a:lstStyle/>
          <a:p>
            <a:r>
              <a:rPr lang="zh-CN" altLang="en-US" dirty="0"/>
              <a:t>算法图示</a:t>
            </a:r>
          </a:p>
        </p:txBody>
      </p:sp>
      <p:sp>
        <p:nvSpPr>
          <p:cNvPr id="4" name="内容占位符 3"/>
          <p:cNvSpPr>
            <a:spLocks noGrp="1"/>
          </p:cNvSpPr>
          <p:nvPr>
            <p:ph idx="1"/>
          </p:nvPr>
        </p:nvSpPr>
        <p:spPr/>
        <p:txBody>
          <a:bodyPr/>
          <a:lstStyle/>
          <a:p>
            <a:r>
              <a:rPr lang="zh-CN" altLang="en-US" dirty="0"/>
              <a:t>合并这条边连接的两棵树</a:t>
            </a:r>
          </a:p>
        </p:txBody>
      </p:sp>
      <p:sp>
        <p:nvSpPr>
          <p:cNvPr id="7" name="Freeform 4"/>
          <p:cNvSpPr>
            <a:spLocks/>
          </p:cNvSpPr>
          <p:nvPr/>
        </p:nvSpPr>
        <p:spPr bwMode="auto">
          <a:xfrm>
            <a:off x="5436394" y="27223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Freeform 5"/>
          <p:cNvSpPr>
            <a:spLocks/>
          </p:cNvSpPr>
          <p:nvPr/>
        </p:nvSpPr>
        <p:spPr bwMode="auto">
          <a:xfrm>
            <a:off x="6947694" y="36590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 name="Freeform 7"/>
          <p:cNvSpPr>
            <a:spLocks/>
          </p:cNvSpPr>
          <p:nvPr/>
        </p:nvSpPr>
        <p:spPr bwMode="auto">
          <a:xfrm>
            <a:off x="1043782" y="38018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Line 10"/>
          <p:cNvSpPr>
            <a:spLocks noChangeShapeType="1"/>
          </p:cNvSpPr>
          <p:nvPr/>
        </p:nvSpPr>
        <p:spPr bwMode="auto">
          <a:xfrm>
            <a:off x="3418682" y="3298651"/>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Line 11"/>
          <p:cNvSpPr>
            <a:spLocks noChangeShapeType="1"/>
          </p:cNvSpPr>
          <p:nvPr/>
        </p:nvSpPr>
        <p:spPr bwMode="auto">
          <a:xfrm flipH="1">
            <a:off x="4858544" y="3514551"/>
            <a:ext cx="936625" cy="64928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 name="Line 12"/>
          <p:cNvSpPr>
            <a:spLocks noChangeShapeType="1"/>
          </p:cNvSpPr>
          <p:nvPr/>
        </p:nvSpPr>
        <p:spPr bwMode="auto">
          <a:xfrm>
            <a:off x="6269832" y="3485976"/>
            <a:ext cx="936625" cy="6477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 name="Line 13"/>
          <p:cNvSpPr>
            <a:spLocks noChangeShapeType="1"/>
          </p:cNvSpPr>
          <p:nvPr/>
        </p:nvSpPr>
        <p:spPr bwMode="auto">
          <a:xfrm flipH="1">
            <a:off x="1978819" y="4306714"/>
            <a:ext cx="230346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 name="Line 14"/>
          <p:cNvSpPr>
            <a:spLocks noChangeShapeType="1"/>
          </p:cNvSpPr>
          <p:nvPr/>
        </p:nvSpPr>
        <p:spPr bwMode="auto">
          <a:xfrm flipH="1">
            <a:off x="4858544" y="4306714"/>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 name="Line 15"/>
          <p:cNvSpPr>
            <a:spLocks noChangeShapeType="1"/>
          </p:cNvSpPr>
          <p:nvPr/>
        </p:nvSpPr>
        <p:spPr bwMode="auto">
          <a:xfrm flipH="1">
            <a:off x="1907382" y="3443114"/>
            <a:ext cx="1008062" cy="6778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 name="Line 16"/>
          <p:cNvSpPr>
            <a:spLocks noChangeShapeType="1"/>
          </p:cNvSpPr>
          <p:nvPr/>
        </p:nvSpPr>
        <p:spPr bwMode="auto">
          <a:xfrm flipH="1">
            <a:off x="3347244"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 name="Line 17"/>
          <p:cNvSpPr>
            <a:spLocks noChangeShapeType="1"/>
          </p:cNvSpPr>
          <p:nvPr/>
        </p:nvSpPr>
        <p:spPr bwMode="auto">
          <a:xfrm>
            <a:off x="1907382" y="4522614"/>
            <a:ext cx="1008062" cy="7207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0" name="Line 18"/>
          <p:cNvSpPr>
            <a:spLocks noChangeShapeType="1"/>
          </p:cNvSpPr>
          <p:nvPr/>
        </p:nvSpPr>
        <p:spPr bwMode="auto">
          <a:xfrm flipH="1">
            <a:off x="3418682" y="5459239"/>
            <a:ext cx="2305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1" name="Line 19"/>
          <p:cNvSpPr>
            <a:spLocks noChangeShapeType="1"/>
          </p:cNvSpPr>
          <p:nvPr/>
        </p:nvSpPr>
        <p:spPr bwMode="auto">
          <a:xfrm flipH="1">
            <a:off x="6226969"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 name="Oval 20"/>
          <p:cNvSpPr>
            <a:spLocks noChangeArrowheads="1"/>
          </p:cNvSpPr>
          <p:nvPr/>
        </p:nvSpPr>
        <p:spPr bwMode="auto">
          <a:xfrm>
            <a:off x="2842419"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1</a:t>
            </a:r>
          </a:p>
        </p:txBody>
      </p:sp>
      <p:sp>
        <p:nvSpPr>
          <p:cNvPr id="23" name="Oval 21"/>
          <p:cNvSpPr>
            <a:spLocks noChangeArrowheads="1"/>
          </p:cNvSpPr>
          <p:nvPr/>
        </p:nvSpPr>
        <p:spPr bwMode="auto">
          <a:xfrm>
            <a:off x="5722144"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2</a:t>
            </a:r>
          </a:p>
        </p:txBody>
      </p:sp>
      <p:sp>
        <p:nvSpPr>
          <p:cNvPr id="24" name="Oval 22"/>
          <p:cNvSpPr>
            <a:spLocks noChangeArrowheads="1"/>
          </p:cNvSpPr>
          <p:nvPr/>
        </p:nvSpPr>
        <p:spPr bwMode="auto">
          <a:xfrm>
            <a:off x="7163594" y="40146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dirty="0">
                <a:latin typeface="Arial" charset="0"/>
              </a:rPr>
              <a:t>v</a:t>
            </a:r>
            <a:r>
              <a:rPr lang="en-US" altLang="zh-CN" i="0" baseline="-25000" dirty="0">
                <a:latin typeface="Arial" charset="0"/>
              </a:rPr>
              <a:t>5</a:t>
            </a:r>
          </a:p>
        </p:txBody>
      </p:sp>
      <p:sp>
        <p:nvSpPr>
          <p:cNvPr id="25" name="Oval 23"/>
          <p:cNvSpPr>
            <a:spLocks noChangeArrowheads="1"/>
          </p:cNvSpPr>
          <p:nvPr/>
        </p:nvSpPr>
        <p:spPr bwMode="auto">
          <a:xfrm>
            <a:off x="1402557" y="4017789"/>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3</a:t>
            </a:r>
          </a:p>
        </p:txBody>
      </p:sp>
      <p:sp>
        <p:nvSpPr>
          <p:cNvPr id="26" name="Oval 24"/>
          <p:cNvSpPr>
            <a:spLocks noChangeArrowheads="1"/>
          </p:cNvSpPr>
          <p:nvPr/>
        </p:nvSpPr>
        <p:spPr bwMode="auto">
          <a:xfrm>
            <a:off x="2844007"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6</a:t>
            </a:r>
          </a:p>
        </p:txBody>
      </p:sp>
      <p:sp>
        <p:nvSpPr>
          <p:cNvPr id="27" name="Oval 25"/>
          <p:cNvSpPr>
            <a:spLocks noChangeArrowheads="1"/>
          </p:cNvSpPr>
          <p:nvPr/>
        </p:nvSpPr>
        <p:spPr bwMode="auto">
          <a:xfrm>
            <a:off x="5723732"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7</a:t>
            </a:r>
          </a:p>
        </p:txBody>
      </p:sp>
      <p:sp>
        <p:nvSpPr>
          <p:cNvPr id="28" name="Text Box 26"/>
          <p:cNvSpPr txBox="1">
            <a:spLocks noChangeArrowheads="1"/>
          </p:cNvSpPr>
          <p:nvPr/>
        </p:nvSpPr>
        <p:spPr bwMode="auto">
          <a:xfrm>
            <a:off x="212328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29" name="Text Box 27"/>
          <p:cNvSpPr txBox="1">
            <a:spLocks noChangeArrowheads="1"/>
          </p:cNvSpPr>
          <p:nvPr/>
        </p:nvSpPr>
        <p:spPr bwMode="auto">
          <a:xfrm>
            <a:off x="4428332" y="293828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0" name="Text Box 28"/>
          <p:cNvSpPr txBox="1">
            <a:spLocks noChangeArrowheads="1"/>
          </p:cNvSpPr>
          <p:nvPr/>
        </p:nvSpPr>
        <p:spPr bwMode="auto">
          <a:xfrm>
            <a:off x="3852069"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1" name="Text Box 29"/>
          <p:cNvSpPr txBox="1">
            <a:spLocks noChangeArrowheads="1"/>
          </p:cNvSpPr>
          <p:nvPr/>
        </p:nvSpPr>
        <p:spPr bwMode="auto">
          <a:xfrm>
            <a:off x="2986882" y="394000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2" name="Text Box 30"/>
          <p:cNvSpPr txBox="1">
            <a:spLocks noChangeArrowheads="1"/>
          </p:cNvSpPr>
          <p:nvPr/>
        </p:nvSpPr>
        <p:spPr bwMode="auto">
          <a:xfrm>
            <a:off x="2102644" y="481153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5</a:t>
            </a:r>
          </a:p>
        </p:txBody>
      </p:sp>
      <p:sp>
        <p:nvSpPr>
          <p:cNvPr id="33" name="Text Box 31"/>
          <p:cNvSpPr txBox="1">
            <a:spLocks noChangeArrowheads="1"/>
          </p:cNvSpPr>
          <p:nvPr/>
        </p:nvSpPr>
        <p:spPr bwMode="auto">
          <a:xfrm>
            <a:off x="4356894" y="51274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4" name="Text Box 32"/>
          <p:cNvSpPr txBox="1">
            <a:spLocks noChangeArrowheads="1"/>
          </p:cNvSpPr>
          <p:nvPr/>
        </p:nvSpPr>
        <p:spPr bwMode="auto">
          <a:xfrm>
            <a:off x="35647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8</a:t>
            </a:r>
          </a:p>
        </p:txBody>
      </p:sp>
      <p:sp>
        <p:nvSpPr>
          <p:cNvPr id="35" name="Text Box 33"/>
          <p:cNvSpPr txBox="1">
            <a:spLocks noChangeArrowheads="1"/>
          </p:cNvSpPr>
          <p:nvPr/>
        </p:nvSpPr>
        <p:spPr bwMode="auto">
          <a:xfrm>
            <a:off x="52919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36" name="Text Box 34"/>
          <p:cNvSpPr txBox="1">
            <a:spLocks noChangeArrowheads="1"/>
          </p:cNvSpPr>
          <p:nvPr/>
        </p:nvSpPr>
        <p:spPr bwMode="auto">
          <a:xfrm>
            <a:off x="5990432" y="39463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7</a:t>
            </a:r>
          </a:p>
        </p:txBody>
      </p:sp>
      <p:sp>
        <p:nvSpPr>
          <p:cNvPr id="37" name="Text Box 35"/>
          <p:cNvSpPr txBox="1">
            <a:spLocks noChangeArrowheads="1"/>
          </p:cNvSpPr>
          <p:nvPr/>
        </p:nvSpPr>
        <p:spPr bwMode="auto">
          <a:xfrm>
            <a:off x="507603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3</a:t>
            </a:r>
          </a:p>
        </p:txBody>
      </p:sp>
      <p:sp>
        <p:nvSpPr>
          <p:cNvPr id="38" name="Text Box 36"/>
          <p:cNvSpPr txBox="1">
            <a:spLocks noChangeArrowheads="1"/>
          </p:cNvSpPr>
          <p:nvPr/>
        </p:nvSpPr>
        <p:spPr bwMode="auto">
          <a:xfrm>
            <a:off x="6588919" y="3443114"/>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10</a:t>
            </a:r>
          </a:p>
        </p:txBody>
      </p:sp>
      <p:sp>
        <p:nvSpPr>
          <p:cNvPr id="39" name="Text Box 37"/>
          <p:cNvSpPr txBox="1">
            <a:spLocks noChangeArrowheads="1"/>
          </p:cNvSpPr>
          <p:nvPr/>
        </p:nvSpPr>
        <p:spPr bwMode="auto">
          <a:xfrm>
            <a:off x="6804819" y="4738514"/>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6</a:t>
            </a:r>
          </a:p>
        </p:txBody>
      </p:sp>
      <p:sp>
        <p:nvSpPr>
          <p:cNvPr id="41" name="Line 39"/>
          <p:cNvSpPr>
            <a:spLocks noChangeShapeType="1"/>
          </p:cNvSpPr>
          <p:nvPr/>
        </p:nvSpPr>
        <p:spPr bwMode="auto">
          <a:xfrm>
            <a:off x="4787107" y="4522614"/>
            <a:ext cx="1008062"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Oval 40"/>
          <p:cNvSpPr>
            <a:spLocks noChangeArrowheads="1"/>
          </p:cNvSpPr>
          <p:nvPr/>
        </p:nvSpPr>
        <p:spPr bwMode="auto">
          <a:xfrm>
            <a:off x="4282282" y="4014614"/>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4</a:t>
            </a:r>
          </a:p>
        </p:txBody>
      </p:sp>
      <p:sp>
        <p:nvSpPr>
          <p:cNvPr id="44" name="Line 42"/>
          <p:cNvSpPr>
            <a:spLocks noChangeShapeType="1"/>
          </p:cNvSpPr>
          <p:nvPr/>
        </p:nvSpPr>
        <p:spPr bwMode="auto">
          <a:xfrm flipH="1">
            <a:off x="3417094" y="5468031"/>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Tree>
    <p:extLst>
      <p:ext uri="{BB962C8B-B14F-4D97-AF65-F5344CB8AC3E}">
        <p14:creationId xmlns:p14="http://schemas.microsoft.com/office/powerpoint/2010/main" val="99229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2"/>
          <p:cNvSpPr>
            <a:spLocks/>
          </p:cNvSpPr>
          <p:nvPr/>
        </p:nvSpPr>
        <p:spPr bwMode="auto">
          <a:xfrm>
            <a:off x="2485414" y="4941714"/>
            <a:ext cx="4221163" cy="1038225"/>
          </a:xfrm>
          <a:custGeom>
            <a:avLst/>
            <a:gdLst>
              <a:gd name="T0" fmla="*/ 28575 w 2659"/>
              <a:gd name="T1" fmla="*/ 347662 h 654"/>
              <a:gd name="T2" fmla="*/ 203200 w 2659"/>
              <a:gd name="T3" fmla="*/ 841375 h 654"/>
              <a:gd name="T4" fmla="*/ 347663 w 2659"/>
              <a:gd name="T5" fmla="*/ 898525 h 654"/>
              <a:gd name="T6" fmla="*/ 1030288 w 2659"/>
              <a:gd name="T7" fmla="*/ 1016000 h 654"/>
              <a:gd name="T8" fmla="*/ 1727200 w 2659"/>
              <a:gd name="T9" fmla="*/ 971550 h 654"/>
              <a:gd name="T10" fmla="*/ 1916113 w 2659"/>
              <a:gd name="T11" fmla="*/ 928688 h 654"/>
              <a:gd name="T12" fmla="*/ 2074863 w 2659"/>
              <a:gd name="T13" fmla="*/ 869950 h 654"/>
              <a:gd name="T14" fmla="*/ 2306638 w 2659"/>
              <a:gd name="T15" fmla="*/ 827088 h 654"/>
              <a:gd name="T16" fmla="*/ 3729038 w 2659"/>
              <a:gd name="T17" fmla="*/ 884238 h 654"/>
              <a:gd name="T18" fmla="*/ 3948113 w 2659"/>
              <a:gd name="T19" fmla="*/ 841375 h 654"/>
              <a:gd name="T20" fmla="*/ 4106863 w 2659"/>
              <a:gd name="T21" fmla="*/ 739775 h 654"/>
              <a:gd name="T22" fmla="*/ 4179888 w 2659"/>
              <a:gd name="T23" fmla="*/ 565150 h 654"/>
              <a:gd name="T24" fmla="*/ 4208463 w 2659"/>
              <a:gd name="T25" fmla="*/ 449263 h 654"/>
              <a:gd name="T26" fmla="*/ 4179888 w 2659"/>
              <a:gd name="T27" fmla="*/ 246063 h 654"/>
              <a:gd name="T28" fmla="*/ 3990976 w 2659"/>
              <a:gd name="T29" fmla="*/ 101600 h 654"/>
              <a:gd name="T30" fmla="*/ 3860801 w 2659"/>
              <a:gd name="T31" fmla="*/ 42862 h 654"/>
              <a:gd name="T32" fmla="*/ 3409951 w 2659"/>
              <a:gd name="T33" fmla="*/ 101600 h 654"/>
              <a:gd name="T34" fmla="*/ 3221037 w 2659"/>
              <a:gd name="T35" fmla="*/ 187325 h 654"/>
              <a:gd name="T36" fmla="*/ 3017838 w 2659"/>
              <a:gd name="T37" fmla="*/ 274637 h 654"/>
              <a:gd name="T38" fmla="*/ 2859088 w 2659"/>
              <a:gd name="T39" fmla="*/ 319087 h 654"/>
              <a:gd name="T40" fmla="*/ 2554288 w 2659"/>
              <a:gd name="T41" fmla="*/ 304800 h 654"/>
              <a:gd name="T42" fmla="*/ 2351088 w 2659"/>
              <a:gd name="T43" fmla="*/ 217488 h 654"/>
              <a:gd name="T44" fmla="*/ 2220913 w 2659"/>
              <a:gd name="T45" fmla="*/ 173037 h 654"/>
              <a:gd name="T46" fmla="*/ 1958975 w 2659"/>
              <a:gd name="T47" fmla="*/ 85725 h 654"/>
              <a:gd name="T48" fmla="*/ 1712913 w 2659"/>
              <a:gd name="T49" fmla="*/ 144462 h 654"/>
              <a:gd name="T50" fmla="*/ 1566862 w 2659"/>
              <a:gd name="T51" fmla="*/ 203200 h 654"/>
              <a:gd name="T52" fmla="*/ 1219200 w 2659"/>
              <a:gd name="T53" fmla="*/ 304800 h 654"/>
              <a:gd name="T54" fmla="*/ 1058863 w 2659"/>
              <a:gd name="T55" fmla="*/ 274637 h 654"/>
              <a:gd name="T56" fmla="*/ 971550 w 2659"/>
              <a:gd name="T57" fmla="*/ 231775 h 654"/>
              <a:gd name="T58" fmla="*/ 711200 w 2659"/>
              <a:gd name="T59" fmla="*/ 101600 h 654"/>
              <a:gd name="T60" fmla="*/ 508000 w 2659"/>
              <a:gd name="T61" fmla="*/ 0 h 654"/>
              <a:gd name="T62" fmla="*/ 231775 w 2659"/>
              <a:gd name="T63" fmla="*/ 57150 h 654"/>
              <a:gd name="T64" fmla="*/ 115888 w 2659"/>
              <a:gd name="T65" fmla="*/ 144462 h 654"/>
              <a:gd name="T66" fmla="*/ 28575 w 2659"/>
              <a:gd name="T67" fmla="*/ 304800 h 654"/>
              <a:gd name="T68" fmla="*/ 28575 w 2659"/>
              <a:gd name="T69" fmla="*/ 347662 h 6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659"/>
              <a:gd name="T106" fmla="*/ 0 h 654"/>
              <a:gd name="T107" fmla="*/ 2659 w 2659"/>
              <a:gd name="T108" fmla="*/ 654 h 6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659" h="654">
                <a:moveTo>
                  <a:pt x="18" y="219"/>
                </a:moveTo>
                <a:cubicBezTo>
                  <a:pt x="24" y="299"/>
                  <a:pt x="28" y="498"/>
                  <a:pt x="128" y="530"/>
                </a:cubicBezTo>
                <a:cubicBezTo>
                  <a:pt x="159" y="550"/>
                  <a:pt x="183" y="557"/>
                  <a:pt x="219" y="566"/>
                </a:cubicBezTo>
                <a:cubicBezTo>
                  <a:pt x="302" y="654"/>
                  <a:pt x="586" y="638"/>
                  <a:pt x="649" y="640"/>
                </a:cubicBezTo>
                <a:cubicBezTo>
                  <a:pt x="850" y="634"/>
                  <a:pt x="925" y="630"/>
                  <a:pt x="1088" y="612"/>
                </a:cubicBezTo>
                <a:cubicBezTo>
                  <a:pt x="1129" y="602"/>
                  <a:pt x="1165" y="592"/>
                  <a:pt x="1207" y="585"/>
                </a:cubicBezTo>
                <a:cubicBezTo>
                  <a:pt x="1236" y="554"/>
                  <a:pt x="1267" y="559"/>
                  <a:pt x="1307" y="548"/>
                </a:cubicBezTo>
                <a:cubicBezTo>
                  <a:pt x="1421" y="518"/>
                  <a:pt x="1296" y="537"/>
                  <a:pt x="1453" y="521"/>
                </a:cubicBezTo>
                <a:cubicBezTo>
                  <a:pt x="1754" y="527"/>
                  <a:pt x="2050" y="539"/>
                  <a:pt x="2349" y="557"/>
                </a:cubicBezTo>
                <a:cubicBezTo>
                  <a:pt x="2399" y="551"/>
                  <a:pt x="2440" y="545"/>
                  <a:pt x="2487" y="530"/>
                </a:cubicBezTo>
                <a:cubicBezTo>
                  <a:pt x="2522" y="506"/>
                  <a:pt x="2546" y="480"/>
                  <a:pt x="2587" y="466"/>
                </a:cubicBezTo>
                <a:cubicBezTo>
                  <a:pt x="2609" y="431"/>
                  <a:pt x="2623" y="397"/>
                  <a:pt x="2633" y="356"/>
                </a:cubicBezTo>
                <a:cubicBezTo>
                  <a:pt x="2639" y="332"/>
                  <a:pt x="2651" y="283"/>
                  <a:pt x="2651" y="283"/>
                </a:cubicBezTo>
                <a:cubicBezTo>
                  <a:pt x="2647" y="240"/>
                  <a:pt x="2659" y="189"/>
                  <a:pt x="2633" y="155"/>
                </a:cubicBezTo>
                <a:cubicBezTo>
                  <a:pt x="2606" y="119"/>
                  <a:pt x="2556" y="78"/>
                  <a:pt x="2514" y="64"/>
                </a:cubicBezTo>
                <a:cubicBezTo>
                  <a:pt x="2489" y="38"/>
                  <a:pt x="2467" y="36"/>
                  <a:pt x="2432" y="27"/>
                </a:cubicBezTo>
                <a:cubicBezTo>
                  <a:pt x="2334" y="32"/>
                  <a:pt x="2241" y="31"/>
                  <a:pt x="2148" y="64"/>
                </a:cubicBezTo>
                <a:cubicBezTo>
                  <a:pt x="2110" y="93"/>
                  <a:pt x="2074" y="104"/>
                  <a:pt x="2029" y="118"/>
                </a:cubicBezTo>
                <a:cubicBezTo>
                  <a:pt x="1985" y="132"/>
                  <a:pt x="1942" y="153"/>
                  <a:pt x="1901" y="173"/>
                </a:cubicBezTo>
                <a:cubicBezTo>
                  <a:pt x="1870" y="188"/>
                  <a:pt x="1834" y="190"/>
                  <a:pt x="1801" y="201"/>
                </a:cubicBezTo>
                <a:cubicBezTo>
                  <a:pt x="1737" y="198"/>
                  <a:pt x="1673" y="199"/>
                  <a:pt x="1609" y="192"/>
                </a:cubicBezTo>
                <a:cubicBezTo>
                  <a:pt x="1565" y="187"/>
                  <a:pt x="1519" y="156"/>
                  <a:pt x="1481" y="137"/>
                </a:cubicBezTo>
                <a:cubicBezTo>
                  <a:pt x="1446" y="120"/>
                  <a:pt x="1441" y="136"/>
                  <a:pt x="1399" y="109"/>
                </a:cubicBezTo>
                <a:cubicBezTo>
                  <a:pt x="1348" y="76"/>
                  <a:pt x="1292" y="65"/>
                  <a:pt x="1234" y="54"/>
                </a:cubicBezTo>
                <a:cubicBezTo>
                  <a:pt x="1186" y="61"/>
                  <a:pt x="1124" y="69"/>
                  <a:pt x="1079" y="91"/>
                </a:cubicBezTo>
                <a:cubicBezTo>
                  <a:pt x="1046" y="107"/>
                  <a:pt x="1024" y="118"/>
                  <a:pt x="987" y="128"/>
                </a:cubicBezTo>
                <a:cubicBezTo>
                  <a:pt x="922" y="171"/>
                  <a:pt x="844" y="183"/>
                  <a:pt x="768" y="192"/>
                </a:cubicBezTo>
                <a:cubicBezTo>
                  <a:pt x="747" y="189"/>
                  <a:pt x="694" y="186"/>
                  <a:pt x="667" y="173"/>
                </a:cubicBezTo>
                <a:cubicBezTo>
                  <a:pt x="595" y="138"/>
                  <a:pt x="683" y="169"/>
                  <a:pt x="612" y="146"/>
                </a:cubicBezTo>
                <a:cubicBezTo>
                  <a:pt x="564" y="114"/>
                  <a:pt x="503" y="82"/>
                  <a:pt x="448" y="64"/>
                </a:cubicBezTo>
                <a:cubicBezTo>
                  <a:pt x="426" y="42"/>
                  <a:pt x="354" y="11"/>
                  <a:pt x="320" y="0"/>
                </a:cubicBezTo>
                <a:cubicBezTo>
                  <a:pt x="170" y="11"/>
                  <a:pt x="238" y="5"/>
                  <a:pt x="146" y="36"/>
                </a:cubicBezTo>
                <a:cubicBezTo>
                  <a:pt x="121" y="74"/>
                  <a:pt x="109" y="67"/>
                  <a:pt x="73" y="91"/>
                </a:cubicBezTo>
                <a:cubicBezTo>
                  <a:pt x="50" y="125"/>
                  <a:pt x="46" y="162"/>
                  <a:pt x="18" y="192"/>
                </a:cubicBezTo>
                <a:cubicBezTo>
                  <a:pt x="8" y="222"/>
                  <a:pt x="0" y="219"/>
                  <a:pt x="18" y="219"/>
                </a:cubicBezTo>
                <a:close/>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 name="Freeform 2"/>
          <p:cNvSpPr>
            <a:spLocks/>
          </p:cNvSpPr>
          <p:nvPr/>
        </p:nvSpPr>
        <p:spPr bwMode="auto">
          <a:xfrm>
            <a:off x="2475707" y="2799382"/>
            <a:ext cx="2728913" cy="2063750"/>
          </a:xfrm>
          <a:custGeom>
            <a:avLst/>
            <a:gdLst>
              <a:gd name="T0" fmla="*/ 101600 w 1719"/>
              <a:gd name="T1" fmla="*/ 47625 h 1300"/>
              <a:gd name="T2" fmla="*/ 73025 w 1719"/>
              <a:gd name="T3" fmla="*/ 90487 h 1300"/>
              <a:gd name="T4" fmla="*/ 42863 w 1719"/>
              <a:gd name="T5" fmla="*/ 177800 h 1300"/>
              <a:gd name="T6" fmla="*/ 101600 w 1719"/>
              <a:gd name="T7" fmla="*/ 685800 h 1300"/>
              <a:gd name="T8" fmla="*/ 203200 w 1719"/>
              <a:gd name="T9" fmla="*/ 860425 h 1300"/>
              <a:gd name="T10" fmla="*/ 347663 w 1719"/>
              <a:gd name="T11" fmla="*/ 962025 h 1300"/>
              <a:gd name="T12" fmla="*/ 465138 w 1719"/>
              <a:gd name="T13" fmla="*/ 1019175 h 1300"/>
              <a:gd name="T14" fmla="*/ 508000 w 1719"/>
              <a:gd name="T15" fmla="*/ 1033462 h 1300"/>
              <a:gd name="T16" fmla="*/ 841375 w 1719"/>
              <a:gd name="T17" fmla="*/ 1092200 h 1300"/>
              <a:gd name="T18" fmla="*/ 1320800 w 1719"/>
              <a:gd name="T19" fmla="*/ 1309687 h 1300"/>
              <a:gd name="T20" fmla="*/ 1436688 w 1719"/>
              <a:gd name="T21" fmla="*/ 1382712 h 1300"/>
              <a:gd name="T22" fmla="*/ 1611313 w 1719"/>
              <a:gd name="T23" fmla="*/ 1673225 h 1300"/>
              <a:gd name="T24" fmla="*/ 1958976 w 1719"/>
              <a:gd name="T25" fmla="*/ 2006600 h 1300"/>
              <a:gd name="T26" fmla="*/ 2003426 w 1719"/>
              <a:gd name="T27" fmla="*/ 2035175 h 1300"/>
              <a:gd name="T28" fmla="*/ 2119313 w 1719"/>
              <a:gd name="T29" fmla="*/ 2063750 h 1300"/>
              <a:gd name="T30" fmla="*/ 2263776 w 1719"/>
              <a:gd name="T31" fmla="*/ 2049463 h 1300"/>
              <a:gd name="T32" fmla="*/ 2308226 w 1719"/>
              <a:gd name="T33" fmla="*/ 2020888 h 1300"/>
              <a:gd name="T34" fmla="*/ 2452688 w 1719"/>
              <a:gd name="T35" fmla="*/ 1962150 h 1300"/>
              <a:gd name="T36" fmla="*/ 2582863 w 1719"/>
              <a:gd name="T37" fmla="*/ 1890713 h 1300"/>
              <a:gd name="T38" fmla="*/ 2641601 w 1719"/>
              <a:gd name="T39" fmla="*/ 1803400 h 1300"/>
              <a:gd name="T40" fmla="*/ 2700338 w 1719"/>
              <a:gd name="T41" fmla="*/ 1673225 h 1300"/>
              <a:gd name="T42" fmla="*/ 2728913 w 1719"/>
              <a:gd name="T43" fmla="*/ 1585912 h 1300"/>
              <a:gd name="T44" fmla="*/ 2554288 w 1719"/>
              <a:gd name="T45" fmla="*/ 1236662 h 1300"/>
              <a:gd name="T46" fmla="*/ 2379663 w 1719"/>
              <a:gd name="T47" fmla="*/ 1077912 h 1300"/>
              <a:gd name="T48" fmla="*/ 2278063 w 1719"/>
              <a:gd name="T49" fmla="*/ 1004888 h 1300"/>
              <a:gd name="T50" fmla="*/ 2119313 w 1719"/>
              <a:gd name="T51" fmla="*/ 931863 h 1300"/>
              <a:gd name="T52" fmla="*/ 1973263 w 1719"/>
              <a:gd name="T53" fmla="*/ 830263 h 1300"/>
              <a:gd name="T54" fmla="*/ 1930401 w 1719"/>
              <a:gd name="T55" fmla="*/ 801687 h 1300"/>
              <a:gd name="T56" fmla="*/ 1843088 w 1719"/>
              <a:gd name="T57" fmla="*/ 773112 h 1300"/>
              <a:gd name="T58" fmla="*/ 1770063 w 1719"/>
              <a:gd name="T59" fmla="*/ 728662 h 1300"/>
              <a:gd name="T60" fmla="*/ 1684338 w 1719"/>
              <a:gd name="T61" fmla="*/ 671512 h 1300"/>
              <a:gd name="T62" fmla="*/ 1639888 w 1719"/>
              <a:gd name="T63" fmla="*/ 641350 h 1300"/>
              <a:gd name="T64" fmla="*/ 1597025 w 1719"/>
              <a:gd name="T65" fmla="*/ 627062 h 1300"/>
              <a:gd name="T66" fmla="*/ 1538288 w 1719"/>
              <a:gd name="T67" fmla="*/ 539750 h 1300"/>
              <a:gd name="T68" fmla="*/ 1379538 w 1719"/>
              <a:gd name="T69" fmla="*/ 409575 h 1300"/>
              <a:gd name="T70" fmla="*/ 1233488 w 1719"/>
              <a:gd name="T71" fmla="*/ 293687 h 1300"/>
              <a:gd name="T72" fmla="*/ 1190625 w 1719"/>
              <a:gd name="T73" fmla="*/ 265112 h 1300"/>
              <a:gd name="T74" fmla="*/ 1058863 w 1719"/>
              <a:gd name="T75" fmla="*/ 192087 h 1300"/>
              <a:gd name="T76" fmla="*/ 942975 w 1719"/>
              <a:gd name="T77" fmla="*/ 119063 h 1300"/>
              <a:gd name="T78" fmla="*/ 536575 w 1719"/>
              <a:gd name="T79" fmla="*/ 17462 h 1300"/>
              <a:gd name="T80" fmla="*/ 87313 w 1719"/>
              <a:gd name="T81" fmla="*/ 47625 h 1300"/>
              <a:gd name="T82" fmla="*/ 28575 w 1719"/>
              <a:gd name="T83" fmla="*/ 149225 h 13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19"/>
              <a:gd name="T127" fmla="*/ 0 h 1300"/>
              <a:gd name="T128" fmla="*/ 1719 w 1719"/>
              <a:gd name="T129" fmla="*/ 1300 h 13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19" h="1300">
                <a:moveTo>
                  <a:pt x="64" y="30"/>
                </a:moveTo>
                <a:cubicBezTo>
                  <a:pt x="58" y="39"/>
                  <a:pt x="50" y="47"/>
                  <a:pt x="46" y="57"/>
                </a:cubicBezTo>
                <a:cubicBezTo>
                  <a:pt x="38" y="75"/>
                  <a:pt x="27" y="112"/>
                  <a:pt x="27" y="112"/>
                </a:cubicBezTo>
                <a:cubicBezTo>
                  <a:pt x="33" y="258"/>
                  <a:pt x="0" y="332"/>
                  <a:pt x="64" y="432"/>
                </a:cubicBezTo>
                <a:cubicBezTo>
                  <a:pt x="73" y="489"/>
                  <a:pt x="72" y="521"/>
                  <a:pt x="128" y="542"/>
                </a:cubicBezTo>
                <a:cubicBezTo>
                  <a:pt x="186" y="598"/>
                  <a:pt x="154" y="579"/>
                  <a:pt x="219" y="606"/>
                </a:cubicBezTo>
                <a:cubicBezTo>
                  <a:pt x="252" y="637"/>
                  <a:pt x="230" y="621"/>
                  <a:pt x="293" y="642"/>
                </a:cubicBezTo>
                <a:cubicBezTo>
                  <a:pt x="302" y="645"/>
                  <a:pt x="320" y="651"/>
                  <a:pt x="320" y="651"/>
                </a:cubicBezTo>
                <a:cubicBezTo>
                  <a:pt x="388" y="699"/>
                  <a:pt x="430" y="682"/>
                  <a:pt x="530" y="688"/>
                </a:cubicBezTo>
                <a:cubicBezTo>
                  <a:pt x="651" y="708"/>
                  <a:pt x="745" y="738"/>
                  <a:pt x="832" y="825"/>
                </a:cubicBezTo>
                <a:cubicBezTo>
                  <a:pt x="846" y="839"/>
                  <a:pt x="882" y="842"/>
                  <a:pt x="905" y="871"/>
                </a:cubicBezTo>
                <a:cubicBezTo>
                  <a:pt x="948" y="925"/>
                  <a:pt x="968" y="1004"/>
                  <a:pt x="1015" y="1054"/>
                </a:cubicBezTo>
                <a:cubicBezTo>
                  <a:pt x="1054" y="1172"/>
                  <a:pt x="1105" y="1232"/>
                  <a:pt x="1234" y="1264"/>
                </a:cubicBezTo>
                <a:cubicBezTo>
                  <a:pt x="1243" y="1270"/>
                  <a:pt x="1252" y="1278"/>
                  <a:pt x="1262" y="1282"/>
                </a:cubicBezTo>
                <a:cubicBezTo>
                  <a:pt x="1286" y="1290"/>
                  <a:pt x="1335" y="1300"/>
                  <a:pt x="1335" y="1300"/>
                </a:cubicBezTo>
                <a:cubicBezTo>
                  <a:pt x="1365" y="1297"/>
                  <a:pt x="1396" y="1298"/>
                  <a:pt x="1426" y="1291"/>
                </a:cubicBezTo>
                <a:cubicBezTo>
                  <a:pt x="1437" y="1289"/>
                  <a:pt x="1444" y="1278"/>
                  <a:pt x="1454" y="1273"/>
                </a:cubicBezTo>
                <a:cubicBezTo>
                  <a:pt x="1484" y="1258"/>
                  <a:pt x="1513" y="1245"/>
                  <a:pt x="1545" y="1236"/>
                </a:cubicBezTo>
                <a:cubicBezTo>
                  <a:pt x="1573" y="1218"/>
                  <a:pt x="1600" y="1209"/>
                  <a:pt x="1627" y="1191"/>
                </a:cubicBezTo>
                <a:cubicBezTo>
                  <a:pt x="1645" y="1141"/>
                  <a:pt x="1625" y="1183"/>
                  <a:pt x="1664" y="1136"/>
                </a:cubicBezTo>
                <a:cubicBezTo>
                  <a:pt x="1686" y="1110"/>
                  <a:pt x="1690" y="1088"/>
                  <a:pt x="1701" y="1054"/>
                </a:cubicBezTo>
                <a:cubicBezTo>
                  <a:pt x="1707" y="1036"/>
                  <a:pt x="1719" y="999"/>
                  <a:pt x="1719" y="999"/>
                </a:cubicBezTo>
                <a:cubicBezTo>
                  <a:pt x="1706" y="881"/>
                  <a:pt x="1701" y="849"/>
                  <a:pt x="1609" y="779"/>
                </a:cubicBezTo>
                <a:cubicBezTo>
                  <a:pt x="1577" y="715"/>
                  <a:pt x="1566" y="727"/>
                  <a:pt x="1499" y="679"/>
                </a:cubicBezTo>
                <a:cubicBezTo>
                  <a:pt x="1478" y="664"/>
                  <a:pt x="1459" y="643"/>
                  <a:pt x="1435" y="633"/>
                </a:cubicBezTo>
                <a:cubicBezTo>
                  <a:pt x="1424" y="628"/>
                  <a:pt x="1353" y="601"/>
                  <a:pt x="1335" y="587"/>
                </a:cubicBezTo>
                <a:cubicBezTo>
                  <a:pt x="1298" y="559"/>
                  <a:pt x="1287" y="537"/>
                  <a:pt x="1243" y="523"/>
                </a:cubicBezTo>
                <a:cubicBezTo>
                  <a:pt x="1234" y="517"/>
                  <a:pt x="1226" y="509"/>
                  <a:pt x="1216" y="505"/>
                </a:cubicBezTo>
                <a:cubicBezTo>
                  <a:pt x="1198" y="497"/>
                  <a:pt x="1161" y="487"/>
                  <a:pt x="1161" y="487"/>
                </a:cubicBezTo>
                <a:cubicBezTo>
                  <a:pt x="1109" y="433"/>
                  <a:pt x="1181" y="503"/>
                  <a:pt x="1115" y="459"/>
                </a:cubicBezTo>
                <a:cubicBezTo>
                  <a:pt x="1045" y="413"/>
                  <a:pt x="1127" y="445"/>
                  <a:pt x="1061" y="423"/>
                </a:cubicBezTo>
                <a:cubicBezTo>
                  <a:pt x="1052" y="417"/>
                  <a:pt x="1043" y="409"/>
                  <a:pt x="1033" y="404"/>
                </a:cubicBezTo>
                <a:cubicBezTo>
                  <a:pt x="1025" y="400"/>
                  <a:pt x="1013" y="402"/>
                  <a:pt x="1006" y="395"/>
                </a:cubicBezTo>
                <a:cubicBezTo>
                  <a:pt x="990" y="379"/>
                  <a:pt x="987" y="353"/>
                  <a:pt x="969" y="340"/>
                </a:cubicBezTo>
                <a:cubicBezTo>
                  <a:pt x="936" y="315"/>
                  <a:pt x="898" y="287"/>
                  <a:pt x="869" y="258"/>
                </a:cubicBezTo>
                <a:cubicBezTo>
                  <a:pt x="836" y="226"/>
                  <a:pt x="823" y="200"/>
                  <a:pt x="777" y="185"/>
                </a:cubicBezTo>
                <a:cubicBezTo>
                  <a:pt x="768" y="179"/>
                  <a:pt x="759" y="172"/>
                  <a:pt x="750" y="167"/>
                </a:cubicBezTo>
                <a:cubicBezTo>
                  <a:pt x="723" y="151"/>
                  <a:pt x="694" y="138"/>
                  <a:pt x="667" y="121"/>
                </a:cubicBezTo>
                <a:cubicBezTo>
                  <a:pt x="586" y="69"/>
                  <a:pt x="655" y="94"/>
                  <a:pt x="594" y="75"/>
                </a:cubicBezTo>
                <a:cubicBezTo>
                  <a:pt x="506" y="16"/>
                  <a:pt x="445" y="18"/>
                  <a:pt x="338" y="11"/>
                </a:cubicBezTo>
                <a:cubicBezTo>
                  <a:pt x="244" y="15"/>
                  <a:pt x="145" y="0"/>
                  <a:pt x="55" y="30"/>
                </a:cubicBezTo>
                <a:cubicBezTo>
                  <a:pt x="36" y="36"/>
                  <a:pt x="31" y="80"/>
                  <a:pt x="18" y="94"/>
                </a:cubicBezTo>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Line 38"/>
          <p:cNvSpPr>
            <a:spLocks noChangeShapeType="1"/>
          </p:cNvSpPr>
          <p:nvPr/>
        </p:nvSpPr>
        <p:spPr bwMode="auto">
          <a:xfrm>
            <a:off x="3347244" y="3443114"/>
            <a:ext cx="1008063" cy="7207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6" name="Line 39"/>
          <p:cNvSpPr>
            <a:spLocks noChangeShapeType="1"/>
          </p:cNvSpPr>
          <p:nvPr/>
        </p:nvSpPr>
        <p:spPr bwMode="auto">
          <a:xfrm>
            <a:off x="3330575" y="3458989"/>
            <a:ext cx="1008063" cy="7207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 name="标题 1"/>
          <p:cNvSpPr>
            <a:spLocks noGrp="1"/>
          </p:cNvSpPr>
          <p:nvPr>
            <p:ph type="title"/>
          </p:nvPr>
        </p:nvSpPr>
        <p:spPr/>
        <p:txBody>
          <a:bodyPr/>
          <a:lstStyle/>
          <a:p>
            <a:r>
              <a:rPr lang="zh-CN" altLang="en-US" dirty="0"/>
              <a:t>算法图示</a:t>
            </a:r>
          </a:p>
        </p:txBody>
      </p:sp>
      <p:sp>
        <p:nvSpPr>
          <p:cNvPr id="4" name="内容占位符 3"/>
          <p:cNvSpPr>
            <a:spLocks noGrp="1"/>
          </p:cNvSpPr>
          <p:nvPr>
            <p:ph idx="1"/>
          </p:nvPr>
        </p:nvSpPr>
        <p:spPr/>
        <p:txBody>
          <a:bodyPr/>
          <a:lstStyle/>
          <a:p>
            <a:r>
              <a:rPr lang="zh-CN" altLang="en-US" dirty="0"/>
              <a:t>选取边</a:t>
            </a:r>
            <a:r>
              <a:rPr lang="en-US" altLang="zh-CN" dirty="0"/>
              <a:t>(v</a:t>
            </a:r>
            <a:r>
              <a:rPr lang="en-US" altLang="zh-CN" baseline="-25000" dirty="0"/>
              <a:t>1</a:t>
            </a:r>
            <a:r>
              <a:rPr lang="en-US" altLang="zh-CN" dirty="0"/>
              <a:t>, v</a:t>
            </a:r>
            <a:r>
              <a:rPr lang="en-US" altLang="zh-CN" baseline="-25000" dirty="0"/>
              <a:t>2</a:t>
            </a:r>
            <a:r>
              <a:rPr lang="en-US" altLang="zh-CN" dirty="0"/>
              <a:t>)</a:t>
            </a:r>
            <a:endParaRPr lang="zh-CN" altLang="en-US" dirty="0"/>
          </a:p>
        </p:txBody>
      </p:sp>
      <p:sp>
        <p:nvSpPr>
          <p:cNvPr id="7" name="Freeform 4"/>
          <p:cNvSpPr>
            <a:spLocks/>
          </p:cNvSpPr>
          <p:nvPr/>
        </p:nvSpPr>
        <p:spPr bwMode="auto">
          <a:xfrm>
            <a:off x="5436394" y="27223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Freeform 5"/>
          <p:cNvSpPr>
            <a:spLocks/>
          </p:cNvSpPr>
          <p:nvPr/>
        </p:nvSpPr>
        <p:spPr bwMode="auto">
          <a:xfrm>
            <a:off x="6947694" y="36590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 name="Freeform 7"/>
          <p:cNvSpPr>
            <a:spLocks/>
          </p:cNvSpPr>
          <p:nvPr/>
        </p:nvSpPr>
        <p:spPr bwMode="auto">
          <a:xfrm>
            <a:off x="1043782" y="38018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Line 10"/>
          <p:cNvSpPr>
            <a:spLocks noChangeShapeType="1"/>
          </p:cNvSpPr>
          <p:nvPr/>
        </p:nvSpPr>
        <p:spPr bwMode="auto">
          <a:xfrm>
            <a:off x="3418682" y="3298651"/>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Line 11"/>
          <p:cNvSpPr>
            <a:spLocks noChangeShapeType="1"/>
          </p:cNvSpPr>
          <p:nvPr/>
        </p:nvSpPr>
        <p:spPr bwMode="auto">
          <a:xfrm flipH="1">
            <a:off x="4858544" y="3514551"/>
            <a:ext cx="936625" cy="64928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 name="Line 12"/>
          <p:cNvSpPr>
            <a:spLocks noChangeShapeType="1"/>
          </p:cNvSpPr>
          <p:nvPr/>
        </p:nvSpPr>
        <p:spPr bwMode="auto">
          <a:xfrm>
            <a:off x="6269832" y="3485976"/>
            <a:ext cx="936625" cy="6477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 name="Line 13"/>
          <p:cNvSpPr>
            <a:spLocks noChangeShapeType="1"/>
          </p:cNvSpPr>
          <p:nvPr/>
        </p:nvSpPr>
        <p:spPr bwMode="auto">
          <a:xfrm flipH="1">
            <a:off x="1978819" y="4306714"/>
            <a:ext cx="230346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 name="Line 14"/>
          <p:cNvSpPr>
            <a:spLocks noChangeShapeType="1"/>
          </p:cNvSpPr>
          <p:nvPr/>
        </p:nvSpPr>
        <p:spPr bwMode="auto">
          <a:xfrm flipH="1">
            <a:off x="4858544" y="4306714"/>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 name="Line 15"/>
          <p:cNvSpPr>
            <a:spLocks noChangeShapeType="1"/>
          </p:cNvSpPr>
          <p:nvPr/>
        </p:nvSpPr>
        <p:spPr bwMode="auto">
          <a:xfrm flipH="1">
            <a:off x="1907382" y="3443114"/>
            <a:ext cx="1008062" cy="6778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 name="Line 16"/>
          <p:cNvSpPr>
            <a:spLocks noChangeShapeType="1"/>
          </p:cNvSpPr>
          <p:nvPr/>
        </p:nvSpPr>
        <p:spPr bwMode="auto">
          <a:xfrm flipH="1">
            <a:off x="3347244"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 name="Line 17"/>
          <p:cNvSpPr>
            <a:spLocks noChangeShapeType="1"/>
          </p:cNvSpPr>
          <p:nvPr/>
        </p:nvSpPr>
        <p:spPr bwMode="auto">
          <a:xfrm>
            <a:off x="1907382" y="4522614"/>
            <a:ext cx="1008062" cy="7207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0" name="Line 18"/>
          <p:cNvSpPr>
            <a:spLocks noChangeShapeType="1"/>
          </p:cNvSpPr>
          <p:nvPr/>
        </p:nvSpPr>
        <p:spPr bwMode="auto">
          <a:xfrm flipH="1">
            <a:off x="3418682" y="5459239"/>
            <a:ext cx="2305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1" name="Line 19"/>
          <p:cNvSpPr>
            <a:spLocks noChangeShapeType="1"/>
          </p:cNvSpPr>
          <p:nvPr/>
        </p:nvSpPr>
        <p:spPr bwMode="auto">
          <a:xfrm flipH="1">
            <a:off x="6226969"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 name="Oval 20"/>
          <p:cNvSpPr>
            <a:spLocks noChangeArrowheads="1"/>
          </p:cNvSpPr>
          <p:nvPr/>
        </p:nvSpPr>
        <p:spPr bwMode="auto">
          <a:xfrm>
            <a:off x="2842419"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1</a:t>
            </a:r>
          </a:p>
        </p:txBody>
      </p:sp>
      <p:sp>
        <p:nvSpPr>
          <p:cNvPr id="23" name="Oval 21"/>
          <p:cNvSpPr>
            <a:spLocks noChangeArrowheads="1"/>
          </p:cNvSpPr>
          <p:nvPr/>
        </p:nvSpPr>
        <p:spPr bwMode="auto">
          <a:xfrm>
            <a:off x="5722144"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2</a:t>
            </a:r>
          </a:p>
        </p:txBody>
      </p:sp>
      <p:sp>
        <p:nvSpPr>
          <p:cNvPr id="24" name="Oval 22"/>
          <p:cNvSpPr>
            <a:spLocks noChangeArrowheads="1"/>
          </p:cNvSpPr>
          <p:nvPr/>
        </p:nvSpPr>
        <p:spPr bwMode="auto">
          <a:xfrm>
            <a:off x="7163594" y="40146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dirty="0">
                <a:latin typeface="Arial" charset="0"/>
              </a:rPr>
              <a:t>v</a:t>
            </a:r>
            <a:r>
              <a:rPr lang="en-US" altLang="zh-CN" i="0" baseline="-25000" dirty="0">
                <a:latin typeface="Arial" charset="0"/>
              </a:rPr>
              <a:t>5</a:t>
            </a:r>
          </a:p>
        </p:txBody>
      </p:sp>
      <p:sp>
        <p:nvSpPr>
          <p:cNvPr id="25" name="Oval 23"/>
          <p:cNvSpPr>
            <a:spLocks noChangeArrowheads="1"/>
          </p:cNvSpPr>
          <p:nvPr/>
        </p:nvSpPr>
        <p:spPr bwMode="auto">
          <a:xfrm>
            <a:off x="1402557" y="4017789"/>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3</a:t>
            </a:r>
          </a:p>
        </p:txBody>
      </p:sp>
      <p:sp>
        <p:nvSpPr>
          <p:cNvPr id="26" name="Oval 24"/>
          <p:cNvSpPr>
            <a:spLocks noChangeArrowheads="1"/>
          </p:cNvSpPr>
          <p:nvPr/>
        </p:nvSpPr>
        <p:spPr bwMode="auto">
          <a:xfrm>
            <a:off x="2844007"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6</a:t>
            </a:r>
          </a:p>
        </p:txBody>
      </p:sp>
      <p:sp>
        <p:nvSpPr>
          <p:cNvPr id="27" name="Oval 25"/>
          <p:cNvSpPr>
            <a:spLocks noChangeArrowheads="1"/>
          </p:cNvSpPr>
          <p:nvPr/>
        </p:nvSpPr>
        <p:spPr bwMode="auto">
          <a:xfrm>
            <a:off x="5723732"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7</a:t>
            </a:r>
          </a:p>
        </p:txBody>
      </p:sp>
      <p:sp>
        <p:nvSpPr>
          <p:cNvPr id="28" name="Text Box 26"/>
          <p:cNvSpPr txBox="1">
            <a:spLocks noChangeArrowheads="1"/>
          </p:cNvSpPr>
          <p:nvPr/>
        </p:nvSpPr>
        <p:spPr bwMode="auto">
          <a:xfrm>
            <a:off x="212328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29" name="Text Box 27"/>
          <p:cNvSpPr txBox="1">
            <a:spLocks noChangeArrowheads="1"/>
          </p:cNvSpPr>
          <p:nvPr/>
        </p:nvSpPr>
        <p:spPr bwMode="auto">
          <a:xfrm>
            <a:off x="4428332" y="293828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0" name="Text Box 28"/>
          <p:cNvSpPr txBox="1">
            <a:spLocks noChangeArrowheads="1"/>
          </p:cNvSpPr>
          <p:nvPr/>
        </p:nvSpPr>
        <p:spPr bwMode="auto">
          <a:xfrm>
            <a:off x="3852069"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1" name="Text Box 29"/>
          <p:cNvSpPr txBox="1">
            <a:spLocks noChangeArrowheads="1"/>
          </p:cNvSpPr>
          <p:nvPr/>
        </p:nvSpPr>
        <p:spPr bwMode="auto">
          <a:xfrm>
            <a:off x="2986882" y="394000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2" name="Text Box 30"/>
          <p:cNvSpPr txBox="1">
            <a:spLocks noChangeArrowheads="1"/>
          </p:cNvSpPr>
          <p:nvPr/>
        </p:nvSpPr>
        <p:spPr bwMode="auto">
          <a:xfrm>
            <a:off x="2102644" y="481153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5</a:t>
            </a:r>
          </a:p>
        </p:txBody>
      </p:sp>
      <p:sp>
        <p:nvSpPr>
          <p:cNvPr id="33" name="Text Box 31"/>
          <p:cNvSpPr txBox="1">
            <a:spLocks noChangeArrowheads="1"/>
          </p:cNvSpPr>
          <p:nvPr/>
        </p:nvSpPr>
        <p:spPr bwMode="auto">
          <a:xfrm>
            <a:off x="4356894" y="51274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4" name="Text Box 32"/>
          <p:cNvSpPr txBox="1">
            <a:spLocks noChangeArrowheads="1"/>
          </p:cNvSpPr>
          <p:nvPr/>
        </p:nvSpPr>
        <p:spPr bwMode="auto">
          <a:xfrm>
            <a:off x="35647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8</a:t>
            </a:r>
          </a:p>
        </p:txBody>
      </p:sp>
      <p:sp>
        <p:nvSpPr>
          <p:cNvPr id="35" name="Text Box 33"/>
          <p:cNvSpPr txBox="1">
            <a:spLocks noChangeArrowheads="1"/>
          </p:cNvSpPr>
          <p:nvPr/>
        </p:nvSpPr>
        <p:spPr bwMode="auto">
          <a:xfrm>
            <a:off x="52919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36" name="Text Box 34"/>
          <p:cNvSpPr txBox="1">
            <a:spLocks noChangeArrowheads="1"/>
          </p:cNvSpPr>
          <p:nvPr/>
        </p:nvSpPr>
        <p:spPr bwMode="auto">
          <a:xfrm>
            <a:off x="5990432" y="39463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7</a:t>
            </a:r>
          </a:p>
        </p:txBody>
      </p:sp>
      <p:sp>
        <p:nvSpPr>
          <p:cNvPr id="37" name="Text Box 35"/>
          <p:cNvSpPr txBox="1">
            <a:spLocks noChangeArrowheads="1"/>
          </p:cNvSpPr>
          <p:nvPr/>
        </p:nvSpPr>
        <p:spPr bwMode="auto">
          <a:xfrm>
            <a:off x="507603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3</a:t>
            </a:r>
          </a:p>
        </p:txBody>
      </p:sp>
      <p:sp>
        <p:nvSpPr>
          <p:cNvPr id="38" name="Text Box 36"/>
          <p:cNvSpPr txBox="1">
            <a:spLocks noChangeArrowheads="1"/>
          </p:cNvSpPr>
          <p:nvPr/>
        </p:nvSpPr>
        <p:spPr bwMode="auto">
          <a:xfrm>
            <a:off x="6588919" y="3443114"/>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10</a:t>
            </a:r>
          </a:p>
        </p:txBody>
      </p:sp>
      <p:sp>
        <p:nvSpPr>
          <p:cNvPr id="39" name="Text Box 37"/>
          <p:cNvSpPr txBox="1">
            <a:spLocks noChangeArrowheads="1"/>
          </p:cNvSpPr>
          <p:nvPr/>
        </p:nvSpPr>
        <p:spPr bwMode="auto">
          <a:xfrm>
            <a:off x="6804819" y="4738514"/>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6</a:t>
            </a:r>
          </a:p>
        </p:txBody>
      </p:sp>
      <p:sp>
        <p:nvSpPr>
          <p:cNvPr id="41" name="Line 39"/>
          <p:cNvSpPr>
            <a:spLocks noChangeShapeType="1"/>
          </p:cNvSpPr>
          <p:nvPr/>
        </p:nvSpPr>
        <p:spPr bwMode="auto">
          <a:xfrm>
            <a:off x="4787107" y="4522614"/>
            <a:ext cx="1008062"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Oval 40"/>
          <p:cNvSpPr>
            <a:spLocks noChangeArrowheads="1"/>
          </p:cNvSpPr>
          <p:nvPr/>
        </p:nvSpPr>
        <p:spPr bwMode="auto">
          <a:xfrm>
            <a:off x="4282282" y="4014614"/>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4</a:t>
            </a:r>
          </a:p>
        </p:txBody>
      </p:sp>
      <p:sp>
        <p:nvSpPr>
          <p:cNvPr id="44" name="Line 42"/>
          <p:cNvSpPr>
            <a:spLocks noChangeShapeType="1"/>
          </p:cNvSpPr>
          <p:nvPr/>
        </p:nvSpPr>
        <p:spPr bwMode="auto">
          <a:xfrm flipH="1">
            <a:off x="3417094" y="5468031"/>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7" name="Line 40"/>
          <p:cNvSpPr>
            <a:spLocks noChangeShapeType="1"/>
          </p:cNvSpPr>
          <p:nvPr/>
        </p:nvSpPr>
        <p:spPr bwMode="auto">
          <a:xfrm>
            <a:off x="3421734" y="3297674"/>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Tree>
    <p:extLst>
      <p:ext uri="{BB962C8B-B14F-4D97-AF65-F5344CB8AC3E}">
        <p14:creationId xmlns:p14="http://schemas.microsoft.com/office/powerpoint/2010/main" val="300113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2"/>
          <p:cNvSpPr>
            <a:spLocks/>
          </p:cNvSpPr>
          <p:nvPr/>
        </p:nvSpPr>
        <p:spPr bwMode="auto">
          <a:xfrm>
            <a:off x="2611438" y="2700163"/>
            <a:ext cx="3916362" cy="2206625"/>
          </a:xfrm>
          <a:custGeom>
            <a:avLst/>
            <a:gdLst>
              <a:gd name="T0" fmla="*/ 84137 w 2467"/>
              <a:gd name="T1" fmla="*/ 247650 h 1390"/>
              <a:gd name="T2" fmla="*/ 55562 w 2467"/>
              <a:gd name="T3" fmla="*/ 290512 h 1390"/>
              <a:gd name="T4" fmla="*/ 26987 w 2467"/>
              <a:gd name="T5" fmla="*/ 377825 h 1390"/>
              <a:gd name="T6" fmla="*/ 26987 w 2467"/>
              <a:gd name="T7" fmla="*/ 798512 h 1390"/>
              <a:gd name="T8" fmla="*/ 128587 w 2467"/>
              <a:gd name="T9" fmla="*/ 942975 h 1390"/>
              <a:gd name="T10" fmla="*/ 563562 w 2467"/>
              <a:gd name="T11" fmla="*/ 1131887 h 1390"/>
              <a:gd name="T12" fmla="*/ 955675 w 2467"/>
              <a:gd name="T13" fmla="*/ 1263650 h 1390"/>
              <a:gd name="T14" fmla="*/ 1173162 w 2467"/>
              <a:gd name="T15" fmla="*/ 1422400 h 1390"/>
              <a:gd name="T16" fmla="*/ 1201737 w 2467"/>
              <a:gd name="T17" fmla="*/ 1466850 h 1390"/>
              <a:gd name="T18" fmla="*/ 1274762 w 2467"/>
              <a:gd name="T19" fmla="*/ 1538287 h 1390"/>
              <a:gd name="T20" fmla="*/ 1390650 w 2467"/>
              <a:gd name="T21" fmla="*/ 1712913 h 1390"/>
              <a:gd name="T22" fmla="*/ 1404937 w 2467"/>
              <a:gd name="T23" fmla="*/ 1755775 h 1390"/>
              <a:gd name="T24" fmla="*/ 1520825 w 2467"/>
              <a:gd name="T25" fmla="*/ 1916113 h 1390"/>
              <a:gd name="T26" fmla="*/ 1608137 w 2467"/>
              <a:gd name="T27" fmla="*/ 2032000 h 1390"/>
              <a:gd name="T28" fmla="*/ 1695450 w 2467"/>
              <a:gd name="T29" fmla="*/ 2090738 h 1390"/>
              <a:gd name="T30" fmla="*/ 1855787 w 2467"/>
              <a:gd name="T31" fmla="*/ 2206625 h 1390"/>
              <a:gd name="T32" fmla="*/ 2189162 w 2467"/>
              <a:gd name="T33" fmla="*/ 2192338 h 1390"/>
              <a:gd name="T34" fmla="*/ 2276475 w 2467"/>
              <a:gd name="T35" fmla="*/ 2162175 h 1390"/>
              <a:gd name="T36" fmla="*/ 2319337 w 2467"/>
              <a:gd name="T37" fmla="*/ 2147888 h 1390"/>
              <a:gd name="T38" fmla="*/ 2392362 w 2467"/>
              <a:gd name="T39" fmla="*/ 2090738 h 1390"/>
              <a:gd name="T40" fmla="*/ 2420937 w 2467"/>
              <a:gd name="T41" fmla="*/ 2046288 h 1390"/>
              <a:gd name="T42" fmla="*/ 2465387 w 2467"/>
              <a:gd name="T43" fmla="*/ 2017713 h 1390"/>
              <a:gd name="T44" fmla="*/ 2609849 w 2467"/>
              <a:gd name="T45" fmla="*/ 1887538 h 1390"/>
              <a:gd name="T46" fmla="*/ 2770187 w 2467"/>
              <a:gd name="T47" fmla="*/ 1712913 h 1390"/>
              <a:gd name="T48" fmla="*/ 2943224 w 2467"/>
              <a:gd name="T49" fmla="*/ 1450975 h 1390"/>
              <a:gd name="T50" fmla="*/ 3044824 w 2467"/>
              <a:gd name="T51" fmla="*/ 1393825 h 1390"/>
              <a:gd name="T52" fmla="*/ 3233737 w 2467"/>
              <a:gd name="T53" fmla="*/ 1263650 h 1390"/>
              <a:gd name="T54" fmla="*/ 3394075 w 2467"/>
              <a:gd name="T55" fmla="*/ 1162050 h 1390"/>
              <a:gd name="T56" fmla="*/ 3481387 w 2467"/>
              <a:gd name="T57" fmla="*/ 1103313 h 1390"/>
              <a:gd name="T58" fmla="*/ 3698875 w 2467"/>
              <a:gd name="T59" fmla="*/ 958850 h 1390"/>
              <a:gd name="T60" fmla="*/ 3829050 w 2467"/>
              <a:gd name="T61" fmla="*/ 769937 h 1390"/>
              <a:gd name="T62" fmla="*/ 3916362 w 2467"/>
              <a:gd name="T63" fmla="*/ 581025 h 1390"/>
              <a:gd name="T64" fmla="*/ 3741737 w 2467"/>
              <a:gd name="T65" fmla="*/ 247650 h 1390"/>
              <a:gd name="T66" fmla="*/ 3132137 w 2467"/>
              <a:gd name="T67" fmla="*/ 0 h 1390"/>
              <a:gd name="T68" fmla="*/ 2101850 w 2467"/>
              <a:gd name="T69" fmla="*/ 28575 h 1390"/>
              <a:gd name="T70" fmla="*/ 1855787 w 2467"/>
              <a:gd name="T71" fmla="*/ 73025 h 1390"/>
              <a:gd name="T72" fmla="*/ 1579562 w 2467"/>
              <a:gd name="T73" fmla="*/ 203200 h 1390"/>
              <a:gd name="T74" fmla="*/ 1520825 w 2467"/>
              <a:gd name="T75" fmla="*/ 231775 h 1390"/>
              <a:gd name="T76" fmla="*/ 1390650 w 2467"/>
              <a:gd name="T77" fmla="*/ 276225 h 1390"/>
              <a:gd name="T78" fmla="*/ 1130300 w 2467"/>
              <a:gd name="T79" fmla="*/ 304800 h 1390"/>
              <a:gd name="T80" fmla="*/ 955675 w 2467"/>
              <a:gd name="T81" fmla="*/ 247650 h 1390"/>
              <a:gd name="T82" fmla="*/ 809625 w 2467"/>
              <a:gd name="T83" fmla="*/ 174625 h 1390"/>
              <a:gd name="T84" fmla="*/ 723900 w 2467"/>
              <a:gd name="T85" fmla="*/ 146050 h 1390"/>
              <a:gd name="T86" fmla="*/ 331787 w 2467"/>
              <a:gd name="T87" fmla="*/ 146050 h 1390"/>
              <a:gd name="T88" fmla="*/ 157162 w 2467"/>
              <a:gd name="T89" fmla="*/ 203200 h 1390"/>
              <a:gd name="T90" fmla="*/ 84137 w 2467"/>
              <a:gd name="T91" fmla="*/ 247650 h 13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67"/>
              <a:gd name="T139" fmla="*/ 0 h 1390"/>
              <a:gd name="T140" fmla="*/ 2467 w 2467"/>
              <a:gd name="T141" fmla="*/ 1390 h 139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67" h="1390">
                <a:moveTo>
                  <a:pt x="53" y="156"/>
                </a:moveTo>
                <a:cubicBezTo>
                  <a:pt x="47" y="165"/>
                  <a:pt x="39" y="173"/>
                  <a:pt x="35" y="183"/>
                </a:cubicBezTo>
                <a:cubicBezTo>
                  <a:pt x="27" y="201"/>
                  <a:pt x="17" y="238"/>
                  <a:pt x="17" y="238"/>
                </a:cubicBezTo>
                <a:cubicBezTo>
                  <a:pt x="6" y="354"/>
                  <a:pt x="0" y="361"/>
                  <a:pt x="17" y="503"/>
                </a:cubicBezTo>
                <a:cubicBezTo>
                  <a:pt x="22" y="548"/>
                  <a:pt x="40" y="581"/>
                  <a:pt x="81" y="594"/>
                </a:cubicBezTo>
                <a:cubicBezTo>
                  <a:pt x="139" y="656"/>
                  <a:pt x="271" y="699"/>
                  <a:pt x="355" y="713"/>
                </a:cubicBezTo>
                <a:cubicBezTo>
                  <a:pt x="438" y="741"/>
                  <a:pt x="516" y="777"/>
                  <a:pt x="602" y="796"/>
                </a:cubicBezTo>
                <a:cubicBezTo>
                  <a:pt x="647" y="825"/>
                  <a:pt x="704" y="853"/>
                  <a:pt x="739" y="896"/>
                </a:cubicBezTo>
                <a:cubicBezTo>
                  <a:pt x="746" y="905"/>
                  <a:pt x="750" y="916"/>
                  <a:pt x="757" y="924"/>
                </a:cubicBezTo>
                <a:cubicBezTo>
                  <a:pt x="771" y="940"/>
                  <a:pt x="803" y="969"/>
                  <a:pt x="803" y="969"/>
                </a:cubicBezTo>
                <a:cubicBezTo>
                  <a:pt x="823" y="1011"/>
                  <a:pt x="850" y="1039"/>
                  <a:pt x="876" y="1079"/>
                </a:cubicBezTo>
                <a:cubicBezTo>
                  <a:pt x="881" y="1087"/>
                  <a:pt x="880" y="1098"/>
                  <a:pt x="885" y="1106"/>
                </a:cubicBezTo>
                <a:cubicBezTo>
                  <a:pt x="906" y="1140"/>
                  <a:pt x="935" y="1173"/>
                  <a:pt x="958" y="1207"/>
                </a:cubicBezTo>
                <a:cubicBezTo>
                  <a:pt x="973" y="1228"/>
                  <a:pt x="994" y="1264"/>
                  <a:pt x="1013" y="1280"/>
                </a:cubicBezTo>
                <a:cubicBezTo>
                  <a:pt x="1030" y="1295"/>
                  <a:pt x="1068" y="1317"/>
                  <a:pt x="1068" y="1317"/>
                </a:cubicBezTo>
                <a:cubicBezTo>
                  <a:pt x="1095" y="1358"/>
                  <a:pt x="1130" y="1365"/>
                  <a:pt x="1169" y="1390"/>
                </a:cubicBezTo>
                <a:cubicBezTo>
                  <a:pt x="1239" y="1387"/>
                  <a:pt x="1309" y="1388"/>
                  <a:pt x="1379" y="1381"/>
                </a:cubicBezTo>
                <a:cubicBezTo>
                  <a:pt x="1398" y="1379"/>
                  <a:pt x="1416" y="1368"/>
                  <a:pt x="1434" y="1362"/>
                </a:cubicBezTo>
                <a:cubicBezTo>
                  <a:pt x="1443" y="1359"/>
                  <a:pt x="1461" y="1353"/>
                  <a:pt x="1461" y="1353"/>
                </a:cubicBezTo>
                <a:cubicBezTo>
                  <a:pt x="1475" y="1340"/>
                  <a:pt x="1493" y="1331"/>
                  <a:pt x="1507" y="1317"/>
                </a:cubicBezTo>
                <a:cubicBezTo>
                  <a:pt x="1515" y="1309"/>
                  <a:pt x="1517" y="1297"/>
                  <a:pt x="1525" y="1289"/>
                </a:cubicBezTo>
                <a:cubicBezTo>
                  <a:pt x="1533" y="1281"/>
                  <a:pt x="1545" y="1278"/>
                  <a:pt x="1553" y="1271"/>
                </a:cubicBezTo>
                <a:cubicBezTo>
                  <a:pt x="1588" y="1240"/>
                  <a:pt x="1606" y="1214"/>
                  <a:pt x="1644" y="1189"/>
                </a:cubicBezTo>
                <a:cubicBezTo>
                  <a:pt x="1660" y="1140"/>
                  <a:pt x="1703" y="1106"/>
                  <a:pt x="1745" y="1079"/>
                </a:cubicBezTo>
                <a:cubicBezTo>
                  <a:pt x="1761" y="1013"/>
                  <a:pt x="1817" y="971"/>
                  <a:pt x="1854" y="914"/>
                </a:cubicBezTo>
                <a:cubicBezTo>
                  <a:pt x="1867" y="894"/>
                  <a:pt x="1899" y="893"/>
                  <a:pt x="1918" y="878"/>
                </a:cubicBezTo>
                <a:cubicBezTo>
                  <a:pt x="1958" y="847"/>
                  <a:pt x="1987" y="813"/>
                  <a:pt x="2037" y="796"/>
                </a:cubicBezTo>
                <a:cubicBezTo>
                  <a:pt x="2068" y="765"/>
                  <a:pt x="2106" y="759"/>
                  <a:pt x="2138" y="732"/>
                </a:cubicBezTo>
                <a:cubicBezTo>
                  <a:pt x="2185" y="693"/>
                  <a:pt x="2143" y="711"/>
                  <a:pt x="2193" y="695"/>
                </a:cubicBezTo>
                <a:cubicBezTo>
                  <a:pt x="2231" y="670"/>
                  <a:pt x="2286" y="618"/>
                  <a:pt x="2330" y="604"/>
                </a:cubicBezTo>
                <a:cubicBezTo>
                  <a:pt x="2357" y="562"/>
                  <a:pt x="2387" y="529"/>
                  <a:pt x="2412" y="485"/>
                </a:cubicBezTo>
                <a:cubicBezTo>
                  <a:pt x="2434" y="446"/>
                  <a:pt x="2442" y="403"/>
                  <a:pt x="2467" y="366"/>
                </a:cubicBezTo>
                <a:cubicBezTo>
                  <a:pt x="2460" y="270"/>
                  <a:pt x="2462" y="182"/>
                  <a:pt x="2357" y="156"/>
                </a:cubicBezTo>
                <a:cubicBezTo>
                  <a:pt x="2227" y="69"/>
                  <a:pt x="2117" y="46"/>
                  <a:pt x="1973" y="0"/>
                </a:cubicBezTo>
                <a:cubicBezTo>
                  <a:pt x="1954" y="0"/>
                  <a:pt x="1482" y="1"/>
                  <a:pt x="1324" y="18"/>
                </a:cubicBezTo>
                <a:cubicBezTo>
                  <a:pt x="1273" y="23"/>
                  <a:pt x="1221" y="40"/>
                  <a:pt x="1169" y="46"/>
                </a:cubicBezTo>
                <a:cubicBezTo>
                  <a:pt x="1106" y="66"/>
                  <a:pt x="1054" y="103"/>
                  <a:pt x="995" y="128"/>
                </a:cubicBezTo>
                <a:cubicBezTo>
                  <a:pt x="982" y="133"/>
                  <a:pt x="971" y="141"/>
                  <a:pt x="958" y="146"/>
                </a:cubicBezTo>
                <a:cubicBezTo>
                  <a:pt x="931" y="156"/>
                  <a:pt x="876" y="174"/>
                  <a:pt x="876" y="174"/>
                </a:cubicBezTo>
                <a:cubicBezTo>
                  <a:pt x="815" y="215"/>
                  <a:pt x="800" y="199"/>
                  <a:pt x="712" y="192"/>
                </a:cubicBezTo>
                <a:cubicBezTo>
                  <a:pt x="670" y="184"/>
                  <a:pt x="643" y="166"/>
                  <a:pt x="602" y="156"/>
                </a:cubicBezTo>
                <a:cubicBezTo>
                  <a:pt x="522" y="102"/>
                  <a:pt x="577" y="130"/>
                  <a:pt x="510" y="110"/>
                </a:cubicBezTo>
                <a:cubicBezTo>
                  <a:pt x="492" y="105"/>
                  <a:pt x="456" y="92"/>
                  <a:pt x="456" y="92"/>
                </a:cubicBezTo>
                <a:cubicBezTo>
                  <a:pt x="384" y="43"/>
                  <a:pt x="290" y="79"/>
                  <a:pt x="209" y="92"/>
                </a:cubicBezTo>
                <a:cubicBezTo>
                  <a:pt x="184" y="100"/>
                  <a:pt x="124" y="111"/>
                  <a:pt x="99" y="128"/>
                </a:cubicBezTo>
                <a:cubicBezTo>
                  <a:pt x="88" y="136"/>
                  <a:pt x="53" y="175"/>
                  <a:pt x="53" y="156"/>
                </a:cubicBezTo>
                <a:close/>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5" name="Freeform 2"/>
          <p:cNvSpPr>
            <a:spLocks/>
          </p:cNvSpPr>
          <p:nvPr/>
        </p:nvSpPr>
        <p:spPr bwMode="auto">
          <a:xfrm>
            <a:off x="2485414" y="4941714"/>
            <a:ext cx="4221163" cy="1038225"/>
          </a:xfrm>
          <a:custGeom>
            <a:avLst/>
            <a:gdLst>
              <a:gd name="T0" fmla="*/ 28575 w 2659"/>
              <a:gd name="T1" fmla="*/ 347662 h 654"/>
              <a:gd name="T2" fmla="*/ 203200 w 2659"/>
              <a:gd name="T3" fmla="*/ 841375 h 654"/>
              <a:gd name="T4" fmla="*/ 347663 w 2659"/>
              <a:gd name="T5" fmla="*/ 898525 h 654"/>
              <a:gd name="T6" fmla="*/ 1030288 w 2659"/>
              <a:gd name="T7" fmla="*/ 1016000 h 654"/>
              <a:gd name="T8" fmla="*/ 1727200 w 2659"/>
              <a:gd name="T9" fmla="*/ 971550 h 654"/>
              <a:gd name="T10" fmla="*/ 1916113 w 2659"/>
              <a:gd name="T11" fmla="*/ 928688 h 654"/>
              <a:gd name="T12" fmla="*/ 2074863 w 2659"/>
              <a:gd name="T13" fmla="*/ 869950 h 654"/>
              <a:gd name="T14" fmla="*/ 2306638 w 2659"/>
              <a:gd name="T15" fmla="*/ 827088 h 654"/>
              <a:gd name="T16" fmla="*/ 3729038 w 2659"/>
              <a:gd name="T17" fmla="*/ 884238 h 654"/>
              <a:gd name="T18" fmla="*/ 3948113 w 2659"/>
              <a:gd name="T19" fmla="*/ 841375 h 654"/>
              <a:gd name="T20" fmla="*/ 4106863 w 2659"/>
              <a:gd name="T21" fmla="*/ 739775 h 654"/>
              <a:gd name="T22" fmla="*/ 4179888 w 2659"/>
              <a:gd name="T23" fmla="*/ 565150 h 654"/>
              <a:gd name="T24" fmla="*/ 4208463 w 2659"/>
              <a:gd name="T25" fmla="*/ 449263 h 654"/>
              <a:gd name="T26" fmla="*/ 4179888 w 2659"/>
              <a:gd name="T27" fmla="*/ 246063 h 654"/>
              <a:gd name="T28" fmla="*/ 3990976 w 2659"/>
              <a:gd name="T29" fmla="*/ 101600 h 654"/>
              <a:gd name="T30" fmla="*/ 3860801 w 2659"/>
              <a:gd name="T31" fmla="*/ 42862 h 654"/>
              <a:gd name="T32" fmla="*/ 3409951 w 2659"/>
              <a:gd name="T33" fmla="*/ 101600 h 654"/>
              <a:gd name="T34" fmla="*/ 3221037 w 2659"/>
              <a:gd name="T35" fmla="*/ 187325 h 654"/>
              <a:gd name="T36" fmla="*/ 3017838 w 2659"/>
              <a:gd name="T37" fmla="*/ 274637 h 654"/>
              <a:gd name="T38" fmla="*/ 2859088 w 2659"/>
              <a:gd name="T39" fmla="*/ 319087 h 654"/>
              <a:gd name="T40" fmla="*/ 2554288 w 2659"/>
              <a:gd name="T41" fmla="*/ 304800 h 654"/>
              <a:gd name="T42" fmla="*/ 2351088 w 2659"/>
              <a:gd name="T43" fmla="*/ 217488 h 654"/>
              <a:gd name="T44" fmla="*/ 2220913 w 2659"/>
              <a:gd name="T45" fmla="*/ 173037 h 654"/>
              <a:gd name="T46" fmla="*/ 1958975 w 2659"/>
              <a:gd name="T47" fmla="*/ 85725 h 654"/>
              <a:gd name="T48" fmla="*/ 1712913 w 2659"/>
              <a:gd name="T49" fmla="*/ 144462 h 654"/>
              <a:gd name="T50" fmla="*/ 1566862 w 2659"/>
              <a:gd name="T51" fmla="*/ 203200 h 654"/>
              <a:gd name="T52" fmla="*/ 1219200 w 2659"/>
              <a:gd name="T53" fmla="*/ 304800 h 654"/>
              <a:gd name="T54" fmla="*/ 1058863 w 2659"/>
              <a:gd name="T55" fmla="*/ 274637 h 654"/>
              <a:gd name="T56" fmla="*/ 971550 w 2659"/>
              <a:gd name="T57" fmla="*/ 231775 h 654"/>
              <a:gd name="T58" fmla="*/ 711200 w 2659"/>
              <a:gd name="T59" fmla="*/ 101600 h 654"/>
              <a:gd name="T60" fmla="*/ 508000 w 2659"/>
              <a:gd name="T61" fmla="*/ 0 h 654"/>
              <a:gd name="T62" fmla="*/ 231775 w 2659"/>
              <a:gd name="T63" fmla="*/ 57150 h 654"/>
              <a:gd name="T64" fmla="*/ 115888 w 2659"/>
              <a:gd name="T65" fmla="*/ 144462 h 654"/>
              <a:gd name="T66" fmla="*/ 28575 w 2659"/>
              <a:gd name="T67" fmla="*/ 304800 h 654"/>
              <a:gd name="T68" fmla="*/ 28575 w 2659"/>
              <a:gd name="T69" fmla="*/ 347662 h 6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659"/>
              <a:gd name="T106" fmla="*/ 0 h 654"/>
              <a:gd name="T107" fmla="*/ 2659 w 2659"/>
              <a:gd name="T108" fmla="*/ 654 h 6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659" h="654">
                <a:moveTo>
                  <a:pt x="18" y="219"/>
                </a:moveTo>
                <a:cubicBezTo>
                  <a:pt x="24" y="299"/>
                  <a:pt x="28" y="498"/>
                  <a:pt x="128" y="530"/>
                </a:cubicBezTo>
                <a:cubicBezTo>
                  <a:pt x="159" y="550"/>
                  <a:pt x="183" y="557"/>
                  <a:pt x="219" y="566"/>
                </a:cubicBezTo>
                <a:cubicBezTo>
                  <a:pt x="302" y="654"/>
                  <a:pt x="586" y="638"/>
                  <a:pt x="649" y="640"/>
                </a:cubicBezTo>
                <a:cubicBezTo>
                  <a:pt x="850" y="634"/>
                  <a:pt x="925" y="630"/>
                  <a:pt x="1088" y="612"/>
                </a:cubicBezTo>
                <a:cubicBezTo>
                  <a:pt x="1129" y="602"/>
                  <a:pt x="1165" y="592"/>
                  <a:pt x="1207" y="585"/>
                </a:cubicBezTo>
                <a:cubicBezTo>
                  <a:pt x="1236" y="554"/>
                  <a:pt x="1267" y="559"/>
                  <a:pt x="1307" y="548"/>
                </a:cubicBezTo>
                <a:cubicBezTo>
                  <a:pt x="1421" y="518"/>
                  <a:pt x="1296" y="537"/>
                  <a:pt x="1453" y="521"/>
                </a:cubicBezTo>
                <a:cubicBezTo>
                  <a:pt x="1754" y="527"/>
                  <a:pt x="2050" y="539"/>
                  <a:pt x="2349" y="557"/>
                </a:cubicBezTo>
                <a:cubicBezTo>
                  <a:pt x="2399" y="551"/>
                  <a:pt x="2440" y="545"/>
                  <a:pt x="2487" y="530"/>
                </a:cubicBezTo>
                <a:cubicBezTo>
                  <a:pt x="2522" y="506"/>
                  <a:pt x="2546" y="480"/>
                  <a:pt x="2587" y="466"/>
                </a:cubicBezTo>
                <a:cubicBezTo>
                  <a:pt x="2609" y="431"/>
                  <a:pt x="2623" y="397"/>
                  <a:pt x="2633" y="356"/>
                </a:cubicBezTo>
                <a:cubicBezTo>
                  <a:pt x="2639" y="332"/>
                  <a:pt x="2651" y="283"/>
                  <a:pt x="2651" y="283"/>
                </a:cubicBezTo>
                <a:cubicBezTo>
                  <a:pt x="2647" y="240"/>
                  <a:pt x="2659" y="189"/>
                  <a:pt x="2633" y="155"/>
                </a:cubicBezTo>
                <a:cubicBezTo>
                  <a:pt x="2606" y="119"/>
                  <a:pt x="2556" y="78"/>
                  <a:pt x="2514" y="64"/>
                </a:cubicBezTo>
                <a:cubicBezTo>
                  <a:pt x="2489" y="38"/>
                  <a:pt x="2467" y="36"/>
                  <a:pt x="2432" y="27"/>
                </a:cubicBezTo>
                <a:cubicBezTo>
                  <a:pt x="2334" y="32"/>
                  <a:pt x="2241" y="31"/>
                  <a:pt x="2148" y="64"/>
                </a:cubicBezTo>
                <a:cubicBezTo>
                  <a:pt x="2110" y="93"/>
                  <a:pt x="2074" y="104"/>
                  <a:pt x="2029" y="118"/>
                </a:cubicBezTo>
                <a:cubicBezTo>
                  <a:pt x="1985" y="132"/>
                  <a:pt x="1942" y="153"/>
                  <a:pt x="1901" y="173"/>
                </a:cubicBezTo>
                <a:cubicBezTo>
                  <a:pt x="1870" y="188"/>
                  <a:pt x="1834" y="190"/>
                  <a:pt x="1801" y="201"/>
                </a:cubicBezTo>
                <a:cubicBezTo>
                  <a:pt x="1737" y="198"/>
                  <a:pt x="1673" y="199"/>
                  <a:pt x="1609" y="192"/>
                </a:cubicBezTo>
                <a:cubicBezTo>
                  <a:pt x="1565" y="187"/>
                  <a:pt x="1519" y="156"/>
                  <a:pt x="1481" y="137"/>
                </a:cubicBezTo>
                <a:cubicBezTo>
                  <a:pt x="1446" y="120"/>
                  <a:pt x="1441" y="136"/>
                  <a:pt x="1399" y="109"/>
                </a:cubicBezTo>
                <a:cubicBezTo>
                  <a:pt x="1348" y="76"/>
                  <a:pt x="1292" y="65"/>
                  <a:pt x="1234" y="54"/>
                </a:cubicBezTo>
                <a:cubicBezTo>
                  <a:pt x="1186" y="61"/>
                  <a:pt x="1124" y="69"/>
                  <a:pt x="1079" y="91"/>
                </a:cubicBezTo>
                <a:cubicBezTo>
                  <a:pt x="1046" y="107"/>
                  <a:pt x="1024" y="118"/>
                  <a:pt x="987" y="128"/>
                </a:cubicBezTo>
                <a:cubicBezTo>
                  <a:pt x="922" y="171"/>
                  <a:pt x="844" y="183"/>
                  <a:pt x="768" y="192"/>
                </a:cubicBezTo>
                <a:cubicBezTo>
                  <a:pt x="747" y="189"/>
                  <a:pt x="694" y="186"/>
                  <a:pt x="667" y="173"/>
                </a:cubicBezTo>
                <a:cubicBezTo>
                  <a:pt x="595" y="138"/>
                  <a:pt x="683" y="169"/>
                  <a:pt x="612" y="146"/>
                </a:cubicBezTo>
                <a:cubicBezTo>
                  <a:pt x="564" y="114"/>
                  <a:pt x="503" y="82"/>
                  <a:pt x="448" y="64"/>
                </a:cubicBezTo>
                <a:cubicBezTo>
                  <a:pt x="426" y="42"/>
                  <a:pt x="354" y="11"/>
                  <a:pt x="320" y="0"/>
                </a:cubicBezTo>
                <a:cubicBezTo>
                  <a:pt x="170" y="11"/>
                  <a:pt x="238" y="5"/>
                  <a:pt x="146" y="36"/>
                </a:cubicBezTo>
                <a:cubicBezTo>
                  <a:pt x="121" y="74"/>
                  <a:pt x="109" y="67"/>
                  <a:pt x="73" y="91"/>
                </a:cubicBezTo>
                <a:cubicBezTo>
                  <a:pt x="50" y="125"/>
                  <a:pt x="46" y="162"/>
                  <a:pt x="18" y="192"/>
                </a:cubicBezTo>
                <a:cubicBezTo>
                  <a:pt x="8" y="222"/>
                  <a:pt x="0" y="219"/>
                  <a:pt x="18" y="219"/>
                </a:cubicBezTo>
                <a:close/>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Line 38"/>
          <p:cNvSpPr>
            <a:spLocks noChangeShapeType="1"/>
          </p:cNvSpPr>
          <p:nvPr/>
        </p:nvSpPr>
        <p:spPr bwMode="auto">
          <a:xfrm>
            <a:off x="3347244" y="3443114"/>
            <a:ext cx="1008063" cy="7207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6" name="Line 39"/>
          <p:cNvSpPr>
            <a:spLocks noChangeShapeType="1"/>
          </p:cNvSpPr>
          <p:nvPr/>
        </p:nvSpPr>
        <p:spPr bwMode="auto">
          <a:xfrm>
            <a:off x="3330575" y="3458989"/>
            <a:ext cx="1008063" cy="7207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 name="标题 1"/>
          <p:cNvSpPr>
            <a:spLocks noGrp="1"/>
          </p:cNvSpPr>
          <p:nvPr>
            <p:ph type="title"/>
          </p:nvPr>
        </p:nvSpPr>
        <p:spPr/>
        <p:txBody>
          <a:bodyPr/>
          <a:lstStyle/>
          <a:p>
            <a:r>
              <a:rPr lang="zh-CN" altLang="en-US" dirty="0"/>
              <a:t>算法图示</a:t>
            </a:r>
          </a:p>
        </p:txBody>
      </p:sp>
      <p:sp>
        <p:nvSpPr>
          <p:cNvPr id="4" name="内容占位符 3"/>
          <p:cNvSpPr>
            <a:spLocks noGrp="1"/>
          </p:cNvSpPr>
          <p:nvPr>
            <p:ph idx="1"/>
          </p:nvPr>
        </p:nvSpPr>
        <p:spPr/>
        <p:txBody>
          <a:bodyPr/>
          <a:lstStyle/>
          <a:p>
            <a:r>
              <a:rPr lang="zh-CN" altLang="en-US" dirty="0"/>
              <a:t>合并这条边连接的两棵树</a:t>
            </a:r>
          </a:p>
        </p:txBody>
      </p:sp>
      <p:sp>
        <p:nvSpPr>
          <p:cNvPr id="8" name="Freeform 5"/>
          <p:cNvSpPr>
            <a:spLocks/>
          </p:cNvSpPr>
          <p:nvPr/>
        </p:nvSpPr>
        <p:spPr bwMode="auto">
          <a:xfrm>
            <a:off x="6947694" y="36590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 name="Freeform 7"/>
          <p:cNvSpPr>
            <a:spLocks/>
          </p:cNvSpPr>
          <p:nvPr/>
        </p:nvSpPr>
        <p:spPr bwMode="auto">
          <a:xfrm>
            <a:off x="1043782" y="38018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Line 10"/>
          <p:cNvSpPr>
            <a:spLocks noChangeShapeType="1"/>
          </p:cNvSpPr>
          <p:nvPr/>
        </p:nvSpPr>
        <p:spPr bwMode="auto">
          <a:xfrm>
            <a:off x="3418682" y="3298651"/>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Line 11"/>
          <p:cNvSpPr>
            <a:spLocks noChangeShapeType="1"/>
          </p:cNvSpPr>
          <p:nvPr/>
        </p:nvSpPr>
        <p:spPr bwMode="auto">
          <a:xfrm flipH="1">
            <a:off x="4858544" y="3514551"/>
            <a:ext cx="936625" cy="64928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 name="Line 12"/>
          <p:cNvSpPr>
            <a:spLocks noChangeShapeType="1"/>
          </p:cNvSpPr>
          <p:nvPr/>
        </p:nvSpPr>
        <p:spPr bwMode="auto">
          <a:xfrm>
            <a:off x="6269832" y="3485976"/>
            <a:ext cx="936625" cy="6477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 name="Line 13"/>
          <p:cNvSpPr>
            <a:spLocks noChangeShapeType="1"/>
          </p:cNvSpPr>
          <p:nvPr/>
        </p:nvSpPr>
        <p:spPr bwMode="auto">
          <a:xfrm flipH="1">
            <a:off x="1978819" y="4306714"/>
            <a:ext cx="230346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 name="Line 14"/>
          <p:cNvSpPr>
            <a:spLocks noChangeShapeType="1"/>
          </p:cNvSpPr>
          <p:nvPr/>
        </p:nvSpPr>
        <p:spPr bwMode="auto">
          <a:xfrm flipH="1">
            <a:off x="4858544" y="4306714"/>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 name="Line 15"/>
          <p:cNvSpPr>
            <a:spLocks noChangeShapeType="1"/>
          </p:cNvSpPr>
          <p:nvPr/>
        </p:nvSpPr>
        <p:spPr bwMode="auto">
          <a:xfrm flipH="1">
            <a:off x="1907382" y="3443114"/>
            <a:ext cx="1008062" cy="6778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 name="Line 16"/>
          <p:cNvSpPr>
            <a:spLocks noChangeShapeType="1"/>
          </p:cNvSpPr>
          <p:nvPr/>
        </p:nvSpPr>
        <p:spPr bwMode="auto">
          <a:xfrm flipH="1">
            <a:off x="3347244"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 name="Line 17"/>
          <p:cNvSpPr>
            <a:spLocks noChangeShapeType="1"/>
          </p:cNvSpPr>
          <p:nvPr/>
        </p:nvSpPr>
        <p:spPr bwMode="auto">
          <a:xfrm>
            <a:off x="1907382" y="4522614"/>
            <a:ext cx="1008062" cy="7207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0" name="Line 18"/>
          <p:cNvSpPr>
            <a:spLocks noChangeShapeType="1"/>
          </p:cNvSpPr>
          <p:nvPr/>
        </p:nvSpPr>
        <p:spPr bwMode="auto">
          <a:xfrm flipH="1">
            <a:off x="3418682" y="5459239"/>
            <a:ext cx="2305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1" name="Line 19"/>
          <p:cNvSpPr>
            <a:spLocks noChangeShapeType="1"/>
          </p:cNvSpPr>
          <p:nvPr/>
        </p:nvSpPr>
        <p:spPr bwMode="auto">
          <a:xfrm flipH="1">
            <a:off x="6226969"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 name="Oval 20"/>
          <p:cNvSpPr>
            <a:spLocks noChangeArrowheads="1"/>
          </p:cNvSpPr>
          <p:nvPr/>
        </p:nvSpPr>
        <p:spPr bwMode="auto">
          <a:xfrm>
            <a:off x="2842419"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1</a:t>
            </a:r>
          </a:p>
        </p:txBody>
      </p:sp>
      <p:sp>
        <p:nvSpPr>
          <p:cNvPr id="23" name="Oval 21"/>
          <p:cNvSpPr>
            <a:spLocks noChangeArrowheads="1"/>
          </p:cNvSpPr>
          <p:nvPr/>
        </p:nvSpPr>
        <p:spPr bwMode="auto">
          <a:xfrm>
            <a:off x="5722144"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2</a:t>
            </a:r>
          </a:p>
        </p:txBody>
      </p:sp>
      <p:sp>
        <p:nvSpPr>
          <p:cNvPr id="24" name="Oval 22"/>
          <p:cNvSpPr>
            <a:spLocks noChangeArrowheads="1"/>
          </p:cNvSpPr>
          <p:nvPr/>
        </p:nvSpPr>
        <p:spPr bwMode="auto">
          <a:xfrm>
            <a:off x="7163594" y="40146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dirty="0">
                <a:latin typeface="Arial" charset="0"/>
              </a:rPr>
              <a:t>v</a:t>
            </a:r>
            <a:r>
              <a:rPr lang="en-US" altLang="zh-CN" i="0" baseline="-25000" dirty="0">
                <a:latin typeface="Arial" charset="0"/>
              </a:rPr>
              <a:t>5</a:t>
            </a:r>
          </a:p>
        </p:txBody>
      </p:sp>
      <p:sp>
        <p:nvSpPr>
          <p:cNvPr id="25" name="Oval 23"/>
          <p:cNvSpPr>
            <a:spLocks noChangeArrowheads="1"/>
          </p:cNvSpPr>
          <p:nvPr/>
        </p:nvSpPr>
        <p:spPr bwMode="auto">
          <a:xfrm>
            <a:off x="1402557" y="4017789"/>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3</a:t>
            </a:r>
          </a:p>
        </p:txBody>
      </p:sp>
      <p:sp>
        <p:nvSpPr>
          <p:cNvPr id="26" name="Oval 24"/>
          <p:cNvSpPr>
            <a:spLocks noChangeArrowheads="1"/>
          </p:cNvSpPr>
          <p:nvPr/>
        </p:nvSpPr>
        <p:spPr bwMode="auto">
          <a:xfrm>
            <a:off x="2844007"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6</a:t>
            </a:r>
          </a:p>
        </p:txBody>
      </p:sp>
      <p:sp>
        <p:nvSpPr>
          <p:cNvPr id="27" name="Oval 25"/>
          <p:cNvSpPr>
            <a:spLocks noChangeArrowheads="1"/>
          </p:cNvSpPr>
          <p:nvPr/>
        </p:nvSpPr>
        <p:spPr bwMode="auto">
          <a:xfrm>
            <a:off x="5723732"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7</a:t>
            </a:r>
          </a:p>
        </p:txBody>
      </p:sp>
      <p:sp>
        <p:nvSpPr>
          <p:cNvPr id="28" name="Text Box 26"/>
          <p:cNvSpPr txBox="1">
            <a:spLocks noChangeArrowheads="1"/>
          </p:cNvSpPr>
          <p:nvPr/>
        </p:nvSpPr>
        <p:spPr bwMode="auto">
          <a:xfrm>
            <a:off x="212328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29" name="Text Box 27"/>
          <p:cNvSpPr txBox="1">
            <a:spLocks noChangeArrowheads="1"/>
          </p:cNvSpPr>
          <p:nvPr/>
        </p:nvSpPr>
        <p:spPr bwMode="auto">
          <a:xfrm>
            <a:off x="4428332" y="293828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0" name="Text Box 28"/>
          <p:cNvSpPr txBox="1">
            <a:spLocks noChangeArrowheads="1"/>
          </p:cNvSpPr>
          <p:nvPr/>
        </p:nvSpPr>
        <p:spPr bwMode="auto">
          <a:xfrm>
            <a:off x="3852069"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1" name="Text Box 29"/>
          <p:cNvSpPr txBox="1">
            <a:spLocks noChangeArrowheads="1"/>
          </p:cNvSpPr>
          <p:nvPr/>
        </p:nvSpPr>
        <p:spPr bwMode="auto">
          <a:xfrm>
            <a:off x="2986882" y="394000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2" name="Text Box 30"/>
          <p:cNvSpPr txBox="1">
            <a:spLocks noChangeArrowheads="1"/>
          </p:cNvSpPr>
          <p:nvPr/>
        </p:nvSpPr>
        <p:spPr bwMode="auto">
          <a:xfrm>
            <a:off x="2102644" y="481153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5</a:t>
            </a:r>
          </a:p>
        </p:txBody>
      </p:sp>
      <p:sp>
        <p:nvSpPr>
          <p:cNvPr id="33" name="Text Box 31"/>
          <p:cNvSpPr txBox="1">
            <a:spLocks noChangeArrowheads="1"/>
          </p:cNvSpPr>
          <p:nvPr/>
        </p:nvSpPr>
        <p:spPr bwMode="auto">
          <a:xfrm>
            <a:off x="4356894" y="51274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4" name="Text Box 32"/>
          <p:cNvSpPr txBox="1">
            <a:spLocks noChangeArrowheads="1"/>
          </p:cNvSpPr>
          <p:nvPr/>
        </p:nvSpPr>
        <p:spPr bwMode="auto">
          <a:xfrm>
            <a:off x="35647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8</a:t>
            </a:r>
          </a:p>
        </p:txBody>
      </p:sp>
      <p:sp>
        <p:nvSpPr>
          <p:cNvPr id="35" name="Text Box 33"/>
          <p:cNvSpPr txBox="1">
            <a:spLocks noChangeArrowheads="1"/>
          </p:cNvSpPr>
          <p:nvPr/>
        </p:nvSpPr>
        <p:spPr bwMode="auto">
          <a:xfrm>
            <a:off x="52919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36" name="Text Box 34"/>
          <p:cNvSpPr txBox="1">
            <a:spLocks noChangeArrowheads="1"/>
          </p:cNvSpPr>
          <p:nvPr/>
        </p:nvSpPr>
        <p:spPr bwMode="auto">
          <a:xfrm>
            <a:off x="5990432" y="39463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7</a:t>
            </a:r>
          </a:p>
        </p:txBody>
      </p:sp>
      <p:sp>
        <p:nvSpPr>
          <p:cNvPr id="37" name="Text Box 35"/>
          <p:cNvSpPr txBox="1">
            <a:spLocks noChangeArrowheads="1"/>
          </p:cNvSpPr>
          <p:nvPr/>
        </p:nvSpPr>
        <p:spPr bwMode="auto">
          <a:xfrm>
            <a:off x="507603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3</a:t>
            </a:r>
          </a:p>
        </p:txBody>
      </p:sp>
      <p:sp>
        <p:nvSpPr>
          <p:cNvPr id="38" name="Text Box 36"/>
          <p:cNvSpPr txBox="1">
            <a:spLocks noChangeArrowheads="1"/>
          </p:cNvSpPr>
          <p:nvPr/>
        </p:nvSpPr>
        <p:spPr bwMode="auto">
          <a:xfrm>
            <a:off x="6588919" y="3443114"/>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10</a:t>
            </a:r>
          </a:p>
        </p:txBody>
      </p:sp>
      <p:sp>
        <p:nvSpPr>
          <p:cNvPr id="39" name="Text Box 37"/>
          <p:cNvSpPr txBox="1">
            <a:spLocks noChangeArrowheads="1"/>
          </p:cNvSpPr>
          <p:nvPr/>
        </p:nvSpPr>
        <p:spPr bwMode="auto">
          <a:xfrm>
            <a:off x="6804819" y="4738514"/>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6</a:t>
            </a:r>
          </a:p>
        </p:txBody>
      </p:sp>
      <p:sp>
        <p:nvSpPr>
          <p:cNvPr id="41" name="Line 39"/>
          <p:cNvSpPr>
            <a:spLocks noChangeShapeType="1"/>
          </p:cNvSpPr>
          <p:nvPr/>
        </p:nvSpPr>
        <p:spPr bwMode="auto">
          <a:xfrm>
            <a:off x="4787107" y="4522614"/>
            <a:ext cx="1008062"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Oval 40"/>
          <p:cNvSpPr>
            <a:spLocks noChangeArrowheads="1"/>
          </p:cNvSpPr>
          <p:nvPr/>
        </p:nvSpPr>
        <p:spPr bwMode="auto">
          <a:xfrm>
            <a:off x="4282282" y="4014614"/>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4</a:t>
            </a:r>
          </a:p>
        </p:txBody>
      </p:sp>
      <p:sp>
        <p:nvSpPr>
          <p:cNvPr id="44" name="Line 42"/>
          <p:cNvSpPr>
            <a:spLocks noChangeShapeType="1"/>
          </p:cNvSpPr>
          <p:nvPr/>
        </p:nvSpPr>
        <p:spPr bwMode="auto">
          <a:xfrm flipH="1">
            <a:off x="3417094" y="5468031"/>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7" name="Line 40"/>
          <p:cNvSpPr>
            <a:spLocks noChangeShapeType="1"/>
          </p:cNvSpPr>
          <p:nvPr/>
        </p:nvSpPr>
        <p:spPr bwMode="auto">
          <a:xfrm>
            <a:off x="3421734" y="3297674"/>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Tree>
    <p:extLst>
      <p:ext uri="{BB962C8B-B14F-4D97-AF65-F5344CB8AC3E}">
        <p14:creationId xmlns:p14="http://schemas.microsoft.com/office/powerpoint/2010/main" val="95402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2"/>
          <p:cNvSpPr>
            <a:spLocks/>
          </p:cNvSpPr>
          <p:nvPr/>
        </p:nvSpPr>
        <p:spPr bwMode="auto">
          <a:xfrm>
            <a:off x="2611438" y="2700163"/>
            <a:ext cx="3916362" cy="2206625"/>
          </a:xfrm>
          <a:custGeom>
            <a:avLst/>
            <a:gdLst>
              <a:gd name="T0" fmla="*/ 84137 w 2467"/>
              <a:gd name="T1" fmla="*/ 247650 h 1390"/>
              <a:gd name="T2" fmla="*/ 55562 w 2467"/>
              <a:gd name="T3" fmla="*/ 290512 h 1390"/>
              <a:gd name="T4" fmla="*/ 26987 w 2467"/>
              <a:gd name="T5" fmla="*/ 377825 h 1390"/>
              <a:gd name="T6" fmla="*/ 26987 w 2467"/>
              <a:gd name="T7" fmla="*/ 798512 h 1390"/>
              <a:gd name="T8" fmla="*/ 128587 w 2467"/>
              <a:gd name="T9" fmla="*/ 942975 h 1390"/>
              <a:gd name="T10" fmla="*/ 563562 w 2467"/>
              <a:gd name="T11" fmla="*/ 1131887 h 1390"/>
              <a:gd name="T12" fmla="*/ 955675 w 2467"/>
              <a:gd name="T13" fmla="*/ 1263650 h 1390"/>
              <a:gd name="T14" fmla="*/ 1173162 w 2467"/>
              <a:gd name="T15" fmla="*/ 1422400 h 1390"/>
              <a:gd name="T16" fmla="*/ 1201737 w 2467"/>
              <a:gd name="T17" fmla="*/ 1466850 h 1390"/>
              <a:gd name="T18" fmla="*/ 1274762 w 2467"/>
              <a:gd name="T19" fmla="*/ 1538287 h 1390"/>
              <a:gd name="T20" fmla="*/ 1390650 w 2467"/>
              <a:gd name="T21" fmla="*/ 1712913 h 1390"/>
              <a:gd name="T22" fmla="*/ 1404937 w 2467"/>
              <a:gd name="T23" fmla="*/ 1755775 h 1390"/>
              <a:gd name="T24" fmla="*/ 1520825 w 2467"/>
              <a:gd name="T25" fmla="*/ 1916113 h 1390"/>
              <a:gd name="T26" fmla="*/ 1608137 w 2467"/>
              <a:gd name="T27" fmla="*/ 2032000 h 1390"/>
              <a:gd name="T28" fmla="*/ 1695450 w 2467"/>
              <a:gd name="T29" fmla="*/ 2090738 h 1390"/>
              <a:gd name="T30" fmla="*/ 1855787 w 2467"/>
              <a:gd name="T31" fmla="*/ 2206625 h 1390"/>
              <a:gd name="T32" fmla="*/ 2189162 w 2467"/>
              <a:gd name="T33" fmla="*/ 2192338 h 1390"/>
              <a:gd name="T34" fmla="*/ 2276475 w 2467"/>
              <a:gd name="T35" fmla="*/ 2162175 h 1390"/>
              <a:gd name="T36" fmla="*/ 2319337 w 2467"/>
              <a:gd name="T37" fmla="*/ 2147888 h 1390"/>
              <a:gd name="T38" fmla="*/ 2392362 w 2467"/>
              <a:gd name="T39" fmla="*/ 2090738 h 1390"/>
              <a:gd name="T40" fmla="*/ 2420937 w 2467"/>
              <a:gd name="T41" fmla="*/ 2046288 h 1390"/>
              <a:gd name="T42" fmla="*/ 2465387 w 2467"/>
              <a:gd name="T43" fmla="*/ 2017713 h 1390"/>
              <a:gd name="T44" fmla="*/ 2609849 w 2467"/>
              <a:gd name="T45" fmla="*/ 1887538 h 1390"/>
              <a:gd name="T46" fmla="*/ 2770187 w 2467"/>
              <a:gd name="T47" fmla="*/ 1712913 h 1390"/>
              <a:gd name="T48" fmla="*/ 2943224 w 2467"/>
              <a:gd name="T49" fmla="*/ 1450975 h 1390"/>
              <a:gd name="T50" fmla="*/ 3044824 w 2467"/>
              <a:gd name="T51" fmla="*/ 1393825 h 1390"/>
              <a:gd name="T52" fmla="*/ 3233737 w 2467"/>
              <a:gd name="T53" fmla="*/ 1263650 h 1390"/>
              <a:gd name="T54" fmla="*/ 3394075 w 2467"/>
              <a:gd name="T55" fmla="*/ 1162050 h 1390"/>
              <a:gd name="T56" fmla="*/ 3481387 w 2467"/>
              <a:gd name="T57" fmla="*/ 1103313 h 1390"/>
              <a:gd name="T58" fmla="*/ 3698875 w 2467"/>
              <a:gd name="T59" fmla="*/ 958850 h 1390"/>
              <a:gd name="T60" fmla="*/ 3829050 w 2467"/>
              <a:gd name="T61" fmla="*/ 769937 h 1390"/>
              <a:gd name="T62" fmla="*/ 3916362 w 2467"/>
              <a:gd name="T63" fmla="*/ 581025 h 1390"/>
              <a:gd name="T64" fmla="*/ 3741737 w 2467"/>
              <a:gd name="T65" fmla="*/ 247650 h 1390"/>
              <a:gd name="T66" fmla="*/ 3132137 w 2467"/>
              <a:gd name="T67" fmla="*/ 0 h 1390"/>
              <a:gd name="T68" fmla="*/ 2101850 w 2467"/>
              <a:gd name="T69" fmla="*/ 28575 h 1390"/>
              <a:gd name="T70" fmla="*/ 1855787 w 2467"/>
              <a:gd name="T71" fmla="*/ 73025 h 1390"/>
              <a:gd name="T72" fmla="*/ 1579562 w 2467"/>
              <a:gd name="T73" fmla="*/ 203200 h 1390"/>
              <a:gd name="T74" fmla="*/ 1520825 w 2467"/>
              <a:gd name="T75" fmla="*/ 231775 h 1390"/>
              <a:gd name="T76" fmla="*/ 1390650 w 2467"/>
              <a:gd name="T77" fmla="*/ 276225 h 1390"/>
              <a:gd name="T78" fmla="*/ 1130300 w 2467"/>
              <a:gd name="T79" fmla="*/ 304800 h 1390"/>
              <a:gd name="T80" fmla="*/ 955675 w 2467"/>
              <a:gd name="T81" fmla="*/ 247650 h 1390"/>
              <a:gd name="T82" fmla="*/ 809625 w 2467"/>
              <a:gd name="T83" fmla="*/ 174625 h 1390"/>
              <a:gd name="T84" fmla="*/ 723900 w 2467"/>
              <a:gd name="T85" fmla="*/ 146050 h 1390"/>
              <a:gd name="T86" fmla="*/ 331787 w 2467"/>
              <a:gd name="T87" fmla="*/ 146050 h 1390"/>
              <a:gd name="T88" fmla="*/ 157162 w 2467"/>
              <a:gd name="T89" fmla="*/ 203200 h 1390"/>
              <a:gd name="T90" fmla="*/ 84137 w 2467"/>
              <a:gd name="T91" fmla="*/ 247650 h 13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67"/>
              <a:gd name="T139" fmla="*/ 0 h 1390"/>
              <a:gd name="T140" fmla="*/ 2467 w 2467"/>
              <a:gd name="T141" fmla="*/ 1390 h 139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67" h="1390">
                <a:moveTo>
                  <a:pt x="53" y="156"/>
                </a:moveTo>
                <a:cubicBezTo>
                  <a:pt x="47" y="165"/>
                  <a:pt x="39" y="173"/>
                  <a:pt x="35" y="183"/>
                </a:cubicBezTo>
                <a:cubicBezTo>
                  <a:pt x="27" y="201"/>
                  <a:pt x="17" y="238"/>
                  <a:pt x="17" y="238"/>
                </a:cubicBezTo>
                <a:cubicBezTo>
                  <a:pt x="6" y="354"/>
                  <a:pt x="0" y="361"/>
                  <a:pt x="17" y="503"/>
                </a:cubicBezTo>
                <a:cubicBezTo>
                  <a:pt x="22" y="548"/>
                  <a:pt x="40" y="581"/>
                  <a:pt x="81" y="594"/>
                </a:cubicBezTo>
                <a:cubicBezTo>
                  <a:pt x="139" y="656"/>
                  <a:pt x="271" y="699"/>
                  <a:pt x="355" y="713"/>
                </a:cubicBezTo>
                <a:cubicBezTo>
                  <a:pt x="438" y="741"/>
                  <a:pt x="516" y="777"/>
                  <a:pt x="602" y="796"/>
                </a:cubicBezTo>
                <a:cubicBezTo>
                  <a:pt x="647" y="825"/>
                  <a:pt x="704" y="853"/>
                  <a:pt x="739" y="896"/>
                </a:cubicBezTo>
                <a:cubicBezTo>
                  <a:pt x="746" y="905"/>
                  <a:pt x="750" y="916"/>
                  <a:pt x="757" y="924"/>
                </a:cubicBezTo>
                <a:cubicBezTo>
                  <a:pt x="771" y="940"/>
                  <a:pt x="803" y="969"/>
                  <a:pt x="803" y="969"/>
                </a:cubicBezTo>
                <a:cubicBezTo>
                  <a:pt x="823" y="1011"/>
                  <a:pt x="850" y="1039"/>
                  <a:pt x="876" y="1079"/>
                </a:cubicBezTo>
                <a:cubicBezTo>
                  <a:pt x="881" y="1087"/>
                  <a:pt x="880" y="1098"/>
                  <a:pt x="885" y="1106"/>
                </a:cubicBezTo>
                <a:cubicBezTo>
                  <a:pt x="906" y="1140"/>
                  <a:pt x="935" y="1173"/>
                  <a:pt x="958" y="1207"/>
                </a:cubicBezTo>
                <a:cubicBezTo>
                  <a:pt x="973" y="1228"/>
                  <a:pt x="994" y="1264"/>
                  <a:pt x="1013" y="1280"/>
                </a:cubicBezTo>
                <a:cubicBezTo>
                  <a:pt x="1030" y="1295"/>
                  <a:pt x="1068" y="1317"/>
                  <a:pt x="1068" y="1317"/>
                </a:cubicBezTo>
                <a:cubicBezTo>
                  <a:pt x="1095" y="1358"/>
                  <a:pt x="1130" y="1365"/>
                  <a:pt x="1169" y="1390"/>
                </a:cubicBezTo>
                <a:cubicBezTo>
                  <a:pt x="1239" y="1387"/>
                  <a:pt x="1309" y="1388"/>
                  <a:pt x="1379" y="1381"/>
                </a:cubicBezTo>
                <a:cubicBezTo>
                  <a:pt x="1398" y="1379"/>
                  <a:pt x="1416" y="1368"/>
                  <a:pt x="1434" y="1362"/>
                </a:cubicBezTo>
                <a:cubicBezTo>
                  <a:pt x="1443" y="1359"/>
                  <a:pt x="1461" y="1353"/>
                  <a:pt x="1461" y="1353"/>
                </a:cubicBezTo>
                <a:cubicBezTo>
                  <a:pt x="1475" y="1340"/>
                  <a:pt x="1493" y="1331"/>
                  <a:pt x="1507" y="1317"/>
                </a:cubicBezTo>
                <a:cubicBezTo>
                  <a:pt x="1515" y="1309"/>
                  <a:pt x="1517" y="1297"/>
                  <a:pt x="1525" y="1289"/>
                </a:cubicBezTo>
                <a:cubicBezTo>
                  <a:pt x="1533" y="1281"/>
                  <a:pt x="1545" y="1278"/>
                  <a:pt x="1553" y="1271"/>
                </a:cubicBezTo>
                <a:cubicBezTo>
                  <a:pt x="1588" y="1240"/>
                  <a:pt x="1606" y="1214"/>
                  <a:pt x="1644" y="1189"/>
                </a:cubicBezTo>
                <a:cubicBezTo>
                  <a:pt x="1660" y="1140"/>
                  <a:pt x="1703" y="1106"/>
                  <a:pt x="1745" y="1079"/>
                </a:cubicBezTo>
                <a:cubicBezTo>
                  <a:pt x="1761" y="1013"/>
                  <a:pt x="1817" y="971"/>
                  <a:pt x="1854" y="914"/>
                </a:cubicBezTo>
                <a:cubicBezTo>
                  <a:pt x="1867" y="894"/>
                  <a:pt x="1899" y="893"/>
                  <a:pt x="1918" y="878"/>
                </a:cubicBezTo>
                <a:cubicBezTo>
                  <a:pt x="1958" y="847"/>
                  <a:pt x="1987" y="813"/>
                  <a:pt x="2037" y="796"/>
                </a:cubicBezTo>
                <a:cubicBezTo>
                  <a:pt x="2068" y="765"/>
                  <a:pt x="2106" y="759"/>
                  <a:pt x="2138" y="732"/>
                </a:cubicBezTo>
                <a:cubicBezTo>
                  <a:pt x="2185" y="693"/>
                  <a:pt x="2143" y="711"/>
                  <a:pt x="2193" y="695"/>
                </a:cubicBezTo>
                <a:cubicBezTo>
                  <a:pt x="2231" y="670"/>
                  <a:pt x="2286" y="618"/>
                  <a:pt x="2330" y="604"/>
                </a:cubicBezTo>
                <a:cubicBezTo>
                  <a:pt x="2357" y="562"/>
                  <a:pt x="2387" y="529"/>
                  <a:pt x="2412" y="485"/>
                </a:cubicBezTo>
                <a:cubicBezTo>
                  <a:pt x="2434" y="446"/>
                  <a:pt x="2442" y="403"/>
                  <a:pt x="2467" y="366"/>
                </a:cubicBezTo>
                <a:cubicBezTo>
                  <a:pt x="2460" y="270"/>
                  <a:pt x="2462" y="182"/>
                  <a:pt x="2357" y="156"/>
                </a:cubicBezTo>
                <a:cubicBezTo>
                  <a:pt x="2227" y="69"/>
                  <a:pt x="2117" y="46"/>
                  <a:pt x="1973" y="0"/>
                </a:cubicBezTo>
                <a:cubicBezTo>
                  <a:pt x="1954" y="0"/>
                  <a:pt x="1482" y="1"/>
                  <a:pt x="1324" y="18"/>
                </a:cubicBezTo>
                <a:cubicBezTo>
                  <a:pt x="1273" y="23"/>
                  <a:pt x="1221" y="40"/>
                  <a:pt x="1169" y="46"/>
                </a:cubicBezTo>
                <a:cubicBezTo>
                  <a:pt x="1106" y="66"/>
                  <a:pt x="1054" y="103"/>
                  <a:pt x="995" y="128"/>
                </a:cubicBezTo>
                <a:cubicBezTo>
                  <a:pt x="982" y="133"/>
                  <a:pt x="971" y="141"/>
                  <a:pt x="958" y="146"/>
                </a:cubicBezTo>
                <a:cubicBezTo>
                  <a:pt x="931" y="156"/>
                  <a:pt x="876" y="174"/>
                  <a:pt x="876" y="174"/>
                </a:cubicBezTo>
                <a:cubicBezTo>
                  <a:pt x="815" y="215"/>
                  <a:pt x="800" y="199"/>
                  <a:pt x="712" y="192"/>
                </a:cubicBezTo>
                <a:cubicBezTo>
                  <a:pt x="670" y="184"/>
                  <a:pt x="643" y="166"/>
                  <a:pt x="602" y="156"/>
                </a:cubicBezTo>
                <a:cubicBezTo>
                  <a:pt x="522" y="102"/>
                  <a:pt x="577" y="130"/>
                  <a:pt x="510" y="110"/>
                </a:cubicBezTo>
                <a:cubicBezTo>
                  <a:pt x="492" y="105"/>
                  <a:pt x="456" y="92"/>
                  <a:pt x="456" y="92"/>
                </a:cubicBezTo>
                <a:cubicBezTo>
                  <a:pt x="384" y="43"/>
                  <a:pt x="290" y="79"/>
                  <a:pt x="209" y="92"/>
                </a:cubicBezTo>
                <a:cubicBezTo>
                  <a:pt x="184" y="100"/>
                  <a:pt x="124" y="111"/>
                  <a:pt x="99" y="128"/>
                </a:cubicBezTo>
                <a:cubicBezTo>
                  <a:pt x="88" y="136"/>
                  <a:pt x="53" y="175"/>
                  <a:pt x="53" y="156"/>
                </a:cubicBezTo>
                <a:close/>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5" name="Freeform 2"/>
          <p:cNvSpPr>
            <a:spLocks/>
          </p:cNvSpPr>
          <p:nvPr/>
        </p:nvSpPr>
        <p:spPr bwMode="auto">
          <a:xfrm>
            <a:off x="2485414" y="4941714"/>
            <a:ext cx="4221163" cy="1038225"/>
          </a:xfrm>
          <a:custGeom>
            <a:avLst/>
            <a:gdLst>
              <a:gd name="T0" fmla="*/ 28575 w 2659"/>
              <a:gd name="T1" fmla="*/ 347662 h 654"/>
              <a:gd name="T2" fmla="*/ 203200 w 2659"/>
              <a:gd name="T3" fmla="*/ 841375 h 654"/>
              <a:gd name="T4" fmla="*/ 347663 w 2659"/>
              <a:gd name="T5" fmla="*/ 898525 h 654"/>
              <a:gd name="T6" fmla="*/ 1030288 w 2659"/>
              <a:gd name="T7" fmla="*/ 1016000 h 654"/>
              <a:gd name="T8" fmla="*/ 1727200 w 2659"/>
              <a:gd name="T9" fmla="*/ 971550 h 654"/>
              <a:gd name="T10" fmla="*/ 1916113 w 2659"/>
              <a:gd name="T11" fmla="*/ 928688 h 654"/>
              <a:gd name="T12" fmla="*/ 2074863 w 2659"/>
              <a:gd name="T13" fmla="*/ 869950 h 654"/>
              <a:gd name="T14" fmla="*/ 2306638 w 2659"/>
              <a:gd name="T15" fmla="*/ 827088 h 654"/>
              <a:gd name="T16" fmla="*/ 3729038 w 2659"/>
              <a:gd name="T17" fmla="*/ 884238 h 654"/>
              <a:gd name="T18" fmla="*/ 3948113 w 2659"/>
              <a:gd name="T19" fmla="*/ 841375 h 654"/>
              <a:gd name="T20" fmla="*/ 4106863 w 2659"/>
              <a:gd name="T21" fmla="*/ 739775 h 654"/>
              <a:gd name="T22" fmla="*/ 4179888 w 2659"/>
              <a:gd name="T23" fmla="*/ 565150 h 654"/>
              <a:gd name="T24" fmla="*/ 4208463 w 2659"/>
              <a:gd name="T25" fmla="*/ 449263 h 654"/>
              <a:gd name="T26" fmla="*/ 4179888 w 2659"/>
              <a:gd name="T27" fmla="*/ 246063 h 654"/>
              <a:gd name="T28" fmla="*/ 3990976 w 2659"/>
              <a:gd name="T29" fmla="*/ 101600 h 654"/>
              <a:gd name="T30" fmla="*/ 3860801 w 2659"/>
              <a:gd name="T31" fmla="*/ 42862 h 654"/>
              <a:gd name="T32" fmla="*/ 3409951 w 2659"/>
              <a:gd name="T33" fmla="*/ 101600 h 654"/>
              <a:gd name="T34" fmla="*/ 3221037 w 2659"/>
              <a:gd name="T35" fmla="*/ 187325 h 654"/>
              <a:gd name="T36" fmla="*/ 3017838 w 2659"/>
              <a:gd name="T37" fmla="*/ 274637 h 654"/>
              <a:gd name="T38" fmla="*/ 2859088 w 2659"/>
              <a:gd name="T39" fmla="*/ 319087 h 654"/>
              <a:gd name="T40" fmla="*/ 2554288 w 2659"/>
              <a:gd name="T41" fmla="*/ 304800 h 654"/>
              <a:gd name="T42" fmla="*/ 2351088 w 2659"/>
              <a:gd name="T43" fmla="*/ 217488 h 654"/>
              <a:gd name="T44" fmla="*/ 2220913 w 2659"/>
              <a:gd name="T45" fmla="*/ 173037 h 654"/>
              <a:gd name="T46" fmla="*/ 1958975 w 2659"/>
              <a:gd name="T47" fmla="*/ 85725 h 654"/>
              <a:gd name="T48" fmla="*/ 1712913 w 2659"/>
              <a:gd name="T49" fmla="*/ 144462 h 654"/>
              <a:gd name="T50" fmla="*/ 1566862 w 2659"/>
              <a:gd name="T51" fmla="*/ 203200 h 654"/>
              <a:gd name="T52" fmla="*/ 1219200 w 2659"/>
              <a:gd name="T53" fmla="*/ 304800 h 654"/>
              <a:gd name="T54" fmla="*/ 1058863 w 2659"/>
              <a:gd name="T55" fmla="*/ 274637 h 654"/>
              <a:gd name="T56" fmla="*/ 971550 w 2659"/>
              <a:gd name="T57" fmla="*/ 231775 h 654"/>
              <a:gd name="T58" fmla="*/ 711200 w 2659"/>
              <a:gd name="T59" fmla="*/ 101600 h 654"/>
              <a:gd name="T60" fmla="*/ 508000 w 2659"/>
              <a:gd name="T61" fmla="*/ 0 h 654"/>
              <a:gd name="T62" fmla="*/ 231775 w 2659"/>
              <a:gd name="T63" fmla="*/ 57150 h 654"/>
              <a:gd name="T64" fmla="*/ 115888 w 2659"/>
              <a:gd name="T65" fmla="*/ 144462 h 654"/>
              <a:gd name="T66" fmla="*/ 28575 w 2659"/>
              <a:gd name="T67" fmla="*/ 304800 h 654"/>
              <a:gd name="T68" fmla="*/ 28575 w 2659"/>
              <a:gd name="T69" fmla="*/ 347662 h 6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659"/>
              <a:gd name="T106" fmla="*/ 0 h 654"/>
              <a:gd name="T107" fmla="*/ 2659 w 2659"/>
              <a:gd name="T108" fmla="*/ 654 h 6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659" h="654">
                <a:moveTo>
                  <a:pt x="18" y="219"/>
                </a:moveTo>
                <a:cubicBezTo>
                  <a:pt x="24" y="299"/>
                  <a:pt x="28" y="498"/>
                  <a:pt x="128" y="530"/>
                </a:cubicBezTo>
                <a:cubicBezTo>
                  <a:pt x="159" y="550"/>
                  <a:pt x="183" y="557"/>
                  <a:pt x="219" y="566"/>
                </a:cubicBezTo>
                <a:cubicBezTo>
                  <a:pt x="302" y="654"/>
                  <a:pt x="586" y="638"/>
                  <a:pt x="649" y="640"/>
                </a:cubicBezTo>
                <a:cubicBezTo>
                  <a:pt x="850" y="634"/>
                  <a:pt x="925" y="630"/>
                  <a:pt x="1088" y="612"/>
                </a:cubicBezTo>
                <a:cubicBezTo>
                  <a:pt x="1129" y="602"/>
                  <a:pt x="1165" y="592"/>
                  <a:pt x="1207" y="585"/>
                </a:cubicBezTo>
                <a:cubicBezTo>
                  <a:pt x="1236" y="554"/>
                  <a:pt x="1267" y="559"/>
                  <a:pt x="1307" y="548"/>
                </a:cubicBezTo>
                <a:cubicBezTo>
                  <a:pt x="1421" y="518"/>
                  <a:pt x="1296" y="537"/>
                  <a:pt x="1453" y="521"/>
                </a:cubicBezTo>
                <a:cubicBezTo>
                  <a:pt x="1754" y="527"/>
                  <a:pt x="2050" y="539"/>
                  <a:pt x="2349" y="557"/>
                </a:cubicBezTo>
                <a:cubicBezTo>
                  <a:pt x="2399" y="551"/>
                  <a:pt x="2440" y="545"/>
                  <a:pt x="2487" y="530"/>
                </a:cubicBezTo>
                <a:cubicBezTo>
                  <a:pt x="2522" y="506"/>
                  <a:pt x="2546" y="480"/>
                  <a:pt x="2587" y="466"/>
                </a:cubicBezTo>
                <a:cubicBezTo>
                  <a:pt x="2609" y="431"/>
                  <a:pt x="2623" y="397"/>
                  <a:pt x="2633" y="356"/>
                </a:cubicBezTo>
                <a:cubicBezTo>
                  <a:pt x="2639" y="332"/>
                  <a:pt x="2651" y="283"/>
                  <a:pt x="2651" y="283"/>
                </a:cubicBezTo>
                <a:cubicBezTo>
                  <a:pt x="2647" y="240"/>
                  <a:pt x="2659" y="189"/>
                  <a:pt x="2633" y="155"/>
                </a:cubicBezTo>
                <a:cubicBezTo>
                  <a:pt x="2606" y="119"/>
                  <a:pt x="2556" y="78"/>
                  <a:pt x="2514" y="64"/>
                </a:cubicBezTo>
                <a:cubicBezTo>
                  <a:pt x="2489" y="38"/>
                  <a:pt x="2467" y="36"/>
                  <a:pt x="2432" y="27"/>
                </a:cubicBezTo>
                <a:cubicBezTo>
                  <a:pt x="2334" y="32"/>
                  <a:pt x="2241" y="31"/>
                  <a:pt x="2148" y="64"/>
                </a:cubicBezTo>
                <a:cubicBezTo>
                  <a:pt x="2110" y="93"/>
                  <a:pt x="2074" y="104"/>
                  <a:pt x="2029" y="118"/>
                </a:cubicBezTo>
                <a:cubicBezTo>
                  <a:pt x="1985" y="132"/>
                  <a:pt x="1942" y="153"/>
                  <a:pt x="1901" y="173"/>
                </a:cubicBezTo>
                <a:cubicBezTo>
                  <a:pt x="1870" y="188"/>
                  <a:pt x="1834" y="190"/>
                  <a:pt x="1801" y="201"/>
                </a:cubicBezTo>
                <a:cubicBezTo>
                  <a:pt x="1737" y="198"/>
                  <a:pt x="1673" y="199"/>
                  <a:pt x="1609" y="192"/>
                </a:cubicBezTo>
                <a:cubicBezTo>
                  <a:pt x="1565" y="187"/>
                  <a:pt x="1519" y="156"/>
                  <a:pt x="1481" y="137"/>
                </a:cubicBezTo>
                <a:cubicBezTo>
                  <a:pt x="1446" y="120"/>
                  <a:pt x="1441" y="136"/>
                  <a:pt x="1399" y="109"/>
                </a:cubicBezTo>
                <a:cubicBezTo>
                  <a:pt x="1348" y="76"/>
                  <a:pt x="1292" y="65"/>
                  <a:pt x="1234" y="54"/>
                </a:cubicBezTo>
                <a:cubicBezTo>
                  <a:pt x="1186" y="61"/>
                  <a:pt x="1124" y="69"/>
                  <a:pt x="1079" y="91"/>
                </a:cubicBezTo>
                <a:cubicBezTo>
                  <a:pt x="1046" y="107"/>
                  <a:pt x="1024" y="118"/>
                  <a:pt x="987" y="128"/>
                </a:cubicBezTo>
                <a:cubicBezTo>
                  <a:pt x="922" y="171"/>
                  <a:pt x="844" y="183"/>
                  <a:pt x="768" y="192"/>
                </a:cubicBezTo>
                <a:cubicBezTo>
                  <a:pt x="747" y="189"/>
                  <a:pt x="694" y="186"/>
                  <a:pt x="667" y="173"/>
                </a:cubicBezTo>
                <a:cubicBezTo>
                  <a:pt x="595" y="138"/>
                  <a:pt x="683" y="169"/>
                  <a:pt x="612" y="146"/>
                </a:cubicBezTo>
                <a:cubicBezTo>
                  <a:pt x="564" y="114"/>
                  <a:pt x="503" y="82"/>
                  <a:pt x="448" y="64"/>
                </a:cubicBezTo>
                <a:cubicBezTo>
                  <a:pt x="426" y="42"/>
                  <a:pt x="354" y="11"/>
                  <a:pt x="320" y="0"/>
                </a:cubicBezTo>
                <a:cubicBezTo>
                  <a:pt x="170" y="11"/>
                  <a:pt x="238" y="5"/>
                  <a:pt x="146" y="36"/>
                </a:cubicBezTo>
                <a:cubicBezTo>
                  <a:pt x="121" y="74"/>
                  <a:pt x="109" y="67"/>
                  <a:pt x="73" y="91"/>
                </a:cubicBezTo>
                <a:cubicBezTo>
                  <a:pt x="50" y="125"/>
                  <a:pt x="46" y="162"/>
                  <a:pt x="18" y="192"/>
                </a:cubicBezTo>
                <a:cubicBezTo>
                  <a:pt x="8" y="222"/>
                  <a:pt x="0" y="219"/>
                  <a:pt x="18" y="219"/>
                </a:cubicBezTo>
                <a:close/>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Line 38"/>
          <p:cNvSpPr>
            <a:spLocks noChangeShapeType="1"/>
          </p:cNvSpPr>
          <p:nvPr/>
        </p:nvSpPr>
        <p:spPr bwMode="auto">
          <a:xfrm>
            <a:off x="3347244" y="3443114"/>
            <a:ext cx="1008063" cy="7207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6" name="Line 39"/>
          <p:cNvSpPr>
            <a:spLocks noChangeShapeType="1"/>
          </p:cNvSpPr>
          <p:nvPr/>
        </p:nvSpPr>
        <p:spPr bwMode="auto">
          <a:xfrm>
            <a:off x="3330575" y="3458989"/>
            <a:ext cx="1008063" cy="7207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 name="标题 1"/>
          <p:cNvSpPr>
            <a:spLocks noGrp="1"/>
          </p:cNvSpPr>
          <p:nvPr>
            <p:ph type="title"/>
          </p:nvPr>
        </p:nvSpPr>
        <p:spPr/>
        <p:txBody>
          <a:bodyPr/>
          <a:lstStyle/>
          <a:p>
            <a:r>
              <a:rPr lang="zh-CN" altLang="en-US" dirty="0"/>
              <a:t>算法图示</a:t>
            </a:r>
          </a:p>
        </p:txBody>
      </p:sp>
      <p:sp>
        <p:nvSpPr>
          <p:cNvPr id="4" name="内容占位符 3"/>
          <p:cNvSpPr>
            <a:spLocks noGrp="1"/>
          </p:cNvSpPr>
          <p:nvPr>
            <p:ph idx="1"/>
          </p:nvPr>
        </p:nvSpPr>
        <p:spPr/>
        <p:txBody>
          <a:bodyPr/>
          <a:lstStyle/>
          <a:p>
            <a:r>
              <a:rPr lang="zh-CN" altLang="en-US" dirty="0"/>
              <a:t>选取边</a:t>
            </a:r>
            <a:r>
              <a:rPr lang="en-US" altLang="zh-CN" dirty="0"/>
              <a:t>(v</a:t>
            </a:r>
            <a:r>
              <a:rPr lang="en-US" altLang="zh-CN" baseline="-25000" dirty="0"/>
              <a:t>3</a:t>
            </a:r>
            <a:r>
              <a:rPr lang="en-US" altLang="zh-CN" dirty="0"/>
              <a:t>, v</a:t>
            </a:r>
            <a:r>
              <a:rPr lang="en-US" altLang="zh-CN" baseline="-25000" dirty="0"/>
              <a:t>4</a:t>
            </a:r>
            <a:r>
              <a:rPr lang="en-US" altLang="zh-CN" dirty="0"/>
              <a:t>)</a:t>
            </a:r>
            <a:endParaRPr lang="zh-CN" altLang="en-US" dirty="0"/>
          </a:p>
        </p:txBody>
      </p:sp>
      <p:sp>
        <p:nvSpPr>
          <p:cNvPr id="8" name="Freeform 5"/>
          <p:cNvSpPr>
            <a:spLocks/>
          </p:cNvSpPr>
          <p:nvPr/>
        </p:nvSpPr>
        <p:spPr bwMode="auto">
          <a:xfrm>
            <a:off x="6947694" y="36590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 name="Freeform 7"/>
          <p:cNvSpPr>
            <a:spLocks/>
          </p:cNvSpPr>
          <p:nvPr/>
        </p:nvSpPr>
        <p:spPr bwMode="auto">
          <a:xfrm>
            <a:off x="1043782" y="3801889"/>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Line 10"/>
          <p:cNvSpPr>
            <a:spLocks noChangeShapeType="1"/>
          </p:cNvSpPr>
          <p:nvPr/>
        </p:nvSpPr>
        <p:spPr bwMode="auto">
          <a:xfrm>
            <a:off x="3418682" y="3298651"/>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Line 11"/>
          <p:cNvSpPr>
            <a:spLocks noChangeShapeType="1"/>
          </p:cNvSpPr>
          <p:nvPr/>
        </p:nvSpPr>
        <p:spPr bwMode="auto">
          <a:xfrm flipH="1">
            <a:off x="4858544" y="3514551"/>
            <a:ext cx="936625" cy="64928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 name="Line 12"/>
          <p:cNvSpPr>
            <a:spLocks noChangeShapeType="1"/>
          </p:cNvSpPr>
          <p:nvPr/>
        </p:nvSpPr>
        <p:spPr bwMode="auto">
          <a:xfrm>
            <a:off x="6269832" y="3485976"/>
            <a:ext cx="936625" cy="6477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 name="Line 13"/>
          <p:cNvSpPr>
            <a:spLocks noChangeShapeType="1"/>
          </p:cNvSpPr>
          <p:nvPr/>
        </p:nvSpPr>
        <p:spPr bwMode="auto">
          <a:xfrm flipH="1">
            <a:off x="1978819" y="4306714"/>
            <a:ext cx="230346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 name="Line 14"/>
          <p:cNvSpPr>
            <a:spLocks noChangeShapeType="1"/>
          </p:cNvSpPr>
          <p:nvPr/>
        </p:nvSpPr>
        <p:spPr bwMode="auto">
          <a:xfrm flipH="1">
            <a:off x="4858544" y="4306714"/>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 name="Line 15"/>
          <p:cNvSpPr>
            <a:spLocks noChangeShapeType="1"/>
          </p:cNvSpPr>
          <p:nvPr/>
        </p:nvSpPr>
        <p:spPr bwMode="auto">
          <a:xfrm flipH="1">
            <a:off x="1907382" y="3443114"/>
            <a:ext cx="1008062" cy="6778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 name="Line 16"/>
          <p:cNvSpPr>
            <a:spLocks noChangeShapeType="1"/>
          </p:cNvSpPr>
          <p:nvPr/>
        </p:nvSpPr>
        <p:spPr bwMode="auto">
          <a:xfrm flipH="1">
            <a:off x="3347244"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 name="Line 17"/>
          <p:cNvSpPr>
            <a:spLocks noChangeShapeType="1"/>
          </p:cNvSpPr>
          <p:nvPr/>
        </p:nvSpPr>
        <p:spPr bwMode="auto">
          <a:xfrm>
            <a:off x="1907382" y="4522614"/>
            <a:ext cx="1008062" cy="7207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0" name="Line 18"/>
          <p:cNvSpPr>
            <a:spLocks noChangeShapeType="1"/>
          </p:cNvSpPr>
          <p:nvPr/>
        </p:nvSpPr>
        <p:spPr bwMode="auto">
          <a:xfrm flipH="1">
            <a:off x="3418682" y="5459239"/>
            <a:ext cx="2305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1" name="Line 19"/>
          <p:cNvSpPr>
            <a:spLocks noChangeShapeType="1"/>
          </p:cNvSpPr>
          <p:nvPr/>
        </p:nvSpPr>
        <p:spPr bwMode="auto">
          <a:xfrm flipH="1">
            <a:off x="6226969"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 name="Oval 20"/>
          <p:cNvSpPr>
            <a:spLocks noChangeArrowheads="1"/>
          </p:cNvSpPr>
          <p:nvPr/>
        </p:nvSpPr>
        <p:spPr bwMode="auto">
          <a:xfrm>
            <a:off x="2842419"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1</a:t>
            </a:r>
          </a:p>
        </p:txBody>
      </p:sp>
      <p:sp>
        <p:nvSpPr>
          <p:cNvPr id="23" name="Oval 21"/>
          <p:cNvSpPr>
            <a:spLocks noChangeArrowheads="1"/>
          </p:cNvSpPr>
          <p:nvPr/>
        </p:nvSpPr>
        <p:spPr bwMode="auto">
          <a:xfrm>
            <a:off x="5722144"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2</a:t>
            </a:r>
          </a:p>
        </p:txBody>
      </p:sp>
      <p:sp>
        <p:nvSpPr>
          <p:cNvPr id="24" name="Oval 22"/>
          <p:cNvSpPr>
            <a:spLocks noChangeArrowheads="1"/>
          </p:cNvSpPr>
          <p:nvPr/>
        </p:nvSpPr>
        <p:spPr bwMode="auto">
          <a:xfrm>
            <a:off x="7163594" y="40146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dirty="0">
                <a:latin typeface="Arial" charset="0"/>
              </a:rPr>
              <a:t>v</a:t>
            </a:r>
            <a:r>
              <a:rPr lang="en-US" altLang="zh-CN" i="0" baseline="-25000" dirty="0">
                <a:latin typeface="Arial" charset="0"/>
              </a:rPr>
              <a:t>5</a:t>
            </a:r>
          </a:p>
        </p:txBody>
      </p:sp>
      <p:sp>
        <p:nvSpPr>
          <p:cNvPr id="25" name="Oval 23"/>
          <p:cNvSpPr>
            <a:spLocks noChangeArrowheads="1"/>
          </p:cNvSpPr>
          <p:nvPr/>
        </p:nvSpPr>
        <p:spPr bwMode="auto">
          <a:xfrm>
            <a:off x="1402557" y="4017789"/>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3</a:t>
            </a:r>
          </a:p>
        </p:txBody>
      </p:sp>
      <p:sp>
        <p:nvSpPr>
          <p:cNvPr id="26" name="Oval 24"/>
          <p:cNvSpPr>
            <a:spLocks noChangeArrowheads="1"/>
          </p:cNvSpPr>
          <p:nvPr/>
        </p:nvSpPr>
        <p:spPr bwMode="auto">
          <a:xfrm>
            <a:off x="2844007"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6</a:t>
            </a:r>
          </a:p>
        </p:txBody>
      </p:sp>
      <p:sp>
        <p:nvSpPr>
          <p:cNvPr id="27" name="Oval 25"/>
          <p:cNvSpPr>
            <a:spLocks noChangeArrowheads="1"/>
          </p:cNvSpPr>
          <p:nvPr/>
        </p:nvSpPr>
        <p:spPr bwMode="auto">
          <a:xfrm>
            <a:off x="5723732"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7</a:t>
            </a:r>
          </a:p>
        </p:txBody>
      </p:sp>
      <p:sp>
        <p:nvSpPr>
          <p:cNvPr id="28" name="Text Box 26"/>
          <p:cNvSpPr txBox="1">
            <a:spLocks noChangeArrowheads="1"/>
          </p:cNvSpPr>
          <p:nvPr/>
        </p:nvSpPr>
        <p:spPr bwMode="auto">
          <a:xfrm>
            <a:off x="212328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29" name="Text Box 27"/>
          <p:cNvSpPr txBox="1">
            <a:spLocks noChangeArrowheads="1"/>
          </p:cNvSpPr>
          <p:nvPr/>
        </p:nvSpPr>
        <p:spPr bwMode="auto">
          <a:xfrm>
            <a:off x="4428332" y="293828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0" name="Text Box 28"/>
          <p:cNvSpPr txBox="1">
            <a:spLocks noChangeArrowheads="1"/>
          </p:cNvSpPr>
          <p:nvPr/>
        </p:nvSpPr>
        <p:spPr bwMode="auto">
          <a:xfrm>
            <a:off x="3852069"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1" name="Text Box 29"/>
          <p:cNvSpPr txBox="1">
            <a:spLocks noChangeArrowheads="1"/>
          </p:cNvSpPr>
          <p:nvPr/>
        </p:nvSpPr>
        <p:spPr bwMode="auto">
          <a:xfrm>
            <a:off x="2986882" y="394000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2" name="Text Box 30"/>
          <p:cNvSpPr txBox="1">
            <a:spLocks noChangeArrowheads="1"/>
          </p:cNvSpPr>
          <p:nvPr/>
        </p:nvSpPr>
        <p:spPr bwMode="auto">
          <a:xfrm>
            <a:off x="2102644" y="481153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5</a:t>
            </a:r>
          </a:p>
        </p:txBody>
      </p:sp>
      <p:sp>
        <p:nvSpPr>
          <p:cNvPr id="33" name="Text Box 31"/>
          <p:cNvSpPr txBox="1">
            <a:spLocks noChangeArrowheads="1"/>
          </p:cNvSpPr>
          <p:nvPr/>
        </p:nvSpPr>
        <p:spPr bwMode="auto">
          <a:xfrm>
            <a:off x="4356894" y="51274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4" name="Text Box 32"/>
          <p:cNvSpPr txBox="1">
            <a:spLocks noChangeArrowheads="1"/>
          </p:cNvSpPr>
          <p:nvPr/>
        </p:nvSpPr>
        <p:spPr bwMode="auto">
          <a:xfrm>
            <a:off x="35647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8</a:t>
            </a:r>
          </a:p>
        </p:txBody>
      </p:sp>
      <p:sp>
        <p:nvSpPr>
          <p:cNvPr id="35" name="Text Box 33"/>
          <p:cNvSpPr txBox="1">
            <a:spLocks noChangeArrowheads="1"/>
          </p:cNvSpPr>
          <p:nvPr/>
        </p:nvSpPr>
        <p:spPr bwMode="auto">
          <a:xfrm>
            <a:off x="52919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36" name="Text Box 34"/>
          <p:cNvSpPr txBox="1">
            <a:spLocks noChangeArrowheads="1"/>
          </p:cNvSpPr>
          <p:nvPr/>
        </p:nvSpPr>
        <p:spPr bwMode="auto">
          <a:xfrm>
            <a:off x="5990432" y="39463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7</a:t>
            </a:r>
          </a:p>
        </p:txBody>
      </p:sp>
      <p:sp>
        <p:nvSpPr>
          <p:cNvPr id="37" name="Text Box 35"/>
          <p:cNvSpPr txBox="1">
            <a:spLocks noChangeArrowheads="1"/>
          </p:cNvSpPr>
          <p:nvPr/>
        </p:nvSpPr>
        <p:spPr bwMode="auto">
          <a:xfrm>
            <a:off x="507603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3</a:t>
            </a:r>
          </a:p>
        </p:txBody>
      </p:sp>
      <p:sp>
        <p:nvSpPr>
          <p:cNvPr id="38" name="Text Box 36"/>
          <p:cNvSpPr txBox="1">
            <a:spLocks noChangeArrowheads="1"/>
          </p:cNvSpPr>
          <p:nvPr/>
        </p:nvSpPr>
        <p:spPr bwMode="auto">
          <a:xfrm>
            <a:off x="6588919" y="3443114"/>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10</a:t>
            </a:r>
          </a:p>
        </p:txBody>
      </p:sp>
      <p:sp>
        <p:nvSpPr>
          <p:cNvPr id="39" name="Text Box 37"/>
          <p:cNvSpPr txBox="1">
            <a:spLocks noChangeArrowheads="1"/>
          </p:cNvSpPr>
          <p:nvPr/>
        </p:nvSpPr>
        <p:spPr bwMode="auto">
          <a:xfrm>
            <a:off x="6804819" y="4738514"/>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6</a:t>
            </a:r>
          </a:p>
        </p:txBody>
      </p:sp>
      <p:sp>
        <p:nvSpPr>
          <p:cNvPr id="41" name="Line 39"/>
          <p:cNvSpPr>
            <a:spLocks noChangeShapeType="1"/>
          </p:cNvSpPr>
          <p:nvPr/>
        </p:nvSpPr>
        <p:spPr bwMode="auto">
          <a:xfrm>
            <a:off x="4787107" y="4522614"/>
            <a:ext cx="1008062"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Oval 40"/>
          <p:cNvSpPr>
            <a:spLocks noChangeArrowheads="1"/>
          </p:cNvSpPr>
          <p:nvPr/>
        </p:nvSpPr>
        <p:spPr bwMode="auto">
          <a:xfrm>
            <a:off x="4282282" y="4014614"/>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4</a:t>
            </a:r>
          </a:p>
        </p:txBody>
      </p:sp>
      <p:sp>
        <p:nvSpPr>
          <p:cNvPr id="44" name="Line 42"/>
          <p:cNvSpPr>
            <a:spLocks noChangeShapeType="1"/>
          </p:cNvSpPr>
          <p:nvPr/>
        </p:nvSpPr>
        <p:spPr bwMode="auto">
          <a:xfrm flipH="1">
            <a:off x="3417094" y="5468031"/>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7" name="Line 40"/>
          <p:cNvSpPr>
            <a:spLocks noChangeShapeType="1"/>
          </p:cNvSpPr>
          <p:nvPr/>
        </p:nvSpPr>
        <p:spPr bwMode="auto">
          <a:xfrm>
            <a:off x="3421734" y="3297674"/>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3" name="Line 42"/>
          <p:cNvSpPr>
            <a:spLocks noChangeShapeType="1"/>
          </p:cNvSpPr>
          <p:nvPr/>
        </p:nvSpPr>
        <p:spPr bwMode="auto">
          <a:xfrm flipH="1">
            <a:off x="1978819" y="4300242"/>
            <a:ext cx="2303463"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Tree>
    <p:extLst>
      <p:ext uri="{BB962C8B-B14F-4D97-AF65-F5344CB8AC3E}">
        <p14:creationId xmlns:p14="http://schemas.microsoft.com/office/powerpoint/2010/main" val="2065375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引例</a:t>
            </a:r>
          </a:p>
        </p:txBody>
      </p:sp>
      <p:sp>
        <p:nvSpPr>
          <p:cNvPr id="4" name="矩形 3"/>
          <p:cNvSpPr/>
          <p:nvPr/>
        </p:nvSpPr>
        <p:spPr>
          <a:xfrm>
            <a:off x="708408" y="1690689"/>
            <a:ext cx="1100295" cy="3139321"/>
          </a:xfrm>
          <a:prstGeom prst="rect">
            <a:avLst/>
          </a:prstGeom>
        </p:spPr>
        <p:txBody>
          <a:bodyPr wrap="square">
            <a:spAutoFit/>
          </a:bodyPr>
          <a:lstStyle/>
          <a:p>
            <a:r>
              <a:rPr lang="zh-CN" altLang="en-US" dirty="0"/>
              <a:t>输入：</a:t>
            </a:r>
            <a:endParaRPr lang="en-US" altLang="zh-CN" dirty="0"/>
          </a:p>
          <a:p>
            <a:r>
              <a:rPr lang="en-US" altLang="zh-CN" dirty="0">
                <a:latin typeface="Consolas" panose="020B0609020204030204" pitchFamily="49" charset="0"/>
              </a:rPr>
              <a:t>11</a:t>
            </a:r>
          </a:p>
          <a:p>
            <a:r>
              <a:rPr lang="en-US" altLang="zh-CN" dirty="0">
                <a:latin typeface="Consolas" panose="020B0609020204030204" pitchFamily="49" charset="0"/>
              </a:rPr>
              <a:t>8</a:t>
            </a:r>
          </a:p>
          <a:p>
            <a:r>
              <a:rPr lang="en-US" altLang="zh-CN" dirty="0">
                <a:latin typeface="Consolas" panose="020B0609020204030204" pitchFamily="49" charset="0"/>
              </a:rPr>
              <a:t>1 2</a:t>
            </a:r>
          </a:p>
          <a:p>
            <a:r>
              <a:rPr lang="en-US" altLang="zh-CN" dirty="0">
                <a:latin typeface="Consolas" panose="020B0609020204030204" pitchFamily="49" charset="0"/>
              </a:rPr>
              <a:t>4 5</a:t>
            </a:r>
          </a:p>
          <a:p>
            <a:r>
              <a:rPr lang="en-US" altLang="zh-CN" dirty="0">
                <a:latin typeface="Consolas" panose="020B0609020204030204" pitchFamily="49" charset="0"/>
              </a:rPr>
              <a:t>3 4</a:t>
            </a:r>
          </a:p>
          <a:p>
            <a:r>
              <a:rPr lang="en-US" altLang="zh-CN" dirty="0">
                <a:latin typeface="Consolas" panose="020B0609020204030204" pitchFamily="49" charset="0"/>
              </a:rPr>
              <a:t>1 3</a:t>
            </a:r>
          </a:p>
          <a:p>
            <a:r>
              <a:rPr lang="en-US" altLang="zh-CN" dirty="0">
                <a:latin typeface="Consolas" panose="020B0609020204030204" pitchFamily="49" charset="0"/>
              </a:rPr>
              <a:t>5 6</a:t>
            </a:r>
          </a:p>
          <a:p>
            <a:r>
              <a:rPr lang="en-US" altLang="zh-CN" dirty="0">
                <a:latin typeface="Consolas" panose="020B0609020204030204" pitchFamily="49" charset="0"/>
              </a:rPr>
              <a:t>7 10</a:t>
            </a:r>
          </a:p>
          <a:p>
            <a:r>
              <a:rPr lang="en-US" altLang="zh-CN" dirty="0">
                <a:latin typeface="Consolas" panose="020B0609020204030204" pitchFamily="49" charset="0"/>
              </a:rPr>
              <a:t>5 10</a:t>
            </a:r>
          </a:p>
          <a:p>
            <a:r>
              <a:rPr lang="en-US" altLang="zh-CN" dirty="0">
                <a:latin typeface="Consolas" panose="020B0609020204030204" pitchFamily="49" charset="0"/>
              </a:rPr>
              <a:t>8 9</a:t>
            </a:r>
          </a:p>
        </p:txBody>
      </p:sp>
      <p:sp>
        <p:nvSpPr>
          <p:cNvPr id="6" name="椭圆 5"/>
          <p:cNvSpPr/>
          <p:nvPr/>
        </p:nvSpPr>
        <p:spPr>
          <a:xfrm>
            <a:off x="3472963" y="1690690"/>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a:t>
            </a:r>
            <a:endParaRPr lang="zh-CN" altLang="en-US" sz="2800" dirty="0"/>
          </a:p>
        </p:txBody>
      </p:sp>
      <p:sp>
        <p:nvSpPr>
          <p:cNvPr id="7" name="椭圆 6"/>
          <p:cNvSpPr/>
          <p:nvPr/>
        </p:nvSpPr>
        <p:spPr>
          <a:xfrm>
            <a:off x="4572000" y="1690689"/>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2</a:t>
            </a:r>
            <a:endParaRPr lang="zh-CN" altLang="en-US" sz="2800" dirty="0"/>
          </a:p>
        </p:txBody>
      </p:sp>
      <p:sp>
        <p:nvSpPr>
          <p:cNvPr id="8" name="椭圆 7"/>
          <p:cNvSpPr/>
          <p:nvPr/>
        </p:nvSpPr>
        <p:spPr>
          <a:xfrm>
            <a:off x="5671037" y="1690689"/>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3</a:t>
            </a:r>
            <a:endParaRPr lang="zh-CN" altLang="en-US" sz="2800" dirty="0"/>
          </a:p>
        </p:txBody>
      </p:sp>
      <p:sp>
        <p:nvSpPr>
          <p:cNvPr id="9" name="椭圆 8"/>
          <p:cNvSpPr/>
          <p:nvPr/>
        </p:nvSpPr>
        <p:spPr>
          <a:xfrm>
            <a:off x="6770074" y="1690689"/>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4</a:t>
            </a:r>
            <a:endParaRPr lang="zh-CN" altLang="en-US" sz="2800" dirty="0"/>
          </a:p>
        </p:txBody>
      </p:sp>
      <p:sp>
        <p:nvSpPr>
          <p:cNvPr id="10" name="椭圆 9"/>
          <p:cNvSpPr/>
          <p:nvPr/>
        </p:nvSpPr>
        <p:spPr>
          <a:xfrm>
            <a:off x="3472963"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5</a:t>
            </a:r>
            <a:endParaRPr lang="zh-CN" altLang="en-US" sz="2800" dirty="0"/>
          </a:p>
        </p:txBody>
      </p:sp>
      <p:sp>
        <p:nvSpPr>
          <p:cNvPr id="11" name="椭圆 10"/>
          <p:cNvSpPr/>
          <p:nvPr/>
        </p:nvSpPr>
        <p:spPr>
          <a:xfrm>
            <a:off x="4572000"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6</a:t>
            </a:r>
            <a:endParaRPr lang="zh-CN" altLang="en-US" sz="2800" dirty="0"/>
          </a:p>
        </p:txBody>
      </p:sp>
      <p:sp>
        <p:nvSpPr>
          <p:cNvPr id="12" name="椭圆 11"/>
          <p:cNvSpPr/>
          <p:nvPr/>
        </p:nvSpPr>
        <p:spPr>
          <a:xfrm>
            <a:off x="5671037"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7</a:t>
            </a:r>
            <a:endParaRPr lang="zh-CN" altLang="en-US" sz="2800" dirty="0"/>
          </a:p>
        </p:txBody>
      </p:sp>
      <p:sp>
        <p:nvSpPr>
          <p:cNvPr id="13" name="椭圆 12"/>
          <p:cNvSpPr/>
          <p:nvPr/>
        </p:nvSpPr>
        <p:spPr>
          <a:xfrm>
            <a:off x="6770074"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8</a:t>
            </a:r>
            <a:endParaRPr lang="zh-CN" altLang="en-US" sz="2800" dirty="0"/>
          </a:p>
        </p:txBody>
      </p:sp>
      <p:sp>
        <p:nvSpPr>
          <p:cNvPr id="14" name="椭圆 13"/>
          <p:cNvSpPr/>
          <p:nvPr/>
        </p:nvSpPr>
        <p:spPr>
          <a:xfrm>
            <a:off x="3472963" y="4017458"/>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9</a:t>
            </a:r>
            <a:endParaRPr lang="zh-CN" altLang="en-US" sz="2800" dirty="0"/>
          </a:p>
        </p:txBody>
      </p:sp>
      <p:sp>
        <p:nvSpPr>
          <p:cNvPr id="15" name="椭圆 14"/>
          <p:cNvSpPr/>
          <p:nvPr/>
        </p:nvSpPr>
        <p:spPr>
          <a:xfrm>
            <a:off x="4572000" y="4017458"/>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10</a:t>
            </a:r>
            <a:endParaRPr lang="zh-CN" altLang="en-US" sz="2800" dirty="0"/>
          </a:p>
        </p:txBody>
      </p:sp>
      <p:sp>
        <p:nvSpPr>
          <p:cNvPr id="16" name="椭圆 15"/>
          <p:cNvSpPr/>
          <p:nvPr/>
        </p:nvSpPr>
        <p:spPr>
          <a:xfrm>
            <a:off x="5671037" y="4017458"/>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11</a:t>
            </a:r>
            <a:endParaRPr lang="zh-CN" altLang="en-US" sz="2800" dirty="0"/>
          </a:p>
        </p:txBody>
      </p:sp>
      <p:sp>
        <p:nvSpPr>
          <p:cNvPr id="3" name="矩形 2"/>
          <p:cNvSpPr/>
          <p:nvPr/>
        </p:nvSpPr>
        <p:spPr>
          <a:xfrm>
            <a:off x="3297115" y="1503485"/>
            <a:ext cx="2250831" cy="117816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 name="文本框 16"/>
          <p:cNvSpPr txBox="1"/>
          <p:nvPr/>
        </p:nvSpPr>
        <p:spPr>
          <a:xfrm>
            <a:off x="4839430" y="5644662"/>
            <a:ext cx="1328633" cy="584775"/>
          </a:xfrm>
          <a:prstGeom prst="rect">
            <a:avLst/>
          </a:prstGeom>
          <a:noFill/>
        </p:spPr>
        <p:txBody>
          <a:bodyPr wrap="none" rtlCol="0">
            <a:spAutoFit/>
          </a:bodyPr>
          <a:lstStyle/>
          <a:p>
            <a:r>
              <a:rPr lang="en-US" altLang="zh-CN" sz="3200" dirty="0" err="1"/>
              <a:t>cnt</a:t>
            </a:r>
            <a:r>
              <a:rPr lang="en-US" altLang="zh-CN" sz="3200" dirty="0"/>
              <a:t>: 10</a:t>
            </a:r>
            <a:endParaRPr lang="zh-CN" altLang="en-US" sz="3200" dirty="0"/>
          </a:p>
        </p:txBody>
      </p:sp>
    </p:spTree>
    <p:extLst>
      <p:ext uri="{BB962C8B-B14F-4D97-AF65-F5344CB8AC3E}">
        <p14:creationId xmlns:p14="http://schemas.microsoft.com/office/powerpoint/2010/main" val="128526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2"/>
          <p:cNvSpPr>
            <a:spLocks/>
          </p:cNvSpPr>
          <p:nvPr/>
        </p:nvSpPr>
        <p:spPr bwMode="auto">
          <a:xfrm>
            <a:off x="1077119" y="2752551"/>
            <a:ext cx="5545137" cy="2133600"/>
          </a:xfrm>
          <a:custGeom>
            <a:avLst/>
            <a:gdLst>
              <a:gd name="T0" fmla="*/ 304800 w 3493"/>
              <a:gd name="T1" fmla="*/ 1044575 h 1344"/>
              <a:gd name="T2" fmla="*/ 261938 w 3493"/>
              <a:gd name="T3" fmla="*/ 1074737 h 1344"/>
              <a:gd name="T4" fmla="*/ 174625 w 3493"/>
              <a:gd name="T5" fmla="*/ 1103312 h 1344"/>
              <a:gd name="T6" fmla="*/ 58738 w 3493"/>
              <a:gd name="T7" fmla="*/ 1363662 h 1344"/>
              <a:gd name="T8" fmla="*/ 0 w 3493"/>
              <a:gd name="T9" fmla="*/ 1582737 h 1344"/>
              <a:gd name="T10" fmla="*/ 14288 w 3493"/>
              <a:gd name="T11" fmla="*/ 1944688 h 1344"/>
              <a:gd name="T12" fmla="*/ 44450 w 3493"/>
              <a:gd name="T13" fmla="*/ 1973263 h 1344"/>
              <a:gd name="T14" fmla="*/ 377825 w 3493"/>
              <a:gd name="T15" fmla="*/ 2133600 h 1344"/>
              <a:gd name="T16" fmla="*/ 711200 w 3493"/>
              <a:gd name="T17" fmla="*/ 2119313 h 1344"/>
              <a:gd name="T18" fmla="*/ 857250 w 3493"/>
              <a:gd name="T19" fmla="*/ 2074863 h 1344"/>
              <a:gd name="T20" fmla="*/ 1001713 w 3493"/>
              <a:gd name="T21" fmla="*/ 2003425 h 1344"/>
              <a:gd name="T22" fmla="*/ 1277937 w 3493"/>
              <a:gd name="T23" fmla="*/ 1901825 h 1344"/>
              <a:gd name="T24" fmla="*/ 2017713 w 3493"/>
              <a:gd name="T25" fmla="*/ 1814513 h 1344"/>
              <a:gd name="T26" fmla="*/ 2554287 w 3493"/>
              <a:gd name="T27" fmla="*/ 1843088 h 1344"/>
              <a:gd name="T28" fmla="*/ 2816225 w 3493"/>
              <a:gd name="T29" fmla="*/ 1916113 h 1344"/>
              <a:gd name="T30" fmla="*/ 3062287 w 3493"/>
              <a:gd name="T31" fmla="*/ 2003425 h 1344"/>
              <a:gd name="T32" fmla="*/ 3352800 w 3493"/>
              <a:gd name="T33" fmla="*/ 2090738 h 1344"/>
              <a:gd name="T34" fmla="*/ 3817938 w 3493"/>
              <a:gd name="T35" fmla="*/ 2074863 h 1344"/>
              <a:gd name="T36" fmla="*/ 3948113 w 3493"/>
              <a:gd name="T37" fmla="*/ 2032000 h 1344"/>
              <a:gd name="T38" fmla="*/ 3990975 w 3493"/>
              <a:gd name="T39" fmla="*/ 2017713 h 1344"/>
              <a:gd name="T40" fmla="*/ 4108450 w 3493"/>
              <a:gd name="T41" fmla="*/ 1944688 h 1344"/>
              <a:gd name="T42" fmla="*/ 4224337 w 3493"/>
              <a:gd name="T43" fmla="*/ 1800225 h 1344"/>
              <a:gd name="T44" fmla="*/ 4281487 w 3493"/>
              <a:gd name="T45" fmla="*/ 1712913 h 1344"/>
              <a:gd name="T46" fmla="*/ 4383087 w 3493"/>
              <a:gd name="T47" fmla="*/ 1524000 h 1344"/>
              <a:gd name="T48" fmla="*/ 4557712 w 3493"/>
              <a:gd name="T49" fmla="*/ 1335087 h 1344"/>
              <a:gd name="T50" fmla="*/ 4702175 w 3493"/>
              <a:gd name="T51" fmla="*/ 1233487 h 1344"/>
              <a:gd name="T52" fmla="*/ 4876800 w 3493"/>
              <a:gd name="T53" fmla="*/ 1117600 h 1344"/>
              <a:gd name="T54" fmla="*/ 4992687 w 3493"/>
              <a:gd name="T55" fmla="*/ 1089025 h 1344"/>
              <a:gd name="T56" fmla="*/ 5153025 w 3493"/>
              <a:gd name="T57" fmla="*/ 1001713 h 1344"/>
              <a:gd name="T58" fmla="*/ 5327650 w 3493"/>
              <a:gd name="T59" fmla="*/ 885825 h 1344"/>
              <a:gd name="T60" fmla="*/ 5429250 w 3493"/>
              <a:gd name="T61" fmla="*/ 798512 h 1344"/>
              <a:gd name="T62" fmla="*/ 5545137 w 3493"/>
              <a:gd name="T63" fmla="*/ 522288 h 1344"/>
              <a:gd name="T64" fmla="*/ 5486400 w 3493"/>
              <a:gd name="T65" fmla="*/ 276225 h 1344"/>
              <a:gd name="T66" fmla="*/ 5399087 w 3493"/>
              <a:gd name="T67" fmla="*/ 160337 h 1344"/>
              <a:gd name="T68" fmla="*/ 5226050 w 3493"/>
              <a:gd name="T69" fmla="*/ 73025 h 1344"/>
              <a:gd name="T70" fmla="*/ 5051425 w 3493"/>
              <a:gd name="T71" fmla="*/ 0 h 1344"/>
              <a:gd name="T72" fmla="*/ 3513138 w 3493"/>
              <a:gd name="T73" fmla="*/ 73025 h 1344"/>
              <a:gd name="T74" fmla="*/ 3279775 w 3493"/>
              <a:gd name="T75" fmla="*/ 130175 h 1344"/>
              <a:gd name="T76" fmla="*/ 3222625 w 3493"/>
              <a:gd name="T77" fmla="*/ 160337 h 1344"/>
              <a:gd name="T78" fmla="*/ 3149600 w 3493"/>
              <a:gd name="T79" fmla="*/ 174625 h 1344"/>
              <a:gd name="T80" fmla="*/ 2974975 w 3493"/>
              <a:gd name="T81" fmla="*/ 246063 h 1344"/>
              <a:gd name="T82" fmla="*/ 2700337 w 3493"/>
              <a:gd name="T83" fmla="*/ 231775 h 1344"/>
              <a:gd name="T84" fmla="*/ 2554287 w 3493"/>
              <a:gd name="T85" fmla="*/ 188912 h 1344"/>
              <a:gd name="T86" fmla="*/ 2308225 w 3493"/>
              <a:gd name="T87" fmla="*/ 115888 h 1344"/>
              <a:gd name="T88" fmla="*/ 2249487 w 3493"/>
              <a:gd name="T89" fmla="*/ 87312 h 1344"/>
              <a:gd name="T90" fmla="*/ 2032000 w 3493"/>
              <a:gd name="T91" fmla="*/ 58738 h 1344"/>
              <a:gd name="T92" fmla="*/ 1785938 w 3493"/>
              <a:gd name="T93" fmla="*/ 87312 h 1344"/>
              <a:gd name="T94" fmla="*/ 1639888 w 3493"/>
              <a:gd name="T95" fmla="*/ 101600 h 1344"/>
              <a:gd name="T96" fmla="*/ 1582737 w 3493"/>
              <a:gd name="T97" fmla="*/ 144462 h 1344"/>
              <a:gd name="T98" fmla="*/ 1495425 w 3493"/>
              <a:gd name="T99" fmla="*/ 174625 h 1344"/>
              <a:gd name="T100" fmla="*/ 1233487 w 3493"/>
              <a:gd name="T101" fmla="*/ 392112 h 1344"/>
              <a:gd name="T102" fmla="*/ 1089025 w 3493"/>
              <a:gd name="T103" fmla="*/ 609600 h 1344"/>
              <a:gd name="T104" fmla="*/ 1060450 w 3493"/>
              <a:gd name="T105" fmla="*/ 668337 h 1344"/>
              <a:gd name="T106" fmla="*/ 1016000 w 3493"/>
              <a:gd name="T107" fmla="*/ 696912 h 1344"/>
              <a:gd name="T108" fmla="*/ 885825 w 3493"/>
              <a:gd name="T109" fmla="*/ 855663 h 1344"/>
              <a:gd name="T110" fmla="*/ 711200 w 3493"/>
              <a:gd name="T111" fmla="*/ 957263 h 1344"/>
              <a:gd name="T112" fmla="*/ 638175 w 3493"/>
              <a:gd name="T113" fmla="*/ 1016000 h 1344"/>
              <a:gd name="T114" fmla="*/ 450850 w 3493"/>
              <a:gd name="T115" fmla="*/ 1074737 h 1344"/>
              <a:gd name="T116" fmla="*/ 304800 w 3493"/>
              <a:gd name="T117" fmla="*/ 1044575 h 13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493"/>
              <a:gd name="T178" fmla="*/ 0 h 1344"/>
              <a:gd name="T179" fmla="*/ 3493 w 3493"/>
              <a:gd name="T180" fmla="*/ 1344 h 13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493" h="1344">
                <a:moveTo>
                  <a:pt x="192" y="658"/>
                </a:moveTo>
                <a:cubicBezTo>
                  <a:pt x="183" y="664"/>
                  <a:pt x="175" y="672"/>
                  <a:pt x="165" y="677"/>
                </a:cubicBezTo>
                <a:cubicBezTo>
                  <a:pt x="147" y="685"/>
                  <a:pt x="110" y="695"/>
                  <a:pt x="110" y="695"/>
                </a:cubicBezTo>
                <a:cubicBezTo>
                  <a:pt x="96" y="750"/>
                  <a:pt x="69" y="811"/>
                  <a:pt x="37" y="859"/>
                </a:cubicBezTo>
                <a:cubicBezTo>
                  <a:pt x="28" y="922"/>
                  <a:pt x="11" y="939"/>
                  <a:pt x="0" y="997"/>
                </a:cubicBezTo>
                <a:cubicBezTo>
                  <a:pt x="3" y="1073"/>
                  <a:pt x="0" y="1149"/>
                  <a:pt x="9" y="1225"/>
                </a:cubicBezTo>
                <a:cubicBezTo>
                  <a:pt x="10" y="1234"/>
                  <a:pt x="23" y="1236"/>
                  <a:pt x="28" y="1243"/>
                </a:cubicBezTo>
                <a:cubicBezTo>
                  <a:pt x="104" y="1337"/>
                  <a:pt x="115" y="1330"/>
                  <a:pt x="238" y="1344"/>
                </a:cubicBezTo>
                <a:cubicBezTo>
                  <a:pt x="308" y="1341"/>
                  <a:pt x="378" y="1340"/>
                  <a:pt x="448" y="1335"/>
                </a:cubicBezTo>
                <a:cubicBezTo>
                  <a:pt x="480" y="1333"/>
                  <a:pt x="540" y="1307"/>
                  <a:pt x="540" y="1307"/>
                </a:cubicBezTo>
                <a:cubicBezTo>
                  <a:pt x="572" y="1275"/>
                  <a:pt x="588" y="1273"/>
                  <a:pt x="631" y="1262"/>
                </a:cubicBezTo>
                <a:cubicBezTo>
                  <a:pt x="682" y="1226"/>
                  <a:pt x="746" y="1217"/>
                  <a:pt x="805" y="1198"/>
                </a:cubicBezTo>
                <a:cubicBezTo>
                  <a:pt x="911" y="1123"/>
                  <a:pt x="1182" y="1146"/>
                  <a:pt x="1271" y="1143"/>
                </a:cubicBezTo>
                <a:cubicBezTo>
                  <a:pt x="1274" y="1143"/>
                  <a:pt x="1528" y="1144"/>
                  <a:pt x="1609" y="1161"/>
                </a:cubicBezTo>
                <a:cubicBezTo>
                  <a:pt x="1667" y="1173"/>
                  <a:pt x="1716" y="1197"/>
                  <a:pt x="1774" y="1207"/>
                </a:cubicBezTo>
                <a:cubicBezTo>
                  <a:pt x="1826" y="1224"/>
                  <a:pt x="1875" y="1248"/>
                  <a:pt x="1929" y="1262"/>
                </a:cubicBezTo>
                <a:cubicBezTo>
                  <a:pt x="1982" y="1296"/>
                  <a:pt x="2051" y="1306"/>
                  <a:pt x="2112" y="1317"/>
                </a:cubicBezTo>
                <a:cubicBezTo>
                  <a:pt x="2210" y="1314"/>
                  <a:pt x="2308" y="1315"/>
                  <a:pt x="2405" y="1307"/>
                </a:cubicBezTo>
                <a:cubicBezTo>
                  <a:pt x="2407" y="1307"/>
                  <a:pt x="2472" y="1285"/>
                  <a:pt x="2487" y="1280"/>
                </a:cubicBezTo>
                <a:cubicBezTo>
                  <a:pt x="2496" y="1277"/>
                  <a:pt x="2514" y="1271"/>
                  <a:pt x="2514" y="1271"/>
                </a:cubicBezTo>
                <a:cubicBezTo>
                  <a:pt x="2538" y="1248"/>
                  <a:pt x="2557" y="1235"/>
                  <a:pt x="2588" y="1225"/>
                </a:cubicBezTo>
                <a:cubicBezTo>
                  <a:pt x="2610" y="1192"/>
                  <a:pt x="2638" y="1165"/>
                  <a:pt x="2661" y="1134"/>
                </a:cubicBezTo>
                <a:cubicBezTo>
                  <a:pt x="2674" y="1116"/>
                  <a:pt x="2697" y="1079"/>
                  <a:pt x="2697" y="1079"/>
                </a:cubicBezTo>
                <a:cubicBezTo>
                  <a:pt x="2711" y="1035"/>
                  <a:pt x="2728" y="993"/>
                  <a:pt x="2761" y="960"/>
                </a:cubicBezTo>
                <a:cubicBezTo>
                  <a:pt x="2779" y="906"/>
                  <a:pt x="2824" y="872"/>
                  <a:pt x="2871" y="841"/>
                </a:cubicBezTo>
                <a:cubicBezTo>
                  <a:pt x="2886" y="797"/>
                  <a:pt x="2924" y="798"/>
                  <a:pt x="2962" y="777"/>
                </a:cubicBezTo>
                <a:cubicBezTo>
                  <a:pt x="2971" y="772"/>
                  <a:pt x="3056" y="707"/>
                  <a:pt x="3072" y="704"/>
                </a:cubicBezTo>
                <a:cubicBezTo>
                  <a:pt x="3127" y="693"/>
                  <a:pt x="3103" y="700"/>
                  <a:pt x="3145" y="686"/>
                </a:cubicBezTo>
                <a:cubicBezTo>
                  <a:pt x="3171" y="660"/>
                  <a:pt x="3211" y="642"/>
                  <a:pt x="3246" y="631"/>
                </a:cubicBezTo>
                <a:cubicBezTo>
                  <a:pt x="3283" y="602"/>
                  <a:pt x="3311" y="573"/>
                  <a:pt x="3356" y="558"/>
                </a:cubicBezTo>
                <a:cubicBezTo>
                  <a:pt x="3376" y="537"/>
                  <a:pt x="3402" y="525"/>
                  <a:pt x="3420" y="503"/>
                </a:cubicBezTo>
                <a:cubicBezTo>
                  <a:pt x="3460" y="453"/>
                  <a:pt x="3481" y="391"/>
                  <a:pt x="3493" y="329"/>
                </a:cubicBezTo>
                <a:cubicBezTo>
                  <a:pt x="3487" y="265"/>
                  <a:pt x="3490" y="225"/>
                  <a:pt x="3456" y="174"/>
                </a:cubicBezTo>
                <a:cubicBezTo>
                  <a:pt x="3446" y="132"/>
                  <a:pt x="3443" y="114"/>
                  <a:pt x="3401" y="101"/>
                </a:cubicBezTo>
                <a:cubicBezTo>
                  <a:pt x="3366" y="76"/>
                  <a:pt x="3334" y="57"/>
                  <a:pt x="3292" y="46"/>
                </a:cubicBezTo>
                <a:cubicBezTo>
                  <a:pt x="3257" y="23"/>
                  <a:pt x="3221" y="15"/>
                  <a:pt x="3182" y="0"/>
                </a:cubicBezTo>
                <a:cubicBezTo>
                  <a:pt x="2744" y="5"/>
                  <a:pt x="2564" y="7"/>
                  <a:pt x="2213" y="46"/>
                </a:cubicBezTo>
                <a:cubicBezTo>
                  <a:pt x="2164" y="58"/>
                  <a:pt x="2115" y="70"/>
                  <a:pt x="2066" y="82"/>
                </a:cubicBezTo>
                <a:cubicBezTo>
                  <a:pt x="2054" y="88"/>
                  <a:pt x="2043" y="97"/>
                  <a:pt x="2030" y="101"/>
                </a:cubicBezTo>
                <a:cubicBezTo>
                  <a:pt x="2015" y="106"/>
                  <a:pt x="1998" y="104"/>
                  <a:pt x="1984" y="110"/>
                </a:cubicBezTo>
                <a:cubicBezTo>
                  <a:pt x="1861" y="165"/>
                  <a:pt x="1995" y="135"/>
                  <a:pt x="1874" y="155"/>
                </a:cubicBezTo>
                <a:cubicBezTo>
                  <a:pt x="1816" y="152"/>
                  <a:pt x="1758" y="153"/>
                  <a:pt x="1701" y="146"/>
                </a:cubicBezTo>
                <a:cubicBezTo>
                  <a:pt x="1669" y="142"/>
                  <a:pt x="1641" y="124"/>
                  <a:pt x="1609" y="119"/>
                </a:cubicBezTo>
                <a:cubicBezTo>
                  <a:pt x="1568" y="105"/>
                  <a:pt x="1489" y="90"/>
                  <a:pt x="1454" y="73"/>
                </a:cubicBezTo>
                <a:cubicBezTo>
                  <a:pt x="1442" y="67"/>
                  <a:pt x="1430" y="58"/>
                  <a:pt x="1417" y="55"/>
                </a:cubicBezTo>
                <a:cubicBezTo>
                  <a:pt x="1372" y="46"/>
                  <a:pt x="1326" y="43"/>
                  <a:pt x="1280" y="37"/>
                </a:cubicBezTo>
                <a:cubicBezTo>
                  <a:pt x="1228" y="43"/>
                  <a:pt x="1177" y="49"/>
                  <a:pt x="1125" y="55"/>
                </a:cubicBezTo>
                <a:cubicBezTo>
                  <a:pt x="1094" y="58"/>
                  <a:pt x="1063" y="56"/>
                  <a:pt x="1033" y="64"/>
                </a:cubicBezTo>
                <a:cubicBezTo>
                  <a:pt x="1019" y="68"/>
                  <a:pt x="1010" y="84"/>
                  <a:pt x="997" y="91"/>
                </a:cubicBezTo>
                <a:cubicBezTo>
                  <a:pt x="980" y="100"/>
                  <a:pt x="958" y="99"/>
                  <a:pt x="942" y="110"/>
                </a:cubicBezTo>
                <a:cubicBezTo>
                  <a:pt x="884" y="148"/>
                  <a:pt x="819" y="191"/>
                  <a:pt x="777" y="247"/>
                </a:cubicBezTo>
                <a:cubicBezTo>
                  <a:pt x="741" y="294"/>
                  <a:pt x="728" y="342"/>
                  <a:pt x="686" y="384"/>
                </a:cubicBezTo>
                <a:cubicBezTo>
                  <a:pt x="680" y="396"/>
                  <a:pt x="677" y="410"/>
                  <a:pt x="668" y="421"/>
                </a:cubicBezTo>
                <a:cubicBezTo>
                  <a:pt x="661" y="430"/>
                  <a:pt x="646" y="430"/>
                  <a:pt x="640" y="439"/>
                </a:cubicBezTo>
                <a:cubicBezTo>
                  <a:pt x="605" y="488"/>
                  <a:pt x="625" y="517"/>
                  <a:pt x="558" y="539"/>
                </a:cubicBezTo>
                <a:cubicBezTo>
                  <a:pt x="529" y="569"/>
                  <a:pt x="484" y="582"/>
                  <a:pt x="448" y="603"/>
                </a:cubicBezTo>
                <a:cubicBezTo>
                  <a:pt x="431" y="613"/>
                  <a:pt x="420" y="631"/>
                  <a:pt x="402" y="640"/>
                </a:cubicBezTo>
                <a:cubicBezTo>
                  <a:pt x="388" y="647"/>
                  <a:pt x="302" y="678"/>
                  <a:pt x="284" y="677"/>
                </a:cubicBezTo>
                <a:cubicBezTo>
                  <a:pt x="253" y="675"/>
                  <a:pt x="223" y="664"/>
                  <a:pt x="192" y="658"/>
                </a:cubicBezTo>
                <a:close/>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5" name="Freeform 2"/>
          <p:cNvSpPr>
            <a:spLocks/>
          </p:cNvSpPr>
          <p:nvPr/>
        </p:nvSpPr>
        <p:spPr bwMode="auto">
          <a:xfrm>
            <a:off x="2485414" y="4941714"/>
            <a:ext cx="4221163" cy="1038225"/>
          </a:xfrm>
          <a:custGeom>
            <a:avLst/>
            <a:gdLst>
              <a:gd name="T0" fmla="*/ 28575 w 2659"/>
              <a:gd name="T1" fmla="*/ 347662 h 654"/>
              <a:gd name="T2" fmla="*/ 203200 w 2659"/>
              <a:gd name="T3" fmla="*/ 841375 h 654"/>
              <a:gd name="T4" fmla="*/ 347663 w 2659"/>
              <a:gd name="T5" fmla="*/ 898525 h 654"/>
              <a:gd name="T6" fmla="*/ 1030288 w 2659"/>
              <a:gd name="T7" fmla="*/ 1016000 h 654"/>
              <a:gd name="T8" fmla="*/ 1727200 w 2659"/>
              <a:gd name="T9" fmla="*/ 971550 h 654"/>
              <a:gd name="T10" fmla="*/ 1916113 w 2659"/>
              <a:gd name="T11" fmla="*/ 928688 h 654"/>
              <a:gd name="T12" fmla="*/ 2074863 w 2659"/>
              <a:gd name="T13" fmla="*/ 869950 h 654"/>
              <a:gd name="T14" fmla="*/ 2306638 w 2659"/>
              <a:gd name="T15" fmla="*/ 827088 h 654"/>
              <a:gd name="T16" fmla="*/ 3729038 w 2659"/>
              <a:gd name="T17" fmla="*/ 884238 h 654"/>
              <a:gd name="T18" fmla="*/ 3948113 w 2659"/>
              <a:gd name="T19" fmla="*/ 841375 h 654"/>
              <a:gd name="T20" fmla="*/ 4106863 w 2659"/>
              <a:gd name="T21" fmla="*/ 739775 h 654"/>
              <a:gd name="T22" fmla="*/ 4179888 w 2659"/>
              <a:gd name="T23" fmla="*/ 565150 h 654"/>
              <a:gd name="T24" fmla="*/ 4208463 w 2659"/>
              <a:gd name="T25" fmla="*/ 449263 h 654"/>
              <a:gd name="T26" fmla="*/ 4179888 w 2659"/>
              <a:gd name="T27" fmla="*/ 246063 h 654"/>
              <a:gd name="T28" fmla="*/ 3990976 w 2659"/>
              <a:gd name="T29" fmla="*/ 101600 h 654"/>
              <a:gd name="T30" fmla="*/ 3860801 w 2659"/>
              <a:gd name="T31" fmla="*/ 42862 h 654"/>
              <a:gd name="T32" fmla="*/ 3409951 w 2659"/>
              <a:gd name="T33" fmla="*/ 101600 h 654"/>
              <a:gd name="T34" fmla="*/ 3221037 w 2659"/>
              <a:gd name="T35" fmla="*/ 187325 h 654"/>
              <a:gd name="T36" fmla="*/ 3017838 w 2659"/>
              <a:gd name="T37" fmla="*/ 274637 h 654"/>
              <a:gd name="T38" fmla="*/ 2859088 w 2659"/>
              <a:gd name="T39" fmla="*/ 319087 h 654"/>
              <a:gd name="T40" fmla="*/ 2554288 w 2659"/>
              <a:gd name="T41" fmla="*/ 304800 h 654"/>
              <a:gd name="T42" fmla="*/ 2351088 w 2659"/>
              <a:gd name="T43" fmla="*/ 217488 h 654"/>
              <a:gd name="T44" fmla="*/ 2220913 w 2659"/>
              <a:gd name="T45" fmla="*/ 173037 h 654"/>
              <a:gd name="T46" fmla="*/ 1958975 w 2659"/>
              <a:gd name="T47" fmla="*/ 85725 h 654"/>
              <a:gd name="T48" fmla="*/ 1712913 w 2659"/>
              <a:gd name="T49" fmla="*/ 144462 h 654"/>
              <a:gd name="T50" fmla="*/ 1566862 w 2659"/>
              <a:gd name="T51" fmla="*/ 203200 h 654"/>
              <a:gd name="T52" fmla="*/ 1219200 w 2659"/>
              <a:gd name="T53" fmla="*/ 304800 h 654"/>
              <a:gd name="T54" fmla="*/ 1058863 w 2659"/>
              <a:gd name="T55" fmla="*/ 274637 h 654"/>
              <a:gd name="T56" fmla="*/ 971550 w 2659"/>
              <a:gd name="T57" fmla="*/ 231775 h 654"/>
              <a:gd name="T58" fmla="*/ 711200 w 2659"/>
              <a:gd name="T59" fmla="*/ 101600 h 654"/>
              <a:gd name="T60" fmla="*/ 508000 w 2659"/>
              <a:gd name="T61" fmla="*/ 0 h 654"/>
              <a:gd name="T62" fmla="*/ 231775 w 2659"/>
              <a:gd name="T63" fmla="*/ 57150 h 654"/>
              <a:gd name="T64" fmla="*/ 115888 w 2659"/>
              <a:gd name="T65" fmla="*/ 144462 h 654"/>
              <a:gd name="T66" fmla="*/ 28575 w 2659"/>
              <a:gd name="T67" fmla="*/ 304800 h 654"/>
              <a:gd name="T68" fmla="*/ 28575 w 2659"/>
              <a:gd name="T69" fmla="*/ 347662 h 6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659"/>
              <a:gd name="T106" fmla="*/ 0 h 654"/>
              <a:gd name="T107" fmla="*/ 2659 w 2659"/>
              <a:gd name="T108" fmla="*/ 654 h 6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659" h="654">
                <a:moveTo>
                  <a:pt x="18" y="219"/>
                </a:moveTo>
                <a:cubicBezTo>
                  <a:pt x="24" y="299"/>
                  <a:pt x="28" y="498"/>
                  <a:pt x="128" y="530"/>
                </a:cubicBezTo>
                <a:cubicBezTo>
                  <a:pt x="159" y="550"/>
                  <a:pt x="183" y="557"/>
                  <a:pt x="219" y="566"/>
                </a:cubicBezTo>
                <a:cubicBezTo>
                  <a:pt x="302" y="654"/>
                  <a:pt x="586" y="638"/>
                  <a:pt x="649" y="640"/>
                </a:cubicBezTo>
                <a:cubicBezTo>
                  <a:pt x="850" y="634"/>
                  <a:pt x="925" y="630"/>
                  <a:pt x="1088" y="612"/>
                </a:cubicBezTo>
                <a:cubicBezTo>
                  <a:pt x="1129" y="602"/>
                  <a:pt x="1165" y="592"/>
                  <a:pt x="1207" y="585"/>
                </a:cubicBezTo>
                <a:cubicBezTo>
                  <a:pt x="1236" y="554"/>
                  <a:pt x="1267" y="559"/>
                  <a:pt x="1307" y="548"/>
                </a:cubicBezTo>
                <a:cubicBezTo>
                  <a:pt x="1421" y="518"/>
                  <a:pt x="1296" y="537"/>
                  <a:pt x="1453" y="521"/>
                </a:cubicBezTo>
                <a:cubicBezTo>
                  <a:pt x="1754" y="527"/>
                  <a:pt x="2050" y="539"/>
                  <a:pt x="2349" y="557"/>
                </a:cubicBezTo>
                <a:cubicBezTo>
                  <a:pt x="2399" y="551"/>
                  <a:pt x="2440" y="545"/>
                  <a:pt x="2487" y="530"/>
                </a:cubicBezTo>
                <a:cubicBezTo>
                  <a:pt x="2522" y="506"/>
                  <a:pt x="2546" y="480"/>
                  <a:pt x="2587" y="466"/>
                </a:cubicBezTo>
                <a:cubicBezTo>
                  <a:pt x="2609" y="431"/>
                  <a:pt x="2623" y="397"/>
                  <a:pt x="2633" y="356"/>
                </a:cubicBezTo>
                <a:cubicBezTo>
                  <a:pt x="2639" y="332"/>
                  <a:pt x="2651" y="283"/>
                  <a:pt x="2651" y="283"/>
                </a:cubicBezTo>
                <a:cubicBezTo>
                  <a:pt x="2647" y="240"/>
                  <a:pt x="2659" y="189"/>
                  <a:pt x="2633" y="155"/>
                </a:cubicBezTo>
                <a:cubicBezTo>
                  <a:pt x="2606" y="119"/>
                  <a:pt x="2556" y="78"/>
                  <a:pt x="2514" y="64"/>
                </a:cubicBezTo>
                <a:cubicBezTo>
                  <a:pt x="2489" y="38"/>
                  <a:pt x="2467" y="36"/>
                  <a:pt x="2432" y="27"/>
                </a:cubicBezTo>
                <a:cubicBezTo>
                  <a:pt x="2334" y="32"/>
                  <a:pt x="2241" y="31"/>
                  <a:pt x="2148" y="64"/>
                </a:cubicBezTo>
                <a:cubicBezTo>
                  <a:pt x="2110" y="93"/>
                  <a:pt x="2074" y="104"/>
                  <a:pt x="2029" y="118"/>
                </a:cubicBezTo>
                <a:cubicBezTo>
                  <a:pt x="1985" y="132"/>
                  <a:pt x="1942" y="153"/>
                  <a:pt x="1901" y="173"/>
                </a:cubicBezTo>
                <a:cubicBezTo>
                  <a:pt x="1870" y="188"/>
                  <a:pt x="1834" y="190"/>
                  <a:pt x="1801" y="201"/>
                </a:cubicBezTo>
                <a:cubicBezTo>
                  <a:pt x="1737" y="198"/>
                  <a:pt x="1673" y="199"/>
                  <a:pt x="1609" y="192"/>
                </a:cubicBezTo>
                <a:cubicBezTo>
                  <a:pt x="1565" y="187"/>
                  <a:pt x="1519" y="156"/>
                  <a:pt x="1481" y="137"/>
                </a:cubicBezTo>
                <a:cubicBezTo>
                  <a:pt x="1446" y="120"/>
                  <a:pt x="1441" y="136"/>
                  <a:pt x="1399" y="109"/>
                </a:cubicBezTo>
                <a:cubicBezTo>
                  <a:pt x="1348" y="76"/>
                  <a:pt x="1292" y="65"/>
                  <a:pt x="1234" y="54"/>
                </a:cubicBezTo>
                <a:cubicBezTo>
                  <a:pt x="1186" y="61"/>
                  <a:pt x="1124" y="69"/>
                  <a:pt x="1079" y="91"/>
                </a:cubicBezTo>
                <a:cubicBezTo>
                  <a:pt x="1046" y="107"/>
                  <a:pt x="1024" y="118"/>
                  <a:pt x="987" y="128"/>
                </a:cubicBezTo>
                <a:cubicBezTo>
                  <a:pt x="922" y="171"/>
                  <a:pt x="844" y="183"/>
                  <a:pt x="768" y="192"/>
                </a:cubicBezTo>
                <a:cubicBezTo>
                  <a:pt x="747" y="189"/>
                  <a:pt x="694" y="186"/>
                  <a:pt x="667" y="173"/>
                </a:cubicBezTo>
                <a:cubicBezTo>
                  <a:pt x="595" y="138"/>
                  <a:pt x="683" y="169"/>
                  <a:pt x="612" y="146"/>
                </a:cubicBezTo>
                <a:cubicBezTo>
                  <a:pt x="564" y="114"/>
                  <a:pt x="503" y="82"/>
                  <a:pt x="448" y="64"/>
                </a:cubicBezTo>
                <a:cubicBezTo>
                  <a:pt x="426" y="42"/>
                  <a:pt x="354" y="11"/>
                  <a:pt x="320" y="0"/>
                </a:cubicBezTo>
                <a:cubicBezTo>
                  <a:pt x="170" y="11"/>
                  <a:pt x="238" y="5"/>
                  <a:pt x="146" y="36"/>
                </a:cubicBezTo>
                <a:cubicBezTo>
                  <a:pt x="121" y="74"/>
                  <a:pt x="109" y="67"/>
                  <a:pt x="73" y="91"/>
                </a:cubicBezTo>
                <a:cubicBezTo>
                  <a:pt x="50" y="125"/>
                  <a:pt x="46" y="162"/>
                  <a:pt x="18" y="192"/>
                </a:cubicBezTo>
                <a:cubicBezTo>
                  <a:pt x="8" y="222"/>
                  <a:pt x="0" y="219"/>
                  <a:pt x="18" y="219"/>
                </a:cubicBezTo>
                <a:close/>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Line 38"/>
          <p:cNvSpPr>
            <a:spLocks noChangeShapeType="1"/>
          </p:cNvSpPr>
          <p:nvPr/>
        </p:nvSpPr>
        <p:spPr bwMode="auto">
          <a:xfrm>
            <a:off x="3347244" y="3443114"/>
            <a:ext cx="1008063" cy="7207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6" name="Line 39"/>
          <p:cNvSpPr>
            <a:spLocks noChangeShapeType="1"/>
          </p:cNvSpPr>
          <p:nvPr/>
        </p:nvSpPr>
        <p:spPr bwMode="auto">
          <a:xfrm>
            <a:off x="3330575" y="3458989"/>
            <a:ext cx="1008063" cy="7207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 name="标题 1"/>
          <p:cNvSpPr>
            <a:spLocks noGrp="1"/>
          </p:cNvSpPr>
          <p:nvPr>
            <p:ph type="title"/>
          </p:nvPr>
        </p:nvSpPr>
        <p:spPr/>
        <p:txBody>
          <a:bodyPr/>
          <a:lstStyle/>
          <a:p>
            <a:r>
              <a:rPr lang="zh-CN" altLang="en-US" dirty="0"/>
              <a:t>算法图示</a:t>
            </a:r>
          </a:p>
        </p:txBody>
      </p:sp>
      <p:sp>
        <p:nvSpPr>
          <p:cNvPr id="4" name="内容占位符 3"/>
          <p:cNvSpPr>
            <a:spLocks noGrp="1"/>
          </p:cNvSpPr>
          <p:nvPr>
            <p:ph idx="1"/>
          </p:nvPr>
        </p:nvSpPr>
        <p:spPr/>
        <p:txBody>
          <a:bodyPr/>
          <a:lstStyle/>
          <a:p>
            <a:r>
              <a:rPr lang="zh-CN" altLang="en-US" dirty="0"/>
              <a:t>合并这条边连接的两棵树</a:t>
            </a:r>
          </a:p>
        </p:txBody>
      </p:sp>
      <p:sp>
        <p:nvSpPr>
          <p:cNvPr id="8" name="Freeform 5"/>
          <p:cNvSpPr>
            <a:spLocks/>
          </p:cNvSpPr>
          <p:nvPr/>
        </p:nvSpPr>
        <p:spPr bwMode="auto">
          <a:xfrm>
            <a:off x="6947694" y="36590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Line 10"/>
          <p:cNvSpPr>
            <a:spLocks noChangeShapeType="1"/>
          </p:cNvSpPr>
          <p:nvPr/>
        </p:nvSpPr>
        <p:spPr bwMode="auto">
          <a:xfrm>
            <a:off x="3418682" y="3298651"/>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Line 11"/>
          <p:cNvSpPr>
            <a:spLocks noChangeShapeType="1"/>
          </p:cNvSpPr>
          <p:nvPr/>
        </p:nvSpPr>
        <p:spPr bwMode="auto">
          <a:xfrm flipH="1">
            <a:off x="4858544" y="3514551"/>
            <a:ext cx="936625" cy="64928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 name="Line 12"/>
          <p:cNvSpPr>
            <a:spLocks noChangeShapeType="1"/>
          </p:cNvSpPr>
          <p:nvPr/>
        </p:nvSpPr>
        <p:spPr bwMode="auto">
          <a:xfrm>
            <a:off x="6269832" y="3485976"/>
            <a:ext cx="936625" cy="6477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 name="Line 13"/>
          <p:cNvSpPr>
            <a:spLocks noChangeShapeType="1"/>
          </p:cNvSpPr>
          <p:nvPr/>
        </p:nvSpPr>
        <p:spPr bwMode="auto">
          <a:xfrm flipH="1">
            <a:off x="1978819" y="4306714"/>
            <a:ext cx="230346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 name="Line 14"/>
          <p:cNvSpPr>
            <a:spLocks noChangeShapeType="1"/>
          </p:cNvSpPr>
          <p:nvPr/>
        </p:nvSpPr>
        <p:spPr bwMode="auto">
          <a:xfrm flipH="1">
            <a:off x="4858544" y="4306714"/>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 name="Line 15"/>
          <p:cNvSpPr>
            <a:spLocks noChangeShapeType="1"/>
          </p:cNvSpPr>
          <p:nvPr/>
        </p:nvSpPr>
        <p:spPr bwMode="auto">
          <a:xfrm flipH="1">
            <a:off x="1907382" y="3443114"/>
            <a:ext cx="1008062" cy="6778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 name="Line 16"/>
          <p:cNvSpPr>
            <a:spLocks noChangeShapeType="1"/>
          </p:cNvSpPr>
          <p:nvPr/>
        </p:nvSpPr>
        <p:spPr bwMode="auto">
          <a:xfrm flipH="1">
            <a:off x="3347244"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 name="Line 17"/>
          <p:cNvSpPr>
            <a:spLocks noChangeShapeType="1"/>
          </p:cNvSpPr>
          <p:nvPr/>
        </p:nvSpPr>
        <p:spPr bwMode="auto">
          <a:xfrm>
            <a:off x="1907382" y="4522614"/>
            <a:ext cx="1008062" cy="7207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0" name="Line 18"/>
          <p:cNvSpPr>
            <a:spLocks noChangeShapeType="1"/>
          </p:cNvSpPr>
          <p:nvPr/>
        </p:nvSpPr>
        <p:spPr bwMode="auto">
          <a:xfrm flipH="1">
            <a:off x="3418682" y="5459239"/>
            <a:ext cx="2305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1" name="Line 19"/>
          <p:cNvSpPr>
            <a:spLocks noChangeShapeType="1"/>
          </p:cNvSpPr>
          <p:nvPr/>
        </p:nvSpPr>
        <p:spPr bwMode="auto">
          <a:xfrm flipH="1">
            <a:off x="6226969"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 name="Oval 20"/>
          <p:cNvSpPr>
            <a:spLocks noChangeArrowheads="1"/>
          </p:cNvSpPr>
          <p:nvPr/>
        </p:nvSpPr>
        <p:spPr bwMode="auto">
          <a:xfrm>
            <a:off x="2842419"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1</a:t>
            </a:r>
          </a:p>
        </p:txBody>
      </p:sp>
      <p:sp>
        <p:nvSpPr>
          <p:cNvPr id="23" name="Oval 21"/>
          <p:cNvSpPr>
            <a:spLocks noChangeArrowheads="1"/>
          </p:cNvSpPr>
          <p:nvPr/>
        </p:nvSpPr>
        <p:spPr bwMode="auto">
          <a:xfrm>
            <a:off x="5722144"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2</a:t>
            </a:r>
          </a:p>
        </p:txBody>
      </p:sp>
      <p:sp>
        <p:nvSpPr>
          <p:cNvPr id="24" name="Oval 22"/>
          <p:cNvSpPr>
            <a:spLocks noChangeArrowheads="1"/>
          </p:cNvSpPr>
          <p:nvPr/>
        </p:nvSpPr>
        <p:spPr bwMode="auto">
          <a:xfrm>
            <a:off x="7163594" y="40146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dirty="0">
                <a:latin typeface="Arial" charset="0"/>
              </a:rPr>
              <a:t>v</a:t>
            </a:r>
            <a:r>
              <a:rPr lang="en-US" altLang="zh-CN" i="0" baseline="-25000" dirty="0">
                <a:latin typeface="Arial" charset="0"/>
              </a:rPr>
              <a:t>5</a:t>
            </a:r>
          </a:p>
        </p:txBody>
      </p:sp>
      <p:sp>
        <p:nvSpPr>
          <p:cNvPr id="25" name="Oval 23"/>
          <p:cNvSpPr>
            <a:spLocks noChangeArrowheads="1"/>
          </p:cNvSpPr>
          <p:nvPr/>
        </p:nvSpPr>
        <p:spPr bwMode="auto">
          <a:xfrm>
            <a:off x="1402557" y="4017789"/>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3</a:t>
            </a:r>
          </a:p>
        </p:txBody>
      </p:sp>
      <p:sp>
        <p:nvSpPr>
          <p:cNvPr id="26" name="Oval 24"/>
          <p:cNvSpPr>
            <a:spLocks noChangeArrowheads="1"/>
          </p:cNvSpPr>
          <p:nvPr/>
        </p:nvSpPr>
        <p:spPr bwMode="auto">
          <a:xfrm>
            <a:off x="2844007"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6</a:t>
            </a:r>
          </a:p>
        </p:txBody>
      </p:sp>
      <p:sp>
        <p:nvSpPr>
          <p:cNvPr id="27" name="Oval 25"/>
          <p:cNvSpPr>
            <a:spLocks noChangeArrowheads="1"/>
          </p:cNvSpPr>
          <p:nvPr/>
        </p:nvSpPr>
        <p:spPr bwMode="auto">
          <a:xfrm>
            <a:off x="5723732"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7</a:t>
            </a:r>
          </a:p>
        </p:txBody>
      </p:sp>
      <p:sp>
        <p:nvSpPr>
          <p:cNvPr id="28" name="Text Box 26"/>
          <p:cNvSpPr txBox="1">
            <a:spLocks noChangeArrowheads="1"/>
          </p:cNvSpPr>
          <p:nvPr/>
        </p:nvSpPr>
        <p:spPr bwMode="auto">
          <a:xfrm>
            <a:off x="212328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29" name="Text Box 27"/>
          <p:cNvSpPr txBox="1">
            <a:spLocks noChangeArrowheads="1"/>
          </p:cNvSpPr>
          <p:nvPr/>
        </p:nvSpPr>
        <p:spPr bwMode="auto">
          <a:xfrm>
            <a:off x="4428332" y="293828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0" name="Text Box 28"/>
          <p:cNvSpPr txBox="1">
            <a:spLocks noChangeArrowheads="1"/>
          </p:cNvSpPr>
          <p:nvPr/>
        </p:nvSpPr>
        <p:spPr bwMode="auto">
          <a:xfrm>
            <a:off x="3852069"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1" name="Text Box 29"/>
          <p:cNvSpPr txBox="1">
            <a:spLocks noChangeArrowheads="1"/>
          </p:cNvSpPr>
          <p:nvPr/>
        </p:nvSpPr>
        <p:spPr bwMode="auto">
          <a:xfrm>
            <a:off x="2986882" y="394000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2" name="Text Box 30"/>
          <p:cNvSpPr txBox="1">
            <a:spLocks noChangeArrowheads="1"/>
          </p:cNvSpPr>
          <p:nvPr/>
        </p:nvSpPr>
        <p:spPr bwMode="auto">
          <a:xfrm>
            <a:off x="2102644" y="481153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5</a:t>
            </a:r>
          </a:p>
        </p:txBody>
      </p:sp>
      <p:sp>
        <p:nvSpPr>
          <p:cNvPr id="33" name="Text Box 31"/>
          <p:cNvSpPr txBox="1">
            <a:spLocks noChangeArrowheads="1"/>
          </p:cNvSpPr>
          <p:nvPr/>
        </p:nvSpPr>
        <p:spPr bwMode="auto">
          <a:xfrm>
            <a:off x="4356894" y="51274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4" name="Text Box 32"/>
          <p:cNvSpPr txBox="1">
            <a:spLocks noChangeArrowheads="1"/>
          </p:cNvSpPr>
          <p:nvPr/>
        </p:nvSpPr>
        <p:spPr bwMode="auto">
          <a:xfrm>
            <a:off x="35647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8</a:t>
            </a:r>
          </a:p>
        </p:txBody>
      </p:sp>
      <p:sp>
        <p:nvSpPr>
          <p:cNvPr id="35" name="Text Box 33"/>
          <p:cNvSpPr txBox="1">
            <a:spLocks noChangeArrowheads="1"/>
          </p:cNvSpPr>
          <p:nvPr/>
        </p:nvSpPr>
        <p:spPr bwMode="auto">
          <a:xfrm>
            <a:off x="52919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36" name="Text Box 34"/>
          <p:cNvSpPr txBox="1">
            <a:spLocks noChangeArrowheads="1"/>
          </p:cNvSpPr>
          <p:nvPr/>
        </p:nvSpPr>
        <p:spPr bwMode="auto">
          <a:xfrm>
            <a:off x="5990432" y="39463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7</a:t>
            </a:r>
          </a:p>
        </p:txBody>
      </p:sp>
      <p:sp>
        <p:nvSpPr>
          <p:cNvPr id="37" name="Text Box 35"/>
          <p:cNvSpPr txBox="1">
            <a:spLocks noChangeArrowheads="1"/>
          </p:cNvSpPr>
          <p:nvPr/>
        </p:nvSpPr>
        <p:spPr bwMode="auto">
          <a:xfrm>
            <a:off x="507603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3</a:t>
            </a:r>
          </a:p>
        </p:txBody>
      </p:sp>
      <p:sp>
        <p:nvSpPr>
          <p:cNvPr id="38" name="Text Box 36"/>
          <p:cNvSpPr txBox="1">
            <a:spLocks noChangeArrowheads="1"/>
          </p:cNvSpPr>
          <p:nvPr/>
        </p:nvSpPr>
        <p:spPr bwMode="auto">
          <a:xfrm>
            <a:off x="6588919" y="3443114"/>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10</a:t>
            </a:r>
          </a:p>
        </p:txBody>
      </p:sp>
      <p:sp>
        <p:nvSpPr>
          <p:cNvPr id="39" name="Text Box 37"/>
          <p:cNvSpPr txBox="1">
            <a:spLocks noChangeArrowheads="1"/>
          </p:cNvSpPr>
          <p:nvPr/>
        </p:nvSpPr>
        <p:spPr bwMode="auto">
          <a:xfrm>
            <a:off x="6804819" y="4738514"/>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6</a:t>
            </a:r>
          </a:p>
        </p:txBody>
      </p:sp>
      <p:sp>
        <p:nvSpPr>
          <p:cNvPr id="41" name="Line 39"/>
          <p:cNvSpPr>
            <a:spLocks noChangeShapeType="1"/>
          </p:cNvSpPr>
          <p:nvPr/>
        </p:nvSpPr>
        <p:spPr bwMode="auto">
          <a:xfrm>
            <a:off x="4787107" y="4522614"/>
            <a:ext cx="1008062"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Oval 40"/>
          <p:cNvSpPr>
            <a:spLocks noChangeArrowheads="1"/>
          </p:cNvSpPr>
          <p:nvPr/>
        </p:nvSpPr>
        <p:spPr bwMode="auto">
          <a:xfrm>
            <a:off x="4282282" y="4014614"/>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4</a:t>
            </a:r>
          </a:p>
        </p:txBody>
      </p:sp>
      <p:sp>
        <p:nvSpPr>
          <p:cNvPr id="44" name="Line 42"/>
          <p:cNvSpPr>
            <a:spLocks noChangeShapeType="1"/>
          </p:cNvSpPr>
          <p:nvPr/>
        </p:nvSpPr>
        <p:spPr bwMode="auto">
          <a:xfrm flipH="1">
            <a:off x="3417094" y="5468031"/>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7" name="Line 40"/>
          <p:cNvSpPr>
            <a:spLocks noChangeShapeType="1"/>
          </p:cNvSpPr>
          <p:nvPr/>
        </p:nvSpPr>
        <p:spPr bwMode="auto">
          <a:xfrm>
            <a:off x="3421734" y="3297674"/>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3" name="Line 42"/>
          <p:cNvSpPr>
            <a:spLocks noChangeShapeType="1"/>
          </p:cNvSpPr>
          <p:nvPr/>
        </p:nvSpPr>
        <p:spPr bwMode="auto">
          <a:xfrm flipH="1">
            <a:off x="1978819" y="4300242"/>
            <a:ext cx="2303463"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Tree>
    <p:extLst>
      <p:ext uri="{BB962C8B-B14F-4D97-AF65-F5344CB8AC3E}">
        <p14:creationId xmlns:p14="http://schemas.microsoft.com/office/powerpoint/2010/main" val="428924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2"/>
          <p:cNvSpPr>
            <a:spLocks/>
          </p:cNvSpPr>
          <p:nvPr/>
        </p:nvSpPr>
        <p:spPr bwMode="auto">
          <a:xfrm>
            <a:off x="1077119" y="2752551"/>
            <a:ext cx="5545137" cy="2133600"/>
          </a:xfrm>
          <a:custGeom>
            <a:avLst/>
            <a:gdLst>
              <a:gd name="T0" fmla="*/ 304800 w 3493"/>
              <a:gd name="T1" fmla="*/ 1044575 h 1344"/>
              <a:gd name="T2" fmla="*/ 261938 w 3493"/>
              <a:gd name="T3" fmla="*/ 1074737 h 1344"/>
              <a:gd name="T4" fmla="*/ 174625 w 3493"/>
              <a:gd name="T5" fmla="*/ 1103312 h 1344"/>
              <a:gd name="T6" fmla="*/ 58738 w 3493"/>
              <a:gd name="T7" fmla="*/ 1363662 h 1344"/>
              <a:gd name="T8" fmla="*/ 0 w 3493"/>
              <a:gd name="T9" fmla="*/ 1582737 h 1344"/>
              <a:gd name="T10" fmla="*/ 14288 w 3493"/>
              <a:gd name="T11" fmla="*/ 1944688 h 1344"/>
              <a:gd name="T12" fmla="*/ 44450 w 3493"/>
              <a:gd name="T13" fmla="*/ 1973263 h 1344"/>
              <a:gd name="T14" fmla="*/ 377825 w 3493"/>
              <a:gd name="T15" fmla="*/ 2133600 h 1344"/>
              <a:gd name="T16" fmla="*/ 711200 w 3493"/>
              <a:gd name="T17" fmla="*/ 2119313 h 1344"/>
              <a:gd name="T18" fmla="*/ 857250 w 3493"/>
              <a:gd name="T19" fmla="*/ 2074863 h 1344"/>
              <a:gd name="T20" fmla="*/ 1001713 w 3493"/>
              <a:gd name="T21" fmla="*/ 2003425 h 1344"/>
              <a:gd name="T22" fmla="*/ 1277937 w 3493"/>
              <a:gd name="T23" fmla="*/ 1901825 h 1344"/>
              <a:gd name="T24" fmla="*/ 2017713 w 3493"/>
              <a:gd name="T25" fmla="*/ 1814513 h 1344"/>
              <a:gd name="T26" fmla="*/ 2554287 w 3493"/>
              <a:gd name="T27" fmla="*/ 1843088 h 1344"/>
              <a:gd name="T28" fmla="*/ 2816225 w 3493"/>
              <a:gd name="T29" fmla="*/ 1916113 h 1344"/>
              <a:gd name="T30" fmla="*/ 3062287 w 3493"/>
              <a:gd name="T31" fmla="*/ 2003425 h 1344"/>
              <a:gd name="T32" fmla="*/ 3352800 w 3493"/>
              <a:gd name="T33" fmla="*/ 2090738 h 1344"/>
              <a:gd name="T34" fmla="*/ 3817938 w 3493"/>
              <a:gd name="T35" fmla="*/ 2074863 h 1344"/>
              <a:gd name="T36" fmla="*/ 3948113 w 3493"/>
              <a:gd name="T37" fmla="*/ 2032000 h 1344"/>
              <a:gd name="T38" fmla="*/ 3990975 w 3493"/>
              <a:gd name="T39" fmla="*/ 2017713 h 1344"/>
              <a:gd name="T40" fmla="*/ 4108450 w 3493"/>
              <a:gd name="T41" fmla="*/ 1944688 h 1344"/>
              <a:gd name="T42" fmla="*/ 4224337 w 3493"/>
              <a:gd name="T43" fmla="*/ 1800225 h 1344"/>
              <a:gd name="T44" fmla="*/ 4281487 w 3493"/>
              <a:gd name="T45" fmla="*/ 1712913 h 1344"/>
              <a:gd name="T46" fmla="*/ 4383087 w 3493"/>
              <a:gd name="T47" fmla="*/ 1524000 h 1344"/>
              <a:gd name="T48" fmla="*/ 4557712 w 3493"/>
              <a:gd name="T49" fmla="*/ 1335087 h 1344"/>
              <a:gd name="T50" fmla="*/ 4702175 w 3493"/>
              <a:gd name="T51" fmla="*/ 1233487 h 1344"/>
              <a:gd name="T52" fmla="*/ 4876800 w 3493"/>
              <a:gd name="T53" fmla="*/ 1117600 h 1344"/>
              <a:gd name="T54" fmla="*/ 4992687 w 3493"/>
              <a:gd name="T55" fmla="*/ 1089025 h 1344"/>
              <a:gd name="T56" fmla="*/ 5153025 w 3493"/>
              <a:gd name="T57" fmla="*/ 1001713 h 1344"/>
              <a:gd name="T58" fmla="*/ 5327650 w 3493"/>
              <a:gd name="T59" fmla="*/ 885825 h 1344"/>
              <a:gd name="T60" fmla="*/ 5429250 w 3493"/>
              <a:gd name="T61" fmla="*/ 798512 h 1344"/>
              <a:gd name="T62" fmla="*/ 5545137 w 3493"/>
              <a:gd name="T63" fmla="*/ 522288 h 1344"/>
              <a:gd name="T64" fmla="*/ 5486400 w 3493"/>
              <a:gd name="T65" fmla="*/ 276225 h 1344"/>
              <a:gd name="T66" fmla="*/ 5399087 w 3493"/>
              <a:gd name="T67" fmla="*/ 160337 h 1344"/>
              <a:gd name="T68" fmla="*/ 5226050 w 3493"/>
              <a:gd name="T69" fmla="*/ 73025 h 1344"/>
              <a:gd name="T70" fmla="*/ 5051425 w 3493"/>
              <a:gd name="T71" fmla="*/ 0 h 1344"/>
              <a:gd name="T72" fmla="*/ 3513138 w 3493"/>
              <a:gd name="T73" fmla="*/ 73025 h 1344"/>
              <a:gd name="T74" fmla="*/ 3279775 w 3493"/>
              <a:gd name="T75" fmla="*/ 130175 h 1344"/>
              <a:gd name="T76" fmla="*/ 3222625 w 3493"/>
              <a:gd name="T77" fmla="*/ 160337 h 1344"/>
              <a:gd name="T78" fmla="*/ 3149600 w 3493"/>
              <a:gd name="T79" fmla="*/ 174625 h 1344"/>
              <a:gd name="T80" fmla="*/ 2974975 w 3493"/>
              <a:gd name="T81" fmla="*/ 246063 h 1344"/>
              <a:gd name="T82" fmla="*/ 2700337 w 3493"/>
              <a:gd name="T83" fmla="*/ 231775 h 1344"/>
              <a:gd name="T84" fmla="*/ 2554287 w 3493"/>
              <a:gd name="T85" fmla="*/ 188912 h 1344"/>
              <a:gd name="T86" fmla="*/ 2308225 w 3493"/>
              <a:gd name="T87" fmla="*/ 115888 h 1344"/>
              <a:gd name="T88" fmla="*/ 2249487 w 3493"/>
              <a:gd name="T89" fmla="*/ 87312 h 1344"/>
              <a:gd name="T90" fmla="*/ 2032000 w 3493"/>
              <a:gd name="T91" fmla="*/ 58738 h 1344"/>
              <a:gd name="T92" fmla="*/ 1785938 w 3493"/>
              <a:gd name="T93" fmla="*/ 87312 h 1344"/>
              <a:gd name="T94" fmla="*/ 1639888 w 3493"/>
              <a:gd name="T95" fmla="*/ 101600 h 1344"/>
              <a:gd name="T96" fmla="*/ 1582737 w 3493"/>
              <a:gd name="T97" fmla="*/ 144462 h 1344"/>
              <a:gd name="T98" fmla="*/ 1495425 w 3493"/>
              <a:gd name="T99" fmla="*/ 174625 h 1344"/>
              <a:gd name="T100" fmla="*/ 1233487 w 3493"/>
              <a:gd name="T101" fmla="*/ 392112 h 1344"/>
              <a:gd name="T102" fmla="*/ 1089025 w 3493"/>
              <a:gd name="T103" fmla="*/ 609600 h 1344"/>
              <a:gd name="T104" fmla="*/ 1060450 w 3493"/>
              <a:gd name="T105" fmla="*/ 668337 h 1344"/>
              <a:gd name="T106" fmla="*/ 1016000 w 3493"/>
              <a:gd name="T107" fmla="*/ 696912 h 1344"/>
              <a:gd name="T108" fmla="*/ 885825 w 3493"/>
              <a:gd name="T109" fmla="*/ 855663 h 1344"/>
              <a:gd name="T110" fmla="*/ 711200 w 3493"/>
              <a:gd name="T111" fmla="*/ 957263 h 1344"/>
              <a:gd name="T112" fmla="*/ 638175 w 3493"/>
              <a:gd name="T113" fmla="*/ 1016000 h 1344"/>
              <a:gd name="T114" fmla="*/ 450850 w 3493"/>
              <a:gd name="T115" fmla="*/ 1074737 h 1344"/>
              <a:gd name="T116" fmla="*/ 304800 w 3493"/>
              <a:gd name="T117" fmla="*/ 1044575 h 13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493"/>
              <a:gd name="T178" fmla="*/ 0 h 1344"/>
              <a:gd name="T179" fmla="*/ 3493 w 3493"/>
              <a:gd name="T180" fmla="*/ 1344 h 13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493" h="1344">
                <a:moveTo>
                  <a:pt x="192" y="658"/>
                </a:moveTo>
                <a:cubicBezTo>
                  <a:pt x="183" y="664"/>
                  <a:pt x="175" y="672"/>
                  <a:pt x="165" y="677"/>
                </a:cubicBezTo>
                <a:cubicBezTo>
                  <a:pt x="147" y="685"/>
                  <a:pt x="110" y="695"/>
                  <a:pt x="110" y="695"/>
                </a:cubicBezTo>
                <a:cubicBezTo>
                  <a:pt x="96" y="750"/>
                  <a:pt x="69" y="811"/>
                  <a:pt x="37" y="859"/>
                </a:cubicBezTo>
                <a:cubicBezTo>
                  <a:pt x="28" y="922"/>
                  <a:pt x="11" y="939"/>
                  <a:pt x="0" y="997"/>
                </a:cubicBezTo>
                <a:cubicBezTo>
                  <a:pt x="3" y="1073"/>
                  <a:pt x="0" y="1149"/>
                  <a:pt x="9" y="1225"/>
                </a:cubicBezTo>
                <a:cubicBezTo>
                  <a:pt x="10" y="1234"/>
                  <a:pt x="23" y="1236"/>
                  <a:pt x="28" y="1243"/>
                </a:cubicBezTo>
                <a:cubicBezTo>
                  <a:pt x="104" y="1337"/>
                  <a:pt x="115" y="1330"/>
                  <a:pt x="238" y="1344"/>
                </a:cubicBezTo>
                <a:cubicBezTo>
                  <a:pt x="308" y="1341"/>
                  <a:pt x="378" y="1340"/>
                  <a:pt x="448" y="1335"/>
                </a:cubicBezTo>
                <a:cubicBezTo>
                  <a:pt x="480" y="1333"/>
                  <a:pt x="540" y="1307"/>
                  <a:pt x="540" y="1307"/>
                </a:cubicBezTo>
                <a:cubicBezTo>
                  <a:pt x="572" y="1275"/>
                  <a:pt x="588" y="1273"/>
                  <a:pt x="631" y="1262"/>
                </a:cubicBezTo>
                <a:cubicBezTo>
                  <a:pt x="682" y="1226"/>
                  <a:pt x="746" y="1217"/>
                  <a:pt x="805" y="1198"/>
                </a:cubicBezTo>
                <a:cubicBezTo>
                  <a:pt x="911" y="1123"/>
                  <a:pt x="1182" y="1146"/>
                  <a:pt x="1271" y="1143"/>
                </a:cubicBezTo>
                <a:cubicBezTo>
                  <a:pt x="1274" y="1143"/>
                  <a:pt x="1528" y="1144"/>
                  <a:pt x="1609" y="1161"/>
                </a:cubicBezTo>
                <a:cubicBezTo>
                  <a:pt x="1667" y="1173"/>
                  <a:pt x="1716" y="1197"/>
                  <a:pt x="1774" y="1207"/>
                </a:cubicBezTo>
                <a:cubicBezTo>
                  <a:pt x="1826" y="1224"/>
                  <a:pt x="1875" y="1248"/>
                  <a:pt x="1929" y="1262"/>
                </a:cubicBezTo>
                <a:cubicBezTo>
                  <a:pt x="1982" y="1296"/>
                  <a:pt x="2051" y="1306"/>
                  <a:pt x="2112" y="1317"/>
                </a:cubicBezTo>
                <a:cubicBezTo>
                  <a:pt x="2210" y="1314"/>
                  <a:pt x="2308" y="1315"/>
                  <a:pt x="2405" y="1307"/>
                </a:cubicBezTo>
                <a:cubicBezTo>
                  <a:pt x="2407" y="1307"/>
                  <a:pt x="2472" y="1285"/>
                  <a:pt x="2487" y="1280"/>
                </a:cubicBezTo>
                <a:cubicBezTo>
                  <a:pt x="2496" y="1277"/>
                  <a:pt x="2514" y="1271"/>
                  <a:pt x="2514" y="1271"/>
                </a:cubicBezTo>
                <a:cubicBezTo>
                  <a:pt x="2538" y="1248"/>
                  <a:pt x="2557" y="1235"/>
                  <a:pt x="2588" y="1225"/>
                </a:cubicBezTo>
                <a:cubicBezTo>
                  <a:pt x="2610" y="1192"/>
                  <a:pt x="2638" y="1165"/>
                  <a:pt x="2661" y="1134"/>
                </a:cubicBezTo>
                <a:cubicBezTo>
                  <a:pt x="2674" y="1116"/>
                  <a:pt x="2697" y="1079"/>
                  <a:pt x="2697" y="1079"/>
                </a:cubicBezTo>
                <a:cubicBezTo>
                  <a:pt x="2711" y="1035"/>
                  <a:pt x="2728" y="993"/>
                  <a:pt x="2761" y="960"/>
                </a:cubicBezTo>
                <a:cubicBezTo>
                  <a:pt x="2779" y="906"/>
                  <a:pt x="2824" y="872"/>
                  <a:pt x="2871" y="841"/>
                </a:cubicBezTo>
                <a:cubicBezTo>
                  <a:pt x="2886" y="797"/>
                  <a:pt x="2924" y="798"/>
                  <a:pt x="2962" y="777"/>
                </a:cubicBezTo>
                <a:cubicBezTo>
                  <a:pt x="2971" y="772"/>
                  <a:pt x="3056" y="707"/>
                  <a:pt x="3072" y="704"/>
                </a:cubicBezTo>
                <a:cubicBezTo>
                  <a:pt x="3127" y="693"/>
                  <a:pt x="3103" y="700"/>
                  <a:pt x="3145" y="686"/>
                </a:cubicBezTo>
                <a:cubicBezTo>
                  <a:pt x="3171" y="660"/>
                  <a:pt x="3211" y="642"/>
                  <a:pt x="3246" y="631"/>
                </a:cubicBezTo>
                <a:cubicBezTo>
                  <a:pt x="3283" y="602"/>
                  <a:pt x="3311" y="573"/>
                  <a:pt x="3356" y="558"/>
                </a:cubicBezTo>
                <a:cubicBezTo>
                  <a:pt x="3376" y="537"/>
                  <a:pt x="3402" y="525"/>
                  <a:pt x="3420" y="503"/>
                </a:cubicBezTo>
                <a:cubicBezTo>
                  <a:pt x="3460" y="453"/>
                  <a:pt x="3481" y="391"/>
                  <a:pt x="3493" y="329"/>
                </a:cubicBezTo>
                <a:cubicBezTo>
                  <a:pt x="3487" y="265"/>
                  <a:pt x="3490" y="225"/>
                  <a:pt x="3456" y="174"/>
                </a:cubicBezTo>
                <a:cubicBezTo>
                  <a:pt x="3446" y="132"/>
                  <a:pt x="3443" y="114"/>
                  <a:pt x="3401" y="101"/>
                </a:cubicBezTo>
                <a:cubicBezTo>
                  <a:pt x="3366" y="76"/>
                  <a:pt x="3334" y="57"/>
                  <a:pt x="3292" y="46"/>
                </a:cubicBezTo>
                <a:cubicBezTo>
                  <a:pt x="3257" y="23"/>
                  <a:pt x="3221" y="15"/>
                  <a:pt x="3182" y="0"/>
                </a:cubicBezTo>
                <a:cubicBezTo>
                  <a:pt x="2744" y="5"/>
                  <a:pt x="2564" y="7"/>
                  <a:pt x="2213" y="46"/>
                </a:cubicBezTo>
                <a:cubicBezTo>
                  <a:pt x="2164" y="58"/>
                  <a:pt x="2115" y="70"/>
                  <a:pt x="2066" y="82"/>
                </a:cubicBezTo>
                <a:cubicBezTo>
                  <a:pt x="2054" y="88"/>
                  <a:pt x="2043" y="97"/>
                  <a:pt x="2030" y="101"/>
                </a:cubicBezTo>
                <a:cubicBezTo>
                  <a:pt x="2015" y="106"/>
                  <a:pt x="1998" y="104"/>
                  <a:pt x="1984" y="110"/>
                </a:cubicBezTo>
                <a:cubicBezTo>
                  <a:pt x="1861" y="165"/>
                  <a:pt x="1995" y="135"/>
                  <a:pt x="1874" y="155"/>
                </a:cubicBezTo>
                <a:cubicBezTo>
                  <a:pt x="1816" y="152"/>
                  <a:pt x="1758" y="153"/>
                  <a:pt x="1701" y="146"/>
                </a:cubicBezTo>
                <a:cubicBezTo>
                  <a:pt x="1669" y="142"/>
                  <a:pt x="1641" y="124"/>
                  <a:pt x="1609" y="119"/>
                </a:cubicBezTo>
                <a:cubicBezTo>
                  <a:pt x="1568" y="105"/>
                  <a:pt x="1489" y="90"/>
                  <a:pt x="1454" y="73"/>
                </a:cubicBezTo>
                <a:cubicBezTo>
                  <a:pt x="1442" y="67"/>
                  <a:pt x="1430" y="58"/>
                  <a:pt x="1417" y="55"/>
                </a:cubicBezTo>
                <a:cubicBezTo>
                  <a:pt x="1372" y="46"/>
                  <a:pt x="1326" y="43"/>
                  <a:pt x="1280" y="37"/>
                </a:cubicBezTo>
                <a:cubicBezTo>
                  <a:pt x="1228" y="43"/>
                  <a:pt x="1177" y="49"/>
                  <a:pt x="1125" y="55"/>
                </a:cubicBezTo>
                <a:cubicBezTo>
                  <a:pt x="1094" y="58"/>
                  <a:pt x="1063" y="56"/>
                  <a:pt x="1033" y="64"/>
                </a:cubicBezTo>
                <a:cubicBezTo>
                  <a:pt x="1019" y="68"/>
                  <a:pt x="1010" y="84"/>
                  <a:pt x="997" y="91"/>
                </a:cubicBezTo>
                <a:cubicBezTo>
                  <a:pt x="980" y="100"/>
                  <a:pt x="958" y="99"/>
                  <a:pt x="942" y="110"/>
                </a:cubicBezTo>
                <a:cubicBezTo>
                  <a:pt x="884" y="148"/>
                  <a:pt x="819" y="191"/>
                  <a:pt x="777" y="247"/>
                </a:cubicBezTo>
                <a:cubicBezTo>
                  <a:pt x="741" y="294"/>
                  <a:pt x="728" y="342"/>
                  <a:pt x="686" y="384"/>
                </a:cubicBezTo>
                <a:cubicBezTo>
                  <a:pt x="680" y="396"/>
                  <a:pt x="677" y="410"/>
                  <a:pt x="668" y="421"/>
                </a:cubicBezTo>
                <a:cubicBezTo>
                  <a:pt x="661" y="430"/>
                  <a:pt x="646" y="430"/>
                  <a:pt x="640" y="439"/>
                </a:cubicBezTo>
                <a:cubicBezTo>
                  <a:pt x="605" y="488"/>
                  <a:pt x="625" y="517"/>
                  <a:pt x="558" y="539"/>
                </a:cubicBezTo>
                <a:cubicBezTo>
                  <a:pt x="529" y="569"/>
                  <a:pt x="484" y="582"/>
                  <a:pt x="448" y="603"/>
                </a:cubicBezTo>
                <a:cubicBezTo>
                  <a:pt x="431" y="613"/>
                  <a:pt x="420" y="631"/>
                  <a:pt x="402" y="640"/>
                </a:cubicBezTo>
                <a:cubicBezTo>
                  <a:pt x="388" y="647"/>
                  <a:pt x="302" y="678"/>
                  <a:pt x="284" y="677"/>
                </a:cubicBezTo>
                <a:cubicBezTo>
                  <a:pt x="253" y="675"/>
                  <a:pt x="223" y="664"/>
                  <a:pt x="192" y="658"/>
                </a:cubicBezTo>
                <a:close/>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5" name="Freeform 2"/>
          <p:cNvSpPr>
            <a:spLocks/>
          </p:cNvSpPr>
          <p:nvPr/>
        </p:nvSpPr>
        <p:spPr bwMode="auto">
          <a:xfrm>
            <a:off x="2485414" y="4941714"/>
            <a:ext cx="4221163" cy="1038225"/>
          </a:xfrm>
          <a:custGeom>
            <a:avLst/>
            <a:gdLst>
              <a:gd name="T0" fmla="*/ 28575 w 2659"/>
              <a:gd name="T1" fmla="*/ 347662 h 654"/>
              <a:gd name="T2" fmla="*/ 203200 w 2659"/>
              <a:gd name="T3" fmla="*/ 841375 h 654"/>
              <a:gd name="T4" fmla="*/ 347663 w 2659"/>
              <a:gd name="T5" fmla="*/ 898525 h 654"/>
              <a:gd name="T6" fmla="*/ 1030288 w 2659"/>
              <a:gd name="T7" fmla="*/ 1016000 h 654"/>
              <a:gd name="T8" fmla="*/ 1727200 w 2659"/>
              <a:gd name="T9" fmla="*/ 971550 h 654"/>
              <a:gd name="T10" fmla="*/ 1916113 w 2659"/>
              <a:gd name="T11" fmla="*/ 928688 h 654"/>
              <a:gd name="T12" fmla="*/ 2074863 w 2659"/>
              <a:gd name="T13" fmla="*/ 869950 h 654"/>
              <a:gd name="T14" fmla="*/ 2306638 w 2659"/>
              <a:gd name="T15" fmla="*/ 827088 h 654"/>
              <a:gd name="T16" fmla="*/ 3729038 w 2659"/>
              <a:gd name="T17" fmla="*/ 884238 h 654"/>
              <a:gd name="T18" fmla="*/ 3948113 w 2659"/>
              <a:gd name="T19" fmla="*/ 841375 h 654"/>
              <a:gd name="T20" fmla="*/ 4106863 w 2659"/>
              <a:gd name="T21" fmla="*/ 739775 h 654"/>
              <a:gd name="T22" fmla="*/ 4179888 w 2659"/>
              <a:gd name="T23" fmla="*/ 565150 h 654"/>
              <a:gd name="T24" fmla="*/ 4208463 w 2659"/>
              <a:gd name="T25" fmla="*/ 449263 h 654"/>
              <a:gd name="T26" fmla="*/ 4179888 w 2659"/>
              <a:gd name="T27" fmla="*/ 246063 h 654"/>
              <a:gd name="T28" fmla="*/ 3990976 w 2659"/>
              <a:gd name="T29" fmla="*/ 101600 h 654"/>
              <a:gd name="T30" fmla="*/ 3860801 w 2659"/>
              <a:gd name="T31" fmla="*/ 42862 h 654"/>
              <a:gd name="T32" fmla="*/ 3409951 w 2659"/>
              <a:gd name="T33" fmla="*/ 101600 h 654"/>
              <a:gd name="T34" fmla="*/ 3221037 w 2659"/>
              <a:gd name="T35" fmla="*/ 187325 h 654"/>
              <a:gd name="T36" fmla="*/ 3017838 w 2659"/>
              <a:gd name="T37" fmla="*/ 274637 h 654"/>
              <a:gd name="T38" fmla="*/ 2859088 w 2659"/>
              <a:gd name="T39" fmla="*/ 319087 h 654"/>
              <a:gd name="T40" fmla="*/ 2554288 w 2659"/>
              <a:gd name="T41" fmla="*/ 304800 h 654"/>
              <a:gd name="T42" fmla="*/ 2351088 w 2659"/>
              <a:gd name="T43" fmla="*/ 217488 h 654"/>
              <a:gd name="T44" fmla="*/ 2220913 w 2659"/>
              <a:gd name="T45" fmla="*/ 173037 h 654"/>
              <a:gd name="T46" fmla="*/ 1958975 w 2659"/>
              <a:gd name="T47" fmla="*/ 85725 h 654"/>
              <a:gd name="T48" fmla="*/ 1712913 w 2659"/>
              <a:gd name="T49" fmla="*/ 144462 h 654"/>
              <a:gd name="T50" fmla="*/ 1566862 w 2659"/>
              <a:gd name="T51" fmla="*/ 203200 h 654"/>
              <a:gd name="T52" fmla="*/ 1219200 w 2659"/>
              <a:gd name="T53" fmla="*/ 304800 h 654"/>
              <a:gd name="T54" fmla="*/ 1058863 w 2659"/>
              <a:gd name="T55" fmla="*/ 274637 h 654"/>
              <a:gd name="T56" fmla="*/ 971550 w 2659"/>
              <a:gd name="T57" fmla="*/ 231775 h 654"/>
              <a:gd name="T58" fmla="*/ 711200 w 2659"/>
              <a:gd name="T59" fmla="*/ 101600 h 654"/>
              <a:gd name="T60" fmla="*/ 508000 w 2659"/>
              <a:gd name="T61" fmla="*/ 0 h 654"/>
              <a:gd name="T62" fmla="*/ 231775 w 2659"/>
              <a:gd name="T63" fmla="*/ 57150 h 654"/>
              <a:gd name="T64" fmla="*/ 115888 w 2659"/>
              <a:gd name="T65" fmla="*/ 144462 h 654"/>
              <a:gd name="T66" fmla="*/ 28575 w 2659"/>
              <a:gd name="T67" fmla="*/ 304800 h 654"/>
              <a:gd name="T68" fmla="*/ 28575 w 2659"/>
              <a:gd name="T69" fmla="*/ 347662 h 6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659"/>
              <a:gd name="T106" fmla="*/ 0 h 654"/>
              <a:gd name="T107" fmla="*/ 2659 w 2659"/>
              <a:gd name="T108" fmla="*/ 654 h 6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659" h="654">
                <a:moveTo>
                  <a:pt x="18" y="219"/>
                </a:moveTo>
                <a:cubicBezTo>
                  <a:pt x="24" y="299"/>
                  <a:pt x="28" y="498"/>
                  <a:pt x="128" y="530"/>
                </a:cubicBezTo>
                <a:cubicBezTo>
                  <a:pt x="159" y="550"/>
                  <a:pt x="183" y="557"/>
                  <a:pt x="219" y="566"/>
                </a:cubicBezTo>
                <a:cubicBezTo>
                  <a:pt x="302" y="654"/>
                  <a:pt x="586" y="638"/>
                  <a:pt x="649" y="640"/>
                </a:cubicBezTo>
                <a:cubicBezTo>
                  <a:pt x="850" y="634"/>
                  <a:pt x="925" y="630"/>
                  <a:pt x="1088" y="612"/>
                </a:cubicBezTo>
                <a:cubicBezTo>
                  <a:pt x="1129" y="602"/>
                  <a:pt x="1165" y="592"/>
                  <a:pt x="1207" y="585"/>
                </a:cubicBezTo>
                <a:cubicBezTo>
                  <a:pt x="1236" y="554"/>
                  <a:pt x="1267" y="559"/>
                  <a:pt x="1307" y="548"/>
                </a:cubicBezTo>
                <a:cubicBezTo>
                  <a:pt x="1421" y="518"/>
                  <a:pt x="1296" y="537"/>
                  <a:pt x="1453" y="521"/>
                </a:cubicBezTo>
                <a:cubicBezTo>
                  <a:pt x="1754" y="527"/>
                  <a:pt x="2050" y="539"/>
                  <a:pt x="2349" y="557"/>
                </a:cubicBezTo>
                <a:cubicBezTo>
                  <a:pt x="2399" y="551"/>
                  <a:pt x="2440" y="545"/>
                  <a:pt x="2487" y="530"/>
                </a:cubicBezTo>
                <a:cubicBezTo>
                  <a:pt x="2522" y="506"/>
                  <a:pt x="2546" y="480"/>
                  <a:pt x="2587" y="466"/>
                </a:cubicBezTo>
                <a:cubicBezTo>
                  <a:pt x="2609" y="431"/>
                  <a:pt x="2623" y="397"/>
                  <a:pt x="2633" y="356"/>
                </a:cubicBezTo>
                <a:cubicBezTo>
                  <a:pt x="2639" y="332"/>
                  <a:pt x="2651" y="283"/>
                  <a:pt x="2651" y="283"/>
                </a:cubicBezTo>
                <a:cubicBezTo>
                  <a:pt x="2647" y="240"/>
                  <a:pt x="2659" y="189"/>
                  <a:pt x="2633" y="155"/>
                </a:cubicBezTo>
                <a:cubicBezTo>
                  <a:pt x="2606" y="119"/>
                  <a:pt x="2556" y="78"/>
                  <a:pt x="2514" y="64"/>
                </a:cubicBezTo>
                <a:cubicBezTo>
                  <a:pt x="2489" y="38"/>
                  <a:pt x="2467" y="36"/>
                  <a:pt x="2432" y="27"/>
                </a:cubicBezTo>
                <a:cubicBezTo>
                  <a:pt x="2334" y="32"/>
                  <a:pt x="2241" y="31"/>
                  <a:pt x="2148" y="64"/>
                </a:cubicBezTo>
                <a:cubicBezTo>
                  <a:pt x="2110" y="93"/>
                  <a:pt x="2074" y="104"/>
                  <a:pt x="2029" y="118"/>
                </a:cubicBezTo>
                <a:cubicBezTo>
                  <a:pt x="1985" y="132"/>
                  <a:pt x="1942" y="153"/>
                  <a:pt x="1901" y="173"/>
                </a:cubicBezTo>
                <a:cubicBezTo>
                  <a:pt x="1870" y="188"/>
                  <a:pt x="1834" y="190"/>
                  <a:pt x="1801" y="201"/>
                </a:cubicBezTo>
                <a:cubicBezTo>
                  <a:pt x="1737" y="198"/>
                  <a:pt x="1673" y="199"/>
                  <a:pt x="1609" y="192"/>
                </a:cubicBezTo>
                <a:cubicBezTo>
                  <a:pt x="1565" y="187"/>
                  <a:pt x="1519" y="156"/>
                  <a:pt x="1481" y="137"/>
                </a:cubicBezTo>
                <a:cubicBezTo>
                  <a:pt x="1446" y="120"/>
                  <a:pt x="1441" y="136"/>
                  <a:pt x="1399" y="109"/>
                </a:cubicBezTo>
                <a:cubicBezTo>
                  <a:pt x="1348" y="76"/>
                  <a:pt x="1292" y="65"/>
                  <a:pt x="1234" y="54"/>
                </a:cubicBezTo>
                <a:cubicBezTo>
                  <a:pt x="1186" y="61"/>
                  <a:pt x="1124" y="69"/>
                  <a:pt x="1079" y="91"/>
                </a:cubicBezTo>
                <a:cubicBezTo>
                  <a:pt x="1046" y="107"/>
                  <a:pt x="1024" y="118"/>
                  <a:pt x="987" y="128"/>
                </a:cubicBezTo>
                <a:cubicBezTo>
                  <a:pt x="922" y="171"/>
                  <a:pt x="844" y="183"/>
                  <a:pt x="768" y="192"/>
                </a:cubicBezTo>
                <a:cubicBezTo>
                  <a:pt x="747" y="189"/>
                  <a:pt x="694" y="186"/>
                  <a:pt x="667" y="173"/>
                </a:cubicBezTo>
                <a:cubicBezTo>
                  <a:pt x="595" y="138"/>
                  <a:pt x="683" y="169"/>
                  <a:pt x="612" y="146"/>
                </a:cubicBezTo>
                <a:cubicBezTo>
                  <a:pt x="564" y="114"/>
                  <a:pt x="503" y="82"/>
                  <a:pt x="448" y="64"/>
                </a:cubicBezTo>
                <a:cubicBezTo>
                  <a:pt x="426" y="42"/>
                  <a:pt x="354" y="11"/>
                  <a:pt x="320" y="0"/>
                </a:cubicBezTo>
                <a:cubicBezTo>
                  <a:pt x="170" y="11"/>
                  <a:pt x="238" y="5"/>
                  <a:pt x="146" y="36"/>
                </a:cubicBezTo>
                <a:cubicBezTo>
                  <a:pt x="121" y="74"/>
                  <a:pt x="109" y="67"/>
                  <a:pt x="73" y="91"/>
                </a:cubicBezTo>
                <a:cubicBezTo>
                  <a:pt x="50" y="125"/>
                  <a:pt x="46" y="162"/>
                  <a:pt x="18" y="192"/>
                </a:cubicBezTo>
                <a:cubicBezTo>
                  <a:pt x="8" y="222"/>
                  <a:pt x="0" y="219"/>
                  <a:pt x="18" y="219"/>
                </a:cubicBezTo>
                <a:close/>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Line 38"/>
          <p:cNvSpPr>
            <a:spLocks noChangeShapeType="1"/>
          </p:cNvSpPr>
          <p:nvPr/>
        </p:nvSpPr>
        <p:spPr bwMode="auto">
          <a:xfrm>
            <a:off x="3347244" y="3443114"/>
            <a:ext cx="1008063" cy="7207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6" name="Line 39"/>
          <p:cNvSpPr>
            <a:spLocks noChangeShapeType="1"/>
          </p:cNvSpPr>
          <p:nvPr/>
        </p:nvSpPr>
        <p:spPr bwMode="auto">
          <a:xfrm>
            <a:off x="3330575" y="3458989"/>
            <a:ext cx="1008063" cy="7207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 name="标题 1"/>
          <p:cNvSpPr>
            <a:spLocks noGrp="1"/>
          </p:cNvSpPr>
          <p:nvPr>
            <p:ph type="title"/>
          </p:nvPr>
        </p:nvSpPr>
        <p:spPr/>
        <p:txBody>
          <a:bodyPr/>
          <a:lstStyle/>
          <a:p>
            <a:r>
              <a:rPr lang="zh-CN" altLang="en-US" dirty="0"/>
              <a:t>算法图示</a:t>
            </a:r>
          </a:p>
        </p:txBody>
      </p:sp>
      <p:sp>
        <p:nvSpPr>
          <p:cNvPr id="4" name="内容占位符 3"/>
          <p:cNvSpPr>
            <a:spLocks noGrp="1"/>
          </p:cNvSpPr>
          <p:nvPr>
            <p:ph idx="1"/>
          </p:nvPr>
        </p:nvSpPr>
        <p:spPr/>
        <p:txBody>
          <a:bodyPr/>
          <a:lstStyle/>
          <a:p>
            <a:r>
              <a:rPr lang="zh-CN" altLang="en-US" dirty="0"/>
              <a:t>跳过边</a:t>
            </a:r>
            <a:r>
              <a:rPr lang="en-US" altLang="zh-CN" dirty="0"/>
              <a:t>(v</a:t>
            </a:r>
            <a:r>
              <a:rPr lang="en-US" altLang="zh-CN" baseline="-25000" dirty="0"/>
              <a:t>2</a:t>
            </a:r>
            <a:r>
              <a:rPr lang="en-US" altLang="zh-CN" dirty="0"/>
              <a:t>, v</a:t>
            </a:r>
            <a:r>
              <a:rPr lang="en-US" altLang="zh-CN" baseline="-25000" dirty="0"/>
              <a:t>4</a:t>
            </a:r>
            <a:r>
              <a:rPr lang="en-US" altLang="zh-CN" dirty="0"/>
              <a:t>)</a:t>
            </a:r>
            <a:r>
              <a:rPr lang="zh-CN" altLang="en-US" dirty="0"/>
              <a:t>和</a:t>
            </a:r>
            <a:r>
              <a:rPr lang="en-US" altLang="zh-CN" dirty="0"/>
              <a:t>(v</a:t>
            </a:r>
            <a:r>
              <a:rPr lang="en-US" altLang="zh-CN" baseline="-25000" dirty="0"/>
              <a:t>1</a:t>
            </a:r>
            <a:r>
              <a:rPr lang="en-US" altLang="zh-CN" dirty="0"/>
              <a:t>, v</a:t>
            </a:r>
            <a:r>
              <a:rPr lang="en-US" altLang="zh-CN" baseline="-25000" dirty="0"/>
              <a:t>3</a:t>
            </a:r>
            <a:r>
              <a:rPr lang="en-US" altLang="zh-CN" dirty="0"/>
              <a:t>)</a:t>
            </a:r>
            <a:r>
              <a:rPr lang="zh-CN" altLang="en-US" dirty="0"/>
              <a:t>，因为它们不是安全边。选取边</a:t>
            </a:r>
            <a:r>
              <a:rPr lang="en-US" altLang="zh-CN" dirty="0"/>
              <a:t>(v</a:t>
            </a:r>
            <a:r>
              <a:rPr lang="en-US" altLang="zh-CN" baseline="-25000" dirty="0"/>
              <a:t>4</a:t>
            </a:r>
            <a:r>
              <a:rPr lang="en-US" altLang="zh-CN" dirty="0"/>
              <a:t>, v</a:t>
            </a:r>
            <a:r>
              <a:rPr lang="en-US" altLang="zh-CN" baseline="-25000" dirty="0"/>
              <a:t>7</a:t>
            </a:r>
            <a:r>
              <a:rPr lang="en-US" altLang="zh-CN" dirty="0"/>
              <a:t>)</a:t>
            </a:r>
            <a:endParaRPr lang="zh-CN" altLang="en-US" dirty="0"/>
          </a:p>
        </p:txBody>
      </p:sp>
      <p:sp>
        <p:nvSpPr>
          <p:cNvPr id="8" name="Freeform 5"/>
          <p:cNvSpPr>
            <a:spLocks/>
          </p:cNvSpPr>
          <p:nvPr/>
        </p:nvSpPr>
        <p:spPr bwMode="auto">
          <a:xfrm>
            <a:off x="6947694" y="36590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Line 10"/>
          <p:cNvSpPr>
            <a:spLocks noChangeShapeType="1"/>
          </p:cNvSpPr>
          <p:nvPr/>
        </p:nvSpPr>
        <p:spPr bwMode="auto">
          <a:xfrm>
            <a:off x="3418682" y="3298651"/>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Line 11"/>
          <p:cNvSpPr>
            <a:spLocks noChangeShapeType="1"/>
          </p:cNvSpPr>
          <p:nvPr/>
        </p:nvSpPr>
        <p:spPr bwMode="auto">
          <a:xfrm flipH="1">
            <a:off x="4858544" y="3514551"/>
            <a:ext cx="936625" cy="64928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 name="Line 12"/>
          <p:cNvSpPr>
            <a:spLocks noChangeShapeType="1"/>
          </p:cNvSpPr>
          <p:nvPr/>
        </p:nvSpPr>
        <p:spPr bwMode="auto">
          <a:xfrm>
            <a:off x="6269832" y="3485976"/>
            <a:ext cx="936625" cy="6477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 name="Line 13"/>
          <p:cNvSpPr>
            <a:spLocks noChangeShapeType="1"/>
          </p:cNvSpPr>
          <p:nvPr/>
        </p:nvSpPr>
        <p:spPr bwMode="auto">
          <a:xfrm flipH="1">
            <a:off x="1978819" y="4306714"/>
            <a:ext cx="230346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 name="Line 14"/>
          <p:cNvSpPr>
            <a:spLocks noChangeShapeType="1"/>
          </p:cNvSpPr>
          <p:nvPr/>
        </p:nvSpPr>
        <p:spPr bwMode="auto">
          <a:xfrm flipH="1">
            <a:off x="4858544" y="4306714"/>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 name="Line 15"/>
          <p:cNvSpPr>
            <a:spLocks noChangeShapeType="1"/>
          </p:cNvSpPr>
          <p:nvPr/>
        </p:nvSpPr>
        <p:spPr bwMode="auto">
          <a:xfrm flipH="1">
            <a:off x="1907382" y="3443114"/>
            <a:ext cx="1008062" cy="6778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 name="Line 16"/>
          <p:cNvSpPr>
            <a:spLocks noChangeShapeType="1"/>
          </p:cNvSpPr>
          <p:nvPr/>
        </p:nvSpPr>
        <p:spPr bwMode="auto">
          <a:xfrm flipH="1">
            <a:off x="3347244"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 name="Line 17"/>
          <p:cNvSpPr>
            <a:spLocks noChangeShapeType="1"/>
          </p:cNvSpPr>
          <p:nvPr/>
        </p:nvSpPr>
        <p:spPr bwMode="auto">
          <a:xfrm>
            <a:off x="1907382" y="4522614"/>
            <a:ext cx="1008062" cy="7207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0" name="Line 18"/>
          <p:cNvSpPr>
            <a:spLocks noChangeShapeType="1"/>
          </p:cNvSpPr>
          <p:nvPr/>
        </p:nvSpPr>
        <p:spPr bwMode="auto">
          <a:xfrm flipH="1">
            <a:off x="3418682" y="5459239"/>
            <a:ext cx="2305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1" name="Line 19"/>
          <p:cNvSpPr>
            <a:spLocks noChangeShapeType="1"/>
          </p:cNvSpPr>
          <p:nvPr/>
        </p:nvSpPr>
        <p:spPr bwMode="auto">
          <a:xfrm flipH="1">
            <a:off x="6226969"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 name="Oval 20"/>
          <p:cNvSpPr>
            <a:spLocks noChangeArrowheads="1"/>
          </p:cNvSpPr>
          <p:nvPr/>
        </p:nvSpPr>
        <p:spPr bwMode="auto">
          <a:xfrm>
            <a:off x="2842419"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1</a:t>
            </a:r>
          </a:p>
        </p:txBody>
      </p:sp>
      <p:sp>
        <p:nvSpPr>
          <p:cNvPr id="23" name="Oval 21"/>
          <p:cNvSpPr>
            <a:spLocks noChangeArrowheads="1"/>
          </p:cNvSpPr>
          <p:nvPr/>
        </p:nvSpPr>
        <p:spPr bwMode="auto">
          <a:xfrm>
            <a:off x="5722144"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2</a:t>
            </a:r>
          </a:p>
        </p:txBody>
      </p:sp>
      <p:sp>
        <p:nvSpPr>
          <p:cNvPr id="24" name="Oval 22"/>
          <p:cNvSpPr>
            <a:spLocks noChangeArrowheads="1"/>
          </p:cNvSpPr>
          <p:nvPr/>
        </p:nvSpPr>
        <p:spPr bwMode="auto">
          <a:xfrm>
            <a:off x="7163594" y="40146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dirty="0">
                <a:latin typeface="Arial" charset="0"/>
              </a:rPr>
              <a:t>v</a:t>
            </a:r>
            <a:r>
              <a:rPr lang="en-US" altLang="zh-CN" i="0" baseline="-25000" dirty="0">
                <a:latin typeface="Arial" charset="0"/>
              </a:rPr>
              <a:t>5</a:t>
            </a:r>
          </a:p>
        </p:txBody>
      </p:sp>
      <p:sp>
        <p:nvSpPr>
          <p:cNvPr id="25" name="Oval 23"/>
          <p:cNvSpPr>
            <a:spLocks noChangeArrowheads="1"/>
          </p:cNvSpPr>
          <p:nvPr/>
        </p:nvSpPr>
        <p:spPr bwMode="auto">
          <a:xfrm>
            <a:off x="1402557" y="4017789"/>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3</a:t>
            </a:r>
          </a:p>
        </p:txBody>
      </p:sp>
      <p:sp>
        <p:nvSpPr>
          <p:cNvPr id="26" name="Oval 24"/>
          <p:cNvSpPr>
            <a:spLocks noChangeArrowheads="1"/>
          </p:cNvSpPr>
          <p:nvPr/>
        </p:nvSpPr>
        <p:spPr bwMode="auto">
          <a:xfrm>
            <a:off x="2844007"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6</a:t>
            </a:r>
          </a:p>
        </p:txBody>
      </p:sp>
      <p:sp>
        <p:nvSpPr>
          <p:cNvPr id="27" name="Oval 25"/>
          <p:cNvSpPr>
            <a:spLocks noChangeArrowheads="1"/>
          </p:cNvSpPr>
          <p:nvPr/>
        </p:nvSpPr>
        <p:spPr bwMode="auto">
          <a:xfrm>
            <a:off x="5723732"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7</a:t>
            </a:r>
          </a:p>
        </p:txBody>
      </p:sp>
      <p:sp>
        <p:nvSpPr>
          <p:cNvPr id="28" name="Text Box 26"/>
          <p:cNvSpPr txBox="1">
            <a:spLocks noChangeArrowheads="1"/>
          </p:cNvSpPr>
          <p:nvPr/>
        </p:nvSpPr>
        <p:spPr bwMode="auto">
          <a:xfrm>
            <a:off x="212328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29" name="Text Box 27"/>
          <p:cNvSpPr txBox="1">
            <a:spLocks noChangeArrowheads="1"/>
          </p:cNvSpPr>
          <p:nvPr/>
        </p:nvSpPr>
        <p:spPr bwMode="auto">
          <a:xfrm>
            <a:off x="4428332" y="293828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0" name="Text Box 28"/>
          <p:cNvSpPr txBox="1">
            <a:spLocks noChangeArrowheads="1"/>
          </p:cNvSpPr>
          <p:nvPr/>
        </p:nvSpPr>
        <p:spPr bwMode="auto">
          <a:xfrm>
            <a:off x="3852069"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1" name="Text Box 29"/>
          <p:cNvSpPr txBox="1">
            <a:spLocks noChangeArrowheads="1"/>
          </p:cNvSpPr>
          <p:nvPr/>
        </p:nvSpPr>
        <p:spPr bwMode="auto">
          <a:xfrm>
            <a:off x="2986882" y="394000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2" name="Text Box 30"/>
          <p:cNvSpPr txBox="1">
            <a:spLocks noChangeArrowheads="1"/>
          </p:cNvSpPr>
          <p:nvPr/>
        </p:nvSpPr>
        <p:spPr bwMode="auto">
          <a:xfrm>
            <a:off x="2102644" y="481153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5</a:t>
            </a:r>
          </a:p>
        </p:txBody>
      </p:sp>
      <p:sp>
        <p:nvSpPr>
          <p:cNvPr id="33" name="Text Box 31"/>
          <p:cNvSpPr txBox="1">
            <a:spLocks noChangeArrowheads="1"/>
          </p:cNvSpPr>
          <p:nvPr/>
        </p:nvSpPr>
        <p:spPr bwMode="auto">
          <a:xfrm>
            <a:off x="4356894" y="51274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4" name="Text Box 32"/>
          <p:cNvSpPr txBox="1">
            <a:spLocks noChangeArrowheads="1"/>
          </p:cNvSpPr>
          <p:nvPr/>
        </p:nvSpPr>
        <p:spPr bwMode="auto">
          <a:xfrm>
            <a:off x="35647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8</a:t>
            </a:r>
          </a:p>
        </p:txBody>
      </p:sp>
      <p:sp>
        <p:nvSpPr>
          <p:cNvPr id="35" name="Text Box 33"/>
          <p:cNvSpPr txBox="1">
            <a:spLocks noChangeArrowheads="1"/>
          </p:cNvSpPr>
          <p:nvPr/>
        </p:nvSpPr>
        <p:spPr bwMode="auto">
          <a:xfrm>
            <a:off x="52919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36" name="Text Box 34"/>
          <p:cNvSpPr txBox="1">
            <a:spLocks noChangeArrowheads="1"/>
          </p:cNvSpPr>
          <p:nvPr/>
        </p:nvSpPr>
        <p:spPr bwMode="auto">
          <a:xfrm>
            <a:off x="5990432" y="39463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7</a:t>
            </a:r>
          </a:p>
        </p:txBody>
      </p:sp>
      <p:sp>
        <p:nvSpPr>
          <p:cNvPr id="37" name="Text Box 35"/>
          <p:cNvSpPr txBox="1">
            <a:spLocks noChangeArrowheads="1"/>
          </p:cNvSpPr>
          <p:nvPr/>
        </p:nvSpPr>
        <p:spPr bwMode="auto">
          <a:xfrm>
            <a:off x="507603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3</a:t>
            </a:r>
          </a:p>
        </p:txBody>
      </p:sp>
      <p:sp>
        <p:nvSpPr>
          <p:cNvPr id="38" name="Text Box 36"/>
          <p:cNvSpPr txBox="1">
            <a:spLocks noChangeArrowheads="1"/>
          </p:cNvSpPr>
          <p:nvPr/>
        </p:nvSpPr>
        <p:spPr bwMode="auto">
          <a:xfrm>
            <a:off x="6588919" y="3443114"/>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10</a:t>
            </a:r>
          </a:p>
        </p:txBody>
      </p:sp>
      <p:sp>
        <p:nvSpPr>
          <p:cNvPr id="39" name="Text Box 37"/>
          <p:cNvSpPr txBox="1">
            <a:spLocks noChangeArrowheads="1"/>
          </p:cNvSpPr>
          <p:nvPr/>
        </p:nvSpPr>
        <p:spPr bwMode="auto">
          <a:xfrm>
            <a:off x="6804819" y="4738514"/>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6</a:t>
            </a:r>
          </a:p>
        </p:txBody>
      </p:sp>
      <p:sp>
        <p:nvSpPr>
          <p:cNvPr id="41" name="Line 39"/>
          <p:cNvSpPr>
            <a:spLocks noChangeShapeType="1"/>
          </p:cNvSpPr>
          <p:nvPr/>
        </p:nvSpPr>
        <p:spPr bwMode="auto">
          <a:xfrm>
            <a:off x="4787107" y="4522614"/>
            <a:ext cx="1008062"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Oval 40"/>
          <p:cNvSpPr>
            <a:spLocks noChangeArrowheads="1"/>
          </p:cNvSpPr>
          <p:nvPr/>
        </p:nvSpPr>
        <p:spPr bwMode="auto">
          <a:xfrm>
            <a:off x="4282282" y="4014614"/>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4</a:t>
            </a:r>
          </a:p>
        </p:txBody>
      </p:sp>
      <p:sp>
        <p:nvSpPr>
          <p:cNvPr id="44" name="Line 42"/>
          <p:cNvSpPr>
            <a:spLocks noChangeShapeType="1"/>
          </p:cNvSpPr>
          <p:nvPr/>
        </p:nvSpPr>
        <p:spPr bwMode="auto">
          <a:xfrm flipH="1">
            <a:off x="3417094" y="5468031"/>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7" name="Line 40"/>
          <p:cNvSpPr>
            <a:spLocks noChangeShapeType="1"/>
          </p:cNvSpPr>
          <p:nvPr/>
        </p:nvSpPr>
        <p:spPr bwMode="auto">
          <a:xfrm>
            <a:off x="3421734" y="3297674"/>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3" name="Line 42"/>
          <p:cNvSpPr>
            <a:spLocks noChangeShapeType="1"/>
          </p:cNvSpPr>
          <p:nvPr/>
        </p:nvSpPr>
        <p:spPr bwMode="auto">
          <a:xfrm flipH="1">
            <a:off x="1978819" y="4300242"/>
            <a:ext cx="2303463"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8" name="Line 42"/>
          <p:cNvSpPr>
            <a:spLocks noChangeShapeType="1"/>
          </p:cNvSpPr>
          <p:nvPr/>
        </p:nvSpPr>
        <p:spPr bwMode="auto">
          <a:xfrm>
            <a:off x="4775690" y="4507652"/>
            <a:ext cx="1008063" cy="792163"/>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Tree>
    <p:extLst>
      <p:ext uri="{BB962C8B-B14F-4D97-AF65-F5344CB8AC3E}">
        <p14:creationId xmlns:p14="http://schemas.microsoft.com/office/powerpoint/2010/main" val="258342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2"/>
          <p:cNvSpPr>
            <a:spLocks/>
          </p:cNvSpPr>
          <p:nvPr/>
        </p:nvSpPr>
        <p:spPr bwMode="auto">
          <a:xfrm>
            <a:off x="1144047" y="2672601"/>
            <a:ext cx="5664200" cy="3441700"/>
          </a:xfrm>
          <a:custGeom>
            <a:avLst/>
            <a:gdLst>
              <a:gd name="T0" fmla="*/ 166688 w 3568"/>
              <a:gd name="T1" fmla="*/ 1970087 h 2168"/>
              <a:gd name="T2" fmla="*/ 296863 w 3568"/>
              <a:gd name="T3" fmla="*/ 2159000 h 2168"/>
              <a:gd name="T4" fmla="*/ 849313 w 3568"/>
              <a:gd name="T5" fmla="*/ 2549525 h 2168"/>
              <a:gd name="T6" fmla="*/ 1081088 w 3568"/>
              <a:gd name="T7" fmla="*/ 2667000 h 2168"/>
              <a:gd name="T8" fmla="*/ 1284288 w 3568"/>
              <a:gd name="T9" fmla="*/ 2825750 h 2168"/>
              <a:gd name="T10" fmla="*/ 1444625 w 3568"/>
              <a:gd name="T11" fmla="*/ 2986087 h 2168"/>
              <a:gd name="T12" fmla="*/ 1574800 w 3568"/>
              <a:gd name="T13" fmla="*/ 3144837 h 2168"/>
              <a:gd name="T14" fmla="*/ 1763713 w 3568"/>
              <a:gd name="T15" fmla="*/ 3232149 h 2168"/>
              <a:gd name="T16" fmla="*/ 2546350 w 3568"/>
              <a:gd name="T17" fmla="*/ 3392488 h 2168"/>
              <a:gd name="T18" fmla="*/ 3243262 w 3568"/>
              <a:gd name="T19" fmla="*/ 3203574 h 2168"/>
              <a:gd name="T20" fmla="*/ 4318000 w 3568"/>
              <a:gd name="T21" fmla="*/ 3189287 h 2168"/>
              <a:gd name="T22" fmla="*/ 5203825 w 3568"/>
              <a:gd name="T23" fmla="*/ 3246437 h 2168"/>
              <a:gd name="T24" fmla="*/ 5464175 w 3568"/>
              <a:gd name="T25" fmla="*/ 3130549 h 2168"/>
              <a:gd name="T26" fmla="*/ 5610225 w 3568"/>
              <a:gd name="T27" fmla="*/ 2955924 h 2168"/>
              <a:gd name="T28" fmla="*/ 5653088 w 3568"/>
              <a:gd name="T29" fmla="*/ 2825750 h 2168"/>
              <a:gd name="T30" fmla="*/ 5580063 w 3568"/>
              <a:gd name="T31" fmla="*/ 2478087 h 2168"/>
              <a:gd name="T32" fmla="*/ 5421313 w 3568"/>
              <a:gd name="T33" fmla="*/ 2230437 h 2168"/>
              <a:gd name="T34" fmla="*/ 5029200 w 3568"/>
              <a:gd name="T35" fmla="*/ 1925637 h 2168"/>
              <a:gd name="T36" fmla="*/ 4826000 w 3568"/>
              <a:gd name="T37" fmla="*/ 1824037 h 2168"/>
              <a:gd name="T38" fmla="*/ 4622800 w 3568"/>
              <a:gd name="T39" fmla="*/ 1693863 h 2168"/>
              <a:gd name="T40" fmla="*/ 4506913 w 3568"/>
              <a:gd name="T41" fmla="*/ 1389062 h 2168"/>
              <a:gd name="T42" fmla="*/ 4679950 w 3568"/>
              <a:gd name="T43" fmla="*/ 1301750 h 2168"/>
              <a:gd name="T44" fmla="*/ 4868863 w 3568"/>
              <a:gd name="T45" fmla="*/ 1244600 h 2168"/>
              <a:gd name="T46" fmla="*/ 4956175 w 3568"/>
              <a:gd name="T47" fmla="*/ 1200150 h 2168"/>
              <a:gd name="T48" fmla="*/ 5203825 w 3568"/>
              <a:gd name="T49" fmla="*/ 1055687 h 2168"/>
              <a:gd name="T50" fmla="*/ 5334000 w 3568"/>
              <a:gd name="T51" fmla="*/ 982662 h 2168"/>
              <a:gd name="T52" fmla="*/ 5537200 w 3568"/>
              <a:gd name="T53" fmla="*/ 663575 h 2168"/>
              <a:gd name="T54" fmla="*/ 5232400 w 3568"/>
              <a:gd name="T55" fmla="*/ 212725 h 2168"/>
              <a:gd name="T56" fmla="*/ 4984750 w 3568"/>
              <a:gd name="T57" fmla="*/ 141287 h 2168"/>
              <a:gd name="T58" fmla="*/ 3838575 w 3568"/>
              <a:gd name="T59" fmla="*/ 39687 h 2168"/>
              <a:gd name="T60" fmla="*/ 2952750 w 3568"/>
              <a:gd name="T61" fmla="*/ 242887 h 2168"/>
              <a:gd name="T62" fmla="*/ 2373313 w 3568"/>
              <a:gd name="T63" fmla="*/ 184150 h 2168"/>
              <a:gd name="T64" fmla="*/ 1995488 w 3568"/>
              <a:gd name="T65" fmla="*/ 39687 h 2168"/>
              <a:gd name="T66" fmla="*/ 1428750 w 3568"/>
              <a:gd name="T67" fmla="*/ 111125 h 2168"/>
              <a:gd name="T68" fmla="*/ 1123950 w 3568"/>
              <a:gd name="T69" fmla="*/ 300037 h 2168"/>
              <a:gd name="T70" fmla="*/ 1022350 w 3568"/>
              <a:gd name="T71" fmla="*/ 401637 h 2168"/>
              <a:gd name="T72" fmla="*/ 906463 w 3568"/>
              <a:gd name="T73" fmla="*/ 561975 h 2168"/>
              <a:gd name="T74" fmla="*/ 703263 w 3568"/>
              <a:gd name="T75" fmla="*/ 852488 h 2168"/>
              <a:gd name="T76" fmla="*/ 631825 w 3568"/>
              <a:gd name="T77" fmla="*/ 923925 h 2168"/>
              <a:gd name="T78" fmla="*/ 457200 w 3568"/>
              <a:gd name="T79" fmla="*/ 1011237 h 2168"/>
              <a:gd name="T80" fmla="*/ 311150 w 3568"/>
              <a:gd name="T81" fmla="*/ 1127125 h 2168"/>
              <a:gd name="T82" fmla="*/ 195262 w 3568"/>
              <a:gd name="T83" fmla="*/ 1244600 h 21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68"/>
              <a:gd name="T127" fmla="*/ 0 h 2168"/>
              <a:gd name="T128" fmla="*/ 3568 w 3568"/>
              <a:gd name="T129" fmla="*/ 2168 h 216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68" h="2168">
                <a:moveTo>
                  <a:pt x="105" y="811"/>
                </a:moveTo>
                <a:cubicBezTo>
                  <a:pt x="68" y="944"/>
                  <a:pt x="0" y="1130"/>
                  <a:pt x="105" y="1241"/>
                </a:cubicBezTo>
                <a:cubicBezTo>
                  <a:pt x="115" y="1272"/>
                  <a:pt x="118" y="1300"/>
                  <a:pt x="142" y="1323"/>
                </a:cubicBezTo>
                <a:cubicBezTo>
                  <a:pt x="182" y="1362"/>
                  <a:pt x="157" y="1320"/>
                  <a:pt x="187" y="1360"/>
                </a:cubicBezTo>
                <a:cubicBezTo>
                  <a:pt x="261" y="1458"/>
                  <a:pt x="273" y="1469"/>
                  <a:pt x="388" y="1515"/>
                </a:cubicBezTo>
                <a:cubicBezTo>
                  <a:pt x="426" y="1568"/>
                  <a:pt x="476" y="1587"/>
                  <a:pt x="535" y="1606"/>
                </a:cubicBezTo>
                <a:cubicBezTo>
                  <a:pt x="600" y="1650"/>
                  <a:pt x="569" y="1638"/>
                  <a:pt x="626" y="1652"/>
                </a:cubicBezTo>
                <a:cubicBezTo>
                  <a:pt x="644" y="1661"/>
                  <a:pt x="665" y="1668"/>
                  <a:pt x="681" y="1680"/>
                </a:cubicBezTo>
                <a:cubicBezTo>
                  <a:pt x="743" y="1726"/>
                  <a:pt x="645" y="1694"/>
                  <a:pt x="736" y="1716"/>
                </a:cubicBezTo>
                <a:cubicBezTo>
                  <a:pt x="766" y="1736"/>
                  <a:pt x="779" y="1760"/>
                  <a:pt x="809" y="1780"/>
                </a:cubicBezTo>
                <a:cubicBezTo>
                  <a:pt x="830" y="1813"/>
                  <a:pt x="845" y="1823"/>
                  <a:pt x="882" y="1835"/>
                </a:cubicBezTo>
                <a:cubicBezTo>
                  <a:pt x="903" y="1897"/>
                  <a:pt x="876" y="1831"/>
                  <a:pt x="910" y="1881"/>
                </a:cubicBezTo>
                <a:cubicBezTo>
                  <a:pt x="935" y="1918"/>
                  <a:pt x="936" y="1929"/>
                  <a:pt x="974" y="1954"/>
                </a:cubicBezTo>
                <a:cubicBezTo>
                  <a:pt x="980" y="1963"/>
                  <a:pt x="983" y="1975"/>
                  <a:pt x="992" y="1981"/>
                </a:cubicBezTo>
                <a:cubicBezTo>
                  <a:pt x="1008" y="1991"/>
                  <a:pt x="1029" y="1994"/>
                  <a:pt x="1047" y="2000"/>
                </a:cubicBezTo>
                <a:cubicBezTo>
                  <a:pt x="1070" y="2008"/>
                  <a:pt x="1090" y="2023"/>
                  <a:pt x="1111" y="2036"/>
                </a:cubicBezTo>
                <a:cubicBezTo>
                  <a:pt x="1192" y="2084"/>
                  <a:pt x="1263" y="2121"/>
                  <a:pt x="1358" y="2137"/>
                </a:cubicBezTo>
                <a:cubicBezTo>
                  <a:pt x="1451" y="2168"/>
                  <a:pt x="1401" y="2155"/>
                  <a:pt x="1604" y="2137"/>
                </a:cubicBezTo>
                <a:cubicBezTo>
                  <a:pt x="1707" y="2128"/>
                  <a:pt x="1825" y="2091"/>
                  <a:pt x="1924" y="2054"/>
                </a:cubicBezTo>
                <a:cubicBezTo>
                  <a:pt x="1967" y="2014"/>
                  <a:pt x="1938" y="2034"/>
                  <a:pt x="2043" y="2018"/>
                </a:cubicBezTo>
                <a:cubicBezTo>
                  <a:pt x="2128" y="2005"/>
                  <a:pt x="2214" y="2000"/>
                  <a:pt x="2299" y="1990"/>
                </a:cubicBezTo>
                <a:cubicBezTo>
                  <a:pt x="2381" y="1992"/>
                  <a:pt x="2597" y="1992"/>
                  <a:pt x="2720" y="2009"/>
                </a:cubicBezTo>
                <a:cubicBezTo>
                  <a:pt x="2850" y="2027"/>
                  <a:pt x="2931" y="2047"/>
                  <a:pt x="3067" y="2054"/>
                </a:cubicBezTo>
                <a:cubicBezTo>
                  <a:pt x="3137" y="2051"/>
                  <a:pt x="3208" y="2052"/>
                  <a:pt x="3278" y="2045"/>
                </a:cubicBezTo>
                <a:cubicBezTo>
                  <a:pt x="3297" y="2043"/>
                  <a:pt x="3332" y="2027"/>
                  <a:pt x="3332" y="2027"/>
                </a:cubicBezTo>
                <a:cubicBezTo>
                  <a:pt x="3363" y="1998"/>
                  <a:pt x="3405" y="1992"/>
                  <a:pt x="3442" y="1972"/>
                </a:cubicBezTo>
                <a:cubicBezTo>
                  <a:pt x="3461" y="1961"/>
                  <a:pt x="3497" y="1936"/>
                  <a:pt x="3497" y="1936"/>
                </a:cubicBezTo>
                <a:cubicBezTo>
                  <a:pt x="3518" y="1872"/>
                  <a:pt x="3501" y="1895"/>
                  <a:pt x="3534" y="1862"/>
                </a:cubicBezTo>
                <a:cubicBezTo>
                  <a:pt x="3540" y="1844"/>
                  <a:pt x="3546" y="1826"/>
                  <a:pt x="3552" y="1808"/>
                </a:cubicBezTo>
                <a:cubicBezTo>
                  <a:pt x="3555" y="1799"/>
                  <a:pt x="3561" y="1780"/>
                  <a:pt x="3561" y="1780"/>
                </a:cubicBezTo>
                <a:cubicBezTo>
                  <a:pt x="3557" y="1721"/>
                  <a:pt x="3568" y="1650"/>
                  <a:pt x="3524" y="1606"/>
                </a:cubicBezTo>
                <a:cubicBezTo>
                  <a:pt x="3521" y="1591"/>
                  <a:pt x="3521" y="1575"/>
                  <a:pt x="3515" y="1561"/>
                </a:cubicBezTo>
                <a:cubicBezTo>
                  <a:pt x="3499" y="1525"/>
                  <a:pt x="3455" y="1489"/>
                  <a:pt x="3442" y="1451"/>
                </a:cubicBezTo>
                <a:cubicBezTo>
                  <a:pt x="3430" y="1416"/>
                  <a:pt x="3440" y="1431"/>
                  <a:pt x="3415" y="1405"/>
                </a:cubicBezTo>
                <a:cubicBezTo>
                  <a:pt x="3387" y="1320"/>
                  <a:pt x="3303" y="1276"/>
                  <a:pt x="3223" y="1250"/>
                </a:cubicBezTo>
                <a:cubicBezTo>
                  <a:pt x="3202" y="1243"/>
                  <a:pt x="3186" y="1225"/>
                  <a:pt x="3168" y="1213"/>
                </a:cubicBezTo>
                <a:cubicBezTo>
                  <a:pt x="3152" y="1202"/>
                  <a:pt x="3113" y="1195"/>
                  <a:pt x="3113" y="1195"/>
                </a:cubicBezTo>
                <a:cubicBezTo>
                  <a:pt x="3084" y="1152"/>
                  <a:pt x="3105" y="1171"/>
                  <a:pt x="3040" y="1149"/>
                </a:cubicBezTo>
                <a:cubicBezTo>
                  <a:pt x="3031" y="1146"/>
                  <a:pt x="3012" y="1140"/>
                  <a:pt x="3012" y="1140"/>
                </a:cubicBezTo>
                <a:cubicBezTo>
                  <a:pt x="2975" y="1115"/>
                  <a:pt x="2954" y="1081"/>
                  <a:pt x="2912" y="1067"/>
                </a:cubicBezTo>
                <a:cubicBezTo>
                  <a:pt x="2869" y="1025"/>
                  <a:pt x="2850" y="1018"/>
                  <a:pt x="2830" y="957"/>
                </a:cubicBezTo>
                <a:cubicBezTo>
                  <a:pt x="2833" y="930"/>
                  <a:pt x="2829" y="901"/>
                  <a:pt x="2839" y="875"/>
                </a:cubicBezTo>
                <a:cubicBezTo>
                  <a:pt x="2842" y="866"/>
                  <a:pt x="2857" y="870"/>
                  <a:pt x="2866" y="866"/>
                </a:cubicBezTo>
                <a:cubicBezTo>
                  <a:pt x="2894" y="852"/>
                  <a:pt x="2920" y="834"/>
                  <a:pt x="2948" y="820"/>
                </a:cubicBezTo>
                <a:cubicBezTo>
                  <a:pt x="2962" y="813"/>
                  <a:pt x="2999" y="806"/>
                  <a:pt x="3012" y="802"/>
                </a:cubicBezTo>
                <a:cubicBezTo>
                  <a:pt x="3030" y="797"/>
                  <a:pt x="3067" y="784"/>
                  <a:pt x="3067" y="784"/>
                </a:cubicBezTo>
                <a:cubicBezTo>
                  <a:pt x="3076" y="778"/>
                  <a:pt x="3085" y="770"/>
                  <a:pt x="3095" y="765"/>
                </a:cubicBezTo>
                <a:cubicBezTo>
                  <a:pt x="3103" y="761"/>
                  <a:pt x="3114" y="761"/>
                  <a:pt x="3122" y="756"/>
                </a:cubicBezTo>
                <a:cubicBezTo>
                  <a:pt x="3169" y="730"/>
                  <a:pt x="3183" y="717"/>
                  <a:pt x="3232" y="701"/>
                </a:cubicBezTo>
                <a:cubicBezTo>
                  <a:pt x="3243" y="694"/>
                  <a:pt x="3270" y="678"/>
                  <a:pt x="3278" y="665"/>
                </a:cubicBezTo>
                <a:cubicBezTo>
                  <a:pt x="3283" y="657"/>
                  <a:pt x="3280" y="644"/>
                  <a:pt x="3287" y="637"/>
                </a:cubicBezTo>
                <a:cubicBezTo>
                  <a:pt x="3304" y="619"/>
                  <a:pt x="3335" y="624"/>
                  <a:pt x="3360" y="619"/>
                </a:cubicBezTo>
                <a:cubicBezTo>
                  <a:pt x="3399" y="593"/>
                  <a:pt x="3438" y="572"/>
                  <a:pt x="3460" y="528"/>
                </a:cubicBezTo>
                <a:cubicBezTo>
                  <a:pt x="3477" y="495"/>
                  <a:pt x="3479" y="454"/>
                  <a:pt x="3488" y="418"/>
                </a:cubicBezTo>
                <a:cubicBezTo>
                  <a:pt x="3485" y="390"/>
                  <a:pt x="3484" y="312"/>
                  <a:pt x="3460" y="281"/>
                </a:cubicBezTo>
                <a:cubicBezTo>
                  <a:pt x="3426" y="236"/>
                  <a:pt x="3346" y="150"/>
                  <a:pt x="3296" y="134"/>
                </a:cubicBezTo>
                <a:cubicBezTo>
                  <a:pt x="3269" y="125"/>
                  <a:pt x="3242" y="114"/>
                  <a:pt x="3214" y="107"/>
                </a:cubicBezTo>
                <a:cubicBezTo>
                  <a:pt x="3189" y="101"/>
                  <a:pt x="3140" y="89"/>
                  <a:pt x="3140" y="89"/>
                </a:cubicBezTo>
                <a:cubicBezTo>
                  <a:pt x="2994" y="93"/>
                  <a:pt x="2832" y="113"/>
                  <a:pt x="2683" y="98"/>
                </a:cubicBezTo>
                <a:cubicBezTo>
                  <a:pt x="2593" y="80"/>
                  <a:pt x="2507" y="47"/>
                  <a:pt x="2418" y="25"/>
                </a:cubicBezTo>
                <a:cubicBezTo>
                  <a:pt x="2280" y="29"/>
                  <a:pt x="2138" y="0"/>
                  <a:pt x="2016" y="70"/>
                </a:cubicBezTo>
                <a:cubicBezTo>
                  <a:pt x="1967" y="98"/>
                  <a:pt x="1912" y="134"/>
                  <a:pt x="1860" y="153"/>
                </a:cubicBezTo>
                <a:cubicBezTo>
                  <a:pt x="1836" y="162"/>
                  <a:pt x="1787" y="171"/>
                  <a:pt x="1787" y="171"/>
                </a:cubicBezTo>
                <a:cubicBezTo>
                  <a:pt x="1638" y="162"/>
                  <a:pt x="1619" y="157"/>
                  <a:pt x="1495" y="116"/>
                </a:cubicBezTo>
                <a:cubicBezTo>
                  <a:pt x="1459" y="82"/>
                  <a:pt x="1388" y="66"/>
                  <a:pt x="1339" y="52"/>
                </a:cubicBezTo>
                <a:cubicBezTo>
                  <a:pt x="1329" y="49"/>
                  <a:pt x="1276" y="31"/>
                  <a:pt x="1257" y="25"/>
                </a:cubicBezTo>
                <a:cubicBezTo>
                  <a:pt x="1248" y="22"/>
                  <a:pt x="1230" y="16"/>
                  <a:pt x="1230" y="16"/>
                </a:cubicBezTo>
                <a:cubicBezTo>
                  <a:pt x="1026" y="26"/>
                  <a:pt x="1050" y="22"/>
                  <a:pt x="900" y="70"/>
                </a:cubicBezTo>
                <a:cubicBezTo>
                  <a:pt x="869" y="91"/>
                  <a:pt x="833" y="125"/>
                  <a:pt x="800" y="144"/>
                </a:cubicBezTo>
                <a:cubicBezTo>
                  <a:pt x="769" y="162"/>
                  <a:pt x="736" y="167"/>
                  <a:pt x="708" y="189"/>
                </a:cubicBezTo>
                <a:cubicBezTo>
                  <a:pt x="664" y="224"/>
                  <a:pt x="718" y="190"/>
                  <a:pt x="672" y="235"/>
                </a:cubicBezTo>
                <a:cubicBezTo>
                  <a:pt x="664" y="243"/>
                  <a:pt x="653" y="246"/>
                  <a:pt x="644" y="253"/>
                </a:cubicBezTo>
                <a:cubicBezTo>
                  <a:pt x="623" y="270"/>
                  <a:pt x="602" y="309"/>
                  <a:pt x="590" y="326"/>
                </a:cubicBezTo>
                <a:cubicBezTo>
                  <a:pt x="584" y="335"/>
                  <a:pt x="571" y="354"/>
                  <a:pt x="571" y="354"/>
                </a:cubicBezTo>
                <a:cubicBezTo>
                  <a:pt x="558" y="392"/>
                  <a:pt x="540" y="424"/>
                  <a:pt x="516" y="454"/>
                </a:cubicBezTo>
                <a:cubicBezTo>
                  <a:pt x="482" y="496"/>
                  <a:pt x="502" y="518"/>
                  <a:pt x="443" y="537"/>
                </a:cubicBezTo>
                <a:cubicBezTo>
                  <a:pt x="434" y="543"/>
                  <a:pt x="424" y="547"/>
                  <a:pt x="416" y="555"/>
                </a:cubicBezTo>
                <a:cubicBezTo>
                  <a:pt x="408" y="563"/>
                  <a:pt x="406" y="575"/>
                  <a:pt x="398" y="582"/>
                </a:cubicBezTo>
                <a:cubicBezTo>
                  <a:pt x="390" y="588"/>
                  <a:pt x="379" y="587"/>
                  <a:pt x="370" y="592"/>
                </a:cubicBezTo>
                <a:cubicBezTo>
                  <a:pt x="278" y="643"/>
                  <a:pt x="348" y="617"/>
                  <a:pt x="288" y="637"/>
                </a:cubicBezTo>
                <a:cubicBezTo>
                  <a:pt x="271" y="649"/>
                  <a:pt x="249" y="652"/>
                  <a:pt x="233" y="665"/>
                </a:cubicBezTo>
                <a:cubicBezTo>
                  <a:pt x="206" y="687"/>
                  <a:pt x="226" y="695"/>
                  <a:pt x="196" y="710"/>
                </a:cubicBezTo>
                <a:cubicBezTo>
                  <a:pt x="179" y="719"/>
                  <a:pt x="142" y="729"/>
                  <a:pt x="142" y="729"/>
                </a:cubicBezTo>
                <a:cubicBezTo>
                  <a:pt x="135" y="747"/>
                  <a:pt x="132" y="767"/>
                  <a:pt x="123" y="784"/>
                </a:cubicBezTo>
                <a:cubicBezTo>
                  <a:pt x="118" y="794"/>
                  <a:pt x="105" y="811"/>
                  <a:pt x="105" y="811"/>
                </a:cubicBezTo>
                <a:close/>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Line 38"/>
          <p:cNvSpPr>
            <a:spLocks noChangeShapeType="1"/>
          </p:cNvSpPr>
          <p:nvPr/>
        </p:nvSpPr>
        <p:spPr bwMode="auto">
          <a:xfrm>
            <a:off x="3347244" y="3443114"/>
            <a:ext cx="1008063" cy="7207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6" name="Line 39"/>
          <p:cNvSpPr>
            <a:spLocks noChangeShapeType="1"/>
          </p:cNvSpPr>
          <p:nvPr/>
        </p:nvSpPr>
        <p:spPr bwMode="auto">
          <a:xfrm>
            <a:off x="3330575" y="3458989"/>
            <a:ext cx="1008063" cy="7207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 name="标题 1"/>
          <p:cNvSpPr>
            <a:spLocks noGrp="1"/>
          </p:cNvSpPr>
          <p:nvPr>
            <p:ph type="title"/>
          </p:nvPr>
        </p:nvSpPr>
        <p:spPr/>
        <p:txBody>
          <a:bodyPr/>
          <a:lstStyle/>
          <a:p>
            <a:r>
              <a:rPr lang="zh-CN" altLang="en-US" dirty="0"/>
              <a:t>算法图示</a:t>
            </a:r>
          </a:p>
        </p:txBody>
      </p:sp>
      <p:sp>
        <p:nvSpPr>
          <p:cNvPr id="4" name="内容占位符 3"/>
          <p:cNvSpPr>
            <a:spLocks noGrp="1"/>
          </p:cNvSpPr>
          <p:nvPr>
            <p:ph idx="1"/>
          </p:nvPr>
        </p:nvSpPr>
        <p:spPr/>
        <p:txBody>
          <a:bodyPr/>
          <a:lstStyle/>
          <a:p>
            <a:r>
              <a:rPr lang="zh-CN" altLang="en-US" dirty="0"/>
              <a:t>合并这条边连接的两棵树</a:t>
            </a:r>
          </a:p>
        </p:txBody>
      </p:sp>
      <p:sp>
        <p:nvSpPr>
          <p:cNvPr id="8" name="Freeform 5"/>
          <p:cNvSpPr>
            <a:spLocks/>
          </p:cNvSpPr>
          <p:nvPr/>
        </p:nvSpPr>
        <p:spPr bwMode="auto">
          <a:xfrm>
            <a:off x="6947694" y="36590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Line 10"/>
          <p:cNvSpPr>
            <a:spLocks noChangeShapeType="1"/>
          </p:cNvSpPr>
          <p:nvPr/>
        </p:nvSpPr>
        <p:spPr bwMode="auto">
          <a:xfrm>
            <a:off x="3418682" y="3298651"/>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Line 11"/>
          <p:cNvSpPr>
            <a:spLocks noChangeShapeType="1"/>
          </p:cNvSpPr>
          <p:nvPr/>
        </p:nvSpPr>
        <p:spPr bwMode="auto">
          <a:xfrm flipH="1">
            <a:off x="4858544" y="3514551"/>
            <a:ext cx="936625" cy="64928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 name="Line 12"/>
          <p:cNvSpPr>
            <a:spLocks noChangeShapeType="1"/>
          </p:cNvSpPr>
          <p:nvPr/>
        </p:nvSpPr>
        <p:spPr bwMode="auto">
          <a:xfrm>
            <a:off x="6269832" y="3485976"/>
            <a:ext cx="936625" cy="6477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 name="Line 13"/>
          <p:cNvSpPr>
            <a:spLocks noChangeShapeType="1"/>
          </p:cNvSpPr>
          <p:nvPr/>
        </p:nvSpPr>
        <p:spPr bwMode="auto">
          <a:xfrm flipH="1">
            <a:off x="1978819" y="4306714"/>
            <a:ext cx="230346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 name="Line 14"/>
          <p:cNvSpPr>
            <a:spLocks noChangeShapeType="1"/>
          </p:cNvSpPr>
          <p:nvPr/>
        </p:nvSpPr>
        <p:spPr bwMode="auto">
          <a:xfrm flipH="1">
            <a:off x="4858544" y="4306714"/>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 name="Line 15"/>
          <p:cNvSpPr>
            <a:spLocks noChangeShapeType="1"/>
          </p:cNvSpPr>
          <p:nvPr/>
        </p:nvSpPr>
        <p:spPr bwMode="auto">
          <a:xfrm flipH="1">
            <a:off x="1907382" y="3443114"/>
            <a:ext cx="1008062" cy="6778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 name="Line 16"/>
          <p:cNvSpPr>
            <a:spLocks noChangeShapeType="1"/>
          </p:cNvSpPr>
          <p:nvPr/>
        </p:nvSpPr>
        <p:spPr bwMode="auto">
          <a:xfrm flipH="1">
            <a:off x="3347244"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 name="Line 17"/>
          <p:cNvSpPr>
            <a:spLocks noChangeShapeType="1"/>
          </p:cNvSpPr>
          <p:nvPr/>
        </p:nvSpPr>
        <p:spPr bwMode="auto">
          <a:xfrm>
            <a:off x="1907382" y="4522614"/>
            <a:ext cx="1008062" cy="7207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0" name="Line 18"/>
          <p:cNvSpPr>
            <a:spLocks noChangeShapeType="1"/>
          </p:cNvSpPr>
          <p:nvPr/>
        </p:nvSpPr>
        <p:spPr bwMode="auto">
          <a:xfrm flipH="1">
            <a:off x="3418682" y="5459239"/>
            <a:ext cx="2305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1" name="Line 19"/>
          <p:cNvSpPr>
            <a:spLocks noChangeShapeType="1"/>
          </p:cNvSpPr>
          <p:nvPr/>
        </p:nvSpPr>
        <p:spPr bwMode="auto">
          <a:xfrm flipH="1">
            <a:off x="6226969"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 name="Oval 20"/>
          <p:cNvSpPr>
            <a:spLocks noChangeArrowheads="1"/>
          </p:cNvSpPr>
          <p:nvPr/>
        </p:nvSpPr>
        <p:spPr bwMode="auto">
          <a:xfrm>
            <a:off x="2842419"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1</a:t>
            </a:r>
          </a:p>
        </p:txBody>
      </p:sp>
      <p:sp>
        <p:nvSpPr>
          <p:cNvPr id="23" name="Oval 21"/>
          <p:cNvSpPr>
            <a:spLocks noChangeArrowheads="1"/>
          </p:cNvSpPr>
          <p:nvPr/>
        </p:nvSpPr>
        <p:spPr bwMode="auto">
          <a:xfrm>
            <a:off x="5722144"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2</a:t>
            </a:r>
          </a:p>
        </p:txBody>
      </p:sp>
      <p:sp>
        <p:nvSpPr>
          <p:cNvPr id="24" name="Oval 22"/>
          <p:cNvSpPr>
            <a:spLocks noChangeArrowheads="1"/>
          </p:cNvSpPr>
          <p:nvPr/>
        </p:nvSpPr>
        <p:spPr bwMode="auto">
          <a:xfrm>
            <a:off x="7163594" y="40146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dirty="0">
                <a:latin typeface="Arial" charset="0"/>
              </a:rPr>
              <a:t>v</a:t>
            </a:r>
            <a:r>
              <a:rPr lang="en-US" altLang="zh-CN" i="0" baseline="-25000" dirty="0">
                <a:latin typeface="Arial" charset="0"/>
              </a:rPr>
              <a:t>5</a:t>
            </a:r>
          </a:p>
        </p:txBody>
      </p:sp>
      <p:sp>
        <p:nvSpPr>
          <p:cNvPr id="25" name="Oval 23"/>
          <p:cNvSpPr>
            <a:spLocks noChangeArrowheads="1"/>
          </p:cNvSpPr>
          <p:nvPr/>
        </p:nvSpPr>
        <p:spPr bwMode="auto">
          <a:xfrm>
            <a:off x="1402557" y="4017789"/>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3</a:t>
            </a:r>
          </a:p>
        </p:txBody>
      </p:sp>
      <p:sp>
        <p:nvSpPr>
          <p:cNvPr id="26" name="Oval 24"/>
          <p:cNvSpPr>
            <a:spLocks noChangeArrowheads="1"/>
          </p:cNvSpPr>
          <p:nvPr/>
        </p:nvSpPr>
        <p:spPr bwMode="auto">
          <a:xfrm>
            <a:off x="2844007"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6</a:t>
            </a:r>
          </a:p>
        </p:txBody>
      </p:sp>
      <p:sp>
        <p:nvSpPr>
          <p:cNvPr id="27" name="Oval 25"/>
          <p:cNvSpPr>
            <a:spLocks noChangeArrowheads="1"/>
          </p:cNvSpPr>
          <p:nvPr/>
        </p:nvSpPr>
        <p:spPr bwMode="auto">
          <a:xfrm>
            <a:off x="5723732"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7</a:t>
            </a:r>
          </a:p>
        </p:txBody>
      </p:sp>
      <p:sp>
        <p:nvSpPr>
          <p:cNvPr id="28" name="Text Box 26"/>
          <p:cNvSpPr txBox="1">
            <a:spLocks noChangeArrowheads="1"/>
          </p:cNvSpPr>
          <p:nvPr/>
        </p:nvSpPr>
        <p:spPr bwMode="auto">
          <a:xfrm>
            <a:off x="212328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29" name="Text Box 27"/>
          <p:cNvSpPr txBox="1">
            <a:spLocks noChangeArrowheads="1"/>
          </p:cNvSpPr>
          <p:nvPr/>
        </p:nvSpPr>
        <p:spPr bwMode="auto">
          <a:xfrm>
            <a:off x="4428332" y="293828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0" name="Text Box 28"/>
          <p:cNvSpPr txBox="1">
            <a:spLocks noChangeArrowheads="1"/>
          </p:cNvSpPr>
          <p:nvPr/>
        </p:nvSpPr>
        <p:spPr bwMode="auto">
          <a:xfrm>
            <a:off x="3852069"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1" name="Text Box 29"/>
          <p:cNvSpPr txBox="1">
            <a:spLocks noChangeArrowheads="1"/>
          </p:cNvSpPr>
          <p:nvPr/>
        </p:nvSpPr>
        <p:spPr bwMode="auto">
          <a:xfrm>
            <a:off x="2986882" y="394000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2" name="Text Box 30"/>
          <p:cNvSpPr txBox="1">
            <a:spLocks noChangeArrowheads="1"/>
          </p:cNvSpPr>
          <p:nvPr/>
        </p:nvSpPr>
        <p:spPr bwMode="auto">
          <a:xfrm>
            <a:off x="2102644" y="481153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5</a:t>
            </a:r>
          </a:p>
        </p:txBody>
      </p:sp>
      <p:sp>
        <p:nvSpPr>
          <p:cNvPr id="33" name="Text Box 31"/>
          <p:cNvSpPr txBox="1">
            <a:spLocks noChangeArrowheads="1"/>
          </p:cNvSpPr>
          <p:nvPr/>
        </p:nvSpPr>
        <p:spPr bwMode="auto">
          <a:xfrm>
            <a:off x="4356894" y="51274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4" name="Text Box 32"/>
          <p:cNvSpPr txBox="1">
            <a:spLocks noChangeArrowheads="1"/>
          </p:cNvSpPr>
          <p:nvPr/>
        </p:nvSpPr>
        <p:spPr bwMode="auto">
          <a:xfrm>
            <a:off x="35647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8</a:t>
            </a:r>
          </a:p>
        </p:txBody>
      </p:sp>
      <p:sp>
        <p:nvSpPr>
          <p:cNvPr id="35" name="Text Box 33"/>
          <p:cNvSpPr txBox="1">
            <a:spLocks noChangeArrowheads="1"/>
          </p:cNvSpPr>
          <p:nvPr/>
        </p:nvSpPr>
        <p:spPr bwMode="auto">
          <a:xfrm>
            <a:off x="52919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36" name="Text Box 34"/>
          <p:cNvSpPr txBox="1">
            <a:spLocks noChangeArrowheads="1"/>
          </p:cNvSpPr>
          <p:nvPr/>
        </p:nvSpPr>
        <p:spPr bwMode="auto">
          <a:xfrm>
            <a:off x="5990432" y="39463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7</a:t>
            </a:r>
          </a:p>
        </p:txBody>
      </p:sp>
      <p:sp>
        <p:nvSpPr>
          <p:cNvPr id="37" name="Text Box 35"/>
          <p:cNvSpPr txBox="1">
            <a:spLocks noChangeArrowheads="1"/>
          </p:cNvSpPr>
          <p:nvPr/>
        </p:nvSpPr>
        <p:spPr bwMode="auto">
          <a:xfrm>
            <a:off x="507603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3</a:t>
            </a:r>
          </a:p>
        </p:txBody>
      </p:sp>
      <p:sp>
        <p:nvSpPr>
          <p:cNvPr id="38" name="Text Box 36"/>
          <p:cNvSpPr txBox="1">
            <a:spLocks noChangeArrowheads="1"/>
          </p:cNvSpPr>
          <p:nvPr/>
        </p:nvSpPr>
        <p:spPr bwMode="auto">
          <a:xfrm>
            <a:off x="6588919" y="3443114"/>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10</a:t>
            </a:r>
          </a:p>
        </p:txBody>
      </p:sp>
      <p:sp>
        <p:nvSpPr>
          <p:cNvPr id="39" name="Text Box 37"/>
          <p:cNvSpPr txBox="1">
            <a:spLocks noChangeArrowheads="1"/>
          </p:cNvSpPr>
          <p:nvPr/>
        </p:nvSpPr>
        <p:spPr bwMode="auto">
          <a:xfrm>
            <a:off x="6804819" y="4738514"/>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6</a:t>
            </a:r>
          </a:p>
        </p:txBody>
      </p:sp>
      <p:sp>
        <p:nvSpPr>
          <p:cNvPr id="41" name="Line 39"/>
          <p:cNvSpPr>
            <a:spLocks noChangeShapeType="1"/>
          </p:cNvSpPr>
          <p:nvPr/>
        </p:nvSpPr>
        <p:spPr bwMode="auto">
          <a:xfrm>
            <a:off x="4787107" y="4522614"/>
            <a:ext cx="1008062"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Oval 40"/>
          <p:cNvSpPr>
            <a:spLocks noChangeArrowheads="1"/>
          </p:cNvSpPr>
          <p:nvPr/>
        </p:nvSpPr>
        <p:spPr bwMode="auto">
          <a:xfrm>
            <a:off x="4282282" y="4014614"/>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4</a:t>
            </a:r>
          </a:p>
        </p:txBody>
      </p:sp>
      <p:sp>
        <p:nvSpPr>
          <p:cNvPr id="44" name="Line 42"/>
          <p:cNvSpPr>
            <a:spLocks noChangeShapeType="1"/>
          </p:cNvSpPr>
          <p:nvPr/>
        </p:nvSpPr>
        <p:spPr bwMode="auto">
          <a:xfrm flipH="1">
            <a:off x="3417094" y="5468031"/>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7" name="Line 40"/>
          <p:cNvSpPr>
            <a:spLocks noChangeShapeType="1"/>
          </p:cNvSpPr>
          <p:nvPr/>
        </p:nvSpPr>
        <p:spPr bwMode="auto">
          <a:xfrm>
            <a:off x="3421734" y="3297674"/>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3" name="Line 42"/>
          <p:cNvSpPr>
            <a:spLocks noChangeShapeType="1"/>
          </p:cNvSpPr>
          <p:nvPr/>
        </p:nvSpPr>
        <p:spPr bwMode="auto">
          <a:xfrm flipH="1">
            <a:off x="1978819" y="4300242"/>
            <a:ext cx="2303463"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8" name="Line 42"/>
          <p:cNvSpPr>
            <a:spLocks noChangeShapeType="1"/>
          </p:cNvSpPr>
          <p:nvPr/>
        </p:nvSpPr>
        <p:spPr bwMode="auto">
          <a:xfrm>
            <a:off x="4775690" y="4507652"/>
            <a:ext cx="1008063" cy="792163"/>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Tree>
    <p:extLst>
      <p:ext uri="{BB962C8B-B14F-4D97-AF65-F5344CB8AC3E}">
        <p14:creationId xmlns:p14="http://schemas.microsoft.com/office/powerpoint/2010/main" val="281477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2"/>
          <p:cNvSpPr>
            <a:spLocks/>
          </p:cNvSpPr>
          <p:nvPr/>
        </p:nvSpPr>
        <p:spPr bwMode="auto">
          <a:xfrm>
            <a:off x="1144047" y="2672601"/>
            <a:ext cx="5664200" cy="3441700"/>
          </a:xfrm>
          <a:custGeom>
            <a:avLst/>
            <a:gdLst>
              <a:gd name="T0" fmla="*/ 166688 w 3568"/>
              <a:gd name="T1" fmla="*/ 1970087 h 2168"/>
              <a:gd name="T2" fmla="*/ 296863 w 3568"/>
              <a:gd name="T3" fmla="*/ 2159000 h 2168"/>
              <a:gd name="T4" fmla="*/ 849313 w 3568"/>
              <a:gd name="T5" fmla="*/ 2549525 h 2168"/>
              <a:gd name="T6" fmla="*/ 1081088 w 3568"/>
              <a:gd name="T7" fmla="*/ 2667000 h 2168"/>
              <a:gd name="T8" fmla="*/ 1284288 w 3568"/>
              <a:gd name="T9" fmla="*/ 2825750 h 2168"/>
              <a:gd name="T10" fmla="*/ 1444625 w 3568"/>
              <a:gd name="T11" fmla="*/ 2986087 h 2168"/>
              <a:gd name="T12" fmla="*/ 1574800 w 3568"/>
              <a:gd name="T13" fmla="*/ 3144837 h 2168"/>
              <a:gd name="T14" fmla="*/ 1763713 w 3568"/>
              <a:gd name="T15" fmla="*/ 3232149 h 2168"/>
              <a:gd name="T16" fmla="*/ 2546350 w 3568"/>
              <a:gd name="T17" fmla="*/ 3392488 h 2168"/>
              <a:gd name="T18" fmla="*/ 3243262 w 3568"/>
              <a:gd name="T19" fmla="*/ 3203574 h 2168"/>
              <a:gd name="T20" fmla="*/ 4318000 w 3568"/>
              <a:gd name="T21" fmla="*/ 3189287 h 2168"/>
              <a:gd name="T22" fmla="*/ 5203825 w 3568"/>
              <a:gd name="T23" fmla="*/ 3246437 h 2168"/>
              <a:gd name="T24" fmla="*/ 5464175 w 3568"/>
              <a:gd name="T25" fmla="*/ 3130549 h 2168"/>
              <a:gd name="T26" fmla="*/ 5610225 w 3568"/>
              <a:gd name="T27" fmla="*/ 2955924 h 2168"/>
              <a:gd name="T28" fmla="*/ 5653088 w 3568"/>
              <a:gd name="T29" fmla="*/ 2825750 h 2168"/>
              <a:gd name="T30" fmla="*/ 5580063 w 3568"/>
              <a:gd name="T31" fmla="*/ 2478087 h 2168"/>
              <a:gd name="T32" fmla="*/ 5421313 w 3568"/>
              <a:gd name="T33" fmla="*/ 2230437 h 2168"/>
              <a:gd name="T34" fmla="*/ 5029200 w 3568"/>
              <a:gd name="T35" fmla="*/ 1925637 h 2168"/>
              <a:gd name="T36" fmla="*/ 4826000 w 3568"/>
              <a:gd name="T37" fmla="*/ 1824037 h 2168"/>
              <a:gd name="T38" fmla="*/ 4622800 w 3568"/>
              <a:gd name="T39" fmla="*/ 1693863 h 2168"/>
              <a:gd name="T40" fmla="*/ 4506913 w 3568"/>
              <a:gd name="T41" fmla="*/ 1389062 h 2168"/>
              <a:gd name="T42" fmla="*/ 4679950 w 3568"/>
              <a:gd name="T43" fmla="*/ 1301750 h 2168"/>
              <a:gd name="T44" fmla="*/ 4868863 w 3568"/>
              <a:gd name="T45" fmla="*/ 1244600 h 2168"/>
              <a:gd name="T46" fmla="*/ 4956175 w 3568"/>
              <a:gd name="T47" fmla="*/ 1200150 h 2168"/>
              <a:gd name="T48" fmla="*/ 5203825 w 3568"/>
              <a:gd name="T49" fmla="*/ 1055687 h 2168"/>
              <a:gd name="T50" fmla="*/ 5334000 w 3568"/>
              <a:gd name="T51" fmla="*/ 982662 h 2168"/>
              <a:gd name="T52" fmla="*/ 5537200 w 3568"/>
              <a:gd name="T53" fmla="*/ 663575 h 2168"/>
              <a:gd name="T54" fmla="*/ 5232400 w 3568"/>
              <a:gd name="T55" fmla="*/ 212725 h 2168"/>
              <a:gd name="T56" fmla="*/ 4984750 w 3568"/>
              <a:gd name="T57" fmla="*/ 141287 h 2168"/>
              <a:gd name="T58" fmla="*/ 3838575 w 3568"/>
              <a:gd name="T59" fmla="*/ 39687 h 2168"/>
              <a:gd name="T60" fmla="*/ 2952750 w 3568"/>
              <a:gd name="T61" fmla="*/ 242887 h 2168"/>
              <a:gd name="T62" fmla="*/ 2373313 w 3568"/>
              <a:gd name="T63" fmla="*/ 184150 h 2168"/>
              <a:gd name="T64" fmla="*/ 1995488 w 3568"/>
              <a:gd name="T65" fmla="*/ 39687 h 2168"/>
              <a:gd name="T66" fmla="*/ 1428750 w 3568"/>
              <a:gd name="T67" fmla="*/ 111125 h 2168"/>
              <a:gd name="T68" fmla="*/ 1123950 w 3568"/>
              <a:gd name="T69" fmla="*/ 300037 h 2168"/>
              <a:gd name="T70" fmla="*/ 1022350 w 3568"/>
              <a:gd name="T71" fmla="*/ 401637 h 2168"/>
              <a:gd name="T72" fmla="*/ 906463 w 3568"/>
              <a:gd name="T73" fmla="*/ 561975 h 2168"/>
              <a:gd name="T74" fmla="*/ 703263 w 3568"/>
              <a:gd name="T75" fmla="*/ 852488 h 2168"/>
              <a:gd name="T76" fmla="*/ 631825 w 3568"/>
              <a:gd name="T77" fmla="*/ 923925 h 2168"/>
              <a:gd name="T78" fmla="*/ 457200 w 3568"/>
              <a:gd name="T79" fmla="*/ 1011237 h 2168"/>
              <a:gd name="T80" fmla="*/ 311150 w 3568"/>
              <a:gd name="T81" fmla="*/ 1127125 h 2168"/>
              <a:gd name="T82" fmla="*/ 195262 w 3568"/>
              <a:gd name="T83" fmla="*/ 1244600 h 21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68"/>
              <a:gd name="T127" fmla="*/ 0 h 2168"/>
              <a:gd name="T128" fmla="*/ 3568 w 3568"/>
              <a:gd name="T129" fmla="*/ 2168 h 216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68" h="2168">
                <a:moveTo>
                  <a:pt x="105" y="811"/>
                </a:moveTo>
                <a:cubicBezTo>
                  <a:pt x="68" y="944"/>
                  <a:pt x="0" y="1130"/>
                  <a:pt x="105" y="1241"/>
                </a:cubicBezTo>
                <a:cubicBezTo>
                  <a:pt x="115" y="1272"/>
                  <a:pt x="118" y="1300"/>
                  <a:pt x="142" y="1323"/>
                </a:cubicBezTo>
                <a:cubicBezTo>
                  <a:pt x="182" y="1362"/>
                  <a:pt x="157" y="1320"/>
                  <a:pt x="187" y="1360"/>
                </a:cubicBezTo>
                <a:cubicBezTo>
                  <a:pt x="261" y="1458"/>
                  <a:pt x="273" y="1469"/>
                  <a:pt x="388" y="1515"/>
                </a:cubicBezTo>
                <a:cubicBezTo>
                  <a:pt x="426" y="1568"/>
                  <a:pt x="476" y="1587"/>
                  <a:pt x="535" y="1606"/>
                </a:cubicBezTo>
                <a:cubicBezTo>
                  <a:pt x="600" y="1650"/>
                  <a:pt x="569" y="1638"/>
                  <a:pt x="626" y="1652"/>
                </a:cubicBezTo>
                <a:cubicBezTo>
                  <a:pt x="644" y="1661"/>
                  <a:pt x="665" y="1668"/>
                  <a:pt x="681" y="1680"/>
                </a:cubicBezTo>
                <a:cubicBezTo>
                  <a:pt x="743" y="1726"/>
                  <a:pt x="645" y="1694"/>
                  <a:pt x="736" y="1716"/>
                </a:cubicBezTo>
                <a:cubicBezTo>
                  <a:pt x="766" y="1736"/>
                  <a:pt x="779" y="1760"/>
                  <a:pt x="809" y="1780"/>
                </a:cubicBezTo>
                <a:cubicBezTo>
                  <a:pt x="830" y="1813"/>
                  <a:pt x="845" y="1823"/>
                  <a:pt x="882" y="1835"/>
                </a:cubicBezTo>
                <a:cubicBezTo>
                  <a:pt x="903" y="1897"/>
                  <a:pt x="876" y="1831"/>
                  <a:pt x="910" y="1881"/>
                </a:cubicBezTo>
                <a:cubicBezTo>
                  <a:pt x="935" y="1918"/>
                  <a:pt x="936" y="1929"/>
                  <a:pt x="974" y="1954"/>
                </a:cubicBezTo>
                <a:cubicBezTo>
                  <a:pt x="980" y="1963"/>
                  <a:pt x="983" y="1975"/>
                  <a:pt x="992" y="1981"/>
                </a:cubicBezTo>
                <a:cubicBezTo>
                  <a:pt x="1008" y="1991"/>
                  <a:pt x="1029" y="1994"/>
                  <a:pt x="1047" y="2000"/>
                </a:cubicBezTo>
                <a:cubicBezTo>
                  <a:pt x="1070" y="2008"/>
                  <a:pt x="1090" y="2023"/>
                  <a:pt x="1111" y="2036"/>
                </a:cubicBezTo>
                <a:cubicBezTo>
                  <a:pt x="1192" y="2084"/>
                  <a:pt x="1263" y="2121"/>
                  <a:pt x="1358" y="2137"/>
                </a:cubicBezTo>
                <a:cubicBezTo>
                  <a:pt x="1451" y="2168"/>
                  <a:pt x="1401" y="2155"/>
                  <a:pt x="1604" y="2137"/>
                </a:cubicBezTo>
                <a:cubicBezTo>
                  <a:pt x="1707" y="2128"/>
                  <a:pt x="1825" y="2091"/>
                  <a:pt x="1924" y="2054"/>
                </a:cubicBezTo>
                <a:cubicBezTo>
                  <a:pt x="1967" y="2014"/>
                  <a:pt x="1938" y="2034"/>
                  <a:pt x="2043" y="2018"/>
                </a:cubicBezTo>
                <a:cubicBezTo>
                  <a:pt x="2128" y="2005"/>
                  <a:pt x="2214" y="2000"/>
                  <a:pt x="2299" y="1990"/>
                </a:cubicBezTo>
                <a:cubicBezTo>
                  <a:pt x="2381" y="1992"/>
                  <a:pt x="2597" y="1992"/>
                  <a:pt x="2720" y="2009"/>
                </a:cubicBezTo>
                <a:cubicBezTo>
                  <a:pt x="2850" y="2027"/>
                  <a:pt x="2931" y="2047"/>
                  <a:pt x="3067" y="2054"/>
                </a:cubicBezTo>
                <a:cubicBezTo>
                  <a:pt x="3137" y="2051"/>
                  <a:pt x="3208" y="2052"/>
                  <a:pt x="3278" y="2045"/>
                </a:cubicBezTo>
                <a:cubicBezTo>
                  <a:pt x="3297" y="2043"/>
                  <a:pt x="3332" y="2027"/>
                  <a:pt x="3332" y="2027"/>
                </a:cubicBezTo>
                <a:cubicBezTo>
                  <a:pt x="3363" y="1998"/>
                  <a:pt x="3405" y="1992"/>
                  <a:pt x="3442" y="1972"/>
                </a:cubicBezTo>
                <a:cubicBezTo>
                  <a:pt x="3461" y="1961"/>
                  <a:pt x="3497" y="1936"/>
                  <a:pt x="3497" y="1936"/>
                </a:cubicBezTo>
                <a:cubicBezTo>
                  <a:pt x="3518" y="1872"/>
                  <a:pt x="3501" y="1895"/>
                  <a:pt x="3534" y="1862"/>
                </a:cubicBezTo>
                <a:cubicBezTo>
                  <a:pt x="3540" y="1844"/>
                  <a:pt x="3546" y="1826"/>
                  <a:pt x="3552" y="1808"/>
                </a:cubicBezTo>
                <a:cubicBezTo>
                  <a:pt x="3555" y="1799"/>
                  <a:pt x="3561" y="1780"/>
                  <a:pt x="3561" y="1780"/>
                </a:cubicBezTo>
                <a:cubicBezTo>
                  <a:pt x="3557" y="1721"/>
                  <a:pt x="3568" y="1650"/>
                  <a:pt x="3524" y="1606"/>
                </a:cubicBezTo>
                <a:cubicBezTo>
                  <a:pt x="3521" y="1591"/>
                  <a:pt x="3521" y="1575"/>
                  <a:pt x="3515" y="1561"/>
                </a:cubicBezTo>
                <a:cubicBezTo>
                  <a:pt x="3499" y="1525"/>
                  <a:pt x="3455" y="1489"/>
                  <a:pt x="3442" y="1451"/>
                </a:cubicBezTo>
                <a:cubicBezTo>
                  <a:pt x="3430" y="1416"/>
                  <a:pt x="3440" y="1431"/>
                  <a:pt x="3415" y="1405"/>
                </a:cubicBezTo>
                <a:cubicBezTo>
                  <a:pt x="3387" y="1320"/>
                  <a:pt x="3303" y="1276"/>
                  <a:pt x="3223" y="1250"/>
                </a:cubicBezTo>
                <a:cubicBezTo>
                  <a:pt x="3202" y="1243"/>
                  <a:pt x="3186" y="1225"/>
                  <a:pt x="3168" y="1213"/>
                </a:cubicBezTo>
                <a:cubicBezTo>
                  <a:pt x="3152" y="1202"/>
                  <a:pt x="3113" y="1195"/>
                  <a:pt x="3113" y="1195"/>
                </a:cubicBezTo>
                <a:cubicBezTo>
                  <a:pt x="3084" y="1152"/>
                  <a:pt x="3105" y="1171"/>
                  <a:pt x="3040" y="1149"/>
                </a:cubicBezTo>
                <a:cubicBezTo>
                  <a:pt x="3031" y="1146"/>
                  <a:pt x="3012" y="1140"/>
                  <a:pt x="3012" y="1140"/>
                </a:cubicBezTo>
                <a:cubicBezTo>
                  <a:pt x="2975" y="1115"/>
                  <a:pt x="2954" y="1081"/>
                  <a:pt x="2912" y="1067"/>
                </a:cubicBezTo>
                <a:cubicBezTo>
                  <a:pt x="2869" y="1025"/>
                  <a:pt x="2850" y="1018"/>
                  <a:pt x="2830" y="957"/>
                </a:cubicBezTo>
                <a:cubicBezTo>
                  <a:pt x="2833" y="930"/>
                  <a:pt x="2829" y="901"/>
                  <a:pt x="2839" y="875"/>
                </a:cubicBezTo>
                <a:cubicBezTo>
                  <a:pt x="2842" y="866"/>
                  <a:pt x="2857" y="870"/>
                  <a:pt x="2866" y="866"/>
                </a:cubicBezTo>
                <a:cubicBezTo>
                  <a:pt x="2894" y="852"/>
                  <a:pt x="2920" y="834"/>
                  <a:pt x="2948" y="820"/>
                </a:cubicBezTo>
                <a:cubicBezTo>
                  <a:pt x="2962" y="813"/>
                  <a:pt x="2999" y="806"/>
                  <a:pt x="3012" y="802"/>
                </a:cubicBezTo>
                <a:cubicBezTo>
                  <a:pt x="3030" y="797"/>
                  <a:pt x="3067" y="784"/>
                  <a:pt x="3067" y="784"/>
                </a:cubicBezTo>
                <a:cubicBezTo>
                  <a:pt x="3076" y="778"/>
                  <a:pt x="3085" y="770"/>
                  <a:pt x="3095" y="765"/>
                </a:cubicBezTo>
                <a:cubicBezTo>
                  <a:pt x="3103" y="761"/>
                  <a:pt x="3114" y="761"/>
                  <a:pt x="3122" y="756"/>
                </a:cubicBezTo>
                <a:cubicBezTo>
                  <a:pt x="3169" y="730"/>
                  <a:pt x="3183" y="717"/>
                  <a:pt x="3232" y="701"/>
                </a:cubicBezTo>
                <a:cubicBezTo>
                  <a:pt x="3243" y="694"/>
                  <a:pt x="3270" y="678"/>
                  <a:pt x="3278" y="665"/>
                </a:cubicBezTo>
                <a:cubicBezTo>
                  <a:pt x="3283" y="657"/>
                  <a:pt x="3280" y="644"/>
                  <a:pt x="3287" y="637"/>
                </a:cubicBezTo>
                <a:cubicBezTo>
                  <a:pt x="3304" y="619"/>
                  <a:pt x="3335" y="624"/>
                  <a:pt x="3360" y="619"/>
                </a:cubicBezTo>
                <a:cubicBezTo>
                  <a:pt x="3399" y="593"/>
                  <a:pt x="3438" y="572"/>
                  <a:pt x="3460" y="528"/>
                </a:cubicBezTo>
                <a:cubicBezTo>
                  <a:pt x="3477" y="495"/>
                  <a:pt x="3479" y="454"/>
                  <a:pt x="3488" y="418"/>
                </a:cubicBezTo>
                <a:cubicBezTo>
                  <a:pt x="3485" y="390"/>
                  <a:pt x="3484" y="312"/>
                  <a:pt x="3460" y="281"/>
                </a:cubicBezTo>
                <a:cubicBezTo>
                  <a:pt x="3426" y="236"/>
                  <a:pt x="3346" y="150"/>
                  <a:pt x="3296" y="134"/>
                </a:cubicBezTo>
                <a:cubicBezTo>
                  <a:pt x="3269" y="125"/>
                  <a:pt x="3242" y="114"/>
                  <a:pt x="3214" y="107"/>
                </a:cubicBezTo>
                <a:cubicBezTo>
                  <a:pt x="3189" y="101"/>
                  <a:pt x="3140" y="89"/>
                  <a:pt x="3140" y="89"/>
                </a:cubicBezTo>
                <a:cubicBezTo>
                  <a:pt x="2994" y="93"/>
                  <a:pt x="2832" y="113"/>
                  <a:pt x="2683" y="98"/>
                </a:cubicBezTo>
                <a:cubicBezTo>
                  <a:pt x="2593" y="80"/>
                  <a:pt x="2507" y="47"/>
                  <a:pt x="2418" y="25"/>
                </a:cubicBezTo>
                <a:cubicBezTo>
                  <a:pt x="2280" y="29"/>
                  <a:pt x="2138" y="0"/>
                  <a:pt x="2016" y="70"/>
                </a:cubicBezTo>
                <a:cubicBezTo>
                  <a:pt x="1967" y="98"/>
                  <a:pt x="1912" y="134"/>
                  <a:pt x="1860" y="153"/>
                </a:cubicBezTo>
                <a:cubicBezTo>
                  <a:pt x="1836" y="162"/>
                  <a:pt x="1787" y="171"/>
                  <a:pt x="1787" y="171"/>
                </a:cubicBezTo>
                <a:cubicBezTo>
                  <a:pt x="1638" y="162"/>
                  <a:pt x="1619" y="157"/>
                  <a:pt x="1495" y="116"/>
                </a:cubicBezTo>
                <a:cubicBezTo>
                  <a:pt x="1459" y="82"/>
                  <a:pt x="1388" y="66"/>
                  <a:pt x="1339" y="52"/>
                </a:cubicBezTo>
                <a:cubicBezTo>
                  <a:pt x="1329" y="49"/>
                  <a:pt x="1276" y="31"/>
                  <a:pt x="1257" y="25"/>
                </a:cubicBezTo>
                <a:cubicBezTo>
                  <a:pt x="1248" y="22"/>
                  <a:pt x="1230" y="16"/>
                  <a:pt x="1230" y="16"/>
                </a:cubicBezTo>
                <a:cubicBezTo>
                  <a:pt x="1026" y="26"/>
                  <a:pt x="1050" y="22"/>
                  <a:pt x="900" y="70"/>
                </a:cubicBezTo>
                <a:cubicBezTo>
                  <a:pt x="869" y="91"/>
                  <a:pt x="833" y="125"/>
                  <a:pt x="800" y="144"/>
                </a:cubicBezTo>
                <a:cubicBezTo>
                  <a:pt x="769" y="162"/>
                  <a:pt x="736" y="167"/>
                  <a:pt x="708" y="189"/>
                </a:cubicBezTo>
                <a:cubicBezTo>
                  <a:pt x="664" y="224"/>
                  <a:pt x="718" y="190"/>
                  <a:pt x="672" y="235"/>
                </a:cubicBezTo>
                <a:cubicBezTo>
                  <a:pt x="664" y="243"/>
                  <a:pt x="653" y="246"/>
                  <a:pt x="644" y="253"/>
                </a:cubicBezTo>
                <a:cubicBezTo>
                  <a:pt x="623" y="270"/>
                  <a:pt x="602" y="309"/>
                  <a:pt x="590" y="326"/>
                </a:cubicBezTo>
                <a:cubicBezTo>
                  <a:pt x="584" y="335"/>
                  <a:pt x="571" y="354"/>
                  <a:pt x="571" y="354"/>
                </a:cubicBezTo>
                <a:cubicBezTo>
                  <a:pt x="558" y="392"/>
                  <a:pt x="540" y="424"/>
                  <a:pt x="516" y="454"/>
                </a:cubicBezTo>
                <a:cubicBezTo>
                  <a:pt x="482" y="496"/>
                  <a:pt x="502" y="518"/>
                  <a:pt x="443" y="537"/>
                </a:cubicBezTo>
                <a:cubicBezTo>
                  <a:pt x="434" y="543"/>
                  <a:pt x="424" y="547"/>
                  <a:pt x="416" y="555"/>
                </a:cubicBezTo>
                <a:cubicBezTo>
                  <a:pt x="408" y="563"/>
                  <a:pt x="406" y="575"/>
                  <a:pt x="398" y="582"/>
                </a:cubicBezTo>
                <a:cubicBezTo>
                  <a:pt x="390" y="588"/>
                  <a:pt x="379" y="587"/>
                  <a:pt x="370" y="592"/>
                </a:cubicBezTo>
                <a:cubicBezTo>
                  <a:pt x="278" y="643"/>
                  <a:pt x="348" y="617"/>
                  <a:pt x="288" y="637"/>
                </a:cubicBezTo>
                <a:cubicBezTo>
                  <a:pt x="271" y="649"/>
                  <a:pt x="249" y="652"/>
                  <a:pt x="233" y="665"/>
                </a:cubicBezTo>
                <a:cubicBezTo>
                  <a:pt x="206" y="687"/>
                  <a:pt x="226" y="695"/>
                  <a:pt x="196" y="710"/>
                </a:cubicBezTo>
                <a:cubicBezTo>
                  <a:pt x="179" y="719"/>
                  <a:pt x="142" y="729"/>
                  <a:pt x="142" y="729"/>
                </a:cubicBezTo>
                <a:cubicBezTo>
                  <a:pt x="135" y="747"/>
                  <a:pt x="132" y="767"/>
                  <a:pt x="123" y="784"/>
                </a:cubicBezTo>
                <a:cubicBezTo>
                  <a:pt x="118" y="794"/>
                  <a:pt x="105" y="811"/>
                  <a:pt x="105" y="811"/>
                </a:cubicBezTo>
                <a:close/>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Line 38"/>
          <p:cNvSpPr>
            <a:spLocks noChangeShapeType="1"/>
          </p:cNvSpPr>
          <p:nvPr/>
        </p:nvSpPr>
        <p:spPr bwMode="auto">
          <a:xfrm>
            <a:off x="3347244" y="3443114"/>
            <a:ext cx="1008063" cy="7207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6" name="Line 39"/>
          <p:cNvSpPr>
            <a:spLocks noChangeShapeType="1"/>
          </p:cNvSpPr>
          <p:nvPr/>
        </p:nvSpPr>
        <p:spPr bwMode="auto">
          <a:xfrm>
            <a:off x="3330575" y="3458989"/>
            <a:ext cx="1008063" cy="7207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 name="标题 1"/>
          <p:cNvSpPr>
            <a:spLocks noGrp="1"/>
          </p:cNvSpPr>
          <p:nvPr>
            <p:ph type="title"/>
          </p:nvPr>
        </p:nvSpPr>
        <p:spPr/>
        <p:txBody>
          <a:bodyPr/>
          <a:lstStyle/>
          <a:p>
            <a:r>
              <a:rPr lang="zh-CN" altLang="en-US" dirty="0"/>
              <a:t>算法图示</a:t>
            </a:r>
          </a:p>
        </p:txBody>
      </p:sp>
      <p:sp>
        <p:nvSpPr>
          <p:cNvPr id="4" name="内容占位符 3"/>
          <p:cNvSpPr>
            <a:spLocks noGrp="1"/>
          </p:cNvSpPr>
          <p:nvPr>
            <p:ph idx="1"/>
          </p:nvPr>
        </p:nvSpPr>
        <p:spPr/>
        <p:txBody>
          <a:bodyPr/>
          <a:lstStyle/>
          <a:p>
            <a:r>
              <a:rPr lang="zh-CN" altLang="en-US" dirty="0"/>
              <a:t>同理，选取边</a:t>
            </a:r>
            <a:r>
              <a:rPr lang="en-US" altLang="zh-CN" dirty="0"/>
              <a:t>(v</a:t>
            </a:r>
            <a:r>
              <a:rPr lang="en-US" altLang="zh-CN" baseline="-25000" dirty="0"/>
              <a:t>5</a:t>
            </a:r>
            <a:r>
              <a:rPr lang="en-US" altLang="zh-CN" dirty="0"/>
              <a:t>, v</a:t>
            </a:r>
            <a:r>
              <a:rPr lang="en-US" altLang="zh-CN" baseline="-25000" dirty="0"/>
              <a:t>7</a:t>
            </a:r>
            <a:r>
              <a:rPr lang="en-US" altLang="zh-CN" dirty="0"/>
              <a:t>)</a:t>
            </a:r>
            <a:endParaRPr lang="zh-CN" altLang="en-US" dirty="0"/>
          </a:p>
        </p:txBody>
      </p:sp>
      <p:sp>
        <p:nvSpPr>
          <p:cNvPr id="8" name="Freeform 5"/>
          <p:cNvSpPr>
            <a:spLocks/>
          </p:cNvSpPr>
          <p:nvPr/>
        </p:nvSpPr>
        <p:spPr bwMode="auto">
          <a:xfrm>
            <a:off x="6947694" y="3659014"/>
            <a:ext cx="1152525" cy="1008062"/>
          </a:xfrm>
          <a:custGeom>
            <a:avLst/>
            <a:gdLst>
              <a:gd name="T0" fmla="*/ 282598 w 677"/>
              <a:gd name="T1" fmla="*/ 297327 h 495"/>
              <a:gd name="T2" fmla="*/ 112358 w 677"/>
              <a:gd name="T3" fmla="*/ 557998 h 495"/>
              <a:gd name="T4" fmla="*/ 34048 w 677"/>
              <a:gd name="T5" fmla="*/ 688333 h 495"/>
              <a:gd name="T6" fmla="*/ 34048 w 677"/>
              <a:gd name="T7" fmla="*/ 875690 h 495"/>
              <a:gd name="T8" fmla="*/ 127680 w 677"/>
              <a:gd name="T9" fmla="*/ 930675 h 495"/>
              <a:gd name="T10" fmla="*/ 330266 w 677"/>
              <a:gd name="T11" fmla="*/ 1006026 h 495"/>
              <a:gd name="T12" fmla="*/ 548173 w 677"/>
              <a:gd name="T13" fmla="*/ 987697 h 495"/>
              <a:gd name="T14" fmla="*/ 594138 w 677"/>
              <a:gd name="T15" fmla="*/ 930675 h 495"/>
              <a:gd name="T16" fmla="*/ 890355 w 677"/>
              <a:gd name="T17" fmla="*/ 818669 h 495"/>
              <a:gd name="T18" fmla="*/ 1045274 w 677"/>
              <a:gd name="T19" fmla="*/ 688333 h 495"/>
              <a:gd name="T20" fmla="*/ 1123584 w 677"/>
              <a:gd name="T21" fmla="*/ 484684 h 495"/>
              <a:gd name="T22" fmla="*/ 1123584 w 677"/>
              <a:gd name="T23" fmla="*/ 187357 h 495"/>
              <a:gd name="T24" fmla="*/ 1060595 w 677"/>
              <a:gd name="T25" fmla="*/ 112007 h 495"/>
              <a:gd name="T26" fmla="*/ 968666 w 677"/>
              <a:gd name="T27" fmla="*/ 75350 h 495"/>
              <a:gd name="T28" fmla="*/ 920999 w 677"/>
              <a:gd name="T29" fmla="*/ 36657 h 495"/>
              <a:gd name="T30" fmla="*/ 796723 w 677"/>
              <a:gd name="T31" fmla="*/ 0 h 495"/>
              <a:gd name="T32" fmla="*/ 594138 w 677"/>
              <a:gd name="T33" fmla="*/ 57022 h 495"/>
              <a:gd name="T34" fmla="*/ 548173 w 677"/>
              <a:gd name="T35" fmla="*/ 93678 h 495"/>
              <a:gd name="T36" fmla="*/ 500506 w 677"/>
              <a:gd name="T37" fmla="*/ 112007 h 495"/>
              <a:gd name="T38" fmla="*/ 282598 w 677"/>
              <a:gd name="T39" fmla="*/ 260671 h 495"/>
              <a:gd name="T40" fmla="*/ 282598 w 677"/>
              <a:gd name="T41" fmla="*/ 297327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7"/>
              <a:gd name="T64" fmla="*/ 0 h 495"/>
              <a:gd name="T65" fmla="*/ 677 w 677"/>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7" h="495">
                <a:moveTo>
                  <a:pt x="166" y="146"/>
                </a:moveTo>
                <a:cubicBezTo>
                  <a:pt x="90" y="174"/>
                  <a:pt x="114" y="187"/>
                  <a:pt x="66" y="274"/>
                </a:cubicBezTo>
                <a:cubicBezTo>
                  <a:pt x="53" y="297"/>
                  <a:pt x="35" y="317"/>
                  <a:pt x="20" y="338"/>
                </a:cubicBezTo>
                <a:cubicBezTo>
                  <a:pt x="9" y="373"/>
                  <a:pt x="0" y="385"/>
                  <a:pt x="20" y="430"/>
                </a:cubicBezTo>
                <a:cubicBezTo>
                  <a:pt x="27" y="446"/>
                  <a:pt x="62" y="451"/>
                  <a:pt x="75" y="457"/>
                </a:cubicBezTo>
                <a:cubicBezTo>
                  <a:pt x="121" y="477"/>
                  <a:pt x="142" y="486"/>
                  <a:pt x="194" y="494"/>
                </a:cubicBezTo>
                <a:cubicBezTo>
                  <a:pt x="237" y="491"/>
                  <a:pt x="280" y="495"/>
                  <a:pt x="322" y="485"/>
                </a:cubicBezTo>
                <a:cubicBezTo>
                  <a:pt x="335" y="482"/>
                  <a:pt x="338" y="463"/>
                  <a:pt x="349" y="457"/>
                </a:cubicBezTo>
                <a:cubicBezTo>
                  <a:pt x="397" y="430"/>
                  <a:pt x="470" y="414"/>
                  <a:pt x="523" y="402"/>
                </a:cubicBezTo>
                <a:cubicBezTo>
                  <a:pt x="554" y="378"/>
                  <a:pt x="588" y="365"/>
                  <a:pt x="614" y="338"/>
                </a:cubicBezTo>
                <a:cubicBezTo>
                  <a:pt x="626" y="303"/>
                  <a:pt x="660" y="238"/>
                  <a:pt x="660" y="238"/>
                </a:cubicBezTo>
                <a:cubicBezTo>
                  <a:pt x="666" y="184"/>
                  <a:pt x="677" y="145"/>
                  <a:pt x="660" y="92"/>
                </a:cubicBezTo>
                <a:cubicBezTo>
                  <a:pt x="659" y="90"/>
                  <a:pt x="625" y="56"/>
                  <a:pt x="623" y="55"/>
                </a:cubicBezTo>
                <a:cubicBezTo>
                  <a:pt x="606" y="47"/>
                  <a:pt x="569" y="37"/>
                  <a:pt x="569" y="37"/>
                </a:cubicBezTo>
                <a:cubicBezTo>
                  <a:pt x="560" y="31"/>
                  <a:pt x="552" y="22"/>
                  <a:pt x="541" y="18"/>
                </a:cubicBezTo>
                <a:cubicBezTo>
                  <a:pt x="517" y="9"/>
                  <a:pt x="468" y="0"/>
                  <a:pt x="468" y="0"/>
                </a:cubicBezTo>
                <a:cubicBezTo>
                  <a:pt x="385" y="12"/>
                  <a:pt x="424" y="2"/>
                  <a:pt x="349" y="28"/>
                </a:cubicBezTo>
                <a:cubicBezTo>
                  <a:pt x="339" y="32"/>
                  <a:pt x="332" y="41"/>
                  <a:pt x="322" y="46"/>
                </a:cubicBezTo>
                <a:cubicBezTo>
                  <a:pt x="313" y="50"/>
                  <a:pt x="303" y="52"/>
                  <a:pt x="294" y="55"/>
                </a:cubicBezTo>
                <a:cubicBezTo>
                  <a:pt x="251" y="84"/>
                  <a:pt x="205" y="91"/>
                  <a:pt x="166" y="128"/>
                </a:cubicBezTo>
                <a:cubicBezTo>
                  <a:pt x="156" y="160"/>
                  <a:pt x="150" y="163"/>
                  <a:pt x="166" y="146"/>
                </a:cubicBezTo>
                <a:close/>
              </a:path>
            </a:pathLst>
          </a:custGeom>
          <a:solidFill>
            <a:srgbClr val="66FF99"/>
          </a:solidFill>
          <a:ln w="3175">
            <a:solidFill>
              <a:srgbClr val="008000"/>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Line 10"/>
          <p:cNvSpPr>
            <a:spLocks noChangeShapeType="1"/>
          </p:cNvSpPr>
          <p:nvPr/>
        </p:nvSpPr>
        <p:spPr bwMode="auto">
          <a:xfrm>
            <a:off x="3418682" y="3298651"/>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Line 11"/>
          <p:cNvSpPr>
            <a:spLocks noChangeShapeType="1"/>
          </p:cNvSpPr>
          <p:nvPr/>
        </p:nvSpPr>
        <p:spPr bwMode="auto">
          <a:xfrm flipH="1">
            <a:off x="4858544" y="3514551"/>
            <a:ext cx="936625" cy="64928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 name="Line 12"/>
          <p:cNvSpPr>
            <a:spLocks noChangeShapeType="1"/>
          </p:cNvSpPr>
          <p:nvPr/>
        </p:nvSpPr>
        <p:spPr bwMode="auto">
          <a:xfrm>
            <a:off x="6269832" y="3485976"/>
            <a:ext cx="936625" cy="6477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 name="Line 13"/>
          <p:cNvSpPr>
            <a:spLocks noChangeShapeType="1"/>
          </p:cNvSpPr>
          <p:nvPr/>
        </p:nvSpPr>
        <p:spPr bwMode="auto">
          <a:xfrm flipH="1">
            <a:off x="1978819" y="4306714"/>
            <a:ext cx="230346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 name="Line 14"/>
          <p:cNvSpPr>
            <a:spLocks noChangeShapeType="1"/>
          </p:cNvSpPr>
          <p:nvPr/>
        </p:nvSpPr>
        <p:spPr bwMode="auto">
          <a:xfrm flipH="1">
            <a:off x="4858544" y="4306714"/>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 name="Line 15"/>
          <p:cNvSpPr>
            <a:spLocks noChangeShapeType="1"/>
          </p:cNvSpPr>
          <p:nvPr/>
        </p:nvSpPr>
        <p:spPr bwMode="auto">
          <a:xfrm flipH="1">
            <a:off x="1907382" y="3443114"/>
            <a:ext cx="1008062" cy="6778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 name="Line 16"/>
          <p:cNvSpPr>
            <a:spLocks noChangeShapeType="1"/>
          </p:cNvSpPr>
          <p:nvPr/>
        </p:nvSpPr>
        <p:spPr bwMode="auto">
          <a:xfrm flipH="1">
            <a:off x="3347244"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 name="Line 17"/>
          <p:cNvSpPr>
            <a:spLocks noChangeShapeType="1"/>
          </p:cNvSpPr>
          <p:nvPr/>
        </p:nvSpPr>
        <p:spPr bwMode="auto">
          <a:xfrm>
            <a:off x="1907382" y="4522614"/>
            <a:ext cx="1008062" cy="7207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0" name="Line 18"/>
          <p:cNvSpPr>
            <a:spLocks noChangeShapeType="1"/>
          </p:cNvSpPr>
          <p:nvPr/>
        </p:nvSpPr>
        <p:spPr bwMode="auto">
          <a:xfrm flipH="1">
            <a:off x="3418682" y="5459239"/>
            <a:ext cx="2305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1" name="Line 19"/>
          <p:cNvSpPr>
            <a:spLocks noChangeShapeType="1"/>
          </p:cNvSpPr>
          <p:nvPr/>
        </p:nvSpPr>
        <p:spPr bwMode="auto">
          <a:xfrm flipH="1">
            <a:off x="6226969"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 name="Oval 20"/>
          <p:cNvSpPr>
            <a:spLocks noChangeArrowheads="1"/>
          </p:cNvSpPr>
          <p:nvPr/>
        </p:nvSpPr>
        <p:spPr bwMode="auto">
          <a:xfrm>
            <a:off x="2842419"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1</a:t>
            </a:r>
          </a:p>
        </p:txBody>
      </p:sp>
      <p:sp>
        <p:nvSpPr>
          <p:cNvPr id="23" name="Oval 21"/>
          <p:cNvSpPr>
            <a:spLocks noChangeArrowheads="1"/>
          </p:cNvSpPr>
          <p:nvPr/>
        </p:nvSpPr>
        <p:spPr bwMode="auto">
          <a:xfrm>
            <a:off x="5722144"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2</a:t>
            </a:r>
          </a:p>
        </p:txBody>
      </p:sp>
      <p:sp>
        <p:nvSpPr>
          <p:cNvPr id="24" name="Oval 22"/>
          <p:cNvSpPr>
            <a:spLocks noChangeArrowheads="1"/>
          </p:cNvSpPr>
          <p:nvPr/>
        </p:nvSpPr>
        <p:spPr bwMode="auto">
          <a:xfrm>
            <a:off x="7163594" y="40146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dirty="0">
                <a:latin typeface="Arial" charset="0"/>
              </a:rPr>
              <a:t>v</a:t>
            </a:r>
            <a:r>
              <a:rPr lang="en-US" altLang="zh-CN" i="0" baseline="-25000" dirty="0">
                <a:latin typeface="Arial" charset="0"/>
              </a:rPr>
              <a:t>5</a:t>
            </a:r>
          </a:p>
        </p:txBody>
      </p:sp>
      <p:sp>
        <p:nvSpPr>
          <p:cNvPr id="25" name="Oval 23"/>
          <p:cNvSpPr>
            <a:spLocks noChangeArrowheads="1"/>
          </p:cNvSpPr>
          <p:nvPr/>
        </p:nvSpPr>
        <p:spPr bwMode="auto">
          <a:xfrm>
            <a:off x="1402557" y="4017789"/>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3</a:t>
            </a:r>
          </a:p>
        </p:txBody>
      </p:sp>
      <p:sp>
        <p:nvSpPr>
          <p:cNvPr id="26" name="Oval 24"/>
          <p:cNvSpPr>
            <a:spLocks noChangeArrowheads="1"/>
          </p:cNvSpPr>
          <p:nvPr/>
        </p:nvSpPr>
        <p:spPr bwMode="auto">
          <a:xfrm>
            <a:off x="2844007"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6</a:t>
            </a:r>
          </a:p>
        </p:txBody>
      </p:sp>
      <p:sp>
        <p:nvSpPr>
          <p:cNvPr id="27" name="Oval 25"/>
          <p:cNvSpPr>
            <a:spLocks noChangeArrowheads="1"/>
          </p:cNvSpPr>
          <p:nvPr/>
        </p:nvSpPr>
        <p:spPr bwMode="auto">
          <a:xfrm>
            <a:off x="5723732"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7</a:t>
            </a:r>
          </a:p>
        </p:txBody>
      </p:sp>
      <p:sp>
        <p:nvSpPr>
          <p:cNvPr id="28" name="Text Box 26"/>
          <p:cNvSpPr txBox="1">
            <a:spLocks noChangeArrowheads="1"/>
          </p:cNvSpPr>
          <p:nvPr/>
        </p:nvSpPr>
        <p:spPr bwMode="auto">
          <a:xfrm>
            <a:off x="212328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29" name="Text Box 27"/>
          <p:cNvSpPr txBox="1">
            <a:spLocks noChangeArrowheads="1"/>
          </p:cNvSpPr>
          <p:nvPr/>
        </p:nvSpPr>
        <p:spPr bwMode="auto">
          <a:xfrm>
            <a:off x="4428332" y="293828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0" name="Text Box 28"/>
          <p:cNvSpPr txBox="1">
            <a:spLocks noChangeArrowheads="1"/>
          </p:cNvSpPr>
          <p:nvPr/>
        </p:nvSpPr>
        <p:spPr bwMode="auto">
          <a:xfrm>
            <a:off x="3852069"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1" name="Text Box 29"/>
          <p:cNvSpPr txBox="1">
            <a:spLocks noChangeArrowheads="1"/>
          </p:cNvSpPr>
          <p:nvPr/>
        </p:nvSpPr>
        <p:spPr bwMode="auto">
          <a:xfrm>
            <a:off x="2986882" y="394000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2" name="Text Box 30"/>
          <p:cNvSpPr txBox="1">
            <a:spLocks noChangeArrowheads="1"/>
          </p:cNvSpPr>
          <p:nvPr/>
        </p:nvSpPr>
        <p:spPr bwMode="auto">
          <a:xfrm>
            <a:off x="2102644" y="481153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5</a:t>
            </a:r>
          </a:p>
        </p:txBody>
      </p:sp>
      <p:sp>
        <p:nvSpPr>
          <p:cNvPr id="33" name="Text Box 31"/>
          <p:cNvSpPr txBox="1">
            <a:spLocks noChangeArrowheads="1"/>
          </p:cNvSpPr>
          <p:nvPr/>
        </p:nvSpPr>
        <p:spPr bwMode="auto">
          <a:xfrm>
            <a:off x="4356894" y="51274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4" name="Text Box 32"/>
          <p:cNvSpPr txBox="1">
            <a:spLocks noChangeArrowheads="1"/>
          </p:cNvSpPr>
          <p:nvPr/>
        </p:nvSpPr>
        <p:spPr bwMode="auto">
          <a:xfrm>
            <a:off x="35647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8</a:t>
            </a:r>
          </a:p>
        </p:txBody>
      </p:sp>
      <p:sp>
        <p:nvSpPr>
          <p:cNvPr id="35" name="Text Box 33"/>
          <p:cNvSpPr txBox="1">
            <a:spLocks noChangeArrowheads="1"/>
          </p:cNvSpPr>
          <p:nvPr/>
        </p:nvSpPr>
        <p:spPr bwMode="auto">
          <a:xfrm>
            <a:off x="52919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36" name="Text Box 34"/>
          <p:cNvSpPr txBox="1">
            <a:spLocks noChangeArrowheads="1"/>
          </p:cNvSpPr>
          <p:nvPr/>
        </p:nvSpPr>
        <p:spPr bwMode="auto">
          <a:xfrm>
            <a:off x="5990432" y="39463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7</a:t>
            </a:r>
          </a:p>
        </p:txBody>
      </p:sp>
      <p:sp>
        <p:nvSpPr>
          <p:cNvPr id="37" name="Text Box 35"/>
          <p:cNvSpPr txBox="1">
            <a:spLocks noChangeArrowheads="1"/>
          </p:cNvSpPr>
          <p:nvPr/>
        </p:nvSpPr>
        <p:spPr bwMode="auto">
          <a:xfrm>
            <a:off x="507603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3</a:t>
            </a:r>
          </a:p>
        </p:txBody>
      </p:sp>
      <p:sp>
        <p:nvSpPr>
          <p:cNvPr id="38" name="Text Box 36"/>
          <p:cNvSpPr txBox="1">
            <a:spLocks noChangeArrowheads="1"/>
          </p:cNvSpPr>
          <p:nvPr/>
        </p:nvSpPr>
        <p:spPr bwMode="auto">
          <a:xfrm>
            <a:off x="6588919" y="3443114"/>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10</a:t>
            </a:r>
          </a:p>
        </p:txBody>
      </p:sp>
      <p:sp>
        <p:nvSpPr>
          <p:cNvPr id="39" name="Text Box 37"/>
          <p:cNvSpPr txBox="1">
            <a:spLocks noChangeArrowheads="1"/>
          </p:cNvSpPr>
          <p:nvPr/>
        </p:nvSpPr>
        <p:spPr bwMode="auto">
          <a:xfrm>
            <a:off x="6804819" y="4738514"/>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6</a:t>
            </a:r>
          </a:p>
        </p:txBody>
      </p:sp>
      <p:sp>
        <p:nvSpPr>
          <p:cNvPr id="41" name="Line 39"/>
          <p:cNvSpPr>
            <a:spLocks noChangeShapeType="1"/>
          </p:cNvSpPr>
          <p:nvPr/>
        </p:nvSpPr>
        <p:spPr bwMode="auto">
          <a:xfrm>
            <a:off x="4787107" y="4522614"/>
            <a:ext cx="1008062"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Oval 40"/>
          <p:cNvSpPr>
            <a:spLocks noChangeArrowheads="1"/>
          </p:cNvSpPr>
          <p:nvPr/>
        </p:nvSpPr>
        <p:spPr bwMode="auto">
          <a:xfrm>
            <a:off x="4282282" y="4014614"/>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4</a:t>
            </a:r>
          </a:p>
        </p:txBody>
      </p:sp>
      <p:sp>
        <p:nvSpPr>
          <p:cNvPr id="44" name="Line 42"/>
          <p:cNvSpPr>
            <a:spLocks noChangeShapeType="1"/>
          </p:cNvSpPr>
          <p:nvPr/>
        </p:nvSpPr>
        <p:spPr bwMode="auto">
          <a:xfrm flipH="1">
            <a:off x="3417094" y="5468031"/>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7" name="Line 40"/>
          <p:cNvSpPr>
            <a:spLocks noChangeShapeType="1"/>
          </p:cNvSpPr>
          <p:nvPr/>
        </p:nvSpPr>
        <p:spPr bwMode="auto">
          <a:xfrm>
            <a:off x="3421734" y="3297674"/>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3" name="Line 42"/>
          <p:cNvSpPr>
            <a:spLocks noChangeShapeType="1"/>
          </p:cNvSpPr>
          <p:nvPr/>
        </p:nvSpPr>
        <p:spPr bwMode="auto">
          <a:xfrm flipH="1">
            <a:off x="1978819" y="4300242"/>
            <a:ext cx="2303463"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8" name="Line 42"/>
          <p:cNvSpPr>
            <a:spLocks noChangeShapeType="1"/>
          </p:cNvSpPr>
          <p:nvPr/>
        </p:nvSpPr>
        <p:spPr bwMode="auto">
          <a:xfrm>
            <a:off x="4775690" y="4507652"/>
            <a:ext cx="1008063" cy="792163"/>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5" name="Line 40"/>
          <p:cNvSpPr>
            <a:spLocks noChangeShapeType="1"/>
          </p:cNvSpPr>
          <p:nvPr/>
        </p:nvSpPr>
        <p:spPr bwMode="auto">
          <a:xfrm flipH="1">
            <a:off x="6243028" y="4501740"/>
            <a:ext cx="1008062" cy="79216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Tree>
    <p:extLst>
      <p:ext uri="{BB962C8B-B14F-4D97-AF65-F5344CB8AC3E}">
        <p14:creationId xmlns:p14="http://schemas.microsoft.com/office/powerpoint/2010/main" val="136242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2"/>
          <p:cNvSpPr>
            <a:spLocks/>
          </p:cNvSpPr>
          <p:nvPr/>
        </p:nvSpPr>
        <p:spPr bwMode="auto">
          <a:xfrm>
            <a:off x="1032668" y="2565226"/>
            <a:ext cx="6956425" cy="3495675"/>
          </a:xfrm>
          <a:custGeom>
            <a:avLst/>
            <a:gdLst>
              <a:gd name="T0" fmla="*/ 33337 w 4382"/>
              <a:gd name="T1" fmla="*/ 1670050 h 2202"/>
              <a:gd name="T2" fmla="*/ 222250 w 4382"/>
              <a:gd name="T3" fmla="*/ 2279650 h 2202"/>
              <a:gd name="T4" fmla="*/ 439737 w 4382"/>
              <a:gd name="T5" fmla="*/ 2381250 h 2202"/>
              <a:gd name="T6" fmla="*/ 685800 w 4382"/>
              <a:gd name="T7" fmla="*/ 2497137 h 2202"/>
              <a:gd name="T8" fmla="*/ 919162 w 4382"/>
              <a:gd name="T9" fmla="*/ 2743200 h 2202"/>
              <a:gd name="T10" fmla="*/ 1557337 w 4382"/>
              <a:gd name="T11" fmla="*/ 3194049 h 2202"/>
              <a:gd name="T12" fmla="*/ 2254250 w 4382"/>
              <a:gd name="T13" fmla="*/ 3470275 h 2202"/>
              <a:gd name="T14" fmla="*/ 2878137 w 4382"/>
              <a:gd name="T15" fmla="*/ 3382963 h 2202"/>
              <a:gd name="T16" fmla="*/ 3081337 w 4382"/>
              <a:gd name="T17" fmla="*/ 3295650 h 2202"/>
              <a:gd name="T18" fmla="*/ 5649912 w 4382"/>
              <a:gd name="T19" fmla="*/ 3324225 h 2202"/>
              <a:gd name="T20" fmla="*/ 5751511 w 4382"/>
              <a:gd name="T21" fmla="*/ 3106737 h 2202"/>
              <a:gd name="T22" fmla="*/ 6070599 w 4382"/>
              <a:gd name="T23" fmla="*/ 2801937 h 2202"/>
              <a:gd name="T24" fmla="*/ 6405561 w 4382"/>
              <a:gd name="T25" fmla="*/ 2598737 h 2202"/>
              <a:gd name="T26" fmla="*/ 6637338 w 4382"/>
              <a:gd name="T27" fmla="*/ 2468562 h 2202"/>
              <a:gd name="T28" fmla="*/ 6724650 w 4382"/>
              <a:gd name="T29" fmla="*/ 2352675 h 2202"/>
              <a:gd name="T30" fmla="*/ 6913563 w 4382"/>
              <a:gd name="T31" fmla="*/ 1930400 h 2202"/>
              <a:gd name="T32" fmla="*/ 6869113 w 4382"/>
              <a:gd name="T33" fmla="*/ 1320800 h 2202"/>
              <a:gd name="T34" fmla="*/ 6738938 w 4382"/>
              <a:gd name="T35" fmla="*/ 1117600 h 2202"/>
              <a:gd name="T36" fmla="*/ 6535738 w 4382"/>
              <a:gd name="T37" fmla="*/ 812800 h 2202"/>
              <a:gd name="T38" fmla="*/ 6462711 w 4382"/>
              <a:gd name="T39" fmla="*/ 727075 h 2202"/>
              <a:gd name="T40" fmla="*/ 6172199 w 4382"/>
              <a:gd name="T41" fmla="*/ 538162 h 2202"/>
              <a:gd name="T42" fmla="*/ 6013449 w 4382"/>
              <a:gd name="T43" fmla="*/ 465137 h 2202"/>
              <a:gd name="T44" fmla="*/ 5229224 w 4382"/>
              <a:gd name="T45" fmla="*/ 188912 h 2202"/>
              <a:gd name="T46" fmla="*/ 4083050 w 4382"/>
              <a:gd name="T47" fmla="*/ 160337 h 2202"/>
              <a:gd name="T48" fmla="*/ 3879850 w 4382"/>
              <a:gd name="T49" fmla="*/ 101600 h 2202"/>
              <a:gd name="T50" fmla="*/ 3646487 w 4382"/>
              <a:gd name="T51" fmla="*/ 0 h 2202"/>
              <a:gd name="T52" fmla="*/ 3124199 w 4382"/>
              <a:gd name="T53" fmla="*/ 146050 h 2202"/>
              <a:gd name="T54" fmla="*/ 2268537 w 4382"/>
              <a:gd name="T55" fmla="*/ 44450 h 2202"/>
              <a:gd name="T56" fmla="*/ 1484312 w 4382"/>
              <a:gd name="T57" fmla="*/ 334962 h 2202"/>
              <a:gd name="T58" fmla="*/ 1049337 w 4382"/>
              <a:gd name="T59" fmla="*/ 538162 h 2202"/>
              <a:gd name="T60" fmla="*/ 919162 w 4382"/>
              <a:gd name="T61" fmla="*/ 625475 h 2202"/>
              <a:gd name="T62" fmla="*/ 744537 w 4382"/>
              <a:gd name="T63" fmla="*/ 828675 h 2202"/>
              <a:gd name="T64" fmla="*/ 512762 w 4382"/>
              <a:gd name="T65" fmla="*/ 1133475 h 2202"/>
              <a:gd name="T66" fmla="*/ 293687 w 4382"/>
              <a:gd name="T67" fmla="*/ 1350962 h 2202"/>
              <a:gd name="T68" fmla="*/ 134937 w 4382"/>
              <a:gd name="T69" fmla="*/ 1481137 h 22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82"/>
              <a:gd name="T106" fmla="*/ 0 h 2202"/>
              <a:gd name="T107" fmla="*/ 4382 w 4382"/>
              <a:gd name="T108" fmla="*/ 2202 h 22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82" h="2202">
                <a:moveTo>
                  <a:pt x="85" y="933"/>
                </a:moveTo>
                <a:cubicBezTo>
                  <a:pt x="30" y="951"/>
                  <a:pt x="31" y="1001"/>
                  <a:pt x="21" y="1052"/>
                </a:cubicBezTo>
                <a:cubicBezTo>
                  <a:pt x="25" y="1137"/>
                  <a:pt x="0" y="1309"/>
                  <a:pt x="94" y="1372"/>
                </a:cubicBezTo>
                <a:cubicBezTo>
                  <a:pt x="102" y="1395"/>
                  <a:pt x="116" y="1424"/>
                  <a:pt x="140" y="1436"/>
                </a:cubicBezTo>
                <a:cubicBezTo>
                  <a:pt x="157" y="1444"/>
                  <a:pt x="195" y="1454"/>
                  <a:pt x="195" y="1454"/>
                </a:cubicBezTo>
                <a:cubicBezTo>
                  <a:pt x="257" y="1497"/>
                  <a:pt x="228" y="1484"/>
                  <a:pt x="277" y="1500"/>
                </a:cubicBezTo>
                <a:cubicBezTo>
                  <a:pt x="313" y="1524"/>
                  <a:pt x="354" y="1545"/>
                  <a:pt x="396" y="1555"/>
                </a:cubicBezTo>
                <a:cubicBezTo>
                  <a:pt x="408" y="1561"/>
                  <a:pt x="421" y="1566"/>
                  <a:pt x="432" y="1573"/>
                </a:cubicBezTo>
                <a:cubicBezTo>
                  <a:pt x="451" y="1584"/>
                  <a:pt x="487" y="1610"/>
                  <a:pt x="487" y="1610"/>
                </a:cubicBezTo>
                <a:cubicBezTo>
                  <a:pt x="509" y="1664"/>
                  <a:pt x="530" y="1696"/>
                  <a:pt x="579" y="1728"/>
                </a:cubicBezTo>
                <a:cubicBezTo>
                  <a:pt x="590" y="1773"/>
                  <a:pt x="610" y="1807"/>
                  <a:pt x="643" y="1838"/>
                </a:cubicBezTo>
                <a:cubicBezTo>
                  <a:pt x="694" y="1942"/>
                  <a:pt x="875" y="1999"/>
                  <a:pt x="981" y="2012"/>
                </a:cubicBezTo>
                <a:cubicBezTo>
                  <a:pt x="1054" y="2060"/>
                  <a:pt x="1140" y="2142"/>
                  <a:pt x="1228" y="2158"/>
                </a:cubicBezTo>
                <a:cubicBezTo>
                  <a:pt x="1292" y="2170"/>
                  <a:pt x="1420" y="2186"/>
                  <a:pt x="1420" y="2186"/>
                </a:cubicBezTo>
                <a:cubicBezTo>
                  <a:pt x="1547" y="2176"/>
                  <a:pt x="1641" y="2168"/>
                  <a:pt x="1758" y="2149"/>
                </a:cubicBezTo>
                <a:cubicBezTo>
                  <a:pt x="1776" y="2143"/>
                  <a:pt x="1797" y="2142"/>
                  <a:pt x="1813" y="2131"/>
                </a:cubicBezTo>
                <a:cubicBezTo>
                  <a:pt x="1822" y="2125"/>
                  <a:pt x="1830" y="2116"/>
                  <a:pt x="1840" y="2112"/>
                </a:cubicBezTo>
                <a:cubicBezTo>
                  <a:pt x="1873" y="2097"/>
                  <a:pt x="1907" y="2092"/>
                  <a:pt x="1941" y="2076"/>
                </a:cubicBezTo>
                <a:cubicBezTo>
                  <a:pt x="2329" y="2093"/>
                  <a:pt x="2714" y="2132"/>
                  <a:pt x="3102" y="2149"/>
                </a:cubicBezTo>
                <a:cubicBezTo>
                  <a:pt x="3473" y="2140"/>
                  <a:pt x="3397" y="2202"/>
                  <a:pt x="3559" y="2094"/>
                </a:cubicBezTo>
                <a:cubicBezTo>
                  <a:pt x="3570" y="2078"/>
                  <a:pt x="3586" y="2065"/>
                  <a:pt x="3596" y="2048"/>
                </a:cubicBezTo>
                <a:cubicBezTo>
                  <a:pt x="3611" y="2023"/>
                  <a:pt x="3614" y="1985"/>
                  <a:pt x="3623" y="1957"/>
                </a:cubicBezTo>
                <a:cubicBezTo>
                  <a:pt x="3632" y="1844"/>
                  <a:pt x="3605" y="1829"/>
                  <a:pt x="3696" y="1811"/>
                </a:cubicBezTo>
                <a:cubicBezTo>
                  <a:pt x="3738" y="1790"/>
                  <a:pt x="3779" y="1780"/>
                  <a:pt x="3824" y="1765"/>
                </a:cubicBezTo>
                <a:cubicBezTo>
                  <a:pt x="3833" y="1762"/>
                  <a:pt x="3852" y="1756"/>
                  <a:pt x="3852" y="1756"/>
                </a:cubicBezTo>
                <a:cubicBezTo>
                  <a:pt x="3903" y="1686"/>
                  <a:pt x="3960" y="1674"/>
                  <a:pt x="4035" y="1637"/>
                </a:cubicBezTo>
                <a:cubicBezTo>
                  <a:pt x="4073" y="1618"/>
                  <a:pt x="4106" y="1591"/>
                  <a:pt x="4144" y="1573"/>
                </a:cubicBezTo>
                <a:cubicBezTo>
                  <a:pt x="4156" y="1567"/>
                  <a:pt x="4169" y="1561"/>
                  <a:pt x="4181" y="1555"/>
                </a:cubicBezTo>
                <a:cubicBezTo>
                  <a:pt x="4184" y="1546"/>
                  <a:pt x="4184" y="1535"/>
                  <a:pt x="4190" y="1527"/>
                </a:cubicBezTo>
                <a:cubicBezTo>
                  <a:pt x="4203" y="1510"/>
                  <a:pt x="4236" y="1482"/>
                  <a:pt x="4236" y="1482"/>
                </a:cubicBezTo>
                <a:cubicBezTo>
                  <a:pt x="4252" y="1433"/>
                  <a:pt x="4286" y="1390"/>
                  <a:pt x="4309" y="1344"/>
                </a:cubicBezTo>
                <a:cubicBezTo>
                  <a:pt x="4329" y="1303"/>
                  <a:pt x="4334" y="1258"/>
                  <a:pt x="4355" y="1216"/>
                </a:cubicBezTo>
                <a:cubicBezTo>
                  <a:pt x="4368" y="1139"/>
                  <a:pt x="4376" y="1079"/>
                  <a:pt x="4382" y="997"/>
                </a:cubicBezTo>
                <a:cubicBezTo>
                  <a:pt x="4374" y="902"/>
                  <a:pt x="4382" y="890"/>
                  <a:pt x="4327" y="832"/>
                </a:cubicBezTo>
                <a:cubicBezTo>
                  <a:pt x="4311" y="784"/>
                  <a:pt x="4296" y="760"/>
                  <a:pt x="4254" y="732"/>
                </a:cubicBezTo>
                <a:cubicBezTo>
                  <a:pt x="4251" y="723"/>
                  <a:pt x="4250" y="713"/>
                  <a:pt x="4245" y="704"/>
                </a:cubicBezTo>
                <a:cubicBezTo>
                  <a:pt x="4234" y="685"/>
                  <a:pt x="4208" y="650"/>
                  <a:pt x="4208" y="650"/>
                </a:cubicBezTo>
                <a:cubicBezTo>
                  <a:pt x="4194" y="594"/>
                  <a:pt x="4148" y="559"/>
                  <a:pt x="4117" y="512"/>
                </a:cubicBezTo>
                <a:cubicBezTo>
                  <a:pt x="4110" y="501"/>
                  <a:pt x="4108" y="486"/>
                  <a:pt x="4099" y="476"/>
                </a:cubicBezTo>
                <a:cubicBezTo>
                  <a:pt x="4092" y="468"/>
                  <a:pt x="4080" y="465"/>
                  <a:pt x="4071" y="458"/>
                </a:cubicBezTo>
                <a:cubicBezTo>
                  <a:pt x="4027" y="423"/>
                  <a:pt x="3984" y="391"/>
                  <a:pt x="3934" y="366"/>
                </a:cubicBezTo>
                <a:cubicBezTo>
                  <a:pt x="3918" y="358"/>
                  <a:pt x="3902" y="349"/>
                  <a:pt x="3888" y="339"/>
                </a:cubicBezTo>
                <a:cubicBezTo>
                  <a:pt x="3881" y="334"/>
                  <a:pt x="3878" y="324"/>
                  <a:pt x="3870" y="320"/>
                </a:cubicBezTo>
                <a:cubicBezTo>
                  <a:pt x="3844" y="307"/>
                  <a:pt x="3815" y="304"/>
                  <a:pt x="3788" y="293"/>
                </a:cubicBezTo>
                <a:cubicBezTo>
                  <a:pt x="3732" y="240"/>
                  <a:pt x="3642" y="220"/>
                  <a:pt x="3568" y="202"/>
                </a:cubicBezTo>
                <a:cubicBezTo>
                  <a:pt x="3488" y="146"/>
                  <a:pt x="3389" y="138"/>
                  <a:pt x="3294" y="119"/>
                </a:cubicBezTo>
                <a:cubicBezTo>
                  <a:pt x="3079" y="123"/>
                  <a:pt x="2829" y="150"/>
                  <a:pt x="2608" y="128"/>
                </a:cubicBezTo>
                <a:cubicBezTo>
                  <a:pt x="2596" y="119"/>
                  <a:pt x="2586" y="106"/>
                  <a:pt x="2572" y="101"/>
                </a:cubicBezTo>
                <a:cubicBezTo>
                  <a:pt x="2543" y="91"/>
                  <a:pt x="2480" y="83"/>
                  <a:pt x="2480" y="83"/>
                </a:cubicBezTo>
                <a:cubicBezTo>
                  <a:pt x="2468" y="77"/>
                  <a:pt x="2457" y="69"/>
                  <a:pt x="2444" y="64"/>
                </a:cubicBezTo>
                <a:cubicBezTo>
                  <a:pt x="2432" y="59"/>
                  <a:pt x="2419" y="60"/>
                  <a:pt x="2407" y="55"/>
                </a:cubicBezTo>
                <a:cubicBezTo>
                  <a:pt x="2364" y="36"/>
                  <a:pt x="2342" y="12"/>
                  <a:pt x="2297" y="0"/>
                </a:cubicBezTo>
                <a:cubicBezTo>
                  <a:pt x="2193" y="7"/>
                  <a:pt x="2168" y="8"/>
                  <a:pt x="2087" y="28"/>
                </a:cubicBezTo>
                <a:cubicBezTo>
                  <a:pt x="2042" y="58"/>
                  <a:pt x="2018" y="80"/>
                  <a:pt x="1968" y="92"/>
                </a:cubicBezTo>
                <a:cubicBezTo>
                  <a:pt x="1893" y="142"/>
                  <a:pt x="1787" y="118"/>
                  <a:pt x="1703" y="110"/>
                </a:cubicBezTo>
                <a:cubicBezTo>
                  <a:pt x="1610" y="87"/>
                  <a:pt x="1523" y="41"/>
                  <a:pt x="1429" y="28"/>
                </a:cubicBezTo>
                <a:cubicBezTo>
                  <a:pt x="1247" y="34"/>
                  <a:pt x="1185" y="22"/>
                  <a:pt x="1045" y="74"/>
                </a:cubicBezTo>
                <a:cubicBezTo>
                  <a:pt x="1002" y="115"/>
                  <a:pt x="976" y="168"/>
                  <a:pt x="935" y="211"/>
                </a:cubicBezTo>
                <a:cubicBezTo>
                  <a:pt x="911" y="284"/>
                  <a:pt x="839" y="266"/>
                  <a:pt x="780" y="293"/>
                </a:cubicBezTo>
                <a:cubicBezTo>
                  <a:pt x="678" y="340"/>
                  <a:pt x="743" y="323"/>
                  <a:pt x="661" y="339"/>
                </a:cubicBezTo>
                <a:cubicBezTo>
                  <a:pt x="643" y="351"/>
                  <a:pt x="624" y="363"/>
                  <a:pt x="606" y="375"/>
                </a:cubicBezTo>
                <a:cubicBezTo>
                  <a:pt x="597" y="381"/>
                  <a:pt x="588" y="388"/>
                  <a:pt x="579" y="394"/>
                </a:cubicBezTo>
                <a:cubicBezTo>
                  <a:pt x="570" y="400"/>
                  <a:pt x="551" y="412"/>
                  <a:pt x="551" y="412"/>
                </a:cubicBezTo>
                <a:cubicBezTo>
                  <a:pt x="522" y="450"/>
                  <a:pt x="496" y="481"/>
                  <a:pt x="469" y="522"/>
                </a:cubicBezTo>
                <a:cubicBezTo>
                  <a:pt x="427" y="586"/>
                  <a:pt x="494" y="516"/>
                  <a:pt x="441" y="567"/>
                </a:cubicBezTo>
                <a:cubicBezTo>
                  <a:pt x="417" y="641"/>
                  <a:pt x="373" y="662"/>
                  <a:pt x="323" y="714"/>
                </a:cubicBezTo>
                <a:cubicBezTo>
                  <a:pt x="310" y="750"/>
                  <a:pt x="290" y="765"/>
                  <a:pt x="259" y="787"/>
                </a:cubicBezTo>
                <a:cubicBezTo>
                  <a:pt x="237" y="819"/>
                  <a:pt x="222" y="839"/>
                  <a:pt x="185" y="851"/>
                </a:cubicBezTo>
                <a:cubicBezTo>
                  <a:pt x="143" y="879"/>
                  <a:pt x="154" y="887"/>
                  <a:pt x="131" y="924"/>
                </a:cubicBezTo>
                <a:cubicBezTo>
                  <a:pt x="122" y="939"/>
                  <a:pt x="85" y="977"/>
                  <a:pt x="85" y="933"/>
                </a:cubicBezTo>
                <a:close/>
              </a:path>
            </a:pathLst>
          </a:custGeom>
          <a:solidFill>
            <a:srgbClr val="66FF99"/>
          </a:solidFill>
          <a:ln w="3175">
            <a:solidFill>
              <a:schemeClr val="tx1"/>
            </a:solidFill>
            <a:prstDash val="dash"/>
            <a:round/>
            <a:headEnd/>
            <a:tailEnd/>
          </a:ln>
        </p:spPr>
        <p:txBody>
          <a:bodyPr lIns="90000" tIns="46800" rIns="90000" bIns="46800"/>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Line 38"/>
          <p:cNvSpPr>
            <a:spLocks noChangeShapeType="1"/>
          </p:cNvSpPr>
          <p:nvPr/>
        </p:nvSpPr>
        <p:spPr bwMode="auto">
          <a:xfrm>
            <a:off x="3347244" y="3443114"/>
            <a:ext cx="1008063" cy="7207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6" name="Line 39"/>
          <p:cNvSpPr>
            <a:spLocks noChangeShapeType="1"/>
          </p:cNvSpPr>
          <p:nvPr/>
        </p:nvSpPr>
        <p:spPr bwMode="auto">
          <a:xfrm>
            <a:off x="3330575" y="3458989"/>
            <a:ext cx="1008063" cy="7207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 name="标题 1"/>
          <p:cNvSpPr>
            <a:spLocks noGrp="1"/>
          </p:cNvSpPr>
          <p:nvPr>
            <p:ph type="title"/>
          </p:nvPr>
        </p:nvSpPr>
        <p:spPr/>
        <p:txBody>
          <a:bodyPr/>
          <a:lstStyle/>
          <a:p>
            <a:r>
              <a:rPr lang="zh-CN" altLang="en-US" dirty="0"/>
              <a:t>算法图示</a:t>
            </a:r>
          </a:p>
        </p:txBody>
      </p:sp>
      <p:sp>
        <p:nvSpPr>
          <p:cNvPr id="4" name="内容占位符 3"/>
          <p:cNvSpPr>
            <a:spLocks noGrp="1"/>
          </p:cNvSpPr>
          <p:nvPr>
            <p:ph idx="1"/>
          </p:nvPr>
        </p:nvSpPr>
        <p:spPr/>
        <p:txBody>
          <a:bodyPr/>
          <a:lstStyle/>
          <a:p>
            <a:r>
              <a:rPr lang="zh-CN" altLang="en-US" dirty="0"/>
              <a:t>合并这条边连接的两棵树</a:t>
            </a:r>
          </a:p>
        </p:txBody>
      </p:sp>
      <p:sp>
        <p:nvSpPr>
          <p:cNvPr id="12" name="Line 10"/>
          <p:cNvSpPr>
            <a:spLocks noChangeShapeType="1"/>
          </p:cNvSpPr>
          <p:nvPr/>
        </p:nvSpPr>
        <p:spPr bwMode="auto">
          <a:xfrm>
            <a:off x="3418682" y="3298651"/>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Line 11"/>
          <p:cNvSpPr>
            <a:spLocks noChangeShapeType="1"/>
          </p:cNvSpPr>
          <p:nvPr/>
        </p:nvSpPr>
        <p:spPr bwMode="auto">
          <a:xfrm flipH="1">
            <a:off x="4858544" y="3514551"/>
            <a:ext cx="936625" cy="64928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 name="Line 12"/>
          <p:cNvSpPr>
            <a:spLocks noChangeShapeType="1"/>
          </p:cNvSpPr>
          <p:nvPr/>
        </p:nvSpPr>
        <p:spPr bwMode="auto">
          <a:xfrm>
            <a:off x="6269832" y="3485976"/>
            <a:ext cx="936625" cy="6477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 name="Line 13"/>
          <p:cNvSpPr>
            <a:spLocks noChangeShapeType="1"/>
          </p:cNvSpPr>
          <p:nvPr/>
        </p:nvSpPr>
        <p:spPr bwMode="auto">
          <a:xfrm flipH="1">
            <a:off x="1978819" y="4306714"/>
            <a:ext cx="230346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 name="Line 14"/>
          <p:cNvSpPr>
            <a:spLocks noChangeShapeType="1"/>
          </p:cNvSpPr>
          <p:nvPr/>
        </p:nvSpPr>
        <p:spPr bwMode="auto">
          <a:xfrm flipH="1">
            <a:off x="4858544" y="4306714"/>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 name="Line 15"/>
          <p:cNvSpPr>
            <a:spLocks noChangeShapeType="1"/>
          </p:cNvSpPr>
          <p:nvPr/>
        </p:nvSpPr>
        <p:spPr bwMode="auto">
          <a:xfrm flipH="1">
            <a:off x="1907382" y="3443114"/>
            <a:ext cx="1008062" cy="6778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 name="Line 16"/>
          <p:cNvSpPr>
            <a:spLocks noChangeShapeType="1"/>
          </p:cNvSpPr>
          <p:nvPr/>
        </p:nvSpPr>
        <p:spPr bwMode="auto">
          <a:xfrm flipH="1">
            <a:off x="3347244"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 name="Line 17"/>
          <p:cNvSpPr>
            <a:spLocks noChangeShapeType="1"/>
          </p:cNvSpPr>
          <p:nvPr/>
        </p:nvSpPr>
        <p:spPr bwMode="auto">
          <a:xfrm>
            <a:off x="1907382" y="4522614"/>
            <a:ext cx="1008062" cy="7207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0" name="Line 18"/>
          <p:cNvSpPr>
            <a:spLocks noChangeShapeType="1"/>
          </p:cNvSpPr>
          <p:nvPr/>
        </p:nvSpPr>
        <p:spPr bwMode="auto">
          <a:xfrm flipH="1">
            <a:off x="3418682" y="5459239"/>
            <a:ext cx="2305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1" name="Line 19"/>
          <p:cNvSpPr>
            <a:spLocks noChangeShapeType="1"/>
          </p:cNvSpPr>
          <p:nvPr/>
        </p:nvSpPr>
        <p:spPr bwMode="auto">
          <a:xfrm flipH="1">
            <a:off x="6226969"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 name="Oval 20"/>
          <p:cNvSpPr>
            <a:spLocks noChangeArrowheads="1"/>
          </p:cNvSpPr>
          <p:nvPr/>
        </p:nvSpPr>
        <p:spPr bwMode="auto">
          <a:xfrm>
            <a:off x="2842419"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1</a:t>
            </a:r>
          </a:p>
        </p:txBody>
      </p:sp>
      <p:sp>
        <p:nvSpPr>
          <p:cNvPr id="23" name="Oval 21"/>
          <p:cNvSpPr>
            <a:spLocks noChangeArrowheads="1"/>
          </p:cNvSpPr>
          <p:nvPr/>
        </p:nvSpPr>
        <p:spPr bwMode="auto">
          <a:xfrm>
            <a:off x="5722144"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2</a:t>
            </a:r>
          </a:p>
        </p:txBody>
      </p:sp>
      <p:sp>
        <p:nvSpPr>
          <p:cNvPr id="24" name="Oval 22"/>
          <p:cNvSpPr>
            <a:spLocks noChangeArrowheads="1"/>
          </p:cNvSpPr>
          <p:nvPr/>
        </p:nvSpPr>
        <p:spPr bwMode="auto">
          <a:xfrm>
            <a:off x="7163594" y="40146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dirty="0">
                <a:latin typeface="Arial" charset="0"/>
              </a:rPr>
              <a:t>v</a:t>
            </a:r>
            <a:r>
              <a:rPr lang="en-US" altLang="zh-CN" i="0" baseline="-25000" dirty="0">
                <a:latin typeface="Arial" charset="0"/>
              </a:rPr>
              <a:t>5</a:t>
            </a:r>
          </a:p>
        </p:txBody>
      </p:sp>
      <p:sp>
        <p:nvSpPr>
          <p:cNvPr id="25" name="Oval 23"/>
          <p:cNvSpPr>
            <a:spLocks noChangeArrowheads="1"/>
          </p:cNvSpPr>
          <p:nvPr/>
        </p:nvSpPr>
        <p:spPr bwMode="auto">
          <a:xfrm>
            <a:off x="1402557" y="4017789"/>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3</a:t>
            </a:r>
          </a:p>
        </p:txBody>
      </p:sp>
      <p:sp>
        <p:nvSpPr>
          <p:cNvPr id="26" name="Oval 24"/>
          <p:cNvSpPr>
            <a:spLocks noChangeArrowheads="1"/>
          </p:cNvSpPr>
          <p:nvPr/>
        </p:nvSpPr>
        <p:spPr bwMode="auto">
          <a:xfrm>
            <a:off x="2844007"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6</a:t>
            </a:r>
          </a:p>
        </p:txBody>
      </p:sp>
      <p:sp>
        <p:nvSpPr>
          <p:cNvPr id="27" name="Oval 25"/>
          <p:cNvSpPr>
            <a:spLocks noChangeArrowheads="1"/>
          </p:cNvSpPr>
          <p:nvPr/>
        </p:nvSpPr>
        <p:spPr bwMode="auto">
          <a:xfrm>
            <a:off x="5723732"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7</a:t>
            </a:r>
          </a:p>
        </p:txBody>
      </p:sp>
      <p:sp>
        <p:nvSpPr>
          <p:cNvPr id="28" name="Text Box 26"/>
          <p:cNvSpPr txBox="1">
            <a:spLocks noChangeArrowheads="1"/>
          </p:cNvSpPr>
          <p:nvPr/>
        </p:nvSpPr>
        <p:spPr bwMode="auto">
          <a:xfrm>
            <a:off x="212328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29" name="Text Box 27"/>
          <p:cNvSpPr txBox="1">
            <a:spLocks noChangeArrowheads="1"/>
          </p:cNvSpPr>
          <p:nvPr/>
        </p:nvSpPr>
        <p:spPr bwMode="auto">
          <a:xfrm>
            <a:off x="4428332" y="293828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0" name="Text Box 28"/>
          <p:cNvSpPr txBox="1">
            <a:spLocks noChangeArrowheads="1"/>
          </p:cNvSpPr>
          <p:nvPr/>
        </p:nvSpPr>
        <p:spPr bwMode="auto">
          <a:xfrm>
            <a:off x="3852069"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1" name="Text Box 29"/>
          <p:cNvSpPr txBox="1">
            <a:spLocks noChangeArrowheads="1"/>
          </p:cNvSpPr>
          <p:nvPr/>
        </p:nvSpPr>
        <p:spPr bwMode="auto">
          <a:xfrm>
            <a:off x="2986882" y="394000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2" name="Text Box 30"/>
          <p:cNvSpPr txBox="1">
            <a:spLocks noChangeArrowheads="1"/>
          </p:cNvSpPr>
          <p:nvPr/>
        </p:nvSpPr>
        <p:spPr bwMode="auto">
          <a:xfrm>
            <a:off x="2102644" y="481153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5</a:t>
            </a:r>
          </a:p>
        </p:txBody>
      </p:sp>
      <p:sp>
        <p:nvSpPr>
          <p:cNvPr id="33" name="Text Box 31"/>
          <p:cNvSpPr txBox="1">
            <a:spLocks noChangeArrowheads="1"/>
          </p:cNvSpPr>
          <p:nvPr/>
        </p:nvSpPr>
        <p:spPr bwMode="auto">
          <a:xfrm>
            <a:off x="4356894" y="51274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4" name="Text Box 32"/>
          <p:cNvSpPr txBox="1">
            <a:spLocks noChangeArrowheads="1"/>
          </p:cNvSpPr>
          <p:nvPr/>
        </p:nvSpPr>
        <p:spPr bwMode="auto">
          <a:xfrm>
            <a:off x="35647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8</a:t>
            </a:r>
          </a:p>
        </p:txBody>
      </p:sp>
      <p:sp>
        <p:nvSpPr>
          <p:cNvPr id="35" name="Text Box 33"/>
          <p:cNvSpPr txBox="1">
            <a:spLocks noChangeArrowheads="1"/>
          </p:cNvSpPr>
          <p:nvPr/>
        </p:nvSpPr>
        <p:spPr bwMode="auto">
          <a:xfrm>
            <a:off x="52919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36" name="Text Box 34"/>
          <p:cNvSpPr txBox="1">
            <a:spLocks noChangeArrowheads="1"/>
          </p:cNvSpPr>
          <p:nvPr/>
        </p:nvSpPr>
        <p:spPr bwMode="auto">
          <a:xfrm>
            <a:off x="5990432" y="39463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7</a:t>
            </a:r>
          </a:p>
        </p:txBody>
      </p:sp>
      <p:sp>
        <p:nvSpPr>
          <p:cNvPr id="37" name="Text Box 35"/>
          <p:cNvSpPr txBox="1">
            <a:spLocks noChangeArrowheads="1"/>
          </p:cNvSpPr>
          <p:nvPr/>
        </p:nvSpPr>
        <p:spPr bwMode="auto">
          <a:xfrm>
            <a:off x="5076032"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3</a:t>
            </a:r>
          </a:p>
        </p:txBody>
      </p:sp>
      <p:sp>
        <p:nvSpPr>
          <p:cNvPr id="38" name="Text Box 36"/>
          <p:cNvSpPr txBox="1">
            <a:spLocks noChangeArrowheads="1"/>
          </p:cNvSpPr>
          <p:nvPr/>
        </p:nvSpPr>
        <p:spPr bwMode="auto">
          <a:xfrm>
            <a:off x="6588919" y="3443114"/>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10</a:t>
            </a:r>
          </a:p>
        </p:txBody>
      </p:sp>
      <p:sp>
        <p:nvSpPr>
          <p:cNvPr id="39" name="Text Box 37"/>
          <p:cNvSpPr txBox="1">
            <a:spLocks noChangeArrowheads="1"/>
          </p:cNvSpPr>
          <p:nvPr/>
        </p:nvSpPr>
        <p:spPr bwMode="auto">
          <a:xfrm>
            <a:off x="6804819" y="4738514"/>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6</a:t>
            </a:r>
          </a:p>
        </p:txBody>
      </p:sp>
      <p:sp>
        <p:nvSpPr>
          <p:cNvPr id="41" name="Line 39"/>
          <p:cNvSpPr>
            <a:spLocks noChangeShapeType="1"/>
          </p:cNvSpPr>
          <p:nvPr/>
        </p:nvSpPr>
        <p:spPr bwMode="auto">
          <a:xfrm>
            <a:off x="4787107" y="4522614"/>
            <a:ext cx="1008062"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Oval 40"/>
          <p:cNvSpPr>
            <a:spLocks noChangeArrowheads="1"/>
          </p:cNvSpPr>
          <p:nvPr/>
        </p:nvSpPr>
        <p:spPr bwMode="auto">
          <a:xfrm>
            <a:off x="4282282" y="4014614"/>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4</a:t>
            </a:r>
          </a:p>
        </p:txBody>
      </p:sp>
      <p:sp>
        <p:nvSpPr>
          <p:cNvPr id="44" name="Line 42"/>
          <p:cNvSpPr>
            <a:spLocks noChangeShapeType="1"/>
          </p:cNvSpPr>
          <p:nvPr/>
        </p:nvSpPr>
        <p:spPr bwMode="auto">
          <a:xfrm flipH="1">
            <a:off x="3417094" y="5468031"/>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7" name="Line 40"/>
          <p:cNvSpPr>
            <a:spLocks noChangeShapeType="1"/>
          </p:cNvSpPr>
          <p:nvPr/>
        </p:nvSpPr>
        <p:spPr bwMode="auto">
          <a:xfrm>
            <a:off x="3421734" y="3297674"/>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3" name="Line 42"/>
          <p:cNvSpPr>
            <a:spLocks noChangeShapeType="1"/>
          </p:cNvSpPr>
          <p:nvPr/>
        </p:nvSpPr>
        <p:spPr bwMode="auto">
          <a:xfrm flipH="1">
            <a:off x="1978819" y="4300242"/>
            <a:ext cx="2303463"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8" name="Line 42"/>
          <p:cNvSpPr>
            <a:spLocks noChangeShapeType="1"/>
          </p:cNvSpPr>
          <p:nvPr/>
        </p:nvSpPr>
        <p:spPr bwMode="auto">
          <a:xfrm>
            <a:off x="4775690" y="4507652"/>
            <a:ext cx="1008063" cy="792163"/>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5" name="Line 40"/>
          <p:cNvSpPr>
            <a:spLocks noChangeShapeType="1"/>
          </p:cNvSpPr>
          <p:nvPr/>
        </p:nvSpPr>
        <p:spPr bwMode="auto">
          <a:xfrm flipH="1">
            <a:off x="6243028" y="4501740"/>
            <a:ext cx="1008062" cy="79216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Tree>
    <p:extLst>
      <p:ext uri="{BB962C8B-B14F-4D97-AF65-F5344CB8AC3E}">
        <p14:creationId xmlns:p14="http://schemas.microsoft.com/office/powerpoint/2010/main" val="171687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Line 38"/>
          <p:cNvSpPr>
            <a:spLocks noChangeShapeType="1"/>
          </p:cNvSpPr>
          <p:nvPr/>
        </p:nvSpPr>
        <p:spPr bwMode="auto">
          <a:xfrm>
            <a:off x="3347244" y="3443114"/>
            <a:ext cx="1008063" cy="7207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6" name="Line 39"/>
          <p:cNvSpPr>
            <a:spLocks noChangeShapeType="1"/>
          </p:cNvSpPr>
          <p:nvPr/>
        </p:nvSpPr>
        <p:spPr bwMode="auto">
          <a:xfrm>
            <a:off x="3330575" y="3458989"/>
            <a:ext cx="1008063" cy="7207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 name="标题 1"/>
          <p:cNvSpPr>
            <a:spLocks noGrp="1"/>
          </p:cNvSpPr>
          <p:nvPr>
            <p:ph type="title"/>
          </p:nvPr>
        </p:nvSpPr>
        <p:spPr/>
        <p:txBody>
          <a:bodyPr/>
          <a:lstStyle/>
          <a:p>
            <a:r>
              <a:rPr lang="zh-CN" altLang="en-US" dirty="0"/>
              <a:t>算法图示</a:t>
            </a:r>
          </a:p>
        </p:txBody>
      </p:sp>
      <p:sp>
        <p:nvSpPr>
          <p:cNvPr id="4" name="内容占位符 3"/>
          <p:cNvSpPr>
            <a:spLocks noGrp="1"/>
          </p:cNvSpPr>
          <p:nvPr>
            <p:ph idx="1"/>
          </p:nvPr>
        </p:nvSpPr>
        <p:spPr/>
        <p:txBody>
          <a:bodyPr/>
          <a:lstStyle/>
          <a:p>
            <a:r>
              <a:rPr lang="zh-CN" altLang="en-US" dirty="0"/>
              <a:t>完成！结果如图所示</a:t>
            </a:r>
          </a:p>
        </p:txBody>
      </p:sp>
      <p:sp>
        <p:nvSpPr>
          <p:cNvPr id="12" name="Line 10"/>
          <p:cNvSpPr>
            <a:spLocks noChangeShapeType="1"/>
          </p:cNvSpPr>
          <p:nvPr/>
        </p:nvSpPr>
        <p:spPr bwMode="auto">
          <a:xfrm>
            <a:off x="3418682" y="3298651"/>
            <a:ext cx="230505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 name="Line 13"/>
          <p:cNvSpPr>
            <a:spLocks noChangeShapeType="1"/>
          </p:cNvSpPr>
          <p:nvPr/>
        </p:nvSpPr>
        <p:spPr bwMode="auto">
          <a:xfrm flipH="1">
            <a:off x="1978819" y="4306714"/>
            <a:ext cx="230346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0" name="Line 18"/>
          <p:cNvSpPr>
            <a:spLocks noChangeShapeType="1"/>
          </p:cNvSpPr>
          <p:nvPr/>
        </p:nvSpPr>
        <p:spPr bwMode="auto">
          <a:xfrm flipH="1">
            <a:off x="3418682" y="5459239"/>
            <a:ext cx="2305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1" name="Line 19"/>
          <p:cNvSpPr>
            <a:spLocks noChangeShapeType="1"/>
          </p:cNvSpPr>
          <p:nvPr/>
        </p:nvSpPr>
        <p:spPr bwMode="auto">
          <a:xfrm flipH="1">
            <a:off x="6226969" y="4522614"/>
            <a:ext cx="1008063" cy="792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 name="Oval 20"/>
          <p:cNvSpPr>
            <a:spLocks noChangeArrowheads="1"/>
          </p:cNvSpPr>
          <p:nvPr/>
        </p:nvSpPr>
        <p:spPr bwMode="auto">
          <a:xfrm>
            <a:off x="2842419"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1</a:t>
            </a:r>
          </a:p>
        </p:txBody>
      </p:sp>
      <p:sp>
        <p:nvSpPr>
          <p:cNvPr id="23" name="Oval 21"/>
          <p:cNvSpPr>
            <a:spLocks noChangeArrowheads="1"/>
          </p:cNvSpPr>
          <p:nvPr/>
        </p:nvSpPr>
        <p:spPr bwMode="auto">
          <a:xfrm>
            <a:off x="5722144" y="30113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2</a:t>
            </a:r>
          </a:p>
        </p:txBody>
      </p:sp>
      <p:sp>
        <p:nvSpPr>
          <p:cNvPr id="24" name="Oval 22"/>
          <p:cNvSpPr>
            <a:spLocks noChangeArrowheads="1"/>
          </p:cNvSpPr>
          <p:nvPr/>
        </p:nvSpPr>
        <p:spPr bwMode="auto">
          <a:xfrm>
            <a:off x="7163594" y="4014614"/>
            <a:ext cx="576263"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dirty="0">
                <a:latin typeface="Arial" charset="0"/>
              </a:rPr>
              <a:t>v</a:t>
            </a:r>
            <a:r>
              <a:rPr lang="en-US" altLang="zh-CN" i="0" baseline="-25000" dirty="0">
                <a:latin typeface="Arial" charset="0"/>
              </a:rPr>
              <a:t>5</a:t>
            </a:r>
          </a:p>
        </p:txBody>
      </p:sp>
      <p:sp>
        <p:nvSpPr>
          <p:cNvPr id="25" name="Oval 23"/>
          <p:cNvSpPr>
            <a:spLocks noChangeArrowheads="1"/>
          </p:cNvSpPr>
          <p:nvPr/>
        </p:nvSpPr>
        <p:spPr bwMode="auto">
          <a:xfrm>
            <a:off x="1402557" y="4017789"/>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3</a:t>
            </a:r>
          </a:p>
        </p:txBody>
      </p:sp>
      <p:sp>
        <p:nvSpPr>
          <p:cNvPr id="26" name="Oval 24"/>
          <p:cNvSpPr>
            <a:spLocks noChangeArrowheads="1"/>
          </p:cNvSpPr>
          <p:nvPr/>
        </p:nvSpPr>
        <p:spPr bwMode="auto">
          <a:xfrm>
            <a:off x="2844007"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6</a:t>
            </a:r>
          </a:p>
        </p:txBody>
      </p:sp>
      <p:sp>
        <p:nvSpPr>
          <p:cNvPr id="27" name="Oval 25"/>
          <p:cNvSpPr>
            <a:spLocks noChangeArrowheads="1"/>
          </p:cNvSpPr>
          <p:nvPr/>
        </p:nvSpPr>
        <p:spPr bwMode="auto">
          <a:xfrm>
            <a:off x="5723732" y="5171901"/>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7</a:t>
            </a:r>
          </a:p>
        </p:txBody>
      </p:sp>
      <p:sp>
        <p:nvSpPr>
          <p:cNvPr id="29" name="Text Box 27"/>
          <p:cNvSpPr txBox="1">
            <a:spLocks noChangeArrowheads="1"/>
          </p:cNvSpPr>
          <p:nvPr/>
        </p:nvSpPr>
        <p:spPr bwMode="auto">
          <a:xfrm>
            <a:off x="4428332" y="293828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0" name="Text Box 28"/>
          <p:cNvSpPr txBox="1">
            <a:spLocks noChangeArrowheads="1"/>
          </p:cNvSpPr>
          <p:nvPr/>
        </p:nvSpPr>
        <p:spPr bwMode="auto">
          <a:xfrm>
            <a:off x="3852069" y="35145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1" name="Text Box 29"/>
          <p:cNvSpPr txBox="1">
            <a:spLocks noChangeArrowheads="1"/>
          </p:cNvSpPr>
          <p:nvPr/>
        </p:nvSpPr>
        <p:spPr bwMode="auto">
          <a:xfrm>
            <a:off x="2986882" y="394000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2</a:t>
            </a:r>
          </a:p>
        </p:txBody>
      </p:sp>
      <p:sp>
        <p:nvSpPr>
          <p:cNvPr id="33" name="Text Box 31"/>
          <p:cNvSpPr txBox="1">
            <a:spLocks noChangeArrowheads="1"/>
          </p:cNvSpPr>
          <p:nvPr/>
        </p:nvSpPr>
        <p:spPr bwMode="auto">
          <a:xfrm>
            <a:off x="4356894" y="5127451"/>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1</a:t>
            </a:r>
          </a:p>
        </p:txBody>
      </p:sp>
      <p:sp>
        <p:nvSpPr>
          <p:cNvPr id="35" name="Text Box 33"/>
          <p:cNvSpPr txBox="1">
            <a:spLocks noChangeArrowheads="1"/>
          </p:cNvSpPr>
          <p:nvPr/>
        </p:nvSpPr>
        <p:spPr bwMode="auto">
          <a:xfrm>
            <a:off x="5291932" y="4667076"/>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4</a:t>
            </a:r>
          </a:p>
        </p:txBody>
      </p:sp>
      <p:sp>
        <p:nvSpPr>
          <p:cNvPr id="39" name="Text Box 37"/>
          <p:cNvSpPr txBox="1">
            <a:spLocks noChangeArrowheads="1"/>
          </p:cNvSpPr>
          <p:nvPr/>
        </p:nvSpPr>
        <p:spPr bwMode="auto">
          <a:xfrm>
            <a:off x="6804819" y="4738514"/>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90000" tIns="46800" rIns="90000" bIns="46800">
            <a:spAutoFit/>
          </a:bodyPr>
          <a:lstStyle>
            <a:lvl1pPr eaLnBrk="0" hangingPunct="0">
              <a:defRPr i="1">
                <a:solidFill>
                  <a:schemeClr val="tx1"/>
                </a:solidFill>
                <a:latin typeface="Tahoma" panose="020B0604030504040204" pitchFamily="34" charset="0"/>
                <a:ea typeface="宋体" panose="02010600030101010101" pitchFamily="2" charset="-122"/>
              </a:defRPr>
            </a:lvl1pPr>
            <a:lvl2pPr marL="742950" indent="-285750" eaLnBrk="0" hangingPunct="0">
              <a:defRPr i="1">
                <a:solidFill>
                  <a:schemeClr val="tx1"/>
                </a:solidFill>
                <a:latin typeface="Tahoma" panose="020B0604030504040204" pitchFamily="34" charset="0"/>
                <a:ea typeface="宋体" panose="02010600030101010101" pitchFamily="2" charset="-122"/>
              </a:defRPr>
            </a:lvl2pPr>
            <a:lvl3pPr marL="1143000" indent="-228600" eaLnBrk="0" hangingPunct="0">
              <a:defRPr i="1">
                <a:solidFill>
                  <a:schemeClr val="tx1"/>
                </a:solidFill>
                <a:latin typeface="Tahoma" panose="020B0604030504040204" pitchFamily="34" charset="0"/>
                <a:ea typeface="宋体" panose="02010600030101010101" pitchFamily="2" charset="-122"/>
              </a:defRPr>
            </a:lvl3pPr>
            <a:lvl4pPr marL="1600200" indent="-228600" eaLnBrk="0" hangingPunct="0">
              <a:defRPr i="1">
                <a:solidFill>
                  <a:schemeClr val="tx1"/>
                </a:solidFill>
                <a:latin typeface="Tahoma" panose="020B0604030504040204" pitchFamily="34" charset="0"/>
                <a:ea typeface="宋体" panose="02010600030101010101" pitchFamily="2" charset="-122"/>
              </a:defRPr>
            </a:lvl4pPr>
            <a:lvl5pPr marL="2057400" indent="-228600" eaLnBrk="0" hangingPunct="0">
              <a:defRPr 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Tahoma" panose="020B0604030504040204" pitchFamily="34" charset="0"/>
                <a:ea typeface="宋体" panose="02010600030101010101" pitchFamily="2" charset="-122"/>
              </a:defRPr>
            </a:lvl9pPr>
          </a:lstStyle>
          <a:p>
            <a:pPr eaLnBrk="1" hangingPunct="1"/>
            <a:r>
              <a:rPr lang="en-US" altLang="zh-CN" i="0">
                <a:latin typeface="Arial" panose="020B0604020202020204" pitchFamily="34" charset="0"/>
              </a:rPr>
              <a:t>6</a:t>
            </a:r>
          </a:p>
        </p:txBody>
      </p:sp>
      <p:sp>
        <p:nvSpPr>
          <p:cNvPr id="41" name="Line 39"/>
          <p:cNvSpPr>
            <a:spLocks noChangeShapeType="1"/>
          </p:cNvSpPr>
          <p:nvPr/>
        </p:nvSpPr>
        <p:spPr bwMode="auto">
          <a:xfrm>
            <a:off x="4787107" y="4522614"/>
            <a:ext cx="1008062"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Oval 40"/>
          <p:cNvSpPr>
            <a:spLocks noChangeArrowheads="1"/>
          </p:cNvSpPr>
          <p:nvPr/>
        </p:nvSpPr>
        <p:spPr bwMode="auto">
          <a:xfrm>
            <a:off x="4282282" y="4014614"/>
            <a:ext cx="576262" cy="577850"/>
          </a:xfrm>
          <a:prstGeom prst="ellipse">
            <a:avLst/>
          </a:prstGeom>
          <a:gradFill rotWithShape="1">
            <a:gsLst>
              <a:gs pos="0">
                <a:schemeClr val="bg1"/>
              </a:gs>
              <a:gs pos="100000">
                <a:schemeClr val="bg1">
                  <a:gamma/>
                  <a:shade val="69804"/>
                  <a:invGamma/>
                </a:schemeClr>
              </a:gs>
            </a:gsLst>
            <a:path path="shape">
              <a:fillToRect l="50000" t="50000" r="50000" b="50000"/>
            </a:path>
          </a:gradFill>
          <a:ln w="12700" algn="ctr">
            <a:solidFill>
              <a:schemeClr val="tx1"/>
            </a:solidFill>
            <a:prstDash val="sysDot"/>
            <a:round/>
            <a:headEnd/>
            <a:tailEnd/>
          </a:ln>
          <a:effectLst/>
        </p:spPr>
        <p:txBody>
          <a:bodyPr wrap="none" lIns="90000" tIns="46800" rIns="90000" bIns="46800" anchor="ctr"/>
          <a:lstStyle/>
          <a:p>
            <a:pPr algn="ctr">
              <a:defRPr/>
            </a:pPr>
            <a:r>
              <a:rPr lang="en-US" altLang="zh-CN" i="0">
                <a:latin typeface="Arial" charset="0"/>
              </a:rPr>
              <a:t>v</a:t>
            </a:r>
            <a:r>
              <a:rPr lang="en-US" altLang="zh-CN" i="0" baseline="-25000">
                <a:latin typeface="Arial" charset="0"/>
              </a:rPr>
              <a:t>4</a:t>
            </a:r>
          </a:p>
        </p:txBody>
      </p:sp>
      <p:sp>
        <p:nvSpPr>
          <p:cNvPr id="44" name="Line 42"/>
          <p:cNvSpPr>
            <a:spLocks noChangeShapeType="1"/>
          </p:cNvSpPr>
          <p:nvPr/>
        </p:nvSpPr>
        <p:spPr bwMode="auto">
          <a:xfrm flipH="1">
            <a:off x="3417094" y="5468031"/>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7" name="Line 40"/>
          <p:cNvSpPr>
            <a:spLocks noChangeShapeType="1"/>
          </p:cNvSpPr>
          <p:nvPr/>
        </p:nvSpPr>
        <p:spPr bwMode="auto">
          <a:xfrm>
            <a:off x="3421734" y="3297674"/>
            <a:ext cx="23050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3" name="Line 42"/>
          <p:cNvSpPr>
            <a:spLocks noChangeShapeType="1"/>
          </p:cNvSpPr>
          <p:nvPr/>
        </p:nvSpPr>
        <p:spPr bwMode="auto">
          <a:xfrm flipH="1">
            <a:off x="1978819" y="4300242"/>
            <a:ext cx="2303463"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8" name="Line 42"/>
          <p:cNvSpPr>
            <a:spLocks noChangeShapeType="1"/>
          </p:cNvSpPr>
          <p:nvPr/>
        </p:nvSpPr>
        <p:spPr bwMode="auto">
          <a:xfrm>
            <a:off x="4775690" y="4507652"/>
            <a:ext cx="1008063" cy="792163"/>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5" name="Line 40"/>
          <p:cNvSpPr>
            <a:spLocks noChangeShapeType="1"/>
          </p:cNvSpPr>
          <p:nvPr/>
        </p:nvSpPr>
        <p:spPr bwMode="auto">
          <a:xfrm flipH="1">
            <a:off x="6243028" y="4501740"/>
            <a:ext cx="1008062" cy="79216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Tree>
    <p:extLst>
      <p:ext uri="{BB962C8B-B14F-4D97-AF65-F5344CB8AC3E}">
        <p14:creationId xmlns:p14="http://schemas.microsoft.com/office/powerpoint/2010/main" val="426626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Kruskal</a:t>
            </a:r>
            <a:r>
              <a:rPr lang="zh-CN" altLang="en-US" dirty="0"/>
              <a:t>与并查集</a:t>
            </a:r>
          </a:p>
        </p:txBody>
      </p:sp>
      <p:sp>
        <p:nvSpPr>
          <p:cNvPr id="3" name="内容占位符 2"/>
          <p:cNvSpPr>
            <a:spLocks noGrp="1"/>
          </p:cNvSpPr>
          <p:nvPr>
            <p:ph idx="1"/>
          </p:nvPr>
        </p:nvSpPr>
        <p:spPr/>
        <p:txBody>
          <a:bodyPr/>
          <a:lstStyle/>
          <a:p>
            <a:r>
              <a:rPr lang="zh-CN" altLang="en-US" dirty="0"/>
              <a:t>很显然，</a:t>
            </a:r>
            <a:r>
              <a:rPr lang="en-US" altLang="zh-CN" dirty="0" err="1"/>
              <a:t>Kruskal</a:t>
            </a:r>
            <a:r>
              <a:rPr lang="zh-CN" altLang="en-US" dirty="0"/>
              <a:t>算法中用到了并查集，判断某一条边是否连接了两棵不同的树。</a:t>
            </a:r>
            <a:endParaRPr lang="en-US" altLang="zh-CN" dirty="0"/>
          </a:p>
        </p:txBody>
      </p:sp>
      <p:sp>
        <p:nvSpPr>
          <p:cNvPr id="4" name="矩形 3"/>
          <p:cNvSpPr/>
          <p:nvPr/>
        </p:nvSpPr>
        <p:spPr>
          <a:xfrm>
            <a:off x="784712" y="2889641"/>
            <a:ext cx="5712803" cy="2031325"/>
          </a:xfrm>
          <a:prstGeom prst="rect">
            <a:avLst/>
          </a:prstGeom>
        </p:spPr>
        <p:txBody>
          <a:bodyPr wrap="square">
            <a:spAutoFit/>
          </a:bodyPr>
          <a:lstStyle/>
          <a:p>
            <a:r>
              <a:rPr lang="en-US" altLang="zh-CN" dirty="0" err="1">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Edge</a:t>
            </a:r>
            <a:r>
              <a:rPr lang="en-US" altLang="zh-CN" dirty="0">
                <a:solidFill>
                  <a:srgbClr val="000000"/>
                </a:solidFill>
                <a:latin typeface="Consolas" panose="020B0609020204030204" pitchFamily="49" charset="0"/>
              </a:rPr>
              <a:t> {</a:t>
            </a:r>
          </a:p>
          <a:p>
            <a:r>
              <a:rPr lang="en-US" altLang="zh-CN" dirty="0">
                <a:solidFill>
                  <a:srgbClr val="0000FF"/>
                </a:solidFill>
                <a:latin typeface="Consolas" panose="020B0609020204030204" pitchFamily="49" charset="0"/>
              </a:rPr>
              <a:t>	</a:t>
            </a:r>
            <a:r>
              <a:rPr lang="en-US" altLang="zh-CN" dirty="0" err="1">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u, v, w;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注意这里要存完整的两个端点</a:t>
            </a:r>
            <a:endParaRPr lang="zh-CN" altLang="en-US" dirty="0">
              <a:solidFill>
                <a:srgbClr val="000000"/>
              </a:solidFill>
              <a:latin typeface="Consolas" panose="020B0609020204030204" pitchFamily="49" charset="0"/>
            </a:endParaRPr>
          </a:p>
          <a:p>
            <a:pPr lvl="1"/>
            <a:r>
              <a:rPr lang="en-US" altLang="zh-CN" dirty="0">
                <a:solidFill>
                  <a:srgbClr val="0000FF"/>
                </a:solidFill>
                <a:latin typeface="Consolas" panose="020B0609020204030204" pitchFamily="49" charset="0"/>
              </a:rPr>
              <a:t>bool</a:t>
            </a:r>
            <a:r>
              <a:rPr lang="en-US" altLang="zh-CN" dirty="0">
                <a:solidFill>
                  <a:srgbClr val="000000"/>
                </a:solidFill>
                <a:latin typeface="Consolas" panose="020B0609020204030204" pitchFamily="49" charset="0"/>
              </a:rPr>
              <a:t> </a:t>
            </a:r>
            <a:r>
              <a:rPr lang="en-US" altLang="zh-CN" dirty="0">
                <a:solidFill>
                  <a:srgbClr val="AF00DB"/>
                </a:solidFill>
                <a:latin typeface="Consolas" panose="020B0609020204030204" pitchFamily="49" charset="0"/>
              </a:rPr>
              <a:t>operator</a:t>
            </a:r>
            <a:r>
              <a:rPr lang="en-US" altLang="zh-CN" dirty="0">
                <a:solidFill>
                  <a:srgbClr val="000000"/>
                </a:solidFill>
                <a:latin typeface="Consolas" panose="020B0609020204030204" pitchFamily="49" charset="0"/>
              </a:rPr>
              <a:t>&lt; (</a:t>
            </a:r>
            <a:r>
              <a:rPr lang="en-US" altLang="zh-CN" dirty="0" err="1">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Edge&amp; b) </a:t>
            </a:r>
            <a:r>
              <a:rPr lang="en-US" altLang="zh-CN" dirty="0" err="1">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a:t>
            </a:r>
          </a:p>
          <a:p>
            <a:pPr lvl="1"/>
            <a:r>
              <a:rPr lang="en-US" altLang="zh-CN" dirty="0">
                <a:solidFill>
                  <a:srgbClr val="AF00DB"/>
                </a:solidFill>
                <a:latin typeface="Consolas" panose="020B0609020204030204" pitchFamily="49" charset="0"/>
              </a:rPr>
              <a:t>	return</a:t>
            </a:r>
            <a:r>
              <a:rPr lang="en-US" altLang="zh-CN" dirty="0">
                <a:solidFill>
                  <a:srgbClr val="000000"/>
                </a:solidFill>
                <a:latin typeface="Consolas" panose="020B0609020204030204" pitchFamily="49" charset="0"/>
              </a:rPr>
              <a:t> w &lt; </a:t>
            </a:r>
            <a:r>
              <a:rPr lang="en-US" altLang="zh-CN" dirty="0" err="1">
                <a:solidFill>
                  <a:srgbClr val="000000"/>
                </a:solidFill>
                <a:latin typeface="Consolas" panose="020B0609020204030204" pitchFamily="49" charset="0"/>
              </a:rPr>
              <a:t>b.</a:t>
            </a:r>
            <a:r>
              <a:rPr lang="en-US" altLang="zh-CN" dirty="0" err="1">
                <a:solidFill>
                  <a:srgbClr val="001080"/>
                </a:solidFill>
                <a:latin typeface="Consolas" panose="020B0609020204030204" pitchFamily="49" charset="0"/>
              </a:rPr>
              <a:t>w</a:t>
            </a:r>
            <a:r>
              <a:rPr lang="en-US" altLang="zh-CN"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e[MAXM];</a:t>
            </a:r>
          </a:p>
          <a:p>
            <a:r>
              <a:rPr lang="en-US" altLang="zh-CN" dirty="0" err="1">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edgeCount</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5" name="矩形 4"/>
          <p:cNvSpPr/>
          <p:nvPr/>
        </p:nvSpPr>
        <p:spPr>
          <a:xfrm>
            <a:off x="4301635" y="4141971"/>
            <a:ext cx="4369777" cy="2585323"/>
          </a:xfrm>
          <a:prstGeom prst="rect">
            <a:avLst/>
          </a:prstGeom>
        </p:spPr>
        <p:txBody>
          <a:bodyPr wrap="square">
            <a:spAutoFit/>
          </a:bodyPr>
          <a:lstStyle/>
          <a:p>
            <a:r>
              <a:rPr lang="en-US" altLang="zh-CN" dirty="0" err="1">
                <a:solidFill>
                  <a:srgbClr val="795E26"/>
                </a:solidFill>
                <a:latin typeface="Consolas" panose="020B0609020204030204" pitchFamily="49" charset="0"/>
              </a:rPr>
              <a:t>std</a:t>
            </a:r>
            <a:r>
              <a:rPr lang="en-US" altLang="zh-CN" dirty="0">
                <a:solidFill>
                  <a:srgbClr val="795E26"/>
                </a:solidFill>
                <a:latin typeface="Consolas" panose="020B0609020204030204" pitchFamily="49" charset="0"/>
              </a:rPr>
              <a:t>::sort</a:t>
            </a:r>
            <a:r>
              <a:rPr lang="en-US" altLang="zh-CN" dirty="0">
                <a:solidFill>
                  <a:srgbClr val="000000"/>
                </a:solidFill>
                <a:latin typeface="Consolas" panose="020B0609020204030204" pitchFamily="49" charset="0"/>
              </a:rPr>
              <a:t>(e, </a:t>
            </a:r>
            <a:r>
              <a:rPr lang="en-US" altLang="zh-CN" dirty="0" err="1">
                <a:solidFill>
                  <a:srgbClr val="000000"/>
                </a:solidFill>
                <a:latin typeface="Consolas" panose="020B0609020204030204" pitchFamily="49" charset="0"/>
              </a:rPr>
              <a:t>e+edgeCount</a:t>
            </a:r>
            <a:r>
              <a:rPr lang="en-US" altLang="zh-CN" dirty="0">
                <a:solidFill>
                  <a:srgbClr val="000000"/>
                </a:solidFill>
                <a:latin typeface="Consolas" panose="020B0609020204030204" pitchFamily="49" charset="0"/>
              </a:rPr>
              <a:t>);</a:t>
            </a:r>
          </a:p>
          <a:p>
            <a:r>
              <a:rPr lang="en-US" altLang="zh-CN" dirty="0" err="1">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times =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a:t>
            </a:r>
          </a:p>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a:t>
            </a:r>
            <a:r>
              <a:rPr lang="en-US" altLang="zh-CN" dirty="0" err="1">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&lt;</a:t>
            </a:r>
            <a:r>
              <a:rPr lang="en-US" altLang="zh-CN" dirty="0" err="1">
                <a:solidFill>
                  <a:srgbClr val="000000"/>
                </a:solidFill>
                <a:latin typeface="Consolas" panose="020B0609020204030204" pitchFamily="49" charset="0"/>
              </a:rPr>
              <a:t>edgeCount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a:t>
            </a:r>
          </a:p>
          <a:p>
            <a:pPr lvl="1"/>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a:t>
            </a:r>
            <a:r>
              <a:rPr lang="en-US" altLang="zh-CN" dirty="0">
                <a:solidFill>
                  <a:srgbClr val="795E26"/>
                </a:solidFill>
                <a:latin typeface="Consolas" panose="020B0609020204030204" pitchFamily="49" charset="0"/>
              </a:rPr>
              <a:t>merge</a:t>
            </a:r>
            <a:r>
              <a:rPr lang="en-US" altLang="zh-CN" dirty="0">
                <a:solidFill>
                  <a:srgbClr val="000000"/>
                </a:solidFill>
                <a:latin typeface="Consolas" panose="020B0609020204030204" pitchFamily="49" charset="0"/>
              </a:rPr>
              <a:t>(e[</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a:t>
            </a:r>
            <a:r>
              <a:rPr lang="en-US" altLang="zh-CN" dirty="0">
                <a:solidFill>
                  <a:srgbClr val="001080"/>
                </a:solidFill>
                <a:latin typeface="Consolas" panose="020B0609020204030204" pitchFamily="49" charset="0"/>
              </a:rPr>
              <a:t>u</a:t>
            </a:r>
            <a:r>
              <a:rPr lang="en-US" altLang="zh-CN" dirty="0">
                <a:solidFill>
                  <a:srgbClr val="000000"/>
                </a:solidFill>
                <a:latin typeface="Consolas" panose="020B0609020204030204" pitchFamily="49" charset="0"/>
              </a:rPr>
              <a:t>, e[</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a:t>
            </a:r>
            <a:r>
              <a:rPr lang="en-US" altLang="zh-CN" dirty="0">
                <a:solidFill>
                  <a:srgbClr val="001080"/>
                </a:solidFill>
                <a:latin typeface="Consolas" panose="020B0609020204030204" pitchFamily="49" charset="0"/>
              </a:rPr>
              <a:t>v</a:t>
            </a:r>
            <a:r>
              <a:rPr lang="en-US" altLang="zh-CN" dirty="0">
                <a:solidFill>
                  <a:srgbClr val="000000"/>
                </a:solidFill>
                <a:latin typeface="Consolas" panose="020B0609020204030204" pitchFamily="49" charset="0"/>
              </a:rPr>
              <a:t>)) {</a:t>
            </a:r>
          </a:p>
          <a:p>
            <a:pPr lvl="1"/>
            <a:r>
              <a:rPr lang="en-US" altLang="zh-CN" dirty="0">
                <a:solidFill>
                  <a:srgbClr val="008000"/>
                </a:solidFill>
                <a:latin typeface="Consolas" panose="020B0609020204030204" pitchFamily="49" charset="0"/>
              </a:rPr>
              <a:t>	// </a:t>
            </a:r>
            <a:r>
              <a:rPr lang="zh-CN" altLang="en-US" dirty="0">
                <a:solidFill>
                  <a:srgbClr val="008000"/>
                </a:solidFill>
                <a:latin typeface="Consolas" panose="020B0609020204030204" pitchFamily="49" charset="0"/>
              </a:rPr>
              <a:t>将这条边添加到另一个图中</a:t>
            </a:r>
            <a:endParaRPr lang="zh-CN" altLang="en-US" dirty="0">
              <a:solidFill>
                <a:srgbClr val="000000"/>
              </a:solidFill>
              <a:latin typeface="Consolas" panose="020B0609020204030204" pitchFamily="49" charset="0"/>
            </a:endParaRPr>
          </a:p>
          <a:p>
            <a:pPr lvl="2"/>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(++times==n-</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a:t>
            </a:r>
          </a:p>
          <a:p>
            <a:pPr lvl="2"/>
            <a:r>
              <a:rPr lang="en-US" altLang="zh-CN" dirty="0">
                <a:solidFill>
                  <a:srgbClr val="AF00DB"/>
                </a:solidFill>
                <a:latin typeface="Consolas" panose="020B0609020204030204" pitchFamily="49" charset="0"/>
              </a:rPr>
              <a:t>	break</a:t>
            </a:r>
            <a:r>
              <a:rPr lang="en-US" altLang="zh-CN"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76790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实现方法</a:t>
            </a:r>
          </a:p>
        </p:txBody>
      </p:sp>
      <p:sp>
        <p:nvSpPr>
          <p:cNvPr id="3" name="内容占位符 2"/>
          <p:cNvSpPr>
            <a:spLocks noGrp="1"/>
          </p:cNvSpPr>
          <p:nvPr>
            <p:ph idx="1"/>
          </p:nvPr>
        </p:nvSpPr>
        <p:spPr/>
        <p:txBody>
          <a:bodyPr/>
          <a:lstStyle/>
          <a:p>
            <a:r>
              <a:rPr lang="zh-CN" altLang="en-US" dirty="0"/>
              <a:t>一遍</a:t>
            </a:r>
            <a:r>
              <a:rPr lang="en-US" altLang="zh-CN" dirty="0"/>
              <a:t>sort</a:t>
            </a:r>
            <a:r>
              <a:rPr lang="zh-CN" altLang="en-US" dirty="0"/>
              <a:t>，一遍并查集。</a:t>
            </a:r>
            <a:endParaRPr lang="en-US" altLang="zh-CN" dirty="0"/>
          </a:p>
          <a:p>
            <a:r>
              <a:rPr lang="zh-CN" altLang="en-US" dirty="0"/>
              <a:t>复杂度</a:t>
            </a:r>
            <a:r>
              <a:rPr lang="en-US" altLang="zh-CN" dirty="0"/>
              <a:t>O(</a:t>
            </a:r>
            <a:r>
              <a:rPr lang="en-US" altLang="zh-CN" dirty="0" err="1"/>
              <a:t>mlogn</a:t>
            </a:r>
            <a:r>
              <a:rPr lang="en-US" altLang="zh-CN" dirty="0"/>
              <a:t>)</a:t>
            </a:r>
            <a:r>
              <a:rPr lang="zh-CN" altLang="en-US" dirty="0"/>
              <a:t>且常数很小，通常在稀疏图上使用。</a:t>
            </a:r>
          </a:p>
        </p:txBody>
      </p:sp>
    </p:spTree>
    <p:extLst>
      <p:ext uri="{BB962C8B-B14F-4D97-AF65-F5344CB8AC3E}">
        <p14:creationId xmlns:p14="http://schemas.microsoft.com/office/powerpoint/2010/main" val="367072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引例</a:t>
            </a:r>
          </a:p>
        </p:txBody>
      </p:sp>
      <p:sp>
        <p:nvSpPr>
          <p:cNvPr id="4" name="矩形 3"/>
          <p:cNvSpPr/>
          <p:nvPr/>
        </p:nvSpPr>
        <p:spPr>
          <a:xfrm>
            <a:off x="708408" y="1690689"/>
            <a:ext cx="1100295" cy="3139321"/>
          </a:xfrm>
          <a:prstGeom prst="rect">
            <a:avLst/>
          </a:prstGeom>
        </p:spPr>
        <p:txBody>
          <a:bodyPr wrap="square">
            <a:spAutoFit/>
          </a:bodyPr>
          <a:lstStyle/>
          <a:p>
            <a:r>
              <a:rPr lang="zh-CN" altLang="en-US" dirty="0"/>
              <a:t>输入：</a:t>
            </a:r>
            <a:endParaRPr lang="en-US" altLang="zh-CN" dirty="0"/>
          </a:p>
          <a:p>
            <a:r>
              <a:rPr lang="en-US" altLang="zh-CN" dirty="0">
                <a:latin typeface="Consolas" panose="020B0609020204030204" pitchFamily="49" charset="0"/>
              </a:rPr>
              <a:t>11</a:t>
            </a:r>
          </a:p>
          <a:p>
            <a:r>
              <a:rPr lang="en-US" altLang="zh-CN" dirty="0">
                <a:latin typeface="Consolas" panose="020B0609020204030204" pitchFamily="49" charset="0"/>
              </a:rPr>
              <a:t>8</a:t>
            </a:r>
          </a:p>
          <a:p>
            <a:r>
              <a:rPr lang="en-US" altLang="zh-CN" dirty="0">
                <a:latin typeface="Consolas" panose="020B0609020204030204" pitchFamily="49" charset="0"/>
              </a:rPr>
              <a:t>1 2</a:t>
            </a:r>
          </a:p>
          <a:p>
            <a:r>
              <a:rPr lang="en-US" altLang="zh-CN" dirty="0">
                <a:latin typeface="Consolas" panose="020B0609020204030204" pitchFamily="49" charset="0"/>
              </a:rPr>
              <a:t>4 5</a:t>
            </a:r>
          </a:p>
          <a:p>
            <a:r>
              <a:rPr lang="en-US" altLang="zh-CN" dirty="0">
                <a:latin typeface="Consolas" panose="020B0609020204030204" pitchFamily="49" charset="0"/>
              </a:rPr>
              <a:t>3 4</a:t>
            </a:r>
          </a:p>
          <a:p>
            <a:r>
              <a:rPr lang="en-US" altLang="zh-CN" dirty="0">
                <a:latin typeface="Consolas" panose="020B0609020204030204" pitchFamily="49" charset="0"/>
              </a:rPr>
              <a:t>1 3</a:t>
            </a:r>
          </a:p>
          <a:p>
            <a:r>
              <a:rPr lang="en-US" altLang="zh-CN" dirty="0">
                <a:latin typeface="Consolas" panose="020B0609020204030204" pitchFamily="49" charset="0"/>
              </a:rPr>
              <a:t>5 6</a:t>
            </a:r>
          </a:p>
          <a:p>
            <a:r>
              <a:rPr lang="en-US" altLang="zh-CN" dirty="0">
                <a:latin typeface="Consolas" panose="020B0609020204030204" pitchFamily="49" charset="0"/>
              </a:rPr>
              <a:t>7 10</a:t>
            </a:r>
          </a:p>
          <a:p>
            <a:r>
              <a:rPr lang="en-US" altLang="zh-CN" dirty="0">
                <a:latin typeface="Consolas" panose="020B0609020204030204" pitchFamily="49" charset="0"/>
              </a:rPr>
              <a:t>5 10</a:t>
            </a:r>
          </a:p>
          <a:p>
            <a:r>
              <a:rPr lang="en-US" altLang="zh-CN" dirty="0">
                <a:latin typeface="Consolas" panose="020B0609020204030204" pitchFamily="49" charset="0"/>
              </a:rPr>
              <a:t>8 9</a:t>
            </a:r>
          </a:p>
        </p:txBody>
      </p:sp>
      <p:sp>
        <p:nvSpPr>
          <p:cNvPr id="6" name="椭圆 5"/>
          <p:cNvSpPr/>
          <p:nvPr/>
        </p:nvSpPr>
        <p:spPr>
          <a:xfrm>
            <a:off x="3472963" y="1690690"/>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a:t>
            </a:r>
            <a:endParaRPr lang="zh-CN" altLang="en-US" sz="2800" dirty="0"/>
          </a:p>
        </p:txBody>
      </p:sp>
      <p:sp>
        <p:nvSpPr>
          <p:cNvPr id="7" name="椭圆 6"/>
          <p:cNvSpPr/>
          <p:nvPr/>
        </p:nvSpPr>
        <p:spPr>
          <a:xfrm>
            <a:off x="4572000" y="1690689"/>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2</a:t>
            </a:r>
            <a:endParaRPr lang="zh-CN" altLang="en-US" sz="2800" dirty="0"/>
          </a:p>
        </p:txBody>
      </p:sp>
      <p:sp>
        <p:nvSpPr>
          <p:cNvPr id="8" name="椭圆 7"/>
          <p:cNvSpPr/>
          <p:nvPr/>
        </p:nvSpPr>
        <p:spPr>
          <a:xfrm>
            <a:off x="5671037" y="1690689"/>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3</a:t>
            </a:r>
            <a:endParaRPr lang="zh-CN" altLang="en-US" sz="2800" dirty="0"/>
          </a:p>
        </p:txBody>
      </p:sp>
      <p:sp>
        <p:nvSpPr>
          <p:cNvPr id="9" name="椭圆 8"/>
          <p:cNvSpPr/>
          <p:nvPr/>
        </p:nvSpPr>
        <p:spPr>
          <a:xfrm>
            <a:off x="2373926"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4</a:t>
            </a:r>
            <a:endParaRPr lang="zh-CN" altLang="en-US" sz="2800" dirty="0"/>
          </a:p>
        </p:txBody>
      </p:sp>
      <p:sp>
        <p:nvSpPr>
          <p:cNvPr id="10" name="椭圆 9"/>
          <p:cNvSpPr/>
          <p:nvPr/>
        </p:nvSpPr>
        <p:spPr>
          <a:xfrm>
            <a:off x="3472963"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5</a:t>
            </a:r>
            <a:endParaRPr lang="zh-CN" altLang="en-US" sz="2800" dirty="0"/>
          </a:p>
        </p:txBody>
      </p:sp>
      <p:sp>
        <p:nvSpPr>
          <p:cNvPr id="11" name="椭圆 10"/>
          <p:cNvSpPr/>
          <p:nvPr/>
        </p:nvSpPr>
        <p:spPr>
          <a:xfrm>
            <a:off x="4572000"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6</a:t>
            </a:r>
            <a:endParaRPr lang="zh-CN" altLang="en-US" sz="2800" dirty="0"/>
          </a:p>
        </p:txBody>
      </p:sp>
      <p:sp>
        <p:nvSpPr>
          <p:cNvPr id="12" name="椭圆 11"/>
          <p:cNvSpPr/>
          <p:nvPr/>
        </p:nvSpPr>
        <p:spPr>
          <a:xfrm>
            <a:off x="5671037"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7</a:t>
            </a:r>
            <a:endParaRPr lang="zh-CN" altLang="en-US" sz="2800" dirty="0"/>
          </a:p>
        </p:txBody>
      </p:sp>
      <p:sp>
        <p:nvSpPr>
          <p:cNvPr id="13" name="椭圆 12"/>
          <p:cNvSpPr/>
          <p:nvPr/>
        </p:nvSpPr>
        <p:spPr>
          <a:xfrm>
            <a:off x="6770074"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8</a:t>
            </a:r>
            <a:endParaRPr lang="zh-CN" altLang="en-US" sz="2800" dirty="0"/>
          </a:p>
        </p:txBody>
      </p:sp>
      <p:sp>
        <p:nvSpPr>
          <p:cNvPr id="14" name="椭圆 13"/>
          <p:cNvSpPr/>
          <p:nvPr/>
        </p:nvSpPr>
        <p:spPr>
          <a:xfrm>
            <a:off x="3472963" y="4017458"/>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9</a:t>
            </a:r>
            <a:endParaRPr lang="zh-CN" altLang="en-US" sz="2800" dirty="0"/>
          </a:p>
        </p:txBody>
      </p:sp>
      <p:sp>
        <p:nvSpPr>
          <p:cNvPr id="15" name="椭圆 14"/>
          <p:cNvSpPr/>
          <p:nvPr/>
        </p:nvSpPr>
        <p:spPr>
          <a:xfrm>
            <a:off x="4572000" y="4017458"/>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10</a:t>
            </a:r>
            <a:endParaRPr lang="zh-CN" altLang="en-US" sz="2800" dirty="0"/>
          </a:p>
        </p:txBody>
      </p:sp>
      <p:sp>
        <p:nvSpPr>
          <p:cNvPr id="16" name="椭圆 15"/>
          <p:cNvSpPr/>
          <p:nvPr/>
        </p:nvSpPr>
        <p:spPr>
          <a:xfrm>
            <a:off x="5671037" y="4017458"/>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11</a:t>
            </a:r>
            <a:endParaRPr lang="zh-CN" altLang="en-US" sz="2800" dirty="0"/>
          </a:p>
        </p:txBody>
      </p:sp>
      <p:sp>
        <p:nvSpPr>
          <p:cNvPr id="3" name="矩形 2"/>
          <p:cNvSpPr/>
          <p:nvPr/>
        </p:nvSpPr>
        <p:spPr>
          <a:xfrm>
            <a:off x="3297115" y="1503485"/>
            <a:ext cx="2250831" cy="117816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 name="矩形 16"/>
          <p:cNvSpPr/>
          <p:nvPr/>
        </p:nvSpPr>
        <p:spPr>
          <a:xfrm>
            <a:off x="2259623" y="2760472"/>
            <a:ext cx="2162907" cy="10595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文本框 17"/>
          <p:cNvSpPr txBox="1"/>
          <p:nvPr/>
        </p:nvSpPr>
        <p:spPr>
          <a:xfrm>
            <a:off x="4839430" y="5644662"/>
            <a:ext cx="1120243" cy="584775"/>
          </a:xfrm>
          <a:prstGeom prst="rect">
            <a:avLst/>
          </a:prstGeom>
          <a:noFill/>
        </p:spPr>
        <p:txBody>
          <a:bodyPr wrap="none" rtlCol="0">
            <a:spAutoFit/>
          </a:bodyPr>
          <a:lstStyle/>
          <a:p>
            <a:r>
              <a:rPr lang="en-US" altLang="zh-CN" sz="3200" dirty="0" err="1"/>
              <a:t>cnt</a:t>
            </a:r>
            <a:r>
              <a:rPr lang="en-US" altLang="zh-CN" sz="3200" dirty="0"/>
              <a:t>: 9</a:t>
            </a:r>
            <a:endParaRPr lang="zh-CN" altLang="en-US" sz="3200" dirty="0"/>
          </a:p>
        </p:txBody>
      </p:sp>
    </p:spTree>
    <p:extLst>
      <p:ext uri="{BB962C8B-B14F-4D97-AF65-F5344CB8AC3E}">
        <p14:creationId xmlns:p14="http://schemas.microsoft.com/office/powerpoint/2010/main" val="284489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引例</a:t>
            </a:r>
          </a:p>
        </p:txBody>
      </p:sp>
      <p:sp>
        <p:nvSpPr>
          <p:cNvPr id="4" name="矩形 3"/>
          <p:cNvSpPr/>
          <p:nvPr/>
        </p:nvSpPr>
        <p:spPr>
          <a:xfrm>
            <a:off x="708408" y="1690689"/>
            <a:ext cx="1100295" cy="3139321"/>
          </a:xfrm>
          <a:prstGeom prst="rect">
            <a:avLst/>
          </a:prstGeom>
        </p:spPr>
        <p:txBody>
          <a:bodyPr wrap="square">
            <a:spAutoFit/>
          </a:bodyPr>
          <a:lstStyle/>
          <a:p>
            <a:r>
              <a:rPr lang="zh-CN" altLang="en-US" dirty="0"/>
              <a:t>输入：</a:t>
            </a:r>
            <a:endParaRPr lang="en-US" altLang="zh-CN" dirty="0"/>
          </a:p>
          <a:p>
            <a:r>
              <a:rPr lang="en-US" altLang="zh-CN" dirty="0">
                <a:latin typeface="Consolas" panose="020B0609020204030204" pitchFamily="49" charset="0"/>
              </a:rPr>
              <a:t>11</a:t>
            </a:r>
          </a:p>
          <a:p>
            <a:r>
              <a:rPr lang="en-US" altLang="zh-CN" dirty="0">
                <a:latin typeface="Consolas" panose="020B0609020204030204" pitchFamily="49" charset="0"/>
              </a:rPr>
              <a:t>8</a:t>
            </a:r>
          </a:p>
          <a:p>
            <a:r>
              <a:rPr lang="en-US" altLang="zh-CN" dirty="0">
                <a:latin typeface="Consolas" panose="020B0609020204030204" pitchFamily="49" charset="0"/>
              </a:rPr>
              <a:t>1 2</a:t>
            </a:r>
          </a:p>
          <a:p>
            <a:r>
              <a:rPr lang="en-US" altLang="zh-CN" dirty="0">
                <a:latin typeface="Consolas" panose="020B0609020204030204" pitchFamily="49" charset="0"/>
              </a:rPr>
              <a:t>4 5</a:t>
            </a:r>
          </a:p>
          <a:p>
            <a:r>
              <a:rPr lang="en-US" altLang="zh-CN" dirty="0">
                <a:latin typeface="Consolas" panose="020B0609020204030204" pitchFamily="49" charset="0"/>
              </a:rPr>
              <a:t>3 4</a:t>
            </a:r>
          </a:p>
          <a:p>
            <a:r>
              <a:rPr lang="en-US" altLang="zh-CN" dirty="0">
                <a:latin typeface="Consolas" panose="020B0609020204030204" pitchFamily="49" charset="0"/>
              </a:rPr>
              <a:t>1 3</a:t>
            </a:r>
          </a:p>
          <a:p>
            <a:r>
              <a:rPr lang="en-US" altLang="zh-CN" dirty="0">
                <a:latin typeface="Consolas" panose="020B0609020204030204" pitchFamily="49" charset="0"/>
              </a:rPr>
              <a:t>5 6</a:t>
            </a:r>
          </a:p>
          <a:p>
            <a:r>
              <a:rPr lang="en-US" altLang="zh-CN" dirty="0">
                <a:latin typeface="Consolas" panose="020B0609020204030204" pitchFamily="49" charset="0"/>
              </a:rPr>
              <a:t>7 10</a:t>
            </a:r>
          </a:p>
          <a:p>
            <a:r>
              <a:rPr lang="en-US" altLang="zh-CN" dirty="0">
                <a:latin typeface="Consolas" panose="020B0609020204030204" pitchFamily="49" charset="0"/>
              </a:rPr>
              <a:t>5 10</a:t>
            </a:r>
          </a:p>
          <a:p>
            <a:r>
              <a:rPr lang="en-US" altLang="zh-CN" dirty="0">
                <a:latin typeface="Consolas" panose="020B0609020204030204" pitchFamily="49" charset="0"/>
              </a:rPr>
              <a:t>8 9</a:t>
            </a:r>
          </a:p>
        </p:txBody>
      </p:sp>
      <p:sp>
        <p:nvSpPr>
          <p:cNvPr id="6" name="椭圆 5"/>
          <p:cNvSpPr/>
          <p:nvPr/>
        </p:nvSpPr>
        <p:spPr>
          <a:xfrm>
            <a:off x="3472963" y="1690690"/>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a:t>
            </a:r>
            <a:endParaRPr lang="zh-CN" altLang="en-US" sz="2800" dirty="0"/>
          </a:p>
        </p:txBody>
      </p:sp>
      <p:sp>
        <p:nvSpPr>
          <p:cNvPr id="7" name="椭圆 6"/>
          <p:cNvSpPr/>
          <p:nvPr/>
        </p:nvSpPr>
        <p:spPr>
          <a:xfrm>
            <a:off x="4572000" y="1690689"/>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2</a:t>
            </a:r>
            <a:endParaRPr lang="zh-CN" altLang="en-US" sz="2800" dirty="0"/>
          </a:p>
        </p:txBody>
      </p:sp>
      <p:sp>
        <p:nvSpPr>
          <p:cNvPr id="8" name="椭圆 7"/>
          <p:cNvSpPr/>
          <p:nvPr/>
        </p:nvSpPr>
        <p:spPr>
          <a:xfrm>
            <a:off x="2373926"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3</a:t>
            </a:r>
            <a:endParaRPr lang="zh-CN" altLang="en-US" sz="2800" dirty="0"/>
          </a:p>
        </p:txBody>
      </p:sp>
      <p:sp>
        <p:nvSpPr>
          <p:cNvPr id="9" name="椭圆 8"/>
          <p:cNvSpPr/>
          <p:nvPr/>
        </p:nvSpPr>
        <p:spPr>
          <a:xfrm>
            <a:off x="2373926"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4</a:t>
            </a:r>
            <a:endParaRPr lang="zh-CN" altLang="en-US" sz="2800" dirty="0"/>
          </a:p>
        </p:txBody>
      </p:sp>
      <p:sp>
        <p:nvSpPr>
          <p:cNvPr id="10" name="椭圆 9"/>
          <p:cNvSpPr/>
          <p:nvPr/>
        </p:nvSpPr>
        <p:spPr>
          <a:xfrm>
            <a:off x="3472963"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5</a:t>
            </a:r>
            <a:endParaRPr lang="zh-CN" altLang="en-US" sz="2800" dirty="0"/>
          </a:p>
        </p:txBody>
      </p:sp>
      <p:sp>
        <p:nvSpPr>
          <p:cNvPr id="11" name="椭圆 10"/>
          <p:cNvSpPr/>
          <p:nvPr/>
        </p:nvSpPr>
        <p:spPr>
          <a:xfrm>
            <a:off x="4572000"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6</a:t>
            </a:r>
            <a:endParaRPr lang="zh-CN" altLang="en-US" sz="2800" dirty="0"/>
          </a:p>
        </p:txBody>
      </p:sp>
      <p:sp>
        <p:nvSpPr>
          <p:cNvPr id="12" name="椭圆 11"/>
          <p:cNvSpPr/>
          <p:nvPr/>
        </p:nvSpPr>
        <p:spPr>
          <a:xfrm>
            <a:off x="5671037"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7</a:t>
            </a:r>
            <a:endParaRPr lang="zh-CN" altLang="en-US" sz="2800" dirty="0"/>
          </a:p>
        </p:txBody>
      </p:sp>
      <p:sp>
        <p:nvSpPr>
          <p:cNvPr id="13" name="椭圆 12"/>
          <p:cNvSpPr/>
          <p:nvPr/>
        </p:nvSpPr>
        <p:spPr>
          <a:xfrm>
            <a:off x="6770074"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8</a:t>
            </a:r>
            <a:endParaRPr lang="zh-CN" altLang="en-US" sz="2800" dirty="0"/>
          </a:p>
        </p:txBody>
      </p:sp>
      <p:sp>
        <p:nvSpPr>
          <p:cNvPr id="14" name="椭圆 13"/>
          <p:cNvSpPr/>
          <p:nvPr/>
        </p:nvSpPr>
        <p:spPr>
          <a:xfrm>
            <a:off x="4572000"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9</a:t>
            </a:r>
            <a:endParaRPr lang="zh-CN" altLang="en-US" sz="2800" dirty="0"/>
          </a:p>
        </p:txBody>
      </p:sp>
      <p:sp>
        <p:nvSpPr>
          <p:cNvPr id="15" name="椭圆 14"/>
          <p:cNvSpPr/>
          <p:nvPr/>
        </p:nvSpPr>
        <p:spPr>
          <a:xfrm>
            <a:off x="5671037"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10</a:t>
            </a:r>
            <a:endParaRPr lang="zh-CN" altLang="en-US" sz="2800" dirty="0"/>
          </a:p>
        </p:txBody>
      </p:sp>
      <p:sp>
        <p:nvSpPr>
          <p:cNvPr id="16" name="椭圆 15"/>
          <p:cNvSpPr/>
          <p:nvPr/>
        </p:nvSpPr>
        <p:spPr>
          <a:xfrm>
            <a:off x="6770074"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11</a:t>
            </a:r>
            <a:endParaRPr lang="zh-CN" altLang="en-US" sz="2800" dirty="0"/>
          </a:p>
        </p:txBody>
      </p:sp>
      <p:sp>
        <p:nvSpPr>
          <p:cNvPr id="3" name="矩形 2"/>
          <p:cNvSpPr/>
          <p:nvPr/>
        </p:nvSpPr>
        <p:spPr>
          <a:xfrm>
            <a:off x="3297115" y="1503485"/>
            <a:ext cx="2250831" cy="117816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 name="矩形 16"/>
          <p:cNvSpPr/>
          <p:nvPr/>
        </p:nvSpPr>
        <p:spPr>
          <a:xfrm>
            <a:off x="2259623" y="2760472"/>
            <a:ext cx="2162907" cy="220718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文本框 17"/>
          <p:cNvSpPr txBox="1"/>
          <p:nvPr/>
        </p:nvSpPr>
        <p:spPr>
          <a:xfrm>
            <a:off x="4839430" y="5644662"/>
            <a:ext cx="1120243" cy="584775"/>
          </a:xfrm>
          <a:prstGeom prst="rect">
            <a:avLst/>
          </a:prstGeom>
          <a:noFill/>
        </p:spPr>
        <p:txBody>
          <a:bodyPr wrap="none" rtlCol="0">
            <a:spAutoFit/>
          </a:bodyPr>
          <a:lstStyle/>
          <a:p>
            <a:r>
              <a:rPr lang="en-US" altLang="zh-CN" sz="3200" dirty="0" err="1"/>
              <a:t>cnt</a:t>
            </a:r>
            <a:r>
              <a:rPr lang="en-US" altLang="zh-CN" sz="3200" dirty="0"/>
              <a:t>: 8</a:t>
            </a:r>
            <a:endParaRPr lang="zh-CN" altLang="en-US" sz="3200" dirty="0"/>
          </a:p>
        </p:txBody>
      </p:sp>
    </p:spTree>
    <p:extLst>
      <p:ext uri="{BB962C8B-B14F-4D97-AF65-F5344CB8AC3E}">
        <p14:creationId xmlns:p14="http://schemas.microsoft.com/office/powerpoint/2010/main" val="162451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引例</a:t>
            </a:r>
          </a:p>
        </p:txBody>
      </p:sp>
      <p:sp>
        <p:nvSpPr>
          <p:cNvPr id="4" name="矩形 3"/>
          <p:cNvSpPr/>
          <p:nvPr/>
        </p:nvSpPr>
        <p:spPr>
          <a:xfrm>
            <a:off x="708408" y="1690689"/>
            <a:ext cx="1100295" cy="3139321"/>
          </a:xfrm>
          <a:prstGeom prst="rect">
            <a:avLst/>
          </a:prstGeom>
        </p:spPr>
        <p:txBody>
          <a:bodyPr wrap="square">
            <a:spAutoFit/>
          </a:bodyPr>
          <a:lstStyle/>
          <a:p>
            <a:r>
              <a:rPr lang="zh-CN" altLang="en-US" dirty="0"/>
              <a:t>输入：</a:t>
            </a:r>
            <a:endParaRPr lang="en-US" altLang="zh-CN" dirty="0"/>
          </a:p>
          <a:p>
            <a:r>
              <a:rPr lang="en-US" altLang="zh-CN" dirty="0">
                <a:latin typeface="Consolas" panose="020B0609020204030204" pitchFamily="49" charset="0"/>
              </a:rPr>
              <a:t>11</a:t>
            </a:r>
          </a:p>
          <a:p>
            <a:r>
              <a:rPr lang="en-US" altLang="zh-CN" dirty="0">
                <a:latin typeface="Consolas" panose="020B0609020204030204" pitchFamily="49" charset="0"/>
              </a:rPr>
              <a:t>8</a:t>
            </a:r>
          </a:p>
          <a:p>
            <a:r>
              <a:rPr lang="en-US" altLang="zh-CN" dirty="0">
                <a:latin typeface="Consolas" panose="020B0609020204030204" pitchFamily="49" charset="0"/>
              </a:rPr>
              <a:t>1 2</a:t>
            </a:r>
          </a:p>
          <a:p>
            <a:r>
              <a:rPr lang="en-US" altLang="zh-CN" dirty="0">
                <a:latin typeface="Consolas" panose="020B0609020204030204" pitchFamily="49" charset="0"/>
              </a:rPr>
              <a:t>4 5</a:t>
            </a:r>
          </a:p>
          <a:p>
            <a:r>
              <a:rPr lang="en-US" altLang="zh-CN" dirty="0">
                <a:latin typeface="Consolas" panose="020B0609020204030204" pitchFamily="49" charset="0"/>
              </a:rPr>
              <a:t>3 4</a:t>
            </a:r>
          </a:p>
          <a:p>
            <a:r>
              <a:rPr lang="en-US" altLang="zh-CN" dirty="0">
                <a:latin typeface="Consolas" panose="020B0609020204030204" pitchFamily="49" charset="0"/>
              </a:rPr>
              <a:t>1 3</a:t>
            </a:r>
          </a:p>
          <a:p>
            <a:r>
              <a:rPr lang="en-US" altLang="zh-CN" dirty="0">
                <a:latin typeface="Consolas" panose="020B0609020204030204" pitchFamily="49" charset="0"/>
              </a:rPr>
              <a:t>5 6</a:t>
            </a:r>
          </a:p>
          <a:p>
            <a:r>
              <a:rPr lang="en-US" altLang="zh-CN" dirty="0">
                <a:latin typeface="Consolas" panose="020B0609020204030204" pitchFamily="49" charset="0"/>
              </a:rPr>
              <a:t>7 10</a:t>
            </a:r>
          </a:p>
          <a:p>
            <a:r>
              <a:rPr lang="en-US" altLang="zh-CN" dirty="0">
                <a:latin typeface="Consolas" panose="020B0609020204030204" pitchFamily="49" charset="0"/>
              </a:rPr>
              <a:t>5 10</a:t>
            </a:r>
          </a:p>
          <a:p>
            <a:r>
              <a:rPr lang="en-US" altLang="zh-CN" dirty="0">
                <a:latin typeface="Consolas" panose="020B0609020204030204" pitchFamily="49" charset="0"/>
              </a:rPr>
              <a:t>8 9</a:t>
            </a:r>
          </a:p>
        </p:txBody>
      </p:sp>
      <p:sp>
        <p:nvSpPr>
          <p:cNvPr id="6" name="椭圆 5"/>
          <p:cNvSpPr/>
          <p:nvPr/>
        </p:nvSpPr>
        <p:spPr>
          <a:xfrm>
            <a:off x="2372093" y="168629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a:t>
            </a:r>
            <a:endParaRPr lang="zh-CN" altLang="en-US" sz="2800" dirty="0"/>
          </a:p>
        </p:txBody>
      </p:sp>
      <p:sp>
        <p:nvSpPr>
          <p:cNvPr id="7" name="椭圆 6"/>
          <p:cNvSpPr/>
          <p:nvPr/>
        </p:nvSpPr>
        <p:spPr>
          <a:xfrm>
            <a:off x="3472963" y="168629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2</a:t>
            </a:r>
            <a:endParaRPr lang="zh-CN" altLang="en-US" sz="2800" dirty="0"/>
          </a:p>
        </p:txBody>
      </p:sp>
      <p:sp>
        <p:nvSpPr>
          <p:cNvPr id="8" name="椭圆 7"/>
          <p:cNvSpPr/>
          <p:nvPr/>
        </p:nvSpPr>
        <p:spPr>
          <a:xfrm>
            <a:off x="2373926"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3</a:t>
            </a:r>
            <a:endParaRPr lang="zh-CN" altLang="en-US" sz="2800" dirty="0"/>
          </a:p>
        </p:txBody>
      </p:sp>
      <p:sp>
        <p:nvSpPr>
          <p:cNvPr id="9" name="椭圆 8"/>
          <p:cNvSpPr/>
          <p:nvPr/>
        </p:nvSpPr>
        <p:spPr>
          <a:xfrm>
            <a:off x="2373926"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4</a:t>
            </a:r>
            <a:endParaRPr lang="zh-CN" altLang="en-US" sz="2800" dirty="0"/>
          </a:p>
        </p:txBody>
      </p:sp>
      <p:sp>
        <p:nvSpPr>
          <p:cNvPr id="10" name="椭圆 9"/>
          <p:cNvSpPr/>
          <p:nvPr/>
        </p:nvSpPr>
        <p:spPr>
          <a:xfrm>
            <a:off x="3472963"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5</a:t>
            </a:r>
            <a:endParaRPr lang="zh-CN" altLang="en-US" sz="2800" dirty="0"/>
          </a:p>
        </p:txBody>
      </p:sp>
      <p:sp>
        <p:nvSpPr>
          <p:cNvPr id="11" name="椭圆 10"/>
          <p:cNvSpPr/>
          <p:nvPr/>
        </p:nvSpPr>
        <p:spPr>
          <a:xfrm>
            <a:off x="4572000"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6</a:t>
            </a:r>
            <a:endParaRPr lang="zh-CN" altLang="en-US" sz="2800" dirty="0"/>
          </a:p>
        </p:txBody>
      </p:sp>
      <p:sp>
        <p:nvSpPr>
          <p:cNvPr id="12" name="椭圆 11"/>
          <p:cNvSpPr/>
          <p:nvPr/>
        </p:nvSpPr>
        <p:spPr>
          <a:xfrm>
            <a:off x="5671037"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7</a:t>
            </a:r>
            <a:endParaRPr lang="zh-CN" altLang="en-US" sz="2800" dirty="0"/>
          </a:p>
        </p:txBody>
      </p:sp>
      <p:sp>
        <p:nvSpPr>
          <p:cNvPr id="13" name="椭圆 12"/>
          <p:cNvSpPr/>
          <p:nvPr/>
        </p:nvSpPr>
        <p:spPr>
          <a:xfrm>
            <a:off x="6770074" y="2854073"/>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8</a:t>
            </a:r>
            <a:endParaRPr lang="zh-CN" altLang="en-US" sz="2800" dirty="0"/>
          </a:p>
        </p:txBody>
      </p:sp>
      <p:sp>
        <p:nvSpPr>
          <p:cNvPr id="14" name="椭圆 13"/>
          <p:cNvSpPr/>
          <p:nvPr/>
        </p:nvSpPr>
        <p:spPr>
          <a:xfrm>
            <a:off x="4572000"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9</a:t>
            </a:r>
            <a:endParaRPr lang="zh-CN" altLang="en-US" sz="2800" dirty="0"/>
          </a:p>
        </p:txBody>
      </p:sp>
      <p:sp>
        <p:nvSpPr>
          <p:cNvPr id="15" name="椭圆 14"/>
          <p:cNvSpPr/>
          <p:nvPr/>
        </p:nvSpPr>
        <p:spPr>
          <a:xfrm>
            <a:off x="5671037"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10</a:t>
            </a:r>
            <a:endParaRPr lang="zh-CN" altLang="en-US" sz="2800" dirty="0"/>
          </a:p>
        </p:txBody>
      </p:sp>
      <p:sp>
        <p:nvSpPr>
          <p:cNvPr id="16" name="椭圆 15"/>
          <p:cNvSpPr/>
          <p:nvPr/>
        </p:nvSpPr>
        <p:spPr>
          <a:xfrm>
            <a:off x="6770074" y="4017457"/>
            <a:ext cx="812552" cy="812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11</a:t>
            </a:r>
            <a:endParaRPr lang="zh-CN" altLang="en-US" sz="2800" dirty="0"/>
          </a:p>
        </p:txBody>
      </p:sp>
      <p:sp>
        <p:nvSpPr>
          <p:cNvPr id="17" name="矩形 16"/>
          <p:cNvSpPr/>
          <p:nvPr/>
        </p:nvSpPr>
        <p:spPr>
          <a:xfrm>
            <a:off x="2259623" y="1503485"/>
            <a:ext cx="2162907" cy="346416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文本框 17"/>
          <p:cNvSpPr txBox="1"/>
          <p:nvPr/>
        </p:nvSpPr>
        <p:spPr>
          <a:xfrm>
            <a:off x="4839430" y="5644662"/>
            <a:ext cx="1120243" cy="584775"/>
          </a:xfrm>
          <a:prstGeom prst="rect">
            <a:avLst/>
          </a:prstGeom>
          <a:noFill/>
        </p:spPr>
        <p:txBody>
          <a:bodyPr wrap="none" rtlCol="0">
            <a:spAutoFit/>
          </a:bodyPr>
          <a:lstStyle/>
          <a:p>
            <a:r>
              <a:rPr lang="en-US" altLang="zh-CN" sz="3200" dirty="0" err="1"/>
              <a:t>cnt</a:t>
            </a:r>
            <a:r>
              <a:rPr lang="en-US" altLang="zh-CN" sz="3200" dirty="0"/>
              <a:t>: 7</a:t>
            </a:r>
            <a:endParaRPr lang="zh-CN" altLang="en-US" sz="3200" dirty="0"/>
          </a:p>
        </p:txBody>
      </p:sp>
    </p:spTree>
    <p:extLst>
      <p:ext uri="{BB962C8B-B14F-4D97-AF65-F5344CB8AC3E}">
        <p14:creationId xmlns:p14="http://schemas.microsoft.com/office/powerpoint/2010/main" val="98767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521</TotalTime>
  <Words>3404</Words>
  <Application>Microsoft Office PowerPoint</Application>
  <PresentationFormat>全屏显示(4:3)</PresentationFormat>
  <Paragraphs>1205</Paragraphs>
  <Slides>67</Slides>
  <Notes>17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76" baseType="lpstr">
      <vt:lpstr>等线</vt:lpstr>
      <vt:lpstr>Arial</vt:lpstr>
      <vt:lpstr>Calibri</vt:lpstr>
      <vt:lpstr>Calibri Light</vt:lpstr>
      <vt:lpstr>Consolas</vt:lpstr>
      <vt:lpstr>Tahoma</vt:lpstr>
      <vt:lpstr>Times New Roman</vt:lpstr>
      <vt:lpstr>Office 主题​​</vt:lpstr>
      <vt:lpstr>Microsoft Word 97 - 2003 Document</vt:lpstr>
      <vt:lpstr>并查集</vt:lpstr>
      <vt:lpstr>问题模型</vt:lpstr>
      <vt:lpstr>引例</vt:lpstr>
      <vt:lpstr>引例</vt:lpstr>
      <vt:lpstr>引例</vt:lpstr>
      <vt:lpstr>引例</vt:lpstr>
      <vt:lpstr>引例</vt:lpstr>
      <vt:lpstr>引例</vt:lpstr>
      <vt:lpstr>引例</vt:lpstr>
      <vt:lpstr>引例</vt:lpstr>
      <vt:lpstr>引例</vt:lpstr>
      <vt:lpstr>引例</vt:lpstr>
      <vt:lpstr>引例</vt:lpstr>
      <vt:lpstr>引例</vt:lpstr>
      <vt:lpstr>并查集</vt:lpstr>
      <vt:lpstr>不相交集合森林实现并查集</vt:lpstr>
      <vt:lpstr>不相交集合森林实现并查集</vt:lpstr>
      <vt:lpstr>不相交集合森林实现并查集</vt:lpstr>
      <vt:lpstr>不相交集合森林实现并查集</vt:lpstr>
      <vt:lpstr>不相交集合森林实现并查集</vt:lpstr>
      <vt:lpstr>不相交集合森林实现并查集</vt:lpstr>
      <vt:lpstr>不相交集合森林实现并查集</vt:lpstr>
      <vt:lpstr>不相交集合森林实现并查集</vt:lpstr>
      <vt:lpstr>带权并查集</vt:lpstr>
      <vt:lpstr>带权并查集</vt:lpstr>
      <vt:lpstr>带权并查集</vt:lpstr>
      <vt:lpstr>补充说明</vt:lpstr>
      <vt:lpstr>最小生成树Prim算法</vt:lpstr>
      <vt:lpstr>算法过程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实现方法</vt:lpstr>
      <vt:lpstr>PowerPoint 演示文稿</vt:lpstr>
      <vt:lpstr>实现方法</vt:lpstr>
      <vt:lpstr>最小生成树Kruskal算法</vt:lpstr>
      <vt:lpstr>算法基本描述</vt:lpstr>
      <vt:lpstr>算法图示</vt:lpstr>
      <vt:lpstr>算法图示</vt:lpstr>
      <vt:lpstr>算法图示</vt:lpstr>
      <vt:lpstr>算法图示</vt:lpstr>
      <vt:lpstr>算法图示</vt:lpstr>
      <vt:lpstr>算法图示</vt:lpstr>
      <vt:lpstr>算法图示</vt:lpstr>
      <vt:lpstr>算法图示</vt:lpstr>
      <vt:lpstr>算法图示</vt:lpstr>
      <vt:lpstr>算法图示</vt:lpstr>
      <vt:lpstr>算法图示</vt:lpstr>
      <vt:lpstr>算法图示</vt:lpstr>
      <vt:lpstr>算法图示</vt:lpstr>
      <vt:lpstr>算法图示</vt:lpstr>
      <vt:lpstr>算法图示</vt:lpstr>
      <vt:lpstr>Kruskal与并查集</vt:lpstr>
      <vt:lpstr>实现方法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并查集</dc:title>
  <dc:creator>Yuki Nagato</dc:creator>
  <cp:lastModifiedBy>86180</cp:lastModifiedBy>
  <cp:revision>162</cp:revision>
  <dcterms:created xsi:type="dcterms:W3CDTF">2018-01-29T10:57:28Z</dcterms:created>
  <dcterms:modified xsi:type="dcterms:W3CDTF">2021-01-26T06:32:37Z</dcterms:modified>
</cp:coreProperties>
</file>