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58" r:id="rId5"/>
    <p:sldId id="280" r:id="rId6"/>
    <p:sldId id="281" r:id="rId7"/>
    <p:sldId id="282" r:id="rId8"/>
    <p:sldId id="283" r:id="rId9"/>
    <p:sldId id="284" r:id="rId10"/>
    <p:sldId id="261" r:id="rId11"/>
    <p:sldId id="259" r:id="rId12"/>
    <p:sldId id="260" r:id="rId13"/>
    <p:sldId id="285" r:id="rId14"/>
    <p:sldId id="262" r:id="rId15"/>
    <p:sldId id="263" r:id="rId16"/>
    <p:sldId id="264" r:id="rId17"/>
    <p:sldId id="265" r:id="rId18"/>
    <p:sldId id="266" r:id="rId19"/>
    <p:sldId id="268" r:id="rId20"/>
    <p:sldId id="267" r:id="rId21"/>
    <p:sldId id="269" r:id="rId22"/>
    <p:sldId id="274" r:id="rId23"/>
    <p:sldId id="273" r:id="rId24"/>
    <p:sldId id="278" r:id="rId25"/>
    <p:sldId id="277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2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2EC2-414C-44C8-AA14-1EB53613CA3C}" type="datetimeFigureOut">
              <a:rPr lang="zh-TW" altLang="en-US" smtClean="0"/>
              <a:pPr/>
              <a:t>2014/10/1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A334-5A2E-4E8D-8D55-32C50100C00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1526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2EC2-414C-44C8-AA14-1EB53613CA3C}" type="datetimeFigureOut">
              <a:rPr lang="zh-TW" altLang="en-US" smtClean="0"/>
              <a:pPr/>
              <a:t>2014/10/1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A334-5A2E-4E8D-8D55-32C50100C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2560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2EC2-414C-44C8-AA14-1EB53613CA3C}" type="datetimeFigureOut">
              <a:rPr lang="zh-TW" altLang="en-US" smtClean="0"/>
              <a:pPr/>
              <a:t>2014/10/1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A334-5A2E-4E8D-8D55-32C50100C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660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2EC2-414C-44C8-AA14-1EB53613CA3C}" type="datetimeFigureOut">
              <a:rPr lang="zh-TW" altLang="en-US" smtClean="0"/>
              <a:pPr/>
              <a:t>2014/10/1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A334-5A2E-4E8D-8D55-32C50100C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0142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2EC2-414C-44C8-AA14-1EB53613CA3C}" type="datetimeFigureOut">
              <a:rPr lang="zh-TW" altLang="en-US" smtClean="0"/>
              <a:pPr/>
              <a:t>2014/10/1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A334-5A2E-4E8D-8D55-32C50100C00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2120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2EC2-414C-44C8-AA14-1EB53613CA3C}" type="datetimeFigureOut">
              <a:rPr lang="zh-TW" altLang="en-US" smtClean="0"/>
              <a:pPr/>
              <a:t>2014/10/1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A334-5A2E-4E8D-8D55-32C50100C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9258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2EC2-414C-44C8-AA14-1EB53613CA3C}" type="datetimeFigureOut">
              <a:rPr lang="zh-TW" altLang="en-US" smtClean="0"/>
              <a:pPr/>
              <a:t>2014/10/1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A334-5A2E-4E8D-8D55-32C50100C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2854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2EC2-414C-44C8-AA14-1EB53613CA3C}" type="datetimeFigureOut">
              <a:rPr lang="zh-TW" altLang="en-US" smtClean="0"/>
              <a:pPr/>
              <a:t>2014/10/1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A334-5A2E-4E8D-8D55-32C50100C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0151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2EC2-414C-44C8-AA14-1EB53613CA3C}" type="datetimeFigureOut">
              <a:rPr lang="zh-TW" altLang="en-US" smtClean="0"/>
              <a:pPr/>
              <a:t>2014/10/1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A334-5A2E-4E8D-8D55-32C50100C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036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8C2EC2-414C-44C8-AA14-1EB53613CA3C}" type="datetimeFigureOut">
              <a:rPr lang="zh-TW" altLang="en-US" smtClean="0"/>
              <a:pPr/>
              <a:t>2014/10/1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55A334-5A2E-4E8D-8D55-32C50100C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0111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2EC2-414C-44C8-AA14-1EB53613CA3C}" type="datetimeFigureOut">
              <a:rPr lang="zh-TW" altLang="en-US" smtClean="0"/>
              <a:pPr/>
              <a:t>2014/10/1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A334-5A2E-4E8D-8D55-32C50100C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8346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8C2EC2-414C-44C8-AA14-1EB53613CA3C}" type="datetimeFigureOut">
              <a:rPr lang="zh-TW" altLang="en-US" smtClean="0"/>
              <a:pPr/>
              <a:t>2014/10/1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55A334-5A2E-4E8D-8D55-32C50100C00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065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组合数学浅谈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彭天翼</a:t>
            </a:r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229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杨辉三角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1 1</a:t>
            </a:r>
          </a:p>
          <a:p>
            <a:r>
              <a:rPr lang="en-US" altLang="zh-TW" dirty="0" smtClean="0"/>
              <a:t>1 2 1</a:t>
            </a:r>
          </a:p>
          <a:p>
            <a:r>
              <a:rPr lang="en-US" altLang="zh-TW" dirty="0" smtClean="0"/>
              <a:t>1 3 3 1</a:t>
            </a:r>
          </a:p>
          <a:p>
            <a:r>
              <a:rPr lang="en-US" altLang="zh-TW" dirty="0" smtClean="0"/>
              <a:t>1 4 6 4 1</a:t>
            </a:r>
          </a:p>
          <a:p>
            <a:r>
              <a:rPr lang="en-US" altLang="zh-TW" dirty="0" smtClean="0"/>
              <a:t>1 5 10 10 5 1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C[m][m] + C[m+1][m] + C[m+2][m] … + C[n][m] = ?</a:t>
            </a:r>
          </a:p>
          <a:p>
            <a:r>
              <a:rPr lang="en-US" altLang="zh-CN" dirty="0" smtClean="0"/>
              <a:t>C[n+1][n-m]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26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求不定方程解的整数解个数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 x1+x2+x3...+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 = m</a:t>
            </a:r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x1,x2,x3..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&gt;=1 </a:t>
            </a:r>
            <a:r>
              <a:rPr lang="zh-CN" altLang="en-US" dirty="0" smtClean="0"/>
              <a:t>且为整数</a:t>
            </a:r>
            <a:endParaRPr lang="en-US" altLang="zh-CN" dirty="0" smtClean="0"/>
          </a:p>
          <a:p>
            <a:endParaRPr lang="en-US" altLang="zh-TW" dirty="0"/>
          </a:p>
          <a:p>
            <a:r>
              <a:rPr lang="zh-CN" altLang="en-US" dirty="0" smtClean="0"/>
              <a:t>问方案数。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思想：用杆子分隔小球</a:t>
            </a:r>
            <a:endParaRPr lang="en-US" altLang="zh-CN" dirty="0" smtClean="0"/>
          </a:p>
          <a:p>
            <a:r>
              <a:rPr lang="en-US" altLang="zh-CN" dirty="0" smtClean="0"/>
              <a:t>C[m-1][n-1]</a:t>
            </a:r>
          </a:p>
        </p:txBody>
      </p:sp>
    </p:spTree>
    <p:extLst>
      <p:ext uri="{BB962C8B-B14F-4D97-AF65-F5344CB8AC3E}">
        <p14:creationId xmlns="" xmlns:p14="http://schemas.microsoft.com/office/powerpoint/2010/main" val="138491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拓展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非负整数解的个数</a:t>
            </a:r>
            <a:endParaRPr lang="en-US" altLang="zh-CN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12232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en-US" altLang="zh-TW" dirty="0" smtClean="0"/>
              <a:t>x1+x2+x3...+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 &lt;= m</a:t>
            </a:r>
            <a:r>
              <a:rPr lang="zh-CN" altLang="en-US" dirty="0" smtClean="0"/>
              <a:t>（正整数解）</a:t>
            </a:r>
            <a:endParaRPr lang="en-US" altLang="zh-CN" dirty="0" smtClean="0"/>
          </a:p>
          <a:p>
            <a:endParaRPr lang="en-US" altLang="zh-TW" dirty="0" smtClean="0"/>
          </a:p>
          <a:p>
            <a:r>
              <a:rPr lang="zh-CN" altLang="en-US" dirty="0" smtClean="0"/>
              <a:t>一种新的思路</a:t>
            </a:r>
            <a:r>
              <a:rPr lang="en-US" altLang="zh-CN" dirty="0" smtClean="0"/>
              <a:t>: </a:t>
            </a:r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Si = S(i-1) + xi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S0 = 0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Si &gt; S(i-1)</a:t>
            </a:r>
            <a:r>
              <a:rPr lang="zh-CN" altLang="en-US" dirty="0" smtClean="0"/>
              <a:t>，且</a:t>
            </a:r>
            <a:r>
              <a:rPr lang="en-US" altLang="zh-CN" dirty="0" err="1" smtClean="0"/>
              <a:t>Sn</a:t>
            </a:r>
            <a:r>
              <a:rPr lang="en-US" altLang="zh-CN" dirty="0" smtClean="0"/>
              <a:t> &lt;=m</a:t>
            </a:r>
            <a:r>
              <a:rPr lang="zh-CN" altLang="en-US" dirty="0" smtClean="0"/>
              <a:t>，即</a:t>
            </a:r>
            <a:endParaRPr lang="en-US" altLang="zh-CN" dirty="0" smtClean="0"/>
          </a:p>
          <a:p>
            <a:r>
              <a:rPr lang="en-US" altLang="zh-CN" dirty="0" smtClean="0"/>
              <a:t>0&lt;S1&lt;S2&lt;S3…&lt;</a:t>
            </a:r>
            <a:r>
              <a:rPr lang="en-US" altLang="zh-CN" dirty="0" err="1" smtClean="0"/>
              <a:t>Sn</a:t>
            </a:r>
            <a:r>
              <a:rPr lang="en-US" altLang="zh-CN" dirty="0" smtClean="0"/>
              <a:t>&lt;=m</a:t>
            </a:r>
          </a:p>
          <a:p>
            <a:r>
              <a:rPr lang="en-US" altLang="zh-CN" dirty="0" smtClean="0"/>
              <a:t>Si</a:t>
            </a:r>
            <a:r>
              <a:rPr lang="zh-CN" altLang="en-US" dirty="0" smtClean="0"/>
              <a:t>的取值方案唯一地对应到</a:t>
            </a:r>
            <a:r>
              <a:rPr lang="en-US" altLang="zh-CN" dirty="0" smtClean="0"/>
              <a:t>xi</a:t>
            </a:r>
            <a:r>
              <a:rPr lang="zh-CN" altLang="en-US" dirty="0" smtClean="0"/>
              <a:t>的取值方案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正推，反推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Si</a:t>
            </a:r>
            <a:r>
              <a:rPr lang="zh-CN" altLang="en-US" dirty="0" smtClean="0"/>
              <a:t>的取值方案：</a:t>
            </a:r>
            <a:r>
              <a:rPr lang="en-US" altLang="zh-CN" dirty="0" smtClean="0"/>
              <a:t>C[m][n]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Fibonacci</a:t>
            </a:r>
            <a:r>
              <a:rPr lang="zh-CN" altLang="en-US" smtClean="0"/>
              <a:t>数列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</a:t>
            </a:r>
            <a:endParaRPr lang="en-US" altLang="zh-CN" dirty="0" smtClean="0"/>
          </a:p>
          <a:p>
            <a:r>
              <a:rPr lang="en-US" altLang="zh-CN" smtClean="0"/>
              <a:t>F0 = 0, F1 </a:t>
            </a:r>
            <a:r>
              <a:rPr lang="en-US" altLang="zh-CN" dirty="0" smtClean="0"/>
              <a:t>= 1</a:t>
            </a:r>
          </a:p>
          <a:p>
            <a:r>
              <a:rPr lang="en-US" altLang="zh-TW" dirty="0" err="1" smtClean="0"/>
              <a:t>Fi</a:t>
            </a:r>
            <a:r>
              <a:rPr lang="en-US" altLang="zh-TW" dirty="0" smtClean="0"/>
              <a:t> = Fi-1 + Fi-2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488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</a:t>
            </a:r>
            <a:r>
              <a:rPr lang="en-US" altLang="zh-CN" smtClean="0"/>
              <a:t>1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Sn</a:t>
            </a:r>
            <a:r>
              <a:rPr lang="en-US" altLang="zh-CN" dirty="0"/>
              <a:t> = </a:t>
            </a:r>
            <a:r>
              <a:rPr lang="en-US" altLang="zh-CN" dirty="0" smtClean="0"/>
              <a:t>S(n-1) + Fn</a:t>
            </a:r>
            <a:endParaRPr lang="en-US" altLang="zh-CN" dirty="0"/>
          </a:p>
          <a:p>
            <a:r>
              <a:rPr lang="zh-CN" altLang="en-US" dirty="0"/>
              <a:t>则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Sn</a:t>
            </a:r>
            <a:r>
              <a:rPr lang="en-US" altLang="zh-CN" dirty="0" smtClean="0"/>
              <a:t> = F[n+2] – 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证明：归纳法</a:t>
            </a:r>
            <a:endParaRPr lang="en-US" altLang="zh-CN" dirty="0" smtClean="0"/>
          </a:p>
          <a:p>
            <a:r>
              <a:rPr lang="zh-CN" altLang="en-US" dirty="0" smtClean="0"/>
              <a:t>直觉：</a:t>
            </a:r>
            <a:endParaRPr lang="en-US" altLang="zh-CN" dirty="0" smtClean="0"/>
          </a:p>
          <a:p>
            <a:r>
              <a:rPr lang="en-US" altLang="zh-CN" dirty="0" smtClean="0"/>
              <a:t>               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74354" y="406375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Fn-1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Fn+1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Fn+2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1280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</a:t>
            </a:r>
            <a:r>
              <a:rPr lang="en-US" altLang="zh-CN" smtClean="0"/>
              <a:t>2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怎么快速计算</a:t>
            </a:r>
            <a:r>
              <a:rPr lang="en-US" altLang="zh-CN" dirty="0" smtClean="0"/>
              <a:t>Fn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矩阵乘法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快速幂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一个等价的做法：倍增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Fn = a*F0 + b*F1</a:t>
            </a:r>
          </a:p>
          <a:p>
            <a:r>
              <a:rPr lang="en-US" altLang="zh-CN" dirty="0" smtClean="0"/>
              <a:t>F(2n) = a * F(n) + b * F(n+1)</a:t>
            </a:r>
          </a:p>
          <a:p>
            <a:r>
              <a:rPr lang="en-US" altLang="zh-CN" dirty="0" smtClean="0"/>
              <a:t>….</a:t>
            </a:r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94911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</a:t>
            </a:r>
            <a:r>
              <a:rPr lang="en-US" altLang="zh-CN" smtClean="0"/>
              <a:t>3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a&gt;=b&gt;1</a:t>
            </a:r>
          </a:p>
          <a:p>
            <a:r>
              <a:rPr lang="zh-CN" altLang="en-US" dirty="0" smtClean="0"/>
              <a:t>若</a:t>
            </a:r>
            <a:r>
              <a:rPr lang="en-US" altLang="zh-CN" dirty="0" err="1" smtClean="0"/>
              <a:t>b|a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F[b]|F[a]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证明：取模</a:t>
            </a:r>
            <a:endParaRPr lang="en-US" altLang="zh-CN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69851" y="427276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1053078"/>
                <a:gridCol w="574766"/>
                <a:gridCol w="588883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b+2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b+3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934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卡特兰数列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</a:t>
            </a:r>
            <a:r>
              <a:rPr lang="zh-CN" altLang="en-US" smtClean="0"/>
              <a:t>个左括号，</a:t>
            </a:r>
            <a:r>
              <a:rPr lang="en-US" altLang="zh-CN" smtClean="0"/>
              <a:t>n</a:t>
            </a:r>
            <a:r>
              <a:rPr lang="zh-CN" altLang="en-US" smtClean="0"/>
              <a:t>个右括号，问不同括号序列的方案数</a:t>
            </a:r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6292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卡特兰数列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个左括号，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个右括号，问不同括号序列的方案数</a:t>
            </a:r>
            <a:endParaRPr lang="en-US" altLang="zh-CN" dirty="0" smtClean="0"/>
          </a:p>
          <a:p>
            <a:r>
              <a:rPr lang="en-US" altLang="zh-CN" dirty="0" smtClean="0"/>
              <a:t>H[0] = 1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: H[n] = </a:t>
            </a:r>
            <a:r>
              <a:rPr lang="en-US" altLang="zh-CN" dirty="0" smtClean="0"/>
              <a:t>Σ </a:t>
            </a:r>
            <a:r>
              <a:rPr lang="en-US" altLang="zh-CN" dirty="0"/>
              <a:t>H[i-1] * H[n-</a:t>
            </a:r>
            <a:r>
              <a:rPr lang="en-US" altLang="zh-CN" dirty="0" err="1"/>
              <a:t>i</a:t>
            </a:r>
            <a:r>
              <a:rPr lang="en-US" altLang="zh-CN" dirty="0" smtClean="0"/>
              <a:t>] </a:t>
            </a:r>
            <a:r>
              <a:rPr lang="en-US" altLang="zh-CN" dirty="0" smtClean="0"/>
              <a:t>(1&lt;=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</a:t>
            </a:r>
            <a:r>
              <a:rPr lang="en-US" altLang="zh-CN" dirty="0" smtClean="0"/>
              <a:t>n)</a:t>
            </a:r>
            <a:endParaRPr lang="en-US" altLang="zh-CN" dirty="0"/>
          </a:p>
          <a:p>
            <a:r>
              <a:rPr lang="zh-CN" altLang="en-US" dirty="0"/>
              <a:t>通项公式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H[n] = C[2n][n] / (n+1)</a:t>
            </a:r>
          </a:p>
          <a:p>
            <a:endParaRPr lang="en-US" altLang="zh-TW" dirty="0"/>
          </a:p>
          <a:p>
            <a:r>
              <a:rPr lang="en-US" altLang="zh-TW" dirty="0" smtClean="0"/>
              <a:t>1, 1, 2, 5, 14, 42.... </a:t>
            </a:r>
            <a:endParaRPr lang="zh-TW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0470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什么是组合数学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证明存在性</a:t>
            </a:r>
            <a:endParaRPr lang="en-US" altLang="zh-CN" dirty="0" smtClean="0"/>
          </a:p>
          <a:p>
            <a:r>
              <a:rPr lang="zh-CN" altLang="en-US" dirty="0" smtClean="0"/>
              <a:t>求出方案</a:t>
            </a:r>
            <a:endParaRPr lang="zh-TW" altLang="en-US" dirty="0"/>
          </a:p>
        </p:txBody>
      </p:sp>
      <p:pic>
        <p:nvPicPr>
          <p:cNvPr id="24578" name="Picture 2" descr="e:\360se6\User Data\temp\s90640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335" y="542925"/>
            <a:ext cx="3847114" cy="54689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31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变种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个元素的二叉查找树有多少种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凸</a:t>
            </a:r>
            <a:r>
              <a:rPr lang="en-US" altLang="zh-CN" dirty="0" smtClean="0"/>
              <a:t>n</a:t>
            </a:r>
            <a:r>
              <a:rPr lang="zh-CN" altLang="en-US" dirty="0" smtClean="0"/>
              <a:t>边</a:t>
            </a:r>
            <a:r>
              <a:rPr lang="zh-CN" altLang="en-US" dirty="0"/>
              <a:t>形剖分成三角形的方法</a:t>
            </a:r>
            <a:r>
              <a:rPr lang="zh-CN" altLang="en-US" dirty="0" smtClean="0"/>
              <a:t>数。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zh-CN" altLang="en-US" dirty="0"/>
              <a:t>个元素全部入栈并且全部出栈的所有可能顺序。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236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变种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n*n</a:t>
            </a:r>
            <a:r>
              <a:rPr lang="zh-CN" altLang="en-US"/>
              <a:t>棋盘从左下角走到右上角而</a:t>
            </a:r>
            <a:r>
              <a:rPr lang="zh-CN" altLang="en-US" smtClean="0"/>
              <a:t>不穿过</a:t>
            </a:r>
            <a:r>
              <a:rPr lang="zh-CN" altLang="en-US"/>
              <a:t>主对角线</a:t>
            </a:r>
            <a:r>
              <a:rPr lang="zh-CN" altLang="en-US" smtClean="0"/>
              <a:t>的</a:t>
            </a:r>
            <a:r>
              <a:rPr lang="zh-CN" altLang="en-US"/>
              <a:t>方案数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TW"/>
          </a:p>
          <a:p>
            <a:r>
              <a:rPr lang="zh-CN" altLang="en-US" smtClean="0"/>
              <a:t>数学方法：</a:t>
            </a:r>
            <a:endParaRPr lang="en-US" altLang="zh-CN" smtClean="0"/>
          </a:p>
          <a:p>
            <a:r>
              <a:rPr lang="en-US" altLang="zh-TW" smtClean="0"/>
              <a:t>C[2n][n] – C[2</a:t>
            </a:r>
            <a:r>
              <a:rPr lang="en-US" altLang="zh-CN" smtClean="0"/>
              <a:t>n</a:t>
            </a:r>
            <a:r>
              <a:rPr lang="en-US" altLang="zh-TW" smtClean="0"/>
              <a:t>][n</a:t>
            </a:r>
            <a:r>
              <a:rPr lang="en-US" altLang="zh-CN" smtClean="0"/>
              <a:t>+1</a:t>
            </a:r>
            <a:r>
              <a:rPr lang="en-US" altLang="zh-TW" smtClean="0"/>
              <a:t>]</a:t>
            </a:r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413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容斥原理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计算：</a:t>
            </a:r>
            <a:endParaRPr lang="en-US" altLang="zh-CN" dirty="0" smtClean="0"/>
          </a:p>
          <a:p>
            <a:r>
              <a:rPr lang="en-US" altLang="zh-TW" dirty="0" smtClean="0"/>
              <a:t>|S1</a:t>
            </a:r>
            <a:r>
              <a:rPr lang="zh-CN" altLang="en-US" dirty="0" smtClean="0"/>
              <a:t>∪</a:t>
            </a:r>
            <a:r>
              <a:rPr lang="en-US" altLang="zh-CN" dirty="0" smtClean="0"/>
              <a:t>S2|=|S1|+|S2|-|S1</a:t>
            </a:r>
            <a:r>
              <a:rPr lang="zh-CN" altLang="en-US" dirty="0" smtClean="0"/>
              <a:t>∩</a:t>
            </a:r>
            <a:r>
              <a:rPr lang="en-US" altLang="zh-CN" dirty="0" smtClean="0"/>
              <a:t>S2|</a:t>
            </a:r>
          </a:p>
          <a:p>
            <a:r>
              <a:rPr lang="en-US" altLang="zh-TW" dirty="0" smtClean="0"/>
              <a:t>|S1</a:t>
            </a:r>
            <a:r>
              <a:rPr lang="zh-CN" altLang="en-US" dirty="0" smtClean="0"/>
              <a:t>∪</a:t>
            </a:r>
            <a:r>
              <a:rPr lang="en-US" altLang="zh-CN" dirty="0" smtClean="0"/>
              <a:t>S2</a:t>
            </a:r>
            <a:r>
              <a:rPr lang="zh-CN" altLang="en-US" dirty="0" smtClean="0"/>
              <a:t>∪</a:t>
            </a:r>
            <a:r>
              <a:rPr lang="en-US" altLang="zh-CN" dirty="0" smtClean="0"/>
              <a:t>S3</a:t>
            </a:r>
            <a:r>
              <a:rPr lang="zh-CN" altLang="en-US" dirty="0" smtClean="0"/>
              <a:t>∪</a:t>
            </a:r>
            <a:r>
              <a:rPr lang="en-US" altLang="zh-CN" dirty="0" smtClean="0"/>
              <a:t>...</a:t>
            </a:r>
            <a:r>
              <a:rPr lang="en-US" altLang="zh-CN" dirty="0" err="1" smtClean="0"/>
              <a:t>Sn</a:t>
            </a:r>
            <a:r>
              <a:rPr lang="en-US" altLang="zh-TW" dirty="0" smtClean="0"/>
              <a:t>| = ?</a:t>
            </a:r>
            <a:endParaRPr lang="zh-TW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87638" y="4157663"/>
          <a:ext cx="6708775" cy="1414462"/>
        </p:xfrm>
        <a:graphic>
          <a:graphicData uri="http://schemas.openxmlformats.org/presentationml/2006/ole">
            <p:oleObj spid="_x0000_s1026" name="Equation" r:id="rId3" imgW="2108160" imgH="4442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3976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组合计数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 n</a:t>
            </a:r>
            <a:r>
              <a:rPr lang="zh-CN" altLang="en-US" smtClean="0"/>
              <a:t>个点的无向图，每个联通块都必须是链，问有多少种安排边的方法？</a:t>
            </a:r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1104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生成树计数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29070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End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2828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组合和排列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阶乘：</a:t>
            </a:r>
            <a:r>
              <a:rPr lang="en-US" altLang="zh-CN" dirty="0" smtClean="0"/>
              <a:t>n!</a:t>
            </a:r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个球选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个球（和选的顺序相关）的方案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个球选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个球（和选的顺序无关）的方案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组合公式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C[n][m] = (n!) / [(n-m)! * m!]</a:t>
            </a:r>
          </a:p>
          <a:p>
            <a:endParaRPr lang="en-US" altLang="zh-TW" dirty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递推公式？</a:t>
            </a:r>
            <a:r>
              <a:rPr lang="en-US" altLang="zh-CN" dirty="0" smtClean="0"/>
              <a:t>C[n-1][m-1] + C[n-1][m] = C[n][m]</a:t>
            </a:r>
          </a:p>
          <a:p>
            <a:r>
              <a:rPr lang="en-US" altLang="zh-TW" dirty="0" smtClean="0"/>
              <a:t>2.  </a:t>
            </a:r>
            <a:r>
              <a:rPr lang="zh-CN" altLang="en-US" dirty="0" smtClean="0"/>
              <a:t>和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)^n</a:t>
            </a:r>
            <a:r>
              <a:rPr lang="zh-CN" altLang="en-US" dirty="0" smtClean="0"/>
              <a:t>的关系</a:t>
            </a:r>
            <a:r>
              <a:rPr lang="en-US" altLang="zh-TW" dirty="0" smtClean="0"/>
              <a:t>? 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613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杨辉三角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1 1</a:t>
            </a:r>
          </a:p>
          <a:p>
            <a:r>
              <a:rPr lang="en-US" altLang="zh-TW" dirty="0" smtClean="0"/>
              <a:t>1 2 1</a:t>
            </a:r>
          </a:p>
          <a:p>
            <a:r>
              <a:rPr lang="en-US" altLang="zh-TW" dirty="0" smtClean="0"/>
              <a:t>1 3 3 1</a:t>
            </a:r>
          </a:p>
          <a:p>
            <a:r>
              <a:rPr lang="en-US" altLang="zh-TW" dirty="0" smtClean="0"/>
              <a:t>1 4 6 4 1</a:t>
            </a:r>
          </a:p>
          <a:p>
            <a:r>
              <a:rPr lang="en-US" altLang="zh-TW" dirty="0" smtClean="0"/>
              <a:t>1 5 10 10 5 1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开始标号</a:t>
            </a:r>
            <a:endParaRPr lang="en-US" altLang="zh-CN" dirty="0" smtClean="0"/>
          </a:p>
          <a:p>
            <a:r>
              <a:rPr lang="zh-CN" altLang="en-US" dirty="0" smtClean="0"/>
              <a:t>（第</a:t>
            </a:r>
            <a:r>
              <a:rPr lang="en-US" altLang="zh-CN" dirty="0" smtClean="0"/>
              <a:t>i-1</a:t>
            </a:r>
            <a:r>
              <a:rPr lang="zh-CN" altLang="en-US" dirty="0" smtClean="0"/>
              <a:t>行的第</a:t>
            </a:r>
            <a:r>
              <a:rPr lang="en-US" altLang="zh-CN" dirty="0" smtClean="0"/>
              <a:t>j-1</a:t>
            </a:r>
            <a:r>
              <a:rPr lang="zh-CN" altLang="en-US" dirty="0" smtClean="0"/>
              <a:t>列）</a:t>
            </a:r>
            <a:r>
              <a:rPr lang="en-US" altLang="zh-CN" dirty="0" smtClean="0"/>
              <a:t> + </a:t>
            </a:r>
            <a:r>
              <a:rPr lang="zh-CN" altLang="en-US" dirty="0" smtClean="0"/>
              <a:t>（第</a:t>
            </a:r>
            <a:r>
              <a:rPr lang="en-US" altLang="zh-CN" dirty="0" smtClean="0"/>
              <a:t>i-1</a:t>
            </a:r>
            <a:r>
              <a:rPr lang="zh-CN" altLang="en-US" dirty="0" smtClean="0"/>
              <a:t>行的第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列）</a:t>
            </a:r>
            <a:r>
              <a:rPr lang="en-US" altLang="zh-CN" dirty="0" smtClean="0"/>
              <a:t>=</a:t>
            </a:r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行的第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列</a:t>
            </a:r>
            <a:endParaRPr lang="zh-CN" altLang="en-US" dirty="0"/>
          </a:p>
        </p:txBody>
      </p:sp>
      <p:pic>
        <p:nvPicPr>
          <p:cNvPr id="4" name="Picture 2" descr="e:\360se6\User Data\temp\%D1%EE%BB%D4%C8%FD%BD%C7%CC%BD%BE%BF_600_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1000" y="457201"/>
            <a:ext cx="5734048" cy="4300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杨辉三角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1 1</a:t>
            </a:r>
          </a:p>
          <a:p>
            <a:r>
              <a:rPr lang="en-US" altLang="zh-TW" dirty="0" smtClean="0"/>
              <a:t>1 2 1</a:t>
            </a:r>
          </a:p>
          <a:p>
            <a:r>
              <a:rPr lang="en-US" altLang="zh-TW" dirty="0" smtClean="0"/>
              <a:t>1 3 3 1</a:t>
            </a:r>
          </a:p>
          <a:p>
            <a:r>
              <a:rPr lang="en-US" altLang="zh-TW" dirty="0" smtClean="0"/>
              <a:t>1 4 6 4 1</a:t>
            </a:r>
          </a:p>
          <a:p>
            <a:r>
              <a:rPr lang="en-US" altLang="zh-TW" dirty="0" smtClean="0"/>
              <a:t>1 5 10 10 5 1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观察每一行的对称性：</a:t>
            </a:r>
            <a:endParaRPr lang="en-US" altLang="zh-CN" dirty="0" smtClean="0"/>
          </a:p>
          <a:p>
            <a:r>
              <a:rPr lang="en-US" altLang="zh-CN" dirty="0" smtClean="0"/>
              <a:t>C[n][m]  = C[n][n-m]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杨辉三角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1 1</a:t>
            </a:r>
          </a:p>
          <a:p>
            <a:r>
              <a:rPr lang="en-US" altLang="zh-TW" dirty="0" smtClean="0"/>
              <a:t>1 2 1</a:t>
            </a:r>
          </a:p>
          <a:p>
            <a:r>
              <a:rPr lang="en-US" altLang="zh-TW" dirty="0" smtClean="0"/>
              <a:t>1 3 3 1</a:t>
            </a:r>
          </a:p>
          <a:p>
            <a:r>
              <a:rPr lang="en-US" altLang="zh-TW" dirty="0" smtClean="0"/>
              <a:t>1 4 6 4 1</a:t>
            </a:r>
          </a:p>
          <a:p>
            <a:r>
              <a:rPr lang="en-US" altLang="zh-TW" dirty="0" smtClean="0"/>
              <a:t>1 5 10 10 5 1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观察每一行的增减性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C[n][0] &lt;= C[n][1] &lt;= C[n][2] &lt;= … &lt;= C[n][n/2]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杨辉三角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1 1</a:t>
            </a:r>
          </a:p>
          <a:p>
            <a:r>
              <a:rPr lang="en-US" altLang="zh-TW" dirty="0" smtClean="0"/>
              <a:t>1 2 1</a:t>
            </a:r>
          </a:p>
          <a:p>
            <a:r>
              <a:rPr lang="en-US" altLang="zh-TW" dirty="0" smtClean="0"/>
              <a:t>1 3 3 1</a:t>
            </a:r>
          </a:p>
          <a:p>
            <a:r>
              <a:rPr lang="en-US" altLang="zh-TW" dirty="0" smtClean="0"/>
              <a:t>1 4 6 4 1</a:t>
            </a:r>
          </a:p>
          <a:p>
            <a:r>
              <a:rPr lang="en-US" altLang="zh-TW" dirty="0" smtClean="0"/>
              <a:t>1 5 10 10 5 1</a:t>
            </a:r>
          </a:p>
          <a:p>
            <a:endParaRPr lang="en-US" altLang="zh-TW" dirty="0" smtClean="0"/>
          </a:p>
          <a:p>
            <a:r>
              <a:rPr lang="zh-CN" altLang="en-US" dirty="0" smtClean="0"/>
              <a:t>每一行的和：</a:t>
            </a:r>
            <a:endParaRPr lang="en-US" altLang="zh-CN" dirty="0" smtClean="0"/>
          </a:p>
          <a:p>
            <a:r>
              <a:rPr lang="en-US" altLang="zh-CN" dirty="0" smtClean="0"/>
              <a:t>C[n][0]+C[n][1]+C[n][2]…+C[n][n] = C[n][0] * 1^0 * 1^(n-0) + C[n][1] * 1 ^ 1 * 1 ^ (n-1)… + .</a:t>
            </a:r>
          </a:p>
          <a:p>
            <a:r>
              <a:rPr lang="en-US" altLang="zh-CN" dirty="0" smtClean="0"/>
              <a:t>= (1+1)^n = 2^n  </a:t>
            </a:r>
          </a:p>
          <a:p>
            <a:r>
              <a:rPr lang="zh-CN" altLang="en-US" dirty="0" smtClean="0"/>
              <a:t>奇数项和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偶数项和：</a:t>
            </a:r>
            <a:r>
              <a:rPr lang="en-US" altLang="zh-CN" dirty="0" smtClean="0"/>
              <a:t>C[n][k] * (-1)^k * (1)^(n-k)</a:t>
            </a:r>
          </a:p>
          <a:p>
            <a:r>
              <a:rPr lang="en-US" altLang="zh-CN" dirty="0" smtClean="0"/>
              <a:t>Sum (C[n][k]*2^k)  (0&lt;=k&lt;=n) = (2+1)^n  </a:t>
            </a:r>
          </a:p>
        </p:txBody>
      </p:sp>
    </p:spTree>
    <p:extLst>
      <p:ext uri="{BB962C8B-B14F-4D97-AF65-F5344CB8AC3E}">
        <p14:creationId xmlns="" xmlns:p14="http://schemas.microsoft.com/office/powerpoint/2010/main" val="237264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杨辉三角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1 1</a:t>
            </a:r>
          </a:p>
          <a:p>
            <a:r>
              <a:rPr lang="en-US" altLang="zh-TW" dirty="0" smtClean="0"/>
              <a:t>1 2 1</a:t>
            </a:r>
          </a:p>
          <a:p>
            <a:r>
              <a:rPr lang="en-US" altLang="zh-TW" dirty="0" smtClean="0"/>
              <a:t>1 3 3 1</a:t>
            </a:r>
          </a:p>
          <a:p>
            <a:r>
              <a:rPr lang="en-US" altLang="zh-TW" dirty="0" smtClean="0"/>
              <a:t>1 4 6 4 1</a:t>
            </a:r>
          </a:p>
          <a:p>
            <a:r>
              <a:rPr lang="en-US" altLang="zh-TW" dirty="0" smtClean="0"/>
              <a:t>1 5 10 10 5 1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C[m][0] + C[m+1][1] + C[m+2][2] … + C[n][n-m] = ?</a:t>
            </a:r>
          </a:p>
          <a:p>
            <a:r>
              <a:rPr lang="en-US" altLang="zh-CN" dirty="0" smtClean="0"/>
              <a:t>C[n+1][n-m]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26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758</TotalTime>
  <Words>942</Words>
  <Application>Microsoft Office PowerPoint</Application>
  <PresentationFormat>自定义</PresentationFormat>
  <Paragraphs>187</Paragraphs>
  <Slides>25</Slides>
  <Notes>0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回顾</vt:lpstr>
      <vt:lpstr>Equation</vt:lpstr>
      <vt:lpstr>组合数学浅谈</vt:lpstr>
      <vt:lpstr>什么是组合数学</vt:lpstr>
      <vt:lpstr>组合和排列</vt:lpstr>
      <vt:lpstr>组合公式</vt:lpstr>
      <vt:lpstr>杨辉三角</vt:lpstr>
      <vt:lpstr>杨辉三角</vt:lpstr>
      <vt:lpstr>杨辉三角</vt:lpstr>
      <vt:lpstr>杨辉三角</vt:lpstr>
      <vt:lpstr>杨辉三角</vt:lpstr>
      <vt:lpstr>杨辉三角</vt:lpstr>
      <vt:lpstr>求不定方程解的整数解个数</vt:lpstr>
      <vt:lpstr>拓展</vt:lpstr>
      <vt:lpstr>拓展</vt:lpstr>
      <vt:lpstr>Fibonacci数列</vt:lpstr>
      <vt:lpstr>问题1</vt:lpstr>
      <vt:lpstr>问题2</vt:lpstr>
      <vt:lpstr>问题3</vt:lpstr>
      <vt:lpstr>卡特兰数列</vt:lpstr>
      <vt:lpstr>卡特兰数列</vt:lpstr>
      <vt:lpstr>变种</vt:lpstr>
      <vt:lpstr>变种</vt:lpstr>
      <vt:lpstr>容斥原理</vt:lpstr>
      <vt:lpstr>组合计数</vt:lpstr>
      <vt:lpstr>生成树计数</vt:lpstr>
      <vt:lpstr>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组合数学浅谈</dc:title>
  <dc:creator>彭天翼</dc:creator>
  <cp:lastModifiedBy>system</cp:lastModifiedBy>
  <cp:revision>156</cp:revision>
  <dcterms:created xsi:type="dcterms:W3CDTF">2014-08-16T06:18:20Z</dcterms:created>
  <dcterms:modified xsi:type="dcterms:W3CDTF">2014-10-01T10:46:08Z</dcterms:modified>
</cp:coreProperties>
</file>