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5"/>
  </p:notesMasterIdLst>
  <p:sldIdLst>
    <p:sldId id="256" r:id="rId2"/>
    <p:sldId id="257" r:id="rId3"/>
    <p:sldId id="314" r:id="rId4"/>
    <p:sldId id="282" r:id="rId5"/>
    <p:sldId id="290" r:id="rId6"/>
    <p:sldId id="291" r:id="rId7"/>
    <p:sldId id="258" r:id="rId8"/>
    <p:sldId id="315" r:id="rId9"/>
    <p:sldId id="259" r:id="rId10"/>
    <p:sldId id="278" r:id="rId11"/>
    <p:sldId id="272" r:id="rId12"/>
    <p:sldId id="305" r:id="rId13"/>
    <p:sldId id="306" r:id="rId14"/>
    <p:sldId id="307" r:id="rId15"/>
    <p:sldId id="299" r:id="rId16"/>
    <p:sldId id="308" r:id="rId17"/>
    <p:sldId id="312" r:id="rId18"/>
    <p:sldId id="309" r:id="rId19"/>
    <p:sldId id="310" r:id="rId20"/>
    <p:sldId id="313" r:id="rId21"/>
    <p:sldId id="316" r:id="rId22"/>
    <p:sldId id="270" r:id="rId23"/>
    <p:sldId id="264" r:id="rId24"/>
    <p:sldId id="318" r:id="rId25"/>
    <p:sldId id="311" r:id="rId26"/>
    <p:sldId id="281" r:id="rId27"/>
    <p:sldId id="298" r:id="rId28"/>
    <p:sldId id="317" r:id="rId29"/>
    <p:sldId id="279" r:id="rId30"/>
    <p:sldId id="302" r:id="rId31"/>
    <p:sldId id="303" r:id="rId32"/>
    <p:sldId id="304" r:id="rId33"/>
    <p:sldId id="292" r:id="rId34"/>
    <p:sldId id="293" r:id="rId35"/>
    <p:sldId id="294" r:id="rId36"/>
    <p:sldId id="295" r:id="rId37"/>
    <p:sldId id="297" r:id="rId38"/>
    <p:sldId id="275" r:id="rId39"/>
    <p:sldId id="287" r:id="rId40"/>
    <p:sldId id="286" r:id="rId41"/>
    <p:sldId id="285" r:id="rId42"/>
    <p:sldId id="267" r:id="rId43"/>
    <p:sldId id="268" r:id="rId4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A901"/>
    <a:srgbClr val="FE0000"/>
    <a:srgbClr val="AEFF8D"/>
    <a:srgbClr val="01FF01"/>
    <a:srgbClr val="85FF8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6" autoAdjust="0"/>
    <p:restoredTop sz="94097" autoAdjust="0"/>
  </p:normalViewPr>
  <p:slideViewPr>
    <p:cSldViewPr>
      <p:cViewPr>
        <p:scale>
          <a:sx n="75" d="100"/>
          <a:sy n="75" d="100"/>
        </p:scale>
        <p:origin x="-1062" y="-72"/>
      </p:cViewPr>
      <p:guideLst>
        <p:guide orient="horz" pos="2160"/>
        <p:guide pos="26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37.wmf"/><Relationship Id="rId4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B314E34F-6100-4294-978F-A3E0A14576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141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DF2C0-5B73-4F2E-A304-7BB3E359CDA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D2F33-A502-402D-9683-F96DC5DDBB8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EB2BA-4EEA-4598-82F9-9725D7CC643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E0E6F-0E5C-4177-B37C-B335E8049FB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73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E81AB-B331-4706-89C1-62D6FEBD1A3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77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08E9C-12DD-4E36-9892-F3A62129F95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1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CC4DE2-736A-4C62-B69C-F7F99F0A475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6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B645F-3A4D-4921-82D1-FB401DBCD04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83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5D197-E659-4BBC-8B89-6793C83D7B2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5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2D6AB-70B0-4E67-BAD7-535253AD07D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6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9BADE-D377-4AE3-A33D-04D9FCB5C5B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87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3A70-16B9-4CCD-A6F0-D3CDB3F663D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5B598-C153-45C7-94D6-A1551F34DE7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02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27920-4842-47CB-96BE-0A3049E53BE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19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3CA1D-8C4C-4348-AFD3-9E34D1CA767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95954-2AD4-4157-9555-EB79B050189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BEB78-9811-4E6A-B3D5-B32F5132098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23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1AABFD-36E5-418B-93B5-75D4DE98108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0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92FD5-50DF-4ABC-A2E7-065705499EB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0EB9F-ABEC-4D5F-BE35-7F6E8E2A88A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59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ACCD3-B9F0-4B3A-A4D9-ABE74FCF65C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21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31C1B-B2F9-42E1-BB32-FE435CEABD4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8A1568-18FA-46DB-8C39-927218751BC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9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094AF-A286-4BD0-BD00-D179FB143B2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66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2EA1A-6B2B-4AA0-ADB4-DDFD91295F4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68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E9E00-3561-438C-977C-52307495CF1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71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45029-B26E-4862-BE49-8D53DD22429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7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1A03D-A366-41A6-9F7F-D4A120BDDDF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28A64-88A2-4025-A671-3921A27C2A9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1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4CD8F-3D03-45CE-987E-28E6329C33A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3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F0906-12FF-467A-AB24-CEE1B2401D6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7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CA6CF-C417-47D1-BD10-61674C327C65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9FDE9-BD5E-4408-B760-49D5A36B7F56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79724-2EAF-4B9B-8248-3E6492D6DC5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5C52F-FBB9-4714-AB2E-C6ECEBEA70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32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D36D5-AF7F-4743-ACF2-78F3AE1B48C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3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9E826-B947-47B6-8337-0517E4412B3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8063A-38D4-4038-AF88-D65AF9BABFB6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AF1B7-612B-4D0C-86DB-7FE501A4758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1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95FAE-BC49-4429-BB92-E03EC7EA7D9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5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A6B9B-1E21-4816-B42F-DFAA0FDB39F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04DE7-98DA-4564-B667-151E228DE50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17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48998-6FEC-48D6-949E-6A2B8752A9E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D3D08-4B00-47E9-880F-DA23C4415D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6084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BC623-FACF-45C0-8486-5F4DB87895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6409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11F24-68AD-4EF3-A046-9E9F35AE29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1711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DCE8390-91E5-4BAD-AAEF-8114C12B78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340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0519F42-B3FF-44D4-BBD1-6855E2DD72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3841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7E60B4-9D54-4FA0-AA72-4D3418589D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6275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A611A06-E748-4314-B30A-0CA1B6C696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0691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F8453-D628-41B7-B408-712A4871F8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2515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AFFDD-70AB-4F7A-A082-32EF92D8A4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9081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F8D0E-547B-4360-8BF9-D55EA40EBB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0990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7BE60-2D51-4F97-B315-CB8E393B47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8781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7E3-3F01-41D8-861E-EC475FE305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7974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C4A0A-9200-48B1-BE26-377AFACFC6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2788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6612D-3540-4249-9A2A-6B41FB8DFC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7545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8DBB0-7E43-42CC-973B-E54B06765D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8662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85D1CD9-879E-4F47-8F49-6F890650B3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9.bin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7.xml"/><Relationship Id="rId9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6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7.bin"/><Relationship Id="rId2" Type="http://schemas.openxmlformats.org/officeDocument/2006/relationships/tags" Target="../tags/tag15.xml"/><Relationship Id="rId16" Type="http://schemas.openxmlformats.org/officeDocument/2006/relationships/image" Target="../media/image15.wmf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image" Target="../media/image17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8.bin"/><Relationship Id="rId4" Type="http://schemas.openxmlformats.org/officeDocument/2006/relationships/notesSlide" Target="../notesSlides/notesSlide18.xml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23.bin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3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47800"/>
          </a:xfrm>
        </p:spPr>
        <p:txBody>
          <a:bodyPr/>
          <a:lstStyle/>
          <a:p>
            <a:r>
              <a:rPr lang="zh-CN" altLang="en-US" sz="4000" b="1" dirty="0"/>
              <a:t>最小割模型</a:t>
            </a:r>
            <a:br>
              <a:rPr lang="zh-CN" altLang="en-US" sz="4000" b="1" dirty="0"/>
            </a:br>
            <a:r>
              <a:rPr lang="zh-CN" altLang="en-US" sz="4000" b="1" dirty="0"/>
              <a:t>在信息学竞赛中的应用</a:t>
            </a:r>
            <a:br>
              <a:rPr lang="zh-CN" altLang="en-US" sz="4000" b="1" dirty="0"/>
            </a:br>
            <a:r>
              <a:rPr lang="en-US" altLang="zh-CN" sz="3600" b="1" dirty="0"/>
              <a:t>Applications of Minimum Cut Model</a:t>
            </a:r>
            <a:br>
              <a:rPr lang="en-US" altLang="zh-CN" sz="3600" b="1" dirty="0"/>
            </a:br>
            <a:r>
              <a:rPr lang="en-US" altLang="zh-CN" sz="3600" b="1" dirty="0"/>
              <a:t>in Informatics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181600"/>
            <a:ext cx="64008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000" b="1"/>
              <a:t>胡伯涛</a:t>
            </a:r>
            <a:r>
              <a:rPr lang="zh-CN" altLang="en-US" sz="2000" b="1"/>
              <a:t> </a:t>
            </a:r>
            <a:r>
              <a:rPr lang="en-US" altLang="zh-CN" sz="2000" b="1"/>
              <a:t>Amber</a:t>
            </a:r>
          </a:p>
          <a:p>
            <a:pPr>
              <a:lnSpc>
                <a:spcPct val="80000"/>
              </a:lnSpc>
            </a:pPr>
            <a:r>
              <a:rPr lang="en-US" altLang="zh-CN" sz="2000" b="1"/>
              <a:t>[ADN.cn]</a:t>
            </a:r>
          </a:p>
          <a:p>
            <a:pPr>
              <a:lnSpc>
                <a:spcPct val="80000"/>
              </a:lnSpc>
            </a:pPr>
            <a:r>
              <a:rPr lang="zh-CN" altLang="en-US" sz="2000" b="1"/>
              <a:t>福州第一中学 </a:t>
            </a:r>
            <a:r>
              <a:rPr lang="en-US" altLang="zh-CN" sz="2000" b="1"/>
              <a:t>Fuzhou No.1 Middle School</a:t>
            </a:r>
          </a:p>
        </p:txBody>
      </p:sp>
    </p:spTree>
  </p:cSld>
  <p:clrMapOvr>
    <a:masterClrMapping/>
  </p:clrMapOvr>
  <p:transition advTm="1098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4067175" y="3608388"/>
            <a:ext cx="1331913" cy="13319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最大权闭合图</a:t>
            </a:r>
            <a:br>
              <a:rPr lang="zh-CN" altLang="en-US" sz="4000"/>
            </a:br>
            <a:r>
              <a:rPr lang="zh-CN" altLang="en-US" sz="4000"/>
              <a:t>解决</a:t>
            </a:r>
          </a:p>
        </p:txBody>
      </p:sp>
      <p:graphicFrame>
        <p:nvGraphicFramePr>
          <p:cNvPr id="86030" name="Object 14"/>
          <p:cNvGraphicFramePr>
            <a:graphicFrameLocks noChangeAspect="1"/>
          </p:cNvGraphicFramePr>
          <p:nvPr>
            <p:ph sz="half" idx="1"/>
          </p:nvPr>
        </p:nvGraphicFramePr>
        <p:xfrm>
          <a:off x="2771775" y="3800475"/>
          <a:ext cx="42116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9" name="Equation" r:id="rId4" imgW="1447172" imgH="355446" progId="Equation.DSMT4">
                  <p:embed/>
                </p:oleObj>
              </mc:Choice>
              <mc:Fallback>
                <p:oleObj name="Equation" r:id="rId4" imgW="1447172" imgH="35544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00475"/>
                        <a:ext cx="4211638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2519363" y="5805488"/>
          <a:ext cx="43592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0" name="Equation" r:id="rId6" imgW="1422360" imgH="203040" progId="Equation.DSMT4">
                  <p:embed/>
                </p:oleObj>
              </mc:Choice>
              <mc:Fallback>
                <p:oleObj name="Equation" r:id="rId6" imgW="142236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5805488"/>
                        <a:ext cx="435927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539750" y="5768975"/>
            <a:ext cx="2628900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zh-CN" altLang="en-US" sz="2800">
                <a:ea typeface="宋体" pitchFamily="2" charset="-122"/>
              </a:rPr>
              <a:t>复杂度为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409575" y="1685925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Char char="▪"/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闭合图方案</a:t>
            </a:r>
            <a:r>
              <a:rPr lang="en-US" altLang="zh-CN" sz="2800" i="1">
                <a:ea typeface="宋体" pitchFamily="2" charset="-122"/>
              </a:rPr>
              <a:t>V’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与不含正无限容量的割</a:t>
            </a:r>
            <a:r>
              <a:rPr lang="en-US" altLang="zh-CN" sz="2800">
                <a:ea typeface="宋体" pitchFamily="2" charset="-122"/>
              </a:rPr>
              <a:t>[</a:t>
            </a:r>
            <a:r>
              <a:rPr lang="en-US" altLang="zh-CN" sz="2800" i="1">
                <a:ea typeface="宋体" pitchFamily="2" charset="-122"/>
              </a:rPr>
              <a:t>S</a:t>
            </a:r>
            <a:r>
              <a:rPr lang="en-US" altLang="zh-CN" sz="2800">
                <a:ea typeface="宋体" pitchFamily="2" charset="-122"/>
              </a:rPr>
              <a:t>, </a:t>
            </a:r>
            <a:r>
              <a:rPr lang="en-US" altLang="zh-CN" sz="2800" i="1">
                <a:ea typeface="宋体" pitchFamily="2" charset="-122"/>
              </a:rPr>
              <a:t>T</a:t>
            </a:r>
            <a:r>
              <a:rPr lang="en-US" altLang="zh-CN" sz="2800">
                <a:ea typeface="宋体" pitchFamily="2" charset="-122"/>
              </a:rPr>
              <a:t>]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一一对应</a:t>
            </a:r>
          </a:p>
        </p:txBody>
      </p:sp>
      <p:graphicFrame>
        <p:nvGraphicFramePr>
          <p:cNvPr id="86033" name="Object 17"/>
          <p:cNvGraphicFramePr>
            <a:graphicFrameLocks noChangeAspect="1"/>
          </p:cNvGraphicFramePr>
          <p:nvPr>
            <p:ph sz="half" idx="2"/>
          </p:nvPr>
        </p:nvGraphicFramePr>
        <p:xfrm>
          <a:off x="3527425" y="2349500"/>
          <a:ext cx="2232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1" name="Equation" r:id="rId8" imgW="736560" imgH="203040" progId="Equation.DSMT4">
                  <p:embed/>
                </p:oleObj>
              </mc:Choice>
              <mc:Fallback>
                <p:oleObj name="Equation" r:id="rId8" imgW="73656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2349500"/>
                        <a:ext cx="2232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476250" y="3033713"/>
            <a:ext cx="738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Char char="▪"/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闭合图</a:t>
            </a:r>
            <a:r>
              <a:rPr lang="en-US" altLang="zh-CN" sz="2800" i="1">
                <a:ea typeface="宋体" pitchFamily="2" charset="-122"/>
              </a:rPr>
              <a:t>V’</a:t>
            </a:r>
            <a:r>
              <a:rPr lang="zh-CN" altLang="en-US" sz="2800">
                <a:ea typeface="宋体" pitchFamily="2" charset="-122"/>
              </a:rPr>
              <a:t>的权为正权点总和减去对应割的容量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606425" y="4997450"/>
            <a:ext cx="6135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Char char="▪"/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割</a:t>
            </a:r>
            <a:r>
              <a:rPr lang="en-US" altLang="zh-CN" sz="2800">
                <a:ea typeface="宋体" pitchFamily="2" charset="-122"/>
              </a:rPr>
              <a:t>[</a:t>
            </a:r>
            <a:r>
              <a:rPr lang="en-US" altLang="zh-CN" sz="2800" i="1">
                <a:ea typeface="宋体" pitchFamily="2" charset="-122"/>
              </a:rPr>
              <a:t>S</a:t>
            </a:r>
            <a:r>
              <a:rPr lang="en-US" altLang="zh-CN" sz="2800">
                <a:ea typeface="宋体" pitchFamily="2" charset="-122"/>
              </a:rPr>
              <a:t>, </a:t>
            </a:r>
            <a:r>
              <a:rPr lang="en-US" altLang="zh-CN" sz="2800" i="1">
                <a:ea typeface="宋体" pitchFamily="2" charset="-122"/>
              </a:rPr>
              <a:t>T</a:t>
            </a:r>
            <a:r>
              <a:rPr lang="en-US" altLang="zh-CN" sz="2800">
                <a:ea typeface="宋体" pitchFamily="2" charset="-122"/>
              </a:rPr>
              <a:t>]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取最小时，闭合图权取最大。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8" grpId="0" animBg="1"/>
      <p:bldP spid="86029" grpId="0"/>
      <p:bldP spid="86032" grpId="0"/>
      <p:bldP spid="86035" grpId="0"/>
      <p:bldP spid="860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 NOI 2006 </a:t>
            </a:r>
            <a:r>
              <a:rPr lang="zh-CN" altLang="en-US" sz="4000"/>
              <a:t>最大获利 </a:t>
            </a:r>
            <a:r>
              <a:rPr lang="en-US" altLang="zh-CN" sz="4000"/>
              <a:t>(Profit)</a:t>
            </a:r>
            <a:br>
              <a:rPr lang="en-US" altLang="zh-CN" sz="4000"/>
            </a:br>
            <a:r>
              <a:rPr lang="zh-CN" altLang="en-US" sz="4000"/>
              <a:t>标准算法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28913"/>
          </a:xfrm>
        </p:spPr>
        <p:txBody>
          <a:bodyPr/>
          <a:lstStyle/>
          <a:p>
            <a:pPr>
              <a:buFont typeface="Arial" charset="0"/>
              <a:buChar char="▪"/>
            </a:pPr>
            <a:r>
              <a:rPr lang="zh-CN" altLang="en-US"/>
              <a:t>将原题中的边和点都看成事件。</a:t>
            </a:r>
            <a:r>
              <a:rPr lang="zh-CN" altLang="zh-CN"/>
              <a:t>边事件依赖</a:t>
            </a:r>
            <a:r>
              <a:rPr lang="zh-CN" altLang="en-US"/>
              <a:t>边的</a:t>
            </a:r>
            <a:r>
              <a:rPr lang="zh-CN" altLang="zh-CN"/>
              <a:t>两个</a:t>
            </a:r>
            <a:r>
              <a:rPr lang="zh-CN" altLang="en-US"/>
              <a:t>端</a:t>
            </a:r>
            <a:r>
              <a:rPr lang="zh-CN" altLang="zh-CN"/>
              <a:t>点事件</a:t>
            </a:r>
            <a:r>
              <a:rPr lang="zh-CN" altLang="en-US"/>
              <a:t>的发生。这与闭合图的性质相似。</a:t>
            </a:r>
          </a:p>
          <a:p>
            <a:pPr>
              <a:buFont typeface="Arial" charset="0"/>
              <a:buChar char="▪"/>
            </a:pPr>
            <a:r>
              <a:rPr lang="zh-CN" altLang="en-US"/>
              <a:t>构造性地，将边转化为点事件。</a:t>
            </a:r>
          </a:p>
          <a:p>
            <a:pPr>
              <a:buFont typeface="Arial" charset="0"/>
              <a:buChar char="▪"/>
            </a:pPr>
            <a:endParaRPr lang="zh-CN" altLang="en-US"/>
          </a:p>
          <a:p>
            <a:pPr>
              <a:buFont typeface="Arial" charset="0"/>
              <a:buChar char="▪"/>
            </a:pPr>
            <a:endParaRPr lang="zh-CN" altLang="en-US"/>
          </a:p>
          <a:p>
            <a:pPr>
              <a:buFont typeface="Arial" charset="0"/>
              <a:buChar char="▪"/>
            </a:pPr>
            <a:endParaRPr lang="zh-CN" altLang="en-US"/>
          </a:p>
          <a:p>
            <a:pPr>
              <a:buFont typeface="Arial" charset="0"/>
              <a:buChar char="▪"/>
            </a:pPr>
            <a:endParaRPr lang="en-US" altLang="zh-CN"/>
          </a:p>
        </p:txBody>
      </p:sp>
      <p:grpSp>
        <p:nvGrpSpPr>
          <p:cNvPr id="63501" name="Group 13"/>
          <p:cNvGrpSpPr>
            <a:grpSpLocks/>
          </p:cNvGrpSpPr>
          <p:nvPr/>
        </p:nvGrpSpPr>
        <p:grpSpPr bwMode="auto">
          <a:xfrm>
            <a:off x="3087688" y="4510088"/>
            <a:ext cx="549275" cy="936625"/>
            <a:chOff x="788" y="3158"/>
            <a:chExt cx="346" cy="590"/>
          </a:xfrm>
        </p:grpSpPr>
        <p:sp>
          <p:nvSpPr>
            <p:cNvPr id="63496" name="Line 8"/>
            <p:cNvSpPr>
              <a:spLocks noChangeShapeType="1"/>
            </p:cNvSpPr>
            <p:nvPr/>
          </p:nvSpPr>
          <p:spPr bwMode="auto">
            <a:xfrm flipH="1">
              <a:off x="1134" y="3158"/>
              <a:ext cx="0" cy="5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7" name="Text Box 9"/>
            <p:cNvSpPr txBox="1">
              <a:spLocks noChangeArrowheads="1"/>
            </p:cNvSpPr>
            <p:nvPr/>
          </p:nvSpPr>
          <p:spPr bwMode="auto">
            <a:xfrm>
              <a:off x="788" y="331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e</a:t>
              </a:r>
            </a:p>
          </p:txBody>
        </p:sp>
      </p:grp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3311525" y="544671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3311525" y="389731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924300" y="4294188"/>
            <a:ext cx="2160588" cy="539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3924300" y="5194300"/>
            <a:ext cx="2160588" cy="5762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4" name="Oval 16"/>
          <p:cNvSpPr>
            <a:spLocks noChangeArrowheads="1"/>
          </p:cNvSpPr>
          <p:nvPr/>
        </p:nvSpPr>
        <p:spPr bwMode="auto">
          <a:xfrm>
            <a:off x="6048375" y="468947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29722 0.00509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  <p:bldP spid="63499" grpId="0" animBg="1"/>
      <p:bldP spid="63502" grpId="0" animBg="1"/>
      <p:bldP spid="63503" grpId="0" animBg="1"/>
      <p:bldP spid="635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NOI 2006 </a:t>
            </a:r>
            <a:r>
              <a:rPr lang="zh-CN" altLang="en-US" sz="4000"/>
              <a:t>最大获利 </a:t>
            </a:r>
            <a:r>
              <a:rPr lang="en-US" altLang="zh-CN" sz="4000"/>
              <a:t>(Profit)</a:t>
            </a:r>
            <a:br>
              <a:rPr lang="en-US" altLang="zh-CN" sz="4000"/>
            </a:br>
            <a:r>
              <a:rPr lang="zh-CN" altLang="en-US" sz="4000"/>
              <a:t>标准算法</a:t>
            </a:r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2808288" y="6081713"/>
          <a:ext cx="5819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9" name="Equation" r:id="rId5" imgW="1676160" imgH="203040" progId="Equation.DSMT4">
                  <p:embed/>
                </p:oleObj>
              </mc:Choice>
              <mc:Fallback>
                <p:oleObj name="Equation" r:id="rId5" imgW="16761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6081713"/>
                        <a:ext cx="58197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11188" y="4833938"/>
            <a:ext cx="7524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charset="0"/>
              <a:buChar char="▪"/>
            </a:pPr>
            <a:r>
              <a:rPr lang="zh-CN" altLang="en-US" sz="2400">
                <a:ea typeface="宋体" pitchFamily="2" charset="-122"/>
              </a:rPr>
              <a:t>将所有边都转化为事件点，原图便转化为一个二分图。这样新构造的二分图的闭合图就对应了原问题的一个解。解决该二分图的最大权闭合图即可</a:t>
            </a:r>
          </a:p>
          <a:p>
            <a:pPr marL="342900" indent="-342900" algn="l">
              <a:spcBef>
                <a:spcPct val="20000"/>
              </a:spcBef>
              <a:buFont typeface="Arial" charset="0"/>
              <a:buChar char="▪"/>
            </a:pPr>
            <a:endParaRPr lang="en-US" altLang="zh-CN" sz="2400">
              <a:ea typeface="宋体" pitchFamily="2" charset="-122"/>
            </a:endParaRPr>
          </a:p>
        </p:txBody>
      </p:sp>
      <p:sp>
        <p:nvSpPr>
          <p:cNvPr id="172038" name="Oval 6"/>
          <p:cNvSpPr>
            <a:spLocks noChangeArrowheads="1"/>
          </p:cNvSpPr>
          <p:nvPr/>
        </p:nvSpPr>
        <p:spPr bwMode="auto">
          <a:xfrm>
            <a:off x="3059113" y="324961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172039" name="Oval 7"/>
          <p:cNvSpPr>
            <a:spLocks noChangeArrowheads="1"/>
          </p:cNvSpPr>
          <p:nvPr/>
        </p:nvSpPr>
        <p:spPr bwMode="auto">
          <a:xfrm>
            <a:off x="2554288" y="2241550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72042" name="Oval 10"/>
          <p:cNvSpPr>
            <a:spLocks noChangeArrowheads="1"/>
          </p:cNvSpPr>
          <p:nvPr/>
        </p:nvSpPr>
        <p:spPr bwMode="auto">
          <a:xfrm>
            <a:off x="1690688" y="3392488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172043" name="Oval 11"/>
          <p:cNvSpPr>
            <a:spLocks noChangeArrowheads="1"/>
          </p:cNvSpPr>
          <p:nvPr/>
        </p:nvSpPr>
        <p:spPr bwMode="auto">
          <a:xfrm>
            <a:off x="969963" y="238442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 flipV="1">
            <a:off x="1582738" y="2600325"/>
            <a:ext cx="971550" cy="730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1474788" y="2925763"/>
            <a:ext cx="323850" cy="539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7" name="Line 15"/>
          <p:cNvSpPr>
            <a:spLocks noChangeShapeType="1"/>
          </p:cNvSpPr>
          <p:nvPr/>
        </p:nvSpPr>
        <p:spPr bwMode="auto">
          <a:xfrm flipH="1">
            <a:off x="2230438" y="2852738"/>
            <a:ext cx="539750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8" name="Line 16"/>
          <p:cNvSpPr>
            <a:spLocks noChangeShapeType="1"/>
          </p:cNvSpPr>
          <p:nvPr/>
        </p:nvSpPr>
        <p:spPr bwMode="auto">
          <a:xfrm flipV="1">
            <a:off x="2301875" y="3573463"/>
            <a:ext cx="757238" cy="71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1835150" y="22764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e1</a:t>
            </a:r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1219200" y="30892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e2</a:t>
            </a:r>
          </a:p>
        </p:txBody>
      </p:sp>
      <p:sp>
        <p:nvSpPr>
          <p:cNvPr id="172053" name="Text Box 21"/>
          <p:cNvSpPr txBox="1">
            <a:spLocks noChangeArrowheads="1"/>
          </p:cNvSpPr>
          <p:nvPr/>
        </p:nvSpPr>
        <p:spPr bwMode="auto">
          <a:xfrm>
            <a:off x="2051050" y="285273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e3</a:t>
            </a:r>
          </a:p>
        </p:txBody>
      </p:sp>
      <p:sp>
        <p:nvSpPr>
          <p:cNvPr id="172054" name="Text Box 22"/>
          <p:cNvSpPr txBox="1">
            <a:spLocks noChangeArrowheads="1"/>
          </p:cNvSpPr>
          <p:nvPr/>
        </p:nvSpPr>
        <p:spPr bwMode="auto">
          <a:xfrm>
            <a:off x="2482850" y="36449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e4</a:t>
            </a:r>
          </a:p>
        </p:txBody>
      </p:sp>
      <p:sp>
        <p:nvSpPr>
          <p:cNvPr id="172056" name="Oval 24"/>
          <p:cNvSpPr>
            <a:spLocks noChangeArrowheads="1"/>
          </p:cNvSpPr>
          <p:nvPr/>
        </p:nvSpPr>
        <p:spPr bwMode="auto">
          <a:xfrm>
            <a:off x="5364163" y="173672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72057" name="Oval 25"/>
          <p:cNvSpPr>
            <a:spLocks noChangeArrowheads="1"/>
          </p:cNvSpPr>
          <p:nvPr/>
        </p:nvSpPr>
        <p:spPr bwMode="auto">
          <a:xfrm>
            <a:off x="5364163" y="2528888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72058" name="Oval 26"/>
          <p:cNvSpPr>
            <a:spLocks noChangeArrowheads="1"/>
          </p:cNvSpPr>
          <p:nvPr/>
        </p:nvSpPr>
        <p:spPr bwMode="auto">
          <a:xfrm>
            <a:off x="5364163" y="335597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172059" name="Oval 27"/>
          <p:cNvSpPr>
            <a:spLocks noChangeArrowheads="1"/>
          </p:cNvSpPr>
          <p:nvPr/>
        </p:nvSpPr>
        <p:spPr bwMode="auto">
          <a:xfrm>
            <a:off x="5364163" y="4184650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172060" name="Oval 28"/>
          <p:cNvSpPr>
            <a:spLocks noChangeArrowheads="1"/>
          </p:cNvSpPr>
          <p:nvPr/>
        </p:nvSpPr>
        <p:spPr bwMode="auto">
          <a:xfrm>
            <a:off x="7019925" y="1701800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e1</a:t>
            </a:r>
          </a:p>
        </p:txBody>
      </p:sp>
      <p:sp>
        <p:nvSpPr>
          <p:cNvPr id="172061" name="Oval 29"/>
          <p:cNvSpPr>
            <a:spLocks noChangeArrowheads="1"/>
          </p:cNvSpPr>
          <p:nvPr/>
        </p:nvSpPr>
        <p:spPr bwMode="auto">
          <a:xfrm>
            <a:off x="7019925" y="249396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e2</a:t>
            </a:r>
          </a:p>
        </p:txBody>
      </p:sp>
      <p:sp>
        <p:nvSpPr>
          <p:cNvPr id="172062" name="Oval 30"/>
          <p:cNvSpPr>
            <a:spLocks noChangeArrowheads="1"/>
          </p:cNvSpPr>
          <p:nvPr/>
        </p:nvSpPr>
        <p:spPr bwMode="auto">
          <a:xfrm>
            <a:off x="7019925" y="3321050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e3</a:t>
            </a:r>
          </a:p>
        </p:txBody>
      </p:sp>
      <p:sp>
        <p:nvSpPr>
          <p:cNvPr id="172063" name="Oval 31"/>
          <p:cNvSpPr>
            <a:spLocks noChangeArrowheads="1"/>
          </p:cNvSpPr>
          <p:nvPr/>
        </p:nvSpPr>
        <p:spPr bwMode="auto">
          <a:xfrm>
            <a:off x="7019925" y="414972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e4</a:t>
            </a:r>
          </a:p>
        </p:txBody>
      </p:sp>
      <p:sp>
        <p:nvSpPr>
          <p:cNvPr id="172065" name="Line 33"/>
          <p:cNvSpPr>
            <a:spLocks noChangeShapeType="1"/>
          </p:cNvSpPr>
          <p:nvPr/>
        </p:nvSpPr>
        <p:spPr bwMode="auto">
          <a:xfrm flipH="1" flipV="1">
            <a:off x="5940425" y="2025650"/>
            <a:ext cx="11160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 flipH="1">
            <a:off x="5976938" y="2170113"/>
            <a:ext cx="1116012" cy="574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67" name="Line 35"/>
          <p:cNvSpPr>
            <a:spLocks noChangeShapeType="1"/>
          </p:cNvSpPr>
          <p:nvPr/>
        </p:nvSpPr>
        <p:spPr bwMode="auto">
          <a:xfrm flipH="1">
            <a:off x="5976938" y="2852738"/>
            <a:ext cx="10429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69" name="Line 37"/>
          <p:cNvSpPr>
            <a:spLocks noChangeShapeType="1"/>
          </p:cNvSpPr>
          <p:nvPr/>
        </p:nvSpPr>
        <p:spPr bwMode="auto">
          <a:xfrm flipH="1">
            <a:off x="5940425" y="2960688"/>
            <a:ext cx="1116013" cy="541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70" name="Line 38"/>
          <p:cNvSpPr>
            <a:spLocks noChangeShapeType="1"/>
          </p:cNvSpPr>
          <p:nvPr/>
        </p:nvSpPr>
        <p:spPr bwMode="auto">
          <a:xfrm flipH="1" flipV="1">
            <a:off x="5940425" y="2205038"/>
            <a:ext cx="1116013" cy="1260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71" name="Line 39"/>
          <p:cNvSpPr>
            <a:spLocks noChangeShapeType="1"/>
          </p:cNvSpPr>
          <p:nvPr/>
        </p:nvSpPr>
        <p:spPr bwMode="auto">
          <a:xfrm flipH="1">
            <a:off x="5976938" y="3681413"/>
            <a:ext cx="10429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72" name="Line 40"/>
          <p:cNvSpPr>
            <a:spLocks noChangeShapeType="1"/>
          </p:cNvSpPr>
          <p:nvPr/>
        </p:nvSpPr>
        <p:spPr bwMode="auto">
          <a:xfrm flipH="1">
            <a:off x="5976938" y="4437063"/>
            <a:ext cx="10429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73" name="Line 41"/>
          <p:cNvSpPr>
            <a:spLocks noChangeShapeType="1"/>
          </p:cNvSpPr>
          <p:nvPr/>
        </p:nvSpPr>
        <p:spPr bwMode="auto">
          <a:xfrm flipH="1" flipV="1">
            <a:off x="5940425" y="3825875"/>
            <a:ext cx="1079500" cy="611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74" name="AutoShape 42"/>
          <p:cNvSpPr>
            <a:spLocks noChangeArrowheads="1"/>
          </p:cNvSpPr>
          <p:nvPr/>
        </p:nvSpPr>
        <p:spPr bwMode="auto">
          <a:xfrm>
            <a:off x="3851275" y="2781300"/>
            <a:ext cx="1404938" cy="900113"/>
          </a:xfrm>
          <a:prstGeom prst="rightArrow">
            <a:avLst>
              <a:gd name="adj1" fmla="val 50000"/>
              <a:gd name="adj2" fmla="val 39021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75" name="Text Box 43"/>
          <p:cNvSpPr txBox="1">
            <a:spLocks noChangeArrowheads="1"/>
          </p:cNvSpPr>
          <p:nvPr/>
        </p:nvSpPr>
        <p:spPr bwMode="auto">
          <a:xfrm>
            <a:off x="3794125" y="23590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转二分图</a:t>
            </a:r>
          </a:p>
        </p:txBody>
      </p:sp>
      <p:sp>
        <p:nvSpPr>
          <p:cNvPr id="172076" name="Text Box 44"/>
          <p:cNvSpPr txBox="1">
            <a:spLocks noChangeArrowheads="1"/>
          </p:cNvSpPr>
          <p:nvPr/>
        </p:nvSpPr>
        <p:spPr bwMode="auto">
          <a:xfrm>
            <a:off x="827088" y="612933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宋体" pitchFamily="2" charset="-122"/>
              </a:rPr>
              <a:t>复杂度为</a:t>
            </a: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7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7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7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2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2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1"/>
      <p:bldP spid="172038" grpId="0" animBg="1"/>
      <p:bldP spid="172039" grpId="0" animBg="1"/>
      <p:bldP spid="172042" grpId="0" animBg="1"/>
      <p:bldP spid="172043" grpId="0" animBg="1"/>
      <p:bldP spid="172044" grpId="0" animBg="1"/>
      <p:bldP spid="172046" grpId="0" animBg="1"/>
      <p:bldP spid="172047" grpId="0" animBg="1"/>
      <p:bldP spid="172048" grpId="0" animBg="1"/>
      <p:bldP spid="172051" grpId="0"/>
      <p:bldP spid="172052" grpId="0"/>
      <p:bldP spid="172053" grpId="0"/>
      <p:bldP spid="172054" grpId="0"/>
      <p:bldP spid="172056" grpId="0" animBg="1"/>
      <p:bldP spid="172057" grpId="0" animBg="1"/>
      <p:bldP spid="172058" grpId="0" animBg="1"/>
      <p:bldP spid="172059" grpId="0" animBg="1"/>
      <p:bldP spid="172060" grpId="0" animBg="1"/>
      <p:bldP spid="172061" grpId="0" animBg="1"/>
      <p:bldP spid="172062" grpId="0" animBg="1"/>
      <p:bldP spid="172063" grpId="0" animBg="1"/>
      <p:bldP spid="172065" grpId="0" animBg="1"/>
      <p:bldP spid="172066" grpId="0" animBg="1"/>
      <p:bldP spid="172067" grpId="0" animBg="1"/>
      <p:bldP spid="172069" grpId="0" animBg="1"/>
      <p:bldP spid="172070" grpId="0" animBg="1"/>
      <p:bldP spid="172071" grpId="0" animBg="1"/>
      <p:bldP spid="172072" grpId="0" animBg="1"/>
      <p:bldP spid="172073" grpId="0" animBg="1"/>
      <p:bldP spid="172074" grpId="0" animBg="1"/>
      <p:bldP spid="172075" grpId="0"/>
      <p:bldP spid="1720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最大权闭合图</a:t>
            </a:r>
            <a:br>
              <a:rPr lang="zh-CN" altLang="en-US" sz="4000"/>
            </a:br>
            <a:r>
              <a:rPr lang="zh-CN" altLang="en-US" sz="4000"/>
              <a:t>小结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92263"/>
            <a:ext cx="8229600" cy="4525962"/>
          </a:xfrm>
        </p:spPr>
        <p:txBody>
          <a:bodyPr/>
          <a:lstStyle/>
          <a:p>
            <a:pPr>
              <a:buFont typeface="Arial" charset="0"/>
              <a:buChar char="▪"/>
            </a:pPr>
            <a:r>
              <a:rPr lang="zh-CN" altLang="en-US"/>
              <a:t>在任意带权有向图中，只要有依赖关系需要解决，最大权闭合图都普遍适用。（普适性）</a:t>
            </a:r>
          </a:p>
          <a:p>
            <a:pPr>
              <a:buFont typeface="Arial" charset="0"/>
              <a:buChar char="▪"/>
            </a:pPr>
            <a:endParaRPr lang="zh-CN" altLang="en-US"/>
          </a:p>
          <a:p>
            <a:pPr>
              <a:buFont typeface="Arial" charset="0"/>
              <a:buChar char="▪"/>
            </a:pPr>
            <a:r>
              <a:rPr lang="zh-CN" altLang="en-US"/>
              <a:t>在最大获利的解决方法</a:t>
            </a:r>
            <a:r>
              <a:rPr lang="en-US" altLang="zh-CN"/>
              <a:t>1</a:t>
            </a:r>
            <a:r>
              <a:rPr lang="zh-CN" altLang="en-US"/>
              <a:t>中，最大权闭合图来解决二分图模型。（特殊性）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2987675" y="5121275"/>
            <a:ext cx="3213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>
                <a:solidFill>
                  <a:srgbClr val="FF0000"/>
                </a:solidFill>
              </a:rPr>
              <a:t>牛刀宰鸡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132138" y="5121275"/>
            <a:ext cx="2927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>
                <a:solidFill>
                  <a:srgbClr val="FF0000"/>
                </a:solidFill>
              </a:rPr>
              <a:t>对症下药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uiExpand="1" build="p"/>
      <p:bldP spid="176132" grpId="0"/>
      <p:bldP spid="176132" grpId="1"/>
      <p:bldP spid="176132" grpId="2"/>
      <p:bldP spid="1761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改进算法</a:t>
            </a:r>
            <a:br>
              <a:rPr lang="zh-CN" altLang="en-US" sz="4000"/>
            </a:br>
            <a:r>
              <a:rPr lang="zh-CN" altLang="en-US" sz="4000"/>
              <a:t>提出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625725" y="2527300"/>
            <a:ext cx="354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必要条件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1619250" y="2024063"/>
            <a:ext cx="1366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/>
              <a:t>边</a:t>
            </a:r>
          </a:p>
        </p:txBody>
      </p:sp>
      <p:sp>
        <p:nvSpPr>
          <p:cNvPr id="180231" name="Line 7"/>
          <p:cNvSpPr>
            <a:spLocks noChangeShapeType="1"/>
          </p:cNvSpPr>
          <p:nvPr/>
        </p:nvSpPr>
        <p:spPr bwMode="auto">
          <a:xfrm>
            <a:off x="2843213" y="2455863"/>
            <a:ext cx="34559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903663" y="18573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依赖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6191250" y="2024063"/>
            <a:ext cx="1366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/>
              <a:t>点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2771775" y="4400550"/>
            <a:ext cx="354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充分条件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1619250" y="3897313"/>
            <a:ext cx="1366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/>
              <a:t>边</a:t>
            </a:r>
          </a:p>
        </p:txBody>
      </p:sp>
      <p:sp>
        <p:nvSpPr>
          <p:cNvPr id="180236" name="Line 12"/>
          <p:cNvSpPr>
            <a:spLocks noChangeShapeType="1"/>
          </p:cNvSpPr>
          <p:nvPr/>
        </p:nvSpPr>
        <p:spPr bwMode="auto">
          <a:xfrm>
            <a:off x="2843213" y="4329113"/>
            <a:ext cx="34559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4032250" y="3716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创建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6227763" y="3897313"/>
            <a:ext cx="13668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/>
              <a:t>点</a:t>
            </a: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647700" y="1449388"/>
            <a:ext cx="3924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正向思维（被动）</a:t>
            </a:r>
          </a:p>
        </p:txBody>
      </p:sp>
      <p:sp>
        <p:nvSpPr>
          <p:cNvPr id="180240" name="Rectangle 16"/>
          <p:cNvSpPr>
            <a:spLocks noChangeArrowheads="1"/>
          </p:cNvSpPr>
          <p:nvPr/>
        </p:nvSpPr>
        <p:spPr bwMode="auto">
          <a:xfrm>
            <a:off x="647700" y="306863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逆向思维（主动）</a:t>
            </a:r>
          </a:p>
        </p:txBody>
      </p:sp>
      <p:sp>
        <p:nvSpPr>
          <p:cNvPr id="180241" name="Text Box 17"/>
          <p:cNvSpPr txBox="1">
            <a:spLocks noChangeArrowheads="1"/>
          </p:cNvSpPr>
          <p:nvPr/>
        </p:nvSpPr>
        <p:spPr bwMode="auto">
          <a:xfrm>
            <a:off x="503238" y="5049838"/>
            <a:ext cx="86407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重定义</a:t>
            </a:r>
            <a:br>
              <a:rPr lang="zh-CN" altLang="en-US" sz="2800"/>
            </a:br>
            <a:r>
              <a:rPr lang="zh-CN" altLang="en-US" sz="2800">
                <a:latin typeface="宋体" pitchFamily="2" charset="-122"/>
                <a:ea typeface="宋体" pitchFamily="2" charset="-122"/>
              </a:rPr>
              <a:t>两个端点都在点集</a:t>
            </a:r>
            <a:r>
              <a:rPr lang="en-US" altLang="zh-CN" sz="2800">
                <a:ea typeface="宋体" pitchFamily="2" charset="-122"/>
              </a:rPr>
              <a:t>V’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里的所有边组成了边集</a:t>
            </a:r>
            <a:r>
              <a:rPr lang="en-US" altLang="zh-CN" sz="2800">
                <a:ea typeface="宋体" pitchFamily="2" charset="-122"/>
              </a:rPr>
              <a:t>E’</a:t>
            </a:r>
          </a:p>
          <a:p>
            <a:pPr algn="l"/>
            <a:r>
              <a:rPr lang="zh-CN" altLang="en-US" sz="2800">
                <a:ea typeface="宋体" pitchFamily="2" charset="-122"/>
              </a:rPr>
              <a:t>即</a:t>
            </a:r>
            <a:r>
              <a:rPr lang="en-US" altLang="zh-CN" sz="2800">
                <a:ea typeface="宋体" pitchFamily="2" charset="-122"/>
              </a:rPr>
              <a:t>V’</a:t>
            </a:r>
            <a:r>
              <a:rPr lang="zh-CN" altLang="en-US" sz="2800">
                <a:ea typeface="宋体" pitchFamily="2" charset="-122"/>
              </a:rPr>
              <a:t>的导出子图。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0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/>
      <p:bldP spid="180230" grpId="0"/>
      <p:bldP spid="180231" grpId="0" animBg="1"/>
      <p:bldP spid="180232" grpId="0"/>
      <p:bldP spid="180233" grpId="0"/>
      <p:bldP spid="180234" grpId="0" build="allAtOnce"/>
      <p:bldP spid="180235" grpId="0"/>
      <p:bldP spid="180236" grpId="0" animBg="1"/>
      <p:bldP spid="180237" grpId="0"/>
      <p:bldP spid="180238" grpId="0"/>
      <p:bldP spid="180239" grpId="0"/>
      <p:bldP spid="180240" grpId="0"/>
      <p:bldP spid="1802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27" name="Oval 59"/>
          <p:cNvSpPr>
            <a:spLocks noChangeArrowheads="1"/>
          </p:cNvSpPr>
          <p:nvPr/>
        </p:nvSpPr>
        <p:spPr bwMode="auto">
          <a:xfrm>
            <a:off x="252413" y="5013325"/>
            <a:ext cx="647700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97" name="Text Box 29"/>
          <p:cNvSpPr txBox="1">
            <a:spLocks noChangeArrowheads="1"/>
          </p:cNvSpPr>
          <p:nvPr/>
        </p:nvSpPr>
        <p:spPr bwMode="auto">
          <a:xfrm>
            <a:off x="287338" y="3752850"/>
            <a:ext cx="5364162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3200" i="1">
                <a:solidFill>
                  <a:schemeClr val="hlink"/>
                </a:solidFill>
              </a:rPr>
              <a:t>V’</a:t>
            </a:r>
            <a:r>
              <a:rPr lang="zh-CN" altLang="en-US" sz="3200">
                <a:solidFill>
                  <a:schemeClr val="hlink"/>
                </a:solidFill>
                <a:latin typeface="黑体" pitchFamily="2" charset="-122"/>
              </a:rPr>
              <a:t>间的边</a:t>
            </a:r>
            <a:r>
              <a:rPr lang="en-US" altLang="zh-CN" sz="3200" i="1">
                <a:solidFill>
                  <a:schemeClr val="hlink"/>
                </a:solidFill>
              </a:rPr>
              <a:t>E’</a:t>
            </a:r>
            <a:endParaRPr lang="en-US" altLang="zh-CN" sz="3200" i="1">
              <a:solidFill>
                <a:schemeClr val="hlink"/>
              </a:solidFill>
              <a:latin typeface="黑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zh-CN" altLang="en-US" sz="3200">
                <a:latin typeface="黑体" pitchFamily="2" charset="-122"/>
              </a:rPr>
              <a:t>＝ 与</a:t>
            </a:r>
            <a:r>
              <a:rPr lang="en-US" altLang="zh-CN" sz="3200" i="1"/>
              <a:t>V’</a:t>
            </a:r>
            <a:r>
              <a:rPr lang="zh-CN" altLang="en-US" sz="3200">
                <a:latin typeface="黑体" pitchFamily="2" charset="-122"/>
              </a:rPr>
              <a:t>关联的所有边 </a:t>
            </a:r>
          </a:p>
          <a:p>
            <a:pPr algn="l">
              <a:spcBef>
                <a:spcPct val="20000"/>
              </a:spcBef>
            </a:pPr>
            <a:r>
              <a:rPr lang="zh-CN" altLang="en-US" sz="3200">
                <a:latin typeface="黑体" pitchFamily="2" charset="-122"/>
              </a:rPr>
              <a:t>－ </a:t>
            </a:r>
            <a:r>
              <a:rPr lang="en-US" altLang="zh-CN" sz="3200" i="1">
                <a:solidFill>
                  <a:srgbClr val="FF0000"/>
                </a:solidFill>
              </a:rPr>
              <a:t>V’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</a:rPr>
              <a:t>与</a:t>
            </a:r>
            <a:r>
              <a:rPr lang="en-US" altLang="zh-CN" sz="3200" i="1">
                <a:solidFill>
                  <a:srgbClr val="FF0000"/>
                </a:solidFill>
              </a:rPr>
              <a:t>V’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</a:rPr>
              <a:t>补集之间的边</a:t>
            </a:r>
          </a:p>
        </p:txBody>
      </p:sp>
      <p:sp>
        <p:nvSpPr>
          <p:cNvPr id="160825" name="Rectangle 57"/>
          <p:cNvSpPr>
            <a:spLocks noChangeArrowheads="1"/>
          </p:cNvSpPr>
          <p:nvPr/>
        </p:nvSpPr>
        <p:spPr bwMode="auto">
          <a:xfrm>
            <a:off x="287338" y="3789363"/>
            <a:ext cx="2197100" cy="576262"/>
          </a:xfrm>
          <a:prstGeom prst="rect">
            <a:avLst/>
          </a:prstGeom>
          <a:noFill/>
          <a:ln w="19050" algn="ctr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93" name="Oval 25"/>
          <p:cNvSpPr>
            <a:spLocks noChangeArrowheads="1"/>
          </p:cNvSpPr>
          <p:nvPr/>
        </p:nvSpPr>
        <p:spPr bwMode="auto">
          <a:xfrm>
            <a:off x="5619750" y="2420938"/>
            <a:ext cx="2232025" cy="22320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改进算法</a:t>
            </a:r>
            <a:br>
              <a:rPr lang="zh-CN" altLang="en-US" sz="4000"/>
            </a:br>
            <a:r>
              <a:rPr lang="zh-CN" altLang="en-US" sz="4000"/>
              <a:t>分析 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1606550"/>
            <a:ext cx="5040312" cy="106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Char char="▪"/>
            </a:pPr>
            <a:r>
              <a:rPr lang="zh-CN" altLang="en-US"/>
              <a:t>先选点集</a:t>
            </a:r>
            <a:r>
              <a:rPr lang="en-US" altLang="zh-CN" i="1"/>
              <a:t>V’</a:t>
            </a:r>
            <a:endParaRPr lang="en-US" altLang="zh-CN" i="1">
              <a:sym typeface="Symbol" pitchFamily="18" charset="2"/>
            </a:endParaRPr>
          </a:p>
          <a:p>
            <a:pPr>
              <a:buFont typeface="Arial" charset="0"/>
              <a:buChar char="▪"/>
            </a:pPr>
            <a:r>
              <a:rPr lang="zh-CN" altLang="en-US">
                <a:solidFill>
                  <a:schemeClr val="hlink"/>
                </a:solidFill>
              </a:rPr>
              <a:t>再找</a:t>
            </a:r>
            <a:r>
              <a:rPr lang="en-US" altLang="zh-CN" i="1">
                <a:solidFill>
                  <a:schemeClr val="hlink"/>
                </a:solidFill>
              </a:rPr>
              <a:t>V’</a:t>
            </a:r>
            <a:r>
              <a:rPr lang="zh-CN" altLang="en-US">
                <a:solidFill>
                  <a:schemeClr val="hlink"/>
                </a:solidFill>
              </a:rPr>
              <a:t>之间的边集</a:t>
            </a:r>
            <a:r>
              <a:rPr lang="en-US" altLang="zh-CN" i="1">
                <a:solidFill>
                  <a:schemeClr val="hlink"/>
                </a:solidFill>
              </a:rPr>
              <a:t>E’</a:t>
            </a:r>
            <a:endParaRPr lang="en-US" altLang="zh-CN" i="1">
              <a:solidFill>
                <a:srgbClr val="FF0000"/>
              </a:solidFill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0774" name="Oval 6"/>
          <p:cNvSpPr>
            <a:spLocks noChangeArrowheads="1"/>
          </p:cNvSpPr>
          <p:nvPr/>
        </p:nvSpPr>
        <p:spPr bwMode="auto">
          <a:xfrm>
            <a:off x="6375400" y="260032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60776" name="Oval 8"/>
          <p:cNvSpPr>
            <a:spLocks noChangeArrowheads="1"/>
          </p:cNvSpPr>
          <p:nvPr/>
        </p:nvSpPr>
        <p:spPr bwMode="auto">
          <a:xfrm>
            <a:off x="6988175" y="3716338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160778" name="Oval 10"/>
          <p:cNvSpPr>
            <a:spLocks noChangeArrowheads="1"/>
          </p:cNvSpPr>
          <p:nvPr/>
        </p:nvSpPr>
        <p:spPr bwMode="auto">
          <a:xfrm>
            <a:off x="6375400" y="4833938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160779" name="Oval 11"/>
          <p:cNvSpPr>
            <a:spLocks noChangeArrowheads="1"/>
          </p:cNvSpPr>
          <p:nvPr/>
        </p:nvSpPr>
        <p:spPr bwMode="auto">
          <a:xfrm>
            <a:off x="5943600" y="3716338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60780" name="Oval 12"/>
          <p:cNvSpPr>
            <a:spLocks noChangeArrowheads="1"/>
          </p:cNvSpPr>
          <p:nvPr/>
        </p:nvSpPr>
        <p:spPr bwMode="auto">
          <a:xfrm>
            <a:off x="5584825" y="141287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8</a:t>
            </a:r>
          </a:p>
        </p:txBody>
      </p:sp>
      <p:sp>
        <p:nvSpPr>
          <p:cNvPr id="160781" name="Oval 13"/>
          <p:cNvSpPr>
            <a:spLocks noChangeArrowheads="1"/>
          </p:cNvSpPr>
          <p:nvPr/>
        </p:nvSpPr>
        <p:spPr bwMode="auto">
          <a:xfrm>
            <a:off x="7024688" y="162877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7</a:t>
            </a:r>
          </a:p>
        </p:txBody>
      </p:sp>
      <p:sp>
        <p:nvSpPr>
          <p:cNvPr id="160782" name="Oval 14"/>
          <p:cNvSpPr>
            <a:spLocks noChangeArrowheads="1"/>
          </p:cNvSpPr>
          <p:nvPr/>
        </p:nvSpPr>
        <p:spPr bwMode="auto">
          <a:xfrm>
            <a:off x="8104188" y="2819400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6</a:t>
            </a:r>
          </a:p>
        </p:txBody>
      </p:sp>
      <p:sp>
        <p:nvSpPr>
          <p:cNvPr id="160783" name="Oval 15"/>
          <p:cNvSpPr>
            <a:spLocks noChangeArrowheads="1"/>
          </p:cNvSpPr>
          <p:nvPr/>
        </p:nvSpPr>
        <p:spPr bwMode="auto">
          <a:xfrm>
            <a:off x="7888288" y="425767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5</a:t>
            </a:r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>
            <a:off x="6808788" y="3176588"/>
            <a:ext cx="358775" cy="539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 flipH="1">
            <a:off x="6303963" y="3176588"/>
            <a:ext cx="252412" cy="539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>
            <a:off x="6556375" y="4005263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89" name="Line 21"/>
          <p:cNvSpPr>
            <a:spLocks noChangeShapeType="1"/>
          </p:cNvSpPr>
          <p:nvPr/>
        </p:nvSpPr>
        <p:spPr bwMode="auto">
          <a:xfrm flipV="1">
            <a:off x="6988175" y="4760913"/>
            <a:ext cx="97155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86" name="Line 18"/>
          <p:cNvSpPr>
            <a:spLocks noChangeShapeType="1"/>
          </p:cNvSpPr>
          <p:nvPr/>
        </p:nvSpPr>
        <p:spPr bwMode="auto">
          <a:xfrm>
            <a:off x="6051550" y="1987550"/>
            <a:ext cx="392113" cy="720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87" name="Line 19"/>
          <p:cNvSpPr>
            <a:spLocks noChangeShapeType="1"/>
          </p:cNvSpPr>
          <p:nvPr/>
        </p:nvSpPr>
        <p:spPr bwMode="auto">
          <a:xfrm flipV="1">
            <a:off x="6840538" y="2203450"/>
            <a:ext cx="292100" cy="469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88" name="Line 20"/>
          <p:cNvSpPr>
            <a:spLocks noChangeShapeType="1"/>
          </p:cNvSpPr>
          <p:nvPr/>
        </p:nvSpPr>
        <p:spPr bwMode="auto">
          <a:xfrm>
            <a:off x="6375400" y="4327525"/>
            <a:ext cx="217488" cy="541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90" name="Line 22"/>
          <p:cNvSpPr>
            <a:spLocks noChangeShapeType="1"/>
          </p:cNvSpPr>
          <p:nvPr/>
        </p:nvSpPr>
        <p:spPr bwMode="auto">
          <a:xfrm flipH="1">
            <a:off x="7564438" y="3248025"/>
            <a:ext cx="539750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91" name="Line 23"/>
          <p:cNvSpPr>
            <a:spLocks noChangeShapeType="1"/>
          </p:cNvSpPr>
          <p:nvPr/>
        </p:nvSpPr>
        <p:spPr bwMode="auto">
          <a:xfrm>
            <a:off x="7527925" y="2168525"/>
            <a:ext cx="720725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92" name="Line 24"/>
          <p:cNvSpPr>
            <a:spLocks noChangeShapeType="1"/>
          </p:cNvSpPr>
          <p:nvPr/>
        </p:nvSpPr>
        <p:spPr bwMode="auto">
          <a:xfrm flipH="1">
            <a:off x="8283575" y="3429000"/>
            <a:ext cx="109538" cy="828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96" name="Text Box 28"/>
          <p:cNvSpPr txBox="1">
            <a:spLocks noChangeArrowheads="1"/>
          </p:cNvSpPr>
          <p:nvPr/>
        </p:nvSpPr>
        <p:spPr bwMode="auto">
          <a:xfrm>
            <a:off x="5400675" y="5589588"/>
            <a:ext cx="31464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 typeface="Arial" charset="0"/>
              <a:buChar char="▪"/>
            </a:pPr>
            <a:r>
              <a:rPr lang="zh-CN" altLang="en-US">
                <a:latin typeface="黑体" pitchFamily="2" charset="-122"/>
              </a:rPr>
              <a:t>圈内的点组成</a:t>
            </a:r>
            <a:r>
              <a:rPr lang="en-US" altLang="zh-CN" i="1">
                <a:latin typeface="黑体" pitchFamily="2" charset="-122"/>
              </a:rPr>
              <a:t>V</a:t>
            </a:r>
            <a:r>
              <a:rPr lang="en-US" altLang="zh-CN" i="1">
                <a:latin typeface="Arial"/>
              </a:rPr>
              <a:t>’</a:t>
            </a:r>
            <a:endParaRPr lang="en-US" altLang="zh-CN" i="1">
              <a:latin typeface="黑体" pitchFamily="2" charset="-122"/>
            </a:endParaRPr>
          </a:p>
          <a:p>
            <a:pPr algn="l">
              <a:buFont typeface="Arial" charset="0"/>
              <a:buChar char="▪"/>
            </a:pPr>
            <a:r>
              <a:rPr lang="zh-CN" altLang="en-US">
                <a:solidFill>
                  <a:schemeClr val="hlink"/>
                </a:solidFill>
                <a:latin typeface="黑体" pitchFamily="2" charset="-122"/>
              </a:rPr>
              <a:t>蓝边组成</a:t>
            </a:r>
            <a:r>
              <a:rPr lang="en-US" altLang="zh-CN" i="1">
                <a:solidFill>
                  <a:schemeClr val="hlink"/>
                </a:solidFill>
                <a:latin typeface="黑体" pitchFamily="2" charset="-122"/>
              </a:rPr>
              <a:t>E</a:t>
            </a:r>
            <a:r>
              <a:rPr lang="en-US" altLang="zh-CN" i="1">
                <a:solidFill>
                  <a:schemeClr val="hlink"/>
                </a:solidFill>
                <a:latin typeface="Arial"/>
              </a:rPr>
              <a:t>’</a:t>
            </a:r>
            <a:endParaRPr lang="en-US" altLang="zh-CN" i="1">
              <a:solidFill>
                <a:schemeClr val="hlink"/>
              </a:solidFill>
              <a:latin typeface="黑体" pitchFamily="2" charset="-122"/>
            </a:endParaRPr>
          </a:p>
          <a:p>
            <a:pPr algn="l">
              <a:spcBef>
                <a:spcPct val="20000"/>
              </a:spcBef>
              <a:buFont typeface="Arial" charset="0"/>
              <a:buChar char="▪"/>
            </a:pPr>
            <a:r>
              <a:rPr lang="zh-CN" altLang="en-US">
                <a:solidFill>
                  <a:srgbClr val="FF0000"/>
                </a:solidFill>
                <a:latin typeface="黑体" pitchFamily="2" charset="-122"/>
              </a:rPr>
              <a:t>红边组成</a:t>
            </a:r>
            <a:r>
              <a:rPr lang="en-US" altLang="zh-CN" i="1">
                <a:solidFill>
                  <a:srgbClr val="FF0000"/>
                </a:solidFill>
                <a:latin typeface="黑体" pitchFamily="2" charset="-122"/>
              </a:rPr>
              <a:t>V</a:t>
            </a:r>
            <a:r>
              <a:rPr lang="en-US" altLang="zh-CN" i="1">
                <a:solidFill>
                  <a:srgbClr val="FF0000"/>
                </a:solidFill>
                <a:latin typeface="Arial"/>
              </a:rPr>
              <a:t>’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</a:rPr>
              <a:t>与</a:t>
            </a:r>
            <a:r>
              <a:rPr lang="en-US" altLang="zh-CN" i="1">
                <a:solidFill>
                  <a:srgbClr val="FF0000"/>
                </a:solidFill>
              </a:rPr>
              <a:t>V’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</a:rPr>
              <a:t>补集之间的边</a:t>
            </a:r>
          </a:p>
        </p:txBody>
      </p:sp>
      <p:sp>
        <p:nvSpPr>
          <p:cNvPr id="160798" name="Text Box 30"/>
          <p:cNvSpPr txBox="1">
            <a:spLocks noChangeArrowheads="1"/>
          </p:cNvSpPr>
          <p:nvPr/>
        </p:nvSpPr>
        <p:spPr bwMode="auto">
          <a:xfrm>
            <a:off x="4392613" y="4581525"/>
            <a:ext cx="11874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7200">
                <a:solidFill>
                  <a:srgbClr val="FF0000"/>
                </a:solidFill>
                <a:ea typeface="宋体" pitchFamily="2" charset="-122"/>
              </a:rPr>
              <a:t>?</a:t>
            </a:r>
          </a:p>
        </p:txBody>
      </p:sp>
      <p:sp>
        <p:nvSpPr>
          <p:cNvPr id="160811" name="AutoShape 43"/>
          <p:cNvSpPr>
            <a:spLocks noChangeArrowheads="1"/>
          </p:cNvSpPr>
          <p:nvPr/>
        </p:nvSpPr>
        <p:spPr bwMode="auto">
          <a:xfrm>
            <a:off x="611188" y="2744788"/>
            <a:ext cx="4211637" cy="828675"/>
          </a:xfrm>
          <a:prstGeom prst="downArrow">
            <a:avLst>
              <a:gd name="adj1" fmla="val 50620"/>
              <a:gd name="adj2" fmla="val 463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补集转化</a:t>
            </a:r>
          </a:p>
          <a:p>
            <a:r>
              <a:rPr lang="zh-CN" altLang="en-US"/>
              <a:t>再次逆向思维</a:t>
            </a:r>
          </a:p>
        </p:txBody>
      </p:sp>
      <p:sp>
        <p:nvSpPr>
          <p:cNvPr id="160816" name="Text Box 48"/>
          <p:cNvSpPr txBox="1">
            <a:spLocks noChangeArrowheads="1"/>
          </p:cNvSpPr>
          <p:nvPr/>
        </p:nvSpPr>
        <p:spPr bwMode="auto">
          <a:xfrm>
            <a:off x="7200900" y="27082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V’</a:t>
            </a:r>
          </a:p>
        </p:txBody>
      </p:sp>
      <p:sp>
        <p:nvSpPr>
          <p:cNvPr id="160817" name="Text Box 49"/>
          <p:cNvSpPr txBox="1">
            <a:spLocks noChangeArrowheads="1"/>
          </p:cNvSpPr>
          <p:nvPr/>
        </p:nvSpPr>
        <p:spPr bwMode="auto">
          <a:xfrm>
            <a:off x="6516688" y="335756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E’</a:t>
            </a:r>
          </a:p>
        </p:txBody>
      </p:sp>
      <p:sp>
        <p:nvSpPr>
          <p:cNvPr id="160818" name="Text Box 50"/>
          <p:cNvSpPr txBox="1">
            <a:spLocks noChangeArrowheads="1"/>
          </p:cNvSpPr>
          <p:nvPr/>
        </p:nvSpPr>
        <p:spPr bwMode="auto">
          <a:xfrm>
            <a:off x="4554538" y="4581525"/>
            <a:ext cx="10255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>
                <a:solidFill>
                  <a:srgbClr val="FF0000"/>
                </a:solidFill>
              </a:rPr>
              <a:t>割</a:t>
            </a:r>
          </a:p>
        </p:txBody>
      </p:sp>
      <p:sp>
        <p:nvSpPr>
          <p:cNvPr id="160819" name="Line 51"/>
          <p:cNvSpPr>
            <a:spLocks noChangeShapeType="1"/>
          </p:cNvSpPr>
          <p:nvPr/>
        </p:nvSpPr>
        <p:spPr bwMode="auto">
          <a:xfrm>
            <a:off x="2951163" y="5516563"/>
            <a:ext cx="252412" cy="5762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821" name="Text Box 53"/>
          <p:cNvSpPr txBox="1">
            <a:spLocks noChangeArrowheads="1"/>
          </p:cNvSpPr>
          <p:nvPr/>
        </p:nvSpPr>
        <p:spPr bwMode="auto">
          <a:xfrm>
            <a:off x="2698750" y="6092825"/>
            <a:ext cx="140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最小割</a:t>
            </a:r>
          </a:p>
        </p:txBody>
      </p:sp>
      <p:sp>
        <p:nvSpPr>
          <p:cNvPr id="160823" name="Line 55"/>
          <p:cNvSpPr>
            <a:spLocks noChangeShapeType="1"/>
          </p:cNvSpPr>
          <p:nvPr/>
        </p:nvSpPr>
        <p:spPr bwMode="auto">
          <a:xfrm>
            <a:off x="2484438" y="4076700"/>
            <a:ext cx="15113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824" name="Text Box 56"/>
          <p:cNvSpPr txBox="1">
            <a:spLocks noChangeArrowheads="1"/>
          </p:cNvSpPr>
          <p:nvPr/>
        </p:nvSpPr>
        <p:spPr bwMode="auto">
          <a:xfrm>
            <a:off x="3957638" y="3824288"/>
            <a:ext cx="1335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hlink"/>
                </a:solidFill>
              </a:rPr>
              <a:t>最大化</a:t>
            </a:r>
          </a:p>
        </p:txBody>
      </p:sp>
      <p:sp>
        <p:nvSpPr>
          <p:cNvPr id="160826" name="Rectangle 58"/>
          <p:cNvSpPr>
            <a:spLocks noChangeArrowheads="1"/>
          </p:cNvSpPr>
          <p:nvPr/>
        </p:nvSpPr>
        <p:spPr bwMode="auto">
          <a:xfrm>
            <a:off x="935038" y="4941888"/>
            <a:ext cx="3565525" cy="574675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0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0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0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60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5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60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60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4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6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6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6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6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6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6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6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27" grpId="0" animBg="1"/>
      <p:bldP spid="160825" grpId="0" animBg="1"/>
      <p:bldP spid="160771" grpId="0" uiExpand="1" build="p"/>
      <p:bldP spid="160777" grpId="0" animBg="1"/>
      <p:bldP spid="160777" grpId="1" animBg="1"/>
      <p:bldP spid="160777" grpId="2" animBg="1"/>
      <p:bldP spid="160777" grpId="3" animBg="1"/>
      <p:bldP spid="160784" grpId="0" animBg="1"/>
      <p:bldP spid="160784" grpId="1" animBg="1"/>
      <p:bldP spid="160784" grpId="2" animBg="1"/>
      <p:bldP spid="160784" grpId="3" animBg="1"/>
      <p:bldP spid="160785" grpId="0" animBg="1"/>
      <p:bldP spid="160785" grpId="1" animBg="1"/>
      <p:bldP spid="160785" grpId="2" animBg="1"/>
      <p:bldP spid="160785" grpId="3" animBg="1"/>
      <p:bldP spid="160786" grpId="0" animBg="1"/>
      <p:bldP spid="160786" grpId="1" animBg="1"/>
      <p:bldP spid="160786" grpId="2" animBg="1"/>
      <p:bldP spid="160786" grpId="3" animBg="1"/>
      <p:bldP spid="160787" grpId="0" animBg="1"/>
      <p:bldP spid="160787" grpId="1" animBg="1"/>
      <p:bldP spid="160787" grpId="2" animBg="1"/>
      <p:bldP spid="160787" grpId="3" animBg="1"/>
      <p:bldP spid="160788" grpId="0" animBg="1"/>
      <p:bldP spid="160788" grpId="1" animBg="1"/>
      <p:bldP spid="160788" grpId="2" animBg="1"/>
      <p:bldP spid="160788" grpId="3" animBg="1"/>
      <p:bldP spid="160790" grpId="0" animBg="1"/>
      <p:bldP spid="160790" grpId="1" animBg="1"/>
      <p:bldP spid="160790" grpId="2" animBg="1"/>
      <p:bldP spid="160790" grpId="3" animBg="1"/>
      <p:bldP spid="160798" grpId="0"/>
      <p:bldP spid="160798" grpId="1"/>
      <p:bldP spid="160811" grpId="0" animBg="1"/>
      <p:bldP spid="160816" grpId="0"/>
      <p:bldP spid="160817" grpId="0"/>
      <p:bldP spid="160818" grpId="0"/>
      <p:bldP spid="160819" grpId="0" animBg="1"/>
      <p:bldP spid="160821" grpId="0"/>
      <p:bldP spid="160823" grpId="0" animBg="1"/>
      <p:bldP spid="1608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改进算法</a:t>
            </a:r>
            <a:br>
              <a:rPr lang="zh-CN" altLang="en-US" sz="4000"/>
            </a:br>
            <a:r>
              <a:rPr lang="zh-CN" altLang="en-US"/>
              <a:t>尝试</a:t>
            </a:r>
            <a:r>
              <a:rPr lang="zh-CN" altLang="en-US" sz="4000"/>
              <a:t>构图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38538" cy="3449638"/>
          </a:xfrm>
        </p:spPr>
        <p:txBody>
          <a:bodyPr/>
          <a:lstStyle/>
          <a:p>
            <a:pPr>
              <a:buFont typeface="Arial" charset="0"/>
              <a:buChar char="▪"/>
            </a:pPr>
            <a:r>
              <a:rPr lang="zh-CN" altLang="en-US" sz="2800"/>
              <a:t>选出点集</a:t>
            </a:r>
            <a:r>
              <a:rPr lang="en-US" altLang="zh-CN" sz="2800" i="1"/>
              <a:t>V’</a:t>
            </a:r>
          </a:p>
          <a:p>
            <a:pPr lvl="1">
              <a:buFont typeface="Arial" charset="0"/>
              <a:buChar char="▪"/>
            </a:pPr>
            <a:r>
              <a:rPr lang="zh-CN" altLang="en-US" sz="2400"/>
              <a:t>对于每个点：选或不选</a:t>
            </a:r>
          </a:p>
          <a:p>
            <a:pPr>
              <a:buFont typeface="Arial" charset="0"/>
              <a:buChar char="▪"/>
            </a:pPr>
            <a:r>
              <a:rPr lang="zh-CN" altLang="en-US" sz="2800"/>
              <a:t>构图</a:t>
            </a:r>
          </a:p>
          <a:p>
            <a:pPr lvl="1">
              <a:buFont typeface="Arial" charset="0"/>
              <a:buChar char="▪"/>
            </a:pPr>
            <a:r>
              <a:rPr lang="zh-CN" altLang="en-US" sz="2400"/>
              <a:t>从源向每个点连边</a:t>
            </a:r>
          </a:p>
          <a:p>
            <a:pPr lvl="1">
              <a:buFont typeface="Arial" charset="0"/>
              <a:buChar char="▪"/>
            </a:pPr>
            <a:r>
              <a:rPr lang="zh-CN" altLang="en-US" sz="2400"/>
              <a:t>从每个点向汇连边</a:t>
            </a:r>
          </a:p>
          <a:p>
            <a:pPr>
              <a:buFont typeface="Arial" charset="0"/>
              <a:buChar char="▪"/>
            </a:pPr>
            <a:endParaRPr lang="en-US" altLang="zh-CN" sz="2800"/>
          </a:p>
        </p:txBody>
      </p:sp>
      <p:sp>
        <p:nvSpPr>
          <p:cNvPr id="182276" name="Oval 4"/>
          <p:cNvSpPr>
            <a:spLocks noChangeArrowheads="1"/>
          </p:cNvSpPr>
          <p:nvPr/>
        </p:nvSpPr>
        <p:spPr bwMode="auto">
          <a:xfrm>
            <a:off x="4176713" y="468947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82277" name="Oval 5"/>
          <p:cNvSpPr>
            <a:spLocks noChangeArrowheads="1"/>
          </p:cNvSpPr>
          <p:nvPr/>
        </p:nvSpPr>
        <p:spPr bwMode="auto">
          <a:xfrm>
            <a:off x="4213225" y="6021388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82278" name="Oval 6"/>
          <p:cNvSpPr>
            <a:spLocks noChangeArrowheads="1"/>
          </p:cNvSpPr>
          <p:nvPr/>
        </p:nvSpPr>
        <p:spPr bwMode="auto">
          <a:xfrm>
            <a:off x="2700338" y="530066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s</a:t>
            </a:r>
          </a:p>
        </p:txBody>
      </p:sp>
      <p:sp>
        <p:nvSpPr>
          <p:cNvPr id="182279" name="Oval 7"/>
          <p:cNvSpPr>
            <a:spLocks noChangeArrowheads="1"/>
          </p:cNvSpPr>
          <p:nvPr/>
        </p:nvSpPr>
        <p:spPr bwMode="auto">
          <a:xfrm>
            <a:off x="5689600" y="5373688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t</a:t>
            </a:r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>
            <a:off x="4789488" y="5013325"/>
            <a:ext cx="935037" cy="4683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3276600" y="5734050"/>
            <a:ext cx="936625" cy="611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 flipV="1">
            <a:off x="4824413" y="5876925"/>
            <a:ext cx="936625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4" name="Line 12"/>
          <p:cNvSpPr>
            <a:spLocks noChangeShapeType="1"/>
          </p:cNvSpPr>
          <p:nvPr/>
        </p:nvSpPr>
        <p:spPr bwMode="auto">
          <a:xfrm flipV="1">
            <a:off x="3276600" y="5049838"/>
            <a:ext cx="900113" cy="4683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5164138" y="45862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 flipV="1">
            <a:off x="3203575" y="4724400"/>
            <a:ext cx="2736850" cy="1692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4" name="Oval 22"/>
          <p:cNvSpPr>
            <a:spLocks noChangeArrowheads="1"/>
          </p:cNvSpPr>
          <p:nvPr/>
        </p:nvSpPr>
        <p:spPr bwMode="auto">
          <a:xfrm rot="-1432602">
            <a:off x="2339975" y="4797425"/>
            <a:ext cx="2808288" cy="1008063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95" name="Text Box 23"/>
          <p:cNvSpPr txBox="1">
            <a:spLocks noChangeArrowheads="1"/>
          </p:cNvSpPr>
          <p:nvPr/>
        </p:nvSpPr>
        <p:spPr bwMode="auto">
          <a:xfrm>
            <a:off x="3419475" y="49053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V’</a:t>
            </a:r>
          </a:p>
        </p:txBody>
      </p:sp>
      <p:sp>
        <p:nvSpPr>
          <p:cNvPr id="182296" name="Rectangle 24"/>
          <p:cNvSpPr>
            <a:spLocks noChangeArrowheads="1"/>
          </p:cNvSpPr>
          <p:nvPr/>
        </p:nvSpPr>
        <p:spPr bwMode="auto">
          <a:xfrm>
            <a:off x="5219700" y="1520825"/>
            <a:ext cx="3781425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charset="0"/>
              <a:buChar char="▪"/>
            </a:pPr>
            <a:r>
              <a:rPr lang="zh-CN" altLang="en-US" sz="2400">
                <a:ea typeface="宋体" pitchFamily="2" charset="-122"/>
              </a:rPr>
              <a:t>对于每个点，割必会割断它到源或它到汇的两条边中的一条</a:t>
            </a:r>
          </a:p>
          <a:p>
            <a:pPr marL="342900" indent="-342900" algn="l">
              <a:spcBef>
                <a:spcPct val="20000"/>
              </a:spcBef>
              <a:buFont typeface="Arial" charset="0"/>
              <a:buChar char="▪"/>
            </a:pPr>
            <a:r>
              <a:rPr lang="zh-CN" altLang="en-US" sz="2400">
                <a:ea typeface="宋体" pitchFamily="2" charset="-122"/>
              </a:rPr>
              <a:t>不妨设，到汇的边被割断的点组成</a:t>
            </a:r>
            <a:r>
              <a:rPr lang="en-US" altLang="zh-CN" sz="2400" i="1">
                <a:ea typeface="宋体" pitchFamily="2" charset="-122"/>
              </a:rPr>
              <a:t>V’</a:t>
            </a:r>
          </a:p>
          <a:p>
            <a:pPr marL="742950" lvl="1" indent="-285750" algn="l">
              <a:spcBef>
                <a:spcPct val="20000"/>
              </a:spcBef>
              <a:buFont typeface="Arial" charset="0"/>
              <a:buChar char="▪"/>
            </a:pPr>
            <a:r>
              <a:rPr lang="zh-CN" altLang="en-US">
                <a:ea typeface="宋体" pitchFamily="2" charset="-122"/>
              </a:rPr>
              <a:t>则</a:t>
            </a:r>
            <a:r>
              <a:rPr lang="en-US" altLang="zh-CN" i="1">
                <a:ea typeface="宋体" pitchFamily="2" charset="-122"/>
              </a:rPr>
              <a:t>V’</a:t>
            </a:r>
            <a:r>
              <a:rPr lang="zh-CN" altLang="en-US">
                <a:ea typeface="宋体" pitchFamily="2" charset="-122"/>
              </a:rPr>
              <a:t>中每个点连接汇的边都在割内</a:t>
            </a:r>
          </a:p>
          <a:p>
            <a:pPr marL="742950" lvl="1" indent="-285750" algn="l">
              <a:spcBef>
                <a:spcPct val="20000"/>
              </a:spcBef>
              <a:buFont typeface="Arial" charset="0"/>
              <a:buChar char="▪"/>
            </a:pPr>
            <a:r>
              <a:rPr lang="zh-CN" altLang="en-US">
                <a:ea typeface="宋体" pitchFamily="2" charset="-122"/>
              </a:rPr>
              <a:t>选入</a:t>
            </a:r>
            <a:r>
              <a:rPr lang="en-US" altLang="zh-CN" i="1">
                <a:ea typeface="宋体" pitchFamily="2" charset="-122"/>
              </a:rPr>
              <a:t>V'</a:t>
            </a:r>
            <a:r>
              <a:rPr lang="zh-CN" altLang="en-US">
                <a:ea typeface="宋体" pitchFamily="2" charset="-122"/>
              </a:rPr>
              <a:t>的点的一些代价信息，可以加载到这条被割掉的边上。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822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182284"/>
                                        </p:tgtEl>
                                      </p:cBhvr>
                                      <p:by x="66600" y="66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1822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182281"/>
                                        </p:tgtEl>
                                      </p:cBhvr>
                                      <p:by x="66600" y="66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8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DA90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8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8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500" fill="hold"/>
                                        <p:tgtEl>
                                          <p:spTgt spid="1822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822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uiExpand="1" build="p"/>
      <p:bldP spid="182281" grpId="0" animBg="1"/>
      <p:bldP spid="182281" grpId="1" animBg="1"/>
      <p:bldP spid="182281" grpId="2" animBg="1"/>
      <p:bldP spid="182281" grpId="3" animBg="1"/>
      <p:bldP spid="182282" grpId="0" animBg="1"/>
      <p:bldP spid="182283" grpId="0" animBg="1"/>
      <p:bldP spid="182283" grpId="1" animBg="1"/>
      <p:bldP spid="182284" grpId="0" animBg="1"/>
      <p:bldP spid="182284" grpId="1" animBg="1"/>
      <p:bldP spid="182284" grpId="2" animBg="1"/>
      <p:bldP spid="182293" grpId="0" animBg="1"/>
      <p:bldP spid="182294" grpId="0" animBg="1"/>
      <p:bldP spid="182295" grpId="0"/>
      <p:bldP spid="18229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9" name="Rectangle 59"/>
          <p:cNvSpPr>
            <a:spLocks noChangeArrowheads="1"/>
          </p:cNvSpPr>
          <p:nvPr/>
        </p:nvSpPr>
        <p:spPr bwMode="auto">
          <a:xfrm>
            <a:off x="719138" y="2060575"/>
            <a:ext cx="3673475" cy="900113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7" name="Rectangle 47"/>
          <p:cNvSpPr>
            <a:spLocks noChangeArrowheads="1"/>
          </p:cNvSpPr>
          <p:nvPr/>
        </p:nvSpPr>
        <p:spPr bwMode="auto">
          <a:xfrm>
            <a:off x="0" y="1592263"/>
            <a:ext cx="4572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hlink"/>
                </a:solidFill>
              </a:rPr>
              <a:t>V’</a:t>
            </a:r>
            <a:r>
              <a:rPr lang="zh-CN" altLang="en-US" sz="2800">
                <a:solidFill>
                  <a:schemeClr val="hlink"/>
                </a:solidFill>
              </a:rPr>
              <a:t>间的边</a:t>
            </a:r>
            <a:r>
              <a:rPr lang="en-US" altLang="zh-CN" sz="2800">
                <a:solidFill>
                  <a:schemeClr val="hlink"/>
                </a:solidFill>
              </a:rPr>
              <a:t>E’</a:t>
            </a:r>
            <a:r>
              <a:rPr lang="zh-CN" altLang="en-US" sz="2800"/>
              <a:t>＝ </a:t>
            </a:r>
          </a:p>
          <a:p>
            <a:r>
              <a:rPr lang="zh-CN" altLang="en-US" sz="2800"/>
              <a:t>与</a:t>
            </a:r>
            <a:r>
              <a:rPr lang="en-US" altLang="zh-CN" sz="2800"/>
              <a:t>V’</a:t>
            </a:r>
            <a:r>
              <a:rPr lang="zh-CN" altLang="en-US" sz="2800"/>
              <a:t>关联的所有边</a:t>
            </a:r>
          </a:p>
          <a:p>
            <a:r>
              <a:rPr lang="zh-CN" altLang="en-US" sz="2800"/>
              <a:t> － </a:t>
            </a:r>
            <a:r>
              <a:rPr lang="en-US" altLang="zh-CN" sz="2800">
                <a:solidFill>
                  <a:srgbClr val="FF0000"/>
                </a:solidFill>
              </a:rPr>
              <a:t>V’</a:t>
            </a:r>
            <a:r>
              <a:rPr lang="zh-CN" altLang="en-US" sz="2800">
                <a:solidFill>
                  <a:srgbClr val="FF0000"/>
                </a:solidFill>
              </a:rPr>
              <a:t>与</a:t>
            </a:r>
            <a:r>
              <a:rPr lang="en-US" altLang="zh-CN" sz="2800">
                <a:solidFill>
                  <a:srgbClr val="FF0000"/>
                </a:solidFill>
              </a:rPr>
              <a:t>V’</a:t>
            </a:r>
            <a:r>
              <a:rPr lang="zh-CN" altLang="en-US" sz="2800">
                <a:solidFill>
                  <a:srgbClr val="FF0000"/>
                </a:solidFill>
              </a:rPr>
              <a:t>补集之间的边</a:t>
            </a:r>
          </a:p>
        </p:txBody>
      </p:sp>
      <p:sp>
        <p:nvSpPr>
          <p:cNvPr id="194609" name="Rectangle 49"/>
          <p:cNvSpPr>
            <a:spLocks noChangeArrowheads="1"/>
          </p:cNvSpPr>
          <p:nvPr/>
        </p:nvSpPr>
        <p:spPr bwMode="auto">
          <a:xfrm>
            <a:off x="0" y="1592263"/>
            <a:ext cx="4572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hlink"/>
                </a:solidFill>
              </a:rPr>
              <a:t>V’</a:t>
            </a:r>
            <a:r>
              <a:rPr lang="zh-CN" altLang="en-US" sz="2800">
                <a:solidFill>
                  <a:schemeClr val="hlink"/>
                </a:solidFill>
              </a:rPr>
              <a:t>间的边</a:t>
            </a:r>
            <a:r>
              <a:rPr lang="en-US" altLang="zh-CN" sz="2800">
                <a:solidFill>
                  <a:schemeClr val="hlink"/>
                </a:solidFill>
              </a:rPr>
              <a:t>E’</a:t>
            </a:r>
            <a:r>
              <a:rPr lang="zh-CN" altLang="en-US" sz="2800"/>
              <a:t>＝ </a:t>
            </a:r>
          </a:p>
          <a:p>
            <a:r>
              <a:rPr lang="zh-CN" altLang="en-US" sz="2800"/>
              <a:t> － </a:t>
            </a:r>
            <a:r>
              <a:rPr lang="en-US" altLang="zh-CN" sz="2800"/>
              <a:t>(</a:t>
            </a:r>
            <a:r>
              <a:rPr lang="en-US" altLang="zh-CN" sz="2800">
                <a:solidFill>
                  <a:srgbClr val="FF0000"/>
                </a:solidFill>
              </a:rPr>
              <a:t>V’</a:t>
            </a:r>
            <a:r>
              <a:rPr lang="zh-CN" altLang="en-US" sz="2800">
                <a:solidFill>
                  <a:srgbClr val="FF0000"/>
                </a:solidFill>
              </a:rPr>
              <a:t>与</a:t>
            </a:r>
            <a:r>
              <a:rPr lang="en-US" altLang="zh-CN" sz="2800">
                <a:solidFill>
                  <a:srgbClr val="FF0000"/>
                </a:solidFill>
              </a:rPr>
              <a:t>V’</a:t>
            </a:r>
            <a:r>
              <a:rPr lang="zh-CN" altLang="en-US" sz="2800">
                <a:solidFill>
                  <a:srgbClr val="FF0000"/>
                </a:solidFill>
              </a:rPr>
              <a:t>补集之间的边</a:t>
            </a:r>
            <a:r>
              <a:rPr lang="zh-CN" altLang="en-US" sz="2800"/>
              <a:t>－</a:t>
            </a:r>
            <a:r>
              <a:rPr lang="en-US" altLang="zh-CN" sz="2800"/>
              <a:t>V’</a:t>
            </a:r>
            <a:r>
              <a:rPr lang="zh-CN" altLang="en-US" sz="2800"/>
              <a:t>关联的所有边</a:t>
            </a:r>
            <a:r>
              <a:rPr lang="en-US" altLang="zh-CN" sz="2800"/>
              <a:t>)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改进算法</a:t>
            </a:r>
            <a:br>
              <a:rPr lang="zh-CN" altLang="en-US" sz="4000"/>
            </a:br>
            <a:r>
              <a:rPr lang="zh-CN" altLang="en-US" sz="4000"/>
              <a:t>分析</a:t>
            </a:r>
          </a:p>
        </p:txBody>
      </p:sp>
      <p:sp>
        <p:nvSpPr>
          <p:cNvPr id="194575" name="Oval 15"/>
          <p:cNvSpPr>
            <a:spLocks noChangeArrowheads="1"/>
          </p:cNvSpPr>
          <p:nvPr/>
        </p:nvSpPr>
        <p:spPr bwMode="auto">
          <a:xfrm>
            <a:off x="5616575" y="2492375"/>
            <a:ext cx="2232025" cy="22320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94576" name="Oval 16"/>
          <p:cNvSpPr>
            <a:spLocks noChangeArrowheads="1"/>
          </p:cNvSpPr>
          <p:nvPr/>
        </p:nvSpPr>
        <p:spPr bwMode="auto">
          <a:xfrm>
            <a:off x="7056438" y="335597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v</a:t>
            </a:r>
          </a:p>
        </p:txBody>
      </p:sp>
      <p:sp>
        <p:nvSpPr>
          <p:cNvPr id="194577" name="Oval 17"/>
          <p:cNvSpPr>
            <a:spLocks noChangeArrowheads="1"/>
          </p:cNvSpPr>
          <p:nvPr/>
        </p:nvSpPr>
        <p:spPr bwMode="auto">
          <a:xfrm>
            <a:off x="6119813" y="277971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194578" name="Oval 18"/>
          <p:cNvSpPr>
            <a:spLocks noChangeArrowheads="1"/>
          </p:cNvSpPr>
          <p:nvPr/>
        </p:nvSpPr>
        <p:spPr bwMode="auto">
          <a:xfrm>
            <a:off x="6121400" y="3860800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94579" name="Line 19"/>
          <p:cNvSpPr>
            <a:spLocks noChangeShapeType="1"/>
          </p:cNvSpPr>
          <p:nvPr/>
        </p:nvSpPr>
        <p:spPr bwMode="auto">
          <a:xfrm>
            <a:off x="6732588" y="3140075"/>
            <a:ext cx="395287" cy="3238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81" name="Line 21"/>
          <p:cNvSpPr>
            <a:spLocks noChangeShapeType="1"/>
          </p:cNvSpPr>
          <p:nvPr/>
        </p:nvSpPr>
        <p:spPr bwMode="auto">
          <a:xfrm flipV="1">
            <a:off x="6732588" y="3895725"/>
            <a:ext cx="431800" cy="32543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83" name="Line 23"/>
          <p:cNvSpPr>
            <a:spLocks noChangeShapeType="1"/>
          </p:cNvSpPr>
          <p:nvPr/>
        </p:nvSpPr>
        <p:spPr bwMode="auto">
          <a:xfrm>
            <a:off x="7596188" y="3824288"/>
            <a:ext cx="396875" cy="3603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84" name="Line 24"/>
          <p:cNvSpPr>
            <a:spLocks noChangeShapeType="1"/>
          </p:cNvSpPr>
          <p:nvPr/>
        </p:nvSpPr>
        <p:spPr bwMode="auto">
          <a:xfrm>
            <a:off x="6445250" y="3392488"/>
            <a:ext cx="0" cy="468312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85" name="Line 25"/>
          <p:cNvSpPr>
            <a:spLocks noChangeShapeType="1"/>
          </p:cNvSpPr>
          <p:nvPr/>
        </p:nvSpPr>
        <p:spPr bwMode="auto">
          <a:xfrm flipH="1">
            <a:off x="7596188" y="3176588"/>
            <a:ext cx="433387" cy="3238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86" name="Text Box 26"/>
          <p:cNvSpPr txBox="1">
            <a:spLocks noChangeArrowheads="1"/>
          </p:cNvSpPr>
          <p:nvPr/>
        </p:nvSpPr>
        <p:spPr bwMode="auto">
          <a:xfrm>
            <a:off x="7056438" y="288766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V’</a:t>
            </a:r>
          </a:p>
        </p:txBody>
      </p:sp>
      <p:sp>
        <p:nvSpPr>
          <p:cNvPr id="194590" name="Oval 30"/>
          <p:cNvSpPr>
            <a:spLocks noChangeArrowheads="1"/>
          </p:cNvSpPr>
          <p:nvPr/>
        </p:nvSpPr>
        <p:spPr bwMode="auto">
          <a:xfrm>
            <a:off x="7956550" y="277971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194591" name="Oval 31"/>
          <p:cNvSpPr>
            <a:spLocks noChangeArrowheads="1"/>
          </p:cNvSpPr>
          <p:nvPr/>
        </p:nvSpPr>
        <p:spPr bwMode="auto">
          <a:xfrm>
            <a:off x="7993063" y="3932238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5</a:t>
            </a:r>
          </a:p>
        </p:txBody>
      </p:sp>
      <p:sp>
        <p:nvSpPr>
          <p:cNvPr id="194615" name="Line 55"/>
          <p:cNvSpPr>
            <a:spLocks noChangeShapeType="1"/>
          </p:cNvSpPr>
          <p:nvPr/>
        </p:nvSpPr>
        <p:spPr bwMode="auto">
          <a:xfrm flipV="1">
            <a:off x="3455988" y="1700213"/>
            <a:ext cx="32385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6" name="Text Box 56"/>
          <p:cNvSpPr txBox="1">
            <a:spLocks noChangeArrowheads="1"/>
          </p:cNvSpPr>
          <p:nvPr/>
        </p:nvSpPr>
        <p:spPr bwMode="auto">
          <a:xfrm>
            <a:off x="3743325" y="1484313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凑入最小割</a:t>
            </a:r>
          </a:p>
        </p:txBody>
      </p:sp>
      <p:sp>
        <p:nvSpPr>
          <p:cNvPr id="194622" name="Text Box 62"/>
          <p:cNvSpPr txBox="1">
            <a:spLocks noChangeArrowheads="1"/>
          </p:cNvSpPr>
          <p:nvPr/>
        </p:nvSpPr>
        <p:spPr bwMode="auto">
          <a:xfrm>
            <a:off x="287338" y="3465513"/>
            <a:ext cx="54006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Arial" charset="0"/>
              <a:buChar char="▪"/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微观地，考察单独的在</a:t>
            </a:r>
            <a:r>
              <a:rPr lang="en-US" altLang="zh-CN" sz="2800">
                <a:ea typeface="宋体" pitchFamily="2" charset="-122"/>
              </a:rPr>
              <a:t>V’</a:t>
            </a:r>
            <a:r>
              <a:rPr lang="zh-CN" altLang="en-US" sz="2800">
                <a:ea typeface="宋体" pitchFamily="2" charset="-122"/>
              </a:rPr>
              <a:t>中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点</a:t>
            </a:r>
            <a:r>
              <a:rPr lang="en-US" altLang="zh-CN" sz="2800">
                <a:ea typeface="宋体" pitchFamily="2" charset="-122"/>
              </a:rPr>
              <a:t>v</a:t>
            </a:r>
          </a:p>
          <a:p>
            <a:r>
              <a:rPr lang="zh-CN" altLang="en-US" sz="2800">
                <a:solidFill>
                  <a:schemeClr val="hlink"/>
                </a:solidFill>
              </a:rPr>
              <a:t>与</a:t>
            </a:r>
            <a:r>
              <a:rPr lang="en-US" altLang="zh-CN" sz="2800">
                <a:solidFill>
                  <a:schemeClr val="hlink"/>
                </a:solidFill>
              </a:rPr>
              <a:t>v</a:t>
            </a:r>
            <a:r>
              <a:rPr lang="zh-CN" altLang="en-US" sz="2800">
                <a:solidFill>
                  <a:schemeClr val="hlink"/>
                </a:solidFill>
              </a:rPr>
              <a:t>关联所有</a:t>
            </a:r>
            <a:r>
              <a:rPr lang="en-US" altLang="zh-CN" sz="2800">
                <a:solidFill>
                  <a:schemeClr val="hlink"/>
                </a:solidFill>
              </a:rPr>
              <a:t>E’</a:t>
            </a:r>
            <a:r>
              <a:rPr lang="zh-CN" altLang="en-US" sz="2800">
                <a:solidFill>
                  <a:schemeClr val="hlink"/>
                </a:solidFill>
              </a:rPr>
              <a:t>内的边 </a:t>
            </a:r>
            <a:r>
              <a:rPr lang="en-US" altLang="zh-CN" sz="2800"/>
              <a:t>= </a:t>
            </a:r>
          </a:p>
          <a:p>
            <a:r>
              <a:rPr lang="zh-CN" altLang="en-US" sz="2800"/>
              <a:t>－（</a:t>
            </a:r>
            <a:r>
              <a:rPr lang="zh-CN" altLang="en-US" sz="2800">
                <a:solidFill>
                  <a:srgbClr val="FF0000"/>
                </a:solidFill>
              </a:rPr>
              <a:t>与</a:t>
            </a:r>
            <a:r>
              <a:rPr lang="en-US" altLang="zh-CN" sz="2800">
                <a:solidFill>
                  <a:srgbClr val="FF0000"/>
                </a:solidFill>
              </a:rPr>
              <a:t>v</a:t>
            </a:r>
            <a:r>
              <a:rPr lang="zh-CN" altLang="en-US" sz="2800">
                <a:solidFill>
                  <a:srgbClr val="FF0000"/>
                </a:solidFill>
              </a:rPr>
              <a:t>关联所有割边</a:t>
            </a:r>
            <a:endParaRPr lang="zh-CN" altLang="en-US" sz="2800"/>
          </a:p>
          <a:p>
            <a:r>
              <a:rPr lang="zh-CN" altLang="en-US" sz="2800"/>
              <a:t>－与</a:t>
            </a:r>
            <a:r>
              <a:rPr lang="en-US" altLang="zh-CN" sz="2800"/>
              <a:t>v</a:t>
            </a:r>
            <a:r>
              <a:rPr lang="zh-CN" altLang="en-US" sz="2800"/>
              <a:t>关联所有边）</a:t>
            </a:r>
          </a:p>
        </p:txBody>
      </p:sp>
      <p:sp>
        <p:nvSpPr>
          <p:cNvPr id="194628" name="Rectangle 68"/>
          <p:cNvSpPr>
            <a:spLocks noChangeArrowheads="1"/>
          </p:cNvSpPr>
          <p:nvPr/>
        </p:nvSpPr>
        <p:spPr bwMode="auto">
          <a:xfrm>
            <a:off x="358775" y="5589588"/>
            <a:ext cx="4213225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charset="0"/>
              <a:buChar char="▪"/>
            </a:pPr>
            <a:r>
              <a:rPr lang="zh-CN" altLang="en-US" sz="2800">
                <a:ea typeface="宋体" pitchFamily="2" charset="-122"/>
              </a:rPr>
              <a:t>令    表示与点</a:t>
            </a:r>
            <a:r>
              <a:rPr lang="en-US" altLang="zh-CN" sz="2800">
                <a:ea typeface="宋体" pitchFamily="2" charset="-122"/>
              </a:rPr>
              <a:t>v</a:t>
            </a:r>
            <a:r>
              <a:rPr lang="zh-CN" altLang="en-US" sz="2800">
                <a:ea typeface="宋体" pitchFamily="2" charset="-122"/>
              </a:rPr>
              <a:t>关联的总边权和</a:t>
            </a:r>
          </a:p>
        </p:txBody>
      </p:sp>
      <p:graphicFrame>
        <p:nvGraphicFramePr>
          <p:cNvPr id="194629" name="Object 69"/>
          <p:cNvGraphicFramePr>
            <a:graphicFrameLocks noChangeAspect="1"/>
          </p:cNvGraphicFramePr>
          <p:nvPr/>
        </p:nvGraphicFramePr>
        <p:xfrm>
          <a:off x="1150938" y="5589588"/>
          <a:ext cx="4206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3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5589588"/>
                        <a:ext cx="4206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4" name="Oval 74"/>
          <p:cNvSpPr>
            <a:spLocks noChangeArrowheads="1"/>
          </p:cNvSpPr>
          <p:nvPr/>
        </p:nvSpPr>
        <p:spPr bwMode="auto">
          <a:xfrm>
            <a:off x="6804025" y="321151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v</a:t>
            </a:r>
          </a:p>
        </p:txBody>
      </p:sp>
      <p:sp>
        <p:nvSpPr>
          <p:cNvPr id="194635" name="Oval 75"/>
          <p:cNvSpPr>
            <a:spLocks noChangeArrowheads="1"/>
          </p:cNvSpPr>
          <p:nvPr/>
        </p:nvSpPr>
        <p:spPr bwMode="auto">
          <a:xfrm>
            <a:off x="5543550" y="3176588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s</a:t>
            </a:r>
          </a:p>
        </p:txBody>
      </p:sp>
      <p:sp>
        <p:nvSpPr>
          <p:cNvPr id="194636" name="Oval 76"/>
          <p:cNvSpPr>
            <a:spLocks noChangeArrowheads="1"/>
          </p:cNvSpPr>
          <p:nvPr/>
        </p:nvSpPr>
        <p:spPr bwMode="auto">
          <a:xfrm>
            <a:off x="8172450" y="321151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t</a:t>
            </a:r>
          </a:p>
        </p:txBody>
      </p:sp>
      <p:sp>
        <p:nvSpPr>
          <p:cNvPr id="194637" name="Line 77"/>
          <p:cNvSpPr>
            <a:spLocks noChangeShapeType="1"/>
          </p:cNvSpPr>
          <p:nvPr/>
        </p:nvSpPr>
        <p:spPr bwMode="auto">
          <a:xfrm>
            <a:off x="7415213" y="3535363"/>
            <a:ext cx="7572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9" name="Line 79"/>
          <p:cNvSpPr>
            <a:spLocks noChangeShapeType="1"/>
          </p:cNvSpPr>
          <p:nvPr/>
        </p:nvSpPr>
        <p:spPr bwMode="auto">
          <a:xfrm>
            <a:off x="6156325" y="3535363"/>
            <a:ext cx="612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640" name="Object 80"/>
          <p:cNvGraphicFramePr>
            <a:graphicFrameLocks noChangeAspect="1"/>
          </p:cNvGraphicFramePr>
          <p:nvPr/>
        </p:nvGraphicFramePr>
        <p:xfrm>
          <a:off x="7380288" y="3608388"/>
          <a:ext cx="6318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4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608388"/>
                        <a:ext cx="6318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1" name="Rectangle 81"/>
          <p:cNvSpPr>
            <a:spLocks noChangeArrowheads="1"/>
          </p:cNvSpPr>
          <p:nvPr/>
        </p:nvSpPr>
        <p:spPr bwMode="auto">
          <a:xfrm>
            <a:off x="5688013" y="4941888"/>
            <a:ext cx="30988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charset="0"/>
              <a:buChar char="▪"/>
            </a:pPr>
            <a:r>
              <a:rPr lang="zh-CN" altLang="en-US" sz="2800">
                <a:ea typeface="宋体" pitchFamily="2" charset="-122"/>
              </a:rPr>
              <a:t>每个点到汇的边容量为</a:t>
            </a:r>
          </a:p>
        </p:txBody>
      </p:sp>
      <p:graphicFrame>
        <p:nvGraphicFramePr>
          <p:cNvPr id="194642" name="Object 82"/>
          <p:cNvGraphicFramePr>
            <a:graphicFrameLocks noChangeAspect="1"/>
          </p:cNvGraphicFramePr>
          <p:nvPr/>
        </p:nvGraphicFramePr>
        <p:xfrm>
          <a:off x="7308850" y="5408613"/>
          <a:ext cx="6318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5" name="Equation" r:id="rId9" imgW="266400" imgH="228600" progId="Equation.DSMT4">
                  <p:embed/>
                </p:oleObj>
              </mc:Choice>
              <mc:Fallback>
                <p:oleObj name="Equation" r:id="rId9" imgW="266400" imgH="2286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408613"/>
                        <a:ext cx="6318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4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4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4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94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9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9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9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9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9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9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94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94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94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94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94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94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9" grpId="0" animBg="1"/>
      <p:bldP spid="194607" grpId="0"/>
      <p:bldP spid="194607" grpId="1"/>
      <p:bldP spid="194609" grpId="0"/>
      <p:bldP spid="194575" grpId="0" animBg="1"/>
      <p:bldP spid="194575" grpId="1" animBg="1"/>
      <p:bldP spid="194576" grpId="0" animBg="1"/>
      <p:bldP spid="194576" grpId="1" animBg="1"/>
      <p:bldP spid="194577" grpId="0" animBg="1"/>
      <p:bldP spid="194577" grpId="1" animBg="1"/>
      <p:bldP spid="194578" grpId="0" animBg="1"/>
      <p:bldP spid="194578" grpId="1" animBg="1"/>
      <p:bldP spid="194579" grpId="0" animBg="1"/>
      <p:bldP spid="194579" grpId="1" animBg="1"/>
      <p:bldP spid="194579" grpId="2" animBg="1"/>
      <p:bldP spid="194579" grpId="3" animBg="1"/>
      <p:bldP spid="194579" grpId="4" animBg="1"/>
      <p:bldP spid="194579" grpId="5" animBg="1"/>
      <p:bldP spid="194581" grpId="0" animBg="1"/>
      <p:bldP spid="194581" grpId="1" animBg="1"/>
      <p:bldP spid="194581" grpId="2" animBg="1"/>
      <p:bldP spid="194581" grpId="3" animBg="1"/>
      <p:bldP spid="194581" grpId="4" animBg="1"/>
      <p:bldP spid="194581" grpId="5" animBg="1"/>
      <p:bldP spid="194583" grpId="0" animBg="1"/>
      <p:bldP spid="194583" grpId="1" animBg="1"/>
      <p:bldP spid="194583" grpId="2" animBg="1"/>
      <p:bldP spid="194583" grpId="3" animBg="1"/>
      <p:bldP spid="194583" grpId="4" animBg="1"/>
      <p:bldP spid="194583" grpId="5" animBg="1"/>
      <p:bldP spid="194584" grpId="0" animBg="1"/>
      <p:bldP spid="194584" grpId="1" animBg="1"/>
      <p:bldP spid="194585" grpId="0" animBg="1"/>
      <p:bldP spid="194585" grpId="1" animBg="1"/>
      <p:bldP spid="194585" grpId="2" animBg="1"/>
      <p:bldP spid="194585" grpId="3" animBg="1"/>
      <p:bldP spid="194585" grpId="4" animBg="1"/>
      <p:bldP spid="194585" grpId="5" animBg="1"/>
      <p:bldP spid="194586" grpId="0"/>
      <p:bldP spid="194586" grpId="1"/>
      <p:bldP spid="194590" grpId="0" animBg="1"/>
      <p:bldP spid="194590" grpId="1" animBg="1"/>
      <p:bldP spid="194591" grpId="0" animBg="1"/>
      <p:bldP spid="194591" grpId="1" animBg="1"/>
      <p:bldP spid="194615" grpId="0" animBg="1"/>
      <p:bldP spid="194616" grpId="0"/>
      <p:bldP spid="194628" grpId="0" build="p"/>
      <p:bldP spid="194634" grpId="0" animBg="1"/>
      <p:bldP spid="194635" grpId="0" animBg="1"/>
      <p:bldP spid="194636" grpId="0" animBg="1"/>
      <p:bldP spid="194637" grpId="0" animBg="1"/>
      <p:bldP spid="1946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935038" y="4792663"/>
            <a:ext cx="73802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hlink"/>
                </a:solidFill>
              </a:rPr>
              <a:t>V’</a:t>
            </a:r>
            <a:r>
              <a:rPr lang="zh-CN" altLang="en-US" sz="2800">
                <a:solidFill>
                  <a:schemeClr val="hlink"/>
                </a:solidFill>
              </a:rPr>
              <a:t>间的边</a:t>
            </a:r>
            <a:r>
              <a:rPr lang="en-US" altLang="zh-CN" sz="2800">
                <a:solidFill>
                  <a:schemeClr val="hlink"/>
                </a:solidFill>
              </a:rPr>
              <a:t>E’</a:t>
            </a:r>
            <a:r>
              <a:rPr lang="zh-CN" altLang="en-US" sz="2800"/>
              <a:t>＋</a:t>
            </a:r>
            <a:r>
              <a:rPr lang="zh-CN" altLang="en-US" sz="2800">
                <a:solidFill>
                  <a:schemeClr val="hlink"/>
                </a:solidFill>
              </a:rPr>
              <a:t> </a:t>
            </a:r>
            <a:r>
              <a:rPr lang="en-US" altLang="zh-CN" sz="2800">
                <a:solidFill>
                  <a:srgbClr val="FDA901"/>
                </a:solidFill>
              </a:rPr>
              <a:t>V’</a:t>
            </a:r>
            <a:r>
              <a:rPr lang="zh-CN" altLang="en-US" sz="2800">
                <a:solidFill>
                  <a:srgbClr val="FDA901"/>
                </a:solidFill>
              </a:rPr>
              <a:t>的点权</a:t>
            </a:r>
            <a:r>
              <a:rPr lang="zh-CN" altLang="en-US" sz="2800"/>
              <a:t>＝ </a:t>
            </a:r>
          </a:p>
          <a:p>
            <a:r>
              <a:rPr lang="zh-CN" altLang="en-US" sz="2800"/>
              <a:t> － </a:t>
            </a:r>
            <a:r>
              <a:rPr lang="en-US" altLang="zh-CN" sz="2800"/>
              <a:t>(</a:t>
            </a:r>
            <a:r>
              <a:rPr lang="en-US" altLang="zh-CN" sz="2800">
                <a:solidFill>
                  <a:srgbClr val="FF0000"/>
                </a:solidFill>
              </a:rPr>
              <a:t>V’</a:t>
            </a:r>
            <a:r>
              <a:rPr lang="zh-CN" altLang="en-US" sz="2800">
                <a:solidFill>
                  <a:srgbClr val="FF0000"/>
                </a:solidFill>
              </a:rPr>
              <a:t>与</a:t>
            </a:r>
            <a:r>
              <a:rPr lang="en-US" altLang="zh-CN" sz="2800">
                <a:solidFill>
                  <a:srgbClr val="FF0000"/>
                </a:solidFill>
              </a:rPr>
              <a:t>V’</a:t>
            </a:r>
            <a:r>
              <a:rPr lang="zh-CN" altLang="en-US" sz="2800">
                <a:solidFill>
                  <a:srgbClr val="FF0000"/>
                </a:solidFill>
              </a:rPr>
              <a:t>补集之间的边</a:t>
            </a:r>
            <a:r>
              <a:rPr lang="zh-CN" altLang="en-US" sz="2800"/>
              <a:t>－与</a:t>
            </a:r>
            <a:r>
              <a:rPr lang="en-US" altLang="zh-CN" sz="2800"/>
              <a:t>V’</a:t>
            </a:r>
            <a:r>
              <a:rPr lang="zh-CN" altLang="en-US" sz="2800"/>
              <a:t>关联的所有边－</a:t>
            </a:r>
            <a:r>
              <a:rPr lang="en-US" altLang="zh-CN" sz="2800">
                <a:solidFill>
                  <a:srgbClr val="FDA901"/>
                </a:solidFill>
              </a:rPr>
              <a:t>V’</a:t>
            </a:r>
            <a:r>
              <a:rPr lang="zh-CN" altLang="en-US" sz="2800">
                <a:solidFill>
                  <a:srgbClr val="FDA901"/>
                </a:solidFill>
              </a:rPr>
              <a:t>的点权</a:t>
            </a:r>
            <a:r>
              <a:rPr lang="en-US" altLang="zh-CN" sz="2800"/>
              <a:t>)</a:t>
            </a:r>
          </a:p>
        </p:txBody>
      </p:sp>
      <p:sp>
        <p:nvSpPr>
          <p:cNvPr id="184352" name="Rectangle 32"/>
          <p:cNvSpPr>
            <a:spLocks noChangeArrowheads="1"/>
          </p:cNvSpPr>
          <p:nvPr/>
        </p:nvSpPr>
        <p:spPr bwMode="auto">
          <a:xfrm>
            <a:off x="684213" y="4792663"/>
            <a:ext cx="73802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hlink"/>
                </a:solidFill>
              </a:rPr>
              <a:t>V’</a:t>
            </a:r>
            <a:r>
              <a:rPr lang="zh-CN" altLang="en-US" sz="2800">
                <a:solidFill>
                  <a:schemeClr val="hlink"/>
                </a:solidFill>
              </a:rPr>
              <a:t>间的边</a:t>
            </a:r>
            <a:r>
              <a:rPr lang="en-US" altLang="zh-CN" sz="2800">
                <a:solidFill>
                  <a:schemeClr val="hlink"/>
                </a:solidFill>
              </a:rPr>
              <a:t>E’</a:t>
            </a:r>
            <a:r>
              <a:rPr lang="en-US" altLang="zh-CN" sz="2800"/>
              <a:t> </a:t>
            </a:r>
            <a:r>
              <a:rPr lang="zh-CN" altLang="en-US" sz="2800"/>
              <a:t>＝ </a:t>
            </a:r>
          </a:p>
          <a:p>
            <a:r>
              <a:rPr lang="zh-CN" altLang="en-US" sz="2800"/>
              <a:t> － </a:t>
            </a:r>
            <a:r>
              <a:rPr lang="en-US" altLang="zh-CN" sz="2800"/>
              <a:t>(</a:t>
            </a:r>
            <a:r>
              <a:rPr lang="en-US" altLang="zh-CN" sz="2800">
                <a:solidFill>
                  <a:srgbClr val="FF0000"/>
                </a:solidFill>
              </a:rPr>
              <a:t>V’</a:t>
            </a:r>
            <a:r>
              <a:rPr lang="zh-CN" altLang="en-US" sz="2800">
                <a:solidFill>
                  <a:srgbClr val="FF0000"/>
                </a:solidFill>
              </a:rPr>
              <a:t>与</a:t>
            </a:r>
            <a:r>
              <a:rPr lang="en-US" altLang="zh-CN" sz="2800">
                <a:solidFill>
                  <a:srgbClr val="FF0000"/>
                </a:solidFill>
              </a:rPr>
              <a:t>V’</a:t>
            </a:r>
            <a:r>
              <a:rPr lang="zh-CN" altLang="en-US" sz="2800">
                <a:solidFill>
                  <a:srgbClr val="FF0000"/>
                </a:solidFill>
              </a:rPr>
              <a:t>补集之间的边</a:t>
            </a:r>
            <a:r>
              <a:rPr lang="zh-CN" altLang="en-US" sz="2800"/>
              <a:t>－与</a:t>
            </a:r>
            <a:r>
              <a:rPr lang="en-US" altLang="zh-CN" sz="2800"/>
              <a:t>V’</a:t>
            </a:r>
            <a:r>
              <a:rPr lang="zh-CN" altLang="en-US" sz="2800"/>
              <a:t>关联的所有边</a:t>
            </a:r>
            <a:r>
              <a:rPr lang="en-US" altLang="zh-CN" sz="2800"/>
              <a:t>)</a:t>
            </a:r>
          </a:p>
        </p:txBody>
      </p:sp>
      <p:sp>
        <p:nvSpPr>
          <p:cNvPr id="184344" name="Rectangle 24"/>
          <p:cNvSpPr>
            <a:spLocks noChangeArrowheads="1"/>
          </p:cNvSpPr>
          <p:nvPr/>
        </p:nvSpPr>
        <p:spPr bwMode="auto">
          <a:xfrm>
            <a:off x="287338" y="4005263"/>
            <a:ext cx="8208962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zh-CN" altLang="en-US" sz="2800">
                <a:ea typeface="宋体" pitchFamily="2" charset="-122"/>
              </a:rPr>
              <a:t>由于最小割算法只能处理非负边权，故在每条边的容量加上一个足够大的数</a:t>
            </a:r>
            <a:r>
              <a:rPr lang="en-US" altLang="zh-CN" sz="2800">
                <a:ea typeface="宋体" pitchFamily="2" charset="-122"/>
              </a:rPr>
              <a:t>U</a:t>
            </a:r>
            <a:r>
              <a:rPr lang="zh-CN" altLang="en-US" sz="2800">
                <a:ea typeface="宋体" pitchFamily="2" charset="-122"/>
              </a:rPr>
              <a:t>即可。</a:t>
            </a:r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改进算法</a:t>
            </a:r>
            <a:br>
              <a:rPr lang="zh-CN" altLang="en-US" sz="4000"/>
            </a:br>
            <a:r>
              <a:rPr lang="zh-CN" altLang="en-US" sz="4000"/>
              <a:t>构图</a:t>
            </a:r>
          </a:p>
        </p:txBody>
      </p:sp>
      <p:sp>
        <p:nvSpPr>
          <p:cNvPr id="184327" name="Oval 7"/>
          <p:cNvSpPr>
            <a:spLocks noChangeArrowheads="1"/>
          </p:cNvSpPr>
          <p:nvPr/>
        </p:nvSpPr>
        <p:spPr bwMode="auto">
          <a:xfrm>
            <a:off x="6480175" y="159226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84328" name="Oval 8"/>
          <p:cNvSpPr>
            <a:spLocks noChangeArrowheads="1"/>
          </p:cNvSpPr>
          <p:nvPr/>
        </p:nvSpPr>
        <p:spPr bwMode="auto">
          <a:xfrm>
            <a:off x="6516688" y="292417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84329" name="Oval 9"/>
          <p:cNvSpPr>
            <a:spLocks noChangeArrowheads="1"/>
          </p:cNvSpPr>
          <p:nvPr/>
        </p:nvSpPr>
        <p:spPr bwMode="auto">
          <a:xfrm>
            <a:off x="5003800" y="2203450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s</a:t>
            </a:r>
          </a:p>
        </p:txBody>
      </p:sp>
      <p:sp>
        <p:nvSpPr>
          <p:cNvPr id="184330" name="Oval 10"/>
          <p:cNvSpPr>
            <a:spLocks noChangeArrowheads="1"/>
          </p:cNvSpPr>
          <p:nvPr/>
        </p:nvSpPr>
        <p:spPr bwMode="auto">
          <a:xfrm>
            <a:off x="7993063" y="227647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t</a:t>
            </a:r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7092950" y="1916113"/>
            <a:ext cx="935038" cy="4683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32" name="Line 12"/>
          <p:cNvSpPr>
            <a:spLocks noChangeShapeType="1"/>
          </p:cNvSpPr>
          <p:nvPr/>
        </p:nvSpPr>
        <p:spPr bwMode="auto">
          <a:xfrm>
            <a:off x="5580063" y="2636838"/>
            <a:ext cx="936625" cy="611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33" name="Line 13"/>
          <p:cNvSpPr>
            <a:spLocks noChangeShapeType="1"/>
          </p:cNvSpPr>
          <p:nvPr/>
        </p:nvSpPr>
        <p:spPr bwMode="auto">
          <a:xfrm flipV="1">
            <a:off x="7127875" y="2779713"/>
            <a:ext cx="936625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34" name="Line 14"/>
          <p:cNvSpPr>
            <a:spLocks noChangeShapeType="1"/>
          </p:cNvSpPr>
          <p:nvPr/>
        </p:nvSpPr>
        <p:spPr bwMode="auto">
          <a:xfrm flipV="1">
            <a:off x="5580063" y="1952625"/>
            <a:ext cx="900112" cy="4683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335" name="Object 15"/>
          <p:cNvGraphicFramePr>
            <a:graphicFrameLocks noChangeAspect="1"/>
          </p:cNvGraphicFramePr>
          <p:nvPr/>
        </p:nvGraphicFramePr>
        <p:xfrm>
          <a:off x="7781925" y="3357563"/>
          <a:ext cx="6286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6" name="Equation" r:id="rId5" imgW="355320" imgH="228600" progId="Equation.DSMT4">
                  <p:embed/>
                </p:oleObj>
              </mc:Choice>
              <mc:Fallback>
                <p:oleObj name="Equation" r:id="rId5" imgW="35532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925" y="3357563"/>
                        <a:ext cx="6286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6" name="Object 16"/>
          <p:cNvGraphicFramePr>
            <a:graphicFrameLocks noChangeAspect="1"/>
          </p:cNvGraphicFramePr>
          <p:nvPr/>
        </p:nvGraphicFramePr>
        <p:xfrm>
          <a:off x="7720013" y="1520825"/>
          <a:ext cx="5826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7" name="Equation" r:id="rId7" imgW="330120" imgH="228600" progId="Equation.DSMT4">
                  <p:embed/>
                </p:oleObj>
              </mc:Choice>
              <mc:Fallback>
                <p:oleObj name="Equation" r:id="rId7" imgW="33012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013" y="1520825"/>
                        <a:ext cx="5826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7" name="Object 17"/>
          <p:cNvGraphicFramePr>
            <a:graphicFrameLocks noChangeAspect="1"/>
          </p:cNvGraphicFramePr>
          <p:nvPr/>
        </p:nvGraphicFramePr>
        <p:xfrm>
          <a:off x="7343775" y="3349625"/>
          <a:ext cx="4714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8" name="Equation" r:id="rId9" imgW="266400" imgH="228600" progId="Equation.DSMT4">
                  <p:embed/>
                </p:oleObj>
              </mc:Choice>
              <mc:Fallback>
                <p:oleObj name="Equation" r:id="rId9" imgW="2664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3349625"/>
                        <a:ext cx="4714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8" name="Object 18"/>
          <p:cNvGraphicFramePr>
            <a:graphicFrameLocks noChangeAspect="1"/>
          </p:cNvGraphicFramePr>
          <p:nvPr/>
        </p:nvGraphicFramePr>
        <p:xfrm>
          <a:off x="7326313" y="1520825"/>
          <a:ext cx="4492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9" name="Equation" r:id="rId11" imgW="253800" imgH="228600" progId="Equation.DSMT4">
                  <p:embed/>
                </p:oleObj>
              </mc:Choice>
              <mc:Fallback>
                <p:oleObj name="Equation" r:id="rId11" imgW="2538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6313" y="1520825"/>
                        <a:ext cx="4492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2" name="Object 22"/>
          <p:cNvGraphicFramePr>
            <a:graphicFrameLocks noChangeAspect="1"/>
          </p:cNvGraphicFramePr>
          <p:nvPr/>
        </p:nvGraphicFramePr>
        <p:xfrm>
          <a:off x="8243888" y="1557338"/>
          <a:ext cx="4460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0" name="Equation" r:id="rId13" imgW="253800" imgH="177480" progId="Equation.DSMT4">
                  <p:embed/>
                </p:oleObj>
              </mc:Choice>
              <mc:Fallback>
                <p:oleObj name="Equation" r:id="rId13" imgW="253800" imgH="177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1557338"/>
                        <a:ext cx="44608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6" name="Rectangle 26"/>
          <p:cNvSpPr>
            <a:spLocks noChangeArrowheads="1"/>
          </p:cNvSpPr>
          <p:nvPr/>
        </p:nvSpPr>
        <p:spPr bwMode="auto">
          <a:xfrm>
            <a:off x="250825" y="1592263"/>
            <a:ext cx="4249738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zh-CN" altLang="en-US" sz="2800">
                <a:ea typeface="宋体" pitchFamily="2" charset="-122"/>
              </a:rPr>
              <a:t>每个点向汇连的边的容量为</a:t>
            </a:r>
          </a:p>
        </p:txBody>
      </p:sp>
      <p:graphicFrame>
        <p:nvGraphicFramePr>
          <p:cNvPr id="184349" name="Object 29"/>
          <p:cNvGraphicFramePr>
            <a:graphicFrameLocks noChangeAspect="1"/>
          </p:cNvGraphicFramePr>
          <p:nvPr/>
        </p:nvGraphicFramePr>
        <p:xfrm>
          <a:off x="1439863" y="2097088"/>
          <a:ext cx="539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1" name="Equation" r:id="rId15" imgW="266400" imgH="228600" progId="Equation.DSMT4">
                  <p:embed/>
                </p:oleObj>
              </mc:Choice>
              <mc:Fallback>
                <p:oleObj name="Equation" r:id="rId15" imgW="2664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097088"/>
                        <a:ext cx="5397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0" name="Rectangle 30"/>
          <p:cNvSpPr>
            <a:spLocks noChangeArrowheads="1"/>
          </p:cNvSpPr>
          <p:nvPr/>
        </p:nvSpPr>
        <p:spPr bwMode="auto">
          <a:xfrm>
            <a:off x="395288" y="4221163"/>
            <a:ext cx="8208962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zh-CN" altLang="en-US" sz="2800">
                <a:ea typeface="宋体" pitchFamily="2" charset="-122"/>
              </a:rPr>
              <a:t>考虑点权：</a:t>
            </a:r>
          </a:p>
        </p:txBody>
      </p:sp>
      <p:sp>
        <p:nvSpPr>
          <p:cNvPr id="184351" name="Rectangle 31"/>
          <p:cNvSpPr>
            <a:spLocks noChangeArrowheads="1"/>
          </p:cNvSpPr>
          <p:nvPr/>
        </p:nvSpPr>
        <p:spPr bwMode="auto">
          <a:xfrm>
            <a:off x="250825" y="2852738"/>
            <a:ext cx="4176713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zh-CN" altLang="en-US" sz="2800">
                <a:ea typeface="宋体" pitchFamily="2" charset="-122"/>
              </a:rPr>
              <a:t>每个点到汇的边容量增加该点点权的两倍</a:t>
            </a:r>
          </a:p>
        </p:txBody>
      </p:sp>
      <p:graphicFrame>
        <p:nvGraphicFramePr>
          <p:cNvPr id="184353" name="Object 33"/>
          <p:cNvGraphicFramePr>
            <a:graphicFrameLocks noChangeAspect="1"/>
          </p:cNvGraphicFramePr>
          <p:nvPr>
            <p:ph idx="1"/>
          </p:nvPr>
        </p:nvGraphicFramePr>
        <p:xfrm>
          <a:off x="3635375" y="3392488"/>
          <a:ext cx="5032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2" name="Equation" r:id="rId17" imgW="266400" imgH="228600" progId="Equation.DSMT4">
                  <p:embed/>
                </p:oleObj>
              </mc:Choice>
              <mc:Fallback>
                <p:oleObj name="Equation" r:id="rId17" imgW="26640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392488"/>
                        <a:ext cx="5032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5" name="Object 35"/>
          <p:cNvGraphicFramePr>
            <a:graphicFrameLocks noChangeAspect="1"/>
          </p:cNvGraphicFramePr>
          <p:nvPr/>
        </p:nvGraphicFramePr>
        <p:xfrm>
          <a:off x="8351838" y="3392488"/>
          <a:ext cx="4460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3" name="Equation" r:id="rId19" imgW="253800" imgH="177480" progId="Equation.DSMT4">
                  <p:embed/>
                </p:oleObj>
              </mc:Choice>
              <mc:Fallback>
                <p:oleObj name="Equation" r:id="rId19" imgW="253800" imgH="1774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1838" y="3392488"/>
                        <a:ext cx="44608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6" name="Object 36"/>
          <p:cNvGraphicFramePr>
            <a:graphicFrameLocks noChangeAspect="1"/>
          </p:cNvGraphicFramePr>
          <p:nvPr/>
        </p:nvGraphicFramePr>
        <p:xfrm>
          <a:off x="5616575" y="2997200"/>
          <a:ext cx="4460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4" name="Equation" r:id="rId20" imgW="253800" imgH="177480" progId="Equation.DSMT4">
                  <p:embed/>
                </p:oleObj>
              </mc:Choice>
              <mc:Fallback>
                <p:oleObj name="Equation" r:id="rId20" imgW="253800" imgH="177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2997200"/>
                        <a:ext cx="4460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7" name="Object 37"/>
          <p:cNvGraphicFramePr>
            <a:graphicFrameLocks noChangeAspect="1"/>
          </p:cNvGraphicFramePr>
          <p:nvPr/>
        </p:nvGraphicFramePr>
        <p:xfrm>
          <a:off x="5651500" y="1881188"/>
          <a:ext cx="4460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5" name="Equation" r:id="rId21" imgW="253800" imgH="177480" progId="Equation.DSMT4">
                  <p:embed/>
                </p:oleObj>
              </mc:Choice>
              <mc:Fallback>
                <p:oleObj name="Equation" r:id="rId21" imgW="253800" imgH="177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881188"/>
                        <a:ext cx="4460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8" name="Rectangle 38"/>
          <p:cNvSpPr>
            <a:spLocks noChangeArrowheads="1"/>
          </p:cNvSpPr>
          <p:nvPr/>
        </p:nvSpPr>
        <p:spPr bwMode="auto">
          <a:xfrm>
            <a:off x="358775" y="5265738"/>
            <a:ext cx="8208963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zh-CN" altLang="en-US" sz="2800">
                <a:ea typeface="宋体" pitchFamily="2" charset="-122"/>
              </a:rPr>
              <a:t>最后，保留原图的边，容量即为原边权。</a:t>
            </a:r>
          </a:p>
        </p:txBody>
      </p:sp>
      <p:sp>
        <p:nvSpPr>
          <p:cNvPr id="184359" name="Line 39"/>
          <p:cNvSpPr>
            <a:spLocks noChangeShapeType="1"/>
          </p:cNvSpPr>
          <p:nvPr/>
        </p:nvSpPr>
        <p:spPr bwMode="auto">
          <a:xfrm>
            <a:off x="6804025" y="2205038"/>
            <a:ext cx="0" cy="7191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362" name="Object 42"/>
          <p:cNvGraphicFramePr>
            <a:graphicFrameLocks noChangeAspect="1"/>
          </p:cNvGraphicFramePr>
          <p:nvPr/>
        </p:nvGraphicFramePr>
        <p:xfrm>
          <a:off x="6840538" y="2276475"/>
          <a:ext cx="3937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6" name="Equation" r:id="rId22" imgW="190440" imgH="228600" progId="Equation.DSMT4">
                  <p:embed/>
                </p:oleObj>
              </mc:Choice>
              <mc:Fallback>
                <p:oleObj name="Equation" r:id="rId22" imgW="19044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2276475"/>
                        <a:ext cx="3937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3" name="Line 43"/>
          <p:cNvSpPr>
            <a:spLocks noChangeShapeType="1"/>
          </p:cNvSpPr>
          <p:nvPr/>
        </p:nvSpPr>
        <p:spPr bwMode="auto">
          <a:xfrm flipV="1">
            <a:off x="6335713" y="4760913"/>
            <a:ext cx="574675" cy="107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4" name="Text Box 44"/>
          <p:cNvSpPr txBox="1">
            <a:spLocks noChangeArrowheads="1"/>
          </p:cNvSpPr>
          <p:nvPr/>
        </p:nvSpPr>
        <p:spPr bwMode="auto">
          <a:xfrm>
            <a:off x="6877050" y="461645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凑入最小割</a:t>
            </a:r>
          </a:p>
        </p:txBody>
      </p:sp>
      <p:sp>
        <p:nvSpPr>
          <p:cNvPr id="184365" name="Rectangle 45"/>
          <p:cNvSpPr>
            <a:spLocks noChangeArrowheads="1"/>
          </p:cNvSpPr>
          <p:nvPr/>
        </p:nvSpPr>
        <p:spPr bwMode="auto">
          <a:xfrm>
            <a:off x="4752975" y="4797425"/>
            <a:ext cx="1547813" cy="50482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5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8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8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3" grpId="0"/>
      <p:bldP spid="184343" grpId="1"/>
      <p:bldP spid="184352" grpId="0"/>
      <p:bldP spid="184352" grpId="1"/>
      <p:bldP spid="184344" grpId="0"/>
      <p:bldP spid="184327" grpId="0" animBg="1"/>
      <p:bldP spid="184328" grpId="0" animBg="1"/>
      <p:bldP spid="184329" grpId="0" animBg="1"/>
      <p:bldP spid="184330" grpId="0" animBg="1"/>
      <p:bldP spid="184331" grpId="0" animBg="1"/>
      <p:bldP spid="184332" grpId="0" animBg="1"/>
      <p:bldP spid="184333" grpId="0" animBg="1"/>
      <p:bldP spid="184334" grpId="0" animBg="1"/>
      <p:bldP spid="184350" grpId="0"/>
      <p:bldP spid="184358" grpId="0"/>
      <p:bldP spid="184359" grpId="0" animBg="1"/>
      <p:bldP spid="184363" grpId="0" animBg="1"/>
      <p:bldP spid="184363" grpId="1" animBg="1"/>
      <p:bldP spid="184364" grpId="0"/>
      <p:bldP spid="184364" grpId="1"/>
      <p:bldP spid="184365" grpId="0" animBg="1"/>
      <p:bldP spid="18436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改进算法</a:t>
            </a:r>
            <a:br>
              <a:rPr lang="zh-CN" altLang="en-US" sz="4000"/>
            </a:br>
            <a:r>
              <a:rPr lang="zh-CN" altLang="en-US" sz="4000"/>
              <a:t>解决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449388"/>
            <a:ext cx="7561263" cy="4525962"/>
          </a:xfrm>
        </p:spPr>
        <p:txBody>
          <a:bodyPr/>
          <a:lstStyle/>
          <a:p>
            <a:endParaRPr lang="en-US" altLang="zh-CN" sz="2800">
              <a:latin typeface="宋体" pitchFamily="2" charset="-122"/>
            </a:endParaRPr>
          </a:p>
          <a:p>
            <a:r>
              <a:rPr lang="zh-CN" altLang="en-US" sz="2800">
                <a:latin typeface="宋体" pitchFamily="2" charset="-122"/>
              </a:rPr>
              <a:t>通过以上公式变形，可知答案为</a:t>
            </a:r>
          </a:p>
          <a:p>
            <a:pPr>
              <a:buFontTx/>
              <a:buNone/>
            </a:pPr>
            <a:endParaRPr lang="zh-CN" altLang="en-US" sz="2800">
              <a:latin typeface="宋体" pitchFamily="2" charset="-122"/>
            </a:endParaRPr>
          </a:p>
          <a:p>
            <a:pPr>
              <a:buFontTx/>
              <a:buNone/>
            </a:pPr>
            <a:endParaRPr lang="zh-CN" altLang="en-US" sz="2800">
              <a:latin typeface="宋体" pitchFamily="2" charset="-122"/>
            </a:endParaRPr>
          </a:p>
          <a:p>
            <a:endParaRPr lang="zh-CN" altLang="en-US" sz="2800">
              <a:latin typeface="宋体" pitchFamily="2" charset="-122"/>
            </a:endParaRPr>
          </a:p>
          <a:p>
            <a:r>
              <a:rPr lang="zh-CN" altLang="en-US" sz="2800">
                <a:latin typeface="宋体" pitchFamily="2" charset="-122"/>
              </a:rPr>
              <a:t>其中</a:t>
            </a:r>
            <a:r>
              <a:rPr lang="en-US" altLang="zh-CN" sz="2800">
                <a:latin typeface="Times New Roman" pitchFamily="18" charset="0"/>
              </a:rPr>
              <a:t>c[S,T]</a:t>
            </a:r>
            <a:r>
              <a:rPr lang="zh-CN" altLang="en-US" sz="2800">
                <a:latin typeface="Times New Roman" pitchFamily="18" charset="0"/>
              </a:rPr>
              <a:t>为最小割，</a:t>
            </a:r>
            <a:r>
              <a:rPr lang="zh-CN" altLang="en-US" sz="2800">
                <a:latin typeface="宋体" pitchFamily="2" charset="-122"/>
              </a:rPr>
              <a:t>证明从略</a:t>
            </a:r>
          </a:p>
          <a:p>
            <a:endParaRPr lang="zh-CN" altLang="en-US" sz="2800">
              <a:latin typeface="宋体" pitchFamily="2" charset="-122"/>
            </a:endParaRPr>
          </a:p>
          <a:p>
            <a:endParaRPr lang="zh-CN" altLang="en-US" sz="2800">
              <a:latin typeface="宋体" pitchFamily="2" charset="-122"/>
            </a:endParaRPr>
          </a:p>
          <a:p>
            <a:endParaRPr lang="zh-CN" altLang="en-US" sz="2800">
              <a:latin typeface="宋体" pitchFamily="2" charset="-122"/>
            </a:endParaRPr>
          </a:p>
          <a:p>
            <a:endParaRPr lang="en-US" altLang="zh-CN" sz="2800">
              <a:latin typeface="宋体" pitchFamily="2" charset="-122"/>
            </a:endParaRPr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059113" y="2600325"/>
          <a:ext cx="30607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2" name="Equation" r:id="rId5" imgW="876240" imgH="393480" progId="Equation.DSMT4">
                  <p:embed/>
                </p:oleObj>
              </mc:Choice>
              <mc:Fallback>
                <p:oleObj name="Equation" r:id="rId5" imgW="8762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600325"/>
                        <a:ext cx="30607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2987675" y="5229225"/>
          <a:ext cx="43592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3" name="Equation" r:id="rId7" imgW="1422360" imgH="203040" progId="Equation.DSMT4">
                  <p:embed/>
                </p:oleObj>
              </mc:Choice>
              <mc:Fallback>
                <p:oleObj name="Equation" r:id="rId7" imgW="14223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229225"/>
                        <a:ext cx="435927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936625" y="5229225"/>
            <a:ext cx="2628900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zh-CN" altLang="en-US" sz="2800">
                <a:ea typeface="宋体" pitchFamily="2" charset="-122"/>
              </a:rPr>
              <a:t>复杂度为</a:t>
            </a: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uiExpand="1" build="p"/>
      <p:bldP spid="1853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最小割定义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04925"/>
            <a:ext cx="7921625" cy="2590800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Char char="▪"/>
            </a:pPr>
            <a:r>
              <a:rPr lang="zh-CN" altLang="en-US" b="1">
                <a:ea typeface="黑体" pitchFamily="2" charset="-122"/>
              </a:rPr>
              <a:t>网络的割</a:t>
            </a:r>
            <a:r>
              <a:rPr lang="en-US" altLang="zh-CN" b="1"/>
              <a:t>[</a:t>
            </a:r>
            <a:r>
              <a:rPr lang="en-US" altLang="zh-CN" b="1" i="1"/>
              <a:t>S,T</a:t>
            </a:r>
            <a:r>
              <a:rPr lang="en-US" altLang="zh-CN" b="1"/>
              <a:t>]  </a:t>
            </a:r>
            <a:r>
              <a:rPr lang="en-US" altLang="zh-CN" b="1">
                <a:ea typeface="黑体" pitchFamily="2" charset="-122"/>
              </a:rPr>
              <a:t>——  </a:t>
            </a:r>
            <a:r>
              <a:rPr lang="zh-CN" altLang="en-US"/>
              <a:t>将点集</a:t>
            </a:r>
            <a:r>
              <a:rPr lang="en-US" altLang="zh-CN" i="1"/>
              <a:t>V</a:t>
            </a:r>
            <a:r>
              <a:rPr lang="zh-CN" altLang="en-US"/>
              <a:t>划分为</a:t>
            </a:r>
            <a:r>
              <a:rPr lang="en-US" altLang="zh-CN" i="1"/>
              <a:t>S</a:t>
            </a:r>
            <a:r>
              <a:rPr lang="zh-CN" altLang="en-US"/>
              <a:t>和</a:t>
            </a:r>
            <a:r>
              <a:rPr lang="en-US" altLang="zh-CN" i="1"/>
              <a:t>T</a:t>
            </a:r>
            <a:r>
              <a:rPr lang="zh-CN" altLang="en-US"/>
              <a:t>两部分，</a:t>
            </a:r>
            <a:r>
              <a:rPr lang="en-US" altLang="zh-CN"/>
              <a:t>(</a:t>
            </a:r>
            <a:r>
              <a:rPr lang="zh-CN" altLang="en-US"/>
              <a:t>其中源</a:t>
            </a:r>
            <a:r>
              <a:rPr lang="en-US" altLang="zh-CN" i="1"/>
              <a:t>s</a:t>
            </a:r>
            <a:r>
              <a:rPr lang="zh-CN" altLang="en-US"/>
              <a:t>属于</a:t>
            </a:r>
            <a:r>
              <a:rPr lang="en-US" altLang="zh-CN" i="1"/>
              <a:t>S</a:t>
            </a:r>
            <a:r>
              <a:rPr lang="zh-CN" altLang="en-US"/>
              <a:t>且汇</a:t>
            </a:r>
            <a:r>
              <a:rPr lang="en-US" altLang="zh-CN" i="1"/>
              <a:t>t</a:t>
            </a:r>
            <a:r>
              <a:rPr lang="zh-CN" altLang="en-US"/>
              <a:t>属于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zh-CN" altLang="en-US"/>
              <a:t>，而从</a:t>
            </a:r>
            <a:r>
              <a:rPr lang="en-US" altLang="zh-CN" i="1"/>
              <a:t>S</a:t>
            </a:r>
            <a:r>
              <a:rPr lang="zh-CN" altLang="en-US"/>
              <a:t>指向</a:t>
            </a:r>
            <a:r>
              <a:rPr lang="en-US" altLang="zh-CN" i="1"/>
              <a:t>T</a:t>
            </a:r>
            <a:r>
              <a:rPr lang="zh-CN" altLang="en-US"/>
              <a:t>的边组成割</a:t>
            </a:r>
          </a:p>
          <a:p>
            <a:pPr>
              <a:lnSpc>
                <a:spcPct val="90000"/>
              </a:lnSpc>
              <a:buFont typeface="Arial" charset="0"/>
              <a:buChar char="▪"/>
            </a:pPr>
            <a:r>
              <a:rPr lang="zh-CN" altLang="en-US" b="1">
                <a:ea typeface="黑体" pitchFamily="2" charset="-122"/>
              </a:rPr>
              <a:t>割容量  </a:t>
            </a:r>
            <a:r>
              <a:rPr lang="en-US" altLang="zh-CN" b="1">
                <a:ea typeface="黑体" pitchFamily="2" charset="-122"/>
              </a:rPr>
              <a:t>——  </a:t>
            </a:r>
            <a:r>
              <a:rPr lang="zh-CN" altLang="en-US"/>
              <a:t>割中所有边的容量和</a:t>
            </a:r>
          </a:p>
          <a:p>
            <a:pPr>
              <a:lnSpc>
                <a:spcPct val="90000"/>
              </a:lnSpc>
              <a:buFont typeface="Arial" charset="0"/>
              <a:buChar char="▪"/>
            </a:pPr>
            <a:r>
              <a:rPr lang="zh-CN" altLang="en-US" b="1">
                <a:ea typeface="黑体" pitchFamily="2" charset="-122"/>
              </a:rPr>
              <a:t>最小割  </a:t>
            </a:r>
            <a:r>
              <a:rPr lang="en-US" altLang="zh-CN" b="1">
                <a:ea typeface="黑体" pitchFamily="2" charset="-122"/>
              </a:rPr>
              <a:t>——  </a:t>
            </a:r>
            <a:r>
              <a:rPr lang="zh-CN" altLang="en-US"/>
              <a:t>容量最小的割</a:t>
            </a:r>
          </a:p>
          <a:p>
            <a:pPr>
              <a:lnSpc>
                <a:spcPct val="90000"/>
              </a:lnSpc>
              <a:buFont typeface="Arial" charset="0"/>
              <a:buChar char="▪"/>
            </a:pPr>
            <a:endParaRPr lang="zh-CN" altLang="en-US"/>
          </a:p>
          <a:p>
            <a:pPr>
              <a:lnSpc>
                <a:spcPct val="90000"/>
              </a:lnSpc>
              <a:buFont typeface="Arial" charset="0"/>
              <a:buChar char="▪"/>
            </a:pPr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632325" y="49085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>
              <a:ea typeface="宋体" pitchFamily="2" charset="-122"/>
            </a:endParaRP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3371850" y="4014788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5276850" y="4014788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3371850" y="5843588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7184" name="Oval 16"/>
          <p:cNvSpPr>
            <a:spLocks noChangeArrowheads="1"/>
          </p:cNvSpPr>
          <p:nvPr/>
        </p:nvSpPr>
        <p:spPr bwMode="auto">
          <a:xfrm>
            <a:off x="5276850" y="5843588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7185" name="Oval 17"/>
          <p:cNvSpPr>
            <a:spLocks noChangeArrowheads="1"/>
          </p:cNvSpPr>
          <p:nvPr/>
        </p:nvSpPr>
        <p:spPr bwMode="auto">
          <a:xfrm>
            <a:off x="6267450" y="5005388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i="1">
                <a:ea typeface="宋体" pitchFamily="2" charset="-122"/>
              </a:rPr>
              <a:t>t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3981450" y="4319588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5886450" y="4471988"/>
            <a:ext cx="685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3981450" y="6148388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V="1">
            <a:off x="5886450" y="5614988"/>
            <a:ext cx="685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auto">
          <a:xfrm>
            <a:off x="2292350" y="497681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i="1">
                <a:ea typeface="宋体" pitchFamily="2" charset="-122"/>
              </a:rPr>
              <a:t>s</a:t>
            </a: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2868613" y="5445125"/>
            <a:ext cx="576262" cy="539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flipV="1">
            <a:off x="2797175" y="4437063"/>
            <a:ext cx="576263" cy="612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3697288" y="4652963"/>
            <a:ext cx="0" cy="11890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5568950" y="4652963"/>
            <a:ext cx="0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913188" y="4545013"/>
            <a:ext cx="1439862" cy="1368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>
            <a:off x="2652713" y="4618038"/>
            <a:ext cx="4176712" cy="13319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DA90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DA901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DA901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  <p:bldP spid="7188" grpId="0" animBg="1"/>
      <p:bldP spid="7189" grpId="0" animBg="1"/>
      <p:bldP spid="7196" grpId="0" animBg="1"/>
      <p:bldP spid="7197" grpId="0" animBg="1"/>
      <p:bldP spid="7198" grpId="0" animBg="1"/>
      <p:bldP spid="7199" grpId="0" animBg="1"/>
      <p:bldP spid="7200" grpId="0" animBg="1"/>
      <p:bldP spid="7205" grpId="0" animBg="1"/>
      <p:bldP spid="720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改进算法</a:t>
            </a:r>
            <a:br>
              <a:rPr lang="zh-CN" altLang="en-US" sz="4000"/>
            </a:br>
            <a:r>
              <a:rPr lang="zh-CN" altLang="en-US" sz="4000"/>
              <a:t>对比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539750" y="260032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2"/>
                </a:solidFill>
                <a:ea typeface="宋体" pitchFamily="2" charset="-122"/>
              </a:rPr>
              <a:t>最大权闭合图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935038" y="42576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2"/>
                </a:solidFill>
                <a:ea typeface="宋体" pitchFamily="2" charset="-122"/>
              </a:rPr>
              <a:t>改进算法</a:t>
            </a: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3851275" y="1878013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2"/>
                </a:solidFill>
                <a:ea typeface="宋体" pitchFamily="2" charset="-122"/>
              </a:rPr>
              <a:t>点数</a:t>
            </a: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4116388" y="4257675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201750" name="Text Box 22"/>
          <p:cNvSpPr txBox="1">
            <a:spLocks noChangeArrowheads="1"/>
          </p:cNvSpPr>
          <p:nvPr/>
        </p:nvSpPr>
        <p:spPr bwMode="auto">
          <a:xfrm>
            <a:off x="5435600" y="188118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a typeface="宋体" pitchFamily="2" charset="-122"/>
              </a:rPr>
              <a:t>边数</a:t>
            </a:r>
          </a:p>
        </p:txBody>
      </p:sp>
      <p:sp>
        <p:nvSpPr>
          <p:cNvPr id="201752" name="Text Box 24"/>
          <p:cNvSpPr txBox="1">
            <a:spLocks noChangeArrowheads="1"/>
          </p:cNvSpPr>
          <p:nvPr/>
        </p:nvSpPr>
        <p:spPr bwMode="auto">
          <a:xfrm>
            <a:off x="7246938" y="4257675"/>
            <a:ext cx="1176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  <a:ea typeface="宋体" pitchFamily="2" charset="-122"/>
              </a:rPr>
              <a:t>0.71s</a:t>
            </a:r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7138988" y="2636838"/>
            <a:ext cx="1401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  <a:ea typeface="宋体" pitchFamily="2" charset="-122"/>
              </a:rPr>
              <a:t>40.41s</a:t>
            </a:r>
          </a:p>
        </p:txBody>
      </p:sp>
      <p:sp>
        <p:nvSpPr>
          <p:cNvPr id="201754" name="Text Box 26"/>
          <p:cNvSpPr txBox="1">
            <a:spLocks noChangeArrowheads="1"/>
          </p:cNvSpPr>
          <p:nvPr/>
        </p:nvSpPr>
        <p:spPr bwMode="auto">
          <a:xfrm>
            <a:off x="3851275" y="2600325"/>
            <a:ext cx="98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  <a:ea typeface="宋体" pitchFamily="2" charset="-122"/>
              </a:rPr>
              <a:t>n+m</a:t>
            </a:r>
          </a:p>
        </p:txBody>
      </p:sp>
      <p:sp>
        <p:nvSpPr>
          <p:cNvPr id="201756" name="Line 28"/>
          <p:cNvSpPr>
            <a:spLocks noChangeShapeType="1"/>
          </p:cNvSpPr>
          <p:nvPr/>
        </p:nvSpPr>
        <p:spPr bwMode="auto">
          <a:xfrm>
            <a:off x="4319588" y="3357563"/>
            <a:ext cx="0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7" name="Line 29"/>
          <p:cNvSpPr>
            <a:spLocks noChangeShapeType="1"/>
          </p:cNvSpPr>
          <p:nvPr/>
        </p:nvSpPr>
        <p:spPr bwMode="auto">
          <a:xfrm>
            <a:off x="5892800" y="3321050"/>
            <a:ext cx="0" cy="7921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8" name="Text Box 30"/>
          <p:cNvSpPr txBox="1">
            <a:spLocks noChangeArrowheads="1"/>
          </p:cNvSpPr>
          <p:nvPr/>
        </p:nvSpPr>
        <p:spPr bwMode="auto">
          <a:xfrm>
            <a:off x="5461000" y="2636838"/>
            <a:ext cx="985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  <a:ea typeface="宋体" pitchFamily="2" charset="-122"/>
              </a:rPr>
              <a:t>n+m</a:t>
            </a:r>
          </a:p>
        </p:txBody>
      </p:sp>
      <p:sp>
        <p:nvSpPr>
          <p:cNvPr id="201759" name="Text Box 31"/>
          <p:cNvSpPr txBox="1">
            <a:spLocks noChangeArrowheads="1"/>
          </p:cNvSpPr>
          <p:nvPr/>
        </p:nvSpPr>
        <p:spPr bwMode="auto">
          <a:xfrm>
            <a:off x="5461000" y="4221163"/>
            <a:ext cx="985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  <a:ea typeface="宋体" pitchFamily="2" charset="-122"/>
              </a:rPr>
              <a:t>n+m</a:t>
            </a:r>
          </a:p>
        </p:txBody>
      </p:sp>
      <p:sp>
        <p:nvSpPr>
          <p:cNvPr id="201760" name="Text Box 32"/>
          <p:cNvSpPr txBox="1">
            <a:spLocks noChangeArrowheads="1"/>
          </p:cNvSpPr>
          <p:nvPr/>
        </p:nvSpPr>
        <p:spPr bwMode="auto">
          <a:xfrm>
            <a:off x="7019925" y="18446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a typeface="宋体" pitchFamily="2" charset="-122"/>
              </a:rPr>
              <a:t>实际效果</a:t>
            </a:r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>
            <a:off x="7786688" y="3321050"/>
            <a:ext cx="0" cy="7921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62" name="Line 34"/>
          <p:cNvSpPr>
            <a:spLocks noChangeShapeType="1"/>
          </p:cNvSpPr>
          <p:nvPr/>
        </p:nvSpPr>
        <p:spPr bwMode="auto">
          <a:xfrm>
            <a:off x="6048375" y="3321050"/>
            <a:ext cx="0" cy="7921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0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/>
      <p:bldP spid="201740" grpId="0"/>
      <p:bldP spid="201745" grpId="0"/>
      <p:bldP spid="201747" grpId="0"/>
      <p:bldP spid="201750" grpId="0"/>
      <p:bldP spid="201752" grpId="0"/>
      <p:bldP spid="201753" grpId="0"/>
      <p:bldP spid="201754" grpId="0"/>
      <p:bldP spid="201756" grpId="0" animBg="1"/>
      <p:bldP spid="201757" grpId="0" animBg="1"/>
      <p:bldP spid="201758" grpId="0"/>
      <p:bldP spid="201759" grpId="0"/>
      <p:bldP spid="201760" grpId="0"/>
      <p:bldP spid="201761" grpId="0" animBg="1"/>
      <p:bldP spid="2017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改进算法</a:t>
            </a:r>
            <a:br>
              <a:rPr lang="zh-CN" altLang="en-US" sz="4000"/>
            </a:br>
            <a:r>
              <a:rPr lang="zh-CN" altLang="en-US" sz="4000"/>
              <a:t>小结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2800"/>
              <a:t>改进动机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zh-CN" altLang="en-US" sz="2800"/>
          </a:p>
          <a:p>
            <a:pPr algn="ctr">
              <a:lnSpc>
                <a:spcPct val="80000"/>
              </a:lnSpc>
              <a:buFontTx/>
              <a:buNone/>
            </a:pPr>
            <a:endParaRPr lang="zh-CN" altLang="en-US" sz="2800"/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2800"/>
              <a:t>利用最小割的想法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zh-CN" altLang="en-US" sz="2800"/>
          </a:p>
          <a:p>
            <a:pPr algn="ctr">
              <a:lnSpc>
                <a:spcPct val="80000"/>
              </a:lnSpc>
              <a:buFontTx/>
              <a:buNone/>
            </a:pPr>
            <a:endParaRPr lang="zh-CN" altLang="en-US" sz="2800"/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2800"/>
              <a:t>不断的完善这个想法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zh-CN" altLang="en-US" sz="2800"/>
          </a:p>
          <a:p>
            <a:pPr algn="ctr">
              <a:lnSpc>
                <a:spcPct val="80000"/>
              </a:lnSpc>
              <a:buFontTx/>
              <a:buNone/>
            </a:pPr>
            <a:endParaRPr lang="zh-CN" altLang="en-US" sz="2800"/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2800"/>
              <a:t>得出极为精妙的构造</a:t>
            </a:r>
          </a:p>
        </p:txBody>
      </p:sp>
      <p:sp>
        <p:nvSpPr>
          <p:cNvPr id="218117" name="AutoShape 5"/>
          <p:cNvSpPr>
            <a:spLocks noChangeArrowheads="1"/>
          </p:cNvSpPr>
          <p:nvPr/>
        </p:nvSpPr>
        <p:spPr bwMode="auto">
          <a:xfrm>
            <a:off x="1403350" y="1628775"/>
            <a:ext cx="1008063" cy="1439863"/>
          </a:xfrm>
          <a:prstGeom prst="curvedRightArrow">
            <a:avLst>
              <a:gd name="adj1" fmla="val 28567"/>
              <a:gd name="adj2" fmla="val 571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18" name="AutoShape 6"/>
          <p:cNvSpPr>
            <a:spLocks noChangeArrowheads="1"/>
          </p:cNvSpPr>
          <p:nvPr/>
        </p:nvSpPr>
        <p:spPr bwMode="auto">
          <a:xfrm>
            <a:off x="1403350" y="3105150"/>
            <a:ext cx="1008063" cy="1439863"/>
          </a:xfrm>
          <a:prstGeom prst="curvedRightArrow">
            <a:avLst>
              <a:gd name="adj1" fmla="val 28567"/>
              <a:gd name="adj2" fmla="val 571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19" name="AutoShape 7"/>
          <p:cNvSpPr>
            <a:spLocks noChangeArrowheads="1"/>
          </p:cNvSpPr>
          <p:nvPr/>
        </p:nvSpPr>
        <p:spPr bwMode="auto">
          <a:xfrm>
            <a:off x="1403350" y="4473575"/>
            <a:ext cx="1008063" cy="1439863"/>
          </a:xfrm>
          <a:prstGeom prst="curvedRightArrow">
            <a:avLst>
              <a:gd name="adj1" fmla="val 28567"/>
              <a:gd name="adj2" fmla="val 571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1979613" y="2060575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两次逆向思维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2087563" y="3608388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微观的观察</a:t>
            </a:r>
          </a:p>
        </p:txBody>
      </p:sp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1871663" y="4941888"/>
            <a:ext cx="361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分别将边权，点权因素凑入最小割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2592388" y="2636838"/>
            <a:ext cx="4500562" cy="1555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9600">
                <a:solidFill>
                  <a:srgbClr val="FE0000"/>
                </a:solidFill>
                <a:ea typeface="楷体_GB2312" pitchFamily="49" charset="-122"/>
              </a:rPr>
              <a:t>数学美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1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uiExpand="1" build="p"/>
      <p:bldP spid="218117" grpId="0" animBg="1"/>
      <p:bldP spid="218118" grpId="0" animBg="1"/>
      <p:bldP spid="218119" grpId="0" animBg="1"/>
      <p:bldP spid="218120" grpId="0" uiExpand="1"/>
      <p:bldP spid="218121" grpId="0" uiExpand="1"/>
      <p:bldP spid="218122" grpId="0" uiExpand="1"/>
      <p:bldP spid="2181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论文特点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研究的重点是最小割模型的</a:t>
            </a:r>
            <a:r>
              <a:rPr lang="zh-CN" altLang="en-US" b="1">
                <a:ea typeface="黑体" pitchFamily="2" charset="-122"/>
              </a:rPr>
              <a:t>应用</a:t>
            </a:r>
          </a:p>
          <a:p>
            <a:r>
              <a:rPr lang="zh-CN" altLang="en-US"/>
              <a:t>不仅仅给出了结论，还着重阐述得出结论的分析过程。</a:t>
            </a:r>
          </a:p>
          <a:p>
            <a:pPr lvl="1"/>
            <a:r>
              <a:rPr lang="zh-CN" altLang="en-US"/>
              <a:t>不仅授之以</a:t>
            </a:r>
            <a:r>
              <a:rPr lang="zh-CN" altLang="en-US" b="1">
                <a:ea typeface="黑体" pitchFamily="2" charset="-122"/>
              </a:rPr>
              <a:t>鱼</a:t>
            </a:r>
            <a:r>
              <a:rPr lang="zh-CN" altLang="en-US"/>
              <a:t>，还授之以</a:t>
            </a:r>
            <a:r>
              <a:rPr lang="zh-CN" altLang="en-US" b="1">
                <a:ea typeface="黑体" pitchFamily="2" charset="-122"/>
              </a:rPr>
              <a:t>渔</a:t>
            </a:r>
            <a:r>
              <a:rPr lang="zh-CN" altLang="en-US"/>
              <a:t>。</a:t>
            </a:r>
          </a:p>
          <a:p>
            <a:r>
              <a:rPr lang="zh-CN" altLang="en-US"/>
              <a:t>分析过程，是以</a:t>
            </a:r>
            <a:r>
              <a:rPr lang="en-US" altLang="zh-CN">
                <a:solidFill>
                  <a:srgbClr val="FF0000"/>
                </a:solidFill>
              </a:rPr>
              <a:t>Polya</a:t>
            </a:r>
            <a:r>
              <a:rPr lang="zh-CN" altLang="en-US"/>
              <a:t>在数学思想方法论中的精华－－</a:t>
            </a:r>
            <a:r>
              <a:rPr lang="en-US" altLang="zh-CN"/>
              <a:t>《</a:t>
            </a:r>
            <a:r>
              <a:rPr lang="zh-CN" altLang="en-US" b="1">
                <a:solidFill>
                  <a:srgbClr val="FF0000"/>
                </a:solidFill>
                <a:ea typeface="黑体" pitchFamily="2" charset="-122"/>
              </a:rPr>
              <a:t>怎样解题表</a:t>
            </a:r>
            <a:r>
              <a:rPr lang="en-US" altLang="zh-CN"/>
              <a:t>》</a:t>
            </a:r>
            <a:r>
              <a:rPr lang="zh-CN" altLang="en-US"/>
              <a:t>作为贯串思维的主线。如刚才的构造过程就充分的展示了这一特点。</a:t>
            </a:r>
          </a:p>
          <a:p>
            <a:pPr>
              <a:buFontTx/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论文研究内容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>
                <a:latin typeface="宋体" pitchFamily="2" charset="-122"/>
              </a:rPr>
              <a:t>主要研究四个方面的应用</a:t>
            </a:r>
          </a:p>
          <a:p>
            <a:r>
              <a:rPr lang="zh-CN" altLang="en-US">
                <a:latin typeface="宋体" pitchFamily="2" charset="-122"/>
              </a:rPr>
              <a:t>基于最小割定义的直接应用</a:t>
            </a:r>
          </a:p>
          <a:p>
            <a:r>
              <a:rPr lang="zh-CN" altLang="en-US">
                <a:latin typeface="宋体" pitchFamily="2" charset="-122"/>
              </a:rPr>
              <a:t>最大权闭合图</a:t>
            </a:r>
          </a:p>
          <a:p>
            <a:r>
              <a:rPr lang="zh-CN" altLang="en-US">
                <a:latin typeface="宋体" pitchFamily="2" charset="-122"/>
              </a:rPr>
              <a:t>最大密度子图</a:t>
            </a:r>
          </a:p>
          <a:p>
            <a:r>
              <a:rPr lang="zh-CN" altLang="en-US">
                <a:latin typeface="宋体" pitchFamily="2" charset="-122"/>
              </a:rPr>
              <a:t>二分图的最小点权覆盖集与最大点权独立集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87450" y="5049838"/>
            <a:ext cx="7019925" cy="210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endParaRPr lang="en-US" altLang="zh-CN"/>
          </a:p>
          <a:p>
            <a:pPr algn="l">
              <a:buFontTx/>
              <a:buChar char="•"/>
            </a:pPr>
            <a:r>
              <a:rPr lang="zh-CN" altLang="en-US"/>
              <a:t>刚才所谈的例题最大获利便涉及了最大权闭合图，最大密度子图这两个方面的内容。</a:t>
            </a:r>
          </a:p>
          <a:p>
            <a:pPr algn="l">
              <a:buFontTx/>
              <a:buChar char="•"/>
            </a:pPr>
            <a:r>
              <a:rPr lang="zh-CN" altLang="en-US"/>
              <a:t>其中</a:t>
            </a:r>
            <a:r>
              <a:rPr lang="zh-CN" altLang="en-US">
                <a:solidFill>
                  <a:schemeClr val="tx2"/>
                </a:solidFill>
              </a:rPr>
              <a:t>改进算法</a:t>
            </a:r>
            <a:r>
              <a:rPr lang="zh-CN" altLang="en-US"/>
              <a:t>可以作为求解</a:t>
            </a:r>
            <a:r>
              <a:rPr lang="zh-CN" altLang="en-US" b="1"/>
              <a:t>最大密度子图</a:t>
            </a:r>
            <a:r>
              <a:rPr lang="zh-CN" altLang="en-US"/>
              <a:t>的一个子过程。</a:t>
            </a:r>
          </a:p>
          <a:p>
            <a:pPr algn="l">
              <a:buFontTx/>
              <a:buChar char="•"/>
            </a:pPr>
            <a:endParaRPr lang="zh-CN" altLang="en-US"/>
          </a:p>
          <a:p>
            <a:pPr algn="l">
              <a:spcBef>
                <a:spcPct val="50000"/>
              </a:spcBef>
              <a:buFontTx/>
              <a:buChar char="•"/>
            </a:pPr>
            <a:endParaRPr lang="en-US" altLang="zh-CN" sz="2800"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论文研究内容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2673350"/>
            <a:ext cx="8229600" cy="4525963"/>
          </a:xfrm>
        </p:spPr>
        <p:txBody>
          <a:bodyPr/>
          <a:lstStyle/>
          <a:p>
            <a:r>
              <a:rPr lang="en-US" altLang="zh-CN"/>
              <a:t>Sorry for poor 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感谢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92263"/>
            <a:ext cx="8399462" cy="630237"/>
          </a:xfrm>
        </p:spPr>
        <p:txBody>
          <a:bodyPr/>
          <a:lstStyle/>
          <a:p>
            <a:pPr algn="ctr">
              <a:buFontTx/>
              <a:buNone/>
            </a:pPr>
            <a:r>
              <a:rPr lang="zh-CN" altLang="en-US" sz="4000"/>
              <a:t>感谢越南的</a:t>
            </a:r>
            <a:r>
              <a:rPr lang="en-US" altLang="zh-CN" sz="4000"/>
              <a:t>Thanh Vy</a:t>
            </a:r>
          </a:p>
          <a:p>
            <a:pPr algn="ctr">
              <a:buFontTx/>
              <a:buNone/>
            </a:pPr>
            <a:r>
              <a:rPr lang="zh-CN" altLang="en-US" sz="4000"/>
              <a:t>感谢郭华阳提供原创题</a:t>
            </a:r>
          </a:p>
          <a:p>
            <a:pPr algn="ctr">
              <a:buFontTx/>
              <a:buNone/>
            </a:pPr>
            <a:r>
              <a:rPr lang="zh-CN" altLang="en-US" sz="4000"/>
              <a:t>感谢王欣上的测试实验</a:t>
            </a:r>
          </a:p>
          <a:p>
            <a:pPr algn="ctr">
              <a:buFontTx/>
              <a:buNone/>
            </a:pPr>
            <a:endParaRPr lang="zh-CN" altLang="en-US" sz="4000"/>
          </a:p>
          <a:p>
            <a:pPr algn="ctr">
              <a:buFontTx/>
              <a:buNone/>
            </a:pPr>
            <a:r>
              <a:rPr lang="zh-CN" altLang="en-US" sz="4000"/>
              <a:t>感谢</a:t>
            </a:r>
            <a:r>
              <a:rPr lang="en-US" altLang="zh-CN" sz="4000"/>
              <a:t>CCF</a:t>
            </a:r>
            <a:r>
              <a:rPr lang="zh-CN" altLang="en-US" sz="4000"/>
              <a:t>提供给我一个展示自我的舞台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53400" cy="9906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6600"/>
              <a:t>谢谢大家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6600"/>
              <a:t>Thanks to you all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6600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828800" y="4191000"/>
            <a:ext cx="5715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a typeface="宋体" pitchFamily="2" charset="-122"/>
              </a:rPr>
              <a:t>Amber</a:t>
            </a:r>
          </a:p>
          <a:p>
            <a:r>
              <a:rPr lang="en-US" altLang="zh-CN" sz="3200" b="1">
                <a:ea typeface="宋体" pitchFamily="2" charset="-122"/>
              </a:rPr>
              <a:t>[ADN.cn]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200" b="1">
                <a:ea typeface="宋体" pitchFamily="2" charset="-122"/>
              </a:rPr>
              <a:t>hupo001@gmail.com</a:t>
            </a:r>
          </a:p>
          <a:p>
            <a:pPr algn="l"/>
            <a:endParaRPr lang="en-US" altLang="zh-CN" sz="3200" b="1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改进算法证明</a:t>
            </a:r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>
            <p:ph idx="1"/>
          </p:nvPr>
        </p:nvGraphicFramePr>
        <p:xfrm>
          <a:off x="1447800" y="1401763"/>
          <a:ext cx="7010400" cy="501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4" name="Equation" r:id="rId4" imgW="3657600" imgH="2616120" progId="Equation.DSMT4">
                  <p:embed/>
                </p:oleObj>
              </mc:Choice>
              <mc:Fallback>
                <p:oleObj name="Equation" r:id="rId4" imgW="3657600" imgH="2616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01763"/>
                        <a:ext cx="7010400" cy="501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关于实现效率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 sz="4000"/>
              <a:t>本人实现的</a:t>
            </a:r>
            <a:r>
              <a:rPr lang="en-US" altLang="zh-CN" sz="4000"/>
              <a:t>Preflow Push</a:t>
            </a:r>
          </a:p>
          <a:p>
            <a:pPr>
              <a:buFontTx/>
              <a:buNone/>
            </a:pPr>
            <a:r>
              <a:rPr lang="en-US" altLang="zh-CN" sz="4000"/>
              <a:t>	40.41s </a:t>
            </a:r>
            <a:r>
              <a:rPr lang="en-US" altLang="zh-CN" sz="4000">
                <a:sym typeface="Symbol" pitchFamily="18" charset="2"/>
              </a:rPr>
              <a:t></a:t>
            </a:r>
            <a:r>
              <a:rPr lang="en-US" altLang="zh-CN" sz="4000"/>
              <a:t> 0.71s</a:t>
            </a:r>
          </a:p>
          <a:p>
            <a:r>
              <a:rPr lang="zh-CN" altLang="en-US" sz="4000"/>
              <a:t>王欣上提供的</a:t>
            </a:r>
            <a:r>
              <a:rPr lang="en-US" altLang="zh-CN" sz="4000"/>
              <a:t>Dinic</a:t>
            </a:r>
            <a:r>
              <a:rPr lang="zh-CN" altLang="en-US" sz="4000"/>
              <a:t>测试：</a:t>
            </a:r>
          </a:p>
          <a:p>
            <a:pPr>
              <a:buFontTx/>
              <a:buNone/>
            </a:pPr>
            <a:r>
              <a:rPr lang="zh-CN" altLang="en-US" sz="4000"/>
              <a:t>	</a:t>
            </a:r>
            <a:r>
              <a:rPr lang="en-US" altLang="zh-CN" sz="4000"/>
              <a:t>1.7s </a:t>
            </a:r>
            <a:r>
              <a:rPr lang="en-US" altLang="zh-CN" sz="4000">
                <a:sym typeface="Symbol" pitchFamily="18" charset="2"/>
              </a:rPr>
              <a:t></a:t>
            </a:r>
            <a:r>
              <a:rPr lang="en-US" altLang="zh-CN" sz="4000"/>
              <a:t> 0.3s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/>
              <a:t>转化过程的模式 </a:t>
            </a:r>
            <a:r>
              <a:rPr lang="en-US" altLang="zh-CN" b="1"/>
              <a:t>Transforming Pattern	</a:t>
            </a:r>
            <a:r>
              <a:rPr lang="zh-CN" altLang="en-US"/>
              <a:t>建立一一对应关系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割的性质 </a:t>
            </a:r>
            <a:r>
              <a:rPr lang="en-US" altLang="zh-CN" b="1"/>
              <a:t>Property of Cut</a:t>
            </a:r>
          </a:p>
          <a:p>
            <a:pPr marL="1371600" lvl="2" indent="-457200">
              <a:lnSpc>
                <a:spcPct val="90000"/>
              </a:lnSpc>
            </a:pPr>
            <a:r>
              <a:rPr lang="zh-CN" altLang="en-US" b="1"/>
              <a:t>不存在任何一条</a:t>
            </a:r>
            <a:r>
              <a:rPr lang="en-US" altLang="zh-CN" b="1"/>
              <a:t>s</a:t>
            </a:r>
            <a:r>
              <a:rPr lang="zh-CN" altLang="en-US" b="1"/>
              <a:t>到</a:t>
            </a:r>
            <a:r>
              <a:rPr lang="en-US" altLang="zh-CN" b="1"/>
              <a:t>t</a:t>
            </a:r>
            <a:r>
              <a:rPr lang="zh-CN" altLang="en-US" b="1"/>
              <a:t>的路径 </a:t>
            </a:r>
          </a:p>
          <a:p>
            <a:pPr marL="1371600" lvl="2" indent="-457200">
              <a:lnSpc>
                <a:spcPct val="90000"/>
              </a:lnSpc>
            </a:pPr>
            <a:r>
              <a:rPr lang="zh-CN" altLang="en-US" b="1"/>
              <a:t>将点集分成两类 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技巧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/>
              <a:t>用正无限的容量排除不参与决策的边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/>
              <a:t>使用割的定义式来分析最优性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/>
              <a:t>利用与源或汇关联的边容量处理点权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最小割解法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▪"/>
            </a:pPr>
            <a:r>
              <a:rPr lang="zh-CN" altLang="en-US">
                <a:ea typeface="黑体" pitchFamily="2" charset="-122"/>
              </a:rPr>
              <a:t>最大流最小割定理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网络的最大流流值＝该网络的最小割容量</a:t>
            </a:r>
          </a:p>
          <a:p>
            <a:pPr lvl="1">
              <a:buFont typeface="Arial" charset="0"/>
              <a:buChar char="▪"/>
            </a:pPr>
            <a:r>
              <a:rPr lang="zh-CN" altLang="en-US"/>
              <a:t>求解最小割的有力武器</a:t>
            </a:r>
          </a:p>
          <a:p>
            <a:pPr lvl="1">
              <a:buFont typeface="Arial" charset="0"/>
              <a:buChar char="▪"/>
            </a:pPr>
            <a:endParaRPr lang="zh-CN" altLang="en-US"/>
          </a:p>
          <a:p>
            <a:pPr>
              <a:buFont typeface="Arial" charset="0"/>
              <a:buChar char="▪"/>
            </a:pPr>
            <a:r>
              <a:rPr lang="zh-CN" altLang="en-US"/>
              <a:t>记</a:t>
            </a:r>
          </a:p>
          <a:p>
            <a:pPr>
              <a:buFont typeface="Arial" charset="0"/>
              <a:buChar char="▪"/>
            </a:pPr>
            <a:endParaRPr lang="zh-CN" altLang="en-US"/>
          </a:p>
          <a:p>
            <a:pPr>
              <a:buFont typeface="Arial" charset="0"/>
              <a:buNone/>
            </a:pPr>
            <a:r>
              <a:rPr lang="zh-CN" altLang="en-US"/>
              <a:t> 	表示在点数为</a:t>
            </a:r>
            <a:r>
              <a:rPr lang="en-US" altLang="zh-CN" i="1"/>
              <a:t>n</a:t>
            </a:r>
            <a:r>
              <a:rPr lang="zh-CN" altLang="en-US"/>
              <a:t>，边数为</a:t>
            </a:r>
            <a:r>
              <a:rPr lang="en-US" altLang="zh-CN" i="1"/>
              <a:t>m</a:t>
            </a:r>
            <a:r>
              <a:rPr lang="zh-CN" altLang="en-US"/>
              <a:t>的网络中求最大流</a:t>
            </a:r>
          </a:p>
        </p:txBody>
      </p:sp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2778125" y="4221163"/>
          <a:ext cx="32988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5" name="Equation" r:id="rId5" imgW="1206360" imgH="203040" progId="Equation.DSMT4">
                  <p:embed/>
                </p:oleObj>
              </mc:Choice>
              <mc:Fallback>
                <p:oleObj name="Equation" r:id="rId5" imgW="12063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4221163"/>
                        <a:ext cx="32988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最大权闭合图 － 证明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该通过对以上网络的最小割的求解，可以得到原问题的解。</a:t>
            </a:r>
          </a:p>
          <a:p>
            <a:r>
              <a:rPr lang="zh-CN" altLang="en-US"/>
              <a:t>概念：若一个割不包含正无限容量的边，称该割为</a:t>
            </a:r>
            <a:r>
              <a:rPr lang="zh-CN" altLang="en-US" b="1"/>
              <a:t>简单割</a:t>
            </a:r>
            <a:r>
              <a:rPr lang="zh-CN" altLang="en-US"/>
              <a:t>。最小割必是简单割。</a:t>
            </a:r>
          </a:p>
          <a:p>
            <a:r>
              <a:rPr lang="zh-CN" altLang="en-US"/>
              <a:t>闭合图</a:t>
            </a:r>
            <a:r>
              <a:rPr lang="en-US" altLang="zh-CN"/>
              <a:t>V</a:t>
            </a:r>
            <a:r>
              <a:rPr lang="en-US" altLang="zh-CN" baseline="-25000"/>
              <a:t>1</a:t>
            </a:r>
            <a:r>
              <a:rPr lang="zh-CN" altLang="en-US"/>
              <a:t>与简单割</a:t>
            </a:r>
            <a:r>
              <a:rPr lang="en-US" altLang="zh-CN"/>
              <a:t>[S, T]</a:t>
            </a:r>
            <a:r>
              <a:rPr lang="zh-CN" altLang="en-US"/>
              <a:t>间有一一对应关系</a:t>
            </a:r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2819400" y="4441825"/>
          <a:ext cx="3352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5" name="Equation" r:id="rId5" imgW="736600" imgH="228600" progId="Equation.DSMT4">
                  <p:embed/>
                </p:oleObj>
              </mc:Choice>
              <mc:Fallback>
                <p:oleObj name="Equation" r:id="rId5" imgW="736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41825"/>
                        <a:ext cx="33528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838200" y="5578475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宋体" pitchFamily="2" charset="-122"/>
              </a:rPr>
              <a:t>因为在简单割中，</a:t>
            </a:r>
            <a:r>
              <a:rPr lang="en-US" altLang="zh-CN" sz="2400">
                <a:ea typeface="宋体" pitchFamily="2" charset="-122"/>
              </a:rPr>
              <a:t>S</a:t>
            </a:r>
            <a:r>
              <a:rPr lang="zh-CN" altLang="en-US" sz="2400">
                <a:ea typeface="宋体" pitchFamily="2" charset="-122"/>
              </a:rPr>
              <a:t>到</a:t>
            </a:r>
            <a:r>
              <a:rPr lang="en-US" altLang="zh-CN" sz="2400">
                <a:ea typeface="宋体" pitchFamily="2" charset="-122"/>
              </a:rPr>
              <a:t>T</a:t>
            </a:r>
            <a:r>
              <a:rPr lang="zh-CN" altLang="en-US" sz="2400">
                <a:ea typeface="宋体" pitchFamily="2" charset="-122"/>
              </a:rPr>
              <a:t>间的边都不是正无限容量的边，即都不是原图的边。故一一对应关系成立。</a:t>
            </a: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  <p:bldP spid="16589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最大权闭合图 － 证明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2362200" y="4724400"/>
          <a:ext cx="42354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6" name="Equation" r:id="rId4" imgW="1701720" imgH="393480" progId="Equation.DSMT4">
                  <p:embed/>
                </p:oleObj>
              </mc:Choice>
              <mc:Fallback>
                <p:oleObj name="Equation" r:id="rId4" imgW="17017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24400"/>
                        <a:ext cx="423545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533400" y="15240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ea typeface="宋体" pitchFamily="2" charset="-122"/>
              </a:rPr>
              <a:t>由最小割的定义，有：</a:t>
            </a: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1858963" y="2124075"/>
          <a:ext cx="51196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7" name="Equation" r:id="rId6" imgW="2095200" imgH="253800" progId="Equation.DSMT4">
                  <p:embed/>
                </p:oleObj>
              </mc:Choice>
              <mc:Fallback>
                <p:oleObj name="Equation" r:id="rId6" imgW="209520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124075"/>
                        <a:ext cx="511968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6248400" y="3352800"/>
          <a:ext cx="433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8" name="Equation" r:id="rId8" imgW="164880" imgH="177480" progId="Equation.DSMT4">
                  <p:embed/>
                </p:oleObj>
              </mc:Choice>
              <mc:Fallback>
                <p:oleObj name="Equation" r:id="rId8" imgW="16488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352800"/>
                        <a:ext cx="4333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3021013" y="3227388"/>
          <a:ext cx="12319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9" name="Equation" r:id="rId10" imgW="583920" imgH="279360" progId="Equation.DSMT4">
                  <p:embed/>
                </p:oleObj>
              </mc:Choice>
              <mc:Fallback>
                <p:oleObj name="Equation" r:id="rId10" imgW="583920" imgH="2793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3227388"/>
                        <a:ext cx="123190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0" name="Object 14"/>
          <p:cNvGraphicFramePr>
            <a:graphicFrameLocks noChangeAspect="1"/>
          </p:cNvGraphicFramePr>
          <p:nvPr/>
        </p:nvGraphicFramePr>
        <p:xfrm>
          <a:off x="4572000" y="3297238"/>
          <a:ext cx="11430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0" name="Equation" r:id="rId12" imgW="533160" imgH="241200" progId="Equation.DSMT4">
                  <p:embed/>
                </p:oleObj>
              </mc:Choice>
              <mc:Fallback>
                <p:oleObj name="Equation" r:id="rId12" imgW="53316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97238"/>
                        <a:ext cx="11430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1" name="AutoShape 15"/>
          <p:cNvSpPr>
            <a:spLocks noChangeArrowheads="1"/>
          </p:cNvSpPr>
          <p:nvPr/>
        </p:nvSpPr>
        <p:spPr bwMode="auto">
          <a:xfrm>
            <a:off x="3429000" y="27432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52" name="AutoShape 16"/>
          <p:cNvSpPr>
            <a:spLocks noChangeArrowheads="1"/>
          </p:cNvSpPr>
          <p:nvPr/>
        </p:nvSpPr>
        <p:spPr bwMode="auto">
          <a:xfrm>
            <a:off x="4876800" y="27432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53" name="AutoShape 17"/>
          <p:cNvSpPr>
            <a:spLocks noChangeArrowheads="1"/>
          </p:cNvSpPr>
          <p:nvPr/>
        </p:nvSpPr>
        <p:spPr bwMode="auto">
          <a:xfrm>
            <a:off x="6248400" y="27432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609600" y="39624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ea typeface="宋体" pitchFamily="2" charset="-122"/>
              </a:rPr>
              <a:t>所以得到：</a:t>
            </a:r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7086600" y="48768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式</a:t>
            </a:r>
            <a:r>
              <a:rPr lang="en-US" altLang="zh-CN" sz="2000">
                <a:ea typeface="宋体" pitchFamily="2" charset="-122"/>
              </a:rPr>
              <a:t>(1)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3" grpId="0"/>
      <p:bldP spid="167951" grpId="0" animBg="1"/>
      <p:bldP spid="167952" grpId="0" animBg="1"/>
      <p:bldP spid="167953" grpId="0" animBg="1"/>
      <p:bldP spid="167954" grpId="0"/>
      <p:bldP spid="1679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最大权闭合图 － 证明</a:t>
            </a:r>
          </a:p>
        </p:txBody>
      </p:sp>
      <p:graphicFrame>
        <p:nvGraphicFramePr>
          <p:cNvPr id="16998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209800" y="3962400"/>
          <a:ext cx="42672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5" name="Equation" r:id="rId4" imgW="1447172" imgH="355446" progId="Equation.DSMT4">
                  <p:embed/>
                </p:oleObj>
              </mc:Choice>
              <mc:Fallback>
                <p:oleObj name="Equation" r:id="rId4" imgW="1447172" imgH="3554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2400"/>
                        <a:ext cx="42672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133600" y="2133600"/>
          <a:ext cx="4419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6" name="Equation" r:id="rId6" imgW="1625600" imgH="368300" progId="Equation.DSMT4">
                  <p:embed/>
                </p:oleObj>
              </mc:Choice>
              <mc:Fallback>
                <p:oleObj name="Equation" r:id="rId6" imgW="1625600" imgH="36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4419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ea typeface="宋体" pitchFamily="2" charset="-122"/>
              </a:rPr>
              <a:t>又由闭合图的定义，得到：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315200" y="23622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式</a:t>
            </a:r>
            <a:r>
              <a:rPr lang="en-US" altLang="zh-CN" sz="2000">
                <a:ea typeface="宋体" pitchFamily="2" charset="-122"/>
              </a:rPr>
              <a:t>(2)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09600" y="3200400"/>
            <a:ext cx="496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宋体" pitchFamily="2" charset="-122"/>
              </a:rPr>
              <a:t>将式</a:t>
            </a:r>
            <a:r>
              <a:rPr lang="en-US" altLang="zh-CN" sz="2800">
                <a:ea typeface="宋体" pitchFamily="2" charset="-122"/>
              </a:rPr>
              <a:t>(1)</a:t>
            </a:r>
            <a:r>
              <a:rPr lang="zh-CN" altLang="en-US" sz="2800">
                <a:ea typeface="宋体" pitchFamily="2" charset="-122"/>
              </a:rPr>
              <a:t>与式</a:t>
            </a:r>
            <a:r>
              <a:rPr lang="en-US" altLang="zh-CN" sz="2800">
                <a:ea typeface="宋体" pitchFamily="2" charset="-122"/>
              </a:rPr>
              <a:t>(2)</a:t>
            </a:r>
            <a:r>
              <a:rPr lang="zh-CN" altLang="en-US" sz="2800">
                <a:ea typeface="宋体" pitchFamily="2" charset="-122"/>
              </a:rPr>
              <a:t>加起来，得到：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746125" y="5584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ea typeface="宋体" pitchFamily="2" charset="-122"/>
            </a:endParaRPr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457200" y="50292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ea typeface="宋体" pitchFamily="2" charset="-122"/>
              </a:rPr>
              <a:t>总复杂度为</a:t>
            </a:r>
          </a:p>
        </p:txBody>
      </p:sp>
      <p:graphicFrame>
        <p:nvGraphicFramePr>
          <p:cNvPr id="169994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2590800" y="5638800"/>
          <a:ext cx="3657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7" name="Equation" r:id="rId8" imgW="1206360" imgH="203040" progId="Equation.DSMT4">
                  <p:embed/>
                </p:oleObj>
              </mc:Choice>
              <mc:Fallback>
                <p:oleObj name="Equation" r:id="rId8" imgW="12063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638800"/>
                        <a:ext cx="3657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  <p:bldP spid="169990" grpId="0"/>
      <p:bldP spid="169991" grpId="0"/>
      <p:bldP spid="16999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最大密度子图 － 定义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22713" cy="4525963"/>
          </a:xfrm>
        </p:spPr>
        <p:txBody>
          <a:bodyPr/>
          <a:lstStyle/>
          <a:p>
            <a:r>
              <a:rPr lang="zh-CN" altLang="en-US" sz="2800"/>
              <a:t>定义一个无向图的</a:t>
            </a:r>
            <a:r>
              <a:rPr lang="zh-CN" altLang="en-US" sz="2800" b="1"/>
              <a:t>密度</a:t>
            </a:r>
            <a:r>
              <a:rPr lang="en-US" altLang="zh-CN" sz="2800"/>
              <a:t>(density)</a:t>
            </a:r>
            <a:r>
              <a:rPr lang="zh-CN" altLang="en-US" sz="2800"/>
              <a:t>为该图的边数与该图的点数的比值 </a:t>
            </a:r>
          </a:p>
          <a:p>
            <a:r>
              <a:rPr lang="zh-CN" altLang="en-US" sz="2800" b="1"/>
              <a:t>最大密度子图</a:t>
            </a:r>
            <a:r>
              <a:rPr lang="zh-CN" altLang="en-US" sz="2800"/>
              <a:t>是一个具有最大密度的子图 </a:t>
            </a:r>
          </a:p>
          <a:p>
            <a:endParaRPr lang="zh-CN" altLang="en-US" sz="2800"/>
          </a:p>
          <a:p>
            <a:r>
              <a:rPr lang="zh-CN" altLang="en-US" sz="2400"/>
              <a:t>由于目标是求最大</a:t>
            </a:r>
            <a:r>
              <a:rPr lang="en-US" altLang="zh-CN" sz="2400"/>
              <a:t>, </a:t>
            </a:r>
            <a:r>
              <a:rPr lang="zh-CN" altLang="en-US" sz="2400"/>
              <a:t>可以直接把子图</a:t>
            </a:r>
            <a:r>
              <a:rPr lang="zh-CN" altLang="en-US" sz="2400" b="1"/>
              <a:t>重定义</a:t>
            </a:r>
            <a:r>
              <a:rPr lang="zh-CN" altLang="en-US" sz="2400"/>
              <a:t>为的子图点集的</a:t>
            </a:r>
            <a:r>
              <a:rPr lang="zh-CN" altLang="en-US" sz="2400" b="1"/>
              <a:t>导出子图</a:t>
            </a:r>
            <a:endParaRPr lang="zh-CN" altLang="en-US" sz="2400"/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4495800" y="762000"/>
          <a:ext cx="4445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9" name="SmartDraw" r:id="rId4" imgW="1872996" imgH="1961388" progId="SmartDraw.2">
                  <p:embed/>
                </p:oleObj>
              </mc:Choice>
              <mc:Fallback>
                <p:oleObj name="SmartDraw" r:id="rId4" imgW="1872996" imgH="1961388" progId="SmartDraw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762000"/>
                        <a:ext cx="4445000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4953000" y="55626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ea typeface="宋体" pitchFamily="2" charset="-122"/>
              </a:rPr>
              <a:t>其中在虚线内的点与边组成最大密度子图，密度为 </a:t>
            </a:r>
            <a:r>
              <a:rPr lang="en-US" altLang="zh-CN">
                <a:ea typeface="宋体" pitchFamily="2" charset="-122"/>
              </a:rPr>
              <a:t>5/4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1464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最大密度子图 － 主算法</a:t>
            </a:r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286000" y="1828800"/>
          <a:ext cx="46482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1" name="Equation" r:id="rId4" imgW="2286000" imgH="660240" progId="Equation.DSMT4">
                  <p:embed/>
                </p:oleObj>
              </mc:Choice>
              <mc:Fallback>
                <p:oleObj name="Equation" r:id="rId4" imgW="2286000" imgH="660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800"/>
                        <a:ext cx="46482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200400"/>
            <a:ext cx="8153400" cy="1592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这是</a:t>
            </a:r>
            <a:r>
              <a:rPr lang="en-US" altLang="zh-CN" sz="2800"/>
              <a:t>0-1</a:t>
            </a:r>
            <a:r>
              <a:rPr lang="zh-CN" altLang="en-US" sz="2800"/>
              <a:t>分数规划的模型 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对答案值的二分查找，将分数规划转化为一般规划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对于一个答案的猜测值</a:t>
            </a:r>
            <a:r>
              <a:rPr lang="en-US" altLang="zh-CN" sz="2800"/>
              <a:t>g</a:t>
            </a:r>
            <a:r>
              <a:rPr lang="zh-CN" altLang="en-US" sz="2800"/>
              <a:t>，新函数 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1066800" y="5105400"/>
          <a:ext cx="70294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2" name="Equation" r:id="rId6" imgW="3301920" imgH="457200" progId="Equation.DSMT4">
                  <p:embed/>
                </p:oleObj>
              </mc:Choice>
              <mc:Fallback>
                <p:oleObj name="Equation" r:id="rId6" imgW="330192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05400"/>
                        <a:ext cx="70294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8490" name="Rectangle 10"/>
          <p:cNvSpPr>
            <a:spLocks noRot="1" noChangeArrowheads="1"/>
          </p:cNvSpPr>
          <p:nvPr/>
        </p:nvSpPr>
        <p:spPr bwMode="auto">
          <a:xfrm>
            <a:off x="457200" y="1295400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zh-CN" altLang="en-US" sz="2800">
                <a:ea typeface="宋体" pitchFamily="2" charset="-122"/>
              </a:rPr>
              <a:t>形式化地重新叙述本模型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build="p"/>
      <p:bldP spid="14849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最大密度子图 － 主算法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498975"/>
          </a:xfrm>
        </p:spPr>
        <p:txBody>
          <a:bodyPr/>
          <a:lstStyle/>
          <a:p>
            <a:r>
              <a:rPr lang="zh-CN" altLang="en-US"/>
              <a:t>性质</a:t>
            </a:r>
            <a:r>
              <a:rPr lang="en-US" altLang="zh-CN"/>
              <a:t>: 1. </a:t>
            </a:r>
            <a:r>
              <a:rPr lang="zh-CN" altLang="en-US"/>
              <a:t>具有</a:t>
            </a:r>
            <a:r>
              <a:rPr lang="zh-CN" altLang="en-US" b="1"/>
              <a:t>单调性</a:t>
            </a:r>
            <a:r>
              <a:rPr lang="en-US" altLang="zh-CN"/>
              <a:t>; 2.</a:t>
            </a:r>
            <a:r>
              <a:rPr lang="zh-CN" altLang="en-US"/>
              <a:t>又根据</a:t>
            </a:r>
            <a:r>
              <a:rPr lang="en-US" altLang="zh-CN"/>
              <a:t>Dinkelbach</a:t>
            </a:r>
            <a:r>
              <a:rPr lang="zh-CN" altLang="en-US"/>
              <a:t>定理</a:t>
            </a:r>
            <a:r>
              <a:rPr lang="en-US" altLang="zh-CN"/>
              <a:t>, </a:t>
            </a:r>
            <a:r>
              <a:rPr lang="zh-CN" altLang="en-US"/>
              <a:t>函数图像与</a:t>
            </a:r>
            <a:r>
              <a:rPr lang="en-US" altLang="zh-CN"/>
              <a:t>x</a:t>
            </a:r>
            <a:r>
              <a:rPr lang="zh-CN" altLang="en-US"/>
              <a:t>轴的交点</a:t>
            </a:r>
            <a:r>
              <a:rPr lang="en-US" altLang="zh-CN"/>
              <a:t>, </a:t>
            </a:r>
            <a:r>
              <a:rPr lang="zh-CN" altLang="en-US"/>
              <a:t>即为目标解</a:t>
            </a:r>
            <a:r>
              <a:rPr lang="en-US" altLang="zh-CN"/>
              <a:t>.</a:t>
            </a: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2895600" y="6042025"/>
          <a:ext cx="3352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5" name="Equation" r:id="rId4" imgW="1143000" imgH="203200" progId="Equation.DSMT4">
                  <p:embed/>
                </p:oleObj>
              </mc:Choice>
              <mc:Fallback>
                <p:oleObj name="Equation" r:id="rId4" imgW="11430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042025"/>
                        <a:ext cx="33528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Rectangle 5"/>
          <p:cNvSpPr>
            <a:spLocks noRot="1" noChangeArrowheads="1"/>
          </p:cNvSpPr>
          <p:nvPr/>
        </p:nvSpPr>
        <p:spPr bwMode="auto">
          <a:xfrm>
            <a:off x="609600" y="5105400"/>
            <a:ext cx="8153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200">
                <a:ea typeface="宋体" pitchFamily="2" charset="-122"/>
              </a:rPr>
              <a:t>对答案进行二分查找</a:t>
            </a:r>
            <a:r>
              <a:rPr lang="en-US" altLang="zh-CN" sz="3200">
                <a:ea typeface="宋体" pitchFamily="2" charset="-122"/>
              </a:rPr>
              <a:t>. </a:t>
            </a:r>
            <a:r>
              <a:rPr lang="zh-CN" altLang="en-US" sz="3200">
                <a:ea typeface="宋体" pitchFamily="2" charset="-122"/>
              </a:rPr>
              <a:t>设二分查找的次数为</a:t>
            </a:r>
            <a:r>
              <a:rPr lang="en-US" altLang="zh-CN" sz="3200">
                <a:ea typeface="宋体" pitchFamily="2" charset="-122"/>
              </a:rPr>
              <a:t>k, </a:t>
            </a:r>
            <a:r>
              <a:rPr lang="zh-CN" altLang="en-US" sz="3200">
                <a:ea typeface="宋体" pitchFamily="2" charset="-122"/>
              </a:rPr>
              <a:t>则总复杂度为</a:t>
            </a:r>
          </a:p>
        </p:txBody>
      </p:sp>
      <p:graphicFrame>
        <p:nvGraphicFramePr>
          <p:cNvPr id="150534" name="Object 6"/>
          <p:cNvGraphicFramePr>
            <a:graphicFrameLocks noChangeAspect="1"/>
          </p:cNvGraphicFramePr>
          <p:nvPr>
            <p:ph idx="4294967295"/>
          </p:nvPr>
        </p:nvGraphicFramePr>
        <p:xfrm>
          <a:off x="1919288" y="2424113"/>
          <a:ext cx="5537200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6" name="SmartDraw" r:id="rId6" imgW="3273480" imgH="1545120" progId="SmartDraw.2">
                  <p:embed/>
                </p:oleObj>
              </mc:Choice>
              <mc:Fallback>
                <p:oleObj name="SmartDraw" r:id="rId6" imgW="3273480" imgH="1545120" progId="SmartDraw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424113"/>
                        <a:ext cx="5537200" cy="268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  <p:bldP spid="1505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最大密度子图 －  初步算法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895600"/>
            <a:ext cx="8305800" cy="2316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基本的限制条件</a:t>
            </a:r>
            <a:r>
              <a:rPr lang="en-US" altLang="zh-CN" sz="2800"/>
              <a:t>: </a:t>
            </a:r>
            <a:r>
              <a:rPr lang="zh-CN" altLang="en-US" sz="2800"/>
              <a:t>边</a:t>
            </a:r>
            <a:r>
              <a:rPr lang="en-US" altLang="zh-CN" sz="2800"/>
              <a:t>(u, v)</a:t>
            </a:r>
            <a:r>
              <a:rPr lang="zh-CN" altLang="en-US" sz="2800"/>
              <a:t>存在于子图中的</a:t>
            </a:r>
            <a:r>
              <a:rPr lang="zh-CN" altLang="en-US" sz="2800" b="1"/>
              <a:t>必要条件</a:t>
            </a:r>
            <a:r>
              <a:rPr lang="zh-CN" altLang="en-US" sz="2800"/>
              <a:t>为点</a:t>
            </a:r>
            <a:r>
              <a:rPr lang="en-US" altLang="zh-CN" sz="2800"/>
              <a:t>u, v</a:t>
            </a:r>
            <a:r>
              <a:rPr lang="zh-CN" altLang="en-US" sz="2800"/>
              <a:t>也存在于子图中</a:t>
            </a:r>
            <a:r>
              <a:rPr lang="en-US" altLang="zh-CN" sz="2800"/>
              <a:t>. </a:t>
            </a:r>
          </a:p>
          <a:p>
            <a:pPr>
              <a:lnSpc>
                <a:spcPct val="90000"/>
              </a:lnSpc>
            </a:pPr>
            <a:endParaRPr lang="en-US" altLang="zh-CN" sz="2800"/>
          </a:p>
          <a:p>
            <a:pPr>
              <a:lnSpc>
                <a:spcPct val="90000"/>
              </a:lnSpc>
            </a:pPr>
            <a:r>
              <a:rPr lang="zh-CN" altLang="en-US" sz="2800"/>
              <a:t>根据这</a:t>
            </a:r>
            <a:r>
              <a:rPr lang="zh-CN" altLang="en-US" sz="2800" b="1"/>
              <a:t>必要条件</a:t>
            </a:r>
            <a:r>
              <a:rPr lang="zh-CN" altLang="en-US" sz="2800"/>
              <a:t>的关系</a:t>
            </a:r>
            <a:r>
              <a:rPr lang="en-US" altLang="zh-CN" sz="2800" b="1"/>
              <a:t>, </a:t>
            </a:r>
            <a:r>
              <a:rPr lang="zh-CN" altLang="en-US" sz="2800"/>
              <a:t>想到使用最大权闭合图的方法解决</a:t>
            </a:r>
            <a:r>
              <a:rPr lang="en-US" altLang="zh-CN" sz="2800"/>
              <a:t>.  </a:t>
            </a:r>
            <a:r>
              <a:rPr lang="zh-CN" altLang="en-US" sz="2800"/>
              <a:t>依然是将边看成点即可</a:t>
            </a:r>
            <a:r>
              <a:rPr lang="en-US" altLang="zh-CN" sz="2800"/>
              <a:t>.</a:t>
            </a:r>
          </a:p>
          <a:p>
            <a:pPr>
              <a:lnSpc>
                <a:spcPct val="90000"/>
              </a:lnSpc>
            </a:pPr>
            <a:endParaRPr lang="en-US" altLang="zh-CN" sz="2800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1295400" y="1676400"/>
          <a:ext cx="63246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5" name="Equation" r:id="rId4" imgW="2133360" imgH="203040" progId="Equation.DSMT4">
                  <p:embed/>
                </p:oleObj>
              </mc:Choice>
              <mc:Fallback>
                <p:oleObj name="Equation" r:id="rId4" imgW="21333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3246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362200" y="5943600"/>
          <a:ext cx="48768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6" name="Equation" r:id="rId6" imgW="2323800" imgH="203040" progId="Equation.DSMT4">
                  <p:embed/>
                </p:oleObj>
              </mc:Choice>
              <mc:Fallback>
                <p:oleObj name="Equation" r:id="rId6" imgW="23238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943600"/>
                        <a:ext cx="48768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685800" y="51054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zh-CN" altLang="en-US" sz="3200">
                <a:ea typeface="宋体" pitchFamily="2" charset="-122"/>
              </a:rPr>
              <a:t>复杂度为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4495800" y="5029200"/>
            <a:ext cx="4984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>
                <a:ea typeface="宋体" pitchFamily="2" charset="-122"/>
              </a:rPr>
              <a:t>需要改进！！！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  <p:bldP spid="152583" grpId="0"/>
      <p:bldP spid="1525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最大密度子图 －  改进算法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1676400" y="1524000"/>
          <a:ext cx="5410200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4" name="Equation" r:id="rId4" imgW="3378200" imgH="2057400" progId="Equation.DSMT4">
                  <p:embed/>
                </p:oleObj>
              </mc:Choice>
              <mc:Fallback>
                <p:oleObj name="Equation" r:id="rId4" imgW="3378200" imgH="2057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5410200" cy="329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2971800" y="5715000"/>
          <a:ext cx="33528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5" name="Equation" r:id="rId6" imgW="1511300" imgH="355600" progId="Equation.DSMT4">
                  <p:embed/>
                </p:oleObj>
              </mc:Choice>
              <mc:Fallback>
                <p:oleObj name="Equation" r:id="rId6" imgW="1511300" imgH="35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715000"/>
                        <a:ext cx="33528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1219200" y="4191000"/>
          <a:ext cx="16764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6" name="Equation" r:id="rId8" imgW="710891" imgH="355446" progId="Equation.DSMT4">
                  <p:embed/>
                </p:oleObj>
              </mc:Choice>
              <mc:Fallback>
                <p:oleObj name="Equation" r:id="rId8" imgW="710891" imgH="35544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1676400" cy="827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274638" y="1524000"/>
            <a:ext cx="1235075" cy="376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×</a:t>
            </a:r>
            <a:r>
              <a:rPr lang="zh-CN" altLang="en-US">
                <a:ea typeface="宋体" pitchFamily="2" charset="-122"/>
              </a:rPr>
              <a:t>（－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1295400" y="5943600"/>
            <a:ext cx="549275" cy="376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×2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2" grpId="0" animBg="1"/>
      <p:bldP spid="15668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最大密度子图 －  改进算法</a:t>
            </a: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305800" cy="2222500"/>
          </a:xfrm>
        </p:spPr>
        <p:txBody>
          <a:bodyPr/>
          <a:lstStyle/>
          <a:p>
            <a:r>
              <a:rPr lang="zh-CN" altLang="en-US" sz="2400"/>
              <a:t>将上面的思路整理一下</a:t>
            </a:r>
          </a:p>
          <a:p>
            <a:r>
              <a:rPr lang="zh-CN" altLang="en-US" sz="2400"/>
              <a:t>在原图点集的基础上增加源和汇；将每条原无向边替换为两条容量为</a:t>
            </a:r>
            <a:r>
              <a:rPr lang="en-US" altLang="zh-CN" sz="2400"/>
              <a:t>1</a:t>
            </a:r>
            <a:r>
              <a:rPr lang="zh-CN" altLang="en-US" sz="2400"/>
              <a:t>的有向边；连接源</a:t>
            </a:r>
            <a:r>
              <a:rPr lang="en-US" altLang="zh-CN" sz="2400"/>
              <a:t>s</a:t>
            </a:r>
            <a:r>
              <a:rPr lang="zh-CN" altLang="en-US" sz="2400"/>
              <a:t>到每个点，容量为</a:t>
            </a:r>
            <a:r>
              <a:rPr lang="en-US" altLang="zh-CN" sz="2400"/>
              <a:t>U</a:t>
            </a:r>
            <a:r>
              <a:rPr lang="zh-CN" altLang="en-US" sz="2400"/>
              <a:t>；连接汇</a:t>
            </a:r>
            <a:r>
              <a:rPr lang="en-US" altLang="zh-CN" sz="2400"/>
              <a:t>t</a:t>
            </a:r>
            <a:r>
              <a:rPr lang="zh-CN" altLang="en-US" sz="2400"/>
              <a:t>到每个点，容量为</a:t>
            </a:r>
            <a:r>
              <a:rPr lang="en-US" altLang="zh-CN" sz="2400"/>
              <a:t>U+2g-d</a:t>
            </a:r>
            <a:r>
              <a:rPr lang="en-US" altLang="zh-CN" sz="2400" baseline="-25000"/>
              <a:t>v</a:t>
            </a:r>
            <a:r>
              <a:rPr lang="zh-CN" altLang="en-US" sz="2400"/>
              <a:t>。</a:t>
            </a:r>
          </a:p>
          <a:p>
            <a:r>
              <a:rPr lang="en-US" altLang="zh-CN" sz="2400"/>
              <a:t>U</a:t>
            </a:r>
            <a:r>
              <a:rPr lang="zh-CN" altLang="en-US" sz="2400"/>
              <a:t>为一个足够大的数。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5029200" y="3352800"/>
          <a:ext cx="29972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SmartDraw" r:id="rId4" imgW="1970532" imgH="2101596" progId="SmartDraw.2">
                  <p:embed/>
                </p:oleObj>
              </mc:Choice>
              <mc:Fallback>
                <p:oleObj name="SmartDraw" r:id="rId4" imgW="1970532" imgH="2101596" progId="SmartDraw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52800"/>
                        <a:ext cx="299720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1905000" y="3733800"/>
          <a:ext cx="17589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SmartDraw" r:id="rId6" imgW="1024128" imgH="1461516" progId="SmartDraw.2">
                  <p:embed/>
                </p:oleObj>
              </mc:Choice>
              <mc:Fallback>
                <p:oleObj name="SmartDraw" r:id="rId6" imgW="1024128" imgH="1461516" progId="SmartDraw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33800"/>
                        <a:ext cx="175895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最大密度子图 －  改进算法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762000" y="2209800"/>
          <a:ext cx="8153400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0" name="Equation" r:id="rId4" imgW="3390900" imgH="1219200" progId="Equation.DSMT4">
                  <p:embed/>
                </p:oleObj>
              </mc:Choice>
              <mc:Fallback>
                <p:oleObj name="Equation" r:id="rId4" imgW="3390900" imgH="1219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8153400" cy="293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611188" y="2024063"/>
            <a:ext cx="70612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Char char="▪"/>
            </a:pPr>
            <a:r>
              <a:rPr lang="zh-CN" altLang="en-US" sz="2800">
                <a:latin typeface="宋体" pitchFamily="2" charset="-122"/>
              </a:rPr>
              <a:t>两个部分</a:t>
            </a:r>
          </a:p>
          <a:p>
            <a:pPr>
              <a:buFontTx/>
              <a:buAutoNum type="arabicPeriod"/>
            </a:pPr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最大权闭合图</a:t>
            </a:r>
            <a:r>
              <a:rPr lang="zh-CN" altLang="en-US" sz="3600">
                <a:latin typeface="宋体" pitchFamily="2" charset="-122"/>
              </a:rPr>
              <a:t/>
            </a:r>
            <a:br>
              <a:rPr lang="zh-CN" altLang="en-US" sz="3600">
                <a:latin typeface="宋体" pitchFamily="2" charset="-122"/>
              </a:rPr>
            </a:br>
            <a:r>
              <a:rPr lang="zh-CN" altLang="en-US" sz="2800">
                <a:latin typeface="宋体" pitchFamily="2" charset="-122"/>
              </a:rPr>
              <a:t>标准解答的一个更一般化的扩展模型  </a:t>
            </a:r>
          </a:p>
          <a:p>
            <a:pPr>
              <a:buFontTx/>
              <a:buAutoNum type="arabicPeriod"/>
            </a:pPr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改进算法</a:t>
            </a:r>
            <a:r>
              <a:rPr lang="zh-CN" altLang="en-US" sz="3600">
                <a:latin typeface="宋体" pitchFamily="2" charset="-122"/>
              </a:rPr>
              <a:t> </a:t>
            </a:r>
            <a:br>
              <a:rPr lang="zh-CN" altLang="en-US" sz="3600">
                <a:latin typeface="宋体" pitchFamily="2" charset="-122"/>
              </a:rPr>
            </a:br>
            <a:r>
              <a:rPr lang="zh-CN" altLang="en-US" sz="2800">
                <a:latin typeface="宋体" pitchFamily="2" charset="-122"/>
              </a:rPr>
              <a:t>达到用最大流解决该问题的理论下界</a:t>
            </a:r>
            <a:r>
              <a:rPr lang="zh-CN" altLang="en-US" sz="3600">
                <a:latin typeface="宋体" pitchFamily="2" charset="-122"/>
              </a:rPr>
              <a:t> </a:t>
            </a:r>
          </a:p>
          <a:p>
            <a:endParaRPr lang="en-US" altLang="zh-CN" sz="3600">
              <a:latin typeface="宋体" pitchFamily="2" charset="-122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8763"/>
            <a:ext cx="8229600" cy="36290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NOI 2006 </a:t>
            </a:r>
            <a:r>
              <a:rPr lang="zh-CN" altLang="en-US"/>
              <a:t>最大获利</a:t>
            </a:r>
          </a:p>
          <a:p>
            <a:pPr>
              <a:buFont typeface="Arial" charset="0"/>
              <a:buChar char="▪"/>
            </a:pPr>
            <a:r>
              <a:rPr lang="zh-CN" altLang="en-US"/>
              <a:t>最小割是最大流的对偶问题。</a:t>
            </a:r>
            <a:br>
              <a:rPr lang="zh-CN" altLang="en-US"/>
            </a:br>
            <a:r>
              <a:rPr lang="zh-CN" altLang="en-US"/>
              <a:t>不直观，模型隐蔽。</a:t>
            </a:r>
          </a:p>
          <a:p>
            <a:pPr>
              <a:buFont typeface="Arial" charset="0"/>
              <a:buChar char="▪"/>
            </a:pPr>
            <a:r>
              <a:rPr lang="zh-CN" altLang="en-US"/>
              <a:t>展示最小割模型应用的巧妙构图方法和独特思维方式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792163" y="3392488"/>
            <a:ext cx="774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网络流首次进入</a:t>
            </a:r>
            <a:r>
              <a:rPr lang="en-US" altLang="zh-CN" sz="3600"/>
              <a:t>NOI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8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8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  <p:bldP spid="108550" grpId="0"/>
      <p:bldP spid="108550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改进算法证明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>
            <p:ph idx="1"/>
          </p:nvPr>
        </p:nvGraphicFramePr>
        <p:xfrm>
          <a:off x="2286000" y="2133600"/>
          <a:ext cx="4616450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8" name="Equation" r:id="rId4" imgW="1307532" imgH="393529" progId="Equation.DSMT4">
                  <p:embed/>
                </p:oleObj>
              </mc:Choice>
              <mc:Fallback>
                <p:oleObj name="Equation" r:id="rId4" imgW="1307532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33600"/>
                        <a:ext cx="4616450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2438400" y="5257800"/>
          <a:ext cx="44402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9" name="Equation" r:id="rId6" imgW="2070000" imgH="203040" progId="Equation.DSMT4">
                  <p:embed/>
                </p:oleObj>
              </mc:Choice>
              <mc:Fallback>
                <p:oleObj name="Equation" r:id="rId6" imgW="20700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57800"/>
                        <a:ext cx="44402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1143000" y="43434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宋体" pitchFamily="2" charset="-122"/>
              </a:rPr>
              <a:t>复杂度为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推广</a:t>
            </a:r>
            <a:r>
              <a:rPr lang="en-US" altLang="zh-CN" sz="4000"/>
              <a:t>1</a:t>
            </a:r>
            <a:r>
              <a:rPr lang="zh-CN" altLang="en-US" sz="4000"/>
              <a:t>：改进算法的点权和边权推广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z="2800"/>
              <a:t>定义带边权无向图的</a:t>
            </a:r>
            <a:r>
              <a:rPr lang="zh-CN" altLang="en-US" sz="2800" b="1"/>
              <a:t>密度</a:t>
            </a:r>
            <a:r>
              <a:rPr lang="zh-CN" altLang="en-US" sz="2800"/>
              <a:t>为该图的边权和与该图的点数的比值</a:t>
            </a:r>
            <a:r>
              <a:rPr lang="en-US" altLang="zh-CN" sz="2800"/>
              <a:t>:</a:t>
            </a:r>
          </a:p>
        </p:txBody>
      </p:sp>
      <p:graphicFrame>
        <p:nvGraphicFramePr>
          <p:cNvPr id="123914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5638800" y="5638800"/>
          <a:ext cx="1981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2" name="Equation" r:id="rId4" imgW="825142" imgH="355446" progId="Equation.DSMT4">
                  <p:embed/>
                </p:oleObj>
              </mc:Choice>
              <mc:Fallback>
                <p:oleObj name="Equation" r:id="rId4" imgW="825142" imgH="35544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638800"/>
                        <a:ext cx="1981200" cy="852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3886200" y="2438400"/>
          <a:ext cx="14478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3" name="Equation" r:id="rId6" imgW="672808" imgH="545863" progId="Equation.DSMT4">
                  <p:embed/>
                </p:oleObj>
              </mc:Choice>
              <mc:Fallback>
                <p:oleObj name="Equation" r:id="rId6" imgW="672808" imgH="54586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38400"/>
                        <a:ext cx="14478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1676400" y="3886200"/>
          <a:ext cx="5791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4" name="Equation" r:id="rId8" imgW="2095200" imgH="203040" progId="Equation.DSMT4">
                  <p:embed/>
                </p:oleObj>
              </mc:Choice>
              <mc:Fallback>
                <p:oleObj name="Equation" r:id="rId8" imgW="209520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86200"/>
                        <a:ext cx="57912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1600200" y="4724400"/>
          <a:ext cx="6070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name="Equation" r:id="rId10" imgW="2197080" imgH="228600" progId="Equation.DSMT4">
                  <p:embed/>
                </p:oleObj>
              </mc:Choice>
              <mc:Fallback>
                <p:oleObj name="Equation" r:id="rId10" imgW="21970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60706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9" name="AutoShape 15"/>
          <p:cNvSpPr>
            <a:spLocks noChangeArrowheads="1"/>
          </p:cNvSpPr>
          <p:nvPr/>
        </p:nvSpPr>
        <p:spPr bwMode="auto">
          <a:xfrm>
            <a:off x="4267200" y="4343400"/>
            <a:ext cx="6858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920" name="Object 16"/>
          <p:cNvGraphicFramePr>
            <a:graphicFrameLocks noChangeAspect="1"/>
          </p:cNvGraphicFramePr>
          <p:nvPr/>
        </p:nvGraphicFramePr>
        <p:xfrm>
          <a:off x="1524000" y="5638800"/>
          <a:ext cx="16764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6" name="Equation" r:id="rId12" imgW="710891" imgH="355446" progId="Equation.DSMT4">
                  <p:embed/>
                </p:oleObj>
              </mc:Choice>
              <mc:Fallback>
                <p:oleObj name="Equation" r:id="rId12" imgW="710891" imgH="35544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38800"/>
                        <a:ext cx="1676400" cy="827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1" name="AutoShape 17"/>
          <p:cNvSpPr>
            <a:spLocks noChangeArrowheads="1"/>
          </p:cNvSpPr>
          <p:nvPr/>
        </p:nvSpPr>
        <p:spPr bwMode="auto">
          <a:xfrm>
            <a:off x="3733800" y="5867400"/>
            <a:ext cx="1752600" cy="457200"/>
          </a:xfrm>
          <a:prstGeom prst="rightArrow">
            <a:avLst>
              <a:gd name="adj1" fmla="val 50000"/>
              <a:gd name="adj2" fmla="val 95833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推广</a:t>
            </a:r>
            <a:r>
              <a:rPr lang="en-US" altLang="zh-CN" sz="4000"/>
              <a:t>2</a:t>
            </a:r>
            <a:r>
              <a:rPr lang="zh-CN" altLang="en-US" sz="4000"/>
              <a:t>：改进算法的点权和边权推广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zh-CN" altLang="en-US" sz="2800"/>
              <a:t>定义点边均带权的无向图的</a:t>
            </a:r>
            <a:r>
              <a:rPr lang="zh-CN" altLang="en-US" sz="2800" b="1"/>
              <a:t>密度</a:t>
            </a:r>
            <a:r>
              <a:rPr lang="zh-CN" altLang="en-US" sz="2800"/>
              <a:t>为该图的点权和加上边权和的和与该图的点数的比值，即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>
            <p:ph sz="quarter" idx="2"/>
          </p:nvPr>
        </p:nvGraphicFramePr>
        <p:xfrm>
          <a:off x="2362200" y="5638800"/>
          <a:ext cx="4724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4" imgW="1600200" imgH="228600" progId="Equation.DSMT4">
                  <p:embed/>
                </p:oleObj>
              </mc:Choice>
              <mc:Fallback>
                <p:oleObj name="Equation" r:id="rId4" imgW="16002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638800"/>
                        <a:ext cx="47244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048000" y="2667000"/>
          <a:ext cx="28956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6" imgW="1143000" imgH="546100" progId="Equation.DSMT4">
                  <p:embed/>
                </p:oleObj>
              </mc:Choice>
              <mc:Fallback>
                <p:oleObj name="Equation" r:id="rId6" imgW="1143000" imgH="546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67000"/>
                        <a:ext cx="2895600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4267200" y="4953000"/>
            <a:ext cx="6858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>
            <p:ph sz="quarter" idx="3"/>
          </p:nvPr>
        </p:nvGraphicFramePr>
        <p:xfrm>
          <a:off x="2895600" y="4191000"/>
          <a:ext cx="3352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8" imgW="1231560" imgH="228600" progId="Equation.DSMT4">
                  <p:embed/>
                </p:oleObj>
              </mc:Choice>
              <mc:Fallback>
                <p:oleObj name="Equation" r:id="rId8" imgW="123156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3352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重新解决 </a:t>
            </a:r>
            <a:r>
              <a:rPr lang="en-US" altLang="zh-CN" sz="4000"/>
              <a:t>NOI 2006 </a:t>
            </a:r>
            <a:r>
              <a:rPr lang="zh-CN" altLang="en-US" sz="4000"/>
              <a:t>最大获利 </a:t>
            </a:r>
            <a:r>
              <a:rPr lang="en-US" altLang="zh-CN" sz="4000"/>
              <a:t>(Profit)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点有权，边也有权。想到可以利用推广</a:t>
            </a:r>
            <a:r>
              <a:rPr lang="en-US" altLang="zh-CN"/>
              <a:t>2</a:t>
            </a:r>
            <a:r>
              <a:rPr lang="zh-CN" altLang="en-US"/>
              <a:t>来解决</a:t>
            </a:r>
            <a:r>
              <a:rPr lang="en-US" altLang="zh-CN"/>
              <a:t>.  </a:t>
            </a:r>
          </a:p>
          <a:p>
            <a:endParaRPr lang="en-US" altLang="zh-CN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981200" y="5867400"/>
          <a:ext cx="5181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4" imgW="1422400" imgH="203200" progId="Equation.DSMT4">
                  <p:embed/>
                </p:oleObj>
              </mc:Choice>
              <mc:Fallback>
                <p:oleObj name="Equation" r:id="rId4" imgW="14224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867400"/>
                        <a:ext cx="51816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5029200" y="2286000"/>
          <a:ext cx="29972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SmartDraw" r:id="rId6" imgW="1970532" imgH="2101596" progId="SmartDraw.2">
                  <p:embed/>
                </p:oleObj>
              </mc:Choice>
              <mc:Fallback>
                <p:oleObj name="SmartDraw" r:id="rId6" imgW="1970532" imgH="2101596" progId="SmartDraw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0"/>
                        <a:ext cx="299720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905000" y="2667000"/>
          <a:ext cx="17589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SmartDraw" r:id="rId8" imgW="1024128" imgH="1461516" progId="SmartDraw.2">
                  <p:embed/>
                </p:oleObj>
              </mc:Choice>
              <mc:Fallback>
                <p:oleObj name="SmartDraw" r:id="rId8" imgW="1024128" imgH="1461516" progId="SmartDraw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175895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457200" y="5181600"/>
            <a:ext cx="193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ea typeface="宋体" pitchFamily="2" charset="-122"/>
              </a:rPr>
              <a:t>复杂度为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 NOI 2006 </a:t>
            </a:r>
            <a:r>
              <a:rPr lang="zh-CN" altLang="en-US" sz="4000"/>
              <a:t>最大获利 </a:t>
            </a:r>
            <a:r>
              <a:rPr lang="en-US" altLang="zh-CN" sz="4000"/>
              <a:t>(Profit)</a:t>
            </a:r>
            <a:br>
              <a:rPr lang="en-US" altLang="zh-CN" sz="4000"/>
            </a:br>
            <a:r>
              <a:rPr lang="zh-CN" altLang="en-US" sz="4000"/>
              <a:t>问题描述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/>
              <a:t>简要描述</a:t>
            </a:r>
          </a:p>
          <a:p>
            <a:pPr>
              <a:buFont typeface="Arial" charset="0"/>
              <a:buChar char="▪"/>
            </a:pPr>
            <a:r>
              <a:rPr lang="zh-CN" altLang="en-US"/>
              <a:t>有</a:t>
            </a:r>
            <a:r>
              <a:rPr lang="en-US" altLang="zh-CN" i="1"/>
              <a:t>n</a:t>
            </a:r>
            <a:r>
              <a:rPr lang="zh-CN" altLang="en-US"/>
              <a:t>个结点，</a:t>
            </a:r>
            <a:r>
              <a:rPr lang="en-US" altLang="zh-CN" i="1"/>
              <a:t>m</a:t>
            </a:r>
            <a:r>
              <a:rPr lang="zh-CN" altLang="en-US"/>
              <a:t>条无向边可供建设。</a:t>
            </a:r>
          </a:p>
          <a:p>
            <a:pPr>
              <a:buFont typeface="Arial" charset="0"/>
              <a:buChar char="▪"/>
            </a:pPr>
            <a:r>
              <a:rPr lang="zh-CN" altLang="en-US"/>
              <a:t>建立一个结点</a:t>
            </a:r>
            <a:r>
              <a:rPr lang="en-US" altLang="zh-CN" i="1"/>
              <a:t>u</a:t>
            </a:r>
            <a:r>
              <a:rPr lang="zh-CN" altLang="en-US"/>
              <a:t>有一定的花费</a:t>
            </a:r>
            <a:r>
              <a:rPr lang="en-US" altLang="zh-CN" i="1"/>
              <a:t>p</a:t>
            </a:r>
            <a:r>
              <a:rPr lang="en-US" altLang="zh-CN" i="1" baseline="-25000"/>
              <a:t>u</a:t>
            </a:r>
            <a:r>
              <a:rPr lang="zh-CN" altLang="en-US"/>
              <a:t>。建立一条无向边有一定的非负收益</a:t>
            </a:r>
            <a:r>
              <a:rPr lang="en-US" altLang="zh-CN" i="1"/>
              <a:t>w</a:t>
            </a:r>
            <a:r>
              <a:rPr lang="en-US" altLang="zh-CN" i="1" baseline="-25000"/>
              <a:t>e</a:t>
            </a:r>
            <a:r>
              <a:rPr lang="zh-CN" altLang="en-US" baseline="-25000"/>
              <a:t>。</a:t>
            </a:r>
            <a:endParaRPr lang="zh-CN" altLang="en-US"/>
          </a:p>
          <a:p>
            <a:pPr>
              <a:buFont typeface="Arial" charset="0"/>
              <a:buChar char="▪"/>
            </a:pPr>
            <a:r>
              <a:rPr lang="zh-CN" altLang="en-US"/>
              <a:t>建立一条无向边</a:t>
            </a:r>
            <a:r>
              <a:rPr lang="en-US" altLang="zh-CN"/>
              <a:t>(</a:t>
            </a:r>
            <a:r>
              <a:rPr lang="en-US" altLang="zh-CN" i="1"/>
              <a:t>u</a:t>
            </a:r>
            <a:r>
              <a:rPr lang="en-US" altLang="zh-CN"/>
              <a:t>, </a:t>
            </a:r>
            <a:r>
              <a:rPr lang="en-US" altLang="zh-CN" i="1"/>
              <a:t>v</a:t>
            </a:r>
            <a:r>
              <a:rPr lang="en-US" altLang="zh-CN"/>
              <a:t>)</a:t>
            </a:r>
            <a:r>
              <a:rPr lang="zh-CN" altLang="en-US"/>
              <a:t>的</a:t>
            </a:r>
            <a:r>
              <a:rPr lang="zh-CN" altLang="en-US" b="1"/>
              <a:t>必要条件</a:t>
            </a:r>
            <a:r>
              <a:rPr lang="zh-CN" altLang="en-US"/>
              <a:t>是要先建立点</a:t>
            </a:r>
            <a:r>
              <a:rPr lang="en-US" altLang="zh-CN" i="1"/>
              <a:t>u</a:t>
            </a:r>
            <a:r>
              <a:rPr lang="zh-CN" altLang="en-US"/>
              <a:t>，点</a:t>
            </a:r>
            <a:r>
              <a:rPr lang="en-US" altLang="zh-CN" i="1"/>
              <a:t>v</a:t>
            </a:r>
            <a:r>
              <a:rPr lang="zh-CN" altLang="en-US"/>
              <a:t>。</a:t>
            </a:r>
          </a:p>
          <a:p>
            <a:pPr>
              <a:buFont typeface="Arial" charset="0"/>
              <a:buChar char="▪"/>
            </a:pPr>
            <a:r>
              <a:rPr lang="zh-CN" altLang="en-US"/>
              <a:t>求最大获利。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 NOI 2006 </a:t>
            </a:r>
            <a:r>
              <a:rPr lang="zh-CN" altLang="en-US" sz="4000"/>
              <a:t>最大获利 </a:t>
            </a:r>
            <a:r>
              <a:rPr lang="en-US" altLang="zh-CN" sz="4000"/>
              <a:t>(Profit)</a:t>
            </a:r>
            <a:br>
              <a:rPr lang="en-US" altLang="zh-CN" sz="4000"/>
            </a:br>
            <a:r>
              <a:rPr lang="zh-CN" altLang="en-US" sz="4000"/>
              <a:t>分析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600200"/>
            <a:ext cx="8255000" cy="48164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Char char="▪"/>
            </a:pPr>
            <a:r>
              <a:rPr lang="zh-CN" altLang="en-US"/>
              <a:t>目的：选出一个边集</a:t>
            </a:r>
            <a:r>
              <a:rPr lang="en-US" altLang="zh-CN" i="1"/>
              <a:t>E’</a:t>
            </a:r>
            <a:r>
              <a:rPr lang="en-US" altLang="zh-CN"/>
              <a:t>, </a:t>
            </a:r>
            <a:r>
              <a:rPr lang="zh-CN" altLang="en-US"/>
              <a:t>点集</a:t>
            </a:r>
            <a:r>
              <a:rPr lang="en-US" altLang="zh-CN" i="1"/>
              <a:t>V’</a:t>
            </a:r>
            <a:r>
              <a:rPr lang="zh-CN" altLang="en-US"/>
              <a:t>。且最大化：</a:t>
            </a:r>
          </a:p>
          <a:p>
            <a:pPr>
              <a:lnSpc>
                <a:spcPct val="90000"/>
              </a:lnSpc>
              <a:buFont typeface="Arial" charset="0"/>
              <a:buChar char="▪"/>
            </a:pPr>
            <a:endParaRPr lang="zh-CN" altLang="en-US"/>
          </a:p>
          <a:p>
            <a:pPr>
              <a:lnSpc>
                <a:spcPct val="90000"/>
              </a:lnSpc>
              <a:buFont typeface="Arial" charset="0"/>
              <a:buChar char="▪"/>
            </a:pPr>
            <a:endParaRPr lang="zh-CN" altLang="en-US"/>
          </a:p>
          <a:p>
            <a:pPr>
              <a:lnSpc>
                <a:spcPct val="90000"/>
              </a:lnSpc>
              <a:buFont typeface="Arial" charset="0"/>
              <a:buChar char="▪"/>
            </a:pPr>
            <a:r>
              <a:rPr lang="zh-CN" altLang="en-US"/>
              <a:t>限制条件：对于在</a:t>
            </a:r>
            <a:r>
              <a:rPr lang="en-US" altLang="zh-CN" i="1"/>
              <a:t>E’</a:t>
            </a:r>
            <a:r>
              <a:rPr lang="zh-CN" altLang="en-US"/>
              <a:t>中每条边</a:t>
            </a:r>
            <a:r>
              <a:rPr lang="en-US" altLang="zh-CN"/>
              <a:t>(</a:t>
            </a:r>
            <a:r>
              <a:rPr lang="en-US" altLang="zh-CN" i="1"/>
              <a:t>u</a:t>
            </a:r>
            <a:r>
              <a:rPr lang="en-US" altLang="zh-CN"/>
              <a:t>, </a:t>
            </a:r>
            <a:r>
              <a:rPr lang="en-US" altLang="zh-CN" i="1"/>
              <a:t>v</a:t>
            </a:r>
            <a:r>
              <a:rPr lang="en-US" altLang="zh-CN"/>
              <a:t>)</a:t>
            </a:r>
            <a:r>
              <a:rPr lang="zh-CN" altLang="en-US"/>
              <a:t>，它的端点</a:t>
            </a:r>
            <a:r>
              <a:rPr lang="en-US" altLang="zh-CN" i="1"/>
              <a:t>u</a:t>
            </a:r>
            <a:r>
              <a:rPr lang="zh-CN" altLang="en-US"/>
              <a:t>，</a:t>
            </a:r>
            <a:r>
              <a:rPr lang="en-US" altLang="zh-CN" i="1"/>
              <a:t>v</a:t>
            </a:r>
            <a:r>
              <a:rPr lang="zh-CN" altLang="en-US"/>
              <a:t>一定要在</a:t>
            </a:r>
            <a:r>
              <a:rPr lang="en-US" altLang="zh-CN" i="1"/>
              <a:t>V’</a:t>
            </a:r>
            <a:r>
              <a:rPr lang="zh-CN" altLang="en-US"/>
              <a:t>中。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		提出解决事件依赖关系的有力图论工具：闭合图。</a:t>
            </a:r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endParaRPr lang="en-US" altLang="zh-CN" b="1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843213" y="5373688"/>
            <a:ext cx="3541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必要条件</a:t>
            </a: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2051050" y="2492375"/>
          <a:ext cx="489743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8" name="Equation" r:id="rId5" imgW="1790700" imgH="342900" progId="Equation.DSMT4">
                  <p:embed/>
                </p:oleObj>
              </mc:Choice>
              <mc:Fallback>
                <p:oleObj name="Equation" r:id="rId5" imgW="1790700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92375"/>
                        <a:ext cx="4897438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1836738" y="4856163"/>
            <a:ext cx="13668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/>
              <a:t>边</a:t>
            </a:r>
          </a:p>
        </p:txBody>
      </p:sp>
      <p:sp>
        <p:nvSpPr>
          <p:cNvPr id="142344" name="Line 8"/>
          <p:cNvSpPr>
            <a:spLocks noChangeShapeType="1"/>
          </p:cNvSpPr>
          <p:nvPr/>
        </p:nvSpPr>
        <p:spPr bwMode="auto">
          <a:xfrm>
            <a:off x="3060700" y="5287963"/>
            <a:ext cx="34559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4121150" y="46894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依赖</a:t>
            </a:r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6408738" y="4856163"/>
            <a:ext cx="13668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/>
              <a:t>点</a:t>
            </a: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uiExpand="1" build="p"/>
      <p:bldP spid="142340" grpId="0" build="allAtOnce"/>
      <p:bldP spid="142343" grpId="0"/>
      <p:bldP spid="142344" grpId="0" animBg="1"/>
      <p:bldP spid="142345" grpId="0"/>
      <p:bldP spid="1423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最大权闭合图 </a:t>
            </a:r>
            <a:br>
              <a:rPr lang="zh-CN" altLang="en-US" sz="4000"/>
            </a:br>
            <a:r>
              <a:rPr lang="zh-CN" altLang="en-US" sz="4000"/>
              <a:t> 定义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92263"/>
            <a:ext cx="3743325" cy="4525962"/>
          </a:xfrm>
        </p:spPr>
        <p:txBody>
          <a:bodyPr/>
          <a:lstStyle/>
          <a:p>
            <a:pPr>
              <a:buFont typeface="Arial" charset="0"/>
              <a:buChar char="▪"/>
            </a:pPr>
            <a:r>
              <a:rPr lang="zh-CN" altLang="en-US" sz="2400"/>
              <a:t>有向图的</a:t>
            </a:r>
            <a:r>
              <a:rPr lang="zh-CN" altLang="en-US" sz="2400" b="1"/>
              <a:t>闭合图</a:t>
            </a:r>
            <a:r>
              <a:rPr lang="zh-CN" altLang="en-US" sz="2400"/>
              <a:t>（</a:t>
            </a:r>
            <a:r>
              <a:rPr lang="en-US" altLang="zh-CN" sz="2400"/>
              <a:t>closure</a:t>
            </a:r>
            <a:r>
              <a:rPr lang="zh-CN" altLang="en-US" sz="2400"/>
              <a:t>）：</a:t>
            </a:r>
            <a:br>
              <a:rPr lang="zh-CN" altLang="en-US" sz="2400"/>
            </a:br>
            <a:r>
              <a:rPr lang="zh-CN" altLang="en-US" sz="2400"/>
              <a:t>闭合图内任意点的任意后继也一定还在闭合图中。 </a:t>
            </a:r>
          </a:p>
          <a:p>
            <a:pPr lvl="1">
              <a:buFont typeface="Arial" charset="0"/>
              <a:buChar char="▪"/>
            </a:pPr>
            <a:r>
              <a:rPr lang="zh-CN" altLang="en-US" sz="2400"/>
              <a:t>物理意义</a:t>
            </a:r>
            <a:br>
              <a:rPr lang="zh-CN" altLang="en-US" sz="2400"/>
            </a:br>
            <a:r>
              <a:rPr lang="zh-CN" altLang="en-US" sz="2000"/>
              <a:t>事物间依赖关系：一个事件要发生，它需要的所有</a:t>
            </a:r>
            <a:r>
              <a:rPr lang="zh-CN" altLang="en-US" sz="2000" b="1"/>
              <a:t>前提</a:t>
            </a:r>
            <a:r>
              <a:rPr lang="zh-CN" altLang="en-US" sz="2000"/>
              <a:t>也都一定要发生。</a:t>
            </a:r>
          </a:p>
          <a:p>
            <a:endParaRPr lang="zh-CN" altLang="en-US" sz="2400"/>
          </a:p>
          <a:p>
            <a:pPr>
              <a:buFont typeface="Arial" charset="0"/>
              <a:buChar char="▪"/>
            </a:pPr>
            <a:r>
              <a:rPr lang="zh-CN" altLang="en-US" sz="2400" b="1"/>
              <a:t>最大权闭合图</a:t>
            </a:r>
            <a:r>
              <a:rPr lang="zh-CN" altLang="en-US" sz="2400"/>
              <a:t>是点权之和最大的闭合图。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572000" y="4797425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latin typeface="宋体" pitchFamily="2" charset="-122"/>
                <a:ea typeface="宋体" pitchFamily="2" charset="-122"/>
              </a:rPr>
              <a:t>其中</a:t>
            </a:r>
            <a:r>
              <a:rPr lang="en-US" altLang="zh-CN">
                <a:ea typeface="宋体" pitchFamily="2" charset="-122"/>
              </a:rPr>
              <a:t>{3, 4, 5}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是一个闭合图。</a:t>
            </a:r>
            <a:r>
              <a:rPr lang="en-US" altLang="zh-CN">
                <a:ea typeface="宋体" pitchFamily="2" charset="-122"/>
              </a:rPr>
              <a:t>3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的后继</a:t>
            </a:r>
            <a:r>
              <a:rPr lang="en-US" altLang="zh-CN">
                <a:ea typeface="宋体" pitchFamily="2" charset="-122"/>
              </a:rPr>
              <a:t>4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4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的后继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，都在闭合图中。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4643438" y="184626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6548438" y="184626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4643438" y="367506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6548438" y="367506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7539038" y="2836863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5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5253038" y="2151063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7158038" y="2303463"/>
            <a:ext cx="685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5253038" y="3979863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V="1">
            <a:off x="7158038" y="3446463"/>
            <a:ext cx="685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5148263" y="2393950"/>
            <a:ext cx="1474787" cy="1404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4781550" y="14652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5</a:t>
            </a: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6623050" y="14493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-6</a:t>
            </a: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4781550" y="32940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7</a:t>
            </a: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6557963" y="31781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0</a:t>
            </a:r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8172450" y="292735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-3</a:t>
            </a:r>
          </a:p>
        </p:txBody>
      </p:sp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4535488" y="4797425"/>
            <a:ext cx="363696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宋体" pitchFamily="2" charset="-122"/>
              </a:rPr>
              <a:t>而</a:t>
            </a:r>
            <a:r>
              <a:rPr lang="en-US" altLang="zh-CN">
                <a:ea typeface="宋体" pitchFamily="2" charset="-122"/>
              </a:rPr>
              <a:t>{1, 4, 5}</a:t>
            </a:r>
            <a:r>
              <a:rPr lang="zh-CN" altLang="en-US">
                <a:ea typeface="宋体" pitchFamily="2" charset="-122"/>
              </a:rPr>
              <a:t>不是一个闭合图，因为点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是点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的后继，但不在闭合图中。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8205" grpId="0" animBg="1"/>
      <p:bldP spid="8207" grpId="0" animBg="1"/>
      <p:bldP spid="8208" grpId="1" animBg="1"/>
      <p:bldP spid="8209" grpId="1" animBg="1"/>
      <p:bldP spid="8210" grpId="1" animBg="1"/>
      <p:bldP spid="8212" grpId="0" animBg="1"/>
      <p:bldP spid="8215" grpId="0" animBg="1"/>
      <p:bldP spid="8216" grpId="0" animBg="1"/>
      <p:bldP spid="8217" grpId="0" animBg="1"/>
      <p:bldP spid="8219" grpId="0" animBg="1"/>
      <p:bldP spid="8225" grpId="0"/>
      <p:bldP spid="8226" grpId="0"/>
      <p:bldP spid="8227" grpId="0"/>
      <p:bldP spid="8228" grpId="0"/>
      <p:bldP spid="8230" grpId="0"/>
      <p:bldP spid="8232" grpId="0"/>
      <p:bldP spid="823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最大权闭合图</a:t>
            </a:r>
            <a:br>
              <a:rPr lang="zh-CN" altLang="en-US" sz="4000"/>
            </a:br>
            <a:r>
              <a:rPr lang="zh-CN" altLang="en-US" sz="4000"/>
              <a:t>解决</a:t>
            </a:r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3276600" y="3536950"/>
          <a:ext cx="43592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6" name="Equation" r:id="rId5" imgW="1422360" imgH="203040" progId="Equation.DSMT4">
                  <p:embed/>
                </p:oleObj>
              </mc:Choice>
              <mc:Fallback>
                <p:oleObj name="Equation" r:id="rId5" imgW="14223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36950"/>
                        <a:ext cx="435927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719138" y="3536950"/>
            <a:ext cx="2628900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zh-CN" altLang="en-US" sz="2800">
                <a:ea typeface="宋体" pitchFamily="2" charset="-122"/>
              </a:rPr>
              <a:t>复杂度为</a:t>
            </a: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792163" y="224155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a typeface="宋体" pitchFamily="2" charset="-122"/>
              </a:rPr>
              <a:t>解法略去</a:t>
            </a: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/>
      <p:bldP spid="2160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最大权闭合图</a:t>
            </a:r>
            <a:br>
              <a:rPr lang="zh-CN" altLang="en-US" sz="4000"/>
            </a:br>
            <a:r>
              <a:rPr lang="zh-CN" altLang="en-US" sz="4000"/>
              <a:t>构图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215265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sz="2800"/>
              <a:t>增加源</a:t>
            </a:r>
            <a:r>
              <a:rPr lang="en-US" altLang="zh-CN" sz="2800" i="1"/>
              <a:t>s</a:t>
            </a:r>
            <a:r>
              <a:rPr lang="zh-CN" altLang="en-US" sz="2800"/>
              <a:t>汇</a:t>
            </a:r>
            <a:r>
              <a:rPr lang="en-US" altLang="zh-CN" sz="2800" i="1"/>
              <a:t>t</a:t>
            </a:r>
            <a:r>
              <a:rPr lang="en-US" altLang="zh-CN" sz="2800"/>
              <a:t> </a:t>
            </a:r>
          </a:p>
          <a:p>
            <a:pPr marL="533400" indent="-533400">
              <a:buFontTx/>
              <a:buAutoNum type="arabicPeriod"/>
            </a:pPr>
            <a:r>
              <a:rPr lang="zh-CN" altLang="en-US" sz="2800"/>
              <a:t>源</a:t>
            </a:r>
            <a:r>
              <a:rPr lang="en-US" altLang="zh-CN" sz="2800" i="1"/>
              <a:t>s</a:t>
            </a:r>
            <a:r>
              <a:rPr lang="zh-CN" altLang="en-US" sz="2800"/>
              <a:t>连接原图的正权点，容量为相应点权</a:t>
            </a:r>
          </a:p>
          <a:p>
            <a:pPr marL="533400" indent="-533400">
              <a:buFontTx/>
              <a:buAutoNum type="arabicPeriod"/>
            </a:pPr>
            <a:r>
              <a:rPr lang="zh-CN" altLang="en-US" sz="2800"/>
              <a:t>原图的负权点连接汇</a:t>
            </a:r>
            <a:r>
              <a:rPr lang="en-US" altLang="zh-CN" sz="2800" i="1"/>
              <a:t>t</a:t>
            </a:r>
            <a:r>
              <a:rPr lang="zh-CN" altLang="en-US" sz="2800"/>
              <a:t>，容量为相应点权的相反数</a:t>
            </a:r>
          </a:p>
          <a:p>
            <a:pPr marL="533400" indent="-533400">
              <a:buFontTx/>
              <a:buAutoNum type="arabicPeriod"/>
            </a:pPr>
            <a:r>
              <a:rPr lang="zh-CN" altLang="en-US" sz="2800"/>
              <a:t>原图边的容量为正无限</a:t>
            </a:r>
            <a:r>
              <a:rPr lang="en-US" altLang="zh-CN" sz="2800"/>
              <a:t>. </a:t>
            </a:r>
          </a:p>
        </p:txBody>
      </p:sp>
      <p:sp>
        <p:nvSpPr>
          <p:cNvPr id="9269" name="Oval 53"/>
          <p:cNvSpPr>
            <a:spLocks noChangeArrowheads="1"/>
          </p:cNvSpPr>
          <p:nvPr/>
        </p:nvSpPr>
        <p:spPr bwMode="auto">
          <a:xfrm>
            <a:off x="2987675" y="415607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9270" name="Oval 54"/>
          <p:cNvSpPr>
            <a:spLocks noChangeArrowheads="1"/>
          </p:cNvSpPr>
          <p:nvPr/>
        </p:nvSpPr>
        <p:spPr bwMode="auto">
          <a:xfrm>
            <a:off x="4892675" y="415607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9271" name="Oval 55"/>
          <p:cNvSpPr>
            <a:spLocks noChangeArrowheads="1"/>
          </p:cNvSpPr>
          <p:nvPr/>
        </p:nvSpPr>
        <p:spPr bwMode="auto">
          <a:xfrm>
            <a:off x="2987675" y="598487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9272" name="Oval 56"/>
          <p:cNvSpPr>
            <a:spLocks noChangeArrowheads="1"/>
          </p:cNvSpPr>
          <p:nvPr/>
        </p:nvSpPr>
        <p:spPr bwMode="auto">
          <a:xfrm>
            <a:off x="4892675" y="598487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5883275" y="5146675"/>
            <a:ext cx="609600" cy="609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5</a:t>
            </a:r>
          </a:p>
        </p:txBody>
      </p:sp>
      <p:sp>
        <p:nvSpPr>
          <p:cNvPr id="9274" name="Line 58"/>
          <p:cNvSpPr>
            <a:spLocks noChangeShapeType="1"/>
          </p:cNvSpPr>
          <p:nvPr/>
        </p:nvSpPr>
        <p:spPr bwMode="auto">
          <a:xfrm>
            <a:off x="3597275" y="4460875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75" name="Line 59"/>
          <p:cNvSpPr>
            <a:spLocks noChangeShapeType="1"/>
          </p:cNvSpPr>
          <p:nvPr/>
        </p:nvSpPr>
        <p:spPr bwMode="auto">
          <a:xfrm>
            <a:off x="5502275" y="4613275"/>
            <a:ext cx="474663" cy="579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76" name="Line 60"/>
          <p:cNvSpPr>
            <a:spLocks noChangeShapeType="1"/>
          </p:cNvSpPr>
          <p:nvPr/>
        </p:nvSpPr>
        <p:spPr bwMode="auto">
          <a:xfrm>
            <a:off x="3597275" y="6289675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77" name="Line 61"/>
          <p:cNvSpPr>
            <a:spLocks noChangeShapeType="1"/>
          </p:cNvSpPr>
          <p:nvPr/>
        </p:nvSpPr>
        <p:spPr bwMode="auto">
          <a:xfrm flipV="1">
            <a:off x="5502275" y="5697538"/>
            <a:ext cx="546100" cy="5921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78" name="Line 62"/>
          <p:cNvSpPr>
            <a:spLocks noChangeShapeType="1"/>
          </p:cNvSpPr>
          <p:nvPr/>
        </p:nvSpPr>
        <p:spPr bwMode="auto">
          <a:xfrm>
            <a:off x="3492500" y="4703763"/>
            <a:ext cx="1474788" cy="1404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3125788" y="3775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5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4967288" y="37592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-6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3125788" y="56038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7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4981575" y="5546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0</a:t>
            </a:r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6516688" y="523716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-3</a:t>
            </a:r>
          </a:p>
        </p:txBody>
      </p:sp>
      <p:sp>
        <p:nvSpPr>
          <p:cNvPr id="9284" name="Oval 68"/>
          <p:cNvSpPr>
            <a:spLocks noChangeArrowheads="1"/>
          </p:cNvSpPr>
          <p:nvPr/>
        </p:nvSpPr>
        <p:spPr bwMode="auto">
          <a:xfrm>
            <a:off x="1331913" y="5984875"/>
            <a:ext cx="609600" cy="609600"/>
          </a:xfrm>
          <a:prstGeom prst="ellipse">
            <a:avLst/>
          </a:prstGeom>
          <a:solidFill>
            <a:schemeClr val="hlink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s</a:t>
            </a:r>
          </a:p>
        </p:txBody>
      </p:sp>
      <p:sp>
        <p:nvSpPr>
          <p:cNvPr id="9285" name="Oval 69"/>
          <p:cNvSpPr>
            <a:spLocks noChangeArrowheads="1"/>
          </p:cNvSpPr>
          <p:nvPr/>
        </p:nvSpPr>
        <p:spPr bwMode="auto">
          <a:xfrm>
            <a:off x="7127875" y="4113213"/>
            <a:ext cx="609600" cy="609600"/>
          </a:xfrm>
          <a:prstGeom prst="ellipse">
            <a:avLst/>
          </a:prstGeom>
          <a:solidFill>
            <a:schemeClr val="hlink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t</a:t>
            </a:r>
          </a:p>
        </p:txBody>
      </p:sp>
      <p:sp>
        <p:nvSpPr>
          <p:cNvPr id="9287" name="Line 71"/>
          <p:cNvSpPr>
            <a:spLocks noChangeShapeType="1"/>
          </p:cNvSpPr>
          <p:nvPr/>
        </p:nvSpPr>
        <p:spPr bwMode="auto">
          <a:xfrm>
            <a:off x="1943100" y="6273800"/>
            <a:ext cx="1044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88" name="Line 72"/>
          <p:cNvSpPr>
            <a:spLocks noChangeShapeType="1"/>
          </p:cNvSpPr>
          <p:nvPr/>
        </p:nvSpPr>
        <p:spPr bwMode="auto">
          <a:xfrm flipV="1">
            <a:off x="1763713" y="4545013"/>
            <a:ext cx="1223962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90" name="Line 74"/>
          <p:cNvSpPr>
            <a:spLocks noChangeShapeType="1"/>
          </p:cNvSpPr>
          <p:nvPr/>
        </p:nvSpPr>
        <p:spPr bwMode="auto">
          <a:xfrm>
            <a:off x="5508625" y="4437063"/>
            <a:ext cx="1584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91" name="Line 75"/>
          <p:cNvSpPr>
            <a:spLocks noChangeShapeType="1"/>
          </p:cNvSpPr>
          <p:nvPr/>
        </p:nvSpPr>
        <p:spPr bwMode="auto">
          <a:xfrm flipV="1">
            <a:off x="6480175" y="4689475"/>
            <a:ext cx="720725" cy="611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92" name="Text Box 76"/>
          <p:cNvSpPr txBox="1">
            <a:spLocks noChangeArrowheads="1"/>
          </p:cNvSpPr>
          <p:nvPr/>
        </p:nvSpPr>
        <p:spPr bwMode="auto">
          <a:xfrm>
            <a:off x="3859213" y="4021138"/>
            <a:ext cx="347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</a:t>
            </a:r>
          </a:p>
        </p:txBody>
      </p:sp>
      <p:sp>
        <p:nvSpPr>
          <p:cNvPr id="9293" name="Text Box 77"/>
          <p:cNvSpPr txBox="1">
            <a:spLocks noChangeArrowheads="1"/>
          </p:cNvSpPr>
          <p:nvPr/>
        </p:nvSpPr>
        <p:spPr bwMode="auto">
          <a:xfrm>
            <a:off x="4008438" y="4933950"/>
            <a:ext cx="347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</a:t>
            </a:r>
          </a:p>
        </p:txBody>
      </p:sp>
      <p:sp>
        <p:nvSpPr>
          <p:cNvPr id="9294" name="Text Box 78"/>
          <p:cNvSpPr txBox="1">
            <a:spLocks noChangeArrowheads="1"/>
          </p:cNvSpPr>
          <p:nvPr/>
        </p:nvSpPr>
        <p:spPr bwMode="auto">
          <a:xfrm>
            <a:off x="3887788" y="5942013"/>
            <a:ext cx="347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</a:t>
            </a:r>
          </a:p>
        </p:txBody>
      </p:sp>
      <p:sp>
        <p:nvSpPr>
          <p:cNvPr id="9295" name="Text Box 79"/>
          <p:cNvSpPr txBox="1">
            <a:spLocks noChangeArrowheads="1"/>
          </p:cNvSpPr>
          <p:nvPr/>
        </p:nvSpPr>
        <p:spPr bwMode="auto">
          <a:xfrm>
            <a:off x="5508625" y="569118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</a:t>
            </a:r>
          </a:p>
        </p:txBody>
      </p:sp>
      <p:sp>
        <p:nvSpPr>
          <p:cNvPr id="9296" name="Text Box 80"/>
          <p:cNvSpPr txBox="1">
            <a:spLocks noChangeArrowheads="1"/>
          </p:cNvSpPr>
          <p:nvPr/>
        </p:nvSpPr>
        <p:spPr bwMode="auto">
          <a:xfrm>
            <a:off x="5724525" y="4575175"/>
            <a:ext cx="34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</a:t>
            </a:r>
          </a:p>
        </p:txBody>
      </p:sp>
      <p:sp>
        <p:nvSpPr>
          <p:cNvPr id="9298" name="Text Box 82"/>
          <p:cNvSpPr txBox="1">
            <a:spLocks noChangeArrowheads="1"/>
          </p:cNvSpPr>
          <p:nvPr/>
        </p:nvSpPr>
        <p:spPr bwMode="auto">
          <a:xfrm>
            <a:off x="6011863" y="3962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9299" name="Text Box 83"/>
          <p:cNvSpPr txBox="1">
            <a:spLocks noChangeArrowheads="1"/>
          </p:cNvSpPr>
          <p:nvPr/>
        </p:nvSpPr>
        <p:spPr bwMode="auto">
          <a:xfrm>
            <a:off x="6804025" y="4933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9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32 0.00162 L -0.11875 0.16968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9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8403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022E-16 L -0.09895 0.0395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76 -0.0368 " pathEditMode="relative" ptsTypes="AA">
                                      <p:cBhvr>
                                        <p:cTn id="112" dur="500" fill="hold"/>
                                        <p:tgtEl>
                                          <p:spTgt spid="9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407 0.03658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9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uiExpand="1" build="p"/>
      <p:bldP spid="9269" grpId="0" animBg="1"/>
      <p:bldP spid="9270" grpId="0" animBg="1"/>
      <p:bldP spid="9271" grpId="0" animBg="1"/>
      <p:bldP spid="9272" grpId="0" animBg="1"/>
      <p:bldP spid="9273" grpId="0" animBg="1"/>
      <p:bldP spid="9274" grpId="0" animBg="1"/>
      <p:bldP spid="9275" grpId="0" animBg="1"/>
      <p:bldP spid="9276" grpId="0" animBg="1"/>
      <p:bldP spid="9277" grpId="0" animBg="1"/>
      <p:bldP spid="9278" grpId="0" animBg="1"/>
      <p:bldP spid="9279" grpId="0"/>
      <p:bldP spid="9279" grpId="1"/>
      <p:bldP spid="9280" grpId="0"/>
      <p:bldP spid="9280" grpId="1"/>
      <p:bldP spid="9280" grpId="2"/>
      <p:bldP spid="9281" grpId="0"/>
      <p:bldP spid="9281" grpId="1"/>
      <p:bldP spid="9282" grpId="0"/>
      <p:bldP spid="9282" grpId="1"/>
      <p:bldP spid="9283" grpId="0"/>
      <p:bldP spid="9283" grpId="1"/>
      <p:bldP spid="9283" grpId="2"/>
      <p:bldP spid="9284" grpId="0" animBg="1"/>
      <p:bldP spid="9285" grpId="0" animBg="1"/>
      <p:bldP spid="9287" grpId="0" animBg="1"/>
      <p:bldP spid="9288" grpId="0" animBg="1"/>
      <p:bldP spid="9290" grpId="0" animBg="1"/>
      <p:bldP spid="9291" grpId="0" animBg="1"/>
      <p:bldP spid="9292" grpId="0"/>
      <p:bldP spid="9293" grpId="0"/>
      <p:bldP spid="9294" grpId="0"/>
      <p:bldP spid="9295" grpId="0"/>
      <p:bldP spid="9296" grpId="0"/>
      <p:bldP spid="9298" grpId="0"/>
      <p:bldP spid="929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1|9.1|13.9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.1|1.6|1.8|1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5.3|5.7|6.9|5.6|1.4|2.2|1.2|2.7|5.4|0.8|15.2|5.4|3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9.1|1.2|2.1|3.1|6|2.1|8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4.5|5.2|5|1.3|7.8|2.8|0.9|2.6|1.1|1.6|1.4|3.8|1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|2.3|3.1|1.9|5.9|6.3|8.3|20.9|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2.1|2.9|1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5.2|4|4.4|3.3|1.5|6.6|1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.5|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.1|0.7|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8|2.2|2|2|4.5|6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8|1.7|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2.6|0.8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2.4|3.8|14.3|7.7|9.2|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9.4|5.2|3.6|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1.9|1|6.8|0.8|5.7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4.3|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7|10|1.9"/>
</p:tagLst>
</file>

<file path=ppt/theme/theme1.xml><?xml version="1.0" encoding="utf-8"?>
<a:theme xmlns:a="http://schemas.openxmlformats.org/drawingml/2006/main" name="默认设计模板">
  <a:themeElements>
    <a:clrScheme name="默认设计模板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Fading Grid</Template>
  <TotalTime>5538</TotalTime>
  <Words>2083</Words>
  <Application>Microsoft Office PowerPoint</Application>
  <PresentationFormat>全屏显示(4:3)</PresentationFormat>
  <Paragraphs>396</Paragraphs>
  <Slides>43</Slides>
  <Notes>43</Notes>
  <HiddenSlides>6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黑体</vt:lpstr>
      <vt:lpstr>Symbol</vt:lpstr>
      <vt:lpstr>Times New Roman</vt:lpstr>
      <vt:lpstr>楷体_GB2312</vt:lpstr>
      <vt:lpstr>Wingdings</vt:lpstr>
      <vt:lpstr>默认设计模板</vt:lpstr>
      <vt:lpstr>MathType 5.0 Equation</vt:lpstr>
      <vt:lpstr>SmartDraw 绘图</vt:lpstr>
      <vt:lpstr>最小割模型 在信息学竞赛中的应用 Applications of Minimum Cut Model in Informatics</vt:lpstr>
      <vt:lpstr>最小割定义</vt:lpstr>
      <vt:lpstr>最小割解法</vt:lpstr>
      <vt:lpstr>引入</vt:lpstr>
      <vt:lpstr> NOI 2006 最大获利 (Profit) 问题描述</vt:lpstr>
      <vt:lpstr> NOI 2006 最大获利 (Profit) 分析</vt:lpstr>
      <vt:lpstr>最大权闭合图   定义</vt:lpstr>
      <vt:lpstr>最大权闭合图 解决</vt:lpstr>
      <vt:lpstr>最大权闭合图 构图</vt:lpstr>
      <vt:lpstr>最大权闭合图 解决</vt:lpstr>
      <vt:lpstr> NOI 2006 最大获利 (Profit) 标准算法</vt:lpstr>
      <vt:lpstr>NOI 2006 最大获利 (Profit) 标准算法</vt:lpstr>
      <vt:lpstr>最大权闭合图 小结</vt:lpstr>
      <vt:lpstr>改进算法 提出</vt:lpstr>
      <vt:lpstr>改进算法 分析 </vt:lpstr>
      <vt:lpstr>改进算法 尝试构图</vt:lpstr>
      <vt:lpstr>改进算法 分析</vt:lpstr>
      <vt:lpstr>改进算法 构图</vt:lpstr>
      <vt:lpstr>改进算法 解决</vt:lpstr>
      <vt:lpstr>改进算法 对比</vt:lpstr>
      <vt:lpstr>改进算法 小结</vt:lpstr>
      <vt:lpstr>论文特点</vt:lpstr>
      <vt:lpstr>论文研究内容</vt:lpstr>
      <vt:lpstr>论文研究内容</vt:lpstr>
      <vt:lpstr>感谢</vt:lpstr>
      <vt:lpstr>PowerPoint 演示文稿</vt:lpstr>
      <vt:lpstr> 改进算法证明</vt:lpstr>
      <vt:lpstr>关于实现效率</vt:lpstr>
      <vt:lpstr>总结</vt:lpstr>
      <vt:lpstr>最大权闭合图 － 证明</vt:lpstr>
      <vt:lpstr>最大权闭合图 － 证明</vt:lpstr>
      <vt:lpstr>最大权闭合图 － 证明</vt:lpstr>
      <vt:lpstr>最大密度子图 － 定义</vt:lpstr>
      <vt:lpstr>最大密度子图 － 主算法</vt:lpstr>
      <vt:lpstr>最大密度子图 － 主算法</vt:lpstr>
      <vt:lpstr>最大密度子图 －  初步算法</vt:lpstr>
      <vt:lpstr>最大密度子图 －  改进算法</vt:lpstr>
      <vt:lpstr>最大密度子图 －  改进算法</vt:lpstr>
      <vt:lpstr>最大密度子图 －  改进算法</vt:lpstr>
      <vt:lpstr> 改进算法证明</vt:lpstr>
      <vt:lpstr>推广1：改进算法的点权和边权推广</vt:lpstr>
      <vt:lpstr>推广2：改进算法的点权和边权推广</vt:lpstr>
      <vt:lpstr>重新解决 NOI 2006 最大获利 (Profit)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administrators</dc:creator>
  <cp:lastModifiedBy>adminustrator</cp:lastModifiedBy>
  <cp:revision>343</cp:revision>
  <cp:lastPrinted>1601-01-01T00:00:00Z</cp:lastPrinted>
  <dcterms:created xsi:type="dcterms:W3CDTF">1601-01-01T00:00:00Z</dcterms:created>
  <dcterms:modified xsi:type="dcterms:W3CDTF">2012-03-29T13:20:47Z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