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6" r:id="rId2"/>
    <p:sldId id="293" r:id="rId3"/>
    <p:sldId id="294" r:id="rId4"/>
    <p:sldId id="295" r:id="rId5"/>
    <p:sldId id="296" r:id="rId6"/>
    <p:sldId id="297" r:id="rId7"/>
    <p:sldId id="292" r:id="rId8"/>
    <p:sldId id="298" r:id="rId9"/>
    <p:sldId id="257" r:id="rId10"/>
    <p:sldId id="260" r:id="rId11"/>
    <p:sldId id="262" r:id="rId12"/>
    <p:sldId id="263" r:id="rId13"/>
    <p:sldId id="264" r:id="rId14"/>
    <p:sldId id="265" r:id="rId15"/>
    <p:sldId id="266" r:id="rId16"/>
    <p:sldId id="269" r:id="rId17"/>
    <p:sldId id="268" r:id="rId18"/>
    <p:sldId id="271" r:id="rId19"/>
    <p:sldId id="272" r:id="rId20"/>
    <p:sldId id="274" r:id="rId21"/>
    <p:sldId id="275" r:id="rId22"/>
    <p:sldId id="278" r:id="rId23"/>
    <p:sldId id="276" r:id="rId24"/>
    <p:sldId id="279" r:id="rId25"/>
    <p:sldId id="280" r:id="rId26"/>
    <p:sldId id="281" r:id="rId27"/>
    <p:sldId id="282" r:id="rId28"/>
    <p:sldId id="288" r:id="rId29"/>
    <p:sldId id="289" r:id="rId30"/>
    <p:sldId id="290" r:id="rId31"/>
    <p:sldId id="302" r:id="rId32"/>
    <p:sldId id="303" r:id="rId33"/>
    <p:sldId id="304" r:id="rId34"/>
    <p:sldId id="305" r:id="rId35"/>
    <p:sldId id="306" r:id="rId3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2">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4B"/>
    <a:srgbClr val="000096"/>
    <a:srgbClr val="005608"/>
    <a:srgbClr val="008A0D"/>
    <a:srgbClr val="00BC12"/>
    <a:srgbClr val="000000"/>
    <a:srgbClr val="FF0000"/>
    <a:srgbClr val="FFF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33"/>
    <p:restoredTop sz="93780"/>
  </p:normalViewPr>
  <p:slideViewPr>
    <p:cSldViewPr showGuides="1">
      <p:cViewPr varScale="1">
        <p:scale>
          <a:sx n="84" d="100"/>
          <a:sy n="84" d="100"/>
        </p:scale>
        <p:origin x="1560" y="96"/>
      </p:cViewPr>
      <p:guideLst>
        <p:guide orient="horz" pos="2212"/>
        <p:guide pos="291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页眉占位符 39937"/>
          <p:cNvSpPr>
            <a:spLocks noGrp="1"/>
          </p:cNvSpPr>
          <p:nvPr>
            <p:ph type="hdr" sz="quarter"/>
          </p:nvPr>
        </p:nvSpPr>
        <p:spPr>
          <a:xfrm>
            <a:off x="0" y="0"/>
            <a:ext cx="2971800" cy="457200"/>
          </a:xfrm>
          <a:prstGeom prst="rect">
            <a:avLst/>
          </a:prstGeom>
          <a:noFill/>
          <a:ln w="9525">
            <a:noFill/>
          </a:ln>
        </p:spPr>
        <p:txBody>
          <a:bodyPr/>
          <a:lstStyle/>
          <a:p>
            <a:pPr lvl="0"/>
            <a:r>
              <a:rPr lang="en-US" altLang="zh-CN" sz="1200" dirty="0"/>
              <a:t>CSU-ACM </a:t>
            </a:r>
            <a:r>
              <a:rPr lang="zh-CN" altLang="en-US" sz="1200" dirty="0"/>
              <a:t>20</a:t>
            </a:r>
            <a:r>
              <a:rPr lang="en-US" altLang="zh-CN" sz="1200" dirty="0"/>
              <a:t>17 Autum Class</a:t>
            </a:r>
            <a:r>
              <a:rPr lang="zh-CN" altLang="en-US" sz="1200" dirty="0"/>
              <a:t> 讲义稿</a:t>
            </a:r>
          </a:p>
        </p:txBody>
      </p:sp>
      <p:sp>
        <p:nvSpPr>
          <p:cNvPr id="39939" name="日期占位符 39938"/>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dirty="0"/>
          </a:p>
        </p:txBody>
      </p:sp>
      <p:sp>
        <p:nvSpPr>
          <p:cNvPr id="39940" name="页脚占位符 39939"/>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altLang="en-US" sz="1200" dirty="0"/>
          </a:p>
        </p:txBody>
      </p:sp>
      <p:sp>
        <p:nvSpPr>
          <p:cNvPr id="39941" name="灯片编号占位符 39940"/>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页眉占位符 37889"/>
          <p:cNvSpPr>
            <a:spLocks noGrp="1"/>
          </p:cNvSpPr>
          <p:nvPr>
            <p:ph type="hdr" sz="quarter"/>
          </p:nvPr>
        </p:nvSpPr>
        <p:spPr>
          <a:xfrm>
            <a:off x="0" y="0"/>
            <a:ext cx="2971800" cy="457200"/>
          </a:xfrm>
          <a:prstGeom prst="rect">
            <a:avLst/>
          </a:prstGeom>
          <a:noFill/>
          <a:ln w="9525">
            <a:noFill/>
          </a:ln>
        </p:spPr>
        <p:txBody>
          <a:bodyPr/>
          <a:lstStyle/>
          <a:p>
            <a:pPr lvl="0"/>
            <a:r>
              <a:rPr lang="en-US" altLang="zh-CN" sz="1200" dirty="0">
                <a:sym typeface="+mn-ea"/>
              </a:rPr>
              <a:t>CSU-ACM </a:t>
            </a:r>
            <a:r>
              <a:rPr lang="zh-CN" altLang="en-US" sz="1200" dirty="0">
                <a:sym typeface="+mn-ea"/>
              </a:rPr>
              <a:t>20</a:t>
            </a:r>
            <a:r>
              <a:rPr lang="en-US" altLang="zh-CN" sz="1200" dirty="0">
                <a:sym typeface="+mn-ea"/>
              </a:rPr>
              <a:t>17 Autum Class</a:t>
            </a:r>
            <a:r>
              <a:rPr lang="zh-CN" altLang="en-US" sz="1200" dirty="0">
                <a:sym typeface="+mn-ea"/>
              </a:rPr>
              <a:t> 讲义稿</a:t>
            </a:r>
            <a:endParaRPr lang="zh-CN" altLang="en-US" sz="1200" dirty="0"/>
          </a:p>
        </p:txBody>
      </p:sp>
      <p:sp>
        <p:nvSpPr>
          <p:cNvPr id="37891" name="日期占位符 37890"/>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37892" name="幻灯片图像占位符 3789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37893" name="文本占位符 37892"/>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7895" name="灯片编号占位符 37894"/>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Tree>
  </p:cSld>
  <p:clrMap bg1="lt1" tx1="dk1" bg2="lt2" tx2="dk2" accent1="accent1" accent2="accent2" accent3="accent3" accent4="accent4" accent5="accent5" accent6="accent6" hlink="hlink" folHlink="folHlink"/>
  <p:hf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40961"/>
          <p:cNvSpPr>
            <a:spLocks noGrp="1" noRot="1" noChangeAspect="1" noTextEdit="1"/>
          </p:cNvSpPr>
          <p:nvPr>
            <p:ph type="sldImg"/>
          </p:nvPr>
        </p:nvSpPr>
        <p:spPr>
          <a:ln/>
        </p:spPr>
      </p:sp>
      <p:sp>
        <p:nvSpPr>
          <p:cNvPr id="40963" name="文本占位符 40962"/>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67585"/>
          <p:cNvSpPr>
            <a:spLocks noGrp="1" noRot="1" noChangeAspect="1" noTextEdit="1"/>
          </p:cNvSpPr>
          <p:nvPr>
            <p:ph type="sldImg"/>
          </p:nvPr>
        </p:nvSpPr>
        <p:spPr>
          <a:ln/>
        </p:spPr>
      </p:sp>
      <p:sp>
        <p:nvSpPr>
          <p:cNvPr id="67587" name="文本占位符 67586"/>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17</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73729"/>
          <p:cNvSpPr>
            <a:spLocks noGrp="1" noRot="1" noChangeAspect="1" noTextEdit="1"/>
          </p:cNvSpPr>
          <p:nvPr>
            <p:ph type="sldImg"/>
          </p:nvPr>
        </p:nvSpPr>
        <p:spPr>
          <a:ln/>
        </p:spPr>
      </p:sp>
      <p:sp>
        <p:nvSpPr>
          <p:cNvPr id="73731" name="文本占位符 73730"/>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18</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75777"/>
          <p:cNvSpPr>
            <a:spLocks noGrp="1" noRot="1" noChangeAspect="1" noTextEdit="1"/>
          </p:cNvSpPr>
          <p:nvPr>
            <p:ph type="sldImg"/>
          </p:nvPr>
        </p:nvSpPr>
        <p:spPr>
          <a:ln/>
        </p:spPr>
      </p:sp>
      <p:sp>
        <p:nvSpPr>
          <p:cNvPr id="75779" name="文本占位符 75778"/>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19</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79873"/>
          <p:cNvSpPr>
            <a:spLocks noGrp="1" noRot="1" noChangeAspect="1" noTextEdit="1"/>
          </p:cNvSpPr>
          <p:nvPr>
            <p:ph type="sldImg"/>
          </p:nvPr>
        </p:nvSpPr>
        <p:spPr>
          <a:ln/>
        </p:spPr>
      </p:sp>
      <p:sp>
        <p:nvSpPr>
          <p:cNvPr id="79875" name="文本占位符 7987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20</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81921"/>
          <p:cNvSpPr>
            <a:spLocks noGrp="1" noRot="1" noChangeAspect="1" noTextEdit="1"/>
          </p:cNvSpPr>
          <p:nvPr>
            <p:ph type="sldImg"/>
          </p:nvPr>
        </p:nvSpPr>
        <p:spPr>
          <a:ln/>
        </p:spPr>
      </p:sp>
      <p:sp>
        <p:nvSpPr>
          <p:cNvPr id="81923" name="文本占位符 81922"/>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21</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88065"/>
          <p:cNvSpPr>
            <a:spLocks noGrp="1" noRot="1" noChangeAspect="1" noTextEdit="1"/>
          </p:cNvSpPr>
          <p:nvPr>
            <p:ph type="sldImg"/>
          </p:nvPr>
        </p:nvSpPr>
        <p:spPr>
          <a:ln/>
        </p:spPr>
      </p:sp>
      <p:sp>
        <p:nvSpPr>
          <p:cNvPr id="88067" name="文本占位符 88066"/>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22</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83969"/>
          <p:cNvSpPr>
            <a:spLocks noGrp="1" noRot="1" noChangeAspect="1" noTextEdit="1"/>
          </p:cNvSpPr>
          <p:nvPr>
            <p:ph type="sldImg"/>
          </p:nvPr>
        </p:nvSpPr>
        <p:spPr>
          <a:ln/>
        </p:spPr>
      </p:sp>
      <p:sp>
        <p:nvSpPr>
          <p:cNvPr id="83971" name="文本占位符 83970"/>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23</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90113"/>
          <p:cNvSpPr>
            <a:spLocks noGrp="1" noRot="1" noChangeAspect="1" noTextEdit="1"/>
          </p:cNvSpPr>
          <p:nvPr>
            <p:ph type="sldImg"/>
          </p:nvPr>
        </p:nvSpPr>
        <p:spPr>
          <a:ln/>
        </p:spPr>
      </p:sp>
      <p:sp>
        <p:nvSpPr>
          <p:cNvPr id="90115" name="文本占位符 9011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24</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92161"/>
          <p:cNvSpPr>
            <a:spLocks noGrp="1" noRot="1" noChangeAspect="1" noTextEdit="1"/>
          </p:cNvSpPr>
          <p:nvPr>
            <p:ph type="sldImg"/>
          </p:nvPr>
        </p:nvSpPr>
        <p:spPr>
          <a:ln/>
        </p:spPr>
      </p:sp>
      <p:sp>
        <p:nvSpPr>
          <p:cNvPr id="92163" name="文本占位符 92162"/>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25</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95233"/>
          <p:cNvSpPr>
            <a:spLocks noGrp="1" noRot="1" noChangeAspect="1" noTextEdit="1"/>
          </p:cNvSpPr>
          <p:nvPr>
            <p:ph type="sldImg"/>
          </p:nvPr>
        </p:nvSpPr>
        <p:spPr>
          <a:ln/>
        </p:spPr>
      </p:sp>
      <p:sp>
        <p:nvSpPr>
          <p:cNvPr id="95235" name="文本占位符 9523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26</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38913"/>
          <p:cNvSpPr>
            <a:spLocks noGrp="1" noRot="1" noChangeAspect="1" noTextEdit="1"/>
          </p:cNvSpPr>
          <p:nvPr>
            <p:ph type="sldImg"/>
          </p:nvPr>
        </p:nvSpPr>
        <p:spPr>
          <a:ln/>
        </p:spPr>
      </p:sp>
      <p:sp>
        <p:nvSpPr>
          <p:cNvPr id="38915" name="文本占位符 3891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9</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97281"/>
          <p:cNvSpPr>
            <a:spLocks noGrp="1" noRot="1" noChangeAspect="1" noTextEdit="1"/>
          </p:cNvSpPr>
          <p:nvPr>
            <p:ph type="sldImg"/>
          </p:nvPr>
        </p:nvSpPr>
        <p:spPr>
          <a:ln/>
        </p:spPr>
      </p:sp>
      <p:sp>
        <p:nvSpPr>
          <p:cNvPr id="97283" name="文本占位符 97282"/>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27</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19809"/>
          <p:cNvSpPr>
            <a:spLocks noGrp="1" noRot="1" noChangeAspect="1" noTextEdit="1"/>
          </p:cNvSpPr>
          <p:nvPr>
            <p:ph type="sldImg"/>
          </p:nvPr>
        </p:nvSpPr>
        <p:spPr>
          <a:ln/>
        </p:spPr>
      </p:sp>
      <p:sp>
        <p:nvSpPr>
          <p:cNvPr id="119811" name="文本占位符 119810"/>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28</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21857"/>
          <p:cNvSpPr>
            <a:spLocks noGrp="1" noRot="1" noChangeAspect="1" noTextEdit="1"/>
          </p:cNvSpPr>
          <p:nvPr>
            <p:ph type="sldImg"/>
          </p:nvPr>
        </p:nvSpPr>
        <p:spPr>
          <a:ln/>
        </p:spPr>
      </p:sp>
      <p:sp>
        <p:nvSpPr>
          <p:cNvPr id="121859" name="文本占位符 121858"/>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29</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23905"/>
          <p:cNvSpPr>
            <a:spLocks noGrp="1" noRot="1" noChangeAspect="1" noTextEdit="1"/>
          </p:cNvSpPr>
          <p:nvPr>
            <p:ph type="sldImg"/>
          </p:nvPr>
        </p:nvSpPr>
        <p:spPr>
          <a:ln/>
        </p:spPr>
      </p:sp>
      <p:sp>
        <p:nvSpPr>
          <p:cNvPr id="123907" name="文本占位符 123906"/>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30</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49153"/>
          <p:cNvSpPr>
            <a:spLocks noGrp="1" noRot="1" noChangeAspect="1" noTextEdit="1"/>
          </p:cNvSpPr>
          <p:nvPr>
            <p:ph type="sldImg"/>
          </p:nvPr>
        </p:nvSpPr>
        <p:spPr>
          <a:ln/>
        </p:spPr>
      </p:sp>
      <p:sp>
        <p:nvSpPr>
          <p:cNvPr id="49155" name="文本占位符 4915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10</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52225"/>
          <p:cNvSpPr>
            <a:spLocks noGrp="1" noRot="1" noChangeAspect="1" noTextEdit="1"/>
          </p:cNvSpPr>
          <p:nvPr>
            <p:ph type="sldImg"/>
          </p:nvPr>
        </p:nvSpPr>
        <p:spPr>
          <a:ln/>
        </p:spPr>
      </p:sp>
      <p:sp>
        <p:nvSpPr>
          <p:cNvPr id="52227" name="文本占位符 52226"/>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11</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55297"/>
          <p:cNvSpPr>
            <a:spLocks noGrp="1" noRot="1" noChangeAspect="1" noTextEdit="1"/>
          </p:cNvSpPr>
          <p:nvPr>
            <p:ph type="sldImg"/>
          </p:nvPr>
        </p:nvSpPr>
        <p:spPr>
          <a:ln/>
        </p:spPr>
      </p:sp>
      <p:sp>
        <p:nvSpPr>
          <p:cNvPr id="55299" name="文本占位符 55298"/>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12</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a:ln/>
        </p:spPr>
      </p:sp>
      <p:sp>
        <p:nvSpPr>
          <p:cNvPr id="58371" name="文本占位符 58370"/>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13</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60417"/>
          <p:cNvSpPr>
            <a:spLocks noGrp="1" noRot="1" noChangeAspect="1" noTextEdit="1"/>
          </p:cNvSpPr>
          <p:nvPr>
            <p:ph type="sldImg"/>
          </p:nvPr>
        </p:nvSpPr>
        <p:spPr>
          <a:ln/>
        </p:spPr>
      </p:sp>
      <p:sp>
        <p:nvSpPr>
          <p:cNvPr id="60419" name="文本占位符 60418"/>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14</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62465"/>
          <p:cNvSpPr>
            <a:spLocks noGrp="1" noRot="1" noChangeAspect="1" noTextEdit="1"/>
          </p:cNvSpPr>
          <p:nvPr>
            <p:ph type="sldImg"/>
          </p:nvPr>
        </p:nvSpPr>
        <p:spPr>
          <a:ln/>
        </p:spPr>
      </p:sp>
      <p:sp>
        <p:nvSpPr>
          <p:cNvPr id="62467" name="文本占位符 62466"/>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15</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69633"/>
          <p:cNvSpPr>
            <a:spLocks noGrp="1" noRot="1" noChangeAspect="1" noTextEdit="1"/>
          </p:cNvSpPr>
          <p:nvPr>
            <p:ph type="sldImg"/>
          </p:nvPr>
        </p:nvSpPr>
        <p:spPr>
          <a:ln/>
        </p:spPr>
      </p:sp>
      <p:sp>
        <p:nvSpPr>
          <p:cNvPr id="69635" name="文本占位符 69634"/>
          <p:cNvSpPr>
            <a:spLocks noGrp="1"/>
          </p:cNvSpPr>
          <p:nvPr>
            <p:ph type="body" idx="1"/>
          </p:nvPr>
        </p:nvSpPr>
        <p:spPr>
          <a:ln/>
        </p:spPr>
        <p:txBody>
          <a:bodyPr/>
          <a:lstStyle/>
          <a:p>
            <a:pPr lvl="0"/>
            <a:endParaRPr dirty="0"/>
          </a:p>
        </p:txBody>
      </p:sp>
      <p:sp>
        <p:nvSpPr>
          <p:cNvPr id="2" name="页眉占位符 1"/>
          <p:cNvSpPr>
            <a:spLocks noGrp="1"/>
          </p:cNvSpPr>
          <p:nvPr>
            <p:ph type="hdr" sz="quarter" idx="2"/>
          </p:nvPr>
        </p:nvSpPr>
        <p:spPr/>
        <p:txBody>
          <a:bodyPr/>
          <a:lstStyle/>
          <a:p>
            <a:pPr lvl="0"/>
            <a:r>
              <a:rPr lang="zh-CN" altLang="en-US" sz="1200" dirty="0"/>
              <a:t>Winter Camp 2004 演讲稿</a:t>
            </a:r>
          </a:p>
        </p:txBody>
      </p:sp>
      <p:sp>
        <p:nvSpPr>
          <p:cNvPr id="3" name="灯片编号占位符 2"/>
          <p:cNvSpPr>
            <a:spLocks noGrp="1"/>
          </p:cNvSpPr>
          <p:nvPr>
            <p:ph type="sldNum" sz="quarter" idx="3"/>
          </p:nvPr>
        </p:nvSpPr>
        <p:spPr/>
        <p:txBody>
          <a:bodyPr/>
          <a:lstStyle/>
          <a:p>
            <a:pPr lvl="0" algn="r"/>
            <a:fld id="{9A0DB2DC-4C9A-4742-B13C-FB6460FD3503}" type="slidenum">
              <a:rPr lang="zh-CN" altLang="en-US" sz="1200" dirty="0"/>
              <a:t>16</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36866" name="组合 36865"/>
          <p:cNvGrpSpPr/>
          <p:nvPr/>
        </p:nvGrpSpPr>
        <p:grpSpPr>
          <a:xfrm>
            <a:off x="0" y="0"/>
            <a:ext cx="5867400" cy="6858000"/>
            <a:chOff x="0" y="0"/>
            <a:chExt cx="3696" cy="4320"/>
          </a:xfrm>
        </p:grpSpPr>
        <p:sp>
          <p:nvSpPr>
            <p:cNvPr id="36867" name="矩形 36866"/>
            <p:cNvSpPr/>
            <p:nvPr/>
          </p:nvSpPr>
          <p:spPr>
            <a:xfrm>
              <a:off x="0" y="0"/>
              <a:ext cx="2880" cy="4320"/>
            </a:xfrm>
            <a:prstGeom prst="rect">
              <a:avLst/>
            </a:prstGeom>
            <a:solidFill>
              <a:schemeClr val="accent2"/>
            </a:solidFill>
            <a:ln w="9525">
              <a:noFill/>
            </a:ln>
          </p:spPr>
          <p:txBody>
            <a:bodyPr wrap="none" anchor="ctr"/>
            <a:lstStyle/>
            <a:p>
              <a:pPr lvl="0" algn="ctr">
                <a:spcBef>
                  <a:spcPct val="0"/>
                </a:spcBef>
                <a:buClr>
                  <a:schemeClr val="bg1"/>
                </a:buClr>
              </a:pPr>
              <a:endParaRPr sz="2400" dirty="0">
                <a:latin typeface="Times New Roman" panose="02020603050405020304" pitchFamily="18" charset="0"/>
              </a:endParaRPr>
            </a:p>
          </p:txBody>
        </p:sp>
        <p:sp>
          <p:nvSpPr>
            <p:cNvPr id="36868" name="圆角矩形 36867"/>
            <p:cNvSpPr/>
            <p:nvPr/>
          </p:nvSpPr>
          <p:spPr>
            <a:xfrm>
              <a:off x="432" y="624"/>
              <a:ext cx="3264" cy="1200"/>
            </a:xfrm>
            <a:prstGeom prst="roundRect">
              <a:avLst>
                <a:gd name="adj" fmla="val 50000"/>
              </a:avLst>
            </a:prstGeom>
            <a:solidFill>
              <a:schemeClr val="bg1"/>
            </a:solidFill>
            <a:ln w="9525">
              <a:noFill/>
            </a:ln>
          </p:spPr>
          <p:txBody>
            <a:bodyPr wrap="none" anchor="ctr"/>
            <a:lstStyle/>
            <a:p>
              <a:pPr lvl="0" algn="ctr">
                <a:spcBef>
                  <a:spcPct val="0"/>
                </a:spcBef>
                <a:buClr>
                  <a:schemeClr val="bg1"/>
                </a:buClr>
              </a:pPr>
              <a:endParaRPr sz="2400" dirty="0">
                <a:latin typeface="Times New Roman" panose="02020603050405020304" pitchFamily="18" charset="0"/>
              </a:endParaRPr>
            </a:p>
          </p:txBody>
        </p:sp>
      </p:grpSp>
      <p:grpSp>
        <p:nvGrpSpPr>
          <p:cNvPr id="36869" name="组合 36868"/>
          <p:cNvGrpSpPr/>
          <p:nvPr/>
        </p:nvGrpSpPr>
        <p:grpSpPr>
          <a:xfrm>
            <a:off x="3632200" y="4889500"/>
            <a:ext cx="4876800" cy="319088"/>
            <a:chOff x="2288" y="3080"/>
            <a:chExt cx="3072" cy="201"/>
          </a:xfrm>
        </p:grpSpPr>
        <p:sp>
          <p:nvSpPr>
            <p:cNvPr id="36870" name="圆角矩形 36869"/>
            <p:cNvSpPr/>
            <p:nvPr/>
          </p:nvSpPr>
          <p:spPr>
            <a:xfrm flipH="1">
              <a:off x="2288" y="3080"/>
              <a:ext cx="2914" cy="200"/>
            </a:xfrm>
            <a:prstGeom prst="roundRect">
              <a:avLst>
                <a:gd name="adj" fmla="val 0"/>
              </a:avLst>
            </a:prstGeom>
            <a:solidFill>
              <a:schemeClr val="hlink"/>
            </a:solidFill>
            <a:ln w="9525">
              <a:noFill/>
            </a:ln>
          </p:spPr>
          <p:txBody>
            <a:bodyPr/>
            <a:lstStyle/>
            <a:p>
              <a:endParaRPr lang="zh-CN" altLang="en-US"/>
            </a:p>
          </p:txBody>
        </p:sp>
        <p:sp>
          <p:nvSpPr>
            <p:cNvPr id="36871" name="流程图: 延期 36870"/>
            <p:cNvSpPr/>
            <p:nvPr/>
          </p:nvSpPr>
          <p:spPr>
            <a:xfrm>
              <a:off x="5196" y="3080"/>
              <a:ext cx="164" cy="201"/>
            </a:xfrm>
            <a:prstGeom prst="flowChartDelay">
              <a:avLst/>
            </a:prstGeom>
            <a:solidFill>
              <a:schemeClr val="hlink"/>
            </a:solidFill>
            <a:ln w="9525">
              <a:noFill/>
            </a:ln>
          </p:spPr>
          <p:txBody>
            <a:bodyPr/>
            <a:lstStyle/>
            <a:p>
              <a:endParaRPr lang="zh-CN" altLang="en-US"/>
            </a:p>
          </p:txBody>
        </p:sp>
      </p:grpSp>
      <p:sp>
        <p:nvSpPr>
          <p:cNvPr id="36872" name="副标题 36871"/>
          <p:cNvSpPr>
            <a:spLocks noGrp="1"/>
          </p:cNvSpPr>
          <p:nvPr>
            <p:ph type="subTitle" idx="1"/>
          </p:nvPr>
        </p:nvSpPr>
        <p:spPr>
          <a:xfrm>
            <a:off x="4673600" y="2927350"/>
            <a:ext cx="4013200" cy="1822450"/>
          </a:xfrm>
          <a:prstGeom prst="rect">
            <a:avLst/>
          </a:prstGeom>
          <a:noFill/>
          <a:ln w="9525">
            <a:noFill/>
          </a:ln>
        </p:spPr>
        <p:txBody>
          <a:bodyPr anchor="b"/>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36873" name="日期占位符 36872"/>
          <p:cNvSpPr>
            <a:spLocks noGrp="1"/>
          </p:cNvSpPr>
          <p:nvPr>
            <p:ph type="dt" sz="quarter" idx="2"/>
          </p:nvPr>
        </p:nvSpPr>
        <p:spPr>
          <a:xfrm>
            <a:off x="2438400" y="6248400"/>
            <a:ext cx="2130425" cy="474663"/>
          </a:xfrm>
          <a:prstGeom prst="rect">
            <a:avLst/>
          </a:prstGeom>
          <a:noFill/>
          <a:ln w="9525">
            <a:noFill/>
          </a:ln>
        </p:spPr>
        <p:txBody>
          <a:bodyPr anchor="b"/>
          <a:lstStyle>
            <a:lvl1pPr algn="r">
              <a:defRPr sz="1400">
                <a:solidFill>
                  <a:schemeClr val="bg1"/>
                </a:solidFill>
              </a:defRPr>
            </a:lvl1pPr>
          </a:lstStyle>
          <a:p>
            <a:pPr>
              <a:buClr>
                <a:schemeClr val="bg1"/>
              </a:buClr>
            </a:pPr>
            <a:endParaRPr lang="zh-CN" altLang="en-US" dirty="0">
              <a:latin typeface="Arial" panose="020B0604020202020204" pitchFamily="34" charset="0"/>
            </a:endParaRPr>
          </a:p>
        </p:txBody>
      </p:sp>
      <p:sp>
        <p:nvSpPr>
          <p:cNvPr id="36874" name="页脚占位符 36873"/>
          <p:cNvSpPr>
            <a:spLocks noGrp="1"/>
          </p:cNvSpPr>
          <p:nvPr>
            <p:ph type="ftr" sz="quarter" idx="3"/>
          </p:nvPr>
        </p:nvSpPr>
        <p:spPr>
          <a:xfrm>
            <a:off x="5791200" y="6248400"/>
            <a:ext cx="2897188" cy="474663"/>
          </a:xfrm>
          <a:prstGeom prst="rect">
            <a:avLst/>
          </a:prstGeom>
          <a:noFill/>
          <a:ln w="9525">
            <a:noFill/>
          </a:ln>
        </p:spPr>
        <p:txBody>
          <a:bodyPr anchor="b"/>
          <a:lstStyle>
            <a:lvl1pPr algn="r">
              <a:defRPr sz="1400"/>
            </a:lvl1pPr>
          </a:lstStyle>
          <a:p>
            <a:pPr>
              <a:buClr>
                <a:schemeClr val="bg1"/>
              </a:buClr>
            </a:pPr>
            <a:endParaRPr lang="zh-CN" altLang="en-US" dirty="0">
              <a:latin typeface="Arial" panose="020B0604020202020204" pitchFamily="34" charset="0"/>
            </a:endParaRPr>
          </a:p>
        </p:txBody>
      </p:sp>
      <p:sp>
        <p:nvSpPr>
          <p:cNvPr id="36875" name="灯片编号占位符 36874"/>
          <p:cNvSpPr>
            <a:spLocks noGrp="1"/>
          </p:cNvSpPr>
          <p:nvPr>
            <p:ph type="sldNum" sz="quarter" idx="4"/>
          </p:nvPr>
        </p:nvSpPr>
        <p:spPr>
          <a:xfrm>
            <a:off x="76200" y="6248400"/>
            <a:ext cx="587375" cy="488950"/>
          </a:xfrm>
          <a:prstGeom prst="rect">
            <a:avLst/>
          </a:prstGeom>
          <a:noFill/>
          <a:ln w="9525">
            <a:noFill/>
          </a:ln>
        </p:spPr>
        <p:txBody>
          <a:bodyPr anchor="b"/>
          <a:lstStyle>
            <a:lvl1pPr>
              <a:defRPr sz="2600" b="1">
                <a:solidFill>
                  <a:schemeClr val="bg1"/>
                </a:solidFill>
              </a:defRPr>
            </a:lvl1pPr>
          </a:lstStyle>
          <a:p>
            <a:pPr>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36876" name="标题 36875"/>
          <p:cNvSpPr>
            <a:spLocks noGrp="1"/>
          </p:cNvSpPr>
          <p:nvPr>
            <p:ph type="ctrTitle" sz="quarter"/>
          </p:nvPr>
        </p:nvSpPr>
        <p:spPr>
          <a:xfrm>
            <a:off x="685800" y="990600"/>
            <a:ext cx="8229600" cy="1905000"/>
          </a:xfrm>
          <a:prstGeom prst="roundRect">
            <a:avLst>
              <a:gd name="adj" fmla="val 50000"/>
            </a:avLst>
          </a:prstGeom>
          <a:noFill/>
          <a:ln w="9525">
            <a:noFill/>
          </a:ln>
        </p:spPr>
        <p:txBody>
          <a:bodyPr anchor="ctr"/>
          <a:lstStyle>
            <a:lvl1pPr lvl="0">
              <a:defRPr/>
            </a:lvl1pPr>
          </a:lstStyle>
          <a:p>
            <a:pPr lvl="0"/>
            <a:r>
              <a:rPr lang="zh-CN" altLang="en-US" dirty="0"/>
              <a:t>单击此处编辑母版标题样式</a:t>
            </a:r>
          </a:p>
        </p:txBody>
      </p:sp>
    </p:spTree>
  </p:cSld>
  <p:clrMapOvr>
    <a:masterClrMapping/>
  </p:clrMapOvr>
  <p:transition>
    <p:dissolv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4752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828748" cy="54752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89138"/>
            <a:ext cx="3769582" cy="4248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1643" y="1989138"/>
            <a:ext cx="3769582" cy="4248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矩形 35842"/>
          <p:cNvSpPr/>
          <p:nvPr/>
        </p:nvSpPr>
        <p:spPr>
          <a:xfrm>
            <a:off x="0" y="0"/>
            <a:ext cx="762000" cy="6865938"/>
          </a:xfrm>
          <a:prstGeom prst="rect">
            <a:avLst/>
          </a:prstGeom>
          <a:solidFill>
            <a:schemeClr val="accent2"/>
          </a:solidFill>
          <a:ln w="9525">
            <a:noFill/>
          </a:ln>
        </p:spPr>
        <p:txBody>
          <a:bodyPr/>
          <a:lstStyle/>
          <a:p>
            <a:endParaRPr lang="zh-CN" altLang="en-US"/>
          </a:p>
        </p:txBody>
      </p:sp>
      <p:sp>
        <p:nvSpPr>
          <p:cNvPr id="35844" name="任意多边形 35843"/>
          <p:cNvSpPr/>
          <p:nvPr/>
        </p:nvSpPr>
        <p:spPr>
          <a:xfrm>
            <a:off x="457200" y="0"/>
            <a:ext cx="2743200" cy="1166813"/>
          </a:xfrm>
          <a:custGeom>
            <a:avLst/>
            <a:gdLst/>
            <a:ahLst/>
            <a:cxnLst/>
            <a:rect l="0" t="0" r="0" b="0"/>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lstStyle/>
          <a:p>
            <a:endParaRPr lang="zh-CN" altLang="en-US"/>
          </a:p>
        </p:txBody>
      </p:sp>
      <p:grpSp>
        <p:nvGrpSpPr>
          <p:cNvPr id="35845" name="组合 35844"/>
          <p:cNvGrpSpPr/>
          <p:nvPr/>
        </p:nvGrpSpPr>
        <p:grpSpPr>
          <a:xfrm>
            <a:off x="323850" y="1557338"/>
            <a:ext cx="8135938" cy="215900"/>
            <a:chOff x="144" y="1248"/>
            <a:chExt cx="4656" cy="201"/>
          </a:xfrm>
        </p:grpSpPr>
        <p:sp>
          <p:nvSpPr>
            <p:cNvPr id="35846" name="圆角矩形 35845"/>
            <p:cNvSpPr/>
            <p:nvPr/>
          </p:nvSpPr>
          <p:spPr>
            <a:xfrm>
              <a:off x="384" y="1248"/>
              <a:ext cx="4416" cy="200"/>
            </a:xfrm>
            <a:prstGeom prst="roundRect">
              <a:avLst>
                <a:gd name="adj" fmla="val 0"/>
              </a:avLst>
            </a:prstGeom>
            <a:solidFill>
              <a:schemeClr val="hlink"/>
            </a:solidFill>
            <a:ln w="9525">
              <a:noFill/>
            </a:ln>
          </p:spPr>
          <p:txBody>
            <a:bodyPr/>
            <a:lstStyle/>
            <a:p>
              <a:endParaRPr lang="zh-CN" altLang="en-US"/>
            </a:p>
          </p:txBody>
        </p:sp>
        <p:sp>
          <p:nvSpPr>
            <p:cNvPr id="35847" name="流程图: 延期 35846"/>
            <p:cNvSpPr/>
            <p:nvPr/>
          </p:nvSpPr>
          <p:spPr>
            <a:xfrm flipH="1">
              <a:off x="144" y="1248"/>
              <a:ext cx="248" cy="201"/>
            </a:xfrm>
            <a:prstGeom prst="flowChartDelay">
              <a:avLst/>
            </a:prstGeom>
            <a:solidFill>
              <a:schemeClr val="hlink"/>
            </a:solidFill>
            <a:ln w="9525">
              <a:noFill/>
            </a:ln>
          </p:spPr>
          <p:txBody>
            <a:bodyPr/>
            <a:lstStyle/>
            <a:p>
              <a:endParaRPr lang="zh-CN" altLang="en-US"/>
            </a:p>
          </p:txBody>
        </p:sp>
      </p:grpSp>
      <p:sp>
        <p:nvSpPr>
          <p:cNvPr id="35848" name="标题 35847"/>
          <p:cNvSpPr>
            <a:spLocks noGrp="1"/>
          </p:cNvSpPr>
          <p:nvPr>
            <p:ph type="title"/>
          </p:nvPr>
        </p:nvSpPr>
        <p:spPr>
          <a:xfrm>
            <a:off x="762000" y="762000"/>
            <a:ext cx="7924800" cy="795338"/>
          </a:xfrm>
          <a:prstGeom prst="roundRect">
            <a:avLst>
              <a:gd name="adj" fmla="val 33532"/>
            </a:avLst>
          </a:prstGeom>
          <a:noFill/>
          <a:ln w="9525">
            <a:noFill/>
          </a:ln>
        </p:spPr>
        <p:txBody>
          <a:bodyPr anchor="b"/>
          <a:lstStyle/>
          <a:p>
            <a:pPr lvl="0"/>
            <a:r>
              <a:rPr lang="zh-CN" altLang="en-US" dirty="0"/>
              <a:t>单击此处编辑母版标题样式</a:t>
            </a:r>
          </a:p>
        </p:txBody>
      </p:sp>
      <p:sp>
        <p:nvSpPr>
          <p:cNvPr id="35849" name="文本占位符 35848"/>
          <p:cNvSpPr>
            <a:spLocks noGrp="1"/>
          </p:cNvSpPr>
          <p:nvPr>
            <p:ph type="body" idx="1"/>
          </p:nvPr>
        </p:nvSpPr>
        <p:spPr>
          <a:xfrm>
            <a:off x="838200" y="1989138"/>
            <a:ext cx="7693025" cy="424815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5850" name="日期占位符 35849"/>
          <p:cNvSpPr>
            <a:spLocks noGrp="1"/>
          </p:cNvSpPr>
          <p:nvPr>
            <p:ph type="dt" sz="half" idx="2"/>
          </p:nvPr>
        </p:nvSpPr>
        <p:spPr>
          <a:xfrm>
            <a:off x="2438400" y="6248400"/>
            <a:ext cx="2130425" cy="474663"/>
          </a:xfrm>
          <a:prstGeom prst="rect">
            <a:avLst/>
          </a:prstGeom>
          <a:noFill/>
          <a:ln w="9525">
            <a:noFill/>
          </a:ln>
        </p:spPr>
        <p:txBody>
          <a:bodyPr anchor="b"/>
          <a:lstStyle>
            <a:lvl1pPr algn="r">
              <a:defRPr sz="1400"/>
            </a:lvl1pPr>
          </a:lstStyle>
          <a:p>
            <a:pPr lvl="0">
              <a:buClr>
                <a:schemeClr val="bg1"/>
              </a:buClr>
            </a:pPr>
            <a:endParaRPr lang="zh-CN" altLang="en-US" dirty="0">
              <a:latin typeface="Arial" panose="020B0604020202020204" pitchFamily="34" charset="0"/>
            </a:endParaRPr>
          </a:p>
        </p:txBody>
      </p:sp>
      <p:sp>
        <p:nvSpPr>
          <p:cNvPr id="35851" name="页脚占位符 35850"/>
          <p:cNvSpPr>
            <a:spLocks noGrp="1"/>
          </p:cNvSpPr>
          <p:nvPr>
            <p:ph type="ftr" sz="quarter" idx="3"/>
          </p:nvPr>
        </p:nvSpPr>
        <p:spPr>
          <a:xfrm>
            <a:off x="5791200" y="6248400"/>
            <a:ext cx="2897188" cy="474663"/>
          </a:xfrm>
          <a:prstGeom prst="rect">
            <a:avLst/>
          </a:prstGeom>
          <a:noFill/>
          <a:ln w="9525">
            <a:noFill/>
          </a:ln>
        </p:spPr>
        <p:txBody>
          <a:bodyPr anchor="b"/>
          <a:lstStyle>
            <a:lvl1pPr algn="ctr">
              <a:defRPr sz="1400"/>
            </a:lvl1pPr>
          </a:lstStyle>
          <a:p>
            <a:pPr lvl="0">
              <a:buClr>
                <a:schemeClr val="bg1"/>
              </a:buClr>
            </a:pPr>
            <a:endParaRPr lang="zh-CN" altLang="en-US" dirty="0">
              <a:latin typeface="Arial" panose="020B0604020202020204" pitchFamily="34" charset="0"/>
            </a:endParaRPr>
          </a:p>
        </p:txBody>
      </p:sp>
      <p:sp>
        <p:nvSpPr>
          <p:cNvPr id="35852" name="灯片编号占位符 35851"/>
          <p:cNvSpPr>
            <a:spLocks noGrp="1"/>
          </p:cNvSpPr>
          <p:nvPr>
            <p:ph type="sldNum" sz="quarter" idx="4"/>
          </p:nvPr>
        </p:nvSpPr>
        <p:spPr>
          <a:xfrm>
            <a:off x="84138" y="6242050"/>
            <a:ext cx="587375" cy="488950"/>
          </a:xfrm>
          <a:prstGeom prst="rect">
            <a:avLst/>
          </a:prstGeom>
          <a:noFill/>
          <a:ln w="9525">
            <a:noFill/>
          </a:ln>
        </p:spPr>
        <p:txBody>
          <a:bodyPr anchor="b" anchorCtr="1"/>
          <a:lstStyle>
            <a:lvl1pPr>
              <a:defRPr sz="2600" b="1">
                <a:solidFill>
                  <a:schemeClr val="bg1"/>
                </a:solidFill>
              </a:defRPr>
            </a:lvl1pPr>
          </a:lstStyle>
          <a:p>
            <a:pPr lvl="0">
              <a:buClr>
                <a:schemeClr val="bg1"/>
              </a:buCl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35853" name="文本框 35852"/>
          <p:cNvSpPr txBox="1"/>
          <p:nvPr userDrawn="1"/>
        </p:nvSpPr>
        <p:spPr>
          <a:xfrm>
            <a:off x="0" y="0"/>
            <a:ext cx="2089150" cy="274638"/>
          </a:xfrm>
          <a:prstGeom prst="rect">
            <a:avLst/>
          </a:prstGeom>
          <a:noFill/>
          <a:ln w="9525">
            <a:noFill/>
          </a:ln>
        </p:spPr>
        <p:txBody>
          <a:bodyPr>
            <a:spAutoFit/>
          </a:bodyPr>
          <a:lstStyle/>
          <a:p>
            <a:pPr lvl="0" eaLnBrk="0" hangingPunct="0">
              <a:spcBef>
                <a:spcPct val="50000"/>
              </a:spcBef>
            </a:pPr>
            <a:r>
              <a:rPr lang="en-US" altLang="zh-CN" sz="1200" dirty="0">
                <a:solidFill>
                  <a:schemeClr val="bg1"/>
                </a:solidFill>
                <a:latin typeface="Arial" panose="020B0604020202020204" pitchFamily="34" charset="0"/>
              </a:rPr>
              <a:t>Winter Camp 2005 </a:t>
            </a:r>
            <a:r>
              <a:rPr lang="zh-CN" altLang="en-US" sz="1200" dirty="0">
                <a:solidFill>
                  <a:schemeClr val="bg1"/>
                </a:solidFill>
                <a:latin typeface="Arial" panose="020B0604020202020204" pitchFamily="34" charset="0"/>
              </a:rPr>
              <a:t>演示稿</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dissolve/>
  </p:transition>
  <p:hf hdr="0" ftr="0" dt="0"/>
  <p:txStyles>
    <p:titleStyle>
      <a:lvl1pPr marL="0" lvl="0" indent="0" algn="l" defTabSz="914400" rtl="0" eaLnBrk="1" fontAlgn="base" latinLnBrk="0" hangingPunct="1">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684213" y="981075"/>
            <a:ext cx="7920037" cy="1943100"/>
          </a:xfrm>
          <a:ln/>
        </p:spPr>
        <p:txBody>
          <a:bodyPr anchor="ctr"/>
          <a:lstStyle/>
          <a:p>
            <a:pPr algn="ctr" defTabSz="914400">
              <a:buSzPct val="100000"/>
            </a:pPr>
            <a:r>
              <a:rPr lang="zh-CN" altLang="en-US" sz="5600" kern="1200" baseline="0" dirty="0">
                <a:effectLst>
                  <a:outerShdw blurRad="38100" dist="38100" dir="2700000">
                    <a:srgbClr val="C0C0C0"/>
                  </a:outerShdw>
                </a:effectLst>
                <a:latin typeface="Arial" panose="020B0604020202020204" pitchFamily="34" charset="0"/>
                <a:ea typeface="华文新魏" panose="02010800040101010101" pitchFamily="2" charset="-122"/>
              </a:rPr>
              <a:t>启发式合并/左偏树 </a:t>
            </a:r>
          </a:p>
        </p:txBody>
      </p:sp>
      <p:sp>
        <p:nvSpPr>
          <p:cNvPr id="2051" name="副标题 2050"/>
          <p:cNvSpPr>
            <a:spLocks noGrp="1"/>
          </p:cNvSpPr>
          <p:nvPr>
            <p:ph type="subTitle" idx="1"/>
          </p:nvPr>
        </p:nvSpPr>
        <p:spPr>
          <a:xfrm>
            <a:off x="4572000" y="3141663"/>
            <a:ext cx="3919538" cy="1652587"/>
          </a:xfrm>
          <a:ln/>
        </p:spPr>
        <p:txBody>
          <a:bodyPr anchor="b"/>
          <a:lstStyle/>
          <a:p>
            <a:pPr algn="r" defTabSz="914400">
              <a:buSzPct val="75000"/>
            </a:pPr>
            <a:r>
              <a:rPr lang="en-US" altLang="zh-CN" b="1" kern="1200" baseline="0" dirty="0">
                <a:effectLst>
                  <a:outerShdw blurRad="38100" dist="38100" dir="2700000">
                    <a:srgbClr val="C0C0C0"/>
                  </a:outerShdw>
                </a:effectLst>
                <a:latin typeface="楷体_GB2312" pitchFamily="49" charset="-122"/>
                <a:ea typeface="楷体_GB2312" pitchFamily="49" charset="-122"/>
              </a:rPr>
              <a:t>2017/10/29</a:t>
            </a:r>
            <a:r>
              <a:rPr lang="zh-CN" altLang="en-US" b="1" kern="1200" baseline="0" dirty="0">
                <a:effectLst>
                  <a:outerShdw blurRad="38100" dist="38100" dir="2700000">
                    <a:srgbClr val="C0C0C0"/>
                  </a:outerShdw>
                </a:effectLst>
                <a:latin typeface="楷体_GB2312" pitchFamily="49" charset="-122"/>
                <a:ea typeface="楷体_GB2312" pitchFamily="49" charset="-122"/>
              </a:rPr>
              <a:t>  </a:t>
            </a:r>
            <a:r>
              <a:rPr lang="en-US" altLang="zh-CN" b="1" kern="1200" baseline="0" dirty="0">
                <a:effectLst>
                  <a:outerShdw blurRad="38100" dist="38100" dir="2700000">
                    <a:srgbClr val="C0C0C0"/>
                  </a:outerShdw>
                </a:effectLst>
                <a:latin typeface="楷体_GB2312" pitchFamily="49" charset="-122"/>
                <a:ea typeface="楷体_GB2312" pitchFamily="49" charset="-122"/>
              </a:rPr>
              <a:t>xushu</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812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左偏树的定义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左偏性质</a:t>
            </a:r>
          </a:p>
        </p:txBody>
      </p:sp>
      <p:sp>
        <p:nvSpPr>
          <p:cNvPr id="48131" name="文本占位符 48130"/>
          <p:cNvSpPr>
            <a:spLocks noGrp="1"/>
          </p:cNvSpPr>
          <p:nvPr>
            <p:ph type="body" idx="1"/>
          </p:nvPr>
        </p:nvSpPr>
        <p:spPr>
          <a:xfrm>
            <a:off x="755650" y="1916113"/>
            <a:ext cx="7848600" cy="4386262"/>
          </a:xfrm>
          <a:ln/>
        </p:spPr>
        <p:txBody>
          <a:bodyPr/>
          <a:lstStyle/>
          <a:p>
            <a:r>
              <a:rPr lang="zh-CN" altLang="en-US" dirty="0"/>
              <a:t>定义一棵左偏树中的</a:t>
            </a:r>
            <a:r>
              <a:rPr lang="zh-CN" altLang="en-US" b="1" dirty="0"/>
              <a:t>外节点</a:t>
            </a:r>
            <a:r>
              <a:rPr lang="en-US" altLang="zh-CN" dirty="0"/>
              <a:t>(External Node) </a:t>
            </a:r>
            <a:r>
              <a:rPr lang="zh-CN" altLang="en-US" dirty="0"/>
              <a:t>为左子树或右子树为空的节点。</a:t>
            </a:r>
          </a:p>
          <a:p>
            <a:endParaRPr lang="zh-CN" altLang="en-US" sz="1000" dirty="0"/>
          </a:p>
          <a:p>
            <a:r>
              <a:rPr lang="zh-CN" altLang="en-US" dirty="0"/>
              <a:t>定义节点 </a:t>
            </a:r>
            <a:r>
              <a:rPr lang="en-US" altLang="zh-CN" dirty="0"/>
              <a:t>i </a:t>
            </a:r>
            <a:r>
              <a:rPr lang="zh-CN" altLang="en-US" dirty="0"/>
              <a:t>的</a:t>
            </a:r>
            <a:r>
              <a:rPr lang="zh-CN" altLang="en-US" b="1" dirty="0"/>
              <a:t>距离</a:t>
            </a:r>
            <a:r>
              <a:rPr lang="en-US" altLang="zh-CN" dirty="0"/>
              <a:t>(dist(i)) </a:t>
            </a:r>
            <a:r>
              <a:rPr lang="zh-CN" altLang="en-US" dirty="0"/>
              <a:t>为节点 </a:t>
            </a:r>
            <a:r>
              <a:rPr lang="en-US" altLang="zh-CN" dirty="0"/>
              <a:t>i </a:t>
            </a:r>
            <a:r>
              <a:rPr lang="zh-CN" altLang="en-US" dirty="0"/>
              <a:t>到它的后代中，最近的外节点所经过的边数。</a:t>
            </a:r>
          </a:p>
          <a:p>
            <a:endParaRPr lang="zh-CN" altLang="en-US" sz="1000" dirty="0"/>
          </a:p>
          <a:p>
            <a:r>
              <a:rPr lang="zh-CN" altLang="en-US" dirty="0"/>
              <a:t>任意节点的左子节点的距离不小于右子节点的距离（左偏性质）。 </a:t>
            </a:r>
          </a:p>
          <a:p>
            <a:endParaRPr lang="zh-CN" altLang="en-US" sz="1000" dirty="0"/>
          </a:p>
          <a:p>
            <a:r>
              <a:rPr lang="zh-CN" altLang="en-US" dirty="0"/>
              <a:t>由左偏性质可知，一个节点的距离等于以该节点为根的子树最右路径的长度。</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10</a:t>
            </a:fld>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lide(fromTo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slide(fromTop)">
                                      <p:cBhvr>
                                        <p:cTn id="12" dur="500"/>
                                        <p:tgtEl>
                                          <p:spTgt spid="48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slide(fromTop)">
                                      <p:cBhvr>
                                        <p:cTn id="17" dur="500"/>
                                        <p:tgtEl>
                                          <p:spTgt spid="48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8131">
                                            <p:txEl>
                                              <p:pRg st="6" end="6"/>
                                            </p:txEl>
                                          </p:spTgt>
                                        </p:tgtEl>
                                        <p:attrNameLst>
                                          <p:attrName>style.visibility</p:attrName>
                                        </p:attrNameLst>
                                      </p:cBhvr>
                                      <p:to>
                                        <p:strVal val="visible"/>
                                      </p:to>
                                    </p:set>
                                    <p:animEffect transition="in" filter="slide(fromTop)">
                                      <p:cBhvr>
                                        <p:cTn id="22"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左偏树的性质</a:t>
            </a:r>
          </a:p>
        </p:txBody>
      </p:sp>
      <p:sp>
        <p:nvSpPr>
          <p:cNvPr id="51203" name="文本占位符 51202"/>
          <p:cNvSpPr>
            <a:spLocks noGrp="1"/>
          </p:cNvSpPr>
          <p:nvPr>
            <p:ph type="body" idx="1"/>
          </p:nvPr>
        </p:nvSpPr>
        <p:spPr>
          <a:xfrm>
            <a:off x="755650" y="1916113"/>
            <a:ext cx="7704138" cy="4386262"/>
          </a:xfrm>
          <a:ln/>
        </p:spPr>
        <p:txBody>
          <a:bodyPr/>
          <a:lstStyle/>
          <a:p>
            <a:r>
              <a:rPr lang="zh-CN" altLang="en-US" dirty="0"/>
              <a:t>定理：若一棵左偏树有</a:t>
            </a:r>
            <a:r>
              <a:rPr lang="en-US" altLang="zh-CN" dirty="0"/>
              <a:t>N</a:t>
            </a:r>
            <a:r>
              <a:rPr lang="zh-CN" altLang="en-US" dirty="0"/>
              <a:t>个节点，则该左偏树的距离不超过 </a:t>
            </a:r>
            <a:r>
              <a:rPr lang="en-US" altLang="zh-CN" dirty="0">
                <a:sym typeface="Symbol" panose="05050102010706020507" pitchFamily="18" charset="2"/>
              </a:rPr>
              <a:t></a:t>
            </a:r>
            <a:r>
              <a:rPr lang="en-US" altLang="zh-CN"/>
              <a:t>log(N+1)</a:t>
            </a:r>
            <a:r>
              <a:rPr lang="en-US" altLang="zh-CN">
                <a:sym typeface="Symbol" panose="05050102010706020507" pitchFamily="18" charset="2"/>
              </a:rPr>
              <a:t></a:t>
            </a:r>
            <a:r>
              <a:rPr lang="en-US" altLang="zh-CN" dirty="0"/>
              <a:t> -1</a:t>
            </a:r>
            <a:r>
              <a:rPr lang="zh-CN" altLang="en-US" dirty="0"/>
              <a:t>。（参见</a:t>
            </a:r>
            <a:r>
              <a:rPr lang="en-US" altLang="zh-CN" dirty="0"/>
              <a:t>ppt</a:t>
            </a:r>
            <a:r>
              <a:rPr lang="zh-CN" altLang="en-US" dirty="0"/>
              <a:t>附录）</a:t>
            </a:r>
          </a:p>
        </p:txBody>
      </p:sp>
      <p:sp>
        <p:nvSpPr>
          <p:cNvPr id="51232" name="文本框 51231"/>
          <p:cNvSpPr txBox="1"/>
          <p:nvPr/>
        </p:nvSpPr>
        <p:spPr>
          <a:xfrm>
            <a:off x="5219700" y="3141663"/>
            <a:ext cx="2395538" cy="1006475"/>
          </a:xfrm>
          <a:prstGeom prst="rect">
            <a:avLst/>
          </a:prstGeom>
          <a:noFill/>
          <a:ln w="12700">
            <a:noFill/>
          </a:ln>
        </p:spPr>
        <p:txBody>
          <a:bodyPr wrap="none" lIns="90000" tIns="46800" rIns="90000" bIns="46800" anchor="t">
            <a:spAutoFit/>
          </a:bodyPr>
          <a:lstStyle/>
          <a:p>
            <a:pPr>
              <a:spcBef>
                <a:spcPct val="0"/>
              </a:spcBef>
              <a:buClr>
                <a:schemeClr val="bg1"/>
              </a:buClr>
            </a:pPr>
            <a:r>
              <a:rPr lang="zh-CN" altLang="en-US" sz="2000" dirty="0">
                <a:latin typeface="Arial" panose="020B0604020202020204" pitchFamily="34" charset="0"/>
              </a:rPr>
              <a:t>最右路径</a:t>
            </a:r>
            <a:r>
              <a:rPr lang="en-US" altLang="zh-CN" sz="2000" dirty="0">
                <a:latin typeface="Arial" panose="020B0604020202020204" pitchFamily="34" charset="0"/>
              </a:rPr>
              <a:t>: A</a:t>
            </a:r>
            <a:r>
              <a:rPr lang="zh-CN" altLang="en-US" sz="2000" dirty="0">
                <a:latin typeface="Arial" panose="020B0604020202020204" pitchFamily="34" charset="0"/>
              </a:rPr>
              <a:t>－</a:t>
            </a:r>
            <a:r>
              <a:rPr lang="en-US" altLang="zh-CN" sz="2000" dirty="0">
                <a:latin typeface="Arial" panose="020B0604020202020204" pitchFamily="34" charset="0"/>
              </a:rPr>
              <a:t>C</a:t>
            </a:r>
            <a:r>
              <a:rPr lang="zh-CN" altLang="en-US" sz="2000" dirty="0">
                <a:latin typeface="Arial" panose="020B0604020202020204" pitchFamily="34" charset="0"/>
              </a:rPr>
              <a:t>－</a:t>
            </a:r>
            <a:r>
              <a:rPr lang="en-US" altLang="zh-CN" sz="2000">
                <a:latin typeface="Arial" panose="020B0604020202020204" pitchFamily="34" charset="0"/>
              </a:rPr>
              <a:t>G</a:t>
            </a:r>
          </a:p>
          <a:p>
            <a:pPr>
              <a:spcBef>
                <a:spcPct val="0"/>
              </a:spcBef>
              <a:buClr>
                <a:schemeClr val="bg1"/>
              </a:buClr>
            </a:pPr>
            <a:r>
              <a:rPr lang="zh-CN" altLang="en-US" sz="2000" dirty="0">
                <a:latin typeface="Arial" panose="020B0604020202020204" pitchFamily="34" charset="0"/>
              </a:rPr>
              <a:t>最右路径节点数 </a:t>
            </a:r>
            <a:r>
              <a:rPr lang="en-US" altLang="zh-CN" sz="2000">
                <a:latin typeface="Arial" panose="020B0604020202020204" pitchFamily="34" charset="0"/>
              </a:rPr>
              <a:t>= 3</a:t>
            </a:r>
          </a:p>
          <a:p>
            <a:pPr>
              <a:spcBef>
                <a:spcPct val="0"/>
              </a:spcBef>
              <a:buClr>
                <a:schemeClr val="bg1"/>
              </a:buClr>
            </a:pPr>
            <a:r>
              <a:rPr lang="zh-CN" altLang="en-US" sz="2000" dirty="0">
                <a:latin typeface="Arial" panose="020B0604020202020204" pitchFamily="34" charset="0"/>
              </a:rPr>
              <a:t>距离 </a:t>
            </a:r>
            <a:r>
              <a:rPr lang="en-US" altLang="zh-CN" sz="2000">
                <a:latin typeface="Arial" panose="020B0604020202020204" pitchFamily="34" charset="0"/>
              </a:rPr>
              <a:t>= 2</a:t>
            </a:r>
          </a:p>
        </p:txBody>
      </p:sp>
      <p:sp>
        <p:nvSpPr>
          <p:cNvPr id="51233" name="文本框 51232"/>
          <p:cNvSpPr txBox="1"/>
          <p:nvPr/>
        </p:nvSpPr>
        <p:spPr>
          <a:xfrm>
            <a:off x="5292725" y="4437063"/>
            <a:ext cx="2881313" cy="714375"/>
          </a:xfrm>
          <a:prstGeom prst="rect">
            <a:avLst/>
          </a:prstGeom>
          <a:solidFill>
            <a:schemeClr val="bg1"/>
          </a:solidFill>
          <a:ln w="12700" cap="flat" cmpd="sng">
            <a:solidFill>
              <a:schemeClr val="tx1"/>
            </a:solidFill>
            <a:prstDash val="solid"/>
            <a:miter/>
            <a:headEnd type="none" w="med" len="med"/>
            <a:tailEnd type="none" w="med" len="med"/>
          </a:ln>
        </p:spPr>
        <p:txBody>
          <a:bodyPr lIns="90000" tIns="46800" rIns="90000" bIns="46800">
            <a:spAutoFit/>
          </a:bodyPr>
          <a:lstStyle/>
          <a:p>
            <a:pPr>
              <a:spcBef>
                <a:spcPct val="0"/>
              </a:spcBef>
              <a:buClr>
                <a:schemeClr val="bg1"/>
              </a:buClr>
            </a:pPr>
            <a:r>
              <a:rPr lang="en-US" altLang="zh-CN" sz="2000" dirty="0">
                <a:latin typeface="Arial" panose="020B0604020202020204" pitchFamily="34" charset="0"/>
              </a:rPr>
              <a:t>8</a:t>
            </a:r>
            <a:r>
              <a:rPr lang="zh-CN" altLang="en-US" sz="2000" dirty="0">
                <a:latin typeface="Arial" panose="020B0604020202020204" pitchFamily="34" charset="0"/>
              </a:rPr>
              <a:t>个节点的左偏树的最大距离：</a:t>
            </a:r>
            <a:r>
              <a:rPr lang="en-US" altLang="zh-CN" sz="2000" dirty="0">
                <a:latin typeface="Arial" panose="020B0604020202020204" pitchFamily="34" charset="0"/>
                <a:sym typeface="Symbol" panose="05050102010706020507" pitchFamily="18" charset="2"/>
              </a:rPr>
              <a:t></a:t>
            </a:r>
            <a:r>
              <a:rPr lang="en-US" altLang="zh-CN" sz="2000">
                <a:latin typeface="Arial" panose="020B0604020202020204" pitchFamily="34" charset="0"/>
              </a:rPr>
              <a:t>log(8+1)</a:t>
            </a:r>
            <a:r>
              <a:rPr lang="en-US" altLang="zh-CN" sz="2000">
                <a:latin typeface="Arial" panose="020B0604020202020204" pitchFamily="34" charset="0"/>
                <a:sym typeface="Symbol" panose="05050102010706020507" pitchFamily="18" charset="2"/>
              </a:rPr>
              <a:t></a:t>
            </a:r>
            <a:r>
              <a:rPr lang="en-US" altLang="zh-CN" sz="2000">
                <a:latin typeface="Arial" panose="020B0604020202020204" pitchFamily="34" charset="0"/>
              </a:rPr>
              <a:t> -1 = 2</a:t>
            </a:r>
          </a:p>
        </p:txBody>
      </p:sp>
      <p:grpSp>
        <p:nvGrpSpPr>
          <p:cNvPr id="51245" name="组合 51244"/>
          <p:cNvGrpSpPr/>
          <p:nvPr/>
        </p:nvGrpSpPr>
        <p:grpSpPr>
          <a:xfrm>
            <a:off x="1042988" y="3284538"/>
            <a:ext cx="6049962" cy="2952750"/>
            <a:chOff x="657" y="2069"/>
            <a:chExt cx="3811" cy="1860"/>
          </a:xfrm>
        </p:grpSpPr>
        <p:sp>
          <p:nvSpPr>
            <p:cNvPr id="51204" name="矩形 51203"/>
            <p:cNvSpPr/>
            <p:nvPr/>
          </p:nvSpPr>
          <p:spPr>
            <a:xfrm rot="2100000">
              <a:off x="1473" y="2210"/>
              <a:ext cx="1088" cy="415"/>
            </a:xfrm>
            <a:prstGeom prst="rect">
              <a:avLst/>
            </a:prstGeom>
            <a:solidFill>
              <a:srgbClr val="A1FFA1"/>
            </a:solidFill>
            <a:ln w="12700" cap="flat" cmpd="sng">
              <a:solidFill>
                <a:srgbClr val="ADFFAD"/>
              </a:solidFill>
              <a:prstDash val="solid"/>
              <a:miter/>
              <a:headEnd type="none" w="med" len="med"/>
              <a:tailEnd type="none" w="med" len="med"/>
            </a:ln>
          </p:spPr>
          <p:txBody>
            <a:bodyPr/>
            <a:lstStyle/>
            <a:p>
              <a:endParaRPr lang="zh-CN" altLang="en-US"/>
            </a:p>
          </p:txBody>
        </p:sp>
        <p:sp>
          <p:nvSpPr>
            <p:cNvPr id="51205" name="矩形 51204"/>
            <p:cNvSpPr/>
            <p:nvPr/>
          </p:nvSpPr>
          <p:spPr>
            <a:xfrm rot="3780000">
              <a:off x="2187" y="2786"/>
              <a:ext cx="779" cy="413"/>
            </a:xfrm>
            <a:prstGeom prst="rect">
              <a:avLst/>
            </a:prstGeom>
            <a:solidFill>
              <a:srgbClr val="A1FFA1"/>
            </a:solidFill>
            <a:ln w="12700" cap="flat" cmpd="sng">
              <a:solidFill>
                <a:srgbClr val="ADFFAD"/>
              </a:solidFill>
              <a:prstDash val="solid"/>
              <a:miter/>
              <a:headEnd type="none" w="med" len="med"/>
              <a:tailEnd type="none" w="med" len="med"/>
            </a:ln>
          </p:spPr>
          <p:txBody>
            <a:bodyPr/>
            <a:lstStyle/>
            <a:p>
              <a:endParaRPr lang="zh-CN" altLang="en-US"/>
            </a:p>
          </p:txBody>
        </p:sp>
        <p:sp>
          <p:nvSpPr>
            <p:cNvPr id="51206" name="文本框 51205"/>
            <p:cNvSpPr txBox="1"/>
            <p:nvPr/>
          </p:nvSpPr>
          <p:spPr>
            <a:xfrm>
              <a:off x="1042" y="2127"/>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51207" name="直接连接符 51206"/>
            <p:cNvSpPr/>
            <p:nvPr/>
          </p:nvSpPr>
          <p:spPr>
            <a:xfrm flipH="1">
              <a:off x="793" y="2658"/>
              <a:ext cx="272" cy="409"/>
            </a:xfrm>
            <a:prstGeom prst="line">
              <a:avLst/>
            </a:prstGeom>
            <a:ln w="12700" cap="flat" cmpd="sng">
              <a:solidFill>
                <a:schemeClr val="tx1"/>
              </a:solidFill>
              <a:prstDash val="solid"/>
              <a:headEnd type="none" w="med" len="med"/>
              <a:tailEnd type="none" w="med" len="med"/>
            </a:ln>
          </p:spPr>
        </p:sp>
        <p:sp>
          <p:nvSpPr>
            <p:cNvPr id="51208" name="直接连接符 51207"/>
            <p:cNvSpPr/>
            <p:nvPr/>
          </p:nvSpPr>
          <p:spPr>
            <a:xfrm>
              <a:off x="1111" y="2658"/>
              <a:ext cx="227" cy="409"/>
            </a:xfrm>
            <a:prstGeom prst="line">
              <a:avLst/>
            </a:prstGeom>
            <a:ln w="12700" cap="flat" cmpd="sng">
              <a:solidFill>
                <a:schemeClr val="tx1"/>
              </a:solidFill>
              <a:prstDash val="solid"/>
              <a:headEnd type="none" w="med" len="med"/>
              <a:tailEnd type="none" w="med" len="med"/>
            </a:ln>
          </p:spPr>
        </p:sp>
        <p:sp>
          <p:nvSpPr>
            <p:cNvPr id="51209" name="直接连接符 51208"/>
            <p:cNvSpPr/>
            <p:nvPr/>
          </p:nvSpPr>
          <p:spPr>
            <a:xfrm flipH="1">
              <a:off x="1119" y="2205"/>
              <a:ext cx="581" cy="363"/>
            </a:xfrm>
            <a:prstGeom prst="line">
              <a:avLst/>
            </a:prstGeom>
            <a:ln w="12700" cap="flat" cmpd="sng">
              <a:solidFill>
                <a:schemeClr val="tx1"/>
              </a:solidFill>
              <a:prstDash val="solid"/>
              <a:headEnd type="none" w="med" len="med"/>
              <a:tailEnd type="none" w="med" len="med"/>
            </a:ln>
          </p:spPr>
        </p:sp>
        <p:sp>
          <p:nvSpPr>
            <p:cNvPr id="51210" name="直接连接符 51209"/>
            <p:cNvSpPr/>
            <p:nvPr/>
          </p:nvSpPr>
          <p:spPr>
            <a:xfrm>
              <a:off x="1746" y="2205"/>
              <a:ext cx="590" cy="404"/>
            </a:xfrm>
            <a:prstGeom prst="line">
              <a:avLst/>
            </a:prstGeom>
            <a:ln w="12700" cap="flat" cmpd="sng">
              <a:solidFill>
                <a:schemeClr val="tx1"/>
              </a:solidFill>
              <a:prstDash val="solid"/>
              <a:headEnd type="none" w="med" len="med"/>
              <a:tailEnd type="none" w="med" len="med"/>
            </a:ln>
          </p:spPr>
        </p:sp>
        <p:sp>
          <p:nvSpPr>
            <p:cNvPr id="51211" name="椭圆 51210"/>
            <p:cNvSpPr/>
            <p:nvPr/>
          </p:nvSpPr>
          <p:spPr>
            <a:xfrm>
              <a:off x="1609" y="2069"/>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A</a:t>
              </a:r>
            </a:p>
          </p:txBody>
        </p:sp>
        <p:sp>
          <p:nvSpPr>
            <p:cNvPr id="51212" name="椭圆 51211"/>
            <p:cNvSpPr/>
            <p:nvPr/>
          </p:nvSpPr>
          <p:spPr>
            <a:xfrm>
              <a:off x="975" y="252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B</a:t>
              </a:r>
            </a:p>
          </p:txBody>
        </p:sp>
        <p:sp>
          <p:nvSpPr>
            <p:cNvPr id="51213" name="椭圆 51212"/>
            <p:cNvSpPr/>
            <p:nvPr/>
          </p:nvSpPr>
          <p:spPr>
            <a:xfrm>
              <a:off x="657" y="2976"/>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D</a:t>
              </a:r>
            </a:p>
          </p:txBody>
        </p:sp>
        <p:sp>
          <p:nvSpPr>
            <p:cNvPr id="51214" name="文本框 51213"/>
            <p:cNvSpPr txBox="1"/>
            <p:nvPr/>
          </p:nvSpPr>
          <p:spPr>
            <a:xfrm>
              <a:off x="1144" y="3381"/>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51215" name="文本框 51214"/>
            <p:cNvSpPr txBox="1"/>
            <p:nvPr/>
          </p:nvSpPr>
          <p:spPr>
            <a:xfrm>
              <a:off x="1417" y="2977"/>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51216" name="文本框 51215"/>
            <p:cNvSpPr txBox="1"/>
            <p:nvPr/>
          </p:nvSpPr>
          <p:spPr>
            <a:xfrm>
              <a:off x="860" y="2977"/>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51217" name="文本框 51216"/>
            <p:cNvSpPr txBox="1"/>
            <p:nvPr/>
          </p:nvSpPr>
          <p:spPr>
            <a:xfrm>
              <a:off x="1178" y="2523"/>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sp>
          <p:nvSpPr>
            <p:cNvPr id="51218" name="文本框 51217"/>
            <p:cNvSpPr txBox="1"/>
            <p:nvPr/>
          </p:nvSpPr>
          <p:spPr>
            <a:xfrm>
              <a:off x="1825" y="2069"/>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2</a:t>
              </a:r>
            </a:p>
          </p:txBody>
        </p:sp>
        <p:sp>
          <p:nvSpPr>
            <p:cNvPr id="51219" name="直接连接符 51218"/>
            <p:cNvSpPr/>
            <p:nvPr/>
          </p:nvSpPr>
          <p:spPr>
            <a:xfrm flipH="1">
              <a:off x="1066" y="3067"/>
              <a:ext cx="272" cy="409"/>
            </a:xfrm>
            <a:prstGeom prst="line">
              <a:avLst/>
            </a:prstGeom>
            <a:ln w="12700" cap="flat" cmpd="sng">
              <a:solidFill>
                <a:schemeClr val="tx1"/>
              </a:solidFill>
              <a:prstDash val="solid"/>
              <a:headEnd type="none" w="med" len="med"/>
              <a:tailEnd type="none" w="med" len="med"/>
            </a:ln>
          </p:spPr>
        </p:sp>
        <p:sp>
          <p:nvSpPr>
            <p:cNvPr id="51220" name="椭圆 51219"/>
            <p:cNvSpPr/>
            <p:nvPr/>
          </p:nvSpPr>
          <p:spPr>
            <a:xfrm>
              <a:off x="1202" y="2976"/>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E</a:t>
              </a:r>
            </a:p>
          </p:txBody>
        </p:sp>
        <p:sp>
          <p:nvSpPr>
            <p:cNvPr id="51221" name="椭圆 51220"/>
            <p:cNvSpPr/>
            <p:nvPr/>
          </p:nvSpPr>
          <p:spPr>
            <a:xfrm>
              <a:off x="930" y="338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H</a:t>
              </a:r>
            </a:p>
          </p:txBody>
        </p:sp>
        <p:sp>
          <p:nvSpPr>
            <p:cNvPr id="51222" name="直接连接符 51221"/>
            <p:cNvSpPr/>
            <p:nvPr/>
          </p:nvSpPr>
          <p:spPr>
            <a:xfrm flipH="1">
              <a:off x="2063" y="2665"/>
              <a:ext cx="272" cy="409"/>
            </a:xfrm>
            <a:prstGeom prst="line">
              <a:avLst/>
            </a:prstGeom>
            <a:ln w="12700" cap="flat" cmpd="sng">
              <a:solidFill>
                <a:schemeClr val="tx1"/>
              </a:solidFill>
              <a:prstDash val="solid"/>
              <a:headEnd type="none" w="med" len="med"/>
              <a:tailEnd type="none" w="med" len="med"/>
            </a:ln>
          </p:spPr>
        </p:sp>
        <p:sp>
          <p:nvSpPr>
            <p:cNvPr id="51223" name="直接连接符 51222"/>
            <p:cNvSpPr/>
            <p:nvPr/>
          </p:nvSpPr>
          <p:spPr>
            <a:xfrm>
              <a:off x="2381" y="2659"/>
              <a:ext cx="227" cy="409"/>
            </a:xfrm>
            <a:prstGeom prst="line">
              <a:avLst/>
            </a:prstGeom>
            <a:ln w="12700" cap="flat" cmpd="sng">
              <a:solidFill>
                <a:schemeClr val="tx1"/>
              </a:solidFill>
              <a:prstDash val="solid"/>
              <a:headEnd type="none" w="med" len="med"/>
              <a:tailEnd type="none" w="med" len="med"/>
            </a:ln>
          </p:spPr>
        </p:sp>
        <p:sp>
          <p:nvSpPr>
            <p:cNvPr id="51224" name="椭圆 51223"/>
            <p:cNvSpPr/>
            <p:nvPr/>
          </p:nvSpPr>
          <p:spPr>
            <a:xfrm>
              <a:off x="1927" y="298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F</a:t>
              </a:r>
            </a:p>
          </p:txBody>
        </p:sp>
        <p:sp>
          <p:nvSpPr>
            <p:cNvPr id="51225" name="文本框 51224"/>
            <p:cNvSpPr txBox="1"/>
            <p:nvPr/>
          </p:nvSpPr>
          <p:spPr>
            <a:xfrm>
              <a:off x="2130" y="2989"/>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51226" name="椭圆 51225"/>
            <p:cNvSpPr/>
            <p:nvPr/>
          </p:nvSpPr>
          <p:spPr>
            <a:xfrm>
              <a:off x="2472" y="298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G</a:t>
              </a:r>
            </a:p>
          </p:txBody>
        </p:sp>
        <p:sp>
          <p:nvSpPr>
            <p:cNvPr id="51227" name="文本框 51226"/>
            <p:cNvSpPr txBox="1"/>
            <p:nvPr/>
          </p:nvSpPr>
          <p:spPr>
            <a:xfrm>
              <a:off x="2699" y="2993"/>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51228" name="文本框 51227"/>
            <p:cNvSpPr txBox="1"/>
            <p:nvPr/>
          </p:nvSpPr>
          <p:spPr>
            <a:xfrm>
              <a:off x="2414" y="2526"/>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sp>
          <p:nvSpPr>
            <p:cNvPr id="51229" name="椭圆 51228"/>
            <p:cNvSpPr/>
            <p:nvPr/>
          </p:nvSpPr>
          <p:spPr>
            <a:xfrm>
              <a:off x="2233" y="252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C</a:t>
              </a:r>
            </a:p>
          </p:txBody>
        </p:sp>
        <p:sp>
          <p:nvSpPr>
            <p:cNvPr id="51239" name="线形标注 2(带强调线) 51238"/>
            <p:cNvSpPr/>
            <p:nvPr/>
          </p:nvSpPr>
          <p:spPr>
            <a:xfrm>
              <a:off x="3305" y="3521"/>
              <a:ext cx="1163" cy="408"/>
            </a:xfrm>
            <a:prstGeom prst="accentCallout2">
              <a:avLst>
                <a:gd name="adj1" fmla="val 17648"/>
                <a:gd name="adj2" fmla="val -4125"/>
                <a:gd name="adj3" fmla="val 17648"/>
                <a:gd name="adj4" fmla="val -35685"/>
                <a:gd name="adj5" fmla="val -45097"/>
                <a:gd name="adj6" fmla="val -46347"/>
              </a:avLst>
            </a:prstGeom>
            <a:solidFill>
              <a:srgbClr val="CCFFFF"/>
            </a:solidFill>
            <a:ln w="9525" cap="flat" cmpd="sng">
              <a:solidFill>
                <a:schemeClr val="tx1"/>
              </a:solidFill>
              <a:prstDash val="solid"/>
              <a:miter/>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ea typeface="楷体_GB2312" pitchFamily="49" charset="-122"/>
                </a:rPr>
                <a:t>最右路径长度即为左偏树的距离</a:t>
              </a:r>
            </a:p>
          </p:txBody>
        </p:sp>
      </p:grpSp>
      <p:sp>
        <p:nvSpPr>
          <p:cNvPr id="51244" name="矩形 51243"/>
          <p:cNvSpPr/>
          <p:nvPr/>
        </p:nvSpPr>
        <p:spPr>
          <a:xfrm>
            <a:off x="0" y="0"/>
            <a:ext cx="9144000" cy="0"/>
          </a:xfrm>
          <a:prstGeom prst="rect">
            <a:avLst/>
          </a:prstGeom>
          <a:noFill/>
          <a:ln w="9525">
            <a:noFill/>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11</a:t>
            </a:fld>
            <a:endParaRPr lang="zh-CN" altLang="en-US" dirty="0">
              <a:latin typeface="Arial" panose="020B0604020202020204" pitchFamily="34"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51203">
                                            <p:txEl>
                                              <p:charRg st="0" end="42"/>
                                            </p:txEl>
                                          </p:spTgt>
                                        </p:tgtEl>
                                        <p:attrNameLst>
                                          <p:attrName>style.visibility</p:attrName>
                                        </p:attrNameLst>
                                      </p:cBhvr>
                                      <p:to>
                                        <p:strVal val="visible"/>
                                      </p:to>
                                    </p:set>
                                    <p:animEffect transition="in" filter="slide(fromTop)">
                                      <p:cBhvr>
                                        <p:cTn id="7" dur="500"/>
                                        <p:tgtEl>
                                          <p:spTgt spid="51203">
                                            <p:txEl>
                                              <p:charRg st="0" end="42"/>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1245"/>
                                        </p:tgtEl>
                                        <p:attrNameLst>
                                          <p:attrName>style.visibility</p:attrName>
                                        </p:attrNameLst>
                                      </p:cBhvr>
                                      <p:to>
                                        <p:strVal val="visible"/>
                                      </p:to>
                                    </p:set>
                                    <p:animEffect transition="in" filter="randombar(horizontal)">
                                      <p:cBhvr>
                                        <p:cTn id="11" dur="500"/>
                                        <p:tgtEl>
                                          <p:spTgt spid="51245"/>
                                        </p:tgtEl>
                                      </p:cBhvr>
                                    </p:animEffect>
                                  </p:childTnLst>
                                </p:cTn>
                              </p:par>
                              <p:par>
                                <p:cTn id="12" presetID="9" presetClass="entr" presetSubtype="0" fill="hold" nodeType="withEffect">
                                  <p:stCondLst>
                                    <p:cond delay="0"/>
                                  </p:stCondLst>
                                  <p:childTnLst>
                                    <p:set>
                                      <p:cBhvr>
                                        <p:cTn id="13" dur="1" fill="hold">
                                          <p:stCondLst>
                                            <p:cond delay="0"/>
                                          </p:stCondLst>
                                        </p:cTn>
                                        <p:tgtEl>
                                          <p:spTgt spid="51232"/>
                                        </p:tgtEl>
                                        <p:attrNameLst>
                                          <p:attrName>style.visibility</p:attrName>
                                        </p:attrNameLst>
                                      </p:cBhvr>
                                      <p:to>
                                        <p:strVal val="visible"/>
                                      </p:to>
                                    </p:set>
                                    <p:animEffect transition="in" filter="dissolve">
                                      <p:cBhvr>
                                        <p:cTn id="14" dur="500"/>
                                        <p:tgtEl>
                                          <p:spTgt spid="51232"/>
                                        </p:tgtEl>
                                      </p:cBhvr>
                                    </p:animEffect>
                                  </p:childTnLst>
                                </p:cTn>
                              </p:par>
                              <p:par>
                                <p:cTn id="15" presetID="9" presetClass="entr" presetSubtype="0" fill="hold" nodeType="withEffect">
                                  <p:stCondLst>
                                    <p:cond delay="0"/>
                                  </p:stCondLst>
                                  <p:childTnLst>
                                    <p:set>
                                      <p:cBhvr>
                                        <p:cTn id="16" dur="1" fill="hold">
                                          <p:stCondLst>
                                            <p:cond delay="0"/>
                                          </p:stCondLst>
                                        </p:cTn>
                                        <p:tgtEl>
                                          <p:spTgt spid="51233"/>
                                        </p:tgtEl>
                                        <p:attrNameLst>
                                          <p:attrName>style.visibility</p:attrName>
                                        </p:attrNameLst>
                                      </p:cBhvr>
                                      <p:to>
                                        <p:strVal val="visible"/>
                                      </p:to>
                                    </p:set>
                                    <p:animEffect transition="in" filter="dissolve">
                                      <p:cBhvr>
                                        <p:cTn id="17" dur="500"/>
                                        <p:tgtEl>
                                          <p:spTgt spid="5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4273"/>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a:t>
            </a:r>
          </a:p>
        </p:txBody>
      </p:sp>
      <p:sp>
        <p:nvSpPr>
          <p:cNvPr id="54275" name="文本占位符 54274"/>
          <p:cNvSpPr>
            <a:spLocks noGrp="1"/>
          </p:cNvSpPr>
          <p:nvPr>
            <p:ph type="body" idx="1"/>
          </p:nvPr>
        </p:nvSpPr>
        <p:spPr>
          <a:xfrm>
            <a:off x="755650" y="1916113"/>
            <a:ext cx="7704138" cy="4386262"/>
          </a:xfrm>
          <a:ln/>
        </p:spPr>
        <p:txBody>
          <a:bodyPr/>
          <a:lstStyle/>
          <a:p>
            <a:r>
              <a:rPr lang="zh-CN" altLang="en-US" dirty="0"/>
              <a:t>左偏树支持下面这些操作：</a:t>
            </a:r>
          </a:p>
          <a:p>
            <a:pPr lvl="1"/>
            <a:endParaRPr lang="zh-CN" altLang="en-US" sz="800" dirty="0"/>
          </a:p>
          <a:p>
            <a:pPr lvl="1"/>
            <a:r>
              <a:rPr lang="en-US" altLang="zh-CN"/>
              <a:t>MakeNull </a:t>
            </a:r>
            <a:r>
              <a:rPr lang="en-US" altLang="zh-CN">
                <a:latin typeface="Arial" panose="020B0604020202020204" pitchFamily="34" charset="0"/>
              </a:rPr>
              <a:t>——</a:t>
            </a:r>
            <a:r>
              <a:rPr lang="en-US" altLang="zh-CN" dirty="0"/>
              <a:t> </a:t>
            </a:r>
            <a:r>
              <a:rPr lang="zh-CN" altLang="en-US" dirty="0"/>
              <a:t>初始化一棵空的左偏树</a:t>
            </a:r>
          </a:p>
          <a:p>
            <a:pPr lvl="1"/>
            <a:r>
              <a:rPr lang="en-US" altLang="zh-CN"/>
              <a:t>Merge </a:t>
            </a:r>
            <a:r>
              <a:rPr lang="en-US" altLang="zh-CN">
                <a:latin typeface="Arial" panose="020B0604020202020204" pitchFamily="34" charset="0"/>
              </a:rPr>
              <a:t>——</a:t>
            </a:r>
            <a:r>
              <a:rPr lang="en-US" altLang="zh-CN" dirty="0"/>
              <a:t> </a:t>
            </a:r>
            <a:r>
              <a:rPr lang="zh-CN" altLang="en-US" dirty="0"/>
              <a:t>合并两棵左偏树</a:t>
            </a:r>
          </a:p>
          <a:p>
            <a:pPr lvl="1"/>
            <a:r>
              <a:rPr lang="en-US" altLang="zh-CN"/>
              <a:t>Insert </a:t>
            </a:r>
            <a:r>
              <a:rPr lang="en-US" altLang="zh-CN">
                <a:latin typeface="Arial" panose="020B0604020202020204" pitchFamily="34" charset="0"/>
              </a:rPr>
              <a:t>——</a:t>
            </a:r>
            <a:r>
              <a:rPr lang="en-US" altLang="zh-CN" dirty="0"/>
              <a:t> </a:t>
            </a:r>
            <a:r>
              <a:rPr lang="zh-CN" altLang="en-US" dirty="0"/>
              <a:t>插入一个新节点</a:t>
            </a:r>
          </a:p>
          <a:p>
            <a:pPr lvl="1"/>
            <a:r>
              <a:rPr lang="en-US" altLang="zh-CN"/>
              <a:t>Min </a:t>
            </a:r>
            <a:r>
              <a:rPr lang="en-US" altLang="zh-CN">
                <a:latin typeface="Arial" panose="020B0604020202020204" pitchFamily="34" charset="0"/>
              </a:rPr>
              <a:t>——</a:t>
            </a:r>
            <a:r>
              <a:rPr lang="en-US" altLang="zh-CN" dirty="0"/>
              <a:t> </a:t>
            </a:r>
            <a:r>
              <a:rPr lang="zh-CN" altLang="en-US" dirty="0"/>
              <a:t>取得最小节点</a:t>
            </a:r>
          </a:p>
          <a:p>
            <a:pPr lvl="1"/>
            <a:r>
              <a:rPr lang="en-US" altLang="zh-CN"/>
              <a:t>DeleteMin </a:t>
            </a:r>
            <a:r>
              <a:rPr lang="en-US" altLang="zh-CN">
                <a:latin typeface="Arial" panose="020B0604020202020204" pitchFamily="34" charset="0"/>
              </a:rPr>
              <a:t>——</a:t>
            </a:r>
            <a:r>
              <a:rPr lang="en-US" altLang="zh-CN" dirty="0"/>
              <a:t> </a:t>
            </a:r>
            <a:r>
              <a:rPr lang="zh-CN" altLang="en-US" dirty="0"/>
              <a:t>删除最小节点</a:t>
            </a:r>
          </a:p>
          <a:p>
            <a:pPr lvl="1"/>
            <a:endParaRPr lang="zh-CN" altLang="en-US" sz="1200" dirty="0"/>
          </a:p>
          <a:p>
            <a:pPr lvl="1"/>
            <a:r>
              <a:rPr lang="en-US" altLang="zh-CN"/>
              <a:t>Delete </a:t>
            </a:r>
            <a:r>
              <a:rPr lang="en-US" altLang="zh-CN">
                <a:latin typeface="Arial" panose="020B0604020202020204" pitchFamily="34" charset="0"/>
              </a:rPr>
              <a:t>——</a:t>
            </a:r>
            <a:r>
              <a:rPr lang="en-US" altLang="zh-CN" dirty="0"/>
              <a:t> </a:t>
            </a:r>
            <a:r>
              <a:rPr lang="zh-CN" altLang="en-US" dirty="0"/>
              <a:t>删除任意已知节点</a:t>
            </a:r>
          </a:p>
          <a:p>
            <a:pPr lvl="1"/>
            <a:r>
              <a:rPr lang="en-US" altLang="zh-CN"/>
              <a:t>Decrease </a:t>
            </a:r>
            <a:r>
              <a:rPr lang="en-US" altLang="zh-CN">
                <a:latin typeface="Arial" panose="020B0604020202020204" pitchFamily="34" charset="0"/>
              </a:rPr>
              <a:t>——</a:t>
            </a:r>
            <a:r>
              <a:rPr lang="en-US" altLang="zh-CN" dirty="0"/>
              <a:t> </a:t>
            </a:r>
            <a:r>
              <a:rPr lang="zh-CN" altLang="en-US" dirty="0"/>
              <a:t>减小一个节点的键值</a:t>
            </a:r>
          </a:p>
        </p:txBody>
      </p:sp>
      <p:sp>
        <p:nvSpPr>
          <p:cNvPr id="54306" name="矩形 54305"/>
          <p:cNvSpPr/>
          <p:nvPr/>
        </p:nvSpPr>
        <p:spPr>
          <a:xfrm>
            <a:off x="0" y="0"/>
            <a:ext cx="9144000" cy="0"/>
          </a:xfrm>
          <a:prstGeom prst="rect">
            <a:avLst/>
          </a:prstGeom>
          <a:noFill/>
          <a:ln w="9525">
            <a:noFill/>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12</a:t>
            </a:fld>
            <a:endParaRPr lang="zh-CN" altLang="en-US" dirty="0">
              <a:latin typeface="Arial" panose="020B0604020202020204" pitchFamily="34"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lide(fromTop)">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2" dur="480" fill="hold">
                                          <p:stCondLst>
                                            <p:cond delay="0"/>
                                          </p:stCondLst>
                                        </p:cTn>
                                        <p:tgtEl>
                                          <p:spTgt spid="54275">
                                            <p:txEl>
                                              <p:pRg st="2" end="2"/>
                                            </p:txEl>
                                          </p:spTgt>
                                        </p:tgtEl>
                                        <p:attrNameLst>
                                          <p:attrName>ppt_x</p:attrName>
                                        </p:attrNameLst>
                                      </p:cBhvr>
                                    </p:anim>
                                    <p:anim from="0" to="-1.0" calcmode="lin" valueType="num">
                                      <p:cBhvr>
                                        <p:cTn id="13" dur="160" decel="50000" autoRev="1" fill="hold">
                                          <p:stCondLst>
                                            <p:cond delay="480"/>
                                          </p:stCondLst>
                                        </p:cTn>
                                        <p:tgtEl>
                                          <p:spTgt spid="54275">
                                            <p:txEl>
                                              <p:pRg st="2" end="2"/>
                                            </p:txEl>
                                          </p:spTgt>
                                        </p:tgtEl>
                                        <p:attrNameLst>
                                          <p:attrName>xshear</p:attrName>
                                        </p:attrNameLst>
                                      </p:cBhvr>
                                    </p:anim>
                                    <p:animScale>
                                      <p:cBhvr>
                                        <p:cTn id="14" dur="160" decel="100000" autoRev="1" fill="hold">
                                          <p:stCondLst>
                                            <p:cond delay="480"/>
                                          </p:stCondLst>
                                        </p:cTn>
                                        <p:tgtEl>
                                          <p:spTgt spid="54275">
                                            <p:txEl>
                                              <p:pRg st="2" end="2"/>
                                            </p:txEl>
                                          </p:spTgt>
                                        </p:tgtEl>
                                      </p:cBhvr>
                                      <p:from x="100000" y="100000"/>
                                      <p:to x="80000" y="100000"/>
                                    </p:animScale>
                                    <p:anim by="(#ppt_h/3+#ppt_w*0.1)" calcmode="lin" valueType="num">
                                      <p:cBhvr additive="sum">
                                        <p:cTn id="15" dur="160" decel="100000" autoRev="1" fill="hold">
                                          <p:stCondLst>
                                            <p:cond delay="480"/>
                                          </p:stCondLst>
                                        </p:cTn>
                                        <p:tgtEl>
                                          <p:spTgt spid="54275">
                                            <p:txEl>
                                              <p:pRg st="2" end="2"/>
                                            </p:txEl>
                                          </p:spTgt>
                                        </p:tgtEl>
                                        <p:attrNameLst>
                                          <p:attrName>ppt_x</p:attrName>
                                        </p:attrNameLst>
                                      </p:cBhvr>
                                    </p:anim>
                                  </p:childTnLst>
                                </p:cTn>
                              </p:par>
                            </p:childTnLst>
                          </p:cTn>
                        </p:par>
                      </p:childTnLst>
                    </p:cTn>
                  </p:par>
                  <p:par>
                    <p:cTn id="16" fill="hold">
                      <p:stCondLst>
                        <p:cond delay="indefinite"/>
                      </p:stCondLst>
                      <p:childTnLst>
                        <p:par>
                          <p:cTn id="17" fill="hold">
                            <p:stCondLst>
                              <p:cond delay="0"/>
                            </p:stCondLst>
                            <p:childTnLst>
                              <p:par>
                                <p:cTn id="18" presetID="34" presetClass="entr" presetSubtype="0" fill="hold" nodeType="click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 from="(-#ppt_w/2)" to="(#ppt_x)" calcmode="lin" valueType="num">
                                      <p:cBhvr>
                                        <p:cTn id="20" dur="480" fill="hold">
                                          <p:stCondLst>
                                            <p:cond delay="0"/>
                                          </p:stCondLst>
                                        </p:cTn>
                                        <p:tgtEl>
                                          <p:spTgt spid="54275">
                                            <p:txEl>
                                              <p:pRg st="3" end="3"/>
                                            </p:txEl>
                                          </p:spTgt>
                                        </p:tgtEl>
                                        <p:attrNameLst>
                                          <p:attrName>ppt_x</p:attrName>
                                        </p:attrNameLst>
                                      </p:cBhvr>
                                    </p:anim>
                                    <p:anim from="0" to="-1.0" calcmode="lin" valueType="num">
                                      <p:cBhvr>
                                        <p:cTn id="21" dur="160" decel="50000" autoRev="1" fill="hold">
                                          <p:stCondLst>
                                            <p:cond delay="480"/>
                                          </p:stCondLst>
                                        </p:cTn>
                                        <p:tgtEl>
                                          <p:spTgt spid="54275">
                                            <p:txEl>
                                              <p:pRg st="3" end="3"/>
                                            </p:txEl>
                                          </p:spTgt>
                                        </p:tgtEl>
                                        <p:attrNameLst>
                                          <p:attrName>xshear</p:attrName>
                                        </p:attrNameLst>
                                      </p:cBhvr>
                                    </p:anim>
                                    <p:animScale>
                                      <p:cBhvr>
                                        <p:cTn id="22" dur="160" decel="100000" autoRev="1" fill="hold">
                                          <p:stCondLst>
                                            <p:cond delay="480"/>
                                          </p:stCondLst>
                                        </p:cTn>
                                        <p:tgtEl>
                                          <p:spTgt spid="54275">
                                            <p:txEl>
                                              <p:pRg st="3" end="3"/>
                                            </p:txEl>
                                          </p:spTgt>
                                        </p:tgtEl>
                                      </p:cBhvr>
                                      <p:from x="100000" y="100000"/>
                                      <p:to x="80000" y="100000"/>
                                    </p:animScale>
                                    <p:anim by="(#ppt_h/3+#ppt_w*0.1)" calcmode="lin" valueType="num">
                                      <p:cBhvr additive="sum">
                                        <p:cTn id="23" dur="160" decel="100000" autoRev="1" fill="hold">
                                          <p:stCondLst>
                                            <p:cond delay="480"/>
                                          </p:stCondLst>
                                        </p:cTn>
                                        <p:tgtEl>
                                          <p:spTgt spid="54275">
                                            <p:txEl>
                                              <p:pRg st="3" end="3"/>
                                            </p:txEl>
                                          </p:spTgt>
                                        </p:tgtEl>
                                        <p:attrNameLst>
                                          <p:attrName>ppt_x</p:attrName>
                                        </p:attrNameLst>
                                      </p:cBhvr>
                                    </p:anim>
                                  </p:childTnLst>
                                </p:cTn>
                              </p:par>
                            </p:childTnLst>
                          </p:cTn>
                        </p:par>
                      </p:childTnLst>
                    </p:cTn>
                  </p:par>
                  <p:par>
                    <p:cTn id="24" fill="hold">
                      <p:stCondLst>
                        <p:cond delay="indefinite"/>
                      </p:stCondLst>
                      <p:childTnLst>
                        <p:par>
                          <p:cTn id="25" fill="hold">
                            <p:stCondLst>
                              <p:cond delay="0"/>
                            </p:stCondLst>
                            <p:childTnLst>
                              <p:par>
                                <p:cTn id="26" presetID="34" presetClass="entr" presetSubtype="0" fill="hold" nodeType="clickEffect">
                                  <p:stCondLst>
                                    <p:cond delay="0"/>
                                  </p:stCondLst>
                                  <p:childTnLst>
                                    <p:set>
                                      <p:cBhvr>
                                        <p:cTn id="27" dur="1" fill="hold">
                                          <p:stCondLst>
                                            <p:cond delay="0"/>
                                          </p:stCondLst>
                                        </p:cTn>
                                        <p:tgtEl>
                                          <p:spTgt spid="54275">
                                            <p:txEl>
                                              <p:pRg st="4" end="4"/>
                                            </p:txEl>
                                          </p:spTgt>
                                        </p:tgtEl>
                                        <p:attrNameLst>
                                          <p:attrName>style.visibility</p:attrName>
                                        </p:attrNameLst>
                                      </p:cBhvr>
                                      <p:to>
                                        <p:strVal val="visible"/>
                                      </p:to>
                                    </p:set>
                                    <p:anim from="(-#ppt_w/2)" to="(#ppt_x)" calcmode="lin" valueType="num">
                                      <p:cBhvr>
                                        <p:cTn id="28" dur="480" fill="hold">
                                          <p:stCondLst>
                                            <p:cond delay="0"/>
                                          </p:stCondLst>
                                        </p:cTn>
                                        <p:tgtEl>
                                          <p:spTgt spid="54275">
                                            <p:txEl>
                                              <p:pRg st="4" end="4"/>
                                            </p:txEl>
                                          </p:spTgt>
                                        </p:tgtEl>
                                        <p:attrNameLst>
                                          <p:attrName>ppt_x</p:attrName>
                                        </p:attrNameLst>
                                      </p:cBhvr>
                                    </p:anim>
                                    <p:anim from="0" to="-1.0" calcmode="lin" valueType="num">
                                      <p:cBhvr>
                                        <p:cTn id="29" dur="160" decel="50000" autoRev="1" fill="hold">
                                          <p:stCondLst>
                                            <p:cond delay="480"/>
                                          </p:stCondLst>
                                        </p:cTn>
                                        <p:tgtEl>
                                          <p:spTgt spid="54275">
                                            <p:txEl>
                                              <p:pRg st="4" end="4"/>
                                            </p:txEl>
                                          </p:spTgt>
                                        </p:tgtEl>
                                        <p:attrNameLst>
                                          <p:attrName>xshear</p:attrName>
                                        </p:attrNameLst>
                                      </p:cBhvr>
                                    </p:anim>
                                    <p:animScale>
                                      <p:cBhvr>
                                        <p:cTn id="30" dur="160" decel="100000" autoRev="1" fill="hold">
                                          <p:stCondLst>
                                            <p:cond delay="480"/>
                                          </p:stCondLst>
                                        </p:cTn>
                                        <p:tgtEl>
                                          <p:spTgt spid="54275">
                                            <p:txEl>
                                              <p:pRg st="4" end="4"/>
                                            </p:txEl>
                                          </p:spTgt>
                                        </p:tgtEl>
                                      </p:cBhvr>
                                      <p:from x="100000" y="100000"/>
                                      <p:to x="80000" y="100000"/>
                                    </p:animScale>
                                    <p:anim by="(#ppt_h/3+#ppt_w*0.1)" calcmode="lin" valueType="num">
                                      <p:cBhvr additive="sum">
                                        <p:cTn id="31" dur="160" decel="100000" autoRev="1" fill="hold">
                                          <p:stCondLst>
                                            <p:cond delay="480"/>
                                          </p:stCondLst>
                                        </p:cTn>
                                        <p:tgtEl>
                                          <p:spTgt spid="54275">
                                            <p:txEl>
                                              <p:pRg st="4" end="4"/>
                                            </p:txEl>
                                          </p:spTgt>
                                        </p:tgtEl>
                                        <p:attrNameLst>
                                          <p:attrName>ppt_x</p:attrName>
                                        </p:attrNameLst>
                                      </p:cBhvr>
                                    </p:anim>
                                  </p:childTnLst>
                                </p:cTn>
                              </p:par>
                            </p:childTnLst>
                          </p:cTn>
                        </p:par>
                      </p:childTnLst>
                    </p:cTn>
                  </p:par>
                  <p:par>
                    <p:cTn id="32" fill="hold">
                      <p:stCondLst>
                        <p:cond delay="indefinite"/>
                      </p:stCondLst>
                      <p:childTnLst>
                        <p:par>
                          <p:cTn id="33" fill="hold">
                            <p:stCondLst>
                              <p:cond delay="0"/>
                            </p:stCondLst>
                            <p:childTnLst>
                              <p:par>
                                <p:cTn id="34" presetID="34" presetClass="entr" presetSubtype="0" fill="hold"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 from="(-#ppt_w/2)" to="(#ppt_x)" calcmode="lin" valueType="num">
                                      <p:cBhvr>
                                        <p:cTn id="36" dur="480" fill="hold">
                                          <p:stCondLst>
                                            <p:cond delay="0"/>
                                          </p:stCondLst>
                                        </p:cTn>
                                        <p:tgtEl>
                                          <p:spTgt spid="54275">
                                            <p:txEl>
                                              <p:pRg st="5" end="5"/>
                                            </p:txEl>
                                          </p:spTgt>
                                        </p:tgtEl>
                                        <p:attrNameLst>
                                          <p:attrName>ppt_x</p:attrName>
                                        </p:attrNameLst>
                                      </p:cBhvr>
                                    </p:anim>
                                    <p:anim from="0" to="-1.0" calcmode="lin" valueType="num">
                                      <p:cBhvr>
                                        <p:cTn id="37" dur="160" decel="50000" autoRev="1" fill="hold">
                                          <p:stCondLst>
                                            <p:cond delay="480"/>
                                          </p:stCondLst>
                                        </p:cTn>
                                        <p:tgtEl>
                                          <p:spTgt spid="54275">
                                            <p:txEl>
                                              <p:pRg st="5" end="5"/>
                                            </p:txEl>
                                          </p:spTgt>
                                        </p:tgtEl>
                                        <p:attrNameLst>
                                          <p:attrName>xshear</p:attrName>
                                        </p:attrNameLst>
                                      </p:cBhvr>
                                    </p:anim>
                                    <p:animScale>
                                      <p:cBhvr>
                                        <p:cTn id="38" dur="160" decel="100000" autoRev="1" fill="hold">
                                          <p:stCondLst>
                                            <p:cond delay="480"/>
                                          </p:stCondLst>
                                        </p:cTn>
                                        <p:tgtEl>
                                          <p:spTgt spid="54275">
                                            <p:txEl>
                                              <p:pRg st="5" end="5"/>
                                            </p:txEl>
                                          </p:spTgt>
                                        </p:tgtEl>
                                      </p:cBhvr>
                                      <p:from x="100000" y="100000"/>
                                      <p:to x="80000" y="100000"/>
                                    </p:animScale>
                                    <p:anim by="(#ppt_h/3+#ppt_w*0.1)" calcmode="lin" valueType="num">
                                      <p:cBhvr additive="sum">
                                        <p:cTn id="39" dur="160" decel="100000" autoRev="1" fill="hold">
                                          <p:stCondLst>
                                            <p:cond delay="480"/>
                                          </p:stCondLst>
                                        </p:cTn>
                                        <p:tgtEl>
                                          <p:spTgt spid="54275">
                                            <p:txEl>
                                              <p:pRg st="5" end="5"/>
                                            </p:txEl>
                                          </p:spTgt>
                                        </p:tgtEl>
                                        <p:attrNameLst>
                                          <p:attrName>ppt_x</p:attrName>
                                        </p:attrNameLst>
                                      </p:cBhvr>
                                    </p:anim>
                                  </p:childTnLst>
                                </p:cTn>
                              </p:par>
                            </p:childTnLst>
                          </p:cTn>
                        </p:par>
                      </p:childTnLst>
                    </p:cTn>
                  </p:par>
                  <p:par>
                    <p:cTn id="40" fill="hold">
                      <p:stCondLst>
                        <p:cond delay="indefinite"/>
                      </p:stCondLst>
                      <p:childTnLst>
                        <p:par>
                          <p:cTn id="41" fill="hold">
                            <p:stCondLst>
                              <p:cond delay="0"/>
                            </p:stCondLst>
                            <p:childTnLst>
                              <p:par>
                                <p:cTn id="42" presetID="34" presetClass="entr" presetSubtype="0" fill="hold" nodeType="clickEffect">
                                  <p:stCondLst>
                                    <p:cond delay="0"/>
                                  </p:stCondLst>
                                  <p:childTnLst>
                                    <p:set>
                                      <p:cBhvr>
                                        <p:cTn id="43" dur="1" fill="hold">
                                          <p:stCondLst>
                                            <p:cond delay="0"/>
                                          </p:stCondLst>
                                        </p:cTn>
                                        <p:tgtEl>
                                          <p:spTgt spid="54275">
                                            <p:txEl>
                                              <p:pRg st="6" end="6"/>
                                            </p:txEl>
                                          </p:spTgt>
                                        </p:tgtEl>
                                        <p:attrNameLst>
                                          <p:attrName>style.visibility</p:attrName>
                                        </p:attrNameLst>
                                      </p:cBhvr>
                                      <p:to>
                                        <p:strVal val="visible"/>
                                      </p:to>
                                    </p:set>
                                    <p:anim from="(-#ppt_w/2)" to="(#ppt_x)" calcmode="lin" valueType="num">
                                      <p:cBhvr>
                                        <p:cTn id="44" dur="480" fill="hold">
                                          <p:stCondLst>
                                            <p:cond delay="0"/>
                                          </p:stCondLst>
                                        </p:cTn>
                                        <p:tgtEl>
                                          <p:spTgt spid="54275">
                                            <p:txEl>
                                              <p:pRg st="6" end="6"/>
                                            </p:txEl>
                                          </p:spTgt>
                                        </p:tgtEl>
                                        <p:attrNameLst>
                                          <p:attrName>ppt_x</p:attrName>
                                        </p:attrNameLst>
                                      </p:cBhvr>
                                    </p:anim>
                                    <p:anim from="0" to="-1.0" calcmode="lin" valueType="num">
                                      <p:cBhvr>
                                        <p:cTn id="45" dur="160" decel="50000" autoRev="1" fill="hold">
                                          <p:stCondLst>
                                            <p:cond delay="480"/>
                                          </p:stCondLst>
                                        </p:cTn>
                                        <p:tgtEl>
                                          <p:spTgt spid="54275">
                                            <p:txEl>
                                              <p:pRg st="6" end="6"/>
                                            </p:txEl>
                                          </p:spTgt>
                                        </p:tgtEl>
                                        <p:attrNameLst>
                                          <p:attrName>xshear</p:attrName>
                                        </p:attrNameLst>
                                      </p:cBhvr>
                                    </p:anim>
                                    <p:animScale>
                                      <p:cBhvr>
                                        <p:cTn id="46" dur="160" decel="100000" autoRev="1" fill="hold">
                                          <p:stCondLst>
                                            <p:cond delay="480"/>
                                          </p:stCondLst>
                                        </p:cTn>
                                        <p:tgtEl>
                                          <p:spTgt spid="54275">
                                            <p:txEl>
                                              <p:pRg st="6" end="6"/>
                                            </p:txEl>
                                          </p:spTgt>
                                        </p:tgtEl>
                                      </p:cBhvr>
                                      <p:from x="100000" y="100000"/>
                                      <p:to x="80000" y="100000"/>
                                    </p:animScale>
                                    <p:anim by="(#ppt_h/3+#ppt_w*0.1)" calcmode="lin" valueType="num">
                                      <p:cBhvr additive="sum">
                                        <p:cTn id="47" dur="160" decel="100000" autoRev="1" fill="hold">
                                          <p:stCondLst>
                                            <p:cond delay="480"/>
                                          </p:stCondLst>
                                        </p:cTn>
                                        <p:tgtEl>
                                          <p:spTgt spid="54275">
                                            <p:txEl>
                                              <p:pRg st="6" end="6"/>
                                            </p:txEl>
                                          </p:spTgt>
                                        </p:tgtEl>
                                        <p:attrNameLst>
                                          <p:attrName>ppt_x</p:attrName>
                                        </p:attrNameLst>
                                      </p:cBhvr>
                                    </p:anim>
                                  </p:childTnLst>
                                </p:cTn>
                              </p:par>
                            </p:childTnLst>
                          </p:cTn>
                        </p:par>
                      </p:childTnLst>
                    </p:cTn>
                  </p:par>
                  <p:par>
                    <p:cTn id="48" fill="hold">
                      <p:stCondLst>
                        <p:cond delay="indefinite"/>
                      </p:stCondLst>
                      <p:childTnLst>
                        <p:par>
                          <p:cTn id="49" fill="hold">
                            <p:stCondLst>
                              <p:cond delay="0"/>
                            </p:stCondLst>
                            <p:childTnLst>
                              <p:par>
                                <p:cTn id="50" presetID="34" presetClass="entr" presetSubtype="0" fill="hold" nodeType="clickEffect">
                                  <p:stCondLst>
                                    <p:cond delay="0"/>
                                  </p:stCondLst>
                                  <p:childTnLst>
                                    <p:set>
                                      <p:cBhvr>
                                        <p:cTn id="51" dur="1" fill="hold">
                                          <p:stCondLst>
                                            <p:cond delay="0"/>
                                          </p:stCondLst>
                                        </p:cTn>
                                        <p:tgtEl>
                                          <p:spTgt spid="54275">
                                            <p:txEl>
                                              <p:pRg st="8" end="8"/>
                                            </p:txEl>
                                          </p:spTgt>
                                        </p:tgtEl>
                                        <p:attrNameLst>
                                          <p:attrName>style.visibility</p:attrName>
                                        </p:attrNameLst>
                                      </p:cBhvr>
                                      <p:to>
                                        <p:strVal val="visible"/>
                                      </p:to>
                                    </p:set>
                                    <p:anim from="(-#ppt_w/2)" to="(#ppt_x)" calcmode="lin" valueType="num">
                                      <p:cBhvr>
                                        <p:cTn id="52" dur="480" fill="hold">
                                          <p:stCondLst>
                                            <p:cond delay="0"/>
                                          </p:stCondLst>
                                        </p:cTn>
                                        <p:tgtEl>
                                          <p:spTgt spid="54275">
                                            <p:txEl>
                                              <p:pRg st="8" end="8"/>
                                            </p:txEl>
                                          </p:spTgt>
                                        </p:tgtEl>
                                        <p:attrNameLst>
                                          <p:attrName>ppt_x</p:attrName>
                                        </p:attrNameLst>
                                      </p:cBhvr>
                                    </p:anim>
                                    <p:anim from="0" to="-1.0" calcmode="lin" valueType="num">
                                      <p:cBhvr>
                                        <p:cTn id="53" dur="160" decel="50000" autoRev="1" fill="hold">
                                          <p:stCondLst>
                                            <p:cond delay="480"/>
                                          </p:stCondLst>
                                        </p:cTn>
                                        <p:tgtEl>
                                          <p:spTgt spid="54275">
                                            <p:txEl>
                                              <p:pRg st="8" end="8"/>
                                            </p:txEl>
                                          </p:spTgt>
                                        </p:tgtEl>
                                        <p:attrNameLst>
                                          <p:attrName>xshear</p:attrName>
                                        </p:attrNameLst>
                                      </p:cBhvr>
                                    </p:anim>
                                    <p:animScale>
                                      <p:cBhvr>
                                        <p:cTn id="54" dur="160" decel="100000" autoRev="1" fill="hold">
                                          <p:stCondLst>
                                            <p:cond delay="480"/>
                                          </p:stCondLst>
                                        </p:cTn>
                                        <p:tgtEl>
                                          <p:spTgt spid="54275">
                                            <p:txEl>
                                              <p:pRg st="8" end="8"/>
                                            </p:txEl>
                                          </p:spTgt>
                                        </p:tgtEl>
                                      </p:cBhvr>
                                      <p:from x="100000" y="100000"/>
                                      <p:to x="80000" y="100000"/>
                                    </p:animScale>
                                    <p:anim by="(#ppt_h/3+#ppt_w*0.1)" calcmode="lin" valueType="num">
                                      <p:cBhvr additive="sum">
                                        <p:cTn id="55" dur="160" decel="100000" autoRev="1" fill="hold">
                                          <p:stCondLst>
                                            <p:cond delay="480"/>
                                          </p:stCondLst>
                                        </p:cTn>
                                        <p:tgtEl>
                                          <p:spTgt spid="54275">
                                            <p:txEl>
                                              <p:pRg st="8" end="8"/>
                                            </p:txEl>
                                          </p:spTgt>
                                        </p:tgtEl>
                                        <p:attrNameLst>
                                          <p:attrName>ppt_x</p:attrName>
                                        </p:attrNameLst>
                                      </p:cBhvr>
                                    </p:anim>
                                  </p:childTnLst>
                                </p:cTn>
                              </p:par>
                            </p:childTnLst>
                          </p:cTn>
                        </p:par>
                      </p:childTnLst>
                    </p:cTn>
                  </p:par>
                  <p:par>
                    <p:cTn id="56" fill="hold">
                      <p:stCondLst>
                        <p:cond delay="indefinite"/>
                      </p:stCondLst>
                      <p:childTnLst>
                        <p:par>
                          <p:cTn id="57" fill="hold">
                            <p:stCondLst>
                              <p:cond delay="0"/>
                            </p:stCondLst>
                            <p:childTnLst>
                              <p:par>
                                <p:cTn id="58" presetID="34" presetClass="entr" presetSubtype="0" fill="hold" nodeType="clickEffect">
                                  <p:stCondLst>
                                    <p:cond delay="0"/>
                                  </p:stCondLst>
                                  <p:childTnLst>
                                    <p:set>
                                      <p:cBhvr>
                                        <p:cTn id="59" dur="1" fill="hold">
                                          <p:stCondLst>
                                            <p:cond delay="0"/>
                                          </p:stCondLst>
                                        </p:cTn>
                                        <p:tgtEl>
                                          <p:spTgt spid="54275">
                                            <p:txEl>
                                              <p:pRg st="9" end="9"/>
                                            </p:txEl>
                                          </p:spTgt>
                                        </p:tgtEl>
                                        <p:attrNameLst>
                                          <p:attrName>style.visibility</p:attrName>
                                        </p:attrNameLst>
                                      </p:cBhvr>
                                      <p:to>
                                        <p:strVal val="visible"/>
                                      </p:to>
                                    </p:set>
                                    <p:anim from="(-#ppt_w/2)" to="(#ppt_x)" calcmode="lin" valueType="num">
                                      <p:cBhvr>
                                        <p:cTn id="60" dur="480" fill="hold">
                                          <p:stCondLst>
                                            <p:cond delay="0"/>
                                          </p:stCondLst>
                                        </p:cTn>
                                        <p:tgtEl>
                                          <p:spTgt spid="54275">
                                            <p:txEl>
                                              <p:pRg st="9" end="9"/>
                                            </p:txEl>
                                          </p:spTgt>
                                        </p:tgtEl>
                                        <p:attrNameLst>
                                          <p:attrName>ppt_x</p:attrName>
                                        </p:attrNameLst>
                                      </p:cBhvr>
                                    </p:anim>
                                    <p:anim from="0" to="-1.0" calcmode="lin" valueType="num">
                                      <p:cBhvr>
                                        <p:cTn id="61" dur="160" decel="50000" autoRev="1" fill="hold">
                                          <p:stCondLst>
                                            <p:cond delay="480"/>
                                          </p:stCondLst>
                                        </p:cTn>
                                        <p:tgtEl>
                                          <p:spTgt spid="54275">
                                            <p:txEl>
                                              <p:pRg st="9" end="9"/>
                                            </p:txEl>
                                          </p:spTgt>
                                        </p:tgtEl>
                                        <p:attrNameLst>
                                          <p:attrName>xshear</p:attrName>
                                        </p:attrNameLst>
                                      </p:cBhvr>
                                    </p:anim>
                                    <p:animScale>
                                      <p:cBhvr>
                                        <p:cTn id="62" dur="160" decel="100000" autoRev="1" fill="hold">
                                          <p:stCondLst>
                                            <p:cond delay="480"/>
                                          </p:stCondLst>
                                        </p:cTn>
                                        <p:tgtEl>
                                          <p:spTgt spid="54275">
                                            <p:txEl>
                                              <p:pRg st="9" end="9"/>
                                            </p:txEl>
                                          </p:spTgt>
                                        </p:tgtEl>
                                      </p:cBhvr>
                                      <p:from x="100000" y="100000"/>
                                      <p:to x="80000" y="100000"/>
                                    </p:animScale>
                                    <p:anim by="(#ppt_h/3+#ppt_w*0.1)" calcmode="lin" valueType="num">
                                      <p:cBhvr additive="sum">
                                        <p:cTn id="63" dur="160" decel="100000" autoRev="1" fill="hold">
                                          <p:stCondLst>
                                            <p:cond delay="480"/>
                                          </p:stCondLst>
                                        </p:cTn>
                                        <p:tgtEl>
                                          <p:spTgt spid="54275">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57347" name="文本占位符 57346"/>
          <p:cNvSpPr>
            <a:spLocks noGrp="1"/>
          </p:cNvSpPr>
          <p:nvPr>
            <p:ph type="body" idx="1"/>
          </p:nvPr>
        </p:nvSpPr>
        <p:spPr>
          <a:xfrm>
            <a:off x="755650" y="1844675"/>
            <a:ext cx="7704138" cy="4457700"/>
          </a:xfrm>
          <a:ln/>
        </p:spPr>
        <p:txBody>
          <a:bodyPr/>
          <a:lstStyle/>
          <a:p>
            <a:r>
              <a:rPr lang="zh-CN" altLang="en-US" dirty="0"/>
              <a:t>合并操作是递归进行的</a:t>
            </a:r>
          </a:p>
          <a:p>
            <a:endParaRPr lang="zh-CN" altLang="en-US" dirty="0"/>
          </a:p>
        </p:txBody>
      </p:sp>
      <p:sp>
        <p:nvSpPr>
          <p:cNvPr id="57348" name="矩形 57347"/>
          <p:cNvSpPr/>
          <p:nvPr/>
        </p:nvSpPr>
        <p:spPr>
          <a:xfrm>
            <a:off x="0" y="0"/>
            <a:ext cx="9144000" cy="0"/>
          </a:xfrm>
          <a:prstGeom prst="rect">
            <a:avLst/>
          </a:prstGeom>
          <a:noFill/>
          <a:ln w="9525">
            <a:noFill/>
          </a:ln>
        </p:spPr>
        <p:txBody>
          <a:bodyPr/>
          <a:lstStyle/>
          <a:p>
            <a:endParaRPr lang="zh-CN" altLang="en-US"/>
          </a:p>
        </p:txBody>
      </p:sp>
      <p:grpSp>
        <p:nvGrpSpPr>
          <p:cNvPr id="57409" name="组合 57408"/>
          <p:cNvGrpSpPr/>
          <p:nvPr/>
        </p:nvGrpSpPr>
        <p:grpSpPr>
          <a:xfrm>
            <a:off x="3635375" y="3429000"/>
            <a:ext cx="922338" cy="457200"/>
            <a:chOff x="2290" y="2160"/>
            <a:chExt cx="581" cy="288"/>
          </a:xfrm>
        </p:grpSpPr>
        <p:sp>
          <p:nvSpPr>
            <p:cNvPr id="57391" name="直接连接符 57390"/>
            <p:cNvSpPr/>
            <p:nvPr/>
          </p:nvSpPr>
          <p:spPr>
            <a:xfrm>
              <a:off x="2343" y="2412"/>
              <a:ext cx="528" cy="0"/>
            </a:xfrm>
            <a:prstGeom prst="line">
              <a:avLst/>
            </a:prstGeom>
            <a:ln w="28575" cap="flat" cmpd="sng">
              <a:solidFill>
                <a:schemeClr val="tx1"/>
              </a:solidFill>
              <a:prstDash val="solid"/>
              <a:headEnd type="none" w="med" len="med"/>
              <a:tailEnd type="stealth" w="lg" len="lg"/>
            </a:ln>
          </p:spPr>
        </p:sp>
        <p:sp>
          <p:nvSpPr>
            <p:cNvPr id="57392" name="文本框 57391"/>
            <p:cNvSpPr txBox="1"/>
            <p:nvPr/>
          </p:nvSpPr>
          <p:spPr>
            <a:xfrm>
              <a:off x="2290" y="2160"/>
              <a:ext cx="548"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a &lt; b</a:t>
              </a:r>
            </a:p>
          </p:txBody>
        </p:sp>
      </p:grpSp>
      <p:grpSp>
        <p:nvGrpSpPr>
          <p:cNvPr id="57416" name="组合 57415"/>
          <p:cNvGrpSpPr/>
          <p:nvPr/>
        </p:nvGrpSpPr>
        <p:grpSpPr>
          <a:xfrm>
            <a:off x="900113" y="2420938"/>
            <a:ext cx="2514600" cy="3811587"/>
            <a:chOff x="567" y="1525"/>
            <a:chExt cx="1584" cy="2401"/>
          </a:xfrm>
        </p:grpSpPr>
        <p:sp>
          <p:nvSpPr>
            <p:cNvPr id="57378" name="椭圆 57377"/>
            <p:cNvSpPr>
              <a:spLocks noChangeAspect="1"/>
            </p:cNvSpPr>
            <p:nvPr/>
          </p:nvSpPr>
          <p:spPr>
            <a:xfrm>
              <a:off x="1231" y="1862"/>
              <a:ext cx="240" cy="240"/>
            </a:xfrm>
            <a:prstGeom prst="ellipse">
              <a:avLst/>
            </a:prstGeom>
            <a:gradFill rotWithShape="1">
              <a:gsLst>
                <a:gs pos="0">
                  <a:schemeClr val="bg1"/>
                </a:gs>
                <a:gs pos="100000">
                  <a:schemeClr val="bg1">
                    <a:gamma/>
                    <a:shade val="66667"/>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57379" name="等腰三角形 57378"/>
            <p:cNvSpPr/>
            <p:nvPr/>
          </p:nvSpPr>
          <p:spPr>
            <a:xfrm>
              <a:off x="751" y="2342"/>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sp>
          <p:nvSpPr>
            <p:cNvPr id="57380" name="等腰三角形 57379"/>
            <p:cNvSpPr/>
            <p:nvPr/>
          </p:nvSpPr>
          <p:spPr>
            <a:xfrm>
              <a:off x="1431" y="2342"/>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57381" name="直接箭头连接符 57380"/>
            <p:cNvCxnSpPr>
              <a:stCxn id="57378" idx="3"/>
              <a:endCxn id="57379" idx="0"/>
            </p:cNvCxnSpPr>
            <p:nvPr/>
          </p:nvCxnSpPr>
          <p:spPr>
            <a:xfrm flipH="1">
              <a:off x="1015" y="2067"/>
              <a:ext cx="251" cy="269"/>
            </a:xfrm>
            <a:prstGeom prst="straightConnector1">
              <a:avLst/>
            </a:prstGeom>
            <a:ln w="9525" cap="flat" cmpd="sng">
              <a:solidFill>
                <a:schemeClr val="tx1"/>
              </a:solidFill>
              <a:prstDash val="solid"/>
              <a:headEnd type="none" w="med" len="med"/>
              <a:tailEnd type="triangle" w="med" len="med"/>
            </a:ln>
          </p:spPr>
        </p:cxnSp>
        <p:cxnSp>
          <p:nvCxnSpPr>
            <p:cNvPr id="57382" name="直接箭头连接符 57381"/>
            <p:cNvCxnSpPr>
              <a:stCxn id="57378" idx="5"/>
              <a:endCxn id="57380" idx="0"/>
            </p:cNvCxnSpPr>
            <p:nvPr/>
          </p:nvCxnSpPr>
          <p:spPr>
            <a:xfrm>
              <a:off x="1436" y="2067"/>
              <a:ext cx="259" cy="269"/>
            </a:xfrm>
            <a:prstGeom prst="straightConnector1">
              <a:avLst/>
            </a:prstGeom>
            <a:ln w="9525" cap="flat" cmpd="sng">
              <a:solidFill>
                <a:schemeClr val="tx1"/>
              </a:solidFill>
              <a:prstDash val="solid"/>
              <a:headEnd type="none" w="med" len="med"/>
              <a:tailEnd type="triangle" w="med" len="med"/>
            </a:ln>
          </p:spPr>
        </p:cxnSp>
        <p:sp>
          <p:nvSpPr>
            <p:cNvPr id="57383" name="椭圆 57382"/>
            <p:cNvSpPr>
              <a:spLocks noChangeAspect="1"/>
            </p:cNvSpPr>
            <p:nvPr/>
          </p:nvSpPr>
          <p:spPr>
            <a:xfrm>
              <a:off x="1239" y="2918"/>
              <a:ext cx="240" cy="240"/>
            </a:xfrm>
            <a:prstGeom prst="ellipse">
              <a:avLst/>
            </a:prstGeom>
            <a:gradFill rotWithShape="1">
              <a:gsLst>
                <a:gs pos="0">
                  <a:schemeClr val="bg1"/>
                </a:gs>
                <a:gs pos="100000">
                  <a:schemeClr val="bg1">
                    <a:gamma/>
                    <a:shade val="66667"/>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b</a:t>
              </a:r>
            </a:p>
          </p:txBody>
        </p:sp>
        <p:sp>
          <p:nvSpPr>
            <p:cNvPr id="57384" name="等腰三角形 57383"/>
            <p:cNvSpPr/>
            <p:nvPr/>
          </p:nvSpPr>
          <p:spPr>
            <a:xfrm>
              <a:off x="759" y="3398"/>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sp>
          <p:nvSpPr>
            <p:cNvPr id="57385" name="等腰三角形 57384"/>
            <p:cNvSpPr/>
            <p:nvPr/>
          </p:nvSpPr>
          <p:spPr>
            <a:xfrm>
              <a:off x="1439" y="3398"/>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cxnSp>
          <p:nvCxnSpPr>
            <p:cNvPr id="57386" name="直接箭头连接符 57385"/>
            <p:cNvCxnSpPr>
              <a:stCxn id="57383" idx="3"/>
              <a:endCxn id="57384" idx="0"/>
            </p:cNvCxnSpPr>
            <p:nvPr/>
          </p:nvCxnSpPr>
          <p:spPr>
            <a:xfrm flipH="1">
              <a:off x="1023" y="3123"/>
              <a:ext cx="251" cy="269"/>
            </a:xfrm>
            <a:prstGeom prst="straightConnector1">
              <a:avLst/>
            </a:prstGeom>
            <a:ln w="9525" cap="flat" cmpd="sng">
              <a:solidFill>
                <a:schemeClr val="tx1"/>
              </a:solidFill>
              <a:prstDash val="solid"/>
              <a:headEnd type="none" w="med" len="med"/>
              <a:tailEnd type="triangle" w="med" len="med"/>
            </a:ln>
          </p:spPr>
        </p:cxnSp>
        <p:cxnSp>
          <p:nvCxnSpPr>
            <p:cNvPr id="57387" name="直接箭头连接符 57386"/>
            <p:cNvCxnSpPr>
              <a:stCxn id="57383" idx="5"/>
              <a:endCxn id="57385" idx="0"/>
            </p:cNvCxnSpPr>
            <p:nvPr/>
          </p:nvCxnSpPr>
          <p:spPr>
            <a:xfrm>
              <a:off x="1444" y="3123"/>
              <a:ext cx="259" cy="269"/>
            </a:xfrm>
            <a:prstGeom prst="straightConnector1">
              <a:avLst/>
            </a:prstGeom>
            <a:ln w="9525" cap="flat" cmpd="sng">
              <a:solidFill>
                <a:schemeClr val="tx1"/>
              </a:solidFill>
              <a:prstDash val="solid"/>
              <a:headEnd type="none" w="med" len="med"/>
              <a:tailEnd type="triangle" w="med" len="med"/>
            </a:ln>
          </p:spPr>
        </p:cxnSp>
        <p:sp>
          <p:nvSpPr>
            <p:cNvPr id="57388" name="矩形 57387"/>
            <p:cNvSpPr/>
            <p:nvPr/>
          </p:nvSpPr>
          <p:spPr>
            <a:xfrm>
              <a:off x="567" y="1814"/>
              <a:ext cx="1584" cy="2112"/>
            </a:xfrm>
            <a:prstGeom prst="rect">
              <a:avLst/>
            </a:prstGeom>
            <a:noFill/>
            <a:ln w="9525" cap="flat" cmpd="sng">
              <a:solidFill>
                <a:schemeClr val="tx1"/>
              </a:solidFill>
              <a:prstDash val="dash"/>
              <a:miter/>
              <a:headEnd type="none" w="med" len="med"/>
              <a:tailEnd type="none" w="med" len="med"/>
            </a:ln>
          </p:spPr>
          <p:txBody>
            <a:bodyPr/>
            <a:lstStyle/>
            <a:p>
              <a:endParaRPr lang="zh-CN" altLang="en-US"/>
            </a:p>
          </p:txBody>
        </p:sp>
        <p:sp>
          <p:nvSpPr>
            <p:cNvPr id="57389" name="文本框 57388"/>
            <p:cNvSpPr txBox="1"/>
            <p:nvPr/>
          </p:nvSpPr>
          <p:spPr>
            <a:xfrm>
              <a:off x="807" y="1813"/>
              <a:ext cx="304"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T</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sp>
          <p:nvSpPr>
            <p:cNvPr id="57390" name="文本框 57389"/>
            <p:cNvSpPr txBox="1"/>
            <p:nvPr/>
          </p:nvSpPr>
          <p:spPr>
            <a:xfrm>
              <a:off x="807" y="2917"/>
              <a:ext cx="304"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T</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sp>
          <p:nvSpPr>
            <p:cNvPr id="57405" name="文本框 57404"/>
            <p:cNvSpPr txBox="1"/>
            <p:nvPr/>
          </p:nvSpPr>
          <p:spPr>
            <a:xfrm>
              <a:off x="567" y="1525"/>
              <a:ext cx="661"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merge</a:t>
              </a:r>
            </a:p>
          </p:txBody>
        </p:sp>
      </p:grpSp>
      <p:sp>
        <p:nvSpPr>
          <p:cNvPr id="57410" name="云形标注 57409"/>
          <p:cNvSpPr/>
          <p:nvPr/>
        </p:nvSpPr>
        <p:spPr>
          <a:xfrm>
            <a:off x="3563938" y="5445125"/>
            <a:ext cx="2447925" cy="792163"/>
          </a:xfrm>
          <a:prstGeom prst="cloudCallout">
            <a:avLst>
              <a:gd name="adj1" fmla="val -59079"/>
              <a:gd name="adj2" fmla="val -36171"/>
            </a:avLst>
          </a:prstGeom>
          <a:solidFill>
            <a:srgbClr val="FFFFFF"/>
          </a:solidFill>
          <a:ln w="9525" cap="flat" cmpd="sng">
            <a:solidFill>
              <a:schemeClr val="tx1"/>
            </a:solidFill>
            <a:prstDash val="solid"/>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rPr>
              <a:t>合并</a:t>
            </a:r>
            <a:r>
              <a:rPr lang="en-US" altLang="zh-CN" sz="1800">
                <a:latin typeface="Arial" panose="020B0604020202020204" pitchFamily="34" charset="0"/>
              </a:rPr>
              <a:t>T</a:t>
            </a:r>
            <a:r>
              <a:rPr lang="en-US" altLang="zh-CN" sz="1800" baseline="-25000">
                <a:latin typeface="Arial" panose="020B0604020202020204" pitchFamily="34" charset="0"/>
              </a:rPr>
              <a:t>1</a:t>
            </a:r>
            <a:r>
              <a:rPr lang="zh-CN" altLang="en-US" sz="1800" dirty="0">
                <a:latin typeface="Arial" panose="020B0604020202020204" pitchFamily="34" charset="0"/>
              </a:rPr>
              <a:t>和</a:t>
            </a:r>
            <a:r>
              <a:rPr lang="en-US" altLang="zh-CN" sz="1800">
                <a:latin typeface="Arial" panose="020B0604020202020204" pitchFamily="34" charset="0"/>
              </a:rPr>
              <a:t>T</a:t>
            </a:r>
            <a:r>
              <a:rPr lang="en-US" altLang="zh-CN" sz="1800" baseline="-25000">
                <a:latin typeface="Arial" panose="020B0604020202020204" pitchFamily="34" charset="0"/>
              </a:rPr>
              <a:t>2</a:t>
            </a:r>
            <a:r>
              <a:rPr lang="zh-CN" altLang="en-US" sz="1800" dirty="0">
                <a:latin typeface="Arial" panose="020B0604020202020204" pitchFamily="34" charset="0"/>
              </a:rPr>
              <a:t>两棵左偏树</a:t>
            </a:r>
          </a:p>
        </p:txBody>
      </p:sp>
      <p:grpSp>
        <p:nvGrpSpPr>
          <p:cNvPr id="57408" name="组合 57407"/>
          <p:cNvGrpSpPr/>
          <p:nvPr/>
        </p:nvGrpSpPr>
        <p:grpSpPr>
          <a:xfrm>
            <a:off x="4673600" y="2636838"/>
            <a:ext cx="3962400" cy="3505200"/>
            <a:chOff x="2944" y="1661"/>
            <a:chExt cx="2496" cy="2208"/>
          </a:xfrm>
        </p:grpSpPr>
        <p:sp>
          <p:nvSpPr>
            <p:cNvPr id="57393" name="椭圆 57392"/>
            <p:cNvSpPr>
              <a:spLocks noChangeAspect="1"/>
            </p:cNvSpPr>
            <p:nvPr/>
          </p:nvSpPr>
          <p:spPr>
            <a:xfrm>
              <a:off x="3424" y="16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57394" name="等腰三角形 57393"/>
            <p:cNvSpPr/>
            <p:nvPr/>
          </p:nvSpPr>
          <p:spPr>
            <a:xfrm>
              <a:off x="2944" y="2141"/>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57395" name="直接箭头连接符 57394"/>
            <p:cNvCxnSpPr>
              <a:stCxn id="57393" idx="3"/>
              <a:endCxn id="57394" idx="0"/>
            </p:cNvCxnSpPr>
            <p:nvPr/>
          </p:nvCxnSpPr>
          <p:spPr>
            <a:xfrm flipH="1">
              <a:off x="3208" y="1866"/>
              <a:ext cx="251" cy="269"/>
            </a:xfrm>
            <a:prstGeom prst="straightConnector1">
              <a:avLst/>
            </a:prstGeom>
            <a:ln w="9525" cap="flat" cmpd="sng">
              <a:solidFill>
                <a:schemeClr val="tx1"/>
              </a:solidFill>
              <a:prstDash val="solid"/>
              <a:headEnd type="none" w="med" len="med"/>
              <a:tailEnd type="triangle" w="med" len="med"/>
            </a:ln>
          </p:spPr>
        </p:cxnSp>
        <p:cxnSp>
          <p:nvCxnSpPr>
            <p:cNvPr id="57396" name="直接箭头连接符 57395"/>
            <p:cNvCxnSpPr>
              <a:stCxn id="57393" idx="5"/>
            </p:cNvCxnSpPr>
            <p:nvPr/>
          </p:nvCxnSpPr>
          <p:spPr>
            <a:xfrm>
              <a:off x="3629" y="1866"/>
              <a:ext cx="246" cy="263"/>
            </a:xfrm>
            <a:prstGeom prst="straightConnector1">
              <a:avLst/>
            </a:prstGeom>
            <a:ln w="9525" cap="flat" cmpd="sng">
              <a:solidFill>
                <a:schemeClr val="tx1"/>
              </a:solidFill>
              <a:prstDash val="solid"/>
              <a:headEnd type="none" w="med" len="med"/>
              <a:tailEnd type="triangle" w="med" len="med"/>
            </a:ln>
          </p:spPr>
        </p:cxnSp>
        <p:sp>
          <p:nvSpPr>
            <p:cNvPr id="57397" name="矩形 57396"/>
            <p:cNvSpPr/>
            <p:nvPr/>
          </p:nvSpPr>
          <p:spPr>
            <a:xfrm>
              <a:off x="3856" y="2141"/>
              <a:ext cx="1584" cy="1728"/>
            </a:xfrm>
            <a:prstGeom prst="rect">
              <a:avLst/>
            </a:prstGeom>
            <a:noFill/>
            <a:ln w="9525" cap="flat" cmpd="sng">
              <a:solidFill>
                <a:schemeClr val="tx1"/>
              </a:solidFill>
              <a:prstDash val="dash"/>
              <a:miter/>
              <a:headEnd type="none" w="med" len="med"/>
              <a:tailEnd type="none" w="med" len="med"/>
            </a:ln>
          </p:spPr>
          <p:txBody>
            <a:bodyPr/>
            <a:lstStyle/>
            <a:p>
              <a:endParaRPr lang="zh-CN" altLang="en-US"/>
            </a:p>
          </p:txBody>
        </p:sp>
        <p:sp>
          <p:nvSpPr>
            <p:cNvPr id="57398" name="文本框 57397"/>
            <p:cNvSpPr txBox="1"/>
            <p:nvPr/>
          </p:nvSpPr>
          <p:spPr>
            <a:xfrm>
              <a:off x="3894" y="1878"/>
              <a:ext cx="661"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merge</a:t>
              </a:r>
            </a:p>
          </p:txBody>
        </p:sp>
        <p:sp>
          <p:nvSpPr>
            <p:cNvPr id="57399" name="椭圆 57398"/>
            <p:cNvSpPr>
              <a:spLocks noChangeAspect="1"/>
            </p:cNvSpPr>
            <p:nvPr/>
          </p:nvSpPr>
          <p:spPr>
            <a:xfrm>
              <a:off x="4528" y="28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800">
                  <a:latin typeface="Arial" panose="020B0604020202020204" pitchFamily="34" charset="0"/>
                </a:rPr>
                <a:t> </a:t>
              </a:r>
              <a:r>
                <a:rPr lang="en-US" altLang="zh-CN" sz="2400">
                  <a:latin typeface="Arial" panose="020B0604020202020204" pitchFamily="34" charset="0"/>
                </a:rPr>
                <a:t>b</a:t>
              </a:r>
            </a:p>
          </p:txBody>
        </p:sp>
        <p:sp>
          <p:nvSpPr>
            <p:cNvPr id="57400" name="等腰三角形 57399"/>
            <p:cNvSpPr/>
            <p:nvPr/>
          </p:nvSpPr>
          <p:spPr>
            <a:xfrm>
              <a:off x="4048" y="3341"/>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sp>
          <p:nvSpPr>
            <p:cNvPr id="57401" name="等腰三角形 57400"/>
            <p:cNvSpPr/>
            <p:nvPr/>
          </p:nvSpPr>
          <p:spPr>
            <a:xfrm>
              <a:off x="4728" y="3341"/>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cxnSp>
          <p:nvCxnSpPr>
            <p:cNvPr id="57402" name="直接箭头连接符 57401"/>
            <p:cNvCxnSpPr>
              <a:stCxn id="57399" idx="3"/>
              <a:endCxn id="57400" idx="0"/>
            </p:cNvCxnSpPr>
            <p:nvPr/>
          </p:nvCxnSpPr>
          <p:spPr>
            <a:xfrm flipH="1">
              <a:off x="4312" y="3066"/>
              <a:ext cx="251" cy="269"/>
            </a:xfrm>
            <a:prstGeom prst="straightConnector1">
              <a:avLst/>
            </a:prstGeom>
            <a:ln w="9525" cap="flat" cmpd="sng">
              <a:solidFill>
                <a:schemeClr val="tx1"/>
              </a:solidFill>
              <a:prstDash val="solid"/>
              <a:headEnd type="none" w="med" len="med"/>
              <a:tailEnd type="triangle" w="med" len="med"/>
            </a:ln>
          </p:spPr>
        </p:cxnSp>
        <p:cxnSp>
          <p:nvCxnSpPr>
            <p:cNvPr id="57403" name="直接箭头连接符 57402"/>
            <p:cNvCxnSpPr>
              <a:stCxn id="57399" idx="5"/>
              <a:endCxn id="57401" idx="0"/>
            </p:cNvCxnSpPr>
            <p:nvPr/>
          </p:nvCxnSpPr>
          <p:spPr>
            <a:xfrm>
              <a:off x="4733" y="3066"/>
              <a:ext cx="259" cy="269"/>
            </a:xfrm>
            <a:prstGeom prst="straightConnector1">
              <a:avLst/>
            </a:prstGeom>
            <a:ln w="9525" cap="flat" cmpd="sng">
              <a:solidFill>
                <a:schemeClr val="tx1"/>
              </a:solidFill>
              <a:prstDash val="solid"/>
              <a:headEnd type="none" w="med" len="med"/>
              <a:tailEnd type="triangle" w="med" len="med"/>
            </a:ln>
          </p:spPr>
        </p:cxnSp>
        <p:sp>
          <p:nvSpPr>
            <p:cNvPr id="57404" name="等腰三角形 57403"/>
            <p:cNvSpPr/>
            <p:nvPr/>
          </p:nvSpPr>
          <p:spPr>
            <a:xfrm>
              <a:off x="4384" y="2237"/>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grpSp>
      <p:sp>
        <p:nvSpPr>
          <p:cNvPr id="57412" name="云形标注 57411"/>
          <p:cNvSpPr/>
          <p:nvPr/>
        </p:nvSpPr>
        <p:spPr>
          <a:xfrm>
            <a:off x="3563938" y="4437063"/>
            <a:ext cx="2449512" cy="792162"/>
          </a:xfrm>
          <a:prstGeom prst="cloudCallout">
            <a:avLst>
              <a:gd name="adj1" fmla="val 58620"/>
              <a:gd name="adj2" fmla="val -33769"/>
            </a:avLst>
          </a:prstGeom>
          <a:noFill/>
          <a:ln w="9525" cap="flat" cmpd="sng">
            <a:solidFill>
              <a:schemeClr val="tx1"/>
            </a:solidFill>
            <a:prstDash val="solid"/>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rPr>
              <a:t>先将</a:t>
            </a:r>
            <a:r>
              <a:rPr lang="en-US" altLang="zh-CN" sz="1800">
                <a:latin typeface="Arial" panose="020B0604020202020204" pitchFamily="34" charset="0"/>
              </a:rPr>
              <a:t>T</a:t>
            </a:r>
            <a:r>
              <a:rPr lang="en-US" altLang="zh-CN" sz="1800" baseline="-25000">
                <a:latin typeface="Arial" panose="020B0604020202020204" pitchFamily="34" charset="0"/>
              </a:rPr>
              <a:t>1</a:t>
            </a:r>
            <a:r>
              <a:rPr lang="zh-CN" altLang="en-US" sz="1800" dirty="0">
                <a:latin typeface="Arial" panose="020B0604020202020204" pitchFamily="34" charset="0"/>
              </a:rPr>
              <a:t>的右子树与</a:t>
            </a:r>
            <a:r>
              <a:rPr lang="en-US" altLang="zh-CN" sz="1800">
                <a:latin typeface="Arial" panose="020B0604020202020204" pitchFamily="34" charset="0"/>
              </a:rPr>
              <a:t>T</a:t>
            </a:r>
            <a:r>
              <a:rPr lang="en-US" altLang="zh-CN" sz="1800" baseline="-25000">
                <a:latin typeface="Arial" panose="020B0604020202020204" pitchFamily="34" charset="0"/>
              </a:rPr>
              <a:t>2</a:t>
            </a:r>
            <a:r>
              <a:rPr lang="zh-CN" altLang="en-US" sz="1800" dirty="0">
                <a:latin typeface="Arial" panose="020B0604020202020204" pitchFamily="34" charset="0"/>
              </a:rPr>
              <a:t>合并</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13</a:t>
            </a:fld>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slide(fromTop)">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416"/>
                                        </p:tgtEl>
                                        <p:attrNameLst>
                                          <p:attrName>style.visibility</p:attrName>
                                        </p:attrNameLst>
                                      </p:cBhvr>
                                      <p:to>
                                        <p:strVal val="visible"/>
                                      </p:to>
                                    </p:set>
                                    <p:animEffect transition="in" filter="dissolve">
                                      <p:cBhvr>
                                        <p:cTn id="12" dur="500"/>
                                        <p:tgtEl>
                                          <p:spTgt spid="5741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7410"/>
                                        </p:tgtEl>
                                        <p:attrNameLst>
                                          <p:attrName>style.visibility</p:attrName>
                                        </p:attrNameLst>
                                      </p:cBhvr>
                                      <p:to>
                                        <p:strVal val="visible"/>
                                      </p:to>
                                    </p:set>
                                    <p:animEffect transition="in" filter="dissolve">
                                      <p:cBhvr>
                                        <p:cTn id="16" dur="500"/>
                                        <p:tgtEl>
                                          <p:spTgt spid="5741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57409"/>
                                        </p:tgtEl>
                                        <p:attrNameLst>
                                          <p:attrName>style.visibility</p:attrName>
                                        </p:attrNameLst>
                                      </p:cBhvr>
                                      <p:to>
                                        <p:strVal val="visible"/>
                                      </p:to>
                                    </p:set>
                                    <p:animEffect transition="in" filter="slide(fromLeft)">
                                      <p:cBhvr>
                                        <p:cTn id="21" dur="500"/>
                                        <p:tgtEl>
                                          <p:spTgt spid="5740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7408"/>
                                        </p:tgtEl>
                                        <p:attrNameLst>
                                          <p:attrName>style.visibility</p:attrName>
                                        </p:attrNameLst>
                                      </p:cBhvr>
                                      <p:to>
                                        <p:strVal val="visible"/>
                                      </p:to>
                                    </p:set>
                                    <p:animEffect transition="in" filter="dissolve">
                                      <p:cBhvr>
                                        <p:cTn id="26" dur="500"/>
                                        <p:tgtEl>
                                          <p:spTgt spid="57408"/>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57412"/>
                                        </p:tgtEl>
                                        <p:attrNameLst>
                                          <p:attrName>style.visibility</p:attrName>
                                        </p:attrNameLst>
                                      </p:cBhvr>
                                      <p:to>
                                        <p:strVal val="visible"/>
                                      </p:to>
                                    </p:set>
                                    <p:animEffect transition="in" filter="dissolve">
                                      <p:cBhvr>
                                        <p:cTn id="30" dur="500"/>
                                        <p:tgtEl>
                                          <p:spTgt spid="5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10" grpId="0" animBg="1"/>
      <p:bldP spid="574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59395" name="文本占位符 59394"/>
          <p:cNvSpPr>
            <a:spLocks noGrp="1"/>
          </p:cNvSpPr>
          <p:nvPr>
            <p:ph type="body" idx="1"/>
          </p:nvPr>
        </p:nvSpPr>
        <p:spPr>
          <a:xfrm>
            <a:off x="755650" y="1844675"/>
            <a:ext cx="7704138" cy="4457700"/>
          </a:xfrm>
          <a:ln/>
        </p:spPr>
        <p:txBody>
          <a:bodyPr/>
          <a:lstStyle/>
          <a:p>
            <a:r>
              <a:rPr lang="zh-CN" altLang="en-US" dirty="0"/>
              <a:t>合并操作是递归进行的</a:t>
            </a:r>
          </a:p>
          <a:p>
            <a:endParaRPr lang="zh-CN" altLang="en-US" dirty="0"/>
          </a:p>
        </p:txBody>
      </p:sp>
      <p:sp>
        <p:nvSpPr>
          <p:cNvPr id="59396" name="矩形 59395"/>
          <p:cNvSpPr/>
          <p:nvPr/>
        </p:nvSpPr>
        <p:spPr>
          <a:xfrm>
            <a:off x="0" y="0"/>
            <a:ext cx="9144000" cy="0"/>
          </a:xfrm>
          <a:prstGeom prst="rect">
            <a:avLst/>
          </a:prstGeom>
          <a:noFill/>
          <a:ln w="9525">
            <a:noFill/>
          </a:ln>
        </p:spPr>
        <p:txBody>
          <a:bodyPr/>
          <a:lstStyle/>
          <a:p>
            <a:endParaRPr lang="zh-CN" altLang="en-US"/>
          </a:p>
        </p:txBody>
      </p:sp>
      <p:sp>
        <p:nvSpPr>
          <p:cNvPr id="59401" name="椭圆 59400"/>
          <p:cNvSpPr>
            <a:spLocks noChangeAspect="1"/>
          </p:cNvSpPr>
          <p:nvPr/>
        </p:nvSpPr>
        <p:spPr>
          <a:xfrm>
            <a:off x="5435600" y="2636838"/>
            <a:ext cx="381000" cy="38100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59402" name="等腰三角形 59401"/>
          <p:cNvSpPr/>
          <p:nvPr/>
        </p:nvSpPr>
        <p:spPr>
          <a:xfrm>
            <a:off x="4673600" y="3398838"/>
            <a:ext cx="838200" cy="76200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59403" name="直接箭头连接符 59402"/>
          <p:cNvCxnSpPr>
            <a:stCxn id="59401" idx="3"/>
            <a:endCxn id="59402" idx="0"/>
          </p:cNvCxnSpPr>
          <p:nvPr/>
        </p:nvCxnSpPr>
        <p:spPr>
          <a:xfrm flipH="1">
            <a:off x="5092700" y="2962275"/>
            <a:ext cx="398463" cy="427038"/>
          </a:xfrm>
          <a:prstGeom prst="straightConnector1">
            <a:avLst/>
          </a:prstGeom>
          <a:ln w="9525" cap="flat" cmpd="sng">
            <a:solidFill>
              <a:schemeClr val="tx1"/>
            </a:solidFill>
            <a:prstDash val="solid"/>
            <a:headEnd type="none" w="med" len="med"/>
            <a:tailEnd type="triangle" w="med" len="med"/>
          </a:ln>
        </p:spPr>
      </p:cxnSp>
      <p:cxnSp>
        <p:nvCxnSpPr>
          <p:cNvPr id="59404" name="直接箭头连接符 59403"/>
          <p:cNvCxnSpPr>
            <a:stCxn id="59401" idx="5"/>
          </p:cNvCxnSpPr>
          <p:nvPr/>
        </p:nvCxnSpPr>
        <p:spPr>
          <a:xfrm>
            <a:off x="5761038" y="2962275"/>
            <a:ext cx="390525" cy="417513"/>
          </a:xfrm>
          <a:prstGeom prst="straightConnector1">
            <a:avLst/>
          </a:prstGeom>
          <a:ln w="9525" cap="flat" cmpd="sng">
            <a:solidFill>
              <a:schemeClr val="tx1"/>
            </a:solidFill>
            <a:prstDash val="solid"/>
            <a:headEnd type="none" w="med" len="med"/>
            <a:tailEnd type="triangle" w="med" len="med"/>
          </a:ln>
        </p:spPr>
      </p:cxnSp>
      <p:grpSp>
        <p:nvGrpSpPr>
          <p:cNvPr id="59428" name="组合 59427"/>
          <p:cNvGrpSpPr/>
          <p:nvPr/>
        </p:nvGrpSpPr>
        <p:grpSpPr>
          <a:xfrm>
            <a:off x="6121400" y="2981325"/>
            <a:ext cx="2514600" cy="3160713"/>
            <a:chOff x="3856" y="1878"/>
            <a:chExt cx="1584" cy="1991"/>
          </a:xfrm>
        </p:grpSpPr>
        <p:sp>
          <p:nvSpPr>
            <p:cNvPr id="59405" name="矩形 59404"/>
            <p:cNvSpPr/>
            <p:nvPr/>
          </p:nvSpPr>
          <p:spPr>
            <a:xfrm>
              <a:off x="3856" y="2141"/>
              <a:ext cx="1584" cy="1728"/>
            </a:xfrm>
            <a:prstGeom prst="rect">
              <a:avLst/>
            </a:prstGeom>
            <a:noFill/>
            <a:ln w="9525" cap="flat" cmpd="sng">
              <a:solidFill>
                <a:schemeClr val="tx1"/>
              </a:solidFill>
              <a:prstDash val="dash"/>
              <a:miter/>
              <a:headEnd type="none" w="med" len="med"/>
              <a:tailEnd type="none" w="med" len="med"/>
            </a:ln>
          </p:spPr>
          <p:txBody>
            <a:bodyPr/>
            <a:lstStyle/>
            <a:p>
              <a:endParaRPr lang="zh-CN" altLang="en-US"/>
            </a:p>
          </p:txBody>
        </p:sp>
        <p:sp>
          <p:nvSpPr>
            <p:cNvPr id="59406" name="文本框 59405"/>
            <p:cNvSpPr txBox="1"/>
            <p:nvPr/>
          </p:nvSpPr>
          <p:spPr>
            <a:xfrm>
              <a:off x="3894" y="1878"/>
              <a:ext cx="661"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merge</a:t>
              </a:r>
            </a:p>
          </p:txBody>
        </p:sp>
        <p:sp>
          <p:nvSpPr>
            <p:cNvPr id="59407" name="椭圆 59406"/>
            <p:cNvSpPr>
              <a:spLocks noChangeAspect="1"/>
            </p:cNvSpPr>
            <p:nvPr/>
          </p:nvSpPr>
          <p:spPr>
            <a:xfrm>
              <a:off x="4528" y="28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800">
                  <a:latin typeface="Arial" panose="020B0604020202020204" pitchFamily="34" charset="0"/>
                </a:rPr>
                <a:t> </a:t>
              </a:r>
              <a:r>
                <a:rPr lang="en-US" altLang="zh-CN" sz="2400">
                  <a:latin typeface="Arial" panose="020B0604020202020204" pitchFamily="34" charset="0"/>
                </a:rPr>
                <a:t>b</a:t>
              </a:r>
            </a:p>
          </p:txBody>
        </p:sp>
        <p:sp>
          <p:nvSpPr>
            <p:cNvPr id="59408" name="等腰三角形 59407"/>
            <p:cNvSpPr/>
            <p:nvPr/>
          </p:nvSpPr>
          <p:spPr>
            <a:xfrm>
              <a:off x="4048" y="3341"/>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sp>
          <p:nvSpPr>
            <p:cNvPr id="59409" name="等腰三角形 59408"/>
            <p:cNvSpPr/>
            <p:nvPr/>
          </p:nvSpPr>
          <p:spPr>
            <a:xfrm>
              <a:off x="4728" y="3341"/>
              <a:ext cx="528" cy="48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2</a:t>
              </a:r>
              <a:endParaRPr lang="en-US" altLang="zh-CN" sz="2400">
                <a:latin typeface="Arial" panose="020B0604020202020204" pitchFamily="34" charset="0"/>
              </a:endParaRPr>
            </a:p>
          </p:txBody>
        </p:sp>
        <p:cxnSp>
          <p:nvCxnSpPr>
            <p:cNvPr id="59410" name="直接箭头连接符 59409"/>
            <p:cNvCxnSpPr>
              <a:stCxn id="59407" idx="3"/>
              <a:endCxn id="59408" idx="0"/>
            </p:cNvCxnSpPr>
            <p:nvPr/>
          </p:nvCxnSpPr>
          <p:spPr>
            <a:xfrm flipH="1">
              <a:off x="4312" y="3066"/>
              <a:ext cx="251" cy="269"/>
            </a:xfrm>
            <a:prstGeom prst="straightConnector1">
              <a:avLst/>
            </a:prstGeom>
            <a:ln w="9525" cap="flat" cmpd="sng">
              <a:solidFill>
                <a:schemeClr val="tx1"/>
              </a:solidFill>
              <a:prstDash val="solid"/>
              <a:headEnd type="none" w="med" len="med"/>
              <a:tailEnd type="triangle" w="med" len="med"/>
            </a:ln>
          </p:spPr>
        </p:cxnSp>
        <p:cxnSp>
          <p:nvCxnSpPr>
            <p:cNvPr id="59411" name="直接箭头连接符 59410"/>
            <p:cNvCxnSpPr>
              <a:stCxn id="59407" idx="5"/>
              <a:endCxn id="59409" idx="0"/>
            </p:cNvCxnSpPr>
            <p:nvPr/>
          </p:nvCxnSpPr>
          <p:spPr>
            <a:xfrm>
              <a:off x="4733" y="3066"/>
              <a:ext cx="259" cy="269"/>
            </a:xfrm>
            <a:prstGeom prst="straightConnector1">
              <a:avLst/>
            </a:prstGeom>
            <a:ln w="9525" cap="flat" cmpd="sng">
              <a:solidFill>
                <a:schemeClr val="tx1"/>
              </a:solidFill>
              <a:prstDash val="solid"/>
              <a:headEnd type="none" w="med" len="med"/>
              <a:tailEnd type="triangle" w="med" len="med"/>
            </a:ln>
          </p:spPr>
        </p:cxnSp>
        <p:sp>
          <p:nvSpPr>
            <p:cNvPr id="59412" name="等腰三角形 59411"/>
            <p:cNvSpPr/>
            <p:nvPr/>
          </p:nvSpPr>
          <p:spPr>
            <a:xfrm>
              <a:off x="4384" y="2237"/>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grpSp>
      <p:sp>
        <p:nvSpPr>
          <p:cNvPr id="59432" name="等腰三角形 59431"/>
          <p:cNvSpPr/>
          <p:nvPr/>
        </p:nvSpPr>
        <p:spPr>
          <a:xfrm>
            <a:off x="5738813" y="3397250"/>
            <a:ext cx="838200" cy="76200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a:latin typeface="Tahoma" panose="020B0604030504040204" pitchFamily="34" charset="0"/>
              </a:rPr>
              <a:t>’</a:t>
            </a:r>
            <a:endParaRPr lang="en-US" altLang="zh-CN" sz="1800">
              <a:latin typeface="Tahoma" panose="020B0604030504040204" pitchFamily="34" charset="0"/>
            </a:endParaRPr>
          </a:p>
        </p:txBody>
      </p:sp>
      <p:sp>
        <p:nvSpPr>
          <p:cNvPr id="59445" name="云形标注 59444"/>
          <p:cNvSpPr/>
          <p:nvPr/>
        </p:nvSpPr>
        <p:spPr>
          <a:xfrm>
            <a:off x="3563938" y="4437063"/>
            <a:ext cx="2449512" cy="792162"/>
          </a:xfrm>
          <a:prstGeom prst="cloudCallout">
            <a:avLst>
              <a:gd name="adj1" fmla="val 58620"/>
              <a:gd name="adj2" fmla="val -33769"/>
            </a:avLst>
          </a:prstGeom>
          <a:noFill/>
          <a:ln w="9525" cap="flat" cmpd="sng">
            <a:solidFill>
              <a:schemeClr val="tx1"/>
            </a:solidFill>
            <a:prstDash val="solid"/>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rPr>
              <a:t>先将</a:t>
            </a:r>
            <a:r>
              <a:rPr lang="en-US" altLang="zh-CN" sz="1800">
                <a:latin typeface="Arial" panose="020B0604020202020204" pitchFamily="34" charset="0"/>
              </a:rPr>
              <a:t>T</a:t>
            </a:r>
            <a:r>
              <a:rPr lang="en-US" altLang="zh-CN" sz="1800" baseline="-25000">
                <a:latin typeface="Arial" panose="020B0604020202020204" pitchFamily="34" charset="0"/>
              </a:rPr>
              <a:t>1</a:t>
            </a:r>
            <a:r>
              <a:rPr lang="zh-CN" altLang="en-US" sz="1800" dirty="0">
                <a:latin typeface="Arial" panose="020B0604020202020204" pitchFamily="34" charset="0"/>
              </a:rPr>
              <a:t>的右子树与</a:t>
            </a:r>
            <a:r>
              <a:rPr lang="en-US" altLang="zh-CN" sz="1800">
                <a:latin typeface="Arial" panose="020B0604020202020204" pitchFamily="34" charset="0"/>
              </a:rPr>
              <a:t>T</a:t>
            </a:r>
            <a:r>
              <a:rPr lang="en-US" altLang="zh-CN" sz="1800" baseline="-25000">
                <a:latin typeface="Arial" panose="020B0604020202020204" pitchFamily="34" charset="0"/>
              </a:rPr>
              <a:t>2</a:t>
            </a:r>
            <a:r>
              <a:rPr lang="zh-CN" altLang="en-US" sz="1800" dirty="0">
                <a:latin typeface="Arial" panose="020B0604020202020204" pitchFamily="34" charset="0"/>
              </a:rPr>
              <a:t>合并</a:t>
            </a:r>
          </a:p>
        </p:txBody>
      </p:sp>
      <p:grpSp>
        <p:nvGrpSpPr>
          <p:cNvPr id="59452" name="组合 59451"/>
          <p:cNvGrpSpPr/>
          <p:nvPr/>
        </p:nvGrpSpPr>
        <p:grpSpPr>
          <a:xfrm>
            <a:off x="4673600" y="2636838"/>
            <a:ext cx="1903413" cy="1524000"/>
            <a:chOff x="2944" y="1661"/>
            <a:chExt cx="1199" cy="960"/>
          </a:xfrm>
        </p:grpSpPr>
        <p:sp>
          <p:nvSpPr>
            <p:cNvPr id="59453" name="椭圆 59452"/>
            <p:cNvSpPr>
              <a:spLocks noChangeAspect="1"/>
            </p:cNvSpPr>
            <p:nvPr/>
          </p:nvSpPr>
          <p:spPr>
            <a:xfrm>
              <a:off x="3424" y="16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59454" name="等腰三角形 59453"/>
            <p:cNvSpPr/>
            <p:nvPr/>
          </p:nvSpPr>
          <p:spPr>
            <a:xfrm>
              <a:off x="2944" y="2141"/>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59455" name="直接箭头连接符 59454"/>
            <p:cNvCxnSpPr>
              <a:stCxn id="59453" idx="3"/>
              <a:endCxn id="59454" idx="0"/>
            </p:cNvCxnSpPr>
            <p:nvPr/>
          </p:nvCxnSpPr>
          <p:spPr>
            <a:xfrm flipH="1">
              <a:off x="3208" y="1866"/>
              <a:ext cx="251" cy="269"/>
            </a:xfrm>
            <a:prstGeom prst="straightConnector1">
              <a:avLst/>
            </a:prstGeom>
            <a:ln w="9525" cap="flat" cmpd="sng">
              <a:solidFill>
                <a:schemeClr val="tx1"/>
              </a:solidFill>
              <a:prstDash val="solid"/>
              <a:headEnd type="none" w="med" len="med"/>
              <a:tailEnd type="triangle" w="med" len="med"/>
            </a:ln>
          </p:spPr>
        </p:cxnSp>
        <p:cxnSp>
          <p:nvCxnSpPr>
            <p:cNvPr id="59456" name="直接箭头连接符 59455"/>
            <p:cNvCxnSpPr>
              <a:stCxn id="59453" idx="5"/>
            </p:cNvCxnSpPr>
            <p:nvPr/>
          </p:nvCxnSpPr>
          <p:spPr>
            <a:xfrm>
              <a:off x="3629" y="1866"/>
              <a:ext cx="246" cy="263"/>
            </a:xfrm>
            <a:prstGeom prst="straightConnector1">
              <a:avLst/>
            </a:prstGeom>
            <a:ln w="9525" cap="flat" cmpd="sng">
              <a:solidFill>
                <a:schemeClr val="tx1"/>
              </a:solidFill>
              <a:prstDash val="solid"/>
              <a:headEnd type="none" w="med" len="med"/>
              <a:tailEnd type="triangle" w="med" len="med"/>
            </a:ln>
          </p:spPr>
        </p:cxnSp>
        <p:sp>
          <p:nvSpPr>
            <p:cNvPr id="59457" name="等腰三角形 59456"/>
            <p:cNvSpPr/>
            <p:nvPr/>
          </p:nvSpPr>
          <p:spPr>
            <a:xfrm>
              <a:off x="3615" y="2140"/>
              <a:ext cx="528" cy="48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a:latin typeface="Tahoma" panose="020B0604030504040204" pitchFamily="34" charset="0"/>
                </a:rPr>
                <a:t>’</a:t>
              </a:r>
              <a:endParaRPr lang="en-US" altLang="zh-CN" sz="1800">
                <a:latin typeface="Tahoma" panose="020B0604030504040204" pitchFamily="34" charset="0"/>
              </a:endParaRPr>
            </a:p>
          </p:txBody>
        </p:sp>
      </p:gr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14</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16" fill="hold" nodeType="clickEffect">
                                  <p:stCondLst>
                                    <p:cond delay="0"/>
                                  </p:stCondLst>
                                  <p:childTnLst>
                                    <p:anim calcmode="lin" valueType="num">
                                      <p:cBhvr>
                                        <p:cTn id="6" dur="1000"/>
                                        <p:tgtEl>
                                          <p:spTgt spid="59428"/>
                                        </p:tgtEl>
                                        <p:attrNameLst>
                                          <p:attrName>ppt_w</p:attrName>
                                        </p:attrNameLst>
                                      </p:cBhvr>
                                      <p:tavLst>
                                        <p:tav tm="0">
                                          <p:val>
                                            <p:strVal val="ppt_w"/>
                                          </p:val>
                                        </p:tav>
                                        <p:tav tm="100000">
                                          <p:val>
                                            <p:fltVal val="0"/>
                                          </p:val>
                                        </p:tav>
                                      </p:tavLst>
                                    </p:anim>
                                    <p:anim calcmode="lin" valueType="num">
                                      <p:cBhvr>
                                        <p:cTn id="7" dur="1000"/>
                                        <p:tgtEl>
                                          <p:spTgt spid="59428"/>
                                        </p:tgtEl>
                                        <p:attrNameLst>
                                          <p:attrName>ppt_h</p:attrName>
                                        </p:attrNameLst>
                                      </p:cBhvr>
                                      <p:tavLst>
                                        <p:tav tm="0">
                                          <p:val>
                                            <p:strVal val="ppt_h"/>
                                          </p:val>
                                        </p:tav>
                                        <p:tav tm="100000">
                                          <p:val>
                                            <p:fltVal val="0"/>
                                          </p:val>
                                        </p:tav>
                                      </p:tavLst>
                                    </p:anim>
                                    <p:animEffect transition="out" filter="fade">
                                      <p:cBhvr>
                                        <p:cTn id="8" dur="1000"/>
                                        <p:tgtEl>
                                          <p:spTgt spid="59428"/>
                                        </p:tgtEl>
                                      </p:cBhvr>
                                    </p:animEffect>
                                    <p:set>
                                      <p:cBhvr>
                                        <p:cTn id="9" dur="1" fill="hold">
                                          <p:stCondLst>
                                            <p:cond delay="999"/>
                                          </p:stCondLst>
                                        </p:cTn>
                                        <p:tgtEl>
                                          <p:spTgt spid="59428"/>
                                        </p:tgtEl>
                                        <p:attrNameLst>
                                          <p:attrName>style.visibility</p:attrName>
                                        </p:attrNameLst>
                                      </p:cBhvr>
                                      <p:to>
                                        <p:strVal val="hidden"/>
                                      </p:to>
                                    </p:set>
                                  </p:childTnLst>
                                </p:cTn>
                              </p:par>
                              <p:par>
                                <p:cTn id="10" presetID="9" presetClass="exit" presetSubtype="0" fill="hold" grpId="0" nodeType="withEffect">
                                  <p:stCondLst>
                                    <p:cond delay="0"/>
                                  </p:stCondLst>
                                  <p:childTnLst>
                                    <p:animEffect transition="out" filter="dissolve">
                                      <p:cBhvr>
                                        <p:cTn id="11" dur="500"/>
                                        <p:tgtEl>
                                          <p:spTgt spid="59445"/>
                                        </p:tgtEl>
                                      </p:cBhvr>
                                    </p:animEffect>
                                    <p:set>
                                      <p:cBhvr>
                                        <p:cTn id="12" dur="1" fill="hold">
                                          <p:stCondLst>
                                            <p:cond delay="499"/>
                                          </p:stCondLst>
                                        </p:cTn>
                                        <p:tgtEl>
                                          <p:spTgt spid="59445"/>
                                        </p:tgtEl>
                                        <p:attrNameLst>
                                          <p:attrName>style.visibility</p:attrName>
                                        </p:attrNameLst>
                                      </p:cBhvr>
                                      <p:to>
                                        <p:strVal val="hidden"/>
                                      </p:to>
                                    </p:set>
                                  </p:childTnLst>
                                </p:cTn>
                              </p:par>
                              <p:par>
                                <p:cTn id="13" presetID="0" presetClass="path" presetSubtype="0" decel="50000" fill="hold" nodeType="withEffect">
                                  <p:stCondLst>
                                    <p:cond delay="0"/>
                                  </p:stCondLst>
                                  <p:childTnLst>
                                    <p:animMotion origin="layout" path="M 3.88889E-6 -8.67052E-7 L -0.10226 -0.14682 " pathEditMode="relative" ptsTypes="AA">
                                      <p:cBhvr>
                                        <p:cTn id="14" dur="1000" fill="hold"/>
                                        <p:tgtEl>
                                          <p:spTgt spid="59428"/>
                                        </p:tgtEl>
                                        <p:attrNameLst>
                                          <p:attrName>ppt_x</p:attrName>
                                          <p:attrName>ppt_y</p:attrName>
                                        </p:attrNameLst>
                                      </p:cBhvr>
                                    </p:animMotion>
                                  </p:childTnLst>
                                </p:cTn>
                              </p:par>
                              <p:par>
                                <p:cTn id="15" presetID="53" presetClass="entr" presetSubtype="16" fill="hold" grpId="0" nodeType="withEffect">
                                  <p:stCondLst>
                                    <p:cond delay="200"/>
                                  </p:stCondLst>
                                  <p:childTnLst>
                                    <p:set>
                                      <p:cBhvr>
                                        <p:cTn id="16" dur="1" fill="hold">
                                          <p:stCondLst>
                                            <p:cond delay="0"/>
                                          </p:stCondLst>
                                        </p:cTn>
                                        <p:tgtEl>
                                          <p:spTgt spid="59432"/>
                                        </p:tgtEl>
                                        <p:attrNameLst>
                                          <p:attrName>style.visibility</p:attrName>
                                        </p:attrNameLst>
                                      </p:cBhvr>
                                      <p:to>
                                        <p:strVal val="visible"/>
                                      </p:to>
                                    </p:set>
                                    <p:anim calcmode="lin" valueType="num">
                                      <p:cBhvr>
                                        <p:cTn id="17" dur="1000" fill="hold"/>
                                        <p:tgtEl>
                                          <p:spTgt spid="59432"/>
                                        </p:tgtEl>
                                        <p:attrNameLst>
                                          <p:attrName>ppt_w</p:attrName>
                                        </p:attrNameLst>
                                      </p:cBhvr>
                                      <p:tavLst>
                                        <p:tav tm="0">
                                          <p:val>
                                            <p:fltVal val="0"/>
                                          </p:val>
                                        </p:tav>
                                        <p:tav tm="100000">
                                          <p:val>
                                            <p:strVal val="#ppt_w"/>
                                          </p:val>
                                        </p:tav>
                                      </p:tavLst>
                                    </p:anim>
                                    <p:anim calcmode="lin" valueType="num">
                                      <p:cBhvr>
                                        <p:cTn id="18" dur="1000" fill="hold"/>
                                        <p:tgtEl>
                                          <p:spTgt spid="59432"/>
                                        </p:tgtEl>
                                        <p:attrNameLst>
                                          <p:attrName>ppt_h</p:attrName>
                                        </p:attrNameLst>
                                      </p:cBhvr>
                                      <p:tavLst>
                                        <p:tav tm="0">
                                          <p:val>
                                            <p:fltVal val="0"/>
                                          </p:val>
                                        </p:tav>
                                        <p:tav tm="100000">
                                          <p:val>
                                            <p:strVal val="#ppt_h"/>
                                          </p:val>
                                        </p:tav>
                                      </p:tavLst>
                                    </p:anim>
                                    <p:animEffect transition="in" filter="fade">
                                      <p:cBhvr>
                                        <p:cTn id="19" dur="1000"/>
                                        <p:tgtEl>
                                          <p:spTgt spid="59432"/>
                                        </p:tgtEl>
                                      </p:cBhvr>
                                    </p:animEffect>
                                  </p:childTnLst>
                                </p:cTn>
                              </p:par>
                            </p:childTnLst>
                          </p:cTn>
                        </p:par>
                        <p:par>
                          <p:cTn id="20" fill="hold">
                            <p:stCondLst>
                              <p:cond delay="1000"/>
                            </p:stCondLst>
                            <p:childTnLst>
                              <p:par>
                                <p:cTn id="21" presetID="1" presetClass="exit" presetSubtype="0" fill="hold" nodeType="afterEffect">
                                  <p:stCondLst>
                                    <p:cond delay="0"/>
                                  </p:stCondLst>
                                  <p:childTnLst>
                                    <p:set>
                                      <p:cBhvr>
                                        <p:cTn id="22" dur="1" fill="hold">
                                          <p:stCondLst>
                                            <p:cond delay="0"/>
                                          </p:stCondLst>
                                        </p:cTn>
                                        <p:tgtEl>
                                          <p:spTgt spid="59401"/>
                                        </p:tgtEl>
                                        <p:attrNameLst>
                                          <p:attrName>style.visibility</p:attrName>
                                        </p:attrNameLst>
                                      </p:cBhvr>
                                      <p:to>
                                        <p:strVal val="hidden"/>
                                      </p:to>
                                    </p:set>
                                  </p:childTnLst>
                                </p:cTn>
                              </p:par>
                            </p:childTnLst>
                          </p:cTn>
                        </p:par>
                        <p:par>
                          <p:cTn id="23" fill="hold">
                            <p:stCondLst>
                              <p:cond delay="1000"/>
                            </p:stCondLst>
                            <p:childTnLst>
                              <p:par>
                                <p:cTn id="24" presetID="1" presetClass="exit" presetSubtype="0" fill="hold" nodeType="afterEffect">
                                  <p:stCondLst>
                                    <p:cond delay="0"/>
                                  </p:stCondLst>
                                  <p:childTnLst>
                                    <p:set>
                                      <p:cBhvr>
                                        <p:cTn id="25" dur="1" fill="hold">
                                          <p:stCondLst>
                                            <p:cond delay="0"/>
                                          </p:stCondLst>
                                        </p:cTn>
                                        <p:tgtEl>
                                          <p:spTgt spid="59402"/>
                                        </p:tgtEl>
                                        <p:attrNameLst>
                                          <p:attrName>style.visibility</p:attrName>
                                        </p:attrNameLst>
                                      </p:cBhvr>
                                      <p:to>
                                        <p:strVal val="hidden"/>
                                      </p:to>
                                    </p:set>
                                  </p:childTnLst>
                                </p:cTn>
                              </p:par>
                            </p:childTnLst>
                          </p:cTn>
                        </p:par>
                        <p:par>
                          <p:cTn id="26" fill="hold">
                            <p:stCondLst>
                              <p:cond delay="1000"/>
                            </p:stCondLst>
                            <p:childTnLst>
                              <p:par>
                                <p:cTn id="27" presetID="1" presetClass="exit" presetSubtype="0" fill="hold" nodeType="afterEffect">
                                  <p:stCondLst>
                                    <p:cond delay="0"/>
                                  </p:stCondLst>
                                  <p:childTnLst>
                                    <p:set>
                                      <p:cBhvr>
                                        <p:cTn id="28" dur="1" fill="hold">
                                          <p:stCondLst>
                                            <p:cond delay="0"/>
                                          </p:stCondLst>
                                        </p:cTn>
                                        <p:tgtEl>
                                          <p:spTgt spid="59403"/>
                                        </p:tgtEl>
                                        <p:attrNameLst>
                                          <p:attrName>style.visibility</p:attrName>
                                        </p:attrNameLst>
                                      </p:cBhvr>
                                      <p:to>
                                        <p:strVal val="hidden"/>
                                      </p:to>
                                    </p:set>
                                  </p:childTnLst>
                                </p:cTn>
                              </p:par>
                            </p:childTnLst>
                          </p:cTn>
                        </p:par>
                        <p:par>
                          <p:cTn id="29" fill="hold">
                            <p:stCondLst>
                              <p:cond delay="1000"/>
                            </p:stCondLst>
                            <p:childTnLst>
                              <p:par>
                                <p:cTn id="30" presetID="1" presetClass="exit" presetSubtype="0" fill="hold" nodeType="afterEffect">
                                  <p:stCondLst>
                                    <p:cond delay="0"/>
                                  </p:stCondLst>
                                  <p:childTnLst>
                                    <p:set>
                                      <p:cBhvr>
                                        <p:cTn id="31" dur="1" fill="hold">
                                          <p:stCondLst>
                                            <p:cond delay="0"/>
                                          </p:stCondLst>
                                        </p:cTn>
                                        <p:tgtEl>
                                          <p:spTgt spid="59404"/>
                                        </p:tgtEl>
                                        <p:attrNameLst>
                                          <p:attrName>style.visibility</p:attrName>
                                        </p:attrNameLst>
                                      </p:cBhvr>
                                      <p:to>
                                        <p:strVal val="hidden"/>
                                      </p:to>
                                    </p:set>
                                  </p:childTnLst>
                                </p:cTn>
                              </p:par>
                            </p:childTnLst>
                          </p:cTn>
                        </p:par>
                        <p:par>
                          <p:cTn id="32" fill="hold">
                            <p:stCondLst>
                              <p:cond delay="1000"/>
                            </p:stCondLst>
                            <p:childTnLst>
                              <p:par>
                                <p:cTn id="33" presetID="1" presetClass="exit" presetSubtype="0" fill="hold" nodeType="afterEffect">
                                  <p:stCondLst>
                                    <p:cond delay="0"/>
                                  </p:stCondLst>
                                  <p:childTnLst>
                                    <p:set>
                                      <p:cBhvr>
                                        <p:cTn id="34" dur="1" fill="hold">
                                          <p:stCondLst>
                                            <p:cond delay="0"/>
                                          </p:stCondLst>
                                        </p:cTn>
                                        <p:tgtEl>
                                          <p:spTgt spid="59432"/>
                                        </p:tgtEl>
                                        <p:attrNameLst>
                                          <p:attrName>style.visibility</p:attrName>
                                        </p:attrNameLst>
                                      </p:cBhvr>
                                      <p:to>
                                        <p:strVal val="hidden"/>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59452"/>
                                        </p:tgtEl>
                                        <p:attrNameLst>
                                          <p:attrName>style.visibility</p:attrName>
                                        </p:attrNameLst>
                                      </p:cBhvr>
                                      <p:to>
                                        <p:strVal val="visible"/>
                                      </p:to>
                                    </p:set>
                                  </p:childTnLst>
                                </p:cTn>
                              </p:par>
                            </p:childTnLst>
                          </p:cTn>
                        </p:par>
                        <p:par>
                          <p:cTn id="38" fill="hold">
                            <p:stCondLst>
                              <p:cond delay="1000"/>
                            </p:stCondLst>
                            <p:childTnLst>
                              <p:par>
                                <p:cTn id="39" presetID="0" presetClass="path" presetSubtype="0" fill="hold" nodeType="afterEffect">
                                  <p:stCondLst>
                                    <p:cond delay="200"/>
                                  </p:stCondLst>
                                  <p:childTnLst>
                                    <p:animMotion origin="layout" path="M -4.16667E-6 1.09827E-6 L -0.375 1.09827E-6 " pathEditMode="relative" rAng="0" ptsTypes="AA">
                                      <p:cBhvr>
                                        <p:cTn id="40" dur="1000" fill="hold"/>
                                        <p:tgtEl>
                                          <p:spTgt spid="59452"/>
                                        </p:tgtEl>
                                        <p:attrNameLst>
                                          <p:attrName>ppt_x</p:attrName>
                                          <p:attrName>ppt_y</p:attrName>
                                        </p:attrNameLst>
                                      </p:cBhvr>
                                      <p:rCtr x="-187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2" grpId="0" animBg="1"/>
      <p:bldP spid="594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61443" name="文本占位符 61442"/>
          <p:cNvSpPr>
            <a:spLocks noGrp="1"/>
          </p:cNvSpPr>
          <p:nvPr>
            <p:ph type="body" idx="1"/>
          </p:nvPr>
        </p:nvSpPr>
        <p:spPr>
          <a:xfrm>
            <a:off x="755650" y="1844675"/>
            <a:ext cx="7704138" cy="4457700"/>
          </a:xfrm>
          <a:ln/>
        </p:spPr>
        <p:txBody>
          <a:bodyPr/>
          <a:lstStyle/>
          <a:p>
            <a:r>
              <a:rPr lang="zh-CN" altLang="en-US" dirty="0"/>
              <a:t>合并操作是递归进行的</a:t>
            </a:r>
          </a:p>
          <a:p>
            <a:endParaRPr lang="zh-CN" altLang="en-US" dirty="0"/>
          </a:p>
        </p:txBody>
      </p:sp>
      <p:sp>
        <p:nvSpPr>
          <p:cNvPr id="61444" name="矩形 61443"/>
          <p:cNvSpPr/>
          <p:nvPr/>
        </p:nvSpPr>
        <p:spPr>
          <a:xfrm>
            <a:off x="0" y="0"/>
            <a:ext cx="9144000" cy="0"/>
          </a:xfrm>
          <a:prstGeom prst="rect">
            <a:avLst/>
          </a:prstGeom>
          <a:noFill/>
          <a:ln w="9525">
            <a:noFill/>
          </a:ln>
        </p:spPr>
        <p:txBody>
          <a:bodyPr/>
          <a:lstStyle/>
          <a:p>
            <a:endParaRPr lang="zh-CN" altLang="en-US"/>
          </a:p>
        </p:txBody>
      </p:sp>
      <p:grpSp>
        <p:nvGrpSpPr>
          <p:cNvPr id="61461" name="组合 61460"/>
          <p:cNvGrpSpPr/>
          <p:nvPr/>
        </p:nvGrpSpPr>
        <p:grpSpPr>
          <a:xfrm>
            <a:off x="1241425" y="2636838"/>
            <a:ext cx="1906588" cy="1524000"/>
            <a:chOff x="918" y="1661"/>
            <a:chExt cx="1201" cy="960"/>
          </a:xfrm>
        </p:grpSpPr>
        <p:sp>
          <p:nvSpPr>
            <p:cNvPr id="61445" name="椭圆 61444"/>
            <p:cNvSpPr>
              <a:spLocks noChangeAspect="1"/>
            </p:cNvSpPr>
            <p:nvPr/>
          </p:nvSpPr>
          <p:spPr>
            <a:xfrm>
              <a:off x="1400" y="16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61446" name="等腰三角形 61445"/>
            <p:cNvSpPr/>
            <p:nvPr/>
          </p:nvSpPr>
          <p:spPr>
            <a:xfrm>
              <a:off x="918" y="2141"/>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61447" name="直接箭头连接符 61446"/>
            <p:cNvCxnSpPr>
              <a:stCxn id="61445" idx="3"/>
              <a:endCxn id="61446" idx="0"/>
            </p:cNvCxnSpPr>
            <p:nvPr/>
          </p:nvCxnSpPr>
          <p:spPr>
            <a:xfrm flipH="1">
              <a:off x="1182" y="1866"/>
              <a:ext cx="253" cy="269"/>
            </a:xfrm>
            <a:prstGeom prst="straightConnector1">
              <a:avLst/>
            </a:prstGeom>
            <a:ln w="9525" cap="flat" cmpd="sng">
              <a:solidFill>
                <a:schemeClr val="tx1"/>
              </a:solidFill>
              <a:prstDash val="solid"/>
              <a:headEnd type="none" w="med" len="med"/>
              <a:tailEnd type="triangle" w="med" len="med"/>
            </a:ln>
          </p:spPr>
        </p:cxnSp>
        <p:cxnSp>
          <p:nvCxnSpPr>
            <p:cNvPr id="61448" name="直接箭头连接符 61447"/>
            <p:cNvCxnSpPr>
              <a:stCxn id="61445" idx="5"/>
            </p:cNvCxnSpPr>
            <p:nvPr/>
          </p:nvCxnSpPr>
          <p:spPr>
            <a:xfrm>
              <a:off x="1605" y="1866"/>
              <a:ext cx="246" cy="263"/>
            </a:xfrm>
            <a:prstGeom prst="straightConnector1">
              <a:avLst/>
            </a:prstGeom>
            <a:ln w="9525" cap="flat" cmpd="sng">
              <a:solidFill>
                <a:schemeClr val="tx1"/>
              </a:solidFill>
              <a:prstDash val="solid"/>
              <a:headEnd type="none" w="med" len="med"/>
              <a:tailEnd type="triangle" w="med" len="med"/>
            </a:ln>
          </p:spPr>
        </p:cxnSp>
        <p:sp>
          <p:nvSpPr>
            <p:cNvPr id="61458" name="等腰三角形 61457"/>
            <p:cNvSpPr/>
            <p:nvPr/>
          </p:nvSpPr>
          <p:spPr>
            <a:xfrm>
              <a:off x="1591" y="2140"/>
              <a:ext cx="528" cy="48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a:latin typeface="Tahoma" panose="020B0604030504040204" pitchFamily="34" charset="0"/>
                </a:rPr>
                <a:t>’</a:t>
              </a:r>
              <a:endParaRPr lang="en-US" altLang="zh-CN" sz="1800">
                <a:latin typeface="Tahoma" panose="020B0604030504040204" pitchFamily="34" charset="0"/>
              </a:endParaRPr>
            </a:p>
          </p:txBody>
        </p:sp>
      </p:grpSp>
      <p:grpSp>
        <p:nvGrpSpPr>
          <p:cNvPr id="61474" name="组合 61473"/>
          <p:cNvGrpSpPr/>
          <p:nvPr/>
        </p:nvGrpSpPr>
        <p:grpSpPr>
          <a:xfrm>
            <a:off x="3203575" y="3213100"/>
            <a:ext cx="2663825" cy="503238"/>
            <a:chOff x="2018" y="2024"/>
            <a:chExt cx="1678" cy="317"/>
          </a:xfrm>
        </p:grpSpPr>
        <p:sp>
          <p:nvSpPr>
            <p:cNvPr id="61462" name="直接连接符 61461"/>
            <p:cNvSpPr/>
            <p:nvPr/>
          </p:nvSpPr>
          <p:spPr>
            <a:xfrm flipV="1">
              <a:off x="2064" y="2341"/>
              <a:ext cx="1632" cy="0"/>
            </a:xfrm>
            <a:prstGeom prst="line">
              <a:avLst/>
            </a:prstGeom>
            <a:ln w="28575" cap="flat" cmpd="sng">
              <a:solidFill>
                <a:schemeClr val="tx1"/>
              </a:solidFill>
              <a:prstDash val="solid"/>
              <a:headEnd type="none" w="med" len="med"/>
              <a:tailEnd type="stealth" w="lg" len="lg"/>
            </a:ln>
          </p:spPr>
        </p:sp>
        <p:sp>
          <p:nvSpPr>
            <p:cNvPr id="61463" name="文本框 61462"/>
            <p:cNvSpPr txBox="1"/>
            <p:nvPr/>
          </p:nvSpPr>
          <p:spPr>
            <a:xfrm>
              <a:off x="2018" y="2024"/>
              <a:ext cx="1582" cy="288"/>
            </a:xfrm>
            <a:prstGeom prst="rect">
              <a:avLst/>
            </a:prstGeom>
            <a:noFill/>
            <a:ln w="9525">
              <a:noFill/>
            </a:ln>
          </p:spPr>
          <p:txBody>
            <a:bodyPr wrap="none" anchor="t">
              <a:spAutoFit/>
            </a:bodyPr>
            <a:lstStyle/>
            <a:p>
              <a:pPr eaLnBrk="0" hangingPunct="0">
                <a:spcBef>
                  <a:spcPct val="0"/>
                </a:spcBef>
                <a:buClr>
                  <a:schemeClr val="bg1"/>
                </a:buClr>
              </a:pPr>
              <a:r>
                <a:rPr lang="en-US" altLang="zh-CN" sz="2400">
                  <a:latin typeface="Arial" panose="020B0604020202020204" pitchFamily="34" charset="0"/>
                </a:rPr>
                <a:t>dist(R</a:t>
              </a:r>
              <a:r>
                <a:rPr lang="en-US" altLang="zh-CN" sz="2400" baseline="30000">
                  <a:latin typeface="Courier New" panose="02070309020205020404" pitchFamily="49" charset="0"/>
                </a:rPr>
                <a:t>’</a:t>
              </a:r>
              <a:r>
                <a:rPr lang="en-US" altLang="zh-CN" sz="2400">
                  <a:latin typeface="Arial" panose="020B0604020202020204" pitchFamily="34" charset="0"/>
                </a:rPr>
                <a:t>) &gt; dist(L</a:t>
              </a:r>
              <a:r>
                <a:rPr lang="en-US" altLang="zh-CN" sz="2400" baseline="-25000">
                  <a:latin typeface="Arial" panose="020B0604020202020204" pitchFamily="34" charset="0"/>
                </a:rPr>
                <a:t>1</a:t>
              </a:r>
              <a:r>
                <a:rPr lang="en-US" altLang="zh-CN" sz="2400">
                  <a:latin typeface="Arial" panose="020B0604020202020204" pitchFamily="34" charset="0"/>
                </a:rPr>
                <a:t>)</a:t>
              </a:r>
            </a:p>
          </p:txBody>
        </p:sp>
      </p:grpSp>
      <p:grpSp>
        <p:nvGrpSpPr>
          <p:cNvPr id="61471" name="组合 61470"/>
          <p:cNvGrpSpPr/>
          <p:nvPr/>
        </p:nvGrpSpPr>
        <p:grpSpPr>
          <a:xfrm>
            <a:off x="6008688" y="2636838"/>
            <a:ext cx="1908175" cy="1524000"/>
            <a:chOff x="3785" y="1661"/>
            <a:chExt cx="1202" cy="960"/>
          </a:xfrm>
        </p:grpSpPr>
        <p:sp>
          <p:nvSpPr>
            <p:cNvPr id="61466" name="椭圆 61465"/>
            <p:cNvSpPr>
              <a:spLocks noChangeAspect="1"/>
            </p:cNvSpPr>
            <p:nvPr/>
          </p:nvSpPr>
          <p:spPr>
            <a:xfrm>
              <a:off x="4269" y="1661"/>
              <a:ext cx="240" cy="24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a</a:t>
              </a:r>
            </a:p>
          </p:txBody>
        </p:sp>
        <p:sp>
          <p:nvSpPr>
            <p:cNvPr id="61467" name="等腰三角形 61466"/>
            <p:cNvSpPr/>
            <p:nvPr/>
          </p:nvSpPr>
          <p:spPr>
            <a:xfrm>
              <a:off x="4459" y="2141"/>
              <a:ext cx="528" cy="48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L</a:t>
              </a:r>
              <a:r>
                <a:rPr lang="en-US" altLang="zh-CN" sz="2400" baseline="-25000">
                  <a:latin typeface="Arial" panose="020B0604020202020204" pitchFamily="34" charset="0"/>
                </a:rPr>
                <a:t>1</a:t>
              </a:r>
              <a:endParaRPr lang="en-US" altLang="zh-CN" sz="2400">
                <a:latin typeface="Arial" panose="020B0604020202020204" pitchFamily="34" charset="0"/>
              </a:endParaRPr>
            </a:p>
          </p:txBody>
        </p:sp>
        <p:cxnSp>
          <p:nvCxnSpPr>
            <p:cNvPr id="61468" name="直接箭头连接符 61467"/>
            <p:cNvCxnSpPr>
              <a:stCxn id="61466" idx="3"/>
              <a:endCxn id="61470" idx="0"/>
            </p:cNvCxnSpPr>
            <p:nvPr/>
          </p:nvCxnSpPr>
          <p:spPr>
            <a:xfrm flipH="1">
              <a:off x="4049" y="1866"/>
              <a:ext cx="255" cy="268"/>
            </a:xfrm>
            <a:prstGeom prst="straightConnector1">
              <a:avLst/>
            </a:prstGeom>
            <a:ln w="9525" cap="flat" cmpd="sng">
              <a:solidFill>
                <a:schemeClr val="tx1"/>
              </a:solidFill>
              <a:prstDash val="solid"/>
              <a:headEnd type="none" w="med" len="med"/>
              <a:tailEnd type="triangle" w="med" len="med"/>
            </a:ln>
          </p:spPr>
        </p:cxnSp>
        <p:cxnSp>
          <p:nvCxnSpPr>
            <p:cNvPr id="61469" name="直接箭头连接符 61468"/>
            <p:cNvCxnSpPr>
              <a:stCxn id="61466" idx="5"/>
              <a:endCxn id="61467" idx="0"/>
            </p:cNvCxnSpPr>
            <p:nvPr/>
          </p:nvCxnSpPr>
          <p:spPr>
            <a:xfrm>
              <a:off x="4474" y="1866"/>
              <a:ext cx="249" cy="269"/>
            </a:xfrm>
            <a:prstGeom prst="straightConnector1">
              <a:avLst/>
            </a:prstGeom>
            <a:ln w="9525" cap="flat" cmpd="sng">
              <a:solidFill>
                <a:schemeClr val="tx1"/>
              </a:solidFill>
              <a:prstDash val="solid"/>
              <a:headEnd type="none" w="med" len="med"/>
              <a:tailEnd type="triangle" w="med" len="med"/>
            </a:ln>
          </p:spPr>
        </p:cxnSp>
        <p:sp>
          <p:nvSpPr>
            <p:cNvPr id="61470" name="等腰三角形 61469"/>
            <p:cNvSpPr/>
            <p:nvPr/>
          </p:nvSpPr>
          <p:spPr>
            <a:xfrm>
              <a:off x="3785" y="2140"/>
              <a:ext cx="528" cy="48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r>
                <a:rPr lang="en-US" altLang="zh-CN" sz="2400">
                  <a:latin typeface="Arial" panose="020B0604020202020204" pitchFamily="34" charset="0"/>
                </a:rPr>
                <a:t>R</a:t>
              </a:r>
              <a:r>
                <a:rPr lang="en-US" altLang="zh-CN" sz="2400">
                  <a:latin typeface="Tahoma" panose="020B0604030504040204" pitchFamily="34" charset="0"/>
                </a:rPr>
                <a:t>’</a:t>
              </a:r>
              <a:endParaRPr lang="en-US" altLang="zh-CN" sz="1800">
                <a:latin typeface="Tahoma" panose="020B0604030504040204" pitchFamily="34" charset="0"/>
              </a:endParaRPr>
            </a:p>
          </p:txBody>
        </p:sp>
      </p:grpSp>
      <p:sp>
        <p:nvSpPr>
          <p:cNvPr id="61472" name="云形标注 61471"/>
          <p:cNvSpPr/>
          <p:nvPr/>
        </p:nvSpPr>
        <p:spPr>
          <a:xfrm>
            <a:off x="4859338" y="4724400"/>
            <a:ext cx="2665412" cy="1152525"/>
          </a:xfrm>
          <a:prstGeom prst="cloudCallout">
            <a:avLst>
              <a:gd name="adj1" fmla="val 21412"/>
              <a:gd name="adj2" fmla="val -83472"/>
            </a:avLst>
          </a:prstGeom>
          <a:noFill/>
          <a:ln w="9525" cap="flat" cmpd="sng">
            <a:solidFill>
              <a:schemeClr val="tx1"/>
            </a:solidFill>
            <a:prstDash val="solid"/>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rPr>
              <a:t>交换左右子树并更新根节点距离</a:t>
            </a:r>
          </a:p>
        </p:txBody>
      </p:sp>
      <p:sp>
        <p:nvSpPr>
          <p:cNvPr id="61473" name="云形标注 61472"/>
          <p:cNvSpPr/>
          <p:nvPr/>
        </p:nvSpPr>
        <p:spPr>
          <a:xfrm>
            <a:off x="1042988" y="4652963"/>
            <a:ext cx="2520950" cy="1368425"/>
          </a:xfrm>
          <a:prstGeom prst="cloudCallout">
            <a:avLst>
              <a:gd name="adj1" fmla="val 17255"/>
              <a:gd name="adj2" fmla="val -78537"/>
            </a:avLst>
          </a:prstGeom>
          <a:noFill/>
          <a:ln w="9525" cap="flat" cmpd="sng">
            <a:solidFill>
              <a:schemeClr val="tx1"/>
            </a:solidFill>
            <a:prstDash val="solid"/>
            <a:headEnd type="none" w="med" len="med"/>
            <a:tailEnd type="none" w="med" len="med"/>
          </a:ln>
        </p:spPr>
        <p:txBody>
          <a:bodyPr anchor="ctr" anchorCtr="1"/>
          <a:lstStyle/>
          <a:p>
            <a:pPr algn="ctr" eaLnBrk="0" hangingPunct="0">
              <a:spcBef>
                <a:spcPct val="0"/>
              </a:spcBef>
            </a:pPr>
            <a:r>
              <a:rPr lang="zh-CN" altLang="en-US" sz="1800" dirty="0">
                <a:latin typeface="Arial" panose="020B0604020202020204" pitchFamily="34" charset="0"/>
              </a:rPr>
              <a:t>合并后的右子树距离可能大于左子树距离</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15</a:t>
            </a:fld>
            <a:endParaRPr lang="zh-CN" altLang="en-US"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dissolve">
                                      <p:cBhvr>
                                        <p:cTn id="7" dur="500"/>
                                        <p:tgtEl>
                                          <p:spTgt spid="6147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1474"/>
                                        </p:tgtEl>
                                        <p:attrNameLst>
                                          <p:attrName>style.visibility</p:attrName>
                                        </p:attrNameLst>
                                      </p:cBhvr>
                                      <p:to>
                                        <p:strVal val="visible"/>
                                      </p:to>
                                    </p:set>
                                    <p:animEffect transition="in" filter="slide(fromLeft)">
                                      <p:cBhvr>
                                        <p:cTn id="12" dur="500"/>
                                        <p:tgtEl>
                                          <p:spTgt spid="614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71"/>
                                        </p:tgtEl>
                                        <p:attrNameLst>
                                          <p:attrName>style.visibility</p:attrName>
                                        </p:attrNameLst>
                                      </p:cBhvr>
                                      <p:to>
                                        <p:strVal val="visible"/>
                                      </p:to>
                                    </p:set>
                                    <p:animEffect transition="in" filter="dissolve">
                                      <p:cBhvr>
                                        <p:cTn id="17" dur="500"/>
                                        <p:tgtEl>
                                          <p:spTgt spid="6147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61472"/>
                                        </p:tgtEl>
                                        <p:attrNameLst>
                                          <p:attrName>style.visibility</p:attrName>
                                        </p:attrNameLst>
                                      </p:cBhvr>
                                      <p:to>
                                        <p:strVal val="visible"/>
                                      </p:to>
                                    </p:set>
                                    <p:animEffect transition="in" filter="dissolve">
                                      <p:cBhvr>
                                        <p:cTn id="21" dur="500"/>
                                        <p:tgtEl>
                                          <p:spTgt spid="61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2" grpId="0" animBg="1"/>
      <p:bldP spid="614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6860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68611" name="文本占位符 68610"/>
          <p:cNvSpPr>
            <a:spLocks noGrp="1"/>
          </p:cNvSpPr>
          <p:nvPr>
            <p:ph type="body" idx="1"/>
          </p:nvPr>
        </p:nvSpPr>
        <p:spPr>
          <a:xfrm>
            <a:off x="755650" y="1844675"/>
            <a:ext cx="7704138" cy="4537075"/>
          </a:xfrm>
          <a:ln/>
        </p:spPr>
        <p:txBody>
          <a:bodyPr/>
          <a:lstStyle/>
          <a:p>
            <a:r>
              <a:rPr lang="zh-CN" altLang="en-US" dirty="0"/>
              <a:t>合并操作的代码如下：</a:t>
            </a:r>
          </a:p>
          <a:p>
            <a:endParaRPr lang="zh-CN" altLang="en-US" sz="1000" dirty="0"/>
          </a:p>
          <a:p>
            <a:pPr>
              <a:lnSpc>
                <a:spcPct val="90000"/>
              </a:lnSpc>
              <a:buNone/>
            </a:pPr>
            <a:r>
              <a:rPr lang="zh-CN" altLang="en-US" sz="2000" b="1" dirty="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Function</a:t>
            </a:r>
            <a:r>
              <a:rPr lang="en-US" altLang="zh-CN" sz="2000">
                <a:solidFill>
                  <a:srgbClr val="000000"/>
                </a:solidFill>
                <a:latin typeface="Verdana" panose="020B0604030504040204" pitchFamily="34" charset="0"/>
              </a:rPr>
              <a:t> Merge(A, B)</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If</a:t>
            </a:r>
            <a:r>
              <a:rPr lang="en-US" altLang="zh-CN" sz="2000">
                <a:solidFill>
                  <a:srgbClr val="000000"/>
                </a:solidFill>
                <a:latin typeface="Verdana" panose="020B0604030504040204" pitchFamily="34" charset="0"/>
              </a:rPr>
              <a:t> A = NULL </a:t>
            </a:r>
            <a:r>
              <a:rPr lang="en-US" altLang="zh-CN" sz="2000" b="1">
                <a:solidFill>
                  <a:srgbClr val="000000"/>
                </a:solidFill>
                <a:latin typeface="Verdana" panose="020B0604030504040204" pitchFamily="34" charset="0"/>
              </a:rPr>
              <a:t>Then</a:t>
            </a: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return</a:t>
            </a:r>
            <a:r>
              <a:rPr lang="en-US" altLang="zh-CN" sz="2000">
                <a:solidFill>
                  <a:srgbClr val="000000"/>
                </a:solidFill>
                <a:latin typeface="Verdana" panose="020B0604030504040204" pitchFamily="34" charset="0"/>
              </a:rPr>
              <a:t> B</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If</a:t>
            </a:r>
            <a:r>
              <a:rPr lang="en-US" altLang="zh-CN" sz="2000">
                <a:solidFill>
                  <a:srgbClr val="000000"/>
                </a:solidFill>
                <a:latin typeface="Verdana" panose="020B0604030504040204" pitchFamily="34" charset="0"/>
              </a:rPr>
              <a:t> B = NULL </a:t>
            </a:r>
            <a:r>
              <a:rPr lang="en-US" altLang="zh-CN" sz="2000" b="1">
                <a:solidFill>
                  <a:srgbClr val="000000"/>
                </a:solidFill>
                <a:latin typeface="Verdana" panose="020B0604030504040204" pitchFamily="34" charset="0"/>
              </a:rPr>
              <a:t>Then</a:t>
            </a: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return</a:t>
            </a:r>
            <a:r>
              <a:rPr lang="en-US" altLang="zh-CN" sz="2000">
                <a:solidFill>
                  <a:srgbClr val="000000"/>
                </a:solidFill>
                <a:latin typeface="Verdana" panose="020B0604030504040204" pitchFamily="34" charset="0"/>
              </a:rPr>
              <a:t> A</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If</a:t>
            </a:r>
            <a:r>
              <a:rPr lang="en-US" altLang="zh-CN" sz="2000">
                <a:solidFill>
                  <a:srgbClr val="000000"/>
                </a:solidFill>
                <a:latin typeface="Verdana" panose="020B0604030504040204" pitchFamily="34" charset="0"/>
              </a:rPr>
              <a:t> key(B) &lt; key(A) </a:t>
            </a:r>
            <a:r>
              <a:rPr lang="en-US" altLang="zh-CN" sz="2000" b="1">
                <a:solidFill>
                  <a:srgbClr val="000000"/>
                </a:solidFill>
                <a:latin typeface="Verdana" panose="020B0604030504040204" pitchFamily="34" charset="0"/>
              </a:rPr>
              <a:t>Then</a:t>
            </a:r>
            <a:r>
              <a:rPr lang="en-US" altLang="zh-CN" sz="2000">
                <a:solidFill>
                  <a:srgbClr val="000000"/>
                </a:solidFill>
                <a:latin typeface="Verdana" panose="020B0604030504040204" pitchFamily="34" charset="0"/>
              </a:rPr>
              <a:t> swap(A, B)</a:t>
            </a:r>
          </a:p>
          <a:p>
            <a:pPr>
              <a:lnSpc>
                <a:spcPct val="90000"/>
              </a:lnSpc>
              <a:buNone/>
            </a:pPr>
            <a:r>
              <a:rPr lang="en-US" altLang="zh-CN" sz="2000">
                <a:solidFill>
                  <a:srgbClr val="000000"/>
                </a:solidFill>
                <a:latin typeface="Verdana" panose="020B0604030504040204" pitchFamily="34" charset="0"/>
              </a:rPr>
              <a:t>		right(A) ← Merge(right(A), B)</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If</a:t>
            </a:r>
            <a:r>
              <a:rPr lang="en-US" altLang="zh-CN" sz="2000">
                <a:solidFill>
                  <a:srgbClr val="000000"/>
                </a:solidFill>
                <a:latin typeface="Verdana" panose="020B0604030504040204" pitchFamily="34" charset="0"/>
              </a:rPr>
              <a:t> dist(right(A)) &gt; dist(left(A)) </a:t>
            </a:r>
            <a:r>
              <a:rPr lang="en-US" altLang="zh-CN" sz="2000" b="1">
                <a:solidFill>
                  <a:srgbClr val="000000"/>
                </a:solidFill>
                <a:latin typeface="Verdana" panose="020B0604030504040204" pitchFamily="34" charset="0"/>
              </a:rPr>
              <a:t>Then</a:t>
            </a:r>
            <a:endParaRPr lang="en-US" altLang="zh-CN" sz="2000">
              <a:solidFill>
                <a:srgbClr val="000000"/>
              </a:solidFill>
              <a:latin typeface="Verdana" panose="020B0604030504040204" pitchFamily="34" charset="0"/>
            </a:endParaRPr>
          </a:p>
          <a:p>
            <a:pPr>
              <a:lnSpc>
                <a:spcPct val="90000"/>
              </a:lnSpc>
              <a:buNone/>
            </a:pPr>
            <a:r>
              <a:rPr lang="en-US" altLang="zh-CN" sz="2000">
                <a:solidFill>
                  <a:srgbClr val="000000"/>
                </a:solidFill>
                <a:latin typeface="Verdana" panose="020B0604030504040204" pitchFamily="34" charset="0"/>
              </a:rPr>
              <a:t>			swap(left(A), right(A))</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If</a:t>
            </a:r>
            <a:r>
              <a:rPr lang="en-US" altLang="zh-CN" sz="2000">
                <a:solidFill>
                  <a:srgbClr val="000000"/>
                </a:solidFill>
                <a:latin typeface="Verdana" panose="020B0604030504040204" pitchFamily="34" charset="0"/>
              </a:rPr>
              <a:t> right(A) = NULL </a:t>
            </a:r>
            <a:r>
              <a:rPr lang="en-US" altLang="zh-CN" sz="2000" b="1">
                <a:solidFill>
                  <a:srgbClr val="000000"/>
                </a:solidFill>
                <a:latin typeface="Verdana" panose="020B0604030504040204" pitchFamily="34" charset="0"/>
              </a:rPr>
              <a:t>Then</a:t>
            </a:r>
            <a:r>
              <a:rPr lang="en-US" altLang="zh-CN" sz="2000">
                <a:solidFill>
                  <a:srgbClr val="000000"/>
                </a:solidFill>
                <a:latin typeface="Verdana" panose="020B0604030504040204" pitchFamily="34" charset="0"/>
              </a:rPr>
              <a:t> dist(A) ← 0</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Else</a:t>
            </a:r>
            <a:r>
              <a:rPr lang="en-US" altLang="zh-CN" sz="2000">
                <a:solidFill>
                  <a:srgbClr val="000000"/>
                </a:solidFill>
                <a:latin typeface="Verdana" panose="020B0604030504040204" pitchFamily="34" charset="0"/>
              </a:rPr>
              <a:t> dist(A) ← dist(right(A)) + 1</a:t>
            </a:r>
          </a:p>
          <a:p>
            <a:pPr>
              <a:lnSpc>
                <a:spcPct val="90000"/>
              </a:lnSpc>
              <a:buNone/>
            </a:pP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return</a:t>
            </a:r>
            <a:r>
              <a:rPr lang="en-US" altLang="zh-CN" sz="2000">
                <a:solidFill>
                  <a:srgbClr val="000000"/>
                </a:solidFill>
                <a:latin typeface="Verdana" panose="020B0604030504040204" pitchFamily="34" charset="0"/>
              </a:rPr>
              <a:t> A</a:t>
            </a:r>
            <a:endParaRPr lang="en-US" altLang="zh-CN" sz="2000" b="1">
              <a:solidFill>
                <a:srgbClr val="000000"/>
              </a:solidFill>
              <a:latin typeface="Verdana" panose="020B0604030504040204" pitchFamily="34" charset="0"/>
            </a:endParaRPr>
          </a:p>
          <a:p>
            <a:pPr>
              <a:lnSpc>
                <a:spcPct val="90000"/>
              </a:lnSpc>
              <a:buNone/>
            </a:pPr>
            <a:r>
              <a:rPr lang="en-US" altLang="zh-CN" sz="2000" b="1">
                <a:solidFill>
                  <a:srgbClr val="000000"/>
                </a:solidFill>
                <a:latin typeface="Verdana" panose="020B0604030504040204" pitchFamily="34" charset="0"/>
              </a:rPr>
              <a:t>	End</a:t>
            </a:r>
            <a:r>
              <a:rPr lang="en-US" altLang="zh-CN" sz="2000">
                <a:solidFill>
                  <a:srgbClr val="000000"/>
                </a:solidFill>
                <a:latin typeface="Verdana" panose="020B0604030504040204" pitchFamily="34" charset="0"/>
              </a:rPr>
              <a:t> </a:t>
            </a:r>
            <a:r>
              <a:rPr lang="en-US" altLang="zh-CN" sz="2000" b="1">
                <a:solidFill>
                  <a:srgbClr val="000000"/>
                </a:solidFill>
                <a:latin typeface="Verdana" panose="020B0604030504040204" pitchFamily="34" charset="0"/>
              </a:rPr>
              <a:t>Function</a:t>
            </a:r>
            <a:endParaRPr lang="en-US" altLang="zh-CN"/>
          </a:p>
        </p:txBody>
      </p:sp>
      <p:sp>
        <p:nvSpPr>
          <p:cNvPr id="68612" name="矩形 68611"/>
          <p:cNvSpPr/>
          <p:nvPr/>
        </p:nvSpPr>
        <p:spPr>
          <a:xfrm>
            <a:off x="0" y="0"/>
            <a:ext cx="9144000" cy="0"/>
          </a:xfrm>
          <a:prstGeom prst="rect">
            <a:avLst/>
          </a:prstGeom>
          <a:noFill/>
          <a:ln w="9525">
            <a:noFill/>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16</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8611">
                                            <p:txEl>
                                              <p:pRg st="2" end="2"/>
                                            </p:txEl>
                                          </p:spTgt>
                                        </p:tgtEl>
                                        <p:attrNameLst>
                                          <p:attrName>style.visibility</p:attrName>
                                        </p:attrNameLst>
                                      </p:cBhvr>
                                      <p:to>
                                        <p:strVal val="visible"/>
                                      </p:to>
                                    </p:set>
                                    <p:animEffect transition="in" filter="randombar(horizontal)">
                                      <p:cBhvr>
                                        <p:cTn id="7" dur="1000"/>
                                        <p:tgtEl>
                                          <p:spTgt spid="6861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8611">
                                            <p:txEl>
                                              <p:pRg st="3" end="3"/>
                                            </p:txEl>
                                          </p:spTgt>
                                        </p:tgtEl>
                                        <p:attrNameLst>
                                          <p:attrName>style.visibility</p:attrName>
                                        </p:attrNameLst>
                                      </p:cBhvr>
                                      <p:to>
                                        <p:strVal val="visible"/>
                                      </p:to>
                                    </p:set>
                                    <p:animEffect transition="in" filter="randombar(horizontal)">
                                      <p:cBhvr>
                                        <p:cTn id="10" dur="1000"/>
                                        <p:tgtEl>
                                          <p:spTgt spid="68611">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8611">
                                            <p:txEl>
                                              <p:pRg st="4" end="4"/>
                                            </p:txEl>
                                          </p:spTgt>
                                        </p:tgtEl>
                                        <p:attrNameLst>
                                          <p:attrName>style.visibility</p:attrName>
                                        </p:attrNameLst>
                                      </p:cBhvr>
                                      <p:to>
                                        <p:strVal val="visible"/>
                                      </p:to>
                                    </p:set>
                                    <p:animEffect transition="in" filter="randombar(horizontal)">
                                      <p:cBhvr>
                                        <p:cTn id="13" dur="1000"/>
                                        <p:tgtEl>
                                          <p:spTgt spid="68611">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8611">
                                            <p:txEl>
                                              <p:pRg st="5" end="5"/>
                                            </p:txEl>
                                          </p:spTgt>
                                        </p:tgtEl>
                                        <p:attrNameLst>
                                          <p:attrName>style.visibility</p:attrName>
                                        </p:attrNameLst>
                                      </p:cBhvr>
                                      <p:to>
                                        <p:strVal val="visible"/>
                                      </p:to>
                                    </p:set>
                                    <p:animEffect transition="in" filter="randombar(horizontal)">
                                      <p:cBhvr>
                                        <p:cTn id="16" dur="1000"/>
                                        <p:tgtEl>
                                          <p:spTgt spid="68611">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animEffect transition="in" filter="randombar(horizontal)">
                                      <p:cBhvr>
                                        <p:cTn id="19" dur="1000"/>
                                        <p:tgtEl>
                                          <p:spTgt spid="68611">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8611">
                                            <p:txEl>
                                              <p:pRg st="7" end="7"/>
                                            </p:txEl>
                                          </p:spTgt>
                                        </p:tgtEl>
                                        <p:attrNameLst>
                                          <p:attrName>style.visibility</p:attrName>
                                        </p:attrNameLst>
                                      </p:cBhvr>
                                      <p:to>
                                        <p:strVal val="visible"/>
                                      </p:to>
                                    </p:set>
                                    <p:animEffect transition="in" filter="randombar(horizontal)">
                                      <p:cBhvr>
                                        <p:cTn id="22" dur="1000"/>
                                        <p:tgtEl>
                                          <p:spTgt spid="68611">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8611">
                                            <p:txEl>
                                              <p:pRg st="8" end="8"/>
                                            </p:txEl>
                                          </p:spTgt>
                                        </p:tgtEl>
                                        <p:attrNameLst>
                                          <p:attrName>style.visibility</p:attrName>
                                        </p:attrNameLst>
                                      </p:cBhvr>
                                      <p:to>
                                        <p:strVal val="visible"/>
                                      </p:to>
                                    </p:set>
                                    <p:animEffect transition="in" filter="randombar(horizontal)">
                                      <p:cBhvr>
                                        <p:cTn id="25" dur="1000"/>
                                        <p:tgtEl>
                                          <p:spTgt spid="68611">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8611">
                                            <p:txEl>
                                              <p:pRg st="9" end="9"/>
                                            </p:txEl>
                                          </p:spTgt>
                                        </p:tgtEl>
                                        <p:attrNameLst>
                                          <p:attrName>style.visibility</p:attrName>
                                        </p:attrNameLst>
                                      </p:cBhvr>
                                      <p:to>
                                        <p:strVal val="visible"/>
                                      </p:to>
                                    </p:set>
                                    <p:animEffect transition="in" filter="randombar(horizontal)">
                                      <p:cBhvr>
                                        <p:cTn id="28" dur="1000"/>
                                        <p:tgtEl>
                                          <p:spTgt spid="68611">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68611">
                                            <p:txEl>
                                              <p:pRg st="10" end="10"/>
                                            </p:txEl>
                                          </p:spTgt>
                                        </p:tgtEl>
                                        <p:attrNameLst>
                                          <p:attrName>style.visibility</p:attrName>
                                        </p:attrNameLst>
                                      </p:cBhvr>
                                      <p:to>
                                        <p:strVal val="visible"/>
                                      </p:to>
                                    </p:set>
                                    <p:animEffect transition="in" filter="randombar(horizontal)">
                                      <p:cBhvr>
                                        <p:cTn id="31" dur="1000"/>
                                        <p:tgtEl>
                                          <p:spTgt spid="68611">
                                            <p:txEl>
                                              <p:pRg st="10" end="1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68611">
                                            <p:txEl>
                                              <p:pRg st="11" end="11"/>
                                            </p:txEl>
                                          </p:spTgt>
                                        </p:tgtEl>
                                        <p:attrNameLst>
                                          <p:attrName>style.visibility</p:attrName>
                                        </p:attrNameLst>
                                      </p:cBhvr>
                                      <p:to>
                                        <p:strVal val="visible"/>
                                      </p:to>
                                    </p:set>
                                    <p:animEffect transition="in" filter="randombar(horizontal)">
                                      <p:cBhvr>
                                        <p:cTn id="34" dur="1000"/>
                                        <p:tgtEl>
                                          <p:spTgt spid="68611">
                                            <p:txEl>
                                              <p:pRg st="11" end="11"/>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68611">
                                            <p:txEl>
                                              <p:pRg st="12" end="12"/>
                                            </p:txEl>
                                          </p:spTgt>
                                        </p:tgtEl>
                                        <p:attrNameLst>
                                          <p:attrName>style.visibility</p:attrName>
                                        </p:attrNameLst>
                                      </p:cBhvr>
                                      <p:to>
                                        <p:strVal val="visible"/>
                                      </p:to>
                                    </p:set>
                                    <p:animEffect transition="in" filter="randombar(horizontal)">
                                      <p:cBhvr>
                                        <p:cTn id="37" dur="1000"/>
                                        <p:tgtEl>
                                          <p:spTgt spid="686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66563" name="文本占位符 66562"/>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66564" name="矩形 66563"/>
          <p:cNvSpPr/>
          <p:nvPr/>
        </p:nvSpPr>
        <p:spPr>
          <a:xfrm>
            <a:off x="0" y="0"/>
            <a:ext cx="9144000" cy="0"/>
          </a:xfrm>
          <a:prstGeom prst="rect">
            <a:avLst/>
          </a:prstGeom>
          <a:noFill/>
          <a:ln w="9525">
            <a:noFill/>
          </a:ln>
        </p:spPr>
        <p:txBody>
          <a:bodyPr/>
          <a:lstStyle/>
          <a:p>
            <a:endParaRPr lang="zh-CN" altLang="en-US"/>
          </a:p>
        </p:txBody>
      </p:sp>
      <p:grpSp>
        <p:nvGrpSpPr>
          <p:cNvPr id="66640" name="组合 66639"/>
          <p:cNvGrpSpPr/>
          <p:nvPr/>
        </p:nvGrpSpPr>
        <p:grpSpPr>
          <a:xfrm>
            <a:off x="4932363" y="3500438"/>
            <a:ext cx="3313112" cy="1800225"/>
            <a:chOff x="3107" y="2205"/>
            <a:chExt cx="2087" cy="1134"/>
          </a:xfrm>
        </p:grpSpPr>
        <p:sp>
          <p:nvSpPr>
            <p:cNvPr id="66604" name="文本框 66603"/>
            <p:cNvSpPr txBox="1"/>
            <p:nvPr/>
          </p:nvSpPr>
          <p:spPr>
            <a:xfrm>
              <a:off x="3511" y="2263"/>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66605" name="直接连接符 66604"/>
            <p:cNvSpPr/>
            <p:nvPr/>
          </p:nvSpPr>
          <p:spPr>
            <a:xfrm flipH="1">
              <a:off x="3262" y="2794"/>
              <a:ext cx="272" cy="409"/>
            </a:xfrm>
            <a:prstGeom prst="line">
              <a:avLst/>
            </a:prstGeom>
            <a:ln w="12700" cap="flat" cmpd="sng">
              <a:solidFill>
                <a:schemeClr val="tx1"/>
              </a:solidFill>
              <a:prstDash val="solid"/>
              <a:headEnd type="none" w="med" len="med"/>
              <a:tailEnd type="none" w="med" len="med"/>
            </a:ln>
          </p:spPr>
        </p:sp>
        <p:sp>
          <p:nvSpPr>
            <p:cNvPr id="66606" name="直接连接符 66605"/>
            <p:cNvSpPr/>
            <p:nvPr/>
          </p:nvSpPr>
          <p:spPr>
            <a:xfrm>
              <a:off x="3580" y="2794"/>
              <a:ext cx="227" cy="409"/>
            </a:xfrm>
            <a:prstGeom prst="line">
              <a:avLst/>
            </a:prstGeom>
            <a:ln w="12700" cap="flat" cmpd="sng">
              <a:solidFill>
                <a:schemeClr val="tx1"/>
              </a:solidFill>
              <a:prstDash val="solid"/>
              <a:headEnd type="none" w="med" len="med"/>
              <a:tailEnd type="none" w="med" len="med"/>
            </a:ln>
          </p:spPr>
        </p:sp>
        <p:sp>
          <p:nvSpPr>
            <p:cNvPr id="66607" name="直接连接符 66606"/>
            <p:cNvSpPr/>
            <p:nvPr/>
          </p:nvSpPr>
          <p:spPr>
            <a:xfrm flipH="1">
              <a:off x="3588" y="2341"/>
              <a:ext cx="581" cy="363"/>
            </a:xfrm>
            <a:prstGeom prst="line">
              <a:avLst/>
            </a:prstGeom>
            <a:ln w="12700" cap="flat" cmpd="sng">
              <a:solidFill>
                <a:schemeClr val="tx1"/>
              </a:solidFill>
              <a:prstDash val="solid"/>
              <a:headEnd type="none" w="med" len="med"/>
              <a:tailEnd type="none" w="med" len="med"/>
            </a:ln>
          </p:spPr>
        </p:sp>
        <p:sp>
          <p:nvSpPr>
            <p:cNvPr id="66608" name="直接连接符 66607"/>
            <p:cNvSpPr/>
            <p:nvPr/>
          </p:nvSpPr>
          <p:spPr>
            <a:xfrm>
              <a:off x="4214" y="2341"/>
              <a:ext cx="590" cy="404"/>
            </a:xfrm>
            <a:prstGeom prst="line">
              <a:avLst/>
            </a:prstGeom>
            <a:ln w="12700" cap="flat" cmpd="sng">
              <a:solidFill>
                <a:schemeClr val="tx1"/>
              </a:solidFill>
              <a:prstDash val="solid"/>
              <a:headEnd type="none" w="med" len="med"/>
              <a:tailEnd type="none" w="med" len="med"/>
            </a:ln>
          </p:spPr>
        </p:sp>
        <p:sp>
          <p:nvSpPr>
            <p:cNvPr id="66609" name="椭圆 66608"/>
            <p:cNvSpPr/>
            <p:nvPr/>
          </p:nvSpPr>
          <p:spPr>
            <a:xfrm>
              <a:off x="4078" y="220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6</a:t>
              </a:r>
            </a:p>
          </p:txBody>
        </p:sp>
        <p:sp>
          <p:nvSpPr>
            <p:cNvPr id="66610" name="椭圆 66609"/>
            <p:cNvSpPr/>
            <p:nvPr/>
          </p:nvSpPr>
          <p:spPr>
            <a:xfrm>
              <a:off x="3444" y="265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12</a:t>
              </a:r>
            </a:p>
          </p:txBody>
        </p:sp>
        <p:sp>
          <p:nvSpPr>
            <p:cNvPr id="66611" name="椭圆 66610"/>
            <p:cNvSpPr/>
            <p:nvPr/>
          </p:nvSpPr>
          <p:spPr>
            <a:xfrm>
              <a:off x="3107" y="311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66618" name="椭圆 66617"/>
            <p:cNvSpPr/>
            <p:nvPr/>
          </p:nvSpPr>
          <p:spPr>
            <a:xfrm>
              <a:off x="3696" y="311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24</a:t>
              </a:r>
            </a:p>
          </p:txBody>
        </p:sp>
        <p:sp>
          <p:nvSpPr>
            <p:cNvPr id="66621" name="任意多边形 66620"/>
            <p:cNvSpPr/>
            <p:nvPr/>
          </p:nvSpPr>
          <p:spPr>
            <a:xfrm>
              <a:off x="4496" y="2789"/>
              <a:ext cx="288" cy="360"/>
            </a:xfrm>
            <a:custGeom>
              <a:avLst/>
              <a:gdLst/>
              <a:ahLst/>
              <a:cxnLst/>
              <a:rect l="0" t="0" r="0" b="0"/>
              <a:pathLst>
                <a:path w="288" h="360">
                  <a:moveTo>
                    <a:pt x="288" y="0"/>
                  </a:moveTo>
                  <a:lnTo>
                    <a:pt x="0" y="360"/>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66622" name="椭圆 66621"/>
            <p:cNvSpPr/>
            <p:nvPr/>
          </p:nvSpPr>
          <p:spPr>
            <a:xfrm>
              <a:off x="4377"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66623" name="任意多边形 66622"/>
            <p:cNvSpPr/>
            <p:nvPr/>
          </p:nvSpPr>
          <p:spPr>
            <a:xfrm>
              <a:off x="4824" y="2773"/>
              <a:ext cx="252" cy="386"/>
            </a:xfrm>
            <a:custGeom>
              <a:avLst/>
              <a:gdLst/>
              <a:ahLst/>
              <a:cxnLst/>
              <a:rect l="0" t="0" r="0" b="0"/>
              <a:pathLst>
                <a:path w="252" h="386">
                  <a:moveTo>
                    <a:pt x="0" y="0"/>
                  </a:moveTo>
                  <a:lnTo>
                    <a:pt x="252" y="386"/>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66624" name="椭圆 66623"/>
            <p:cNvSpPr/>
            <p:nvPr/>
          </p:nvSpPr>
          <p:spPr>
            <a:xfrm>
              <a:off x="4967"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66625" name="椭圆 66624"/>
            <p:cNvSpPr/>
            <p:nvPr/>
          </p:nvSpPr>
          <p:spPr>
            <a:xfrm>
              <a:off x="4702" y="265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grpSp>
      <p:grpSp>
        <p:nvGrpSpPr>
          <p:cNvPr id="66642" name="组合 66641"/>
          <p:cNvGrpSpPr/>
          <p:nvPr/>
        </p:nvGrpSpPr>
        <p:grpSpPr>
          <a:xfrm>
            <a:off x="5292725" y="3500438"/>
            <a:ext cx="3259138" cy="1806575"/>
            <a:chOff x="3334" y="2205"/>
            <a:chExt cx="2053" cy="1138"/>
          </a:xfrm>
        </p:grpSpPr>
        <p:sp>
          <p:nvSpPr>
            <p:cNvPr id="66613" name="文本框 66612"/>
            <p:cNvSpPr txBox="1"/>
            <p:nvPr/>
          </p:nvSpPr>
          <p:spPr>
            <a:xfrm>
              <a:off x="3923" y="3112"/>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14" name="文本框 66613"/>
            <p:cNvSpPr txBox="1"/>
            <p:nvPr/>
          </p:nvSpPr>
          <p:spPr>
            <a:xfrm>
              <a:off x="3334" y="3112"/>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15" name="文本框 66614"/>
            <p:cNvSpPr txBox="1"/>
            <p:nvPr/>
          </p:nvSpPr>
          <p:spPr>
            <a:xfrm>
              <a:off x="3647" y="2659"/>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sp>
          <p:nvSpPr>
            <p:cNvPr id="66616" name="文本框 66615"/>
            <p:cNvSpPr txBox="1"/>
            <p:nvPr/>
          </p:nvSpPr>
          <p:spPr>
            <a:xfrm>
              <a:off x="4294" y="2205"/>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2</a:t>
              </a:r>
            </a:p>
          </p:txBody>
        </p:sp>
        <p:sp>
          <p:nvSpPr>
            <p:cNvPr id="66620" name="文本框 66619"/>
            <p:cNvSpPr txBox="1"/>
            <p:nvPr/>
          </p:nvSpPr>
          <p:spPr>
            <a:xfrm>
              <a:off x="4604" y="3067"/>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26" name="文本框 66625"/>
            <p:cNvSpPr txBox="1"/>
            <p:nvPr/>
          </p:nvSpPr>
          <p:spPr>
            <a:xfrm>
              <a:off x="5193" y="3067"/>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27" name="文本框 66626"/>
            <p:cNvSpPr txBox="1"/>
            <p:nvPr/>
          </p:nvSpPr>
          <p:spPr>
            <a:xfrm>
              <a:off x="4921" y="2659"/>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grpSp>
      <p:grpSp>
        <p:nvGrpSpPr>
          <p:cNvPr id="66639" name="组合 66638"/>
          <p:cNvGrpSpPr/>
          <p:nvPr/>
        </p:nvGrpSpPr>
        <p:grpSpPr>
          <a:xfrm>
            <a:off x="1979613" y="3500438"/>
            <a:ext cx="2357437" cy="2428875"/>
            <a:chOff x="748" y="2115"/>
            <a:chExt cx="1485" cy="1530"/>
          </a:xfrm>
        </p:grpSpPr>
        <p:sp>
          <p:nvSpPr>
            <p:cNvPr id="66582" name="文本框 66581"/>
            <p:cNvSpPr txBox="1"/>
            <p:nvPr/>
          </p:nvSpPr>
          <p:spPr>
            <a:xfrm>
              <a:off x="815" y="2173"/>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66585" name="任意多边形 66584"/>
            <p:cNvSpPr/>
            <p:nvPr/>
          </p:nvSpPr>
          <p:spPr>
            <a:xfrm>
              <a:off x="876" y="2251"/>
              <a:ext cx="598" cy="408"/>
            </a:xfrm>
            <a:custGeom>
              <a:avLst/>
              <a:gdLst/>
              <a:ahLst/>
              <a:cxnLst/>
              <a:rect l="0" t="0" r="0" b="0"/>
              <a:pathLst>
                <a:path w="598" h="408">
                  <a:moveTo>
                    <a:pt x="598" y="0"/>
                  </a:moveTo>
                  <a:lnTo>
                    <a:pt x="0" y="40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66586" name="直接连接符 66585"/>
            <p:cNvSpPr/>
            <p:nvPr/>
          </p:nvSpPr>
          <p:spPr>
            <a:xfrm>
              <a:off x="1518" y="2251"/>
              <a:ext cx="590" cy="404"/>
            </a:xfrm>
            <a:prstGeom prst="line">
              <a:avLst/>
            </a:prstGeom>
            <a:ln w="12700" cap="flat" cmpd="sng">
              <a:solidFill>
                <a:schemeClr val="tx1"/>
              </a:solidFill>
              <a:prstDash val="solid"/>
              <a:headEnd type="none" w="med" len="med"/>
              <a:tailEnd type="none" w="med" len="med"/>
            </a:ln>
          </p:spPr>
        </p:sp>
        <p:sp>
          <p:nvSpPr>
            <p:cNvPr id="66587" name="椭圆 66586"/>
            <p:cNvSpPr/>
            <p:nvPr/>
          </p:nvSpPr>
          <p:spPr>
            <a:xfrm>
              <a:off x="1382" y="211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a:t>
              </a:r>
            </a:p>
          </p:txBody>
        </p:sp>
        <p:sp>
          <p:nvSpPr>
            <p:cNvPr id="66588" name="椭圆 66587"/>
            <p:cNvSpPr/>
            <p:nvPr/>
          </p:nvSpPr>
          <p:spPr>
            <a:xfrm>
              <a:off x="748" y="25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10</a:t>
              </a:r>
            </a:p>
          </p:txBody>
        </p:sp>
        <p:sp>
          <p:nvSpPr>
            <p:cNvPr id="66599" name="任意多边形 66598"/>
            <p:cNvSpPr/>
            <p:nvPr/>
          </p:nvSpPr>
          <p:spPr>
            <a:xfrm>
              <a:off x="1820" y="2691"/>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66600" name="椭圆 66599"/>
            <p:cNvSpPr/>
            <p:nvPr/>
          </p:nvSpPr>
          <p:spPr>
            <a:xfrm>
              <a:off x="2006" y="25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66601" name="直接连接符 66600"/>
            <p:cNvSpPr/>
            <p:nvPr/>
          </p:nvSpPr>
          <p:spPr>
            <a:xfrm flipH="1">
              <a:off x="1531" y="3121"/>
              <a:ext cx="272" cy="409"/>
            </a:xfrm>
            <a:prstGeom prst="line">
              <a:avLst/>
            </a:prstGeom>
            <a:ln w="12700" cap="flat" cmpd="sng">
              <a:solidFill>
                <a:schemeClr val="tx1"/>
              </a:solidFill>
              <a:prstDash val="solid"/>
              <a:headEnd type="none" w="med" len="med"/>
              <a:tailEnd type="none" w="med" len="med"/>
            </a:ln>
          </p:spPr>
        </p:sp>
        <p:sp>
          <p:nvSpPr>
            <p:cNvPr id="66602" name="椭圆 66601"/>
            <p:cNvSpPr/>
            <p:nvPr/>
          </p:nvSpPr>
          <p:spPr>
            <a:xfrm>
              <a:off x="1428" y="34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66603" name="椭圆 66602"/>
            <p:cNvSpPr/>
            <p:nvPr/>
          </p:nvSpPr>
          <p:spPr>
            <a:xfrm>
              <a:off x="1701" y="297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grpSp>
      <p:grpSp>
        <p:nvGrpSpPr>
          <p:cNvPr id="66641" name="组合 66640"/>
          <p:cNvGrpSpPr/>
          <p:nvPr/>
        </p:nvGrpSpPr>
        <p:grpSpPr>
          <a:xfrm>
            <a:off x="2339975" y="3500438"/>
            <a:ext cx="2289175" cy="2466975"/>
            <a:chOff x="951" y="2115"/>
            <a:chExt cx="1442" cy="1554"/>
          </a:xfrm>
        </p:grpSpPr>
        <p:sp>
          <p:nvSpPr>
            <p:cNvPr id="66593" name="文本框 66592"/>
            <p:cNvSpPr txBox="1"/>
            <p:nvPr/>
          </p:nvSpPr>
          <p:spPr>
            <a:xfrm>
              <a:off x="951" y="2569"/>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sp>
          <p:nvSpPr>
            <p:cNvPr id="66594" name="文本框 66593"/>
            <p:cNvSpPr txBox="1"/>
            <p:nvPr/>
          </p:nvSpPr>
          <p:spPr>
            <a:xfrm>
              <a:off x="1598" y="2115"/>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1</a:t>
              </a:r>
            </a:p>
          </p:txBody>
        </p:sp>
        <p:sp>
          <p:nvSpPr>
            <p:cNvPr id="66598" name="文本框 66597"/>
            <p:cNvSpPr txBox="1"/>
            <p:nvPr/>
          </p:nvSpPr>
          <p:spPr>
            <a:xfrm>
              <a:off x="1904" y="2978"/>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28" name="文本框 66627"/>
            <p:cNvSpPr txBox="1"/>
            <p:nvPr/>
          </p:nvSpPr>
          <p:spPr>
            <a:xfrm>
              <a:off x="1626" y="3438"/>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sp>
          <p:nvSpPr>
            <p:cNvPr id="66629" name="文本框 66628"/>
            <p:cNvSpPr txBox="1"/>
            <p:nvPr/>
          </p:nvSpPr>
          <p:spPr>
            <a:xfrm>
              <a:off x="2199" y="2564"/>
              <a:ext cx="194" cy="231"/>
            </a:xfrm>
            <a:prstGeom prst="rect">
              <a:avLst/>
            </a:prstGeom>
            <a:noFill/>
            <a:ln w="12700">
              <a:noFill/>
            </a:ln>
          </p:spPr>
          <p:txBody>
            <a:bodyPr wrap="none" lIns="90000" tIns="46800" rIns="90000" bIns="46800" anchor="t">
              <a:spAutoFit/>
            </a:bodyPr>
            <a:lstStyle/>
            <a:p>
              <a:pPr>
                <a:spcBef>
                  <a:spcPct val="0"/>
                </a:spcBef>
                <a:buClr>
                  <a:schemeClr val="bg1"/>
                </a:buClr>
              </a:pPr>
              <a:r>
                <a:rPr lang="en-US" altLang="zh-CN" sz="1800">
                  <a:latin typeface="Arial" panose="020B0604020202020204" pitchFamily="34" charset="0"/>
                </a:rPr>
                <a:t>0</a:t>
              </a:r>
            </a:p>
          </p:txBody>
        </p:sp>
      </p:grpSp>
      <p:grpSp>
        <p:nvGrpSpPr>
          <p:cNvPr id="66634" name="组合 66633"/>
          <p:cNvGrpSpPr/>
          <p:nvPr/>
        </p:nvGrpSpPr>
        <p:grpSpPr>
          <a:xfrm>
            <a:off x="1042988" y="2565400"/>
            <a:ext cx="1152525" cy="1150938"/>
            <a:chOff x="2109" y="1616"/>
            <a:chExt cx="726" cy="725"/>
          </a:xfrm>
        </p:grpSpPr>
        <p:sp>
          <p:nvSpPr>
            <p:cNvPr id="66630" name="文本框 66629"/>
            <p:cNvSpPr txBox="1"/>
            <p:nvPr/>
          </p:nvSpPr>
          <p:spPr>
            <a:xfrm>
              <a:off x="2109" y="2115"/>
              <a:ext cx="726" cy="192"/>
            </a:xfrm>
            <a:prstGeom prst="rect">
              <a:avLst/>
            </a:prstGeom>
            <a:noFill/>
            <a:ln w="12700">
              <a:noFill/>
            </a:ln>
          </p:spPr>
          <p:txBody>
            <a:bodyPr lIns="90000" tIns="46800" rIns="90000" bIns="46800" anchor="b">
              <a:spAutoFit/>
            </a:bodyPr>
            <a:lstStyle/>
            <a:p>
              <a:pPr>
                <a:spcBef>
                  <a:spcPct val="0"/>
                </a:spcBef>
                <a:buClr>
                  <a:schemeClr val="bg1"/>
                </a:buClr>
              </a:pPr>
              <a:r>
                <a:rPr lang="en-US" altLang="zh-CN" sz="1400">
                  <a:latin typeface="Arial" panose="020B0604020202020204" pitchFamily="34" charset="0"/>
                </a:rPr>
                <a:t>Merge (3, 6)</a:t>
              </a:r>
            </a:p>
          </p:txBody>
        </p:sp>
        <p:sp>
          <p:nvSpPr>
            <p:cNvPr id="66631" name="直接连接符 66630"/>
            <p:cNvSpPr/>
            <p:nvPr/>
          </p:nvSpPr>
          <p:spPr>
            <a:xfrm>
              <a:off x="2109" y="1616"/>
              <a:ext cx="0" cy="725"/>
            </a:xfrm>
            <a:prstGeom prst="line">
              <a:avLst/>
            </a:prstGeom>
            <a:ln w="9525" cap="flat" cmpd="sng">
              <a:solidFill>
                <a:schemeClr val="tx1"/>
              </a:solidFill>
              <a:prstDash val="solid"/>
              <a:headEnd type="none" w="med" len="med"/>
              <a:tailEnd type="none" w="med" len="med"/>
            </a:ln>
          </p:spPr>
        </p:sp>
        <p:sp>
          <p:nvSpPr>
            <p:cNvPr id="66632" name="直接连接符 66631"/>
            <p:cNvSpPr/>
            <p:nvPr/>
          </p:nvSpPr>
          <p:spPr>
            <a:xfrm>
              <a:off x="2109" y="2341"/>
              <a:ext cx="726" cy="0"/>
            </a:xfrm>
            <a:prstGeom prst="line">
              <a:avLst/>
            </a:prstGeom>
            <a:ln w="9525" cap="flat" cmpd="sng">
              <a:solidFill>
                <a:schemeClr val="tx1"/>
              </a:solidFill>
              <a:prstDash val="solid"/>
              <a:headEnd type="none" w="med" len="med"/>
              <a:tailEnd type="none" w="med" len="med"/>
            </a:ln>
          </p:spPr>
        </p:sp>
        <p:sp>
          <p:nvSpPr>
            <p:cNvPr id="66633" name="直接连接符 66632"/>
            <p:cNvSpPr/>
            <p:nvPr/>
          </p:nvSpPr>
          <p:spPr>
            <a:xfrm flipV="1">
              <a:off x="2835" y="1616"/>
              <a:ext cx="0" cy="725"/>
            </a:xfrm>
            <a:prstGeom prst="line">
              <a:avLst/>
            </a:prstGeom>
            <a:ln w="9525" cap="flat" cmpd="sng">
              <a:solidFill>
                <a:schemeClr val="tx1"/>
              </a:solidFill>
              <a:prstDash val="solid"/>
              <a:headEnd type="none" w="med" len="med"/>
              <a:tailEnd type="none" w="med" len="med"/>
            </a:ln>
          </p:spPr>
        </p:sp>
      </p:grpSp>
      <p:sp>
        <p:nvSpPr>
          <p:cNvPr id="66637" name="椭圆 66636"/>
          <p:cNvSpPr/>
          <p:nvPr/>
        </p:nvSpPr>
        <p:spPr>
          <a:xfrm rot="18383220">
            <a:off x="2447925" y="4471988"/>
            <a:ext cx="2519363" cy="1152525"/>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sp>
        <p:nvSpPr>
          <p:cNvPr id="66638" name="椭圆 66637"/>
          <p:cNvSpPr/>
          <p:nvPr/>
        </p:nvSpPr>
        <p:spPr>
          <a:xfrm>
            <a:off x="4643438" y="3429000"/>
            <a:ext cx="4032250" cy="2447925"/>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17</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639"/>
                                        </p:tgtEl>
                                        <p:attrNameLst>
                                          <p:attrName>style.visibility</p:attrName>
                                        </p:attrNameLst>
                                      </p:cBhvr>
                                      <p:to>
                                        <p:strVal val="visible"/>
                                      </p:to>
                                    </p:set>
                                    <p:animEffect transition="in" filter="dissolve">
                                      <p:cBhvr>
                                        <p:cTn id="7" dur="500"/>
                                        <p:tgtEl>
                                          <p:spTgt spid="66639"/>
                                        </p:tgtEl>
                                      </p:cBhvr>
                                    </p:animEffect>
                                  </p:childTnLst>
                                </p:cTn>
                              </p:par>
                              <p:par>
                                <p:cTn id="8" presetID="9" presetClass="entr" presetSubtype="0" fill="hold" nodeType="withEffect">
                                  <p:stCondLst>
                                    <p:cond delay="0"/>
                                  </p:stCondLst>
                                  <p:childTnLst>
                                    <p:set>
                                      <p:cBhvr>
                                        <p:cTn id="9" dur="1" fill="hold">
                                          <p:stCondLst>
                                            <p:cond delay="0"/>
                                          </p:stCondLst>
                                        </p:cTn>
                                        <p:tgtEl>
                                          <p:spTgt spid="66641"/>
                                        </p:tgtEl>
                                        <p:attrNameLst>
                                          <p:attrName>style.visibility</p:attrName>
                                        </p:attrNameLst>
                                      </p:cBhvr>
                                      <p:to>
                                        <p:strVal val="visible"/>
                                      </p:to>
                                    </p:set>
                                    <p:animEffect transition="in" filter="dissolve">
                                      <p:cBhvr>
                                        <p:cTn id="10" dur="500"/>
                                        <p:tgtEl>
                                          <p:spTgt spid="66641"/>
                                        </p:tgtEl>
                                      </p:cBhvr>
                                    </p:animEffect>
                                  </p:childTnLst>
                                </p:cTn>
                              </p:par>
                              <p:par>
                                <p:cTn id="11" presetID="9" presetClass="entr" presetSubtype="0" fill="hold" nodeType="withEffect">
                                  <p:stCondLst>
                                    <p:cond delay="0"/>
                                  </p:stCondLst>
                                  <p:childTnLst>
                                    <p:set>
                                      <p:cBhvr>
                                        <p:cTn id="12" dur="1" fill="hold">
                                          <p:stCondLst>
                                            <p:cond delay="0"/>
                                          </p:stCondLst>
                                        </p:cTn>
                                        <p:tgtEl>
                                          <p:spTgt spid="66640"/>
                                        </p:tgtEl>
                                        <p:attrNameLst>
                                          <p:attrName>style.visibility</p:attrName>
                                        </p:attrNameLst>
                                      </p:cBhvr>
                                      <p:to>
                                        <p:strVal val="visible"/>
                                      </p:to>
                                    </p:set>
                                    <p:animEffect transition="in" filter="dissolve">
                                      <p:cBhvr>
                                        <p:cTn id="13" dur="500"/>
                                        <p:tgtEl>
                                          <p:spTgt spid="66640"/>
                                        </p:tgtEl>
                                      </p:cBhvr>
                                    </p:animEffect>
                                  </p:childTnLst>
                                </p:cTn>
                              </p:par>
                              <p:par>
                                <p:cTn id="14" presetID="9" presetClass="entr" presetSubtype="0" fill="hold" nodeType="withEffect">
                                  <p:stCondLst>
                                    <p:cond delay="0"/>
                                  </p:stCondLst>
                                  <p:childTnLst>
                                    <p:set>
                                      <p:cBhvr>
                                        <p:cTn id="15" dur="1" fill="hold">
                                          <p:stCondLst>
                                            <p:cond delay="0"/>
                                          </p:stCondLst>
                                        </p:cTn>
                                        <p:tgtEl>
                                          <p:spTgt spid="66642"/>
                                        </p:tgtEl>
                                        <p:attrNameLst>
                                          <p:attrName>style.visibility</p:attrName>
                                        </p:attrNameLst>
                                      </p:cBhvr>
                                      <p:to>
                                        <p:strVal val="visible"/>
                                      </p:to>
                                    </p:set>
                                    <p:animEffect transition="in" filter="dissolve">
                                      <p:cBhvr>
                                        <p:cTn id="16" dur="500"/>
                                        <p:tgtEl>
                                          <p:spTgt spid="666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66642"/>
                                        </p:tgtEl>
                                      </p:cBhvr>
                                    </p:animEffect>
                                    <p:set>
                                      <p:cBhvr>
                                        <p:cTn id="21" dur="1" fill="hold">
                                          <p:stCondLst>
                                            <p:cond delay="1999"/>
                                          </p:stCondLst>
                                        </p:cTn>
                                        <p:tgtEl>
                                          <p:spTgt spid="666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2000"/>
                                        <p:tgtEl>
                                          <p:spTgt spid="66641"/>
                                        </p:tgtEl>
                                      </p:cBhvr>
                                    </p:animEffect>
                                    <p:set>
                                      <p:cBhvr>
                                        <p:cTn id="24" dur="1" fill="hold">
                                          <p:stCondLst>
                                            <p:cond delay="1999"/>
                                          </p:stCondLst>
                                        </p:cTn>
                                        <p:tgtEl>
                                          <p:spTgt spid="6664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66634"/>
                                        </p:tgtEl>
                                        <p:attrNameLst>
                                          <p:attrName>style.visibility</p:attrName>
                                        </p:attrNameLst>
                                      </p:cBhvr>
                                      <p:to>
                                        <p:strVal val="visible"/>
                                      </p:to>
                                    </p:set>
                                    <p:animEffect transition="in" filter="fade">
                                      <p:cBhvr>
                                        <p:cTn id="27" dur="2000"/>
                                        <p:tgtEl>
                                          <p:spTgt spid="66634"/>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66637"/>
                                        </p:tgtEl>
                                        <p:attrNameLst>
                                          <p:attrName>style.visibility</p:attrName>
                                        </p:attrNameLst>
                                      </p:cBhvr>
                                      <p:to>
                                        <p:strVal val="visible"/>
                                      </p:to>
                                    </p:set>
                                    <p:animEffect transition="in" filter="fade">
                                      <p:cBhvr>
                                        <p:cTn id="31" dur="1000"/>
                                        <p:tgtEl>
                                          <p:spTgt spid="66637"/>
                                        </p:tgtEl>
                                      </p:cBhvr>
                                    </p:animEffect>
                                  </p:childTnLst>
                                </p:cTn>
                              </p:par>
                              <p:par>
                                <p:cTn id="32" presetID="10" presetClass="entr" presetSubtype="0" fill="hold" nodeType="withEffect">
                                  <p:stCondLst>
                                    <p:cond delay="0"/>
                                  </p:stCondLst>
                                  <p:childTnLst>
                                    <p:set>
                                      <p:cBhvr>
                                        <p:cTn id="33" dur="1" fill="hold">
                                          <p:stCondLst>
                                            <p:cond delay="0"/>
                                          </p:stCondLst>
                                        </p:cTn>
                                        <p:tgtEl>
                                          <p:spTgt spid="66638"/>
                                        </p:tgtEl>
                                        <p:attrNameLst>
                                          <p:attrName>style.visibility</p:attrName>
                                        </p:attrNameLst>
                                      </p:cBhvr>
                                      <p:to>
                                        <p:strVal val="visible"/>
                                      </p:to>
                                    </p:set>
                                    <p:animEffect transition="in" filter="fade">
                                      <p:cBhvr>
                                        <p:cTn id="34" dur="1000"/>
                                        <p:tgtEl>
                                          <p:spTgt spid="66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72707" name="文本占位符 72706"/>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72708" name="矩形 72707"/>
          <p:cNvSpPr/>
          <p:nvPr/>
        </p:nvSpPr>
        <p:spPr>
          <a:xfrm>
            <a:off x="0" y="0"/>
            <a:ext cx="9144000" cy="0"/>
          </a:xfrm>
          <a:prstGeom prst="rect">
            <a:avLst/>
          </a:prstGeom>
          <a:noFill/>
          <a:ln w="9525">
            <a:noFill/>
          </a:ln>
        </p:spPr>
        <p:txBody>
          <a:bodyPr/>
          <a:lstStyle/>
          <a:p>
            <a:endParaRPr lang="zh-CN" altLang="en-US"/>
          </a:p>
        </p:txBody>
      </p:sp>
      <p:grpSp>
        <p:nvGrpSpPr>
          <p:cNvPr id="72709" name="组合 72708"/>
          <p:cNvGrpSpPr/>
          <p:nvPr/>
        </p:nvGrpSpPr>
        <p:grpSpPr>
          <a:xfrm>
            <a:off x="4932363" y="3500438"/>
            <a:ext cx="3313112" cy="1800225"/>
            <a:chOff x="3107" y="2205"/>
            <a:chExt cx="2087" cy="1134"/>
          </a:xfrm>
        </p:grpSpPr>
        <p:sp>
          <p:nvSpPr>
            <p:cNvPr id="72710" name="文本框 72709"/>
            <p:cNvSpPr txBox="1"/>
            <p:nvPr/>
          </p:nvSpPr>
          <p:spPr>
            <a:xfrm>
              <a:off x="3511" y="2263"/>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72711" name="直接连接符 72710"/>
            <p:cNvSpPr/>
            <p:nvPr/>
          </p:nvSpPr>
          <p:spPr>
            <a:xfrm flipH="1">
              <a:off x="3262" y="2794"/>
              <a:ext cx="272" cy="409"/>
            </a:xfrm>
            <a:prstGeom prst="line">
              <a:avLst/>
            </a:prstGeom>
            <a:ln w="12700" cap="flat" cmpd="sng">
              <a:solidFill>
                <a:schemeClr val="tx1"/>
              </a:solidFill>
              <a:prstDash val="solid"/>
              <a:headEnd type="none" w="med" len="med"/>
              <a:tailEnd type="none" w="med" len="med"/>
            </a:ln>
          </p:spPr>
        </p:sp>
        <p:sp>
          <p:nvSpPr>
            <p:cNvPr id="72712" name="直接连接符 72711"/>
            <p:cNvSpPr/>
            <p:nvPr/>
          </p:nvSpPr>
          <p:spPr>
            <a:xfrm>
              <a:off x="3580" y="2794"/>
              <a:ext cx="227" cy="409"/>
            </a:xfrm>
            <a:prstGeom prst="line">
              <a:avLst/>
            </a:prstGeom>
            <a:ln w="12700" cap="flat" cmpd="sng">
              <a:solidFill>
                <a:schemeClr val="tx1"/>
              </a:solidFill>
              <a:prstDash val="solid"/>
              <a:headEnd type="none" w="med" len="med"/>
              <a:tailEnd type="none" w="med" len="med"/>
            </a:ln>
          </p:spPr>
        </p:sp>
        <p:sp>
          <p:nvSpPr>
            <p:cNvPr id="72713" name="直接连接符 72712"/>
            <p:cNvSpPr/>
            <p:nvPr/>
          </p:nvSpPr>
          <p:spPr>
            <a:xfrm flipH="1">
              <a:off x="3588" y="2341"/>
              <a:ext cx="581" cy="363"/>
            </a:xfrm>
            <a:prstGeom prst="line">
              <a:avLst/>
            </a:prstGeom>
            <a:ln w="12700" cap="flat" cmpd="sng">
              <a:solidFill>
                <a:schemeClr val="tx1"/>
              </a:solidFill>
              <a:prstDash val="solid"/>
              <a:headEnd type="none" w="med" len="med"/>
              <a:tailEnd type="none" w="med" len="med"/>
            </a:ln>
          </p:spPr>
        </p:sp>
        <p:sp>
          <p:nvSpPr>
            <p:cNvPr id="72714" name="直接连接符 72713"/>
            <p:cNvSpPr/>
            <p:nvPr/>
          </p:nvSpPr>
          <p:spPr>
            <a:xfrm>
              <a:off x="4214" y="2341"/>
              <a:ext cx="590" cy="404"/>
            </a:xfrm>
            <a:prstGeom prst="line">
              <a:avLst/>
            </a:prstGeom>
            <a:ln w="12700" cap="flat" cmpd="sng">
              <a:solidFill>
                <a:schemeClr val="tx1"/>
              </a:solidFill>
              <a:prstDash val="solid"/>
              <a:headEnd type="none" w="med" len="med"/>
              <a:tailEnd type="none" w="med" len="med"/>
            </a:ln>
          </p:spPr>
        </p:sp>
        <p:sp>
          <p:nvSpPr>
            <p:cNvPr id="72715" name="椭圆 72714"/>
            <p:cNvSpPr/>
            <p:nvPr/>
          </p:nvSpPr>
          <p:spPr>
            <a:xfrm>
              <a:off x="4078" y="220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6</a:t>
              </a:r>
            </a:p>
          </p:txBody>
        </p:sp>
        <p:sp>
          <p:nvSpPr>
            <p:cNvPr id="72716" name="椭圆 72715"/>
            <p:cNvSpPr/>
            <p:nvPr/>
          </p:nvSpPr>
          <p:spPr>
            <a:xfrm>
              <a:off x="3444" y="265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12</a:t>
              </a:r>
            </a:p>
          </p:txBody>
        </p:sp>
        <p:sp>
          <p:nvSpPr>
            <p:cNvPr id="72717" name="椭圆 72716"/>
            <p:cNvSpPr/>
            <p:nvPr/>
          </p:nvSpPr>
          <p:spPr>
            <a:xfrm>
              <a:off x="3107" y="311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72718" name="椭圆 72717"/>
            <p:cNvSpPr/>
            <p:nvPr/>
          </p:nvSpPr>
          <p:spPr>
            <a:xfrm>
              <a:off x="3696" y="311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24</a:t>
              </a:r>
            </a:p>
          </p:txBody>
        </p:sp>
        <p:sp>
          <p:nvSpPr>
            <p:cNvPr id="72719" name="任意多边形 72718"/>
            <p:cNvSpPr/>
            <p:nvPr/>
          </p:nvSpPr>
          <p:spPr>
            <a:xfrm>
              <a:off x="4496" y="2789"/>
              <a:ext cx="288" cy="360"/>
            </a:xfrm>
            <a:custGeom>
              <a:avLst/>
              <a:gdLst/>
              <a:ahLst/>
              <a:cxnLst/>
              <a:rect l="0" t="0" r="0" b="0"/>
              <a:pathLst>
                <a:path w="288" h="360">
                  <a:moveTo>
                    <a:pt x="288" y="0"/>
                  </a:moveTo>
                  <a:lnTo>
                    <a:pt x="0" y="360"/>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2720" name="椭圆 72719"/>
            <p:cNvSpPr/>
            <p:nvPr/>
          </p:nvSpPr>
          <p:spPr>
            <a:xfrm>
              <a:off x="4377"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72721" name="任意多边形 72720"/>
            <p:cNvSpPr/>
            <p:nvPr/>
          </p:nvSpPr>
          <p:spPr>
            <a:xfrm>
              <a:off x="4824" y="2773"/>
              <a:ext cx="252" cy="386"/>
            </a:xfrm>
            <a:custGeom>
              <a:avLst/>
              <a:gdLst/>
              <a:ahLst/>
              <a:cxnLst/>
              <a:rect l="0" t="0" r="0" b="0"/>
              <a:pathLst>
                <a:path w="252" h="386">
                  <a:moveTo>
                    <a:pt x="0" y="0"/>
                  </a:moveTo>
                  <a:lnTo>
                    <a:pt x="252" y="386"/>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2722" name="椭圆 72721"/>
            <p:cNvSpPr/>
            <p:nvPr/>
          </p:nvSpPr>
          <p:spPr>
            <a:xfrm>
              <a:off x="4967"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72723" name="椭圆 72722"/>
            <p:cNvSpPr/>
            <p:nvPr/>
          </p:nvSpPr>
          <p:spPr>
            <a:xfrm>
              <a:off x="4702" y="265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grpSp>
      <p:grpSp>
        <p:nvGrpSpPr>
          <p:cNvPr id="72758" name="组合 72757"/>
          <p:cNvGrpSpPr/>
          <p:nvPr/>
        </p:nvGrpSpPr>
        <p:grpSpPr>
          <a:xfrm>
            <a:off x="3059113" y="4221163"/>
            <a:ext cx="1277937" cy="1709737"/>
            <a:chOff x="1337" y="2568"/>
            <a:chExt cx="805" cy="1077"/>
          </a:xfrm>
        </p:grpSpPr>
        <p:sp>
          <p:nvSpPr>
            <p:cNvPr id="72738" name="任意多边形 72737"/>
            <p:cNvSpPr/>
            <p:nvPr/>
          </p:nvSpPr>
          <p:spPr>
            <a:xfrm>
              <a:off x="1729" y="2691"/>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2739" name="椭圆 72738"/>
            <p:cNvSpPr/>
            <p:nvPr/>
          </p:nvSpPr>
          <p:spPr>
            <a:xfrm>
              <a:off x="1915" y="25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72740" name="直接连接符 72739"/>
            <p:cNvSpPr/>
            <p:nvPr/>
          </p:nvSpPr>
          <p:spPr>
            <a:xfrm flipH="1">
              <a:off x="1440" y="3121"/>
              <a:ext cx="272" cy="409"/>
            </a:xfrm>
            <a:prstGeom prst="line">
              <a:avLst/>
            </a:prstGeom>
            <a:ln w="12700" cap="flat" cmpd="sng">
              <a:solidFill>
                <a:schemeClr val="tx1"/>
              </a:solidFill>
              <a:prstDash val="solid"/>
              <a:headEnd type="none" w="med" len="med"/>
              <a:tailEnd type="none" w="med" len="med"/>
            </a:ln>
          </p:spPr>
        </p:sp>
        <p:sp>
          <p:nvSpPr>
            <p:cNvPr id="72741" name="椭圆 72740"/>
            <p:cNvSpPr/>
            <p:nvPr/>
          </p:nvSpPr>
          <p:spPr>
            <a:xfrm>
              <a:off x="1337" y="34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72742" name="椭圆 72741"/>
            <p:cNvSpPr/>
            <p:nvPr/>
          </p:nvSpPr>
          <p:spPr>
            <a:xfrm>
              <a:off x="1610" y="297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grpSp>
      <p:grpSp>
        <p:nvGrpSpPr>
          <p:cNvPr id="72757" name="组合 72756"/>
          <p:cNvGrpSpPr/>
          <p:nvPr/>
        </p:nvGrpSpPr>
        <p:grpSpPr>
          <a:xfrm>
            <a:off x="1042988" y="2565400"/>
            <a:ext cx="1152525" cy="1150938"/>
            <a:chOff x="2426" y="1661"/>
            <a:chExt cx="726" cy="725"/>
          </a:xfrm>
        </p:grpSpPr>
        <p:sp>
          <p:nvSpPr>
            <p:cNvPr id="72750" name="文本框 72749"/>
            <p:cNvSpPr txBox="1"/>
            <p:nvPr/>
          </p:nvSpPr>
          <p:spPr>
            <a:xfrm>
              <a:off x="2426" y="2026"/>
              <a:ext cx="726" cy="326"/>
            </a:xfrm>
            <a:prstGeom prst="rect">
              <a:avLst/>
            </a:prstGeom>
            <a:noFill/>
            <a:ln w="12700">
              <a:noFill/>
            </a:ln>
          </p:spPr>
          <p:txBody>
            <a:bodyPr lIns="90000" tIns="46800" rIns="90000" bIns="46800" anchor="b">
              <a:spAutoFit/>
            </a:bodyPr>
            <a:lstStyle/>
            <a:p>
              <a:pPr>
                <a:spcBef>
                  <a:spcPct val="0"/>
                </a:spcBef>
                <a:buClr>
                  <a:schemeClr val="bg1"/>
                </a:buClr>
              </a:pPr>
              <a:r>
                <a:rPr lang="en-US" altLang="zh-CN" sz="1400">
                  <a:latin typeface="Arial" panose="020B0604020202020204" pitchFamily="34" charset="0"/>
                </a:rPr>
                <a:t>Merge (8, 6)</a:t>
              </a:r>
            </a:p>
            <a:p>
              <a:pPr>
                <a:spcBef>
                  <a:spcPct val="0"/>
                </a:spcBef>
                <a:buClr>
                  <a:schemeClr val="bg1"/>
                </a:buClr>
              </a:pPr>
              <a:r>
                <a:rPr lang="en-US" altLang="zh-CN" sz="1400">
                  <a:latin typeface="Arial" panose="020B0604020202020204" pitchFamily="34" charset="0"/>
                </a:rPr>
                <a:t>Merge (3, 6)</a:t>
              </a:r>
            </a:p>
          </p:txBody>
        </p:sp>
        <p:sp>
          <p:nvSpPr>
            <p:cNvPr id="72751" name="直接连接符 72750"/>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72752" name="直接连接符 72751"/>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72753" name="直接连接符 72752"/>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72754" name="椭圆 72753"/>
          <p:cNvSpPr/>
          <p:nvPr/>
        </p:nvSpPr>
        <p:spPr>
          <a:xfrm rot="18383220">
            <a:off x="2447925" y="4471988"/>
            <a:ext cx="2519363" cy="1152525"/>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sp>
        <p:nvSpPr>
          <p:cNvPr id="72756" name="椭圆 72755"/>
          <p:cNvSpPr/>
          <p:nvPr/>
        </p:nvSpPr>
        <p:spPr>
          <a:xfrm>
            <a:off x="6659563" y="4005263"/>
            <a:ext cx="1871662" cy="1584325"/>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18</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754"/>
                                        </p:tgtEl>
                                        <p:attrNameLst>
                                          <p:attrName>style.visibility</p:attrName>
                                        </p:attrNameLst>
                                      </p:cBhvr>
                                      <p:to>
                                        <p:strVal val="visible"/>
                                      </p:to>
                                    </p:set>
                                    <p:animEffect transition="in" filter="fade">
                                      <p:cBhvr>
                                        <p:cTn id="7" dur="1000"/>
                                        <p:tgtEl>
                                          <p:spTgt spid="72754"/>
                                        </p:tgtEl>
                                      </p:cBhvr>
                                    </p:animEffect>
                                  </p:childTnLst>
                                </p:cTn>
                              </p:par>
                              <p:par>
                                <p:cTn id="8" presetID="10" presetClass="entr" presetSubtype="0" fill="hold" nodeType="withEffect">
                                  <p:stCondLst>
                                    <p:cond delay="0"/>
                                  </p:stCondLst>
                                  <p:childTnLst>
                                    <p:set>
                                      <p:cBhvr>
                                        <p:cTn id="9" dur="1" fill="hold">
                                          <p:stCondLst>
                                            <p:cond delay="0"/>
                                          </p:stCondLst>
                                        </p:cTn>
                                        <p:tgtEl>
                                          <p:spTgt spid="72756"/>
                                        </p:tgtEl>
                                        <p:attrNameLst>
                                          <p:attrName>style.visibility</p:attrName>
                                        </p:attrNameLst>
                                      </p:cBhvr>
                                      <p:to>
                                        <p:strVal val="visible"/>
                                      </p:to>
                                    </p:set>
                                    <p:animEffect transition="in" filter="fade">
                                      <p:cBhvr>
                                        <p:cTn id="10" dur="1000"/>
                                        <p:tgtEl>
                                          <p:spTgt spid="7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74755" name="文本占位符 74754"/>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74756" name="矩形 74755"/>
          <p:cNvSpPr/>
          <p:nvPr/>
        </p:nvSpPr>
        <p:spPr>
          <a:xfrm>
            <a:off x="0" y="0"/>
            <a:ext cx="9144000" cy="0"/>
          </a:xfrm>
          <a:prstGeom prst="rect">
            <a:avLst/>
          </a:prstGeom>
          <a:noFill/>
          <a:ln w="9525">
            <a:noFill/>
          </a:ln>
        </p:spPr>
        <p:txBody>
          <a:bodyPr/>
          <a:lstStyle/>
          <a:p>
            <a:endParaRPr lang="zh-CN" altLang="en-US"/>
          </a:p>
        </p:txBody>
      </p:sp>
      <p:grpSp>
        <p:nvGrpSpPr>
          <p:cNvPr id="74786" name="组合 74785"/>
          <p:cNvGrpSpPr/>
          <p:nvPr/>
        </p:nvGrpSpPr>
        <p:grpSpPr>
          <a:xfrm>
            <a:off x="6948488" y="4221163"/>
            <a:ext cx="1296987" cy="1009650"/>
            <a:chOff x="4331" y="2658"/>
            <a:chExt cx="817" cy="636"/>
          </a:xfrm>
        </p:grpSpPr>
        <p:sp>
          <p:nvSpPr>
            <p:cNvPr id="74767" name="任意多边形 74766"/>
            <p:cNvSpPr/>
            <p:nvPr/>
          </p:nvSpPr>
          <p:spPr>
            <a:xfrm>
              <a:off x="4450" y="2789"/>
              <a:ext cx="288" cy="360"/>
            </a:xfrm>
            <a:custGeom>
              <a:avLst/>
              <a:gdLst/>
              <a:ahLst/>
              <a:cxnLst/>
              <a:rect l="0" t="0" r="0" b="0"/>
              <a:pathLst>
                <a:path w="288" h="360">
                  <a:moveTo>
                    <a:pt x="288" y="0"/>
                  </a:moveTo>
                  <a:lnTo>
                    <a:pt x="0" y="360"/>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4768" name="椭圆 74767"/>
            <p:cNvSpPr/>
            <p:nvPr/>
          </p:nvSpPr>
          <p:spPr>
            <a:xfrm>
              <a:off x="4331"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74769" name="任意多边形 74768"/>
            <p:cNvSpPr/>
            <p:nvPr/>
          </p:nvSpPr>
          <p:spPr>
            <a:xfrm>
              <a:off x="4778" y="2773"/>
              <a:ext cx="252" cy="386"/>
            </a:xfrm>
            <a:custGeom>
              <a:avLst/>
              <a:gdLst/>
              <a:ahLst/>
              <a:cxnLst/>
              <a:rect l="0" t="0" r="0" b="0"/>
              <a:pathLst>
                <a:path w="252" h="386">
                  <a:moveTo>
                    <a:pt x="0" y="0"/>
                  </a:moveTo>
                  <a:lnTo>
                    <a:pt x="252" y="386"/>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4770" name="椭圆 74769"/>
            <p:cNvSpPr/>
            <p:nvPr/>
          </p:nvSpPr>
          <p:spPr>
            <a:xfrm>
              <a:off x="4921"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74771" name="椭圆 74770"/>
            <p:cNvSpPr/>
            <p:nvPr/>
          </p:nvSpPr>
          <p:spPr>
            <a:xfrm>
              <a:off x="4656" y="265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grpSp>
      <p:grpSp>
        <p:nvGrpSpPr>
          <p:cNvPr id="74785" name="组合 74784"/>
          <p:cNvGrpSpPr/>
          <p:nvPr/>
        </p:nvGrpSpPr>
        <p:grpSpPr>
          <a:xfrm>
            <a:off x="3059113" y="4221163"/>
            <a:ext cx="1277937" cy="1709737"/>
            <a:chOff x="1337" y="2568"/>
            <a:chExt cx="805" cy="1077"/>
          </a:xfrm>
        </p:grpSpPr>
        <p:sp>
          <p:nvSpPr>
            <p:cNvPr id="74772" name="任意多边形 74771"/>
            <p:cNvSpPr/>
            <p:nvPr/>
          </p:nvSpPr>
          <p:spPr>
            <a:xfrm>
              <a:off x="1729" y="2691"/>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4773" name="椭圆 74772"/>
            <p:cNvSpPr/>
            <p:nvPr/>
          </p:nvSpPr>
          <p:spPr>
            <a:xfrm>
              <a:off x="1915" y="25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74774" name="直接连接符 74773"/>
            <p:cNvSpPr/>
            <p:nvPr/>
          </p:nvSpPr>
          <p:spPr>
            <a:xfrm flipH="1">
              <a:off x="1440" y="3121"/>
              <a:ext cx="272" cy="409"/>
            </a:xfrm>
            <a:prstGeom prst="line">
              <a:avLst/>
            </a:prstGeom>
            <a:ln w="12700" cap="flat" cmpd="sng">
              <a:solidFill>
                <a:schemeClr val="tx1"/>
              </a:solidFill>
              <a:prstDash val="solid"/>
              <a:headEnd type="none" w="med" len="med"/>
              <a:tailEnd type="none" w="med" len="med"/>
            </a:ln>
          </p:spPr>
        </p:sp>
        <p:sp>
          <p:nvSpPr>
            <p:cNvPr id="74775" name="椭圆 74774"/>
            <p:cNvSpPr/>
            <p:nvPr/>
          </p:nvSpPr>
          <p:spPr>
            <a:xfrm>
              <a:off x="1337" y="34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74776" name="椭圆 74775"/>
            <p:cNvSpPr/>
            <p:nvPr/>
          </p:nvSpPr>
          <p:spPr>
            <a:xfrm>
              <a:off x="1610" y="297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grpSp>
      <p:grpSp>
        <p:nvGrpSpPr>
          <p:cNvPr id="74784" name="组合 74783"/>
          <p:cNvGrpSpPr/>
          <p:nvPr/>
        </p:nvGrpSpPr>
        <p:grpSpPr>
          <a:xfrm>
            <a:off x="1042988" y="2565400"/>
            <a:ext cx="1152525" cy="1150938"/>
            <a:chOff x="2426" y="1661"/>
            <a:chExt cx="726" cy="725"/>
          </a:xfrm>
        </p:grpSpPr>
        <p:sp>
          <p:nvSpPr>
            <p:cNvPr id="74777" name="文本框 74776"/>
            <p:cNvSpPr txBox="1"/>
            <p:nvPr/>
          </p:nvSpPr>
          <p:spPr>
            <a:xfrm>
              <a:off x="2426" y="1892"/>
              <a:ext cx="726" cy="460"/>
            </a:xfrm>
            <a:prstGeom prst="rect">
              <a:avLst/>
            </a:prstGeom>
            <a:noFill/>
            <a:ln w="12700">
              <a:noFill/>
            </a:ln>
          </p:spPr>
          <p:txBody>
            <a:bodyPr lIns="90000" tIns="46800" rIns="90000" bIns="46800" anchor="b">
              <a:spAutoFit/>
            </a:bodyPr>
            <a:lstStyle/>
            <a:p>
              <a:pPr>
                <a:spcBef>
                  <a:spcPct val="0"/>
                </a:spcBef>
                <a:buClr>
                  <a:schemeClr val="bg1"/>
                </a:buClr>
              </a:pPr>
              <a:r>
                <a:rPr lang="en-US" altLang="zh-CN" sz="1400">
                  <a:latin typeface="Arial" panose="020B0604020202020204" pitchFamily="34" charset="0"/>
                </a:rPr>
                <a:t>Merge (8, 7)</a:t>
              </a:r>
            </a:p>
            <a:p>
              <a:pPr>
                <a:spcBef>
                  <a:spcPct val="0"/>
                </a:spcBef>
                <a:buClr>
                  <a:schemeClr val="bg1"/>
                </a:buClr>
              </a:pPr>
              <a:r>
                <a:rPr lang="en-US" altLang="zh-CN" sz="1400">
                  <a:latin typeface="Arial" panose="020B0604020202020204" pitchFamily="34" charset="0"/>
                </a:rPr>
                <a:t>Merge (8, 6)</a:t>
              </a:r>
            </a:p>
            <a:p>
              <a:pPr>
                <a:spcBef>
                  <a:spcPct val="0"/>
                </a:spcBef>
                <a:buClr>
                  <a:schemeClr val="bg1"/>
                </a:buClr>
              </a:pPr>
              <a:r>
                <a:rPr lang="en-US" altLang="zh-CN" sz="1400">
                  <a:latin typeface="Arial" panose="020B0604020202020204" pitchFamily="34" charset="0"/>
                </a:rPr>
                <a:t>Merge (3, 6)</a:t>
              </a:r>
            </a:p>
          </p:txBody>
        </p:sp>
        <p:sp>
          <p:nvSpPr>
            <p:cNvPr id="74778" name="直接连接符 74777"/>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74779" name="直接连接符 74778"/>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74780" name="直接连接符 74779"/>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74781" name="椭圆 74780"/>
          <p:cNvSpPr/>
          <p:nvPr/>
        </p:nvSpPr>
        <p:spPr>
          <a:xfrm rot="18383220">
            <a:off x="2447925" y="4471988"/>
            <a:ext cx="2519363" cy="1152525"/>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sp>
        <p:nvSpPr>
          <p:cNvPr id="74783" name="椭圆 74782"/>
          <p:cNvSpPr/>
          <p:nvPr/>
        </p:nvSpPr>
        <p:spPr>
          <a:xfrm>
            <a:off x="7667625" y="4652963"/>
            <a:ext cx="766763" cy="792162"/>
          </a:xfrm>
          <a:prstGeom prst="ellipse">
            <a:avLst/>
          </a:prstGeom>
          <a:noFill/>
          <a:ln w="9525" cap="flat" cmpd="sng">
            <a:solidFill>
              <a:srgbClr val="FF0000"/>
            </a:solidFill>
            <a:prstDash val="dash"/>
            <a:headEnd type="none" w="med" len="med"/>
            <a:tailEnd type="none" w="med" len="med"/>
          </a:ln>
        </p:spPr>
        <p:txBody>
          <a:bodyPr wrap="none" anchor="ctr"/>
          <a:lstStyle/>
          <a:p>
            <a:pPr algn="ctr" eaLnBrk="0" hangingPunct="0">
              <a:spcBef>
                <a:spcPct val="0"/>
              </a:spcBef>
            </a:pPr>
            <a:endParaRPr sz="1800" dirty="0">
              <a:latin typeface="Arial" panose="020B0604020202020204" pitchFamily="34" charset="0"/>
            </a:endParaRP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19</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4783"/>
                                        </p:tgtEl>
                                        <p:attrNameLst>
                                          <p:attrName>style.visibility</p:attrName>
                                        </p:attrNameLst>
                                      </p:cBhvr>
                                      <p:to>
                                        <p:strVal val="visible"/>
                                      </p:to>
                                    </p:set>
                                    <p:animEffect transition="in" filter="fade">
                                      <p:cBhvr>
                                        <p:cTn id="7" dur="1000"/>
                                        <p:tgtEl>
                                          <p:spTgt spid="74783"/>
                                        </p:tgtEl>
                                      </p:cBhvr>
                                    </p:animEffect>
                                  </p:childTnLst>
                                </p:cTn>
                              </p:par>
                              <p:par>
                                <p:cTn id="8" presetID="10" presetClass="entr" presetSubtype="0" fill="hold" nodeType="withEffect">
                                  <p:stCondLst>
                                    <p:cond delay="0"/>
                                  </p:stCondLst>
                                  <p:childTnLst>
                                    <p:set>
                                      <p:cBhvr>
                                        <p:cTn id="9" dur="1" fill="hold">
                                          <p:stCondLst>
                                            <p:cond delay="0"/>
                                          </p:stCondLst>
                                        </p:cTn>
                                        <p:tgtEl>
                                          <p:spTgt spid="74781"/>
                                        </p:tgtEl>
                                        <p:attrNameLst>
                                          <p:attrName>style.visibility</p:attrName>
                                        </p:attrNameLst>
                                      </p:cBhvr>
                                      <p:to>
                                        <p:strVal val="visible"/>
                                      </p:to>
                                    </p:set>
                                    <p:animEffect transition="in" filter="fade">
                                      <p:cBhvr>
                                        <p:cTn id="10" dur="1000"/>
                                        <p:tgtEl>
                                          <p:spTgt spid="74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 2809 Dispatching </a:t>
            </a:r>
          </a:p>
        </p:txBody>
      </p:sp>
      <p:sp>
        <p:nvSpPr>
          <p:cNvPr id="3" name="内容占位符 2"/>
          <p:cNvSpPr>
            <a:spLocks noGrp="1"/>
          </p:cNvSpPr>
          <p:nvPr>
            <p:ph idx="1"/>
          </p:nvPr>
        </p:nvSpPr>
        <p:spPr/>
        <p:txBody>
          <a:bodyPr/>
          <a:lstStyle/>
          <a:p>
            <a:r>
              <a:rPr lang="zh-CN" altLang="en-US"/>
              <a:t>问题描述：</a:t>
            </a:r>
          </a:p>
          <a:p>
            <a:r>
              <a:rPr lang="zh-CN" altLang="en-US"/>
              <a:t>给定一棵规模达</a:t>
            </a:r>
            <a:r>
              <a:rPr lang="en-US" altLang="zh-CN"/>
              <a:t>10^5</a:t>
            </a:r>
            <a:r>
              <a:rPr lang="zh-CN" altLang="en-US"/>
              <a:t>个节点的树，每个节点有两个参数</a:t>
            </a:r>
            <a:r>
              <a:rPr lang="en-US" altLang="zh-CN"/>
              <a:t>(x,y)</a:t>
            </a:r>
            <a:r>
              <a:rPr lang="zh-CN" altLang="en-US"/>
              <a:t>。</a:t>
            </a:r>
          </a:p>
          <a:p>
            <a:r>
              <a:rPr lang="zh-CN" altLang="en-US"/>
              <a:t>要求选择一颗子树</a:t>
            </a:r>
            <a:r>
              <a:rPr lang="en-US" altLang="zh-CN"/>
              <a:t>(</a:t>
            </a:r>
            <a:r>
              <a:rPr lang="zh-CN" altLang="en-US"/>
              <a:t>以</a:t>
            </a:r>
            <a:r>
              <a:rPr lang="en-US" altLang="zh-CN"/>
              <a:t>u</a:t>
            </a:r>
            <a:r>
              <a:rPr lang="zh-CN" altLang="en-US"/>
              <a:t>为根节点）中的点集</a:t>
            </a:r>
            <a:r>
              <a:rPr lang="en-US" altLang="zh-CN"/>
              <a:t>S</a:t>
            </a:r>
            <a:r>
              <a:rPr lang="zh-CN" altLang="en-US"/>
              <a:t>，使得在满足</a:t>
            </a:r>
            <a:r>
              <a:rPr lang="en-US" altLang="zh-CN"/>
              <a:t>∑x</a:t>
            </a:r>
            <a:r>
              <a:rPr lang="en-US" altLang="zh-CN" baseline="-25000"/>
              <a:t>i</a:t>
            </a:r>
            <a:r>
              <a:rPr lang="en-US" altLang="zh-CN"/>
              <a:t>&lt;X </a:t>
            </a:r>
            <a:r>
              <a:rPr lang="zh-CN" altLang="en-US"/>
              <a:t>（</a:t>
            </a:r>
            <a:r>
              <a:rPr lang="en-US" altLang="zh-CN"/>
              <a:t>x</a:t>
            </a:r>
            <a:r>
              <a:rPr lang="en-US" altLang="zh-CN" baseline="-25000"/>
              <a:t>i</a:t>
            </a:r>
            <a:r>
              <a:rPr lang="en-US" altLang="zh-CN"/>
              <a:t>∈S</a:t>
            </a:r>
            <a:r>
              <a:rPr lang="zh-CN" altLang="en-US"/>
              <a:t>）的前提下，</a:t>
            </a:r>
            <a:r>
              <a:rPr lang="en-US" altLang="zh-CN"/>
              <a:t>u.y*size(S)</a:t>
            </a:r>
            <a:r>
              <a:rPr lang="zh-CN" altLang="en-US"/>
              <a:t>最大。</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a:t>
            </a:fld>
            <a:endParaRPr lang="zh-CN" altLang="en-US" dirty="0">
              <a:latin typeface="Arial" panose="020B0604020202020204" pitchFamily="34"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78851" name="文本占位符 78850"/>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78852" name="矩形 78851"/>
          <p:cNvSpPr/>
          <p:nvPr/>
        </p:nvSpPr>
        <p:spPr>
          <a:xfrm>
            <a:off x="0" y="0"/>
            <a:ext cx="9144000" cy="0"/>
          </a:xfrm>
          <a:prstGeom prst="rect">
            <a:avLst/>
          </a:prstGeom>
          <a:noFill/>
          <a:ln w="9525">
            <a:noFill/>
          </a:ln>
        </p:spPr>
        <p:txBody>
          <a:bodyPr/>
          <a:lstStyle/>
          <a:p>
            <a:endParaRPr lang="zh-CN" altLang="en-US"/>
          </a:p>
        </p:txBody>
      </p:sp>
      <p:sp>
        <p:nvSpPr>
          <p:cNvPr id="78856" name="椭圆 78855"/>
          <p:cNvSpPr/>
          <p:nvPr/>
        </p:nvSpPr>
        <p:spPr>
          <a:xfrm>
            <a:off x="7885113" y="4868863"/>
            <a:ext cx="360362" cy="360362"/>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grpSp>
        <p:nvGrpSpPr>
          <p:cNvPr id="78874" name="组合 78873"/>
          <p:cNvGrpSpPr/>
          <p:nvPr/>
        </p:nvGrpSpPr>
        <p:grpSpPr>
          <a:xfrm>
            <a:off x="1042988" y="2565400"/>
            <a:ext cx="1152525" cy="1150938"/>
            <a:chOff x="2426" y="1661"/>
            <a:chExt cx="726" cy="725"/>
          </a:xfrm>
        </p:grpSpPr>
        <p:sp>
          <p:nvSpPr>
            <p:cNvPr id="78863" name="文本框 78862"/>
            <p:cNvSpPr txBox="1"/>
            <p:nvPr/>
          </p:nvSpPr>
          <p:spPr>
            <a:xfrm>
              <a:off x="2426" y="1758"/>
              <a:ext cx="726" cy="594"/>
            </a:xfrm>
            <a:prstGeom prst="rect">
              <a:avLst/>
            </a:prstGeom>
            <a:noFill/>
            <a:ln w="12700">
              <a:noFill/>
            </a:ln>
          </p:spPr>
          <p:txBody>
            <a:bodyPr lIns="90000" tIns="46800" rIns="90000" bIns="46800" anchor="b">
              <a:spAutoFit/>
            </a:bodyPr>
            <a:lstStyle/>
            <a:p>
              <a:pPr>
                <a:spcBef>
                  <a:spcPct val="0"/>
                </a:spcBef>
                <a:buClr>
                  <a:schemeClr val="bg1"/>
                </a:buClr>
              </a:pPr>
              <a:r>
                <a:rPr lang="en-US" altLang="zh-CN" sz="1400">
                  <a:latin typeface="Arial" panose="020B0604020202020204" pitchFamily="34" charset="0"/>
                </a:rPr>
                <a:t>Merge (8,18)</a:t>
              </a:r>
            </a:p>
            <a:p>
              <a:pPr>
                <a:spcBef>
                  <a:spcPct val="0"/>
                </a:spcBef>
                <a:buClr>
                  <a:schemeClr val="bg1"/>
                </a:buClr>
              </a:pPr>
              <a:r>
                <a:rPr lang="en-US" altLang="zh-CN" sz="1400">
                  <a:latin typeface="Arial" panose="020B0604020202020204" pitchFamily="34" charset="0"/>
                </a:rPr>
                <a:t>Merge (8, 7)</a:t>
              </a:r>
            </a:p>
            <a:p>
              <a:pPr>
                <a:spcBef>
                  <a:spcPct val="0"/>
                </a:spcBef>
                <a:buClr>
                  <a:schemeClr val="bg1"/>
                </a:buClr>
              </a:pPr>
              <a:r>
                <a:rPr lang="en-US" altLang="zh-CN" sz="1400">
                  <a:latin typeface="Arial" panose="020B0604020202020204" pitchFamily="34" charset="0"/>
                </a:rPr>
                <a:t>Merge (8, 6)</a:t>
              </a:r>
            </a:p>
            <a:p>
              <a:pPr>
                <a:spcBef>
                  <a:spcPct val="0"/>
                </a:spcBef>
                <a:buClr>
                  <a:schemeClr val="bg1"/>
                </a:buClr>
              </a:pPr>
              <a:r>
                <a:rPr lang="en-US" altLang="zh-CN" sz="1400">
                  <a:latin typeface="Arial" panose="020B0604020202020204" pitchFamily="34" charset="0"/>
                </a:rPr>
                <a:t>Merge (3, 6)</a:t>
              </a:r>
            </a:p>
          </p:txBody>
        </p:sp>
        <p:sp>
          <p:nvSpPr>
            <p:cNvPr id="78864" name="直接连接符 78863"/>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78865" name="直接连接符 78864"/>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78866" name="直接连接符 78865"/>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78868" name="椭圆 78867"/>
          <p:cNvSpPr/>
          <p:nvPr/>
        </p:nvSpPr>
        <p:spPr>
          <a:xfrm>
            <a:off x="7667625" y="4652963"/>
            <a:ext cx="766763" cy="792162"/>
          </a:xfrm>
          <a:prstGeom prst="ellipse">
            <a:avLst/>
          </a:prstGeom>
          <a:noFill/>
          <a:ln w="9525" cap="flat" cmpd="sng">
            <a:solidFill>
              <a:srgbClr val="FF0000"/>
            </a:solidFill>
            <a:prstDash val="dash"/>
            <a:headEnd type="none" w="med" len="med"/>
            <a:tailEnd type="none" w="med" len="med"/>
          </a:ln>
        </p:spPr>
        <p:txBody>
          <a:bodyPr wrap="none" anchor="ctr"/>
          <a:lstStyle/>
          <a:p>
            <a:pPr algn="ctr" eaLnBrk="0" hangingPunct="0">
              <a:spcBef>
                <a:spcPct val="0"/>
              </a:spcBef>
            </a:pPr>
            <a:endParaRPr sz="1800" dirty="0">
              <a:latin typeface="Arial" panose="020B0604020202020204" pitchFamily="34" charset="0"/>
            </a:endParaRPr>
          </a:p>
        </p:txBody>
      </p:sp>
      <p:sp>
        <p:nvSpPr>
          <p:cNvPr id="78870" name="任意多边形 78869"/>
          <p:cNvSpPr/>
          <p:nvPr/>
        </p:nvSpPr>
        <p:spPr>
          <a:xfrm>
            <a:off x="4284663" y="4508500"/>
            <a:ext cx="300037" cy="381000"/>
          </a:xfrm>
          <a:custGeom>
            <a:avLst/>
            <a:gdLst/>
            <a:ahLst/>
            <a:cxnLst/>
            <a:rect l="0" t="0" r="0" b="0"/>
            <a:pathLst>
              <a:path w="189" h="240">
                <a:moveTo>
                  <a:pt x="0" y="0"/>
                </a:moveTo>
                <a:lnTo>
                  <a:pt x="189" y="240"/>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8872" name="文本框 78871"/>
          <p:cNvSpPr txBox="1"/>
          <p:nvPr/>
        </p:nvSpPr>
        <p:spPr>
          <a:xfrm>
            <a:off x="4356100" y="4868863"/>
            <a:ext cx="792163" cy="366712"/>
          </a:xfrm>
          <a:prstGeom prst="rect">
            <a:avLst/>
          </a:prstGeom>
          <a:noFill/>
          <a:ln w="9525">
            <a:noFill/>
          </a:ln>
        </p:spPr>
        <p:txBody>
          <a:bodyPr>
            <a:spAutoFit/>
          </a:bodyPr>
          <a:lstStyle/>
          <a:p>
            <a:pPr eaLnBrk="0" hangingPunct="0">
              <a:spcBef>
                <a:spcPct val="50000"/>
              </a:spcBef>
            </a:pPr>
            <a:r>
              <a:rPr lang="en-US" altLang="zh-CN" sz="1800">
                <a:latin typeface="Arial" panose="020B0604020202020204" pitchFamily="34" charset="0"/>
              </a:rPr>
              <a:t>NULL</a:t>
            </a:r>
          </a:p>
        </p:txBody>
      </p:sp>
      <p:sp>
        <p:nvSpPr>
          <p:cNvPr id="78873" name="椭圆 78872"/>
          <p:cNvSpPr/>
          <p:nvPr/>
        </p:nvSpPr>
        <p:spPr>
          <a:xfrm>
            <a:off x="4140200" y="4724400"/>
            <a:ext cx="1152525" cy="647700"/>
          </a:xfrm>
          <a:prstGeom prst="ellipse">
            <a:avLst/>
          </a:prstGeom>
          <a:noFill/>
          <a:ln w="9525" cap="flat" cmpd="sng">
            <a:solidFill>
              <a:srgbClr val="FF0000"/>
            </a:solidFill>
            <a:prstDash val="dash"/>
            <a:headEnd type="none" w="med" len="med"/>
            <a:tailEnd type="none" w="med" len="med"/>
          </a:ln>
        </p:spPr>
        <p:txBody>
          <a:bodyPr/>
          <a:lstStyle/>
          <a:p>
            <a:endParaRPr lang="zh-CN" altLang="en-US"/>
          </a:p>
        </p:txBody>
      </p:sp>
      <p:grpSp>
        <p:nvGrpSpPr>
          <p:cNvPr id="78876" name="组合 78875"/>
          <p:cNvGrpSpPr/>
          <p:nvPr/>
        </p:nvGrpSpPr>
        <p:grpSpPr>
          <a:xfrm>
            <a:off x="3059113" y="4221163"/>
            <a:ext cx="1277937" cy="1709737"/>
            <a:chOff x="1337" y="2568"/>
            <a:chExt cx="805" cy="1077"/>
          </a:xfrm>
        </p:grpSpPr>
        <p:sp>
          <p:nvSpPr>
            <p:cNvPr id="78877" name="任意多边形 78876"/>
            <p:cNvSpPr/>
            <p:nvPr/>
          </p:nvSpPr>
          <p:spPr>
            <a:xfrm>
              <a:off x="1729" y="2691"/>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78878" name="椭圆 78877"/>
            <p:cNvSpPr/>
            <p:nvPr/>
          </p:nvSpPr>
          <p:spPr>
            <a:xfrm>
              <a:off x="1915" y="25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78879" name="直接连接符 78878"/>
            <p:cNvSpPr/>
            <p:nvPr/>
          </p:nvSpPr>
          <p:spPr>
            <a:xfrm flipH="1">
              <a:off x="1440" y="3121"/>
              <a:ext cx="272" cy="409"/>
            </a:xfrm>
            <a:prstGeom prst="line">
              <a:avLst/>
            </a:prstGeom>
            <a:ln w="12700" cap="flat" cmpd="sng">
              <a:solidFill>
                <a:schemeClr val="tx1"/>
              </a:solidFill>
              <a:prstDash val="solid"/>
              <a:headEnd type="none" w="med" len="med"/>
              <a:tailEnd type="none" w="med" len="med"/>
            </a:ln>
          </p:spPr>
        </p:sp>
        <p:sp>
          <p:nvSpPr>
            <p:cNvPr id="78880" name="椭圆 78879"/>
            <p:cNvSpPr/>
            <p:nvPr/>
          </p:nvSpPr>
          <p:spPr>
            <a:xfrm>
              <a:off x="1337" y="34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78881" name="椭圆 78880"/>
            <p:cNvSpPr/>
            <p:nvPr/>
          </p:nvSpPr>
          <p:spPr>
            <a:xfrm>
              <a:off x="1610" y="297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gr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20</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873"/>
                                        </p:tgtEl>
                                        <p:attrNameLst>
                                          <p:attrName>style.visibility</p:attrName>
                                        </p:attrNameLst>
                                      </p:cBhvr>
                                      <p:to>
                                        <p:strVal val="visible"/>
                                      </p:to>
                                    </p:set>
                                    <p:animEffect transition="in" filter="fade">
                                      <p:cBhvr>
                                        <p:cTn id="7" dur="2000"/>
                                        <p:tgtEl>
                                          <p:spTgt spid="78873"/>
                                        </p:tgtEl>
                                      </p:cBhvr>
                                    </p:animEffect>
                                  </p:childTnLst>
                                </p:cTn>
                              </p:par>
                              <p:par>
                                <p:cTn id="8" presetID="10" presetClass="entr" presetSubtype="0" fill="hold" nodeType="withEffect">
                                  <p:stCondLst>
                                    <p:cond delay="0"/>
                                  </p:stCondLst>
                                  <p:childTnLst>
                                    <p:set>
                                      <p:cBhvr>
                                        <p:cTn id="9" dur="1" fill="hold">
                                          <p:stCondLst>
                                            <p:cond delay="0"/>
                                          </p:stCondLst>
                                        </p:cTn>
                                        <p:tgtEl>
                                          <p:spTgt spid="78870"/>
                                        </p:tgtEl>
                                        <p:attrNameLst>
                                          <p:attrName>style.visibility</p:attrName>
                                        </p:attrNameLst>
                                      </p:cBhvr>
                                      <p:to>
                                        <p:strVal val="visible"/>
                                      </p:to>
                                    </p:set>
                                    <p:animEffect transition="in" filter="fade">
                                      <p:cBhvr>
                                        <p:cTn id="10" dur="2000"/>
                                        <p:tgtEl>
                                          <p:spTgt spid="788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868"/>
                                        </p:tgtEl>
                                        <p:attrNameLst>
                                          <p:attrName>style.visibility</p:attrName>
                                        </p:attrNameLst>
                                      </p:cBhvr>
                                      <p:to>
                                        <p:strVal val="visible"/>
                                      </p:to>
                                    </p:set>
                                    <p:animEffect transition="in" filter="fade">
                                      <p:cBhvr>
                                        <p:cTn id="13" dur="2000"/>
                                        <p:tgtEl>
                                          <p:spTgt spid="788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872"/>
                                        </p:tgtEl>
                                        <p:attrNameLst>
                                          <p:attrName>style.visibility</p:attrName>
                                        </p:attrNameLst>
                                      </p:cBhvr>
                                      <p:to>
                                        <p:strVal val="visible"/>
                                      </p:to>
                                    </p:set>
                                    <p:animEffect transition="in" filter="fade">
                                      <p:cBhvr>
                                        <p:cTn id="16" dur="2000"/>
                                        <p:tgtEl>
                                          <p:spTgt spid="7887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78873"/>
                                        </p:tgtEl>
                                      </p:cBhvr>
                                    </p:animEffect>
                                    <p:set>
                                      <p:cBhvr>
                                        <p:cTn id="21" dur="1" fill="hold">
                                          <p:stCondLst>
                                            <p:cond delay="1999"/>
                                          </p:stCondLst>
                                        </p:cTn>
                                        <p:tgtEl>
                                          <p:spTgt spid="7887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2000"/>
                                        <p:tgtEl>
                                          <p:spTgt spid="78868"/>
                                        </p:tgtEl>
                                      </p:cBhvr>
                                    </p:animEffect>
                                    <p:set>
                                      <p:cBhvr>
                                        <p:cTn id="24" dur="1" fill="hold">
                                          <p:stCondLst>
                                            <p:cond delay="1999"/>
                                          </p:stCondLst>
                                        </p:cTn>
                                        <p:tgtEl>
                                          <p:spTgt spid="78868"/>
                                        </p:tgtEl>
                                        <p:attrNameLst>
                                          <p:attrName>style.visibility</p:attrName>
                                        </p:attrNameLst>
                                      </p:cBhvr>
                                      <p:to>
                                        <p:strVal val="hidden"/>
                                      </p:to>
                                    </p:set>
                                  </p:childTnLst>
                                </p:cTn>
                              </p:par>
                              <p:par>
                                <p:cTn id="25" presetID="63" presetClass="path" presetSubtype="0" accel="50000" decel="50000" fill="hold" nodeType="withEffect">
                                  <p:stCondLst>
                                    <p:cond delay="0"/>
                                  </p:stCondLst>
                                  <p:childTnLst>
                                    <p:animMotion origin="layout" path="M 0.0 0.0  L 0.25 0.0  E" pathEditMode="relative" ptsTypes="">
                                      <p:cBhvr>
                                        <p:cTn id="26" dur="2000" fill="hold"/>
                                        <p:tgtEl>
                                          <p:spTgt spid="78870"/>
                                        </p:tgtEl>
                                        <p:attrNameLst>
                                          <p:attrName>ppt_x</p:attrName>
                                          <p:attrName>ppt_y</p:attrName>
                                        </p:attrNameLst>
                                      </p:cBhvr>
                                    </p:animMotion>
                                  </p:childTnLst>
                                </p:cTn>
                              </p:par>
                              <p:par>
                                <p:cTn id="27" presetID="63" presetClass="path" presetSubtype="0" accel="50000" decel="50000" fill="hold" grpId="1" nodeType="withEffect">
                                  <p:stCondLst>
                                    <p:cond delay="0"/>
                                  </p:stCondLst>
                                  <p:childTnLst>
                                    <p:animMotion origin="layout" path="M 0.0 0.0  L 0.25 0.0  E" pathEditMode="relative" ptsTypes="">
                                      <p:cBhvr>
                                        <p:cTn id="28" dur="2000" fill="hold"/>
                                        <p:tgtEl>
                                          <p:spTgt spid="78872"/>
                                        </p:tgtEl>
                                        <p:attrNameLst>
                                          <p:attrName>ppt_x</p:attrName>
                                          <p:attrName>ppt_y</p:attrName>
                                        </p:attrNameLst>
                                      </p:cBhvr>
                                    </p:animMotion>
                                  </p:childTnLst>
                                </p:cTn>
                              </p:par>
                              <p:par>
                                <p:cTn id="29" presetID="63" presetClass="path" presetSubtype="0" accel="50000" decel="50000" fill="hold" nodeType="withEffect">
                                  <p:stCondLst>
                                    <p:cond delay="0"/>
                                  </p:stCondLst>
                                  <p:childTnLst>
                                    <p:animMotion origin="layout" path="M 0.0 0.0  L 0.25 0.0  E" pathEditMode="relative" ptsTypes="">
                                      <p:cBhvr>
                                        <p:cTn id="30" dur="2000" fill="hold"/>
                                        <p:tgtEl>
                                          <p:spTgt spid="78873"/>
                                        </p:tgtEl>
                                        <p:attrNameLst>
                                          <p:attrName>ppt_x</p:attrName>
                                          <p:attrName>ppt_y</p:attrName>
                                        </p:attrNameLst>
                                      </p:cBhvr>
                                    </p:animMotion>
                                  </p:childTnLst>
                                </p:cTn>
                              </p:par>
                              <p:par>
                                <p:cTn id="31" presetID="63" presetClass="path" presetSubtype="0" accel="50000" decel="50000" fill="hold" nodeType="withEffect">
                                  <p:stCondLst>
                                    <p:cond delay="0"/>
                                  </p:stCondLst>
                                  <p:childTnLst>
                                    <p:animMotion origin="layout" path="M 0.0 0.0  L 0.25 0.0  E" pathEditMode="relative" ptsTypes="">
                                      <p:cBhvr>
                                        <p:cTn id="32" dur="2000" fill="hold"/>
                                        <p:tgtEl>
                                          <p:spTgt spid="78876"/>
                                        </p:tgtEl>
                                        <p:attrNameLst>
                                          <p:attrName>ppt_x</p:attrName>
                                          <p:attrName>ppt_y</p:attrName>
                                        </p:attrNameLst>
                                      </p:cBhvr>
                                    </p:animMotion>
                                  </p:childTnLst>
                                </p:cTn>
                              </p:par>
                              <p:par>
                                <p:cTn id="33" presetID="35" presetClass="path" presetSubtype="0" accel="50000" decel="50000" fill="hold" grpId="0" nodeType="withEffect">
                                  <p:stCondLst>
                                    <p:cond delay="0"/>
                                  </p:stCondLst>
                                  <p:childTnLst>
                                    <p:animMotion origin="layout" path="M -4.44444E-6 -1.15607E-7 L -0.12204 -1.15607E-7 " pathEditMode="relative" rAng="0" ptsTypes="AA">
                                      <p:cBhvr>
                                        <p:cTn id="34" dur="2000" fill="hold"/>
                                        <p:tgtEl>
                                          <p:spTgt spid="78856"/>
                                        </p:tgtEl>
                                        <p:attrNameLst>
                                          <p:attrName>ppt_x</p:attrName>
                                          <p:attrName>ppt_y</p:attrName>
                                        </p:attrNameLst>
                                      </p:cBhvr>
                                      <p:rCtr x="-6100" y="0"/>
                                    </p:animMotion>
                                  </p:childTnLst>
                                </p:cTn>
                              </p:par>
                              <p:par>
                                <p:cTn id="35" presetID="35" presetClass="path" presetSubtype="0" accel="50000" decel="50000" fill="hold" grpId="2" nodeType="withEffect">
                                  <p:stCondLst>
                                    <p:cond delay="0"/>
                                  </p:stCondLst>
                                  <p:childTnLst>
                                    <p:animMotion origin="layout" path="M -1.94444E-6 -1.15607E-7 L -0.12048 -1.15607E-7 " pathEditMode="relative" rAng="0" ptsTypes="AA">
                                      <p:cBhvr>
                                        <p:cTn id="36" dur="2000" fill="hold"/>
                                        <p:tgtEl>
                                          <p:spTgt spid="78868"/>
                                        </p:tgtEl>
                                        <p:attrNameLst>
                                          <p:attrName>ppt_x</p:attrName>
                                          <p:attrName>ppt_y</p:attrName>
                                        </p:attrNameLst>
                                      </p:cBhvr>
                                      <p:rCtr x="-6000" y="0"/>
                                    </p:animMotion>
                                  </p:childTnLst>
                                </p:cTn>
                              </p:par>
                              <p:par>
                                <p:cTn id="37" presetID="10" presetClass="exit" presetSubtype="0" fill="hold" grpId="2" nodeType="withEffect">
                                  <p:stCondLst>
                                    <p:cond delay="500"/>
                                  </p:stCondLst>
                                  <p:childTnLst>
                                    <p:animEffect transition="out" filter="fade">
                                      <p:cBhvr>
                                        <p:cTn id="38" dur="2000"/>
                                        <p:tgtEl>
                                          <p:spTgt spid="78872"/>
                                        </p:tgtEl>
                                      </p:cBhvr>
                                    </p:animEffect>
                                    <p:set>
                                      <p:cBhvr>
                                        <p:cTn id="39" dur="1" fill="hold">
                                          <p:stCondLst>
                                            <p:cond delay="1999"/>
                                          </p:stCondLst>
                                        </p:cTn>
                                        <p:tgtEl>
                                          <p:spTgt spid="788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animBg="1"/>
      <p:bldP spid="78868" grpId="0" animBg="1"/>
      <p:bldP spid="78868" grpId="1" animBg="1"/>
      <p:bldP spid="78868" grpId="2" animBg="1"/>
      <p:bldP spid="78872" grpId="0"/>
      <p:bldP spid="78872" grpId="1"/>
      <p:bldP spid="78872"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80899" name="文本占位符 80898"/>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80900" name="矩形 80899"/>
          <p:cNvSpPr/>
          <p:nvPr/>
        </p:nvSpPr>
        <p:spPr>
          <a:xfrm>
            <a:off x="0" y="0"/>
            <a:ext cx="9144000" cy="0"/>
          </a:xfrm>
          <a:prstGeom prst="rect">
            <a:avLst/>
          </a:prstGeom>
          <a:noFill/>
          <a:ln w="9525">
            <a:noFill/>
          </a:ln>
        </p:spPr>
        <p:txBody>
          <a:bodyPr/>
          <a:lstStyle/>
          <a:p>
            <a:endParaRPr lang="zh-CN" altLang="en-US"/>
          </a:p>
        </p:txBody>
      </p:sp>
      <p:grpSp>
        <p:nvGrpSpPr>
          <p:cNvPr id="80902" name="组合 80901"/>
          <p:cNvGrpSpPr/>
          <p:nvPr/>
        </p:nvGrpSpPr>
        <p:grpSpPr>
          <a:xfrm>
            <a:off x="1042988" y="2565400"/>
            <a:ext cx="1152525" cy="1150938"/>
            <a:chOff x="2426" y="1661"/>
            <a:chExt cx="726" cy="725"/>
          </a:xfrm>
        </p:grpSpPr>
        <p:sp>
          <p:nvSpPr>
            <p:cNvPr id="80903" name="文本框 80902"/>
            <p:cNvSpPr txBox="1"/>
            <p:nvPr/>
          </p:nvSpPr>
          <p:spPr>
            <a:xfrm>
              <a:off x="2426" y="1758"/>
              <a:ext cx="726" cy="594"/>
            </a:xfrm>
            <a:prstGeom prst="rect">
              <a:avLst/>
            </a:prstGeom>
            <a:noFill/>
            <a:ln w="12700">
              <a:noFill/>
            </a:ln>
          </p:spPr>
          <p:txBody>
            <a:bodyPr lIns="90000" tIns="46800" rIns="90000" bIns="46800" anchor="b">
              <a:spAutoFit/>
            </a:bodyPr>
            <a:lstStyle/>
            <a:p>
              <a:pPr>
                <a:spcBef>
                  <a:spcPct val="0"/>
                </a:spcBef>
                <a:buClr>
                  <a:schemeClr val="bg1"/>
                </a:buClr>
              </a:pPr>
              <a:endParaRPr lang="en-US" altLang="zh-CN" sz="1400">
                <a:latin typeface="Arial" panose="020B0604020202020204" pitchFamily="34" charset="0"/>
              </a:endParaRPr>
            </a:p>
            <a:p>
              <a:pPr>
                <a:spcBef>
                  <a:spcPct val="0"/>
                </a:spcBef>
                <a:buClr>
                  <a:schemeClr val="bg1"/>
                </a:buClr>
              </a:pPr>
              <a:r>
                <a:rPr lang="en-US" altLang="zh-CN" sz="1400">
                  <a:latin typeface="Arial" panose="020B0604020202020204" pitchFamily="34" charset="0"/>
                </a:rPr>
                <a:t>Merge (8, 7)</a:t>
              </a:r>
            </a:p>
            <a:p>
              <a:pPr>
                <a:spcBef>
                  <a:spcPct val="0"/>
                </a:spcBef>
                <a:buClr>
                  <a:schemeClr val="bg1"/>
                </a:buClr>
              </a:pPr>
              <a:r>
                <a:rPr lang="en-US" altLang="zh-CN" sz="1400">
                  <a:latin typeface="Arial" panose="020B0604020202020204" pitchFamily="34" charset="0"/>
                </a:rPr>
                <a:t>Merge (8, 6)</a:t>
              </a:r>
            </a:p>
            <a:p>
              <a:pPr>
                <a:spcBef>
                  <a:spcPct val="0"/>
                </a:spcBef>
                <a:buClr>
                  <a:schemeClr val="bg1"/>
                </a:buClr>
              </a:pPr>
              <a:r>
                <a:rPr lang="en-US" altLang="zh-CN" sz="1400">
                  <a:latin typeface="Arial" panose="020B0604020202020204" pitchFamily="34" charset="0"/>
                </a:rPr>
                <a:t>Merge (3, 6)</a:t>
              </a:r>
            </a:p>
          </p:txBody>
        </p:sp>
        <p:sp>
          <p:nvSpPr>
            <p:cNvPr id="80904" name="直接连接符 80903"/>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80905" name="直接连接符 80904"/>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80906" name="直接连接符 80905"/>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grpSp>
        <p:nvGrpSpPr>
          <p:cNvPr id="80920" name="组合 80919"/>
          <p:cNvGrpSpPr/>
          <p:nvPr/>
        </p:nvGrpSpPr>
        <p:grpSpPr>
          <a:xfrm>
            <a:off x="5346700" y="4221163"/>
            <a:ext cx="1782763" cy="1709737"/>
            <a:chOff x="3368" y="2659"/>
            <a:chExt cx="1123" cy="1077"/>
          </a:xfrm>
        </p:grpSpPr>
        <p:sp>
          <p:nvSpPr>
            <p:cNvPr id="80901" name="椭圆 80900"/>
            <p:cNvSpPr/>
            <p:nvPr/>
          </p:nvSpPr>
          <p:spPr>
            <a:xfrm>
              <a:off x="4264" y="306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0908" name="任意多边形 80907"/>
            <p:cNvSpPr/>
            <p:nvPr/>
          </p:nvSpPr>
          <p:spPr>
            <a:xfrm>
              <a:off x="4139" y="2840"/>
              <a:ext cx="189" cy="240"/>
            </a:xfrm>
            <a:custGeom>
              <a:avLst/>
              <a:gdLst/>
              <a:ahLst/>
              <a:cxnLst/>
              <a:rect l="0" t="0" r="0" b="0"/>
              <a:pathLst>
                <a:path w="189" h="240">
                  <a:moveTo>
                    <a:pt x="0" y="0"/>
                  </a:moveTo>
                  <a:lnTo>
                    <a:pt x="189" y="240"/>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0912" name="任意多边形 80911"/>
            <p:cNvSpPr/>
            <p:nvPr/>
          </p:nvSpPr>
          <p:spPr>
            <a:xfrm>
              <a:off x="3760" y="2782"/>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0913" name="椭圆 80912"/>
            <p:cNvSpPr/>
            <p:nvPr/>
          </p:nvSpPr>
          <p:spPr>
            <a:xfrm>
              <a:off x="3944" y="2659"/>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80914" name="直接连接符 80913"/>
            <p:cNvSpPr/>
            <p:nvPr/>
          </p:nvSpPr>
          <p:spPr>
            <a:xfrm flipH="1">
              <a:off x="3471" y="3212"/>
              <a:ext cx="272" cy="409"/>
            </a:xfrm>
            <a:prstGeom prst="line">
              <a:avLst/>
            </a:prstGeom>
            <a:ln w="12700" cap="flat" cmpd="sng">
              <a:solidFill>
                <a:schemeClr val="tx1"/>
              </a:solidFill>
              <a:prstDash val="solid"/>
              <a:headEnd type="none" w="med" len="med"/>
              <a:tailEnd type="none" w="med" len="med"/>
            </a:ln>
          </p:spPr>
        </p:sp>
        <p:sp>
          <p:nvSpPr>
            <p:cNvPr id="80915" name="椭圆 80914"/>
            <p:cNvSpPr/>
            <p:nvPr/>
          </p:nvSpPr>
          <p:spPr>
            <a:xfrm>
              <a:off x="3368" y="3509"/>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80916" name="椭圆 80915"/>
            <p:cNvSpPr/>
            <p:nvPr/>
          </p:nvSpPr>
          <p:spPr>
            <a:xfrm>
              <a:off x="3641" y="306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grpSp>
      <p:sp>
        <p:nvSpPr>
          <p:cNvPr id="80922" name="任意多边形 80921"/>
          <p:cNvSpPr/>
          <p:nvPr/>
        </p:nvSpPr>
        <p:spPr>
          <a:xfrm>
            <a:off x="5630863" y="3846513"/>
            <a:ext cx="334962" cy="420687"/>
          </a:xfrm>
          <a:custGeom>
            <a:avLst/>
            <a:gdLst/>
            <a:ahLst/>
            <a:cxnLst/>
            <a:rect l="0" t="0" r="0" b="0"/>
            <a:pathLst>
              <a:path w="211" h="265">
                <a:moveTo>
                  <a:pt x="211" y="0"/>
                </a:moveTo>
                <a:lnTo>
                  <a:pt x="0" y="265"/>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0923" name="椭圆 80922"/>
          <p:cNvSpPr/>
          <p:nvPr/>
        </p:nvSpPr>
        <p:spPr>
          <a:xfrm>
            <a:off x="5364163" y="4221163"/>
            <a:ext cx="360362" cy="360362"/>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80924" name="任意多边形 80923"/>
          <p:cNvSpPr/>
          <p:nvPr/>
        </p:nvSpPr>
        <p:spPr>
          <a:xfrm>
            <a:off x="5980113" y="3832225"/>
            <a:ext cx="377825" cy="406400"/>
          </a:xfrm>
          <a:custGeom>
            <a:avLst/>
            <a:gdLst/>
            <a:ahLst/>
            <a:cxnLst/>
            <a:rect l="0" t="0" r="0" b="0"/>
            <a:pathLst>
              <a:path w="238" h="256">
                <a:moveTo>
                  <a:pt x="0" y="0"/>
                </a:moveTo>
                <a:lnTo>
                  <a:pt x="238" y="256"/>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0926" name="椭圆 80925"/>
          <p:cNvSpPr/>
          <p:nvPr/>
        </p:nvSpPr>
        <p:spPr>
          <a:xfrm>
            <a:off x="5795963" y="3644900"/>
            <a:ext cx="360362"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sp>
        <p:nvSpPr>
          <p:cNvPr id="80928" name="文本框 80927"/>
          <p:cNvSpPr txBox="1"/>
          <p:nvPr/>
        </p:nvSpPr>
        <p:spPr>
          <a:xfrm>
            <a:off x="5003800" y="4221163"/>
            <a:ext cx="288925"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0</a:t>
            </a:r>
          </a:p>
        </p:txBody>
      </p:sp>
      <p:sp>
        <p:nvSpPr>
          <p:cNvPr id="80929" name="文本框 80928"/>
          <p:cNvSpPr txBox="1"/>
          <p:nvPr/>
        </p:nvSpPr>
        <p:spPr>
          <a:xfrm>
            <a:off x="6588125" y="4221163"/>
            <a:ext cx="360363"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1</a:t>
            </a:r>
          </a:p>
        </p:txBody>
      </p:sp>
      <p:sp>
        <p:nvSpPr>
          <p:cNvPr id="80930" name="文本框 80929"/>
          <p:cNvSpPr txBox="1"/>
          <p:nvPr/>
        </p:nvSpPr>
        <p:spPr>
          <a:xfrm>
            <a:off x="6156325" y="3644900"/>
            <a:ext cx="288925" cy="366713"/>
          </a:xfrm>
          <a:prstGeom prst="rect">
            <a:avLst/>
          </a:prstGeom>
          <a:noFill/>
          <a:ln w="9525">
            <a:noFill/>
          </a:ln>
        </p:spPr>
        <p:txBody>
          <a:bodyPr>
            <a:spAutoFit/>
          </a:bodyPr>
          <a:lstStyle/>
          <a:p>
            <a:pPr eaLnBrk="0" hangingPunct="0">
              <a:spcBef>
                <a:spcPct val="50000"/>
              </a:spcBef>
            </a:pPr>
            <a:r>
              <a:rPr lang="en-US" altLang="zh-CN" sz="1800">
                <a:latin typeface="Arial" panose="020B0604020202020204" pitchFamily="34" charset="0"/>
              </a:rPr>
              <a:t>?</a:t>
            </a:r>
          </a:p>
        </p:txBody>
      </p:sp>
      <p:sp>
        <p:nvSpPr>
          <p:cNvPr id="80931" name="直接连接符 80930"/>
          <p:cNvSpPr/>
          <p:nvPr/>
        </p:nvSpPr>
        <p:spPr>
          <a:xfrm>
            <a:off x="5786438" y="4389438"/>
            <a:ext cx="431800" cy="0"/>
          </a:xfrm>
          <a:prstGeom prst="line">
            <a:avLst/>
          </a:prstGeom>
          <a:ln w="19050" cap="flat" cmpd="sng">
            <a:solidFill>
              <a:srgbClr val="008A0D"/>
            </a:solidFill>
            <a:prstDash val="solid"/>
            <a:headEnd type="triangle" w="med" len="med"/>
            <a:tailEnd type="triangle" w="med" len="med"/>
          </a:ln>
        </p:spPr>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21</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0928"/>
                                        </p:tgtEl>
                                        <p:attrNameLst>
                                          <p:attrName>style.visibility</p:attrName>
                                        </p:attrNameLst>
                                      </p:cBhvr>
                                      <p:to>
                                        <p:strVal val="visible"/>
                                      </p:to>
                                    </p:set>
                                    <p:animEffect transition="in" filter="fade">
                                      <p:cBhvr>
                                        <p:cTn id="7" dur="1000"/>
                                        <p:tgtEl>
                                          <p:spTgt spid="809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929"/>
                                        </p:tgtEl>
                                        <p:attrNameLst>
                                          <p:attrName>style.visibility</p:attrName>
                                        </p:attrNameLst>
                                      </p:cBhvr>
                                      <p:to>
                                        <p:strVal val="visible"/>
                                      </p:to>
                                    </p:set>
                                    <p:animEffect transition="in" filter="fade">
                                      <p:cBhvr>
                                        <p:cTn id="10" dur="1000"/>
                                        <p:tgtEl>
                                          <p:spTgt spid="8092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0930"/>
                                        </p:tgtEl>
                                        <p:attrNameLst>
                                          <p:attrName>style.visibility</p:attrName>
                                        </p:attrNameLst>
                                      </p:cBhvr>
                                      <p:to>
                                        <p:strVal val="visible"/>
                                      </p:to>
                                    </p:set>
                                    <p:animEffect transition="in" filter="fade">
                                      <p:cBhvr>
                                        <p:cTn id="14" dur="1000"/>
                                        <p:tgtEl>
                                          <p:spTgt spid="80930"/>
                                        </p:tgtEl>
                                      </p:cBhvr>
                                    </p:animEffect>
                                  </p:childTnLst>
                                </p:cTn>
                              </p:par>
                            </p:childTnLst>
                          </p:cTn>
                        </p:par>
                        <p:par>
                          <p:cTn id="15" fill="hold">
                            <p:stCondLst>
                              <p:cond delay="2000"/>
                            </p:stCondLst>
                            <p:childTnLst>
                              <p:par>
                                <p:cTn id="16" presetID="14" presetClass="entr" presetSubtype="10" fill="hold" nodeType="afterEffect">
                                  <p:stCondLst>
                                    <p:cond delay="0"/>
                                  </p:stCondLst>
                                  <p:childTnLst>
                                    <p:set>
                                      <p:cBhvr>
                                        <p:cTn id="17" dur="1" fill="hold">
                                          <p:stCondLst>
                                            <p:cond delay="0"/>
                                          </p:stCondLst>
                                        </p:cTn>
                                        <p:tgtEl>
                                          <p:spTgt spid="80931"/>
                                        </p:tgtEl>
                                        <p:attrNameLst>
                                          <p:attrName>style.visibility</p:attrName>
                                        </p:attrNameLst>
                                      </p:cBhvr>
                                      <p:to>
                                        <p:strVal val="visible"/>
                                      </p:to>
                                    </p:set>
                                    <p:animEffect transition="in" filter="randombar(horizontal)">
                                      <p:cBhvr>
                                        <p:cTn id="18" dur="500"/>
                                        <p:tgtEl>
                                          <p:spTgt spid="80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8" grpId="0"/>
      <p:bldP spid="80929" grpId="0"/>
      <p:bldP spid="809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87041"/>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87043" name="文本占位符 87042"/>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87044" name="矩形 87043"/>
          <p:cNvSpPr/>
          <p:nvPr/>
        </p:nvSpPr>
        <p:spPr>
          <a:xfrm>
            <a:off x="0" y="0"/>
            <a:ext cx="9144000" cy="0"/>
          </a:xfrm>
          <a:prstGeom prst="rect">
            <a:avLst/>
          </a:prstGeom>
          <a:noFill/>
          <a:ln w="9525">
            <a:noFill/>
          </a:ln>
        </p:spPr>
        <p:txBody>
          <a:bodyPr/>
          <a:lstStyle/>
          <a:p>
            <a:endParaRPr lang="zh-CN" altLang="en-US"/>
          </a:p>
        </p:txBody>
      </p:sp>
      <p:grpSp>
        <p:nvGrpSpPr>
          <p:cNvPr id="87045" name="组合 87044"/>
          <p:cNvGrpSpPr/>
          <p:nvPr/>
        </p:nvGrpSpPr>
        <p:grpSpPr>
          <a:xfrm>
            <a:off x="1042988" y="2565400"/>
            <a:ext cx="1152525" cy="1150938"/>
            <a:chOff x="2426" y="1661"/>
            <a:chExt cx="726" cy="725"/>
          </a:xfrm>
        </p:grpSpPr>
        <p:sp>
          <p:nvSpPr>
            <p:cNvPr id="87046" name="文本框 87045"/>
            <p:cNvSpPr txBox="1"/>
            <p:nvPr/>
          </p:nvSpPr>
          <p:spPr>
            <a:xfrm>
              <a:off x="2426" y="1758"/>
              <a:ext cx="726" cy="594"/>
            </a:xfrm>
            <a:prstGeom prst="rect">
              <a:avLst/>
            </a:prstGeom>
            <a:noFill/>
            <a:ln w="12700">
              <a:noFill/>
            </a:ln>
          </p:spPr>
          <p:txBody>
            <a:bodyPr lIns="90000" tIns="46800" rIns="90000" bIns="46800" anchor="b">
              <a:spAutoFit/>
            </a:bodyPr>
            <a:lstStyle/>
            <a:p>
              <a:pPr>
                <a:spcBef>
                  <a:spcPct val="0"/>
                </a:spcBef>
                <a:buClr>
                  <a:schemeClr val="bg1"/>
                </a:buClr>
              </a:pPr>
              <a:endParaRPr lang="en-US" altLang="zh-CN" sz="1400">
                <a:latin typeface="Arial" panose="020B0604020202020204" pitchFamily="34" charset="0"/>
              </a:endParaRPr>
            </a:p>
            <a:p>
              <a:pPr>
                <a:spcBef>
                  <a:spcPct val="0"/>
                </a:spcBef>
                <a:buClr>
                  <a:schemeClr val="bg1"/>
                </a:buClr>
              </a:pPr>
              <a:endParaRPr lang="en-US" altLang="zh-CN" sz="1400">
                <a:latin typeface="Arial" panose="020B0604020202020204" pitchFamily="34" charset="0"/>
              </a:endParaRPr>
            </a:p>
            <a:p>
              <a:pPr>
                <a:spcBef>
                  <a:spcPct val="0"/>
                </a:spcBef>
                <a:buClr>
                  <a:schemeClr val="bg1"/>
                </a:buClr>
              </a:pPr>
              <a:r>
                <a:rPr lang="en-US" altLang="zh-CN" sz="1400">
                  <a:latin typeface="Arial" panose="020B0604020202020204" pitchFamily="34" charset="0"/>
                </a:rPr>
                <a:t>Merge (8, 6)</a:t>
              </a:r>
            </a:p>
            <a:p>
              <a:pPr>
                <a:spcBef>
                  <a:spcPct val="0"/>
                </a:spcBef>
                <a:buClr>
                  <a:schemeClr val="bg1"/>
                </a:buClr>
              </a:pPr>
              <a:r>
                <a:rPr lang="en-US" altLang="zh-CN" sz="1400">
                  <a:latin typeface="Arial" panose="020B0604020202020204" pitchFamily="34" charset="0"/>
                </a:rPr>
                <a:t>Merge (3, 6)</a:t>
              </a:r>
            </a:p>
          </p:txBody>
        </p:sp>
        <p:sp>
          <p:nvSpPr>
            <p:cNvPr id="87047" name="直接连接符 87046"/>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87048" name="直接连接符 87047"/>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87049" name="直接连接符 87048"/>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87050" name="文本框 87049"/>
          <p:cNvSpPr txBox="1"/>
          <p:nvPr/>
        </p:nvSpPr>
        <p:spPr>
          <a:xfrm>
            <a:off x="7092950" y="3968750"/>
            <a:ext cx="288925" cy="366713"/>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1</a:t>
            </a:r>
          </a:p>
        </p:txBody>
      </p:sp>
      <p:sp>
        <p:nvSpPr>
          <p:cNvPr id="87051" name="文本框 87050"/>
          <p:cNvSpPr txBox="1"/>
          <p:nvPr/>
        </p:nvSpPr>
        <p:spPr>
          <a:xfrm>
            <a:off x="5219700" y="3968750"/>
            <a:ext cx="360363" cy="366713"/>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1</a:t>
            </a:r>
          </a:p>
        </p:txBody>
      </p:sp>
      <p:sp>
        <p:nvSpPr>
          <p:cNvPr id="87052" name="文本框 87051"/>
          <p:cNvSpPr txBox="1"/>
          <p:nvPr/>
        </p:nvSpPr>
        <p:spPr>
          <a:xfrm>
            <a:off x="6156325" y="3338513"/>
            <a:ext cx="288925" cy="366712"/>
          </a:xfrm>
          <a:prstGeom prst="rect">
            <a:avLst/>
          </a:prstGeom>
          <a:noFill/>
          <a:ln w="9525">
            <a:noFill/>
          </a:ln>
        </p:spPr>
        <p:txBody>
          <a:bodyPr>
            <a:spAutoFit/>
          </a:bodyPr>
          <a:lstStyle/>
          <a:p>
            <a:pPr eaLnBrk="0" hangingPunct="0">
              <a:spcBef>
                <a:spcPct val="50000"/>
              </a:spcBef>
            </a:pPr>
            <a:r>
              <a:rPr lang="en-US" altLang="zh-CN" sz="1800">
                <a:latin typeface="Arial" panose="020B0604020202020204" pitchFamily="34" charset="0"/>
              </a:rPr>
              <a:t>2</a:t>
            </a:r>
          </a:p>
        </p:txBody>
      </p:sp>
      <p:sp>
        <p:nvSpPr>
          <p:cNvPr id="87057" name="任意多边形 87056"/>
          <p:cNvSpPr/>
          <p:nvPr/>
        </p:nvSpPr>
        <p:spPr>
          <a:xfrm>
            <a:off x="6408738" y="4810125"/>
            <a:ext cx="508000" cy="639763"/>
          </a:xfrm>
          <a:custGeom>
            <a:avLst/>
            <a:gdLst/>
            <a:ahLst/>
            <a:cxnLst/>
            <a:rect l="0" t="0" r="0" b="0"/>
            <a:pathLst>
              <a:path w="320" h="403">
                <a:moveTo>
                  <a:pt x="0" y="0"/>
                </a:moveTo>
                <a:lnTo>
                  <a:pt x="320" y="40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58" name="任意多边形 87057"/>
          <p:cNvSpPr/>
          <p:nvPr/>
        </p:nvSpPr>
        <p:spPr>
          <a:xfrm>
            <a:off x="5915025" y="4827588"/>
            <a:ext cx="469900" cy="631825"/>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59" name="直接连接符 87058"/>
          <p:cNvSpPr/>
          <p:nvPr/>
        </p:nvSpPr>
        <p:spPr>
          <a:xfrm flipH="1">
            <a:off x="5456238" y="5510213"/>
            <a:ext cx="431800" cy="649287"/>
          </a:xfrm>
          <a:prstGeom prst="line">
            <a:avLst/>
          </a:prstGeom>
          <a:ln w="12700" cap="flat" cmpd="sng">
            <a:solidFill>
              <a:schemeClr val="tx1"/>
            </a:solidFill>
            <a:prstDash val="solid"/>
            <a:headEnd type="none" w="med" len="med"/>
            <a:tailEnd type="none" w="med" len="med"/>
          </a:ln>
        </p:spPr>
      </p:sp>
      <p:sp>
        <p:nvSpPr>
          <p:cNvPr id="87060" name="椭圆 87059"/>
          <p:cNvSpPr/>
          <p:nvPr/>
        </p:nvSpPr>
        <p:spPr>
          <a:xfrm>
            <a:off x="5292725" y="5981700"/>
            <a:ext cx="360363"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87061" name="椭圆 87060"/>
          <p:cNvSpPr/>
          <p:nvPr/>
        </p:nvSpPr>
        <p:spPr>
          <a:xfrm>
            <a:off x="5724525" y="5280025"/>
            <a:ext cx="360363"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sp>
        <p:nvSpPr>
          <p:cNvPr id="87062" name="任意多边形 87061"/>
          <p:cNvSpPr/>
          <p:nvPr/>
        </p:nvSpPr>
        <p:spPr>
          <a:xfrm>
            <a:off x="6394450" y="4157663"/>
            <a:ext cx="522288" cy="652462"/>
          </a:xfrm>
          <a:custGeom>
            <a:avLst/>
            <a:gdLst/>
            <a:ahLst/>
            <a:cxnLst/>
            <a:rect l="0" t="0" r="0" b="0"/>
            <a:pathLst>
              <a:path w="329" h="411">
                <a:moveTo>
                  <a:pt x="320" y="0"/>
                </a:moveTo>
                <a:lnTo>
                  <a:pt x="329" y="0"/>
                </a:lnTo>
                <a:lnTo>
                  <a:pt x="0"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63" name="任意多边形 87062"/>
          <p:cNvSpPr/>
          <p:nvPr/>
        </p:nvSpPr>
        <p:spPr>
          <a:xfrm>
            <a:off x="6916738" y="4157663"/>
            <a:ext cx="493712" cy="652462"/>
          </a:xfrm>
          <a:custGeom>
            <a:avLst/>
            <a:gdLst/>
            <a:ahLst/>
            <a:cxnLst/>
            <a:rect l="0" t="0" r="0" b="0"/>
            <a:pathLst>
              <a:path w="311" h="411">
                <a:moveTo>
                  <a:pt x="0" y="0"/>
                </a:moveTo>
                <a:lnTo>
                  <a:pt x="311"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65" name="椭圆 87064"/>
          <p:cNvSpPr/>
          <p:nvPr/>
        </p:nvSpPr>
        <p:spPr>
          <a:xfrm>
            <a:off x="7235825" y="4632325"/>
            <a:ext cx="360363"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87066" name="椭圆 87065"/>
          <p:cNvSpPr/>
          <p:nvPr/>
        </p:nvSpPr>
        <p:spPr>
          <a:xfrm>
            <a:off x="6732588" y="5280025"/>
            <a:ext cx="360362"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7067" name="椭圆 87066"/>
          <p:cNvSpPr/>
          <p:nvPr/>
        </p:nvSpPr>
        <p:spPr>
          <a:xfrm>
            <a:off x="6227763" y="4632325"/>
            <a:ext cx="360362"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grpSp>
        <p:nvGrpSpPr>
          <p:cNvPr id="87080" name="组合 87079"/>
          <p:cNvGrpSpPr/>
          <p:nvPr/>
        </p:nvGrpSpPr>
        <p:grpSpPr>
          <a:xfrm>
            <a:off x="4356100" y="3336925"/>
            <a:ext cx="2560638" cy="1655763"/>
            <a:chOff x="2744" y="2102"/>
            <a:chExt cx="1613" cy="1043"/>
          </a:xfrm>
        </p:grpSpPr>
        <p:sp>
          <p:nvSpPr>
            <p:cNvPr id="87056" name="任意多边形 87055"/>
            <p:cNvSpPr/>
            <p:nvPr/>
          </p:nvSpPr>
          <p:spPr>
            <a:xfrm>
              <a:off x="3763" y="2217"/>
              <a:ext cx="594" cy="402"/>
            </a:xfrm>
            <a:custGeom>
              <a:avLst/>
              <a:gdLst/>
              <a:ahLst/>
              <a:cxnLst/>
              <a:rect l="0" t="0" r="0" b="0"/>
              <a:pathLst>
                <a:path w="594" h="402">
                  <a:moveTo>
                    <a:pt x="0" y="0"/>
                  </a:moveTo>
                  <a:lnTo>
                    <a:pt x="594"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69" name="任意多边形 87068"/>
            <p:cNvSpPr/>
            <p:nvPr/>
          </p:nvSpPr>
          <p:spPr>
            <a:xfrm>
              <a:off x="2858" y="2628"/>
              <a:ext cx="320" cy="393"/>
            </a:xfrm>
            <a:custGeom>
              <a:avLst/>
              <a:gdLst/>
              <a:ahLst/>
              <a:cxnLst/>
              <a:rect l="0" t="0" r="0" b="0"/>
              <a:pathLst>
                <a:path w="320" h="393">
                  <a:moveTo>
                    <a:pt x="320" y="0"/>
                  </a:moveTo>
                  <a:lnTo>
                    <a:pt x="0" y="39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70" name="任意多边形 87069"/>
            <p:cNvSpPr/>
            <p:nvPr/>
          </p:nvSpPr>
          <p:spPr>
            <a:xfrm>
              <a:off x="3178" y="2628"/>
              <a:ext cx="265" cy="402"/>
            </a:xfrm>
            <a:custGeom>
              <a:avLst/>
              <a:gdLst/>
              <a:ahLst/>
              <a:cxnLst/>
              <a:rect l="0" t="0" r="0" b="0"/>
              <a:pathLst>
                <a:path w="265" h="402">
                  <a:moveTo>
                    <a:pt x="0" y="0"/>
                  </a:moveTo>
                  <a:lnTo>
                    <a:pt x="265"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71" name="任意多边形 87070"/>
            <p:cNvSpPr/>
            <p:nvPr/>
          </p:nvSpPr>
          <p:spPr>
            <a:xfrm>
              <a:off x="3178" y="2217"/>
              <a:ext cx="585" cy="402"/>
            </a:xfrm>
            <a:custGeom>
              <a:avLst/>
              <a:gdLst/>
              <a:ahLst/>
              <a:cxnLst/>
              <a:rect l="0" t="0" r="0" b="0"/>
              <a:pathLst>
                <a:path w="585" h="402">
                  <a:moveTo>
                    <a:pt x="585" y="0"/>
                  </a:moveTo>
                  <a:lnTo>
                    <a:pt x="0"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7072" name="椭圆 87071"/>
            <p:cNvSpPr/>
            <p:nvPr/>
          </p:nvSpPr>
          <p:spPr>
            <a:xfrm>
              <a:off x="3651" y="210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6</a:t>
              </a:r>
            </a:p>
          </p:txBody>
        </p:sp>
        <p:sp>
          <p:nvSpPr>
            <p:cNvPr id="87073" name="椭圆 87072"/>
            <p:cNvSpPr/>
            <p:nvPr/>
          </p:nvSpPr>
          <p:spPr>
            <a:xfrm>
              <a:off x="3061" y="2510"/>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12</a:t>
              </a:r>
            </a:p>
          </p:txBody>
        </p:sp>
        <p:sp>
          <p:nvSpPr>
            <p:cNvPr id="87074" name="椭圆 87073"/>
            <p:cNvSpPr/>
            <p:nvPr/>
          </p:nvSpPr>
          <p:spPr>
            <a:xfrm>
              <a:off x="2744" y="29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7075" name="椭圆 87074"/>
            <p:cNvSpPr/>
            <p:nvPr/>
          </p:nvSpPr>
          <p:spPr>
            <a:xfrm>
              <a:off x="3334" y="2918"/>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24</a:t>
              </a:r>
            </a:p>
          </p:txBody>
        </p:sp>
      </p:grpSp>
      <p:sp>
        <p:nvSpPr>
          <p:cNvPr id="87064" name="椭圆 87063"/>
          <p:cNvSpPr/>
          <p:nvPr/>
        </p:nvSpPr>
        <p:spPr>
          <a:xfrm>
            <a:off x="6732588" y="3984625"/>
            <a:ext cx="360362" cy="360363"/>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22</a:t>
            </a:fld>
            <a:endParaRPr lang="zh-CN" altLang="en-US" dirty="0">
              <a:latin typeface="Arial" panose="020B0604020202020204" pitchFamily="34" charset="0"/>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080"/>
                                        </p:tgtEl>
                                        <p:attrNameLst>
                                          <p:attrName>style.visibility</p:attrName>
                                        </p:attrNameLst>
                                      </p:cBhvr>
                                      <p:to>
                                        <p:strVal val="visible"/>
                                      </p:to>
                                    </p:set>
                                    <p:animEffect transition="in" filter="fade">
                                      <p:cBhvr>
                                        <p:cTn id="7" dur="2000"/>
                                        <p:tgtEl>
                                          <p:spTgt spid="8708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7051"/>
                                        </p:tgtEl>
                                        <p:attrNameLst>
                                          <p:attrName>style.visibility</p:attrName>
                                        </p:attrNameLst>
                                      </p:cBhvr>
                                      <p:to>
                                        <p:strVal val="visible"/>
                                      </p:to>
                                    </p:set>
                                    <p:animEffect transition="in" filter="fade">
                                      <p:cBhvr>
                                        <p:cTn id="11" dur="1000"/>
                                        <p:tgtEl>
                                          <p:spTgt spid="8705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7050"/>
                                        </p:tgtEl>
                                        <p:attrNameLst>
                                          <p:attrName>style.visibility</p:attrName>
                                        </p:attrNameLst>
                                      </p:cBhvr>
                                      <p:to>
                                        <p:strVal val="visible"/>
                                      </p:to>
                                    </p:set>
                                    <p:animEffect transition="in" filter="fade">
                                      <p:cBhvr>
                                        <p:cTn id="14" dur="1000"/>
                                        <p:tgtEl>
                                          <p:spTgt spid="87050"/>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87052"/>
                                        </p:tgtEl>
                                        <p:attrNameLst>
                                          <p:attrName>style.visibility</p:attrName>
                                        </p:attrNameLst>
                                      </p:cBhvr>
                                      <p:to>
                                        <p:strVal val="visible"/>
                                      </p:to>
                                    </p:set>
                                    <p:animEffect transition="in" filter="fade">
                                      <p:cBhvr>
                                        <p:cTn id="18" dur="1000"/>
                                        <p:tgtEl>
                                          <p:spTgt spid="87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0" grpId="0"/>
      <p:bldP spid="87051" grpId="0"/>
      <p:bldP spid="870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82947" name="文本占位符 82946"/>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82948" name="矩形 82947"/>
          <p:cNvSpPr/>
          <p:nvPr/>
        </p:nvSpPr>
        <p:spPr>
          <a:xfrm>
            <a:off x="0" y="0"/>
            <a:ext cx="9144000" cy="0"/>
          </a:xfrm>
          <a:prstGeom prst="rect">
            <a:avLst/>
          </a:prstGeom>
          <a:noFill/>
          <a:ln w="9525">
            <a:noFill/>
          </a:ln>
        </p:spPr>
        <p:txBody>
          <a:bodyPr/>
          <a:lstStyle/>
          <a:p>
            <a:endParaRPr lang="zh-CN" altLang="en-US"/>
          </a:p>
        </p:txBody>
      </p:sp>
      <p:grpSp>
        <p:nvGrpSpPr>
          <p:cNvPr id="82949" name="组合 82948"/>
          <p:cNvGrpSpPr/>
          <p:nvPr/>
        </p:nvGrpSpPr>
        <p:grpSpPr>
          <a:xfrm>
            <a:off x="1042988" y="2565400"/>
            <a:ext cx="1152525" cy="1150938"/>
            <a:chOff x="2426" y="1661"/>
            <a:chExt cx="726" cy="725"/>
          </a:xfrm>
        </p:grpSpPr>
        <p:sp>
          <p:nvSpPr>
            <p:cNvPr id="82950" name="文本框 82949"/>
            <p:cNvSpPr txBox="1"/>
            <p:nvPr/>
          </p:nvSpPr>
          <p:spPr>
            <a:xfrm>
              <a:off x="2426" y="1758"/>
              <a:ext cx="726" cy="594"/>
            </a:xfrm>
            <a:prstGeom prst="rect">
              <a:avLst/>
            </a:prstGeom>
            <a:noFill/>
            <a:ln w="12700">
              <a:noFill/>
            </a:ln>
          </p:spPr>
          <p:txBody>
            <a:bodyPr lIns="90000" tIns="46800" rIns="90000" bIns="46800" anchor="b">
              <a:spAutoFit/>
            </a:bodyPr>
            <a:lstStyle/>
            <a:p>
              <a:pPr>
                <a:spcBef>
                  <a:spcPct val="0"/>
                </a:spcBef>
                <a:buClr>
                  <a:schemeClr val="bg1"/>
                </a:buClr>
              </a:pPr>
              <a:endParaRPr lang="en-US" altLang="zh-CN" sz="1400">
                <a:latin typeface="Arial" panose="020B0604020202020204" pitchFamily="34" charset="0"/>
              </a:endParaRPr>
            </a:p>
            <a:p>
              <a:pPr>
                <a:spcBef>
                  <a:spcPct val="0"/>
                </a:spcBef>
                <a:buClr>
                  <a:schemeClr val="bg1"/>
                </a:buClr>
              </a:pPr>
              <a:endParaRPr lang="en-US" altLang="zh-CN" sz="1400">
                <a:latin typeface="Arial" panose="020B0604020202020204" pitchFamily="34" charset="0"/>
              </a:endParaRPr>
            </a:p>
            <a:p>
              <a:pPr>
                <a:spcBef>
                  <a:spcPct val="0"/>
                </a:spcBef>
                <a:buClr>
                  <a:schemeClr val="bg1"/>
                </a:buClr>
              </a:pPr>
              <a:endParaRPr lang="en-US" altLang="zh-CN" sz="1400">
                <a:latin typeface="Arial" panose="020B0604020202020204" pitchFamily="34" charset="0"/>
              </a:endParaRPr>
            </a:p>
            <a:p>
              <a:pPr>
                <a:spcBef>
                  <a:spcPct val="0"/>
                </a:spcBef>
                <a:buClr>
                  <a:schemeClr val="bg1"/>
                </a:buClr>
              </a:pPr>
              <a:r>
                <a:rPr lang="en-US" altLang="zh-CN" sz="1400">
                  <a:latin typeface="Arial" panose="020B0604020202020204" pitchFamily="34" charset="0"/>
                </a:rPr>
                <a:t>Merge (3, 6)</a:t>
              </a:r>
            </a:p>
          </p:txBody>
        </p:sp>
        <p:sp>
          <p:nvSpPr>
            <p:cNvPr id="82951" name="直接连接符 82950"/>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82952" name="直接连接符 82951"/>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82953" name="直接连接符 82952"/>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82966" name="文本框 82965"/>
          <p:cNvSpPr txBox="1"/>
          <p:nvPr/>
        </p:nvSpPr>
        <p:spPr>
          <a:xfrm>
            <a:off x="3460750" y="3338513"/>
            <a:ext cx="288925"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0</a:t>
            </a:r>
          </a:p>
        </p:txBody>
      </p:sp>
      <p:sp>
        <p:nvSpPr>
          <p:cNvPr id="82967" name="文本框 82966"/>
          <p:cNvSpPr txBox="1"/>
          <p:nvPr/>
        </p:nvSpPr>
        <p:spPr>
          <a:xfrm>
            <a:off x="6156325" y="3338513"/>
            <a:ext cx="288925"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2</a:t>
            </a:r>
          </a:p>
        </p:txBody>
      </p:sp>
      <p:sp>
        <p:nvSpPr>
          <p:cNvPr id="82968" name="文本框 82967"/>
          <p:cNvSpPr txBox="1"/>
          <p:nvPr/>
        </p:nvSpPr>
        <p:spPr>
          <a:xfrm>
            <a:off x="5148263" y="2755900"/>
            <a:ext cx="287337" cy="366713"/>
          </a:xfrm>
          <a:prstGeom prst="rect">
            <a:avLst/>
          </a:prstGeom>
          <a:noFill/>
          <a:ln w="9525">
            <a:noFill/>
          </a:ln>
        </p:spPr>
        <p:txBody>
          <a:bodyPr>
            <a:spAutoFit/>
          </a:bodyPr>
          <a:lstStyle/>
          <a:p>
            <a:pPr eaLnBrk="0" hangingPunct="0">
              <a:spcBef>
                <a:spcPct val="50000"/>
              </a:spcBef>
            </a:pPr>
            <a:r>
              <a:rPr lang="en-US" altLang="zh-CN" sz="1800">
                <a:latin typeface="Arial" panose="020B0604020202020204" pitchFamily="34" charset="0"/>
              </a:rPr>
              <a:t>?</a:t>
            </a:r>
          </a:p>
        </p:txBody>
      </p:sp>
      <p:grpSp>
        <p:nvGrpSpPr>
          <p:cNvPr id="82998" name="组合 82997"/>
          <p:cNvGrpSpPr/>
          <p:nvPr/>
        </p:nvGrpSpPr>
        <p:grpSpPr>
          <a:xfrm>
            <a:off x="3779838" y="2708275"/>
            <a:ext cx="3816350" cy="3633788"/>
            <a:chOff x="2517" y="1719"/>
            <a:chExt cx="2404" cy="2289"/>
          </a:xfrm>
        </p:grpSpPr>
        <p:sp>
          <p:nvSpPr>
            <p:cNvPr id="82990" name="任意多边形 82989"/>
            <p:cNvSpPr/>
            <p:nvPr/>
          </p:nvSpPr>
          <p:spPr>
            <a:xfrm>
              <a:off x="3264" y="1856"/>
              <a:ext cx="640" cy="375"/>
            </a:xfrm>
            <a:custGeom>
              <a:avLst/>
              <a:gdLst/>
              <a:ahLst/>
              <a:cxnLst/>
              <a:rect l="0" t="0" r="0" b="0"/>
              <a:pathLst>
                <a:path w="640" h="375">
                  <a:moveTo>
                    <a:pt x="0" y="0"/>
                  </a:moveTo>
                  <a:lnTo>
                    <a:pt x="640" y="375"/>
                  </a:lnTo>
                </a:path>
              </a:pathLst>
            </a:custGeom>
            <a:noFill/>
            <a:ln w="12700" cap="flat" cmpd="sng">
              <a:solidFill>
                <a:schemeClr val="tx1"/>
              </a:solidFill>
              <a:prstDash val="solid"/>
              <a:headEnd type="none" w="med" len="med"/>
              <a:tailEnd type="none" w="med" len="med"/>
            </a:ln>
          </p:spPr>
          <p:txBody>
            <a:bodyPr/>
            <a:lstStyle/>
            <a:p>
              <a:endParaRPr lang="zh-CN" altLang="en-US"/>
            </a:p>
          </p:txBody>
        </p:sp>
        <p:grpSp>
          <p:nvGrpSpPr>
            <p:cNvPr id="82986" name="组合 82985"/>
            <p:cNvGrpSpPr/>
            <p:nvPr/>
          </p:nvGrpSpPr>
          <p:grpSpPr>
            <a:xfrm>
              <a:off x="2880" y="2115"/>
              <a:ext cx="2041" cy="1893"/>
              <a:chOff x="2245" y="1979"/>
              <a:chExt cx="2041" cy="1893"/>
            </a:xfrm>
          </p:grpSpPr>
          <p:sp>
            <p:nvSpPr>
              <p:cNvPr id="82975" name="任意多边形 82974"/>
              <p:cNvSpPr/>
              <p:nvPr/>
            </p:nvSpPr>
            <p:spPr>
              <a:xfrm>
                <a:off x="3264" y="2094"/>
                <a:ext cx="594" cy="402"/>
              </a:xfrm>
              <a:custGeom>
                <a:avLst/>
                <a:gdLst/>
                <a:ahLst/>
                <a:cxnLst/>
                <a:rect l="0" t="0" r="0" b="0"/>
                <a:pathLst>
                  <a:path w="594" h="402">
                    <a:moveTo>
                      <a:pt x="0" y="0"/>
                    </a:moveTo>
                    <a:lnTo>
                      <a:pt x="594"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56" name="任意多边形 82955"/>
              <p:cNvSpPr/>
              <p:nvPr/>
            </p:nvSpPr>
            <p:spPr>
              <a:xfrm>
                <a:off x="3538" y="2907"/>
                <a:ext cx="320" cy="403"/>
              </a:xfrm>
              <a:custGeom>
                <a:avLst/>
                <a:gdLst/>
                <a:ahLst/>
                <a:cxnLst/>
                <a:rect l="0" t="0" r="0" b="0"/>
                <a:pathLst>
                  <a:path w="320" h="403">
                    <a:moveTo>
                      <a:pt x="0" y="0"/>
                    </a:moveTo>
                    <a:lnTo>
                      <a:pt x="320" y="40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57" name="任意多边形 82956"/>
              <p:cNvSpPr/>
              <p:nvPr/>
            </p:nvSpPr>
            <p:spPr>
              <a:xfrm>
                <a:off x="3227" y="2918"/>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59" name="直接连接符 82958"/>
              <p:cNvSpPr/>
              <p:nvPr/>
            </p:nvSpPr>
            <p:spPr>
              <a:xfrm flipH="1">
                <a:off x="2938" y="3348"/>
                <a:ext cx="272" cy="409"/>
              </a:xfrm>
              <a:prstGeom prst="line">
                <a:avLst/>
              </a:prstGeom>
              <a:ln w="12700" cap="flat" cmpd="sng">
                <a:solidFill>
                  <a:schemeClr val="tx1"/>
                </a:solidFill>
                <a:prstDash val="solid"/>
                <a:headEnd type="none" w="med" len="med"/>
                <a:tailEnd type="none" w="med" len="med"/>
              </a:ln>
            </p:spPr>
          </p:sp>
          <p:sp>
            <p:nvSpPr>
              <p:cNvPr id="82960" name="椭圆 82959"/>
              <p:cNvSpPr/>
              <p:nvPr/>
            </p:nvSpPr>
            <p:spPr>
              <a:xfrm>
                <a:off x="2835" y="364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82961" name="椭圆 82960"/>
              <p:cNvSpPr/>
              <p:nvPr/>
            </p:nvSpPr>
            <p:spPr>
              <a:xfrm>
                <a:off x="3107" y="3203"/>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sp>
            <p:nvSpPr>
              <p:cNvPr id="82962" name="任意多边形 82961"/>
              <p:cNvSpPr/>
              <p:nvPr/>
            </p:nvSpPr>
            <p:spPr>
              <a:xfrm>
                <a:off x="3529" y="2496"/>
                <a:ext cx="329" cy="411"/>
              </a:xfrm>
              <a:custGeom>
                <a:avLst/>
                <a:gdLst/>
                <a:ahLst/>
                <a:cxnLst/>
                <a:rect l="0" t="0" r="0" b="0"/>
                <a:pathLst>
                  <a:path w="329" h="411">
                    <a:moveTo>
                      <a:pt x="320" y="0"/>
                    </a:moveTo>
                    <a:lnTo>
                      <a:pt x="329" y="0"/>
                    </a:lnTo>
                    <a:lnTo>
                      <a:pt x="0"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64" name="任意多边形 82963"/>
              <p:cNvSpPr/>
              <p:nvPr/>
            </p:nvSpPr>
            <p:spPr>
              <a:xfrm>
                <a:off x="3858" y="2496"/>
                <a:ext cx="311" cy="411"/>
              </a:xfrm>
              <a:custGeom>
                <a:avLst/>
                <a:gdLst/>
                <a:ahLst/>
                <a:cxnLst/>
                <a:rect l="0" t="0" r="0" b="0"/>
                <a:pathLst>
                  <a:path w="311" h="411">
                    <a:moveTo>
                      <a:pt x="0" y="0"/>
                    </a:moveTo>
                    <a:lnTo>
                      <a:pt x="311"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65" name="椭圆 82964"/>
              <p:cNvSpPr/>
              <p:nvPr/>
            </p:nvSpPr>
            <p:spPr>
              <a:xfrm>
                <a:off x="3742" y="238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sp>
            <p:nvSpPr>
              <p:cNvPr id="82963" name="椭圆 82962"/>
              <p:cNvSpPr/>
              <p:nvPr/>
            </p:nvSpPr>
            <p:spPr>
              <a:xfrm>
                <a:off x="4059"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82955" name="椭圆 82954"/>
              <p:cNvSpPr/>
              <p:nvPr/>
            </p:nvSpPr>
            <p:spPr>
              <a:xfrm>
                <a:off x="3742" y="3203"/>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2958" name="椭圆 82957"/>
              <p:cNvSpPr/>
              <p:nvPr/>
            </p:nvSpPr>
            <p:spPr>
              <a:xfrm>
                <a:off x="3424"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82971" name="文本框 82970"/>
              <p:cNvSpPr txBox="1"/>
              <p:nvPr/>
            </p:nvSpPr>
            <p:spPr>
              <a:xfrm>
                <a:off x="2558" y="1991"/>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82972" name="任意多边形 82971"/>
              <p:cNvSpPr/>
              <p:nvPr/>
            </p:nvSpPr>
            <p:spPr>
              <a:xfrm>
                <a:off x="2359" y="2505"/>
                <a:ext cx="320" cy="393"/>
              </a:xfrm>
              <a:custGeom>
                <a:avLst/>
                <a:gdLst/>
                <a:ahLst/>
                <a:cxnLst/>
                <a:rect l="0" t="0" r="0" b="0"/>
                <a:pathLst>
                  <a:path w="320" h="393">
                    <a:moveTo>
                      <a:pt x="320" y="0"/>
                    </a:moveTo>
                    <a:lnTo>
                      <a:pt x="0" y="39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73" name="任意多边形 82972"/>
              <p:cNvSpPr/>
              <p:nvPr/>
            </p:nvSpPr>
            <p:spPr>
              <a:xfrm>
                <a:off x="2679" y="2505"/>
                <a:ext cx="265" cy="402"/>
              </a:xfrm>
              <a:custGeom>
                <a:avLst/>
                <a:gdLst/>
                <a:ahLst/>
                <a:cxnLst/>
                <a:rect l="0" t="0" r="0" b="0"/>
                <a:pathLst>
                  <a:path w="265" h="402">
                    <a:moveTo>
                      <a:pt x="0" y="0"/>
                    </a:moveTo>
                    <a:lnTo>
                      <a:pt x="265"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74" name="任意多边形 82973"/>
              <p:cNvSpPr/>
              <p:nvPr/>
            </p:nvSpPr>
            <p:spPr>
              <a:xfrm>
                <a:off x="2679" y="2094"/>
                <a:ext cx="585" cy="402"/>
              </a:xfrm>
              <a:custGeom>
                <a:avLst/>
                <a:gdLst/>
                <a:ahLst/>
                <a:cxnLst/>
                <a:rect l="0" t="0" r="0" b="0"/>
                <a:pathLst>
                  <a:path w="585" h="402">
                    <a:moveTo>
                      <a:pt x="585" y="0"/>
                    </a:moveTo>
                    <a:lnTo>
                      <a:pt x="0"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76" name="椭圆 82975"/>
              <p:cNvSpPr/>
              <p:nvPr/>
            </p:nvSpPr>
            <p:spPr>
              <a:xfrm>
                <a:off x="3152" y="1979"/>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6</a:t>
                </a:r>
              </a:p>
            </p:txBody>
          </p:sp>
          <p:sp>
            <p:nvSpPr>
              <p:cNvPr id="82977" name="椭圆 82976"/>
              <p:cNvSpPr/>
              <p:nvPr/>
            </p:nvSpPr>
            <p:spPr>
              <a:xfrm>
                <a:off x="2562" y="238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12</a:t>
                </a:r>
              </a:p>
            </p:txBody>
          </p:sp>
          <p:sp>
            <p:nvSpPr>
              <p:cNvPr id="82978" name="椭圆 82977"/>
              <p:cNvSpPr/>
              <p:nvPr/>
            </p:nvSpPr>
            <p:spPr>
              <a:xfrm>
                <a:off x="2245"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2979" name="椭圆 82978"/>
              <p:cNvSpPr/>
              <p:nvPr/>
            </p:nvSpPr>
            <p:spPr>
              <a:xfrm>
                <a:off x="2835"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24</a:t>
                </a:r>
              </a:p>
            </p:txBody>
          </p:sp>
        </p:grpSp>
        <p:sp>
          <p:nvSpPr>
            <p:cNvPr id="82988" name="文本框 82987"/>
            <p:cNvSpPr txBox="1"/>
            <p:nvPr/>
          </p:nvSpPr>
          <p:spPr>
            <a:xfrm>
              <a:off x="2584" y="1719"/>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82989" name="任意多边形 82988"/>
            <p:cNvSpPr/>
            <p:nvPr/>
          </p:nvSpPr>
          <p:spPr>
            <a:xfrm>
              <a:off x="2624" y="1865"/>
              <a:ext cx="631" cy="357"/>
            </a:xfrm>
            <a:custGeom>
              <a:avLst/>
              <a:gdLst/>
              <a:ahLst/>
              <a:cxnLst/>
              <a:rect l="0" t="0" r="0" b="0"/>
              <a:pathLst>
                <a:path w="631" h="357">
                  <a:moveTo>
                    <a:pt x="631" y="0"/>
                  </a:moveTo>
                  <a:lnTo>
                    <a:pt x="0" y="357"/>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2991" name="椭圆 82990"/>
            <p:cNvSpPr/>
            <p:nvPr/>
          </p:nvSpPr>
          <p:spPr>
            <a:xfrm>
              <a:off x="3152" y="1752"/>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a:t>
              </a:r>
            </a:p>
          </p:txBody>
        </p:sp>
        <p:sp>
          <p:nvSpPr>
            <p:cNvPr id="82992" name="椭圆 82991"/>
            <p:cNvSpPr/>
            <p:nvPr/>
          </p:nvSpPr>
          <p:spPr>
            <a:xfrm>
              <a:off x="2517" y="211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10</a:t>
              </a:r>
            </a:p>
          </p:txBody>
        </p:sp>
      </p:grpSp>
      <p:sp>
        <p:nvSpPr>
          <p:cNvPr id="82999" name="直接连接符 82998"/>
          <p:cNvSpPr/>
          <p:nvPr/>
        </p:nvSpPr>
        <p:spPr>
          <a:xfrm>
            <a:off x="4284663" y="3500438"/>
            <a:ext cx="1366837" cy="0"/>
          </a:xfrm>
          <a:prstGeom prst="line">
            <a:avLst/>
          </a:prstGeom>
          <a:ln w="19050" cap="flat" cmpd="sng">
            <a:solidFill>
              <a:srgbClr val="008A0D"/>
            </a:solidFill>
            <a:prstDash val="solid"/>
            <a:headEnd type="triangle" w="med" len="med"/>
            <a:tailEnd type="triangle" w="med" len="med"/>
          </a:ln>
        </p:spPr>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23</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966"/>
                                        </p:tgtEl>
                                        <p:attrNameLst>
                                          <p:attrName>style.visibility</p:attrName>
                                        </p:attrNameLst>
                                      </p:cBhvr>
                                      <p:to>
                                        <p:strVal val="visible"/>
                                      </p:to>
                                    </p:set>
                                    <p:animEffect transition="in" filter="fade">
                                      <p:cBhvr>
                                        <p:cTn id="7" dur="1000"/>
                                        <p:tgtEl>
                                          <p:spTgt spid="829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967"/>
                                        </p:tgtEl>
                                        <p:attrNameLst>
                                          <p:attrName>style.visibility</p:attrName>
                                        </p:attrNameLst>
                                      </p:cBhvr>
                                      <p:to>
                                        <p:strVal val="visible"/>
                                      </p:to>
                                    </p:set>
                                    <p:animEffect transition="in" filter="fade">
                                      <p:cBhvr>
                                        <p:cTn id="10" dur="1000"/>
                                        <p:tgtEl>
                                          <p:spTgt spid="8296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2968"/>
                                        </p:tgtEl>
                                        <p:attrNameLst>
                                          <p:attrName>style.visibility</p:attrName>
                                        </p:attrNameLst>
                                      </p:cBhvr>
                                      <p:to>
                                        <p:strVal val="visible"/>
                                      </p:to>
                                    </p:set>
                                    <p:animEffect transition="in" filter="fade">
                                      <p:cBhvr>
                                        <p:cTn id="14" dur="1000"/>
                                        <p:tgtEl>
                                          <p:spTgt spid="82968"/>
                                        </p:tgtEl>
                                      </p:cBhvr>
                                    </p:animEffect>
                                  </p:childTnLst>
                                </p:cTn>
                              </p:par>
                            </p:childTnLst>
                          </p:cTn>
                        </p:par>
                        <p:par>
                          <p:cTn id="15" fill="hold">
                            <p:stCondLst>
                              <p:cond delay="2000"/>
                            </p:stCondLst>
                            <p:childTnLst>
                              <p:par>
                                <p:cTn id="16" presetID="14" presetClass="entr" presetSubtype="10" fill="hold" nodeType="afterEffect">
                                  <p:stCondLst>
                                    <p:cond delay="0"/>
                                  </p:stCondLst>
                                  <p:childTnLst>
                                    <p:set>
                                      <p:cBhvr>
                                        <p:cTn id="17" dur="1" fill="hold">
                                          <p:stCondLst>
                                            <p:cond delay="0"/>
                                          </p:stCondLst>
                                        </p:cTn>
                                        <p:tgtEl>
                                          <p:spTgt spid="82999"/>
                                        </p:tgtEl>
                                        <p:attrNameLst>
                                          <p:attrName>style.visibility</p:attrName>
                                        </p:attrNameLst>
                                      </p:cBhvr>
                                      <p:to>
                                        <p:strVal val="visible"/>
                                      </p:to>
                                    </p:set>
                                    <p:animEffect transition="in" filter="randombar(horizontal)">
                                      <p:cBhvr>
                                        <p:cTn id="18" dur="500"/>
                                        <p:tgtEl>
                                          <p:spTgt spid="8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6" grpId="0"/>
      <p:bldP spid="82967" grpId="0"/>
      <p:bldP spid="829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25" name="任意多边形 89124"/>
          <p:cNvSpPr/>
          <p:nvPr/>
        </p:nvSpPr>
        <p:spPr>
          <a:xfrm>
            <a:off x="3949700" y="2940050"/>
            <a:ext cx="1001713" cy="566738"/>
          </a:xfrm>
          <a:custGeom>
            <a:avLst/>
            <a:gdLst/>
            <a:ahLst/>
            <a:cxnLst/>
            <a:rect l="0" t="0" r="0" b="0"/>
            <a:pathLst>
              <a:path w="631" h="357">
                <a:moveTo>
                  <a:pt x="631" y="0"/>
                </a:moveTo>
                <a:lnTo>
                  <a:pt x="0" y="357"/>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090" name="标题 8908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89091" name="文本占位符 89090"/>
          <p:cNvSpPr>
            <a:spLocks noGrp="1"/>
          </p:cNvSpPr>
          <p:nvPr>
            <p:ph type="body" idx="1"/>
          </p:nvPr>
        </p:nvSpPr>
        <p:spPr>
          <a:xfrm>
            <a:off x="755650" y="1844675"/>
            <a:ext cx="7704138" cy="4457700"/>
          </a:xfrm>
          <a:ln/>
        </p:spPr>
        <p:txBody>
          <a:bodyPr/>
          <a:lstStyle/>
          <a:p>
            <a:r>
              <a:rPr lang="zh-CN" altLang="en-US" dirty="0"/>
              <a:t>下面是一个合并的例子：</a:t>
            </a:r>
          </a:p>
          <a:p>
            <a:endParaRPr lang="zh-CN" altLang="en-US" dirty="0"/>
          </a:p>
        </p:txBody>
      </p:sp>
      <p:sp>
        <p:nvSpPr>
          <p:cNvPr id="89092" name="矩形 89091"/>
          <p:cNvSpPr/>
          <p:nvPr/>
        </p:nvSpPr>
        <p:spPr>
          <a:xfrm>
            <a:off x="0" y="0"/>
            <a:ext cx="9144000" cy="0"/>
          </a:xfrm>
          <a:prstGeom prst="rect">
            <a:avLst/>
          </a:prstGeom>
          <a:noFill/>
          <a:ln w="9525">
            <a:noFill/>
          </a:ln>
        </p:spPr>
        <p:txBody>
          <a:bodyPr/>
          <a:lstStyle/>
          <a:p>
            <a:endParaRPr lang="zh-CN" altLang="en-US"/>
          </a:p>
        </p:txBody>
      </p:sp>
      <p:grpSp>
        <p:nvGrpSpPr>
          <p:cNvPr id="89093" name="组合 89092"/>
          <p:cNvGrpSpPr/>
          <p:nvPr/>
        </p:nvGrpSpPr>
        <p:grpSpPr>
          <a:xfrm>
            <a:off x="1042988" y="2565400"/>
            <a:ext cx="1152525" cy="1150938"/>
            <a:chOff x="2426" y="1661"/>
            <a:chExt cx="726" cy="725"/>
          </a:xfrm>
        </p:grpSpPr>
        <p:sp>
          <p:nvSpPr>
            <p:cNvPr id="89094" name="文本框 89093"/>
            <p:cNvSpPr txBox="1"/>
            <p:nvPr/>
          </p:nvSpPr>
          <p:spPr>
            <a:xfrm>
              <a:off x="2426" y="1758"/>
              <a:ext cx="726" cy="594"/>
            </a:xfrm>
            <a:prstGeom prst="rect">
              <a:avLst/>
            </a:prstGeom>
            <a:noFill/>
            <a:ln w="12700">
              <a:noFill/>
            </a:ln>
          </p:spPr>
          <p:txBody>
            <a:bodyPr lIns="90000" tIns="46800" rIns="90000" bIns="46800" anchor="b">
              <a:spAutoFit/>
            </a:bodyPr>
            <a:lstStyle/>
            <a:p>
              <a:pPr>
                <a:spcBef>
                  <a:spcPct val="0"/>
                </a:spcBef>
                <a:buClr>
                  <a:schemeClr val="bg1"/>
                </a:buClr>
              </a:pPr>
              <a:endParaRPr lang="en-US" altLang="zh-CN" sz="1400">
                <a:latin typeface="Arial" panose="020B0604020202020204" pitchFamily="34" charset="0"/>
              </a:endParaRPr>
            </a:p>
            <a:p>
              <a:pPr>
                <a:spcBef>
                  <a:spcPct val="0"/>
                </a:spcBef>
                <a:buClr>
                  <a:schemeClr val="bg1"/>
                </a:buClr>
              </a:pPr>
              <a:endParaRPr lang="en-US" altLang="zh-CN" sz="1400">
                <a:latin typeface="Arial" panose="020B0604020202020204" pitchFamily="34" charset="0"/>
              </a:endParaRPr>
            </a:p>
            <a:p>
              <a:pPr>
                <a:spcBef>
                  <a:spcPct val="0"/>
                </a:spcBef>
                <a:buClr>
                  <a:schemeClr val="bg1"/>
                </a:buClr>
              </a:pPr>
              <a:endParaRPr lang="en-US" altLang="zh-CN" sz="1400">
                <a:latin typeface="Arial" panose="020B0604020202020204" pitchFamily="34" charset="0"/>
              </a:endParaRPr>
            </a:p>
            <a:p>
              <a:pPr>
                <a:spcBef>
                  <a:spcPct val="0"/>
                </a:spcBef>
                <a:buClr>
                  <a:schemeClr val="bg1"/>
                </a:buClr>
              </a:pPr>
              <a:r>
                <a:rPr lang="en-US" altLang="zh-CN" sz="1400">
                  <a:latin typeface="Arial" panose="020B0604020202020204" pitchFamily="34" charset="0"/>
                </a:rPr>
                <a:t>Merge (3, 6)</a:t>
              </a:r>
            </a:p>
          </p:txBody>
        </p:sp>
        <p:sp>
          <p:nvSpPr>
            <p:cNvPr id="89095" name="直接连接符 89094"/>
            <p:cNvSpPr/>
            <p:nvPr/>
          </p:nvSpPr>
          <p:spPr>
            <a:xfrm>
              <a:off x="2426" y="1661"/>
              <a:ext cx="0" cy="725"/>
            </a:xfrm>
            <a:prstGeom prst="line">
              <a:avLst/>
            </a:prstGeom>
            <a:ln w="9525" cap="flat" cmpd="sng">
              <a:solidFill>
                <a:schemeClr val="tx1"/>
              </a:solidFill>
              <a:prstDash val="solid"/>
              <a:headEnd type="none" w="med" len="med"/>
              <a:tailEnd type="none" w="med" len="med"/>
            </a:ln>
          </p:spPr>
        </p:sp>
        <p:sp>
          <p:nvSpPr>
            <p:cNvPr id="89096" name="直接连接符 89095"/>
            <p:cNvSpPr/>
            <p:nvPr/>
          </p:nvSpPr>
          <p:spPr>
            <a:xfrm>
              <a:off x="2426" y="2386"/>
              <a:ext cx="726" cy="0"/>
            </a:xfrm>
            <a:prstGeom prst="line">
              <a:avLst/>
            </a:prstGeom>
            <a:ln w="9525" cap="flat" cmpd="sng">
              <a:solidFill>
                <a:schemeClr val="tx1"/>
              </a:solidFill>
              <a:prstDash val="solid"/>
              <a:headEnd type="none" w="med" len="med"/>
              <a:tailEnd type="none" w="med" len="med"/>
            </a:ln>
          </p:spPr>
        </p:sp>
        <p:sp>
          <p:nvSpPr>
            <p:cNvPr id="89097" name="直接连接符 89096"/>
            <p:cNvSpPr/>
            <p:nvPr/>
          </p:nvSpPr>
          <p:spPr>
            <a:xfrm flipV="1">
              <a:off x="3152" y="1661"/>
              <a:ext cx="0" cy="725"/>
            </a:xfrm>
            <a:prstGeom prst="line">
              <a:avLst/>
            </a:prstGeom>
            <a:ln w="9525" cap="flat" cmpd="sng">
              <a:solidFill>
                <a:schemeClr val="tx1"/>
              </a:solidFill>
              <a:prstDash val="solid"/>
              <a:headEnd type="none" w="med" len="med"/>
              <a:tailEnd type="none" w="med" len="med"/>
            </a:ln>
          </p:spPr>
        </p:sp>
      </p:grpSp>
      <p:sp>
        <p:nvSpPr>
          <p:cNvPr id="89102" name="任意多边形 89101"/>
          <p:cNvSpPr/>
          <p:nvPr/>
        </p:nvSpPr>
        <p:spPr>
          <a:xfrm>
            <a:off x="4965700" y="2925763"/>
            <a:ext cx="1016000" cy="595312"/>
          </a:xfrm>
          <a:custGeom>
            <a:avLst/>
            <a:gdLst/>
            <a:ahLst/>
            <a:cxnLst/>
            <a:rect l="0" t="0" r="0" b="0"/>
            <a:pathLst>
              <a:path w="640" h="375">
                <a:moveTo>
                  <a:pt x="0" y="0"/>
                </a:moveTo>
                <a:lnTo>
                  <a:pt x="640" y="375"/>
                </a:lnTo>
              </a:path>
            </a:pathLst>
          </a:custGeom>
          <a:noFill/>
          <a:ln w="12700" cap="flat" cmpd="sng">
            <a:solidFill>
              <a:schemeClr val="tx1"/>
            </a:solidFill>
            <a:prstDash val="solid"/>
            <a:headEnd type="none" w="med" len="med"/>
            <a:tailEnd type="none" w="med" len="med"/>
          </a:ln>
        </p:spPr>
        <p:txBody>
          <a:bodyPr/>
          <a:lstStyle/>
          <a:p>
            <a:endParaRPr lang="zh-CN" altLang="en-US"/>
          </a:p>
        </p:txBody>
      </p:sp>
      <p:grpSp>
        <p:nvGrpSpPr>
          <p:cNvPr id="89103" name="组合 89102"/>
          <p:cNvGrpSpPr/>
          <p:nvPr/>
        </p:nvGrpSpPr>
        <p:grpSpPr>
          <a:xfrm>
            <a:off x="2339975" y="3338513"/>
            <a:ext cx="3240088" cy="3005137"/>
            <a:chOff x="2245" y="1979"/>
            <a:chExt cx="2041" cy="1893"/>
          </a:xfrm>
        </p:grpSpPr>
        <p:sp>
          <p:nvSpPr>
            <p:cNvPr id="89104" name="任意多边形 89103"/>
            <p:cNvSpPr/>
            <p:nvPr/>
          </p:nvSpPr>
          <p:spPr>
            <a:xfrm>
              <a:off x="3264" y="2094"/>
              <a:ext cx="594" cy="402"/>
            </a:xfrm>
            <a:custGeom>
              <a:avLst/>
              <a:gdLst/>
              <a:ahLst/>
              <a:cxnLst/>
              <a:rect l="0" t="0" r="0" b="0"/>
              <a:pathLst>
                <a:path w="594" h="402">
                  <a:moveTo>
                    <a:pt x="0" y="0"/>
                  </a:moveTo>
                  <a:lnTo>
                    <a:pt x="594"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05" name="任意多边形 89104"/>
            <p:cNvSpPr/>
            <p:nvPr/>
          </p:nvSpPr>
          <p:spPr>
            <a:xfrm>
              <a:off x="3538" y="2907"/>
              <a:ext cx="320" cy="403"/>
            </a:xfrm>
            <a:custGeom>
              <a:avLst/>
              <a:gdLst/>
              <a:ahLst/>
              <a:cxnLst/>
              <a:rect l="0" t="0" r="0" b="0"/>
              <a:pathLst>
                <a:path w="320" h="403">
                  <a:moveTo>
                    <a:pt x="0" y="0"/>
                  </a:moveTo>
                  <a:lnTo>
                    <a:pt x="320" y="40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06" name="任意多边形 89105"/>
            <p:cNvSpPr/>
            <p:nvPr/>
          </p:nvSpPr>
          <p:spPr>
            <a:xfrm>
              <a:off x="3227" y="2918"/>
              <a:ext cx="296" cy="398"/>
            </a:xfrm>
            <a:custGeom>
              <a:avLst/>
              <a:gdLst/>
              <a:ahLst/>
              <a:cxnLst/>
              <a:rect l="0" t="0" r="0" b="0"/>
              <a:pathLst>
                <a:path w="296" h="398">
                  <a:moveTo>
                    <a:pt x="296" y="0"/>
                  </a:moveTo>
                  <a:lnTo>
                    <a:pt x="0" y="398"/>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07" name="直接连接符 89106"/>
            <p:cNvSpPr/>
            <p:nvPr/>
          </p:nvSpPr>
          <p:spPr>
            <a:xfrm flipH="1">
              <a:off x="2938" y="3348"/>
              <a:ext cx="272" cy="409"/>
            </a:xfrm>
            <a:prstGeom prst="line">
              <a:avLst/>
            </a:prstGeom>
            <a:ln w="12700" cap="flat" cmpd="sng">
              <a:solidFill>
                <a:schemeClr val="tx1"/>
              </a:solidFill>
              <a:prstDash val="solid"/>
              <a:headEnd type="none" w="med" len="med"/>
              <a:tailEnd type="none" w="med" len="med"/>
            </a:ln>
          </p:spPr>
        </p:sp>
        <p:sp>
          <p:nvSpPr>
            <p:cNvPr id="89108" name="椭圆 89107"/>
            <p:cNvSpPr/>
            <p:nvPr/>
          </p:nvSpPr>
          <p:spPr>
            <a:xfrm>
              <a:off x="2835" y="364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26</a:t>
              </a:r>
            </a:p>
          </p:txBody>
        </p:sp>
        <p:sp>
          <p:nvSpPr>
            <p:cNvPr id="89109" name="椭圆 89108"/>
            <p:cNvSpPr/>
            <p:nvPr/>
          </p:nvSpPr>
          <p:spPr>
            <a:xfrm>
              <a:off x="3107" y="3203"/>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17</a:t>
              </a:r>
            </a:p>
          </p:txBody>
        </p:sp>
        <p:sp>
          <p:nvSpPr>
            <p:cNvPr id="89110" name="任意多边形 89109"/>
            <p:cNvSpPr/>
            <p:nvPr/>
          </p:nvSpPr>
          <p:spPr>
            <a:xfrm>
              <a:off x="3529" y="2496"/>
              <a:ext cx="329" cy="411"/>
            </a:xfrm>
            <a:custGeom>
              <a:avLst/>
              <a:gdLst/>
              <a:ahLst/>
              <a:cxnLst/>
              <a:rect l="0" t="0" r="0" b="0"/>
              <a:pathLst>
                <a:path w="329" h="411">
                  <a:moveTo>
                    <a:pt x="320" y="0"/>
                  </a:moveTo>
                  <a:lnTo>
                    <a:pt x="329" y="0"/>
                  </a:lnTo>
                  <a:lnTo>
                    <a:pt x="0"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11" name="任意多边形 89110"/>
            <p:cNvSpPr/>
            <p:nvPr/>
          </p:nvSpPr>
          <p:spPr>
            <a:xfrm>
              <a:off x="3858" y="2496"/>
              <a:ext cx="311" cy="411"/>
            </a:xfrm>
            <a:custGeom>
              <a:avLst/>
              <a:gdLst/>
              <a:ahLst/>
              <a:cxnLst/>
              <a:rect l="0" t="0" r="0" b="0"/>
              <a:pathLst>
                <a:path w="311" h="411">
                  <a:moveTo>
                    <a:pt x="0" y="0"/>
                  </a:moveTo>
                  <a:lnTo>
                    <a:pt x="311" y="411"/>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12" name="椭圆 89111"/>
            <p:cNvSpPr/>
            <p:nvPr/>
          </p:nvSpPr>
          <p:spPr>
            <a:xfrm>
              <a:off x="3742" y="238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7</a:t>
              </a:r>
            </a:p>
          </p:txBody>
        </p:sp>
        <p:sp>
          <p:nvSpPr>
            <p:cNvPr id="89113" name="椭圆 89112"/>
            <p:cNvSpPr/>
            <p:nvPr/>
          </p:nvSpPr>
          <p:spPr>
            <a:xfrm>
              <a:off x="4059"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37</a:t>
              </a:r>
            </a:p>
          </p:txBody>
        </p:sp>
        <p:sp>
          <p:nvSpPr>
            <p:cNvPr id="89114" name="椭圆 89113"/>
            <p:cNvSpPr/>
            <p:nvPr/>
          </p:nvSpPr>
          <p:spPr>
            <a:xfrm>
              <a:off x="3742" y="3203"/>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9115" name="椭圆 89114"/>
            <p:cNvSpPr/>
            <p:nvPr/>
          </p:nvSpPr>
          <p:spPr>
            <a:xfrm>
              <a:off x="3424"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8</a:t>
              </a:r>
            </a:p>
          </p:txBody>
        </p:sp>
        <p:sp>
          <p:nvSpPr>
            <p:cNvPr id="89116" name="文本框 89115"/>
            <p:cNvSpPr txBox="1"/>
            <p:nvPr/>
          </p:nvSpPr>
          <p:spPr>
            <a:xfrm>
              <a:off x="2558" y="1991"/>
              <a:ext cx="114" cy="231"/>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89117" name="任意多边形 89116"/>
            <p:cNvSpPr/>
            <p:nvPr/>
          </p:nvSpPr>
          <p:spPr>
            <a:xfrm>
              <a:off x="2359" y="2505"/>
              <a:ext cx="320" cy="393"/>
            </a:xfrm>
            <a:custGeom>
              <a:avLst/>
              <a:gdLst/>
              <a:ahLst/>
              <a:cxnLst/>
              <a:rect l="0" t="0" r="0" b="0"/>
              <a:pathLst>
                <a:path w="320" h="393">
                  <a:moveTo>
                    <a:pt x="320" y="0"/>
                  </a:moveTo>
                  <a:lnTo>
                    <a:pt x="0" y="393"/>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18" name="任意多边形 89117"/>
            <p:cNvSpPr/>
            <p:nvPr/>
          </p:nvSpPr>
          <p:spPr>
            <a:xfrm>
              <a:off x="2679" y="2505"/>
              <a:ext cx="265" cy="402"/>
            </a:xfrm>
            <a:custGeom>
              <a:avLst/>
              <a:gdLst/>
              <a:ahLst/>
              <a:cxnLst/>
              <a:rect l="0" t="0" r="0" b="0"/>
              <a:pathLst>
                <a:path w="265" h="402">
                  <a:moveTo>
                    <a:pt x="0" y="0"/>
                  </a:moveTo>
                  <a:lnTo>
                    <a:pt x="265"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19" name="任意多边形 89118"/>
            <p:cNvSpPr/>
            <p:nvPr/>
          </p:nvSpPr>
          <p:spPr>
            <a:xfrm>
              <a:off x="2679" y="2094"/>
              <a:ext cx="585" cy="402"/>
            </a:xfrm>
            <a:custGeom>
              <a:avLst/>
              <a:gdLst/>
              <a:ahLst/>
              <a:cxnLst/>
              <a:rect l="0" t="0" r="0" b="0"/>
              <a:pathLst>
                <a:path w="585" h="402">
                  <a:moveTo>
                    <a:pt x="585" y="0"/>
                  </a:moveTo>
                  <a:lnTo>
                    <a:pt x="0" y="402"/>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89120" name="椭圆 89119"/>
            <p:cNvSpPr/>
            <p:nvPr/>
          </p:nvSpPr>
          <p:spPr>
            <a:xfrm>
              <a:off x="3152" y="1979"/>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6</a:t>
              </a:r>
            </a:p>
          </p:txBody>
        </p:sp>
        <p:sp>
          <p:nvSpPr>
            <p:cNvPr id="89121" name="椭圆 89120"/>
            <p:cNvSpPr/>
            <p:nvPr/>
          </p:nvSpPr>
          <p:spPr>
            <a:xfrm>
              <a:off x="2562" y="2387"/>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12</a:t>
              </a:r>
            </a:p>
          </p:txBody>
        </p:sp>
        <p:sp>
          <p:nvSpPr>
            <p:cNvPr id="89122" name="椭圆 89121"/>
            <p:cNvSpPr/>
            <p:nvPr/>
          </p:nvSpPr>
          <p:spPr>
            <a:xfrm>
              <a:off x="2245"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18</a:t>
              </a:r>
            </a:p>
          </p:txBody>
        </p:sp>
        <p:sp>
          <p:nvSpPr>
            <p:cNvPr id="89123" name="椭圆 89122"/>
            <p:cNvSpPr/>
            <p:nvPr/>
          </p:nvSpPr>
          <p:spPr>
            <a:xfrm>
              <a:off x="2835" y="2795"/>
              <a:ext cx="227" cy="227"/>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24</a:t>
              </a:r>
            </a:p>
          </p:txBody>
        </p:sp>
      </p:grpSp>
      <p:sp>
        <p:nvSpPr>
          <p:cNvPr id="89124" name="文本框 89123"/>
          <p:cNvSpPr txBox="1"/>
          <p:nvPr/>
        </p:nvSpPr>
        <p:spPr>
          <a:xfrm>
            <a:off x="3886200" y="2708275"/>
            <a:ext cx="180975" cy="366713"/>
          </a:xfrm>
          <a:prstGeom prst="rect">
            <a:avLst/>
          </a:prstGeom>
          <a:noFill/>
          <a:ln w="12700">
            <a:noFill/>
          </a:ln>
        </p:spPr>
        <p:txBody>
          <a:bodyPr wrap="none" lIns="90000" tIns="46800" rIns="90000" bIns="46800" anchor="t">
            <a:spAutoFit/>
          </a:bodyPr>
          <a:lstStyle/>
          <a:p>
            <a:pPr>
              <a:spcBef>
                <a:spcPct val="0"/>
              </a:spcBef>
              <a:buClr>
                <a:schemeClr val="bg1"/>
              </a:buClr>
            </a:pPr>
            <a:endParaRPr sz="1800" dirty="0">
              <a:latin typeface="Arial" panose="020B0604020202020204" pitchFamily="34" charset="0"/>
            </a:endParaRPr>
          </a:p>
        </p:txBody>
      </p:sp>
      <p:sp>
        <p:nvSpPr>
          <p:cNvPr id="89126" name="椭圆 89125"/>
          <p:cNvSpPr/>
          <p:nvPr/>
        </p:nvSpPr>
        <p:spPr>
          <a:xfrm>
            <a:off x="4787900" y="2760663"/>
            <a:ext cx="360363" cy="360362"/>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3</a:t>
            </a:r>
          </a:p>
        </p:txBody>
      </p:sp>
      <p:sp>
        <p:nvSpPr>
          <p:cNvPr id="89127" name="椭圆 89126"/>
          <p:cNvSpPr/>
          <p:nvPr/>
        </p:nvSpPr>
        <p:spPr>
          <a:xfrm>
            <a:off x="5795963" y="3338513"/>
            <a:ext cx="360362" cy="360362"/>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lIns="90000" tIns="46800" rIns="90000" bIns="46800" anchor="ctr"/>
          <a:lstStyle/>
          <a:p>
            <a:pPr algn="ctr">
              <a:spcBef>
                <a:spcPct val="0"/>
              </a:spcBef>
              <a:buClr>
                <a:schemeClr val="bg1"/>
              </a:buClr>
            </a:pPr>
            <a:r>
              <a:rPr lang="en-US" altLang="zh-CN" sz="1800">
                <a:latin typeface="Arial" panose="020B0604020202020204" pitchFamily="34" charset="0"/>
              </a:rPr>
              <a:t>10</a:t>
            </a:r>
          </a:p>
        </p:txBody>
      </p:sp>
      <p:sp>
        <p:nvSpPr>
          <p:cNvPr id="89129" name="文本框 89128"/>
          <p:cNvSpPr txBox="1"/>
          <p:nvPr/>
        </p:nvSpPr>
        <p:spPr>
          <a:xfrm>
            <a:off x="3460750" y="3338513"/>
            <a:ext cx="288925"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2</a:t>
            </a:r>
          </a:p>
        </p:txBody>
      </p:sp>
      <p:sp>
        <p:nvSpPr>
          <p:cNvPr id="89130" name="文本框 89129"/>
          <p:cNvSpPr txBox="1"/>
          <p:nvPr/>
        </p:nvSpPr>
        <p:spPr>
          <a:xfrm>
            <a:off x="6156325" y="3338513"/>
            <a:ext cx="288925" cy="366712"/>
          </a:xfrm>
          <a:prstGeom prst="rect">
            <a:avLst/>
          </a:prstGeom>
          <a:noFill/>
          <a:ln w="9525">
            <a:noFill/>
          </a:ln>
        </p:spPr>
        <p:txBody>
          <a:bodyPr>
            <a:spAutoFit/>
          </a:bodyPr>
          <a:lstStyle/>
          <a:p>
            <a:pPr algn="ctr" eaLnBrk="0" hangingPunct="0">
              <a:spcBef>
                <a:spcPct val="50000"/>
              </a:spcBef>
            </a:pPr>
            <a:r>
              <a:rPr lang="en-US" altLang="zh-CN" sz="1800">
                <a:latin typeface="Arial" panose="020B0604020202020204" pitchFamily="34" charset="0"/>
              </a:rPr>
              <a:t>0</a:t>
            </a:r>
          </a:p>
        </p:txBody>
      </p:sp>
      <p:sp>
        <p:nvSpPr>
          <p:cNvPr id="89131" name="文本框 89130"/>
          <p:cNvSpPr txBox="1"/>
          <p:nvPr/>
        </p:nvSpPr>
        <p:spPr>
          <a:xfrm>
            <a:off x="5148263" y="2755900"/>
            <a:ext cx="287337" cy="366713"/>
          </a:xfrm>
          <a:prstGeom prst="rect">
            <a:avLst/>
          </a:prstGeom>
          <a:noFill/>
          <a:ln w="9525">
            <a:noFill/>
          </a:ln>
        </p:spPr>
        <p:txBody>
          <a:bodyPr>
            <a:spAutoFit/>
          </a:bodyPr>
          <a:lstStyle/>
          <a:p>
            <a:pPr eaLnBrk="0" hangingPunct="0">
              <a:spcBef>
                <a:spcPct val="50000"/>
              </a:spcBef>
            </a:pPr>
            <a:r>
              <a:rPr lang="en-US" altLang="zh-CN" sz="1800">
                <a:latin typeface="Arial" panose="020B0604020202020204" pitchFamily="34" charset="0"/>
              </a:rPr>
              <a:t>1</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24</a:t>
            </a:fld>
            <a:endParaRPr lang="zh-CN" altLang="en-US" dirty="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9129"/>
                                        </p:tgtEl>
                                        <p:attrNameLst>
                                          <p:attrName>style.visibility</p:attrName>
                                        </p:attrNameLst>
                                      </p:cBhvr>
                                      <p:to>
                                        <p:strVal val="visible"/>
                                      </p:to>
                                    </p:set>
                                    <p:animEffect transition="in" filter="fade">
                                      <p:cBhvr>
                                        <p:cTn id="7" dur="1000"/>
                                        <p:tgtEl>
                                          <p:spTgt spid="891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130"/>
                                        </p:tgtEl>
                                        <p:attrNameLst>
                                          <p:attrName>style.visibility</p:attrName>
                                        </p:attrNameLst>
                                      </p:cBhvr>
                                      <p:to>
                                        <p:strVal val="visible"/>
                                      </p:to>
                                    </p:set>
                                    <p:animEffect transition="in" filter="fade">
                                      <p:cBhvr>
                                        <p:cTn id="10" dur="1000"/>
                                        <p:tgtEl>
                                          <p:spTgt spid="8913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9131"/>
                                        </p:tgtEl>
                                        <p:attrNameLst>
                                          <p:attrName>style.visibility</p:attrName>
                                        </p:attrNameLst>
                                      </p:cBhvr>
                                      <p:to>
                                        <p:strVal val="visible"/>
                                      </p:to>
                                    </p:set>
                                    <p:animEffect transition="in" filter="fade">
                                      <p:cBhvr>
                                        <p:cTn id="14" dur="2000"/>
                                        <p:tgtEl>
                                          <p:spTgt spid="89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29" grpId="0"/>
      <p:bldP spid="89130" grpId="0"/>
      <p:bldP spid="89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91137"/>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合并</a:t>
            </a:r>
          </a:p>
        </p:txBody>
      </p:sp>
      <p:sp>
        <p:nvSpPr>
          <p:cNvPr id="91139" name="文本占位符 91138"/>
          <p:cNvSpPr>
            <a:spLocks noGrp="1"/>
          </p:cNvSpPr>
          <p:nvPr>
            <p:ph type="body" idx="1"/>
          </p:nvPr>
        </p:nvSpPr>
        <p:spPr>
          <a:xfrm>
            <a:off x="755650" y="1916113"/>
            <a:ext cx="7704138" cy="4386262"/>
          </a:xfrm>
          <a:ln/>
        </p:spPr>
        <p:txBody>
          <a:bodyPr/>
          <a:lstStyle/>
          <a:p>
            <a:r>
              <a:rPr lang="zh-CN" altLang="en-US" sz="3200" dirty="0"/>
              <a:t>合并操作都是一直沿着两棵左偏树的最右路径进行的。</a:t>
            </a:r>
          </a:p>
          <a:p>
            <a:endParaRPr lang="zh-CN" altLang="en-US" sz="1000" dirty="0"/>
          </a:p>
          <a:p>
            <a:r>
              <a:rPr lang="zh-CN" altLang="en-US" sz="3200" dirty="0"/>
              <a:t>一棵</a:t>
            </a:r>
            <a:r>
              <a:rPr lang="en-US" altLang="zh-CN" sz="3200" dirty="0"/>
              <a:t>N</a:t>
            </a:r>
            <a:r>
              <a:rPr lang="zh-CN" altLang="en-US" sz="3200" dirty="0"/>
              <a:t>个节点的左偏树，最右路径上最多有 </a:t>
            </a:r>
            <a:r>
              <a:rPr lang="en-US" altLang="zh-CN" sz="3200" dirty="0">
                <a:sym typeface="Symbol" panose="05050102010706020507" pitchFamily="18" charset="2"/>
              </a:rPr>
              <a:t></a:t>
            </a:r>
            <a:r>
              <a:rPr lang="en-US" altLang="zh-CN" sz="3200"/>
              <a:t>log(N+1)</a:t>
            </a:r>
            <a:r>
              <a:rPr lang="en-US" altLang="zh-CN" sz="3200">
                <a:sym typeface="Symbol" panose="05050102010706020507" pitchFamily="18" charset="2"/>
              </a:rPr>
              <a:t></a:t>
            </a:r>
            <a:r>
              <a:rPr lang="en-US" altLang="zh-CN" sz="3200" dirty="0"/>
              <a:t> </a:t>
            </a:r>
            <a:r>
              <a:rPr lang="zh-CN" altLang="en-US" sz="3200" dirty="0"/>
              <a:t>个节点。</a:t>
            </a:r>
          </a:p>
          <a:p>
            <a:endParaRPr lang="zh-CN" altLang="en-US" sz="1000" dirty="0"/>
          </a:p>
          <a:p>
            <a:r>
              <a:rPr lang="zh-CN" altLang="en-US" sz="3200" dirty="0"/>
              <a:t>因此，合并操作的时间复杂度为：</a:t>
            </a:r>
            <a:br>
              <a:rPr lang="zh-CN" altLang="en-US" sz="3200" dirty="0"/>
            </a:br>
            <a:r>
              <a:rPr lang="en-US" altLang="zh-CN" sz="3200"/>
              <a:t>O(log N</a:t>
            </a:r>
            <a:r>
              <a:rPr lang="en-US" altLang="zh-CN" sz="3200" baseline="-25000"/>
              <a:t>1 </a:t>
            </a:r>
            <a:r>
              <a:rPr lang="en-US" altLang="zh-CN" sz="3200"/>
              <a:t>+ log N</a:t>
            </a:r>
            <a:r>
              <a:rPr lang="en-US" altLang="zh-CN" sz="3200" baseline="-25000"/>
              <a:t>2</a:t>
            </a:r>
            <a:r>
              <a:rPr lang="en-US" altLang="zh-CN" sz="3200"/>
              <a:t>) = O(log N)</a:t>
            </a:r>
          </a:p>
        </p:txBody>
      </p:sp>
      <p:sp>
        <p:nvSpPr>
          <p:cNvPr id="91140" name="矩形 91139"/>
          <p:cNvSpPr/>
          <p:nvPr/>
        </p:nvSpPr>
        <p:spPr>
          <a:xfrm>
            <a:off x="0" y="0"/>
            <a:ext cx="9144000" cy="0"/>
          </a:xfrm>
          <a:prstGeom prst="rect">
            <a:avLst/>
          </a:prstGeom>
          <a:noFill/>
          <a:ln w="9525">
            <a:noFill/>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25</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slide(fromTop)">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slide(fromTop)">
                                      <p:cBhvr>
                                        <p:cTn id="12" dur="500"/>
                                        <p:tgtEl>
                                          <p:spTgt spid="91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91139">
                                            <p:txEl>
                                              <p:pRg st="4" end="4"/>
                                            </p:txEl>
                                          </p:spTgt>
                                        </p:tgtEl>
                                        <p:attrNameLst>
                                          <p:attrName>style.visibility</p:attrName>
                                        </p:attrNameLst>
                                      </p:cBhvr>
                                      <p:to>
                                        <p:strVal val="visible"/>
                                      </p:to>
                                    </p:set>
                                    <p:animEffect transition="in" filter="slide(fromTop)">
                                      <p:cBhvr>
                                        <p:cTn id="17"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插入</a:t>
            </a:r>
          </a:p>
        </p:txBody>
      </p:sp>
      <p:sp>
        <p:nvSpPr>
          <p:cNvPr id="94211" name="文本占位符 94210"/>
          <p:cNvSpPr>
            <a:spLocks noGrp="1"/>
          </p:cNvSpPr>
          <p:nvPr>
            <p:ph type="body" idx="1"/>
          </p:nvPr>
        </p:nvSpPr>
        <p:spPr>
          <a:xfrm>
            <a:off x="755650" y="1916113"/>
            <a:ext cx="7704138" cy="4386262"/>
          </a:xfrm>
          <a:ln/>
        </p:spPr>
        <p:txBody>
          <a:bodyPr/>
          <a:lstStyle/>
          <a:p>
            <a:r>
              <a:rPr lang="zh-CN" altLang="en-US" sz="3200" dirty="0"/>
              <a:t>插入一个新节点</a:t>
            </a:r>
          </a:p>
          <a:p>
            <a:pPr lvl="1"/>
            <a:r>
              <a:rPr lang="zh-CN" altLang="en-US" sz="2800" dirty="0"/>
              <a:t>把待插入节点作为一棵单节点左偏树</a:t>
            </a:r>
          </a:p>
          <a:p>
            <a:pPr lvl="1"/>
            <a:r>
              <a:rPr lang="zh-CN" altLang="en-US" sz="2800" dirty="0"/>
              <a:t>合并两棵左偏树</a:t>
            </a:r>
          </a:p>
          <a:p>
            <a:pPr lvl="1"/>
            <a:r>
              <a:rPr lang="zh-CN" altLang="en-US" sz="2800" dirty="0"/>
              <a:t>时间复杂度：</a:t>
            </a:r>
            <a:r>
              <a:rPr lang="en-US" altLang="zh-CN" sz="2800"/>
              <a:t>O(log N)</a:t>
            </a:r>
          </a:p>
        </p:txBody>
      </p:sp>
      <p:sp>
        <p:nvSpPr>
          <p:cNvPr id="94212" name="矩形 94211"/>
          <p:cNvSpPr/>
          <p:nvPr/>
        </p:nvSpPr>
        <p:spPr>
          <a:xfrm>
            <a:off x="0" y="0"/>
            <a:ext cx="9144000" cy="0"/>
          </a:xfrm>
          <a:prstGeom prst="rect">
            <a:avLst/>
          </a:prstGeom>
          <a:noFill/>
          <a:ln w="9525">
            <a:noFill/>
          </a:ln>
        </p:spPr>
        <p:txBody>
          <a:bodyPr/>
          <a:lstStyle/>
          <a:p>
            <a:endParaRPr lang="zh-CN" altLang="en-US"/>
          </a:p>
        </p:txBody>
      </p:sp>
      <p:sp>
        <p:nvSpPr>
          <p:cNvPr id="94219" name="椭圆 94218"/>
          <p:cNvSpPr>
            <a:spLocks noChangeAspect="1"/>
          </p:cNvSpPr>
          <p:nvPr/>
        </p:nvSpPr>
        <p:spPr>
          <a:xfrm>
            <a:off x="3565525" y="5157788"/>
            <a:ext cx="381000" cy="381000"/>
          </a:xfrm>
          <a:prstGeom prst="ellipse">
            <a:avLst/>
          </a:prstGeom>
          <a:gradFill rotWithShape="1">
            <a:gsLst>
              <a:gs pos="0">
                <a:schemeClr val="bg1"/>
              </a:gs>
              <a:gs pos="100000">
                <a:schemeClr val="bg1">
                  <a:gamma/>
                  <a:shade val="69804"/>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sp>
        <p:nvSpPr>
          <p:cNvPr id="94220" name="等腰三角形 94219"/>
          <p:cNvSpPr/>
          <p:nvPr/>
        </p:nvSpPr>
        <p:spPr>
          <a:xfrm>
            <a:off x="2268538" y="4870450"/>
            <a:ext cx="838200" cy="76200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sp>
        <p:nvSpPr>
          <p:cNvPr id="94223" name="等腰三角形 94222"/>
          <p:cNvSpPr/>
          <p:nvPr/>
        </p:nvSpPr>
        <p:spPr>
          <a:xfrm>
            <a:off x="5942013" y="4870450"/>
            <a:ext cx="838200" cy="76200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1800" dirty="0">
              <a:latin typeface="Tahoma" panose="020B0604030504040204" pitchFamily="34" charset="0"/>
            </a:endParaRPr>
          </a:p>
        </p:txBody>
      </p:sp>
      <p:sp>
        <p:nvSpPr>
          <p:cNvPr id="94229" name="等腰三角形 94228"/>
          <p:cNvSpPr/>
          <p:nvPr/>
        </p:nvSpPr>
        <p:spPr>
          <a:xfrm>
            <a:off x="3348038" y="4868863"/>
            <a:ext cx="838200" cy="76200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grpSp>
        <p:nvGrpSpPr>
          <p:cNvPr id="94234" name="组合 94233"/>
          <p:cNvGrpSpPr/>
          <p:nvPr/>
        </p:nvGrpSpPr>
        <p:grpSpPr>
          <a:xfrm>
            <a:off x="4572000" y="4941888"/>
            <a:ext cx="1009650" cy="431800"/>
            <a:chOff x="2971" y="3249"/>
            <a:chExt cx="590" cy="272"/>
          </a:xfrm>
        </p:grpSpPr>
        <p:sp>
          <p:nvSpPr>
            <p:cNvPr id="94235" name="直接连接符 94234"/>
            <p:cNvSpPr/>
            <p:nvPr/>
          </p:nvSpPr>
          <p:spPr>
            <a:xfrm>
              <a:off x="2971" y="3521"/>
              <a:ext cx="590" cy="0"/>
            </a:xfrm>
            <a:prstGeom prst="line">
              <a:avLst/>
            </a:prstGeom>
            <a:ln w="38100" cap="flat" cmpd="sng">
              <a:solidFill>
                <a:schemeClr val="tx1"/>
              </a:solidFill>
              <a:prstDash val="solid"/>
              <a:headEnd type="none" w="med" len="med"/>
              <a:tailEnd type="stealth" w="lg" len="lg"/>
            </a:ln>
          </p:spPr>
        </p:sp>
        <p:sp>
          <p:nvSpPr>
            <p:cNvPr id="94236" name="文本框 94235"/>
            <p:cNvSpPr txBox="1"/>
            <p:nvPr/>
          </p:nvSpPr>
          <p:spPr>
            <a:xfrm>
              <a:off x="2971" y="3249"/>
              <a:ext cx="533" cy="250"/>
            </a:xfrm>
            <a:prstGeom prst="rect">
              <a:avLst/>
            </a:prstGeom>
            <a:noFill/>
            <a:ln w="9525">
              <a:noFill/>
            </a:ln>
          </p:spPr>
          <p:txBody>
            <a:bodyPr>
              <a:spAutoFit/>
            </a:bodyPr>
            <a:lstStyle/>
            <a:p>
              <a:pPr eaLnBrk="0" hangingPunct="0">
                <a:spcBef>
                  <a:spcPct val="0"/>
                </a:spcBef>
                <a:buClr>
                  <a:schemeClr val="bg1"/>
                </a:buClr>
              </a:pPr>
              <a:r>
                <a:rPr lang="en-US" altLang="zh-CN" sz="2000">
                  <a:latin typeface="Arial" panose="020B0604020202020204" pitchFamily="34" charset="0"/>
                </a:rPr>
                <a:t>Merge</a:t>
              </a:r>
            </a:p>
          </p:txBody>
        </p:sp>
      </p:gr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26</a:t>
            </a:fld>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slide(fromTop)">
                                      <p:cBhvr>
                                        <p:cTn id="7" dur="500"/>
                                        <p:tgtEl>
                                          <p:spTgt spid="942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4219"/>
                                        </p:tgtEl>
                                        <p:attrNameLst>
                                          <p:attrName>style.visibility</p:attrName>
                                        </p:attrNameLst>
                                      </p:cBhvr>
                                      <p:to>
                                        <p:strVal val="visible"/>
                                      </p:to>
                                    </p:set>
                                    <p:animEffect transition="in" filter="fade">
                                      <p:cBhvr>
                                        <p:cTn id="11" dur="1000"/>
                                        <p:tgtEl>
                                          <p:spTgt spid="942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4220"/>
                                        </p:tgtEl>
                                        <p:attrNameLst>
                                          <p:attrName>style.visibility</p:attrName>
                                        </p:attrNameLst>
                                      </p:cBhvr>
                                      <p:to>
                                        <p:strVal val="visible"/>
                                      </p:to>
                                    </p:set>
                                    <p:animEffect transition="in" filter="fade">
                                      <p:cBhvr>
                                        <p:cTn id="14" dur="1000"/>
                                        <p:tgtEl>
                                          <p:spTgt spid="9422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94211">
                                            <p:txEl>
                                              <p:pRg st="1" end="1"/>
                                            </p:txEl>
                                          </p:spTgt>
                                        </p:tgtEl>
                                        <p:attrNameLst>
                                          <p:attrName>style.visibility</p:attrName>
                                        </p:attrNameLst>
                                      </p:cBhvr>
                                      <p:to>
                                        <p:strVal val="visible"/>
                                      </p:to>
                                    </p:set>
                                    <p:animEffect transition="in" filter="slide(fromTop)">
                                      <p:cBhvr>
                                        <p:cTn id="19" dur="500"/>
                                        <p:tgtEl>
                                          <p:spTgt spid="94211">
                                            <p:txEl>
                                              <p:pRg st="1" end="1"/>
                                            </p:txEl>
                                          </p:spTgt>
                                        </p:tgtEl>
                                      </p:cBhvr>
                                    </p:animEffect>
                                  </p:childTnLst>
                                </p:cTn>
                              </p:par>
                              <p:par>
                                <p:cTn id="20" presetID="6" presetClass="exit" presetSubtype="16" fill="hold" grpId="1" nodeType="withEffect">
                                  <p:stCondLst>
                                    <p:cond delay="0"/>
                                  </p:stCondLst>
                                  <p:childTnLst>
                                    <p:animEffect transition="out" filter="circle(in)">
                                      <p:cBhvr>
                                        <p:cTn id="21" dur="2000"/>
                                        <p:tgtEl>
                                          <p:spTgt spid="94219"/>
                                        </p:tgtEl>
                                      </p:cBhvr>
                                    </p:animEffect>
                                    <p:set>
                                      <p:cBhvr>
                                        <p:cTn id="22" dur="1" fill="hold">
                                          <p:stCondLst>
                                            <p:cond delay="1999"/>
                                          </p:stCondLst>
                                        </p:cTn>
                                        <p:tgtEl>
                                          <p:spTgt spid="94219"/>
                                        </p:tgtEl>
                                        <p:attrNameLst>
                                          <p:attrName>style.visibility</p:attrName>
                                        </p:attrNameLst>
                                      </p:cBhvr>
                                      <p:to>
                                        <p:strVal val="hidden"/>
                                      </p:to>
                                    </p:se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94229"/>
                                        </p:tgtEl>
                                        <p:attrNameLst>
                                          <p:attrName>style.visibility</p:attrName>
                                        </p:attrNameLst>
                                      </p:cBhvr>
                                      <p:to>
                                        <p:strVal val="visible"/>
                                      </p:to>
                                    </p:set>
                                    <p:anim calcmode="lin" valueType="num">
                                      <p:cBhvr>
                                        <p:cTn id="26" dur="500" fill="hold"/>
                                        <p:tgtEl>
                                          <p:spTgt spid="94229"/>
                                        </p:tgtEl>
                                        <p:attrNameLst>
                                          <p:attrName>ppt_w</p:attrName>
                                        </p:attrNameLst>
                                      </p:cBhvr>
                                      <p:tavLst>
                                        <p:tav tm="0">
                                          <p:val>
                                            <p:fltVal val="0"/>
                                          </p:val>
                                        </p:tav>
                                        <p:tav tm="100000">
                                          <p:val>
                                            <p:strVal val="#ppt_w"/>
                                          </p:val>
                                        </p:tav>
                                      </p:tavLst>
                                    </p:anim>
                                    <p:anim calcmode="lin" valueType="num">
                                      <p:cBhvr>
                                        <p:cTn id="27" dur="500" fill="hold"/>
                                        <p:tgtEl>
                                          <p:spTgt spid="94229"/>
                                        </p:tgtEl>
                                        <p:attrNameLst>
                                          <p:attrName>ppt_h</p:attrName>
                                        </p:attrNameLst>
                                      </p:cBhvr>
                                      <p:tavLst>
                                        <p:tav tm="0">
                                          <p:val>
                                            <p:fltVal val="0"/>
                                          </p:val>
                                        </p:tav>
                                        <p:tav tm="100000">
                                          <p:val>
                                            <p:strVal val="#ppt_h"/>
                                          </p:val>
                                        </p:tav>
                                      </p:tavLst>
                                    </p:anim>
                                    <p:animEffect transition="in" filter="fade">
                                      <p:cBhvr>
                                        <p:cTn id="28" dur="500"/>
                                        <p:tgtEl>
                                          <p:spTgt spid="9422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94211">
                                            <p:txEl>
                                              <p:pRg st="2" end="2"/>
                                            </p:txEl>
                                          </p:spTgt>
                                        </p:tgtEl>
                                        <p:attrNameLst>
                                          <p:attrName>style.visibility</p:attrName>
                                        </p:attrNameLst>
                                      </p:cBhvr>
                                      <p:to>
                                        <p:strVal val="visible"/>
                                      </p:to>
                                    </p:set>
                                    <p:animEffect transition="in" filter="slide(fromTop)">
                                      <p:cBhvr>
                                        <p:cTn id="33" dur="500"/>
                                        <p:tgtEl>
                                          <p:spTgt spid="94211">
                                            <p:txEl>
                                              <p:pRg st="2" end="2"/>
                                            </p:txEl>
                                          </p:spTgt>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94234"/>
                                        </p:tgtEl>
                                        <p:attrNameLst>
                                          <p:attrName>style.visibility</p:attrName>
                                        </p:attrNameLst>
                                      </p:cBhvr>
                                      <p:to>
                                        <p:strVal val="visible"/>
                                      </p:to>
                                    </p:set>
                                    <p:animEffect transition="in" filter="slide(fromLeft)">
                                      <p:cBhvr>
                                        <p:cTn id="37" dur="500"/>
                                        <p:tgtEl>
                                          <p:spTgt spid="9423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94223"/>
                                        </p:tgtEl>
                                        <p:attrNameLst>
                                          <p:attrName>style.visibility</p:attrName>
                                        </p:attrNameLst>
                                      </p:cBhvr>
                                      <p:to>
                                        <p:strVal val="visible"/>
                                      </p:to>
                                    </p:set>
                                    <p:animEffect transition="in" filter="fade">
                                      <p:cBhvr>
                                        <p:cTn id="41" dur="2000"/>
                                        <p:tgtEl>
                                          <p:spTgt spid="9422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94211">
                                            <p:txEl>
                                              <p:pRg st="3" end="3"/>
                                            </p:txEl>
                                          </p:spTgt>
                                        </p:tgtEl>
                                        <p:attrNameLst>
                                          <p:attrName>style.visibility</p:attrName>
                                        </p:attrNameLst>
                                      </p:cBhvr>
                                      <p:to>
                                        <p:strVal val="visible"/>
                                      </p:to>
                                    </p:set>
                                    <p:animEffect transition="in" filter="slide(fromTop)">
                                      <p:cBhvr>
                                        <p:cTn id="46"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9" grpId="0" animBg="1"/>
      <p:bldP spid="94219" grpId="1" animBg="1"/>
      <p:bldP spid="94220" grpId="0" animBg="1"/>
      <p:bldP spid="94223" grpId="0" animBg="1"/>
      <p:bldP spid="942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左偏树的操作 </a:t>
            </a:r>
            <a:r>
              <a:rPr lang="en-US" altLang="zh-CN" sz="4000" b="0">
                <a:latin typeface="华文中宋" panose="02010600040101010101" pitchFamily="2" charset="-122"/>
                <a:ea typeface="华文中宋" panose="02010600040101010101" pitchFamily="2" charset="-122"/>
              </a:rPr>
              <a:t>——</a:t>
            </a:r>
            <a:r>
              <a:rPr lang="en-US" altLang="zh-CN" sz="4000" b="0" dirty="0">
                <a:ea typeface="华文中宋" panose="02010600040101010101" pitchFamily="2" charset="-122"/>
              </a:rPr>
              <a:t> </a:t>
            </a:r>
            <a:r>
              <a:rPr lang="zh-CN" altLang="en-US" sz="4000" b="0" dirty="0">
                <a:ea typeface="华文中宋" panose="02010600040101010101" pitchFamily="2" charset="-122"/>
              </a:rPr>
              <a:t>删除</a:t>
            </a:r>
          </a:p>
        </p:txBody>
      </p:sp>
      <p:sp>
        <p:nvSpPr>
          <p:cNvPr id="96259" name="文本占位符 96258"/>
          <p:cNvSpPr>
            <a:spLocks noGrp="1"/>
          </p:cNvSpPr>
          <p:nvPr>
            <p:ph type="body" idx="1"/>
          </p:nvPr>
        </p:nvSpPr>
        <p:spPr>
          <a:xfrm>
            <a:off x="755650" y="1916113"/>
            <a:ext cx="7704138" cy="4386262"/>
          </a:xfrm>
          <a:ln/>
        </p:spPr>
        <p:txBody>
          <a:bodyPr/>
          <a:lstStyle/>
          <a:p>
            <a:r>
              <a:rPr lang="zh-CN" altLang="en-US" sz="3200" dirty="0"/>
              <a:t>删除最小节点</a:t>
            </a:r>
          </a:p>
          <a:p>
            <a:pPr lvl="1"/>
            <a:r>
              <a:rPr lang="zh-CN" altLang="en-US" sz="2800" dirty="0"/>
              <a:t>删除根节点</a:t>
            </a:r>
          </a:p>
          <a:p>
            <a:pPr lvl="1"/>
            <a:r>
              <a:rPr lang="zh-CN" altLang="en-US" sz="2800" dirty="0"/>
              <a:t>合并左右子树</a:t>
            </a:r>
          </a:p>
          <a:p>
            <a:pPr lvl="1"/>
            <a:r>
              <a:rPr lang="zh-CN" altLang="en-US" sz="2800" dirty="0"/>
              <a:t>时间复杂度：</a:t>
            </a:r>
            <a:r>
              <a:rPr lang="en-US" altLang="zh-CN" sz="2800"/>
              <a:t>O(log N)</a:t>
            </a:r>
          </a:p>
        </p:txBody>
      </p:sp>
      <p:sp>
        <p:nvSpPr>
          <p:cNvPr id="96260" name="矩形 96259"/>
          <p:cNvSpPr/>
          <p:nvPr/>
        </p:nvSpPr>
        <p:spPr>
          <a:xfrm>
            <a:off x="0" y="0"/>
            <a:ext cx="9144000" cy="0"/>
          </a:xfrm>
          <a:prstGeom prst="rect">
            <a:avLst/>
          </a:prstGeom>
          <a:noFill/>
          <a:ln w="9525">
            <a:noFill/>
          </a:ln>
        </p:spPr>
        <p:txBody>
          <a:bodyPr/>
          <a:lstStyle/>
          <a:p>
            <a:endParaRPr lang="zh-CN" altLang="en-US"/>
          </a:p>
        </p:txBody>
      </p:sp>
      <p:sp>
        <p:nvSpPr>
          <p:cNvPr id="96269" name="椭圆 96268"/>
          <p:cNvSpPr>
            <a:spLocks noChangeAspect="1"/>
          </p:cNvSpPr>
          <p:nvPr/>
        </p:nvSpPr>
        <p:spPr>
          <a:xfrm>
            <a:off x="3095625" y="4327525"/>
            <a:ext cx="381000" cy="381000"/>
          </a:xfrm>
          <a:prstGeom prst="ellipse">
            <a:avLst/>
          </a:prstGeom>
          <a:gradFill rotWithShape="1">
            <a:gsLst>
              <a:gs pos="0">
                <a:schemeClr val="bg1"/>
              </a:gs>
              <a:gs pos="100000">
                <a:schemeClr val="bg1">
                  <a:gamma/>
                  <a:shade val="66667"/>
                  <a:invGamma/>
                </a:schemeClr>
              </a:gs>
            </a:gsLst>
            <a:path path="shape">
              <a:fillToRect l="50000" t="50000" r="50000" b="50000"/>
            </a:path>
            <a:tileRect/>
          </a:gradFill>
          <a:ln w="12700" cap="flat" cmpd="sng">
            <a:solidFill>
              <a:schemeClr val="tx1"/>
            </a:solidFill>
            <a:prstDash val="solid"/>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sp>
        <p:nvSpPr>
          <p:cNvPr id="96270" name="等腰三角形 96269"/>
          <p:cNvSpPr/>
          <p:nvPr/>
        </p:nvSpPr>
        <p:spPr>
          <a:xfrm>
            <a:off x="2333625" y="5089525"/>
            <a:ext cx="838200" cy="762000"/>
          </a:xfrm>
          <a:prstGeom prst="triangle">
            <a:avLst>
              <a:gd name="adj" fmla="val 50000"/>
            </a:avLst>
          </a:prstGeom>
          <a:solidFill>
            <a:srgbClr val="FFFF99"/>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sp>
        <p:nvSpPr>
          <p:cNvPr id="96271" name="等腰三角形 96270"/>
          <p:cNvSpPr/>
          <p:nvPr/>
        </p:nvSpPr>
        <p:spPr>
          <a:xfrm>
            <a:off x="3413125" y="5089525"/>
            <a:ext cx="838200" cy="762000"/>
          </a:xfrm>
          <a:prstGeom prst="triangle">
            <a:avLst>
              <a:gd name="adj" fmla="val 50000"/>
            </a:avLst>
          </a:prstGeom>
          <a:solidFill>
            <a:srgbClr val="99CCFF"/>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2400" dirty="0">
              <a:latin typeface="Arial" panose="020B0604020202020204" pitchFamily="34" charset="0"/>
            </a:endParaRPr>
          </a:p>
        </p:txBody>
      </p:sp>
      <p:cxnSp>
        <p:nvCxnSpPr>
          <p:cNvPr id="96272" name="直接箭头连接符 96271"/>
          <p:cNvCxnSpPr>
            <a:stCxn id="96269" idx="3"/>
            <a:endCxn id="96270" idx="0"/>
          </p:cNvCxnSpPr>
          <p:nvPr/>
        </p:nvCxnSpPr>
        <p:spPr>
          <a:xfrm flipH="1">
            <a:off x="2752725" y="4652963"/>
            <a:ext cx="398463" cy="427037"/>
          </a:xfrm>
          <a:prstGeom prst="straightConnector1">
            <a:avLst/>
          </a:prstGeom>
          <a:ln w="9525" cap="flat" cmpd="sng">
            <a:solidFill>
              <a:schemeClr val="tx1"/>
            </a:solidFill>
            <a:prstDash val="solid"/>
            <a:headEnd type="none" w="med" len="med"/>
            <a:tailEnd type="triangle" w="med" len="med"/>
          </a:ln>
        </p:spPr>
      </p:cxnSp>
      <p:cxnSp>
        <p:nvCxnSpPr>
          <p:cNvPr id="96273" name="直接箭头连接符 96272"/>
          <p:cNvCxnSpPr>
            <a:stCxn id="96269" idx="5"/>
            <a:endCxn id="96271" idx="0"/>
          </p:cNvCxnSpPr>
          <p:nvPr/>
        </p:nvCxnSpPr>
        <p:spPr>
          <a:xfrm>
            <a:off x="3421063" y="4652963"/>
            <a:ext cx="411162" cy="427037"/>
          </a:xfrm>
          <a:prstGeom prst="straightConnector1">
            <a:avLst/>
          </a:prstGeom>
          <a:ln w="9525" cap="flat" cmpd="sng">
            <a:solidFill>
              <a:schemeClr val="tx1"/>
            </a:solidFill>
            <a:prstDash val="solid"/>
            <a:headEnd type="none" w="med" len="med"/>
            <a:tailEnd type="triangle" w="med" len="med"/>
          </a:ln>
        </p:spPr>
      </p:cxnSp>
      <p:sp>
        <p:nvSpPr>
          <p:cNvPr id="96284" name="等腰三角形 96283"/>
          <p:cNvSpPr/>
          <p:nvPr/>
        </p:nvSpPr>
        <p:spPr>
          <a:xfrm>
            <a:off x="6038850" y="5086350"/>
            <a:ext cx="838200" cy="762000"/>
          </a:xfrm>
          <a:prstGeom prst="triangle">
            <a:avLst>
              <a:gd name="adj" fmla="val 50000"/>
            </a:avLst>
          </a:prstGeom>
          <a:solidFill>
            <a:srgbClr val="CCFFCC"/>
          </a:solidFill>
          <a:ln w="19050" cap="flat" cmpd="sng">
            <a:solidFill>
              <a:schemeClr val="tx1"/>
            </a:solidFill>
            <a:prstDash val="solid"/>
            <a:miter/>
            <a:headEnd type="none" w="med" len="med"/>
            <a:tailEnd type="none" w="med" len="med"/>
          </a:ln>
        </p:spPr>
        <p:txBody>
          <a:bodyPr wrap="none" anchor="ctr"/>
          <a:lstStyle/>
          <a:p>
            <a:pPr algn="ctr" eaLnBrk="0" hangingPunct="0">
              <a:spcBef>
                <a:spcPct val="0"/>
              </a:spcBef>
              <a:buClr>
                <a:schemeClr val="bg1"/>
              </a:buClr>
            </a:pPr>
            <a:endParaRPr sz="1800" dirty="0">
              <a:latin typeface="Tahoma" panose="020B0604030504040204" pitchFamily="34" charset="0"/>
            </a:endParaRPr>
          </a:p>
        </p:txBody>
      </p:sp>
      <p:grpSp>
        <p:nvGrpSpPr>
          <p:cNvPr id="96285" name="组合 96284"/>
          <p:cNvGrpSpPr/>
          <p:nvPr/>
        </p:nvGrpSpPr>
        <p:grpSpPr>
          <a:xfrm>
            <a:off x="4668838" y="5157788"/>
            <a:ext cx="1009650" cy="431800"/>
            <a:chOff x="2971" y="3249"/>
            <a:chExt cx="590" cy="272"/>
          </a:xfrm>
        </p:grpSpPr>
        <p:sp>
          <p:nvSpPr>
            <p:cNvPr id="96286" name="直接连接符 96285"/>
            <p:cNvSpPr/>
            <p:nvPr/>
          </p:nvSpPr>
          <p:spPr>
            <a:xfrm>
              <a:off x="2971" y="3521"/>
              <a:ext cx="590" cy="0"/>
            </a:xfrm>
            <a:prstGeom prst="line">
              <a:avLst/>
            </a:prstGeom>
            <a:ln w="38100" cap="flat" cmpd="sng">
              <a:solidFill>
                <a:schemeClr val="tx1"/>
              </a:solidFill>
              <a:prstDash val="solid"/>
              <a:headEnd type="none" w="med" len="med"/>
              <a:tailEnd type="stealth" w="lg" len="lg"/>
            </a:ln>
          </p:spPr>
        </p:sp>
        <p:sp>
          <p:nvSpPr>
            <p:cNvPr id="96287" name="文本框 96286"/>
            <p:cNvSpPr txBox="1"/>
            <p:nvPr/>
          </p:nvSpPr>
          <p:spPr>
            <a:xfrm>
              <a:off x="2971" y="3249"/>
              <a:ext cx="533" cy="250"/>
            </a:xfrm>
            <a:prstGeom prst="rect">
              <a:avLst/>
            </a:prstGeom>
            <a:noFill/>
            <a:ln w="9525">
              <a:noFill/>
            </a:ln>
          </p:spPr>
          <p:txBody>
            <a:bodyPr>
              <a:spAutoFit/>
            </a:bodyPr>
            <a:lstStyle/>
            <a:p>
              <a:pPr eaLnBrk="0" hangingPunct="0">
                <a:spcBef>
                  <a:spcPct val="0"/>
                </a:spcBef>
                <a:buClr>
                  <a:schemeClr val="bg1"/>
                </a:buClr>
              </a:pPr>
              <a:r>
                <a:rPr lang="en-US" altLang="zh-CN" sz="2000">
                  <a:latin typeface="Arial" panose="020B0604020202020204" pitchFamily="34" charset="0"/>
                </a:rPr>
                <a:t>Merge</a:t>
              </a:r>
            </a:p>
          </p:txBody>
        </p:sp>
      </p:gr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27</a:t>
            </a:fld>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slide(fromTop)">
                                      <p:cBhvr>
                                        <p:cTn id="7" dur="500"/>
                                        <p:tgtEl>
                                          <p:spTgt spid="9625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269"/>
                                        </p:tgtEl>
                                        <p:attrNameLst>
                                          <p:attrName>style.visibility</p:attrName>
                                        </p:attrNameLst>
                                      </p:cBhvr>
                                      <p:to>
                                        <p:strVal val="visible"/>
                                      </p:to>
                                    </p:set>
                                    <p:animEffect transition="in" filter="fade">
                                      <p:cBhvr>
                                        <p:cTn id="11" dur="2000"/>
                                        <p:tgtEl>
                                          <p:spTgt spid="9626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6270"/>
                                        </p:tgtEl>
                                        <p:attrNameLst>
                                          <p:attrName>style.visibility</p:attrName>
                                        </p:attrNameLst>
                                      </p:cBhvr>
                                      <p:to>
                                        <p:strVal val="visible"/>
                                      </p:to>
                                    </p:set>
                                    <p:animEffect transition="in" filter="fade">
                                      <p:cBhvr>
                                        <p:cTn id="14" dur="2000"/>
                                        <p:tgtEl>
                                          <p:spTgt spid="9627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6271"/>
                                        </p:tgtEl>
                                        <p:attrNameLst>
                                          <p:attrName>style.visibility</p:attrName>
                                        </p:attrNameLst>
                                      </p:cBhvr>
                                      <p:to>
                                        <p:strVal val="visible"/>
                                      </p:to>
                                    </p:set>
                                    <p:animEffect transition="in" filter="fade">
                                      <p:cBhvr>
                                        <p:cTn id="17" dur="2000"/>
                                        <p:tgtEl>
                                          <p:spTgt spid="96271"/>
                                        </p:tgtEl>
                                      </p:cBhvr>
                                    </p:animEffect>
                                  </p:childTnLst>
                                </p:cTn>
                              </p:par>
                              <p:par>
                                <p:cTn id="18" presetID="10" presetClass="entr" presetSubtype="0" fill="hold" nodeType="withEffect">
                                  <p:stCondLst>
                                    <p:cond delay="0"/>
                                  </p:stCondLst>
                                  <p:childTnLst>
                                    <p:set>
                                      <p:cBhvr>
                                        <p:cTn id="19" dur="1" fill="hold">
                                          <p:stCondLst>
                                            <p:cond delay="0"/>
                                          </p:stCondLst>
                                        </p:cTn>
                                        <p:tgtEl>
                                          <p:spTgt spid="96272"/>
                                        </p:tgtEl>
                                        <p:attrNameLst>
                                          <p:attrName>style.visibility</p:attrName>
                                        </p:attrNameLst>
                                      </p:cBhvr>
                                      <p:to>
                                        <p:strVal val="visible"/>
                                      </p:to>
                                    </p:set>
                                    <p:animEffect transition="in" filter="fade">
                                      <p:cBhvr>
                                        <p:cTn id="20" dur="2000"/>
                                        <p:tgtEl>
                                          <p:spTgt spid="96272"/>
                                        </p:tgtEl>
                                      </p:cBhvr>
                                    </p:animEffect>
                                  </p:childTnLst>
                                </p:cTn>
                              </p:par>
                              <p:par>
                                <p:cTn id="21" presetID="10" presetClass="entr" presetSubtype="0" fill="hold" nodeType="withEffect">
                                  <p:stCondLst>
                                    <p:cond delay="0"/>
                                  </p:stCondLst>
                                  <p:childTnLst>
                                    <p:set>
                                      <p:cBhvr>
                                        <p:cTn id="22" dur="1" fill="hold">
                                          <p:stCondLst>
                                            <p:cond delay="0"/>
                                          </p:stCondLst>
                                        </p:cTn>
                                        <p:tgtEl>
                                          <p:spTgt spid="96273"/>
                                        </p:tgtEl>
                                        <p:attrNameLst>
                                          <p:attrName>style.visibility</p:attrName>
                                        </p:attrNameLst>
                                      </p:cBhvr>
                                      <p:to>
                                        <p:strVal val="visible"/>
                                      </p:to>
                                    </p:set>
                                    <p:animEffect transition="in" filter="fade">
                                      <p:cBhvr>
                                        <p:cTn id="23" dur="2000"/>
                                        <p:tgtEl>
                                          <p:spTgt spid="9627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nodeType="clickEffect">
                                  <p:stCondLst>
                                    <p:cond delay="0"/>
                                  </p:stCondLst>
                                  <p:childTnLst>
                                    <p:set>
                                      <p:cBhvr>
                                        <p:cTn id="27" dur="1" fill="hold">
                                          <p:stCondLst>
                                            <p:cond delay="0"/>
                                          </p:stCondLst>
                                        </p:cTn>
                                        <p:tgtEl>
                                          <p:spTgt spid="96259">
                                            <p:txEl>
                                              <p:pRg st="1" end="1"/>
                                            </p:txEl>
                                          </p:spTgt>
                                        </p:tgtEl>
                                        <p:attrNameLst>
                                          <p:attrName>style.visibility</p:attrName>
                                        </p:attrNameLst>
                                      </p:cBhvr>
                                      <p:to>
                                        <p:strVal val="visible"/>
                                      </p:to>
                                    </p:set>
                                    <p:animEffect transition="in" filter="slide(fromTop)">
                                      <p:cBhvr>
                                        <p:cTn id="28" dur="500"/>
                                        <p:tgtEl>
                                          <p:spTgt spid="96259">
                                            <p:txEl>
                                              <p:pRg st="1" end="1"/>
                                            </p:txEl>
                                          </p:spTgt>
                                        </p:tgtEl>
                                      </p:cBhvr>
                                    </p:animEffect>
                                  </p:childTnLst>
                                </p:cTn>
                              </p:par>
                            </p:childTnLst>
                          </p:cTn>
                        </p:par>
                        <p:par>
                          <p:cTn id="29" fill="hold">
                            <p:stCondLst>
                              <p:cond delay="500"/>
                            </p:stCondLst>
                            <p:childTnLst>
                              <p:par>
                                <p:cTn id="30" presetID="10" presetClass="exit" presetSubtype="0" fill="hold" grpId="1" nodeType="afterEffect">
                                  <p:stCondLst>
                                    <p:cond delay="0"/>
                                  </p:stCondLst>
                                  <p:childTnLst>
                                    <p:animEffect transition="out" filter="fade">
                                      <p:cBhvr>
                                        <p:cTn id="31" dur="2000"/>
                                        <p:tgtEl>
                                          <p:spTgt spid="96269"/>
                                        </p:tgtEl>
                                      </p:cBhvr>
                                    </p:animEffect>
                                    <p:set>
                                      <p:cBhvr>
                                        <p:cTn id="32" dur="1" fill="hold">
                                          <p:stCondLst>
                                            <p:cond delay="1999"/>
                                          </p:stCondLst>
                                        </p:cTn>
                                        <p:tgtEl>
                                          <p:spTgt spid="9626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2000"/>
                                        <p:tgtEl>
                                          <p:spTgt spid="96272"/>
                                        </p:tgtEl>
                                      </p:cBhvr>
                                    </p:animEffect>
                                    <p:set>
                                      <p:cBhvr>
                                        <p:cTn id="35" dur="1" fill="hold">
                                          <p:stCondLst>
                                            <p:cond delay="1999"/>
                                          </p:stCondLst>
                                        </p:cTn>
                                        <p:tgtEl>
                                          <p:spTgt spid="9627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2000"/>
                                        <p:tgtEl>
                                          <p:spTgt spid="96273"/>
                                        </p:tgtEl>
                                      </p:cBhvr>
                                    </p:animEffect>
                                    <p:set>
                                      <p:cBhvr>
                                        <p:cTn id="38" dur="1" fill="hold">
                                          <p:stCondLst>
                                            <p:cond delay="1999"/>
                                          </p:stCondLst>
                                        </p:cTn>
                                        <p:tgtEl>
                                          <p:spTgt spid="9627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96259">
                                            <p:txEl>
                                              <p:pRg st="2" end="2"/>
                                            </p:txEl>
                                          </p:spTgt>
                                        </p:tgtEl>
                                        <p:attrNameLst>
                                          <p:attrName>style.visibility</p:attrName>
                                        </p:attrNameLst>
                                      </p:cBhvr>
                                      <p:to>
                                        <p:strVal val="visible"/>
                                      </p:to>
                                    </p:set>
                                    <p:animEffect transition="in" filter="slide(fromTop)">
                                      <p:cBhvr>
                                        <p:cTn id="43" dur="500"/>
                                        <p:tgtEl>
                                          <p:spTgt spid="96259">
                                            <p:txEl>
                                              <p:pRg st="2" end="2"/>
                                            </p:txEl>
                                          </p:spTgt>
                                        </p:tgtEl>
                                      </p:cBhvr>
                                    </p:animEffect>
                                  </p:childTnLst>
                                </p:cTn>
                              </p:par>
                            </p:childTnLst>
                          </p:cTn>
                        </p:par>
                        <p:par>
                          <p:cTn id="44" fill="hold">
                            <p:stCondLst>
                              <p:cond delay="500"/>
                            </p:stCondLst>
                            <p:childTnLst>
                              <p:par>
                                <p:cTn id="45" presetID="12" presetClass="entr" presetSubtype="8" fill="hold" nodeType="afterEffect">
                                  <p:stCondLst>
                                    <p:cond delay="0"/>
                                  </p:stCondLst>
                                  <p:childTnLst>
                                    <p:set>
                                      <p:cBhvr>
                                        <p:cTn id="46" dur="1" fill="hold">
                                          <p:stCondLst>
                                            <p:cond delay="0"/>
                                          </p:stCondLst>
                                        </p:cTn>
                                        <p:tgtEl>
                                          <p:spTgt spid="96285"/>
                                        </p:tgtEl>
                                        <p:attrNameLst>
                                          <p:attrName>style.visibility</p:attrName>
                                        </p:attrNameLst>
                                      </p:cBhvr>
                                      <p:to>
                                        <p:strVal val="visible"/>
                                      </p:to>
                                    </p:set>
                                    <p:animEffect transition="in" filter="slide(fromLeft)">
                                      <p:cBhvr>
                                        <p:cTn id="47" dur="500"/>
                                        <p:tgtEl>
                                          <p:spTgt spid="96285"/>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96284"/>
                                        </p:tgtEl>
                                        <p:attrNameLst>
                                          <p:attrName>style.visibility</p:attrName>
                                        </p:attrNameLst>
                                      </p:cBhvr>
                                      <p:to>
                                        <p:strVal val="visible"/>
                                      </p:to>
                                    </p:set>
                                    <p:animEffect transition="in" filter="fade">
                                      <p:cBhvr>
                                        <p:cTn id="51" dur="2000"/>
                                        <p:tgtEl>
                                          <p:spTgt spid="96284"/>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96259">
                                            <p:txEl>
                                              <p:pRg st="3" end="3"/>
                                            </p:txEl>
                                          </p:spTgt>
                                        </p:tgtEl>
                                        <p:attrNameLst>
                                          <p:attrName>style.visibility</p:attrName>
                                        </p:attrNameLst>
                                      </p:cBhvr>
                                      <p:to>
                                        <p:strVal val="visible"/>
                                      </p:to>
                                    </p:set>
                                    <p:animEffect transition="in" filter="slide(fromTop)">
                                      <p:cBhvr>
                                        <p:cTn id="56"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9" grpId="0" animBg="1"/>
      <p:bldP spid="96269" grpId="1" animBg="1"/>
      <p:bldP spid="96270" grpId="0" animBg="1"/>
      <p:bldP spid="96271" grpId="0" animBg="1"/>
      <p:bldP spid="962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标题 118787"/>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例题：算法分析</a:t>
            </a:r>
          </a:p>
        </p:txBody>
      </p:sp>
      <p:sp>
        <p:nvSpPr>
          <p:cNvPr id="118786" name="文本占位符 118785"/>
          <p:cNvSpPr>
            <a:spLocks noGrp="1"/>
          </p:cNvSpPr>
          <p:nvPr>
            <p:ph type="body" sz="half" idx="1"/>
          </p:nvPr>
        </p:nvSpPr>
        <p:spPr>
          <a:xfrm>
            <a:off x="827088" y="1916113"/>
            <a:ext cx="7777162" cy="1789112"/>
          </a:xfrm>
          <a:ln/>
        </p:spPr>
        <p:txBody>
          <a:bodyPr wrap="square">
            <a:spAutoFit/>
          </a:bodyPr>
          <a:lstStyle/>
          <a:p>
            <a:r>
              <a:rPr lang="zh-CN" altLang="en-US" dirty="0">
                <a:cs typeface="Arial" panose="020B0604020202020204" pitchFamily="34" charset="0"/>
              </a:rPr>
              <a:t>现在，我们需要</a:t>
            </a:r>
            <a:r>
              <a:rPr lang="zh-CN" altLang="en-US" dirty="0">
                <a:solidFill>
                  <a:srgbClr val="C80000"/>
                </a:solidFill>
                <a:cs typeface="Arial" panose="020B0604020202020204" pitchFamily="34" charset="0"/>
              </a:rPr>
              <a:t>合并</a:t>
            </a:r>
            <a:r>
              <a:rPr lang="zh-CN" altLang="en-US" dirty="0">
                <a:cs typeface="Arial" panose="020B0604020202020204" pitchFamily="34" charset="0"/>
              </a:rPr>
              <a:t>、</a:t>
            </a:r>
            <a:r>
              <a:rPr lang="zh-CN" altLang="en-US" dirty="0">
                <a:solidFill>
                  <a:srgbClr val="C80000"/>
                </a:solidFill>
                <a:cs typeface="Arial" panose="020B0604020202020204" pitchFamily="34" charset="0"/>
              </a:rPr>
              <a:t>取最大元素</a:t>
            </a:r>
            <a:r>
              <a:rPr lang="zh-CN" altLang="en-US" dirty="0">
                <a:cs typeface="Arial" panose="020B0604020202020204" pitchFamily="34" charset="0"/>
              </a:rPr>
              <a:t>和</a:t>
            </a:r>
            <a:r>
              <a:rPr lang="zh-CN" altLang="en-US" dirty="0">
                <a:solidFill>
                  <a:srgbClr val="C80000"/>
                </a:solidFill>
                <a:cs typeface="Arial" panose="020B0604020202020204" pitchFamily="34" charset="0"/>
              </a:rPr>
              <a:t>删除</a:t>
            </a:r>
            <a:r>
              <a:rPr lang="zh-CN" altLang="en-US" dirty="0">
                <a:cs typeface="Arial" panose="020B0604020202020204" pitchFamily="34" charset="0"/>
              </a:rPr>
              <a:t>三种操作，而这些都是可并堆的基本操作。</a:t>
            </a:r>
          </a:p>
          <a:p>
            <a:endParaRPr lang="zh-CN" altLang="en-US" sz="1800" dirty="0">
              <a:cs typeface="Arial" panose="020B0604020202020204" pitchFamily="34" charset="0"/>
            </a:endParaRPr>
          </a:p>
          <a:p>
            <a:r>
              <a:rPr lang="zh-CN" altLang="en-US" dirty="0">
                <a:cs typeface="Arial" panose="020B0604020202020204" pitchFamily="34" charset="0"/>
              </a:rPr>
              <a:t>下表列出了几种可并堆相应操作的时间复杂度</a:t>
            </a:r>
            <a:endParaRPr lang="zh-CN" altLang="en-US" dirty="0">
              <a:ea typeface="Arial" panose="020B0604020202020204" pitchFamily="34" charset="0"/>
            </a:endParaRPr>
          </a:p>
        </p:txBody>
      </p:sp>
      <p:sp>
        <p:nvSpPr>
          <p:cNvPr id="118787" name="矩形 118786"/>
          <p:cNvSpPr/>
          <p:nvPr/>
        </p:nvSpPr>
        <p:spPr>
          <a:xfrm>
            <a:off x="0" y="0"/>
            <a:ext cx="9144000" cy="0"/>
          </a:xfrm>
          <a:prstGeom prst="rect">
            <a:avLst/>
          </a:prstGeom>
          <a:noFill/>
          <a:ln w="9525">
            <a:noFill/>
          </a:ln>
        </p:spPr>
        <p:txBody>
          <a:bodyPr/>
          <a:lstStyle/>
          <a:p>
            <a:endParaRPr lang="zh-CN" altLang="en-US"/>
          </a:p>
        </p:txBody>
      </p:sp>
      <p:graphicFrame>
        <p:nvGraphicFramePr>
          <p:cNvPr id="119306" name="内容占位符 119305"/>
          <p:cNvGraphicFramePr>
            <a:graphicFrameLocks noGrp="1"/>
          </p:cNvGraphicFramePr>
          <p:nvPr>
            <p:ph sz="half" idx="2"/>
          </p:nvPr>
        </p:nvGraphicFramePr>
        <p:xfrm>
          <a:off x="971550" y="3933825"/>
          <a:ext cx="7561263" cy="2070038"/>
        </p:xfrm>
        <a:graphic>
          <a:graphicData uri="http://schemas.openxmlformats.org/drawingml/2006/table">
            <a:tbl>
              <a:tblPr/>
              <a:tblGrid>
                <a:gridCol w="16557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468438">
                  <a:extLst>
                    <a:ext uri="{9D8B030D-6E8A-4147-A177-3AD203B41FA5}">
                      <a16:colId xmlns:a16="http://schemas.microsoft.com/office/drawing/2014/main" val="20002"/>
                    </a:ext>
                  </a:extLst>
                </a:gridCol>
                <a:gridCol w="1411287">
                  <a:extLst>
                    <a:ext uri="{9D8B030D-6E8A-4147-A177-3AD203B41FA5}">
                      <a16:colId xmlns:a16="http://schemas.microsoft.com/office/drawing/2014/main" val="20003"/>
                    </a:ext>
                  </a:extLst>
                </a:gridCol>
                <a:gridCol w="1512888">
                  <a:extLst>
                    <a:ext uri="{9D8B030D-6E8A-4147-A177-3AD203B41FA5}">
                      <a16:colId xmlns:a16="http://schemas.microsoft.com/office/drawing/2014/main" val="20004"/>
                    </a:ext>
                  </a:extLst>
                </a:gridCol>
              </a:tblGrid>
              <a:tr h="431800">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操作</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CC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二叉堆</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CC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左偏树</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CC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二项堆</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CCCC"/>
                    </a:solid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dirty="0">
                          <a:solidFill>
                            <a:srgbClr val="000000"/>
                          </a:solidFill>
                          <a:ea typeface="新宋体" panose="02010609030101010101" pitchFamily="49" charset="-122"/>
                        </a:rPr>
                        <a:t>Fibonacci</a:t>
                      </a:r>
                      <a:r>
                        <a:rPr lang="zh-CN" altLang="en-US" sz="2000" dirty="0">
                          <a:solidFill>
                            <a:srgbClr val="000000"/>
                          </a:solidFill>
                          <a:ea typeface="新宋体" panose="02010609030101010101" pitchFamily="49" charset="-122"/>
                        </a:rPr>
                        <a:t>堆</a:t>
                      </a:r>
                    </a:p>
                  </a:txBody>
                  <a:tcPr marL="54000" marR="54000" marT="46800" marB="46800" anchor="ctr" anchorCtr="1">
                    <a:lnL w="12700" cap="flat" cmpd="sng">
                      <a:solidFill>
                        <a:srgbClr val="000000"/>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11163">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取最小节点</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插入</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删除最小节点</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zh-CN" altLang="en-US" sz="2000" dirty="0">
                          <a:solidFill>
                            <a:srgbClr val="000000"/>
                          </a:solidFill>
                          <a:ea typeface="新宋体" panose="02010609030101010101" pitchFamily="49" charset="-122"/>
                        </a:rPr>
                        <a:t>合并</a:t>
                      </a: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O(log N)</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4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18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 typeface="Wingdings" panose="05000000000000000000" pitchFamily="2" charset="2"/>
                        <a:buChar char="–"/>
                        <a:defRPr sz="16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6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SzPct val="100000"/>
                        <a:buNone/>
                      </a:pPr>
                      <a:r>
                        <a:rPr lang="en-US" altLang="zh-CN" sz="2000">
                          <a:solidFill>
                            <a:srgbClr val="000000"/>
                          </a:solidFill>
                          <a:ea typeface="新宋体" panose="02010609030101010101" pitchFamily="49" charset="-122"/>
                        </a:rPr>
                        <a:t>O(1)</a:t>
                      </a:r>
                      <a:endParaRPr lang="zh-CN" altLang="en-US" sz="2000">
                        <a:solidFill>
                          <a:srgbClr val="000000"/>
                        </a:solidFill>
                        <a:ea typeface="新宋体" panose="02010609030101010101" pitchFamily="49" charset="-122"/>
                      </a:endParaRPr>
                    </a:p>
                  </a:txBody>
                  <a:tcPr marL="54000" marR="54000" marT="46800" marB="46800" anchor="ctr" anchorCtr="1">
                    <a:lnL w="12700" cap="flat" cmpd="sng">
                      <a:solidFill>
                        <a:srgbClr val="000000"/>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28</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slide(fromTop)">
                                      <p:cBhvr>
                                        <p:cTn id="7" dur="500"/>
                                        <p:tgtEl>
                                          <p:spTgt spid="1187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18786">
                                            <p:txEl>
                                              <p:pRg st="2" end="2"/>
                                            </p:txEl>
                                          </p:spTgt>
                                        </p:tgtEl>
                                        <p:attrNameLst>
                                          <p:attrName>style.visibility</p:attrName>
                                        </p:attrNameLst>
                                      </p:cBhvr>
                                      <p:to>
                                        <p:strVal val="visible"/>
                                      </p:to>
                                    </p:set>
                                    <p:animEffect transition="in" filter="slide(fromTop)">
                                      <p:cBhvr>
                                        <p:cTn id="12" dur="500"/>
                                        <p:tgtEl>
                                          <p:spTgt spid="118786">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9306"/>
                                        </p:tgtEl>
                                        <p:attrNameLst>
                                          <p:attrName>style.visibility</p:attrName>
                                        </p:attrNameLst>
                                      </p:cBhvr>
                                      <p:to>
                                        <p:strVal val="visible"/>
                                      </p:to>
                                    </p:set>
                                    <p:animEffect transition="in" filter="blinds(horizontal)">
                                      <p:cBhvr>
                                        <p:cTn id="16" dur="500"/>
                                        <p:tgtEl>
                                          <p:spTgt spid="11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20833"/>
          <p:cNvSpPr>
            <a:spLocks noGrp="1"/>
          </p:cNvSpPr>
          <p:nvPr>
            <p:ph type="title"/>
          </p:nvPr>
        </p:nvSpPr>
        <p:spPr>
          <a:xfrm>
            <a:off x="755650" y="765175"/>
            <a:ext cx="7777163" cy="792163"/>
          </a:xfrm>
          <a:ln/>
        </p:spPr>
        <p:txBody>
          <a:bodyPr anchor="b"/>
          <a:lstStyle/>
          <a:p>
            <a:r>
              <a:rPr lang="zh-CN" altLang="en-US" sz="4000" b="0">
                <a:ea typeface="华文中宋" panose="02010600040101010101" pitchFamily="2" charset="-122"/>
              </a:rPr>
              <a:t>例题：算法分析</a:t>
            </a:r>
            <a:endParaRPr lang="zh-CN" altLang="en-US" sz="4000" b="0" dirty="0">
              <a:ea typeface="华文中宋" panose="02010600040101010101" pitchFamily="2" charset="-122"/>
            </a:endParaRPr>
          </a:p>
        </p:txBody>
      </p:sp>
      <p:sp>
        <p:nvSpPr>
          <p:cNvPr id="120835" name="文本占位符 120834"/>
          <p:cNvSpPr>
            <a:spLocks noGrp="1"/>
          </p:cNvSpPr>
          <p:nvPr>
            <p:ph type="body" sz="half" idx="1"/>
          </p:nvPr>
        </p:nvSpPr>
        <p:spPr>
          <a:xfrm>
            <a:off x="755650" y="1811338"/>
            <a:ext cx="7920038" cy="4660900"/>
          </a:xfrm>
          <a:ln/>
        </p:spPr>
        <p:txBody>
          <a:bodyPr wrap="square">
            <a:spAutoFit/>
          </a:bodyPr>
          <a:lstStyle/>
          <a:p>
            <a:pPr>
              <a:lnSpc>
                <a:spcPct val="90000"/>
              </a:lnSpc>
            </a:pPr>
            <a:r>
              <a:rPr lang="zh-CN" altLang="en-US" dirty="0">
                <a:cs typeface="Arial" panose="020B0604020202020204" pitchFamily="34" charset="0"/>
              </a:rPr>
              <a:t>在本题中，合并操作和取最大元素操作少于 </a:t>
            </a:r>
            <a:r>
              <a:rPr lang="en-US" altLang="zh-CN" dirty="0">
                <a:cs typeface="Arial" panose="020B0604020202020204" pitchFamily="34" charset="0"/>
              </a:rPr>
              <a:t>n</a:t>
            </a:r>
            <a:r>
              <a:rPr lang="zh-CN" altLang="en-US" dirty="0">
                <a:cs typeface="Arial" panose="020B0604020202020204" pitchFamily="34" charset="0"/>
              </a:rPr>
              <a:t>次，删除操作不超过 </a:t>
            </a:r>
            <a:r>
              <a:rPr lang="en-US" altLang="zh-CN" dirty="0">
                <a:cs typeface="Arial" panose="020B0604020202020204" pitchFamily="34" charset="0"/>
              </a:rPr>
              <a:t>n/2 </a:t>
            </a:r>
            <a:r>
              <a:rPr lang="zh-CN" altLang="en-US" dirty="0">
                <a:cs typeface="Arial" panose="020B0604020202020204" pitchFamily="34" charset="0"/>
              </a:rPr>
              <a:t>次</a:t>
            </a:r>
          </a:p>
          <a:p>
            <a:pPr>
              <a:lnSpc>
                <a:spcPct val="90000"/>
              </a:lnSpc>
            </a:pPr>
            <a:r>
              <a:rPr lang="zh-CN" altLang="en-US" dirty="0">
                <a:cs typeface="Arial" panose="020B0604020202020204" pitchFamily="34" charset="0"/>
              </a:rPr>
              <a:t>由于合并次数比较多，二叉堆的合并操作太慢了，总时间复杂度也无法令人满意。</a:t>
            </a:r>
          </a:p>
          <a:p>
            <a:pPr>
              <a:lnSpc>
                <a:spcPct val="90000"/>
              </a:lnSpc>
            </a:pPr>
            <a:r>
              <a:rPr lang="zh-CN" altLang="en-US" dirty="0">
                <a:cs typeface="Arial" panose="020B0604020202020204" pitchFamily="34" charset="0"/>
              </a:rPr>
              <a:t>二项堆和</a:t>
            </a:r>
            <a:r>
              <a:rPr lang="en-US" altLang="zh-CN" dirty="0">
                <a:cs typeface="Arial" panose="020B0604020202020204" pitchFamily="34" charset="0"/>
              </a:rPr>
              <a:t>Fibonacci</a:t>
            </a:r>
            <a:r>
              <a:rPr lang="zh-CN" altLang="en-US" dirty="0">
                <a:cs typeface="Arial" panose="020B0604020202020204" pitchFamily="34" charset="0"/>
              </a:rPr>
              <a:t>堆某些操作比左偏树快，但对于本题，三者的总时间复杂度均为</a:t>
            </a:r>
            <a:r>
              <a:rPr lang="en-US" altLang="zh-CN" dirty="0">
                <a:cs typeface="Arial" panose="020B0604020202020204" pitchFamily="34" charset="0"/>
              </a:rPr>
              <a:t>O(</a:t>
            </a:r>
            <a:r>
              <a:rPr lang="en-US" altLang="zh-CN" dirty="0" err="1">
                <a:cs typeface="Arial" panose="020B0604020202020204" pitchFamily="34" charset="0"/>
              </a:rPr>
              <a:t>nlogn</a:t>
            </a:r>
            <a:r>
              <a:rPr lang="en-US" altLang="zh-CN" dirty="0">
                <a:cs typeface="Arial" panose="020B0604020202020204" pitchFamily="34" charset="0"/>
              </a:rPr>
              <a:t>)</a:t>
            </a:r>
          </a:p>
          <a:p>
            <a:pPr>
              <a:lnSpc>
                <a:spcPct val="90000"/>
              </a:lnSpc>
            </a:pPr>
            <a:r>
              <a:rPr lang="zh-CN" altLang="en-US" dirty="0">
                <a:cs typeface="Arial" panose="020B0604020202020204" pitchFamily="34" charset="0"/>
              </a:rPr>
              <a:t>二项堆和</a:t>
            </a:r>
            <a:r>
              <a:rPr lang="en-US" altLang="zh-CN" dirty="0">
                <a:cs typeface="Arial" panose="020B0604020202020204" pitchFamily="34" charset="0"/>
              </a:rPr>
              <a:t>Fibonacci</a:t>
            </a:r>
            <a:r>
              <a:rPr lang="zh-CN" altLang="en-US" dirty="0">
                <a:cs typeface="Arial" panose="020B0604020202020204" pitchFamily="34" charset="0"/>
              </a:rPr>
              <a:t>堆的空间需求比较大，编程实现也远没有左偏树简单。</a:t>
            </a:r>
          </a:p>
          <a:p>
            <a:pPr>
              <a:lnSpc>
                <a:spcPct val="90000"/>
              </a:lnSpc>
            </a:pPr>
            <a:r>
              <a:rPr lang="zh-CN" altLang="en-US" dirty="0">
                <a:cs typeface="Arial" panose="020B0604020202020204" pitchFamily="34" charset="0"/>
              </a:rPr>
              <a:t>相比之下，本题用左偏树实现，时空复杂度都可以接受，编程实现也非常简单，是十分理想的选择。</a:t>
            </a:r>
            <a:endParaRPr lang="zh-CN" altLang="en-US" dirty="0">
              <a:ea typeface="Arial" panose="020B0604020202020204" pitchFamily="34" charset="0"/>
            </a:endParaRPr>
          </a:p>
        </p:txBody>
      </p:sp>
      <p:sp>
        <p:nvSpPr>
          <p:cNvPr id="120836" name="矩形 120835"/>
          <p:cNvSpPr/>
          <p:nvPr/>
        </p:nvSpPr>
        <p:spPr>
          <a:xfrm>
            <a:off x="0" y="0"/>
            <a:ext cx="9144000" cy="0"/>
          </a:xfrm>
          <a:prstGeom prst="rect">
            <a:avLst/>
          </a:prstGeom>
          <a:noFill/>
          <a:ln w="9525">
            <a:noFill/>
          </a:ln>
        </p:spPr>
        <p:txBody>
          <a:bodyPr/>
          <a:lstStyle/>
          <a:p>
            <a:endParaRPr lang="zh-CN" altLang="en-US"/>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29</a:t>
            </a:fld>
            <a:endParaRPr lang="zh-CN" altLang="en-US"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slide(fromTop)">
                                      <p:cBhvr>
                                        <p:cTn id="7" dur="500"/>
                                        <p:tgtEl>
                                          <p:spTgt spid="120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slide(fromTop)">
                                      <p:cBhvr>
                                        <p:cTn id="12" dur="500"/>
                                        <p:tgtEl>
                                          <p:spTgt spid="120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slide(fromTop)">
                                      <p:cBhvr>
                                        <p:cTn id="17" dur="500"/>
                                        <p:tgtEl>
                                          <p:spTgt spid="120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20835">
                                            <p:txEl>
                                              <p:pRg st="3" end="3"/>
                                            </p:txEl>
                                          </p:spTgt>
                                        </p:tgtEl>
                                        <p:attrNameLst>
                                          <p:attrName>style.visibility</p:attrName>
                                        </p:attrNameLst>
                                      </p:cBhvr>
                                      <p:to>
                                        <p:strVal val="visible"/>
                                      </p:to>
                                    </p:set>
                                    <p:animEffect transition="in" filter="slide(fromTop)">
                                      <p:cBhvr>
                                        <p:cTn id="22" dur="500"/>
                                        <p:tgtEl>
                                          <p:spTgt spid="120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20835">
                                            <p:txEl>
                                              <p:pRg st="4" end="4"/>
                                            </p:txEl>
                                          </p:spTgt>
                                        </p:tgtEl>
                                        <p:attrNameLst>
                                          <p:attrName>style.visibility</p:attrName>
                                        </p:attrNameLst>
                                      </p:cBhvr>
                                      <p:to>
                                        <p:strVal val="visible"/>
                                      </p:to>
                                    </p:set>
                                    <p:animEffect transition="in" filter="slide(fromTop)">
                                      <p:cBhvr>
                                        <p:cTn id="27" dur="500"/>
                                        <p:tgtEl>
                                          <p:spTgt spid="120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5 4</a:t>
            </a:r>
          </a:p>
          <a:p>
            <a:r>
              <a:rPr lang="zh-CN" altLang="en-US"/>
              <a:t>0 3 3</a:t>
            </a:r>
          </a:p>
          <a:p>
            <a:r>
              <a:rPr lang="zh-CN" altLang="en-US"/>
              <a:t>1 3 5</a:t>
            </a:r>
          </a:p>
          <a:p>
            <a:r>
              <a:rPr lang="zh-CN" altLang="en-US"/>
              <a:t>2 2 2</a:t>
            </a:r>
          </a:p>
          <a:p>
            <a:r>
              <a:rPr lang="zh-CN" altLang="en-US"/>
              <a:t>1 2 4</a:t>
            </a:r>
          </a:p>
          <a:p>
            <a:r>
              <a:rPr lang="zh-CN" altLang="en-US"/>
              <a:t>2 3 1</a:t>
            </a:r>
          </a:p>
          <a:p>
            <a:endParaRPr lang="zh-CN" altLang="en-US"/>
          </a:p>
          <a:p>
            <a:r>
              <a:rPr lang="en-US" altLang="zh-CN"/>
              <a:t>6</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a:t>
            </a:fld>
            <a:endParaRPr lang="zh-CN" altLang="en-US" dirty="0">
              <a:latin typeface="Arial" panose="020B0604020202020204" pitchFamily="34" charset="0"/>
            </a:endParaRPr>
          </a:p>
        </p:txBody>
      </p:sp>
      <p:sp>
        <p:nvSpPr>
          <p:cNvPr id="5" name="椭圆 4"/>
          <p:cNvSpPr/>
          <p:nvPr/>
        </p:nvSpPr>
        <p:spPr>
          <a:xfrm>
            <a:off x="6056630" y="2086610"/>
            <a:ext cx="732155" cy="68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6" name="椭圆 5"/>
          <p:cNvSpPr/>
          <p:nvPr/>
        </p:nvSpPr>
        <p:spPr>
          <a:xfrm>
            <a:off x="6984365" y="3088640"/>
            <a:ext cx="732155" cy="680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4</a:t>
            </a:r>
          </a:p>
        </p:txBody>
      </p:sp>
      <p:sp>
        <p:nvSpPr>
          <p:cNvPr id="7" name="椭圆 6"/>
          <p:cNvSpPr/>
          <p:nvPr/>
        </p:nvSpPr>
        <p:spPr>
          <a:xfrm>
            <a:off x="4939030" y="3088640"/>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8" name="椭圆 7"/>
          <p:cNvSpPr/>
          <p:nvPr/>
        </p:nvSpPr>
        <p:spPr>
          <a:xfrm>
            <a:off x="4098290" y="4561840"/>
            <a:ext cx="732155" cy="680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3</a:t>
            </a:r>
          </a:p>
        </p:txBody>
      </p:sp>
      <p:sp>
        <p:nvSpPr>
          <p:cNvPr id="9" name="椭圆 8"/>
          <p:cNvSpPr/>
          <p:nvPr/>
        </p:nvSpPr>
        <p:spPr>
          <a:xfrm>
            <a:off x="5602605" y="4561840"/>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cxnSp>
        <p:nvCxnSpPr>
          <p:cNvPr id="10" name="直接连接符 9"/>
          <p:cNvCxnSpPr>
            <a:stCxn id="5" idx="3"/>
            <a:endCxn id="7" idx="7"/>
          </p:cNvCxnSpPr>
          <p:nvPr/>
        </p:nvCxnSpPr>
        <p:spPr>
          <a:xfrm flipH="1">
            <a:off x="5563870" y="2667000"/>
            <a:ext cx="600075" cy="52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6" idx="1"/>
          </p:cNvCxnSpPr>
          <p:nvPr/>
        </p:nvCxnSpPr>
        <p:spPr>
          <a:xfrm>
            <a:off x="6681470" y="2667000"/>
            <a:ext cx="410210" cy="52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3"/>
            <a:endCxn id="8" idx="0"/>
          </p:cNvCxnSpPr>
          <p:nvPr/>
        </p:nvCxnSpPr>
        <p:spPr>
          <a:xfrm flipH="1">
            <a:off x="4464685" y="3669030"/>
            <a:ext cx="581660" cy="892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9" idx="0"/>
          </p:cNvCxnSpPr>
          <p:nvPr/>
        </p:nvCxnSpPr>
        <p:spPr>
          <a:xfrm>
            <a:off x="5563870" y="3669030"/>
            <a:ext cx="405130" cy="89281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69255" y="3477260"/>
            <a:ext cx="998855" cy="460375"/>
          </a:xfrm>
          <a:prstGeom prst="rect">
            <a:avLst/>
          </a:prstGeom>
          <a:noFill/>
        </p:spPr>
        <p:txBody>
          <a:bodyPr wrap="square" rtlCol="0">
            <a:spAutoFit/>
          </a:bodyPr>
          <a:lstStyle/>
          <a:p>
            <a:r>
              <a:rPr lang="zh-CN" altLang="en-US" sz="2400"/>
              <a:t>（</a:t>
            </a:r>
            <a:r>
              <a:rPr lang="en-US" altLang="zh-CN" sz="2400"/>
              <a:t>3,5</a:t>
            </a:r>
            <a:r>
              <a:rPr lang="zh-CN" altLang="en-US" sz="2400"/>
              <a:t>）</a:t>
            </a:r>
          </a:p>
        </p:txBody>
      </p:sp>
      <p:sp>
        <p:nvSpPr>
          <p:cNvPr id="15" name="文本框 14"/>
          <p:cNvSpPr txBox="1"/>
          <p:nvPr/>
        </p:nvSpPr>
        <p:spPr>
          <a:xfrm>
            <a:off x="7356475" y="3669030"/>
            <a:ext cx="998855" cy="460375"/>
          </a:xfrm>
          <a:prstGeom prst="rect">
            <a:avLst/>
          </a:prstGeom>
          <a:noFill/>
        </p:spPr>
        <p:txBody>
          <a:bodyPr wrap="square" rtlCol="0">
            <a:spAutoFit/>
          </a:bodyPr>
          <a:lstStyle/>
          <a:p>
            <a:r>
              <a:rPr lang="zh-CN" altLang="en-US" sz="2400"/>
              <a:t>（</a:t>
            </a:r>
            <a:r>
              <a:rPr lang="en-US" altLang="zh-CN" sz="2400">
                <a:solidFill>
                  <a:srgbClr val="FF0000"/>
                </a:solidFill>
              </a:rPr>
              <a:t>2</a:t>
            </a:r>
            <a:r>
              <a:rPr lang="en-US" altLang="zh-CN" sz="2400"/>
              <a:t>,4</a:t>
            </a:r>
            <a:r>
              <a:rPr lang="zh-CN" altLang="en-US" sz="2400"/>
              <a:t>）</a:t>
            </a:r>
          </a:p>
        </p:txBody>
      </p:sp>
      <p:sp>
        <p:nvSpPr>
          <p:cNvPr id="16" name="文本框 15"/>
          <p:cNvSpPr txBox="1"/>
          <p:nvPr/>
        </p:nvSpPr>
        <p:spPr>
          <a:xfrm>
            <a:off x="4072255" y="5436870"/>
            <a:ext cx="998855" cy="460375"/>
          </a:xfrm>
          <a:prstGeom prst="rect">
            <a:avLst/>
          </a:prstGeom>
          <a:noFill/>
        </p:spPr>
        <p:txBody>
          <a:bodyPr wrap="square" rtlCol="0">
            <a:spAutoFit/>
          </a:bodyPr>
          <a:lstStyle/>
          <a:p>
            <a:r>
              <a:rPr lang="zh-CN" altLang="en-US" sz="2400"/>
              <a:t>（</a:t>
            </a:r>
            <a:r>
              <a:rPr lang="en-US" altLang="zh-CN" sz="2400">
                <a:solidFill>
                  <a:srgbClr val="FF0000"/>
                </a:solidFill>
              </a:rPr>
              <a:t>2</a:t>
            </a:r>
            <a:r>
              <a:rPr lang="en-US" altLang="zh-CN" sz="2400"/>
              <a:t>,2</a:t>
            </a:r>
            <a:r>
              <a:rPr lang="zh-CN" altLang="en-US" sz="2400"/>
              <a:t>）</a:t>
            </a:r>
          </a:p>
        </p:txBody>
      </p:sp>
      <p:sp>
        <p:nvSpPr>
          <p:cNvPr id="17" name="文本框 16"/>
          <p:cNvSpPr txBox="1"/>
          <p:nvPr/>
        </p:nvSpPr>
        <p:spPr>
          <a:xfrm>
            <a:off x="5923280" y="5436870"/>
            <a:ext cx="998855" cy="460375"/>
          </a:xfrm>
          <a:prstGeom prst="rect">
            <a:avLst/>
          </a:prstGeom>
          <a:noFill/>
        </p:spPr>
        <p:txBody>
          <a:bodyPr wrap="square" rtlCol="0">
            <a:spAutoFit/>
          </a:bodyPr>
          <a:lstStyle/>
          <a:p>
            <a:r>
              <a:rPr lang="zh-CN" altLang="en-US" sz="2400"/>
              <a:t>（</a:t>
            </a:r>
            <a:r>
              <a:rPr lang="en-US" altLang="zh-CN" sz="2400"/>
              <a:t>3,1</a:t>
            </a:r>
            <a:r>
              <a:rPr lang="zh-CN" altLang="en-US" sz="2400"/>
              <a:t>）</a:t>
            </a:r>
          </a:p>
        </p:txBody>
      </p:sp>
      <p:sp>
        <p:nvSpPr>
          <p:cNvPr id="18" name="文本框 17"/>
          <p:cNvSpPr txBox="1"/>
          <p:nvPr/>
        </p:nvSpPr>
        <p:spPr>
          <a:xfrm>
            <a:off x="6681470" y="2086610"/>
            <a:ext cx="998855" cy="460375"/>
          </a:xfrm>
          <a:prstGeom prst="rect">
            <a:avLst/>
          </a:prstGeom>
          <a:noFill/>
        </p:spPr>
        <p:txBody>
          <a:bodyPr wrap="square" rtlCol="0">
            <a:spAutoFit/>
          </a:bodyPr>
          <a:lstStyle/>
          <a:p>
            <a:r>
              <a:rPr lang="zh-CN" altLang="en-US" sz="2400"/>
              <a:t>（</a:t>
            </a:r>
            <a:r>
              <a:rPr lang="en-US" altLang="zh-CN" sz="2400"/>
              <a:t>3,</a:t>
            </a:r>
            <a:r>
              <a:rPr lang="en-US" altLang="zh-CN" sz="2400" b="1">
                <a:solidFill>
                  <a:srgbClr val="FFC000"/>
                </a:solidFill>
              </a:rPr>
              <a:t>3</a:t>
            </a:r>
            <a:r>
              <a:rPr lang="zh-CN" altLang="en-US" sz="2400"/>
              <a:t>）</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22881"/>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总结</a:t>
            </a:r>
          </a:p>
        </p:txBody>
      </p:sp>
      <p:sp>
        <p:nvSpPr>
          <p:cNvPr id="122883" name="文本占位符 122882"/>
          <p:cNvSpPr>
            <a:spLocks noGrp="1"/>
          </p:cNvSpPr>
          <p:nvPr>
            <p:ph type="body" sz="half" idx="1"/>
          </p:nvPr>
        </p:nvSpPr>
        <p:spPr>
          <a:xfrm>
            <a:off x="827088" y="1916113"/>
            <a:ext cx="3384550" cy="3798887"/>
          </a:xfrm>
          <a:ln/>
        </p:spPr>
        <p:txBody>
          <a:bodyPr wrap="square">
            <a:spAutoFit/>
          </a:bodyPr>
          <a:lstStyle/>
          <a:p>
            <a:r>
              <a:rPr lang="zh-CN" altLang="en-US" sz="3200" dirty="0">
                <a:cs typeface="Arial" panose="020B0604020202020204" pitchFamily="34" charset="0"/>
              </a:rPr>
              <a:t>左偏树的特点：</a:t>
            </a:r>
          </a:p>
          <a:p>
            <a:pPr lvl="1"/>
            <a:r>
              <a:rPr lang="zh-CN" altLang="en-US" sz="2800" dirty="0">
                <a:cs typeface="Arial" panose="020B0604020202020204" pitchFamily="34" charset="0"/>
              </a:rPr>
              <a:t>时空效率高</a:t>
            </a:r>
          </a:p>
          <a:p>
            <a:pPr lvl="1"/>
            <a:r>
              <a:rPr lang="zh-CN" altLang="en-US" sz="2800" dirty="0">
                <a:cs typeface="Arial" panose="020B0604020202020204" pitchFamily="34" charset="0"/>
              </a:rPr>
              <a:t>编程复杂度低</a:t>
            </a:r>
          </a:p>
          <a:p>
            <a:endParaRPr lang="zh-CN" altLang="en-US" sz="3200" dirty="0">
              <a:cs typeface="Arial" panose="020B0604020202020204" pitchFamily="34" charset="0"/>
            </a:endParaRPr>
          </a:p>
          <a:p>
            <a:r>
              <a:rPr lang="zh-CN" altLang="en-US" sz="3200" dirty="0">
                <a:cs typeface="Arial" panose="020B0604020202020204" pitchFamily="34" charset="0"/>
              </a:rPr>
              <a:t>左偏树的应用：</a:t>
            </a:r>
          </a:p>
          <a:p>
            <a:pPr lvl="1"/>
            <a:r>
              <a:rPr lang="zh-CN" altLang="en-US" sz="2800" dirty="0">
                <a:cs typeface="Arial" panose="020B0604020202020204" pitchFamily="34" charset="0"/>
              </a:rPr>
              <a:t>可并堆</a:t>
            </a:r>
          </a:p>
          <a:p>
            <a:pPr lvl="1"/>
            <a:r>
              <a:rPr lang="zh-CN" altLang="en-US" sz="2800" dirty="0">
                <a:cs typeface="Arial" panose="020B0604020202020204" pitchFamily="34" charset="0"/>
              </a:rPr>
              <a:t>优先队列</a:t>
            </a:r>
            <a:endParaRPr lang="zh-CN" altLang="en-US" sz="2800" dirty="0">
              <a:ea typeface="Arial" panose="020B0604020202020204" pitchFamily="34" charset="0"/>
            </a:endParaRPr>
          </a:p>
        </p:txBody>
      </p:sp>
      <p:sp>
        <p:nvSpPr>
          <p:cNvPr id="122884" name="矩形 122883"/>
          <p:cNvSpPr/>
          <p:nvPr/>
        </p:nvSpPr>
        <p:spPr>
          <a:xfrm>
            <a:off x="0" y="0"/>
            <a:ext cx="9144000" cy="0"/>
          </a:xfrm>
          <a:prstGeom prst="rect">
            <a:avLst/>
          </a:prstGeom>
          <a:noFill/>
          <a:ln w="9525">
            <a:noFill/>
          </a:ln>
        </p:spPr>
        <p:txBody>
          <a:bodyPr/>
          <a:lstStyle/>
          <a:p>
            <a:endParaRPr lang="zh-CN" altLang="en-US"/>
          </a:p>
        </p:txBody>
      </p:sp>
      <p:sp>
        <p:nvSpPr>
          <p:cNvPr id="122885" name="文本框 122884" descr="羊皮纸"/>
          <p:cNvSpPr txBox="1"/>
          <p:nvPr/>
        </p:nvSpPr>
        <p:spPr>
          <a:xfrm>
            <a:off x="4787900" y="2636838"/>
            <a:ext cx="2087563" cy="655637"/>
          </a:xfrm>
          <a:prstGeom prst="rect">
            <a:avLst/>
          </a:prstGeom>
          <a:blipFill rotWithShape="1">
            <a:blip r:embed="rId3"/>
          </a:blipFill>
          <a:ln w="76200" cap="flat" cmpd="thickThin">
            <a:solidFill>
              <a:srgbClr val="FF0000"/>
            </a:solidFill>
            <a:prstDash val="solid"/>
            <a:miter/>
            <a:headEnd type="none" w="med" len="med"/>
            <a:tailEnd type="none" w="med" len="med"/>
          </a:ln>
        </p:spPr>
        <p:txBody>
          <a:bodyPr anchor="ctr" anchorCtr="1">
            <a:spAutoFit/>
          </a:bodyPr>
          <a:lstStyle/>
          <a:p>
            <a:pPr marL="342900" indent="-342900">
              <a:spcBef>
                <a:spcPct val="50000"/>
              </a:spcBef>
              <a:buClr>
                <a:schemeClr val="tx1"/>
              </a:buClr>
              <a:buSzPct val="75000"/>
              <a:buFont typeface="Wingdings" panose="05000000000000000000" pitchFamily="2" charset="2"/>
              <a:buNone/>
            </a:pPr>
            <a:r>
              <a:rPr lang="zh-CN" altLang="en-US" sz="3200" b="1" dirty="0">
                <a:solidFill>
                  <a:srgbClr val="FF0000"/>
                </a:solidFill>
                <a:latin typeface="Arial" panose="020B0604020202020204" pitchFamily="34" charset="0"/>
                <a:ea typeface="华文新魏" panose="02010800040101010101" pitchFamily="2" charset="-122"/>
              </a:rPr>
              <a:t>性价比高</a:t>
            </a:r>
          </a:p>
        </p:txBody>
      </p:sp>
      <p:sp>
        <p:nvSpPr>
          <p:cNvPr id="122886" name="文本框 122885" descr="羊皮纸"/>
          <p:cNvSpPr txBox="1"/>
          <p:nvPr/>
        </p:nvSpPr>
        <p:spPr>
          <a:xfrm>
            <a:off x="4211638" y="4868863"/>
            <a:ext cx="3527425" cy="655637"/>
          </a:xfrm>
          <a:prstGeom prst="rect">
            <a:avLst/>
          </a:prstGeom>
          <a:blipFill rotWithShape="1">
            <a:blip r:embed="rId3"/>
          </a:blipFill>
          <a:ln w="76200" cap="flat" cmpd="thickThin">
            <a:solidFill>
              <a:srgbClr val="FF0000"/>
            </a:solidFill>
            <a:prstDash val="solid"/>
            <a:miter/>
            <a:headEnd type="none" w="med" len="med"/>
            <a:tailEnd type="none" w="med" len="med"/>
          </a:ln>
        </p:spPr>
        <p:txBody>
          <a:bodyPr anchor="ctr" anchorCtr="1">
            <a:spAutoFit/>
          </a:bodyPr>
          <a:lstStyle/>
          <a:p>
            <a:pPr marL="342900" indent="-342900">
              <a:spcBef>
                <a:spcPct val="50000"/>
              </a:spcBef>
              <a:buClr>
                <a:schemeClr val="tx1"/>
              </a:buClr>
              <a:buSzPct val="75000"/>
              <a:buFont typeface="Wingdings" panose="05000000000000000000" pitchFamily="2" charset="2"/>
              <a:buNone/>
            </a:pPr>
            <a:r>
              <a:rPr lang="zh-CN" altLang="en-US" sz="3200" b="1" dirty="0">
                <a:solidFill>
                  <a:srgbClr val="FF0000"/>
                </a:solidFill>
                <a:latin typeface="Arial" panose="020B0604020202020204" pitchFamily="34" charset="0"/>
                <a:ea typeface="华文新魏" panose="02010800040101010101" pitchFamily="2" charset="-122"/>
              </a:rPr>
              <a:t>补充二叉堆的不足</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30</a:t>
            </a:fld>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slide(fromTop)">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slide(fromTop)">
                                      <p:cBhvr>
                                        <p:cTn id="12" dur="500"/>
                                        <p:tgtEl>
                                          <p:spTgt spid="12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slide(fromTop)">
                                      <p:cBhvr>
                                        <p:cTn id="17" dur="500"/>
                                        <p:tgtEl>
                                          <p:spTgt spid="12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8" presetClass="entr" presetSubtype="0" accel="100000" fill="hold" grpId="0" nodeType="clickEffect">
                                  <p:stCondLst>
                                    <p:cond delay="0"/>
                                  </p:stCondLst>
                                  <p:childTnLst>
                                    <p:set>
                                      <p:cBhvr>
                                        <p:cTn id="21" dur="1" fill="hold">
                                          <p:stCondLst>
                                            <p:cond delay="0"/>
                                          </p:stCondLst>
                                        </p:cTn>
                                        <p:tgtEl>
                                          <p:spTgt spid="122885"/>
                                        </p:tgtEl>
                                        <p:attrNameLst>
                                          <p:attrName>style.visibility</p:attrName>
                                        </p:attrNameLst>
                                      </p:cBhvr>
                                      <p:to>
                                        <p:strVal val="visible"/>
                                      </p:to>
                                    </p:set>
                                    <p:anim calcmode="lin" valueType="num">
                                      <p:cBhvr>
                                        <p:cTn id="22" dur="500" fill="hold"/>
                                        <p:tgtEl>
                                          <p:spTgt spid="122885"/>
                                        </p:tgtEl>
                                        <p:attrNameLst>
                                          <p:attrName>ppt_w</p:attrName>
                                        </p:attrNameLst>
                                      </p:cBhvr>
                                      <p:tavLst>
                                        <p:tav tm="0">
                                          <p:val>
                                            <p:strVal val="#ppt_w*2.5"/>
                                          </p:val>
                                        </p:tav>
                                        <p:tav tm="100000">
                                          <p:val>
                                            <p:strVal val="#ppt_w"/>
                                          </p:val>
                                        </p:tav>
                                      </p:tavLst>
                                    </p:anim>
                                    <p:anim calcmode="lin" valueType="num">
                                      <p:cBhvr>
                                        <p:cTn id="23" dur="500" fill="hold"/>
                                        <p:tgtEl>
                                          <p:spTgt spid="122885"/>
                                        </p:tgtEl>
                                        <p:attrNameLst>
                                          <p:attrName>ppt_h</p:attrName>
                                        </p:attrNameLst>
                                      </p:cBhvr>
                                      <p:tavLst>
                                        <p:tav tm="0">
                                          <p:val>
                                            <p:strVal val="#ppt_h*0.01"/>
                                          </p:val>
                                        </p:tav>
                                        <p:tav tm="100000">
                                          <p:val>
                                            <p:strVal val="#ppt_h"/>
                                          </p:val>
                                        </p:tav>
                                      </p:tavLst>
                                    </p:anim>
                                    <p:anim calcmode="lin" valueType="num">
                                      <p:cBhvr>
                                        <p:cTn id="24" dur="500" fill="hold"/>
                                        <p:tgtEl>
                                          <p:spTgt spid="122885"/>
                                        </p:tgtEl>
                                        <p:attrNameLst>
                                          <p:attrName>ppt_x</p:attrName>
                                        </p:attrNameLst>
                                      </p:cBhvr>
                                      <p:tavLst>
                                        <p:tav tm="0">
                                          <p:val>
                                            <p:strVal val="#ppt_x"/>
                                          </p:val>
                                        </p:tav>
                                        <p:tav tm="100000">
                                          <p:val>
                                            <p:strVal val="#ppt_x"/>
                                          </p:val>
                                        </p:tav>
                                      </p:tavLst>
                                    </p:anim>
                                    <p:anim calcmode="lin" valueType="num">
                                      <p:cBhvr>
                                        <p:cTn id="25" dur="500" fill="hold"/>
                                        <p:tgtEl>
                                          <p:spTgt spid="122885"/>
                                        </p:tgtEl>
                                        <p:attrNameLst>
                                          <p:attrName>ppt_y</p:attrName>
                                        </p:attrNameLst>
                                      </p:cBhvr>
                                      <p:tavLst>
                                        <p:tav tm="0">
                                          <p:val>
                                            <p:strVal val="#ppt_h+1"/>
                                          </p:val>
                                        </p:tav>
                                        <p:tav tm="100000">
                                          <p:val>
                                            <p:strVal val="#ppt_y"/>
                                          </p:val>
                                        </p:tav>
                                      </p:tavLst>
                                    </p:anim>
                                    <p:animEffect transition="in" filter="fade">
                                      <p:cBhvr>
                                        <p:cTn id="26" dur="500"/>
                                        <p:tgtEl>
                                          <p:spTgt spid="12288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Effect transition="in" filter="slide(fromTop)">
                                      <p:cBhvr>
                                        <p:cTn id="31" dur="500"/>
                                        <p:tgtEl>
                                          <p:spTgt spid="12288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122883">
                                            <p:txEl>
                                              <p:pRg st="5" end="5"/>
                                            </p:txEl>
                                          </p:spTgt>
                                        </p:tgtEl>
                                        <p:attrNameLst>
                                          <p:attrName>style.visibility</p:attrName>
                                        </p:attrNameLst>
                                      </p:cBhvr>
                                      <p:to>
                                        <p:strVal val="visible"/>
                                      </p:to>
                                    </p:set>
                                    <p:animEffect transition="in" filter="slide(fromTop)">
                                      <p:cBhvr>
                                        <p:cTn id="36" dur="500"/>
                                        <p:tgtEl>
                                          <p:spTgt spid="12288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22883">
                                            <p:txEl>
                                              <p:pRg st="6" end="6"/>
                                            </p:txEl>
                                          </p:spTgt>
                                        </p:tgtEl>
                                        <p:attrNameLst>
                                          <p:attrName>style.visibility</p:attrName>
                                        </p:attrNameLst>
                                      </p:cBhvr>
                                      <p:to>
                                        <p:strVal val="visible"/>
                                      </p:to>
                                    </p:set>
                                    <p:animEffect transition="in" filter="slide(fromTop)">
                                      <p:cBhvr>
                                        <p:cTn id="41" dur="500"/>
                                        <p:tgtEl>
                                          <p:spTgt spid="12288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8" presetClass="entr" presetSubtype="0" accel="100000" fill="hold" grpId="0" nodeType="clickEffect">
                                  <p:stCondLst>
                                    <p:cond delay="0"/>
                                  </p:stCondLst>
                                  <p:childTnLst>
                                    <p:set>
                                      <p:cBhvr>
                                        <p:cTn id="45" dur="1" fill="hold">
                                          <p:stCondLst>
                                            <p:cond delay="0"/>
                                          </p:stCondLst>
                                        </p:cTn>
                                        <p:tgtEl>
                                          <p:spTgt spid="122886"/>
                                        </p:tgtEl>
                                        <p:attrNameLst>
                                          <p:attrName>style.visibility</p:attrName>
                                        </p:attrNameLst>
                                      </p:cBhvr>
                                      <p:to>
                                        <p:strVal val="visible"/>
                                      </p:to>
                                    </p:set>
                                    <p:anim calcmode="lin" valueType="num">
                                      <p:cBhvr>
                                        <p:cTn id="46" dur="500" fill="hold"/>
                                        <p:tgtEl>
                                          <p:spTgt spid="122886"/>
                                        </p:tgtEl>
                                        <p:attrNameLst>
                                          <p:attrName>ppt_w</p:attrName>
                                        </p:attrNameLst>
                                      </p:cBhvr>
                                      <p:tavLst>
                                        <p:tav tm="0">
                                          <p:val>
                                            <p:strVal val="#ppt_w*2.5"/>
                                          </p:val>
                                        </p:tav>
                                        <p:tav tm="100000">
                                          <p:val>
                                            <p:strVal val="#ppt_w"/>
                                          </p:val>
                                        </p:tav>
                                      </p:tavLst>
                                    </p:anim>
                                    <p:anim calcmode="lin" valueType="num">
                                      <p:cBhvr>
                                        <p:cTn id="47" dur="500" fill="hold"/>
                                        <p:tgtEl>
                                          <p:spTgt spid="122886"/>
                                        </p:tgtEl>
                                        <p:attrNameLst>
                                          <p:attrName>ppt_h</p:attrName>
                                        </p:attrNameLst>
                                      </p:cBhvr>
                                      <p:tavLst>
                                        <p:tav tm="0">
                                          <p:val>
                                            <p:strVal val="#ppt_h*0.01"/>
                                          </p:val>
                                        </p:tav>
                                        <p:tav tm="100000">
                                          <p:val>
                                            <p:strVal val="#ppt_h"/>
                                          </p:val>
                                        </p:tav>
                                      </p:tavLst>
                                    </p:anim>
                                    <p:anim calcmode="lin" valueType="num">
                                      <p:cBhvr>
                                        <p:cTn id="48" dur="500" fill="hold"/>
                                        <p:tgtEl>
                                          <p:spTgt spid="122886"/>
                                        </p:tgtEl>
                                        <p:attrNameLst>
                                          <p:attrName>ppt_x</p:attrName>
                                        </p:attrNameLst>
                                      </p:cBhvr>
                                      <p:tavLst>
                                        <p:tav tm="0">
                                          <p:val>
                                            <p:strVal val="#ppt_x"/>
                                          </p:val>
                                        </p:tav>
                                        <p:tav tm="100000">
                                          <p:val>
                                            <p:strVal val="#ppt_x"/>
                                          </p:val>
                                        </p:tav>
                                      </p:tavLst>
                                    </p:anim>
                                    <p:anim calcmode="lin" valueType="num">
                                      <p:cBhvr>
                                        <p:cTn id="49" dur="500" fill="hold"/>
                                        <p:tgtEl>
                                          <p:spTgt spid="122886"/>
                                        </p:tgtEl>
                                        <p:attrNameLst>
                                          <p:attrName>ppt_y</p:attrName>
                                        </p:attrNameLst>
                                      </p:cBhvr>
                                      <p:tavLst>
                                        <p:tav tm="0">
                                          <p:val>
                                            <p:strVal val="#ppt_h+1"/>
                                          </p:val>
                                        </p:tav>
                                        <p:tav tm="100000">
                                          <p:val>
                                            <p:strVal val="#ppt_y"/>
                                          </p:val>
                                        </p:tav>
                                      </p:tavLst>
                                    </p:anim>
                                    <p:animEffect transition="in" filter="fade">
                                      <p:cBhvr>
                                        <p:cTn id="50"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附录：左偏树的性质之证明</a:t>
            </a:r>
          </a:p>
        </p:txBody>
      </p:sp>
      <p:sp>
        <p:nvSpPr>
          <p:cNvPr id="3" name="文本占位符 2"/>
          <p:cNvSpPr>
            <a:spLocks noGrp="1"/>
          </p:cNvSpPr>
          <p:nvPr>
            <p:ph type="body" sz="half" idx="1"/>
          </p:nvPr>
        </p:nvSpPr>
        <p:spPr>
          <a:xfrm>
            <a:off x="628650" y="1825625"/>
            <a:ext cx="7722235" cy="4351655"/>
          </a:xfrm>
        </p:spPr>
        <p:txBody>
          <a:bodyPr/>
          <a:lstStyle/>
          <a:p>
            <a:r>
              <a:rPr lang="zh-CN" altLang="en-US"/>
              <a:t>我们知道，一个节点必须经由它的子节点才能到达外节点。由于性质2，一个节点的距离实际上就是这个节点一直沿它的右边到达一个外节点所经过的边数，也就是说，我们有</a:t>
            </a:r>
            <a:r>
              <a:rPr lang="zh-CN" altLang="en-US">
                <a:sym typeface="+mn-ea"/>
              </a:rPr>
              <a:t>[性质3] 节点的距离等于它的右子节点的距离加1。</a:t>
            </a:r>
            <a:endParaRPr lang="zh-CN" altLang="en-US"/>
          </a:p>
          <a:p>
            <a:r>
              <a:rPr lang="zh-CN" altLang="en-US">
                <a:sym typeface="+mn-ea"/>
              </a:rPr>
              <a:t>即 dist( i ) = dist( right( i ) ) + 1  外节点的距离为0，由于性质2，它的右子节点必为空节点。为了满足性质3，故前面规定空节点的距离为-1。</a:t>
            </a:r>
            <a:endParaRPr lang="zh-CN" altLang="en-US"/>
          </a:p>
          <a:p>
            <a:endParaRPr lang="zh-CN" altLang="en-US"/>
          </a:p>
          <a:p>
            <a:endParaRPr lang="zh-CN" altLang="en-US"/>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31</a:t>
            </a:fld>
            <a:endParaRPr lang="zh-CN" altLang="en-US" dirty="0">
              <a:latin typeface="Arial" panose="020B0604020202020204" pitchFamily="34" charset="0"/>
            </a:endParaRP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r>
              <a:rPr lang="zh-CN" altLang="en-US">
                <a:sym typeface="+mn-ea"/>
              </a:rPr>
              <a:t>我们的印象中，平衡树是具有非常小的深度的，这也意味着到达任何一个节点所经过的边数很少。左偏树并不是为了快速访问所有的节点而设计的，它的目的是快速访问最小节点以及在对树修改后快速的恢复堆性质。从图中我们可以看到它并不平衡，由于性质2的缘故，它的结构偏向左侧，不过距离的概念和树的深度并不同，左偏树并不意味着左子树的节点数或是深度一定大于右子树。</a:t>
            </a:r>
            <a:endParaRPr lang="zh-CN" altLang="en-US"/>
          </a:p>
          <a:p>
            <a:endParaRPr lang="zh-CN" altLang="en-US"/>
          </a:p>
          <a:p>
            <a:endParaRPr lang="zh-CN" altLang="en-US"/>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32</a:t>
            </a:fld>
            <a:endParaRPr lang="zh-CN" altLang="en-US" dirty="0">
              <a:latin typeface="Arial" panose="020B0604020202020204" pitchFamily="34" charset="0"/>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下面我们来讨论左偏树的距离和节点数的关系。</a:t>
            </a:r>
            <a:endParaRPr lang="zh-CN" altLang="en-US"/>
          </a:p>
          <a:p>
            <a:endParaRPr lang="zh-CN" altLang="en-US"/>
          </a:p>
          <a:p>
            <a:r>
              <a:rPr lang="zh-CN" altLang="en-US">
                <a:sym typeface="+mn-ea"/>
              </a:rPr>
              <a:t>[引理1] 若左偏树的距离为一定值，则节点数最少的左偏树是完全二叉树。</a:t>
            </a:r>
            <a:endParaRPr lang="zh-CN" altLang="en-US"/>
          </a:p>
          <a:p>
            <a:r>
              <a:rPr lang="zh-CN" altLang="en-US">
                <a:sym typeface="+mn-ea"/>
              </a:rPr>
              <a:t>证明：由性质2可知，当且仅当对于一棵左偏树中的每个节点i，都有 dist(left(i)) = dist(right(i)) 时，该左偏树的节点数最少。显然具有这样性质的二叉树是完全二叉树。</a:t>
            </a:r>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33</a:t>
            </a:fld>
            <a:endParaRPr lang="zh-CN" altLang="en-US" dirty="0">
              <a:latin typeface="Arial" panose="020B0604020202020204" pitchFamily="34" charset="0"/>
            </a:endParaRPr>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[定理1] 若一棵左偏树的距离为k，则这棵左偏树至少有2k+1-1个节点。</a:t>
            </a:r>
            <a:endParaRPr lang="zh-CN" altLang="en-US"/>
          </a:p>
          <a:p>
            <a:r>
              <a:rPr lang="zh-CN" altLang="en-US">
                <a:sym typeface="+mn-ea"/>
              </a:rPr>
              <a:t>证明：由引理1可知，当这样的左偏树节点数最少的时候，是一棵完全二叉树。距离为k的完全二叉树高度也为k，节点数为2k+1-1，所以距离为k的左偏树至少有2k＋1-1个节点。</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34</a:t>
            </a:fld>
            <a:endParaRPr lang="zh-CN" altLang="en-US" dirty="0">
              <a:latin typeface="Arial" panose="020B0604020202020204" pitchFamily="34" charset="0"/>
            </a:endParaRP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作为定理1的推论，我们有：</a:t>
            </a:r>
            <a:endParaRPr lang="zh-CN" altLang="en-US"/>
          </a:p>
          <a:p>
            <a:endParaRPr lang="zh-CN" altLang="en-US"/>
          </a:p>
          <a:p>
            <a:r>
              <a:rPr lang="zh-CN" altLang="en-US">
                <a:sym typeface="+mn-ea"/>
              </a:rPr>
              <a:t>[性质4] 一棵N个节点的左偏树距离最多为log(N+1) -1。</a:t>
            </a:r>
            <a:endParaRPr lang="zh-CN" altLang="en-US"/>
          </a:p>
          <a:p>
            <a:r>
              <a:rPr lang="zh-CN" altLang="en-US">
                <a:sym typeface="+mn-ea"/>
              </a:rPr>
              <a:t>证明：设一棵N个节点的左偏树距离为k，由定理1可知，N ≥ 2k+1-1，因此k ≤ log(N+1) -1。</a:t>
            </a:r>
            <a:endParaRPr lang="zh-CN" altLang="en-US"/>
          </a:p>
          <a:p>
            <a:endParaRPr lang="zh-CN" altLang="en-US"/>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35</a:t>
            </a:fld>
            <a:endParaRPr lang="zh-CN" altLang="en-US" dirty="0">
              <a:latin typeface="Arial" panose="020B0604020202020204" pitchFamily="34"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子树问题的处理思路：</a:t>
            </a:r>
            <a:r>
              <a:rPr lang="en-US" altLang="zh-CN"/>
              <a:t>dfs</a:t>
            </a:r>
            <a:r>
              <a:rPr lang="zh-CN" altLang="en-US"/>
              <a:t>顺序遍历子树所有节点，当回到子树根时由于已经遍历了所有点，所以可以进行子树全局的决策。</a:t>
            </a:r>
          </a:p>
          <a:p>
            <a:endParaRPr lang="zh-CN" altLang="en-US"/>
          </a:p>
          <a:p>
            <a:r>
              <a:rPr lang="zh-CN" altLang="en-US"/>
              <a:t>对于本题：考虑子树</a:t>
            </a:r>
            <a:r>
              <a:rPr lang="en-US" altLang="zh-CN"/>
              <a:t>U</a:t>
            </a:r>
            <a:r>
              <a:rPr lang="zh-CN" altLang="en-US"/>
              <a:t>，贪心地保留代价小的</a:t>
            </a:r>
            <a:r>
              <a:rPr lang="en-US" altLang="zh-CN"/>
              <a:t>U</a:t>
            </a:r>
            <a:r>
              <a:rPr lang="zh-CN" altLang="en-US"/>
              <a:t>中节点，可以使得在规定的代价限制下节点数尽可能多，从而</a:t>
            </a:r>
            <a:r>
              <a:rPr lang="en-US" altLang="zh-CN">
                <a:sym typeface="+mn-ea"/>
              </a:rPr>
              <a:t>u.y*size(S)</a:t>
            </a:r>
            <a:r>
              <a:rPr lang="zh-CN" altLang="en-US">
                <a:sym typeface="+mn-ea"/>
              </a:rPr>
              <a:t>尽可能大</a:t>
            </a:r>
            <a:r>
              <a:rPr lang="zh-CN" altLang="en-US"/>
              <a:t>。</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4</a:t>
            </a:fld>
            <a:endParaRPr lang="zh-CN" altLang="en-US" dirty="0">
              <a:latin typeface="Arial" panose="020B0604020202020204" pitchFamily="34"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一个自然的想法：</a:t>
            </a:r>
          </a:p>
          <a:p>
            <a:r>
              <a:rPr lang="zh-CN" altLang="en-US"/>
              <a:t>对于每个节点开一个优先队列（或</a:t>
            </a:r>
            <a:r>
              <a:rPr lang="en-US" altLang="zh-CN"/>
              <a:t>set</a:t>
            </a:r>
            <a:r>
              <a:rPr lang="zh-CN" altLang="en-US"/>
              <a:t>替代）存储所有子树中的节点，并记录队列元素的总和</a:t>
            </a:r>
            <a:r>
              <a:rPr lang="en-US" altLang="zh-CN"/>
              <a:t>S</a:t>
            </a:r>
            <a:r>
              <a:rPr lang="zh-CN" altLang="en-US"/>
              <a:t>。</a:t>
            </a:r>
          </a:p>
          <a:p>
            <a:r>
              <a:rPr lang="zh-CN" altLang="en-US"/>
              <a:t>当</a:t>
            </a:r>
            <a:r>
              <a:rPr lang="en-US" altLang="zh-CN"/>
              <a:t>S</a:t>
            </a:r>
            <a:r>
              <a:rPr lang="zh-CN" altLang="en-US"/>
              <a:t>大于限制时，弹出元素直至剩余元素满足要求。</a:t>
            </a:r>
          </a:p>
          <a:p>
            <a:endParaRPr lang="zh-CN" altLang="en-US"/>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5</a:t>
            </a:fld>
            <a:endParaRPr lang="zh-CN" altLang="en-US" dirty="0">
              <a:latin typeface="Arial" panose="020B0604020202020204" pitchFamily="34" charset="0"/>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合并的策略</a:t>
            </a:r>
          </a:p>
        </p:txBody>
      </p:sp>
      <p:sp>
        <p:nvSpPr>
          <p:cNvPr id="3" name="内容占位符 2"/>
          <p:cNvSpPr>
            <a:spLocks noGrp="1"/>
          </p:cNvSpPr>
          <p:nvPr>
            <p:ph idx="1"/>
          </p:nvPr>
        </p:nvSpPr>
        <p:spPr/>
        <p:txBody>
          <a:bodyPr/>
          <a:lstStyle/>
          <a:p>
            <a:r>
              <a:rPr lang="zh-CN" altLang="en-US"/>
              <a:t>在最后一次合并时，将左子树</a:t>
            </a:r>
          </a:p>
          <a:p>
            <a:r>
              <a:rPr lang="zh-CN" altLang="en-US"/>
              <a:t>合并至右子树岂不很糟糕？</a:t>
            </a:r>
          </a:p>
          <a:p>
            <a:endParaRPr lang="zh-CN" altLang="en-US"/>
          </a:p>
          <a:p>
            <a:r>
              <a:rPr lang="zh-CN" altLang="en-US"/>
              <a:t>那么我们选择将较小的子树</a:t>
            </a:r>
          </a:p>
          <a:p>
            <a:r>
              <a:rPr lang="zh-CN" altLang="en-US"/>
              <a:t>合并至较大的</a:t>
            </a:r>
          </a:p>
          <a:p>
            <a:r>
              <a:rPr lang="zh-CN" altLang="en-US"/>
              <a:t>子树不就</a:t>
            </a:r>
          </a:p>
          <a:p>
            <a:r>
              <a:rPr lang="zh-CN" altLang="en-US"/>
              <a:t>好了！</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6</a:t>
            </a:fld>
            <a:endParaRPr lang="zh-CN" altLang="en-US" dirty="0">
              <a:latin typeface="Arial" panose="020B0604020202020204" pitchFamily="34" charset="0"/>
            </a:endParaRPr>
          </a:p>
        </p:txBody>
      </p:sp>
      <p:sp>
        <p:nvSpPr>
          <p:cNvPr id="5" name="椭圆 4"/>
          <p:cNvSpPr/>
          <p:nvPr/>
        </p:nvSpPr>
        <p:spPr>
          <a:xfrm>
            <a:off x="6701155" y="204279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sp>
        <p:nvSpPr>
          <p:cNvPr id="7" name="椭圆 6"/>
          <p:cNvSpPr/>
          <p:nvPr/>
        </p:nvSpPr>
        <p:spPr>
          <a:xfrm>
            <a:off x="5583555" y="30448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8" name="椭圆 7"/>
          <p:cNvSpPr/>
          <p:nvPr/>
        </p:nvSpPr>
        <p:spPr>
          <a:xfrm>
            <a:off x="4742815" y="45180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9" name="椭圆 8"/>
          <p:cNvSpPr/>
          <p:nvPr/>
        </p:nvSpPr>
        <p:spPr>
          <a:xfrm>
            <a:off x="6247130" y="45180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cxnSp>
        <p:nvCxnSpPr>
          <p:cNvPr id="10" name="直接连接符 9"/>
          <p:cNvCxnSpPr>
            <a:stCxn id="5" idx="3"/>
            <a:endCxn id="7" idx="7"/>
          </p:cNvCxnSpPr>
          <p:nvPr/>
        </p:nvCxnSpPr>
        <p:spPr>
          <a:xfrm flipH="1">
            <a:off x="6208395" y="2623185"/>
            <a:ext cx="600075" cy="52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3"/>
            <a:endCxn id="8" idx="0"/>
          </p:cNvCxnSpPr>
          <p:nvPr/>
        </p:nvCxnSpPr>
        <p:spPr>
          <a:xfrm flipH="1">
            <a:off x="5109210" y="3625215"/>
            <a:ext cx="581660" cy="892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9" idx="0"/>
          </p:cNvCxnSpPr>
          <p:nvPr/>
        </p:nvCxnSpPr>
        <p:spPr>
          <a:xfrm>
            <a:off x="6208395" y="3625215"/>
            <a:ext cx="405130" cy="89281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625080" y="3144520"/>
            <a:ext cx="732155" cy="6800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p>
        </p:txBody>
      </p:sp>
      <p:cxnSp>
        <p:nvCxnSpPr>
          <p:cNvPr id="19" name="直接连接符 18"/>
          <p:cNvCxnSpPr>
            <a:stCxn id="5" idx="5"/>
            <a:endCxn id="16" idx="1"/>
          </p:cNvCxnSpPr>
          <p:nvPr/>
        </p:nvCxnSpPr>
        <p:spPr>
          <a:xfrm>
            <a:off x="7325995" y="2623185"/>
            <a:ext cx="406400" cy="62103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300095" y="430339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22" name="椭圆 21"/>
          <p:cNvSpPr/>
          <p:nvPr/>
        </p:nvSpPr>
        <p:spPr>
          <a:xfrm>
            <a:off x="2459355" y="577659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23" name="椭圆 22"/>
          <p:cNvSpPr/>
          <p:nvPr/>
        </p:nvSpPr>
        <p:spPr>
          <a:xfrm>
            <a:off x="3963670" y="577659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cxnSp>
        <p:nvCxnSpPr>
          <p:cNvPr id="24" name="直接连接符 23"/>
          <p:cNvCxnSpPr>
            <a:stCxn id="21" idx="3"/>
            <a:endCxn id="22" idx="0"/>
          </p:cNvCxnSpPr>
          <p:nvPr/>
        </p:nvCxnSpPr>
        <p:spPr>
          <a:xfrm flipH="1">
            <a:off x="2825750" y="4883785"/>
            <a:ext cx="581660" cy="892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1" idx="5"/>
            <a:endCxn id="23" idx="0"/>
          </p:cNvCxnSpPr>
          <p:nvPr/>
        </p:nvCxnSpPr>
        <p:spPr>
          <a:xfrm>
            <a:off x="3924935" y="4883785"/>
            <a:ext cx="405130" cy="89281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7433310" y="45180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sp>
        <p:nvSpPr>
          <p:cNvPr id="32" name="椭圆 31"/>
          <p:cNvSpPr/>
          <p:nvPr/>
        </p:nvSpPr>
        <p:spPr>
          <a:xfrm>
            <a:off x="6592570" y="59912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sp>
        <p:nvSpPr>
          <p:cNvPr id="33" name="椭圆 32"/>
          <p:cNvSpPr/>
          <p:nvPr/>
        </p:nvSpPr>
        <p:spPr>
          <a:xfrm>
            <a:off x="8096885" y="5991225"/>
            <a:ext cx="732155" cy="6800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5</a:t>
            </a:r>
          </a:p>
        </p:txBody>
      </p:sp>
      <p:cxnSp>
        <p:nvCxnSpPr>
          <p:cNvPr id="34" name="直接连接符 33"/>
          <p:cNvCxnSpPr>
            <a:stCxn id="31" idx="3"/>
            <a:endCxn id="32" idx="0"/>
          </p:cNvCxnSpPr>
          <p:nvPr/>
        </p:nvCxnSpPr>
        <p:spPr>
          <a:xfrm flipH="1">
            <a:off x="6958965" y="5098415"/>
            <a:ext cx="581660" cy="892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3" idx="0"/>
          </p:cNvCxnSpPr>
          <p:nvPr/>
        </p:nvCxnSpPr>
        <p:spPr>
          <a:xfrm>
            <a:off x="8058150" y="5098415"/>
            <a:ext cx="405130" cy="892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1" idx="6"/>
            <a:endCxn id="8" idx="2"/>
          </p:cNvCxnSpPr>
          <p:nvPr/>
        </p:nvCxnSpPr>
        <p:spPr>
          <a:xfrm>
            <a:off x="4032250" y="4643755"/>
            <a:ext cx="710565" cy="214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31" idx="2"/>
          </p:cNvCxnSpPr>
          <p:nvPr/>
        </p:nvCxnSpPr>
        <p:spPr>
          <a:xfrm>
            <a:off x="6979285" y="4858385"/>
            <a:ext cx="4540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关于启发式合并的复杂度？</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7</a:t>
            </a:fld>
            <a:endParaRPr lang="zh-CN" altLang="en-US" dirty="0">
              <a:latin typeface="Arial" panose="020B0604020202020204" pitchFamily="34" charset="0"/>
            </a:endParaRPr>
          </a:p>
        </p:txBody>
      </p:sp>
      <p:sp>
        <p:nvSpPr>
          <p:cNvPr id="6" name="内容占位符 5"/>
          <p:cNvSpPr>
            <a:spLocks noGrp="1"/>
          </p:cNvSpPr>
          <p:nvPr>
            <p:ph idx="1"/>
          </p:nvPr>
        </p:nvSpPr>
        <p:spPr/>
        <p:txBody>
          <a:bodyPr/>
          <a:lstStyle/>
          <a:p>
            <a:r>
              <a:rPr lang="zh-CN" altLang="en-US"/>
              <a:t>启发式合并指的是每次将小集合拷贝合并至大集合。</a:t>
            </a:r>
          </a:p>
          <a:p>
            <a:r>
              <a:rPr lang="zh-CN" altLang="en-US"/>
              <a:t>考虑每个元素的合并开销。对于合并次数最多的那个元素来说，它每合并一次，所在集合的规模扩大两倍，最多只会合并 logN 次，因而对于所有元素,至多插入set中NlogN次，时间复杂度就有上限 O(N∗logN∗logN)</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更优的做法</a:t>
            </a:r>
          </a:p>
        </p:txBody>
      </p:sp>
      <p:sp>
        <p:nvSpPr>
          <p:cNvPr id="3" name="内容占位符 2"/>
          <p:cNvSpPr>
            <a:spLocks noGrp="1"/>
          </p:cNvSpPr>
          <p:nvPr>
            <p:ph idx="1"/>
          </p:nvPr>
        </p:nvSpPr>
        <p:spPr/>
        <p:txBody>
          <a:bodyPr/>
          <a:lstStyle/>
          <a:p>
            <a:pPr algn="ctr"/>
            <a:endParaRPr lang="zh-CN" altLang="en-US" sz="7200" b="1"/>
          </a:p>
          <a:p>
            <a:pPr algn="ctr"/>
            <a:r>
              <a:rPr lang="zh-CN" altLang="en-US" sz="7200" b="1"/>
              <a:t>左偏树</a:t>
            </a:r>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8</a:t>
            </a:fld>
            <a:endParaRPr lang="zh-CN" altLang="en-US" dirty="0">
              <a:latin typeface="Arial" panose="020B0604020202020204" pitchFamily="34"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a:xfrm>
            <a:off x="755650" y="765175"/>
            <a:ext cx="7777163" cy="792163"/>
          </a:xfrm>
          <a:ln/>
        </p:spPr>
        <p:txBody>
          <a:bodyPr anchor="b"/>
          <a:lstStyle/>
          <a:p>
            <a:r>
              <a:rPr lang="zh-CN" altLang="en-US" sz="4000" b="0" dirty="0">
                <a:ea typeface="华文中宋" panose="02010600040101010101" pitchFamily="2" charset="-122"/>
              </a:rPr>
              <a:t>左偏树的定义</a:t>
            </a:r>
          </a:p>
        </p:txBody>
      </p:sp>
      <p:sp>
        <p:nvSpPr>
          <p:cNvPr id="7171" name="文本占位符 7170"/>
          <p:cNvSpPr>
            <a:spLocks noGrp="1"/>
          </p:cNvSpPr>
          <p:nvPr>
            <p:ph type="body" idx="1"/>
          </p:nvPr>
        </p:nvSpPr>
        <p:spPr>
          <a:xfrm>
            <a:off x="755650" y="1916113"/>
            <a:ext cx="7848600" cy="4386262"/>
          </a:xfrm>
          <a:ln/>
        </p:spPr>
        <p:txBody>
          <a:bodyPr/>
          <a:lstStyle/>
          <a:p>
            <a:r>
              <a:rPr lang="zh-CN" altLang="en-US" b="1" dirty="0"/>
              <a:t>左偏树</a:t>
            </a:r>
            <a:r>
              <a:rPr lang="en-US" altLang="zh-CN" dirty="0"/>
              <a:t>(Leftist Tree)</a:t>
            </a:r>
            <a:r>
              <a:rPr lang="zh-CN" altLang="en-US" dirty="0"/>
              <a:t>是一种</a:t>
            </a:r>
            <a:r>
              <a:rPr lang="zh-CN" altLang="en-US" b="1" dirty="0"/>
              <a:t>可并堆</a:t>
            </a:r>
            <a:r>
              <a:rPr lang="en-US" altLang="zh-CN" dirty="0"/>
              <a:t>(Mergeable Heap) </a:t>
            </a:r>
            <a:r>
              <a:rPr lang="zh-CN" altLang="en-US" dirty="0"/>
              <a:t>，它除了支持优先队列的三个基本操作（插入，删除，取最小节点），还支持一个很特殊的操作</a:t>
            </a:r>
            <a:r>
              <a:rPr lang="en-US" altLang="zh-CN">
                <a:latin typeface="Arial" panose="020B0604020202020204" pitchFamily="34" charset="0"/>
              </a:rPr>
              <a:t>——</a:t>
            </a:r>
            <a:r>
              <a:rPr lang="zh-CN" altLang="en-US" dirty="0"/>
              <a:t>合并操作。</a:t>
            </a:r>
          </a:p>
          <a:p>
            <a:endParaRPr lang="zh-CN" altLang="en-US" dirty="0"/>
          </a:p>
          <a:p>
            <a:r>
              <a:rPr lang="zh-CN" altLang="en-US" dirty="0"/>
              <a:t>左偏树是一棵</a:t>
            </a:r>
            <a:r>
              <a:rPr lang="zh-CN" altLang="en-US" b="1" dirty="0"/>
              <a:t>堆有序</a:t>
            </a:r>
            <a:r>
              <a:rPr lang="en-US" altLang="zh-CN" dirty="0"/>
              <a:t>(Heap Ordered)</a:t>
            </a:r>
            <a:r>
              <a:rPr lang="zh-CN" altLang="en-US" dirty="0"/>
              <a:t>二叉树。</a:t>
            </a:r>
          </a:p>
          <a:p>
            <a:endParaRPr lang="zh-CN" altLang="en-US" sz="1400" dirty="0"/>
          </a:p>
          <a:p>
            <a:r>
              <a:rPr lang="zh-CN" altLang="en-US" dirty="0"/>
              <a:t>左偏树满足</a:t>
            </a:r>
            <a:r>
              <a:rPr lang="zh-CN" altLang="en-US" b="1" dirty="0"/>
              <a:t>左偏性质</a:t>
            </a:r>
            <a:r>
              <a:rPr lang="en-US" altLang="zh-CN" dirty="0"/>
              <a:t>(Leftist Property)</a:t>
            </a:r>
            <a:r>
              <a:rPr lang="zh-CN" altLang="en-US" dirty="0"/>
              <a:t>。</a:t>
            </a:r>
          </a:p>
        </p:txBody>
      </p:sp>
      <p:sp>
        <p:nvSpPr>
          <p:cNvPr id="2" name="灯片编号占位符 1"/>
          <p:cNvSpPr>
            <a:spLocks noGrp="1"/>
          </p:cNvSpPr>
          <p:nvPr>
            <p:ph type="sldNum" sz="quarter" idx="12"/>
          </p:nvPr>
        </p:nvSpPr>
        <p:spPr/>
        <p:txBody>
          <a:bodyPr/>
          <a:lstStyle/>
          <a:p>
            <a:pPr lvl="0">
              <a:buClr>
                <a:schemeClr val="bg1"/>
              </a:buClr>
            </a:pPr>
            <a:fld id="{9A0DB2DC-4C9A-4742-B13C-FB6460FD3503}" type="slidenum">
              <a:rPr lang="zh-CN" altLang="en-US" dirty="0">
                <a:latin typeface="Arial" panose="020B0604020202020204" pitchFamily="34" charset="0"/>
              </a:rPr>
              <a:t>9</a:t>
            </a:fld>
            <a:endParaRPr lang="zh-CN" altLang="en-US" dirty="0">
              <a:latin typeface="Arial" panose="020B0604020202020204" pitchFamily="34"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lide(fromTop)">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slide(fromTop)">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Effect transition="in" filter="slide(fromTop)">
                                      <p:cBhvr>
                                        <p:cTn id="1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6699FF"/>
        </a:lt1>
        <a:dk2>
          <a:srgbClr val="FFFFFF"/>
        </a:dk2>
        <a:lt2>
          <a:srgbClr val="006699"/>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
        <a:dk1>
          <a:srgbClr val="FFFFFF"/>
        </a:dk1>
        <a:lt1>
          <a:srgbClr val="336699"/>
        </a:lt1>
        <a:dk2>
          <a:srgbClr val="FFFFEB"/>
        </a:dk2>
        <a:lt2>
          <a:srgbClr val="000066"/>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808000"/>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660033"/>
        </a:lt1>
        <a:dk2>
          <a:srgbClr val="FFFFFF"/>
        </a:dk2>
        <a:lt2>
          <a:srgbClr val="FFFFCC"/>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FF0000"/>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2338</Words>
  <Application>Microsoft Office PowerPoint</Application>
  <PresentationFormat>全屏显示(4:3)</PresentationFormat>
  <Paragraphs>463</Paragraphs>
  <Slides>35</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华文中宋</vt:lpstr>
      <vt:lpstr>楷体_GB2312</vt:lpstr>
      <vt:lpstr>Arial</vt:lpstr>
      <vt:lpstr>Courier New</vt:lpstr>
      <vt:lpstr>Tahoma</vt:lpstr>
      <vt:lpstr>Times New Roman</vt:lpstr>
      <vt:lpstr>Verdana</vt:lpstr>
      <vt:lpstr>Wingdings</vt:lpstr>
      <vt:lpstr>Capsules</vt:lpstr>
      <vt:lpstr>启发式合并/左偏树 </vt:lpstr>
      <vt:lpstr>BZOJ 2809 Dispatching </vt:lpstr>
      <vt:lpstr>PowerPoint 演示文稿</vt:lpstr>
      <vt:lpstr>PowerPoint 演示文稿</vt:lpstr>
      <vt:lpstr>PowerPoint 演示文稿</vt:lpstr>
      <vt:lpstr>合并的策略</vt:lpstr>
      <vt:lpstr>关于启发式合并的复杂度？</vt:lpstr>
      <vt:lpstr>更优的做法</vt:lpstr>
      <vt:lpstr>左偏树的定义</vt:lpstr>
      <vt:lpstr>左偏树的定义 —— 左偏性质</vt:lpstr>
      <vt:lpstr>左偏树的性质</vt:lpstr>
      <vt:lpstr>左偏树的操作</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合并</vt:lpstr>
      <vt:lpstr>左偏树的操作 —— 插入</vt:lpstr>
      <vt:lpstr>左偏树的操作 —— 删除</vt:lpstr>
      <vt:lpstr>例题：算法分析</vt:lpstr>
      <vt:lpstr>例题：算法分析</vt:lpstr>
      <vt:lpstr>总结</vt:lpstr>
      <vt:lpstr>附录：左偏树的性质之证明</vt:lpstr>
      <vt:lpstr>PowerPoint 演示文稿</vt:lpstr>
      <vt:lpstr>PowerPoint 演示文稿</vt:lpstr>
      <vt:lpstr>PowerPoint 演示文稿</vt:lpstr>
      <vt:lpstr>PowerPoint 演示文稿</vt:lpstr>
    </vt:vector>
  </TitlesOfParts>
  <Company>ZSYZ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刘 峰玮</cp:lastModifiedBy>
  <cp:revision>159</cp:revision>
  <dcterms:created xsi:type="dcterms:W3CDTF">2005-01-03T13:38:20Z</dcterms:created>
  <dcterms:modified xsi:type="dcterms:W3CDTF">2019-01-18T13:36:10Z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