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336" r:id="rId4"/>
    <p:sldId id="362" r:id="rId5"/>
    <p:sldId id="419" r:id="rId7"/>
    <p:sldId id="420" r:id="rId8"/>
    <p:sldId id="464" r:id="rId9"/>
    <p:sldId id="421" r:id="rId10"/>
    <p:sldId id="422" r:id="rId11"/>
    <p:sldId id="364" r:id="rId12"/>
    <p:sldId id="465" r:id="rId13"/>
    <p:sldId id="407" r:id="rId14"/>
    <p:sldId id="408" r:id="rId15"/>
    <p:sldId id="409" r:id="rId16"/>
    <p:sldId id="405" r:id="rId17"/>
    <p:sldId id="410" r:id="rId18"/>
    <p:sldId id="411" r:id="rId19"/>
    <p:sldId id="412" r:id="rId20"/>
    <p:sldId id="413" r:id="rId21"/>
    <p:sldId id="414" r:id="rId22"/>
    <p:sldId id="415" r:id="rId23"/>
    <p:sldId id="416" r:id="rId24"/>
    <p:sldId id="417" r:id="rId25"/>
    <p:sldId id="418" r:id="rId26"/>
    <p:sldId id="424" r:id="rId27"/>
    <p:sldId id="425" r:id="rId28"/>
    <p:sldId id="426" r:id="rId29"/>
    <p:sldId id="427" r:id="rId30"/>
    <p:sldId id="430" r:id="rId31"/>
    <p:sldId id="429" r:id="rId32"/>
    <p:sldId id="428" r:id="rId33"/>
    <p:sldId id="431" r:id="rId34"/>
    <p:sldId id="432" r:id="rId35"/>
    <p:sldId id="466" r:id="rId36"/>
    <p:sldId id="433" r:id="rId37"/>
    <p:sldId id="367" r:id="rId38"/>
    <p:sldId id="390" r:id="rId39"/>
    <p:sldId id="391" r:id="rId40"/>
    <p:sldId id="400" r:id="rId41"/>
    <p:sldId id="401" r:id="rId42"/>
    <p:sldId id="402" r:id="rId43"/>
    <p:sldId id="403" r:id="rId44"/>
    <p:sldId id="456" r:id="rId45"/>
    <p:sldId id="457" r:id="rId46"/>
    <p:sldId id="458" r:id="rId47"/>
    <p:sldId id="459" r:id="rId48"/>
    <p:sldId id="460" r:id="rId49"/>
    <p:sldId id="461" r:id="rId50"/>
    <p:sldId id="392"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auto">
      <p:bgPr>
        <a:solidFill>
          <a:schemeClr val="bg1"/>
        </a:solidFill>
        <a:effectLst/>
      </p:bgPr>
    </p:bg>
    <p:spTree>
      <p:nvGrpSpPr>
        <p:cNvPr id="1" name=""/>
        <p:cNvGrpSpPr/>
        <p:nvPr/>
      </p:nvGrpSpPr>
      <p:grpSpPr>
        <a:xfrm>
          <a:off x="0" y="0"/>
          <a:ext cx="0" cy="0"/>
          <a:chOff x="0" y="0"/>
          <a:chExt cx="0" cy="0"/>
        </a:xfrm>
      </p:grpSpPr>
      <p:grpSp>
        <p:nvGrpSpPr>
          <p:cNvPr id="11" name="Group 4"/>
          <p:cNvGrpSpPr/>
          <p:nvPr>
            <p:custDataLst>
              <p:tags r:id="rId2"/>
            </p:custDataLst>
          </p:nvPr>
        </p:nvGrpSpPr>
        <p:grpSpPr bwMode="auto">
          <a:xfrm rot="10800000">
            <a:off x="-13881" y="-27384"/>
            <a:ext cx="4669721" cy="3400797"/>
            <a:chOff x="0" y="0"/>
            <a:chExt cx="5942" cy="4337"/>
          </a:xfrm>
        </p:grpSpPr>
        <p:sp>
          <p:nvSpPr>
            <p:cNvPr id="12" name="AutoShape 5" descr="#wm#_43_31_*Z"/>
            <p:cNvSpPr>
              <a:spLocks noChangeArrowheads="1"/>
            </p:cNvSpPr>
            <p:nvPr>
              <p:custDataLst>
                <p:tags r:id="rId3"/>
              </p:custDataLst>
            </p:nvPr>
          </p:nvSpPr>
          <p:spPr bwMode="auto">
            <a:xfrm rot="16200000">
              <a:off x="3884" y="659"/>
              <a:ext cx="2718" cy="1359"/>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3" name="AutoShape 6" descr="#wm#_43_31_*Z"/>
            <p:cNvSpPr>
              <a:spLocks noChangeArrowheads="1"/>
            </p:cNvSpPr>
            <p:nvPr>
              <p:custDataLst>
                <p:tags r:id="rId4"/>
              </p:custDataLst>
            </p:nvPr>
          </p:nvSpPr>
          <p:spPr bwMode="auto">
            <a:xfrm rot="10800000">
              <a:off x="0" y="2977"/>
              <a:ext cx="2719" cy="1360"/>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4" name="AutoShape 7" descr="#wm#_43_31_*Z"/>
            <p:cNvSpPr>
              <a:spLocks noChangeArrowheads="1"/>
            </p:cNvSpPr>
            <p:nvPr>
              <p:custDataLst>
                <p:tags r:id="rId5"/>
              </p:custDataLst>
            </p:nvPr>
          </p:nvSpPr>
          <p:spPr bwMode="auto">
            <a:xfrm rot="10800000">
              <a:off x="1564" y="1485"/>
              <a:ext cx="2719" cy="1360"/>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5" name="AutoShape 8" descr="#wm#_43_31_*Z"/>
            <p:cNvSpPr>
              <a:spLocks noChangeArrowheads="1"/>
            </p:cNvSpPr>
            <p:nvPr>
              <p:custDataLst>
                <p:tags r:id="rId6"/>
              </p:custDataLst>
            </p:nvPr>
          </p:nvSpPr>
          <p:spPr bwMode="auto">
            <a:xfrm>
              <a:off x="1566" y="2977"/>
              <a:ext cx="2719" cy="1360"/>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6" name="AutoShape 9" descr="#wm#_43_31_*Z"/>
            <p:cNvSpPr>
              <a:spLocks noChangeArrowheads="1"/>
            </p:cNvSpPr>
            <p:nvPr>
              <p:custDataLst>
                <p:tags r:id="rId7"/>
              </p:custDataLst>
            </p:nvPr>
          </p:nvSpPr>
          <p:spPr bwMode="auto">
            <a:xfrm>
              <a:off x="3166" y="1482"/>
              <a:ext cx="2718" cy="1360"/>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7" name="AutoShape 10" descr="#wm#_43_31_*Z"/>
            <p:cNvSpPr>
              <a:spLocks noChangeArrowheads="1"/>
            </p:cNvSpPr>
            <p:nvPr>
              <p:custDataLst>
                <p:tags r:id="rId8"/>
              </p:custDataLst>
            </p:nvPr>
          </p:nvSpPr>
          <p:spPr bwMode="auto">
            <a:xfrm rot="10800000">
              <a:off x="3166" y="2977"/>
              <a:ext cx="2719" cy="1360"/>
            </a:xfrm>
            <a:prstGeom prst="triangle">
              <a:avLst>
                <a:gd name="adj" fmla="val 50000"/>
              </a:avLst>
            </a:prstGeom>
            <a:solidFill>
              <a:srgbClr val="EBF09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grpSp>
      <p:sp>
        <p:nvSpPr>
          <p:cNvPr id="18" name="直角三角形 17"/>
          <p:cNvSpPr/>
          <p:nvPr/>
        </p:nvSpPr>
        <p:spPr bwMode="auto">
          <a:xfrm rot="10800000">
            <a:off x="10665800" y="2761061"/>
            <a:ext cx="1514367" cy="1561082"/>
          </a:xfrm>
          <a:prstGeom prst="rtTriangle">
            <a:avLst/>
          </a:prstGeom>
          <a:solidFill>
            <a:srgbClr val="8EE5C7"/>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9" name="等腰三角形 18"/>
          <p:cNvSpPr/>
          <p:nvPr/>
        </p:nvSpPr>
        <p:spPr bwMode="auto">
          <a:xfrm rot="5400000">
            <a:off x="10482162" y="3862887"/>
            <a:ext cx="2203655" cy="1101829"/>
          </a:xfrm>
          <a:prstGeom prst="triangle">
            <a:avLst/>
          </a:prstGeom>
          <a:solidFill>
            <a:srgbClr val="8EE5C7"/>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0" name="等腰三角形 19"/>
          <p:cNvSpPr/>
          <p:nvPr/>
        </p:nvSpPr>
        <p:spPr bwMode="auto">
          <a:xfrm>
            <a:off x="9931248" y="5699270"/>
            <a:ext cx="2203656" cy="1158730"/>
          </a:xfrm>
          <a:prstGeom prs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1" name="流程图: 合并 20"/>
          <p:cNvSpPr/>
          <p:nvPr/>
        </p:nvSpPr>
        <p:spPr bwMode="auto">
          <a:xfrm>
            <a:off x="8737600" y="5699270"/>
            <a:ext cx="2111838" cy="1066373"/>
          </a:xfrm>
          <a:prstGeom prst="flowChartMerge">
            <a:avLst/>
          </a:prstGeom>
          <a:solidFill>
            <a:srgbClr val="94DE94"/>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2" name="流程图: 摘录 21"/>
          <p:cNvSpPr/>
          <p:nvPr/>
        </p:nvSpPr>
        <p:spPr bwMode="auto">
          <a:xfrm rot="16200000">
            <a:off x="10568432" y="5153901"/>
            <a:ext cx="2168203" cy="1055275"/>
          </a:xfrm>
          <a:prstGeom prst="flowChartExtract">
            <a:avLst/>
          </a:prstGeom>
          <a:solidFill>
            <a:srgbClr val="94DE94"/>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050" name="Rectangle 2"/>
          <p:cNvSpPr>
            <a:spLocks noGrp="1" noChangeArrowheads="1"/>
          </p:cNvSpPr>
          <p:nvPr>
            <p:ph type="ctrTitle" hasCustomPrompt="1"/>
          </p:nvPr>
        </p:nvSpPr>
        <p:spPr>
          <a:xfrm>
            <a:off x="1583268" y="2852738"/>
            <a:ext cx="8879417" cy="792162"/>
          </a:xfrm>
        </p:spPr>
        <p:txBody>
          <a:bodyPr/>
          <a:lstStyle>
            <a:lvl1pPr algn="ctr">
              <a:defRPr sz="4400"/>
            </a:lvl1pPr>
          </a:lstStyle>
          <a:p>
            <a:pPr lvl="0"/>
            <a:r>
              <a:rPr lang="zh-CN" altLang="zh-CN" noProof="0" dirty="0" smtClean="0">
                <a:sym typeface="Arial" panose="020B0604020202020204" pitchFamily="34" charset="0"/>
              </a:rPr>
              <a:t>编辑标题</a:t>
            </a:r>
            <a:endParaRPr lang="zh-CN" altLang="zh-CN" noProof="0" dirty="0" smtClean="0">
              <a:sym typeface="Arial" panose="020B0604020202020204" pitchFamily="34" charset="0"/>
            </a:endParaRPr>
          </a:p>
        </p:txBody>
      </p:sp>
      <p:sp>
        <p:nvSpPr>
          <p:cNvPr id="2051" name="Rectangle 3"/>
          <p:cNvSpPr>
            <a:spLocks noGrp="1" noChangeArrowheads="1"/>
          </p:cNvSpPr>
          <p:nvPr>
            <p:ph type="subTitle" idx="1" hasCustomPrompt="1"/>
          </p:nvPr>
        </p:nvSpPr>
        <p:spPr>
          <a:xfrm>
            <a:off x="1583268" y="3644901"/>
            <a:ext cx="8879417" cy="618441"/>
          </a:xfrm>
        </p:spPr>
        <p:txBody>
          <a:bodyPr/>
          <a:lstStyle>
            <a:lvl1pPr marL="0" indent="0" algn="ctr">
              <a:buFont typeface="Arial" panose="020B0604020202020204" pitchFamily="34" charset="0"/>
              <a:buNone/>
              <a:defRPr sz="2800">
                <a:solidFill>
                  <a:srgbClr val="7BC489"/>
                </a:solidFill>
              </a:defRPr>
            </a:lvl1pPr>
          </a:lstStyle>
          <a:p>
            <a:pPr lvl="0"/>
            <a:r>
              <a:rPr lang="zh-CN" altLang="zh-CN" noProof="0" dirty="0" smtClean="0">
                <a:sym typeface="Arial" panose="020B0604020202020204" pitchFamily="34" charset="0"/>
              </a:rPr>
              <a:t>编辑副标题</a:t>
            </a:r>
            <a:endParaRPr lang="zh-CN" altLang="zh-CN" noProof="0" dirty="0" smtClean="0">
              <a:sym typeface="Arial" panose="020B0604020202020204" pitchFamily="34" charset="0"/>
            </a:endParaRPr>
          </a:p>
        </p:txBody>
      </p:sp>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DC46DD-F88D-48BD-91A1-8675D8F8656E}" type="slidenum">
              <a:rPr lang="zh-CN" altLang="en-US" smtClean="0"/>
            </a:fld>
            <a:endParaRPr lang="zh-CN" altLang="en-US"/>
          </a:p>
        </p:txBody>
      </p:sp>
      <p:sp>
        <p:nvSpPr>
          <p:cNvPr id="6" name="内容占位符 6"/>
          <p:cNvSpPr>
            <a:spLocks noGrp="1"/>
          </p:cNvSpPr>
          <p:nvPr>
            <p:ph sz="quarter" idx="13"/>
          </p:nvPr>
        </p:nvSpPr>
        <p:spPr>
          <a:xfrm>
            <a:off x="911424" y="1268760"/>
            <a:ext cx="10886876" cy="471929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5467" y="1269999"/>
            <a:ext cx="9984532" cy="7236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2000" y="2277304"/>
            <a:ext cx="10368000" cy="3888000"/>
          </a:xfrm>
        </p:spPr>
        <p:txBody>
          <a:bodyPr/>
          <a:lstStyle>
            <a:lvl1pPr marL="285750" indent="-285750">
              <a:buFont typeface="Arial" panose="020B0604020202020204" pitchFamily="34" charset="0"/>
              <a:buChar char="•"/>
              <a:defRPr sz="2400"/>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1" y="1709739"/>
            <a:ext cx="10515600" cy="2852737"/>
          </a:xfrm>
        </p:spPr>
        <p:txBody>
          <a:bodyPr anchor="b"/>
          <a:lstStyle>
            <a:lvl1pPr>
              <a:defRPr sz="6000"/>
            </a:lvl1pPr>
          </a:lstStyle>
          <a:p>
            <a:r>
              <a:rPr lang="zh-CN" altLang="en-US" dirty="0" smtClean="0"/>
              <a:t>单击此处编辑标题</a:t>
            </a:r>
            <a:endParaRPr lang="zh-CN" altLang="en-US" dirty="0"/>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2112602" y="2599505"/>
            <a:ext cx="4307349" cy="3236400"/>
          </a:xfrm>
        </p:spPr>
        <p:txBody>
          <a:bodyPr/>
          <a:lstStyle>
            <a:lvl1pPr marL="342900" indent="-342900">
              <a:buFont typeface="Arial" panose="020B0604020202020204" pitchFamily="34" charset="0"/>
              <a:buChar char="•"/>
              <a:defRPr>
                <a:solidFill>
                  <a:schemeClr val="tx1"/>
                </a:solidFill>
                <a:latin typeface="+mn-ea"/>
                <a:ea typeface="+mn-ea"/>
              </a:defRPr>
            </a:lvl1pPr>
            <a:lvl2pPr marL="800100" indent="-342900">
              <a:buFont typeface="Arial" panose="020B0604020202020204" pitchFamily="34" charset="0"/>
              <a:buChar char="•"/>
              <a:defRPr>
                <a:solidFill>
                  <a:schemeClr val="tx1"/>
                </a:solidFill>
                <a:latin typeface="+mn-ea"/>
                <a:ea typeface="+mn-ea"/>
              </a:defRPr>
            </a:lvl2pPr>
            <a:lvl3pPr marL="1200150" indent="-285750">
              <a:buFont typeface="Arial" panose="020B0604020202020204" pitchFamily="34" charset="0"/>
              <a:buChar char="•"/>
              <a:defRPr>
                <a:solidFill>
                  <a:schemeClr val="tx1"/>
                </a:solidFill>
                <a:latin typeface="+mn-ea"/>
                <a:ea typeface="+mn-ea"/>
              </a:defRPr>
            </a:lvl3pPr>
            <a:lvl4pPr marL="1657350" indent="-285750">
              <a:buFont typeface="Arial" panose="020B0604020202020204" pitchFamily="34" charset="0"/>
              <a:buChar char="•"/>
              <a:defRPr>
                <a:solidFill>
                  <a:schemeClr val="tx1"/>
                </a:solidFill>
                <a:latin typeface="+mn-ea"/>
                <a:ea typeface="+mn-ea"/>
              </a:defRPr>
            </a:lvl4pPr>
            <a:lvl5pPr marL="2114550" indent="-285750">
              <a:buFont typeface="Arial" panose="020B0604020202020204" pitchFamily="34" charset="0"/>
              <a:buChar char="•"/>
              <a:defRPr>
                <a:solidFill>
                  <a:schemeClr val="tx1"/>
                </a:solidFill>
                <a:latin typeface="+mn-ea"/>
                <a:ea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672345" y="2599505"/>
            <a:ext cx="4307349" cy="3236400"/>
          </a:xfrm>
        </p:spPr>
        <p:txBody>
          <a:bodyPr/>
          <a:lstStyle>
            <a:lvl1pPr marL="342900" indent="-342900">
              <a:buFont typeface="Arial" panose="020B0604020202020204" pitchFamily="34" charset="0"/>
              <a:buChar char="•"/>
              <a:defRPr>
                <a:solidFill>
                  <a:schemeClr val="tx1"/>
                </a:solidFill>
                <a:latin typeface="+mn-ea"/>
                <a:ea typeface="+mn-ea"/>
              </a:defRPr>
            </a:lvl1pPr>
            <a:lvl2pPr marL="800100" indent="-342900">
              <a:buFont typeface="Arial" panose="020B0604020202020204" pitchFamily="34" charset="0"/>
              <a:buChar char="•"/>
              <a:defRPr>
                <a:solidFill>
                  <a:schemeClr val="tx1"/>
                </a:solidFill>
                <a:latin typeface="+mn-ea"/>
                <a:ea typeface="+mn-ea"/>
              </a:defRPr>
            </a:lvl2pPr>
            <a:lvl3pPr marL="1200150" indent="-285750">
              <a:buFont typeface="Arial" panose="020B0604020202020204" pitchFamily="34" charset="0"/>
              <a:buChar char="•"/>
              <a:defRPr>
                <a:solidFill>
                  <a:schemeClr val="tx1"/>
                </a:solidFill>
                <a:latin typeface="+mn-ea"/>
                <a:ea typeface="+mn-ea"/>
              </a:defRPr>
            </a:lvl3pPr>
            <a:lvl4pPr marL="1657350" indent="-285750">
              <a:buFont typeface="Arial" panose="020B0604020202020204" pitchFamily="34" charset="0"/>
              <a:buChar char="•"/>
              <a:defRPr>
                <a:solidFill>
                  <a:schemeClr val="tx1"/>
                </a:solidFill>
                <a:latin typeface="+mn-ea"/>
                <a:ea typeface="+mn-ea"/>
              </a:defRPr>
            </a:lvl4pPr>
            <a:lvl5pPr marL="2114550" indent="-285750">
              <a:buFont typeface="Arial" panose="020B0604020202020204" pitchFamily="34" charset="0"/>
              <a:buChar char="•"/>
              <a:defRPr>
                <a:solidFill>
                  <a:schemeClr val="tx1"/>
                </a:solidFill>
                <a:latin typeface="+mn-ea"/>
                <a:ea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grpSp>
        <p:nvGrpSpPr>
          <p:cNvPr id="9" name="Group 3" descr="#wm#_43_21_*Z"/>
          <p:cNvGrpSpPr/>
          <p:nvPr/>
        </p:nvGrpSpPr>
        <p:grpSpPr bwMode="auto">
          <a:xfrm>
            <a:off x="1200153" y="977901"/>
            <a:ext cx="1655488" cy="1152525"/>
            <a:chOff x="0" y="0"/>
            <a:chExt cx="2436" cy="1814"/>
          </a:xfrm>
        </p:grpSpPr>
        <p:sp>
          <p:nvSpPr>
            <p:cNvPr id="10" name="Rectangle 4" descr="#wm#_43_21_*Z"/>
            <p:cNvSpPr>
              <a:spLocks noChangeArrowheads="1"/>
            </p:cNvSpPr>
            <p:nvPr/>
          </p:nvSpPr>
          <p:spPr bwMode="auto">
            <a:xfrm>
              <a:off x="0" y="0"/>
              <a:ext cx="1814" cy="1814"/>
            </a:xfrm>
            <a:prstGeom prst="rect">
              <a:avLst/>
            </a:prstGeom>
            <a:noFill/>
            <a:ln w="6350" cap="flat" cmpd="sng">
              <a:solidFill>
                <a:srgbClr val="0E965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r>
                <a:rPr lang="en-US" altLang="zh-CN" sz="4000">
                  <a:solidFill>
                    <a:srgbClr val="0E9651"/>
                  </a:solidFill>
                </a:rPr>
                <a:t> </a:t>
              </a:r>
              <a:endParaRPr lang="en-US" altLang="zh-CN" sz="4000">
                <a:solidFill>
                  <a:srgbClr val="0E9651"/>
                </a:solidFill>
              </a:endParaRPr>
            </a:p>
          </p:txBody>
        </p:sp>
        <p:sp>
          <p:nvSpPr>
            <p:cNvPr id="11" name="Rectangle 5" descr="#wm#_43_21_*Z"/>
            <p:cNvSpPr>
              <a:spLocks noChangeArrowheads="1"/>
            </p:cNvSpPr>
            <p:nvPr/>
          </p:nvSpPr>
          <p:spPr bwMode="auto">
            <a:xfrm>
              <a:off x="1304" y="340"/>
              <a:ext cx="1133" cy="113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endParaRPr lang="zh-CN" altLang="en-US" sz="2800">
                <a:solidFill>
                  <a:srgbClr val="0E9651"/>
                </a:solidFill>
              </a:endParaRPr>
            </a:p>
          </p:txBody>
        </p:sp>
      </p:grpSp>
      <p:sp>
        <p:nvSpPr>
          <p:cNvPr id="2" name="日期占位符 1"/>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DC46DD-F88D-48BD-91A1-8675D8F8656E}" type="slidenum">
              <a:rPr lang="zh-CN" altLang="en-US" smtClean="0"/>
            </a:fld>
            <a:endParaRPr lang="zh-CN" altLang="en-US"/>
          </a:p>
        </p:txBody>
      </p:sp>
      <p:sp>
        <p:nvSpPr>
          <p:cNvPr id="7" name="标题 6"/>
          <p:cNvSpPr>
            <a:spLocks noGrp="1"/>
          </p:cNvSpPr>
          <p:nvPr>
            <p:ph type="title"/>
          </p:nvPr>
        </p:nvSpPr>
        <p:spPr>
          <a:xfrm>
            <a:off x="1631504" y="1196752"/>
            <a:ext cx="10081683" cy="720725"/>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5467" y="908720"/>
            <a:ext cx="10060451" cy="781968"/>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40318" y="1681163"/>
            <a:ext cx="5158316"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40318" y="2505075"/>
            <a:ext cx="5158316" cy="3684588"/>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71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505075"/>
            <a:ext cx="5183717" cy="3684588"/>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83265" y="2636912"/>
            <a:ext cx="8880000" cy="1004512"/>
          </a:xfrm>
        </p:spPr>
        <p:txBody>
          <a:bodyPr>
            <a:normAutofit/>
          </a:bodyPr>
          <a:lstStyle>
            <a:lvl1pPr algn="ctr">
              <a:defRPr sz="4400">
                <a:latin typeface="+mj-lt"/>
              </a:defRPr>
            </a:lvl1pPr>
          </a:lstStyle>
          <a:p>
            <a:r>
              <a:rPr lang="zh-CN" altLang="en-US" dirty="0" smtClean="0"/>
              <a:t>编辑标题</a:t>
            </a:r>
            <a:endParaRPr lang="zh-CN" altLang="en-US" dirty="0"/>
          </a:p>
        </p:txBody>
      </p:sp>
      <p:sp>
        <p:nvSpPr>
          <p:cNvPr id="10" name="日期占位符 9"/>
          <p:cNvSpPr>
            <a:spLocks noGrp="1"/>
          </p:cNvSpPr>
          <p:nvPr>
            <p:ph type="dt" sz="half" idx="10"/>
          </p:nvPr>
        </p:nvSpPr>
        <p:spPr/>
        <p:txBody>
          <a:bodyPr/>
          <a:lstStyle/>
          <a:p>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2" name="灯片编号占位符 11"/>
          <p:cNvSpPr>
            <a:spLocks noGrp="1"/>
          </p:cNvSpPr>
          <p:nvPr>
            <p:ph type="sldNum" sz="quarter" idx="12"/>
          </p:nvPr>
        </p:nvSpPr>
        <p:spPr/>
        <p:txBody>
          <a:bodyPr/>
          <a:lstStyle/>
          <a:p>
            <a:fld id="{42DC46DD-F88D-48BD-91A1-8675D8F8656E}" type="slidenum">
              <a:rPr lang="zh-CN" altLang="en-US" smtClean="0"/>
            </a:fld>
            <a:endParaRPr lang="zh-CN" altLang="en-US"/>
          </a:p>
        </p:txBody>
      </p:sp>
      <p:grpSp>
        <p:nvGrpSpPr>
          <p:cNvPr id="13" name="Group 4"/>
          <p:cNvGrpSpPr/>
          <p:nvPr>
            <p:custDataLst>
              <p:tags r:id="rId2"/>
            </p:custDataLst>
          </p:nvPr>
        </p:nvGrpSpPr>
        <p:grpSpPr bwMode="auto">
          <a:xfrm>
            <a:off x="7546959" y="3429000"/>
            <a:ext cx="4669721" cy="3400797"/>
            <a:chOff x="0" y="0"/>
            <a:chExt cx="5942" cy="4337"/>
          </a:xfrm>
        </p:grpSpPr>
        <p:sp>
          <p:nvSpPr>
            <p:cNvPr id="14" name="AutoShape 5" descr="#wm#_43_31_*Z"/>
            <p:cNvSpPr>
              <a:spLocks noChangeArrowheads="1"/>
            </p:cNvSpPr>
            <p:nvPr>
              <p:custDataLst>
                <p:tags r:id="rId3"/>
              </p:custDataLst>
            </p:nvPr>
          </p:nvSpPr>
          <p:spPr bwMode="auto">
            <a:xfrm rot="16200000">
              <a:off x="3884" y="659"/>
              <a:ext cx="2718" cy="1359"/>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5" name="AutoShape 6" descr="#wm#_43_31_*Z"/>
            <p:cNvSpPr>
              <a:spLocks noChangeArrowheads="1"/>
            </p:cNvSpPr>
            <p:nvPr>
              <p:custDataLst>
                <p:tags r:id="rId4"/>
              </p:custDataLst>
            </p:nvPr>
          </p:nvSpPr>
          <p:spPr bwMode="auto">
            <a:xfrm rot="10800000">
              <a:off x="0" y="2977"/>
              <a:ext cx="2719" cy="1360"/>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6" name="AutoShape 7" descr="#wm#_43_31_*Z"/>
            <p:cNvSpPr>
              <a:spLocks noChangeArrowheads="1"/>
            </p:cNvSpPr>
            <p:nvPr>
              <p:custDataLst>
                <p:tags r:id="rId5"/>
              </p:custDataLst>
            </p:nvPr>
          </p:nvSpPr>
          <p:spPr bwMode="auto">
            <a:xfrm rot="10800000">
              <a:off x="1564" y="1485"/>
              <a:ext cx="2719" cy="1360"/>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7" name="AutoShape 8" descr="#wm#_43_31_*Z"/>
            <p:cNvSpPr>
              <a:spLocks noChangeArrowheads="1"/>
            </p:cNvSpPr>
            <p:nvPr>
              <p:custDataLst>
                <p:tags r:id="rId6"/>
              </p:custDataLst>
            </p:nvPr>
          </p:nvSpPr>
          <p:spPr bwMode="auto">
            <a:xfrm>
              <a:off x="1566" y="2977"/>
              <a:ext cx="2719" cy="1360"/>
            </a:xfrm>
            <a:prstGeom prst="triangle">
              <a:avLst>
                <a:gd name="adj" fmla="val 50000"/>
              </a:avLst>
            </a:prstGeom>
            <a:solidFill>
              <a:srgbClr val="94DE9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8" name="AutoShape 9" descr="#wm#_43_31_*Z"/>
            <p:cNvSpPr>
              <a:spLocks noChangeArrowheads="1"/>
            </p:cNvSpPr>
            <p:nvPr>
              <p:custDataLst>
                <p:tags r:id="rId7"/>
              </p:custDataLst>
            </p:nvPr>
          </p:nvSpPr>
          <p:spPr bwMode="auto">
            <a:xfrm>
              <a:off x="3166" y="1482"/>
              <a:ext cx="2718" cy="1360"/>
            </a:xfrm>
            <a:prstGeom prst="triangle">
              <a:avLst>
                <a:gd name="adj" fmla="val 50000"/>
              </a:avLst>
            </a:prstGeom>
            <a:solidFill>
              <a:srgbClr val="8EE5C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sp>
          <p:nvSpPr>
            <p:cNvPr id="19" name="AutoShape 10" descr="#wm#_43_31_*Z"/>
            <p:cNvSpPr>
              <a:spLocks noChangeArrowheads="1"/>
            </p:cNvSpPr>
            <p:nvPr>
              <p:custDataLst>
                <p:tags r:id="rId8"/>
              </p:custDataLst>
            </p:nvPr>
          </p:nvSpPr>
          <p:spPr bwMode="auto">
            <a:xfrm rot="10800000">
              <a:off x="3166" y="2977"/>
              <a:ext cx="2719" cy="1360"/>
            </a:xfrm>
            <a:prstGeom prst="triangle">
              <a:avLst>
                <a:gd name="adj" fmla="val 50000"/>
              </a:avLst>
            </a:prstGeom>
            <a:solidFill>
              <a:srgbClr val="EBF09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760661" y="2662480"/>
            <a:ext cx="6038400" cy="328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7056107" y="2673856"/>
            <a:ext cx="3844800" cy="3312000"/>
          </a:xfrm>
        </p:spPr>
        <p:txBody>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grpSp>
        <p:nvGrpSpPr>
          <p:cNvPr id="8" name="Group 3" descr="#wm#_43_21_*Z"/>
          <p:cNvGrpSpPr/>
          <p:nvPr/>
        </p:nvGrpSpPr>
        <p:grpSpPr bwMode="auto">
          <a:xfrm>
            <a:off x="1271464" y="977901"/>
            <a:ext cx="1702289" cy="1152525"/>
            <a:chOff x="0" y="0"/>
            <a:chExt cx="2436" cy="1814"/>
          </a:xfrm>
        </p:grpSpPr>
        <p:sp>
          <p:nvSpPr>
            <p:cNvPr id="9" name="Rectangle 4" descr="#wm#_43_21_*Z"/>
            <p:cNvSpPr>
              <a:spLocks noChangeArrowheads="1"/>
            </p:cNvSpPr>
            <p:nvPr/>
          </p:nvSpPr>
          <p:spPr bwMode="auto">
            <a:xfrm>
              <a:off x="0" y="0"/>
              <a:ext cx="1814" cy="1814"/>
            </a:xfrm>
            <a:prstGeom prst="rect">
              <a:avLst/>
            </a:prstGeom>
            <a:noFill/>
            <a:ln w="6350" cap="flat" cmpd="sng">
              <a:solidFill>
                <a:srgbClr val="0E965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r>
                <a:rPr lang="en-US" altLang="zh-CN" sz="4000">
                  <a:solidFill>
                    <a:srgbClr val="0E9651"/>
                  </a:solidFill>
                </a:rPr>
                <a:t> </a:t>
              </a:r>
              <a:endParaRPr lang="en-US" altLang="zh-CN" sz="4000">
                <a:solidFill>
                  <a:srgbClr val="0E9651"/>
                </a:solidFill>
              </a:endParaRPr>
            </a:p>
          </p:txBody>
        </p:sp>
        <p:sp>
          <p:nvSpPr>
            <p:cNvPr id="10" name="Rectangle 5" descr="#wm#_43_21_*Z"/>
            <p:cNvSpPr>
              <a:spLocks noChangeArrowheads="1"/>
            </p:cNvSpPr>
            <p:nvPr/>
          </p:nvSpPr>
          <p:spPr bwMode="auto">
            <a:xfrm>
              <a:off x="1304" y="340"/>
              <a:ext cx="1133" cy="113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endParaRPr lang="zh-CN" altLang="en-US" sz="2800">
                <a:solidFill>
                  <a:srgbClr val="0E9651"/>
                </a:solidFill>
              </a:endParaRPr>
            </a:p>
          </p:txBody>
        </p:sp>
      </p:grpSp>
      <p:sp>
        <p:nvSpPr>
          <p:cNvPr id="2" name="标题 1"/>
          <p:cNvSpPr>
            <a:spLocks noGrp="1"/>
          </p:cNvSpPr>
          <p:nvPr>
            <p:ph type="title" hasCustomPrompt="1"/>
          </p:nvPr>
        </p:nvSpPr>
        <p:spPr>
          <a:xfrm>
            <a:off x="2261269" y="1193232"/>
            <a:ext cx="8059200" cy="723600"/>
          </a:xfrm>
        </p:spPr>
        <p:txBody>
          <a:bodyPr anchor="b"/>
          <a:lstStyle>
            <a:lvl1pPr>
              <a:defRPr sz="4000"/>
            </a:lvl1pPr>
          </a:lstStyle>
          <a:p>
            <a:r>
              <a:rPr lang="zh-CN" altLang="en-US" dirty="0" smtClean="0"/>
              <a:t>编辑标题</a:t>
            </a:r>
            <a:endParaRPr lang="zh-CN" altLang="en-US" dirty="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4517" y="1270001"/>
            <a:ext cx="2743200" cy="5389563"/>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14917" y="1270001"/>
            <a:ext cx="8026400" cy="5389563"/>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a:xfrm>
            <a:off x="609600" y="6554100"/>
            <a:ext cx="2844800" cy="259277"/>
          </a:xfrm>
        </p:spPr>
        <p:txBody>
          <a:bodyPr/>
          <a:lstStyle/>
          <a:p>
            <a:endParaRPr lang="zh-CN" altLang="en-US"/>
          </a:p>
        </p:txBody>
      </p:sp>
      <p:sp>
        <p:nvSpPr>
          <p:cNvPr id="8" name="页脚占位符 7"/>
          <p:cNvSpPr>
            <a:spLocks noGrp="1"/>
          </p:cNvSpPr>
          <p:nvPr>
            <p:ph type="ftr" sz="quarter" idx="11"/>
          </p:nvPr>
        </p:nvSpPr>
        <p:spPr>
          <a:xfrm>
            <a:off x="4165600" y="6554100"/>
            <a:ext cx="3860800" cy="259277"/>
          </a:xfrm>
        </p:spPr>
        <p:txBody>
          <a:bodyPr/>
          <a:lstStyle/>
          <a:p>
            <a:endParaRPr lang="zh-CN" altLang="en-US"/>
          </a:p>
        </p:txBody>
      </p:sp>
      <p:sp>
        <p:nvSpPr>
          <p:cNvPr id="9" name="灯片编号占位符 8"/>
          <p:cNvSpPr>
            <a:spLocks noGrp="1"/>
          </p:cNvSpPr>
          <p:nvPr>
            <p:ph type="sldNum" sz="quarter" idx="12"/>
          </p:nvPr>
        </p:nvSpPr>
        <p:spPr>
          <a:xfrm>
            <a:off x="8737600" y="6554100"/>
            <a:ext cx="2844800" cy="259277"/>
          </a:xfrm>
        </p:spPr>
        <p:txBody>
          <a:bodyPr/>
          <a:lstStyle/>
          <a:p>
            <a:fld id="{42DC46DD-F88D-48BD-91A1-8675D8F8656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23486" y="1196107"/>
            <a:ext cx="8546214"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altLang="zh-CN" dirty="0" smtClean="0">
                <a:sym typeface="Arial" panose="020B0604020202020204" pitchFamily="34" charset="0"/>
              </a:rPr>
              <a:t>单击此处编辑母版标题样式</a:t>
            </a:r>
            <a:endParaRPr lang="zh-CN" altLang="zh-CN" dirty="0" smtClean="0">
              <a:sym typeface="Arial" panose="020B0604020202020204" pitchFamily="34" charset="0"/>
            </a:endParaRPr>
          </a:p>
        </p:txBody>
      </p:sp>
      <p:sp>
        <p:nvSpPr>
          <p:cNvPr id="1027" name="Rectangle 3"/>
          <p:cNvSpPr>
            <a:spLocks noGrp="1" noChangeArrowheads="1"/>
          </p:cNvSpPr>
          <p:nvPr>
            <p:ph type="body" idx="1"/>
          </p:nvPr>
        </p:nvSpPr>
        <p:spPr bwMode="auto">
          <a:xfrm>
            <a:off x="609601" y="2133602"/>
            <a:ext cx="10960100" cy="4035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altLang="zh-CN" dirty="0" smtClean="0">
                <a:sym typeface="Arial" panose="020B0604020202020204" pitchFamily="34" charset="0"/>
              </a:rPr>
              <a:t>单击此处编辑母版文本样式</a:t>
            </a:r>
            <a:endParaRPr lang="zh-CN" altLang="zh-CN" dirty="0" smtClean="0">
              <a:sym typeface="Arial" panose="020B0604020202020204" pitchFamily="34" charset="0"/>
            </a:endParaRPr>
          </a:p>
          <a:p>
            <a:pPr lvl="1"/>
            <a:r>
              <a:rPr lang="zh-CN" altLang="zh-CN" dirty="0" smtClean="0">
                <a:sym typeface="Arial" panose="020B0604020202020204" pitchFamily="34" charset="0"/>
              </a:rPr>
              <a:t>第二级</a:t>
            </a:r>
            <a:endParaRPr lang="zh-CN" altLang="zh-CN" dirty="0" smtClean="0">
              <a:sym typeface="Arial" panose="020B0604020202020204" pitchFamily="34" charset="0"/>
            </a:endParaRPr>
          </a:p>
          <a:p>
            <a:pPr lvl="2"/>
            <a:r>
              <a:rPr lang="zh-CN" altLang="zh-CN" dirty="0" smtClean="0">
                <a:sym typeface="Arial" panose="020B0604020202020204" pitchFamily="34" charset="0"/>
              </a:rPr>
              <a:t>第三级</a:t>
            </a:r>
            <a:endParaRPr lang="zh-CN" altLang="zh-CN" dirty="0" smtClean="0">
              <a:sym typeface="Arial" panose="020B0604020202020204" pitchFamily="34" charset="0"/>
            </a:endParaRPr>
          </a:p>
          <a:p>
            <a:pPr lvl="3"/>
            <a:r>
              <a:rPr lang="zh-CN" altLang="zh-CN" dirty="0" smtClean="0">
                <a:sym typeface="Arial" panose="020B0604020202020204" pitchFamily="34" charset="0"/>
              </a:rPr>
              <a:t>第四级</a:t>
            </a:r>
            <a:endParaRPr lang="zh-CN" altLang="zh-CN" dirty="0" smtClean="0">
              <a:sym typeface="Arial" panose="020B0604020202020204" pitchFamily="34" charset="0"/>
            </a:endParaRPr>
          </a:p>
          <a:p>
            <a:pPr lvl="4"/>
            <a:r>
              <a:rPr lang="zh-CN" altLang="zh-CN" dirty="0" smtClean="0">
                <a:sym typeface="Arial" panose="020B0604020202020204" pitchFamily="34" charset="0"/>
              </a:rPr>
              <a:t>第五级</a:t>
            </a:r>
            <a:endParaRPr lang="zh-CN" altLang="zh-CN" dirty="0" smtClean="0">
              <a:sym typeface="Arial" panose="020B0604020202020204" pitchFamily="34" charset="0"/>
            </a:endParaRPr>
          </a:p>
        </p:txBody>
      </p:sp>
      <p:sp>
        <p:nvSpPr>
          <p:cNvPr id="1028" name="Rectangle 4"/>
          <p:cNvSpPr>
            <a:spLocks noGrp="1" noChangeArrowheads="1"/>
          </p:cNvSpPr>
          <p:nvPr>
            <p:ph type="dt" sz="half" idx="2"/>
          </p:nvPr>
        </p:nvSpPr>
        <p:spPr bwMode="auto">
          <a:xfrm>
            <a:off x="609600" y="6381328"/>
            <a:ext cx="2844800" cy="40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atin typeface="Arial" panose="020B0604020202020204" pitchFamily="34" charset="0"/>
                <a:ea typeface="黑体" panose="02010609060101010101" pitchFamily="49" charset="-122"/>
                <a:sym typeface="Arial" panose="020B0604020202020204" pitchFamily="34" charset="0"/>
              </a:defRPr>
            </a:lvl1pPr>
          </a:lstStyle>
          <a:p>
            <a:endParaRPr lang="zh-CN" altLang="en-US"/>
          </a:p>
        </p:txBody>
      </p:sp>
      <p:sp>
        <p:nvSpPr>
          <p:cNvPr id="1029" name="Rectangle 5"/>
          <p:cNvSpPr>
            <a:spLocks noGrp="1" noChangeArrowheads="1"/>
          </p:cNvSpPr>
          <p:nvPr>
            <p:ph type="ftr" sz="quarter" idx="3"/>
          </p:nvPr>
        </p:nvSpPr>
        <p:spPr bwMode="auto">
          <a:xfrm>
            <a:off x="4165600" y="6381328"/>
            <a:ext cx="3860800" cy="40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200">
                <a:latin typeface="Arial" panose="020B0604020202020204" pitchFamily="34" charset="0"/>
                <a:ea typeface="黑体" panose="02010609060101010101" pitchFamily="49" charset="-122"/>
                <a:sym typeface="Arial" panose="020B0604020202020204" pitchFamily="34" charset="0"/>
              </a:defRPr>
            </a:lvl1pPr>
          </a:lstStyle>
          <a:p>
            <a:endParaRPr lang="zh-CN" altLang="en-US"/>
          </a:p>
        </p:txBody>
      </p:sp>
      <p:sp>
        <p:nvSpPr>
          <p:cNvPr id="1030" name="Rectangle 6"/>
          <p:cNvSpPr>
            <a:spLocks noGrp="1" noChangeArrowheads="1"/>
          </p:cNvSpPr>
          <p:nvPr>
            <p:ph type="sldNum" sz="quarter" idx="4"/>
          </p:nvPr>
        </p:nvSpPr>
        <p:spPr bwMode="auto">
          <a:xfrm>
            <a:off x="8737600" y="6381328"/>
            <a:ext cx="2844800" cy="40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atin typeface="Arial" panose="020B0604020202020204" pitchFamily="34" charset="0"/>
                <a:ea typeface="黑体" panose="02010609060101010101" pitchFamily="49" charset="-122"/>
                <a:sym typeface="Arial" panose="020B0604020202020204" pitchFamily="34" charset="0"/>
              </a:defRPr>
            </a:lvl1pPr>
          </a:lstStyle>
          <a:p>
            <a:fld id="{42DC46DD-F88D-48BD-91A1-8675D8F8656E}" type="slidenum">
              <a:rPr lang="zh-CN" altLang="en-US" smtClean="0"/>
            </a:fld>
            <a:endParaRPr lang="zh-CN" altLang="en-US"/>
          </a:p>
        </p:txBody>
      </p:sp>
      <p:sp>
        <p:nvSpPr>
          <p:cNvPr id="11" name="等腰三角形 4"/>
          <p:cNvSpPr/>
          <p:nvPr/>
        </p:nvSpPr>
        <p:spPr>
          <a:xfrm rot="5400000">
            <a:off x="-431800" y="483870"/>
            <a:ext cx="1725930" cy="864235"/>
          </a:xfrm>
          <a:prstGeom prst="triangle">
            <a:avLst>
              <a:gd name="adj" fmla="val 50000"/>
            </a:avLst>
          </a:prstGeom>
          <a:solidFill>
            <a:srgbClr val="94DE94"/>
          </a:solidFill>
          <a:ln w="9525">
            <a:noFill/>
            <a:miter/>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12" name="等腰三角形 5"/>
          <p:cNvSpPr/>
          <p:nvPr/>
        </p:nvSpPr>
        <p:spPr>
          <a:xfrm rot="10800000">
            <a:off x="10795" y="-1270"/>
            <a:ext cx="1727200" cy="863600"/>
          </a:xfrm>
          <a:prstGeom prst="triangle">
            <a:avLst>
              <a:gd name="adj" fmla="val 50000"/>
            </a:avLst>
          </a:prstGeom>
          <a:solidFill>
            <a:srgbClr val="8EE5C7"/>
          </a:solidFill>
          <a:ln w="9525">
            <a:noFill/>
            <a:miter/>
          </a:ln>
        </p:spPr>
        <p:txBody>
          <a:bodyPr anchor="t"/>
          <a:lstStyle/>
          <a:p>
            <a:pPr lvl="0"/>
            <a:endParaRPr lang="zh-CN" altLang="en-US">
              <a:latin typeface="Arial" panose="020B0604020202020204" pitchFamily="34" charset="0"/>
              <a:ea typeface="宋体" panose="02010600030101010101" pitchFamily="2" charset="-122"/>
            </a:endParaRPr>
          </a:p>
        </p:txBody>
      </p:sp>
      <p:sp>
        <p:nvSpPr>
          <p:cNvPr id="13" name="等腰三角形 6"/>
          <p:cNvSpPr/>
          <p:nvPr/>
        </p:nvSpPr>
        <p:spPr>
          <a:xfrm>
            <a:off x="961390" y="31750"/>
            <a:ext cx="1727200" cy="863600"/>
          </a:xfrm>
          <a:prstGeom prst="triangle">
            <a:avLst>
              <a:gd name="adj" fmla="val 50000"/>
            </a:avLst>
          </a:prstGeom>
          <a:solidFill>
            <a:srgbClr val="EBF092"/>
          </a:solidFill>
          <a:ln w="9525">
            <a:noFill/>
            <a:miter/>
          </a:ln>
        </p:spPr>
        <p:txBody>
          <a:bodyPr anchor="t"/>
          <a:lstStyle/>
          <a:p>
            <a:pPr lvl="0"/>
            <a:endParaRPr lang="zh-CN" altLang="en-US">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rtl="0" fontAlgn="base">
        <a:spcBef>
          <a:spcPct val="0"/>
        </a:spcBef>
        <a:spcAft>
          <a:spcPct val="0"/>
        </a:spcAft>
        <a:defRPr sz="4000" kern="1200">
          <a:solidFill>
            <a:srgbClr val="0E9651"/>
          </a:solidFill>
          <a:latin typeface="+mj-ea"/>
          <a:ea typeface="+mj-ea"/>
          <a:cs typeface="+mj-cs"/>
          <a:sym typeface="Arial" panose="020B0604020202020204" pitchFamily="34" charset="0"/>
        </a:defRPr>
      </a:lvl1pPr>
      <a:lvl2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2pPr>
      <a:lvl3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3pPr>
      <a:lvl4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4pPr>
      <a:lvl5pPr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5pPr>
      <a:lvl6pPr marL="4572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6pPr>
      <a:lvl7pPr marL="9144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7pPr>
      <a:lvl8pPr marL="13716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8pPr>
      <a:lvl9pPr marL="1828800" algn="l" rtl="0" fontAlgn="base">
        <a:spcBef>
          <a:spcPct val="0"/>
        </a:spcBef>
        <a:spcAft>
          <a:spcPct val="0"/>
        </a:spcAft>
        <a:defRPr sz="4000">
          <a:solidFill>
            <a:srgbClr val="0E9651"/>
          </a:solidFill>
          <a:latin typeface="Arial" panose="020B0604020202020204" pitchFamily="34" charset="0"/>
          <a:ea typeface="黑体" panose="02010609060101010101" pitchFamily="49" charset="-122"/>
          <a:sym typeface="Arial" panose="020B0604020202020204" pitchFamily="34" charset="0"/>
        </a:defRPr>
      </a:lvl9pPr>
    </p:titleStyle>
    <p:bodyStyle>
      <a:lvl1pPr marL="15875" indent="-15875" algn="l" rtl="0" fontAlgn="base">
        <a:lnSpc>
          <a:spcPct val="120000"/>
        </a:lnSpc>
        <a:spcBef>
          <a:spcPct val="20000"/>
        </a:spcBef>
        <a:spcAft>
          <a:spcPct val="0"/>
        </a:spcAft>
        <a:buFont typeface="Arial" panose="020B0604020202020204" pitchFamily="34" charset="0"/>
        <a:buChar char="•"/>
        <a:defRPr sz="2400" kern="1200">
          <a:solidFill>
            <a:schemeClr val="bg2"/>
          </a:solidFill>
          <a:latin typeface="+mn-ea"/>
          <a:ea typeface="+mn-ea"/>
          <a:cs typeface="+mn-cs"/>
          <a:sym typeface="Arial" panose="020B0604020202020204" pitchFamily="34" charset="0"/>
        </a:defRPr>
      </a:lvl1pPr>
      <a:lvl2pPr marL="742950" indent="-285750" algn="l" rtl="0" fontAlgn="base">
        <a:lnSpc>
          <a:spcPct val="120000"/>
        </a:lnSpc>
        <a:spcBef>
          <a:spcPct val="20000"/>
        </a:spcBef>
        <a:spcAft>
          <a:spcPct val="0"/>
        </a:spcAft>
        <a:buFont typeface="Arial" panose="020B0604020202020204" pitchFamily="34" charset="0"/>
        <a:buChar char="•"/>
        <a:defRPr sz="2000" kern="1200">
          <a:solidFill>
            <a:schemeClr val="bg2"/>
          </a:solidFill>
          <a:latin typeface="+mn-ea"/>
          <a:ea typeface="+mn-ea"/>
          <a:cs typeface="+mn-cs"/>
          <a:sym typeface="Arial" panose="020B0604020202020204" pitchFamily="34" charset="0"/>
        </a:defRPr>
      </a:lvl2pPr>
      <a:lvl3pPr marL="1143000" indent="-228600" algn="l" rtl="0" fontAlgn="base">
        <a:lnSpc>
          <a:spcPct val="120000"/>
        </a:lnSpc>
        <a:spcBef>
          <a:spcPct val="20000"/>
        </a:spcBef>
        <a:spcAft>
          <a:spcPct val="0"/>
        </a:spcAft>
        <a:buFont typeface="Arial" panose="020B0604020202020204" pitchFamily="34" charset="0"/>
        <a:buChar char="•"/>
        <a:defRPr kern="1200">
          <a:solidFill>
            <a:schemeClr val="bg2"/>
          </a:solidFill>
          <a:latin typeface="+mn-ea"/>
          <a:ea typeface="+mn-ea"/>
          <a:cs typeface="+mn-cs"/>
          <a:sym typeface="Arial" panose="020B0604020202020204" pitchFamily="34" charset="0"/>
        </a:defRPr>
      </a:lvl3pPr>
      <a:lvl4pPr marL="1600200" indent="-228600" algn="l" rtl="0" fontAlgn="base">
        <a:lnSpc>
          <a:spcPct val="120000"/>
        </a:lnSpc>
        <a:spcBef>
          <a:spcPct val="20000"/>
        </a:spcBef>
        <a:spcAft>
          <a:spcPct val="0"/>
        </a:spcAft>
        <a:buFont typeface="Arial" panose="020B0604020202020204" pitchFamily="34" charset="0"/>
        <a:buChar char="•"/>
        <a:defRPr kern="1200">
          <a:solidFill>
            <a:schemeClr val="bg2"/>
          </a:solidFill>
          <a:latin typeface="+mn-ea"/>
          <a:ea typeface="+mn-ea"/>
          <a:cs typeface="+mn-cs"/>
          <a:sym typeface="Arial" panose="020B0604020202020204" pitchFamily="34" charset="0"/>
        </a:defRPr>
      </a:lvl4pPr>
      <a:lvl5pPr marL="2057400" indent="-228600" algn="l" rtl="0" fontAlgn="base">
        <a:lnSpc>
          <a:spcPct val="120000"/>
        </a:lnSpc>
        <a:spcBef>
          <a:spcPct val="20000"/>
        </a:spcBef>
        <a:spcAft>
          <a:spcPct val="0"/>
        </a:spcAft>
        <a:buFont typeface="Arial" panose="020B0604020202020204" pitchFamily="34" charset="0"/>
        <a:buChar char="•"/>
        <a:defRPr kern="1200">
          <a:solidFill>
            <a:schemeClr val="bg2"/>
          </a:solidFill>
          <a:latin typeface="+mn-ea"/>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10.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image" Target="../media/image5.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3"/>
          <p:cNvSpPr>
            <a:spLocks noGrp="1" noChangeArrowheads="1"/>
          </p:cNvSpPr>
          <p:nvPr>
            <p:ph type="ctrTitle"/>
            <p:custDataLst>
              <p:tags r:id="rId1"/>
            </p:custDataLst>
          </p:nvPr>
        </p:nvSpPr>
        <p:spPr/>
        <p:txBody>
          <a:bodyPr vert="horz" wrap="square" lIns="90170" tIns="46990" rIns="90170" bIns="46990" numCol="1" anchor="ctr" anchorCtr="0" compatLnSpc="1">
            <a:normAutofit/>
          </a:bodyPr>
          <a:p>
            <a:r>
              <a:rPr lang="zh-CN" altLang="en-US" smtClean="0">
                <a:latin typeface="+mj-lt"/>
              </a:rPr>
              <a:t>最短路径</a:t>
            </a:r>
            <a:r>
              <a:rPr lang="en-US" altLang="zh-CN" smtClean="0">
                <a:latin typeface="+mj-lt"/>
              </a:rPr>
              <a:t>&amp;</a:t>
            </a:r>
            <a:r>
              <a:rPr lang="zh-CN" altLang="en-US" smtClean="0">
                <a:latin typeface="+mj-lt"/>
              </a:rPr>
              <a:t>差分约束</a:t>
            </a:r>
            <a:endParaRPr lang="zh-CN" altLang="en-US" smtClean="0">
              <a:latin typeface="+mj-lt"/>
            </a:endParaRPr>
          </a:p>
        </p:txBody>
      </p:sp>
      <p:sp>
        <p:nvSpPr>
          <p:cNvPr id="3" name="文本框 2"/>
          <p:cNvSpPr txBox="1"/>
          <p:nvPr/>
        </p:nvSpPr>
        <p:spPr>
          <a:xfrm>
            <a:off x="7134225" y="4112895"/>
            <a:ext cx="2866390" cy="398780"/>
          </a:xfrm>
          <a:prstGeom prst="rect">
            <a:avLst/>
          </a:prstGeom>
          <a:noFill/>
        </p:spPr>
        <p:txBody>
          <a:bodyPr wrap="square" rtlCol="0" anchor="t">
            <a:spAutoFit/>
          </a:bodyPr>
          <a:p>
            <a:r>
              <a:rPr lang="en-US" altLang="zh-CN"/>
              <a:t>  </a:t>
            </a:r>
            <a:r>
              <a:rPr lang="en-US" altLang="zh-CN" sz="2000"/>
              <a:t> ------ </a:t>
            </a:r>
            <a:r>
              <a:rPr lang="zh-CN" altLang="en-US" sz="2000"/>
              <a:t>计科</a:t>
            </a:r>
            <a:r>
              <a:rPr lang="en-US" altLang="zh-CN" sz="2000"/>
              <a:t>1705</a:t>
            </a:r>
            <a:r>
              <a:rPr lang="zh-CN" altLang="en-US" sz="2000"/>
              <a:t>宋海磊</a:t>
            </a:r>
            <a:endParaRPr lang="zh-CN" altLang="en-US" sz="200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最短路</a:t>
            </a:r>
            <a:endParaRPr lang="zh-CN" altLang="en-US"/>
          </a:p>
        </p:txBody>
      </p:sp>
      <p:sp>
        <p:nvSpPr>
          <p:cNvPr id="3" name="内容占位符 2"/>
          <p:cNvSpPr>
            <a:spLocks noGrp="1"/>
          </p:cNvSpPr>
          <p:nvPr>
            <p:ph idx="1"/>
          </p:nvPr>
        </p:nvSpPr>
        <p:spPr/>
        <p:txBody>
          <a:bodyPr/>
          <a:p>
            <a:pPr marL="0" indent="0">
              <a:buNone/>
            </a:pPr>
            <a:r>
              <a:rPr lang="zh-CN" altLang="en-US">
                <a:solidFill>
                  <a:schemeClr val="tx1"/>
                </a:solidFill>
                <a:sym typeface="+mn-ea"/>
              </a:rPr>
              <a:t>这个问题就是最经典的最短路问题了。由于这个图比较简单，我们可以枚举所有的路线，发现总共三条路线，如下：</a:t>
            </a:r>
            <a:endParaRPr lang="zh-CN" altLang="en-US">
              <a:solidFill>
                <a:schemeClr val="tx1"/>
              </a:solidFill>
            </a:endParaRPr>
          </a:p>
          <a:p>
            <a:pPr marL="0" indent="0">
              <a:buNone/>
            </a:pPr>
            <a:r>
              <a:rPr lang="zh-CN" altLang="en-US">
                <a:solidFill>
                  <a:schemeClr val="tx1"/>
                </a:solidFill>
                <a:sym typeface="+mn-ea"/>
              </a:rPr>
              <a:t> 1.       0 -&gt; 3                       长度为8</a:t>
            </a:r>
            <a:endParaRPr lang="zh-CN" altLang="en-US">
              <a:solidFill>
                <a:schemeClr val="tx1"/>
              </a:solidFill>
            </a:endParaRPr>
          </a:p>
          <a:p>
            <a:pPr marL="0" indent="0">
              <a:buNone/>
            </a:pPr>
            <a:r>
              <a:rPr lang="zh-CN" altLang="en-US">
                <a:solidFill>
                  <a:schemeClr val="tx1"/>
                </a:solidFill>
                <a:sym typeface="+mn-ea"/>
              </a:rPr>
              <a:t> 2.       0 -&gt; 2 -&gt; 3               长度为7+2 = 9</a:t>
            </a:r>
            <a:endParaRPr lang="zh-CN" altLang="en-US">
              <a:solidFill>
                <a:schemeClr val="tx1"/>
              </a:solidFill>
            </a:endParaRPr>
          </a:p>
          <a:p>
            <a:pPr marL="0" indent="0">
              <a:buNone/>
            </a:pPr>
            <a:r>
              <a:rPr lang="zh-CN" altLang="en-US">
                <a:solidFill>
                  <a:schemeClr val="tx1"/>
                </a:solidFill>
                <a:sym typeface="+mn-ea"/>
              </a:rPr>
              <a:t> 3.       0 -&gt; 1 -&gt; 2 -&gt; 3       长度为2 + 3 + 2 = 7 </a:t>
            </a:r>
            <a:endParaRPr lang="zh-CN" altLang="en-US">
              <a:solidFill>
                <a:schemeClr val="tx1"/>
              </a:solidFill>
            </a:endParaRPr>
          </a:p>
          <a:p>
            <a:pPr marL="0" indent="0">
              <a:buNone/>
            </a:pPr>
            <a:r>
              <a:rPr lang="zh-CN" altLang="en-US">
                <a:solidFill>
                  <a:schemeClr val="tx1"/>
                </a:solidFill>
                <a:sym typeface="+mn-ea"/>
              </a:rPr>
              <a:t>最短路为三条线路中的长度的最小值即7，所以最短路的长度就是7</a:t>
            </a:r>
            <a:r>
              <a:rPr lang="zh-CN" altLang="en-US" b="1">
                <a:solidFill>
                  <a:schemeClr val="tx1"/>
                </a:solidFill>
                <a:sym typeface="+mn-ea"/>
              </a:rPr>
              <a:t>。</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最短路</a:t>
            </a:r>
            <a:endParaRPr lang="zh-CN" altLang="en-US"/>
          </a:p>
        </p:txBody>
      </p:sp>
      <p:sp>
        <p:nvSpPr>
          <p:cNvPr id="3" name="内容占位符 2"/>
          <p:cNvSpPr>
            <a:spLocks noGrp="1"/>
          </p:cNvSpPr>
          <p:nvPr>
            <p:ph idx="1"/>
          </p:nvPr>
        </p:nvSpPr>
        <p:spPr/>
        <p:txBody>
          <a:bodyPr/>
          <a:p>
            <a:pPr marL="0" indent="0">
              <a:buNone/>
            </a:pPr>
            <a:r>
              <a:rPr lang="en-US" altLang="zh-CN">
                <a:solidFill>
                  <a:schemeClr val="tx1"/>
                </a:solidFill>
              </a:rPr>
              <a:t>    对于一个有向图或无向图，所有边权为正（边用邻接矩阵的形式给出），给定a和b，求a到b的最短路，保证a一定能够到达b。这条最短路是否一定存在呢？答案是肯定的。相反，最长路就不一定了，由于边权为正，如果遇到有环的时候，可以一直在这个环上走，因为要找最长的，这样就使得路径越变越长，永无止境，所以对于正权图，在可达的情况下最短路一定存在，最长路则不一定存在。这里先讨论正权图的最短路问题</a:t>
            </a:r>
            <a:r>
              <a:rPr lang="en-US" altLang="zh-CN"/>
              <a:t>。</a:t>
            </a:r>
            <a:endParaRPr lang="en-US" altLang="zh-CN"/>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Dijkstra</a:t>
            </a:r>
            <a:endParaRPr lang="zh-CN" altLang="en-US"/>
          </a:p>
        </p:txBody>
      </p:sp>
      <p:sp>
        <p:nvSpPr>
          <p:cNvPr id="3" name="内容占位符 2"/>
          <p:cNvSpPr>
            <a:spLocks noGrp="1"/>
          </p:cNvSpPr>
          <p:nvPr>
            <p:ph idx="1"/>
          </p:nvPr>
        </p:nvSpPr>
        <p:spPr/>
        <p:txBody>
          <a:bodyPr/>
          <a:p>
            <a:r>
              <a:rPr lang="zh-CN" altLang="en-US"/>
              <a:t> </a:t>
            </a:r>
            <a:r>
              <a:rPr lang="zh-CN" altLang="en-US">
                <a:solidFill>
                  <a:schemeClr val="tx1"/>
                </a:solidFill>
              </a:rPr>
              <a:t>D(s, t) = {Vs ... Vi ... Vj ... Vt}表示s到t的最短路，其中i和j是这条路径上的两个中间结点，那么D(i, j)必定是i到j的最短路，这个性质是显然的，可以用反证法证明。</a:t>
            </a:r>
            <a:endParaRPr lang="zh-CN" altLang="en-US">
              <a:solidFill>
                <a:schemeClr val="tx1"/>
              </a:solidFill>
            </a:endParaRPr>
          </a:p>
          <a:p>
            <a:r>
              <a:rPr lang="zh-CN" altLang="en-US">
                <a:solidFill>
                  <a:schemeClr val="tx1"/>
                </a:solidFill>
              </a:rPr>
              <a:t>基于上面的最优子结构性质，如果存在这样一条最短路D(s, t) = {Vs ... Vi Vt}，其中i和t是最短路上相邻的点，那么D(s, i) = {Vs ... Vi} 必定是s到i的最短路。Dijkstra算法就是基于这样一个性质，通过最短路径长度递增，逐渐生成最短路。</a:t>
            </a:r>
            <a:endParaRPr lang="zh-CN" altLang="en-US">
              <a:solidFill>
                <a:schemeClr val="tx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Dijkstra</a:t>
            </a:r>
            <a:endParaRPr lang="en-US" altLang="zh-CN"/>
          </a:p>
        </p:txBody>
      </p:sp>
      <p:sp>
        <p:nvSpPr>
          <p:cNvPr id="3" name="内容占位符 2"/>
          <p:cNvSpPr>
            <a:spLocks noGrp="1"/>
          </p:cNvSpPr>
          <p:nvPr>
            <p:ph idx="1"/>
          </p:nvPr>
        </p:nvSpPr>
        <p:spPr/>
        <p:txBody>
          <a:bodyPr/>
          <a:p>
            <a:r>
              <a:rPr lang="zh-CN" altLang="en-US">
                <a:solidFill>
                  <a:schemeClr val="tx1"/>
                </a:solidFill>
              </a:rPr>
              <a:t>Dijkstra算法是最经典的最短路算法，用于计算正权图的</a:t>
            </a:r>
            <a:r>
              <a:rPr lang="zh-CN" altLang="en-US">
                <a:solidFill>
                  <a:srgbClr val="FF0000"/>
                </a:solidFill>
              </a:rPr>
              <a:t>单源多汇</a:t>
            </a:r>
            <a:r>
              <a:rPr lang="zh-CN" altLang="en-US">
                <a:solidFill>
                  <a:schemeClr val="tx1"/>
                </a:solidFill>
              </a:rPr>
              <a:t>最短路（Single Source Shortest Path，源点给定，通过该算法可以求出起点到所有点的最短路），它是基于这样一个事实：如果源点到x点的最短路已经求出，并且保存在d[x] ( 可以将它理解为D(s, x) )上，那么可以利用x去更新 x能够直接到达的点 的最短路。即：</a:t>
            </a:r>
            <a:endParaRPr lang="zh-CN" altLang="en-US">
              <a:solidFill>
                <a:schemeClr val="tx1"/>
              </a:solidFill>
            </a:endParaRPr>
          </a:p>
          <a:p>
            <a:r>
              <a:rPr lang="zh-CN" altLang="en-US">
                <a:solidFill>
                  <a:schemeClr val="tx1"/>
                </a:solidFill>
              </a:rPr>
              <a:t>d[y] = min{ d[y], d[x] + w(x, y) } </a:t>
            </a:r>
            <a:endParaRPr lang="zh-CN" altLang="en-US">
              <a:solidFill>
                <a:schemeClr val="tx1"/>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Dijkstra</a:t>
            </a:r>
            <a:endParaRPr lang="en-US" altLang="zh-CN"/>
          </a:p>
        </p:txBody>
      </p:sp>
      <p:sp>
        <p:nvSpPr>
          <p:cNvPr id="3" name="内容占位符 2"/>
          <p:cNvSpPr>
            <a:spLocks noGrp="1"/>
          </p:cNvSpPr>
          <p:nvPr>
            <p:ph idx="1"/>
          </p:nvPr>
        </p:nvSpPr>
        <p:spPr/>
        <p:txBody>
          <a:bodyPr>
            <a:normAutofit/>
          </a:bodyPr>
          <a:p>
            <a:r>
              <a:rPr lang="zh-CN" altLang="en-US">
                <a:solidFill>
                  <a:schemeClr val="tx1"/>
                </a:solidFill>
              </a:rPr>
              <a:t>具体算法描述如下：对于图G = &lt;V, E&gt;，源点为s，d</a:t>
            </a:r>
            <a:r>
              <a:rPr lang="en-US" altLang="zh-CN">
                <a:solidFill>
                  <a:schemeClr val="tx1"/>
                </a:solidFill>
              </a:rPr>
              <a:t>is</a:t>
            </a:r>
            <a:r>
              <a:rPr lang="zh-CN" altLang="en-US">
                <a:solidFill>
                  <a:schemeClr val="tx1"/>
                </a:solidFill>
              </a:rPr>
              <a:t>[i]表示s到i的最短路，vis[i]表示d[i]是否已经确定(布尔值)。</a:t>
            </a:r>
            <a:endParaRPr lang="zh-CN" altLang="en-US">
              <a:solidFill>
                <a:schemeClr val="tx1"/>
              </a:solidFill>
            </a:endParaRPr>
          </a:p>
          <a:p>
            <a:r>
              <a:rPr lang="zh-CN" altLang="en-US">
                <a:solidFill>
                  <a:schemeClr val="tx1"/>
                </a:solidFill>
              </a:rPr>
              <a:t>  1) 初始化 所有顶点 d</a:t>
            </a:r>
            <a:r>
              <a:rPr lang="en-US" altLang="zh-CN">
                <a:solidFill>
                  <a:schemeClr val="tx1"/>
                </a:solidFill>
              </a:rPr>
              <a:t>is</a:t>
            </a:r>
            <a:r>
              <a:rPr lang="zh-CN" altLang="en-US">
                <a:solidFill>
                  <a:schemeClr val="tx1"/>
                </a:solidFill>
              </a:rPr>
              <a:t>[i] = INF, vis[i] = false，令d</a:t>
            </a:r>
            <a:r>
              <a:rPr lang="en-US" altLang="zh-CN">
                <a:solidFill>
                  <a:schemeClr val="tx1"/>
                </a:solidFill>
              </a:rPr>
              <a:t>is</a:t>
            </a:r>
            <a:r>
              <a:rPr lang="zh-CN" altLang="en-US">
                <a:solidFill>
                  <a:schemeClr val="tx1"/>
                </a:solidFill>
              </a:rPr>
              <a:t>[s] = 0；</a:t>
            </a:r>
            <a:endParaRPr lang="zh-CN" altLang="en-US">
              <a:solidFill>
                <a:schemeClr val="tx1"/>
              </a:solidFill>
            </a:endParaRPr>
          </a:p>
          <a:p>
            <a:r>
              <a:rPr lang="zh-CN" altLang="en-US">
                <a:solidFill>
                  <a:schemeClr val="tx1"/>
                </a:solidFill>
              </a:rPr>
              <a:t>  2) 从所有vis[i]为false的顶点中找到一个d</a:t>
            </a:r>
            <a:r>
              <a:rPr lang="en-US" altLang="zh-CN">
                <a:solidFill>
                  <a:schemeClr val="tx1"/>
                </a:solidFill>
              </a:rPr>
              <a:t>is</a:t>
            </a:r>
            <a:r>
              <a:rPr lang="zh-CN" altLang="en-US">
                <a:solidFill>
                  <a:schemeClr val="tx1"/>
                </a:solidFill>
              </a:rPr>
              <a:t>[i]值最小的，令x = i; 如果找不到，算法结束；</a:t>
            </a:r>
            <a:endParaRPr lang="zh-CN" altLang="en-US">
              <a:solidFill>
                <a:schemeClr val="tx1"/>
              </a:solidFill>
            </a:endParaRPr>
          </a:p>
          <a:p>
            <a:r>
              <a:rPr lang="zh-CN" altLang="en-US">
                <a:solidFill>
                  <a:schemeClr val="tx1"/>
                </a:solidFill>
              </a:rPr>
              <a:t>  3) 标记vis[x] = true, 更新和x直接相邻的所有顶点y的最短路： d</a:t>
            </a:r>
            <a:r>
              <a:rPr lang="en-US" altLang="zh-CN">
                <a:solidFill>
                  <a:schemeClr val="tx1"/>
                </a:solidFill>
              </a:rPr>
              <a:t>is</a:t>
            </a:r>
            <a:r>
              <a:rPr lang="zh-CN" altLang="en-US">
                <a:solidFill>
                  <a:schemeClr val="tx1"/>
                </a:solidFill>
              </a:rPr>
              <a:t>[y] = min{ d</a:t>
            </a:r>
            <a:r>
              <a:rPr lang="en-US" altLang="zh-CN">
                <a:solidFill>
                  <a:schemeClr val="tx1"/>
                </a:solidFill>
              </a:rPr>
              <a:t>is</a:t>
            </a:r>
            <a:r>
              <a:rPr lang="zh-CN" altLang="en-US">
                <a:solidFill>
                  <a:schemeClr val="tx1"/>
                </a:solidFill>
              </a:rPr>
              <a:t>[y], d</a:t>
            </a:r>
            <a:r>
              <a:rPr lang="en-US" altLang="zh-CN">
                <a:solidFill>
                  <a:schemeClr val="tx1"/>
                </a:solidFill>
              </a:rPr>
              <a:t>is</a:t>
            </a:r>
            <a:r>
              <a:rPr lang="zh-CN" altLang="en-US">
                <a:solidFill>
                  <a:schemeClr val="tx1"/>
                </a:solidFill>
              </a:rPr>
              <a:t>[x] + w(x, y) }</a:t>
            </a:r>
            <a:endParaRPr lang="zh-CN" altLang="en-US">
              <a:solidFill>
                <a:schemeClr val="tx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Dijkstra + 优先队列(小顶堆)</a:t>
            </a:r>
            <a:endParaRPr lang="zh-CN" altLang="en-US"/>
          </a:p>
        </p:txBody>
      </p:sp>
      <p:sp>
        <p:nvSpPr>
          <p:cNvPr id="3" name="内容占位符 2"/>
          <p:cNvSpPr>
            <a:spLocks noGrp="1"/>
          </p:cNvSpPr>
          <p:nvPr>
            <p:ph idx="1"/>
          </p:nvPr>
        </p:nvSpPr>
        <p:spPr/>
        <p:txBody>
          <a:bodyPr/>
          <a:p>
            <a:r>
              <a:rPr lang="zh-CN" altLang="en-US">
                <a:solidFill>
                  <a:schemeClr val="tx1"/>
                </a:solidFill>
              </a:rPr>
              <a:t>再来看Dijkstra算法，我们关注算法的第3)步，对和x直接相邻的点进行更新的时候，不再需要遍历所有的点，而是只更新和x直接相邻的点，这样总的更新次数就和顶点数n无关了，总更新次数就是总边数m，算法的复杂度变成了O(n^2 + m)，之前的复杂度是O(n^2)，但是有两个n^2的操作，而这里是一个，原因在于找d值最小的顶点的时候还是一个O(n)的轮询，总共n次查找。那么查找d值最小有什么好办法呢？</a:t>
            </a:r>
            <a:endParaRPr lang="zh-CN" altLang="en-US">
              <a:solidFill>
                <a:schemeClr val="tx1"/>
              </a:solidFill>
            </a:endParaRPr>
          </a:p>
          <a:p>
            <a:r>
              <a:rPr lang="zh-CN" altLang="en-US">
                <a:solidFill>
                  <a:schemeClr val="tx1"/>
                </a:solidFill>
              </a:rPr>
              <a:t>在C++中，可以利用STL的优先队列( priority_queue )来实现获取最小值的操作。</a:t>
            </a:r>
            <a:endParaRPr lang="zh-CN" altLang="en-US">
              <a:solidFill>
                <a:schemeClr val="tx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r>
              <a:rPr lang="en-US" altLang="zh-CN"/>
              <a:t>1(HDU2544)</a:t>
            </a:r>
            <a:r>
              <a:rPr lang="zh-CN" altLang="en-US"/>
              <a:t>：</a:t>
            </a:r>
            <a:endParaRPr lang="zh-CN" altLang="en-US"/>
          </a:p>
        </p:txBody>
      </p:sp>
      <p:sp>
        <p:nvSpPr>
          <p:cNvPr id="3" name="内容占位符 2"/>
          <p:cNvSpPr>
            <a:spLocks noGrp="1"/>
          </p:cNvSpPr>
          <p:nvPr>
            <p:ph idx="1"/>
          </p:nvPr>
        </p:nvSpPr>
        <p:spPr/>
        <p:txBody>
          <a:bodyPr>
            <a:normAutofit/>
          </a:bodyPr>
          <a:p>
            <a:r>
              <a:rPr lang="zh-CN" altLang="en-US">
                <a:solidFill>
                  <a:schemeClr val="tx1"/>
                </a:solidFill>
              </a:rPr>
              <a:t>在每年的校赛里，所有进入决赛的同学都会获得一件很漂亮的t-shirt。但是每当我们的工作人员把上百件的衣服从商店运回到赛场的时候，却是非常累的！所以现在他们想要寻找最短的从商店到赛场的路线，你可以帮助他们吗？ </a:t>
            </a:r>
            <a:endParaRPr lang="zh-CN" altLang="en-US">
              <a:solidFill>
                <a:schemeClr val="tx1"/>
              </a:solidFill>
            </a:endParaRPr>
          </a:p>
          <a:p>
            <a:endParaRPr lang="zh-CN" altLang="en-US">
              <a:solidFill>
                <a:schemeClr val="tx1"/>
              </a:solidFill>
            </a:endParaRPr>
          </a:p>
          <a:p>
            <a:r>
              <a:rPr lang="zh-CN" altLang="en-US">
                <a:solidFill>
                  <a:schemeClr val="tx1"/>
                </a:solidFill>
              </a:rPr>
              <a:t>直接告诉你求最短路</a:t>
            </a:r>
            <a:r>
              <a:rPr lang="en-US" altLang="zh-CN">
                <a:solidFill>
                  <a:schemeClr val="tx1"/>
                </a:solidFill>
              </a:rPr>
              <a:t>.</a:t>
            </a:r>
            <a:endParaRPr lang="en-US" altLang="zh-CN">
              <a:solidFill>
                <a:schemeClr val="tx1"/>
              </a:solidFill>
            </a:endParaRPr>
          </a:p>
          <a:p>
            <a:r>
              <a:rPr lang="zh-CN" altLang="en-US">
                <a:solidFill>
                  <a:schemeClr val="tx1"/>
                </a:solidFill>
              </a:rPr>
              <a:t>邻接矩阵，邻接表</a:t>
            </a:r>
            <a:r>
              <a:rPr lang="en-US" altLang="zh-CN">
                <a:solidFill>
                  <a:schemeClr val="tx1"/>
                </a:solidFill>
              </a:rPr>
              <a:t>(</a:t>
            </a:r>
            <a:r>
              <a:rPr lang="zh-CN" altLang="en-US">
                <a:solidFill>
                  <a:schemeClr val="tx1"/>
                </a:solidFill>
              </a:rPr>
              <a:t>根据所给数据选择</a:t>
            </a:r>
            <a:r>
              <a:rPr lang="en-US" altLang="zh-CN">
                <a:solidFill>
                  <a:schemeClr val="tx1"/>
                </a:solidFill>
              </a:rPr>
              <a:t>)。</a:t>
            </a:r>
            <a:endParaRPr lang="zh-CN" altLang="en-US">
              <a:solidFill>
                <a:schemeClr val="tx1"/>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r>
              <a:rPr lang="en-US" altLang="zh-CN"/>
              <a:t>1</a:t>
            </a:r>
            <a:r>
              <a:rPr lang="zh-CN" altLang="en-US"/>
              <a:t>：邻接矩阵实现</a:t>
            </a:r>
            <a:endParaRPr lang="zh-CN" altLang="en-US"/>
          </a:p>
        </p:txBody>
      </p:sp>
      <p:sp>
        <p:nvSpPr>
          <p:cNvPr id="3" name="内容占位符 2"/>
          <p:cNvSpPr>
            <a:spLocks noGrp="1"/>
          </p:cNvSpPr>
          <p:nvPr>
            <p:ph idx="1"/>
          </p:nvPr>
        </p:nvSpPr>
        <p:spPr/>
        <p:txBody>
          <a:bodyPr/>
          <a:p>
            <a:r>
              <a:rPr lang="zh-CN" altLang="en-US">
                <a:solidFill>
                  <a:schemeClr val="tx1"/>
                </a:solidFill>
              </a:rPr>
              <a:t>邻接矩阵用二维数组存储两点之间的距离，</a:t>
            </a:r>
            <a:r>
              <a:rPr lang="en-US" altLang="zh-CN">
                <a:solidFill>
                  <a:schemeClr val="tx1"/>
                </a:solidFill>
              </a:rPr>
              <a:t>mpa[i][j]</a:t>
            </a:r>
            <a:r>
              <a:rPr lang="zh-CN" altLang="en-US">
                <a:solidFill>
                  <a:schemeClr val="tx1"/>
                </a:solidFill>
              </a:rPr>
              <a:t>：表示从</a:t>
            </a:r>
            <a:r>
              <a:rPr lang="en-US" altLang="zh-CN">
                <a:solidFill>
                  <a:schemeClr val="tx1"/>
                </a:solidFill>
              </a:rPr>
              <a:t>i</a:t>
            </a:r>
            <a:r>
              <a:rPr lang="zh-CN" altLang="en-US">
                <a:solidFill>
                  <a:schemeClr val="tx1"/>
                </a:solidFill>
              </a:rPr>
              <a:t>到</a:t>
            </a:r>
            <a:r>
              <a:rPr lang="en-US" altLang="zh-CN">
                <a:solidFill>
                  <a:schemeClr val="tx1"/>
                </a:solidFill>
              </a:rPr>
              <a:t>j</a:t>
            </a:r>
            <a:r>
              <a:rPr lang="zh-CN" altLang="en-US">
                <a:solidFill>
                  <a:schemeClr val="tx1"/>
                </a:solidFill>
              </a:rPr>
              <a:t>的距离</a:t>
            </a:r>
            <a:r>
              <a:rPr lang="en-US" altLang="zh-CN">
                <a:solidFill>
                  <a:schemeClr val="tx1"/>
                </a:solidFill>
              </a:rPr>
              <a:t>(</a:t>
            </a:r>
            <a:r>
              <a:rPr lang="zh-CN" altLang="en-US">
                <a:solidFill>
                  <a:schemeClr val="tx1"/>
                </a:solidFill>
              </a:rPr>
              <a:t>如不存在</a:t>
            </a:r>
            <a:r>
              <a:rPr lang="en-US" altLang="zh-CN">
                <a:solidFill>
                  <a:schemeClr val="tx1"/>
                </a:solidFill>
              </a:rPr>
              <a:t>,</a:t>
            </a:r>
            <a:r>
              <a:rPr lang="zh-CN" altLang="en-US">
                <a:solidFill>
                  <a:schemeClr val="tx1"/>
                </a:solidFill>
              </a:rPr>
              <a:t>为</a:t>
            </a:r>
            <a:r>
              <a:rPr lang="en-US" altLang="zh-CN">
                <a:solidFill>
                  <a:schemeClr val="tx1"/>
                </a:solidFill>
              </a:rPr>
              <a:t>INF)</a:t>
            </a:r>
            <a:endParaRPr lang="en-US" altLang="zh-CN"/>
          </a:p>
          <a:p>
            <a:endParaRPr lang="en-US" altLang="zh-CN"/>
          </a:p>
          <a:p>
            <a:endParaRPr lang="en-US" altLang="zh-CN"/>
          </a:p>
          <a:p>
            <a:endParaRPr lang="en-US" altLang="zh-CN"/>
          </a:p>
          <a:p>
            <a:endParaRPr lang="en-US" altLang="zh-CN"/>
          </a:p>
          <a:p>
            <a:r>
              <a:rPr lang="zh-CN" altLang="en-US">
                <a:solidFill>
                  <a:schemeClr val="tx1"/>
                </a:solidFill>
              </a:rPr>
              <a:t>由于两个点之间可能有多条路，我们应该取最小的；</a:t>
            </a:r>
            <a:endParaRPr lang="en-US" altLang="zh-CN">
              <a:solidFill>
                <a:schemeClr val="tx1"/>
              </a:solidFill>
            </a:endParaRPr>
          </a:p>
          <a:p>
            <a:endParaRPr lang="en-US" altLang="zh-CN">
              <a:solidFill>
                <a:schemeClr val="tx1"/>
              </a:solidFill>
            </a:endParaRPr>
          </a:p>
        </p:txBody>
      </p:sp>
      <p:pic>
        <p:nvPicPr>
          <p:cNvPr id="4" name="图片 3" descr="CJ(RM11(N(NCE0X5OI))Y31"/>
          <p:cNvPicPr>
            <a:picLocks noChangeAspect="1"/>
          </p:cNvPicPr>
          <p:nvPr/>
        </p:nvPicPr>
        <p:blipFill>
          <a:blip r:embed="rId1"/>
          <a:stretch>
            <a:fillRect/>
          </a:stretch>
        </p:blipFill>
        <p:spPr>
          <a:xfrm>
            <a:off x="2228850" y="3365500"/>
            <a:ext cx="5877560" cy="1905000"/>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r>
              <a:rPr lang="en-US" altLang="zh-CN"/>
              <a:t>1</a:t>
            </a:r>
            <a:r>
              <a:rPr lang="zh-CN" altLang="en-US"/>
              <a:t>：</a:t>
            </a:r>
            <a:endParaRPr lang="zh-CN" altLang="en-US"/>
          </a:p>
        </p:txBody>
      </p:sp>
      <p:sp>
        <p:nvSpPr>
          <p:cNvPr id="3" name="内容占位符 2"/>
          <p:cNvSpPr>
            <a:spLocks noGrp="1"/>
          </p:cNvSpPr>
          <p:nvPr>
            <p:ph idx="1"/>
          </p:nvPr>
        </p:nvSpPr>
        <p:spPr/>
        <p:txBody>
          <a:bodyPr/>
          <a:p>
            <a:r>
              <a:rPr lang="zh-CN" altLang="en-US">
                <a:solidFill>
                  <a:schemeClr val="tx1"/>
                </a:solidFill>
              </a:rPr>
              <a:t>邻接矩阵实现：</a:t>
            </a:r>
            <a:endParaRPr lang="zh-CN" altLang="en-US">
              <a:solidFill>
                <a:schemeClr val="tx1"/>
              </a:solidFill>
            </a:endParaRPr>
          </a:p>
        </p:txBody>
      </p:sp>
      <p:pic>
        <p:nvPicPr>
          <p:cNvPr id="4" name="图片 3" descr="50%R9HP4[Y4{K{C}6~OKVSE"/>
          <p:cNvPicPr>
            <a:picLocks noChangeAspect="1"/>
          </p:cNvPicPr>
          <p:nvPr/>
        </p:nvPicPr>
        <p:blipFill>
          <a:blip r:embed="rId1"/>
          <a:stretch>
            <a:fillRect/>
          </a:stretch>
        </p:blipFill>
        <p:spPr>
          <a:xfrm>
            <a:off x="4041140" y="645160"/>
            <a:ext cx="7907655" cy="588772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r>
              <a:rPr lang="en-US" altLang="zh-CN"/>
              <a:t>1</a:t>
            </a:r>
            <a:r>
              <a:rPr lang="zh-CN" altLang="en-US"/>
              <a:t>：优先队列优化</a:t>
            </a:r>
            <a:endParaRPr lang="zh-CN" altLang="en-US"/>
          </a:p>
        </p:txBody>
      </p:sp>
      <p:sp>
        <p:nvSpPr>
          <p:cNvPr id="3" name="内容占位符 2"/>
          <p:cNvSpPr>
            <a:spLocks noGrp="1"/>
          </p:cNvSpPr>
          <p:nvPr>
            <p:ph idx="1"/>
          </p:nvPr>
        </p:nvSpPr>
        <p:spPr/>
        <p:txBody>
          <a:bodyPr/>
          <a:p>
            <a:r>
              <a:rPr lang="zh-CN" altLang="en-US">
                <a:solidFill>
                  <a:schemeClr val="tx1"/>
                </a:solidFill>
              </a:rPr>
              <a:t>前向星，用</a:t>
            </a:r>
            <a:r>
              <a:rPr lang="en-US" altLang="zh-CN">
                <a:solidFill>
                  <a:schemeClr val="tx1"/>
                </a:solidFill>
              </a:rPr>
              <a:t>vector</a:t>
            </a:r>
            <a:r>
              <a:rPr lang="zh-CN" altLang="en-US">
                <a:solidFill>
                  <a:schemeClr val="tx1"/>
                </a:solidFill>
              </a:rPr>
              <a:t>保存边的信息</a:t>
            </a:r>
            <a:endParaRPr lang="zh-CN" altLang="en-US">
              <a:solidFill>
                <a:schemeClr val="tx1"/>
              </a:solidFill>
            </a:endParaRPr>
          </a:p>
          <a:p>
            <a:endParaRPr lang="zh-CN" altLang="en-US">
              <a:solidFill>
                <a:schemeClr val="tx1"/>
              </a:solidFill>
            </a:endParaRPr>
          </a:p>
          <a:p>
            <a:r>
              <a:rPr lang="zh-CN" altLang="en-US">
                <a:solidFill>
                  <a:schemeClr val="tx1"/>
                </a:solidFill>
              </a:rPr>
              <a:t>通过重载运算符使得其在优</a:t>
            </a:r>
            <a:endParaRPr lang="zh-CN" altLang="en-US">
              <a:solidFill>
                <a:schemeClr val="tx1"/>
              </a:solidFill>
            </a:endParaRPr>
          </a:p>
          <a:p>
            <a:r>
              <a:rPr lang="zh-CN" altLang="en-US">
                <a:solidFill>
                  <a:schemeClr val="tx1"/>
                </a:solidFill>
              </a:rPr>
              <a:t>先队列里队顶的距离总是小</a:t>
            </a:r>
            <a:endParaRPr lang="zh-CN" altLang="en-US">
              <a:solidFill>
                <a:schemeClr val="tx1"/>
              </a:solidFill>
            </a:endParaRPr>
          </a:p>
          <a:p>
            <a:r>
              <a:rPr lang="zh-CN" altLang="en-US">
                <a:solidFill>
                  <a:schemeClr val="tx1"/>
                </a:solidFill>
              </a:rPr>
              <a:t>于下面的距离。</a:t>
            </a:r>
            <a:endParaRPr lang="zh-CN" altLang="en-US">
              <a:solidFill>
                <a:schemeClr val="tx1"/>
              </a:solidFill>
            </a:endParaRPr>
          </a:p>
        </p:txBody>
      </p:sp>
      <p:pic>
        <p:nvPicPr>
          <p:cNvPr id="4" name="图片 3" descr="J67S~{4DAT8@Z{FWYZJ3(]K"/>
          <p:cNvPicPr>
            <a:picLocks noChangeAspect="1"/>
          </p:cNvPicPr>
          <p:nvPr/>
        </p:nvPicPr>
        <p:blipFill>
          <a:blip r:embed="rId1"/>
          <a:stretch>
            <a:fillRect/>
          </a:stretch>
        </p:blipFill>
        <p:spPr>
          <a:xfrm>
            <a:off x="5175885" y="2982595"/>
            <a:ext cx="5868035" cy="307848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03697" y="1233169"/>
            <a:ext cx="9984532" cy="723600"/>
          </a:xfrm>
        </p:spPr>
        <p:txBody>
          <a:bodyPr/>
          <a:p>
            <a:r>
              <a:rPr lang="zh-CN" altLang="en-US"/>
              <a:t>基本内容：</a:t>
            </a:r>
            <a:endParaRPr lang="zh-CN" altLang="en-US"/>
          </a:p>
        </p:txBody>
      </p:sp>
      <p:sp>
        <p:nvSpPr>
          <p:cNvPr id="3" name="内容占位符 2"/>
          <p:cNvSpPr>
            <a:spLocks noGrp="1"/>
          </p:cNvSpPr>
          <p:nvPr>
            <p:ph idx="1"/>
          </p:nvPr>
        </p:nvSpPr>
        <p:spPr/>
        <p:txBody>
          <a:bodyPr>
            <a:normAutofit lnSpcReduction="10000"/>
          </a:bodyPr>
          <a:p>
            <a:r>
              <a:rPr lang="en-US" altLang="zh-CN">
                <a:solidFill>
                  <a:schemeClr val="tx1"/>
                </a:solidFill>
              </a:rPr>
              <a:t>1.</a:t>
            </a:r>
            <a:r>
              <a:rPr lang="zh-CN" altLang="en-US">
                <a:solidFill>
                  <a:schemeClr val="tx1"/>
                </a:solidFill>
              </a:rPr>
              <a:t>图的基本概念</a:t>
            </a:r>
            <a:endParaRPr lang="zh-CN" altLang="en-US">
              <a:solidFill>
                <a:schemeClr val="tx1"/>
              </a:solidFill>
            </a:endParaRPr>
          </a:p>
          <a:p>
            <a:r>
              <a:rPr lang="en-US" altLang="zh-CN">
                <a:solidFill>
                  <a:schemeClr val="tx1"/>
                </a:solidFill>
              </a:rPr>
              <a:t>2.</a:t>
            </a:r>
            <a:r>
              <a:rPr lang="zh-CN" altLang="en-US">
                <a:solidFill>
                  <a:schemeClr val="tx1"/>
                </a:solidFill>
              </a:rPr>
              <a:t>图的保存方式</a:t>
            </a:r>
            <a:endParaRPr lang="zh-CN" altLang="en-US">
              <a:solidFill>
                <a:schemeClr val="tx1"/>
              </a:solidFill>
            </a:endParaRPr>
          </a:p>
          <a:p>
            <a:r>
              <a:rPr lang="en-US" altLang="zh-CN">
                <a:solidFill>
                  <a:schemeClr val="tx1"/>
                </a:solidFill>
              </a:rPr>
              <a:t>3.</a:t>
            </a:r>
            <a:r>
              <a:rPr lang="zh-CN" altLang="en-US">
                <a:solidFill>
                  <a:schemeClr val="tx1"/>
                </a:solidFill>
              </a:rPr>
              <a:t>最短路的几种算法</a:t>
            </a:r>
            <a:endParaRPr lang="zh-CN" altLang="en-US">
              <a:solidFill>
                <a:schemeClr val="tx1"/>
              </a:solidFill>
            </a:endParaRPr>
          </a:p>
          <a:p>
            <a:pPr marL="0" lvl="1" indent="0">
              <a:buNone/>
            </a:pPr>
            <a:r>
              <a:rPr lang="zh-CN" altLang="en-US">
                <a:solidFill>
                  <a:schemeClr val="tx1"/>
                </a:solidFill>
              </a:rPr>
              <a:t>  </a:t>
            </a:r>
            <a:r>
              <a:rPr lang="en-US" altLang="zh-CN">
                <a:solidFill>
                  <a:schemeClr val="tx1"/>
                </a:solidFill>
              </a:rPr>
              <a:t>	</a:t>
            </a:r>
            <a:r>
              <a:rPr lang="zh-CN" altLang="en-US" sz="2400" b="1" dirty="0">
                <a:solidFill>
                  <a:schemeClr val="tx1"/>
                </a:solidFill>
                <a:sym typeface="+mn-ea"/>
              </a:rPr>
              <a:t>Dijkstra、</a:t>
            </a:r>
            <a:r>
              <a:rPr lang="en-US" altLang="zh-CN" sz="2400" b="1" dirty="0">
                <a:solidFill>
                  <a:schemeClr val="tx1"/>
                </a:solidFill>
                <a:sym typeface="+mn-ea"/>
              </a:rPr>
              <a:t>Bellman-Ford</a:t>
            </a:r>
            <a:r>
              <a:rPr lang="zh-CN" altLang="en-US" sz="2400" b="1" dirty="0">
                <a:solidFill>
                  <a:schemeClr val="tx1"/>
                </a:solidFill>
                <a:sym typeface="+mn-ea"/>
              </a:rPr>
              <a:t>、SPFA、Floyd等；</a:t>
            </a:r>
            <a:endParaRPr lang="zh-CN" altLang="en-US">
              <a:solidFill>
                <a:schemeClr val="tx1"/>
              </a:solidFill>
            </a:endParaRPr>
          </a:p>
          <a:p>
            <a:r>
              <a:rPr lang="en-US" altLang="zh-CN">
                <a:solidFill>
                  <a:schemeClr val="tx1"/>
                </a:solidFill>
              </a:rPr>
              <a:t>4.</a:t>
            </a:r>
            <a:r>
              <a:rPr lang="zh-CN" altLang="en-US">
                <a:solidFill>
                  <a:schemeClr val="tx1"/>
                </a:solidFill>
              </a:rPr>
              <a:t>差分约束</a:t>
            </a:r>
            <a:endParaRPr lang="zh-CN" altLang="en-US">
              <a:solidFill>
                <a:schemeClr val="tx1"/>
              </a:solidFill>
            </a:endParaRPr>
          </a:p>
          <a:p>
            <a:r>
              <a:rPr lang="zh-CN" altLang="en-US">
                <a:solidFill>
                  <a:schemeClr val="tx1"/>
                </a:solidFill>
                <a:sym typeface="+mn-ea"/>
              </a:rPr>
              <a:t>   数形结合，三角不等式，解得存在性，不等式标准化等；</a:t>
            </a:r>
            <a:endParaRPr lang="zh-CN" altLang="en-US">
              <a:solidFill>
                <a:schemeClr val="tx1"/>
              </a:solidFill>
            </a:endParaRPr>
          </a:p>
          <a:p>
            <a:r>
              <a:rPr lang="en-US" altLang="zh-CN">
                <a:solidFill>
                  <a:schemeClr val="tx1"/>
                </a:solidFill>
              </a:rPr>
              <a:t>5.</a:t>
            </a:r>
            <a:r>
              <a:rPr lang="zh-CN" altLang="en-US">
                <a:solidFill>
                  <a:schemeClr val="tx1"/>
                </a:solidFill>
              </a:rPr>
              <a:t>差分约束的经典应用</a:t>
            </a:r>
            <a:endParaRPr lang="zh-CN" altLang="en-US">
              <a:solidFill>
                <a:schemeClr val="tx1"/>
              </a:solidFill>
            </a:endParaRPr>
          </a:p>
          <a:p>
            <a:pPr marL="457200" lvl="1" indent="0">
              <a:buNone/>
            </a:pPr>
            <a:r>
              <a:rPr lang="zh-CN" altLang="en-US" b="1" dirty="0">
                <a:solidFill>
                  <a:schemeClr val="tx1"/>
                </a:solidFill>
                <a:sym typeface="+mn-ea"/>
              </a:rPr>
              <a:t>线性约束，区间约束，未知条件约束等；</a:t>
            </a:r>
            <a:endParaRPr lang="zh-CN" altLang="en-US" b="1" dirty="0">
              <a:solidFill>
                <a:schemeClr val="tx1"/>
              </a:solidFill>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例题</a:t>
            </a:r>
            <a:r>
              <a:rPr lang="en-US" altLang="zh-CN">
                <a:sym typeface="+mn-ea"/>
              </a:rPr>
              <a:t>1</a:t>
            </a:r>
            <a:r>
              <a:rPr lang="zh-CN" altLang="en-US">
                <a:sym typeface="+mn-ea"/>
              </a:rPr>
              <a:t>：</a:t>
            </a:r>
            <a:endParaRPr lang="en-US" altLang="zh-CN">
              <a:sym typeface="+mn-ea"/>
            </a:endParaRPr>
          </a:p>
        </p:txBody>
      </p:sp>
      <p:sp>
        <p:nvSpPr>
          <p:cNvPr id="3" name="内容占位符 2"/>
          <p:cNvSpPr>
            <a:spLocks noGrp="1"/>
          </p:cNvSpPr>
          <p:nvPr>
            <p:ph idx="1"/>
          </p:nvPr>
        </p:nvSpPr>
        <p:spPr/>
        <p:txBody>
          <a:bodyPr/>
          <a:p>
            <a:r>
              <a:rPr lang="zh-CN" altLang="en-US">
                <a:solidFill>
                  <a:schemeClr val="tx1"/>
                </a:solidFill>
              </a:rPr>
              <a:t>优先队列优化</a:t>
            </a:r>
            <a:endParaRPr lang="zh-CN" altLang="en-US">
              <a:solidFill>
                <a:schemeClr val="tx1"/>
              </a:solidFill>
            </a:endParaRPr>
          </a:p>
          <a:p>
            <a:r>
              <a:rPr lang="zh-CN" altLang="en-US">
                <a:solidFill>
                  <a:schemeClr val="tx1"/>
                </a:solidFill>
              </a:rPr>
              <a:t>核心代码：</a:t>
            </a:r>
            <a:endParaRPr lang="zh-CN" altLang="en-US">
              <a:solidFill>
                <a:schemeClr val="tx1"/>
              </a:solidFill>
            </a:endParaRPr>
          </a:p>
        </p:txBody>
      </p:sp>
      <p:pic>
        <p:nvPicPr>
          <p:cNvPr id="4" name="图片 3" descr="JQEIC])SL~[3X%~Q(TZM)SY"/>
          <p:cNvPicPr>
            <a:picLocks noChangeAspect="1"/>
          </p:cNvPicPr>
          <p:nvPr/>
        </p:nvPicPr>
        <p:blipFill>
          <a:blip r:embed="rId1"/>
          <a:stretch>
            <a:fillRect/>
          </a:stretch>
        </p:blipFill>
        <p:spPr>
          <a:xfrm>
            <a:off x="4000500" y="13970"/>
            <a:ext cx="8161655" cy="671576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Dijkstra</a:t>
            </a:r>
            <a:endParaRPr lang="zh-CN" altLang="en-US"/>
          </a:p>
        </p:txBody>
      </p:sp>
      <p:sp>
        <p:nvSpPr>
          <p:cNvPr id="3" name="内容占位符 2"/>
          <p:cNvSpPr>
            <a:spLocks noGrp="1"/>
          </p:cNvSpPr>
          <p:nvPr>
            <p:ph idx="1"/>
          </p:nvPr>
        </p:nvSpPr>
        <p:spPr/>
        <p:txBody>
          <a:bodyPr>
            <a:normAutofit fontScale="90000" lnSpcReduction="10000"/>
          </a:bodyPr>
          <a:p>
            <a:r>
              <a:rPr lang="zh-CN" altLang="en-US"/>
              <a:t> </a:t>
            </a:r>
            <a:r>
              <a:rPr lang="zh-CN" altLang="en-US">
                <a:solidFill>
                  <a:schemeClr val="tx1"/>
                </a:solidFill>
              </a:rPr>
              <a:t>考虑这个算法的复杂度，如果用n表示点数，m表示边数，因为我们在把顶点插入队列的时候并没有判断队列中有没有这个点，而且也不能进行这样的判断，因为新插入的点一定会取代之前的点（距离更短才会执行插入），所以同一时间队列中的点有可能重复，插入操作的上限是m次，所以最多有m个点，那么一次插入和删除的操作的平摊复杂度就是O(logm)，但是每次取距离最小的点，对于有多个相同点的情况，如果那个点已经出过一次队列了，下次同一个点出队列的时候它对应的距离一定比之前的大，不需要用它去更新其它点，因为一定不可能更新成功，所以真正执行更新操作的点的个数其实只有n个，所以总体下来的平均复杂度为O( (m+n)log m)，而这个只是理论上界，一般问题中都是很快就能找到最短路的，所以实际复杂度会比这个小很多，相比O(n^2)的算法已经优化了很多了。</a:t>
            </a:r>
            <a:endParaRPr lang="zh-CN" altLang="en-US">
              <a:solidFill>
                <a:schemeClr val="tx1"/>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Bellman-Ford</a:t>
            </a:r>
            <a:r>
              <a:rPr lang="en-US" altLang="zh-CN"/>
              <a:t>(</a:t>
            </a:r>
            <a:r>
              <a:rPr lang="zh-CN" altLang="en-US"/>
              <a:t>贝尔曼•福特</a:t>
            </a:r>
            <a:r>
              <a:rPr lang="en-US" altLang="zh-CN"/>
              <a:t>)</a:t>
            </a:r>
            <a:endParaRPr lang="en-US" altLang="zh-CN"/>
          </a:p>
        </p:txBody>
      </p:sp>
      <p:sp>
        <p:nvSpPr>
          <p:cNvPr id="3" name="内容占位符 2"/>
          <p:cNvSpPr>
            <a:spLocks noGrp="1"/>
          </p:cNvSpPr>
          <p:nvPr>
            <p:ph idx="1"/>
          </p:nvPr>
        </p:nvSpPr>
        <p:spPr>
          <a:xfrm>
            <a:off x="912000" y="2297624"/>
            <a:ext cx="10368000" cy="3888000"/>
          </a:xfrm>
        </p:spPr>
        <p:txBody>
          <a:bodyPr>
            <a:normAutofit lnSpcReduction="10000"/>
          </a:bodyPr>
          <a:p>
            <a:r>
              <a:rPr lang="zh-CN" altLang="en-US"/>
              <a:t>    </a:t>
            </a:r>
            <a:r>
              <a:rPr lang="zh-CN" altLang="en-US">
                <a:solidFill>
                  <a:schemeClr val="tx1"/>
                </a:solidFill>
              </a:rPr>
              <a:t>Dijkstra算法求的是正权图的单源最短路问题，对于权值有负数的情况就不能用Dijkstra求解了，因为如果图中存在负环，Dijkstra带优先队列优化的算法就会进入一个死循环，因为可以从起点走到负环处一直将权值变小 。对于带负权的图的最短路问题就需要用到Bellman-Ford算法了。</a:t>
            </a:r>
            <a:endParaRPr lang="zh-CN" altLang="en-US">
              <a:solidFill>
                <a:schemeClr val="tx1"/>
              </a:solidFill>
            </a:endParaRPr>
          </a:p>
          <a:p>
            <a:r>
              <a:rPr lang="zh-CN" altLang="en-US">
                <a:solidFill>
                  <a:schemeClr val="tx1"/>
                </a:solidFill>
              </a:rPr>
              <a:t>    Bellman-Ford算法可以在最短路存在的情况下求出最短路，并且在存在负权圈的情况下告诉你最短路不存在，前提是起点能够到达这个负权圈，因为即使图中有负权圈，但是起点到不了负权圈，最短路还是有可能存在的。它是基于这样一个事实：</a:t>
            </a:r>
            <a:r>
              <a:rPr lang="zh-CN" altLang="en-US">
                <a:solidFill>
                  <a:srgbClr val="FF0000"/>
                </a:solidFill>
              </a:rPr>
              <a:t>一个图的最短路如果存在，那么最短路中必定不存在圈，所以最短路的顶点数除了起点外最多只有n-1个</a:t>
            </a:r>
            <a:r>
              <a:rPr lang="zh-CN" altLang="en-US">
                <a:solidFill>
                  <a:schemeClr val="tx1"/>
                </a:solidFill>
              </a:rPr>
              <a:t>。</a:t>
            </a:r>
            <a:endParaRPr lang="zh-CN" altLang="en-US">
              <a:solidFill>
                <a:schemeClr val="tx1"/>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Bellman-Ford</a:t>
            </a:r>
            <a:endParaRPr lang="zh-CN" altLang="en-US"/>
          </a:p>
        </p:txBody>
      </p:sp>
      <p:sp>
        <p:nvSpPr>
          <p:cNvPr id="3" name="内容占位符 2"/>
          <p:cNvSpPr>
            <a:spLocks noGrp="1"/>
          </p:cNvSpPr>
          <p:nvPr>
            <p:ph idx="1"/>
          </p:nvPr>
        </p:nvSpPr>
        <p:spPr/>
        <p:txBody>
          <a:bodyPr/>
          <a:p>
            <a:r>
              <a:rPr lang="zh-CN" altLang="en-US">
                <a:solidFill>
                  <a:schemeClr val="tx1"/>
                </a:solidFill>
              </a:rPr>
              <a:t>Bellman-Ford同样也是利用了最短路的最优子结构性质，用d</a:t>
            </a:r>
            <a:r>
              <a:rPr lang="en-US" altLang="zh-CN">
                <a:solidFill>
                  <a:schemeClr val="tx1"/>
                </a:solidFill>
              </a:rPr>
              <a:t>is</a:t>
            </a:r>
            <a:r>
              <a:rPr lang="zh-CN" altLang="en-US">
                <a:solidFill>
                  <a:schemeClr val="tx1"/>
                </a:solidFill>
              </a:rPr>
              <a:t>[i]表示起点s到i的最短路，那么边数上限为 </a:t>
            </a:r>
            <a:r>
              <a:rPr lang="en-US" altLang="zh-CN">
                <a:solidFill>
                  <a:schemeClr val="tx1"/>
                </a:solidFill>
              </a:rPr>
              <a:t>n </a:t>
            </a:r>
            <a:r>
              <a:rPr lang="zh-CN" altLang="en-US">
                <a:solidFill>
                  <a:schemeClr val="tx1"/>
                </a:solidFill>
              </a:rPr>
              <a:t>的最短路可以通过边数上限为 </a:t>
            </a:r>
            <a:r>
              <a:rPr lang="en-US" altLang="zh-CN">
                <a:solidFill>
                  <a:schemeClr val="tx1"/>
                </a:solidFill>
              </a:rPr>
              <a:t>n</a:t>
            </a:r>
            <a:r>
              <a:rPr lang="zh-CN" altLang="en-US">
                <a:solidFill>
                  <a:schemeClr val="tx1"/>
                </a:solidFill>
              </a:rPr>
              <a:t>-1 的最短路 加入一条边 得到，通过n-1次迭代，最后求得s到所有点的最短路。</a:t>
            </a:r>
            <a:endParaRPr lang="zh-CN" altLang="en-US">
              <a:solidFill>
                <a:schemeClr val="tx1"/>
              </a:solidFill>
            </a:endParaRPr>
          </a:p>
          <a:p>
            <a:r>
              <a:rPr lang="zh-CN" altLang="en-US">
                <a:solidFill>
                  <a:schemeClr val="tx1"/>
                </a:solidFill>
              </a:rPr>
              <a:t>例子仍用</a:t>
            </a:r>
            <a:r>
              <a:rPr lang="en-US" altLang="zh-CN">
                <a:solidFill>
                  <a:schemeClr val="tx1"/>
                </a:solidFill>
              </a:rPr>
              <a:t>HDU2544</a:t>
            </a:r>
            <a:endParaRPr lang="en-US" altLang="zh-CN">
              <a:solidFill>
                <a:schemeClr val="tx1"/>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Bellman-Ford</a:t>
            </a:r>
            <a:endParaRPr lang="en-US" altLang="zh-CN"/>
          </a:p>
        </p:txBody>
      </p:sp>
      <p:sp>
        <p:nvSpPr>
          <p:cNvPr id="3" name="内容占位符 2"/>
          <p:cNvSpPr>
            <a:spLocks noGrp="1"/>
          </p:cNvSpPr>
          <p:nvPr>
            <p:ph idx="1"/>
          </p:nvPr>
        </p:nvSpPr>
        <p:spPr/>
        <p:txBody>
          <a:bodyPr/>
          <a:p>
            <a:r>
              <a:rPr lang="en-US" altLang="zh-CN">
                <a:solidFill>
                  <a:schemeClr val="tx1"/>
                </a:solidFill>
              </a:rPr>
              <a:t>  </a:t>
            </a:r>
            <a:r>
              <a:rPr lang="zh-CN" altLang="en-US">
                <a:solidFill>
                  <a:schemeClr val="tx1"/>
                </a:solidFill>
              </a:rPr>
              <a:t>这个算法的时间复</a:t>
            </a:r>
            <a:endParaRPr lang="zh-CN" altLang="en-US">
              <a:solidFill>
                <a:schemeClr val="tx1"/>
              </a:solidFill>
            </a:endParaRPr>
          </a:p>
          <a:p>
            <a:r>
              <a:rPr lang="zh-CN" altLang="en-US">
                <a:solidFill>
                  <a:schemeClr val="tx1"/>
                </a:solidFill>
              </a:rPr>
              <a:t>杂度为O(nm)，n为点</a:t>
            </a:r>
            <a:endParaRPr lang="zh-CN" altLang="en-US">
              <a:solidFill>
                <a:schemeClr val="tx1"/>
              </a:solidFill>
            </a:endParaRPr>
          </a:p>
          <a:p>
            <a:r>
              <a:rPr lang="zh-CN" altLang="en-US">
                <a:solidFill>
                  <a:schemeClr val="tx1"/>
                </a:solidFill>
              </a:rPr>
              <a:t>数，m为边数。</a:t>
            </a:r>
            <a:endParaRPr lang="zh-CN" altLang="en-US">
              <a:solidFill>
                <a:schemeClr val="tx1"/>
              </a:solidFill>
            </a:endParaRPr>
          </a:p>
        </p:txBody>
      </p:sp>
      <p:pic>
        <p:nvPicPr>
          <p:cNvPr id="4" name="图片 3" descr="D[N]MS%SP1%9DIPST8NUHD7"/>
          <p:cNvPicPr>
            <a:picLocks noChangeAspect="1"/>
          </p:cNvPicPr>
          <p:nvPr/>
        </p:nvPicPr>
        <p:blipFill>
          <a:blip r:embed="rId1"/>
          <a:stretch>
            <a:fillRect/>
          </a:stretch>
        </p:blipFill>
        <p:spPr>
          <a:xfrm>
            <a:off x="4486910" y="943610"/>
            <a:ext cx="7781290" cy="5868035"/>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Bellman-Ford</a:t>
            </a:r>
            <a:endParaRPr lang="zh-CN" altLang="en-US"/>
          </a:p>
        </p:txBody>
      </p:sp>
      <p:sp>
        <p:nvSpPr>
          <p:cNvPr id="3" name="内容占位符 2"/>
          <p:cNvSpPr>
            <a:spLocks noGrp="1"/>
          </p:cNvSpPr>
          <p:nvPr>
            <p:ph idx="1"/>
          </p:nvPr>
        </p:nvSpPr>
        <p:spPr/>
        <p:txBody>
          <a:bodyPr/>
          <a:p>
            <a:r>
              <a:rPr lang="en-US" altLang="zh-CN">
                <a:solidFill>
                  <a:schemeClr val="tx1"/>
                </a:solidFill>
              </a:rPr>
              <a:t>    </a:t>
            </a:r>
            <a:r>
              <a:rPr lang="zh-CN" altLang="en-US">
                <a:solidFill>
                  <a:schemeClr val="tx1"/>
                </a:solidFill>
              </a:rPr>
              <a:t>在第2)操作开始的时候记录一个标志，标志初始为false，如果有一条边发生了松弛，那么标志置为true，所有边枚举完毕如果标志还是false则说明没有负权回路，否则就含有负环</a:t>
            </a:r>
            <a:r>
              <a:rPr lang="zh-CN" altLang="en-US"/>
              <a:t>。</a:t>
            </a:r>
            <a:endParaRPr lang="zh-CN" altLang="en-US"/>
          </a:p>
          <a:p>
            <a:endParaRPr lang="zh-CN" altLang="en-US"/>
          </a:p>
          <a:p>
            <a:r>
              <a:rPr lang="zh-CN" altLang="en-US"/>
              <a:t>    </a:t>
            </a:r>
            <a:r>
              <a:rPr lang="zh-CN" altLang="en-US">
                <a:solidFill>
                  <a:schemeClr val="tx1"/>
                </a:solidFill>
              </a:rPr>
              <a:t>这个优化在一般情况下很有效，因为往往最短路在前几次迭代就已经找到最优解了，但是也不排除上文提到的负权圈的情况，会一直更新，使得整个算法的时间复杂度达到上限O(nm)，那么如何改善这个算法的效率呢？</a:t>
            </a:r>
            <a:endParaRPr lang="zh-CN" altLang="en-US">
              <a:solidFill>
                <a:schemeClr val="tx1"/>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SPFA(</a:t>
            </a:r>
            <a:r>
              <a:rPr lang="en-US" altLang="zh-CN">
                <a:sym typeface="+mn-ea"/>
              </a:rPr>
              <a:t>Shortest Path Faster Algorithm</a:t>
            </a:r>
            <a:r>
              <a:rPr lang="en-US" altLang="zh-CN"/>
              <a:t>)</a:t>
            </a:r>
            <a:endParaRPr lang="en-US" altLang="zh-CN"/>
          </a:p>
        </p:txBody>
      </p:sp>
      <p:sp>
        <p:nvSpPr>
          <p:cNvPr id="3" name="内容占位符 2"/>
          <p:cNvSpPr>
            <a:spLocks noGrp="1"/>
          </p:cNvSpPr>
          <p:nvPr>
            <p:ph idx="1"/>
          </p:nvPr>
        </p:nvSpPr>
        <p:spPr/>
        <p:txBody>
          <a:bodyPr/>
          <a:p>
            <a:r>
              <a:rPr lang="en-US" altLang="zh-CN">
                <a:solidFill>
                  <a:schemeClr val="tx1"/>
                </a:solidFill>
              </a:rPr>
              <a:t>    </a:t>
            </a:r>
            <a:r>
              <a:rPr lang="zh-CN" altLang="en-US">
                <a:solidFill>
                  <a:schemeClr val="tx1"/>
                </a:solidFill>
              </a:rPr>
              <a:t>SPFA是基于Bellman-Ford的思想，采用先进先出(FIFO)队列进行优化的一个计算单源最短路的快速算法</a:t>
            </a:r>
            <a:r>
              <a:rPr lang="zh-CN" altLang="en-US"/>
              <a:t>。</a:t>
            </a:r>
            <a:endParaRPr lang="zh-CN" altLang="en-US"/>
          </a:p>
          <a:p>
            <a:r>
              <a:rPr lang="en-US" altLang="zh-CN">
                <a:solidFill>
                  <a:schemeClr val="tx1"/>
                </a:solidFill>
              </a:rPr>
              <a:t>    SPFA</a:t>
            </a:r>
            <a:r>
              <a:rPr lang="zh-CN" altLang="en-US">
                <a:solidFill>
                  <a:schemeClr val="tx1"/>
                </a:solidFill>
              </a:rPr>
              <a:t>的原理类似</a:t>
            </a:r>
            <a:r>
              <a:rPr lang="en-US" altLang="zh-CN">
                <a:solidFill>
                  <a:schemeClr val="tx1"/>
                </a:solidFill>
              </a:rPr>
              <a:t>Bellman-Ford.利用一个先进先出的队列用来保存待松弛的结点，每次取出队首结点u，并且枚举从u出发的所有边(u, v)，如果dis[u] + w(u, v) &lt; dis[v]，则更新dis[v] = dis[u] + w(u, v)，然后判断v点在不在队列中，如果不在就将v点放入队尾。这样不断从队列中取出结点来进行松弛操作，直至队列空为止。</a:t>
            </a:r>
            <a:r>
              <a:rPr lang="en-US" altLang="zh-CN"/>
              <a:t> </a:t>
            </a:r>
            <a:endParaRPr lang="en-US" altLang="zh-CN"/>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SPFA</a:t>
            </a:r>
            <a:endParaRPr lang="zh-CN" altLang="en-US"/>
          </a:p>
        </p:txBody>
      </p:sp>
      <p:sp>
        <p:nvSpPr>
          <p:cNvPr id="3" name="内容占位符 2"/>
          <p:cNvSpPr>
            <a:spLocks noGrp="1"/>
          </p:cNvSpPr>
          <p:nvPr>
            <p:ph idx="1"/>
          </p:nvPr>
        </p:nvSpPr>
        <p:spPr/>
        <p:txBody>
          <a:bodyPr/>
          <a:p>
            <a:r>
              <a:rPr lang="zh-CN" altLang="en-US">
                <a:solidFill>
                  <a:schemeClr val="tx1"/>
                </a:solidFill>
              </a:rPr>
              <a:t>如果存在负权圈呢？</a:t>
            </a:r>
            <a:endParaRPr lang="zh-CN" altLang="en-US">
              <a:solidFill>
                <a:schemeClr val="tx1"/>
              </a:solidFill>
            </a:endParaRPr>
          </a:p>
          <a:p>
            <a:r>
              <a:rPr lang="en-US" altLang="zh-CN">
                <a:solidFill>
                  <a:schemeClr val="tx1"/>
                </a:solidFill>
              </a:rPr>
              <a:t>Solution:</a:t>
            </a:r>
            <a:endParaRPr lang="zh-CN" altLang="en-US">
              <a:solidFill>
                <a:schemeClr val="tx1"/>
              </a:solidFill>
            </a:endParaRPr>
          </a:p>
          <a:p>
            <a:r>
              <a:rPr lang="en-US" altLang="zh-CN">
                <a:solidFill>
                  <a:schemeClr val="tx1"/>
                </a:solidFill>
              </a:rPr>
              <a:t>    用一个数组cnt[i]来记录i这个点入队的次数，所有的cnt[i]必定都小于等于n，所以一旦有一个cnt[i] &gt; n，则表明这个图中存在负权圈。</a:t>
            </a:r>
            <a:endParaRPr lang="en-US" altLang="zh-CN">
              <a:solidFill>
                <a:schemeClr val="tx1"/>
              </a:solidFill>
            </a:endParaRPr>
          </a:p>
          <a:p>
            <a:r>
              <a:rPr lang="en-US" altLang="zh-CN">
                <a:solidFill>
                  <a:schemeClr val="tx1"/>
                </a:solidFill>
              </a:rPr>
              <a:t>  </a:t>
            </a:r>
            <a:r>
              <a:rPr lang="en-US" altLang="zh-CN">
                <a:solidFill>
                  <a:schemeClr val="accent2"/>
                </a:solidFill>
              </a:rPr>
              <a:t> if(++cnt[edge[G[u][i]].v]&gt;n) return false;</a:t>
            </a:r>
            <a:endParaRPr lang="en-US" altLang="zh-CN">
              <a:solidFill>
                <a:schemeClr val="accent2"/>
              </a:solidFill>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SPFA(</a:t>
            </a:r>
            <a:r>
              <a:rPr lang="zh-CN" altLang="en-US"/>
              <a:t>例子同上</a:t>
            </a:r>
            <a:r>
              <a:rPr lang="en-US" altLang="zh-CN"/>
              <a:t>)</a:t>
            </a:r>
            <a:endParaRPr lang="en-US" altLang="zh-CN"/>
          </a:p>
        </p:txBody>
      </p:sp>
      <p:sp>
        <p:nvSpPr>
          <p:cNvPr id="3" name="内容占位符 2"/>
          <p:cNvSpPr>
            <a:spLocks noGrp="1"/>
          </p:cNvSpPr>
          <p:nvPr>
            <p:ph idx="1"/>
          </p:nvPr>
        </p:nvSpPr>
        <p:spPr/>
        <p:txBody>
          <a:bodyPr/>
          <a:p>
            <a:r>
              <a:rPr lang="zh-CN" altLang="en-US">
                <a:solidFill>
                  <a:schemeClr val="tx1"/>
                </a:solidFill>
              </a:rPr>
              <a:t>初始化操作</a:t>
            </a:r>
            <a:endParaRPr lang="zh-CN" altLang="en-US">
              <a:solidFill>
                <a:schemeClr val="tx1"/>
              </a:solidFill>
            </a:endParaRPr>
          </a:p>
        </p:txBody>
      </p:sp>
      <p:pic>
        <p:nvPicPr>
          <p:cNvPr id="5" name="图片 4"/>
          <p:cNvPicPr>
            <a:picLocks noChangeAspect="1"/>
          </p:cNvPicPr>
          <p:nvPr/>
        </p:nvPicPr>
        <p:blipFill>
          <a:blip r:embed="rId1"/>
          <a:stretch>
            <a:fillRect/>
          </a:stretch>
        </p:blipFill>
        <p:spPr>
          <a:xfrm>
            <a:off x="5097780" y="1270000"/>
            <a:ext cx="7038975" cy="5281295"/>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SPFA</a:t>
            </a:r>
            <a:endParaRPr lang="zh-CN" altLang="en-US"/>
          </a:p>
        </p:txBody>
      </p:sp>
      <p:sp>
        <p:nvSpPr>
          <p:cNvPr id="3" name="内容占位符 2"/>
          <p:cNvSpPr>
            <a:spLocks noGrp="1"/>
          </p:cNvSpPr>
          <p:nvPr>
            <p:ph idx="1"/>
          </p:nvPr>
        </p:nvSpPr>
        <p:spPr/>
        <p:txBody>
          <a:bodyPr/>
          <a:p>
            <a:r>
              <a:rPr lang="zh-CN" altLang="en-US">
                <a:solidFill>
                  <a:schemeClr val="tx1"/>
                </a:solidFill>
              </a:rPr>
              <a:t>核心代码：</a:t>
            </a:r>
            <a:endParaRPr lang="zh-CN" altLang="en-US">
              <a:solidFill>
                <a:schemeClr val="tx1"/>
              </a:solidFill>
            </a:endParaRPr>
          </a:p>
          <a:p>
            <a:endParaRPr lang="zh-CN" altLang="en-US">
              <a:solidFill>
                <a:schemeClr val="tx1"/>
              </a:solidFill>
            </a:endParaRPr>
          </a:p>
        </p:txBody>
      </p:sp>
      <p:pic>
        <p:nvPicPr>
          <p:cNvPr id="4" name="图片 3" descr="BYEM)`84}]ITH38}3DD`90W"/>
          <p:cNvPicPr>
            <a:picLocks noChangeAspect="1"/>
          </p:cNvPicPr>
          <p:nvPr/>
        </p:nvPicPr>
        <p:blipFill>
          <a:blip r:embed="rId1"/>
          <a:stretch>
            <a:fillRect/>
          </a:stretch>
        </p:blipFill>
        <p:spPr>
          <a:xfrm>
            <a:off x="3375025" y="1537335"/>
            <a:ext cx="8321675" cy="482409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03697" y="772794"/>
            <a:ext cx="9984532" cy="723600"/>
          </a:xfrm>
        </p:spPr>
        <p:txBody>
          <a:bodyPr/>
          <a:p>
            <a:r>
              <a:rPr lang="zh-CN" altLang="en-US">
                <a:sym typeface="+mn-ea"/>
              </a:rPr>
              <a:t>基本概念</a:t>
            </a:r>
            <a:endParaRPr lang="zh-CN" altLang="en-US">
              <a:sym typeface="+mn-ea"/>
            </a:endParaRPr>
          </a:p>
        </p:txBody>
      </p:sp>
      <p:sp>
        <p:nvSpPr>
          <p:cNvPr id="3" name="内容占位符 2"/>
          <p:cNvSpPr>
            <a:spLocks noGrp="1"/>
          </p:cNvSpPr>
          <p:nvPr>
            <p:ph idx="1"/>
          </p:nvPr>
        </p:nvSpPr>
        <p:spPr>
          <a:xfrm>
            <a:off x="1103630" y="1617345"/>
            <a:ext cx="10368280" cy="5118100"/>
          </a:xfrm>
        </p:spPr>
        <p:txBody>
          <a:bodyPr>
            <a:normAutofit/>
          </a:bodyPr>
          <a:p>
            <a:pPr marL="0" indent="0">
              <a:buNone/>
            </a:pPr>
            <a:r>
              <a:rPr lang="zh-CN" altLang="en-US">
                <a:solidFill>
                  <a:schemeClr val="tx1"/>
                </a:solidFill>
                <a:latin typeface="+mn-lt"/>
                <a:cs typeface="+mn-lt"/>
              </a:rPr>
              <a:t>数学表示：</a:t>
            </a:r>
            <a:endParaRPr lang="zh-CN" altLang="en-US">
              <a:solidFill>
                <a:schemeClr val="tx1"/>
              </a:solidFill>
              <a:latin typeface="+mn-lt"/>
              <a:cs typeface="+mn-lt"/>
            </a:endParaRPr>
          </a:p>
          <a:p>
            <a:pPr marL="0" indent="0">
              <a:buNone/>
            </a:pPr>
            <a:r>
              <a:rPr lang="zh-CN" altLang="en-US">
                <a:solidFill>
                  <a:schemeClr val="tx1"/>
                </a:solidFill>
                <a:latin typeface="+mn-lt"/>
                <a:cs typeface="+mn-lt"/>
              </a:rPr>
              <a:t>图是一个三元组：</a:t>
            </a:r>
            <a:r>
              <a:rPr lang="en-US" altLang="zh-CN">
                <a:solidFill>
                  <a:schemeClr val="tx1"/>
                </a:solidFill>
                <a:latin typeface="+mn-lt"/>
                <a:cs typeface="+mn-lt"/>
              </a:rPr>
              <a:t>G=&lt;V(G), E(G), W(G)&gt;          </a:t>
            </a:r>
            <a:r>
              <a:rPr lang="zh-CN" altLang="en-US">
                <a:solidFill>
                  <a:schemeClr val="tx1"/>
                </a:solidFill>
                <a:latin typeface="+mn-lt"/>
                <a:cs typeface="+mn-lt"/>
                <a:sym typeface="+mn-ea"/>
              </a:rPr>
              <a:t>有向边</a:t>
            </a:r>
            <a:endParaRPr lang="en-US" altLang="zh-CN">
              <a:solidFill>
                <a:schemeClr val="tx1"/>
              </a:solidFill>
              <a:latin typeface="+mn-lt"/>
              <a:cs typeface="+mn-lt"/>
            </a:endParaRPr>
          </a:p>
          <a:p>
            <a:pPr marL="0" indent="0">
              <a:buNone/>
            </a:pPr>
            <a:r>
              <a:rPr lang="en-US" altLang="zh-CN">
                <a:solidFill>
                  <a:schemeClr val="tx1"/>
                </a:solidFill>
                <a:latin typeface="+mn-lt"/>
                <a:cs typeface="+mn-lt"/>
              </a:rPr>
              <a:t>V(G): </a:t>
            </a:r>
            <a:r>
              <a:rPr lang="zh-CN" altLang="en-US">
                <a:solidFill>
                  <a:schemeClr val="tx1"/>
                </a:solidFill>
                <a:latin typeface="+mn-lt"/>
                <a:cs typeface="+mn-lt"/>
              </a:rPr>
              <a:t>图的节点集</a:t>
            </a:r>
            <a:endParaRPr lang="zh-CN" altLang="en-US">
              <a:solidFill>
                <a:schemeClr val="tx1"/>
              </a:solidFill>
              <a:latin typeface="+mn-lt"/>
              <a:cs typeface="+mn-lt"/>
            </a:endParaRPr>
          </a:p>
          <a:p>
            <a:pPr marL="0" indent="0">
              <a:buNone/>
            </a:pPr>
            <a:r>
              <a:rPr lang="en-US" altLang="zh-CN">
                <a:solidFill>
                  <a:schemeClr val="tx1"/>
                </a:solidFill>
                <a:latin typeface="+mn-lt"/>
                <a:cs typeface="+mn-lt"/>
              </a:rPr>
              <a:t>E(G): </a:t>
            </a:r>
            <a:r>
              <a:rPr lang="zh-CN" altLang="en-US">
                <a:solidFill>
                  <a:schemeClr val="tx1"/>
                </a:solidFill>
                <a:latin typeface="+mn-lt"/>
                <a:cs typeface="+mn-lt"/>
              </a:rPr>
              <a:t>图</a:t>
            </a:r>
            <a:r>
              <a:rPr lang="en-US" altLang="zh-CN">
                <a:solidFill>
                  <a:schemeClr val="tx1"/>
                </a:solidFill>
                <a:latin typeface="+mn-lt"/>
                <a:cs typeface="+mn-lt"/>
              </a:rPr>
              <a:t>G</a:t>
            </a:r>
            <a:r>
              <a:rPr lang="zh-CN" altLang="en-US">
                <a:solidFill>
                  <a:schemeClr val="tx1"/>
                </a:solidFill>
                <a:latin typeface="+mn-lt"/>
                <a:cs typeface="+mn-lt"/>
              </a:rPr>
              <a:t>的边集                                                 </a:t>
            </a:r>
            <a:r>
              <a:rPr lang="zh-CN" altLang="en-US">
                <a:solidFill>
                  <a:schemeClr val="tx1"/>
                </a:solidFill>
                <a:latin typeface="+mn-lt"/>
                <a:cs typeface="+mn-lt"/>
                <a:sym typeface="+mn-ea"/>
              </a:rPr>
              <a:t>无向边</a:t>
            </a:r>
            <a:endParaRPr lang="zh-CN" altLang="en-US">
              <a:solidFill>
                <a:schemeClr val="tx1"/>
              </a:solidFill>
              <a:latin typeface="+mn-lt"/>
              <a:cs typeface="+mn-lt"/>
            </a:endParaRPr>
          </a:p>
          <a:p>
            <a:pPr marL="0" indent="0">
              <a:buNone/>
            </a:pPr>
            <a:r>
              <a:rPr lang="en-US" altLang="zh-CN">
                <a:solidFill>
                  <a:schemeClr val="tx1"/>
                </a:solidFill>
                <a:latin typeface="+mn-lt"/>
                <a:cs typeface="+mn-lt"/>
              </a:rPr>
              <a:t>W(G): V*V</a:t>
            </a:r>
            <a:r>
              <a:rPr lang="zh-CN" altLang="en-US">
                <a:solidFill>
                  <a:schemeClr val="tx1"/>
                </a:solidFill>
                <a:latin typeface="+mn-lt"/>
                <a:cs typeface="+mn-lt"/>
              </a:rPr>
              <a:t>的关联函数</a:t>
            </a:r>
            <a:endParaRPr lang="zh-CN" altLang="en-US">
              <a:solidFill>
                <a:schemeClr val="tx1"/>
              </a:solidFill>
              <a:latin typeface="+mn-lt"/>
              <a:cs typeface="+mn-lt"/>
            </a:endParaRPr>
          </a:p>
          <a:p>
            <a:pPr>
              <a:buNone/>
            </a:pPr>
            <a:r>
              <a:rPr lang="zh-CN" altLang="en-US">
                <a:solidFill>
                  <a:schemeClr val="tx1"/>
                </a:solidFill>
                <a:latin typeface="+mn-lt"/>
                <a:cs typeface="+mn-lt"/>
              </a:rPr>
              <a:t>重边</a:t>
            </a:r>
            <a:r>
              <a:rPr lang="en-US" altLang="zh-CN">
                <a:solidFill>
                  <a:schemeClr val="tx1"/>
                </a:solidFill>
                <a:latin typeface="+mn-lt"/>
                <a:cs typeface="+mn-lt"/>
              </a:rPr>
              <a:t>(</a:t>
            </a:r>
            <a:r>
              <a:rPr lang="zh-CN" altLang="en-US">
                <a:solidFill>
                  <a:schemeClr val="tx1"/>
                </a:solidFill>
                <a:latin typeface="+mn-lt"/>
                <a:cs typeface="+mn-lt"/>
              </a:rPr>
              <a:t>平行边</a:t>
            </a:r>
            <a:r>
              <a:rPr lang="en-US" altLang="zh-CN">
                <a:solidFill>
                  <a:schemeClr val="tx1"/>
                </a:solidFill>
                <a:latin typeface="+mn-lt"/>
                <a:cs typeface="+mn-lt"/>
              </a:rPr>
              <a:t>)</a:t>
            </a:r>
            <a:r>
              <a:rPr lang="zh-CN" altLang="en-US">
                <a:solidFill>
                  <a:schemeClr val="tx1"/>
                </a:solidFill>
                <a:latin typeface="+mn-lt"/>
                <a:cs typeface="+mn-lt"/>
              </a:rPr>
              <a:t>：两个节点间方向相同的若干条边</a:t>
            </a:r>
            <a:endParaRPr lang="zh-CN" altLang="en-US">
              <a:solidFill>
                <a:schemeClr val="tx1"/>
              </a:solidFill>
              <a:latin typeface="+mn-lt"/>
              <a:cs typeface="+mn-lt"/>
            </a:endParaRPr>
          </a:p>
          <a:p>
            <a:pPr>
              <a:buNone/>
            </a:pPr>
            <a:r>
              <a:rPr lang="zh-CN" altLang="en-US">
                <a:solidFill>
                  <a:schemeClr val="tx1"/>
                </a:solidFill>
                <a:latin typeface="+mn-lt"/>
                <a:cs typeface="+mn-lt"/>
              </a:rPr>
              <a:t>自环：自己连自己的环</a:t>
            </a:r>
            <a:endParaRPr lang="zh-CN" altLang="en-US" dirty="0"/>
          </a:p>
          <a:p>
            <a:pPr marL="0" indent="0">
              <a:buNone/>
            </a:pPr>
            <a:r>
              <a:rPr lang="zh-CN" altLang="en-US">
                <a:solidFill>
                  <a:schemeClr val="tx1"/>
                </a:solidFill>
                <a:latin typeface="+mn-lt"/>
                <a:cs typeface="+mn-lt"/>
              </a:rPr>
              <a:t>对称边：两端点间方向相反的两条边（一条无向边可以拆为两条有向边）                                         </a:t>
            </a:r>
            <a:endParaRPr lang="zh-CN" altLang="en-US">
              <a:solidFill>
                <a:schemeClr val="tx1"/>
              </a:solidFill>
              <a:latin typeface="+mn-lt"/>
              <a:cs typeface="+mn-lt"/>
            </a:endParaRPr>
          </a:p>
        </p:txBody>
      </p:sp>
      <p:grpSp>
        <p:nvGrpSpPr>
          <p:cNvPr id="8196" name="Group 4"/>
          <p:cNvGrpSpPr/>
          <p:nvPr/>
        </p:nvGrpSpPr>
        <p:grpSpPr>
          <a:xfrm>
            <a:off x="1576705" y="1795463"/>
            <a:ext cx="8049260" cy="3841115"/>
            <a:chOff x="341" y="-5130"/>
            <a:chExt cx="12676" cy="6049"/>
          </a:xfrm>
        </p:grpSpPr>
        <p:sp>
          <p:nvSpPr>
            <p:cNvPr id="6160" name="Oval 5"/>
            <p:cNvSpPr/>
            <p:nvPr/>
          </p:nvSpPr>
          <p:spPr>
            <a:xfrm>
              <a:off x="11996" y="-5130"/>
              <a:ext cx="1021" cy="1021"/>
            </a:xfrm>
            <a:prstGeom prst="ellipse">
              <a:avLst/>
            </a:prstGeom>
            <a:solidFill>
              <a:schemeClr val="hlink"/>
            </a:solidFill>
            <a:ln w="9525">
              <a:noFill/>
            </a:ln>
          </p:spPr>
          <p:txBody>
            <a:bodyPr anchor="ctr"/>
            <a:p>
              <a:pPr eaLnBrk="1" hangingPunct="1"/>
              <a:r>
                <a:rPr lang="zh-CN" altLang="en-US" sz="3600" dirty="0">
                  <a:latin typeface="Arial" panose="020B0604020202020204" pitchFamily="34" charset="0"/>
                  <a:sym typeface="+mn-ea"/>
                </a:rPr>
                <a:t>i</a:t>
              </a:r>
              <a:endParaRPr lang="zh-CN" altLang="en-US" sz="3600" dirty="0">
                <a:latin typeface="Arial" panose="020B0604020202020204" pitchFamily="34" charset="0"/>
              </a:endParaRPr>
            </a:p>
          </p:txBody>
        </p:sp>
        <p:sp>
          <p:nvSpPr>
            <p:cNvPr id="6161" name="Text Box 6"/>
            <p:cNvSpPr txBox="1"/>
            <p:nvPr/>
          </p:nvSpPr>
          <p:spPr>
            <a:xfrm>
              <a:off x="341" y="0"/>
              <a:ext cx="804" cy="919"/>
            </a:xfrm>
            <a:prstGeom prst="rect">
              <a:avLst/>
            </a:prstGeom>
            <a:noFill/>
            <a:ln w="9525">
              <a:noFill/>
            </a:ln>
          </p:spPr>
          <p:txBody>
            <a:bodyPr>
              <a:spAutoFit/>
            </a:bodyPr>
            <a:p>
              <a:pPr eaLnBrk="1" hangingPunct="1"/>
              <a:endParaRPr lang="zh-CN" altLang="en-US" sz="3200" dirty="0">
                <a:latin typeface="Arial" panose="020B0604020202020204" pitchFamily="34" charset="0"/>
              </a:endParaRPr>
            </a:p>
          </p:txBody>
        </p:sp>
      </p:grpSp>
      <p:sp>
        <p:nvSpPr>
          <p:cNvPr id="8208" name="箭头 283"/>
          <p:cNvSpPr/>
          <p:nvPr/>
        </p:nvSpPr>
        <p:spPr>
          <a:xfrm>
            <a:off x="9625965" y="2174240"/>
            <a:ext cx="1225550" cy="215900"/>
          </a:xfrm>
          <a:prstGeom prst="line">
            <a:avLst/>
          </a:prstGeom>
          <a:ln w="76200" cap="flat" cmpd="sng">
            <a:solidFill>
              <a:srgbClr val="FF0000"/>
            </a:solidFill>
            <a:prstDash val="solid"/>
            <a:headEnd type="none" w="med" len="med"/>
            <a:tailEnd type="triangle" w="med" len="med"/>
          </a:ln>
        </p:spPr>
      </p:sp>
      <p:grpSp>
        <p:nvGrpSpPr>
          <p:cNvPr id="8202" name="Group 10"/>
          <p:cNvGrpSpPr/>
          <p:nvPr/>
        </p:nvGrpSpPr>
        <p:grpSpPr>
          <a:xfrm>
            <a:off x="10851515" y="2173923"/>
            <a:ext cx="647700" cy="647700"/>
            <a:chOff x="0" y="0"/>
            <a:chExt cx="1020" cy="1020"/>
          </a:xfrm>
        </p:grpSpPr>
        <p:sp>
          <p:nvSpPr>
            <p:cNvPr id="6156" name="Oval 11"/>
            <p:cNvSpPr/>
            <p:nvPr/>
          </p:nvSpPr>
          <p:spPr>
            <a:xfrm>
              <a:off x="0" y="0"/>
              <a:ext cx="1021" cy="1021"/>
            </a:xfrm>
            <a:prstGeom prst="ellipse">
              <a:avLst/>
            </a:prstGeom>
            <a:solidFill>
              <a:schemeClr val="hlink"/>
            </a:solidFill>
            <a:ln w="9525">
              <a:noFill/>
            </a:ln>
          </p:spPr>
          <p:txBody>
            <a:bodyPr anchor="ctr"/>
            <a:p>
              <a:pPr eaLnBrk="1" hangingPunct="1"/>
              <a:endParaRPr lang="zh-CN" altLang="en-US" dirty="0">
                <a:latin typeface="Arial" panose="020B0604020202020204" pitchFamily="34" charset="0"/>
              </a:endParaRPr>
            </a:p>
          </p:txBody>
        </p:sp>
        <p:sp>
          <p:nvSpPr>
            <p:cNvPr id="6157" name="Text Box 12"/>
            <p:cNvSpPr txBox="1"/>
            <p:nvPr/>
          </p:nvSpPr>
          <p:spPr>
            <a:xfrm>
              <a:off x="227" y="0"/>
              <a:ext cx="690" cy="912"/>
            </a:xfrm>
            <a:prstGeom prst="rect">
              <a:avLst/>
            </a:prstGeom>
            <a:noFill/>
            <a:ln w="9525">
              <a:noFill/>
            </a:ln>
          </p:spPr>
          <p:txBody>
            <a:bodyPr>
              <a:spAutoFit/>
            </a:bodyPr>
            <a:p>
              <a:pPr eaLnBrk="1" hangingPunct="1"/>
              <a:r>
                <a:rPr lang="zh-CN" altLang="en-US" sz="3200" dirty="0">
                  <a:latin typeface="Arial" panose="020B0604020202020204" pitchFamily="34" charset="0"/>
                </a:rPr>
                <a:t>j</a:t>
              </a:r>
              <a:endParaRPr lang="zh-CN" altLang="en-US" sz="3200" dirty="0">
                <a:latin typeface="Arial" panose="020B0604020202020204" pitchFamily="34" charset="0"/>
              </a:endParaRPr>
            </a:p>
          </p:txBody>
        </p:sp>
      </p:grpSp>
      <p:grpSp>
        <p:nvGrpSpPr>
          <p:cNvPr id="8199" name="Group 7"/>
          <p:cNvGrpSpPr/>
          <p:nvPr/>
        </p:nvGrpSpPr>
        <p:grpSpPr>
          <a:xfrm>
            <a:off x="8865553" y="3538855"/>
            <a:ext cx="655637" cy="647700"/>
            <a:chOff x="0" y="0"/>
            <a:chExt cx="1031" cy="1020"/>
          </a:xfrm>
        </p:grpSpPr>
        <p:sp>
          <p:nvSpPr>
            <p:cNvPr id="6158" name="Oval 8"/>
            <p:cNvSpPr/>
            <p:nvPr/>
          </p:nvSpPr>
          <p:spPr>
            <a:xfrm>
              <a:off x="0" y="0"/>
              <a:ext cx="1021" cy="1021"/>
            </a:xfrm>
            <a:prstGeom prst="ellipse">
              <a:avLst/>
            </a:prstGeom>
            <a:solidFill>
              <a:schemeClr val="hlink"/>
            </a:solidFill>
            <a:ln w="9525">
              <a:noFill/>
            </a:ln>
          </p:spPr>
          <p:txBody>
            <a:bodyPr anchor="ctr"/>
            <a:p>
              <a:pPr eaLnBrk="1" hangingPunct="1"/>
              <a:endParaRPr lang="zh-CN" altLang="en-US" dirty="0">
                <a:latin typeface="Arial" panose="020B0604020202020204" pitchFamily="34" charset="0"/>
              </a:endParaRPr>
            </a:p>
          </p:txBody>
        </p:sp>
        <p:sp>
          <p:nvSpPr>
            <p:cNvPr id="6159" name="Text Box 9"/>
            <p:cNvSpPr txBox="1"/>
            <p:nvPr/>
          </p:nvSpPr>
          <p:spPr>
            <a:xfrm>
              <a:off x="341" y="0"/>
              <a:ext cx="690" cy="912"/>
            </a:xfrm>
            <a:prstGeom prst="rect">
              <a:avLst/>
            </a:prstGeom>
            <a:noFill/>
            <a:ln w="9525">
              <a:noFill/>
            </a:ln>
          </p:spPr>
          <p:txBody>
            <a:bodyPr>
              <a:spAutoFit/>
            </a:bodyPr>
            <a:p>
              <a:pPr eaLnBrk="1" hangingPunct="1"/>
              <a:r>
                <a:rPr lang="zh-CN" altLang="en-US" sz="3200" dirty="0">
                  <a:latin typeface="Arial" panose="020B0604020202020204" pitchFamily="34" charset="0"/>
                </a:rPr>
                <a:t>i</a:t>
              </a:r>
              <a:endParaRPr lang="zh-CN" altLang="en-US" sz="3200" dirty="0">
                <a:latin typeface="Arial" panose="020B0604020202020204" pitchFamily="34" charset="0"/>
              </a:endParaRPr>
            </a:p>
          </p:txBody>
        </p:sp>
      </p:grpSp>
      <p:sp>
        <p:nvSpPr>
          <p:cNvPr id="8209" name="Line 17"/>
          <p:cNvSpPr/>
          <p:nvPr/>
        </p:nvSpPr>
        <p:spPr>
          <a:xfrm>
            <a:off x="9414828" y="3996690"/>
            <a:ext cx="1366837" cy="215900"/>
          </a:xfrm>
          <a:prstGeom prst="line">
            <a:avLst/>
          </a:prstGeom>
          <a:ln w="76200" cap="flat" cmpd="sng">
            <a:solidFill>
              <a:srgbClr val="FF0000"/>
            </a:solidFill>
            <a:prstDash val="solid"/>
            <a:headEnd type="none" w="med" len="med"/>
            <a:tailEnd type="none" w="med" len="med"/>
          </a:ln>
        </p:spPr>
      </p:sp>
      <p:grpSp>
        <p:nvGrpSpPr>
          <p:cNvPr id="4" name="Group 10"/>
          <p:cNvGrpSpPr/>
          <p:nvPr/>
        </p:nvGrpSpPr>
        <p:grpSpPr>
          <a:xfrm>
            <a:off x="10707370" y="3996373"/>
            <a:ext cx="647700" cy="647700"/>
            <a:chOff x="0" y="0"/>
            <a:chExt cx="1020" cy="1020"/>
          </a:xfrm>
        </p:grpSpPr>
        <p:sp>
          <p:nvSpPr>
            <p:cNvPr id="5" name="Oval 11"/>
            <p:cNvSpPr/>
            <p:nvPr/>
          </p:nvSpPr>
          <p:spPr>
            <a:xfrm>
              <a:off x="0" y="0"/>
              <a:ext cx="1021" cy="1021"/>
            </a:xfrm>
            <a:prstGeom prst="ellipse">
              <a:avLst/>
            </a:prstGeom>
            <a:solidFill>
              <a:schemeClr val="hlink"/>
            </a:solidFill>
            <a:ln w="9525">
              <a:noFill/>
            </a:ln>
          </p:spPr>
          <p:txBody>
            <a:bodyPr anchor="ctr"/>
            <a:p>
              <a:pPr eaLnBrk="1" hangingPunct="1"/>
              <a:endParaRPr lang="zh-CN" altLang="en-US" dirty="0">
                <a:latin typeface="Arial" panose="020B0604020202020204" pitchFamily="34" charset="0"/>
              </a:endParaRPr>
            </a:p>
          </p:txBody>
        </p:sp>
        <p:sp>
          <p:nvSpPr>
            <p:cNvPr id="6" name="Text Box 12"/>
            <p:cNvSpPr txBox="1"/>
            <p:nvPr/>
          </p:nvSpPr>
          <p:spPr>
            <a:xfrm>
              <a:off x="227" y="0"/>
              <a:ext cx="690" cy="912"/>
            </a:xfrm>
            <a:prstGeom prst="rect">
              <a:avLst/>
            </a:prstGeom>
            <a:noFill/>
            <a:ln w="9525">
              <a:noFill/>
            </a:ln>
          </p:spPr>
          <p:txBody>
            <a:bodyPr>
              <a:spAutoFit/>
            </a:bodyPr>
            <a:p>
              <a:pPr eaLnBrk="1" hangingPunct="1"/>
              <a:r>
                <a:rPr lang="zh-CN" altLang="en-US" sz="3200" dirty="0">
                  <a:latin typeface="Arial" panose="020B0604020202020204" pitchFamily="34" charset="0"/>
                </a:rPr>
                <a:t>j</a:t>
              </a:r>
              <a:endParaRPr lang="zh-CN" altLang="en-US" sz="3200" dirty="0">
                <a:latin typeface="Arial" panose="020B0604020202020204" pitchFamily="34"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ox(in)">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8208"/>
                                        </p:tgtEl>
                                        <p:attrNameLst>
                                          <p:attrName>style.visibility</p:attrName>
                                        </p:attrNameLst>
                                      </p:cBhvr>
                                      <p:to>
                                        <p:strVal val="visible"/>
                                      </p:to>
                                    </p:set>
                                    <p:anim calcmode="lin" valueType="num">
                                      <p:cBhvr>
                                        <p:cTn id="12" dur="1000" fill="hold"/>
                                        <p:tgtEl>
                                          <p:spTgt spid="8208"/>
                                        </p:tgtEl>
                                        <p:attrNameLst>
                                          <p:attrName>ppt_x</p:attrName>
                                        </p:attrNameLst>
                                      </p:cBhvr>
                                      <p:tavLst>
                                        <p:tav tm="0">
                                          <p:val>
                                            <p:strVal val="#ppt_x-.2"/>
                                          </p:val>
                                        </p:tav>
                                        <p:tav tm="100000">
                                          <p:val>
                                            <p:strVal val="#ppt_x"/>
                                          </p:val>
                                        </p:tav>
                                      </p:tavLst>
                                    </p:anim>
                                    <p:anim calcmode="lin" valueType="num">
                                      <p:cBhvr>
                                        <p:cTn id="13" dur="1000" fill="hold"/>
                                        <p:tgtEl>
                                          <p:spTgt spid="820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208"/>
                                        </p:tgtEl>
                                      </p:cBhvr>
                                    </p:animEffect>
                                  </p:childTnLst>
                                </p:cTn>
                              </p:par>
                              <p:par>
                                <p:cTn id="15" presetID="4" presetClass="entr" presetSubtype="16" fill="hold" nodeType="withEffect">
                                  <p:stCondLst>
                                    <p:cond delay="0"/>
                                  </p:stCondLst>
                                  <p:childTnLst>
                                    <p:set>
                                      <p:cBhvr>
                                        <p:cTn id="16" dur="1" fill="hold">
                                          <p:stCondLst>
                                            <p:cond delay="0"/>
                                          </p:stCondLst>
                                        </p:cTn>
                                        <p:tgtEl>
                                          <p:spTgt spid="8202"/>
                                        </p:tgtEl>
                                        <p:attrNameLst>
                                          <p:attrName>style.visibility</p:attrName>
                                        </p:attrNameLst>
                                      </p:cBhvr>
                                      <p:to>
                                        <p:strVal val="visible"/>
                                      </p:to>
                                    </p:set>
                                    <p:animEffect transition="in" filter="box(in)">
                                      <p:cBhvr>
                                        <p:cTn id="17" dur="500"/>
                                        <p:tgtEl>
                                          <p:spTgt spid="8202"/>
                                        </p:tgtEl>
                                      </p:cBhvr>
                                    </p:animEffect>
                                  </p:childTnLst>
                                </p:cTn>
                              </p:par>
                              <p:par>
                                <p:cTn id="18" presetID="4" presetClass="entr" presetSubtype="16" fill="hold" nodeType="withEffect">
                                  <p:stCondLst>
                                    <p:cond delay="0"/>
                                  </p:stCondLst>
                                  <p:childTnLst>
                                    <p:set>
                                      <p:cBhvr>
                                        <p:cTn id="19" dur="1" fill="hold">
                                          <p:stCondLst>
                                            <p:cond delay="0"/>
                                          </p:stCondLst>
                                        </p:cTn>
                                        <p:tgtEl>
                                          <p:spTgt spid="8199"/>
                                        </p:tgtEl>
                                        <p:attrNameLst>
                                          <p:attrName>style.visibility</p:attrName>
                                        </p:attrNameLst>
                                      </p:cBhvr>
                                      <p:to>
                                        <p:strVal val="visible"/>
                                      </p:to>
                                    </p:set>
                                    <p:animEffect transition="in" filter="box(in)">
                                      <p:cBhvr>
                                        <p:cTn id="20" dur="500"/>
                                        <p:tgtEl>
                                          <p:spTgt spid="8199"/>
                                        </p:tgtEl>
                                      </p:cBhvr>
                                    </p:animEffect>
                                  </p:childTnLst>
                                </p:cTn>
                              </p:par>
                            </p:childTnLst>
                          </p:cTn>
                        </p:par>
                      </p:childTnLst>
                    </p:cTn>
                  </p:par>
                  <p:par>
                    <p:cTn id="21" fill="hold">
                      <p:stCondLst>
                        <p:cond delay="indefinite"/>
                      </p:stCondLst>
                      <p:childTnLst>
                        <p:par>
                          <p:cTn id="22" fill="hold">
                            <p:stCondLst>
                              <p:cond delay="0"/>
                            </p:stCondLst>
                            <p:childTnLst>
                              <p:par>
                                <p:cTn id="23" presetID="29" presetClass="entr" presetSubtype="0" fill="hold" nodeType="clickEffect">
                                  <p:stCondLst>
                                    <p:cond delay="0"/>
                                  </p:stCondLst>
                                  <p:childTnLst>
                                    <p:set>
                                      <p:cBhvr>
                                        <p:cTn id="24" dur="1" fill="hold">
                                          <p:stCondLst>
                                            <p:cond delay="0"/>
                                          </p:stCondLst>
                                        </p:cTn>
                                        <p:tgtEl>
                                          <p:spTgt spid="8209"/>
                                        </p:tgtEl>
                                        <p:attrNameLst>
                                          <p:attrName>style.visibility</p:attrName>
                                        </p:attrNameLst>
                                      </p:cBhvr>
                                      <p:to>
                                        <p:strVal val="visible"/>
                                      </p:to>
                                    </p:set>
                                    <p:anim calcmode="lin" valueType="num">
                                      <p:cBhvr>
                                        <p:cTn id="25" dur="1000" fill="hold"/>
                                        <p:tgtEl>
                                          <p:spTgt spid="8209"/>
                                        </p:tgtEl>
                                        <p:attrNameLst>
                                          <p:attrName>ppt_x</p:attrName>
                                        </p:attrNameLst>
                                      </p:cBhvr>
                                      <p:tavLst>
                                        <p:tav tm="0">
                                          <p:val>
                                            <p:strVal val="#ppt_x-.2"/>
                                          </p:val>
                                        </p:tav>
                                        <p:tav tm="100000">
                                          <p:val>
                                            <p:strVal val="#ppt_x"/>
                                          </p:val>
                                        </p:tav>
                                      </p:tavLst>
                                    </p:anim>
                                    <p:anim calcmode="lin" valueType="num">
                                      <p:cBhvr>
                                        <p:cTn id="26" dur="1000" fill="hold"/>
                                        <p:tgtEl>
                                          <p:spTgt spid="8209"/>
                                        </p:tgtEl>
                                        <p:attrNameLst>
                                          <p:attrName>ppt_y</p:attrName>
                                        </p:attrNameLst>
                                      </p:cBhvr>
                                      <p:tavLst>
                                        <p:tav tm="0">
                                          <p:val>
                                            <p:strVal val="#ppt_y"/>
                                          </p:val>
                                        </p:tav>
                                        <p:tav tm="100000">
                                          <p:val>
                                            <p:strVal val="#ppt_y"/>
                                          </p:val>
                                        </p:tav>
                                      </p:tavLst>
                                    </p:anim>
                                    <p:animEffect transition="in" filter="wipe(right)" prLst="gradientSize: 0.1">
                                      <p:cBhvr>
                                        <p:cTn id="27" dur="1000"/>
                                        <p:tgtEl>
                                          <p:spTgt spid="8209"/>
                                        </p:tgtEl>
                                      </p:cBhvr>
                                    </p:animEffect>
                                  </p:childTnLst>
                                </p:cTn>
                              </p:par>
                              <p:par>
                                <p:cTn id="28" presetID="4" presetClass="entr" presetSubtype="16"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ox(in)">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SPFA</a:t>
            </a:r>
            <a:endParaRPr lang="en-US" altLang="zh-CN"/>
          </a:p>
        </p:txBody>
      </p:sp>
      <p:sp>
        <p:nvSpPr>
          <p:cNvPr id="3" name="内容占位符 2"/>
          <p:cNvSpPr>
            <a:spLocks noGrp="1"/>
          </p:cNvSpPr>
          <p:nvPr>
            <p:ph idx="1"/>
          </p:nvPr>
        </p:nvSpPr>
        <p:spPr/>
        <p:txBody>
          <a:bodyPr/>
          <a:p>
            <a:r>
              <a:rPr lang="zh-CN" altLang="en-US"/>
              <a:t>    </a:t>
            </a:r>
            <a:r>
              <a:rPr lang="zh-CN" altLang="en-US">
                <a:solidFill>
                  <a:schemeClr val="tx1"/>
                </a:solidFill>
              </a:rPr>
              <a:t>以上代码实现的SPFA算法的最坏时间复杂度为O(nm)，其中n为点数，m为边数，但是一般不会达到这个上界，一般的期望时间复杂度为O(km)， k为常数，m为边数（这个时间复杂度只是估计值，具体和图的结构有很大关系，而且很难证明，不过可以肯定的是至少比传统的Bellman-Ford高效很多，所以一般采用SPFA来求解带负权圈的最短路问题）</a:t>
            </a:r>
            <a:r>
              <a:rPr lang="zh-CN" altLang="en-US"/>
              <a:t>。</a:t>
            </a:r>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Floyd-Warshall</a:t>
            </a:r>
            <a:r>
              <a:rPr lang="en-US" altLang="zh-CN"/>
              <a:t>(</a:t>
            </a:r>
            <a:r>
              <a:rPr lang="zh-CN" altLang="en-US"/>
              <a:t>弗洛伊德</a:t>
            </a:r>
            <a:r>
              <a:rPr lang="en-US" altLang="zh-CN"/>
              <a:t>)</a:t>
            </a:r>
            <a:endParaRPr lang="en-US" altLang="zh-CN"/>
          </a:p>
        </p:txBody>
      </p:sp>
      <p:sp>
        <p:nvSpPr>
          <p:cNvPr id="3" name="内容占位符 2"/>
          <p:cNvSpPr>
            <a:spLocks noGrp="1"/>
          </p:cNvSpPr>
          <p:nvPr>
            <p:ph idx="1"/>
          </p:nvPr>
        </p:nvSpPr>
        <p:spPr/>
        <p:txBody>
          <a:bodyPr>
            <a:normAutofit fontScale="90000" lnSpcReduction="10000"/>
          </a:bodyPr>
          <a:p>
            <a:r>
              <a:rPr lang="zh-CN" altLang="en-US">
                <a:solidFill>
                  <a:schemeClr val="tx1"/>
                </a:solidFill>
              </a:rPr>
              <a:t>最后介绍一个求任意两点最短路的算法。很显然，对于求任意两点间的最短路我们可以求n次单源最短路</a:t>
            </a:r>
            <a:r>
              <a:rPr lang="en-US" altLang="zh-CN">
                <a:solidFill>
                  <a:schemeClr val="tx1"/>
                </a:solidFill>
              </a:rPr>
              <a:t>(</a:t>
            </a:r>
            <a:r>
              <a:rPr lang="zh-CN" altLang="en-US">
                <a:solidFill>
                  <a:schemeClr val="tx1"/>
                </a:solidFill>
              </a:rPr>
              <a:t>枚举起点</a:t>
            </a:r>
            <a:r>
              <a:rPr lang="en-US" altLang="zh-CN">
                <a:solidFill>
                  <a:schemeClr val="tx1"/>
                </a:solidFill>
              </a:rPr>
              <a:t>)</a:t>
            </a:r>
            <a:r>
              <a:rPr lang="zh-CN" altLang="en-US">
                <a:solidFill>
                  <a:schemeClr val="tx1"/>
                </a:solidFill>
              </a:rPr>
              <a:t>，但是时间复杂度会爆的。</a:t>
            </a:r>
            <a:endParaRPr lang="zh-CN" altLang="en-US">
              <a:solidFill>
                <a:schemeClr val="tx1"/>
              </a:solidFill>
            </a:endParaRPr>
          </a:p>
          <a:p>
            <a:r>
              <a:rPr lang="zh-CN" altLang="en-US">
                <a:solidFill>
                  <a:schemeClr val="tx1"/>
                </a:solidFill>
              </a:rPr>
              <a:t>我们可以运用之前学过的</a:t>
            </a:r>
            <a:r>
              <a:rPr lang="en-US" altLang="zh-CN">
                <a:solidFill>
                  <a:schemeClr val="tx1"/>
                </a:solidFill>
              </a:rPr>
              <a:t>DP</a:t>
            </a:r>
            <a:r>
              <a:rPr lang="zh-CN" altLang="en-US">
                <a:solidFill>
                  <a:schemeClr val="tx1"/>
                </a:solidFill>
              </a:rPr>
              <a:t>的思想通过枚举中间点来优化它的时间复杂度。</a:t>
            </a:r>
            <a:endParaRPr lang="zh-CN" altLang="en-US">
              <a:solidFill>
                <a:schemeClr val="tx1"/>
              </a:solidFill>
            </a:endParaRPr>
          </a:p>
          <a:p>
            <a:r>
              <a:rPr lang="en-US" altLang="zh-CN">
                <a:solidFill>
                  <a:schemeClr val="tx1"/>
                </a:solidFill>
              </a:rPr>
              <a:t> d[i][j][k]</a:t>
            </a:r>
            <a:r>
              <a:rPr lang="zh-CN" altLang="en-US">
                <a:solidFill>
                  <a:schemeClr val="tx1"/>
                </a:solidFill>
              </a:rPr>
              <a:t>表示从</a:t>
            </a:r>
            <a:r>
              <a:rPr lang="en-US" altLang="zh-CN">
                <a:solidFill>
                  <a:schemeClr val="tx1"/>
                </a:solidFill>
              </a:rPr>
              <a:t>i</a:t>
            </a:r>
            <a:r>
              <a:rPr lang="zh-CN" altLang="en-US">
                <a:solidFill>
                  <a:schemeClr val="tx1"/>
                </a:solidFill>
              </a:rPr>
              <a:t>到</a:t>
            </a:r>
            <a:r>
              <a:rPr lang="en-US" altLang="zh-CN">
                <a:solidFill>
                  <a:schemeClr val="tx1"/>
                </a:solidFill>
              </a:rPr>
              <a:t>j</a:t>
            </a:r>
            <a:r>
              <a:rPr lang="zh-CN" altLang="en-US">
                <a:solidFill>
                  <a:schemeClr val="tx1"/>
                </a:solidFill>
              </a:rPr>
              <a:t>在节点只允许经过</a:t>
            </a:r>
            <a:r>
              <a:rPr lang="en-US" altLang="zh-CN">
                <a:solidFill>
                  <a:schemeClr val="tx1"/>
                </a:solidFill>
              </a:rPr>
              <a:t>[0,k]</a:t>
            </a:r>
            <a:r>
              <a:rPr lang="zh-CN" altLang="en-US">
                <a:solidFill>
                  <a:schemeClr val="tx1"/>
                </a:solidFill>
              </a:rPr>
              <a:t>时的最短距离；</a:t>
            </a:r>
            <a:endParaRPr lang="zh-CN" altLang="en-US">
              <a:solidFill>
                <a:schemeClr val="tx1"/>
              </a:solidFill>
            </a:endParaRPr>
          </a:p>
          <a:p>
            <a:r>
              <a:rPr lang="en-US" altLang="zh-CN">
                <a:solidFill>
                  <a:schemeClr val="tx1"/>
                </a:solidFill>
                <a:sym typeface="+mn-ea"/>
              </a:rPr>
              <a:t> a. 如果最短路经过k点，则d[i][j][k] = d[i][k][k-1] + d[k][j][k-1];</a:t>
            </a:r>
            <a:endParaRPr lang="en-US" altLang="zh-CN">
              <a:solidFill>
                <a:schemeClr val="tx1"/>
              </a:solidFill>
              <a:sym typeface="+mn-ea"/>
            </a:endParaRPr>
          </a:p>
          <a:p>
            <a:r>
              <a:rPr lang="en-US" altLang="zh-CN">
                <a:solidFill>
                  <a:schemeClr val="tx1"/>
                </a:solidFill>
                <a:sym typeface="+mn-ea"/>
              </a:rPr>
              <a:t> b. 如果最短路不经过k点，则d[i][j][k] = d[i][j][k-1];</a:t>
            </a:r>
            <a:endParaRPr lang="en-US" altLang="zh-CN">
              <a:solidFill>
                <a:schemeClr val="tx1"/>
              </a:solidFill>
              <a:sym typeface="+mn-ea"/>
            </a:endParaRPr>
          </a:p>
          <a:p>
            <a:r>
              <a:rPr lang="en-US" altLang="zh-CN">
                <a:solidFill>
                  <a:schemeClr val="tx1"/>
                </a:solidFill>
                <a:sym typeface="+mn-ea"/>
              </a:rPr>
              <a:t> 于是有状态转移方程： d[i][j][k] = min{ d[i][j][k-1], d[i][k][k-1] + d[k][j][k-1] }  </a:t>
            </a:r>
            <a:endParaRPr lang="en-US" altLang="zh-CN">
              <a:solidFill>
                <a:schemeClr val="tx1"/>
              </a:solidFill>
              <a:sym typeface="+mn-ea"/>
            </a:endParaRPr>
          </a:p>
          <a:p>
            <a:r>
              <a:rPr lang="zh-CN" altLang="en-US">
                <a:solidFill>
                  <a:schemeClr val="tx1"/>
                </a:solidFill>
                <a:sym typeface="+mn-ea"/>
              </a:rPr>
              <a:t>一般省去后面一维，变为二维：</a:t>
            </a:r>
            <a:r>
              <a:rPr lang="en-US" altLang="zh-CN">
                <a:solidFill>
                  <a:srgbClr val="FF0000"/>
                </a:solidFill>
                <a:sym typeface="+mn-ea"/>
              </a:rPr>
              <a:t>d[i][j]=min(d[i][j],d[i][k]+d[k][j])</a:t>
            </a:r>
            <a:r>
              <a:rPr lang="en-US" altLang="zh-CN">
                <a:solidFill>
                  <a:schemeClr val="tx1"/>
                </a:solidFill>
                <a:sym typeface="+mn-ea"/>
              </a:rPr>
              <a:t>;</a:t>
            </a:r>
            <a:endParaRPr lang="en-US" altLang="zh-CN">
              <a:solidFill>
                <a:schemeClr val="tx1"/>
              </a:solidFill>
              <a:sym typeface="+mn-ea"/>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95467" y="1249679"/>
            <a:ext cx="9984532" cy="723600"/>
          </a:xfrm>
        </p:spPr>
        <p:txBody>
          <a:bodyPr/>
          <a:p>
            <a:r>
              <a:rPr lang="en-US" altLang="zh-CN"/>
              <a:t>Floyd</a:t>
            </a:r>
            <a:endParaRPr lang="en-US" altLang="zh-CN"/>
          </a:p>
        </p:txBody>
      </p:sp>
      <p:sp>
        <p:nvSpPr>
          <p:cNvPr id="3" name="内容占位符 2"/>
          <p:cNvSpPr>
            <a:spLocks noGrp="1"/>
          </p:cNvSpPr>
          <p:nvPr>
            <p:ph idx="1"/>
          </p:nvPr>
        </p:nvSpPr>
        <p:spPr/>
        <p:txBody>
          <a:bodyPr/>
          <a:p>
            <a:r>
              <a:rPr lang="zh-CN" altLang="en-US">
                <a:solidFill>
                  <a:schemeClr val="tx1"/>
                </a:solidFill>
                <a:sym typeface="+mn-ea"/>
              </a:rPr>
              <a:t>举个简单的栗子：</a:t>
            </a:r>
            <a:endParaRPr lang="zh-CN" altLang="en-US">
              <a:solidFill>
                <a:schemeClr val="tx1"/>
              </a:solidFill>
            </a:endParaRPr>
          </a:p>
          <a:p>
            <a:r>
              <a:rPr lang="zh-CN" altLang="en-US">
                <a:solidFill>
                  <a:schemeClr val="tx1"/>
                </a:solidFill>
                <a:sym typeface="+mn-ea"/>
              </a:rPr>
              <a:t>右图为求任意两</a:t>
            </a:r>
            <a:endParaRPr lang="zh-CN" altLang="en-US">
              <a:solidFill>
                <a:schemeClr val="tx1"/>
              </a:solidFill>
              <a:sym typeface="+mn-ea"/>
            </a:endParaRPr>
          </a:p>
          <a:p>
            <a:r>
              <a:rPr lang="zh-CN" altLang="en-US">
                <a:solidFill>
                  <a:schemeClr val="tx1"/>
                </a:solidFill>
                <a:sym typeface="+mn-ea"/>
              </a:rPr>
              <a:t>点之间的最短距离</a:t>
            </a:r>
            <a:r>
              <a:rPr lang="en-US" altLang="zh-CN">
                <a:solidFill>
                  <a:schemeClr val="tx1"/>
                </a:solidFill>
                <a:sym typeface="+mn-ea"/>
              </a:rPr>
              <a:t>-&gt;</a:t>
            </a:r>
            <a:endParaRPr lang="zh-CN" altLang="en-US">
              <a:solidFill>
                <a:schemeClr val="tx1"/>
              </a:solidFill>
              <a:sym typeface="+mn-ea"/>
            </a:endParaRPr>
          </a:p>
        </p:txBody>
      </p:sp>
      <p:pic>
        <p:nvPicPr>
          <p:cNvPr id="5" name="图片 4"/>
          <p:cNvPicPr>
            <a:picLocks noChangeAspect="1"/>
          </p:cNvPicPr>
          <p:nvPr/>
        </p:nvPicPr>
        <p:blipFill>
          <a:blip r:embed="rId1"/>
          <a:stretch>
            <a:fillRect/>
          </a:stretch>
        </p:blipFill>
        <p:spPr>
          <a:xfrm>
            <a:off x="5064125" y="328930"/>
            <a:ext cx="6576695" cy="6035675"/>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Floyd</a:t>
            </a:r>
            <a:endParaRPr lang="zh-CN" altLang="en-US"/>
          </a:p>
        </p:txBody>
      </p:sp>
      <p:sp>
        <p:nvSpPr>
          <p:cNvPr id="5" name="内容占位符 4"/>
          <p:cNvSpPr/>
          <p:nvPr>
            <p:ph idx="1"/>
          </p:nvPr>
        </p:nvSpPr>
        <p:spPr/>
        <p:txBody>
          <a:bodyPr/>
          <a:p>
            <a:r>
              <a:rPr lang="zh-CN" altLang="en-US">
                <a:solidFill>
                  <a:schemeClr val="tx1"/>
                </a:solidFill>
              </a:rPr>
              <a:t>记住下面的代码</a:t>
            </a:r>
            <a:r>
              <a:rPr lang="zh-CN" altLang="en-US"/>
              <a:t>：</a:t>
            </a:r>
            <a:endParaRPr lang="zh-CN" altLang="en-US"/>
          </a:p>
          <a:p>
            <a:endParaRPr lang="en-US" altLang="zh-CN"/>
          </a:p>
        </p:txBody>
      </p:sp>
      <p:pic>
        <p:nvPicPr>
          <p:cNvPr id="3" name="图片 2"/>
          <p:cNvPicPr>
            <a:picLocks noChangeAspect="1"/>
          </p:cNvPicPr>
          <p:nvPr/>
        </p:nvPicPr>
        <p:blipFill>
          <a:blip r:embed="rId1"/>
          <a:stretch>
            <a:fillRect/>
          </a:stretch>
        </p:blipFill>
        <p:spPr>
          <a:xfrm>
            <a:off x="1955800" y="3094990"/>
            <a:ext cx="7249795" cy="2211070"/>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最短路</a:t>
            </a:r>
            <a:endParaRPr lang="zh-CN" altLang="en-US"/>
          </a:p>
        </p:txBody>
      </p:sp>
      <p:graphicFrame>
        <p:nvGraphicFramePr>
          <p:cNvPr id="4" name="内容占位符 3"/>
          <p:cNvGraphicFramePr>
            <a:graphicFrameLocks noGrp="1"/>
          </p:cNvGraphicFramePr>
          <p:nvPr>
            <p:ph idx="1"/>
          </p:nvPr>
        </p:nvGraphicFramePr>
        <p:xfrm>
          <a:off x="912000" y="2277304"/>
          <a:ext cx="10367645" cy="3100705"/>
        </p:xfrm>
        <a:graphic>
          <a:graphicData uri="http://schemas.openxmlformats.org/drawingml/2006/table">
            <a:tbl>
              <a:tblPr firstRow="1" bandRow="1">
                <a:tableStyleId>{5C22544A-7EE6-4342-B048-85BDC9FD1C3A}</a:tableStyleId>
              </a:tblPr>
              <a:tblGrid>
                <a:gridCol w="2207895"/>
                <a:gridCol w="2496185"/>
                <a:gridCol w="2787650"/>
                <a:gridCol w="2875915"/>
              </a:tblGrid>
              <a:tr h="760907">
                <a:tc>
                  <a:txBody>
                    <a:bodyPr/>
                    <a:p>
                      <a:r>
                        <a:rPr lang="zh-CN" altLang="en-US" sz="2000" dirty="0" smtClean="0"/>
                        <a:t>算法名称</a:t>
                      </a:r>
                      <a:endParaRPr lang="zh-CN" altLang="en-US" sz="2000" dirty="0"/>
                    </a:p>
                  </a:txBody>
                  <a:tcPr marL="91442" marR="91442" marT="45715" marB="45715"/>
                </a:tc>
                <a:tc>
                  <a:txBody>
                    <a:bodyPr/>
                    <a:p>
                      <a:r>
                        <a:rPr lang="en-US" altLang="zh-CN" sz="2800" dirty="0" smtClean="0"/>
                        <a:t>Floyd</a:t>
                      </a:r>
                      <a:endParaRPr lang="zh-CN" altLang="en-US" sz="2800" dirty="0"/>
                    </a:p>
                  </a:txBody>
                  <a:tcPr marL="91442" marR="91442" marT="45715" marB="45715"/>
                </a:tc>
                <a:tc>
                  <a:txBody>
                    <a:bodyPr/>
                    <a:p>
                      <a:r>
                        <a:rPr lang="en-US" altLang="zh-CN" sz="2800" dirty="0" smtClean="0"/>
                        <a:t>Dijkstra</a:t>
                      </a:r>
                      <a:endParaRPr lang="zh-CN" altLang="en-US" sz="2800" dirty="0"/>
                    </a:p>
                  </a:txBody>
                  <a:tcPr marL="91442" marR="91442" marT="45715" marB="45715"/>
                </a:tc>
                <a:tc>
                  <a:txBody>
                    <a:bodyPr/>
                    <a:p>
                      <a:r>
                        <a:rPr lang="en-US" altLang="zh-CN" sz="2800" dirty="0" smtClean="0"/>
                        <a:t>SPFA</a:t>
                      </a:r>
                      <a:endParaRPr lang="zh-CN" altLang="en-US" sz="2800" dirty="0"/>
                    </a:p>
                  </a:txBody>
                  <a:tcPr marL="91442" marR="91442" marT="45715" marB="45715"/>
                </a:tc>
              </a:tr>
              <a:tr h="784225">
                <a:tc>
                  <a:txBody>
                    <a:bodyPr/>
                    <a:p>
                      <a:r>
                        <a:rPr lang="zh-CN" altLang="en-US" sz="2000" dirty="0" smtClean="0"/>
                        <a:t>适用情况</a:t>
                      </a:r>
                      <a:endParaRPr lang="zh-CN" altLang="en-US" sz="2000" dirty="0"/>
                    </a:p>
                  </a:txBody>
                  <a:tcPr marL="91442" marR="91442" marT="45715" marB="45715"/>
                </a:tc>
                <a:tc>
                  <a:txBody>
                    <a:bodyPr/>
                    <a:p>
                      <a:r>
                        <a:rPr lang="zh-CN" altLang="en-US" sz="2000" dirty="0" smtClean="0"/>
                        <a:t>多源多汇最短路</a:t>
                      </a:r>
                      <a:endParaRPr lang="zh-CN" altLang="en-US" sz="2000" dirty="0"/>
                    </a:p>
                  </a:txBody>
                  <a:tcPr marL="91442" marR="91442" marT="45715" marB="45715"/>
                </a:tc>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单源多汇最短路</a:t>
                      </a:r>
                      <a:endParaRPr lang="en-US" altLang="zh-CN" sz="2000"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权值非负</a:t>
                      </a:r>
                      <a:endParaRPr lang="zh-CN" altLang="en-US" sz="2000" dirty="0" smtClean="0"/>
                    </a:p>
                  </a:txBody>
                  <a:tcPr marL="91442" marR="91442" marT="45715" marB="45715"/>
                </a:tc>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单源多汇最短路</a:t>
                      </a:r>
                      <a:endParaRPr lang="en-US" altLang="zh-CN" sz="2000"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图中无负环</a:t>
                      </a:r>
                      <a:endParaRPr lang="zh-CN" altLang="en-US" sz="2000" dirty="0" smtClean="0"/>
                    </a:p>
                  </a:txBody>
                  <a:tcPr marL="91442" marR="91442" marT="45715" marB="45715"/>
                </a:tc>
              </a:tr>
              <a:tr h="784001">
                <a:tc>
                  <a:txBody>
                    <a:bodyPr/>
                    <a:p>
                      <a:r>
                        <a:rPr lang="zh-CN" altLang="en-US" sz="2000" dirty="0" smtClean="0"/>
                        <a:t>时间复杂度</a:t>
                      </a:r>
                      <a:r>
                        <a:rPr lang="en-US" altLang="zh-CN" sz="2000" dirty="0" smtClean="0"/>
                        <a:t>*</a:t>
                      </a:r>
                      <a:endParaRPr lang="zh-CN" altLang="en-US" sz="2000" dirty="0"/>
                    </a:p>
                  </a:txBody>
                  <a:tcPr marL="91442" marR="91442" marT="45715" marB="45715"/>
                </a:tc>
                <a:tc>
                  <a:txBody>
                    <a:bodyPr/>
                    <a:p>
                      <a:endParaRPr lang="zh-CN" dirty="0"/>
                    </a:p>
                  </a:txBody>
                  <a:tcPr marL="91442" marR="91442" marT="45715" marB="45715">
                    <a:blipFill rotWithShape="1">
                      <a:blip r:embed="rId1"/>
                      <a:stretch>
                        <a:fillRect l="-88923" t="-203101" r="-226769" b="-98450"/>
                      </a:stretch>
                    </a:blipFill>
                  </a:tcPr>
                </a:tc>
                <a:tc>
                  <a:txBody>
                    <a:bodyPr/>
                    <a:p>
                      <a:endParaRPr lang="zh-CN"/>
                    </a:p>
                  </a:txBody>
                  <a:tcPr marL="91442" marR="91442" marT="45715" marB="45715">
                    <a:blipFill rotWithShape="1">
                      <a:blip r:embed="rId1"/>
                      <a:stretch>
                        <a:fillRect l="-169613" t="-203101" r="-103591" b="-98450"/>
                      </a:stretch>
                    </a:blipFill>
                  </a:tcPr>
                </a:tc>
                <a:tc>
                  <a:txBody>
                    <a:bodyPr/>
                    <a:p>
                      <a:endParaRPr lang="zh-CN"/>
                    </a:p>
                  </a:txBody>
                  <a:tcPr marL="91442" marR="91442" marT="45715" marB="45715">
                    <a:blipFill rotWithShape="1">
                      <a:blip r:embed="rId1"/>
                      <a:stretch>
                        <a:fillRect l="-260267" t="-203101" b="-98450"/>
                      </a:stretch>
                    </a:blipFill>
                  </a:tcPr>
                </a:tc>
              </a:tr>
              <a:tr h="771477">
                <a:tc>
                  <a:txBody>
                    <a:bodyPr/>
                    <a:p>
                      <a:r>
                        <a:rPr lang="zh-CN" altLang="en-US" sz="2000" dirty="0" smtClean="0"/>
                        <a:t>稳定性</a:t>
                      </a:r>
                      <a:endParaRPr lang="zh-CN" altLang="en-US" sz="2000" dirty="0"/>
                    </a:p>
                  </a:txBody>
                  <a:tcPr marL="91442" marR="91442" marT="45715" marB="45715"/>
                </a:tc>
                <a:tc>
                  <a:txBody>
                    <a:bodyPr/>
                    <a:p>
                      <a:r>
                        <a:rPr lang="zh-CN" altLang="en-US" sz="2000" dirty="0" smtClean="0"/>
                        <a:t>稳定</a:t>
                      </a:r>
                      <a:endParaRPr lang="zh-CN" altLang="en-US" sz="2000" dirty="0"/>
                    </a:p>
                  </a:txBody>
                  <a:tcPr marL="91442" marR="91442" marT="45715" marB="45715"/>
                </a:tc>
                <a:tc>
                  <a:txBody>
                    <a:bodyPr/>
                    <a:p>
                      <a:r>
                        <a:rPr lang="zh-CN" altLang="en-US" sz="2000" dirty="0" smtClean="0"/>
                        <a:t>稳定</a:t>
                      </a:r>
                      <a:endParaRPr lang="zh-CN" altLang="en-US" sz="2000" dirty="0"/>
                    </a:p>
                  </a:txBody>
                  <a:tcPr marL="91442" marR="91442" marT="45715" marB="45715"/>
                </a:tc>
                <a:tc>
                  <a:txBody>
                    <a:bodyPr/>
                    <a:p>
                      <a:r>
                        <a:rPr lang="zh-CN" altLang="en-US" sz="2000" dirty="0" smtClean="0"/>
                        <a:t>不稳定</a:t>
                      </a:r>
                      <a:endParaRPr lang="zh-CN" altLang="en-US" sz="2000" dirty="0"/>
                    </a:p>
                  </a:txBody>
                  <a:tcPr marL="91442" marR="91442" marT="45715" marB="45715"/>
                </a:tc>
              </a:tr>
            </a:tbl>
          </a:graphicData>
        </a:graphic>
      </p:graphicFrame>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a:t>
            </a:r>
            <a:r>
              <a:rPr lang="zh-CN" altLang="en-US"/>
              <a:t>差分约束</a:t>
            </a:r>
            <a:endParaRPr lang="zh-CN" altLang="en-US"/>
          </a:p>
        </p:txBody>
      </p:sp>
      <p:sp>
        <p:nvSpPr>
          <p:cNvPr id="3" name="内容占位符 2"/>
          <p:cNvSpPr>
            <a:spLocks noGrp="1"/>
          </p:cNvSpPr>
          <p:nvPr>
            <p:ph idx="1"/>
          </p:nvPr>
        </p:nvSpPr>
        <p:spPr/>
        <p:txBody>
          <a:bodyPr>
            <a:normAutofit/>
          </a:bodyPr>
          <a:p>
            <a:r>
              <a:rPr lang="en-US" altLang="zh-CN">
                <a:solidFill>
                  <a:schemeClr val="tx1"/>
                </a:solidFill>
              </a:rPr>
              <a:t>1.</a:t>
            </a:r>
            <a:r>
              <a:rPr lang="zh-CN" altLang="en-US">
                <a:solidFill>
                  <a:schemeClr val="tx1"/>
                </a:solidFill>
              </a:rPr>
              <a:t>数形结合</a:t>
            </a:r>
            <a:endParaRPr lang="zh-CN" altLang="en-US">
              <a:solidFill>
                <a:schemeClr val="tx1"/>
              </a:solidFill>
            </a:endParaRPr>
          </a:p>
          <a:p>
            <a:r>
              <a:rPr lang="zh-CN" altLang="en-US">
                <a:solidFill>
                  <a:schemeClr val="tx1"/>
                </a:solidFill>
              </a:rPr>
              <a:t>如若一个系统由n个变量和m个不等式组成，并且这m个不等式对应的系数矩阵中每一行有且仅有一个1和-1，其它的都为0，这样的系统称为差分约束( difference constraints )系统。不等式组可以表示成如图的系数矩阵。</a:t>
            </a:r>
            <a:endParaRPr lang="zh-CN" altLang="en-US">
              <a:solidFill>
                <a:schemeClr val="tx1"/>
              </a:solidFill>
            </a:endParaRPr>
          </a:p>
          <a:p>
            <a:endParaRPr lang="zh-CN" altLang="en-US">
              <a:solidFill>
                <a:schemeClr val="tx1"/>
              </a:solidFill>
            </a:endParaRPr>
          </a:p>
        </p:txBody>
      </p:sp>
      <p:pic>
        <p:nvPicPr>
          <p:cNvPr id="4" name="图片 3"/>
          <p:cNvPicPr>
            <a:picLocks noChangeAspect="1"/>
          </p:cNvPicPr>
          <p:nvPr/>
        </p:nvPicPr>
        <p:blipFill>
          <a:blip r:embed="rId1"/>
          <a:stretch>
            <a:fillRect/>
          </a:stretch>
        </p:blipFill>
        <p:spPr>
          <a:xfrm>
            <a:off x="4001770" y="4418965"/>
            <a:ext cx="3197225" cy="1562735"/>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差分约束</a:t>
            </a:r>
            <a:endParaRPr lang="zh-CN" altLang="en-US"/>
          </a:p>
        </p:txBody>
      </p:sp>
      <p:sp>
        <p:nvSpPr>
          <p:cNvPr id="3" name="内容占位符 2"/>
          <p:cNvSpPr>
            <a:spLocks noGrp="1"/>
          </p:cNvSpPr>
          <p:nvPr>
            <p:ph idx="1"/>
          </p:nvPr>
        </p:nvSpPr>
        <p:spPr/>
        <p:txBody>
          <a:bodyPr>
            <a:normAutofit fontScale="70000"/>
          </a:bodyPr>
          <a:p>
            <a:r>
              <a:rPr lang="en-US" altLang="zh-CN"/>
              <a:t>  </a:t>
            </a:r>
            <a:r>
              <a:rPr lang="zh-CN" altLang="en-US"/>
              <a:t> </a:t>
            </a:r>
            <a:r>
              <a:rPr lang="zh-CN" altLang="en-US">
                <a:solidFill>
                  <a:schemeClr val="tx1"/>
                </a:solidFill>
              </a:rPr>
              <a:t> 然后继续回到单个不等式上来，观察 x[i] - x[j] &lt;= a[k]， 将这个不等式稍稍变形，将x[j]移到不等式右边，则有x[i] &lt;= x[j] + a[k]，然后我们令a[k] = w(j, i)，再将不等式中的i和j变量替换掉，i = v， j = u，将x数组的名字改成d（以上都是等价变换，不会改变原有不等式的性质），则原先的不等式变成了以下形式：d[u] + w(u, v) &gt;= d[v]。这时候联想到SPFA中的一个松弛操作：</a:t>
            </a:r>
            <a:endParaRPr lang="zh-CN" altLang="en-US">
              <a:solidFill>
                <a:schemeClr val="tx1"/>
              </a:solidFill>
            </a:endParaRPr>
          </a:p>
          <a:p>
            <a:r>
              <a:rPr lang="zh-CN" altLang="en-US">
                <a:solidFill>
                  <a:schemeClr val="tx1"/>
                </a:solidFill>
              </a:rPr>
              <a:t>if(d[u] + w(u, v) &lt; d[v]) d[v] = d[u] + w(u, v);</a:t>
            </a:r>
            <a:endParaRPr lang="zh-CN" altLang="en-US">
              <a:solidFill>
                <a:schemeClr val="tx1"/>
              </a:solidFill>
            </a:endParaRPr>
          </a:p>
          <a:p>
            <a:r>
              <a:rPr lang="zh-CN" altLang="en-US">
                <a:solidFill>
                  <a:schemeClr val="tx1"/>
                </a:solidFill>
              </a:rPr>
              <a:t>    对比上面的不等式，两个不等式的不等号正好相反，但是再仔细一想，其实它们的逻辑是一致的，因为SPFA的松弛操作是在满足小于的情况下进行松弛，力求达到d[u] + w(u, v) &gt;= d[v]，而我们之前令a[k] = w(j, i)，所以我们可以将每个不等式转化成图上的有向边：</a:t>
            </a:r>
            <a:endParaRPr lang="zh-CN" altLang="en-US">
              <a:solidFill>
                <a:schemeClr val="tx1"/>
              </a:solidFill>
            </a:endParaRPr>
          </a:p>
          <a:p>
            <a:r>
              <a:rPr lang="zh-CN" altLang="en-US">
                <a:solidFill>
                  <a:schemeClr val="tx1"/>
                </a:solidFill>
              </a:rPr>
              <a:t>    对于每个不等式 x[i] - x[j] &lt;= a[k]，对结点 j 和 i 建立一条 j -&gt; i的有向边，边权为a[k]，求x[n-1] - x[0] 的最大值就是求 0 到n-1的最短路。</a:t>
            </a:r>
            <a:endParaRPr lang="zh-CN" altLang="en-US">
              <a:solidFill>
                <a:schemeClr val="tx1"/>
              </a:solidFill>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差分约束</a:t>
            </a:r>
            <a:endParaRPr lang="zh-CN" altLang="en-US"/>
          </a:p>
        </p:txBody>
      </p:sp>
      <p:sp>
        <p:nvSpPr>
          <p:cNvPr id="3" name="内容占位符 2"/>
          <p:cNvSpPr>
            <a:spLocks noGrp="1"/>
          </p:cNvSpPr>
          <p:nvPr>
            <p:ph idx="1"/>
          </p:nvPr>
        </p:nvSpPr>
        <p:spPr/>
        <p:txBody>
          <a:bodyPr>
            <a:normAutofit lnSpcReduction="20000"/>
          </a:bodyPr>
          <a:p>
            <a:r>
              <a:rPr lang="zh-CN" altLang="en-US">
                <a:solidFill>
                  <a:schemeClr val="tx1"/>
                </a:solidFill>
              </a:rPr>
              <a:t>三角不等式</a:t>
            </a:r>
            <a:endParaRPr lang="zh-CN" altLang="en-US">
              <a:solidFill>
                <a:schemeClr val="tx1"/>
              </a:solidFill>
            </a:endParaRPr>
          </a:p>
          <a:p>
            <a:r>
              <a:rPr lang="zh-CN" altLang="en-US">
                <a:solidFill>
                  <a:schemeClr val="tx1"/>
                </a:solidFill>
              </a:rPr>
              <a:t> 如果还没有完全理解，我们可以先来看一个简单的情况，如下三个不等式：</a:t>
            </a:r>
            <a:endParaRPr lang="zh-CN" altLang="en-US">
              <a:solidFill>
                <a:schemeClr val="tx1"/>
              </a:solidFill>
            </a:endParaRPr>
          </a:p>
          <a:p>
            <a:r>
              <a:rPr lang="zh-CN" altLang="en-US">
                <a:solidFill>
                  <a:schemeClr val="tx1"/>
                </a:solidFill>
              </a:rPr>
              <a:t>B - A &lt;= c      (1)</a:t>
            </a:r>
            <a:endParaRPr lang="zh-CN" altLang="en-US">
              <a:solidFill>
                <a:schemeClr val="tx1"/>
              </a:solidFill>
            </a:endParaRPr>
          </a:p>
          <a:p>
            <a:r>
              <a:rPr lang="zh-CN" altLang="en-US">
                <a:solidFill>
                  <a:schemeClr val="tx1"/>
                </a:solidFill>
              </a:rPr>
              <a:t>C - B &lt;= a      (2)</a:t>
            </a:r>
            <a:endParaRPr lang="zh-CN" altLang="en-US">
              <a:solidFill>
                <a:schemeClr val="tx1"/>
              </a:solidFill>
            </a:endParaRPr>
          </a:p>
          <a:p>
            <a:r>
              <a:rPr lang="zh-CN" altLang="en-US">
                <a:solidFill>
                  <a:schemeClr val="tx1"/>
                </a:solidFill>
              </a:rPr>
              <a:t>C - A &lt;= b      (3)</a:t>
            </a:r>
            <a:endParaRPr lang="zh-CN" altLang="en-US">
              <a:solidFill>
                <a:schemeClr val="tx1"/>
              </a:solidFill>
            </a:endParaRPr>
          </a:p>
          <a:p>
            <a:r>
              <a:rPr lang="zh-CN" altLang="en-US">
                <a:solidFill>
                  <a:schemeClr val="tx1"/>
                </a:solidFill>
              </a:rPr>
              <a:t> 我们想要知道C - A的最大值，通过(1) + (2)，可以得到 C - A &lt;= a + c，所以这个问题其实就是求min{b, a+c}。将上面的三个不等式按照数形结合 中提到的方式建图如上：</a:t>
            </a:r>
            <a:endParaRPr lang="zh-CN" altLang="en-US">
              <a:solidFill>
                <a:schemeClr val="tx1"/>
              </a:solidFill>
            </a:endParaRPr>
          </a:p>
        </p:txBody>
      </p:sp>
      <p:pic>
        <p:nvPicPr>
          <p:cNvPr id="4" name="图片 3"/>
          <p:cNvPicPr>
            <a:picLocks noChangeAspect="1"/>
          </p:cNvPicPr>
          <p:nvPr/>
        </p:nvPicPr>
        <p:blipFill>
          <a:blip r:embed="rId1"/>
          <a:stretch>
            <a:fillRect/>
          </a:stretch>
        </p:blipFill>
        <p:spPr>
          <a:xfrm>
            <a:off x="7392670" y="3107690"/>
            <a:ext cx="2697480" cy="1737360"/>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差分约束</a:t>
            </a:r>
            <a:endParaRPr lang="zh-CN" altLang="en-US"/>
          </a:p>
        </p:txBody>
      </p:sp>
      <p:sp>
        <p:nvSpPr>
          <p:cNvPr id="3" name="内容占位符 2"/>
          <p:cNvSpPr>
            <a:spLocks noGrp="1"/>
          </p:cNvSpPr>
          <p:nvPr>
            <p:ph idx="1"/>
          </p:nvPr>
        </p:nvSpPr>
        <p:spPr/>
        <p:txBody>
          <a:bodyPr/>
          <a:p>
            <a:r>
              <a:rPr lang="zh-CN" altLang="en-US">
                <a:solidFill>
                  <a:schemeClr val="tx1"/>
                </a:solidFill>
              </a:rPr>
              <a:t>解的存在性</a:t>
            </a:r>
            <a:endParaRPr lang="zh-CN" altLang="en-US">
              <a:solidFill>
                <a:schemeClr val="tx1"/>
              </a:solidFill>
            </a:endParaRPr>
          </a:p>
          <a:p>
            <a:r>
              <a:rPr lang="zh-CN" altLang="en-US">
                <a:solidFill>
                  <a:schemeClr val="tx1"/>
                </a:solidFill>
              </a:rPr>
              <a:t>上面提到最短路的时候，会出现负权圈或者根本就不可达的情况，所以在不等式组转化的图上也有可能出现上述情况，先来看负权圈的情况：</a:t>
            </a:r>
            <a:endParaRPr lang="zh-CN" altLang="en-US">
              <a:solidFill>
                <a:schemeClr val="tx1"/>
              </a:solidFill>
            </a:endParaRPr>
          </a:p>
          <a:p>
            <a:r>
              <a:rPr lang="zh-CN" altLang="en-US">
                <a:solidFill>
                  <a:schemeClr val="tx1"/>
                </a:solidFill>
              </a:rPr>
              <a:t>路径中出现负权圈，则表示最短路无限</a:t>
            </a:r>
            <a:endParaRPr lang="zh-CN" altLang="en-US">
              <a:solidFill>
                <a:schemeClr val="tx1"/>
              </a:solidFill>
            </a:endParaRPr>
          </a:p>
          <a:p>
            <a:r>
              <a:rPr lang="zh-CN" altLang="en-US">
                <a:solidFill>
                  <a:schemeClr val="tx1"/>
                </a:solidFill>
              </a:rPr>
              <a:t>小，即不存在最短路。X[t] - X[s]的</a:t>
            </a:r>
            <a:endParaRPr lang="zh-CN" altLang="en-US">
              <a:solidFill>
                <a:schemeClr val="tx1"/>
              </a:solidFill>
            </a:endParaRPr>
          </a:p>
          <a:p>
            <a:r>
              <a:rPr lang="zh-CN" altLang="en-US">
                <a:solidFill>
                  <a:schemeClr val="tx1"/>
                </a:solidFill>
              </a:rPr>
              <a:t>最大值 不存在</a:t>
            </a:r>
            <a:r>
              <a:rPr lang="zh-CN" altLang="en-US"/>
              <a:t>。</a:t>
            </a:r>
            <a:endParaRPr lang="zh-CN" altLang="en-US"/>
          </a:p>
        </p:txBody>
      </p:sp>
      <p:pic>
        <p:nvPicPr>
          <p:cNvPr id="4" name="图片 3"/>
          <p:cNvPicPr>
            <a:picLocks noChangeAspect="1"/>
          </p:cNvPicPr>
          <p:nvPr/>
        </p:nvPicPr>
        <p:blipFill>
          <a:blip r:embed="rId1"/>
          <a:stretch>
            <a:fillRect/>
          </a:stretch>
        </p:blipFill>
        <p:spPr>
          <a:xfrm>
            <a:off x="6654165" y="3792220"/>
            <a:ext cx="4625975" cy="1821180"/>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差分约束</a:t>
            </a:r>
            <a:endParaRPr lang="zh-CN" altLang="en-US"/>
          </a:p>
        </p:txBody>
      </p:sp>
      <p:sp>
        <p:nvSpPr>
          <p:cNvPr id="3" name="内容占位符 2"/>
          <p:cNvSpPr>
            <a:spLocks noGrp="1"/>
          </p:cNvSpPr>
          <p:nvPr>
            <p:ph idx="1"/>
          </p:nvPr>
        </p:nvSpPr>
        <p:spPr/>
        <p:txBody>
          <a:bodyPr/>
          <a:p>
            <a:r>
              <a:rPr lang="zh-CN" altLang="en-US"/>
              <a:t> </a:t>
            </a:r>
            <a:r>
              <a:rPr lang="zh-CN" altLang="en-US">
                <a:solidFill>
                  <a:schemeClr val="tx1"/>
                </a:solidFill>
              </a:rPr>
              <a:t>再来看另一种情况，即从起点s无法到达t的情况：</a:t>
            </a:r>
            <a:endParaRPr lang="zh-CN" altLang="en-US">
              <a:solidFill>
                <a:schemeClr val="tx1"/>
              </a:solidFill>
            </a:endParaRPr>
          </a:p>
          <a:p>
            <a:r>
              <a:rPr lang="zh-CN" altLang="en-US">
                <a:solidFill>
                  <a:schemeClr val="tx1"/>
                </a:solidFill>
              </a:rPr>
              <a:t>表明X[t]和X[s]之间并没有约束关系，</a:t>
            </a:r>
            <a:endParaRPr lang="zh-CN" altLang="en-US">
              <a:solidFill>
                <a:schemeClr val="tx1"/>
              </a:solidFill>
            </a:endParaRPr>
          </a:p>
          <a:p>
            <a:r>
              <a:rPr lang="zh-CN" altLang="en-US">
                <a:solidFill>
                  <a:schemeClr val="tx1"/>
                </a:solidFill>
              </a:rPr>
              <a:t>这种情况下X[t] - X[s]的最大值是无</a:t>
            </a:r>
            <a:endParaRPr lang="zh-CN" altLang="en-US">
              <a:solidFill>
                <a:schemeClr val="tx1"/>
              </a:solidFill>
            </a:endParaRPr>
          </a:p>
          <a:p>
            <a:r>
              <a:rPr lang="zh-CN" altLang="en-US">
                <a:solidFill>
                  <a:schemeClr val="tx1"/>
                </a:solidFill>
              </a:rPr>
              <a:t>限大，这就表明了X[t]和X[s]的取值</a:t>
            </a:r>
            <a:endParaRPr lang="zh-CN" altLang="en-US">
              <a:solidFill>
                <a:schemeClr val="tx1"/>
              </a:solidFill>
            </a:endParaRPr>
          </a:p>
          <a:p>
            <a:r>
              <a:rPr lang="zh-CN" altLang="en-US">
                <a:solidFill>
                  <a:schemeClr val="tx1"/>
                </a:solidFill>
              </a:rPr>
              <a:t>有无限多种</a:t>
            </a:r>
            <a:r>
              <a:rPr lang="zh-CN" altLang="en-US"/>
              <a:t>。</a:t>
            </a:r>
            <a:endParaRPr lang="zh-CN" altLang="en-US"/>
          </a:p>
        </p:txBody>
      </p:sp>
      <p:pic>
        <p:nvPicPr>
          <p:cNvPr id="5" name="图片 4"/>
          <p:cNvPicPr>
            <a:picLocks noChangeAspect="1"/>
          </p:cNvPicPr>
          <p:nvPr/>
        </p:nvPicPr>
        <p:blipFill>
          <a:blip r:embed="rId1"/>
          <a:stretch>
            <a:fillRect/>
          </a:stretch>
        </p:blipFill>
        <p:spPr>
          <a:xfrm>
            <a:off x="6844030" y="2970530"/>
            <a:ext cx="4648835" cy="171450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图的存储</a:t>
            </a:r>
            <a:endParaRPr lang="zh-CN" altLang="en-US"/>
          </a:p>
        </p:txBody>
      </p:sp>
      <p:sp>
        <p:nvSpPr>
          <p:cNvPr id="3" name="内容占位符 2"/>
          <p:cNvSpPr>
            <a:spLocks noGrp="1"/>
          </p:cNvSpPr>
          <p:nvPr>
            <p:ph idx="1"/>
          </p:nvPr>
        </p:nvSpPr>
        <p:spPr/>
        <p:txBody>
          <a:bodyPr/>
          <a:p>
            <a:r>
              <a:rPr lang="zh-CN" altLang="en-US"/>
              <a:t> </a:t>
            </a:r>
            <a:r>
              <a:rPr lang="en-US" altLang="zh-CN">
                <a:solidFill>
                  <a:schemeClr val="tx1"/>
                </a:solidFill>
              </a:rPr>
              <a:t>1.</a:t>
            </a:r>
            <a:r>
              <a:rPr lang="zh-CN" altLang="en-US" sz="2000">
                <a:solidFill>
                  <a:schemeClr val="tx1"/>
                </a:solidFill>
              </a:rPr>
              <a:t>邻接矩阵是直接利用一个二维数组对边的关系进行存储，矩阵的第i行第j列的值 表示 i -&gt; j 这条边的权值；特殊的，如果不存在这条边，用一个特殊标记来表示；如果i == j，则权值为0。它的优点是实现非常简单，而且很容易理解；缺点也很明显，如果这个图是一个非常稀疏的图，图中边很少，但是点很多，就会造成非常大的内存浪费，点数过大的时候根本就无法存储。图一-2-2展示了图一-2-1的邻接矩阵表示法。</a:t>
            </a:r>
            <a:endParaRPr lang="zh-CN" altLang="en-US" sz="2000">
              <a:solidFill>
                <a:schemeClr val="tx1"/>
              </a:solidFill>
            </a:endParaRPr>
          </a:p>
        </p:txBody>
      </p:sp>
      <p:pic>
        <p:nvPicPr>
          <p:cNvPr id="4" name="图片 3"/>
          <p:cNvPicPr>
            <a:picLocks noChangeAspect="1"/>
          </p:cNvPicPr>
          <p:nvPr/>
        </p:nvPicPr>
        <p:blipFill>
          <a:blip r:embed="rId1"/>
          <a:stretch>
            <a:fillRect/>
          </a:stretch>
        </p:blipFill>
        <p:spPr>
          <a:xfrm>
            <a:off x="2669540" y="4221480"/>
            <a:ext cx="3097530" cy="2193290"/>
          </a:xfrm>
          <a:prstGeom prst="rect">
            <a:avLst/>
          </a:prstGeom>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差分约束</a:t>
            </a:r>
            <a:endParaRPr lang="zh-CN" altLang="en-US"/>
          </a:p>
        </p:txBody>
      </p:sp>
      <p:sp>
        <p:nvSpPr>
          <p:cNvPr id="3" name="内容占位符 2"/>
          <p:cNvSpPr>
            <a:spLocks noGrp="1"/>
          </p:cNvSpPr>
          <p:nvPr>
            <p:ph idx="1"/>
          </p:nvPr>
        </p:nvSpPr>
        <p:spPr/>
        <p:txBody>
          <a:bodyPr>
            <a:normAutofit lnSpcReduction="20000"/>
          </a:bodyPr>
          <a:p>
            <a:r>
              <a:rPr lang="zh-CN" altLang="en-US">
                <a:solidFill>
                  <a:schemeClr val="tx1"/>
                </a:solidFill>
              </a:rPr>
              <a:t>不等式标准化</a:t>
            </a:r>
            <a:endParaRPr lang="zh-CN" altLang="en-US">
              <a:solidFill>
                <a:schemeClr val="tx1"/>
              </a:solidFill>
            </a:endParaRPr>
          </a:p>
          <a:p>
            <a:r>
              <a:rPr lang="zh-CN" altLang="en-US">
                <a:solidFill>
                  <a:schemeClr val="tx1"/>
                </a:solidFill>
              </a:rPr>
              <a:t>如果给出的不等式有"&lt;="也有"&gt;="，又该如何解决呢？很明显，首先需要关注最后的问题是什么，如果需要求的是两个变量差的</a:t>
            </a:r>
            <a:r>
              <a:rPr lang="zh-CN" altLang="en-US">
                <a:solidFill>
                  <a:srgbClr val="FF0000"/>
                </a:solidFill>
              </a:rPr>
              <a:t>最大值</a:t>
            </a:r>
            <a:r>
              <a:rPr lang="zh-CN" altLang="en-US">
                <a:solidFill>
                  <a:schemeClr val="tx1"/>
                </a:solidFill>
              </a:rPr>
              <a:t>，那么需要将所有不等式转变成"</a:t>
            </a:r>
            <a:r>
              <a:rPr lang="zh-CN" altLang="en-US">
                <a:solidFill>
                  <a:srgbClr val="FF0000"/>
                </a:solidFill>
              </a:rPr>
              <a:t>&lt;=</a:t>
            </a:r>
            <a:r>
              <a:rPr lang="zh-CN" altLang="en-US">
                <a:solidFill>
                  <a:schemeClr val="tx1"/>
                </a:solidFill>
              </a:rPr>
              <a:t>"的形式，建图后求</a:t>
            </a:r>
            <a:r>
              <a:rPr lang="zh-CN" altLang="en-US">
                <a:solidFill>
                  <a:srgbClr val="FF0000"/>
                </a:solidFill>
              </a:rPr>
              <a:t>最短路</a:t>
            </a:r>
            <a:r>
              <a:rPr lang="zh-CN" altLang="en-US">
                <a:solidFill>
                  <a:schemeClr val="tx1"/>
                </a:solidFill>
              </a:rPr>
              <a:t>；相反，如果需要求的是两个变量差的</a:t>
            </a:r>
            <a:r>
              <a:rPr lang="zh-CN" altLang="en-US">
                <a:solidFill>
                  <a:srgbClr val="FF0000"/>
                </a:solidFill>
              </a:rPr>
              <a:t>最小值</a:t>
            </a:r>
            <a:r>
              <a:rPr lang="zh-CN" altLang="en-US">
                <a:solidFill>
                  <a:schemeClr val="tx1"/>
                </a:solidFill>
              </a:rPr>
              <a:t>，那么需要将所有不等式转化成"</a:t>
            </a:r>
            <a:r>
              <a:rPr lang="zh-CN" altLang="en-US">
                <a:solidFill>
                  <a:srgbClr val="FF0000"/>
                </a:solidFill>
              </a:rPr>
              <a:t>&gt;=</a:t>
            </a:r>
            <a:r>
              <a:rPr lang="zh-CN" altLang="en-US">
                <a:solidFill>
                  <a:schemeClr val="tx1"/>
                </a:solidFill>
              </a:rPr>
              <a:t>"，建图后求</a:t>
            </a:r>
            <a:r>
              <a:rPr lang="zh-CN" altLang="en-US">
                <a:solidFill>
                  <a:srgbClr val="FF0000"/>
                </a:solidFill>
              </a:rPr>
              <a:t>最长路</a:t>
            </a:r>
            <a:r>
              <a:rPr lang="zh-CN" altLang="en-US">
                <a:solidFill>
                  <a:schemeClr val="tx1"/>
                </a:solidFill>
              </a:rPr>
              <a:t>。</a:t>
            </a:r>
            <a:endParaRPr lang="zh-CN" altLang="en-US">
              <a:solidFill>
                <a:schemeClr val="tx1"/>
              </a:solidFill>
            </a:endParaRPr>
          </a:p>
          <a:p>
            <a:r>
              <a:rPr lang="zh-CN" altLang="en-US">
                <a:solidFill>
                  <a:schemeClr val="tx1"/>
                </a:solidFill>
              </a:rPr>
              <a:t>      如果有形如：A - B = </a:t>
            </a:r>
            <a:r>
              <a:rPr lang="en-US" altLang="zh-CN">
                <a:solidFill>
                  <a:schemeClr val="tx1"/>
                </a:solidFill>
              </a:rPr>
              <a:t>C</a:t>
            </a:r>
            <a:r>
              <a:rPr lang="zh-CN" altLang="en-US">
                <a:solidFill>
                  <a:schemeClr val="tx1"/>
                </a:solidFill>
              </a:rPr>
              <a:t> 这样的等式呢？我们可以将它转化成以下两个不等式：A - B &gt;= </a:t>
            </a:r>
            <a:r>
              <a:rPr lang="en-US" altLang="zh-CN">
                <a:solidFill>
                  <a:schemeClr val="tx1"/>
                </a:solidFill>
              </a:rPr>
              <a:t>C</a:t>
            </a:r>
            <a:r>
              <a:rPr lang="zh-CN" altLang="en-US">
                <a:solidFill>
                  <a:schemeClr val="tx1"/>
                </a:solidFill>
              </a:rPr>
              <a:t> (1)  A - B &lt;= </a:t>
            </a:r>
            <a:r>
              <a:rPr lang="en-US" altLang="zh-CN">
                <a:solidFill>
                  <a:schemeClr val="tx1"/>
                </a:solidFill>
              </a:rPr>
              <a:t>C</a:t>
            </a:r>
            <a:r>
              <a:rPr lang="zh-CN" altLang="en-US">
                <a:solidFill>
                  <a:schemeClr val="tx1"/>
                </a:solidFill>
              </a:rPr>
              <a:t> (2)</a:t>
            </a:r>
            <a:endParaRPr lang="zh-CN" altLang="en-US">
              <a:solidFill>
                <a:schemeClr val="tx1"/>
              </a:solidFill>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差分约束</a:t>
            </a:r>
            <a:endParaRPr lang="zh-CN" altLang="en-US"/>
          </a:p>
        </p:txBody>
      </p:sp>
      <p:sp>
        <p:nvSpPr>
          <p:cNvPr id="3" name="内容占位符 2"/>
          <p:cNvSpPr>
            <a:spLocks noGrp="1"/>
          </p:cNvSpPr>
          <p:nvPr>
            <p:ph idx="1"/>
          </p:nvPr>
        </p:nvSpPr>
        <p:spPr/>
        <p:txBody>
          <a:bodyPr/>
          <a:p>
            <a:r>
              <a:rPr lang="zh-CN" altLang="en-US">
                <a:solidFill>
                  <a:schemeClr val="tx1"/>
                </a:solidFill>
              </a:rPr>
              <a:t>再通过上面的方法将其中一种不等号反向，建图即可。</a:t>
            </a:r>
            <a:endParaRPr lang="zh-CN" altLang="en-US">
              <a:solidFill>
                <a:schemeClr val="tx1"/>
              </a:solidFill>
            </a:endParaRPr>
          </a:p>
          <a:p>
            <a:r>
              <a:rPr lang="zh-CN" altLang="en-US">
                <a:solidFill>
                  <a:schemeClr val="tx1"/>
                </a:solidFill>
              </a:rPr>
              <a:t>       最后，如果这些变量都是整数域上的，那么遇到A - B &lt; </a:t>
            </a:r>
            <a:r>
              <a:rPr lang="en-US" altLang="zh-CN">
                <a:solidFill>
                  <a:schemeClr val="tx1"/>
                </a:solidFill>
              </a:rPr>
              <a:t>C</a:t>
            </a:r>
            <a:r>
              <a:rPr lang="zh-CN" altLang="en-US">
                <a:solidFill>
                  <a:schemeClr val="tx1"/>
                </a:solidFill>
              </a:rPr>
              <a:t>这样的不带等号的不等式，我们需要将它转化成"&lt;="或者"&gt;="的形式，即 A - B &lt;= </a:t>
            </a:r>
            <a:r>
              <a:rPr lang="en-US" altLang="zh-CN">
                <a:solidFill>
                  <a:schemeClr val="tx1"/>
                </a:solidFill>
              </a:rPr>
              <a:t>C</a:t>
            </a:r>
            <a:r>
              <a:rPr lang="zh-CN" altLang="en-US">
                <a:solidFill>
                  <a:schemeClr val="tx1"/>
                </a:solidFill>
              </a:rPr>
              <a:t> - 1</a:t>
            </a:r>
            <a:r>
              <a:rPr lang="zh-CN" altLang="en-US"/>
              <a:t>。</a:t>
            </a:r>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差分约束的经典应用</a:t>
            </a:r>
            <a:endParaRPr lang="zh-CN" altLang="en-US"/>
          </a:p>
        </p:txBody>
      </p:sp>
      <p:sp>
        <p:nvSpPr>
          <p:cNvPr id="3" name="内容占位符 2"/>
          <p:cNvSpPr>
            <a:spLocks noGrp="1"/>
          </p:cNvSpPr>
          <p:nvPr>
            <p:ph idx="1"/>
          </p:nvPr>
        </p:nvSpPr>
        <p:spPr/>
        <p:txBody>
          <a:bodyPr>
            <a:normAutofit fontScale="90000"/>
          </a:bodyPr>
          <a:p>
            <a:r>
              <a:rPr lang="zh-CN" altLang="en-US">
                <a:solidFill>
                  <a:schemeClr val="tx1"/>
                </a:solidFill>
              </a:rPr>
              <a:t>1、线性约束</a:t>
            </a:r>
            <a:endParaRPr lang="zh-CN" altLang="en-US">
              <a:solidFill>
                <a:schemeClr val="tx1"/>
              </a:solidFill>
            </a:endParaRPr>
          </a:p>
          <a:p>
            <a:r>
              <a:rPr lang="zh-CN" altLang="en-US">
                <a:solidFill>
                  <a:schemeClr val="tx1"/>
                </a:solidFill>
              </a:rPr>
              <a:t>线性约束一般是在一维空间中给出一些变量（一般定义位置），然后告诉你某两个变量的约束关系，求两个变量a和b的差值的最大值或最小值。</a:t>
            </a:r>
            <a:endParaRPr lang="zh-CN" altLang="en-US">
              <a:solidFill>
                <a:schemeClr val="tx1"/>
              </a:solidFill>
            </a:endParaRPr>
          </a:p>
          <a:p>
            <a:r>
              <a:rPr lang="zh-CN" altLang="en-US">
                <a:solidFill>
                  <a:schemeClr val="tx1"/>
                </a:solidFill>
              </a:rPr>
              <a:t>【例题1】N个人编号为1-N，并且按照编号顺序排成一条直线，任何两个人的位置不重合，然后给定一些约束条件。X(X &lt;= 100000)组约束Ax Bx Cx(1 &lt;= Ax &lt; Bx &lt;= N)，表示Ax和Bx的距离不能大于Cx。Y(X &lt;= 100000)组约束Ay By Cy(1 &lt;= Ay &lt; By &lt;= N)，表示Ay和By的距离不能小于Cy。如果这样的排列存在，输出1-N这两个人的最长可能距离，如果不存在，输出-1，如果无限长输出-2。</a:t>
            </a:r>
            <a:endParaRPr lang="zh-CN" altLang="en-US">
              <a:solidFill>
                <a:schemeClr val="tx1"/>
              </a:solidFill>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差分约束的经典应用</a:t>
            </a:r>
            <a:endParaRPr lang="zh-CN" altLang="en-US"/>
          </a:p>
        </p:txBody>
      </p:sp>
      <p:sp>
        <p:nvSpPr>
          <p:cNvPr id="3" name="内容占位符 2"/>
          <p:cNvSpPr>
            <a:spLocks noGrp="1"/>
          </p:cNvSpPr>
          <p:nvPr>
            <p:ph idx="1"/>
          </p:nvPr>
        </p:nvSpPr>
        <p:spPr/>
        <p:txBody>
          <a:bodyPr>
            <a:normAutofit lnSpcReduction="20000"/>
          </a:bodyPr>
          <a:p>
            <a:r>
              <a:rPr lang="zh-CN" altLang="en-US">
                <a:solidFill>
                  <a:schemeClr val="tx1"/>
                </a:solidFill>
              </a:rPr>
              <a:t>题意：N个人的位置在一条直线上呈线性排列，某两个人的位置满足某些约束条件，最后要求第一个人和最后一个人的最长可能距离。</a:t>
            </a:r>
            <a:endParaRPr lang="zh-CN" altLang="en-US">
              <a:solidFill>
                <a:schemeClr val="tx1"/>
              </a:solidFill>
            </a:endParaRPr>
          </a:p>
          <a:p>
            <a:r>
              <a:rPr lang="zh-CN" altLang="en-US">
                <a:solidFill>
                  <a:schemeClr val="tx1"/>
                </a:solidFill>
              </a:rPr>
              <a:t>那么我们可以列出一些约束条件如下：</a:t>
            </a:r>
            <a:endParaRPr lang="zh-CN" altLang="en-US">
              <a:solidFill>
                <a:schemeClr val="tx1"/>
              </a:solidFill>
            </a:endParaRPr>
          </a:p>
          <a:p>
            <a:r>
              <a:rPr lang="zh-CN" altLang="en-US">
                <a:solidFill>
                  <a:schemeClr val="tx1"/>
                </a:solidFill>
              </a:rPr>
              <a:t>   1、对于所有的Ax Bx Cx，有 d[Bx] - d[Ax] &lt;= Cx；</a:t>
            </a:r>
            <a:endParaRPr lang="zh-CN" altLang="en-US">
              <a:solidFill>
                <a:schemeClr val="tx1"/>
              </a:solidFill>
            </a:endParaRPr>
          </a:p>
          <a:p>
            <a:r>
              <a:rPr lang="zh-CN" altLang="en-US">
                <a:solidFill>
                  <a:schemeClr val="tx1"/>
                </a:solidFill>
              </a:rPr>
              <a:t>   2、对于所有的Ay By Cy，有 d[By] - d[Ay] &gt;= Cy；</a:t>
            </a:r>
            <a:endParaRPr lang="zh-CN" altLang="en-US">
              <a:solidFill>
                <a:schemeClr val="tx1"/>
              </a:solidFill>
            </a:endParaRPr>
          </a:p>
          <a:p>
            <a:r>
              <a:rPr lang="zh-CN" altLang="en-US">
                <a:solidFill>
                  <a:schemeClr val="tx1"/>
                </a:solidFill>
              </a:rPr>
              <a:t>   3、然后根据我们的设定，有 d[x] </a:t>
            </a:r>
            <a:r>
              <a:rPr lang="en-US" altLang="zh-CN">
                <a:solidFill>
                  <a:schemeClr val="tx1"/>
                </a:solidFill>
              </a:rPr>
              <a:t>-</a:t>
            </a:r>
            <a:r>
              <a:rPr lang="zh-CN" altLang="en-US">
                <a:solidFill>
                  <a:schemeClr val="tx1"/>
                </a:solidFill>
              </a:rPr>
              <a:t> d[x-1] </a:t>
            </a:r>
            <a:r>
              <a:rPr lang="en-US" altLang="zh-CN">
                <a:solidFill>
                  <a:schemeClr val="tx1"/>
                </a:solidFill>
              </a:rPr>
              <a:t>&gt;=</a:t>
            </a:r>
            <a:r>
              <a:rPr lang="zh-CN" altLang="en-US">
                <a:solidFill>
                  <a:schemeClr val="tx1"/>
                </a:solidFill>
              </a:rPr>
              <a:t> 1 (1 &lt; x &lt;= N)    （这个条件是表示任何两个人的位置不重合）</a:t>
            </a:r>
            <a:endParaRPr lang="zh-CN" altLang="en-US">
              <a:solidFill>
                <a:schemeClr val="tx1"/>
              </a:solidFill>
            </a:endParaRPr>
          </a:p>
          <a:p>
            <a:r>
              <a:rPr lang="zh-CN" altLang="en-US">
                <a:solidFill>
                  <a:schemeClr val="tx1"/>
                </a:solidFill>
              </a:rPr>
              <a:t>而我们需要求的是d[N] - d[1]的最大值，即表示成d[N] - d[1] &lt;= T，要求的就是这个T。</a:t>
            </a:r>
            <a:endParaRPr lang="zh-CN" altLang="en-US">
              <a:solidFill>
                <a:schemeClr val="tx1"/>
              </a:solidFill>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差分约束的经典应用</a:t>
            </a:r>
            <a:endParaRPr lang="zh-CN" altLang="en-US"/>
          </a:p>
        </p:txBody>
      </p:sp>
      <p:sp>
        <p:nvSpPr>
          <p:cNvPr id="3" name="内容占位符 2"/>
          <p:cNvSpPr>
            <a:spLocks noGrp="1"/>
          </p:cNvSpPr>
          <p:nvPr>
            <p:ph idx="1"/>
          </p:nvPr>
        </p:nvSpPr>
        <p:spPr/>
        <p:txBody>
          <a:bodyPr/>
          <a:p>
            <a:r>
              <a:rPr lang="zh-CN" altLang="en-US"/>
              <a:t> </a:t>
            </a:r>
            <a:r>
              <a:rPr lang="zh-CN" altLang="en-US">
                <a:solidFill>
                  <a:schemeClr val="tx1"/>
                </a:solidFill>
              </a:rPr>
              <a:t>于是我们将所有的不等式都转化成d[x] - d[y] &lt;= z的形式，如下：</a:t>
            </a:r>
            <a:endParaRPr lang="zh-CN" altLang="en-US">
              <a:solidFill>
                <a:schemeClr val="tx1"/>
              </a:solidFill>
            </a:endParaRPr>
          </a:p>
          <a:p>
            <a:r>
              <a:rPr lang="zh-CN" altLang="en-US">
                <a:solidFill>
                  <a:schemeClr val="tx1"/>
                </a:solidFill>
              </a:rPr>
              <a:t>      1、d[Bx]  -  d[Ax]  &lt;=  Cx</a:t>
            </a:r>
            <a:endParaRPr lang="zh-CN" altLang="en-US">
              <a:solidFill>
                <a:schemeClr val="tx1"/>
              </a:solidFill>
            </a:endParaRPr>
          </a:p>
          <a:p>
            <a:r>
              <a:rPr lang="zh-CN" altLang="en-US">
                <a:solidFill>
                  <a:schemeClr val="tx1"/>
                </a:solidFill>
              </a:rPr>
              <a:t>      2、d[Ay]  -  d[By]  &lt;=  -Cy</a:t>
            </a:r>
            <a:endParaRPr lang="zh-CN" altLang="en-US">
              <a:solidFill>
                <a:schemeClr val="tx1"/>
              </a:solidFill>
            </a:endParaRPr>
          </a:p>
          <a:p>
            <a:r>
              <a:rPr lang="zh-CN" altLang="en-US">
                <a:solidFill>
                  <a:schemeClr val="tx1"/>
                </a:solidFill>
              </a:rPr>
              <a:t>      3、d[x-1] -  d[x]   &lt;=  -1</a:t>
            </a:r>
            <a:endParaRPr lang="zh-CN" altLang="en-US">
              <a:solidFill>
                <a:schemeClr val="tx1"/>
              </a:solidFill>
            </a:endParaRPr>
          </a:p>
          <a:p>
            <a:r>
              <a:rPr lang="zh-CN" altLang="en-US">
                <a:solidFill>
                  <a:schemeClr val="tx1"/>
                </a:solidFill>
              </a:rPr>
              <a:t>对于d[x] - d[y] &lt;= z，令z = w(y, x)，那么有 d[x] &lt;= d[y] + w(y, x)，所以当d[x] &gt; d[y] + w(y, x)，我们需要更新d[x]的值，这对应了最短路的松弛操作，于是问题转化成了求1到N的最短路。</a:t>
            </a:r>
            <a:endParaRPr lang="zh-CN" altLang="en-US">
              <a:solidFill>
                <a:schemeClr val="tx1"/>
              </a:solidFill>
            </a:endParaRP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差分约束的经典应用</a:t>
            </a:r>
            <a:endParaRPr lang="zh-CN" altLang="en-US"/>
          </a:p>
        </p:txBody>
      </p:sp>
      <p:sp>
        <p:nvSpPr>
          <p:cNvPr id="3" name="内容占位符 2"/>
          <p:cNvSpPr>
            <a:spLocks noGrp="1"/>
          </p:cNvSpPr>
          <p:nvPr>
            <p:ph idx="1"/>
          </p:nvPr>
        </p:nvSpPr>
        <p:spPr/>
        <p:txBody>
          <a:bodyPr>
            <a:normAutofit fontScale="90000"/>
          </a:bodyPr>
          <a:p>
            <a:r>
              <a:rPr lang="zh-CN" altLang="en-US">
                <a:solidFill>
                  <a:schemeClr val="tx1"/>
                </a:solidFill>
              </a:rPr>
              <a:t>2、区间约束</a:t>
            </a:r>
            <a:endParaRPr lang="zh-CN" altLang="en-US">
              <a:solidFill>
                <a:schemeClr val="tx1"/>
              </a:solidFill>
            </a:endParaRPr>
          </a:p>
          <a:p>
            <a:r>
              <a:rPr lang="zh-CN" altLang="en-US">
                <a:solidFill>
                  <a:schemeClr val="tx1"/>
                </a:solidFill>
              </a:rPr>
              <a:t>【例题2】给定n（n &lt;= 50000）个整点闭区间和这个区间中至少有多少整点需要被选中，每个区间的范围为[ai, bi]，并且至少有ci个点需要被选中，其中0 &lt;= ai &lt;= bi &lt;= 50000，问[0, 50000]至少需要有多少点被选中。</a:t>
            </a:r>
            <a:endParaRPr lang="zh-CN" altLang="en-US">
              <a:solidFill>
                <a:schemeClr val="tx1"/>
              </a:solidFill>
            </a:endParaRPr>
          </a:p>
          <a:p>
            <a:r>
              <a:rPr lang="zh-CN" altLang="en-US">
                <a:solidFill>
                  <a:schemeClr val="tx1"/>
                </a:solidFill>
              </a:rPr>
              <a:t>      例如3 6 2 表示[3, 6]这个区间至少需要选择2个点，可以是3,4也可以是4,6（总情况有 C(4, 2)种 ）。</a:t>
            </a:r>
            <a:endParaRPr lang="zh-CN" altLang="en-US">
              <a:solidFill>
                <a:schemeClr val="tx1"/>
              </a:solidFill>
            </a:endParaRPr>
          </a:p>
          <a:p>
            <a:endParaRPr lang="zh-CN" altLang="en-US">
              <a:solidFill>
                <a:schemeClr val="tx1"/>
              </a:solidFill>
            </a:endParaRPr>
          </a:p>
          <a:p>
            <a:r>
              <a:rPr lang="zh-CN" altLang="en-US">
                <a:solidFill>
                  <a:schemeClr val="tx1"/>
                </a:solidFill>
              </a:rPr>
              <a:t> </a:t>
            </a:r>
            <a:endParaRPr lang="zh-CN" altLang="en-US">
              <a:solidFill>
                <a:schemeClr val="tx1"/>
              </a:solidFill>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差分约束的经典应用</a:t>
            </a:r>
            <a:endParaRPr lang="zh-CN" altLang="en-US"/>
          </a:p>
        </p:txBody>
      </p:sp>
      <p:sp>
        <p:nvSpPr>
          <p:cNvPr id="3" name="内容占位符 2"/>
          <p:cNvSpPr>
            <a:spLocks noGrp="1"/>
          </p:cNvSpPr>
          <p:nvPr>
            <p:ph idx="1"/>
          </p:nvPr>
        </p:nvSpPr>
        <p:spPr/>
        <p:txBody>
          <a:bodyPr>
            <a:normAutofit lnSpcReduction="20000"/>
          </a:bodyPr>
          <a:p>
            <a:r>
              <a:rPr lang="zh-CN" altLang="en-US"/>
              <a:t>  </a:t>
            </a:r>
            <a:r>
              <a:rPr lang="zh-CN" altLang="en-US">
                <a:solidFill>
                  <a:schemeClr val="tx1"/>
                </a:solidFill>
              </a:rPr>
              <a:t>这类问题就没有线性约束那么明显，需要将问题进行一下转化，考虑到最后需要求的是一个完整区间内至少有多少点被选中，试着用d[i]表示[0, i]这个区间至少有多少点能被选中，根据定义，可以抽象出 d[-1] = 0，对于每个区间描述，可以表示成d[ bi ]  - d[ ai - 1 ] &gt;= ci，而我们的目标要求的是 d[ 50000 ] - d[ -1 ] &gt;= T 这个不等式中的T，将所有区间描述转化成图后求-1到50000的最长路</a:t>
            </a:r>
            <a:r>
              <a:rPr lang="zh-CN" altLang="en-US"/>
              <a:t>。</a:t>
            </a:r>
            <a:endParaRPr lang="zh-CN" altLang="en-US"/>
          </a:p>
          <a:p>
            <a:r>
              <a:rPr lang="zh-CN" altLang="en-US"/>
              <a:t>  </a:t>
            </a:r>
            <a:r>
              <a:rPr lang="zh-CN" altLang="en-US">
                <a:solidFill>
                  <a:schemeClr val="tx1"/>
                </a:solidFill>
              </a:rPr>
              <a:t>这里忽略了一些要素，因为d[i]描述了一个求和函数，所以对于d[i]和d[i-1]其实是有自身限制的，考虑到每个点有选和不选两种状态，所以d[i]和d[i-1]需要满足以下不等式：  0 &lt;= d[i] - d[i-1] &lt;= 1   （即第i个数选还是不选）</a:t>
            </a:r>
            <a:endParaRPr lang="zh-CN" altLang="en-US">
              <a:solidFill>
                <a:schemeClr val="tx1"/>
              </a:solidFill>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差分约束的经典应用</a:t>
            </a:r>
            <a:endParaRPr lang="zh-CN" altLang="en-US"/>
          </a:p>
        </p:txBody>
      </p:sp>
      <p:sp>
        <p:nvSpPr>
          <p:cNvPr id="3" name="内容占位符 2"/>
          <p:cNvSpPr>
            <a:spLocks noGrp="1"/>
          </p:cNvSpPr>
          <p:nvPr>
            <p:ph idx="1"/>
          </p:nvPr>
        </p:nvSpPr>
        <p:spPr/>
        <p:txBody>
          <a:bodyPr/>
          <a:p>
            <a:r>
              <a:rPr lang="zh-CN" altLang="en-US">
                <a:solidFill>
                  <a:schemeClr val="tx1"/>
                </a:solidFill>
              </a:rPr>
              <a:t>3、未知条件约束</a:t>
            </a:r>
            <a:endParaRPr lang="zh-CN" altLang="en-US">
              <a:solidFill>
                <a:schemeClr val="tx1"/>
              </a:solidFill>
            </a:endParaRPr>
          </a:p>
          <a:p>
            <a:r>
              <a:rPr lang="zh-CN" altLang="en-US">
                <a:solidFill>
                  <a:schemeClr val="tx1"/>
                </a:solidFill>
              </a:rPr>
              <a:t> 未知条件约束是指在不等式的右边不一定是个常数，可能是个未知数，可以通过枚举这个未知数，然后对不等式转化成差分约束进行求解。</a:t>
            </a:r>
            <a:endParaRPr lang="zh-CN" altLang="en-US">
              <a:solidFill>
                <a:schemeClr val="tx1"/>
              </a:solidFill>
            </a:endParaRPr>
          </a:p>
          <a:p>
            <a:r>
              <a:rPr lang="zh-CN" altLang="en-US">
                <a:solidFill>
                  <a:schemeClr val="tx1"/>
                </a:solidFill>
              </a:rPr>
              <a:t> 这个今天有一道题目，下午结合题目具体分析；</a:t>
            </a:r>
            <a:endParaRPr lang="zh-CN" altLang="en-US">
              <a:solidFill>
                <a:schemeClr val="tx1"/>
              </a:solidFill>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差分约束</a:t>
            </a:r>
            <a:endParaRPr lang="zh-CN" altLang="en-US"/>
          </a:p>
        </p:txBody>
      </p:sp>
      <p:sp>
        <p:nvSpPr>
          <p:cNvPr id="3" name="内容占位符 2"/>
          <p:cNvSpPr>
            <a:spLocks noGrp="1"/>
          </p:cNvSpPr>
          <p:nvPr>
            <p:ph idx="1"/>
          </p:nvPr>
        </p:nvSpPr>
        <p:spPr/>
        <p:txBody>
          <a:bodyPr>
            <a:normAutofit/>
          </a:bodyPr>
          <a:p>
            <a:r>
              <a:rPr lang="zh-CN" altLang="en-US">
                <a:solidFill>
                  <a:schemeClr val="tx1"/>
                </a:solidFill>
              </a:rPr>
              <a:t>最短路还有差分约束的经典应用主要是它们结合以前学过的知识使用，先好好看看</a:t>
            </a:r>
            <a:r>
              <a:rPr lang="en-US" altLang="zh-CN">
                <a:solidFill>
                  <a:schemeClr val="tx1"/>
                </a:solidFill>
              </a:rPr>
              <a:t>PPT</a:t>
            </a:r>
            <a:r>
              <a:rPr lang="zh-CN" altLang="en-US">
                <a:solidFill>
                  <a:schemeClr val="tx1"/>
                </a:solidFill>
              </a:rPr>
              <a:t>，再做题。</a:t>
            </a:r>
            <a:endParaRPr lang="zh-CN" altLang="en-US">
              <a:solidFill>
                <a:schemeClr val="tx1"/>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图的存储</a:t>
            </a:r>
            <a:endParaRPr lang="zh-CN" altLang="en-US"/>
          </a:p>
        </p:txBody>
      </p:sp>
      <p:sp>
        <p:nvSpPr>
          <p:cNvPr id="3" name="内容占位符 2"/>
          <p:cNvSpPr>
            <a:spLocks noGrp="1"/>
          </p:cNvSpPr>
          <p:nvPr>
            <p:ph idx="1"/>
          </p:nvPr>
        </p:nvSpPr>
        <p:spPr/>
        <p:txBody>
          <a:bodyPr/>
          <a:p>
            <a:r>
              <a:rPr lang="zh-CN" altLang="en-US"/>
              <a:t> </a:t>
            </a:r>
            <a:r>
              <a:rPr lang="en-US" altLang="zh-CN">
                <a:solidFill>
                  <a:schemeClr val="tx1"/>
                </a:solidFill>
              </a:rPr>
              <a:t>2.</a:t>
            </a:r>
            <a:r>
              <a:rPr lang="zh-CN" altLang="en-US">
                <a:solidFill>
                  <a:schemeClr val="tx1"/>
                </a:solidFill>
              </a:rPr>
              <a:t>邻接表是图中常用的存储结构之一，每个顶点都有一个链表，这个链表的数据表示和当前顶点直接相邻的顶点（如果边有权值，还需要保存边权信息）。邻接表的优点是对于稀疏图不会有数据浪费，缺点就是实现相对麻烦，需要自己实现链表，动态分配内存。图一-2-3展示了图一-2-1的邻接表表示法。</a:t>
            </a:r>
            <a:endParaRPr lang="zh-CN" altLang="en-US">
              <a:solidFill>
                <a:schemeClr val="tx1"/>
              </a:solidFill>
            </a:endParaRPr>
          </a:p>
        </p:txBody>
      </p:sp>
      <p:pic>
        <p:nvPicPr>
          <p:cNvPr id="4" name="图片 3"/>
          <p:cNvPicPr>
            <a:picLocks noChangeAspect="1"/>
          </p:cNvPicPr>
          <p:nvPr/>
        </p:nvPicPr>
        <p:blipFill>
          <a:blip r:embed="rId1"/>
          <a:stretch>
            <a:fillRect/>
          </a:stretch>
        </p:blipFill>
        <p:spPr>
          <a:xfrm>
            <a:off x="3342640" y="4204335"/>
            <a:ext cx="5220335" cy="249174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图的存储</a:t>
            </a:r>
            <a:endParaRPr lang="zh-CN" altLang="en-US"/>
          </a:p>
        </p:txBody>
      </p:sp>
      <p:sp>
        <p:nvSpPr>
          <p:cNvPr id="3" name="内容占位符 2"/>
          <p:cNvSpPr>
            <a:spLocks noGrp="1"/>
          </p:cNvSpPr>
          <p:nvPr>
            <p:ph idx="1"/>
          </p:nvPr>
        </p:nvSpPr>
        <p:spPr/>
        <p:txBody>
          <a:bodyPr/>
          <a:p>
            <a:r>
              <a:rPr lang="zh-CN" altLang="en-US">
                <a:solidFill>
                  <a:schemeClr val="tx1"/>
                </a:solidFill>
              </a:rPr>
              <a:t>不过对于邻接表一般可以用结构</a:t>
            </a:r>
            <a:r>
              <a:rPr lang="en-US" altLang="zh-CN">
                <a:solidFill>
                  <a:schemeClr val="tx1"/>
                </a:solidFill>
              </a:rPr>
              <a:t>+</a:t>
            </a:r>
            <a:r>
              <a:rPr lang="zh-CN" altLang="en-US">
                <a:solidFill>
                  <a:schemeClr val="tx1"/>
                </a:solidFill>
              </a:rPr>
              <a:t>数组实现</a:t>
            </a:r>
            <a:endParaRPr lang="zh-CN" altLang="en-US">
              <a:solidFill>
                <a:schemeClr val="tx1"/>
              </a:solidFill>
            </a:endParaRPr>
          </a:p>
          <a:p>
            <a:endParaRPr lang="zh-CN" altLang="en-US">
              <a:solidFill>
                <a:schemeClr val="tx1"/>
              </a:solidFill>
            </a:endParaRPr>
          </a:p>
        </p:txBody>
      </p:sp>
      <p:pic>
        <p:nvPicPr>
          <p:cNvPr id="4" name="图片 3"/>
          <p:cNvPicPr>
            <a:picLocks noChangeAspect="1"/>
          </p:cNvPicPr>
          <p:nvPr/>
        </p:nvPicPr>
        <p:blipFill>
          <a:blip r:embed="rId1"/>
          <a:stretch>
            <a:fillRect/>
          </a:stretch>
        </p:blipFill>
        <p:spPr>
          <a:xfrm>
            <a:off x="1564005" y="2955290"/>
            <a:ext cx="5060315" cy="288798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图的存储</a:t>
            </a:r>
            <a:endParaRPr lang="zh-CN" altLang="en-US"/>
          </a:p>
        </p:txBody>
      </p:sp>
      <p:sp>
        <p:nvSpPr>
          <p:cNvPr id="3" name="内容占位符 2"/>
          <p:cNvSpPr>
            <a:spLocks noGrp="1"/>
          </p:cNvSpPr>
          <p:nvPr>
            <p:ph idx="1"/>
          </p:nvPr>
        </p:nvSpPr>
        <p:spPr/>
        <p:txBody>
          <a:bodyPr>
            <a:normAutofit/>
          </a:bodyPr>
          <a:p>
            <a:r>
              <a:rPr lang="zh-CN" altLang="en-US">
                <a:solidFill>
                  <a:schemeClr val="tx1"/>
                </a:solidFill>
              </a:rPr>
              <a:t>3、链式前向星</a:t>
            </a:r>
            <a:endParaRPr lang="zh-CN" altLang="en-US">
              <a:solidFill>
                <a:schemeClr val="tx1"/>
              </a:solidFill>
            </a:endParaRPr>
          </a:p>
          <a:p>
            <a:r>
              <a:rPr lang="zh-CN" altLang="en-US">
                <a:solidFill>
                  <a:schemeClr val="tx1"/>
                </a:solidFill>
              </a:rPr>
              <a:t>   链式前向星和邻接表类似，也是链式结构和线性结构的结合，每个结点i都有一个链表，链表的所有数据是从i出发的所有边的集合（对比邻接表存的是顶点集合），边的表示为一个四元组(u, v, w, next)，其中(u, v)代表该条边的有向顶点对，w代表边上的权值，next指向下一条边。</a:t>
            </a:r>
            <a:endParaRPr lang="zh-CN" altLang="en-US">
              <a:solidFill>
                <a:schemeClr val="tx1"/>
              </a:solidFill>
            </a:endParaRPr>
          </a:p>
          <a:p>
            <a:r>
              <a:rPr lang="zh-CN" altLang="en-US">
                <a:solidFill>
                  <a:schemeClr val="tx1"/>
                </a:solidFill>
              </a:rPr>
              <a:t>   具体的，我们需要一个边的结构体数组 edge[</a:t>
            </a:r>
            <a:r>
              <a:rPr lang="en-US" altLang="zh-CN">
                <a:solidFill>
                  <a:schemeClr val="tx1"/>
                </a:solidFill>
              </a:rPr>
              <a:t>maxn</a:t>
            </a:r>
            <a:r>
              <a:rPr lang="zh-CN" altLang="en-US">
                <a:solidFill>
                  <a:schemeClr val="tx1"/>
                </a:solidFill>
              </a:rPr>
              <a:t>]，</a:t>
            </a:r>
            <a:r>
              <a:rPr lang="en-US" altLang="zh-CN">
                <a:solidFill>
                  <a:schemeClr val="tx1"/>
                </a:solidFill>
              </a:rPr>
              <a:t>maxn</a:t>
            </a:r>
            <a:r>
              <a:rPr lang="zh-CN" altLang="en-US">
                <a:solidFill>
                  <a:schemeClr val="tx1"/>
                </a:solidFill>
              </a:rPr>
              <a:t>表示边的总数，所有边都存储在这个结构体数组中，并且用head[i]来指向 i 结点的第一条边。</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图的存储</a:t>
            </a:r>
            <a:endParaRPr lang="zh-CN" altLang="en-US"/>
          </a:p>
        </p:txBody>
      </p:sp>
      <p:sp>
        <p:nvSpPr>
          <p:cNvPr id="3" name="内容占位符 2"/>
          <p:cNvSpPr>
            <a:spLocks noGrp="1"/>
          </p:cNvSpPr>
          <p:nvPr>
            <p:ph idx="1"/>
          </p:nvPr>
        </p:nvSpPr>
        <p:spPr/>
        <p:txBody>
          <a:bodyPr>
            <a:normAutofit/>
          </a:bodyPr>
          <a:p>
            <a:r>
              <a:rPr lang="zh-CN" altLang="en-US"/>
              <a:t> </a:t>
            </a:r>
            <a:r>
              <a:rPr lang="zh-CN" altLang="en-US">
                <a:solidFill>
                  <a:schemeClr val="tx1"/>
                </a:solidFill>
              </a:rPr>
              <a:t>边的结构体声明如下</a:t>
            </a:r>
            <a:r>
              <a:rPr lang="zh-CN" altLang="en-US"/>
              <a:t>：</a:t>
            </a:r>
            <a:endParaRPr lang="zh-CN" altLang="en-US"/>
          </a:p>
          <a:p>
            <a:endParaRPr lang="zh-CN" altLang="en-US" sz="2000"/>
          </a:p>
          <a:p>
            <a:endParaRPr lang="zh-CN" altLang="en-US" sz="2000"/>
          </a:p>
          <a:p>
            <a:endParaRPr lang="zh-CN" altLang="en-US" sz="2000"/>
          </a:p>
          <a:p>
            <a:endParaRPr lang="zh-CN" altLang="en-US" sz="2000"/>
          </a:p>
          <a:p>
            <a:r>
              <a:rPr lang="zh-CN" altLang="en-US" sz="2000">
                <a:solidFill>
                  <a:schemeClr val="tx1"/>
                </a:solidFill>
              </a:rPr>
              <a:t>初始化所有的head[i] = INF，当前边总数 edgeCount = 0</a:t>
            </a:r>
            <a:endParaRPr lang="zh-CN" altLang="en-US" sz="2000">
              <a:solidFill>
                <a:schemeClr val="tx1"/>
              </a:solidFill>
            </a:endParaRPr>
          </a:p>
          <a:p>
            <a:r>
              <a:rPr lang="zh-CN" altLang="en-US" sz="2000">
                <a:solidFill>
                  <a:schemeClr val="tx1"/>
                </a:solidFill>
              </a:rPr>
              <a:t>每读入一条边，调用add</a:t>
            </a:r>
            <a:r>
              <a:rPr lang="en-US" altLang="zh-CN" sz="2000">
                <a:solidFill>
                  <a:schemeClr val="tx1"/>
                </a:solidFill>
              </a:rPr>
              <a:t>e</a:t>
            </a:r>
            <a:r>
              <a:rPr lang="zh-CN" altLang="en-US" sz="2000">
                <a:solidFill>
                  <a:schemeClr val="tx1"/>
                </a:solidFill>
              </a:rPr>
              <a:t>dge(u, v, w)，具体函数的实现如下：</a:t>
            </a:r>
            <a:endParaRPr lang="zh-CN" altLang="en-US" sz="2000">
              <a:solidFill>
                <a:schemeClr val="tx1"/>
              </a:solidFill>
            </a:endParaRPr>
          </a:p>
        </p:txBody>
      </p:sp>
      <p:pic>
        <p:nvPicPr>
          <p:cNvPr id="4" name="图片 3" descr="BPZ}`QU9B1X[QQ9K}9R}K21"/>
          <p:cNvPicPr>
            <a:picLocks noChangeAspect="1"/>
          </p:cNvPicPr>
          <p:nvPr/>
        </p:nvPicPr>
        <p:blipFill>
          <a:blip r:embed="rId1"/>
          <a:stretch>
            <a:fillRect/>
          </a:stretch>
        </p:blipFill>
        <p:spPr>
          <a:xfrm>
            <a:off x="1426845" y="2809875"/>
            <a:ext cx="9564370" cy="1524000"/>
          </a:xfrm>
          <a:prstGeom prst="rect">
            <a:avLst/>
          </a:prstGeom>
        </p:spPr>
      </p:pic>
      <p:pic>
        <p:nvPicPr>
          <p:cNvPr id="5" name="图片 4" descr="6B%R0{(ILXY$E14OH~S(YM5"/>
          <p:cNvPicPr>
            <a:picLocks noChangeAspect="1"/>
          </p:cNvPicPr>
          <p:nvPr/>
        </p:nvPicPr>
        <p:blipFill>
          <a:blip r:embed="rId2"/>
          <a:stretch>
            <a:fillRect/>
          </a:stretch>
        </p:blipFill>
        <p:spPr>
          <a:xfrm>
            <a:off x="1516380" y="5389245"/>
            <a:ext cx="5953760" cy="112395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最短路</a:t>
            </a:r>
            <a:endParaRPr lang="zh-CN" altLang="en-US"/>
          </a:p>
        </p:txBody>
      </p:sp>
      <p:sp>
        <p:nvSpPr>
          <p:cNvPr id="3" name="内容占位符 2"/>
          <p:cNvSpPr>
            <a:spLocks noGrp="1"/>
          </p:cNvSpPr>
          <p:nvPr>
            <p:ph idx="1"/>
          </p:nvPr>
        </p:nvSpPr>
        <p:spPr/>
        <p:txBody>
          <a:bodyPr>
            <a:normAutofit lnSpcReduction="10000"/>
          </a:bodyPr>
          <a:p>
            <a:r>
              <a:rPr lang="zh-CN" altLang="en-US">
                <a:solidFill>
                  <a:schemeClr val="tx1"/>
                </a:solidFill>
                <a:sym typeface="+mn-ea"/>
              </a:rPr>
              <a:t>引例：</a:t>
            </a:r>
            <a:endParaRPr lang="zh-CN" altLang="en-US">
              <a:solidFill>
                <a:schemeClr val="tx1"/>
              </a:solidFill>
              <a:sym typeface="+mn-ea"/>
            </a:endParaRPr>
          </a:p>
          <a:p>
            <a:r>
              <a:rPr lang="zh-CN" altLang="en-US">
                <a:solidFill>
                  <a:schemeClr val="tx1"/>
                </a:solidFill>
                <a:sym typeface="+mn-ea"/>
              </a:rPr>
              <a:t> 让我们来看一个问题，这个问题描述相对简单，给定四个小岛以及小岛之间的有向距离，问从第0个岛到第3个岛的最短距离。如图所示，箭头指向的线段代表两个小岛之间的有向边，蓝色数字代表距离权值。</a:t>
            </a:r>
            <a:endParaRPr lang="zh-CN" altLang="en-US">
              <a:solidFill>
                <a:schemeClr val="tx1"/>
              </a:solidFill>
              <a:sym typeface="+mn-ea"/>
            </a:endParaRPr>
          </a:p>
        </p:txBody>
      </p:sp>
      <p:pic>
        <p:nvPicPr>
          <p:cNvPr id="4" name="图片 3"/>
          <p:cNvPicPr>
            <a:picLocks noChangeAspect="1"/>
          </p:cNvPicPr>
          <p:nvPr/>
        </p:nvPicPr>
        <p:blipFill>
          <a:blip r:embed="rId1"/>
          <a:stretch>
            <a:fillRect/>
          </a:stretch>
        </p:blipFill>
        <p:spPr>
          <a:xfrm>
            <a:off x="2132965" y="4123055"/>
            <a:ext cx="4026535" cy="248221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BEAUTIFY_FLAG" val="#wm#"/>
  <p:tag name="KSO_WM_UNIT_TYPE" val="i"/>
  <p:tag name="KSO_WM_UNIT_ID" val="258*i*2"/>
  <p:tag name="KSO_WM_TEMPLATE_CATEGORY" val="custom"/>
  <p:tag name="KSO_WM_TEMPLATE_INDEX" val="43"/>
</p:tagLst>
</file>

<file path=ppt/tags/tag10.xml><?xml version="1.0" encoding="utf-8"?>
<p:tagLst xmlns:p="http://schemas.openxmlformats.org/presentationml/2006/main">
  <p:tag name="KSO_WM_BEAUTIFY_FLAG" val="#wm#"/>
  <p:tag name="KSO_WM_UNIT_TYPE" val="i"/>
  <p:tag name="KSO_WM_UNIT_ID" val="258*i*10"/>
  <p:tag name="KSO_WM_TEMPLATE_CATEGORY" val="custom"/>
  <p:tag name="KSO_WM_TEMPLATE_INDEX" val="43"/>
</p:tagLst>
</file>

<file path=ppt/tags/tag11.xml><?xml version="1.0" encoding="utf-8"?>
<p:tagLst xmlns:p="http://schemas.openxmlformats.org/presentationml/2006/main">
  <p:tag name="KSO_WM_BEAUTIFY_FLAG" val="#wm#"/>
  <p:tag name="KSO_WM_UNIT_TYPE" val="i"/>
  <p:tag name="KSO_WM_UNIT_ID" val="258*i*11"/>
  <p:tag name="KSO_WM_TEMPLATE_CATEGORY" val="custom"/>
  <p:tag name="KSO_WM_TEMPLATE_INDEX" val="43"/>
</p:tagLst>
</file>

<file path=ppt/tags/tag12.xml><?xml version="1.0" encoding="utf-8"?>
<p:tagLst xmlns:p="http://schemas.openxmlformats.org/presentationml/2006/main">
  <p:tag name="KSO_WM_BEAUTIFY_FLAG" val="#wm#"/>
  <p:tag name="KSO_WM_UNIT_TYPE" val="i"/>
  <p:tag name="KSO_WM_UNIT_ID" val="258*i*12"/>
  <p:tag name="KSO_WM_TEMPLATE_CATEGORY" val="custom"/>
  <p:tag name="KSO_WM_TEMPLATE_INDEX" val="43"/>
</p:tagLst>
</file>

<file path=ppt/tags/tag13.xml><?xml version="1.0" encoding="utf-8"?>
<p:tagLst xmlns:p="http://schemas.openxmlformats.org/presentationml/2006/main">
  <p:tag name="KSO_WM_BEAUTIFY_FLAG" val="#wm#"/>
  <p:tag name="KSO_WM_UNIT_TYPE" val="i"/>
  <p:tag name="KSO_WM_UNIT_ID" val="258*i*13"/>
  <p:tag name="KSO_WM_TEMPLATE_CATEGORY" val="custom"/>
  <p:tag name="KSO_WM_TEMPLATE_INDEX" val="43"/>
</p:tagLst>
</file>

<file path=ppt/tags/tag14.xml><?xml version="1.0" encoding="utf-8"?>
<p:tagLst xmlns:p="http://schemas.openxmlformats.org/presentationml/2006/main">
  <p:tag name="KSO_WM_BEAUTIFY_FLAG" val="#wm#"/>
  <p:tag name="KSO_WM_UNIT_TYPE" val="i"/>
  <p:tag name="KSO_WM_UNIT_ID" val="258*i*14"/>
  <p:tag name="KSO_WM_TEMPLATE_CATEGORY" val="custom"/>
  <p:tag name="KSO_WM_TEMPLATE_INDEX" val="43"/>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043"/>
  <p:tag name="KSO_WM_UNIT_TYPE" val="a"/>
  <p:tag name="KSO_WM_UNIT_INDEX" val="1"/>
  <p:tag name="KSO_WM_UNIT_CLEAR" val="1"/>
  <p:tag name="KSO_WM_UNIT_LAYERLEVEL" val="1"/>
  <p:tag name="KSO_WM_UNIT_VALUE" val="17"/>
  <p:tag name="KSO_WM_UNIT_ISCONTENTSTITLE" val="0"/>
  <p:tag name="KSO_WM_UNIT_HIGHLIGHT" val="0"/>
  <p:tag name="KSO_WM_UNIT_COMPATIBLE" val="0"/>
  <p:tag name="KSO_WM_UNIT_ID" val="custom160043_1*a*1"/>
  <p:tag name="KSO_WM_UNIT_PRESET_TEXT_INDEX" val="0"/>
  <p:tag name="KSO_WM_UNIT_PRESET_TEXT_LEN" val="9"/>
</p:tagLst>
</file>

<file path=ppt/tags/tag16.xml><?xml version="1.0" encoding="utf-8"?>
<p:tagLst xmlns:p="http://schemas.openxmlformats.org/presentationml/2006/main">
  <p:tag name="KSO_WM_TEMPLATE_THUMBS_INDEX" val="1、7、10、13、16、20、24、29、35"/>
  <p:tag name="KSO_WM_SLIDE_ID" val="custom160043_1"/>
  <p:tag name="KSO_WM_SLIDE_INDEX" val="1"/>
  <p:tag name="KSO_WM_SLIDE_LAYOUT" val="a_b"/>
  <p:tag name="KSO_WM_SLIDE_LAYOUT_CNT" val="1_1"/>
  <p:tag name="KSO_WM_SLIDE_TYPE" val="title"/>
  <p:tag name="KSO_WM_BEAUTIFY_FLAG" val="#wm#"/>
  <p:tag name="KSO_WM_SLIDE_ITEM_CNT" val="2"/>
  <p:tag name="KSO_WM_TEMPLATE_CATEGORY" val="custom"/>
  <p:tag name="KSO_WM_TEMPLATE_INDEX" val="160043"/>
  <p:tag name="KSO_WM_TAG_VERSION" val="1.0"/>
</p:tagLst>
</file>

<file path=ppt/tags/tag17.xml><?xml version="1.0" encoding="utf-8"?>
<p:tagLst xmlns:p="http://schemas.openxmlformats.org/presentationml/2006/main">
  <p:tag name="KSO_WM_BEAUTIFY_FLAG" val="#wm#"/>
  <p:tag name="KSO_WM_TEMPLATE_CATEGORY" val="custom"/>
  <p:tag name="KSO_WM_TEMPLATE_INDEX" val="160043"/>
</p:tagLst>
</file>

<file path=ppt/tags/tag18.xml><?xml version="1.0" encoding="utf-8"?>
<p:tagLst xmlns:p="http://schemas.openxmlformats.org/presentationml/2006/main">
  <p:tag name="KSO_WM_BEAUTIFY_FLAG" val="#wm#"/>
  <p:tag name="KSO_WM_TEMPLATE_CATEGORY" val="custom"/>
  <p:tag name="KSO_WM_TEMPLATE_INDEX" val="160043"/>
</p:tagLst>
</file>

<file path=ppt/tags/tag19.xml><?xml version="1.0" encoding="utf-8"?>
<p:tagLst xmlns:p="http://schemas.openxmlformats.org/presentationml/2006/main">
  <p:tag name="KSO_WM_BEAUTIFY_FLAG" val="#wm#"/>
  <p:tag name="KSO_WM_TEMPLATE_CATEGORY" val="custom"/>
  <p:tag name="KSO_WM_TEMPLATE_INDEX" val="160043"/>
</p:tagLst>
</file>

<file path=ppt/tags/tag2.xml><?xml version="1.0" encoding="utf-8"?>
<p:tagLst xmlns:p="http://schemas.openxmlformats.org/presentationml/2006/main">
  <p:tag name="KSO_WM_BEAUTIFY_FLAG" val="#wm#"/>
  <p:tag name="KSO_WM_UNIT_TYPE" val="i"/>
  <p:tag name="KSO_WM_UNIT_ID" val="258*i*9"/>
  <p:tag name="KSO_WM_TEMPLATE_CATEGORY" val="custom"/>
  <p:tag name="KSO_WM_TEMPLATE_INDEX" val="43"/>
</p:tagLst>
</file>

<file path=ppt/tags/tag20.xml><?xml version="1.0" encoding="utf-8"?>
<p:tagLst xmlns:p="http://schemas.openxmlformats.org/presentationml/2006/main">
  <p:tag name="KSO_WM_BEAUTIFY_FLAG" val="#wm#"/>
  <p:tag name="KSO_WM_TEMPLATE_CATEGORY" val="custom"/>
  <p:tag name="KSO_WM_TEMPLATE_INDEX" val="160043"/>
</p:tagLst>
</file>

<file path=ppt/tags/tag21.xml><?xml version="1.0" encoding="utf-8"?>
<p:tagLst xmlns:p="http://schemas.openxmlformats.org/presentationml/2006/main">
  <p:tag name="KSO_WM_BEAUTIFY_FLAG" val="#wm#"/>
  <p:tag name="KSO_WM_TEMPLATE_CATEGORY" val="custom"/>
  <p:tag name="KSO_WM_TEMPLATE_INDEX" val="160043"/>
</p:tagLst>
</file>

<file path=ppt/tags/tag22.xml><?xml version="1.0" encoding="utf-8"?>
<p:tagLst xmlns:p="http://schemas.openxmlformats.org/presentationml/2006/main">
  <p:tag name="KSO_WM_BEAUTIFY_FLAG" val="#wm#"/>
  <p:tag name="KSO_WM_TEMPLATE_CATEGORY" val="custom"/>
  <p:tag name="KSO_WM_TEMPLATE_INDEX" val="160043"/>
</p:tagLst>
</file>

<file path=ppt/tags/tag23.xml><?xml version="1.0" encoding="utf-8"?>
<p:tagLst xmlns:p="http://schemas.openxmlformats.org/presentationml/2006/main">
  <p:tag name="KSO_WM_BEAUTIFY_FLAG" val="#wm#"/>
  <p:tag name="KSO_WM_TEMPLATE_CATEGORY" val="custom"/>
  <p:tag name="KSO_WM_TEMPLATE_INDEX" val="160043"/>
</p:tagLst>
</file>

<file path=ppt/tags/tag24.xml><?xml version="1.0" encoding="utf-8"?>
<p:tagLst xmlns:p="http://schemas.openxmlformats.org/presentationml/2006/main">
  <p:tag name="KSO_WM_BEAUTIFY_FLAG" val="#wm#"/>
  <p:tag name="KSO_WM_TEMPLATE_CATEGORY" val="custom"/>
  <p:tag name="KSO_WM_TEMPLATE_INDEX" val="160043"/>
</p:tagLst>
</file>

<file path=ppt/tags/tag25.xml><?xml version="1.0" encoding="utf-8"?>
<p:tagLst xmlns:p="http://schemas.openxmlformats.org/presentationml/2006/main">
  <p:tag name="KSO_WM_BEAUTIFY_FLAG" val="#wm#"/>
  <p:tag name="KSO_WM_TEMPLATE_CATEGORY" val="custom"/>
  <p:tag name="KSO_WM_TEMPLATE_INDEX" val="160043"/>
</p:tagLst>
</file>

<file path=ppt/tags/tag26.xml><?xml version="1.0" encoding="utf-8"?>
<p:tagLst xmlns:p="http://schemas.openxmlformats.org/presentationml/2006/main">
  <p:tag name="KSO_WM_BEAUTIFY_FLAG" val="#wm#"/>
  <p:tag name="KSO_WM_TEMPLATE_CATEGORY" val="custom"/>
  <p:tag name="KSO_WM_TEMPLATE_INDEX" val="160043"/>
</p:tagLst>
</file>

<file path=ppt/tags/tag27.xml><?xml version="1.0" encoding="utf-8"?>
<p:tagLst xmlns:p="http://schemas.openxmlformats.org/presentationml/2006/main">
  <p:tag name="KSO_WM_BEAUTIFY_FLAG" val="#wm#"/>
  <p:tag name="KSO_WM_TEMPLATE_CATEGORY" val="custom"/>
  <p:tag name="KSO_WM_TEMPLATE_INDEX" val="160043"/>
</p:tagLst>
</file>

<file path=ppt/tags/tag28.xml><?xml version="1.0" encoding="utf-8"?>
<p:tagLst xmlns:p="http://schemas.openxmlformats.org/presentationml/2006/main">
  <p:tag name="KSO_WM_BEAUTIFY_FLAG" val="#wm#"/>
  <p:tag name="KSO_WM_TEMPLATE_CATEGORY" val="custom"/>
  <p:tag name="KSO_WM_TEMPLATE_INDEX" val="160043"/>
</p:tagLst>
</file>

<file path=ppt/tags/tag29.xml><?xml version="1.0" encoding="utf-8"?>
<p:tagLst xmlns:p="http://schemas.openxmlformats.org/presentationml/2006/main">
  <p:tag name="KSO_WM_BEAUTIFY_FLAG" val="#wm#"/>
  <p:tag name="KSO_WM_TEMPLATE_CATEGORY" val="custom"/>
  <p:tag name="KSO_WM_TEMPLATE_INDEX" val="160043"/>
</p:tagLst>
</file>

<file path=ppt/tags/tag3.xml><?xml version="1.0" encoding="utf-8"?>
<p:tagLst xmlns:p="http://schemas.openxmlformats.org/presentationml/2006/main">
  <p:tag name="KSO_WM_BEAUTIFY_FLAG" val="#wm#"/>
  <p:tag name="KSO_WM_UNIT_TYPE" val="i"/>
  <p:tag name="KSO_WM_UNIT_ID" val="258*i*10"/>
  <p:tag name="KSO_WM_TEMPLATE_CATEGORY" val="custom"/>
  <p:tag name="KSO_WM_TEMPLATE_INDEX" val="43"/>
</p:tagLst>
</file>

<file path=ppt/tags/tag30.xml><?xml version="1.0" encoding="utf-8"?>
<p:tagLst xmlns:p="http://schemas.openxmlformats.org/presentationml/2006/main">
  <p:tag name="KSO_WM_BEAUTIFY_FLAG" val="#wm#"/>
  <p:tag name="KSO_WM_TEMPLATE_CATEGORY" val="custom"/>
  <p:tag name="KSO_WM_TEMPLATE_INDEX" val="160043"/>
</p:tagLst>
</file>

<file path=ppt/tags/tag31.xml><?xml version="1.0" encoding="utf-8"?>
<p:tagLst xmlns:p="http://schemas.openxmlformats.org/presentationml/2006/main">
  <p:tag name="KSO_WM_BEAUTIFY_FLAG" val="#wm#"/>
  <p:tag name="KSO_WM_TEMPLATE_CATEGORY" val="custom"/>
  <p:tag name="KSO_WM_TEMPLATE_INDEX" val="160043"/>
</p:tagLst>
</file>

<file path=ppt/tags/tag32.xml><?xml version="1.0" encoding="utf-8"?>
<p:tagLst xmlns:p="http://schemas.openxmlformats.org/presentationml/2006/main">
  <p:tag name="KSO_WM_BEAUTIFY_FLAG" val="#wm#"/>
  <p:tag name="KSO_WM_TEMPLATE_CATEGORY" val="custom"/>
  <p:tag name="KSO_WM_TEMPLATE_INDEX" val="160043"/>
</p:tagLst>
</file>

<file path=ppt/tags/tag33.xml><?xml version="1.0" encoding="utf-8"?>
<p:tagLst xmlns:p="http://schemas.openxmlformats.org/presentationml/2006/main">
  <p:tag name="KSO_WM_BEAUTIFY_FLAG" val="#wm#"/>
  <p:tag name="KSO_WM_TEMPLATE_CATEGORY" val="custom"/>
  <p:tag name="KSO_WM_TEMPLATE_INDEX" val="160043"/>
</p:tagLst>
</file>

<file path=ppt/tags/tag34.xml><?xml version="1.0" encoding="utf-8"?>
<p:tagLst xmlns:p="http://schemas.openxmlformats.org/presentationml/2006/main">
  <p:tag name="KSO_WM_BEAUTIFY_FLAG" val="#wm#"/>
  <p:tag name="KSO_WM_TEMPLATE_CATEGORY" val="custom"/>
  <p:tag name="KSO_WM_TEMPLATE_INDEX" val="160043"/>
</p:tagLst>
</file>

<file path=ppt/tags/tag35.xml><?xml version="1.0" encoding="utf-8"?>
<p:tagLst xmlns:p="http://schemas.openxmlformats.org/presentationml/2006/main">
  <p:tag name="KSO_WM_BEAUTIFY_FLAG" val="#wm#"/>
  <p:tag name="KSO_WM_TEMPLATE_CATEGORY" val="custom"/>
  <p:tag name="KSO_WM_TEMPLATE_INDEX" val="160043"/>
</p:tagLst>
</file>

<file path=ppt/tags/tag36.xml><?xml version="1.0" encoding="utf-8"?>
<p:tagLst xmlns:p="http://schemas.openxmlformats.org/presentationml/2006/main">
  <p:tag name="KSO_WM_BEAUTIFY_FLAG" val="#wm#"/>
  <p:tag name="KSO_WM_TEMPLATE_CATEGORY" val="custom"/>
  <p:tag name="KSO_WM_TEMPLATE_INDEX" val="160043"/>
</p:tagLst>
</file>

<file path=ppt/tags/tag37.xml><?xml version="1.0" encoding="utf-8"?>
<p:tagLst xmlns:p="http://schemas.openxmlformats.org/presentationml/2006/main">
  <p:tag name="KSO_WM_BEAUTIFY_FLAG" val="#wm#"/>
  <p:tag name="KSO_WM_TEMPLATE_CATEGORY" val="custom"/>
  <p:tag name="KSO_WM_TEMPLATE_INDEX" val="160043"/>
</p:tagLst>
</file>

<file path=ppt/tags/tag38.xml><?xml version="1.0" encoding="utf-8"?>
<p:tagLst xmlns:p="http://schemas.openxmlformats.org/presentationml/2006/main">
  <p:tag name="KSO_WM_BEAUTIFY_FLAG" val="#wm#"/>
  <p:tag name="KSO_WM_TEMPLATE_CATEGORY" val="custom"/>
  <p:tag name="KSO_WM_TEMPLATE_INDEX" val="160043"/>
</p:tagLst>
</file>

<file path=ppt/tags/tag39.xml><?xml version="1.0" encoding="utf-8"?>
<p:tagLst xmlns:p="http://schemas.openxmlformats.org/presentationml/2006/main">
  <p:tag name="KSO_WM_BEAUTIFY_FLAG" val="#wm#"/>
  <p:tag name="KSO_WM_TEMPLATE_CATEGORY" val="custom"/>
  <p:tag name="KSO_WM_TEMPLATE_INDEX" val="160043"/>
</p:tagLst>
</file>

<file path=ppt/tags/tag4.xml><?xml version="1.0" encoding="utf-8"?>
<p:tagLst xmlns:p="http://schemas.openxmlformats.org/presentationml/2006/main">
  <p:tag name="KSO_WM_BEAUTIFY_FLAG" val="#wm#"/>
  <p:tag name="KSO_WM_UNIT_TYPE" val="i"/>
  <p:tag name="KSO_WM_UNIT_ID" val="258*i*11"/>
  <p:tag name="KSO_WM_TEMPLATE_CATEGORY" val="custom"/>
  <p:tag name="KSO_WM_TEMPLATE_INDEX" val="43"/>
</p:tagLst>
</file>

<file path=ppt/tags/tag40.xml><?xml version="1.0" encoding="utf-8"?>
<p:tagLst xmlns:p="http://schemas.openxmlformats.org/presentationml/2006/main">
  <p:tag name="KSO_WM_BEAUTIFY_FLAG" val="#wm#"/>
  <p:tag name="KSO_WM_TEMPLATE_CATEGORY" val="custom"/>
  <p:tag name="KSO_WM_TEMPLATE_INDEX" val="160043"/>
</p:tagLst>
</file>

<file path=ppt/tags/tag41.xml><?xml version="1.0" encoding="utf-8"?>
<p:tagLst xmlns:p="http://schemas.openxmlformats.org/presentationml/2006/main">
  <p:tag name="KSO_WM_BEAUTIFY_FLAG" val="#wm#"/>
  <p:tag name="KSO_WM_TEMPLATE_CATEGORY" val="custom"/>
  <p:tag name="KSO_WM_TEMPLATE_INDEX" val="160043"/>
</p:tagLst>
</file>

<file path=ppt/tags/tag42.xml><?xml version="1.0" encoding="utf-8"?>
<p:tagLst xmlns:p="http://schemas.openxmlformats.org/presentationml/2006/main">
  <p:tag name="KSO_WM_BEAUTIFY_FLAG" val="#wm#"/>
  <p:tag name="KSO_WM_TEMPLATE_CATEGORY" val="custom"/>
  <p:tag name="KSO_WM_TEMPLATE_INDEX" val="160043"/>
</p:tagLst>
</file>

<file path=ppt/tags/tag43.xml><?xml version="1.0" encoding="utf-8"?>
<p:tagLst xmlns:p="http://schemas.openxmlformats.org/presentationml/2006/main">
  <p:tag name="KSO_WM_BEAUTIFY_FLAG" val="#wm#"/>
  <p:tag name="KSO_WM_TEMPLATE_CATEGORY" val="custom"/>
  <p:tag name="KSO_WM_TEMPLATE_INDEX" val="160043"/>
</p:tagLst>
</file>

<file path=ppt/tags/tag44.xml><?xml version="1.0" encoding="utf-8"?>
<p:tagLst xmlns:p="http://schemas.openxmlformats.org/presentationml/2006/main">
  <p:tag name="KSO_WM_BEAUTIFY_FLAG" val="#wm#"/>
  <p:tag name="KSO_WM_TEMPLATE_CATEGORY" val="custom"/>
  <p:tag name="KSO_WM_TEMPLATE_INDEX" val="160043"/>
</p:tagLst>
</file>

<file path=ppt/tags/tag45.xml><?xml version="1.0" encoding="utf-8"?>
<p:tagLst xmlns:p="http://schemas.openxmlformats.org/presentationml/2006/main">
  <p:tag name="KSO_WM_BEAUTIFY_FLAG" val="#wm#"/>
  <p:tag name="KSO_WM_TEMPLATE_CATEGORY" val="custom"/>
  <p:tag name="KSO_WM_TEMPLATE_INDEX" val="160043"/>
</p:tagLst>
</file>

<file path=ppt/tags/tag46.xml><?xml version="1.0" encoding="utf-8"?>
<p:tagLst xmlns:p="http://schemas.openxmlformats.org/presentationml/2006/main">
  <p:tag name="KSO_WM_BEAUTIFY_FLAG" val="#wm#"/>
  <p:tag name="KSO_WM_TEMPLATE_CATEGORY" val="custom"/>
  <p:tag name="KSO_WM_TEMPLATE_INDEX" val="160043"/>
</p:tagLst>
</file>

<file path=ppt/tags/tag47.xml><?xml version="1.0" encoding="utf-8"?>
<p:tagLst xmlns:p="http://schemas.openxmlformats.org/presentationml/2006/main">
  <p:tag name="KSO_WM_BEAUTIFY_FLAG" val="#wm#"/>
  <p:tag name="KSO_WM_TEMPLATE_CATEGORY" val="custom"/>
  <p:tag name="KSO_WM_TEMPLATE_INDEX" val="160043"/>
</p:tagLst>
</file>

<file path=ppt/tags/tag48.xml><?xml version="1.0" encoding="utf-8"?>
<p:tagLst xmlns:p="http://schemas.openxmlformats.org/presentationml/2006/main">
  <p:tag name="KSO_WM_BEAUTIFY_FLAG" val="#wm#"/>
  <p:tag name="KSO_WM_TEMPLATE_CATEGORY" val="custom"/>
  <p:tag name="KSO_WM_TEMPLATE_INDEX" val="160043"/>
</p:tagLst>
</file>

<file path=ppt/tags/tag49.xml><?xml version="1.0" encoding="utf-8"?>
<p:tagLst xmlns:p="http://schemas.openxmlformats.org/presentationml/2006/main">
  <p:tag name="KSO_WM_BEAUTIFY_FLAG" val="#wm#"/>
  <p:tag name="KSO_WM_TEMPLATE_CATEGORY" val="custom"/>
  <p:tag name="KSO_WM_TEMPLATE_INDEX" val="160043"/>
</p:tagLst>
</file>

<file path=ppt/tags/tag5.xml><?xml version="1.0" encoding="utf-8"?>
<p:tagLst xmlns:p="http://schemas.openxmlformats.org/presentationml/2006/main">
  <p:tag name="KSO_WM_BEAUTIFY_FLAG" val="#wm#"/>
  <p:tag name="KSO_WM_UNIT_TYPE" val="i"/>
  <p:tag name="KSO_WM_UNIT_ID" val="258*i*12"/>
  <p:tag name="KSO_WM_TEMPLATE_CATEGORY" val="custom"/>
  <p:tag name="KSO_WM_TEMPLATE_INDEX" val="43"/>
</p:tagLst>
</file>

<file path=ppt/tags/tag50.xml><?xml version="1.0" encoding="utf-8"?>
<p:tagLst xmlns:p="http://schemas.openxmlformats.org/presentationml/2006/main">
  <p:tag name="KSO_WM_BEAUTIFY_FLAG" val="#wm#"/>
  <p:tag name="KSO_WM_TEMPLATE_CATEGORY" val="custom"/>
  <p:tag name="KSO_WM_TEMPLATE_INDEX" val="160043"/>
</p:tagLst>
</file>

<file path=ppt/tags/tag51.xml><?xml version="1.0" encoding="utf-8"?>
<p:tagLst xmlns:p="http://schemas.openxmlformats.org/presentationml/2006/main">
  <p:tag name="KSO_WM_BEAUTIFY_FLAG" val="#wm#"/>
  <p:tag name="KSO_WM_TEMPLATE_CATEGORY" val="custom"/>
  <p:tag name="KSO_WM_TEMPLATE_INDEX" val="160043"/>
</p:tagLst>
</file>

<file path=ppt/tags/tag52.xml><?xml version="1.0" encoding="utf-8"?>
<p:tagLst xmlns:p="http://schemas.openxmlformats.org/presentationml/2006/main">
  <p:tag name="KSO_WM_BEAUTIFY_FLAG" val="#wm#"/>
  <p:tag name="KSO_WM_TEMPLATE_CATEGORY" val="custom"/>
  <p:tag name="KSO_WM_TEMPLATE_INDEX" val="160043"/>
</p:tagLst>
</file>

<file path=ppt/tags/tag53.xml><?xml version="1.0" encoding="utf-8"?>
<p:tagLst xmlns:p="http://schemas.openxmlformats.org/presentationml/2006/main">
  <p:tag name="KSO_WM_BEAUTIFY_FLAG" val="#wm#"/>
  <p:tag name="KSO_WM_TEMPLATE_CATEGORY" val="custom"/>
  <p:tag name="KSO_WM_TEMPLATE_INDEX" val="160043"/>
</p:tagLst>
</file>

<file path=ppt/tags/tag54.xml><?xml version="1.0" encoding="utf-8"?>
<p:tagLst xmlns:p="http://schemas.openxmlformats.org/presentationml/2006/main">
  <p:tag name="KSO_WM_BEAUTIFY_FLAG" val="#wm#"/>
  <p:tag name="KSO_WM_TEMPLATE_CATEGORY" val="custom"/>
  <p:tag name="KSO_WM_TEMPLATE_INDEX" val="160043"/>
</p:tagLst>
</file>

<file path=ppt/tags/tag55.xml><?xml version="1.0" encoding="utf-8"?>
<p:tagLst xmlns:p="http://schemas.openxmlformats.org/presentationml/2006/main">
  <p:tag name="KSO_WM_BEAUTIFY_FLAG" val="#wm#"/>
  <p:tag name="KSO_WM_TEMPLATE_CATEGORY" val="custom"/>
  <p:tag name="KSO_WM_TEMPLATE_INDEX" val="160043"/>
</p:tagLst>
</file>

<file path=ppt/tags/tag56.xml><?xml version="1.0" encoding="utf-8"?>
<p:tagLst xmlns:p="http://schemas.openxmlformats.org/presentationml/2006/main">
  <p:tag name="KSO_WM_BEAUTIFY_FLAG" val="#wm#"/>
  <p:tag name="KSO_WM_TEMPLATE_CATEGORY" val="custom"/>
  <p:tag name="KSO_WM_TEMPLATE_INDEX" val="160043"/>
</p:tagLst>
</file>

<file path=ppt/tags/tag57.xml><?xml version="1.0" encoding="utf-8"?>
<p:tagLst xmlns:p="http://schemas.openxmlformats.org/presentationml/2006/main">
  <p:tag name="KSO_WM_BEAUTIFY_FLAG" val="#wm#"/>
  <p:tag name="KSO_WM_TEMPLATE_CATEGORY" val="custom"/>
  <p:tag name="KSO_WM_TEMPLATE_INDEX" val="160043"/>
</p:tagLst>
</file>

<file path=ppt/tags/tag58.xml><?xml version="1.0" encoding="utf-8"?>
<p:tagLst xmlns:p="http://schemas.openxmlformats.org/presentationml/2006/main">
  <p:tag name="KSO_WM_BEAUTIFY_FLAG" val="#wm#"/>
  <p:tag name="KSO_WM_TEMPLATE_CATEGORY" val="custom"/>
  <p:tag name="KSO_WM_TEMPLATE_INDEX" val="160043"/>
</p:tagLst>
</file>

<file path=ppt/tags/tag59.xml><?xml version="1.0" encoding="utf-8"?>
<p:tagLst xmlns:p="http://schemas.openxmlformats.org/presentationml/2006/main">
  <p:tag name="KSO_WM_BEAUTIFY_FLAG" val="#wm#"/>
  <p:tag name="KSO_WM_TEMPLATE_CATEGORY" val="custom"/>
  <p:tag name="KSO_WM_TEMPLATE_INDEX" val="160043"/>
</p:tagLst>
</file>

<file path=ppt/tags/tag6.xml><?xml version="1.0" encoding="utf-8"?>
<p:tagLst xmlns:p="http://schemas.openxmlformats.org/presentationml/2006/main">
  <p:tag name="KSO_WM_BEAUTIFY_FLAG" val="#wm#"/>
  <p:tag name="KSO_WM_UNIT_TYPE" val="i"/>
  <p:tag name="KSO_WM_UNIT_ID" val="258*i*13"/>
  <p:tag name="KSO_WM_TEMPLATE_CATEGORY" val="custom"/>
  <p:tag name="KSO_WM_TEMPLATE_INDEX" val="43"/>
</p:tagLst>
</file>

<file path=ppt/tags/tag60.xml><?xml version="1.0" encoding="utf-8"?>
<p:tagLst xmlns:p="http://schemas.openxmlformats.org/presentationml/2006/main">
  <p:tag name="KSO_WM_BEAUTIFY_FLAG" val="#wm#"/>
  <p:tag name="KSO_WM_TEMPLATE_CATEGORY" val="custom"/>
  <p:tag name="KSO_WM_TEMPLATE_INDEX" val="160043"/>
</p:tagLst>
</file>

<file path=ppt/tags/tag61.xml><?xml version="1.0" encoding="utf-8"?>
<p:tagLst xmlns:p="http://schemas.openxmlformats.org/presentationml/2006/main">
  <p:tag name="KSO_WM_BEAUTIFY_FLAG" val="#wm#"/>
  <p:tag name="KSO_WM_TEMPLATE_CATEGORY" val="custom"/>
  <p:tag name="KSO_WM_TEMPLATE_INDEX" val="160043"/>
</p:tagLst>
</file>

<file path=ppt/tags/tag62.xml><?xml version="1.0" encoding="utf-8"?>
<p:tagLst xmlns:p="http://schemas.openxmlformats.org/presentationml/2006/main">
  <p:tag name="KSO_WM_BEAUTIFY_FLAG" val="#wm#"/>
  <p:tag name="KSO_WM_TEMPLATE_CATEGORY" val="custom"/>
  <p:tag name="KSO_WM_TEMPLATE_INDEX" val="160043"/>
</p:tagLst>
</file>

<file path=ppt/tags/tag63.xml><?xml version="1.0" encoding="utf-8"?>
<p:tagLst xmlns:p="http://schemas.openxmlformats.org/presentationml/2006/main">
  <p:tag name="KSO_WM_BEAUTIFY_FLAG" val="#wm#"/>
  <p:tag name="KSO_WM_TEMPLATE_CATEGORY" val="custom"/>
  <p:tag name="KSO_WM_TEMPLATE_INDEX" val="160043"/>
</p:tagLst>
</file>

<file path=ppt/tags/tag7.xml><?xml version="1.0" encoding="utf-8"?>
<p:tagLst xmlns:p="http://schemas.openxmlformats.org/presentationml/2006/main">
  <p:tag name="KSO_WM_BEAUTIFY_FLAG" val="#wm#"/>
  <p:tag name="KSO_WM_UNIT_TYPE" val="i"/>
  <p:tag name="KSO_WM_UNIT_ID" val="258*i*14"/>
  <p:tag name="KSO_WM_TEMPLATE_CATEGORY" val="custom"/>
  <p:tag name="KSO_WM_TEMPLATE_INDEX" val="43"/>
</p:tagLst>
</file>

<file path=ppt/tags/tag8.xml><?xml version="1.0" encoding="utf-8"?>
<p:tagLst xmlns:p="http://schemas.openxmlformats.org/presentationml/2006/main">
  <p:tag name="KSO_WM_BEAUTIFY_FLAG" val="#wm#"/>
  <p:tag name="KSO_WM_UNIT_TYPE" val="i"/>
  <p:tag name="KSO_WM_UNIT_ID" val="258*i*2"/>
  <p:tag name="KSO_WM_TEMPLATE_CATEGORY" val="custom"/>
  <p:tag name="KSO_WM_TEMPLATE_INDEX" val="43"/>
</p:tagLst>
</file>

<file path=ppt/tags/tag9.xml><?xml version="1.0" encoding="utf-8"?>
<p:tagLst xmlns:p="http://schemas.openxmlformats.org/presentationml/2006/main">
  <p:tag name="KSO_WM_BEAUTIFY_FLAG" val="#wm#"/>
  <p:tag name="KSO_WM_UNIT_TYPE" val="i"/>
  <p:tag name="KSO_WM_UNIT_ID" val="258*i*9"/>
  <p:tag name="KSO_WM_TEMPLATE_CATEGORY" val="custom"/>
  <p:tag name="KSO_WM_TEMPLATE_INDEX" val="43"/>
</p:tagLst>
</file>

<file path=ppt/theme/theme1.xml><?xml version="1.0" encoding="utf-8"?>
<a:theme xmlns:a="http://schemas.openxmlformats.org/drawingml/2006/main" name="1_自定义设计方案_2">
  <a:themeElements>
    <a:clrScheme name="自定义 1">
      <a:dk1>
        <a:srgbClr val="000000"/>
      </a:dk1>
      <a:lt1>
        <a:srgbClr val="FFFFFF"/>
      </a:lt1>
      <a:dk2>
        <a:srgbClr val="0E9651"/>
      </a:dk2>
      <a:lt2>
        <a:srgbClr val="808080"/>
      </a:lt2>
      <a:accent1>
        <a:srgbClr val="EBF092"/>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自定义设计方案_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en-US"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tyle>
        <a:lnRef idx="2">
          <a:schemeClr val="dk1"/>
        </a:lnRef>
        <a:fillRef idx="1">
          <a:schemeClr val="lt1"/>
        </a:fillRef>
        <a:effectRef idx="0">
          <a:schemeClr val="dk1"/>
        </a:effectRef>
        <a:fontRef idx="minor">
          <a:schemeClr val="dk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自定义设计方案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8161</Words>
  <Application>WPS 演示</Application>
  <PresentationFormat>宽屏</PresentationFormat>
  <Paragraphs>334</Paragraphs>
  <Slides>48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Arial</vt:lpstr>
      <vt:lpstr>宋体</vt:lpstr>
      <vt:lpstr>Wingdings</vt:lpstr>
      <vt:lpstr>黑体</vt:lpstr>
      <vt:lpstr>微软雅黑</vt:lpstr>
      <vt:lpstr>Arial Unicode MS</vt:lpstr>
      <vt:lpstr>Calibri</vt:lpstr>
      <vt:lpstr>1_自定义设计方案_2</vt:lpstr>
      <vt:lpstr>最短路径&amp;差分约束</vt:lpstr>
      <vt:lpstr>基本内容：</vt:lpstr>
      <vt:lpstr>基本概念</vt:lpstr>
      <vt:lpstr>图的存储</vt:lpstr>
      <vt:lpstr>图的存储</vt:lpstr>
      <vt:lpstr>图的存储</vt:lpstr>
      <vt:lpstr>图的存储</vt:lpstr>
      <vt:lpstr>图的存储</vt:lpstr>
      <vt:lpstr>最短路</vt:lpstr>
      <vt:lpstr>最短路</vt:lpstr>
      <vt:lpstr>最短路</vt:lpstr>
      <vt:lpstr>Dijkstra</vt:lpstr>
      <vt:lpstr>Dijkstra</vt:lpstr>
      <vt:lpstr>Dijkstra</vt:lpstr>
      <vt:lpstr>Dijkstra + 优先队列(小顶堆)</vt:lpstr>
      <vt:lpstr>例题1(HDU2544)：</vt:lpstr>
      <vt:lpstr>例题1：邻接矩阵实现</vt:lpstr>
      <vt:lpstr>例题1：</vt:lpstr>
      <vt:lpstr>例题1：优先队列优化</vt:lpstr>
      <vt:lpstr>例题1：</vt:lpstr>
      <vt:lpstr>Dijkstra</vt:lpstr>
      <vt:lpstr>Bellman-Ford(贝尔曼•福特)</vt:lpstr>
      <vt:lpstr>Bellman-Ford</vt:lpstr>
      <vt:lpstr>Bellman-Ford</vt:lpstr>
      <vt:lpstr>Bellman-Ford</vt:lpstr>
      <vt:lpstr>SPFA(Shortest Path Faster Algorithm)</vt:lpstr>
      <vt:lpstr>SPFA</vt:lpstr>
      <vt:lpstr>SPFA(例子同上)</vt:lpstr>
      <vt:lpstr>SPFA</vt:lpstr>
      <vt:lpstr>SPFA</vt:lpstr>
      <vt:lpstr>Floyd-Warshall(弗洛伊德)</vt:lpstr>
      <vt:lpstr>Floyd</vt:lpstr>
      <vt:lpstr>Floyd</vt:lpstr>
      <vt:lpstr>最短路</vt:lpstr>
      <vt:lpstr>4.差分约束</vt:lpstr>
      <vt:lpstr>差分约束</vt:lpstr>
      <vt:lpstr>差分约束</vt:lpstr>
      <vt:lpstr>差分约束</vt:lpstr>
      <vt:lpstr>差分约束</vt:lpstr>
      <vt:lpstr>差分约束</vt:lpstr>
      <vt:lpstr>差分约束</vt:lpstr>
      <vt:lpstr>差分约束的经典应用</vt:lpstr>
      <vt:lpstr>差分约束的经典应用</vt:lpstr>
      <vt:lpstr>差分约束的经典应用</vt:lpstr>
      <vt:lpstr>差分约束的经典应用</vt:lpstr>
      <vt:lpstr>差分约束的经典应用</vt:lpstr>
      <vt:lpstr>差分约束的经典应用</vt:lpstr>
      <vt:lpstr>差分约束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一个人背起行囊</cp:lastModifiedBy>
  <cp:revision>344</cp:revision>
  <dcterms:created xsi:type="dcterms:W3CDTF">2015-05-05T08:02:00Z</dcterms:created>
  <dcterms:modified xsi:type="dcterms:W3CDTF">2018-08-07T08:10:29Z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