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552" r:id="rId3"/>
    <p:sldId id="555" r:id="rId4"/>
    <p:sldId id="554" r:id="rId5"/>
    <p:sldId id="553" r:id="rId6"/>
    <p:sldId id="556" r:id="rId7"/>
    <p:sldId id="461" r:id="rId8"/>
    <p:sldId id="524" r:id="rId9"/>
    <p:sldId id="523" r:id="rId10"/>
    <p:sldId id="522" r:id="rId11"/>
    <p:sldId id="521" r:id="rId12"/>
    <p:sldId id="520" r:id="rId13"/>
    <p:sldId id="519" r:id="rId14"/>
    <p:sldId id="518" r:id="rId15"/>
    <p:sldId id="517" r:id="rId16"/>
    <p:sldId id="516" r:id="rId17"/>
    <p:sldId id="515" r:id="rId18"/>
    <p:sldId id="514" r:id="rId19"/>
    <p:sldId id="513" r:id="rId20"/>
    <p:sldId id="512" r:id="rId21"/>
    <p:sldId id="510" r:id="rId22"/>
    <p:sldId id="543" r:id="rId23"/>
    <p:sldId id="508" r:id="rId24"/>
    <p:sldId id="507" r:id="rId25"/>
    <p:sldId id="392" r:id="rId26"/>
    <p:sldId id="545" r:id="rId27"/>
    <p:sldId id="546" r:id="rId28"/>
    <p:sldId id="547" r:id="rId29"/>
    <p:sldId id="548" r:id="rId30"/>
    <p:sldId id="544" r:id="rId31"/>
    <p:sldId id="549" r:id="rId32"/>
    <p:sldId id="551" r:id="rId33"/>
    <p:sldId id="55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9CB834-EB9C-4F24-B72E-0FE56A762C60}">
          <p14:sldIdLst>
            <p14:sldId id="256"/>
          </p14:sldIdLst>
        </p14:section>
        <p14:section name="无标题节" id="{6298EBD8-96DD-461B-8BF0-D5E1E78B406E}">
          <p14:sldIdLst>
            <p14:sldId id="552"/>
            <p14:sldId id="555"/>
            <p14:sldId id="554"/>
            <p14:sldId id="553"/>
            <p14:sldId id="556"/>
            <p14:sldId id="461"/>
            <p14:sldId id="524"/>
            <p14:sldId id="523"/>
            <p14:sldId id="522"/>
            <p14:sldId id="521"/>
            <p14:sldId id="520"/>
            <p14:sldId id="519"/>
            <p14:sldId id="518"/>
            <p14:sldId id="517"/>
            <p14:sldId id="516"/>
            <p14:sldId id="515"/>
            <p14:sldId id="514"/>
            <p14:sldId id="513"/>
            <p14:sldId id="512"/>
            <p14:sldId id="510"/>
            <p14:sldId id="543"/>
            <p14:sldId id="508"/>
            <p14:sldId id="507"/>
            <p14:sldId id="392"/>
            <p14:sldId id="545"/>
            <p14:sldId id="546"/>
            <p14:sldId id="547"/>
            <p14:sldId id="548"/>
            <p14:sldId id="544"/>
            <p14:sldId id="549"/>
            <p14:sldId id="551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533505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3667" name="文本占位符 533506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  <p:sp>
        <p:nvSpPr>
          <p:cNvPr id="11366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22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1"/>
            </p:custDataLst>
          </p:nvPr>
        </p:nvGrpSpPr>
        <p:grpSpPr bwMode="auto">
          <a:xfrm rot="10800000">
            <a:off x="-13882" y="-27384"/>
            <a:ext cx="467018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6850" y="2761061"/>
            <a:ext cx="1514516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3194" y="3862887"/>
            <a:ext cx="2203872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2226" y="5699270"/>
            <a:ext cx="2203873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8460" y="5699270"/>
            <a:ext cx="2112046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9473" y="5153901"/>
            <a:ext cx="2168417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424" y="2852738"/>
            <a:ext cx="8880291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424" y="3644901"/>
            <a:ext cx="8880291" cy="61844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514" y="1268760"/>
            <a:ext cx="10887948" cy="471929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595" y="1269999"/>
            <a:ext cx="9985515" cy="72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90" y="2277304"/>
            <a:ext cx="10369021" cy="3888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933" y="1709739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4"/>
            <a:ext cx="1051663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810" y="2599505"/>
            <a:ext cx="4307773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3002" y="2599505"/>
            <a:ext cx="4307773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271" y="977901"/>
            <a:ext cx="1655651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665" y="1196752"/>
            <a:ext cx="10082676" cy="7207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595" y="908720"/>
            <a:ext cx="10061442" cy="78196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401" y="1681163"/>
            <a:ext cx="51588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401" y="2505075"/>
            <a:ext cx="5158824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422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422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421" y="2636912"/>
            <a:ext cx="8880874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1"/>
            </p:custDataLst>
          </p:nvPr>
        </p:nvGrpSpPr>
        <p:grpSpPr bwMode="auto">
          <a:xfrm>
            <a:off x="7547702" y="3429000"/>
            <a:ext cx="467018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736" y="2662480"/>
            <a:ext cx="6038995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802" y="2673856"/>
            <a:ext cx="3845179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589" y="977901"/>
            <a:ext cx="1702457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492" y="1193232"/>
            <a:ext cx="8059994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5408" y="1270001"/>
            <a:ext cx="2743470" cy="5389563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97" y="1270001"/>
            <a:ext cx="8027190" cy="538956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60" y="6554100"/>
            <a:ext cx="284508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010" y="6554100"/>
            <a:ext cx="386118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8460" y="6554100"/>
            <a:ext cx="284508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784" y="1196107"/>
            <a:ext cx="85470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61" y="2133602"/>
            <a:ext cx="10961179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dirty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dirty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dirty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60" y="6381328"/>
            <a:ext cx="284508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381328"/>
            <a:ext cx="386118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381328"/>
            <a:ext cx="284508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43" y="483870"/>
            <a:ext cx="172610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6" y="-1270"/>
            <a:ext cx="172737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485" y="31750"/>
            <a:ext cx="172737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ittle-sun0331/p/9484730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r>
              <a:rPr lang="en-US" altLang="zh-CN">
                <a:latin typeface="+mj-lt"/>
              </a:rPr>
              <a:t>DAG&amp;</a:t>
            </a:r>
            <a:r>
              <a:rPr lang="zh-CN" altLang="en-US">
                <a:latin typeface="+mj-lt"/>
              </a:rPr>
              <a:t>最短路径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34825" y="4112895"/>
            <a:ext cx="2866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en-US" altLang="zh-CN" sz="2000"/>
              <a:t> ------ </a:t>
            </a:r>
            <a:r>
              <a:rPr lang="zh-CN" altLang="en-US" sz="2000"/>
              <a:t>计科</a:t>
            </a:r>
            <a:r>
              <a:rPr lang="en-US" altLang="zh-CN" sz="2000"/>
              <a:t>1705</a:t>
            </a:r>
            <a:r>
              <a:rPr lang="zh-CN" altLang="en-US" sz="2000"/>
              <a:t>宋海磊</a:t>
            </a: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与拓扑排序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DAG = </a:t>
            </a:r>
            <a:r>
              <a:rPr lang="zh-CN" altLang="en-US" dirty="0"/>
              <a:t>能进行拓扑排序</a:t>
            </a:r>
            <a:r>
              <a:rPr lang="en-US" altLang="zh-CN" dirty="0"/>
              <a:t>(</a:t>
            </a:r>
            <a:r>
              <a:rPr lang="zh-CN" altLang="en-US" dirty="0"/>
              <a:t>有拓扑序列</a:t>
            </a:r>
            <a:r>
              <a:rPr lang="en-US" altLang="zh-CN" dirty="0"/>
              <a:t>)</a:t>
            </a:r>
            <a:r>
              <a:rPr lang="zh-CN" altLang="en-US" dirty="0"/>
              <a:t>的图</a:t>
            </a:r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en-US" altLang="zh-CN" dirty="0"/>
              <a:t>DAG </a:t>
            </a:r>
            <a:r>
              <a:rPr lang="zh-CN" altLang="en-US" dirty="0"/>
              <a:t>能拓扑（充分条件，</a:t>
            </a:r>
            <a:r>
              <a:rPr lang="en-US" altLang="zh-CN" dirty="0"/>
              <a:t>p =&gt; q</a:t>
            </a:r>
            <a:r>
              <a:rPr lang="zh-CN" altLang="en-US" dirty="0"/>
              <a:t>）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非</a:t>
            </a:r>
            <a:r>
              <a:rPr lang="en-US" altLang="zh-CN" dirty="0"/>
              <a:t>DAG(</a:t>
            </a:r>
            <a:r>
              <a:rPr lang="zh-CN" altLang="en-US" dirty="0"/>
              <a:t>即有环图</a:t>
            </a:r>
            <a:r>
              <a:rPr lang="en-US" altLang="zh-CN" dirty="0"/>
              <a:t>) </a:t>
            </a:r>
            <a:r>
              <a:rPr lang="zh-CN" altLang="en-US" dirty="0"/>
              <a:t>不能拓扑（必要条件，</a:t>
            </a:r>
            <a:r>
              <a:rPr lang="en-US" altLang="zh-CN" dirty="0"/>
              <a:t>¬p =&gt; ¬q</a:t>
            </a:r>
            <a:r>
              <a:rPr lang="zh-CN" altLang="en-US" dirty="0"/>
              <a:t>，等价于      </a:t>
            </a:r>
            <a:r>
              <a:rPr lang="en-US" altLang="zh-CN" dirty="0"/>
              <a:t>q =&gt; p </a:t>
            </a:r>
            <a:r>
              <a:rPr lang="zh-CN" altLang="en-US" dirty="0"/>
              <a:t>） 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合起来充要条件，</a:t>
            </a:r>
            <a:r>
              <a:rPr lang="en-US" altLang="zh-CN" dirty="0"/>
              <a:t>DAG = </a:t>
            </a:r>
            <a:r>
              <a:rPr lang="zh-CN" altLang="en-US" dirty="0"/>
              <a:t>能拓扑的图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25395" y="5198110"/>
            <a:ext cx="2432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显而易见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292215" y="4271010"/>
            <a:ext cx="1623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为什么？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</a:b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524000"/>
            <a:ext cx="10515600" cy="496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我们就要寻找一种对</a:t>
            </a:r>
            <a:r>
              <a:rPr lang="en-US" altLang="zh-CN" dirty="0"/>
              <a:t>DAG</a:t>
            </a:r>
            <a:r>
              <a:rPr lang="zh-CN" altLang="en-US" dirty="0"/>
              <a:t>拓扑排序的方法，也就是如何对</a:t>
            </a:r>
            <a:r>
              <a:rPr lang="en-US" altLang="zh-CN" dirty="0"/>
              <a:t>DAG</a:t>
            </a:r>
            <a:r>
              <a:rPr lang="zh-CN" altLang="en-US" dirty="0"/>
              <a:t>进行拓扑排序？</a:t>
            </a:r>
            <a:endParaRPr lang="en-US" altLang="zh-CN" dirty="0"/>
          </a:p>
          <a:p>
            <a:r>
              <a:rPr lang="zh-CN" altLang="en-US" strike="sngStrike" dirty="0">
                <a:solidFill>
                  <a:schemeClr val="tx1"/>
                </a:solidFill>
                <a:uFillTx/>
              </a:rPr>
              <a:t>其实，拓扑排序是如此的自然，以至于我们每个人本来就会拓扑排序。</a:t>
            </a:r>
          </a:p>
          <a:p>
            <a:r>
              <a:rPr lang="zh-CN" altLang="en-US" dirty="0"/>
              <a:t>考虑对右边这个图进行拓扑排序：</a:t>
            </a:r>
            <a:endParaRPr lang="en-US" altLang="zh-CN" dirty="0"/>
          </a:p>
          <a:p>
            <a:r>
              <a:rPr lang="zh-CN" altLang="en-US" dirty="0"/>
              <a:t>首先，我们会选择哪一个？</a:t>
            </a:r>
            <a:endParaRPr lang="en-US" altLang="zh-CN" dirty="0"/>
          </a:p>
          <a:p>
            <a:r>
              <a:rPr lang="zh-CN" altLang="en-US" dirty="0"/>
              <a:t>直观的，每个点会受到指向它的边的约束，</a:t>
            </a:r>
            <a:endParaRPr lang="en-US" altLang="zh-CN" dirty="0"/>
          </a:p>
          <a:p>
            <a:r>
              <a:rPr lang="zh-CN" altLang="en-US" dirty="0"/>
              <a:t>这些边要求了有顶点在它之前。</a:t>
            </a:r>
            <a:endParaRPr lang="en-US" altLang="zh-CN" dirty="0"/>
          </a:p>
          <a:p>
            <a:r>
              <a:rPr lang="zh-CN" altLang="en-US" dirty="0"/>
              <a:t>所以，第一个我们会选</a:t>
            </a:r>
            <a:r>
              <a:rPr lang="en-US" altLang="zh-CN" dirty="0"/>
              <a:t>1</a:t>
            </a:r>
            <a:r>
              <a:rPr lang="zh-CN" altLang="en-US" dirty="0"/>
              <a:t>，因为</a:t>
            </a:r>
            <a:r>
              <a:rPr lang="en-US" altLang="zh-CN" dirty="0"/>
              <a:t>1</a:t>
            </a:r>
            <a:r>
              <a:rPr lang="zh-CN" altLang="en-US" dirty="0"/>
              <a:t>是不受任何</a:t>
            </a:r>
            <a:endParaRPr lang="en-US" altLang="zh-CN" dirty="0"/>
          </a:p>
          <a:p>
            <a:r>
              <a:rPr lang="zh-CN" altLang="en-US" dirty="0"/>
              <a:t>边的约束的。</a:t>
            </a:r>
            <a:endParaRPr lang="en-US" altLang="zh-CN" dirty="0"/>
          </a:p>
          <a:p>
            <a:r>
              <a:rPr lang="zh-CN" altLang="en-US" dirty="0"/>
              <a:t>然后，我们会去选</a:t>
            </a:r>
            <a:r>
              <a:rPr lang="en-US" altLang="zh-CN" dirty="0"/>
              <a:t>2</a:t>
            </a:r>
            <a:r>
              <a:rPr lang="zh-CN" altLang="en-US" dirty="0"/>
              <a:t>，因为</a:t>
            </a:r>
            <a:r>
              <a:rPr lang="en-US" altLang="zh-CN" dirty="0"/>
              <a:t>2</a:t>
            </a:r>
            <a:r>
              <a:rPr lang="zh-CN" altLang="en-US" dirty="0"/>
              <a:t>原本分别只受</a:t>
            </a:r>
            <a:r>
              <a:rPr lang="en-US" altLang="zh-CN" dirty="0"/>
              <a:t>1-2</a:t>
            </a:r>
            <a:r>
              <a:rPr lang="zh-CN" altLang="en-US" dirty="0"/>
              <a:t>边，而将</a:t>
            </a:r>
            <a:r>
              <a:rPr lang="en-US" altLang="zh-CN" dirty="0"/>
              <a:t>1</a:t>
            </a:r>
            <a:r>
              <a:rPr lang="zh-CN" altLang="en-US" dirty="0"/>
              <a:t>写在前面后，这种约束消失了，</a:t>
            </a:r>
            <a:r>
              <a:rPr lang="en-US" altLang="zh-CN" dirty="0"/>
              <a:t> 2</a:t>
            </a:r>
            <a:r>
              <a:rPr lang="zh-CN" altLang="en-US" dirty="0"/>
              <a:t>现在是不受约束的，可以选择。之后，我们会选择</a:t>
            </a:r>
            <a:r>
              <a:rPr lang="en-US" altLang="zh-CN" dirty="0"/>
              <a:t>3,</a:t>
            </a:r>
            <a:r>
              <a:rPr lang="zh-CN" altLang="en-US" dirty="0"/>
              <a:t>选择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533005" y="2801302"/>
            <a:ext cx="3470275" cy="2417763"/>
            <a:chOff x="1036638" y="3121025"/>
            <a:chExt cx="3470275" cy="2417763"/>
          </a:xfrm>
        </p:grpSpPr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036638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643313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036638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643313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8" name="箭头 52"/>
            <p:cNvSpPr>
              <a:spLocks noChangeShapeType="1"/>
            </p:cNvSpPr>
            <p:nvPr/>
          </p:nvSpPr>
          <p:spPr bwMode="auto">
            <a:xfrm>
              <a:off x="1900238" y="352266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箭头 52"/>
            <p:cNvSpPr>
              <a:spLocks noChangeShapeType="1"/>
            </p:cNvSpPr>
            <p:nvPr/>
          </p:nvSpPr>
          <p:spPr bwMode="auto">
            <a:xfrm>
              <a:off x="1463675" y="3984625"/>
              <a:ext cx="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箭头 54"/>
            <p:cNvSpPr>
              <a:spLocks noChangeShapeType="1"/>
            </p:cNvSpPr>
            <p:nvPr/>
          </p:nvSpPr>
          <p:spPr bwMode="auto">
            <a:xfrm flipH="1">
              <a:off x="1900238" y="3830638"/>
              <a:ext cx="1862137" cy="10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箭头 52"/>
            <p:cNvSpPr>
              <a:spLocks noChangeShapeType="1"/>
            </p:cNvSpPr>
            <p:nvPr/>
          </p:nvSpPr>
          <p:spPr bwMode="auto">
            <a:xfrm>
              <a:off x="4010025" y="3984625"/>
              <a:ext cx="1588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箭头 52"/>
            <p:cNvSpPr>
              <a:spLocks noChangeShapeType="1"/>
            </p:cNvSpPr>
            <p:nvPr/>
          </p:nvSpPr>
          <p:spPr bwMode="auto">
            <a:xfrm>
              <a:off x="1900238" y="512921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12800" y="2870200"/>
            <a:ext cx="10515600" cy="356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所以，我们每次选择的都是一个不再受边约束的点。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而一个点所受的边约束也就是</a:t>
            </a:r>
            <a:r>
              <a:rPr lang="zh-CN" altLang="en-US" dirty="0">
                <a:solidFill>
                  <a:srgbClr val="FF0000"/>
                </a:solidFill>
              </a:rPr>
              <a:t>以它为尾的边</a:t>
            </a:r>
            <a:r>
              <a:rPr lang="zh-CN" altLang="en-US" dirty="0"/>
              <a:t>的约束。</a:t>
            </a:r>
          </a:p>
          <a:p>
            <a:pPr marL="0" indent="0">
              <a:buNone/>
            </a:pPr>
            <a:r>
              <a:rPr lang="zh-CN" altLang="en-US" dirty="0"/>
              <a:t>上面的演绎更多的是基于</a:t>
            </a:r>
            <a:r>
              <a:rPr lang="en-US" altLang="zh-CN" dirty="0"/>
              <a:t>(</a:t>
            </a:r>
            <a:r>
              <a:rPr lang="zh-CN" altLang="en-US" dirty="0"/>
              <a:t>我个人的</a:t>
            </a:r>
            <a:r>
              <a:rPr lang="en-US" altLang="zh-CN" dirty="0"/>
              <a:t>)</a:t>
            </a:r>
            <a:r>
              <a:rPr lang="zh-CN" altLang="en-US" dirty="0"/>
              <a:t>感性的过程，如果从逻辑的角度也完全可以得到相同的结论。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Topological Sort Definition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given a 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directed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graph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G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= (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V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) ,find a linear ordering of vertices such that:  for any edge (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v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w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) in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v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comes before 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w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</a:rPr>
              <a:t>in the ordering.</a:t>
            </a:r>
          </a:p>
          <a:p>
            <a:pPr marL="0" indent="0">
              <a:buNone/>
            </a:pPr>
            <a:r>
              <a:rPr lang="zh-CN" altLang="en-US" dirty="0"/>
              <a:t>下面考虑程序的实现。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625600" y="239712"/>
            <a:ext cx="3470275" cy="2417763"/>
            <a:chOff x="1036638" y="3121025"/>
            <a:chExt cx="3470275" cy="241776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36638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43313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36638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43313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0" name="箭头 52"/>
            <p:cNvSpPr>
              <a:spLocks noChangeShapeType="1"/>
            </p:cNvSpPr>
            <p:nvPr/>
          </p:nvSpPr>
          <p:spPr bwMode="auto">
            <a:xfrm>
              <a:off x="1900238" y="352266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箭头 52"/>
            <p:cNvSpPr>
              <a:spLocks noChangeShapeType="1"/>
            </p:cNvSpPr>
            <p:nvPr/>
          </p:nvSpPr>
          <p:spPr bwMode="auto">
            <a:xfrm>
              <a:off x="1463675" y="3984625"/>
              <a:ext cx="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箭头 54"/>
            <p:cNvSpPr>
              <a:spLocks noChangeShapeType="1"/>
            </p:cNvSpPr>
            <p:nvPr/>
          </p:nvSpPr>
          <p:spPr bwMode="auto">
            <a:xfrm flipH="1">
              <a:off x="1900238" y="3830638"/>
              <a:ext cx="1862137" cy="10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箭头 52"/>
            <p:cNvSpPr>
              <a:spLocks noChangeShapeType="1"/>
            </p:cNvSpPr>
            <p:nvPr/>
          </p:nvSpPr>
          <p:spPr bwMode="auto">
            <a:xfrm>
              <a:off x="4010025" y="3984625"/>
              <a:ext cx="1588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箭头 52"/>
            <p:cNvSpPr>
              <a:spLocks noChangeShapeType="1"/>
            </p:cNvSpPr>
            <p:nvPr/>
          </p:nvSpPr>
          <p:spPr bwMode="auto">
            <a:xfrm>
              <a:off x="1900238" y="512921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与拓扑排序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1860" y="2287905"/>
            <a:ext cx="1044194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然的，我们会想到存储各个节点的以该节点为尾的边的信息，而这里我们只要存储这种边的数量即可。因为我们只关心的是何时这种“约束”消失，而不用知道“约束”的施加方是谁，所以用数量表示就足够了。数量</a:t>
            </a:r>
            <a:r>
              <a:rPr lang="en-US" altLang="zh-CN" dirty="0"/>
              <a:t>=0</a:t>
            </a:r>
            <a:r>
              <a:rPr lang="zh-CN" altLang="en-US" dirty="0"/>
              <a:t>时，代表“约束”消失，该节点可以取出来写入拓扑排序了。</a:t>
            </a:r>
            <a:endParaRPr lang="en-US" altLang="zh-CN" dirty="0"/>
          </a:p>
          <a:p>
            <a:r>
              <a:rPr lang="zh-CN" altLang="en-US" dirty="0"/>
              <a:t>事实上，</a:t>
            </a:r>
            <a:r>
              <a:rPr lang="zh-CN" altLang="en-US" dirty="0">
                <a:solidFill>
                  <a:srgbClr val="FF0000"/>
                </a:solidFill>
              </a:rPr>
              <a:t>以该节点为尾的边的数量也称为入度。另一面，以该节点为首的边的数量被叫做出度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那么到这里，拓扑排序问题就可以解决了，算法如下：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与拓扑排序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12495" y="2277110"/>
            <a:ext cx="10441305" cy="3888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将图中每个顶点的入度算出来，存入数组    </a:t>
            </a:r>
            <a:r>
              <a:rPr lang="en-US" altLang="zh-CN" dirty="0"/>
              <a:t>O(E)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如果还没把所有的顶点找出来，重复：    </a:t>
            </a:r>
            <a:r>
              <a:rPr lang="en-US" altLang="zh-CN" dirty="0"/>
              <a:t>O(V)</a:t>
            </a:r>
          </a:p>
          <a:p>
            <a:r>
              <a:rPr lang="en-US" altLang="zh-CN" dirty="0"/>
              <a:t>➭ </a:t>
            </a:r>
            <a:r>
              <a:rPr lang="zh-CN" altLang="en-US" dirty="0"/>
              <a:t>找一个入度为</a:t>
            </a:r>
            <a:r>
              <a:rPr lang="en-US" altLang="zh-CN" dirty="0"/>
              <a:t>0</a:t>
            </a:r>
            <a:r>
              <a:rPr lang="zh-CN" altLang="en-US" dirty="0"/>
              <a:t>的顶点，然后</a:t>
            </a:r>
            <a:r>
              <a:rPr lang="zh-CN" altLang="en-US" i="1" dirty="0"/>
              <a:t>输出</a:t>
            </a:r>
            <a:r>
              <a:rPr lang="zh-CN" altLang="en-US" dirty="0"/>
              <a:t>它；如果没找到，那么这个图不是</a:t>
            </a:r>
            <a:r>
              <a:rPr lang="en-US" altLang="zh-CN" dirty="0"/>
              <a:t>DAG</a:t>
            </a:r>
            <a:r>
              <a:rPr lang="zh-CN" altLang="en-US" dirty="0"/>
              <a:t>，也就是有环。  </a:t>
            </a:r>
            <a:r>
              <a:rPr lang="en-US" altLang="zh-CN" dirty="0"/>
              <a:t>O(?)</a:t>
            </a:r>
          </a:p>
          <a:p>
            <a:r>
              <a:rPr lang="en-US" altLang="zh-CN" dirty="0"/>
              <a:t>➭ </a:t>
            </a:r>
            <a:r>
              <a:rPr lang="zh-CN" altLang="en-US" dirty="0"/>
              <a:t>将所有与它相邻的顶点的入度减一       总的是</a:t>
            </a:r>
            <a:r>
              <a:rPr lang="en-US" altLang="zh-CN" dirty="0"/>
              <a:t>O(E)</a:t>
            </a:r>
          </a:p>
          <a:p>
            <a:r>
              <a:rPr lang="en-US" altLang="zh-CN" dirty="0"/>
              <a:t>➭ </a:t>
            </a:r>
            <a:r>
              <a:rPr lang="zh-CN" altLang="en-US" dirty="0"/>
              <a:t>将这个顶点的入度置为</a:t>
            </a:r>
            <a:r>
              <a:rPr lang="en-US" altLang="zh-CN" i="1" dirty="0"/>
              <a:t>-1</a:t>
            </a:r>
            <a:r>
              <a:rPr lang="en-US" altLang="zh-CN" dirty="0"/>
              <a:t>   O(1)</a:t>
            </a:r>
          </a:p>
          <a:p>
            <a:r>
              <a:rPr lang="zh-CN" altLang="en-US" dirty="0"/>
              <a:t>如何找出入度为</a:t>
            </a:r>
            <a:r>
              <a:rPr lang="en-US" altLang="zh-CN" dirty="0"/>
              <a:t>0</a:t>
            </a:r>
            <a:r>
              <a:rPr lang="zh-CN" altLang="en-US" dirty="0"/>
              <a:t>的顶点？</a:t>
            </a:r>
            <a:endParaRPr lang="en-US" altLang="zh-CN" dirty="0"/>
          </a:p>
          <a:p>
            <a:r>
              <a:rPr lang="zh-CN" altLang="en-US" dirty="0"/>
              <a:t>最简单的想法，以遍历入度数组的方式，那就是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5" name="椭圆 4"/>
          <p:cNvSpPr/>
          <p:nvPr/>
        </p:nvSpPr>
        <p:spPr>
          <a:xfrm>
            <a:off x="2552065" y="3322955"/>
            <a:ext cx="4318000" cy="6985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653270" y="4199890"/>
            <a:ext cx="2341245" cy="2239645"/>
            <a:chOff x="1036638" y="3121025"/>
            <a:chExt cx="3470275" cy="241776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36638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43313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036638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43313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1" name="箭头 52"/>
            <p:cNvSpPr>
              <a:spLocks noChangeShapeType="1"/>
            </p:cNvSpPr>
            <p:nvPr/>
          </p:nvSpPr>
          <p:spPr bwMode="auto">
            <a:xfrm>
              <a:off x="1900238" y="352266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箭头 52"/>
            <p:cNvSpPr>
              <a:spLocks noChangeShapeType="1"/>
            </p:cNvSpPr>
            <p:nvPr/>
          </p:nvSpPr>
          <p:spPr bwMode="auto">
            <a:xfrm>
              <a:off x="1463675" y="3984625"/>
              <a:ext cx="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箭头 54"/>
            <p:cNvSpPr>
              <a:spLocks noChangeShapeType="1"/>
            </p:cNvSpPr>
            <p:nvPr/>
          </p:nvSpPr>
          <p:spPr bwMode="auto">
            <a:xfrm flipH="1">
              <a:off x="1900238" y="3830638"/>
              <a:ext cx="1862137" cy="10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箭头 52"/>
            <p:cNvSpPr>
              <a:spLocks noChangeShapeType="1"/>
            </p:cNvSpPr>
            <p:nvPr/>
          </p:nvSpPr>
          <p:spPr bwMode="auto">
            <a:xfrm>
              <a:off x="4010025" y="3984625"/>
              <a:ext cx="1588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箭头 52"/>
            <p:cNvSpPr>
              <a:spLocks noChangeShapeType="1"/>
            </p:cNvSpPr>
            <p:nvPr/>
          </p:nvSpPr>
          <p:spPr bwMode="auto">
            <a:xfrm>
              <a:off x="1900238" y="512921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771758" y="964882"/>
            <a:ext cx="1051560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我们完全可以在将找出的点的相邻顶点的入度减一 时，事先找出入度为</a:t>
            </a:r>
            <a:r>
              <a:rPr lang="en-US" altLang="zh-CN" dirty="0"/>
              <a:t>0</a:t>
            </a:r>
            <a:r>
              <a:rPr lang="zh-CN" altLang="en-US" dirty="0"/>
              <a:t>的顶点。</a:t>
            </a:r>
            <a:endParaRPr lang="en-US" altLang="zh-CN" dirty="0"/>
          </a:p>
          <a:p>
            <a:r>
              <a:rPr lang="zh-CN" altLang="en-US" dirty="0"/>
              <a:t>所以，我们可以任意选择一种数据结构（栈、队列、随机取出都行）来保存入度为</a:t>
            </a:r>
            <a:r>
              <a:rPr lang="en-US" altLang="zh-CN" dirty="0"/>
              <a:t>0</a:t>
            </a:r>
            <a:r>
              <a:rPr lang="zh-CN" altLang="en-US" dirty="0"/>
              <a:t>的顶点，每次不是去遍历入度数组，而是去该数据结构中取一个，而取一个的时间复杂度是</a:t>
            </a:r>
            <a:r>
              <a:rPr lang="en-US" altLang="zh-CN" dirty="0"/>
              <a:t>O(1)</a:t>
            </a:r>
            <a:r>
              <a:rPr lang="zh-CN" altLang="en-US" dirty="0"/>
              <a:t>的。因为维护该数据结构的操作是附带在原来的</a:t>
            </a:r>
            <a:r>
              <a:rPr lang="en-US" altLang="zh-CN" dirty="0"/>
              <a:t>2-2</a:t>
            </a:r>
            <a:r>
              <a:rPr lang="zh-CN" altLang="en-US" dirty="0"/>
              <a:t>操作上的，所以是“免费的”，并不花费额外的时间复杂度。</a:t>
            </a:r>
            <a:endParaRPr lang="en-US" altLang="zh-CN" dirty="0"/>
          </a:p>
          <a:p>
            <a:r>
              <a:rPr lang="zh-CN" altLang="en-US" dirty="0"/>
              <a:t>这样，</a:t>
            </a:r>
            <a:r>
              <a:rPr lang="en-US" altLang="zh-CN" dirty="0"/>
              <a:t>1</a:t>
            </a:r>
            <a:r>
              <a:rPr lang="zh-CN" altLang="en-US" dirty="0"/>
              <a:t>的操作中还要将增加将该数据结构初始化，即找出所有一开始入度就为</a:t>
            </a:r>
            <a:r>
              <a:rPr lang="en-US" altLang="zh-CN" dirty="0"/>
              <a:t>0</a:t>
            </a:r>
            <a:r>
              <a:rPr lang="zh-CN" altLang="en-US" dirty="0"/>
              <a:t>的顶点。</a:t>
            </a:r>
            <a:endParaRPr lang="en-US" altLang="zh-CN" dirty="0"/>
          </a:p>
          <a:p>
            <a:r>
              <a:rPr lang="zh-CN" altLang="en-US" dirty="0"/>
              <a:t>所以，最后总的时间复杂度就是</a:t>
            </a:r>
            <a:r>
              <a:rPr lang="en-US" altLang="zh-CN" dirty="0"/>
              <a:t>O(E)+O(V)=O(V+E)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817083" y="4151533"/>
            <a:ext cx="3470275" cy="2417763"/>
            <a:chOff x="1036638" y="3121025"/>
            <a:chExt cx="3470275" cy="241776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36638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43313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36638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43313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0" name="箭头 52"/>
            <p:cNvSpPr>
              <a:spLocks noChangeShapeType="1"/>
            </p:cNvSpPr>
            <p:nvPr/>
          </p:nvSpPr>
          <p:spPr bwMode="auto">
            <a:xfrm>
              <a:off x="1900238" y="352266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箭头 52"/>
            <p:cNvSpPr>
              <a:spLocks noChangeShapeType="1"/>
            </p:cNvSpPr>
            <p:nvPr/>
          </p:nvSpPr>
          <p:spPr bwMode="auto">
            <a:xfrm>
              <a:off x="1463675" y="3984625"/>
              <a:ext cx="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箭头 54"/>
            <p:cNvSpPr>
              <a:spLocks noChangeShapeType="1"/>
            </p:cNvSpPr>
            <p:nvPr/>
          </p:nvSpPr>
          <p:spPr bwMode="auto">
            <a:xfrm flipH="1">
              <a:off x="1900238" y="3830638"/>
              <a:ext cx="1862137" cy="10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箭头 52"/>
            <p:cNvSpPr>
              <a:spLocks noChangeShapeType="1"/>
            </p:cNvSpPr>
            <p:nvPr/>
          </p:nvSpPr>
          <p:spPr bwMode="auto">
            <a:xfrm>
              <a:off x="4010025" y="3984625"/>
              <a:ext cx="1588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箭头 52"/>
            <p:cNvSpPr>
              <a:spLocks noChangeShapeType="1"/>
            </p:cNvSpPr>
            <p:nvPr/>
          </p:nvSpPr>
          <p:spPr bwMode="auto">
            <a:xfrm>
              <a:off x="1900238" y="512921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6935" y="1172210"/>
            <a:ext cx="8314055" cy="5119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与拓扑排序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75347" y="2319582"/>
            <a:ext cx="10441305" cy="3871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上面的算法是每次找不受</a:t>
            </a:r>
            <a:r>
              <a:rPr lang="en-US" altLang="zh-CN"/>
              <a:t>“</a:t>
            </a:r>
            <a:r>
              <a:rPr lang="zh-CN" altLang="en-US"/>
              <a:t>约束</a:t>
            </a:r>
            <a:r>
              <a:rPr lang="en-US" altLang="zh-CN"/>
              <a:t>”</a:t>
            </a:r>
            <a:r>
              <a:rPr lang="zh-CN" altLang="en-US"/>
              <a:t>的点，也即入度为</a:t>
            </a:r>
            <a:r>
              <a:rPr lang="en-US" altLang="zh-CN"/>
              <a:t>0</a:t>
            </a:r>
            <a:r>
              <a:rPr lang="zh-CN" altLang="en-US"/>
              <a:t>的点，将它作为拓扑序列的下一项</a:t>
            </a:r>
          </a:p>
          <a:p>
            <a:r>
              <a:rPr lang="zh-CN" altLang="en-US"/>
              <a:t>相反的，我们也可以每次找不施加</a:t>
            </a:r>
            <a:r>
              <a:rPr lang="en-US" altLang="zh-CN"/>
              <a:t>“</a:t>
            </a:r>
            <a:r>
              <a:rPr lang="zh-CN" altLang="en-US"/>
              <a:t>约束</a:t>
            </a:r>
            <a:r>
              <a:rPr lang="en-US" altLang="zh-CN"/>
              <a:t>”</a:t>
            </a:r>
            <a:r>
              <a:rPr lang="zh-CN" altLang="en-US"/>
              <a:t>的点，也即出度为</a:t>
            </a:r>
            <a:r>
              <a:rPr lang="en-US" altLang="zh-CN"/>
              <a:t>0</a:t>
            </a:r>
            <a:r>
              <a:rPr lang="zh-CN" altLang="en-US"/>
              <a:t>的点，显然这样取出的顺序是拓扑序列的逆序</a:t>
            </a:r>
          </a:p>
          <a:p>
            <a:r>
              <a:rPr lang="zh-CN" altLang="en-US"/>
              <a:t>显然，</a:t>
            </a:r>
            <a:r>
              <a:rPr lang="zh-CN" altLang="en-US" dirty="0">
                <a:sym typeface="+mn-ea"/>
              </a:rPr>
              <a:t>我们可以得到基于</a:t>
            </a:r>
            <a:r>
              <a:rPr lang="zh-CN" altLang="en-US">
                <a:solidFill>
                  <a:srgbClr val="FF0000"/>
                </a:solidFill>
              </a:rPr>
              <a:t>出度</a:t>
            </a:r>
            <a:r>
              <a:rPr lang="zh-CN" altLang="en-US"/>
              <a:t>的时间复杂度同样为</a:t>
            </a:r>
            <a:r>
              <a:rPr lang="en-US" altLang="zh-CN"/>
              <a:t>O(V+E)</a:t>
            </a:r>
            <a:r>
              <a:rPr lang="zh-CN" altLang="en-US"/>
              <a:t>的算法</a:t>
            </a:r>
          </a:p>
          <a:p>
            <a:r>
              <a:rPr lang="zh-CN" altLang="en-US"/>
              <a:t>事实上，基于</a:t>
            </a:r>
            <a:r>
              <a:rPr lang="zh-CN" altLang="en-US">
                <a:solidFill>
                  <a:srgbClr val="FF0000"/>
                </a:solidFill>
              </a:rPr>
              <a:t>出度</a:t>
            </a:r>
            <a:r>
              <a:rPr lang="zh-CN" altLang="en-US"/>
              <a:t>，仍存在一种</a:t>
            </a:r>
            <a:r>
              <a:rPr lang="zh-CN" altLang="en-US">
                <a:sym typeface="+mn-ea"/>
              </a:rPr>
              <a:t>时间复杂</a:t>
            </a:r>
          </a:p>
          <a:p>
            <a:r>
              <a:rPr lang="zh-CN" altLang="en-US">
                <a:sym typeface="+mn-ea"/>
              </a:rPr>
              <a:t>度同样为</a:t>
            </a:r>
            <a:r>
              <a:rPr lang="en-US" altLang="zh-CN">
                <a:sym typeface="+mn-ea"/>
              </a:rPr>
              <a:t>O(V+E)</a:t>
            </a:r>
            <a:r>
              <a:rPr lang="zh-CN" altLang="en-US">
                <a:sym typeface="+mn-ea"/>
              </a:rPr>
              <a:t>的算法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943850" y="4587875"/>
            <a:ext cx="3219450" cy="2159000"/>
            <a:chOff x="1036638" y="3121025"/>
            <a:chExt cx="3470275" cy="2417763"/>
          </a:xfrm>
        </p:grpSpPr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036638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643313" y="3121025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036638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643313" y="4675188"/>
              <a:ext cx="863600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8" name="箭头 52"/>
            <p:cNvSpPr>
              <a:spLocks noChangeShapeType="1"/>
            </p:cNvSpPr>
            <p:nvPr/>
          </p:nvSpPr>
          <p:spPr bwMode="auto">
            <a:xfrm>
              <a:off x="1900238" y="352266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箭头 52"/>
            <p:cNvSpPr>
              <a:spLocks noChangeShapeType="1"/>
            </p:cNvSpPr>
            <p:nvPr/>
          </p:nvSpPr>
          <p:spPr bwMode="auto">
            <a:xfrm>
              <a:off x="1463675" y="3984625"/>
              <a:ext cx="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箭头 54"/>
            <p:cNvSpPr>
              <a:spLocks noChangeShapeType="1"/>
            </p:cNvSpPr>
            <p:nvPr/>
          </p:nvSpPr>
          <p:spPr bwMode="auto">
            <a:xfrm flipH="1">
              <a:off x="1900238" y="3830638"/>
              <a:ext cx="1862137" cy="10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箭头 52"/>
            <p:cNvSpPr>
              <a:spLocks noChangeShapeType="1"/>
            </p:cNvSpPr>
            <p:nvPr/>
          </p:nvSpPr>
          <p:spPr bwMode="auto">
            <a:xfrm>
              <a:off x="4010025" y="3984625"/>
              <a:ext cx="1588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箭头 52"/>
            <p:cNvSpPr>
              <a:spLocks noChangeShapeType="1"/>
            </p:cNvSpPr>
            <p:nvPr/>
          </p:nvSpPr>
          <p:spPr bwMode="auto">
            <a:xfrm>
              <a:off x="1900238" y="5129213"/>
              <a:ext cx="1743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它就是</a:t>
            </a: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dfs</a:t>
            </a:r>
            <a:r>
              <a:rPr lang="zh-CN" altLang="en-US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算法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，没错，就是我们之前学过的</a:t>
            </a: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dfs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。当然在这里要解决拓扑排序的问题，</a:t>
            </a: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dfs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也要升级。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它无需额外的数据结构去保存出度为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的顶点，而可以保证每次取出的点恰好为出度为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的顶点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dfs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退出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顺序即为拓扑排序的逆序，也就是说，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dfs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退出顺序的逆序就是拓扑排序。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当然，要同时解决拓扑排序过程中的判环问题，还要升级我们的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vis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数组，由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{1,0}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两个状态升级为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{1,0,-1}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三个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状态。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下面直接来看代码，来自刘汝佳的白皮书《入门经典》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P168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974725"/>
            <a:ext cx="9665970" cy="5629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15415" y="969010"/>
            <a:ext cx="9940290" cy="509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750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endParaRPr lang="zh-CN" altLang="en-US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1860" y="2277110"/>
            <a:ext cx="10560050" cy="4458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数学表示：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图是一个三元组：</a:t>
            </a: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G=&lt;V(G), E(G), W(G)&gt;          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有向边</a:t>
            </a:r>
            <a:endParaRPr lang="en-US" altLang="zh-CN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V(G): 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图的节点集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E(G): 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的边集                                                 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无向边</a:t>
            </a:r>
            <a:endParaRPr lang="zh-CN" alt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W(G): V*V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的关联函数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重边</a:t>
            </a: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平行边</a:t>
            </a:r>
            <a:r>
              <a:rPr lang="en-US" altLang="zh-CN" dirty="0">
                <a:solidFill>
                  <a:schemeClr val="tx1"/>
                </a:solidFill>
                <a:latin typeface="+mn-lt"/>
                <a:cs typeface="+mn-lt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：两个节点间方向相同的若干条边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自环：自己连自己的环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+mn-lt"/>
              </a:rPr>
              <a:t>对称边：两端点间方向相反的两条边（一条无向边可以拆为两条有向边）                                         </a:t>
            </a:r>
          </a:p>
        </p:txBody>
      </p:sp>
      <p:grpSp>
        <p:nvGrpSpPr>
          <p:cNvPr id="8196" name="Group 4"/>
          <p:cNvGrpSpPr/>
          <p:nvPr/>
        </p:nvGrpSpPr>
        <p:grpSpPr>
          <a:xfrm>
            <a:off x="1612265" y="2934335"/>
            <a:ext cx="8013700" cy="2702560"/>
            <a:chOff x="341" y="-5130"/>
            <a:chExt cx="12676" cy="6049"/>
          </a:xfrm>
        </p:grpSpPr>
        <p:sp>
          <p:nvSpPr>
            <p:cNvPr id="6160" name="Oval 5"/>
            <p:cNvSpPr/>
            <p:nvPr/>
          </p:nvSpPr>
          <p:spPr>
            <a:xfrm>
              <a:off x="11996" y="-5130"/>
              <a:ext cx="1021" cy="1021"/>
            </a:xfrm>
            <a:prstGeom prst="ellipse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ctr"/>
            <a:lstStyle/>
            <a:p>
              <a:pPr eaLnBrk="1" hangingPunct="1"/>
              <a:r>
                <a:rPr lang="zh-CN" altLang="en-US" sz="3600" dirty="0">
                  <a:latin typeface="Arial" panose="020B0604020202020204" pitchFamily="34" charset="0"/>
                  <a:sym typeface="+mn-ea"/>
                </a:rPr>
                <a:t>i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6161" name="Text Box 6"/>
            <p:cNvSpPr txBox="1"/>
            <p:nvPr/>
          </p:nvSpPr>
          <p:spPr>
            <a:xfrm>
              <a:off x="341" y="0"/>
              <a:ext cx="804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</p:grpSp>
      <p:sp>
        <p:nvSpPr>
          <p:cNvPr id="8208" name="箭头 283"/>
          <p:cNvSpPr/>
          <p:nvPr/>
        </p:nvSpPr>
        <p:spPr>
          <a:xfrm>
            <a:off x="9625965" y="3154680"/>
            <a:ext cx="1220470" cy="152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202" name="Group 10"/>
          <p:cNvGrpSpPr/>
          <p:nvPr/>
        </p:nvGrpSpPr>
        <p:grpSpPr>
          <a:xfrm>
            <a:off x="10775950" y="3136900"/>
            <a:ext cx="645793" cy="583769"/>
            <a:chOff x="0" y="0"/>
            <a:chExt cx="1021" cy="1306"/>
          </a:xfrm>
        </p:grpSpPr>
        <p:sp>
          <p:nvSpPr>
            <p:cNvPr id="6156" name="Oval 11"/>
            <p:cNvSpPr/>
            <p:nvPr/>
          </p:nvSpPr>
          <p:spPr>
            <a:xfrm>
              <a:off x="0" y="0"/>
              <a:ext cx="1021" cy="1021"/>
            </a:xfrm>
            <a:prstGeom prst="ellipse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7" name="Text Box 12"/>
            <p:cNvSpPr txBox="1"/>
            <p:nvPr/>
          </p:nvSpPr>
          <p:spPr>
            <a:xfrm>
              <a:off x="227" y="0"/>
              <a:ext cx="690" cy="1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3200" dirty="0">
                  <a:latin typeface="Arial" panose="020B0604020202020204" pitchFamily="34" charset="0"/>
                </a:rPr>
                <a:t>j</a:t>
              </a:r>
            </a:p>
          </p:txBody>
        </p:sp>
      </p:grpSp>
      <p:grpSp>
        <p:nvGrpSpPr>
          <p:cNvPr id="8199" name="Group 7"/>
          <p:cNvGrpSpPr/>
          <p:nvPr/>
        </p:nvGrpSpPr>
        <p:grpSpPr>
          <a:xfrm>
            <a:off x="8868410" y="3730625"/>
            <a:ext cx="652780" cy="583769"/>
            <a:chOff x="0" y="0"/>
            <a:chExt cx="1031" cy="1306"/>
          </a:xfrm>
        </p:grpSpPr>
        <p:sp>
          <p:nvSpPr>
            <p:cNvPr id="6158" name="Oval 8"/>
            <p:cNvSpPr/>
            <p:nvPr/>
          </p:nvSpPr>
          <p:spPr>
            <a:xfrm>
              <a:off x="0" y="0"/>
              <a:ext cx="1021" cy="1021"/>
            </a:xfrm>
            <a:prstGeom prst="ellipse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9" name="Text Box 9"/>
            <p:cNvSpPr txBox="1"/>
            <p:nvPr/>
          </p:nvSpPr>
          <p:spPr>
            <a:xfrm>
              <a:off x="341" y="0"/>
              <a:ext cx="690" cy="1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3200" dirty="0">
                  <a:latin typeface="Arial" panose="020B0604020202020204" pitchFamily="34" charset="0"/>
                </a:rPr>
                <a:t>i</a:t>
              </a:r>
            </a:p>
          </p:txBody>
        </p:sp>
      </p:grpSp>
      <p:sp>
        <p:nvSpPr>
          <p:cNvPr id="8209" name="Line 17"/>
          <p:cNvSpPr/>
          <p:nvPr/>
        </p:nvSpPr>
        <p:spPr>
          <a:xfrm>
            <a:off x="9420860" y="4060190"/>
            <a:ext cx="1360805" cy="152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Group 10"/>
          <p:cNvGrpSpPr/>
          <p:nvPr/>
        </p:nvGrpSpPr>
        <p:grpSpPr>
          <a:xfrm>
            <a:off x="10711815" y="3730451"/>
            <a:ext cx="645793" cy="715631"/>
            <a:chOff x="0" y="-580"/>
            <a:chExt cx="1021" cy="1601"/>
          </a:xfrm>
        </p:grpSpPr>
        <p:sp>
          <p:nvSpPr>
            <p:cNvPr id="7" name="Oval 11"/>
            <p:cNvSpPr/>
            <p:nvPr/>
          </p:nvSpPr>
          <p:spPr>
            <a:xfrm>
              <a:off x="0" y="0"/>
              <a:ext cx="1021" cy="1021"/>
            </a:xfrm>
            <a:prstGeom prst="ellipse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ctr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Text Box 12"/>
            <p:cNvSpPr txBox="1"/>
            <p:nvPr/>
          </p:nvSpPr>
          <p:spPr>
            <a:xfrm>
              <a:off x="213" y="-580"/>
              <a:ext cx="687" cy="1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200" dirty="0">
                  <a:latin typeface="Arial" panose="020B0604020202020204" pitchFamily="34" charset="0"/>
                </a:rPr>
                <a:t>j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例题分析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POJ 1094 Sorting It All Out</a:t>
            </a:r>
            <a:endParaRPr lang="en-US" altLang="zh-CN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题目大意：有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个字母，给你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个大小关系，形如：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A&lt;B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。问你读入多少个关系后，就可以确定所有字母的大小关系，或者确定出现了错误关系。或者，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个大小关系全部读入完后，仍未出现上述两种情况。</a:t>
            </a:r>
            <a:endParaRPr lang="zh-CN" altLang="en-US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法：题目的核心就是确定大小关系，显然属于拓扑排序的范畴。一个字母就是图中的一个顶点，一个大小关系就是图中的一条边。最终字母的大小关系即是所有字母的拓扑排序，而出现错误就是出现了环。由于还要确定读入了多少个大小关系，所以每读入一个大小关系就要进行一次拓扑排序。</a:t>
            </a:r>
            <a:endParaRPr lang="zh-CN" altLang="en-US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所谓最短路径问题是指：如果从图中某一顶点（称为源点）出发到达另一顶点（称为终点）的路径可能不止一条，如何找到一条路径使得沿此路径上各边的权值总和达到最小。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单源点最短路径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矩形 532481"/>
          <p:cNvSpPr/>
          <p:nvPr/>
        </p:nvSpPr>
        <p:spPr>
          <a:xfrm>
            <a:off x="2878456" y="652463"/>
            <a:ext cx="51847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单源点最短路径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12643" name="矩形 532482"/>
          <p:cNvSpPr/>
          <p:nvPr/>
        </p:nvSpPr>
        <p:spPr>
          <a:xfrm>
            <a:off x="2538731" y="1730375"/>
            <a:ext cx="7805737" cy="12652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给定带权有向图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和源点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中其余各顶点的最短路径。</a:t>
            </a:r>
          </a:p>
        </p:txBody>
      </p:sp>
      <p:sp>
        <p:nvSpPr>
          <p:cNvPr id="112644" name="椭圆 532483"/>
          <p:cNvSpPr/>
          <p:nvPr/>
        </p:nvSpPr>
        <p:spPr>
          <a:xfrm>
            <a:off x="4418331" y="3481388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112645" name="椭圆 532484"/>
          <p:cNvSpPr/>
          <p:nvPr/>
        </p:nvSpPr>
        <p:spPr>
          <a:xfrm>
            <a:off x="3518218" y="4014788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12646" name="椭圆 532485"/>
          <p:cNvSpPr/>
          <p:nvPr/>
        </p:nvSpPr>
        <p:spPr>
          <a:xfrm>
            <a:off x="4418331" y="5370513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12647" name="椭圆 532486"/>
          <p:cNvSpPr/>
          <p:nvPr/>
        </p:nvSpPr>
        <p:spPr>
          <a:xfrm>
            <a:off x="5229543" y="4014788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112648" name="直接连接符 532487"/>
          <p:cNvSpPr/>
          <p:nvPr/>
        </p:nvSpPr>
        <p:spPr>
          <a:xfrm flipV="1">
            <a:off x="3869056" y="3705225"/>
            <a:ext cx="549275" cy="385763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49" name="直接连接符 532488"/>
          <p:cNvSpPr/>
          <p:nvPr/>
        </p:nvSpPr>
        <p:spPr>
          <a:xfrm>
            <a:off x="3907156" y="4206875"/>
            <a:ext cx="1308100" cy="3175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0" name="直接连接符 532489"/>
          <p:cNvSpPr/>
          <p:nvPr/>
        </p:nvSpPr>
        <p:spPr>
          <a:xfrm>
            <a:off x="4778693" y="3705225"/>
            <a:ext cx="539750" cy="341313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651" name="直接连接符 532490"/>
          <p:cNvSpPr/>
          <p:nvPr/>
        </p:nvSpPr>
        <p:spPr>
          <a:xfrm>
            <a:off x="3830956" y="4335463"/>
            <a:ext cx="631825" cy="109855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2" name="椭圆 532491"/>
          <p:cNvSpPr/>
          <p:nvPr/>
        </p:nvSpPr>
        <p:spPr>
          <a:xfrm>
            <a:off x="3492818" y="4840288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12653" name="椭圆 532492"/>
          <p:cNvSpPr/>
          <p:nvPr/>
        </p:nvSpPr>
        <p:spPr>
          <a:xfrm>
            <a:off x="5204143" y="4840288"/>
            <a:ext cx="381000" cy="381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12654" name="直接连接符 532493"/>
          <p:cNvSpPr/>
          <p:nvPr/>
        </p:nvSpPr>
        <p:spPr>
          <a:xfrm>
            <a:off x="3824606" y="5146675"/>
            <a:ext cx="614362" cy="401638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5" name="直接连接符 532494"/>
          <p:cNvSpPr/>
          <p:nvPr/>
        </p:nvSpPr>
        <p:spPr>
          <a:xfrm flipV="1">
            <a:off x="4789806" y="5135563"/>
            <a:ext cx="488950" cy="34925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6" name="直接连接符 532495"/>
          <p:cNvSpPr/>
          <p:nvPr/>
        </p:nvSpPr>
        <p:spPr>
          <a:xfrm>
            <a:off x="5415281" y="4395788"/>
            <a:ext cx="0" cy="45085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7" name="直接连接符 532496"/>
          <p:cNvSpPr/>
          <p:nvPr/>
        </p:nvSpPr>
        <p:spPr>
          <a:xfrm flipH="1" flipV="1">
            <a:off x="4702493" y="3806825"/>
            <a:ext cx="574675" cy="1063625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8" name="文本框 532497"/>
          <p:cNvSpPr txBox="1"/>
          <p:nvPr/>
        </p:nvSpPr>
        <p:spPr>
          <a:xfrm>
            <a:off x="3762693" y="3722688"/>
            <a:ext cx="550863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112659" name="文本框 532498"/>
          <p:cNvSpPr txBox="1"/>
          <p:nvPr/>
        </p:nvSpPr>
        <p:spPr>
          <a:xfrm>
            <a:off x="3978593" y="4027488"/>
            <a:ext cx="550863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30</a:t>
            </a:r>
          </a:p>
        </p:txBody>
      </p:sp>
      <p:sp>
        <p:nvSpPr>
          <p:cNvPr id="112660" name="文本框 532499"/>
          <p:cNvSpPr txBox="1"/>
          <p:nvPr/>
        </p:nvSpPr>
        <p:spPr>
          <a:xfrm>
            <a:off x="3891281" y="4516438"/>
            <a:ext cx="550862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12661" name="文本框 532500"/>
          <p:cNvSpPr txBox="1"/>
          <p:nvPr/>
        </p:nvSpPr>
        <p:spPr>
          <a:xfrm>
            <a:off x="4969193" y="3702050"/>
            <a:ext cx="550863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60</a:t>
            </a:r>
          </a:p>
        </p:txBody>
      </p:sp>
      <p:sp>
        <p:nvSpPr>
          <p:cNvPr id="112662" name="文本框 532501"/>
          <p:cNvSpPr txBox="1"/>
          <p:nvPr/>
        </p:nvSpPr>
        <p:spPr>
          <a:xfrm>
            <a:off x="4629468" y="4391025"/>
            <a:ext cx="550863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12663" name="文本框 532502"/>
          <p:cNvSpPr txBox="1"/>
          <p:nvPr/>
        </p:nvSpPr>
        <p:spPr>
          <a:xfrm>
            <a:off x="5470843" y="4478338"/>
            <a:ext cx="236538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112664" name="文本框 532503"/>
          <p:cNvSpPr txBox="1"/>
          <p:nvPr/>
        </p:nvSpPr>
        <p:spPr>
          <a:xfrm>
            <a:off x="4931093" y="5318125"/>
            <a:ext cx="550863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112665" name="文本框 532504"/>
          <p:cNvSpPr txBox="1"/>
          <p:nvPr/>
        </p:nvSpPr>
        <p:spPr>
          <a:xfrm>
            <a:off x="3716656" y="5330825"/>
            <a:ext cx="550862" cy="18415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200" b="1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532506" name="椭圆 532505"/>
          <p:cNvSpPr/>
          <p:nvPr/>
        </p:nvSpPr>
        <p:spPr>
          <a:xfrm>
            <a:off x="3522981" y="4014788"/>
            <a:ext cx="381000" cy="381000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532507" name="组合 532506"/>
          <p:cNvGrpSpPr/>
          <p:nvPr/>
        </p:nvGrpSpPr>
        <p:grpSpPr>
          <a:xfrm>
            <a:off x="3835718" y="3705225"/>
            <a:ext cx="1384300" cy="1725613"/>
            <a:chOff x="1578" y="2842"/>
            <a:chExt cx="872" cy="1087"/>
          </a:xfrm>
        </p:grpSpPr>
        <p:sp>
          <p:nvSpPr>
            <p:cNvPr id="112704" name="直接连接符 532507"/>
            <p:cNvSpPr/>
            <p:nvPr/>
          </p:nvSpPr>
          <p:spPr>
            <a:xfrm>
              <a:off x="1578" y="3251"/>
              <a:ext cx="395" cy="678"/>
            </a:xfrm>
            <a:prstGeom prst="line">
              <a:avLst/>
            </a:prstGeom>
            <a:ln w="28575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05" name="直接连接符 532508"/>
            <p:cNvSpPr/>
            <p:nvPr/>
          </p:nvSpPr>
          <p:spPr>
            <a:xfrm flipV="1">
              <a:off x="1600" y="2842"/>
              <a:ext cx="346" cy="243"/>
            </a:xfrm>
            <a:prstGeom prst="line">
              <a:avLst/>
            </a:prstGeom>
            <a:ln w="28575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06" name="直接连接符 532509"/>
            <p:cNvSpPr/>
            <p:nvPr/>
          </p:nvSpPr>
          <p:spPr>
            <a:xfrm>
              <a:off x="1626" y="3151"/>
              <a:ext cx="824" cy="2"/>
            </a:xfrm>
            <a:prstGeom prst="line">
              <a:avLst/>
            </a:prstGeom>
            <a:ln w="28575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32511" name="椭圆 532510"/>
          <p:cNvSpPr/>
          <p:nvPr/>
        </p:nvSpPr>
        <p:spPr>
          <a:xfrm>
            <a:off x="4413568" y="5368925"/>
            <a:ext cx="381000" cy="381000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32512" name="直接连接符 532511"/>
          <p:cNvSpPr/>
          <p:nvPr/>
        </p:nvSpPr>
        <p:spPr>
          <a:xfrm flipV="1">
            <a:off x="4786631" y="5135563"/>
            <a:ext cx="492125" cy="346075"/>
          </a:xfrm>
          <a:prstGeom prst="line">
            <a:avLst/>
          </a:prstGeom>
          <a:ln w="28575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13" name="椭圆 532512"/>
          <p:cNvSpPr/>
          <p:nvPr/>
        </p:nvSpPr>
        <p:spPr>
          <a:xfrm>
            <a:off x="5231131" y="4010025"/>
            <a:ext cx="381000" cy="381000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532514" name="直接连接符 532513"/>
          <p:cNvSpPr/>
          <p:nvPr/>
        </p:nvSpPr>
        <p:spPr>
          <a:xfrm>
            <a:off x="5410518" y="4406900"/>
            <a:ext cx="0" cy="434975"/>
          </a:xfrm>
          <a:prstGeom prst="line">
            <a:avLst/>
          </a:prstGeom>
          <a:ln w="28575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15" name="直接连接符 532514"/>
          <p:cNvSpPr/>
          <p:nvPr/>
        </p:nvSpPr>
        <p:spPr>
          <a:xfrm flipH="1" flipV="1">
            <a:off x="4800918" y="3709988"/>
            <a:ext cx="479425" cy="320675"/>
          </a:xfrm>
          <a:prstGeom prst="line">
            <a:avLst/>
          </a:prstGeom>
          <a:ln w="28575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16" name="直接连接符 532515"/>
          <p:cNvSpPr/>
          <p:nvPr/>
        </p:nvSpPr>
        <p:spPr>
          <a:xfrm flipH="1" flipV="1">
            <a:off x="4699318" y="3827463"/>
            <a:ext cx="581025" cy="1044575"/>
          </a:xfrm>
          <a:prstGeom prst="line">
            <a:avLst/>
          </a:prstGeom>
          <a:ln w="28575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17" name="椭圆 532516"/>
          <p:cNvSpPr/>
          <p:nvPr/>
        </p:nvSpPr>
        <p:spPr>
          <a:xfrm>
            <a:off x="5202556" y="4837113"/>
            <a:ext cx="381000" cy="381000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532518" name="直接连接符 532517"/>
          <p:cNvSpPr/>
          <p:nvPr/>
        </p:nvSpPr>
        <p:spPr>
          <a:xfrm>
            <a:off x="3843656" y="4335463"/>
            <a:ext cx="609600" cy="107315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19" name="直接连接符 532518"/>
          <p:cNvSpPr/>
          <p:nvPr/>
        </p:nvSpPr>
        <p:spPr>
          <a:xfrm>
            <a:off x="3900806" y="4217988"/>
            <a:ext cx="1306512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20" name="直接连接符 532519"/>
          <p:cNvSpPr/>
          <p:nvPr/>
        </p:nvSpPr>
        <p:spPr>
          <a:xfrm>
            <a:off x="5410518" y="4406900"/>
            <a:ext cx="0" cy="420688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21" name="直接连接符 532520"/>
          <p:cNvSpPr/>
          <p:nvPr/>
        </p:nvSpPr>
        <p:spPr>
          <a:xfrm flipH="1" flipV="1">
            <a:off x="4713606" y="3811588"/>
            <a:ext cx="552450" cy="1031875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22" name="椭圆 532521"/>
          <p:cNvSpPr/>
          <p:nvPr/>
        </p:nvSpPr>
        <p:spPr>
          <a:xfrm>
            <a:off x="4408806" y="3478213"/>
            <a:ext cx="381000" cy="381000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112680" name="直接连接符 532522"/>
          <p:cNvSpPr/>
          <p:nvPr/>
        </p:nvSpPr>
        <p:spPr>
          <a:xfrm>
            <a:off x="6551931" y="3802063"/>
            <a:ext cx="3230562" cy="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81" name="直接连接符 532523"/>
          <p:cNvSpPr/>
          <p:nvPr/>
        </p:nvSpPr>
        <p:spPr>
          <a:xfrm>
            <a:off x="6537643" y="4178300"/>
            <a:ext cx="3244850" cy="1588"/>
          </a:xfrm>
          <a:prstGeom prst="line">
            <a:avLst/>
          </a:prstGeom>
          <a:ln w="952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82" name="直接连接符 532524"/>
          <p:cNvSpPr/>
          <p:nvPr/>
        </p:nvSpPr>
        <p:spPr>
          <a:xfrm>
            <a:off x="6512243" y="5764213"/>
            <a:ext cx="3208338" cy="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83" name="文本框 532525"/>
          <p:cNvSpPr txBox="1"/>
          <p:nvPr/>
        </p:nvSpPr>
        <p:spPr>
          <a:xfrm>
            <a:off x="6639243" y="4271010"/>
            <a:ext cx="261938" cy="21526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2684" name="文本框 532526"/>
          <p:cNvSpPr txBox="1"/>
          <p:nvPr/>
        </p:nvSpPr>
        <p:spPr>
          <a:xfrm>
            <a:off x="6564631" y="3927793"/>
            <a:ext cx="3049587" cy="24574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</a:pPr>
            <a:r>
              <a:rPr lang="zh-CN" altLang="en-US" sz="1600" b="1" dirty="0">
                <a:latin typeface="Tahoma" panose="020B0604030504040204" pitchFamily="34" charset="0"/>
              </a:rPr>
              <a:t>始点  终点    </a:t>
            </a:r>
            <a:r>
              <a:rPr lang="en-US" altLang="zh-CN" sz="1600" b="1" dirty="0">
                <a:latin typeface="Tahoma" panose="020B0604030504040204" pitchFamily="34" charset="0"/>
              </a:rPr>
              <a:t>D[i]       </a:t>
            </a:r>
            <a:r>
              <a:rPr lang="zh-CN" altLang="en-US" sz="1600" b="1" dirty="0">
                <a:latin typeface="Tahoma" panose="020B0604030504040204" pitchFamily="34" charset="0"/>
              </a:rPr>
              <a:t>最短路径</a:t>
            </a:r>
          </a:p>
        </p:txBody>
      </p:sp>
      <p:sp>
        <p:nvSpPr>
          <p:cNvPr id="112685" name="文本框 532527"/>
          <p:cNvSpPr txBox="1"/>
          <p:nvPr/>
        </p:nvSpPr>
        <p:spPr>
          <a:xfrm>
            <a:off x="7172643" y="4187508"/>
            <a:ext cx="249238" cy="150685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1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2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 </a:t>
            </a:r>
            <a:r>
              <a:rPr lang="en-US" altLang="zh-CN" sz="1400" b="1" dirty="0">
                <a:latin typeface="Tahoma" panose="020B0604030504040204" pitchFamily="34" charset="0"/>
              </a:rPr>
              <a:t>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532529" name="文本框 532528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32530" name="文本框 532529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32531" name="文本框 532530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60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32532" name="文本框 532531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60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32533" name="文本框 532532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50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32534" name="文本框 532533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35" name="文本框 532534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36" name="文本框 532535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37" name="文本框 532536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38" name="文本框 532537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39" name="文本框 532538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50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90</a:t>
            </a:r>
          </a:p>
        </p:txBody>
      </p:sp>
      <p:sp>
        <p:nvSpPr>
          <p:cNvPr id="532540" name="文本框 532539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  <a:endParaRPr lang="en-US" altLang="zh-CN" sz="1400" b="1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41" name="文本框 532540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50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90</a:t>
            </a:r>
          </a:p>
        </p:txBody>
      </p:sp>
      <p:sp>
        <p:nvSpPr>
          <p:cNvPr id="532542" name="文本框 532541"/>
          <p:cNvSpPr txBox="1"/>
          <p:nvPr/>
        </p:nvSpPr>
        <p:spPr>
          <a:xfrm>
            <a:off x="8474393" y="4221163"/>
            <a:ext cx="1258888" cy="149225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43" name="文本框 532542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50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60</a:t>
            </a:r>
          </a:p>
        </p:txBody>
      </p:sp>
      <p:sp>
        <p:nvSpPr>
          <p:cNvPr id="532544" name="文本框 532543"/>
          <p:cNvSpPr txBox="1"/>
          <p:nvPr/>
        </p:nvSpPr>
        <p:spPr>
          <a:xfrm>
            <a:off x="8474393" y="4211638"/>
            <a:ext cx="1258888" cy="150177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32545" name="文本框 532544"/>
          <p:cNvSpPr txBox="1"/>
          <p:nvPr/>
        </p:nvSpPr>
        <p:spPr>
          <a:xfrm>
            <a:off x="7744143" y="4206558"/>
            <a:ext cx="376238" cy="150685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∞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50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60</a:t>
            </a:r>
          </a:p>
        </p:txBody>
      </p:sp>
      <p:sp>
        <p:nvSpPr>
          <p:cNvPr id="532546" name="文本框 532545"/>
          <p:cNvSpPr txBox="1"/>
          <p:nvPr/>
        </p:nvSpPr>
        <p:spPr>
          <a:xfrm>
            <a:off x="8474393" y="4211638"/>
            <a:ext cx="1258888" cy="1501775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b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endParaRPr lang="en-US" altLang="zh-CN" sz="1400" b="1" dirty="0">
              <a:latin typeface="Tahoma" panose="020B0604030504040204" pitchFamily="34" charset="0"/>
            </a:endParaRP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lnSpc>
                <a:spcPct val="140000"/>
              </a:lnSpc>
              <a:buClr>
                <a:schemeClr val="bg1"/>
              </a:buClr>
              <a:buFont typeface="Arial" panose="020B0604020202020204" pitchFamily="34" charset="0"/>
            </a:pP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(V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, V</a:t>
            </a:r>
            <a:r>
              <a:rPr lang="en-US" altLang="zh-CN" sz="1400" b="1" baseline="-25000" dirty="0">
                <a:solidFill>
                  <a:schemeClr val="hlink"/>
                </a:solidFill>
                <a:latin typeface="Tahoma" panose="020B0604030504040204" pitchFamily="34" charset="0"/>
              </a:rPr>
              <a:t>5</a:t>
            </a:r>
            <a:r>
              <a:rPr lang="en-US" altLang="zh-CN" sz="1400" b="1" dirty="0">
                <a:solidFill>
                  <a:schemeClr val="hlink"/>
                </a:solidFill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5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5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9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6" grpId="0" bldLvl="0" animBg="1"/>
      <p:bldP spid="532511" grpId="0" bldLvl="0" animBg="1"/>
      <p:bldP spid="532513" grpId="0" bldLvl="0" animBg="1"/>
      <p:bldP spid="532517" grpId="0" bldLvl="0" animBg="1"/>
      <p:bldP spid="532522" grpId="0" bldLvl="0" animBg="1"/>
      <p:bldP spid="532529" grpId="0"/>
      <p:bldP spid="532530" grpId="0" bldLvl="0" animBg="1"/>
      <p:bldP spid="532531" grpId="0" bldLvl="0" animBg="1"/>
      <p:bldP spid="532532" grpId="0"/>
      <p:bldP spid="532533" grpId="0" bldLvl="0" animBg="1"/>
      <p:bldP spid="532534" grpId="0" bldLvl="0" animBg="1"/>
      <p:bldP spid="532535" grpId="0" bldLvl="0" animBg="1"/>
      <p:bldP spid="532536" grpId="0" bldLvl="0" animBg="1"/>
      <p:bldP spid="532537" grpId="0" bldLvl="0" animBg="1"/>
      <p:bldP spid="532538" grpId="0" bldLvl="0" animBg="1"/>
      <p:bldP spid="532539" grpId="0" bldLvl="0" animBg="1"/>
      <p:bldP spid="532540" grpId="0" bldLvl="0" animBg="1"/>
      <p:bldP spid="532541" grpId="0" bldLvl="0" animBg="1"/>
      <p:bldP spid="532542" grpId="0" bldLvl="0" animBg="1"/>
      <p:bldP spid="532543" grpId="0" bldLvl="0" animBg="1"/>
      <p:bldP spid="532544" grpId="0" bldLvl="0" animBg="1"/>
      <p:bldP spid="532545" grpId="0"/>
      <p:bldP spid="5325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95467" y="1269999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2000" y="2277304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对于一个有向图或无向图，所有边权为正（边用邻接矩阵的形式给出），给定a和b，求a到b的最短路，保证a一定能够到达b。这条最短路是否一定存在呢？答案是肯定的。相反，最长路就不一定了，由于边权为正，如果遇到有环的时候，可以一直在这个环上走，因为要找最长的，这样就使得路径越变越长，永无止境，所以对于正权图，在可达的情况下最短路一定存在，最长路则不一定存在。这里先讨论正权图的最短路问题</a:t>
            </a:r>
            <a:r>
              <a:rPr lang="en-US" altLang="zh-CN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268589" y="1021904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en-US" altLang="zh-CN" dirty="0">
                <a:sym typeface="+mn-ea"/>
              </a:rPr>
              <a:t>Dijkstra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2000" y="2277304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D(s, t) = {Vs ... Vi ... Vj ... Vt}表示s到t的最短路，其中i和j是这条路径上的两个中间结点，那么D(i, j)必定是i到j的最短路，这个性质是显然的，可以用反证法证明。</a:t>
            </a:r>
          </a:p>
          <a:p>
            <a:r>
              <a:rPr lang="zh-CN" altLang="en-US">
                <a:solidFill>
                  <a:schemeClr val="tx1"/>
                </a:solidFill>
              </a:rPr>
              <a:t>基于上面的最优子结构性质，如果存在这样一条最短路D(s, t) = {Vs ... Vi Vt}，其中i和t是最短路上相邻的点，那么D(s, i) = {Vs ... Vi} 必定是s到i的最短路。Dijkstra算法就是基于这样一个性质，通过最短路径长度递增，逐渐生成最短路。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67" y="1269999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en-US" altLang="zh-CN"/>
              <a:t>Dijkstra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12000" y="2285693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Dijkstra算法是最经典的最短路算法，用于计算正权图的</a:t>
            </a:r>
            <a:r>
              <a:rPr lang="zh-CN" altLang="en-US" dirty="0">
                <a:solidFill>
                  <a:srgbClr val="FF0000"/>
                </a:solidFill>
              </a:rPr>
              <a:t>单源多汇</a:t>
            </a:r>
            <a:r>
              <a:rPr lang="zh-CN" altLang="en-US" dirty="0">
                <a:solidFill>
                  <a:schemeClr val="tx1"/>
                </a:solidFill>
              </a:rPr>
              <a:t>最短路（Single Source Shortest Path，源点给定，通过该算法可以求出起点到所有点的最短路），它是基于这样一个事实：如果源点到x点的最短路已经求出，并且保存在d[x] ( 可以将它理解为D(s, x) )上，那么可以利用x去更新 x能够直接到达的点 的最短路。即：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d[y] = min{ d[y], d[x] + w(x, y) }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68" y="1000165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en-US" altLang="zh-CN" dirty="0"/>
              <a:t>Dijkstra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03734" y="2352805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具体算法描述如下：对于图G = &lt;V, E&gt;，源点为s，d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[i]表示s到i的最短路，vis[i]表示d[i]是否已经确定(布尔值)。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1) 初始化 所有顶点 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[i] = INF, vis[i] = false，令d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[s] = 0；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2) 从所有vis[i]为false的顶点中找到一个d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[i]值最小的，令x = i; 如果找不到，算法结束；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3) 标记vis[x] = true, 更新和x直接相邻的所有顶点y的最短路： 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[y] = min{ 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[y], d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[x] + w(x, y)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207468" y="999404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>
                <a:sym typeface="+mn-ea"/>
              </a:rPr>
              <a:t>Dijkstra + 优先队列(小顶堆)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37835" y="1970596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再来看Dijkstra算法，我们关注算法的第3)步，对和x直接相邻的点进行更新的时候，不再需要遍历所有的点，而是只更新和x直接相邻的点，这样总的更新次数就和顶点数n无关了，总更新次数就是总边数m，算法的复杂度变成了O(n^2 + m)，之前的复杂度是O(n^2)，但是有两个n^2的操作，而这里是一个，原因在于找d值最小的顶点的时候还是一个O(n)的轮询，总共n次查找。那么查找d值最小有什么好办法呢？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在C++中，可以利用STL的优先队列( priority_queue )来实现获取最小值的操作。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补一篇讲得很好的</a:t>
            </a:r>
            <a:r>
              <a:rPr lang="en-US" altLang="zh-CN" dirty="0">
                <a:solidFill>
                  <a:schemeClr val="tx1"/>
                </a:solidFill>
              </a:rPr>
              <a:t>blog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hlinkClick r:id="rId3"/>
              </a:rPr>
              <a:t>https://www.cnblogs.com/little-sun0331/p/9484730.html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295467" y="1269999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/>
              <a:t>例题</a:t>
            </a:r>
            <a:r>
              <a:rPr lang="en-US" altLang="zh-CN"/>
              <a:t>1(HDU2544)</a:t>
            </a:r>
            <a:r>
              <a:rPr lang="zh-CN" altLang="en-US"/>
              <a:t>：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03733" y="2235360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在每年的校赛里，所有进入决赛的同学都会获得一件很漂亮的t-shirt。但是每当我们的工作人员把上百件的衣服从商店运回到赛场的时候，却是非常累的！所以现在他们想要寻找最短的从商店到赛场的路线，你可以帮助他们吗？ 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直接告诉你求最短路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邻接矩阵，邻接表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根据所给数据选择</a:t>
            </a:r>
            <a:r>
              <a:rPr lang="en-US" altLang="zh-CN" dirty="0">
                <a:solidFill>
                  <a:schemeClr val="tx1"/>
                </a:solidFill>
              </a:rPr>
              <a:t>)。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朴素算法</a:t>
            </a:r>
            <a:endParaRPr lang="en-US" altLang="zh-CN"/>
          </a:p>
        </p:txBody>
      </p:sp>
      <p:pic>
        <p:nvPicPr>
          <p:cNvPr id="4" name="内容占位符 3" descr="50%R9HP4[Y4{K{C}6~OKVS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1795" y="883285"/>
            <a:ext cx="6816725" cy="5625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3710" y="3244850"/>
            <a:ext cx="5086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/>
              <a:t>矩阵实现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邻接矩阵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是直接利用一个二维数组对边的关系进行存储，矩阵的第i行第j列的值 表示 i -&gt; j 这条边的权值；特殊的，如果不存在这条边，用一个特殊标记来表示；如果i == j，则权值为0。它的优点是实现非常简单，而且很容易理解；缺点也很明显，如果这个图是一个非常稀疏的图，图中边很少，但是点很多，就会造成非常大的内存浪费，点数过大的时候根本就无法存储。如图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40" y="4571365"/>
            <a:ext cx="2654300" cy="187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堆优化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295467" y="1269999"/>
            <a:ext cx="9984532" cy="72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E965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12000" y="2277304"/>
            <a:ext cx="10368000" cy="38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前向星，用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vector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保存边的信息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通过重载运算符使得其在优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先队列里队顶的距离总是小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于下面的距离。</a:t>
            </a:r>
          </a:p>
        </p:txBody>
      </p:sp>
      <p:pic>
        <p:nvPicPr>
          <p:cNvPr id="8" name="图片 7" descr="J67S~{4DAT8@Z{FWYZJ3(]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85" y="2982595"/>
            <a:ext cx="5868035" cy="3078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堆优化</a:t>
            </a:r>
          </a:p>
        </p:txBody>
      </p:sp>
      <p:pic>
        <p:nvPicPr>
          <p:cNvPr id="4" name="内容占位符 3" descr="JQEIC])SL~[3X%~Q(TZM)SY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740" y="826135"/>
            <a:ext cx="8154670" cy="5339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建议大家先把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的内容看懂，然后把模板题写一下，再去些其他题目。</a:t>
            </a:r>
          </a:p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关于最短路的内容还有很多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如果讲的过多，大家短时间内难以接受。学有余力的童鞋可以看下文件里的另一份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PPT(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我暑假讲的 最短路径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差分约束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Tips: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bellman-fold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spfa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就行了，差分约束目前暂时不用看</a:t>
            </a:r>
          </a:p>
          <a:p>
            <a:pPr marL="0" indent="0">
              <a:buNone/>
            </a:pP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5840" y="2871470"/>
            <a:ext cx="510032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Thanks</a:t>
            </a:r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邻接表是图中常用的存储结构之一，每个顶点都有一个链表，这个链表的数据表示和当前顶点直接相邻的顶点（如果边有权值，还需要保存边权信息）。邻接表的优点是对于稀疏图不会有数据浪费，缺点就是实现相对麻烦，需要自己实现链表，动态分配内存。图一-2-3展示了图一-2-1的邻接表表示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80" y="4123690"/>
            <a:ext cx="5220335" cy="2491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图的存储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链式前向星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不过对于邻接表一般可以用结构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数组实现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两种常用的存图方法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链式前向星和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vector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存图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此为链式前向星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0786"/>
            <a:ext cx="4823483" cy="27528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3243-D021-4DF8-841E-E09BC55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存图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CEB908-ABA6-412F-B8EC-C20F7C795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30" y="2885733"/>
            <a:ext cx="5265995" cy="24509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3C4D3B-CB44-431D-9D17-6D0A307D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25" y="3901134"/>
            <a:ext cx="6249336" cy="23320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005F7F-15F4-41BC-91F3-4ABE2CFE48B1}"/>
              </a:ext>
            </a:extLst>
          </p:cNvPr>
          <p:cNvSpPr txBox="1"/>
          <p:nvPr/>
        </p:nvSpPr>
        <p:spPr>
          <a:xfrm>
            <a:off x="1295595" y="2255000"/>
            <a:ext cx="97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分别为带权图和无权图的存图</a:t>
            </a:r>
          </a:p>
        </p:txBody>
      </p:sp>
    </p:spTree>
    <p:extLst>
      <p:ext uri="{BB962C8B-B14F-4D97-AF65-F5344CB8AC3E}">
        <p14:creationId xmlns:p14="http://schemas.microsoft.com/office/powerpoint/2010/main" val="228886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/>
          <p:nvPr/>
        </p:nvGrpSpPr>
        <p:grpSpPr bwMode="auto">
          <a:xfrm>
            <a:off x="3090469" y="100093"/>
            <a:ext cx="6054725" cy="4470400"/>
            <a:chOff x="875" y="433"/>
            <a:chExt cx="2971" cy="2816"/>
          </a:xfrm>
        </p:grpSpPr>
        <p:sp>
          <p:nvSpPr>
            <p:cNvPr id="162850" name="Text Box 3"/>
            <p:cNvSpPr txBox="1">
              <a:spLocks noChangeArrowheads="1"/>
            </p:cNvSpPr>
            <p:nvPr/>
          </p:nvSpPr>
          <p:spPr bwMode="auto">
            <a:xfrm>
              <a:off x="875" y="628"/>
              <a:ext cx="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162851" name="Text Box 4"/>
            <p:cNvSpPr txBox="1">
              <a:spLocks noChangeArrowheads="1"/>
            </p:cNvSpPr>
            <p:nvPr/>
          </p:nvSpPr>
          <p:spPr bwMode="auto">
            <a:xfrm>
              <a:off x="1298" y="450"/>
              <a:ext cx="2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课程代号               课程名称             先修课</a:t>
              </a:r>
            </a:p>
          </p:txBody>
        </p:sp>
        <p:sp>
          <p:nvSpPr>
            <p:cNvPr id="162852" name="Text Box 5"/>
            <p:cNvSpPr txBox="1">
              <a:spLocks noChangeArrowheads="1"/>
            </p:cNvSpPr>
            <p:nvPr/>
          </p:nvSpPr>
          <p:spPr bwMode="auto">
            <a:xfrm>
              <a:off x="1453" y="695"/>
              <a:ext cx="298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C2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C3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C4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C5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C6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C7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C8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C9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C10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C11</a:t>
              </a:r>
            </a:p>
            <a:p>
              <a:pPr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C12</a:t>
              </a:r>
            </a:p>
            <a:p>
              <a:pPr eaLnBrk="1" hangingPunct="1"/>
              <a:endParaRPr kumimoji="1"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162853" name="Rectangle 6"/>
            <p:cNvSpPr>
              <a:spLocks noChangeArrowheads="1"/>
            </p:cNvSpPr>
            <p:nvPr/>
          </p:nvSpPr>
          <p:spPr bwMode="auto">
            <a:xfrm>
              <a:off x="1233" y="433"/>
              <a:ext cx="2600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2854" name="Line 7"/>
            <p:cNvSpPr>
              <a:spLocks noChangeShapeType="1"/>
            </p:cNvSpPr>
            <p:nvPr/>
          </p:nvSpPr>
          <p:spPr bwMode="auto">
            <a:xfrm>
              <a:off x="1246" y="700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5" name="Line 8"/>
            <p:cNvSpPr>
              <a:spLocks noChangeShapeType="1"/>
            </p:cNvSpPr>
            <p:nvPr/>
          </p:nvSpPr>
          <p:spPr bwMode="auto">
            <a:xfrm>
              <a:off x="1233" y="900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6" name="Line 9"/>
            <p:cNvSpPr>
              <a:spLocks noChangeShapeType="1"/>
            </p:cNvSpPr>
            <p:nvPr/>
          </p:nvSpPr>
          <p:spPr bwMode="auto">
            <a:xfrm>
              <a:off x="1233" y="1094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7" name="Line 10"/>
            <p:cNvSpPr>
              <a:spLocks noChangeShapeType="1"/>
            </p:cNvSpPr>
            <p:nvPr/>
          </p:nvSpPr>
          <p:spPr bwMode="auto">
            <a:xfrm>
              <a:off x="1233" y="1289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8" name="Line 11"/>
            <p:cNvSpPr>
              <a:spLocks noChangeShapeType="1"/>
            </p:cNvSpPr>
            <p:nvPr/>
          </p:nvSpPr>
          <p:spPr bwMode="auto">
            <a:xfrm>
              <a:off x="1233" y="1483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9" name="Line 12"/>
            <p:cNvSpPr>
              <a:spLocks noChangeShapeType="1"/>
            </p:cNvSpPr>
            <p:nvPr/>
          </p:nvSpPr>
          <p:spPr bwMode="auto">
            <a:xfrm>
              <a:off x="1233" y="1678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0" name="Line 13"/>
            <p:cNvSpPr>
              <a:spLocks noChangeShapeType="1"/>
            </p:cNvSpPr>
            <p:nvPr/>
          </p:nvSpPr>
          <p:spPr bwMode="auto">
            <a:xfrm>
              <a:off x="1233" y="1872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1" name="Line 14"/>
            <p:cNvSpPr>
              <a:spLocks noChangeShapeType="1"/>
            </p:cNvSpPr>
            <p:nvPr/>
          </p:nvSpPr>
          <p:spPr bwMode="auto">
            <a:xfrm>
              <a:off x="1233" y="2067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2" name="Line 15"/>
            <p:cNvSpPr>
              <a:spLocks noChangeShapeType="1"/>
            </p:cNvSpPr>
            <p:nvPr/>
          </p:nvSpPr>
          <p:spPr bwMode="auto">
            <a:xfrm>
              <a:off x="1233" y="2261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3" name="Line 16"/>
            <p:cNvSpPr>
              <a:spLocks noChangeShapeType="1"/>
            </p:cNvSpPr>
            <p:nvPr/>
          </p:nvSpPr>
          <p:spPr bwMode="auto">
            <a:xfrm>
              <a:off x="1233" y="2456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4" name="Line 17"/>
            <p:cNvSpPr>
              <a:spLocks noChangeShapeType="1"/>
            </p:cNvSpPr>
            <p:nvPr/>
          </p:nvSpPr>
          <p:spPr bwMode="auto">
            <a:xfrm>
              <a:off x="1233" y="2650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5" name="Line 18"/>
            <p:cNvSpPr>
              <a:spLocks noChangeShapeType="1"/>
            </p:cNvSpPr>
            <p:nvPr/>
          </p:nvSpPr>
          <p:spPr bwMode="auto">
            <a:xfrm>
              <a:off x="1233" y="2845"/>
              <a:ext cx="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6" name="Line 19"/>
            <p:cNvSpPr>
              <a:spLocks noChangeShapeType="1"/>
            </p:cNvSpPr>
            <p:nvPr/>
          </p:nvSpPr>
          <p:spPr bwMode="auto">
            <a:xfrm>
              <a:off x="2021" y="433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7" name="Line 20"/>
            <p:cNvSpPr>
              <a:spLocks noChangeShapeType="1"/>
            </p:cNvSpPr>
            <p:nvPr/>
          </p:nvSpPr>
          <p:spPr bwMode="auto">
            <a:xfrm>
              <a:off x="2994" y="433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8" name="Text Box 21"/>
            <p:cNvSpPr txBox="1">
              <a:spLocks noChangeArrowheads="1"/>
            </p:cNvSpPr>
            <p:nvPr/>
          </p:nvSpPr>
          <p:spPr bwMode="auto">
            <a:xfrm>
              <a:off x="3026" y="690"/>
              <a:ext cx="652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无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C1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C1,C2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C1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C3,C4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C11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C3.C5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C3,C6</a:t>
              </a:r>
            </a:p>
            <a:p>
              <a:pPr eaLnBrk="1" hangingPunct="1"/>
              <a:r>
                <a:rPr kumimoji="1" lang="zh-CN" altLang="zh-CN" sz="2000" i="0" dirty="0">
                  <a:latin typeface="Times New Roman" panose="02020603050405020304" pitchFamily="18" charset="0"/>
                </a:rPr>
                <a:t>无</a:t>
              </a:r>
              <a:endParaRPr kumimoji="1" lang="zh-CN" altLang="en-US" sz="2000" i="0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C9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C9</a:t>
              </a:r>
            </a:p>
            <a:p>
              <a:pPr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C1,C9,C10</a:t>
              </a:r>
            </a:p>
            <a:p>
              <a:pPr eaLnBrk="1" hangingPunct="1"/>
              <a:endParaRPr kumimoji="1" lang="en-US" altLang="zh-CN" sz="20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162869" name="Text Box 22"/>
            <p:cNvSpPr txBox="1">
              <a:spLocks noChangeArrowheads="1"/>
            </p:cNvSpPr>
            <p:nvPr/>
          </p:nvSpPr>
          <p:spPr bwMode="auto">
            <a:xfrm>
              <a:off x="1987" y="673"/>
              <a:ext cx="108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程序设计基础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离散数学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数据结构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汇编语言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语言的设计和分析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计算机原理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编译原理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操作系统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高等数学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线性代数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普通物理</a:t>
              </a:r>
            </a:p>
            <a:p>
              <a:pPr algn="ctr" eaLnBrk="1" hangingPunct="1"/>
              <a:r>
                <a:rPr kumimoji="1" lang="zh-CN" altLang="en-US" sz="2000" i="0" dirty="0">
                  <a:latin typeface="Times New Roman" panose="02020603050405020304" pitchFamily="18" charset="0"/>
                </a:rPr>
                <a:t>数值分析</a:t>
              </a:r>
            </a:p>
          </p:txBody>
        </p:sp>
      </p:grpSp>
      <p:grpSp>
        <p:nvGrpSpPr>
          <p:cNvPr id="9" name="Group 23"/>
          <p:cNvGrpSpPr/>
          <p:nvPr/>
        </p:nvGrpSpPr>
        <p:grpSpPr bwMode="auto">
          <a:xfrm>
            <a:off x="5297560" y="4358561"/>
            <a:ext cx="4206875" cy="2286000"/>
            <a:chOff x="1156" y="274"/>
            <a:chExt cx="2717" cy="2655"/>
          </a:xfrm>
        </p:grpSpPr>
        <p:sp>
          <p:nvSpPr>
            <p:cNvPr id="162822" name="Oval 24"/>
            <p:cNvSpPr>
              <a:spLocks noChangeArrowheads="1"/>
            </p:cNvSpPr>
            <p:nvPr/>
          </p:nvSpPr>
          <p:spPr bwMode="auto">
            <a:xfrm>
              <a:off x="1156" y="115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162823" name="Oval 25"/>
            <p:cNvSpPr>
              <a:spLocks noChangeArrowheads="1"/>
            </p:cNvSpPr>
            <p:nvPr/>
          </p:nvSpPr>
          <p:spPr bwMode="auto">
            <a:xfrm>
              <a:off x="1797" y="728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162824" name="Oval 26"/>
            <p:cNvSpPr>
              <a:spLocks noChangeArrowheads="1"/>
            </p:cNvSpPr>
            <p:nvPr/>
          </p:nvSpPr>
          <p:spPr bwMode="auto">
            <a:xfrm>
              <a:off x="2475" y="115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 dirty="0">
                  <a:latin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162825" name="Oval 27"/>
            <p:cNvSpPr>
              <a:spLocks noChangeArrowheads="1"/>
            </p:cNvSpPr>
            <p:nvPr/>
          </p:nvSpPr>
          <p:spPr bwMode="auto">
            <a:xfrm>
              <a:off x="1841" y="274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C4</a:t>
              </a:r>
            </a:p>
          </p:txBody>
        </p:sp>
        <p:sp>
          <p:nvSpPr>
            <p:cNvPr id="162826" name="Oval 28"/>
            <p:cNvSpPr>
              <a:spLocks noChangeArrowheads="1"/>
            </p:cNvSpPr>
            <p:nvPr/>
          </p:nvSpPr>
          <p:spPr bwMode="auto">
            <a:xfrm>
              <a:off x="3152" y="283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C5</a:t>
              </a:r>
            </a:p>
          </p:txBody>
        </p:sp>
        <p:sp>
          <p:nvSpPr>
            <p:cNvPr id="162827" name="Oval 29"/>
            <p:cNvSpPr>
              <a:spLocks noChangeArrowheads="1"/>
            </p:cNvSpPr>
            <p:nvPr/>
          </p:nvSpPr>
          <p:spPr bwMode="auto">
            <a:xfrm>
              <a:off x="2919" y="219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C6</a:t>
              </a:r>
            </a:p>
          </p:txBody>
        </p:sp>
        <p:sp>
          <p:nvSpPr>
            <p:cNvPr id="162828" name="Oval 30"/>
            <p:cNvSpPr>
              <a:spLocks noChangeArrowheads="1"/>
            </p:cNvSpPr>
            <p:nvPr/>
          </p:nvSpPr>
          <p:spPr bwMode="auto">
            <a:xfrm>
              <a:off x="3541" y="1173"/>
              <a:ext cx="310" cy="2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C7</a:t>
              </a:r>
            </a:p>
          </p:txBody>
        </p:sp>
        <p:sp>
          <p:nvSpPr>
            <p:cNvPr id="162829" name="Oval 31"/>
            <p:cNvSpPr>
              <a:spLocks noChangeArrowheads="1"/>
            </p:cNvSpPr>
            <p:nvPr/>
          </p:nvSpPr>
          <p:spPr bwMode="auto">
            <a:xfrm>
              <a:off x="3563" y="1761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C8</a:t>
              </a:r>
            </a:p>
          </p:txBody>
        </p:sp>
        <p:sp>
          <p:nvSpPr>
            <p:cNvPr id="162830" name="Oval 32"/>
            <p:cNvSpPr>
              <a:spLocks noChangeArrowheads="1"/>
            </p:cNvSpPr>
            <p:nvPr/>
          </p:nvSpPr>
          <p:spPr bwMode="auto">
            <a:xfrm>
              <a:off x="1164" y="2173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C9</a:t>
              </a:r>
            </a:p>
          </p:txBody>
        </p:sp>
        <p:sp>
          <p:nvSpPr>
            <p:cNvPr id="162831" name="Oval 33"/>
            <p:cNvSpPr>
              <a:spLocks noChangeArrowheads="1"/>
            </p:cNvSpPr>
            <p:nvPr/>
          </p:nvSpPr>
          <p:spPr bwMode="auto">
            <a:xfrm>
              <a:off x="1807" y="2152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C10</a:t>
              </a:r>
            </a:p>
          </p:txBody>
        </p:sp>
        <p:sp>
          <p:nvSpPr>
            <p:cNvPr id="162832" name="Oval 34"/>
            <p:cNvSpPr>
              <a:spLocks noChangeArrowheads="1"/>
            </p:cNvSpPr>
            <p:nvPr/>
          </p:nvSpPr>
          <p:spPr bwMode="auto">
            <a:xfrm>
              <a:off x="1819" y="2650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C11</a:t>
              </a:r>
            </a:p>
          </p:txBody>
        </p:sp>
        <p:sp>
          <p:nvSpPr>
            <p:cNvPr id="162833" name="Oval 35"/>
            <p:cNvSpPr>
              <a:spLocks noChangeArrowheads="1"/>
            </p:cNvSpPr>
            <p:nvPr/>
          </p:nvSpPr>
          <p:spPr bwMode="auto">
            <a:xfrm>
              <a:off x="1797" y="1551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C12</a:t>
              </a:r>
            </a:p>
          </p:txBody>
        </p:sp>
        <p:sp>
          <p:nvSpPr>
            <p:cNvPr id="162834" name="Line 36"/>
            <p:cNvSpPr>
              <a:spLocks noChangeShapeType="1"/>
            </p:cNvSpPr>
            <p:nvPr/>
          </p:nvSpPr>
          <p:spPr bwMode="auto">
            <a:xfrm>
              <a:off x="1466" y="129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5" name="Line 37"/>
            <p:cNvSpPr>
              <a:spLocks noChangeShapeType="1"/>
            </p:cNvSpPr>
            <p:nvPr/>
          </p:nvSpPr>
          <p:spPr bwMode="auto">
            <a:xfrm flipV="1">
              <a:off x="1434" y="978"/>
              <a:ext cx="411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6" name="Line 38"/>
            <p:cNvSpPr>
              <a:spLocks noChangeShapeType="1"/>
            </p:cNvSpPr>
            <p:nvPr/>
          </p:nvSpPr>
          <p:spPr bwMode="auto">
            <a:xfrm>
              <a:off x="2089" y="933"/>
              <a:ext cx="434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7" name="Line 39"/>
            <p:cNvSpPr>
              <a:spLocks noChangeShapeType="1"/>
            </p:cNvSpPr>
            <p:nvPr/>
          </p:nvSpPr>
          <p:spPr bwMode="auto">
            <a:xfrm flipV="1">
              <a:off x="1378" y="500"/>
              <a:ext cx="522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8" name="Line 40"/>
            <p:cNvSpPr>
              <a:spLocks noChangeShapeType="1"/>
            </p:cNvSpPr>
            <p:nvPr/>
          </p:nvSpPr>
          <p:spPr bwMode="auto">
            <a:xfrm>
              <a:off x="2167" y="411"/>
              <a:ext cx="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9" name="Line 41"/>
            <p:cNvSpPr>
              <a:spLocks noChangeShapeType="1"/>
            </p:cNvSpPr>
            <p:nvPr/>
          </p:nvSpPr>
          <p:spPr bwMode="auto">
            <a:xfrm flipV="1">
              <a:off x="2734" y="544"/>
              <a:ext cx="489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0" name="Line 42"/>
            <p:cNvSpPr>
              <a:spLocks noChangeShapeType="1"/>
            </p:cNvSpPr>
            <p:nvPr/>
          </p:nvSpPr>
          <p:spPr bwMode="auto">
            <a:xfrm>
              <a:off x="2789" y="1289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1" name="Line 43"/>
            <p:cNvSpPr>
              <a:spLocks noChangeShapeType="1"/>
            </p:cNvSpPr>
            <p:nvPr/>
          </p:nvSpPr>
          <p:spPr bwMode="auto">
            <a:xfrm>
              <a:off x="3400" y="544"/>
              <a:ext cx="267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2" name="Line 44"/>
            <p:cNvSpPr>
              <a:spLocks noChangeShapeType="1"/>
            </p:cNvSpPr>
            <p:nvPr/>
          </p:nvSpPr>
          <p:spPr bwMode="auto">
            <a:xfrm>
              <a:off x="1422" y="1389"/>
              <a:ext cx="37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3" name="Line 45"/>
            <p:cNvSpPr>
              <a:spLocks noChangeShapeType="1"/>
            </p:cNvSpPr>
            <p:nvPr/>
          </p:nvSpPr>
          <p:spPr bwMode="auto">
            <a:xfrm flipV="1">
              <a:off x="1434" y="1767"/>
              <a:ext cx="38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4" name="Line 46"/>
            <p:cNvSpPr>
              <a:spLocks noChangeShapeType="1"/>
            </p:cNvSpPr>
            <p:nvPr/>
          </p:nvSpPr>
          <p:spPr bwMode="auto">
            <a:xfrm>
              <a:off x="1478" y="2300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5" name="Line 47"/>
            <p:cNvSpPr>
              <a:spLocks noChangeShapeType="1"/>
            </p:cNvSpPr>
            <p:nvPr/>
          </p:nvSpPr>
          <p:spPr bwMode="auto">
            <a:xfrm flipV="1">
              <a:off x="1956" y="1822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6" name="Line 48"/>
            <p:cNvSpPr>
              <a:spLocks noChangeShapeType="1"/>
            </p:cNvSpPr>
            <p:nvPr/>
          </p:nvSpPr>
          <p:spPr bwMode="auto">
            <a:xfrm>
              <a:off x="1400" y="2411"/>
              <a:ext cx="43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7" name="Line 49"/>
            <p:cNvSpPr>
              <a:spLocks noChangeShapeType="1"/>
            </p:cNvSpPr>
            <p:nvPr/>
          </p:nvSpPr>
          <p:spPr bwMode="auto">
            <a:xfrm flipV="1">
              <a:off x="2122" y="2333"/>
              <a:ext cx="789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8" name="Line 50"/>
            <p:cNvSpPr>
              <a:spLocks noChangeShapeType="1"/>
            </p:cNvSpPr>
            <p:nvPr/>
          </p:nvSpPr>
          <p:spPr bwMode="auto">
            <a:xfrm flipV="1">
              <a:off x="3212" y="2033"/>
              <a:ext cx="4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9" name="Line 51"/>
            <p:cNvSpPr>
              <a:spLocks noChangeShapeType="1"/>
            </p:cNvSpPr>
            <p:nvPr/>
          </p:nvSpPr>
          <p:spPr bwMode="auto">
            <a:xfrm>
              <a:off x="2756" y="1389"/>
              <a:ext cx="822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72" name="Text Box 52"/>
          <p:cNvSpPr txBox="1">
            <a:spLocks noChangeArrowheads="1"/>
          </p:cNvSpPr>
          <p:nvPr/>
        </p:nvSpPr>
        <p:spPr bwMode="auto">
          <a:xfrm>
            <a:off x="2537901" y="531383"/>
            <a:ext cx="701731" cy="394515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课程安排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仅供参考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095" y="4507639"/>
            <a:ext cx="339217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   Q</a:t>
            </a:r>
            <a:r>
              <a:rPr lang="zh-CN" altLang="en-US" sz="2800" dirty="0">
                <a:solidFill>
                  <a:srgbClr val="FF0000"/>
                </a:solidFill>
              </a:rPr>
              <a:t>：我们能找到上述课程的一个修课顺序吗？</a:t>
            </a:r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2" grpId="0" bldLvl="0" animBg="1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与拓扑排序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+mn-ea"/>
              </a:rPr>
              <a:t>而能成功修满上面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+mn-ea"/>
              </a:rPr>
              <a:t>12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+mn-ea"/>
              </a:rPr>
              <a:t>门课的一个课程顺序，就是一个拓扑排序。</a:t>
            </a:r>
          </a:p>
          <a:p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+mn-ea"/>
              </a:rPr>
              <a:t>拓扑排序的形式化定义：</a:t>
            </a:r>
            <a:endParaRPr lang="zh-CN" altLang="en-US" dirty="0">
              <a:ln/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  <a:sym typeface="+mn-ea"/>
            </a:endParaRPr>
          </a:p>
          <a:p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Topological Sort Definition </a:t>
            </a:r>
            <a:r>
              <a:rPr lang="zh-CN" altLang="en-US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：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given a directed graph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G 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= (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V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E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) ,find a linear ordering of vertices such that:  for any edge (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v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w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) in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E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v 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comes before </a:t>
            </a:r>
            <a:r>
              <a:rPr lang="en-US" altLang="zh-CN" i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w </a:t>
            </a:r>
            <a:r>
              <a:rPr lang="en-US" altLang="zh-CN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urier New" panose="02070309020205020404" pitchFamily="49" charset="0"/>
                <a:sym typeface="+mn-ea"/>
              </a:rPr>
              <a:t>in the ordering.</a:t>
            </a:r>
            <a:endParaRPr lang="en-US" altLang="zh-CN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拓扑排序定义：给定一个</a:t>
            </a:r>
            <a:r>
              <a:rPr lang="zh-CN" altLang="en-US" dirty="0">
                <a:ln/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有向图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 =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V, E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），找到一个顶点的线性排序，使得：对于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中的</a:t>
            </a:r>
            <a:r>
              <a:rPr lang="zh-CN" altLang="en-US" dirty="0">
                <a:ln/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任意边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v, w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），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v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在排序中位于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之前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sym typeface="+mn-ea"/>
              </a:rPr>
              <a:t>。</a:t>
            </a:r>
            <a:br>
              <a:rPr lang="en-US" altLang="zh-CN" dirty="0">
                <a:ln/>
                <a:solidFill>
                  <a:schemeClr val="accent4"/>
                </a:solidFill>
                <a:sym typeface="+mn-ea"/>
              </a:rPr>
            </a:br>
            <a:endParaRPr lang="en-US" altLang="zh-CN" dirty="0">
              <a:ln/>
              <a:solidFill>
                <a:schemeClr val="accent4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A26D70-FB17-4B5B-90A5-EA6479D226D3}" type="slidenum">
              <a:rPr lang="en-US" altLang="zh-CN" i="0"/>
              <a:t>9</a:t>
            </a:fld>
            <a:endParaRPr lang="en-US" altLang="zh-CN" i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2028826" y="454025"/>
            <a:ext cx="4735513" cy="3989388"/>
            <a:chOff x="1156" y="274"/>
            <a:chExt cx="2717" cy="2655"/>
          </a:xfrm>
        </p:grpSpPr>
        <p:sp>
          <p:nvSpPr>
            <p:cNvPr id="163847" name="Oval 3"/>
            <p:cNvSpPr>
              <a:spLocks noChangeArrowheads="1"/>
            </p:cNvSpPr>
            <p:nvPr/>
          </p:nvSpPr>
          <p:spPr bwMode="auto">
            <a:xfrm>
              <a:off x="1156" y="115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163848" name="Oval 4"/>
            <p:cNvSpPr>
              <a:spLocks noChangeArrowheads="1"/>
            </p:cNvSpPr>
            <p:nvPr/>
          </p:nvSpPr>
          <p:spPr bwMode="auto">
            <a:xfrm>
              <a:off x="1797" y="728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163849" name="Oval 5"/>
            <p:cNvSpPr>
              <a:spLocks noChangeArrowheads="1"/>
            </p:cNvSpPr>
            <p:nvPr/>
          </p:nvSpPr>
          <p:spPr bwMode="auto">
            <a:xfrm>
              <a:off x="2475" y="115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163850" name="Oval 6"/>
            <p:cNvSpPr>
              <a:spLocks noChangeArrowheads="1"/>
            </p:cNvSpPr>
            <p:nvPr/>
          </p:nvSpPr>
          <p:spPr bwMode="auto">
            <a:xfrm>
              <a:off x="1841" y="274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C4</a:t>
              </a:r>
            </a:p>
          </p:txBody>
        </p:sp>
        <p:sp>
          <p:nvSpPr>
            <p:cNvPr id="163851" name="Oval 7"/>
            <p:cNvSpPr>
              <a:spLocks noChangeArrowheads="1"/>
            </p:cNvSpPr>
            <p:nvPr/>
          </p:nvSpPr>
          <p:spPr bwMode="auto">
            <a:xfrm>
              <a:off x="3152" y="283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C5</a:t>
              </a:r>
            </a:p>
          </p:txBody>
        </p:sp>
        <p:sp>
          <p:nvSpPr>
            <p:cNvPr id="163852" name="Oval 8"/>
            <p:cNvSpPr>
              <a:spLocks noChangeArrowheads="1"/>
            </p:cNvSpPr>
            <p:nvPr/>
          </p:nvSpPr>
          <p:spPr bwMode="auto">
            <a:xfrm>
              <a:off x="2919" y="2195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C6</a:t>
              </a:r>
            </a:p>
          </p:txBody>
        </p:sp>
        <p:sp>
          <p:nvSpPr>
            <p:cNvPr id="163853" name="Oval 9"/>
            <p:cNvSpPr>
              <a:spLocks noChangeArrowheads="1"/>
            </p:cNvSpPr>
            <p:nvPr/>
          </p:nvSpPr>
          <p:spPr bwMode="auto">
            <a:xfrm>
              <a:off x="3541" y="1173"/>
              <a:ext cx="310" cy="2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C7</a:t>
              </a:r>
            </a:p>
          </p:txBody>
        </p:sp>
        <p:sp>
          <p:nvSpPr>
            <p:cNvPr id="163854" name="Oval 10"/>
            <p:cNvSpPr>
              <a:spLocks noChangeArrowheads="1"/>
            </p:cNvSpPr>
            <p:nvPr/>
          </p:nvSpPr>
          <p:spPr bwMode="auto">
            <a:xfrm>
              <a:off x="3563" y="1761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C8</a:t>
              </a:r>
            </a:p>
          </p:txBody>
        </p:sp>
        <p:sp>
          <p:nvSpPr>
            <p:cNvPr id="163855" name="Oval 11"/>
            <p:cNvSpPr>
              <a:spLocks noChangeArrowheads="1"/>
            </p:cNvSpPr>
            <p:nvPr/>
          </p:nvSpPr>
          <p:spPr bwMode="auto">
            <a:xfrm>
              <a:off x="1164" y="2173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C9</a:t>
              </a:r>
            </a:p>
          </p:txBody>
        </p:sp>
        <p:sp>
          <p:nvSpPr>
            <p:cNvPr id="163856" name="Oval 12"/>
            <p:cNvSpPr>
              <a:spLocks noChangeArrowheads="1"/>
            </p:cNvSpPr>
            <p:nvPr/>
          </p:nvSpPr>
          <p:spPr bwMode="auto">
            <a:xfrm>
              <a:off x="1807" y="2152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C10</a:t>
              </a:r>
            </a:p>
          </p:txBody>
        </p:sp>
        <p:sp>
          <p:nvSpPr>
            <p:cNvPr id="163857" name="Oval 13"/>
            <p:cNvSpPr>
              <a:spLocks noChangeArrowheads="1"/>
            </p:cNvSpPr>
            <p:nvPr/>
          </p:nvSpPr>
          <p:spPr bwMode="auto">
            <a:xfrm>
              <a:off x="1819" y="2650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C11</a:t>
              </a:r>
            </a:p>
          </p:txBody>
        </p:sp>
        <p:sp>
          <p:nvSpPr>
            <p:cNvPr id="163858" name="Oval 14"/>
            <p:cNvSpPr>
              <a:spLocks noChangeArrowheads="1"/>
            </p:cNvSpPr>
            <p:nvPr/>
          </p:nvSpPr>
          <p:spPr bwMode="auto">
            <a:xfrm>
              <a:off x="1797" y="1551"/>
              <a:ext cx="310" cy="2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0">
                  <a:latin typeface="Times New Roman" panose="02020603050405020304" pitchFamily="18" charset="0"/>
                </a:rPr>
                <a:t>C12</a:t>
              </a:r>
            </a:p>
          </p:txBody>
        </p:sp>
        <p:sp>
          <p:nvSpPr>
            <p:cNvPr id="163859" name="Line 15"/>
            <p:cNvSpPr>
              <a:spLocks noChangeShapeType="1"/>
            </p:cNvSpPr>
            <p:nvPr/>
          </p:nvSpPr>
          <p:spPr bwMode="auto">
            <a:xfrm>
              <a:off x="1466" y="1298"/>
              <a:ext cx="1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0" name="Line 16"/>
            <p:cNvSpPr>
              <a:spLocks noChangeShapeType="1"/>
            </p:cNvSpPr>
            <p:nvPr/>
          </p:nvSpPr>
          <p:spPr bwMode="auto">
            <a:xfrm flipV="1">
              <a:off x="1434" y="978"/>
              <a:ext cx="411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1" name="Line 17"/>
            <p:cNvSpPr>
              <a:spLocks noChangeShapeType="1"/>
            </p:cNvSpPr>
            <p:nvPr/>
          </p:nvSpPr>
          <p:spPr bwMode="auto">
            <a:xfrm>
              <a:off x="2089" y="933"/>
              <a:ext cx="434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2" name="Line 18"/>
            <p:cNvSpPr>
              <a:spLocks noChangeShapeType="1"/>
            </p:cNvSpPr>
            <p:nvPr/>
          </p:nvSpPr>
          <p:spPr bwMode="auto">
            <a:xfrm flipV="1">
              <a:off x="1378" y="500"/>
              <a:ext cx="522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3" name="Line 19"/>
            <p:cNvSpPr>
              <a:spLocks noChangeShapeType="1"/>
            </p:cNvSpPr>
            <p:nvPr/>
          </p:nvSpPr>
          <p:spPr bwMode="auto">
            <a:xfrm>
              <a:off x="2167" y="411"/>
              <a:ext cx="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4" name="Line 20"/>
            <p:cNvSpPr>
              <a:spLocks noChangeShapeType="1"/>
            </p:cNvSpPr>
            <p:nvPr/>
          </p:nvSpPr>
          <p:spPr bwMode="auto">
            <a:xfrm flipV="1">
              <a:off x="2734" y="544"/>
              <a:ext cx="489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5" name="Line 21"/>
            <p:cNvSpPr>
              <a:spLocks noChangeShapeType="1"/>
            </p:cNvSpPr>
            <p:nvPr/>
          </p:nvSpPr>
          <p:spPr bwMode="auto">
            <a:xfrm>
              <a:off x="2789" y="1289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6" name="Line 22"/>
            <p:cNvSpPr>
              <a:spLocks noChangeShapeType="1"/>
            </p:cNvSpPr>
            <p:nvPr/>
          </p:nvSpPr>
          <p:spPr bwMode="auto">
            <a:xfrm>
              <a:off x="3400" y="544"/>
              <a:ext cx="267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7" name="Line 23"/>
            <p:cNvSpPr>
              <a:spLocks noChangeShapeType="1"/>
            </p:cNvSpPr>
            <p:nvPr/>
          </p:nvSpPr>
          <p:spPr bwMode="auto">
            <a:xfrm>
              <a:off x="1422" y="1389"/>
              <a:ext cx="37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8" name="Line 24"/>
            <p:cNvSpPr>
              <a:spLocks noChangeShapeType="1"/>
            </p:cNvSpPr>
            <p:nvPr/>
          </p:nvSpPr>
          <p:spPr bwMode="auto">
            <a:xfrm flipV="1">
              <a:off x="1434" y="1767"/>
              <a:ext cx="38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9" name="Line 25"/>
            <p:cNvSpPr>
              <a:spLocks noChangeShapeType="1"/>
            </p:cNvSpPr>
            <p:nvPr/>
          </p:nvSpPr>
          <p:spPr bwMode="auto">
            <a:xfrm>
              <a:off x="1478" y="2300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0" name="Line 26"/>
            <p:cNvSpPr>
              <a:spLocks noChangeShapeType="1"/>
            </p:cNvSpPr>
            <p:nvPr/>
          </p:nvSpPr>
          <p:spPr bwMode="auto">
            <a:xfrm flipV="1">
              <a:off x="1956" y="1822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1" name="Line 27"/>
            <p:cNvSpPr>
              <a:spLocks noChangeShapeType="1"/>
            </p:cNvSpPr>
            <p:nvPr/>
          </p:nvSpPr>
          <p:spPr bwMode="auto">
            <a:xfrm>
              <a:off x="1400" y="2411"/>
              <a:ext cx="43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2" name="Line 28"/>
            <p:cNvSpPr>
              <a:spLocks noChangeShapeType="1"/>
            </p:cNvSpPr>
            <p:nvPr/>
          </p:nvSpPr>
          <p:spPr bwMode="auto">
            <a:xfrm flipV="1">
              <a:off x="2122" y="2333"/>
              <a:ext cx="789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3" name="Line 29"/>
            <p:cNvSpPr>
              <a:spLocks noChangeShapeType="1"/>
            </p:cNvSpPr>
            <p:nvPr/>
          </p:nvSpPr>
          <p:spPr bwMode="auto">
            <a:xfrm flipV="1">
              <a:off x="3212" y="2033"/>
              <a:ext cx="4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4" name="Line 30"/>
            <p:cNvSpPr>
              <a:spLocks noChangeShapeType="1"/>
            </p:cNvSpPr>
            <p:nvPr/>
          </p:nvSpPr>
          <p:spPr bwMode="auto">
            <a:xfrm>
              <a:off x="2756" y="1389"/>
              <a:ext cx="822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1381008" y="4557596"/>
            <a:ext cx="90515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400" b="1" i="0" dirty="0">
                <a:latin typeface="Times New Roman" panose="02020603050405020304" pitchFamily="18" charset="0"/>
              </a:rPr>
              <a:t>拓扑序列：</a:t>
            </a:r>
            <a:r>
              <a:rPr kumimoji="1" lang="en-US" altLang="zh-CN" sz="2400" b="1" i="0" dirty="0">
                <a:latin typeface="Times New Roman" panose="02020603050405020304" pitchFamily="18" charset="0"/>
              </a:rPr>
              <a:t>C1--C2--C3--C4--C5--C7--C9--C10--C11--C6--C12--C8</a:t>
            </a:r>
          </a:p>
          <a:p>
            <a:pPr eaLnBrk="1" hangingPunct="1"/>
            <a:r>
              <a:rPr kumimoji="1" lang="en-US" altLang="zh-CN" sz="2400" b="1" i="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zh-CN" sz="2400" b="1" i="0" dirty="0">
                <a:latin typeface="Times New Roman" panose="02020603050405020304" pitchFamily="18" charset="0"/>
              </a:rPr>
              <a:t>或：</a:t>
            </a:r>
            <a:r>
              <a:rPr kumimoji="1" lang="en-US" altLang="zh-CN" sz="2400" b="1" i="0" dirty="0">
                <a:latin typeface="Times New Roman" panose="02020603050405020304" pitchFamily="18" charset="0"/>
              </a:rPr>
              <a:t>C9--C10--C11--C6--C1--C12--C4--C2--C3--C5--C7--C8</a:t>
            </a:r>
          </a:p>
          <a:p>
            <a:pPr eaLnBrk="1" hangingPunct="1"/>
            <a:r>
              <a:rPr kumimoji="1" lang="zh-CN" altLang="en-US" sz="2400" b="1" i="0" dirty="0">
                <a:latin typeface="Times New Roman" panose="02020603050405020304" pitchFamily="18" charset="0"/>
              </a:rPr>
              <a:t>            或：</a:t>
            </a:r>
            <a:r>
              <a:rPr kumimoji="1" lang="en-US" altLang="zh-CN" sz="2400" b="1" i="0" dirty="0">
                <a:latin typeface="Times New Roman" panose="02020603050405020304" pitchFamily="18" charset="0"/>
              </a:rPr>
              <a:t>C1—C9--C2--C3--C4--C5--C7--C10--C11--C6--C12--C8</a:t>
            </a:r>
          </a:p>
          <a:p>
            <a:pPr eaLnBrk="1" hangingPunct="1"/>
            <a:r>
              <a:rPr kumimoji="1" lang="en-US" altLang="zh-CN" sz="2400" b="1" i="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 i="0" dirty="0">
                <a:latin typeface="Times New Roman" panose="02020603050405020304" pitchFamily="18" charset="0"/>
              </a:rPr>
              <a:t>或：</a:t>
            </a:r>
            <a:r>
              <a:rPr kumimoji="1" lang="en-US" altLang="zh-CN" sz="2400" b="1" i="0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kumimoji="1" lang="en-US" altLang="zh-CN" sz="2400" b="1" i="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 b="1" i="0" dirty="0">
                <a:latin typeface="Times New Roman" panose="02020603050405020304" pitchFamily="18" charset="0"/>
              </a:rPr>
              <a:t>或：</a:t>
            </a:r>
            <a:r>
              <a:rPr kumimoji="1" lang="en-US" altLang="zh-CN" sz="2400" b="1" i="0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5158105" y="3972222"/>
            <a:ext cx="7156450" cy="52322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kumimoji="1"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1"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的拓扑序列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可能存在多个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00497" y="5768205"/>
            <a:ext cx="7156450" cy="52322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那我们会想，</a:t>
            </a:r>
            <a:r>
              <a:rPr kumimoji="1"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图可能会没有</a:t>
            </a:r>
            <a:r>
              <a:rPr kumimoji="1"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拓扑序列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5" grpId="0" build="p" autoUpdateAnimBg="0"/>
      <p:bldP spid="338976" grpId="0" bldLvl="0" animBg="1" autoUpdateAnimBg="0"/>
      <p:bldP spid="3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43"/>
  <p:tag name="KSO_WM_TAG_VERSION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3219</Words>
  <Application>Microsoft Office PowerPoint</Application>
  <PresentationFormat>宽屏</PresentationFormat>
  <Paragraphs>331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华文中宋</vt:lpstr>
      <vt:lpstr>楷体</vt:lpstr>
      <vt:lpstr>宋体</vt:lpstr>
      <vt:lpstr>Arial</vt:lpstr>
      <vt:lpstr>Calibri</vt:lpstr>
      <vt:lpstr>Tahoma</vt:lpstr>
      <vt:lpstr>Times New Roman</vt:lpstr>
      <vt:lpstr>Wingdings</vt:lpstr>
      <vt:lpstr>1_自定义设计方案_2</vt:lpstr>
      <vt:lpstr>DAG&amp;最短路径</vt:lpstr>
      <vt:lpstr>图的基本概念</vt:lpstr>
      <vt:lpstr>图的存储</vt:lpstr>
      <vt:lpstr>图的存储</vt:lpstr>
      <vt:lpstr>图的存储(链式前向星)</vt:lpstr>
      <vt:lpstr>Vector存图</vt:lpstr>
      <vt:lpstr>PowerPoint 演示文稿</vt:lpstr>
      <vt:lpstr>DAG与拓扑排序</vt:lpstr>
      <vt:lpstr>PowerPoint 演示文稿</vt:lpstr>
      <vt:lpstr>DAG与拓扑排序</vt:lpstr>
      <vt:lpstr>PowerPoint 演示文稿</vt:lpstr>
      <vt:lpstr>PowerPoint 演示文稿</vt:lpstr>
      <vt:lpstr>DAG与拓扑排序</vt:lpstr>
      <vt:lpstr>DAG与拓扑排序</vt:lpstr>
      <vt:lpstr>PowerPoint 演示文稿</vt:lpstr>
      <vt:lpstr>PowerPoint 演示文稿</vt:lpstr>
      <vt:lpstr>DAG与拓扑排序</vt:lpstr>
      <vt:lpstr>PowerPoint 演示文稿</vt:lpstr>
      <vt:lpstr>PowerPoint 演示文稿</vt:lpstr>
      <vt:lpstr>例题分析</vt:lpstr>
      <vt:lpstr>最短路径</vt:lpstr>
      <vt:lpstr>PowerPoint 演示文稿</vt:lpstr>
      <vt:lpstr>最短路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朴素算法</vt:lpstr>
      <vt:lpstr>堆优化</vt:lpstr>
      <vt:lpstr>堆优化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DAG&amp;最短路径</dc:title>
  <dc:creator/>
  <cp:lastModifiedBy>李 浩宇</cp:lastModifiedBy>
  <cp:revision>395</cp:revision>
  <dcterms:created xsi:type="dcterms:W3CDTF">2015-05-05T08:02:00Z</dcterms:created>
  <dcterms:modified xsi:type="dcterms:W3CDTF">2021-01-25T06:07:40Z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