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6" r:id="rId5"/>
    <p:sldId id="264" r:id="rId6"/>
    <p:sldId id="265" r:id="rId7"/>
    <p:sldId id="267" r:id="rId8"/>
    <p:sldId id="268" r:id="rId9"/>
    <p:sldId id="257" r:id="rId10"/>
    <p:sldId id="259" r:id="rId11"/>
    <p:sldId id="260" r:id="rId12"/>
    <p:sldId id="261" r:id="rId13"/>
    <p:sldId id="262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63F0E-31A2-41AC-9B69-367227BF62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zh-CN" altLang="en-US" dirty="0"/>
              <a:t>强连通分量和双联通分量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F4C8B3-C445-48A1-80FD-0D6CCDF2AE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lfw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4034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07C140-C14C-4B25-A656-C726B616D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割点判定方法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954066-6E17-4B38-8E7B-27184FAE1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那么如果一个点</a:t>
            </a:r>
            <a:r>
              <a:rPr lang="en-US" altLang="zh-CN" dirty="0"/>
              <a:t>u</a:t>
            </a:r>
            <a:r>
              <a:rPr lang="zh-CN" altLang="en-US" dirty="0"/>
              <a:t>是割点，如果他是根节点，那么就要有两个儿子节点的</a:t>
            </a:r>
            <a:r>
              <a:rPr lang="en-US" altLang="zh-CN" dirty="0" err="1"/>
              <a:t>dfn</a:t>
            </a:r>
            <a:r>
              <a:rPr lang="en-US" altLang="zh-CN" dirty="0"/>
              <a:t>[u]&lt;=low[v],</a:t>
            </a:r>
            <a:r>
              <a:rPr lang="zh-CN" altLang="en-US" dirty="0"/>
              <a:t>如果不是，那么只要有一个儿子节点满足上个条件就是割点。</a:t>
            </a:r>
            <a:endParaRPr lang="en-US" altLang="zh-CN" dirty="0"/>
          </a:p>
          <a:p>
            <a:r>
              <a:rPr lang="zh-CN" altLang="en-US" dirty="0"/>
              <a:t>理性理解一下，就是在</a:t>
            </a:r>
            <a:r>
              <a:rPr lang="en-US" altLang="zh-CN" dirty="0" err="1"/>
              <a:t>dfs</a:t>
            </a:r>
            <a:r>
              <a:rPr lang="zh-CN" altLang="en-US" dirty="0"/>
              <a:t>的情况下，某一个点</a:t>
            </a:r>
            <a:r>
              <a:rPr lang="en-US" altLang="zh-CN" dirty="0"/>
              <a:t>u</a:t>
            </a:r>
            <a:r>
              <a:rPr lang="zh-CN" altLang="en-US" dirty="0"/>
              <a:t>，他的儿子</a:t>
            </a:r>
            <a:r>
              <a:rPr lang="en-US" altLang="zh-CN" dirty="0"/>
              <a:t>v</a:t>
            </a:r>
            <a:r>
              <a:rPr lang="zh-CN" altLang="en-US" dirty="0"/>
              <a:t>无法到达在</a:t>
            </a:r>
            <a:r>
              <a:rPr lang="en-US" altLang="zh-CN" dirty="0"/>
              <a:t>u</a:t>
            </a:r>
            <a:r>
              <a:rPr lang="zh-CN" altLang="en-US" dirty="0"/>
              <a:t>前面访问到的点，那么把</a:t>
            </a:r>
            <a:r>
              <a:rPr lang="en-US" altLang="zh-CN" dirty="0"/>
              <a:t>u</a:t>
            </a:r>
            <a:r>
              <a:rPr lang="zh-CN" altLang="en-US" dirty="0"/>
              <a:t>这个点去掉，</a:t>
            </a:r>
            <a:r>
              <a:rPr lang="en-US" altLang="zh-CN" dirty="0"/>
              <a:t>v</a:t>
            </a:r>
            <a:r>
              <a:rPr lang="zh-CN" altLang="en-US" dirty="0"/>
              <a:t>就与</a:t>
            </a:r>
            <a:r>
              <a:rPr lang="en-US" altLang="zh-CN" dirty="0"/>
              <a:t>u</a:t>
            </a:r>
            <a:r>
              <a:rPr lang="zh-CN" altLang="en-US" dirty="0"/>
              <a:t>上边的点不连通了</a:t>
            </a:r>
            <a:endParaRPr lang="en-US" altLang="zh-CN" dirty="0"/>
          </a:p>
          <a:p>
            <a:r>
              <a:rPr lang="zh-CN" altLang="en-US" dirty="0"/>
              <a:t>如果是根节点，那么</a:t>
            </a:r>
            <a:r>
              <a:rPr lang="en-US" altLang="zh-CN" dirty="0"/>
              <a:t>u</a:t>
            </a:r>
            <a:r>
              <a:rPr lang="zh-CN" altLang="en-US" dirty="0"/>
              <a:t>是第一个访问到的点，则需要两个满足这个条件的</a:t>
            </a:r>
            <a:r>
              <a:rPr lang="en-US" altLang="zh-CN" dirty="0"/>
              <a:t>v1,v2</a:t>
            </a:r>
            <a:r>
              <a:rPr lang="zh-CN" altLang="en-US" dirty="0"/>
              <a:t>，如果</a:t>
            </a:r>
            <a:r>
              <a:rPr lang="en-US" altLang="zh-CN" dirty="0"/>
              <a:t>u</a:t>
            </a:r>
            <a:r>
              <a:rPr lang="zh-CN" altLang="en-US" dirty="0"/>
              <a:t>断了，那么</a:t>
            </a:r>
            <a:r>
              <a:rPr lang="en-US" altLang="zh-CN" dirty="0"/>
              <a:t>v1,v2</a:t>
            </a:r>
            <a:r>
              <a:rPr lang="zh-CN" altLang="en-US" dirty="0"/>
              <a:t>就不连通了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9037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13DBD-9C25-4A49-9E63-7F18BFAB0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桥的判定方法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2A77E6-BA6D-4CAD-866C-134398DE9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如果搜索树上某个点</a:t>
            </a:r>
            <a:r>
              <a:rPr lang="en-US" altLang="zh-CN" dirty="0"/>
              <a:t>u</a:t>
            </a:r>
            <a:r>
              <a:rPr lang="zh-CN" altLang="en-US" dirty="0"/>
              <a:t>的子节</a:t>
            </a:r>
            <a:r>
              <a:rPr lang="en-US" altLang="zh-CN" dirty="0" err="1"/>
              <a:t>v,dfn</a:t>
            </a:r>
            <a:r>
              <a:rPr lang="en-US" altLang="zh-CN" dirty="0"/>
              <a:t>[u]&lt;low[v]</a:t>
            </a:r>
            <a:r>
              <a:rPr lang="zh-CN" altLang="en-US" dirty="0"/>
              <a:t>。那么</a:t>
            </a:r>
            <a:r>
              <a:rPr lang="en-US" altLang="zh-CN" dirty="0"/>
              <a:t>u-v</a:t>
            </a:r>
            <a:r>
              <a:rPr lang="zh-CN" altLang="en-US" dirty="0"/>
              <a:t>这条边是割边。</a:t>
            </a:r>
            <a:endParaRPr lang="en-US" altLang="zh-CN" dirty="0"/>
          </a:p>
          <a:p>
            <a:r>
              <a:rPr lang="zh-CN" altLang="en-US" dirty="0"/>
              <a:t>理性分析一下，这样说明</a:t>
            </a:r>
            <a:r>
              <a:rPr lang="en-US" altLang="zh-CN" dirty="0"/>
              <a:t>v</a:t>
            </a:r>
            <a:r>
              <a:rPr lang="zh-CN" altLang="en-US" dirty="0"/>
              <a:t>无法通过一条路径到达</a:t>
            </a:r>
            <a:r>
              <a:rPr lang="en-US" altLang="zh-CN" dirty="0"/>
              <a:t>u</a:t>
            </a:r>
            <a:r>
              <a:rPr lang="zh-CN" altLang="en-US" dirty="0"/>
              <a:t>本身和之前访问到的点，那么</a:t>
            </a:r>
            <a:r>
              <a:rPr lang="en-US" altLang="zh-CN" dirty="0" err="1"/>
              <a:t>u,v</a:t>
            </a:r>
            <a:r>
              <a:rPr lang="zh-CN" altLang="en-US" dirty="0"/>
              <a:t>这条边一旦断开，那么</a:t>
            </a:r>
            <a:r>
              <a:rPr lang="en-US" altLang="zh-CN" dirty="0"/>
              <a:t>v</a:t>
            </a:r>
            <a:r>
              <a:rPr lang="zh-CN" altLang="en-US" dirty="0"/>
              <a:t>和</a:t>
            </a:r>
            <a:r>
              <a:rPr lang="en-US" altLang="zh-CN" dirty="0"/>
              <a:t>u</a:t>
            </a:r>
            <a:r>
              <a:rPr lang="zh-CN" altLang="en-US" dirty="0"/>
              <a:t>就将不连通</a:t>
            </a:r>
            <a:endParaRPr lang="en-US" altLang="zh-CN" dirty="0"/>
          </a:p>
          <a:p>
            <a:r>
              <a:rPr lang="zh-CN" altLang="en-US" dirty="0"/>
              <a:t>注意重边的情况，我们再前向星数组中存双向边是</a:t>
            </a:r>
            <a:r>
              <a:rPr lang="en-US" altLang="zh-CN" dirty="0"/>
              <a:t>(2,3)(4,5)</a:t>
            </a:r>
            <a:r>
              <a:rPr lang="zh-CN" altLang="en-US" dirty="0"/>
              <a:t>一对一对的，那么在更新</a:t>
            </a:r>
            <a:r>
              <a:rPr lang="en-US" altLang="zh-CN" dirty="0"/>
              <a:t>low</a:t>
            </a:r>
            <a:r>
              <a:rPr lang="zh-CN" altLang="en-US" dirty="0"/>
              <a:t>的时候，要判断上一条到达</a:t>
            </a:r>
            <a:r>
              <a:rPr lang="en-US" altLang="zh-CN" dirty="0"/>
              <a:t>u</a:t>
            </a:r>
            <a:r>
              <a:rPr lang="zh-CN" altLang="en-US" dirty="0"/>
              <a:t>点的边是否跟当前枚举的边在本质上是一条边，如果是，那么就不能用来更新</a:t>
            </a:r>
            <a:r>
              <a:rPr lang="en-US" altLang="zh-CN" dirty="0"/>
              <a:t>low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690242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FBF67-2BCE-48BF-A772-B18101573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边双联通分量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5EF280-03BE-46F9-AAAE-6BC1224D6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定义：图中的一个子图，删掉其中的任意一条边，子图的连通性都不会改变（也就是没有割边）</a:t>
            </a:r>
            <a:endParaRPr lang="en-US" altLang="zh-CN" dirty="0"/>
          </a:p>
          <a:p>
            <a:r>
              <a:rPr lang="zh-CN" altLang="en-US" dirty="0"/>
              <a:t>求边双联通分量的方法：</a:t>
            </a:r>
            <a:endParaRPr lang="en-US" altLang="zh-CN" dirty="0"/>
          </a:p>
          <a:p>
            <a:pPr lvl="1"/>
            <a:r>
              <a:rPr lang="zh-CN" altLang="en-US" dirty="0"/>
              <a:t>直接找出所有的桥，把桥都去掉，剩下的连通块就是不同的边双联通分量了</a:t>
            </a:r>
          </a:p>
        </p:txBody>
      </p:sp>
    </p:spTree>
    <p:extLst>
      <p:ext uri="{BB962C8B-B14F-4D97-AF65-F5344CB8AC3E}">
        <p14:creationId xmlns:p14="http://schemas.microsoft.com/office/powerpoint/2010/main" val="31027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F07EE-10C6-4500-A148-6C213D198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点双联通分量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01E90-A15E-40EB-8C4C-4B56E9629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如果出现一个割点，那么当前搜索树的子树全部属于同一个点连通分量。</a:t>
            </a:r>
            <a:endParaRPr lang="en-US" altLang="zh-CN" dirty="0"/>
          </a:p>
          <a:p>
            <a:r>
              <a:rPr lang="zh-CN" altLang="en-US" dirty="0"/>
              <a:t>注意，一个点可能属于多个点联通分量</a:t>
            </a:r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9DC5013A-3EDF-49D0-B9E6-ED8D102D7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696" y="3717032"/>
            <a:ext cx="536575" cy="5381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lIns="90170" tIns="46990" rIns="90170" bIns="4699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D5E6098-8A9D-40BD-B24D-5555CD537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711" y="5257800"/>
            <a:ext cx="536575" cy="5381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lIns="90170" tIns="46990" rIns="90170" bIns="4699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844B78FD-8ABA-4694-8D28-DBA79CFCE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872" y="4365104"/>
            <a:ext cx="536575" cy="5381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lIns="90170" tIns="46990" rIns="90170" bIns="4699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1EAC6C7E-6770-4F52-8E27-5A4CA0115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2960" y="3717032"/>
            <a:ext cx="536575" cy="5381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lIns="90170" tIns="46990" rIns="90170" bIns="4699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F0EDB53C-E98F-4A41-9F8F-87D87CFD5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2959" y="5211695"/>
            <a:ext cx="536575" cy="5381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lIns="90170" tIns="46990" rIns="90170" bIns="4699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Line 14">
            <a:extLst>
              <a:ext uri="{FF2B5EF4-FFF2-40B4-BE49-F238E27FC236}">
                <a16:creationId xmlns:a16="http://schemas.microsoft.com/office/drawing/2014/main" id="{9BEAF224-4208-40B0-A323-5D193148CB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67745" y="4725144"/>
            <a:ext cx="1152127" cy="792088"/>
          </a:xfrm>
          <a:prstGeom prst="lin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170" tIns="46990" rIns="90170" bIns="46990"/>
          <a:lstStyle/>
          <a:p>
            <a:endParaRPr lang="zh-CN" altLang="en-US"/>
          </a:p>
        </p:txBody>
      </p:sp>
      <p:sp>
        <p:nvSpPr>
          <p:cNvPr id="10" name="Line 14">
            <a:extLst>
              <a:ext uri="{FF2B5EF4-FFF2-40B4-BE49-F238E27FC236}">
                <a16:creationId xmlns:a16="http://schemas.microsoft.com/office/drawing/2014/main" id="{DE3639B5-EC62-43A0-87B1-7F79CB4A13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12998" y="4268738"/>
            <a:ext cx="9525" cy="912812"/>
          </a:xfrm>
          <a:prstGeom prst="lin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170" tIns="46990" rIns="90170" bIns="46990"/>
          <a:lstStyle/>
          <a:p>
            <a:endParaRPr lang="zh-CN" altLang="en-US"/>
          </a:p>
        </p:txBody>
      </p:sp>
      <p:sp>
        <p:nvSpPr>
          <p:cNvPr id="11" name="Line 14">
            <a:extLst>
              <a:ext uri="{FF2B5EF4-FFF2-40B4-BE49-F238E27FC236}">
                <a16:creationId xmlns:a16="http://schemas.microsoft.com/office/drawing/2014/main" id="{C095F655-F279-482F-B473-FFE76689FE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1721" y="4255194"/>
            <a:ext cx="9525" cy="912812"/>
          </a:xfrm>
          <a:prstGeom prst="lin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170" tIns="46990" rIns="90170" bIns="46990"/>
          <a:lstStyle/>
          <a:p>
            <a:endParaRPr lang="zh-CN" altLang="en-US"/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61AC41F6-42DF-437D-AFE6-0543D8FDE0C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72272" y="4077072"/>
            <a:ext cx="1152126" cy="648072"/>
          </a:xfrm>
          <a:prstGeom prst="lin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170" tIns="46990" rIns="90170" bIns="46990"/>
          <a:lstStyle/>
          <a:p>
            <a:endParaRPr lang="zh-CN" altLang="en-US"/>
          </a:p>
        </p:txBody>
      </p:sp>
      <p:sp>
        <p:nvSpPr>
          <p:cNvPr id="13" name="Line 14">
            <a:extLst>
              <a:ext uri="{FF2B5EF4-FFF2-40B4-BE49-F238E27FC236}">
                <a16:creationId xmlns:a16="http://schemas.microsoft.com/office/drawing/2014/main" id="{8BCADEDA-B50E-4BC2-9A79-D257C447334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92280" y="4725144"/>
            <a:ext cx="1120861" cy="753590"/>
          </a:xfrm>
          <a:prstGeom prst="lin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170" tIns="46990" rIns="90170" bIns="46990"/>
          <a:lstStyle/>
          <a:p>
            <a:endParaRPr lang="zh-CN" altLang="en-US"/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5FBAA4E9-1236-4302-A6E6-C17F6A7E0E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01805" y="4077070"/>
            <a:ext cx="1111336" cy="465511"/>
          </a:xfrm>
          <a:prstGeom prst="lin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170" tIns="46990" rIns="90170" bIns="4699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681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81318-3BB1-4664-9DD4-4C82E7E00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D67050-4F50-4E64-90B9-00B623E25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定义：</a:t>
            </a:r>
            <a:endParaRPr lang="en-US" altLang="zh-CN" dirty="0"/>
          </a:p>
          <a:p>
            <a:r>
              <a:rPr lang="zh-CN" altLang="en-US" dirty="0"/>
              <a:t>给定一个无向图，如果存在一条从</a:t>
            </a:r>
            <a:r>
              <a:rPr lang="en-US" altLang="zh-CN" dirty="0"/>
              <a:t>S</a:t>
            </a:r>
            <a:r>
              <a:rPr lang="zh-CN" altLang="en-US" dirty="0"/>
              <a:t>到</a:t>
            </a:r>
            <a:r>
              <a:rPr lang="en-US" altLang="zh-CN" dirty="0"/>
              <a:t>T</a:t>
            </a:r>
            <a:r>
              <a:rPr lang="zh-CN" altLang="en-US" dirty="0"/>
              <a:t>的路径，恰好不重复地经过所有边一次，称该路径是</a:t>
            </a:r>
            <a:r>
              <a:rPr lang="en-US" altLang="zh-CN" dirty="0"/>
              <a:t>S</a:t>
            </a:r>
            <a:r>
              <a:rPr lang="zh-CN" altLang="en-US" dirty="0"/>
              <a:t>到</a:t>
            </a:r>
            <a:r>
              <a:rPr lang="en-US" altLang="zh-CN" dirty="0"/>
              <a:t>T</a:t>
            </a:r>
            <a:r>
              <a:rPr lang="zh-CN" altLang="en-US" dirty="0"/>
              <a:t>的欧拉路</a:t>
            </a:r>
            <a:endParaRPr lang="en-US" altLang="zh-CN" dirty="0"/>
          </a:p>
          <a:p>
            <a:r>
              <a:rPr lang="zh-CN" altLang="en-US" dirty="0"/>
              <a:t>判定方法：</a:t>
            </a:r>
            <a:endParaRPr lang="en-US" altLang="zh-CN" dirty="0"/>
          </a:p>
          <a:p>
            <a:r>
              <a:rPr lang="zh-CN" altLang="en-US" dirty="0"/>
              <a:t>当且仅当无向图连通，恰好有两个点的度数为奇数，其他为偶数，这两个点就是欧拉路的起点和终点</a:t>
            </a:r>
          </a:p>
        </p:txBody>
      </p:sp>
    </p:spTree>
    <p:extLst>
      <p:ext uri="{BB962C8B-B14F-4D97-AF65-F5344CB8AC3E}">
        <p14:creationId xmlns:p14="http://schemas.microsoft.com/office/powerpoint/2010/main" val="1871664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E52D3-C124-4A53-813B-16DB4EF04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欧拉回路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C84689-F6EA-489D-9975-3E921707C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定义：</a:t>
            </a:r>
            <a:endParaRPr lang="en-US" altLang="zh-CN" dirty="0"/>
          </a:p>
          <a:p>
            <a:r>
              <a:rPr lang="zh-CN" altLang="en-US" dirty="0"/>
              <a:t>从</a:t>
            </a:r>
            <a:r>
              <a:rPr lang="en-US" altLang="zh-CN" dirty="0"/>
              <a:t>S</a:t>
            </a:r>
            <a:r>
              <a:rPr lang="zh-CN" altLang="en-US" dirty="0"/>
              <a:t>出发，恰好不重复地经过所有边一次，回到</a:t>
            </a:r>
            <a:r>
              <a:rPr lang="en-US" altLang="zh-CN" dirty="0"/>
              <a:t>S</a:t>
            </a:r>
            <a:r>
              <a:rPr lang="zh-CN" altLang="en-US" dirty="0"/>
              <a:t>，称为欧拉回路</a:t>
            </a:r>
            <a:endParaRPr lang="en-US" altLang="zh-CN" dirty="0"/>
          </a:p>
          <a:p>
            <a:r>
              <a:rPr lang="zh-CN" altLang="en-US" dirty="0"/>
              <a:t>判定方法：</a:t>
            </a:r>
            <a:endParaRPr lang="en-US" altLang="zh-CN" dirty="0"/>
          </a:p>
          <a:p>
            <a:r>
              <a:rPr lang="zh-CN" altLang="en-US" dirty="0"/>
              <a:t>当且仅当无向图连通，且每个点的度数都是偶数。</a:t>
            </a:r>
            <a:endParaRPr lang="en-US" altLang="zh-CN" dirty="0"/>
          </a:p>
          <a:p>
            <a:r>
              <a:rPr lang="zh-CN" altLang="en-US" dirty="0"/>
              <a:t>求一条欧拉回路的方法：每次都移动前向星的</a:t>
            </a:r>
            <a:r>
              <a:rPr lang="en-US" altLang="zh-CN" dirty="0"/>
              <a:t>head</a:t>
            </a:r>
            <a:r>
              <a:rPr lang="zh-CN" altLang="en-US" dirty="0"/>
              <a:t>，这样重复的边就不会访问，复杂度为</a:t>
            </a:r>
            <a:r>
              <a:rPr lang="en-US" altLang="zh-CN" dirty="0"/>
              <a:t>O(N+M)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5737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D8AB2-B17F-4131-B5EE-E8C9DCCDC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哈密尔顿路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575B66-E3E8-4491-9418-3D0636074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哈密尔顿道路：</a:t>
            </a:r>
            <a:r>
              <a:rPr lang="zh-CN" altLang="en-US" dirty="0"/>
              <a:t>通过图</a:t>
            </a:r>
            <a:r>
              <a:rPr lang="en-US" altLang="zh-CN" dirty="0"/>
              <a:t>G</a:t>
            </a:r>
            <a:r>
              <a:rPr lang="zh-CN" altLang="en-US" dirty="0"/>
              <a:t>中每个顶点一次且仅一次的道路称作该图的一条哈密尔顿道路</a:t>
            </a:r>
            <a:r>
              <a:rPr lang="en-US" altLang="zh-CN" dirty="0"/>
              <a:t>.</a:t>
            </a:r>
            <a:endParaRPr lang="zh-CN" altLang="en-US" dirty="0"/>
          </a:p>
          <a:p>
            <a:r>
              <a:rPr lang="zh-CN" altLang="en-US" b="1" dirty="0"/>
              <a:t>哈密尔顿回路：</a:t>
            </a:r>
            <a:r>
              <a:rPr lang="zh-CN" altLang="en-US" dirty="0"/>
              <a:t>通过图</a:t>
            </a:r>
            <a:r>
              <a:rPr lang="en-US" altLang="zh-CN" dirty="0"/>
              <a:t>G</a:t>
            </a:r>
            <a:r>
              <a:rPr lang="zh-CN" altLang="en-US" dirty="0"/>
              <a:t>中每个顶点一次且仅一次的道路称作该图的一条哈密尔顿回路</a:t>
            </a:r>
            <a:r>
              <a:rPr lang="en-US" altLang="zh-CN" dirty="0"/>
              <a:t>.</a:t>
            </a:r>
            <a:endParaRPr lang="zh-CN" altLang="en-US" dirty="0"/>
          </a:p>
          <a:p>
            <a:r>
              <a:rPr lang="zh-CN" altLang="en-US" b="1" dirty="0"/>
              <a:t>哈密尔顿图：</a:t>
            </a:r>
            <a:r>
              <a:rPr lang="zh-CN" altLang="en-US" dirty="0"/>
              <a:t>存在哈密尔顿回路的图称作哈密尔顿图</a:t>
            </a:r>
            <a:r>
              <a:rPr lang="en-US" altLang="zh-CN" dirty="0"/>
              <a:t>.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4352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E41D2-B372-45EA-A26C-5A72E9ACD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23053C-64B0-47BB-A804-345673040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Thx~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3697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6E980C-F447-4582-AF8C-519BC4013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解决连通分量的算法：</a:t>
            </a:r>
            <a:r>
              <a:rPr lang="en-US" altLang="zh-CN" dirty="0" err="1"/>
              <a:t>tarjan</a:t>
            </a:r>
            <a:r>
              <a:rPr lang="zh-CN" altLang="en-US" dirty="0"/>
              <a:t>三件套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B707E7-9F93-4700-8F07-CB9EE6963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zh-CN" altLang="en-US" dirty="0"/>
              <a:t>在各类</a:t>
            </a:r>
            <a:r>
              <a:rPr lang="en-US" altLang="zh-CN" dirty="0" err="1"/>
              <a:t>tarjan</a:t>
            </a:r>
            <a:r>
              <a:rPr lang="zh-CN" altLang="en-US" dirty="0"/>
              <a:t>算法中，都是从某个未访问过的节点开始</a:t>
            </a:r>
            <a:r>
              <a:rPr lang="en-US" altLang="zh-CN" dirty="0" err="1"/>
              <a:t>dfs</a:t>
            </a:r>
            <a:r>
              <a:rPr lang="zh-CN" altLang="en-US" dirty="0"/>
              <a:t>，</a:t>
            </a:r>
            <a:r>
              <a:rPr lang="en-US" altLang="zh-CN" dirty="0" err="1"/>
              <a:t>dfn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表示到达</a:t>
            </a:r>
            <a:r>
              <a:rPr lang="en-US" altLang="zh-CN" dirty="0" err="1"/>
              <a:t>i</a:t>
            </a:r>
            <a:r>
              <a:rPr lang="zh-CN" altLang="en-US" dirty="0"/>
              <a:t>的序号，</a:t>
            </a:r>
            <a:r>
              <a:rPr lang="en-US" altLang="zh-CN" dirty="0"/>
              <a:t>low[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</a:t>
            </a:r>
            <a:r>
              <a:rPr lang="en-US" altLang="zh-CN" dirty="0" err="1"/>
              <a:t>i</a:t>
            </a:r>
            <a:r>
              <a:rPr lang="zh-CN" altLang="en-US" dirty="0"/>
              <a:t>所能间接到达的点中</a:t>
            </a:r>
            <a:r>
              <a:rPr lang="en-US" altLang="zh-CN" dirty="0" err="1"/>
              <a:t>dfn</a:t>
            </a:r>
            <a:r>
              <a:rPr lang="zh-CN" altLang="en-US" dirty="0"/>
              <a:t>最小的值。</a:t>
            </a:r>
            <a:endParaRPr lang="en-US" altLang="zh-CN" dirty="0"/>
          </a:p>
          <a:p>
            <a:r>
              <a:rPr lang="zh-CN" altLang="en-US"/>
              <a:t>还有当前的子树栈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6139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A7E11-56A0-47D8-9220-D4CC3753D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强连通分量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141006-7C5C-4EC7-9DF8-B8B0975A0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在有向图中，如果一个子图内的点可以互相通过一些边到达，那么这个子图是连通分量，强连通分量则是极大连通分量。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2986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F423C-2DB0-4F05-9E4F-27967BDF6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强连通分量的</a:t>
            </a:r>
            <a:r>
              <a:rPr lang="en-US" altLang="zh-CN" dirty="0" err="1"/>
              <a:t>tarjan</a:t>
            </a:r>
            <a:r>
              <a:rPr lang="zh-CN" altLang="en-US" dirty="0"/>
              <a:t>算法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8D877B6-DA5C-4850-8747-4B2BD54EAA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2001145"/>
            <a:ext cx="8075240" cy="372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当u第一次访问时，把u入栈，low[u]=dfn[u]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枚举u的每条边(u,v),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>
              <a:buNone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(1)如果v没有被访问过，访问v，回溯后,low[u]=min(low[u],low[v]).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>
              <a:buNone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(2)如果v已经访问过了，说明v是u的在搜索树中的祖先，low[v]还没有更新，所以low[u]=min(low[v],dfn[v])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如果low[u]==dfn[u]，说明当前u的子树是一个强连通分量，无法访问到u以上点，那么进行退栈操作，直到u退出栈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762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3635C-AE45-4E42-966B-42CECFD7C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42930E-8177-4E5A-8BBC-4C4545F48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 descr="]@E)9A_VX19I07]@0WNIDBN">
            <a:extLst>
              <a:ext uri="{FF2B5EF4-FFF2-40B4-BE49-F238E27FC236}">
                <a16:creationId xmlns:a16="http://schemas.microsoft.com/office/drawing/2014/main" id="{EAC4300D-30E8-4BC3-A610-B1F5D0701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81" y="244864"/>
            <a:ext cx="8806007" cy="6064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233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64D52-EBFE-4A0F-A910-77A602DD9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5088A-8271-42DC-9FBD-8AABCBD44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 descr="OM7{)A7B)1$FZ[T)2@X}UZR">
            <a:extLst>
              <a:ext uri="{FF2B5EF4-FFF2-40B4-BE49-F238E27FC236}">
                <a16:creationId xmlns:a16="http://schemas.microsoft.com/office/drawing/2014/main" id="{83B17859-2EEC-4BD1-B9BC-46C7A7669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50" y="412899"/>
            <a:ext cx="8184026" cy="571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7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055AEC-E031-4194-BF3B-E0B87B3E5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5859C0-5B42-4045-8779-F82EF5E87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4" descr="3ZRK0$B]S@BZK[7FZ$W3512">
            <a:extLst>
              <a:ext uri="{FF2B5EF4-FFF2-40B4-BE49-F238E27FC236}">
                <a16:creationId xmlns:a16="http://schemas.microsoft.com/office/drawing/2014/main" id="{A4516929-7282-4E1A-8143-1F3A7A0A1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358246"/>
            <a:ext cx="8515350" cy="5993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522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CF416-81D8-4EA4-B7A8-E52CA5F0A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5" descr="AUO[L4SV{[X_@QQJ[U6YQLX">
            <a:extLst>
              <a:ext uri="{FF2B5EF4-FFF2-40B4-BE49-F238E27FC236}">
                <a16:creationId xmlns:a16="http://schemas.microsoft.com/office/drawing/2014/main" id="{C7B5F615-926C-4FA5-84D2-7ED0D36F8E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44" y="290527"/>
            <a:ext cx="8522512" cy="6048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790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152FEB-365E-446D-9DC0-AAFF44D85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割点和桥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7D8EC9-A5B0-4043-B4E0-924912393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割点：在一个连通图中，如果把这个点和他连的边全部去掉，其他的点之间会不连通。</a:t>
            </a:r>
            <a:endParaRPr lang="en-US" altLang="zh-CN" dirty="0"/>
          </a:p>
          <a:p>
            <a:r>
              <a:rPr lang="zh-CN" altLang="en-US" dirty="0"/>
              <a:t>桥（割边）：一个连通图中，去掉这条边，图会变得不连通。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1EF8838F-5139-4C2C-8832-7F755D66A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4687" y="4542971"/>
            <a:ext cx="536575" cy="5381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lIns="90170" tIns="46990" rIns="90170" bIns="4699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73DFA543-612B-4703-BAF0-E4003881B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542971"/>
            <a:ext cx="538162" cy="5381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lIns="90170" tIns="46990" rIns="90170" bIns="4699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32CF571F-2CE8-42DF-8B61-64F983C73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7875" y="5255758"/>
            <a:ext cx="536575" cy="53816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lIns="90170" tIns="46990" rIns="90170" bIns="4699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67A65FB3-67EC-412F-BAE7-DF7218068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162" y="4006396"/>
            <a:ext cx="536575" cy="53657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lIns="90170" tIns="46990" rIns="90170" bIns="4699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C85A3FD0-CA03-4F4A-8E05-84889CAFF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4687" y="5992358"/>
            <a:ext cx="536575" cy="53657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lIns="90170" tIns="46990" rIns="90170" bIns="4699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Oval 9">
            <a:extLst>
              <a:ext uri="{FF2B5EF4-FFF2-40B4-BE49-F238E27FC236}">
                <a16:creationId xmlns:a16="http://schemas.microsoft.com/office/drawing/2014/main" id="{8165823C-8260-4F65-A923-C4D60C96F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992358"/>
            <a:ext cx="538162" cy="53657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lIns="90170" tIns="46990" rIns="90170" bIns="4699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Oval 10">
            <a:extLst>
              <a:ext uri="{FF2B5EF4-FFF2-40B4-BE49-F238E27FC236}">
                <a16:creationId xmlns:a16="http://schemas.microsoft.com/office/drawing/2014/main" id="{7D499DD2-FCBC-41CF-BBAA-8AC2A63AF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875" y="4987471"/>
            <a:ext cx="538162" cy="5381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lIns="90170" tIns="46990" rIns="90170" bIns="4699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dirty="0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69BCCE27-0FA0-47D0-8AA8-7FA7363044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57387" y="4928052"/>
            <a:ext cx="1136650" cy="3730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170" tIns="46990" rIns="90170" bIns="46990"/>
          <a:lstStyle/>
          <a:p>
            <a:endParaRPr lang="zh-CN" alt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F4C07BA8-FF13-49A0-84F8-ECD1DB6DABA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1262" y="4881108"/>
            <a:ext cx="822325" cy="1588"/>
          </a:xfrm>
          <a:prstGeom prst="lin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170" tIns="46990" rIns="90170" bIns="46990"/>
          <a:lstStyle/>
          <a:p>
            <a:endParaRPr lang="zh-CN" altLang="en-US"/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B084FA0B-2FFB-48AC-8ADE-D32FE30DC7D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73637" y="4882696"/>
            <a:ext cx="884238" cy="519112"/>
          </a:xfrm>
          <a:prstGeom prst="lin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170" tIns="46990" rIns="90170" bIns="46990"/>
          <a:lstStyle/>
          <a:p>
            <a:endParaRPr lang="zh-CN" altLang="en-US"/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F2FFDC98-D11D-4FC3-871D-9C1108927D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36937" y="5079546"/>
            <a:ext cx="9525" cy="912812"/>
          </a:xfrm>
          <a:prstGeom prst="lin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170" tIns="46990" rIns="90170" bIns="46990"/>
          <a:lstStyle/>
          <a:p>
            <a:endParaRPr lang="zh-CN" altLang="en-US"/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50B6D4C1-B497-40D6-A250-02856884A1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92662" y="4987471"/>
            <a:ext cx="7938" cy="1166812"/>
          </a:xfrm>
          <a:prstGeom prst="lin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170" tIns="46990" rIns="90170" bIns="46990"/>
          <a:lstStyle/>
          <a:p>
            <a:endParaRPr lang="zh-CN" altLang="en-US"/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4579BB20-8723-447B-B0C2-FAFA071366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46462" y="6154283"/>
            <a:ext cx="1346200" cy="0"/>
          </a:xfrm>
          <a:prstGeom prst="lin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170" tIns="46990" rIns="90170" bIns="46990"/>
          <a:lstStyle/>
          <a:p>
            <a:endParaRPr lang="zh-CN" altLang="en-US"/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B5C5D47C-7CFD-49D3-B0F4-13B159C1C4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10162" y="5525633"/>
            <a:ext cx="873125" cy="628650"/>
          </a:xfrm>
          <a:prstGeom prst="lin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170" tIns="46990" rIns="90170" bIns="46990"/>
          <a:lstStyle/>
          <a:p>
            <a:endParaRPr lang="zh-CN" altLang="en-US"/>
          </a:p>
        </p:txBody>
      </p:sp>
      <p:sp>
        <p:nvSpPr>
          <p:cNvPr id="18" name="Line 18">
            <a:extLst>
              <a:ext uri="{FF2B5EF4-FFF2-40B4-BE49-F238E27FC236}">
                <a16:creationId xmlns:a16="http://schemas.microsoft.com/office/drawing/2014/main" id="{09A2FB98-175F-4876-8193-4433357342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26162" y="4542971"/>
            <a:ext cx="136525" cy="7127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170" tIns="46990" rIns="90170" bIns="4699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629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888</Words>
  <Application>Microsoft Office PowerPoint</Application>
  <PresentationFormat>全屏显示(4:3)</PresentationFormat>
  <Paragraphs>47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主题</vt:lpstr>
      <vt:lpstr> 强连通分量和双联通分量  </vt:lpstr>
      <vt:lpstr>解决连通分量的算法：tarjan三件套</vt:lpstr>
      <vt:lpstr>强连通分量</vt:lpstr>
      <vt:lpstr>强连通分量的tarjan算法</vt:lpstr>
      <vt:lpstr>PowerPoint 演示文稿</vt:lpstr>
      <vt:lpstr>PowerPoint 演示文稿</vt:lpstr>
      <vt:lpstr>PowerPoint 演示文稿</vt:lpstr>
      <vt:lpstr>PowerPoint 演示文稿</vt:lpstr>
      <vt:lpstr>割点和桥</vt:lpstr>
      <vt:lpstr>割点判定方法</vt:lpstr>
      <vt:lpstr>桥的判定方法</vt:lpstr>
      <vt:lpstr>边双联通分量</vt:lpstr>
      <vt:lpstr>点双联通分量</vt:lpstr>
      <vt:lpstr>欧拉路</vt:lpstr>
      <vt:lpstr>欧拉回路</vt:lpstr>
      <vt:lpstr>哈密尔顿路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CSU_ACM</dc:creator>
  <cp:lastModifiedBy>刘 峰玮</cp:lastModifiedBy>
  <cp:revision>18</cp:revision>
  <dcterms:created xsi:type="dcterms:W3CDTF">2019-08-13T09:53:48Z</dcterms:created>
  <dcterms:modified xsi:type="dcterms:W3CDTF">2019-08-13T11:26:28Z</dcterms:modified>
</cp:coreProperties>
</file>