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3F5E0-5330-46FF-AAB4-F49848911B4B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405E-2948-402E-9462-9B77C1EB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5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405E-2948-402E-9462-9B77C1EB62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6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94D56-3B7B-4CF6-98A6-5860279D8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81B23-32DD-4C14-B641-2B6EC8A5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8B81A-10EC-4F85-A078-1B96CBCC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4DDF0-DF84-4FC6-AFF1-E72C6E5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53532-EC7D-4CFF-8210-2FD0D4B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8C7A-6E91-4B16-B4AC-321AB1E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DC4DF-54DA-4BA3-8573-7CA73149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06244-86AB-4CF5-92BA-437C6900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3CCE3-2457-401B-BFA5-7812E136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DF16-4B6D-4B73-B0E8-0C111033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1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3FE22-50AD-4B31-B1A8-EDA81951B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76522-A1B6-4026-91E9-8B74F953A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8820C-2F36-4202-A2A2-A875A7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F23D1-5569-424A-AD43-BC5F638D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55DBE-3CDC-47D3-9AD6-689A6FC3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7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4F9AB-3ECE-4B65-9078-18B48962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6DB8D-EA0F-47FE-8302-4895BD29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110FF-F016-45EC-A2FB-1BAB1AD8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FD6B2-5CC8-49E9-83F2-A0522C7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21F8E-D6B3-4BB5-B3BD-9E7D95BC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40C62-2689-43C2-A9F5-8289479D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9CC70-5AE1-4BAF-899E-7631E24B5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496FF-2E6E-49FE-86A0-013C7980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37C67-C640-40C0-829B-D5289D54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1CFA5-9721-450C-BFEC-AC0F8273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1CC4-7FC0-4CCD-8AAF-495950A7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1A3D8-FEDD-4A2B-9279-3AF7AF57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49814-4377-47E8-A927-8A180F85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81FFD-8918-41A8-8C1D-3A539B41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9C446-8388-4392-A3DA-4366233E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92F85-6446-49EA-AF9B-5B75301E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DA7C6-F171-4AAB-9CCB-52FFC2B3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F2258-8386-4BDC-A0FD-D57DD9F4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7E582-B6AA-43FE-BAB5-286CE1BA1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DD36C2-4DF0-4904-AF75-32CDFF568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1CF24-76FB-443C-A0BF-E24971C56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F937BE-59B5-4ACA-A69C-27E372A7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78916-19C9-442F-830D-29D1CDE7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68E81A-1B63-4282-B15B-5BBE4E0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9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396FF-BB65-4F55-B9E2-BB243372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CF92F-DCA0-4C96-8D12-668E4646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4FD684-5C74-4DAB-9C4B-46DC4DD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9B794-543B-4E00-BFCF-04CBBE4F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D68CD9-78A9-46FF-9C43-1B442859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3200CC-B737-44E0-8DEC-6F26A8E6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CC7E1-CAD7-4C87-B2A6-02171803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0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BAB1-C5E4-4562-8DEB-49B60A18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CBE92-59CB-4FCF-8807-027D0057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D0E12-C9B0-4FB5-BD6D-B95E1272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9717D-97A4-41E3-905E-428320DE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57674-50B7-48BE-B411-BDDDB687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CB73E-3C19-41F2-8DAC-483CAB11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2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0AB1-FEAA-46F2-913B-E385E20B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99716-CBC4-4FA7-92D0-3A80ADAFA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BD8372-D5CE-4B6B-8659-8584B6E0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0472B-B313-4D63-80D5-5789A1AA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B06E2-BF8B-4160-A2C9-D5187695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E2DC2-B211-4D88-BEB7-3FD33447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0F5149-D0FE-43FF-98B5-C8C9231B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5EF6C-C758-4FAF-99DD-B219801A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97993-B8F2-47B1-9A10-300B2E3F2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AF51-4874-4D0E-80C7-DB678C88443C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5E957-98AF-4FA2-B0DC-6D77E432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5959-4B52-4EA2-9E8C-402BEEDCC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BCF4-E4C1-42BF-8FCA-3E947A03B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BD5A-1872-4BB7-8C96-B3A87853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452" y="120720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8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树链剖分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0572FB-0CF1-4A70-8D0A-597B49DC7D9F}"/>
              </a:ext>
            </a:extLst>
          </p:cNvPr>
          <p:cNvSpPr txBox="1"/>
          <p:nvPr/>
        </p:nvSpPr>
        <p:spPr>
          <a:xfrm>
            <a:off x="7244179" y="3968318"/>
            <a:ext cx="301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-</a:t>
            </a:r>
            <a:r>
              <a:rPr lang="en-US" altLang="zh-CN" sz="3600" b="1" dirty="0" err="1"/>
              <a:t>csuacm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lts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673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D197F0-788E-48EA-9722-953C484F334B}"/>
              </a:ext>
            </a:extLst>
          </p:cNvPr>
          <p:cNvSpPr txBox="1"/>
          <p:nvPr/>
        </p:nvSpPr>
        <p:spPr>
          <a:xfrm>
            <a:off x="936397" y="2094049"/>
            <a:ext cx="4939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按上面两个步骤右边这棵树的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序如下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04712D-A5F0-4BF9-88A1-625D1BAB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5" y="4569806"/>
            <a:ext cx="6542483" cy="192306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A81D02B-6C44-4A9F-A35F-B89D3699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具体实现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A16C36-B127-494C-A7F5-9DCFFC0F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95" y="869880"/>
            <a:ext cx="4100661" cy="34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8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EDAE-EFC3-46AB-9678-5620C5ED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DC033-A337-4B3F-B852-56096BD2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137" y="1722257"/>
            <a:ext cx="10515600" cy="466911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可以发现，由于我们优先</a:t>
            </a:r>
            <a:r>
              <a:rPr lang="en-US" altLang="zh-CN" sz="2400" dirty="0" err="1">
                <a:latin typeface="+mn-ea"/>
              </a:rPr>
              <a:t>dfs</a:t>
            </a:r>
            <a:r>
              <a:rPr lang="zh-CN" altLang="en-US" sz="2400" dirty="0">
                <a:latin typeface="+mn-ea"/>
              </a:rPr>
              <a:t>重儿子，所以重儿子结点的编号是连续的，于是一条重链就被映射成了一段连续的区间；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这样树上两点间的路径就被分割成了多个连续的区间，如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12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8) </a:t>
            </a:r>
            <a:r>
              <a:rPr lang="zh-CN" altLang="en-US" sz="2400" dirty="0">
                <a:latin typeface="+mn-ea"/>
              </a:rPr>
              <a:t>可分割成 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12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2 - 6</a:t>
            </a:r>
            <a:r>
              <a:rPr lang="en-US" altLang="zh-CN" sz="2400" dirty="0">
                <a:latin typeface="+mn-ea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1 – 4</a:t>
            </a:r>
            <a:r>
              <a:rPr lang="en-US" altLang="zh-CN" sz="2400" dirty="0">
                <a:latin typeface="+mn-ea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8 </a:t>
            </a:r>
            <a:r>
              <a:rPr lang="zh-CN" altLang="en-US" sz="2400" dirty="0">
                <a:latin typeface="+mn-ea"/>
              </a:rPr>
              <a:t>四段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11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13</a:t>
            </a:r>
            <a:r>
              <a:rPr lang="zh-CN" altLang="en-US" sz="2400" dirty="0">
                <a:latin typeface="+mn-ea"/>
              </a:rPr>
              <a:t>）可分成  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2-6-11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1 – 4 -9 -13 </a:t>
            </a:r>
            <a:r>
              <a:rPr lang="zh-CN" altLang="en-US" sz="2400" dirty="0">
                <a:latin typeface="+mn-ea"/>
              </a:rPr>
              <a:t>两段</a:t>
            </a:r>
          </a:p>
          <a:p>
            <a:r>
              <a:rPr lang="zh-CN" altLang="en-US" sz="2400" dirty="0">
                <a:latin typeface="+mn-ea"/>
              </a:rPr>
              <a:t>于是我们就可以使用线段树来进行树链修改与查询了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912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F9DAF-8C11-4E49-A5A0-1D58E293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072D1-D2F9-47E2-A6DC-9B777FF7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下面是一段路径求和的代码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9700E-2F77-44A8-A219-CEA64338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31" y="2471721"/>
            <a:ext cx="8571806" cy="37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67BEF-C9A5-480C-A7CF-258C459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F1C46-5E0E-4D49-B3EF-87473574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11" y="1690688"/>
            <a:ext cx="10515600" cy="438960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每次都将路径分割成多个区间，区间操作可以在</a:t>
            </a:r>
            <a:r>
              <a:rPr lang="en-US" altLang="zh-CN" sz="2400" dirty="0">
                <a:latin typeface="+mn-ea"/>
              </a:rPr>
              <a:t>O(</a:t>
            </a:r>
            <a:r>
              <a:rPr lang="en-US" altLang="zh-CN" sz="2400" dirty="0" err="1">
                <a:latin typeface="+mn-ea"/>
              </a:rPr>
              <a:t>logn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内解决， 但如果分割成的区间数很多怎么办？！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那我们就来看下两点间的路径最多会分割成多少段。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这时候重儿子就发挥作用了，由于每条链的链顶都是一个轻儿子，轻儿子的大小肯定小于重儿子</a:t>
            </a:r>
            <a:r>
              <a:rPr lang="en-US" altLang="zh-CN" sz="2400" dirty="0">
                <a:latin typeface="+mn-ea"/>
              </a:rPr>
              <a:t>,  </a:t>
            </a:r>
            <a:r>
              <a:rPr lang="zh-CN" altLang="en-US" sz="2400" dirty="0">
                <a:latin typeface="+mn-ea"/>
              </a:rPr>
              <a:t>所以</a:t>
            </a:r>
            <a:r>
              <a:rPr lang="en-US" altLang="zh-CN" sz="2400" dirty="0">
                <a:latin typeface="+mn-ea"/>
              </a:rPr>
              <a:t>size[</a:t>
            </a:r>
            <a:r>
              <a:rPr lang="zh-CN" altLang="en-US" sz="2400" dirty="0">
                <a:latin typeface="+mn-ea"/>
              </a:rPr>
              <a:t>轻儿子</a:t>
            </a:r>
            <a:r>
              <a:rPr lang="en-US" altLang="zh-CN" sz="2400" dirty="0">
                <a:latin typeface="+mn-ea"/>
              </a:rPr>
              <a:t>]&lt;=size[</a:t>
            </a:r>
            <a:r>
              <a:rPr lang="zh-CN" altLang="en-US" sz="2400" dirty="0">
                <a:latin typeface="+mn-ea"/>
              </a:rPr>
              <a:t>父亲</a:t>
            </a:r>
            <a:r>
              <a:rPr lang="en-US" altLang="zh-CN" sz="2400" dirty="0">
                <a:latin typeface="+mn-ea"/>
              </a:rPr>
              <a:t>]/2</a:t>
            </a:r>
          </a:p>
          <a:p>
            <a:r>
              <a:rPr lang="zh-CN" altLang="en-US" sz="2400" dirty="0">
                <a:latin typeface="+mn-ea"/>
              </a:rPr>
              <a:t>这样从上往下每进入一条新链，结点的个数就会除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，所以经过的链数就是</a:t>
            </a:r>
            <a:r>
              <a:rPr lang="en-US" altLang="zh-CN" sz="2400" dirty="0">
                <a:latin typeface="+mn-ea"/>
              </a:rPr>
              <a:t>log</a:t>
            </a:r>
            <a:r>
              <a:rPr lang="zh-CN" altLang="en-US" sz="2400" dirty="0">
                <a:latin typeface="+mn-ea"/>
              </a:rPr>
              <a:t>级别的了。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树剖每次将路径分成</a:t>
            </a:r>
            <a:r>
              <a:rPr lang="en-US" altLang="zh-CN" sz="2400" dirty="0">
                <a:latin typeface="+mn-ea"/>
              </a:rPr>
              <a:t>log</a:t>
            </a:r>
            <a:r>
              <a:rPr lang="zh-CN" altLang="en-US" sz="2400" dirty="0">
                <a:latin typeface="+mn-ea"/>
              </a:rPr>
              <a:t>个区间，然后区间操作一般都会用到线段树之类的数据结构来维护，所以一般情况下一次操作的时间复杂度为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logn</a:t>
            </a:r>
            <a:r>
              <a:rPr lang="en-US" altLang="zh-CN" sz="2400" dirty="0">
                <a:latin typeface="+mn-ea"/>
              </a:rPr>
              <a:t>)^2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007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9332A-C844-49AE-91EF-E26D8373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28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至此，这道题就可在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M*</a:t>
            </a:r>
            <a:r>
              <a:rPr lang="en-US" altLang="zh-CN" dirty="0" err="1"/>
              <a:t>logN</a:t>
            </a:r>
            <a:r>
              <a:rPr lang="en-US" altLang="zh-CN" dirty="0"/>
              <a:t>*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的时间复杂度内解决了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4C4124-5B31-44F8-AC63-D7A252EF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u="sng" dirty="0">
                <a:solidFill>
                  <a:schemeClr val="accent1"/>
                </a:solidFill>
              </a:rPr>
              <a:t>题</a:t>
            </a:r>
            <a:r>
              <a:rPr lang="en-US" altLang="zh-CN" u="sng" dirty="0">
                <a:solidFill>
                  <a:schemeClr val="accent1"/>
                </a:solidFill>
              </a:rPr>
              <a:t>1</a:t>
            </a:r>
            <a:r>
              <a:rPr lang="zh-CN" altLang="en-US" u="sng" dirty="0">
                <a:solidFill>
                  <a:schemeClr val="accent1"/>
                </a:solidFill>
              </a:rPr>
              <a:t>：</a:t>
            </a:r>
            <a:r>
              <a:rPr lang="en-US" altLang="zh-CN" u="sng" dirty="0">
                <a:solidFill>
                  <a:schemeClr val="accent1"/>
                </a:solidFill>
              </a:rPr>
              <a:t>BZOJ 1036 </a:t>
            </a:r>
            <a:r>
              <a:rPr lang="zh-CN" altLang="en-US" u="sng" dirty="0">
                <a:solidFill>
                  <a:schemeClr val="accent1"/>
                </a:solidFill>
              </a:rPr>
              <a:t>树的统计</a:t>
            </a:r>
          </a:p>
        </p:txBody>
      </p:sp>
    </p:spTree>
    <p:extLst>
      <p:ext uri="{BB962C8B-B14F-4D97-AF65-F5344CB8AC3E}">
        <p14:creationId xmlns:p14="http://schemas.microsoft.com/office/powerpoint/2010/main" val="419853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7A8B-5EDE-4D91-AC82-C05F6E53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u="sng" dirty="0">
                <a:solidFill>
                  <a:schemeClr val="accent1"/>
                </a:solidFill>
              </a:rPr>
              <a:t>题</a:t>
            </a:r>
            <a:r>
              <a:rPr lang="en-US" altLang="zh-CN" u="sng" dirty="0">
                <a:solidFill>
                  <a:schemeClr val="accent1"/>
                </a:solidFill>
              </a:rPr>
              <a:t>2</a:t>
            </a:r>
            <a:r>
              <a:rPr lang="zh-CN" altLang="en-US" u="sng" dirty="0">
                <a:solidFill>
                  <a:schemeClr val="accent1"/>
                </a:solidFill>
              </a:rPr>
              <a:t>：</a:t>
            </a:r>
            <a:r>
              <a:rPr lang="en-US" altLang="zh-CN" u="sng" dirty="0">
                <a:solidFill>
                  <a:schemeClr val="accent1"/>
                </a:solidFill>
              </a:rPr>
              <a:t>SPOJ QTREE3 Query on a tree again</a:t>
            </a:r>
            <a:r>
              <a:rPr lang="en-US" altLang="zh-CN" dirty="0"/>
              <a:t>!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32BF38B-B830-4578-A5EC-FF9286C9E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86" y="1985881"/>
            <a:ext cx="10515600" cy="115324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给一棵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个结点数的树，结点有黑白两种颜色；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M</a:t>
            </a:r>
            <a:r>
              <a:rPr lang="zh-CN" altLang="en-US" sz="2400" dirty="0">
                <a:latin typeface="+mn-ea"/>
              </a:rPr>
              <a:t>次操作，两种类型：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7AA526-8554-45F8-833B-65EA6E674C71}"/>
              </a:ext>
            </a:extLst>
          </p:cNvPr>
          <p:cNvSpPr txBox="1"/>
          <p:nvPr/>
        </p:nvSpPr>
        <p:spPr>
          <a:xfrm>
            <a:off x="2969442" y="2858564"/>
            <a:ext cx="975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(0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), </a:t>
            </a:r>
            <a:r>
              <a:rPr lang="zh-CN" altLang="en-US" sz="2400" dirty="0">
                <a:latin typeface="+mn-ea"/>
              </a:rPr>
              <a:t>将结点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的颜色取反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  (1 v), </a:t>
            </a:r>
            <a:r>
              <a:rPr lang="zh-CN" altLang="en-US" sz="2400" dirty="0">
                <a:latin typeface="+mn-ea"/>
              </a:rPr>
              <a:t>询问从结点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到结点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路径上的第一个白点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6957D8-D6EB-4149-BA60-D86DDD48A38C}"/>
              </a:ext>
            </a:extLst>
          </p:cNvPr>
          <p:cNvSpPr txBox="1"/>
          <p:nvPr/>
        </p:nvSpPr>
        <p:spPr>
          <a:xfrm>
            <a:off x="2205086" y="3780976"/>
            <a:ext cx="930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400" dirty="0">
                <a:latin typeface="+mn-ea"/>
              </a:rPr>
              <a:t>1&lt;=N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M</a:t>
            </a:r>
            <a:r>
              <a:rPr lang="pt-BR" altLang="zh-CN" sz="2400" dirty="0">
                <a:latin typeface="+mn-ea"/>
              </a:rPr>
              <a:t>&lt;=</a:t>
            </a:r>
            <a:r>
              <a:rPr lang="en-US" altLang="zh-CN" sz="2400" dirty="0">
                <a:latin typeface="+mn-ea"/>
              </a:rPr>
              <a:t>10</a:t>
            </a:r>
            <a:r>
              <a:rPr lang="pt-BR" altLang="zh-CN" sz="2400" dirty="0">
                <a:latin typeface="+mn-ea"/>
              </a:rPr>
              <a:t>0000;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061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151B7-400A-44AC-A2B8-D349132B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441" y="1835051"/>
            <a:ext cx="7645924" cy="257669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将黑点表示权值</a:t>
            </a:r>
            <a:r>
              <a:rPr lang="en-US" altLang="zh-CN" sz="2400" dirty="0"/>
              <a:t>0</a:t>
            </a:r>
            <a:r>
              <a:rPr lang="zh-CN" altLang="en-US" sz="2400" dirty="0"/>
              <a:t>，白点表示权值</a:t>
            </a:r>
            <a:r>
              <a:rPr lang="en-US" altLang="zh-CN" sz="2400"/>
              <a:t>1</a:t>
            </a:r>
            <a:endParaRPr lang="en-US" altLang="zh-CN" sz="2400" dirty="0"/>
          </a:p>
          <a:p>
            <a:r>
              <a:rPr lang="zh-CN" altLang="en-US" sz="2400" dirty="0"/>
              <a:t>按顺序处理出结点</a:t>
            </a:r>
            <a:r>
              <a:rPr lang="en-US" altLang="zh-CN" sz="2400" dirty="0"/>
              <a:t>1</a:t>
            </a:r>
            <a:r>
              <a:rPr lang="zh-CN" altLang="en-US" sz="2400" dirty="0"/>
              <a:t>到结点</a:t>
            </a:r>
            <a:r>
              <a:rPr lang="en-US" altLang="zh-CN" sz="2400" dirty="0"/>
              <a:t>v</a:t>
            </a:r>
            <a:r>
              <a:rPr lang="zh-CN" altLang="en-US" sz="2400" dirty="0"/>
              <a:t>的各段区间</a:t>
            </a:r>
            <a:endParaRPr lang="en-US" altLang="zh-CN" sz="2400" dirty="0"/>
          </a:p>
          <a:p>
            <a:r>
              <a:rPr lang="zh-CN" altLang="en-US" sz="2400" dirty="0"/>
              <a:t>依次求区间和，若区间和不为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，则二分该区间即可</a:t>
            </a:r>
            <a:endParaRPr lang="en-US" altLang="zh-CN" sz="2400" dirty="0"/>
          </a:p>
          <a:p>
            <a:r>
              <a:rPr lang="zh-CN" altLang="en-US" sz="2400" dirty="0"/>
              <a:t>树剖</a:t>
            </a:r>
            <a:r>
              <a:rPr lang="en-US" altLang="zh-CN" sz="2400" dirty="0"/>
              <a:t>+</a:t>
            </a:r>
            <a:r>
              <a:rPr lang="zh-CN" altLang="en-US" sz="2400" dirty="0"/>
              <a:t>树状数组</a:t>
            </a:r>
            <a:r>
              <a:rPr lang="en-US" altLang="zh-CN" sz="2400" dirty="0"/>
              <a:t>+</a:t>
            </a:r>
            <a:r>
              <a:rPr lang="zh-CN" altLang="en-US" sz="2400" dirty="0"/>
              <a:t>二分</a:t>
            </a:r>
            <a:endParaRPr lang="en-US" altLang="zh-CN" sz="2400" dirty="0"/>
          </a:p>
          <a:p>
            <a:r>
              <a:rPr lang="en-US" altLang="zh-CN" sz="2400" dirty="0"/>
              <a:t>O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3B8E9F0-F64B-4739-A1C3-78F2364C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u="sng" dirty="0">
                <a:solidFill>
                  <a:schemeClr val="accent1"/>
                </a:solidFill>
              </a:rPr>
              <a:t>题</a:t>
            </a:r>
            <a:r>
              <a:rPr lang="en-US" altLang="zh-CN" u="sng" dirty="0">
                <a:solidFill>
                  <a:schemeClr val="accent1"/>
                </a:solidFill>
              </a:rPr>
              <a:t>2</a:t>
            </a:r>
            <a:r>
              <a:rPr lang="zh-CN" altLang="en-US" u="sng" dirty="0">
                <a:solidFill>
                  <a:schemeClr val="accent1"/>
                </a:solidFill>
              </a:rPr>
              <a:t>：</a:t>
            </a:r>
            <a:r>
              <a:rPr lang="en-US" altLang="zh-CN" u="sng" dirty="0">
                <a:solidFill>
                  <a:schemeClr val="accent1"/>
                </a:solidFill>
              </a:rPr>
              <a:t>SPOJ QTREE3 Query on a tree again! </a:t>
            </a:r>
            <a:endParaRPr lang="zh-CN" alt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5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D4E6D-1B14-424B-9650-BAECCA8E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10" y="1888652"/>
            <a:ext cx="10822758" cy="239758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给定一棵</a:t>
            </a:r>
            <a:r>
              <a:rPr lang="en-US" altLang="zh-CN" sz="2400" dirty="0"/>
              <a:t>N</a:t>
            </a:r>
            <a:r>
              <a:rPr lang="zh-CN" altLang="en-US" sz="2400" dirty="0"/>
              <a:t>个节点的无根树和</a:t>
            </a:r>
            <a:r>
              <a:rPr lang="en-US" altLang="zh-CN" sz="2400" dirty="0"/>
              <a:t>M</a:t>
            </a:r>
            <a:r>
              <a:rPr lang="zh-CN" altLang="en-US" sz="2400" dirty="0"/>
              <a:t>个操作，操作有</a:t>
            </a:r>
            <a:r>
              <a:rPr lang="en-US" altLang="zh-CN" sz="2400" dirty="0"/>
              <a:t>2</a:t>
            </a:r>
            <a:r>
              <a:rPr lang="zh-CN" altLang="en-US" sz="2400" dirty="0"/>
              <a:t>类：  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、将节点</a:t>
            </a:r>
            <a:r>
              <a:rPr lang="en-US" altLang="zh-CN" sz="2400" dirty="0"/>
              <a:t>a</a:t>
            </a:r>
            <a:r>
              <a:rPr lang="zh-CN" altLang="en-US" sz="2400" dirty="0"/>
              <a:t>到节点</a:t>
            </a:r>
            <a:r>
              <a:rPr lang="en-US" altLang="zh-CN" sz="2400" dirty="0"/>
              <a:t>b</a:t>
            </a:r>
            <a:r>
              <a:rPr lang="zh-CN" altLang="en-US" sz="2400" dirty="0"/>
              <a:t>路径上所有点都染成颜色</a:t>
            </a:r>
            <a:r>
              <a:rPr lang="en-US" altLang="zh-CN" sz="2400" dirty="0"/>
              <a:t>c</a:t>
            </a:r>
            <a:r>
              <a:rPr lang="zh-CN" altLang="en-US" sz="2400" dirty="0"/>
              <a:t>；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、询问节点</a:t>
            </a:r>
            <a:r>
              <a:rPr lang="en-US" altLang="zh-CN" sz="2400" dirty="0"/>
              <a:t>a</a:t>
            </a:r>
            <a:r>
              <a:rPr lang="zh-CN" altLang="en-US" sz="2400" dirty="0"/>
              <a:t>到节点</a:t>
            </a:r>
            <a:r>
              <a:rPr lang="en-US" altLang="zh-CN" sz="2400" dirty="0"/>
              <a:t>b</a:t>
            </a:r>
            <a:r>
              <a:rPr lang="zh-CN" altLang="en-US" sz="2400" dirty="0"/>
              <a:t>路径上的颜色段数量（连续相 同颜色被认为是同一段），</a:t>
            </a:r>
          </a:p>
          <a:p>
            <a:r>
              <a:rPr lang="zh-CN" altLang="en-US" sz="2400" dirty="0"/>
              <a:t>如“</a:t>
            </a:r>
            <a:r>
              <a:rPr lang="en-US" altLang="zh-CN" sz="2400" dirty="0"/>
              <a:t>112221”</a:t>
            </a:r>
            <a:r>
              <a:rPr lang="zh-CN" altLang="en-US" sz="2400" dirty="0"/>
              <a:t>由</a:t>
            </a:r>
            <a:r>
              <a:rPr lang="en-US" altLang="zh-CN" sz="2400" dirty="0"/>
              <a:t>3</a:t>
            </a:r>
            <a:r>
              <a:rPr lang="zh-CN" altLang="en-US" sz="2400" dirty="0"/>
              <a:t>段组成：“</a:t>
            </a:r>
            <a:r>
              <a:rPr lang="en-US" altLang="zh-CN" sz="2400" dirty="0"/>
              <a:t>11”</a:t>
            </a:r>
            <a:r>
              <a:rPr lang="zh-CN" altLang="en-US" sz="2400" dirty="0"/>
              <a:t>、“</a:t>
            </a:r>
            <a:r>
              <a:rPr lang="en-US" altLang="zh-CN" sz="2400" dirty="0"/>
              <a:t>222”</a:t>
            </a:r>
            <a:r>
              <a:rPr lang="zh-CN" altLang="en-US" sz="2400" dirty="0"/>
              <a:t>和“</a:t>
            </a:r>
            <a:r>
              <a:rPr lang="en-US" altLang="zh-CN" sz="2400" dirty="0"/>
              <a:t>1”</a:t>
            </a:r>
            <a:r>
              <a:rPr lang="zh-CN" altLang="en-US" sz="2400" dirty="0"/>
              <a:t>。</a:t>
            </a:r>
            <a:r>
              <a:rPr lang="en-US" altLang="zh-CN" sz="2400" dirty="0"/>
              <a:t>N&lt;=10^5</a:t>
            </a:r>
            <a:r>
              <a:rPr lang="zh-CN" altLang="en-US" sz="2400" dirty="0"/>
              <a:t>，</a:t>
            </a:r>
            <a:r>
              <a:rPr lang="en-US" altLang="zh-CN" sz="2400" dirty="0"/>
              <a:t>M&lt;=10^5</a:t>
            </a:r>
            <a:r>
              <a:rPr lang="zh-CN" altLang="en-US" sz="2400" dirty="0"/>
              <a:t>，</a:t>
            </a:r>
            <a:r>
              <a:rPr lang="en-US" altLang="zh-CN" sz="2400" dirty="0"/>
              <a:t>0&lt;=C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&lt;=10^9</a:t>
            </a:r>
            <a:r>
              <a:rPr lang="zh-CN" altLang="en-US" sz="2400" dirty="0"/>
              <a:t>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AAC619-9F95-4EDF-94CE-300A0700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84"/>
            <a:ext cx="10515600" cy="1325563"/>
          </a:xfrm>
        </p:spPr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</a:rPr>
              <a:t>题</a:t>
            </a:r>
            <a:r>
              <a:rPr lang="en-US" altLang="zh-CN" u="sng" dirty="0">
                <a:solidFill>
                  <a:srgbClr val="0070C0"/>
                </a:solidFill>
              </a:rPr>
              <a:t>3</a:t>
            </a:r>
            <a:r>
              <a:rPr lang="zh-CN" altLang="en-US" u="sng" dirty="0">
                <a:solidFill>
                  <a:srgbClr val="0070C0"/>
                </a:solidFill>
              </a:rPr>
              <a:t>：</a:t>
            </a:r>
            <a:r>
              <a:rPr lang="en-US" altLang="zh-CN" u="sng" dirty="0">
                <a:solidFill>
                  <a:srgbClr val="0070C0"/>
                </a:solidFill>
              </a:rPr>
              <a:t>BZOJ 2243 </a:t>
            </a:r>
            <a:r>
              <a:rPr lang="zh-CN" altLang="en-US" u="sng" dirty="0">
                <a:solidFill>
                  <a:srgbClr val="0070C0"/>
                </a:solidFill>
              </a:rPr>
              <a:t>染色</a:t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07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F687-EFB0-49B8-9DE3-C8CEC40A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rgbClr val="0070C0"/>
                </a:solidFill>
              </a:rPr>
              <a:t>题</a:t>
            </a:r>
            <a:r>
              <a:rPr lang="en-US" altLang="zh-CN" u="sng" dirty="0">
                <a:solidFill>
                  <a:srgbClr val="0070C0"/>
                </a:solidFill>
              </a:rPr>
              <a:t>3</a:t>
            </a:r>
            <a:r>
              <a:rPr lang="zh-CN" altLang="en-US" u="sng" dirty="0">
                <a:solidFill>
                  <a:srgbClr val="0070C0"/>
                </a:solidFill>
              </a:rPr>
              <a:t>：</a:t>
            </a:r>
            <a:r>
              <a:rPr lang="en-US" altLang="zh-CN" u="sng" dirty="0">
                <a:solidFill>
                  <a:srgbClr val="0070C0"/>
                </a:solidFill>
              </a:rPr>
              <a:t>BZOJ 2243 </a:t>
            </a:r>
            <a:r>
              <a:rPr lang="zh-CN" altLang="en-US" u="sng" dirty="0">
                <a:solidFill>
                  <a:srgbClr val="0070C0"/>
                </a:solidFill>
              </a:rPr>
              <a:t>染色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BD4146-AA5B-46C4-B586-7DE1DA41A7D6}"/>
              </a:ext>
            </a:extLst>
          </p:cNvPr>
          <p:cNvSpPr txBox="1">
            <a:spLocks/>
          </p:cNvSpPr>
          <p:nvPr/>
        </p:nvSpPr>
        <p:spPr>
          <a:xfrm>
            <a:off x="1837440" y="1835051"/>
            <a:ext cx="8202106" cy="2576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线段树维护</a:t>
            </a:r>
            <a:r>
              <a:rPr lang="zh-CN" altLang="en-US" sz="2400" dirty="0"/>
              <a:t>区间颜色段数，再用两个数组维护最左端点和最右端点的颜色</a:t>
            </a:r>
            <a:endParaRPr lang="en-US" altLang="zh-CN" sz="2400" dirty="0"/>
          </a:p>
          <a:p>
            <a:r>
              <a:rPr lang="zh-CN" altLang="en-US" sz="2400" dirty="0"/>
              <a:t>可以发现区间颜色段数满足区间相加，只要在</a:t>
            </a:r>
            <a:r>
              <a:rPr lang="en-US" altLang="zh-CN" sz="2400" dirty="0"/>
              <a:t>pushup</a:t>
            </a:r>
            <a:r>
              <a:rPr lang="zh-CN" altLang="en-US" sz="2400" dirty="0"/>
              <a:t>时判断左子区间右端点和右子区间左端点颜色是否相同即可</a:t>
            </a:r>
            <a:endParaRPr lang="en-US" altLang="zh-CN" sz="2400" dirty="0"/>
          </a:p>
          <a:p>
            <a:r>
              <a:rPr lang="zh-CN" altLang="en-US" sz="2400" dirty="0"/>
              <a:t>同理，依次判断树剖后相邻区间的端点颜色是否一样</a:t>
            </a:r>
            <a:endParaRPr lang="en-US" altLang="zh-CN" sz="2400" dirty="0"/>
          </a:p>
          <a:p>
            <a:r>
              <a:rPr lang="en-US" altLang="zh-CN" sz="2400" dirty="0"/>
              <a:t>O</a:t>
            </a:r>
            <a:r>
              <a:rPr lang="zh-CN" altLang="en-US" sz="2400" dirty="0"/>
              <a:t>（</a:t>
            </a:r>
            <a:r>
              <a:rPr lang="en-US" altLang="zh-CN" sz="2400" dirty="0"/>
              <a:t>M*</a:t>
            </a:r>
            <a:r>
              <a:rPr lang="en-US" altLang="zh-CN" sz="2400" dirty="0" err="1"/>
              <a:t>logn</a:t>
            </a:r>
            <a:r>
              <a:rPr lang="zh-CN" altLang="en-US" sz="2400" dirty="0"/>
              <a:t>*</a:t>
            </a:r>
            <a:r>
              <a:rPr lang="en-US" altLang="zh-CN" sz="2400" dirty="0" err="1"/>
              <a:t>logn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930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7589A-91E7-4318-BC8B-13DCD72D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776" y="2626133"/>
            <a:ext cx="6797511" cy="1040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8000" dirty="0"/>
              <a:t>感谢观看！</a:t>
            </a:r>
          </a:p>
        </p:txBody>
      </p:sp>
    </p:spTree>
    <p:extLst>
      <p:ext uri="{BB962C8B-B14F-4D97-AF65-F5344CB8AC3E}">
        <p14:creationId xmlns:p14="http://schemas.microsoft.com/office/powerpoint/2010/main" val="76195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EC386-860C-4E5E-B66F-0B2FC004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07" y="395922"/>
            <a:ext cx="10515600" cy="1325563"/>
          </a:xfrm>
        </p:spPr>
        <p:txBody>
          <a:bodyPr/>
          <a:lstStyle/>
          <a:p>
            <a:r>
              <a:rPr lang="zh-CN" altLang="en-US" u="sng" dirty="0">
                <a:solidFill>
                  <a:schemeClr val="accent1"/>
                </a:solidFill>
              </a:rPr>
              <a:t>题</a:t>
            </a:r>
            <a:r>
              <a:rPr lang="en-US" altLang="zh-CN" u="sng" dirty="0">
                <a:solidFill>
                  <a:schemeClr val="accent1"/>
                </a:solidFill>
              </a:rPr>
              <a:t>1</a:t>
            </a:r>
            <a:r>
              <a:rPr lang="zh-CN" altLang="en-US" u="sng" dirty="0">
                <a:solidFill>
                  <a:schemeClr val="accent1"/>
                </a:solidFill>
              </a:rPr>
              <a:t>：</a:t>
            </a:r>
            <a:r>
              <a:rPr lang="en-US" altLang="zh-CN" u="sng" dirty="0">
                <a:solidFill>
                  <a:schemeClr val="accent1"/>
                </a:solidFill>
              </a:rPr>
              <a:t>BZOJ 1036 </a:t>
            </a:r>
            <a:r>
              <a:rPr lang="zh-CN" altLang="en-US" u="sng" dirty="0">
                <a:solidFill>
                  <a:schemeClr val="accent1"/>
                </a:solidFill>
              </a:rPr>
              <a:t>树的统计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FA560-E377-40B7-865A-BE00E0F3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768" y="1736022"/>
            <a:ext cx="10515600" cy="115324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给一棵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个结点数的树；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M</a:t>
            </a:r>
            <a:r>
              <a:rPr lang="zh-CN" altLang="en-US" sz="2400" dirty="0">
                <a:latin typeface="+mn-ea"/>
              </a:rPr>
              <a:t>次操作，三种类型：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1BF9F8-31DD-4413-BA65-2004CD9A409D}"/>
              </a:ext>
            </a:extLst>
          </p:cNvPr>
          <p:cNvSpPr txBox="1"/>
          <p:nvPr/>
        </p:nvSpPr>
        <p:spPr>
          <a:xfrm>
            <a:off x="2033834" y="2586915"/>
            <a:ext cx="9751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(CHANGE u t), </a:t>
            </a:r>
            <a:r>
              <a:rPr lang="zh-CN" altLang="en-US" sz="2400" dirty="0">
                <a:latin typeface="+mn-ea"/>
              </a:rPr>
              <a:t>把结点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的权值改为</a:t>
            </a:r>
            <a:r>
              <a:rPr lang="en-US" altLang="zh-CN" sz="2400" dirty="0">
                <a:latin typeface="+mn-ea"/>
              </a:rPr>
              <a:t>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  (QMAX u v), </a:t>
            </a:r>
            <a:r>
              <a:rPr lang="zh-CN" altLang="en-US" sz="2400" dirty="0">
                <a:latin typeface="+mn-ea"/>
              </a:rPr>
              <a:t>询问从点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到点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的路径上的节点的最大权值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  (QSUM u v), </a:t>
            </a:r>
            <a:r>
              <a:rPr lang="zh-CN" altLang="en-US" sz="2400" dirty="0">
                <a:latin typeface="+mn-ea"/>
              </a:rPr>
              <a:t>询问从点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到点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的路径上的节点的权值和</a:t>
            </a:r>
            <a:r>
              <a:rPr lang="en-US" altLang="zh-CN" sz="2400" dirty="0">
                <a:latin typeface="+mn-ea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36B1E-0EA8-4895-879A-9E97179CF6AE}"/>
              </a:ext>
            </a:extLst>
          </p:cNvPr>
          <p:cNvSpPr txBox="1"/>
          <p:nvPr/>
        </p:nvSpPr>
        <p:spPr>
          <a:xfrm>
            <a:off x="1260835" y="3862658"/>
            <a:ext cx="930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zh-CN" sz="2400" dirty="0">
                <a:latin typeface="+mn-ea"/>
              </a:rPr>
              <a:t>1&lt;=N&lt;=30000</a:t>
            </a:r>
            <a:r>
              <a:rPr lang="zh-CN" altLang="pt-BR" sz="2400" dirty="0">
                <a:latin typeface="+mn-ea"/>
              </a:rPr>
              <a:t>，</a:t>
            </a:r>
            <a:r>
              <a:rPr lang="pt-BR" altLang="zh-CN" sz="2400" dirty="0">
                <a:latin typeface="+mn-ea"/>
              </a:rPr>
              <a:t>0&lt;=</a:t>
            </a:r>
            <a:r>
              <a:rPr lang="en-US" altLang="zh-CN" sz="2400" dirty="0">
                <a:latin typeface="+mn-ea"/>
              </a:rPr>
              <a:t>M</a:t>
            </a:r>
            <a:r>
              <a:rPr lang="pt-BR" altLang="zh-CN" sz="2400" dirty="0">
                <a:latin typeface="+mn-ea"/>
              </a:rPr>
              <a:t>&lt;=200000;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3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6EB8B-71EA-474B-A384-8125B43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solidFill>
                  <a:schemeClr val="accent1"/>
                </a:solidFill>
              </a:rPr>
              <a:t>题</a:t>
            </a:r>
            <a:r>
              <a:rPr lang="en-US" altLang="zh-CN" u="sng" dirty="0">
                <a:solidFill>
                  <a:schemeClr val="accent1"/>
                </a:solidFill>
              </a:rPr>
              <a:t>1</a:t>
            </a:r>
            <a:r>
              <a:rPr lang="zh-CN" altLang="en-US" u="sng" dirty="0">
                <a:solidFill>
                  <a:schemeClr val="accent1"/>
                </a:solidFill>
              </a:rPr>
              <a:t>：</a:t>
            </a:r>
            <a:r>
              <a:rPr lang="en-US" altLang="zh-CN" u="sng" dirty="0">
                <a:solidFill>
                  <a:schemeClr val="accent1"/>
                </a:solidFill>
              </a:rPr>
              <a:t>BZOJ 1036 </a:t>
            </a:r>
            <a:r>
              <a:rPr lang="zh-CN" altLang="en-US" u="sng" dirty="0">
                <a:solidFill>
                  <a:schemeClr val="accent1"/>
                </a:solidFill>
              </a:rPr>
              <a:t>树的统计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E10EB-5707-4099-964C-CA370CA5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1787917"/>
            <a:ext cx="10515600" cy="71018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如何求解？</a:t>
            </a:r>
            <a:endParaRPr lang="en-US" altLang="zh-CN" dirty="0">
              <a:latin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383AC99-5392-4CDB-824A-EB71BA9B3D66}"/>
              </a:ext>
            </a:extLst>
          </p:cNvPr>
          <p:cNvSpPr txBox="1">
            <a:spLocks/>
          </p:cNvSpPr>
          <p:nvPr/>
        </p:nvSpPr>
        <p:spPr>
          <a:xfrm>
            <a:off x="1509074" y="2498103"/>
            <a:ext cx="8539899" cy="3102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每次直接修改点权，查询时沿着父节点往上统计？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显而易见，这是一个</a:t>
            </a:r>
            <a:r>
              <a:rPr lang="en-US" altLang="zh-CN" sz="2400" dirty="0">
                <a:latin typeface="+mn-ea"/>
              </a:rPr>
              <a:t>O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M</a:t>
            </a:r>
            <a:r>
              <a:rPr lang="zh-CN" altLang="en-US" sz="2400" dirty="0">
                <a:latin typeface="+mn-ea"/>
              </a:rPr>
              <a:t>）的算法。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点值修改，路径求和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最值，那我们能不能像在序列上一样，用线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   段树去维护树上路径的信息？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使用线段树可以在</a:t>
            </a:r>
            <a:r>
              <a:rPr lang="en-US" altLang="zh-CN" sz="2400" dirty="0">
                <a:latin typeface="+mn-ea"/>
              </a:rPr>
              <a:t>O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 err="1">
                <a:latin typeface="+mn-ea"/>
              </a:rPr>
              <a:t>logN</a:t>
            </a:r>
            <a:r>
              <a:rPr lang="zh-CN" altLang="en-US" sz="2400" dirty="0">
                <a:latin typeface="+mn-ea"/>
              </a:rPr>
              <a:t>）内进行序列上区间求和、最值查询、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   点值修改等操作，但是线段树并不支持树形结构的信息维护。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那树形结构上的话怎么破？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树链剖分！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0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911DE-6EAD-482E-BB2A-B440CFC4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B6531-5B9A-4B66-A5E9-D1C04DCB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49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什么是树链剖分？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简单的说就是将树划分为多条链，将每条链映射到序列上，然后使用线段树，平衡树等数据结构来维护每条链的信息。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树链剖分有什么用？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树剖将树链映射到序列上后用线段树等数据结构来维护树链信息，所以可以像区间修改，区间查询一样进行树上路径的修改、查询等操作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740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27FC-48C4-4EA3-B11F-D6A2BC12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需要的前置技能（手动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百度）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90853-5BB5-4732-96AE-2CD90B85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877" y="1690688"/>
            <a:ext cx="7459493" cy="1947457"/>
          </a:xfrm>
        </p:spPr>
        <p:txBody>
          <a:bodyPr/>
          <a:lstStyle/>
          <a:p>
            <a:r>
              <a:rPr lang="zh-CN" altLang="en-US" dirty="0"/>
              <a:t>线段树等数据结构</a:t>
            </a:r>
            <a:endParaRPr lang="en-US" altLang="zh-CN" dirty="0"/>
          </a:p>
          <a:p>
            <a:r>
              <a:rPr lang="en-US" altLang="zh-CN" dirty="0" err="1"/>
              <a:t>Dfs</a:t>
            </a:r>
            <a:r>
              <a:rPr lang="zh-CN" altLang="en-US" dirty="0"/>
              <a:t>序</a:t>
            </a:r>
          </a:p>
        </p:txBody>
      </p:sp>
    </p:spTree>
    <p:extLst>
      <p:ext uri="{BB962C8B-B14F-4D97-AF65-F5344CB8AC3E}">
        <p14:creationId xmlns:p14="http://schemas.microsoft.com/office/powerpoint/2010/main" val="409860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8CB9-785F-48B5-871B-5D1BCA7D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基本概念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0A43BD9-F34B-4651-9CFB-7B1315DE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021" y="2051014"/>
            <a:ext cx="10896600" cy="394162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重儿子：子树结点数目最多的儿子（</a:t>
            </a:r>
            <a:r>
              <a:rPr lang="en-US" altLang="zh-CN" sz="2400" dirty="0"/>
              <a:t>size</a:t>
            </a:r>
            <a:r>
              <a:rPr lang="zh-CN" altLang="en-US" sz="2400" dirty="0"/>
              <a:t>最大的点）；</a:t>
            </a:r>
            <a:endParaRPr lang="en-US" altLang="zh-CN" sz="2400" dirty="0"/>
          </a:p>
          <a:p>
            <a:r>
              <a:rPr lang="zh-CN" altLang="en-US" sz="2400" dirty="0"/>
              <a:t>重边：父亲结点和重儿子连成的边；</a:t>
            </a:r>
          </a:p>
          <a:p>
            <a:r>
              <a:rPr lang="zh-CN" altLang="en-US" sz="2400" dirty="0"/>
              <a:t>重链：由多条重边连接而成的路径；</a:t>
            </a:r>
            <a:endParaRPr lang="en-US" altLang="zh-CN" sz="2400" dirty="0"/>
          </a:p>
          <a:p>
            <a:r>
              <a:rPr lang="zh-CN" altLang="en-US" sz="2400" dirty="0"/>
              <a:t>轻儿子</a:t>
            </a:r>
            <a:r>
              <a:rPr lang="en-US" altLang="zh-CN" sz="2400" dirty="0"/>
              <a:t>:   </a:t>
            </a:r>
            <a:r>
              <a:rPr lang="zh-CN" altLang="en-US" sz="2400" dirty="0"/>
              <a:t>除了重儿子，其余都为轻儿子；</a:t>
            </a:r>
          </a:p>
          <a:p>
            <a:r>
              <a:rPr lang="zh-CN" altLang="en-US" sz="2400" dirty="0"/>
              <a:t>轻边：重边之外的边；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5481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338A7-2F22-4637-8B80-896240D7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A9680F-6F47-44AF-9C82-75D26F6DE806}"/>
              </a:ext>
            </a:extLst>
          </p:cNvPr>
          <p:cNvSpPr txBox="1"/>
          <p:nvPr/>
        </p:nvSpPr>
        <p:spPr>
          <a:xfrm>
            <a:off x="1021404" y="1951672"/>
            <a:ext cx="4348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红圈表示重儿子</a:t>
            </a:r>
            <a:r>
              <a:rPr lang="en-US" altLang="zh-CN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黑边表示重边</a:t>
            </a:r>
            <a:r>
              <a:rPr lang="en-US" altLang="zh-CN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由黑边连成的链即为重链（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重儿子连成的链），如 </a:t>
            </a:r>
            <a:r>
              <a:rPr lang="en-US" altLang="zh-CN" sz="2400" dirty="0"/>
              <a:t>1 &gt; 4     </a:t>
            </a:r>
          </a:p>
          <a:p>
            <a:r>
              <a:rPr lang="en-US" altLang="zh-CN" sz="2400" dirty="0"/>
              <a:t>    &gt; 9 &gt; 13 &gt; 14;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C9993B-BC7B-46A9-B39B-A70D2230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28" y="1571756"/>
            <a:ext cx="5294096" cy="44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E4E6F-7086-488D-9CA9-42FD928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73C04-CB6D-4354-846B-DB4A0519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500" y="1817987"/>
            <a:ext cx="10515600" cy="1325563"/>
          </a:xfrm>
        </p:spPr>
        <p:txBody>
          <a:bodyPr/>
          <a:lstStyle/>
          <a:p>
            <a:r>
              <a:rPr lang="zh-CN" altLang="en-US" dirty="0"/>
              <a:t>第一遍</a:t>
            </a:r>
            <a:r>
              <a:rPr lang="en-US" altLang="zh-CN" dirty="0" err="1"/>
              <a:t>dfs</a:t>
            </a:r>
            <a:r>
              <a:rPr lang="zh-CN" altLang="en-US" dirty="0"/>
              <a:t>处理出重儿子，深度，父亲等信息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A57721-48EC-4E3A-98CB-73101888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18" y="2907879"/>
            <a:ext cx="4920925" cy="29821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F35F98-6C0C-4B83-8CDB-3B4360C84E9C}"/>
              </a:ext>
            </a:extLst>
          </p:cNvPr>
          <p:cNvSpPr txBox="1"/>
          <p:nvPr/>
        </p:nvSpPr>
        <p:spPr>
          <a:xfrm>
            <a:off x="911500" y="2767280"/>
            <a:ext cx="2782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Siz</a:t>
            </a:r>
            <a:r>
              <a:rPr lang="en-US" altLang="zh-CN" sz="2000" dirty="0"/>
              <a:t>[ ] </a:t>
            </a:r>
            <a:r>
              <a:rPr lang="zh-CN" altLang="en-US" sz="2000" dirty="0"/>
              <a:t>子树的大小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Son[ ] </a:t>
            </a:r>
            <a:r>
              <a:rPr lang="zh-CN" altLang="en-US" sz="2000" dirty="0"/>
              <a:t>重儿子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Fa[ ] </a:t>
            </a:r>
            <a:r>
              <a:rPr lang="zh-CN" altLang="en-US" sz="2000" dirty="0"/>
              <a:t>父节点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H[ ] </a:t>
            </a:r>
            <a:r>
              <a:rPr lang="zh-CN" altLang="en-US" sz="2000" dirty="0"/>
              <a:t>根到结点的深度</a:t>
            </a:r>
          </a:p>
        </p:txBody>
      </p:sp>
    </p:spTree>
    <p:extLst>
      <p:ext uri="{BB962C8B-B14F-4D97-AF65-F5344CB8AC3E}">
        <p14:creationId xmlns:p14="http://schemas.microsoft.com/office/powerpoint/2010/main" val="360107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9AC0-B4EE-4D5C-9952-2DB762FF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581C4-65C7-4965-BCBF-02150E4F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第二遍</a:t>
            </a:r>
            <a:r>
              <a:rPr lang="en-US" altLang="zh-CN" dirty="0" err="1"/>
              <a:t>dfs</a:t>
            </a:r>
            <a:r>
              <a:rPr lang="zh-CN" altLang="en-US" dirty="0"/>
              <a:t>处理出结点所在重链的链顶，</a:t>
            </a:r>
            <a:r>
              <a:rPr lang="en-US" altLang="zh-CN" dirty="0" err="1"/>
              <a:t>dfs</a:t>
            </a:r>
            <a:r>
              <a:rPr lang="zh-CN" altLang="en-US" dirty="0"/>
              <a:t>序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9DDB8-559F-4780-815C-76E24AA075F5}"/>
              </a:ext>
            </a:extLst>
          </p:cNvPr>
          <p:cNvSpPr txBox="1"/>
          <p:nvPr/>
        </p:nvSpPr>
        <p:spPr>
          <a:xfrm>
            <a:off x="838200" y="2875969"/>
            <a:ext cx="2871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Top[ ] </a:t>
            </a:r>
            <a:r>
              <a:rPr lang="zh-CN" altLang="en-US" sz="2000" dirty="0"/>
              <a:t>所在链的链顶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Pos[ ] </a:t>
            </a:r>
            <a:r>
              <a:rPr lang="en-US" altLang="zh-CN" sz="2000" dirty="0" err="1"/>
              <a:t>dfs</a:t>
            </a:r>
            <a:r>
              <a:rPr lang="zh-CN" altLang="en-US" sz="2000" dirty="0"/>
              <a:t>序编号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A[ ] </a:t>
            </a:r>
            <a:r>
              <a:rPr lang="zh-CN" altLang="en-US" sz="2000" dirty="0"/>
              <a:t>映射到序列上后的值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D4C3E0-1B28-4E23-B64A-AE9D20C8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94" y="2571111"/>
            <a:ext cx="7661454" cy="25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1174</Words>
  <Application>Microsoft Office PowerPoint</Application>
  <PresentationFormat>宽屏</PresentationFormat>
  <Paragraphs>95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楷体</vt:lpstr>
      <vt:lpstr>Arial</vt:lpstr>
      <vt:lpstr>Office 主题​​</vt:lpstr>
      <vt:lpstr>树链剖分</vt:lpstr>
      <vt:lpstr>题1：BZOJ 1036 树的统计</vt:lpstr>
      <vt:lpstr>题1：BZOJ 1036 树的统计</vt:lpstr>
      <vt:lpstr>树链剖分</vt:lpstr>
      <vt:lpstr>需要的前置技能（手动@百度）</vt:lpstr>
      <vt:lpstr>基本概念</vt:lpstr>
      <vt:lpstr>基本概念</vt:lpstr>
      <vt:lpstr>具体实现</vt:lpstr>
      <vt:lpstr>具体实现</vt:lpstr>
      <vt:lpstr>具体实现</vt:lpstr>
      <vt:lpstr>树链剖分</vt:lpstr>
      <vt:lpstr>树链剖分</vt:lpstr>
      <vt:lpstr>时间复杂度</vt:lpstr>
      <vt:lpstr>题1：BZOJ 1036 树的统计</vt:lpstr>
      <vt:lpstr>题2：SPOJ QTREE3 Query on a tree again! </vt:lpstr>
      <vt:lpstr>题2：SPOJ QTREE3 Query on a tree again! </vt:lpstr>
      <vt:lpstr>题3：BZOJ 2243 染色 </vt:lpstr>
      <vt:lpstr>题3：BZOJ 2243 染色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19740</dc:creator>
  <cp:lastModifiedBy>19740</cp:lastModifiedBy>
  <cp:revision>63</cp:revision>
  <dcterms:created xsi:type="dcterms:W3CDTF">2019-07-17T19:38:52Z</dcterms:created>
  <dcterms:modified xsi:type="dcterms:W3CDTF">2019-07-26T16:20:44Z</dcterms:modified>
</cp:coreProperties>
</file>