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9" r:id="rId2"/>
    <p:sldId id="258" r:id="rId3"/>
    <p:sldId id="262" r:id="rId4"/>
    <p:sldId id="263" r:id="rId5"/>
    <p:sldId id="264" r:id="rId6"/>
    <p:sldId id="260" r:id="rId7"/>
    <p:sldId id="261" r:id="rId8"/>
    <p:sldId id="256" r:id="rId9"/>
    <p:sldId id="257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044FD-901B-47B9-ACDC-1A318944E6FD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2DD42-98A8-4053-826A-8939EB52F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16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2DD42-98A8-4053-826A-8939EB52F90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59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FCF1-A7AF-4CC0-AFA9-1F2D4576B0F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2C17-4D04-4D10-AE8D-72F1E5332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24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FCF1-A7AF-4CC0-AFA9-1F2D4576B0F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2C17-4D04-4D10-AE8D-72F1E5332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30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FCF1-A7AF-4CC0-AFA9-1F2D4576B0F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2C17-4D04-4D10-AE8D-72F1E5332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492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FCF1-A7AF-4CC0-AFA9-1F2D4576B0F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2C17-4D04-4D10-AE8D-72F1E5332D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4829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FCF1-A7AF-4CC0-AFA9-1F2D4576B0F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2C17-4D04-4D10-AE8D-72F1E5332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937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FCF1-A7AF-4CC0-AFA9-1F2D4576B0F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2C17-4D04-4D10-AE8D-72F1E5332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07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FCF1-A7AF-4CC0-AFA9-1F2D4576B0F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2C17-4D04-4D10-AE8D-72F1E5332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412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FCF1-A7AF-4CC0-AFA9-1F2D4576B0F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2C17-4D04-4D10-AE8D-72F1E5332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9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FCF1-A7AF-4CC0-AFA9-1F2D4576B0F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2C17-4D04-4D10-AE8D-72F1E5332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77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FCF1-A7AF-4CC0-AFA9-1F2D4576B0F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2C17-4D04-4D10-AE8D-72F1E5332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66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FCF1-A7AF-4CC0-AFA9-1F2D4576B0F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2C17-4D04-4D10-AE8D-72F1E5332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9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FCF1-A7AF-4CC0-AFA9-1F2D4576B0F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2C17-4D04-4D10-AE8D-72F1E5332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46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FCF1-A7AF-4CC0-AFA9-1F2D4576B0F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2C17-4D04-4D10-AE8D-72F1E5332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70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FCF1-A7AF-4CC0-AFA9-1F2D4576B0F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2C17-4D04-4D10-AE8D-72F1E5332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52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FCF1-A7AF-4CC0-AFA9-1F2D4576B0F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2C17-4D04-4D10-AE8D-72F1E5332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2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FCF1-A7AF-4CC0-AFA9-1F2D4576B0F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2C17-4D04-4D10-AE8D-72F1E5332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70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FCF1-A7AF-4CC0-AFA9-1F2D4576B0F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2C17-4D04-4D10-AE8D-72F1E5332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23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985FCF1-A7AF-4CC0-AFA9-1F2D4576B0F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4C2C17-4D04-4D10-AE8D-72F1E5332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49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uoj.ac/problem/22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线段树进阶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XRDOG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0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线段树优化图论中连边操作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- 786B Legacy</a:t>
            </a:r>
          </a:p>
          <a:p>
            <a:endParaRPr lang="en-US" altLang="zh-CN" dirty="0"/>
          </a:p>
          <a:p>
            <a:r>
              <a:rPr lang="zh-CN" altLang="en-US" dirty="0"/>
              <a:t>给</a:t>
            </a:r>
            <a:r>
              <a:rPr lang="en-US" altLang="zh-CN" dirty="0"/>
              <a:t>N</a:t>
            </a:r>
            <a:r>
              <a:rPr lang="zh-CN" altLang="en-US" dirty="0"/>
              <a:t>个点和</a:t>
            </a:r>
            <a:r>
              <a:rPr lang="en-US" altLang="zh-CN" dirty="0"/>
              <a:t>Q</a:t>
            </a:r>
            <a:r>
              <a:rPr lang="zh-CN" altLang="en-US" dirty="0"/>
              <a:t>条选项，有三种类型的选项：</a:t>
            </a:r>
            <a:endParaRPr lang="en-US" altLang="zh-CN" dirty="0"/>
          </a:p>
          <a:p>
            <a:r>
              <a:rPr lang="en-US" altLang="zh-CN" dirty="0"/>
              <a:t>1 u v w </a:t>
            </a:r>
            <a:r>
              <a:rPr lang="zh-CN" altLang="en-US" dirty="0"/>
              <a:t>从</a:t>
            </a:r>
            <a:r>
              <a:rPr lang="en-US" altLang="zh-CN" dirty="0"/>
              <a:t>u</a:t>
            </a:r>
            <a:r>
              <a:rPr lang="zh-CN" altLang="en-US" dirty="0"/>
              <a:t>向</a:t>
            </a:r>
            <a:r>
              <a:rPr lang="en-US" altLang="zh-CN" dirty="0"/>
              <a:t>v</a:t>
            </a:r>
            <a:r>
              <a:rPr lang="zh-CN" altLang="en-US" dirty="0"/>
              <a:t>连一条权值为</a:t>
            </a:r>
            <a:r>
              <a:rPr lang="en-US" altLang="zh-CN" dirty="0"/>
              <a:t>w</a:t>
            </a:r>
            <a:r>
              <a:rPr lang="zh-CN" altLang="en-US" dirty="0"/>
              <a:t>的有向边</a:t>
            </a:r>
          </a:p>
          <a:p>
            <a:r>
              <a:rPr lang="en-US" altLang="zh-CN" dirty="0"/>
              <a:t>2 u L R w </a:t>
            </a:r>
            <a:r>
              <a:rPr lang="zh-CN" altLang="en-US" dirty="0"/>
              <a:t>从</a:t>
            </a:r>
            <a:r>
              <a:rPr lang="en-US" altLang="zh-CN" dirty="0"/>
              <a:t>u</a:t>
            </a:r>
            <a:r>
              <a:rPr lang="zh-CN" altLang="en-US" dirty="0"/>
              <a:t>向</a:t>
            </a:r>
            <a:r>
              <a:rPr lang="en-US" altLang="zh-CN" dirty="0"/>
              <a:t>L</a:t>
            </a:r>
            <a:r>
              <a:rPr lang="zh-CN" altLang="en-US" dirty="0"/>
              <a:t>至</a:t>
            </a:r>
            <a:r>
              <a:rPr lang="en-US" altLang="zh-CN" dirty="0"/>
              <a:t>R</a:t>
            </a:r>
            <a:r>
              <a:rPr lang="zh-CN" altLang="en-US" dirty="0"/>
              <a:t>的所有结点连一条权值为</a:t>
            </a:r>
            <a:r>
              <a:rPr lang="en-US" altLang="zh-CN" dirty="0"/>
              <a:t>w</a:t>
            </a:r>
            <a:r>
              <a:rPr lang="zh-CN" altLang="en-US" dirty="0"/>
              <a:t>的有向边</a:t>
            </a:r>
          </a:p>
          <a:p>
            <a:r>
              <a:rPr lang="en-US" altLang="zh-CN" dirty="0"/>
              <a:t>3 u L R w </a:t>
            </a:r>
            <a:r>
              <a:rPr lang="zh-CN" altLang="en-US" dirty="0"/>
              <a:t>从</a:t>
            </a:r>
            <a:r>
              <a:rPr lang="en-US" altLang="zh-CN" dirty="0"/>
              <a:t>L</a:t>
            </a:r>
            <a:r>
              <a:rPr lang="zh-CN" altLang="en-US" dirty="0"/>
              <a:t>至</a:t>
            </a:r>
            <a:r>
              <a:rPr lang="en-US" altLang="zh-CN" dirty="0"/>
              <a:t>R</a:t>
            </a:r>
            <a:r>
              <a:rPr lang="zh-CN" altLang="en-US" dirty="0"/>
              <a:t>的所有结点向</a:t>
            </a:r>
            <a:r>
              <a:rPr lang="en-US" altLang="zh-CN" dirty="0"/>
              <a:t>u</a:t>
            </a:r>
            <a:r>
              <a:rPr lang="zh-CN" altLang="en-US" dirty="0"/>
              <a:t>连一条权值为</a:t>
            </a:r>
            <a:r>
              <a:rPr lang="en-US" altLang="zh-CN" dirty="0"/>
              <a:t>w</a:t>
            </a:r>
            <a:r>
              <a:rPr lang="zh-CN" altLang="en-US" dirty="0"/>
              <a:t>的有向边 </a:t>
            </a:r>
            <a:endParaRPr lang="en-US" altLang="zh-CN" dirty="0"/>
          </a:p>
          <a:p>
            <a:r>
              <a:rPr lang="zh-CN" altLang="en-US" dirty="0"/>
              <a:t>然后求起点</a:t>
            </a:r>
            <a:r>
              <a:rPr lang="en-US" altLang="zh-CN" dirty="0"/>
              <a:t>s</a:t>
            </a:r>
            <a:r>
              <a:rPr lang="zh-CN" altLang="en-US" dirty="0"/>
              <a:t>到其余点的最短路。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44906" y="2647846"/>
            <a:ext cx="3781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N,Q&lt;=10^5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2347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79133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显然暴力连边跑最短路是不行的，仅仅是连边就直接</a:t>
            </a:r>
            <a:r>
              <a:rPr lang="en-US" altLang="zh-CN" dirty="0"/>
              <a:t>TLE</a:t>
            </a:r>
          </a:p>
          <a:p>
            <a:endParaRPr lang="en-US" altLang="zh-CN" dirty="0"/>
          </a:p>
          <a:p>
            <a:r>
              <a:rPr lang="zh-CN" altLang="en-US" dirty="0"/>
              <a:t>对于区间上的操作，考虑用线段树解决。线段树上的结点本身就能代表一段区间的点，所以在建图时，用树上的结点充当中间结点。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因为要建一张有向图，所以图的点到树上结点要连边，反之亦然；</a:t>
            </a:r>
            <a:r>
              <a:rPr lang="zh-CN" altLang="en-US" dirty="0">
                <a:solidFill>
                  <a:srgbClr val="FF0000"/>
                </a:solidFill>
              </a:rPr>
              <a:t>但是在一棵线段树上双向连边就不能对所有的点跑最短路了   ？？？？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因为图中的点可能会在树上找到权值为</a:t>
            </a:r>
            <a:r>
              <a:rPr lang="en-US" altLang="zh-CN" dirty="0"/>
              <a:t>0</a:t>
            </a:r>
            <a:r>
              <a:rPr lang="zh-CN" altLang="en-US" dirty="0"/>
              <a:t>的回路回到自己，所以再建一棵线段树去表示反向连边的关系，即我们需要两棵线段树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5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02757" y="1188287"/>
            <a:ext cx="1675190" cy="3424107"/>
          </a:xfrm>
        </p:spPr>
        <p:txBody>
          <a:bodyPr/>
          <a:lstStyle/>
          <a:p>
            <a:r>
              <a:rPr lang="zh-CN" altLang="en-US" dirty="0"/>
              <a:t>样例输入：  </a:t>
            </a:r>
            <a:br>
              <a:rPr lang="zh-CN" altLang="en-US" dirty="0"/>
            </a:br>
            <a:r>
              <a:rPr lang="en-US" altLang="zh-CN" dirty="0"/>
              <a:t>4 3 1 </a:t>
            </a:r>
            <a:br>
              <a:rPr lang="en-US" altLang="zh-CN" dirty="0"/>
            </a:br>
            <a:r>
              <a:rPr lang="en-US" altLang="zh-CN" dirty="0"/>
              <a:t>3 4 1 3 1 </a:t>
            </a:r>
            <a:br>
              <a:rPr lang="en-US" altLang="zh-CN" dirty="0"/>
            </a:br>
            <a:r>
              <a:rPr lang="en-US" altLang="zh-CN" dirty="0"/>
              <a:t>2 1 2 4 2 </a:t>
            </a:r>
            <a:br>
              <a:rPr lang="en-US" altLang="zh-CN" dirty="0"/>
            </a:br>
            <a:r>
              <a:rPr lang="en-US" altLang="zh-CN" dirty="0"/>
              <a:t>1 2 3 3 </a:t>
            </a:r>
            <a:br>
              <a:rPr lang="en-US" altLang="zh-CN" dirty="0"/>
            </a:br>
            <a:r>
              <a:rPr lang="zh-CN" altLang="en-US" dirty="0"/>
              <a:t>样例输出： </a:t>
            </a:r>
            <a:br>
              <a:rPr lang="zh-CN" altLang="en-US" dirty="0"/>
            </a:br>
            <a:r>
              <a:rPr lang="en-US" altLang="zh-CN" dirty="0"/>
              <a:t>0 2 2 1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018621" y="908620"/>
            <a:ext cx="7984183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有三个操作，首先由</a:t>
            </a:r>
            <a:r>
              <a:rPr lang="en-US" altLang="zh-CN" dirty="0"/>
              <a:t>[1, 3]</a:t>
            </a:r>
            <a:r>
              <a:rPr lang="zh-CN" altLang="en-US" dirty="0"/>
              <a:t>中所有结点向</a:t>
            </a:r>
            <a:r>
              <a:rPr lang="en-US" altLang="zh-CN" dirty="0"/>
              <a:t>4</a:t>
            </a:r>
            <a:r>
              <a:rPr lang="zh-CN" altLang="en-US" dirty="0"/>
              <a:t>号结点连一条权值为</a:t>
            </a:r>
            <a:r>
              <a:rPr lang="en-US" altLang="zh-CN" dirty="0"/>
              <a:t>1</a:t>
            </a:r>
            <a:r>
              <a:rPr lang="zh-CN" altLang="en-US" dirty="0"/>
              <a:t>的有向边 </a:t>
            </a:r>
            <a:br>
              <a:rPr lang="zh-CN" altLang="en-US" dirty="0"/>
            </a:br>
            <a:r>
              <a:rPr lang="zh-CN" altLang="en-US" dirty="0"/>
              <a:t>其次，从</a:t>
            </a:r>
            <a:r>
              <a:rPr lang="en-US" altLang="zh-CN" dirty="0"/>
              <a:t>1</a:t>
            </a:r>
            <a:r>
              <a:rPr lang="zh-CN" altLang="en-US" dirty="0"/>
              <a:t>号结点出发向</a:t>
            </a:r>
            <a:r>
              <a:rPr lang="en-US" altLang="zh-CN" dirty="0"/>
              <a:t>[2, 4]</a:t>
            </a:r>
            <a:r>
              <a:rPr lang="zh-CN" altLang="en-US" dirty="0"/>
              <a:t>中左右结点连一条权值为</a:t>
            </a:r>
            <a:r>
              <a:rPr lang="en-US" altLang="zh-CN" dirty="0"/>
              <a:t>2</a:t>
            </a:r>
            <a:r>
              <a:rPr lang="zh-CN" altLang="en-US" dirty="0"/>
              <a:t>的有向边，最后，从</a:t>
            </a:r>
            <a:r>
              <a:rPr lang="en-US" altLang="zh-CN" dirty="0"/>
              <a:t>2</a:t>
            </a:r>
            <a:r>
              <a:rPr lang="zh-CN" altLang="en-US" dirty="0"/>
              <a:t>到</a:t>
            </a:r>
            <a:r>
              <a:rPr lang="en-US" altLang="zh-CN" dirty="0"/>
              <a:t>3</a:t>
            </a:r>
            <a:r>
              <a:rPr lang="zh-CN" altLang="en-US" dirty="0"/>
              <a:t>连一条权值为</a:t>
            </a:r>
            <a:r>
              <a:rPr lang="en-US" altLang="zh-CN" dirty="0"/>
              <a:t>1</a:t>
            </a:r>
            <a:r>
              <a:rPr lang="zh-CN" altLang="en-US" dirty="0"/>
              <a:t>的有向边。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430" y="2724264"/>
            <a:ext cx="65722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7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224016"/>
            <a:ext cx="10364451" cy="1596177"/>
          </a:xfrm>
        </p:spPr>
        <p:txBody>
          <a:bodyPr/>
          <a:lstStyle/>
          <a:p>
            <a:r>
              <a:rPr lang="zh-CN" altLang="en-US" dirty="0"/>
              <a:t>线段树的乘法，取模，开根，平方和，方差</a:t>
            </a:r>
            <a:r>
              <a:rPr lang="en-US" altLang="zh-CN" dirty="0"/>
              <a:t>….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090044" y="1452692"/>
            <a:ext cx="10363826" cy="3424107"/>
          </a:xfrm>
        </p:spPr>
        <p:txBody>
          <a:bodyPr/>
          <a:lstStyle/>
          <a:p>
            <a:r>
              <a:rPr lang="zh-CN" altLang="en-US" dirty="0"/>
              <a:t>乘法：类似于加法的同时注意一下乘</a:t>
            </a:r>
            <a:r>
              <a:rPr lang="en-US" altLang="zh-CN" dirty="0"/>
              <a:t>0</a:t>
            </a:r>
            <a:r>
              <a:rPr lang="zh-CN" altLang="en-US" dirty="0"/>
              <a:t>的操作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平方和</a:t>
            </a:r>
            <a:r>
              <a:rPr lang="en-US" altLang="zh-CN" dirty="0"/>
              <a:t>/</a:t>
            </a:r>
            <a:r>
              <a:rPr lang="zh-CN" altLang="en-US" dirty="0"/>
              <a:t>方差：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821" y="2274560"/>
            <a:ext cx="6829425" cy="2419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821" y="4800550"/>
            <a:ext cx="67913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6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区间取模？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1" dirty="0" err="1"/>
              <a:t>CodeForces</a:t>
            </a:r>
            <a:r>
              <a:rPr lang="en-US" altLang="zh-CN" b="1" dirty="0"/>
              <a:t> 438D</a:t>
            </a:r>
          </a:p>
          <a:p>
            <a:r>
              <a:rPr lang="en-US" altLang="zh-CN" dirty="0"/>
              <a:t>description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长度为</a:t>
            </a:r>
            <a:r>
              <a:rPr lang="en-US" altLang="zh-CN" dirty="0"/>
              <a:t>n</a:t>
            </a:r>
            <a:r>
              <a:rPr lang="zh-CN" altLang="en-US" dirty="0"/>
              <a:t>的非负整数数列，</a:t>
            </a:r>
            <a:r>
              <a:rPr lang="en-US" altLang="zh-CN" dirty="0"/>
              <a:t>3</a:t>
            </a:r>
            <a:r>
              <a:rPr lang="zh-CN" altLang="en-US" dirty="0"/>
              <a:t>种操作 </a:t>
            </a:r>
            <a:br>
              <a:rPr lang="zh-CN" altLang="en-US" dirty="0"/>
            </a:br>
            <a:r>
              <a:rPr lang="en-US" altLang="zh-CN" dirty="0"/>
              <a:t>1. </a:t>
            </a:r>
            <a:r>
              <a:rPr lang="zh-CN" altLang="en-US" dirty="0"/>
              <a:t>求</a:t>
            </a:r>
            <a:r>
              <a:rPr lang="en-US" altLang="zh-CN" dirty="0"/>
              <a:t>[L,R]</a:t>
            </a:r>
            <a:r>
              <a:rPr lang="zh-CN" altLang="en-US" dirty="0"/>
              <a:t>所有数的和。 </a:t>
            </a:r>
            <a:br>
              <a:rPr lang="zh-CN" altLang="en-US" dirty="0"/>
            </a:br>
            <a:r>
              <a:rPr lang="en-US" altLang="zh-CN" dirty="0"/>
              <a:t>2. </a:t>
            </a:r>
            <a:r>
              <a:rPr lang="zh-CN" altLang="en-US" dirty="0"/>
              <a:t>将</a:t>
            </a:r>
            <a:r>
              <a:rPr lang="en-US" altLang="zh-CN" dirty="0"/>
              <a:t>[L,R]</a:t>
            </a:r>
            <a:r>
              <a:rPr lang="zh-CN" altLang="en-US" dirty="0"/>
              <a:t>中所有数都</a:t>
            </a:r>
            <a:r>
              <a:rPr lang="en-US" altLang="zh-CN" dirty="0"/>
              <a:t>mod x</a:t>
            </a:r>
            <a:r>
              <a:rPr lang="zh-CN" altLang="en-US" dirty="0"/>
              <a:t>。 </a:t>
            </a:r>
            <a:br>
              <a:rPr lang="zh-CN" altLang="en-US" dirty="0"/>
            </a:br>
            <a:r>
              <a:rPr lang="en-US" altLang="zh-CN" dirty="0"/>
              <a:t>3. </a:t>
            </a:r>
            <a:r>
              <a:rPr lang="zh-CN" altLang="en-US" dirty="0"/>
              <a:t>将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修改为</a:t>
            </a:r>
            <a:r>
              <a:rPr lang="en-US" altLang="zh-CN" dirty="0"/>
              <a:t>v</a:t>
            </a:r>
            <a:r>
              <a:rPr lang="zh-CN" altLang="en-US" dirty="0"/>
              <a:t>。 </a:t>
            </a:r>
            <a:br>
              <a:rPr lang="zh-CN" altLang="en-US" dirty="0"/>
            </a:br>
            <a:r>
              <a:rPr lang="en-US" altLang="zh-CN" dirty="0"/>
              <a:t>n,m≤100000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8264" y="1416605"/>
            <a:ext cx="67092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对于一段区间，如果取模的数比这段区间所有的数都大，那取模就是没有意义的，就是说，如果取模的数比区间最大的数还大，那么就不用取模了，所以我们在线段树里再记录一个区间最大值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      考虑每次取模，对于每一个数</a:t>
            </a:r>
            <a:r>
              <a:rPr lang="en-US" altLang="zh-CN" dirty="0"/>
              <a:t>x</a:t>
            </a:r>
            <a:r>
              <a:rPr lang="zh-CN" altLang="en-US" dirty="0"/>
              <a:t>，取模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x mod y</a:t>
            </a:r>
            <a:r>
              <a:rPr lang="zh-CN" altLang="en-US" dirty="0"/>
              <a:t>的值必然比</a:t>
            </a:r>
            <a:r>
              <a:rPr lang="en-US" altLang="zh-CN" dirty="0"/>
              <a:t>y</a:t>
            </a:r>
            <a:r>
              <a:rPr lang="zh-CN" altLang="en-US" dirty="0"/>
              <a:t>小，如果</a:t>
            </a:r>
            <a:r>
              <a:rPr lang="en-US" altLang="zh-CN" dirty="0"/>
              <a:t>y</a:t>
            </a:r>
            <a:r>
              <a:rPr lang="zh-CN" altLang="en-US" dirty="0"/>
              <a:t>小于</a:t>
            </a:r>
            <a:r>
              <a:rPr lang="en-US" altLang="zh-CN" dirty="0"/>
              <a:t>x/2</a:t>
            </a:r>
            <a:r>
              <a:rPr lang="zh-CN" altLang="en-US" dirty="0"/>
              <a:t>，那</a:t>
            </a:r>
            <a:r>
              <a:rPr lang="en-US" altLang="zh-CN" dirty="0"/>
              <a:t>x</a:t>
            </a:r>
            <a:r>
              <a:rPr lang="zh-CN" altLang="en-US" dirty="0"/>
              <a:t>就变得小于</a:t>
            </a:r>
            <a:r>
              <a:rPr lang="en-US" altLang="zh-CN" dirty="0"/>
              <a:t>x/2</a:t>
            </a:r>
            <a:r>
              <a:rPr lang="zh-CN" altLang="en-US" dirty="0"/>
              <a:t>，如果</a:t>
            </a:r>
            <a:r>
              <a:rPr lang="en-US" altLang="zh-CN" dirty="0"/>
              <a:t>y</a:t>
            </a:r>
            <a:r>
              <a:rPr lang="zh-CN" altLang="en-US" dirty="0"/>
              <a:t>大于</a:t>
            </a:r>
            <a:r>
              <a:rPr lang="en-US" altLang="zh-CN" dirty="0"/>
              <a:t>x/2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剩下的部分也比</a:t>
            </a:r>
            <a:r>
              <a:rPr lang="en-US" altLang="zh-CN" dirty="0"/>
              <a:t>x/2</a:t>
            </a:r>
            <a:r>
              <a:rPr lang="zh-CN" altLang="en-US" dirty="0"/>
              <a:t>少，</a:t>
            </a:r>
            <a:r>
              <a:rPr lang="en-US" altLang="zh-CN" dirty="0"/>
              <a:t>x</a:t>
            </a:r>
            <a:r>
              <a:rPr lang="zh-CN" altLang="en-US" dirty="0"/>
              <a:t>也会变得比</a:t>
            </a:r>
            <a:r>
              <a:rPr lang="en-US" altLang="zh-CN" dirty="0"/>
              <a:t>x/2</a:t>
            </a:r>
            <a:r>
              <a:rPr lang="zh-CN" altLang="en-US" dirty="0"/>
              <a:t>小</a:t>
            </a:r>
          </a:p>
          <a:p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那么就是说</a:t>
            </a:r>
            <a:r>
              <a:rPr lang="en-US" altLang="zh-CN" dirty="0"/>
              <a:t>x</a:t>
            </a:r>
            <a:r>
              <a:rPr lang="zh-CN" altLang="en-US" dirty="0"/>
              <a:t>每次取模都会变得比</a:t>
            </a:r>
            <a:r>
              <a:rPr lang="en-US" altLang="zh-CN" dirty="0"/>
              <a:t>x/2</a:t>
            </a:r>
            <a:r>
              <a:rPr lang="zh-CN" altLang="en-US" dirty="0"/>
              <a:t>小，就是说，对于一个数</a:t>
            </a:r>
            <a:r>
              <a:rPr lang="en-US" altLang="zh-CN" dirty="0"/>
              <a:t>x</a:t>
            </a:r>
            <a:r>
              <a:rPr lang="zh-CN" altLang="en-US" dirty="0"/>
              <a:t>，有效的取</a:t>
            </a:r>
            <a:r>
              <a:rPr lang="en-US" altLang="zh-CN" dirty="0"/>
              <a:t>mod</a:t>
            </a:r>
            <a:r>
              <a:rPr lang="zh-CN" altLang="en-US" dirty="0"/>
              <a:t>最多进行</a:t>
            </a:r>
            <a:r>
              <a:rPr lang="en-US" altLang="zh-CN" dirty="0" err="1"/>
              <a:t>logx</a:t>
            </a:r>
            <a:r>
              <a:rPr lang="zh-CN" altLang="en-US" dirty="0"/>
              <a:t>次，一共只会进行</a:t>
            </a:r>
            <a:r>
              <a:rPr lang="en-US" altLang="zh-CN" dirty="0" err="1"/>
              <a:t>nlogn</a:t>
            </a:r>
            <a:r>
              <a:rPr lang="zh-CN" altLang="en-US" dirty="0"/>
              <a:t>次取模，那么就算对所有的数取模，这个时间复杂度都是可以接受的</a:t>
            </a:r>
          </a:p>
          <a:p>
            <a:endParaRPr lang="zh-CN" altLang="en-US" dirty="0"/>
          </a:p>
          <a:p>
            <a:r>
              <a:rPr lang="zh-CN" altLang="en-US" dirty="0"/>
              <a:t>        那么我们对于每个区间记录一个最大值，如果取模的数大于最大值，就不管，如果小于最大值，就暴力取模 </a:t>
            </a:r>
          </a:p>
        </p:txBody>
      </p:sp>
      <p:sp>
        <p:nvSpPr>
          <p:cNvPr id="5" name="矩形 4"/>
          <p:cNvSpPr/>
          <p:nvPr/>
        </p:nvSpPr>
        <p:spPr>
          <a:xfrm>
            <a:off x="1591767" y="5816320"/>
            <a:ext cx="9228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那么没有加法的开根操作呢？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773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有加法操作的开根操作？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2099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hlinkClick r:id="rId2"/>
              </a:rPr>
              <a:t>UOJ#228</a:t>
            </a:r>
            <a:r>
              <a:rPr lang="zh-CN" altLang="en-US" b="1" dirty="0">
                <a:hlinkClick r:id="rId2"/>
              </a:rPr>
              <a:t>基础数据结构练习题</a:t>
            </a:r>
            <a:endParaRPr lang="zh-CN" altLang="en-US" b="1" dirty="0"/>
          </a:p>
          <a:p>
            <a:r>
              <a:rPr lang="zh-CN" altLang="en-US" dirty="0"/>
              <a:t>考虑区间开根怎么做。当区间的最大值与最小值相等时，我们直接对整个区间开根。最坏情况下，一次开根的复杂度最坏是</a:t>
            </a:r>
            <a:r>
              <a:rPr lang="en-US" altLang="zh-CN" dirty="0"/>
              <a:t>O(n)</a:t>
            </a:r>
            <a:r>
              <a:rPr lang="zh-CN" altLang="en-US" dirty="0"/>
              <a:t>的，然而每次开根可以迅速拉近两个数之间的大小差距，</a:t>
            </a:r>
            <a:r>
              <a:rPr lang="zh-CN" altLang="en-US" strike="sngStrike" dirty="0"/>
              <a:t>最坏复杂度的开根不会超过</a:t>
            </a:r>
            <a:r>
              <a:rPr lang="en-US" altLang="zh-CN" strike="sngStrike" dirty="0"/>
              <a:t>5</a:t>
            </a:r>
            <a:r>
              <a:rPr lang="zh-CN" altLang="en-US" strike="sngStrike" dirty="0"/>
              <a:t>次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实际上开方只是起到了一个缩小最大值和最小值差值的作用，当差值缩小为</a:t>
            </a:r>
            <a:r>
              <a:rPr lang="en-US" altLang="zh-CN" dirty="0"/>
              <a:t>0</a:t>
            </a:r>
            <a:r>
              <a:rPr lang="zh-CN" altLang="en-US" dirty="0"/>
              <a:t>时就是我们所想要的那种情况。</a:t>
            </a:r>
            <a:endParaRPr lang="en-US" altLang="zh-CN" dirty="0"/>
          </a:p>
          <a:p>
            <a:r>
              <a:rPr lang="zh-CN" altLang="en-US" dirty="0"/>
              <a:t>但是也有极端数据比如</a:t>
            </a:r>
            <a:r>
              <a:rPr lang="en-US" altLang="zh-CN" dirty="0"/>
              <a:t>8 9 8 9 8 9</a:t>
            </a:r>
            <a:r>
              <a:rPr lang="zh-CN" altLang="en-US" dirty="0"/>
              <a:t>，开完方变成</a:t>
            </a:r>
            <a:r>
              <a:rPr lang="en-US" altLang="zh-CN" dirty="0"/>
              <a:t>3 4 3 4 3 4……</a:t>
            </a:r>
            <a:r>
              <a:rPr lang="zh-CN" altLang="en-US" dirty="0"/>
              <a:t>无限下去你就会发现无论怎么开所有的数都会差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zh-CN" altLang="en-US" dirty="0"/>
              <a:t>对于这种极端数据实际上只是进行了一次区间减，我们特判之就能保证复杂度了。</a:t>
            </a:r>
          </a:p>
        </p:txBody>
      </p:sp>
    </p:spTree>
    <p:extLst>
      <p:ext uri="{BB962C8B-B14F-4D97-AF65-F5344CB8AC3E}">
        <p14:creationId xmlns:p14="http://schemas.microsoft.com/office/powerpoint/2010/main" val="145014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线段树动态开节点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有的时候，线段树需要维护的区间很大很大，但是实际用到的节点很少很少。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例如要建立一个权值线段树，但是强制在线操作不让你离散化，值域又是</a:t>
            </a:r>
            <a:r>
              <a:rPr lang="en-US" altLang="zh-CN" dirty="0" err="1"/>
              <a:t>inf</a:t>
            </a:r>
            <a:r>
              <a:rPr lang="zh-CN" altLang="en-US" dirty="0"/>
              <a:t>级别的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那么，我们干脆就不要开这么多的节点，用到的时候再向内存要。</a:t>
            </a:r>
            <a:endParaRPr lang="en-US" altLang="zh-CN" dirty="0"/>
          </a:p>
          <a:p>
            <a:r>
              <a:rPr lang="zh-CN" altLang="en-US" dirty="0"/>
              <a:t>即建立了一棵残疾的线段树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我们开局只有一个根，枝叶全靠给。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59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线段树合并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线段树合并，就是将已有的两棵线段树合并为一棵，相同位置的信息整合到一起，通常是权值线段树</a:t>
            </a:r>
            <a:br>
              <a:rPr lang="zh-CN" altLang="en-US" dirty="0"/>
            </a:br>
            <a:r>
              <a:rPr lang="zh-CN" altLang="en-US" dirty="0"/>
              <a:t>比较裸的，就是将一棵线段树的每一个位置取出来插入另一棵中</a:t>
            </a:r>
            <a:br>
              <a:rPr lang="zh-CN" altLang="en-US" dirty="0"/>
            </a:br>
            <a:r>
              <a:rPr lang="zh-CN" altLang="en-US" dirty="0"/>
              <a:t>但比较高效的线段树合并可以参照可并堆的合并方式</a:t>
            </a:r>
          </a:p>
          <a:p>
            <a:r>
              <a:rPr lang="zh-CN" altLang="en-US" dirty="0"/>
              <a:t>线段树合并的原理十分简单，具体步骤如下：</a:t>
            </a:r>
            <a:br>
              <a:rPr lang="zh-CN" altLang="en-US" dirty="0"/>
            </a:br>
            <a:r>
              <a:rPr lang="zh-CN" altLang="en-US" dirty="0"/>
              <a:t>对于两颗树的节点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br>
              <a:rPr lang="en-US" altLang="zh-CN" dirty="0"/>
            </a:br>
            <a:r>
              <a:rPr lang="en-US" altLang="zh-CN" dirty="0"/>
              <a:t>①</a:t>
            </a:r>
            <a:r>
              <a:rPr lang="zh-CN" altLang="en-US" dirty="0"/>
              <a:t>如果</a:t>
            </a:r>
            <a:r>
              <a:rPr lang="en-US" altLang="zh-CN" dirty="0"/>
              <a:t>u</a:t>
            </a:r>
            <a:r>
              <a:rPr lang="zh-CN" altLang="en-US" dirty="0"/>
              <a:t>为空，返回</a:t>
            </a:r>
            <a:r>
              <a:rPr lang="en-US" altLang="zh-CN" dirty="0"/>
              <a:t>v</a:t>
            </a:r>
            <a:br>
              <a:rPr lang="en-US" altLang="zh-CN" dirty="0"/>
            </a:br>
            <a:r>
              <a:rPr lang="en-US" altLang="zh-CN" dirty="0"/>
              <a:t>②</a:t>
            </a:r>
            <a:r>
              <a:rPr lang="zh-CN" altLang="en-US" dirty="0"/>
              <a:t>如果</a:t>
            </a:r>
            <a:r>
              <a:rPr lang="en-US" altLang="zh-CN" dirty="0"/>
              <a:t>v</a:t>
            </a:r>
            <a:r>
              <a:rPr lang="zh-CN" altLang="en-US" dirty="0"/>
              <a:t>为空，返回</a:t>
            </a:r>
            <a:r>
              <a:rPr lang="en-US" altLang="zh-CN" dirty="0"/>
              <a:t>u</a:t>
            </a:r>
            <a:br>
              <a:rPr lang="en-US" altLang="zh-CN" dirty="0"/>
            </a:br>
            <a:r>
              <a:rPr lang="en-US" altLang="zh-CN" dirty="0"/>
              <a:t>③</a:t>
            </a:r>
            <a:r>
              <a:rPr lang="zh-CN" altLang="en-US" dirty="0"/>
              <a:t>否则，新建节点</a:t>
            </a:r>
            <a:r>
              <a:rPr lang="en-US" altLang="zh-CN" dirty="0"/>
              <a:t>t</a:t>
            </a:r>
            <a:r>
              <a:rPr lang="zh-CN" altLang="en-US" dirty="0"/>
              <a:t>，整合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的信息，然后递归合并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的左右子树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47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5808" y="5598141"/>
            <a:ext cx="10364451" cy="1596177"/>
          </a:xfrm>
        </p:spPr>
        <p:txBody>
          <a:bodyPr/>
          <a:lstStyle/>
          <a:p>
            <a:r>
              <a:rPr lang="en-US" altLang="zh-CN" dirty="0" err="1"/>
              <a:t>bzoj</a:t>
            </a:r>
            <a:r>
              <a:rPr lang="en-US" altLang="zh-CN" dirty="0"/>
              <a:t> 1018 </a:t>
            </a:r>
            <a:r>
              <a:rPr lang="zh-CN" altLang="en-US" dirty="0"/>
              <a:t>堵塞的交通</a:t>
            </a:r>
            <a:r>
              <a:rPr lang="en-US" altLang="zh-CN" dirty="0"/>
              <a:t>traffic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034960" y="1937434"/>
            <a:ext cx="10363826" cy="3424107"/>
          </a:xfrm>
        </p:spPr>
        <p:txBody>
          <a:bodyPr>
            <a:noAutofit/>
          </a:bodyPr>
          <a:lstStyle/>
          <a:p>
            <a:r>
              <a:rPr lang="zh-CN" altLang="en-US" sz="1600" dirty="0"/>
              <a:t>　有一天，由于某种穿越现象作用，你来到了传说中的小人国。小人国的布局非常奇特，整个国家的交通系统可</a:t>
            </a:r>
            <a:br>
              <a:rPr lang="zh-CN" altLang="en-US" sz="1600" dirty="0"/>
            </a:br>
            <a:r>
              <a:rPr lang="zh-CN" altLang="en-US" sz="1600" dirty="0"/>
              <a:t>以被看成是一个</a:t>
            </a:r>
            <a:r>
              <a:rPr lang="en-US" altLang="zh-CN" sz="1600" dirty="0"/>
              <a:t>2</a:t>
            </a:r>
            <a:r>
              <a:rPr lang="zh-CN" altLang="en-US" sz="1600" dirty="0"/>
              <a:t>行</a:t>
            </a:r>
            <a:r>
              <a:rPr lang="en-US" altLang="zh-CN" sz="1600" dirty="0"/>
              <a:t>C</a:t>
            </a:r>
            <a:r>
              <a:rPr lang="zh-CN" altLang="en-US" sz="1600" dirty="0"/>
              <a:t>列的矩形网格，网格上的每个点代表一个城市，相邻的城市之间有一条道路，所以总共有</a:t>
            </a:r>
            <a:r>
              <a:rPr lang="en-US" altLang="zh-CN" sz="1600" dirty="0"/>
              <a:t>2C</a:t>
            </a:r>
            <a:r>
              <a:rPr lang="zh-CN" altLang="en-US" sz="1600" dirty="0"/>
              <a:t>个</a:t>
            </a:r>
            <a:br>
              <a:rPr lang="zh-CN" altLang="en-US" sz="1600" dirty="0"/>
            </a:br>
            <a:r>
              <a:rPr lang="zh-CN" altLang="en-US" sz="1600" dirty="0"/>
              <a:t>城市和</a:t>
            </a:r>
            <a:r>
              <a:rPr lang="en-US" altLang="zh-CN" sz="1600" dirty="0"/>
              <a:t>3C-2</a:t>
            </a:r>
            <a:r>
              <a:rPr lang="zh-CN" altLang="en-US" sz="1600" dirty="0"/>
              <a:t>条道路。 小人国的交通状况非常槽糕。有的时候由于交通堵塞，两座城市之间的道路会变得不连通，</a:t>
            </a:r>
            <a:br>
              <a:rPr lang="zh-CN" altLang="en-US" sz="1600" dirty="0"/>
            </a:br>
            <a:r>
              <a:rPr lang="zh-CN" altLang="en-US" sz="1600" dirty="0"/>
              <a:t>直到拥堵解决，道路才会恢复畅通。初来咋到的你决心毛遂自荐到交通部某份差事，部长听说你来自一个科技高度</a:t>
            </a:r>
            <a:br>
              <a:rPr lang="zh-CN" altLang="en-US" sz="1600" dirty="0"/>
            </a:br>
            <a:r>
              <a:rPr lang="zh-CN" altLang="en-US" sz="1600" dirty="0"/>
              <a:t>发达的世界，喜出望外地要求你编写一个查询应答系统，以挽救已经病入膏肓的小人国交通系统。 小人国的交通</a:t>
            </a:r>
            <a:br>
              <a:rPr lang="zh-CN" altLang="en-US" sz="1600" dirty="0"/>
            </a:br>
            <a:r>
              <a:rPr lang="zh-CN" altLang="en-US" sz="1600" dirty="0"/>
              <a:t>部将提供一些交通信息给你，你的任务是根据当前的交通情况回答查询的问题。交通信息可以分为以下几种格式：</a:t>
            </a:r>
            <a:br>
              <a:rPr lang="zh-CN" altLang="en-US" sz="1600" dirty="0"/>
            </a:br>
            <a:r>
              <a:rPr lang="en-US" altLang="zh-CN" sz="1600" dirty="0"/>
              <a:t>Close r1 c1 r2 c2</a:t>
            </a:r>
            <a:r>
              <a:rPr lang="zh-CN" altLang="en-US" sz="1600" dirty="0"/>
              <a:t>：相邻的两座城市</a:t>
            </a:r>
            <a:r>
              <a:rPr lang="en-US" altLang="zh-CN" sz="1600" dirty="0"/>
              <a:t>(r1,c1)</a:t>
            </a:r>
            <a:r>
              <a:rPr lang="zh-CN" altLang="en-US" sz="1600" dirty="0"/>
              <a:t>和</a:t>
            </a:r>
            <a:r>
              <a:rPr lang="en-US" altLang="zh-CN" sz="1600" dirty="0"/>
              <a:t>(r2,c2)</a:t>
            </a:r>
            <a:r>
              <a:rPr lang="zh-CN" altLang="en-US" sz="1600" dirty="0"/>
              <a:t>之间的道路被堵塞了；</a:t>
            </a:r>
            <a:r>
              <a:rPr lang="en-US" altLang="zh-CN" sz="1600" dirty="0"/>
              <a:t>Open r1 c1 r2 c2</a:t>
            </a:r>
            <a:r>
              <a:rPr lang="zh-CN" altLang="en-US" sz="1600" dirty="0"/>
              <a:t>：相邻的两座城</a:t>
            </a:r>
            <a:br>
              <a:rPr lang="zh-CN" altLang="en-US" sz="1600" dirty="0"/>
            </a:br>
            <a:r>
              <a:rPr lang="zh-CN" altLang="en-US" sz="1600" dirty="0"/>
              <a:t>市</a:t>
            </a:r>
            <a:r>
              <a:rPr lang="en-US" altLang="zh-CN" sz="1600" dirty="0"/>
              <a:t>(r1,c1)</a:t>
            </a:r>
            <a:r>
              <a:rPr lang="zh-CN" altLang="en-US" sz="1600" dirty="0"/>
              <a:t>和</a:t>
            </a:r>
            <a:r>
              <a:rPr lang="en-US" altLang="zh-CN" sz="1600" dirty="0"/>
              <a:t>(r2,c2)</a:t>
            </a:r>
            <a:r>
              <a:rPr lang="zh-CN" altLang="en-US" sz="1600" dirty="0"/>
              <a:t>之间的道路被疏通了；</a:t>
            </a:r>
            <a:r>
              <a:rPr lang="en-US" altLang="zh-CN" sz="1600" dirty="0"/>
              <a:t>Ask r1 c1 r2 c2</a:t>
            </a:r>
            <a:r>
              <a:rPr lang="zh-CN" altLang="en-US" sz="1600" dirty="0"/>
              <a:t>：询问城市</a:t>
            </a:r>
            <a:r>
              <a:rPr lang="en-US" altLang="zh-CN" sz="1600" dirty="0"/>
              <a:t>(r1,c1)</a:t>
            </a:r>
            <a:r>
              <a:rPr lang="zh-CN" altLang="en-US" sz="1600" dirty="0"/>
              <a:t>和</a:t>
            </a:r>
            <a:r>
              <a:rPr lang="en-US" altLang="zh-CN" sz="1600" dirty="0"/>
              <a:t>(r2,c2)</a:t>
            </a:r>
            <a:r>
              <a:rPr lang="zh-CN" altLang="en-US" sz="1600" dirty="0"/>
              <a:t>是否连通。如果存在一</a:t>
            </a:r>
            <a:br>
              <a:rPr lang="zh-CN" altLang="en-US" sz="1600" dirty="0"/>
            </a:br>
            <a:r>
              <a:rPr lang="zh-CN" altLang="en-US" sz="1600" dirty="0"/>
              <a:t>条路径使得这两条城市连通，则返回</a:t>
            </a:r>
            <a:r>
              <a:rPr lang="en-US" altLang="zh-CN" sz="1600" dirty="0"/>
              <a:t>Y</a:t>
            </a:r>
            <a:r>
              <a:rPr lang="zh-CN" altLang="en-US" sz="1600" dirty="0"/>
              <a:t>，否则返回</a:t>
            </a:r>
            <a:r>
              <a:rPr lang="en-US" altLang="zh-CN" sz="1600" dirty="0"/>
              <a:t>N</a:t>
            </a:r>
            <a:r>
              <a:rPr lang="zh-CN" altLang="en-US" sz="1600" dirty="0"/>
              <a:t>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198377" y="52854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线段树维护区间联通性</a:t>
            </a:r>
          </a:p>
        </p:txBody>
      </p:sp>
    </p:spTree>
    <p:extLst>
      <p:ext uri="{BB962C8B-B14F-4D97-AF65-F5344CB8AC3E}">
        <p14:creationId xmlns:p14="http://schemas.microsoft.com/office/powerpoint/2010/main" val="56179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77105" y="1569110"/>
            <a:ext cx="4432474" cy="2638542"/>
            <a:chOff x="2018840" y="1360581"/>
            <a:chExt cx="8277339" cy="4927295"/>
          </a:xfrm>
        </p:grpSpPr>
        <p:sp>
          <p:nvSpPr>
            <p:cNvPr id="5" name="矩形 4"/>
            <p:cNvSpPr/>
            <p:nvPr/>
          </p:nvSpPr>
          <p:spPr>
            <a:xfrm>
              <a:off x="2633031" y="1883884"/>
              <a:ext cx="7132491" cy="3789802"/>
            </a:xfrm>
            <a:prstGeom prst="rect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018840" y="1360582"/>
              <a:ext cx="1228381" cy="122838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A</a:t>
              </a:r>
              <a:endParaRPr lang="zh-CN" altLang="en-US" sz="4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9067798" y="5059494"/>
              <a:ext cx="1228381" cy="122838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D</a:t>
              </a:r>
              <a:endParaRPr lang="zh-CN" altLang="en-US" sz="4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2018840" y="5059495"/>
              <a:ext cx="1228381" cy="122838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C</a:t>
              </a:r>
              <a:endParaRPr lang="zh-CN" altLang="en-US" sz="4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9067798" y="1360581"/>
              <a:ext cx="1228381" cy="122838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B</a:t>
              </a:r>
              <a:endParaRPr lang="zh-CN" altLang="en-US" sz="4800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4684889" y="1407784"/>
            <a:ext cx="924655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        </a:t>
            </a:r>
            <a:r>
              <a:rPr lang="zh-CN" altLang="en-US" sz="2800" dirty="0"/>
              <a:t>每个节点表示区间</a:t>
            </a:r>
            <a:r>
              <a:rPr lang="en-US" altLang="zh-CN" sz="2800" dirty="0"/>
              <a:t>[</a:t>
            </a:r>
            <a:r>
              <a:rPr lang="en-US" altLang="zh-CN" sz="2800" dirty="0" err="1"/>
              <a:t>s,t</a:t>
            </a:r>
            <a:r>
              <a:rPr lang="en-US" altLang="zh-CN" sz="2800" dirty="0"/>
              <a:t>]</a:t>
            </a:r>
            <a:r>
              <a:rPr lang="zh-CN" altLang="en-US" sz="2800" dirty="0"/>
              <a:t>的矩形</a:t>
            </a:r>
            <a:endParaRPr lang="en-US" altLang="zh-CN" sz="2800" dirty="0"/>
          </a:p>
          <a:p>
            <a:r>
              <a:rPr lang="en-US" altLang="zh-CN" sz="2800" dirty="0"/>
              <a:t>         </a:t>
            </a:r>
            <a:r>
              <a:rPr lang="zh-CN" altLang="en-US" sz="2800" dirty="0"/>
              <a:t>并且记录</a:t>
            </a:r>
            <a:r>
              <a:rPr lang="en-US" altLang="zh-CN" sz="2800" dirty="0"/>
              <a:t>8</a:t>
            </a:r>
            <a:r>
              <a:rPr lang="zh-CN" altLang="en-US" sz="2800" dirty="0"/>
              <a:t>个变量：</a:t>
            </a:r>
            <a:r>
              <a:rPr lang="en-US" altLang="zh-CN" sz="2800" dirty="0" err="1"/>
              <a:t>U,D,l,r,u,d,p,q</a:t>
            </a:r>
            <a:r>
              <a:rPr lang="zh-CN" altLang="en-US" sz="2800" dirty="0"/>
              <a:t>。</a:t>
            </a:r>
          </a:p>
          <a:p>
            <a:r>
              <a:rPr lang="zh-CN" altLang="en-US" sz="2800" dirty="0"/>
              <a:t>　　其中，</a:t>
            </a:r>
            <a:r>
              <a:rPr lang="en-US" altLang="zh-CN" sz="2800" dirty="0"/>
              <a:t>mid</a:t>
            </a:r>
            <a:r>
              <a:rPr lang="zh-CN" altLang="en-US" sz="2800" dirty="0"/>
              <a:t>为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s+t</a:t>
            </a:r>
            <a:r>
              <a:rPr lang="en-US" altLang="zh-CN" sz="2800" dirty="0"/>
              <a:t>)/2</a:t>
            </a:r>
            <a:r>
              <a:rPr lang="zh-CN" altLang="en-US" sz="2800" dirty="0"/>
              <a:t>：</a:t>
            </a:r>
          </a:p>
          <a:p>
            <a:r>
              <a:rPr lang="zh-CN" altLang="en-US" sz="2800" dirty="0">
                <a:effectLst/>
              </a:rPr>
              <a:t>　　</a:t>
            </a:r>
            <a:r>
              <a:rPr lang="en-US" altLang="zh-CN" sz="2800" dirty="0">
                <a:effectLst/>
              </a:rPr>
              <a:t>U</a:t>
            </a:r>
            <a:r>
              <a:rPr lang="zh-CN" altLang="en-US" sz="2800" dirty="0">
                <a:effectLst/>
              </a:rPr>
              <a:t>：第一行</a:t>
            </a:r>
            <a:r>
              <a:rPr lang="en-US" altLang="zh-CN" sz="2800" dirty="0">
                <a:effectLst/>
              </a:rPr>
              <a:t>mid,mid+1</a:t>
            </a:r>
            <a:r>
              <a:rPr lang="zh-CN" altLang="en-US" sz="2800" dirty="0">
                <a:effectLst/>
              </a:rPr>
              <a:t>两列之间是否联通</a:t>
            </a:r>
          </a:p>
          <a:p>
            <a:r>
              <a:rPr lang="zh-CN" altLang="en-US" sz="2800" dirty="0">
                <a:effectLst/>
              </a:rPr>
              <a:t>　　</a:t>
            </a:r>
            <a:r>
              <a:rPr lang="en-US" altLang="zh-CN" sz="2800" dirty="0">
                <a:effectLst/>
              </a:rPr>
              <a:t>D</a:t>
            </a:r>
            <a:r>
              <a:rPr lang="zh-CN" altLang="en-US" sz="2800" dirty="0">
                <a:effectLst/>
              </a:rPr>
              <a:t>：第二行</a:t>
            </a:r>
            <a:r>
              <a:rPr lang="en-US" altLang="zh-CN" sz="2800" dirty="0">
                <a:effectLst/>
              </a:rPr>
              <a:t>mid,mid+1</a:t>
            </a:r>
            <a:r>
              <a:rPr lang="zh-CN" altLang="en-US" sz="2800" dirty="0">
                <a:effectLst/>
              </a:rPr>
              <a:t>两列之间是否联通</a:t>
            </a:r>
          </a:p>
          <a:p>
            <a:r>
              <a:rPr lang="zh-CN" altLang="en-US" sz="2800" dirty="0">
                <a:effectLst/>
              </a:rPr>
              <a:t>　　</a:t>
            </a:r>
            <a:r>
              <a:rPr lang="en-US" altLang="zh-CN" sz="2800" dirty="0">
                <a:effectLst/>
              </a:rPr>
              <a:t>l</a:t>
            </a:r>
            <a:r>
              <a:rPr lang="zh-CN" altLang="en-US" sz="2800" dirty="0">
                <a:effectLst/>
              </a:rPr>
              <a:t>： </a:t>
            </a:r>
            <a:r>
              <a:rPr lang="en-US" altLang="zh-CN" sz="2800" dirty="0"/>
              <a:t>A</a:t>
            </a:r>
            <a:r>
              <a:rPr lang="en-US" altLang="zh-CN" sz="2800" dirty="0">
                <a:effectLst/>
              </a:rPr>
              <a:t>,C</a:t>
            </a:r>
            <a:r>
              <a:rPr lang="zh-CN" altLang="en-US" sz="2800" dirty="0">
                <a:effectLst/>
              </a:rPr>
              <a:t>是否联通</a:t>
            </a:r>
          </a:p>
          <a:p>
            <a:r>
              <a:rPr lang="zh-CN" altLang="en-US" sz="2800" dirty="0">
                <a:effectLst/>
              </a:rPr>
              <a:t>　　</a:t>
            </a:r>
            <a:r>
              <a:rPr lang="en-US" altLang="zh-CN" sz="2800" dirty="0">
                <a:effectLst/>
              </a:rPr>
              <a:t>r</a:t>
            </a:r>
            <a:r>
              <a:rPr lang="zh-CN" altLang="en-US" sz="2800" dirty="0">
                <a:effectLst/>
              </a:rPr>
              <a:t>： </a:t>
            </a:r>
            <a:r>
              <a:rPr lang="en-US" altLang="zh-CN" sz="2800" dirty="0"/>
              <a:t>B</a:t>
            </a:r>
            <a:r>
              <a:rPr lang="en-US" altLang="zh-CN" sz="2800" dirty="0">
                <a:effectLst/>
              </a:rPr>
              <a:t>,D</a:t>
            </a:r>
            <a:r>
              <a:rPr lang="zh-CN" altLang="en-US" sz="2800" dirty="0">
                <a:effectLst/>
              </a:rPr>
              <a:t>是否联通</a:t>
            </a:r>
          </a:p>
          <a:p>
            <a:r>
              <a:rPr lang="zh-CN" altLang="en-US" sz="2800" dirty="0">
                <a:effectLst/>
              </a:rPr>
              <a:t>　　</a:t>
            </a:r>
            <a:r>
              <a:rPr lang="en-US" altLang="zh-CN" sz="2800" dirty="0">
                <a:effectLst/>
              </a:rPr>
              <a:t>u</a:t>
            </a:r>
            <a:r>
              <a:rPr lang="zh-CN" altLang="en-US" sz="2800" dirty="0">
                <a:effectLst/>
              </a:rPr>
              <a:t>：</a:t>
            </a:r>
            <a:r>
              <a:rPr lang="en-US" altLang="zh-CN" sz="2800" dirty="0"/>
              <a:t>A</a:t>
            </a:r>
            <a:r>
              <a:rPr lang="en-US" altLang="zh-CN" sz="2800" dirty="0">
                <a:effectLst/>
              </a:rPr>
              <a:t>,B</a:t>
            </a:r>
            <a:r>
              <a:rPr lang="zh-CN" altLang="en-US" sz="2800" dirty="0">
                <a:effectLst/>
              </a:rPr>
              <a:t>是否联通</a:t>
            </a:r>
          </a:p>
          <a:p>
            <a:r>
              <a:rPr lang="zh-CN" altLang="en-US" sz="2800" dirty="0">
                <a:effectLst/>
              </a:rPr>
              <a:t>　　</a:t>
            </a:r>
            <a:r>
              <a:rPr lang="en-US" altLang="zh-CN" sz="2800" dirty="0">
                <a:effectLst/>
              </a:rPr>
              <a:t>d</a:t>
            </a:r>
            <a:r>
              <a:rPr lang="zh-CN" altLang="en-US" sz="2800" dirty="0">
                <a:effectLst/>
              </a:rPr>
              <a:t>：</a:t>
            </a:r>
            <a:r>
              <a:rPr lang="en-US" altLang="zh-CN" sz="2800" dirty="0">
                <a:effectLst/>
              </a:rPr>
              <a:t>C,D</a:t>
            </a:r>
            <a:r>
              <a:rPr lang="zh-CN" altLang="en-US" sz="2800" dirty="0">
                <a:effectLst/>
              </a:rPr>
              <a:t>是否联通</a:t>
            </a:r>
          </a:p>
          <a:p>
            <a:r>
              <a:rPr lang="zh-CN" altLang="en-US" sz="2800" dirty="0">
                <a:effectLst/>
              </a:rPr>
              <a:t>　　</a:t>
            </a:r>
            <a:r>
              <a:rPr lang="en-US" altLang="zh-CN" sz="2800" dirty="0">
                <a:effectLst/>
              </a:rPr>
              <a:t>q</a:t>
            </a:r>
            <a:r>
              <a:rPr lang="zh-CN" altLang="en-US" sz="2800" dirty="0">
                <a:effectLst/>
              </a:rPr>
              <a:t>：</a:t>
            </a:r>
            <a:r>
              <a:rPr lang="en-US" altLang="zh-CN" sz="2800" dirty="0"/>
              <a:t>A</a:t>
            </a:r>
            <a:r>
              <a:rPr lang="en-US" altLang="zh-CN" sz="2800" dirty="0">
                <a:effectLst/>
              </a:rPr>
              <a:t>,D</a:t>
            </a:r>
            <a:r>
              <a:rPr lang="zh-CN" altLang="en-US" sz="2800" dirty="0">
                <a:effectLst/>
              </a:rPr>
              <a:t>是否联通</a:t>
            </a:r>
          </a:p>
          <a:p>
            <a:r>
              <a:rPr lang="zh-CN" altLang="en-US" sz="2800" dirty="0">
                <a:effectLst/>
              </a:rPr>
              <a:t>　　</a:t>
            </a:r>
            <a:r>
              <a:rPr lang="en-US" altLang="zh-CN" sz="2800" dirty="0">
                <a:effectLst/>
              </a:rPr>
              <a:t>p</a:t>
            </a:r>
            <a:r>
              <a:rPr lang="zh-CN" altLang="en-US" sz="2800" dirty="0">
                <a:effectLst/>
              </a:rPr>
              <a:t>：</a:t>
            </a:r>
            <a:r>
              <a:rPr lang="en-US" altLang="zh-CN" sz="2800" dirty="0"/>
              <a:t>B</a:t>
            </a:r>
            <a:r>
              <a:rPr lang="en-US" altLang="zh-CN" sz="2800" dirty="0">
                <a:effectLst/>
              </a:rPr>
              <a:t>,C</a:t>
            </a:r>
            <a:r>
              <a:rPr lang="zh-CN" altLang="en-US" sz="2800" dirty="0">
                <a:effectLst/>
              </a:rPr>
              <a:t>是否联通</a:t>
            </a:r>
          </a:p>
        </p:txBody>
      </p:sp>
    </p:spTree>
    <p:extLst>
      <p:ext uri="{BB962C8B-B14F-4D97-AF65-F5344CB8AC3E}">
        <p14:creationId xmlns:p14="http://schemas.microsoft.com/office/powerpoint/2010/main" val="206711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84777" y="2046344"/>
            <a:ext cx="4521924" cy="2691790"/>
            <a:chOff x="2018840" y="1360581"/>
            <a:chExt cx="8277339" cy="4927295"/>
          </a:xfrm>
        </p:grpSpPr>
        <p:sp>
          <p:nvSpPr>
            <p:cNvPr id="5" name="矩形 4"/>
            <p:cNvSpPr/>
            <p:nvPr/>
          </p:nvSpPr>
          <p:spPr>
            <a:xfrm>
              <a:off x="2633031" y="1883884"/>
              <a:ext cx="7132491" cy="3789802"/>
            </a:xfrm>
            <a:prstGeom prst="rect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018840" y="1360582"/>
              <a:ext cx="1228381" cy="122838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A1</a:t>
              </a:r>
              <a:endParaRPr lang="zh-CN" altLang="en-US" sz="2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9067798" y="5059494"/>
              <a:ext cx="1228381" cy="122838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D1</a:t>
              </a:r>
              <a:endParaRPr lang="zh-CN" altLang="en-US" sz="2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2018840" y="5059495"/>
              <a:ext cx="1228381" cy="122838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C1</a:t>
              </a:r>
              <a:endParaRPr lang="zh-CN" altLang="en-US" sz="20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9067798" y="1360581"/>
              <a:ext cx="1228381" cy="122838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B1</a:t>
              </a:r>
              <a:endParaRPr lang="zh-CN" altLang="en-US" sz="20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199830" y="2046344"/>
            <a:ext cx="4521924" cy="2691790"/>
            <a:chOff x="2018840" y="1360581"/>
            <a:chExt cx="8277339" cy="4927295"/>
          </a:xfrm>
        </p:grpSpPr>
        <p:sp>
          <p:nvSpPr>
            <p:cNvPr id="23" name="矩形 22"/>
            <p:cNvSpPr/>
            <p:nvPr/>
          </p:nvSpPr>
          <p:spPr>
            <a:xfrm>
              <a:off x="2633031" y="1883884"/>
              <a:ext cx="7132491" cy="3789802"/>
            </a:xfrm>
            <a:prstGeom prst="rect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018840" y="1360582"/>
              <a:ext cx="1228381" cy="122838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A2</a:t>
              </a:r>
              <a:endParaRPr lang="zh-CN" altLang="en-US" sz="2000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9067798" y="5059494"/>
              <a:ext cx="1228381" cy="122838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D2</a:t>
              </a:r>
              <a:endParaRPr lang="zh-CN" altLang="en-US" sz="2000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2018840" y="5059495"/>
              <a:ext cx="1228381" cy="122838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C2</a:t>
              </a:r>
              <a:endParaRPr lang="zh-CN" altLang="en-US" sz="2000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9067798" y="1360581"/>
              <a:ext cx="1228381" cy="122838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B2</a:t>
              </a:r>
              <a:endParaRPr lang="zh-CN" altLang="en-US" sz="2000" dirty="0"/>
            </a:p>
          </p:txBody>
        </p:sp>
      </p:grpSp>
      <p:cxnSp>
        <p:nvCxnSpPr>
          <p:cNvPr id="33" name="直接连接符 32"/>
          <p:cNvCxnSpPr>
            <a:stCxn id="9" idx="6"/>
            <a:endCxn id="24" idx="2"/>
          </p:cNvCxnSpPr>
          <p:nvPr/>
        </p:nvCxnSpPr>
        <p:spPr>
          <a:xfrm>
            <a:off x="5006701" y="2381878"/>
            <a:ext cx="2193129" cy="1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021585" y="4402600"/>
            <a:ext cx="2193129" cy="1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73799" y="2900537"/>
            <a:ext cx="7601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L.l</a:t>
            </a:r>
            <a:endParaRPr lang="zh-CN" altLang="en-US" sz="4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221390" y="4272982"/>
            <a:ext cx="93968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L.d</a:t>
            </a:r>
            <a:endParaRPr lang="zh-CN" altLang="en-US" sz="4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97713" y="1550880"/>
            <a:ext cx="93968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L.u</a:t>
            </a:r>
            <a:endParaRPr lang="zh-CN" altLang="en-US" sz="4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76559" y="2950190"/>
            <a:ext cx="82907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L.r</a:t>
            </a:r>
            <a:endParaRPr lang="zh-CN" altLang="en-US" sz="4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43" name="直接连接符 42"/>
          <p:cNvCxnSpPr>
            <a:endCxn id="7" idx="1"/>
          </p:cNvCxnSpPr>
          <p:nvPr/>
        </p:nvCxnSpPr>
        <p:spPr>
          <a:xfrm>
            <a:off x="1072023" y="2628437"/>
            <a:ext cx="3361886" cy="1536905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8" idx="7"/>
            <a:endCxn id="9" idx="3"/>
          </p:cNvCxnSpPr>
          <p:nvPr/>
        </p:nvCxnSpPr>
        <p:spPr>
          <a:xfrm flipV="1">
            <a:off x="1057569" y="2619136"/>
            <a:ext cx="3376340" cy="1546206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504172" y="2635814"/>
            <a:ext cx="93968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L.q</a:t>
            </a:r>
            <a:endParaRPr lang="zh-CN" altLang="en-US" sz="4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052751" y="2633774"/>
            <a:ext cx="93968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L.p</a:t>
            </a:r>
            <a:endParaRPr lang="zh-CN" altLang="en-US" sz="4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455234" y="2850884"/>
            <a:ext cx="84972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</a:t>
            </a:r>
            <a:r>
              <a:rPr lang="en-US" altLang="zh-CN" sz="48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.l</a:t>
            </a:r>
            <a:endParaRPr lang="zh-CN" altLang="en-US" sz="4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902825" y="4223329"/>
            <a:ext cx="102925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</a:t>
            </a:r>
            <a:r>
              <a:rPr lang="en-US" altLang="zh-CN" sz="48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.d</a:t>
            </a:r>
            <a:endParaRPr lang="zh-CN" altLang="en-US" sz="4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879148" y="1501227"/>
            <a:ext cx="102925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</a:t>
            </a:r>
            <a:r>
              <a:rPr lang="en-US" altLang="zh-CN" sz="48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.u</a:t>
            </a:r>
            <a:endParaRPr lang="zh-CN" altLang="en-US" sz="4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557994" y="2900537"/>
            <a:ext cx="91864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</a:t>
            </a:r>
            <a:r>
              <a:rPr lang="en-US" altLang="zh-CN" sz="48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.r</a:t>
            </a:r>
            <a:endParaRPr lang="zh-CN" altLang="en-US" sz="4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7798246" y="2578784"/>
            <a:ext cx="3361886" cy="1536905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7783792" y="2569483"/>
            <a:ext cx="3376340" cy="1546206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8185607" y="2586161"/>
            <a:ext cx="102925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</a:t>
            </a:r>
            <a:r>
              <a:rPr lang="en-US" altLang="zh-CN" sz="48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.q</a:t>
            </a:r>
            <a:endParaRPr lang="zh-CN" altLang="en-US" sz="4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734186" y="2584121"/>
            <a:ext cx="102925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</a:t>
            </a:r>
            <a:r>
              <a:rPr lang="en-US" altLang="zh-CN" sz="48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.p</a:t>
            </a:r>
            <a:endParaRPr lang="zh-CN" altLang="en-US" sz="4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832574" y="1617052"/>
            <a:ext cx="58702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</a:t>
            </a:r>
            <a:endParaRPr lang="zh-CN" altLang="en-US" sz="4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807275" y="4322635"/>
            <a:ext cx="57259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</a:t>
            </a:r>
            <a:endParaRPr lang="zh-CN" altLang="en-US" sz="4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286439" y="2381877"/>
            <a:ext cx="0" cy="2113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820311" y="1586934"/>
            <a:ext cx="36480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4870886" y="1586934"/>
            <a:ext cx="249419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7110885" y="2468387"/>
            <a:ext cx="895" cy="18045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H="1" flipV="1">
            <a:off x="5006701" y="5011714"/>
            <a:ext cx="2335510" cy="12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 flipV="1">
            <a:off x="820310" y="5037877"/>
            <a:ext cx="351532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391157" y="368391"/>
            <a:ext cx="7847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Example: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如何合并得到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X.L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80290" y="5435839"/>
            <a:ext cx="105332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	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x.l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=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l.r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| (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l.u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&amp;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x.U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&amp;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r.l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&amp;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x.D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&amp;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l.d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);</a:t>
            </a:r>
            <a:endParaRPr lang="zh-CN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667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8" grpId="0"/>
      <p:bldP spid="49" grpId="0"/>
      <p:bldP spid="50" grpId="0"/>
      <p:bldP spid="51" grpId="0"/>
      <p:bldP spid="52" grpId="0"/>
      <p:bldP spid="53" grpId="0"/>
      <p:bldP spid="56" grpId="0"/>
      <p:bldP spid="57" grpId="0"/>
      <p:bldP spid="58" grpId="0"/>
      <p:bldP spid="59" grpId="0"/>
      <p:bldP spid="85" grpId="0"/>
    </p:bld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616</TotalTime>
  <Words>988</Words>
  <Application>Microsoft Office PowerPoint</Application>
  <PresentationFormat>宽屏</PresentationFormat>
  <Paragraphs>96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水滴</vt:lpstr>
      <vt:lpstr>线段树进阶</vt:lpstr>
      <vt:lpstr>线段树的乘法，取模，开根，平方和，方差….</vt:lpstr>
      <vt:lpstr>区间取模？</vt:lpstr>
      <vt:lpstr>有加法操作的开根操作？</vt:lpstr>
      <vt:lpstr>线段树动态开节点</vt:lpstr>
      <vt:lpstr>线段树合并</vt:lpstr>
      <vt:lpstr>bzoj 1018 堵塞的交通traffic</vt:lpstr>
      <vt:lpstr>PowerPoint 演示文稿</vt:lpstr>
      <vt:lpstr>PowerPoint 演示文稿</vt:lpstr>
      <vt:lpstr>线段树优化图论中连边操作 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刘 峰玮</cp:lastModifiedBy>
  <cp:revision>38</cp:revision>
  <dcterms:created xsi:type="dcterms:W3CDTF">2019-07-23T02:26:56Z</dcterms:created>
  <dcterms:modified xsi:type="dcterms:W3CDTF">2019-07-25T01:26:02Z</dcterms:modified>
</cp:coreProperties>
</file>