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2" r:id="rId7"/>
    <p:sldId id="264" r:id="rId8"/>
    <p:sldId id="259" r:id="rId9"/>
    <p:sldId id="265" r:id="rId10"/>
    <p:sldId id="266" r:id="rId11"/>
    <p:sldId id="267" r:id="rId12"/>
    <p:sldId id="268" r:id="rId13"/>
    <p:sldId id="270" r:id="rId14"/>
    <p:sldId id="269" r:id="rId15"/>
    <p:sldId id="271" r:id="rId16"/>
    <p:sldId id="272" r:id="rId17"/>
    <p:sldId id="273"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番場 宥輝" initials="番場" lastIdx="1" clrIdx="0">
    <p:extLst>
      <p:ext uri="{19B8F6BF-5375-455C-9EA6-DF929625EA0E}">
        <p15:presenceInfo xmlns:p15="http://schemas.microsoft.com/office/powerpoint/2012/main" userId="af6db711e1ec24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0T17:46:15.820" idx="1">
    <p:pos x="7116" y="1524"/>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Tree>
    <p:extLst>
      <p:ext uri="{BB962C8B-B14F-4D97-AF65-F5344CB8AC3E}">
        <p14:creationId xmlns:p14="http://schemas.microsoft.com/office/powerpoint/2010/main" val="283083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Tree>
    <p:extLst>
      <p:ext uri="{BB962C8B-B14F-4D97-AF65-F5344CB8AC3E}">
        <p14:creationId xmlns:p14="http://schemas.microsoft.com/office/powerpoint/2010/main" val="1525486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50822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Tree>
    <p:extLst>
      <p:ext uri="{BB962C8B-B14F-4D97-AF65-F5344CB8AC3E}">
        <p14:creationId xmlns:p14="http://schemas.microsoft.com/office/powerpoint/2010/main" val="2311303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8908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Tree>
    <p:extLst>
      <p:ext uri="{BB962C8B-B14F-4D97-AF65-F5344CB8AC3E}">
        <p14:creationId xmlns:p14="http://schemas.microsoft.com/office/powerpoint/2010/main" val="76246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Tree>
    <p:extLst>
      <p:ext uri="{BB962C8B-B14F-4D97-AF65-F5344CB8AC3E}">
        <p14:creationId xmlns:p14="http://schemas.microsoft.com/office/powerpoint/2010/main" val="2079688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Tree>
    <p:extLst>
      <p:ext uri="{BB962C8B-B14F-4D97-AF65-F5344CB8AC3E}">
        <p14:creationId xmlns:p14="http://schemas.microsoft.com/office/powerpoint/2010/main" val="295870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Tree>
    <p:extLst>
      <p:ext uri="{BB962C8B-B14F-4D97-AF65-F5344CB8AC3E}">
        <p14:creationId xmlns:p14="http://schemas.microsoft.com/office/powerpoint/2010/main" val="113524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Tree>
    <p:extLst>
      <p:ext uri="{BB962C8B-B14F-4D97-AF65-F5344CB8AC3E}">
        <p14:creationId xmlns:p14="http://schemas.microsoft.com/office/powerpoint/2010/main" val="306542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Tree>
    <p:extLst>
      <p:ext uri="{BB962C8B-B14F-4D97-AF65-F5344CB8AC3E}">
        <p14:creationId xmlns:p14="http://schemas.microsoft.com/office/powerpoint/2010/main" val="27023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Tree>
    <p:extLst>
      <p:ext uri="{BB962C8B-B14F-4D97-AF65-F5344CB8AC3E}">
        <p14:creationId xmlns:p14="http://schemas.microsoft.com/office/powerpoint/2010/main" val="53823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Tree>
    <p:extLst>
      <p:ext uri="{BB962C8B-B14F-4D97-AF65-F5344CB8AC3E}">
        <p14:creationId xmlns:p14="http://schemas.microsoft.com/office/powerpoint/2010/main" val="302977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Tree>
    <p:extLst>
      <p:ext uri="{BB962C8B-B14F-4D97-AF65-F5344CB8AC3E}">
        <p14:creationId xmlns:p14="http://schemas.microsoft.com/office/powerpoint/2010/main" val="380317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Tree>
    <p:extLst>
      <p:ext uri="{BB962C8B-B14F-4D97-AF65-F5344CB8AC3E}">
        <p14:creationId xmlns:p14="http://schemas.microsoft.com/office/powerpoint/2010/main" val="383348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1B1DD69-FFEB-4A9C-A7AC-419639EBE4F8}" type="datetimeFigureOut">
              <a:rPr kumimoji="1" lang="ja-JP" altLang="en-US" smtClean="0"/>
              <a:t>2018/11/16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9699060-1140-4ECE-A32B-1447A5EF69F3}" type="slidenum">
              <a:rPr kumimoji="1" lang="ja-JP" altLang="en-US" smtClean="0"/>
              <a:t>‹#›</a:t>
            </a:fld>
            <a:endParaRPr kumimoji="1" lang="ja-JP" altLang="en-US"/>
          </a:p>
        </p:txBody>
      </p:sp>
    </p:spTree>
    <p:extLst>
      <p:ext uri="{BB962C8B-B14F-4D97-AF65-F5344CB8AC3E}">
        <p14:creationId xmlns:p14="http://schemas.microsoft.com/office/powerpoint/2010/main" val="126458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B1DD69-FFEB-4A9C-A7AC-419639EBE4F8}" type="datetimeFigureOut">
              <a:rPr kumimoji="1" lang="ja-JP" altLang="en-US" smtClean="0"/>
              <a:t>2018/11/16</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699060-1140-4ECE-A32B-1447A5EF69F3}" type="slidenum">
              <a:rPr kumimoji="1" lang="ja-JP" altLang="en-US" smtClean="0"/>
              <a:t>‹#›</a:t>
            </a:fld>
            <a:endParaRPr kumimoji="1" lang="ja-JP" altLang="en-US"/>
          </a:p>
        </p:txBody>
      </p:sp>
    </p:spTree>
    <p:extLst>
      <p:ext uri="{BB962C8B-B14F-4D97-AF65-F5344CB8AC3E}">
        <p14:creationId xmlns:p14="http://schemas.microsoft.com/office/powerpoint/2010/main" val="1091348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acebook.com/profile.php?id=100016776551495"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github.com/YuukiReiy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11D260-5F26-4F1B-951D-D6D31A7DBD48}"/>
              </a:ext>
            </a:extLst>
          </p:cNvPr>
          <p:cNvSpPr>
            <a:spLocks noGrp="1"/>
          </p:cNvSpPr>
          <p:nvPr>
            <p:ph type="ctrTitle"/>
          </p:nvPr>
        </p:nvSpPr>
        <p:spPr>
          <a:xfrm>
            <a:off x="1507067" y="2404534"/>
            <a:ext cx="7766936" cy="1646302"/>
          </a:xfrm>
        </p:spPr>
        <p:txBody>
          <a:bodyPr/>
          <a:lstStyle/>
          <a:p>
            <a:pPr algn="ctr"/>
            <a:r>
              <a:rPr lang="ja-JP" altLang="en-US">
                <a:solidFill>
                  <a:schemeClr val="tx1"/>
                </a:solidFill>
                <a:latin typeface="HGP創英角ｺﾞｼｯｸUB" panose="020B0900000000000000" pitchFamily="50" charset="-128"/>
                <a:ea typeface="HGP創英角ｺﾞｼｯｸUB" panose="020B0900000000000000" pitchFamily="50" charset="-128"/>
              </a:rPr>
              <a:t>コーディング</a:t>
            </a:r>
            <a:r>
              <a:rPr lang="ja-JP" altLang="en-US" dirty="0">
                <a:solidFill>
                  <a:schemeClr val="tx1"/>
                </a:solidFill>
                <a:latin typeface="HGP創英角ｺﾞｼｯｸUB" panose="020B0900000000000000" pitchFamily="50" charset="-128"/>
                <a:ea typeface="HGP創英角ｺﾞｼｯｸUB" panose="020B0900000000000000" pitchFamily="50" charset="-128"/>
              </a:rPr>
              <a:t>講座</a:t>
            </a:r>
            <a:endParaRPr kumimoji="1" lang="ja-JP" altLang="en-US"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3" name="字幕 2">
            <a:extLst>
              <a:ext uri="{FF2B5EF4-FFF2-40B4-BE49-F238E27FC236}">
                <a16:creationId xmlns:a16="http://schemas.microsoft.com/office/drawing/2014/main" id="{20FA70A4-FC5C-4676-AFE7-7F494D5899AD}"/>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67173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D0969AC-E687-4235-9D9C-619D1DB57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3" y="0"/>
            <a:ext cx="12192000" cy="6858000"/>
          </a:xfrm>
          <a:prstGeom prst="rect">
            <a:avLst/>
          </a:prstGeom>
        </p:spPr>
      </p:pic>
      <p:sp>
        <p:nvSpPr>
          <p:cNvPr id="6" name="楕円 5">
            <a:extLst>
              <a:ext uri="{FF2B5EF4-FFF2-40B4-BE49-F238E27FC236}">
                <a16:creationId xmlns:a16="http://schemas.microsoft.com/office/drawing/2014/main" id="{709F2AEE-CF3F-4F2D-805E-96DAC4520493}"/>
              </a:ext>
            </a:extLst>
          </p:cNvPr>
          <p:cNvSpPr/>
          <p:nvPr/>
        </p:nvSpPr>
        <p:spPr>
          <a:xfrm>
            <a:off x="4276725" y="1743075"/>
            <a:ext cx="419100" cy="419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1C416615-A477-4612-B114-37790CB3DF6C}"/>
              </a:ext>
            </a:extLst>
          </p:cNvPr>
          <p:cNvSpPr/>
          <p:nvPr/>
        </p:nvSpPr>
        <p:spPr>
          <a:xfrm>
            <a:off x="5334000" y="1743075"/>
            <a:ext cx="419100" cy="419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D3D30DD-446B-4529-9133-4AE2BF6B7611}"/>
              </a:ext>
            </a:extLst>
          </p:cNvPr>
          <p:cNvSpPr/>
          <p:nvPr/>
        </p:nvSpPr>
        <p:spPr>
          <a:xfrm>
            <a:off x="3028950" y="1962150"/>
            <a:ext cx="419100" cy="419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EE50F148-2512-49F2-BE27-7EB314C35BFA}"/>
              </a:ext>
            </a:extLst>
          </p:cNvPr>
          <p:cNvSpPr/>
          <p:nvPr/>
        </p:nvSpPr>
        <p:spPr>
          <a:xfrm>
            <a:off x="4772025" y="2600325"/>
            <a:ext cx="419100" cy="419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B49CA49-3B8F-40F5-9B65-81AED56EB6F0}"/>
              </a:ext>
            </a:extLst>
          </p:cNvPr>
          <p:cNvSpPr/>
          <p:nvPr/>
        </p:nvSpPr>
        <p:spPr>
          <a:xfrm>
            <a:off x="5934077" y="2562225"/>
            <a:ext cx="495300" cy="495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C630934-B32E-446D-9877-AFF8A292AB89}"/>
              </a:ext>
            </a:extLst>
          </p:cNvPr>
          <p:cNvSpPr/>
          <p:nvPr/>
        </p:nvSpPr>
        <p:spPr>
          <a:xfrm>
            <a:off x="5934077" y="4214812"/>
            <a:ext cx="495300" cy="495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FCB1CC13-1F34-4440-80D7-F3854B06B250}"/>
              </a:ext>
            </a:extLst>
          </p:cNvPr>
          <p:cNvSpPr/>
          <p:nvPr/>
        </p:nvSpPr>
        <p:spPr>
          <a:xfrm>
            <a:off x="3028950" y="2809875"/>
            <a:ext cx="419100" cy="419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05DF7970-29ED-4F28-A34E-7703AC6A2C99}"/>
              </a:ext>
            </a:extLst>
          </p:cNvPr>
          <p:cNvSpPr/>
          <p:nvPr/>
        </p:nvSpPr>
        <p:spPr>
          <a:xfrm>
            <a:off x="4752975" y="3419476"/>
            <a:ext cx="419100" cy="419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9935979-CFA8-4772-9F11-ADF3092550B1}"/>
              </a:ext>
            </a:extLst>
          </p:cNvPr>
          <p:cNvSpPr/>
          <p:nvPr/>
        </p:nvSpPr>
        <p:spPr>
          <a:xfrm>
            <a:off x="5876927" y="3419476"/>
            <a:ext cx="419100" cy="419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193C6E9-DA62-45A9-BFBD-3BA3B8F19F77}"/>
              </a:ext>
            </a:extLst>
          </p:cNvPr>
          <p:cNvSpPr/>
          <p:nvPr/>
        </p:nvSpPr>
        <p:spPr>
          <a:xfrm>
            <a:off x="3028950" y="3657600"/>
            <a:ext cx="419100" cy="419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48D3BAA6-46A0-4A36-B32E-8FEA342C4CFD}"/>
              </a:ext>
            </a:extLst>
          </p:cNvPr>
          <p:cNvSpPr/>
          <p:nvPr/>
        </p:nvSpPr>
        <p:spPr>
          <a:xfrm>
            <a:off x="4800598" y="4291012"/>
            <a:ext cx="371477" cy="3905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92E0FE0-5EC6-4864-99FE-F326D9791575}"/>
              </a:ext>
            </a:extLst>
          </p:cNvPr>
          <p:cNvSpPr/>
          <p:nvPr/>
        </p:nvSpPr>
        <p:spPr>
          <a:xfrm>
            <a:off x="3052761" y="4514849"/>
            <a:ext cx="371477" cy="3905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EC79DD86-E5F8-4342-9EBF-AF9276CA4251}"/>
              </a:ext>
            </a:extLst>
          </p:cNvPr>
          <p:cNvSpPr/>
          <p:nvPr/>
        </p:nvSpPr>
        <p:spPr>
          <a:xfrm>
            <a:off x="3433761" y="4295774"/>
            <a:ext cx="371477" cy="3905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3CE1B37A-7BCE-4F41-92AA-D85869DF1987}"/>
              </a:ext>
            </a:extLst>
          </p:cNvPr>
          <p:cNvSpPr/>
          <p:nvPr/>
        </p:nvSpPr>
        <p:spPr>
          <a:xfrm>
            <a:off x="3433761" y="3462337"/>
            <a:ext cx="371477" cy="3905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1D26B28A-7D06-434C-8808-0CCB1C7130FA}"/>
              </a:ext>
            </a:extLst>
          </p:cNvPr>
          <p:cNvSpPr/>
          <p:nvPr/>
        </p:nvSpPr>
        <p:spPr>
          <a:xfrm>
            <a:off x="3419474" y="2562224"/>
            <a:ext cx="371477" cy="3905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C6EB0DD-05BB-434C-BF03-A28015EB10BE}"/>
              </a:ext>
            </a:extLst>
          </p:cNvPr>
          <p:cNvSpPr/>
          <p:nvPr/>
        </p:nvSpPr>
        <p:spPr>
          <a:xfrm>
            <a:off x="2962274" y="1743075"/>
            <a:ext cx="371477" cy="3905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7EB0D45B-FEC3-4E78-884B-8348B0AFFE9D}"/>
              </a:ext>
            </a:extLst>
          </p:cNvPr>
          <p:cNvSpPr txBox="1"/>
          <p:nvPr/>
        </p:nvSpPr>
        <p:spPr>
          <a:xfrm>
            <a:off x="4038597" y="5334684"/>
            <a:ext cx="7848603" cy="646331"/>
          </a:xfrm>
          <a:prstGeom prst="rect">
            <a:avLst/>
          </a:prstGeom>
          <a:noFill/>
        </p:spPr>
        <p:txBody>
          <a:bodyPr wrap="square" rtlCol="0">
            <a:spAutoFit/>
          </a:bodyPr>
          <a:lstStyle/>
          <a:p>
            <a:r>
              <a:rPr kumimoji="1" lang="ja-JP" altLang="en-US" sz="3600" dirty="0">
                <a:ln>
                  <a:solidFill>
                    <a:schemeClr val="bg1"/>
                  </a:solidFill>
                </a:ln>
                <a:solidFill>
                  <a:srgbClr val="FF0000"/>
                </a:solidFill>
                <a:latin typeface="HGP創英角ﾎﾟｯﾌﾟ体" panose="040B0A00000000000000" pitchFamily="50" charset="-128"/>
                <a:ea typeface="HGP創英角ﾎﾟｯﾌﾟ体" panose="040B0A00000000000000" pitchFamily="50" charset="-128"/>
              </a:rPr>
              <a:t>数値だけがマジックナンバーではない！</a:t>
            </a:r>
          </a:p>
        </p:txBody>
      </p:sp>
    </p:spTree>
    <p:extLst>
      <p:ext uri="{BB962C8B-B14F-4D97-AF65-F5344CB8AC3E}">
        <p14:creationId xmlns:p14="http://schemas.microsoft.com/office/powerpoint/2010/main" val="2609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4A1B4B3-B915-4BF3-9F22-0E4AB7F8A9B8}"/>
              </a:ext>
            </a:extLst>
          </p:cNvPr>
          <p:cNvSpPr txBox="1"/>
          <p:nvPr/>
        </p:nvSpPr>
        <p:spPr>
          <a:xfrm>
            <a:off x="2619374" y="2514600"/>
            <a:ext cx="8181975" cy="1200329"/>
          </a:xfrm>
          <a:prstGeom prst="rect">
            <a:avLst/>
          </a:prstGeom>
          <a:noFill/>
        </p:spPr>
        <p:txBody>
          <a:bodyPr wrap="square" rtlCol="0">
            <a:spAutoFit/>
          </a:bodyPr>
          <a:lstStyle/>
          <a:p>
            <a:r>
              <a:rPr kumimoji="1" lang="ja-JP" altLang="en-US" sz="7200" dirty="0">
                <a:latin typeface="HGP創英角ﾎﾟｯﾌﾟ体" panose="040B0A00000000000000" pitchFamily="50" charset="-128"/>
                <a:ea typeface="HGP創英角ﾎﾟｯﾌﾟ体" panose="040B0A00000000000000" pitchFamily="50" charset="-128"/>
              </a:rPr>
              <a:t>マジックナンバー</a:t>
            </a:r>
          </a:p>
        </p:txBody>
      </p:sp>
      <p:sp>
        <p:nvSpPr>
          <p:cNvPr id="6" name="正方形/長方形 5">
            <a:extLst>
              <a:ext uri="{FF2B5EF4-FFF2-40B4-BE49-F238E27FC236}">
                <a16:creationId xmlns:a16="http://schemas.microsoft.com/office/drawing/2014/main" id="{B781CD03-0540-4BDC-AD8B-3D19BEDE4474}"/>
              </a:ext>
            </a:extLst>
          </p:cNvPr>
          <p:cNvSpPr/>
          <p:nvPr/>
        </p:nvSpPr>
        <p:spPr>
          <a:xfrm rot="2700000">
            <a:off x="3450920" y="2929025"/>
            <a:ext cx="4385030" cy="8096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6C188E2-5C99-4FD9-BDF0-7A916E59BD01}"/>
              </a:ext>
            </a:extLst>
          </p:cNvPr>
          <p:cNvSpPr/>
          <p:nvPr/>
        </p:nvSpPr>
        <p:spPr>
          <a:xfrm rot="8100000">
            <a:off x="3274995" y="2929023"/>
            <a:ext cx="4385030" cy="8096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F864197-3DA4-4710-AD29-6B37FAC45AAF}"/>
              </a:ext>
            </a:extLst>
          </p:cNvPr>
          <p:cNvSpPr txBox="1"/>
          <p:nvPr/>
        </p:nvSpPr>
        <p:spPr>
          <a:xfrm>
            <a:off x="2619374" y="5926165"/>
            <a:ext cx="6834188" cy="523220"/>
          </a:xfrm>
          <a:prstGeom prst="rect">
            <a:avLst/>
          </a:prstGeom>
          <a:noFill/>
        </p:spPr>
        <p:txBody>
          <a:bodyPr wrap="square" rtlCol="0">
            <a:spAutoFit/>
          </a:bodyPr>
          <a:lstStyle/>
          <a:p>
            <a:r>
              <a:rPr kumimoji="1" lang="ja-JP" altLang="en-US" sz="2800" dirty="0"/>
              <a:t>マジックナンバーを使うのは避けよう！</a:t>
            </a:r>
          </a:p>
        </p:txBody>
      </p:sp>
    </p:spTree>
    <p:extLst>
      <p:ext uri="{BB962C8B-B14F-4D97-AF65-F5344CB8AC3E}">
        <p14:creationId xmlns:p14="http://schemas.microsoft.com/office/powerpoint/2010/main" val="316895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B93F167-C274-4328-84C2-F52C3F9B6170}"/>
              </a:ext>
            </a:extLst>
          </p:cNvPr>
          <p:cNvSpPr txBox="1"/>
          <p:nvPr/>
        </p:nvSpPr>
        <p:spPr>
          <a:xfrm>
            <a:off x="1714499" y="2466975"/>
            <a:ext cx="12944476" cy="1754326"/>
          </a:xfrm>
          <a:prstGeom prst="rect">
            <a:avLst/>
          </a:prstGeom>
          <a:noFill/>
        </p:spPr>
        <p:txBody>
          <a:bodyPr wrap="square" rtlCol="0">
            <a:spAutoFit/>
          </a:bodyPr>
          <a:lstStyle/>
          <a:p>
            <a:r>
              <a:rPr kumimoji="1" lang="ja-JP" altLang="en-US" sz="5400" u="sng" dirty="0">
                <a:latin typeface="HGP創英角ﾎﾟｯﾌﾟ体" panose="040B0A00000000000000" pitchFamily="50" charset="-128"/>
                <a:ea typeface="HGP創英角ﾎﾟｯﾌﾟ体" panose="040B0A00000000000000" pitchFamily="50" charset="-128"/>
              </a:rPr>
              <a:t>マジックナンバー</a:t>
            </a:r>
            <a:r>
              <a:rPr kumimoji="1" lang="ja-JP" altLang="en-US" sz="5400" dirty="0">
                <a:latin typeface="HGP創英角ﾎﾟｯﾌﾟ体" panose="040B0A00000000000000" pitchFamily="50" charset="-128"/>
                <a:ea typeface="HGP創英角ﾎﾟｯﾌﾟ体" panose="040B0A00000000000000" pitchFamily="50" charset="-128"/>
              </a:rPr>
              <a:t>使うなって</a:t>
            </a:r>
            <a:r>
              <a:rPr kumimoji="1" lang="en-US" altLang="ja-JP" sz="5400" dirty="0">
                <a:latin typeface="HGP創英角ﾎﾟｯﾌﾟ体" panose="040B0A00000000000000" pitchFamily="50" charset="-128"/>
                <a:ea typeface="HGP創英角ﾎﾟｯﾌﾟ体" panose="040B0A00000000000000" pitchFamily="50" charset="-128"/>
              </a:rPr>
              <a:t>…</a:t>
            </a:r>
          </a:p>
          <a:p>
            <a:r>
              <a:rPr kumimoji="1" lang="ja-JP" altLang="en-US" sz="5400" dirty="0">
                <a:latin typeface="HGP創英角ﾎﾟｯﾌﾟ体" panose="040B0A00000000000000" pitchFamily="50" charset="-128"/>
                <a:ea typeface="HGP創英角ﾎﾟｯﾌﾟ体" panose="040B0A00000000000000" pitchFamily="50" charset="-128"/>
              </a:rPr>
              <a:t>どうやって開発すんだよ</a:t>
            </a:r>
            <a:r>
              <a:rPr kumimoji="1" lang="en-US" altLang="ja-JP" sz="5400" dirty="0">
                <a:latin typeface="HGP創英角ﾎﾟｯﾌﾟ体" panose="040B0A00000000000000" pitchFamily="50" charset="-128"/>
                <a:ea typeface="HGP創英角ﾎﾟｯﾌﾟ体" panose="040B0A00000000000000" pitchFamily="50" charset="-128"/>
              </a:rPr>
              <a:t>…</a:t>
            </a:r>
            <a:endParaRPr kumimoji="1" lang="ja-JP" altLang="en-US" sz="5400" dirty="0">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56759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91877A-67B0-4646-AE10-A70DEC6F042B}"/>
              </a:ext>
            </a:extLst>
          </p:cNvPr>
          <p:cNvSpPr>
            <a:spLocks noGrp="1"/>
          </p:cNvSpPr>
          <p:nvPr>
            <p:ph type="title"/>
          </p:nvPr>
        </p:nvSpPr>
        <p:spPr>
          <a:xfrm>
            <a:off x="677334" y="609600"/>
            <a:ext cx="8596668" cy="1320800"/>
          </a:xfrm>
        </p:spPr>
        <p:txBody>
          <a:bodyPr>
            <a:normAutofit/>
          </a:bodyPr>
          <a:lstStyle/>
          <a:p>
            <a:r>
              <a:rPr kumimoji="1" lang="ja-JP" altLang="en-US" sz="7200" dirty="0"/>
              <a:t>対策</a:t>
            </a:r>
          </a:p>
        </p:txBody>
      </p:sp>
      <p:sp>
        <p:nvSpPr>
          <p:cNvPr id="4" name="テキスト ボックス 3">
            <a:extLst>
              <a:ext uri="{FF2B5EF4-FFF2-40B4-BE49-F238E27FC236}">
                <a16:creationId xmlns:a16="http://schemas.microsoft.com/office/drawing/2014/main" id="{0BA65B75-0C38-4952-B6F3-7EBD3D09BA5E}"/>
              </a:ext>
            </a:extLst>
          </p:cNvPr>
          <p:cNvSpPr txBox="1"/>
          <p:nvPr/>
        </p:nvSpPr>
        <p:spPr>
          <a:xfrm>
            <a:off x="1381125" y="2419350"/>
            <a:ext cx="9915525" cy="1862048"/>
          </a:xfrm>
          <a:prstGeom prst="rect">
            <a:avLst/>
          </a:prstGeom>
          <a:noFill/>
        </p:spPr>
        <p:txBody>
          <a:bodyPr wrap="square" rtlCol="0">
            <a:spAutoFit/>
          </a:bodyPr>
          <a:lstStyle/>
          <a:p>
            <a:r>
              <a:rPr kumimoji="1" lang="ja-JP" altLang="en-US" sz="11500" dirty="0">
                <a:solidFill>
                  <a:srgbClr val="FF0000"/>
                </a:solidFill>
                <a:latin typeface="HGP創英角ﾎﾟｯﾌﾟ体" panose="040B0A00000000000000" pitchFamily="50" charset="-128"/>
                <a:ea typeface="HGP創英角ﾎﾟｯﾌﾟ体" panose="040B0A00000000000000" pitchFamily="50" charset="-128"/>
              </a:rPr>
              <a:t>列挙体</a:t>
            </a:r>
            <a:r>
              <a:rPr kumimoji="1" lang="ja-JP" altLang="en-US" sz="11500" dirty="0">
                <a:latin typeface="HGP創英角ﾎﾟｯﾌﾟ体" panose="040B0A00000000000000" pitchFamily="50" charset="-128"/>
                <a:ea typeface="HGP創英角ﾎﾟｯﾌﾟ体" panose="040B0A00000000000000" pitchFamily="50" charset="-128"/>
              </a:rPr>
              <a:t>と</a:t>
            </a:r>
            <a:r>
              <a:rPr kumimoji="1" lang="ja-JP" altLang="en-US" sz="11500" dirty="0">
                <a:solidFill>
                  <a:srgbClr val="FF0000"/>
                </a:solidFill>
                <a:latin typeface="HGP創英角ﾎﾟｯﾌﾟ体" panose="040B0A00000000000000" pitchFamily="50" charset="-128"/>
                <a:ea typeface="HGP創英角ﾎﾟｯﾌﾟ体" panose="040B0A00000000000000" pitchFamily="50" charset="-128"/>
              </a:rPr>
              <a:t>定数</a:t>
            </a:r>
          </a:p>
        </p:txBody>
      </p:sp>
      <p:sp>
        <p:nvSpPr>
          <p:cNvPr id="5" name="テキスト ボックス 4">
            <a:extLst>
              <a:ext uri="{FF2B5EF4-FFF2-40B4-BE49-F238E27FC236}">
                <a16:creationId xmlns:a16="http://schemas.microsoft.com/office/drawing/2014/main" id="{2559A85F-DC01-4CCB-91B6-3F84F52D93CD}"/>
              </a:ext>
            </a:extLst>
          </p:cNvPr>
          <p:cNvSpPr txBox="1"/>
          <p:nvPr/>
        </p:nvSpPr>
        <p:spPr>
          <a:xfrm>
            <a:off x="8004312" y="4505739"/>
            <a:ext cx="3127514" cy="707886"/>
          </a:xfrm>
          <a:prstGeom prst="rect">
            <a:avLst/>
          </a:prstGeom>
          <a:noFill/>
        </p:spPr>
        <p:txBody>
          <a:bodyPr wrap="square" rtlCol="0">
            <a:spAutoFit/>
          </a:bodyPr>
          <a:lstStyle/>
          <a:p>
            <a:r>
              <a:rPr kumimoji="1" lang="ja-JP" altLang="en-US" sz="4000" dirty="0"/>
              <a:t>を使おう！</a:t>
            </a:r>
          </a:p>
        </p:txBody>
      </p:sp>
    </p:spTree>
    <p:extLst>
      <p:ext uri="{BB962C8B-B14F-4D97-AF65-F5344CB8AC3E}">
        <p14:creationId xmlns:p14="http://schemas.microsoft.com/office/powerpoint/2010/main" val="420581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1B86EF6-DB74-4DCE-87FA-5A8AB91E6B62}"/>
              </a:ext>
            </a:extLst>
          </p:cNvPr>
          <p:cNvSpPr txBox="1"/>
          <p:nvPr/>
        </p:nvSpPr>
        <p:spPr>
          <a:xfrm>
            <a:off x="834887" y="715618"/>
            <a:ext cx="5128591" cy="830997"/>
          </a:xfrm>
          <a:prstGeom prst="rect">
            <a:avLst/>
          </a:prstGeom>
          <a:noFill/>
        </p:spPr>
        <p:txBody>
          <a:bodyPr wrap="square" rtlCol="0">
            <a:spAutoFit/>
          </a:bodyPr>
          <a:lstStyle/>
          <a:p>
            <a:r>
              <a:rPr kumimoji="1" lang="en-US" altLang="ja-JP" sz="4800" dirty="0"/>
              <a:t>1</a:t>
            </a:r>
            <a:r>
              <a:rPr kumimoji="1" lang="ja-JP" altLang="en-US" sz="4800" dirty="0"/>
              <a:t>つ目</a:t>
            </a:r>
          </a:p>
        </p:txBody>
      </p:sp>
      <p:sp>
        <p:nvSpPr>
          <p:cNvPr id="4" name="テキスト ボックス 3">
            <a:extLst>
              <a:ext uri="{FF2B5EF4-FFF2-40B4-BE49-F238E27FC236}">
                <a16:creationId xmlns:a16="http://schemas.microsoft.com/office/drawing/2014/main" id="{FA45DD57-BA79-41D3-A294-EFCAA751EA3A}"/>
              </a:ext>
            </a:extLst>
          </p:cNvPr>
          <p:cNvSpPr txBox="1"/>
          <p:nvPr/>
        </p:nvSpPr>
        <p:spPr>
          <a:xfrm>
            <a:off x="1461024" y="2497976"/>
            <a:ext cx="9915525" cy="1862048"/>
          </a:xfrm>
          <a:prstGeom prst="rect">
            <a:avLst/>
          </a:prstGeom>
          <a:noFill/>
        </p:spPr>
        <p:txBody>
          <a:bodyPr wrap="square" rtlCol="0">
            <a:spAutoFit/>
          </a:bodyPr>
          <a:lstStyle/>
          <a:p>
            <a:r>
              <a:rPr kumimoji="1" lang="ja-JP" altLang="en-US" sz="11500" dirty="0">
                <a:solidFill>
                  <a:srgbClr val="FF0000"/>
                </a:solidFill>
                <a:latin typeface="HGP創英角ﾎﾟｯﾌﾟ体" panose="040B0A00000000000000" pitchFamily="50" charset="-128"/>
                <a:ea typeface="HGP創英角ﾎﾟｯﾌﾟ体" panose="040B0A00000000000000" pitchFamily="50" charset="-128"/>
              </a:rPr>
              <a:t>列挙体</a:t>
            </a:r>
            <a:r>
              <a:rPr kumimoji="1" lang="en-US" altLang="ja-JP" sz="11500" dirty="0">
                <a:solidFill>
                  <a:srgbClr val="FF0000"/>
                </a:solidFill>
                <a:latin typeface="HGP創英角ﾎﾟｯﾌﾟ体" panose="040B0A00000000000000" pitchFamily="50" charset="-128"/>
                <a:ea typeface="HGP創英角ﾎﾟｯﾌﾟ体" panose="040B0A00000000000000" pitchFamily="50" charset="-128"/>
              </a:rPr>
              <a:t>(</a:t>
            </a:r>
            <a:r>
              <a:rPr kumimoji="1" lang="en-US" altLang="ja-JP" sz="11500" dirty="0" err="1">
                <a:solidFill>
                  <a:srgbClr val="FF0000"/>
                </a:solidFill>
                <a:latin typeface="HGP創英角ﾎﾟｯﾌﾟ体" panose="040B0A00000000000000" pitchFamily="50" charset="-128"/>
                <a:ea typeface="HGP創英角ﾎﾟｯﾌﾟ体" panose="040B0A00000000000000" pitchFamily="50" charset="-128"/>
              </a:rPr>
              <a:t>enum</a:t>
            </a:r>
            <a:r>
              <a:rPr kumimoji="1" lang="en-US" altLang="ja-JP" sz="11500" dirty="0">
                <a:solidFill>
                  <a:srgbClr val="FF0000"/>
                </a:solidFill>
                <a:latin typeface="HGP創英角ﾎﾟｯﾌﾟ体" panose="040B0A00000000000000" pitchFamily="50" charset="-128"/>
                <a:ea typeface="HGP創英角ﾎﾟｯﾌﾟ体" panose="040B0A00000000000000" pitchFamily="50" charset="-128"/>
              </a:rPr>
              <a:t>)</a:t>
            </a:r>
            <a:endParaRPr kumimoji="1" lang="ja-JP" altLang="en-US" sz="11500" dirty="0">
              <a:solidFill>
                <a:srgbClr val="FF0000"/>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16844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162A83-5AC2-4922-A7CF-FAC796264EC8}"/>
              </a:ext>
            </a:extLst>
          </p:cNvPr>
          <p:cNvSpPr>
            <a:spLocks noGrp="1"/>
          </p:cNvSpPr>
          <p:nvPr>
            <p:ph type="title"/>
          </p:nvPr>
        </p:nvSpPr>
        <p:spPr>
          <a:xfrm>
            <a:off x="677334" y="609600"/>
            <a:ext cx="8596668" cy="1320800"/>
          </a:xfrm>
        </p:spPr>
        <p:txBody>
          <a:bodyPr>
            <a:normAutofit/>
          </a:bodyPr>
          <a:lstStyle/>
          <a:p>
            <a:r>
              <a:rPr kumimoji="1" lang="ja-JP" altLang="en-US" sz="4400" dirty="0"/>
              <a:t>列挙体</a:t>
            </a:r>
            <a:r>
              <a:rPr kumimoji="1" lang="en-US" altLang="ja-JP" sz="4400" dirty="0"/>
              <a:t>(</a:t>
            </a:r>
            <a:r>
              <a:rPr kumimoji="1" lang="en-US" altLang="ja-JP" sz="4400" dirty="0" err="1"/>
              <a:t>enum</a:t>
            </a:r>
            <a:r>
              <a:rPr kumimoji="1" lang="en-US" altLang="ja-JP" sz="4400" dirty="0"/>
              <a:t>)</a:t>
            </a:r>
            <a:r>
              <a:rPr kumimoji="1" lang="ja-JP" altLang="en-US" sz="4400" dirty="0"/>
              <a:t>活用事例</a:t>
            </a:r>
          </a:p>
        </p:txBody>
      </p:sp>
      <p:pic>
        <p:nvPicPr>
          <p:cNvPr id="5" name="コンテンツ プレースホルダー 4">
            <a:extLst>
              <a:ext uri="{FF2B5EF4-FFF2-40B4-BE49-F238E27FC236}">
                <a16:creationId xmlns:a16="http://schemas.microsoft.com/office/drawing/2014/main" id="{58AB0334-25AD-44A3-B887-E0E026BD9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790" y="1530904"/>
            <a:ext cx="5785171" cy="3254159"/>
          </a:xfrm>
        </p:spPr>
      </p:pic>
      <p:pic>
        <p:nvPicPr>
          <p:cNvPr id="11" name="図 10">
            <a:extLst>
              <a:ext uri="{FF2B5EF4-FFF2-40B4-BE49-F238E27FC236}">
                <a16:creationId xmlns:a16="http://schemas.microsoft.com/office/drawing/2014/main" id="{7163854A-23FE-44EB-8AEE-536D68D36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041" y="1529101"/>
            <a:ext cx="5785170" cy="3254158"/>
          </a:xfrm>
          <a:prstGeom prst="rect">
            <a:avLst/>
          </a:prstGeom>
        </p:spPr>
      </p:pic>
      <p:sp>
        <p:nvSpPr>
          <p:cNvPr id="14" name="テキスト ボックス 13">
            <a:extLst>
              <a:ext uri="{FF2B5EF4-FFF2-40B4-BE49-F238E27FC236}">
                <a16:creationId xmlns:a16="http://schemas.microsoft.com/office/drawing/2014/main" id="{E97A287C-6B20-4F17-8CC3-A1AF54E1503E}"/>
              </a:ext>
            </a:extLst>
          </p:cNvPr>
          <p:cNvSpPr txBox="1"/>
          <p:nvPr/>
        </p:nvSpPr>
        <p:spPr>
          <a:xfrm>
            <a:off x="1917577" y="5102595"/>
            <a:ext cx="9197266" cy="1200329"/>
          </a:xfrm>
          <a:prstGeom prst="rect">
            <a:avLst/>
          </a:prstGeom>
          <a:noFill/>
        </p:spPr>
        <p:txBody>
          <a:bodyPr wrap="square" rtlCol="0">
            <a:spAutoFit/>
          </a:bodyPr>
          <a:lstStyle/>
          <a:p>
            <a:r>
              <a:rPr kumimoji="1" lang="ja-JP" altLang="en-US" sz="3600" dirty="0">
                <a:latin typeface="HGP創英角ﾎﾟｯﾌﾟ体" panose="040B0A00000000000000" pitchFamily="50" charset="-128"/>
                <a:ea typeface="HGP創英角ﾎﾟｯﾌﾟ体" panose="040B0A00000000000000" pitchFamily="50" charset="-128"/>
              </a:rPr>
              <a:t>列挙体を使うことで主に状態を表す変数の</a:t>
            </a:r>
            <a:endParaRPr kumimoji="1" lang="en-US" altLang="ja-JP" sz="3600" dirty="0">
              <a:latin typeface="HGP創英角ﾎﾟｯﾌﾟ体" panose="040B0A00000000000000" pitchFamily="50" charset="-128"/>
              <a:ea typeface="HGP創英角ﾎﾟｯﾌﾟ体" panose="040B0A00000000000000" pitchFamily="50" charset="-128"/>
            </a:endParaRPr>
          </a:p>
          <a:p>
            <a:r>
              <a:rPr kumimoji="1" lang="ja-JP" altLang="en-US" sz="3600" u="sng" dirty="0">
                <a:solidFill>
                  <a:srgbClr val="FF0000"/>
                </a:solidFill>
                <a:latin typeface="HGP創英角ﾎﾟｯﾌﾟ体" panose="040B0A00000000000000" pitchFamily="50" charset="-128"/>
                <a:ea typeface="HGP創英角ﾎﾟｯﾌﾟ体" panose="040B0A00000000000000" pitchFamily="50" charset="-128"/>
              </a:rPr>
              <a:t>マジックナンバー</a:t>
            </a:r>
            <a:r>
              <a:rPr kumimoji="1" lang="ja-JP" altLang="en-US" sz="3600" dirty="0">
                <a:latin typeface="HGP創英角ﾎﾟｯﾌﾟ体" panose="040B0A00000000000000" pitchFamily="50" charset="-128"/>
                <a:ea typeface="HGP創英角ﾎﾟｯﾌﾟ体" panose="040B0A00000000000000" pitchFamily="50" charset="-128"/>
              </a:rPr>
              <a:t>をなくすことが出来る！</a:t>
            </a:r>
          </a:p>
        </p:txBody>
      </p:sp>
    </p:spTree>
    <p:extLst>
      <p:ext uri="{BB962C8B-B14F-4D97-AF65-F5344CB8AC3E}">
        <p14:creationId xmlns:p14="http://schemas.microsoft.com/office/powerpoint/2010/main" val="4026020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9DFE02-8CF1-4C6D-88A0-7273F4F32FB0}"/>
              </a:ext>
            </a:extLst>
          </p:cNvPr>
          <p:cNvSpPr>
            <a:spLocks noGrp="1"/>
          </p:cNvSpPr>
          <p:nvPr>
            <p:ph type="title"/>
          </p:nvPr>
        </p:nvSpPr>
        <p:spPr>
          <a:xfrm>
            <a:off x="677334" y="609600"/>
            <a:ext cx="9913726" cy="1320800"/>
          </a:xfrm>
        </p:spPr>
        <p:txBody>
          <a:bodyPr/>
          <a:lstStyle/>
          <a:p>
            <a:r>
              <a:rPr lang="en-US" altLang="ja-JP" dirty="0"/>
              <a:t>switch</a:t>
            </a:r>
            <a:r>
              <a:rPr lang="ja-JP" altLang="en-US" dirty="0"/>
              <a:t>文をつかって</a:t>
            </a:r>
            <a:r>
              <a:rPr lang="ja-JP" altLang="en-US" u="sng" dirty="0"/>
              <a:t>完成</a:t>
            </a:r>
            <a:endParaRPr kumimoji="1" lang="ja-JP" altLang="en-US" u="sng" dirty="0"/>
          </a:p>
        </p:txBody>
      </p:sp>
      <p:pic>
        <p:nvPicPr>
          <p:cNvPr id="7" name="図 6">
            <a:extLst>
              <a:ext uri="{FF2B5EF4-FFF2-40B4-BE49-F238E27FC236}">
                <a16:creationId xmlns:a16="http://schemas.microsoft.com/office/drawing/2014/main" id="{8B5F1A5D-BC96-4AB2-81F1-C332DF655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35" y="1414768"/>
            <a:ext cx="9115425" cy="5127427"/>
          </a:xfrm>
          <a:prstGeom prst="rect">
            <a:avLst/>
          </a:prstGeom>
        </p:spPr>
      </p:pic>
    </p:spTree>
    <p:extLst>
      <p:ext uri="{BB962C8B-B14F-4D97-AF65-F5344CB8AC3E}">
        <p14:creationId xmlns:p14="http://schemas.microsoft.com/office/powerpoint/2010/main" val="799693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9567B-81A2-4690-B590-2138F831CA32}"/>
              </a:ext>
            </a:extLst>
          </p:cNvPr>
          <p:cNvSpPr>
            <a:spLocks noGrp="1"/>
          </p:cNvSpPr>
          <p:nvPr>
            <p:ph type="title"/>
          </p:nvPr>
        </p:nvSpPr>
        <p:spPr>
          <a:xfrm>
            <a:off x="1991229" y="2450237"/>
            <a:ext cx="9771683" cy="1811045"/>
          </a:xfrm>
        </p:spPr>
        <p:txBody>
          <a:bodyPr>
            <a:normAutofit/>
          </a:bodyPr>
          <a:lstStyle/>
          <a:p>
            <a:r>
              <a:rPr kumimoji="1" lang="ja-JP" altLang="en-US" sz="8800" dirty="0">
                <a:solidFill>
                  <a:schemeClr val="tx1"/>
                </a:solidFill>
                <a:latin typeface="HGP創英角ﾎﾟｯﾌﾟ体" panose="040B0A00000000000000" pitchFamily="50" charset="-128"/>
                <a:ea typeface="HGP創英角ﾎﾟｯﾌﾟ体" panose="040B0A00000000000000" pitchFamily="50" charset="-128"/>
              </a:rPr>
              <a:t>実践してみよう！</a:t>
            </a:r>
          </a:p>
        </p:txBody>
      </p:sp>
    </p:spTree>
    <p:extLst>
      <p:ext uri="{BB962C8B-B14F-4D97-AF65-F5344CB8AC3E}">
        <p14:creationId xmlns:p14="http://schemas.microsoft.com/office/powerpoint/2010/main" val="1117290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9567B-81A2-4690-B590-2138F831CA32}"/>
              </a:ext>
            </a:extLst>
          </p:cNvPr>
          <p:cNvSpPr>
            <a:spLocks noGrp="1"/>
          </p:cNvSpPr>
          <p:nvPr>
            <p:ph type="title"/>
          </p:nvPr>
        </p:nvSpPr>
        <p:spPr>
          <a:xfrm>
            <a:off x="1387548" y="2835305"/>
            <a:ext cx="9771683" cy="1187389"/>
          </a:xfrm>
        </p:spPr>
        <p:txBody>
          <a:bodyPr>
            <a:noAutofit/>
          </a:bodyPr>
          <a:lstStyle/>
          <a:p>
            <a:pPr algn="ctr"/>
            <a:r>
              <a:rPr lang="ja-JP" altLang="en-US" sz="6600" dirty="0">
                <a:solidFill>
                  <a:schemeClr val="tx1"/>
                </a:solidFill>
                <a:latin typeface="HGP創英角ﾎﾟｯﾌﾟ体" panose="040B0A00000000000000" pitchFamily="50" charset="-128"/>
                <a:ea typeface="HGP創英角ﾎﾟｯﾌﾟ体" panose="040B0A00000000000000" pitchFamily="50" charset="-128"/>
              </a:rPr>
              <a:t>ついでに定数もやってみる</a:t>
            </a:r>
            <a:endParaRPr kumimoji="1" lang="ja-JP" altLang="en-US" sz="6600" dirty="0">
              <a:solidFill>
                <a:schemeClr val="tx1"/>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520866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9567B-81A2-4690-B590-2138F831CA32}"/>
              </a:ext>
            </a:extLst>
          </p:cNvPr>
          <p:cNvSpPr>
            <a:spLocks noGrp="1"/>
          </p:cNvSpPr>
          <p:nvPr>
            <p:ph type="title"/>
          </p:nvPr>
        </p:nvSpPr>
        <p:spPr>
          <a:xfrm>
            <a:off x="1236627" y="2523477"/>
            <a:ext cx="10200771" cy="1811045"/>
          </a:xfrm>
        </p:spPr>
        <p:txBody>
          <a:bodyPr>
            <a:normAutofit fontScale="90000"/>
          </a:bodyPr>
          <a:lstStyle/>
          <a:p>
            <a:r>
              <a:rPr kumimoji="1" lang="ja-JP" altLang="en-US" sz="8800" dirty="0">
                <a:solidFill>
                  <a:schemeClr val="tx1"/>
                </a:solidFill>
                <a:latin typeface="HGP創英角ﾎﾟｯﾌﾟ体" panose="040B0A00000000000000" pitchFamily="50" charset="-128"/>
                <a:ea typeface="HGP創英角ﾎﾟｯﾌﾟ体" panose="040B0A00000000000000" pitchFamily="50" charset="-128"/>
              </a:rPr>
              <a:t>今回はこれにて終了！</a:t>
            </a:r>
          </a:p>
        </p:txBody>
      </p:sp>
      <p:sp>
        <p:nvSpPr>
          <p:cNvPr id="3" name="タイトル 1">
            <a:extLst>
              <a:ext uri="{FF2B5EF4-FFF2-40B4-BE49-F238E27FC236}">
                <a16:creationId xmlns:a16="http://schemas.microsoft.com/office/drawing/2014/main" id="{EAA36BB7-B099-4D8C-B9CC-A014CC4076F7}"/>
              </a:ext>
            </a:extLst>
          </p:cNvPr>
          <p:cNvSpPr txBox="1">
            <a:spLocks/>
          </p:cNvSpPr>
          <p:nvPr/>
        </p:nvSpPr>
        <p:spPr>
          <a:xfrm>
            <a:off x="2825730" y="4158447"/>
            <a:ext cx="10200771" cy="181104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7200" dirty="0">
                <a:solidFill>
                  <a:schemeClr val="tx1"/>
                </a:solidFill>
                <a:latin typeface="HGP創英角ﾎﾟｯﾌﾟ体" panose="040B0A00000000000000" pitchFamily="50" charset="-128"/>
                <a:ea typeface="HGP創英角ﾎﾟｯﾌﾟ体" panose="040B0A00000000000000" pitchFamily="50" charset="-128"/>
              </a:rPr>
              <a:t>お疲れ様でした。</a:t>
            </a:r>
          </a:p>
        </p:txBody>
      </p:sp>
    </p:spTree>
    <p:extLst>
      <p:ext uri="{BB962C8B-B14F-4D97-AF65-F5344CB8AC3E}">
        <p14:creationId xmlns:p14="http://schemas.microsoft.com/office/powerpoint/2010/main" val="271781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52817-DD8F-4654-B168-34CEB49C109B}"/>
              </a:ext>
            </a:extLst>
          </p:cNvPr>
          <p:cNvSpPr>
            <a:spLocks noGrp="1"/>
          </p:cNvSpPr>
          <p:nvPr>
            <p:ph type="title"/>
          </p:nvPr>
        </p:nvSpPr>
        <p:spPr/>
        <p:txBody>
          <a:bodyPr>
            <a:normAutofit/>
          </a:bodyPr>
          <a:lstStyle/>
          <a:p>
            <a:r>
              <a:rPr kumimoji="1" lang="ja-JP" altLang="en-US" sz="7200" u="sng" dirty="0"/>
              <a:t>自己紹介</a:t>
            </a:r>
          </a:p>
        </p:txBody>
      </p:sp>
      <p:pic>
        <p:nvPicPr>
          <p:cNvPr id="6" name="コンテンツ プレースホルダー 5">
            <a:extLst>
              <a:ext uri="{FF2B5EF4-FFF2-40B4-BE49-F238E27FC236}">
                <a16:creationId xmlns:a16="http://schemas.microsoft.com/office/drawing/2014/main" id="{50DAD5C9-F0A5-414B-B99C-CA6FB82EF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5111" y="609600"/>
            <a:ext cx="4669429" cy="3500493"/>
          </a:xfrm>
        </p:spPr>
      </p:pic>
      <p:sp>
        <p:nvSpPr>
          <p:cNvPr id="4" name="テキスト ボックス 3">
            <a:extLst>
              <a:ext uri="{FF2B5EF4-FFF2-40B4-BE49-F238E27FC236}">
                <a16:creationId xmlns:a16="http://schemas.microsoft.com/office/drawing/2014/main" id="{DCD39DBC-4CC8-41EE-8F36-0190D59BB97B}"/>
              </a:ext>
            </a:extLst>
          </p:cNvPr>
          <p:cNvSpPr txBox="1"/>
          <p:nvPr/>
        </p:nvSpPr>
        <p:spPr>
          <a:xfrm>
            <a:off x="677334" y="2036680"/>
            <a:ext cx="4240895" cy="646331"/>
          </a:xfrm>
          <a:prstGeom prst="rect">
            <a:avLst/>
          </a:prstGeom>
          <a:noFill/>
        </p:spPr>
        <p:txBody>
          <a:bodyPr wrap="square" rtlCol="0">
            <a:spAutoFit/>
          </a:bodyPr>
          <a:lstStyle/>
          <a:p>
            <a:r>
              <a:rPr kumimoji="1" lang="en-US" altLang="ja-JP" sz="3600" dirty="0">
                <a:latin typeface="HGS明朝B" panose="02020800000000000000" pitchFamily="18" charset="-128"/>
                <a:ea typeface="HGS明朝B" panose="02020800000000000000" pitchFamily="18" charset="-128"/>
              </a:rPr>
              <a:t>IT</a:t>
            </a:r>
            <a:r>
              <a:rPr kumimoji="1" lang="ja-JP" altLang="en-US" sz="3600" dirty="0">
                <a:latin typeface="HGS明朝B" panose="02020800000000000000" pitchFamily="18" charset="-128"/>
                <a:ea typeface="HGS明朝B" panose="02020800000000000000" pitchFamily="18" charset="-128"/>
              </a:rPr>
              <a:t>高度専門学科</a:t>
            </a:r>
            <a:r>
              <a:rPr kumimoji="1" lang="en-US" altLang="ja-JP" sz="3600" dirty="0">
                <a:latin typeface="HGS明朝B" panose="02020800000000000000" pitchFamily="18" charset="-128"/>
                <a:ea typeface="HGS明朝B" panose="02020800000000000000" pitchFamily="18" charset="-128"/>
              </a:rPr>
              <a:t>3</a:t>
            </a:r>
            <a:r>
              <a:rPr kumimoji="1" lang="ja-JP" altLang="en-US" sz="3600" dirty="0">
                <a:latin typeface="HGS明朝B" panose="02020800000000000000" pitchFamily="18" charset="-128"/>
                <a:ea typeface="HGS明朝B" panose="02020800000000000000" pitchFamily="18" charset="-128"/>
              </a:rPr>
              <a:t>年</a:t>
            </a:r>
          </a:p>
        </p:txBody>
      </p:sp>
      <p:sp>
        <p:nvSpPr>
          <p:cNvPr id="7" name="テキスト ボックス 6">
            <a:extLst>
              <a:ext uri="{FF2B5EF4-FFF2-40B4-BE49-F238E27FC236}">
                <a16:creationId xmlns:a16="http://schemas.microsoft.com/office/drawing/2014/main" id="{FCE1DFCB-19F9-42CD-9A46-47B1DB93B499}"/>
              </a:ext>
            </a:extLst>
          </p:cNvPr>
          <p:cNvSpPr txBox="1"/>
          <p:nvPr/>
        </p:nvSpPr>
        <p:spPr>
          <a:xfrm>
            <a:off x="996930" y="2789291"/>
            <a:ext cx="7081750" cy="923330"/>
          </a:xfrm>
          <a:prstGeom prst="rect">
            <a:avLst/>
          </a:prstGeom>
          <a:noFill/>
        </p:spPr>
        <p:txBody>
          <a:bodyPr wrap="square" rtlCol="0">
            <a:spAutoFit/>
          </a:bodyPr>
          <a:lstStyle/>
          <a:p>
            <a:r>
              <a:rPr kumimoji="1" lang="ja-JP" altLang="en-US" sz="5400" dirty="0">
                <a:latin typeface="HGS明朝B" panose="02020800000000000000" pitchFamily="18" charset="-128"/>
                <a:ea typeface="HGS明朝B" panose="02020800000000000000" pitchFamily="18" charset="-128"/>
              </a:rPr>
              <a:t>番場 宥輝</a:t>
            </a:r>
          </a:p>
        </p:txBody>
      </p:sp>
      <p:sp>
        <p:nvSpPr>
          <p:cNvPr id="8" name="テキスト ボックス 7">
            <a:extLst>
              <a:ext uri="{FF2B5EF4-FFF2-40B4-BE49-F238E27FC236}">
                <a16:creationId xmlns:a16="http://schemas.microsoft.com/office/drawing/2014/main" id="{7B75161E-77D1-4BEA-9893-AFA42A917C3F}"/>
              </a:ext>
            </a:extLst>
          </p:cNvPr>
          <p:cNvSpPr txBox="1"/>
          <p:nvPr/>
        </p:nvSpPr>
        <p:spPr>
          <a:xfrm>
            <a:off x="796917" y="4283733"/>
            <a:ext cx="10095984" cy="646331"/>
          </a:xfrm>
          <a:prstGeom prst="rect">
            <a:avLst/>
          </a:prstGeom>
          <a:noFill/>
        </p:spPr>
        <p:txBody>
          <a:bodyPr wrap="square" rtlCol="0">
            <a:spAutoFit/>
          </a:bodyPr>
          <a:lstStyle/>
          <a:p>
            <a:r>
              <a:rPr kumimoji="1" lang="en-US" altLang="ja-JP" sz="3600" dirty="0">
                <a:latin typeface="HGP創英角ｺﾞｼｯｸUB" panose="020B0900000000000000" pitchFamily="50" charset="-128"/>
                <a:ea typeface="HGP創英角ｺﾞｼｯｸUB" panose="020B0900000000000000" pitchFamily="50" charset="-128"/>
              </a:rPr>
              <a:t>Facebook:</a:t>
            </a:r>
          </a:p>
        </p:txBody>
      </p:sp>
      <p:sp>
        <p:nvSpPr>
          <p:cNvPr id="9" name="テキスト ボックス 8">
            <a:hlinkClick r:id="rId3"/>
            <a:extLst>
              <a:ext uri="{FF2B5EF4-FFF2-40B4-BE49-F238E27FC236}">
                <a16:creationId xmlns:a16="http://schemas.microsoft.com/office/drawing/2014/main" id="{6821B2A7-701A-48B7-86B5-E640EA9822AE}"/>
              </a:ext>
            </a:extLst>
          </p:cNvPr>
          <p:cNvSpPr txBox="1"/>
          <p:nvPr/>
        </p:nvSpPr>
        <p:spPr>
          <a:xfrm>
            <a:off x="796917" y="4851678"/>
            <a:ext cx="10415580" cy="523220"/>
          </a:xfrm>
          <a:prstGeom prst="rect">
            <a:avLst/>
          </a:prstGeom>
          <a:noFill/>
        </p:spPr>
        <p:txBody>
          <a:bodyPr wrap="square" rtlCol="0">
            <a:spAutoFit/>
          </a:bodyPr>
          <a:lstStyle/>
          <a:p>
            <a:r>
              <a:rPr kumimoji="1" lang="en-US" altLang="ja-JP" sz="2800" u="sng" dirty="0">
                <a:solidFill>
                  <a:srgbClr val="0066CC"/>
                </a:solidFill>
                <a:latin typeface="HGP創英角ｺﾞｼｯｸUB" panose="020B0900000000000000" pitchFamily="50" charset="-128"/>
                <a:ea typeface="HGP創英角ｺﾞｼｯｸUB" panose="020B0900000000000000" pitchFamily="50" charset="-128"/>
              </a:rPr>
              <a:t>https://www.facebook.com/profile.php?id=100016776551495</a:t>
            </a:r>
          </a:p>
        </p:txBody>
      </p:sp>
      <p:sp>
        <p:nvSpPr>
          <p:cNvPr id="11" name="テキスト ボックス 10">
            <a:extLst>
              <a:ext uri="{FF2B5EF4-FFF2-40B4-BE49-F238E27FC236}">
                <a16:creationId xmlns:a16="http://schemas.microsoft.com/office/drawing/2014/main" id="{47E5D376-186B-49FE-90AF-C1E010FC1F9E}"/>
              </a:ext>
            </a:extLst>
          </p:cNvPr>
          <p:cNvSpPr txBox="1"/>
          <p:nvPr/>
        </p:nvSpPr>
        <p:spPr>
          <a:xfrm>
            <a:off x="796917" y="5504185"/>
            <a:ext cx="10095984" cy="646331"/>
          </a:xfrm>
          <a:prstGeom prst="rect">
            <a:avLst/>
          </a:prstGeom>
          <a:noFill/>
        </p:spPr>
        <p:txBody>
          <a:bodyPr wrap="square" rtlCol="0">
            <a:spAutoFit/>
          </a:bodyPr>
          <a:lstStyle/>
          <a:p>
            <a:r>
              <a:rPr kumimoji="1" lang="en-US" altLang="ja-JP" sz="3600" dirty="0" err="1">
                <a:latin typeface="HGP創英角ｺﾞｼｯｸUB" panose="020B0900000000000000" pitchFamily="50" charset="-128"/>
                <a:ea typeface="HGP創英角ｺﾞｼｯｸUB" panose="020B0900000000000000" pitchFamily="50" charset="-128"/>
              </a:rPr>
              <a:t>Github</a:t>
            </a:r>
            <a:r>
              <a:rPr kumimoji="1" lang="en-US" altLang="ja-JP" sz="3600" dirty="0">
                <a:latin typeface="HGP創英角ｺﾞｼｯｸUB" panose="020B0900000000000000" pitchFamily="50" charset="-128"/>
                <a:ea typeface="HGP創英角ｺﾞｼｯｸUB" panose="020B0900000000000000" pitchFamily="50" charset="-128"/>
              </a:rPr>
              <a:t>:</a:t>
            </a:r>
          </a:p>
        </p:txBody>
      </p:sp>
      <p:sp>
        <p:nvSpPr>
          <p:cNvPr id="12" name="テキスト ボックス 11">
            <a:hlinkClick r:id="rId4"/>
            <a:extLst>
              <a:ext uri="{FF2B5EF4-FFF2-40B4-BE49-F238E27FC236}">
                <a16:creationId xmlns:a16="http://schemas.microsoft.com/office/drawing/2014/main" id="{32759376-B008-4838-86FE-C61EF8B74949}"/>
              </a:ext>
            </a:extLst>
          </p:cNvPr>
          <p:cNvSpPr txBox="1"/>
          <p:nvPr/>
        </p:nvSpPr>
        <p:spPr>
          <a:xfrm>
            <a:off x="796917" y="6096217"/>
            <a:ext cx="10415580" cy="523220"/>
          </a:xfrm>
          <a:prstGeom prst="rect">
            <a:avLst/>
          </a:prstGeom>
          <a:noFill/>
        </p:spPr>
        <p:txBody>
          <a:bodyPr wrap="square" rtlCol="0">
            <a:spAutoFit/>
          </a:bodyPr>
          <a:lstStyle/>
          <a:p>
            <a:r>
              <a:rPr kumimoji="1" lang="en-US" altLang="ja-JP" sz="2800" u="sng" dirty="0">
                <a:solidFill>
                  <a:srgbClr val="0066CC"/>
                </a:solidFill>
                <a:latin typeface="HGP創英角ｺﾞｼｯｸUB" panose="020B0900000000000000" pitchFamily="50" charset="-128"/>
                <a:ea typeface="HGP創英角ｺﾞｼｯｸUB" panose="020B0900000000000000" pitchFamily="50" charset="-128"/>
              </a:rPr>
              <a:t>https://github.com/YuukiReiya</a:t>
            </a:r>
          </a:p>
        </p:txBody>
      </p:sp>
      <p:sp>
        <p:nvSpPr>
          <p:cNvPr id="13" name="テキスト ボックス 12">
            <a:extLst>
              <a:ext uri="{FF2B5EF4-FFF2-40B4-BE49-F238E27FC236}">
                <a16:creationId xmlns:a16="http://schemas.microsoft.com/office/drawing/2014/main" id="{D319B7EF-6306-47C6-9A69-A8455B5D7164}"/>
              </a:ext>
            </a:extLst>
          </p:cNvPr>
          <p:cNvSpPr txBox="1"/>
          <p:nvPr/>
        </p:nvSpPr>
        <p:spPr>
          <a:xfrm>
            <a:off x="7759084" y="4177207"/>
            <a:ext cx="4208015" cy="276999"/>
          </a:xfrm>
          <a:prstGeom prst="rect">
            <a:avLst/>
          </a:prstGeom>
          <a:noFill/>
        </p:spPr>
        <p:txBody>
          <a:bodyPr wrap="square" rtlCol="0">
            <a:spAutoFit/>
          </a:bodyPr>
          <a:lstStyle/>
          <a:p>
            <a:r>
              <a:rPr kumimoji="1" lang="ja-JP" altLang="en-US" sz="1200" dirty="0">
                <a:solidFill>
                  <a:srgbClr val="FFC000"/>
                </a:solidFill>
              </a:rPr>
              <a:t>↑</a:t>
            </a:r>
            <a:r>
              <a:rPr kumimoji="1" lang="en-US" altLang="ja-JP" sz="1200" dirty="0">
                <a:solidFill>
                  <a:srgbClr val="FFC000"/>
                </a:solidFill>
              </a:rPr>
              <a:t>Google</a:t>
            </a:r>
            <a:r>
              <a:rPr kumimoji="1" lang="ja-JP" altLang="en-US" sz="1200" dirty="0">
                <a:solidFill>
                  <a:srgbClr val="FFC000"/>
                </a:solidFill>
              </a:rPr>
              <a:t>で検索すると出るよ！</a:t>
            </a:r>
          </a:p>
        </p:txBody>
      </p:sp>
    </p:spTree>
    <p:extLst>
      <p:ext uri="{BB962C8B-B14F-4D97-AF65-F5344CB8AC3E}">
        <p14:creationId xmlns:p14="http://schemas.microsoft.com/office/powerpoint/2010/main" val="965419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C6234-B051-4BA6-B6DD-5A6218C08D85}"/>
              </a:ext>
            </a:extLst>
          </p:cNvPr>
          <p:cNvSpPr>
            <a:spLocks noGrp="1"/>
          </p:cNvSpPr>
          <p:nvPr>
            <p:ph type="title"/>
          </p:nvPr>
        </p:nvSpPr>
        <p:spPr/>
        <p:txBody>
          <a:bodyPr>
            <a:normAutofit/>
          </a:bodyPr>
          <a:lstStyle/>
          <a:p>
            <a:r>
              <a:rPr kumimoji="1" lang="ja-JP" altLang="en-US" sz="6000" u="sng" dirty="0"/>
              <a:t>講座の目的</a:t>
            </a:r>
          </a:p>
        </p:txBody>
      </p:sp>
      <p:sp>
        <p:nvSpPr>
          <p:cNvPr id="4" name="テキスト ボックス 3">
            <a:extLst>
              <a:ext uri="{FF2B5EF4-FFF2-40B4-BE49-F238E27FC236}">
                <a16:creationId xmlns:a16="http://schemas.microsoft.com/office/drawing/2014/main" id="{B0C3A53E-3CB8-4D05-82AA-BC363D2697A5}"/>
              </a:ext>
            </a:extLst>
          </p:cNvPr>
          <p:cNvSpPr txBox="1"/>
          <p:nvPr/>
        </p:nvSpPr>
        <p:spPr>
          <a:xfrm>
            <a:off x="2605281" y="2455932"/>
            <a:ext cx="7914708" cy="707886"/>
          </a:xfrm>
          <a:prstGeom prst="rect">
            <a:avLst/>
          </a:prstGeom>
          <a:noFill/>
        </p:spPr>
        <p:txBody>
          <a:bodyPr wrap="square" rtlCol="0">
            <a:spAutoFit/>
          </a:bodyPr>
          <a:lstStyle/>
          <a:p>
            <a:r>
              <a:rPr kumimoji="1" lang="ja-JP" altLang="en-US" sz="4000" dirty="0"/>
              <a:t>来年度一緒に制作する人材の育成</a:t>
            </a:r>
          </a:p>
        </p:txBody>
      </p:sp>
      <p:pic>
        <p:nvPicPr>
          <p:cNvPr id="5" name="コンテンツ プレースホルダー 5">
            <a:extLst>
              <a:ext uri="{FF2B5EF4-FFF2-40B4-BE49-F238E27FC236}">
                <a16:creationId xmlns:a16="http://schemas.microsoft.com/office/drawing/2014/main" id="{D81C7A54-053A-42EE-BD1A-96856A2F64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891" y="2299990"/>
            <a:ext cx="1742390" cy="1306203"/>
          </a:xfrm>
        </p:spPr>
      </p:pic>
      <p:pic>
        <p:nvPicPr>
          <p:cNvPr id="7" name="図 6">
            <a:extLst>
              <a:ext uri="{FF2B5EF4-FFF2-40B4-BE49-F238E27FC236}">
                <a16:creationId xmlns:a16="http://schemas.microsoft.com/office/drawing/2014/main" id="{C2E5E8E2-A47A-460D-B634-655F30F07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420" y="5042424"/>
            <a:ext cx="2657475" cy="1714500"/>
          </a:xfrm>
          <a:prstGeom prst="rect">
            <a:avLst/>
          </a:prstGeom>
        </p:spPr>
      </p:pic>
      <p:sp>
        <p:nvSpPr>
          <p:cNvPr id="8" name="テキスト ボックス 7">
            <a:extLst>
              <a:ext uri="{FF2B5EF4-FFF2-40B4-BE49-F238E27FC236}">
                <a16:creationId xmlns:a16="http://schemas.microsoft.com/office/drawing/2014/main" id="{84B6A78D-7C6A-4894-9FCC-3E6A4625FB1E}"/>
              </a:ext>
            </a:extLst>
          </p:cNvPr>
          <p:cNvSpPr txBox="1"/>
          <p:nvPr/>
        </p:nvSpPr>
        <p:spPr>
          <a:xfrm>
            <a:off x="2138646" y="4688481"/>
            <a:ext cx="7914708" cy="707886"/>
          </a:xfrm>
          <a:prstGeom prst="rect">
            <a:avLst/>
          </a:prstGeom>
          <a:noFill/>
        </p:spPr>
        <p:txBody>
          <a:bodyPr wrap="square" rtlCol="0">
            <a:spAutoFit/>
          </a:bodyPr>
          <a:lstStyle/>
          <a:p>
            <a:r>
              <a:rPr kumimoji="1" lang="ja-JP" altLang="en-US" sz="4000" dirty="0"/>
              <a:t>ゲーム開発に必要な知識の提供</a:t>
            </a:r>
          </a:p>
        </p:txBody>
      </p:sp>
      <p:pic>
        <p:nvPicPr>
          <p:cNvPr id="13" name="図 12">
            <a:extLst>
              <a:ext uri="{FF2B5EF4-FFF2-40B4-BE49-F238E27FC236}">
                <a16:creationId xmlns:a16="http://schemas.microsoft.com/office/drawing/2014/main" id="{2F633BBE-4C12-4D07-AB67-265B1737FD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5926" y="2169519"/>
            <a:ext cx="5367396" cy="3792960"/>
          </a:xfrm>
          <a:prstGeom prst="rect">
            <a:avLst/>
          </a:prstGeom>
        </p:spPr>
      </p:pic>
    </p:spTree>
    <p:extLst>
      <p:ext uri="{BB962C8B-B14F-4D97-AF65-F5344CB8AC3E}">
        <p14:creationId xmlns:p14="http://schemas.microsoft.com/office/powerpoint/2010/main" val="68719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style.rotation</p:attrName>
                                        </p:attrNameLst>
                                      </p:cBhvr>
                                      <p:tavLst>
                                        <p:tav tm="0">
                                          <p:val>
                                            <p:fltVal val="90"/>
                                          </p:val>
                                        </p:tav>
                                        <p:tav tm="100000">
                                          <p:val>
                                            <p:fltVal val="0"/>
                                          </p:val>
                                        </p:tav>
                                      </p:tavLst>
                                    </p:anim>
                                    <p:animEffect transition="in" filter="fade">
                                      <p:cBhvr>
                                        <p:cTn id="2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855323-D44F-43CC-857A-35A8B2DF98B6}"/>
              </a:ext>
            </a:extLst>
          </p:cNvPr>
          <p:cNvSpPr>
            <a:spLocks noGrp="1"/>
          </p:cNvSpPr>
          <p:nvPr>
            <p:ph type="title"/>
          </p:nvPr>
        </p:nvSpPr>
        <p:spPr>
          <a:xfrm>
            <a:off x="952542" y="2873405"/>
            <a:ext cx="10899148" cy="3411984"/>
          </a:xfrm>
        </p:spPr>
        <p:txBody>
          <a:bodyPr>
            <a:normAutofit/>
          </a:bodyPr>
          <a:lstStyle/>
          <a:p>
            <a:r>
              <a:rPr kumimoji="1" lang="en-US" altLang="ja-JP" sz="6600" dirty="0">
                <a:solidFill>
                  <a:schemeClr val="tx1"/>
                </a:solidFill>
                <a:latin typeface="HGP創英角ｺﾞｼｯｸUB" panose="020B0900000000000000" pitchFamily="50" charset="-128"/>
                <a:ea typeface="HGP創英角ｺﾞｼｯｸUB" panose="020B0900000000000000" pitchFamily="50" charset="-128"/>
              </a:rPr>
              <a:t>		</a:t>
            </a:r>
            <a:r>
              <a:rPr kumimoji="1" lang="ja-JP" altLang="en-US" sz="6600" dirty="0">
                <a:solidFill>
                  <a:schemeClr val="tx1"/>
                </a:solidFill>
                <a:latin typeface="HGP創英角ｺﾞｼｯｸUB" panose="020B0900000000000000" pitchFamily="50" charset="-128"/>
                <a:ea typeface="HGP創英角ｺﾞｼｯｸUB" panose="020B0900000000000000" pitchFamily="50" charset="-128"/>
              </a:rPr>
              <a:t>コーディングって何？</a:t>
            </a:r>
          </a:p>
        </p:txBody>
      </p:sp>
      <p:sp>
        <p:nvSpPr>
          <p:cNvPr id="4" name="テキスト ボックス 3">
            <a:extLst>
              <a:ext uri="{FF2B5EF4-FFF2-40B4-BE49-F238E27FC236}">
                <a16:creationId xmlns:a16="http://schemas.microsoft.com/office/drawing/2014/main" id="{9EA4F72C-0ABB-4BED-83BA-FF64FAF23434}"/>
              </a:ext>
            </a:extLst>
          </p:cNvPr>
          <p:cNvSpPr txBox="1"/>
          <p:nvPr/>
        </p:nvSpPr>
        <p:spPr>
          <a:xfrm>
            <a:off x="952542" y="4256231"/>
            <a:ext cx="10404629" cy="646331"/>
          </a:xfrm>
          <a:prstGeom prst="rect">
            <a:avLst/>
          </a:prstGeom>
          <a:noFill/>
        </p:spPr>
        <p:txBody>
          <a:bodyPr wrap="square" rtlCol="0">
            <a:spAutoFit/>
          </a:bodyPr>
          <a:lstStyle/>
          <a:p>
            <a:r>
              <a:rPr kumimoji="1" lang="ja-JP" altLang="en-US" sz="3600" dirty="0"/>
              <a:t>→プログラミングのコードを</a:t>
            </a:r>
            <a:r>
              <a:rPr kumimoji="1" lang="ja-JP" altLang="en-US" sz="3600" u="sng" dirty="0">
                <a:solidFill>
                  <a:srgbClr val="FF0000"/>
                </a:solidFill>
              </a:rPr>
              <a:t>綺麗</a:t>
            </a:r>
            <a:r>
              <a:rPr kumimoji="1" lang="ja-JP" altLang="en-US" sz="3600" dirty="0"/>
              <a:t>に書くこと</a:t>
            </a:r>
          </a:p>
        </p:txBody>
      </p:sp>
    </p:spTree>
    <p:extLst>
      <p:ext uri="{BB962C8B-B14F-4D97-AF65-F5344CB8AC3E}">
        <p14:creationId xmlns:p14="http://schemas.microsoft.com/office/powerpoint/2010/main" val="50989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855323-D44F-43CC-857A-35A8B2DF98B6}"/>
              </a:ext>
            </a:extLst>
          </p:cNvPr>
          <p:cNvSpPr>
            <a:spLocks noGrp="1"/>
          </p:cNvSpPr>
          <p:nvPr>
            <p:ph type="title"/>
          </p:nvPr>
        </p:nvSpPr>
        <p:spPr>
          <a:xfrm>
            <a:off x="952542" y="2873405"/>
            <a:ext cx="10899148" cy="3411984"/>
          </a:xfrm>
        </p:spPr>
        <p:txBody>
          <a:bodyPr>
            <a:normAutofit/>
          </a:bodyPr>
          <a:lstStyle/>
          <a:p>
            <a:r>
              <a:rPr kumimoji="1" lang="ja-JP" altLang="en-US" sz="6000" dirty="0">
                <a:solidFill>
                  <a:schemeClr val="tx1"/>
                </a:solidFill>
                <a:latin typeface="HGP創英角ｺﾞｼｯｸUB" panose="020B0900000000000000" pitchFamily="50" charset="-128"/>
                <a:ea typeface="HGP創英角ｺﾞｼｯｸUB" panose="020B0900000000000000" pitchFamily="50" charset="-128"/>
              </a:rPr>
              <a:t>そもそも、きれいなコードって何？</a:t>
            </a:r>
          </a:p>
        </p:txBody>
      </p:sp>
    </p:spTree>
    <p:extLst>
      <p:ext uri="{BB962C8B-B14F-4D97-AF65-F5344CB8AC3E}">
        <p14:creationId xmlns:p14="http://schemas.microsoft.com/office/powerpoint/2010/main" val="383388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974EB23-DC3D-4040-9D9F-9BD888D3EEE9}"/>
              </a:ext>
            </a:extLst>
          </p:cNvPr>
          <p:cNvSpPr>
            <a:spLocks noGrp="1"/>
          </p:cNvSpPr>
          <p:nvPr>
            <p:ph type="title"/>
          </p:nvPr>
        </p:nvSpPr>
        <p:spPr>
          <a:xfrm>
            <a:off x="4437191" y="574274"/>
            <a:ext cx="3619457" cy="651029"/>
          </a:xfrm>
        </p:spPr>
        <p:txBody>
          <a:bodyPr/>
          <a:lstStyle/>
          <a:p>
            <a:r>
              <a:rPr lang="en-US" altLang="ja-JP" dirty="0">
                <a:solidFill>
                  <a:schemeClr val="tx1"/>
                </a:solidFill>
                <a:latin typeface="HGP創英角ｺﾞｼｯｸUB" panose="020B0900000000000000" pitchFamily="50" charset="-128"/>
                <a:ea typeface="HGP創英角ｺﾞｼｯｸUB" panose="020B0900000000000000" pitchFamily="50" charset="-128"/>
              </a:rPr>
              <a:t>2</a:t>
            </a:r>
            <a:r>
              <a:rPr lang="ja-JP" altLang="en-US" dirty="0" err="1">
                <a:solidFill>
                  <a:schemeClr val="tx1"/>
                </a:solidFill>
                <a:latin typeface="HGP創英角ｺﾞｼｯｸUB" panose="020B0900000000000000" pitchFamily="50" charset="-128"/>
                <a:ea typeface="HGP創英角ｺﾞｼｯｸUB" panose="020B0900000000000000" pitchFamily="50" charset="-128"/>
              </a:rPr>
              <a:t>つの</a:t>
            </a:r>
            <a:r>
              <a:rPr lang="ja-JP" altLang="en-US" dirty="0">
                <a:solidFill>
                  <a:schemeClr val="tx1"/>
                </a:solidFill>
                <a:latin typeface="HGP創英角ｺﾞｼｯｸUB" panose="020B0900000000000000" pitchFamily="50" charset="-128"/>
                <a:ea typeface="HGP創英角ｺﾞｼｯｸUB" panose="020B0900000000000000" pitchFamily="50" charset="-128"/>
              </a:rPr>
              <a:t>画像を比較</a:t>
            </a:r>
          </a:p>
        </p:txBody>
      </p:sp>
      <p:sp>
        <p:nvSpPr>
          <p:cNvPr id="18" name="正方形/長方形 17">
            <a:extLst>
              <a:ext uri="{FF2B5EF4-FFF2-40B4-BE49-F238E27FC236}">
                <a16:creationId xmlns:a16="http://schemas.microsoft.com/office/drawing/2014/main" id="{38429755-1190-4226-B243-ACA762342B7B}"/>
              </a:ext>
            </a:extLst>
          </p:cNvPr>
          <p:cNvSpPr/>
          <p:nvPr/>
        </p:nvSpPr>
        <p:spPr>
          <a:xfrm>
            <a:off x="6165377" y="2086253"/>
            <a:ext cx="5820790" cy="329787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70C0"/>
              </a:solidFill>
            </a:endParaRPr>
          </a:p>
        </p:txBody>
      </p:sp>
      <p:sp>
        <p:nvSpPr>
          <p:cNvPr id="17" name="正方形/長方形 16">
            <a:extLst>
              <a:ext uri="{FF2B5EF4-FFF2-40B4-BE49-F238E27FC236}">
                <a16:creationId xmlns:a16="http://schemas.microsoft.com/office/drawing/2014/main" id="{4F004F7B-4241-4E48-B808-52530E7694E7}"/>
              </a:ext>
            </a:extLst>
          </p:cNvPr>
          <p:cNvSpPr/>
          <p:nvPr/>
        </p:nvSpPr>
        <p:spPr>
          <a:xfrm>
            <a:off x="205830" y="2086253"/>
            <a:ext cx="5820790" cy="32978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70C0"/>
              </a:solidFill>
            </a:endParaRPr>
          </a:p>
        </p:txBody>
      </p:sp>
      <p:pic>
        <p:nvPicPr>
          <p:cNvPr id="8" name="図 7">
            <a:extLst>
              <a:ext uri="{FF2B5EF4-FFF2-40B4-BE49-F238E27FC236}">
                <a16:creationId xmlns:a16="http://schemas.microsoft.com/office/drawing/2014/main" id="{87E0ACCC-C489-4CD8-A777-3CC42D967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919" y="2143957"/>
            <a:ext cx="5657706" cy="3182460"/>
          </a:xfrm>
          <a:prstGeom prst="rect">
            <a:avLst/>
          </a:prstGeom>
        </p:spPr>
      </p:pic>
      <p:pic>
        <p:nvPicPr>
          <p:cNvPr id="14" name="図 13">
            <a:extLst>
              <a:ext uri="{FF2B5EF4-FFF2-40B4-BE49-F238E27FC236}">
                <a16:creationId xmlns:a16="http://schemas.microsoft.com/office/drawing/2014/main" id="{0A3EEE2C-8FA4-490D-AA29-C6395DEF4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72" y="2143958"/>
            <a:ext cx="5657705" cy="3182459"/>
          </a:xfrm>
          <a:prstGeom prst="rect">
            <a:avLst/>
          </a:prstGeom>
        </p:spPr>
      </p:pic>
      <p:pic>
        <p:nvPicPr>
          <p:cNvPr id="16" name="図 15">
            <a:extLst>
              <a:ext uri="{FF2B5EF4-FFF2-40B4-BE49-F238E27FC236}">
                <a16:creationId xmlns:a16="http://schemas.microsoft.com/office/drawing/2014/main" id="{ED386C04-133B-47BF-BBE1-4181A00427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919" y="2143957"/>
            <a:ext cx="5657706" cy="3182460"/>
          </a:xfrm>
          <a:prstGeom prst="rect">
            <a:avLst/>
          </a:prstGeom>
        </p:spPr>
      </p:pic>
      <p:sp>
        <p:nvSpPr>
          <p:cNvPr id="19" name="テキスト ボックス 18">
            <a:extLst>
              <a:ext uri="{FF2B5EF4-FFF2-40B4-BE49-F238E27FC236}">
                <a16:creationId xmlns:a16="http://schemas.microsoft.com/office/drawing/2014/main" id="{FEB22D44-0BAC-4D97-BD82-BABEBAA9A353}"/>
              </a:ext>
            </a:extLst>
          </p:cNvPr>
          <p:cNvSpPr txBox="1"/>
          <p:nvPr/>
        </p:nvSpPr>
        <p:spPr>
          <a:xfrm>
            <a:off x="2265493" y="5795731"/>
            <a:ext cx="1487357" cy="369332"/>
          </a:xfrm>
          <a:prstGeom prst="rect">
            <a:avLst/>
          </a:prstGeom>
          <a:noFill/>
        </p:spPr>
        <p:txBody>
          <a:bodyPr wrap="square" rtlCol="0">
            <a:spAutoFit/>
          </a:bodyPr>
          <a:lstStyle/>
          <a:p>
            <a:r>
              <a:rPr kumimoji="1" lang="ja-JP" altLang="en-US" dirty="0"/>
              <a:t>汚いコード</a:t>
            </a:r>
          </a:p>
        </p:txBody>
      </p:sp>
      <p:sp>
        <p:nvSpPr>
          <p:cNvPr id="20" name="テキスト ボックス 19">
            <a:extLst>
              <a:ext uri="{FF2B5EF4-FFF2-40B4-BE49-F238E27FC236}">
                <a16:creationId xmlns:a16="http://schemas.microsoft.com/office/drawing/2014/main" id="{A453997E-037A-4E16-8FBC-AAB952F73090}"/>
              </a:ext>
            </a:extLst>
          </p:cNvPr>
          <p:cNvSpPr txBox="1"/>
          <p:nvPr/>
        </p:nvSpPr>
        <p:spPr>
          <a:xfrm>
            <a:off x="8609143" y="5795731"/>
            <a:ext cx="1639757" cy="369332"/>
          </a:xfrm>
          <a:prstGeom prst="rect">
            <a:avLst/>
          </a:prstGeom>
          <a:noFill/>
        </p:spPr>
        <p:txBody>
          <a:bodyPr wrap="square" rtlCol="0">
            <a:spAutoFit/>
          </a:bodyPr>
          <a:lstStyle/>
          <a:p>
            <a:r>
              <a:rPr kumimoji="1" lang="ja-JP" altLang="en-US" dirty="0"/>
              <a:t>綺麗なコード</a:t>
            </a:r>
          </a:p>
        </p:txBody>
      </p:sp>
      <p:pic>
        <p:nvPicPr>
          <p:cNvPr id="22" name="図 21">
            <a:extLst>
              <a:ext uri="{FF2B5EF4-FFF2-40B4-BE49-F238E27FC236}">
                <a16:creationId xmlns:a16="http://schemas.microsoft.com/office/drawing/2014/main" id="{95500E2E-B922-49B7-A4CB-69BBE25B09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71" y="2143957"/>
            <a:ext cx="5657705" cy="3182459"/>
          </a:xfrm>
          <a:prstGeom prst="rect">
            <a:avLst/>
          </a:prstGeom>
        </p:spPr>
      </p:pic>
      <p:pic>
        <p:nvPicPr>
          <p:cNvPr id="26" name="図 25">
            <a:extLst>
              <a:ext uri="{FF2B5EF4-FFF2-40B4-BE49-F238E27FC236}">
                <a16:creationId xmlns:a16="http://schemas.microsoft.com/office/drawing/2014/main" id="{7D215D75-E317-4F3C-8B85-C710896952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370" y="2143956"/>
            <a:ext cx="5657705" cy="3182459"/>
          </a:xfrm>
          <a:prstGeom prst="rect">
            <a:avLst/>
          </a:prstGeom>
        </p:spPr>
      </p:pic>
    </p:spTree>
    <p:extLst>
      <p:ext uri="{BB962C8B-B14F-4D97-AF65-F5344CB8AC3E}">
        <p14:creationId xmlns:p14="http://schemas.microsoft.com/office/powerpoint/2010/main" val="146690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855323-D44F-43CC-857A-35A8B2DF98B6}"/>
              </a:ext>
            </a:extLst>
          </p:cNvPr>
          <p:cNvSpPr>
            <a:spLocks noGrp="1"/>
          </p:cNvSpPr>
          <p:nvPr>
            <p:ph type="title"/>
          </p:nvPr>
        </p:nvSpPr>
        <p:spPr>
          <a:xfrm>
            <a:off x="837132" y="742765"/>
            <a:ext cx="6842052" cy="1121546"/>
          </a:xfrm>
        </p:spPr>
        <p:txBody>
          <a:bodyPr>
            <a:normAutofit/>
          </a:bodyPr>
          <a:lstStyle/>
          <a:p>
            <a:r>
              <a:rPr kumimoji="1" lang="ja-JP" altLang="en-US" sz="6000" dirty="0">
                <a:solidFill>
                  <a:schemeClr val="tx1"/>
                </a:solidFill>
                <a:latin typeface="HGP創英角ｺﾞｼｯｸUB" panose="020B0900000000000000" pitchFamily="50" charset="-128"/>
                <a:ea typeface="HGP創英角ｺﾞｼｯｸUB" panose="020B0900000000000000" pitchFamily="50" charset="-128"/>
              </a:rPr>
              <a:t>きれいなコードとは</a:t>
            </a:r>
            <a:r>
              <a:rPr kumimoji="1" lang="en-US" altLang="ja-JP" sz="6000" dirty="0">
                <a:solidFill>
                  <a:schemeClr val="tx1"/>
                </a:solidFill>
                <a:latin typeface="HGP創英角ｺﾞｼｯｸUB" panose="020B0900000000000000" pitchFamily="50" charset="-128"/>
                <a:ea typeface="HGP創英角ｺﾞｼｯｸUB" panose="020B0900000000000000" pitchFamily="50" charset="-128"/>
              </a:rPr>
              <a:t>…</a:t>
            </a:r>
            <a:endParaRPr kumimoji="1" lang="ja-JP" altLang="en-US" sz="6000"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3" name="タイトル 1">
            <a:extLst>
              <a:ext uri="{FF2B5EF4-FFF2-40B4-BE49-F238E27FC236}">
                <a16:creationId xmlns:a16="http://schemas.microsoft.com/office/drawing/2014/main" id="{CC7D3985-9D32-420F-8A48-2B209A549B60}"/>
              </a:ext>
            </a:extLst>
          </p:cNvPr>
          <p:cNvSpPr txBox="1">
            <a:spLocks/>
          </p:cNvSpPr>
          <p:nvPr/>
        </p:nvSpPr>
        <p:spPr>
          <a:xfrm>
            <a:off x="1804962" y="2041865"/>
            <a:ext cx="8582076" cy="1121546"/>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8000" dirty="0">
                <a:solidFill>
                  <a:srgbClr val="FF0000"/>
                </a:solidFill>
                <a:latin typeface="HGP創英角ｺﾞｼｯｸUB" panose="020B0900000000000000" pitchFamily="50" charset="-128"/>
                <a:ea typeface="HGP創英角ｺﾞｼｯｸUB" panose="020B0900000000000000" pitchFamily="50" charset="-128"/>
              </a:rPr>
              <a:t>可読性の高いコード</a:t>
            </a:r>
          </a:p>
        </p:txBody>
      </p:sp>
      <p:sp>
        <p:nvSpPr>
          <p:cNvPr id="5" name="テキスト ボックス 4">
            <a:extLst>
              <a:ext uri="{FF2B5EF4-FFF2-40B4-BE49-F238E27FC236}">
                <a16:creationId xmlns:a16="http://schemas.microsoft.com/office/drawing/2014/main" id="{228319D9-23B7-496B-9E42-87A5424A3820}"/>
              </a:ext>
            </a:extLst>
          </p:cNvPr>
          <p:cNvSpPr txBox="1"/>
          <p:nvPr/>
        </p:nvSpPr>
        <p:spPr>
          <a:xfrm>
            <a:off x="1804962" y="3542191"/>
            <a:ext cx="9064101" cy="1938992"/>
          </a:xfrm>
          <a:prstGeom prst="rect">
            <a:avLst/>
          </a:prstGeom>
          <a:noFill/>
        </p:spPr>
        <p:txBody>
          <a:bodyPr wrap="square" rtlCol="0">
            <a:spAutoFit/>
          </a:bodyPr>
          <a:lstStyle/>
          <a:p>
            <a:r>
              <a:rPr kumimoji="1" lang="ja-JP" altLang="en-US" sz="2400" b="1" dirty="0">
                <a:solidFill>
                  <a:srgbClr val="FF0000"/>
                </a:solidFill>
                <a:latin typeface="HGS明朝B" panose="02020800000000000000" pitchFamily="18" charset="-128"/>
                <a:ea typeface="HGS明朝B" panose="02020800000000000000" pitchFamily="18" charset="-128"/>
              </a:rPr>
              <a:t>・変数名</a:t>
            </a:r>
            <a:r>
              <a:rPr kumimoji="1" lang="en-US" altLang="ja-JP" sz="2400" b="1" dirty="0">
                <a:solidFill>
                  <a:srgbClr val="FF0000"/>
                </a:solidFill>
                <a:latin typeface="HGS明朝B" panose="02020800000000000000" pitchFamily="18" charset="-128"/>
                <a:ea typeface="HGS明朝B" panose="02020800000000000000" pitchFamily="18" charset="-128"/>
              </a:rPr>
              <a:t>/</a:t>
            </a:r>
            <a:r>
              <a:rPr kumimoji="1" lang="ja-JP" altLang="en-US" sz="2400" b="1" dirty="0">
                <a:solidFill>
                  <a:srgbClr val="FF0000"/>
                </a:solidFill>
                <a:latin typeface="HGS明朝B" panose="02020800000000000000" pitchFamily="18" charset="-128"/>
                <a:ea typeface="HGS明朝B" panose="02020800000000000000" pitchFamily="18" charset="-128"/>
              </a:rPr>
              <a:t>関数名が分かりやすい</a:t>
            </a:r>
            <a:endParaRPr kumimoji="1" lang="en-US" altLang="ja-JP" sz="2400" b="1" dirty="0">
              <a:solidFill>
                <a:srgbClr val="FF0000"/>
              </a:solidFill>
              <a:latin typeface="HGS明朝B" panose="02020800000000000000" pitchFamily="18" charset="-128"/>
              <a:ea typeface="HGS明朝B" panose="02020800000000000000" pitchFamily="18" charset="-128"/>
            </a:endParaRPr>
          </a:p>
          <a:p>
            <a:r>
              <a:rPr kumimoji="1" lang="ja-JP" altLang="en-US" sz="2400" b="1" dirty="0">
                <a:solidFill>
                  <a:srgbClr val="FF0000"/>
                </a:solidFill>
                <a:latin typeface="HGS明朝B" panose="02020800000000000000" pitchFamily="18" charset="-128"/>
                <a:ea typeface="HGS明朝B" panose="02020800000000000000" pitchFamily="18" charset="-128"/>
              </a:rPr>
              <a:t>・ネスト</a:t>
            </a:r>
            <a:r>
              <a:rPr kumimoji="1" lang="en-US" altLang="ja-JP" sz="2400" b="1" dirty="0">
                <a:solidFill>
                  <a:srgbClr val="FF0000"/>
                </a:solidFill>
                <a:latin typeface="HGS明朝B" panose="02020800000000000000" pitchFamily="18" charset="-128"/>
                <a:ea typeface="HGS明朝B" panose="02020800000000000000" pitchFamily="18" charset="-128"/>
              </a:rPr>
              <a:t>(</a:t>
            </a:r>
            <a:r>
              <a:rPr kumimoji="1" lang="ja-JP" altLang="en-US" sz="2400" b="1" dirty="0">
                <a:solidFill>
                  <a:srgbClr val="FF0000"/>
                </a:solidFill>
                <a:latin typeface="HGS明朝B" panose="02020800000000000000" pitchFamily="18" charset="-128"/>
                <a:ea typeface="HGS明朝B" panose="02020800000000000000" pitchFamily="18" charset="-128"/>
              </a:rPr>
              <a:t>スコープ</a:t>
            </a:r>
            <a:r>
              <a:rPr kumimoji="1" lang="en-US" altLang="ja-JP" sz="2400" b="1" dirty="0">
                <a:solidFill>
                  <a:srgbClr val="FF0000"/>
                </a:solidFill>
                <a:latin typeface="HGS明朝B" panose="02020800000000000000" pitchFamily="18" charset="-128"/>
                <a:ea typeface="HGS明朝B" panose="02020800000000000000" pitchFamily="18" charset="-128"/>
              </a:rPr>
              <a:t>)</a:t>
            </a:r>
            <a:r>
              <a:rPr kumimoji="1" lang="ja-JP" altLang="en-US" sz="2400" b="1" dirty="0">
                <a:solidFill>
                  <a:srgbClr val="FF0000"/>
                </a:solidFill>
                <a:latin typeface="HGS明朝B" panose="02020800000000000000" pitchFamily="18" charset="-128"/>
                <a:ea typeface="HGS明朝B" panose="02020800000000000000" pitchFamily="18" charset="-128"/>
              </a:rPr>
              <a:t>が短い</a:t>
            </a:r>
            <a:endParaRPr kumimoji="1" lang="en-US" altLang="ja-JP" sz="2400" b="1" dirty="0">
              <a:solidFill>
                <a:srgbClr val="FF0000"/>
              </a:solidFill>
              <a:latin typeface="HGS明朝B" panose="02020800000000000000" pitchFamily="18" charset="-128"/>
              <a:ea typeface="HGS明朝B" panose="02020800000000000000" pitchFamily="18" charset="-128"/>
            </a:endParaRPr>
          </a:p>
          <a:p>
            <a:r>
              <a:rPr kumimoji="1" lang="ja-JP" altLang="en-US" sz="2400" b="1" dirty="0">
                <a:solidFill>
                  <a:srgbClr val="FF0000"/>
                </a:solidFill>
                <a:latin typeface="HGS明朝B" panose="02020800000000000000" pitchFamily="18" charset="-128"/>
                <a:ea typeface="HGS明朝B" panose="02020800000000000000" pitchFamily="18" charset="-128"/>
              </a:rPr>
              <a:t>・</a:t>
            </a:r>
            <a:r>
              <a:rPr kumimoji="1" lang="en-US" altLang="ja-JP" sz="2400" b="1" dirty="0">
                <a:solidFill>
                  <a:srgbClr val="FF0000"/>
                </a:solidFill>
                <a:latin typeface="HGS明朝B" panose="02020800000000000000" pitchFamily="18" charset="-128"/>
                <a:ea typeface="HGS明朝B" panose="02020800000000000000" pitchFamily="18" charset="-128"/>
              </a:rPr>
              <a:t>1</a:t>
            </a:r>
            <a:r>
              <a:rPr kumimoji="1" lang="ja-JP" altLang="en-US" sz="2400" b="1" dirty="0">
                <a:solidFill>
                  <a:srgbClr val="FF0000"/>
                </a:solidFill>
                <a:latin typeface="HGS明朝B" panose="02020800000000000000" pitchFamily="18" charset="-128"/>
                <a:ea typeface="HGS明朝B" panose="02020800000000000000" pitchFamily="18" charset="-128"/>
              </a:rPr>
              <a:t>文が短い</a:t>
            </a:r>
            <a:endParaRPr kumimoji="1" lang="en-US" altLang="ja-JP" sz="2400" b="1" dirty="0">
              <a:solidFill>
                <a:srgbClr val="FF0000"/>
              </a:solidFill>
              <a:latin typeface="HGS明朝B" panose="02020800000000000000" pitchFamily="18" charset="-128"/>
              <a:ea typeface="HGS明朝B" panose="02020800000000000000" pitchFamily="18" charset="-128"/>
            </a:endParaRPr>
          </a:p>
          <a:p>
            <a:r>
              <a:rPr kumimoji="1" lang="ja-JP" altLang="en-US" sz="2400" b="1" dirty="0">
                <a:solidFill>
                  <a:srgbClr val="FF0000"/>
                </a:solidFill>
                <a:latin typeface="HGS明朝B" panose="02020800000000000000" pitchFamily="18" charset="-128"/>
                <a:ea typeface="HGS明朝B" panose="02020800000000000000" pitchFamily="18" charset="-128"/>
              </a:rPr>
              <a:t>・コメントが書かれている</a:t>
            </a:r>
            <a:endParaRPr kumimoji="1" lang="en-US" altLang="ja-JP" sz="2400" b="1" dirty="0">
              <a:solidFill>
                <a:srgbClr val="FF0000"/>
              </a:solidFill>
              <a:latin typeface="HGS明朝B" panose="02020800000000000000" pitchFamily="18" charset="-128"/>
              <a:ea typeface="HGS明朝B" panose="02020800000000000000" pitchFamily="18" charset="-128"/>
            </a:endParaRPr>
          </a:p>
          <a:p>
            <a:r>
              <a:rPr kumimoji="1" lang="en-US" altLang="ja-JP" sz="2400" b="1" dirty="0">
                <a:solidFill>
                  <a:srgbClr val="FF0000"/>
                </a:solidFill>
                <a:latin typeface="HGS明朝B" panose="02020800000000000000" pitchFamily="18" charset="-128"/>
                <a:ea typeface="HGS明朝B" panose="02020800000000000000" pitchFamily="18" charset="-128"/>
              </a:rPr>
              <a:t>etc...</a:t>
            </a:r>
            <a:endParaRPr kumimoji="1" lang="ja-JP" altLang="en-US" sz="2400" b="1" dirty="0">
              <a:solidFill>
                <a:srgbClr val="FF0000"/>
              </a:solidFill>
              <a:latin typeface="HGS明朝B" panose="02020800000000000000" pitchFamily="18" charset="-128"/>
              <a:ea typeface="HGS明朝B" panose="02020800000000000000" pitchFamily="18" charset="-128"/>
            </a:endParaRPr>
          </a:p>
        </p:txBody>
      </p:sp>
    </p:spTree>
    <p:extLst>
      <p:ext uri="{BB962C8B-B14F-4D97-AF65-F5344CB8AC3E}">
        <p14:creationId xmlns:p14="http://schemas.microsoft.com/office/powerpoint/2010/main" val="384656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E8CC7-6FC1-4853-A01B-1F451884BB78}"/>
              </a:ext>
            </a:extLst>
          </p:cNvPr>
          <p:cNvSpPr>
            <a:spLocks noGrp="1"/>
          </p:cNvSpPr>
          <p:nvPr>
            <p:ph type="title"/>
          </p:nvPr>
        </p:nvSpPr>
        <p:spPr>
          <a:xfrm>
            <a:off x="695089" y="1062361"/>
            <a:ext cx="4320794" cy="1148179"/>
          </a:xfrm>
        </p:spPr>
        <p:txBody>
          <a:bodyPr>
            <a:normAutofit/>
          </a:bodyPr>
          <a:lstStyle/>
          <a:p>
            <a:r>
              <a:rPr kumimoji="1" lang="ja-JP" altLang="en-US" sz="6600" dirty="0"/>
              <a:t>第</a:t>
            </a:r>
            <a:r>
              <a:rPr kumimoji="1" lang="en-US" altLang="ja-JP" sz="6600" dirty="0"/>
              <a:t>1</a:t>
            </a:r>
            <a:r>
              <a:rPr kumimoji="1" lang="ja-JP" altLang="en-US" sz="6600" dirty="0"/>
              <a:t>回</a:t>
            </a:r>
            <a:endParaRPr kumimoji="1" lang="ja-JP" altLang="en-US" sz="6600" b="1" u="sng" dirty="0">
              <a:solidFill>
                <a:srgbClr val="FFC000"/>
              </a:solidFill>
            </a:endParaRPr>
          </a:p>
        </p:txBody>
      </p:sp>
      <p:sp>
        <p:nvSpPr>
          <p:cNvPr id="4" name="テキスト ボックス 3">
            <a:extLst>
              <a:ext uri="{FF2B5EF4-FFF2-40B4-BE49-F238E27FC236}">
                <a16:creationId xmlns:a16="http://schemas.microsoft.com/office/drawing/2014/main" id="{A8934F21-5BB1-4A07-916A-1FD4541CBAEB}"/>
              </a:ext>
            </a:extLst>
          </p:cNvPr>
          <p:cNvSpPr txBox="1"/>
          <p:nvPr/>
        </p:nvSpPr>
        <p:spPr>
          <a:xfrm>
            <a:off x="1313895" y="2644170"/>
            <a:ext cx="10315851" cy="1569660"/>
          </a:xfrm>
          <a:prstGeom prst="rect">
            <a:avLst/>
          </a:prstGeom>
          <a:noFill/>
        </p:spPr>
        <p:txBody>
          <a:bodyPr wrap="square" rtlCol="0">
            <a:spAutoFit/>
          </a:bodyPr>
          <a:lstStyle/>
          <a:p>
            <a:r>
              <a:rPr kumimoji="1" lang="ja-JP" altLang="en-US" sz="9600" dirty="0">
                <a:latin typeface="HGP創英角ｺﾞｼｯｸUB" panose="020B0900000000000000" pitchFamily="50" charset="-128"/>
                <a:ea typeface="HGP創英角ｺﾞｼｯｸUB" panose="020B0900000000000000" pitchFamily="50" charset="-128"/>
              </a:rPr>
              <a:t>マジックナンバー</a:t>
            </a:r>
          </a:p>
        </p:txBody>
      </p:sp>
    </p:spTree>
    <p:extLst>
      <p:ext uri="{BB962C8B-B14F-4D97-AF65-F5344CB8AC3E}">
        <p14:creationId xmlns:p14="http://schemas.microsoft.com/office/powerpoint/2010/main" val="46491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6970008-0FBB-4297-A280-86B872EEFA1D}"/>
              </a:ext>
            </a:extLst>
          </p:cNvPr>
          <p:cNvSpPr txBox="1"/>
          <p:nvPr/>
        </p:nvSpPr>
        <p:spPr>
          <a:xfrm>
            <a:off x="723899" y="542925"/>
            <a:ext cx="8105775" cy="923330"/>
          </a:xfrm>
          <a:prstGeom prst="rect">
            <a:avLst/>
          </a:prstGeom>
          <a:noFill/>
        </p:spPr>
        <p:txBody>
          <a:bodyPr wrap="square" rtlCol="0">
            <a:spAutoFit/>
          </a:bodyPr>
          <a:lstStyle/>
          <a:p>
            <a:r>
              <a:rPr kumimoji="1" lang="ja-JP" altLang="en-US" sz="5400" dirty="0"/>
              <a:t>マジックナンバーとは</a:t>
            </a:r>
            <a:r>
              <a:rPr kumimoji="1" lang="en-US" altLang="ja-JP" sz="5400" dirty="0"/>
              <a:t>…</a:t>
            </a:r>
            <a:endParaRPr kumimoji="1" lang="ja-JP" altLang="en-US" sz="5400" dirty="0"/>
          </a:p>
        </p:txBody>
      </p:sp>
      <p:sp>
        <p:nvSpPr>
          <p:cNvPr id="5" name="テキスト ボックス 4">
            <a:extLst>
              <a:ext uri="{FF2B5EF4-FFF2-40B4-BE49-F238E27FC236}">
                <a16:creationId xmlns:a16="http://schemas.microsoft.com/office/drawing/2014/main" id="{AC8D86E5-1F17-4631-93EE-DE956B16E12E}"/>
              </a:ext>
            </a:extLst>
          </p:cNvPr>
          <p:cNvSpPr txBox="1"/>
          <p:nvPr/>
        </p:nvSpPr>
        <p:spPr>
          <a:xfrm>
            <a:off x="1023937" y="1771650"/>
            <a:ext cx="10144125" cy="3108543"/>
          </a:xfrm>
          <a:prstGeom prst="rect">
            <a:avLst/>
          </a:prstGeom>
          <a:noFill/>
        </p:spPr>
        <p:txBody>
          <a:bodyPr wrap="square" rtlCol="0">
            <a:spAutoFit/>
          </a:bodyPr>
          <a:lstStyle/>
          <a:p>
            <a:r>
              <a:rPr lang="ja-JP" altLang="en-US" sz="2800" dirty="0"/>
              <a:t>何らかの識別子もしくは定数として用いられる、プログラムのソースコード中に書かれた具体的な</a:t>
            </a:r>
            <a:r>
              <a:rPr lang="ja-JP" altLang="en-US" sz="2800" u="sng" dirty="0">
                <a:solidFill>
                  <a:srgbClr val="FF0000"/>
                </a:solidFill>
              </a:rPr>
              <a:t>数値</a:t>
            </a:r>
            <a:r>
              <a:rPr lang="ja-JP" altLang="en-US" sz="2800" dirty="0"/>
              <a:t>である。そのプログラムを書いた時点では製作者は数値の意図を把握しているが、他のプログラマーまたは製作者本人がマジックナンバーの意図を忘れたときに閲覧すると「この数字の意味はわからないが、とにかくプログラムは正しく動く。まるで</a:t>
            </a:r>
            <a:r>
              <a:rPr lang="ja-JP" altLang="en-US" sz="2800" dirty="0">
                <a:solidFill>
                  <a:srgbClr val="FF0000"/>
                </a:solidFill>
              </a:rPr>
              <a:t>魔法の数字</a:t>
            </a:r>
            <a:r>
              <a:rPr lang="ja-JP" altLang="en-US" sz="2800" dirty="0"/>
              <a:t>だ」という皮肉を含む。</a:t>
            </a:r>
            <a:r>
              <a:rPr lang="en-US" altLang="ja-JP" sz="2800" dirty="0"/>
              <a:t>(Wikipedia</a:t>
            </a:r>
            <a:r>
              <a:rPr lang="ja-JP" altLang="en-US" sz="2800" dirty="0"/>
              <a:t>より引用</a:t>
            </a:r>
            <a:r>
              <a:rPr lang="en-US" altLang="ja-JP" sz="2800" dirty="0"/>
              <a:t>)</a:t>
            </a:r>
            <a:endParaRPr kumimoji="1" lang="ja-JP" altLang="en-US" sz="2800" dirty="0"/>
          </a:p>
        </p:txBody>
      </p:sp>
    </p:spTree>
    <p:extLst>
      <p:ext uri="{BB962C8B-B14F-4D97-AF65-F5344CB8AC3E}">
        <p14:creationId xmlns:p14="http://schemas.microsoft.com/office/powerpoint/2010/main" val="94545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1409</TotalTime>
  <Words>320</Words>
  <Application>Microsoft Office PowerPoint</Application>
  <PresentationFormat>ワイド画面</PresentationFormat>
  <Paragraphs>47</Paragraphs>
  <Slides>19</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HGP創英角ｺﾞｼｯｸUB</vt:lpstr>
      <vt:lpstr>HGP創英角ﾎﾟｯﾌﾟ体</vt:lpstr>
      <vt:lpstr>HGS明朝B</vt:lpstr>
      <vt:lpstr>メイリオ</vt:lpstr>
      <vt:lpstr>Arial</vt:lpstr>
      <vt:lpstr>Trebuchet MS</vt:lpstr>
      <vt:lpstr>Wingdings 3</vt:lpstr>
      <vt:lpstr>ファセット</vt:lpstr>
      <vt:lpstr>コーディング講座</vt:lpstr>
      <vt:lpstr>自己紹介</vt:lpstr>
      <vt:lpstr>講座の目的</vt:lpstr>
      <vt:lpstr>  コーディングって何？</vt:lpstr>
      <vt:lpstr>そもそも、きれいなコードって何？</vt:lpstr>
      <vt:lpstr>2つの画像を比較</vt:lpstr>
      <vt:lpstr>きれいなコードとは…</vt:lpstr>
      <vt:lpstr>第1回</vt:lpstr>
      <vt:lpstr>PowerPoint プレゼンテーション</vt:lpstr>
      <vt:lpstr>PowerPoint プレゼンテーション</vt:lpstr>
      <vt:lpstr>PowerPoint プレゼンテーション</vt:lpstr>
      <vt:lpstr>PowerPoint プレゼンテーション</vt:lpstr>
      <vt:lpstr>対策</vt:lpstr>
      <vt:lpstr>PowerPoint プレゼンテーション</vt:lpstr>
      <vt:lpstr>列挙体(enum)活用事例</vt:lpstr>
      <vt:lpstr>switch文をつかって完成</vt:lpstr>
      <vt:lpstr>実践してみよう！</vt:lpstr>
      <vt:lpstr>ついでに定数もやってみる</vt:lpstr>
      <vt:lpstr>今回はこれにて終了！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コーディング講座</dc:title>
  <dc:creator>番場 宥輝</dc:creator>
  <cp:lastModifiedBy>番場 宥輝</cp:lastModifiedBy>
  <cp:revision>37</cp:revision>
  <dcterms:created xsi:type="dcterms:W3CDTF">2018-11-06T11:11:50Z</dcterms:created>
  <dcterms:modified xsi:type="dcterms:W3CDTF">2018-11-16T00:36:21Z</dcterms:modified>
</cp:coreProperties>
</file>