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番場 宥輝" initials="番場" lastIdx="5" clrIdx="0">
    <p:extLst>
      <p:ext uri="{19B8F6BF-5375-455C-9EA6-DF929625EA0E}">
        <p15:presenceInfo xmlns:p15="http://schemas.microsoft.com/office/powerpoint/2012/main" userId="af6db711e1ec2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7" d="100"/>
          <a:sy n="87" d="100"/>
        </p:scale>
        <p:origin x="77"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8T09:17:31.816" idx="1">
    <p:pos x="10" y="10"/>
    <p:text>Wikipediaの記事の説明です</p:text>
    <p:extLst>
      <p:ext uri="{C676402C-5697-4E1C-873F-D02D1690AC5C}">
        <p15:threadingInfo xmlns:p15="http://schemas.microsoft.com/office/powerpoint/2012/main" timeZoneBias="-540"/>
      </p:ext>
    </p:extLst>
  </p:cm>
  <p:cm authorId="1" dt="2018-12-08T09:20:28.024" idx="2">
    <p:pos x="146" y="146"/>
    <p:text>ここで大事なのはデリゲートがイベント処理に利用されていること！</p:text>
    <p:extLst>
      <p:ext uri="{C676402C-5697-4E1C-873F-D02D1690AC5C}">
        <p15:threadingInfo xmlns:p15="http://schemas.microsoft.com/office/powerpoint/2012/main" timeZoneBias="-540"/>
      </p:ext>
    </p:extLst>
  </p:cm>
  <p:cm authorId="1" dt="2018-12-08T09:21:29.719" idx="3">
    <p:pos x="282" y="282"/>
    <p:text>ってことでイベント関数の説明に移る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08T10:19:10.722" idx="4">
    <p:pos x="10" y="10"/>
    <p:text>Wikipediaの内容を簡潔にまとめてみた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08T10:30:31.126" idx="5">
    <p:pos x="5842" y="384"/>
    <p:text>イベントが分かればコールバック関数もわかる！</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317302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348612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8092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66472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9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2963435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1104757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133683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256877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272135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135701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331143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112966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307492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165987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9EC8132-129F-462C-9181-4D4595D7A438}" type="datetimeFigureOut">
              <a:rPr kumimoji="1" lang="ja-JP" altLang="en-US" smtClean="0"/>
              <a:t>2018/12/8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282178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EC8132-129F-462C-9181-4D4595D7A438}" type="datetimeFigureOut">
              <a:rPr kumimoji="1" lang="ja-JP" altLang="en-US" smtClean="0"/>
              <a:t>2018/12/8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575AFD-5352-47F3-A6C8-8A1FCB447567}" type="slidenum">
              <a:rPr kumimoji="1" lang="ja-JP" altLang="en-US" smtClean="0"/>
              <a:t>‹#›</a:t>
            </a:fld>
            <a:endParaRPr kumimoji="1" lang="ja-JP" altLang="en-US"/>
          </a:p>
        </p:txBody>
      </p:sp>
    </p:spTree>
    <p:extLst>
      <p:ext uri="{BB962C8B-B14F-4D97-AF65-F5344CB8AC3E}">
        <p14:creationId xmlns:p14="http://schemas.microsoft.com/office/powerpoint/2010/main" val="37126808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2D7D6-624F-41B8-9AB6-491950363071}"/>
              </a:ext>
            </a:extLst>
          </p:cNvPr>
          <p:cNvSpPr>
            <a:spLocks noGrp="1"/>
          </p:cNvSpPr>
          <p:nvPr>
            <p:ph type="ctrTitle"/>
          </p:nvPr>
        </p:nvSpPr>
        <p:spPr>
          <a:xfrm>
            <a:off x="1507067" y="722482"/>
            <a:ext cx="7766936" cy="1646302"/>
          </a:xfrm>
        </p:spPr>
        <p:txBody>
          <a:bodyPr/>
          <a:lstStyle/>
          <a:p>
            <a:r>
              <a:rPr kumimoji="1" lang="ja-JP" altLang="en-US" dirty="0"/>
              <a:t>第二回コーディング講座</a:t>
            </a:r>
          </a:p>
        </p:txBody>
      </p:sp>
      <p:sp>
        <p:nvSpPr>
          <p:cNvPr id="4" name="テキスト ボックス 3">
            <a:extLst>
              <a:ext uri="{FF2B5EF4-FFF2-40B4-BE49-F238E27FC236}">
                <a16:creationId xmlns:a16="http://schemas.microsoft.com/office/drawing/2014/main" id="{2552B2B5-C236-45B5-9653-4039978EF5C2}"/>
              </a:ext>
            </a:extLst>
          </p:cNvPr>
          <p:cNvSpPr txBox="1"/>
          <p:nvPr/>
        </p:nvSpPr>
        <p:spPr>
          <a:xfrm>
            <a:off x="1507067" y="3275843"/>
            <a:ext cx="7766936" cy="1323439"/>
          </a:xfrm>
          <a:prstGeom prst="rect">
            <a:avLst/>
          </a:prstGeom>
          <a:noFill/>
        </p:spPr>
        <p:txBody>
          <a:bodyPr wrap="square" rtlCol="0">
            <a:spAutoFit/>
          </a:bodyPr>
          <a:lstStyle/>
          <a:p>
            <a:pPr algn="ctr"/>
            <a:r>
              <a:rPr kumimoji="1" lang="ja-JP" altLang="en-US" sz="4400" b="1" dirty="0">
                <a:latin typeface="HGP明朝B" panose="02020800000000000000" pitchFamily="18" charset="-128"/>
                <a:ea typeface="HGP明朝B" panose="02020800000000000000" pitchFamily="18" charset="-128"/>
              </a:rPr>
              <a:t>ラムダ式とコールバック関数</a:t>
            </a:r>
            <a:endParaRPr kumimoji="1" lang="en-US" altLang="ja-JP" sz="4400" b="1" dirty="0">
              <a:latin typeface="HGP明朝B" panose="02020800000000000000" pitchFamily="18" charset="-128"/>
              <a:ea typeface="HGP明朝B" panose="02020800000000000000" pitchFamily="18" charset="-128"/>
            </a:endParaRPr>
          </a:p>
          <a:p>
            <a:pPr algn="ctr"/>
            <a:r>
              <a:rPr kumimoji="1" lang="ja-JP" altLang="en-US" sz="3600" dirty="0">
                <a:latin typeface="HGP明朝B" panose="02020800000000000000" pitchFamily="18" charset="-128"/>
                <a:ea typeface="HGP明朝B" panose="02020800000000000000" pitchFamily="18" charset="-128"/>
              </a:rPr>
              <a:t>～イベント処理を添えて～</a:t>
            </a:r>
          </a:p>
        </p:txBody>
      </p:sp>
    </p:spTree>
    <p:extLst>
      <p:ext uri="{BB962C8B-B14F-4D97-AF65-F5344CB8AC3E}">
        <p14:creationId xmlns:p14="http://schemas.microsoft.com/office/powerpoint/2010/main" val="267857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D8EEA2-D761-4BDE-A6BA-A9114AACDAB3}"/>
              </a:ext>
            </a:extLst>
          </p:cNvPr>
          <p:cNvSpPr>
            <a:spLocks noGrp="1"/>
          </p:cNvSpPr>
          <p:nvPr>
            <p:ph type="title"/>
          </p:nvPr>
        </p:nvSpPr>
        <p:spPr/>
        <p:txBody>
          <a:bodyPr/>
          <a:lstStyle/>
          <a:p>
            <a:r>
              <a:rPr kumimoji="1" lang="ja-JP" altLang="en-US" dirty="0">
                <a:solidFill>
                  <a:schemeClr val="tx1"/>
                </a:solidFill>
              </a:rPr>
              <a:t>ラムダ式を学ぶ前に</a:t>
            </a:r>
            <a:r>
              <a:rPr kumimoji="1" lang="en-US" altLang="ja-JP" dirty="0">
                <a:solidFill>
                  <a:schemeClr val="tx1"/>
                </a:solidFill>
              </a:rPr>
              <a:t>…</a:t>
            </a:r>
            <a:endParaRPr kumimoji="1" lang="ja-JP" altLang="en-US" dirty="0">
              <a:solidFill>
                <a:schemeClr val="tx1"/>
              </a:solidFill>
            </a:endParaRPr>
          </a:p>
        </p:txBody>
      </p:sp>
      <p:sp>
        <p:nvSpPr>
          <p:cNvPr id="5" name="テキスト ボックス 4">
            <a:extLst>
              <a:ext uri="{FF2B5EF4-FFF2-40B4-BE49-F238E27FC236}">
                <a16:creationId xmlns:a16="http://schemas.microsoft.com/office/drawing/2014/main" id="{15CFA337-530F-4957-975A-98BEA5FDFD26}"/>
              </a:ext>
            </a:extLst>
          </p:cNvPr>
          <p:cNvSpPr txBox="1"/>
          <p:nvPr/>
        </p:nvSpPr>
        <p:spPr>
          <a:xfrm>
            <a:off x="1797666" y="2875002"/>
            <a:ext cx="8596668" cy="1107996"/>
          </a:xfrm>
          <a:prstGeom prst="rect">
            <a:avLst/>
          </a:prstGeom>
          <a:noFill/>
        </p:spPr>
        <p:txBody>
          <a:bodyPr wrap="square" rtlCol="0">
            <a:spAutoFit/>
          </a:bodyPr>
          <a:lstStyle/>
          <a:p>
            <a:r>
              <a:rPr kumimoji="1" lang="en-US" altLang="ja-JP" sz="6600" dirty="0"/>
              <a:t>delegate</a:t>
            </a:r>
            <a:r>
              <a:rPr kumimoji="1" lang="ja-JP" altLang="en-US" sz="6600" dirty="0"/>
              <a:t>を理解しよう</a:t>
            </a:r>
          </a:p>
        </p:txBody>
      </p:sp>
    </p:spTree>
    <p:extLst>
      <p:ext uri="{BB962C8B-B14F-4D97-AF65-F5344CB8AC3E}">
        <p14:creationId xmlns:p14="http://schemas.microsoft.com/office/powerpoint/2010/main" val="298700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1249E-8764-4220-AA57-22AD466E9836}"/>
              </a:ext>
            </a:extLst>
          </p:cNvPr>
          <p:cNvSpPr>
            <a:spLocks noGrp="1"/>
          </p:cNvSpPr>
          <p:nvPr>
            <p:ph type="title"/>
          </p:nvPr>
        </p:nvSpPr>
        <p:spPr/>
        <p:txBody>
          <a:bodyPr>
            <a:normAutofit/>
          </a:bodyPr>
          <a:lstStyle/>
          <a:p>
            <a:r>
              <a:rPr lang="en-US" altLang="ja-JP" sz="4800" b="1" dirty="0">
                <a:solidFill>
                  <a:schemeClr val="tx1"/>
                </a:solidFill>
              </a:rPr>
              <a:t>delegate</a:t>
            </a:r>
            <a:endParaRPr kumimoji="1" lang="ja-JP" altLang="en-US" sz="4800" b="1" dirty="0">
              <a:solidFill>
                <a:schemeClr val="tx1"/>
              </a:solidFill>
            </a:endParaRPr>
          </a:p>
        </p:txBody>
      </p:sp>
      <p:sp>
        <p:nvSpPr>
          <p:cNvPr id="3" name="コンテンツ プレースホルダー 2">
            <a:extLst>
              <a:ext uri="{FF2B5EF4-FFF2-40B4-BE49-F238E27FC236}">
                <a16:creationId xmlns:a16="http://schemas.microsoft.com/office/drawing/2014/main" id="{708715A8-8FDE-4370-8713-580DC95DE967}"/>
              </a:ext>
            </a:extLst>
          </p:cNvPr>
          <p:cNvSpPr>
            <a:spLocks noGrp="1"/>
          </p:cNvSpPr>
          <p:nvPr>
            <p:ph idx="1"/>
          </p:nvPr>
        </p:nvSpPr>
        <p:spPr>
          <a:xfrm>
            <a:off x="677334" y="1570386"/>
            <a:ext cx="8596668" cy="3880773"/>
          </a:xfrm>
        </p:spPr>
        <p:txBody>
          <a:bodyPr/>
          <a:lstStyle/>
          <a:p>
            <a:pPr marL="0" indent="0">
              <a:buNone/>
            </a:pPr>
            <a:r>
              <a:rPr lang="ja-JP" altLang="en-US" dirty="0">
                <a:solidFill>
                  <a:srgbClr val="92D050"/>
                </a:solidFill>
              </a:rPr>
              <a:t>オブジェクト</a:t>
            </a:r>
            <a:r>
              <a:rPr lang="ja-JP" altLang="en-US" dirty="0"/>
              <a:t>への参照と</a:t>
            </a:r>
            <a:r>
              <a:rPr lang="ja-JP" altLang="en-US" dirty="0">
                <a:solidFill>
                  <a:srgbClr val="92D050"/>
                </a:solidFill>
              </a:rPr>
              <a:t>関数オブジェクト</a:t>
            </a:r>
            <a:r>
              <a:rPr lang="ja-JP" altLang="en-US" dirty="0"/>
              <a:t>への参照をペアにして持つものである。</a:t>
            </a:r>
            <a:r>
              <a:rPr lang="ja-JP" altLang="en-US" dirty="0">
                <a:solidFill>
                  <a:srgbClr val="92D050"/>
                </a:solidFill>
              </a:rPr>
              <a:t>オブジェクト指向プログラミング</a:t>
            </a:r>
            <a:r>
              <a:rPr lang="ja-JP" altLang="en-US" dirty="0"/>
              <a:t>としては、</a:t>
            </a:r>
            <a:r>
              <a:rPr lang="ja-JP" altLang="en-US" dirty="0">
                <a:solidFill>
                  <a:srgbClr val="92D050"/>
                </a:solidFill>
              </a:rPr>
              <a:t>メソッド</a:t>
            </a:r>
            <a:r>
              <a:rPr lang="ja-JP" altLang="en-US" dirty="0"/>
              <a:t>を</a:t>
            </a:r>
            <a:r>
              <a:rPr lang="ja-JP" altLang="en-US" dirty="0">
                <a:solidFill>
                  <a:srgbClr val="92D050"/>
                </a:solidFill>
              </a:rPr>
              <a:t>カプセル化</a:t>
            </a:r>
            <a:r>
              <a:rPr lang="ja-JP" altLang="en-US" dirty="0"/>
              <a:t>するクラスとも言える。</a:t>
            </a:r>
            <a:r>
              <a:rPr lang="ja-JP" altLang="en-US" dirty="0">
                <a:solidFill>
                  <a:srgbClr val="92D050"/>
                </a:solidFill>
              </a:rPr>
              <a:t>方安全</a:t>
            </a:r>
            <a:r>
              <a:rPr lang="ja-JP" altLang="en-US" dirty="0"/>
              <a:t>であるという特徴がある。</a:t>
            </a:r>
            <a:endParaRPr lang="en-US" altLang="ja-JP" dirty="0"/>
          </a:p>
          <a:p>
            <a:pPr marL="0" indent="0">
              <a:buNone/>
            </a:pPr>
            <a:endParaRPr kumimoji="1" lang="en-US" altLang="ja-JP" dirty="0"/>
          </a:p>
        </p:txBody>
      </p:sp>
      <p:sp>
        <p:nvSpPr>
          <p:cNvPr id="4" name="テキスト ボックス 3">
            <a:extLst>
              <a:ext uri="{FF2B5EF4-FFF2-40B4-BE49-F238E27FC236}">
                <a16:creationId xmlns:a16="http://schemas.microsoft.com/office/drawing/2014/main" id="{C17D392C-91CD-46C0-B8B1-DBCCD72BEB88}"/>
              </a:ext>
            </a:extLst>
          </p:cNvPr>
          <p:cNvSpPr txBox="1"/>
          <p:nvPr/>
        </p:nvSpPr>
        <p:spPr>
          <a:xfrm>
            <a:off x="612986" y="2998282"/>
            <a:ext cx="9971270" cy="1384995"/>
          </a:xfrm>
          <a:prstGeom prst="rect">
            <a:avLst/>
          </a:prstGeom>
          <a:noFill/>
        </p:spPr>
        <p:txBody>
          <a:bodyPr wrap="square" rtlCol="0">
            <a:spAutoFit/>
          </a:bodyPr>
          <a:lstStyle/>
          <a:p>
            <a:r>
              <a:rPr lang="ja-JP" altLang="en-US" sz="2800" dirty="0"/>
              <a:t>デリゲートは主に、</a:t>
            </a:r>
            <a:endParaRPr lang="en-US" altLang="ja-JP" sz="2800" dirty="0"/>
          </a:p>
          <a:p>
            <a:r>
              <a:rPr lang="ja-JP" altLang="en-US" sz="2800" dirty="0">
                <a:solidFill>
                  <a:srgbClr val="FF0000"/>
                </a:solidFill>
              </a:rPr>
              <a:t>イベント</a:t>
            </a:r>
            <a:r>
              <a:rPr lang="ja-JP" altLang="en-US" sz="2800" dirty="0"/>
              <a:t>処理での活用（</a:t>
            </a:r>
            <a:r>
              <a:rPr lang="ja-JP" altLang="en-US" sz="2800" dirty="0">
                <a:solidFill>
                  <a:srgbClr val="FF0000"/>
                </a:solidFill>
              </a:rPr>
              <a:t>コールバック処理</a:t>
            </a:r>
            <a:r>
              <a:rPr lang="ja-JP" altLang="en-US" sz="2800" dirty="0"/>
              <a:t>のカスタマイズ）</a:t>
            </a:r>
            <a:endParaRPr lang="en-US" altLang="ja-JP" sz="2800" dirty="0"/>
          </a:p>
          <a:p>
            <a:r>
              <a:rPr lang="ja-JP" altLang="en-US" sz="2800" dirty="0"/>
              <a:t>を想定している。</a:t>
            </a:r>
            <a:endParaRPr kumimoji="1" lang="ja-JP" altLang="en-US" sz="2800" dirty="0"/>
          </a:p>
        </p:txBody>
      </p:sp>
      <p:sp>
        <p:nvSpPr>
          <p:cNvPr id="5" name="テキスト ボックス 4">
            <a:extLst>
              <a:ext uri="{FF2B5EF4-FFF2-40B4-BE49-F238E27FC236}">
                <a16:creationId xmlns:a16="http://schemas.microsoft.com/office/drawing/2014/main" id="{6C24C94A-BF81-40A6-A4AC-933DF26C91D0}"/>
              </a:ext>
            </a:extLst>
          </p:cNvPr>
          <p:cNvSpPr txBox="1"/>
          <p:nvPr/>
        </p:nvSpPr>
        <p:spPr>
          <a:xfrm>
            <a:off x="1363286" y="5140123"/>
            <a:ext cx="8470669" cy="1015663"/>
          </a:xfrm>
          <a:prstGeom prst="rect">
            <a:avLst/>
          </a:prstGeom>
          <a:noFill/>
        </p:spPr>
        <p:txBody>
          <a:bodyPr wrap="square" rtlCol="0">
            <a:spAutoFit/>
          </a:bodyPr>
          <a:lstStyle/>
          <a:p>
            <a:r>
              <a:rPr kumimoji="1" lang="ja-JP" altLang="en-US" sz="6000" dirty="0"/>
              <a:t>じゃあ</a:t>
            </a:r>
            <a:r>
              <a:rPr kumimoji="1" lang="ja-JP" altLang="en-US" sz="6000" u="sng" dirty="0">
                <a:solidFill>
                  <a:srgbClr val="FF0000"/>
                </a:solidFill>
              </a:rPr>
              <a:t>イベント</a:t>
            </a:r>
            <a:r>
              <a:rPr kumimoji="1" lang="ja-JP" altLang="en-US" sz="6000" dirty="0"/>
              <a:t>って？</a:t>
            </a:r>
          </a:p>
        </p:txBody>
      </p:sp>
      <p:sp>
        <p:nvSpPr>
          <p:cNvPr id="6" name="テキスト ボックス 5">
            <a:extLst>
              <a:ext uri="{FF2B5EF4-FFF2-40B4-BE49-F238E27FC236}">
                <a16:creationId xmlns:a16="http://schemas.microsoft.com/office/drawing/2014/main" id="{F13CA65F-3117-430A-99E0-31664C3820BB}"/>
              </a:ext>
            </a:extLst>
          </p:cNvPr>
          <p:cNvSpPr txBox="1"/>
          <p:nvPr/>
        </p:nvSpPr>
        <p:spPr>
          <a:xfrm>
            <a:off x="8954814" y="6411945"/>
            <a:ext cx="3237186" cy="369332"/>
          </a:xfrm>
          <a:prstGeom prst="rect">
            <a:avLst/>
          </a:prstGeom>
          <a:noFill/>
        </p:spPr>
        <p:txBody>
          <a:bodyPr wrap="square" rtlCol="0">
            <a:spAutoFit/>
          </a:bodyPr>
          <a:lstStyle/>
          <a:p>
            <a:r>
              <a:rPr lang="en-US" altLang="ja-JP" b="1" dirty="0"/>
              <a:t>※</a:t>
            </a:r>
            <a:r>
              <a:rPr lang="ja-JP" altLang="en-US" b="1" dirty="0"/>
              <a:t>記事は</a:t>
            </a:r>
            <a:r>
              <a:rPr lang="en-US" altLang="ja-JP" b="1" dirty="0"/>
              <a:t>Wikipedia</a:t>
            </a:r>
            <a:r>
              <a:rPr lang="ja-JP" altLang="en-US" b="1" dirty="0"/>
              <a:t>より引用</a:t>
            </a:r>
            <a:endParaRPr kumimoji="1" lang="ja-JP" altLang="en-US" b="1" dirty="0"/>
          </a:p>
        </p:txBody>
      </p:sp>
    </p:spTree>
    <p:extLst>
      <p:ext uri="{BB962C8B-B14F-4D97-AF65-F5344CB8AC3E}">
        <p14:creationId xmlns:p14="http://schemas.microsoft.com/office/powerpoint/2010/main" val="41372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167381-D481-4493-8C87-98EA14429122}"/>
              </a:ext>
            </a:extLst>
          </p:cNvPr>
          <p:cNvSpPr>
            <a:spLocks noGrp="1"/>
          </p:cNvSpPr>
          <p:nvPr>
            <p:ph type="title"/>
          </p:nvPr>
        </p:nvSpPr>
        <p:spPr>
          <a:xfrm>
            <a:off x="677334" y="609600"/>
            <a:ext cx="8596668" cy="641131"/>
          </a:xfrm>
        </p:spPr>
        <p:txBody>
          <a:bodyPr/>
          <a:lstStyle/>
          <a:p>
            <a:r>
              <a:rPr kumimoji="1" lang="ja-JP" altLang="en-US" dirty="0"/>
              <a:t>イベント処理</a:t>
            </a:r>
          </a:p>
        </p:txBody>
      </p:sp>
      <p:sp>
        <p:nvSpPr>
          <p:cNvPr id="3" name="コンテンツ プレースホルダー 2">
            <a:extLst>
              <a:ext uri="{FF2B5EF4-FFF2-40B4-BE49-F238E27FC236}">
                <a16:creationId xmlns:a16="http://schemas.microsoft.com/office/drawing/2014/main" id="{2477B75E-07A5-44B6-B6A9-820DBA5675E0}"/>
              </a:ext>
            </a:extLst>
          </p:cNvPr>
          <p:cNvSpPr>
            <a:spLocks noGrp="1"/>
          </p:cNvSpPr>
          <p:nvPr>
            <p:ph idx="1"/>
          </p:nvPr>
        </p:nvSpPr>
        <p:spPr>
          <a:xfrm>
            <a:off x="845499" y="1393334"/>
            <a:ext cx="8596668" cy="3880773"/>
          </a:xfrm>
        </p:spPr>
        <p:txBody>
          <a:bodyPr/>
          <a:lstStyle/>
          <a:p>
            <a:pPr marL="0" indent="0">
              <a:buNone/>
            </a:pPr>
            <a:r>
              <a:rPr lang="ja-JP" altLang="en-US" dirty="0">
                <a:solidFill>
                  <a:srgbClr val="92D050"/>
                </a:solidFill>
              </a:rPr>
              <a:t>コンピュータ・プログラム</a:t>
            </a:r>
            <a:r>
              <a:rPr lang="ja-JP" altLang="en-US" dirty="0"/>
              <a:t>の実行に際し、（プロセス間で共有するイベントカウンタのインスタンスが条件を満たしたときなど）何らかのアクションが発生した際にプログラムに発信される信号（これを</a:t>
            </a:r>
            <a:r>
              <a:rPr lang="ja-JP" altLang="en-US" dirty="0">
                <a:solidFill>
                  <a:srgbClr val="92D050"/>
                </a:solidFill>
              </a:rPr>
              <a:t>メッセージ</a:t>
            </a:r>
            <a:r>
              <a:rPr lang="ja-JP" altLang="en-US" dirty="0"/>
              <a:t>と呼んだりする）を指す。</a:t>
            </a:r>
            <a:endParaRPr kumimoji="1" lang="ja-JP" altLang="en-US" dirty="0"/>
          </a:p>
        </p:txBody>
      </p:sp>
      <p:sp>
        <p:nvSpPr>
          <p:cNvPr id="4" name="テキスト ボックス 3">
            <a:extLst>
              <a:ext uri="{FF2B5EF4-FFF2-40B4-BE49-F238E27FC236}">
                <a16:creationId xmlns:a16="http://schemas.microsoft.com/office/drawing/2014/main" id="{63639F55-B959-414D-8E98-87781DCDFA86}"/>
              </a:ext>
            </a:extLst>
          </p:cNvPr>
          <p:cNvSpPr txBox="1"/>
          <p:nvPr/>
        </p:nvSpPr>
        <p:spPr>
          <a:xfrm>
            <a:off x="263552" y="3075057"/>
            <a:ext cx="3562213" cy="707886"/>
          </a:xfrm>
          <a:prstGeom prst="rect">
            <a:avLst/>
          </a:prstGeom>
          <a:noFill/>
        </p:spPr>
        <p:txBody>
          <a:bodyPr wrap="square" rtlCol="0">
            <a:spAutoFit/>
          </a:bodyPr>
          <a:lstStyle/>
          <a:p>
            <a:r>
              <a:rPr kumimoji="1" lang="ja-JP" altLang="en-US" sz="4000" dirty="0"/>
              <a:t>簡単に言うと、</a:t>
            </a:r>
          </a:p>
        </p:txBody>
      </p:sp>
      <p:sp>
        <p:nvSpPr>
          <p:cNvPr id="5" name="テキスト ボックス 4">
            <a:extLst>
              <a:ext uri="{FF2B5EF4-FFF2-40B4-BE49-F238E27FC236}">
                <a16:creationId xmlns:a16="http://schemas.microsoft.com/office/drawing/2014/main" id="{8A211041-7540-4FF9-893D-CF82F29254D3}"/>
              </a:ext>
            </a:extLst>
          </p:cNvPr>
          <p:cNvSpPr txBox="1"/>
          <p:nvPr/>
        </p:nvSpPr>
        <p:spPr>
          <a:xfrm>
            <a:off x="677334" y="3967141"/>
            <a:ext cx="11188846" cy="769441"/>
          </a:xfrm>
          <a:prstGeom prst="rect">
            <a:avLst/>
          </a:prstGeom>
          <a:noFill/>
        </p:spPr>
        <p:txBody>
          <a:bodyPr wrap="square" rtlCol="0">
            <a:spAutoFit/>
          </a:bodyPr>
          <a:lstStyle/>
          <a:p>
            <a:r>
              <a:rPr kumimoji="1" lang="ja-JP" altLang="en-US" sz="4400" u="sng" dirty="0"/>
              <a:t>ある特定の条件が発生したことの通知。</a:t>
            </a:r>
            <a:endParaRPr kumimoji="1" lang="en-US" altLang="ja-JP" sz="4400" u="sng" dirty="0"/>
          </a:p>
        </p:txBody>
      </p:sp>
      <p:sp>
        <p:nvSpPr>
          <p:cNvPr id="6" name="テキスト ボックス 5">
            <a:extLst>
              <a:ext uri="{FF2B5EF4-FFF2-40B4-BE49-F238E27FC236}">
                <a16:creationId xmlns:a16="http://schemas.microsoft.com/office/drawing/2014/main" id="{DC1E09F4-2831-44C2-B53F-DCA5466FD02D}"/>
              </a:ext>
            </a:extLst>
          </p:cNvPr>
          <p:cNvSpPr txBox="1"/>
          <p:nvPr/>
        </p:nvSpPr>
        <p:spPr>
          <a:xfrm>
            <a:off x="8954814" y="6411945"/>
            <a:ext cx="3237186" cy="369332"/>
          </a:xfrm>
          <a:prstGeom prst="rect">
            <a:avLst/>
          </a:prstGeom>
          <a:noFill/>
        </p:spPr>
        <p:txBody>
          <a:bodyPr wrap="square" rtlCol="0">
            <a:spAutoFit/>
          </a:bodyPr>
          <a:lstStyle/>
          <a:p>
            <a:r>
              <a:rPr lang="en-US" altLang="ja-JP" b="1" dirty="0"/>
              <a:t>※</a:t>
            </a:r>
            <a:r>
              <a:rPr lang="ja-JP" altLang="en-US" b="1" dirty="0"/>
              <a:t>記事は</a:t>
            </a:r>
            <a:r>
              <a:rPr lang="en-US" altLang="ja-JP" b="1" dirty="0"/>
              <a:t>Wikipedia</a:t>
            </a:r>
            <a:r>
              <a:rPr lang="ja-JP" altLang="en-US" b="1" dirty="0"/>
              <a:t>より引用</a:t>
            </a:r>
            <a:endParaRPr kumimoji="1" lang="ja-JP" altLang="en-US" b="1" dirty="0"/>
          </a:p>
        </p:txBody>
      </p:sp>
    </p:spTree>
    <p:extLst>
      <p:ext uri="{BB962C8B-B14F-4D97-AF65-F5344CB8AC3E}">
        <p14:creationId xmlns:p14="http://schemas.microsoft.com/office/powerpoint/2010/main" val="190049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1627B24-F3EE-4DEE-B5D8-78F719102AD1}"/>
              </a:ext>
            </a:extLst>
          </p:cNvPr>
          <p:cNvSpPr>
            <a:spLocks noGrp="1"/>
          </p:cNvSpPr>
          <p:nvPr>
            <p:ph idx="1"/>
          </p:nvPr>
        </p:nvSpPr>
        <p:spPr>
          <a:xfrm>
            <a:off x="1179494" y="1476540"/>
            <a:ext cx="9833012" cy="1896404"/>
          </a:xfrm>
        </p:spPr>
        <p:txBody>
          <a:bodyPr>
            <a:normAutofit/>
          </a:bodyPr>
          <a:lstStyle/>
          <a:p>
            <a:pPr marL="0" indent="0">
              <a:buNone/>
            </a:pPr>
            <a:r>
              <a:rPr lang="ja-JP" altLang="en-US" sz="4800" u="sng" dirty="0"/>
              <a:t>ある特定の条件</a:t>
            </a:r>
            <a:r>
              <a:rPr lang="en-US" altLang="ja-JP" sz="4800" u="sng" dirty="0"/>
              <a:t>(</a:t>
            </a:r>
            <a:r>
              <a:rPr lang="ja-JP" altLang="en-US" sz="4800" u="sng" dirty="0"/>
              <a:t>イベント処理</a:t>
            </a:r>
            <a:r>
              <a:rPr lang="en-US" altLang="ja-JP" sz="4800" u="sng" dirty="0"/>
              <a:t>)</a:t>
            </a:r>
          </a:p>
          <a:p>
            <a:pPr marL="0" indent="0">
              <a:buNone/>
            </a:pPr>
            <a:r>
              <a:rPr lang="ja-JP" altLang="en-US" sz="4800" dirty="0"/>
              <a:t>で任意の処理を行う関数のことを</a:t>
            </a:r>
            <a:endParaRPr kumimoji="1" lang="ja-JP" altLang="en-US" sz="4800" dirty="0"/>
          </a:p>
        </p:txBody>
      </p:sp>
      <p:sp>
        <p:nvSpPr>
          <p:cNvPr id="5" name="タイトル 4">
            <a:extLst>
              <a:ext uri="{FF2B5EF4-FFF2-40B4-BE49-F238E27FC236}">
                <a16:creationId xmlns:a16="http://schemas.microsoft.com/office/drawing/2014/main" id="{720FB6FF-1964-48D4-A3B6-D1D2D54BC9A4}"/>
              </a:ext>
            </a:extLst>
          </p:cNvPr>
          <p:cNvSpPr>
            <a:spLocks noGrp="1"/>
          </p:cNvSpPr>
          <p:nvPr>
            <p:ph type="title"/>
          </p:nvPr>
        </p:nvSpPr>
        <p:spPr>
          <a:xfrm>
            <a:off x="319982" y="-798787"/>
            <a:ext cx="8596668" cy="1320800"/>
          </a:xfrm>
        </p:spPr>
        <p:txBody>
          <a:bodyPr/>
          <a:lstStyle/>
          <a:p>
            <a:endParaRPr lang="ja-JP" altLang="en-US" dirty="0"/>
          </a:p>
        </p:txBody>
      </p:sp>
      <p:sp>
        <p:nvSpPr>
          <p:cNvPr id="6" name="テキスト ボックス 5">
            <a:extLst>
              <a:ext uri="{FF2B5EF4-FFF2-40B4-BE49-F238E27FC236}">
                <a16:creationId xmlns:a16="http://schemas.microsoft.com/office/drawing/2014/main" id="{8AC6FDEE-7D11-40DF-8B13-0D0B42E41E3E}"/>
              </a:ext>
            </a:extLst>
          </p:cNvPr>
          <p:cNvSpPr txBox="1"/>
          <p:nvPr/>
        </p:nvSpPr>
        <p:spPr>
          <a:xfrm>
            <a:off x="2301765" y="4407876"/>
            <a:ext cx="8061435" cy="1446550"/>
          </a:xfrm>
          <a:prstGeom prst="rect">
            <a:avLst/>
          </a:prstGeom>
          <a:noFill/>
        </p:spPr>
        <p:txBody>
          <a:bodyPr wrap="square" rtlCol="0">
            <a:spAutoFit/>
          </a:bodyPr>
          <a:lstStyle/>
          <a:p>
            <a:r>
              <a:rPr kumimoji="1" lang="en-US" altLang="ja-JP" sz="8800" dirty="0">
                <a:solidFill>
                  <a:srgbClr val="FF0000"/>
                </a:solidFill>
              </a:rPr>
              <a:t>Callback</a:t>
            </a:r>
            <a:r>
              <a:rPr kumimoji="1" lang="ja-JP" altLang="en-US" sz="8800" dirty="0">
                <a:solidFill>
                  <a:srgbClr val="FF0000"/>
                </a:solidFill>
              </a:rPr>
              <a:t>関数</a:t>
            </a:r>
          </a:p>
        </p:txBody>
      </p:sp>
      <p:sp>
        <p:nvSpPr>
          <p:cNvPr id="7" name="テキスト ボックス 6">
            <a:extLst>
              <a:ext uri="{FF2B5EF4-FFF2-40B4-BE49-F238E27FC236}">
                <a16:creationId xmlns:a16="http://schemas.microsoft.com/office/drawing/2014/main" id="{F8253E6E-81BF-4373-942D-CD61BB9C08E3}"/>
              </a:ext>
            </a:extLst>
          </p:cNvPr>
          <p:cNvSpPr txBox="1"/>
          <p:nvPr/>
        </p:nvSpPr>
        <p:spPr>
          <a:xfrm>
            <a:off x="2718080" y="4177043"/>
            <a:ext cx="3800471" cy="461665"/>
          </a:xfrm>
          <a:prstGeom prst="rect">
            <a:avLst/>
          </a:prstGeom>
          <a:noFill/>
        </p:spPr>
        <p:txBody>
          <a:bodyPr wrap="square" rtlCol="0">
            <a:spAutoFit/>
          </a:bodyPr>
          <a:lstStyle/>
          <a:p>
            <a:pPr algn="dist"/>
            <a:r>
              <a:rPr kumimoji="1" lang="ja-JP" altLang="en-US" sz="2400" dirty="0">
                <a:solidFill>
                  <a:srgbClr val="FF0000"/>
                </a:solidFill>
              </a:rPr>
              <a:t>コールバック</a:t>
            </a:r>
          </a:p>
        </p:txBody>
      </p:sp>
      <p:sp>
        <p:nvSpPr>
          <p:cNvPr id="8" name="テキスト ボックス 7">
            <a:extLst>
              <a:ext uri="{FF2B5EF4-FFF2-40B4-BE49-F238E27FC236}">
                <a16:creationId xmlns:a16="http://schemas.microsoft.com/office/drawing/2014/main" id="{EA30160C-2D3B-4BD5-8D02-8FEE9E0E0498}"/>
              </a:ext>
            </a:extLst>
          </p:cNvPr>
          <p:cNvSpPr txBox="1"/>
          <p:nvPr/>
        </p:nvSpPr>
        <p:spPr>
          <a:xfrm>
            <a:off x="8916650" y="5506279"/>
            <a:ext cx="2764220" cy="369332"/>
          </a:xfrm>
          <a:prstGeom prst="rect">
            <a:avLst/>
          </a:prstGeom>
          <a:noFill/>
        </p:spPr>
        <p:txBody>
          <a:bodyPr wrap="square" rtlCol="0">
            <a:spAutoFit/>
          </a:bodyPr>
          <a:lstStyle/>
          <a:p>
            <a:r>
              <a:rPr kumimoji="1" lang="ja-JP" altLang="en-US" dirty="0"/>
              <a:t>という</a:t>
            </a:r>
          </a:p>
        </p:txBody>
      </p:sp>
      <p:sp>
        <p:nvSpPr>
          <p:cNvPr id="9" name="テキスト ボックス 8">
            <a:extLst>
              <a:ext uri="{FF2B5EF4-FFF2-40B4-BE49-F238E27FC236}">
                <a16:creationId xmlns:a16="http://schemas.microsoft.com/office/drawing/2014/main" id="{6C3E9C33-C1E5-4CDD-94C2-1704DC01D6B3}"/>
              </a:ext>
            </a:extLst>
          </p:cNvPr>
          <p:cNvSpPr txBox="1"/>
          <p:nvPr/>
        </p:nvSpPr>
        <p:spPr>
          <a:xfrm>
            <a:off x="2301765" y="6085259"/>
            <a:ext cx="7957038" cy="369332"/>
          </a:xfrm>
          <a:prstGeom prst="rect">
            <a:avLst/>
          </a:prstGeom>
          <a:noFill/>
        </p:spPr>
        <p:txBody>
          <a:bodyPr wrap="square" rtlCol="0">
            <a:spAutoFit/>
          </a:bodyPr>
          <a:lstStyle/>
          <a:p>
            <a:r>
              <a:rPr kumimoji="1" lang="ja-JP" altLang="en-US" dirty="0"/>
              <a:t>要は関数の引数に関数を渡して任意のタイミングで実行すること</a:t>
            </a:r>
          </a:p>
        </p:txBody>
      </p:sp>
    </p:spTree>
    <p:extLst>
      <p:ext uri="{BB962C8B-B14F-4D97-AF65-F5344CB8AC3E}">
        <p14:creationId xmlns:p14="http://schemas.microsoft.com/office/powerpoint/2010/main" val="35988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678A9-BDE4-4749-80DF-79C98F5170AF}"/>
              </a:ext>
            </a:extLst>
          </p:cNvPr>
          <p:cNvSpPr>
            <a:spLocks noGrp="1"/>
          </p:cNvSpPr>
          <p:nvPr>
            <p:ph type="title"/>
          </p:nvPr>
        </p:nvSpPr>
        <p:spPr>
          <a:xfrm>
            <a:off x="677334" y="609600"/>
            <a:ext cx="8596668" cy="656492"/>
          </a:xfrm>
        </p:spPr>
        <p:txBody>
          <a:bodyPr>
            <a:normAutofit/>
          </a:bodyPr>
          <a:lstStyle/>
          <a:p>
            <a:r>
              <a:rPr kumimoji="1" lang="ja-JP" altLang="en-US" dirty="0"/>
              <a:t>活用事例の紹介</a:t>
            </a:r>
          </a:p>
        </p:txBody>
      </p:sp>
      <p:sp>
        <p:nvSpPr>
          <p:cNvPr id="3" name="コンテンツ プレースホルダー 2">
            <a:extLst>
              <a:ext uri="{FF2B5EF4-FFF2-40B4-BE49-F238E27FC236}">
                <a16:creationId xmlns:a16="http://schemas.microsoft.com/office/drawing/2014/main" id="{23D3C9D6-0E64-42C6-AC0D-10745C836224}"/>
              </a:ext>
            </a:extLst>
          </p:cNvPr>
          <p:cNvSpPr>
            <a:spLocks noGrp="1"/>
          </p:cNvSpPr>
          <p:nvPr>
            <p:ph idx="1"/>
          </p:nvPr>
        </p:nvSpPr>
        <p:spPr>
          <a:xfrm>
            <a:off x="800426" y="1914405"/>
            <a:ext cx="10251504" cy="3880773"/>
          </a:xfrm>
        </p:spPr>
        <p:txBody>
          <a:bodyPr>
            <a:normAutofit/>
          </a:bodyPr>
          <a:lstStyle/>
          <a:p>
            <a:r>
              <a:rPr kumimoji="1" lang="ja-JP" altLang="en-US" sz="2800" dirty="0"/>
              <a:t>シーン遷移時のフェードの開始タイミングと終了タイミングの検知。</a:t>
            </a:r>
            <a:endParaRPr kumimoji="1" lang="en-US" altLang="ja-JP" sz="2800" dirty="0"/>
          </a:p>
          <a:p>
            <a:r>
              <a:rPr kumimoji="1" lang="ja-JP" altLang="en-US" sz="2800" dirty="0"/>
              <a:t>音のなり終わった瞬間の検知。</a:t>
            </a:r>
            <a:endParaRPr kumimoji="1" lang="en-US" altLang="ja-JP" sz="2800" dirty="0"/>
          </a:p>
          <a:p>
            <a:r>
              <a:rPr lang="ja-JP" altLang="en-US" sz="2800" dirty="0"/>
              <a:t>ゲーム開始</a:t>
            </a:r>
            <a:r>
              <a:rPr lang="en-US" altLang="ja-JP" sz="2800" dirty="0"/>
              <a:t>/</a:t>
            </a:r>
            <a:r>
              <a:rPr lang="ja-JP" altLang="en-US" sz="2800" dirty="0"/>
              <a:t>終了の瞬間。</a:t>
            </a:r>
            <a:endParaRPr kumimoji="1" lang="en-US" altLang="ja-JP" sz="2800" dirty="0"/>
          </a:p>
          <a:p>
            <a:r>
              <a:rPr lang="ja-JP" altLang="en-US" sz="2800" dirty="0"/>
              <a:t>プレイヤーの死亡した瞬間。</a:t>
            </a:r>
            <a:endParaRPr lang="en-US" altLang="ja-JP" sz="2800" dirty="0"/>
          </a:p>
          <a:p>
            <a:r>
              <a:rPr kumimoji="1" lang="ja-JP" altLang="en-US" sz="2800" dirty="0"/>
              <a:t>ゲーム中にポーズが押された瞬間と解除された瞬間。</a:t>
            </a:r>
            <a:endParaRPr kumimoji="1" lang="en-US" altLang="ja-JP" sz="2800" dirty="0"/>
          </a:p>
          <a:p>
            <a:pPr marL="0" indent="0">
              <a:buNone/>
            </a:pPr>
            <a:r>
              <a:rPr lang="ja-JP" altLang="en-US" sz="2800" dirty="0"/>
              <a:t>　</a:t>
            </a:r>
            <a:r>
              <a:rPr kumimoji="1" lang="en-US" altLang="ja-JP" sz="2800" dirty="0" err="1"/>
              <a:t>etc</a:t>
            </a:r>
            <a:r>
              <a:rPr kumimoji="1" lang="en-US" altLang="ja-JP" sz="2800" dirty="0"/>
              <a:t>…</a:t>
            </a:r>
          </a:p>
          <a:p>
            <a:pPr marL="0" indent="0">
              <a:buNone/>
            </a:pPr>
            <a:endParaRPr kumimoji="1" lang="ja-JP" altLang="en-US" sz="2800" dirty="0"/>
          </a:p>
        </p:txBody>
      </p:sp>
    </p:spTree>
    <p:extLst>
      <p:ext uri="{BB962C8B-B14F-4D97-AF65-F5344CB8AC3E}">
        <p14:creationId xmlns:p14="http://schemas.microsoft.com/office/powerpoint/2010/main" val="120549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7134F-87A4-4D51-93DE-29EF95B820D8}"/>
              </a:ext>
            </a:extLst>
          </p:cNvPr>
          <p:cNvSpPr>
            <a:spLocks noGrp="1"/>
          </p:cNvSpPr>
          <p:nvPr>
            <p:ph type="title"/>
          </p:nvPr>
        </p:nvSpPr>
        <p:spPr/>
        <p:txBody>
          <a:bodyPr>
            <a:normAutofit/>
          </a:bodyPr>
          <a:lstStyle/>
          <a:p>
            <a:r>
              <a:rPr kumimoji="1" lang="ja-JP" altLang="en-US" sz="6000" dirty="0"/>
              <a:t>まとめ</a:t>
            </a:r>
          </a:p>
        </p:txBody>
      </p:sp>
      <p:sp>
        <p:nvSpPr>
          <p:cNvPr id="3" name="コンテンツ プレースホルダー 2">
            <a:extLst>
              <a:ext uri="{FF2B5EF4-FFF2-40B4-BE49-F238E27FC236}">
                <a16:creationId xmlns:a16="http://schemas.microsoft.com/office/drawing/2014/main" id="{E335205B-77CA-40EE-B53B-B30B7BDA479C}"/>
              </a:ext>
            </a:extLst>
          </p:cNvPr>
          <p:cNvSpPr>
            <a:spLocks noGrp="1"/>
          </p:cNvSpPr>
          <p:nvPr>
            <p:ph idx="1"/>
          </p:nvPr>
        </p:nvSpPr>
        <p:spPr>
          <a:xfrm>
            <a:off x="677334" y="1993536"/>
            <a:ext cx="10919721" cy="2253150"/>
          </a:xfrm>
        </p:spPr>
        <p:txBody>
          <a:bodyPr>
            <a:normAutofit/>
          </a:bodyPr>
          <a:lstStyle/>
          <a:p>
            <a:r>
              <a:rPr kumimoji="1" lang="en-US" altLang="ja-JP" sz="2800" dirty="0"/>
              <a:t>delegate</a:t>
            </a:r>
            <a:r>
              <a:rPr kumimoji="1" lang="ja-JP" altLang="en-US" sz="2800" dirty="0"/>
              <a:t>とはイベント処理を使うための構文。</a:t>
            </a:r>
            <a:endParaRPr kumimoji="1" lang="en-US" altLang="ja-JP" sz="2800" dirty="0"/>
          </a:p>
          <a:p>
            <a:r>
              <a:rPr lang="ja-JP" altLang="en-US" sz="2800" dirty="0"/>
              <a:t>イベントとはある特定のタイミングを通知してくれる機能のこと。</a:t>
            </a:r>
            <a:endParaRPr lang="en-US" altLang="ja-JP" sz="2800" dirty="0"/>
          </a:p>
          <a:p>
            <a:r>
              <a:rPr kumimoji="1" lang="ja-JP" altLang="en-US" sz="2800" dirty="0"/>
              <a:t>イベントを使って任意の処理を行うことをコールバックという。</a:t>
            </a:r>
            <a:endParaRPr kumimoji="1" lang="en-US" altLang="ja-JP" sz="2800" dirty="0"/>
          </a:p>
          <a:p>
            <a:endParaRPr kumimoji="1" lang="ja-JP" altLang="en-US" sz="2800" dirty="0"/>
          </a:p>
        </p:txBody>
      </p:sp>
      <p:sp>
        <p:nvSpPr>
          <p:cNvPr id="4" name="テキスト ボックス 3">
            <a:extLst>
              <a:ext uri="{FF2B5EF4-FFF2-40B4-BE49-F238E27FC236}">
                <a16:creationId xmlns:a16="http://schemas.microsoft.com/office/drawing/2014/main" id="{BEC6405F-09C1-49C8-A63E-451B147D018D}"/>
              </a:ext>
            </a:extLst>
          </p:cNvPr>
          <p:cNvSpPr txBox="1"/>
          <p:nvPr/>
        </p:nvSpPr>
        <p:spPr>
          <a:xfrm>
            <a:off x="670785" y="4431323"/>
            <a:ext cx="10850430" cy="1323439"/>
          </a:xfrm>
          <a:prstGeom prst="rect">
            <a:avLst/>
          </a:prstGeom>
          <a:noFill/>
        </p:spPr>
        <p:txBody>
          <a:bodyPr wrap="square" rtlCol="0">
            <a:spAutoFit/>
          </a:bodyPr>
          <a:lstStyle/>
          <a:p>
            <a:r>
              <a:rPr lang="ja-JP" altLang="en-US" sz="4000" u="sng" dirty="0"/>
              <a:t>そしてコールバック関数を書くための構文</a:t>
            </a:r>
            <a:r>
              <a:rPr lang="ja-JP" altLang="en-US" sz="4000" dirty="0"/>
              <a:t>が</a:t>
            </a:r>
            <a:r>
              <a:rPr lang="ja-JP" altLang="en-US" sz="4000" dirty="0">
                <a:solidFill>
                  <a:srgbClr val="FF0000"/>
                </a:solidFill>
              </a:rPr>
              <a:t>ラムダ式</a:t>
            </a:r>
            <a:r>
              <a:rPr lang="ja-JP" altLang="en-US" sz="4000" dirty="0"/>
              <a:t>。</a:t>
            </a:r>
            <a:endParaRPr kumimoji="1" lang="en-US" altLang="ja-JP" sz="4000" dirty="0"/>
          </a:p>
        </p:txBody>
      </p:sp>
    </p:spTree>
    <p:extLst>
      <p:ext uri="{BB962C8B-B14F-4D97-AF65-F5344CB8AC3E}">
        <p14:creationId xmlns:p14="http://schemas.microsoft.com/office/powerpoint/2010/main" val="292920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CDB008A-6AF1-4C0A-B7D1-58131FE4CF37}"/>
              </a:ext>
            </a:extLst>
          </p:cNvPr>
          <p:cNvSpPr txBox="1">
            <a:spLocks/>
          </p:cNvSpPr>
          <p:nvPr/>
        </p:nvSpPr>
        <p:spPr>
          <a:xfrm>
            <a:off x="1462617" y="2561492"/>
            <a:ext cx="9266766" cy="682869"/>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800" dirty="0">
                <a:solidFill>
                  <a:schemeClr val="tx1">
                    <a:lumMod val="75000"/>
                    <a:lumOff val="25000"/>
                  </a:schemeClr>
                </a:solidFill>
              </a:rPr>
              <a:t>サンプルコードを参考に書き方と使い方を学ぼう！</a:t>
            </a:r>
          </a:p>
        </p:txBody>
      </p:sp>
    </p:spTree>
    <p:extLst>
      <p:ext uri="{BB962C8B-B14F-4D97-AF65-F5344CB8AC3E}">
        <p14:creationId xmlns:p14="http://schemas.microsoft.com/office/powerpoint/2010/main" val="3944435540"/>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377</TotalTime>
  <Words>321</Words>
  <Application>Microsoft Office PowerPoint</Application>
  <PresentationFormat>ワイド画面</PresentationFormat>
  <Paragraphs>36</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HGP明朝B</vt:lpstr>
      <vt:lpstr>メイリオ</vt:lpstr>
      <vt:lpstr>Arial</vt:lpstr>
      <vt:lpstr>Trebuchet MS</vt:lpstr>
      <vt:lpstr>Wingdings 3</vt:lpstr>
      <vt:lpstr>ファセット</vt:lpstr>
      <vt:lpstr>第二回コーディング講座</vt:lpstr>
      <vt:lpstr>ラムダ式を学ぶ前に…</vt:lpstr>
      <vt:lpstr>delegate</vt:lpstr>
      <vt:lpstr>イベント処理</vt:lpstr>
      <vt:lpstr>PowerPoint プレゼンテーション</vt:lpstr>
      <vt:lpstr>活用事例の紹介</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第二回コーディング講座</dc:title>
  <dc:creator>番場 宥輝</dc:creator>
  <cp:lastModifiedBy>番場 宥輝</cp:lastModifiedBy>
  <cp:revision>18</cp:revision>
  <dcterms:created xsi:type="dcterms:W3CDTF">2018-12-07T13:52:09Z</dcterms:created>
  <dcterms:modified xsi:type="dcterms:W3CDTF">2018-12-08T05:09:18Z</dcterms:modified>
</cp:coreProperties>
</file>