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60" r:id="rId5"/>
    <p:sldId id="261" r:id="rId6"/>
    <p:sldId id="264" r:id="rId7"/>
    <p:sldId id="265" r:id="rId8"/>
    <p:sldId id="262" r:id="rId9"/>
    <p:sldId id="263" r:id="rId10"/>
    <p:sldId id="266" r:id="rId11"/>
    <p:sldId id="267" r:id="rId12"/>
    <p:sldId id="268" r:id="rId13"/>
    <p:sldId id="269" r:id="rId14"/>
    <p:sldId id="270" r:id="rId15"/>
    <p:sldId id="272" r:id="rId16"/>
    <p:sldId id="273" r:id="rId17"/>
    <p:sldId id="274" r:id="rId18"/>
    <p:sldId id="276"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73763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296251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767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52318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3588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816702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45917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31861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90268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59578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81558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70812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36816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261778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31732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2019/7/7</a:t>
            </a:fld>
            <a:endParaRPr kumimoji="1" lang="ja-JP" altLang="en-US"/>
          </a:p>
        </p:txBody>
      </p:sp>
    </p:spTree>
    <p:extLst>
      <p:ext uri="{BB962C8B-B14F-4D97-AF65-F5344CB8AC3E}">
        <p14:creationId xmlns:p14="http://schemas.microsoft.com/office/powerpoint/2010/main" val="302822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8B9292-117B-40DE-9116-9B57CD567806}" type="datetimeFigureOut">
              <a:rPr kumimoji="1" lang="ja-JP" altLang="en-US" smtClean="0"/>
              <a:t>2019/7/7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5108646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a.wikipedia.org/wiki/%E3%83%97%E3%83%AD%E3%82%B0%E3%83%A9%E3%83%9F%E3%83%B3%E3%82%B0_(%E3%82%B3%E3%83%B3%E3%83%94%E3%83%A5%E3%83%BC%E3%82%BF)" TargetMode="External"/><Relationship Id="rId2" Type="http://schemas.openxmlformats.org/officeDocument/2006/relationships/hyperlink" Target="https://ja.wikipedia.org/wiki/%E3%82%B3%E3%83%B3%E3%83%94%E3%83%A5%E3%83%BC%E3%82%BF" TargetMode="External"/><Relationship Id="rId1" Type="http://schemas.openxmlformats.org/officeDocument/2006/relationships/slideLayout" Target="../slideLayouts/slideLayout2.xml"/><Relationship Id="rId6" Type="http://schemas.openxmlformats.org/officeDocument/2006/relationships/hyperlink" Target="https://ja.wikipedia.org/wiki/%E3%82%AA%E3%83%96%E3%82%B8%E3%82%A7%E3%82%AF%E3%83%88%E6%8C%87%E5%90%91" TargetMode="External"/><Relationship Id="rId5" Type="http://schemas.openxmlformats.org/officeDocument/2006/relationships/hyperlink" Target="https://ja.wikipedia.org/wiki/%E9%81%94%E4%BA%BA" TargetMode="External"/><Relationship Id="rId4" Type="http://schemas.openxmlformats.org/officeDocument/2006/relationships/hyperlink" Target="https://ja.wikipedia.org/wiki/%E7%B4%A0%E4%BA%B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28B76-C7A7-4AA9-A58F-7743501AE53A}"/>
              </a:ext>
            </a:extLst>
          </p:cNvPr>
          <p:cNvSpPr>
            <a:spLocks noGrp="1"/>
          </p:cNvSpPr>
          <p:nvPr>
            <p:ph type="ctrTitle"/>
          </p:nvPr>
        </p:nvSpPr>
        <p:spPr>
          <a:xfrm>
            <a:off x="1507067" y="1584501"/>
            <a:ext cx="7766936" cy="1646302"/>
          </a:xfrm>
        </p:spPr>
        <p:txBody>
          <a:bodyPr/>
          <a:lstStyle/>
          <a:p>
            <a:pPr algn="ctr"/>
            <a:r>
              <a:rPr kumimoji="1" lang="ja-JP" altLang="en-US" dirty="0">
                <a:latin typeface="HGPｺﾞｼｯｸE" panose="020B0900000000000000" pitchFamily="50" charset="-128"/>
                <a:ea typeface="HGPｺﾞｼｯｸE" panose="020B0900000000000000" pitchFamily="50" charset="-128"/>
              </a:rPr>
              <a:t>コーディング講座</a:t>
            </a:r>
          </a:p>
        </p:txBody>
      </p:sp>
      <p:sp>
        <p:nvSpPr>
          <p:cNvPr id="3" name="字幕 2">
            <a:extLst>
              <a:ext uri="{FF2B5EF4-FFF2-40B4-BE49-F238E27FC236}">
                <a16:creationId xmlns:a16="http://schemas.microsoft.com/office/drawing/2014/main" id="{5CF6566F-3E29-45F4-9016-A9661AD32EA8}"/>
              </a:ext>
            </a:extLst>
          </p:cNvPr>
          <p:cNvSpPr>
            <a:spLocks noGrp="1"/>
          </p:cNvSpPr>
          <p:nvPr>
            <p:ph type="subTitle" idx="1"/>
          </p:nvPr>
        </p:nvSpPr>
        <p:spPr>
          <a:xfrm>
            <a:off x="1507067" y="3230800"/>
            <a:ext cx="7766936" cy="1096899"/>
          </a:xfrm>
        </p:spPr>
        <p:txBody>
          <a:bodyPr>
            <a:normAutofit/>
          </a:bodyPr>
          <a:lstStyle/>
          <a:p>
            <a:pPr algn="ctr"/>
            <a:r>
              <a:rPr kumimoji="1" lang="ja-JP" altLang="en-US" sz="2800" dirty="0">
                <a:latin typeface="HGPｺﾞｼｯｸE" panose="020B0900000000000000" pitchFamily="50" charset="-128"/>
                <a:ea typeface="HGPｺﾞｼｯｸE" panose="020B0900000000000000" pitchFamily="50" charset="-128"/>
              </a:rPr>
              <a:t>～最終回～</a:t>
            </a:r>
          </a:p>
        </p:txBody>
      </p:sp>
      <p:sp>
        <p:nvSpPr>
          <p:cNvPr id="4" name="字幕 2">
            <a:extLst>
              <a:ext uri="{FF2B5EF4-FFF2-40B4-BE49-F238E27FC236}">
                <a16:creationId xmlns:a16="http://schemas.microsoft.com/office/drawing/2014/main" id="{26F31AB9-FC75-400F-9F14-09051095A5DF}"/>
              </a:ext>
            </a:extLst>
          </p:cNvPr>
          <p:cNvSpPr txBox="1">
            <a:spLocks/>
          </p:cNvSpPr>
          <p:nvPr/>
        </p:nvSpPr>
        <p:spPr>
          <a:xfrm>
            <a:off x="1507067" y="3977700"/>
            <a:ext cx="8258370"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ctr"/>
            <a:r>
              <a:rPr lang="ja-JP" altLang="en-US" sz="3600" dirty="0">
                <a:latin typeface="HGPｺﾞｼｯｸE" panose="020B0900000000000000" pitchFamily="50" charset="-128"/>
                <a:ea typeface="HGPｺﾞｼｯｸE" panose="020B0900000000000000" pitchFamily="50" charset="-128"/>
              </a:rPr>
              <a:t>目指せ、オブジェクト指向と</a:t>
            </a:r>
            <a:r>
              <a:rPr lang="en-US" altLang="ja-JP" sz="3600" dirty="0" err="1">
                <a:latin typeface="HGPｺﾞｼｯｸE" panose="020B0900000000000000" pitchFamily="50" charset="-128"/>
                <a:ea typeface="HGPｺﾞｼｯｸE" panose="020B0900000000000000" pitchFamily="50" charset="-128"/>
              </a:rPr>
              <a:t>GoF</a:t>
            </a:r>
            <a:r>
              <a:rPr lang="ja-JP" altLang="en-US" sz="3600" dirty="0">
                <a:latin typeface="HGPｺﾞｼｯｸE" panose="020B0900000000000000" pitchFamily="50" charset="-128"/>
                <a:ea typeface="HGPｺﾞｼｯｸE" panose="020B0900000000000000" pitchFamily="50" charset="-128"/>
              </a:rPr>
              <a:t>完全理解</a:t>
            </a:r>
            <a:r>
              <a:rPr lang="en-US" altLang="ja-JP" sz="3600" dirty="0">
                <a:latin typeface="HGPｺﾞｼｯｸE" panose="020B0900000000000000" pitchFamily="50" charset="-128"/>
                <a:ea typeface="HGPｺﾞｼｯｸE" panose="020B0900000000000000" pitchFamily="50" charset="-128"/>
              </a:rPr>
              <a:t>!!</a:t>
            </a:r>
            <a:endParaRPr lang="ja-JP" altLang="en-US" sz="36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586321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D7CFF-3748-426C-9E31-7592EF912CEB}"/>
              </a:ext>
            </a:extLst>
          </p:cNvPr>
          <p:cNvSpPr>
            <a:spLocks noGrp="1"/>
          </p:cNvSpPr>
          <p:nvPr>
            <p:ph type="title"/>
          </p:nvPr>
        </p:nvSpPr>
        <p:spPr>
          <a:xfrm>
            <a:off x="677334" y="279480"/>
            <a:ext cx="8596668" cy="1320800"/>
          </a:xfrm>
        </p:spPr>
        <p:txBody>
          <a:bodyPr anchor="ctr"/>
          <a:lstStyle/>
          <a:p>
            <a:r>
              <a:rPr kumimoji="1" lang="en-US" altLang="ja-JP" dirty="0" err="1">
                <a:latin typeface="HGPｺﾞｼｯｸE" panose="020B0900000000000000" pitchFamily="50" charset="-128"/>
                <a:ea typeface="HGPｺﾞｼｯｸE" panose="020B0900000000000000" pitchFamily="50" charset="-128"/>
              </a:rPr>
              <a:t>GoF</a:t>
            </a:r>
            <a:r>
              <a:rPr kumimoji="1" lang="ja-JP" altLang="en-US" dirty="0">
                <a:latin typeface="HGPｺﾞｼｯｸE" panose="020B0900000000000000" pitchFamily="50" charset="-128"/>
                <a:ea typeface="HGPｺﾞｼｯｸE" panose="020B0900000000000000" pitchFamily="50" charset="-128"/>
              </a:rPr>
              <a:t>パターンの種類</a:t>
            </a:r>
          </a:p>
        </p:txBody>
      </p:sp>
      <p:sp>
        <p:nvSpPr>
          <p:cNvPr id="3" name="コンテンツ プレースホルダー 2">
            <a:extLst>
              <a:ext uri="{FF2B5EF4-FFF2-40B4-BE49-F238E27FC236}">
                <a16:creationId xmlns:a16="http://schemas.microsoft.com/office/drawing/2014/main" id="{E1D82EB0-BE00-426B-B96B-4CC7CB296D03}"/>
              </a:ext>
            </a:extLst>
          </p:cNvPr>
          <p:cNvSpPr>
            <a:spLocks noGrp="1"/>
          </p:cNvSpPr>
          <p:nvPr>
            <p:ph idx="1"/>
          </p:nvPr>
        </p:nvSpPr>
        <p:spPr>
          <a:xfrm>
            <a:off x="677334" y="2366924"/>
            <a:ext cx="2319866" cy="3880773"/>
          </a:xfrm>
        </p:spPr>
        <p:txBody>
          <a:bodyPr/>
          <a:lstStyle/>
          <a:p>
            <a:pPr marL="0" indent="0">
              <a:buNone/>
            </a:pPr>
            <a:r>
              <a:rPr kumimoji="1" lang="en-US" altLang="ja-JP" dirty="0">
                <a:latin typeface="HGPｺﾞｼｯｸE" panose="020B0900000000000000" pitchFamily="50" charset="-128"/>
                <a:ea typeface="HGPｺﾞｼｯｸE" panose="020B0900000000000000" pitchFamily="50" charset="-128"/>
              </a:rPr>
              <a:t>	【</a:t>
            </a:r>
            <a:r>
              <a:rPr kumimoji="1" lang="ja-JP" altLang="en-US" dirty="0">
                <a:latin typeface="HGPｺﾞｼｯｸE" panose="020B0900000000000000" pitchFamily="50" charset="-128"/>
                <a:ea typeface="HGPｺﾞｼｯｸE" panose="020B0900000000000000" pitchFamily="50" charset="-128"/>
              </a:rPr>
              <a:t>生成</a:t>
            </a:r>
            <a:r>
              <a:rPr kumimoji="1"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Abstract</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Factory</a:t>
            </a:r>
          </a:p>
          <a:p>
            <a:pPr>
              <a:buFont typeface="Wingdings" panose="05000000000000000000" pitchFamily="2" charset="2"/>
              <a:buChar char="n"/>
            </a:pPr>
            <a:r>
              <a:rPr kumimoji="1" lang="en-US" altLang="ja-JP" dirty="0">
                <a:latin typeface="HGPｺﾞｼｯｸE" panose="020B0900000000000000" pitchFamily="50" charset="-128"/>
                <a:ea typeface="HGPｺﾞｼｯｸE" panose="020B0900000000000000" pitchFamily="50" charset="-128"/>
              </a:rPr>
              <a:t>Builder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Factory</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Method</a:t>
            </a:r>
          </a:p>
          <a:p>
            <a:pPr>
              <a:buFont typeface="Wingdings" panose="05000000000000000000" pitchFamily="2" charset="2"/>
              <a:buChar char="n"/>
            </a:pPr>
            <a:r>
              <a:rPr kumimoji="1" lang="en-US" altLang="ja-JP" dirty="0">
                <a:latin typeface="HGPｺﾞｼｯｸE" panose="020B0900000000000000" pitchFamily="50" charset="-128"/>
                <a:ea typeface="HGPｺﾞｼｯｸE" panose="020B0900000000000000" pitchFamily="50" charset="-128"/>
              </a:rPr>
              <a:t>Prototype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Singleton</a:t>
            </a:r>
            <a:endParaRPr kumimoji="1" lang="ja-JP" altLang="en-US" dirty="0">
              <a:latin typeface="HGPｺﾞｼｯｸE" panose="020B0900000000000000" pitchFamily="50" charset="-128"/>
              <a:ea typeface="HGPｺﾞｼｯｸE" panose="020B0900000000000000" pitchFamily="50" charset="-128"/>
            </a:endParaRPr>
          </a:p>
        </p:txBody>
      </p:sp>
      <p:sp>
        <p:nvSpPr>
          <p:cNvPr id="4" name="テキスト ボックス 3">
            <a:extLst>
              <a:ext uri="{FF2B5EF4-FFF2-40B4-BE49-F238E27FC236}">
                <a16:creationId xmlns:a16="http://schemas.microsoft.com/office/drawing/2014/main" id="{161E91CD-B834-4070-AD0D-57D01C03B729}"/>
              </a:ext>
            </a:extLst>
          </p:cNvPr>
          <p:cNvSpPr txBox="1"/>
          <p:nvPr/>
        </p:nvSpPr>
        <p:spPr>
          <a:xfrm>
            <a:off x="8036329" y="5878363"/>
            <a:ext cx="2199031" cy="369332"/>
          </a:xfrm>
          <a:prstGeom prst="rect">
            <a:avLst/>
          </a:prstGeom>
          <a:noFill/>
        </p:spPr>
        <p:txBody>
          <a:bodyPr wrap="square" rtlCol="0" anchor="b">
            <a:spAutoFit/>
          </a:bodyPr>
          <a:lstStyle/>
          <a:p>
            <a:r>
              <a:rPr kumimoji="1" lang="ja-JP" altLang="en-US" dirty="0">
                <a:latin typeface="HGPｺﾞｼｯｸE" panose="020B0900000000000000" pitchFamily="50" charset="-128"/>
                <a:ea typeface="HGPｺﾞｼｯｸE" panose="020B0900000000000000" pitchFamily="50" charset="-128"/>
              </a:rPr>
              <a:t>合計</a:t>
            </a:r>
            <a:r>
              <a:rPr kumimoji="1" lang="en-US" altLang="ja-JP" dirty="0">
                <a:solidFill>
                  <a:srgbClr val="FF0000"/>
                </a:solidFill>
                <a:latin typeface="HGPｺﾞｼｯｸE" panose="020B0900000000000000" pitchFamily="50" charset="-128"/>
                <a:ea typeface="HGPｺﾞｼｯｸE" panose="020B0900000000000000" pitchFamily="50" charset="-128"/>
              </a:rPr>
              <a:t>23</a:t>
            </a:r>
            <a:r>
              <a:rPr kumimoji="1" lang="ja-JP" altLang="en-US" dirty="0">
                <a:latin typeface="HGPｺﾞｼｯｸE" panose="020B0900000000000000" pitchFamily="50" charset="-128"/>
                <a:ea typeface="HGPｺﾞｼｯｸE" panose="020B0900000000000000" pitchFamily="50" charset="-128"/>
              </a:rPr>
              <a:t>種類</a:t>
            </a:r>
          </a:p>
        </p:txBody>
      </p:sp>
      <p:sp>
        <p:nvSpPr>
          <p:cNvPr id="5" name="コンテンツ プレースホルダー 2">
            <a:extLst>
              <a:ext uri="{FF2B5EF4-FFF2-40B4-BE49-F238E27FC236}">
                <a16:creationId xmlns:a16="http://schemas.microsoft.com/office/drawing/2014/main" id="{9AC93BB7-929E-495D-8FE3-80F77BAA5412}"/>
              </a:ext>
            </a:extLst>
          </p:cNvPr>
          <p:cNvSpPr txBox="1">
            <a:spLocks/>
          </p:cNvSpPr>
          <p:nvPr/>
        </p:nvSpPr>
        <p:spPr>
          <a:xfrm>
            <a:off x="3075784" y="2366923"/>
            <a:ext cx="219903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構造</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Adapter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Bridge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Composite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Decorator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Facade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Flyweight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Proxy</a:t>
            </a:r>
          </a:p>
        </p:txBody>
      </p:sp>
      <p:sp>
        <p:nvSpPr>
          <p:cNvPr id="6" name="テキスト ボックス 5">
            <a:extLst>
              <a:ext uri="{FF2B5EF4-FFF2-40B4-BE49-F238E27FC236}">
                <a16:creationId xmlns:a16="http://schemas.microsoft.com/office/drawing/2014/main" id="{BBAD8B2F-53AB-4319-BF18-968FC0BE9B45}"/>
              </a:ext>
            </a:extLst>
          </p:cNvPr>
          <p:cNvSpPr txBox="1"/>
          <p:nvPr/>
        </p:nvSpPr>
        <p:spPr>
          <a:xfrm>
            <a:off x="1307254" y="1600280"/>
            <a:ext cx="5104660" cy="369332"/>
          </a:xfrm>
          <a:prstGeom prst="rect">
            <a:avLst/>
          </a:prstGeom>
          <a:noFill/>
        </p:spPr>
        <p:txBody>
          <a:bodyPr wrap="square" rtlCol="0" anchor="b">
            <a:spAutoFit/>
          </a:bodyPr>
          <a:lstStyle/>
          <a:p>
            <a:r>
              <a:rPr kumimoji="1" lang="ja-JP" altLang="en-US" dirty="0">
                <a:latin typeface="HGPｺﾞｼｯｸE" panose="020B0900000000000000" pitchFamily="50" charset="-128"/>
                <a:ea typeface="HGPｺﾞｼｯｸE" panose="020B0900000000000000" pitchFamily="50" charset="-128"/>
              </a:rPr>
              <a:t>用途に分けて紹介</a:t>
            </a:r>
          </a:p>
        </p:txBody>
      </p:sp>
      <p:sp>
        <p:nvSpPr>
          <p:cNvPr id="7" name="コンテンツ プレースホルダー 2">
            <a:extLst>
              <a:ext uri="{FF2B5EF4-FFF2-40B4-BE49-F238E27FC236}">
                <a16:creationId xmlns:a16="http://schemas.microsoft.com/office/drawing/2014/main" id="{95D6C9AD-543E-4555-9099-4807FFBDDBEB}"/>
              </a:ext>
            </a:extLst>
          </p:cNvPr>
          <p:cNvSpPr txBox="1">
            <a:spLocks/>
          </p:cNvSpPr>
          <p:nvPr/>
        </p:nvSpPr>
        <p:spPr>
          <a:xfrm>
            <a:off x="5474234" y="2366922"/>
            <a:ext cx="219903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振る舞い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Chain</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of</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Responsibility</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Command</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Interpreter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Mediator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Memento</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Observer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State</a:t>
            </a:r>
          </a:p>
        </p:txBody>
      </p:sp>
      <p:sp>
        <p:nvSpPr>
          <p:cNvPr id="8" name="コンテンツ プレースホルダー 2">
            <a:extLst>
              <a:ext uri="{FF2B5EF4-FFF2-40B4-BE49-F238E27FC236}">
                <a16:creationId xmlns:a16="http://schemas.microsoft.com/office/drawing/2014/main" id="{73D96E34-F635-4D45-B728-7EAA0C7824F8}"/>
              </a:ext>
            </a:extLst>
          </p:cNvPr>
          <p:cNvSpPr txBox="1">
            <a:spLocks/>
          </p:cNvSpPr>
          <p:nvPr/>
        </p:nvSpPr>
        <p:spPr>
          <a:xfrm>
            <a:off x="7605984" y="2754824"/>
            <a:ext cx="2199031"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Strategy</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Template</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Method</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Visitor</a:t>
            </a:r>
          </a:p>
        </p:txBody>
      </p:sp>
      <p:sp>
        <p:nvSpPr>
          <p:cNvPr id="9" name="テキスト ボックス 8">
            <a:extLst>
              <a:ext uri="{FF2B5EF4-FFF2-40B4-BE49-F238E27FC236}">
                <a16:creationId xmlns:a16="http://schemas.microsoft.com/office/drawing/2014/main" id="{EF7BCD24-E800-431A-A64C-3BF4116F065D}"/>
              </a:ext>
            </a:extLst>
          </p:cNvPr>
          <p:cNvSpPr txBox="1"/>
          <p:nvPr/>
        </p:nvSpPr>
        <p:spPr>
          <a:xfrm>
            <a:off x="7135467" y="5045503"/>
            <a:ext cx="3810699" cy="369332"/>
          </a:xfrm>
          <a:prstGeom prst="rect">
            <a:avLst/>
          </a:prstGeom>
          <a:noFill/>
        </p:spPr>
        <p:txBody>
          <a:bodyPr wrap="square" rtlCol="0">
            <a:spAutoFit/>
          </a:bodyPr>
          <a:lstStyle/>
          <a:p>
            <a:r>
              <a:rPr kumimoji="1" lang="ja-JP" altLang="en-US" dirty="0">
                <a:solidFill>
                  <a:srgbClr val="FFC000"/>
                </a:solidFill>
                <a:latin typeface="HGPｺﾞｼｯｸE" panose="020B0900000000000000" pitchFamily="50" charset="-128"/>
                <a:ea typeface="HGPｺﾞｼｯｸE" panose="020B0900000000000000" pitchFamily="50" charset="-128"/>
              </a:rPr>
              <a:t>制作で使える</a:t>
            </a:r>
            <a:r>
              <a:rPr kumimoji="1" lang="en-US" altLang="ja-JP" dirty="0" err="1">
                <a:solidFill>
                  <a:srgbClr val="FFC000"/>
                </a:solidFill>
                <a:latin typeface="HGPｺﾞｼｯｸE" panose="020B0900000000000000" pitchFamily="50" charset="-128"/>
                <a:ea typeface="HGPｺﾞｼｯｸE" panose="020B0900000000000000" pitchFamily="50" charset="-128"/>
              </a:rPr>
              <a:t>GoF</a:t>
            </a:r>
            <a:r>
              <a:rPr kumimoji="1" lang="ja-JP" altLang="en-US" dirty="0">
                <a:solidFill>
                  <a:srgbClr val="FFC000"/>
                </a:solidFill>
                <a:latin typeface="HGPｺﾞｼｯｸE" panose="020B0900000000000000" pitchFamily="50" charset="-128"/>
                <a:ea typeface="HGPｺﾞｼｯｸE" panose="020B0900000000000000" pitchFamily="50" charset="-128"/>
              </a:rPr>
              <a:t>をいくつか紹介</a:t>
            </a:r>
          </a:p>
        </p:txBody>
      </p:sp>
    </p:spTree>
    <p:extLst>
      <p:ext uri="{BB962C8B-B14F-4D97-AF65-F5344CB8AC3E}">
        <p14:creationId xmlns:p14="http://schemas.microsoft.com/office/powerpoint/2010/main" val="20201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1.</a:t>
            </a:r>
            <a:r>
              <a:rPr lang="en-US" altLang="ja-JP" b="1" dirty="0">
                <a:latin typeface="HGPｺﾞｼｯｸE" panose="020B0900000000000000" pitchFamily="50" charset="-128"/>
                <a:ea typeface="HGPｺﾞｼｯｸE" panose="020B0900000000000000" pitchFamily="50" charset="-128"/>
              </a:rPr>
              <a:t>Singleton</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みんな大好き、シングルトン先生。</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とりあえずの設計で使われることが多い。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覚えておけば、大抵のことが可能。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Manager</a:t>
            </a:r>
            <a:r>
              <a:rPr lang="ja-JP" altLang="en-US" dirty="0">
                <a:latin typeface="HGPｺﾞｼｯｸE" panose="020B0900000000000000" pitchFamily="50" charset="-128"/>
                <a:ea typeface="HGPｺﾞｼｯｸE" panose="020B0900000000000000" pitchFamily="50" charset="-128"/>
              </a:rPr>
              <a:t>や</a:t>
            </a:r>
            <a:r>
              <a:rPr lang="en-US" altLang="ja-JP" dirty="0">
                <a:latin typeface="HGPｺﾞｼｯｸE" panose="020B0900000000000000" pitchFamily="50" charset="-128"/>
                <a:ea typeface="HGPｺﾞｼｯｸE" panose="020B0900000000000000" pitchFamily="50" charset="-128"/>
              </a:rPr>
              <a:t>Controller</a:t>
            </a:r>
            <a:r>
              <a:rPr lang="ja-JP" altLang="en-US" dirty="0">
                <a:latin typeface="HGPｺﾞｼｯｸE" panose="020B0900000000000000" pitchFamily="50" charset="-128"/>
                <a:ea typeface="HGPｺﾞｼｯｸE" panose="020B0900000000000000" pitchFamily="50" charset="-128"/>
              </a:rPr>
              <a:t>はとり</a:t>
            </a:r>
            <a:r>
              <a:rPr lang="ja-JP" altLang="en-US" dirty="0" err="1">
                <a:latin typeface="HGPｺﾞｼｯｸE" panose="020B0900000000000000" pitchFamily="50" charset="-128"/>
                <a:ea typeface="HGPｺﾞｼｯｸE" panose="020B0900000000000000" pitchFamily="50" charset="-128"/>
              </a:rPr>
              <a:t>ま</a:t>
            </a:r>
            <a:r>
              <a:rPr lang="ja-JP" altLang="en-US" dirty="0">
                <a:latin typeface="HGPｺﾞｼｯｸE" panose="020B0900000000000000" pitchFamily="50" charset="-128"/>
                <a:ea typeface="HGPｺﾞｼｯｸE" panose="020B0900000000000000" pitchFamily="50" charset="-128"/>
              </a:rPr>
              <a:t>これで作っとけ！</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インスタンスを一つしか持たない</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持たせられない。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必然的に</a:t>
            </a:r>
            <a:r>
              <a:rPr lang="en-US" altLang="ja-JP" dirty="0">
                <a:latin typeface="HGPｺﾞｼｯｸE" panose="020B0900000000000000" pitchFamily="50" charset="-128"/>
                <a:ea typeface="HGPｺﾞｼｯｸE" panose="020B0900000000000000" pitchFamily="50" charset="-128"/>
              </a:rPr>
              <a:t>public</a:t>
            </a:r>
            <a:r>
              <a:rPr lang="ja-JP" altLang="en-US" dirty="0">
                <a:latin typeface="HGPｺﾞｼｯｸE" panose="020B0900000000000000" pitchFamily="50" charset="-128"/>
                <a:ea typeface="HGPｺﾞｼｯｸE" panose="020B0900000000000000" pitchFamily="50" charset="-128"/>
              </a:rPr>
              <a:t>アクセス修飾子になるはず。</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シーンなどを跨いでデータを保持することが出来る。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めちゃくちゃ楽。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32080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シーンを跨ぐのでキャッシュ等のデータ管理は徹底する。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参照数が多くなると編集したときに変更箇所の管理が大変。</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プロからはあんまり好まれない。</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234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243049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2.</a:t>
            </a:r>
            <a:r>
              <a:rPr lang="en-US" altLang="ja-JP" b="1" dirty="0">
                <a:latin typeface="HGPｺﾞｼｯｸE" panose="020B0900000000000000" pitchFamily="50" charset="-128"/>
                <a:ea typeface="HGPｺﾞｼｯｸE" panose="020B0900000000000000" pitchFamily="50" charset="-128"/>
              </a:rPr>
              <a:t>Adapter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チーム制作であるある問題の解決。</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スケジュールやばいけど、○○の</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終わってないから作れない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プログラマーの作業できない言い訳が出来なくなります</a:t>
            </a:r>
            <a:r>
              <a:rPr lang="en-US" altLang="ja-JP" dirty="0">
                <a:latin typeface="HGPｺﾞｼｯｸE" panose="020B0900000000000000" pitchFamily="50" charset="-128"/>
                <a:ea typeface="HGPｺﾞｼｯｸE" panose="020B0900000000000000" pitchFamily="50" charset="-128"/>
              </a:rPr>
              <a:t>w</a:t>
            </a: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他人のいじったソースを変更せずに機能を追加出来る。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進捗に対する依存度が少ない。</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7696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コードが煩雑になりやすく、可読性が悪くなる。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他のプログラマーの作業が終わっていなくても、機能の追加が出来るのでスケジュールの遅れを言い訳できなくなります。</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3" name="テキスト ボックス 2">
            <a:extLst>
              <a:ext uri="{FF2B5EF4-FFF2-40B4-BE49-F238E27FC236}">
                <a16:creationId xmlns:a16="http://schemas.microsoft.com/office/drawing/2014/main" id="{8246EE12-46EA-40CA-81F0-2067E5140773}"/>
              </a:ext>
            </a:extLst>
          </p:cNvPr>
          <p:cNvSpPr txBox="1"/>
          <p:nvPr/>
        </p:nvSpPr>
        <p:spPr>
          <a:xfrm>
            <a:off x="6096000" y="5879068"/>
            <a:ext cx="3320248" cy="369332"/>
          </a:xfrm>
          <a:prstGeom prst="rect">
            <a:avLst/>
          </a:prstGeom>
          <a:noFill/>
        </p:spPr>
        <p:txBody>
          <a:bodyPr wrap="square" rtlCol="0">
            <a:spAutoFit/>
          </a:bodyPr>
          <a:lstStyle/>
          <a:p>
            <a:r>
              <a:rPr kumimoji="1" lang="en-US" altLang="ja-JP" dirty="0">
                <a:solidFill>
                  <a:schemeClr val="tx1">
                    <a:lumMod val="75000"/>
                    <a:lumOff val="25000"/>
                  </a:schemeClr>
                </a:solidFill>
                <a:latin typeface="HGPｺﾞｼｯｸE" panose="020B0900000000000000" pitchFamily="50" charset="-128"/>
                <a:ea typeface="HGPｺﾞｼｯｸE" panose="020B0900000000000000" pitchFamily="50" charset="-128"/>
              </a:rPr>
              <a:t>※</a:t>
            </a:r>
            <a:r>
              <a:rPr kumimoji="1" lang="ja-JP" altLang="en-US" dirty="0">
                <a:solidFill>
                  <a:schemeClr val="tx1">
                    <a:lumMod val="75000"/>
                    <a:lumOff val="25000"/>
                  </a:schemeClr>
                </a:solidFill>
                <a:latin typeface="HGPｺﾞｼｯｸE" panose="020B0900000000000000" pitchFamily="50" charset="-128"/>
                <a:ea typeface="HGPｺﾞｼｯｸE" panose="020B0900000000000000" pitchFamily="50" charset="-128"/>
              </a:rPr>
              <a:t>本来の用途とは異なります。</a:t>
            </a:r>
          </a:p>
        </p:txBody>
      </p:sp>
    </p:spTree>
    <p:extLst>
      <p:ext uri="{BB962C8B-B14F-4D97-AF65-F5344CB8AC3E}">
        <p14:creationId xmlns:p14="http://schemas.microsoft.com/office/powerpoint/2010/main" val="119829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
        <p:nvSpPr>
          <p:cNvPr id="4" name="テキスト ボックス 3">
            <a:extLst>
              <a:ext uri="{FF2B5EF4-FFF2-40B4-BE49-F238E27FC236}">
                <a16:creationId xmlns:a16="http://schemas.microsoft.com/office/drawing/2014/main" id="{213DFD45-34D1-4D32-9A80-6B1606CC6280}"/>
              </a:ext>
            </a:extLst>
          </p:cNvPr>
          <p:cNvSpPr txBox="1"/>
          <p:nvPr/>
        </p:nvSpPr>
        <p:spPr>
          <a:xfrm>
            <a:off x="1633491" y="4021584"/>
            <a:ext cx="7235301" cy="369332"/>
          </a:xfrm>
          <a:prstGeom prst="rect">
            <a:avLst/>
          </a:prstGeom>
          <a:noFill/>
        </p:spPr>
        <p:txBody>
          <a:bodyPr wrap="square" rtlCol="0">
            <a:spAutoFit/>
          </a:bodyPr>
          <a:lstStyle/>
          <a:p>
            <a:r>
              <a:rPr kumimoji="1" lang="en-US" altLang="ja-JP" dirty="0"/>
              <a:t>※</a:t>
            </a:r>
            <a:r>
              <a:rPr kumimoji="1" lang="ja-JP" altLang="en-US" dirty="0"/>
              <a:t>多人数の想定で組んだのでソースのみ。</a:t>
            </a:r>
            <a:r>
              <a:rPr kumimoji="1" lang="en-US" altLang="ja-JP" dirty="0"/>
              <a:t>(</a:t>
            </a:r>
            <a:r>
              <a:rPr kumimoji="1" lang="ja-JP" altLang="en-US" dirty="0"/>
              <a:t>動作確認コード無し</a:t>
            </a:r>
            <a:r>
              <a:rPr kumimoji="1" lang="en-US" altLang="ja-JP" dirty="0"/>
              <a:t>)</a:t>
            </a:r>
            <a:endParaRPr kumimoji="1" lang="ja-JP" altLang="en-US" dirty="0"/>
          </a:p>
        </p:txBody>
      </p:sp>
    </p:spTree>
    <p:extLst>
      <p:ext uri="{BB962C8B-B14F-4D97-AF65-F5344CB8AC3E}">
        <p14:creationId xmlns:p14="http://schemas.microsoft.com/office/powerpoint/2010/main" val="253972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3.</a:t>
            </a:r>
            <a:r>
              <a:rPr lang="en-US" altLang="ja-JP" b="1" dirty="0">
                <a:latin typeface="HGPｺﾞｼｯｸE" panose="020B0900000000000000" pitchFamily="50" charset="-128"/>
                <a:ea typeface="HGPｺﾞｼｯｸE" panose="020B0900000000000000" pitchFamily="50" charset="-128"/>
              </a:rPr>
              <a:t>Factory</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Method</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オブジェクトの生成に専用処理や独自処理を差し込みやすく、柔軟な生成が出来る。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コードの拡張や保守に優れる。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DB</a:t>
            </a:r>
            <a:r>
              <a:rPr lang="ja-JP" altLang="en-US" dirty="0">
                <a:latin typeface="HGPｺﾞｼｯｸE" panose="020B0900000000000000" pitchFamily="50" charset="-128"/>
                <a:ea typeface="HGPｺﾞｼｯｸE" panose="020B0900000000000000" pitchFamily="50" charset="-128"/>
              </a:rPr>
              <a:t>や外部ファイルとの親和性が高い。</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実処理が綺麗になる。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追加や編集が楽。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結合度が低くできる。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4154750" y="4255365"/>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ファイル数が増える。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にわかで使うと痛い目に合う。</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抽象クラスを編集した際ビルド時間が長くなりがち。</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メモリ管理をしっかりしないとメモリが残り続けてしまう。</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12186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279508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4.</a:t>
            </a:r>
            <a:r>
              <a:rPr lang="en-US" altLang="ja-JP" b="1" dirty="0">
                <a:latin typeface="HGPｺﾞｼｯｸE" panose="020B0900000000000000" pitchFamily="50" charset="-128"/>
                <a:ea typeface="HGPｺﾞｼｯｸE" panose="020B0900000000000000" pitchFamily="50" charset="-128"/>
              </a:rPr>
              <a:t>Abstract</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Factory</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7269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派生クラスのことを考えた設計。</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機能の拡張やファイルの依存度をクラス単位で編集する場合に有用。</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個人的に制作しているライブラリでメインで使っている手法。</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パターンとセットで覚えよう。</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継承を利用した柔軟な拡張が出来る。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結合度を上げずに依存を高くできる。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ポリモーフィズムを最大限生かした手法。</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後述</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とのシナジーが高い。</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21454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ファイル数が増える。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クラス数が必然的に増える。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抽象クラスを編集した際ビルド時間が長くなりがち。</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インターフェイスや抽象クラスの知識必須。</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1830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73113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5.</a:t>
            </a:r>
            <a:r>
              <a:rPr lang="en-US" altLang="ja-JP" b="1"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2159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範囲</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文で処理をまとめられる。</a:t>
            </a:r>
            <a:r>
              <a:rPr lang="en-US" altLang="ja-JP" dirty="0">
                <a:latin typeface="HGPｺﾞｼｯｸE" panose="020B0900000000000000" pitchFamily="50" charset="-128"/>
                <a:ea typeface="HGPｺﾞｼｯｸE" panose="020B0900000000000000" pitchFamily="50" charset="-128"/>
              </a:rPr>
              <a:t>(C#</a:t>
            </a:r>
            <a:r>
              <a:rPr lang="ja-JP" altLang="en-US" dirty="0">
                <a:latin typeface="HGPｺﾞｼｯｸE" panose="020B0900000000000000" pitchFamily="50" charset="-128"/>
                <a:ea typeface="HGPｺﾞｼｯｸE" panose="020B0900000000000000" pitchFamily="50" charset="-128"/>
              </a:rPr>
              <a:t>なら</a:t>
            </a:r>
            <a:r>
              <a:rPr lang="en-US" altLang="ja-JP" dirty="0">
                <a:latin typeface="HGPｺﾞｼｯｸE" panose="020B0900000000000000" pitchFamily="50" charset="-128"/>
                <a:ea typeface="HGPｺﾞｼｯｸE" panose="020B0900000000000000" pitchFamily="50" charset="-128"/>
              </a:rPr>
              <a:t>foreach)</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ループ文は基本的にこの構文。</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普通の</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文は使わない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LINQ</a:t>
            </a:r>
            <a:r>
              <a:rPr lang="ja-JP" altLang="en-US" dirty="0">
                <a:latin typeface="HGPｺﾞｼｯｸE" panose="020B0900000000000000" pitchFamily="50" charset="-128"/>
                <a:ea typeface="HGPｺﾞｼｯｸE" panose="020B0900000000000000" pitchFamily="50" charset="-128"/>
              </a:rPr>
              <a:t>使う際に必須。</a:t>
            </a:r>
            <a:r>
              <a:rPr lang="en-US" altLang="ja-JP" dirty="0">
                <a:latin typeface="HGPｺﾞｼｯｸE" panose="020B0900000000000000" pitchFamily="50" charset="-128"/>
                <a:ea typeface="HGPｺﾞｼｯｸE" panose="020B0900000000000000" pitchFamily="50" charset="-128"/>
              </a:rPr>
              <a:t>(C#)</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コピーなのか参照渡しなのか気を付けよう！</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決定表の相方。</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文が短くなり、可読性の向上。</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普通の</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文を使わなくてよくなる。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21454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デメリットなく</a:t>
            </a:r>
            <a:r>
              <a:rPr lang="ja-JP" altLang="en-US" dirty="0" err="1">
                <a:latin typeface="HGPｺﾞｼｯｸE" panose="020B0900000000000000" pitchFamily="50" charset="-128"/>
                <a:ea typeface="HGPｺﾞｼｯｸE" panose="020B0900000000000000" pitchFamily="50" charset="-128"/>
              </a:rPr>
              <a:t>ね</a:t>
            </a:r>
            <a:r>
              <a:rPr lang="ja-JP" altLang="en-US" dirty="0">
                <a:latin typeface="HGPｺﾞｼｯｸE" panose="020B0900000000000000" pitchFamily="50" charset="-128"/>
                <a:ea typeface="HGPｺﾞｼｯｸE" panose="020B0900000000000000" pitchFamily="50" charset="-128"/>
              </a:rPr>
              <a:t>？</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a:t>
            </a:r>
            <a:r>
              <a:rPr lang="ja-JP" altLang="en-US" dirty="0">
                <a:latin typeface="HGPｺﾞｼｯｸE" panose="020B0900000000000000" pitchFamily="50" charset="-128"/>
                <a:ea typeface="HGPｺﾞｼｯｸE" panose="020B0900000000000000" pitchFamily="50" charset="-128"/>
              </a:rPr>
              <a:t>の</a:t>
            </a:r>
            <a:r>
              <a:rPr lang="en-US" altLang="ja-JP" dirty="0">
                <a:latin typeface="HGPｺﾞｼｯｸE" panose="020B0900000000000000" pitchFamily="50" charset="-128"/>
                <a:ea typeface="HGPｺﾞｼｯｸE" panose="020B0900000000000000" pitchFamily="50" charset="-128"/>
              </a:rPr>
              <a:t>LINQ</a:t>
            </a:r>
            <a:r>
              <a:rPr lang="ja-JP" altLang="en-US" dirty="0">
                <a:latin typeface="HGPｺﾞｼｯｸE" panose="020B0900000000000000" pitchFamily="50" charset="-128"/>
                <a:ea typeface="HGPｺﾞｼｯｸE" panose="020B0900000000000000" pitchFamily="50" charset="-128"/>
              </a:rPr>
              <a:t>は若干重い処理</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→自作しよう</a:t>
            </a:r>
            <a:r>
              <a:rPr lang="en-US" altLang="ja-JP"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27241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C6F33-72F3-4DAB-B402-9E082B011B1F}"/>
              </a:ext>
            </a:extLst>
          </p:cNvPr>
          <p:cNvSpPr>
            <a:spLocks noGrp="1"/>
          </p:cNvSpPr>
          <p:nvPr>
            <p:ph type="title"/>
          </p:nvPr>
        </p:nvSpPr>
        <p:spPr/>
        <p:txBody>
          <a:bodyPr anchor="ctr"/>
          <a:lstStyle/>
          <a:p>
            <a:r>
              <a:rPr kumimoji="1" lang="ja-JP" altLang="en-US" dirty="0"/>
              <a:t>事始め</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779073E-8FAA-4659-A002-7668D53F020A}"/>
              </a:ext>
            </a:extLst>
          </p:cNvPr>
          <p:cNvSpPr>
            <a:spLocks noGrp="1"/>
          </p:cNvSpPr>
          <p:nvPr>
            <p:ph idx="1"/>
          </p:nvPr>
        </p:nvSpPr>
        <p:spPr>
          <a:xfrm>
            <a:off x="677334" y="2160589"/>
            <a:ext cx="10143066" cy="3132771"/>
          </a:xfrm>
        </p:spPr>
        <p:txBody>
          <a:bodyPr>
            <a:normAutofit/>
          </a:bodyPr>
          <a:lstStyle/>
          <a:p>
            <a:r>
              <a:rPr lang="ja-JP" altLang="en-US" sz="3200" dirty="0">
                <a:latin typeface="HGPｺﾞｼｯｸE" panose="020B0900000000000000" pitchFamily="50" charset="-128"/>
                <a:ea typeface="HGPｺﾞｼｯｸE" panose="020B0900000000000000" pitchFamily="50" charset="-128"/>
              </a:rPr>
              <a:t>クラス</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実体を作るための設計図</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実体無</a:t>
            </a:r>
            <a:r>
              <a:rPr lang="en-US" altLang="ja-JP" sz="3200" dirty="0">
                <a:latin typeface="HGPｺﾞｼｯｸE" panose="020B0900000000000000" pitchFamily="50" charset="-128"/>
                <a:ea typeface="HGPｺﾞｼｯｸE" panose="020B0900000000000000" pitchFamily="50" charset="-128"/>
              </a:rPr>
              <a:t>)</a:t>
            </a:r>
          </a:p>
          <a:p>
            <a:r>
              <a:rPr lang="ja-JP" altLang="en-US" sz="3200" dirty="0">
                <a:latin typeface="HGPｺﾞｼｯｸE" panose="020B0900000000000000" pitchFamily="50" charset="-128"/>
                <a:ea typeface="HGPｺﾞｼｯｸE" panose="020B0900000000000000" pitchFamily="50" charset="-128"/>
              </a:rPr>
              <a:t>インスタンス</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クラスを元に実体化されたもの。</a:t>
            </a:r>
            <a:endParaRPr lang="en-US" altLang="ja-JP" sz="3200" dirty="0">
              <a:latin typeface="HGPｺﾞｼｯｸE" panose="020B0900000000000000" pitchFamily="50" charset="-128"/>
              <a:ea typeface="HGPｺﾞｼｯｸE" panose="020B0900000000000000" pitchFamily="50" charset="-128"/>
            </a:endParaRPr>
          </a:p>
          <a:p>
            <a:pPr marL="3200400" lvl="7" indent="0">
              <a:buNone/>
            </a:pPr>
            <a:r>
              <a:rPr lang="en-US" altLang="ja-JP" sz="26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実体化のことをインスタンス化という。</a:t>
            </a:r>
            <a:endParaRPr lang="en-US" altLang="ja-JP" sz="26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オブジェクト</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クラスとインスタンスを含めた総称。</a:t>
            </a:r>
            <a:r>
              <a:rPr lang="en-US" altLang="ja-JP" sz="32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　</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オブジェクト指向のことを指す場合も</a:t>
            </a:r>
            <a:r>
              <a:rPr lang="en-US" altLang="ja-JP" sz="3200"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290677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1183825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6.</a:t>
            </a:r>
            <a:r>
              <a:rPr lang="en-US" altLang="ja-JP" b="1" dirty="0">
                <a:latin typeface="HGPｺﾞｼｯｸE" panose="020B0900000000000000" pitchFamily="50" charset="-128"/>
                <a:ea typeface="HGPｺﾞｼｯｸE" panose="020B0900000000000000" pitchFamily="50" charset="-128"/>
              </a:rPr>
              <a:t>Template</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Method</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2159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オブジェクト指向の基本概念の一つ「継承」を有効活用したパターン。</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ダックタイピングはあまり使わない方がいい？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無駄に種類が多い</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使い分けはしっかりと！</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メタプログラミング。</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Virtual</a:t>
            </a:r>
            <a:r>
              <a:rPr lang="ja-JP" altLang="en-US" dirty="0">
                <a:latin typeface="HGPｺﾞｼｯｸE" panose="020B0900000000000000" pitchFamily="50" charset="-128"/>
                <a:ea typeface="HGPｺﾞｼｯｸE" panose="020B0900000000000000" pitchFamily="50" charset="-128"/>
              </a:rPr>
              <a:t>より動作速度が速い。</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似たような処理を書かなくてよくなる。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479838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型指定に型推論が使えないところ。</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一歩間違えると動作未定義なダックタイピングと化す。</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25695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312216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5FD4C-BFC4-4128-A099-6099651C5FE0}"/>
              </a:ext>
            </a:extLst>
          </p:cNvPr>
          <p:cNvSpPr>
            <a:spLocks noGrp="1"/>
          </p:cNvSpPr>
          <p:nvPr>
            <p:ph type="title"/>
          </p:nvPr>
        </p:nvSpPr>
        <p:spPr/>
        <p:txBody>
          <a:bodyPr anchor="ctr"/>
          <a:lstStyle/>
          <a:p>
            <a:r>
              <a:rPr kumimoji="1" lang="ja-JP" altLang="en-US" dirty="0">
                <a:latin typeface="HGPｺﾞｼｯｸE" panose="020B0900000000000000" pitchFamily="50" charset="-128"/>
                <a:ea typeface="HGPｺﾞｼｯｸE" panose="020B0900000000000000" pitchFamily="50" charset="-128"/>
              </a:rPr>
              <a:t>まとめ</a:t>
            </a:r>
          </a:p>
        </p:txBody>
      </p:sp>
      <p:sp>
        <p:nvSpPr>
          <p:cNvPr id="5" name="コンテンツ プレースホルダー 4">
            <a:extLst>
              <a:ext uri="{FF2B5EF4-FFF2-40B4-BE49-F238E27FC236}">
                <a16:creationId xmlns:a16="http://schemas.microsoft.com/office/drawing/2014/main" id="{CC109549-66FB-4554-9DCC-682BDEE20651}"/>
              </a:ext>
            </a:extLst>
          </p:cNvPr>
          <p:cNvSpPr>
            <a:spLocks noGrp="1"/>
          </p:cNvSpPr>
          <p:nvPr>
            <p:ph idx="1"/>
          </p:nvPr>
        </p:nvSpPr>
        <p:spPr/>
        <p:txBody>
          <a:bodyPr>
            <a:normAutofit/>
          </a:bodyPr>
          <a:lstStyle/>
          <a:p>
            <a:r>
              <a:rPr lang="en-US" altLang="ja-JP" sz="2400" dirty="0" err="1"/>
              <a:t>GoF</a:t>
            </a:r>
            <a:r>
              <a:rPr lang="en-US" altLang="ja-JP" sz="2400" dirty="0"/>
              <a:t>(</a:t>
            </a:r>
            <a:r>
              <a:rPr lang="ja-JP" altLang="en-US" sz="2400" dirty="0"/>
              <a:t>デザインパターン</a:t>
            </a:r>
            <a:r>
              <a:rPr lang="en-US" altLang="ja-JP" sz="2400" dirty="0"/>
              <a:t>)</a:t>
            </a:r>
            <a:r>
              <a:rPr lang="ja-JP" altLang="en-US" sz="2400" dirty="0"/>
              <a:t>とは設計手法。</a:t>
            </a:r>
            <a:endParaRPr lang="en-US" altLang="ja-JP" sz="2400" dirty="0"/>
          </a:p>
          <a:p>
            <a:r>
              <a:rPr lang="ja-JP" altLang="en-US" sz="2400" dirty="0"/>
              <a:t>オブジェクト指向を元にした</a:t>
            </a:r>
            <a:r>
              <a:rPr lang="en-US" altLang="ja-JP" sz="2400" dirty="0"/>
              <a:t>23</a:t>
            </a:r>
            <a:r>
              <a:rPr lang="ja-JP" altLang="en-US" sz="2400" dirty="0"/>
              <a:t>種のパターンが存在。</a:t>
            </a:r>
          </a:p>
        </p:txBody>
      </p:sp>
      <p:sp>
        <p:nvSpPr>
          <p:cNvPr id="6" name="テキスト ボックス 5">
            <a:extLst>
              <a:ext uri="{FF2B5EF4-FFF2-40B4-BE49-F238E27FC236}">
                <a16:creationId xmlns:a16="http://schemas.microsoft.com/office/drawing/2014/main" id="{95B7FF1D-3EB8-4AD0-B7EE-FD747A217B29}"/>
              </a:ext>
            </a:extLst>
          </p:cNvPr>
          <p:cNvSpPr txBox="1"/>
          <p:nvPr/>
        </p:nvSpPr>
        <p:spPr>
          <a:xfrm>
            <a:off x="1423511" y="4100975"/>
            <a:ext cx="8531441" cy="1384995"/>
          </a:xfrm>
          <a:prstGeom prst="rect">
            <a:avLst/>
          </a:prstGeom>
          <a:noFill/>
        </p:spPr>
        <p:txBody>
          <a:bodyPr wrap="square" rtlCol="0">
            <a:spAutoFit/>
          </a:bodyPr>
          <a:lstStyle/>
          <a:p>
            <a:r>
              <a:rPr kumimoji="1" lang="ja-JP" altLang="en-US" sz="2800" dirty="0">
                <a:solidFill>
                  <a:schemeClr val="bg2">
                    <a:lumMod val="25000"/>
                  </a:schemeClr>
                </a:solidFill>
                <a:latin typeface="HGPｺﾞｼｯｸE" panose="020B0900000000000000" pitchFamily="50" charset="-128"/>
                <a:ea typeface="HGPｺﾞｼｯｸE" panose="020B0900000000000000" pitchFamily="50" charset="-128"/>
              </a:rPr>
              <a:t>何にどのパターンを適用するかは開発者次第、</a:t>
            </a:r>
            <a:endParaRPr kumimoji="1" lang="en-US" altLang="ja-JP" sz="2800" dirty="0">
              <a:solidFill>
                <a:schemeClr val="bg2">
                  <a:lumMod val="25000"/>
                </a:schemeClr>
              </a:solidFill>
              <a:latin typeface="HGPｺﾞｼｯｸE" panose="020B0900000000000000" pitchFamily="50" charset="-128"/>
              <a:ea typeface="HGPｺﾞｼｯｸE" panose="020B0900000000000000" pitchFamily="50" charset="-128"/>
            </a:endParaRPr>
          </a:p>
          <a:p>
            <a:r>
              <a:rPr kumimoji="1" lang="ja-JP" altLang="en-US" sz="2800" dirty="0">
                <a:solidFill>
                  <a:schemeClr val="bg2">
                    <a:lumMod val="25000"/>
                  </a:schemeClr>
                </a:solidFill>
                <a:latin typeface="HGPｺﾞｼｯｸE" panose="020B0900000000000000" pitchFamily="50" charset="-128"/>
                <a:ea typeface="HGPｺﾞｼｯｸE" panose="020B0900000000000000" pitchFamily="50" charset="-128"/>
              </a:rPr>
              <a:t>そのパターンの特徴を理解したうえで使いこなしましょう。</a:t>
            </a:r>
            <a:endParaRPr kumimoji="1" lang="en-US" altLang="ja-JP" sz="2800" dirty="0">
              <a:solidFill>
                <a:schemeClr val="bg2">
                  <a:lumMod val="25000"/>
                </a:schemeClr>
              </a:solidFill>
              <a:latin typeface="HGPｺﾞｼｯｸE" panose="020B0900000000000000" pitchFamily="50" charset="-128"/>
              <a:ea typeface="HGPｺﾞｼｯｸE" panose="020B0900000000000000" pitchFamily="50" charset="-128"/>
            </a:endParaRPr>
          </a:p>
          <a:p>
            <a:endParaRPr kumimoji="1" lang="ja-JP" altLang="en-US" sz="2800" dirty="0">
              <a:solidFill>
                <a:schemeClr val="bg2">
                  <a:lumMod val="25000"/>
                </a:schemeClr>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2365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F6E7E8-D5CC-4638-8CF0-340C7E6017FE}"/>
              </a:ext>
            </a:extLst>
          </p:cNvPr>
          <p:cNvSpPr>
            <a:spLocks noGrp="1"/>
          </p:cNvSpPr>
          <p:nvPr>
            <p:ph type="title"/>
          </p:nvPr>
        </p:nvSpPr>
        <p:spPr>
          <a:xfrm>
            <a:off x="-105125" y="2476253"/>
            <a:ext cx="12402249" cy="1905493"/>
          </a:xfrm>
        </p:spPr>
        <p:txBody>
          <a:bodyPr anchor="ctr">
            <a:normAutofit/>
          </a:bodyPr>
          <a:lstStyle/>
          <a:p>
            <a:pPr algn="ctr"/>
            <a:r>
              <a:rPr lang="ja-JP" altLang="en-US" sz="5400" b="1" dirty="0">
                <a:solidFill>
                  <a:schemeClr val="bg2">
                    <a:lumMod val="50000"/>
                  </a:schemeClr>
                </a:solidFill>
              </a:rPr>
              <a:t>ご清聴ありがとうございました。</a:t>
            </a:r>
            <a:endParaRPr kumimoji="1" lang="ja-JP" altLang="en-US" sz="5400" b="1" dirty="0">
              <a:solidFill>
                <a:schemeClr val="bg2">
                  <a:lumMod val="50000"/>
                </a:schemeClr>
              </a:solidFill>
            </a:endParaRPr>
          </a:p>
        </p:txBody>
      </p:sp>
    </p:spTree>
    <p:extLst>
      <p:ext uri="{BB962C8B-B14F-4D97-AF65-F5344CB8AC3E}">
        <p14:creationId xmlns:p14="http://schemas.microsoft.com/office/powerpoint/2010/main" val="95387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EBA8D-D62D-4156-A75F-05EFDEEB4060}"/>
              </a:ext>
            </a:extLst>
          </p:cNvPr>
          <p:cNvSpPr>
            <a:spLocks noGrp="1"/>
          </p:cNvSpPr>
          <p:nvPr>
            <p:ph type="title"/>
          </p:nvPr>
        </p:nvSpPr>
        <p:spPr>
          <a:xfrm>
            <a:off x="695090" y="733887"/>
            <a:ext cx="8596668" cy="1320800"/>
          </a:xfrm>
        </p:spPr>
        <p:txBody>
          <a:bodyPr anchor="ctr">
            <a:normAutofit/>
          </a:bodyPr>
          <a:lstStyle/>
          <a:p>
            <a:r>
              <a:rPr kumimoji="1" lang="ja-JP" altLang="en-US" sz="4400" dirty="0">
                <a:latin typeface="HGPｺﾞｼｯｸE" panose="020B0900000000000000" pitchFamily="50" charset="-128"/>
                <a:ea typeface="HGPｺﾞｼｯｸE" panose="020B0900000000000000" pitchFamily="50" charset="-128"/>
              </a:rPr>
              <a:t>オブジェクト指向の</a:t>
            </a:r>
            <a:r>
              <a:rPr lang="ja-JP" altLang="en-US" sz="4400" dirty="0">
                <a:latin typeface="HGPｺﾞｼｯｸE" panose="020B0900000000000000" pitchFamily="50" charset="-128"/>
                <a:ea typeface="HGPｺﾞｼｯｸE" panose="020B0900000000000000" pitchFamily="50" charset="-128"/>
              </a:rPr>
              <a:t>三</a:t>
            </a:r>
            <a:r>
              <a:rPr kumimoji="1" lang="ja-JP" altLang="en-US" sz="4400" dirty="0">
                <a:latin typeface="HGPｺﾞｼｯｸE" panose="020B0900000000000000" pitchFamily="50" charset="-128"/>
                <a:ea typeface="HGPｺﾞｼｯｸE" panose="020B0900000000000000" pitchFamily="50" charset="-128"/>
              </a:rPr>
              <a:t>要素</a:t>
            </a:r>
          </a:p>
        </p:txBody>
      </p:sp>
      <p:sp>
        <p:nvSpPr>
          <p:cNvPr id="3" name="コンテンツ プレースホルダー 2">
            <a:extLst>
              <a:ext uri="{FF2B5EF4-FFF2-40B4-BE49-F238E27FC236}">
                <a16:creationId xmlns:a16="http://schemas.microsoft.com/office/drawing/2014/main" id="{C8993AA7-C0B4-4819-AD5C-53FBA4427FA9}"/>
              </a:ext>
            </a:extLst>
          </p:cNvPr>
          <p:cNvSpPr>
            <a:spLocks noGrp="1"/>
          </p:cNvSpPr>
          <p:nvPr>
            <p:ph idx="1"/>
          </p:nvPr>
        </p:nvSpPr>
        <p:spPr>
          <a:xfrm>
            <a:off x="695090" y="1920893"/>
            <a:ext cx="8596668" cy="2198346"/>
          </a:xfrm>
        </p:spPr>
        <p:txBody>
          <a:bodyPr>
            <a:normAutofit/>
          </a:bodyPr>
          <a:lstStyle/>
          <a:p>
            <a:pPr>
              <a:buFont typeface="Wingdings" panose="05000000000000000000" pitchFamily="2" charset="2"/>
              <a:buChar char="n"/>
            </a:pPr>
            <a:r>
              <a:rPr lang="ja-JP" altLang="en-US" sz="3600" dirty="0">
                <a:latin typeface="HGPｺﾞｼｯｸE" panose="020B0900000000000000" pitchFamily="50" charset="-128"/>
                <a:ea typeface="HGPｺﾞｼｯｸE" panose="020B0900000000000000" pitchFamily="50" charset="-128"/>
              </a:rPr>
              <a:t>継承</a:t>
            </a:r>
            <a:endParaRPr kumimoji="1" lang="en-US" altLang="ja-JP" sz="3600"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kumimoji="1" lang="ja-JP" altLang="en-US" sz="3600" dirty="0">
                <a:latin typeface="HGPｺﾞｼｯｸE" panose="020B0900000000000000" pitchFamily="50" charset="-128"/>
                <a:ea typeface="HGPｺﾞｼｯｸE" panose="020B0900000000000000" pitchFamily="50" charset="-128"/>
              </a:rPr>
              <a:t>ポリモーフィズム</a:t>
            </a:r>
            <a:r>
              <a:rPr kumimoji="1" lang="en-US" altLang="ja-JP" sz="3600" dirty="0">
                <a:latin typeface="HGPｺﾞｼｯｸE" panose="020B0900000000000000" pitchFamily="50" charset="-128"/>
                <a:ea typeface="HGPｺﾞｼｯｸE" panose="020B0900000000000000" pitchFamily="50" charset="-128"/>
              </a:rPr>
              <a:t>(</a:t>
            </a:r>
            <a:r>
              <a:rPr kumimoji="1" lang="ja-JP" altLang="en-US" sz="3600" dirty="0">
                <a:latin typeface="HGPｺﾞｼｯｸE" panose="020B0900000000000000" pitchFamily="50" charset="-128"/>
                <a:ea typeface="HGPｺﾞｼｯｸE" panose="020B0900000000000000" pitchFamily="50" charset="-128"/>
              </a:rPr>
              <a:t>多態性・多様性</a:t>
            </a:r>
            <a:r>
              <a:rPr kumimoji="1" lang="en-US" altLang="ja-JP" sz="3600"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sz="3600" dirty="0">
                <a:latin typeface="HGPｺﾞｼｯｸE" panose="020B0900000000000000" pitchFamily="50" charset="-128"/>
                <a:ea typeface="HGPｺﾞｼｯｸE" panose="020B0900000000000000" pitchFamily="50" charset="-128"/>
              </a:rPr>
              <a:t>カプセル化</a:t>
            </a:r>
            <a:r>
              <a:rPr lang="en-US" altLang="ja-JP" sz="3600" dirty="0">
                <a:latin typeface="HGPｺﾞｼｯｸE" panose="020B0900000000000000" pitchFamily="50" charset="-128"/>
                <a:ea typeface="HGPｺﾞｼｯｸE" panose="020B0900000000000000" pitchFamily="50" charset="-128"/>
              </a:rPr>
              <a:t>(</a:t>
            </a:r>
            <a:r>
              <a:rPr lang="ja-JP" altLang="en-US" sz="3600" dirty="0">
                <a:latin typeface="HGPｺﾞｼｯｸE" panose="020B0900000000000000" pitchFamily="50" charset="-128"/>
                <a:ea typeface="HGPｺﾞｼｯｸE" panose="020B0900000000000000" pitchFamily="50" charset="-128"/>
              </a:rPr>
              <a:t>隠蔽</a:t>
            </a:r>
            <a:r>
              <a:rPr lang="en-US" altLang="ja-JP" sz="3600"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endParaRPr kumimoji="1" lang="ja-JP" altLang="en-US" sz="3600" dirty="0">
              <a:latin typeface="HGPｺﾞｼｯｸE" panose="020B0900000000000000" pitchFamily="50" charset="-128"/>
              <a:ea typeface="HGPｺﾞｼｯｸE" panose="020B0900000000000000" pitchFamily="50" charset="-128"/>
            </a:endParaRPr>
          </a:p>
        </p:txBody>
      </p:sp>
      <p:sp>
        <p:nvSpPr>
          <p:cNvPr id="4" name="テキスト ボックス 3">
            <a:extLst>
              <a:ext uri="{FF2B5EF4-FFF2-40B4-BE49-F238E27FC236}">
                <a16:creationId xmlns:a16="http://schemas.microsoft.com/office/drawing/2014/main" id="{DB27D593-992F-43EF-81E4-71F7093AF860}"/>
              </a:ext>
            </a:extLst>
          </p:cNvPr>
          <p:cNvSpPr txBox="1"/>
          <p:nvPr/>
        </p:nvSpPr>
        <p:spPr>
          <a:xfrm>
            <a:off x="695090" y="4721470"/>
            <a:ext cx="9685538" cy="584775"/>
          </a:xfrm>
          <a:prstGeom prst="rect">
            <a:avLst/>
          </a:prstGeom>
          <a:noFill/>
        </p:spPr>
        <p:txBody>
          <a:bodyPr wrap="square" rtlCol="0">
            <a:spAutoFit/>
          </a:bodyPr>
          <a:lstStyle/>
          <a:p>
            <a:pPr algn="ctr"/>
            <a:r>
              <a:rPr kumimoji="1" lang="ja-JP" altLang="en-US" sz="3200" dirty="0">
                <a:latin typeface="HGPｺﾞｼｯｸE" panose="020B0900000000000000" pitchFamily="50" charset="-128"/>
                <a:ea typeface="HGPｺﾞｼｯｸE" panose="020B0900000000000000" pitchFamily="50" charset="-128"/>
              </a:rPr>
              <a:t>そんなに難しくないので簡単におさらいしてみましょう</a:t>
            </a:r>
          </a:p>
        </p:txBody>
      </p:sp>
    </p:spTree>
    <p:extLst>
      <p:ext uri="{BB962C8B-B14F-4D97-AF65-F5344CB8AC3E}">
        <p14:creationId xmlns:p14="http://schemas.microsoft.com/office/powerpoint/2010/main" val="1624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2E3BF-3D51-48C6-9E37-3575571A90BA}"/>
              </a:ext>
            </a:extLst>
          </p:cNvPr>
          <p:cNvSpPr>
            <a:spLocks noGrp="1"/>
          </p:cNvSpPr>
          <p:nvPr>
            <p:ph type="title"/>
          </p:nvPr>
        </p:nvSpPr>
        <p:spPr/>
        <p:txBody>
          <a:bodyPr>
            <a:normAutofit/>
          </a:bodyPr>
          <a:lstStyle/>
          <a:p>
            <a:r>
              <a:rPr kumimoji="1" lang="ja-JP" altLang="en-US" sz="4800" dirty="0">
                <a:latin typeface="HGPｺﾞｼｯｸE" panose="020B0900000000000000" pitchFamily="50" charset="-128"/>
                <a:ea typeface="HGPｺﾞｼｯｸE" panose="020B0900000000000000" pitchFamily="50" charset="-128"/>
              </a:rPr>
              <a:t>継承</a:t>
            </a:r>
          </a:p>
        </p:txBody>
      </p:sp>
      <p:sp>
        <p:nvSpPr>
          <p:cNvPr id="3" name="コンテンツ プレースホルダー 2">
            <a:extLst>
              <a:ext uri="{FF2B5EF4-FFF2-40B4-BE49-F238E27FC236}">
                <a16:creationId xmlns:a16="http://schemas.microsoft.com/office/drawing/2014/main" id="{85B37CC5-2052-4D98-9F29-C9F65506BDF3}"/>
              </a:ext>
            </a:extLst>
          </p:cNvPr>
          <p:cNvSpPr>
            <a:spLocks noGrp="1"/>
          </p:cNvSpPr>
          <p:nvPr>
            <p:ph idx="1"/>
          </p:nvPr>
        </p:nvSpPr>
        <p:spPr>
          <a:xfrm>
            <a:off x="677334" y="1930400"/>
            <a:ext cx="8596668" cy="1862771"/>
          </a:xfrm>
        </p:spPr>
        <p:txBody>
          <a:bodyPr>
            <a:normAutofit/>
          </a:bodyPr>
          <a:lstStyle/>
          <a:p>
            <a:pPr>
              <a:buFont typeface="Wingdings" panose="05000000000000000000" pitchFamily="2" charset="2"/>
              <a:buChar char="n"/>
            </a:pPr>
            <a:r>
              <a:rPr kumimoji="1" lang="ja-JP" altLang="en-US" sz="3200" dirty="0"/>
              <a:t>抽象クラス</a:t>
            </a:r>
            <a:r>
              <a:rPr kumimoji="1" lang="en-US" altLang="ja-JP" sz="3200" dirty="0"/>
              <a:t>(Abstract-Class)</a:t>
            </a:r>
          </a:p>
          <a:p>
            <a:pPr>
              <a:buFont typeface="Wingdings" panose="05000000000000000000" pitchFamily="2" charset="2"/>
              <a:buChar char="n"/>
            </a:pPr>
            <a:r>
              <a:rPr lang="ja-JP" altLang="en-US" sz="3200" dirty="0"/>
              <a:t>具象クラス</a:t>
            </a:r>
            <a:r>
              <a:rPr lang="en-US" altLang="ja-JP" sz="3200" dirty="0"/>
              <a:t>(Class)</a:t>
            </a:r>
          </a:p>
          <a:p>
            <a:pPr>
              <a:buFont typeface="Wingdings" panose="05000000000000000000" pitchFamily="2" charset="2"/>
              <a:buChar char="n"/>
            </a:pPr>
            <a:r>
              <a:rPr kumimoji="1" lang="ja-JP" altLang="en-US" sz="3200" dirty="0"/>
              <a:t>インターフェイス</a:t>
            </a:r>
            <a:r>
              <a:rPr kumimoji="1" lang="en-US" altLang="ja-JP" sz="3200" dirty="0"/>
              <a:t>(Interface)</a:t>
            </a:r>
            <a:endParaRPr kumimoji="1" lang="ja-JP" altLang="en-US" sz="3200" dirty="0"/>
          </a:p>
        </p:txBody>
      </p:sp>
      <p:sp>
        <p:nvSpPr>
          <p:cNvPr id="4" name="テキスト ボックス 3">
            <a:extLst>
              <a:ext uri="{FF2B5EF4-FFF2-40B4-BE49-F238E27FC236}">
                <a16:creationId xmlns:a16="http://schemas.microsoft.com/office/drawing/2014/main" id="{47F7C4B6-C9EC-4CCC-8C6C-6303FFD98131}"/>
              </a:ext>
            </a:extLst>
          </p:cNvPr>
          <p:cNvSpPr txBox="1"/>
          <p:nvPr/>
        </p:nvSpPr>
        <p:spPr>
          <a:xfrm>
            <a:off x="2072640" y="4821285"/>
            <a:ext cx="7569200" cy="646331"/>
          </a:xfrm>
          <a:prstGeom prst="rect">
            <a:avLst/>
          </a:prstGeom>
          <a:noFill/>
        </p:spPr>
        <p:txBody>
          <a:bodyPr wrap="square" rtlCol="0">
            <a:spAutoFit/>
          </a:bodyPr>
          <a:lstStyle/>
          <a:p>
            <a:r>
              <a:rPr kumimoji="1" lang="ja-JP" altLang="en-US" sz="3600" u="sng" dirty="0">
                <a:solidFill>
                  <a:srgbClr val="FF0000"/>
                </a:solidFill>
              </a:rPr>
              <a:t>この</a:t>
            </a:r>
            <a:r>
              <a:rPr kumimoji="1" lang="en-US" altLang="ja-JP" sz="3600" u="sng" dirty="0">
                <a:solidFill>
                  <a:srgbClr val="FF0000"/>
                </a:solidFill>
              </a:rPr>
              <a:t>3</a:t>
            </a:r>
            <a:r>
              <a:rPr kumimoji="1" lang="ja-JP" altLang="en-US" sz="3600" u="sng" dirty="0" err="1">
                <a:solidFill>
                  <a:srgbClr val="FF0000"/>
                </a:solidFill>
              </a:rPr>
              <a:t>つは</a:t>
            </a:r>
            <a:r>
              <a:rPr kumimoji="1" lang="ja-JP" altLang="en-US" sz="3600" u="sng" dirty="0">
                <a:solidFill>
                  <a:srgbClr val="FF0000"/>
                </a:solidFill>
              </a:rPr>
              <a:t>最低限抑えておこう</a:t>
            </a:r>
          </a:p>
        </p:txBody>
      </p:sp>
      <p:sp>
        <p:nvSpPr>
          <p:cNvPr id="5" name="テキスト ボックス 4">
            <a:extLst>
              <a:ext uri="{FF2B5EF4-FFF2-40B4-BE49-F238E27FC236}">
                <a16:creationId xmlns:a16="http://schemas.microsoft.com/office/drawing/2014/main" id="{19CC658C-AC30-4884-8961-7A61C4D575E5}"/>
              </a:ext>
            </a:extLst>
          </p:cNvPr>
          <p:cNvSpPr txBox="1"/>
          <p:nvPr/>
        </p:nvSpPr>
        <p:spPr>
          <a:xfrm>
            <a:off x="1910080" y="5570527"/>
            <a:ext cx="10281920" cy="400110"/>
          </a:xfrm>
          <a:prstGeom prst="rect">
            <a:avLst/>
          </a:prstGeom>
          <a:noFill/>
        </p:spPr>
        <p:txBody>
          <a:bodyPr wrap="square" rtlCol="0">
            <a:spAutoFit/>
          </a:bodyPr>
          <a:lstStyle/>
          <a:p>
            <a:r>
              <a:rPr kumimoji="1" lang="en-US" altLang="ja-JP" sz="2000" dirty="0"/>
              <a:t>※</a:t>
            </a:r>
            <a:r>
              <a:rPr kumimoji="1" lang="ja-JP" altLang="en-US" sz="2000" dirty="0"/>
              <a:t>抽象クラスとインターフェイスはコードサンプルを用意</a:t>
            </a:r>
          </a:p>
        </p:txBody>
      </p:sp>
    </p:spTree>
    <p:extLst>
      <p:ext uri="{BB962C8B-B14F-4D97-AF65-F5344CB8AC3E}">
        <p14:creationId xmlns:p14="http://schemas.microsoft.com/office/powerpoint/2010/main" val="168559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5757F-E034-47D0-8638-2F808BAF6955}"/>
              </a:ext>
            </a:extLst>
          </p:cNvPr>
          <p:cNvSpPr>
            <a:spLocks noGrp="1"/>
          </p:cNvSpPr>
          <p:nvPr>
            <p:ph type="title"/>
          </p:nvPr>
        </p:nvSpPr>
        <p:spPr>
          <a:xfrm>
            <a:off x="1679133" y="2685731"/>
            <a:ext cx="8596668" cy="1320800"/>
          </a:xfrm>
        </p:spPr>
        <p:txBody>
          <a:bodyPr anchor="ctr">
            <a:normAutofit/>
          </a:bodyPr>
          <a:lstStyle/>
          <a:p>
            <a:pPr algn="ctr"/>
            <a:r>
              <a:rPr kumimoji="1" lang="ja-JP" altLang="en-US" sz="5400" dirty="0">
                <a:latin typeface="HGPｺﾞｼｯｸE" panose="020B0900000000000000" pitchFamily="50" charset="-128"/>
                <a:ea typeface="HGPｺﾞｼｯｸE" panose="020B0900000000000000" pitchFamily="50" charset="-128"/>
              </a:rPr>
              <a:t>ソースコード解説</a:t>
            </a:r>
          </a:p>
        </p:txBody>
      </p:sp>
      <p:sp>
        <p:nvSpPr>
          <p:cNvPr id="3" name="コンテンツ プレースホルダー 2">
            <a:extLst>
              <a:ext uri="{FF2B5EF4-FFF2-40B4-BE49-F238E27FC236}">
                <a16:creationId xmlns:a16="http://schemas.microsoft.com/office/drawing/2014/main" id="{8D137CCD-FF2C-4308-8952-759DF7CF7FAC}"/>
              </a:ext>
            </a:extLst>
          </p:cNvPr>
          <p:cNvSpPr>
            <a:spLocks noGrp="1"/>
          </p:cNvSpPr>
          <p:nvPr>
            <p:ph idx="1"/>
          </p:nvPr>
        </p:nvSpPr>
        <p:spPr>
          <a:xfrm>
            <a:off x="1032934" y="3816669"/>
            <a:ext cx="9889066" cy="3880773"/>
          </a:xfrm>
        </p:spPr>
        <p:txBody>
          <a:bodyPr>
            <a:normAutofit/>
          </a:bodyPr>
          <a:lstStyle/>
          <a:p>
            <a:pPr marL="0" indent="0" algn="ctr">
              <a:buNone/>
            </a:pP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ダウンロードしたファイルの</a:t>
            </a:r>
            <a:r>
              <a:rPr lang="en-US" altLang="ja-JP" sz="2000" dirty="0">
                <a:latin typeface="HGPｺﾞｼｯｸE" panose="020B0900000000000000" pitchFamily="50" charset="-128"/>
                <a:ea typeface="HGPｺﾞｼｯｸE" panose="020B0900000000000000" pitchFamily="50" charset="-128"/>
              </a:rPr>
              <a:t>.</a:t>
            </a:r>
            <a:r>
              <a:rPr lang="en-US" altLang="ja-JP" sz="2000" dirty="0" err="1">
                <a:latin typeface="HGPｺﾞｼｯｸE" panose="020B0900000000000000" pitchFamily="50" charset="-128"/>
                <a:ea typeface="HGPｺﾞｼｯｸE" panose="020B0900000000000000" pitchFamily="50" charset="-128"/>
              </a:rPr>
              <a:t>sln</a:t>
            </a:r>
            <a:r>
              <a:rPr lang="ja-JP" altLang="en-US" sz="2000" dirty="0">
                <a:latin typeface="HGPｺﾞｼｯｸE" panose="020B0900000000000000" pitchFamily="50" charset="-128"/>
                <a:ea typeface="HGPｺﾞｼｯｸE" panose="020B0900000000000000" pitchFamily="50" charset="-128"/>
              </a:rPr>
              <a:t>を展開し、</a:t>
            </a:r>
            <a:r>
              <a:rPr lang="en-US" altLang="ja-JP" sz="2000" dirty="0">
                <a:latin typeface="HGPｺﾞｼｯｸE" panose="020B0900000000000000" pitchFamily="50" charset="-128"/>
                <a:ea typeface="HGPｺﾞｼｯｸE" panose="020B0900000000000000" pitchFamily="50" charset="-128"/>
              </a:rPr>
              <a:t>Inheritance</a:t>
            </a:r>
            <a:r>
              <a:rPr lang="ja-JP" altLang="en-US" sz="2000" dirty="0">
                <a:latin typeface="HGPｺﾞｼｯｸE" panose="020B0900000000000000" pitchFamily="50" charset="-128"/>
                <a:ea typeface="HGPｺﾞｼｯｸE" panose="020B0900000000000000" pitchFamily="50" charset="-128"/>
              </a:rPr>
              <a:t>をスタートアッププロジェクトに変更</a:t>
            </a:r>
            <a:endParaRPr kumimoji="1" lang="ja-JP" altLang="en-US"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24961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A1B58-4662-44ED-BD4B-07E244296B6A}"/>
              </a:ext>
            </a:extLst>
          </p:cNvPr>
          <p:cNvSpPr>
            <a:spLocks noGrp="1"/>
          </p:cNvSpPr>
          <p:nvPr>
            <p:ph type="title"/>
          </p:nvPr>
        </p:nvSpPr>
        <p:spPr/>
        <p:txBody>
          <a:bodyPr/>
          <a:lstStyle/>
          <a:p>
            <a:r>
              <a:rPr kumimoji="1" lang="ja-JP" altLang="en-US" dirty="0"/>
              <a:t>多態性・多様性</a:t>
            </a:r>
          </a:p>
        </p:txBody>
      </p:sp>
      <p:pic>
        <p:nvPicPr>
          <p:cNvPr id="5" name="コンテンツ プレースホルダー 4">
            <a:extLst>
              <a:ext uri="{FF2B5EF4-FFF2-40B4-BE49-F238E27FC236}">
                <a16:creationId xmlns:a16="http://schemas.microsoft.com/office/drawing/2014/main" id="{6A374847-A737-4EA2-AA81-95FBCC49B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57177"/>
            <a:ext cx="4894375" cy="3881437"/>
          </a:xfrm>
        </p:spPr>
      </p:pic>
      <p:sp>
        <p:nvSpPr>
          <p:cNvPr id="7" name="テキスト ボックス 6">
            <a:extLst>
              <a:ext uri="{FF2B5EF4-FFF2-40B4-BE49-F238E27FC236}">
                <a16:creationId xmlns:a16="http://schemas.microsoft.com/office/drawing/2014/main" id="{47E1CDB0-EE3C-469E-9C29-5A502F44532C}"/>
              </a:ext>
            </a:extLst>
          </p:cNvPr>
          <p:cNvSpPr txBox="1"/>
          <p:nvPr/>
        </p:nvSpPr>
        <p:spPr>
          <a:xfrm>
            <a:off x="5571709" y="3244334"/>
            <a:ext cx="3572933" cy="369332"/>
          </a:xfrm>
          <a:prstGeom prst="rect">
            <a:avLst/>
          </a:prstGeom>
          <a:noFill/>
        </p:spPr>
        <p:txBody>
          <a:bodyPr wrap="square" rtlCol="0">
            <a:spAutoFit/>
          </a:bodyPr>
          <a:lstStyle/>
          <a:p>
            <a:r>
              <a:rPr kumimoji="1" lang="en-US" altLang="ja-JP" dirty="0">
                <a:latin typeface="HGPｺﾞｼｯｸE" panose="020B0900000000000000" pitchFamily="50" charset="-128"/>
                <a:ea typeface="HGPｺﾞｼｯｸE" panose="020B0900000000000000" pitchFamily="50" charset="-128"/>
              </a:rPr>
              <a:t>animals</a:t>
            </a:r>
            <a:r>
              <a:rPr kumimoji="1" lang="ja-JP" altLang="en-US" dirty="0">
                <a:latin typeface="HGPｺﾞｼｯｸE" panose="020B0900000000000000" pitchFamily="50" charset="-128"/>
                <a:ea typeface="HGPｺﾞｼｯｸE" panose="020B0900000000000000" pitchFamily="50" charset="-128"/>
              </a:rPr>
              <a:t>の動作が多態性・多様性</a:t>
            </a:r>
          </a:p>
        </p:txBody>
      </p:sp>
      <p:sp>
        <p:nvSpPr>
          <p:cNvPr id="8" name="テキスト ボックス 7">
            <a:extLst>
              <a:ext uri="{FF2B5EF4-FFF2-40B4-BE49-F238E27FC236}">
                <a16:creationId xmlns:a16="http://schemas.microsoft.com/office/drawing/2014/main" id="{94BCADEB-782E-4438-9787-AF80E9B66BA5}"/>
              </a:ext>
            </a:extLst>
          </p:cNvPr>
          <p:cNvSpPr txBox="1"/>
          <p:nvPr/>
        </p:nvSpPr>
        <p:spPr>
          <a:xfrm>
            <a:off x="5571709" y="3536085"/>
            <a:ext cx="5262853" cy="646331"/>
          </a:xfrm>
          <a:prstGeom prst="rect">
            <a:avLst/>
          </a:prstGeom>
          <a:noFill/>
        </p:spPr>
        <p:txBody>
          <a:bodyPr wrap="square" rtlCol="0">
            <a:spAutoFit/>
          </a:bodyPr>
          <a:lstStyle/>
          <a:p>
            <a:r>
              <a:rPr kumimoji="1" lang="ja-JP" altLang="en-US" dirty="0">
                <a:latin typeface="HGPｺﾞｼｯｸE" panose="020B0900000000000000" pitchFamily="50" charset="-128"/>
                <a:ea typeface="HGPｺﾞｼｯｸE" panose="020B0900000000000000" pitchFamily="50" charset="-128"/>
              </a:rPr>
              <a:t>他にはアップキャストが該当</a:t>
            </a:r>
            <a:endParaRPr kumimoji="1" lang="en-US" altLang="ja-JP" dirty="0">
              <a:latin typeface="HGPｺﾞｼｯｸE" panose="020B0900000000000000" pitchFamily="50" charset="-128"/>
              <a:ea typeface="HGPｺﾞｼｯｸE" panose="020B0900000000000000" pitchFamily="50" charset="-128"/>
            </a:endParaRPr>
          </a:p>
          <a:p>
            <a:r>
              <a:rPr kumimoji="1" lang="en-US" altLang="ja-JP" dirty="0">
                <a:solidFill>
                  <a:srgbClr val="FF0000"/>
                </a:solidFill>
                <a:latin typeface="HGPｺﾞｼｯｸE" panose="020B0900000000000000" pitchFamily="50" charset="-128"/>
                <a:ea typeface="HGPｺﾞｼｯｸE" panose="020B0900000000000000" pitchFamily="50" charset="-128"/>
              </a:rPr>
              <a:t>※</a:t>
            </a:r>
            <a:r>
              <a:rPr kumimoji="1" lang="ja-JP" altLang="en-US" dirty="0">
                <a:solidFill>
                  <a:srgbClr val="FF0000"/>
                </a:solidFill>
                <a:latin typeface="HGPｺﾞｼｯｸE" panose="020B0900000000000000" pitchFamily="50" charset="-128"/>
                <a:ea typeface="HGPｺﾞｼｯｸE" panose="020B0900000000000000" pitchFamily="50" charset="-128"/>
              </a:rPr>
              <a:t>ダウンキャストは動作未定義のため使っちゃダメ</a:t>
            </a:r>
            <a:r>
              <a:rPr kumimoji="1" lang="en-US" altLang="ja-JP" dirty="0">
                <a:solidFill>
                  <a:srgbClr val="FF0000"/>
                </a:solidFill>
                <a:latin typeface="HGPｺﾞｼｯｸE" panose="020B0900000000000000" pitchFamily="50" charset="-128"/>
                <a:ea typeface="HGPｺﾞｼｯｸE" panose="020B0900000000000000" pitchFamily="50" charset="-128"/>
              </a:rPr>
              <a:t>!!</a:t>
            </a:r>
            <a:endParaRPr kumimoji="1" lang="ja-JP" altLang="en-US" dirty="0">
              <a:solidFill>
                <a:srgbClr val="FF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58746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327E6-8F42-4283-B3F1-917BF79FB559}"/>
              </a:ext>
            </a:extLst>
          </p:cNvPr>
          <p:cNvSpPr>
            <a:spLocks noGrp="1"/>
          </p:cNvSpPr>
          <p:nvPr>
            <p:ph type="title"/>
          </p:nvPr>
        </p:nvSpPr>
        <p:spPr/>
        <p:txBody>
          <a:bodyPr anchor="ctr"/>
          <a:lstStyle/>
          <a:p>
            <a:r>
              <a:rPr kumimoji="1" lang="ja-JP" altLang="en-US" dirty="0"/>
              <a:t>カプセル化</a:t>
            </a:r>
            <a:r>
              <a:rPr kumimoji="1" lang="en-US" altLang="ja-JP" dirty="0"/>
              <a:t>(</a:t>
            </a:r>
            <a:r>
              <a:rPr kumimoji="1" lang="ja-JP" altLang="en-US" dirty="0"/>
              <a:t>隠蔽</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3EF3AB99-8811-4E22-BE18-EE52F6BC1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94" y="1930400"/>
            <a:ext cx="5605529" cy="2845289"/>
          </a:xfrm>
        </p:spPr>
      </p:pic>
      <p:pic>
        <p:nvPicPr>
          <p:cNvPr id="7" name="図 6">
            <a:extLst>
              <a:ext uri="{FF2B5EF4-FFF2-40B4-BE49-F238E27FC236}">
                <a16:creationId xmlns:a16="http://schemas.microsoft.com/office/drawing/2014/main" id="{229EE79C-F394-4FA7-B53B-2DA92947A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33" y="213605"/>
            <a:ext cx="4754933" cy="4562084"/>
          </a:xfrm>
          <a:prstGeom prst="rect">
            <a:avLst/>
          </a:prstGeom>
        </p:spPr>
      </p:pic>
      <p:sp>
        <p:nvSpPr>
          <p:cNvPr id="8" name="テキスト ボックス 7">
            <a:extLst>
              <a:ext uri="{FF2B5EF4-FFF2-40B4-BE49-F238E27FC236}">
                <a16:creationId xmlns:a16="http://schemas.microsoft.com/office/drawing/2014/main" id="{C8C81571-19D2-4392-B4D4-E8673A08F88A}"/>
              </a:ext>
            </a:extLst>
          </p:cNvPr>
          <p:cNvSpPr txBox="1"/>
          <p:nvPr/>
        </p:nvSpPr>
        <p:spPr>
          <a:xfrm>
            <a:off x="1539191" y="5325070"/>
            <a:ext cx="8300720" cy="923330"/>
          </a:xfrm>
          <a:prstGeom prst="rect">
            <a:avLst/>
          </a:prstGeom>
          <a:noFill/>
        </p:spPr>
        <p:txBody>
          <a:bodyPr wrap="square" rtlCol="0">
            <a:spAutoFit/>
          </a:bodyPr>
          <a:lstStyle/>
          <a:p>
            <a:r>
              <a:rPr kumimoji="1" lang="en-US" altLang="ja-JP" dirty="0" err="1"/>
              <a:t>AbstractAnimals</a:t>
            </a:r>
            <a:r>
              <a:rPr kumimoji="1" lang="ja-JP" altLang="en-US" dirty="0"/>
              <a:t>クラスの</a:t>
            </a:r>
            <a:r>
              <a:rPr kumimoji="1" lang="en-US" altLang="ja-JP" dirty="0"/>
              <a:t>Update</a:t>
            </a:r>
            <a:r>
              <a:rPr kumimoji="1" lang="ja-JP" altLang="en-US" dirty="0"/>
              <a:t>関数に対する</a:t>
            </a:r>
            <a:r>
              <a:rPr kumimoji="1" lang="en-US" altLang="ja-JP" dirty="0"/>
              <a:t>Cat</a:t>
            </a:r>
            <a:r>
              <a:rPr kumimoji="1" lang="ja-JP" altLang="en-US" dirty="0"/>
              <a:t>クラスの</a:t>
            </a:r>
            <a:r>
              <a:rPr kumimoji="1" lang="en-US" altLang="ja-JP" dirty="0"/>
              <a:t>Update</a:t>
            </a:r>
            <a:r>
              <a:rPr kumimoji="1" lang="ja-JP" altLang="en-US" dirty="0"/>
              <a:t>関数のこと</a:t>
            </a:r>
            <a:endParaRPr kumimoji="1" lang="en-US" altLang="ja-JP" dirty="0"/>
          </a:p>
          <a:p>
            <a:r>
              <a:rPr kumimoji="1" lang="ja-JP" altLang="en-US" dirty="0"/>
              <a:t>又、</a:t>
            </a:r>
            <a:endParaRPr kumimoji="1" lang="en-US" altLang="ja-JP" dirty="0"/>
          </a:p>
          <a:p>
            <a:r>
              <a:rPr kumimoji="1" lang="ja-JP" altLang="en-US" dirty="0"/>
              <a:t>派生先にメンバや関数を</a:t>
            </a:r>
            <a:r>
              <a:rPr kumimoji="1" lang="en-US" altLang="ja-JP" dirty="0"/>
              <a:t>private</a:t>
            </a:r>
            <a:r>
              <a:rPr kumimoji="1" lang="ja-JP" altLang="en-US" dirty="0"/>
              <a:t>で追加したものを言う。</a:t>
            </a:r>
          </a:p>
        </p:txBody>
      </p:sp>
    </p:spTree>
    <p:extLst>
      <p:ext uri="{BB962C8B-B14F-4D97-AF65-F5344CB8AC3E}">
        <p14:creationId xmlns:p14="http://schemas.microsoft.com/office/powerpoint/2010/main" val="64181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D5677-05E8-4E82-AE92-0003D705AB2A}"/>
              </a:ext>
            </a:extLst>
          </p:cNvPr>
          <p:cNvSpPr>
            <a:spLocks noGrp="1"/>
          </p:cNvSpPr>
          <p:nvPr>
            <p:ph type="title"/>
          </p:nvPr>
        </p:nvSpPr>
        <p:spPr>
          <a:xfrm>
            <a:off x="677334" y="609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クラスのおさらいが終わったところで</a:t>
            </a:r>
            <a:r>
              <a:rPr kumimoji="1" lang="en-US" altLang="ja-JP" dirty="0">
                <a:latin typeface="HGPｺﾞｼｯｸE" panose="020B0900000000000000" pitchFamily="50" charset="-128"/>
                <a:ea typeface="HGPｺﾞｼｯｸE" panose="020B0900000000000000" pitchFamily="50" charset="-128"/>
              </a:rPr>
              <a:t>…</a:t>
            </a:r>
            <a:endParaRPr kumimoji="1" lang="ja-JP" altLang="en-US" dirty="0">
              <a:latin typeface="HGPｺﾞｼｯｸE" panose="020B0900000000000000" pitchFamily="50" charset="-128"/>
              <a:ea typeface="HGPｺﾞｼｯｸE" panose="020B0900000000000000" pitchFamily="50" charset="-128"/>
            </a:endParaRPr>
          </a:p>
        </p:txBody>
      </p:sp>
      <p:grpSp>
        <p:nvGrpSpPr>
          <p:cNvPr id="11" name="グループ化 10">
            <a:extLst>
              <a:ext uri="{FF2B5EF4-FFF2-40B4-BE49-F238E27FC236}">
                <a16:creationId xmlns:a16="http://schemas.microsoft.com/office/drawing/2014/main" id="{1A46EEA6-8291-4734-A43E-9D1A74003CB9}"/>
              </a:ext>
            </a:extLst>
          </p:cNvPr>
          <p:cNvGrpSpPr/>
          <p:nvPr/>
        </p:nvGrpSpPr>
        <p:grpSpPr>
          <a:xfrm>
            <a:off x="3979334" y="1172866"/>
            <a:ext cx="8596668" cy="1320800"/>
            <a:chOff x="677334" y="1270000"/>
            <a:chExt cx="8596668" cy="1320800"/>
          </a:xfrm>
        </p:grpSpPr>
        <p:sp>
          <p:nvSpPr>
            <p:cNvPr id="5" name="タイトル 1">
              <a:extLst>
                <a:ext uri="{FF2B5EF4-FFF2-40B4-BE49-F238E27FC236}">
                  <a16:creationId xmlns:a16="http://schemas.microsoft.com/office/drawing/2014/main" id="{3FC0FA51-F3EE-41E4-91F0-2355B73D6172}"/>
                </a:ext>
              </a:extLst>
            </p:cNvPr>
            <p:cNvSpPr txBox="1">
              <a:spLocks/>
            </p:cNvSpPr>
            <p:nvPr/>
          </p:nvSpPr>
          <p:spPr>
            <a:xfrm>
              <a:off x="677334" y="1270000"/>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latin typeface="HGPｺﾞｼｯｸE" panose="020B0900000000000000" pitchFamily="50" charset="-128"/>
                  <a:ea typeface="HGPｺﾞｼｯｸE" panose="020B0900000000000000" pitchFamily="50" charset="-128"/>
                </a:rPr>
                <a:t>本題の</a:t>
              </a:r>
              <a:r>
                <a:rPr lang="en-US" altLang="ja-JP" dirty="0" err="1">
                  <a:latin typeface="HGPｺﾞｼｯｸE" panose="020B0900000000000000" pitchFamily="50" charset="-128"/>
                  <a:ea typeface="HGPｺﾞｼｯｸE" panose="020B0900000000000000" pitchFamily="50" charset="-128"/>
                </a:rPr>
                <a:t>GoF</a:t>
              </a:r>
              <a:r>
                <a:rPr lang="ja-JP" altLang="en-US" dirty="0" err="1">
                  <a:latin typeface="HGPｺﾞｼｯｸE" panose="020B0900000000000000" pitchFamily="50" charset="-128"/>
                  <a:ea typeface="HGPｺﾞｼｯｸE" panose="020B0900000000000000" pitchFamily="50" charset="-128"/>
                </a:rPr>
                <a:t>のお</a:t>
              </a:r>
              <a:r>
                <a:rPr lang="ja-JP" altLang="en-US" dirty="0">
                  <a:latin typeface="HGPｺﾞｼｯｸE" panose="020B0900000000000000" pitchFamily="50" charset="-128"/>
                  <a:ea typeface="HGPｺﾞｼｯｸE" panose="020B0900000000000000" pitchFamily="50" charset="-128"/>
                </a:rPr>
                <a:t>話</a:t>
              </a:r>
            </a:p>
          </p:txBody>
        </p:sp>
        <p:cxnSp>
          <p:nvCxnSpPr>
            <p:cNvPr id="7" name="直線コネクタ 6">
              <a:extLst>
                <a:ext uri="{FF2B5EF4-FFF2-40B4-BE49-F238E27FC236}">
                  <a16:creationId xmlns:a16="http://schemas.microsoft.com/office/drawing/2014/main" id="{136BE4D4-BB85-43A7-B9BE-F9B5A71931F1}"/>
                </a:ext>
              </a:extLst>
            </p:cNvPr>
            <p:cNvCxnSpPr>
              <a:cxnSpLocks/>
            </p:cNvCxnSpPr>
            <p:nvPr/>
          </p:nvCxnSpPr>
          <p:spPr>
            <a:xfrm>
              <a:off x="4633259" y="2153920"/>
              <a:ext cx="68481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テキスト ボックス 15">
            <a:extLst>
              <a:ext uri="{FF2B5EF4-FFF2-40B4-BE49-F238E27FC236}">
                <a16:creationId xmlns:a16="http://schemas.microsoft.com/office/drawing/2014/main" id="{7ABB7C8D-51F6-4A8B-991A-7604E9FFCECE}"/>
              </a:ext>
            </a:extLst>
          </p:cNvPr>
          <p:cNvSpPr txBox="1"/>
          <p:nvPr/>
        </p:nvSpPr>
        <p:spPr>
          <a:xfrm>
            <a:off x="677334" y="2235201"/>
            <a:ext cx="9469120" cy="461665"/>
          </a:xfrm>
          <a:prstGeom prst="rect">
            <a:avLst/>
          </a:prstGeom>
          <a:noFill/>
        </p:spPr>
        <p:txBody>
          <a:bodyPr wrap="square" rtlCol="0">
            <a:spAutoFit/>
          </a:bodyPr>
          <a:lstStyle/>
          <a:p>
            <a:r>
              <a:rPr kumimoji="1" lang="ja-JP" altLang="en-US" sz="2400" dirty="0">
                <a:latin typeface="HGPｺﾞｼｯｸE" panose="020B0900000000000000" pitchFamily="50" charset="-128"/>
                <a:ea typeface="HGPｺﾞｼｯｸE" panose="020B0900000000000000" pitchFamily="50" charset="-128"/>
              </a:rPr>
              <a:t>そもそも</a:t>
            </a:r>
            <a:r>
              <a:rPr kumimoji="1" lang="en-US" altLang="ja-JP" sz="2400" dirty="0" err="1">
                <a:latin typeface="HGPｺﾞｼｯｸE" panose="020B0900000000000000" pitchFamily="50" charset="-128"/>
                <a:ea typeface="HGPｺﾞｼｯｸE" panose="020B0900000000000000" pitchFamily="50" charset="-128"/>
              </a:rPr>
              <a:t>GoF</a:t>
            </a:r>
            <a:r>
              <a:rPr kumimoji="1" lang="ja-JP" altLang="en-US" sz="2400" dirty="0">
                <a:latin typeface="HGPｺﾞｼｯｸE" panose="020B0900000000000000" pitchFamily="50" charset="-128"/>
                <a:ea typeface="HGPｺﾞｼｯｸE" panose="020B0900000000000000" pitchFamily="50" charset="-128"/>
              </a:rPr>
              <a:t>とは</a:t>
            </a:r>
            <a:r>
              <a:rPr kumimoji="1" lang="en-US" altLang="ja-JP" sz="2400" dirty="0">
                <a:latin typeface="HGPｺﾞｼｯｸE" panose="020B0900000000000000" pitchFamily="50" charset="-128"/>
                <a:ea typeface="HGPｺﾞｼｯｸE" panose="020B0900000000000000" pitchFamily="50" charset="-128"/>
              </a:rPr>
              <a:t>…</a:t>
            </a:r>
          </a:p>
        </p:txBody>
      </p:sp>
      <p:sp>
        <p:nvSpPr>
          <p:cNvPr id="17" name="テキスト ボックス 16">
            <a:extLst>
              <a:ext uri="{FF2B5EF4-FFF2-40B4-BE49-F238E27FC236}">
                <a16:creationId xmlns:a16="http://schemas.microsoft.com/office/drawing/2014/main" id="{8211360E-0FEC-42E8-AE16-69B0CD63F457}"/>
              </a:ext>
            </a:extLst>
          </p:cNvPr>
          <p:cNvSpPr txBox="1"/>
          <p:nvPr/>
        </p:nvSpPr>
        <p:spPr>
          <a:xfrm>
            <a:off x="677334" y="2681012"/>
            <a:ext cx="9828106" cy="1361911"/>
          </a:xfrm>
          <a:prstGeom prst="rect">
            <a:avLst/>
          </a:prstGeom>
          <a:noFill/>
        </p:spPr>
        <p:txBody>
          <a:bodyPr wrap="square" rtlCol="0">
            <a:spAutoFit/>
          </a:bodyPr>
          <a:lstStyle/>
          <a:p>
            <a:r>
              <a:rPr lang="ja-JP" altLang="en-US" dirty="0">
                <a:hlinkClick r:id="rId2" tooltip="コンピュータ"/>
              </a:rPr>
              <a:t>コンピュータ</a:t>
            </a:r>
            <a:r>
              <a:rPr lang="ja-JP" altLang="en-US" dirty="0"/>
              <a:t>の</a:t>
            </a:r>
            <a:r>
              <a:rPr lang="ja-JP" altLang="en-US" dirty="0">
                <a:hlinkClick r:id="rId3" tooltip="プログラミング (コンピュータ)"/>
              </a:rPr>
              <a:t>プログラミング</a:t>
            </a:r>
            <a:r>
              <a:rPr lang="ja-JP" altLang="en-US" dirty="0"/>
              <a:t>で、</a:t>
            </a:r>
            <a:r>
              <a:rPr lang="ja-JP" altLang="en-US" dirty="0">
                <a:hlinkClick r:id="rId4" tooltip="素人"/>
              </a:rPr>
              <a:t>素人</a:t>
            </a:r>
            <a:r>
              <a:rPr lang="ja-JP" altLang="en-US" dirty="0"/>
              <a:t>と</a:t>
            </a:r>
            <a:r>
              <a:rPr lang="ja-JP" altLang="en-US" dirty="0">
                <a:hlinkClick r:id="rId5" tooltip="達人"/>
              </a:rPr>
              <a:t>達人</a:t>
            </a:r>
            <a:r>
              <a:rPr lang="ja-JP" altLang="en-US" dirty="0"/>
              <a:t>の間では驚くほどの生産性の差があり、その差はかなりの部分が経験の違いからきている。達人は、さまざまな難局を、何度も何度も耐え忍んで乗り切ってきている。そのような達人たちが同じ問題に取り組んだ場合、典型的にはみな同じパターンの解決策に辿り着く。これがデザインパターンである </a:t>
            </a:r>
            <a:r>
              <a:rPr lang="en-US" altLang="ja-JP" dirty="0"/>
              <a:t>(</a:t>
            </a:r>
            <a:r>
              <a:rPr lang="en-US" altLang="ja-JP" dirty="0" err="1"/>
              <a:t>GoF</a:t>
            </a:r>
            <a:r>
              <a:rPr lang="en-US" altLang="ja-JP" dirty="0"/>
              <a:t>)</a:t>
            </a:r>
            <a:r>
              <a:rPr lang="ja-JP" altLang="en-US" dirty="0" err="1"/>
              <a:t>。</a:t>
            </a:r>
            <a:endParaRPr lang="en-US" altLang="ja-JP" dirty="0"/>
          </a:p>
          <a:p>
            <a:r>
              <a:rPr lang="ja-JP" altLang="en-US" sz="1050" dirty="0"/>
              <a:t>書籍</a:t>
            </a:r>
            <a:r>
              <a:rPr lang="en-US" altLang="ja-JP" sz="1050" dirty="0"/>
              <a:t>『</a:t>
            </a:r>
            <a:r>
              <a:rPr lang="ja-JP" altLang="en-US" sz="1050" dirty="0">
                <a:hlinkClick r:id="rId6" tooltip="オブジェクト指向"/>
              </a:rPr>
              <a:t>オブジェクト指向</a:t>
            </a:r>
            <a:r>
              <a:rPr lang="ja-JP" altLang="en-US" sz="1050" dirty="0"/>
              <a:t>における再利用のためのデザインパターン</a:t>
            </a:r>
            <a:r>
              <a:rPr lang="en-US" altLang="ja-JP" sz="1050" dirty="0"/>
              <a:t>』</a:t>
            </a:r>
            <a:r>
              <a:rPr lang="ja-JP" altLang="en-US" sz="1050" dirty="0"/>
              <a:t>より</a:t>
            </a:r>
            <a:endParaRPr kumimoji="1" lang="ja-JP" altLang="en-US" sz="1050" dirty="0"/>
          </a:p>
        </p:txBody>
      </p:sp>
      <p:sp>
        <p:nvSpPr>
          <p:cNvPr id="21" name="テキスト ボックス 20">
            <a:extLst>
              <a:ext uri="{FF2B5EF4-FFF2-40B4-BE49-F238E27FC236}">
                <a16:creationId xmlns:a16="http://schemas.microsoft.com/office/drawing/2014/main" id="{EED498CD-643B-4290-8BC8-303E58F0BAB9}"/>
              </a:ext>
            </a:extLst>
          </p:cNvPr>
          <p:cNvSpPr txBox="1"/>
          <p:nvPr/>
        </p:nvSpPr>
        <p:spPr>
          <a:xfrm>
            <a:off x="772160" y="4417615"/>
            <a:ext cx="20739956" cy="1077218"/>
          </a:xfrm>
          <a:prstGeom prst="rect">
            <a:avLst/>
          </a:prstGeom>
          <a:noFill/>
        </p:spPr>
        <p:txBody>
          <a:bodyPr wrap="square" rtlCol="0">
            <a:spAutoFit/>
          </a:bodyPr>
          <a:lstStyle/>
          <a:p>
            <a:r>
              <a:rPr kumimoji="1" lang="ja-JP" altLang="en-US" sz="3200" dirty="0">
                <a:latin typeface="HGPｺﾞｼｯｸE" panose="020B0900000000000000" pitchFamily="50" charset="-128"/>
                <a:ea typeface="HGPｺﾞｼｯｸE" panose="020B0900000000000000" pitchFamily="50" charset="-128"/>
              </a:rPr>
              <a:t>簡潔にまとめると</a:t>
            </a:r>
            <a:endParaRPr kumimoji="1"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オブジェクト指向プログラミングを行う上で使う設計手法</a:t>
            </a:r>
          </a:p>
        </p:txBody>
      </p:sp>
    </p:spTree>
    <p:extLst>
      <p:ext uri="{BB962C8B-B14F-4D97-AF65-F5344CB8AC3E}">
        <p14:creationId xmlns:p14="http://schemas.microsoft.com/office/powerpoint/2010/main" val="24970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1A783-26A8-4928-87D4-961A9089270E}"/>
              </a:ext>
            </a:extLst>
          </p:cNvPr>
          <p:cNvSpPr>
            <a:spLocks noGrp="1"/>
          </p:cNvSpPr>
          <p:nvPr>
            <p:ph type="title"/>
          </p:nvPr>
        </p:nvSpPr>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実はみんなも既に使っている</a:t>
            </a:r>
            <a:r>
              <a:rPr kumimoji="1" lang="en-US" altLang="ja-JP" dirty="0">
                <a:latin typeface="HGPｺﾞｼｯｸE" panose="020B0900000000000000" pitchFamily="50" charset="-128"/>
                <a:ea typeface="HGPｺﾞｼｯｸE" panose="020B0900000000000000" pitchFamily="50" charset="-128"/>
              </a:rPr>
              <a:t>!?</a:t>
            </a:r>
            <a:endParaRPr kumimoji="1" lang="ja-JP" altLang="en-US" dirty="0">
              <a:latin typeface="HGPｺﾞｼｯｸE" panose="020B0900000000000000" pitchFamily="50" charset="-128"/>
              <a:ea typeface="HGPｺﾞｼｯｸE" panose="020B0900000000000000" pitchFamily="50" charset="-128"/>
            </a:endParaRPr>
          </a:p>
        </p:txBody>
      </p:sp>
      <p:pic>
        <p:nvPicPr>
          <p:cNvPr id="5" name="コンテンツ プレースホルダー 4">
            <a:extLst>
              <a:ext uri="{FF2B5EF4-FFF2-40B4-BE49-F238E27FC236}">
                <a16:creationId xmlns:a16="http://schemas.microsoft.com/office/drawing/2014/main" id="{D303BC22-9F3E-4A19-92B0-3E4569736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35" y="1930400"/>
            <a:ext cx="4006346" cy="3881437"/>
          </a:xfrm>
        </p:spPr>
      </p:pic>
      <p:sp>
        <p:nvSpPr>
          <p:cNvPr id="6" name="テキスト ボックス 5">
            <a:extLst>
              <a:ext uri="{FF2B5EF4-FFF2-40B4-BE49-F238E27FC236}">
                <a16:creationId xmlns:a16="http://schemas.microsoft.com/office/drawing/2014/main" id="{477A33C6-A67E-48F8-8E09-65D2B5733D2F}"/>
              </a:ext>
            </a:extLst>
          </p:cNvPr>
          <p:cNvSpPr txBox="1"/>
          <p:nvPr/>
        </p:nvSpPr>
        <p:spPr>
          <a:xfrm>
            <a:off x="4814189" y="2680202"/>
            <a:ext cx="5405120" cy="738664"/>
          </a:xfrm>
          <a:prstGeom prst="rect">
            <a:avLst/>
          </a:prstGeom>
          <a:noFill/>
        </p:spPr>
        <p:txBody>
          <a:bodyPr wrap="square" rtlCol="0">
            <a:spAutoFit/>
          </a:bodyPr>
          <a:lstStyle/>
          <a:p>
            <a:r>
              <a:rPr kumimoji="1" lang="en-US" altLang="ja-JP" sz="2400" dirty="0">
                <a:latin typeface="HGPｺﾞｼｯｸE" panose="020B0900000000000000" pitchFamily="50" charset="-128"/>
                <a:ea typeface="HGPｺﾞｼｯｸE" panose="020B0900000000000000" pitchFamily="50" charset="-128"/>
              </a:rPr>
              <a:t>Unity</a:t>
            </a:r>
            <a:r>
              <a:rPr kumimoji="1" lang="ja-JP" altLang="en-US" sz="2400" dirty="0">
                <a:latin typeface="HGPｺﾞｼｯｸE" panose="020B0900000000000000" pitchFamily="50" charset="-128"/>
                <a:ea typeface="HGPｺﾞｼｯｸE" panose="020B0900000000000000" pitchFamily="50" charset="-128"/>
              </a:rPr>
              <a:t>の</a:t>
            </a:r>
            <a:r>
              <a:rPr kumimoji="1" lang="en-US" altLang="ja-JP" sz="2400" dirty="0">
                <a:latin typeface="HGPｺﾞｼｯｸE" panose="020B0900000000000000" pitchFamily="50" charset="-128"/>
                <a:ea typeface="HGPｺﾞｼｯｸE" panose="020B0900000000000000" pitchFamily="50" charset="-128"/>
              </a:rPr>
              <a:t>Instantiate</a:t>
            </a:r>
            <a:r>
              <a:rPr kumimoji="1" lang="ja-JP" altLang="en-US" sz="2400" dirty="0">
                <a:latin typeface="HGPｺﾞｼｯｸE" panose="020B0900000000000000" pitchFamily="50" charset="-128"/>
                <a:ea typeface="HGPｺﾞｼｯｸE" panose="020B0900000000000000" pitchFamily="50" charset="-128"/>
              </a:rPr>
              <a:t>は</a:t>
            </a:r>
            <a:r>
              <a:rPr kumimoji="1" lang="en-US" altLang="ja-JP" sz="2400" dirty="0" err="1">
                <a:latin typeface="HGPｺﾞｼｯｸE" panose="020B0900000000000000" pitchFamily="50" charset="-128"/>
                <a:ea typeface="HGPｺﾞｼｯｸE" panose="020B0900000000000000" pitchFamily="50" charset="-128"/>
              </a:rPr>
              <a:t>GoF</a:t>
            </a:r>
            <a:r>
              <a:rPr kumimoji="1" lang="ja-JP" altLang="en-US" sz="2400" dirty="0">
                <a:latin typeface="HGPｺﾞｼｯｸE" panose="020B0900000000000000" pitchFamily="50" charset="-128"/>
                <a:ea typeface="HGPｺﾞｼｯｸE" panose="020B0900000000000000" pitchFamily="50" charset="-128"/>
              </a:rPr>
              <a:t>の手法だよ</a:t>
            </a:r>
            <a:r>
              <a:rPr kumimoji="1" lang="en-US" altLang="ja-JP" sz="2400" dirty="0">
                <a:latin typeface="HGPｺﾞｼｯｸE" panose="020B0900000000000000" pitchFamily="50" charset="-128"/>
                <a:ea typeface="HGPｺﾞｼｯｸE" panose="020B0900000000000000" pitchFamily="50" charset="-128"/>
              </a:rPr>
              <a:t>!!</a:t>
            </a:r>
          </a:p>
          <a:p>
            <a:r>
              <a:rPr kumimoji="1" lang="en-US" altLang="ja-JP" dirty="0">
                <a:latin typeface="HGPｺﾞｼｯｸE" panose="020B0900000000000000" pitchFamily="50" charset="-128"/>
                <a:ea typeface="HGPｺﾞｼｯｸE" panose="020B0900000000000000" pitchFamily="50" charset="-128"/>
              </a:rPr>
              <a:t>※</a:t>
            </a:r>
            <a:r>
              <a:rPr kumimoji="1" lang="ja-JP" altLang="en-US" dirty="0">
                <a:latin typeface="HGPｺﾞｼｯｸE" panose="020B0900000000000000" pitchFamily="50" charset="-128"/>
                <a:ea typeface="HGPｺﾞｼｯｸE" panose="020B0900000000000000" pitchFamily="50" charset="-128"/>
              </a:rPr>
              <a:t>厳密には違います</a:t>
            </a:r>
          </a:p>
        </p:txBody>
      </p:sp>
      <p:sp>
        <p:nvSpPr>
          <p:cNvPr id="7" name="テキスト ボックス 6">
            <a:extLst>
              <a:ext uri="{FF2B5EF4-FFF2-40B4-BE49-F238E27FC236}">
                <a16:creationId xmlns:a16="http://schemas.microsoft.com/office/drawing/2014/main" id="{C4584270-E45E-4FC0-84EF-E99B4BE7005A}"/>
              </a:ext>
            </a:extLst>
          </p:cNvPr>
          <p:cNvSpPr txBox="1"/>
          <p:nvPr/>
        </p:nvSpPr>
        <p:spPr>
          <a:xfrm>
            <a:off x="4530281" y="4177798"/>
            <a:ext cx="6128132" cy="1077218"/>
          </a:xfrm>
          <a:prstGeom prst="rect">
            <a:avLst/>
          </a:prstGeom>
          <a:noFill/>
        </p:spPr>
        <p:txBody>
          <a:bodyPr wrap="square" rtlCol="0">
            <a:spAutoFit/>
          </a:bodyPr>
          <a:lstStyle/>
          <a:p>
            <a:r>
              <a:rPr kumimoji="1" lang="ja-JP" altLang="en-US" sz="3200" dirty="0">
                <a:solidFill>
                  <a:schemeClr val="accent5">
                    <a:lumMod val="50000"/>
                  </a:schemeClr>
                </a:solidFill>
                <a:latin typeface="HGPｺﾞｼｯｸE" panose="020B0900000000000000" pitchFamily="50" charset="-128"/>
                <a:ea typeface="HGPｺﾞｼｯｸE" panose="020B0900000000000000" pitchFamily="50" charset="-128"/>
              </a:rPr>
              <a:t>こんな感じで、みんな知らないうちに実は、</a:t>
            </a:r>
            <a:r>
              <a:rPr kumimoji="1" lang="en-US" altLang="ja-JP" sz="3200" b="1" dirty="0" err="1">
                <a:solidFill>
                  <a:schemeClr val="accent5">
                    <a:lumMod val="50000"/>
                  </a:schemeClr>
                </a:solidFill>
                <a:latin typeface="HGPｺﾞｼｯｸE" panose="020B0900000000000000" pitchFamily="50" charset="-128"/>
                <a:ea typeface="HGPｺﾞｼｯｸE" panose="020B0900000000000000" pitchFamily="50" charset="-128"/>
              </a:rPr>
              <a:t>GoF</a:t>
            </a:r>
            <a:r>
              <a:rPr kumimoji="1" lang="ja-JP" altLang="en-US" sz="3200" dirty="0">
                <a:solidFill>
                  <a:schemeClr val="accent5">
                    <a:lumMod val="50000"/>
                  </a:schemeClr>
                </a:solidFill>
                <a:latin typeface="HGPｺﾞｼｯｸE" panose="020B0900000000000000" pitchFamily="50" charset="-128"/>
                <a:ea typeface="HGPｺﾞｼｯｸE" panose="020B0900000000000000" pitchFamily="50" charset="-128"/>
              </a:rPr>
              <a:t>は使っている</a:t>
            </a:r>
          </a:p>
        </p:txBody>
      </p:sp>
      <p:sp>
        <p:nvSpPr>
          <p:cNvPr id="8" name="テキスト ボックス 7">
            <a:extLst>
              <a:ext uri="{FF2B5EF4-FFF2-40B4-BE49-F238E27FC236}">
                <a16:creationId xmlns:a16="http://schemas.microsoft.com/office/drawing/2014/main" id="{75A327B7-0C62-4BCB-BAA5-E1416502D1BE}"/>
              </a:ext>
            </a:extLst>
          </p:cNvPr>
          <p:cNvSpPr txBox="1"/>
          <p:nvPr/>
        </p:nvSpPr>
        <p:spPr>
          <a:xfrm>
            <a:off x="886268" y="5925234"/>
            <a:ext cx="3281680" cy="646331"/>
          </a:xfrm>
          <a:prstGeom prst="rect">
            <a:avLst/>
          </a:prstGeom>
          <a:noFill/>
        </p:spPr>
        <p:txBody>
          <a:bodyPr wrap="square" rtlCol="0">
            <a:spAutoFit/>
          </a:bodyPr>
          <a:lstStyle/>
          <a:p>
            <a:r>
              <a:rPr kumimoji="1" lang="en-US" altLang="ja-JP" b="1" dirty="0" err="1">
                <a:solidFill>
                  <a:srgbClr val="FF0000"/>
                </a:solidFill>
              </a:rPr>
              <a:t>GoF</a:t>
            </a:r>
            <a:r>
              <a:rPr kumimoji="1" lang="ja-JP" altLang="en-US" dirty="0">
                <a:solidFill>
                  <a:srgbClr val="FF0000"/>
                </a:solidFill>
              </a:rPr>
              <a:t>の</a:t>
            </a:r>
            <a:r>
              <a:rPr lang="en-US" altLang="ja-JP" b="1" dirty="0">
                <a:solidFill>
                  <a:srgbClr val="FF0000"/>
                </a:solidFill>
              </a:rPr>
              <a:t>Prototype</a:t>
            </a:r>
            <a:r>
              <a:rPr lang="ja-JP" altLang="en-US" dirty="0">
                <a:solidFill>
                  <a:srgbClr val="FF0000"/>
                </a:solidFill>
              </a:rPr>
              <a:t>パターン↑</a:t>
            </a:r>
            <a:endParaRPr lang="en-US" altLang="ja-JP" dirty="0">
              <a:solidFill>
                <a:srgbClr val="FF0000"/>
              </a:solidFill>
            </a:endParaRPr>
          </a:p>
          <a:p>
            <a:endParaRPr kumimoji="1" lang="ja-JP" altLang="en-US" dirty="0"/>
          </a:p>
        </p:txBody>
      </p:sp>
    </p:spTree>
    <p:extLst>
      <p:ext uri="{BB962C8B-B14F-4D97-AF65-F5344CB8AC3E}">
        <p14:creationId xmlns:p14="http://schemas.microsoft.com/office/powerpoint/2010/main" val="39436940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2901</TotalTime>
  <Words>697</Words>
  <Application>Microsoft Office PowerPoint</Application>
  <PresentationFormat>ワイド画面</PresentationFormat>
  <Paragraphs>160</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HGPｺﾞｼｯｸE</vt:lpstr>
      <vt:lpstr>メイリオ</vt:lpstr>
      <vt:lpstr>Arial</vt:lpstr>
      <vt:lpstr>Trebuchet MS</vt:lpstr>
      <vt:lpstr>Wingdings</vt:lpstr>
      <vt:lpstr>Wingdings 3</vt:lpstr>
      <vt:lpstr>ファセット</vt:lpstr>
      <vt:lpstr>コーディング講座</vt:lpstr>
      <vt:lpstr>事始め…</vt:lpstr>
      <vt:lpstr>オブジェクト指向の三要素</vt:lpstr>
      <vt:lpstr>継承</vt:lpstr>
      <vt:lpstr>ソースコード解説</vt:lpstr>
      <vt:lpstr>多態性・多様性</vt:lpstr>
      <vt:lpstr>カプセル化(隠蔽)</vt:lpstr>
      <vt:lpstr>クラスのおさらいが終わったところで…</vt:lpstr>
      <vt:lpstr>実はみんなも既に使っている!?</vt:lpstr>
      <vt:lpstr>GoFパターンの種類</vt:lpstr>
      <vt:lpstr>1.Singletonパターン</vt:lpstr>
      <vt:lpstr>サンプルコード解説</vt:lpstr>
      <vt:lpstr>2.Adapterパターン</vt:lpstr>
      <vt:lpstr>サンプルコード解説</vt:lpstr>
      <vt:lpstr>3.Factory Methodパターン</vt:lpstr>
      <vt:lpstr>サンプルコード解説</vt:lpstr>
      <vt:lpstr>4.Abstract Factoryパターン</vt:lpstr>
      <vt:lpstr>サンプルコード解説</vt:lpstr>
      <vt:lpstr>5.Iteratorパターン</vt:lpstr>
      <vt:lpstr>サンプルコード解説</vt:lpstr>
      <vt:lpstr>6.Template Methodパターン</vt:lpstr>
      <vt:lpstr>サンプルコード解説</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最終回</dc:title>
  <dc:creator>番場 宥輝(NCC)</dc:creator>
  <cp:lastModifiedBy>番場 宥輝(NCC)</cp:lastModifiedBy>
  <cp:revision>49</cp:revision>
  <dcterms:created xsi:type="dcterms:W3CDTF">2019-06-14T20:27:46Z</dcterms:created>
  <dcterms:modified xsi:type="dcterms:W3CDTF">2019-07-07T05:53:43Z</dcterms:modified>
</cp:coreProperties>
</file>