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8" r:id="rId3"/>
    <p:sldId id="257" r:id="rId4"/>
    <p:sldId id="260" r:id="rId5"/>
    <p:sldId id="261" r:id="rId6"/>
    <p:sldId id="264" r:id="rId7"/>
    <p:sldId id="265" r:id="rId8"/>
    <p:sldId id="262" r:id="rId9"/>
    <p:sldId id="263" r:id="rId10"/>
    <p:sldId id="266" r:id="rId11"/>
    <p:sldId id="267" r:id="rId12"/>
    <p:sldId id="268" r:id="rId13"/>
    <p:sldId id="269" r:id="rId14"/>
    <p:sldId id="270" r:id="rId15"/>
    <p:sldId id="272" r:id="rId16"/>
    <p:sldId id="273" r:id="rId17"/>
    <p:sldId id="274" r:id="rId18"/>
    <p:sldId id="276" r:id="rId19"/>
    <p:sldId id="275" r:id="rId20"/>
    <p:sldId id="277" r:id="rId21"/>
    <p:sldId id="278" r:id="rId22"/>
    <p:sldId id="279" r:id="rId23"/>
    <p:sldId id="27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varScale="1">
        <p:scale>
          <a:sx n="86" d="100"/>
          <a:sy n="86" d="100"/>
        </p:scale>
        <p:origin x="33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758B9292-117B-40DE-9116-9B57CD567806}" type="datetimeFigureOut">
              <a:rPr kumimoji="1" lang="ja-JP" altLang="en-US" smtClean="0"/>
              <a:t>2019/6/30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1852D49-5665-4FA9-84BE-2E3D0190A723}" type="slidenum">
              <a:rPr kumimoji="1" lang="ja-JP" altLang="en-US" smtClean="0"/>
              <a:t>‹#›</a:t>
            </a:fld>
            <a:endParaRPr kumimoji="1" lang="ja-JP" altLang="en-US"/>
          </a:p>
        </p:txBody>
      </p:sp>
    </p:spTree>
    <p:extLst>
      <p:ext uri="{BB962C8B-B14F-4D97-AF65-F5344CB8AC3E}">
        <p14:creationId xmlns:p14="http://schemas.microsoft.com/office/powerpoint/2010/main" val="737631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58B9292-117B-40DE-9116-9B57CD567806}" type="datetimeFigureOut">
              <a:rPr kumimoji="1" lang="ja-JP" altLang="en-US" smtClean="0"/>
              <a:t>2019/6/30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1852D49-5665-4FA9-84BE-2E3D0190A723}" type="slidenum">
              <a:rPr kumimoji="1" lang="ja-JP" altLang="en-US" smtClean="0"/>
              <a:t>‹#›</a:t>
            </a:fld>
            <a:endParaRPr kumimoji="1" lang="ja-JP" altLang="en-US"/>
          </a:p>
        </p:txBody>
      </p:sp>
    </p:spTree>
    <p:extLst>
      <p:ext uri="{BB962C8B-B14F-4D97-AF65-F5344CB8AC3E}">
        <p14:creationId xmlns:p14="http://schemas.microsoft.com/office/powerpoint/2010/main" val="2962511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58B9292-117B-40DE-9116-9B57CD567806}" type="datetimeFigureOut">
              <a:rPr kumimoji="1" lang="ja-JP" altLang="en-US" smtClean="0"/>
              <a:t>2019/6/30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1852D49-5665-4FA9-84BE-2E3D0190A723}"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976701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58B9292-117B-40DE-9116-9B57CD567806}" type="datetimeFigureOut">
              <a:rPr kumimoji="1" lang="ja-JP" altLang="en-US" smtClean="0"/>
              <a:t>2019/6/30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1852D49-5665-4FA9-84BE-2E3D0190A723}" type="slidenum">
              <a:rPr kumimoji="1" lang="ja-JP" altLang="en-US" smtClean="0"/>
              <a:t>‹#›</a:t>
            </a:fld>
            <a:endParaRPr kumimoji="1" lang="ja-JP" altLang="en-US"/>
          </a:p>
        </p:txBody>
      </p:sp>
    </p:spTree>
    <p:extLst>
      <p:ext uri="{BB962C8B-B14F-4D97-AF65-F5344CB8AC3E}">
        <p14:creationId xmlns:p14="http://schemas.microsoft.com/office/powerpoint/2010/main" val="15231869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58B9292-117B-40DE-9116-9B57CD567806}" type="datetimeFigureOut">
              <a:rPr kumimoji="1" lang="ja-JP" altLang="en-US" smtClean="0"/>
              <a:t>2019/6/30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1852D49-5665-4FA9-84BE-2E3D0190A723}"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535889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58B9292-117B-40DE-9116-9B57CD567806}" type="datetimeFigureOut">
              <a:rPr kumimoji="1" lang="ja-JP" altLang="en-US" smtClean="0"/>
              <a:t>2019/6/30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1852D49-5665-4FA9-84BE-2E3D0190A723}" type="slidenum">
              <a:rPr kumimoji="1" lang="ja-JP" altLang="en-US" smtClean="0"/>
              <a:t>‹#›</a:t>
            </a:fld>
            <a:endParaRPr kumimoji="1" lang="ja-JP" altLang="en-US"/>
          </a:p>
        </p:txBody>
      </p:sp>
    </p:spTree>
    <p:extLst>
      <p:ext uri="{BB962C8B-B14F-4D97-AF65-F5344CB8AC3E}">
        <p14:creationId xmlns:p14="http://schemas.microsoft.com/office/powerpoint/2010/main" val="816702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58B9292-117B-40DE-9116-9B57CD567806}" type="datetimeFigureOut">
              <a:rPr kumimoji="1" lang="ja-JP" altLang="en-US" smtClean="0"/>
              <a:t>2019/6/30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1852D49-5665-4FA9-84BE-2E3D0190A723}" type="slidenum">
              <a:rPr kumimoji="1" lang="ja-JP" altLang="en-US" smtClean="0"/>
              <a:t>‹#›</a:t>
            </a:fld>
            <a:endParaRPr kumimoji="1" lang="ja-JP" altLang="en-US"/>
          </a:p>
        </p:txBody>
      </p:sp>
    </p:spTree>
    <p:extLst>
      <p:ext uri="{BB962C8B-B14F-4D97-AF65-F5344CB8AC3E}">
        <p14:creationId xmlns:p14="http://schemas.microsoft.com/office/powerpoint/2010/main" val="1459171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58B9292-117B-40DE-9116-9B57CD567806}" type="datetimeFigureOut">
              <a:rPr kumimoji="1" lang="ja-JP" altLang="en-US" smtClean="0"/>
              <a:t>2019/6/30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1852D49-5665-4FA9-84BE-2E3D0190A723}" type="slidenum">
              <a:rPr kumimoji="1" lang="ja-JP" altLang="en-US" smtClean="0"/>
              <a:t>‹#›</a:t>
            </a:fld>
            <a:endParaRPr kumimoji="1" lang="ja-JP" altLang="en-US"/>
          </a:p>
        </p:txBody>
      </p:sp>
    </p:spTree>
    <p:extLst>
      <p:ext uri="{BB962C8B-B14F-4D97-AF65-F5344CB8AC3E}">
        <p14:creationId xmlns:p14="http://schemas.microsoft.com/office/powerpoint/2010/main" val="1318610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58B9292-117B-40DE-9116-9B57CD567806}" type="datetimeFigureOut">
              <a:rPr kumimoji="1" lang="ja-JP" altLang="en-US" smtClean="0"/>
              <a:t>2019/6/30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1852D49-5665-4FA9-84BE-2E3D0190A723}" type="slidenum">
              <a:rPr kumimoji="1" lang="ja-JP" altLang="en-US" smtClean="0"/>
              <a:t>‹#›</a:t>
            </a:fld>
            <a:endParaRPr kumimoji="1" lang="ja-JP" altLang="en-US"/>
          </a:p>
        </p:txBody>
      </p:sp>
    </p:spTree>
    <p:extLst>
      <p:ext uri="{BB962C8B-B14F-4D97-AF65-F5344CB8AC3E}">
        <p14:creationId xmlns:p14="http://schemas.microsoft.com/office/powerpoint/2010/main" val="1902684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58B9292-117B-40DE-9116-9B57CD567806}" type="datetimeFigureOut">
              <a:rPr kumimoji="1" lang="ja-JP" altLang="en-US" smtClean="0"/>
              <a:t>2019/6/30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1852D49-5665-4FA9-84BE-2E3D0190A723}" type="slidenum">
              <a:rPr kumimoji="1" lang="ja-JP" altLang="en-US" smtClean="0"/>
              <a:t>‹#›</a:t>
            </a:fld>
            <a:endParaRPr kumimoji="1" lang="ja-JP" altLang="en-US"/>
          </a:p>
        </p:txBody>
      </p:sp>
    </p:spTree>
    <p:extLst>
      <p:ext uri="{BB962C8B-B14F-4D97-AF65-F5344CB8AC3E}">
        <p14:creationId xmlns:p14="http://schemas.microsoft.com/office/powerpoint/2010/main" val="595781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58B9292-117B-40DE-9116-9B57CD567806}" type="datetimeFigureOut">
              <a:rPr kumimoji="1" lang="ja-JP" altLang="en-US" smtClean="0"/>
              <a:t>2019/6/30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1852D49-5665-4FA9-84BE-2E3D0190A723}" type="slidenum">
              <a:rPr kumimoji="1" lang="ja-JP" altLang="en-US" smtClean="0"/>
              <a:t>‹#›</a:t>
            </a:fld>
            <a:endParaRPr kumimoji="1" lang="ja-JP" altLang="en-US"/>
          </a:p>
        </p:txBody>
      </p:sp>
    </p:spTree>
    <p:extLst>
      <p:ext uri="{BB962C8B-B14F-4D97-AF65-F5344CB8AC3E}">
        <p14:creationId xmlns:p14="http://schemas.microsoft.com/office/powerpoint/2010/main" val="1815589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58B9292-117B-40DE-9116-9B57CD567806}" type="datetimeFigureOut">
              <a:rPr kumimoji="1" lang="ja-JP" altLang="en-US" smtClean="0"/>
              <a:t>2019/6/30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1852D49-5665-4FA9-84BE-2E3D0190A723}" type="slidenum">
              <a:rPr kumimoji="1" lang="ja-JP" altLang="en-US" smtClean="0"/>
              <a:t>‹#›</a:t>
            </a:fld>
            <a:endParaRPr kumimoji="1" lang="ja-JP" altLang="en-US"/>
          </a:p>
        </p:txBody>
      </p:sp>
    </p:spTree>
    <p:extLst>
      <p:ext uri="{BB962C8B-B14F-4D97-AF65-F5344CB8AC3E}">
        <p14:creationId xmlns:p14="http://schemas.microsoft.com/office/powerpoint/2010/main" val="708124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758B9292-117B-40DE-9116-9B57CD567806}" type="datetimeFigureOut">
              <a:rPr kumimoji="1" lang="ja-JP" altLang="en-US" smtClean="0"/>
              <a:t>2019/6/30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1852D49-5665-4FA9-84BE-2E3D0190A723}" type="slidenum">
              <a:rPr kumimoji="1" lang="ja-JP" altLang="en-US" smtClean="0"/>
              <a:t>‹#›</a:t>
            </a:fld>
            <a:endParaRPr kumimoji="1" lang="ja-JP" altLang="en-US"/>
          </a:p>
        </p:txBody>
      </p:sp>
    </p:spTree>
    <p:extLst>
      <p:ext uri="{BB962C8B-B14F-4D97-AF65-F5344CB8AC3E}">
        <p14:creationId xmlns:p14="http://schemas.microsoft.com/office/powerpoint/2010/main" val="1368163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8B9292-117B-40DE-9116-9B57CD567806}" type="datetimeFigureOut">
              <a:rPr kumimoji="1" lang="ja-JP" altLang="en-US" smtClean="0"/>
              <a:t>2019/6/30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31852D49-5665-4FA9-84BE-2E3D0190A723}" type="slidenum">
              <a:rPr kumimoji="1" lang="ja-JP" altLang="en-US" smtClean="0"/>
              <a:t>‹#›</a:t>
            </a:fld>
            <a:endParaRPr kumimoji="1" lang="ja-JP" altLang="en-US"/>
          </a:p>
        </p:txBody>
      </p:sp>
    </p:spTree>
    <p:extLst>
      <p:ext uri="{BB962C8B-B14F-4D97-AF65-F5344CB8AC3E}">
        <p14:creationId xmlns:p14="http://schemas.microsoft.com/office/powerpoint/2010/main" val="2617783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58B9292-117B-40DE-9116-9B57CD567806}" type="datetimeFigureOut">
              <a:rPr kumimoji="1" lang="ja-JP" altLang="en-US" smtClean="0"/>
              <a:t>2019/6/30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1852D49-5665-4FA9-84BE-2E3D0190A723}" type="slidenum">
              <a:rPr kumimoji="1" lang="ja-JP" altLang="en-US" smtClean="0"/>
              <a:t>‹#›</a:t>
            </a:fld>
            <a:endParaRPr kumimoji="1" lang="ja-JP" altLang="en-US"/>
          </a:p>
        </p:txBody>
      </p:sp>
    </p:spTree>
    <p:extLst>
      <p:ext uri="{BB962C8B-B14F-4D97-AF65-F5344CB8AC3E}">
        <p14:creationId xmlns:p14="http://schemas.microsoft.com/office/powerpoint/2010/main" val="3173213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1852D49-5665-4FA9-84BE-2E3D0190A723}" type="slidenum">
              <a:rPr kumimoji="1" lang="ja-JP" altLang="en-US" smtClean="0"/>
              <a:t>‹#›</a:t>
            </a:fld>
            <a:endParaRPr kumimoji="1" lang="ja-JP" altLang="en-US"/>
          </a:p>
        </p:txBody>
      </p:sp>
      <p:sp>
        <p:nvSpPr>
          <p:cNvPr id="5" name="Date Placeholder 4"/>
          <p:cNvSpPr>
            <a:spLocks noGrp="1"/>
          </p:cNvSpPr>
          <p:nvPr>
            <p:ph type="dt" sz="half" idx="10"/>
          </p:nvPr>
        </p:nvSpPr>
        <p:spPr/>
        <p:txBody>
          <a:bodyPr/>
          <a:lstStyle/>
          <a:p>
            <a:fld id="{758B9292-117B-40DE-9116-9B57CD567806}" type="datetimeFigureOut">
              <a:rPr kumimoji="1" lang="ja-JP" altLang="en-US" smtClean="0"/>
              <a:t>2019/6/30</a:t>
            </a:fld>
            <a:endParaRPr kumimoji="1" lang="ja-JP" altLang="en-US"/>
          </a:p>
        </p:txBody>
      </p:sp>
    </p:spTree>
    <p:extLst>
      <p:ext uri="{BB962C8B-B14F-4D97-AF65-F5344CB8AC3E}">
        <p14:creationId xmlns:p14="http://schemas.microsoft.com/office/powerpoint/2010/main" val="3028225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58B9292-117B-40DE-9116-9B57CD567806}" type="datetimeFigureOut">
              <a:rPr kumimoji="1" lang="ja-JP" altLang="en-US" smtClean="0"/>
              <a:t>2019/6/30</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1852D49-5665-4FA9-84BE-2E3D0190A723}" type="slidenum">
              <a:rPr kumimoji="1" lang="ja-JP" altLang="en-US" smtClean="0"/>
              <a:t>‹#›</a:t>
            </a:fld>
            <a:endParaRPr kumimoji="1" lang="ja-JP" altLang="en-US"/>
          </a:p>
        </p:txBody>
      </p:sp>
    </p:spTree>
    <p:extLst>
      <p:ext uri="{BB962C8B-B14F-4D97-AF65-F5344CB8AC3E}">
        <p14:creationId xmlns:p14="http://schemas.microsoft.com/office/powerpoint/2010/main" val="51086461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ja.wikipedia.org/wiki/%E3%83%97%E3%83%AD%E3%82%B0%E3%83%A9%E3%83%9F%E3%83%B3%E3%82%B0_(%E3%82%B3%E3%83%B3%E3%83%94%E3%83%A5%E3%83%BC%E3%82%BF)" TargetMode="External"/><Relationship Id="rId2" Type="http://schemas.openxmlformats.org/officeDocument/2006/relationships/hyperlink" Target="https://ja.wikipedia.org/wiki/%E3%82%B3%E3%83%B3%E3%83%94%E3%83%A5%E3%83%BC%E3%82%BF" TargetMode="External"/><Relationship Id="rId1" Type="http://schemas.openxmlformats.org/officeDocument/2006/relationships/slideLayout" Target="../slideLayouts/slideLayout2.xml"/><Relationship Id="rId6" Type="http://schemas.openxmlformats.org/officeDocument/2006/relationships/hyperlink" Target="https://ja.wikipedia.org/wiki/%E3%82%AA%E3%83%96%E3%82%B8%E3%82%A7%E3%82%AF%E3%83%88%E6%8C%87%E5%90%91" TargetMode="External"/><Relationship Id="rId5" Type="http://schemas.openxmlformats.org/officeDocument/2006/relationships/hyperlink" Target="https://ja.wikipedia.org/wiki/%E9%81%94%E4%BA%BA" TargetMode="External"/><Relationship Id="rId4" Type="http://schemas.openxmlformats.org/officeDocument/2006/relationships/hyperlink" Target="https://ja.wikipedia.org/wiki/%E7%B4%A0%E4%BA%BA"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128B76-C7A7-4AA9-A58F-7743501AE53A}"/>
              </a:ext>
            </a:extLst>
          </p:cNvPr>
          <p:cNvSpPr>
            <a:spLocks noGrp="1"/>
          </p:cNvSpPr>
          <p:nvPr>
            <p:ph type="ctrTitle"/>
          </p:nvPr>
        </p:nvSpPr>
        <p:spPr>
          <a:xfrm>
            <a:off x="1507067" y="1584501"/>
            <a:ext cx="7766936" cy="1646302"/>
          </a:xfrm>
        </p:spPr>
        <p:txBody>
          <a:bodyPr/>
          <a:lstStyle/>
          <a:p>
            <a:pPr algn="ctr"/>
            <a:r>
              <a:rPr kumimoji="1" lang="ja-JP" altLang="en-US" dirty="0">
                <a:latin typeface="HGPｺﾞｼｯｸE" panose="020B0900000000000000" pitchFamily="50" charset="-128"/>
                <a:ea typeface="HGPｺﾞｼｯｸE" panose="020B0900000000000000" pitchFamily="50" charset="-128"/>
              </a:rPr>
              <a:t>コーディング講座</a:t>
            </a:r>
          </a:p>
        </p:txBody>
      </p:sp>
      <p:sp>
        <p:nvSpPr>
          <p:cNvPr id="3" name="字幕 2">
            <a:extLst>
              <a:ext uri="{FF2B5EF4-FFF2-40B4-BE49-F238E27FC236}">
                <a16:creationId xmlns:a16="http://schemas.microsoft.com/office/drawing/2014/main" id="{5CF6566F-3E29-45F4-9016-A9661AD32EA8}"/>
              </a:ext>
            </a:extLst>
          </p:cNvPr>
          <p:cNvSpPr>
            <a:spLocks noGrp="1"/>
          </p:cNvSpPr>
          <p:nvPr>
            <p:ph type="subTitle" idx="1"/>
          </p:nvPr>
        </p:nvSpPr>
        <p:spPr>
          <a:xfrm>
            <a:off x="1507067" y="3230800"/>
            <a:ext cx="7766936" cy="1096899"/>
          </a:xfrm>
        </p:spPr>
        <p:txBody>
          <a:bodyPr>
            <a:normAutofit/>
          </a:bodyPr>
          <a:lstStyle/>
          <a:p>
            <a:pPr algn="ctr"/>
            <a:r>
              <a:rPr kumimoji="1" lang="ja-JP" altLang="en-US" sz="2800" dirty="0">
                <a:latin typeface="HGPｺﾞｼｯｸE" panose="020B0900000000000000" pitchFamily="50" charset="-128"/>
                <a:ea typeface="HGPｺﾞｼｯｸE" panose="020B0900000000000000" pitchFamily="50" charset="-128"/>
              </a:rPr>
              <a:t>～最終回～</a:t>
            </a:r>
          </a:p>
        </p:txBody>
      </p:sp>
      <p:sp>
        <p:nvSpPr>
          <p:cNvPr id="4" name="字幕 2">
            <a:extLst>
              <a:ext uri="{FF2B5EF4-FFF2-40B4-BE49-F238E27FC236}">
                <a16:creationId xmlns:a16="http://schemas.microsoft.com/office/drawing/2014/main" id="{26F31AB9-FC75-400F-9F14-09051095A5DF}"/>
              </a:ext>
            </a:extLst>
          </p:cNvPr>
          <p:cNvSpPr txBox="1">
            <a:spLocks/>
          </p:cNvSpPr>
          <p:nvPr/>
        </p:nvSpPr>
        <p:spPr>
          <a:xfrm>
            <a:off x="1507067" y="3977700"/>
            <a:ext cx="8258370" cy="109689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kumimoji="1"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kumimoji="1"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kumimoji="1"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9pPr>
          </a:lstStyle>
          <a:p>
            <a:pPr algn="ctr"/>
            <a:r>
              <a:rPr lang="ja-JP" altLang="en-US" sz="3600" dirty="0">
                <a:latin typeface="HGPｺﾞｼｯｸE" panose="020B0900000000000000" pitchFamily="50" charset="-128"/>
                <a:ea typeface="HGPｺﾞｼｯｸE" panose="020B0900000000000000" pitchFamily="50" charset="-128"/>
              </a:rPr>
              <a:t>目指せ、オブジェクト指向と</a:t>
            </a:r>
            <a:r>
              <a:rPr lang="en-US" altLang="ja-JP" sz="3600" dirty="0" err="1">
                <a:latin typeface="HGPｺﾞｼｯｸE" panose="020B0900000000000000" pitchFamily="50" charset="-128"/>
                <a:ea typeface="HGPｺﾞｼｯｸE" panose="020B0900000000000000" pitchFamily="50" charset="-128"/>
              </a:rPr>
              <a:t>GoF</a:t>
            </a:r>
            <a:r>
              <a:rPr lang="ja-JP" altLang="en-US" sz="3600" dirty="0">
                <a:latin typeface="HGPｺﾞｼｯｸE" panose="020B0900000000000000" pitchFamily="50" charset="-128"/>
                <a:ea typeface="HGPｺﾞｼｯｸE" panose="020B0900000000000000" pitchFamily="50" charset="-128"/>
              </a:rPr>
              <a:t>完全理解</a:t>
            </a:r>
            <a:r>
              <a:rPr lang="en-US" altLang="ja-JP" sz="3600" dirty="0">
                <a:latin typeface="HGPｺﾞｼｯｸE" panose="020B0900000000000000" pitchFamily="50" charset="-128"/>
                <a:ea typeface="HGPｺﾞｼｯｸE" panose="020B0900000000000000" pitchFamily="50" charset="-128"/>
              </a:rPr>
              <a:t>!!</a:t>
            </a:r>
            <a:endParaRPr lang="ja-JP" altLang="en-US" sz="3600"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2586321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4D7CFF-3748-426C-9E31-7592EF912CEB}"/>
              </a:ext>
            </a:extLst>
          </p:cNvPr>
          <p:cNvSpPr>
            <a:spLocks noGrp="1"/>
          </p:cNvSpPr>
          <p:nvPr>
            <p:ph type="title"/>
          </p:nvPr>
        </p:nvSpPr>
        <p:spPr>
          <a:xfrm>
            <a:off x="677334" y="279480"/>
            <a:ext cx="8596668" cy="1320800"/>
          </a:xfrm>
        </p:spPr>
        <p:txBody>
          <a:bodyPr anchor="ctr"/>
          <a:lstStyle/>
          <a:p>
            <a:r>
              <a:rPr kumimoji="1" lang="en-US" altLang="ja-JP" dirty="0" err="1">
                <a:latin typeface="HGPｺﾞｼｯｸE" panose="020B0900000000000000" pitchFamily="50" charset="-128"/>
                <a:ea typeface="HGPｺﾞｼｯｸE" panose="020B0900000000000000" pitchFamily="50" charset="-128"/>
              </a:rPr>
              <a:t>GoF</a:t>
            </a:r>
            <a:r>
              <a:rPr kumimoji="1" lang="ja-JP" altLang="en-US" dirty="0">
                <a:latin typeface="HGPｺﾞｼｯｸE" panose="020B0900000000000000" pitchFamily="50" charset="-128"/>
                <a:ea typeface="HGPｺﾞｼｯｸE" panose="020B0900000000000000" pitchFamily="50" charset="-128"/>
              </a:rPr>
              <a:t>パターンの種類</a:t>
            </a:r>
          </a:p>
        </p:txBody>
      </p:sp>
      <p:sp>
        <p:nvSpPr>
          <p:cNvPr id="3" name="コンテンツ プレースホルダー 2">
            <a:extLst>
              <a:ext uri="{FF2B5EF4-FFF2-40B4-BE49-F238E27FC236}">
                <a16:creationId xmlns:a16="http://schemas.microsoft.com/office/drawing/2014/main" id="{E1D82EB0-BE00-426B-B96B-4CC7CB296D03}"/>
              </a:ext>
            </a:extLst>
          </p:cNvPr>
          <p:cNvSpPr>
            <a:spLocks noGrp="1"/>
          </p:cNvSpPr>
          <p:nvPr>
            <p:ph idx="1"/>
          </p:nvPr>
        </p:nvSpPr>
        <p:spPr>
          <a:xfrm>
            <a:off x="677334" y="2366924"/>
            <a:ext cx="2319866" cy="3880773"/>
          </a:xfrm>
        </p:spPr>
        <p:txBody>
          <a:bodyPr/>
          <a:lstStyle/>
          <a:p>
            <a:pPr marL="0" indent="0">
              <a:buNone/>
            </a:pPr>
            <a:r>
              <a:rPr kumimoji="1" lang="en-US" altLang="ja-JP" dirty="0">
                <a:latin typeface="HGPｺﾞｼｯｸE" panose="020B0900000000000000" pitchFamily="50" charset="-128"/>
                <a:ea typeface="HGPｺﾞｼｯｸE" panose="020B0900000000000000" pitchFamily="50" charset="-128"/>
              </a:rPr>
              <a:t>	【</a:t>
            </a:r>
            <a:r>
              <a:rPr kumimoji="1" lang="ja-JP" altLang="en-US" dirty="0">
                <a:latin typeface="HGPｺﾞｼｯｸE" panose="020B0900000000000000" pitchFamily="50" charset="-128"/>
                <a:ea typeface="HGPｺﾞｼｯｸE" panose="020B0900000000000000" pitchFamily="50" charset="-128"/>
              </a:rPr>
              <a:t>生成</a:t>
            </a:r>
            <a:r>
              <a:rPr kumimoji="1" lang="en-US" altLang="ja-JP" dirty="0">
                <a:latin typeface="HGPｺﾞｼｯｸE" panose="020B0900000000000000" pitchFamily="50" charset="-128"/>
                <a:ea typeface="HGPｺﾞｼｯｸE" panose="020B0900000000000000" pitchFamily="50" charset="-128"/>
              </a:rPr>
              <a:t>】</a:t>
            </a: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Abstract</a:t>
            </a:r>
            <a:r>
              <a:rPr lang="ja-JP" altLang="en-US" dirty="0">
                <a:latin typeface="HGPｺﾞｼｯｸE" panose="020B0900000000000000" pitchFamily="50" charset="-128"/>
                <a:ea typeface="HGPｺﾞｼｯｸE" panose="020B0900000000000000" pitchFamily="50" charset="-128"/>
              </a:rPr>
              <a:t> </a:t>
            </a:r>
            <a:r>
              <a:rPr lang="en-US" altLang="ja-JP" dirty="0">
                <a:latin typeface="HGPｺﾞｼｯｸE" panose="020B0900000000000000" pitchFamily="50" charset="-128"/>
                <a:ea typeface="HGPｺﾞｼｯｸE" panose="020B0900000000000000" pitchFamily="50" charset="-128"/>
              </a:rPr>
              <a:t>Factory</a:t>
            </a:r>
          </a:p>
          <a:p>
            <a:pPr>
              <a:buFont typeface="Wingdings" panose="05000000000000000000" pitchFamily="2" charset="2"/>
              <a:buChar char="n"/>
            </a:pPr>
            <a:r>
              <a:rPr kumimoji="1" lang="en-US" altLang="ja-JP" dirty="0">
                <a:latin typeface="HGPｺﾞｼｯｸE" panose="020B0900000000000000" pitchFamily="50" charset="-128"/>
                <a:ea typeface="HGPｺﾞｼｯｸE" panose="020B0900000000000000" pitchFamily="50" charset="-128"/>
              </a:rPr>
              <a:t>Builder</a:t>
            </a: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Factory</a:t>
            </a:r>
            <a:r>
              <a:rPr lang="ja-JP" altLang="en-US" dirty="0">
                <a:latin typeface="HGPｺﾞｼｯｸE" panose="020B0900000000000000" pitchFamily="50" charset="-128"/>
                <a:ea typeface="HGPｺﾞｼｯｸE" panose="020B0900000000000000" pitchFamily="50" charset="-128"/>
              </a:rPr>
              <a:t> </a:t>
            </a:r>
            <a:r>
              <a:rPr lang="en-US" altLang="ja-JP" dirty="0">
                <a:latin typeface="HGPｺﾞｼｯｸE" panose="020B0900000000000000" pitchFamily="50" charset="-128"/>
                <a:ea typeface="HGPｺﾞｼｯｸE" panose="020B0900000000000000" pitchFamily="50" charset="-128"/>
              </a:rPr>
              <a:t>Method</a:t>
            </a:r>
          </a:p>
          <a:p>
            <a:pPr>
              <a:buFont typeface="Wingdings" panose="05000000000000000000" pitchFamily="2" charset="2"/>
              <a:buChar char="n"/>
            </a:pPr>
            <a:r>
              <a:rPr kumimoji="1" lang="en-US" altLang="ja-JP" dirty="0">
                <a:latin typeface="HGPｺﾞｼｯｸE" panose="020B0900000000000000" pitchFamily="50" charset="-128"/>
                <a:ea typeface="HGPｺﾞｼｯｸE" panose="020B0900000000000000" pitchFamily="50" charset="-128"/>
              </a:rPr>
              <a:t>Prototype</a:t>
            </a: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Singleton</a:t>
            </a:r>
            <a:endParaRPr kumimoji="1" lang="ja-JP" altLang="en-US" dirty="0">
              <a:latin typeface="HGPｺﾞｼｯｸE" panose="020B0900000000000000" pitchFamily="50" charset="-128"/>
              <a:ea typeface="HGPｺﾞｼｯｸE" panose="020B0900000000000000" pitchFamily="50" charset="-128"/>
            </a:endParaRPr>
          </a:p>
        </p:txBody>
      </p:sp>
      <p:sp>
        <p:nvSpPr>
          <p:cNvPr id="4" name="テキスト ボックス 3">
            <a:extLst>
              <a:ext uri="{FF2B5EF4-FFF2-40B4-BE49-F238E27FC236}">
                <a16:creationId xmlns:a16="http://schemas.microsoft.com/office/drawing/2014/main" id="{161E91CD-B834-4070-AD0D-57D01C03B729}"/>
              </a:ext>
            </a:extLst>
          </p:cNvPr>
          <p:cNvSpPr txBox="1"/>
          <p:nvPr/>
        </p:nvSpPr>
        <p:spPr>
          <a:xfrm>
            <a:off x="8036329" y="5878363"/>
            <a:ext cx="2199031" cy="369332"/>
          </a:xfrm>
          <a:prstGeom prst="rect">
            <a:avLst/>
          </a:prstGeom>
          <a:noFill/>
        </p:spPr>
        <p:txBody>
          <a:bodyPr wrap="square" rtlCol="0" anchor="b">
            <a:spAutoFit/>
          </a:bodyPr>
          <a:lstStyle/>
          <a:p>
            <a:r>
              <a:rPr kumimoji="1" lang="ja-JP" altLang="en-US" dirty="0">
                <a:latin typeface="HGPｺﾞｼｯｸE" panose="020B0900000000000000" pitchFamily="50" charset="-128"/>
                <a:ea typeface="HGPｺﾞｼｯｸE" panose="020B0900000000000000" pitchFamily="50" charset="-128"/>
              </a:rPr>
              <a:t>合計</a:t>
            </a:r>
            <a:r>
              <a:rPr kumimoji="1" lang="en-US" altLang="ja-JP" dirty="0">
                <a:solidFill>
                  <a:srgbClr val="FF0000"/>
                </a:solidFill>
                <a:latin typeface="HGPｺﾞｼｯｸE" panose="020B0900000000000000" pitchFamily="50" charset="-128"/>
                <a:ea typeface="HGPｺﾞｼｯｸE" panose="020B0900000000000000" pitchFamily="50" charset="-128"/>
              </a:rPr>
              <a:t>23</a:t>
            </a:r>
            <a:r>
              <a:rPr kumimoji="1" lang="ja-JP" altLang="en-US" dirty="0">
                <a:latin typeface="HGPｺﾞｼｯｸE" panose="020B0900000000000000" pitchFamily="50" charset="-128"/>
                <a:ea typeface="HGPｺﾞｼｯｸE" panose="020B0900000000000000" pitchFamily="50" charset="-128"/>
              </a:rPr>
              <a:t>種類</a:t>
            </a:r>
          </a:p>
        </p:txBody>
      </p:sp>
      <p:sp>
        <p:nvSpPr>
          <p:cNvPr id="5" name="コンテンツ プレースホルダー 2">
            <a:extLst>
              <a:ext uri="{FF2B5EF4-FFF2-40B4-BE49-F238E27FC236}">
                <a16:creationId xmlns:a16="http://schemas.microsoft.com/office/drawing/2014/main" id="{9AC93BB7-929E-495D-8FE3-80F77BAA5412}"/>
              </a:ext>
            </a:extLst>
          </p:cNvPr>
          <p:cNvSpPr txBox="1">
            <a:spLocks/>
          </p:cNvSpPr>
          <p:nvPr/>
        </p:nvSpPr>
        <p:spPr>
          <a:xfrm>
            <a:off x="3075784" y="2366923"/>
            <a:ext cx="2199031"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en-US" altLang="ja-JP" dirty="0">
                <a:latin typeface="HGPｺﾞｼｯｸE" panose="020B0900000000000000" pitchFamily="50" charset="-128"/>
                <a:ea typeface="HGPｺﾞｼｯｸE" panose="020B0900000000000000" pitchFamily="50" charset="-128"/>
              </a:rPr>
              <a:t>	【</a:t>
            </a:r>
            <a:r>
              <a:rPr lang="ja-JP" altLang="en-US" dirty="0">
                <a:latin typeface="HGPｺﾞｼｯｸE" panose="020B0900000000000000" pitchFamily="50" charset="-128"/>
                <a:ea typeface="HGPｺﾞｼｯｸE" panose="020B0900000000000000" pitchFamily="50" charset="-128"/>
              </a:rPr>
              <a:t>構造</a:t>
            </a:r>
            <a:r>
              <a:rPr lang="en-US" altLang="ja-JP" dirty="0">
                <a:latin typeface="HGPｺﾞｼｯｸE" panose="020B0900000000000000" pitchFamily="50" charset="-128"/>
                <a:ea typeface="HGPｺﾞｼｯｸE" panose="020B0900000000000000" pitchFamily="50" charset="-128"/>
              </a:rPr>
              <a:t>】</a:t>
            </a: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Adapter</a:t>
            </a: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Bridge</a:t>
            </a: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Composite</a:t>
            </a: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Decorator</a:t>
            </a: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Facade</a:t>
            </a: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Flyweight</a:t>
            </a: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Proxy</a:t>
            </a:r>
          </a:p>
        </p:txBody>
      </p:sp>
      <p:sp>
        <p:nvSpPr>
          <p:cNvPr id="6" name="テキスト ボックス 5">
            <a:extLst>
              <a:ext uri="{FF2B5EF4-FFF2-40B4-BE49-F238E27FC236}">
                <a16:creationId xmlns:a16="http://schemas.microsoft.com/office/drawing/2014/main" id="{BBAD8B2F-53AB-4319-BF18-968FC0BE9B45}"/>
              </a:ext>
            </a:extLst>
          </p:cNvPr>
          <p:cNvSpPr txBox="1"/>
          <p:nvPr/>
        </p:nvSpPr>
        <p:spPr>
          <a:xfrm>
            <a:off x="1307254" y="1600280"/>
            <a:ext cx="5104660" cy="369332"/>
          </a:xfrm>
          <a:prstGeom prst="rect">
            <a:avLst/>
          </a:prstGeom>
          <a:noFill/>
        </p:spPr>
        <p:txBody>
          <a:bodyPr wrap="square" rtlCol="0" anchor="b">
            <a:spAutoFit/>
          </a:bodyPr>
          <a:lstStyle/>
          <a:p>
            <a:r>
              <a:rPr kumimoji="1" lang="ja-JP" altLang="en-US" dirty="0">
                <a:latin typeface="HGPｺﾞｼｯｸE" panose="020B0900000000000000" pitchFamily="50" charset="-128"/>
                <a:ea typeface="HGPｺﾞｼｯｸE" panose="020B0900000000000000" pitchFamily="50" charset="-128"/>
              </a:rPr>
              <a:t>用途に分けて紹介</a:t>
            </a:r>
          </a:p>
        </p:txBody>
      </p:sp>
      <p:sp>
        <p:nvSpPr>
          <p:cNvPr id="7" name="コンテンツ プレースホルダー 2">
            <a:extLst>
              <a:ext uri="{FF2B5EF4-FFF2-40B4-BE49-F238E27FC236}">
                <a16:creationId xmlns:a16="http://schemas.microsoft.com/office/drawing/2014/main" id="{95D6C9AD-543E-4555-9099-4807FFBDDBEB}"/>
              </a:ext>
            </a:extLst>
          </p:cNvPr>
          <p:cNvSpPr txBox="1">
            <a:spLocks/>
          </p:cNvSpPr>
          <p:nvPr/>
        </p:nvSpPr>
        <p:spPr>
          <a:xfrm>
            <a:off x="5474234" y="2366922"/>
            <a:ext cx="2199031"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en-US" altLang="ja-JP" dirty="0">
                <a:latin typeface="HGPｺﾞｼｯｸE" panose="020B0900000000000000" pitchFamily="50" charset="-128"/>
                <a:ea typeface="HGPｺﾞｼｯｸE" panose="020B0900000000000000" pitchFamily="50" charset="-128"/>
              </a:rPr>
              <a:t>	【</a:t>
            </a:r>
            <a:r>
              <a:rPr lang="ja-JP" altLang="en-US" dirty="0">
                <a:latin typeface="HGPｺﾞｼｯｸE" panose="020B0900000000000000" pitchFamily="50" charset="-128"/>
                <a:ea typeface="HGPｺﾞｼｯｸE" panose="020B0900000000000000" pitchFamily="50" charset="-128"/>
              </a:rPr>
              <a:t>振る舞い</a:t>
            </a:r>
            <a:r>
              <a:rPr lang="en-US" altLang="ja-JP" dirty="0">
                <a:latin typeface="HGPｺﾞｼｯｸE" panose="020B0900000000000000" pitchFamily="50" charset="-128"/>
                <a:ea typeface="HGPｺﾞｼｯｸE" panose="020B0900000000000000" pitchFamily="50" charset="-128"/>
              </a:rPr>
              <a:t>】</a:t>
            </a: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Chain</a:t>
            </a:r>
            <a:r>
              <a:rPr lang="ja-JP" altLang="en-US" dirty="0">
                <a:latin typeface="HGPｺﾞｼｯｸE" panose="020B0900000000000000" pitchFamily="50" charset="-128"/>
                <a:ea typeface="HGPｺﾞｼｯｸE" panose="020B0900000000000000" pitchFamily="50" charset="-128"/>
              </a:rPr>
              <a:t> </a:t>
            </a:r>
            <a:r>
              <a:rPr lang="en-US" altLang="ja-JP" dirty="0">
                <a:latin typeface="HGPｺﾞｼｯｸE" panose="020B0900000000000000" pitchFamily="50" charset="-128"/>
                <a:ea typeface="HGPｺﾞｼｯｸE" panose="020B0900000000000000" pitchFamily="50" charset="-128"/>
              </a:rPr>
              <a:t>of</a:t>
            </a:r>
            <a:r>
              <a:rPr lang="ja-JP" altLang="en-US" dirty="0">
                <a:latin typeface="HGPｺﾞｼｯｸE" panose="020B0900000000000000" pitchFamily="50" charset="-128"/>
                <a:ea typeface="HGPｺﾞｼｯｸE" panose="020B0900000000000000" pitchFamily="50" charset="-128"/>
              </a:rPr>
              <a:t> </a:t>
            </a:r>
            <a:r>
              <a:rPr lang="en-US" altLang="ja-JP" dirty="0">
                <a:latin typeface="HGPｺﾞｼｯｸE" panose="020B0900000000000000" pitchFamily="50" charset="-128"/>
                <a:ea typeface="HGPｺﾞｼｯｸE" panose="020B0900000000000000" pitchFamily="50" charset="-128"/>
              </a:rPr>
              <a:t>Responsibility</a:t>
            </a: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Command</a:t>
            </a: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Interpreter</a:t>
            </a: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Iterator</a:t>
            </a: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Mediator</a:t>
            </a: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Memento</a:t>
            </a: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Observer</a:t>
            </a: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State</a:t>
            </a:r>
          </a:p>
        </p:txBody>
      </p:sp>
      <p:sp>
        <p:nvSpPr>
          <p:cNvPr id="8" name="コンテンツ プレースホルダー 2">
            <a:extLst>
              <a:ext uri="{FF2B5EF4-FFF2-40B4-BE49-F238E27FC236}">
                <a16:creationId xmlns:a16="http://schemas.microsoft.com/office/drawing/2014/main" id="{73D96E34-F635-4D45-B728-7EAA0C7824F8}"/>
              </a:ext>
            </a:extLst>
          </p:cNvPr>
          <p:cNvSpPr txBox="1">
            <a:spLocks/>
          </p:cNvSpPr>
          <p:nvPr/>
        </p:nvSpPr>
        <p:spPr>
          <a:xfrm>
            <a:off x="7605984" y="2754824"/>
            <a:ext cx="2199031" cy="132080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Strategy</a:t>
            </a: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Template</a:t>
            </a:r>
            <a:r>
              <a:rPr lang="ja-JP" altLang="en-US" dirty="0">
                <a:latin typeface="HGPｺﾞｼｯｸE" panose="020B0900000000000000" pitchFamily="50" charset="-128"/>
                <a:ea typeface="HGPｺﾞｼｯｸE" panose="020B0900000000000000" pitchFamily="50" charset="-128"/>
              </a:rPr>
              <a:t> </a:t>
            </a:r>
            <a:r>
              <a:rPr lang="en-US" altLang="ja-JP" dirty="0">
                <a:latin typeface="HGPｺﾞｼｯｸE" panose="020B0900000000000000" pitchFamily="50" charset="-128"/>
                <a:ea typeface="HGPｺﾞｼｯｸE" panose="020B0900000000000000" pitchFamily="50" charset="-128"/>
              </a:rPr>
              <a:t>Method</a:t>
            </a: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Visitor</a:t>
            </a:r>
          </a:p>
        </p:txBody>
      </p:sp>
      <p:sp>
        <p:nvSpPr>
          <p:cNvPr id="9" name="テキスト ボックス 8">
            <a:extLst>
              <a:ext uri="{FF2B5EF4-FFF2-40B4-BE49-F238E27FC236}">
                <a16:creationId xmlns:a16="http://schemas.microsoft.com/office/drawing/2014/main" id="{EF7BCD24-E800-431A-A64C-3BF4116F065D}"/>
              </a:ext>
            </a:extLst>
          </p:cNvPr>
          <p:cNvSpPr txBox="1"/>
          <p:nvPr/>
        </p:nvSpPr>
        <p:spPr>
          <a:xfrm>
            <a:off x="7135467" y="5045503"/>
            <a:ext cx="3810699" cy="369332"/>
          </a:xfrm>
          <a:prstGeom prst="rect">
            <a:avLst/>
          </a:prstGeom>
          <a:noFill/>
        </p:spPr>
        <p:txBody>
          <a:bodyPr wrap="square" rtlCol="0">
            <a:spAutoFit/>
          </a:bodyPr>
          <a:lstStyle/>
          <a:p>
            <a:r>
              <a:rPr kumimoji="1" lang="ja-JP" altLang="en-US" dirty="0">
                <a:solidFill>
                  <a:srgbClr val="FFC000"/>
                </a:solidFill>
                <a:latin typeface="HGPｺﾞｼｯｸE" panose="020B0900000000000000" pitchFamily="50" charset="-128"/>
                <a:ea typeface="HGPｺﾞｼｯｸE" panose="020B0900000000000000" pitchFamily="50" charset="-128"/>
              </a:rPr>
              <a:t>制作で使える</a:t>
            </a:r>
            <a:r>
              <a:rPr kumimoji="1" lang="en-US" altLang="ja-JP" dirty="0" err="1">
                <a:solidFill>
                  <a:srgbClr val="FFC000"/>
                </a:solidFill>
                <a:latin typeface="HGPｺﾞｼｯｸE" panose="020B0900000000000000" pitchFamily="50" charset="-128"/>
                <a:ea typeface="HGPｺﾞｼｯｸE" panose="020B0900000000000000" pitchFamily="50" charset="-128"/>
              </a:rPr>
              <a:t>GoF</a:t>
            </a:r>
            <a:r>
              <a:rPr kumimoji="1" lang="ja-JP" altLang="en-US" dirty="0">
                <a:solidFill>
                  <a:srgbClr val="FFC000"/>
                </a:solidFill>
                <a:latin typeface="HGPｺﾞｼｯｸE" panose="020B0900000000000000" pitchFamily="50" charset="-128"/>
                <a:ea typeface="HGPｺﾞｼｯｸE" panose="020B0900000000000000" pitchFamily="50" charset="-128"/>
              </a:rPr>
              <a:t>をいくつか紹介</a:t>
            </a:r>
          </a:p>
        </p:txBody>
      </p:sp>
    </p:spTree>
    <p:extLst>
      <p:ext uri="{BB962C8B-B14F-4D97-AF65-F5344CB8AC3E}">
        <p14:creationId xmlns:p14="http://schemas.microsoft.com/office/powerpoint/2010/main" val="20201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5CC576-B1EE-40BF-9D53-4960A82271C2}"/>
              </a:ext>
            </a:extLst>
          </p:cNvPr>
          <p:cNvSpPr>
            <a:spLocks noGrp="1"/>
          </p:cNvSpPr>
          <p:nvPr>
            <p:ph type="title"/>
          </p:nvPr>
        </p:nvSpPr>
        <p:spPr/>
        <p:txBody>
          <a:bodyPr anchor="ctr"/>
          <a:lstStyle/>
          <a:p>
            <a:r>
              <a:rPr lang="en-US" altLang="ja-JP" dirty="0">
                <a:latin typeface="HGPｺﾞｼｯｸE" panose="020B0900000000000000" pitchFamily="50" charset="-128"/>
                <a:ea typeface="HGPｺﾞｼｯｸE" panose="020B0900000000000000" pitchFamily="50" charset="-128"/>
              </a:rPr>
              <a:t>1.</a:t>
            </a:r>
            <a:r>
              <a:rPr lang="en-US" altLang="ja-JP" b="1" dirty="0">
                <a:latin typeface="HGPｺﾞｼｯｸE" panose="020B0900000000000000" pitchFamily="50" charset="-128"/>
                <a:ea typeface="HGPｺﾞｼｯｸE" panose="020B0900000000000000" pitchFamily="50" charset="-128"/>
              </a:rPr>
              <a:t>Singleton</a:t>
            </a:r>
            <a:r>
              <a:rPr lang="ja-JP" altLang="en-US" dirty="0">
                <a:latin typeface="HGPｺﾞｼｯｸE" panose="020B0900000000000000" pitchFamily="50" charset="-128"/>
                <a:ea typeface="HGPｺﾞｼｯｸE" panose="020B0900000000000000" pitchFamily="50" charset="-128"/>
              </a:rPr>
              <a:t>パターン</a:t>
            </a:r>
            <a:endParaRPr kumimoji="1" lang="ja-JP" altLang="en-US" dirty="0">
              <a:latin typeface="HGPｺﾞｼｯｸE" panose="020B0900000000000000" pitchFamily="50" charset="-128"/>
              <a:ea typeface="HGPｺﾞｼｯｸE" panose="020B0900000000000000" pitchFamily="50" charset="-128"/>
            </a:endParaRPr>
          </a:p>
        </p:txBody>
      </p:sp>
      <p:sp>
        <p:nvSpPr>
          <p:cNvPr id="6" name="コンテンツ プレースホルダー 2">
            <a:extLst>
              <a:ext uri="{FF2B5EF4-FFF2-40B4-BE49-F238E27FC236}">
                <a16:creationId xmlns:a16="http://schemas.microsoft.com/office/drawing/2014/main" id="{048AD946-95B6-4F80-BB06-2CBD2F20C382}"/>
              </a:ext>
            </a:extLst>
          </p:cNvPr>
          <p:cNvSpPr txBox="1">
            <a:spLocks/>
          </p:cNvSpPr>
          <p:nvPr/>
        </p:nvSpPr>
        <p:spPr>
          <a:xfrm>
            <a:off x="841199" y="2108199"/>
            <a:ext cx="8746684" cy="1320801"/>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みんな大好き、シングルトン先生。</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とりあえずの設計で使われることが多い。</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覚えておけば、大抵のことが可能。</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Manager</a:t>
            </a:r>
            <a:r>
              <a:rPr lang="ja-JP" altLang="en-US" dirty="0">
                <a:latin typeface="HGPｺﾞｼｯｸE" panose="020B0900000000000000" pitchFamily="50" charset="-128"/>
                <a:ea typeface="HGPｺﾞｼｯｸE" panose="020B0900000000000000" pitchFamily="50" charset="-128"/>
              </a:rPr>
              <a:t>や</a:t>
            </a:r>
            <a:r>
              <a:rPr lang="en-US" altLang="ja-JP" dirty="0">
                <a:latin typeface="HGPｺﾞｼｯｸE" panose="020B0900000000000000" pitchFamily="50" charset="-128"/>
                <a:ea typeface="HGPｺﾞｼｯｸE" panose="020B0900000000000000" pitchFamily="50" charset="-128"/>
              </a:rPr>
              <a:t>Controller</a:t>
            </a:r>
            <a:r>
              <a:rPr lang="ja-JP" altLang="en-US" dirty="0">
                <a:latin typeface="HGPｺﾞｼｯｸE" panose="020B0900000000000000" pitchFamily="50" charset="-128"/>
                <a:ea typeface="HGPｺﾞｼｯｸE" panose="020B0900000000000000" pitchFamily="50" charset="-128"/>
              </a:rPr>
              <a:t>はとり</a:t>
            </a:r>
            <a:r>
              <a:rPr lang="ja-JP" altLang="en-US" dirty="0" err="1">
                <a:latin typeface="HGPｺﾞｼｯｸE" panose="020B0900000000000000" pitchFamily="50" charset="-128"/>
                <a:ea typeface="HGPｺﾞｼｯｸE" panose="020B0900000000000000" pitchFamily="50" charset="-128"/>
              </a:rPr>
              <a:t>ま</a:t>
            </a:r>
            <a:r>
              <a:rPr lang="ja-JP" altLang="en-US" dirty="0">
                <a:latin typeface="HGPｺﾞｼｯｸE" panose="020B0900000000000000" pitchFamily="50" charset="-128"/>
                <a:ea typeface="HGPｺﾞｼｯｸE" panose="020B0900000000000000" pitchFamily="50" charset="-128"/>
              </a:rPr>
              <a:t>これで作っとけ！</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endParaRPr lang="en-US" altLang="ja-JP" dirty="0">
              <a:latin typeface="HGPｺﾞｼｯｸE" panose="020B0900000000000000" pitchFamily="50" charset="-128"/>
              <a:ea typeface="HGPｺﾞｼｯｸE" panose="020B0900000000000000" pitchFamily="50" charset="-128"/>
            </a:endParaRPr>
          </a:p>
        </p:txBody>
      </p:sp>
      <p:sp>
        <p:nvSpPr>
          <p:cNvPr id="7" name="コンテンツ プレースホルダー 2">
            <a:extLst>
              <a:ext uri="{FF2B5EF4-FFF2-40B4-BE49-F238E27FC236}">
                <a16:creationId xmlns:a16="http://schemas.microsoft.com/office/drawing/2014/main" id="{871414A4-B7C4-4DE9-9363-D015CEC18631}"/>
              </a:ext>
            </a:extLst>
          </p:cNvPr>
          <p:cNvSpPr txBox="1">
            <a:spLocks/>
          </p:cNvSpPr>
          <p:nvPr/>
        </p:nvSpPr>
        <p:spPr>
          <a:xfrm>
            <a:off x="584571" y="4267201"/>
            <a:ext cx="5185915" cy="1592062"/>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en-US" altLang="ja-JP" dirty="0">
                <a:latin typeface="HGPｺﾞｼｯｸE" panose="020B0900000000000000" pitchFamily="50" charset="-128"/>
                <a:ea typeface="HGPｺﾞｼｯｸE" panose="020B0900000000000000" pitchFamily="50" charset="-128"/>
              </a:rPr>
              <a:t>	【</a:t>
            </a:r>
            <a:r>
              <a:rPr lang="ja-JP" altLang="en-US" dirty="0">
                <a:latin typeface="HGPｺﾞｼｯｸE" panose="020B0900000000000000" pitchFamily="50" charset="-128"/>
                <a:ea typeface="HGPｺﾞｼｯｸE" panose="020B0900000000000000" pitchFamily="50" charset="-128"/>
              </a:rPr>
              <a:t>メリット</a:t>
            </a:r>
            <a:r>
              <a:rPr lang="en-US" altLang="ja-JP" dirty="0">
                <a:latin typeface="HGPｺﾞｼｯｸE" panose="020B0900000000000000" pitchFamily="50" charset="-128"/>
                <a:ea typeface="HGPｺﾞｼｯｸE" panose="020B0900000000000000" pitchFamily="50" charset="-128"/>
              </a:rPr>
              <a:t>】</a:t>
            </a: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インスタンスを一つしか持たない</a:t>
            </a:r>
            <a:r>
              <a:rPr lang="en-US" altLang="ja-JP" dirty="0">
                <a:latin typeface="HGPｺﾞｼｯｸE" panose="020B0900000000000000" pitchFamily="50" charset="-128"/>
                <a:ea typeface="HGPｺﾞｼｯｸE" panose="020B0900000000000000" pitchFamily="50" charset="-128"/>
              </a:rPr>
              <a:t>/</a:t>
            </a:r>
            <a:r>
              <a:rPr lang="ja-JP" altLang="en-US" dirty="0">
                <a:latin typeface="HGPｺﾞｼｯｸE" panose="020B0900000000000000" pitchFamily="50" charset="-128"/>
                <a:ea typeface="HGPｺﾞｼｯｸE" panose="020B0900000000000000" pitchFamily="50" charset="-128"/>
              </a:rPr>
              <a:t>持たせられない。</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必然的に</a:t>
            </a:r>
            <a:r>
              <a:rPr lang="en-US" altLang="ja-JP" dirty="0">
                <a:latin typeface="HGPｺﾞｼｯｸE" panose="020B0900000000000000" pitchFamily="50" charset="-128"/>
                <a:ea typeface="HGPｺﾞｼｯｸE" panose="020B0900000000000000" pitchFamily="50" charset="-128"/>
              </a:rPr>
              <a:t>public</a:t>
            </a:r>
            <a:r>
              <a:rPr lang="ja-JP" altLang="en-US" dirty="0">
                <a:latin typeface="HGPｺﾞｼｯｸE" panose="020B0900000000000000" pitchFamily="50" charset="-128"/>
                <a:ea typeface="HGPｺﾞｼｯｸE" panose="020B0900000000000000" pitchFamily="50" charset="-128"/>
              </a:rPr>
              <a:t>アクセス修飾子になるはず。</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シーンなどを跨いでデータを保持することが出来る。</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めちゃくちゃ楽。</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endParaRPr lang="en-US" altLang="ja-JP" dirty="0">
              <a:latin typeface="HGPｺﾞｼｯｸE" panose="020B0900000000000000" pitchFamily="50" charset="-128"/>
              <a:ea typeface="HGPｺﾞｼｯｸE" panose="020B0900000000000000" pitchFamily="50" charset="-128"/>
            </a:endParaRPr>
          </a:p>
        </p:txBody>
      </p:sp>
      <p:sp>
        <p:nvSpPr>
          <p:cNvPr id="8" name="コンテンツ プレースホルダー 2">
            <a:extLst>
              <a:ext uri="{FF2B5EF4-FFF2-40B4-BE49-F238E27FC236}">
                <a16:creationId xmlns:a16="http://schemas.microsoft.com/office/drawing/2014/main" id="{E0915D32-8FE1-40EE-B586-26F3AA67F381}"/>
              </a:ext>
            </a:extLst>
          </p:cNvPr>
          <p:cNvSpPr txBox="1">
            <a:spLocks/>
          </p:cNvSpPr>
          <p:nvPr/>
        </p:nvSpPr>
        <p:spPr>
          <a:xfrm>
            <a:off x="5770486" y="4267200"/>
            <a:ext cx="5185915" cy="1320801"/>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en-US" altLang="ja-JP" dirty="0">
                <a:latin typeface="HGPｺﾞｼｯｸE" panose="020B0900000000000000" pitchFamily="50" charset="-128"/>
                <a:ea typeface="HGPｺﾞｼｯｸE" panose="020B0900000000000000" pitchFamily="50" charset="-128"/>
              </a:rPr>
              <a:t>	【</a:t>
            </a:r>
            <a:r>
              <a:rPr lang="ja-JP" altLang="en-US" dirty="0">
                <a:latin typeface="HGPｺﾞｼｯｸE" panose="020B0900000000000000" pitchFamily="50" charset="-128"/>
                <a:ea typeface="HGPｺﾞｼｯｸE" panose="020B0900000000000000" pitchFamily="50" charset="-128"/>
              </a:rPr>
              <a:t>デメリット</a:t>
            </a:r>
            <a:r>
              <a:rPr lang="en-US" altLang="ja-JP" dirty="0">
                <a:latin typeface="HGPｺﾞｼｯｸE" panose="020B0900000000000000" pitchFamily="50" charset="-128"/>
                <a:ea typeface="HGPｺﾞｼｯｸE" panose="020B0900000000000000" pitchFamily="50" charset="-128"/>
              </a:rPr>
              <a:t>】</a:t>
            </a: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シーンを跨ぐのでキャッシュ等のデータ管理は徹底する。</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参照数が多くなると編集したときに変更箇所の管理が大変。</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プロからはあんまり好まれない。</a:t>
            </a:r>
            <a:endParaRPr lang="en-US" altLang="ja-JP"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182343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C4CA10-E254-4F92-B025-7DEDF16B07E5}"/>
              </a:ext>
            </a:extLst>
          </p:cNvPr>
          <p:cNvSpPr>
            <a:spLocks noGrp="1"/>
          </p:cNvSpPr>
          <p:nvPr>
            <p:ph type="title"/>
          </p:nvPr>
        </p:nvSpPr>
        <p:spPr>
          <a:xfrm>
            <a:off x="1218871" y="2768600"/>
            <a:ext cx="8596668" cy="1320800"/>
          </a:xfrm>
        </p:spPr>
        <p:txBody>
          <a:bodyPr anchor="ctr"/>
          <a:lstStyle/>
          <a:p>
            <a:pPr algn="ctr"/>
            <a:r>
              <a:rPr kumimoji="1" lang="ja-JP" altLang="en-US" dirty="0">
                <a:latin typeface="HGPｺﾞｼｯｸE" panose="020B0900000000000000" pitchFamily="50" charset="-128"/>
                <a:ea typeface="HGPｺﾞｼｯｸE" panose="020B0900000000000000" pitchFamily="50" charset="-128"/>
              </a:rPr>
              <a:t>サンプルコード解説</a:t>
            </a:r>
          </a:p>
        </p:txBody>
      </p:sp>
    </p:spTree>
    <p:extLst>
      <p:ext uri="{BB962C8B-B14F-4D97-AF65-F5344CB8AC3E}">
        <p14:creationId xmlns:p14="http://schemas.microsoft.com/office/powerpoint/2010/main" val="2430496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5CC576-B1EE-40BF-9D53-4960A82271C2}"/>
              </a:ext>
            </a:extLst>
          </p:cNvPr>
          <p:cNvSpPr>
            <a:spLocks noGrp="1"/>
          </p:cNvSpPr>
          <p:nvPr>
            <p:ph type="title"/>
          </p:nvPr>
        </p:nvSpPr>
        <p:spPr/>
        <p:txBody>
          <a:bodyPr anchor="ctr"/>
          <a:lstStyle/>
          <a:p>
            <a:r>
              <a:rPr lang="en-US" altLang="ja-JP" dirty="0">
                <a:latin typeface="HGPｺﾞｼｯｸE" panose="020B0900000000000000" pitchFamily="50" charset="-128"/>
                <a:ea typeface="HGPｺﾞｼｯｸE" panose="020B0900000000000000" pitchFamily="50" charset="-128"/>
              </a:rPr>
              <a:t>2.</a:t>
            </a:r>
            <a:r>
              <a:rPr lang="en-US" altLang="ja-JP" b="1" dirty="0">
                <a:latin typeface="HGPｺﾞｼｯｸE" panose="020B0900000000000000" pitchFamily="50" charset="-128"/>
                <a:ea typeface="HGPｺﾞｼｯｸE" panose="020B0900000000000000" pitchFamily="50" charset="-128"/>
              </a:rPr>
              <a:t>Adapter</a:t>
            </a:r>
            <a:r>
              <a:rPr lang="ja-JP" altLang="en-US" dirty="0">
                <a:latin typeface="HGPｺﾞｼｯｸE" panose="020B0900000000000000" pitchFamily="50" charset="-128"/>
                <a:ea typeface="HGPｺﾞｼｯｸE" panose="020B0900000000000000" pitchFamily="50" charset="-128"/>
              </a:rPr>
              <a:t>パターン</a:t>
            </a:r>
            <a:endParaRPr kumimoji="1" lang="ja-JP" altLang="en-US" dirty="0">
              <a:latin typeface="HGPｺﾞｼｯｸE" panose="020B0900000000000000" pitchFamily="50" charset="-128"/>
              <a:ea typeface="HGPｺﾞｼｯｸE" panose="020B0900000000000000" pitchFamily="50" charset="-128"/>
            </a:endParaRPr>
          </a:p>
        </p:txBody>
      </p:sp>
      <p:sp>
        <p:nvSpPr>
          <p:cNvPr id="6" name="コンテンツ プレースホルダー 2">
            <a:extLst>
              <a:ext uri="{FF2B5EF4-FFF2-40B4-BE49-F238E27FC236}">
                <a16:creationId xmlns:a16="http://schemas.microsoft.com/office/drawing/2014/main" id="{048AD946-95B6-4F80-BB06-2CBD2F20C382}"/>
              </a:ext>
            </a:extLst>
          </p:cNvPr>
          <p:cNvSpPr txBox="1">
            <a:spLocks/>
          </p:cNvSpPr>
          <p:nvPr/>
        </p:nvSpPr>
        <p:spPr>
          <a:xfrm>
            <a:off x="841199" y="2108199"/>
            <a:ext cx="8746684" cy="132080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チーム制作であるある問題の解決。</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スケジュールやばいけど、○○の</a:t>
            </a:r>
            <a:r>
              <a:rPr lang="en-US" altLang="ja-JP" dirty="0">
                <a:latin typeface="HGPｺﾞｼｯｸE" panose="020B0900000000000000" pitchFamily="50" charset="-128"/>
                <a:ea typeface="HGPｺﾞｼｯｸE" panose="020B0900000000000000" pitchFamily="50" charset="-128"/>
              </a:rPr>
              <a:t>××</a:t>
            </a:r>
            <a:r>
              <a:rPr lang="ja-JP" altLang="en-US" dirty="0">
                <a:latin typeface="HGPｺﾞｼｯｸE" panose="020B0900000000000000" pitchFamily="50" charset="-128"/>
                <a:ea typeface="HGPｺﾞｼｯｸE" panose="020B0900000000000000" pitchFamily="50" charset="-128"/>
              </a:rPr>
              <a:t>終わってないから作れない</a:t>
            </a:r>
            <a:r>
              <a:rPr lang="en-US" altLang="ja-JP" dirty="0">
                <a:latin typeface="HGPｺﾞｼｯｸE" panose="020B0900000000000000" pitchFamily="50" charset="-128"/>
                <a:ea typeface="HGPｺﾞｼｯｸE" panose="020B0900000000000000" pitchFamily="50" charset="-128"/>
              </a:rPr>
              <a:t>…</a:t>
            </a: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プログラマーの作業できない言い訳が出来なくなります</a:t>
            </a:r>
            <a:r>
              <a:rPr lang="en-US" altLang="ja-JP" dirty="0">
                <a:latin typeface="HGPｺﾞｼｯｸE" panose="020B0900000000000000" pitchFamily="50" charset="-128"/>
                <a:ea typeface="HGPｺﾞｼｯｸE" panose="020B0900000000000000" pitchFamily="50" charset="-128"/>
              </a:rPr>
              <a:t>w</a:t>
            </a:r>
          </a:p>
        </p:txBody>
      </p:sp>
      <p:sp>
        <p:nvSpPr>
          <p:cNvPr id="7" name="コンテンツ プレースホルダー 2">
            <a:extLst>
              <a:ext uri="{FF2B5EF4-FFF2-40B4-BE49-F238E27FC236}">
                <a16:creationId xmlns:a16="http://schemas.microsoft.com/office/drawing/2014/main" id="{871414A4-B7C4-4DE9-9363-D015CEC18631}"/>
              </a:ext>
            </a:extLst>
          </p:cNvPr>
          <p:cNvSpPr txBox="1">
            <a:spLocks/>
          </p:cNvSpPr>
          <p:nvPr/>
        </p:nvSpPr>
        <p:spPr>
          <a:xfrm>
            <a:off x="584571" y="4267201"/>
            <a:ext cx="5185915" cy="15920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en-US" altLang="ja-JP" dirty="0">
                <a:latin typeface="HGPｺﾞｼｯｸE" panose="020B0900000000000000" pitchFamily="50" charset="-128"/>
                <a:ea typeface="HGPｺﾞｼｯｸE" panose="020B0900000000000000" pitchFamily="50" charset="-128"/>
              </a:rPr>
              <a:t>	【</a:t>
            </a:r>
            <a:r>
              <a:rPr lang="ja-JP" altLang="en-US" dirty="0">
                <a:latin typeface="HGPｺﾞｼｯｸE" panose="020B0900000000000000" pitchFamily="50" charset="-128"/>
                <a:ea typeface="HGPｺﾞｼｯｸE" panose="020B0900000000000000" pitchFamily="50" charset="-128"/>
              </a:rPr>
              <a:t>メリット</a:t>
            </a:r>
            <a:r>
              <a:rPr lang="en-US" altLang="ja-JP" dirty="0">
                <a:latin typeface="HGPｺﾞｼｯｸE" panose="020B0900000000000000" pitchFamily="50" charset="-128"/>
                <a:ea typeface="HGPｺﾞｼｯｸE" panose="020B0900000000000000" pitchFamily="50" charset="-128"/>
              </a:rPr>
              <a:t>】</a:t>
            </a: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他人のいじったソースを変更せずに機能を追加出来る。</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進捗に対する依存度が少ない。</a:t>
            </a:r>
            <a:endParaRPr lang="en-US" altLang="ja-JP" dirty="0">
              <a:latin typeface="HGPｺﾞｼｯｸE" panose="020B0900000000000000" pitchFamily="50" charset="-128"/>
              <a:ea typeface="HGPｺﾞｼｯｸE" panose="020B0900000000000000" pitchFamily="50" charset="-128"/>
            </a:endParaRPr>
          </a:p>
        </p:txBody>
      </p:sp>
      <p:sp>
        <p:nvSpPr>
          <p:cNvPr id="8" name="コンテンツ プレースホルダー 2">
            <a:extLst>
              <a:ext uri="{FF2B5EF4-FFF2-40B4-BE49-F238E27FC236}">
                <a16:creationId xmlns:a16="http://schemas.microsoft.com/office/drawing/2014/main" id="{E0915D32-8FE1-40EE-B586-26F3AA67F381}"/>
              </a:ext>
            </a:extLst>
          </p:cNvPr>
          <p:cNvSpPr txBox="1">
            <a:spLocks/>
          </p:cNvSpPr>
          <p:nvPr/>
        </p:nvSpPr>
        <p:spPr>
          <a:xfrm>
            <a:off x="5770486" y="4267200"/>
            <a:ext cx="5185915" cy="176961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en-US" altLang="ja-JP" dirty="0">
                <a:latin typeface="HGPｺﾞｼｯｸE" panose="020B0900000000000000" pitchFamily="50" charset="-128"/>
                <a:ea typeface="HGPｺﾞｼｯｸE" panose="020B0900000000000000" pitchFamily="50" charset="-128"/>
              </a:rPr>
              <a:t>	【</a:t>
            </a:r>
            <a:r>
              <a:rPr lang="ja-JP" altLang="en-US" dirty="0">
                <a:latin typeface="HGPｺﾞｼｯｸE" panose="020B0900000000000000" pitchFamily="50" charset="-128"/>
                <a:ea typeface="HGPｺﾞｼｯｸE" panose="020B0900000000000000" pitchFamily="50" charset="-128"/>
              </a:rPr>
              <a:t>デメリット</a:t>
            </a:r>
            <a:r>
              <a:rPr lang="en-US" altLang="ja-JP" dirty="0">
                <a:latin typeface="HGPｺﾞｼｯｸE" panose="020B0900000000000000" pitchFamily="50" charset="-128"/>
                <a:ea typeface="HGPｺﾞｼｯｸE" panose="020B0900000000000000" pitchFamily="50" charset="-128"/>
              </a:rPr>
              <a:t>】</a:t>
            </a: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コードが煩雑になりやすく、可読性が悪くなる。</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他のプログラマーの作業が終わっていなくても、機能の追加が出来るのでスケジュールの遅れを言い訳できなくなります。</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endParaRPr lang="en-US" altLang="ja-JP" dirty="0">
              <a:latin typeface="HGPｺﾞｼｯｸE" panose="020B0900000000000000" pitchFamily="50" charset="-128"/>
              <a:ea typeface="HGPｺﾞｼｯｸE" panose="020B0900000000000000" pitchFamily="50" charset="-128"/>
            </a:endParaRPr>
          </a:p>
        </p:txBody>
      </p:sp>
      <p:sp>
        <p:nvSpPr>
          <p:cNvPr id="3" name="テキスト ボックス 2">
            <a:extLst>
              <a:ext uri="{FF2B5EF4-FFF2-40B4-BE49-F238E27FC236}">
                <a16:creationId xmlns:a16="http://schemas.microsoft.com/office/drawing/2014/main" id="{8246EE12-46EA-40CA-81F0-2067E5140773}"/>
              </a:ext>
            </a:extLst>
          </p:cNvPr>
          <p:cNvSpPr txBox="1"/>
          <p:nvPr/>
        </p:nvSpPr>
        <p:spPr>
          <a:xfrm>
            <a:off x="6096000" y="5879068"/>
            <a:ext cx="3320248" cy="369332"/>
          </a:xfrm>
          <a:prstGeom prst="rect">
            <a:avLst/>
          </a:prstGeom>
          <a:noFill/>
        </p:spPr>
        <p:txBody>
          <a:bodyPr wrap="square" rtlCol="0">
            <a:spAutoFit/>
          </a:bodyPr>
          <a:lstStyle/>
          <a:p>
            <a:r>
              <a:rPr kumimoji="1" lang="en-US" altLang="ja-JP" dirty="0">
                <a:solidFill>
                  <a:schemeClr val="tx1">
                    <a:lumMod val="75000"/>
                    <a:lumOff val="25000"/>
                  </a:schemeClr>
                </a:solidFill>
                <a:latin typeface="HGPｺﾞｼｯｸE" panose="020B0900000000000000" pitchFamily="50" charset="-128"/>
                <a:ea typeface="HGPｺﾞｼｯｸE" panose="020B0900000000000000" pitchFamily="50" charset="-128"/>
              </a:rPr>
              <a:t>※</a:t>
            </a:r>
            <a:r>
              <a:rPr kumimoji="1" lang="ja-JP" altLang="en-US" dirty="0">
                <a:solidFill>
                  <a:schemeClr val="tx1">
                    <a:lumMod val="75000"/>
                    <a:lumOff val="25000"/>
                  </a:schemeClr>
                </a:solidFill>
                <a:latin typeface="HGPｺﾞｼｯｸE" panose="020B0900000000000000" pitchFamily="50" charset="-128"/>
                <a:ea typeface="HGPｺﾞｼｯｸE" panose="020B0900000000000000" pitchFamily="50" charset="-128"/>
              </a:rPr>
              <a:t>本来の用途とは異なります。</a:t>
            </a:r>
          </a:p>
        </p:txBody>
      </p:sp>
    </p:spTree>
    <p:extLst>
      <p:ext uri="{BB962C8B-B14F-4D97-AF65-F5344CB8AC3E}">
        <p14:creationId xmlns:p14="http://schemas.microsoft.com/office/powerpoint/2010/main" val="1198299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C4CA10-E254-4F92-B025-7DEDF16B07E5}"/>
              </a:ext>
            </a:extLst>
          </p:cNvPr>
          <p:cNvSpPr>
            <a:spLocks noGrp="1"/>
          </p:cNvSpPr>
          <p:nvPr>
            <p:ph type="title"/>
          </p:nvPr>
        </p:nvSpPr>
        <p:spPr>
          <a:xfrm>
            <a:off x="1218871" y="2768600"/>
            <a:ext cx="8596668" cy="1320800"/>
          </a:xfrm>
        </p:spPr>
        <p:txBody>
          <a:bodyPr anchor="ctr"/>
          <a:lstStyle/>
          <a:p>
            <a:pPr algn="ctr"/>
            <a:r>
              <a:rPr kumimoji="1" lang="ja-JP" altLang="en-US" dirty="0">
                <a:latin typeface="HGPｺﾞｼｯｸE" panose="020B0900000000000000" pitchFamily="50" charset="-128"/>
                <a:ea typeface="HGPｺﾞｼｯｸE" panose="020B0900000000000000" pitchFamily="50" charset="-128"/>
              </a:rPr>
              <a:t>サンプルコード解説</a:t>
            </a:r>
          </a:p>
        </p:txBody>
      </p:sp>
      <p:sp>
        <p:nvSpPr>
          <p:cNvPr id="4" name="テキスト ボックス 3">
            <a:extLst>
              <a:ext uri="{FF2B5EF4-FFF2-40B4-BE49-F238E27FC236}">
                <a16:creationId xmlns:a16="http://schemas.microsoft.com/office/drawing/2014/main" id="{213DFD45-34D1-4D32-9A80-6B1606CC6280}"/>
              </a:ext>
            </a:extLst>
          </p:cNvPr>
          <p:cNvSpPr txBox="1"/>
          <p:nvPr/>
        </p:nvSpPr>
        <p:spPr>
          <a:xfrm>
            <a:off x="1633491" y="4021584"/>
            <a:ext cx="7235301" cy="369332"/>
          </a:xfrm>
          <a:prstGeom prst="rect">
            <a:avLst/>
          </a:prstGeom>
          <a:noFill/>
        </p:spPr>
        <p:txBody>
          <a:bodyPr wrap="square" rtlCol="0">
            <a:spAutoFit/>
          </a:bodyPr>
          <a:lstStyle/>
          <a:p>
            <a:r>
              <a:rPr kumimoji="1" lang="en-US" altLang="ja-JP" dirty="0"/>
              <a:t>※</a:t>
            </a:r>
            <a:r>
              <a:rPr kumimoji="1" lang="ja-JP" altLang="en-US" dirty="0"/>
              <a:t>多人数の想定で組んだのでソースのみ。</a:t>
            </a:r>
            <a:r>
              <a:rPr kumimoji="1" lang="en-US" altLang="ja-JP" dirty="0"/>
              <a:t>(</a:t>
            </a:r>
            <a:r>
              <a:rPr kumimoji="1" lang="ja-JP" altLang="en-US" dirty="0"/>
              <a:t>動作確認コード無し</a:t>
            </a:r>
            <a:r>
              <a:rPr kumimoji="1" lang="en-US" altLang="ja-JP" dirty="0"/>
              <a:t>)</a:t>
            </a:r>
            <a:endParaRPr kumimoji="1" lang="ja-JP" altLang="en-US" dirty="0"/>
          </a:p>
        </p:txBody>
      </p:sp>
    </p:spTree>
    <p:extLst>
      <p:ext uri="{BB962C8B-B14F-4D97-AF65-F5344CB8AC3E}">
        <p14:creationId xmlns:p14="http://schemas.microsoft.com/office/powerpoint/2010/main" val="2539725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5CC576-B1EE-40BF-9D53-4960A82271C2}"/>
              </a:ext>
            </a:extLst>
          </p:cNvPr>
          <p:cNvSpPr>
            <a:spLocks noGrp="1"/>
          </p:cNvSpPr>
          <p:nvPr>
            <p:ph type="title"/>
          </p:nvPr>
        </p:nvSpPr>
        <p:spPr/>
        <p:txBody>
          <a:bodyPr anchor="ctr"/>
          <a:lstStyle/>
          <a:p>
            <a:r>
              <a:rPr lang="en-US" altLang="ja-JP" dirty="0">
                <a:latin typeface="HGPｺﾞｼｯｸE" panose="020B0900000000000000" pitchFamily="50" charset="-128"/>
                <a:ea typeface="HGPｺﾞｼｯｸE" panose="020B0900000000000000" pitchFamily="50" charset="-128"/>
              </a:rPr>
              <a:t>3.</a:t>
            </a:r>
            <a:r>
              <a:rPr lang="en-US" altLang="ja-JP" b="1" dirty="0">
                <a:latin typeface="HGPｺﾞｼｯｸE" panose="020B0900000000000000" pitchFamily="50" charset="-128"/>
                <a:ea typeface="HGPｺﾞｼｯｸE" panose="020B0900000000000000" pitchFamily="50" charset="-128"/>
              </a:rPr>
              <a:t>Factory</a:t>
            </a:r>
            <a:r>
              <a:rPr lang="ja-JP" altLang="en-US" b="1" dirty="0">
                <a:latin typeface="HGPｺﾞｼｯｸE" panose="020B0900000000000000" pitchFamily="50" charset="-128"/>
                <a:ea typeface="HGPｺﾞｼｯｸE" panose="020B0900000000000000" pitchFamily="50" charset="-128"/>
              </a:rPr>
              <a:t> </a:t>
            </a:r>
            <a:r>
              <a:rPr lang="en-US" altLang="ja-JP" b="1" dirty="0">
                <a:latin typeface="HGPｺﾞｼｯｸE" panose="020B0900000000000000" pitchFamily="50" charset="-128"/>
                <a:ea typeface="HGPｺﾞｼｯｸE" panose="020B0900000000000000" pitchFamily="50" charset="-128"/>
              </a:rPr>
              <a:t>Method</a:t>
            </a:r>
            <a:r>
              <a:rPr lang="ja-JP" altLang="en-US" dirty="0">
                <a:latin typeface="HGPｺﾞｼｯｸE" panose="020B0900000000000000" pitchFamily="50" charset="-128"/>
                <a:ea typeface="HGPｺﾞｼｯｸE" panose="020B0900000000000000" pitchFamily="50" charset="-128"/>
              </a:rPr>
              <a:t>パターン</a:t>
            </a:r>
            <a:endParaRPr kumimoji="1" lang="ja-JP" altLang="en-US" dirty="0">
              <a:latin typeface="HGPｺﾞｼｯｸE" panose="020B0900000000000000" pitchFamily="50" charset="-128"/>
              <a:ea typeface="HGPｺﾞｼｯｸE" panose="020B0900000000000000" pitchFamily="50" charset="-128"/>
            </a:endParaRPr>
          </a:p>
        </p:txBody>
      </p:sp>
      <p:sp>
        <p:nvSpPr>
          <p:cNvPr id="6" name="コンテンツ プレースホルダー 2">
            <a:extLst>
              <a:ext uri="{FF2B5EF4-FFF2-40B4-BE49-F238E27FC236}">
                <a16:creationId xmlns:a16="http://schemas.microsoft.com/office/drawing/2014/main" id="{048AD946-95B6-4F80-BB06-2CBD2F20C382}"/>
              </a:ext>
            </a:extLst>
          </p:cNvPr>
          <p:cNvSpPr txBox="1">
            <a:spLocks/>
          </p:cNvSpPr>
          <p:nvPr/>
        </p:nvSpPr>
        <p:spPr>
          <a:xfrm>
            <a:off x="841199" y="2108199"/>
            <a:ext cx="8746684" cy="132080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オブジェクトの生成に専用処理や独自処理を差し込みやすく、柔軟な生成が出来る。</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コードの拡張や保守に優れる。</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DB</a:t>
            </a:r>
            <a:r>
              <a:rPr lang="ja-JP" altLang="en-US" dirty="0">
                <a:latin typeface="HGPｺﾞｼｯｸE" panose="020B0900000000000000" pitchFamily="50" charset="-128"/>
                <a:ea typeface="HGPｺﾞｼｯｸE" panose="020B0900000000000000" pitchFamily="50" charset="-128"/>
              </a:rPr>
              <a:t>や外部ファイルとの親和性が高い。</a:t>
            </a:r>
            <a:endParaRPr lang="en-US" altLang="ja-JP" dirty="0">
              <a:latin typeface="HGPｺﾞｼｯｸE" panose="020B0900000000000000" pitchFamily="50" charset="-128"/>
              <a:ea typeface="HGPｺﾞｼｯｸE" panose="020B0900000000000000" pitchFamily="50" charset="-128"/>
            </a:endParaRPr>
          </a:p>
        </p:txBody>
      </p:sp>
      <p:sp>
        <p:nvSpPr>
          <p:cNvPr id="7" name="コンテンツ プレースホルダー 2">
            <a:extLst>
              <a:ext uri="{FF2B5EF4-FFF2-40B4-BE49-F238E27FC236}">
                <a16:creationId xmlns:a16="http://schemas.microsoft.com/office/drawing/2014/main" id="{871414A4-B7C4-4DE9-9363-D015CEC18631}"/>
              </a:ext>
            </a:extLst>
          </p:cNvPr>
          <p:cNvSpPr txBox="1">
            <a:spLocks/>
          </p:cNvSpPr>
          <p:nvPr/>
        </p:nvSpPr>
        <p:spPr>
          <a:xfrm>
            <a:off x="584571" y="4267201"/>
            <a:ext cx="5185915" cy="15920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en-US" altLang="ja-JP" dirty="0">
                <a:latin typeface="HGPｺﾞｼｯｸE" panose="020B0900000000000000" pitchFamily="50" charset="-128"/>
                <a:ea typeface="HGPｺﾞｼｯｸE" panose="020B0900000000000000" pitchFamily="50" charset="-128"/>
              </a:rPr>
              <a:t>	【</a:t>
            </a:r>
            <a:r>
              <a:rPr lang="ja-JP" altLang="en-US" dirty="0">
                <a:latin typeface="HGPｺﾞｼｯｸE" panose="020B0900000000000000" pitchFamily="50" charset="-128"/>
                <a:ea typeface="HGPｺﾞｼｯｸE" panose="020B0900000000000000" pitchFamily="50" charset="-128"/>
              </a:rPr>
              <a:t>メリット</a:t>
            </a:r>
            <a:r>
              <a:rPr lang="en-US" altLang="ja-JP" dirty="0">
                <a:latin typeface="HGPｺﾞｼｯｸE" panose="020B0900000000000000" pitchFamily="50" charset="-128"/>
                <a:ea typeface="HGPｺﾞｼｯｸE" panose="020B0900000000000000" pitchFamily="50" charset="-128"/>
              </a:rPr>
              <a:t>】</a:t>
            </a: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実処理が綺麗になる。</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追加や編集が楽。</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結合度が低くできる。</a:t>
            </a:r>
            <a:endParaRPr lang="en-US" altLang="ja-JP" dirty="0">
              <a:latin typeface="HGPｺﾞｼｯｸE" panose="020B0900000000000000" pitchFamily="50" charset="-128"/>
              <a:ea typeface="HGPｺﾞｼｯｸE" panose="020B0900000000000000" pitchFamily="50" charset="-128"/>
            </a:endParaRPr>
          </a:p>
        </p:txBody>
      </p:sp>
      <p:sp>
        <p:nvSpPr>
          <p:cNvPr id="8" name="コンテンツ プレースホルダー 2">
            <a:extLst>
              <a:ext uri="{FF2B5EF4-FFF2-40B4-BE49-F238E27FC236}">
                <a16:creationId xmlns:a16="http://schemas.microsoft.com/office/drawing/2014/main" id="{E0915D32-8FE1-40EE-B586-26F3AA67F381}"/>
              </a:ext>
            </a:extLst>
          </p:cNvPr>
          <p:cNvSpPr txBox="1">
            <a:spLocks/>
          </p:cNvSpPr>
          <p:nvPr/>
        </p:nvSpPr>
        <p:spPr>
          <a:xfrm>
            <a:off x="4154750" y="4255365"/>
            <a:ext cx="5761607" cy="216319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en-US" altLang="ja-JP" dirty="0">
                <a:latin typeface="HGPｺﾞｼｯｸE" panose="020B0900000000000000" pitchFamily="50" charset="-128"/>
                <a:ea typeface="HGPｺﾞｼｯｸE" panose="020B0900000000000000" pitchFamily="50" charset="-128"/>
              </a:rPr>
              <a:t>	【</a:t>
            </a:r>
            <a:r>
              <a:rPr lang="ja-JP" altLang="en-US" dirty="0">
                <a:latin typeface="HGPｺﾞｼｯｸE" panose="020B0900000000000000" pitchFamily="50" charset="-128"/>
                <a:ea typeface="HGPｺﾞｼｯｸE" panose="020B0900000000000000" pitchFamily="50" charset="-128"/>
              </a:rPr>
              <a:t>デメリット</a:t>
            </a:r>
            <a:r>
              <a:rPr lang="en-US" altLang="ja-JP" dirty="0">
                <a:latin typeface="HGPｺﾞｼｯｸE" panose="020B0900000000000000" pitchFamily="50" charset="-128"/>
                <a:ea typeface="HGPｺﾞｼｯｸE" panose="020B0900000000000000" pitchFamily="50" charset="-128"/>
              </a:rPr>
              <a:t>】</a:t>
            </a: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ファイル数が増える。</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にわかで使うと痛い目に合う。</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抽象クラスを編集した際ビルド時間が長くなりがち。</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メモリ管理をしっかりしないとメモリが残り続けてしまう。</a:t>
            </a:r>
            <a:endParaRPr lang="en-US" altLang="ja-JP"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3121869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C4CA10-E254-4F92-B025-7DEDF16B07E5}"/>
              </a:ext>
            </a:extLst>
          </p:cNvPr>
          <p:cNvSpPr>
            <a:spLocks noGrp="1"/>
          </p:cNvSpPr>
          <p:nvPr>
            <p:ph type="title"/>
          </p:nvPr>
        </p:nvSpPr>
        <p:spPr>
          <a:xfrm>
            <a:off x="1218871" y="2768600"/>
            <a:ext cx="8596668" cy="1320800"/>
          </a:xfrm>
        </p:spPr>
        <p:txBody>
          <a:bodyPr anchor="ctr"/>
          <a:lstStyle/>
          <a:p>
            <a:pPr algn="ctr"/>
            <a:r>
              <a:rPr kumimoji="1" lang="ja-JP" altLang="en-US" dirty="0">
                <a:latin typeface="HGPｺﾞｼｯｸE" panose="020B0900000000000000" pitchFamily="50" charset="-128"/>
                <a:ea typeface="HGPｺﾞｼｯｸE" panose="020B0900000000000000" pitchFamily="50" charset="-128"/>
              </a:rPr>
              <a:t>サンプルコード解説</a:t>
            </a:r>
          </a:p>
        </p:txBody>
      </p:sp>
    </p:spTree>
    <p:extLst>
      <p:ext uri="{BB962C8B-B14F-4D97-AF65-F5344CB8AC3E}">
        <p14:creationId xmlns:p14="http://schemas.microsoft.com/office/powerpoint/2010/main" val="2795089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5CC576-B1EE-40BF-9D53-4960A82271C2}"/>
              </a:ext>
            </a:extLst>
          </p:cNvPr>
          <p:cNvSpPr>
            <a:spLocks noGrp="1"/>
          </p:cNvSpPr>
          <p:nvPr>
            <p:ph type="title"/>
          </p:nvPr>
        </p:nvSpPr>
        <p:spPr/>
        <p:txBody>
          <a:bodyPr anchor="ctr"/>
          <a:lstStyle/>
          <a:p>
            <a:r>
              <a:rPr lang="en-US" altLang="ja-JP" dirty="0">
                <a:latin typeface="HGPｺﾞｼｯｸE" panose="020B0900000000000000" pitchFamily="50" charset="-128"/>
                <a:ea typeface="HGPｺﾞｼｯｸE" panose="020B0900000000000000" pitchFamily="50" charset="-128"/>
              </a:rPr>
              <a:t>4.</a:t>
            </a:r>
            <a:r>
              <a:rPr lang="en-US" altLang="ja-JP" b="1" dirty="0">
                <a:latin typeface="HGPｺﾞｼｯｸE" panose="020B0900000000000000" pitchFamily="50" charset="-128"/>
                <a:ea typeface="HGPｺﾞｼｯｸE" panose="020B0900000000000000" pitchFamily="50" charset="-128"/>
              </a:rPr>
              <a:t>Abstract</a:t>
            </a:r>
            <a:r>
              <a:rPr lang="ja-JP" altLang="en-US" b="1" dirty="0">
                <a:latin typeface="HGPｺﾞｼｯｸE" panose="020B0900000000000000" pitchFamily="50" charset="-128"/>
                <a:ea typeface="HGPｺﾞｼｯｸE" panose="020B0900000000000000" pitchFamily="50" charset="-128"/>
              </a:rPr>
              <a:t> </a:t>
            </a:r>
            <a:r>
              <a:rPr lang="en-US" altLang="ja-JP" b="1" dirty="0">
                <a:latin typeface="HGPｺﾞｼｯｸE" panose="020B0900000000000000" pitchFamily="50" charset="-128"/>
                <a:ea typeface="HGPｺﾞｼｯｸE" panose="020B0900000000000000" pitchFamily="50" charset="-128"/>
              </a:rPr>
              <a:t>Factory</a:t>
            </a:r>
            <a:r>
              <a:rPr lang="ja-JP" altLang="en-US" dirty="0">
                <a:latin typeface="HGPｺﾞｼｯｸE" panose="020B0900000000000000" pitchFamily="50" charset="-128"/>
                <a:ea typeface="HGPｺﾞｼｯｸE" panose="020B0900000000000000" pitchFamily="50" charset="-128"/>
              </a:rPr>
              <a:t>パターン</a:t>
            </a:r>
            <a:endParaRPr kumimoji="1" lang="ja-JP" altLang="en-US" dirty="0">
              <a:latin typeface="HGPｺﾞｼｯｸE" panose="020B0900000000000000" pitchFamily="50" charset="-128"/>
              <a:ea typeface="HGPｺﾞｼｯｸE" panose="020B0900000000000000" pitchFamily="50" charset="-128"/>
            </a:endParaRPr>
          </a:p>
        </p:txBody>
      </p:sp>
      <p:sp>
        <p:nvSpPr>
          <p:cNvPr id="6" name="コンテンツ プレースホルダー 2">
            <a:extLst>
              <a:ext uri="{FF2B5EF4-FFF2-40B4-BE49-F238E27FC236}">
                <a16:creationId xmlns:a16="http://schemas.microsoft.com/office/drawing/2014/main" id="{048AD946-95B6-4F80-BB06-2CBD2F20C382}"/>
              </a:ext>
            </a:extLst>
          </p:cNvPr>
          <p:cNvSpPr txBox="1">
            <a:spLocks/>
          </p:cNvSpPr>
          <p:nvPr/>
        </p:nvSpPr>
        <p:spPr>
          <a:xfrm>
            <a:off x="841199" y="2108199"/>
            <a:ext cx="8746684" cy="172695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派生クラスのことを考えた設計。</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機能の拡張やファイルの依存度をクラス単位で編集する場合に有用。</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個人的に制作しているライブラリでメインで使っている手法。</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Iterator</a:t>
            </a:r>
            <a:r>
              <a:rPr lang="ja-JP" altLang="en-US" dirty="0">
                <a:latin typeface="HGPｺﾞｼｯｸE" panose="020B0900000000000000" pitchFamily="50" charset="-128"/>
                <a:ea typeface="HGPｺﾞｼｯｸE" panose="020B0900000000000000" pitchFamily="50" charset="-128"/>
              </a:rPr>
              <a:t>パターンとセットで覚えよう。</a:t>
            </a:r>
            <a:endParaRPr lang="en-US" altLang="ja-JP" dirty="0">
              <a:latin typeface="HGPｺﾞｼｯｸE" panose="020B0900000000000000" pitchFamily="50" charset="-128"/>
              <a:ea typeface="HGPｺﾞｼｯｸE" panose="020B0900000000000000" pitchFamily="50" charset="-128"/>
            </a:endParaRPr>
          </a:p>
        </p:txBody>
      </p:sp>
      <p:sp>
        <p:nvSpPr>
          <p:cNvPr id="7" name="コンテンツ プレースホルダー 2">
            <a:extLst>
              <a:ext uri="{FF2B5EF4-FFF2-40B4-BE49-F238E27FC236}">
                <a16:creationId xmlns:a16="http://schemas.microsoft.com/office/drawing/2014/main" id="{871414A4-B7C4-4DE9-9363-D015CEC18631}"/>
              </a:ext>
            </a:extLst>
          </p:cNvPr>
          <p:cNvSpPr txBox="1">
            <a:spLocks/>
          </p:cNvSpPr>
          <p:nvPr/>
        </p:nvSpPr>
        <p:spPr>
          <a:xfrm>
            <a:off x="584571" y="4267201"/>
            <a:ext cx="5185915" cy="216319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en-US" altLang="ja-JP" dirty="0">
                <a:latin typeface="HGPｺﾞｼｯｸE" panose="020B0900000000000000" pitchFamily="50" charset="-128"/>
                <a:ea typeface="HGPｺﾞｼｯｸE" panose="020B0900000000000000" pitchFamily="50" charset="-128"/>
              </a:rPr>
              <a:t>	【</a:t>
            </a:r>
            <a:r>
              <a:rPr lang="ja-JP" altLang="en-US" dirty="0">
                <a:latin typeface="HGPｺﾞｼｯｸE" panose="020B0900000000000000" pitchFamily="50" charset="-128"/>
                <a:ea typeface="HGPｺﾞｼｯｸE" panose="020B0900000000000000" pitchFamily="50" charset="-128"/>
              </a:rPr>
              <a:t>メリット</a:t>
            </a:r>
            <a:r>
              <a:rPr lang="en-US" altLang="ja-JP" dirty="0">
                <a:latin typeface="HGPｺﾞｼｯｸE" panose="020B0900000000000000" pitchFamily="50" charset="-128"/>
                <a:ea typeface="HGPｺﾞｼｯｸE" panose="020B0900000000000000" pitchFamily="50" charset="-128"/>
              </a:rPr>
              <a:t>】</a:t>
            </a: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継承を利用した柔軟な拡張が出来る。</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結合度を上げずに依存を高くできる。</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ポリモーフィズムを最大限生かした手法。</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Iterator</a:t>
            </a:r>
            <a:r>
              <a:rPr lang="ja-JP" altLang="en-US" dirty="0">
                <a:latin typeface="HGPｺﾞｼｯｸE" panose="020B0900000000000000" pitchFamily="50" charset="-128"/>
                <a:ea typeface="HGPｺﾞｼｯｸE" panose="020B0900000000000000" pitchFamily="50" charset="-128"/>
              </a:rPr>
              <a:t>パターン</a:t>
            </a:r>
            <a:r>
              <a:rPr lang="en-US" altLang="ja-JP" dirty="0">
                <a:latin typeface="HGPｺﾞｼｯｸE" panose="020B0900000000000000" pitchFamily="50" charset="-128"/>
                <a:ea typeface="HGPｺﾞｼｯｸE" panose="020B0900000000000000" pitchFamily="50" charset="-128"/>
              </a:rPr>
              <a:t>(</a:t>
            </a:r>
            <a:r>
              <a:rPr lang="ja-JP" altLang="en-US" dirty="0">
                <a:latin typeface="HGPｺﾞｼｯｸE" panose="020B0900000000000000" pitchFamily="50" charset="-128"/>
                <a:ea typeface="HGPｺﾞｼｯｸE" panose="020B0900000000000000" pitchFamily="50" charset="-128"/>
              </a:rPr>
              <a:t>後述</a:t>
            </a:r>
            <a:r>
              <a:rPr lang="en-US" altLang="ja-JP" dirty="0">
                <a:latin typeface="HGPｺﾞｼｯｸE" panose="020B0900000000000000" pitchFamily="50" charset="-128"/>
                <a:ea typeface="HGPｺﾞｼｯｸE" panose="020B0900000000000000" pitchFamily="50" charset="-128"/>
              </a:rPr>
              <a:t>)</a:t>
            </a:r>
            <a:r>
              <a:rPr lang="ja-JP" altLang="en-US" dirty="0">
                <a:latin typeface="HGPｺﾞｼｯｸE" panose="020B0900000000000000" pitchFamily="50" charset="-128"/>
                <a:ea typeface="HGPｺﾞｼｯｸE" panose="020B0900000000000000" pitchFamily="50" charset="-128"/>
              </a:rPr>
              <a:t>とのシナジーが高い。</a:t>
            </a:r>
            <a:endParaRPr lang="en-US" altLang="ja-JP" dirty="0">
              <a:latin typeface="HGPｺﾞｼｯｸE" panose="020B0900000000000000" pitchFamily="50" charset="-128"/>
              <a:ea typeface="HGPｺﾞｼｯｸE" panose="020B0900000000000000" pitchFamily="50" charset="-128"/>
            </a:endParaRPr>
          </a:p>
        </p:txBody>
      </p:sp>
      <p:sp>
        <p:nvSpPr>
          <p:cNvPr id="8" name="コンテンツ プレースホルダー 2">
            <a:extLst>
              <a:ext uri="{FF2B5EF4-FFF2-40B4-BE49-F238E27FC236}">
                <a16:creationId xmlns:a16="http://schemas.microsoft.com/office/drawing/2014/main" id="{E0915D32-8FE1-40EE-B586-26F3AA67F381}"/>
              </a:ext>
            </a:extLst>
          </p:cNvPr>
          <p:cNvSpPr txBox="1">
            <a:spLocks/>
          </p:cNvSpPr>
          <p:nvPr/>
        </p:nvSpPr>
        <p:spPr>
          <a:xfrm>
            <a:off x="5214541" y="4267201"/>
            <a:ext cx="5761607" cy="216319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en-US" altLang="ja-JP" dirty="0">
                <a:latin typeface="HGPｺﾞｼｯｸE" panose="020B0900000000000000" pitchFamily="50" charset="-128"/>
                <a:ea typeface="HGPｺﾞｼｯｸE" panose="020B0900000000000000" pitchFamily="50" charset="-128"/>
              </a:rPr>
              <a:t>	【</a:t>
            </a:r>
            <a:r>
              <a:rPr lang="ja-JP" altLang="en-US" dirty="0">
                <a:latin typeface="HGPｺﾞｼｯｸE" panose="020B0900000000000000" pitchFamily="50" charset="-128"/>
                <a:ea typeface="HGPｺﾞｼｯｸE" panose="020B0900000000000000" pitchFamily="50" charset="-128"/>
              </a:rPr>
              <a:t>デメリット</a:t>
            </a:r>
            <a:r>
              <a:rPr lang="en-US" altLang="ja-JP" dirty="0">
                <a:latin typeface="HGPｺﾞｼｯｸE" panose="020B0900000000000000" pitchFamily="50" charset="-128"/>
                <a:ea typeface="HGPｺﾞｼｯｸE" panose="020B0900000000000000" pitchFamily="50" charset="-128"/>
              </a:rPr>
              <a:t>】</a:t>
            </a: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ファイル数が増える。</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クラス数が必然的に増える。</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抽象クラスを編集した際ビルド時間が長くなりがち。</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インターフェイスや抽象クラスの知識必須。</a:t>
            </a:r>
            <a:endParaRPr lang="en-US" altLang="ja-JP"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3018300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C4CA10-E254-4F92-B025-7DEDF16B07E5}"/>
              </a:ext>
            </a:extLst>
          </p:cNvPr>
          <p:cNvSpPr>
            <a:spLocks noGrp="1"/>
          </p:cNvSpPr>
          <p:nvPr>
            <p:ph type="title"/>
          </p:nvPr>
        </p:nvSpPr>
        <p:spPr>
          <a:xfrm>
            <a:off x="1218871" y="2768600"/>
            <a:ext cx="8596668" cy="1320800"/>
          </a:xfrm>
        </p:spPr>
        <p:txBody>
          <a:bodyPr anchor="ctr"/>
          <a:lstStyle/>
          <a:p>
            <a:pPr algn="ctr"/>
            <a:r>
              <a:rPr kumimoji="1" lang="ja-JP" altLang="en-US" dirty="0">
                <a:latin typeface="HGPｺﾞｼｯｸE" panose="020B0900000000000000" pitchFamily="50" charset="-128"/>
                <a:ea typeface="HGPｺﾞｼｯｸE" panose="020B0900000000000000" pitchFamily="50" charset="-128"/>
              </a:rPr>
              <a:t>サンプルコード解説</a:t>
            </a:r>
          </a:p>
        </p:txBody>
      </p:sp>
    </p:spTree>
    <p:extLst>
      <p:ext uri="{BB962C8B-B14F-4D97-AF65-F5344CB8AC3E}">
        <p14:creationId xmlns:p14="http://schemas.microsoft.com/office/powerpoint/2010/main" val="731139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5CC576-B1EE-40BF-9D53-4960A82271C2}"/>
              </a:ext>
            </a:extLst>
          </p:cNvPr>
          <p:cNvSpPr>
            <a:spLocks noGrp="1"/>
          </p:cNvSpPr>
          <p:nvPr>
            <p:ph type="title"/>
          </p:nvPr>
        </p:nvSpPr>
        <p:spPr/>
        <p:txBody>
          <a:bodyPr anchor="ctr"/>
          <a:lstStyle/>
          <a:p>
            <a:r>
              <a:rPr lang="en-US" altLang="ja-JP" dirty="0">
                <a:latin typeface="HGPｺﾞｼｯｸE" panose="020B0900000000000000" pitchFamily="50" charset="-128"/>
                <a:ea typeface="HGPｺﾞｼｯｸE" panose="020B0900000000000000" pitchFamily="50" charset="-128"/>
              </a:rPr>
              <a:t>5.</a:t>
            </a:r>
            <a:r>
              <a:rPr lang="en-US" altLang="ja-JP" b="1" dirty="0">
                <a:latin typeface="HGPｺﾞｼｯｸE" panose="020B0900000000000000" pitchFamily="50" charset="-128"/>
                <a:ea typeface="HGPｺﾞｼｯｸE" panose="020B0900000000000000" pitchFamily="50" charset="-128"/>
              </a:rPr>
              <a:t>Iterator</a:t>
            </a:r>
            <a:r>
              <a:rPr lang="ja-JP" altLang="en-US" dirty="0">
                <a:latin typeface="HGPｺﾞｼｯｸE" panose="020B0900000000000000" pitchFamily="50" charset="-128"/>
                <a:ea typeface="HGPｺﾞｼｯｸE" panose="020B0900000000000000" pitchFamily="50" charset="-128"/>
              </a:rPr>
              <a:t>パターン</a:t>
            </a:r>
            <a:endParaRPr kumimoji="1" lang="ja-JP" altLang="en-US" dirty="0">
              <a:latin typeface="HGPｺﾞｼｯｸE" panose="020B0900000000000000" pitchFamily="50" charset="-128"/>
              <a:ea typeface="HGPｺﾞｼｯｸE" panose="020B0900000000000000" pitchFamily="50" charset="-128"/>
            </a:endParaRPr>
          </a:p>
        </p:txBody>
      </p:sp>
      <p:sp>
        <p:nvSpPr>
          <p:cNvPr id="6" name="コンテンツ プレースホルダー 2">
            <a:extLst>
              <a:ext uri="{FF2B5EF4-FFF2-40B4-BE49-F238E27FC236}">
                <a16:creationId xmlns:a16="http://schemas.microsoft.com/office/drawing/2014/main" id="{048AD946-95B6-4F80-BB06-2CBD2F20C382}"/>
              </a:ext>
            </a:extLst>
          </p:cNvPr>
          <p:cNvSpPr txBox="1">
            <a:spLocks/>
          </p:cNvSpPr>
          <p:nvPr/>
        </p:nvSpPr>
        <p:spPr>
          <a:xfrm>
            <a:off x="841199" y="2108199"/>
            <a:ext cx="8746684" cy="215900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範囲</a:t>
            </a:r>
            <a:r>
              <a:rPr lang="en-US" altLang="ja-JP" dirty="0">
                <a:latin typeface="HGPｺﾞｼｯｸE" panose="020B0900000000000000" pitchFamily="50" charset="-128"/>
                <a:ea typeface="HGPｺﾞｼｯｸE" panose="020B0900000000000000" pitchFamily="50" charset="-128"/>
              </a:rPr>
              <a:t>for</a:t>
            </a:r>
            <a:r>
              <a:rPr lang="ja-JP" altLang="en-US" dirty="0">
                <a:latin typeface="HGPｺﾞｼｯｸE" panose="020B0900000000000000" pitchFamily="50" charset="-128"/>
                <a:ea typeface="HGPｺﾞｼｯｸE" panose="020B0900000000000000" pitchFamily="50" charset="-128"/>
              </a:rPr>
              <a:t>文で処理をまとめられる。</a:t>
            </a:r>
            <a:r>
              <a:rPr lang="en-US" altLang="ja-JP" dirty="0">
                <a:latin typeface="HGPｺﾞｼｯｸE" panose="020B0900000000000000" pitchFamily="50" charset="-128"/>
                <a:ea typeface="HGPｺﾞｼｯｸE" panose="020B0900000000000000" pitchFamily="50" charset="-128"/>
              </a:rPr>
              <a:t>(C#</a:t>
            </a:r>
            <a:r>
              <a:rPr lang="ja-JP" altLang="en-US" dirty="0">
                <a:latin typeface="HGPｺﾞｼｯｸE" panose="020B0900000000000000" pitchFamily="50" charset="-128"/>
                <a:ea typeface="HGPｺﾞｼｯｸE" panose="020B0900000000000000" pitchFamily="50" charset="-128"/>
              </a:rPr>
              <a:t>なら</a:t>
            </a:r>
            <a:r>
              <a:rPr lang="en-US" altLang="ja-JP" dirty="0">
                <a:latin typeface="HGPｺﾞｼｯｸE" panose="020B0900000000000000" pitchFamily="50" charset="-128"/>
                <a:ea typeface="HGPｺﾞｼｯｸE" panose="020B0900000000000000" pitchFamily="50" charset="-128"/>
              </a:rPr>
              <a:t>foreach)</a:t>
            </a: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ループ文は基本的にこの構文。</a:t>
            </a:r>
            <a:r>
              <a:rPr lang="en-US" altLang="ja-JP" dirty="0">
                <a:latin typeface="HGPｺﾞｼｯｸE" panose="020B0900000000000000" pitchFamily="50" charset="-128"/>
                <a:ea typeface="HGPｺﾞｼｯｸE" panose="020B0900000000000000" pitchFamily="50" charset="-128"/>
              </a:rPr>
              <a:t>(</a:t>
            </a:r>
            <a:r>
              <a:rPr lang="ja-JP" altLang="en-US" dirty="0">
                <a:latin typeface="HGPｺﾞｼｯｸE" panose="020B0900000000000000" pitchFamily="50" charset="-128"/>
                <a:ea typeface="HGPｺﾞｼｯｸE" panose="020B0900000000000000" pitchFamily="50" charset="-128"/>
              </a:rPr>
              <a:t>普通の</a:t>
            </a:r>
            <a:r>
              <a:rPr lang="en-US" altLang="ja-JP" dirty="0">
                <a:latin typeface="HGPｺﾞｼｯｸE" panose="020B0900000000000000" pitchFamily="50" charset="-128"/>
                <a:ea typeface="HGPｺﾞｼｯｸE" panose="020B0900000000000000" pitchFamily="50" charset="-128"/>
              </a:rPr>
              <a:t>for</a:t>
            </a:r>
            <a:r>
              <a:rPr lang="ja-JP" altLang="en-US" dirty="0">
                <a:latin typeface="HGPｺﾞｼｯｸE" panose="020B0900000000000000" pitchFamily="50" charset="-128"/>
                <a:ea typeface="HGPｺﾞｼｯｸE" panose="020B0900000000000000" pitchFamily="50" charset="-128"/>
              </a:rPr>
              <a:t>文は使わない</a:t>
            </a:r>
            <a:r>
              <a:rPr lang="en-US" altLang="ja-JP" dirty="0">
                <a:latin typeface="HGPｺﾞｼｯｸE" panose="020B0900000000000000" pitchFamily="50" charset="-128"/>
                <a:ea typeface="HGPｺﾞｼｯｸE" panose="020B0900000000000000" pitchFamily="50" charset="-128"/>
              </a:rPr>
              <a:t>)</a:t>
            </a: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LINQ</a:t>
            </a:r>
            <a:r>
              <a:rPr lang="ja-JP" altLang="en-US" dirty="0">
                <a:latin typeface="HGPｺﾞｼｯｸE" panose="020B0900000000000000" pitchFamily="50" charset="-128"/>
                <a:ea typeface="HGPｺﾞｼｯｸE" panose="020B0900000000000000" pitchFamily="50" charset="-128"/>
              </a:rPr>
              <a:t>使う際に必須。</a:t>
            </a:r>
            <a:r>
              <a:rPr lang="en-US" altLang="ja-JP" dirty="0">
                <a:latin typeface="HGPｺﾞｼｯｸE" panose="020B0900000000000000" pitchFamily="50" charset="-128"/>
                <a:ea typeface="HGPｺﾞｼｯｸE" panose="020B0900000000000000" pitchFamily="50" charset="-128"/>
              </a:rPr>
              <a:t>(C#)</a:t>
            </a: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コピーなのか参照渡しなのか気を付けよう！</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決定表の相方。</a:t>
            </a:r>
            <a:endParaRPr lang="en-US" altLang="ja-JP" dirty="0">
              <a:latin typeface="HGPｺﾞｼｯｸE" panose="020B0900000000000000" pitchFamily="50" charset="-128"/>
              <a:ea typeface="HGPｺﾞｼｯｸE" panose="020B0900000000000000" pitchFamily="50" charset="-128"/>
            </a:endParaRPr>
          </a:p>
        </p:txBody>
      </p:sp>
      <p:sp>
        <p:nvSpPr>
          <p:cNvPr id="7" name="コンテンツ プレースホルダー 2">
            <a:extLst>
              <a:ext uri="{FF2B5EF4-FFF2-40B4-BE49-F238E27FC236}">
                <a16:creationId xmlns:a16="http://schemas.microsoft.com/office/drawing/2014/main" id="{871414A4-B7C4-4DE9-9363-D015CEC18631}"/>
              </a:ext>
            </a:extLst>
          </p:cNvPr>
          <p:cNvSpPr txBox="1">
            <a:spLocks/>
          </p:cNvSpPr>
          <p:nvPr/>
        </p:nvSpPr>
        <p:spPr>
          <a:xfrm>
            <a:off x="584571" y="4267201"/>
            <a:ext cx="5185915" cy="216319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en-US" altLang="ja-JP" dirty="0">
                <a:latin typeface="HGPｺﾞｼｯｸE" panose="020B0900000000000000" pitchFamily="50" charset="-128"/>
                <a:ea typeface="HGPｺﾞｼｯｸE" panose="020B0900000000000000" pitchFamily="50" charset="-128"/>
              </a:rPr>
              <a:t>	【</a:t>
            </a:r>
            <a:r>
              <a:rPr lang="ja-JP" altLang="en-US" dirty="0">
                <a:latin typeface="HGPｺﾞｼｯｸE" panose="020B0900000000000000" pitchFamily="50" charset="-128"/>
                <a:ea typeface="HGPｺﾞｼｯｸE" panose="020B0900000000000000" pitchFamily="50" charset="-128"/>
              </a:rPr>
              <a:t>メリット</a:t>
            </a:r>
            <a:r>
              <a:rPr lang="en-US" altLang="ja-JP" dirty="0">
                <a:latin typeface="HGPｺﾞｼｯｸE" panose="020B0900000000000000" pitchFamily="50" charset="-128"/>
                <a:ea typeface="HGPｺﾞｼｯｸE" panose="020B0900000000000000" pitchFamily="50" charset="-128"/>
              </a:rPr>
              <a:t>】</a:t>
            </a: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文が短くなり、可読性の向上。</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普通の</a:t>
            </a:r>
            <a:r>
              <a:rPr lang="en-US" altLang="ja-JP" dirty="0">
                <a:latin typeface="HGPｺﾞｼｯｸE" panose="020B0900000000000000" pitchFamily="50" charset="-128"/>
                <a:ea typeface="HGPｺﾞｼｯｸE" panose="020B0900000000000000" pitchFamily="50" charset="-128"/>
              </a:rPr>
              <a:t>for</a:t>
            </a:r>
            <a:r>
              <a:rPr lang="ja-JP" altLang="en-US" dirty="0">
                <a:latin typeface="HGPｺﾞｼｯｸE" panose="020B0900000000000000" pitchFamily="50" charset="-128"/>
                <a:ea typeface="HGPｺﾞｼｯｸE" panose="020B0900000000000000" pitchFamily="50" charset="-128"/>
              </a:rPr>
              <a:t>文を使わなくてよくなる。</a:t>
            </a:r>
            <a:endParaRPr lang="en-US" altLang="ja-JP" dirty="0">
              <a:latin typeface="HGPｺﾞｼｯｸE" panose="020B0900000000000000" pitchFamily="50" charset="-128"/>
              <a:ea typeface="HGPｺﾞｼｯｸE" panose="020B0900000000000000" pitchFamily="50" charset="-128"/>
            </a:endParaRPr>
          </a:p>
        </p:txBody>
      </p:sp>
      <p:sp>
        <p:nvSpPr>
          <p:cNvPr id="8" name="コンテンツ プレースホルダー 2">
            <a:extLst>
              <a:ext uri="{FF2B5EF4-FFF2-40B4-BE49-F238E27FC236}">
                <a16:creationId xmlns:a16="http://schemas.microsoft.com/office/drawing/2014/main" id="{E0915D32-8FE1-40EE-B586-26F3AA67F381}"/>
              </a:ext>
            </a:extLst>
          </p:cNvPr>
          <p:cNvSpPr txBox="1">
            <a:spLocks/>
          </p:cNvSpPr>
          <p:nvPr/>
        </p:nvSpPr>
        <p:spPr>
          <a:xfrm>
            <a:off x="5214541" y="4267201"/>
            <a:ext cx="5761607" cy="216319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en-US" altLang="ja-JP" dirty="0">
                <a:latin typeface="HGPｺﾞｼｯｸE" panose="020B0900000000000000" pitchFamily="50" charset="-128"/>
                <a:ea typeface="HGPｺﾞｼｯｸE" panose="020B0900000000000000" pitchFamily="50" charset="-128"/>
              </a:rPr>
              <a:t>	【</a:t>
            </a:r>
            <a:r>
              <a:rPr lang="ja-JP" altLang="en-US" dirty="0">
                <a:latin typeface="HGPｺﾞｼｯｸE" panose="020B0900000000000000" pitchFamily="50" charset="-128"/>
                <a:ea typeface="HGPｺﾞｼｯｸE" panose="020B0900000000000000" pitchFamily="50" charset="-128"/>
              </a:rPr>
              <a:t>デメリット</a:t>
            </a:r>
            <a:r>
              <a:rPr lang="en-US" altLang="ja-JP" dirty="0">
                <a:latin typeface="HGPｺﾞｼｯｸE" panose="020B0900000000000000" pitchFamily="50" charset="-128"/>
                <a:ea typeface="HGPｺﾞｼｯｸE" panose="020B0900000000000000" pitchFamily="50" charset="-128"/>
              </a:rPr>
              <a:t>】</a:t>
            </a: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デメリットなく</a:t>
            </a:r>
            <a:r>
              <a:rPr lang="ja-JP" altLang="en-US" dirty="0" err="1">
                <a:latin typeface="HGPｺﾞｼｯｸE" panose="020B0900000000000000" pitchFamily="50" charset="-128"/>
                <a:ea typeface="HGPｺﾞｼｯｸE" panose="020B0900000000000000" pitchFamily="50" charset="-128"/>
              </a:rPr>
              <a:t>ね</a:t>
            </a:r>
            <a:r>
              <a:rPr lang="ja-JP" altLang="en-US" dirty="0">
                <a:latin typeface="HGPｺﾞｼｯｸE" panose="020B0900000000000000" pitchFamily="50" charset="-128"/>
                <a:ea typeface="HGPｺﾞｼｯｸE" panose="020B0900000000000000" pitchFamily="50" charset="-128"/>
              </a:rPr>
              <a:t>？</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(C#</a:t>
            </a:r>
            <a:r>
              <a:rPr lang="ja-JP" altLang="en-US" dirty="0">
                <a:latin typeface="HGPｺﾞｼｯｸE" panose="020B0900000000000000" pitchFamily="50" charset="-128"/>
                <a:ea typeface="HGPｺﾞｼｯｸE" panose="020B0900000000000000" pitchFamily="50" charset="-128"/>
              </a:rPr>
              <a:t>の</a:t>
            </a:r>
            <a:r>
              <a:rPr lang="en-US" altLang="ja-JP" dirty="0">
                <a:latin typeface="HGPｺﾞｼｯｸE" panose="020B0900000000000000" pitchFamily="50" charset="-128"/>
                <a:ea typeface="HGPｺﾞｼｯｸE" panose="020B0900000000000000" pitchFamily="50" charset="-128"/>
              </a:rPr>
              <a:t>LINQ</a:t>
            </a:r>
            <a:r>
              <a:rPr lang="ja-JP" altLang="en-US" dirty="0">
                <a:latin typeface="HGPｺﾞｼｯｸE" panose="020B0900000000000000" pitchFamily="50" charset="-128"/>
                <a:ea typeface="HGPｺﾞｼｯｸE" panose="020B0900000000000000" pitchFamily="50" charset="-128"/>
              </a:rPr>
              <a:t>は若干重い処理</a:t>
            </a:r>
            <a:r>
              <a:rPr lang="en-US" altLang="ja-JP" dirty="0">
                <a:latin typeface="HGPｺﾞｼｯｸE" panose="020B0900000000000000" pitchFamily="50" charset="-128"/>
                <a:ea typeface="HGPｺﾞｼｯｸE" panose="020B0900000000000000" pitchFamily="50" charset="-128"/>
              </a:rPr>
              <a:t>)</a:t>
            </a:r>
            <a:r>
              <a:rPr lang="ja-JP" altLang="en-US" dirty="0">
                <a:latin typeface="HGPｺﾞｼｯｸE" panose="020B0900000000000000" pitchFamily="50" charset="-128"/>
                <a:ea typeface="HGPｺﾞｼｯｸE" panose="020B0900000000000000" pitchFamily="50" charset="-128"/>
              </a:rPr>
              <a:t>→自作しよう</a:t>
            </a:r>
            <a:r>
              <a:rPr lang="en-US" altLang="ja-JP" dirty="0">
                <a:latin typeface="HGPｺﾞｼｯｸE" panose="020B0900000000000000" pitchFamily="50" charset="-128"/>
                <a:ea typeface="HGPｺﾞｼｯｸE" panose="020B0900000000000000" pitchFamily="50" charset="-128"/>
              </a:rPr>
              <a:t>!!</a:t>
            </a:r>
          </a:p>
        </p:txBody>
      </p:sp>
    </p:spTree>
    <p:extLst>
      <p:ext uri="{BB962C8B-B14F-4D97-AF65-F5344CB8AC3E}">
        <p14:creationId xmlns:p14="http://schemas.microsoft.com/office/powerpoint/2010/main" val="2724150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9C6F33-72F3-4DAB-B402-9E082B011B1F}"/>
              </a:ext>
            </a:extLst>
          </p:cNvPr>
          <p:cNvSpPr>
            <a:spLocks noGrp="1"/>
          </p:cNvSpPr>
          <p:nvPr>
            <p:ph type="title"/>
          </p:nvPr>
        </p:nvSpPr>
        <p:spPr/>
        <p:txBody>
          <a:bodyPr anchor="ctr"/>
          <a:lstStyle/>
          <a:p>
            <a:r>
              <a:rPr kumimoji="1" lang="ja-JP" altLang="en-US" dirty="0"/>
              <a:t>事始め</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F779073E-8FAA-4659-A002-7668D53F020A}"/>
              </a:ext>
            </a:extLst>
          </p:cNvPr>
          <p:cNvSpPr>
            <a:spLocks noGrp="1"/>
          </p:cNvSpPr>
          <p:nvPr>
            <p:ph idx="1"/>
          </p:nvPr>
        </p:nvSpPr>
        <p:spPr>
          <a:xfrm>
            <a:off x="677334" y="2160589"/>
            <a:ext cx="10143066" cy="3132771"/>
          </a:xfrm>
        </p:spPr>
        <p:txBody>
          <a:bodyPr>
            <a:normAutofit/>
          </a:bodyPr>
          <a:lstStyle/>
          <a:p>
            <a:r>
              <a:rPr lang="ja-JP" altLang="en-US" sz="3200" dirty="0">
                <a:latin typeface="HGPｺﾞｼｯｸE" panose="020B0900000000000000" pitchFamily="50" charset="-128"/>
                <a:ea typeface="HGPｺﾞｼｯｸE" panose="020B0900000000000000" pitchFamily="50" charset="-128"/>
              </a:rPr>
              <a:t>クラス</a:t>
            </a:r>
            <a:r>
              <a:rPr lang="en-US" altLang="ja-JP" sz="3200" dirty="0">
                <a:latin typeface="HGPｺﾞｼｯｸE" panose="020B0900000000000000" pitchFamily="50" charset="-128"/>
                <a:ea typeface="HGPｺﾞｼｯｸE" panose="020B0900000000000000" pitchFamily="50" charset="-128"/>
              </a:rPr>
              <a:t>			…		</a:t>
            </a:r>
            <a:r>
              <a:rPr lang="ja-JP" altLang="en-US" sz="3200" dirty="0">
                <a:latin typeface="HGPｺﾞｼｯｸE" panose="020B0900000000000000" pitchFamily="50" charset="-128"/>
                <a:ea typeface="HGPｺﾞｼｯｸE" panose="020B0900000000000000" pitchFamily="50" charset="-128"/>
              </a:rPr>
              <a:t>実体を作るための設計図</a:t>
            </a:r>
            <a:r>
              <a:rPr lang="en-US" altLang="ja-JP" sz="3200" dirty="0">
                <a:latin typeface="HGPｺﾞｼｯｸE" panose="020B0900000000000000" pitchFamily="50" charset="-128"/>
                <a:ea typeface="HGPｺﾞｼｯｸE" panose="020B0900000000000000" pitchFamily="50" charset="-128"/>
              </a:rPr>
              <a:t>(</a:t>
            </a:r>
            <a:r>
              <a:rPr lang="ja-JP" altLang="en-US" sz="3200" dirty="0">
                <a:latin typeface="HGPｺﾞｼｯｸE" panose="020B0900000000000000" pitchFamily="50" charset="-128"/>
                <a:ea typeface="HGPｺﾞｼｯｸE" panose="020B0900000000000000" pitchFamily="50" charset="-128"/>
              </a:rPr>
              <a:t>実体無</a:t>
            </a:r>
            <a:r>
              <a:rPr lang="en-US" altLang="ja-JP" sz="3200" dirty="0">
                <a:latin typeface="HGPｺﾞｼｯｸE" panose="020B0900000000000000" pitchFamily="50" charset="-128"/>
                <a:ea typeface="HGPｺﾞｼｯｸE" panose="020B0900000000000000" pitchFamily="50" charset="-128"/>
              </a:rPr>
              <a:t>)</a:t>
            </a:r>
          </a:p>
          <a:p>
            <a:r>
              <a:rPr lang="ja-JP" altLang="en-US" sz="3200" dirty="0">
                <a:latin typeface="HGPｺﾞｼｯｸE" panose="020B0900000000000000" pitchFamily="50" charset="-128"/>
                <a:ea typeface="HGPｺﾞｼｯｸE" panose="020B0900000000000000" pitchFamily="50" charset="-128"/>
              </a:rPr>
              <a:t>インスタンス</a:t>
            </a:r>
            <a:r>
              <a:rPr lang="en-US" altLang="ja-JP" sz="3200" dirty="0">
                <a:latin typeface="HGPｺﾞｼｯｸE" panose="020B0900000000000000" pitchFamily="50" charset="-128"/>
                <a:ea typeface="HGPｺﾞｼｯｸE" panose="020B0900000000000000" pitchFamily="50" charset="-128"/>
              </a:rPr>
              <a:t>	…		</a:t>
            </a:r>
            <a:r>
              <a:rPr lang="ja-JP" altLang="en-US" sz="3200" dirty="0">
                <a:latin typeface="HGPｺﾞｼｯｸE" panose="020B0900000000000000" pitchFamily="50" charset="-128"/>
                <a:ea typeface="HGPｺﾞｼｯｸE" panose="020B0900000000000000" pitchFamily="50" charset="-128"/>
              </a:rPr>
              <a:t>クラスを元に実体化されたもの。</a:t>
            </a:r>
            <a:endParaRPr lang="en-US" altLang="ja-JP" sz="3200" dirty="0">
              <a:latin typeface="HGPｺﾞｼｯｸE" panose="020B0900000000000000" pitchFamily="50" charset="-128"/>
              <a:ea typeface="HGPｺﾞｼｯｸE" panose="020B0900000000000000" pitchFamily="50" charset="-128"/>
            </a:endParaRPr>
          </a:p>
          <a:p>
            <a:pPr marL="3200400" lvl="7" indent="0">
              <a:buNone/>
            </a:pPr>
            <a:r>
              <a:rPr lang="en-US" altLang="ja-JP" sz="2600" dirty="0">
                <a:latin typeface="HGPｺﾞｼｯｸE" panose="020B0900000000000000" pitchFamily="50" charset="-128"/>
                <a:ea typeface="HGPｺﾞｼｯｸE" panose="020B0900000000000000" pitchFamily="50" charset="-128"/>
              </a:rPr>
              <a:t>	</a:t>
            </a:r>
            <a:r>
              <a:rPr lang="ja-JP" altLang="en-US" sz="3200" dirty="0">
                <a:latin typeface="HGPｺﾞｼｯｸE" panose="020B0900000000000000" pitchFamily="50" charset="-128"/>
                <a:ea typeface="HGPｺﾞｼｯｸE" panose="020B0900000000000000" pitchFamily="50" charset="-128"/>
              </a:rPr>
              <a:t>実体化のことをインスタンス化という。</a:t>
            </a:r>
            <a:endParaRPr lang="en-US" altLang="ja-JP" sz="2600" dirty="0">
              <a:latin typeface="HGPｺﾞｼｯｸE" panose="020B0900000000000000" pitchFamily="50" charset="-128"/>
              <a:ea typeface="HGPｺﾞｼｯｸE" panose="020B0900000000000000" pitchFamily="50" charset="-128"/>
            </a:endParaRPr>
          </a:p>
          <a:p>
            <a:r>
              <a:rPr kumimoji="1" lang="ja-JP" altLang="en-US" sz="3200" dirty="0">
                <a:latin typeface="HGPｺﾞｼｯｸE" panose="020B0900000000000000" pitchFamily="50" charset="-128"/>
                <a:ea typeface="HGPｺﾞｼｯｸE" panose="020B0900000000000000" pitchFamily="50" charset="-128"/>
              </a:rPr>
              <a:t>オブジェクト</a:t>
            </a:r>
            <a:r>
              <a:rPr lang="en-US" altLang="ja-JP" sz="3200" dirty="0">
                <a:latin typeface="HGPｺﾞｼｯｸE" panose="020B0900000000000000" pitchFamily="50" charset="-128"/>
                <a:ea typeface="HGPｺﾞｼｯｸE" panose="020B0900000000000000" pitchFamily="50" charset="-128"/>
              </a:rPr>
              <a:t>	…		</a:t>
            </a:r>
            <a:r>
              <a:rPr lang="ja-JP" altLang="en-US" sz="3200" dirty="0">
                <a:latin typeface="HGPｺﾞｼｯｸE" panose="020B0900000000000000" pitchFamily="50" charset="-128"/>
                <a:ea typeface="HGPｺﾞｼｯｸE" panose="020B0900000000000000" pitchFamily="50" charset="-128"/>
              </a:rPr>
              <a:t>クラスとインスタンスを含めた総称。</a:t>
            </a:r>
            <a:r>
              <a:rPr lang="en-US" altLang="ja-JP" sz="3200" dirty="0">
                <a:latin typeface="HGPｺﾞｼｯｸE" panose="020B0900000000000000" pitchFamily="50" charset="-128"/>
                <a:ea typeface="HGPｺﾞｼｯｸE" panose="020B0900000000000000" pitchFamily="50" charset="-128"/>
              </a:rPr>
              <a:t>								</a:t>
            </a:r>
            <a:r>
              <a:rPr lang="ja-JP" altLang="en-US" sz="3200" dirty="0">
                <a:latin typeface="HGPｺﾞｼｯｸE" panose="020B0900000000000000" pitchFamily="50" charset="-128"/>
                <a:ea typeface="HGPｺﾞｼｯｸE" panose="020B0900000000000000" pitchFamily="50" charset="-128"/>
              </a:rPr>
              <a:t>　</a:t>
            </a:r>
            <a:r>
              <a:rPr lang="en-US" altLang="ja-JP" sz="3200" dirty="0">
                <a:latin typeface="HGPｺﾞｼｯｸE" panose="020B0900000000000000" pitchFamily="50" charset="-128"/>
                <a:ea typeface="HGPｺﾞｼｯｸE" panose="020B0900000000000000" pitchFamily="50" charset="-128"/>
              </a:rPr>
              <a:t>(</a:t>
            </a:r>
            <a:r>
              <a:rPr lang="ja-JP" altLang="en-US" sz="3200" dirty="0">
                <a:latin typeface="HGPｺﾞｼｯｸE" panose="020B0900000000000000" pitchFamily="50" charset="-128"/>
                <a:ea typeface="HGPｺﾞｼｯｸE" panose="020B0900000000000000" pitchFamily="50" charset="-128"/>
              </a:rPr>
              <a:t>オブジェクト指向のことを指す場合も</a:t>
            </a:r>
            <a:r>
              <a:rPr lang="en-US" altLang="ja-JP" sz="3200" dirty="0">
                <a:latin typeface="HGPｺﾞｼｯｸE" panose="020B0900000000000000" pitchFamily="50" charset="-128"/>
                <a:ea typeface="HGPｺﾞｼｯｸE" panose="020B0900000000000000" pitchFamily="50" charset="-128"/>
              </a:rPr>
              <a:t>)</a:t>
            </a:r>
          </a:p>
        </p:txBody>
      </p:sp>
    </p:spTree>
    <p:extLst>
      <p:ext uri="{BB962C8B-B14F-4D97-AF65-F5344CB8AC3E}">
        <p14:creationId xmlns:p14="http://schemas.microsoft.com/office/powerpoint/2010/main" val="2906770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C4CA10-E254-4F92-B025-7DEDF16B07E5}"/>
              </a:ext>
            </a:extLst>
          </p:cNvPr>
          <p:cNvSpPr>
            <a:spLocks noGrp="1"/>
          </p:cNvSpPr>
          <p:nvPr>
            <p:ph type="title"/>
          </p:nvPr>
        </p:nvSpPr>
        <p:spPr>
          <a:xfrm>
            <a:off x="1218871" y="2768600"/>
            <a:ext cx="8596668" cy="1320800"/>
          </a:xfrm>
        </p:spPr>
        <p:txBody>
          <a:bodyPr anchor="ctr"/>
          <a:lstStyle/>
          <a:p>
            <a:pPr algn="ctr"/>
            <a:r>
              <a:rPr kumimoji="1" lang="ja-JP" altLang="en-US" dirty="0">
                <a:latin typeface="HGPｺﾞｼｯｸE" panose="020B0900000000000000" pitchFamily="50" charset="-128"/>
                <a:ea typeface="HGPｺﾞｼｯｸE" panose="020B0900000000000000" pitchFamily="50" charset="-128"/>
              </a:rPr>
              <a:t>サンプルコード解説</a:t>
            </a:r>
          </a:p>
        </p:txBody>
      </p:sp>
    </p:spTree>
    <p:extLst>
      <p:ext uri="{BB962C8B-B14F-4D97-AF65-F5344CB8AC3E}">
        <p14:creationId xmlns:p14="http://schemas.microsoft.com/office/powerpoint/2010/main" val="1183825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5CC576-B1EE-40BF-9D53-4960A82271C2}"/>
              </a:ext>
            </a:extLst>
          </p:cNvPr>
          <p:cNvSpPr>
            <a:spLocks noGrp="1"/>
          </p:cNvSpPr>
          <p:nvPr>
            <p:ph type="title"/>
          </p:nvPr>
        </p:nvSpPr>
        <p:spPr/>
        <p:txBody>
          <a:bodyPr anchor="ctr"/>
          <a:lstStyle/>
          <a:p>
            <a:r>
              <a:rPr lang="en-US" altLang="ja-JP" dirty="0">
                <a:latin typeface="HGPｺﾞｼｯｸE" panose="020B0900000000000000" pitchFamily="50" charset="-128"/>
                <a:ea typeface="HGPｺﾞｼｯｸE" panose="020B0900000000000000" pitchFamily="50" charset="-128"/>
              </a:rPr>
              <a:t>6.</a:t>
            </a:r>
            <a:r>
              <a:rPr lang="en-US" altLang="ja-JP" b="1" dirty="0">
                <a:latin typeface="HGPｺﾞｼｯｸE" panose="020B0900000000000000" pitchFamily="50" charset="-128"/>
                <a:ea typeface="HGPｺﾞｼｯｸE" panose="020B0900000000000000" pitchFamily="50" charset="-128"/>
              </a:rPr>
              <a:t>Template</a:t>
            </a:r>
            <a:r>
              <a:rPr lang="ja-JP" altLang="en-US" b="1" dirty="0">
                <a:latin typeface="HGPｺﾞｼｯｸE" panose="020B0900000000000000" pitchFamily="50" charset="-128"/>
                <a:ea typeface="HGPｺﾞｼｯｸE" panose="020B0900000000000000" pitchFamily="50" charset="-128"/>
              </a:rPr>
              <a:t> </a:t>
            </a:r>
            <a:r>
              <a:rPr lang="en-US" altLang="ja-JP" b="1" dirty="0">
                <a:latin typeface="HGPｺﾞｼｯｸE" panose="020B0900000000000000" pitchFamily="50" charset="-128"/>
                <a:ea typeface="HGPｺﾞｼｯｸE" panose="020B0900000000000000" pitchFamily="50" charset="-128"/>
              </a:rPr>
              <a:t>Method</a:t>
            </a:r>
            <a:r>
              <a:rPr lang="ja-JP" altLang="en-US" dirty="0">
                <a:latin typeface="HGPｺﾞｼｯｸE" panose="020B0900000000000000" pitchFamily="50" charset="-128"/>
                <a:ea typeface="HGPｺﾞｼｯｸE" panose="020B0900000000000000" pitchFamily="50" charset="-128"/>
              </a:rPr>
              <a:t>パターン</a:t>
            </a:r>
            <a:endParaRPr kumimoji="1" lang="ja-JP" altLang="en-US" dirty="0">
              <a:latin typeface="HGPｺﾞｼｯｸE" panose="020B0900000000000000" pitchFamily="50" charset="-128"/>
              <a:ea typeface="HGPｺﾞｼｯｸE" panose="020B0900000000000000" pitchFamily="50" charset="-128"/>
            </a:endParaRPr>
          </a:p>
        </p:txBody>
      </p:sp>
      <p:sp>
        <p:nvSpPr>
          <p:cNvPr id="6" name="コンテンツ プレースホルダー 2">
            <a:extLst>
              <a:ext uri="{FF2B5EF4-FFF2-40B4-BE49-F238E27FC236}">
                <a16:creationId xmlns:a16="http://schemas.microsoft.com/office/drawing/2014/main" id="{048AD946-95B6-4F80-BB06-2CBD2F20C382}"/>
              </a:ext>
            </a:extLst>
          </p:cNvPr>
          <p:cNvSpPr txBox="1">
            <a:spLocks/>
          </p:cNvSpPr>
          <p:nvPr/>
        </p:nvSpPr>
        <p:spPr>
          <a:xfrm>
            <a:off x="841199" y="2108199"/>
            <a:ext cx="8746684" cy="215900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オブジェクト指向の基本概念の一つ「継承」を有効活用したパターン。</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ダックタイピングはあまり使わない方がいい？</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無駄に種類が多い</a:t>
            </a:r>
            <a:r>
              <a:rPr lang="en-US" altLang="ja-JP" dirty="0">
                <a:latin typeface="HGPｺﾞｼｯｸE" panose="020B0900000000000000" pitchFamily="50" charset="-128"/>
                <a:ea typeface="HGPｺﾞｼｯｸE" panose="020B0900000000000000" pitchFamily="50" charset="-128"/>
              </a:rPr>
              <a:t>(</a:t>
            </a:r>
            <a:r>
              <a:rPr lang="ja-JP" altLang="en-US" dirty="0">
                <a:latin typeface="HGPｺﾞｼｯｸE" panose="020B0900000000000000" pitchFamily="50" charset="-128"/>
                <a:ea typeface="HGPｺﾞｼｯｸE" panose="020B0900000000000000" pitchFamily="50" charset="-128"/>
              </a:rPr>
              <a:t>使い分けはしっかりと！</a:t>
            </a:r>
            <a:r>
              <a:rPr lang="en-US" altLang="ja-JP" dirty="0">
                <a:latin typeface="HGPｺﾞｼｯｸE" panose="020B0900000000000000" pitchFamily="50" charset="-128"/>
                <a:ea typeface="HGPｺﾞｼｯｸE" panose="020B0900000000000000" pitchFamily="50" charset="-128"/>
              </a:rPr>
              <a:t>)</a:t>
            </a: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メタプログラミング。</a:t>
            </a:r>
            <a:endParaRPr lang="en-US" altLang="ja-JP" dirty="0">
              <a:latin typeface="HGPｺﾞｼｯｸE" panose="020B0900000000000000" pitchFamily="50" charset="-128"/>
              <a:ea typeface="HGPｺﾞｼｯｸE" panose="020B0900000000000000" pitchFamily="50" charset="-128"/>
            </a:endParaRPr>
          </a:p>
        </p:txBody>
      </p:sp>
      <p:sp>
        <p:nvSpPr>
          <p:cNvPr id="7" name="コンテンツ プレースホルダー 2">
            <a:extLst>
              <a:ext uri="{FF2B5EF4-FFF2-40B4-BE49-F238E27FC236}">
                <a16:creationId xmlns:a16="http://schemas.microsoft.com/office/drawing/2014/main" id="{871414A4-B7C4-4DE9-9363-D015CEC18631}"/>
              </a:ext>
            </a:extLst>
          </p:cNvPr>
          <p:cNvSpPr txBox="1">
            <a:spLocks/>
          </p:cNvSpPr>
          <p:nvPr/>
        </p:nvSpPr>
        <p:spPr>
          <a:xfrm>
            <a:off x="584571" y="4267201"/>
            <a:ext cx="5185915" cy="216319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en-US" altLang="ja-JP" dirty="0">
                <a:latin typeface="HGPｺﾞｼｯｸE" panose="020B0900000000000000" pitchFamily="50" charset="-128"/>
                <a:ea typeface="HGPｺﾞｼｯｸE" panose="020B0900000000000000" pitchFamily="50" charset="-128"/>
              </a:rPr>
              <a:t>	【</a:t>
            </a:r>
            <a:r>
              <a:rPr lang="ja-JP" altLang="en-US" dirty="0">
                <a:latin typeface="HGPｺﾞｼｯｸE" panose="020B0900000000000000" pitchFamily="50" charset="-128"/>
                <a:ea typeface="HGPｺﾞｼｯｸE" panose="020B0900000000000000" pitchFamily="50" charset="-128"/>
              </a:rPr>
              <a:t>メリット</a:t>
            </a:r>
            <a:r>
              <a:rPr lang="en-US" altLang="ja-JP" dirty="0">
                <a:latin typeface="HGPｺﾞｼｯｸE" panose="020B0900000000000000" pitchFamily="50" charset="-128"/>
                <a:ea typeface="HGPｺﾞｼｯｸE" panose="020B0900000000000000" pitchFamily="50" charset="-128"/>
              </a:rPr>
              <a:t>】</a:t>
            </a: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Virtual</a:t>
            </a:r>
            <a:r>
              <a:rPr lang="ja-JP" altLang="en-US" dirty="0">
                <a:latin typeface="HGPｺﾞｼｯｸE" panose="020B0900000000000000" pitchFamily="50" charset="-128"/>
                <a:ea typeface="HGPｺﾞｼｯｸE" panose="020B0900000000000000" pitchFamily="50" charset="-128"/>
              </a:rPr>
              <a:t>より動作速度が速い。</a:t>
            </a: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似たような処理を書かなくてよくなる。</a:t>
            </a:r>
            <a:endParaRPr lang="en-US" altLang="ja-JP" dirty="0">
              <a:latin typeface="HGPｺﾞｼｯｸE" panose="020B0900000000000000" pitchFamily="50" charset="-128"/>
              <a:ea typeface="HGPｺﾞｼｯｸE" panose="020B0900000000000000" pitchFamily="50" charset="-128"/>
            </a:endParaRPr>
          </a:p>
        </p:txBody>
      </p:sp>
      <p:sp>
        <p:nvSpPr>
          <p:cNvPr id="8" name="コンテンツ プレースホルダー 2">
            <a:extLst>
              <a:ext uri="{FF2B5EF4-FFF2-40B4-BE49-F238E27FC236}">
                <a16:creationId xmlns:a16="http://schemas.microsoft.com/office/drawing/2014/main" id="{E0915D32-8FE1-40EE-B586-26F3AA67F381}"/>
              </a:ext>
            </a:extLst>
          </p:cNvPr>
          <p:cNvSpPr txBox="1">
            <a:spLocks/>
          </p:cNvSpPr>
          <p:nvPr/>
        </p:nvSpPr>
        <p:spPr>
          <a:xfrm>
            <a:off x="4798381" y="4267201"/>
            <a:ext cx="5761607" cy="216319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en-US" altLang="ja-JP" dirty="0">
                <a:latin typeface="HGPｺﾞｼｯｸE" panose="020B0900000000000000" pitchFamily="50" charset="-128"/>
                <a:ea typeface="HGPｺﾞｼｯｸE" panose="020B0900000000000000" pitchFamily="50" charset="-128"/>
              </a:rPr>
              <a:t>	【</a:t>
            </a:r>
            <a:r>
              <a:rPr lang="ja-JP" altLang="en-US" dirty="0">
                <a:latin typeface="HGPｺﾞｼｯｸE" panose="020B0900000000000000" pitchFamily="50" charset="-128"/>
                <a:ea typeface="HGPｺﾞｼｯｸE" panose="020B0900000000000000" pitchFamily="50" charset="-128"/>
              </a:rPr>
              <a:t>デメリット</a:t>
            </a:r>
            <a:r>
              <a:rPr lang="en-US" altLang="ja-JP" dirty="0">
                <a:latin typeface="HGPｺﾞｼｯｸE" panose="020B0900000000000000" pitchFamily="50" charset="-128"/>
                <a:ea typeface="HGPｺﾞｼｯｸE" panose="020B0900000000000000" pitchFamily="50" charset="-128"/>
              </a:rPr>
              <a:t>】</a:t>
            </a: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型指定に型推論が使えないところ。</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一歩間違えると動作未定義なダックタイピングと化す。</a:t>
            </a:r>
            <a:endParaRPr lang="en-US" altLang="ja-JP"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1256950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C4CA10-E254-4F92-B025-7DEDF16B07E5}"/>
              </a:ext>
            </a:extLst>
          </p:cNvPr>
          <p:cNvSpPr>
            <a:spLocks noGrp="1"/>
          </p:cNvSpPr>
          <p:nvPr>
            <p:ph type="title"/>
          </p:nvPr>
        </p:nvSpPr>
        <p:spPr>
          <a:xfrm>
            <a:off x="1218871" y="2768600"/>
            <a:ext cx="8596668" cy="1320800"/>
          </a:xfrm>
        </p:spPr>
        <p:txBody>
          <a:bodyPr anchor="ctr"/>
          <a:lstStyle/>
          <a:p>
            <a:pPr algn="ctr"/>
            <a:r>
              <a:rPr kumimoji="1" lang="ja-JP" altLang="en-US" dirty="0">
                <a:latin typeface="HGPｺﾞｼｯｸE" panose="020B0900000000000000" pitchFamily="50" charset="-128"/>
                <a:ea typeface="HGPｺﾞｼｯｸE" panose="020B0900000000000000" pitchFamily="50" charset="-128"/>
              </a:rPr>
              <a:t>サンプルコード解説</a:t>
            </a:r>
          </a:p>
        </p:txBody>
      </p:sp>
    </p:spTree>
    <p:extLst>
      <p:ext uri="{BB962C8B-B14F-4D97-AF65-F5344CB8AC3E}">
        <p14:creationId xmlns:p14="http://schemas.microsoft.com/office/powerpoint/2010/main" val="3122165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5CC576-B1EE-40BF-9D53-4960A82271C2}"/>
              </a:ext>
            </a:extLst>
          </p:cNvPr>
          <p:cNvSpPr>
            <a:spLocks noGrp="1"/>
          </p:cNvSpPr>
          <p:nvPr>
            <p:ph type="title"/>
          </p:nvPr>
        </p:nvSpPr>
        <p:spPr/>
        <p:txBody>
          <a:bodyPr anchor="ctr"/>
          <a:lstStyle/>
          <a:p>
            <a:r>
              <a:rPr lang="en-US" altLang="ja-JP" dirty="0">
                <a:latin typeface="HGPｺﾞｼｯｸE" panose="020B0900000000000000" pitchFamily="50" charset="-128"/>
                <a:ea typeface="HGPｺﾞｼｯｸE" panose="020B0900000000000000" pitchFamily="50" charset="-128"/>
              </a:rPr>
              <a:t>3.</a:t>
            </a:r>
            <a:r>
              <a:rPr lang="en-US" altLang="ja-JP" b="1" dirty="0">
                <a:latin typeface="HGPｺﾞｼｯｸE" panose="020B0900000000000000" pitchFamily="50" charset="-128"/>
                <a:ea typeface="HGPｺﾞｼｯｸE" panose="020B0900000000000000" pitchFamily="50" charset="-128"/>
              </a:rPr>
              <a:t>Visitor</a:t>
            </a:r>
            <a:r>
              <a:rPr lang="ja-JP" altLang="en-US" dirty="0">
                <a:latin typeface="HGPｺﾞｼｯｸE" panose="020B0900000000000000" pitchFamily="50" charset="-128"/>
                <a:ea typeface="HGPｺﾞｼｯｸE" panose="020B0900000000000000" pitchFamily="50" charset="-128"/>
              </a:rPr>
              <a:t>パターン</a:t>
            </a:r>
            <a:endParaRPr kumimoji="1" lang="ja-JP" altLang="en-US" dirty="0">
              <a:latin typeface="HGPｺﾞｼｯｸE" panose="020B0900000000000000" pitchFamily="50" charset="-128"/>
              <a:ea typeface="HGPｺﾞｼｯｸE" panose="020B0900000000000000" pitchFamily="50" charset="-128"/>
            </a:endParaRPr>
          </a:p>
        </p:txBody>
      </p:sp>
      <p:sp>
        <p:nvSpPr>
          <p:cNvPr id="6" name="コンテンツ プレースホルダー 2">
            <a:extLst>
              <a:ext uri="{FF2B5EF4-FFF2-40B4-BE49-F238E27FC236}">
                <a16:creationId xmlns:a16="http://schemas.microsoft.com/office/drawing/2014/main" id="{048AD946-95B6-4F80-BB06-2CBD2F20C382}"/>
              </a:ext>
            </a:extLst>
          </p:cNvPr>
          <p:cNvSpPr txBox="1">
            <a:spLocks/>
          </p:cNvSpPr>
          <p:nvPr/>
        </p:nvSpPr>
        <p:spPr>
          <a:xfrm>
            <a:off x="841199" y="2108199"/>
            <a:ext cx="8746684" cy="132080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同じ機能が複数必要になり、いくつも同じ関数を作る羽目になる場合の解決策。</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リファレンスで一考の余地あり。</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不要な</a:t>
            </a:r>
            <a:r>
              <a:rPr lang="en-US" altLang="ja-JP" dirty="0">
                <a:latin typeface="HGPｺﾞｼｯｸE" panose="020B0900000000000000" pitchFamily="50" charset="-128"/>
                <a:ea typeface="HGPｺﾞｼｯｸE" panose="020B0900000000000000" pitchFamily="50" charset="-128"/>
              </a:rPr>
              <a:t>Manager</a:t>
            </a:r>
            <a:r>
              <a:rPr lang="ja-JP" altLang="en-US" dirty="0">
                <a:latin typeface="HGPｺﾞｼｯｸE" panose="020B0900000000000000" pitchFamily="50" charset="-128"/>
                <a:ea typeface="HGPｺﾞｼｯｸE" panose="020B0900000000000000" pitchFamily="50" charset="-128"/>
              </a:rPr>
              <a:t>や</a:t>
            </a:r>
            <a:r>
              <a:rPr lang="en-US" altLang="ja-JP" dirty="0">
                <a:latin typeface="HGPｺﾞｼｯｸE" panose="020B0900000000000000" pitchFamily="50" charset="-128"/>
                <a:ea typeface="HGPｺﾞｼｯｸE" panose="020B0900000000000000" pitchFamily="50" charset="-128"/>
              </a:rPr>
              <a:t>Controller</a:t>
            </a:r>
            <a:r>
              <a:rPr lang="ja-JP" altLang="en-US" dirty="0">
                <a:latin typeface="HGPｺﾞｼｯｸE" panose="020B0900000000000000" pitchFamily="50" charset="-128"/>
                <a:ea typeface="HGPｺﾞｼｯｸE" panose="020B0900000000000000" pitchFamily="50" charset="-128"/>
              </a:rPr>
              <a:t>の洗い出しと設計整備にも役立つ？かも</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endParaRPr lang="en-US" altLang="ja-JP" dirty="0">
              <a:latin typeface="HGPｺﾞｼｯｸE" panose="020B0900000000000000" pitchFamily="50" charset="-128"/>
              <a:ea typeface="HGPｺﾞｼｯｸE" panose="020B0900000000000000" pitchFamily="50" charset="-128"/>
            </a:endParaRPr>
          </a:p>
        </p:txBody>
      </p:sp>
      <p:sp>
        <p:nvSpPr>
          <p:cNvPr id="7" name="コンテンツ プレースホルダー 2">
            <a:extLst>
              <a:ext uri="{FF2B5EF4-FFF2-40B4-BE49-F238E27FC236}">
                <a16:creationId xmlns:a16="http://schemas.microsoft.com/office/drawing/2014/main" id="{871414A4-B7C4-4DE9-9363-D015CEC18631}"/>
              </a:ext>
            </a:extLst>
          </p:cNvPr>
          <p:cNvSpPr txBox="1">
            <a:spLocks/>
          </p:cNvSpPr>
          <p:nvPr/>
        </p:nvSpPr>
        <p:spPr>
          <a:xfrm>
            <a:off x="584571" y="4267200"/>
            <a:ext cx="5185915" cy="216023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en-US" altLang="ja-JP" dirty="0">
                <a:latin typeface="HGPｺﾞｼｯｸE" panose="020B0900000000000000" pitchFamily="50" charset="-128"/>
                <a:ea typeface="HGPｺﾞｼｯｸE" panose="020B0900000000000000" pitchFamily="50" charset="-128"/>
              </a:rPr>
              <a:t>	【</a:t>
            </a:r>
            <a:r>
              <a:rPr lang="ja-JP" altLang="en-US" dirty="0">
                <a:latin typeface="HGPｺﾞｼｯｸE" panose="020B0900000000000000" pitchFamily="50" charset="-128"/>
                <a:ea typeface="HGPｺﾞｼｯｸE" panose="020B0900000000000000" pitchFamily="50" charset="-128"/>
              </a:rPr>
              <a:t>メリット</a:t>
            </a:r>
            <a:r>
              <a:rPr lang="en-US" altLang="ja-JP" dirty="0">
                <a:latin typeface="HGPｺﾞｼｯｸE" panose="020B0900000000000000" pitchFamily="50" charset="-128"/>
                <a:ea typeface="HGPｺﾞｼｯｸE" panose="020B0900000000000000" pitchFamily="50" charset="-128"/>
              </a:rPr>
              <a:t>】</a:t>
            </a: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再利用性が高いので、同じ機能を複数使う場合は便利。</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位置など簡易情報の管理はシングルトンよりこっちの方が便利。</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コードがスッキリする。</a:t>
            </a:r>
            <a:endParaRPr lang="en-US" altLang="ja-JP" dirty="0">
              <a:latin typeface="HGPｺﾞｼｯｸE" panose="020B0900000000000000" pitchFamily="50" charset="-128"/>
              <a:ea typeface="HGPｺﾞｼｯｸE" panose="020B0900000000000000" pitchFamily="50" charset="-128"/>
            </a:endParaRPr>
          </a:p>
        </p:txBody>
      </p:sp>
      <p:sp>
        <p:nvSpPr>
          <p:cNvPr id="8" name="コンテンツ プレースホルダー 2">
            <a:extLst>
              <a:ext uri="{FF2B5EF4-FFF2-40B4-BE49-F238E27FC236}">
                <a16:creationId xmlns:a16="http://schemas.microsoft.com/office/drawing/2014/main" id="{E0915D32-8FE1-40EE-B586-26F3AA67F381}"/>
              </a:ext>
            </a:extLst>
          </p:cNvPr>
          <p:cNvSpPr txBox="1">
            <a:spLocks/>
          </p:cNvSpPr>
          <p:nvPr/>
        </p:nvSpPr>
        <p:spPr>
          <a:xfrm>
            <a:off x="5770486" y="4267200"/>
            <a:ext cx="5185915" cy="176961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en-US" altLang="ja-JP" dirty="0">
                <a:latin typeface="HGPｺﾞｼｯｸE" panose="020B0900000000000000" pitchFamily="50" charset="-128"/>
                <a:ea typeface="HGPｺﾞｼｯｸE" panose="020B0900000000000000" pitchFamily="50" charset="-128"/>
              </a:rPr>
              <a:t>	【</a:t>
            </a:r>
            <a:r>
              <a:rPr lang="ja-JP" altLang="en-US" dirty="0">
                <a:latin typeface="HGPｺﾞｼｯｸE" panose="020B0900000000000000" pitchFamily="50" charset="-128"/>
                <a:ea typeface="HGPｺﾞｼｯｸE" panose="020B0900000000000000" pitchFamily="50" charset="-128"/>
              </a:rPr>
              <a:t>デメリット</a:t>
            </a:r>
            <a:r>
              <a:rPr lang="en-US" altLang="ja-JP" dirty="0">
                <a:latin typeface="HGPｺﾞｼｯｸE" panose="020B0900000000000000" pitchFamily="50" charset="-128"/>
                <a:ea typeface="HGPｺﾞｼｯｸE" panose="020B0900000000000000" pitchFamily="50" charset="-128"/>
              </a:rPr>
              <a:t>】</a:t>
            </a: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“Is A”</a:t>
            </a:r>
            <a:r>
              <a:rPr lang="ja-JP" altLang="en-US" dirty="0">
                <a:latin typeface="HGPｺﾞｼｯｸE" panose="020B0900000000000000" pitchFamily="50" charset="-128"/>
                <a:ea typeface="HGPｺﾞｼｯｸE" panose="020B0900000000000000" pitchFamily="50" charset="-128"/>
              </a:rPr>
              <a:t>ではなく、</a:t>
            </a:r>
            <a:r>
              <a:rPr lang="en-US" altLang="ja-JP" dirty="0">
                <a:latin typeface="HGPｺﾞｼｯｸE" panose="020B0900000000000000" pitchFamily="50" charset="-128"/>
                <a:ea typeface="HGPｺﾞｼｯｸE" panose="020B0900000000000000" pitchFamily="50" charset="-128"/>
              </a:rPr>
              <a:t>“has A”</a:t>
            </a:r>
            <a:r>
              <a:rPr lang="ja-JP" altLang="en-US" dirty="0">
                <a:latin typeface="HGPｺﾞｼｯｸE" panose="020B0900000000000000" pitchFamily="50" charset="-128"/>
                <a:ea typeface="HGPｺﾞｼｯｸE" panose="020B0900000000000000" pitchFamily="50" charset="-128"/>
              </a:rPr>
              <a:t>の関係なので、</a:t>
            </a:r>
            <a:r>
              <a:rPr lang="en-US" altLang="ja-JP" dirty="0">
                <a:latin typeface="HGPｺﾞｼｯｸE" panose="020B0900000000000000" pitchFamily="50" charset="-128"/>
                <a:ea typeface="HGPｺﾞｼｯｸE" panose="020B0900000000000000" pitchFamily="50" charset="-128"/>
              </a:rPr>
              <a:t>visitor</a:t>
            </a:r>
            <a:r>
              <a:rPr lang="ja-JP" altLang="en-US" dirty="0">
                <a:latin typeface="HGPｺﾞｼｯｸE" panose="020B0900000000000000" pitchFamily="50" charset="-128"/>
                <a:ea typeface="HGPｺﾞｼｯｸE" panose="020B0900000000000000" pitchFamily="50" charset="-128"/>
              </a:rPr>
              <a:t>の編集でコンパイル時間が長くなる。</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endParaRPr lang="en-US" altLang="ja-JP"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1112396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BEBA8D-D62D-4156-A75F-05EFDEEB4060}"/>
              </a:ext>
            </a:extLst>
          </p:cNvPr>
          <p:cNvSpPr>
            <a:spLocks noGrp="1"/>
          </p:cNvSpPr>
          <p:nvPr>
            <p:ph type="title"/>
          </p:nvPr>
        </p:nvSpPr>
        <p:spPr>
          <a:xfrm>
            <a:off x="695090" y="733887"/>
            <a:ext cx="8596668" cy="1320800"/>
          </a:xfrm>
        </p:spPr>
        <p:txBody>
          <a:bodyPr anchor="ctr">
            <a:normAutofit/>
          </a:bodyPr>
          <a:lstStyle/>
          <a:p>
            <a:r>
              <a:rPr kumimoji="1" lang="ja-JP" altLang="en-US" sz="4400" dirty="0">
                <a:latin typeface="HGPｺﾞｼｯｸE" panose="020B0900000000000000" pitchFamily="50" charset="-128"/>
                <a:ea typeface="HGPｺﾞｼｯｸE" panose="020B0900000000000000" pitchFamily="50" charset="-128"/>
              </a:rPr>
              <a:t>オブジェクト指向の</a:t>
            </a:r>
            <a:r>
              <a:rPr lang="ja-JP" altLang="en-US" sz="4400" dirty="0">
                <a:latin typeface="HGPｺﾞｼｯｸE" panose="020B0900000000000000" pitchFamily="50" charset="-128"/>
                <a:ea typeface="HGPｺﾞｼｯｸE" panose="020B0900000000000000" pitchFamily="50" charset="-128"/>
              </a:rPr>
              <a:t>三</a:t>
            </a:r>
            <a:r>
              <a:rPr kumimoji="1" lang="ja-JP" altLang="en-US" sz="4400" dirty="0">
                <a:latin typeface="HGPｺﾞｼｯｸE" panose="020B0900000000000000" pitchFamily="50" charset="-128"/>
                <a:ea typeface="HGPｺﾞｼｯｸE" panose="020B0900000000000000" pitchFamily="50" charset="-128"/>
              </a:rPr>
              <a:t>要素</a:t>
            </a:r>
          </a:p>
        </p:txBody>
      </p:sp>
      <p:sp>
        <p:nvSpPr>
          <p:cNvPr id="3" name="コンテンツ プレースホルダー 2">
            <a:extLst>
              <a:ext uri="{FF2B5EF4-FFF2-40B4-BE49-F238E27FC236}">
                <a16:creationId xmlns:a16="http://schemas.microsoft.com/office/drawing/2014/main" id="{C8993AA7-C0B4-4819-AD5C-53FBA4427FA9}"/>
              </a:ext>
            </a:extLst>
          </p:cNvPr>
          <p:cNvSpPr>
            <a:spLocks noGrp="1"/>
          </p:cNvSpPr>
          <p:nvPr>
            <p:ph idx="1"/>
          </p:nvPr>
        </p:nvSpPr>
        <p:spPr>
          <a:xfrm>
            <a:off x="695090" y="1920893"/>
            <a:ext cx="8596668" cy="2198346"/>
          </a:xfrm>
        </p:spPr>
        <p:txBody>
          <a:bodyPr>
            <a:normAutofit/>
          </a:bodyPr>
          <a:lstStyle/>
          <a:p>
            <a:pPr>
              <a:buFont typeface="Wingdings" panose="05000000000000000000" pitchFamily="2" charset="2"/>
              <a:buChar char="n"/>
            </a:pPr>
            <a:r>
              <a:rPr lang="ja-JP" altLang="en-US" sz="3600" dirty="0">
                <a:latin typeface="HGPｺﾞｼｯｸE" panose="020B0900000000000000" pitchFamily="50" charset="-128"/>
                <a:ea typeface="HGPｺﾞｼｯｸE" panose="020B0900000000000000" pitchFamily="50" charset="-128"/>
              </a:rPr>
              <a:t>継承</a:t>
            </a:r>
            <a:endParaRPr kumimoji="1" lang="en-US" altLang="ja-JP" sz="3600"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kumimoji="1" lang="ja-JP" altLang="en-US" sz="3600" dirty="0">
                <a:latin typeface="HGPｺﾞｼｯｸE" panose="020B0900000000000000" pitchFamily="50" charset="-128"/>
                <a:ea typeface="HGPｺﾞｼｯｸE" panose="020B0900000000000000" pitchFamily="50" charset="-128"/>
              </a:rPr>
              <a:t>ポリモーフィズム</a:t>
            </a:r>
            <a:r>
              <a:rPr kumimoji="1" lang="en-US" altLang="ja-JP" sz="3600" dirty="0">
                <a:latin typeface="HGPｺﾞｼｯｸE" panose="020B0900000000000000" pitchFamily="50" charset="-128"/>
                <a:ea typeface="HGPｺﾞｼｯｸE" panose="020B0900000000000000" pitchFamily="50" charset="-128"/>
              </a:rPr>
              <a:t>(</a:t>
            </a:r>
            <a:r>
              <a:rPr kumimoji="1" lang="ja-JP" altLang="en-US" sz="3600" dirty="0">
                <a:latin typeface="HGPｺﾞｼｯｸE" panose="020B0900000000000000" pitchFamily="50" charset="-128"/>
                <a:ea typeface="HGPｺﾞｼｯｸE" panose="020B0900000000000000" pitchFamily="50" charset="-128"/>
              </a:rPr>
              <a:t>多態性・多様性</a:t>
            </a:r>
            <a:r>
              <a:rPr kumimoji="1" lang="en-US" altLang="ja-JP" sz="3600" dirty="0">
                <a:latin typeface="HGPｺﾞｼｯｸE" panose="020B0900000000000000" pitchFamily="50" charset="-128"/>
                <a:ea typeface="HGPｺﾞｼｯｸE" panose="020B0900000000000000" pitchFamily="50" charset="-128"/>
              </a:rPr>
              <a:t>)</a:t>
            </a:r>
          </a:p>
          <a:p>
            <a:pPr>
              <a:buFont typeface="Wingdings" panose="05000000000000000000" pitchFamily="2" charset="2"/>
              <a:buChar char="n"/>
            </a:pPr>
            <a:r>
              <a:rPr lang="ja-JP" altLang="en-US" sz="3600" dirty="0">
                <a:latin typeface="HGPｺﾞｼｯｸE" panose="020B0900000000000000" pitchFamily="50" charset="-128"/>
                <a:ea typeface="HGPｺﾞｼｯｸE" panose="020B0900000000000000" pitchFamily="50" charset="-128"/>
              </a:rPr>
              <a:t>カプセル化</a:t>
            </a:r>
            <a:r>
              <a:rPr lang="en-US" altLang="ja-JP" sz="3600" dirty="0">
                <a:latin typeface="HGPｺﾞｼｯｸE" panose="020B0900000000000000" pitchFamily="50" charset="-128"/>
                <a:ea typeface="HGPｺﾞｼｯｸE" panose="020B0900000000000000" pitchFamily="50" charset="-128"/>
              </a:rPr>
              <a:t>(</a:t>
            </a:r>
            <a:r>
              <a:rPr lang="ja-JP" altLang="en-US" sz="3600" dirty="0">
                <a:latin typeface="HGPｺﾞｼｯｸE" panose="020B0900000000000000" pitchFamily="50" charset="-128"/>
                <a:ea typeface="HGPｺﾞｼｯｸE" panose="020B0900000000000000" pitchFamily="50" charset="-128"/>
              </a:rPr>
              <a:t>隠蔽</a:t>
            </a:r>
            <a:r>
              <a:rPr lang="en-US" altLang="ja-JP" sz="3600" dirty="0">
                <a:latin typeface="HGPｺﾞｼｯｸE" panose="020B0900000000000000" pitchFamily="50" charset="-128"/>
                <a:ea typeface="HGPｺﾞｼｯｸE" panose="020B0900000000000000" pitchFamily="50" charset="-128"/>
              </a:rPr>
              <a:t>)</a:t>
            </a:r>
          </a:p>
          <a:p>
            <a:pPr>
              <a:buFont typeface="Wingdings" panose="05000000000000000000" pitchFamily="2" charset="2"/>
              <a:buChar char="n"/>
            </a:pPr>
            <a:endParaRPr kumimoji="1" lang="ja-JP" altLang="en-US" sz="3600" dirty="0">
              <a:latin typeface="HGPｺﾞｼｯｸE" panose="020B0900000000000000" pitchFamily="50" charset="-128"/>
              <a:ea typeface="HGPｺﾞｼｯｸE" panose="020B0900000000000000" pitchFamily="50" charset="-128"/>
            </a:endParaRPr>
          </a:p>
        </p:txBody>
      </p:sp>
      <p:sp>
        <p:nvSpPr>
          <p:cNvPr id="4" name="テキスト ボックス 3">
            <a:extLst>
              <a:ext uri="{FF2B5EF4-FFF2-40B4-BE49-F238E27FC236}">
                <a16:creationId xmlns:a16="http://schemas.microsoft.com/office/drawing/2014/main" id="{DB27D593-992F-43EF-81E4-71F7093AF860}"/>
              </a:ext>
            </a:extLst>
          </p:cNvPr>
          <p:cNvSpPr txBox="1"/>
          <p:nvPr/>
        </p:nvSpPr>
        <p:spPr>
          <a:xfrm>
            <a:off x="695090" y="4721470"/>
            <a:ext cx="9685538" cy="584775"/>
          </a:xfrm>
          <a:prstGeom prst="rect">
            <a:avLst/>
          </a:prstGeom>
          <a:noFill/>
        </p:spPr>
        <p:txBody>
          <a:bodyPr wrap="square" rtlCol="0">
            <a:spAutoFit/>
          </a:bodyPr>
          <a:lstStyle/>
          <a:p>
            <a:pPr algn="ctr"/>
            <a:r>
              <a:rPr kumimoji="1" lang="ja-JP" altLang="en-US" sz="3200" dirty="0">
                <a:latin typeface="HGPｺﾞｼｯｸE" panose="020B0900000000000000" pitchFamily="50" charset="-128"/>
                <a:ea typeface="HGPｺﾞｼｯｸE" panose="020B0900000000000000" pitchFamily="50" charset="-128"/>
              </a:rPr>
              <a:t>そんなに難しくないので簡単におさらいしてみましょう</a:t>
            </a:r>
          </a:p>
        </p:txBody>
      </p:sp>
    </p:spTree>
    <p:extLst>
      <p:ext uri="{BB962C8B-B14F-4D97-AF65-F5344CB8AC3E}">
        <p14:creationId xmlns:p14="http://schemas.microsoft.com/office/powerpoint/2010/main" val="162481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B2E3BF-3D51-48C6-9E37-3575571A90BA}"/>
              </a:ext>
            </a:extLst>
          </p:cNvPr>
          <p:cNvSpPr>
            <a:spLocks noGrp="1"/>
          </p:cNvSpPr>
          <p:nvPr>
            <p:ph type="title"/>
          </p:nvPr>
        </p:nvSpPr>
        <p:spPr/>
        <p:txBody>
          <a:bodyPr>
            <a:normAutofit/>
          </a:bodyPr>
          <a:lstStyle/>
          <a:p>
            <a:r>
              <a:rPr kumimoji="1" lang="ja-JP" altLang="en-US" sz="4800" dirty="0">
                <a:latin typeface="HGPｺﾞｼｯｸE" panose="020B0900000000000000" pitchFamily="50" charset="-128"/>
                <a:ea typeface="HGPｺﾞｼｯｸE" panose="020B0900000000000000" pitchFamily="50" charset="-128"/>
              </a:rPr>
              <a:t>継承</a:t>
            </a:r>
          </a:p>
        </p:txBody>
      </p:sp>
      <p:sp>
        <p:nvSpPr>
          <p:cNvPr id="3" name="コンテンツ プレースホルダー 2">
            <a:extLst>
              <a:ext uri="{FF2B5EF4-FFF2-40B4-BE49-F238E27FC236}">
                <a16:creationId xmlns:a16="http://schemas.microsoft.com/office/drawing/2014/main" id="{85B37CC5-2052-4D98-9F29-C9F65506BDF3}"/>
              </a:ext>
            </a:extLst>
          </p:cNvPr>
          <p:cNvSpPr>
            <a:spLocks noGrp="1"/>
          </p:cNvSpPr>
          <p:nvPr>
            <p:ph idx="1"/>
          </p:nvPr>
        </p:nvSpPr>
        <p:spPr>
          <a:xfrm>
            <a:off x="677334" y="1930400"/>
            <a:ext cx="8596668" cy="1862771"/>
          </a:xfrm>
        </p:spPr>
        <p:txBody>
          <a:bodyPr>
            <a:normAutofit/>
          </a:bodyPr>
          <a:lstStyle/>
          <a:p>
            <a:pPr>
              <a:buFont typeface="Wingdings" panose="05000000000000000000" pitchFamily="2" charset="2"/>
              <a:buChar char="n"/>
            </a:pPr>
            <a:r>
              <a:rPr kumimoji="1" lang="ja-JP" altLang="en-US" sz="3200" dirty="0"/>
              <a:t>抽象クラス</a:t>
            </a:r>
            <a:r>
              <a:rPr kumimoji="1" lang="en-US" altLang="ja-JP" sz="3200" dirty="0"/>
              <a:t>(Abstract-Class)</a:t>
            </a:r>
          </a:p>
          <a:p>
            <a:pPr>
              <a:buFont typeface="Wingdings" panose="05000000000000000000" pitchFamily="2" charset="2"/>
              <a:buChar char="n"/>
            </a:pPr>
            <a:r>
              <a:rPr lang="ja-JP" altLang="en-US" sz="3200" dirty="0"/>
              <a:t>具象クラス</a:t>
            </a:r>
            <a:r>
              <a:rPr lang="en-US" altLang="ja-JP" sz="3200" dirty="0"/>
              <a:t>(Class)</a:t>
            </a:r>
          </a:p>
          <a:p>
            <a:pPr>
              <a:buFont typeface="Wingdings" panose="05000000000000000000" pitchFamily="2" charset="2"/>
              <a:buChar char="n"/>
            </a:pPr>
            <a:r>
              <a:rPr kumimoji="1" lang="ja-JP" altLang="en-US" sz="3200" dirty="0"/>
              <a:t>インターフェイス</a:t>
            </a:r>
            <a:r>
              <a:rPr kumimoji="1" lang="en-US" altLang="ja-JP" sz="3200" dirty="0"/>
              <a:t>(Interface)</a:t>
            </a:r>
            <a:endParaRPr kumimoji="1" lang="ja-JP" altLang="en-US" sz="3200" dirty="0"/>
          </a:p>
        </p:txBody>
      </p:sp>
      <p:sp>
        <p:nvSpPr>
          <p:cNvPr id="4" name="テキスト ボックス 3">
            <a:extLst>
              <a:ext uri="{FF2B5EF4-FFF2-40B4-BE49-F238E27FC236}">
                <a16:creationId xmlns:a16="http://schemas.microsoft.com/office/drawing/2014/main" id="{47F7C4B6-C9EC-4CCC-8C6C-6303FFD98131}"/>
              </a:ext>
            </a:extLst>
          </p:cNvPr>
          <p:cNvSpPr txBox="1"/>
          <p:nvPr/>
        </p:nvSpPr>
        <p:spPr>
          <a:xfrm>
            <a:off x="2072640" y="4821285"/>
            <a:ext cx="7569200" cy="646331"/>
          </a:xfrm>
          <a:prstGeom prst="rect">
            <a:avLst/>
          </a:prstGeom>
          <a:noFill/>
        </p:spPr>
        <p:txBody>
          <a:bodyPr wrap="square" rtlCol="0">
            <a:spAutoFit/>
          </a:bodyPr>
          <a:lstStyle/>
          <a:p>
            <a:r>
              <a:rPr kumimoji="1" lang="ja-JP" altLang="en-US" sz="3600" u="sng" dirty="0">
                <a:solidFill>
                  <a:srgbClr val="FF0000"/>
                </a:solidFill>
              </a:rPr>
              <a:t>この</a:t>
            </a:r>
            <a:r>
              <a:rPr kumimoji="1" lang="en-US" altLang="ja-JP" sz="3600" u="sng" dirty="0">
                <a:solidFill>
                  <a:srgbClr val="FF0000"/>
                </a:solidFill>
              </a:rPr>
              <a:t>3</a:t>
            </a:r>
            <a:r>
              <a:rPr kumimoji="1" lang="ja-JP" altLang="en-US" sz="3600" u="sng" dirty="0" err="1">
                <a:solidFill>
                  <a:srgbClr val="FF0000"/>
                </a:solidFill>
              </a:rPr>
              <a:t>つは</a:t>
            </a:r>
            <a:r>
              <a:rPr kumimoji="1" lang="ja-JP" altLang="en-US" sz="3600" u="sng" dirty="0">
                <a:solidFill>
                  <a:srgbClr val="FF0000"/>
                </a:solidFill>
              </a:rPr>
              <a:t>最低限抑えておこう</a:t>
            </a:r>
          </a:p>
        </p:txBody>
      </p:sp>
      <p:sp>
        <p:nvSpPr>
          <p:cNvPr id="5" name="テキスト ボックス 4">
            <a:extLst>
              <a:ext uri="{FF2B5EF4-FFF2-40B4-BE49-F238E27FC236}">
                <a16:creationId xmlns:a16="http://schemas.microsoft.com/office/drawing/2014/main" id="{19CC658C-AC30-4884-8961-7A61C4D575E5}"/>
              </a:ext>
            </a:extLst>
          </p:cNvPr>
          <p:cNvSpPr txBox="1"/>
          <p:nvPr/>
        </p:nvSpPr>
        <p:spPr>
          <a:xfrm>
            <a:off x="1910080" y="5570527"/>
            <a:ext cx="10281920" cy="400110"/>
          </a:xfrm>
          <a:prstGeom prst="rect">
            <a:avLst/>
          </a:prstGeom>
          <a:noFill/>
        </p:spPr>
        <p:txBody>
          <a:bodyPr wrap="square" rtlCol="0">
            <a:spAutoFit/>
          </a:bodyPr>
          <a:lstStyle/>
          <a:p>
            <a:r>
              <a:rPr kumimoji="1" lang="en-US" altLang="ja-JP" sz="2000" dirty="0"/>
              <a:t>※</a:t>
            </a:r>
            <a:r>
              <a:rPr kumimoji="1" lang="ja-JP" altLang="en-US" sz="2000" dirty="0"/>
              <a:t>抽象クラスとインターフェイスはコードサンプルを用意</a:t>
            </a:r>
          </a:p>
        </p:txBody>
      </p:sp>
    </p:spTree>
    <p:extLst>
      <p:ext uri="{BB962C8B-B14F-4D97-AF65-F5344CB8AC3E}">
        <p14:creationId xmlns:p14="http://schemas.microsoft.com/office/powerpoint/2010/main" val="1685591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A5757F-E034-47D0-8638-2F808BAF6955}"/>
              </a:ext>
            </a:extLst>
          </p:cNvPr>
          <p:cNvSpPr>
            <a:spLocks noGrp="1"/>
          </p:cNvSpPr>
          <p:nvPr>
            <p:ph type="title"/>
          </p:nvPr>
        </p:nvSpPr>
        <p:spPr>
          <a:xfrm>
            <a:off x="1679133" y="2685731"/>
            <a:ext cx="8596668" cy="1320800"/>
          </a:xfrm>
        </p:spPr>
        <p:txBody>
          <a:bodyPr anchor="ctr">
            <a:normAutofit/>
          </a:bodyPr>
          <a:lstStyle/>
          <a:p>
            <a:pPr algn="ctr"/>
            <a:r>
              <a:rPr kumimoji="1" lang="ja-JP" altLang="en-US" sz="5400" dirty="0">
                <a:latin typeface="HGPｺﾞｼｯｸE" panose="020B0900000000000000" pitchFamily="50" charset="-128"/>
                <a:ea typeface="HGPｺﾞｼｯｸE" panose="020B0900000000000000" pitchFamily="50" charset="-128"/>
              </a:rPr>
              <a:t>ソースコード解説</a:t>
            </a:r>
          </a:p>
        </p:txBody>
      </p:sp>
      <p:sp>
        <p:nvSpPr>
          <p:cNvPr id="3" name="コンテンツ プレースホルダー 2">
            <a:extLst>
              <a:ext uri="{FF2B5EF4-FFF2-40B4-BE49-F238E27FC236}">
                <a16:creationId xmlns:a16="http://schemas.microsoft.com/office/drawing/2014/main" id="{8D137CCD-FF2C-4308-8952-759DF7CF7FAC}"/>
              </a:ext>
            </a:extLst>
          </p:cNvPr>
          <p:cNvSpPr>
            <a:spLocks noGrp="1"/>
          </p:cNvSpPr>
          <p:nvPr>
            <p:ph idx="1"/>
          </p:nvPr>
        </p:nvSpPr>
        <p:spPr>
          <a:xfrm>
            <a:off x="1032934" y="3816669"/>
            <a:ext cx="9889066" cy="3880773"/>
          </a:xfrm>
        </p:spPr>
        <p:txBody>
          <a:bodyPr>
            <a:normAutofit/>
          </a:bodyPr>
          <a:lstStyle/>
          <a:p>
            <a:pPr marL="0" indent="0" algn="ctr">
              <a:buNone/>
            </a:pPr>
            <a:r>
              <a:rPr kumimoji="1" lang="en-US" altLang="ja-JP" sz="2000" dirty="0">
                <a:latin typeface="HGPｺﾞｼｯｸE" panose="020B0900000000000000" pitchFamily="50" charset="-128"/>
                <a:ea typeface="HGPｺﾞｼｯｸE" panose="020B0900000000000000" pitchFamily="50" charset="-128"/>
              </a:rPr>
              <a:t>※</a:t>
            </a:r>
            <a:r>
              <a:rPr kumimoji="1" lang="ja-JP" altLang="en-US" sz="2000" dirty="0">
                <a:latin typeface="HGPｺﾞｼｯｸE" panose="020B0900000000000000" pitchFamily="50" charset="-128"/>
                <a:ea typeface="HGPｺﾞｼｯｸE" panose="020B0900000000000000" pitchFamily="50" charset="-128"/>
              </a:rPr>
              <a:t>ダウンロードしたファイルの</a:t>
            </a:r>
            <a:r>
              <a:rPr lang="en-US" altLang="ja-JP" sz="2000" dirty="0">
                <a:latin typeface="HGPｺﾞｼｯｸE" panose="020B0900000000000000" pitchFamily="50" charset="-128"/>
                <a:ea typeface="HGPｺﾞｼｯｸE" panose="020B0900000000000000" pitchFamily="50" charset="-128"/>
              </a:rPr>
              <a:t>.</a:t>
            </a:r>
            <a:r>
              <a:rPr lang="en-US" altLang="ja-JP" sz="2000" dirty="0" err="1">
                <a:latin typeface="HGPｺﾞｼｯｸE" panose="020B0900000000000000" pitchFamily="50" charset="-128"/>
                <a:ea typeface="HGPｺﾞｼｯｸE" panose="020B0900000000000000" pitchFamily="50" charset="-128"/>
              </a:rPr>
              <a:t>sln</a:t>
            </a:r>
            <a:r>
              <a:rPr lang="ja-JP" altLang="en-US" sz="2000" dirty="0">
                <a:latin typeface="HGPｺﾞｼｯｸE" panose="020B0900000000000000" pitchFamily="50" charset="-128"/>
                <a:ea typeface="HGPｺﾞｼｯｸE" panose="020B0900000000000000" pitchFamily="50" charset="-128"/>
              </a:rPr>
              <a:t>を展開し、</a:t>
            </a:r>
            <a:r>
              <a:rPr lang="en-US" altLang="ja-JP" sz="2000" dirty="0">
                <a:latin typeface="HGPｺﾞｼｯｸE" panose="020B0900000000000000" pitchFamily="50" charset="-128"/>
                <a:ea typeface="HGPｺﾞｼｯｸE" panose="020B0900000000000000" pitchFamily="50" charset="-128"/>
              </a:rPr>
              <a:t>Inheritance</a:t>
            </a:r>
            <a:r>
              <a:rPr lang="ja-JP" altLang="en-US" sz="2000" dirty="0">
                <a:latin typeface="HGPｺﾞｼｯｸE" panose="020B0900000000000000" pitchFamily="50" charset="-128"/>
                <a:ea typeface="HGPｺﾞｼｯｸE" panose="020B0900000000000000" pitchFamily="50" charset="-128"/>
              </a:rPr>
              <a:t>をスタートアッププロジェクトに変更</a:t>
            </a:r>
            <a:endParaRPr kumimoji="1" lang="ja-JP" altLang="en-US" sz="2000"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1249616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3A1B58-4662-44ED-BD4B-07E244296B6A}"/>
              </a:ext>
            </a:extLst>
          </p:cNvPr>
          <p:cNvSpPr>
            <a:spLocks noGrp="1"/>
          </p:cNvSpPr>
          <p:nvPr>
            <p:ph type="title"/>
          </p:nvPr>
        </p:nvSpPr>
        <p:spPr/>
        <p:txBody>
          <a:bodyPr/>
          <a:lstStyle/>
          <a:p>
            <a:r>
              <a:rPr kumimoji="1" lang="ja-JP" altLang="en-US" dirty="0"/>
              <a:t>多態性・多様性</a:t>
            </a:r>
          </a:p>
        </p:txBody>
      </p:sp>
      <p:pic>
        <p:nvPicPr>
          <p:cNvPr id="5" name="コンテンツ プレースホルダー 4">
            <a:extLst>
              <a:ext uri="{FF2B5EF4-FFF2-40B4-BE49-F238E27FC236}">
                <a16:creationId xmlns:a16="http://schemas.microsoft.com/office/drawing/2014/main" id="{6A374847-A737-4EA2-AA81-95FBCC49BC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757177"/>
            <a:ext cx="4894375" cy="3881437"/>
          </a:xfrm>
        </p:spPr>
      </p:pic>
      <p:sp>
        <p:nvSpPr>
          <p:cNvPr id="7" name="テキスト ボックス 6">
            <a:extLst>
              <a:ext uri="{FF2B5EF4-FFF2-40B4-BE49-F238E27FC236}">
                <a16:creationId xmlns:a16="http://schemas.microsoft.com/office/drawing/2014/main" id="{47E1CDB0-EE3C-469E-9C29-5A502F44532C}"/>
              </a:ext>
            </a:extLst>
          </p:cNvPr>
          <p:cNvSpPr txBox="1"/>
          <p:nvPr/>
        </p:nvSpPr>
        <p:spPr>
          <a:xfrm>
            <a:off x="5571709" y="3244334"/>
            <a:ext cx="3572933" cy="369332"/>
          </a:xfrm>
          <a:prstGeom prst="rect">
            <a:avLst/>
          </a:prstGeom>
          <a:noFill/>
        </p:spPr>
        <p:txBody>
          <a:bodyPr wrap="square" rtlCol="0">
            <a:spAutoFit/>
          </a:bodyPr>
          <a:lstStyle/>
          <a:p>
            <a:r>
              <a:rPr kumimoji="1" lang="en-US" altLang="ja-JP" dirty="0">
                <a:latin typeface="HGPｺﾞｼｯｸE" panose="020B0900000000000000" pitchFamily="50" charset="-128"/>
                <a:ea typeface="HGPｺﾞｼｯｸE" panose="020B0900000000000000" pitchFamily="50" charset="-128"/>
              </a:rPr>
              <a:t>animals</a:t>
            </a:r>
            <a:r>
              <a:rPr kumimoji="1" lang="ja-JP" altLang="en-US" dirty="0">
                <a:latin typeface="HGPｺﾞｼｯｸE" panose="020B0900000000000000" pitchFamily="50" charset="-128"/>
                <a:ea typeface="HGPｺﾞｼｯｸE" panose="020B0900000000000000" pitchFamily="50" charset="-128"/>
              </a:rPr>
              <a:t>の動作が多態性・多様性</a:t>
            </a:r>
          </a:p>
        </p:txBody>
      </p:sp>
      <p:sp>
        <p:nvSpPr>
          <p:cNvPr id="8" name="テキスト ボックス 7">
            <a:extLst>
              <a:ext uri="{FF2B5EF4-FFF2-40B4-BE49-F238E27FC236}">
                <a16:creationId xmlns:a16="http://schemas.microsoft.com/office/drawing/2014/main" id="{94BCADEB-782E-4438-9787-AF80E9B66BA5}"/>
              </a:ext>
            </a:extLst>
          </p:cNvPr>
          <p:cNvSpPr txBox="1"/>
          <p:nvPr/>
        </p:nvSpPr>
        <p:spPr>
          <a:xfrm>
            <a:off x="5571709" y="3536085"/>
            <a:ext cx="5262853" cy="646331"/>
          </a:xfrm>
          <a:prstGeom prst="rect">
            <a:avLst/>
          </a:prstGeom>
          <a:noFill/>
        </p:spPr>
        <p:txBody>
          <a:bodyPr wrap="square" rtlCol="0">
            <a:spAutoFit/>
          </a:bodyPr>
          <a:lstStyle/>
          <a:p>
            <a:r>
              <a:rPr kumimoji="1" lang="ja-JP" altLang="en-US" dirty="0">
                <a:latin typeface="HGPｺﾞｼｯｸE" panose="020B0900000000000000" pitchFamily="50" charset="-128"/>
                <a:ea typeface="HGPｺﾞｼｯｸE" panose="020B0900000000000000" pitchFamily="50" charset="-128"/>
              </a:rPr>
              <a:t>他にはアップキャストが該当</a:t>
            </a:r>
            <a:endParaRPr kumimoji="1" lang="en-US" altLang="ja-JP" dirty="0">
              <a:latin typeface="HGPｺﾞｼｯｸE" panose="020B0900000000000000" pitchFamily="50" charset="-128"/>
              <a:ea typeface="HGPｺﾞｼｯｸE" panose="020B0900000000000000" pitchFamily="50" charset="-128"/>
            </a:endParaRPr>
          </a:p>
          <a:p>
            <a:r>
              <a:rPr kumimoji="1" lang="en-US" altLang="ja-JP" dirty="0">
                <a:solidFill>
                  <a:srgbClr val="FF0000"/>
                </a:solidFill>
                <a:latin typeface="HGPｺﾞｼｯｸE" panose="020B0900000000000000" pitchFamily="50" charset="-128"/>
                <a:ea typeface="HGPｺﾞｼｯｸE" panose="020B0900000000000000" pitchFamily="50" charset="-128"/>
              </a:rPr>
              <a:t>※</a:t>
            </a:r>
            <a:r>
              <a:rPr kumimoji="1" lang="ja-JP" altLang="en-US" dirty="0">
                <a:solidFill>
                  <a:srgbClr val="FF0000"/>
                </a:solidFill>
                <a:latin typeface="HGPｺﾞｼｯｸE" panose="020B0900000000000000" pitchFamily="50" charset="-128"/>
                <a:ea typeface="HGPｺﾞｼｯｸE" panose="020B0900000000000000" pitchFamily="50" charset="-128"/>
              </a:rPr>
              <a:t>ダウンキャストは動作未定義のため使っちゃダメ</a:t>
            </a:r>
            <a:r>
              <a:rPr kumimoji="1" lang="en-US" altLang="ja-JP" dirty="0">
                <a:solidFill>
                  <a:srgbClr val="FF0000"/>
                </a:solidFill>
                <a:latin typeface="HGPｺﾞｼｯｸE" panose="020B0900000000000000" pitchFamily="50" charset="-128"/>
                <a:ea typeface="HGPｺﾞｼｯｸE" panose="020B0900000000000000" pitchFamily="50" charset="-128"/>
              </a:rPr>
              <a:t>!!</a:t>
            </a:r>
            <a:endParaRPr kumimoji="1" lang="ja-JP" altLang="en-US" dirty="0">
              <a:solidFill>
                <a:srgbClr val="FF0000"/>
              </a:solidFill>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2587469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A327E6-8F42-4283-B3F1-917BF79FB559}"/>
              </a:ext>
            </a:extLst>
          </p:cNvPr>
          <p:cNvSpPr>
            <a:spLocks noGrp="1"/>
          </p:cNvSpPr>
          <p:nvPr>
            <p:ph type="title"/>
          </p:nvPr>
        </p:nvSpPr>
        <p:spPr/>
        <p:txBody>
          <a:bodyPr anchor="ctr"/>
          <a:lstStyle/>
          <a:p>
            <a:r>
              <a:rPr kumimoji="1" lang="ja-JP" altLang="en-US" dirty="0"/>
              <a:t>カプセル化</a:t>
            </a:r>
            <a:r>
              <a:rPr kumimoji="1" lang="en-US" altLang="ja-JP" dirty="0"/>
              <a:t>(</a:t>
            </a:r>
            <a:r>
              <a:rPr kumimoji="1" lang="ja-JP" altLang="en-US" dirty="0"/>
              <a:t>隠蔽</a:t>
            </a:r>
            <a:r>
              <a:rPr kumimoji="1" lang="en-US" altLang="ja-JP" dirty="0"/>
              <a:t>)</a:t>
            </a:r>
            <a:endParaRPr kumimoji="1" lang="ja-JP" altLang="en-US" dirty="0"/>
          </a:p>
        </p:txBody>
      </p:sp>
      <p:pic>
        <p:nvPicPr>
          <p:cNvPr id="5" name="コンテンツ プレースホルダー 4">
            <a:extLst>
              <a:ext uri="{FF2B5EF4-FFF2-40B4-BE49-F238E27FC236}">
                <a16:creationId xmlns:a16="http://schemas.microsoft.com/office/drawing/2014/main" id="{3EF3AB99-8811-4E22-BE18-EE52F6BC15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394" y="1930400"/>
            <a:ext cx="5605529" cy="2845289"/>
          </a:xfrm>
        </p:spPr>
      </p:pic>
      <p:pic>
        <p:nvPicPr>
          <p:cNvPr id="7" name="図 6">
            <a:extLst>
              <a:ext uri="{FF2B5EF4-FFF2-40B4-BE49-F238E27FC236}">
                <a16:creationId xmlns:a16="http://schemas.microsoft.com/office/drawing/2014/main" id="{229EE79C-F394-4FA7-B53B-2DA92947AF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6833" y="213605"/>
            <a:ext cx="4754933" cy="4562084"/>
          </a:xfrm>
          <a:prstGeom prst="rect">
            <a:avLst/>
          </a:prstGeom>
        </p:spPr>
      </p:pic>
      <p:sp>
        <p:nvSpPr>
          <p:cNvPr id="8" name="テキスト ボックス 7">
            <a:extLst>
              <a:ext uri="{FF2B5EF4-FFF2-40B4-BE49-F238E27FC236}">
                <a16:creationId xmlns:a16="http://schemas.microsoft.com/office/drawing/2014/main" id="{C8C81571-19D2-4392-B4D4-E8673A08F88A}"/>
              </a:ext>
            </a:extLst>
          </p:cNvPr>
          <p:cNvSpPr txBox="1"/>
          <p:nvPr/>
        </p:nvSpPr>
        <p:spPr>
          <a:xfrm>
            <a:off x="1539191" y="5325070"/>
            <a:ext cx="8300720" cy="923330"/>
          </a:xfrm>
          <a:prstGeom prst="rect">
            <a:avLst/>
          </a:prstGeom>
          <a:noFill/>
        </p:spPr>
        <p:txBody>
          <a:bodyPr wrap="square" rtlCol="0">
            <a:spAutoFit/>
          </a:bodyPr>
          <a:lstStyle/>
          <a:p>
            <a:r>
              <a:rPr kumimoji="1" lang="en-US" altLang="ja-JP" dirty="0" err="1"/>
              <a:t>AbstractAnimals</a:t>
            </a:r>
            <a:r>
              <a:rPr kumimoji="1" lang="ja-JP" altLang="en-US" dirty="0"/>
              <a:t>クラスの</a:t>
            </a:r>
            <a:r>
              <a:rPr kumimoji="1" lang="en-US" altLang="ja-JP" dirty="0"/>
              <a:t>Update</a:t>
            </a:r>
            <a:r>
              <a:rPr kumimoji="1" lang="ja-JP" altLang="en-US" dirty="0"/>
              <a:t>関数に対する</a:t>
            </a:r>
            <a:r>
              <a:rPr kumimoji="1" lang="en-US" altLang="ja-JP" dirty="0"/>
              <a:t>Cat</a:t>
            </a:r>
            <a:r>
              <a:rPr kumimoji="1" lang="ja-JP" altLang="en-US" dirty="0"/>
              <a:t>クラスの</a:t>
            </a:r>
            <a:r>
              <a:rPr kumimoji="1" lang="en-US" altLang="ja-JP" dirty="0"/>
              <a:t>Update</a:t>
            </a:r>
            <a:r>
              <a:rPr kumimoji="1" lang="ja-JP" altLang="en-US" dirty="0"/>
              <a:t>関数のこと</a:t>
            </a:r>
            <a:endParaRPr kumimoji="1" lang="en-US" altLang="ja-JP" dirty="0"/>
          </a:p>
          <a:p>
            <a:r>
              <a:rPr kumimoji="1" lang="ja-JP" altLang="en-US" dirty="0"/>
              <a:t>又、</a:t>
            </a:r>
            <a:endParaRPr kumimoji="1" lang="en-US" altLang="ja-JP" dirty="0"/>
          </a:p>
          <a:p>
            <a:r>
              <a:rPr kumimoji="1" lang="ja-JP" altLang="en-US" dirty="0"/>
              <a:t>派生先にメンバや関数を</a:t>
            </a:r>
            <a:r>
              <a:rPr kumimoji="1" lang="en-US" altLang="ja-JP" dirty="0"/>
              <a:t>private</a:t>
            </a:r>
            <a:r>
              <a:rPr kumimoji="1" lang="ja-JP" altLang="en-US" dirty="0"/>
              <a:t>で追加したものを言う。</a:t>
            </a:r>
          </a:p>
        </p:txBody>
      </p:sp>
    </p:spTree>
    <p:extLst>
      <p:ext uri="{BB962C8B-B14F-4D97-AF65-F5344CB8AC3E}">
        <p14:creationId xmlns:p14="http://schemas.microsoft.com/office/powerpoint/2010/main" val="641814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5D5677-05E8-4E82-AE92-0003D705AB2A}"/>
              </a:ext>
            </a:extLst>
          </p:cNvPr>
          <p:cNvSpPr>
            <a:spLocks noGrp="1"/>
          </p:cNvSpPr>
          <p:nvPr>
            <p:ph type="title"/>
          </p:nvPr>
        </p:nvSpPr>
        <p:spPr>
          <a:xfrm>
            <a:off x="677334" y="609600"/>
            <a:ext cx="8596668" cy="1320800"/>
          </a:xfrm>
        </p:spPr>
        <p:txBody>
          <a:bodyPr anchor="ctr"/>
          <a:lstStyle/>
          <a:p>
            <a:pPr algn="ctr"/>
            <a:r>
              <a:rPr kumimoji="1" lang="ja-JP" altLang="en-US" dirty="0">
                <a:latin typeface="HGPｺﾞｼｯｸE" panose="020B0900000000000000" pitchFamily="50" charset="-128"/>
                <a:ea typeface="HGPｺﾞｼｯｸE" panose="020B0900000000000000" pitchFamily="50" charset="-128"/>
              </a:rPr>
              <a:t>クラスのおさらいが終わったところで</a:t>
            </a:r>
            <a:r>
              <a:rPr kumimoji="1" lang="en-US" altLang="ja-JP" dirty="0">
                <a:latin typeface="HGPｺﾞｼｯｸE" panose="020B0900000000000000" pitchFamily="50" charset="-128"/>
                <a:ea typeface="HGPｺﾞｼｯｸE" panose="020B0900000000000000" pitchFamily="50" charset="-128"/>
              </a:rPr>
              <a:t>…</a:t>
            </a:r>
            <a:endParaRPr kumimoji="1" lang="ja-JP" altLang="en-US" dirty="0">
              <a:latin typeface="HGPｺﾞｼｯｸE" panose="020B0900000000000000" pitchFamily="50" charset="-128"/>
              <a:ea typeface="HGPｺﾞｼｯｸE" panose="020B0900000000000000" pitchFamily="50" charset="-128"/>
            </a:endParaRPr>
          </a:p>
        </p:txBody>
      </p:sp>
      <p:grpSp>
        <p:nvGrpSpPr>
          <p:cNvPr id="11" name="グループ化 10">
            <a:extLst>
              <a:ext uri="{FF2B5EF4-FFF2-40B4-BE49-F238E27FC236}">
                <a16:creationId xmlns:a16="http://schemas.microsoft.com/office/drawing/2014/main" id="{1A46EEA6-8291-4734-A43E-9D1A74003CB9}"/>
              </a:ext>
            </a:extLst>
          </p:cNvPr>
          <p:cNvGrpSpPr/>
          <p:nvPr/>
        </p:nvGrpSpPr>
        <p:grpSpPr>
          <a:xfrm>
            <a:off x="3979334" y="1172866"/>
            <a:ext cx="8596668" cy="1320800"/>
            <a:chOff x="677334" y="1270000"/>
            <a:chExt cx="8596668" cy="1320800"/>
          </a:xfrm>
        </p:grpSpPr>
        <p:sp>
          <p:nvSpPr>
            <p:cNvPr id="5" name="タイトル 1">
              <a:extLst>
                <a:ext uri="{FF2B5EF4-FFF2-40B4-BE49-F238E27FC236}">
                  <a16:creationId xmlns:a16="http://schemas.microsoft.com/office/drawing/2014/main" id="{3FC0FA51-F3EE-41E4-91F0-2355B73D6172}"/>
                </a:ext>
              </a:extLst>
            </p:cNvPr>
            <p:cNvSpPr txBox="1">
              <a:spLocks/>
            </p:cNvSpPr>
            <p:nvPr/>
          </p:nvSpPr>
          <p:spPr>
            <a:xfrm>
              <a:off x="677334" y="1270000"/>
              <a:ext cx="8596668" cy="13208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algn="ctr"/>
              <a:r>
                <a:rPr lang="ja-JP" altLang="en-US" dirty="0">
                  <a:latin typeface="HGPｺﾞｼｯｸE" panose="020B0900000000000000" pitchFamily="50" charset="-128"/>
                  <a:ea typeface="HGPｺﾞｼｯｸE" panose="020B0900000000000000" pitchFamily="50" charset="-128"/>
                </a:rPr>
                <a:t>本題の</a:t>
              </a:r>
              <a:r>
                <a:rPr lang="en-US" altLang="ja-JP" dirty="0" err="1">
                  <a:latin typeface="HGPｺﾞｼｯｸE" panose="020B0900000000000000" pitchFamily="50" charset="-128"/>
                  <a:ea typeface="HGPｺﾞｼｯｸE" panose="020B0900000000000000" pitchFamily="50" charset="-128"/>
                </a:rPr>
                <a:t>GoF</a:t>
              </a:r>
              <a:r>
                <a:rPr lang="ja-JP" altLang="en-US" dirty="0" err="1">
                  <a:latin typeface="HGPｺﾞｼｯｸE" panose="020B0900000000000000" pitchFamily="50" charset="-128"/>
                  <a:ea typeface="HGPｺﾞｼｯｸE" panose="020B0900000000000000" pitchFamily="50" charset="-128"/>
                </a:rPr>
                <a:t>のお</a:t>
              </a:r>
              <a:r>
                <a:rPr lang="ja-JP" altLang="en-US" dirty="0">
                  <a:latin typeface="HGPｺﾞｼｯｸE" panose="020B0900000000000000" pitchFamily="50" charset="-128"/>
                  <a:ea typeface="HGPｺﾞｼｯｸE" panose="020B0900000000000000" pitchFamily="50" charset="-128"/>
                </a:rPr>
                <a:t>話</a:t>
              </a:r>
            </a:p>
          </p:txBody>
        </p:sp>
        <p:cxnSp>
          <p:nvCxnSpPr>
            <p:cNvPr id="7" name="直線コネクタ 6">
              <a:extLst>
                <a:ext uri="{FF2B5EF4-FFF2-40B4-BE49-F238E27FC236}">
                  <a16:creationId xmlns:a16="http://schemas.microsoft.com/office/drawing/2014/main" id="{136BE4D4-BB85-43A7-B9BE-F9B5A71931F1}"/>
                </a:ext>
              </a:extLst>
            </p:cNvPr>
            <p:cNvCxnSpPr>
              <a:cxnSpLocks/>
            </p:cNvCxnSpPr>
            <p:nvPr/>
          </p:nvCxnSpPr>
          <p:spPr>
            <a:xfrm>
              <a:off x="4633259" y="2153920"/>
              <a:ext cx="68481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6" name="テキスト ボックス 15">
            <a:extLst>
              <a:ext uri="{FF2B5EF4-FFF2-40B4-BE49-F238E27FC236}">
                <a16:creationId xmlns:a16="http://schemas.microsoft.com/office/drawing/2014/main" id="{7ABB7C8D-51F6-4A8B-991A-7604E9FFCECE}"/>
              </a:ext>
            </a:extLst>
          </p:cNvPr>
          <p:cNvSpPr txBox="1"/>
          <p:nvPr/>
        </p:nvSpPr>
        <p:spPr>
          <a:xfrm>
            <a:off x="677334" y="2235201"/>
            <a:ext cx="9469120" cy="461665"/>
          </a:xfrm>
          <a:prstGeom prst="rect">
            <a:avLst/>
          </a:prstGeom>
          <a:noFill/>
        </p:spPr>
        <p:txBody>
          <a:bodyPr wrap="square" rtlCol="0">
            <a:spAutoFit/>
          </a:bodyPr>
          <a:lstStyle/>
          <a:p>
            <a:r>
              <a:rPr kumimoji="1" lang="ja-JP" altLang="en-US" sz="2400" dirty="0">
                <a:latin typeface="HGPｺﾞｼｯｸE" panose="020B0900000000000000" pitchFamily="50" charset="-128"/>
                <a:ea typeface="HGPｺﾞｼｯｸE" panose="020B0900000000000000" pitchFamily="50" charset="-128"/>
              </a:rPr>
              <a:t>そもそも</a:t>
            </a:r>
            <a:r>
              <a:rPr kumimoji="1" lang="en-US" altLang="ja-JP" sz="2400" dirty="0" err="1">
                <a:latin typeface="HGPｺﾞｼｯｸE" panose="020B0900000000000000" pitchFamily="50" charset="-128"/>
                <a:ea typeface="HGPｺﾞｼｯｸE" panose="020B0900000000000000" pitchFamily="50" charset="-128"/>
              </a:rPr>
              <a:t>GoF</a:t>
            </a:r>
            <a:r>
              <a:rPr kumimoji="1" lang="ja-JP" altLang="en-US" sz="2400" dirty="0">
                <a:latin typeface="HGPｺﾞｼｯｸE" panose="020B0900000000000000" pitchFamily="50" charset="-128"/>
                <a:ea typeface="HGPｺﾞｼｯｸE" panose="020B0900000000000000" pitchFamily="50" charset="-128"/>
              </a:rPr>
              <a:t>とは</a:t>
            </a:r>
            <a:r>
              <a:rPr kumimoji="1" lang="en-US" altLang="ja-JP" sz="2400" dirty="0">
                <a:latin typeface="HGPｺﾞｼｯｸE" panose="020B0900000000000000" pitchFamily="50" charset="-128"/>
                <a:ea typeface="HGPｺﾞｼｯｸE" panose="020B0900000000000000" pitchFamily="50" charset="-128"/>
              </a:rPr>
              <a:t>…</a:t>
            </a:r>
          </a:p>
        </p:txBody>
      </p:sp>
      <p:sp>
        <p:nvSpPr>
          <p:cNvPr id="17" name="テキスト ボックス 16">
            <a:extLst>
              <a:ext uri="{FF2B5EF4-FFF2-40B4-BE49-F238E27FC236}">
                <a16:creationId xmlns:a16="http://schemas.microsoft.com/office/drawing/2014/main" id="{8211360E-0FEC-42E8-AE16-69B0CD63F457}"/>
              </a:ext>
            </a:extLst>
          </p:cNvPr>
          <p:cNvSpPr txBox="1"/>
          <p:nvPr/>
        </p:nvSpPr>
        <p:spPr>
          <a:xfrm>
            <a:off x="677334" y="2681012"/>
            <a:ext cx="9828106" cy="1361911"/>
          </a:xfrm>
          <a:prstGeom prst="rect">
            <a:avLst/>
          </a:prstGeom>
          <a:noFill/>
        </p:spPr>
        <p:txBody>
          <a:bodyPr wrap="square" rtlCol="0">
            <a:spAutoFit/>
          </a:bodyPr>
          <a:lstStyle/>
          <a:p>
            <a:r>
              <a:rPr lang="ja-JP" altLang="en-US" dirty="0">
                <a:hlinkClick r:id="rId2" tooltip="コンピュータ"/>
              </a:rPr>
              <a:t>コンピュータ</a:t>
            </a:r>
            <a:r>
              <a:rPr lang="ja-JP" altLang="en-US" dirty="0"/>
              <a:t>の</a:t>
            </a:r>
            <a:r>
              <a:rPr lang="ja-JP" altLang="en-US" dirty="0">
                <a:hlinkClick r:id="rId3" tooltip="プログラミング (コンピュータ)"/>
              </a:rPr>
              <a:t>プログラミング</a:t>
            </a:r>
            <a:r>
              <a:rPr lang="ja-JP" altLang="en-US" dirty="0"/>
              <a:t>で、</a:t>
            </a:r>
            <a:r>
              <a:rPr lang="ja-JP" altLang="en-US" dirty="0">
                <a:hlinkClick r:id="rId4" tooltip="素人"/>
              </a:rPr>
              <a:t>素人</a:t>
            </a:r>
            <a:r>
              <a:rPr lang="ja-JP" altLang="en-US" dirty="0"/>
              <a:t>と</a:t>
            </a:r>
            <a:r>
              <a:rPr lang="ja-JP" altLang="en-US" dirty="0">
                <a:hlinkClick r:id="rId5" tooltip="達人"/>
              </a:rPr>
              <a:t>達人</a:t>
            </a:r>
            <a:r>
              <a:rPr lang="ja-JP" altLang="en-US" dirty="0"/>
              <a:t>の間では驚くほどの生産性の差があり、その差はかなりの部分が経験の違いからきている。達人は、さまざまな難局を、何度も何度も耐え忍んで乗り切ってきている。そのような達人たちが同じ問題に取り組んだ場合、典型的にはみな同じパターンの解決策に辿り着く。これがデザインパターンである </a:t>
            </a:r>
            <a:r>
              <a:rPr lang="en-US" altLang="ja-JP" dirty="0"/>
              <a:t>(</a:t>
            </a:r>
            <a:r>
              <a:rPr lang="en-US" altLang="ja-JP" dirty="0" err="1"/>
              <a:t>GoF</a:t>
            </a:r>
            <a:r>
              <a:rPr lang="en-US" altLang="ja-JP" dirty="0"/>
              <a:t>)</a:t>
            </a:r>
            <a:r>
              <a:rPr lang="ja-JP" altLang="en-US" dirty="0" err="1"/>
              <a:t>。</a:t>
            </a:r>
            <a:endParaRPr lang="en-US" altLang="ja-JP" dirty="0"/>
          </a:p>
          <a:p>
            <a:r>
              <a:rPr lang="ja-JP" altLang="en-US" sz="1050" dirty="0"/>
              <a:t>書籍</a:t>
            </a:r>
            <a:r>
              <a:rPr lang="en-US" altLang="ja-JP" sz="1050" dirty="0"/>
              <a:t>『</a:t>
            </a:r>
            <a:r>
              <a:rPr lang="ja-JP" altLang="en-US" sz="1050" dirty="0">
                <a:hlinkClick r:id="rId6" tooltip="オブジェクト指向"/>
              </a:rPr>
              <a:t>オブジェクト指向</a:t>
            </a:r>
            <a:r>
              <a:rPr lang="ja-JP" altLang="en-US" sz="1050" dirty="0"/>
              <a:t>における再利用のためのデザインパターン</a:t>
            </a:r>
            <a:r>
              <a:rPr lang="en-US" altLang="ja-JP" sz="1050" dirty="0"/>
              <a:t>』</a:t>
            </a:r>
            <a:r>
              <a:rPr lang="ja-JP" altLang="en-US" sz="1050" dirty="0"/>
              <a:t>より</a:t>
            </a:r>
            <a:endParaRPr kumimoji="1" lang="ja-JP" altLang="en-US" sz="1050" dirty="0"/>
          </a:p>
        </p:txBody>
      </p:sp>
      <p:sp>
        <p:nvSpPr>
          <p:cNvPr id="21" name="テキスト ボックス 20">
            <a:extLst>
              <a:ext uri="{FF2B5EF4-FFF2-40B4-BE49-F238E27FC236}">
                <a16:creationId xmlns:a16="http://schemas.microsoft.com/office/drawing/2014/main" id="{EED498CD-643B-4290-8BC8-303E58F0BAB9}"/>
              </a:ext>
            </a:extLst>
          </p:cNvPr>
          <p:cNvSpPr txBox="1"/>
          <p:nvPr/>
        </p:nvSpPr>
        <p:spPr>
          <a:xfrm>
            <a:off x="772160" y="4417615"/>
            <a:ext cx="20739956" cy="1077218"/>
          </a:xfrm>
          <a:prstGeom prst="rect">
            <a:avLst/>
          </a:prstGeom>
          <a:noFill/>
        </p:spPr>
        <p:txBody>
          <a:bodyPr wrap="square" rtlCol="0">
            <a:spAutoFit/>
          </a:bodyPr>
          <a:lstStyle/>
          <a:p>
            <a:r>
              <a:rPr kumimoji="1" lang="ja-JP" altLang="en-US" sz="3200" dirty="0">
                <a:latin typeface="HGPｺﾞｼｯｸE" panose="020B0900000000000000" pitchFamily="50" charset="-128"/>
                <a:ea typeface="HGPｺﾞｼｯｸE" panose="020B0900000000000000" pitchFamily="50" charset="-128"/>
              </a:rPr>
              <a:t>簡潔にまとめると</a:t>
            </a:r>
            <a:endParaRPr kumimoji="1" lang="en-US" altLang="ja-JP" sz="3200" dirty="0">
              <a:latin typeface="HGPｺﾞｼｯｸE" panose="020B0900000000000000" pitchFamily="50" charset="-128"/>
              <a:ea typeface="HGPｺﾞｼｯｸE" panose="020B0900000000000000" pitchFamily="50" charset="-128"/>
            </a:endParaRPr>
          </a:p>
          <a:p>
            <a:r>
              <a:rPr kumimoji="1" lang="ja-JP" altLang="en-US" sz="3200" dirty="0">
                <a:latin typeface="HGPｺﾞｼｯｸE" panose="020B0900000000000000" pitchFamily="50" charset="-128"/>
                <a:ea typeface="HGPｺﾞｼｯｸE" panose="020B0900000000000000" pitchFamily="50" charset="-128"/>
              </a:rPr>
              <a:t>オブジェクト指向プログラミングを行う上で使う設計手法</a:t>
            </a:r>
          </a:p>
        </p:txBody>
      </p:sp>
    </p:spTree>
    <p:extLst>
      <p:ext uri="{BB962C8B-B14F-4D97-AF65-F5344CB8AC3E}">
        <p14:creationId xmlns:p14="http://schemas.microsoft.com/office/powerpoint/2010/main" val="2497012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17"/>
                                        </p:tgtEl>
                                      </p:cBhvr>
                                    </p:animEffect>
                                    <p:set>
                                      <p:cBhvr>
                                        <p:cTn id="19"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01A783-26A8-4928-87D4-961A9089270E}"/>
              </a:ext>
            </a:extLst>
          </p:cNvPr>
          <p:cNvSpPr>
            <a:spLocks noGrp="1"/>
          </p:cNvSpPr>
          <p:nvPr>
            <p:ph type="title"/>
          </p:nvPr>
        </p:nvSpPr>
        <p:spPr/>
        <p:txBody>
          <a:bodyPr anchor="ctr"/>
          <a:lstStyle/>
          <a:p>
            <a:pPr algn="ctr"/>
            <a:r>
              <a:rPr kumimoji="1" lang="ja-JP" altLang="en-US" dirty="0">
                <a:latin typeface="HGPｺﾞｼｯｸE" panose="020B0900000000000000" pitchFamily="50" charset="-128"/>
                <a:ea typeface="HGPｺﾞｼｯｸE" panose="020B0900000000000000" pitchFamily="50" charset="-128"/>
              </a:rPr>
              <a:t>実はみんなも既に使っている</a:t>
            </a:r>
            <a:r>
              <a:rPr kumimoji="1" lang="en-US" altLang="ja-JP" dirty="0">
                <a:latin typeface="HGPｺﾞｼｯｸE" panose="020B0900000000000000" pitchFamily="50" charset="-128"/>
                <a:ea typeface="HGPｺﾞｼｯｸE" panose="020B0900000000000000" pitchFamily="50" charset="-128"/>
              </a:rPr>
              <a:t>!?</a:t>
            </a:r>
            <a:endParaRPr kumimoji="1" lang="ja-JP" altLang="en-US" dirty="0">
              <a:latin typeface="HGPｺﾞｼｯｸE" panose="020B0900000000000000" pitchFamily="50" charset="-128"/>
              <a:ea typeface="HGPｺﾞｼｯｸE" panose="020B0900000000000000" pitchFamily="50" charset="-128"/>
            </a:endParaRPr>
          </a:p>
        </p:txBody>
      </p:sp>
      <p:pic>
        <p:nvPicPr>
          <p:cNvPr id="5" name="コンテンツ プレースホルダー 4">
            <a:extLst>
              <a:ext uri="{FF2B5EF4-FFF2-40B4-BE49-F238E27FC236}">
                <a16:creationId xmlns:a16="http://schemas.microsoft.com/office/drawing/2014/main" id="{D303BC22-9F3E-4A19-92B0-3E45697361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3935" y="1930400"/>
            <a:ext cx="4006346" cy="3881437"/>
          </a:xfrm>
        </p:spPr>
      </p:pic>
      <p:sp>
        <p:nvSpPr>
          <p:cNvPr id="6" name="テキスト ボックス 5">
            <a:extLst>
              <a:ext uri="{FF2B5EF4-FFF2-40B4-BE49-F238E27FC236}">
                <a16:creationId xmlns:a16="http://schemas.microsoft.com/office/drawing/2014/main" id="{477A33C6-A67E-48F8-8E09-65D2B5733D2F}"/>
              </a:ext>
            </a:extLst>
          </p:cNvPr>
          <p:cNvSpPr txBox="1"/>
          <p:nvPr/>
        </p:nvSpPr>
        <p:spPr>
          <a:xfrm>
            <a:off x="4814189" y="2680202"/>
            <a:ext cx="5405120" cy="738664"/>
          </a:xfrm>
          <a:prstGeom prst="rect">
            <a:avLst/>
          </a:prstGeom>
          <a:noFill/>
        </p:spPr>
        <p:txBody>
          <a:bodyPr wrap="square" rtlCol="0">
            <a:spAutoFit/>
          </a:bodyPr>
          <a:lstStyle/>
          <a:p>
            <a:r>
              <a:rPr kumimoji="1" lang="en-US" altLang="ja-JP" sz="2400" dirty="0">
                <a:latin typeface="HGPｺﾞｼｯｸE" panose="020B0900000000000000" pitchFamily="50" charset="-128"/>
                <a:ea typeface="HGPｺﾞｼｯｸE" panose="020B0900000000000000" pitchFamily="50" charset="-128"/>
              </a:rPr>
              <a:t>Unity</a:t>
            </a:r>
            <a:r>
              <a:rPr kumimoji="1" lang="ja-JP" altLang="en-US" sz="2400" dirty="0">
                <a:latin typeface="HGPｺﾞｼｯｸE" panose="020B0900000000000000" pitchFamily="50" charset="-128"/>
                <a:ea typeface="HGPｺﾞｼｯｸE" panose="020B0900000000000000" pitchFamily="50" charset="-128"/>
              </a:rPr>
              <a:t>の</a:t>
            </a:r>
            <a:r>
              <a:rPr kumimoji="1" lang="en-US" altLang="ja-JP" sz="2400" dirty="0">
                <a:latin typeface="HGPｺﾞｼｯｸE" panose="020B0900000000000000" pitchFamily="50" charset="-128"/>
                <a:ea typeface="HGPｺﾞｼｯｸE" panose="020B0900000000000000" pitchFamily="50" charset="-128"/>
              </a:rPr>
              <a:t>Instantiate</a:t>
            </a:r>
            <a:r>
              <a:rPr kumimoji="1" lang="ja-JP" altLang="en-US" sz="2400" dirty="0">
                <a:latin typeface="HGPｺﾞｼｯｸE" panose="020B0900000000000000" pitchFamily="50" charset="-128"/>
                <a:ea typeface="HGPｺﾞｼｯｸE" panose="020B0900000000000000" pitchFamily="50" charset="-128"/>
              </a:rPr>
              <a:t>は</a:t>
            </a:r>
            <a:r>
              <a:rPr kumimoji="1" lang="en-US" altLang="ja-JP" sz="2400" dirty="0" err="1">
                <a:latin typeface="HGPｺﾞｼｯｸE" panose="020B0900000000000000" pitchFamily="50" charset="-128"/>
                <a:ea typeface="HGPｺﾞｼｯｸE" panose="020B0900000000000000" pitchFamily="50" charset="-128"/>
              </a:rPr>
              <a:t>GoF</a:t>
            </a:r>
            <a:r>
              <a:rPr kumimoji="1" lang="ja-JP" altLang="en-US" sz="2400" dirty="0">
                <a:latin typeface="HGPｺﾞｼｯｸE" panose="020B0900000000000000" pitchFamily="50" charset="-128"/>
                <a:ea typeface="HGPｺﾞｼｯｸE" panose="020B0900000000000000" pitchFamily="50" charset="-128"/>
              </a:rPr>
              <a:t>の手法だよ</a:t>
            </a:r>
            <a:r>
              <a:rPr kumimoji="1" lang="en-US" altLang="ja-JP" sz="2400" dirty="0">
                <a:latin typeface="HGPｺﾞｼｯｸE" panose="020B0900000000000000" pitchFamily="50" charset="-128"/>
                <a:ea typeface="HGPｺﾞｼｯｸE" panose="020B0900000000000000" pitchFamily="50" charset="-128"/>
              </a:rPr>
              <a:t>!!</a:t>
            </a:r>
          </a:p>
          <a:p>
            <a:r>
              <a:rPr kumimoji="1" lang="en-US" altLang="ja-JP" dirty="0">
                <a:latin typeface="HGPｺﾞｼｯｸE" panose="020B0900000000000000" pitchFamily="50" charset="-128"/>
                <a:ea typeface="HGPｺﾞｼｯｸE" panose="020B0900000000000000" pitchFamily="50" charset="-128"/>
              </a:rPr>
              <a:t>※</a:t>
            </a:r>
            <a:r>
              <a:rPr kumimoji="1" lang="ja-JP" altLang="en-US" dirty="0">
                <a:latin typeface="HGPｺﾞｼｯｸE" panose="020B0900000000000000" pitchFamily="50" charset="-128"/>
                <a:ea typeface="HGPｺﾞｼｯｸE" panose="020B0900000000000000" pitchFamily="50" charset="-128"/>
              </a:rPr>
              <a:t>厳密には違います</a:t>
            </a:r>
          </a:p>
        </p:txBody>
      </p:sp>
      <p:sp>
        <p:nvSpPr>
          <p:cNvPr id="7" name="テキスト ボックス 6">
            <a:extLst>
              <a:ext uri="{FF2B5EF4-FFF2-40B4-BE49-F238E27FC236}">
                <a16:creationId xmlns:a16="http://schemas.microsoft.com/office/drawing/2014/main" id="{C4584270-E45E-4FC0-84EF-E99B4BE7005A}"/>
              </a:ext>
            </a:extLst>
          </p:cNvPr>
          <p:cNvSpPr txBox="1"/>
          <p:nvPr/>
        </p:nvSpPr>
        <p:spPr>
          <a:xfrm>
            <a:off x="4530281" y="4177798"/>
            <a:ext cx="6128132" cy="1077218"/>
          </a:xfrm>
          <a:prstGeom prst="rect">
            <a:avLst/>
          </a:prstGeom>
          <a:noFill/>
        </p:spPr>
        <p:txBody>
          <a:bodyPr wrap="square" rtlCol="0">
            <a:spAutoFit/>
          </a:bodyPr>
          <a:lstStyle/>
          <a:p>
            <a:r>
              <a:rPr kumimoji="1" lang="ja-JP" altLang="en-US" sz="3200" dirty="0">
                <a:solidFill>
                  <a:schemeClr val="accent5">
                    <a:lumMod val="50000"/>
                  </a:schemeClr>
                </a:solidFill>
                <a:latin typeface="HGPｺﾞｼｯｸE" panose="020B0900000000000000" pitchFamily="50" charset="-128"/>
                <a:ea typeface="HGPｺﾞｼｯｸE" panose="020B0900000000000000" pitchFamily="50" charset="-128"/>
              </a:rPr>
              <a:t>こんな感じで、みんな知らないうちに実は、</a:t>
            </a:r>
            <a:r>
              <a:rPr kumimoji="1" lang="en-US" altLang="ja-JP" sz="3200" b="1" dirty="0" err="1">
                <a:solidFill>
                  <a:schemeClr val="accent5">
                    <a:lumMod val="50000"/>
                  </a:schemeClr>
                </a:solidFill>
                <a:latin typeface="HGPｺﾞｼｯｸE" panose="020B0900000000000000" pitchFamily="50" charset="-128"/>
                <a:ea typeface="HGPｺﾞｼｯｸE" panose="020B0900000000000000" pitchFamily="50" charset="-128"/>
              </a:rPr>
              <a:t>GoF</a:t>
            </a:r>
            <a:r>
              <a:rPr kumimoji="1" lang="ja-JP" altLang="en-US" sz="3200" dirty="0">
                <a:solidFill>
                  <a:schemeClr val="accent5">
                    <a:lumMod val="50000"/>
                  </a:schemeClr>
                </a:solidFill>
                <a:latin typeface="HGPｺﾞｼｯｸE" panose="020B0900000000000000" pitchFamily="50" charset="-128"/>
                <a:ea typeface="HGPｺﾞｼｯｸE" panose="020B0900000000000000" pitchFamily="50" charset="-128"/>
              </a:rPr>
              <a:t>は使っている</a:t>
            </a:r>
          </a:p>
        </p:txBody>
      </p:sp>
      <p:sp>
        <p:nvSpPr>
          <p:cNvPr id="8" name="テキスト ボックス 7">
            <a:extLst>
              <a:ext uri="{FF2B5EF4-FFF2-40B4-BE49-F238E27FC236}">
                <a16:creationId xmlns:a16="http://schemas.microsoft.com/office/drawing/2014/main" id="{75A327B7-0C62-4BCB-BAA5-E1416502D1BE}"/>
              </a:ext>
            </a:extLst>
          </p:cNvPr>
          <p:cNvSpPr txBox="1"/>
          <p:nvPr/>
        </p:nvSpPr>
        <p:spPr>
          <a:xfrm>
            <a:off x="886268" y="5925234"/>
            <a:ext cx="3281680" cy="646331"/>
          </a:xfrm>
          <a:prstGeom prst="rect">
            <a:avLst/>
          </a:prstGeom>
          <a:noFill/>
        </p:spPr>
        <p:txBody>
          <a:bodyPr wrap="square" rtlCol="0">
            <a:spAutoFit/>
          </a:bodyPr>
          <a:lstStyle/>
          <a:p>
            <a:r>
              <a:rPr kumimoji="1" lang="en-US" altLang="ja-JP" b="1" dirty="0" err="1">
                <a:solidFill>
                  <a:srgbClr val="FF0000"/>
                </a:solidFill>
              </a:rPr>
              <a:t>GoF</a:t>
            </a:r>
            <a:r>
              <a:rPr kumimoji="1" lang="ja-JP" altLang="en-US" dirty="0">
                <a:solidFill>
                  <a:srgbClr val="FF0000"/>
                </a:solidFill>
              </a:rPr>
              <a:t>の</a:t>
            </a:r>
            <a:r>
              <a:rPr lang="en-US" altLang="ja-JP" b="1" dirty="0">
                <a:solidFill>
                  <a:srgbClr val="FF0000"/>
                </a:solidFill>
              </a:rPr>
              <a:t>Prototype</a:t>
            </a:r>
            <a:r>
              <a:rPr lang="ja-JP" altLang="en-US" dirty="0">
                <a:solidFill>
                  <a:srgbClr val="FF0000"/>
                </a:solidFill>
              </a:rPr>
              <a:t>パターン↑</a:t>
            </a:r>
            <a:endParaRPr lang="en-US" altLang="ja-JP" dirty="0">
              <a:solidFill>
                <a:srgbClr val="FF0000"/>
              </a:solidFill>
            </a:endParaRPr>
          </a:p>
          <a:p>
            <a:endParaRPr kumimoji="1" lang="ja-JP" altLang="en-US" dirty="0"/>
          </a:p>
        </p:txBody>
      </p:sp>
    </p:spTree>
    <p:extLst>
      <p:ext uri="{BB962C8B-B14F-4D97-AF65-F5344CB8AC3E}">
        <p14:creationId xmlns:p14="http://schemas.microsoft.com/office/powerpoint/2010/main" val="394369408"/>
      </p:ext>
    </p:extLst>
  </p:cSld>
  <p:clrMapOvr>
    <a:masterClrMapping/>
  </p:clrMapOvr>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2586</TotalTime>
  <Words>695</Words>
  <Application>Microsoft Office PowerPoint</Application>
  <PresentationFormat>ワイド画面</PresentationFormat>
  <Paragraphs>164</Paragraphs>
  <Slides>23</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23</vt:i4>
      </vt:variant>
    </vt:vector>
  </HeadingPairs>
  <TitlesOfParts>
    <vt:vector size="30" baseType="lpstr">
      <vt:lpstr>HGPｺﾞｼｯｸE</vt:lpstr>
      <vt:lpstr>メイリオ</vt:lpstr>
      <vt:lpstr>Arial</vt:lpstr>
      <vt:lpstr>Trebuchet MS</vt:lpstr>
      <vt:lpstr>Wingdings</vt:lpstr>
      <vt:lpstr>Wingdings 3</vt:lpstr>
      <vt:lpstr>ファセット</vt:lpstr>
      <vt:lpstr>コーディング講座</vt:lpstr>
      <vt:lpstr>事始め…</vt:lpstr>
      <vt:lpstr>オブジェクト指向の三要素</vt:lpstr>
      <vt:lpstr>継承</vt:lpstr>
      <vt:lpstr>ソースコード解説</vt:lpstr>
      <vt:lpstr>多態性・多様性</vt:lpstr>
      <vt:lpstr>カプセル化(隠蔽)</vt:lpstr>
      <vt:lpstr>クラスのおさらいが終わったところで…</vt:lpstr>
      <vt:lpstr>実はみんなも既に使っている!?</vt:lpstr>
      <vt:lpstr>GoFパターンの種類</vt:lpstr>
      <vt:lpstr>1.Singletonパターン</vt:lpstr>
      <vt:lpstr>サンプルコード解説</vt:lpstr>
      <vt:lpstr>2.Adapterパターン</vt:lpstr>
      <vt:lpstr>サンプルコード解説</vt:lpstr>
      <vt:lpstr>3.Factory Methodパターン</vt:lpstr>
      <vt:lpstr>サンプルコード解説</vt:lpstr>
      <vt:lpstr>4.Abstract Factoryパターン</vt:lpstr>
      <vt:lpstr>サンプルコード解説</vt:lpstr>
      <vt:lpstr>5.Iteratorパターン</vt:lpstr>
      <vt:lpstr>サンプルコード解説</vt:lpstr>
      <vt:lpstr>6.Template Methodパターン</vt:lpstr>
      <vt:lpstr>サンプルコード解説</vt:lpstr>
      <vt:lpstr>3.Visitorパターン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最終回</dc:title>
  <dc:creator>番場 宥輝(NCC)</dc:creator>
  <cp:lastModifiedBy>番場 宥輝(NCC)</cp:lastModifiedBy>
  <cp:revision>44</cp:revision>
  <dcterms:created xsi:type="dcterms:W3CDTF">2019-06-14T20:27:46Z</dcterms:created>
  <dcterms:modified xsi:type="dcterms:W3CDTF">2019-06-30T01:57:26Z</dcterms:modified>
</cp:coreProperties>
</file>