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60" r:id="rId5"/>
    <p:sldId id="261" r:id="rId6"/>
    <p:sldId id="264" r:id="rId7"/>
    <p:sldId id="265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63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51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7670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186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3588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702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171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61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68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78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58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12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16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78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21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22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B9292-117B-40DE-9116-9B57CD56780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86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%E3%83%97%E3%83%AD%E3%82%B0%E3%83%A9%E3%83%9F%E3%83%B3%E3%82%B0_(%E3%82%B3%E3%83%B3%E3%83%94%E3%83%A5%E3%83%BC%E3%82%BF)" TargetMode="External"/><Relationship Id="rId2" Type="http://schemas.openxmlformats.org/officeDocument/2006/relationships/hyperlink" Target="https://ja.wikipedia.org/wiki/%E3%82%B3%E3%83%B3%E3%83%94%E3%83%A5%E3%83%BC%E3%82%B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.wikipedia.org/wiki/%E3%82%AA%E3%83%96%E3%82%B8%E3%82%A7%E3%82%AF%E3%83%88%E6%8C%87%E5%90%91" TargetMode="External"/><Relationship Id="rId5" Type="http://schemas.openxmlformats.org/officeDocument/2006/relationships/hyperlink" Target="https://ja.wikipedia.org/wiki/%E9%81%94%E4%BA%BA" TargetMode="External"/><Relationship Id="rId4" Type="http://schemas.openxmlformats.org/officeDocument/2006/relationships/hyperlink" Target="https://ja.wikipedia.org/wiki/%E7%B4%A0%E4%BA%B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128B76-C7A7-4AA9-A58F-7743501AE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84501"/>
            <a:ext cx="7766936" cy="1646302"/>
          </a:xfrm>
        </p:spPr>
        <p:txBody>
          <a:bodyPr/>
          <a:lstStyle/>
          <a:p>
            <a:pPr algn="ctr"/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コーディング講座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CF6566F-3E29-45F4-9016-A9661AD32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230800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～最終回～</a:t>
            </a:r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26F31AB9-FC75-400F-9F14-09051095A5DF}"/>
              </a:ext>
            </a:extLst>
          </p:cNvPr>
          <p:cNvSpPr txBox="1">
            <a:spLocks/>
          </p:cNvSpPr>
          <p:nvPr/>
        </p:nvSpPr>
        <p:spPr>
          <a:xfrm>
            <a:off x="1507067" y="3977700"/>
            <a:ext cx="8258370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目指せ、オブジェクト指向と</a:t>
            </a:r>
            <a:r>
              <a:rPr lang="en-US" altLang="ja-JP" sz="3600" dirty="0" err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GoF</a:t>
            </a:r>
            <a:r>
              <a:rPr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完全理解</a:t>
            </a:r>
            <a:r>
              <a:rPr lang="en-US" altLang="ja-JP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  <a:endParaRPr lang="ja-JP" altLang="en-US" sz="36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6321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4D7CFF-3748-426C-9E31-7592EF912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9480"/>
            <a:ext cx="8596668" cy="1320800"/>
          </a:xfrm>
        </p:spPr>
        <p:txBody>
          <a:bodyPr anchor="ctr"/>
          <a:lstStyle/>
          <a:p>
            <a:r>
              <a:rPr kumimoji="1" lang="en-US" altLang="ja-JP" dirty="0" err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GoF</a:t>
            </a:r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パターンの種類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D82EB0-BE00-426B-B96B-4CC7CB296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6924"/>
            <a:ext cx="2319866" cy="388077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【</a:t>
            </a:r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生成</a:t>
            </a: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】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Abstract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Factory</a:t>
            </a:r>
          </a:p>
          <a:p>
            <a:pPr>
              <a:buFont typeface="Wingdings" panose="05000000000000000000" pitchFamily="2" charset="2"/>
              <a:buChar char="n"/>
            </a:pP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Builder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Factory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Method</a:t>
            </a:r>
          </a:p>
          <a:p>
            <a:pPr>
              <a:buFont typeface="Wingdings" panose="05000000000000000000" pitchFamily="2" charset="2"/>
              <a:buChar char="n"/>
            </a:pP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Prototype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Singleton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61E91CD-B834-4070-AD0D-57D01C03B729}"/>
              </a:ext>
            </a:extLst>
          </p:cNvPr>
          <p:cNvSpPr txBox="1"/>
          <p:nvPr/>
        </p:nvSpPr>
        <p:spPr>
          <a:xfrm>
            <a:off x="8036329" y="5878363"/>
            <a:ext cx="219903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合計</a:t>
            </a:r>
            <a:r>
              <a:rPr kumimoji="1"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23</a:t>
            </a:r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種類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9AC93BB7-929E-495D-8FE3-80F77BAA5412}"/>
              </a:ext>
            </a:extLst>
          </p:cNvPr>
          <p:cNvSpPr txBox="1">
            <a:spLocks/>
          </p:cNvSpPr>
          <p:nvPr/>
        </p:nvSpPr>
        <p:spPr>
          <a:xfrm>
            <a:off x="3075784" y="2366923"/>
            <a:ext cx="219903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【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】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Adapter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Bridge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Composite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Decorator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Facade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Flyweight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Proxy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BAD8B2F-53AB-4319-BF18-968FC0BE9B45}"/>
              </a:ext>
            </a:extLst>
          </p:cNvPr>
          <p:cNvSpPr txBox="1"/>
          <p:nvPr/>
        </p:nvSpPr>
        <p:spPr>
          <a:xfrm>
            <a:off x="1307254" y="1600280"/>
            <a:ext cx="51046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用途に分けて紹介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95D6C9AD-543E-4555-9099-4807FFBDDBEB}"/>
              </a:ext>
            </a:extLst>
          </p:cNvPr>
          <p:cNvSpPr txBox="1">
            <a:spLocks/>
          </p:cNvSpPr>
          <p:nvPr/>
        </p:nvSpPr>
        <p:spPr>
          <a:xfrm>
            <a:off x="5474234" y="2366922"/>
            <a:ext cx="219903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【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振る舞い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】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Chain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of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Responsibility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Command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Interpreter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Iterator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Mediator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Memento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Observer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State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73D96E34-F635-4D45-B728-7EAA0C7824F8}"/>
              </a:ext>
            </a:extLst>
          </p:cNvPr>
          <p:cNvSpPr txBox="1">
            <a:spLocks/>
          </p:cNvSpPr>
          <p:nvPr/>
        </p:nvSpPr>
        <p:spPr>
          <a:xfrm>
            <a:off x="7605984" y="2754824"/>
            <a:ext cx="2199031" cy="132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Strategy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Template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Method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Visitor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7BCD24-E800-431A-A64C-3BF4116F065D}"/>
              </a:ext>
            </a:extLst>
          </p:cNvPr>
          <p:cNvSpPr txBox="1"/>
          <p:nvPr/>
        </p:nvSpPr>
        <p:spPr>
          <a:xfrm>
            <a:off x="7135467" y="5045503"/>
            <a:ext cx="381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C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制作で使える</a:t>
            </a:r>
            <a:r>
              <a:rPr kumimoji="1" lang="en-US" altLang="ja-JP" dirty="0" err="1">
                <a:solidFill>
                  <a:srgbClr val="FFC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GoF</a:t>
            </a:r>
            <a:r>
              <a:rPr kumimoji="1" lang="ja-JP" altLang="en-US" dirty="0">
                <a:solidFill>
                  <a:srgbClr val="FFC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をいくつか紹介</a:t>
            </a:r>
          </a:p>
        </p:txBody>
      </p:sp>
    </p:spTree>
    <p:extLst>
      <p:ext uri="{BB962C8B-B14F-4D97-AF65-F5344CB8AC3E}">
        <p14:creationId xmlns:p14="http://schemas.microsoft.com/office/powerpoint/2010/main" val="20201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5CC576-B1EE-40BF-9D53-4960A822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1.</a:t>
            </a:r>
            <a:r>
              <a:rPr lang="en-US" altLang="ja-JP" b="1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Singleton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パターン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048AD946-95B6-4F80-BB06-2CBD2F20C382}"/>
              </a:ext>
            </a:extLst>
          </p:cNvPr>
          <p:cNvSpPr txBox="1">
            <a:spLocks/>
          </p:cNvSpPr>
          <p:nvPr/>
        </p:nvSpPr>
        <p:spPr>
          <a:xfrm>
            <a:off x="841199" y="2108199"/>
            <a:ext cx="8746684" cy="1320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みんな大好き、シングルトン先生。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とりあえずの設計で使われることが多い。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覚えておけば、大抵のことが可能。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Manager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や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Controller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はとり</a:t>
            </a:r>
            <a:r>
              <a:rPr lang="ja-JP" altLang="en-US" dirty="0" err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ま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これで作っとけ！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71414A4-B7C4-4DE9-9363-D015CEC18631}"/>
              </a:ext>
            </a:extLst>
          </p:cNvPr>
          <p:cNvSpPr txBox="1">
            <a:spLocks/>
          </p:cNvSpPr>
          <p:nvPr/>
        </p:nvSpPr>
        <p:spPr>
          <a:xfrm>
            <a:off x="584571" y="4267201"/>
            <a:ext cx="5185915" cy="15920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【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メリット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】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インスタンスを一つしか持たない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/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持たせられない。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必然的に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public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アクセス修飾子になるはず。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シーンなどを跨いでデータを保持することが出来る。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めちゃくちゃ楽。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0915D32-8FE1-40EE-B586-26F3AA67F381}"/>
              </a:ext>
            </a:extLst>
          </p:cNvPr>
          <p:cNvSpPr txBox="1">
            <a:spLocks/>
          </p:cNvSpPr>
          <p:nvPr/>
        </p:nvSpPr>
        <p:spPr>
          <a:xfrm>
            <a:off x="5770486" y="4267200"/>
            <a:ext cx="5185915" cy="1320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【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デメリット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】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シーンを跨ぐのでキャッシュ等のデータ管理は徹底する。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参照数が多くなると編集したときに変更箇所の管理が大変。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プロからはあんまり好まれない。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343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4CA10-E254-4F92-B025-7DEDF16B0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71" y="2768600"/>
            <a:ext cx="8596668" cy="1320800"/>
          </a:xfrm>
        </p:spPr>
        <p:txBody>
          <a:bodyPr anchor="ctr"/>
          <a:lstStyle/>
          <a:p>
            <a:pPr algn="ctr"/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サンプルコード解説</a:t>
            </a:r>
          </a:p>
        </p:txBody>
      </p:sp>
    </p:spTree>
    <p:extLst>
      <p:ext uri="{BB962C8B-B14F-4D97-AF65-F5344CB8AC3E}">
        <p14:creationId xmlns:p14="http://schemas.microsoft.com/office/powerpoint/2010/main" val="243049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5CC576-B1EE-40BF-9D53-4960A822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2.</a:t>
            </a:r>
            <a:r>
              <a:rPr lang="en-US" altLang="ja-JP" b="1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Adapter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パターン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048AD946-95B6-4F80-BB06-2CBD2F20C382}"/>
              </a:ext>
            </a:extLst>
          </p:cNvPr>
          <p:cNvSpPr txBox="1">
            <a:spLocks/>
          </p:cNvSpPr>
          <p:nvPr/>
        </p:nvSpPr>
        <p:spPr>
          <a:xfrm>
            <a:off x="841199" y="2108199"/>
            <a:ext cx="8746684" cy="132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チーム制作であるある問題の解決。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スケジュールやばいけど、○○の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××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終わってないから作れない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…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プログラマーの作業できない言い訳が出来なくなります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w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71414A4-B7C4-4DE9-9363-D015CEC18631}"/>
              </a:ext>
            </a:extLst>
          </p:cNvPr>
          <p:cNvSpPr txBox="1">
            <a:spLocks/>
          </p:cNvSpPr>
          <p:nvPr/>
        </p:nvSpPr>
        <p:spPr>
          <a:xfrm>
            <a:off x="584571" y="4267201"/>
            <a:ext cx="5185915" cy="1592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【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メリット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】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他人のいじったソースを変更せずに機能を追加出来る。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進捗に対する依存度が少ない。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0915D32-8FE1-40EE-B586-26F3AA67F381}"/>
              </a:ext>
            </a:extLst>
          </p:cNvPr>
          <p:cNvSpPr txBox="1">
            <a:spLocks/>
          </p:cNvSpPr>
          <p:nvPr/>
        </p:nvSpPr>
        <p:spPr>
          <a:xfrm>
            <a:off x="5770486" y="4267200"/>
            <a:ext cx="5185915" cy="1769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【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デメリット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】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コードが煩雑になりやすく、可読性が悪くなる。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他のプログラマーの作業が終わっていなくても、機能の追加が出来るのでスケジュールの遅れを言い訳できなくなります。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246EE12-46EA-40CA-81F0-2067E5140773}"/>
              </a:ext>
            </a:extLst>
          </p:cNvPr>
          <p:cNvSpPr txBox="1"/>
          <p:nvPr/>
        </p:nvSpPr>
        <p:spPr>
          <a:xfrm>
            <a:off x="6096000" y="5879068"/>
            <a:ext cx="332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※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本来の用途とは異なります。</a:t>
            </a:r>
          </a:p>
        </p:txBody>
      </p:sp>
    </p:spTree>
    <p:extLst>
      <p:ext uri="{BB962C8B-B14F-4D97-AF65-F5344CB8AC3E}">
        <p14:creationId xmlns:p14="http://schemas.microsoft.com/office/powerpoint/2010/main" val="1198299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4CA10-E254-4F92-B025-7DEDF16B0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71" y="2768600"/>
            <a:ext cx="8596668" cy="1320800"/>
          </a:xfrm>
        </p:spPr>
        <p:txBody>
          <a:bodyPr anchor="ctr"/>
          <a:lstStyle/>
          <a:p>
            <a:pPr algn="ctr"/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サンプルコード解説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3DFD45-34D1-4D32-9A80-6B1606CC6280}"/>
              </a:ext>
            </a:extLst>
          </p:cNvPr>
          <p:cNvSpPr txBox="1"/>
          <p:nvPr/>
        </p:nvSpPr>
        <p:spPr>
          <a:xfrm>
            <a:off x="1633491" y="4021584"/>
            <a:ext cx="723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多人数の想定で組んだのでソースのみ。</a:t>
            </a:r>
            <a:r>
              <a:rPr kumimoji="1" lang="en-US" altLang="ja-JP" dirty="0"/>
              <a:t>(</a:t>
            </a:r>
            <a:r>
              <a:rPr kumimoji="1" lang="ja-JP" altLang="en-US" dirty="0"/>
              <a:t>動作確認コード無し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9725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5CC576-B1EE-40BF-9D53-4960A822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3.</a:t>
            </a:r>
            <a:r>
              <a:rPr lang="en-US" altLang="ja-JP" b="1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Visitor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パターン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048AD946-95B6-4F80-BB06-2CBD2F20C382}"/>
              </a:ext>
            </a:extLst>
          </p:cNvPr>
          <p:cNvSpPr txBox="1">
            <a:spLocks/>
          </p:cNvSpPr>
          <p:nvPr/>
        </p:nvSpPr>
        <p:spPr>
          <a:xfrm>
            <a:off x="841199" y="2108199"/>
            <a:ext cx="8746684" cy="132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同じ機能が複数必要になり、いくつも同じ関数を作る羽目になる場合の解決策。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リファレンスで一考の余地あり。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不要な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Manager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や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Controller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の洗い出しと設計整備にも役立つ？かも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71414A4-B7C4-4DE9-9363-D015CEC18631}"/>
              </a:ext>
            </a:extLst>
          </p:cNvPr>
          <p:cNvSpPr txBox="1">
            <a:spLocks/>
          </p:cNvSpPr>
          <p:nvPr/>
        </p:nvSpPr>
        <p:spPr>
          <a:xfrm>
            <a:off x="584571" y="4267200"/>
            <a:ext cx="5185915" cy="2160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【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メリット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】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再利用性が高いので、同じ機能を複数使う場合は便利。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位置など簡易情報の管理はシングルトンよりこっちの方が便利。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コードがスッキリする。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0915D32-8FE1-40EE-B586-26F3AA67F381}"/>
              </a:ext>
            </a:extLst>
          </p:cNvPr>
          <p:cNvSpPr txBox="1">
            <a:spLocks/>
          </p:cNvSpPr>
          <p:nvPr/>
        </p:nvSpPr>
        <p:spPr>
          <a:xfrm>
            <a:off x="5770486" y="4267200"/>
            <a:ext cx="5185915" cy="1769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【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デメリット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】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“Is A”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ではなく、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“has A”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の関係なので、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visitor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の編集でコンパイル時間が長くなる。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239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9C6F33-72F3-4DAB-B402-9E082B011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kumimoji="1" lang="ja-JP" altLang="en-US" dirty="0"/>
              <a:t>事始め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79073E-8FAA-4659-A002-7668D53F0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143066" cy="3132771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クラス</a:t>
            </a:r>
            <a:r>
              <a:rPr lang="en-US" altLang="ja-JP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		…		</a:t>
            </a:r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実体を作るための設計図</a:t>
            </a:r>
            <a:r>
              <a:rPr lang="en-US" altLang="ja-JP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</a:t>
            </a:r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実体無</a:t>
            </a:r>
            <a:r>
              <a:rPr lang="en-US" altLang="ja-JP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)</a:t>
            </a:r>
          </a:p>
          <a:p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インスタンス</a:t>
            </a:r>
            <a:r>
              <a:rPr lang="en-US" altLang="ja-JP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…		</a:t>
            </a:r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クラスを元に実体化されたもの。</a:t>
            </a:r>
            <a:endParaRPr lang="en-US" altLang="ja-JP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200400" lvl="7" indent="0">
              <a:buNone/>
            </a:pPr>
            <a:r>
              <a:rPr lang="en-US" altLang="ja-JP" sz="2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</a:t>
            </a:r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実体化のことをインスタンス化という。</a:t>
            </a:r>
            <a:endParaRPr lang="en-US" altLang="ja-JP" sz="26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オブジェクト</a:t>
            </a:r>
            <a:r>
              <a:rPr lang="en-US" altLang="ja-JP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…		</a:t>
            </a:r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クラスとインスタンスを含めた総称。</a:t>
            </a:r>
            <a:r>
              <a:rPr lang="en-US" altLang="ja-JP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							</a:t>
            </a:r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</a:t>
            </a:r>
            <a:r>
              <a:rPr lang="en-US" altLang="ja-JP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</a:t>
            </a:r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オブジェクト指向のことを指す場合も</a:t>
            </a:r>
            <a:r>
              <a:rPr lang="en-US" altLang="ja-JP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677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BEBA8D-D62D-4156-A75F-05EFDEEB4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90" y="733887"/>
            <a:ext cx="8596668" cy="1320800"/>
          </a:xfrm>
        </p:spPr>
        <p:txBody>
          <a:bodyPr anchor="ctr">
            <a:normAutofit/>
          </a:bodyPr>
          <a:lstStyle/>
          <a:p>
            <a:r>
              <a:rPr kumimoji="1" lang="ja-JP" altLang="en-US" sz="4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オブジェクト指向の</a:t>
            </a:r>
            <a:r>
              <a:rPr lang="ja-JP" altLang="en-US" sz="4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三</a:t>
            </a:r>
            <a:r>
              <a:rPr kumimoji="1" lang="ja-JP" altLang="en-US" sz="4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要素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993AA7-C0B4-4819-AD5C-53FBA4427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090" y="1920893"/>
            <a:ext cx="8596668" cy="21983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継承</a:t>
            </a:r>
            <a:endParaRPr kumimoji="1" lang="en-US" altLang="ja-JP" sz="36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ポリモーフィズム</a:t>
            </a:r>
            <a:r>
              <a:rPr kumimoji="1" lang="en-US" altLang="ja-JP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</a:t>
            </a:r>
            <a:r>
              <a:rPr kumimoji="1"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多態性・多様性</a:t>
            </a:r>
            <a:r>
              <a:rPr kumimoji="1" lang="en-US" altLang="ja-JP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)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カプセル化</a:t>
            </a:r>
            <a:r>
              <a:rPr lang="en-US" altLang="ja-JP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</a:t>
            </a:r>
            <a:r>
              <a:rPr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隠蔽</a:t>
            </a:r>
            <a:r>
              <a:rPr lang="en-US" altLang="ja-JP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)</a:t>
            </a:r>
          </a:p>
          <a:p>
            <a:pPr>
              <a:buFont typeface="Wingdings" panose="05000000000000000000" pitchFamily="2" charset="2"/>
              <a:buChar char="n"/>
            </a:pPr>
            <a:endParaRPr kumimoji="1" lang="ja-JP" altLang="en-US" sz="36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B27D593-992F-43EF-81E4-71F7093AF860}"/>
              </a:ext>
            </a:extLst>
          </p:cNvPr>
          <p:cNvSpPr txBox="1"/>
          <p:nvPr/>
        </p:nvSpPr>
        <p:spPr>
          <a:xfrm>
            <a:off x="695090" y="4721470"/>
            <a:ext cx="9685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そんなに難しくないので簡単におさらいしてみましょう</a:t>
            </a:r>
          </a:p>
        </p:txBody>
      </p:sp>
    </p:spTree>
    <p:extLst>
      <p:ext uri="{BB962C8B-B14F-4D97-AF65-F5344CB8AC3E}">
        <p14:creationId xmlns:p14="http://schemas.microsoft.com/office/powerpoint/2010/main" val="1624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B2E3BF-3D51-48C6-9E37-3575571A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B37CC5-2052-4D98-9F29-C9F65506B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18627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sz="3200" dirty="0"/>
              <a:t>抽象クラス</a:t>
            </a:r>
            <a:r>
              <a:rPr kumimoji="1" lang="en-US" altLang="ja-JP" sz="3200" dirty="0"/>
              <a:t>(Abstract-Class)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3200" dirty="0"/>
              <a:t>具象クラス</a:t>
            </a:r>
            <a:r>
              <a:rPr lang="en-US" altLang="ja-JP" sz="3200" dirty="0"/>
              <a:t>(Class)</a:t>
            </a:r>
          </a:p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sz="3200" dirty="0"/>
              <a:t>インターフェイス</a:t>
            </a:r>
            <a:r>
              <a:rPr kumimoji="1" lang="en-US" altLang="ja-JP" sz="3200" dirty="0"/>
              <a:t>(Interface)</a:t>
            </a:r>
            <a:endParaRPr kumimoji="1" lang="ja-JP" altLang="en-US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7F7C4B6-C9EC-4CCC-8C6C-6303FFD98131}"/>
              </a:ext>
            </a:extLst>
          </p:cNvPr>
          <p:cNvSpPr txBox="1"/>
          <p:nvPr/>
        </p:nvSpPr>
        <p:spPr>
          <a:xfrm>
            <a:off x="2072640" y="4821285"/>
            <a:ext cx="756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u="sng" dirty="0">
                <a:solidFill>
                  <a:srgbClr val="FF0000"/>
                </a:solidFill>
              </a:rPr>
              <a:t>この</a:t>
            </a:r>
            <a:r>
              <a:rPr kumimoji="1" lang="en-US" altLang="ja-JP" sz="3600" u="sng" dirty="0">
                <a:solidFill>
                  <a:srgbClr val="FF0000"/>
                </a:solidFill>
              </a:rPr>
              <a:t>3</a:t>
            </a:r>
            <a:r>
              <a:rPr kumimoji="1" lang="ja-JP" altLang="en-US" sz="3600" u="sng" dirty="0" err="1">
                <a:solidFill>
                  <a:srgbClr val="FF0000"/>
                </a:solidFill>
              </a:rPr>
              <a:t>つは</a:t>
            </a:r>
            <a:r>
              <a:rPr kumimoji="1" lang="ja-JP" altLang="en-US" sz="3600" u="sng" dirty="0">
                <a:solidFill>
                  <a:srgbClr val="FF0000"/>
                </a:solidFill>
              </a:rPr>
              <a:t>最低限抑えておこう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CC658C-AC30-4884-8961-7A61C4D575E5}"/>
              </a:ext>
            </a:extLst>
          </p:cNvPr>
          <p:cNvSpPr txBox="1"/>
          <p:nvPr/>
        </p:nvSpPr>
        <p:spPr>
          <a:xfrm>
            <a:off x="1910080" y="5570527"/>
            <a:ext cx="1028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※</a:t>
            </a:r>
            <a:r>
              <a:rPr kumimoji="1" lang="ja-JP" altLang="en-US" sz="2000" dirty="0"/>
              <a:t>抽象クラスとインターフェイスはコードサンプルを用意</a:t>
            </a:r>
          </a:p>
        </p:txBody>
      </p:sp>
    </p:spTree>
    <p:extLst>
      <p:ext uri="{BB962C8B-B14F-4D97-AF65-F5344CB8AC3E}">
        <p14:creationId xmlns:p14="http://schemas.microsoft.com/office/powerpoint/2010/main" val="168559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A5757F-E034-47D0-8638-2F808BAF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133" y="2685731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kumimoji="1" lang="ja-JP" altLang="en-US" sz="5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ソースコード解説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137CCD-FF2C-4308-8952-759DF7CF7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934" y="3816669"/>
            <a:ext cx="9889066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2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※</a:t>
            </a:r>
            <a:r>
              <a:rPr kumimoji="1" lang="ja-JP" altLang="en-US" sz="2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ダウンロードしたファイルの</a:t>
            </a:r>
            <a:r>
              <a:rPr lang="en-US" altLang="ja-JP" sz="2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.</a:t>
            </a:r>
            <a:r>
              <a:rPr lang="en-US" altLang="ja-JP" sz="2000" dirty="0" err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sln</a:t>
            </a:r>
            <a:r>
              <a:rPr lang="ja-JP" altLang="en-US" sz="2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を展開し、</a:t>
            </a:r>
            <a:r>
              <a:rPr lang="en-US" altLang="ja-JP" sz="2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Inheritance</a:t>
            </a:r>
            <a:r>
              <a:rPr lang="ja-JP" altLang="en-US" sz="2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をスタートアッププロジェクトに変更</a:t>
            </a:r>
            <a:endParaRPr kumimoji="1" lang="ja-JP" altLang="en-US" sz="20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961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3A1B58-4662-44ED-BD4B-07E24429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多態性・多様性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A374847-A737-4EA2-AA81-95FBCC49B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57177"/>
            <a:ext cx="4894375" cy="3881437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7E1CDB0-EE3C-469E-9C29-5A502F44532C}"/>
              </a:ext>
            </a:extLst>
          </p:cNvPr>
          <p:cNvSpPr txBox="1"/>
          <p:nvPr/>
        </p:nvSpPr>
        <p:spPr>
          <a:xfrm>
            <a:off x="5571709" y="3244334"/>
            <a:ext cx="357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animals</a:t>
            </a:r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の動作が多態性・多様性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4BCADEB-782E-4438-9787-AF80E9B66BA5}"/>
              </a:ext>
            </a:extLst>
          </p:cNvPr>
          <p:cNvSpPr txBox="1"/>
          <p:nvPr/>
        </p:nvSpPr>
        <p:spPr>
          <a:xfrm>
            <a:off x="5571709" y="3536085"/>
            <a:ext cx="5262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他にはアップキャストが該当</a:t>
            </a:r>
            <a:endParaRPr kumimoji="1"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※</a:t>
            </a:r>
            <a:r>
              <a:rPr kumimoji="1"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ダウンキャストは動作未定義のため使っちゃダメ</a:t>
            </a:r>
            <a:r>
              <a:rPr kumimoji="1"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  <a:endParaRPr kumimoji="1" lang="ja-JP" altLang="en-US" dirty="0">
              <a:solidFill>
                <a:srgbClr val="FF0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7469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A327E6-8F42-4283-B3F1-917BF79F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kumimoji="1" lang="ja-JP" altLang="en-US" dirty="0"/>
              <a:t>カプセル化</a:t>
            </a:r>
            <a:r>
              <a:rPr kumimoji="1" lang="en-US" altLang="ja-JP" dirty="0"/>
              <a:t>(</a:t>
            </a:r>
            <a:r>
              <a:rPr kumimoji="1" lang="ja-JP" altLang="en-US" dirty="0"/>
              <a:t>隠蔽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EF3AB99-8811-4E22-BE18-EE52F6BC1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94" y="1930400"/>
            <a:ext cx="5605529" cy="2845289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29EE79C-F394-4FA7-B53B-2DA92947A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833" y="213605"/>
            <a:ext cx="4754933" cy="456208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8C81571-19D2-4392-B4D4-E8673A08F88A}"/>
              </a:ext>
            </a:extLst>
          </p:cNvPr>
          <p:cNvSpPr txBox="1"/>
          <p:nvPr/>
        </p:nvSpPr>
        <p:spPr>
          <a:xfrm>
            <a:off x="1539191" y="5325070"/>
            <a:ext cx="830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AbstractAnimals</a:t>
            </a:r>
            <a:r>
              <a:rPr kumimoji="1" lang="ja-JP" altLang="en-US" dirty="0"/>
              <a:t>クラスの</a:t>
            </a:r>
            <a:r>
              <a:rPr kumimoji="1" lang="en-US" altLang="ja-JP" dirty="0"/>
              <a:t>Update</a:t>
            </a:r>
            <a:r>
              <a:rPr kumimoji="1" lang="ja-JP" altLang="en-US" dirty="0"/>
              <a:t>関数に対する</a:t>
            </a:r>
            <a:r>
              <a:rPr kumimoji="1" lang="en-US" altLang="ja-JP" dirty="0"/>
              <a:t>Cat</a:t>
            </a:r>
            <a:r>
              <a:rPr kumimoji="1" lang="ja-JP" altLang="en-US" dirty="0"/>
              <a:t>クラスの</a:t>
            </a:r>
            <a:r>
              <a:rPr kumimoji="1" lang="en-US" altLang="ja-JP" dirty="0"/>
              <a:t>Update</a:t>
            </a:r>
            <a:r>
              <a:rPr kumimoji="1" lang="ja-JP" altLang="en-US" dirty="0"/>
              <a:t>関数のこと</a:t>
            </a:r>
            <a:endParaRPr kumimoji="1" lang="en-US" altLang="ja-JP" dirty="0"/>
          </a:p>
          <a:p>
            <a:r>
              <a:rPr kumimoji="1" lang="ja-JP" altLang="en-US" dirty="0"/>
              <a:t>又、</a:t>
            </a:r>
            <a:endParaRPr kumimoji="1" lang="en-US" altLang="ja-JP" dirty="0"/>
          </a:p>
          <a:p>
            <a:r>
              <a:rPr kumimoji="1" lang="ja-JP" altLang="en-US" dirty="0"/>
              <a:t>派生先にメンバや関数を</a:t>
            </a:r>
            <a:r>
              <a:rPr kumimoji="1" lang="en-US" altLang="ja-JP" dirty="0"/>
              <a:t>private</a:t>
            </a:r>
            <a:r>
              <a:rPr kumimoji="1" lang="ja-JP" altLang="en-US" dirty="0"/>
              <a:t>で追加したものを言う。</a:t>
            </a:r>
          </a:p>
        </p:txBody>
      </p:sp>
    </p:spTree>
    <p:extLst>
      <p:ext uri="{BB962C8B-B14F-4D97-AF65-F5344CB8AC3E}">
        <p14:creationId xmlns:p14="http://schemas.microsoft.com/office/powerpoint/2010/main" val="64181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5D5677-05E8-4E82-AE92-0003D705A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ctr"/>
          <a:lstStyle/>
          <a:p>
            <a:pPr algn="ctr"/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クラスのおさらいが終わったところで</a:t>
            </a: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…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A46EEA6-8291-4734-A43E-9D1A74003CB9}"/>
              </a:ext>
            </a:extLst>
          </p:cNvPr>
          <p:cNvGrpSpPr/>
          <p:nvPr/>
        </p:nvGrpSpPr>
        <p:grpSpPr>
          <a:xfrm>
            <a:off x="3979334" y="1172866"/>
            <a:ext cx="8596668" cy="1320800"/>
            <a:chOff x="677334" y="1270000"/>
            <a:chExt cx="8596668" cy="1320800"/>
          </a:xfrm>
        </p:grpSpPr>
        <p:sp>
          <p:nvSpPr>
            <p:cNvPr id="5" name="タイトル 1">
              <a:extLst>
                <a:ext uri="{FF2B5EF4-FFF2-40B4-BE49-F238E27FC236}">
                  <a16:creationId xmlns:a16="http://schemas.microsoft.com/office/drawing/2014/main" id="{3FC0FA51-F3EE-41E4-91F0-2355B73D6172}"/>
                </a:ext>
              </a:extLst>
            </p:cNvPr>
            <p:cNvSpPr txBox="1">
              <a:spLocks/>
            </p:cNvSpPr>
            <p:nvPr/>
          </p:nvSpPr>
          <p:spPr>
            <a:xfrm>
              <a:off x="677334" y="1270000"/>
              <a:ext cx="8596668" cy="13208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kumimoji="1" sz="36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 kumimoji="1">
                  <a:solidFill>
                    <a:schemeClr val="tx2"/>
                  </a:solidFill>
                </a:defRPr>
              </a:lvl2pPr>
              <a:lvl3pPr eaLnBrk="1" hangingPunct="1">
                <a:defRPr kumimoji="1">
                  <a:solidFill>
                    <a:schemeClr val="tx2"/>
                  </a:solidFill>
                </a:defRPr>
              </a:lvl3pPr>
              <a:lvl4pPr eaLnBrk="1" hangingPunct="1">
                <a:defRPr kumimoji="1">
                  <a:solidFill>
                    <a:schemeClr val="tx2"/>
                  </a:solidFill>
                </a:defRPr>
              </a:lvl4pPr>
              <a:lvl5pPr eaLnBrk="1" hangingPunct="1">
                <a:defRPr kumimoji="1">
                  <a:solidFill>
                    <a:schemeClr val="tx2"/>
                  </a:solidFill>
                </a:defRPr>
              </a:lvl5pPr>
              <a:lvl6pPr eaLnBrk="1" hangingPunct="1">
                <a:defRPr kumimoji="1">
                  <a:solidFill>
                    <a:schemeClr val="tx2"/>
                  </a:solidFill>
                </a:defRPr>
              </a:lvl6pPr>
              <a:lvl7pPr eaLnBrk="1" hangingPunct="1">
                <a:defRPr kumimoji="1">
                  <a:solidFill>
                    <a:schemeClr val="tx2"/>
                  </a:solidFill>
                </a:defRPr>
              </a:lvl7pPr>
              <a:lvl8pPr eaLnBrk="1" hangingPunct="1">
                <a:defRPr kumimoji="1">
                  <a:solidFill>
                    <a:schemeClr val="tx2"/>
                  </a:solidFill>
                </a:defRPr>
              </a:lvl8pPr>
              <a:lvl9pPr eaLnBrk="1" hangingPunct="1">
                <a:defRPr kumimoji="1"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ja-JP" altLang="en-US" dirty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本題の</a:t>
              </a:r>
              <a:r>
                <a:rPr lang="en-US" altLang="ja-JP" dirty="0" err="1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GoF</a:t>
              </a:r>
              <a:r>
                <a:rPr lang="ja-JP" altLang="en-US" dirty="0" err="1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のお</a:t>
              </a:r>
              <a:r>
                <a:rPr lang="ja-JP" altLang="en-US" dirty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話</a:t>
              </a:r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136BE4D4-BB85-43A7-B9BE-F9B5A71931F1}"/>
                </a:ext>
              </a:extLst>
            </p:cNvPr>
            <p:cNvCxnSpPr>
              <a:cxnSpLocks/>
            </p:cNvCxnSpPr>
            <p:nvPr/>
          </p:nvCxnSpPr>
          <p:spPr>
            <a:xfrm>
              <a:off x="4633259" y="2153920"/>
              <a:ext cx="684818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ABB7C8D-51F6-4A8B-991A-7604E9FFCECE}"/>
              </a:ext>
            </a:extLst>
          </p:cNvPr>
          <p:cNvSpPr txBox="1"/>
          <p:nvPr/>
        </p:nvSpPr>
        <p:spPr>
          <a:xfrm>
            <a:off x="677334" y="2235201"/>
            <a:ext cx="946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そもそも</a:t>
            </a:r>
            <a:r>
              <a:rPr kumimoji="1" lang="en-US" altLang="ja-JP" sz="2400" dirty="0" err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GoF</a:t>
            </a:r>
            <a:r>
              <a:rPr kumimoji="1" lang="ja-JP" altLang="en-US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とは</a:t>
            </a:r>
            <a:r>
              <a:rPr kumimoji="1" lang="en-US" altLang="ja-JP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…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211360E-0FEC-42E8-AE16-69B0CD63F457}"/>
              </a:ext>
            </a:extLst>
          </p:cNvPr>
          <p:cNvSpPr txBox="1"/>
          <p:nvPr/>
        </p:nvSpPr>
        <p:spPr>
          <a:xfrm>
            <a:off x="677334" y="2681012"/>
            <a:ext cx="9828106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hlinkClick r:id="rId2" tooltip="コンピュータ"/>
              </a:rPr>
              <a:t>コンピュータ</a:t>
            </a:r>
            <a:r>
              <a:rPr lang="ja-JP" altLang="en-US" dirty="0"/>
              <a:t>の</a:t>
            </a:r>
            <a:r>
              <a:rPr lang="ja-JP" altLang="en-US" dirty="0">
                <a:hlinkClick r:id="rId3" tooltip="プログラミング (コンピュータ)"/>
              </a:rPr>
              <a:t>プログラミング</a:t>
            </a:r>
            <a:r>
              <a:rPr lang="ja-JP" altLang="en-US" dirty="0"/>
              <a:t>で、</a:t>
            </a:r>
            <a:r>
              <a:rPr lang="ja-JP" altLang="en-US" dirty="0">
                <a:hlinkClick r:id="rId4" tooltip="素人"/>
              </a:rPr>
              <a:t>素人</a:t>
            </a:r>
            <a:r>
              <a:rPr lang="ja-JP" altLang="en-US" dirty="0"/>
              <a:t>と</a:t>
            </a:r>
            <a:r>
              <a:rPr lang="ja-JP" altLang="en-US" dirty="0">
                <a:hlinkClick r:id="rId5" tooltip="達人"/>
              </a:rPr>
              <a:t>達人</a:t>
            </a:r>
            <a:r>
              <a:rPr lang="ja-JP" altLang="en-US" dirty="0"/>
              <a:t>の間では驚くほどの生産性の差があり、その差はかなりの部分が経験の違いからきている。達人は、さまざまな難局を、何度も何度も耐え忍んで乗り切ってきている。そのような達人たちが同じ問題に取り組んだ場合、典型的にはみな同じパターンの解決策に辿り着く。これがデザインパターンである </a:t>
            </a:r>
            <a:r>
              <a:rPr lang="en-US" altLang="ja-JP" dirty="0"/>
              <a:t>(</a:t>
            </a:r>
            <a:r>
              <a:rPr lang="en-US" altLang="ja-JP" dirty="0" err="1"/>
              <a:t>GoF</a:t>
            </a:r>
            <a:r>
              <a:rPr lang="en-US" altLang="ja-JP" dirty="0"/>
              <a:t>)</a:t>
            </a:r>
            <a:r>
              <a:rPr lang="ja-JP" altLang="en-US" dirty="0" err="1"/>
              <a:t>。</a:t>
            </a:r>
            <a:endParaRPr lang="en-US" altLang="ja-JP" dirty="0"/>
          </a:p>
          <a:p>
            <a:r>
              <a:rPr lang="ja-JP" altLang="en-US" sz="1050" dirty="0"/>
              <a:t>書籍</a:t>
            </a:r>
            <a:r>
              <a:rPr lang="en-US" altLang="ja-JP" sz="1050" dirty="0"/>
              <a:t>『</a:t>
            </a:r>
            <a:r>
              <a:rPr lang="ja-JP" altLang="en-US" sz="1050" dirty="0">
                <a:hlinkClick r:id="rId6" tooltip="オブジェクト指向"/>
              </a:rPr>
              <a:t>オブジェクト指向</a:t>
            </a:r>
            <a:r>
              <a:rPr lang="ja-JP" altLang="en-US" sz="1050" dirty="0"/>
              <a:t>における再利用のためのデザインパターン</a:t>
            </a:r>
            <a:r>
              <a:rPr lang="en-US" altLang="ja-JP" sz="1050" dirty="0"/>
              <a:t>』</a:t>
            </a:r>
            <a:r>
              <a:rPr lang="ja-JP" altLang="en-US" sz="1050" dirty="0"/>
              <a:t>より</a:t>
            </a:r>
            <a:endParaRPr kumimoji="1" lang="ja-JP" altLang="en-US" sz="105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ED498CD-643B-4290-8BC8-303E58F0BAB9}"/>
              </a:ext>
            </a:extLst>
          </p:cNvPr>
          <p:cNvSpPr txBox="1"/>
          <p:nvPr/>
        </p:nvSpPr>
        <p:spPr>
          <a:xfrm>
            <a:off x="772160" y="4417615"/>
            <a:ext cx="207399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簡潔にまとめると</a:t>
            </a:r>
            <a:endParaRPr kumimoji="1" lang="en-US" altLang="ja-JP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オブジェクト指向プログラミングを行う上で使う設計手法</a:t>
            </a:r>
          </a:p>
        </p:txBody>
      </p:sp>
    </p:spTree>
    <p:extLst>
      <p:ext uri="{BB962C8B-B14F-4D97-AF65-F5344CB8AC3E}">
        <p14:creationId xmlns:p14="http://schemas.microsoft.com/office/powerpoint/2010/main" val="249701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01A783-26A8-4928-87D4-961A9089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実はみんなも既に使っている</a:t>
            </a: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!?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D303BC22-9F3E-4A19-92B0-3E4569736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35" y="1930400"/>
            <a:ext cx="4006346" cy="388143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77A33C6-A67E-48F8-8E09-65D2B5733D2F}"/>
              </a:ext>
            </a:extLst>
          </p:cNvPr>
          <p:cNvSpPr txBox="1"/>
          <p:nvPr/>
        </p:nvSpPr>
        <p:spPr>
          <a:xfrm>
            <a:off x="4814189" y="2680202"/>
            <a:ext cx="5405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Unity</a:t>
            </a:r>
            <a:r>
              <a:rPr kumimoji="1" lang="ja-JP" altLang="en-US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</a:t>
            </a:r>
            <a:r>
              <a:rPr kumimoji="1" lang="en-US" altLang="ja-JP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Instantiate</a:t>
            </a:r>
            <a:r>
              <a:rPr kumimoji="1" lang="ja-JP" altLang="en-US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は</a:t>
            </a:r>
            <a:r>
              <a:rPr kumimoji="1" lang="en-US" altLang="ja-JP" sz="2400" dirty="0" err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GoF</a:t>
            </a:r>
            <a:r>
              <a:rPr kumimoji="1" lang="ja-JP" altLang="en-US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の手法だよ</a:t>
            </a:r>
            <a:r>
              <a:rPr kumimoji="1" lang="en-US" altLang="ja-JP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  <a:p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※</a:t>
            </a:r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厳密には違います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4584270-E45E-4FC0-84EF-E99B4BE7005A}"/>
              </a:ext>
            </a:extLst>
          </p:cNvPr>
          <p:cNvSpPr txBox="1"/>
          <p:nvPr/>
        </p:nvSpPr>
        <p:spPr>
          <a:xfrm>
            <a:off x="4530281" y="4177798"/>
            <a:ext cx="61281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accent5">
                    <a:lumMod val="50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こんな感じで、みんな知らないうちに実は、</a:t>
            </a:r>
            <a:r>
              <a:rPr kumimoji="1" lang="en-US" altLang="ja-JP" sz="3200" b="1" dirty="0" err="1">
                <a:solidFill>
                  <a:schemeClr val="accent5">
                    <a:lumMod val="50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GoF</a:t>
            </a:r>
            <a:r>
              <a:rPr kumimoji="1" lang="ja-JP" altLang="en-US" sz="3200" dirty="0">
                <a:solidFill>
                  <a:schemeClr val="accent5">
                    <a:lumMod val="50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は使っている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A327B7-0C62-4BCB-BAA5-E1416502D1BE}"/>
              </a:ext>
            </a:extLst>
          </p:cNvPr>
          <p:cNvSpPr txBox="1"/>
          <p:nvPr/>
        </p:nvSpPr>
        <p:spPr>
          <a:xfrm>
            <a:off x="886268" y="5925234"/>
            <a:ext cx="328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>
                <a:solidFill>
                  <a:srgbClr val="FF0000"/>
                </a:solidFill>
              </a:rPr>
              <a:t>GoF</a:t>
            </a:r>
            <a:r>
              <a:rPr kumimoji="1" lang="ja-JP" altLang="en-US" dirty="0">
                <a:solidFill>
                  <a:srgbClr val="FF0000"/>
                </a:solidFill>
              </a:rPr>
              <a:t>の</a:t>
            </a:r>
            <a:r>
              <a:rPr lang="en-US" altLang="ja-JP" b="1" dirty="0">
                <a:solidFill>
                  <a:srgbClr val="FF0000"/>
                </a:solidFill>
              </a:rPr>
              <a:t>Prototype</a:t>
            </a:r>
            <a:r>
              <a:rPr lang="ja-JP" altLang="en-US" dirty="0">
                <a:solidFill>
                  <a:srgbClr val="FF0000"/>
                </a:solidFill>
              </a:rPr>
              <a:t>パターン↑</a:t>
            </a:r>
            <a:endParaRPr lang="en-US" altLang="ja-JP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69408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1500</TotalTime>
  <Words>493</Words>
  <Application>Microsoft Office PowerPoint</Application>
  <PresentationFormat>ワイド画面</PresentationFormat>
  <Paragraphs>109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2" baseType="lpstr">
      <vt:lpstr>HGPｺﾞｼｯｸE</vt:lpstr>
      <vt:lpstr>メイリオ</vt:lpstr>
      <vt:lpstr>Arial</vt:lpstr>
      <vt:lpstr>Trebuchet MS</vt:lpstr>
      <vt:lpstr>Wingdings</vt:lpstr>
      <vt:lpstr>Wingdings 3</vt:lpstr>
      <vt:lpstr>ファセット</vt:lpstr>
      <vt:lpstr>コーディング講座</vt:lpstr>
      <vt:lpstr>事始め…</vt:lpstr>
      <vt:lpstr>オブジェクト指向の三要素</vt:lpstr>
      <vt:lpstr>継承</vt:lpstr>
      <vt:lpstr>ソースコード解説</vt:lpstr>
      <vt:lpstr>多態性・多様性</vt:lpstr>
      <vt:lpstr>カプセル化(隠蔽)</vt:lpstr>
      <vt:lpstr>クラスのおさらいが終わったところで…</vt:lpstr>
      <vt:lpstr>実はみんなも既に使っている!?</vt:lpstr>
      <vt:lpstr>GoFパターンの種類</vt:lpstr>
      <vt:lpstr>1.Singletonパターン</vt:lpstr>
      <vt:lpstr>サンプルコード解説</vt:lpstr>
      <vt:lpstr>2.Adapterパターン</vt:lpstr>
      <vt:lpstr>サンプルコード解説</vt:lpstr>
      <vt:lpstr>3.Visitorパターン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最終回</dc:title>
  <dc:creator>番場 宥輝(NCC)</dc:creator>
  <cp:lastModifiedBy>番場 宥輝(NCC)</cp:lastModifiedBy>
  <cp:revision>30</cp:revision>
  <dcterms:created xsi:type="dcterms:W3CDTF">2019-06-14T20:27:46Z</dcterms:created>
  <dcterms:modified xsi:type="dcterms:W3CDTF">2019-06-25T01:43:05Z</dcterms:modified>
</cp:coreProperties>
</file>