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25534-0F8C-423E-B490-11ABBC330AD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96C86-2D96-47BF-9F15-6DFECA8AD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9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2021/5/21</a:t>
            </a:r>
            <a:r>
              <a:rPr lang="zh-CN" altLang="en-US"/>
              <a:t>汇报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96C86-2D96-47BF-9F15-6DFECA8AD9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8A9AB-4024-4FBF-8C9D-0715988F5C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266948" y="4092840"/>
            <a:ext cx="7658101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266948" y="2009422"/>
            <a:ext cx="7658101" cy="1493041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7829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3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4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B9F371-6247-4C01-9C71-368B367028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5850" y="4223127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965" y="5118477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485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7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459970-AF33-49DF-8B4C-706D19D7A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938638" y="1130301"/>
            <a:ext cx="6314722" cy="31094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938638" y="5823229"/>
            <a:ext cx="631472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8640" y="5526958"/>
            <a:ext cx="631472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52528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请在插入菜单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—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页眉和页脚中修改此文本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1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问题描述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785CA9-AEBF-4AD1-827C-E472FB38740F}"/>
              </a:ext>
            </a:extLst>
          </p:cNvPr>
          <p:cNvSpPr txBox="1"/>
          <p:nvPr/>
        </p:nvSpPr>
        <p:spPr>
          <a:xfrm>
            <a:off x="669924" y="1248508"/>
            <a:ext cx="755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假定一个存在</a:t>
            </a:r>
            <a:r>
              <a:rPr lang="en-US" altLang="zh-CN" dirty="0">
                <a:cs typeface="+mn-ea"/>
                <a:sym typeface="+mn-lt"/>
              </a:rPr>
              <a:t>15</a:t>
            </a:r>
            <a:r>
              <a:rPr lang="zh-CN" altLang="en-US" dirty="0">
                <a:cs typeface="+mn-ea"/>
                <a:sym typeface="+mn-lt"/>
              </a:rPr>
              <a:t>个位置的系统，能分配类型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组件的位置各有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个。有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个位置既可以分配类型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组件，又可以分配给类型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组件。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有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个位置既可以分配类型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组件，又可以分配给类型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组件。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6C6D9-BD09-4D56-875B-6D26C5E37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53" y="2579021"/>
            <a:ext cx="8030735" cy="15877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0B5E43-5D8A-4470-A97B-3090C67EBA56}"/>
              </a:ext>
            </a:extLst>
          </p:cNvPr>
          <p:cNvSpPr txBox="1"/>
          <p:nvPr/>
        </p:nvSpPr>
        <p:spPr>
          <a:xfrm>
            <a:off x="669924" y="4573922"/>
            <a:ext cx="679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根据有效组件的数量，该组件分配问题可分为三种情况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）共有</a:t>
            </a:r>
            <a:r>
              <a:rPr lang="en-US" altLang="zh-CN" dirty="0">
                <a:cs typeface="+mn-ea"/>
                <a:sym typeface="+mn-lt"/>
              </a:rPr>
              <a:t>21</a:t>
            </a:r>
            <a:r>
              <a:rPr lang="zh-CN" altLang="en-US" dirty="0">
                <a:cs typeface="+mn-ea"/>
                <a:sym typeface="+mn-lt"/>
              </a:rPr>
              <a:t>个可分配组件（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altLang="en-US" dirty="0">
                <a:cs typeface="+mn-ea"/>
                <a:sym typeface="+mn-lt"/>
              </a:rPr>
              <a:t>类型各</a:t>
            </a:r>
            <a:r>
              <a:rPr lang="en-US" altLang="zh-CN" dirty="0">
                <a:cs typeface="+mn-ea"/>
                <a:sym typeface="+mn-lt"/>
              </a:rPr>
              <a:t>7</a:t>
            </a:r>
            <a:r>
              <a:rPr lang="zh-CN" altLang="en-US" dirty="0">
                <a:cs typeface="+mn-ea"/>
                <a:sym typeface="+mn-lt"/>
              </a:rPr>
              <a:t>个）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）共有</a:t>
            </a:r>
            <a:r>
              <a:rPr lang="en-US" altLang="zh-CN" dirty="0">
                <a:cs typeface="+mn-ea"/>
                <a:sym typeface="+mn-lt"/>
              </a:rPr>
              <a:t>15</a:t>
            </a:r>
            <a:r>
              <a:rPr lang="zh-CN" altLang="en-US" dirty="0">
                <a:cs typeface="+mn-ea"/>
                <a:sym typeface="+mn-lt"/>
              </a:rPr>
              <a:t>个可分配组件，且存在可行的分配方案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）可分配组件数量在</a:t>
            </a:r>
            <a:r>
              <a:rPr lang="en-US" altLang="zh-CN" dirty="0">
                <a:cs typeface="+mn-ea"/>
                <a:sym typeface="+mn-lt"/>
              </a:rPr>
              <a:t>15</a:t>
            </a:r>
            <a:r>
              <a:rPr lang="zh-CN" altLang="en-US" dirty="0">
                <a:cs typeface="+mn-ea"/>
                <a:sym typeface="+mn-lt"/>
              </a:rPr>
              <a:t>到</a:t>
            </a:r>
            <a:r>
              <a:rPr lang="en-US" altLang="zh-CN" dirty="0">
                <a:cs typeface="+mn-ea"/>
                <a:sym typeface="+mn-lt"/>
              </a:rPr>
              <a:t>21</a:t>
            </a:r>
            <a:r>
              <a:rPr lang="zh-CN" altLang="en-US" dirty="0">
                <a:cs typeface="+mn-ea"/>
                <a:sym typeface="+mn-lt"/>
              </a:rPr>
              <a:t>个之间，且存在可行的分配方案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43111D-9D55-4BEE-9D8B-C92542A33081}"/>
              </a:ext>
            </a:extLst>
          </p:cNvPr>
          <p:cNvSpPr txBox="1"/>
          <p:nvPr/>
        </p:nvSpPr>
        <p:spPr>
          <a:xfrm>
            <a:off x="7640515" y="4573922"/>
            <a:ext cx="2118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组件冗余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组件完全不冗余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组件不完全冗余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F5DFB5-0ED8-4C8A-BDCE-67423CA36E20}"/>
              </a:ext>
            </a:extLst>
          </p:cNvPr>
          <p:cNvSpPr txBox="1"/>
          <p:nvPr/>
        </p:nvSpPr>
        <p:spPr>
          <a:xfrm>
            <a:off x="1820007" y="6199491"/>
            <a:ext cx="66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组件完全不冗余和组件不完全冗余问题需要考虑解的可行性！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37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启发式算法：组件完全不冗余问题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03" y="1206742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第一阶段：分配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C67AC-8086-45FA-95DD-4904331C76E5}"/>
              </a:ext>
            </a:extLst>
          </p:cNvPr>
          <p:cNvSpPr txBox="1"/>
          <p:nvPr/>
        </p:nvSpPr>
        <p:spPr>
          <a:xfrm>
            <a:off x="5485477" y="1206742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第二阶段：优化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A58F0-C6C7-4647-8A53-B761C3518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5" y="1391408"/>
            <a:ext cx="3615693" cy="49538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4FFB39-4FBE-48D6-BE21-4826C5AF4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32" y="1576074"/>
            <a:ext cx="3339611" cy="49248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6D7121-947B-48D2-9706-9D503A7D29B0}"/>
              </a:ext>
            </a:extLst>
          </p:cNvPr>
          <p:cNvSpPr txBox="1"/>
          <p:nvPr/>
        </p:nvSpPr>
        <p:spPr>
          <a:xfrm>
            <a:off x="8724999" y="2836718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同类型组件</a:t>
            </a:r>
            <a:r>
              <a:rPr lang="en-US" altLang="zh-CN" dirty="0"/>
              <a:t>&gt;&gt;</a:t>
            </a:r>
            <a:r>
              <a:rPr lang="zh-CN" altLang="en-US" dirty="0"/>
              <a:t>可交换组件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0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启发式算法：组件不完全冗余问题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03" y="1206742"/>
            <a:ext cx="339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第一阶段：分配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lang="en-US" altLang="zh-CN" dirty="0">
              <a:solidFill>
                <a:srgbClr val="000000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（与组件完全不冗余问题相同）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C67AC-8086-45FA-95DD-4904331C76E5}"/>
              </a:ext>
            </a:extLst>
          </p:cNvPr>
          <p:cNvSpPr txBox="1"/>
          <p:nvPr/>
        </p:nvSpPr>
        <p:spPr>
          <a:xfrm>
            <a:off x="5485477" y="1206742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第二阶段：优化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初始解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C9C723-5FAF-43FF-8585-99D67C7F3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3" y="1688848"/>
            <a:ext cx="3615693" cy="4953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184C94-6006-475B-A051-1CB1FB4C7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64" y="1853073"/>
            <a:ext cx="3373494" cy="48467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82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CC1F8A4-9500-4224-838C-B320994F93E0}"/>
              </a:ext>
            </a:extLst>
          </p:cNvPr>
          <p:cNvSpPr txBox="1"/>
          <p:nvPr/>
        </p:nvSpPr>
        <p:spPr>
          <a:xfrm>
            <a:off x="61546" y="5903894"/>
            <a:ext cx="12130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[1]CAI Z, WANG W, ZHANG S, et al. Ant colony optimization for component assignment problems in circular consecutive-k-out-of-n systems; proceedings of the 2017 IEEE International Conference on Industrial Engineering and Engineering Management (IEEM), F, 2017 [C]. IEEE.</a:t>
            </a:r>
          </a:p>
          <a:p>
            <a:r>
              <a:rPr lang="en-US" altLang="zh-CN" sz="1400" dirty="0">
                <a:cs typeface="+mn-ea"/>
                <a:sym typeface="+mn-lt"/>
              </a:rPr>
              <a:t>[2]WANG W, CAI Z, ZHAO J, et al. Optimization of Linear Consecutive-k-Out-of-n Systems with Birnbaum Importance Based Ant Colony Optimization Algorithm [J]. Journal of Shanghai Jiaotong University (Science), 2020, 25(2): 253-60.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ACBDCE-3175-4C3A-9648-7A4D93CD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元启发式算法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蚁群算法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0F3B4-CE65-40B3-A5B7-A6450FB31BBD}"/>
              </a:ext>
            </a:extLst>
          </p:cNvPr>
          <p:cNvSpPr txBox="1"/>
          <p:nvPr/>
        </p:nvSpPr>
        <p:spPr>
          <a:xfrm>
            <a:off x="5978403" y="1219871"/>
            <a:ext cx="554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cs typeface="+mn-ea"/>
                <a:sym typeface="+mn-lt"/>
              </a:rPr>
              <a:t>把组件的分配顺序看成节点的连线；</a:t>
            </a:r>
            <a:endParaRPr lang="en-US" altLang="zh-CN" sz="1600" dirty="0">
              <a:cs typeface="+mn-ea"/>
              <a:sym typeface="+mn-lt"/>
            </a:endParaRPr>
          </a:p>
          <a:p>
            <a:r>
              <a:rPr lang="zh-CN" altLang="en-US" sz="1600" dirty="0">
                <a:cs typeface="+mn-ea"/>
                <a:sym typeface="+mn-lt"/>
              </a:rPr>
              <a:t>例如组件</a:t>
            </a: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cs typeface="+mn-ea"/>
                <a:sym typeface="+mn-lt"/>
              </a:rPr>
              <a:t>分别分配到位置</a:t>
            </a:r>
            <a:r>
              <a:rPr lang="en-US" altLang="zh-CN" sz="1600" dirty="0">
                <a:cs typeface="+mn-ea"/>
                <a:sym typeface="+mn-lt"/>
              </a:rPr>
              <a:t>1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2</a:t>
            </a:r>
            <a:r>
              <a:rPr lang="zh-CN" altLang="en-US" sz="1600" dirty="0">
                <a:cs typeface="+mn-ea"/>
                <a:sym typeface="+mn-lt"/>
              </a:rPr>
              <a:t>，</a:t>
            </a:r>
            <a:r>
              <a:rPr lang="en-US" altLang="zh-CN" sz="1600" dirty="0">
                <a:cs typeface="+mn-ea"/>
                <a:sym typeface="+mn-lt"/>
              </a:rPr>
              <a:t>3</a:t>
            </a:r>
            <a:r>
              <a:rPr lang="zh-CN" altLang="en-US" sz="1600" dirty="0">
                <a:cs typeface="+mn-ea"/>
                <a:sym typeface="+mn-lt"/>
              </a:rPr>
              <a:t>，则路径为</a:t>
            </a:r>
            <a:r>
              <a:rPr lang="en-US" altLang="zh-CN" sz="1600" dirty="0">
                <a:cs typeface="+mn-ea"/>
                <a:sym typeface="+mn-lt"/>
              </a:rPr>
              <a:t>3-2-1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1E4168-02A9-40FC-BE83-B2F7522EAA09}"/>
              </a:ext>
            </a:extLst>
          </p:cNvPr>
          <p:cNvSpPr txBox="1"/>
          <p:nvPr/>
        </p:nvSpPr>
        <p:spPr>
          <a:xfrm>
            <a:off x="546832" y="1391334"/>
            <a:ext cx="14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现有研究：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3AA4E0-2E6A-497C-88A5-12CC689B51CA}"/>
              </a:ext>
            </a:extLst>
          </p:cNvPr>
          <p:cNvSpPr txBox="1"/>
          <p:nvPr/>
        </p:nvSpPr>
        <p:spPr>
          <a:xfrm>
            <a:off x="846573" y="1804646"/>
            <a:ext cx="495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cs typeface="+mn-ea"/>
                <a:sym typeface="+mn-lt"/>
              </a:rPr>
              <a:t>CAI Zhiqiang(2017)</a:t>
            </a:r>
            <a:r>
              <a:rPr lang="en-US" altLang="zh-CN" baseline="30000" dirty="0">
                <a:cs typeface="+mn-ea"/>
                <a:sym typeface="+mn-lt"/>
              </a:rPr>
              <a:t>[1]</a:t>
            </a:r>
            <a:r>
              <a:rPr lang="zh-CN" altLang="en-US" dirty="0">
                <a:cs typeface="+mn-ea"/>
                <a:sym typeface="+mn-lt"/>
              </a:rPr>
              <a:t>使用蚁群算法求解</a:t>
            </a:r>
            <a:r>
              <a:rPr lang="en-US" altLang="zh-CN" dirty="0">
                <a:cs typeface="+mn-ea"/>
                <a:sym typeface="+mn-lt"/>
              </a:rPr>
              <a:t>Circular </a:t>
            </a:r>
          </a:p>
          <a:p>
            <a:pPr algn="just"/>
            <a:r>
              <a:rPr lang="en-US" altLang="zh-CN" dirty="0">
                <a:cs typeface="+mn-ea"/>
                <a:sym typeface="+mn-lt"/>
              </a:rPr>
              <a:t>Consecutive-k-out-of-n </a:t>
            </a:r>
            <a:r>
              <a:rPr lang="zh-CN" altLang="en-US" dirty="0">
                <a:cs typeface="+mn-ea"/>
                <a:sym typeface="+mn-lt"/>
              </a:rPr>
              <a:t>系统的</a:t>
            </a:r>
            <a:r>
              <a:rPr lang="en-US" altLang="zh-CN" dirty="0">
                <a:cs typeface="+mn-ea"/>
                <a:sym typeface="+mn-lt"/>
              </a:rPr>
              <a:t>CAP</a:t>
            </a:r>
            <a:r>
              <a:rPr lang="zh-CN" altLang="en-US" dirty="0">
                <a:cs typeface="+mn-ea"/>
                <a:sym typeface="+mn-lt"/>
              </a:rPr>
              <a:t>问题</a:t>
            </a:r>
            <a:endParaRPr lang="en-US" altLang="zh-CN" dirty="0">
              <a:cs typeface="+mn-ea"/>
              <a:sym typeface="+mn-lt"/>
            </a:endParaRPr>
          </a:p>
          <a:p>
            <a:pPr algn="just"/>
            <a:r>
              <a:rPr lang="en-US" altLang="zh-CN" dirty="0">
                <a:cs typeface="+mn-ea"/>
                <a:sym typeface="+mn-lt"/>
              </a:rPr>
              <a:t>CAI Zhiqiang(2020)</a:t>
            </a:r>
            <a:r>
              <a:rPr lang="en-US" altLang="zh-CN" baseline="30000" dirty="0">
                <a:cs typeface="+mn-ea"/>
                <a:sym typeface="+mn-lt"/>
              </a:rPr>
              <a:t>[2]</a:t>
            </a:r>
            <a:r>
              <a:rPr lang="zh-CN" altLang="en-US" dirty="0">
                <a:cs typeface="+mn-ea"/>
                <a:sym typeface="+mn-lt"/>
              </a:rPr>
              <a:t>使用基于</a:t>
            </a:r>
            <a:r>
              <a:rPr lang="en-US" altLang="zh-CN" dirty="0">
                <a:cs typeface="+mn-ea"/>
                <a:sym typeface="+mn-lt"/>
              </a:rPr>
              <a:t>BI</a:t>
            </a:r>
            <a:r>
              <a:rPr lang="zh-CN" altLang="en-US" dirty="0">
                <a:cs typeface="+mn-ea"/>
                <a:sym typeface="+mn-lt"/>
              </a:rPr>
              <a:t>的蚁群算法求解</a:t>
            </a:r>
            <a:r>
              <a:rPr lang="en-US" altLang="zh-CN" dirty="0">
                <a:cs typeface="+mn-ea"/>
                <a:sym typeface="+mn-lt"/>
              </a:rPr>
              <a:t>Linear Consecutive-k-Out-of-n </a:t>
            </a:r>
            <a:r>
              <a:rPr lang="zh-CN" altLang="en-US" dirty="0">
                <a:cs typeface="+mn-ea"/>
                <a:sym typeface="+mn-lt"/>
              </a:rPr>
              <a:t>系统的</a:t>
            </a:r>
            <a:r>
              <a:rPr lang="en-US" altLang="zh-CN" dirty="0">
                <a:cs typeface="+mn-ea"/>
                <a:sym typeface="+mn-lt"/>
              </a:rPr>
              <a:t>CAP</a:t>
            </a:r>
            <a:r>
              <a:rPr lang="zh-CN" altLang="en-US" dirty="0">
                <a:cs typeface="+mn-ea"/>
                <a:sym typeface="+mn-lt"/>
              </a:rPr>
              <a:t>问题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0291BF-9CBC-49CB-9A3B-6B778AEEC95D}"/>
              </a:ext>
            </a:extLst>
          </p:cNvPr>
          <p:cNvCxnSpPr/>
          <p:nvPr/>
        </p:nvCxnSpPr>
        <p:spPr>
          <a:xfrm>
            <a:off x="0" y="59126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3642C47-4E5B-41C3-8549-C65CFED0A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25" y="1760666"/>
            <a:ext cx="2909959" cy="44831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2136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EDDBB7"/>
      </a:accent1>
      <a:accent2>
        <a:srgbClr val="786E62"/>
      </a:accent2>
      <a:accent3>
        <a:srgbClr val="262626"/>
      </a:accent3>
      <a:accent4>
        <a:srgbClr val="A58467"/>
      </a:accent4>
      <a:accent5>
        <a:srgbClr val="D4B794"/>
      </a:accent5>
      <a:accent6>
        <a:srgbClr val="768394"/>
      </a:accent6>
      <a:hlink>
        <a:srgbClr val="4276AA"/>
      </a:hlink>
      <a:folHlink>
        <a:srgbClr val="BFBFBF"/>
      </a:folHlink>
    </a:clrScheme>
    <a:fontScheme name="ihgg0abv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390</Words>
  <Application>Microsoft Office PowerPoint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微软雅黑</vt:lpstr>
      <vt:lpstr>Arial</vt:lpstr>
      <vt:lpstr>Times New Roman</vt:lpstr>
      <vt:lpstr>主题5</vt:lpstr>
      <vt:lpstr>问题描述</vt:lpstr>
      <vt:lpstr>启发式算法：组件完全不冗余问题</vt:lpstr>
      <vt:lpstr>启发式算法：组件不完全冗余问题</vt:lpstr>
      <vt:lpstr>元启发式算法-蚁群算法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问题描述</dc:title>
  <dc:creator>yukko</dc:creator>
  <cp:lastModifiedBy>yukko</cp:lastModifiedBy>
  <cp:revision>19</cp:revision>
  <dcterms:created xsi:type="dcterms:W3CDTF">2021-05-18T12:12:31Z</dcterms:created>
  <dcterms:modified xsi:type="dcterms:W3CDTF">2021-05-30T07:42:51Z</dcterms:modified>
</cp:coreProperties>
</file>