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4490" autoAdjust="0"/>
  </p:normalViewPr>
  <p:slideViewPr>
    <p:cSldViewPr>
      <p:cViewPr varScale="1">
        <p:scale>
          <a:sx n="60" d="100"/>
          <a:sy n="60" d="100"/>
        </p:scale>
        <p:origin x="648" y="6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ycken Tibo" userId="f2842c92-3698-43af-989b-3257a5d083c4" providerId="ADAL" clId="{75A70664-E554-4C9F-A05B-B9595AA2B867}"/>
    <pc:docChg chg="undo custSel modSld">
      <pc:chgData name="Eycken Tibo" userId="f2842c92-3698-43af-989b-3257a5d083c4" providerId="ADAL" clId="{75A70664-E554-4C9F-A05B-B9595AA2B867}" dt="2025-04-03T12:54:54.055" v="6589" actId="20577"/>
      <pc:docMkLst>
        <pc:docMk/>
      </pc:docMkLst>
      <pc:sldChg chg="modNotesTx">
        <pc:chgData name="Eycken Tibo" userId="f2842c92-3698-43af-989b-3257a5d083c4" providerId="ADAL" clId="{75A70664-E554-4C9F-A05B-B9595AA2B867}" dt="2025-04-03T11:15:18.190" v="372" actId="20577"/>
        <pc:sldMkLst>
          <pc:docMk/>
          <pc:sldMk cId="0" sldId="261"/>
        </pc:sldMkLst>
      </pc:sldChg>
      <pc:sldChg chg="modNotesTx">
        <pc:chgData name="Eycken Tibo" userId="f2842c92-3698-43af-989b-3257a5d083c4" providerId="ADAL" clId="{75A70664-E554-4C9F-A05B-B9595AA2B867}" dt="2025-04-03T11:22:13.642" v="1385" actId="20577"/>
        <pc:sldMkLst>
          <pc:docMk/>
          <pc:sldMk cId="0" sldId="262"/>
        </pc:sldMkLst>
      </pc:sldChg>
      <pc:sldChg chg="modNotesTx">
        <pc:chgData name="Eycken Tibo" userId="f2842c92-3698-43af-989b-3257a5d083c4" providerId="ADAL" clId="{75A70664-E554-4C9F-A05B-B9595AA2B867}" dt="2025-04-03T11:22:57.722" v="1436" actId="20577"/>
        <pc:sldMkLst>
          <pc:docMk/>
          <pc:sldMk cId="0" sldId="263"/>
        </pc:sldMkLst>
      </pc:sldChg>
      <pc:sldChg chg="modNotesTx">
        <pc:chgData name="Eycken Tibo" userId="f2842c92-3698-43af-989b-3257a5d083c4" providerId="ADAL" clId="{75A70664-E554-4C9F-A05B-B9595AA2B867}" dt="2025-04-03T11:22:54.788" v="1435" actId="20577"/>
        <pc:sldMkLst>
          <pc:docMk/>
          <pc:sldMk cId="0" sldId="264"/>
        </pc:sldMkLst>
      </pc:sldChg>
      <pc:sldChg chg="modNotesTx">
        <pc:chgData name="Eycken Tibo" userId="f2842c92-3698-43af-989b-3257a5d083c4" providerId="ADAL" clId="{75A70664-E554-4C9F-A05B-B9595AA2B867}" dt="2025-04-03T11:24:47.316" v="1747" actId="20577"/>
        <pc:sldMkLst>
          <pc:docMk/>
          <pc:sldMk cId="0" sldId="266"/>
        </pc:sldMkLst>
      </pc:sldChg>
      <pc:sldChg chg="modNotesTx">
        <pc:chgData name="Eycken Tibo" userId="f2842c92-3698-43af-989b-3257a5d083c4" providerId="ADAL" clId="{75A70664-E554-4C9F-A05B-B9595AA2B867}" dt="2025-04-03T11:25:17.645" v="1876" actId="20577"/>
        <pc:sldMkLst>
          <pc:docMk/>
          <pc:sldMk cId="0" sldId="268"/>
        </pc:sldMkLst>
      </pc:sldChg>
      <pc:sldChg chg="modNotesTx">
        <pc:chgData name="Eycken Tibo" userId="f2842c92-3698-43af-989b-3257a5d083c4" providerId="ADAL" clId="{75A70664-E554-4C9F-A05B-B9595AA2B867}" dt="2025-04-03T11:28:39.423" v="2369" actId="20577"/>
        <pc:sldMkLst>
          <pc:docMk/>
          <pc:sldMk cId="0" sldId="269"/>
        </pc:sldMkLst>
      </pc:sldChg>
      <pc:sldChg chg="modNotesTx">
        <pc:chgData name="Eycken Tibo" userId="f2842c92-3698-43af-989b-3257a5d083c4" providerId="ADAL" clId="{75A70664-E554-4C9F-A05B-B9595AA2B867}" dt="2025-04-03T11:33:53.885" v="2834" actId="6549"/>
        <pc:sldMkLst>
          <pc:docMk/>
          <pc:sldMk cId="0" sldId="270"/>
        </pc:sldMkLst>
      </pc:sldChg>
      <pc:sldChg chg="modNotesTx">
        <pc:chgData name="Eycken Tibo" userId="f2842c92-3698-43af-989b-3257a5d083c4" providerId="ADAL" clId="{75A70664-E554-4C9F-A05B-B9595AA2B867}" dt="2025-04-03T11:34:27.524" v="2936" actId="20577"/>
        <pc:sldMkLst>
          <pc:docMk/>
          <pc:sldMk cId="0" sldId="271"/>
        </pc:sldMkLst>
      </pc:sldChg>
      <pc:sldChg chg="modNotesTx">
        <pc:chgData name="Eycken Tibo" userId="f2842c92-3698-43af-989b-3257a5d083c4" providerId="ADAL" clId="{75A70664-E554-4C9F-A05B-B9595AA2B867}" dt="2025-04-03T11:33:45.283" v="2830" actId="20577"/>
        <pc:sldMkLst>
          <pc:docMk/>
          <pc:sldMk cId="0" sldId="272"/>
        </pc:sldMkLst>
      </pc:sldChg>
      <pc:sldChg chg="modNotesTx">
        <pc:chgData name="Eycken Tibo" userId="f2842c92-3698-43af-989b-3257a5d083c4" providerId="ADAL" clId="{75A70664-E554-4C9F-A05B-B9595AA2B867}" dt="2025-04-03T11:36:11.431" v="3299" actId="20577"/>
        <pc:sldMkLst>
          <pc:docMk/>
          <pc:sldMk cId="0" sldId="273"/>
        </pc:sldMkLst>
      </pc:sldChg>
      <pc:sldChg chg="modNotesTx">
        <pc:chgData name="Eycken Tibo" userId="f2842c92-3698-43af-989b-3257a5d083c4" providerId="ADAL" clId="{75A70664-E554-4C9F-A05B-B9595AA2B867}" dt="2025-04-03T11:36:21.629" v="3349" actId="20577"/>
        <pc:sldMkLst>
          <pc:docMk/>
          <pc:sldMk cId="0" sldId="274"/>
        </pc:sldMkLst>
      </pc:sldChg>
      <pc:sldChg chg="modNotesTx">
        <pc:chgData name="Eycken Tibo" userId="f2842c92-3698-43af-989b-3257a5d083c4" providerId="ADAL" clId="{75A70664-E554-4C9F-A05B-B9595AA2B867}" dt="2025-04-03T11:36:31.108" v="3367" actId="20577"/>
        <pc:sldMkLst>
          <pc:docMk/>
          <pc:sldMk cId="0" sldId="275"/>
        </pc:sldMkLst>
      </pc:sldChg>
      <pc:sldChg chg="modNotesTx">
        <pc:chgData name="Eycken Tibo" userId="f2842c92-3698-43af-989b-3257a5d083c4" providerId="ADAL" clId="{75A70664-E554-4C9F-A05B-B9595AA2B867}" dt="2025-04-03T11:37:44.696" v="3600" actId="20577"/>
        <pc:sldMkLst>
          <pc:docMk/>
          <pc:sldMk cId="0" sldId="276"/>
        </pc:sldMkLst>
      </pc:sldChg>
      <pc:sldChg chg="modNotesTx">
        <pc:chgData name="Eycken Tibo" userId="f2842c92-3698-43af-989b-3257a5d083c4" providerId="ADAL" clId="{75A70664-E554-4C9F-A05B-B9595AA2B867}" dt="2025-04-03T11:39:13.268" v="3807" actId="20577"/>
        <pc:sldMkLst>
          <pc:docMk/>
          <pc:sldMk cId="0" sldId="279"/>
        </pc:sldMkLst>
      </pc:sldChg>
      <pc:sldChg chg="modNotesTx">
        <pc:chgData name="Eycken Tibo" userId="f2842c92-3698-43af-989b-3257a5d083c4" providerId="ADAL" clId="{75A70664-E554-4C9F-A05B-B9595AA2B867}" dt="2025-04-03T11:52:02.797" v="3948" actId="20577"/>
        <pc:sldMkLst>
          <pc:docMk/>
          <pc:sldMk cId="0" sldId="281"/>
        </pc:sldMkLst>
      </pc:sldChg>
      <pc:sldChg chg="modNotesTx">
        <pc:chgData name="Eycken Tibo" userId="f2842c92-3698-43af-989b-3257a5d083c4" providerId="ADAL" clId="{75A70664-E554-4C9F-A05B-B9595AA2B867}" dt="2025-04-03T11:54:33.365" v="4267" actId="20577"/>
        <pc:sldMkLst>
          <pc:docMk/>
          <pc:sldMk cId="0" sldId="282"/>
        </pc:sldMkLst>
      </pc:sldChg>
      <pc:sldChg chg="modNotesTx">
        <pc:chgData name="Eycken Tibo" userId="f2842c92-3698-43af-989b-3257a5d083c4" providerId="ADAL" clId="{75A70664-E554-4C9F-A05B-B9595AA2B867}" dt="2025-04-03T12:08:00.162" v="6081" actId="20577"/>
        <pc:sldMkLst>
          <pc:docMk/>
          <pc:sldMk cId="0" sldId="283"/>
        </pc:sldMkLst>
      </pc:sldChg>
      <pc:sldChg chg="modNotesTx">
        <pc:chgData name="Eycken Tibo" userId="f2842c92-3698-43af-989b-3257a5d083c4" providerId="ADAL" clId="{75A70664-E554-4C9F-A05B-B9595AA2B867}" dt="2025-04-03T12:13:37.283" v="6359" actId="20577"/>
        <pc:sldMkLst>
          <pc:docMk/>
          <pc:sldMk cId="0" sldId="284"/>
        </pc:sldMkLst>
      </pc:sldChg>
      <pc:sldChg chg="modNotesTx">
        <pc:chgData name="Eycken Tibo" userId="f2842c92-3698-43af-989b-3257a5d083c4" providerId="ADAL" clId="{75A70664-E554-4C9F-A05B-B9595AA2B867}" dt="2025-04-03T12:54:54.055" v="6589" actId="20577"/>
        <pc:sldMkLst>
          <pc:docMk/>
          <pc:sldMk cId="0" sldId="28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04D29761-F860-4690-93EC-0F15FA7E83CA}" type="datetimeFigureOut">
              <a:rPr lang="en-US" smtClean="0"/>
              <a:t>4/3/2025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786CD24C-94B3-47DC-BCBA-1660BE7833EB}" type="slidenum">
              <a:rPr lang="en-US" smtClean="0"/>
              <a:t>‹#›</a:t>
            </a:fld>
            <a:endParaRPr lang="en-US"/>
          </a:p>
        </p:txBody>
      </p:sp>
    </p:spTree>
    <p:extLst>
      <p:ext uri="{BB962C8B-B14F-4D97-AF65-F5344CB8AC3E}">
        <p14:creationId xmlns:p14="http://schemas.microsoft.com/office/powerpoint/2010/main" val="37077287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Doelfunctie is kijken wat we willen minimaliseren bijvoorbeeld de som van alle gaten tussen de lessenroosters gaan we proberen zo klein mogelijk te maken.</a:t>
            </a:r>
          </a:p>
          <a:p>
            <a:endParaRPr lang="nl-BE" dirty="0"/>
          </a:p>
          <a:p>
            <a:r>
              <a:rPr lang="nl-BE" dirty="0" err="1"/>
              <a:t>Constraints</a:t>
            </a:r>
            <a:r>
              <a:rPr lang="nl-BE" dirty="0"/>
              <a:t> zijn dingen waar we bij onze doelfunctie rekening zullen mee moeten houden</a:t>
            </a:r>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6</a:t>
            </a:fld>
            <a:endParaRPr lang="en-US"/>
          </a:p>
        </p:txBody>
      </p:sp>
    </p:spTree>
    <p:extLst>
      <p:ext uri="{BB962C8B-B14F-4D97-AF65-F5344CB8AC3E}">
        <p14:creationId xmlns:p14="http://schemas.microsoft.com/office/powerpoint/2010/main" val="3237062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Voorbeeld hiervan, stel die pieken zijn straling van wat dan ook, we zoeken een plek met de minste straling dan zouden we kunnen rondwandelen en waar de straling daalt blijven we gaan, als die stijgt gaan we terug</a:t>
            </a:r>
          </a:p>
          <a:p>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17</a:t>
            </a:fld>
            <a:endParaRPr lang="en-US"/>
          </a:p>
        </p:txBody>
      </p:sp>
    </p:spTree>
    <p:extLst>
      <p:ext uri="{BB962C8B-B14F-4D97-AF65-F5344CB8AC3E}">
        <p14:creationId xmlns:p14="http://schemas.microsoft.com/office/powerpoint/2010/main" val="1841372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Er zijn ook andere oplossingen welke we Meta-heuristieken noemen, het principe is heel simpel</a:t>
            </a:r>
          </a:p>
          <a:p>
            <a:endParaRPr lang="nl-BE" dirty="0"/>
          </a:p>
          <a:p>
            <a:r>
              <a:rPr lang="nl-BE" dirty="0" err="1"/>
              <a:t>Ipv</a:t>
            </a:r>
            <a:r>
              <a:rPr lang="nl-BE" dirty="0"/>
              <a:t> dat we altijd gaan naar waar het verbeterd gaan we af en toe ook de slechte kanten op om te zien of het daar toch niet meer stijgt</a:t>
            </a:r>
          </a:p>
          <a:p>
            <a:endParaRPr lang="nl-BE" dirty="0"/>
          </a:p>
          <a:p>
            <a:r>
              <a:rPr lang="nl-BE" dirty="0"/>
              <a:t>Dat is de meta-heuristiek, af en toe de slechte kant op gaan om te zien of het daar beter is</a:t>
            </a:r>
          </a:p>
          <a:p>
            <a:endParaRPr lang="nl-BE" dirty="0"/>
          </a:p>
          <a:p>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18</a:t>
            </a:fld>
            <a:endParaRPr lang="en-US"/>
          </a:p>
        </p:txBody>
      </p:sp>
    </p:spTree>
    <p:extLst>
      <p:ext uri="{BB962C8B-B14F-4D97-AF65-F5344CB8AC3E}">
        <p14:creationId xmlns:p14="http://schemas.microsoft.com/office/powerpoint/2010/main" val="21481079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Deze zullen wij gebruiken, </a:t>
            </a:r>
            <a:r>
              <a:rPr lang="nl-BE" dirty="0" err="1"/>
              <a:t>Simulated</a:t>
            </a:r>
            <a:r>
              <a:rPr lang="nl-BE" dirty="0"/>
              <a:t> </a:t>
            </a:r>
            <a:r>
              <a:rPr lang="nl-BE" dirty="0" err="1"/>
              <a:t>Annealing</a:t>
            </a:r>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19</a:t>
            </a:fld>
            <a:endParaRPr lang="en-US"/>
          </a:p>
        </p:txBody>
      </p:sp>
    </p:spTree>
    <p:extLst>
      <p:ext uri="{BB962C8B-B14F-4D97-AF65-F5344CB8AC3E}">
        <p14:creationId xmlns:p14="http://schemas.microsoft.com/office/powerpoint/2010/main" val="429090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Andere soorten</a:t>
            </a:r>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20</a:t>
            </a:fld>
            <a:endParaRPr lang="en-US"/>
          </a:p>
        </p:txBody>
      </p:sp>
    </p:spTree>
    <p:extLst>
      <p:ext uri="{BB962C8B-B14F-4D97-AF65-F5344CB8AC3E}">
        <p14:creationId xmlns:p14="http://schemas.microsoft.com/office/powerpoint/2010/main" val="4241952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is een oplossing waar je lokaal zal zoeken waar het verbeterd maar af en toe zullen we een stap zetten in de verkeerde richting om te zien of het daar verbeterd</a:t>
            </a:r>
          </a:p>
          <a:p>
            <a:endParaRPr lang="nl-BE" dirty="0"/>
          </a:p>
          <a:p>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21</a:t>
            </a:fld>
            <a:endParaRPr lang="en-US"/>
          </a:p>
        </p:txBody>
      </p:sp>
    </p:spTree>
    <p:extLst>
      <p:ext uri="{BB962C8B-B14F-4D97-AF65-F5344CB8AC3E}">
        <p14:creationId xmlns:p14="http://schemas.microsoft.com/office/powerpoint/2010/main" val="3626731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is de pseudo-code, ziet er ingewikkeld uit maar is vrij simpel. Dit is eigenlijk gewoon wat die stappen zijn en wat er daar gebeurt. Is hier een voorbeeld met de temperatuur</a:t>
            </a:r>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24</a:t>
            </a:fld>
            <a:endParaRPr lang="en-US"/>
          </a:p>
        </p:txBody>
      </p:sp>
    </p:spTree>
    <p:extLst>
      <p:ext uri="{BB962C8B-B14F-4D97-AF65-F5344CB8AC3E}">
        <p14:creationId xmlns:p14="http://schemas.microsoft.com/office/powerpoint/2010/main" val="5797803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Wij gaan hier een package voor gebruiken. Deze </a:t>
            </a:r>
            <a:r>
              <a:rPr lang="nl-BE" dirty="0" err="1"/>
              <a:t>library</a:t>
            </a:r>
            <a:r>
              <a:rPr lang="nl-BE" dirty="0"/>
              <a:t> kunnen wij dan gebruiken om aan </a:t>
            </a:r>
            <a:r>
              <a:rPr lang="nl-BE" dirty="0" err="1"/>
              <a:t>Simulated</a:t>
            </a:r>
            <a:r>
              <a:rPr lang="nl-BE" dirty="0"/>
              <a:t> </a:t>
            </a:r>
            <a:r>
              <a:rPr lang="nl-BE" dirty="0" err="1"/>
              <a:t>Annealing</a:t>
            </a:r>
            <a:r>
              <a:rPr lang="nl-BE" dirty="0"/>
              <a:t> te doen</a:t>
            </a:r>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26</a:t>
            </a:fld>
            <a:endParaRPr lang="en-US"/>
          </a:p>
        </p:txBody>
      </p:sp>
    </p:spTree>
    <p:extLst>
      <p:ext uri="{BB962C8B-B14F-4D97-AF65-F5344CB8AC3E}">
        <p14:creationId xmlns:p14="http://schemas.microsoft.com/office/powerpoint/2010/main" val="12223146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kunnen gebruik maken van de </a:t>
            </a:r>
            <a:r>
              <a:rPr lang="nl-BE" dirty="0" err="1"/>
              <a:t>Rastrigin</a:t>
            </a:r>
            <a:r>
              <a:rPr lang="nl-BE" dirty="0"/>
              <a:t> Functie om de globale minimum te vinden. Doelfunctie hebben we hier gekregen</a:t>
            </a:r>
          </a:p>
          <a:p>
            <a:endParaRPr lang="nl-BE" dirty="0"/>
          </a:p>
          <a:p>
            <a:r>
              <a:rPr lang="nl-BE" dirty="0" err="1"/>
              <a:t>Constraint</a:t>
            </a:r>
            <a:r>
              <a:rPr lang="nl-BE" dirty="0"/>
              <a:t> is hier dat we niet buiten de gebieden mogen</a:t>
            </a:r>
          </a:p>
          <a:p>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27</a:t>
            </a:fld>
            <a:endParaRPr lang="en-US"/>
          </a:p>
        </p:txBody>
      </p:sp>
    </p:spTree>
    <p:extLst>
      <p:ext uri="{BB962C8B-B14F-4D97-AF65-F5344CB8AC3E}">
        <p14:creationId xmlns:p14="http://schemas.microsoft.com/office/powerpoint/2010/main" val="21838636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a:t>
            </a:r>
            <a:r>
              <a:rPr lang="nl-BE" dirty="0" err="1"/>
              <a:t>erfen</a:t>
            </a:r>
            <a:r>
              <a:rPr lang="nl-BE" dirty="0"/>
              <a:t> altijd over van de </a:t>
            </a:r>
            <a:r>
              <a:rPr lang="nl-BE" dirty="0" err="1"/>
              <a:t>simanneal</a:t>
            </a:r>
            <a:r>
              <a:rPr lang="nl-BE" dirty="0"/>
              <a:t> klasse, we gaan telkens enkel 2 klassen zelf moeten definiëren</a:t>
            </a:r>
          </a:p>
          <a:p>
            <a:endParaRPr lang="nl-BE" dirty="0"/>
          </a:p>
          <a:p>
            <a:r>
              <a:rPr lang="nl-BE" dirty="0"/>
              <a:t>De energy </a:t>
            </a:r>
            <a:r>
              <a:rPr lang="nl-BE" dirty="0" err="1"/>
              <a:t>method</a:t>
            </a:r>
            <a:r>
              <a:rPr lang="nl-BE" dirty="0"/>
              <a:t> moeten we zelf de wiskundige formule invullen</a:t>
            </a:r>
          </a:p>
          <a:p>
            <a:r>
              <a:rPr lang="nl-BE" dirty="0"/>
              <a:t>De Move functie moeten we gaan definiëren welke stapjes er moeten gezet worden</a:t>
            </a:r>
          </a:p>
          <a:p>
            <a:endParaRPr lang="nl-BE" dirty="0"/>
          </a:p>
          <a:p>
            <a:r>
              <a:rPr lang="nl-BE" dirty="0"/>
              <a:t>Eens we deze klasse gemaakt hebben kunnen we een object van die klasse gaan maken met een </a:t>
            </a:r>
            <a:r>
              <a:rPr lang="nl-BE" dirty="0" err="1"/>
              <a:t>initiele</a:t>
            </a:r>
            <a:r>
              <a:rPr lang="nl-BE" dirty="0"/>
              <a:t> oplossing, (een willekeurige startpositie)dit is gewoon een willekeurige X en Y rekening houdende met de restricties. Doen we door hiertussen gewoon een random getal te nemen</a:t>
            </a:r>
          </a:p>
          <a:p>
            <a:endParaRPr lang="nl-BE" dirty="0"/>
          </a:p>
          <a:p>
            <a:r>
              <a:rPr lang="nl-BE" dirty="0"/>
              <a:t>-&gt; Uniform wilt zeggen dat ze allemaal een gelijke kans hebben, elke keuze heeft een gelijke kans om gekozen te worden, zo kiezen we 2 getallen wat een </a:t>
            </a:r>
            <a:r>
              <a:rPr lang="nl-BE" dirty="0" err="1"/>
              <a:t>numpy</a:t>
            </a:r>
            <a:r>
              <a:rPr lang="nl-BE" dirty="0"/>
              <a:t> array zal zijn met een X tussen -5 en +5 en een Y tussen -5 en +5</a:t>
            </a:r>
          </a:p>
          <a:p>
            <a:endParaRPr lang="nl-BE" dirty="0"/>
          </a:p>
          <a:p>
            <a:r>
              <a:rPr lang="nl-BE" dirty="0"/>
              <a:t>Zullen zelf de stapjes moeten coderen, eens we die hebben moeten we gewoon .</a:t>
            </a:r>
            <a:r>
              <a:rPr lang="nl-BE" dirty="0" err="1"/>
              <a:t>anneal</a:t>
            </a:r>
            <a:r>
              <a:rPr lang="nl-BE" dirty="0"/>
              <a:t>() doen en dan zal die deze oplossen</a:t>
            </a:r>
          </a:p>
          <a:p>
            <a:endParaRPr lang="nl-BE" dirty="0"/>
          </a:p>
          <a:p>
            <a:r>
              <a:rPr lang="nl-BE" dirty="0"/>
              <a:t>In de move zullen we een random getal genereren tussen 0 en 2 2 exclusief, daarmee gaan we gewoon kiezen of we in de X of Y richting zullen verplaatsen. Hier gaan we dan een random </a:t>
            </a:r>
            <a:r>
              <a:rPr lang="nl-BE" dirty="0" err="1"/>
              <a:t>normal</a:t>
            </a:r>
            <a:r>
              <a:rPr lang="nl-BE" dirty="0"/>
              <a:t> getal bijtellen (niet meer uniform dus volgt nu een klokcurve waarbij de standaarddeviatie gelijk is aan 0.1) De kans dat je een getal hebt dat dicht bij de 0 ligt is dus veel groter dan ver van het midden van de curve. Dit wijst dan op de stapjes die we gaan zetten, deze grootte is willekeurig maar zullen heel waarschijnlijk heel kleine stapjes zijn.</a:t>
            </a:r>
          </a:p>
          <a:p>
            <a:endParaRPr lang="nl-BE" dirty="0"/>
          </a:p>
          <a:p>
            <a:r>
              <a:rPr lang="nl-BE" dirty="0"/>
              <a:t>De clip is eigenlijk de </a:t>
            </a:r>
            <a:r>
              <a:rPr lang="nl-BE" dirty="0" err="1"/>
              <a:t>constraint</a:t>
            </a:r>
            <a:r>
              <a:rPr lang="nl-BE" dirty="0"/>
              <a:t>, als we met dat stapje buiten de </a:t>
            </a:r>
            <a:r>
              <a:rPr lang="nl-BE" dirty="0" err="1"/>
              <a:t>constraint</a:t>
            </a:r>
            <a:r>
              <a:rPr lang="nl-BE" dirty="0"/>
              <a:t> vallen zal die clip ons gewoon op de grens zetten</a:t>
            </a:r>
          </a:p>
        </p:txBody>
      </p:sp>
      <p:sp>
        <p:nvSpPr>
          <p:cNvPr id="4" name="Slide Number Placeholder 3"/>
          <p:cNvSpPr>
            <a:spLocks noGrp="1"/>
          </p:cNvSpPr>
          <p:nvPr>
            <p:ph type="sldNum" sz="quarter" idx="5"/>
          </p:nvPr>
        </p:nvSpPr>
        <p:spPr/>
        <p:txBody>
          <a:bodyPr/>
          <a:lstStyle/>
          <a:p>
            <a:fld id="{786CD24C-94B3-47DC-BCBA-1660BE7833EB}" type="slidenum">
              <a:rPr lang="en-US" smtClean="0"/>
              <a:t>28</a:t>
            </a:fld>
            <a:endParaRPr lang="en-US"/>
          </a:p>
        </p:txBody>
      </p:sp>
    </p:spTree>
    <p:extLst>
      <p:ext uri="{BB962C8B-B14F-4D97-AF65-F5344CB8AC3E}">
        <p14:creationId xmlns:p14="http://schemas.microsoft.com/office/powerpoint/2010/main" val="2391977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Hier hebben we alle </a:t>
            </a:r>
            <a:r>
              <a:rPr lang="nl-BE" dirty="0" err="1"/>
              <a:t>defaults</a:t>
            </a:r>
            <a:r>
              <a:rPr lang="nl-BE" dirty="0"/>
              <a:t> gebruikt van </a:t>
            </a:r>
            <a:r>
              <a:rPr lang="nl-BE" dirty="0" err="1"/>
              <a:t>anneal</a:t>
            </a:r>
            <a:r>
              <a:rPr lang="nl-BE" dirty="0"/>
              <a:t>, deze kunnen we ook aanpassen als we dat zouden willen; </a:t>
            </a:r>
            <a:r>
              <a:rPr lang="nl-BE" dirty="0" err="1"/>
              <a:t>Tmax</a:t>
            </a:r>
            <a:r>
              <a:rPr lang="nl-BE" dirty="0"/>
              <a:t> is de maximum temperatuur, minimumtemperatuur, het aantal stappen en de updates (is gewoon hoeveel iteraties we op het scherm tonen)</a:t>
            </a:r>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29</a:t>
            </a:fld>
            <a:endParaRPr lang="en-US"/>
          </a:p>
        </p:txBody>
      </p:sp>
    </p:spTree>
    <p:extLst>
      <p:ext uri="{BB962C8B-B14F-4D97-AF65-F5344CB8AC3E}">
        <p14:creationId xmlns:p14="http://schemas.microsoft.com/office/powerpoint/2010/main" val="8645507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Typisch voorbeeld hiervan is de </a:t>
            </a:r>
            <a:r>
              <a:rPr lang="nl-BE" dirty="0" err="1"/>
              <a:t>traveling</a:t>
            </a:r>
            <a:r>
              <a:rPr lang="nl-BE" dirty="0"/>
              <a:t> salesman, kortste route berekenen voor een salesman om zijn volledige tour af te leggen. Hiervoor moet je de afstand tussen alle punten berekenen en dit kan in een </a:t>
            </a:r>
            <a:r>
              <a:rPr lang="nl-BE" dirty="0" err="1"/>
              <a:t>distance</a:t>
            </a:r>
            <a:r>
              <a:rPr lang="nl-BE" dirty="0"/>
              <a:t> matrix wat een </a:t>
            </a:r>
            <a:r>
              <a:rPr lang="nl-BE" dirty="0" err="1"/>
              <a:t>numpy</a:t>
            </a:r>
            <a:r>
              <a:rPr lang="nl-BE" dirty="0"/>
              <a:t> array zou kunnen zijn. Aan de hand van deze data kunnen we dan de kortste route berekenen</a:t>
            </a:r>
          </a:p>
          <a:p>
            <a:endParaRPr lang="nl-BE" dirty="0"/>
          </a:p>
          <a:p>
            <a:r>
              <a:rPr lang="nl-BE" dirty="0"/>
              <a:t>Belangrijk is dat de afstand van A -&gt; B niet altijd even lang is als van B -&gt; A omdat er omwegen of </a:t>
            </a:r>
            <a:r>
              <a:rPr lang="nl-BE" dirty="0" err="1"/>
              <a:t>eenrichtingstraten</a:t>
            </a:r>
            <a:r>
              <a:rPr lang="nl-BE" dirty="0"/>
              <a:t> kunnen zijn. Kan het ook zien als B ligt op een heuvel dus duurt langer om de berg op te rijden dan af te rijden</a:t>
            </a:r>
          </a:p>
          <a:p>
            <a:endParaRPr lang="nl-BE" dirty="0"/>
          </a:p>
          <a:p>
            <a:r>
              <a:rPr lang="nl-BE" dirty="0"/>
              <a:t>De optimale route vinden doen we hier door bijvoorbeeld alle mogelijkheden uit te rekenen en dan de beste te kiezen. Kunnen ook voor iedere stad zien wat de kortste route is</a:t>
            </a:r>
          </a:p>
          <a:p>
            <a:endParaRPr lang="en-US" dirty="0"/>
          </a:p>
          <a:p>
            <a:r>
              <a:rPr lang="en-US" dirty="0"/>
              <a:t>Om </a:t>
            </a:r>
            <a:r>
              <a:rPr lang="en-US" dirty="0" err="1"/>
              <a:t>te</a:t>
            </a:r>
            <a:r>
              <a:rPr lang="en-US" dirty="0"/>
              <a:t> </a:t>
            </a:r>
            <a:r>
              <a:rPr lang="en-US" dirty="0" err="1"/>
              <a:t>berekenen</a:t>
            </a:r>
            <a:r>
              <a:rPr lang="en-US" dirty="0"/>
              <a:t> </a:t>
            </a:r>
            <a:r>
              <a:rPr lang="en-US" dirty="0" err="1"/>
              <a:t>hoeveel</a:t>
            </a:r>
            <a:r>
              <a:rPr lang="en-US" dirty="0"/>
              <a:t> </a:t>
            </a:r>
            <a:r>
              <a:rPr lang="en-US" dirty="0" err="1"/>
              <a:t>mogelijkheden</a:t>
            </a:r>
            <a:r>
              <a:rPr lang="en-US" dirty="0"/>
              <a:t> er </a:t>
            </a:r>
            <a:r>
              <a:rPr lang="en-US" dirty="0" err="1"/>
              <a:t>zijn</a:t>
            </a:r>
            <a:r>
              <a:rPr lang="en-US" dirty="0"/>
              <a:t> neem je alle </a:t>
            </a:r>
            <a:r>
              <a:rPr lang="en-US" dirty="0" err="1"/>
              <a:t>waarden</a:t>
            </a:r>
            <a:r>
              <a:rPr lang="en-US" dirty="0"/>
              <a:t> </a:t>
            </a:r>
            <a:r>
              <a:rPr lang="en-US" dirty="0" err="1"/>
              <a:t>en</a:t>
            </a:r>
            <a:r>
              <a:rPr lang="en-US" dirty="0"/>
              <a:t> doe je </a:t>
            </a:r>
            <a:r>
              <a:rPr lang="en-US" dirty="0" err="1"/>
              <a:t>hoeveel</a:t>
            </a:r>
            <a:r>
              <a:rPr lang="en-US" dirty="0"/>
              <a:t> je er </a:t>
            </a:r>
            <a:r>
              <a:rPr lang="en-US" dirty="0" err="1"/>
              <a:t>hebt</a:t>
            </a:r>
            <a:r>
              <a:rPr lang="en-US" dirty="0"/>
              <a:t> * -1 * -2 * -3 tot 1</a:t>
            </a:r>
          </a:p>
          <a:p>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7</a:t>
            </a:fld>
            <a:endParaRPr lang="en-US"/>
          </a:p>
        </p:txBody>
      </p:sp>
    </p:spTree>
    <p:extLst>
      <p:ext uri="{BB962C8B-B14F-4D97-AF65-F5344CB8AC3E}">
        <p14:creationId xmlns:p14="http://schemas.microsoft.com/office/powerpoint/2010/main" val="1690282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31</a:t>
            </a:fld>
            <a:endParaRPr lang="en-US"/>
          </a:p>
        </p:txBody>
      </p:sp>
    </p:spTree>
    <p:extLst>
      <p:ext uri="{BB962C8B-B14F-4D97-AF65-F5344CB8AC3E}">
        <p14:creationId xmlns:p14="http://schemas.microsoft.com/office/powerpoint/2010/main" val="740621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err="1"/>
              <a:t>Roll</a:t>
            </a:r>
            <a:r>
              <a:rPr lang="nl-BE" dirty="0"/>
              <a:t> -1 zal alles doorschuiven naar links, zal hier dan [4, 1, 3, 2, 0] worden</a:t>
            </a:r>
          </a:p>
          <a:p>
            <a:r>
              <a:rPr lang="en-US" dirty="0"/>
              <a:t>We </a:t>
            </a:r>
            <a:r>
              <a:rPr lang="en-US" dirty="0" err="1"/>
              <a:t>krijgen</a:t>
            </a:r>
            <a:r>
              <a:rPr lang="en-US" dirty="0"/>
              <a:t> dan </a:t>
            </a:r>
            <a:r>
              <a:rPr lang="en-US" dirty="0" err="1"/>
              <a:t>een</a:t>
            </a:r>
            <a:r>
              <a:rPr lang="en-US" dirty="0"/>
              <a:t> 2-dimensionale fancy index in de distance matrix </a:t>
            </a:r>
            <a:r>
              <a:rPr lang="en-US" dirty="0" err="1"/>
              <a:t>welke</a:t>
            </a:r>
            <a:r>
              <a:rPr lang="en-US" dirty="0"/>
              <a:t> de </a:t>
            </a:r>
            <a:r>
              <a:rPr lang="en-US" dirty="0" err="1"/>
              <a:t>afstand</a:t>
            </a:r>
            <a:r>
              <a:rPr lang="en-US" dirty="0"/>
              <a:t> dan </a:t>
            </a:r>
            <a:r>
              <a:rPr lang="en-US" dirty="0" err="1"/>
              <a:t>zal</a:t>
            </a:r>
            <a:r>
              <a:rPr lang="en-US" dirty="0"/>
              <a:t> </a:t>
            </a:r>
            <a:r>
              <a:rPr lang="en-US" dirty="0" err="1"/>
              <a:t>bevatten</a:t>
            </a:r>
            <a:r>
              <a:rPr lang="en-US"/>
              <a:t> </a:t>
            </a:r>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32</a:t>
            </a:fld>
            <a:endParaRPr lang="en-US"/>
          </a:p>
        </p:txBody>
      </p:sp>
    </p:spTree>
    <p:extLst>
      <p:ext uri="{BB962C8B-B14F-4D97-AF65-F5344CB8AC3E}">
        <p14:creationId xmlns:p14="http://schemas.microsoft.com/office/powerpoint/2010/main" val="2470791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We gaan het dus anders moeten berekenen</a:t>
            </a:r>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8</a:t>
            </a:fld>
            <a:endParaRPr lang="en-US"/>
          </a:p>
        </p:txBody>
      </p:sp>
    </p:spTree>
    <p:extLst>
      <p:ext uri="{BB962C8B-B14F-4D97-AF65-F5344CB8AC3E}">
        <p14:creationId xmlns:p14="http://schemas.microsoft.com/office/powerpoint/2010/main" val="13334327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9</a:t>
            </a:fld>
            <a:endParaRPr lang="en-US"/>
          </a:p>
        </p:txBody>
      </p:sp>
    </p:spTree>
    <p:extLst>
      <p:ext uri="{BB962C8B-B14F-4D97-AF65-F5344CB8AC3E}">
        <p14:creationId xmlns:p14="http://schemas.microsoft.com/office/powerpoint/2010/main" val="37874897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Algoritme geeft de OPTIMALE oplossing, als je het 2 keer laat runnen zal hij 2 keer hetzelfde geven</a:t>
            </a:r>
          </a:p>
          <a:p>
            <a:endParaRPr lang="nl-BE" dirty="0"/>
          </a:p>
          <a:p>
            <a:r>
              <a:rPr lang="nl-BE" dirty="0"/>
              <a:t>Heuristiek zal benaderingen gebruiken en deze kunnen verschillen als je ze meermaals runt om zo een goede oplossing te vinden</a:t>
            </a:r>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11</a:t>
            </a:fld>
            <a:endParaRPr lang="en-US"/>
          </a:p>
        </p:txBody>
      </p:sp>
    </p:spTree>
    <p:extLst>
      <p:ext uri="{BB962C8B-B14F-4D97-AF65-F5344CB8AC3E}">
        <p14:creationId xmlns:p14="http://schemas.microsoft.com/office/powerpoint/2010/main" val="3205683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Je hebt heuristieken die specifiek zijn voor 1 probleem, dit heet een </a:t>
            </a:r>
            <a:r>
              <a:rPr lang="nl-BE" dirty="0" err="1"/>
              <a:t>custom</a:t>
            </a:r>
            <a:r>
              <a:rPr lang="nl-BE" dirty="0"/>
              <a:t> heuristiek</a:t>
            </a:r>
          </a:p>
          <a:p>
            <a:endParaRPr lang="nl-BE" dirty="0"/>
          </a:p>
          <a:p>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13</a:t>
            </a:fld>
            <a:endParaRPr lang="en-US"/>
          </a:p>
        </p:txBody>
      </p:sp>
    </p:spTree>
    <p:extLst>
      <p:ext uri="{BB962C8B-B14F-4D97-AF65-F5344CB8AC3E}">
        <p14:creationId xmlns:p14="http://schemas.microsoft.com/office/powerpoint/2010/main" val="3249409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Dit is hiervoor een </a:t>
            </a:r>
            <a:r>
              <a:rPr lang="nl-BE" dirty="0" err="1"/>
              <a:t>custom</a:t>
            </a:r>
            <a:r>
              <a:rPr lang="nl-BE" dirty="0"/>
              <a:t> made heuristiek, je kiest een startpunt en dan zoek je de beste oplossing. Zal kijken naar de dichtste buur, niet de optimale methode maar zeker beter dan gewoon een random route te kiezen</a:t>
            </a:r>
          </a:p>
          <a:p>
            <a:endParaRPr lang="nl-BE" dirty="0"/>
          </a:p>
          <a:p>
            <a:r>
              <a:rPr lang="nl-BE" dirty="0"/>
              <a:t>Als we een ander startpunt hadden dus een andere benadering zou er een andere uitkomst zijn geweest</a:t>
            </a:r>
          </a:p>
          <a:p>
            <a:endParaRPr lang="nl-BE" dirty="0"/>
          </a:p>
          <a:p>
            <a:r>
              <a:rPr lang="en-US" dirty="0"/>
              <a:t>Als je </a:t>
            </a:r>
            <a:r>
              <a:rPr lang="en-US" dirty="0" err="1"/>
              <a:t>veel</a:t>
            </a:r>
            <a:r>
              <a:rPr lang="en-US" dirty="0"/>
              <a:t> </a:t>
            </a:r>
            <a:r>
              <a:rPr lang="en-US" dirty="0" err="1"/>
              <a:t>steden</a:t>
            </a:r>
            <a:r>
              <a:rPr lang="en-US" dirty="0"/>
              <a:t> </a:t>
            </a:r>
            <a:r>
              <a:rPr lang="en-US" dirty="0" err="1"/>
              <a:t>hebt</a:t>
            </a:r>
            <a:r>
              <a:rPr lang="en-US" dirty="0"/>
              <a:t> </a:t>
            </a:r>
            <a:r>
              <a:rPr lang="en-US" dirty="0" err="1"/>
              <a:t>kun</a:t>
            </a:r>
            <a:r>
              <a:rPr lang="en-US" dirty="0"/>
              <a:t> je </a:t>
            </a:r>
            <a:r>
              <a:rPr lang="en-US" dirty="0" err="1"/>
              <a:t>dit</a:t>
            </a:r>
            <a:r>
              <a:rPr lang="en-US" dirty="0"/>
              <a:t> </a:t>
            </a:r>
            <a:r>
              <a:rPr lang="en-US" dirty="0" err="1"/>
              <a:t>ook</a:t>
            </a:r>
            <a:r>
              <a:rPr lang="en-US" dirty="0"/>
              <a:t> </a:t>
            </a:r>
            <a:r>
              <a:rPr lang="en-US" dirty="0" err="1"/>
              <a:t>een</a:t>
            </a:r>
            <a:r>
              <a:rPr lang="en-US" dirty="0"/>
              <a:t> </a:t>
            </a:r>
            <a:r>
              <a:rPr lang="en-US" dirty="0" err="1"/>
              <a:t>aantal</a:t>
            </a:r>
            <a:r>
              <a:rPr lang="en-US" dirty="0"/>
              <a:t> </a:t>
            </a:r>
            <a:r>
              <a:rPr lang="en-US" dirty="0" err="1"/>
              <a:t>keer</a:t>
            </a:r>
            <a:r>
              <a:rPr lang="en-US" dirty="0"/>
              <a:t> </a:t>
            </a:r>
            <a:r>
              <a:rPr lang="en-US" dirty="0" err="1"/>
              <a:t>doen</a:t>
            </a:r>
            <a:r>
              <a:rPr lang="en-US" dirty="0"/>
              <a:t> met </a:t>
            </a:r>
            <a:r>
              <a:rPr lang="en-US" dirty="0" err="1"/>
              <a:t>verschillende</a:t>
            </a:r>
            <a:r>
              <a:rPr lang="en-US" dirty="0"/>
              <a:t> </a:t>
            </a:r>
            <a:r>
              <a:rPr lang="en-US" dirty="0" err="1"/>
              <a:t>startpunten</a:t>
            </a:r>
            <a:r>
              <a:rPr lang="en-US" dirty="0"/>
              <a:t> </a:t>
            </a:r>
            <a:r>
              <a:rPr lang="en-US" dirty="0" err="1"/>
              <a:t>en</a:t>
            </a:r>
            <a:r>
              <a:rPr lang="en-US" dirty="0"/>
              <a:t> dan </a:t>
            </a:r>
            <a:r>
              <a:rPr lang="en-US" dirty="0" err="1"/>
              <a:t>daaruit</a:t>
            </a:r>
            <a:r>
              <a:rPr lang="en-US" dirty="0"/>
              <a:t> de </a:t>
            </a:r>
            <a:r>
              <a:rPr lang="en-US" dirty="0" err="1"/>
              <a:t>beste</a:t>
            </a:r>
            <a:r>
              <a:rPr lang="en-US" dirty="0"/>
              <a:t> </a:t>
            </a:r>
            <a:r>
              <a:rPr lang="en-US" dirty="0" err="1"/>
              <a:t>nemen</a:t>
            </a:r>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14</a:t>
            </a:fld>
            <a:endParaRPr lang="en-US"/>
          </a:p>
        </p:txBody>
      </p:sp>
    </p:spTree>
    <p:extLst>
      <p:ext uri="{BB962C8B-B14F-4D97-AF65-F5344CB8AC3E}">
        <p14:creationId xmlns:p14="http://schemas.microsoft.com/office/powerpoint/2010/main" val="12706643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dirty="0"/>
              <a:t>Voorbeeld hiervan, stel die pieken zijn straling van wat dan ook, we zoeken een plek met de minste straling dan zouden we kunnen rondwandelen en waar de straling daalt blijven we gaan, als die stijgt gaan we terug</a:t>
            </a:r>
          </a:p>
          <a:p>
            <a:endParaRPr lang="nl-BE" dirty="0"/>
          </a:p>
          <a:p>
            <a:r>
              <a:rPr lang="nl-BE" dirty="0"/>
              <a:t>Hier gaan we stappen zetten in een bepaalde richting, als het naar boven gaan blijven we gaan, anders kiezen we een andere richting</a:t>
            </a:r>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15</a:t>
            </a:fld>
            <a:endParaRPr lang="en-US"/>
          </a:p>
        </p:txBody>
      </p:sp>
    </p:spTree>
    <p:extLst>
      <p:ext uri="{BB962C8B-B14F-4D97-AF65-F5344CB8AC3E}">
        <p14:creationId xmlns:p14="http://schemas.microsoft.com/office/powerpoint/2010/main" val="863837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Als we beginnen bij de “huidige oplossing” dan zul je niet altijd de hoogste piek vinden</a:t>
            </a:r>
            <a:endParaRPr lang="en-US" dirty="0"/>
          </a:p>
        </p:txBody>
      </p:sp>
      <p:sp>
        <p:nvSpPr>
          <p:cNvPr id="4" name="Slide Number Placeholder 3"/>
          <p:cNvSpPr>
            <a:spLocks noGrp="1"/>
          </p:cNvSpPr>
          <p:nvPr>
            <p:ph type="sldNum" sz="quarter" idx="5"/>
          </p:nvPr>
        </p:nvSpPr>
        <p:spPr/>
        <p:txBody>
          <a:bodyPr/>
          <a:lstStyle/>
          <a:p>
            <a:fld id="{786CD24C-94B3-47DC-BCBA-1660BE7833EB}" type="slidenum">
              <a:rPr lang="en-US" smtClean="0"/>
              <a:t>16</a:t>
            </a:fld>
            <a:endParaRPr lang="en-US"/>
          </a:p>
        </p:txBody>
      </p:sp>
    </p:spTree>
    <p:extLst>
      <p:ext uri="{BB962C8B-B14F-4D97-AF65-F5344CB8AC3E}">
        <p14:creationId xmlns:p14="http://schemas.microsoft.com/office/powerpoint/2010/main" val="3910472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2400" b="1" i="0">
                <a:solidFill>
                  <a:schemeClr val="tx1"/>
                </a:solidFill>
                <a:latin typeface="Verdana"/>
                <a:cs typeface="Verdana"/>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Verdana"/>
                <a:cs typeface="Verdana"/>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78954" y="712597"/>
            <a:ext cx="7964805" cy="0"/>
          </a:xfrm>
          <a:custGeom>
            <a:avLst/>
            <a:gdLst/>
            <a:ahLst/>
            <a:cxnLst/>
            <a:rect l="l" t="t" r="r" b="b"/>
            <a:pathLst>
              <a:path w="7964805">
                <a:moveTo>
                  <a:pt x="0" y="0"/>
                </a:moveTo>
                <a:lnTo>
                  <a:pt x="7964462" y="0"/>
                </a:lnTo>
              </a:path>
            </a:pathLst>
          </a:custGeom>
          <a:ln w="76200">
            <a:solidFill>
              <a:srgbClr val="000000"/>
            </a:solidFill>
          </a:ln>
        </p:spPr>
        <p:txBody>
          <a:bodyPr wrap="square" lIns="0" tIns="0" rIns="0" bIns="0" rtlCol="0"/>
          <a:lstStyle/>
          <a:p>
            <a:endParaRPr/>
          </a:p>
        </p:txBody>
      </p:sp>
      <p:pic>
        <p:nvPicPr>
          <p:cNvPr id="17" name="bg object 17"/>
          <p:cNvPicPr/>
          <p:nvPr/>
        </p:nvPicPr>
        <p:blipFill>
          <a:blip r:embed="rId2" cstate="print"/>
          <a:stretch>
            <a:fillRect/>
          </a:stretch>
        </p:blipFill>
        <p:spPr>
          <a:xfrm>
            <a:off x="1226362" y="1269238"/>
            <a:ext cx="6553200" cy="3733800"/>
          </a:xfrm>
          <a:prstGeom prst="rect">
            <a:avLst/>
          </a:prstGeom>
        </p:spPr>
      </p:pic>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4/3/2025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578954" y="712597"/>
            <a:ext cx="7964805" cy="0"/>
          </a:xfrm>
          <a:custGeom>
            <a:avLst/>
            <a:gdLst/>
            <a:ahLst/>
            <a:cxnLst/>
            <a:rect l="l" t="t" r="r" b="b"/>
            <a:pathLst>
              <a:path w="7964805">
                <a:moveTo>
                  <a:pt x="0" y="0"/>
                </a:moveTo>
                <a:lnTo>
                  <a:pt x="7964462" y="0"/>
                </a:lnTo>
              </a:path>
            </a:pathLst>
          </a:custGeom>
          <a:ln w="76200">
            <a:solidFill>
              <a:srgbClr val="000000"/>
            </a:solidFill>
          </a:ln>
        </p:spPr>
        <p:txBody>
          <a:bodyPr wrap="square" lIns="0" tIns="0" rIns="0" bIns="0" rtlCol="0"/>
          <a:lstStyle/>
          <a:p>
            <a:endParaRPr/>
          </a:p>
        </p:txBody>
      </p:sp>
      <p:sp>
        <p:nvSpPr>
          <p:cNvPr id="2" name="Holder 2"/>
          <p:cNvSpPr>
            <a:spLocks noGrp="1"/>
          </p:cNvSpPr>
          <p:nvPr>
            <p:ph type="title"/>
          </p:nvPr>
        </p:nvSpPr>
        <p:spPr>
          <a:xfrm>
            <a:off x="575868" y="220217"/>
            <a:ext cx="7706867" cy="391160"/>
          </a:xfrm>
          <a:prstGeom prst="rect">
            <a:avLst/>
          </a:prstGeom>
        </p:spPr>
        <p:txBody>
          <a:bodyPr wrap="square" lIns="0" tIns="0" rIns="0" bIns="0">
            <a:spAutoFit/>
          </a:bodyPr>
          <a:lstStyle>
            <a:lvl1pPr>
              <a:defRPr sz="2400" b="1" i="0">
                <a:solidFill>
                  <a:schemeClr val="tx1"/>
                </a:solidFill>
                <a:latin typeface="Verdana"/>
                <a:cs typeface="Verdana"/>
              </a:defRPr>
            </a:lvl1pPr>
          </a:lstStyle>
          <a:p>
            <a:endParaRPr/>
          </a:p>
        </p:txBody>
      </p:sp>
      <p:sp>
        <p:nvSpPr>
          <p:cNvPr id="3" name="Holder 3"/>
          <p:cNvSpPr>
            <a:spLocks noGrp="1"/>
          </p:cNvSpPr>
          <p:nvPr>
            <p:ph type="body" idx="1"/>
          </p:nvPr>
        </p:nvSpPr>
        <p:spPr>
          <a:xfrm>
            <a:off x="5180076" y="2778760"/>
            <a:ext cx="3708400" cy="170052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4/3/2025</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8" Type="http://schemas.openxmlformats.org/officeDocument/2006/relationships/image" Target="../media/image25.jpg"/><Relationship Id="rId3" Type="http://schemas.openxmlformats.org/officeDocument/2006/relationships/image" Target="../media/image20.jp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3.jpg"/><Relationship Id="rId5" Type="http://schemas.openxmlformats.org/officeDocument/2006/relationships/image" Target="../media/image22.jpg"/><Relationship Id="rId4" Type="http://schemas.openxmlformats.org/officeDocument/2006/relationships/image" Target="../media/image21.jpg"/><Relationship Id="rId9"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jpg"/><Relationship Id="rId3" Type="http://schemas.openxmlformats.org/officeDocument/2006/relationships/image" Target="../media/image32.jpg"/><Relationship Id="rId7" Type="http://schemas.openxmlformats.org/officeDocument/2006/relationships/image" Target="../media/image36.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5.jpg"/><Relationship Id="rId5" Type="http://schemas.openxmlformats.org/officeDocument/2006/relationships/image" Target="../media/image34.jpg"/><Relationship Id="rId4" Type="http://schemas.openxmlformats.org/officeDocument/2006/relationships/image" Target="../media/image33.jpg"/><Relationship Id="rId9"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perrygeo/simanneal#%3A~%3Atext%3DPython%20module%20for%20simulated%20annealing%20This%20module%20performs%2Corder%20to%20settle%20into%20their%20lowest%20energy%20stat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6.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hyperlink" Target="https://toddwschneider.com/posts/traveling-salesman-with-simulated-annealing-r-and-shiny/" TargetMode="External"/><Relationship Id="rId2" Type="http://schemas.openxmlformats.org/officeDocument/2006/relationships/image" Target="../media/image47.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jp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sp>
          <p:nvSpPr>
            <p:cNvPr id="3" name="object 3"/>
            <p:cNvSpPr/>
            <p:nvPr/>
          </p:nvSpPr>
          <p:spPr>
            <a:xfrm>
              <a:off x="0" y="0"/>
              <a:ext cx="9144000" cy="6858000"/>
            </a:xfrm>
            <a:custGeom>
              <a:avLst/>
              <a:gdLst/>
              <a:ahLst/>
              <a:cxnLst/>
              <a:rect l="l" t="t" r="r" b="b"/>
              <a:pathLst>
                <a:path w="9144000" h="6858000">
                  <a:moveTo>
                    <a:pt x="8192389" y="0"/>
                  </a:moveTo>
                  <a:lnTo>
                    <a:pt x="2251202" y="0"/>
                  </a:lnTo>
                  <a:lnTo>
                    <a:pt x="0" y="747776"/>
                  </a:lnTo>
                  <a:lnTo>
                    <a:pt x="0" y="4460621"/>
                  </a:lnTo>
                  <a:lnTo>
                    <a:pt x="476402" y="6858002"/>
                  </a:lnTo>
                  <a:lnTo>
                    <a:pt x="7488555" y="6858002"/>
                  </a:lnTo>
                  <a:lnTo>
                    <a:pt x="9144000" y="6308077"/>
                  </a:lnTo>
                  <a:lnTo>
                    <a:pt x="9144000" y="4788789"/>
                  </a:lnTo>
                  <a:lnTo>
                    <a:pt x="8192389" y="0"/>
                  </a:lnTo>
                  <a:close/>
                </a:path>
              </a:pathLst>
            </a:custGeom>
            <a:solidFill>
              <a:srgbClr val="FFFFFF"/>
            </a:solidFill>
          </p:spPr>
          <p:txBody>
            <a:bodyPr wrap="square" lIns="0" tIns="0" rIns="0" bIns="0" rtlCol="0"/>
            <a:lstStyle/>
            <a:p>
              <a:endParaRPr/>
            </a:p>
          </p:txBody>
        </p:sp>
        <p:sp>
          <p:nvSpPr>
            <p:cNvPr id="4" name="object 4"/>
            <p:cNvSpPr/>
            <p:nvPr/>
          </p:nvSpPr>
          <p:spPr>
            <a:xfrm>
              <a:off x="594771" y="5632091"/>
              <a:ext cx="834390" cy="502920"/>
            </a:xfrm>
            <a:custGeom>
              <a:avLst/>
              <a:gdLst/>
              <a:ahLst/>
              <a:cxnLst/>
              <a:rect l="l" t="t" r="r" b="b"/>
              <a:pathLst>
                <a:path w="834390" h="502920">
                  <a:moveTo>
                    <a:pt x="97125" y="257728"/>
                  </a:moveTo>
                  <a:lnTo>
                    <a:pt x="70749" y="293445"/>
                  </a:lnTo>
                  <a:lnTo>
                    <a:pt x="223547" y="490918"/>
                  </a:lnTo>
                  <a:lnTo>
                    <a:pt x="224809" y="492592"/>
                  </a:lnTo>
                  <a:lnTo>
                    <a:pt x="251180" y="457448"/>
                  </a:lnTo>
                  <a:lnTo>
                    <a:pt x="97125" y="257728"/>
                  </a:lnTo>
                  <a:close/>
                </a:path>
                <a:path w="834390" h="502920">
                  <a:moveTo>
                    <a:pt x="200947" y="13959"/>
                  </a:moveTo>
                  <a:lnTo>
                    <a:pt x="70749" y="198035"/>
                  </a:lnTo>
                  <a:lnTo>
                    <a:pt x="97961" y="231511"/>
                  </a:lnTo>
                  <a:lnTo>
                    <a:pt x="228579" y="48534"/>
                  </a:lnTo>
                  <a:lnTo>
                    <a:pt x="200947" y="13959"/>
                  </a:lnTo>
                  <a:close/>
                </a:path>
                <a:path w="834390" h="502920">
                  <a:moveTo>
                    <a:pt x="37259" y="0"/>
                  </a:moveTo>
                  <a:lnTo>
                    <a:pt x="0" y="0"/>
                  </a:lnTo>
                  <a:lnTo>
                    <a:pt x="0" y="494823"/>
                  </a:lnTo>
                  <a:lnTo>
                    <a:pt x="37259" y="494823"/>
                  </a:lnTo>
                  <a:lnTo>
                    <a:pt x="37259" y="0"/>
                  </a:lnTo>
                  <a:close/>
                </a:path>
                <a:path w="834390" h="502920">
                  <a:moveTo>
                    <a:pt x="718811" y="25656"/>
                  </a:moveTo>
                  <a:lnTo>
                    <a:pt x="717128" y="26216"/>
                  </a:lnTo>
                  <a:lnTo>
                    <a:pt x="707923" y="27336"/>
                  </a:lnTo>
                  <a:lnTo>
                    <a:pt x="699139" y="29577"/>
                  </a:lnTo>
                  <a:lnTo>
                    <a:pt x="657690" y="49094"/>
                  </a:lnTo>
                  <a:lnTo>
                    <a:pt x="622097" y="80330"/>
                  </a:lnTo>
                  <a:lnTo>
                    <a:pt x="598235" y="113246"/>
                  </a:lnTo>
                  <a:lnTo>
                    <a:pt x="579824" y="151181"/>
                  </a:lnTo>
                  <a:lnTo>
                    <a:pt x="564325" y="204735"/>
                  </a:lnTo>
                  <a:lnTo>
                    <a:pt x="559310" y="251050"/>
                  </a:lnTo>
                  <a:lnTo>
                    <a:pt x="559329" y="263307"/>
                  </a:lnTo>
                  <a:lnTo>
                    <a:pt x="564746" y="319099"/>
                  </a:lnTo>
                  <a:lnTo>
                    <a:pt x="575634" y="359264"/>
                  </a:lnTo>
                  <a:lnTo>
                    <a:pt x="591116" y="395526"/>
                  </a:lnTo>
                  <a:lnTo>
                    <a:pt x="616662" y="434575"/>
                  </a:lnTo>
                  <a:lnTo>
                    <a:pt x="641366" y="459680"/>
                  </a:lnTo>
                  <a:lnTo>
                    <a:pt x="647643" y="465257"/>
                  </a:lnTo>
                  <a:lnTo>
                    <a:pt x="654762" y="470279"/>
                  </a:lnTo>
                  <a:lnTo>
                    <a:pt x="661459" y="475298"/>
                  </a:lnTo>
                  <a:lnTo>
                    <a:pt x="668982" y="479203"/>
                  </a:lnTo>
                  <a:lnTo>
                    <a:pt x="706661" y="494265"/>
                  </a:lnTo>
                  <a:lnTo>
                    <a:pt x="730944" y="497613"/>
                  </a:lnTo>
                  <a:lnTo>
                    <a:pt x="737642" y="497613"/>
                  </a:lnTo>
                  <a:lnTo>
                    <a:pt x="746864" y="497055"/>
                  </a:lnTo>
                  <a:lnTo>
                    <a:pt x="756490" y="495939"/>
                  </a:lnTo>
                  <a:lnTo>
                    <a:pt x="757735" y="495939"/>
                  </a:lnTo>
                  <a:lnTo>
                    <a:pt x="754173" y="447963"/>
                  </a:lnTo>
                  <a:lnTo>
                    <a:pt x="754090" y="446847"/>
                  </a:lnTo>
                  <a:lnTo>
                    <a:pt x="737221" y="446847"/>
                  </a:lnTo>
                  <a:lnTo>
                    <a:pt x="723826" y="445731"/>
                  </a:lnTo>
                  <a:lnTo>
                    <a:pt x="692441" y="436807"/>
                  </a:lnTo>
                  <a:lnTo>
                    <a:pt x="686147" y="434017"/>
                  </a:lnTo>
                  <a:lnTo>
                    <a:pt x="658531" y="414493"/>
                  </a:lnTo>
                  <a:lnTo>
                    <a:pt x="653500" y="410030"/>
                  </a:lnTo>
                  <a:lnTo>
                    <a:pt x="626709" y="375442"/>
                  </a:lnTo>
                  <a:lnTo>
                    <a:pt x="610806" y="339741"/>
                  </a:lnTo>
                  <a:lnTo>
                    <a:pt x="599497" y="290644"/>
                  </a:lnTo>
                  <a:lnTo>
                    <a:pt x="597814" y="263307"/>
                  </a:lnTo>
                  <a:lnTo>
                    <a:pt x="597814" y="254389"/>
                  </a:lnTo>
                  <a:lnTo>
                    <a:pt x="603266" y="209754"/>
                  </a:lnTo>
                  <a:lnTo>
                    <a:pt x="613313" y="176277"/>
                  </a:lnTo>
                  <a:lnTo>
                    <a:pt x="616241" y="168480"/>
                  </a:lnTo>
                  <a:lnTo>
                    <a:pt x="637176" y="132225"/>
                  </a:lnTo>
                  <a:lnTo>
                    <a:pt x="663967" y="103207"/>
                  </a:lnTo>
                  <a:lnTo>
                    <a:pt x="701225" y="82010"/>
                  </a:lnTo>
                  <a:lnTo>
                    <a:pt x="721739" y="76991"/>
                  </a:lnTo>
                  <a:lnTo>
                    <a:pt x="723405" y="76991"/>
                  </a:lnTo>
                  <a:lnTo>
                    <a:pt x="718961" y="27336"/>
                  </a:lnTo>
                  <a:lnTo>
                    <a:pt x="718861" y="26216"/>
                  </a:lnTo>
                  <a:lnTo>
                    <a:pt x="718811" y="25656"/>
                  </a:lnTo>
                  <a:close/>
                </a:path>
                <a:path w="834390" h="502920">
                  <a:moveTo>
                    <a:pt x="834356" y="256630"/>
                  </a:moveTo>
                  <a:lnTo>
                    <a:pt x="664388" y="256630"/>
                  </a:lnTo>
                  <a:lnTo>
                    <a:pt x="664388" y="306822"/>
                  </a:lnTo>
                  <a:lnTo>
                    <a:pt x="796677" y="306822"/>
                  </a:lnTo>
                  <a:lnTo>
                    <a:pt x="796677" y="491476"/>
                  </a:lnTo>
                  <a:lnTo>
                    <a:pt x="834356" y="491476"/>
                  </a:lnTo>
                  <a:lnTo>
                    <a:pt x="834356" y="256630"/>
                  </a:lnTo>
                  <a:close/>
                </a:path>
                <a:path w="834390" h="502920">
                  <a:moveTo>
                    <a:pt x="753966" y="445173"/>
                  </a:moveTo>
                  <a:lnTo>
                    <a:pt x="752300" y="445731"/>
                  </a:lnTo>
                  <a:lnTo>
                    <a:pt x="737221" y="446847"/>
                  </a:lnTo>
                  <a:lnTo>
                    <a:pt x="754090" y="446847"/>
                  </a:lnTo>
                  <a:lnTo>
                    <a:pt x="753966" y="445173"/>
                  </a:lnTo>
                  <a:close/>
                </a:path>
                <a:path w="834390" h="502920">
                  <a:moveTo>
                    <a:pt x="503103" y="388272"/>
                  </a:moveTo>
                  <a:lnTo>
                    <a:pt x="465525" y="388272"/>
                  </a:lnTo>
                  <a:lnTo>
                    <a:pt x="469633" y="500403"/>
                  </a:lnTo>
                  <a:lnTo>
                    <a:pt x="469715" y="502635"/>
                  </a:lnTo>
                  <a:lnTo>
                    <a:pt x="507394" y="500403"/>
                  </a:lnTo>
                  <a:lnTo>
                    <a:pt x="503124" y="388830"/>
                  </a:lnTo>
                  <a:lnTo>
                    <a:pt x="503103" y="388272"/>
                  </a:lnTo>
                  <a:close/>
                </a:path>
                <a:path w="834390" h="502920">
                  <a:moveTo>
                    <a:pt x="369249" y="204174"/>
                  </a:moveTo>
                  <a:lnTo>
                    <a:pt x="329466" y="215333"/>
                  </a:lnTo>
                  <a:lnTo>
                    <a:pt x="297239" y="244351"/>
                  </a:lnTo>
                  <a:lnTo>
                    <a:pt x="275043" y="287866"/>
                  </a:lnTo>
                  <a:lnTo>
                    <a:pt x="267520" y="326908"/>
                  </a:lnTo>
                  <a:lnTo>
                    <a:pt x="267197" y="332487"/>
                  </a:lnTo>
                  <a:lnTo>
                    <a:pt x="267205" y="349781"/>
                  </a:lnTo>
                  <a:lnTo>
                    <a:pt x="267520" y="354803"/>
                  </a:lnTo>
                  <a:lnTo>
                    <a:pt x="268345" y="362054"/>
                  </a:lnTo>
                  <a:lnTo>
                    <a:pt x="269186" y="368749"/>
                  </a:lnTo>
                  <a:lnTo>
                    <a:pt x="270334" y="374326"/>
                  </a:lnTo>
                  <a:lnTo>
                    <a:pt x="271694" y="381579"/>
                  </a:lnTo>
                  <a:lnTo>
                    <a:pt x="290542" y="427882"/>
                  </a:lnTo>
                  <a:lnTo>
                    <a:pt x="320682" y="460794"/>
                  </a:lnTo>
                  <a:lnTo>
                    <a:pt x="339092" y="470836"/>
                  </a:lnTo>
                  <a:lnTo>
                    <a:pt x="343703" y="473068"/>
                  </a:lnTo>
                  <a:lnTo>
                    <a:pt x="348735" y="474184"/>
                  </a:lnTo>
                  <a:lnTo>
                    <a:pt x="353750" y="475856"/>
                  </a:lnTo>
                  <a:lnTo>
                    <a:pt x="363796" y="476972"/>
                  </a:lnTo>
                  <a:lnTo>
                    <a:pt x="377192" y="476972"/>
                  </a:lnTo>
                  <a:lnTo>
                    <a:pt x="393112" y="473626"/>
                  </a:lnTo>
                  <a:lnTo>
                    <a:pt x="428266" y="452427"/>
                  </a:lnTo>
                  <a:lnTo>
                    <a:pt x="449385" y="426208"/>
                  </a:lnTo>
                  <a:lnTo>
                    <a:pt x="369249" y="426208"/>
                  </a:lnTo>
                  <a:lnTo>
                    <a:pt x="362551" y="425650"/>
                  </a:lnTo>
                  <a:lnTo>
                    <a:pt x="328221" y="406682"/>
                  </a:lnTo>
                  <a:lnTo>
                    <a:pt x="307707" y="366517"/>
                  </a:lnTo>
                  <a:lnTo>
                    <a:pt x="305183" y="349781"/>
                  </a:lnTo>
                  <a:lnTo>
                    <a:pt x="305183" y="332487"/>
                  </a:lnTo>
                  <a:lnTo>
                    <a:pt x="316071" y="292885"/>
                  </a:lnTo>
                  <a:lnTo>
                    <a:pt x="344124" y="261649"/>
                  </a:lnTo>
                  <a:lnTo>
                    <a:pt x="369249" y="254949"/>
                  </a:lnTo>
                  <a:lnTo>
                    <a:pt x="448975" y="254949"/>
                  </a:lnTo>
                  <a:lnTo>
                    <a:pt x="445432" y="249370"/>
                  </a:lnTo>
                  <a:lnTo>
                    <a:pt x="417799" y="220352"/>
                  </a:lnTo>
                  <a:lnTo>
                    <a:pt x="376771" y="204735"/>
                  </a:lnTo>
                  <a:lnTo>
                    <a:pt x="369249" y="204174"/>
                  </a:lnTo>
                  <a:close/>
                </a:path>
                <a:path w="834390" h="502920">
                  <a:moveTo>
                    <a:pt x="448975" y="254949"/>
                  </a:moveTo>
                  <a:lnTo>
                    <a:pt x="369249" y="254949"/>
                  </a:lnTo>
                  <a:lnTo>
                    <a:pt x="375947" y="255509"/>
                  </a:lnTo>
                  <a:lnTo>
                    <a:pt x="382224" y="256630"/>
                  </a:lnTo>
                  <a:lnTo>
                    <a:pt x="414871" y="280045"/>
                  </a:lnTo>
                  <a:lnTo>
                    <a:pt x="431195" y="315751"/>
                  </a:lnTo>
                  <a:lnTo>
                    <a:pt x="434140" y="340854"/>
                  </a:lnTo>
                  <a:lnTo>
                    <a:pt x="433798" y="348107"/>
                  </a:lnTo>
                  <a:lnTo>
                    <a:pt x="422831" y="388830"/>
                  </a:lnTo>
                  <a:lnTo>
                    <a:pt x="394357" y="419513"/>
                  </a:lnTo>
                  <a:lnTo>
                    <a:pt x="369249" y="426208"/>
                  </a:lnTo>
                  <a:lnTo>
                    <a:pt x="449385" y="426208"/>
                  </a:lnTo>
                  <a:lnTo>
                    <a:pt x="450463" y="424534"/>
                  </a:lnTo>
                  <a:lnTo>
                    <a:pt x="455057" y="416165"/>
                  </a:lnTo>
                  <a:lnTo>
                    <a:pt x="462597" y="398315"/>
                  </a:lnTo>
                  <a:lnTo>
                    <a:pt x="465525" y="388272"/>
                  </a:lnTo>
                  <a:lnTo>
                    <a:pt x="503103" y="388272"/>
                  </a:lnTo>
                  <a:lnTo>
                    <a:pt x="499003" y="281166"/>
                  </a:lnTo>
                  <a:lnTo>
                    <a:pt x="461351" y="281166"/>
                  </a:lnTo>
                  <a:lnTo>
                    <a:pt x="458002" y="272808"/>
                  </a:lnTo>
                  <a:lnTo>
                    <a:pt x="454233" y="264428"/>
                  </a:lnTo>
                  <a:lnTo>
                    <a:pt x="450043" y="256630"/>
                  </a:lnTo>
                  <a:lnTo>
                    <a:pt x="448975" y="254949"/>
                  </a:lnTo>
                  <a:close/>
                </a:path>
                <a:path w="834390" h="502920">
                  <a:moveTo>
                    <a:pt x="488563" y="6139"/>
                  </a:moveTo>
                  <a:lnTo>
                    <a:pt x="451288" y="8940"/>
                  </a:lnTo>
                  <a:lnTo>
                    <a:pt x="461310" y="280045"/>
                  </a:lnTo>
                  <a:lnTo>
                    <a:pt x="461351" y="281166"/>
                  </a:lnTo>
                  <a:lnTo>
                    <a:pt x="499003" y="281166"/>
                  </a:lnTo>
                  <a:lnTo>
                    <a:pt x="488585" y="8940"/>
                  </a:lnTo>
                  <a:lnTo>
                    <a:pt x="488563" y="6139"/>
                  </a:lnTo>
                  <a:close/>
                </a:path>
              </a:pathLst>
            </a:custGeom>
            <a:solidFill>
              <a:srgbClr val="000000"/>
            </a:solidFill>
          </p:spPr>
          <p:txBody>
            <a:bodyPr wrap="square" lIns="0" tIns="0" rIns="0" bIns="0" rtlCol="0"/>
            <a:lstStyle/>
            <a:p>
              <a:endParaRPr/>
            </a:p>
          </p:txBody>
        </p:sp>
        <p:pic>
          <p:nvPicPr>
            <p:cNvPr id="5" name="object 5"/>
            <p:cNvPicPr/>
            <p:nvPr/>
          </p:nvPicPr>
          <p:blipFill>
            <a:blip r:embed="rId2" cstate="print"/>
            <a:stretch>
              <a:fillRect/>
            </a:stretch>
          </p:blipFill>
          <p:spPr>
            <a:xfrm>
              <a:off x="1525421" y="5831246"/>
              <a:ext cx="128519" cy="121617"/>
            </a:xfrm>
            <a:prstGeom prst="rect">
              <a:avLst/>
            </a:prstGeom>
          </p:spPr>
        </p:pic>
        <p:sp>
          <p:nvSpPr>
            <p:cNvPr id="6" name="object 6"/>
            <p:cNvSpPr/>
            <p:nvPr/>
          </p:nvSpPr>
          <p:spPr>
            <a:xfrm>
              <a:off x="1674025" y="5861926"/>
              <a:ext cx="104139" cy="91440"/>
            </a:xfrm>
            <a:custGeom>
              <a:avLst/>
              <a:gdLst/>
              <a:ahLst/>
              <a:cxnLst/>
              <a:rect l="l" t="t" r="r" b="b"/>
              <a:pathLst>
                <a:path w="104139" h="91439">
                  <a:moveTo>
                    <a:pt x="31826" y="558"/>
                  </a:moveTo>
                  <a:lnTo>
                    <a:pt x="28473" y="558"/>
                  </a:lnTo>
                  <a:lnTo>
                    <a:pt x="22606" y="2806"/>
                  </a:lnTo>
                  <a:lnTo>
                    <a:pt x="19672" y="5041"/>
                  </a:lnTo>
                  <a:lnTo>
                    <a:pt x="17170" y="7264"/>
                  </a:lnTo>
                  <a:lnTo>
                    <a:pt x="14655" y="10058"/>
                  </a:lnTo>
                  <a:lnTo>
                    <a:pt x="12141" y="12839"/>
                  </a:lnTo>
                  <a:lnTo>
                    <a:pt x="10045" y="16179"/>
                  </a:lnTo>
                  <a:lnTo>
                    <a:pt x="10045" y="2247"/>
                  </a:lnTo>
                  <a:lnTo>
                    <a:pt x="0" y="2247"/>
                  </a:lnTo>
                  <a:lnTo>
                    <a:pt x="0" y="88709"/>
                  </a:lnTo>
                  <a:lnTo>
                    <a:pt x="10045" y="88709"/>
                  </a:lnTo>
                  <a:lnTo>
                    <a:pt x="10045" y="27343"/>
                  </a:lnTo>
                  <a:lnTo>
                    <a:pt x="11709" y="25120"/>
                  </a:lnTo>
                  <a:lnTo>
                    <a:pt x="13398" y="22313"/>
                  </a:lnTo>
                  <a:lnTo>
                    <a:pt x="17589" y="17856"/>
                  </a:lnTo>
                  <a:lnTo>
                    <a:pt x="20091" y="16179"/>
                  </a:lnTo>
                  <a:lnTo>
                    <a:pt x="23025" y="15087"/>
                  </a:lnTo>
                  <a:lnTo>
                    <a:pt x="25527" y="13957"/>
                  </a:lnTo>
                  <a:lnTo>
                    <a:pt x="31826" y="13957"/>
                  </a:lnTo>
                  <a:lnTo>
                    <a:pt x="31826" y="558"/>
                  </a:lnTo>
                  <a:close/>
                </a:path>
                <a:path w="104139" h="91439">
                  <a:moveTo>
                    <a:pt x="103822" y="49657"/>
                  </a:moveTo>
                  <a:lnTo>
                    <a:pt x="103708" y="45199"/>
                  </a:lnTo>
                  <a:lnTo>
                    <a:pt x="103403" y="41859"/>
                  </a:lnTo>
                  <a:lnTo>
                    <a:pt x="103301" y="40741"/>
                  </a:lnTo>
                  <a:lnTo>
                    <a:pt x="103212" y="39624"/>
                  </a:lnTo>
                  <a:lnTo>
                    <a:pt x="102997" y="36842"/>
                  </a:lnTo>
                  <a:lnTo>
                    <a:pt x="102577" y="32359"/>
                  </a:lnTo>
                  <a:lnTo>
                    <a:pt x="101727" y="28460"/>
                  </a:lnTo>
                  <a:lnTo>
                    <a:pt x="100469" y="24003"/>
                  </a:lnTo>
                  <a:lnTo>
                    <a:pt x="98806" y="20662"/>
                  </a:lnTo>
                  <a:lnTo>
                    <a:pt x="97116" y="16738"/>
                  </a:lnTo>
                  <a:lnTo>
                    <a:pt x="95453" y="13398"/>
                  </a:lnTo>
                  <a:lnTo>
                    <a:pt x="93776" y="11201"/>
                  </a:lnTo>
                  <a:lnTo>
                    <a:pt x="93776" y="39624"/>
                  </a:lnTo>
                  <a:lnTo>
                    <a:pt x="51079" y="39624"/>
                  </a:lnTo>
                  <a:lnTo>
                    <a:pt x="52654" y="30137"/>
                  </a:lnTo>
                  <a:lnTo>
                    <a:pt x="52743" y="29578"/>
                  </a:lnTo>
                  <a:lnTo>
                    <a:pt x="54432" y="25120"/>
                  </a:lnTo>
                  <a:lnTo>
                    <a:pt x="69913" y="11163"/>
                  </a:lnTo>
                  <a:lnTo>
                    <a:pt x="74942" y="11163"/>
                  </a:lnTo>
                  <a:lnTo>
                    <a:pt x="93776" y="39624"/>
                  </a:lnTo>
                  <a:lnTo>
                    <a:pt x="93776" y="11201"/>
                  </a:lnTo>
                  <a:lnTo>
                    <a:pt x="72428" y="0"/>
                  </a:lnTo>
                  <a:lnTo>
                    <a:pt x="65735" y="1117"/>
                  </a:lnTo>
                  <a:lnTo>
                    <a:pt x="41871" y="31826"/>
                  </a:lnTo>
                  <a:lnTo>
                    <a:pt x="40614" y="50215"/>
                  </a:lnTo>
                  <a:lnTo>
                    <a:pt x="41452" y="55232"/>
                  </a:lnTo>
                  <a:lnTo>
                    <a:pt x="41871" y="59690"/>
                  </a:lnTo>
                  <a:lnTo>
                    <a:pt x="43116" y="63614"/>
                  </a:lnTo>
                  <a:lnTo>
                    <a:pt x="44373" y="68072"/>
                  </a:lnTo>
                  <a:lnTo>
                    <a:pt x="47726" y="74777"/>
                  </a:lnTo>
                  <a:lnTo>
                    <a:pt x="63627" y="88709"/>
                  </a:lnTo>
                  <a:lnTo>
                    <a:pt x="66560" y="89827"/>
                  </a:lnTo>
                  <a:lnTo>
                    <a:pt x="70332" y="90385"/>
                  </a:lnTo>
                  <a:lnTo>
                    <a:pt x="73672" y="90944"/>
                  </a:lnTo>
                  <a:lnTo>
                    <a:pt x="81216" y="89827"/>
                  </a:lnTo>
                  <a:lnTo>
                    <a:pt x="99644" y="77558"/>
                  </a:lnTo>
                  <a:lnTo>
                    <a:pt x="94615" y="68630"/>
                  </a:lnTo>
                  <a:lnTo>
                    <a:pt x="90424" y="73101"/>
                  </a:lnTo>
                  <a:lnTo>
                    <a:pt x="87909" y="75311"/>
                  </a:lnTo>
                  <a:lnTo>
                    <a:pt x="85407" y="77000"/>
                  </a:lnTo>
                  <a:lnTo>
                    <a:pt x="82880" y="78117"/>
                  </a:lnTo>
                  <a:lnTo>
                    <a:pt x="79959" y="79235"/>
                  </a:lnTo>
                  <a:lnTo>
                    <a:pt x="77444" y="79235"/>
                  </a:lnTo>
                  <a:lnTo>
                    <a:pt x="74523" y="79794"/>
                  </a:lnTo>
                  <a:lnTo>
                    <a:pt x="51498" y="49657"/>
                  </a:lnTo>
                  <a:lnTo>
                    <a:pt x="103822" y="49657"/>
                  </a:lnTo>
                  <a:close/>
                </a:path>
              </a:pathLst>
            </a:custGeom>
            <a:solidFill>
              <a:srgbClr val="000000"/>
            </a:solidFill>
          </p:spPr>
          <p:txBody>
            <a:bodyPr wrap="square" lIns="0" tIns="0" rIns="0" bIns="0" rtlCol="0"/>
            <a:lstStyle/>
            <a:p>
              <a:endParaRPr/>
            </a:p>
          </p:txBody>
        </p:sp>
        <p:pic>
          <p:nvPicPr>
            <p:cNvPr id="7" name="object 7"/>
            <p:cNvPicPr/>
            <p:nvPr/>
          </p:nvPicPr>
          <p:blipFill>
            <a:blip r:embed="rId3" cstate="print"/>
            <a:stretch>
              <a:fillRect/>
            </a:stretch>
          </p:blipFill>
          <p:spPr>
            <a:xfrm>
              <a:off x="1525421" y="5829588"/>
              <a:ext cx="836024" cy="340281"/>
            </a:xfrm>
            <a:prstGeom prst="rect">
              <a:avLst/>
            </a:prstGeom>
          </p:spPr>
        </p:pic>
      </p:grpSp>
      <p:sp>
        <p:nvSpPr>
          <p:cNvPr id="8" name="object 8"/>
          <p:cNvSpPr txBox="1">
            <a:spLocks noGrp="1"/>
          </p:cNvSpPr>
          <p:nvPr>
            <p:ph type="title"/>
          </p:nvPr>
        </p:nvSpPr>
        <p:spPr>
          <a:xfrm>
            <a:off x="534111" y="2538729"/>
            <a:ext cx="5399405" cy="959485"/>
          </a:xfrm>
          <a:prstGeom prst="rect">
            <a:avLst/>
          </a:prstGeom>
        </p:spPr>
        <p:txBody>
          <a:bodyPr vert="horz" wrap="square" lIns="0" tIns="12700" rIns="0" bIns="0" rtlCol="0">
            <a:spAutoFit/>
          </a:bodyPr>
          <a:lstStyle/>
          <a:p>
            <a:pPr marL="12700">
              <a:lnSpc>
                <a:spcPts val="4155"/>
              </a:lnSpc>
              <a:spcBef>
                <a:spcPts val="100"/>
              </a:spcBef>
            </a:pPr>
            <a:r>
              <a:rPr sz="3600" dirty="0"/>
              <a:t>Data</a:t>
            </a:r>
            <a:r>
              <a:rPr sz="3600" spc="-30" dirty="0"/>
              <a:t> </a:t>
            </a:r>
            <a:r>
              <a:rPr sz="3600" dirty="0"/>
              <a:t>Science</a:t>
            </a:r>
            <a:r>
              <a:rPr sz="3600" spc="-30" dirty="0"/>
              <a:t> </a:t>
            </a:r>
            <a:r>
              <a:rPr sz="3600" spc="-50" dirty="0"/>
              <a:t>2</a:t>
            </a:r>
            <a:endParaRPr sz="3600"/>
          </a:p>
          <a:p>
            <a:pPr marL="12700">
              <a:lnSpc>
                <a:spcPts val="3195"/>
              </a:lnSpc>
            </a:pPr>
            <a:r>
              <a:rPr sz="2800" spc="-25" dirty="0"/>
              <a:t>Meta-</a:t>
            </a:r>
            <a:r>
              <a:rPr sz="2800" dirty="0"/>
              <a:t>heuristieken</a:t>
            </a:r>
            <a:r>
              <a:rPr sz="2800" spc="-100" dirty="0"/>
              <a:t> </a:t>
            </a:r>
            <a:r>
              <a:rPr sz="2800" dirty="0"/>
              <a:t>(deel</a:t>
            </a:r>
            <a:r>
              <a:rPr sz="2800" spc="-125" dirty="0"/>
              <a:t> </a:t>
            </a:r>
            <a:r>
              <a:rPr sz="2800" spc="-25" dirty="0"/>
              <a:t>1)</a:t>
            </a:r>
            <a:endParaRPr sz="28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7999"/>
            </a:xfrm>
            <a:prstGeom prst="rect">
              <a:avLst/>
            </a:prstGeom>
          </p:spPr>
        </p:pic>
        <p:sp>
          <p:nvSpPr>
            <p:cNvPr id="4" name="object 4"/>
            <p:cNvSpPr/>
            <p:nvPr/>
          </p:nvSpPr>
          <p:spPr>
            <a:xfrm>
              <a:off x="582218" y="2775252"/>
              <a:ext cx="4434205" cy="92075"/>
            </a:xfrm>
            <a:custGeom>
              <a:avLst/>
              <a:gdLst/>
              <a:ahLst/>
              <a:cxnLst/>
              <a:rect l="l" t="t" r="r" b="b"/>
              <a:pathLst>
                <a:path w="4434205" h="92075">
                  <a:moveTo>
                    <a:pt x="4434205" y="0"/>
                  </a:moveTo>
                  <a:lnTo>
                    <a:pt x="0" y="0"/>
                  </a:lnTo>
                  <a:lnTo>
                    <a:pt x="0" y="91899"/>
                  </a:lnTo>
                  <a:lnTo>
                    <a:pt x="4434205" y="91899"/>
                  </a:lnTo>
                  <a:lnTo>
                    <a:pt x="4434205"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567334" y="3088386"/>
            <a:ext cx="6365875" cy="513715"/>
          </a:xfrm>
          <a:prstGeom prst="rect">
            <a:avLst/>
          </a:prstGeom>
        </p:spPr>
        <p:txBody>
          <a:bodyPr vert="horz" wrap="square" lIns="0" tIns="13335" rIns="0" bIns="0" rtlCol="0">
            <a:spAutoFit/>
          </a:bodyPr>
          <a:lstStyle/>
          <a:p>
            <a:pPr marL="12700">
              <a:lnSpc>
                <a:spcPct val="100000"/>
              </a:lnSpc>
              <a:spcBef>
                <a:spcPts val="105"/>
              </a:spcBef>
            </a:pPr>
            <a:r>
              <a:rPr sz="3200" dirty="0"/>
              <a:t>Algoritme</a:t>
            </a:r>
            <a:r>
              <a:rPr sz="3200" spc="-55" dirty="0"/>
              <a:t> </a:t>
            </a:r>
            <a:r>
              <a:rPr sz="3200" dirty="0"/>
              <a:t>versus</a:t>
            </a:r>
            <a:r>
              <a:rPr sz="3200" spc="-80" dirty="0"/>
              <a:t> </a:t>
            </a:r>
            <a:r>
              <a:rPr sz="3200" spc="-10" dirty="0"/>
              <a:t>heuristiek</a:t>
            </a:r>
            <a:endParaRPr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8916" y="220217"/>
            <a:ext cx="599313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a:cs typeface="Verdana"/>
              </a:rPr>
              <a:t>Wat</a:t>
            </a:r>
            <a:r>
              <a:rPr sz="1800" b="1" spc="-35" dirty="0">
                <a:latin typeface="Verdana"/>
                <a:cs typeface="Verdana"/>
              </a:rPr>
              <a:t> </a:t>
            </a:r>
            <a:r>
              <a:rPr sz="1800" b="1" dirty="0">
                <a:latin typeface="Verdana"/>
                <a:cs typeface="Verdana"/>
              </a:rPr>
              <a:t>is</a:t>
            </a:r>
            <a:r>
              <a:rPr sz="1800" b="1" spc="-50" dirty="0">
                <a:latin typeface="Verdana"/>
                <a:cs typeface="Verdana"/>
              </a:rPr>
              <a:t> </a:t>
            </a:r>
            <a:r>
              <a:rPr sz="1800" b="1" dirty="0">
                <a:latin typeface="Verdana"/>
                <a:cs typeface="Verdana"/>
              </a:rPr>
              <a:t>een</a:t>
            </a:r>
            <a:r>
              <a:rPr sz="1800" b="1" spc="-35" dirty="0">
                <a:latin typeface="Verdana"/>
                <a:cs typeface="Verdana"/>
              </a:rPr>
              <a:t> </a:t>
            </a:r>
            <a:r>
              <a:rPr sz="1800" b="1" dirty="0">
                <a:latin typeface="Verdana"/>
                <a:cs typeface="Verdana"/>
              </a:rPr>
              <a:t>algoritme</a:t>
            </a:r>
            <a:r>
              <a:rPr sz="1800" b="1" spc="-30" dirty="0">
                <a:latin typeface="Verdana"/>
                <a:cs typeface="Verdana"/>
              </a:rPr>
              <a:t> </a:t>
            </a:r>
            <a:r>
              <a:rPr sz="1800" b="1" dirty="0">
                <a:latin typeface="Verdana"/>
                <a:cs typeface="Verdana"/>
              </a:rPr>
              <a:t>en</a:t>
            </a:r>
            <a:r>
              <a:rPr sz="1800" b="1" spc="-25" dirty="0">
                <a:latin typeface="Verdana"/>
                <a:cs typeface="Verdana"/>
              </a:rPr>
              <a:t> </a:t>
            </a:r>
            <a:r>
              <a:rPr sz="1800" b="1" dirty="0">
                <a:latin typeface="Verdana"/>
                <a:cs typeface="Verdana"/>
              </a:rPr>
              <a:t>wat</a:t>
            </a:r>
            <a:r>
              <a:rPr sz="1800" b="1" spc="-30" dirty="0">
                <a:latin typeface="Verdana"/>
                <a:cs typeface="Verdana"/>
              </a:rPr>
              <a:t> </a:t>
            </a:r>
            <a:r>
              <a:rPr sz="1800" b="1" dirty="0">
                <a:latin typeface="Verdana"/>
                <a:cs typeface="Verdana"/>
              </a:rPr>
              <a:t>is</a:t>
            </a:r>
            <a:r>
              <a:rPr sz="1800" b="1" spc="-35" dirty="0">
                <a:latin typeface="Verdana"/>
                <a:cs typeface="Verdana"/>
              </a:rPr>
              <a:t> </a:t>
            </a:r>
            <a:r>
              <a:rPr sz="1800" b="1" dirty="0">
                <a:latin typeface="Verdana"/>
                <a:cs typeface="Verdana"/>
              </a:rPr>
              <a:t>een</a:t>
            </a:r>
            <a:r>
              <a:rPr sz="1800" b="1" spc="-35" dirty="0">
                <a:latin typeface="Verdana"/>
                <a:cs typeface="Verdana"/>
              </a:rPr>
              <a:t> </a:t>
            </a:r>
            <a:r>
              <a:rPr sz="1800" b="1" spc="-10" dirty="0">
                <a:latin typeface="Verdana"/>
                <a:cs typeface="Verdana"/>
              </a:rPr>
              <a:t>heuristiek?</a:t>
            </a:r>
            <a:endParaRPr sz="1800">
              <a:latin typeface="Verdana"/>
              <a:cs typeface="Verdana"/>
            </a:endParaRPr>
          </a:p>
        </p:txBody>
      </p:sp>
      <p:sp>
        <p:nvSpPr>
          <p:cNvPr id="3" name="object 3"/>
          <p:cNvSpPr txBox="1">
            <a:spLocks noGrp="1"/>
          </p:cNvSpPr>
          <p:nvPr>
            <p:ph type="title"/>
          </p:nvPr>
        </p:nvSpPr>
        <p:spPr>
          <a:xfrm>
            <a:off x="578916" y="868426"/>
            <a:ext cx="7527290" cy="756920"/>
          </a:xfrm>
          <a:prstGeom prst="rect">
            <a:avLst/>
          </a:prstGeom>
        </p:spPr>
        <p:txBody>
          <a:bodyPr vert="horz" wrap="square" lIns="0" tIns="12700" rIns="0" bIns="0" rtlCol="0">
            <a:spAutoFit/>
          </a:bodyPr>
          <a:lstStyle/>
          <a:p>
            <a:pPr marL="12700">
              <a:lnSpc>
                <a:spcPct val="100000"/>
              </a:lnSpc>
              <a:spcBef>
                <a:spcPts val="100"/>
              </a:spcBef>
            </a:pPr>
            <a:r>
              <a:rPr dirty="0"/>
              <a:t>Doel</a:t>
            </a:r>
            <a:r>
              <a:rPr spc="-90" dirty="0"/>
              <a:t> </a:t>
            </a:r>
            <a:r>
              <a:rPr dirty="0"/>
              <a:t>optimalisatieprobleem:</a:t>
            </a:r>
            <a:r>
              <a:rPr spc="-70" dirty="0"/>
              <a:t> </a:t>
            </a:r>
            <a:r>
              <a:rPr b="0" dirty="0">
                <a:latin typeface="Verdana"/>
                <a:cs typeface="Verdana"/>
              </a:rPr>
              <a:t>‘Beste’</a:t>
            </a:r>
            <a:r>
              <a:rPr b="0" spc="-100" dirty="0">
                <a:latin typeface="Verdana"/>
                <a:cs typeface="Verdana"/>
              </a:rPr>
              <a:t> </a:t>
            </a:r>
            <a:r>
              <a:rPr b="0" spc="-10" dirty="0">
                <a:latin typeface="Verdana"/>
                <a:cs typeface="Verdana"/>
              </a:rPr>
              <a:t>oplossing</a:t>
            </a:r>
          </a:p>
          <a:p>
            <a:pPr marL="12700">
              <a:lnSpc>
                <a:spcPct val="100000"/>
              </a:lnSpc>
            </a:pPr>
            <a:r>
              <a:rPr b="0" dirty="0">
                <a:latin typeface="Verdana"/>
                <a:cs typeface="Verdana"/>
              </a:rPr>
              <a:t>vinden</a:t>
            </a:r>
            <a:r>
              <a:rPr b="0" spc="-70" dirty="0">
                <a:latin typeface="Verdana"/>
                <a:cs typeface="Verdana"/>
              </a:rPr>
              <a:t> </a:t>
            </a:r>
            <a:r>
              <a:rPr b="0" dirty="0">
                <a:latin typeface="Verdana"/>
                <a:cs typeface="Verdana"/>
              </a:rPr>
              <a:t>tussen</a:t>
            </a:r>
            <a:r>
              <a:rPr b="0" spc="-80" dirty="0">
                <a:latin typeface="Verdana"/>
                <a:cs typeface="Verdana"/>
              </a:rPr>
              <a:t> </a:t>
            </a:r>
            <a:r>
              <a:rPr b="0" dirty="0">
                <a:latin typeface="Verdana"/>
                <a:cs typeface="Verdana"/>
              </a:rPr>
              <a:t>alle</a:t>
            </a:r>
            <a:r>
              <a:rPr b="0" spc="-75" dirty="0">
                <a:latin typeface="Verdana"/>
                <a:cs typeface="Verdana"/>
              </a:rPr>
              <a:t> </a:t>
            </a:r>
            <a:r>
              <a:rPr b="0" dirty="0">
                <a:latin typeface="Verdana"/>
                <a:cs typeface="Verdana"/>
              </a:rPr>
              <a:t>mogelijke</a:t>
            </a:r>
            <a:r>
              <a:rPr b="0" spc="-55" dirty="0">
                <a:latin typeface="Verdana"/>
                <a:cs typeface="Verdana"/>
              </a:rPr>
              <a:t> </a:t>
            </a:r>
            <a:r>
              <a:rPr b="0" spc="-10" dirty="0">
                <a:latin typeface="Verdana"/>
                <a:cs typeface="Verdana"/>
              </a:rPr>
              <a:t>oplossingen.</a:t>
            </a:r>
          </a:p>
        </p:txBody>
      </p:sp>
      <p:grpSp>
        <p:nvGrpSpPr>
          <p:cNvPr id="4" name="object 4"/>
          <p:cNvGrpSpPr/>
          <p:nvPr/>
        </p:nvGrpSpPr>
        <p:grpSpPr>
          <a:xfrm>
            <a:off x="1577213" y="1988870"/>
            <a:ext cx="1796414" cy="1383030"/>
            <a:chOff x="1577213" y="1988870"/>
            <a:chExt cx="1796414" cy="1383030"/>
          </a:xfrm>
        </p:grpSpPr>
        <p:pic>
          <p:nvPicPr>
            <p:cNvPr id="5" name="object 5"/>
            <p:cNvPicPr/>
            <p:nvPr/>
          </p:nvPicPr>
          <p:blipFill>
            <a:blip r:embed="rId3" cstate="print"/>
            <a:stretch>
              <a:fillRect/>
            </a:stretch>
          </p:blipFill>
          <p:spPr>
            <a:xfrm>
              <a:off x="1577213" y="1988870"/>
              <a:ext cx="1796067" cy="862872"/>
            </a:xfrm>
            <a:prstGeom prst="rect">
              <a:avLst/>
            </a:prstGeom>
          </p:spPr>
        </p:pic>
        <p:sp>
          <p:nvSpPr>
            <p:cNvPr id="6" name="object 6"/>
            <p:cNvSpPr/>
            <p:nvPr/>
          </p:nvSpPr>
          <p:spPr>
            <a:xfrm>
              <a:off x="2180717" y="2862453"/>
              <a:ext cx="549910" cy="504190"/>
            </a:xfrm>
            <a:custGeom>
              <a:avLst/>
              <a:gdLst/>
              <a:ahLst/>
              <a:cxnLst/>
              <a:rect l="l" t="t" r="r" b="b"/>
              <a:pathLst>
                <a:path w="549910" h="504189">
                  <a:moveTo>
                    <a:pt x="412241" y="0"/>
                  </a:moveTo>
                  <a:lnTo>
                    <a:pt x="137413" y="0"/>
                  </a:lnTo>
                  <a:lnTo>
                    <a:pt x="137413" y="252095"/>
                  </a:lnTo>
                  <a:lnTo>
                    <a:pt x="0" y="252095"/>
                  </a:lnTo>
                  <a:lnTo>
                    <a:pt x="274827" y="504063"/>
                  </a:lnTo>
                  <a:lnTo>
                    <a:pt x="549782" y="252095"/>
                  </a:lnTo>
                  <a:lnTo>
                    <a:pt x="412241" y="252095"/>
                  </a:lnTo>
                  <a:lnTo>
                    <a:pt x="412241" y="0"/>
                  </a:lnTo>
                  <a:close/>
                </a:path>
              </a:pathLst>
            </a:custGeom>
            <a:solidFill>
              <a:srgbClr val="83F646"/>
            </a:solidFill>
          </p:spPr>
          <p:txBody>
            <a:bodyPr wrap="square" lIns="0" tIns="0" rIns="0" bIns="0" rtlCol="0"/>
            <a:lstStyle/>
            <a:p>
              <a:endParaRPr/>
            </a:p>
          </p:txBody>
        </p:sp>
        <p:sp>
          <p:nvSpPr>
            <p:cNvPr id="7" name="object 7"/>
            <p:cNvSpPr/>
            <p:nvPr/>
          </p:nvSpPr>
          <p:spPr>
            <a:xfrm>
              <a:off x="2180717" y="2862453"/>
              <a:ext cx="549910" cy="504190"/>
            </a:xfrm>
            <a:custGeom>
              <a:avLst/>
              <a:gdLst/>
              <a:ahLst/>
              <a:cxnLst/>
              <a:rect l="l" t="t" r="r" b="b"/>
              <a:pathLst>
                <a:path w="549910" h="504189">
                  <a:moveTo>
                    <a:pt x="0" y="252095"/>
                  </a:moveTo>
                  <a:lnTo>
                    <a:pt x="137413" y="252095"/>
                  </a:lnTo>
                  <a:lnTo>
                    <a:pt x="137413" y="0"/>
                  </a:lnTo>
                  <a:lnTo>
                    <a:pt x="412241" y="0"/>
                  </a:lnTo>
                  <a:lnTo>
                    <a:pt x="412241" y="252095"/>
                  </a:lnTo>
                  <a:lnTo>
                    <a:pt x="549782" y="252095"/>
                  </a:lnTo>
                  <a:lnTo>
                    <a:pt x="274827" y="504063"/>
                  </a:lnTo>
                  <a:lnTo>
                    <a:pt x="0" y="252095"/>
                  </a:lnTo>
                  <a:close/>
                </a:path>
              </a:pathLst>
            </a:custGeom>
            <a:ln w="9525">
              <a:solidFill>
                <a:srgbClr val="00AF50"/>
              </a:solidFill>
            </a:ln>
          </p:spPr>
          <p:txBody>
            <a:bodyPr wrap="square" lIns="0" tIns="0" rIns="0" bIns="0" rtlCol="0"/>
            <a:lstStyle/>
            <a:p>
              <a:endParaRPr/>
            </a:p>
          </p:txBody>
        </p:sp>
      </p:grpSp>
      <p:sp>
        <p:nvSpPr>
          <p:cNvPr id="8" name="object 8"/>
          <p:cNvSpPr txBox="1"/>
          <p:nvPr/>
        </p:nvSpPr>
        <p:spPr>
          <a:xfrm>
            <a:off x="1612772" y="1724914"/>
            <a:ext cx="5347335" cy="208279"/>
          </a:xfrm>
          <a:prstGeom prst="rect">
            <a:avLst/>
          </a:prstGeom>
        </p:spPr>
        <p:txBody>
          <a:bodyPr vert="horz" wrap="square" lIns="0" tIns="12700" rIns="0" bIns="0" rtlCol="0">
            <a:spAutoFit/>
          </a:bodyPr>
          <a:lstStyle/>
          <a:p>
            <a:pPr marL="12700">
              <a:lnSpc>
                <a:spcPct val="100000"/>
              </a:lnSpc>
              <a:spcBef>
                <a:spcPts val="100"/>
              </a:spcBef>
              <a:tabLst>
                <a:tab pos="3867150" algn="l"/>
              </a:tabLst>
            </a:pPr>
            <a:r>
              <a:rPr sz="1200" b="1" spc="-10" dirty="0">
                <a:latin typeface="Calibri"/>
                <a:cs typeface="Calibri"/>
              </a:rPr>
              <a:t>Optimalisatieprobleem</a:t>
            </a:r>
            <a:r>
              <a:rPr sz="1200" b="1" dirty="0">
                <a:latin typeface="Calibri"/>
                <a:cs typeface="Calibri"/>
              </a:rPr>
              <a:t>	</a:t>
            </a:r>
            <a:r>
              <a:rPr sz="1200" b="1" spc="-10" dirty="0">
                <a:latin typeface="Calibri"/>
                <a:cs typeface="Calibri"/>
              </a:rPr>
              <a:t>Optimalisatieprobleem</a:t>
            </a:r>
            <a:endParaRPr sz="1200">
              <a:latin typeface="Calibri"/>
              <a:cs typeface="Calibri"/>
            </a:endParaRPr>
          </a:p>
        </p:txBody>
      </p:sp>
      <p:pic>
        <p:nvPicPr>
          <p:cNvPr id="9" name="object 9"/>
          <p:cNvPicPr/>
          <p:nvPr/>
        </p:nvPicPr>
        <p:blipFill>
          <a:blip r:embed="rId4" cstate="print"/>
          <a:stretch>
            <a:fillRect/>
          </a:stretch>
        </p:blipFill>
        <p:spPr>
          <a:xfrm>
            <a:off x="1900672" y="3501009"/>
            <a:ext cx="1126487" cy="1126968"/>
          </a:xfrm>
          <a:prstGeom prst="rect">
            <a:avLst/>
          </a:prstGeom>
        </p:spPr>
      </p:pic>
      <p:sp>
        <p:nvSpPr>
          <p:cNvPr id="10" name="object 10"/>
          <p:cNvSpPr txBox="1"/>
          <p:nvPr/>
        </p:nvSpPr>
        <p:spPr>
          <a:xfrm>
            <a:off x="1871345" y="3488309"/>
            <a:ext cx="1169035" cy="1165225"/>
          </a:xfrm>
          <a:prstGeom prst="rect">
            <a:avLst/>
          </a:prstGeom>
          <a:ln w="25400">
            <a:solidFill>
              <a:srgbClr val="000000"/>
            </a:solidFill>
          </a:ln>
        </p:spPr>
        <p:txBody>
          <a:bodyPr vert="horz" wrap="square" lIns="0" tIns="0" rIns="0" bIns="0" rtlCol="0">
            <a:spAutoFit/>
          </a:bodyPr>
          <a:lstStyle/>
          <a:p>
            <a:pPr>
              <a:lnSpc>
                <a:spcPct val="100000"/>
              </a:lnSpc>
            </a:pPr>
            <a:endParaRPr sz="1400">
              <a:latin typeface="Times New Roman"/>
              <a:cs typeface="Times New Roman"/>
            </a:endParaRPr>
          </a:p>
          <a:p>
            <a:pPr>
              <a:lnSpc>
                <a:spcPct val="100000"/>
              </a:lnSpc>
              <a:spcBef>
                <a:spcPts val="1120"/>
              </a:spcBef>
            </a:pPr>
            <a:endParaRPr sz="1400">
              <a:latin typeface="Times New Roman"/>
              <a:cs typeface="Times New Roman"/>
            </a:endParaRPr>
          </a:p>
          <a:p>
            <a:pPr marL="86360">
              <a:lnSpc>
                <a:spcPct val="100000"/>
              </a:lnSpc>
              <a:spcBef>
                <a:spcPts val="5"/>
              </a:spcBef>
            </a:pPr>
            <a:r>
              <a:rPr sz="1400" spc="-10" dirty="0">
                <a:solidFill>
                  <a:srgbClr val="FF0000"/>
                </a:solidFill>
                <a:latin typeface="Arial Black"/>
                <a:cs typeface="Arial Black"/>
              </a:rPr>
              <a:t>Algorithm</a:t>
            </a:r>
            <a:endParaRPr sz="1400">
              <a:latin typeface="Arial Black"/>
              <a:cs typeface="Arial Black"/>
            </a:endParaRPr>
          </a:p>
        </p:txBody>
      </p:sp>
      <p:grpSp>
        <p:nvGrpSpPr>
          <p:cNvPr id="11" name="object 11"/>
          <p:cNvGrpSpPr/>
          <p:nvPr/>
        </p:nvGrpSpPr>
        <p:grpSpPr>
          <a:xfrm>
            <a:off x="2197671" y="4792408"/>
            <a:ext cx="559435" cy="513715"/>
            <a:chOff x="2197671" y="4792408"/>
            <a:chExt cx="559435" cy="513715"/>
          </a:xfrm>
        </p:grpSpPr>
        <p:sp>
          <p:nvSpPr>
            <p:cNvPr id="12" name="object 12"/>
            <p:cNvSpPr/>
            <p:nvPr/>
          </p:nvSpPr>
          <p:spPr>
            <a:xfrm>
              <a:off x="2202433" y="4797171"/>
              <a:ext cx="549910" cy="504190"/>
            </a:xfrm>
            <a:custGeom>
              <a:avLst/>
              <a:gdLst/>
              <a:ahLst/>
              <a:cxnLst/>
              <a:rect l="l" t="t" r="r" b="b"/>
              <a:pathLst>
                <a:path w="549910" h="504189">
                  <a:moveTo>
                    <a:pt x="412369" y="0"/>
                  </a:moveTo>
                  <a:lnTo>
                    <a:pt x="137541" y="0"/>
                  </a:lnTo>
                  <a:lnTo>
                    <a:pt x="137541" y="251967"/>
                  </a:lnTo>
                  <a:lnTo>
                    <a:pt x="0" y="251967"/>
                  </a:lnTo>
                  <a:lnTo>
                    <a:pt x="274955" y="504062"/>
                  </a:lnTo>
                  <a:lnTo>
                    <a:pt x="549783" y="251967"/>
                  </a:lnTo>
                  <a:lnTo>
                    <a:pt x="412369" y="251967"/>
                  </a:lnTo>
                  <a:lnTo>
                    <a:pt x="412369" y="0"/>
                  </a:lnTo>
                  <a:close/>
                </a:path>
              </a:pathLst>
            </a:custGeom>
            <a:solidFill>
              <a:srgbClr val="83F646"/>
            </a:solidFill>
          </p:spPr>
          <p:txBody>
            <a:bodyPr wrap="square" lIns="0" tIns="0" rIns="0" bIns="0" rtlCol="0"/>
            <a:lstStyle/>
            <a:p>
              <a:endParaRPr/>
            </a:p>
          </p:txBody>
        </p:sp>
        <p:sp>
          <p:nvSpPr>
            <p:cNvPr id="13" name="object 13"/>
            <p:cNvSpPr/>
            <p:nvPr/>
          </p:nvSpPr>
          <p:spPr>
            <a:xfrm>
              <a:off x="2202433" y="4797171"/>
              <a:ext cx="549910" cy="504190"/>
            </a:xfrm>
            <a:custGeom>
              <a:avLst/>
              <a:gdLst/>
              <a:ahLst/>
              <a:cxnLst/>
              <a:rect l="l" t="t" r="r" b="b"/>
              <a:pathLst>
                <a:path w="549910" h="504189">
                  <a:moveTo>
                    <a:pt x="0" y="251967"/>
                  </a:moveTo>
                  <a:lnTo>
                    <a:pt x="137541" y="251967"/>
                  </a:lnTo>
                  <a:lnTo>
                    <a:pt x="137541" y="0"/>
                  </a:lnTo>
                  <a:lnTo>
                    <a:pt x="412369" y="0"/>
                  </a:lnTo>
                  <a:lnTo>
                    <a:pt x="412369" y="251967"/>
                  </a:lnTo>
                  <a:lnTo>
                    <a:pt x="549783" y="251967"/>
                  </a:lnTo>
                  <a:lnTo>
                    <a:pt x="274955" y="504062"/>
                  </a:lnTo>
                  <a:lnTo>
                    <a:pt x="0" y="251967"/>
                  </a:lnTo>
                  <a:close/>
                </a:path>
              </a:pathLst>
            </a:custGeom>
            <a:ln w="9524">
              <a:solidFill>
                <a:srgbClr val="00AF50"/>
              </a:solidFill>
            </a:ln>
          </p:spPr>
          <p:txBody>
            <a:bodyPr wrap="square" lIns="0" tIns="0" rIns="0" bIns="0" rtlCol="0"/>
            <a:lstStyle/>
            <a:p>
              <a:endParaRPr/>
            </a:p>
          </p:txBody>
        </p:sp>
      </p:grpSp>
      <p:pic>
        <p:nvPicPr>
          <p:cNvPr id="14" name="object 14"/>
          <p:cNvPicPr/>
          <p:nvPr/>
        </p:nvPicPr>
        <p:blipFill>
          <a:blip r:embed="rId5" cstate="print"/>
          <a:stretch>
            <a:fillRect/>
          </a:stretch>
        </p:blipFill>
        <p:spPr>
          <a:xfrm>
            <a:off x="324929" y="5208937"/>
            <a:ext cx="894702" cy="1033341"/>
          </a:xfrm>
          <a:prstGeom prst="rect">
            <a:avLst/>
          </a:prstGeom>
        </p:spPr>
      </p:pic>
      <p:pic>
        <p:nvPicPr>
          <p:cNvPr id="15" name="object 15"/>
          <p:cNvPicPr/>
          <p:nvPr/>
        </p:nvPicPr>
        <p:blipFill>
          <a:blip r:embed="rId6" cstate="print"/>
          <a:stretch>
            <a:fillRect/>
          </a:stretch>
        </p:blipFill>
        <p:spPr>
          <a:xfrm>
            <a:off x="1865883" y="5549036"/>
            <a:ext cx="1661071" cy="793813"/>
          </a:xfrm>
          <a:prstGeom prst="rect">
            <a:avLst/>
          </a:prstGeom>
        </p:spPr>
      </p:pic>
      <p:sp>
        <p:nvSpPr>
          <p:cNvPr id="16" name="object 16"/>
          <p:cNvSpPr txBox="1"/>
          <p:nvPr/>
        </p:nvSpPr>
        <p:spPr>
          <a:xfrm>
            <a:off x="1247038" y="5326126"/>
            <a:ext cx="624205" cy="391795"/>
          </a:xfrm>
          <a:prstGeom prst="rect">
            <a:avLst/>
          </a:prstGeom>
        </p:spPr>
        <p:txBody>
          <a:bodyPr vert="horz" wrap="square" lIns="0" tIns="12700" rIns="0" bIns="0" rtlCol="0">
            <a:spAutoFit/>
          </a:bodyPr>
          <a:lstStyle/>
          <a:p>
            <a:pPr marL="12700" marR="5080" indent="4445">
              <a:lnSpc>
                <a:spcPct val="100000"/>
              </a:lnSpc>
              <a:spcBef>
                <a:spcPts val="100"/>
              </a:spcBef>
            </a:pPr>
            <a:r>
              <a:rPr sz="1200" b="1" spc="-10" dirty="0">
                <a:solidFill>
                  <a:srgbClr val="FF0000"/>
                </a:solidFill>
                <a:latin typeface="Calibri"/>
                <a:cs typeface="Calibri"/>
              </a:rPr>
              <a:t>Optimale oplossing</a:t>
            </a:r>
            <a:endParaRPr sz="1200">
              <a:latin typeface="Calibri"/>
              <a:cs typeface="Calibri"/>
            </a:endParaRPr>
          </a:p>
        </p:txBody>
      </p:sp>
      <p:grpSp>
        <p:nvGrpSpPr>
          <p:cNvPr id="17" name="object 17"/>
          <p:cNvGrpSpPr/>
          <p:nvPr/>
        </p:nvGrpSpPr>
        <p:grpSpPr>
          <a:xfrm>
            <a:off x="1972055" y="5452871"/>
            <a:ext cx="657225" cy="307975"/>
            <a:chOff x="1972055" y="5452871"/>
            <a:chExt cx="657225" cy="307975"/>
          </a:xfrm>
        </p:grpSpPr>
        <p:pic>
          <p:nvPicPr>
            <p:cNvPr id="18" name="object 18"/>
            <p:cNvPicPr/>
            <p:nvPr/>
          </p:nvPicPr>
          <p:blipFill>
            <a:blip r:embed="rId7" cstate="print"/>
            <a:stretch>
              <a:fillRect/>
            </a:stretch>
          </p:blipFill>
          <p:spPr>
            <a:xfrm>
              <a:off x="1972055" y="5452871"/>
              <a:ext cx="656818" cy="307822"/>
            </a:xfrm>
            <a:prstGeom prst="rect">
              <a:avLst/>
            </a:prstGeom>
          </p:spPr>
        </p:pic>
        <p:sp>
          <p:nvSpPr>
            <p:cNvPr id="19" name="object 19"/>
            <p:cNvSpPr/>
            <p:nvPr/>
          </p:nvSpPr>
          <p:spPr>
            <a:xfrm>
              <a:off x="2014600" y="5518276"/>
              <a:ext cx="462915" cy="117475"/>
            </a:xfrm>
            <a:custGeom>
              <a:avLst/>
              <a:gdLst/>
              <a:ahLst/>
              <a:cxnLst/>
              <a:rect l="l" t="t" r="r" b="b"/>
              <a:pathLst>
                <a:path w="462914" h="117475">
                  <a:moveTo>
                    <a:pt x="389558" y="74682"/>
                  </a:moveTo>
                  <a:lnTo>
                    <a:pt x="345313" y="93687"/>
                  </a:lnTo>
                  <a:lnTo>
                    <a:pt x="342265" y="101155"/>
                  </a:lnTo>
                  <a:lnTo>
                    <a:pt x="347853" y="114046"/>
                  </a:lnTo>
                  <a:lnTo>
                    <a:pt x="355219" y="117043"/>
                  </a:lnTo>
                  <a:lnTo>
                    <a:pt x="440610" y="80467"/>
                  </a:lnTo>
                  <a:lnTo>
                    <a:pt x="436244" y="80467"/>
                  </a:lnTo>
                  <a:lnTo>
                    <a:pt x="389558" y="74682"/>
                  </a:lnTo>
                  <a:close/>
                </a:path>
                <a:path w="462914" h="117475">
                  <a:moveTo>
                    <a:pt x="412763" y="64732"/>
                  </a:moveTo>
                  <a:lnTo>
                    <a:pt x="389558" y="74682"/>
                  </a:lnTo>
                  <a:lnTo>
                    <a:pt x="436244" y="80467"/>
                  </a:lnTo>
                  <a:lnTo>
                    <a:pt x="436559" y="77965"/>
                  </a:lnTo>
                  <a:lnTo>
                    <a:pt x="430149" y="77965"/>
                  </a:lnTo>
                  <a:lnTo>
                    <a:pt x="412763" y="64732"/>
                  </a:lnTo>
                  <a:close/>
                </a:path>
                <a:path w="462914" h="117475">
                  <a:moveTo>
                    <a:pt x="369824" y="0"/>
                  </a:moveTo>
                  <a:lnTo>
                    <a:pt x="361823" y="1143"/>
                  </a:lnTo>
                  <a:lnTo>
                    <a:pt x="353313" y="12192"/>
                  </a:lnTo>
                  <a:lnTo>
                    <a:pt x="354330" y="20193"/>
                  </a:lnTo>
                  <a:lnTo>
                    <a:pt x="359918" y="24511"/>
                  </a:lnTo>
                  <a:lnTo>
                    <a:pt x="392685" y="49450"/>
                  </a:lnTo>
                  <a:lnTo>
                    <a:pt x="439419" y="55245"/>
                  </a:lnTo>
                  <a:lnTo>
                    <a:pt x="436244" y="80467"/>
                  </a:lnTo>
                  <a:lnTo>
                    <a:pt x="440610" y="80467"/>
                  </a:lnTo>
                  <a:lnTo>
                    <a:pt x="462788" y="70967"/>
                  </a:lnTo>
                  <a:lnTo>
                    <a:pt x="369824" y="0"/>
                  </a:lnTo>
                  <a:close/>
                </a:path>
                <a:path w="462914" h="117475">
                  <a:moveTo>
                    <a:pt x="432816" y="56134"/>
                  </a:moveTo>
                  <a:lnTo>
                    <a:pt x="412763" y="64732"/>
                  </a:lnTo>
                  <a:lnTo>
                    <a:pt x="430149" y="77965"/>
                  </a:lnTo>
                  <a:lnTo>
                    <a:pt x="432816" y="56134"/>
                  </a:lnTo>
                  <a:close/>
                </a:path>
                <a:path w="462914" h="117475">
                  <a:moveTo>
                    <a:pt x="439308" y="56134"/>
                  </a:moveTo>
                  <a:lnTo>
                    <a:pt x="432816" y="56134"/>
                  </a:lnTo>
                  <a:lnTo>
                    <a:pt x="430149" y="77965"/>
                  </a:lnTo>
                  <a:lnTo>
                    <a:pt x="436559" y="77965"/>
                  </a:lnTo>
                  <a:lnTo>
                    <a:pt x="439308" y="56134"/>
                  </a:lnTo>
                  <a:close/>
                </a:path>
                <a:path w="462914" h="117475">
                  <a:moveTo>
                    <a:pt x="3048" y="1143"/>
                  </a:moveTo>
                  <a:lnTo>
                    <a:pt x="0" y="26416"/>
                  </a:lnTo>
                  <a:lnTo>
                    <a:pt x="389558" y="74682"/>
                  </a:lnTo>
                  <a:lnTo>
                    <a:pt x="412763" y="64732"/>
                  </a:lnTo>
                  <a:lnTo>
                    <a:pt x="392685" y="49450"/>
                  </a:lnTo>
                  <a:lnTo>
                    <a:pt x="3048" y="1143"/>
                  </a:lnTo>
                  <a:close/>
                </a:path>
                <a:path w="462914" h="117475">
                  <a:moveTo>
                    <a:pt x="392685" y="49450"/>
                  </a:moveTo>
                  <a:lnTo>
                    <a:pt x="412763" y="64732"/>
                  </a:lnTo>
                  <a:lnTo>
                    <a:pt x="432816" y="56134"/>
                  </a:lnTo>
                  <a:lnTo>
                    <a:pt x="439308" y="56134"/>
                  </a:lnTo>
                  <a:lnTo>
                    <a:pt x="439419" y="55245"/>
                  </a:lnTo>
                  <a:lnTo>
                    <a:pt x="392685" y="49450"/>
                  </a:lnTo>
                  <a:close/>
                </a:path>
              </a:pathLst>
            </a:custGeom>
            <a:solidFill>
              <a:srgbClr val="FF0000"/>
            </a:solidFill>
          </p:spPr>
          <p:txBody>
            <a:bodyPr wrap="square" lIns="0" tIns="0" rIns="0" bIns="0" rtlCol="0"/>
            <a:lstStyle/>
            <a:p>
              <a:endParaRPr/>
            </a:p>
          </p:txBody>
        </p:sp>
      </p:grpSp>
      <p:grpSp>
        <p:nvGrpSpPr>
          <p:cNvPr id="20" name="object 20"/>
          <p:cNvGrpSpPr/>
          <p:nvPr/>
        </p:nvGrpSpPr>
        <p:grpSpPr>
          <a:xfrm>
            <a:off x="5431409" y="1988870"/>
            <a:ext cx="1796414" cy="1383030"/>
            <a:chOff x="5431409" y="1988870"/>
            <a:chExt cx="1796414" cy="1383030"/>
          </a:xfrm>
        </p:grpSpPr>
        <p:pic>
          <p:nvPicPr>
            <p:cNvPr id="21" name="object 21"/>
            <p:cNvPicPr/>
            <p:nvPr/>
          </p:nvPicPr>
          <p:blipFill>
            <a:blip r:embed="rId3" cstate="print"/>
            <a:stretch>
              <a:fillRect/>
            </a:stretch>
          </p:blipFill>
          <p:spPr>
            <a:xfrm>
              <a:off x="5431409" y="1988870"/>
              <a:ext cx="1796067" cy="862872"/>
            </a:xfrm>
            <a:prstGeom prst="rect">
              <a:avLst/>
            </a:prstGeom>
          </p:spPr>
        </p:pic>
        <p:sp>
          <p:nvSpPr>
            <p:cNvPr id="22" name="object 22"/>
            <p:cNvSpPr/>
            <p:nvPr/>
          </p:nvSpPr>
          <p:spPr>
            <a:xfrm>
              <a:off x="6034913" y="2862453"/>
              <a:ext cx="549910" cy="504190"/>
            </a:xfrm>
            <a:custGeom>
              <a:avLst/>
              <a:gdLst/>
              <a:ahLst/>
              <a:cxnLst/>
              <a:rect l="l" t="t" r="r" b="b"/>
              <a:pathLst>
                <a:path w="549909" h="504189">
                  <a:moveTo>
                    <a:pt x="412241" y="0"/>
                  </a:moveTo>
                  <a:lnTo>
                    <a:pt x="137413" y="0"/>
                  </a:lnTo>
                  <a:lnTo>
                    <a:pt x="137413" y="252095"/>
                  </a:lnTo>
                  <a:lnTo>
                    <a:pt x="0" y="252095"/>
                  </a:lnTo>
                  <a:lnTo>
                    <a:pt x="274827" y="504063"/>
                  </a:lnTo>
                  <a:lnTo>
                    <a:pt x="549656" y="252095"/>
                  </a:lnTo>
                  <a:lnTo>
                    <a:pt x="412241" y="252095"/>
                  </a:lnTo>
                  <a:lnTo>
                    <a:pt x="412241" y="0"/>
                  </a:lnTo>
                  <a:close/>
                </a:path>
              </a:pathLst>
            </a:custGeom>
            <a:solidFill>
              <a:srgbClr val="83F646"/>
            </a:solidFill>
          </p:spPr>
          <p:txBody>
            <a:bodyPr wrap="square" lIns="0" tIns="0" rIns="0" bIns="0" rtlCol="0"/>
            <a:lstStyle/>
            <a:p>
              <a:endParaRPr/>
            </a:p>
          </p:txBody>
        </p:sp>
        <p:sp>
          <p:nvSpPr>
            <p:cNvPr id="23" name="object 23"/>
            <p:cNvSpPr/>
            <p:nvPr/>
          </p:nvSpPr>
          <p:spPr>
            <a:xfrm>
              <a:off x="6034913" y="2862453"/>
              <a:ext cx="549910" cy="504190"/>
            </a:xfrm>
            <a:custGeom>
              <a:avLst/>
              <a:gdLst/>
              <a:ahLst/>
              <a:cxnLst/>
              <a:rect l="l" t="t" r="r" b="b"/>
              <a:pathLst>
                <a:path w="549909" h="504189">
                  <a:moveTo>
                    <a:pt x="0" y="252095"/>
                  </a:moveTo>
                  <a:lnTo>
                    <a:pt x="137413" y="252095"/>
                  </a:lnTo>
                  <a:lnTo>
                    <a:pt x="137413" y="0"/>
                  </a:lnTo>
                  <a:lnTo>
                    <a:pt x="412241" y="0"/>
                  </a:lnTo>
                  <a:lnTo>
                    <a:pt x="412241" y="252095"/>
                  </a:lnTo>
                  <a:lnTo>
                    <a:pt x="549656" y="252095"/>
                  </a:lnTo>
                  <a:lnTo>
                    <a:pt x="274827" y="504063"/>
                  </a:lnTo>
                  <a:lnTo>
                    <a:pt x="0" y="252095"/>
                  </a:lnTo>
                  <a:close/>
                </a:path>
              </a:pathLst>
            </a:custGeom>
            <a:ln w="9525">
              <a:solidFill>
                <a:srgbClr val="00AF50"/>
              </a:solidFill>
            </a:ln>
          </p:spPr>
          <p:txBody>
            <a:bodyPr wrap="square" lIns="0" tIns="0" rIns="0" bIns="0" rtlCol="0"/>
            <a:lstStyle/>
            <a:p>
              <a:endParaRPr/>
            </a:p>
          </p:txBody>
        </p:sp>
      </p:grpSp>
      <p:pic>
        <p:nvPicPr>
          <p:cNvPr id="24" name="object 24"/>
          <p:cNvPicPr/>
          <p:nvPr/>
        </p:nvPicPr>
        <p:blipFill>
          <a:blip r:embed="rId4" cstate="print"/>
          <a:stretch>
            <a:fillRect/>
          </a:stretch>
        </p:blipFill>
        <p:spPr>
          <a:xfrm>
            <a:off x="5754868" y="3501009"/>
            <a:ext cx="1126474" cy="1126968"/>
          </a:xfrm>
          <a:prstGeom prst="rect">
            <a:avLst/>
          </a:prstGeom>
        </p:spPr>
      </p:pic>
      <p:sp>
        <p:nvSpPr>
          <p:cNvPr id="25" name="object 25"/>
          <p:cNvSpPr txBox="1"/>
          <p:nvPr/>
        </p:nvSpPr>
        <p:spPr>
          <a:xfrm>
            <a:off x="5725540" y="3488309"/>
            <a:ext cx="1169035" cy="1165225"/>
          </a:xfrm>
          <a:prstGeom prst="rect">
            <a:avLst/>
          </a:prstGeom>
          <a:ln w="25400">
            <a:solidFill>
              <a:srgbClr val="000000"/>
            </a:solidFill>
          </a:ln>
        </p:spPr>
        <p:txBody>
          <a:bodyPr vert="horz" wrap="square" lIns="0" tIns="0" rIns="0" bIns="0" rtlCol="0">
            <a:spAutoFit/>
          </a:bodyPr>
          <a:lstStyle/>
          <a:p>
            <a:pPr>
              <a:lnSpc>
                <a:spcPct val="100000"/>
              </a:lnSpc>
            </a:pPr>
            <a:endParaRPr sz="1400">
              <a:latin typeface="Times New Roman"/>
              <a:cs typeface="Times New Roman"/>
            </a:endParaRPr>
          </a:p>
          <a:p>
            <a:pPr>
              <a:lnSpc>
                <a:spcPct val="100000"/>
              </a:lnSpc>
              <a:spcBef>
                <a:spcPts val="1120"/>
              </a:spcBef>
            </a:pPr>
            <a:endParaRPr sz="1400">
              <a:latin typeface="Times New Roman"/>
              <a:cs typeface="Times New Roman"/>
            </a:endParaRPr>
          </a:p>
          <a:p>
            <a:pPr marL="86995">
              <a:lnSpc>
                <a:spcPct val="100000"/>
              </a:lnSpc>
              <a:spcBef>
                <a:spcPts val="5"/>
              </a:spcBef>
            </a:pPr>
            <a:r>
              <a:rPr sz="1400" spc="-10" dirty="0">
                <a:solidFill>
                  <a:srgbClr val="FF0000"/>
                </a:solidFill>
                <a:latin typeface="Arial Black"/>
                <a:cs typeface="Arial Black"/>
              </a:rPr>
              <a:t>Heuristiek</a:t>
            </a:r>
            <a:endParaRPr sz="1400">
              <a:latin typeface="Arial Black"/>
              <a:cs typeface="Arial Black"/>
            </a:endParaRPr>
          </a:p>
        </p:txBody>
      </p:sp>
      <p:grpSp>
        <p:nvGrpSpPr>
          <p:cNvPr id="26" name="object 26"/>
          <p:cNvGrpSpPr/>
          <p:nvPr/>
        </p:nvGrpSpPr>
        <p:grpSpPr>
          <a:xfrm>
            <a:off x="6051867" y="4792408"/>
            <a:ext cx="559435" cy="513715"/>
            <a:chOff x="6051867" y="4792408"/>
            <a:chExt cx="559435" cy="513715"/>
          </a:xfrm>
        </p:grpSpPr>
        <p:sp>
          <p:nvSpPr>
            <p:cNvPr id="27" name="object 27"/>
            <p:cNvSpPr/>
            <p:nvPr/>
          </p:nvSpPr>
          <p:spPr>
            <a:xfrm>
              <a:off x="6056629" y="4797171"/>
              <a:ext cx="549910" cy="504190"/>
            </a:xfrm>
            <a:custGeom>
              <a:avLst/>
              <a:gdLst/>
              <a:ahLst/>
              <a:cxnLst/>
              <a:rect l="l" t="t" r="r" b="b"/>
              <a:pathLst>
                <a:path w="549909" h="504189">
                  <a:moveTo>
                    <a:pt x="412369" y="0"/>
                  </a:moveTo>
                  <a:lnTo>
                    <a:pt x="137414" y="0"/>
                  </a:lnTo>
                  <a:lnTo>
                    <a:pt x="137414" y="251967"/>
                  </a:lnTo>
                  <a:lnTo>
                    <a:pt x="0" y="251967"/>
                  </a:lnTo>
                  <a:lnTo>
                    <a:pt x="274955" y="504062"/>
                  </a:lnTo>
                  <a:lnTo>
                    <a:pt x="549783" y="251967"/>
                  </a:lnTo>
                  <a:lnTo>
                    <a:pt x="412369" y="251967"/>
                  </a:lnTo>
                  <a:lnTo>
                    <a:pt x="412369" y="0"/>
                  </a:lnTo>
                  <a:close/>
                </a:path>
              </a:pathLst>
            </a:custGeom>
            <a:solidFill>
              <a:srgbClr val="83F646"/>
            </a:solidFill>
          </p:spPr>
          <p:txBody>
            <a:bodyPr wrap="square" lIns="0" tIns="0" rIns="0" bIns="0" rtlCol="0"/>
            <a:lstStyle/>
            <a:p>
              <a:endParaRPr/>
            </a:p>
          </p:txBody>
        </p:sp>
        <p:sp>
          <p:nvSpPr>
            <p:cNvPr id="28" name="object 28"/>
            <p:cNvSpPr/>
            <p:nvPr/>
          </p:nvSpPr>
          <p:spPr>
            <a:xfrm>
              <a:off x="6056629" y="4797171"/>
              <a:ext cx="549910" cy="504190"/>
            </a:xfrm>
            <a:custGeom>
              <a:avLst/>
              <a:gdLst/>
              <a:ahLst/>
              <a:cxnLst/>
              <a:rect l="l" t="t" r="r" b="b"/>
              <a:pathLst>
                <a:path w="549909" h="504189">
                  <a:moveTo>
                    <a:pt x="0" y="251967"/>
                  </a:moveTo>
                  <a:lnTo>
                    <a:pt x="137414" y="251967"/>
                  </a:lnTo>
                  <a:lnTo>
                    <a:pt x="137414" y="0"/>
                  </a:lnTo>
                  <a:lnTo>
                    <a:pt x="412369" y="0"/>
                  </a:lnTo>
                  <a:lnTo>
                    <a:pt x="412369" y="251967"/>
                  </a:lnTo>
                  <a:lnTo>
                    <a:pt x="549783" y="251967"/>
                  </a:lnTo>
                  <a:lnTo>
                    <a:pt x="274955" y="504062"/>
                  </a:lnTo>
                  <a:lnTo>
                    <a:pt x="0" y="251967"/>
                  </a:lnTo>
                  <a:close/>
                </a:path>
              </a:pathLst>
            </a:custGeom>
            <a:ln w="9525">
              <a:solidFill>
                <a:srgbClr val="00AF50"/>
              </a:solidFill>
            </a:ln>
          </p:spPr>
          <p:txBody>
            <a:bodyPr wrap="square" lIns="0" tIns="0" rIns="0" bIns="0" rtlCol="0"/>
            <a:lstStyle/>
            <a:p>
              <a:endParaRPr/>
            </a:p>
          </p:txBody>
        </p:sp>
      </p:grpSp>
      <p:pic>
        <p:nvPicPr>
          <p:cNvPr id="29" name="object 29"/>
          <p:cNvPicPr/>
          <p:nvPr/>
        </p:nvPicPr>
        <p:blipFill>
          <a:blip r:embed="rId8" cstate="print"/>
          <a:stretch>
            <a:fillRect/>
          </a:stretch>
        </p:blipFill>
        <p:spPr>
          <a:xfrm>
            <a:off x="8181467" y="5268696"/>
            <a:ext cx="804976" cy="643394"/>
          </a:xfrm>
          <a:prstGeom prst="rect">
            <a:avLst/>
          </a:prstGeom>
        </p:spPr>
      </p:pic>
      <p:pic>
        <p:nvPicPr>
          <p:cNvPr id="30" name="object 30"/>
          <p:cNvPicPr/>
          <p:nvPr/>
        </p:nvPicPr>
        <p:blipFill>
          <a:blip r:embed="rId6" cstate="print"/>
          <a:stretch>
            <a:fillRect/>
          </a:stretch>
        </p:blipFill>
        <p:spPr>
          <a:xfrm>
            <a:off x="5720079" y="5390197"/>
            <a:ext cx="1661071" cy="793813"/>
          </a:xfrm>
          <a:prstGeom prst="rect">
            <a:avLst/>
          </a:prstGeom>
        </p:spPr>
      </p:pic>
      <p:sp>
        <p:nvSpPr>
          <p:cNvPr id="31" name="object 31"/>
          <p:cNvSpPr txBox="1"/>
          <p:nvPr/>
        </p:nvSpPr>
        <p:spPr>
          <a:xfrm>
            <a:off x="7413117" y="5343271"/>
            <a:ext cx="624205" cy="391160"/>
          </a:xfrm>
          <a:prstGeom prst="rect">
            <a:avLst/>
          </a:prstGeom>
        </p:spPr>
        <p:txBody>
          <a:bodyPr vert="horz" wrap="square" lIns="0" tIns="12700" rIns="0" bIns="0" rtlCol="0">
            <a:spAutoFit/>
          </a:bodyPr>
          <a:lstStyle/>
          <a:p>
            <a:pPr marL="12700" marR="5080" indent="91440">
              <a:lnSpc>
                <a:spcPct val="100000"/>
              </a:lnSpc>
              <a:spcBef>
                <a:spcPts val="100"/>
              </a:spcBef>
            </a:pPr>
            <a:r>
              <a:rPr sz="1200" b="1" spc="-10" dirty="0">
                <a:solidFill>
                  <a:srgbClr val="FF0000"/>
                </a:solidFill>
                <a:latin typeface="Calibri"/>
                <a:cs typeface="Calibri"/>
              </a:rPr>
              <a:t>Goede oplossing</a:t>
            </a:r>
            <a:endParaRPr sz="1200">
              <a:latin typeface="Calibri"/>
              <a:cs typeface="Calibri"/>
            </a:endParaRPr>
          </a:p>
        </p:txBody>
      </p:sp>
      <p:grpSp>
        <p:nvGrpSpPr>
          <p:cNvPr id="32" name="object 32"/>
          <p:cNvGrpSpPr/>
          <p:nvPr/>
        </p:nvGrpSpPr>
        <p:grpSpPr>
          <a:xfrm>
            <a:off x="6379464" y="5519928"/>
            <a:ext cx="1045844" cy="307975"/>
            <a:chOff x="6379464" y="5519928"/>
            <a:chExt cx="1045844" cy="307975"/>
          </a:xfrm>
        </p:grpSpPr>
        <p:pic>
          <p:nvPicPr>
            <p:cNvPr id="33" name="object 33"/>
            <p:cNvPicPr/>
            <p:nvPr/>
          </p:nvPicPr>
          <p:blipFill>
            <a:blip r:embed="rId9" cstate="print"/>
            <a:stretch>
              <a:fillRect/>
            </a:stretch>
          </p:blipFill>
          <p:spPr>
            <a:xfrm>
              <a:off x="6379464" y="5519928"/>
              <a:ext cx="1045463" cy="307822"/>
            </a:xfrm>
            <a:prstGeom prst="rect">
              <a:avLst/>
            </a:prstGeom>
          </p:spPr>
        </p:pic>
        <p:sp>
          <p:nvSpPr>
            <p:cNvPr id="34" name="object 34"/>
            <p:cNvSpPr/>
            <p:nvPr/>
          </p:nvSpPr>
          <p:spPr>
            <a:xfrm>
              <a:off x="6535420" y="5547995"/>
              <a:ext cx="851535" cy="155575"/>
            </a:xfrm>
            <a:custGeom>
              <a:avLst/>
              <a:gdLst/>
              <a:ahLst/>
              <a:cxnLst/>
              <a:rect l="l" t="t" r="r" b="b"/>
              <a:pathLst>
                <a:path w="851534" h="155575">
                  <a:moveTo>
                    <a:pt x="93852" y="38226"/>
                  </a:moveTo>
                  <a:lnTo>
                    <a:pt x="0" y="108076"/>
                  </a:lnTo>
                  <a:lnTo>
                    <a:pt x="106933" y="155384"/>
                  </a:lnTo>
                  <a:lnTo>
                    <a:pt x="114262" y="152552"/>
                  </a:lnTo>
                  <a:lnTo>
                    <a:pt x="114398" y="152552"/>
                  </a:lnTo>
                  <a:lnTo>
                    <a:pt x="117348" y="146062"/>
                  </a:lnTo>
                  <a:lnTo>
                    <a:pt x="120141" y="139649"/>
                  </a:lnTo>
                  <a:lnTo>
                    <a:pt x="117221" y="132156"/>
                  </a:lnTo>
                  <a:lnTo>
                    <a:pt x="84963" y="117881"/>
                  </a:lnTo>
                  <a:lnTo>
                    <a:pt x="26415" y="117881"/>
                  </a:lnTo>
                  <a:lnTo>
                    <a:pt x="23733" y="93649"/>
                  </a:lnTo>
                  <a:lnTo>
                    <a:pt x="23622" y="92646"/>
                  </a:lnTo>
                  <a:lnTo>
                    <a:pt x="70308" y="87402"/>
                  </a:lnTo>
                  <a:lnTo>
                    <a:pt x="108965" y="58585"/>
                  </a:lnTo>
                  <a:lnTo>
                    <a:pt x="110108" y="50634"/>
                  </a:lnTo>
                  <a:lnTo>
                    <a:pt x="101726" y="39369"/>
                  </a:lnTo>
                  <a:lnTo>
                    <a:pt x="93852" y="38226"/>
                  </a:lnTo>
                  <a:close/>
                </a:path>
                <a:path w="851534" h="155575">
                  <a:moveTo>
                    <a:pt x="70308" y="87402"/>
                  </a:moveTo>
                  <a:lnTo>
                    <a:pt x="23622" y="92646"/>
                  </a:lnTo>
                  <a:lnTo>
                    <a:pt x="26415" y="117881"/>
                  </a:lnTo>
                  <a:lnTo>
                    <a:pt x="48021" y="115455"/>
                  </a:lnTo>
                  <a:lnTo>
                    <a:pt x="32638" y="115455"/>
                  </a:lnTo>
                  <a:lnTo>
                    <a:pt x="30099" y="93649"/>
                  </a:lnTo>
                  <a:lnTo>
                    <a:pt x="61920" y="93649"/>
                  </a:lnTo>
                  <a:lnTo>
                    <a:pt x="70308" y="87402"/>
                  </a:lnTo>
                  <a:close/>
                </a:path>
                <a:path w="851534" h="155575">
                  <a:moveTo>
                    <a:pt x="73096" y="112640"/>
                  </a:moveTo>
                  <a:lnTo>
                    <a:pt x="26415" y="117881"/>
                  </a:lnTo>
                  <a:lnTo>
                    <a:pt x="84963" y="117881"/>
                  </a:lnTo>
                  <a:lnTo>
                    <a:pt x="73096" y="112640"/>
                  </a:lnTo>
                  <a:close/>
                </a:path>
                <a:path w="851534" h="155575">
                  <a:moveTo>
                    <a:pt x="30099" y="93649"/>
                  </a:moveTo>
                  <a:lnTo>
                    <a:pt x="32638" y="115455"/>
                  </a:lnTo>
                  <a:lnTo>
                    <a:pt x="50073" y="102471"/>
                  </a:lnTo>
                  <a:lnTo>
                    <a:pt x="30099" y="93649"/>
                  </a:lnTo>
                  <a:close/>
                </a:path>
                <a:path w="851534" h="155575">
                  <a:moveTo>
                    <a:pt x="50073" y="102471"/>
                  </a:moveTo>
                  <a:lnTo>
                    <a:pt x="32638" y="115455"/>
                  </a:lnTo>
                  <a:lnTo>
                    <a:pt x="48021" y="115455"/>
                  </a:lnTo>
                  <a:lnTo>
                    <a:pt x="73096" y="112640"/>
                  </a:lnTo>
                  <a:lnTo>
                    <a:pt x="50073" y="102471"/>
                  </a:lnTo>
                  <a:close/>
                </a:path>
                <a:path w="851534" h="155575">
                  <a:moveTo>
                    <a:pt x="848486" y="0"/>
                  </a:moveTo>
                  <a:lnTo>
                    <a:pt x="70308" y="87402"/>
                  </a:lnTo>
                  <a:lnTo>
                    <a:pt x="50073" y="102471"/>
                  </a:lnTo>
                  <a:lnTo>
                    <a:pt x="73096" y="112640"/>
                  </a:lnTo>
                  <a:lnTo>
                    <a:pt x="851280" y="25272"/>
                  </a:lnTo>
                  <a:lnTo>
                    <a:pt x="848486" y="0"/>
                  </a:lnTo>
                  <a:close/>
                </a:path>
                <a:path w="851534" h="155575">
                  <a:moveTo>
                    <a:pt x="61920" y="93649"/>
                  </a:moveTo>
                  <a:lnTo>
                    <a:pt x="30099" y="93649"/>
                  </a:lnTo>
                  <a:lnTo>
                    <a:pt x="50073" y="102471"/>
                  </a:lnTo>
                  <a:lnTo>
                    <a:pt x="61920" y="93649"/>
                  </a:lnTo>
                  <a:close/>
                </a:path>
              </a:pathLst>
            </a:custGeom>
            <a:solidFill>
              <a:srgbClr val="FF0000"/>
            </a:solidFill>
          </p:spPr>
          <p:txBody>
            <a:bodyPr wrap="square" lIns="0" tIns="0" rIns="0" bIns="0" rtlCol="0"/>
            <a:lstStyle/>
            <a:p>
              <a:endParaRPr/>
            </a:p>
          </p:txBody>
        </p:sp>
      </p:grpSp>
      <p:sp>
        <p:nvSpPr>
          <p:cNvPr id="35" name="object 35"/>
          <p:cNvSpPr txBox="1"/>
          <p:nvPr/>
        </p:nvSpPr>
        <p:spPr>
          <a:xfrm>
            <a:off x="4003294" y="5407558"/>
            <a:ext cx="1351915" cy="941069"/>
          </a:xfrm>
          <a:prstGeom prst="rect">
            <a:avLst/>
          </a:prstGeom>
        </p:spPr>
        <p:txBody>
          <a:bodyPr vert="horz" wrap="square" lIns="0" tIns="12700" rIns="0" bIns="0" rtlCol="0">
            <a:spAutoFit/>
          </a:bodyPr>
          <a:lstStyle/>
          <a:p>
            <a:pPr marL="131445" marR="5080" indent="-119380">
              <a:lnSpc>
                <a:spcPct val="100000"/>
              </a:lnSpc>
              <a:spcBef>
                <a:spcPts val="100"/>
              </a:spcBef>
            </a:pPr>
            <a:r>
              <a:rPr sz="2000" spc="-10" dirty="0">
                <a:latin typeface="Calibri"/>
                <a:cs typeface="Calibri"/>
              </a:rPr>
              <a:t>Waarom</a:t>
            </a:r>
            <a:r>
              <a:rPr sz="2000" spc="-85" dirty="0">
                <a:latin typeface="Calibri"/>
                <a:cs typeface="Calibri"/>
              </a:rPr>
              <a:t> </a:t>
            </a:r>
            <a:r>
              <a:rPr sz="2000" spc="-25" dirty="0">
                <a:latin typeface="Calibri"/>
                <a:cs typeface="Calibri"/>
              </a:rPr>
              <a:t>een </a:t>
            </a:r>
            <a:r>
              <a:rPr sz="2000" spc="-10" dirty="0">
                <a:latin typeface="Calibri"/>
                <a:cs typeface="Calibri"/>
              </a:rPr>
              <a:t>heuristiek gebruiken?</a:t>
            </a:r>
            <a:endParaRPr sz="20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4000" cy="6858000"/>
            </a:xfrm>
            <a:prstGeom prst="rect">
              <a:avLst/>
            </a:prstGeom>
          </p:spPr>
        </p:pic>
        <p:sp>
          <p:nvSpPr>
            <p:cNvPr id="4" name="object 4"/>
            <p:cNvSpPr/>
            <p:nvPr/>
          </p:nvSpPr>
          <p:spPr>
            <a:xfrm>
              <a:off x="582218" y="2775252"/>
              <a:ext cx="4434205" cy="92075"/>
            </a:xfrm>
            <a:custGeom>
              <a:avLst/>
              <a:gdLst/>
              <a:ahLst/>
              <a:cxnLst/>
              <a:rect l="l" t="t" r="r" b="b"/>
              <a:pathLst>
                <a:path w="4434205" h="92075">
                  <a:moveTo>
                    <a:pt x="4434205" y="0"/>
                  </a:moveTo>
                  <a:lnTo>
                    <a:pt x="0" y="0"/>
                  </a:lnTo>
                  <a:lnTo>
                    <a:pt x="0" y="91899"/>
                  </a:lnTo>
                  <a:lnTo>
                    <a:pt x="4434205" y="91899"/>
                  </a:lnTo>
                  <a:lnTo>
                    <a:pt x="4434205"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567334" y="3088386"/>
            <a:ext cx="2887345" cy="953135"/>
          </a:xfrm>
          <a:prstGeom prst="rect">
            <a:avLst/>
          </a:prstGeom>
        </p:spPr>
        <p:txBody>
          <a:bodyPr vert="horz" wrap="square" lIns="0" tIns="67945" rIns="0" bIns="0" rtlCol="0">
            <a:spAutoFit/>
          </a:bodyPr>
          <a:lstStyle/>
          <a:p>
            <a:pPr marL="12700" marR="5080">
              <a:lnSpc>
                <a:spcPts val="3460"/>
              </a:lnSpc>
              <a:spcBef>
                <a:spcPts val="535"/>
              </a:spcBef>
            </a:pPr>
            <a:r>
              <a:rPr sz="3200" spc="-10" dirty="0"/>
              <a:t>Soorten heuristieken</a:t>
            </a:r>
            <a:endParaRPr sz="3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7243" y="227152"/>
            <a:ext cx="272288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a:cs typeface="Verdana"/>
              </a:rPr>
              <a:t>Soorten</a:t>
            </a:r>
            <a:r>
              <a:rPr sz="1800" b="1" spc="-105" dirty="0">
                <a:latin typeface="Verdana"/>
                <a:cs typeface="Verdana"/>
              </a:rPr>
              <a:t> </a:t>
            </a:r>
            <a:r>
              <a:rPr sz="1800" b="1" spc="-10" dirty="0">
                <a:latin typeface="Verdana"/>
                <a:cs typeface="Verdana"/>
              </a:rPr>
              <a:t>heuristieken</a:t>
            </a:r>
            <a:endParaRPr sz="1800">
              <a:latin typeface="Verdana"/>
              <a:cs typeface="Verdana"/>
            </a:endParaRPr>
          </a:p>
        </p:txBody>
      </p:sp>
      <p:sp>
        <p:nvSpPr>
          <p:cNvPr id="3" name="object 3"/>
          <p:cNvSpPr txBox="1">
            <a:spLocks noGrp="1"/>
          </p:cNvSpPr>
          <p:nvPr>
            <p:ph type="title"/>
          </p:nvPr>
        </p:nvSpPr>
        <p:spPr>
          <a:xfrm>
            <a:off x="578916" y="868425"/>
            <a:ext cx="5663565" cy="452120"/>
          </a:xfrm>
          <a:prstGeom prst="rect">
            <a:avLst/>
          </a:prstGeom>
        </p:spPr>
        <p:txBody>
          <a:bodyPr vert="horz" wrap="square" lIns="0" tIns="12065" rIns="0" bIns="0" rtlCol="0">
            <a:spAutoFit/>
          </a:bodyPr>
          <a:lstStyle/>
          <a:p>
            <a:pPr marL="12700">
              <a:lnSpc>
                <a:spcPct val="100000"/>
              </a:lnSpc>
              <a:spcBef>
                <a:spcPts val="95"/>
              </a:spcBef>
            </a:pPr>
            <a:r>
              <a:rPr sz="2800" i="1" dirty="0">
                <a:latin typeface="Verdana"/>
                <a:cs typeface="Verdana"/>
              </a:rPr>
              <a:t>‘Custum</a:t>
            </a:r>
            <a:r>
              <a:rPr sz="2800" i="1" spc="-80" dirty="0">
                <a:latin typeface="Verdana"/>
                <a:cs typeface="Verdana"/>
              </a:rPr>
              <a:t> </a:t>
            </a:r>
            <a:r>
              <a:rPr sz="2800" i="1" spc="-25" dirty="0">
                <a:latin typeface="Verdana"/>
                <a:cs typeface="Verdana"/>
              </a:rPr>
              <a:t>made’-</a:t>
            </a:r>
            <a:r>
              <a:rPr sz="2800" i="1" spc="-10" dirty="0">
                <a:latin typeface="Verdana"/>
                <a:cs typeface="Verdana"/>
              </a:rPr>
              <a:t>heuristieken</a:t>
            </a:r>
            <a:endParaRPr sz="2800">
              <a:latin typeface="Verdana"/>
              <a:cs typeface="Verdana"/>
            </a:endParaRPr>
          </a:p>
        </p:txBody>
      </p:sp>
      <p:sp>
        <p:nvSpPr>
          <p:cNvPr id="4" name="object 4"/>
          <p:cNvSpPr txBox="1"/>
          <p:nvPr/>
        </p:nvSpPr>
        <p:spPr>
          <a:xfrm>
            <a:off x="578916" y="1523441"/>
            <a:ext cx="7212330" cy="2663190"/>
          </a:xfrm>
          <a:prstGeom prst="rect">
            <a:avLst/>
          </a:prstGeom>
        </p:spPr>
        <p:txBody>
          <a:bodyPr vert="horz" wrap="square" lIns="0" tIns="12700" rIns="0" bIns="0" rtlCol="0">
            <a:spAutoFit/>
          </a:bodyPr>
          <a:lstStyle/>
          <a:p>
            <a:pPr marL="298450" indent="-285750">
              <a:lnSpc>
                <a:spcPct val="100000"/>
              </a:lnSpc>
              <a:spcBef>
                <a:spcPts val="100"/>
              </a:spcBef>
              <a:buFont typeface="Wingdings"/>
              <a:buChar char=""/>
              <a:tabLst>
                <a:tab pos="298450" algn="l"/>
              </a:tabLst>
            </a:pPr>
            <a:r>
              <a:rPr sz="2400" dirty="0">
                <a:latin typeface="Verdana"/>
                <a:cs typeface="Verdana"/>
              </a:rPr>
              <a:t>ontwikkeld</a:t>
            </a:r>
            <a:r>
              <a:rPr sz="2400" spc="-40" dirty="0">
                <a:latin typeface="Verdana"/>
                <a:cs typeface="Verdana"/>
              </a:rPr>
              <a:t> </a:t>
            </a:r>
            <a:r>
              <a:rPr sz="2400" dirty="0">
                <a:latin typeface="Verdana"/>
                <a:cs typeface="Verdana"/>
              </a:rPr>
              <a:t>voor</a:t>
            </a:r>
            <a:r>
              <a:rPr sz="2400" spc="-60" dirty="0">
                <a:latin typeface="Verdana"/>
                <a:cs typeface="Verdana"/>
              </a:rPr>
              <a:t> </a:t>
            </a:r>
            <a:r>
              <a:rPr sz="2400" dirty="0">
                <a:latin typeface="Verdana"/>
                <a:cs typeface="Verdana"/>
              </a:rPr>
              <a:t>een</a:t>
            </a:r>
            <a:r>
              <a:rPr sz="2400" spc="-85" dirty="0">
                <a:latin typeface="Verdana"/>
                <a:cs typeface="Verdana"/>
              </a:rPr>
              <a:t> </a:t>
            </a:r>
            <a:r>
              <a:rPr sz="2400" dirty="0">
                <a:latin typeface="Verdana"/>
                <a:cs typeface="Verdana"/>
              </a:rPr>
              <a:t>specifiek</a:t>
            </a:r>
            <a:r>
              <a:rPr sz="2400" spc="-55" dirty="0">
                <a:latin typeface="Verdana"/>
                <a:cs typeface="Verdana"/>
              </a:rPr>
              <a:t> </a:t>
            </a:r>
            <a:r>
              <a:rPr sz="2400" spc="-10" dirty="0">
                <a:latin typeface="Verdana"/>
                <a:cs typeface="Verdana"/>
              </a:rPr>
              <a:t>optimalisatie-</a:t>
            </a:r>
            <a:endParaRPr sz="2400">
              <a:latin typeface="Verdana"/>
              <a:cs typeface="Verdana"/>
            </a:endParaRPr>
          </a:p>
          <a:p>
            <a:pPr marL="299085">
              <a:lnSpc>
                <a:spcPct val="100000"/>
              </a:lnSpc>
              <a:spcBef>
                <a:spcPts val="5"/>
              </a:spcBef>
            </a:pPr>
            <a:r>
              <a:rPr sz="2400" spc="-10" dirty="0">
                <a:latin typeface="Verdana"/>
                <a:cs typeface="Verdana"/>
              </a:rPr>
              <a:t>probleem</a:t>
            </a:r>
            <a:endParaRPr sz="2400">
              <a:latin typeface="Verdana"/>
              <a:cs typeface="Verdana"/>
            </a:endParaRPr>
          </a:p>
          <a:p>
            <a:pPr marL="297815" marR="96520" indent="-285750">
              <a:lnSpc>
                <a:spcPct val="100000"/>
              </a:lnSpc>
              <a:spcBef>
                <a:spcPts val="300"/>
              </a:spcBef>
              <a:buFont typeface="Wingdings"/>
              <a:buChar char=""/>
              <a:tabLst>
                <a:tab pos="299085" algn="l"/>
              </a:tabLst>
            </a:pPr>
            <a:r>
              <a:rPr sz="2400" dirty="0">
                <a:latin typeface="Verdana"/>
                <a:cs typeface="Verdana"/>
              </a:rPr>
              <a:t>niet</a:t>
            </a:r>
            <a:r>
              <a:rPr sz="2400" spc="-70" dirty="0">
                <a:latin typeface="Verdana"/>
                <a:cs typeface="Verdana"/>
              </a:rPr>
              <a:t> </a:t>
            </a:r>
            <a:r>
              <a:rPr sz="2400" dirty="0">
                <a:latin typeface="Verdana"/>
                <a:cs typeface="Verdana"/>
              </a:rPr>
              <a:t>herbruikbaar</a:t>
            </a:r>
            <a:r>
              <a:rPr sz="2400" spc="-50" dirty="0">
                <a:latin typeface="Verdana"/>
                <a:cs typeface="Verdana"/>
              </a:rPr>
              <a:t> </a:t>
            </a:r>
            <a:r>
              <a:rPr sz="2400" dirty="0">
                <a:latin typeface="Verdana"/>
                <a:cs typeface="Verdana"/>
              </a:rPr>
              <a:t>voor</a:t>
            </a:r>
            <a:r>
              <a:rPr sz="2400" spc="-45" dirty="0">
                <a:latin typeface="Verdana"/>
                <a:cs typeface="Verdana"/>
              </a:rPr>
              <a:t> </a:t>
            </a:r>
            <a:r>
              <a:rPr sz="2400" dirty="0">
                <a:latin typeface="Verdana"/>
                <a:cs typeface="Verdana"/>
              </a:rPr>
              <a:t>andere</a:t>
            </a:r>
            <a:r>
              <a:rPr sz="2400" spc="-85" dirty="0">
                <a:latin typeface="Verdana"/>
                <a:cs typeface="Verdana"/>
              </a:rPr>
              <a:t> </a:t>
            </a:r>
            <a:r>
              <a:rPr sz="2400" spc="-10" dirty="0">
                <a:latin typeface="Verdana"/>
                <a:cs typeface="Verdana"/>
              </a:rPr>
              <a:t>optimalisatie- 	problemen.</a:t>
            </a:r>
            <a:endParaRPr sz="2400">
              <a:latin typeface="Verdana"/>
              <a:cs typeface="Verdana"/>
            </a:endParaRPr>
          </a:p>
          <a:p>
            <a:pPr marL="297815" marR="5080" indent="-285750">
              <a:lnSpc>
                <a:spcPct val="100000"/>
              </a:lnSpc>
              <a:spcBef>
                <a:spcPts val="300"/>
              </a:spcBef>
              <a:buFont typeface="Wingdings"/>
              <a:buChar char=""/>
              <a:tabLst>
                <a:tab pos="299085" algn="l"/>
              </a:tabLst>
            </a:pPr>
            <a:r>
              <a:rPr sz="2400" dirty="0">
                <a:latin typeface="Verdana"/>
                <a:cs typeface="Verdana"/>
              </a:rPr>
              <a:t>gebruikt/exploiteert</a:t>
            </a:r>
            <a:r>
              <a:rPr sz="2400" spc="-60" dirty="0">
                <a:latin typeface="Verdana"/>
                <a:cs typeface="Verdana"/>
              </a:rPr>
              <a:t> </a:t>
            </a:r>
            <a:r>
              <a:rPr sz="2400" dirty="0">
                <a:latin typeface="Verdana"/>
                <a:cs typeface="Verdana"/>
              </a:rPr>
              <a:t>specifieke</a:t>
            </a:r>
            <a:r>
              <a:rPr sz="2400" spc="-80" dirty="0">
                <a:latin typeface="Verdana"/>
                <a:cs typeface="Verdana"/>
              </a:rPr>
              <a:t> </a:t>
            </a:r>
            <a:r>
              <a:rPr sz="2400" dirty="0">
                <a:latin typeface="Verdana"/>
                <a:cs typeface="Verdana"/>
              </a:rPr>
              <a:t>aspecten</a:t>
            </a:r>
            <a:r>
              <a:rPr sz="2400" spc="-110" dirty="0">
                <a:latin typeface="Verdana"/>
                <a:cs typeface="Verdana"/>
              </a:rPr>
              <a:t> </a:t>
            </a:r>
            <a:r>
              <a:rPr sz="2400" spc="-25" dirty="0">
                <a:latin typeface="Verdana"/>
                <a:cs typeface="Verdana"/>
              </a:rPr>
              <a:t>en 	</a:t>
            </a:r>
            <a:r>
              <a:rPr sz="2400" dirty="0">
                <a:latin typeface="Verdana"/>
                <a:cs typeface="Verdana"/>
              </a:rPr>
              <a:t>eigenschappen</a:t>
            </a:r>
            <a:r>
              <a:rPr sz="2400" spc="-114" dirty="0">
                <a:latin typeface="Verdana"/>
                <a:cs typeface="Verdana"/>
              </a:rPr>
              <a:t> </a:t>
            </a:r>
            <a:r>
              <a:rPr sz="2400" dirty="0">
                <a:latin typeface="Verdana"/>
                <a:cs typeface="Verdana"/>
              </a:rPr>
              <a:t>niet</a:t>
            </a:r>
            <a:r>
              <a:rPr sz="2400" spc="-120" dirty="0">
                <a:latin typeface="Verdana"/>
                <a:cs typeface="Verdana"/>
              </a:rPr>
              <a:t> </a:t>
            </a:r>
            <a:r>
              <a:rPr sz="2400" dirty="0">
                <a:latin typeface="Verdana"/>
                <a:cs typeface="Verdana"/>
              </a:rPr>
              <a:t>noodzakelijk</a:t>
            </a:r>
            <a:r>
              <a:rPr sz="2400" spc="-85" dirty="0">
                <a:latin typeface="Verdana"/>
                <a:cs typeface="Verdana"/>
              </a:rPr>
              <a:t> </a:t>
            </a:r>
            <a:r>
              <a:rPr sz="2400" dirty="0">
                <a:latin typeface="Verdana"/>
                <a:cs typeface="Verdana"/>
              </a:rPr>
              <a:t>aanwezig</a:t>
            </a:r>
            <a:r>
              <a:rPr sz="2400" spc="-130" dirty="0">
                <a:latin typeface="Verdana"/>
                <a:cs typeface="Verdana"/>
              </a:rPr>
              <a:t> </a:t>
            </a:r>
            <a:r>
              <a:rPr sz="2400" spc="-25" dirty="0">
                <a:latin typeface="Verdana"/>
                <a:cs typeface="Verdana"/>
              </a:rPr>
              <a:t>in 	</a:t>
            </a:r>
            <a:r>
              <a:rPr sz="2400" dirty="0">
                <a:latin typeface="Verdana"/>
                <a:cs typeface="Verdana"/>
              </a:rPr>
              <a:t>andere</a:t>
            </a:r>
            <a:r>
              <a:rPr sz="2400" spc="-65" dirty="0">
                <a:latin typeface="Verdana"/>
                <a:cs typeface="Verdana"/>
              </a:rPr>
              <a:t> </a:t>
            </a:r>
            <a:r>
              <a:rPr sz="2400" spc="-10" dirty="0">
                <a:latin typeface="Verdana"/>
                <a:cs typeface="Verdana"/>
              </a:rPr>
              <a:t>optimalisatieproblemen.</a:t>
            </a:r>
            <a:endParaRPr sz="2400">
              <a:latin typeface="Verdana"/>
              <a:cs typeface="Verdana"/>
            </a:endParaRPr>
          </a:p>
        </p:txBody>
      </p:sp>
      <p:pic>
        <p:nvPicPr>
          <p:cNvPr id="5" name="object 5"/>
          <p:cNvPicPr/>
          <p:nvPr/>
        </p:nvPicPr>
        <p:blipFill>
          <a:blip r:embed="rId3" cstate="print"/>
          <a:stretch>
            <a:fillRect/>
          </a:stretch>
        </p:blipFill>
        <p:spPr>
          <a:xfrm>
            <a:off x="6228207" y="4293045"/>
            <a:ext cx="2508123" cy="243801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627227" y="2971800"/>
            <a:ext cx="3306726" cy="2046351"/>
          </a:xfrm>
          <a:prstGeom prst="rect">
            <a:avLst/>
          </a:prstGeom>
        </p:spPr>
      </p:pic>
      <p:sp>
        <p:nvSpPr>
          <p:cNvPr id="3" name="object 3"/>
          <p:cNvSpPr txBox="1"/>
          <p:nvPr/>
        </p:nvSpPr>
        <p:spPr>
          <a:xfrm>
            <a:off x="447243" y="227152"/>
            <a:ext cx="272288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a:cs typeface="Verdana"/>
              </a:rPr>
              <a:t>Soorten</a:t>
            </a:r>
            <a:r>
              <a:rPr sz="1800" b="1" spc="-105" dirty="0">
                <a:latin typeface="Verdana"/>
                <a:cs typeface="Verdana"/>
              </a:rPr>
              <a:t> </a:t>
            </a:r>
            <a:r>
              <a:rPr sz="1800" b="1" spc="-10" dirty="0">
                <a:latin typeface="Verdana"/>
                <a:cs typeface="Verdana"/>
              </a:rPr>
              <a:t>heuristieken</a:t>
            </a:r>
            <a:endParaRPr sz="1800">
              <a:latin typeface="Verdana"/>
              <a:cs typeface="Verdana"/>
            </a:endParaRPr>
          </a:p>
        </p:txBody>
      </p:sp>
      <p:sp>
        <p:nvSpPr>
          <p:cNvPr id="4" name="object 4"/>
          <p:cNvSpPr txBox="1">
            <a:spLocks noGrp="1"/>
          </p:cNvSpPr>
          <p:nvPr>
            <p:ph type="title"/>
          </p:nvPr>
        </p:nvSpPr>
        <p:spPr>
          <a:xfrm>
            <a:off x="578916" y="866901"/>
            <a:ext cx="5264785" cy="422275"/>
          </a:xfrm>
          <a:prstGeom prst="rect">
            <a:avLst/>
          </a:prstGeom>
        </p:spPr>
        <p:txBody>
          <a:bodyPr vert="horz" wrap="square" lIns="0" tIns="13335" rIns="0" bIns="0" rtlCol="0">
            <a:spAutoFit/>
          </a:bodyPr>
          <a:lstStyle/>
          <a:p>
            <a:pPr marL="12700">
              <a:lnSpc>
                <a:spcPct val="100000"/>
              </a:lnSpc>
              <a:spcBef>
                <a:spcPts val="105"/>
              </a:spcBef>
            </a:pPr>
            <a:r>
              <a:rPr sz="2600" i="1" dirty="0">
                <a:latin typeface="Verdana"/>
                <a:cs typeface="Verdana"/>
              </a:rPr>
              <a:t>‘Custum</a:t>
            </a:r>
            <a:r>
              <a:rPr sz="2600" i="1" spc="-15" dirty="0">
                <a:latin typeface="Verdana"/>
                <a:cs typeface="Verdana"/>
              </a:rPr>
              <a:t> </a:t>
            </a:r>
            <a:r>
              <a:rPr sz="2600" i="1" spc="-10" dirty="0">
                <a:latin typeface="Verdana"/>
                <a:cs typeface="Verdana"/>
              </a:rPr>
              <a:t>made’-heuristieken</a:t>
            </a:r>
            <a:endParaRPr sz="2600">
              <a:latin typeface="Verdana"/>
              <a:cs typeface="Verdana"/>
            </a:endParaRPr>
          </a:p>
        </p:txBody>
      </p:sp>
      <p:sp>
        <p:nvSpPr>
          <p:cNvPr id="5" name="object 5"/>
          <p:cNvSpPr txBox="1"/>
          <p:nvPr/>
        </p:nvSpPr>
        <p:spPr>
          <a:xfrm>
            <a:off x="578916" y="1302766"/>
            <a:ext cx="8288020" cy="5200015"/>
          </a:xfrm>
          <a:prstGeom prst="rect">
            <a:avLst/>
          </a:prstGeom>
        </p:spPr>
        <p:txBody>
          <a:bodyPr vert="horz" wrap="square" lIns="0" tIns="12065" rIns="0" bIns="0" rtlCol="0">
            <a:spAutoFit/>
          </a:bodyPr>
          <a:lstStyle/>
          <a:p>
            <a:pPr marL="12700">
              <a:lnSpc>
                <a:spcPct val="100000"/>
              </a:lnSpc>
              <a:spcBef>
                <a:spcPts val="95"/>
              </a:spcBef>
            </a:pPr>
            <a:r>
              <a:rPr sz="2200" spc="-30" dirty="0">
                <a:latin typeface="Verdana"/>
                <a:cs typeface="Verdana"/>
              </a:rPr>
              <a:t>D.m.v.</a:t>
            </a:r>
            <a:r>
              <a:rPr sz="2200" spc="-85" dirty="0">
                <a:latin typeface="Verdana"/>
                <a:cs typeface="Verdana"/>
              </a:rPr>
              <a:t> </a:t>
            </a:r>
            <a:r>
              <a:rPr sz="2200" dirty="0">
                <a:latin typeface="Verdana"/>
                <a:cs typeface="Verdana"/>
              </a:rPr>
              <a:t>een</a:t>
            </a:r>
            <a:r>
              <a:rPr sz="2200" spc="-85" dirty="0">
                <a:latin typeface="Verdana"/>
                <a:cs typeface="Verdana"/>
              </a:rPr>
              <a:t> </a:t>
            </a:r>
            <a:r>
              <a:rPr sz="2200" dirty="0">
                <a:latin typeface="Verdana"/>
                <a:cs typeface="Verdana"/>
              </a:rPr>
              <a:t>eenvoudig</a:t>
            </a:r>
            <a:r>
              <a:rPr sz="2200" spc="-65" dirty="0">
                <a:latin typeface="Verdana"/>
                <a:cs typeface="Verdana"/>
              </a:rPr>
              <a:t> </a:t>
            </a:r>
            <a:r>
              <a:rPr sz="2200" dirty="0">
                <a:latin typeface="Verdana"/>
                <a:cs typeface="Verdana"/>
              </a:rPr>
              <a:t>toe</a:t>
            </a:r>
            <a:r>
              <a:rPr sz="2200" spc="-75" dirty="0">
                <a:latin typeface="Verdana"/>
                <a:cs typeface="Verdana"/>
              </a:rPr>
              <a:t> </a:t>
            </a:r>
            <a:r>
              <a:rPr sz="2200" dirty="0">
                <a:latin typeface="Verdana"/>
                <a:cs typeface="Verdana"/>
              </a:rPr>
              <a:t>te</a:t>
            </a:r>
            <a:r>
              <a:rPr sz="2200" spc="-90" dirty="0">
                <a:latin typeface="Verdana"/>
                <a:cs typeface="Verdana"/>
              </a:rPr>
              <a:t> </a:t>
            </a:r>
            <a:r>
              <a:rPr sz="2200" dirty="0">
                <a:latin typeface="Verdana"/>
                <a:cs typeface="Verdana"/>
              </a:rPr>
              <a:t>passen</a:t>
            </a:r>
            <a:r>
              <a:rPr sz="2200" spc="-50" dirty="0">
                <a:latin typeface="Verdana"/>
                <a:cs typeface="Verdana"/>
              </a:rPr>
              <a:t> </a:t>
            </a:r>
            <a:r>
              <a:rPr sz="2200" dirty="0">
                <a:latin typeface="Verdana"/>
                <a:cs typeface="Verdana"/>
              </a:rPr>
              <a:t>criterium</a:t>
            </a:r>
            <a:r>
              <a:rPr sz="2200" spc="-100" dirty="0">
                <a:latin typeface="Verdana"/>
                <a:cs typeface="Verdana"/>
              </a:rPr>
              <a:t> </a:t>
            </a:r>
            <a:r>
              <a:rPr sz="2200" dirty="0">
                <a:latin typeface="Verdana"/>
                <a:cs typeface="Verdana"/>
              </a:rPr>
              <a:t>snel</a:t>
            </a:r>
            <a:r>
              <a:rPr sz="2200" spc="-75" dirty="0">
                <a:latin typeface="Verdana"/>
                <a:cs typeface="Verdana"/>
              </a:rPr>
              <a:t> </a:t>
            </a:r>
            <a:r>
              <a:rPr sz="2200" spc="-25" dirty="0">
                <a:latin typeface="Verdana"/>
                <a:cs typeface="Verdana"/>
              </a:rPr>
              <a:t>een</a:t>
            </a:r>
            <a:endParaRPr sz="2200">
              <a:latin typeface="Verdana"/>
              <a:cs typeface="Verdana"/>
            </a:endParaRPr>
          </a:p>
          <a:p>
            <a:pPr marL="12700">
              <a:lnSpc>
                <a:spcPct val="100000"/>
              </a:lnSpc>
            </a:pPr>
            <a:r>
              <a:rPr sz="2200" dirty="0">
                <a:latin typeface="Verdana"/>
                <a:cs typeface="Verdana"/>
              </a:rPr>
              <a:t>goede</a:t>
            </a:r>
            <a:r>
              <a:rPr sz="2200" spc="-100" dirty="0">
                <a:latin typeface="Verdana"/>
                <a:cs typeface="Verdana"/>
              </a:rPr>
              <a:t> </a:t>
            </a:r>
            <a:r>
              <a:rPr sz="2200" dirty="0">
                <a:latin typeface="Verdana"/>
                <a:cs typeface="Verdana"/>
              </a:rPr>
              <a:t>oplossing</a:t>
            </a:r>
            <a:r>
              <a:rPr sz="2200" spc="-105" dirty="0">
                <a:latin typeface="Verdana"/>
                <a:cs typeface="Verdana"/>
              </a:rPr>
              <a:t> </a:t>
            </a:r>
            <a:r>
              <a:rPr sz="2200" spc="-10" dirty="0">
                <a:latin typeface="Verdana"/>
                <a:cs typeface="Verdana"/>
              </a:rPr>
              <a:t>bepalen</a:t>
            </a:r>
            <a:endParaRPr sz="2200">
              <a:latin typeface="Verdana"/>
              <a:cs typeface="Verdana"/>
            </a:endParaRPr>
          </a:p>
          <a:p>
            <a:pPr marL="12700" marR="2449830">
              <a:lnSpc>
                <a:spcPct val="100000"/>
              </a:lnSpc>
              <a:spcBef>
                <a:spcPts val="1085"/>
              </a:spcBef>
            </a:pPr>
            <a:r>
              <a:rPr sz="2200" dirty="0">
                <a:latin typeface="Verdana"/>
                <a:cs typeface="Verdana"/>
              </a:rPr>
              <a:t>vb</a:t>
            </a:r>
            <a:r>
              <a:rPr sz="2200" spc="-105" dirty="0">
                <a:latin typeface="Verdana"/>
                <a:cs typeface="Verdana"/>
              </a:rPr>
              <a:t> </a:t>
            </a:r>
            <a:r>
              <a:rPr sz="2200" i="1" dirty="0">
                <a:solidFill>
                  <a:srgbClr val="001F5F"/>
                </a:solidFill>
                <a:latin typeface="Verdana"/>
                <a:cs typeface="Verdana"/>
              </a:rPr>
              <a:t>nearest</a:t>
            </a:r>
            <a:r>
              <a:rPr sz="2200" i="1" spc="-80" dirty="0">
                <a:solidFill>
                  <a:srgbClr val="001F5F"/>
                </a:solidFill>
                <a:latin typeface="Verdana"/>
                <a:cs typeface="Verdana"/>
              </a:rPr>
              <a:t> </a:t>
            </a:r>
            <a:r>
              <a:rPr sz="2200" i="1" dirty="0">
                <a:solidFill>
                  <a:srgbClr val="001F5F"/>
                </a:solidFill>
                <a:latin typeface="Verdana"/>
                <a:cs typeface="Verdana"/>
              </a:rPr>
              <a:t>neighbour</a:t>
            </a:r>
            <a:r>
              <a:rPr sz="2200" i="1" spc="-114" dirty="0">
                <a:solidFill>
                  <a:srgbClr val="001F5F"/>
                </a:solidFill>
                <a:latin typeface="Verdana"/>
                <a:cs typeface="Verdana"/>
              </a:rPr>
              <a:t> </a:t>
            </a:r>
            <a:r>
              <a:rPr sz="2200" dirty="0">
                <a:latin typeface="Verdana"/>
                <a:cs typeface="Verdana"/>
              </a:rPr>
              <a:t>benadering</a:t>
            </a:r>
            <a:r>
              <a:rPr sz="2200" spc="-95" dirty="0">
                <a:latin typeface="Verdana"/>
                <a:cs typeface="Verdana"/>
              </a:rPr>
              <a:t> </a:t>
            </a:r>
            <a:r>
              <a:rPr sz="2200" dirty="0">
                <a:latin typeface="Verdana"/>
                <a:cs typeface="Verdana"/>
              </a:rPr>
              <a:t>van</a:t>
            </a:r>
            <a:r>
              <a:rPr sz="2200" spc="-90" dirty="0">
                <a:latin typeface="Verdana"/>
                <a:cs typeface="Verdana"/>
              </a:rPr>
              <a:t> </a:t>
            </a:r>
            <a:r>
              <a:rPr sz="2200" spc="-25" dirty="0">
                <a:latin typeface="Verdana"/>
                <a:cs typeface="Verdana"/>
              </a:rPr>
              <a:t>het </a:t>
            </a:r>
            <a:r>
              <a:rPr sz="2200" spc="-10" dirty="0">
                <a:latin typeface="Verdana"/>
                <a:cs typeface="Verdana"/>
              </a:rPr>
              <a:t>handelsreizigersprobleem:</a:t>
            </a:r>
            <a:endParaRPr sz="2200">
              <a:latin typeface="Verdana"/>
              <a:cs typeface="Verdana"/>
            </a:endParaRPr>
          </a:p>
          <a:p>
            <a:pPr marL="3912235">
              <a:lnSpc>
                <a:spcPct val="100000"/>
              </a:lnSpc>
              <a:spcBef>
                <a:spcPts val="70"/>
              </a:spcBef>
            </a:pPr>
            <a:r>
              <a:rPr sz="1800" dirty="0">
                <a:solidFill>
                  <a:srgbClr val="001F5F"/>
                </a:solidFill>
                <a:latin typeface="Calibri"/>
                <a:cs typeface="Calibri"/>
              </a:rPr>
              <a:t>Startpunt</a:t>
            </a:r>
            <a:r>
              <a:rPr sz="1800" spc="-55" dirty="0">
                <a:solidFill>
                  <a:srgbClr val="001F5F"/>
                </a:solidFill>
                <a:latin typeface="Calibri"/>
                <a:cs typeface="Calibri"/>
              </a:rPr>
              <a:t> </a:t>
            </a:r>
            <a:r>
              <a:rPr sz="1800" dirty="0">
                <a:solidFill>
                  <a:srgbClr val="001F5F"/>
                </a:solidFill>
                <a:latin typeface="Calibri"/>
                <a:cs typeface="Calibri"/>
              </a:rPr>
              <a:t>:</a:t>
            </a:r>
            <a:r>
              <a:rPr sz="1800" spc="-40" dirty="0">
                <a:solidFill>
                  <a:srgbClr val="001F5F"/>
                </a:solidFill>
                <a:latin typeface="Calibri"/>
                <a:cs typeface="Calibri"/>
              </a:rPr>
              <a:t> </a:t>
            </a:r>
            <a:r>
              <a:rPr sz="1800" spc="-50" dirty="0">
                <a:solidFill>
                  <a:srgbClr val="001F5F"/>
                </a:solidFill>
                <a:latin typeface="Calibri"/>
                <a:cs typeface="Calibri"/>
              </a:rPr>
              <a:t>a</a:t>
            </a:r>
            <a:endParaRPr sz="1800">
              <a:latin typeface="Calibri"/>
              <a:cs typeface="Calibri"/>
            </a:endParaRPr>
          </a:p>
          <a:p>
            <a:pPr marL="3912235">
              <a:lnSpc>
                <a:spcPct val="100000"/>
              </a:lnSpc>
            </a:pPr>
            <a:r>
              <a:rPr sz="1800" dirty="0">
                <a:solidFill>
                  <a:srgbClr val="001F5F"/>
                </a:solidFill>
                <a:latin typeface="Calibri"/>
                <a:cs typeface="Calibri"/>
              </a:rPr>
              <a:t>a</a:t>
            </a:r>
            <a:r>
              <a:rPr sz="1800" spc="-45" dirty="0">
                <a:solidFill>
                  <a:srgbClr val="001F5F"/>
                </a:solidFill>
                <a:latin typeface="Calibri"/>
                <a:cs typeface="Calibri"/>
              </a:rPr>
              <a:t> </a:t>
            </a:r>
            <a:r>
              <a:rPr sz="1800" dirty="0">
                <a:solidFill>
                  <a:srgbClr val="001F5F"/>
                </a:solidFill>
                <a:latin typeface="Calibri"/>
                <a:cs typeface="Calibri"/>
              </a:rPr>
              <a:t>-</a:t>
            </a:r>
            <a:r>
              <a:rPr sz="1800" spc="-40" dirty="0">
                <a:solidFill>
                  <a:srgbClr val="001F5F"/>
                </a:solidFill>
                <a:latin typeface="Calibri"/>
                <a:cs typeface="Calibri"/>
              </a:rPr>
              <a:t> </a:t>
            </a:r>
            <a:r>
              <a:rPr sz="1800" dirty="0">
                <a:solidFill>
                  <a:srgbClr val="001F5F"/>
                </a:solidFill>
                <a:latin typeface="Calibri"/>
                <a:cs typeface="Calibri"/>
              </a:rPr>
              <a:t>dichtste</a:t>
            </a:r>
            <a:r>
              <a:rPr sz="1800" spc="-20" dirty="0">
                <a:solidFill>
                  <a:srgbClr val="001F5F"/>
                </a:solidFill>
                <a:latin typeface="Calibri"/>
                <a:cs typeface="Calibri"/>
              </a:rPr>
              <a:t> </a:t>
            </a:r>
            <a:r>
              <a:rPr sz="1800" dirty="0">
                <a:solidFill>
                  <a:srgbClr val="001F5F"/>
                </a:solidFill>
                <a:latin typeface="Calibri"/>
                <a:cs typeface="Calibri"/>
              </a:rPr>
              <a:t>buur:</a:t>
            </a:r>
            <a:r>
              <a:rPr sz="1800" spc="-40" dirty="0">
                <a:solidFill>
                  <a:srgbClr val="001F5F"/>
                </a:solidFill>
                <a:latin typeface="Calibri"/>
                <a:cs typeface="Calibri"/>
              </a:rPr>
              <a:t> </a:t>
            </a:r>
            <a:r>
              <a:rPr sz="1800" spc="-50" dirty="0">
                <a:solidFill>
                  <a:srgbClr val="001F5F"/>
                </a:solidFill>
                <a:latin typeface="Calibri"/>
                <a:cs typeface="Calibri"/>
              </a:rPr>
              <a:t>e</a:t>
            </a:r>
            <a:endParaRPr sz="1800">
              <a:latin typeface="Calibri"/>
              <a:cs typeface="Calibri"/>
            </a:endParaRPr>
          </a:p>
          <a:p>
            <a:pPr marL="3912235" marR="866140">
              <a:lnSpc>
                <a:spcPct val="100000"/>
              </a:lnSpc>
            </a:pPr>
            <a:r>
              <a:rPr sz="1800" dirty="0">
                <a:solidFill>
                  <a:srgbClr val="001F5F"/>
                </a:solidFill>
                <a:latin typeface="Calibri"/>
                <a:cs typeface="Calibri"/>
              </a:rPr>
              <a:t>e</a:t>
            </a:r>
            <a:r>
              <a:rPr sz="1800" spc="-30" dirty="0">
                <a:solidFill>
                  <a:srgbClr val="001F5F"/>
                </a:solidFill>
                <a:latin typeface="Calibri"/>
                <a:cs typeface="Calibri"/>
              </a:rPr>
              <a:t> </a:t>
            </a:r>
            <a:r>
              <a:rPr sz="1800" dirty="0">
                <a:solidFill>
                  <a:srgbClr val="001F5F"/>
                </a:solidFill>
                <a:latin typeface="Calibri"/>
                <a:cs typeface="Calibri"/>
              </a:rPr>
              <a:t>-</a:t>
            </a:r>
            <a:r>
              <a:rPr sz="1800" spc="-20" dirty="0">
                <a:solidFill>
                  <a:srgbClr val="001F5F"/>
                </a:solidFill>
                <a:latin typeface="Calibri"/>
                <a:cs typeface="Calibri"/>
              </a:rPr>
              <a:t> </a:t>
            </a:r>
            <a:r>
              <a:rPr sz="1800" spc="-10" dirty="0">
                <a:solidFill>
                  <a:srgbClr val="001F5F"/>
                </a:solidFill>
                <a:latin typeface="Calibri"/>
                <a:cs typeface="Calibri"/>
              </a:rPr>
              <a:t>dichtste</a:t>
            </a:r>
            <a:r>
              <a:rPr sz="1800" spc="-15" dirty="0">
                <a:solidFill>
                  <a:srgbClr val="001F5F"/>
                </a:solidFill>
                <a:latin typeface="Calibri"/>
                <a:cs typeface="Calibri"/>
              </a:rPr>
              <a:t> </a:t>
            </a:r>
            <a:r>
              <a:rPr sz="1800" dirty="0">
                <a:solidFill>
                  <a:srgbClr val="001F5F"/>
                </a:solidFill>
                <a:latin typeface="Calibri"/>
                <a:cs typeface="Calibri"/>
              </a:rPr>
              <a:t>buur</a:t>
            </a:r>
            <a:r>
              <a:rPr sz="1800" spc="-20" dirty="0">
                <a:solidFill>
                  <a:srgbClr val="001F5F"/>
                </a:solidFill>
                <a:latin typeface="Calibri"/>
                <a:cs typeface="Calibri"/>
              </a:rPr>
              <a:t> </a:t>
            </a:r>
            <a:r>
              <a:rPr sz="1800" dirty="0">
                <a:solidFill>
                  <a:srgbClr val="001F5F"/>
                </a:solidFill>
                <a:latin typeface="Calibri"/>
                <a:cs typeface="Calibri"/>
              </a:rPr>
              <a:t>(nog</a:t>
            </a:r>
            <a:r>
              <a:rPr sz="1800" spc="-25" dirty="0">
                <a:solidFill>
                  <a:srgbClr val="001F5F"/>
                </a:solidFill>
                <a:latin typeface="Calibri"/>
                <a:cs typeface="Calibri"/>
              </a:rPr>
              <a:t> </a:t>
            </a:r>
            <a:r>
              <a:rPr sz="1800" dirty="0">
                <a:solidFill>
                  <a:srgbClr val="001F5F"/>
                </a:solidFill>
                <a:latin typeface="Calibri"/>
                <a:cs typeface="Calibri"/>
              </a:rPr>
              <a:t>niet</a:t>
            </a:r>
            <a:r>
              <a:rPr sz="1800" spc="-25" dirty="0">
                <a:solidFill>
                  <a:srgbClr val="001F5F"/>
                </a:solidFill>
                <a:latin typeface="Calibri"/>
                <a:cs typeface="Calibri"/>
              </a:rPr>
              <a:t> </a:t>
            </a:r>
            <a:r>
              <a:rPr sz="1800" spc="-10" dirty="0">
                <a:solidFill>
                  <a:srgbClr val="001F5F"/>
                </a:solidFill>
                <a:latin typeface="Calibri"/>
                <a:cs typeface="Calibri"/>
              </a:rPr>
              <a:t>bezocht): </a:t>
            </a:r>
            <a:r>
              <a:rPr sz="1800" spc="-50" dirty="0">
                <a:solidFill>
                  <a:srgbClr val="001F5F"/>
                </a:solidFill>
                <a:latin typeface="Calibri"/>
                <a:cs typeface="Calibri"/>
              </a:rPr>
              <a:t>d </a:t>
            </a:r>
            <a:r>
              <a:rPr sz="1800" dirty="0">
                <a:solidFill>
                  <a:srgbClr val="001F5F"/>
                </a:solidFill>
                <a:latin typeface="Calibri"/>
                <a:cs typeface="Calibri"/>
              </a:rPr>
              <a:t>d</a:t>
            </a:r>
            <a:r>
              <a:rPr sz="1800" spc="-20" dirty="0">
                <a:solidFill>
                  <a:srgbClr val="001F5F"/>
                </a:solidFill>
                <a:latin typeface="Calibri"/>
                <a:cs typeface="Calibri"/>
              </a:rPr>
              <a:t> </a:t>
            </a:r>
            <a:r>
              <a:rPr sz="1800" dirty="0">
                <a:solidFill>
                  <a:srgbClr val="001F5F"/>
                </a:solidFill>
                <a:latin typeface="Calibri"/>
                <a:cs typeface="Calibri"/>
              </a:rPr>
              <a:t>-</a:t>
            </a:r>
            <a:r>
              <a:rPr sz="1800" spc="-30" dirty="0">
                <a:solidFill>
                  <a:srgbClr val="001F5F"/>
                </a:solidFill>
                <a:latin typeface="Calibri"/>
                <a:cs typeface="Calibri"/>
              </a:rPr>
              <a:t> </a:t>
            </a:r>
            <a:r>
              <a:rPr sz="1800" spc="-10" dirty="0">
                <a:solidFill>
                  <a:srgbClr val="001F5F"/>
                </a:solidFill>
                <a:latin typeface="Calibri"/>
                <a:cs typeface="Calibri"/>
              </a:rPr>
              <a:t>dichtste</a:t>
            </a:r>
            <a:r>
              <a:rPr sz="1800" spc="-15" dirty="0">
                <a:solidFill>
                  <a:srgbClr val="001F5F"/>
                </a:solidFill>
                <a:latin typeface="Calibri"/>
                <a:cs typeface="Calibri"/>
              </a:rPr>
              <a:t> </a:t>
            </a:r>
            <a:r>
              <a:rPr sz="1800" dirty="0">
                <a:solidFill>
                  <a:srgbClr val="001F5F"/>
                </a:solidFill>
                <a:latin typeface="Calibri"/>
                <a:cs typeface="Calibri"/>
              </a:rPr>
              <a:t>buur</a:t>
            </a:r>
            <a:r>
              <a:rPr sz="1800" spc="-20" dirty="0">
                <a:solidFill>
                  <a:srgbClr val="001F5F"/>
                </a:solidFill>
                <a:latin typeface="Calibri"/>
                <a:cs typeface="Calibri"/>
              </a:rPr>
              <a:t> </a:t>
            </a:r>
            <a:r>
              <a:rPr sz="1800" dirty="0">
                <a:solidFill>
                  <a:srgbClr val="001F5F"/>
                </a:solidFill>
                <a:latin typeface="Calibri"/>
                <a:cs typeface="Calibri"/>
              </a:rPr>
              <a:t>(nog</a:t>
            </a:r>
            <a:r>
              <a:rPr sz="1800" spc="-20" dirty="0">
                <a:solidFill>
                  <a:srgbClr val="001F5F"/>
                </a:solidFill>
                <a:latin typeface="Calibri"/>
                <a:cs typeface="Calibri"/>
              </a:rPr>
              <a:t> </a:t>
            </a:r>
            <a:r>
              <a:rPr sz="1800" dirty="0">
                <a:solidFill>
                  <a:srgbClr val="001F5F"/>
                </a:solidFill>
                <a:latin typeface="Calibri"/>
                <a:cs typeface="Calibri"/>
              </a:rPr>
              <a:t>niet</a:t>
            </a:r>
            <a:r>
              <a:rPr sz="1800" spc="-20" dirty="0">
                <a:solidFill>
                  <a:srgbClr val="001F5F"/>
                </a:solidFill>
                <a:latin typeface="Calibri"/>
                <a:cs typeface="Calibri"/>
              </a:rPr>
              <a:t> </a:t>
            </a:r>
            <a:r>
              <a:rPr sz="1800" spc="-10" dirty="0">
                <a:solidFill>
                  <a:srgbClr val="001F5F"/>
                </a:solidFill>
                <a:latin typeface="Calibri"/>
                <a:cs typeface="Calibri"/>
              </a:rPr>
              <a:t>bezocht): </a:t>
            </a:r>
            <a:r>
              <a:rPr sz="1800" spc="-50" dirty="0">
                <a:solidFill>
                  <a:srgbClr val="001F5F"/>
                </a:solidFill>
                <a:latin typeface="Calibri"/>
                <a:cs typeface="Calibri"/>
              </a:rPr>
              <a:t>b</a:t>
            </a:r>
            <a:endParaRPr sz="1800">
              <a:latin typeface="Calibri"/>
              <a:cs typeface="Calibri"/>
            </a:endParaRPr>
          </a:p>
          <a:p>
            <a:pPr marL="3912235">
              <a:lnSpc>
                <a:spcPct val="100000"/>
              </a:lnSpc>
            </a:pPr>
            <a:r>
              <a:rPr sz="1800" dirty="0">
                <a:solidFill>
                  <a:srgbClr val="001F5F"/>
                </a:solidFill>
                <a:latin typeface="Calibri"/>
                <a:cs typeface="Calibri"/>
              </a:rPr>
              <a:t>b</a:t>
            </a:r>
            <a:r>
              <a:rPr sz="1800" spc="-20" dirty="0">
                <a:solidFill>
                  <a:srgbClr val="001F5F"/>
                </a:solidFill>
                <a:latin typeface="Calibri"/>
                <a:cs typeface="Calibri"/>
              </a:rPr>
              <a:t> </a:t>
            </a:r>
            <a:r>
              <a:rPr sz="1800" dirty="0">
                <a:solidFill>
                  <a:srgbClr val="001F5F"/>
                </a:solidFill>
                <a:latin typeface="Calibri"/>
                <a:cs typeface="Calibri"/>
              </a:rPr>
              <a:t>-</a:t>
            </a:r>
            <a:r>
              <a:rPr sz="1800" spc="-30" dirty="0">
                <a:solidFill>
                  <a:srgbClr val="001F5F"/>
                </a:solidFill>
                <a:latin typeface="Calibri"/>
                <a:cs typeface="Calibri"/>
              </a:rPr>
              <a:t> </a:t>
            </a:r>
            <a:r>
              <a:rPr sz="1800" spc="-10" dirty="0">
                <a:solidFill>
                  <a:srgbClr val="001F5F"/>
                </a:solidFill>
                <a:latin typeface="Calibri"/>
                <a:cs typeface="Calibri"/>
              </a:rPr>
              <a:t>dichtste</a:t>
            </a:r>
            <a:r>
              <a:rPr sz="1800" spc="-15" dirty="0">
                <a:solidFill>
                  <a:srgbClr val="001F5F"/>
                </a:solidFill>
                <a:latin typeface="Calibri"/>
                <a:cs typeface="Calibri"/>
              </a:rPr>
              <a:t> </a:t>
            </a:r>
            <a:r>
              <a:rPr sz="1800" dirty="0">
                <a:solidFill>
                  <a:srgbClr val="001F5F"/>
                </a:solidFill>
                <a:latin typeface="Calibri"/>
                <a:cs typeface="Calibri"/>
              </a:rPr>
              <a:t>buur</a:t>
            </a:r>
            <a:r>
              <a:rPr sz="1800" spc="-20" dirty="0">
                <a:solidFill>
                  <a:srgbClr val="001F5F"/>
                </a:solidFill>
                <a:latin typeface="Calibri"/>
                <a:cs typeface="Calibri"/>
              </a:rPr>
              <a:t> </a:t>
            </a:r>
            <a:r>
              <a:rPr sz="1800" dirty="0">
                <a:solidFill>
                  <a:srgbClr val="001F5F"/>
                </a:solidFill>
                <a:latin typeface="Calibri"/>
                <a:cs typeface="Calibri"/>
              </a:rPr>
              <a:t>(nog</a:t>
            </a:r>
            <a:r>
              <a:rPr sz="1800" spc="-20" dirty="0">
                <a:solidFill>
                  <a:srgbClr val="001F5F"/>
                </a:solidFill>
                <a:latin typeface="Calibri"/>
                <a:cs typeface="Calibri"/>
              </a:rPr>
              <a:t> </a:t>
            </a:r>
            <a:r>
              <a:rPr sz="1800" dirty="0">
                <a:solidFill>
                  <a:srgbClr val="001F5F"/>
                </a:solidFill>
                <a:latin typeface="Calibri"/>
                <a:cs typeface="Calibri"/>
              </a:rPr>
              <a:t>niet</a:t>
            </a:r>
            <a:r>
              <a:rPr sz="1800" spc="-20" dirty="0">
                <a:solidFill>
                  <a:srgbClr val="001F5F"/>
                </a:solidFill>
                <a:latin typeface="Calibri"/>
                <a:cs typeface="Calibri"/>
              </a:rPr>
              <a:t> </a:t>
            </a:r>
            <a:r>
              <a:rPr sz="1800" spc="-10" dirty="0">
                <a:solidFill>
                  <a:srgbClr val="001F5F"/>
                </a:solidFill>
                <a:latin typeface="Calibri"/>
                <a:cs typeface="Calibri"/>
              </a:rPr>
              <a:t>bezocht): </a:t>
            </a:r>
            <a:r>
              <a:rPr sz="1800" spc="-50" dirty="0">
                <a:solidFill>
                  <a:srgbClr val="001F5F"/>
                </a:solidFill>
                <a:latin typeface="Calibri"/>
                <a:cs typeface="Calibri"/>
              </a:rPr>
              <a:t>c</a:t>
            </a:r>
            <a:endParaRPr sz="1800">
              <a:latin typeface="Calibri"/>
              <a:cs typeface="Calibri"/>
            </a:endParaRPr>
          </a:p>
          <a:p>
            <a:pPr marL="3912235">
              <a:lnSpc>
                <a:spcPct val="100000"/>
              </a:lnSpc>
              <a:spcBef>
                <a:spcPts val="5"/>
              </a:spcBef>
            </a:pPr>
            <a:r>
              <a:rPr sz="1800" dirty="0">
                <a:solidFill>
                  <a:srgbClr val="001F5F"/>
                </a:solidFill>
                <a:latin typeface="Calibri"/>
                <a:cs typeface="Calibri"/>
              </a:rPr>
              <a:t>c</a:t>
            </a:r>
            <a:r>
              <a:rPr sz="1800" spc="-20" dirty="0">
                <a:solidFill>
                  <a:srgbClr val="001F5F"/>
                </a:solidFill>
                <a:latin typeface="Calibri"/>
                <a:cs typeface="Calibri"/>
              </a:rPr>
              <a:t> </a:t>
            </a:r>
            <a:r>
              <a:rPr sz="1800" dirty="0">
                <a:solidFill>
                  <a:srgbClr val="001F5F"/>
                </a:solidFill>
                <a:latin typeface="Calibri"/>
                <a:cs typeface="Calibri"/>
              </a:rPr>
              <a:t>–</a:t>
            </a:r>
            <a:r>
              <a:rPr sz="1800" spc="-25" dirty="0">
                <a:solidFill>
                  <a:srgbClr val="001F5F"/>
                </a:solidFill>
                <a:latin typeface="Calibri"/>
                <a:cs typeface="Calibri"/>
              </a:rPr>
              <a:t> </a:t>
            </a:r>
            <a:r>
              <a:rPr sz="1800" dirty="0">
                <a:solidFill>
                  <a:srgbClr val="001F5F"/>
                </a:solidFill>
                <a:latin typeface="Calibri"/>
                <a:cs typeface="Calibri"/>
              </a:rPr>
              <a:t>terug</a:t>
            </a:r>
            <a:r>
              <a:rPr sz="1800" spc="-10" dirty="0">
                <a:solidFill>
                  <a:srgbClr val="001F5F"/>
                </a:solidFill>
                <a:latin typeface="Calibri"/>
                <a:cs typeface="Calibri"/>
              </a:rPr>
              <a:t> </a:t>
            </a:r>
            <a:r>
              <a:rPr sz="1800" dirty="0">
                <a:solidFill>
                  <a:srgbClr val="001F5F"/>
                </a:solidFill>
                <a:latin typeface="Calibri"/>
                <a:cs typeface="Calibri"/>
              </a:rPr>
              <a:t>naar</a:t>
            </a:r>
            <a:r>
              <a:rPr sz="1800" spc="-25" dirty="0">
                <a:solidFill>
                  <a:srgbClr val="001F5F"/>
                </a:solidFill>
                <a:latin typeface="Calibri"/>
                <a:cs typeface="Calibri"/>
              </a:rPr>
              <a:t> </a:t>
            </a:r>
            <a:r>
              <a:rPr sz="1800" spc="-10" dirty="0">
                <a:solidFill>
                  <a:srgbClr val="001F5F"/>
                </a:solidFill>
                <a:latin typeface="Calibri"/>
                <a:cs typeface="Calibri"/>
              </a:rPr>
              <a:t>startpunt</a:t>
            </a:r>
            <a:r>
              <a:rPr sz="1800" spc="-20" dirty="0">
                <a:solidFill>
                  <a:srgbClr val="001F5F"/>
                </a:solidFill>
                <a:latin typeface="Calibri"/>
                <a:cs typeface="Calibri"/>
              </a:rPr>
              <a:t> </a:t>
            </a:r>
            <a:r>
              <a:rPr sz="1800" spc="-50" dirty="0">
                <a:solidFill>
                  <a:srgbClr val="001F5F"/>
                </a:solidFill>
                <a:latin typeface="Calibri"/>
                <a:cs typeface="Calibri"/>
              </a:rPr>
              <a:t>a</a:t>
            </a:r>
            <a:endParaRPr sz="1800">
              <a:latin typeface="Calibri"/>
              <a:cs typeface="Calibri"/>
            </a:endParaRPr>
          </a:p>
          <a:p>
            <a:pPr marL="3912235">
              <a:lnSpc>
                <a:spcPct val="100000"/>
              </a:lnSpc>
              <a:spcBef>
                <a:spcPts val="1200"/>
              </a:spcBef>
            </a:pPr>
            <a:r>
              <a:rPr sz="1800" dirty="0">
                <a:latin typeface="Calibri"/>
                <a:cs typeface="Calibri"/>
              </a:rPr>
              <a:t>Oplossing</a:t>
            </a:r>
            <a:r>
              <a:rPr sz="1800" spc="-25"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(a,</a:t>
            </a:r>
            <a:r>
              <a:rPr sz="1800" spc="-10" dirty="0">
                <a:latin typeface="Calibri"/>
                <a:cs typeface="Calibri"/>
              </a:rPr>
              <a:t> </a:t>
            </a:r>
            <a:r>
              <a:rPr sz="1800" dirty="0">
                <a:latin typeface="Calibri"/>
                <a:cs typeface="Calibri"/>
              </a:rPr>
              <a:t>e,</a:t>
            </a:r>
            <a:r>
              <a:rPr sz="1800" spc="-15" dirty="0">
                <a:latin typeface="Calibri"/>
                <a:cs typeface="Calibri"/>
              </a:rPr>
              <a:t> </a:t>
            </a:r>
            <a:r>
              <a:rPr sz="1800" dirty="0">
                <a:latin typeface="Calibri"/>
                <a:cs typeface="Calibri"/>
              </a:rPr>
              <a:t>d,</a:t>
            </a:r>
            <a:r>
              <a:rPr sz="1800" spc="-15" dirty="0">
                <a:latin typeface="Calibri"/>
                <a:cs typeface="Calibri"/>
              </a:rPr>
              <a:t> </a:t>
            </a:r>
            <a:r>
              <a:rPr sz="1800" dirty="0">
                <a:latin typeface="Calibri"/>
                <a:cs typeface="Calibri"/>
              </a:rPr>
              <a:t>b,</a:t>
            </a:r>
            <a:r>
              <a:rPr sz="1800" spc="-15" dirty="0">
                <a:latin typeface="Calibri"/>
                <a:cs typeface="Calibri"/>
              </a:rPr>
              <a:t> </a:t>
            </a:r>
            <a:r>
              <a:rPr sz="1800" dirty="0">
                <a:latin typeface="Calibri"/>
                <a:cs typeface="Calibri"/>
              </a:rPr>
              <a:t>c)</a:t>
            </a:r>
            <a:r>
              <a:rPr sz="1800" spc="-25" dirty="0">
                <a:latin typeface="Calibri"/>
                <a:cs typeface="Calibri"/>
              </a:rPr>
              <a:t> </a:t>
            </a:r>
            <a:r>
              <a:rPr sz="1800" dirty="0">
                <a:latin typeface="Calibri"/>
                <a:cs typeface="Calibri"/>
              </a:rPr>
              <a:t>met</a:t>
            </a:r>
            <a:r>
              <a:rPr sz="1800" spc="-20" dirty="0">
                <a:latin typeface="Calibri"/>
                <a:cs typeface="Calibri"/>
              </a:rPr>
              <a:t> </a:t>
            </a:r>
            <a:r>
              <a:rPr sz="1800" spc="-10" dirty="0">
                <a:latin typeface="Calibri"/>
                <a:cs typeface="Calibri"/>
              </a:rPr>
              <a:t>afstand</a:t>
            </a:r>
            <a:r>
              <a:rPr sz="1800" spc="-20" dirty="0">
                <a:latin typeface="Calibri"/>
                <a:cs typeface="Calibri"/>
              </a:rPr>
              <a:t> </a:t>
            </a:r>
            <a:r>
              <a:rPr sz="1800" spc="-25" dirty="0">
                <a:latin typeface="Calibri"/>
                <a:cs typeface="Calibri"/>
              </a:rPr>
              <a:t>375</a:t>
            </a:r>
            <a:endParaRPr sz="1800">
              <a:latin typeface="Calibri"/>
              <a:cs typeface="Calibri"/>
            </a:endParaRPr>
          </a:p>
          <a:p>
            <a:pPr marL="298450" indent="-285750">
              <a:lnSpc>
                <a:spcPct val="100000"/>
              </a:lnSpc>
              <a:spcBef>
                <a:spcPts val="1545"/>
              </a:spcBef>
              <a:buFont typeface="Wingdings"/>
              <a:buChar char=""/>
              <a:tabLst>
                <a:tab pos="298450" algn="l"/>
              </a:tabLst>
            </a:pPr>
            <a:r>
              <a:rPr sz="2200" dirty="0">
                <a:latin typeface="Verdana"/>
                <a:cs typeface="Verdana"/>
              </a:rPr>
              <a:t>Oplossing</a:t>
            </a:r>
            <a:r>
              <a:rPr sz="2200" spc="-80" dirty="0">
                <a:latin typeface="Verdana"/>
                <a:cs typeface="Verdana"/>
              </a:rPr>
              <a:t> </a:t>
            </a:r>
            <a:r>
              <a:rPr sz="2200" dirty="0">
                <a:latin typeface="Verdana"/>
                <a:cs typeface="Verdana"/>
              </a:rPr>
              <a:t>kan</a:t>
            </a:r>
            <a:r>
              <a:rPr sz="2200" spc="-90" dirty="0">
                <a:latin typeface="Verdana"/>
                <a:cs typeface="Verdana"/>
              </a:rPr>
              <a:t> </a:t>
            </a:r>
            <a:r>
              <a:rPr sz="2200" dirty="0">
                <a:latin typeface="Verdana"/>
                <a:cs typeface="Verdana"/>
              </a:rPr>
              <a:t>‘ver’</a:t>
            </a:r>
            <a:r>
              <a:rPr sz="2200" spc="-80" dirty="0">
                <a:latin typeface="Verdana"/>
                <a:cs typeface="Verdana"/>
              </a:rPr>
              <a:t> </a:t>
            </a:r>
            <a:r>
              <a:rPr sz="2200" dirty="0">
                <a:latin typeface="Verdana"/>
                <a:cs typeface="Verdana"/>
              </a:rPr>
              <a:t>van</a:t>
            </a:r>
            <a:r>
              <a:rPr sz="2200" spc="-85" dirty="0">
                <a:latin typeface="Verdana"/>
                <a:cs typeface="Verdana"/>
              </a:rPr>
              <a:t> </a:t>
            </a:r>
            <a:r>
              <a:rPr sz="2200" dirty="0">
                <a:latin typeface="Verdana"/>
                <a:cs typeface="Verdana"/>
              </a:rPr>
              <a:t>optimale</a:t>
            </a:r>
            <a:r>
              <a:rPr sz="2200" spc="-90" dirty="0">
                <a:latin typeface="Verdana"/>
                <a:cs typeface="Verdana"/>
              </a:rPr>
              <a:t> </a:t>
            </a:r>
            <a:r>
              <a:rPr sz="2200" dirty="0">
                <a:latin typeface="Verdana"/>
                <a:cs typeface="Verdana"/>
              </a:rPr>
              <a:t>oplossing</a:t>
            </a:r>
            <a:r>
              <a:rPr sz="2200" spc="-75" dirty="0">
                <a:latin typeface="Verdana"/>
                <a:cs typeface="Verdana"/>
              </a:rPr>
              <a:t> </a:t>
            </a:r>
            <a:r>
              <a:rPr sz="2200" spc="-10" dirty="0">
                <a:latin typeface="Verdana"/>
                <a:cs typeface="Verdana"/>
              </a:rPr>
              <a:t>liggen.</a:t>
            </a:r>
            <a:endParaRPr sz="2200">
              <a:latin typeface="Verdana"/>
              <a:cs typeface="Verdana"/>
            </a:endParaRPr>
          </a:p>
          <a:p>
            <a:pPr marL="298450" indent="-285750">
              <a:lnSpc>
                <a:spcPct val="100000"/>
              </a:lnSpc>
              <a:spcBef>
                <a:spcPts val="300"/>
              </a:spcBef>
              <a:buFont typeface="Wingdings"/>
              <a:buChar char=""/>
              <a:tabLst>
                <a:tab pos="298450" algn="l"/>
              </a:tabLst>
            </a:pPr>
            <a:r>
              <a:rPr sz="2200" dirty="0">
                <a:latin typeface="Verdana"/>
                <a:cs typeface="Verdana"/>
              </a:rPr>
              <a:t>‘Quick</a:t>
            </a:r>
            <a:r>
              <a:rPr sz="2200" spc="-60" dirty="0">
                <a:latin typeface="Verdana"/>
                <a:cs typeface="Verdana"/>
              </a:rPr>
              <a:t> </a:t>
            </a:r>
            <a:r>
              <a:rPr sz="2200" dirty="0">
                <a:latin typeface="Verdana"/>
                <a:cs typeface="Verdana"/>
              </a:rPr>
              <a:t>&amp;</a:t>
            </a:r>
            <a:r>
              <a:rPr sz="2200" spc="-55" dirty="0">
                <a:latin typeface="Verdana"/>
                <a:cs typeface="Verdana"/>
              </a:rPr>
              <a:t> </a:t>
            </a:r>
            <a:r>
              <a:rPr sz="2200" spc="-10" dirty="0">
                <a:latin typeface="Verdana"/>
                <a:cs typeface="Verdana"/>
              </a:rPr>
              <a:t>dirty’-</a:t>
            </a:r>
            <a:r>
              <a:rPr sz="2200" dirty="0">
                <a:latin typeface="Verdana"/>
                <a:cs typeface="Verdana"/>
              </a:rPr>
              <a:t>oplossing</a:t>
            </a:r>
            <a:r>
              <a:rPr sz="2200" spc="-20" dirty="0">
                <a:latin typeface="Verdana"/>
                <a:cs typeface="Verdana"/>
              </a:rPr>
              <a:t> </a:t>
            </a:r>
            <a:r>
              <a:rPr sz="2200" dirty="0">
                <a:latin typeface="Verdana"/>
                <a:cs typeface="Verdana"/>
              </a:rPr>
              <a:t>–beter</a:t>
            </a:r>
            <a:r>
              <a:rPr sz="2200" spc="-35" dirty="0">
                <a:latin typeface="Verdana"/>
                <a:cs typeface="Verdana"/>
              </a:rPr>
              <a:t> </a:t>
            </a:r>
            <a:r>
              <a:rPr sz="2200" dirty="0">
                <a:latin typeface="Verdana"/>
                <a:cs typeface="Verdana"/>
              </a:rPr>
              <a:t>dan</a:t>
            </a:r>
            <a:r>
              <a:rPr sz="2200" spc="-50" dirty="0">
                <a:latin typeface="Verdana"/>
                <a:cs typeface="Verdana"/>
              </a:rPr>
              <a:t> </a:t>
            </a:r>
            <a:r>
              <a:rPr sz="2200" spc="-25" dirty="0">
                <a:latin typeface="Verdana"/>
                <a:cs typeface="Verdana"/>
              </a:rPr>
              <a:t>random-</a:t>
            </a:r>
            <a:r>
              <a:rPr sz="2200" spc="-10" dirty="0">
                <a:latin typeface="Verdana"/>
                <a:cs typeface="Verdana"/>
              </a:rPr>
              <a:t>oplossing-</a:t>
            </a:r>
            <a:endParaRPr sz="2200">
              <a:latin typeface="Verdana"/>
              <a:cs typeface="Verdana"/>
            </a:endParaRPr>
          </a:p>
          <a:p>
            <a:pPr marL="297815" marR="5080" indent="-285750">
              <a:lnSpc>
                <a:spcPct val="100000"/>
              </a:lnSpc>
              <a:spcBef>
                <a:spcPts val="300"/>
              </a:spcBef>
              <a:buFont typeface="Wingdings"/>
              <a:buChar char=""/>
              <a:tabLst>
                <a:tab pos="299085" algn="l"/>
              </a:tabLst>
            </a:pPr>
            <a:r>
              <a:rPr sz="2200" dirty="0">
                <a:latin typeface="Verdana"/>
                <a:cs typeface="Verdana"/>
              </a:rPr>
              <a:t>Worden</a:t>
            </a:r>
            <a:r>
              <a:rPr sz="2200" spc="-100" dirty="0">
                <a:latin typeface="Verdana"/>
                <a:cs typeface="Verdana"/>
              </a:rPr>
              <a:t> </a:t>
            </a:r>
            <a:r>
              <a:rPr sz="2200" dirty="0">
                <a:latin typeface="Verdana"/>
                <a:cs typeface="Verdana"/>
              </a:rPr>
              <a:t>vaak</a:t>
            </a:r>
            <a:r>
              <a:rPr sz="2200" spc="-95" dirty="0">
                <a:latin typeface="Verdana"/>
                <a:cs typeface="Verdana"/>
              </a:rPr>
              <a:t> </a:t>
            </a:r>
            <a:r>
              <a:rPr sz="2200" dirty="0">
                <a:latin typeface="Verdana"/>
                <a:cs typeface="Verdana"/>
              </a:rPr>
              <a:t>als</a:t>
            </a:r>
            <a:r>
              <a:rPr sz="2200" spc="-125" dirty="0">
                <a:latin typeface="Verdana"/>
                <a:cs typeface="Verdana"/>
              </a:rPr>
              <a:t> </a:t>
            </a:r>
            <a:r>
              <a:rPr sz="2200" dirty="0">
                <a:latin typeface="Verdana"/>
                <a:cs typeface="Verdana"/>
              </a:rPr>
              <a:t>startoplossing</a:t>
            </a:r>
            <a:r>
              <a:rPr sz="2200" spc="-85" dirty="0">
                <a:latin typeface="Verdana"/>
                <a:cs typeface="Verdana"/>
              </a:rPr>
              <a:t> </a:t>
            </a:r>
            <a:r>
              <a:rPr sz="2200" dirty="0">
                <a:latin typeface="Verdana"/>
                <a:cs typeface="Verdana"/>
              </a:rPr>
              <a:t>voor</a:t>
            </a:r>
            <a:r>
              <a:rPr sz="2200" spc="-95" dirty="0">
                <a:latin typeface="Verdana"/>
                <a:cs typeface="Verdana"/>
              </a:rPr>
              <a:t> </a:t>
            </a:r>
            <a:r>
              <a:rPr sz="2200" dirty="0">
                <a:latin typeface="Verdana"/>
                <a:cs typeface="Verdana"/>
              </a:rPr>
              <a:t>andere</a:t>
            </a:r>
            <a:r>
              <a:rPr sz="2200" spc="-100" dirty="0">
                <a:latin typeface="Verdana"/>
                <a:cs typeface="Verdana"/>
              </a:rPr>
              <a:t> </a:t>
            </a:r>
            <a:r>
              <a:rPr sz="2200" spc="-10" dirty="0">
                <a:latin typeface="Verdana"/>
                <a:cs typeface="Verdana"/>
              </a:rPr>
              <a:t>heuristieken 	</a:t>
            </a:r>
            <a:r>
              <a:rPr sz="2200" dirty="0">
                <a:latin typeface="Verdana"/>
                <a:cs typeface="Verdana"/>
              </a:rPr>
              <a:t>(zie</a:t>
            </a:r>
            <a:r>
              <a:rPr sz="2200" spc="-85" dirty="0">
                <a:latin typeface="Verdana"/>
                <a:cs typeface="Verdana"/>
              </a:rPr>
              <a:t> </a:t>
            </a:r>
            <a:r>
              <a:rPr sz="2200" dirty="0">
                <a:latin typeface="Verdana"/>
                <a:cs typeface="Verdana"/>
              </a:rPr>
              <a:t>verder)</a:t>
            </a:r>
            <a:r>
              <a:rPr sz="2200" spc="-65" dirty="0">
                <a:latin typeface="Verdana"/>
                <a:cs typeface="Verdana"/>
              </a:rPr>
              <a:t> </a:t>
            </a:r>
            <a:r>
              <a:rPr sz="2200" spc="-10" dirty="0">
                <a:latin typeface="Verdana"/>
                <a:cs typeface="Verdana"/>
              </a:rPr>
              <a:t>gebruikt</a:t>
            </a:r>
            <a:endParaRPr sz="2200">
              <a:latin typeface="Verdana"/>
              <a:cs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7243" y="227152"/>
            <a:ext cx="272288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a:cs typeface="Verdana"/>
              </a:rPr>
              <a:t>Soorten</a:t>
            </a:r>
            <a:r>
              <a:rPr sz="1800" b="1" spc="-105" dirty="0">
                <a:latin typeface="Verdana"/>
                <a:cs typeface="Verdana"/>
              </a:rPr>
              <a:t> </a:t>
            </a:r>
            <a:r>
              <a:rPr sz="1800" b="1" spc="-10" dirty="0">
                <a:latin typeface="Verdana"/>
                <a:cs typeface="Verdana"/>
              </a:rPr>
              <a:t>heuristieken</a:t>
            </a:r>
            <a:endParaRPr sz="1800">
              <a:latin typeface="Verdana"/>
              <a:cs typeface="Verdana"/>
            </a:endParaRPr>
          </a:p>
        </p:txBody>
      </p:sp>
      <p:sp>
        <p:nvSpPr>
          <p:cNvPr id="3" name="object 3"/>
          <p:cNvSpPr txBox="1">
            <a:spLocks noGrp="1"/>
          </p:cNvSpPr>
          <p:nvPr>
            <p:ph type="title"/>
          </p:nvPr>
        </p:nvSpPr>
        <p:spPr>
          <a:xfrm>
            <a:off x="578916" y="770630"/>
            <a:ext cx="7564755" cy="1631950"/>
          </a:xfrm>
          <a:prstGeom prst="rect">
            <a:avLst/>
          </a:prstGeom>
        </p:spPr>
        <p:txBody>
          <a:bodyPr vert="horz" wrap="square" lIns="0" tIns="109855" rIns="0" bIns="0" rtlCol="0">
            <a:spAutoFit/>
          </a:bodyPr>
          <a:lstStyle/>
          <a:p>
            <a:pPr marL="12700">
              <a:lnSpc>
                <a:spcPct val="100000"/>
              </a:lnSpc>
              <a:spcBef>
                <a:spcPts val="865"/>
              </a:spcBef>
            </a:pPr>
            <a:r>
              <a:rPr sz="2800" i="1" dirty="0">
                <a:latin typeface="Verdana"/>
                <a:cs typeface="Verdana"/>
              </a:rPr>
              <a:t>‘Lokale</a:t>
            </a:r>
            <a:r>
              <a:rPr sz="2800" i="1" spc="-65" dirty="0">
                <a:latin typeface="Verdana"/>
                <a:cs typeface="Verdana"/>
              </a:rPr>
              <a:t> </a:t>
            </a:r>
            <a:r>
              <a:rPr sz="2800" i="1" spc="-25" dirty="0">
                <a:latin typeface="Verdana"/>
                <a:cs typeface="Verdana"/>
              </a:rPr>
              <a:t>zoek’-</a:t>
            </a:r>
            <a:r>
              <a:rPr sz="2800" i="1" spc="-10" dirty="0">
                <a:latin typeface="Verdana"/>
                <a:cs typeface="Verdana"/>
              </a:rPr>
              <a:t>heuristieken</a:t>
            </a:r>
            <a:endParaRPr sz="2800">
              <a:latin typeface="Verdana"/>
              <a:cs typeface="Verdana"/>
            </a:endParaRPr>
          </a:p>
          <a:p>
            <a:pPr marL="12700" marR="5080">
              <a:lnSpc>
                <a:spcPct val="100000"/>
              </a:lnSpc>
              <a:spcBef>
                <a:spcPts val="600"/>
              </a:spcBef>
            </a:pPr>
            <a:r>
              <a:rPr sz="2200" b="0" spc="-10" dirty="0">
                <a:latin typeface="Verdana"/>
                <a:cs typeface="Verdana"/>
              </a:rPr>
              <a:t>Zoekmethoden</a:t>
            </a:r>
            <a:r>
              <a:rPr sz="2200" b="0" spc="-35" dirty="0">
                <a:latin typeface="Verdana"/>
                <a:cs typeface="Verdana"/>
              </a:rPr>
              <a:t> </a:t>
            </a:r>
            <a:r>
              <a:rPr sz="2200" b="0" dirty="0">
                <a:latin typeface="Verdana"/>
                <a:cs typeface="Verdana"/>
              </a:rPr>
              <a:t>die</a:t>
            </a:r>
            <a:r>
              <a:rPr sz="2200" b="0" spc="-60" dirty="0">
                <a:latin typeface="Verdana"/>
                <a:cs typeface="Verdana"/>
              </a:rPr>
              <a:t> </a:t>
            </a:r>
            <a:r>
              <a:rPr sz="2200" b="0" dirty="0">
                <a:latin typeface="Verdana"/>
                <a:cs typeface="Verdana"/>
              </a:rPr>
              <a:t>steeds</a:t>
            </a:r>
            <a:r>
              <a:rPr sz="2200" b="0" spc="-40" dirty="0">
                <a:latin typeface="Verdana"/>
                <a:cs typeface="Verdana"/>
              </a:rPr>
              <a:t> </a:t>
            </a:r>
            <a:r>
              <a:rPr sz="2200" b="0" dirty="0">
                <a:latin typeface="Verdana"/>
                <a:cs typeface="Verdana"/>
              </a:rPr>
              <a:t>in</a:t>
            </a:r>
            <a:r>
              <a:rPr sz="2200" b="0" spc="-60" dirty="0">
                <a:latin typeface="Verdana"/>
                <a:cs typeface="Verdana"/>
              </a:rPr>
              <a:t> </a:t>
            </a:r>
            <a:r>
              <a:rPr sz="2200" b="0" dirty="0">
                <a:latin typeface="Verdana"/>
                <a:cs typeface="Verdana"/>
              </a:rPr>
              <a:t>de</a:t>
            </a:r>
            <a:r>
              <a:rPr sz="2200" b="0" spc="-55" dirty="0">
                <a:latin typeface="Verdana"/>
                <a:cs typeface="Verdana"/>
              </a:rPr>
              <a:t> </a:t>
            </a:r>
            <a:r>
              <a:rPr sz="2200" b="0" dirty="0">
                <a:latin typeface="Verdana"/>
                <a:cs typeface="Verdana"/>
              </a:rPr>
              <a:t>‘buurt’</a:t>
            </a:r>
            <a:r>
              <a:rPr sz="2200" b="0" spc="-70" dirty="0">
                <a:latin typeface="Verdana"/>
                <a:cs typeface="Verdana"/>
              </a:rPr>
              <a:t> </a:t>
            </a:r>
            <a:r>
              <a:rPr sz="2200" b="0" dirty="0">
                <a:latin typeface="Verdana"/>
                <a:cs typeface="Verdana"/>
              </a:rPr>
              <a:t>zoeken</a:t>
            </a:r>
            <a:r>
              <a:rPr sz="2200" b="0" spc="-45" dirty="0">
                <a:latin typeface="Verdana"/>
                <a:cs typeface="Verdana"/>
              </a:rPr>
              <a:t> </a:t>
            </a:r>
            <a:r>
              <a:rPr sz="2200" b="0" dirty="0">
                <a:latin typeface="Verdana"/>
                <a:cs typeface="Verdana"/>
              </a:rPr>
              <a:t>van</a:t>
            </a:r>
            <a:r>
              <a:rPr sz="2200" b="0" spc="-50" dirty="0">
                <a:latin typeface="Verdana"/>
                <a:cs typeface="Verdana"/>
              </a:rPr>
              <a:t> </a:t>
            </a:r>
            <a:r>
              <a:rPr sz="2200" b="0" spc="-25" dirty="0">
                <a:latin typeface="Verdana"/>
                <a:cs typeface="Verdana"/>
              </a:rPr>
              <a:t>de </a:t>
            </a:r>
            <a:r>
              <a:rPr sz="2200" b="0" dirty="0">
                <a:latin typeface="Verdana"/>
                <a:cs typeface="Verdana"/>
              </a:rPr>
              <a:t>vorige</a:t>
            </a:r>
            <a:r>
              <a:rPr sz="2200" b="0" spc="-70" dirty="0">
                <a:latin typeface="Verdana"/>
                <a:cs typeface="Verdana"/>
              </a:rPr>
              <a:t> </a:t>
            </a:r>
            <a:r>
              <a:rPr sz="2200" b="0" dirty="0">
                <a:latin typeface="Verdana"/>
                <a:cs typeface="Verdana"/>
              </a:rPr>
              <a:t>oplossing</a:t>
            </a:r>
            <a:r>
              <a:rPr sz="2200" b="0" spc="-65" dirty="0">
                <a:latin typeface="Verdana"/>
                <a:cs typeface="Verdana"/>
              </a:rPr>
              <a:t> </a:t>
            </a:r>
            <a:r>
              <a:rPr sz="2200" b="0" dirty="0">
                <a:latin typeface="Verdana"/>
                <a:cs typeface="Verdana"/>
              </a:rPr>
              <a:t>naar</a:t>
            </a:r>
            <a:r>
              <a:rPr sz="2200" b="0" spc="-75" dirty="0">
                <a:latin typeface="Verdana"/>
                <a:cs typeface="Verdana"/>
              </a:rPr>
              <a:t> </a:t>
            </a:r>
            <a:r>
              <a:rPr sz="2200" b="0" dirty="0">
                <a:latin typeface="Verdana"/>
                <a:cs typeface="Verdana"/>
              </a:rPr>
              <a:t>een</a:t>
            </a:r>
            <a:r>
              <a:rPr sz="2200" b="0" spc="-80" dirty="0">
                <a:latin typeface="Verdana"/>
                <a:cs typeface="Verdana"/>
              </a:rPr>
              <a:t> </a:t>
            </a:r>
            <a:r>
              <a:rPr sz="2200" b="0" dirty="0">
                <a:latin typeface="Verdana"/>
                <a:cs typeface="Verdana"/>
              </a:rPr>
              <a:t>betere</a:t>
            </a:r>
            <a:r>
              <a:rPr sz="2200" b="0" spc="-70" dirty="0">
                <a:latin typeface="Verdana"/>
                <a:cs typeface="Verdana"/>
              </a:rPr>
              <a:t> </a:t>
            </a:r>
            <a:r>
              <a:rPr sz="2200" b="0" dirty="0">
                <a:latin typeface="Verdana"/>
                <a:cs typeface="Verdana"/>
              </a:rPr>
              <a:t>oplossing.</a:t>
            </a:r>
            <a:r>
              <a:rPr sz="2200" b="0" spc="-60" dirty="0">
                <a:latin typeface="Verdana"/>
                <a:cs typeface="Verdana"/>
              </a:rPr>
              <a:t> </a:t>
            </a:r>
            <a:r>
              <a:rPr sz="2200" b="0" dirty="0">
                <a:latin typeface="Verdana"/>
                <a:cs typeface="Verdana"/>
              </a:rPr>
              <a:t>Een</a:t>
            </a:r>
            <a:r>
              <a:rPr sz="2200" b="0" spc="-80" dirty="0">
                <a:latin typeface="Verdana"/>
                <a:cs typeface="Verdana"/>
              </a:rPr>
              <a:t> </a:t>
            </a:r>
            <a:r>
              <a:rPr sz="2200" b="0" spc="-25" dirty="0">
                <a:latin typeface="Verdana"/>
                <a:cs typeface="Verdana"/>
              </a:rPr>
              <a:t>of </a:t>
            </a:r>
            <a:r>
              <a:rPr sz="2200" b="0" dirty="0">
                <a:latin typeface="Verdana"/>
                <a:cs typeface="Verdana"/>
              </a:rPr>
              <a:t>meerdere</a:t>
            </a:r>
            <a:r>
              <a:rPr sz="2200" b="0" spc="-105" dirty="0">
                <a:latin typeface="Verdana"/>
                <a:cs typeface="Verdana"/>
              </a:rPr>
              <a:t> </a:t>
            </a:r>
            <a:r>
              <a:rPr sz="2200" b="0" dirty="0">
                <a:latin typeface="Verdana"/>
                <a:cs typeface="Verdana"/>
              </a:rPr>
              <a:t>stopcriteria</a:t>
            </a:r>
            <a:r>
              <a:rPr sz="2200" b="0" spc="-110" dirty="0">
                <a:latin typeface="Verdana"/>
                <a:cs typeface="Verdana"/>
              </a:rPr>
              <a:t> </a:t>
            </a:r>
            <a:r>
              <a:rPr sz="2200" b="0" dirty="0">
                <a:latin typeface="Verdana"/>
                <a:cs typeface="Verdana"/>
              </a:rPr>
              <a:t>worden</a:t>
            </a:r>
            <a:r>
              <a:rPr sz="2200" b="0" spc="-105" dirty="0">
                <a:latin typeface="Verdana"/>
                <a:cs typeface="Verdana"/>
              </a:rPr>
              <a:t> </a:t>
            </a:r>
            <a:r>
              <a:rPr sz="2200" b="0" spc="-10" dirty="0">
                <a:latin typeface="Verdana"/>
                <a:cs typeface="Verdana"/>
              </a:rPr>
              <a:t>gehanteerd.</a:t>
            </a:r>
            <a:endParaRPr sz="2200">
              <a:latin typeface="Verdana"/>
              <a:cs typeface="Verdana"/>
            </a:endParaRPr>
          </a:p>
        </p:txBody>
      </p:sp>
      <p:sp>
        <p:nvSpPr>
          <p:cNvPr id="4" name="object 4"/>
          <p:cNvSpPr txBox="1"/>
          <p:nvPr/>
        </p:nvSpPr>
        <p:spPr>
          <a:xfrm>
            <a:off x="578916" y="2784474"/>
            <a:ext cx="8056880" cy="3088640"/>
          </a:xfrm>
          <a:prstGeom prst="rect">
            <a:avLst/>
          </a:prstGeom>
        </p:spPr>
        <p:txBody>
          <a:bodyPr vert="horz" wrap="square" lIns="0" tIns="12065" rIns="0" bIns="0" rtlCol="0">
            <a:spAutoFit/>
          </a:bodyPr>
          <a:lstStyle/>
          <a:p>
            <a:pPr marL="354965" indent="-342265">
              <a:lnSpc>
                <a:spcPct val="100000"/>
              </a:lnSpc>
              <a:spcBef>
                <a:spcPts val="95"/>
              </a:spcBef>
              <a:buFont typeface="Wingdings"/>
              <a:buChar char=""/>
              <a:tabLst>
                <a:tab pos="354965" algn="l"/>
              </a:tabLst>
            </a:pPr>
            <a:r>
              <a:rPr sz="2200" dirty="0">
                <a:latin typeface="Verdana"/>
                <a:cs typeface="Verdana"/>
              </a:rPr>
              <a:t>Slechts</a:t>
            </a:r>
            <a:r>
              <a:rPr sz="2200" spc="-80" dirty="0">
                <a:latin typeface="Verdana"/>
                <a:cs typeface="Verdana"/>
              </a:rPr>
              <a:t> </a:t>
            </a:r>
            <a:r>
              <a:rPr sz="2200" dirty="0">
                <a:latin typeface="Verdana"/>
                <a:cs typeface="Verdana"/>
              </a:rPr>
              <a:t>één</a:t>
            </a:r>
            <a:r>
              <a:rPr sz="2200" spc="-75" dirty="0">
                <a:latin typeface="Verdana"/>
                <a:cs typeface="Verdana"/>
              </a:rPr>
              <a:t> </a:t>
            </a:r>
            <a:r>
              <a:rPr sz="2200" dirty="0">
                <a:latin typeface="Verdana"/>
                <a:cs typeface="Verdana"/>
              </a:rPr>
              <a:t>of</a:t>
            </a:r>
            <a:r>
              <a:rPr sz="2200" spc="-60" dirty="0">
                <a:latin typeface="Verdana"/>
                <a:cs typeface="Verdana"/>
              </a:rPr>
              <a:t> </a:t>
            </a:r>
            <a:r>
              <a:rPr sz="2200" dirty="0">
                <a:latin typeface="Verdana"/>
                <a:cs typeface="Verdana"/>
              </a:rPr>
              <a:t>enkele</a:t>
            </a:r>
            <a:r>
              <a:rPr sz="2200" spc="-75" dirty="0">
                <a:latin typeface="Verdana"/>
                <a:cs typeface="Verdana"/>
              </a:rPr>
              <a:t> </a:t>
            </a:r>
            <a:r>
              <a:rPr sz="2200" dirty="0">
                <a:latin typeface="Verdana"/>
                <a:cs typeface="Verdana"/>
              </a:rPr>
              <a:t>oplossingen</a:t>
            </a:r>
            <a:r>
              <a:rPr sz="2200" spc="-60" dirty="0">
                <a:latin typeface="Verdana"/>
                <a:cs typeface="Verdana"/>
              </a:rPr>
              <a:t> </a:t>
            </a:r>
            <a:r>
              <a:rPr sz="2200" dirty="0">
                <a:latin typeface="Verdana"/>
                <a:cs typeface="Verdana"/>
              </a:rPr>
              <a:t>bijhouden</a:t>
            </a:r>
            <a:r>
              <a:rPr sz="2200" spc="-65" dirty="0">
                <a:latin typeface="Verdana"/>
                <a:cs typeface="Verdana"/>
              </a:rPr>
              <a:t> </a:t>
            </a:r>
            <a:r>
              <a:rPr sz="2200" dirty="0">
                <a:latin typeface="Verdana"/>
                <a:cs typeface="Verdana"/>
              </a:rPr>
              <a:t>en</a:t>
            </a:r>
            <a:r>
              <a:rPr sz="2200" spc="-75" dirty="0">
                <a:latin typeface="Verdana"/>
                <a:cs typeface="Verdana"/>
              </a:rPr>
              <a:t> </a:t>
            </a:r>
            <a:r>
              <a:rPr sz="2200" spc="-25" dirty="0">
                <a:latin typeface="Verdana"/>
                <a:cs typeface="Verdana"/>
              </a:rPr>
              <a:t>die</a:t>
            </a:r>
            <a:endParaRPr sz="2200">
              <a:latin typeface="Verdana"/>
              <a:cs typeface="Verdana"/>
            </a:endParaRPr>
          </a:p>
          <a:p>
            <a:pPr marL="355600">
              <a:lnSpc>
                <a:spcPct val="100000"/>
              </a:lnSpc>
            </a:pPr>
            <a:r>
              <a:rPr sz="2200" spc="-10" dirty="0">
                <a:latin typeface="Verdana"/>
                <a:cs typeface="Verdana"/>
              </a:rPr>
              <a:t>“verbeteren”</a:t>
            </a:r>
            <a:endParaRPr sz="2200">
              <a:latin typeface="Verdana"/>
              <a:cs typeface="Verdana"/>
            </a:endParaRPr>
          </a:p>
          <a:p>
            <a:pPr marL="354965" indent="-342265">
              <a:lnSpc>
                <a:spcPct val="100000"/>
              </a:lnSpc>
              <a:spcBef>
                <a:spcPts val="1000"/>
              </a:spcBef>
              <a:buFont typeface="Wingdings"/>
              <a:buChar char=""/>
              <a:tabLst>
                <a:tab pos="354965" algn="l"/>
              </a:tabLst>
            </a:pPr>
            <a:r>
              <a:rPr sz="2200" dirty="0">
                <a:latin typeface="Verdana"/>
                <a:cs typeface="Verdana"/>
              </a:rPr>
              <a:t>Oplossingen</a:t>
            </a:r>
            <a:r>
              <a:rPr sz="2200" spc="-50" dirty="0">
                <a:latin typeface="Verdana"/>
                <a:cs typeface="Verdana"/>
              </a:rPr>
              <a:t> </a:t>
            </a:r>
            <a:r>
              <a:rPr sz="2200" dirty="0">
                <a:latin typeface="Verdana"/>
                <a:cs typeface="Verdana"/>
              </a:rPr>
              <a:t>in</a:t>
            </a:r>
            <a:r>
              <a:rPr sz="2200" spc="-65" dirty="0">
                <a:latin typeface="Verdana"/>
                <a:cs typeface="Verdana"/>
              </a:rPr>
              <a:t> </a:t>
            </a:r>
            <a:r>
              <a:rPr sz="2200" dirty="0">
                <a:latin typeface="Verdana"/>
                <a:cs typeface="Verdana"/>
              </a:rPr>
              <a:t>de</a:t>
            </a:r>
            <a:r>
              <a:rPr sz="2200" spc="-65" dirty="0">
                <a:latin typeface="Verdana"/>
                <a:cs typeface="Verdana"/>
              </a:rPr>
              <a:t> </a:t>
            </a:r>
            <a:r>
              <a:rPr sz="2200" dirty="0">
                <a:latin typeface="Verdana"/>
                <a:cs typeface="Verdana"/>
              </a:rPr>
              <a:t>buurt</a:t>
            </a:r>
            <a:r>
              <a:rPr sz="2200" spc="-70" dirty="0">
                <a:latin typeface="Verdana"/>
                <a:cs typeface="Verdana"/>
              </a:rPr>
              <a:t> </a:t>
            </a:r>
            <a:r>
              <a:rPr sz="2200" dirty="0">
                <a:latin typeface="Verdana"/>
                <a:cs typeface="Verdana"/>
              </a:rPr>
              <a:t>zijn</a:t>
            </a:r>
            <a:r>
              <a:rPr sz="2200" spc="-65" dirty="0">
                <a:latin typeface="Verdana"/>
                <a:cs typeface="Verdana"/>
              </a:rPr>
              <a:t> </a:t>
            </a:r>
            <a:r>
              <a:rPr sz="2200" dirty="0">
                <a:latin typeface="Verdana"/>
                <a:cs typeface="Verdana"/>
              </a:rPr>
              <a:t>oplossingen</a:t>
            </a:r>
            <a:r>
              <a:rPr sz="2200" spc="-50" dirty="0">
                <a:latin typeface="Verdana"/>
                <a:cs typeface="Verdana"/>
              </a:rPr>
              <a:t> </a:t>
            </a:r>
            <a:r>
              <a:rPr sz="2200" dirty="0">
                <a:latin typeface="Verdana"/>
                <a:cs typeface="Verdana"/>
              </a:rPr>
              <a:t>met</a:t>
            </a:r>
            <a:r>
              <a:rPr sz="2200" spc="-70" dirty="0">
                <a:latin typeface="Verdana"/>
                <a:cs typeface="Verdana"/>
              </a:rPr>
              <a:t> </a:t>
            </a:r>
            <a:r>
              <a:rPr sz="2200" spc="-10" dirty="0">
                <a:latin typeface="Verdana"/>
                <a:cs typeface="Verdana"/>
              </a:rPr>
              <a:t>‘kleine’</a:t>
            </a:r>
            <a:endParaRPr sz="2200">
              <a:latin typeface="Verdana"/>
              <a:cs typeface="Verdana"/>
            </a:endParaRPr>
          </a:p>
          <a:p>
            <a:pPr marL="355600">
              <a:lnSpc>
                <a:spcPct val="100000"/>
              </a:lnSpc>
            </a:pPr>
            <a:r>
              <a:rPr sz="2200" spc="-10" dirty="0">
                <a:latin typeface="Verdana"/>
                <a:cs typeface="Verdana"/>
              </a:rPr>
              <a:t>aanpassingen</a:t>
            </a:r>
            <a:endParaRPr sz="2200">
              <a:latin typeface="Verdana"/>
              <a:cs typeface="Verdana"/>
            </a:endParaRPr>
          </a:p>
          <a:p>
            <a:pPr marL="355600" marR="5080" indent="-342900">
              <a:lnSpc>
                <a:spcPct val="100000"/>
              </a:lnSpc>
              <a:spcBef>
                <a:spcPts val="994"/>
              </a:spcBef>
              <a:buFont typeface="Wingdings"/>
              <a:buChar char=""/>
              <a:tabLst>
                <a:tab pos="355600" algn="l"/>
              </a:tabLst>
            </a:pPr>
            <a:r>
              <a:rPr sz="2200" dirty="0">
                <a:latin typeface="Verdana"/>
                <a:cs typeface="Verdana"/>
              </a:rPr>
              <a:t>Resultaat</a:t>
            </a:r>
            <a:r>
              <a:rPr sz="2200" spc="-75" dirty="0">
                <a:latin typeface="Verdana"/>
                <a:cs typeface="Verdana"/>
              </a:rPr>
              <a:t> </a:t>
            </a:r>
            <a:r>
              <a:rPr sz="2200" dirty="0">
                <a:latin typeface="Verdana"/>
                <a:cs typeface="Verdana"/>
              </a:rPr>
              <a:t>is</a:t>
            </a:r>
            <a:r>
              <a:rPr sz="2200" spc="-80" dirty="0">
                <a:latin typeface="Verdana"/>
                <a:cs typeface="Verdana"/>
              </a:rPr>
              <a:t> </a:t>
            </a:r>
            <a:r>
              <a:rPr sz="2200" dirty="0">
                <a:latin typeface="Verdana"/>
                <a:cs typeface="Verdana"/>
              </a:rPr>
              <a:t>de</a:t>
            </a:r>
            <a:r>
              <a:rPr sz="2200" spc="-55" dirty="0">
                <a:latin typeface="Verdana"/>
                <a:cs typeface="Verdana"/>
              </a:rPr>
              <a:t> </a:t>
            </a:r>
            <a:r>
              <a:rPr sz="2200" dirty="0">
                <a:latin typeface="Verdana"/>
                <a:cs typeface="Verdana"/>
              </a:rPr>
              <a:t>‘beste’</a:t>
            </a:r>
            <a:r>
              <a:rPr sz="2200" spc="-65" dirty="0">
                <a:latin typeface="Verdana"/>
                <a:cs typeface="Verdana"/>
              </a:rPr>
              <a:t> </a:t>
            </a:r>
            <a:r>
              <a:rPr sz="2200" dirty="0">
                <a:latin typeface="Verdana"/>
                <a:cs typeface="Verdana"/>
              </a:rPr>
              <a:t>oplossing</a:t>
            </a:r>
            <a:r>
              <a:rPr sz="2200" spc="-55" dirty="0">
                <a:latin typeface="Verdana"/>
                <a:cs typeface="Verdana"/>
              </a:rPr>
              <a:t> </a:t>
            </a:r>
            <a:r>
              <a:rPr sz="2200" dirty="0">
                <a:latin typeface="Verdana"/>
                <a:cs typeface="Verdana"/>
              </a:rPr>
              <a:t>die</a:t>
            </a:r>
            <a:r>
              <a:rPr sz="2200" spc="-70" dirty="0">
                <a:latin typeface="Verdana"/>
                <a:cs typeface="Verdana"/>
              </a:rPr>
              <a:t> </a:t>
            </a:r>
            <a:r>
              <a:rPr sz="2200" dirty="0">
                <a:latin typeface="Verdana"/>
                <a:cs typeface="Verdana"/>
              </a:rPr>
              <a:t>tijdens</a:t>
            </a:r>
            <a:r>
              <a:rPr sz="2200" spc="-75" dirty="0">
                <a:latin typeface="Verdana"/>
                <a:cs typeface="Verdana"/>
              </a:rPr>
              <a:t> </a:t>
            </a:r>
            <a:r>
              <a:rPr sz="2200" spc="-25" dirty="0">
                <a:latin typeface="Verdana"/>
                <a:cs typeface="Verdana"/>
              </a:rPr>
              <a:t>de </a:t>
            </a:r>
            <a:r>
              <a:rPr sz="2200" dirty="0">
                <a:latin typeface="Verdana"/>
                <a:cs typeface="Verdana"/>
              </a:rPr>
              <a:t>zoektocht</a:t>
            </a:r>
            <a:r>
              <a:rPr sz="2200" spc="-85" dirty="0">
                <a:latin typeface="Verdana"/>
                <a:cs typeface="Verdana"/>
              </a:rPr>
              <a:t> </a:t>
            </a:r>
            <a:r>
              <a:rPr sz="2200" dirty="0">
                <a:latin typeface="Verdana"/>
                <a:cs typeface="Verdana"/>
              </a:rPr>
              <a:t>werd</a:t>
            </a:r>
            <a:r>
              <a:rPr sz="2200" spc="-85" dirty="0">
                <a:latin typeface="Verdana"/>
                <a:cs typeface="Verdana"/>
              </a:rPr>
              <a:t> </a:t>
            </a:r>
            <a:r>
              <a:rPr sz="2200" dirty="0">
                <a:latin typeface="Verdana"/>
                <a:cs typeface="Verdana"/>
              </a:rPr>
              <a:t>gevonden</a:t>
            </a:r>
            <a:r>
              <a:rPr sz="2200" spc="-80" dirty="0">
                <a:latin typeface="Verdana"/>
                <a:cs typeface="Verdana"/>
              </a:rPr>
              <a:t> </a:t>
            </a:r>
            <a:r>
              <a:rPr sz="2200" dirty="0">
                <a:latin typeface="Verdana"/>
                <a:cs typeface="Verdana"/>
              </a:rPr>
              <a:t>(niet</a:t>
            </a:r>
            <a:r>
              <a:rPr sz="2200" spc="-105" dirty="0">
                <a:latin typeface="Verdana"/>
                <a:cs typeface="Verdana"/>
              </a:rPr>
              <a:t> </a:t>
            </a:r>
            <a:r>
              <a:rPr sz="2200" dirty="0">
                <a:latin typeface="Verdana"/>
                <a:cs typeface="Verdana"/>
              </a:rPr>
              <a:t>noodzakelijk</a:t>
            </a:r>
            <a:r>
              <a:rPr sz="2200" spc="-95" dirty="0">
                <a:latin typeface="Verdana"/>
                <a:cs typeface="Verdana"/>
              </a:rPr>
              <a:t> </a:t>
            </a:r>
            <a:r>
              <a:rPr sz="2200" dirty="0">
                <a:latin typeface="Verdana"/>
                <a:cs typeface="Verdana"/>
              </a:rPr>
              <a:t>de</a:t>
            </a:r>
            <a:r>
              <a:rPr sz="2200" spc="-80" dirty="0">
                <a:latin typeface="Verdana"/>
                <a:cs typeface="Verdana"/>
              </a:rPr>
              <a:t> </a:t>
            </a:r>
            <a:r>
              <a:rPr sz="2200" spc="-10" dirty="0">
                <a:latin typeface="Verdana"/>
                <a:cs typeface="Verdana"/>
              </a:rPr>
              <a:t>laatste oplossing)</a:t>
            </a:r>
            <a:endParaRPr sz="2200">
              <a:latin typeface="Verdana"/>
              <a:cs typeface="Verdana"/>
            </a:endParaRPr>
          </a:p>
          <a:p>
            <a:pPr marL="354965" indent="-342265">
              <a:lnSpc>
                <a:spcPct val="100000"/>
              </a:lnSpc>
              <a:spcBef>
                <a:spcPts val="1010"/>
              </a:spcBef>
              <a:buFont typeface="Wingdings"/>
              <a:buChar char=""/>
              <a:tabLst>
                <a:tab pos="354965" algn="l"/>
              </a:tabLst>
            </a:pPr>
            <a:r>
              <a:rPr sz="2200" dirty="0">
                <a:latin typeface="Verdana"/>
                <a:cs typeface="Verdana"/>
              </a:rPr>
              <a:t>Risico</a:t>
            </a:r>
            <a:r>
              <a:rPr sz="2200" spc="-65" dirty="0">
                <a:latin typeface="Verdana"/>
                <a:cs typeface="Verdana"/>
              </a:rPr>
              <a:t> </a:t>
            </a:r>
            <a:r>
              <a:rPr sz="2200" dirty="0">
                <a:latin typeface="Verdana"/>
                <a:cs typeface="Verdana"/>
              </a:rPr>
              <a:t>‘vast’</a:t>
            </a:r>
            <a:r>
              <a:rPr sz="2200" spc="-55" dirty="0">
                <a:latin typeface="Verdana"/>
                <a:cs typeface="Verdana"/>
              </a:rPr>
              <a:t> </a:t>
            </a:r>
            <a:r>
              <a:rPr sz="2200" dirty="0">
                <a:latin typeface="Verdana"/>
                <a:cs typeface="Verdana"/>
              </a:rPr>
              <a:t>te</a:t>
            </a:r>
            <a:r>
              <a:rPr sz="2200" spc="-60" dirty="0">
                <a:latin typeface="Verdana"/>
                <a:cs typeface="Verdana"/>
              </a:rPr>
              <a:t> </a:t>
            </a:r>
            <a:r>
              <a:rPr sz="2200" dirty="0">
                <a:latin typeface="Verdana"/>
                <a:cs typeface="Verdana"/>
              </a:rPr>
              <a:t>raken</a:t>
            </a:r>
            <a:r>
              <a:rPr sz="2200" spc="-55" dirty="0">
                <a:latin typeface="Verdana"/>
                <a:cs typeface="Verdana"/>
              </a:rPr>
              <a:t> </a:t>
            </a:r>
            <a:r>
              <a:rPr sz="2200" dirty="0">
                <a:latin typeface="Verdana"/>
                <a:cs typeface="Verdana"/>
              </a:rPr>
              <a:t>in</a:t>
            </a:r>
            <a:r>
              <a:rPr sz="2200" spc="-75" dirty="0">
                <a:latin typeface="Verdana"/>
                <a:cs typeface="Verdana"/>
              </a:rPr>
              <a:t> </a:t>
            </a:r>
            <a:r>
              <a:rPr sz="2200" dirty="0">
                <a:latin typeface="Verdana"/>
                <a:cs typeface="Verdana"/>
              </a:rPr>
              <a:t>een</a:t>
            </a:r>
            <a:r>
              <a:rPr sz="2200" spc="-60" dirty="0">
                <a:latin typeface="Verdana"/>
                <a:cs typeface="Verdana"/>
              </a:rPr>
              <a:t> </a:t>
            </a:r>
            <a:r>
              <a:rPr sz="2200" dirty="0">
                <a:latin typeface="Verdana"/>
                <a:cs typeface="Verdana"/>
              </a:rPr>
              <a:t>lokaal</a:t>
            </a:r>
            <a:r>
              <a:rPr sz="2200" spc="-55" dirty="0">
                <a:latin typeface="Verdana"/>
                <a:cs typeface="Verdana"/>
              </a:rPr>
              <a:t> </a:t>
            </a:r>
            <a:r>
              <a:rPr sz="2200" spc="-10" dirty="0">
                <a:latin typeface="Verdana"/>
                <a:cs typeface="Verdana"/>
              </a:rPr>
              <a:t>minimum</a:t>
            </a:r>
            <a:endParaRPr sz="2200">
              <a:latin typeface="Verdana"/>
              <a:cs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938896" y="4746116"/>
            <a:ext cx="875665" cy="453390"/>
          </a:xfrm>
          <a:prstGeom prst="rect">
            <a:avLst/>
          </a:prstGeom>
        </p:spPr>
        <p:txBody>
          <a:bodyPr vert="horz" wrap="square" lIns="0" tIns="12700" rIns="0" bIns="0" rtlCol="0">
            <a:spAutoFit/>
          </a:bodyPr>
          <a:lstStyle/>
          <a:p>
            <a:pPr marL="12700" marR="5080">
              <a:lnSpc>
                <a:spcPct val="100000"/>
              </a:lnSpc>
              <a:spcBef>
                <a:spcPts val="100"/>
              </a:spcBef>
            </a:pPr>
            <a:r>
              <a:rPr sz="1400" b="1" spc="-10" dirty="0">
                <a:latin typeface="Calibri"/>
                <a:cs typeface="Calibri"/>
              </a:rPr>
              <a:t>Oplossings- ruimte</a:t>
            </a:r>
            <a:endParaRPr sz="1400">
              <a:latin typeface="Calibri"/>
              <a:cs typeface="Calibri"/>
            </a:endParaRPr>
          </a:p>
        </p:txBody>
      </p:sp>
      <p:sp>
        <p:nvSpPr>
          <p:cNvPr id="3" name="object 3"/>
          <p:cNvSpPr txBox="1"/>
          <p:nvPr/>
        </p:nvSpPr>
        <p:spPr>
          <a:xfrm>
            <a:off x="6239383" y="2761614"/>
            <a:ext cx="1281430" cy="239395"/>
          </a:xfrm>
          <a:prstGeom prst="rect">
            <a:avLst/>
          </a:prstGeom>
        </p:spPr>
        <p:txBody>
          <a:bodyPr vert="horz" wrap="square" lIns="0" tIns="13335" rIns="0" bIns="0" rtlCol="0">
            <a:spAutoFit/>
          </a:bodyPr>
          <a:lstStyle/>
          <a:p>
            <a:pPr marL="12700">
              <a:lnSpc>
                <a:spcPct val="100000"/>
              </a:lnSpc>
              <a:spcBef>
                <a:spcPts val="105"/>
              </a:spcBef>
            </a:pPr>
            <a:r>
              <a:rPr sz="1400" b="1" dirty="0">
                <a:latin typeface="Calibri"/>
                <a:cs typeface="Calibri"/>
              </a:rPr>
              <a:t>Lokaal</a:t>
            </a:r>
            <a:r>
              <a:rPr sz="1400" b="1" spc="-60" dirty="0">
                <a:latin typeface="Calibri"/>
                <a:cs typeface="Calibri"/>
              </a:rPr>
              <a:t> </a:t>
            </a:r>
            <a:r>
              <a:rPr sz="1400" b="1" spc="-10" dirty="0">
                <a:latin typeface="Calibri"/>
                <a:cs typeface="Calibri"/>
              </a:rPr>
              <a:t>maximum</a:t>
            </a:r>
            <a:endParaRPr sz="1400">
              <a:latin typeface="Calibri"/>
              <a:cs typeface="Calibri"/>
            </a:endParaRPr>
          </a:p>
        </p:txBody>
      </p:sp>
      <p:sp>
        <p:nvSpPr>
          <p:cNvPr id="4" name="object 4"/>
          <p:cNvSpPr txBox="1"/>
          <p:nvPr/>
        </p:nvSpPr>
        <p:spPr>
          <a:xfrm>
            <a:off x="578916" y="220217"/>
            <a:ext cx="7705090" cy="119507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a:cs typeface="Verdana"/>
              </a:rPr>
              <a:t>Soorten</a:t>
            </a:r>
            <a:r>
              <a:rPr sz="1800" b="1" spc="-40" dirty="0">
                <a:latin typeface="Verdana"/>
                <a:cs typeface="Verdana"/>
              </a:rPr>
              <a:t> </a:t>
            </a:r>
            <a:r>
              <a:rPr sz="1800" b="1" dirty="0">
                <a:latin typeface="Verdana"/>
                <a:cs typeface="Verdana"/>
              </a:rPr>
              <a:t>heuristieken</a:t>
            </a:r>
            <a:r>
              <a:rPr sz="1800" b="1" spc="-25" dirty="0">
                <a:latin typeface="Verdana"/>
                <a:cs typeface="Verdana"/>
              </a:rPr>
              <a:t> </a:t>
            </a:r>
            <a:r>
              <a:rPr sz="1800" b="1" dirty="0">
                <a:latin typeface="Verdana"/>
                <a:cs typeface="Verdana"/>
              </a:rPr>
              <a:t>–</a:t>
            </a:r>
            <a:r>
              <a:rPr sz="1800" b="1" spc="-60" dirty="0">
                <a:latin typeface="Verdana"/>
                <a:cs typeface="Verdana"/>
              </a:rPr>
              <a:t> </a:t>
            </a:r>
            <a:r>
              <a:rPr sz="1800" b="1" dirty="0">
                <a:latin typeface="Verdana"/>
                <a:cs typeface="Verdana"/>
              </a:rPr>
              <a:t>Vizualiseren</a:t>
            </a:r>
            <a:r>
              <a:rPr sz="1800" b="1" spc="-50" dirty="0">
                <a:latin typeface="Verdana"/>
                <a:cs typeface="Verdana"/>
              </a:rPr>
              <a:t> </a:t>
            </a:r>
            <a:r>
              <a:rPr sz="1800" b="1" i="1" dirty="0">
                <a:latin typeface="Verdana"/>
                <a:cs typeface="Verdana"/>
              </a:rPr>
              <a:t>‘lokaal</a:t>
            </a:r>
            <a:r>
              <a:rPr sz="1800" b="1" i="1" spc="-60" dirty="0">
                <a:latin typeface="Verdana"/>
                <a:cs typeface="Verdana"/>
              </a:rPr>
              <a:t> </a:t>
            </a:r>
            <a:r>
              <a:rPr sz="1800" b="1" i="1" spc="-10" dirty="0">
                <a:latin typeface="Verdana"/>
                <a:cs typeface="Verdana"/>
              </a:rPr>
              <a:t>zoek’-</a:t>
            </a:r>
            <a:r>
              <a:rPr sz="1800" b="1" spc="-10" dirty="0">
                <a:latin typeface="Verdana"/>
                <a:cs typeface="Verdana"/>
              </a:rPr>
              <a:t>heuristiek</a:t>
            </a:r>
            <a:endParaRPr sz="1800">
              <a:latin typeface="Verdana"/>
              <a:cs typeface="Verdana"/>
            </a:endParaRPr>
          </a:p>
          <a:p>
            <a:pPr>
              <a:lnSpc>
                <a:spcPct val="100000"/>
              </a:lnSpc>
              <a:spcBef>
                <a:spcPts val="1964"/>
              </a:spcBef>
            </a:pPr>
            <a:endParaRPr sz="1800">
              <a:latin typeface="Verdana"/>
              <a:cs typeface="Verdana"/>
            </a:endParaRPr>
          </a:p>
          <a:p>
            <a:pPr marL="357505">
              <a:lnSpc>
                <a:spcPts val="1445"/>
              </a:lnSpc>
            </a:pPr>
            <a:r>
              <a:rPr sz="1400" b="1" spc="-10" dirty="0">
                <a:latin typeface="Calibri"/>
                <a:cs typeface="Calibri"/>
              </a:rPr>
              <a:t>Doelfunctie</a:t>
            </a:r>
            <a:endParaRPr sz="1400">
              <a:latin typeface="Calibri"/>
              <a:cs typeface="Calibri"/>
            </a:endParaRPr>
          </a:p>
          <a:p>
            <a:pPr marL="3791585">
              <a:lnSpc>
                <a:spcPts val="1445"/>
              </a:lnSpc>
            </a:pPr>
            <a:r>
              <a:rPr sz="1400" b="1" dirty="0">
                <a:latin typeface="Calibri"/>
                <a:cs typeface="Calibri"/>
              </a:rPr>
              <a:t>Globaal</a:t>
            </a:r>
            <a:r>
              <a:rPr sz="1400" b="1" spc="-50" dirty="0">
                <a:latin typeface="Calibri"/>
                <a:cs typeface="Calibri"/>
              </a:rPr>
              <a:t> </a:t>
            </a:r>
            <a:r>
              <a:rPr sz="1400" b="1" spc="-10" dirty="0">
                <a:latin typeface="Calibri"/>
                <a:cs typeface="Calibri"/>
              </a:rPr>
              <a:t>maximum</a:t>
            </a:r>
            <a:endParaRPr sz="1400">
              <a:latin typeface="Calibri"/>
              <a:cs typeface="Calibri"/>
            </a:endParaRPr>
          </a:p>
        </p:txBody>
      </p:sp>
      <p:sp>
        <p:nvSpPr>
          <p:cNvPr id="5" name="object 5"/>
          <p:cNvSpPr txBox="1"/>
          <p:nvPr/>
        </p:nvSpPr>
        <p:spPr>
          <a:xfrm>
            <a:off x="4582414" y="5053965"/>
            <a:ext cx="725170" cy="453390"/>
          </a:xfrm>
          <a:prstGeom prst="rect">
            <a:avLst/>
          </a:prstGeom>
        </p:spPr>
        <p:txBody>
          <a:bodyPr vert="horz" wrap="square" lIns="0" tIns="12700" rIns="0" bIns="0" rtlCol="0">
            <a:spAutoFit/>
          </a:bodyPr>
          <a:lstStyle/>
          <a:p>
            <a:pPr marL="12700" marR="5080" indent="66675">
              <a:lnSpc>
                <a:spcPct val="100000"/>
              </a:lnSpc>
              <a:spcBef>
                <a:spcPts val="100"/>
              </a:spcBef>
            </a:pPr>
            <a:r>
              <a:rPr sz="1400" b="1" spc="-10" dirty="0">
                <a:latin typeface="Calibri"/>
                <a:cs typeface="Calibri"/>
              </a:rPr>
              <a:t>Huidige oplossing</a:t>
            </a:r>
            <a:endParaRPr sz="1400">
              <a:latin typeface="Calibri"/>
              <a:cs typeface="Calibri"/>
            </a:endParaRPr>
          </a:p>
        </p:txBody>
      </p:sp>
      <p:sp>
        <p:nvSpPr>
          <p:cNvPr id="6" name="object 6"/>
          <p:cNvSpPr/>
          <p:nvPr/>
        </p:nvSpPr>
        <p:spPr>
          <a:xfrm>
            <a:off x="3927347" y="2086864"/>
            <a:ext cx="1122680" cy="636270"/>
          </a:xfrm>
          <a:custGeom>
            <a:avLst/>
            <a:gdLst/>
            <a:ahLst/>
            <a:cxnLst/>
            <a:rect l="l" t="t" r="r" b="b"/>
            <a:pathLst>
              <a:path w="1122679" h="636269">
                <a:moveTo>
                  <a:pt x="67310" y="530987"/>
                </a:moveTo>
                <a:lnTo>
                  <a:pt x="59562" y="533019"/>
                </a:lnTo>
                <a:lnTo>
                  <a:pt x="56006" y="539114"/>
                </a:lnTo>
                <a:lnTo>
                  <a:pt x="0" y="633730"/>
                </a:lnTo>
                <a:lnTo>
                  <a:pt x="116451" y="636015"/>
                </a:lnTo>
                <a:lnTo>
                  <a:pt x="116966" y="636015"/>
                </a:lnTo>
                <a:lnTo>
                  <a:pt x="120551" y="632587"/>
                </a:lnTo>
                <a:lnTo>
                  <a:pt x="28193" y="632587"/>
                </a:lnTo>
                <a:lnTo>
                  <a:pt x="15748" y="610362"/>
                </a:lnTo>
                <a:lnTo>
                  <a:pt x="56834" y="587443"/>
                </a:lnTo>
                <a:lnTo>
                  <a:pt x="77850" y="551941"/>
                </a:lnTo>
                <a:lnTo>
                  <a:pt x="81406" y="545973"/>
                </a:lnTo>
                <a:lnTo>
                  <a:pt x="79375" y="538099"/>
                </a:lnTo>
                <a:lnTo>
                  <a:pt x="73405" y="534543"/>
                </a:lnTo>
                <a:lnTo>
                  <a:pt x="67310" y="530987"/>
                </a:lnTo>
                <a:close/>
              </a:path>
              <a:path w="1122679" h="636269">
                <a:moveTo>
                  <a:pt x="56834" y="587443"/>
                </a:moveTo>
                <a:lnTo>
                  <a:pt x="15748" y="610362"/>
                </a:lnTo>
                <a:lnTo>
                  <a:pt x="28193" y="632587"/>
                </a:lnTo>
                <a:lnTo>
                  <a:pt x="36617" y="627888"/>
                </a:lnTo>
                <a:lnTo>
                  <a:pt x="32892" y="627888"/>
                </a:lnTo>
                <a:lnTo>
                  <a:pt x="22225" y="608711"/>
                </a:lnTo>
                <a:lnTo>
                  <a:pt x="44245" y="608711"/>
                </a:lnTo>
                <a:lnTo>
                  <a:pt x="56834" y="587443"/>
                </a:lnTo>
                <a:close/>
              </a:path>
              <a:path w="1122679" h="636269">
                <a:moveTo>
                  <a:pt x="69305" y="609652"/>
                </a:moveTo>
                <a:lnTo>
                  <a:pt x="28193" y="632587"/>
                </a:lnTo>
                <a:lnTo>
                  <a:pt x="120551" y="632587"/>
                </a:lnTo>
                <a:lnTo>
                  <a:pt x="122809" y="630427"/>
                </a:lnTo>
                <a:lnTo>
                  <a:pt x="122936" y="623443"/>
                </a:lnTo>
                <a:lnTo>
                  <a:pt x="123062" y="616331"/>
                </a:lnTo>
                <a:lnTo>
                  <a:pt x="117475" y="610615"/>
                </a:lnTo>
                <a:lnTo>
                  <a:pt x="69305" y="609652"/>
                </a:lnTo>
                <a:close/>
              </a:path>
              <a:path w="1122679" h="636269">
                <a:moveTo>
                  <a:pt x="22225" y="608711"/>
                </a:moveTo>
                <a:lnTo>
                  <a:pt x="32892" y="627888"/>
                </a:lnTo>
                <a:lnTo>
                  <a:pt x="43987" y="609146"/>
                </a:lnTo>
                <a:lnTo>
                  <a:pt x="22225" y="608711"/>
                </a:lnTo>
                <a:close/>
              </a:path>
              <a:path w="1122679" h="636269">
                <a:moveTo>
                  <a:pt x="43987" y="609146"/>
                </a:moveTo>
                <a:lnTo>
                  <a:pt x="32892" y="627888"/>
                </a:lnTo>
                <a:lnTo>
                  <a:pt x="36617" y="627888"/>
                </a:lnTo>
                <a:lnTo>
                  <a:pt x="69305" y="609652"/>
                </a:lnTo>
                <a:lnTo>
                  <a:pt x="43987" y="609146"/>
                </a:lnTo>
                <a:close/>
              </a:path>
              <a:path w="1122679" h="636269">
                <a:moveTo>
                  <a:pt x="1109979" y="0"/>
                </a:moveTo>
                <a:lnTo>
                  <a:pt x="56834" y="587443"/>
                </a:lnTo>
                <a:lnTo>
                  <a:pt x="43987" y="609146"/>
                </a:lnTo>
                <a:lnTo>
                  <a:pt x="69305" y="609652"/>
                </a:lnTo>
                <a:lnTo>
                  <a:pt x="1122299" y="22225"/>
                </a:lnTo>
                <a:lnTo>
                  <a:pt x="1109979" y="0"/>
                </a:lnTo>
                <a:close/>
              </a:path>
              <a:path w="1122679" h="636269">
                <a:moveTo>
                  <a:pt x="44245" y="608711"/>
                </a:moveTo>
                <a:lnTo>
                  <a:pt x="22225" y="608711"/>
                </a:lnTo>
                <a:lnTo>
                  <a:pt x="43987" y="609146"/>
                </a:lnTo>
                <a:lnTo>
                  <a:pt x="44245" y="608711"/>
                </a:lnTo>
                <a:close/>
              </a:path>
            </a:pathLst>
          </a:custGeom>
          <a:solidFill>
            <a:srgbClr val="017097"/>
          </a:solidFill>
        </p:spPr>
        <p:txBody>
          <a:bodyPr wrap="square" lIns="0" tIns="0" rIns="0" bIns="0" rtlCol="0"/>
          <a:lstStyle/>
          <a:p>
            <a:endParaRPr/>
          </a:p>
        </p:txBody>
      </p:sp>
      <p:sp>
        <p:nvSpPr>
          <p:cNvPr id="7" name="object 7"/>
          <p:cNvSpPr txBox="1"/>
          <p:nvPr/>
        </p:nvSpPr>
        <p:spPr>
          <a:xfrm>
            <a:off x="5043551" y="1913242"/>
            <a:ext cx="2232660" cy="369570"/>
          </a:xfrm>
          <a:prstGeom prst="rect">
            <a:avLst/>
          </a:prstGeom>
          <a:solidFill>
            <a:srgbClr val="039BCF"/>
          </a:solidFill>
          <a:ln w="25400">
            <a:solidFill>
              <a:srgbClr val="017097"/>
            </a:solidFill>
          </a:ln>
        </p:spPr>
        <p:txBody>
          <a:bodyPr vert="horz" wrap="square" lIns="0" tIns="31115" rIns="0" bIns="0" rtlCol="0">
            <a:spAutoFit/>
          </a:bodyPr>
          <a:lstStyle/>
          <a:p>
            <a:pPr marL="324485">
              <a:lnSpc>
                <a:spcPct val="100000"/>
              </a:lnSpc>
              <a:spcBef>
                <a:spcPts val="245"/>
              </a:spcBef>
            </a:pPr>
            <a:r>
              <a:rPr sz="1800" spc="-10" dirty="0">
                <a:solidFill>
                  <a:srgbClr val="FFFFFF"/>
                </a:solidFill>
                <a:latin typeface="Calibri"/>
                <a:cs typeface="Calibri"/>
              </a:rPr>
              <a:t>Landschapscurve</a:t>
            </a:r>
            <a:endParaRPr sz="1800">
              <a:latin typeface="Calibri"/>
              <a:cs typeface="Calibri"/>
            </a:endParaRPr>
          </a:p>
        </p:txBody>
      </p:sp>
      <p:sp>
        <p:nvSpPr>
          <p:cNvPr id="8" name="object 8"/>
          <p:cNvSpPr/>
          <p:nvPr/>
        </p:nvSpPr>
        <p:spPr>
          <a:xfrm>
            <a:off x="870330" y="1346200"/>
            <a:ext cx="535940" cy="1107440"/>
          </a:xfrm>
          <a:custGeom>
            <a:avLst/>
            <a:gdLst/>
            <a:ahLst/>
            <a:cxnLst/>
            <a:rect l="l" t="t" r="r" b="b"/>
            <a:pathLst>
              <a:path w="535940" h="1107439">
                <a:moveTo>
                  <a:pt x="503522" y="45649"/>
                </a:moveTo>
                <a:lnTo>
                  <a:pt x="482801" y="60044"/>
                </a:lnTo>
                <a:lnTo>
                  <a:pt x="0" y="1096517"/>
                </a:lnTo>
                <a:lnTo>
                  <a:pt x="23025" y="1107186"/>
                </a:lnTo>
                <a:lnTo>
                  <a:pt x="505839" y="70728"/>
                </a:lnTo>
                <a:lnTo>
                  <a:pt x="503522" y="45649"/>
                </a:lnTo>
                <a:close/>
              </a:path>
              <a:path w="535940" h="1107439">
                <a:moveTo>
                  <a:pt x="526378" y="17399"/>
                </a:moveTo>
                <a:lnTo>
                  <a:pt x="502666" y="17399"/>
                </a:lnTo>
                <a:lnTo>
                  <a:pt x="525653" y="28194"/>
                </a:lnTo>
                <a:lnTo>
                  <a:pt x="505839" y="70728"/>
                </a:lnTo>
                <a:lnTo>
                  <a:pt x="510285" y="118872"/>
                </a:lnTo>
                <a:lnTo>
                  <a:pt x="516381" y="123951"/>
                </a:lnTo>
                <a:lnTo>
                  <a:pt x="530352" y="122682"/>
                </a:lnTo>
                <a:lnTo>
                  <a:pt x="535559" y="116459"/>
                </a:lnTo>
                <a:lnTo>
                  <a:pt x="526378" y="17399"/>
                </a:lnTo>
                <a:close/>
              </a:path>
              <a:path w="535940" h="1107439">
                <a:moveTo>
                  <a:pt x="524763" y="0"/>
                </a:moveTo>
                <a:lnTo>
                  <a:pt x="434466" y="62737"/>
                </a:lnTo>
                <a:lnTo>
                  <a:pt x="428625" y="66675"/>
                </a:lnTo>
                <a:lnTo>
                  <a:pt x="427228" y="74549"/>
                </a:lnTo>
                <a:lnTo>
                  <a:pt x="431165" y="80390"/>
                </a:lnTo>
                <a:lnTo>
                  <a:pt x="435228" y="86105"/>
                </a:lnTo>
                <a:lnTo>
                  <a:pt x="443103" y="87502"/>
                </a:lnTo>
                <a:lnTo>
                  <a:pt x="448944" y="83565"/>
                </a:lnTo>
                <a:lnTo>
                  <a:pt x="482801" y="60044"/>
                </a:lnTo>
                <a:lnTo>
                  <a:pt x="502666" y="17399"/>
                </a:lnTo>
                <a:lnTo>
                  <a:pt x="526378" y="17399"/>
                </a:lnTo>
                <a:lnTo>
                  <a:pt x="524763" y="0"/>
                </a:lnTo>
                <a:close/>
              </a:path>
              <a:path w="535940" h="1107439">
                <a:moveTo>
                  <a:pt x="516728" y="24002"/>
                </a:moveTo>
                <a:lnTo>
                  <a:pt x="501522" y="24002"/>
                </a:lnTo>
                <a:lnTo>
                  <a:pt x="521334" y="33274"/>
                </a:lnTo>
                <a:lnTo>
                  <a:pt x="503522" y="45649"/>
                </a:lnTo>
                <a:lnTo>
                  <a:pt x="505839" y="70728"/>
                </a:lnTo>
                <a:lnTo>
                  <a:pt x="525653" y="28194"/>
                </a:lnTo>
                <a:lnTo>
                  <a:pt x="516728" y="24002"/>
                </a:lnTo>
                <a:close/>
              </a:path>
              <a:path w="535940" h="1107439">
                <a:moveTo>
                  <a:pt x="502666" y="17399"/>
                </a:moveTo>
                <a:lnTo>
                  <a:pt x="482801" y="60044"/>
                </a:lnTo>
                <a:lnTo>
                  <a:pt x="503522" y="45649"/>
                </a:lnTo>
                <a:lnTo>
                  <a:pt x="501522" y="24002"/>
                </a:lnTo>
                <a:lnTo>
                  <a:pt x="516728" y="24002"/>
                </a:lnTo>
                <a:lnTo>
                  <a:pt x="502666" y="17399"/>
                </a:lnTo>
                <a:close/>
              </a:path>
              <a:path w="535940" h="1107439">
                <a:moveTo>
                  <a:pt x="501522" y="24002"/>
                </a:moveTo>
                <a:lnTo>
                  <a:pt x="503522" y="45649"/>
                </a:lnTo>
                <a:lnTo>
                  <a:pt x="521334" y="33274"/>
                </a:lnTo>
                <a:lnTo>
                  <a:pt x="501522" y="24002"/>
                </a:lnTo>
                <a:close/>
              </a:path>
            </a:pathLst>
          </a:custGeom>
          <a:solidFill>
            <a:srgbClr val="017097"/>
          </a:solidFill>
        </p:spPr>
        <p:txBody>
          <a:bodyPr wrap="square" lIns="0" tIns="0" rIns="0" bIns="0" rtlCol="0"/>
          <a:lstStyle/>
          <a:p>
            <a:endParaRPr/>
          </a:p>
        </p:txBody>
      </p:sp>
      <p:sp>
        <p:nvSpPr>
          <p:cNvPr id="9" name="object 9"/>
          <p:cNvSpPr txBox="1"/>
          <p:nvPr/>
        </p:nvSpPr>
        <p:spPr>
          <a:xfrm>
            <a:off x="0" y="2448001"/>
            <a:ext cx="1764030" cy="1200785"/>
          </a:xfrm>
          <a:prstGeom prst="rect">
            <a:avLst/>
          </a:prstGeom>
          <a:solidFill>
            <a:srgbClr val="039BCF"/>
          </a:solidFill>
          <a:ln w="25400">
            <a:solidFill>
              <a:srgbClr val="017097"/>
            </a:solidFill>
          </a:ln>
        </p:spPr>
        <p:txBody>
          <a:bodyPr vert="horz" wrap="square" lIns="0" tIns="36830" rIns="0" bIns="0" rtlCol="0">
            <a:spAutoFit/>
          </a:bodyPr>
          <a:lstStyle/>
          <a:p>
            <a:pPr marL="91440" marR="403225">
              <a:lnSpc>
                <a:spcPct val="100000"/>
              </a:lnSpc>
              <a:spcBef>
                <a:spcPts val="290"/>
              </a:spcBef>
            </a:pPr>
            <a:r>
              <a:rPr sz="1200" b="1" dirty="0">
                <a:solidFill>
                  <a:srgbClr val="FFFFFF"/>
                </a:solidFill>
                <a:latin typeface="Calibri"/>
                <a:cs typeface="Calibri"/>
              </a:rPr>
              <a:t>TSP</a:t>
            </a:r>
            <a:r>
              <a:rPr sz="1200" dirty="0">
                <a:solidFill>
                  <a:srgbClr val="FFFFFF"/>
                </a:solidFill>
                <a:latin typeface="Calibri"/>
                <a:cs typeface="Calibri"/>
              </a:rPr>
              <a:t>:</a:t>
            </a:r>
            <a:r>
              <a:rPr sz="1200" spc="-35" dirty="0">
                <a:solidFill>
                  <a:srgbClr val="FFFFFF"/>
                </a:solidFill>
                <a:latin typeface="Calibri"/>
                <a:cs typeface="Calibri"/>
              </a:rPr>
              <a:t> </a:t>
            </a:r>
            <a:r>
              <a:rPr sz="1200" dirty="0">
                <a:solidFill>
                  <a:srgbClr val="FFFFFF"/>
                </a:solidFill>
                <a:latin typeface="Calibri"/>
                <a:cs typeface="Calibri"/>
              </a:rPr>
              <a:t>totale</a:t>
            </a:r>
            <a:r>
              <a:rPr sz="1200" spc="-40" dirty="0">
                <a:solidFill>
                  <a:srgbClr val="FFFFFF"/>
                </a:solidFill>
                <a:latin typeface="Calibri"/>
                <a:cs typeface="Calibri"/>
              </a:rPr>
              <a:t> </a:t>
            </a:r>
            <a:r>
              <a:rPr sz="1200" spc="-10" dirty="0">
                <a:solidFill>
                  <a:srgbClr val="FFFFFF"/>
                </a:solidFill>
                <a:latin typeface="Calibri"/>
                <a:cs typeface="Calibri"/>
              </a:rPr>
              <a:t>afstand </a:t>
            </a:r>
            <a:r>
              <a:rPr sz="1200" b="1" dirty="0">
                <a:solidFill>
                  <a:srgbClr val="FFFFFF"/>
                </a:solidFill>
                <a:latin typeface="Calibri"/>
                <a:cs typeface="Calibri"/>
              </a:rPr>
              <a:t>N-Queens</a:t>
            </a:r>
            <a:r>
              <a:rPr sz="1200" dirty="0">
                <a:solidFill>
                  <a:srgbClr val="FFFFFF"/>
                </a:solidFill>
                <a:latin typeface="Calibri"/>
                <a:cs typeface="Calibri"/>
              </a:rPr>
              <a:t>:</a:t>
            </a:r>
            <a:r>
              <a:rPr sz="1200" spc="-55" dirty="0">
                <a:solidFill>
                  <a:srgbClr val="FFFFFF"/>
                </a:solidFill>
                <a:latin typeface="Calibri"/>
                <a:cs typeface="Calibri"/>
              </a:rPr>
              <a:t> </a:t>
            </a:r>
            <a:r>
              <a:rPr sz="1200" spc="-10" dirty="0">
                <a:solidFill>
                  <a:srgbClr val="FFFFFF"/>
                </a:solidFill>
                <a:latin typeface="Calibri"/>
                <a:cs typeface="Calibri"/>
              </a:rPr>
              <a:t>aantal koninginnen</a:t>
            </a:r>
            <a:r>
              <a:rPr sz="1200" spc="-30" dirty="0">
                <a:solidFill>
                  <a:srgbClr val="FFFFFF"/>
                </a:solidFill>
                <a:latin typeface="Calibri"/>
                <a:cs typeface="Calibri"/>
              </a:rPr>
              <a:t> </a:t>
            </a:r>
            <a:r>
              <a:rPr sz="1200" dirty="0">
                <a:solidFill>
                  <a:srgbClr val="FFFFFF"/>
                </a:solidFill>
                <a:latin typeface="Calibri"/>
                <a:cs typeface="Calibri"/>
              </a:rPr>
              <a:t>die</a:t>
            </a:r>
            <a:r>
              <a:rPr sz="1200" spc="15" dirty="0">
                <a:solidFill>
                  <a:srgbClr val="FFFFFF"/>
                </a:solidFill>
                <a:latin typeface="Calibri"/>
                <a:cs typeface="Calibri"/>
              </a:rPr>
              <a:t> </a:t>
            </a:r>
            <a:r>
              <a:rPr sz="1200" spc="-20" dirty="0">
                <a:solidFill>
                  <a:srgbClr val="FFFFFF"/>
                </a:solidFill>
                <a:latin typeface="Calibri"/>
                <a:cs typeface="Calibri"/>
              </a:rPr>
              <a:t>niet </a:t>
            </a:r>
            <a:r>
              <a:rPr sz="1200" dirty="0">
                <a:solidFill>
                  <a:srgbClr val="FFFFFF"/>
                </a:solidFill>
                <a:latin typeface="Calibri"/>
                <a:cs typeface="Calibri"/>
              </a:rPr>
              <a:t>geraakt</a:t>
            </a:r>
            <a:r>
              <a:rPr sz="1200" spc="-55" dirty="0">
                <a:solidFill>
                  <a:srgbClr val="FFFFFF"/>
                </a:solidFill>
                <a:latin typeface="Calibri"/>
                <a:cs typeface="Calibri"/>
              </a:rPr>
              <a:t> </a:t>
            </a:r>
            <a:r>
              <a:rPr sz="1200" dirty="0">
                <a:solidFill>
                  <a:srgbClr val="FFFFFF"/>
                </a:solidFill>
                <a:latin typeface="Calibri"/>
                <a:cs typeface="Calibri"/>
              </a:rPr>
              <a:t>kan</a:t>
            </a:r>
            <a:r>
              <a:rPr sz="1200" spc="-45" dirty="0">
                <a:solidFill>
                  <a:srgbClr val="FFFFFF"/>
                </a:solidFill>
                <a:latin typeface="Calibri"/>
                <a:cs typeface="Calibri"/>
              </a:rPr>
              <a:t> </a:t>
            </a:r>
            <a:r>
              <a:rPr sz="1200" spc="-10" dirty="0">
                <a:solidFill>
                  <a:srgbClr val="FFFFFF"/>
                </a:solidFill>
                <a:latin typeface="Calibri"/>
                <a:cs typeface="Calibri"/>
              </a:rPr>
              <a:t>worden</a:t>
            </a:r>
            <a:endParaRPr sz="1200">
              <a:latin typeface="Calibri"/>
              <a:cs typeface="Calibri"/>
            </a:endParaRPr>
          </a:p>
          <a:p>
            <a:pPr marL="91440">
              <a:lnSpc>
                <a:spcPct val="100000"/>
              </a:lnSpc>
              <a:spcBef>
                <a:spcPts val="5"/>
              </a:spcBef>
            </a:pPr>
            <a:r>
              <a:rPr sz="1200" spc="-50" dirty="0">
                <a:solidFill>
                  <a:srgbClr val="FFFFFF"/>
                </a:solidFill>
                <a:latin typeface="Calibri"/>
                <a:cs typeface="Calibri"/>
              </a:rPr>
              <a:t>…</a:t>
            </a:r>
            <a:endParaRPr sz="1200">
              <a:latin typeface="Calibri"/>
              <a:cs typeface="Calibri"/>
            </a:endParaRPr>
          </a:p>
        </p:txBody>
      </p:sp>
      <p:sp>
        <p:nvSpPr>
          <p:cNvPr id="10" name="object 10"/>
          <p:cNvSpPr txBox="1"/>
          <p:nvPr/>
        </p:nvSpPr>
        <p:spPr>
          <a:xfrm>
            <a:off x="738631" y="5699861"/>
            <a:ext cx="7971790" cy="1005205"/>
          </a:xfrm>
          <a:prstGeom prst="rect">
            <a:avLst/>
          </a:prstGeom>
        </p:spPr>
        <p:txBody>
          <a:bodyPr vert="horz" wrap="square" lIns="0" tIns="12700" rIns="0" bIns="0" rtlCol="0">
            <a:spAutoFit/>
          </a:bodyPr>
          <a:lstStyle/>
          <a:p>
            <a:pPr marL="354965" indent="-342265">
              <a:lnSpc>
                <a:spcPct val="100000"/>
              </a:lnSpc>
              <a:spcBef>
                <a:spcPts val="100"/>
              </a:spcBef>
              <a:buFont typeface="Wingdings"/>
              <a:buChar char=""/>
              <a:tabLst>
                <a:tab pos="354965" algn="l"/>
              </a:tabLst>
            </a:pPr>
            <a:r>
              <a:rPr sz="2400" dirty="0">
                <a:latin typeface="Calibri"/>
                <a:cs typeface="Calibri"/>
              </a:rPr>
              <a:t>Hoe</a:t>
            </a:r>
            <a:r>
              <a:rPr sz="2400" spc="-65" dirty="0">
                <a:latin typeface="Calibri"/>
                <a:cs typeface="Calibri"/>
              </a:rPr>
              <a:t> </a:t>
            </a:r>
            <a:r>
              <a:rPr sz="2400" spc="-10" dirty="0">
                <a:latin typeface="Calibri"/>
                <a:cs typeface="Calibri"/>
              </a:rPr>
              <a:t>voorkomen</a:t>
            </a:r>
            <a:r>
              <a:rPr sz="2400" spc="-65" dirty="0">
                <a:latin typeface="Calibri"/>
                <a:cs typeface="Calibri"/>
              </a:rPr>
              <a:t> </a:t>
            </a:r>
            <a:r>
              <a:rPr sz="2400" dirty="0">
                <a:latin typeface="Calibri"/>
                <a:cs typeface="Calibri"/>
              </a:rPr>
              <a:t>dat</a:t>
            </a:r>
            <a:r>
              <a:rPr sz="2400" spc="-65" dirty="0">
                <a:latin typeface="Calibri"/>
                <a:cs typeface="Calibri"/>
              </a:rPr>
              <a:t> </a:t>
            </a:r>
            <a:r>
              <a:rPr sz="2400" dirty="0">
                <a:latin typeface="Calibri"/>
                <a:cs typeface="Calibri"/>
              </a:rPr>
              <a:t>we</a:t>
            </a:r>
            <a:r>
              <a:rPr sz="2400" spc="-60" dirty="0">
                <a:latin typeface="Calibri"/>
                <a:cs typeface="Calibri"/>
              </a:rPr>
              <a:t> </a:t>
            </a:r>
            <a:r>
              <a:rPr sz="2400" dirty="0">
                <a:latin typeface="Calibri"/>
                <a:cs typeface="Calibri"/>
              </a:rPr>
              <a:t>vast</a:t>
            </a:r>
            <a:r>
              <a:rPr sz="2400" spc="-65" dirty="0">
                <a:latin typeface="Calibri"/>
                <a:cs typeface="Calibri"/>
              </a:rPr>
              <a:t> </a:t>
            </a:r>
            <a:r>
              <a:rPr sz="2400" dirty="0">
                <a:latin typeface="Calibri"/>
                <a:cs typeface="Calibri"/>
              </a:rPr>
              <a:t>komen</a:t>
            </a:r>
            <a:r>
              <a:rPr sz="2400" spc="-80" dirty="0">
                <a:latin typeface="Calibri"/>
                <a:cs typeface="Calibri"/>
              </a:rPr>
              <a:t> </a:t>
            </a:r>
            <a:r>
              <a:rPr sz="2400" dirty="0">
                <a:latin typeface="Calibri"/>
                <a:cs typeface="Calibri"/>
              </a:rPr>
              <a:t>te</a:t>
            </a:r>
            <a:r>
              <a:rPr sz="2400" spc="-75" dirty="0">
                <a:latin typeface="Calibri"/>
                <a:cs typeface="Calibri"/>
              </a:rPr>
              <a:t> </a:t>
            </a:r>
            <a:r>
              <a:rPr sz="2400" spc="-10" dirty="0">
                <a:latin typeface="Calibri"/>
                <a:cs typeface="Calibri"/>
              </a:rPr>
              <a:t>zitten?</a:t>
            </a:r>
            <a:endParaRPr sz="2400">
              <a:latin typeface="Calibri"/>
              <a:cs typeface="Calibri"/>
            </a:endParaRPr>
          </a:p>
          <a:p>
            <a:pPr marL="812165" lvl="1" indent="-342265">
              <a:lnSpc>
                <a:spcPct val="100000"/>
              </a:lnSpc>
              <a:spcBef>
                <a:spcPts val="30"/>
              </a:spcBef>
              <a:buFont typeface="Wingdings"/>
              <a:buChar char=""/>
              <a:tabLst>
                <a:tab pos="812165" algn="l"/>
              </a:tabLst>
            </a:pPr>
            <a:r>
              <a:rPr sz="2000" spc="-10" dirty="0">
                <a:latin typeface="Calibri"/>
                <a:cs typeface="Calibri"/>
              </a:rPr>
              <a:t>Meerdere</a:t>
            </a:r>
            <a:r>
              <a:rPr sz="2000" spc="-65" dirty="0">
                <a:latin typeface="Calibri"/>
                <a:cs typeface="Calibri"/>
              </a:rPr>
              <a:t> </a:t>
            </a:r>
            <a:r>
              <a:rPr sz="2000" spc="-10" dirty="0">
                <a:latin typeface="Calibri"/>
                <a:cs typeface="Calibri"/>
              </a:rPr>
              <a:t>keren</a:t>
            </a:r>
            <a:r>
              <a:rPr sz="2000" spc="-60" dirty="0">
                <a:latin typeface="Calibri"/>
                <a:cs typeface="Calibri"/>
              </a:rPr>
              <a:t> </a:t>
            </a:r>
            <a:r>
              <a:rPr sz="2000" dirty="0">
                <a:latin typeface="Calibri"/>
                <a:cs typeface="Calibri"/>
              </a:rPr>
              <a:t>na</a:t>
            </a:r>
            <a:r>
              <a:rPr sz="2000" spc="-75" dirty="0">
                <a:latin typeface="Calibri"/>
                <a:cs typeface="Calibri"/>
              </a:rPr>
              <a:t> </a:t>
            </a:r>
            <a:r>
              <a:rPr sz="2000" dirty="0">
                <a:latin typeface="Calibri"/>
                <a:cs typeface="Calibri"/>
              </a:rPr>
              <a:t>elkaar</a:t>
            </a:r>
            <a:r>
              <a:rPr sz="2000" spc="-50" dirty="0">
                <a:latin typeface="Calibri"/>
                <a:cs typeface="Calibri"/>
              </a:rPr>
              <a:t> </a:t>
            </a:r>
            <a:r>
              <a:rPr sz="2000" dirty="0">
                <a:latin typeface="Calibri"/>
                <a:cs typeface="Calibri"/>
              </a:rPr>
              <a:t>uitgevoerd</a:t>
            </a:r>
            <a:r>
              <a:rPr sz="2000" spc="-65" dirty="0">
                <a:latin typeface="Calibri"/>
                <a:cs typeface="Calibri"/>
              </a:rPr>
              <a:t> </a:t>
            </a:r>
            <a:r>
              <a:rPr sz="2000" dirty="0">
                <a:latin typeface="Calibri"/>
                <a:cs typeface="Calibri"/>
              </a:rPr>
              <a:t>met</a:t>
            </a:r>
            <a:r>
              <a:rPr sz="2000" spc="-55" dirty="0">
                <a:latin typeface="Calibri"/>
                <a:cs typeface="Calibri"/>
              </a:rPr>
              <a:t> </a:t>
            </a:r>
            <a:r>
              <a:rPr sz="2000" dirty="0">
                <a:latin typeface="Calibri"/>
                <a:cs typeface="Calibri"/>
              </a:rPr>
              <a:t>andere</a:t>
            </a:r>
            <a:r>
              <a:rPr sz="2000" spc="-70" dirty="0">
                <a:latin typeface="Calibri"/>
                <a:cs typeface="Calibri"/>
              </a:rPr>
              <a:t> </a:t>
            </a:r>
            <a:r>
              <a:rPr sz="2000" dirty="0">
                <a:latin typeface="Calibri"/>
                <a:cs typeface="Calibri"/>
              </a:rPr>
              <a:t>initiële</a:t>
            </a:r>
            <a:r>
              <a:rPr sz="2000" spc="-40" dirty="0">
                <a:latin typeface="Calibri"/>
                <a:cs typeface="Calibri"/>
              </a:rPr>
              <a:t> </a:t>
            </a:r>
            <a:r>
              <a:rPr sz="2000" spc="-10" dirty="0">
                <a:latin typeface="Calibri"/>
                <a:cs typeface="Calibri"/>
              </a:rPr>
              <a:t>oplossingen</a:t>
            </a:r>
            <a:endParaRPr sz="2000">
              <a:latin typeface="Calibri"/>
              <a:cs typeface="Calibri"/>
            </a:endParaRPr>
          </a:p>
          <a:p>
            <a:pPr marL="812165" lvl="1" indent="-342265">
              <a:lnSpc>
                <a:spcPct val="100000"/>
              </a:lnSpc>
              <a:buFont typeface="Wingdings"/>
              <a:buChar char=""/>
              <a:tabLst>
                <a:tab pos="812165" algn="l"/>
              </a:tabLst>
            </a:pPr>
            <a:r>
              <a:rPr sz="2000" dirty="0">
                <a:latin typeface="Calibri"/>
                <a:cs typeface="Calibri"/>
              </a:rPr>
              <a:t>Zie</a:t>
            </a:r>
            <a:r>
              <a:rPr sz="2000" spc="-5" dirty="0">
                <a:latin typeface="Calibri"/>
                <a:cs typeface="Calibri"/>
              </a:rPr>
              <a:t> </a:t>
            </a:r>
            <a:r>
              <a:rPr sz="2000" spc="-25" dirty="0">
                <a:latin typeface="Calibri"/>
                <a:cs typeface="Calibri"/>
              </a:rPr>
              <a:t>meta-</a:t>
            </a:r>
            <a:r>
              <a:rPr sz="2000" spc="-10" dirty="0">
                <a:latin typeface="Calibri"/>
                <a:cs typeface="Calibri"/>
              </a:rPr>
              <a:t>heuristieken</a:t>
            </a:r>
            <a:endParaRPr sz="20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
              <a:lnSpc>
                <a:spcPct val="100000"/>
              </a:lnSpc>
              <a:spcBef>
                <a:spcPts val="100"/>
              </a:spcBef>
            </a:pPr>
            <a:r>
              <a:rPr sz="1800" dirty="0"/>
              <a:t>Soorten</a:t>
            </a:r>
            <a:r>
              <a:rPr sz="1800" spc="-45" dirty="0"/>
              <a:t> </a:t>
            </a:r>
            <a:r>
              <a:rPr sz="1800" dirty="0"/>
              <a:t>heuristieken</a:t>
            </a:r>
            <a:r>
              <a:rPr sz="1800" spc="-25" dirty="0"/>
              <a:t> </a:t>
            </a:r>
            <a:r>
              <a:rPr sz="1800" dirty="0"/>
              <a:t>–</a:t>
            </a:r>
            <a:r>
              <a:rPr sz="1800" spc="-65" dirty="0"/>
              <a:t> </a:t>
            </a:r>
            <a:r>
              <a:rPr sz="1800" dirty="0"/>
              <a:t>Visualiseren</a:t>
            </a:r>
            <a:r>
              <a:rPr sz="1800" spc="-50" dirty="0"/>
              <a:t> </a:t>
            </a:r>
            <a:r>
              <a:rPr sz="1800" i="1" dirty="0">
                <a:latin typeface="Verdana"/>
                <a:cs typeface="Verdana"/>
              </a:rPr>
              <a:t>‘lokaal</a:t>
            </a:r>
            <a:r>
              <a:rPr sz="1800" i="1" spc="-60" dirty="0">
                <a:latin typeface="Verdana"/>
                <a:cs typeface="Verdana"/>
              </a:rPr>
              <a:t> </a:t>
            </a:r>
            <a:r>
              <a:rPr sz="1800" i="1" spc="-10" dirty="0">
                <a:latin typeface="Verdana"/>
                <a:cs typeface="Verdana"/>
              </a:rPr>
              <a:t>zoek’-</a:t>
            </a:r>
            <a:r>
              <a:rPr sz="1800" spc="-10" dirty="0"/>
              <a:t>heuristiek</a:t>
            </a:r>
            <a:endParaRPr sz="1800">
              <a:latin typeface="Verdana"/>
              <a:cs typeface="Verdana"/>
            </a:endParaRPr>
          </a:p>
        </p:txBody>
      </p:sp>
      <p:sp>
        <p:nvSpPr>
          <p:cNvPr id="3" name="object 3"/>
          <p:cNvSpPr txBox="1"/>
          <p:nvPr/>
        </p:nvSpPr>
        <p:spPr>
          <a:xfrm>
            <a:off x="578916" y="724047"/>
            <a:ext cx="6289675" cy="1135380"/>
          </a:xfrm>
          <a:prstGeom prst="rect">
            <a:avLst/>
          </a:prstGeom>
        </p:spPr>
        <p:txBody>
          <a:bodyPr vert="horz" wrap="square" lIns="0" tIns="156845" rIns="0" bIns="0" rtlCol="0">
            <a:spAutoFit/>
          </a:bodyPr>
          <a:lstStyle/>
          <a:p>
            <a:pPr marL="12700">
              <a:lnSpc>
                <a:spcPct val="100000"/>
              </a:lnSpc>
              <a:spcBef>
                <a:spcPts val="1235"/>
              </a:spcBef>
            </a:pPr>
            <a:r>
              <a:rPr sz="1800" b="1" spc="-10" dirty="0">
                <a:latin typeface="Verdana"/>
                <a:cs typeface="Verdana"/>
              </a:rPr>
              <a:t>Oplossingruimte</a:t>
            </a:r>
            <a:r>
              <a:rPr sz="1800" b="1" spc="-35" dirty="0">
                <a:latin typeface="Verdana"/>
                <a:cs typeface="Verdana"/>
              </a:rPr>
              <a:t> </a:t>
            </a:r>
            <a:r>
              <a:rPr sz="1800" b="1" dirty="0">
                <a:latin typeface="Verdana"/>
                <a:cs typeface="Verdana"/>
              </a:rPr>
              <a:t>als</a:t>
            </a:r>
            <a:r>
              <a:rPr sz="1800" b="1" spc="-50" dirty="0">
                <a:latin typeface="Verdana"/>
                <a:cs typeface="Verdana"/>
              </a:rPr>
              <a:t> </a:t>
            </a:r>
            <a:r>
              <a:rPr sz="1800" b="1" spc="-10" dirty="0">
                <a:latin typeface="Verdana"/>
                <a:cs typeface="Verdana"/>
              </a:rPr>
              <a:t>n-</a:t>
            </a:r>
            <a:r>
              <a:rPr sz="1800" b="1" dirty="0">
                <a:latin typeface="Verdana"/>
                <a:cs typeface="Verdana"/>
              </a:rPr>
              <a:t>dimensionaal</a:t>
            </a:r>
            <a:r>
              <a:rPr sz="1800" b="1" spc="-50" dirty="0">
                <a:latin typeface="Verdana"/>
                <a:cs typeface="Verdana"/>
              </a:rPr>
              <a:t> </a:t>
            </a:r>
            <a:r>
              <a:rPr sz="1800" b="1" spc="-10" dirty="0">
                <a:latin typeface="Verdana"/>
                <a:cs typeface="Verdana"/>
              </a:rPr>
              <a:t>“landschap”</a:t>
            </a:r>
            <a:endParaRPr sz="1800">
              <a:latin typeface="Verdana"/>
              <a:cs typeface="Verdana"/>
            </a:endParaRPr>
          </a:p>
          <a:p>
            <a:pPr marL="370205" indent="-179705">
              <a:lnSpc>
                <a:spcPct val="100000"/>
              </a:lnSpc>
              <a:spcBef>
                <a:spcPts val="1005"/>
              </a:spcBef>
              <a:buFont typeface="Arial MT"/>
              <a:buChar char="–"/>
              <a:tabLst>
                <a:tab pos="370205" algn="l"/>
              </a:tabLst>
            </a:pPr>
            <a:r>
              <a:rPr sz="1600" dirty="0">
                <a:latin typeface="Verdana"/>
                <a:cs typeface="Verdana"/>
              </a:rPr>
              <a:t>Oplossingen</a:t>
            </a:r>
            <a:r>
              <a:rPr sz="1600" spc="-35" dirty="0">
                <a:latin typeface="Verdana"/>
                <a:cs typeface="Verdana"/>
              </a:rPr>
              <a:t> </a:t>
            </a:r>
            <a:r>
              <a:rPr sz="1600" dirty="0">
                <a:latin typeface="Verdana"/>
                <a:cs typeface="Verdana"/>
              </a:rPr>
              <a:t>zijn</a:t>
            </a:r>
            <a:r>
              <a:rPr sz="1600" spc="-65" dirty="0">
                <a:latin typeface="Verdana"/>
                <a:cs typeface="Verdana"/>
              </a:rPr>
              <a:t> </a:t>
            </a:r>
            <a:r>
              <a:rPr sz="1600" spc="-10" dirty="0">
                <a:latin typeface="Verdana"/>
                <a:cs typeface="Verdana"/>
              </a:rPr>
              <a:t>punten</a:t>
            </a:r>
            <a:endParaRPr sz="1600">
              <a:latin typeface="Verdana"/>
              <a:cs typeface="Verdana"/>
            </a:endParaRPr>
          </a:p>
          <a:p>
            <a:pPr marL="370205" indent="-179705">
              <a:lnSpc>
                <a:spcPct val="100000"/>
              </a:lnSpc>
              <a:spcBef>
                <a:spcPts val="600"/>
              </a:spcBef>
              <a:buFont typeface="Arial MT"/>
              <a:buChar char="–"/>
              <a:tabLst>
                <a:tab pos="370205" algn="l"/>
              </a:tabLst>
            </a:pPr>
            <a:r>
              <a:rPr sz="1600" dirty="0">
                <a:latin typeface="Verdana"/>
                <a:cs typeface="Verdana"/>
              </a:rPr>
              <a:t>Hoogte</a:t>
            </a:r>
            <a:r>
              <a:rPr sz="1600" spc="-55" dirty="0">
                <a:latin typeface="Verdana"/>
                <a:cs typeface="Verdana"/>
              </a:rPr>
              <a:t> </a:t>
            </a:r>
            <a:r>
              <a:rPr sz="1600" dirty="0">
                <a:latin typeface="Verdana"/>
                <a:cs typeface="Verdana"/>
              </a:rPr>
              <a:t>van</a:t>
            </a:r>
            <a:r>
              <a:rPr sz="1600" spc="-45" dirty="0">
                <a:latin typeface="Verdana"/>
                <a:cs typeface="Verdana"/>
              </a:rPr>
              <a:t> </a:t>
            </a:r>
            <a:r>
              <a:rPr sz="1600" dirty="0">
                <a:latin typeface="Verdana"/>
                <a:cs typeface="Verdana"/>
              </a:rPr>
              <a:t>landschap</a:t>
            </a:r>
            <a:r>
              <a:rPr sz="1600" spc="-10" dirty="0">
                <a:latin typeface="Verdana"/>
                <a:cs typeface="Verdana"/>
              </a:rPr>
              <a:t> </a:t>
            </a:r>
            <a:r>
              <a:rPr sz="1600" dirty="0">
                <a:latin typeface="Verdana"/>
                <a:cs typeface="Verdana"/>
              </a:rPr>
              <a:t>is</a:t>
            </a:r>
            <a:r>
              <a:rPr sz="1600" spc="-50" dirty="0">
                <a:latin typeface="Verdana"/>
                <a:cs typeface="Verdana"/>
              </a:rPr>
              <a:t> </a:t>
            </a:r>
            <a:r>
              <a:rPr sz="1600" dirty="0">
                <a:latin typeface="Verdana"/>
                <a:cs typeface="Verdana"/>
              </a:rPr>
              <a:t>kwaliteit</a:t>
            </a:r>
            <a:r>
              <a:rPr sz="1600" spc="-40" dirty="0">
                <a:latin typeface="Verdana"/>
                <a:cs typeface="Verdana"/>
              </a:rPr>
              <a:t> </a:t>
            </a:r>
            <a:r>
              <a:rPr sz="1600" dirty="0">
                <a:latin typeface="Verdana"/>
                <a:cs typeface="Verdana"/>
              </a:rPr>
              <a:t>van</a:t>
            </a:r>
            <a:r>
              <a:rPr sz="1600" spc="-45" dirty="0">
                <a:latin typeface="Verdana"/>
                <a:cs typeface="Verdana"/>
              </a:rPr>
              <a:t> </a:t>
            </a:r>
            <a:r>
              <a:rPr sz="1600" dirty="0">
                <a:latin typeface="Verdana"/>
                <a:cs typeface="Verdana"/>
              </a:rPr>
              <a:t>de</a:t>
            </a:r>
            <a:r>
              <a:rPr sz="1600" spc="-60" dirty="0">
                <a:latin typeface="Verdana"/>
                <a:cs typeface="Verdana"/>
              </a:rPr>
              <a:t> </a:t>
            </a:r>
            <a:r>
              <a:rPr sz="1600" spc="-10" dirty="0">
                <a:latin typeface="Verdana"/>
                <a:cs typeface="Verdana"/>
              </a:rPr>
              <a:t>oplossing</a:t>
            </a:r>
            <a:endParaRPr sz="1600">
              <a:latin typeface="Verdana"/>
              <a:cs typeface="Verdana"/>
            </a:endParaRPr>
          </a:p>
        </p:txBody>
      </p:sp>
      <p:sp>
        <p:nvSpPr>
          <p:cNvPr id="4" name="object 4"/>
          <p:cNvSpPr txBox="1"/>
          <p:nvPr/>
        </p:nvSpPr>
        <p:spPr>
          <a:xfrm>
            <a:off x="457200" y="6336068"/>
            <a:ext cx="8229600" cy="369570"/>
          </a:xfrm>
          <a:prstGeom prst="rect">
            <a:avLst/>
          </a:prstGeom>
          <a:solidFill>
            <a:srgbClr val="43B009"/>
          </a:solidFill>
          <a:ln w="25400">
            <a:solidFill>
              <a:srgbClr val="2E8104"/>
            </a:solidFill>
          </a:ln>
        </p:spPr>
        <p:txBody>
          <a:bodyPr vert="horz" wrap="square" lIns="0" tIns="31750" rIns="0" bIns="0" rtlCol="0">
            <a:spAutoFit/>
          </a:bodyPr>
          <a:lstStyle/>
          <a:p>
            <a:pPr marL="91440">
              <a:lnSpc>
                <a:spcPct val="100000"/>
              </a:lnSpc>
              <a:spcBef>
                <a:spcPts val="250"/>
              </a:spcBef>
            </a:pPr>
            <a:r>
              <a:rPr sz="1800" dirty="0">
                <a:solidFill>
                  <a:srgbClr val="FFFFFF"/>
                </a:solidFill>
                <a:latin typeface="Calibri"/>
                <a:cs typeface="Calibri"/>
              </a:rPr>
              <a:t>Per</a:t>
            </a:r>
            <a:r>
              <a:rPr sz="1800" spc="-50" dirty="0">
                <a:solidFill>
                  <a:srgbClr val="FFFFFF"/>
                </a:solidFill>
                <a:latin typeface="Calibri"/>
                <a:cs typeface="Calibri"/>
              </a:rPr>
              <a:t> </a:t>
            </a:r>
            <a:r>
              <a:rPr sz="1800" dirty="0">
                <a:solidFill>
                  <a:srgbClr val="FFFFFF"/>
                </a:solidFill>
                <a:latin typeface="Calibri"/>
                <a:cs typeface="Calibri"/>
              </a:rPr>
              <a:t>stap</a:t>
            </a:r>
            <a:r>
              <a:rPr sz="1800" spc="-55" dirty="0">
                <a:solidFill>
                  <a:srgbClr val="FFFFFF"/>
                </a:solidFill>
                <a:latin typeface="Calibri"/>
                <a:cs typeface="Calibri"/>
              </a:rPr>
              <a:t> </a:t>
            </a:r>
            <a:r>
              <a:rPr sz="1800" spc="-10" dirty="0">
                <a:solidFill>
                  <a:srgbClr val="FFFFFF"/>
                </a:solidFill>
                <a:latin typeface="Calibri"/>
                <a:cs typeface="Calibri"/>
              </a:rPr>
              <a:t>evolueren</a:t>
            </a:r>
            <a:r>
              <a:rPr sz="1800" spc="-45" dirty="0">
                <a:solidFill>
                  <a:srgbClr val="FFFFFF"/>
                </a:solidFill>
                <a:latin typeface="Calibri"/>
                <a:cs typeface="Calibri"/>
              </a:rPr>
              <a:t> </a:t>
            </a:r>
            <a:r>
              <a:rPr sz="1800" dirty="0">
                <a:solidFill>
                  <a:srgbClr val="FFFFFF"/>
                </a:solidFill>
                <a:latin typeface="Calibri"/>
                <a:cs typeface="Calibri"/>
              </a:rPr>
              <a:t>de</a:t>
            </a:r>
            <a:r>
              <a:rPr sz="1800" spc="-50" dirty="0">
                <a:solidFill>
                  <a:srgbClr val="FFFFFF"/>
                </a:solidFill>
                <a:latin typeface="Calibri"/>
                <a:cs typeface="Calibri"/>
              </a:rPr>
              <a:t> </a:t>
            </a:r>
            <a:r>
              <a:rPr sz="1800" dirty="0">
                <a:solidFill>
                  <a:srgbClr val="FFFFFF"/>
                </a:solidFill>
                <a:latin typeface="Calibri"/>
                <a:cs typeface="Calibri"/>
              </a:rPr>
              <a:t>oplossingen</a:t>
            </a:r>
            <a:r>
              <a:rPr sz="1800" spc="-50" dirty="0">
                <a:solidFill>
                  <a:srgbClr val="FFFFFF"/>
                </a:solidFill>
                <a:latin typeface="Calibri"/>
                <a:cs typeface="Calibri"/>
              </a:rPr>
              <a:t> </a:t>
            </a:r>
            <a:r>
              <a:rPr sz="1800" dirty="0">
                <a:solidFill>
                  <a:srgbClr val="FFFFFF"/>
                </a:solidFill>
                <a:latin typeface="Calibri"/>
                <a:cs typeface="Calibri"/>
              </a:rPr>
              <a:t>richting</a:t>
            </a:r>
            <a:r>
              <a:rPr sz="1800" spc="-45" dirty="0">
                <a:solidFill>
                  <a:srgbClr val="FFFFFF"/>
                </a:solidFill>
                <a:latin typeface="Calibri"/>
                <a:cs typeface="Calibri"/>
              </a:rPr>
              <a:t> </a:t>
            </a:r>
            <a:r>
              <a:rPr sz="1800" dirty="0">
                <a:solidFill>
                  <a:srgbClr val="FFFFFF"/>
                </a:solidFill>
                <a:latin typeface="Calibri"/>
                <a:cs typeface="Calibri"/>
              </a:rPr>
              <a:t>een</a:t>
            </a:r>
            <a:r>
              <a:rPr sz="1800" spc="-45" dirty="0">
                <a:solidFill>
                  <a:srgbClr val="FFFFFF"/>
                </a:solidFill>
                <a:latin typeface="Calibri"/>
                <a:cs typeface="Calibri"/>
              </a:rPr>
              <a:t> </a:t>
            </a:r>
            <a:r>
              <a:rPr sz="1800" dirty="0">
                <a:solidFill>
                  <a:srgbClr val="FFFFFF"/>
                </a:solidFill>
                <a:latin typeface="Calibri"/>
                <a:cs typeface="Calibri"/>
              </a:rPr>
              <a:t>(lokaal)</a:t>
            </a:r>
            <a:r>
              <a:rPr sz="1800" spc="-45" dirty="0">
                <a:solidFill>
                  <a:srgbClr val="FFFFFF"/>
                </a:solidFill>
                <a:latin typeface="Calibri"/>
                <a:cs typeface="Calibri"/>
              </a:rPr>
              <a:t> </a:t>
            </a:r>
            <a:r>
              <a:rPr sz="1800" spc="-10" dirty="0">
                <a:solidFill>
                  <a:srgbClr val="FFFFFF"/>
                </a:solidFill>
                <a:latin typeface="Calibri"/>
                <a:cs typeface="Calibri"/>
              </a:rPr>
              <a:t>optimum</a:t>
            </a:r>
            <a:endParaRPr sz="1800">
              <a:latin typeface="Calibri"/>
              <a:cs typeface="Calibri"/>
            </a:endParaRPr>
          </a:p>
        </p:txBody>
      </p:sp>
      <p:pic>
        <p:nvPicPr>
          <p:cNvPr id="5" name="object 5"/>
          <p:cNvPicPr/>
          <p:nvPr/>
        </p:nvPicPr>
        <p:blipFill>
          <a:blip r:embed="rId3" cstate="print"/>
          <a:stretch>
            <a:fillRect/>
          </a:stretch>
        </p:blipFill>
        <p:spPr>
          <a:xfrm>
            <a:off x="1897888" y="1926374"/>
            <a:ext cx="5247640" cy="440968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8540" y="199466"/>
            <a:ext cx="2722880" cy="300355"/>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a:cs typeface="Verdana"/>
              </a:rPr>
              <a:t>Soorten</a:t>
            </a:r>
            <a:r>
              <a:rPr sz="1800" b="1" spc="-105" dirty="0">
                <a:latin typeface="Verdana"/>
                <a:cs typeface="Verdana"/>
              </a:rPr>
              <a:t> </a:t>
            </a:r>
            <a:r>
              <a:rPr sz="1800" b="1" spc="-10" dirty="0">
                <a:latin typeface="Verdana"/>
                <a:cs typeface="Verdana"/>
              </a:rPr>
              <a:t>heuristieken</a:t>
            </a:r>
            <a:endParaRPr sz="1800">
              <a:latin typeface="Verdana"/>
              <a:cs typeface="Verdana"/>
            </a:endParaRPr>
          </a:p>
        </p:txBody>
      </p:sp>
      <p:sp>
        <p:nvSpPr>
          <p:cNvPr id="3" name="object 3"/>
          <p:cNvSpPr txBox="1">
            <a:spLocks noGrp="1"/>
          </p:cNvSpPr>
          <p:nvPr>
            <p:ph type="title"/>
          </p:nvPr>
        </p:nvSpPr>
        <p:spPr>
          <a:xfrm>
            <a:off x="578916" y="868425"/>
            <a:ext cx="3665220" cy="452120"/>
          </a:xfrm>
          <a:prstGeom prst="rect">
            <a:avLst/>
          </a:prstGeom>
        </p:spPr>
        <p:txBody>
          <a:bodyPr vert="horz" wrap="square" lIns="0" tIns="12065" rIns="0" bIns="0" rtlCol="0">
            <a:spAutoFit/>
          </a:bodyPr>
          <a:lstStyle/>
          <a:p>
            <a:pPr marL="12700">
              <a:lnSpc>
                <a:spcPct val="100000"/>
              </a:lnSpc>
              <a:spcBef>
                <a:spcPts val="95"/>
              </a:spcBef>
            </a:pPr>
            <a:r>
              <a:rPr sz="2800" i="1" spc="-25" dirty="0">
                <a:latin typeface="Verdana"/>
                <a:cs typeface="Verdana"/>
              </a:rPr>
              <a:t>Meta-</a:t>
            </a:r>
            <a:r>
              <a:rPr sz="2800" i="1" spc="-10" dirty="0">
                <a:latin typeface="Verdana"/>
                <a:cs typeface="Verdana"/>
              </a:rPr>
              <a:t>heuristieken</a:t>
            </a:r>
            <a:endParaRPr sz="2800">
              <a:latin typeface="Verdana"/>
              <a:cs typeface="Verdana"/>
            </a:endParaRPr>
          </a:p>
        </p:txBody>
      </p:sp>
      <p:sp>
        <p:nvSpPr>
          <p:cNvPr id="4" name="object 4"/>
          <p:cNvSpPr txBox="1"/>
          <p:nvPr/>
        </p:nvSpPr>
        <p:spPr>
          <a:xfrm>
            <a:off x="578916" y="1369821"/>
            <a:ext cx="8306434" cy="4751705"/>
          </a:xfrm>
          <a:prstGeom prst="rect">
            <a:avLst/>
          </a:prstGeom>
        </p:spPr>
        <p:txBody>
          <a:bodyPr vert="horz" wrap="square" lIns="0" tIns="13335" rIns="0" bIns="0" rtlCol="0">
            <a:spAutoFit/>
          </a:bodyPr>
          <a:lstStyle/>
          <a:p>
            <a:pPr marL="12700">
              <a:lnSpc>
                <a:spcPct val="100000"/>
              </a:lnSpc>
              <a:spcBef>
                <a:spcPts val="105"/>
              </a:spcBef>
            </a:pPr>
            <a:r>
              <a:rPr sz="2000" dirty="0">
                <a:latin typeface="Verdana"/>
                <a:cs typeface="Verdana"/>
              </a:rPr>
              <a:t>High</a:t>
            </a:r>
            <a:r>
              <a:rPr sz="2000" spc="-35" dirty="0">
                <a:latin typeface="Verdana"/>
                <a:cs typeface="Verdana"/>
              </a:rPr>
              <a:t> </a:t>
            </a:r>
            <a:r>
              <a:rPr sz="2000" dirty="0">
                <a:latin typeface="Verdana"/>
                <a:cs typeface="Verdana"/>
              </a:rPr>
              <a:t>level</a:t>
            </a:r>
            <a:r>
              <a:rPr sz="2000" spc="-30" dirty="0">
                <a:latin typeface="Verdana"/>
                <a:cs typeface="Verdana"/>
              </a:rPr>
              <a:t> </a:t>
            </a:r>
            <a:r>
              <a:rPr sz="2000" dirty="0">
                <a:latin typeface="Verdana"/>
                <a:cs typeface="Verdana"/>
              </a:rPr>
              <a:t>procedure</a:t>
            </a:r>
            <a:r>
              <a:rPr sz="2000" spc="-50" dirty="0">
                <a:latin typeface="Verdana"/>
                <a:cs typeface="Verdana"/>
              </a:rPr>
              <a:t> </a:t>
            </a:r>
            <a:r>
              <a:rPr sz="2000" dirty="0">
                <a:latin typeface="Verdana"/>
                <a:cs typeface="Verdana"/>
              </a:rPr>
              <a:t>toepasbaar</a:t>
            </a:r>
            <a:r>
              <a:rPr sz="2000" spc="-45" dirty="0">
                <a:latin typeface="Verdana"/>
                <a:cs typeface="Verdana"/>
              </a:rPr>
              <a:t> </a:t>
            </a:r>
            <a:r>
              <a:rPr sz="2000" spc="-25" dirty="0">
                <a:latin typeface="Verdana"/>
                <a:cs typeface="Verdana"/>
              </a:rPr>
              <a:t>op</a:t>
            </a:r>
            <a:endParaRPr sz="2000">
              <a:latin typeface="Verdana"/>
              <a:cs typeface="Verdana"/>
            </a:endParaRPr>
          </a:p>
          <a:p>
            <a:pPr marL="12700">
              <a:lnSpc>
                <a:spcPct val="100000"/>
              </a:lnSpc>
            </a:pPr>
            <a:r>
              <a:rPr sz="2000" dirty="0">
                <a:latin typeface="Verdana"/>
                <a:cs typeface="Verdana"/>
              </a:rPr>
              <a:t>gelijk</a:t>
            </a:r>
            <a:r>
              <a:rPr sz="2000" spc="-5" dirty="0">
                <a:latin typeface="Verdana"/>
                <a:cs typeface="Verdana"/>
              </a:rPr>
              <a:t> </a:t>
            </a:r>
            <a:r>
              <a:rPr sz="2000" dirty="0">
                <a:latin typeface="Verdana"/>
                <a:cs typeface="Verdana"/>
              </a:rPr>
              <a:t>welk</a:t>
            </a:r>
            <a:r>
              <a:rPr sz="2000" spc="-15" dirty="0">
                <a:latin typeface="Verdana"/>
                <a:cs typeface="Verdana"/>
              </a:rPr>
              <a:t> </a:t>
            </a:r>
            <a:r>
              <a:rPr sz="2000" spc="-10" dirty="0">
                <a:latin typeface="Verdana"/>
                <a:cs typeface="Verdana"/>
              </a:rPr>
              <a:t>optimalisatie-probleem.</a:t>
            </a:r>
            <a:endParaRPr sz="2000">
              <a:latin typeface="Verdana"/>
              <a:cs typeface="Verdana"/>
            </a:endParaRPr>
          </a:p>
          <a:p>
            <a:pPr marL="12700">
              <a:lnSpc>
                <a:spcPct val="100000"/>
              </a:lnSpc>
              <a:spcBef>
                <a:spcPts val="1010"/>
              </a:spcBef>
            </a:pPr>
            <a:r>
              <a:rPr sz="2000" dirty="0">
                <a:latin typeface="Verdana"/>
                <a:cs typeface="Verdana"/>
              </a:rPr>
              <a:t>Het</a:t>
            </a:r>
            <a:r>
              <a:rPr sz="2000" spc="-55" dirty="0">
                <a:latin typeface="Verdana"/>
                <a:cs typeface="Verdana"/>
              </a:rPr>
              <a:t> </a:t>
            </a:r>
            <a:r>
              <a:rPr sz="2000" dirty="0">
                <a:latin typeface="Verdana"/>
                <a:cs typeface="Verdana"/>
              </a:rPr>
              <a:t>bevat</a:t>
            </a:r>
            <a:r>
              <a:rPr sz="2000" spc="-40" dirty="0">
                <a:latin typeface="Verdana"/>
                <a:cs typeface="Verdana"/>
              </a:rPr>
              <a:t> </a:t>
            </a:r>
            <a:r>
              <a:rPr sz="2000" dirty="0">
                <a:latin typeface="Verdana"/>
                <a:cs typeface="Verdana"/>
              </a:rPr>
              <a:t>de</a:t>
            </a:r>
            <a:r>
              <a:rPr sz="2000" spc="-45" dirty="0">
                <a:latin typeface="Verdana"/>
                <a:cs typeface="Verdana"/>
              </a:rPr>
              <a:t> </a:t>
            </a:r>
            <a:r>
              <a:rPr sz="2000" dirty="0">
                <a:latin typeface="Verdana"/>
                <a:cs typeface="Verdana"/>
              </a:rPr>
              <a:t>volgende</a:t>
            </a:r>
            <a:r>
              <a:rPr sz="2000" spc="-40" dirty="0">
                <a:latin typeface="Verdana"/>
                <a:cs typeface="Verdana"/>
              </a:rPr>
              <a:t> </a:t>
            </a:r>
            <a:r>
              <a:rPr sz="2000" spc="-10" dirty="0">
                <a:latin typeface="Verdana"/>
                <a:cs typeface="Verdana"/>
              </a:rPr>
              <a:t>elementen:</a:t>
            </a:r>
            <a:endParaRPr sz="2000">
              <a:latin typeface="Verdana"/>
              <a:cs typeface="Verdana"/>
            </a:endParaRPr>
          </a:p>
          <a:p>
            <a:pPr marL="354965" indent="-342265">
              <a:lnSpc>
                <a:spcPct val="100000"/>
              </a:lnSpc>
              <a:spcBef>
                <a:spcPts val="994"/>
              </a:spcBef>
              <a:buFont typeface="Wingdings"/>
              <a:buChar char=""/>
              <a:tabLst>
                <a:tab pos="354965" algn="l"/>
              </a:tabLst>
            </a:pPr>
            <a:r>
              <a:rPr sz="2000" dirty="0">
                <a:latin typeface="Verdana"/>
                <a:cs typeface="Verdana"/>
              </a:rPr>
              <a:t>Initiële</a:t>
            </a:r>
            <a:r>
              <a:rPr sz="2000" spc="-75" dirty="0">
                <a:latin typeface="Verdana"/>
                <a:cs typeface="Verdana"/>
              </a:rPr>
              <a:t> </a:t>
            </a:r>
            <a:r>
              <a:rPr sz="2000" dirty="0">
                <a:latin typeface="Verdana"/>
                <a:cs typeface="Verdana"/>
              </a:rPr>
              <a:t>oplossing</a:t>
            </a:r>
            <a:r>
              <a:rPr sz="2000" spc="-50" dirty="0">
                <a:latin typeface="Verdana"/>
                <a:cs typeface="Verdana"/>
              </a:rPr>
              <a:t> </a:t>
            </a:r>
            <a:r>
              <a:rPr sz="2000" spc="-10" dirty="0">
                <a:latin typeface="Verdana"/>
                <a:cs typeface="Verdana"/>
              </a:rPr>
              <a:t>bepalen</a:t>
            </a:r>
            <a:endParaRPr sz="2000">
              <a:latin typeface="Verdana"/>
              <a:cs typeface="Verdana"/>
            </a:endParaRPr>
          </a:p>
          <a:p>
            <a:pPr marL="355600">
              <a:lnSpc>
                <a:spcPct val="100000"/>
              </a:lnSpc>
            </a:pPr>
            <a:r>
              <a:rPr sz="2000" dirty="0">
                <a:latin typeface="Verdana"/>
                <a:cs typeface="Verdana"/>
              </a:rPr>
              <a:t>(at</a:t>
            </a:r>
            <a:r>
              <a:rPr sz="2000" spc="-60" dirty="0">
                <a:latin typeface="Verdana"/>
                <a:cs typeface="Verdana"/>
              </a:rPr>
              <a:t> </a:t>
            </a:r>
            <a:r>
              <a:rPr sz="2000" dirty="0">
                <a:latin typeface="Verdana"/>
                <a:cs typeface="Verdana"/>
              </a:rPr>
              <a:t>random</a:t>
            </a:r>
            <a:r>
              <a:rPr sz="2000" spc="-70" dirty="0">
                <a:latin typeface="Verdana"/>
                <a:cs typeface="Verdana"/>
              </a:rPr>
              <a:t> </a:t>
            </a:r>
            <a:r>
              <a:rPr sz="2000" dirty="0">
                <a:latin typeface="Verdana"/>
                <a:cs typeface="Verdana"/>
              </a:rPr>
              <a:t>of</a:t>
            </a:r>
            <a:r>
              <a:rPr sz="2000" spc="-60" dirty="0">
                <a:latin typeface="Verdana"/>
                <a:cs typeface="Verdana"/>
              </a:rPr>
              <a:t> </a:t>
            </a:r>
            <a:r>
              <a:rPr sz="2000" spc="-10" dirty="0">
                <a:latin typeface="Verdana"/>
                <a:cs typeface="Verdana"/>
              </a:rPr>
              <a:t>d.m.v.</a:t>
            </a:r>
            <a:r>
              <a:rPr sz="2000" spc="-70" dirty="0">
                <a:latin typeface="Verdana"/>
                <a:cs typeface="Verdana"/>
              </a:rPr>
              <a:t> </a:t>
            </a:r>
            <a:r>
              <a:rPr sz="2000" dirty="0">
                <a:latin typeface="Verdana"/>
                <a:cs typeface="Verdana"/>
              </a:rPr>
              <a:t>een</a:t>
            </a:r>
            <a:r>
              <a:rPr sz="2000" spc="-50" dirty="0">
                <a:latin typeface="Verdana"/>
                <a:cs typeface="Verdana"/>
              </a:rPr>
              <a:t> </a:t>
            </a:r>
            <a:r>
              <a:rPr sz="2000" dirty="0">
                <a:latin typeface="Verdana"/>
                <a:cs typeface="Verdana"/>
              </a:rPr>
              <a:t>eenvoudige</a:t>
            </a:r>
            <a:r>
              <a:rPr sz="2000" spc="-65" dirty="0">
                <a:latin typeface="Verdana"/>
                <a:cs typeface="Verdana"/>
              </a:rPr>
              <a:t> </a:t>
            </a:r>
            <a:r>
              <a:rPr sz="2000" spc="-10" dirty="0">
                <a:latin typeface="Verdana"/>
                <a:cs typeface="Verdana"/>
              </a:rPr>
              <a:t>heuristiek)</a:t>
            </a:r>
            <a:endParaRPr sz="2000">
              <a:latin typeface="Verdana"/>
              <a:cs typeface="Verdana"/>
            </a:endParaRPr>
          </a:p>
          <a:p>
            <a:pPr marL="354965" indent="-342265">
              <a:lnSpc>
                <a:spcPct val="100000"/>
              </a:lnSpc>
              <a:spcBef>
                <a:spcPts val="994"/>
              </a:spcBef>
              <a:buFont typeface="Wingdings"/>
              <a:buChar char=""/>
              <a:tabLst>
                <a:tab pos="354965" algn="l"/>
              </a:tabLst>
            </a:pPr>
            <a:r>
              <a:rPr sz="2000" spc="-20" dirty="0">
                <a:latin typeface="Verdana"/>
                <a:cs typeface="Verdana"/>
              </a:rPr>
              <a:t>Toepassen</a:t>
            </a:r>
            <a:r>
              <a:rPr sz="2000" spc="-70" dirty="0">
                <a:latin typeface="Verdana"/>
                <a:cs typeface="Verdana"/>
              </a:rPr>
              <a:t> </a:t>
            </a:r>
            <a:r>
              <a:rPr sz="2000" dirty="0">
                <a:latin typeface="Verdana"/>
                <a:cs typeface="Verdana"/>
              </a:rPr>
              <a:t>’lokaal</a:t>
            </a:r>
            <a:r>
              <a:rPr sz="2000" spc="-45" dirty="0">
                <a:latin typeface="Verdana"/>
                <a:cs typeface="Verdana"/>
              </a:rPr>
              <a:t> </a:t>
            </a:r>
            <a:r>
              <a:rPr sz="2000" spc="-10" dirty="0">
                <a:latin typeface="Verdana"/>
                <a:cs typeface="Verdana"/>
              </a:rPr>
              <a:t>zoek’-</a:t>
            </a:r>
            <a:r>
              <a:rPr sz="2000" dirty="0">
                <a:latin typeface="Verdana"/>
                <a:cs typeface="Verdana"/>
              </a:rPr>
              <a:t>principe:</a:t>
            </a:r>
            <a:r>
              <a:rPr sz="2000" spc="-60" dirty="0">
                <a:latin typeface="Verdana"/>
                <a:cs typeface="Verdana"/>
              </a:rPr>
              <a:t> </a:t>
            </a:r>
            <a:r>
              <a:rPr sz="2000" dirty="0">
                <a:latin typeface="Verdana"/>
                <a:cs typeface="Verdana"/>
              </a:rPr>
              <a:t>huidige</a:t>
            </a:r>
            <a:r>
              <a:rPr sz="2000" spc="-60" dirty="0">
                <a:latin typeface="Verdana"/>
                <a:cs typeface="Verdana"/>
              </a:rPr>
              <a:t> </a:t>
            </a:r>
            <a:r>
              <a:rPr sz="2000" dirty="0">
                <a:latin typeface="Verdana"/>
                <a:cs typeface="Verdana"/>
              </a:rPr>
              <a:t>oplossing</a:t>
            </a:r>
            <a:r>
              <a:rPr sz="2000" spc="-45" dirty="0">
                <a:latin typeface="Verdana"/>
                <a:cs typeface="Verdana"/>
              </a:rPr>
              <a:t> </a:t>
            </a:r>
            <a:r>
              <a:rPr sz="2000" spc="-10" dirty="0">
                <a:latin typeface="Verdana"/>
                <a:cs typeface="Verdana"/>
              </a:rPr>
              <a:t>vervangen</a:t>
            </a:r>
            <a:endParaRPr sz="2000">
              <a:latin typeface="Verdana"/>
              <a:cs typeface="Verdana"/>
            </a:endParaRPr>
          </a:p>
          <a:p>
            <a:pPr marL="355600">
              <a:lnSpc>
                <a:spcPct val="100000"/>
              </a:lnSpc>
              <a:spcBef>
                <a:spcPts val="5"/>
              </a:spcBef>
            </a:pPr>
            <a:r>
              <a:rPr sz="2000" dirty="0">
                <a:latin typeface="Verdana"/>
                <a:cs typeface="Verdana"/>
              </a:rPr>
              <a:t>door</a:t>
            </a:r>
            <a:r>
              <a:rPr sz="2000" spc="-35" dirty="0">
                <a:latin typeface="Verdana"/>
                <a:cs typeface="Verdana"/>
              </a:rPr>
              <a:t> </a:t>
            </a:r>
            <a:r>
              <a:rPr sz="2000" dirty="0">
                <a:latin typeface="Verdana"/>
                <a:cs typeface="Verdana"/>
              </a:rPr>
              <a:t>‘betere’</a:t>
            </a:r>
            <a:r>
              <a:rPr sz="2000" spc="-25" dirty="0">
                <a:latin typeface="Verdana"/>
                <a:cs typeface="Verdana"/>
              </a:rPr>
              <a:t> </a:t>
            </a:r>
            <a:r>
              <a:rPr sz="2000" dirty="0">
                <a:latin typeface="Verdana"/>
                <a:cs typeface="Verdana"/>
              </a:rPr>
              <a:t>oplossing</a:t>
            </a:r>
            <a:r>
              <a:rPr sz="2000" spc="-20" dirty="0">
                <a:latin typeface="Verdana"/>
                <a:cs typeface="Verdana"/>
              </a:rPr>
              <a:t> </a:t>
            </a:r>
            <a:r>
              <a:rPr sz="2000" dirty="0">
                <a:latin typeface="Verdana"/>
                <a:cs typeface="Verdana"/>
              </a:rPr>
              <a:t>in</a:t>
            </a:r>
            <a:r>
              <a:rPr sz="2000" spc="-20" dirty="0">
                <a:latin typeface="Verdana"/>
                <a:cs typeface="Verdana"/>
              </a:rPr>
              <a:t> </a:t>
            </a:r>
            <a:r>
              <a:rPr sz="2000" dirty="0">
                <a:latin typeface="Verdana"/>
                <a:cs typeface="Verdana"/>
              </a:rPr>
              <a:t>de</a:t>
            </a:r>
            <a:r>
              <a:rPr sz="2000" spc="-30" dirty="0">
                <a:latin typeface="Verdana"/>
                <a:cs typeface="Verdana"/>
              </a:rPr>
              <a:t> </a:t>
            </a:r>
            <a:r>
              <a:rPr sz="2000" spc="-10" dirty="0">
                <a:latin typeface="Verdana"/>
                <a:cs typeface="Verdana"/>
              </a:rPr>
              <a:t>buurt</a:t>
            </a:r>
            <a:endParaRPr sz="2000">
              <a:latin typeface="Verdana"/>
              <a:cs typeface="Verdana"/>
            </a:endParaRPr>
          </a:p>
          <a:p>
            <a:pPr marL="354965" indent="-342265">
              <a:lnSpc>
                <a:spcPct val="100000"/>
              </a:lnSpc>
              <a:spcBef>
                <a:spcPts val="1005"/>
              </a:spcBef>
              <a:buFont typeface="Wingdings"/>
              <a:buChar char=""/>
              <a:tabLst>
                <a:tab pos="354965" algn="l"/>
              </a:tabLst>
            </a:pPr>
            <a:r>
              <a:rPr sz="2000" spc="-20" dirty="0">
                <a:latin typeface="Verdana"/>
                <a:cs typeface="Verdana"/>
              </a:rPr>
              <a:t>Toelaten</a:t>
            </a:r>
            <a:r>
              <a:rPr sz="2000" spc="-25" dirty="0">
                <a:latin typeface="Verdana"/>
                <a:cs typeface="Verdana"/>
              </a:rPr>
              <a:t> </a:t>
            </a:r>
            <a:r>
              <a:rPr sz="2000" dirty="0">
                <a:latin typeface="Verdana"/>
                <a:cs typeface="Verdana"/>
              </a:rPr>
              <a:t>om</a:t>
            </a:r>
            <a:r>
              <a:rPr sz="2000" spc="-25" dirty="0">
                <a:latin typeface="Verdana"/>
                <a:cs typeface="Verdana"/>
              </a:rPr>
              <a:t> </a:t>
            </a:r>
            <a:r>
              <a:rPr sz="2000" dirty="0">
                <a:latin typeface="Verdana"/>
                <a:cs typeface="Verdana"/>
              </a:rPr>
              <a:t>af</a:t>
            </a:r>
            <a:r>
              <a:rPr sz="2000" spc="-20" dirty="0">
                <a:latin typeface="Verdana"/>
                <a:cs typeface="Verdana"/>
              </a:rPr>
              <a:t> </a:t>
            </a:r>
            <a:r>
              <a:rPr sz="2000" dirty="0">
                <a:latin typeface="Verdana"/>
                <a:cs typeface="Verdana"/>
              </a:rPr>
              <a:t>en</a:t>
            </a:r>
            <a:r>
              <a:rPr sz="2000" spc="-35" dirty="0">
                <a:latin typeface="Verdana"/>
                <a:cs typeface="Verdana"/>
              </a:rPr>
              <a:t> </a:t>
            </a:r>
            <a:r>
              <a:rPr sz="2000" dirty="0">
                <a:latin typeface="Verdana"/>
                <a:cs typeface="Verdana"/>
              </a:rPr>
              <a:t>toe</a:t>
            </a:r>
            <a:r>
              <a:rPr sz="2000" spc="-35" dirty="0">
                <a:latin typeface="Verdana"/>
                <a:cs typeface="Verdana"/>
              </a:rPr>
              <a:t> </a:t>
            </a:r>
            <a:r>
              <a:rPr sz="2000" dirty="0">
                <a:latin typeface="Verdana"/>
                <a:cs typeface="Verdana"/>
              </a:rPr>
              <a:t>toch</a:t>
            </a:r>
            <a:r>
              <a:rPr sz="2000" spc="-35" dirty="0">
                <a:latin typeface="Verdana"/>
                <a:cs typeface="Verdana"/>
              </a:rPr>
              <a:t> </a:t>
            </a:r>
            <a:r>
              <a:rPr sz="2000" dirty="0">
                <a:latin typeface="Verdana"/>
                <a:cs typeface="Verdana"/>
              </a:rPr>
              <a:t>naar</a:t>
            </a:r>
            <a:r>
              <a:rPr sz="2000" spc="-45" dirty="0">
                <a:latin typeface="Verdana"/>
                <a:cs typeface="Verdana"/>
              </a:rPr>
              <a:t> </a:t>
            </a:r>
            <a:r>
              <a:rPr sz="2000" dirty="0">
                <a:latin typeface="Verdana"/>
                <a:cs typeface="Verdana"/>
              </a:rPr>
              <a:t>een</a:t>
            </a:r>
            <a:r>
              <a:rPr sz="2000" spc="-15" dirty="0">
                <a:latin typeface="Verdana"/>
                <a:cs typeface="Verdana"/>
              </a:rPr>
              <a:t> </a:t>
            </a:r>
            <a:r>
              <a:rPr sz="2000" dirty="0">
                <a:latin typeface="Verdana"/>
                <a:cs typeface="Verdana"/>
              </a:rPr>
              <a:t>‘slechtere’</a:t>
            </a:r>
            <a:r>
              <a:rPr sz="2000" spc="-45" dirty="0">
                <a:latin typeface="Verdana"/>
                <a:cs typeface="Verdana"/>
              </a:rPr>
              <a:t> </a:t>
            </a:r>
            <a:r>
              <a:rPr sz="2000" dirty="0">
                <a:latin typeface="Verdana"/>
                <a:cs typeface="Verdana"/>
              </a:rPr>
              <a:t>buur</a:t>
            </a:r>
            <a:r>
              <a:rPr sz="2000" spc="-40" dirty="0">
                <a:latin typeface="Verdana"/>
                <a:cs typeface="Verdana"/>
              </a:rPr>
              <a:t> </a:t>
            </a:r>
            <a:r>
              <a:rPr sz="2000" dirty="0">
                <a:latin typeface="Verdana"/>
                <a:cs typeface="Verdana"/>
              </a:rPr>
              <a:t>te</a:t>
            </a:r>
            <a:r>
              <a:rPr sz="2000" spc="-30" dirty="0">
                <a:latin typeface="Verdana"/>
                <a:cs typeface="Verdana"/>
              </a:rPr>
              <a:t> </a:t>
            </a:r>
            <a:r>
              <a:rPr sz="2000" spc="-20" dirty="0">
                <a:latin typeface="Verdana"/>
                <a:cs typeface="Verdana"/>
              </a:rPr>
              <a:t>gaan</a:t>
            </a:r>
            <a:endParaRPr sz="2000">
              <a:latin typeface="Verdana"/>
              <a:cs typeface="Verdana"/>
            </a:endParaRPr>
          </a:p>
          <a:p>
            <a:pPr marL="355600">
              <a:lnSpc>
                <a:spcPct val="100000"/>
              </a:lnSpc>
            </a:pPr>
            <a:r>
              <a:rPr sz="2000" dirty="0">
                <a:latin typeface="Verdana"/>
                <a:cs typeface="Verdana"/>
              </a:rPr>
              <a:t>(een</a:t>
            </a:r>
            <a:r>
              <a:rPr sz="2000" spc="-35" dirty="0">
                <a:latin typeface="Verdana"/>
                <a:cs typeface="Verdana"/>
              </a:rPr>
              <a:t> </a:t>
            </a:r>
            <a:r>
              <a:rPr sz="2000" dirty="0">
                <a:latin typeface="Verdana"/>
                <a:cs typeface="Verdana"/>
              </a:rPr>
              <a:t>manier</a:t>
            </a:r>
            <a:r>
              <a:rPr sz="2000" spc="-15" dirty="0">
                <a:latin typeface="Verdana"/>
                <a:cs typeface="Verdana"/>
              </a:rPr>
              <a:t> </a:t>
            </a:r>
            <a:r>
              <a:rPr sz="2000" dirty="0">
                <a:latin typeface="Verdana"/>
                <a:cs typeface="Verdana"/>
              </a:rPr>
              <a:t>om</a:t>
            </a:r>
            <a:r>
              <a:rPr sz="2000" spc="-25" dirty="0">
                <a:latin typeface="Verdana"/>
                <a:cs typeface="Verdana"/>
              </a:rPr>
              <a:t> </a:t>
            </a:r>
            <a:r>
              <a:rPr sz="2000" dirty="0">
                <a:latin typeface="Verdana"/>
                <a:cs typeface="Verdana"/>
              </a:rPr>
              <a:t>aan</a:t>
            </a:r>
            <a:r>
              <a:rPr sz="2000" spc="-20" dirty="0">
                <a:latin typeface="Verdana"/>
                <a:cs typeface="Verdana"/>
              </a:rPr>
              <a:t> </a:t>
            </a:r>
            <a:r>
              <a:rPr sz="2000" dirty="0">
                <a:latin typeface="Verdana"/>
                <a:cs typeface="Verdana"/>
              </a:rPr>
              <a:t>een</a:t>
            </a:r>
            <a:r>
              <a:rPr sz="2000" spc="-30" dirty="0">
                <a:latin typeface="Verdana"/>
                <a:cs typeface="Verdana"/>
              </a:rPr>
              <a:t> </a:t>
            </a:r>
            <a:r>
              <a:rPr sz="2000" dirty="0">
                <a:latin typeface="Verdana"/>
                <a:cs typeface="Verdana"/>
              </a:rPr>
              <a:t>lokaal</a:t>
            </a:r>
            <a:r>
              <a:rPr sz="2000" spc="-15" dirty="0">
                <a:latin typeface="Verdana"/>
                <a:cs typeface="Verdana"/>
              </a:rPr>
              <a:t> </a:t>
            </a:r>
            <a:r>
              <a:rPr sz="2000" dirty="0">
                <a:latin typeface="Verdana"/>
                <a:cs typeface="Verdana"/>
              </a:rPr>
              <a:t>optimum</a:t>
            </a:r>
            <a:r>
              <a:rPr sz="2000" spc="-20" dirty="0">
                <a:latin typeface="Verdana"/>
                <a:cs typeface="Verdana"/>
              </a:rPr>
              <a:t> </a:t>
            </a:r>
            <a:r>
              <a:rPr sz="2000" dirty="0">
                <a:latin typeface="Verdana"/>
                <a:cs typeface="Verdana"/>
              </a:rPr>
              <a:t>te</a:t>
            </a:r>
            <a:r>
              <a:rPr sz="2000" spc="-25" dirty="0">
                <a:latin typeface="Verdana"/>
                <a:cs typeface="Verdana"/>
              </a:rPr>
              <a:t> </a:t>
            </a:r>
            <a:r>
              <a:rPr sz="2000" spc="-10" dirty="0">
                <a:latin typeface="Verdana"/>
                <a:cs typeface="Verdana"/>
              </a:rPr>
              <a:t>ontsnappen)</a:t>
            </a:r>
            <a:endParaRPr sz="2000">
              <a:latin typeface="Verdana"/>
              <a:cs typeface="Verdana"/>
            </a:endParaRPr>
          </a:p>
          <a:p>
            <a:pPr marL="354965" indent="-342265">
              <a:lnSpc>
                <a:spcPct val="100000"/>
              </a:lnSpc>
              <a:spcBef>
                <a:spcPts val="994"/>
              </a:spcBef>
              <a:buFont typeface="Wingdings"/>
              <a:buChar char=""/>
              <a:tabLst>
                <a:tab pos="354965" algn="l"/>
              </a:tabLst>
            </a:pPr>
            <a:r>
              <a:rPr sz="2000" dirty="0">
                <a:latin typeface="Verdana"/>
                <a:cs typeface="Verdana"/>
              </a:rPr>
              <a:t>Gebaseerd</a:t>
            </a:r>
            <a:r>
              <a:rPr sz="2000" spc="-50" dirty="0">
                <a:latin typeface="Verdana"/>
                <a:cs typeface="Verdana"/>
              </a:rPr>
              <a:t> </a:t>
            </a:r>
            <a:r>
              <a:rPr sz="2000" dirty="0">
                <a:latin typeface="Verdana"/>
                <a:cs typeface="Verdana"/>
              </a:rPr>
              <a:t>op</a:t>
            </a:r>
            <a:r>
              <a:rPr sz="2000" spc="-30" dirty="0">
                <a:latin typeface="Verdana"/>
                <a:cs typeface="Verdana"/>
              </a:rPr>
              <a:t> </a:t>
            </a:r>
            <a:r>
              <a:rPr sz="2000" dirty="0">
                <a:latin typeface="Verdana"/>
                <a:cs typeface="Verdana"/>
              </a:rPr>
              <a:t>een</a:t>
            </a:r>
            <a:r>
              <a:rPr sz="2000" spc="-45" dirty="0">
                <a:latin typeface="Verdana"/>
                <a:cs typeface="Verdana"/>
              </a:rPr>
              <a:t> </a:t>
            </a:r>
            <a:r>
              <a:rPr sz="2000" dirty="0">
                <a:latin typeface="Verdana"/>
                <a:cs typeface="Verdana"/>
              </a:rPr>
              <a:t>analogie</a:t>
            </a:r>
            <a:r>
              <a:rPr sz="2000" spc="-30" dirty="0">
                <a:latin typeface="Verdana"/>
                <a:cs typeface="Verdana"/>
              </a:rPr>
              <a:t> </a:t>
            </a:r>
            <a:r>
              <a:rPr sz="2000" dirty="0">
                <a:latin typeface="Verdana"/>
                <a:cs typeface="Verdana"/>
              </a:rPr>
              <a:t>uit</a:t>
            </a:r>
            <a:r>
              <a:rPr sz="2000" spc="-30" dirty="0">
                <a:latin typeface="Verdana"/>
                <a:cs typeface="Verdana"/>
              </a:rPr>
              <a:t> </a:t>
            </a:r>
            <a:r>
              <a:rPr sz="2000" dirty="0">
                <a:latin typeface="Verdana"/>
                <a:cs typeface="Verdana"/>
              </a:rPr>
              <a:t>de</a:t>
            </a:r>
            <a:r>
              <a:rPr sz="2000" spc="-35" dirty="0">
                <a:latin typeface="Verdana"/>
                <a:cs typeface="Verdana"/>
              </a:rPr>
              <a:t> </a:t>
            </a:r>
            <a:r>
              <a:rPr sz="2000" dirty="0">
                <a:latin typeface="Verdana"/>
                <a:cs typeface="Verdana"/>
              </a:rPr>
              <a:t>fysica,</a:t>
            </a:r>
            <a:r>
              <a:rPr sz="2000" spc="-45" dirty="0">
                <a:latin typeface="Verdana"/>
                <a:cs typeface="Verdana"/>
              </a:rPr>
              <a:t> </a:t>
            </a:r>
            <a:r>
              <a:rPr sz="2000" dirty="0">
                <a:latin typeface="Verdana"/>
                <a:cs typeface="Verdana"/>
              </a:rPr>
              <a:t>de</a:t>
            </a:r>
            <a:r>
              <a:rPr sz="2000" spc="-45" dirty="0">
                <a:latin typeface="Verdana"/>
                <a:cs typeface="Verdana"/>
              </a:rPr>
              <a:t> </a:t>
            </a:r>
            <a:r>
              <a:rPr sz="2000" dirty="0">
                <a:latin typeface="Verdana"/>
                <a:cs typeface="Verdana"/>
              </a:rPr>
              <a:t>biologie</a:t>
            </a:r>
            <a:r>
              <a:rPr sz="2000" spc="-15" dirty="0">
                <a:latin typeface="Verdana"/>
                <a:cs typeface="Verdana"/>
              </a:rPr>
              <a:t> </a:t>
            </a:r>
            <a:r>
              <a:rPr sz="2000" dirty="0">
                <a:latin typeface="Verdana"/>
                <a:cs typeface="Verdana"/>
              </a:rPr>
              <a:t>of</a:t>
            </a:r>
            <a:r>
              <a:rPr sz="2000" spc="-30" dirty="0">
                <a:latin typeface="Verdana"/>
                <a:cs typeface="Verdana"/>
              </a:rPr>
              <a:t> </a:t>
            </a:r>
            <a:r>
              <a:rPr sz="2000" spc="-25" dirty="0">
                <a:latin typeface="Verdana"/>
                <a:cs typeface="Verdana"/>
              </a:rPr>
              <a:t>de</a:t>
            </a:r>
            <a:endParaRPr sz="2000">
              <a:latin typeface="Verdana"/>
              <a:cs typeface="Verdana"/>
            </a:endParaRPr>
          </a:p>
          <a:p>
            <a:pPr marL="355600">
              <a:lnSpc>
                <a:spcPct val="100000"/>
              </a:lnSpc>
              <a:spcBef>
                <a:spcPts val="5"/>
              </a:spcBef>
            </a:pPr>
            <a:r>
              <a:rPr sz="2000" spc="-10" dirty="0">
                <a:latin typeface="Verdana"/>
                <a:cs typeface="Verdana"/>
              </a:rPr>
              <a:t>ethologie</a:t>
            </a:r>
            <a:endParaRPr sz="2000">
              <a:latin typeface="Verdana"/>
              <a:cs typeface="Verdana"/>
            </a:endParaRPr>
          </a:p>
          <a:p>
            <a:pPr marL="355600" marR="283845" indent="-342900">
              <a:lnSpc>
                <a:spcPct val="100000"/>
              </a:lnSpc>
              <a:spcBef>
                <a:spcPts val="994"/>
              </a:spcBef>
              <a:buFont typeface="Wingdings"/>
              <a:buChar char=""/>
              <a:tabLst>
                <a:tab pos="355600" algn="l"/>
              </a:tabLst>
            </a:pPr>
            <a:r>
              <a:rPr sz="2000" dirty="0">
                <a:latin typeface="Verdana"/>
                <a:cs typeface="Verdana"/>
              </a:rPr>
              <a:t>Parameters</a:t>
            </a:r>
            <a:r>
              <a:rPr sz="2000" spc="-65" dirty="0">
                <a:latin typeface="Verdana"/>
                <a:cs typeface="Verdana"/>
              </a:rPr>
              <a:t> </a:t>
            </a:r>
            <a:r>
              <a:rPr sz="2000" dirty="0">
                <a:latin typeface="Verdana"/>
                <a:cs typeface="Verdana"/>
              </a:rPr>
              <a:t>sturen</a:t>
            </a:r>
            <a:r>
              <a:rPr sz="2000" spc="-60" dirty="0">
                <a:latin typeface="Verdana"/>
                <a:cs typeface="Verdana"/>
              </a:rPr>
              <a:t> </a:t>
            </a:r>
            <a:r>
              <a:rPr sz="2000" dirty="0">
                <a:latin typeface="Verdana"/>
                <a:cs typeface="Verdana"/>
              </a:rPr>
              <a:t>de</a:t>
            </a:r>
            <a:r>
              <a:rPr sz="2000" spc="-35" dirty="0">
                <a:latin typeface="Verdana"/>
                <a:cs typeface="Verdana"/>
              </a:rPr>
              <a:t> </a:t>
            </a:r>
            <a:r>
              <a:rPr sz="2000" dirty="0">
                <a:latin typeface="Verdana"/>
                <a:cs typeface="Verdana"/>
              </a:rPr>
              <a:t>duur</a:t>
            </a:r>
            <a:r>
              <a:rPr sz="2000" spc="-70" dirty="0">
                <a:latin typeface="Verdana"/>
                <a:cs typeface="Verdana"/>
              </a:rPr>
              <a:t> </a:t>
            </a:r>
            <a:r>
              <a:rPr sz="2000" dirty="0">
                <a:latin typeface="Verdana"/>
                <a:cs typeface="Verdana"/>
              </a:rPr>
              <a:t>van</a:t>
            </a:r>
            <a:r>
              <a:rPr sz="2000" spc="-35" dirty="0">
                <a:latin typeface="Verdana"/>
                <a:cs typeface="Verdana"/>
              </a:rPr>
              <a:t> </a:t>
            </a:r>
            <a:r>
              <a:rPr sz="2000" dirty="0">
                <a:latin typeface="Verdana"/>
                <a:cs typeface="Verdana"/>
              </a:rPr>
              <a:t>de</a:t>
            </a:r>
            <a:r>
              <a:rPr sz="2000" spc="-45" dirty="0">
                <a:latin typeface="Verdana"/>
                <a:cs typeface="Verdana"/>
              </a:rPr>
              <a:t> </a:t>
            </a:r>
            <a:r>
              <a:rPr sz="2000" dirty="0">
                <a:latin typeface="Verdana"/>
                <a:cs typeface="Verdana"/>
              </a:rPr>
              <a:t>heuristiek</a:t>
            </a:r>
            <a:r>
              <a:rPr sz="2000" spc="-45" dirty="0">
                <a:latin typeface="Verdana"/>
                <a:cs typeface="Verdana"/>
              </a:rPr>
              <a:t> </a:t>
            </a:r>
            <a:r>
              <a:rPr sz="2000" dirty="0">
                <a:latin typeface="Verdana"/>
                <a:cs typeface="Verdana"/>
              </a:rPr>
              <a:t>en</a:t>
            </a:r>
            <a:r>
              <a:rPr sz="2000" spc="-30" dirty="0">
                <a:latin typeface="Verdana"/>
                <a:cs typeface="Verdana"/>
              </a:rPr>
              <a:t> </a:t>
            </a:r>
            <a:r>
              <a:rPr sz="2000" dirty="0">
                <a:latin typeface="Verdana"/>
                <a:cs typeface="Verdana"/>
              </a:rPr>
              <a:t>de</a:t>
            </a:r>
            <a:r>
              <a:rPr sz="2000" spc="-45" dirty="0">
                <a:latin typeface="Verdana"/>
                <a:cs typeface="Verdana"/>
              </a:rPr>
              <a:t> </a:t>
            </a:r>
            <a:r>
              <a:rPr sz="2000" spc="-10" dirty="0">
                <a:latin typeface="Verdana"/>
                <a:cs typeface="Verdana"/>
              </a:rPr>
              <a:t>kwaliteit </a:t>
            </a:r>
            <a:r>
              <a:rPr sz="2000" dirty="0">
                <a:latin typeface="Verdana"/>
                <a:cs typeface="Verdana"/>
              </a:rPr>
              <a:t>van</a:t>
            </a:r>
            <a:r>
              <a:rPr sz="2000" spc="-45" dirty="0">
                <a:latin typeface="Verdana"/>
                <a:cs typeface="Verdana"/>
              </a:rPr>
              <a:t> </a:t>
            </a:r>
            <a:r>
              <a:rPr sz="2000" dirty="0">
                <a:latin typeface="Verdana"/>
                <a:cs typeface="Verdana"/>
              </a:rPr>
              <a:t>de</a:t>
            </a:r>
            <a:r>
              <a:rPr sz="2000" spc="-30" dirty="0">
                <a:latin typeface="Verdana"/>
                <a:cs typeface="Verdana"/>
              </a:rPr>
              <a:t> </a:t>
            </a:r>
            <a:r>
              <a:rPr sz="2000" dirty="0">
                <a:latin typeface="Verdana"/>
                <a:cs typeface="Verdana"/>
              </a:rPr>
              <a:t>gevonden</a:t>
            </a:r>
            <a:r>
              <a:rPr sz="2000" spc="-55" dirty="0">
                <a:latin typeface="Verdana"/>
                <a:cs typeface="Verdana"/>
              </a:rPr>
              <a:t> </a:t>
            </a:r>
            <a:r>
              <a:rPr sz="2000" spc="-10" dirty="0">
                <a:latin typeface="Verdana"/>
                <a:cs typeface="Verdana"/>
              </a:rPr>
              <a:t>oplossing</a:t>
            </a:r>
            <a:endParaRPr sz="2000">
              <a:latin typeface="Verdana"/>
              <a:cs typeface="Verdana"/>
            </a:endParaRPr>
          </a:p>
        </p:txBody>
      </p:sp>
      <p:pic>
        <p:nvPicPr>
          <p:cNvPr id="5" name="object 5"/>
          <p:cNvPicPr/>
          <p:nvPr/>
        </p:nvPicPr>
        <p:blipFill>
          <a:blip r:embed="rId3" cstate="print"/>
          <a:stretch>
            <a:fillRect/>
          </a:stretch>
        </p:blipFill>
        <p:spPr>
          <a:xfrm>
            <a:off x="5419875" y="926558"/>
            <a:ext cx="3619288" cy="1805208"/>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
              <a:lnSpc>
                <a:spcPct val="100000"/>
              </a:lnSpc>
              <a:spcBef>
                <a:spcPts val="100"/>
              </a:spcBef>
            </a:pPr>
            <a:r>
              <a:rPr sz="1800" dirty="0"/>
              <a:t>Soorten</a:t>
            </a:r>
            <a:r>
              <a:rPr sz="1800" spc="-85" dirty="0"/>
              <a:t> </a:t>
            </a:r>
            <a:r>
              <a:rPr sz="1800" spc="-10" dirty="0"/>
              <a:t>heuristieken</a:t>
            </a:r>
            <a:endParaRPr sz="1800"/>
          </a:p>
        </p:txBody>
      </p:sp>
      <p:sp>
        <p:nvSpPr>
          <p:cNvPr id="3" name="object 3"/>
          <p:cNvSpPr txBox="1"/>
          <p:nvPr/>
        </p:nvSpPr>
        <p:spPr>
          <a:xfrm>
            <a:off x="578916" y="868426"/>
            <a:ext cx="400748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a:cs typeface="Verdana"/>
              </a:rPr>
              <a:t>Voorbeeld</a:t>
            </a:r>
            <a:r>
              <a:rPr sz="1800" b="1" spc="-70" dirty="0">
                <a:latin typeface="Verdana"/>
                <a:cs typeface="Verdana"/>
              </a:rPr>
              <a:t> </a:t>
            </a:r>
            <a:r>
              <a:rPr sz="1800" b="1" dirty="0">
                <a:latin typeface="Verdana"/>
                <a:cs typeface="Verdana"/>
              </a:rPr>
              <a:t>van</a:t>
            </a:r>
            <a:r>
              <a:rPr sz="1800" b="1" spc="-55" dirty="0">
                <a:latin typeface="Verdana"/>
                <a:cs typeface="Verdana"/>
              </a:rPr>
              <a:t> </a:t>
            </a:r>
            <a:r>
              <a:rPr sz="1800" b="1" spc="-10" dirty="0">
                <a:latin typeface="Verdana"/>
                <a:cs typeface="Verdana"/>
              </a:rPr>
              <a:t>meta-heuristiek</a:t>
            </a:r>
            <a:endParaRPr sz="1800">
              <a:latin typeface="Verdana"/>
              <a:cs typeface="Verdana"/>
            </a:endParaRPr>
          </a:p>
        </p:txBody>
      </p:sp>
      <p:sp>
        <p:nvSpPr>
          <p:cNvPr id="4" name="object 4"/>
          <p:cNvSpPr txBox="1"/>
          <p:nvPr/>
        </p:nvSpPr>
        <p:spPr>
          <a:xfrm>
            <a:off x="578916" y="2011806"/>
            <a:ext cx="5156200" cy="839469"/>
          </a:xfrm>
          <a:prstGeom prst="rect">
            <a:avLst/>
          </a:prstGeom>
        </p:spPr>
        <p:txBody>
          <a:bodyPr vert="horz" wrap="square" lIns="0" tIns="12065" rIns="0" bIns="0" rtlCol="0">
            <a:spAutoFit/>
          </a:bodyPr>
          <a:lstStyle/>
          <a:p>
            <a:pPr marL="12700">
              <a:lnSpc>
                <a:spcPct val="100000"/>
              </a:lnSpc>
              <a:spcBef>
                <a:spcPts val="95"/>
              </a:spcBef>
            </a:pPr>
            <a:r>
              <a:rPr sz="1600" b="1" dirty="0">
                <a:latin typeface="Verdana"/>
                <a:cs typeface="Verdana"/>
              </a:rPr>
              <a:t>Simulated</a:t>
            </a:r>
            <a:r>
              <a:rPr sz="1600" b="1" spc="-70" dirty="0">
                <a:latin typeface="Verdana"/>
                <a:cs typeface="Verdana"/>
              </a:rPr>
              <a:t> </a:t>
            </a:r>
            <a:r>
              <a:rPr sz="1600" b="1" dirty="0">
                <a:latin typeface="Verdana"/>
                <a:cs typeface="Verdana"/>
              </a:rPr>
              <a:t>Annealing(Kirkpatrick,</a:t>
            </a:r>
            <a:r>
              <a:rPr sz="1600" b="1" spc="-50" dirty="0">
                <a:latin typeface="Verdana"/>
                <a:cs typeface="Verdana"/>
              </a:rPr>
              <a:t> </a:t>
            </a:r>
            <a:r>
              <a:rPr sz="1600" b="1" dirty="0">
                <a:latin typeface="Verdana"/>
                <a:cs typeface="Verdana"/>
              </a:rPr>
              <a:t>e.a.</a:t>
            </a:r>
            <a:r>
              <a:rPr sz="1600" b="1" spc="-90" dirty="0">
                <a:latin typeface="Verdana"/>
                <a:cs typeface="Verdana"/>
              </a:rPr>
              <a:t> </a:t>
            </a:r>
            <a:r>
              <a:rPr sz="1600" b="1" spc="-10" dirty="0">
                <a:latin typeface="Verdana"/>
                <a:cs typeface="Verdana"/>
              </a:rPr>
              <a:t>,1970)</a:t>
            </a:r>
            <a:endParaRPr sz="1600">
              <a:latin typeface="Verdana"/>
              <a:cs typeface="Verdana"/>
            </a:endParaRPr>
          </a:p>
          <a:p>
            <a:pPr marL="546735" indent="-175895">
              <a:lnSpc>
                <a:spcPct val="100000"/>
              </a:lnSpc>
              <a:spcBef>
                <a:spcPts val="1010"/>
              </a:spcBef>
              <a:buFont typeface="Wingdings"/>
              <a:buChar char=""/>
              <a:tabLst>
                <a:tab pos="546735" algn="l"/>
              </a:tabLst>
            </a:pPr>
            <a:r>
              <a:rPr sz="1200" dirty="0">
                <a:latin typeface="Verdana"/>
                <a:cs typeface="Verdana"/>
              </a:rPr>
              <a:t>gebaseerd</a:t>
            </a:r>
            <a:r>
              <a:rPr sz="1200" spc="-30" dirty="0">
                <a:latin typeface="Verdana"/>
                <a:cs typeface="Verdana"/>
              </a:rPr>
              <a:t> </a:t>
            </a:r>
            <a:r>
              <a:rPr sz="1200" dirty="0">
                <a:latin typeface="Verdana"/>
                <a:cs typeface="Verdana"/>
              </a:rPr>
              <a:t>op</a:t>
            </a:r>
            <a:r>
              <a:rPr sz="1200" spc="-20" dirty="0">
                <a:latin typeface="Verdana"/>
                <a:cs typeface="Verdana"/>
              </a:rPr>
              <a:t> </a:t>
            </a:r>
            <a:r>
              <a:rPr sz="1200" dirty="0">
                <a:latin typeface="Verdana"/>
                <a:cs typeface="Verdana"/>
              </a:rPr>
              <a:t>het</a:t>
            </a:r>
            <a:r>
              <a:rPr sz="1200" spc="-35" dirty="0">
                <a:latin typeface="Verdana"/>
                <a:cs typeface="Verdana"/>
              </a:rPr>
              <a:t> </a:t>
            </a:r>
            <a:r>
              <a:rPr sz="1200" dirty="0">
                <a:latin typeface="Verdana"/>
                <a:cs typeface="Verdana"/>
              </a:rPr>
              <a:t>afkoelen</a:t>
            </a:r>
            <a:r>
              <a:rPr sz="1200" spc="-20" dirty="0">
                <a:latin typeface="Verdana"/>
                <a:cs typeface="Verdana"/>
              </a:rPr>
              <a:t> </a:t>
            </a:r>
            <a:r>
              <a:rPr sz="1200" dirty="0">
                <a:latin typeface="Verdana"/>
                <a:cs typeface="Verdana"/>
              </a:rPr>
              <a:t>van</a:t>
            </a:r>
            <a:r>
              <a:rPr sz="1200" spc="-15" dirty="0">
                <a:latin typeface="Verdana"/>
                <a:cs typeface="Verdana"/>
              </a:rPr>
              <a:t> </a:t>
            </a:r>
            <a:r>
              <a:rPr sz="1200" dirty="0">
                <a:latin typeface="Verdana"/>
                <a:cs typeface="Verdana"/>
              </a:rPr>
              <a:t>een</a:t>
            </a:r>
            <a:r>
              <a:rPr sz="1200" spc="-45" dirty="0">
                <a:latin typeface="Verdana"/>
                <a:cs typeface="Verdana"/>
              </a:rPr>
              <a:t> </a:t>
            </a:r>
            <a:r>
              <a:rPr sz="1200" spc="-10" dirty="0">
                <a:latin typeface="Verdana"/>
                <a:cs typeface="Verdana"/>
              </a:rPr>
              <a:t>metaal</a:t>
            </a:r>
            <a:endParaRPr sz="1200">
              <a:latin typeface="Verdana"/>
              <a:cs typeface="Verdana"/>
            </a:endParaRPr>
          </a:p>
          <a:p>
            <a:pPr marL="546735" indent="-175895">
              <a:lnSpc>
                <a:spcPct val="100000"/>
              </a:lnSpc>
              <a:spcBef>
                <a:spcPts val="600"/>
              </a:spcBef>
              <a:buFont typeface="Wingdings"/>
              <a:buChar char=""/>
              <a:tabLst>
                <a:tab pos="546735" algn="l"/>
              </a:tabLst>
            </a:pPr>
            <a:r>
              <a:rPr sz="1200" dirty="0">
                <a:latin typeface="Verdana"/>
                <a:cs typeface="Verdana"/>
              </a:rPr>
              <a:t>potentiële</a:t>
            </a:r>
            <a:r>
              <a:rPr sz="1200" spc="-70" dirty="0">
                <a:latin typeface="Verdana"/>
                <a:cs typeface="Verdana"/>
              </a:rPr>
              <a:t> </a:t>
            </a:r>
            <a:r>
              <a:rPr sz="1200" dirty="0">
                <a:latin typeface="Verdana"/>
                <a:cs typeface="Verdana"/>
              </a:rPr>
              <a:t>oplossingen</a:t>
            </a:r>
            <a:r>
              <a:rPr sz="1200" spc="-60" dirty="0">
                <a:latin typeface="Verdana"/>
                <a:cs typeface="Verdana"/>
              </a:rPr>
              <a:t> </a:t>
            </a:r>
            <a:r>
              <a:rPr sz="1200" dirty="0">
                <a:latin typeface="Verdana"/>
                <a:cs typeface="Verdana"/>
              </a:rPr>
              <a:t>kristalliseren</a:t>
            </a:r>
            <a:r>
              <a:rPr sz="1200" spc="-60" dirty="0">
                <a:latin typeface="Verdana"/>
                <a:cs typeface="Verdana"/>
              </a:rPr>
              <a:t> </a:t>
            </a:r>
            <a:r>
              <a:rPr sz="1200" spc="-25" dirty="0">
                <a:latin typeface="Verdana"/>
                <a:cs typeface="Verdana"/>
              </a:rPr>
              <a:t>uit</a:t>
            </a:r>
            <a:endParaRPr sz="1200">
              <a:latin typeface="Verdana"/>
              <a:cs typeface="Verdana"/>
            </a:endParaRPr>
          </a:p>
        </p:txBody>
      </p:sp>
      <p:pic>
        <p:nvPicPr>
          <p:cNvPr id="5" name="object 5"/>
          <p:cNvPicPr/>
          <p:nvPr/>
        </p:nvPicPr>
        <p:blipFill>
          <a:blip r:embed="rId3" cstate="print"/>
          <a:stretch>
            <a:fillRect/>
          </a:stretch>
        </p:blipFill>
        <p:spPr>
          <a:xfrm>
            <a:off x="2915792" y="3428962"/>
            <a:ext cx="3527298" cy="246913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144000" cy="6858000"/>
          </a:xfrm>
          <a:custGeom>
            <a:avLst/>
            <a:gdLst/>
            <a:ahLst/>
            <a:cxnLst/>
            <a:rect l="l" t="t" r="r" b="b"/>
            <a:pathLst>
              <a:path w="9144000" h="6858000">
                <a:moveTo>
                  <a:pt x="9144000" y="0"/>
                </a:moveTo>
                <a:lnTo>
                  <a:pt x="0" y="0"/>
                </a:lnTo>
                <a:lnTo>
                  <a:pt x="0" y="6858000"/>
                </a:lnTo>
                <a:lnTo>
                  <a:pt x="9144000" y="6858000"/>
                </a:lnTo>
                <a:lnTo>
                  <a:pt x="9144000" y="0"/>
                </a:lnTo>
                <a:close/>
              </a:path>
            </a:pathLst>
          </a:custGeom>
          <a:solidFill>
            <a:srgbClr val="000000"/>
          </a:solidFill>
        </p:spPr>
        <p:txBody>
          <a:bodyPr wrap="square" lIns="0" tIns="0" rIns="0" bIns="0" rtlCol="0"/>
          <a:lstStyle/>
          <a:p>
            <a:endParaRPr/>
          </a:p>
        </p:txBody>
      </p:sp>
      <p:sp>
        <p:nvSpPr>
          <p:cNvPr id="3" name="object 3"/>
          <p:cNvSpPr/>
          <p:nvPr/>
        </p:nvSpPr>
        <p:spPr>
          <a:xfrm>
            <a:off x="578954" y="712597"/>
            <a:ext cx="7964805" cy="0"/>
          </a:xfrm>
          <a:custGeom>
            <a:avLst/>
            <a:gdLst/>
            <a:ahLst/>
            <a:cxnLst/>
            <a:rect l="l" t="t" r="r" b="b"/>
            <a:pathLst>
              <a:path w="7964805">
                <a:moveTo>
                  <a:pt x="0" y="0"/>
                </a:moveTo>
                <a:lnTo>
                  <a:pt x="7964462" y="0"/>
                </a:lnTo>
              </a:path>
            </a:pathLst>
          </a:custGeom>
          <a:ln w="76200">
            <a:solidFill>
              <a:srgbClr val="FFFFFF"/>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91668" y="6178831"/>
            <a:ext cx="733425" cy="609598"/>
          </a:xfrm>
          <a:prstGeom prst="rect">
            <a:avLst/>
          </a:prstGeom>
        </p:spPr>
      </p:pic>
      <p:sp>
        <p:nvSpPr>
          <p:cNvPr id="5" name="object 5"/>
          <p:cNvSpPr txBox="1">
            <a:spLocks noGrp="1"/>
          </p:cNvSpPr>
          <p:nvPr>
            <p:ph type="title"/>
          </p:nvPr>
        </p:nvSpPr>
        <p:spPr>
          <a:xfrm>
            <a:off x="557580" y="858138"/>
            <a:ext cx="152400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FFFFFF"/>
                </a:solidFill>
              </a:rPr>
              <a:t>Agenda</a:t>
            </a:r>
            <a:endParaRPr sz="2800"/>
          </a:p>
        </p:txBody>
      </p:sp>
      <p:sp>
        <p:nvSpPr>
          <p:cNvPr id="6" name="object 6"/>
          <p:cNvSpPr txBox="1"/>
          <p:nvPr/>
        </p:nvSpPr>
        <p:spPr>
          <a:xfrm>
            <a:off x="578916" y="1811502"/>
            <a:ext cx="4951095" cy="2016125"/>
          </a:xfrm>
          <a:prstGeom prst="rect">
            <a:avLst/>
          </a:prstGeom>
        </p:spPr>
        <p:txBody>
          <a:bodyPr vert="horz" wrap="square" lIns="0" tIns="114300" rIns="0" bIns="0" rtlCol="0">
            <a:spAutoFit/>
          </a:bodyPr>
          <a:lstStyle/>
          <a:p>
            <a:pPr marL="469265" indent="-456565">
              <a:lnSpc>
                <a:spcPct val="100000"/>
              </a:lnSpc>
              <a:spcBef>
                <a:spcPts val="900"/>
              </a:spcBef>
              <a:buAutoNum type="arabicPeriod"/>
              <a:tabLst>
                <a:tab pos="469265" algn="l"/>
              </a:tabLst>
            </a:pPr>
            <a:r>
              <a:rPr sz="2000" dirty="0">
                <a:solidFill>
                  <a:srgbClr val="FFFFFF"/>
                </a:solidFill>
                <a:latin typeface="Verdana"/>
                <a:cs typeface="Verdana"/>
              </a:rPr>
              <a:t>Inleiding</a:t>
            </a:r>
            <a:r>
              <a:rPr sz="2000" spc="-40" dirty="0">
                <a:solidFill>
                  <a:srgbClr val="FFFFFF"/>
                </a:solidFill>
                <a:latin typeface="Verdana"/>
                <a:cs typeface="Verdana"/>
              </a:rPr>
              <a:t> </a:t>
            </a:r>
            <a:r>
              <a:rPr sz="2000" dirty="0">
                <a:solidFill>
                  <a:srgbClr val="FFFFFF"/>
                </a:solidFill>
                <a:latin typeface="Verdana"/>
                <a:cs typeface="Verdana"/>
              </a:rPr>
              <a:t>–</a:t>
            </a:r>
            <a:r>
              <a:rPr sz="2000" spc="-40" dirty="0">
                <a:solidFill>
                  <a:srgbClr val="FFFFFF"/>
                </a:solidFill>
                <a:latin typeface="Verdana"/>
                <a:cs typeface="Verdana"/>
              </a:rPr>
              <a:t> </a:t>
            </a:r>
            <a:r>
              <a:rPr sz="2000" spc="-10" dirty="0">
                <a:solidFill>
                  <a:srgbClr val="FFFFFF"/>
                </a:solidFill>
                <a:latin typeface="Verdana"/>
                <a:cs typeface="Verdana"/>
              </a:rPr>
              <a:t>Optimalisatieproblemen</a:t>
            </a:r>
            <a:endParaRPr sz="2000">
              <a:latin typeface="Verdana"/>
              <a:cs typeface="Verdana"/>
            </a:endParaRPr>
          </a:p>
          <a:p>
            <a:pPr marL="469265" indent="-456565">
              <a:lnSpc>
                <a:spcPct val="100000"/>
              </a:lnSpc>
              <a:spcBef>
                <a:spcPts val="805"/>
              </a:spcBef>
              <a:buAutoNum type="arabicPeriod"/>
              <a:tabLst>
                <a:tab pos="469265" algn="l"/>
              </a:tabLst>
            </a:pPr>
            <a:r>
              <a:rPr sz="2000" dirty="0">
                <a:solidFill>
                  <a:srgbClr val="FFFFFF"/>
                </a:solidFill>
                <a:latin typeface="Verdana"/>
                <a:cs typeface="Verdana"/>
              </a:rPr>
              <a:t>Algoritme</a:t>
            </a:r>
            <a:r>
              <a:rPr sz="2000" spc="-35" dirty="0">
                <a:solidFill>
                  <a:srgbClr val="FFFFFF"/>
                </a:solidFill>
                <a:latin typeface="Verdana"/>
                <a:cs typeface="Verdana"/>
              </a:rPr>
              <a:t> </a:t>
            </a:r>
            <a:r>
              <a:rPr sz="2000" dirty="0">
                <a:solidFill>
                  <a:srgbClr val="FFFFFF"/>
                </a:solidFill>
                <a:latin typeface="Verdana"/>
                <a:cs typeface="Verdana"/>
              </a:rPr>
              <a:t>versus</a:t>
            </a:r>
            <a:r>
              <a:rPr sz="2000" spc="-80" dirty="0">
                <a:solidFill>
                  <a:srgbClr val="FFFFFF"/>
                </a:solidFill>
                <a:latin typeface="Verdana"/>
                <a:cs typeface="Verdana"/>
              </a:rPr>
              <a:t> </a:t>
            </a:r>
            <a:r>
              <a:rPr sz="2000" spc="-10" dirty="0">
                <a:solidFill>
                  <a:srgbClr val="FFFFFF"/>
                </a:solidFill>
                <a:latin typeface="Verdana"/>
                <a:cs typeface="Verdana"/>
              </a:rPr>
              <a:t>heuristiek</a:t>
            </a:r>
            <a:endParaRPr sz="2000">
              <a:latin typeface="Verdana"/>
              <a:cs typeface="Verdana"/>
            </a:endParaRPr>
          </a:p>
          <a:p>
            <a:pPr marL="870585" lvl="1" indent="-457200">
              <a:lnSpc>
                <a:spcPct val="100000"/>
              </a:lnSpc>
              <a:spcBef>
                <a:spcPts val="705"/>
              </a:spcBef>
              <a:buFont typeface="Wingdings"/>
              <a:buChar char=""/>
              <a:tabLst>
                <a:tab pos="870585" algn="l"/>
              </a:tabLst>
            </a:pPr>
            <a:r>
              <a:rPr sz="1800" dirty="0">
                <a:solidFill>
                  <a:srgbClr val="FFFFFF"/>
                </a:solidFill>
                <a:latin typeface="Verdana"/>
                <a:cs typeface="Verdana"/>
              </a:rPr>
              <a:t>Computationele</a:t>
            </a:r>
            <a:r>
              <a:rPr sz="1800" spc="-135" dirty="0">
                <a:solidFill>
                  <a:srgbClr val="FFFFFF"/>
                </a:solidFill>
                <a:latin typeface="Verdana"/>
                <a:cs typeface="Verdana"/>
              </a:rPr>
              <a:t> </a:t>
            </a:r>
            <a:r>
              <a:rPr sz="1800" spc="-10" dirty="0">
                <a:solidFill>
                  <a:srgbClr val="FFFFFF"/>
                </a:solidFill>
                <a:latin typeface="Verdana"/>
                <a:cs typeface="Verdana"/>
              </a:rPr>
              <a:t>complexiteit</a:t>
            </a:r>
            <a:endParaRPr sz="1800">
              <a:latin typeface="Verdana"/>
              <a:cs typeface="Verdana"/>
            </a:endParaRPr>
          </a:p>
          <a:p>
            <a:pPr marL="469265" indent="-456565">
              <a:lnSpc>
                <a:spcPct val="100000"/>
              </a:lnSpc>
              <a:spcBef>
                <a:spcPts val="795"/>
              </a:spcBef>
              <a:buAutoNum type="arabicPeriod"/>
              <a:tabLst>
                <a:tab pos="469265" algn="l"/>
              </a:tabLst>
            </a:pPr>
            <a:r>
              <a:rPr sz="2000" dirty="0">
                <a:solidFill>
                  <a:srgbClr val="FFFFFF"/>
                </a:solidFill>
                <a:latin typeface="Verdana"/>
                <a:cs typeface="Verdana"/>
              </a:rPr>
              <a:t>Soorten</a:t>
            </a:r>
            <a:r>
              <a:rPr sz="2000" spc="-50" dirty="0">
                <a:solidFill>
                  <a:srgbClr val="FFFFFF"/>
                </a:solidFill>
                <a:latin typeface="Verdana"/>
                <a:cs typeface="Verdana"/>
              </a:rPr>
              <a:t> </a:t>
            </a:r>
            <a:r>
              <a:rPr sz="2000" spc="-10" dirty="0">
                <a:solidFill>
                  <a:srgbClr val="FFFFFF"/>
                </a:solidFill>
                <a:latin typeface="Verdana"/>
                <a:cs typeface="Verdana"/>
              </a:rPr>
              <a:t>heuristieken</a:t>
            </a:r>
            <a:endParaRPr sz="2000">
              <a:latin typeface="Verdana"/>
              <a:cs typeface="Verdana"/>
            </a:endParaRPr>
          </a:p>
          <a:p>
            <a:pPr marL="469265" indent="-456565">
              <a:lnSpc>
                <a:spcPct val="100000"/>
              </a:lnSpc>
              <a:spcBef>
                <a:spcPts val="810"/>
              </a:spcBef>
              <a:buAutoNum type="arabicPeriod"/>
              <a:tabLst>
                <a:tab pos="469265" algn="l"/>
              </a:tabLst>
            </a:pPr>
            <a:r>
              <a:rPr sz="2000" dirty="0">
                <a:solidFill>
                  <a:srgbClr val="FFFFFF"/>
                </a:solidFill>
                <a:latin typeface="Verdana"/>
                <a:cs typeface="Verdana"/>
              </a:rPr>
              <a:t>Simulated</a:t>
            </a:r>
            <a:r>
              <a:rPr sz="2000" spc="-50" dirty="0">
                <a:solidFill>
                  <a:srgbClr val="FFFFFF"/>
                </a:solidFill>
                <a:latin typeface="Verdana"/>
                <a:cs typeface="Verdana"/>
              </a:rPr>
              <a:t> </a:t>
            </a:r>
            <a:r>
              <a:rPr sz="2000" spc="-10" dirty="0">
                <a:solidFill>
                  <a:srgbClr val="FFFFFF"/>
                </a:solidFill>
                <a:latin typeface="Verdana"/>
                <a:cs typeface="Verdana"/>
              </a:rPr>
              <a:t>annealing</a:t>
            </a:r>
            <a:endParaRPr sz="2000">
              <a:latin typeface="Verdana"/>
              <a:cs typeface="Verdana"/>
            </a:endParaRPr>
          </a:p>
        </p:txBody>
      </p:sp>
      <p:sp>
        <p:nvSpPr>
          <p:cNvPr id="7" name="object 7"/>
          <p:cNvSpPr txBox="1"/>
          <p:nvPr/>
        </p:nvSpPr>
        <p:spPr>
          <a:xfrm>
            <a:off x="932789" y="6398158"/>
            <a:ext cx="2920365" cy="193675"/>
          </a:xfrm>
          <a:prstGeom prst="rect">
            <a:avLst/>
          </a:prstGeom>
        </p:spPr>
        <p:txBody>
          <a:bodyPr vert="horz" wrap="square" lIns="0" tIns="12700" rIns="0" bIns="0" rtlCol="0">
            <a:spAutoFit/>
          </a:bodyPr>
          <a:lstStyle/>
          <a:p>
            <a:pPr marL="12700">
              <a:lnSpc>
                <a:spcPct val="100000"/>
              </a:lnSpc>
              <a:spcBef>
                <a:spcPts val="100"/>
              </a:spcBef>
            </a:pPr>
            <a:r>
              <a:rPr sz="1100" i="1" dirty="0">
                <a:solidFill>
                  <a:srgbClr val="FFFFFF"/>
                </a:solidFill>
                <a:latin typeface="Verdana"/>
                <a:cs typeface="Verdana"/>
              </a:rPr>
              <a:t>Tekst</a:t>
            </a:r>
            <a:r>
              <a:rPr sz="1100" i="1" spc="-30" dirty="0">
                <a:solidFill>
                  <a:srgbClr val="FFFFFF"/>
                </a:solidFill>
                <a:latin typeface="Verdana"/>
                <a:cs typeface="Verdana"/>
              </a:rPr>
              <a:t> </a:t>
            </a:r>
            <a:r>
              <a:rPr sz="1100" i="1" dirty="0">
                <a:solidFill>
                  <a:srgbClr val="FFFFFF"/>
                </a:solidFill>
                <a:latin typeface="Verdana"/>
                <a:cs typeface="Verdana"/>
              </a:rPr>
              <a:t>op</a:t>
            </a:r>
            <a:r>
              <a:rPr sz="1100" i="1" spc="-15" dirty="0">
                <a:solidFill>
                  <a:srgbClr val="FFFFFF"/>
                </a:solidFill>
                <a:latin typeface="Verdana"/>
                <a:cs typeface="Verdana"/>
              </a:rPr>
              <a:t> </a:t>
            </a:r>
            <a:r>
              <a:rPr sz="1100" i="1" dirty="0">
                <a:solidFill>
                  <a:srgbClr val="FFFFFF"/>
                </a:solidFill>
                <a:latin typeface="Verdana"/>
                <a:cs typeface="Verdana"/>
              </a:rPr>
              <a:t>Canvas:</a:t>
            </a:r>
            <a:r>
              <a:rPr sz="1100" i="1" spc="-15" dirty="0">
                <a:solidFill>
                  <a:srgbClr val="FFFFFF"/>
                </a:solidFill>
                <a:latin typeface="Verdana"/>
                <a:cs typeface="Verdana"/>
              </a:rPr>
              <a:t> </a:t>
            </a:r>
            <a:r>
              <a:rPr sz="1100" i="1" spc="-10" dirty="0">
                <a:solidFill>
                  <a:srgbClr val="FFFFFF"/>
                </a:solidFill>
                <a:latin typeface="Verdana"/>
                <a:cs typeface="Verdana"/>
              </a:rPr>
              <a:t>“metaheuristieken.pdf”</a:t>
            </a:r>
            <a:endParaRPr sz="1100">
              <a:latin typeface="Verdana"/>
              <a:cs typeface="Verdana"/>
            </a:endParaRPr>
          </a:p>
        </p:txBody>
      </p:sp>
      <p:sp>
        <p:nvSpPr>
          <p:cNvPr id="8" name="object 8"/>
          <p:cNvSpPr txBox="1"/>
          <p:nvPr/>
        </p:nvSpPr>
        <p:spPr>
          <a:xfrm>
            <a:off x="5234432" y="6270142"/>
            <a:ext cx="824230" cy="193675"/>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FFFFFF"/>
                </a:solidFill>
                <a:latin typeface="Verdana"/>
                <a:cs typeface="Verdana"/>
              </a:rPr>
              <a:t>Oefeningen</a:t>
            </a:r>
            <a:endParaRPr sz="1100">
              <a:latin typeface="Verdana"/>
              <a:cs typeface="Verdana"/>
            </a:endParaRPr>
          </a:p>
        </p:txBody>
      </p:sp>
      <p:pic>
        <p:nvPicPr>
          <p:cNvPr id="9" name="object 9"/>
          <p:cNvPicPr/>
          <p:nvPr/>
        </p:nvPicPr>
        <p:blipFill>
          <a:blip r:embed="rId3" cstate="print"/>
          <a:stretch>
            <a:fillRect/>
          </a:stretch>
        </p:blipFill>
        <p:spPr>
          <a:xfrm>
            <a:off x="4683252" y="6306812"/>
            <a:ext cx="471779" cy="47177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
              <a:lnSpc>
                <a:spcPct val="100000"/>
              </a:lnSpc>
              <a:spcBef>
                <a:spcPts val="100"/>
              </a:spcBef>
            </a:pPr>
            <a:r>
              <a:rPr sz="1800" dirty="0"/>
              <a:t>Soorten</a:t>
            </a:r>
            <a:r>
              <a:rPr sz="1800" spc="-85" dirty="0"/>
              <a:t> </a:t>
            </a:r>
            <a:r>
              <a:rPr sz="1800" spc="-10" dirty="0"/>
              <a:t>heuristieken</a:t>
            </a:r>
            <a:endParaRPr sz="1800"/>
          </a:p>
        </p:txBody>
      </p:sp>
      <p:sp>
        <p:nvSpPr>
          <p:cNvPr id="3" name="object 3"/>
          <p:cNvSpPr txBox="1"/>
          <p:nvPr/>
        </p:nvSpPr>
        <p:spPr>
          <a:xfrm>
            <a:off x="578916" y="724047"/>
            <a:ext cx="5702935" cy="4161154"/>
          </a:xfrm>
          <a:prstGeom prst="rect">
            <a:avLst/>
          </a:prstGeom>
        </p:spPr>
        <p:txBody>
          <a:bodyPr vert="horz" wrap="square" lIns="0" tIns="156845" rIns="0" bIns="0" rtlCol="0">
            <a:spAutoFit/>
          </a:bodyPr>
          <a:lstStyle/>
          <a:p>
            <a:pPr marL="12700">
              <a:lnSpc>
                <a:spcPct val="100000"/>
              </a:lnSpc>
              <a:spcBef>
                <a:spcPts val="1235"/>
              </a:spcBef>
            </a:pPr>
            <a:r>
              <a:rPr sz="1800" b="1" dirty="0">
                <a:latin typeface="Verdana"/>
                <a:cs typeface="Verdana"/>
              </a:rPr>
              <a:t>Andere</a:t>
            </a:r>
            <a:r>
              <a:rPr sz="1800" b="1" spc="-80" dirty="0">
                <a:latin typeface="Verdana"/>
                <a:cs typeface="Verdana"/>
              </a:rPr>
              <a:t> </a:t>
            </a:r>
            <a:r>
              <a:rPr sz="1800" b="1" dirty="0">
                <a:latin typeface="Verdana"/>
                <a:cs typeface="Verdana"/>
              </a:rPr>
              <a:t>voorbeelden</a:t>
            </a:r>
            <a:r>
              <a:rPr sz="1800" b="1" spc="-65" dirty="0">
                <a:latin typeface="Verdana"/>
                <a:cs typeface="Verdana"/>
              </a:rPr>
              <a:t> </a:t>
            </a:r>
            <a:r>
              <a:rPr sz="1800" b="1" dirty="0">
                <a:latin typeface="Verdana"/>
                <a:cs typeface="Verdana"/>
              </a:rPr>
              <a:t>van</a:t>
            </a:r>
            <a:r>
              <a:rPr sz="1800" b="1" spc="-85" dirty="0">
                <a:latin typeface="Verdana"/>
                <a:cs typeface="Verdana"/>
              </a:rPr>
              <a:t> </a:t>
            </a:r>
            <a:r>
              <a:rPr sz="1800" b="1" spc="-10" dirty="0">
                <a:latin typeface="Verdana"/>
                <a:cs typeface="Verdana"/>
              </a:rPr>
              <a:t>meta-heuristieken:</a:t>
            </a:r>
            <a:endParaRPr sz="1800">
              <a:latin typeface="Verdana"/>
              <a:cs typeface="Verdana"/>
            </a:endParaRPr>
          </a:p>
          <a:p>
            <a:pPr marL="354965" indent="-342265">
              <a:lnSpc>
                <a:spcPct val="100000"/>
              </a:lnSpc>
              <a:spcBef>
                <a:spcPts val="1005"/>
              </a:spcBef>
              <a:buFont typeface="Wingdings"/>
              <a:buChar char=""/>
              <a:tabLst>
                <a:tab pos="354965" algn="l"/>
              </a:tabLst>
            </a:pPr>
            <a:r>
              <a:rPr sz="1600" dirty="0">
                <a:latin typeface="Verdana"/>
                <a:cs typeface="Verdana"/>
              </a:rPr>
              <a:t>ant</a:t>
            </a:r>
            <a:r>
              <a:rPr sz="1600" spc="-80" dirty="0">
                <a:latin typeface="Verdana"/>
                <a:cs typeface="Verdana"/>
              </a:rPr>
              <a:t> </a:t>
            </a:r>
            <a:r>
              <a:rPr sz="1600" dirty="0">
                <a:latin typeface="Verdana"/>
                <a:cs typeface="Verdana"/>
              </a:rPr>
              <a:t>colony</a:t>
            </a:r>
            <a:r>
              <a:rPr sz="1600" spc="-70" dirty="0">
                <a:latin typeface="Verdana"/>
                <a:cs typeface="Verdana"/>
              </a:rPr>
              <a:t> </a:t>
            </a:r>
            <a:r>
              <a:rPr sz="1600" dirty="0">
                <a:latin typeface="Verdana"/>
                <a:cs typeface="Verdana"/>
              </a:rPr>
              <a:t>optimisation</a:t>
            </a:r>
            <a:r>
              <a:rPr sz="1600" spc="-30" dirty="0">
                <a:latin typeface="Verdana"/>
                <a:cs typeface="Verdana"/>
              </a:rPr>
              <a:t> </a:t>
            </a:r>
            <a:r>
              <a:rPr sz="1600" spc="-10" dirty="0">
                <a:latin typeface="Verdana"/>
                <a:cs typeface="Verdana"/>
              </a:rPr>
              <a:t>algorithm</a:t>
            </a:r>
            <a:endParaRPr sz="1600">
              <a:latin typeface="Verdana"/>
              <a:cs typeface="Verdana"/>
            </a:endParaRPr>
          </a:p>
          <a:p>
            <a:pPr marL="354965" indent="-342265">
              <a:lnSpc>
                <a:spcPct val="100000"/>
              </a:lnSpc>
              <a:spcBef>
                <a:spcPts val="300"/>
              </a:spcBef>
              <a:buFont typeface="Wingdings"/>
              <a:buChar char=""/>
              <a:tabLst>
                <a:tab pos="354965" algn="l"/>
              </a:tabLst>
            </a:pPr>
            <a:r>
              <a:rPr sz="1600" dirty="0">
                <a:latin typeface="Verdana"/>
                <a:cs typeface="Verdana"/>
              </a:rPr>
              <a:t>genetic</a:t>
            </a:r>
            <a:r>
              <a:rPr sz="1600" spc="-60" dirty="0">
                <a:latin typeface="Verdana"/>
                <a:cs typeface="Verdana"/>
              </a:rPr>
              <a:t> </a:t>
            </a:r>
            <a:r>
              <a:rPr sz="1600" spc="-10" dirty="0">
                <a:latin typeface="Verdana"/>
                <a:cs typeface="Verdana"/>
              </a:rPr>
              <a:t>algorithm</a:t>
            </a:r>
            <a:endParaRPr sz="1600">
              <a:latin typeface="Verdana"/>
              <a:cs typeface="Verdana"/>
            </a:endParaRPr>
          </a:p>
          <a:p>
            <a:pPr marL="354965" indent="-342265">
              <a:lnSpc>
                <a:spcPct val="100000"/>
              </a:lnSpc>
              <a:spcBef>
                <a:spcPts val="300"/>
              </a:spcBef>
              <a:buFont typeface="Wingdings"/>
              <a:buChar char=""/>
              <a:tabLst>
                <a:tab pos="354965" algn="l"/>
              </a:tabLst>
            </a:pPr>
            <a:r>
              <a:rPr sz="1600" dirty="0">
                <a:latin typeface="Verdana"/>
                <a:cs typeface="Verdana"/>
              </a:rPr>
              <a:t>particle</a:t>
            </a:r>
            <a:r>
              <a:rPr sz="1600" spc="-45" dirty="0">
                <a:latin typeface="Verdana"/>
                <a:cs typeface="Verdana"/>
              </a:rPr>
              <a:t> </a:t>
            </a:r>
            <a:r>
              <a:rPr sz="1600" dirty="0">
                <a:latin typeface="Verdana"/>
                <a:cs typeface="Verdana"/>
              </a:rPr>
              <a:t>swarm</a:t>
            </a:r>
            <a:r>
              <a:rPr sz="1600" spc="-70" dirty="0">
                <a:latin typeface="Verdana"/>
                <a:cs typeface="Verdana"/>
              </a:rPr>
              <a:t> </a:t>
            </a:r>
            <a:r>
              <a:rPr sz="1600" spc="-10" dirty="0">
                <a:latin typeface="Verdana"/>
                <a:cs typeface="Verdana"/>
              </a:rPr>
              <a:t>optimization</a:t>
            </a:r>
            <a:endParaRPr sz="1600">
              <a:latin typeface="Verdana"/>
              <a:cs typeface="Verdana"/>
            </a:endParaRPr>
          </a:p>
          <a:p>
            <a:pPr marL="354965" indent="-342265">
              <a:lnSpc>
                <a:spcPct val="100000"/>
              </a:lnSpc>
              <a:spcBef>
                <a:spcPts val="300"/>
              </a:spcBef>
              <a:buFont typeface="Wingdings"/>
              <a:buChar char=""/>
              <a:tabLst>
                <a:tab pos="354965" algn="l"/>
              </a:tabLst>
            </a:pPr>
            <a:r>
              <a:rPr sz="1600" dirty="0">
                <a:latin typeface="Verdana"/>
                <a:cs typeface="Verdana"/>
              </a:rPr>
              <a:t>artificial</a:t>
            </a:r>
            <a:r>
              <a:rPr sz="1600" spc="-60" dirty="0">
                <a:latin typeface="Verdana"/>
                <a:cs typeface="Verdana"/>
              </a:rPr>
              <a:t> </a:t>
            </a:r>
            <a:r>
              <a:rPr sz="1600" dirty="0">
                <a:latin typeface="Verdana"/>
                <a:cs typeface="Verdana"/>
              </a:rPr>
              <a:t>immune</a:t>
            </a:r>
            <a:r>
              <a:rPr sz="1600" spc="-45" dirty="0">
                <a:latin typeface="Verdana"/>
                <a:cs typeface="Verdana"/>
              </a:rPr>
              <a:t> </a:t>
            </a:r>
            <a:r>
              <a:rPr sz="1600" spc="-10" dirty="0">
                <a:latin typeface="Verdana"/>
                <a:cs typeface="Verdana"/>
              </a:rPr>
              <a:t>systems</a:t>
            </a:r>
            <a:endParaRPr sz="1600">
              <a:latin typeface="Verdana"/>
              <a:cs typeface="Verdana"/>
            </a:endParaRPr>
          </a:p>
          <a:p>
            <a:pPr marL="354965" indent="-342265">
              <a:lnSpc>
                <a:spcPct val="100000"/>
              </a:lnSpc>
              <a:spcBef>
                <a:spcPts val="300"/>
              </a:spcBef>
              <a:buFont typeface="Wingdings"/>
              <a:buChar char=""/>
              <a:tabLst>
                <a:tab pos="354965" algn="l"/>
              </a:tabLst>
            </a:pPr>
            <a:r>
              <a:rPr sz="1600" dirty="0">
                <a:latin typeface="Verdana"/>
                <a:cs typeface="Verdana"/>
              </a:rPr>
              <a:t>bacterial</a:t>
            </a:r>
            <a:r>
              <a:rPr sz="1600" spc="-75" dirty="0">
                <a:latin typeface="Verdana"/>
                <a:cs typeface="Verdana"/>
              </a:rPr>
              <a:t> </a:t>
            </a:r>
            <a:r>
              <a:rPr sz="1600" dirty="0">
                <a:latin typeface="Verdana"/>
                <a:cs typeface="Verdana"/>
              </a:rPr>
              <a:t>foraging</a:t>
            </a:r>
            <a:r>
              <a:rPr sz="1600" spc="-90" dirty="0">
                <a:latin typeface="Verdana"/>
                <a:cs typeface="Verdana"/>
              </a:rPr>
              <a:t> </a:t>
            </a:r>
            <a:r>
              <a:rPr sz="1600" dirty="0">
                <a:latin typeface="Verdana"/>
                <a:cs typeface="Verdana"/>
              </a:rPr>
              <a:t>optimization</a:t>
            </a:r>
            <a:r>
              <a:rPr sz="1600" spc="-65" dirty="0">
                <a:latin typeface="Verdana"/>
                <a:cs typeface="Verdana"/>
              </a:rPr>
              <a:t> </a:t>
            </a:r>
            <a:r>
              <a:rPr sz="1600" spc="-10" dirty="0">
                <a:latin typeface="Verdana"/>
                <a:cs typeface="Verdana"/>
              </a:rPr>
              <a:t>algorithm</a:t>
            </a:r>
            <a:endParaRPr sz="1600">
              <a:latin typeface="Verdana"/>
              <a:cs typeface="Verdana"/>
            </a:endParaRPr>
          </a:p>
          <a:p>
            <a:pPr marL="354965" indent="-342265">
              <a:lnSpc>
                <a:spcPct val="100000"/>
              </a:lnSpc>
              <a:spcBef>
                <a:spcPts val="300"/>
              </a:spcBef>
              <a:buFont typeface="Wingdings"/>
              <a:buChar char=""/>
              <a:tabLst>
                <a:tab pos="354965" algn="l"/>
              </a:tabLst>
            </a:pPr>
            <a:r>
              <a:rPr sz="1600" spc="-25" dirty="0">
                <a:latin typeface="Verdana"/>
                <a:cs typeface="Verdana"/>
              </a:rPr>
              <a:t>biogeography-</a:t>
            </a:r>
            <a:r>
              <a:rPr sz="1600" dirty="0">
                <a:latin typeface="Verdana"/>
                <a:cs typeface="Verdana"/>
              </a:rPr>
              <a:t>based</a:t>
            </a:r>
            <a:r>
              <a:rPr sz="1600" spc="105" dirty="0">
                <a:latin typeface="Verdana"/>
                <a:cs typeface="Verdana"/>
              </a:rPr>
              <a:t> </a:t>
            </a:r>
            <a:r>
              <a:rPr sz="1600" spc="-10" dirty="0">
                <a:latin typeface="Verdana"/>
                <a:cs typeface="Verdana"/>
              </a:rPr>
              <a:t>optimization</a:t>
            </a:r>
            <a:endParaRPr sz="1600">
              <a:latin typeface="Verdana"/>
              <a:cs typeface="Verdana"/>
            </a:endParaRPr>
          </a:p>
          <a:p>
            <a:pPr marL="354965" indent="-342265">
              <a:lnSpc>
                <a:spcPct val="100000"/>
              </a:lnSpc>
              <a:spcBef>
                <a:spcPts val="300"/>
              </a:spcBef>
              <a:buFont typeface="Wingdings"/>
              <a:buChar char=""/>
              <a:tabLst>
                <a:tab pos="354965" algn="l"/>
              </a:tabLst>
            </a:pPr>
            <a:r>
              <a:rPr sz="1600" dirty="0">
                <a:latin typeface="Verdana"/>
                <a:cs typeface="Verdana"/>
              </a:rPr>
              <a:t>coevolutionary</a:t>
            </a:r>
            <a:r>
              <a:rPr sz="1600" spc="-110" dirty="0">
                <a:latin typeface="Verdana"/>
                <a:cs typeface="Verdana"/>
              </a:rPr>
              <a:t> </a:t>
            </a:r>
            <a:r>
              <a:rPr sz="1600" spc="-10" dirty="0">
                <a:latin typeface="Verdana"/>
                <a:cs typeface="Verdana"/>
              </a:rPr>
              <a:t>algorithms</a:t>
            </a:r>
            <a:endParaRPr sz="1600">
              <a:latin typeface="Verdana"/>
              <a:cs typeface="Verdana"/>
            </a:endParaRPr>
          </a:p>
          <a:p>
            <a:pPr marL="354965" indent="-342265">
              <a:lnSpc>
                <a:spcPct val="100000"/>
              </a:lnSpc>
              <a:spcBef>
                <a:spcPts val="300"/>
              </a:spcBef>
              <a:buFont typeface="Wingdings"/>
              <a:buChar char=""/>
              <a:tabLst>
                <a:tab pos="354965" algn="l"/>
              </a:tabLst>
            </a:pPr>
            <a:r>
              <a:rPr sz="1600" dirty="0">
                <a:latin typeface="Verdana"/>
                <a:cs typeface="Verdana"/>
              </a:rPr>
              <a:t>cultural</a:t>
            </a:r>
            <a:r>
              <a:rPr sz="1600" spc="-85" dirty="0">
                <a:latin typeface="Verdana"/>
                <a:cs typeface="Verdana"/>
              </a:rPr>
              <a:t> </a:t>
            </a:r>
            <a:r>
              <a:rPr sz="1600" spc="-10" dirty="0">
                <a:latin typeface="Verdana"/>
                <a:cs typeface="Verdana"/>
              </a:rPr>
              <a:t>algorithms</a:t>
            </a:r>
            <a:endParaRPr sz="1600">
              <a:latin typeface="Verdana"/>
              <a:cs typeface="Verdana"/>
            </a:endParaRPr>
          </a:p>
          <a:p>
            <a:pPr marL="354965" indent="-342265">
              <a:lnSpc>
                <a:spcPct val="100000"/>
              </a:lnSpc>
              <a:spcBef>
                <a:spcPts val="305"/>
              </a:spcBef>
              <a:buFont typeface="Wingdings"/>
              <a:buChar char=""/>
              <a:tabLst>
                <a:tab pos="354965" algn="l"/>
              </a:tabLst>
            </a:pPr>
            <a:r>
              <a:rPr sz="1600" dirty="0">
                <a:latin typeface="Verdana"/>
                <a:cs typeface="Verdana"/>
              </a:rPr>
              <a:t>differential</a:t>
            </a:r>
            <a:r>
              <a:rPr sz="1600" spc="-100" dirty="0">
                <a:latin typeface="Verdana"/>
                <a:cs typeface="Verdana"/>
              </a:rPr>
              <a:t> </a:t>
            </a:r>
            <a:r>
              <a:rPr sz="1600" dirty="0">
                <a:latin typeface="Verdana"/>
                <a:cs typeface="Verdana"/>
              </a:rPr>
              <a:t>evolution</a:t>
            </a:r>
            <a:r>
              <a:rPr sz="1600" spc="-110" dirty="0">
                <a:latin typeface="Verdana"/>
                <a:cs typeface="Verdana"/>
              </a:rPr>
              <a:t> </a:t>
            </a:r>
            <a:r>
              <a:rPr sz="1600" spc="-10" dirty="0">
                <a:latin typeface="Verdana"/>
                <a:cs typeface="Verdana"/>
              </a:rPr>
              <a:t>algorithm</a:t>
            </a:r>
            <a:endParaRPr sz="1600">
              <a:latin typeface="Verdana"/>
              <a:cs typeface="Verdana"/>
            </a:endParaRPr>
          </a:p>
          <a:p>
            <a:pPr marL="355600" marR="2428875" indent="-342900">
              <a:lnSpc>
                <a:spcPct val="100000"/>
              </a:lnSpc>
              <a:spcBef>
                <a:spcPts val="300"/>
              </a:spcBef>
              <a:buFont typeface="Wingdings"/>
              <a:buChar char=""/>
              <a:tabLst>
                <a:tab pos="355600" algn="l"/>
              </a:tabLst>
            </a:pPr>
            <a:r>
              <a:rPr sz="1600" dirty="0">
                <a:latin typeface="Verdana"/>
                <a:cs typeface="Verdana"/>
              </a:rPr>
              <a:t>greedy</a:t>
            </a:r>
            <a:r>
              <a:rPr sz="1600" spc="-95" dirty="0">
                <a:latin typeface="Verdana"/>
                <a:cs typeface="Verdana"/>
              </a:rPr>
              <a:t> </a:t>
            </a:r>
            <a:r>
              <a:rPr sz="1600" dirty="0">
                <a:latin typeface="Verdana"/>
                <a:cs typeface="Verdana"/>
              </a:rPr>
              <a:t>randomized</a:t>
            </a:r>
            <a:r>
              <a:rPr sz="1600" spc="-65" dirty="0">
                <a:latin typeface="Verdana"/>
                <a:cs typeface="Verdana"/>
              </a:rPr>
              <a:t> </a:t>
            </a:r>
            <a:r>
              <a:rPr sz="1600" spc="-10" dirty="0">
                <a:latin typeface="Verdana"/>
                <a:cs typeface="Verdana"/>
              </a:rPr>
              <a:t>adaptive </a:t>
            </a:r>
            <a:r>
              <a:rPr sz="1600" dirty="0">
                <a:latin typeface="Verdana"/>
                <a:cs typeface="Verdana"/>
              </a:rPr>
              <a:t>search</a:t>
            </a:r>
            <a:r>
              <a:rPr sz="1600" spc="-45" dirty="0">
                <a:latin typeface="Verdana"/>
                <a:cs typeface="Verdana"/>
              </a:rPr>
              <a:t> </a:t>
            </a:r>
            <a:r>
              <a:rPr sz="1600" spc="-10" dirty="0">
                <a:latin typeface="Verdana"/>
                <a:cs typeface="Verdana"/>
              </a:rPr>
              <a:t>procedure</a:t>
            </a:r>
            <a:endParaRPr sz="1600">
              <a:latin typeface="Verdana"/>
              <a:cs typeface="Verdana"/>
            </a:endParaRPr>
          </a:p>
          <a:p>
            <a:pPr marL="354965" indent="-342265">
              <a:lnSpc>
                <a:spcPct val="100000"/>
              </a:lnSpc>
              <a:spcBef>
                <a:spcPts val="300"/>
              </a:spcBef>
              <a:buFont typeface="Wingdings"/>
              <a:buChar char=""/>
              <a:tabLst>
                <a:tab pos="354965" algn="l"/>
              </a:tabLst>
            </a:pPr>
            <a:r>
              <a:rPr sz="1600" dirty="0">
                <a:latin typeface="Verdana"/>
                <a:cs typeface="Verdana"/>
              </a:rPr>
              <a:t>scatter</a:t>
            </a:r>
            <a:r>
              <a:rPr sz="1600" spc="-40" dirty="0">
                <a:latin typeface="Verdana"/>
                <a:cs typeface="Verdana"/>
              </a:rPr>
              <a:t> </a:t>
            </a:r>
            <a:r>
              <a:rPr sz="1600" spc="-10" dirty="0">
                <a:latin typeface="Verdana"/>
                <a:cs typeface="Verdana"/>
              </a:rPr>
              <a:t>search</a:t>
            </a:r>
            <a:endParaRPr sz="1600">
              <a:latin typeface="Verdana"/>
              <a:cs typeface="Verdana"/>
            </a:endParaRPr>
          </a:p>
          <a:p>
            <a:pPr marL="354965" indent="-342265">
              <a:lnSpc>
                <a:spcPct val="100000"/>
              </a:lnSpc>
              <a:spcBef>
                <a:spcPts val="300"/>
              </a:spcBef>
              <a:buFont typeface="Wingdings"/>
              <a:buChar char=""/>
              <a:tabLst>
                <a:tab pos="354965" algn="l"/>
              </a:tabLst>
            </a:pPr>
            <a:r>
              <a:rPr sz="1600" b="1" spc="-50" dirty="0">
                <a:latin typeface="Verdana"/>
                <a:cs typeface="Verdana"/>
              </a:rPr>
              <a:t>…</a:t>
            </a:r>
            <a:endParaRPr sz="1600">
              <a:latin typeface="Verdana"/>
              <a:cs typeface="Verdana"/>
            </a:endParaRPr>
          </a:p>
        </p:txBody>
      </p:sp>
      <p:grpSp>
        <p:nvGrpSpPr>
          <p:cNvPr id="4" name="object 4"/>
          <p:cNvGrpSpPr/>
          <p:nvPr/>
        </p:nvGrpSpPr>
        <p:grpSpPr>
          <a:xfrm>
            <a:off x="1619630" y="4627295"/>
            <a:ext cx="1728470" cy="2188210"/>
            <a:chOff x="1619630" y="4627295"/>
            <a:chExt cx="1728470" cy="2188210"/>
          </a:xfrm>
        </p:grpSpPr>
        <p:pic>
          <p:nvPicPr>
            <p:cNvPr id="5" name="object 5"/>
            <p:cNvPicPr/>
            <p:nvPr/>
          </p:nvPicPr>
          <p:blipFill>
            <a:blip r:embed="rId3" cstate="print"/>
            <a:stretch>
              <a:fillRect/>
            </a:stretch>
          </p:blipFill>
          <p:spPr>
            <a:xfrm>
              <a:off x="1619630" y="4635588"/>
              <a:ext cx="649871" cy="856780"/>
            </a:xfrm>
            <a:prstGeom prst="rect">
              <a:avLst/>
            </a:prstGeom>
          </p:spPr>
        </p:pic>
        <p:pic>
          <p:nvPicPr>
            <p:cNvPr id="6" name="object 6"/>
            <p:cNvPicPr/>
            <p:nvPr/>
          </p:nvPicPr>
          <p:blipFill>
            <a:blip r:embed="rId4" cstate="print"/>
            <a:stretch>
              <a:fillRect/>
            </a:stretch>
          </p:blipFill>
          <p:spPr>
            <a:xfrm>
              <a:off x="2369819" y="4627295"/>
              <a:ext cx="649871" cy="977201"/>
            </a:xfrm>
            <a:prstGeom prst="rect">
              <a:avLst/>
            </a:prstGeom>
          </p:spPr>
        </p:pic>
        <p:pic>
          <p:nvPicPr>
            <p:cNvPr id="7" name="object 7"/>
            <p:cNvPicPr/>
            <p:nvPr/>
          </p:nvPicPr>
          <p:blipFill>
            <a:blip r:embed="rId5" cstate="print"/>
            <a:stretch>
              <a:fillRect/>
            </a:stretch>
          </p:blipFill>
          <p:spPr>
            <a:xfrm>
              <a:off x="1897887" y="5836302"/>
              <a:ext cx="649871" cy="978597"/>
            </a:xfrm>
            <a:prstGeom prst="rect">
              <a:avLst/>
            </a:prstGeom>
          </p:spPr>
        </p:pic>
        <p:pic>
          <p:nvPicPr>
            <p:cNvPr id="8" name="object 8"/>
            <p:cNvPicPr/>
            <p:nvPr/>
          </p:nvPicPr>
          <p:blipFill>
            <a:blip r:embed="rId6" cstate="print"/>
            <a:stretch>
              <a:fillRect/>
            </a:stretch>
          </p:blipFill>
          <p:spPr>
            <a:xfrm>
              <a:off x="1619630" y="4844808"/>
              <a:ext cx="641578" cy="967435"/>
            </a:xfrm>
            <a:prstGeom prst="rect">
              <a:avLst/>
            </a:prstGeom>
          </p:spPr>
        </p:pic>
        <p:pic>
          <p:nvPicPr>
            <p:cNvPr id="9" name="object 9"/>
            <p:cNvPicPr/>
            <p:nvPr/>
          </p:nvPicPr>
          <p:blipFill>
            <a:blip r:embed="rId7" cstate="print"/>
            <a:stretch>
              <a:fillRect/>
            </a:stretch>
          </p:blipFill>
          <p:spPr>
            <a:xfrm>
              <a:off x="2117470" y="5319014"/>
              <a:ext cx="642848" cy="954735"/>
            </a:xfrm>
            <a:prstGeom prst="rect">
              <a:avLst/>
            </a:prstGeom>
          </p:spPr>
        </p:pic>
        <p:pic>
          <p:nvPicPr>
            <p:cNvPr id="10" name="object 10"/>
            <p:cNvPicPr/>
            <p:nvPr/>
          </p:nvPicPr>
          <p:blipFill>
            <a:blip r:embed="rId8" cstate="print"/>
            <a:stretch>
              <a:fillRect/>
            </a:stretch>
          </p:blipFill>
          <p:spPr>
            <a:xfrm>
              <a:off x="2687700" y="5719432"/>
              <a:ext cx="660222" cy="990333"/>
            </a:xfrm>
            <a:prstGeom prst="rect">
              <a:avLst/>
            </a:prstGeom>
          </p:spPr>
        </p:pic>
      </p:grpSp>
      <p:pic>
        <p:nvPicPr>
          <p:cNvPr id="11" name="object 11"/>
          <p:cNvPicPr/>
          <p:nvPr/>
        </p:nvPicPr>
        <p:blipFill>
          <a:blip r:embed="rId9" cstate="print"/>
          <a:stretch>
            <a:fillRect/>
          </a:stretch>
        </p:blipFill>
        <p:spPr>
          <a:xfrm>
            <a:off x="4322190" y="2102853"/>
            <a:ext cx="4760467" cy="4374641"/>
          </a:xfrm>
          <a:prstGeom prst="rect">
            <a:avLst/>
          </a:prstGeom>
        </p:spPr>
      </p:pic>
      <p:sp>
        <p:nvSpPr>
          <p:cNvPr id="12" name="object 12"/>
          <p:cNvSpPr txBox="1"/>
          <p:nvPr/>
        </p:nvSpPr>
        <p:spPr>
          <a:xfrm>
            <a:off x="3868928" y="6563664"/>
            <a:ext cx="5149850" cy="193675"/>
          </a:xfrm>
          <a:prstGeom prst="rect">
            <a:avLst/>
          </a:prstGeom>
        </p:spPr>
        <p:txBody>
          <a:bodyPr vert="horz" wrap="square" lIns="0" tIns="12700" rIns="0" bIns="0" rtlCol="0">
            <a:spAutoFit/>
          </a:bodyPr>
          <a:lstStyle/>
          <a:p>
            <a:pPr marL="12700">
              <a:lnSpc>
                <a:spcPct val="100000"/>
              </a:lnSpc>
              <a:spcBef>
                <a:spcPts val="100"/>
              </a:spcBef>
            </a:pPr>
            <a:r>
              <a:rPr sz="1100" u="sng" spc="-10" dirty="0">
                <a:solidFill>
                  <a:srgbClr val="89C53E"/>
                </a:solidFill>
                <a:uFill>
                  <a:solidFill>
                    <a:srgbClr val="89C53E"/>
                  </a:solidFill>
                </a:uFill>
                <a:latin typeface="Calibri"/>
                <a:cs typeface="Calibri"/>
              </a:rPr>
              <a:t>https://en.wikipedia.org/wiki/Metaheuristic#/media/File:Metaheuristics_classification.svg</a:t>
            </a:r>
            <a:endParaRPr sz="1100">
              <a:latin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3" cstate="print"/>
            <a:stretch>
              <a:fillRect/>
            </a:stretch>
          </p:blipFill>
          <p:spPr>
            <a:xfrm>
              <a:off x="0" y="0"/>
              <a:ext cx="9144000" cy="6857999"/>
            </a:xfrm>
            <a:prstGeom prst="rect">
              <a:avLst/>
            </a:prstGeom>
          </p:spPr>
        </p:pic>
        <p:sp>
          <p:nvSpPr>
            <p:cNvPr id="4" name="object 4"/>
            <p:cNvSpPr/>
            <p:nvPr/>
          </p:nvSpPr>
          <p:spPr>
            <a:xfrm>
              <a:off x="582218" y="2775252"/>
              <a:ext cx="4434205" cy="92075"/>
            </a:xfrm>
            <a:custGeom>
              <a:avLst/>
              <a:gdLst/>
              <a:ahLst/>
              <a:cxnLst/>
              <a:rect l="l" t="t" r="r" b="b"/>
              <a:pathLst>
                <a:path w="4434205" h="92075">
                  <a:moveTo>
                    <a:pt x="4434205" y="0"/>
                  </a:moveTo>
                  <a:lnTo>
                    <a:pt x="0" y="0"/>
                  </a:lnTo>
                  <a:lnTo>
                    <a:pt x="0" y="91899"/>
                  </a:lnTo>
                  <a:lnTo>
                    <a:pt x="4434205" y="91899"/>
                  </a:lnTo>
                  <a:lnTo>
                    <a:pt x="4434205"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567334" y="3088386"/>
            <a:ext cx="2326005" cy="953135"/>
          </a:xfrm>
          <a:prstGeom prst="rect">
            <a:avLst/>
          </a:prstGeom>
        </p:spPr>
        <p:txBody>
          <a:bodyPr vert="horz" wrap="square" lIns="0" tIns="67945" rIns="0" bIns="0" rtlCol="0">
            <a:spAutoFit/>
          </a:bodyPr>
          <a:lstStyle/>
          <a:p>
            <a:pPr marL="12700" marR="5080">
              <a:lnSpc>
                <a:spcPts val="3460"/>
              </a:lnSpc>
              <a:spcBef>
                <a:spcPts val="535"/>
              </a:spcBef>
            </a:pPr>
            <a:r>
              <a:rPr sz="3200" spc="-10" dirty="0"/>
              <a:t>Simulated Annealing</a:t>
            </a:r>
            <a:endParaRPr sz="3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8916" y="220217"/>
            <a:ext cx="268287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a:cs typeface="Verdana"/>
              </a:rPr>
              <a:t>Simulated</a:t>
            </a:r>
            <a:r>
              <a:rPr sz="1800" b="1" spc="-40" dirty="0">
                <a:latin typeface="Verdana"/>
                <a:cs typeface="Verdana"/>
              </a:rPr>
              <a:t> </a:t>
            </a:r>
            <a:r>
              <a:rPr sz="1800" b="1" spc="-10" dirty="0">
                <a:latin typeface="Verdana"/>
                <a:cs typeface="Verdana"/>
              </a:rPr>
              <a:t>Annealing</a:t>
            </a:r>
            <a:endParaRPr sz="1800">
              <a:latin typeface="Verdana"/>
              <a:cs typeface="Verdana"/>
            </a:endParaRPr>
          </a:p>
        </p:txBody>
      </p:sp>
      <p:sp>
        <p:nvSpPr>
          <p:cNvPr id="3" name="object 3"/>
          <p:cNvSpPr txBox="1">
            <a:spLocks noGrp="1"/>
          </p:cNvSpPr>
          <p:nvPr>
            <p:ph type="title"/>
          </p:nvPr>
        </p:nvSpPr>
        <p:spPr>
          <a:xfrm>
            <a:off x="578916" y="868426"/>
            <a:ext cx="7887334" cy="756920"/>
          </a:xfrm>
          <a:prstGeom prst="rect">
            <a:avLst/>
          </a:prstGeom>
        </p:spPr>
        <p:txBody>
          <a:bodyPr vert="horz" wrap="square" lIns="0" tIns="12700" rIns="0" bIns="0" rtlCol="0">
            <a:spAutoFit/>
          </a:bodyPr>
          <a:lstStyle/>
          <a:p>
            <a:pPr marL="12700" marR="5080">
              <a:lnSpc>
                <a:spcPct val="100000"/>
              </a:lnSpc>
              <a:spcBef>
                <a:spcPts val="100"/>
              </a:spcBef>
            </a:pPr>
            <a:r>
              <a:rPr dirty="0"/>
              <a:t>Gebaseerd</a:t>
            </a:r>
            <a:r>
              <a:rPr spc="-100" dirty="0"/>
              <a:t> </a:t>
            </a:r>
            <a:r>
              <a:rPr dirty="0"/>
              <a:t>op</a:t>
            </a:r>
            <a:r>
              <a:rPr spc="-95" dirty="0"/>
              <a:t> </a:t>
            </a:r>
            <a:r>
              <a:rPr dirty="0"/>
              <a:t>afkoelingsproces</a:t>
            </a:r>
            <a:r>
              <a:rPr spc="-60" dirty="0"/>
              <a:t> </a:t>
            </a:r>
            <a:r>
              <a:rPr dirty="0"/>
              <a:t>in</a:t>
            </a:r>
            <a:r>
              <a:rPr spc="-85" dirty="0"/>
              <a:t> </a:t>
            </a:r>
            <a:r>
              <a:rPr spc="-10" dirty="0"/>
              <a:t>materialen: annealing</a:t>
            </a:r>
          </a:p>
        </p:txBody>
      </p:sp>
      <p:sp>
        <p:nvSpPr>
          <p:cNvPr id="4" name="object 4"/>
          <p:cNvSpPr txBox="1"/>
          <p:nvPr/>
        </p:nvSpPr>
        <p:spPr>
          <a:xfrm>
            <a:off x="757224" y="1726133"/>
            <a:ext cx="6553200" cy="1322705"/>
          </a:xfrm>
          <a:prstGeom prst="rect">
            <a:avLst/>
          </a:prstGeom>
        </p:spPr>
        <p:txBody>
          <a:bodyPr vert="horz" wrap="square" lIns="0" tIns="13335" rIns="0" bIns="0" rtlCol="0">
            <a:spAutoFit/>
          </a:bodyPr>
          <a:lstStyle/>
          <a:p>
            <a:pPr marL="191135" indent="-178435">
              <a:lnSpc>
                <a:spcPct val="100000"/>
              </a:lnSpc>
              <a:spcBef>
                <a:spcPts val="105"/>
              </a:spcBef>
              <a:buFont typeface="Arial MT"/>
              <a:buChar char="–"/>
              <a:tabLst>
                <a:tab pos="191135" algn="l"/>
              </a:tabLst>
            </a:pPr>
            <a:r>
              <a:rPr sz="2000" dirty="0">
                <a:latin typeface="Verdana"/>
                <a:cs typeface="Verdana"/>
              </a:rPr>
              <a:t>atomen</a:t>
            </a:r>
            <a:r>
              <a:rPr sz="2000" spc="-45" dirty="0">
                <a:latin typeface="Verdana"/>
                <a:cs typeface="Verdana"/>
              </a:rPr>
              <a:t> </a:t>
            </a:r>
            <a:r>
              <a:rPr sz="2000" dirty="0">
                <a:latin typeface="Verdana"/>
                <a:cs typeface="Verdana"/>
              </a:rPr>
              <a:t>in</a:t>
            </a:r>
            <a:r>
              <a:rPr sz="2000" spc="-45" dirty="0">
                <a:latin typeface="Verdana"/>
                <a:cs typeface="Verdana"/>
              </a:rPr>
              <a:t> </a:t>
            </a:r>
            <a:r>
              <a:rPr sz="2000" dirty="0">
                <a:latin typeface="Verdana"/>
                <a:cs typeface="Verdana"/>
              </a:rPr>
              <a:t>materiaal</a:t>
            </a:r>
            <a:r>
              <a:rPr sz="2000" spc="-35" dirty="0">
                <a:latin typeface="Verdana"/>
                <a:cs typeface="Verdana"/>
              </a:rPr>
              <a:t> </a:t>
            </a:r>
            <a:r>
              <a:rPr sz="2000" dirty="0">
                <a:latin typeface="Verdana"/>
                <a:cs typeface="Verdana"/>
              </a:rPr>
              <a:t>bewegen,</a:t>
            </a:r>
            <a:r>
              <a:rPr sz="2000" spc="-45" dirty="0">
                <a:latin typeface="Verdana"/>
                <a:cs typeface="Verdana"/>
              </a:rPr>
              <a:t> </a:t>
            </a:r>
            <a:r>
              <a:rPr sz="2000" spc="-20" dirty="0">
                <a:latin typeface="Verdana"/>
                <a:cs typeface="Verdana"/>
              </a:rPr>
              <a:t>maar</a:t>
            </a:r>
            <a:endParaRPr sz="2000">
              <a:latin typeface="Verdana"/>
              <a:cs typeface="Verdana"/>
            </a:endParaRPr>
          </a:p>
          <a:p>
            <a:pPr marL="192405">
              <a:lnSpc>
                <a:spcPct val="100000"/>
              </a:lnSpc>
              <a:spcBef>
                <a:spcPts val="5"/>
              </a:spcBef>
            </a:pPr>
            <a:r>
              <a:rPr sz="2000" dirty="0">
                <a:latin typeface="Verdana"/>
                <a:cs typeface="Verdana"/>
              </a:rPr>
              <a:t>hoe</a:t>
            </a:r>
            <a:r>
              <a:rPr sz="2000" spc="-35" dirty="0">
                <a:latin typeface="Verdana"/>
                <a:cs typeface="Verdana"/>
              </a:rPr>
              <a:t> </a:t>
            </a:r>
            <a:r>
              <a:rPr sz="2000" dirty="0">
                <a:latin typeface="Verdana"/>
                <a:cs typeface="Verdana"/>
              </a:rPr>
              <a:t>lager</a:t>
            </a:r>
            <a:r>
              <a:rPr sz="2000" spc="-15" dirty="0">
                <a:latin typeface="Verdana"/>
                <a:cs typeface="Verdana"/>
              </a:rPr>
              <a:t> </a:t>
            </a:r>
            <a:r>
              <a:rPr sz="2000" dirty="0">
                <a:latin typeface="Verdana"/>
                <a:cs typeface="Verdana"/>
              </a:rPr>
              <a:t>de</a:t>
            </a:r>
            <a:r>
              <a:rPr sz="2000" spc="-35" dirty="0">
                <a:latin typeface="Verdana"/>
                <a:cs typeface="Verdana"/>
              </a:rPr>
              <a:t> </a:t>
            </a:r>
            <a:r>
              <a:rPr sz="2000" spc="-25" dirty="0">
                <a:latin typeface="Verdana"/>
                <a:cs typeface="Verdana"/>
              </a:rPr>
              <a:t>temperatuur,</a:t>
            </a:r>
            <a:r>
              <a:rPr sz="2000" spc="-45" dirty="0">
                <a:latin typeface="Verdana"/>
                <a:cs typeface="Verdana"/>
              </a:rPr>
              <a:t> </a:t>
            </a:r>
            <a:r>
              <a:rPr sz="2000" dirty="0">
                <a:latin typeface="Verdana"/>
                <a:cs typeface="Verdana"/>
              </a:rPr>
              <a:t>hoe</a:t>
            </a:r>
            <a:r>
              <a:rPr sz="2000" spc="-30" dirty="0">
                <a:latin typeface="Verdana"/>
                <a:cs typeface="Verdana"/>
              </a:rPr>
              <a:t> </a:t>
            </a:r>
            <a:r>
              <a:rPr sz="2000" spc="-10" dirty="0">
                <a:latin typeface="Verdana"/>
                <a:cs typeface="Verdana"/>
              </a:rPr>
              <a:t>minder</a:t>
            </a:r>
            <a:endParaRPr sz="2000">
              <a:latin typeface="Verdana"/>
              <a:cs typeface="Verdana"/>
            </a:endParaRPr>
          </a:p>
          <a:p>
            <a:pPr marL="190500" marR="5080" indent="-178435">
              <a:lnSpc>
                <a:spcPct val="100000"/>
              </a:lnSpc>
              <a:spcBef>
                <a:spcPts val="600"/>
              </a:spcBef>
              <a:buFont typeface="Arial MT"/>
              <a:buChar char="–"/>
              <a:tabLst>
                <a:tab pos="192405" algn="l"/>
              </a:tabLst>
            </a:pPr>
            <a:r>
              <a:rPr sz="2000" dirty="0">
                <a:latin typeface="Verdana"/>
                <a:cs typeface="Verdana"/>
              </a:rPr>
              <a:t>Materiaal</a:t>
            </a:r>
            <a:r>
              <a:rPr sz="2000" spc="-45" dirty="0">
                <a:latin typeface="Verdana"/>
                <a:cs typeface="Verdana"/>
              </a:rPr>
              <a:t> </a:t>
            </a:r>
            <a:r>
              <a:rPr sz="2000" dirty="0">
                <a:latin typeface="Verdana"/>
                <a:cs typeface="Verdana"/>
              </a:rPr>
              <a:t>opwarmen</a:t>
            </a:r>
            <a:r>
              <a:rPr sz="2000" spc="-30" dirty="0">
                <a:latin typeface="Verdana"/>
                <a:cs typeface="Verdana"/>
              </a:rPr>
              <a:t> </a:t>
            </a:r>
            <a:r>
              <a:rPr sz="2000" dirty="0">
                <a:latin typeface="Verdana"/>
                <a:cs typeface="Verdana"/>
              </a:rPr>
              <a:t>om</a:t>
            </a:r>
            <a:r>
              <a:rPr sz="2000" spc="-30" dirty="0">
                <a:latin typeface="Verdana"/>
                <a:cs typeface="Verdana"/>
              </a:rPr>
              <a:t> </a:t>
            </a:r>
            <a:r>
              <a:rPr sz="2000" dirty="0">
                <a:latin typeface="Verdana"/>
                <a:cs typeface="Verdana"/>
              </a:rPr>
              <a:t>in</a:t>
            </a:r>
            <a:r>
              <a:rPr sz="2000" spc="-30" dirty="0">
                <a:latin typeface="Verdana"/>
                <a:cs typeface="Verdana"/>
              </a:rPr>
              <a:t> </a:t>
            </a:r>
            <a:r>
              <a:rPr sz="2000" dirty="0">
                <a:latin typeface="Verdana"/>
                <a:cs typeface="Verdana"/>
              </a:rPr>
              <a:t>juiste</a:t>
            </a:r>
            <a:r>
              <a:rPr sz="2000" spc="-40" dirty="0">
                <a:latin typeface="Verdana"/>
                <a:cs typeface="Verdana"/>
              </a:rPr>
              <a:t> </a:t>
            </a:r>
            <a:r>
              <a:rPr sz="2000" dirty="0">
                <a:latin typeface="Verdana"/>
                <a:cs typeface="Verdana"/>
              </a:rPr>
              <a:t>vorm</a:t>
            </a:r>
            <a:r>
              <a:rPr sz="2000" spc="-45" dirty="0">
                <a:latin typeface="Verdana"/>
                <a:cs typeface="Verdana"/>
              </a:rPr>
              <a:t> </a:t>
            </a:r>
            <a:r>
              <a:rPr sz="2000" dirty="0">
                <a:latin typeface="Verdana"/>
                <a:cs typeface="Verdana"/>
              </a:rPr>
              <a:t>te</a:t>
            </a:r>
            <a:r>
              <a:rPr sz="2000" spc="-45" dirty="0">
                <a:latin typeface="Verdana"/>
                <a:cs typeface="Verdana"/>
              </a:rPr>
              <a:t> </a:t>
            </a:r>
            <a:r>
              <a:rPr sz="2000" spc="-10" dirty="0">
                <a:latin typeface="Verdana"/>
                <a:cs typeface="Verdana"/>
              </a:rPr>
              <a:t>krijgen, 	</a:t>
            </a:r>
            <a:r>
              <a:rPr sz="2000" dirty="0">
                <a:latin typeface="Verdana"/>
                <a:cs typeface="Verdana"/>
              </a:rPr>
              <a:t>nadien</a:t>
            </a:r>
            <a:r>
              <a:rPr sz="2000" spc="-35" dirty="0">
                <a:latin typeface="Verdana"/>
                <a:cs typeface="Verdana"/>
              </a:rPr>
              <a:t> </a:t>
            </a:r>
            <a:r>
              <a:rPr sz="2000" dirty="0">
                <a:latin typeface="Verdana"/>
                <a:cs typeface="Verdana"/>
              </a:rPr>
              <a:t>terug</a:t>
            </a:r>
            <a:r>
              <a:rPr sz="2000" spc="-45" dirty="0">
                <a:latin typeface="Verdana"/>
                <a:cs typeface="Verdana"/>
              </a:rPr>
              <a:t> </a:t>
            </a:r>
            <a:r>
              <a:rPr sz="2000" spc="-10" dirty="0">
                <a:latin typeface="Verdana"/>
                <a:cs typeface="Verdana"/>
              </a:rPr>
              <a:t>afkoelen</a:t>
            </a:r>
            <a:endParaRPr sz="2000">
              <a:latin typeface="Verdana"/>
              <a:cs typeface="Verdana"/>
            </a:endParaRPr>
          </a:p>
        </p:txBody>
      </p:sp>
      <p:sp>
        <p:nvSpPr>
          <p:cNvPr id="5" name="object 5"/>
          <p:cNvSpPr txBox="1"/>
          <p:nvPr/>
        </p:nvSpPr>
        <p:spPr>
          <a:xfrm>
            <a:off x="757224" y="3093847"/>
            <a:ext cx="2729230" cy="636270"/>
          </a:xfrm>
          <a:prstGeom prst="rect">
            <a:avLst/>
          </a:prstGeom>
        </p:spPr>
        <p:txBody>
          <a:bodyPr vert="horz" wrap="square" lIns="0" tIns="13335" rIns="0" bIns="0" rtlCol="0">
            <a:spAutoFit/>
          </a:bodyPr>
          <a:lstStyle/>
          <a:p>
            <a:pPr marL="192405" marR="5080" indent="-180340">
              <a:lnSpc>
                <a:spcPct val="100000"/>
              </a:lnSpc>
              <a:spcBef>
                <a:spcPts val="105"/>
              </a:spcBef>
            </a:pPr>
            <a:r>
              <a:rPr sz="2000" dirty="0">
                <a:latin typeface="Arial MT"/>
                <a:cs typeface="Arial MT"/>
              </a:rPr>
              <a:t>–</a:t>
            </a:r>
            <a:r>
              <a:rPr sz="2000" spc="-254" dirty="0">
                <a:latin typeface="Arial MT"/>
                <a:cs typeface="Arial MT"/>
              </a:rPr>
              <a:t> </a:t>
            </a:r>
            <a:r>
              <a:rPr sz="2000" dirty="0">
                <a:latin typeface="Verdana"/>
                <a:cs typeface="Verdana"/>
              </a:rPr>
              <a:t>afkoeling</a:t>
            </a:r>
            <a:r>
              <a:rPr sz="2000" spc="-40" dirty="0">
                <a:latin typeface="Verdana"/>
                <a:cs typeface="Verdana"/>
              </a:rPr>
              <a:t> </a:t>
            </a:r>
            <a:r>
              <a:rPr sz="2000" dirty="0">
                <a:latin typeface="Verdana"/>
                <a:cs typeface="Verdana"/>
              </a:rPr>
              <a:t>te</a:t>
            </a:r>
            <a:r>
              <a:rPr sz="2000" spc="-45" dirty="0">
                <a:latin typeface="Verdana"/>
                <a:cs typeface="Verdana"/>
              </a:rPr>
              <a:t> </a:t>
            </a:r>
            <a:r>
              <a:rPr sz="2000" spc="-20" dirty="0">
                <a:latin typeface="Verdana"/>
                <a:cs typeface="Verdana"/>
              </a:rPr>
              <a:t>snel </a:t>
            </a:r>
            <a:r>
              <a:rPr sz="2000" dirty="0">
                <a:latin typeface="Verdana"/>
                <a:cs typeface="Verdana"/>
              </a:rPr>
              <a:t>afkoeling</a:t>
            </a:r>
            <a:r>
              <a:rPr sz="2000" spc="-75" dirty="0">
                <a:latin typeface="Verdana"/>
                <a:cs typeface="Verdana"/>
              </a:rPr>
              <a:t> </a:t>
            </a:r>
            <a:r>
              <a:rPr sz="2000" spc="-10" dirty="0">
                <a:latin typeface="Verdana"/>
                <a:cs typeface="Verdana"/>
              </a:rPr>
              <a:t>geleidelijk</a:t>
            </a:r>
            <a:endParaRPr sz="2000">
              <a:latin typeface="Verdana"/>
              <a:cs typeface="Verdana"/>
            </a:endParaRPr>
          </a:p>
        </p:txBody>
      </p:sp>
      <p:sp>
        <p:nvSpPr>
          <p:cNvPr id="6" name="object 6"/>
          <p:cNvSpPr txBox="1"/>
          <p:nvPr/>
        </p:nvSpPr>
        <p:spPr>
          <a:xfrm>
            <a:off x="3779646" y="3093847"/>
            <a:ext cx="4839970" cy="636270"/>
          </a:xfrm>
          <a:prstGeom prst="rect">
            <a:avLst/>
          </a:prstGeom>
        </p:spPr>
        <p:txBody>
          <a:bodyPr vert="horz" wrap="square" lIns="0" tIns="13335" rIns="0" bIns="0" rtlCol="0">
            <a:spAutoFit/>
          </a:bodyPr>
          <a:lstStyle/>
          <a:p>
            <a:pPr marL="327660" indent="-314960">
              <a:lnSpc>
                <a:spcPct val="100000"/>
              </a:lnSpc>
              <a:spcBef>
                <a:spcPts val="105"/>
              </a:spcBef>
              <a:buFont typeface="Wingdings"/>
              <a:buChar char=""/>
              <a:tabLst>
                <a:tab pos="327660" algn="l"/>
              </a:tabLst>
            </a:pPr>
            <a:r>
              <a:rPr sz="2000" dirty="0">
                <a:latin typeface="Verdana"/>
                <a:cs typeface="Verdana"/>
              </a:rPr>
              <a:t>onzuiverheden</a:t>
            </a:r>
            <a:r>
              <a:rPr sz="2000" spc="-70" dirty="0">
                <a:latin typeface="Verdana"/>
                <a:cs typeface="Verdana"/>
              </a:rPr>
              <a:t> </a:t>
            </a:r>
            <a:r>
              <a:rPr sz="2000" dirty="0">
                <a:latin typeface="Verdana"/>
                <a:cs typeface="Verdana"/>
              </a:rPr>
              <a:t>(amorfe</a:t>
            </a:r>
            <a:r>
              <a:rPr sz="2000" spc="-25" dirty="0">
                <a:latin typeface="Verdana"/>
                <a:cs typeface="Verdana"/>
              </a:rPr>
              <a:t> </a:t>
            </a:r>
            <a:r>
              <a:rPr sz="2000" spc="-10" dirty="0">
                <a:latin typeface="Verdana"/>
                <a:cs typeface="Verdana"/>
              </a:rPr>
              <a:t>structuren)</a:t>
            </a:r>
            <a:endParaRPr sz="2000">
              <a:latin typeface="Verdana"/>
              <a:cs typeface="Verdana"/>
            </a:endParaRPr>
          </a:p>
          <a:p>
            <a:pPr marL="327660" indent="-314960">
              <a:lnSpc>
                <a:spcPct val="100000"/>
              </a:lnSpc>
              <a:buFont typeface="Wingdings"/>
              <a:buChar char=""/>
              <a:tabLst>
                <a:tab pos="327660" algn="l"/>
              </a:tabLst>
            </a:pPr>
            <a:r>
              <a:rPr sz="2000" dirty="0">
                <a:latin typeface="Verdana"/>
                <a:cs typeface="Verdana"/>
              </a:rPr>
              <a:t>sterkere</a:t>
            </a:r>
            <a:r>
              <a:rPr sz="2000" spc="-50" dirty="0">
                <a:latin typeface="Verdana"/>
                <a:cs typeface="Verdana"/>
              </a:rPr>
              <a:t> </a:t>
            </a:r>
            <a:r>
              <a:rPr sz="2000" spc="-10" dirty="0">
                <a:latin typeface="Verdana"/>
                <a:cs typeface="Verdana"/>
              </a:rPr>
              <a:t>kristalstructuren</a:t>
            </a:r>
            <a:endParaRPr sz="2000">
              <a:latin typeface="Verdana"/>
              <a:cs typeface="Verdana"/>
            </a:endParaRPr>
          </a:p>
        </p:txBody>
      </p:sp>
      <p:sp>
        <p:nvSpPr>
          <p:cNvPr id="7" name="object 7"/>
          <p:cNvSpPr txBox="1"/>
          <p:nvPr/>
        </p:nvSpPr>
        <p:spPr>
          <a:xfrm>
            <a:off x="757224" y="3784472"/>
            <a:ext cx="6222365" cy="330835"/>
          </a:xfrm>
          <a:prstGeom prst="rect">
            <a:avLst/>
          </a:prstGeom>
        </p:spPr>
        <p:txBody>
          <a:bodyPr vert="horz" wrap="square" lIns="0" tIns="12700" rIns="0" bIns="0" rtlCol="0">
            <a:spAutoFit/>
          </a:bodyPr>
          <a:lstStyle/>
          <a:p>
            <a:pPr marL="12700">
              <a:lnSpc>
                <a:spcPct val="100000"/>
              </a:lnSpc>
              <a:spcBef>
                <a:spcPts val="100"/>
              </a:spcBef>
            </a:pPr>
            <a:r>
              <a:rPr sz="2000" dirty="0">
                <a:latin typeface="Arial MT"/>
                <a:cs typeface="Arial MT"/>
              </a:rPr>
              <a:t>–</a:t>
            </a:r>
            <a:r>
              <a:rPr sz="2000" spc="-254" dirty="0">
                <a:latin typeface="Arial MT"/>
                <a:cs typeface="Arial MT"/>
              </a:rPr>
              <a:t> </a:t>
            </a:r>
            <a:r>
              <a:rPr sz="2000" dirty="0">
                <a:latin typeface="Verdana"/>
                <a:cs typeface="Verdana"/>
              </a:rPr>
              <a:t>Eindtoestand</a:t>
            </a:r>
            <a:r>
              <a:rPr sz="2000" spc="-70" dirty="0">
                <a:latin typeface="Verdana"/>
                <a:cs typeface="Verdana"/>
              </a:rPr>
              <a:t> </a:t>
            </a:r>
            <a:r>
              <a:rPr sz="2000" dirty="0">
                <a:latin typeface="Verdana"/>
                <a:cs typeface="Verdana"/>
              </a:rPr>
              <a:t>wordt</a:t>
            </a:r>
            <a:r>
              <a:rPr sz="2000" spc="-45" dirty="0">
                <a:latin typeface="Verdana"/>
                <a:cs typeface="Verdana"/>
              </a:rPr>
              <a:t> </a:t>
            </a:r>
            <a:r>
              <a:rPr sz="2000" dirty="0">
                <a:latin typeface="Verdana"/>
                <a:cs typeface="Verdana"/>
              </a:rPr>
              <a:t>dus</a:t>
            </a:r>
            <a:r>
              <a:rPr sz="2000" spc="-40" dirty="0">
                <a:latin typeface="Verdana"/>
                <a:cs typeface="Verdana"/>
              </a:rPr>
              <a:t> </a:t>
            </a:r>
            <a:r>
              <a:rPr sz="2000" dirty="0">
                <a:latin typeface="Verdana"/>
                <a:cs typeface="Verdana"/>
              </a:rPr>
              <a:t>geleidelijk</a:t>
            </a:r>
            <a:r>
              <a:rPr sz="2000" spc="15" dirty="0">
                <a:latin typeface="Verdana"/>
                <a:cs typeface="Verdana"/>
              </a:rPr>
              <a:t> </a:t>
            </a:r>
            <a:r>
              <a:rPr sz="2000" dirty="0">
                <a:latin typeface="Verdana"/>
                <a:cs typeface="Verdana"/>
              </a:rPr>
              <a:t>aan</a:t>
            </a:r>
            <a:r>
              <a:rPr sz="2000" spc="-45" dirty="0">
                <a:latin typeface="Verdana"/>
                <a:cs typeface="Verdana"/>
              </a:rPr>
              <a:t> </a:t>
            </a:r>
            <a:r>
              <a:rPr sz="2000" spc="-10" dirty="0">
                <a:latin typeface="Verdana"/>
                <a:cs typeface="Verdana"/>
              </a:rPr>
              <a:t>bereikt.</a:t>
            </a:r>
            <a:endParaRPr sz="2000">
              <a:latin typeface="Verdana"/>
              <a:cs typeface="Verdana"/>
            </a:endParaRPr>
          </a:p>
        </p:txBody>
      </p:sp>
      <p:pic>
        <p:nvPicPr>
          <p:cNvPr id="8" name="object 8"/>
          <p:cNvPicPr/>
          <p:nvPr/>
        </p:nvPicPr>
        <p:blipFill>
          <a:blip r:embed="rId2" cstate="print"/>
          <a:stretch>
            <a:fillRect/>
          </a:stretch>
        </p:blipFill>
        <p:spPr>
          <a:xfrm>
            <a:off x="2279172" y="4416711"/>
            <a:ext cx="4240222" cy="199073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8916" y="220217"/>
            <a:ext cx="268287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a:cs typeface="Verdana"/>
              </a:rPr>
              <a:t>Simulated</a:t>
            </a:r>
            <a:r>
              <a:rPr sz="1800" b="1" spc="-40" dirty="0">
                <a:latin typeface="Verdana"/>
                <a:cs typeface="Verdana"/>
              </a:rPr>
              <a:t> </a:t>
            </a:r>
            <a:r>
              <a:rPr sz="1800" b="1" spc="-10" dirty="0">
                <a:latin typeface="Verdana"/>
                <a:cs typeface="Verdana"/>
              </a:rPr>
              <a:t>Annealing</a:t>
            </a:r>
            <a:endParaRPr sz="1800">
              <a:latin typeface="Verdana"/>
              <a:cs typeface="Verdana"/>
            </a:endParaRPr>
          </a:p>
        </p:txBody>
      </p:sp>
      <p:sp>
        <p:nvSpPr>
          <p:cNvPr id="3" name="object 3"/>
          <p:cNvSpPr txBox="1">
            <a:spLocks noGrp="1"/>
          </p:cNvSpPr>
          <p:nvPr>
            <p:ph type="title"/>
          </p:nvPr>
        </p:nvSpPr>
        <p:spPr>
          <a:xfrm>
            <a:off x="578916" y="868426"/>
            <a:ext cx="3533140" cy="391160"/>
          </a:xfrm>
          <a:prstGeom prst="rect">
            <a:avLst/>
          </a:prstGeom>
        </p:spPr>
        <p:txBody>
          <a:bodyPr vert="horz" wrap="square" lIns="0" tIns="12700" rIns="0" bIns="0" rtlCol="0">
            <a:spAutoFit/>
          </a:bodyPr>
          <a:lstStyle/>
          <a:p>
            <a:pPr marL="12700">
              <a:lnSpc>
                <a:spcPct val="100000"/>
              </a:lnSpc>
              <a:spcBef>
                <a:spcPts val="100"/>
              </a:spcBef>
            </a:pPr>
            <a:r>
              <a:rPr dirty="0"/>
              <a:t>Simulated</a:t>
            </a:r>
            <a:r>
              <a:rPr spc="-90" dirty="0"/>
              <a:t> </a:t>
            </a:r>
            <a:r>
              <a:rPr spc="-10" dirty="0"/>
              <a:t>annealing</a:t>
            </a:r>
          </a:p>
        </p:txBody>
      </p:sp>
      <p:sp>
        <p:nvSpPr>
          <p:cNvPr id="4" name="object 4"/>
          <p:cNvSpPr txBox="1"/>
          <p:nvPr/>
        </p:nvSpPr>
        <p:spPr>
          <a:xfrm>
            <a:off x="757224" y="1360677"/>
            <a:ext cx="7591425" cy="2736215"/>
          </a:xfrm>
          <a:prstGeom prst="rect">
            <a:avLst/>
          </a:prstGeom>
        </p:spPr>
        <p:txBody>
          <a:bodyPr vert="horz" wrap="square" lIns="0" tIns="13335" rIns="0" bIns="0" rtlCol="0">
            <a:spAutoFit/>
          </a:bodyPr>
          <a:lstStyle/>
          <a:p>
            <a:pPr marL="191135" indent="-178435">
              <a:lnSpc>
                <a:spcPct val="100000"/>
              </a:lnSpc>
              <a:spcBef>
                <a:spcPts val="105"/>
              </a:spcBef>
              <a:buFont typeface="Arial MT"/>
              <a:buChar char="–"/>
              <a:tabLst>
                <a:tab pos="191135" algn="l"/>
              </a:tabLst>
            </a:pPr>
            <a:r>
              <a:rPr sz="2000" dirty="0">
                <a:latin typeface="Verdana"/>
                <a:cs typeface="Verdana"/>
              </a:rPr>
              <a:t>Willekeurige</a:t>
            </a:r>
            <a:r>
              <a:rPr sz="2000" spc="-65" dirty="0">
                <a:latin typeface="Verdana"/>
                <a:cs typeface="Verdana"/>
              </a:rPr>
              <a:t> </a:t>
            </a:r>
            <a:r>
              <a:rPr sz="2000" dirty="0">
                <a:latin typeface="Verdana"/>
                <a:cs typeface="Verdana"/>
              </a:rPr>
              <a:t>zoektocht</a:t>
            </a:r>
            <a:r>
              <a:rPr sz="2000" spc="-105" dirty="0">
                <a:latin typeface="Verdana"/>
                <a:cs typeface="Verdana"/>
              </a:rPr>
              <a:t> </a:t>
            </a:r>
            <a:r>
              <a:rPr sz="2000" dirty="0">
                <a:latin typeface="Verdana"/>
                <a:cs typeface="Verdana"/>
              </a:rPr>
              <a:t>naar</a:t>
            </a:r>
            <a:r>
              <a:rPr sz="2000" spc="-90" dirty="0">
                <a:latin typeface="Verdana"/>
                <a:cs typeface="Verdana"/>
              </a:rPr>
              <a:t> </a:t>
            </a:r>
            <a:r>
              <a:rPr sz="2000" dirty="0">
                <a:latin typeface="Verdana"/>
                <a:cs typeface="Verdana"/>
              </a:rPr>
              <a:t>oplossing</a:t>
            </a:r>
            <a:r>
              <a:rPr sz="2000" spc="-75" dirty="0">
                <a:latin typeface="Verdana"/>
                <a:cs typeface="Verdana"/>
              </a:rPr>
              <a:t> </a:t>
            </a:r>
            <a:r>
              <a:rPr sz="2000" spc="-10" dirty="0">
                <a:latin typeface="Verdana"/>
                <a:cs typeface="Verdana"/>
              </a:rPr>
              <a:t>d.m.v.</a:t>
            </a:r>
            <a:r>
              <a:rPr sz="2000" spc="-70" dirty="0">
                <a:latin typeface="Verdana"/>
                <a:cs typeface="Verdana"/>
              </a:rPr>
              <a:t> </a:t>
            </a:r>
            <a:r>
              <a:rPr sz="2000" spc="-10" dirty="0">
                <a:latin typeface="Verdana"/>
                <a:cs typeface="Verdana"/>
              </a:rPr>
              <a:t>“</a:t>
            </a:r>
            <a:r>
              <a:rPr sz="2000" b="1" spc="-10" dirty="0">
                <a:latin typeface="Verdana"/>
                <a:cs typeface="Verdana"/>
              </a:rPr>
              <a:t>sprongen</a:t>
            </a:r>
            <a:r>
              <a:rPr sz="2000" spc="-10" dirty="0">
                <a:latin typeface="Verdana"/>
                <a:cs typeface="Verdana"/>
              </a:rPr>
              <a:t>”</a:t>
            </a:r>
            <a:endParaRPr sz="2000">
              <a:latin typeface="Verdana"/>
              <a:cs typeface="Verdana"/>
            </a:endParaRPr>
          </a:p>
          <a:p>
            <a:pPr marL="192405">
              <a:lnSpc>
                <a:spcPct val="100000"/>
              </a:lnSpc>
            </a:pPr>
            <a:r>
              <a:rPr sz="2000" dirty="0">
                <a:latin typeface="Verdana"/>
                <a:cs typeface="Verdana"/>
              </a:rPr>
              <a:t>(random</a:t>
            </a:r>
            <a:r>
              <a:rPr sz="2000" spc="-70" dirty="0">
                <a:latin typeface="Verdana"/>
                <a:cs typeface="Verdana"/>
              </a:rPr>
              <a:t> </a:t>
            </a:r>
            <a:r>
              <a:rPr sz="2000" spc="-20" dirty="0">
                <a:latin typeface="Verdana"/>
                <a:cs typeface="Verdana"/>
              </a:rPr>
              <a:t>walk)</a:t>
            </a:r>
            <a:endParaRPr sz="2000">
              <a:latin typeface="Verdana"/>
              <a:cs typeface="Verdana"/>
            </a:endParaRPr>
          </a:p>
          <a:p>
            <a:pPr marL="191135" indent="-178435">
              <a:lnSpc>
                <a:spcPts val="2380"/>
              </a:lnSpc>
              <a:spcBef>
                <a:spcPts val="600"/>
              </a:spcBef>
              <a:buFont typeface="Arial MT"/>
              <a:buChar char="–"/>
              <a:tabLst>
                <a:tab pos="191135" algn="l"/>
              </a:tabLst>
            </a:pPr>
            <a:r>
              <a:rPr sz="2000" dirty="0">
                <a:latin typeface="Verdana"/>
                <a:cs typeface="Verdana"/>
              </a:rPr>
              <a:t>In</a:t>
            </a:r>
            <a:r>
              <a:rPr sz="2000" spc="-40" dirty="0">
                <a:latin typeface="Verdana"/>
                <a:cs typeface="Verdana"/>
              </a:rPr>
              <a:t> </a:t>
            </a:r>
            <a:r>
              <a:rPr sz="2000" dirty="0">
                <a:latin typeface="Verdana"/>
                <a:cs typeface="Verdana"/>
              </a:rPr>
              <a:t>principe</a:t>
            </a:r>
            <a:r>
              <a:rPr sz="2000" spc="-30" dirty="0">
                <a:latin typeface="Verdana"/>
                <a:cs typeface="Verdana"/>
              </a:rPr>
              <a:t> </a:t>
            </a:r>
            <a:r>
              <a:rPr sz="2000" dirty="0">
                <a:latin typeface="Verdana"/>
                <a:cs typeface="Verdana"/>
              </a:rPr>
              <a:t>enkel</a:t>
            </a:r>
            <a:r>
              <a:rPr sz="2000" spc="-25" dirty="0">
                <a:latin typeface="Verdana"/>
                <a:cs typeface="Verdana"/>
              </a:rPr>
              <a:t> </a:t>
            </a:r>
            <a:r>
              <a:rPr sz="2000" dirty="0">
                <a:latin typeface="Verdana"/>
                <a:cs typeface="Verdana"/>
              </a:rPr>
              <a:t>“sprong”</a:t>
            </a:r>
            <a:r>
              <a:rPr sz="2000" spc="-60" dirty="0">
                <a:latin typeface="Verdana"/>
                <a:cs typeface="Verdana"/>
              </a:rPr>
              <a:t> </a:t>
            </a:r>
            <a:r>
              <a:rPr sz="2000" dirty="0">
                <a:latin typeface="Verdana"/>
                <a:cs typeface="Verdana"/>
              </a:rPr>
              <a:t>naar</a:t>
            </a:r>
            <a:r>
              <a:rPr sz="2000" spc="-50" dirty="0">
                <a:latin typeface="Verdana"/>
                <a:cs typeface="Verdana"/>
              </a:rPr>
              <a:t> </a:t>
            </a:r>
            <a:r>
              <a:rPr sz="2000" dirty="0">
                <a:latin typeface="Verdana"/>
                <a:cs typeface="Verdana"/>
              </a:rPr>
              <a:t>een</a:t>
            </a:r>
            <a:r>
              <a:rPr sz="2000" spc="-20" dirty="0">
                <a:latin typeface="Verdana"/>
                <a:cs typeface="Verdana"/>
              </a:rPr>
              <a:t> </a:t>
            </a:r>
            <a:r>
              <a:rPr sz="2000" dirty="0">
                <a:latin typeface="Verdana"/>
                <a:cs typeface="Verdana"/>
              </a:rPr>
              <a:t>betere</a:t>
            </a:r>
            <a:r>
              <a:rPr sz="2000" spc="-35" dirty="0">
                <a:latin typeface="Verdana"/>
                <a:cs typeface="Verdana"/>
              </a:rPr>
              <a:t> </a:t>
            </a:r>
            <a:r>
              <a:rPr sz="2000" spc="-10" dirty="0">
                <a:latin typeface="Verdana"/>
                <a:cs typeface="Verdana"/>
              </a:rPr>
              <a:t>oplossing</a:t>
            </a:r>
            <a:endParaRPr sz="2000">
              <a:latin typeface="Verdana"/>
              <a:cs typeface="Verdana"/>
            </a:endParaRPr>
          </a:p>
          <a:p>
            <a:pPr marL="192405">
              <a:lnSpc>
                <a:spcPts val="2380"/>
              </a:lnSpc>
            </a:pPr>
            <a:r>
              <a:rPr sz="2000" dirty="0">
                <a:latin typeface="Wingdings"/>
                <a:cs typeface="Wingdings"/>
              </a:rPr>
              <a:t></a:t>
            </a:r>
            <a:r>
              <a:rPr sz="2000" spc="180" dirty="0">
                <a:latin typeface="Times New Roman"/>
                <a:cs typeface="Times New Roman"/>
              </a:rPr>
              <a:t> </a:t>
            </a:r>
            <a:r>
              <a:rPr sz="2000" dirty="0">
                <a:latin typeface="Verdana"/>
                <a:cs typeface="Verdana"/>
              </a:rPr>
              <a:t>soms</a:t>
            </a:r>
            <a:r>
              <a:rPr sz="2000" spc="-30" dirty="0">
                <a:latin typeface="Verdana"/>
                <a:cs typeface="Verdana"/>
              </a:rPr>
              <a:t> </a:t>
            </a:r>
            <a:r>
              <a:rPr sz="2000" dirty="0">
                <a:latin typeface="Verdana"/>
                <a:cs typeface="Verdana"/>
              </a:rPr>
              <a:t>ook</a:t>
            </a:r>
            <a:r>
              <a:rPr sz="2000" spc="-30" dirty="0">
                <a:latin typeface="Verdana"/>
                <a:cs typeface="Verdana"/>
              </a:rPr>
              <a:t> </a:t>
            </a:r>
            <a:r>
              <a:rPr sz="2000" dirty="0">
                <a:latin typeface="Verdana"/>
                <a:cs typeface="Verdana"/>
              </a:rPr>
              <a:t>minder</a:t>
            </a:r>
            <a:r>
              <a:rPr sz="2000" spc="-25" dirty="0">
                <a:latin typeface="Verdana"/>
                <a:cs typeface="Verdana"/>
              </a:rPr>
              <a:t> </a:t>
            </a:r>
            <a:r>
              <a:rPr sz="2000" dirty="0">
                <a:latin typeface="Verdana"/>
                <a:cs typeface="Verdana"/>
              </a:rPr>
              <a:t>goede</a:t>
            </a:r>
            <a:r>
              <a:rPr sz="2000" spc="-25" dirty="0">
                <a:latin typeface="Verdana"/>
                <a:cs typeface="Verdana"/>
              </a:rPr>
              <a:t> </a:t>
            </a:r>
            <a:r>
              <a:rPr sz="2000" spc="-10" dirty="0">
                <a:latin typeface="Verdana"/>
                <a:cs typeface="Verdana"/>
              </a:rPr>
              <a:t>(</a:t>
            </a:r>
            <a:r>
              <a:rPr sz="2000" i="1" spc="-10" dirty="0">
                <a:latin typeface="Verdana"/>
                <a:cs typeface="Verdana"/>
              </a:rPr>
              <a:t>Waarom?).</a:t>
            </a:r>
            <a:endParaRPr sz="2000">
              <a:latin typeface="Verdana"/>
              <a:cs typeface="Verdana"/>
            </a:endParaRPr>
          </a:p>
          <a:p>
            <a:pPr marL="191135" indent="-178435">
              <a:lnSpc>
                <a:spcPct val="100000"/>
              </a:lnSpc>
              <a:spcBef>
                <a:spcPts val="635"/>
              </a:spcBef>
              <a:buFont typeface="Arial MT"/>
              <a:buChar char="–"/>
              <a:tabLst>
                <a:tab pos="191135" algn="l"/>
              </a:tabLst>
            </a:pPr>
            <a:r>
              <a:rPr sz="2000" dirty="0">
                <a:latin typeface="Verdana"/>
                <a:cs typeface="Verdana"/>
              </a:rPr>
              <a:t>Na</a:t>
            </a:r>
            <a:r>
              <a:rPr sz="2000" spc="-40" dirty="0">
                <a:latin typeface="Verdana"/>
                <a:cs typeface="Verdana"/>
              </a:rPr>
              <a:t> </a:t>
            </a:r>
            <a:r>
              <a:rPr sz="2000" dirty="0">
                <a:latin typeface="Verdana"/>
                <a:cs typeface="Verdana"/>
              </a:rPr>
              <a:t>elke</a:t>
            </a:r>
            <a:r>
              <a:rPr sz="2000" spc="-20" dirty="0">
                <a:latin typeface="Verdana"/>
                <a:cs typeface="Verdana"/>
              </a:rPr>
              <a:t> </a:t>
            </a:r>
            <a:r>
              <a:rPr sz="2000" dirty="0">
                <a:latin typeface="Verdana"/>
                <a:cs typeface="Verdana"/>
              </a:rPr>
              <a:t>“sprong”</a:t>
            </a:r>
            <a:r>
              <a:rPr sz="2000" spc="-60" dirty="0">
                <a:latin typeface="Verdana"/>
                <a:cs typeface="Verdana"/>
              </a:rPr>
              <a:t> </a:t>
            </a:r>
            <a:r>
              <a:rPr sz="2000" b="1" dirty="0">
                <a:latin typeface="Verdana"/>
                <a:cs typeface="Verdana"/>
              </a:rPr>
              <a:t>beste</a:t>
            </a:r>
            <a:r>
              <a:rPr sz="2000" b="1" spc="-30" dirty="0">
                <a:latin typeface="Verdana"/>
                <a:cs typeface="Verdana"/>
              </a:rPr>
              <a:t> </a:t>
            </a:r>
            <a:r>
              <a:rPr sz="2000" b="1" dirty="0">
                <a:latin typeface="Verdana"/>
                <a:cs typeface="Verdana"/>
              </a:rPr>
              <a:t>oplossing</a:t>
            </a:r>
            <a:r>
              <a:rPr sz="2000" b="1" spc="-15" dirty="0">
                <a:latin typeface="Verdana"/>
                <a:cs typeface="Verdana"/>
              </a:rPr>
              <a:t> </a:t>
            </a:r>
            <a:r>
              <a:rPr sz="2000" spc="-10" dirty="0">
                <a:latin typeface="Verdana"/>
                <a:cs typeface="Verdana"/>
              </a:rPr>
              <a:t>onthouden.</a:t>
            </a:r>
            <a:endParaRPr sz="2000">
              <a:latin typeface="Verdana"/>
              <a:cs typeface="Verdana"/>
            </a:endParaRPr>
          </a:p>
          <a:p>
            <a:pPr marL="191135" indent="-178435">
              <a:lnSpc>
                <a:spcPct val="100000"/>
              </a:lnSpc>
              <a:spcBef>
                <a:spcPts val="600"/>
              </a:spcBef>
              <a:buFont typeface="Arial MT"/>
              <a:buChar char="–"/>
              <a:tabLst>
                <a:tab pos="191135" algn="l"/>
              </a:tabLst>
            </a:pPr>
            <a:r>
              <a:rPr sz="2000" dirty="0">
                <a:latin typeface="Verdana"/>
                <a:cs typeface="Verdana"/>
              </a:rPr>
              <a:t>Kans</a:t>
            </a:r>
            <a:r>
              <a:rPr sz="2000" spc="-55" dirty="0">
                <a:latin typeface="Verdana"/>
                <a:cs typeface="Verdana"/>
              </a:rPr>
              <a:t> </a:t>
            </a:r>
            <a:r>
              <a:rPr sz="2000" dirty="0">
                <a:latin typeface="Verdana"/>
                <a:cs typeface="Verdana"/>
              </a:rPr>
              <a:t>op</a:t>
            </a:r>
            <a:r>
              <a:rPr sz="2000" spc="-35" dirty="0">
                <a:latin typeface="Verdana"/>
                <a:cs typeface="Verdana"/>
              </a:rPr>
              <a:t> </a:t>
            </a:r>
            <a:r>
              <a:rPr sz="2000" dirty="0">
                <a:latin typeface="Verdana"/>
                <a:cs typeface="Verdana"/>
              </a:rPr>
              <a:t>“sprongen”</a:t>
            </a:r>
            <a:r>
              <a:rPr sz="2000" spc="-60" dirty="0">
                <a:latin typeface="Verdana"/>
                <a:cs typeface="Verdana"/>
              </a:rPr>
              <a:t> </a:t>
            </a:r>
            <a:r>
              <a:rPr sz="2000" dirty="0">
                <a:latin typeface="Verdana"/>
                <a:cs typeface="Verdana"/>
              </a:rPr>
              <a:t>naar</a:t>
            </a:r>
            <a:r>
              <a:rPr sz="2000" spc="-55" dirty="0">
                <a:latin typeface="Verdana"/>
                <a:cs typeface="Verdana"/>
              </a:rPr>
              <a:t> </a:t>
            </a:r>
            <a:r>
              <a:rPr sz="2000" dirty="0">
                <a:latin typeface="Verdana"/>
                <a:cs typeface="Verdana"/>
              </a:rPr>
              <a:t>minder</a:t>
            </a:r>
            <a:r>
              <a:rPr sz="2000" spc="-30" dirty="0">
                <a:latin typeface="Verdana"/>
                <a:cs typeface="Verdana"/>
              </a:rPr>
              <a:t> </a:t>
            </a:r>
            <a:r>
              <a:rPr sz="2000" dirty="0">
                <a:latin typeface="Verdana"/>
                <a:cs typeface="Verdana"/>
              </a:rPr>
              <a:t>goede</a:t>
            </a:r>
            <a:r>
              <a:rPr sz="2000" spc="-25" dirty="0">
                <a:latin typeface="Verdana"/>
                <a:cs typeface="Verdana"/>
              </a:rPr>
              <a:t> </a:t>
            </a:r>
            <a:r>
              <a:rPr sz="2000" spc="-10" dirty="0">
                <a:latin typeface="Verdana"/>
                <a:cs typeface="Verdana"/>
              </a:rPr>
              <a:t>oplossingen</a:t>
            </a:r>
            <a:endParaRPr sz="2000">
              <a:latin typeface="Verdana"/>
              <a:cs typeface="Verdana"/>
            </a:endParaRPr>
          </a:p>
          <a:p>
            <a:pPr marL="192405">
              <a:lnSpc>
                <a:spcPct val="100000"/>
              </a:lnSpc>
              <a:spcBef>
                <a:spcPts val="5"/>
              </a:spcBef>
            </a:pPr>
            <a:r>
              <a:rPr sz="2000" dirty="0">
                <a:latin typeface="Verdana"/>
                <a:cs typeface="Verdana"/>
              </a:rPr>
              <a:t>worden</a:t>
            </a:r>
            <a:r>
              <a:rPr sz="2000" spc="-40" dirty="0">
                <a:latin typeface="Verdana"/>
                <a:cs typeface="Verdana"/>
              </a:rPr>
              <a:t> </a:t>
            </a:r>
            <a:r>
              <a:rPr sz="2000" dirty="0">
                <a:latin typeface="Verdana"/>
                <a:cs typeface="Verdana"/>
              </a:rPr>
              <a:t>kleiner</a:t>
            </a:r>
            <a:r>
              <a:rPr sz="2000" spc="-15" dirty="0">
                <a:latin typeface="Verdana"/>
                <a:cs typeface="Verdana"/>
              </a:rPr>
              <a:t> </a:t>
            </a:r>
            <a:r>
              <a:rPr sz="2000" dirty="0">
                <a:latin typeface="Verdana"/>
                <a:cs typeface="Verdana"/>
              </a:rPr>
              <a:t>met</a:t>
            </a:r>
            <a:r>
              <a:rPr sz="2000" spc="-25" dirty="0">
                <a:latin typeface="Verdana"/>
                <a:cs typeface="Verdana"/>
              </a:rPr>
              <a:t> </a:t>
            </a:r>
            <a:r>
              <a:rPr sz="2000" b="1" dirty="0">
                <a:latin typeface="Verdana"/>
                <a:cs typeface="Verdana"/>
              </a:rPr>
              <a:t>dalende</a:t>
            </a:r>
            <a:r>
              <a:rPr sz="2000" b="1" spc="-35" dirty="0">
                <a:latin typeface="Verdana"/>
                <a:cs typeface="Verdana"/>
              </a:rPr>
              <a:t> </a:t>
            </a:r>
            <a:r>
              <a:rPr sz="2000" b="1" spc="-10" dirty="0">
                <a:latin typeface="Verdana"/>
                <a:cs typeface="Verdana"/>
              </a:rPr>
              <a:t>temperatuur</a:t>
            </a:r>
            <a:endParaRPr sz="2000">
              <a:latin typeface="Verdana"/>
              <a:cs typeface="Verdana"/>
            </a:endParaRPr>
          </a:p>
          <a:p>
            <a:pPr marL="192405">
              <a:lnSpc>
                <a:spcPct val="100000"/>
              </a:lnSpc>
              <a:spcBef>
                <a:spcPts val="570"/>
              </a:spcBef>
            </a:pPr>
            <a:r>
              <a:rPr sz="1800" dirty="0">
                <a:latin typeface="Wingdings"/>
                <a:cs typeface="Wingdings"/>
              </a:rPr>
              <a:t></a:t>
            </a:r>
            <a:r>
              <a:rPr sz="1800" spc="114" dirty="0">
                <a:latin typeface="Times New Roman"/>
                <a:cs typeface="Times New Roman"/>
              </a:rPr>
              <a:t> </a:t>
            </a:r>
            <a:r>
              <a:rPr sz="1800" dirty="0">
                <a:latin typeface="Verdana"/>
                <a:cs typeface="Verdana"/>
              </a:rPr>
              <a:t>oplossing</a:t>
            </a:r>
            <a:r>
              <a:rPr sz="1800" spc="-70" dirty="0">
                <a:latin typeface="Verdana"/>
                <a:cs typeface="Verdana"/>
              </a:rPr>
              <a:t> </a:t>
            </a:r>
            <a:r>
              <a:rPr sz="1800" dirty="0">
                <a:latin typeface="Verdana"/>
                <a:cs typeface="Verdana"/>
              </a:rPr>
              <a:t>kristalliseert</a:t>
            </a:r>
            <a:r>
              <a:rPr sz="1800" spc="-80" dirty="0">
                <a:latin typeface="Verdana"/>
                <a:cs typeface="Verdana"/>
              </a:rPr>
              <a:t> </a:t>
            </a:r>
            <a:r>
              <a:rPr sz="1800" spc="-25" dirty="0">
                <a:latin typeface="Verdana"/>
                <a:cs typeface="Verdana"/>
              </a:rPr>
              <a:t>uit</a:t>
            </a:r>
            <a:endParaRPr sz="1800">
              <a:latin typeface="Verdana"/>
              <a:cs typeface="Verdana"/>
            </a:endParaRPr>
          </a:p>
        </p:txBody>
      </p:sp>
      <p:pic>
        <p:nvPicPr>
          <p:cNvPr id="5" name="object 5"/>
          <p:cNvPicPr/>
          <p:nvPr/>
        </p:nvPicPr>
        <p:blipFill>
          <a:blip r:embed="rId2" cstate="print"/>
          <a:stretch>
            <a:fillRect/>
          </a:stretch>
        </p:blipFill>
        <p:spPr>
          <a:xfrm>
            <a:off x="395541" y="4475213"/>
            <a:ext cx="4762500" cy="1495424"/>
          </a:xfrm>
          <a:prstGeom prst="rect">
            <a:avLst/>
          </a:prstGeom>
        </p:spPr>
      </p:pic>
      <p:pic>
        <p:nvPicPr>
          <p:cNvPr id="6" name="object 6"/>
          <p:cNvPicPr/>
          <p:nvPr/>
        </p:nvPicPr>
        <p:blipFill>
          <a:blip r:embed="rId3" cstate="print"/>
          <a:stretch>
            <a:fillRect/>
          </a:stretch>
        </p:blipFill>
        <p:spPr>
          <a:xfrm>
            <a:off x="5508116" y="4217801"/>
            <a:ext cx="3299886" cy="199373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
              <a:lnSpc>
                <a:spcPct val="100000"/>
              </a:lnSpc>
              <a:spcBef>
                <a:spcPts val="100"/>
              </a:spcBef>
            </a:pPr>
            <a:r>
              <a:rPr sz="1800" dirty="0"/>
              <a:t>Simulated</a:t>
            </a:r>
            <a:r>
              <a:rPr sz="1800" spc="-30" dirty="0"/>
              <a:t> </a:t>
            </a:r>
            <a:r>
              <a:rPr sz="1800" dirty="0"/>
              <a:t>Annealing</a:t>
            </a:r>
            <a:r>
              <a:rPr sz="1800" spc="-10" dirty="0"/>
              <a:t> </a:t>
            </a:r>
            <a:r>
              <a:rPr sz="1800" dirty="0"/>
              <a:t>–</a:t>
            </a:r>
            <a:r>
              <a:rPr sz="1800" spc="-40" dirty="0"/>
              <a:t> </a:t>
            </a:r>
            <a:r>
              <a:rPr sz="1800" spc="-20" dirty="0"/>
              <a:t>Pseudo-code</a:t>
            </a:r>
            <a:endParaRPr sz="1800"/>
          </a:p>
        </p:txBody>
      </p:sp>
      <p:sp>
        <p:nvSpPr>
          <p:cNvPr id="3" name="object 3"/>
          <p:cNvSpPr txBox="1"/>
          <p:nvPr/>
        </p:nvSpPr>
        <p:spPr>
          <a:xfrm>
            <a:off x="528116" y="1116838"/>
            <a:ext cx="5017135" cy="848994"/>
          </a:xfrm>
          <a:prstGeom prst="rect">
            <a:avLst/>
          </a:prstGeom>
        </p:spPr>
        <p:txBody>
          <a:bodyPr vert="horz" wrap="square" lIns="0" tIns="12700" rIns="0" bIns="0" rtlCol="0">
            <a:spAutoFit/>
          </a:bodyPr>
          <a:lstStyle/>
          <a:p>
            <a:pPr marL="63500" marR="30480">
              <a:lnSpc>
                <a:spcPct val="100000"/>
              </a:lnSpc>
              <a:spcBef>
                <a:spcPts val="100"/>
              </a:spcBef>
            </a:pPr>
            <a:r>
              <a:rPr sz="1800" dirty="0">
                <a:latin typeface="Courier New"/>
                <a:cs typeface="Courier New"/>
              </a:rPr>
              <a:t>InitializeParameters</a:t>
            </a:r>
            <a:r>
              <a:rPr sz="1800" spc="-160" dirty="0">
                <a:latin typeface="Courier New"/>
                <a:cs typeface="Courier New"/>
              </a:rPr>
              <a:t> </a:t>
            </a:r>
            <a:r>
              <a:rPr sz="1800" dirty="0">
                <a:latin typeface="Courier New"/>
                <a:cs typeface="Courier New"/>
              </a:rPr>
              <a:t>(Temperature</a:t>
            </a:r>
            <a:r>
              <a:rPr sz="1800" spc="-145" dirty="0">
                <a:latin typeface="Courier New"/>
                <a:cs typeface="Courier New"/>
              </a:rPr>
              <a:t> </a:t>
            </a:r>
            <a:r>
              <a:rPr sz="1800" spc="-25" dirty="0">
                <a:latin typeface="Courier New"/>
                <a:cs typeface="Courier New"/>
              </a:rPr>
              <a:t>t, </a:t>
            </a:r>
            <a:r>
              <a:rPr sz="1800" dirty="0">
                <a:latin typeface="Courier New"/>
                <a:cs typeface="Courier New"/>
              </a:rPr>
              <a:t>initialSolution</a:t>
            </a:r>
            <a:r>
              <a:rPr sz="1800" spc="-114" dirty="0">
                <a:latin typeface="Courier New"/>
                <a:cs typeface="Courier New"/>
              </a:rPr>
              <a:t> </a:t>
            </a:r>
            <a:r>
              <a:rPr sz="1800" dirty="0">
                <a:latin typeface="Courier New"/>
                <a:cs typeface="Courier New"/>
              </a:rPr>
              <a:t>(Solution</a:t>
            </a:r>
            <a:r>
              <a:rPr sz="1800" spc="-110" dirty="0">
                <a:latin typeface="Courier New"/>
                <a:cs typeface="Courier New"/>
              </a:rPr>
              <a:t> </a:t>
            </a:r>
            <a:r>
              <a:rPr sz="1800" spc="-25" dirty="0">
                <a:latin typeface="Courier New"/>
                <a:cs typeface="Courier New"/>
              </a:rPr>
              <a:t>s)</a:t>
            </a:r>
            <a:endParaRPr sz="1800">
              <a:latin typeface="Courier New"/>
              <a:cs typeface="Courier New"/>
            </a:endParaRPr>
          </a:p>
          <a:p>
            <a:pPr marL="63500">
              <a:lnSpc>
                <a:spcPct val="100000"/>
              </a:lnSpc>
              <a:tabLst>
                <a:tab pos="1203325" algn="l"/>
              </a:tabLst>
            </a:pPr>
            <a:r>
              <a:rPr sz="1800" dirty="0">
                <a:latin typeface="Courier New"/>
                <a:cs typeface="Courier New"/>
              </a:rPr>
              <a:t>s</a:t>
            </a:r>
            <a:r>
              <a:rPr sz="1800" baseline="25462" dirty="0">
                <a:latin typeface="Courier New"/>
                <a:cs typeface="Courier New"/>
              </a:rPr>
              <a:t>*</a:t>
            </a:r>
            <a:r>
              <a:rPr sz="1800" spc="-15" baseline="25462" dirty="0">
                <a:latin typeface="Courier New"/>
                <a:cs typeface="Courier New"/>
              </a:rPr>
              <a:t> </a:t>
            </a:r>
            <a:r>
              <a:rPr sz="1800" dirty="0">
                <a:latin typeface="Courier New"/>
                <a:cs typeface="Courier New"/>
              </a:rPr>
              <a:t>=</a:t>
            </a:r>
            <a:r>
              <a:rPr sz="1800" spc="-10" dirty="0">
                <a:latin typeface="Courier New"/>
                <a:cs typeface="Courier New"/>
              </a:rPr>
              <a:t> </a:t>
            </a:r>
            <a:r>
              <a:rPr sz="1800" spc="-50" dirty="0">
                <a:latin typeface="Courier New"/>
                <a:cs typeface="Courier New"/>
              </a:rPr>
              <a:t>s</a:t>
            </a:r>
            <a:r>
              <a:rPr sz="1800" dirty="0">
                <a:latin typeface="Courier New"/>
                <a:cs typeface="Courier New"/>
              </a:rPr>
              <a:t>	</a:t>
            </a:r>
            <a:r>
              <a:rPr sz="1800" dirty="0">
                <a:solidFill>
                  <a:srgbClr val="7E7E7E"/>
                </a:solidFill>
                <a:latin typeface="Courier New"/>
                <a:cs typeface="Courier New"/>
              </a:rPr>
              <a:t>//best</a:t>
            </a:r>
            <a:r>
              <a:rPr sz="1800" spc="-65" dirty="0">
                <a:solidFill>
                  <a:srgbClr val="7E7E7E"/>
                </a:solidFill>
                <a:latin typeface="Courier New"/>
                <a:cs typeface="Courier New"/>
              </a:rPr>
              <a:t> </a:t>
            </a:r>
            <a:r>
              <a:rPr sz="1800" dirty="0">
                <a:solidFill>
                  <a:srgbClr val="7E7E7E"/>
                </a:solidFill>
                <a:latin typeface="Courier New"/>
                <a:cs typeface="Courier New"/>
              </a:rPr>
              <a:t>found</a:t>
            </a:r>
            <a:r>
              <a:rPr sz="1800" spc="-55" dirty="0">
                <a:solidFill>
                  <a:srgbClr val="7E7E7E"/>
                </a:solidFill>
                <a:latin typeface="Courier New"/>
                <a:cs typeface="Courier New"/>
              </a:rPr>
              <a:t> </a:t>
            </a:r>
            <a:r>
              <a:rPr sz="1800" spc="-10" dirty="0">
                <a:solidFill>
                  <a:srgbClr val="7E7E7E"/>
                </a:solidFill>
                <a:latin typeface="Courier New"/>
                <a:cs typeface="Courier New"/>
              </a:rPr>
              <a:t>solution</a:t>
            </a:r>
            <a:endParaRPr sz="1800">
              <a:latin typeface="Courier New"/>
              <a:cs typeface="Courier New"/>
            </a:endParaRPr>
          </a:p>
        </p:txBody>
      </p:sp>
      <p:sp>
        <p:nvSpPr>
          <p:cNvPr id="4" name="object 4"/>
          <p:cNvSpPr txBox="1"/>
          <p:nvPr/>
        </p:nvSpPr>
        <p:spPr>
          <a:xfrm>
            <a:off x="5765672" y="1116838"/>
            <a:ext cx="316420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ourier New"/>
                <a:cs typeface="Courier New"/>
              </a:rPr>
              <a:t>TemperatureReduction</a:t>
            </a:r>
            <a:r>
              <a:rPr sz="1800" spc="-190" dirty="0">
                <a:latin typeface="Courier New"/>
                <a:cs typeface="Courier New"/>
              </a:rPr>
              <a:t> </a:t>
            </a:r>
            <a:r>
              <a:rPr sz="1800" spc="-35" dirty="0">
                <a:latin typeface="Courier New"/>
                <a:cs typeface="Courier New"/>
              </a:rPr>
              <a:t>α)</a:t>
            </a:r>
            <a:endParaRPr sz="1800">
              <a:latin typeface="Courier New"/>
              <a:cs typeface="Courier New"/>
            </a:endParaRPr>
          </a:p>
        </p:txBody>
      </p:sp>
      <p:sp>
        <p:nvSpPr>
          <p:cNvPr id="5" name="object 5"/>
          <p:cNvSpPr txBox="1"/>
          <p:nvPr/>
        </p:nvSpPr>
        <p:spPr>
          <a:xfrm>
            <a:off x="553516" y="1940178"/>
            <a:ext cx="8223250" cy="4415155"/>
          </a:xfrm>
          <a:prstGeom prst="rect">
            <a:avLst/>
          </a:prstGeom>
        </p:spPr>
        <p:txBody>
          <a:bodyPr vert="horz" wrap="square" lIns="0" tIns="12700" rIns="0" bIns="0" rtlCol="0">
            <a:spAutoFit/>
          </a:bodyPr>
          <a:lstStyle/>
          <a:p>
            <a:pPr marL="495300" marR="4443095" indent="-457200">
              <a:lnSpc>
                <a:spcPct val="100000"/>
              </a:lnSpc>
              <a:spcBef>
                <a:spcPts val="100"/>
              </a:spcBef>
            </a:pPr>
            <a:r>
              <a:rPr sz="1800" dirty="0">
                <a:latin typeface="Courier New"/>
                <a:cs typeface="Courier New"/>
              </a:rPr>
              <a:t>while</a:t>
            </a:r>
            <a:r>
              <a:rPr sz="1800" spc="-25" dirty="0">
                <a:latin typeface="Courier New"/>
                <a:cs typeface="Courier New"/>
              </a:rPr>
              <a:t> </a:t>
            </a:r>
            <a:r>
              <a:rPr sz="1800" dirty="0">
                <a:latin typeface="Courier New"/>
                <a:cs typeface="Courier New"/>
              </a:rPr>
              <a:t>t</a:t>
            </a:r>
            <a:r>
              <a:rPr sz="1800" spc="-25" dirty="0">
                <a:latin typeface="Courier New"/>
                <a:cs typeface="Courier New"/>
              </a:rPr>
              <a:t> </a:t>
            </a:r>
            <a:r>
              <a:rPr sz="1800" dirty="0">
                <a:latin typeface="Courier New"/>
                <a:cs typeface="Courier New"/>
              </a:rPr>
              <a:t>&gt;</a:t>
            </a:r>
            <a:r>
              <a:rPr sz="1800" spc="-25" dirty="0">
                <a:latin typeface="Courier New"/>
                <a:cs typeface="Courier New"/>
              </a:rPr>
              <a:t> </a:t>
            </a:r>
            <a:r>
              <a:rPr sz="1800" spc="-20" dirty="0">
                <a:latin typeface="Courier New"/>
                <a:cs typeface="Courier New"/>
              </a:rPr>
              <a:t>TMIN </a:t>
            </a:r>
            <a:r>
              <a:rPr sz="1800" dirty="0">
                <a:latin typeface="Courier New"/>
                <a:cs typeface="Courier New"/>
              </a:rPr>
              <a:t>temperatureIteration</a:t>
            </a:r>
            <a:r>
              <a:rPr sz="1800" spc="-105" dirty="0">
                <a:latin typeface="Courier New"/>
                <a:cs typeface="Courier New"/>
              </a:rPr>
              <a:t> </a:t>
            </a:r>
            <a:r>
              <a:rPr sz="1800" dirty="0">
                <a:latin typeface="Courier New"/>
                <a:cs typeface="Courier New"/>
              </a:rPr>
              <a:t>=</a:t>
            </a:r>
            <a:r>
              <a:rPr sz="1800" spc="-100" dirty="0">
                <a:latin typeface="Courier New"/>
                <a:cs typeface="Courier New"/>
              </a:rPr>
              <a:t> </a:t>
            </a:r>
            <a:r>
              <a:rPr sz="1800" spc="-50" dirty="0">
                <a:latin typeface="Courier New"/>
                <a:cs typeface="Courier New"/>
              </a:rPr>
              <a:t>0</a:t>
            </a:r>
            <a:endParaRPr sz="1800">
              <a:latin typeface="Courier New"/>
              <a:cs typeface="Courier New"/>
            </a:endParaRPr>
          </a:p>
          <a:p>
            <a:pPr marL="495300">
              <a:lnSpc>
                <a:spcPct val="100000"/>
              </a:lnSpc>
            </a:pPr>
            <a:r>
              <a:rPr sz="1800" dirty="0">
                <a:latin typeface="Courier New"/>
                <a:cs typeface="Courier New"/>
              </a:rPr>
              <a:t>While</a:t>
            </a:r>
            <a:r>
              <a:rPr sz="1800" spc="-100" dirty="0">
                <a:latin typeface="Courier New"/>
                <a:cs typeface="Courier New"/>
              </a:rPr>
              <a:t> </a:t>
            </a:r>
            <a:r>
              <a:rPr sz="1800" dirty="0">
                <a:latin typeface="Courier New"/>
                <a:cs typeface="Courier New"/>
              </a:rPr>
              <a:t>temperatureIteration</a:t>
            </a:r>
            <a:r>
              <a:rPr sz="1800" spc="-75" dirty="0">
                <a:latin typeface="Courier New"/>
                <a:cs typeface="Courier New"/>
              </a:rPr>
              <a:t> </a:t>
            </a:r>
            <a:r>
              <a:rPr sz="1800" dirty="0">
                <a:latin typeface="Courier New"/>
                <a:cs typeface="Courier New"/>
              </a:rPr>
              <a:t>&lt;</a:t>
            </a:r>
            <a:r>
              <a:rPr sz="1800" spc="-75" dirty="0">
                <a:latin typeface="Courier New"/>
                <a:cs typeface="Courier New"/>
              </a:rPr>
              <a:t> </a:t>
            </a:r>
            <a:r>
              <a:rPr sz="1800" spc="-10" dirty="0">
                <a:latin typeface="Courier New"/>
                <a:cs typeface="Courier New"/>
              </a:rPr>
              <a:t>maxIterations</a:t>
            </a:r>
            <a:endParaRPr sz="1800">
              <a:latin typeface="Courier New"/>
              <a:cs typeface="Courier New"/>
            </a:endParaRPr>
          </a:p>
          <a:p>
            <a:pPr marL="951865">
              <a:lnSpc>
                <a:spcPct val="100000"/>
              </a:lnSpc>
            </a:pPr>
            <a:r>
              <a:rPr sz="1800" spc="-10" dirty="0">
                <a:latin typeface="Courier New"/>
                <a:cs typeface="Courier New"/>
              </a:rPr>
              <a:t>s’=SelectNeighbour(s)</a:t>
            </a:r>
            <a:endParaRPr sz="1800">
              <a:latin typeface="Courier New"/>
              <a:cs typeface="Courier New"/>
            </a:endParaRPr>
          </a:p>
          <a:p>
            <a:pPr marL="951865">
              <a:lnSpc>
                <a:spcPct val="100000"/>
              </a:lnSpc>
            </a:pPr>
            <a:r>
              <a:rPr sz="1800" dirty="0">
                <a:latin typeface="Courier New"/>
                <a:cs typeface="Courier New"/>
              </a:rPr>
              <a:t>Δ</a:t>
            </a:r>
            <a:r>
              <a:rPr sz="1800" spc="-65" dirty="0">
                <a:latin typeface="Courier New"/>
                <a:cs typeface="Courier New"/>
              </a:rPr>
              <a:t> </a:t>
            </a:r>
            <a:r>
              <a:rPr sz="1800" dirty="0">
                <a:latin typeface="Courier New"/>
                <a:cs typeface="Courier New"/>
              </a:rPr>
              <a:t>=</a:t>
            </a:r>
            <a:r>
              <a:rPr sz="1800" spc="-60" dirty="0">
                <a:latin typeface="Courier New"/>
                <a:cs typeface="Courier New"/>
              </a:rPr>
              <a:t> </a:t>
            </a:r>
            <a:r>
              <a:rPr sz="1800" dirty="0">
                <a:latin typeface="Courier New"/>
                <a:cs typeface="Courier New"/>
              </a:rPr>
              <a:t>objectiveFunction(s’)</a:t>
            </a:r>
            <a:r>
              <a:rPr sz="1800" spc="-60" dirty="0">
                <a:latin typeface="Courier New"/>
                <a:cs typeface="Courier New"/>
              </a:rPr>
              <a:t> </a:t>
            </a:r>
            <a:r>
              <a:rPr sz="1800" dirty="0">
                <a:latin typeface="Courier New"/>
                <a:cs typeface="Courier New"/>
              </a:rPr>
              <a:t>–</a:t>
            </a:r>
            <a:r>
              <a:rPr sz="1800" spc="-60" dirty="0">
                <a:latin typeface="Courier New"/>
                <a:cs typeface="Courier New"/>
              </a:rPr>
              <a:t> </a:t>
            </a:r>
            <a:r>
              <a:rPr sz="1800" spc="-10" dirty="0">
                <a:latin typeface="Courier New"/>
                <a:cs typeface="Courier New"/>
              </a:rPr>
              <a:t>objectiveFunction(s)</a:t>
            </a:r>
            <a:endParaRPr sz="1800">
              <a:latin typeface="Courier New"/>
              <a:cs typeface="Courier New"/>
            </a:endParaRPr>
          </a:p>
          <a:p>
            <a:pPr marL="2632075">
              <a:lnSpc>
                <a:spcPct val="100000"/>
              </a:lnSpc>
            </a:pPr>
            <a:r>
              <a:rPr sz="1800" dirty="0">
                <a:solidFill>
                  <a:srgbClr val="7E7E7E"/>
                </a:solidFill>
                <a:latin typeface="Courier New"/>
                <a:cs typeface="Courier New"/>
              </a:rPr>
              <a:t>//</a:t>
            </a:r>
            <a:r>
              <a:rPr sz="1800" spc="-95" dirty="0">
                <a:solidFill>
                  <a:srgbClr val="7E7E7E"/>
                </a:solidFill>
                <a:latin typeface="Courier New"/>
                <a:cs typeface="Courier New"/>
              </a:rPr>
              <a:t> </a:t>
            </a:r>
            <a:r>
              <a:rPr sz="1800" dirty="0">
                <a:solidFill>
                  <a:srgbClr val="7E7E7E"/>
                </a:solidFill>
                <a:latin typeface="Courier New"/>
                <a:cs typeface="Courier New"/>
              </a:rPr>
              <a:t>objectiveFunction</a:t>
            </a:r>
            <a:r>
              <a:rPr sz="1800" spc="-55" dirty="0">
                <a:solidFill>
                  <a:srgbClr val="7E7E7E"/>
                </a:solidFill>
                <a:latin typeface="Courier New"/>
                <a:cs typeface="Courier New"/>
              </a:rPr>
              <a:t> </a:t>
            </a:r>
            <a:r>
              <a:rPr sz="1800" dirty="0">
                <a:solidFill>
                  <a:srgbClr val="7E7E7E"/>
                </a:solidFill>
                <a:latin typeface="Courier New"/>
                <a:cs typeface="Courier New"/>
              </a:rPr>
              <a:t>must</a:t>
            </a:r>
            <a:r>
              <a:rPr sz="1800" spc="-70" dirty="0">
                <a:solidFill>
                  <a:srgbClr val="7E7E7E"/>
                </a:solidFill>
                <a:latin typeface="Courier New"/>
                <a:cs typeface="Courier New"/>
              </a:rPr>
              <a:t> </a:t>
            </a:r>
            <a:r>
              <a:rPr sz="1800" dirty="0">
                <a:solidFill>
                  <a:srgbClr val="7E7E7E"/>
                </a:solidFill>
                <a:latin typeface="Courier New"/>
                <a:cs typeface="Courier New"/>
              </a:rPr>
              <a:t>be</a:t>
            </a:r>
            <a:r>
              <a:rPr sz="1800" spc="-65" dirty="0">
                <a:solidFill>
                  <a:srgbClr val="7E7E7E"/>
                </a:solidFill>
                <a:latin typeface="Courier New"/>
                <a:cs typeface="Courier New"/>
              </a:rPr>
              <a:t> </a:t>
            </a:r>
            <a:r>
              <a:rPr sz="1800" spc="-10" dirty="0">
                <a:solidFill>
                  <a:srgbClr val="7E7E7E"/>
                </a:solidFill>
                <a:latin typeface="Courier New"/>
                <a:cs typeface="Courier New"/>
              </a:rPr>
              <a:t>minimized</a:t>
            </a:r>
            <a:endParaRPr sz="1800">
              <a:latin typeface="Courier New"/>
              <a:cs typeface="Courier New"/>
            </a:endParaRPr>
          </a:p>
          <a:p>
            <a:pPr marL="951865">
              <a:lnSpc>
                <a:spcPct val="100000"/>
              </a:lnSpc>
            </a:pPr>
            <a:r>
              <a:rPr sz="1800" dirty="0">
                <a:latin typeface="Courier New"/>
                <a:cs typeface="Courier New"/>
              </a:rPr>
              <a:t>if</a:t>
            </a:r>
            <a:r>
              <a:rPr sz="1800" spc="-20" dirty="0">
                <a:latin typeface="Courier New"/>
                <a:cs typeface="Courier New"/>
              </a:rPr>
              <a:t> </a:t>
            </a:r>
            <a:r>
              <a:rPr sz="1800" dirty="0">
                <a:latin typeface="Courier New"/>
                <a:cs typeface="Courier New"/>
              </a:rPr>
              <a:t>(Δ</a:t>
            </a:r>
            <a:r>
              <a:rPr sz="1800" spc="-20" dirty="0">
                <a:latin typeface="Courier New"/>
                <a:cs typeface="Courier New"/>
              </a:rPr>
              <a:t> </a:t>
            </a:r>
            <a:r>
              <a:rPr sz="1800" dirty="0">
                <a:latin typeface="Courier New"/>
                <a:cs typeface="Courier New"/>
              </a:rPr>
              <a:t>&lt;</a:t>
            </a:r>
            <a:r>
              <a:rPr sz="1800" spc="-15" dirty="0">
                <a:latin typeface="Courier New"/>
                <a:cs typeface="Courier New"/>
              </a:rPr>
              <a:t> </a:t>
            </a:r>
            <a:r>
              <a:rPr sz="1800" spc="-25" dirty="0">
                <a:latin typeface="Courier New"/>
                <a:cs typeface="Courier New"/>
              </a:rPr>
              <a:t>0)</a:t>
            </a:r>
            <a:endParaRPr sz="1800">
              <a:latin typeface="Courier New"/>
              <a:cs typeface="Courier New"/>
            </a:endParaRPr>
          </a:p>
          <a:p>
            <a:pPr marL="951865">
              <a:lnSpc>
                <a:spcPct val="100000"/>
              </a:lnSpc>
            </a:pPr>
            <a:r>
              <a:rPr sz="1800" dirty="0">
                <a:latin typeface="Courier New"/>
                <a:cs typeface="Courier New"/>
              </a:rPr>
              <a:t>then</a:t>
            </a:r>
            <a:r>
              <a:rPr sz="1800" spc="-20" dirty="0">
                <a:latin typeface="Courier New"/>
                <a:cs typeface="Courier New"/>
              </a:rPr>
              <a:t> </a:t>
            </a:r>
            <a:r>
              <a:rPr sz="1800" dirty="0">
                <a:latin typeface="Courier New"/>
                <a:cs typeface="Courier New"/>
              </a:rPr>
              <a:t>s</a:t>
            </a:r>
            <a:r>
              <a:rPr sz="1800" spc="-15" dirty="0">
                <a:latin typeface="Courier New"/>
                <a:cs typeface="Courier New"/>
              </a:rPr>
              <a:t> </a:t>
            </a:r>
            <a:r>
              <a:rPr sz="1800" dirty="0">
                <a:latin typeface="Courier New"/>
                <a:cs typeface="Courier New"/>
              </a:rPr>
              <a:t>=</a:t>
            </a:r>
            <a:r>
              <a:rPr sz="1800" spc="-20" dirty="0">
                <a:latin typeface="Courier New"/>
                <a:cs typeface="Courier New"/>
              </a:rPr>
              <a:t> </a:t>
            </a:r>
            <a:r>
              <a:rPr sz="1800" spc="-25" dirty="0">
                <a:latin typeface="Courier New"/>
                <a:cs typeface="Courier New"/>
              </a:rPr>
              <a:t>s’</a:t>
            </a:r>
            <a:endParaRPr sz="1800">
              <a:latin typeface="Courier New"/>
              <a:cs typeface="Courier New"/>
            </a:endParaRPr>
          </a:p>
          <a:p>
            <a:pPr marL="1684020" marR="30480" indent="-7620">
              <a:lnSpc>
                <a:spcPct val="100000"/>
              </a:lnSpc>
            </a:pPr>
            <a:r>
              <a:rPr sz="1800" dirty="0">
                <a:latin typeface="Courier New"/>
                <a:cs typeface="Courier New"/>
              </a:rPr>
              <a:t>if</a:t>
            </a:r>
            <a:r>
              <a:rPr sz="1800" spc="-90" dirty="0">
                <a:latin typeface="Courier New"/>
                <a:cs typeface="Courier New"/>
              </a:rPr>
              <a:t> </a:t>
            </a:r>
            <a:r>
              <a:rPr sz="1800" dirty="0">
                <a:latin typeface="Courier New"/>
                <a:cs typeface="Courier New"/>
              </a:rPr>
              <a:t>objectiveFunction(s’)</a:t>
            </a:r>
            <a:r>
              <a:rPr sz="1800" spc="-80" dirty="0">
                <a:latin typeface="Courier New"/>
                <a:cs typeface="Courier New"/>
              </a:rPr>
              <a:t> </a:t>
            </a:r>
            <a:r>
              <a:rPr sz="1800" dirty="0">
                <a:latin typeface="Courier New"/>
                <a:cs typeface="Courier New"/>
              </a:rPr>
              <a:t>&lt;</a:t>
            </a:r>
            <a:r>
              <a:rPr sz="1800" spc="-75" dirty="0">
                <a:latin typeface="Courier New"/>
                <a:cs typeface="Courier New"/>
              </a:rPr>
              <a:t> </a:t>
            </a:r>
            <a:r>
              <a:rPr sz="1800" spc="-10" dirty="0">
                <a:latin typeface="Courier New"/>
                <a:cs typeface="Courier New"/>
              </a:rPr>
              <a:t>objectiveFunction(s</a:t>
            </a:r>
            <a:r>
              <a:rPr sz="1800" spc="-15" baseline="25462" dirty="0">
                <a:latin typeface="Courier New"/>
                <a:cs typeface="Courier New"/>
              </a:rPr>
              <a:t>*</a:t>
            </a:r>
            <a:r>
              <a:rPr sz="1800" spc="-10" dirty="0">
                <a:latin typeface="Courier New"/>
                <a:cs typeface="Courier New"/>
              </a:rPr>
              <a:t>) </a:t>
            </a:r>
            <a:r>
              <a:rPr sz="1800" dirty="0">
                <a:latin typeface="Courier New"/>
                <a:cs typeface="Courier New"/>
              </a:rPr>
              <a:t>then</a:t>
            </a:r>
            <a:r>
              <a:rPr sz="1800" spc="-20" dirty="0">
                <a:latin typeface="Courier New"/>
                <a:cs typeface="Courier New"/>
              </a:rPr>
              <a:t> </a:t>
            </a:r>
            <a:r>
              <a:rPr sz="1800" dirty="0">
                <a:latin typeface="Courier New"/>
                <a:cs typeface="Courier New"/>
              </a:rPr>
              <a:t>s</a:t>
            </a:r>
            <a:r>
              <a:rPr sz="1800" baseline="25462" dirty="0">
                <a:latin typeface="Courier New"/>
                <a:cs typeface="Courier New"/>
              </a:rPr>
              <a:t>*</a:t>
            </a:r>
            <a:r>
              <a:rPr sz="1800" spc="494" baseline="25462" dirty="0">
                <a:latin typeface="Courier New"/>
                <a:cs typeface="Courier New"/>
              </a:rPr>
              <a:t> </a:t>
            </a:r>
            <a:r>
              <a:rPr sz="1800" dirty="0">
                <a:latin typeface="Courier New"/>
                <a:cs typeface="Courier New"/>
              </a:rPr>
              <a:t>=</a:t>
            </a:r>
            <a:r>
              <a:rPr sz="1800" spc="-30" dirty="0">
                <a:latin typeface="Courier New"/>
                <a:cs typeface="Courier New"/>
              </a:rPr>
              <a:t> </a:t>
            </a:r>
            <a:r>
              <a:rPr sz="1800" spc="-25" dirty="0">
                <a:latin typeface="Courier New"/>
                <a:cs typeface="Courier New"/>
              </a:rPr>
              <a:t>s’</a:t>
            </a:r>
            <a:endParaRPr sz="1800">
              <a:latin typeface="Courier New"/>
              <a:cs typeface="Courier New"/>
            </a:endParaRPr>
          </a:p>
          <a:p>
            <a:pPr marL="1684020" marR="2715895" indent="-689610">
              <a:lnSpc>
                <a:spcPct val="100000"/>
              </a:lnSpc>
            </a:pPr>
            <a:r>
              <a:rPr sz="1800" dirty="0">
                <a:latin typeface="Courier New"/>
                <a:cs typeface="Courier New"/>
              </a:rPr>
              <a:t>else</a:t>
            </a:r>
            <a:r>
              <a:rPr sz="1800" spc="-50" dirty="0">
                <a:latin typeface="Courier New"/>
                <a:cs typeface="Courier New"/>
              </a:rPr>
              <a:t> </a:t>
            </a:r>
            <a:r>
              <a:rPr sz="1800" dirty="0">
                <a:latin typeface="Courier New"/>
                <a:cs typeface="Courier New"/>
              </a:rPr>
              <a:t>if</a:t>
            </a:r>
            <a:r>
              <a:rPr sz="1800" spc="-40" dirty="0">
                <a:latin typeface="Courier New"/>
                <a:cs typeface="Courier New"/>
              </a:rPr>
              <a:t> </a:t>
            </a:r>
            <a:r>
              <a:rPr sz="1800" dirty="0">
                <a:latin typeface="Courier New"/>
                <a:cs typeface="Courier New"/>
              </a:rPr>
              <a:t>atRandom[0,1]</a:t>
            </a:r>
            <a:r>
              <a:rPr sz="1800" spc="-35" dirty="0">
                <a:latin typeface="Courier New"/>
                <a:cs typeface="Courier New"/>
              </a:rPr>
              <a:t> </a:t>
            </a:r>
            <a:r>
              <a:rPr sz="1800" dirty="0">
                <a:latin typeface="Courier New"/>
                <a:cs typeface="Courier New"/>
              </a:rPr>
              <a:t>&lt;</a:t>
            </a:r>
            <a:r>
              <a:rPr sz="1800" spc="-35" dirty="0">
                <a:latin typeface="Courier New"/>
                <a:cs typeface="Courier New"/>
              </a:rPr>
              <a:t> </a:t>
            </a:r>
            <a:r>
              <a:rPr sz="1800" spc="-20" dirty="0">
                <a:latin typeface="Courier New"/>
                <a:cs typeface="Courier New"/>
              </a:rPr>
              <a:t>exp(-Δ/T) </a:t>
            </a:r>
            <a:r>
              <a:rPr sz="1800" dirty="0">
                <a:latin typeface="Courier New"/>
                <a:cs typeface="Courier New"/>
              </a:rPr>
              <a:t>then</a:t>
            </a:r>
            <a:r>
              <a:rPr sz="1800" spc="-25" dirty="0">
                <a:latin typeface="Courier New"/>
                <a:cs typeface="Courier New"/>
              </a:rPr>
              <a:t> </a:t>
            </a:r>
            <a:r>
              <a:rPr sz="1800" dirty="0">
                <a:latin typeface="Courier New"/>
                <a:cs typeface="Courier New"/>
              </a:rPr>
              <a:t>s</a:t>
            </a:r>
            <a:r>
              <a:rPr sz="1800" spc="-25" dirty="0">
                <a:latin typeface="Courier New"/>
                <a:cs typeface="Courier New"/>
              </a:rPr>
              <a:t> </a:t>
            </a:r>
            <a:r>
              <a:rPr sz="1800" dirty="0">
                <a:latin typeface="Courier New"/>
                <a:cs typeface="Courier New"/>
              </a:rPr>
              <a:t>=</a:t>
            </a:r>
            <a:r>
              <a:rPr sz="1800" spc="-40" dirty="0">
                <a:latin typeface="Courier New"/>
                <a:cs typeface="Courier New"/>
              </a:rPr>
              <a:t> </a:t>
            </a:r>
            <a:r>
              <a:rPr sz="1800" spc="-25" dirty="0">
                <a:latin typeface="Courier New"/>
                <a:cs typeface="Courier New"/>
              </a:rPr>
              <a:t>s’</a:t>
            </a:r>
            <a:endParaRPr sz="1800">
              <a:latin typeface="Courier New"/>
              <a:cs typeface="Courier New"/>
            </a:endParaRPr>
          </a:p>
          <a:p>
            <a:pPr marL="495300">
              <a:lnSpc>
                <a:spcPct val="100000"/>
              </a:lnSpc>
              <a:spcBef>
                <a:spcPts val="5"/>
              </a:spcBef>
            </a:pPr>
            <a:r>
              <a:rPr sz="1800" dirty="0">
                <a:latin typeface="Courier New"/>
                <a:cs typeface="Courier New"/>
              </a:rPr>
              <a:t>end</a:t>
            </a:r>
            <a:r>
              <a:rPr sz="1800" spc="-25" dirty="0">
                <a:latin typeface="Courier New"/>
                <a:cs typeface="Courier New"/>
              </a:rPr>
              <a:t> </a:t>
            </a:r>
            <a:r>
              <a:rPr sz="1800" spc="-20" dirty="0">
                <a:latin typeface="Courier New"/>
                <a:cs typeface="Courier New"/>
              </a:rPr>
              <a:t>while</a:t>
            </a:r>
            <a:endParaRPr sz="1800">
              <a:latin typeface="Courier New"/>
              <a:cs typeface="Courier New"/>
            </a:endParaRPr>
          </a:p>
          <a:p>
            <a:pPr marL="38100" marR="6764020" indent="457200">
              <a:lnSpc>
                <a:spcPct val="100000"/>
              </a:lnSpc>
            </a:pPr>
            <a:r>
              <a:rPr sz="1800" dirty="0">
                <a:latin typeface="Courier New"/>
                <a:cs typeface="Courier New"/>
              </a:rPr>
              <a:t>t</a:t>
            </a:r>
            <a:r>
              <a:rPr sz="1800" spc="-15" dirty="0">
                <a:latin typeface="Courier New"/>
                <a:cs typeface="Courier New"/>
              </a:rPr>
              <a:t> </a:t>
            </a:r>
            <a:r>
              <a:rPr sz="1800" dirty="0">
                <a:latin typeface="Courier New"/>
                <a:cs typeface="Courier New"/>
              </a:rPr>
              <a:t>=</a:t>
            </a:r>
            <a:r>
              <a:rPr sz="1800" spc="-15" dirty="0">
                <a:latin typeface="Courier New"/>
                <a:cs typeface="Courier New"/>
              </a:rPr>
              <a:t> </a:t>
            </a:r>
            <a:r>
              <a:rPr sz="1800" spc="-25" dirty="0">
                <a:latin typeface="Courier New"/>
                <a:cs typeface="Courier New"/>
              </a:rPr>
              <a:t>α*t </a:t>
            </a:r>
            <a:r>
              <a:rPr sz="1800" dirty="0">
                <a:latin typeface="Courier New"/>
                <a:cs typeface="Courier New"/>
              </a:rPr>
              <a:t>end</a:t>
            </a:r>
            <a:r>
              <a:rPr sz="1800" spc="-25" dirty="0">
                <a:latin typeface="Courier New"/>
                <a:cs typeface="Courier New"/>
              </a:rPr>
              <a:t> </a:t>
            </a:r>
            <a:r>
              <a:rPr sz="1800" spc="-20" dirty="0">
                <a:latin typeface="Courier New"/>
                <a:cs typeface="Courier New"/>
              </a:rPr>
              <a:t>while </a:t>
            </a:r>
            <a:r>
              <a:rPr sz="1800" dirty="0">
                <a:latin typeface="Courier New"/>
                <a:cs typeface="Courier New"/>
              </a:rPr>
              <a:t>return</a:t>
            </a:r>
            <a:r>
              <a:rPr sz="1800" spc="-50" dirty="0">
                <a:latin typeface="Courier New"/>
                <a:cs typeface="Courier New"/>
              </a:rPr>
              <a:t> </a:t>
            </a:r>
            <a:r>
              <a:rPr sz="1800" spc="-25" dirty="0">
                <a:latin typeface="Courier New"/>
                <a:cs typeface="Courier New"/>
              </a:rPr>
              <a:t>s</a:t>
            </a:r>
            <a:r>
              <a:rPr sz="1800" spc="-37" baseline="25462" dirty="0">
                <a:latin typeface="Courier New"/>
                <a:cs typeface="Courier New"/>
              </a:rPr>
              <a:t>*</a:t>
            </a:r>
            <a:endParaRPr sz="1800" baseline="25462">
              <a:latin typeface="Courier New"/>
              <a:cs typeface="Courier New"/>
            </a:endParaRPr>
          </a:p>
        </p:txBody>
      </p:sp>
      <p:grpSp>
        <p:nvGrpSpPr>
          <p:cNvPr id="6" name="object 6"/>
          <p:cNvGrpSpPr/>
          <p:nvPr/>
        </p:nvGrpSpPr>
        <p:grpSpPr>
          <a:xfrm>
            <a:off x="434335" y="953701"/>
            <a:ext cx="8481695" cy="88900"/>
            <a:chOff x="434335" y="953701"/>
            <a:chExt cx="8481695" cy="88900"/>
          </a:xfrm>
        </p:grpSpPr>
        <p:pic>
          <p:nvPicPr>
            <p:cNvPr id="7" name="object 7"/>
            <p:cNvPicPr/>
            <p:nvPr/>
          </p:nvPicPr>
          <p:blipFill>
            <a:blip r:embed="rId3" cstate="print"/>
            <a:stretch>
              <a:fillRect/>
            </a:stretch>
          </p:blipFill>
          <p:spPr>
            <a:xfrm>
              <a:off x="434335" y="953701"/>
              <a:ext cx="8481079" cy="88847"/>
            </a:xfrm>
            <a:prstGeom prst="rect">
              <a:avLst/>
            </a:prstGeom>
          </p:spPr>
        </p:pic>
        <p:sp>
          <p:nvSpPr>
            <p:cNvPr id="8" name="object 8"/>
            <p:cNvSpPr/>
            <p:nvPr/>
          </p:nvSpPr>
          <p:spPr>
            <a:xfrm>
              <a:off x="467537" y="980693"/>
              <a:ext cx="8425180" cy="0"/>
            </a:xfrm>
            <a:custGeom>
              <a:avLst/>
              <a:gdLst/>
              <a:ahLst/>
              <a:cxnLst/>
              <a:rect l="l" t="t" r="r" b="b"/>
              <a:pathLst>
                <a:path w="8425180">
                  <a:moveTo>
                    <a:pt x="0" y="0"/>
                  </a:moveTo>
                  <a:lnTo>
                    <a:pt x="8425002" y="0"/>
                  </a:lnTo>
                </a:path>
              </a:pathLst>
            </a:custGeom>
            <a:ln w="25400">
              <a:solidFill>
                <a:srgbClr val="006FC0"/>
              </a:solidFill>
            </a:ln>
          </p:spPr>
          <p:txBody>
            <a:bodyPr wrap="square" lIns="0" tIns="0" rIns="0" bIns="0" rtlCol="0"/>
            <a:lstStyle/>
            <a:p>
              <a:endParaRPr/>
            </a:p>
          </p:txBody>
        </p:sp>
      </p:grpSp>
      <p:grpSp>
        <p:nvGrpSpPr>
          <p:cNvPr id="9" name="object 9"/>
          <p:cNvGrpSpPr/>
          <p:nvPr/>
        </p:nvGrpSpPr>
        <p:grpSpPr>
          <a:xfrm>
            <a:off x="434335" y="6499478"/>
            <a:ext cx="8481695" cy="87630"/>
            <a:chOff x="434335" y="6499478"/>
            <a:chExt cx="8481695" cy="87630"/>
          </a:xfrm>
        </p:grpSpPr>
        <p:pic>
          <p:nvPicPr>
            <p:cNvPr id="10" name="object 10"/>
            <p:cNvPicPr/>
            <p:nvPr/>
          </p:nvPicPr>
          <p:blipFill>
            <a:blip r:embed="rId4" cstate="print"/>
            <a:stretch>
              <a:fillRect/>
            </a:stretch>
          </p:blipFill>
          <p:spPr>
            <a:xfrm>
              <a:off x="434335" y="6499478"/>
              <a:ext cx="8481079" cy="87629"/>
            </a:xfrm>
            <a:prstGeom prst="rect">
              <a:avLst/>
            </a:prstGeom>
          </p:spPr>
        </p:pic>
        <p:sp>
          <p:nvSpPr>
            <p:cNvPr id="11" name="object 11"/>
            <p:cNvSpPr/>
            <p:nvPr/>
          </p:nvSpPr>
          <p:spPr>
            <a:xfrm>
              <a:off x="467537" y="6525348"/>
              <a:ext cx="8425180" cy="0"/>
            </a:xfrm>
            <a:custGeom>
              <a:avLst/>
              <a:gdLst/>
              <a:ahLst/>
              <a:cxnLst/>
              <a:rect l="l" t="t" r="r" b="b"/>
              <a:pathLst>
                <a:path w="8425180">
                  <a:moveTo>
                    <a:pt x="0" y="0"/>
                  </a:moveTo>
                  <a:lnTo>
                    <a:pt x="8425002" y="0"/>
                  </a:lnTo>
                </a:path>
              </a:pathLst>
            </a:custGeom>
            <a:ln w="25400">
              <a:solidFill>
                <a:srgbClr val="006FC0"/>
              </a:solidFill>
            </a:ln>
          </p:spPr>
          <p:txBody>
            <a:bodyPr wrap="square" lIns="0" tIns="0" rIns="0" bIns="0" rtlCol="0"/>
            <a:lstStyle/>
            <a:p>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8916" y="220217"/>
            <a:ext cx="541401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a:cs typeface="Verdana"/>
              </a:rPr>
              <a:t>Simulated</a:t>
            </a:r>
            <a:r>
              <a:rPr sz="1800" b="1" spc="-50" dirty="0">
                <a:latin typeface="Verdana"/>
                <a:cs typeface="Verdana"/>
              </a:rPr>
              <a:t> </a:t>
            </a:r>
            <a:r>
              <a:rPr sz="1800" b="1" dirty="0">
                <a:latin typeface="Verdana"/>
                <a:cs typeface="Verdana"/>
              </a:rPr>
              <a:t>Annealing</a:t>
            </a:r>
            <a:r>
              <a:rPr sz="1800" b="1" spc="-30" dirty="0">
                <a:latin typeface="Verdana"/>
                <a:cs typeface="Verdana"/>
              </a:rPr>
              <a:t> </a:t>
            </a:r>
            <a:r>
              <a:rPr sz="1800" b="1" dirty="0">
                <a:latin typeface="Verdana"/>
                <a:cs typeface="Verdana"/>
              </a:rPr>
              <a:t>-</a:t>
            </a:r>
            <a:r>
              <a:rPr sz="1800" b="1" spc="-50" dirty="0">
                <a:latin typeface="Verdana"/>
                <a:cs typeface="Verdana"/>
              </a:rPr>
              <a:t> </a:t>
            </a:r>
            <a:r>
              <a:rPr sz="1800" b="1" spc="-10" dirty="0">
                <a:latin typeface="Verdana"/>
                <a:cs typeface="Verdana"/>
              </a:rPr>
              <a:t>Temperatuurdaling</a:t>
            </a:r>
            <a:endParaRPr sz="1800">
              <a:latin typeface="Verdana"/>
              <a:cs typeface="Verdana"/>
            </a:endParaRPr>
          </a:p>
        </p:txBody>
      </p:sp>
      <p:sp>
        <p:nvSpPr>
          <p:cNvPr id="3" name="object 3"/>
          <p:cNvSpPr txBox="1">
            <a:spLocks noGrp="1"/>
          </p:cNvSpPr>
          <p:nvPr>
            <p:ph type="title"/>
          </p:nvPr>
        </p:nvSpPr>
        <p:spPr>
          <a:xfrm>
            <a:off x="578916" y="866901"/>
            <a:ext cx="2310765" cy="330835"/>
          </a:xfrm>
          <a:prstGeom prst="rect">
            <a:avLst/>
          </a:prstGeom>
        </p:spPr>
        <p:txBody>
          <a:bodyPr vert="horz" wrap="square" lIns="0" tIns="13335" rIns="0" bIns="0" rtlCol="0">
            <a:spAutoFit/>
          </a:bodyPr>
          <a:lstStyle/>
          <a:p>
            <a:pPr marL="12700">
              <a:lnSpc>
                <a:spcPct val="100000"/>
              </a:lnSpc>
              <a:spcBef>
                <a:spcPts val="105"/>
              </a:spcBef>
            </a:pPr>
            <a:r>
              <a:rPr sz="2000" dirty="0"/>
              <a:t>Twee</a:t>
            </a:r>
            <a:r>
              <a:rPr sz="2000" spc="-45" dirty="0"/>
              <a:t> </a:t>
            </a:r>
            <a:r>
              <a:rPr sz="2000" spc="-10" dirty="0"/>
              <a:t>methoden</a:t>
            </a:r>
            <a:endParaRPr sz="2000"/>
          </a:p>
        </p:txBody>
      </p:sp>
      <p:sp>
        <p:nvSpPr>
          <p:cNvPr id="4" name="object 4"/>
          <p:cNvSpPr txBox="1"/>
          <p:nvPr/>
        </p:nvSpPr>
        <p:spPr>
          <a:xfrm>
            <a:off x="757224" y="1299717"/>
            <a:ext cx="6197600" cy="574040"/>
          </a:xfrm>
          <a:prstGeom prst="rect">
            <a:avLst/>
          </a:prstGeom>
        </p:spPr>
        <p:txBody>
          <a:bodyPr vert="horz" wrap="square" lIns="0" tIns="12700" rIns="0" bIns="0" rtlCol="0">
            <a:spAutoFit/>
          </a:bodyPr>
          <a:lstStyle/>
          <a:p>
            <a:pPr marL="354965" marR="5080" indent="-342900">
              <a:lnSpc>
                <a:spcPct val="100000"/>
              </a:lnSpc>
              <a:spcBef>
                <a:spcPts val="100"/>
              </a:spcBef>
            </a:pPr>
            <a:r>
              <a:rPr sz="1800" b="1" dirty="0">
                <a:latin typeface="Verdana"/>
                <a:cs typeface="Verdana"/>
              </a:rPr>
              <a:t>1.</a:t>
            </a:r>
            <a:r>
              <a:rPr sz="1800" b="1" spc="110" dirty="0">
                <a:latin typeface="Verdana"/>
                <a:cs typeface="Verdana"/>
              </a:rPr>
              <a:t> </a:t>
            </a:r>
            <a:r>
              <a:rPr sz="1800" b="1" dirty="0">
                <a:latin typeface="Verdana"/>
                <a:cs typeface="Verdana"/>
              </a:rPr>
              <a:t>Constante</a:t>
            </a:r>
            <a:r>
              <a:rPr sz="1800" b="1" spc="-20" dirty="0">
                <a:latin typeface="Verdana"/>
                <a:cs typeface="Verdana"/>
              </a:rPr>
              <a:t> </a:t>
            </a:r>
            <a:r>
              <a:rPr sz="1800" b="1" spc="-10" dirty="0">
                <a:latin typeface="Verdana"/>
                <a:cs typeface="Verdana"/>
              </a:rPr>
              <a:t>temperatuurdaling</a:t>
            </a:r>
            <a:r>
              <a:rPr sz="1800" spc="-10" dirty="0">
                <a:latin typeface="Verdana"/>
                <a:cs typeface="Verdana"/>
              </a:rPr>
              <a:t>:</a:t>
            </a:r>
            <a:r>
              <a:rPr sz="1800" spc="-15" dirty="0">
                <a:latin typeface="Verdana"/>
                <a:cs typeface="Verdana"/>
              </a:rPr>
              <a:t> </a:t>
            </a:r>
            <a:r>
              <a:rPr sz="1800" dirty="0">
                <a:latin typeface="Verdana"/>
                <a:cs typeface="Verdana"/>
              </a:rPr>
              <a:t>per</a:t>
            </a:r>
            <a:r>
              <a:rPr sz="1800" spc="-25" dirty="0">
                <a:latin typeface="Verdana"/>
                <a:cs typeface="Verdana"/>
              </a:rPr>
              <a:t> </a:t>
            </a:r>
            <a:r>
              <a:rPr sz="1800" spc="-10" dirty="0">
                <a:latin typeface="Verdana"/>
                <a:cs typeface="Verdana"/>
              </a:rPr>
              <a:t>tijdseenheid </a:t>
            </a:r>
            <a:r>
              <a:rPr sz="1800" dirty="0">
                <a:latin typeface="Verdana"/>
                <a:cs typeface="Verdana"/>
              </a:rPr>
              <a:t>temperatuur</a:t>
            </a:r>
            <a:r>
              <a:rPr sz="1800" spc="-55" dirty="0">
                <a:latin typeface="Verdana"/>
                <a:cs typeface="Verdana"/>
              </a:rPr>
              <a:t> </a:t>
            </a:r>
            <a:r>
              <a:rPr sz="1800" dirty="0">
                <a:latin typeface="Verdana"/>
                <a:cs typeface="Verdana"/>
              </a:rPr>
              <a:t>vaste</a:t>
            </a:r>
            <a:r>
              <a:rPr sz="1800" spc="-65" dirty="0">
                <a:latin typeface="Verdana"/>
                <a:cs typeface="Verdana"/>
              </a:rPr>
              <a:t> </a:t>
            </a:r>
            <a:r>
              <a:rPr sz="1800" dirty="0">
                <a:latin typeface="Verdana"/>
                <a:cs typeface="Verdana"/>
              </a:rPr>
              <a:t>stapgrootte</a:t>
            </a:r>
            <a:r>
              <a:rPr sz="1800" spc="-45" dirty="0">
                <a:latin typeface="Verdana"/>
                <a:cs typeface="Verdana"/>
              </a:rPr>
              <a:t> </a:t>
            </a:r>
            <a:r>
              <a:rPr sz="1800" dirty="0">
                <a:latin typeface="Verdana"/>
                <a:cs typeface="Verdana"/>
              </a:rPr>
              <a:t>laten</a:t>
            </a:r>
            <a:r>
              <a:rPr sz="1800" spc="-65" dirty="0">
                <a:latin typeface="Verdana"/>
                <a:cs typeface="Verdana"/>
              </a:rPr>
              <a:t> </a:t>
            </a:r>
            <a:r>
              <a:rPr sz="1800" spc="-10" dirty="0">
                <a:latin typeface="Verdana"/>
                <a:cs typeface="Verdana"/>
              </a:rPr>
              <a:t>dalen</a:t>
            </a:r>
            <a:endParaRPr sz="1800">
              <a:latin typeface="Verdana"/>
              <a:cs typeface="Verdana"/>
            </a:endParaRPr>
          </a:p>
        </p:txBody>
      </p:sp>
      <p:sp>
        <p:nvSpPr>
          <p:cNvPr id="5" name="object 5"/>
          <p:cNvSpPr txBox="1"/>
          <p:nvPr/>
        </p:nvSpPr>
        <p:spPr>
          <a:xfrm>
            <a:off x="731824" y="2275459"/>
            <a:ext cx="7496175" cy="825500"/>
          </a:xfrm>
          <a:prstGeom prst="rect">
            <a:avLst/>
          </a:prstGeom>
        </p:spPr>
        <p:txBody>
          <a:bodyPr vert="horz" wrap="square" lIns="0" tIns="12700" rIns="0" bIns="0" rtlCol="0">
            <a:spAutoFit/>
          </a:bodyPr>
          <a:lstStyle/>
          <a:p>
            <a:pPr marL="380365" marR="30480" indent="-342900">
              <a:lnSpc>
                <a:spcPct val="100000"/>
              </a:lnSpc>
              <a:spcBef>
                <a:spcPts val="100"/>
              </a:spcBef>
            </a:pPr>
            <a:r>
              <a:rPr sz="1800" b="1" dirty="0">
                <a:latin typeface="Verdana"/>
                <a:cs typeface="Verdana"/>
              </a:rPr>
              <a:t>2.</a:t>
            </a:r>
            <a:r>
              <a:rPr sz="1800" b="1" spc="60" dirty="0">
                <a:latin typeface="Verdana"/>
                <a:cs typeface="Verdana"/>
              </a:rPr>
              <a:t> </a:t>
            </a:r>
            <a:r>
              <a:rPr sz="1800" b="1" spc="-10" dirty="0">
                <a:latin typeface="Verdana"/>
                <a:cs typeface="Verdana"/>
              </a:rPr>
              <a:t>Exponentiële</a:t>
            </a:r>
            <a:r>
              <a:rPr sz="1800" b="1" spc="-50" dirty="0">
                <a:latin typeface="Verdana"/>
                <a:cs typeface="Verdana"/>
              </a:rPr>
              <a:t> </a:t>
            </a:r>
            <a:r>
              <a:rPr sz="1800" b="1" dirty="0">
                <a:latin typeface="Verdana"/>
                <a:cs typeface="Verdana"/>
              </a:rPr>
              <a:t>temperatuurdaling:</a:t>
            </a:r>
            <a:r>
              <a:rPr sz="1800" b="1" spc="-10" dirty="0">
                <a:latin typeface="Verdana"/>
                <a:cs typeface="Verdana"/>
              </a:rPr>
              <a:t> </a:t>
            </a:r>
            <a:r>
              <a:rPr sz="1800" dirty="0">
                <a:latin typeface="Verdana"/>
                <a:cs typeface="Verdana"/>
              </a:rPr>
              <a:t>kies</a:t>
            </a:r>
            <a:r>
              <a:rPr sz="1800" spc="-80" dirty="0">
                <a:latin typeface="Verdana"/>
                <a:cs typeface="Verdana"/>
              </a:rPr>
              <a:t> </a:t>
            </a:r>
            <a:r>
              <a:rPr sz="1800" dirty="0">
                <a:latin typeface="Verdana"/>
                <a:cs typeface="Verdana"/>
              </a:rPr>
              <a:t>een</a:t>
            </a:r>
            <a:r>
              <a:rPr sz="1800" spc="-60" dirty="0">
                <a:latin typeface="Verdana"/>
                <a:cs typeface="Verdana"/>
              </a:rPr>
              <a:t> </a:t>
            </a:r>
            <a:r>
              <a:rPr sz="1800" dirty="0">
                <a:latin typeface="Verdana"/>
                <a:cs typeface="Verdana"/>
              </a:rPr>
              <a:t>begin-</a:t>
            </a:r>
            <a:r>
              <a:rPr sz="1800" spc="-65" dirty="0">
                <a:latin typeface="Verdana"/>
                <a:cs typeface="Verdana"/>
              </a:rPr>
              <a:t> </a:t>
            </a:r>
            <a:r>
              <a:rPr sz="1800" spc="-10" dirty="0">
                <a:latin typeface="Verdana"/>
                <a:cs typeface="Verdana"/>
              </a:rPr>
              <a:t>(T</a:t>
            </a:r>
            <a:r>
              <a:rPr sz="1800" spc="-15" baseline="-20833" dirty="0">
                <a:latin typeface="Verdana"/>
                <a:cs typeface="Verdana"/>
              </a:rPr>
              <a:t>s</a:t>
            </a:r>
            <a:r>
              <a:rPr sz="1800" spc="-10" dirty="0">
                <a:latin typeface="Verdana"/>
                <a:cs typeface="Verdana"/>
              </a:rPr>
              <a:t>)</a:t>
            </a:r>
            <a:r>
              <a:rPr sz="1800" spc="-65" dirty="0">
                <a:latin typeface="Verdana"/>
                <a:cs typeface="Verdana"/>
              </a:rPr>
              <a:t> </a:t>
            </a:r>
            <a:r>
              <a:rPr sz="1800" spc="-25" dirty="0">
                <a:latin typeface="Verdana"/>
                <a:cs typeface="Verdana"/>
              </a:rPr>
              <a:t>en </a:t>
            </a:r>
            <a:r>
              <a:rPr sz="1800" dirty="0">
                <a:latin typeface="Verdana"/>
                <a:cs typeface="Verdana"/>
              </a:rPr>
              <a:t>eindtemperatuur</a:t>
            </a:r>
            <a:r>
              <a:rPr sz="1800" spc="-75" dirty="0">
                <a:latin typeface="Verdana"/>
                <a:cs typeface="Verdana"/>
              </a:rPr>
              <a:t> </a:t>
            </a:r>
            <a:r>
              <a:rPr sz="1800" spc="-20" dirty="0">
                <a:latin typeface="Verdana"/>
                <a:cs typeface="Verdana"/>
              </a:rPr>
              <a:t>(T</a:t>
            </a:r>
            <a:r>
              <a:rPr sz="1800" spc="-30" baseline="-20833" dirty="0">
                <a:latin typeface="Verdana"/>
                <a:cs typeface="Verdana"/>
              </a:rPr>
              <a:t>e</a:t>
            </a:r>
            <a:r>
              <a:rPr sz="1800" spc="-20" dirty="0">
                <a:latin typeface="Verdana"/>
                <a:cs typeface="Verdana"/>
              </a:rPr>
              <a:t>)</a:t>
            </a:r>
            <a:r>
              <a:rPr sz="1800" spc="-90" dirty="0">
                <a:latin typeface="Verdana"/>
                <a:cs typeface="Verdana"/>
              </a:rPr>
              <a:t> </a:t>
            </a:r>
            <a:r>
              <a:rPr sz="1800" dirty="0">
                <a:latin typeface="Verdana"/>
                <a:cs typeface="Verdana"/>
              </a:rPr>
              <a:t>kiezen</a:t>
            </a:r>
            <a:r>
              <a:rPr sz="1800" spc="-90" dirty="0">
                <a:latin typeface="Verdana"/>
                <a:cs typeface="Verdana"/>
              </a:rPr>
              <a:t> </a:t>
            </a:r>
            <a:r>
              <a:rPr sz="1800" dirty="0">
                <a:latin typeface="Verdana"/>
                <a:cs typeface="Verdana"/>
              </a:rPr>
              <a:t>en</a:t>
            </a:r>
            <a:r>
              <a:rPr sz="1800" spc="-85" dirty="0">
                <a:latin typeface="Verdana"/>
                <a:cs typeface="Verdana"/>
              </a:rPr>
              <a:t> </a:t>
            </a:r>
            <a:r>
              <a:rPr sz="1800" dirty="0">
                <a:latin typeface="Verdana"/>
                <a:cs typeface="Verdana"/>
              </a:rPr>
              <a:t>verlaag</a:t>
            </a:r>
            <a:r>
              <a:rPr sz="1800" spc="-105" dirty="0">
                <a:latin typeface="Verdana"/>
                <a:cs typeface="Verdana"/>
              </a:rPr>
              <a:t> </a:t>
            </a:r>
            <a:r>
              <a:rPr sz="1800" dirty="0">
                <a:latin typeface="Verdana"/>
                <a:cs typeface="Verdana"/>
              </a:rPr>
              <a:t>temperaturen</a:t>
            </a:r>
            <a:r>
              <a:rPr sz="1800" spc="-70" dirty="0">
                <a:latin typeface="Verdana"/>
                <a:cs typeface="Verdana"/>
              </a:rPr>
              <a:t> </a:t>
            </a:r>
            <a:r>
              <a:rPr sz="1800" spc="-10" dirty="0">
                <a:latin typeface="Verdana"/>
                <a:cs typeface="Verdana"/>
              </a:rPr>
              <a:t>telkens</a:t>
            </a:r>
            <a:endParaRPr sz="1800">
              <a:latin typeface="Verdana"/>
              <a:cs typeface="Verdana"/>
            </a:endParaRPr>
          </a:p>
          <a:p>
            <a:pPr marL="835025">
              <a:lnSpc>
                <a:spcPts val="960"/>
              </a:lnSpc>
            </a:pPr>
            <a:r>
              <a:rPr sz="1050" spc="70" dirty="0">
                <a:latin typeface="Cambria Math"/>
                <a:cs typeface="Cambria Math"/>
              </a:rPr>
              <a:t>𝑇</a:t>
            </a:r>
            <a:r>
              <a:rPr sz="1575" u="sng" spc="104" baseline="-10582" dirty="0">
                <a:uFill>
                  <a:solidFill>
                    <a:srgbClr val="000000"/>
                  </a:solidFill>
                </a:uFill>
                <a:latin typeface="Cambria Math"/>
                <a:cs typeface="Cambria Math"/>
              </a:rPr>
              <a:t>𝑒</a:t>
            </a:r>
            <a:endParaRPr sz="1575" baseline="-10582">
              <a:latin typeface="Cambria Math"/>
              <a:cs typeface="Cambria Math"/>
            </a:endParaRPr>
          </a:p>
          <a:p>
            <a:pPr marL="575945">
              <a:lnSpc>
                <a:spcPts val="1015"/>
              </a:lnSpc>
            </a:pPr>
            <a:r>
              <a:rPr sz="1050" spc="95" dirty="0">
                <a:latin typeface="Cambria Math"/>
                <a:cs typeface="Cambria Math"/>
              </a:rPr>
              <a:t>log</a:t>
            </a:r>
            <a:endParaRPr sz="1050">
              <a:latin typeface="Cambria Math"/>
              <a:cs typeface="Cambria Math"/>
            </a:endParaRPr>
          </a:p>
        </p:txBody>
      </p:sp>
      <p:sp>
        <p:nvSpPr>
          <p:cNvPr id="6" name="object 6"/>
          <p:cNvSpPr txBox="1"/>
          <p:nvPr/>
        </p:nvSpPr>
        <p:spPr>
          <a:xfrm>
            <a:off x="1388110" y="3171570"/>
            <a:ext cx="314325" cy="190500"/>
          </a:xfrm>
          <a:prstGeom prst="rect">
            <a:avLst/>
          </a:prstGeom>
        </p:spPr>
        <p:txBody>
          <a:bodyPr vert="horz" wrap="square" lIns="0" tIns="16510" rIns="0" bIns="0" rtlCol="0">
            <a:spAutoFit/>
          </a:bodyPr>
          <a:lstStyle/>
          <a:p>
            <a:pPr marL="12700">
              <a:lnSpc>
                <a:spcPct val="100000"/>
              </a:lnSpc>
              <a:spcBef>
                <a:spcPts val="130"/>
              </a:spcBef>
            </a:pPr>
            <a:r>
              <a:rPr sz="1050" spc="85" dirty="0">
                <a:latin typeface="Cambria Math"/>
                <a:cs typeface="Cambria Math"/>
              </a:rPr>
              <a:t>𝑐</a:t>
            </a:r>
            <a:r>
              <a:rPr sz="1050" spc="5" dirty="0">
                <a:latin typeface="Cambria Math"/>
                <a:cs typeface="Cambria Math"/>
              </a:rPr>
              <a:t> </a:t>
            </a:r>
            <a:r>
              <a:rPr sz="1050" spc="-25" dirty="0">
                <a:latin typeface="Cambria Math"/>
                <a:cs typeface="Cambria Math"/>
              </a:rPr>
              <a:t>−1</a:t>
            </a:r>
            <a:endParaRPr sz="1050">
              <a:latin typeface="Cambria Math"/>
              <a:cs typeface="Cambria Math"/>
            </a:endParaRPr>
          </a:p>
        </p:txBody>
      </p:sp>
      <p:sp>
        <p:nvSpPr>
          <p:cNvPr id="7" name="object 7"/>
          <p:cNvSpPr txBox="1"/>
          <p:nvPr/>
        </p:nvSpPr>
        <p:spPr>
          <a:xfrm>
            <a:off x="1199692" y="2964306"/>
            <a:ext cx="691515" cy="226695"/>
          </a:xfrm>
          <a:prstGeom prst="rect">
            <a:avLst/>
          </a:prstGeom>
        </p:spPr>
        <p:txBody>
          <a:bodyPr vert="horz" wrap="square" lIns="0" tIns="15240" rIns="0" bIns="0" rtlCol="0">
            <a:spAutoFit/>
          </a:bodyPr>
          <a:lstStyle/>
          <a:p>
            <a:pPr marL="38100">
              <a:lnSpc>
                <a:spcPct val="100000"/>
              </a:lnSpc>
              <a:spcBef>
                <a:spcPts val="120"/>
              </a:spcBef>
              <a:tabLst>
                <a:tab pos="372745" algn="l"/>
              </a:tabLst>
            </a:pPr>
            <a:r>
              <a:rPr sz="1950" spc="-75" baseline="-32051" dirty="0">
                <a:latin typeface="Cambria Math"/>
                <a:cs typeface="Cambria Math"/>
              </a:rPr>
              <a:t>(</a:t>
            </a:r>
            <a:r>
              <a:rPr sz="1050" u="sng" dirty="0">
                <a:uFill>
                  <a:solidFill>
                    <a:srgbClr val="000000"/>
                  </a:solidFill>
                </a:uFill>
                <a:latin typeface="Cambria Math"/>
                <a:cs typeface="Cambria Math"/>
              </a:rPr>
              <a:t>	</a:t>
            </a:r>
            <a:r>
              <a:rPr sz="1050" u="sng" spc="70" dirty="0">
                <a:uFill>
                  <a:solidFill>
                    <a:srgbClr val="000000"/>
                  </a:solidFill>
                </a:uFill>
                <a:latin typeface="Cambria Math"/>
                <a:cs typeface="Cambria Math"/>
              </a:rPr>
              <a:t>𝑇</a:t>
            </a:r>
            <a:r>
              <a:rPr sz="1575" u="sng" spc="104" baseline="-10582" dirty="0">
                <a:uFill>
                  <a:solidFill>
                    <a:srgbClr val="000000"/>
                  </a:solidFill>
                </a:uFill>
                <a:latin typeface="Cambria Math"/>
                <a:cs typeface="Cambria Math"/>
              </a:rPr>
              <a:t>𝑠</a:t>
            </a:r>
            <a:r>
              <a:rPr sz="1575" u="sng" spc="232" baseline="-10582" dirty="0">
                <a:uFill>
                  <a:solidFill>
                    <a:srgbClr val="000000"/>
                  </a:solidFill>
                </a:uFill>
                <a:latin typeface="Cambria Math"/>
                <a:cs typeface="Cambria Math"/>
              </a:rPr>
              <a:t> </a:t>
            </a:r>
            <a:r>
              <a:rPr sz="1950" spc="-75" baseline="-32051" dirty="0">
                <a:latin typeface="Cambria Math"/>
                <a:cs typeface="Cambria Math"/>
              </a:rPr>
              <a:t>)</a:t>
            </a:r>
            <a:endParaRPr sz="1950" baseline="-32051">
              <a:latin typeface="Cambria Math"/>
              <a:cs typeface="Cambria Math"/>
            </a:endParaRPr>
          </a:p>
        </p:txBody>
      </p:sp>
      <p:sp>
        <p:nvSpPr>
          <p:cNvPr id="8" name="object 8"/>
          <p:cNvSpPr txBox="1"/>
          <p:nvPr/>
        </p:nvSpPr>
        <p:spPr>
          <a:xfrm>
            <a:off x="1100124" y="3109086"/>
            <a:ext cx="5167630" cy="299720"/>
          </a:xfrm>
          <a:prstGeom prst="rect">
            <a:avLst/>
          </a:prstGeom>
        </p:spPr>
        <p:txBody>
          <a:bodyPr vert="horz" wrap="square" lIns="0" tIns="12700" rIns="0" bIns="0" rtlCol="0">
            <a:spAutoFit/>
          </a:bodyPr>
          <a:lstStyle/>
          <a:p>
            <a:pPr marL="12700">
              <a:lnSpc>
                <a:spcPct val="100000"/>
              </a:lnSpc>
              <a:spcBef>
                <a:spcPts val="100"/>
              </a:spcBef>
              <a:tabLst>
                <a:tab pos="923925" algn="l"/>
                <a:tab pos="1736089" algn="l"/>
              </a:tabLst>
            </a:pPr>
            <a:r>
              <a:rPr sz="1800" spc="-50" dirty="0">
                <a:latin typeface="Cambria Math"/>
                <a:cs typeface="Cambria Math"/>
              </a:rPr>
              <a:t>𝑒</a:t>
            </a:r>
            <a:r>
              <a:rPr sz="1800" dirty="0">
                <a:latin typeface="Cambria Math"/>
                <a:cs typeface="Cambria Math"/>
              </a:rPr>
              <a:t>	</a:t>
            </a:r>
            <a:r>
              <a:rPr sz="1800" dirty="0">
                <a:latin typeface="Verdana"/>
                <a:cs typeface="Verdana"/>
              </a:rPr>
              <a:t>met</a:t>
            </a:r>
            <a:r>
              <a:rPr sz="1800" spc="-40" dirty="0">
                <a:latin typeface="Verdana"/>
                <a:cs typeface="Verdana"/>
              </a:rPr>
              <a:t> </a:t>
            </a:r>
            <a:r>
              <a:rPr sz="1800" spc="-60" dirty="0">
                <a:latin typeface="Verdana"/>
                <a:cs typeface="Verdana"/>
              </a:rPr>
              <a:t>c</a:t>
            </a:r>
            <a:r>
              <a:rPr sz="1800" dirty="0">
                <a:latin typeface="Verdana"/>
                <a:cs typeface="Verdana"/>
              </a:rPr>
              <a:t>	=</a:t>
            </a:r>
            <a:r>
              <a:rPr sz="1800" spc="-60" dirty="0">
                <a:latin typeface="Verdana"/>
                <a:cs typeface="Verdana"/>
              </a:rPr>
              <a:t> </a:t>
            </a:r>
            <a:r>
              <a:rPr sz="1800" dirty="0">
                <a:latin typeface="Verdana"/>
                <a:cs typeface="Verdana"/>
              </a:rPr>
              <a:t>aantal</a:t>
            </a:r>
            <a:r>
              <a:rPr sz="1800" spc="-65" dirty="0">
                <a:latin typeface="Verdana"/>
                <a:cs typeface="Verdana"/>
              </a:rPr>
              <a:t> </a:t>
            </a:r>
            <a:r>
              <a:rPr sz="1800" dirty="0">
                <a:latin typeface="Verdana"/>
                <a:cs typeface="Verdana"/>
              </a:rPr>
              <a:t>cycles</a:t>
            </a:r>
            <a:r>
              <a:rPr sz="1800" spc="-60" dirty="0">
                <a:latin typeface="Verdana"/>
                <a:cs typeface="Verdana"/>
              </a:rPr>
              <a:t> </a:t>
            </a:r>
            <a:r>
              <a:rPr sz="1800" dirty="0">
                <a:latin typeface="Verdana"/>
                <a:cs typeface="Verdana"/>
              </a:rPr>
              <a:t>(iteraties)</a:t>
            </a:r>
            <a:r>
              <a:rPr sz="1800" spc="-50" dirty="0">
                <a:latin typeface="Verdana"/>
                <a:cs typeface="Verdana"/>
              </a:rPr>
              <a:t> </a:t>
            </a:r>
            <a:r>
              <a:rPr sz="1800" spc="-25" dirty="0">
                <a:latin typeface="Verdana"/>
                <a:cs typeface="Verdana"/>
              </a:rPr>
              <a:t>per</a:t>
            </a:r>
            <a:endParaRPr sz="1800">
              <a:latin typeface="Verdana"/>
              <a:cs typeface="Verdana"/>
            </a:endParaRPr>
          </a:p>
        </p:txBody>
      </p:sp>
      <p:sp>
        <p:nvSpPr>
          <p:cNvPr id="9" name="object 9"/>
          <p:cNvSpPr txBox="1"/>
          <p:nvPr/>
        </p:nvSpPr>
        <p:spPr>
          <a:xfrm>
            <a:off x="1100124" y="3386150"/>
            <a:ext cx="2293620" cy="30035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Verdana"/>
                <a:cs typeface="Verdana"/>
              </a:rPr>
              <a:t>temperatuurwaarde</a:t>
            </a:r>
            <a:endParaRPr sz="1800">
              <a:latin typeface="Verdana"/>
              <a:cs typeface="Verdana"/>
            </a:endParaRPr>
          </a:p>
        </p:txBody>
      </p:sp>
      <p:grpSp>
        <p:nvGrpSpPr>
          <p:cNvPr id="10" name="object 10"/>
          <p:cNvGrpSpPr/>
          <p:nvPr/>
        </p:nvGrpSpPr>
        <p:grpSpPr>
          <a:xfrm>
            <a:off x="3176142" y="3672277"/>
            <a:ext cx="5338445" cy="2133600"/>
            <a:chOff x="3176142" y="3672277"/>
            <a:chExt cx="5338445" cy="2133600"/>
          </a:xfrm>
        </p:grpSpPr>
        <p:pic>
          <p:nvPicPr>
            <p:cNvPr id="11" name="object 11"/>
            <p:cNvPicPr/>
            <p:nvPr/>
          </p:nvPicPr>
          <p:blipFill>
            <a:blip r:embed="rId2" cstate="print"/>
            <a:stretch>
              <a:fillRect/>
            </a:stretch>
          </p:blipFill>
          <p:spPr>
            <a:xfrm>
              <a:off x="4397752" y="3672277"/>
              <a:ext cx="4116793" cy="2132981"/>
            </a:xfrm>
            <a:prstGeom prst="rect">
              <a:avLst/>
            </a:prstGeom>
          </p:spPr>
        </p:pic>
        <p:sp>
          <p:nvSpPr>
            <p:cNvPr id="12" name="object 12"/>
            <p:cNvSpPr/>
            <p:nvPr/>
          </p:nvSpPr>
          <p:spPr>
            <a:xfrm>
              <a:off x="3188842" y="4070858"/>
              <a:ext cx="1429385" cy="478790"/>
            </a:xfrm>
            <a:custGeom>
              <a:avLst/>
              <a:gdLst/>
              <a:ahLst/>
              <a:cxnLst/>
              <a:rect l="l" t="t" r="r" b="b"/>
              <a:pathLst>
                <a:path w="1429385" h="478789">
                  <a:moveTo>
                    <a:pt x="0" y="478536"/>
                  </a:moveTo>
                  <a:lnTo>
                    <a:pt x="186055" y="478536"/>
                  </a:lnTo>
                  <a:lnTo>
                    <a:pt x="1429004" y="0"/>
                  </a:lnTo>
                </a:path>
              </a:pathLst>
            </a:custGeom>
            <a:ln w="25400">
              <a:solidFill>
                <a:srgbClr val="000000"/>
              </a:solidFill>
            </a:ln>
          </p:spPr>
          <p:txBody>
            <a:bodyPr wrap="square" lIns="0" tIns="0" rIns="0" bIns="0" rtlCol="0"/>
            <a:lstStyle/>
            <a:p>
              <a:endParaRPr/>
            </a:p>
          </p:txBody>
        </p:sp>
      </p:grpSp>
      <p:sp>
        <p:nvSpPr>
          <p:cNvPr id="13" name="object 13"/>
          <p:cNvSpPr txBox="1"/>
          <p:nvPr/>
        </p:nvSpPr>
        <p:spPr>
          <a:xfrm>
            <a:off x="770534" y="4441456"/>
            <a:ext cx="2232660" cy="576580"/>
          </a:xfrm>
          <a:prstGeom prst="rect">
            <a:avLst/>
          </a:prstGeom>
          <a:ln w="25400">
            <a:solidFill>
              <a:srgbClr val="000000"/>
            </a:solidFill>
          </a:ln>
        </p:spPr>
        <p:txBody>
          <a:bodyPr vert="horz" wrap="square" lIns="0" tIns="170180" rIns="0" bIns="0" rtlCol="0">
            <a:spAutoFit/>
          </a:bodyPr>
          <a:lstStyle/>
          <a:p>
            <a:pPr marL="370840">
              <a:lnSpc>
                <a:spcPct val="100000"/>
              </a:lnSpc>
              <a:spcBef>
                <a:spcPts val="1340"/>
              </a:spcBef>
            </a:pPr>
            <a:r>
              <a:rPr sz="1400" dirty="0">
                <a:latin typeface="Calibri"/>
                <a:cs typeface="Calibri"/>
              </a:rPr>
              <a:t>Daling</a:t>
            </a:r>
            <a:r>
              <a:rPr sz="1400" spc="-50" dirty="0">
                <a:latin typeface="Calibri"/>
                <a:cs typeface="Calibri"/>
              </a:rPr>
              <a:t> </a:t>
            </a:r>
            <a:r>
              <a:rPr sz="1400" dirty="0">
                <a:latin typeface="Calibri"/>
                <a:cs typeface="Calibri"/>
              </a:rPr>
              <a:t>vanaf</a:t>
            </a:r>
            <a:r>
              <a:rPr sz="1400" spc="-50" dirty="0">
                <a:latin typeface="Calibri"/>
                <a:cs typeface="Calibri"/>
              </a:rPr>
              <a:t> </a:t>
            </a:r>
            <a:r>
              <a:rPr sz="1400" dirty="0">
                <a:latin typeface="Calibri"/>
                <a:cs typeface="Calibri"/>
              </a:rPr>
              <a:t>1000</a:t>
            </a:r>
            <a:r>
              <a:rPr sz="1400" spc="-40" dirty="0">
                <a:latin typeface="Calibri"/>
                <a:cs typeface="Calibri"/>
              </a:rPr>
              <a:t> </a:t>
            </a:r>
            <a:r>
              <a:rPr sz="1400" spc="-25" dirty="0">
                <a:latin typeface="Calibri"/>
                <a:cs typeface="Calibri"/>
              </a:rPr>
              <a:t>°C</a:t>
            </a:r>
            <a:endParaRPr sz="1400">
              <a:latin typeface="Calibri"/>
              <a:cs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5240">
              <a:lnSpc>
                <a:spcPct val="100000"/>
              </a:lnSpc>
              <a:spcBef>
                <a:spcPts val="95"/>
              </a:spcBef>
            </a:pPr>
            <a:r>
              <a:rPr sz="2200" dirty="0"/>
              <a:t>Simulated</a:t>
            </a:r>
            <a:r>
              <a:rPr sz="2200" spc="-145" dirty="0"/>
              <a:t> </a:t>
            </a:r>
            <a:r>
              <a:rPr sz="2200" spc="-10" dirty="0"/>
              <a:t>annealing</a:t>
            </a:r>
            <a:endParaRPr sz="2200"/>
          </a:p>
        </p:txBody>
      </p:sp>
      <p:grpSp>
        <p:nvGrpSpPr>
          <p:cNvPr id="3" name="object 3"/>
          <p:cNvGrpSpPr/>
          <p:nvPr/>
        </p:nvGrpSpPr>
        <p:grpSpPr>
          <a:xfrm>
            <a:off x="537629" y="3861053"/>
            <a:ext cx="8489950" cy="1314450"/>
            <a:chOff x="537629" y="3861053"/>
            <a:chExt cx="8489950" cy="1314450"/>
          </a:xfrm>
        </p:grpSpPr>
        <p:sp>
          <p:nvSpPr>
            <p:cNvPr id="4" name="object 4"/>
            <p:cNvSpPr/>
            <p:nvPr/>
          </p:nvSpPr>
          <p:spPr>
            <a:xfrm>
              <a:off x="550329" y="4054297"/>
              <a:ext cx="8464550" cy="1108710"/>
            </a:xfrm>
            <a:custGeom>
              <a:avLst/>
              <a:gdLst/>
              <a:ahLst/>
              <a:cxnLst/>
              <a:rect l="l" t="t" r="r" b="b"/>
              <a:pathLst>
                <a:path w="8464550" h="1108710">
                  <a:moveTo>
                    <a:pt x="0" y="1108379"/>
                  </a:moveTo>
                  <a:lnTo>
                    <a:pt x="8464423" y="1108379"/>
                  </a:lnTo>
                  <a:lnTo>
                    <a:pt x="8464423" y="0"/>
                  </a:lnTo>
                  <a:lnTo>
                    <a:pt x="0" y="0"/>
                  </a:lnTo>
                  <a:lnTo>
                    <a:pt x="0" y="1108379"/>
                  </a:lnTo>
                  <a:close/>
                </a:path>
              </a:pathLst>
            </a:custGeom>
            <a:ln w="25400">
              <a:solidFill>
                <a:srgbClr val="7C469F"/>
              </a:solidFill>
            </a:ln>
          </p:spPr>
          <p:txBody>
            <a:bodyPr wrap="square" lIns="0" tIns="0" rIns="0" bIns="0" rtlCol="0"/>
            <a:lstStyle/>
            <a:p>
              <a:endParaRPr/>
            </a:p>
          </p:txBody>
        </p:sp>
        <p:sp>
          <p:nvSpPr>
            <p:cNvPr id="5" name="object 5"/>
            <p:cNvSpPr/>
            <p:nvPr/>
          </p:nvSpPr>
          <p:spPr>
            <a:xfrm>
              <a:off x="975664" y="3873753"/>
              <a:ext cx="5560060" cy="483870"/>
            </a:xfrm>
            <a:custGeom>
              <a:avLst/>
              <a:gdLst/>
              <a:ahLst/>
              <a:cxnLst/>
              <a:rect l="l" t="t" r="r" b="b"/>
              <a:pathLst>
                <a:path w="5560059" h="483870">
                  <a:moveTo>
                    <a:pt x="5422849" y="0"/>
                  </a:moveTo>
                  <a:lnTo>
                    <a:pt x="137096" y="0"/>
                  </a:lnTo>
                  <a:lnTo>
                    <a:pt x="83731" y="6330"/>
                  </a:lnTo>
                  <a:lnTo>
                    <a:pt x="40154" y="23590"/>
                  </a:lnTo>
                  <a:lnTo>
                    <a:pt x="10773" y="49184"/>
                  </a:lnTo>
                  <a:lnTo>
                    <a:pt x="0" y="80518"/>
                  </a:lnTo>
                  <a:lnTo>
                    <a:pt x="0" y="402844"/>
                  </a:lnTo>
                  <a:lnTo>
                    <a:pt x="10773" y="434250"/>
                  </a:lnTo>
                  <a:lnTo>
                    <a:pt x="40154" y="459882"/>
                  </a:lnTo>
                  <a:lnTo>
                    <a:pt x="83731" y="477156"/>
                  </a:lnTo>
                  <a:lnTo>
                    <a:pt x="137096" y="483489"/>
                  </a:lnTo>
                  <a:lnTo>
                    <a:pt x="5422849" y="483489"/>
                  </a:lnTo>
                  <a:lnTo>
                    <a:pt x="5476193" y="477156"/>
                  </a:lnTo>
                  <a:lnTo>
                    <a:pt x="5519750" y="459882"/>
                  </a:lnTo>
                  <a:lnTo>
                    <a:pt x="5549114" y="434250"/>
                  </a:lnTo>
                  <a:lnTo>
                    <a:pt x="5559882" y="402844"/>
                  </a:lnTo>
                  <a:lnTo>
                    <a:pt x="5559882" y="80518"/>
                  </a:lnTo>
                  <a:lnTo>
                    <a:pt x="5549114" y="49184"/>
                  </a:lnTo>
                  <a:lnTo>
                    <a:pt x="5519750" y="23590"/>
                  </a:lnTo>
                  <a:lnTo>
                    <a:pt x="5476193" y="6330"/>
                  </a:lnTo>
                  <a:lnTo>
                    <a:pt x="5422849" y="0"/>
                  </a:lnTo>
                  <a:close/>
                </a:path>
              </a:pathLst>
            </a:custGeom>
            <a:solidFill>
              <a:srgbClr val="7C469F"/>
            </a:solidFill>
          </p:spPr>
          <p:txBody>
            <a:bodyPr wrap="square" lIns="0" tIns="0" rIns="0" bIns="0" rtlCol="0"/>
            <a:lstStyle/>
            <a:p>
              <a:endParaRPr/>
            </a:p>
          </p:txBody>
        </p:sp>
        <p:sp>
          <p:nvSpPr>
            <p:cNvPr id="6" name="object 6"/>
            <p:cNvSpPr/>
            <p:nvPr/>
          </p:nvSpPr>
          <p:spPr>
            <a:xfrm>
              <a:off x="975664" y="3873753"/>
              <a:ext cx="5560060" cy="483870"/>
            </a:xfrm>
            <a:custGeom>
              <a:avLst/>
              <a:gdLst/>
              <a:ahLst/>
              <a:cxnLst/>
              <a:rect l="l" t="t" r="r" b="b"/>
              <a:pathLst>
                <a:path w="5560059" h="483870">
                  <a:moveTo>
                    <a:pt x="0" y="80518"/>
                  </a:moveTo>
                  <a:lnTo>
                    <a:pt x="10773" y="49184"/>
                  </a:lnTo>
                  <a:lnTo>
                    <a:pt x="40154" y="23590"/>
                  </a:lnTo>
                  <a:lnTo>
                    <a:pt x="83731" y="6330"/>
                  </a:lnTo>
                  <a:lnTo>
                    <a:pt x="137096" y="0"/>
                  </a:lnTo>
                  <a:lnTo>
                    <a:pt x="5422849" y="0"/>
                  </a:lnTo>
                  <a:lnTo>
                    <a:pt x="5476193" y="6330"/>
                  </a:lnTo>
                  <a:lnTo>
                    <a:pt x="5519750" y="23590"/>
                  </a:lnTo>
                  <a:lnTo>
                    <a:pt x="5549114" y="49184"/>
                  </a:lnTo>
                  <a:lnTo>
                    <a:pt x="5559882" y="80518"/>
                  </a:lnTo>
                  <a:lnTo>
                    <a:pt x="5559882" y="402844"/>
                  </a:lnTo>
                  <a:lnTo>
                    <a:pt x="5549114" y="434250"/>
                  </a:lnTo>
                  <a:lnTo>
                    <a:pt x="5519750" y="459882"/>
                  </a:lnTo>
                  <a:lnTo>
                    <a:pt x="5476193" y="477156"/>
                  </a:lnTo>
                  <a:lnTo>
                    <a:pt x="5422849" y="483489"/>
                  </a:lnTo>
                  <a:lnTo>
                    <a:pt x="137096" y="483489"/>
                  </a:lnTo>
                  <a:lnTo>
                    <a:pt x="83731" y="477156"/>
                  </a:lnTo>
                  <a:lnTo>
                    <a:pt x="40154" y="459882"/>
                  </a:lnTo>
                  <a:lnTo>
                    <a:pt x="10773" y="434250"/>
                  </a:lnTo>
                  <a:lnTo>
                    <a:pt x="0" y="402844"/>
                  </a:lnTo>
                  <a:lnTo>
                    <a:pt x="0" y="80518"/>
                  </a:lnTo>
                  <a:close/>
                </a:path>
              </a:pathLst>
            </a:custGeom>
            <a:ln w="25399">
              <a:solidFill>
                <a:srgbClr val="FFFFFF"/>
              </a:solidFill>
            </a:ln>
          </p:spPr>
          <p:txBody>
            <a:bodyPr wrap="square" lIns="0" tIns="0" rIns="0" bIns="0" rtlCol="0"/>
            <a:lstStyle/>
            <a:p>
              <a:endParaRPr/>
            </a:p>
          </p:txBody>
        </p:sp>
      </p:grpSp>
      <p:grpSp>
        <p:nvGrpSpPr>
          <p:cNvPr id="7" name="object 7"/>
          <p:cNvGrpSpPr/>
          <p:nvPr/>
        </p:nvGrpSpPr>
        <p:grpSpPr>
          <a:xfrm>
            <a:off x="537629" y="5330444"/>
            <a:ext cx="8489950" cy="1340485"/>
            <a:chOff x="537629" y="5330444"/>
            <a:chExt cx="8489950" cy="1340485"/>
          </a:xfrm>
        </p:grpSpPr>
        <p:sp>
          <p:nvSpPr>
            <p:cNvPr id="8" name="object 8"/>
            <p:cNvSpPr/>
            <p:nvPr/>
          </p:nvSpPr>
          <p:spPr>
            <a:xfrm>
              <a:off x="550329" y="5549519"/>
              <a:ext cx="8464550" cy="1108710"/>
            </a:xfrm>
            <a:custGeom>
              <a:avLst/>
              <a:gdLst/>
              <a:ahLst/>
              <a:cxnLst/>
              <a:rect l="l" t="t" r="r" b="b"/>
              <a:pathLst>
                <a:path w="8464550" h="1108709">
                  <a:moveTo>
                    <a:pt x="0" y="1108379"/>
                  </a:moveTo>
                  <a:lnTo>
                    <a:pt x="8464423" y="1108379"/>
                  </a:lnTo>
                  <a:lnTo>
                    <a:pt x="8464423" y="0"/>
                  </a:lnTo>
                  <a:lnTo>
                    <a:pt x="0" y="0"/>
                  </a:lnTo>
                  <a:lnTo>
                    <a:pt x="0" y="1108379"/>
                  </a:lnTo>
                  <a:close/>
                </a:path>
              </a:pathLst>
            </a:custGeom>
            <a:ln w="25400">
              <a:solidFill>
                <a:srgbClr val="2862B4"/>
              </a:solidFill>
            </a:ln>
          </p:spPr>
          <p:txBody>
            <a:bodyPr wrap="square" lIns="0" tIns="0" rIns="0" bIns="0" rtlCol="0"/>
            <a:lstStyle/>
            <a:p>
              <a:endParaRPr/>
            </a:p>
          </p:txBody>
        </p:sp>
        <p:sp>
          <p:nvSpPr>
            <p:cNvPr id="9" name="object 9"/>
            <p:cNvSpPr/>
            <p:nvPr/>
          </p:nvSpPr>
          <p:spPr>
            <a:xfrm>
              <a:off x="975664" y="5343144"/>
              <a:ext cx="5560060" cy="447040"/>
            </a:xfrm>
            <a:custGeom>
              <a:avLst/>
              <a:gdLst/>
              <a:ahLst/>
              <a:cxnLst/>
              <a:rect l="l" t="t" r="r" b="b"/>
              <a:pathLst>
                <a:path w="5560059" h="447039">
                  <a:moveTo>
                    <a:pt x="5435168" y="0"/>
                  </a:moveTo>
                  <a:lnTo>
                    <a:pt x="124790" y="0"/>
                  </a:lnTo>
                  <a:lnTo>
                    <a:pt x="76214" y="5841"/>
                  </a:lnTo>
                  <a:lnTo>
                    <a:pt x="36549" y="21780"/>
                  </a:lnTo>
                  <a:lnTo>
                    <a:pt x="9806" y="45434"/>
                  </a:lnTo>
                  <a:lnTo>
                    <a:pt x="0" y="74421"/>
                  </a:lnTo>
                  <a:lnTo>
                    <a:pt x="0" y="372211"/>
                  </a:lnTo>
                  <a:lnTo>
                    <a:pt x="9806" y="401187"/>
                  </a:lnTo>
                  <a:lnTo>
                    <a:pt x="36549" y="424851"/>
                  </a:lnTo>
                  <a:lnTo>
                    <a:pt x="76214" y="440807"/>
                  </a:lnTo>
                  <a:lnTo>
                    <a:pt x="124790" y="446658"/>
                  </a:lnTo>
                  <a:lnTo>
                    <a:pt x="5435168" y="446658"/>
                  </a:lnTo>
                  <a:lnTo>
                    <a:pt x="5483694" y="440807"/>
                  </a:lnTo>
                  <a:lnTo>
                    <a:pt x="5523337" y="424851"/>
                  </a:lnTo>
                  <a:lnTo>
                    <a:pt x="5550075" y="401187"/>
                  </a:lnTo>
                  <a:lnTo>
                    <a:pt x="5559882" y="372211"/>
                  </a:lnTo>
                  <a:lnTo>
                    <a:pt x="5559882" y="74421"/>
                  </a:lnTo>
                  <a:lnTo>
                    <a:pt x="5550075" y="45434"/>
                  </a:lnTo>
                  <a:lnTo>
                    <a:pt x="5523337" y="21780"/>
                  </a:lnTo>
                  <a:lnTo>
                    <a:pt x="5483694" y="5841"/>
                  </a:lnTo>
                  <a:lnTo>
                    <a:pt x="5435168" y="0"/>
                  </a:lnTo>
                  <a:close/>
                </a:path>
              </a:pathLst>
            </a:custGeom>
            <a:solidFill>
              <a:srgbClr val="2862B4"/>
            </a:solidFill>
          </p:spPr>
          <p:txBody>
            <a:bodyPr wrap="square" lIns="0" tIns="0" rIns="0" bIns="0" rtlCol="0"/>
            <a:lstStyle/>
            <a:p>
              <a:endParaRPr/>
            </a:p>
          </p:txBody>
        </p:sp>
        <p:sp>
          <p:nvSpPr>
            <p:cNvPr id="10" name="object 10"/>
            <p:cNvSpPr/>
            <p:nvPr/>
          </p:nvSpPr>
          <p:spPr>
            <a:xfrm>
              <a:off x="975664" y="5343144"/>
              <a:ext cx="5560060" cy="447040"/>
            </a:xfrm>
            <a:custGeom>
              <a:avLst/>
              <a:gdLst/>
              <a:ahLst/>
              <a:cxnLst/>
              <a:rect l="l" t="t" r="r" b="b"/>
              <a:pathLst>
                <a:path w="5560059" h="447039">
                  <a:moveTo>
                    <a:pt x="0" y="74421"/>
                  </a:moveTo>
                  <a:lnTo>
                    <a:pt x="9806" y="45434"/>
                  </a:lnTo>
                  <a:lnTo>
                    <a:pt x="36549" y="21780"/>
                  </a:lnTo>
                  <a:lnTo>
                    <a:pt x="76214" y="5841"/>
                  </a:lnTo>
                  <a:lnTo>
                    <a:pt x="124790" y="0"/>
                  </a:lnTo>
                  <a:lnTo>
                    <a:pt x="5435168" y="0"/>
                  </a:lnTo>
                  <a:lnTo>
                    <a:pt x="5483694" y="5841"/>
                  </a:lnTo>
                  <a:lnTo>
                    <a:pt x="5523337" y="21780"/>
                  </a:lnTo>
                  <a:lnTo>
                    <a:pt x="5550075" y="45434"/>
                  </a:lnTo>
                  <a:lnTo>
                    <a:pt x="5559882" y="74421"/>
                  </a:lnTo>
                  <a:lnTo>
                    <a:pt x="5559882" y="372211"/>
                  </a:lnTo>
                  <a:lnTo>
                    <a:pt x="5550075" y="401187"/>
                  </a:lnTo>
                  <a:lnTo>
                    <a:pt x="5523337" y="424851"/>
                  </a:lnTo>
                  <a:lnTo>
                    <a:pt x="5483694" y="440807"/>
                  </a:lnTo>
                  <a:lnTo>
                    <a:pt x="5435168" y="446658"/>
                  </a:lnTo>
                  <a:lnTo>
                    <a:pt x="124790" y="446658"/>
                  </a:lnTo>
                  <a:lnTo>
                    <a:pt x="76214" y="440807"/>
                  </a:lnTo>
                  <a:lnTo>
                    <a:pt x="36549" y="424851"/>
                  </a:lnTo>
                  <a:lnTo>
                    <a:pt x="9806" y="401187"/>
                  </a:lnTo>
                  <a:lnTo>
                    <a:pt x="0" y="372211"/>
                  </a:lnTo>
                  <a:lnTo>
                    <a:pt x="0" y="74421"/>
                  </a:lnTo>
                  <a:close/>
                </a:path>
              </a:pathLst>
            </a:custGeom>
            <a:ln w="25400">
              <a:solidFill>
                <a:srgbClr val="FFFFFF"/>
              </a:solidFill>
            </a:ln>
          </p:spPr>
          <p:txBody>
            <a:bodyPr wrap="square" lIns="0" tIns="0" rIns="0" bIns="0" rtlCol="0"/>
            <a:lstStyle/>
            <a:p>
              <a:endParaRPr/>
            </a:p>
          </p:txBody>
        </p:sp>
      </p:grpSp>
      <p:sp>
        <p:nvSpPr>
          <p:cNvPr id="11" name="object 11"/>
          <p:cNvSpPr txBox="1"/>
          <p:nvPr/>
        </p:nvSpPr>
        <p:spPr>
          <a:xfrm>
            <a:off x="578916" y="866901"/>
            <a:ext cx="7988300" cy="5659120"/>
          </a:xfrm>
          <a:prstGeom prst="rect">
            <a:avLst/>
          </a:prstGeom>
        </p:spPr>
        <p:txBody>
          <a:bodyPr vert="horz" wrap="square" lIns="0" tIns="31115" rIns="0" bIns="0" rtlCol="0">
            <a:spAutoFit/>
          </a:bodyPr>
          <a:lstStyle/>
          <a:p>
            <a:pPr marL="70485" marR="5080">
              <a:lnSpc>
                <a:spcPts val="2320"/>
              </a:lnSpc>
              <a:spcBef>
                <a:spcPts val="245"/>
              </a:spcBef>
            </a:pPr>
            <a:r>
              <a:rPr sz="2000" dirty="0">
                <a:latin typeface="Verdana"/>
                <a:cs typeface="Verdana"/>
              </a:rPr>
              <a:t>In</a:t>
            </a:r>
            <a:r>
              <a:rPr sz="2000" spc="-50" dirty="0">
                <a:latin typeface="Verdana"/>
                <a:cs typeface="Verdana"/>
              </a:rPr>
              <a:t> </a:t>
            </a:r>
            <a:r>
              <a:rPr sz="2000" dirty="0">
                <a:latin typeface="Verdana"/>
                <a:cs typeface="Verdana"/>
              </a:rPr>
              <a:t>Python:</a:t>
            </a:r>
            <a:r>
              <a:rPr sz="2000" spc="-60" dirty="0">
                <a:latin typeface="Verdana"/>
                <a:cs typeface="Verdana"/>
              </a:rPr>
              <a:t> </a:t>
            </a:r>
            <a:r>
              <a:rPr sz="2000" dirty="0">
                <a:latin typeface="Verdana"/>
                <a:cs typeface="Verdana"/>
              </a:rPr>
              <a:t>Meerdere</a:t>
            </a:r>
            <a:r>
              <a:rPr sz="2000" spc="-60" dirty="0">
                <a:latin typeface="Verdana"/>
                <a:cs typeface="Verdana"/>
              </a:rPr>
              <a:t> </a:t>
            </a:r>
            <a:r>
              <a:rPr sz="2000" dirty="0">
                <a:latin typeface="Verdana"/>
                <a:cs typeface="Verdana"/>
              </a:rPr>
              <a:t>Python</a:t>
            </a:r>
            <a:r>
              <a:rPr sz="2000" spc="-55" dirty="0">
                <a:latin typeface="Verdana"/>
                <a:cs typeface="Verdana"/>
              </a:rPr>
              <a:t> </a:t>
            </a:r>
            <a:r>
              <a:rPr sz="2000" dirty="0">
                <a:latin typeface="Verdana"/>
                <a:cs typeface="Verdana"/>
              </a:rPr>
              <a:t>libraries</a:t>
            </a:r>
            <a:r>
              <a:rPr sz="2000" spc="-20" dirty="0">
                <a:latin typeface="Verdana"/>
                <a:cs typeface="Verdana"/>
              </a:rPr>
              <a:t> </a:t>
            </a:r>
            <a:r>
              <a:rPr sz="2000" dirty="0">
                <a:latin typeface="Verdana"/>
                <a:cs typeface="Verdana"/>
              </a:rPr>
              <a:t>ondersteunen</a:t>
            </a:r>
            <a:r>
              <a:rPr sz="2000" spc="-85" dirty="0">
                <a:latin typeface="Verdana"/>
                <a:cs typeface="Verdana"/>
              </a:rPr>
              <a:t> </a:t>
            </a:r>
            <a:r>
              <a:rPr sz="2000" spc="-10" dirty="0">
                <a:latin typeface="Verdana"/>
                <a:cs typeface="Verdana"/>
              </a:rPr>
              <a:t>Simulated </a:t>
            </a:r>
            <a:r>
              <a:rPr sz="2000" dirty="0">
                <a:latin typeface="Verdana"/>
                <a:cs typeface="Verdana"/>
              </a:rPr>
              <a:t>Annealing.</a:t>
            </a:r>
            <a:r>
              <a:rPr sz="2000" spc="-35" dirty="0">
                <a:latin typeface="Verdana"/>
                <a:cs typeface="Verdana"/>
              </a:rPr>
              <a:t> </a:t>
            </a:r>
            <a:r>
              <a:rPr sz="2000" dirty="0">
                <a:latin typeface="Verdana"/>
                <a:cs typeface="Verdana"/>
              </a:rPr>
              <a:t>Een</a:t>
            </a:r>
            <a:r>
              <a:rPr sz="2000" spc="-50" dirty="0">
                <a:latin typeface="Verdana"/>
                <a:cs typeface="Verdana"/>
              </a:rPr>
              <a:t> </a:t>
            </a:r>
            <a:r>
              <a:rPr sz="2000" dirty="0">
                <a:latin typeface="Verdana"/>
                <a:cs typeface="Verdana"/>
              </a:rPr>
              <a:t>daarvan</a:t>
            </a:r>
            <a:r>
              <a:rPr sz="2000" spc="-25" dirty="0">
                <a:latin typeface="Verdana"/>
                <a:cs typeface="Verdana"/>
              </a:rPr>
              <a:t> </a:t>
            </a:r>
            <a:r>
              <a:rPr sz="2000" dirty="0">
                <a:latin typeface="Verdana"/>
                <a:cs typeface="Verdana"/>
              </a:rPr>
              <a:t>is</a:t>
            </a:r>
            <a:r>
              <a:rPr sz="2000" spc="-35" dirty="0">
                <a:latin typeface="Verdana"/>
                <a:cs typeface="Verdana"/>
              </a:rPr>
              <a:t> </a:t>
            </a:r>
            <a:r>
              <a:rPr sz="2000" dirty="0">
                <a:latin typeface="Verdana"/>
                <a:cs typeface="Verdana"/>
              </a:rPr>
              <a:t>de</a:t>
            </a:r>
            <a:r>
              <a:rPr sz="2000" spc="-30" dirty="0">
                <a:latin typeface="Verdana"/>
                <a:cs typeface="Verdana"/>
              </a:rPr>
              <a:t> </a:t>
            </a:r>
            <a:r>
              <a:rPr sz="2000" i="1" spc="-10" dirty="0">
                <a:latin typeface="Courier New"/>
                <a:cs typeface="Courier New"/>
              </a:rPr>
              <a:t>simanneal</a:t>
            </a:r>
            <a:r>
              <a:rPr sz="2000" spc="-10" dirty="0">
                <a:latin typeface="Verdana"/>
                <a:cs typeface="Verdana"/>
              </a:rPr>
              <a:t>.</a:t>
            </a:r>
            <a:endParaRPr sz="2000">
              <a:latin typeface="Verdana"/>
              <a:cs typeface="Verdana"/>
            </a:endParaRPr>
          </a:p>
          <a:p>
            <a:pPr marL="70485" marR="132080">
              <a:lnSpc>
                <a:spcPct val="100000"/>
              </a:lnSpc>
              <a:spcBef>
                <a:spcPts val="905"/>
              </a:spcBef>
            </a:pPr>
            <a:r>
              <a:rPr sz="2000" dirty="0">
                <a:latin typeface="Calibri"/>
                <a:cs typeface="Calibri"/>
              </a:rPr>
              <a:t>Zie</a:t>
            </a:r>
            <a:r>
              <a:rPr sz="2000" spc="-25" dirty="0">
                <a:latin typeface="Calibri"/>
                <a:cs typeface="Calibri"/>
              </a:rPr>
              <a:t> </a:t>
            </a:r>
            <a:r>
              <a:rPr sz="2000" b="1" u="heavy" dirty="0">
                <a:solidFill>
                  <a:srgbClr val="89C53E"/>
                </a:solidFill>
                <a:uFill>
                  <a:solidFill>
                    <a:srgbClr val="89C53E"/>
                  </a:solidFill>
                </a:uFill>
                <a:latin typeface="Calibri"/>
                <a:cs typeface="Calibri"/>
                <a:hlinkClick r:id="rId3"/>
              </a:rPr>
              <a:t>GitHub</a:t>
            </a:r>
            <a:r>
              <a:rPr sz="2000" b="1" u="heavy" spc="-20" dirty="0">
                <a:solidFill>
                  <a:srgbClr val="89C53E"/>
                </a:solidFill>
                <a:uFill>
                  <a:solidFill>
                    <a:srgbClr val="89C53E"/>
                  </a:solidFill>
                </a:uFill>
                <a:latin typeface="Calibri"/>
                <a:cs typeface="Calibri"/>
                <a:hlinkClick r:id="rId3"/>
              </a:rPr>
              <a:t> </a:t>
            </a:r>
            <a:r>
              <a:rPr sz="2000" b="1" u="heavy" dirty="0">
                <a:solidFill>
                  <a:srgbClr val="89C53E"/>
                </a:solidFill>
                <a:uFill>
                  <a:solidFill>
                    <a:srgbClr val="89C53E"/>
                  </a:solidFill>
                </a:uFill>
                <a:latin typeface="Calibri"/>
                <a:cs typeface="Calibri"/>
                <a:hlinkClick r:id="rId3"/>
              </a:rPr>
              <a:t>-</a:t>
            </a:r>
            <a:r>
              <a:rPr sz="2000" b="1" u="heavy" spc="-30" dirty="0">
                <a:solidFill>
                  <a:srgbClr val="89C53E"/>
                </a:solidFill>
                <a:uFill>
                  <a:solidFill>
                    <a:srgbClr val="89C53E"/>
                  </a:solidFill>
                </a:uFill>
                <a:latin typeface="Calibri"/>
                <a:cs typeface="Calibri"/>
                <a:hlinkClick r:id="rId3"/>
              </a:rPr>
              <a:t> </a:t>
            </a:r>
            <a:r>
              <a:rPr sz="2000" b="1" u="heavy" spc="-10" dirty="0">
                <a:solidFill>
                  <a:srgbClr val="89C53E"/>
                </a:solidFill>
                <a:uFill>
                  <a:solidFill>
                    <a:srgbClr val="89C53E"/>
                  </a:solidFill>
                </a:uFill>
                <a:latin typeface="Calibri"/>
                <a:cs typeface="Calibri"/>
                <a:hlinkClick r:id="rId3"/>
              </a:rPr>
              <a:t>perrygeo/simanneal:</a:t>
            </a:r>
            <a:r>
              <a:rPr sz="2000" b="1" u="heavy" spc="-35" dirty="0">
                <a:solidFill>
                  <a:srgbClr val="89C53E"/>
                </a:solidFill>
                <a:uFill>
                  <a:solidFill>
                    <a:srgbClr val="89C53E"/>
                  </a:solidFill>
                </a:uFill>
                <a:latin typeface="Calibri"/>
                <a:cs typeface="Calibri"/>
                <a:hlinkClick r:id="rId3"/>
              </a:rPr>
              <a:t> </a:t>
            </a:r>
            <a:r>
              <a:rPr sz="2000" b="1" u="heavy" dirty="0">
                <a:solidFill>
                  <a:srgbClr val="89C53E"/>
                </a:solidFill>
                <a:uFill>
                  <a:solidFill>
                    <a:srgbClr val="89C53E"/>
                  </a:solidFill>
                </a:uFill>
                <a:latin typeface="Calibri"/>
                <a:cs typeface="Calibri"/>
                <a:hlinkClick r:id="rId3"/>
              </a:rPr>
              <a:t>Python</a:t>
            </a:r>
            <a:r>
              <a:rPr sz="2000" b="1" u="heavy" spc="-50" dirty="0">
                <a:solidFill>
                  <a:srgbClr val="89C53E"/>
                </a:solidFill>
                <a:uFill>
                  <a:solidFill>
                    <a:srgbClr val="89C53E"/>
                  </a:solidFill>
                </a:uFill>
                <a:latin typeface="Calibri"/>
                <a:cs typeface="Calibri"/>
                <a:hlinkClick r:id="rId3"/>
              </a:rPr>
              <a:t> </a:t>
            </a:r>
            <a:r>
              <a:rPr sz="2000" b="1" u="heavy" dirty="0">
                <a:solidFill>
                  <a:srgbClr val="89C53E"/>
                </a:solidFill>
                <a:uFill>
                  <a:solidFill>
                    <a:srgbClr val="89C53E"/>
                  </a:solidFill>
                </a:uFill>
                <a:latin typeface="Calibri"/>
                <a:cs typeface="Calibri"/>
                <a:hlinkClick r:id="rId3"/>
              </a:rPr>
              <a:t>module</a:t>
            </a:r>
            <a:r>
              <a:rPr sz="2000" b="1" u="heavy" spc="-40" dirty="0">
                <a:solidFill>
                  <a:srgbClr val="89C53E"/>
                </a:solidFill>
                <a:uFill>
                  <a:solidFill>
                    <a:srgbClr val="89C53E"/>
                  </a:solidFill>
                </a:uFill>
                <a:latin typeface="Calibri"/>
                <a:cs typeface="Calibri"/>
                <a:hlinkClick r:id="rId3"/>
              </a:rPr>
              <a:t> </a:t>
            </a:r>
            <a:r>
              <a:rPr sz="2000" b="1" u="heavy" dirty="0">
                <a:solidFill>
                  <a:srgbClr val="89C53E"/>
                </a:solidFill>
                <a:uFill>
                  <a:solidFill>
                    <a:srgbClr val="89C53E"/>
                  </a:solidFill>
                </a:uFill>
                <a:latin typeface="Calibri"/>
                <a:cs typeface="Calibri"/>
                <a:hlinkClick r:id="rId3"/>
              </a:rPr>
              <a:t>for</a:t>
            </a:r>
            <a:r>
              <a:rPr sz="2000" b="1" u="heavy" spc="-25" dirty="0">
                <a:solidFill>
                  <a:srgbClr val="89C53E"/>
                </a:solidFill>
                <a:uFill>
                  <a:solidFill>
                    <a:srgbClr val="89C53E"/>
                  </a:solidFill>
                </a:uFill>
                <a:latin typeface="Calibri"/>
                <a:cs typeface="Calibri"/>
                <a:hlinkClick r:id="rId3"/>
              </a:rPr>
              <a:t> </a:t>
            </a:r>
            <a:r>
              <a:rPr sz="2000" b="1" u="heavy" dirty="0">
                <a:solidFill>
                  <a:srgbClr val="89C53E"/>
                </a:solidFill>
                <a:uFill>
                  <a:solidFill>
                    <a:srgbClr val="89C53E"/>
                  </a:solidFill>
                </a:uFill>
                <a:latin typeface="Calibri"/>
                <a:cs typeface="Calibri"/>
                <a:hlinkClick r:id="rId3"/>
              </a:rPr>
              <a:t>Simulated</a:t>
            </a:r>
            <a:r>
              <a:rPr sz="2000" b="1" u="heavy" spc="-40" dirty="0">
                <a:solidFill>
                  <a:srgbClr val="89C53E"/>
                </a:solidFill>
                <a:uFill>
                  <a:solidFill>
                    <a:srgbClr val="89C53E"/>
                  </a:solidFill>
                </a:uFill>
                <a:latin typeface="Calibri"/>
                <a:cs typeface="Calibri"/>
                <a:hlinkClick r:id="rId3"/>
              </a:rPr>
              <a:t> </a:t>
            </a:r>
            <a:r>
              <a:rPr sz="2000" b="1" u="heavy" spc="-10" dirty="0">
                <a:solidFill>
                  <a:srgbClr val="89C53E"/>
                </a:solidFill>
                <a:uFill>
                  <a:solidFill>
                    <a:srgbClr val="89C53E"/>
                  </a:solidFill>
                </a:uFill>
                <a:latin typeface="Calibri"/>
                <a:cs typeface="Calibri"/>
                <a:hlinkClick r:id="rId3"/>
              </a:rPr>
              <a:t>Annealing</a:t>
            </a:r>
            <a:r>
              <a:rPr sz="2000" b="1" spc="-10" dirty="0">
                <a:solidFill>
                  <a:srgbClr val="89C53E"/>
                </a:solidFill>
                <a:latin typeface="Calibri"/>
                <a:cs typeface="Calibri"/>
              </a:rPr>
              <a:t> </a:t>
            </a:r>
            <a:r>
              <a:rPr sz="2000" b="1" u="heavy" spc="-10" dirty="0">
                <a:solidFill>
                  <a:srgbClr val="89C53E"/>
                </a:solidFill>
                <a:uFill>
                  <a:solidFill>
                    <a:srgbClr val="89C53E"/>
                  </a:solidFill>
                </a:uFill>
                <a:latin typeface="Calibri"/>
                <a:cs typeface="Calibri"/>
                <a:hlinkClick r:id="rId3"/>
              </a:rPr>
              <a:t>optimization</a:t>
            </a:r>
            <a:r>
              <a:rPr sz="2000" b="1" spc="-90" dirty="0">
                <a:solidFill>
                  <a:srgbClr val="89C53E"/>
                </a:solidFill>
                <a:latin typeface="Calibri"/>
                <a:cs typeface="Calibri"/>
              </a:rPr>
              <a:t> </a:t>
            </a:r>
            <a:r>
              <a:rPr sz="2000" dirty="0">
                <a:latin typeface="Calibri"/>
                <a:cs typeface="Calibri"/>
              </a:rPr>
              <a:t>voor</a:t>
            </a:r>
            <a:r>
              <a:rPr sz="2000" spc="-60" dirty="0">
                <a:latin typeface="Calibri"/>
                <a:cs typeface="Calibri"/>
              </a:rPr>
              <a:t> </a:t>
            </a:r>
            <a:r>
              <a:rPr sz="2000" dirty="0">
                <a:latin typeface="Calibri"/>
                <a:cs typeface="Calibri"/>
              </a:rPr>
              <a:t>meer</a:t>
            </a:r>
            <a:r>
              <a:rPr sz="2000" spc="-60" dirty="0">
                <a:latin typeface="Calibri"/>
                <a:cs typeface="Calibri"/>
              </a:rPr>
              <a:t> </a:t>
            </a:r>
            <a:r>
              <a:rPr sz="2000" dirty="0">
                <a:latin typeface="Calibri"/>
                <a:cs typeface="Calibri"/>
              </a:rPr>
              <a:t>more</a:t>
            </a:r>
            <a:r>
              <a:rPr sz="2000" spc="-55" dirty="0">
                <a:latin typeface="Calibri"/>
                <a:cs typeface="Calibri"/>
              </a:rPr>
              <a:t> </a:t>
            </a:r>
            <a:r>
              <a:rPr sz="2000" dirty="0">
                <a:latin typeface="Calibri"/>
                <a:cs typeface="Calibri"/>
              </a:rPr>
              <a:t>informatie</a:t>
            </a:r>
            <a:r>
              <a:rPr sz="2000" spc="-55" dirty="0">
                <a:latin typeface="Calibri"/>
                <a:cs typeface="Calibri"/>
              </a:rPr>
              <a:t> </a:t>
            </a:r>
            <a:r>
              <a:rPr sz="2000" dirty="0">
                <a:latin typeface="Calibri"/>
                <a:cs typeface="Calibri"/>
              </a:rPr>
              <a:t>omtrent</a:t>
            </a:r>
            <a:r>
              <a:rPr sz="2000" spc="-50" dirty="0">
                <a:latin typeface="Calibri"/>
                <a:cs typeface="Calibri"/>
              </a:rPr>
              <a:t> </a:t>
            </a:r>
            <a:r>
              <a:rPr sz="2000" dirty="0">
                <a:latin typeface="Calibri"/>
                <a:cs typeface="Calibri"/>
              </a:rPr>
              <a:t>deze</a:t>
            </a:r>
            <a:r>
              <a:rPr sz="2000" spc="-60" dirty="0">
                <a:latin typeface="Calibri"/>
                <a:cs typeface="Calibri"/>
              </a:rPr>
              <a:t> </a:t>
            </a:r>
            <a:r>
              <a:rPr sz="2000" spc="-10" dirty="0">
                <a:latin typeface="Calibri"/>
                <a:cs typeface="Calibri"/>
              </a:rPr>
              <a:t>package</a:t>
            </a:r>
            <a:endParaRPr sz="2000">
              <a:latin typeface="Calibri"/>
              <a:cs typeface="Calibri"/>
            </a:endParaRPr>
          </a:p>
          <a:p>
            <a:pPr marL="12700">
              <a:lnSpc>
                <a:spcPct val="100000"/>
              </a:lnSpc>
              <a:spcBef>
                <a:spcPts val="950"/>
              </a:spcBef>
              <a:tabLst>
                <a:tab pos="3681095" algn="l"/>
              </a:tabLst>
            </a:pPr>
            <a:r>
              <a:rPr sz="2000" dirty="0">
                <a:latin typeface="Courier New"/>
                <a:cs typeface="Courier New"/>
              </a:rPr>
              <a:t>&gt;&gt;&gt;</a:t>
            </a:r>
            <a:r>
              <a:rPr sz="2000" spc="-50" dirty="0">
                <a:latin typeface="Courier New"/>
                <a:cs typeface="Courier New"/>
              </a:rPr>
              <a:t> </a:t>
            </a:r>
            <a:r>
              <a:rPr sz="2000" dirty="0">
                <a:solidFill>
                  <a:srgbClr val="006FC0"/>
                </a:solidFill>
                <a:latin typeface="Verdana"/>
                <a:cs typeface="Verdana"/>
              </a:rPr>
              <a:t>pip</a:t>
            </a:r>
            <a:r>
              <a:rPr sz="2000" spc="-30" dirty="0">
                <a:solidFill>
                  <a:srgbClr val="006FC0"/>
                </a:solidFill>
                <a:latin typeface="Verdana"/>
                <a:cs typeface="Verdana"/>
              </a:rPr>
              <a:t> </a:t>
            </a:r>
            <a:r>
              <a:rPr sz="2000" dirty="0">
                <a:solidFill>
                  <a:srgbClr val="006FC0"/>
                </a:solidFill>
                <a:latin typeface="Verdana"/>
                <a:cs typeface="Verdana"/>
              </a:rPr>
              <a:t>install</a:t>
            </a:r>
            <a:r>
              <a:rPr sz="2000" spc="-25" dirty="0">
                <a:solidFill>
                  <a:srgbClr val="006FC0"/>
                </a:solidFill>
                <a:latin typeface="Verdana"/>
                <a:cs typeface="Verdana"/>
              </a:rPr>
              <a:t> </a:t>
            </a:r>
            <a:r>
              <a:rPr sz="2000" spc="-10" dirty="0">
                <a:solidFill>
                  <a:srgbClr val="006FC0"/>
                </a:solidFill>
                <a:latin typeface="Verdana"/>
                <a:cs typeface="Verdana"/>
              </a:rPr>
              <a:t>simanneal</a:t>
            </a:r>
            <a:r>
              <a:rPr sz="2000" dirty="0">
                <a:solidFill>
                  <a:srgbClr val="006FC0"/>
                </a:solidFill>
                <a:latin typeface="Verdana"/>
                <a:cs typeface="Verdana"/>
              </a:rPr>
              <a:t>	</a:t>
            </a:r>
            <a:r>
              <a:rPr sz="2000" dirty="0">
                <a:solidFill>
                  <a:srgbClr val="7E7E7E"/>
                </a:solidFill>
                <a:latin typeface="Verdana"/>
                <a:cs typeface="Verdana"/>
              </a:rPr>
              <a:t>#</a:t>
            </a:r>
            <a:r>
              <a:rPr sz="2000" spc="-20" dirty="0">
                <a:solidFill>
                  <a:srgbClr val="7E7E7E"/>
                </a:solidFill>
                <a:latin typeface="Verdana"/>
                <a:cs typeface="Verdana"/>
              </a:rPr>
              <a:t> </a:t>
            </a:r>
            <a:r>
              <a:rPr sz="2000" dirty="0">
                <a:solidFill>
                  <a:srgbClr val="7E7E7E"/>
                </a:solidFill>
                <a:latin typeface="Verdana"/>
                <a:cs typeface="Verdana"/>
              </a:rPr>
              <a:t>alleen</a:t>
            </a:r>
            <a:r>
              <a:rPr sz="2000" spc="-15" dirty="0">
                <a:solidFill>
                  <a:srgbClr val="7E7E7E"/>
                </a:solidFill>
                <a:latin typeface="Verdana"/>
                <a:cs typeface="Verdana"/>
              </a:rPr>
              <a:t> </a:t>
            </a:r>
            <a:r>
              <a:rPr sz="2000" dirty="0">
                <a:solidFill>
                  <a:srgbClr val="7E7E7E"/>
                </a:solidFill>
                <a:latin typeface="Verdana"/>
                <a:cs typeface="Verdana"/>
              </a:rPr>
              <a:t>de</a:t>
            </a:r>
            <a:r>
              <a:rPr sz="2000" spc="-20" dirty="0">
                <a:solidFill>
                  <a:srgbClr val="7E7E7E"/>
                </a:solidFill>
                <a:latin typeface="Verdana"/>
                <a:cs typeface="Verdana"/>
              </a:rPr>
              <a:t> </a:t>
            </a:r>
            <a:r>
              <a:rPr sz="2000" dirty="0">
                <a:solidFill>
                  <a:srgbClr val="7E7E7E"/>
                </a:solidFill>
                <a:latin typeface="Verdana"/>
                <a:cs typeface="Verdana"/>
              </a:rPr>
              <a:t>eerste</a:t>
            </a:r>
            <a:r>
              <a:rPr sz="2000" spc="-50" dirty="0">
                <a:solidFill>
                  <a:srgbClr val="7E7E7E"/>
                </a:solidFill>
                <a:latin typeface="Verdana"/>
                <a:cs typeface="Verdana"/>
              </a:rPr>
              <a:t> </a:t>
            </a:r>
            <a:r>
              <a:rPr sz="2000" spc="-20" dirty="0">
                <a:solidFill>
                  <a:srgbClr val="7E7E7E"/>
                </a:solidFill>
                <a:latin typeface="Verdana"/>
                <a:cs typeface="Verdana"/>
              </a:rPr>
              <a:t>keer</a:t>
            </a:r>
            <a:endParaRPr sz="2000">
              <a:latin typeface="Verdana"/>
              <a:cs typeface="Verdana"/>
            </a:endParaRPr>
          </a:p>
          <a:p>
            <a:pPr marL="12700" marR="326390">
              <a:lnSpc>
                <a:spcPct val="101800"/>
              </a:lnSpc>
              <a:spcBef>
                <a:spcPts val="1040"/>
              </a:spcBef>
            </a:pPr>
            <a:r>
              <a:rPr sz="2000" i="1" dirty="0">
                <a:solidFill>
                  <a:srgbClr val="3D4348"/>
                </a:solidFill>
                <a:latin typeface="Verdana"/>
                <a:cs typeface="Verdana"/>
              </a:rPr>
              <a:t>Het</a:t>
            </a:r>
            <a:r>
              <a:rPr sz="2000" i="1" spc="-25" dirty="0">
                <a:solidFill>
                  <a:srgbClr val="3D4348"/>
                </a:solidFill>
                <a:latin typeface="Verdana"/>
                <a:cs typeface="Verdana"/>
              </a:rPr>
              <a:t> </a:t>
            </a:r>
            <a:r>
              <a:rPr sz="2000" i="1" dirty="0">
                <a:solidFill>
                  <a:srgbClr val="3D4348"/>
                </a:solidFill>
                <a:latin typeface="Verdana"/>
                <a:cs typeface="Verdana"/>
              </a:rPr>
              <a:t>doel</a:t>
            </a:r>
            <a:r>
              <a:rPr sz="2000" i="1" spc="-5" dirty="0">
                <a:solidFill>
                  <a:srgbClr val="3D4348"/>
                </a:solidFill>
                <a:latin typeface="Verdana"/>
                <a:cs typeface="Verdana"/>
              </a:rPr>
              <a:t> </a:t>
            </a:r>
            <a:r>
              <a:rPr sz="2000" i="1" dirty="0">
                <a:solidFill>
                  <a:srgbClr val="3D4348"/>
                </a:solidFill>
                <a:latin typeface="Verdana"/>
                <a:cs typeface="Verdana"/>
              </a:rPr>
              <a:t>van</a:t>
            </a:r>
            <a:r>
              <a:rPr sz="2000" i="1" spc="-5" dirty="0">
                <a:solidFill>
                  <a:srgbClr val="3D4348"/>
                </a:solidFill>
                <a:latin typeface="Verdana"/>
                <a:cs typeface="Verdana"/>
              </a:rPr>
              <a:t> </a:t>
            </a:r>
            <a:r>
              <a:rPr sz="2000" i="1" dirty="0">
                <a:solidFill>
                  <a:srgbClr val="3D4348"/>
                </a:solidFill>
                <a:latin typeface="Verdana"/>
                <a:cs typeface="Verdana"/>
              </a:rPr>
              <a:t>de</a:t>
            </a:r>
            <a:r>
              <a:rPr sz="2000" i="1" spc="-15" dirty="0">
                <a:solidFill>
                  <a:srgbClr val="3D4348"/>
                </a:solidFill>
                <a:latin typeface="Verdana"/>
                <a:cs typeface="Verdana"/>
              </a:rPr>
              <a:t> </a:t>
            </a:r>
            <a:r>
              <a:rPr sz="2000" i="1" spc="-10" dirty="0">
                <a:latin typeface="Courier New"/>
                <a:cs typeface="Courier New"/>
              </a:rPr>
              <a:t>simanneal</a:t>
            </a:r>
            <a:r>
              <a:rPr sz="2000" i="1" spc="-495" dirty="0">
                <a:latin typeface="Courier New"/>
                <a:cs typeface="Courier New"/>
              </a:rPr>
              <a:t> </a:t>
            </a:r>
            <a:r>
              <a:rPr sz="2000" i="1" dirty="0">
                <a:solidFill>
                  <a:srgbClr val="3D4348"/>
                </a:solidFill>
                <a:latin typeface="Verdana"/>
                <a:cs typeface="Verdana"/>
              </a:rPr>
              <a:t>library</a:t>
            </a:r>
            <a:r>
              <a:rPr sz="2000" i="1" spc="-20" dirty="0">
                <a:solidFill>
                  <a:srgbClr val="3D4348"/>
                </a:solidFill>
                <a:latin typeface="Verdana"/>
                <a:cs typeface="Verdana"/>
              </a:rPr>
              <a:t> </a:t>
            </a:r>
            <a:r>
              <a:rPr sz="2000" i="1" dirty="0">
                <a:solidFill>
                  <a:srgbClr val="3D4348"/>
                </a:solidFill>
                <a:latin typeface="Verdana"/>
                <a:cs typeface="Verdana"/>
              </a:rPr>
              <a:t>is</a:t>
            </a:r>
            <a:r>
              <a:rPr sz="2000" i="1" spc="-5" dirty="0">
                <a:solidFill>
                  <a:srgbClr val="3D4348"/>
                </a:solidFill>
                <a:latin typeface="Verdana"/>
                <a:cs typeface="Verdana"/>
              </a:rPr>
              <a:t> </a:t>
            </a:r>
            <a:r>
              <a:rPr sz="2000" i="1" dirty="0">
                <a:solidFill>
                  <a:srgbClr val="3D4348"/>
                </a:solidFill>
                <a:latin typeface="Verdana"/>
                <a:cs typeface="Verdana"/>
              </a:rPr>
              <a:t>om</a:t>
            </a:r>
            <a:r>
              <a:rPr sz="2000" i="1" spc="-10" dirty="0">
                <a:solidFill>
                  <a:srgbClr val="3D4348"/>
                </a:solidFill>
                <a:latin typeface="Verdana"/>
                <a:cs typeface="Verdana"/>
              </a:rPr>
              <a:t> </a:t>
            </a:r>
            <a:r>
              <a:rPr sz="2000" i="1" dirty="0">
                <a:solidFill>
                  <a:srgbClr val="3D4348"/>
                </a:solidFill>
                <a:latin typeface="Verdana"/>
                <a:cs typeface="Verdana"/>
              </a:rPr>
              <a:t>de</a:t>
            </a:r>
            <a:r>
              <a:rPr sz="2000" i="1" spc="-15" dirty="0">
                <a:solidFill>
                  <a:srgbClr val="3D4348"/>
                </a:solidFill>
                <a:latin typeface="Verdana"/>
                <a:cs typeface="Verdana"/>
              </a:rPr>
              <a:t> </a:t>
            </a:r>
            <a:r>
              <a:rPr sz="2000" i="1" spc="-10" dirty="0">
                <a:solidFill>
                  <a:srgbClr val="3D4348"/>
                </a:solidFill>
                <a:latin typeface="Verdana"/>
                <a:cs typeface="Verdana"/>
              </a:rPr>
              <a:t>probleem- </a:t>
            </a:r>
            <a:r>
              <a:rPr sz="2000" i="1" dirty="0">
                <a:solidFill>
                  <a:srgbClr val="3D4348"/>
                </a:solidFill>
                <a:latin typeface="Verdana"/>
                <a:cs typeface="Verdana"/>
              </a:rPr>
              <a:t>specifieke</a:t>
            </a:r>
            <a:r>
              <a:rPr sz="2000" i="1" spc="-55" dirty="0">
                <a:solidFill>
                  <a:srgbClr val="3D4348"/>
                </a:solidFill>
                <a:latin typeface="Verdana"/>
                <a:cs typeface="Verdana"/>
              </a:rPr>
              <a:t> </a:t>
            </a:r>
            <a:r>
              <a:rPr sz="2000" i="1" dirty="0">
                <a:solidFill>
                  <a:srgbClr val="3D4348"/>
                </a:solidFill>
                <a:latin typeface="Verdana"/>
                <a:cs typeface="Verdana"/>
              </a:rPr>
              <a:t>berekeningen</a:t>
            </a:r>
            <a:r>
              <a:rPr sz="2000" i="1" spc="-55" dirty="0">
                <a:solidFill>
                  <a:srgbClr val="3D4348"/>
                </a:solidFill>
                <a:latin typeface="Verdana"/>
                <a:cs typeface="Verdana"/>
              </a:rPr>
              <a:t> </a:t>
            </a:r>
            <a:r>
              <a:rPr sz="2000" i="1" dirty="0">
                <a:solidFill>
                  <a:srgbClr val="3D4348"/>
                </a:solidFill>
                <a:latin typeface="Verdana"/>
                <a:cs typeface="Verdana"/>
              </a:rPr>
              <a:t>te</a:t>
            </a:r>
            <a:r>
              <a:rPr sz="2000" i="1" spc="-30" dirty="0">
                <a:solidFill>
                  <a:srgbClr val="3D4348"/>
                </a:solidFill>
                <a:latin typeface="Verdana"/>
                <a:cs typeface="Verdana"/>
              </a:rPr>
              <a:t> </a:t>
            </a:r>
            <a:r>
              <a:rPr sz="2000" i="1" dirty="0">
                <a:solidFill>
                  <a:srgbClr val="3D4348"/>
                </a:solidFill>
                <a:latin typeface="Verdana"/>
                <a:cs typeface="Verdana"/>
              </a:rPr>
              <a:t>scheiden</a:t>
            </a:r>
            <a:r>
              <a:rPr sz="2000" i="1" spc="-50" dirty="0">
                <a:solidFill>
                  <a:srgbClr val="3D4348"/>
                </a:solidFill>
                <a:latin typeface="Verdana"/>
                <a:cs typeface="Verdana"/>
              </a:rPr>
              <a:t> </a:t>
            </a:r>
            <a:r>
              <a:rPr sz="2000" i="1" dirty="0">
                <a:solidFill>
                  <a:srgbClr val="3D4348"/>
                </a:solidFill>
                <a:latin typeface="Verdana"/>
                <a:cs typeface="Verdana"/>
              </a:rPr>
              <a:t>van</a:t>
            </a:r>
            <a:r>
              <a:rPr sz="2000" i="1" spc="-20" dirty="0">
                <a:solidFill>
                  <a:srgbClr val="3D4348"/>
                </a:solidFill>
                <a:latin typeface="Verdana"/>
                <a:cs typeface="Verdana"/>
              </a:rPr>
              <a:t> </a:t>
            </a:r>
            <a:r>
              <a:rPr sz="2000" i="1" dirty="0">
                <a:solidFill>
                  <a:srgbClr val="3D4348"/>
                </a:solidFill>
                <a:latin typeface="Verdana"/>
                <a:cs typeface="Verdana"/>
              </a:rPr>
              <a:t>de</a:t>
            </a:r>
            <a:r>
              <a:rPr sz="2000" i="1" spc="-25" dirty="0">
                <a:solidFill>
                  <a:srgbClr val="3D4348"/>
                </a:solidFill>
                <a:latin typeface="Verdana"/>
                <a:cs typeface="Verdana"/>
              </a:rPr>
              <a:t> </a:t>
            </a:r>
            <a:r>
              <a:rPr sz="2000" i="1" spc="-10" dirty="0">
                <a:solidFill>
                  <a:srgbClr val="3D4348"/>
                </a:solidFill>
                <a:latin typeface="Verdana"/>
                <a:cs typeface="Verdana"/>
              </a:rPr>
              <a:t>Metaheuristiek- </a:t>
            </a:r>
            <a:r>
              <a:rPr sz="2000" i="1" dirty="0">
                <a:solidFill>
                  <a:srgbClr val="3D4348"/>
                </a:solidFill>
                <a:latin typeface="Verdana"/>
                <a:cs typeface="Verdana"/>
              </a:rPr>
              <a:t>specifieke</a:t>
            </a:r>
            <a:r>
              <a:rPr sz="2000" i="1" spc="-70" dirty="0">
                <a:solidFill>
                  <a:srgbClr val="3D4348"/>
                </a:solidFill>
                <a:latin typeface="Verdana"/>
                <a:cs typeface="Verdana"/>
              </a:rPr>
              <a:t> </a:t>
            </a:r>
            <a:r>
              <a:rPr sz="2000" i="1" spc="-10" dirty="0">
                <a:solidFill>
                  <a:srgbClr val="3D4348"/>
                </a:solidFill>
                <a:latin typeface="Verdana"/>
                <a:cs typeface="Verdana"/>
              </a:rPr>
              <a:t>berekeningen:</a:t>
            </a:r>
            <a:endParaRPr sz="2000">
              <a:latin typeface="Verdana"/>
              <a:cs typeface="Verdana"/>
            </a:endParaRPr>
          </a:p>
          <a:p>
            <a:pPr marL="647065">
              <a:lnSpc>
                <a:spcPct val="100000"/>
              </a:lnSpc>
              <a:spcBef>
                <a:spcPts val="2120"/>
              </a:spcBef>
            </a:pPr>
            <a:r>
              <a:rPr sz="1600" spc="-20" dirty="0">
                <a:solidFill>
                  <a:srgbClr val="FFFFFF"/>
                </a:solidFill>
                <a:latin typeface="Calibri"/>
                <a:cs typeface="Calibri"/>
              </a:rPr>
              <a:t>Probleem-</a:t>
            </a:r>
            <a:r>
              <a:rPr sz="1600" spc="-10" dirty="0">
                <a:solidFill>
                  <a:srgbClr val="FFFFFF"/>
                </a:solidFill>
                <a:latin typeface="Calibri"/>
                <a:cs typeface="Calibri"/>
              </a:rPr>
              <a:t>specifieke</a:t>
            </a:r>
            <a:r>
              <a:rPr sz="1600" spc="50" dirty="0">
                <a:solidFill>
                  <a:srgbClr val="FFFFFF"/>
                </a:solidFill>
                <a:latin typeface="Calibri"/>
                <a:cs typeface="Calibri"/>
              </a:rPr>
              <a:t> </a:t>
            </a:r>
            <a:r>
              <a:rPr sz="1600" spc="-10" dirty="0">
                <a:solidFill>
                  <a:srgbClr val="FFFFFF"/>
                </a:solidFill>
                <a:latin typeface="Calibri"/>
                <a:cs typeface="Calibri"/>
              </a:rPr>
              <a:t>berekeningen</a:t>
            </a:r>
            <a:endParaRPr sz="1600">
              <a:latin typeface="Calibri"/>
              <a:cs typeface="Calibri"/>
            </a:endParaRPr>
          </a:p>
          <a:p>
            <a:pPr>
              <a:lnSpc>
                <a:spcPct val="100000"/>
              </a:lnSpc>
              <a:spcBef>
                <a:spcPts val="445"/>
              </a:spcBef>
            </a:pPr>
            <a:endParaRPr sz="1600">
              <a:latin typeface="Calibri"/>
              <a:cs typeface="Calibri"/>
            </a:endParaRPr>
          </a:p>
          <a:p>
            <a:pPr marL="760095" indent="-172085">
              <a:lnSpc>
                <a:spcPct val="100000"/>
              </a:lnSpc>
              <a:buFont typeface="Calibri"/>
              <a:buChar char="•"/>
              <a:tabLst>
                <a:tab pos="760095" algn="l"/>
              </a:tabLst>
            </a:pPr>
            <a:r>
              <a:rPr sz="1600" b="1" dirty="0">
                <a:latin typeface="Calibri"/>
                <a:cs typeface="Calibri"/>
              </a:rPr>
              <a:t>move</a:t>
            </a:r>
            <a:r>
              <a:rPr sz="1600" dirty="0">
                <a:latin typeface="Calibri"/>
                <a:cs typeface="Calibri"/>
              </a:rPr>
              <a:t>:</a:t>
            </a:r>
            <a:r>
              <a:rPr sz="1600" spc="-30" dirty="0">
                <a:latin typeface="Calibri"/>
                <a:cs typeface="Calibri"/>
              </a:rPr>
              <a:t> </a:t>
            </a:r>
            <a:r>
              <a:rPr sz="1600" dirty="0">
                <a:latin typeface="Calibri"/>
                <a:cs typeface="Calibri"/>
              </a:rPr>
              <a:t>hoe</a:t>
            </a:r>
            <a:r>
              <a:rPr sz="1600" spc="-5" dirty="0">
                <a:latin typeface="Calibri"/>
                <a:cs typeface="Calibri"/>
              </a:rPr>
              <a:t> </a:t>
            </a:r>
            <a:r>
              <a:rPr sz="1600" dirty="0">
                <a:latin typeface="Calibri"/>
                <a:cs typeface="Calibri"/>
              </a:rPr>
              <a:t>van</a:t>
            </a:r>
            <a:r>
              <a:rPr sz="1600" spc="-25" dirty="0">
                <a:latin typeface="Calibri"/>
                <a:cs typeface="Calibri"/>
              </a:rPr>
              <a:t> </a:t>
            </a:r>
            <a:r>
              <a:rPr sz="1600" dirty="0">
                <a:latin typeface="Calibri"/>
                <a:cs typeface="Calibri"/>
              </a:rPr>
              <a:t>een</a:t>
            </a:r>
            <a:r>
              <a:rPr sz="1600" spc="-15" dirty="0">
                <a:latin typeface="Calibri"/>
                <a:cs typeface="Calibri"/>
              </a:rPr>
              <a:t> </a:t>
            </a:r>
            <a:r>
              <a:rPr sz="1600" dirty="0">
                <a:latin typeface="Calibri"/>
                <a:cs typeface="Calibri"/>
              </a:rPr>
              <a:t>oplossing</a:t>
            </a:r>
            <a:r>
              <a:rPr sz="1600" spc="-15" dirty="0">
                <a:latin typeface="Calibri"/>
                <a:cs typeface="Calibri"/>
              </a:rPr>
              <a:t> </a:t>
            </a:r>
            <a:r>
              <a:rPr sz="1600" dirty="0">
                <a:latin typeface="Calibri"/>
                <a:cs typeface="Calibri"/>
              </a:rPr>
              <a:t>naar</a:t>
            </a:r>
            <a:r>
              <a:rPr sz="1600" spc="-20" dirty="0">
                <a:latin typeface="Calibri"/>
                <a:cs typeface="Calibri"/>
              </a:rPr>
              <a:t> </a:t>
            </a:r>
            <a:r>
              <a:rPr sz="1600" dirty="0">
                <a:latin typeface="Calibri"/>
                <a:cs typeface="Calibri"/>
              </a:rPr>
              <a:t>een</a:t>
            </a:r>
            <a:r>
              <a:rPr sz="1600" spc="-15" dirty="0">
                <a:latin typeface="Calibri"/>
                <a:cs typeface="Calibri"/>
              </a:rPr>
              <a:t> </a:t>
            </a:r>
            <a:r>
              <a:rPr sz="1600" spc="-10" dirty="0">
                <a:latin typeface="Calibri"/>
                <a:cs typeface="Calibri"/>
              </a:rPr>
              <a:t>buur-</a:t>
            </a:r>
            <a:r>
              <a:rPr sz="1600" dirty="0">
                <a:latin typeface="Calibri"/>
                <a:cs typeface="Calibri"/>
              </a:rPr>
              <a:t>oplossing</a:t>
            </a:r>
            <a:r>
              <a:rPr sz="1600" spc="-20" dirty="0">
                <a:latin typeface="Calibri"/>
                <a:cs typeface="Calibri"/>
              </a:rPr>
              <a:t> </a:t>
            </a:r>
            <a:r>
              <a:rPr sz="1600" dirty="0">
                <a:latin typeface="Calibri"/>
                <a:cs typeface="Calibri"/>
              </a:rPr>
              <a:t>te</a:t>
            </a:r>
            <a:r>
              <a:rPr sz="1600" spc="-25" dirty="0">
                <a:latin typeface="Calibri"/>
                <a:cs typeface="Calibri"/>
              </a:rPr>
              <a:t> </a:t>
            </a:r>
            <a:r>
              <a:rPr sz="1600" spc="-20" dirty="0">
                <a:latin typeface="Calibri"/>
                <a:cs typeface="Calibri"/>
              </a:rPr>
              <a:t>gaan</a:t>
            </a:r>
            <a:endParaRPr sz="1600">
              <a:latin typeface="Calibri"/>
              <a:cs typeface="Calibri"/>
            </a:endParaRPr>
          </a:p>
          <a:p>
            <a:pPr marL="759460" indent="-171450">
              <a:lnSpc>
                <a:spcPct val="100000"/>
              </a:lnSpc>
              <a:spcBef>
                <a:spcPts val="95"/>
              </a:spcBef>
              <a:buFont typeface="Calibri"/>
              <a:buChar char="•"/>
              <a:tabLst>
                <a:tab pos="759460" algn="l"/>
              </a:tabLst>
            </a:pPr>
            <a:r>
              <a:rPr sz="1600" b="1" dirty="0">
                <a:latin typeface="Calibri"/>
                <a:cs typeface="Calibri"/>
              </a:rPr>
              <a:t>energy</a:t>
            </a:r>
            <a:r>
              <a:rPr sz="1600" dirty="0">
                <a:latin typeface="Calibri"/>
                <a:cs typeface="Calibri"/>
              </a:rPr>
              <a:t>:</a:t>
            </a:r>
            <a:r>
              <a:rPr sz="1600" spc="-35" dirty="0">
                <a:latin typeface="Calibri"/>
                <a:cs typeface="Calibri"/>
              </a:rPr>
              <a:t> </a:t>
            </a:r>
            <a:r>
              <a:rPr sz="1600" spc="-10" dirty="0">
                <a:latin typeface="Calibri"/>
                <a:cs typeface="Calibri"/>
              </a:rPr>
              <a:t>berekent</a:t>
            </a:r>
            <a:r>
              <a:rPr sz="1600" spc="-25" dirty="0">
                <a:latin typeface="Calibri"/>
                <a:cs typeface="Calibri"/>
              </a:rPr>
              <a:t> </a:t>
            </a:r>
            <a:r>
              <a:rPr sz="1600" dirty="0">
                <a:latin typeface="Calibri"/>
                <a:cs typeface="Calibri"/>
              </a:rPr>
              <a:t>de</a:t>
            </a:r>
            <a:r>
              <a:rPr sz="1600" spc="-50" dirty="0">
                <a:latin typeface="Calibri"/>
                <a:cs typeface="Calibri"/>
              </a:rPr>
              <a:t> </a:t>
            </a:r>
            <a:r>
              <a:rPr sz="1600" dirty="0">
                <a:latin typeface="Calibri"/>
                <a:cs typeface="Calibri"/>
              </a:rPr>
              <a:t>waarde</a:t>
            </a:r>
            <a:r>
              <a:rPr sz="1600" spc="-50" dirty="0">
                <a:latin typeface="Calibri"/>
                <a:cs typeface="Calibri"/>
              </a:rPr>
              <a:t> </a:t>
            </a:r>
            <a:r>
              <a:rPr sz="1600" dirty="0">
                <a:latin typeface="Calibri"/>
                <a:cs typeface="Calibri"/>
              </a:rPr>
              <a:t>van</a:t>
            </a:r>
            <a:r>
              <a:rPr sz="1600" spc="-55" dirty="0">
                <a:latin typeface="Calibri"/>
                <a:cs typeface="Calibri"/>
              </a:rPr>
              <a:t> </a:t>
            </a:r>
            <a:r>
              <a:rPr sz="1600" dirty="0">
                <a:latin typeface="Calibri"/>
                <a:cs typeface="Calibri"/>
              </a:rPr>
              <a:t>de</a:t>
            </a:r>
            <a:r>
              <a:rPr sz="1600" spc="-60" dirty="0">
                <a:latin typeface="Calibri"/>
                <a:cs typeface="Calibri"/>
              </a:rPr>
              <a:t> </a:t>
            </a:r>
            <a:r>
              <a:rPr sz="1600" dirty="0">
                <a:latin typeface="Calibri"/>
                <a:cs typeface="Calibri"/>
              </a:rPr>
              <a:t>objectieve</a:t>
            </a:r>
            <a:r>
              <a:rPr sz="1600" spc="-30" dirty="0">
                <a:latin typeface="Calibri"/>
                <a:cs typeface="Calibri"/>
              </a:rPr>
              <a:t> </a:t>
            </a:r>
            <a:r>
              <a:rPr sz="1600" dirty="0">
                <a:latin typeface="Calibri"/>
                <a:cs typeface="Calibri"/>
              </a:rPr>
              <a:t>functie</a:t>
            </a:r>
            <a:r>
              <a:rPr sz="1600" spc="-70" dirty="0">
                <a:latin typeface="Calibri"/>
                <a:cs typeface="Calibri"/>
              </a:rPr>
              <a:t> </a:t>
            </a:r>
            <a:r>
              <a:rPr sz="1600" dirty="0">
                <a:latin typeface="Calibri"/>
                <a:cs typeface="Calibri"/>
              </a:rPr>
              <a:t>voor</a:t>
            </a:r>
            <a:r>
              <a:rPr sz="1600" spc="-35" dirty="0">
                <a:latin typeface="Calibri"/>
                <a:cs typeface="Calibri"/>
              </a:rPr>
              <a:t> </a:t>
            </a:r>
            <a:r>
              <a:rPr sz="1600" dirty="0">
                <a:latin typeface="Calibri"/>
                <a:cs typeface="Calibri"/>
              </a:rPr>
              <a:t>een</a:t>
            </a:r>
            <a:r>
              <a:rPr sz="1600" spc="-35" dirty="0">
                <a:latin typeface="Calibri"/>
                <a:cs typeface="Calibri"/>
              </a:rPr>
              <a:t> </a:t>
            </a:r>
            <a:r>
              <a:rPr sz="1600" spc="-10" dirty="0">
                <a:latin typeface="Calibri"/>
                <a:cs typeface="Calibri"/>
              </a:rPr>
              <a:t>oplossing</a:t>
            </a:r>
            <a:endParaRPr sz="1600">
              <a:latin typeface="Calibri"/>
              <a:cs typeface="Calibri"/>
            </a:endParaRPr>
          </a:p>
          <a:p>
            <a:pPr>
              <a:lnSpc>
                <a:spcPct val="100000"/>
              </a:lnSpc>
              <a:spcBef>
                <a:spcPts val="1220"/>
              </a:spcBef>
              <a:buFont typeface="Calibri"/>
              <a:buChar char="•"/>
            </a:pPr>
            <a:endParaRPr sz="1600">
              <a:latin typeface="Calibri"/>
              <a:cs typeface="Calibri"/>
            </a:endParaRPr>
          </a:p>
          <a:p>
            <a:pPr marL="643255">
              <a:lnSpc>
                <a:spcPct val="100000"/>
              </a:lnSpc>
            </a:pPr>
            <a:r>
              <a:rPr sz="1600" spc="-10" dirty="0">
                <a:solidFill>
                  <a:srgbClr val="FFFFFF"/>
                </a:solidFill>
                <a:latin typeface="Calibri"/>
                <a:cs typeface="Calibri"/>
              </a:rPr>
              <a:t>Metaheuristiek-specifieke</a:t>
            </a:r>
            <a:r>
              <a:rPr sz="1600" spc="-35" dirty="0">
                <a:solidFill>
                  <a:srgbClr val="FFFFFF"/>
                </a:solidFill>
                <a:latin typeface="Calibri"/>
                <a:cs typeface="Calibri"/>
              </a:rPr>
              <a:t> </a:t>
            </a:r>
            <a:r>
              <a:rPr sz="1600" spc="-10" dirty="0">
                <a:solidFill>
                  <a:srgbClr val="FFFFFF"/>
                </a:solidFill>
                <a:latin typeface="Calibri"/>
                <a:cs typeface="Calibri"/>
              </a:rPr>
              <a:t>berekeningen</a:t>
            </a:r>
            <a:endParaRPr sz="1600">
              <a:latin typeface="Calibri"/>
              <a:cs typeface="Calibri"/>
            </a:endParaRPr>
          </a:p>
          <a:p>
            <a:pPr>
              <a:lnSpc>
                <a:spcPct val="100000"/>
              </a:lnSpc>
              <a:spcBef>
                <a:spcPts val="795"/>
              </a:spcBef>
            </a:pPr>
            <a:endParaRPr sz="1600">
              <a:latin typeface="Calibri"/>
              <a:cs typeface="Calibri"/>
            </a:endParaRPr>
          </a:p>
          <a:p>
            <a:pPr marL="759460" indent="-171450">
              <a:lnSpc>
                <a:spcPct val="100000"/>
              </a:lnSpc>
              <a:buChar char="•"/>
              <a:tabLst>
                <a:tab pos="759460" algn="l"/>
              </a:tabLst>
            </a:pPr>
            <a:r>
              <a:rPr sz="1600" spc="-10" dirty="0">
                <a:latin typeface="Calibri"/>
                <a:cs typeface="Calibri"/>
              </a:rPr>
              <a:t>Opgeven</a:t>
            </a:r>
            <a:r>
              <a:rPr sz="1600" spc="-30" dirty="0">
                <a:latin typeface="Calibri"/>
                <a:cs typeface="Calibri"/>
              </a:rPr>
              <a:t> </a:t>
            </a:r>
            <a:r>
              <a:rPr sz="1600" dirty="0">
                <a:latin typeface="Calibri"/>
                <a:cs typeface="Calibri"/>
              </a:rPr>
              <a:t>van</a:t>
            </a:r>
            <a:r>
              <a:rPr sz="1600" spc="-30" dirty="0">
                <a:latin typeface="Calibri"/>
                <a:cs typeface="Calibri"/>
              </a:rPr>
              <a:t> </a:t>
            </a:r>
            <a:r>
              <a:rPr sz="1600" dirty="0">
                <a:latin typeface="Calibri"/>
                <a:cs typeface="Calibri"/>
              </a:rPr>
              <a:t>de</a:t>
            </a:r>
            <a:r>
              <a:rPr sz="1600" spc="-30" dirty="0">
                <a:latin typeface="Calibri"/>
                <a:cs typeface="Calibri"/>
              </a:rPr>
              <a:t> </a:t>
            </a:r>
            <a:r>
              <a:rPr sz="1600" dirty="0">
                <a:latin typeface="Calibri"/>
                <a:cs typeface="Calibri"/>
              </a:rPr>
              <a:t>annealing</a:t>
            </a:r>
            <a:r>
              <a:rPr sz="1600" spc="-60" dirty="0">
                <a:latin typeface="Calibri"/>
                <a:cs typeface="Calibri"/>
              </a:rPr>
              <a:t> </a:t>
            </a:r>
            <a:r>
              <a:rPr sz="1600" spc="-10" dirty="0">
                <a:latin typeface="Calibri"/>
                <a:cs typeface="Calibri"/>
              </a:rPr>
              <a:t>parameters,</a:t>
            </a:r>
            <a:r>
              <a:rPr sz="1600" dirty="0">
                <a:latin typeface="Calibri"/>
                <a:cs typeface="Calibri"/>
              </a:rPr>
              <a:t> zo</a:t>
            </a:r>
            <a:r>
              <a:rPr sz="1600" spc="-25" dirty="0">
                <a:latin typeface="Calibri"/>
                <a:cs typeface="Calibri"/>
              </a:rPr>
              <a:t> </a:t>
            </a:r>
            <a:r>
              <a:rPr sz="1600" dirty="0">
                <a:latin typeface="Calibri"/>
                <a:cs typeface="Calibri"/>
              </a:rPr>
              <a:t>niet,</a:t>
            </a:r>
            <a:r>
              <a:rPr sz="1600" spc="-40" dirty="0">
                <a:latin typeface="Calibri"/>
                <a:cs typeface="Calibri"/>
              </a:rPr>
              <a:t> </a:t>
            </a:r>
            <a:r>
              <a:rPr sz="1600" spc="-10" dirty="0">
                <a:latin typeface="Calibri"/>
                <a:cs typeface="Calibri"/>
              </a:rPr>
              <a:t>worden</a:t>
            </a:r>
            <a:r>
              <a:rPr sz="1600" dirty="0">
                <a:latin typeface="Calibri"/>
                <a:cs typeface="Calibri"/>
              </a:rPr>
              <a:t> er</a:t>
            </a:r>
            <a:r>
              <a:rPr sz="1600" spc="-25" dirty="0">
                <a:latin typeface="Calibri"/>
                <a:cs typeface="Calibri"/>
              </a:rPr>
              <a:t> </a:t>
            </a:r>
            <a:r>
              <a:rPr sz="1600" spc="-10" dirty="0">
                <a:latin typeface="Calibri"/>
                <a:cs typeface="Calibri"/>
              </a:rPr>
              <a:t>default</a:t>
            </a:r>
            <a:r>
              <a:rPr sz="1600" spc="-45" dirty="0">
                <a:latin typeface="Calibri"/>
                <a:cs typeface="Calibri"/>
              </a:rPr>
              <a:t> </a:t>
            </a:r>
            <a:r>
              <a:rPr sz="1600" spc="-10" dirty="0">
                <a:latin typeface="Calibri"/>
                <a:cs typeface="Calibri"/>
              </a:rPr>
              <a:t>waarden</a:t>
            </a:r>
            <a:r>
              <a:rPr sz="1600" spc="-25" dirty="0">
                <a:latin typeface="Calibri"/>
                <a:cs typeface="Calibri"/>
              </a:rPr>
              <a:t> </a:t>
            </a:r>
            <a:r>
              <a:rPr sz="1600" spc="-10" dirty="0">
                <a:latin typeface="Calibri"/>
                <a:cs typeface="Calibri"/>
              </a:rPr>
              <a:t>gebruikt</a:t>
            </a:r>
            <a:endParaRPr sz="1600">
              <a:latin typeface="Calibri"/>
              <a:cs typeface="Calibri"/>
            </a:endParaRPr>
          </a:p>
          <a:p>
            <a:pPr marL="759460" indent="-171450">
              <a:lnSpc>
                <a:spcPct val="100000"/>
              </a:lnSpc>
              <a:spcBef>
                <a:spcPts val="95"/>
              </a:spcBef>
              <a:buChar char="•"/>
              <a:tabLst>
                <a:tab pos="759460" algn="l"/>
              </a:tabLst>
            </a:pPr>
            <a:r>
              <a:rPr sz="1600" dirty="0">
                <a:latin typeface="Calibri"/>
                <a:cs typeface="Calibri"/>
              </a:rPr>
              <a:t>Uitvoeren</a:t>
            </a:r>
            <a:r>
              <a:rPr sz="1600" spc="-15" dirty="0">
                <a:latin typeface="Calibri"/>
                <a:cs typeface="Calibri"/>
              </a:rPr>
              <a:t> </a:t>
            </a:r>
            <a:r>
              <a:rPr sz="1600" dirty="0">
                <a:latin typeface="Calibri"/>
                <a:cs typeface="Calibri"/>
              </a:rPr>
              <a:t>van</a:t>
            </a:r>
            <a:r>
              <a:rPr sz="1600" spc="-35" dirty="0">
                <a:latin typeface="Calibri"/>
                <a:cs typeface="Calibri"/>
              </a:rPr>
              <a:t> </a:t>
            </a:r>
            <a:r>
              <a:rPr sz="1600" dirty="0">
                <a:latin typeface="Calibri"/>
                <a:cs typeface="Calibri"/>
              </a:rPr>
              <a:t>de</a:t>
            </a:r>
            <a:r>
              <a:rPr sz="1600" spc="-35" dirty="0">
                <a:latin typeface="Calibri"/>
                <a:cs typeface="Calibri"/>
              </a:rPr>
              <a:t> </a:t>
            </a:r>
            <a:r>
              <a:rPr sz="1600" dirty="0">
                <a:latin typeface="Calibri"/>
                <a:cs typeface="Calibri"/>
              </a:rPr>
              <a:t>simulated</a:t>
            </a:r>
            <a:r>
              <a:rPr sz="1600" spc="-75" dirty="0">
                <a:latin typeface="Calibri"/>
                <a:cs typeface="Calibri"/>
              </a:rPr>
              <a:t> </a:t>
            </a:r>
            <a:r>
              <a:rPr sz="1600" dirty="0">
                <a:latin typeface="Calibri"/>
                <a:cs typeface="Calibri"/>
              </a:rPr>
              <a:t>annealing</a:t>
            </a:r>
            <a:r>
              <a:rPr sz="1600" spc="-55" dirty="0">
                <a:latin typeface="Calibri"/>
                <a:cs typeface="Calibri"/>
              </a:rPr>
              <a:t> </a:t>
            </a:r>
            <a:r>
              <a:rPr sz="1600" spc="-10" dirty="0">
                <a:latin typeface="Calibri"/>
                <a:cs typeface="Calibri"/>
              </a:rPr>
              <a:t>heuristiek</a:t>
            </a:r>
            <a:endParaRPr sz="16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2533683" y="3870177"/>
            <a:ext cx="4579446" cy="2684367"/>
          </a:xfrm>
          <a:prstGeom prst="rect">
            <a:avLst/>
          </a:prstGeom>
        </p:spPr>
      </p:pic>
      <p:sp>
        <p:nvSpPr>
          <p:cNvPr id="3" name="object 3"/>
          <p:cNvSpPr txBox="1"/>
          <p:nvPr/>
        </p:nvSpPr>
        <p:spPr>
          <a:xfrm>
            <a:off x="578916" y="220217"/>
            <a:ext cx="265747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a:cs typeface="Verdana"/>
              </a:rPr>
              <a:t>Simulated</a:t>
            </a:r>
            <a:r>
              <a:rPr sz="1800" b="1" spc="-35" dirty="0">
                <a:latin typeface="Verdana"/>
                <a:cs typeface="Verdana"/>
              </a:rPr>
              <a:t> </a:t>
            </a:r>
            <a:r>
              <a:rPr sz="1800" b="1" spc="-10" dirty="0">
                <a:latin typeface="Verdana"/>
                <a:cs typeface="Verdana"/>
              </a:rPr>
              <a:t>annealing</a:t>
            </a:r>
            <a:endParaRPr sz="1800">
              <a:latin typeface="Verdana"/>
              <a:cs typeface="Verdana"/>
            </a:endParaRPr>
          </a:p>
        </p:txBody>
      </p:sp>
      <p:sp>
        <p:nvSpPr>
          <p:cNvPr id="4" name="object 4"/>
          <p:cNvSpPr txBox="1">
            <a:spLocks noGrp="1"/>
          </p:cNvSpPr>
          <p:nvPr>
            <p:ph type="title"/>
          </p:nvPr>
        </p:nvSpPr>
        <p:spPr>
          <a:xfrm>
            <a:off x="578916" y="868426"/>
            <a:ext cx="8029575" cy="756920"/>
          </a:xfrm>
          <a:prstGeom prst="rect">
            <a:avLst/>
          </a:prstGeom>
        </p:spPr>
        <p:txBody>
          <a:bodyPr vert="horz" wrap="square" lIns="0" tIns="12700" rIns="0" bIns="0" rtlCol="0">
            <a:spAutoFit/>
          </a:bodyPr>
          <a:lstStyle/>
          <a:p>
            <a:pPr marL="12700">
              <a:lnSpc>
                <a:spcPct val="100000"/>
              </a:lnSpc>
              <a:spcBef>
                <a:spcPts val="100"/>
              </a:spcBef>
            </a:pPr>
            <a:r>
              <a:rPr b="0" dirty="0">
                <a:latin typeface="Verdana"/>
                <a:cs typeface="Verdana"/>
              </a:rPr>
              <a:t>Laten</a:t>
            </a:r>
            <a:r>
              <a:rPr b="0" spc="-45" dirty="0">
                <a:latin typeface="Verdana"/>
                <a:cs typeface="Verdana"/>
              </a:rPr>
              <a:t> </a:t>
            </a:r>
            <a:r>
              <a:rPr b="0" dirty="0">
                <a:latin typeface="Verdana"/>
                <a:cs typeface="Verdana"/>
              </a:rPr>
              <a:t>we</a:t>
            </a:r>
            <a:r>
              <a:rPr b="0" spc="-50" dirty="0">
                <a:latin typeface="Verdana"/>
                <a:cs typeface="Verdana"/>
              </a:rPr>
              <a:t> </a:t>
            </a:r>
            <a:r>
              <a:rPr b="0" dirty="0">
                <a:latin typeface="Verdana"/>
                <a:cs typeface="Verdana"/>
              </a:rPr>
              <a:t>aan</a:t>
            </a:r>
            <a:r>
              <a:rPr b="0" spc="-40" dirty="0">
                <a:latin typeface="Verdana"/>
                <a:cs typeface="Verdana"/>
              </a:rPr>
              <a:t> </a:t>
            </a:r>
            <a:r>
              <a:rPr b="0" dirty="0">
                <a:latin typeface="Verdana"/>
                <a:cs typeface="Verdana"/>
              </a:rPr>
              <a:t>de</a:t>
            </a:r>
            <a:r>
              <a:rPr b="0" spc="-50" dirty="0">
                <a:latin typeface="Verdana"/>
                <a:cs typeface="Verdana"/>
              </a:rPr>
              <a:t> </a:t>
            </a:r>
            <a:r>
              <a:rPr b="0" dirty="0">
                <a:latin typeface="Verdana"/>
                <a:cs typeface="Verdana"/>
              </a:rPr>
              <a:t>hand</a:t>
            </a:r>
            <a:r>
              <a:rPr b="0" spc="-45" dirty="0">
                <a:latin typeface="Verdana"/>
                <a:cs typeface="Verdana"/>
              </a:rPr>
              <a:t> </a:t>
            </a:r>
            <a:r>
              <a:rPr b="0" dirty="0">
                <a:latin typeface="Verdana"/>
                <a:cs typeface="Verdana"/>
              </a:rPr>
              <a:t>van</a:t>
            </a:r>
            <a:r>
              <a:rPr b="0" spc="-30" dirty="0">
                <a:latin typeface="Verdana"/>
                <a:cs typeface="Verdana"/>
              </a:rPr>
              <a:t> </a:t>
            </a:r>
            <a:r>
              <a:rPr b="0" dirty="0">
                <a:latin typeface="Verdana"/>
                <a:cs typeface="Verdana"/>
              </a:rPr>
              <a:t>een</a:t>
            </a:r>
            <a:r>
              <a:rPr b="0" spc="-50" dirty="0">
                <a:latin typeface="Verdana"/>
                <a:cs typeface="Verdana"/>
              </a:rPr>
              <a:t> </a:t>
            </a:r>
            <a:r>
              <a:rPr b="0" dirty="0">
                <a:latin typeface="Verdana"/>
                <a:cs typeface="Verdana"/>
              </a:rPr>
              <a:t>voorbeeld</a:t>
            </a:r>
            <a:r>
              <a:rPr b="0" spc="45" dirty="0">
                <a:latin typeface="Verdana"/>
                <a:cs typeface="Verdana"/>
              </a:rPr>
              <a:t> </a:t>
            </a:r>
            <a:r>
              <a:rPr b="0" i="1" spc="-10" dirty="0">
                <a:latin typeface="Verdana"/>
                <a:cs typeface="Verdana"/>
              </a:rPr>
              <a:t>simanneal</a:t>
            </a:r>
          </a:p>
          <a:p>
            <a:pPr marL="12700">
              <a:lnSpc>
                <a:spcPct val="100000"/>
              </a:lnSpc>
            </a:pPr>
            <a:r>
              <a:rPr b="0" spc="-10" dirty="0">
                <a:latin typeface="Verdana"/>
                <a:cs typeface="Verdana"/>
              </a:rPr>
              <a:t>illustreren:</a:t>
            </a:r>
          </a:p>
        </p:txBody>
      </p:sp>
      <p:sp>
        <p:nvSpPr>
          <p:cNvPr id="5" name="object 5"/>
          <p:cNvSpPr/>
          <p:nvPr/>
        </p:nvSpPr>
        <p:spPr>
          <a:xfrm>
            <a:off x="2741295" y="3089401"/>
            <a:ext cx="309880" cy="236220"/>
          </a:xfrm>
          <a:custGeom>
            <a:avLst/>
            <a:gdLst/>
            <a:ahLst/>
            <a:cxnLst/>
            <a:rect l="l" t="t" r="r" b="b"/>
            <a:pathLst>
              <a:path w="309880" h="236220">
                <a:moveTo>
                  <a:pt x="234187" y="0"/>
                </a:moveTo>
                <a:lnTo>
                  <a:pt x="230759" y="9651"/>
                </a:lnTo>
                <a:lnTo>
                  <a:pt x="244453" y="15557"/>
                </a:lnTo>
                <a:lnTo>
                  <a:pt x="256206" y="23749"/>
                </a:lnTo>
                <a:lnTo>
                  <a:pt x="280013" y="61777"/>
                </a:lnTo>
                <a:lnTo>
                  <a:pt x="287781" y="116712"/>
                </a:lnTo>
                <a:lnTo>
                  <a:pt x="286920" y="137550"/>
                </a:lnTo>
                <a:lnTo>
                  <a:pt x="273812" y="188468"/>
                </a:lnTo>
                <a:lnTo>
                  <a:pt x="244594" y="220257"/>
                </a:lnTo>
                <a:lnTo>
                  <a:pt x="231140" y="226187"/>
                </a:lnTo>
                <a:lnTo>
                  <a:pt x="234187" y="235838"/>
                </a:lnTo>
                <a:lnTo>
                  <a:pt x="279175" y="208996"/>
                </a:lnTo>
                <a:lnTo>
                  <a:pt x="304514" y="159607"/>
                </a:lnTo>
                <a:lnTo>
                  <a:pt x="309372" y="117983"/>
                </a:lnTo>
                <a:lnTo>
                  <a:pt x="308174" y="96639"/>
                </a:lnTo>
                <a:lnTo>
                  <a:pt x="308157" y="96337"/>
                </a:lnTo>
                <a:lnTo>
                  <a:pt x="298442" y="58046"/>
                </a:lnTo>
                <a:lnTo>
                  <a:pt x="266207" y="15176"/>
                </a:lnTo>
                <a:lnTo>
                  <a:pt x="251239" y="6219"/>
                </a:lnTo>
                <a:lnTo>
                  <a:pt x="234187" y="0"/>
                </a:lnTo>
                <a:close/>
              </a:path>
              <a:path w="309880" h="236220">
                <a:moveTo>
                  <a:pt x="75184" y="0"/>
                </a:moveTo>
                <a:lnTo>
                  <a:pt x="30214" y="26896"/>
                </a:lnTo>
                <a:lnTo>
                  <a:pt x="4857" y="76358"/>
                </a:lnTo>
                <a:lnTo>
                  <a:pt x="71" y="116712"/>
                </a:lnTo>
                <a:lnTo>
                  <a:pt x="0" y="117983"/>
                </a:lnTo>
                <a:lnTo>
                  <a:pt x="1097" y="137550"/>
                </a:lnTo>
                <a:lnTo>
                  <a:pt x="10929" y="177919"/>
                </a:lnTo>
                <a:lnTo>
                  <a:pt x="43068" y="220678"/>
                </a:lnTo>
                <a:lnTo>
                  <a:pt x="75184" y="235838"/>
                </a:lnTo>
                <a:lnTo>
                  <a:pt x="78231" y="226187"/>
                </a:lnTo>
                <a:lnTo>
                  <a:pt x="64777" y="220257"/>
                </a:lnTo>
                <a:lnTo>
                  <a:pt x="53181" y="211994"/>
                </a:lnTo>
                <a:lnTo>
                  <a:pt x="29412" y="173416"/>
                </a:lnTo>
                <a:lnTo>
                  <a:pt x="21642" y="117983"/>
                </a:lnTo>
                <a:lnTo>
                  <a:pt x="21590" y="116712"/>
                </a:lnTo>
                <a:lnTo>
                  <a:pt x="22451" y="96639"/>
                </a:lnTo>
                <a:lnTo>
                  <a:pt x="35560" y="46989"/>
                </a:lnTo>
                <a:lnTo>
                  <a:pt x="64992" y="15557"/>
                </a:lnTo>
                <a:lnTo>
                  <a:pt x="78612" y="9651"/>
                </a:lnTo>
                <a:lnTo>
                  <a:pt x="75184" y="0"/>
                </a:lnTo>
                <a:close/>
              </a:path>
            </a:pathLst>
          </a:custGeom>
          <a:solidFill>
            <a:srgbClr val="000000"/>
          </a:solidFill>
        </p:spPr>
        <p:txBody>
          <a:bodyPr wrap="square" lIns="0" tIns="0" rIns="0" bIns="0" rtlCol="0"/>
          <a:lstStyle/>
          <a:p>
            <a:endParaRPr/>
          </a:p>
        </p:txBody>
      </p:sp>
      <p:sp>
        <p:nvSpPr>
          <p:cNvPr id="6" name="object 6"/>
          <p:cNvSpPr/>
          <p:nvPr/>
        </p:nvSpPr>
        <p:spPr>
          <a:xfrm>
            <a:off x="5278754" y="3089401"/>
            <a:ext cx="795655" cy="236220"/>
          </a:xfrm>
          <a:custGeom>
            <a:avLst/>
            <a:gdLst/>
            <a:ahLst/>
            <a:cxnLst/>
            <a:rect l="l" t="t" r="r" b="b"/>
            <a:pathLst>
              <a:path w="795654" h="236220">
                <a:moveTo>
                  <a:pt x="720344" y="0"/>
                </a:moveTo>
                <a:lnTo>
                  <a:pt x="716915" y="9651"/>
                </a:lnTo>
                <a:lnTo>
                  <a:pt x="730609" y="15557"/>
                </a:lnTo>
                <a:lnTo>
                  <a:pt x="742362" y="23749"/>
                </a:lnTo>
                <a:lnTo>
                  <a:pt x="766169" y="61777"/>
                </a:lnTo>
                <a:lnTo>
                  <a:pt x="773036" y="96337"/>
                </a:lnTo>
                <a:lnTo>
                  <a:pt x="773078" y="96639"/>
                </a:lnTo>
                <a:lnTo>
                  <a:pt x="773076" y="137550"/>
                </a:lnTo>
                <a:lnTo>
                  <a:pt x="759968" y="188468"/>
                </a:lnTo>
                <a:lnTo>
                  <a:pt x="730750" y="220257"/>
                </a:lnTo>
                <a:lnTo>
                  <a:pt x="717296" y="226187"/>
                </a:lnTo>
                <a:lnTo>
                  <a:pt x="720344" y="235838"/>
                </a:lnTo>
                <a:lnTo>
                  <a:pt x="765331" y="208996"/>
                </a:lnTo>
                <a:lnTo>
                  <a:pt x="790670" y="159607"/>
                </a:lnTo>
                <a:lnTo>
                  <a:pt x="795528" y="117983"/>
                </a:lnTo>
                <a:lnTo>
                  <a:pt x="794330" y="96639"/>
                </a:lnTo>
                <a:lnTo>
                  <a:pt x="794313" y="96337"/>
                </a:lnTo>
                <a:lnTo>
                  <a:pt x="784598" y="58046"/>
                </a:lnTo>
                <a:lnTo>
                  <a:pt x="752363" y="15176"/>
                </a:lnTo>
                <a:lnTo>
                  <a:pt x="737395" y="6219"/>
                </a:lnTo>
                <a:lnTo>
                  <a:pt x="720344" y="0"/>
                </a:lnTo>
                <a:close/>
              </a:path>
              <a:path w="795654" h="236220">
                <a:moveTo>
                  <a:pt x="75184" y="0"/>
                </a:moveTo>
                <a:lnTo>
                  <a:pt x="30214" y="26896"/>
                </a:lnTo>
                <a:lnTo>
                  <a:pt x="4857" y="76358"/>
                </a:lnTo>
                <a:lnTo>
                  <a:pt x="71" y="116712"/>
                </a:lnTo>
                <a:lnTo>
                  <a:pt x="0" y="117983"/>
                </a:lnTo>
                <a:lnTo>
                  <a:pt x="4857" y="159607"/>
                </a:lnTo>
                <a:lnTo>
                  <a:pt x="30196" y="208996"/>
                </a:lnTo>
                <a:lnTo>
                  <a:pt x="75184" y="235838"/>
                </a:lnTo>
                <a:lnTo>
                  <a:pt x="78232" y="226187"/>
                </a:lnTo>
                <a:lnTo>
                  <a:pt x="64777" y="220257"/>
                </a:lnTo>
                <a:lnTo>
                  <a:pt x="53181" y="211994"/>
                </a:lnTo>
                <a:lnTo>
                  <a:pt x="29412" y="173416"/>
                </a:lnTo>
                <a:lnTo>
                  <a:pt x="21642" y="117983"/>
                </a:lnTo>
                <a:lnTo>
                  <a:pt x="21590" y="116712"/>
                </a:lnTo>
                <a:lnTo>
                  <a:pt x="22451" y="96639"/>
                </a:lnTo>
                <a:lnTo>
                  <a:pt x="35560" y="46989"/>
                </a:lnTo>
                <a:lnTo>
                  <a:pt x="64992" y="15557"/>
                </a:lnTo>
                <a:lnTo>
                  <a:pt x="78612" y="9651"/>
                </a:lnTo>
                <a:lnTo>
                  <a:pt x="75184" y="0"/>
                </a:lnTo>
                <a:close/>
              </a:path>
            </a:pathLst>
          </a:custGeom>
          <a:solidFill>
            <a:srgbClr val="000000"/>
          </a:solidFill>
        </p:spPr>
        <p:txBody>
          <a:bodyPr wrap="square" lIns="0" tIns="0" rIns="0" bIns="0" rtlCol="0"/>
          <a:lstStyle/>
          <a:p>
            <a:endParaRPr/>
          </a:p>
        </p:txBody>
      </p:sp>
      <p:sp>
        <p:nvSpPr>
          <p:cNvPr id="7" name="object 7"/>
          <p:cNvSpPr/>
          <p:nvPr/>
        </p:nvSpPr>
        <p:spPr>
          <a:xfrm>
            <a:off x="7730870" y="3089401"/>
            <a:ext cx="855344" cy="236220"/>
          </a:xfrm>
          <a:custGeom>
            <a:avLst/>
            <a:gdLst/>
            <a:ahLst/>
            <a:cxnLst/>
            <a:rect l="l" t="t" r="r" b="b"/>
            <a:pathLst>
              <a:path w="855345" h="236220">
                <a:moveTo>
                  <a:pt x="779779" y="0"/>
                </a:moveTo>
                <a:lnTo>
                  <a:pt x="776351" y="9651"/>
                </a:lnTo>
                <a:lnTo>
                  <a:pt x="790045" y="15557"/>
                </a:lnTo>
                <a:lnTo>
                  <a:pt x="801798" y="23749"/>
                </a:lnTo>
                <a:lnTo>
                  <a:pt x="825605" y="61777"/>
                </a:lnTo>
                <a:lnTo>
                  <a:pt x="832472" y="96337"/>
                </a:lnTo>
                <a:lnTo>
                  <a:pt x="832514" y="96639"/>
                </a:lnTo>
                <a:lnTo>
                  <a:pt x="832512" y="137550"/>
                </a:lnTo>
                <a:lnTo>
                  <a:pt x="819403" y="188468"/>
                </a:lnTo>
                <a:lnTo>
                  <a:pt x="790186" y="220257"/>
                </a:lnTo>
                <a:lnTo>
                  <a:pt x="776731" y="226187"/>
                </a:lnTo>
                <a:lnTo>
                  <a:pt x="779779" y="235838"/>
                </a:lnTo>
                <a:lnTo>
                  <a:pt x="824767" y="208996"/>
                </a:lnTo>
                <a:lnTo>
                  <a:pt x="850106" y="159607"/>
                </a:lnTo>
                <a:lnTo>
                  <a:pt x="854963" y="117983"/>
                </a:lnTo>
                <a:lnTo>
                  <a:pt x="853766" y="96639"/>
                </a:lnTo>
                <a:lnTo>
                  <a:pt x="853749" y="96337"/>
                </a:lnTo>
                <a:lnTo>
                  <a:pt x="844034" y="58046"/>
                </a:lnTo>
                <a:lnTo>
                  <a:pt x="811799" y="15176"/>
                </a:lnTo>
                <a:lnTo>
                  <a:pt x="796831" y="6219"/>
                </a:lnTo>
                <a:lnTo>
                  <a:pt x="779779" y="0"/>
                </a:lnTo>
                <a:close/>
              </a:path>
              <a:path w="855345" h="236220">
                <a:moveTo>
                  <a:pt x="75183" y="0"/>
                </a:moveTo>
                <a:lnTo>
                  <a:pt x="30214" y="26896"/>
                </a:lnTo>
                <a:lnTo>
                  <a:pt x="4857" y="76358"/>
                </a:lnTo>
                <a:lnTo>
                  <a:pt x="71" y="116712"/>
                </a:lnTo>
                <a:lnTo>
                  <a:pt x="0" y="117983"/>
                </a:lnTo>
                <a:lnTo>
                  <a:pt x="1097" y="137550"/>
                </a:lnTo>
                <a:lnTo>
                  <a:pt x="10929" y="177919"/>
                </a:lnTo>
                <a:lnTo>
                  <a:pt x="43068" y="220678"/>
                </a:lnTo>
                <a:lnTo>
                  <a:pt x="75183" y="235838"/>
                </a:lnTo>
                <a:lnTo>
                  <a:pt x="78231" y="226187"/>
                </a:lnTo>
                <a:lnTo>
                  <a:pt x="64777" y="220257"/>
                </a:lnTo>
                <a:lnTo>
                  <a:pt x="53181" y="211994"/>
                </a:lnTo>
                <a:lnTo>
                  <a:pt x="29392" y="173416"/>
                </a:lnTo>
                <a:lnTo>
                  <a:pt x="21516" y="117983"/>
                </a:lnTo>
                <a:lnTo>
                  <a:pt x="21462" y="116712"/>
                </a:lnTo>
                <a:lnTo>
                  <a:pt x="24987" y="78327"/>
                </a:lnTo>
                <a:lnTo>
                  <a:pt x="43465" y="34226"/>
                </a:lnTo>
                <a:lnTo>
                  <a:pt x="78612" y="9651"/>
                </a:lnTo>
                <a:lnTo>
                  <a:pt x="75183" y="0"/>
                </a:lnTo>
                <a:close/>
              </a:path>
            </a:pathLst>
          </a:custGeom>
          <a:solidFill>
            <a:srgbClr val="000000"/>
          </a:solidFill>
        </p:spPr>
        <p:txBody>
          <a:bodyPr wrap="square" lIns="0" tIns="0" rIns="0" bIns="0" rtlCol="0"/>
          <a:lstStyle/>
          <a:p>
            <a:endParaRPr/>
          </a:p>
        </p:txBody>
      </p:sp>
      <p:sp>
        <p:nvSpPr>
          <p:cNvPr id="8" name="object 8"/>
          <p:cNvSpPr txBox="1"/>
          <p:nvPr/>
        </p:nvSpPr>
        <p:spPr>
          <a:xfrm>
            <a:off x="566216" y="1726133"/>
            <a:ext cx="8074025" cy="2054225"/>
          </a:xfrm>
          <a:prstGeom prst="rect">
            <a:avLst/>
          </a:prstGeom>
        </p:spPr>
        <p:txBody>
          <a:bodyPr vert="horz" wrap="square" lIns="0" tIns="12700" rIns="0" bIns="0" rtlCol="0">
            <a:spAutoFit/>
          </a:bodyPr>
          <a:lstStyle/>
          <a:p>
            <a:pPr marL="25400">
              <a:lnSpc>
                <a:spcPct val="100000"/>
              </a:lnSpc>
              <a:spcBef>
                <a:spcPts val="100"/>
              </a:spcBef>
            </a:pPr>
            <a:r>
              <a:rPr sz="2400" b="1" dirty="0">
                <a:latin typeface="Verdana"/>
                <a:cs typeface="Verdana"/>
              </a:rPr>
              <a:t>Rastrigin</a:t>
            </a:r>
            <a:r>
              <a:rPr sz="2400" b="1" spc="-55" dirty="0">
                <a:latin typeface="Verdana"/>
                <a:cs typeface="Verdana"/>
              </a:rPr>
              <a:t> </a:t>
            </a:r>
            <a:r>
              <a:rPr sz="2400" b="1" dirty="0">
                <a:latin typeface="Verdana"/>
                <a:cs typeface="Verdana"/>
              </a:rPr>
              <a:t>functie</a:t>
            </a:r>
            <a:r>
              <a:rPr sz="2400" b="1" spc="-30" dirty="0">
                <a:latin typeface="Verdana"/>
                <a:cs typeface="Verdana"/>
              </a:rPr>
              <a:t> </a:t>
            </a:r>
            <a:r>
              <a:rPr sz="2400" dirty="0">
                <a:latin typeface="Verdana"/>
                <a:cs typeface="Verdana"/>
              </a:rPr>
              <a:t>-</a:t>
            </a:r>
            <a:r>
              <a:rPr sz="2400" spc="-50" dirty="0">
                <a:latin typeface="Verdana"/>
                <a:cs typeface="Verdana"/>
              </a:rPr>
              <a:t> </a:t>
            </a:r>
            <a:r>
              <a:rPr sz="2400" dirty="0">
                <a:latin typeface="Verdana"/>
                <a:cs typeface="Verdana"/>
              </a:rPr>
              <a:t>klassieke</a:t>
            </a:r>
            <a:r>
              <a:rPr sz="2400" spc="-25" dirty="0">
                <a:latin typeface="Verdana"/>
                <a:cs typeface="Verdana"/>
              </a:rPr>
              <a:t> </a:t>
            </a:r>
            <a:r>
              <a:rPr sz="2400" dirty="0">
                <a:latin typeface="Verdana"/>
                <a:cs typeface="Verdana"/>
              </a:rPr>
              <a:t>case</a:t>
            </a:r>
            <a:r>
              <a:rPr sz="2400" spc="-60" dirty="0">
                <a:latin typeface="Verdana"/>
                <a:cs typeface="Verdana"/>
              </a:rPr>
              <a:t> </a:t>
            </a:r>
            <a:r>
              <a:rPr sz="2400" dirty="0">
                <a:latin typeface="Verdana"/>
                <a:cs typeface="Verdana"/>
              </a:rPr>
              <a:t>om</a:t>
            </a:r>
            <a:r>
              <a:rPr sz="2400" spc="-35" dirty="0">
                <a:latin typeface="Verdana"/>
                <a:cs typeface="Verdana"/>
              </a:rPr>
              <a:t> </a:t>
            </a:r>
            <a:r>
              <a:rPr sz="2400" spc="-10" dirty="0">
                <a:latin typeface="Verdana"/>
                <a:cs typeface="Verdana"/>
              </a:rPr>
              <a:t>optimalisatie</a:t>
            </a:r>
            <a:endParaRPr sz="2400">
              <a:latin typeface="Verdana"/>
              <a:cs typeface="Verdana"/>
            </a:endParaRPr>
          </a:p>
          <a:p>
            <a:pPr marL="25400">
              <a:lnSpc>
                <a:spcPct val="100000"/>
              </a:lnSpc>
              <a:spcBef>
                <a:spcPts val="5"/>
              </a:spcBef>
            </a:pPr>
            <a:r>
              <a:rPr sz="2400" dirty="0">
                <a:latin typeface="Verdana"/>
                <a:cs typeface="Verdana"/>
              </a:rPr>
              <a:t>algoritmen</a:t>
            </a:r>
            <a:r>
              <a:rPr sz="2400" spc="-75" dirty="0">
                <a:latin typeface="Verdana"/>
                <a:cs typeface="Verdana"/>
              </a:rPr>
              <a:t> </a:t>
            </a:r>
            <a:r>
              <a:rPr sz="2400" dirty="0">
                <a:latin typeface="Verdana"/>
                <a:cs typeface="Verdana"/>
              </a:rPr>
              <a:t>en</a:t>
            </a:r>
            <a:r>
              <a:rPr sz="2400" spc="-105" dirty="0">
                <a:latin typeface="Verdana"/>
                <a:cs typeface="Verdana"/>
              </a:rPr>
              <a:t> </a:t>
            </a:r>
            <a:r>
              <a:rPr sz="2400" dirty="0">
                <a:latin typeface="Verdana"/>
                <a:cs typeface="Verdana"/>
              </a:rPr>
              <a:t>heuristieken</a:t>
            </a:r>
            <a:r>
              <a:rPr sz="2400" spc="-75" dirty="0">
                <a:latin typeface="Verdana"/>
                <a:cs typeface="Verdana"/>
              </a:rPr>
              <a:t> </a:t>
            </a:r>
            <a:r>
              <a:rPr sz="2400" dirty="0">
                <a:latin typeface="Verdana"/>
                <a:cs typeface="Verdana"/>
              </a:rPr>
              <a:t>te</a:t>
            </a:r>
            <a:r>
              <a:rPr sz="2400" spc="-105" dirty="0">
                <a:latin typeface="Verdana"/>
                <a:cs typeface="Verdana"/>
              </a:rPr>
              <a:t> </a:t>
            </a:r>
            <a:r>
              <a:rPr sz="2400" spc="-10" dirty="0">
                <a:latin typeface="Verdana"/>
                <a:cs typeface="Verdana"/>
              </a:rPr>
              <a:t>testen</a:t>
            </a:r>
            <a:endParaRPr sz="2400">
              <a:latin typeface="Verdana"/>
              <a:cs typeface="Verdana"/>
            </a:endParaRPr>
          </a:p>
          <a:p>
            <a:pPr marL="367665" indent="-342265">
              <a:lnSpc>
                <a:spcPct val="100000"/>
              </a:lnSpc>
              <a:spcBef>
                <a:spcPts val="985"/>
              </a:spcBef>
              <a:buFont typeface="Wingdings"/>
              <a:buChar char=""/>
              <a:tabLst>
                <a:tab pos="367665" algn="l"/>
                <a:tab pos="3730625" algn="l"/>
                <a:tab pos="4406900" algn="l"/>
              </a:tabLst>
            </a:pPr>
            <a:r>
              <a:rPr sz="2000" dirty="0">
                <a:latin typeface="Verdana"/>
                <a:cs typeface="Verdana"/>
              </a:rPr>
              <a:t>Oplossingsruimte:</a:t>
            </a:r>
            <a:r>
              <a:rPr sz="2000" spc="-50" dirty="0">
                <a:latin typeface="Verdana"/>
                <a:cs typeface="Verdana"/>
              </a:rPr>
              <a:t> </a:t>
            </a:r>
            <a:r>
              <a:rPr sz="2000" spc="-20" dirty="0">
                <a:latin typeface="Verdana"/>
                <a:cs typeface="Verdana"/>
              </a:rPr>
              <a:t>(x</a:t>
            </a:r>
            <a:r>
              <a:rPr sz="2000" spc="-200" dirty="0">
                <a:latin typeface="Verdana"/>
                <a:cs typeface="Verdana"/>
              </a:rPr>
              <a:t> </a:t>
            </a:r>
            <a:r>
              <a:rPr sz="2000" dirty="0">
                <a:latin typeface="Verdana"/>
                <a:cs typeface="Verdana"/>
              </a:rPr>
              <a:t>,</a:t>
            </a:r>
            <a:r>
              <a:rPr sz="2000" spc="-25" dirty="0">
                <a:latin typeface="Verdana"/>
                <a:cs typeface="Verdana"/>
              </a:rPr>
              <a:t> y)</a:t>
            </a:r>
            <a:r>
              <a:rPr sz="2000" dirty="0">
                <a:latin typeface="Verdana"/>
                <a:cs typeface="Verdana"/>
              </a:rPr>
              <a:t>	</a:t>
            </a:r>
            <a:r>
              <a:rPr sz="2000" spc="-25" dirty="0">
                <a:latin typeface="Verdana"/>
                <a:cs typeface="Verdana"/>
              </a:rPr>
              <a:t>met</a:t>
            </a:r>
            <a:r>
              <a:rPr sz="2000" dirty="0">
                <a:latin typeface="Verdana"/>
                <a:cs typeface="Verdana"/>
              </a:rPr>
              <a:t>	x</a:t>
            </a:r>
            <a:r>
              <a:rPr sz="2000" spc="-30" dirty="0">
                <a:latin typeface="Verdana"/>
                <a:cs typeface="Verdana"/>
              </a:rPr>
              <a:t> </a:t>
            </a:r>
            <a:r>
              <a:rPr sz="2000" dirty="0">
                <a:latin typeface="Verdana"/>
                <a:cs typeface="Verdana"/>
              </a:rPr>
              <a:t>en</a:t>
            </a:r>
            <a:r>
              <a:rPr sz="2000" spc="-5" dirty="0">
                <a:latin typeface="Verdana"/>
                <a:cs typeface="Verdana"/>
              </a:rPr>
              <a:t> </a:t>
            </a:r>
            <a:r>
              <a:rPr sz="2000" dirty="0">
                <a:latin typeface="Verdana"/>
                <a:cs typeface="Verdana"/>
              </a:rPr>
              <a:t>y</a:t>
            </a:r>
            <a:r>
              <a:rPr sz="2000" spc="-20" dirty="0">
                <a:latin typeface="Verdana"/>
                <a:cs typeface="Verdana"/>
              </a:rPr>
              <a:t> </a:t>
            </a:r>
            <a:r>
              <a:rPr sz="2000" dirty="0">
                <a:latin typeface="Symbol"/>
                <a:cs typeface="Symbol"/>
              </a:rPr>
              <a:t></a:t>
            </a:r>
            <a:r>
              <a:rPr sz="2000" spc="190" dirty="0">
                <a:latin typeface="Times New Roman"/>
                <a:cs typeface="Times New Roman"/>
              </a:rPr>
              <a:t> </a:t>
            </a:r>
            <a:r>
              <a:rPr sz="2000" spc="-10" dirty="0">
                <a:latin typeface="Verdana"/>
                <a:cs typeface="Verdana"/>
              </a:rPr>
              <a:t>[-</a:t>
            </a:r>
            <a:r>
              <a:rPr sz="2000" dirty="0">
                <a:latin typeface="Verdana"/>
                <a:cs typeface="Verdana"/>
              </a:rPr>
              <a:t>5.12,</a:t>
            </a:r>
            <a:r>
              <a:rPr sz="2000" spc="-15" dirty="0">
                <a:latin typeface="Verdana"/>
                <a:cs typeface="Verdana"/>
              </a:rPr>
              <a:t> </a:t>
            </a:r>
            <a:r>
              <a:rPr sz="2000" spc="-20" dirty="0">
                <a:latin typeface="Verdana"/>
                <a:cs typeface="Verdana"/>
              </a:rPr>
              <a:t>5.12]</a:t>
            </a:r>
            <a:endParaRPr sz="2000">
              <a:latin typeface="Verdana"/>
              <a:cs typeface="Verdana"/>
            </a:endParaRPr>
          </a:p>
          <a:p>
            <a:pPr marL="367665" indent="-342265">
              <a:lnSpc>
                <a:spcPct val="100000"/>
              </a:lnSpc>
              <a:spcBef>
                <a:spcPts val="985"/>
              </a:spcBef>
              <a:buFont typeface="Wingdings"/>
              <a:buChar char=""/>
              <a:tabLst>
                <a:tab pos="367665" algn="l"/>
                <a:tab pos="2576830" algn="l"/>
                <a:tab pos="5620385" algn="l"/>
              </a:tabLst>
            </a:pPr>
            <a:r>
              <a:rPr sz="2000" dirty="0">
                <a:latin typeface="Verdana"/>
                <a:cs typeface="Verdana"/>
              </a:rPr>
              <a:t>Doelfunctie:</a:t>
            </a:r>
            <a:r>
              <a:rPr sz="2000" spc="-65" dirty="0">
                <a:latin typeface="Verdana"/>
                <a:cs typeface="Verdana"/>
              </a:rPr>
              <a:t> </a:t>
            </a:r>
            <a:r>
              <a:rPr sz="2000" dirty="0">
                <a:latin typeface="Cambria Math"/>
                <a:cs typeface="Cambria Math"/>
              </a:rPr>
              <a:t>𝑓</a:t>
            </a:r>
            <a:r>
              <a:rPr sz="2000" spc="409" dirty="0">
                <a:latin typeface="Cambria Math"/>
                <a:cs typeface="Cambria Math"/>
              </a:rPr>
              <a:t> </a:t>
            </a:r>
            <a:r>
              <a:rPr sz="2000" spc="-50" dirty="0">
                <a:latin typeface="Cambria Math"/>
                <a:cs typeface="Cambria Math"/>
              </a:rPr>
              <a:t>𝑥</a:t>
            </a:r>
            <a:r>
              <a:rPr sz="2000" dirty="0">
                <a:latin typeface="Cambria Math"/>
                <a:cs typeface="Cambria Math"/>
              </a:rPr>
              <a:t>	=</a:t>
            </a:r>
            <a:r>
              <a:rPr sz="2000" spc="100" dirty="0">
                <a:latin typeface="Cambria Math"/>
                <a:cs typeface="Cambria Math"/>
              </a:rPr>
              <a:t> </a:t>
            </a:r>
            <a:r>
              <a:rPr sz="2000" dirty="0">
                <a:latin typeface="Cambria Math"/>
                <a:cs typeface="Cambria Math"/>
              </a:rPr>
              <a:t>20 +</a:t>
            </a:r>
            <a:r>
              <a:rPr sz="2000" spc="15" dirty="0">
                <a:latin typeface="Cambria Math"/>
                <a:cs typeface="Cambria Math"/>
              </a:rPr>
              <a:t> </a:t>
            </a:r>
            <a:r>
              <a:rPr sz="2000" dirty="0">
                <a:latin typeface="Cambria Math"/>
                <a:cs typeface="Cambria Math"/>
              </a:rPr>
              <a:t>𝑥</a:t>
            </a:r>
            <a:r>
              <a:rPr sz="1950" baseline="25641" dirty="0">
                <a:latin typeface="Cambria Math"/>
                <a:cs typeface="Cambria Math"/>
              </a:rPr>
              <a:t>2</a:t>
            </a:r>
            <a:r>
              <a:rPr sz="1950" spc="217" baseline="25641" dirty="0">
                <a:latin typeface="Cambria Math"/>
                <a:cs typeface="Cambria Math"/>
              </a:rPr>
              <a:t> </a:t>
            </a:r>
            <a:r>
              <a:rPr sz="2000" dirty="0">
                <a:latin typeface="Cambria Math"/>
                <a:cs typeface="Cambria Math"/>
              </a:rPr>
              <a:t>−</a:t>
            </a:r>
            <a:r>
              <a:rPr sz="2000" spc="5" dirty="0">
                <a:latin typeface="Cambria Math"/>
                <a:cs typeface="Cambria Math"/>
              </a:rPr>
              <a:t> </a:t>
            </a:r>
            <a:r>
              <a:rPr sz="2000" spc="-20" dirty="0">
                <a:latin typeface="Cambria Math"/>
                <a:cs typeface="Cambria Math"/>
              </a:rPr>
              <a:t>10.</a:t>
            </a:r>
            <a:r>
              <a:rPr sz="2000" spc="-110" dirty="0">
                <a:latin typeface="Cambria Math"/>
                <a:cs typeface="Cambria Math"/>
              </a:rPr>
              <a:t> </a:t>
            </a:r>
            <a:r>
              <a:rPr sz="2000" dirty="0">
                <a:latin typeface="Cambria Math"/>
                <a:cs typeface="Cambria Math"/>
              </a:rPr>
              <a:t>cos</a:t>
            </a:r>
            <a:r>
              <a:rPr sz="2000" spc="375" dirty="0">
                <a:latin typeface="Cambria Math"/>
                <a:cs typeface="Cambria Math"/>
              </a:rPr>
              <a:t> </a:t>
            </a:r>
            <a:r>
              <a:rPr sz="2000" spc="-20" dirty="0">
                <a:latin typeface="Cambria Math"/>
                <a:cs typeface="Cambria Math"/>
              </a:rPr>
              <a:t>2.</a:t>
            </a:r>
            <a:r>
              <a:rPr sz="2000" spc="-100" dirty="0">
                <a:latin typeface="Cambria Math"/>
                <a:cs typeface="Cambria Math"/>
              </a:rPr>
              <a:t> </a:t>
            </a:r>
            <a:r>
              <a:rPr sz="2000" dirty="0">
                <a:latin typeface="Cambria Math"/>
                <a:cs typeface="Cambria Math"/>
              </a:rPr>
              <a:t>𝜋.</a:t>
            </a:r>
            <a:r>
              <a:rPr sz="2000" spc="-110" dirty="0">
                <a:latin typeface="Cambria Math"/>
                <a:cs typeface="Cambria Math"/>
              </a:rPr>
              <a:t> </a:t>
            </a:r>
            <a:r>
              <a:rPr sz="2000" spc="-50" dirty="0">
                <a:latin typeface="Cambria Math"/>
                <a:cs typeface="Cambria Math"/>
              </a:rPr>
              <a:t>𝑥</a:t>
            </a:r>
            <a:r>
              <a:rPr sz="2000" dirty="0">
                <a:latin typeface="Cambria Math"/>
                <a:cs typeface="Cambria Math"/>
              </a:rPr>
              <a:t>	+ 𝑦</a:t>
            </a:r>
            <a:r>
              <a:rPr sz="1950" baseline="25641" dirty="0">
                <a:latin typeface="Cambria Math"/>
                <a:cs typeface="Cambria Math"/>
              </a:rPr>
              <a:t>2</a:t>
            </a:r>
            <a:r>
              <a:rPr sz="1950" spc="240" baseline="25641" dirty="0">
                <a:latin typeface="Cambria Math"/>
                <a:cs typeface="Cambria Math"/>
              </a:rPr>
              <a:t> </a:t>
            </a:r>
            <a:r>
              <a:rPr sz="2000" dirty="0">
                <a:latin typeface="Cambria Math"/>
                <a:cs typeface="Cambria Math"/>
              </a:rPr>
              <a:t>− </a:t>
            </a:r>
            <a:r>
              <a:rPr sz="2000" spc="-10" dirty="0">
                <a:latin typeface="Cambria Math"/>
                <a:cs typeface="Cambria Math"/>
              </a:rPr>
              <a:t>10.</a:t>
            </a:r>
            <a:r>
              <a:rPr sz="2000" spc="-110" dirty="0">
                <a:latin typeface="Cambria Math"/>
                <a:cs typeface="Cambria Math"/>
              </a:rPr>
              <a:t> </a:t>
            </a:r>
            <a:r>
              <a:rPr sz="2000" dirty="0">
                <a:latin typeface="Cambria Math"/>
                <a:cs typeface="Cambria Math"/>
              </a:rPr>
              <a:t>cos</a:t>
            </a:r>
            <a:r>
              <a:rPr sz="2000" spc="380" dirty="0">
                <a:latin typeface="Cambria Math"/>
                <a:cs typeface="Cambria Math"/>
              </a:rPr>
              <a:t> </a:t>
            </a:r>
            <a:r>
              <a:rPr sz="2000" spc="-20" dirty="0">
                <a:latin typeface="Cambria Math"/>
                <a:cs typeface="Cambria Math"/>
              </a:rPr>
              <a:t>2.</a:t>
            </a:r>
            <a:r>
              <a:rPr sz="2000" spc="-110" dirty="0">
                <a:latin typeface="Cambria Math"/>
                <a:cs typeface="Cambria Math"/>
              </a:rPr>
              <a:t> </a:t>
            </a:r>
            <a:r>
              <a:rPr sz="2000" dirty="0">
                <a:latin typeface="Cambria Math"/>
                <a:cs typeface="Cambria Math"/>
              </a:rPr>
              <a:t>𝜋.</a:t>
            </a:r>
            <a:r>
              <a:rPr sz="2000" spc="-110" dirty="0">
                <a:latin typeface="Cambria Math"/>
                <a:cs typeface="Cambria Math"/>
              </a:rPr>
              <a:t> </a:t>
            </a:r>
            <a:r>
              <a:rPr sz="2000" spc="-50" dirty="0">
                <a:latin typeface="Cambria Math"/>
                <a:cs typeface="Cambria Math"/>
              </a:rPr>
              <a:t>𝑦</a:t>
            </a:r>
            <a:endParaRPr sz="2000">
              <a:latin typeface="Cambria Math"/>
              <a:cs typeface="Cambria Math"/>
            </a:endParaRPr>
          </a:p>
          <a:p>
            <a:pPr marL="367665" indent="-342265">
              <a:lnSpc>
                <a:spcPct val="100000"/>
              </a:lnSpc>
              <a:spcBef>
                <a:spcPts val="1035"/>
              </a:spcBef>
              <a:buFont typeface="Wingdings"/>
              <a:buChar char=""/>
              <a:tabLst>
                <a:tab pos="367665" algn="l"/>
              </a:tabLst>
            </a:pPr>
            <a:r>
              <a:rPr sz="2000" dirty="0">
                <a:latin typeface="Verdana"/>
                <a:cs typeface="Verdana"/>
              </a:rPr>
              <a:t>Minimaliseer</a:t>
            </a:r>
            <a:r>
              <a:rPr sz="2000" spc="-75" dirty="0">
                <a:latin typeface="Verdana"/>
                <a:cs typeface="Verdana"/>
              </a:rPr>
              <a:t> </a:t>
            </a:r>
            <a:r>
              <a:rPr sz="2000" spc="-10" dirty="0">
                <a:latin typeface="Verdana"/>
                <a:cs typeface="Verdana"/>
              </a:rPr>
              <a:t>doelfunctie</a:t>
            </a:r>
            <a:endParaRPr sz="2000">
              <a:latin typeface="Verdana"/>
              <a:cs typeface="Verdan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
              <a:lnSpc>
                <a:spcPct val="100000"/>
              </a:lnSpc>
              <a:spcBef>
                <a:spcPts val="100"/>
              </a:spcBef>
            </a:pPr>
            <a:r>
              <a:rPr dirty="0"/>
              <a:t>Simulated</a:t>
            </a:r>
            <a:r>
              <a:rPr spc="-105" dirty="0"/>
              <a:t> </a:t>
            </a:r>
            <a:r>
              <a:rPr spc="-10" dirty="0"/>
              <a:t>annealing</a:t>
            </a:r>
          </a:p>
        </p:txBody>
      </p:sp>
      <p:sp>
        <p:nvSpPr>
          <p:cNvPr id="3" name="object 3"/>
          <p:cNvSpPr txBox="1"/>
          <p:nvPr/>
        </p:nvSpPr>
        <p:spPr>
          <a:xfrm>
            <a:off x="402437" y="868426"/>
            <a:ext cx="483489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Verdana"/>
                <a:cs typeface="Verdana"/>
              </a:rPr>
              <a:t>Voorbeeld:</a:t>
            </a:r>
            <a:r>
              <a:rPr sz="2400" b="1" spc="-95" dirty="0">
                <a:latin typeface="Verdana"/>
                <a:cs typeface="Verdana"/>
              </a:rPr>
              <a:t> </a:t>
            </a:r>
            <a:r>
              <a:rPr sz="2400" b="1" dirty="0">
                <a:latin typeface="Verdana"/>
                <a:cs typeface="Verdana"/>
              </a:rPr>
              <a:t>Rastrigin</a:t>
            </a:r>
            <a:r>
              <a:rPr sz="2400" b="1" spc="-120" dirty="0">
                <a:latin typeface="Verdana"/>
                <a:cs typeface="Verdana"/>
              </a:rPr>
              <a:t> </a:t>
            </a:r>
            <a:r>
              <a:rPr sz="2400" b="1" spc="-10" dirty="0">
                <a:latin typeface="Verdana"/>
                <a:cs typeface="Verdana"/>
              </a:rPr>
              <a:t>functie</a:t>
            </a:r>
            <a:endParaRPr sz="2400">
              <a:latin typeface="Verdana"/>
              <a:cs typeface="Verdana"/>
            </a:endParaRPr>
          </a:p>
        </p:txBody>
      </p:sp>
      <p:sp>
        <p:nvSpPr>
          <p:cNvPr id="4" name="object 4"/>
          <p:cNvSpPr txBox="1"/>
          <p:nvPr/>
        </p:nvSpPr>
        <p:spPr>
          <a:xfrm>
            <a:off x="402437" y="1557273"/>
            <a:ext cx="8696960" cy="4902835"/>
          </a:xfrm>
          <a:prstGeom prst="rect">
            <a:avLst/>
          </a:prstGeom>
        </p:spPr>
        <p:txBody>
          <a:bodyPr vert="horz" wrap="square" lIns="0" tIns="12065" rIns="0" bIns="0" rtlCol="0">
            <a:spAutoFit/>
          </a:bodyPr>
          <a:lstStyle/>
          <a:p>
            <a:pPr marL="12700">
              <a:lnSpc>
                <a:spcPct val="100000"/>
              </a:lnSpc>
              <a:spcBef>
                <a:spcPts val="95"/>
              </a:spcBef>
            </a:pPr>
            <a:r>
              <a:rPr sz="1600" dirty="0">
                <a:latin typeface="Consolas"/>
                <a:cs typeface="Consolas"/>
              </a:rPr>
              <a:t>&gt;&gt;&gt;</a:t>
            </a:r>
            <a:r>
              <a:rPr sz="1600" spc="-40" dirty="0">
                <a:latin typeface="Consolas"/>
                <a:cs typeface="Consolas"/>
              </a:rPr>
              <a:t> </a:t>
            </a:r>
            <a:r>
              <a:rPr sz="1600" dirty="0">
                <a:solidFill>
                  <a:srgbClr val="006FC0"/>
                </a:solidFill>
                <a:latin typeface="Consolas"/>
                <a:cs typeface="Consolas"/>
              </a:rPr>
              <a:t>from</a:t>
            </a:r>
            <a:r>
              <a:rPr sz="1600" spc="-25" dirty="0">
                <a:solidFill>
                  <a:srgbClr val="006FC0"/>
                </a:solidFill>
                <a:latin typeface="Consolas"/>
                <a:cs typeface="Consolas"/>
              </a:rPr>
              <a:t> </a:t>
            </a:r>
            <a:r>
              <a:rPr sz="1600" dirty="0">
                <a:solidFill>
                  <a:srgbClr val="006FC0"/>
                </a:solidFill>
                <a:latin typeface="Consolas"/>
                <a:cs typeface="Consolas"/>
              </a:rPr>
              <a:t>simanneal</a:t>
            </a:r>
            <a:r>
              <a:rPr sz="1600" spc="-30" dirty="0">
                <a:solidFill>
                  <a:srgbClr val="006FC0"/>
                </a:solidFill>
                <a:latin typeface="Consolas"/>
                <a:cs typeface="Consolas"/>
              </a:rPr>
              <a:t> </a:t>
            </a:r>
            <a:r>
              <a:rPr sz="1600" dirty="0">
                <a:solidFill>
                  <a:srgbClr val="006FC0"/>
                </a:solidFill>
                <a:latin typeface="Consolas"/>
                <a:cs typeface="Consolas"/>
              </a:rPr>
              <a:t>import</a:t>
            </a:r>
            <a:r>
              <a:rPr sz="1600" spc="-25" dirty="0">
                <a:solidFill>
                  <a:srgbClr val="006FC0"/>
                </a:solidFill>
                <a:latin typeface="Consolas"/>
                <a:cs typeface="Consolas"/>
              </a:rPr>
              <a:t> </a:t>
            </a:r>
            <a:r>
              <a:rPr sz="1600" spc="-10" dirty="0">
                <a:solidFill>
                  <a:srgbClr val="006FC0"/>
                </a:solidFill>
                <a:latin typeface="Consolas"/>
                <a:cs typeface="Consolas"/>
              </a:rPr>
              <a:t>Annealer</a:t>
            </a:r>
            <a:endParaRPr sz="1600">
              <a:latin typeface="Consolas"/>
              <a:cs typeface="Consolas"/>
            </a:endParaRPr>
          </a:p>
          <a:p>
            <a:pPr>
              <a:lnSpc>
                <a:spcPct val="100000"/>
              </a:lnSpc>
              <a:spcBef>
                <a:spcPts val="50"/>
              </a:spcBef>
            </a:pPr>
            <a:endParaRPr sz="1600">
              <a:latin typeface="Consolas"/>
              <a:cs typeface="Consolas"/>
            </a:endParaRPr>
          </a:p>
          <a:p>
            <a:pPr marL="902335" marR="4561840" indent="-890269">
              <a:lnSpc>
                <a:spcPct val="100000"/>
              </a:lnSpc>
            </a:pPr>
            <a:r>
              <a:rPr sz="1600" dirty="0">
                <a:latin typeface="Consolas"/>
                <a:cs typeface="Consolas"/>
              </a:rPr>
              <a:t>&gt;&gt;&gt;</a:t>
            </a:r>
            <a:r>
              <a:rPr sz="1600" spc="-35" dirty="0">
                <a:latin typeface="Consolas"/>
                <a:cs typeface="Consolas"/>
              </a:rPr>
              <a:t> </a:t>
            </a:r>
            <a:r>
              <a:rPr sz="1600" dirty="0">
                <a:solidFill>
                  <a:srgbClr val="006FC0"/>
                </a:solidFill>
                <a:latin typeface="Consolas"/>
                <a:cs typeface="Consolas"/>
              </a:rPr>
              <a:t>class</a:t>
            </a:r>
            <a:r>
              <a:rPr sz="1600" spc="-20" dirty="0">
                <a:solidFill>
                  <a:srgbClr val="006FC0"/>
                </a:solidFill>
                <a:latin typeface="Consolas"/>
                <a:cs typeface="Consolas"/>
              </a:rPr>
              <a:t> </a:t>
            </a:r>
            <a:r>
              <a:rPr sz="1600" spc="-10" dirty="0">
                <a:solidFill>
                  <a:srgbClr val="006FC0"/>
                </a:solidFill>
                <a:latin typeface="Consolas"/>
                <a:cs typeface="Consolas"/>
              </a:rPr>
              <a:t>RastriginProblem(Annealer): </a:t>
            </a:r>
            <a:r>
              <a:rPr sz="1600" dirty="0">
                <a:solidFill>
                  <a:srgbClr val="006FC0"/>
                </a:solidFill>
                <a:latin typeface="Consolas"/>
                <a:cs typeface="Consolas"/>
              </a:rPr>
              <a:t>def</a:t>
            </a:r>
            <a:r>
              <a:rPr sz="1600" spc="-20" dirty="0">
                <a:solidFill>
                  <a:srgbClr val="006FC0"/>
                </a:solidFill>
                <a:latin typeface="Consolas"/>
                <a:cs typeface="Consolas"/>
              </a:rPr>
              <a:t> </a:t>
            </a:r>
            <a:r>
              <a:rPr sz="1600" spc="-10" dirty="0">
                <a:solidFill>
                  <a:srgbClr val="006FC0"/>
                </a:solidFill>
                <a:latin typeface="Consolas"/>
                <a:cs typeface="Consolas"/>
              </a:rPr>
              <a:t>move(self):</a:t>
            </a:r>
            <a:endParaRPr sz="1600">
              <a:latin typeface="Consolas"/>
              <a:cs typeface="Consolas"/>
            </a:endParaRPr>
          </a:p>
          <a:p>
            <a:pPr marL="1347470" marR="3117215">
              <a:lnSpc>
                <a:spcPct val="100000"/>
              </a:lnSpc>
            </a:pPr>
            <a:r>
              <a:rPr sz="1600" dirty="0">
                <a:solidFill>
                  <a:srgbClr val="7E7E7E"/>
                </a:solidFill>
                <a:latin typeface="Consolas"/>
                <a:cs typeface="Consolas"/>
              </a:rPr>
              <a:t>#</a:t>
            </a:r>
            <a:r>
              <a:rPr sz="1600" spc="-35" dirty="0">
                <a:solidFill>
                  <a:srgbClr val="7E7E7E"/>
                </a:solidFill>
                <a:latin typeface="Consolas"/>
                <a:cs typeface="Consolas"/>
              </a:rPr>
              <a:t> </a:t>
            </a:r>
            <a:r>
              <a:rPr sz="1600" dirty="0">
                <a:solidFill>
                  <a:srgbClr val="7E7E7E"/>
                </a:solidFill>
                <a:latin typeface="Consolas"/>
                <a:cs typeface="Consolas"/>
              </a:rPr>
              <a:t>x:</a:t>
            </a:r>
            <a:r>
              <a:rPr sz="1600" spc="-20" dirty="0">
                <a:solidFill>
                  <a:srgbClr val="7E7E7E"/>
                </a:solidFill>
                <a:latin typeface="Consolas"/>
                <a:cs typeface="Consolas"/>
              </a:rPr>
              <a:t> </a:t>
            </a:r>
            <a:r>
              <a:rPr sz="1600" dirty="0">
                <a:solidFill>
                  <a:srgbClr val="7E7E7E"/>
                </a:solidFill>
                <a:latin typeface="Consolas"/>
                <a:cs typeface="Consolas"/>
              </a:rPr>
              <a:t>self.state[0]</a:t>
            </a:r>
            <a:r>
              <a:rPr sz="1600" spc="-20" dirty="0">
                <a:solidFill>
                  <a:srgbClr val="7E7E7E"/>
                </a:solidFill>
                <a:latin typeface="Consolas"/>
                <a:cs typeface="Consolas"/>
              </a:rPr>
              <a:t> </a:t>
            </a:r>
            <a:r>
              <a:rPr sz="1600" dirty="0">
                <a:solidFill>
                  <a:srgbClr val="7E7E7E"/>
                </a:solidFill>
                <a:latin typeface="Consolas"/>
                <a:cs typeface="Consolas"/>
              </a:rPr>
              <a:t>en</a:t>
            </a:r>
            <a:r>
              <a:rPr sz="1600" spc="-25" dirty="0">
                <a:solidFill>
                  <a:srgbClr val="7E7E7E"/>
                </a:solidFill>
                <a:latin typeface="Consolas"/>
                <a:cs typeface="Consolas"/>
              </a:rPr>
              <a:t> </a:t>
            </a:r>
            <a:r>
              <a:rPr sz="1600" dirty="0">
                <a:solidFill>
                  <a:srgbClr val="7E7E7E"/>
                </a:solidFill>
                <a:latin typeface="Consolas"/>
                <a:cs typeface="Consolas"/>
              </a:rPr>
              <a:t>y:</a:t>
            </a:r>
            <a:r>
              <a:rPr sz="1600" spc="-15" dirty="0">
                <a:solidFill>
                  <a:srgbClr val="7E7E7E"/>
                </a:solidFill>
                <a:latin typeface="Consolas"/>
                <a:cs typeface="Consolas"/>
              </a:rPr>
              <a:t> </a:t>
            </a:r>
            <a:r>
              <a:rPr sz="1600" spc="-10" dirty="0">
                <a:solidFill>
                  <a:srgbClr val="7E7E7E"/>
                </a:solidFill>
                <a:latin typeface="Consolas"/>
                <a:cs typeface="Consolas"/>
              </a:rPr>
              <a:t>self.state[1] </a:t>
            </a:r>
            <a:r>
              <a:rPr sz="1600" dirty="0">
                <a:solidFill>
                  <a:srgbClr val="006FC0"/>
                </a:solidFill>
                <a:latin typeface="Consolas"/>
                <a:cs typeface="Consolas"/>
              </a:rPr>
              <a:t>i</a:t>
            </a:r>
            <a:r>
              <a:rPr sz="1600" spc="-55" dirty="0">
                <a:solidFill>
                  <a:srgbClr val="006FC0"/>
                </a:solidFill>
                <a:latin typeface="Consolas"/>
                <a:cs typeface="Consolas"/>
              </a:rPr>
              <a:t> </a:t>
            </a:r>
            <a:r>
              <a:rPr sz="1600" dirty="0">
                <a:solidFill>
                  <a:srgbClr val="006FC0"/>
                </a:solidFill>
                <a:latin typeface="Consolas"/>
                <a:cs typeface="Consolas"/>
              </a:rPr>
              <a:t>=</a:t>
            </a:r>
            <a:r>
              <a:rPr sz="1600" spc="-40" dirty="0">
                <a:solidFill>
                  <a:srgbClr val="006FC0"/>
                </a:solidFill>
                <a:latin typeface="Consolas"/>
                <a:cs typeface="Consolas"/>
              </a:rPr>
              <a:t> </a:t>
            </a:r>
            <a:r>
              <a:rPr sz="1600" dirty="0">
                <a:solidFill>
                  <a:srgbClr val="006FC0"/>
                </a:solidFill>
                <a:latin typeface="Consolas"/>
                <a:cs typeface="Consolas"/>
              </a:rPr>
              <a:t>np.random.randint(0,</a:t>
            </a:r>
            <a:r>
              <a:rPr sz="1600" spc="-45" dirty="0">
                <a:solidFill>
                  <a:srgbClr val="006FC0"/>
                </a:solidFill>
                <a:latin typeface="Consolas"/>
                <a:cs typeface="Consolas"/>
              </a:rPr>
              <a:t> </a:t>
            </a:r>
            <a:r>
              <a:rPr sz="1600" spc="-25" dirty="0">
                <a:solidFill>
                  <a:srgbClr val="006FC0"/>
                </a:solidFill>
                <a:latin typeface="Consolas"/>
                <a:cs typeface="Consolas"/>
              </a:rPr>
              <a:t>2)</a:t>
            </a:r>
            <a:endParaRPr sz="1600">
              <a:latin typeface="Consolas"/>
              <a:cs typeface="Consolas"/>
            </a:endParaRPr>
          </a:p>
          <a:p>
            <a:pPr marL="1347470">
              <a:lnSpc>
                <a:spcPct val="100000"/>
              </a:lnSpc>
            </a:pPr>
            <a:r>
              <a:rPr sz="1600" dirty="0">
                <a:solidFill>
                  <a:srgbClr val="006FC0"/>
                </a:solidFill>
                <a:latin typeface="Consolas"/>
                <a:cs typeface="Consolas"/>
              </a:rPr>
              <a:t>self.state[i]</a:t>
            </a:r>
            <a:r>
              <a:rPr sz="1600" spc="-55" dirty="0">
                <a:solidFill>
                  <a:srgbClr val="006FC0"/>
                </a:solidFill>
                <a:latin typeface="Consolas"/>
                <a:cs typeface="Consolas"/>
              </a:rPr>
              <a:t> </a:t>
            </a:r>
            <a:r>
              <a:rPr sz="1600" dirty="0">
                <a:solidFill>
                  <a:srgbClr val="006FC0"/>
                </a:solidFill>
                <a:latin typeface="Consolas"/>
                <a:cs typeface="Consolas"/>
              </a:rPr>
              <a:t>+=</a:t>
            </a:r>
            <a:r>
              <a:rPr sz="1600" spc="-70" dirty="0">
                <a:solidFill>
                  <a:srgbClr val="006FC0"/>
                </a:solidFill>
                <a:latin typeface="Consolas"/>
                <a:cs typeface="Consolas"/>
              </a:rPr>
              <a:t> </a:t>
            </a:r>
            <a:r>
              <a:rPr sz="1600" dirty="0">
                <a:solidFill>
                  <a:srgbClr val="006FC0"/>
                </a:solidFill>
                <a:latin typeface="Consolas"/>
                <a:cs typeface="Consolas"/>
              </a:rPr>
              <a:t>np.random.normal(0,</a:t>
            </a:r>
            <a:r>
              <a:rPr sz="1600" spc="-50" dirty="0">
                <a:solidFill>
                  <a:srgbClr val="006FC0"/>
                </a:solidFill>
                <a:latin typeface="Consolas"/>
                <a:cs typeface="Consolas"/>
              </a:rPr>
              <a:t> </a:t>
            </a:r>
            <a:r>
              <a:rPr sz="1600" spc="-20" dirty="0">
                <a:solidFill>
                  <a:srgbClr val="006FC0"/>
                </a:solidFill>
                <a:latin typeface="Consolas"/>
                <a:cs typeface="Consolas"/>
              </a:rPr>
              <a:t>0.1)</a:t>
            </a:r>
            <a:endParaRPr sz="1600">
              <a:latin typeface="Consolas"/>
              <a:cs typeface="Consolas"/>
            </a:endParaRPr>
          </a:p>
          <a:p>
            <a:pPr marL="1347470">
              <a:lnSpc>
                <a:spcPct val="100000"/>
              </a:lnSpc>
            </a:pPr>
            <a:r>
              <a:rPr sz="1600" dirty="0">
                <a:solidFill>
                  <a:srgbClr val="006FC0"/>
                </a:solidFill>
                <a:latin typeface="Consolas"/>
                <a:cs typeface="Consolas"/>
              </a:rPr>
              <a:t>self.state[i]</a:t>
            </a:r>
            <a:r>
              <a:rPr sz="1600" spc="-75" dirty="0">
                <a:solidFill>
                  <a:srgbClr val="006FC0"/>
                </a:solidFill>
                <a:latin typeface="Consolas"/>
                <a:cs typeface="Consolas"/>
              </a:rPr>
              <a:t> </a:t>
            </a:r>
            <a:r>
              <a:rPr sz="1600" dirty="0">
                <a:solidFill>
                  <a:srgbClr val="006FC0"/>
                </a:solidFill>
                <a:latin typeface="Consolas"/>
                <a:cs typeface="Consolas"/>
              </a:rPr>
              <a:t>=</a:t>
            </a:r>
            <a:r>
              <a:rPr sz="1600" spc="-65" dirty="0">
                <a:solidFill>
                  <a:srgbClr val="006FC0"/>
                </a:solidFill>
                <a:latin typeface="Consolas"/>
                <a:cs typeface="Consolas"/>
              </a:rPr>
              <a:t> </a:t>
            </a:r>
            <a:r>
              <a:rPr sz="1600" dirty="0">
                <a:solidFill>
                  <a:srgbClr val="006FC0"/>
                </a:solidFill>
                <a:latin typeface="Consolas"/>
                <a:cs typeface="Consolas"/>
              </a:rPr>
              <a:t>np.clip(self.state[i],</a:t>
            </a:r>
            <a:r>
              <a:rPr sz="1600" spc="-60" dirty="0">
                <a:solidFill>
                  <a:srgbClr val="006FC0"/>
                </a:solidFill>
                <a:latin typeface="Consolas"/>
                <a:cs typeface="Consolas"/>
              </a:rPr>
              <a:t> </a:t>
            </a:r>
            <a:r>
              <a:rPr sz="1600" spc="-10" dirty="0">
                <a:solidFill>
                  <a:srgbClr val="006FC0"/>
                </a:solidFill>
                <a:latin typeface="Consolas"/>
                <a:cs typeface="Consolas"/>
              </a:rPr>
              <a:t>-</a:t>
            </a:r>
            <a:r>
              <a:rPr sz="1600" dirty="0">
                <a:solidFill>
                  <a:srgbClr val="006FC0"/>
                </a:solidFill>
                <a:latin typeface="Consolas"/>
                <a:cs typeface="Consolas"/>
              </a:rPr>
              <a:t>5.12,</a:t>
            </a:r>
            <a:r>
              <a:rPr sz="1600" spc="-60" dirty="0">
                <a:solidFill>
                  <a:srgbClr val="006FC0"/>
                </a:solidFill>
                <a:latin typeface="Consolas"/>
                <a:cs typeface="Consolas"/>
              </a:rPr>
              <a:t> </a:t>
            </a:r>
            <a:r>
              <a:rPr sz="1600" spc="-10" dirty="0">
                <a:solidFill>
                  <a:srgbClr val="006FC0"/>
                </a:solidFill>
                <a:latin typeface="Consolas"/>
                <a:cs typeface="Consolas"/>
              </a:rPr>
              <a:t>5.12)</a:t>
            </a:r>
            <a:endParaRPr sz="1600">
              <a:latin typeface="Consolas"/>
              <a:cs typeface="Consolas"/>
            </a:endParaRPr>
          </a:p>
          <a:p>
            <a:pPr>
              <a:lnSpc>
                <a:spcPct val="100000"/>
              </a:lnSpc>
              <a:spcBef>
                <a:spcPts val="45"/>
              </a:spcBef>
            </a:pPr>
            <a:endParaRPr sz="1600">
              <a:latin typeface="Consolas"/>
              <a:cs typeface="Consolas"/>
            </a:endParaRPr>
          </a:p>
          <a:p>
            <a:pPr marL="902335">
              <a:lnSpc>
                <a:spcPct val="100000"/>
              </a:lnSpc>
              <a:spcBef>
                <a:spcPts val="5"/>
              </a:spcBef>
            </a:pPr>
            <a:r>
              <a:rPr sz="1600" dirty="0">
                <a:solidFill>
                  <a:srgbClr val="006FC0"/>
                </a:solidFill>
                <a:latin typeface="Consolas"/>
                <a:cs typeface="Consolas"/>
              </a:rPr>
              <a:t>def</a:t>
            </a:r>
            <a:r>
              <a:rPr sz="1600" spc="-20" dirty="0">
                <a:solidFill>
                  <a:srgbClr val="006FC0"/>
                </a:solidFill>
                <a:latin typeface="Consolas"/>
                <a:cs typeface="Consolas"/>
              </a:rPr>
              <a:t> </a:t>
            </a:r>
            <a:r>
              <a:rPr sz="1600" spc="-10" dirty="0">
                <a:solidFill>
                  <a:srgbClr val="006FC0"/>
                </a:solidFill>
                <a:latin typeface="Consolas"/>
                <a:cs typeface="Consolas"/>
              </a:rPr>
              <a:t>energy(self):</a:t>
            </a:r>
            <a:endParaRPr sz="1600">
              <a:latin typeface="Consolas"/>
              <a:cs typeface="Consolas"/>
            </a:endParaRPr>
          </a:p>
          <a:p>
            <a:pPr marL="1347470">
              <a:lnSpc>
                <a:spcPct val="100000"/>
              </a:lnSpc>
            </a:pPr>
            <a:r>
              <a:rPr sz="1600" dirty="0">
                <a:solidFill>
                  <a:srgbClr val="006FC0"/>
                </a:solidFill>
                <a:latin typeface="Consolas"/>
                <a:cs typeface="Consolas"/>
              </a:rPr>
              <a:t>sum</a:t>
            </a:r>
            <a:r>
              <a:rPr sz="1600" spc="-30" dirty="0">
                <a:solidFill>
                  <a:srgbClr val="006FC0"/>
                </a:solidFill>
                <a:latin typeface="Consolas"/>
                <a:cs typeface="Consolas"/>
              </a:rPr>
              <a:t> </a:t>
            </a:r>
            <a:r>
              <a:rPr sz="1600" dirty="0">
                <a:solidFill>
                  <a:srgbClr val="006FC0"/>
                </a:solidFill>
                <a:latin typeface="Consolas"/>
                <a:cs typeface="Consolas"/>
              </a:rPr>
              <a:t>=</a:t>
            </a:r>
            <a:r>
              <a:rPr sz="1600" spc="-25" dirty="0">
                <a:solidFill>
                  <a:srgbClr val="006FC0"/>
                </a:solidFill>
                <a:latin typeface="Consolas"/>
                <a:cs typeface="Consolas"/>
              </a:rPr>
              <a:t> </a:t>
            </a:r>
            <a:r>
              <a:rPr sz="1600" dirty="0">
                <a:solidFill>
                  <a:srgbClr val="006FC0"/>
                </a:solidFill>
                <a:latin typeface="Consolas"/>
                <a:cs typeface="Consolas"/>
              </a:rPr>
              <a:t>20</a:t>
            </a:r>
            <a:r>
              <a:rPr sz="1600" spc="-25" dirty="0">
                <a:solidFill>
                  <a:srgbClr val="006FC0"/>
                </a:solidFill>
                <a:latin typeface="Consolas"/>
                <a:cs typeface="Consolas"/>
              </a:rPr>
              <a:t> </a:t>
            </a:r>
            <a:r>
              <a:rPr sz="1600" dirty="0">
                <a:solidFill>
                  <a:srgbClr val="006FC0"/>
                </a:solidFill>
                <a:latin typeface="Consolas"/>
                <a:cs typeface="Consolas"/>
              </a:rPr>
              <a:t>+</a:t>
            </a:r>
            <a:r>
              <a:rPr sz="1600" spc="-25" dirty="0">
                <a:solidFill>
                  <a:srgbClr val="006FC0"/>
                </a:solidFill>
                <a:latin typeface="Consolas"/>
                <a:cs typeface="Consolas"/>
              </a:rPr>
              <a:t> </a:t>
            </a:r>
            <a:r>
              <a:rPr sz="1600" dirty="0">
                <a:solidFill>
                  <a:srgbClr val="006FC0"/>
                </a:solidFill>
                <a:latin typeface="Consolas"/>
                <a:cs typeface="Consolas"/>
              </a:rPr>
              <a:t>self.state[0]**2</a:t>
            </a:r>
            <a:r>
              <a:rPr sz="1600" spc="-20" dirty="0">
                <a:solidFill>
                  <a:srgbClr val="006FC0"/>
                </a:solidFill>
                <a:latin typeface="Consolas"/>
                <a:cs typeface="Consolas"/>
              </a:rPr>
              <a:t> </a:t>
            </a:r>
            <a:r>
              <a:rPr sz="1600" dirty="0">
                <a:solidFill>
                  <a:srgbClr val="006FC0"/>
                </a:solidFill>
                <a:latin typeface="Consolas"/>
                <a:cs typeface="Consolas"/>
              </a:rPr>
              <a:t>-</a:t>
            </a:r>
            <a:r>
              <a:rPr sz="1600" spc="-30" dirty="0">
                <a:solidFill>
                  <a:srgbClr val="006FC0"/>
                </a:solidFill>
                <a:latin typeface="Consolas"/>
                <a:cs typeface="Consolas"/>
              </a:rPr>
              <a:t> </a:t>
            </a:r>
            <a:r>
              <a:rPr sz="1600" spc="-10" dirty="0">
                <a:solidFill>
                  <a:srgbClr val="006FC0"/>
                </a:solidFill>
                <a:latin typeface="Consolas"/>
                <a:cs typeface="Consolas"/>
              </a:rPr>
              <a:t>10*math.cos(2*math.pi*self.state[0])</a:t>
            </a:r>
            <a:endParaRPr sz="1600">
              <a:latin typeface="Consolas"/>
              <a:cs typeface="Consolas"/>
            </a:endParaRPr>
          </a:p>
          <a:p>
            <a:pPr marL="1347470" marR="338455" indent="666115">
              <a:lnSpc>
                <a:spcPct val="100000"/>
              </a:lnSpc>
            </a:pPr>
            <a:r>
              <a:rPr sz="1600" dirty="0">
                <a:solidFill>
                  <a:srgbClr val="006FC0"/>
                </a:solidFill>
                <a:latin typeface="Consolas"/>
                <a:cs typeface="Consolas"/>
              </a:rPr>
              <a:t>+</a:t>
            </a:r>
            <a:r>
              <a:rPr sz="1600" spc="-50" dirty="0">
                <a:solidFill>
                  <a:srgbClr val="006FC0"/>
                </a:solidFill>
                <a:latin typeface="Consolas"/>
                <a:cs typeface="Consolas"/>
              </a:rPr>
              <a:t> </a:t>
            </a:r>
            <a:r>
              <a:rPr sz="1600" dirty="0">
                <a:solidFill>
                  <a:srgbClr val="006FC0"/>
                </a:solidFill>
                <a:latin typeface="Consolas"/>
                <a:cs typeface="Consolas"/>
              </a:rPr>
              <a:t>self.state[1]**2</a:t>
            </a:r>
            <a:r>
              <a:rPr sz="1600" spc="-35" dirty="0">
                <a:solidFill>
                  <a:srgbClr val="006FC0"/>
                </a:solidFill>
                <a:latin typeface="Consolas"/>
                <a:cs typeface="Consolas"/>
              </a:rPr>
              <a:t> </a:t>
            </a:r>
            <a:r>
              <a:rPr sz="1600" dirty="0">
                <a:solidFill>
                  <a:srgbClr val="006FC0"/>
                </a:solidFill>
                <a:latin typeface="Consolas"/>
                <a:cs typeface="Consolas"/>
              </a:rPr>
              <a:t>-</a:t>
            </a:r>
            <a:r>
              <a:rPr sz="1600" spc="-35" dirty="0">
                <a:solidFill>
                  <a:srgbClr val="006FC0"/>
                </a:solidFill>
                <a:latin typeface="Consolas"/>
                <a:cs typeface="Consolas"/>
              </a:rPr>
              <a:t> </a:t>
            </a:r>
            <a:r>
              <a:rPr sz="1600" spc="-10" dirty="0">
                <a:solidFill>
                  <a:srgbClr val="006FC0"/>
                </a:solidFill>
                <a:latin typeface="Consolas"/>
                <a:cs typeface="Consolas"/>
              </a:rPr>
              <a:t>10*math.cos(2*math.pi*self.state[1]) </a:t>
            </a:r>
            <a:r>
              <a:rPr sz="1600" dirty="0">
                <a:solidFill>
                  <a:srgbClr val="006FC0"/>
                </a:solidFill>
                <a:latin typeface="Consolas"/>
                <a:cs typeface="Consolas"/>
              </a:rPr>
              <a:t>return</a:t>
            </a:r>
            <a:r>
              <a:rPr sz="1600" spc="-30" dirty="0">
                <a:solidFill>
                  <a:srgbClr val="006FC0"/>
                </a:solidFill>
                <a:latin typeface="Consolas"/>
                <a:cs typeface="Consolas"/>
              </a:rPr>
              <a:t> </a:t>
            </a:r>
            <a:r>
              <a:rPr sz="1600" spc="-25" dirty="0">
                <a:solidFill>
                  <a:srgbClr val="006FC0"/>
                </a:solidFill>
                <a:latin typeface="Consolas"/>
                <a:cs typeface="Consolas"/>
              </a:rPr>
              <a:t>sum</a:t>
            </a:r>
            <a:endParaRPr sz="1600">
              <a:latin typeface="Consolas"/>
              <a:cs typeface="Consolas"/>
            </a:endParaRPr>
          </a:p>
          <a:p>
            <a:pPr>
              <a:lnSpc>
                <a:spcPct val="100000"/>
              </a:lnSpc>
              <a:spcBef>
                <a:spcPts val="45"/>
              </a:spcBef>
            </a:pPr>
            <a:endParaRPr sz="1600">
              <a:latin typeface="Consolas"/>
              <a:cs typeface="Consolas"/>
            </a:endParaRPr>
          </a:p>
          <a:p>
            <a:pPr marL="12700">
              <a:lnSpc>
                <a:spcPct val="100000"/>
              </a:lnSpc>
            </a:pPr>
            <a:r>
              <a:rPr sz="1600" dirty="0">
                <a:latin typeface="Consolas"/>
                <a:cs typeface="Consolas"/>
              </a:rPr>
              <a:t>&gt;&gt;&gt;</a:t>
            </a:r>
            <a:r>
              <a:rPr sz="1600" spc="-30" dirty="0">
                <a:latin typeface="Consolas"/>
                <a:cs typeface="Consolas"/>
              </a:rPr>
              <a:t> </a:t>
            </a:r>
            <a:r>
              <a:rPr sz="1600" dirty="0">
                <a:solidFill>
                  <a:srgbClr val="006FC0"/>
                </a:solidFill>
                <a:latin typeface="Consolas"/>
                <a:cs typeface="Consolas"/>
              </a:rPr>
              <a:t>init_sol</a:t>
            </a:r>
            <a:r>
              <a:rPr sz="1600" spc="-10" dirty="0">
                <a:solidFill>
                  <a:srgbClr val="006FC0"/>
                </a:solidFill>
                <a:latin typeface="Consolas"/>
                <a:cs typeface="Consolas"/>
              </a:rPr>
              <a:t> </a:t>
            </a:r>
            <a:r>
              <a:rPr sz="1600" dirty="0">
                <a:solidFill>
                  <a:srgbClr val="006FC0"/>
                </a:solidFill>
                <a:latin typeface="Consolas"/>
                <a:cs typeface="Consolas"/>
              </a:rPr>
              <a:t>=</a:t>
            </a:r>
            <a:r>
              <a:rPr sz="1600" spc="-30" dirty="0">
                <a:solidFill>
                  <a:srgbClr val="006FC0"/>
                </a:solidFill>
                <a:latin typeface="Consolas"/>
                <a:cs typeface="Consolas"/>
              </a:rPr>
              <a:t> </a:t>
            </a:r>
            <a:r>
              <a:rPr sz="1600" spc="-10" dirty="0">
                <a:solidFill>
                  <a:srgbClr val="006FC0"/>
                </a:solidFill>
                <a:latin typeface="Consolas"/>
                <a:cs typeface="Consolas"/>
              </a:rPr>
              <a:t>np.random.uniform(-</a:t>
            </a:r>
            <a:r>
              <a:rPr sz="1600" dirty="0">
                <a:solidFill>
                  <a:srgbClr val="006FC0"/>
                </a:solidFill>
                <a:latin typeface="Consolas"/>
                <a:cs typeface="Consolas"/>
              </a:rPr>
              <a:t>5.12,</a:t>
            </a:r>
            <a:r>
              <a:rPr sz="1600" spc="-15" dirty="0">
                <a:solidFill>
                  <a:srgbClr val="006FC0"/>
                </a:solidFill>
                <a:latin typeface="Consolas"/>
                <a:cs typeface="Consolas"/>
              </a:rPr>
              <a:t> </a:t>
            </a:r>
            <a:r>
              <a:rPr sz="1600" dirty="0">
                <a:solidFill>
                  <a:srgbClr val="006FC0"/>
                </a:solidFill>
                <a:latin typeface="Consolas"/>
                <a:cs typeface="Consolas"/>
              </a:rPr>
              <a:t>5.12,</a:t>
            </a:r>
            <a:r>
              <a:rPr sz="1600" spc="-15" dirty="0">
                <a:solidFill>
                  <a:srgbClr val="006FC0"/>
                </a:solidFill>
                <a:latin typeface="Consolas"/>
                <a:cs typeface="Consolas"/>
              </a:rPr>
              <a:t> </a:t>
            </a:r>
            <a:r>
              <a:rPr sz="1600" dirty="0">
                <a:solidFill>
                  <a:srgbClr val="006FC0"/>
                </a:solidFill>
                <a:latin typeface="Consolas"/>
                <a:cs typeface="Consolas"/>
              </a:rPr>
              <a:t>size=2)</a:t>
            </a:r>
            <a:r>
              <a:rPr sz="1600" spc="-10" dirty="0">
                <a:solidFill>
                  <a:srgbClr val="006FC0"/>
                </a:solidFill>
                <a:latin typeface="Consolas"/>
                <a:cs typeface="Consolas"/>
              </a:rPr>
              <a:t> </a:t>
            </a:r>
            <a:r>
              <a:rPr sz="1600" dirty="0">
                <a:solidFill>
                  <a:srgbClr val="7E7E7E"/>
                </a:solidFill>
                <a:latin typeface="Consolas"/>
                <a:cs typeface="Consolas"/>
              </a:rPr>
              <a:t>#</a:t>
            </a:r>
            <a:r>
              <a:rPr sz="1600" spc="-30" dirty="0">
                <a:solidFill>
                  <a:srgbClr val="7E7E7E"/>
                </a:solidFill>
                <a:latin typeface="Consolas"/>
                <a:cs typeface="Consolas"/>
              </a:rPr>
              <a:t> </a:t>
            </a:r>
            <a:r>
              <a:rPr sz="1600" dirty="0">
                <a:solidFill>
                  <a:srgbClr val="7E7E7E"/>
                </a:solidFill>
                <a:latin typeface="Consolas"/>
                <a:cs typeface="Consolas"/>
              </a:rPr>
              <a:t>initiele</a:t>
            </a:r>
            <a:r>
              <a:rPr sz="1600" spc="-15" dirty="0">
                <a:solidFill>
                  <a:srgbClr val="7E7E7E"/>
                </a:solidFill>
                <a:latin typeface="Consolas"/>
                <a:cs typeface="Consolas"/>
              </a:rPr>
              <a:t> </a:t>
            </a:r>
            <a:r>
              <a:rPr sz="1600" dirty="0">
                <a:solidFill>
                  <a:srgbClr val="7E7E7E"/>
                </a:solidFill>
                <a:latin typeface="Consolas"/>
                <a:cs typeface="Consolas"/>
              </a:rPr>
              <a:t>[x,</a:t>
            </a:r>
            <a:r>
              <a:rPr sz="1600" spc="-15" dirty="0">
                <a:solidFill>
                  <a:srgbClr val="7E7E7E"/>
                </a:solidFill>
                <a:latin typeface="Consolas"/>
                <a:cs typeface="Consolas"/>
              </a:rPr>
              <a:t> </a:t>
            </a:r>
            <a:r>
              <a:rPr sz="1600" spc="-25" dirty="0">
                <a:solidFill>
                  <a:srgbClr val="7E7E7E"/>
                </a:solidFill>
                <a:latin typeface="Consolas"/>
                <a:cs typeface="Consolas"/>
              </a:rPr>
              <a:t>y]</a:t>
            </a:r>
            <a:endParaRPr sz="1600">
              <a:latin typeface="Consolas"/>
              <a:cs typeface="Consolas"/>
            </a:endParaRPr>
          </a:p>
          <a:p>
            <a:pPr>
              <a:lnSpc>
                <a:spcPct val="100000"/>
              </a:lnSpc>
              <a:spcBef>
                <a:spcPts val="45"/>
              </a:spcBef>
            </a:pPr>
            <a:endParaRPr sz="1600">
              <a:latin typeface="Consolas"/>
              <a:cs typeface="Consolas"/>
            </a:endParaRPr>
          </a:p>
          <a:p>
            <a:pPr marL="12700">
              <a:lnSpc>
                <a:spcPct val="100000"/>
              </a:lnSpc>
              <a:spcBef>
                <a:spcPts val="5"/>
              </a:spcBef>
            </a:pPr>
            <a:r>
              <a:rPr sz="1600" dirty="0">
                <a:latin typeface="Consolas"/>
                <a:cs typeface="Consolas"/>
              </a:rPr>
              <a:t>&gt;&gt;&gt;</a:t>
            </a:r>
            <a:r>
              <a:rPr sz="1600" spc="-50" dirty="0">
                <a:latin typeface="Consolas"/>
                <a:cs typeface="Consolas"/>
              </a:rPr>
              <a:t> </a:t>
            </a:r>
            <a:r>
              <a:rPr sz="1600" dirty="0">
                <a:solidFill>
                  <a:srgbClr val="006FC0"/>
                </a:solidFill>
                <a:latin typeface="Consolas"/>
                <a:cs typeface="Consolas"/>
              </a:rPr>
              <a:t>rastrigin</a:t>
            </a:r>
            <a:r>
              <a:rPr sz="1600" spc="-45" dirty="0">
                <a:solidFill>
                  <a:srgbClr val="006FC0"/>
                </a:solidFill>
                <a:latin typeface="Consolas"/>
                <a:cs typeface="Consolas"/>
              </a:rPr>
              <a:t> </a:t>
            </a:r>
            <a:r>
              <a:rPr sz="1600" dirty="0">
                <a:solidFill>
                  <a:srgbClr val="006FC0"/>
                </a:solidFill>
                <a:latin typeface="Consolas"/>
                <a:cs typeface="Consolas"/>
              </a:rPr>
              <a:t>=</a:t>
            </a:r>
            <a:r>
              <a:rPr sz="1600" spc="-30" dirty="0">
                <a:solidFill>
                  <a:srgbClr val="006FC0"/>
                </a:solidFill>
                <a:latin typeface="Consolas"/>
                <a:cs typeface="Consolas"/>
              </a:rPr>
              <a:t> </a:t>
            </a:r>
            <a:r>
              <a:rPr sz="1600" dirty="0">
                <a:solidFill>
                  <a:srgbClr val="006FC0"/>
                </a:solidFill>
                <a:latin typeface="Consolas"/>
                <a:cs typeface="Consolas"/>
              </a:rPr>
              <a:t>RastriginProblem(init_sol)</a:t>
            </a:r>
            <a:r>
              <a:rPr sz="1600" spc="-45" dirty="0">
                <a:solidFill>
                  <a:srgbClr val="006FC0"/>
                </a:solidFill>
                <a:latin typeface="Consolas"/>
                <a:cs typeface="Consolas"/>
              </a:rPr>
              <a:t> </a:t>
            </a:r>
            <a:r>
              <a:rPr sz="1600" dirty="0">
                <a:solidFill>
                  <a:srgbClr val="7E7E7E"/>
                </a:solidFill>
                <a:latin typeface="Consolas"/>
                <a:cs typeface="Consolas"/>
              </a:rPr>
              <a:t>#</a:t>
            </a:r>
            <a:r>
              <a:rPr sz="1600" spc="-40" dirty="0">
                <a:solidFill>
                  <a:srgbClr val="7E7E7E"/>
                </a:solidFill>
                <a:latin typeface="Consolas"/>
                <a:cs typeface="Consolas"/>
              </a:rPr>
              <a:t> </a:t>
            </a:r>
            <a:r>
              <a:rPr sz="1600" dirty="0">
                <a:solidFill>
                  <a:srgbClr val="7E7E7E"/>
                </a:solidFill>
                <a:latin typeface="Consolas"/>
                <a:cs typeface="Consolas"/>
              </a:rPr>
              <a:t>initiele</a:t>
            </a:r>
            <a:r>
              <a:rPr sz="1600" spc="-30" dirty="0">
                <a:solidFill>
                  <a:srgbClr val="7E7E7E"/>
                </a:solidFill>
                <a:latin typeface="Consolas"/>
                <a:cs typeface="Consolas"/>
              </a:rPr>
              <a:t> </a:t>
            </a:r>
            <a:r>
              <a:rPr sz="1600" dirty="0">
                <a:solidFill>
                  <a:srgbClr val="7E7E7E"/>
                </a:solidFill>
                <a:latin typeface="Consolas"/>
                <a:cs typeface="Consolas"/>
              </a:rPr>
              <a:t>[x,</a:t>
            </a:r>
            <a:r>
              <a:rPr sz="1600" spc="-30" dirty="0">
                <a:solidFill>
                  <a:srgbClr val="7E7E7E"/>
                </a:solidFill>
                <a:latin typeface="Consolas"/>
                <a:cs typeface="Consolas"/>
              </a:rPr>
              <a:t> </a:t>
            </a:r>
            <a:r>
              <a:rPr sz="1600" dirty="0">
                <a:solidFill>
                  <a:srgbClr val="7E7E7E"/>
                </a:solidFill>
                <a:latin typeface="Consolas"/>
                <a:cs typeface="Consolas"/>
              </a:rPr>
              <a:t>y]</a:t>
            </a:r>
            <a:r>
              <a:rPr sz="1600" spc="-35" dirty="0">
                <a:solidFill>
                  <a:srgbClr val="7E7E7E"/>
                </a:solidFill>
                <a:latin typeface="Consolas"/>
                <a:cs typeface="Consolas"/>
              </a:rPr>
              <a:t> </a:t>
            </a:r>
            <a:r>
              <a:rPr sz="1600" spc="-10" dirty="0">
                <a:solidFill>
                  <a:srgbClr val="7E7E7E"/>
                </a:solidFill>
                <a:latin typeface="Consolas"/>
                <a:cs typeface="Consolas"/>
              </a:rPr>
              <a:t>-</a:t>
            </a:r>
            <a:r>
              <a:rPr sz="1600" dirty="0">
                <a:solidFill>
                  <a:srgbClr val="7E7E7E"/>
                </a:solidFill>
                <a:latin typeface="Consolas"/>
                <a:cs typeface="Consolas"/>
              </a:rPr>
              <a:t>&gt;</a:t>
            </a:r>
            <a:r>
              <a:rPr sz="1600" spc="-35" dirty="0">
                <a:solidFill>
                  <a:srgbClr val="7E7E7E"/>
                </a:solidFill>
                <a:latin typeface="Consolas"/>
                <a:cs typeface="Consolas"/>
              </a:rPr>
              <a:t> </a:t>
            </a:r>
            <a:r>
              <a:rPr sz="1600" spc="-10" dirty="0">
                <a:solidFill>
                  <a:srgbClr val="7E7E7E"/>
                </a:solidFill>
                <a:latin typeface="Consolas"/>
                <a:cs typeface="Consolas"/>
              </a:rPr>
              <a:t>self.state</a:t>
            </a:r>
            <a:endParaRPr sz="1600">
              <a:latin typeface="Consolas"/>
              <a:cs typeface="Consolas"/>
            </a:endParaRPr>
          </a:p>
          <a:p>
            <a:pPr>
              <a:lnSpc>
                <a:spcPct val="100000"/>
              </a:lnSpc>
              <a:spcBef>
                <a:spcPts val="45"/>
              </a:spcBef>
            </a:pPr>
            <a:endParaRPr sz="1600">
              <a:latin typeface="Consolas"/>
              <a:cs typeface="Consolas"/>
            </a:endParaRPr>
          </a:p>
          <a:p>
            <a:pPr marL="12700">
              <a:lnSpc>
                <a:spcPct val="100000"/>
              </a:lnSpc>
            </a:pPr>
            <a:r>
              <a:rPr sz="1600" dirty="0">
                <a:latin typeface="Consolas"/>
                <a:cs typeface="Consolas"/>
              </a:rPr>
              <a:t>&gt;&gt;&gt;</a:t>
            </a:r>
            <a:r>
              <a:rPr sz="1600" spc="-30" dirty="0">
                <a:latin typeface="Consolas"/>
                <a:cs typeface="Consolas"/>
              </a:rPr>
              <a:t> </a:t>
            </a:r>
            <a:r>
              <a:rPr sz="1600" i="1" dirty="0">
                <a:solidFill>
                  <a:srgbClr val="808080"/>
                </a:solidFill>
                <a:latin typeface="Consolas"/>
                <a:cs typeface="Consolas"/>
              </a:rPr>
              <a:t>#</a:t>
            </a:r>
            <a:r>
              <a:rPr sz="1600" i="1" spc="-30" dirty="0">
                <a:solidFill>
                  <a:srgbClr val="808080"/>
                </a:solidFill>
                <a:latin typeface="Consolas"/>
                <a:cs typeface="Consolas"/>
              </a:rPr>
              <a:t> </a:t>
            </a:r>
            <a:r>
              <a:rPr sz="1600" i="1" dirty="0">
                <a:solidFill>
                  <a:srgbClr val="808080"/>
                </a:solidFill>
                <a:latin typeface="Consolas"/>
                <a:cs typeface="Consolas"/>
              </a:rPr>
              <a:t>opgeven</a:t>
            </a:r>
            <a:r>
              <a:rPr sz="1600" i="1" spc="-40" dirty="0">
                <a:solidFill>
                  <a:srgbClr val="808080"/>
                </a:solidFill>
                <a:latin typeface="Consolas"/>
                <a:cs typeface="Consolas"/>
              </a:rPr>
              <a:t> </a:t>
            </a:r>
            <a:r>
              <a:rPr sz="1600" i="1" dirty="0">
                <a:solidFill>
                  <a:srgbClr val="808080"/>
                </a:solidFill>
                <a:latin typeface="Consolas"/>
                <a:cs typeface="Consolas"/>
              </a:rPr>
              <a:t>van</a:t>
            </a:r>
            <a:r>
              <a:rPr sz="1600" i="1" spc="-25" dirty="0">
                <a:solidFill>
                  <a:srgbClr val="808080"/>
                </a:solidFill>
                <a:latin typeface="Consolas"/>
                <a:cs typeface="Consolas"/>
              </a:rPr>
              <a:t> </a:t>
            </a:r>
            <a:r>
              <a:rPr sz="1600" i="1" dirty="0">
                <a:solidFill>
                  <a:srgbClr val="808080"/>
                </a:solidFill>
                <a:latin typeface="Consolas"/>
                <a:cs typeface="Consolas"/>
              </a:rPr>
              <a:t>de</a:t>
            </a:r>
            <a:r>
              <a:rPr sz="1600" i="1" spc="-30" dirty="0">
                <a:solidFill>
                  <a:srgbClr val="808080"/>
                </a:solidFill>
                <a:latin typeface="Consolas"/>
                <a:cs typeface="Consolas"/>
              </a:rPr>
              <a:t> </a:t>
            </a:r>
            <a:r>
              <a:rPr sz="1600" i="1" dirty="0">
                <a:solidFill>
                  <a:srgbClr val="808080"/>
                </a:solidFill>
                <a:latin typeface="Consolas"/>
                <a:cs typeface="Consolas"/>
              </a:rPr>
              <a:t>annealing</a:t>
            </a:r>
            <a:r>
              <a:rPr sz="1600" i="1" spc="-30" dirty="0">
                <a:solidFill>
                  <a:srgbClr val="808080"/>
                </a:solidFill>
                <a:latin typeface="Consolas"/>
                <a:cs typeface="Consolas"/>
              </a:rPr>
              <a:t> </a:t>
            </a:r>
            <a:r>
              <a:rPr sz="1600" i="1" dirty="0">
                <a:solidFill>
                  <a:srgbClr val="808080"/>
                </a:solidFill>
                <a:latin typeface="Consolas"/>
                <a:cs typeface="Consolas"/>
              </a:rPr>
              <a:t>parameters.</a:t>
            </a:r>
            <a:r>
              <a:rPr sz="1600" i="1" spc="-40" dirty="0">
                <a:solidFill>
                  <a:srgbClr val="808080"/>
                </a:solidFill>
                <a:latin typeface="Consolas"/>
                <a:cs typeface="Consolas"/>
              </a:rPr>
              <a:t> </a:t>
            </a:r>
            <a:r>
              <a:rPr sz="1600" i="1" dirty="0">
                <a:solidFill>
                  <a:srgbClr val="808080"/>
                </a:solidFill>
                <a:latin typeface="Consolas"/>
                <a:cs typeface="Consolas"/>
              </a:rPr>
              <a:t>Zo</a:t>
            </a:r>
            <a:r>
              <a:rPr sz="1600" i="1" spc="-30" dirty="0">
                <a:solidFill>
                  <a:srgbClr val="808080"/>
                </a:solidFill>
                <a:latin typeface="Consolas"/>
                <a:cs typeface="Consolas"/>
              </a:rPr>
              <a:t> </a:t>
            </a:r>
            <a:r>
              <a:rPr sz="1600" i="1" dirty="0">
                <a:solidFill>
                  <a:srgbClr val="808080"/>
                </a:solidFill>
                <a:latin typeface="Consolas"/>
                <a:cs typeface="Consolas"/>
              </a:rPr>
              <a:t>niet:</a:t>
            </a:r>
            <a:r>
              <a:rPr sz="1600" i="1" spc="-30" dirty="0">
                <a:solidFill>
                  <a:srgbClr val="808080"/>
                </a:solidFill>
                <a:latin typeface="Consolas"/>
                <a:cs typeface="Consolas"/>
              </a:rPr>
              <a:t> </a:t>
            </a:r>
            <a:r>
              <a:rPr sz="1600" i="1" dirty="0">
                <a:solidFill>
                  <a:srgbClr val="808080"/>
                </a:solidFill>
                <a:latin typeface="Consolas"/>
                <a:cs typeface="Consolas"/>
              </a:rPr>
              <a:t>default</a:t>
            </a:r>
            <a:r>
              <a:rPr sz="1600" i="1" spc="-25" dirty="0">
                <a:solidFill>
                  <a:srgbClr val="808080"/>
                </a:solidFill>
                <a:latin typeface="Consolas"/>
                <a:cs typeface="Consolas"/>
              </a:rPr>
              <a:t> </a:t>
            </a:r>
            <a:r>
              <a:rPr sz="1600" i="1" spc="-10" dirty="0">
                <a:solidFill>
                  <a:srgbClr val="808080"/>
                </a:solidFill>
                <a:latin typeface="Consolas"/>
                <a:cs typeface="Consolas"/>
              </a:rPr>
              <a:t>waarden</a:t>
            </a:r>
            <a:endParaRPr sz="1600">
              <a:latin typeface="Consolas"/>
              <a:cs typeface="Consolas"/>
            </a:endParaRPr>
          </a:p>
          <a:p>
            <a:pPr marL="12700">
              <a:lnSpc>
                <a:spcPct val="100000"/>
              </a:lnSpc>
            </a:pPr>
            <a:r>
              <a:rPr sz="1600" dirty="0">
                <a:latin typeface="Consolas"/>
                <a:cs typeface="Consolas"/>
              </a:rPr>
              <a:t>&gt;&gt;&gt;</a:t>
            </a:r>
            <a:r>
              <a:rPr sz="1600" spc="-20" dirty="0">
                <a:latin typeface="Consolas"/>
                <a:cs typeface="Consolas"/>
              </a:rPr>
              <a:t> </a:t>
            </a:r>
            <a:r>
              <a:rPr sz="1600" spc="-10" dirty="0">
                <a:solidFill>
                  <a:srgbClr val="006FC0"/>
                </a:solidFill>
                <a:latin typeface="Consolas"/>
                <a:cs typeface="Consolas"/>
              </a:rPr>
              <a:t>rastrigin.anneal()</a:t>
            </a:r>
            <a:endParaRPr sz="1600">
              <a:latin typeface="Consolas"/>
              <a:cs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5240">
              <a:lnSpc>
                <a:spcPct val="100000"/>
              </a:lnSpc>
              <a:spcBef>
                <a:spcPts val="95"/>
              </a:spcBef>
            </a:pPr>
            <a:r>
              <a:rPr sz="2200" dirty="0"/>
              <a:t>Simulated</a:t>
            </a:r>
            <a:r>
              <a:rPr sz="2200" spc="-145" dirty="0"/>
              <a:t> </a:t>
            </a:r>
            <a:r>
              <a:rPr sz="2200" spc="-10" dirty="0"/>
              <a:t>annealing</a:t>
            </a:r>
            <a:endParaRPr sz="2200"/>
          </a:p>
        </p:txBody>
      </p:sp>
      <p:sp>
        <p:nvSpPr>
          <p:cNvPr id="3" name="object 3"/>
          <p:cNvSpPr txBox="1"/>
          <p:nvPr/>
        </p:nvSpPr>
        <p:spPr>
          <a:xfrm>
            <a:off x="636828" y="866901"/>
            <a:ext cx="8380095" cy="5865495"/>
          </a:xfrm>
          <a:prstGeom prst="rect">
            <a:avLst/>
          </a:prstGeom>
        </p:spPr>
        <p:txBody>
          <a:bodyPr vert="horz" wrap="square" lIns="0" tIns="13335" rIns="0" bIns="0" rtlCol="0">
            <a:spAutoFit/>
          </a:bodyPr>
          <a:lstStyle/>
          <a:p>
            <a:pPr marL="12700" marR="661670">
              <a:lnSpc>
                <a:spcPct val="100000"/>
              </a:lnSpc>
              <a:spcBef>
                <a:spcPts val="105"/>
              </a:spcBef>
            </a:pPr>
            <a:r>
              <a:rPr sz="2000" dirty="0">
                <a:latin typeface="Verdana"/>
                <a:cs typeface="Verdana"/>
              </a:rPr>
              <a:t>We</a:t>
            </a:r>
            <a:r>
              <a:rPr sz="2000" spc="-60" dirty="0">
                <a:latin typeface="Verdana"/>
                <a:cs typeface="Verdana"/>
              </a:rPr>
              <a:t> </a:t>
            </a:r>
            <a:r>
              <a:rPr sz="2000" dirty="0">
                <a:latin typeface="Verdana"/>
                <a:cs typeface="Verdana"/>
              </a:rPr>
              <a:t>hebben</a:t>
            </a:r>
            <a:r>
              <a:rPr sz="2000" spc="-65" dirty="0">
                <a:latin typeface="Verdana"/>
                <a:cs typeface="Verdana"/>
              </a:rPr>
              <a:t> </a:t>
            </a:r>
            <a:r>
              <a:rPr sz="2000" dirty="0">
                <a:latin typeface="Verdana"/>
                <a:cs typeface="Verdana"/>
              </a:rPr>
              <a:t>in</a:t>
            </a:r>
            <a:r>
              <a:rPr sz="2000" spc="-55" dirty="0">
                <a:latin typeface="Verdana"/>
                <a:cs typeface="Verdana"/>
              </a:rPr>
              <a:t> </a:t>
            </a:r>
            <a:r>
              <a:rPr sz="2000" dirty="0">
                <a:latin typeface="Verdana"/>
                <a:cs typeface="Verdana"/>
              </a:rPr>
              <a:t>ons</a:t>
            </a:r>
            <a:r>
              <a:rPr sz="2000" spc="-60" dirty="0">
                <a:latin typeface="Verdana"/>
                <a:cs typeface="Verdana"/>
              </a:rPr>
              <a:t> </a:t>
            </a:r>
            <a:r>
              <a:rPr sz="2000" dirty="0">
                <a:latin typeface="Verdana"/>
                <a:cs typeface="Verdana"/>
              </a:rPr>
              <a:t>voorbeeld</a:t>
            </a:r>
            <a:r>
              <a:rPr sz="2000" spc="-45" dirty="0">
                <a:latin typeface="Verdana"/>
                <a:cs typeface="Verdana"/>
              </a:rPr>
              <a:t> </a:t>
            </a:r>
            <a:r>
              <a:rPr sz="2000" dirty="0">
                <a:latin typeface="Verdana"/>
                <a:cs typeface="Verdana"/>
              </a:rPr>
              <a:t>verschillende</a:t>
            </a:r>
            <a:r>
              <a:rPr sz="2000" spc="-55" dirty="0">
                <a:latin typeface="Verdana"/>
                <a:cs typeface="Verdana"/>
              </a:rPr>
              <a:t> </a:t>
            </a:r>
            <a:r>
              <a:rPr sz="2000" dirty="0">
                <a:latin typeface="Verdana"/>
                <a:cs typeface="Verdana"/>
              </a:rPr>
              <a:t>default</a:t>
            </a:r>
            <a:r>
              <a:rPr sz="2000" spc="-65" dirty="0">
                <a:latin typeface="Verdana"/>
                <a:cs typeface="Verdana"/>
              </a:rPr>
              <a:t> </a:t>
            </a:r>
            <a:r>
              <a:rPr sz="2000" spc="-10" dirty="0">
                <a:latin typeface="Verdana"/>
                <a:cs typeface="Verdana"/>
              </a:rPr>
              <a:t>waarden </a:t>
            </a:r>
            <a:r>
              <a:rPr sz="2000" dirty="0">
                <a:latin typeface="Verdana"/>
                <a:cs typeface="Verdana"/>
              </a:rPr>
              <a:t>gebruikt,</a:t>
            </a:r>
            <a:r>
              <a:rPr sz="2000" spc="-45" dirty="0">
                <a:latin typeface="Verdana"/>
                <a:cs typeface="Verdana"/>
              </a:rPr>
              <a:t> </a:t>
            </a:r>
            <a:r>
              <a:rPr sz="2000" dirty="0">
                <a:latin typeface="Verdana"/>
                <a:cs typeface="Verdana"/>
              </a:rPr>
              <a:t>maar</a:t>
            </a:r>
            <a:r>
              <a:rPr sz="2000" spc="-30" dirty="0">
                <a:latin typeface="Verdana"/>
                <a:cs typeface="Verdana"/>
              </a:rPr>
              <a:t> </a:t>
            </a:r>
            <a:r>
              <a:rPr sz="2000" dirty="0">
                <a:latin typeface="Verdana"/>
                <a:cs typeface="Verdana"/>
              </a:rPr>
              <a:t>deze</a:t>
            </a:r>
            <a:r>
              <a:rPr sz="2000" spc="-40" dirty="0">
                <a:latin typeface="Verdana"/>
                <a:cs typeface="Verdana"/>
              </a:rPr>
              <a:t> </a:t>
            </a:r>
            <a:r>
              <a:rPr sz="2000" dirty="0">
                <a:latin typeface="Verdana"/>
                <a:cs typeface="Verdana"/>
              </a:rPr>
              <a:t>kunnen</a:t>
            </a:r>
            <a:r>
              <a:rPr sz="2000" spc="-65" dirty="0">
                <a:latin typeface="Verdana"/>
                <a:cs typeface="Verdana"/>
              </a:rPr>
              <a:t> </a:t>
            </a:r>
            <a:r>
              <a:rPr sz="2000" dirty="0">
                <a:latin typeface="Verdana"/>
                <a:cs typeface="Verdana"/>
              </a:rPr>
              <a:t>worden</a:t>
            </a:r>
            <a:r>
              <a:rPr sz="2000" spc="-40" dirty="0">
                <a:latin typeface="Verdana"/>
                <a:cs typeface="Verdana"/>
              </a:rPr>
              <a:t> </a:t>
            </a:r>
            <a:r>
              <a:rPr sz="2000" dirty="0">
                <a:latin typeface="Verdana"/>
                <a:cs typeface="Verdana"/>
              </a:rPr>
              <a:t>gewijzigd -</a:t>
            </a:r>
            <a:r>
              <a:rPr sz="2000" spc="-30" dirty="0">
                <a:latin typeface="Verdana"/>
                <a:cs typeface="Verdana"/>
              </a:rPr>
              <a:t> </a:t>
            </a:r>
            <a:r>
              <a:rPr sz="2000" dirty="0">
                <a:latin typeface="Verdana"/>
                <a:cs typeface="Verdana"/>
              </a:rPr>
              <a:t>voordat</a:t>
            </a:r>
            <a:r>
              <a:rPr sz="2000" spc="-30" dirty="0">
                <a:latin typeface="Verdana"/>
                <a:cs typeface="Verdana"/>
              </a:rPr>
              <a:t> </a:t>
            </a:r>
            <a:r>
              <a:rPr sz="2000" spc="-25" dirty="0">
                <a:latin typeface="Verdana"/>
                <a:cs typeface="Verdana"/>
              </a:rPr>
              <a:t>het </a:t>
            </a:r>
            <a:r>
              <a:rPr sz="2000" dirty="0">
                <a:latin typeface="Verdana"/>
                <a:cs typeface="Verdana"/>
              </a:rPr>
              <a:t>annealing</a:t>
            </a:r>
            <a:r>
              <a:rPr sz="2000" spc="-35" dirty="0">
                <a:latin typeface="Verdana"/>
                <a:cs typeface="Verdana"/>
              </a:rPr>
              <a:t> </a:t>
            </a:r>
            <a:r>
              <a:rPr sz="2000" dirty="0">
                <a:latin typeface="Verdana"/>
                <a:cs typeface="Verdana"/>
              </a:rPr>
              <a:t>proces</a:t>
            </a:r>
            <a:r>
              <a:rPr sz="2000" spc="-45" dirty="0">
                <a:latin typeface="Verdana"/>
                <a:cs typeface="Verdana"/>
              </a:rPr>
              <a:t> </a:t>
            </a:r>
            <a:r>
              <a:rPr sz="2000" dirty="0">
                <a:latin typeface="Verdana"/>
                <a:cs typeface="Verdana"/>
              </a:rPr>
              <a:t>wordt</a:t>
            </a:r>
            <a:r>
              <a:rPr sz="2000" spc="-40" dirty="0">
                <a:latin typeface="Verdana"/>
                <a:cs typeface="Verdana"/>
              </a:rPr>
              <a:t> </a:t>
            </a:r>
            <a:r>
              <a:rPr sz="2000" dirty="0">
                <a:latin typeface="Verdana"/>
                <a:cs typeface="Verdana"/>
              </a:rPr>
              <a:t>uitgevoerd</a:t>
            </a:r>
            <a:r>
              <a:rPr sz="2000" spc="-70" dirty="0">
                <a:latin typeface="Verdana"/>
                <a:cs typeface="Verdana"/>
              </a:rPr>
              <a:t> </a:t>
            </a:r>
            <a:r>
              <a:rPr sz="2000" spc="-10" dirty="0">
                <a:latin typeface="Verdana"/>
                <a:cs typeface="Verdana"/>
              </a:rPr>
              <a:t>-</a:t>
            </a:r>
            <a:r>
              <a:rPr sz="2000" spc="-50" dirty="0">
                <a:latin typeface="Verdana"/>
                <a:cs typeface="Verdana"/>
              </a:rPr>
              <a:t>:</a:t>
            </a:r>
            <a:endParaRPr sz="2000">
              <a:latin typeface="Verdana"/>
              <a:cs typeface="Verdana"/>
            </a:endParaRPr>
          </a:p>
          <a:p>
            <a:pPr marL="354965" indent="-342265">
              <a:lnSpc>
                <a:spcPct val="100000"/>
              </a:lnSpc>
              <a:spcBef>
                <a:spcPts val="2175"/>
              </a:spcBef>
              <a:buFont typeface="Arial MT"/>
              <a:buChar char="•"/>
              <a:tabLst>
                <a:tab pos="354965" algn="l"/>
              </a:tabLst>
            </a:pPr>
            <a:r>
              <a:rPr sz="2000" spc="-20" dirty="0">
                <a:solidFill>
                  <a:srgbClr val="23292E"/>
                </a:solidFill>
                <a:latin typeface="Calibri"/>
                <a:cs typeface="Calibri"/>
              </a:rPr>
              <a:t>Tmax</a:t>
            </a:r>
            <a:r>
              <a:rPr sz="2000" spc="-50" dirty="0">
                <a:solidFill>
                  <a:srgbClr val="23292E"/>
                </a:solidFill>
                <a:latin typeface="Calibri"/>
                <a:cs typeface="Calibri"/>
              </a:rPr>
              <a:t> </a:t>
            </a:r>
            <a:r>
              <a:rPr sz="2000" dirty="0">
                <a:solidFill>
                  <a:srgbClr val="23292E"/>
                </a:solidFill>
                <a:latin typeface="Calibri"/>
                <a:cs typeface="Calibri"/>
              </a:rPr>
              <a:t>=</a:t>
            </a:r>
            <a:r>
              <a:rPr sz="2000" spc="-45" dirty="0">
                <a:solidFill>
                  <a:srgbClr val="23292E"/>
                </a:solidFill>
                <a:latin typeface="Calibri"/>
                <a:cs typeface="Calibri"/>
              </a:rPr>
              <a:t> </a:t>
            </a:r>
            <a:r>
              <a:rPr sz="2000" dirty="0">
                <a:solidFill>
                  <a:srgbClr val="23292E"/>
                </a:solidFill>
                <a:latin typeface="Calibri"/>
                <a:cs typeface="Calibri"/>
              </a:rPr>
              <a:t>25000.0</a:t>
            </a:r>
            <a:r>
              <a:rPr sz="2000" spc="-75" dirty="0">
                <a:solidFill>
                  <a:srgbClr val="23292E"/>
                </a:solidFill>
                <a:latin typeface="Calibri"/>
                <a:cs typeface="Calibri"/>
              </a:rPr>
              <a:t> </a:t>
            </a:r>
            <a:r>
              <a:rPr sz="2000" dirty="0">
                <a:solidFill>
                  <a:srgbClr val="7E7E7E"/>
                </a:solidFill>
                <a:latin typeface="Calibri"/>
                <a:cs typeface="Calibri"/>
              </a:rPr>
              <a:t>#</a:t>
            </a:r>
            <a:r>
              <a:rPr sz="2000" spc="-55" dirty="0">
                <a:solidFill>
                  <a:srgbClr val="7E7E7E"/>
                </a:solidFill>
                <a:latin typeface="Calibri"/>
                <a:cs typeface="Calibri"/>
              </a:rPr>
              <a:t> </a:t>
            </a:r>
            <a:r>
              <a:rPr sz="2000" dirty="0">
                <a:solidFill>
                  <a:srgbClr val="7E7E7E"/>
                </a:solidFill>
                <a:latin typeface="Calibri"/>
                <a:cs typeface="Calibri"/>
              </a:rPr>
              <a:t>Max</a:t>
            </a:r>
            <a:r>
              <a:rPr sz="2000" spc="-45" dirty="0">
                <a:solidFill>
                  <a:srgbClr val="7E7E7E"/>
                </a:solidFill>
                <a:latin typeface="Calibri"/>
                <a:cs typeface="Calibri"/>
              </a:rPr>
              <a:t> </a:t>
            </a:r>
            <a:r>
              <a:rPr sz="2000" dirty="0">
                <a:solidFill>
                  <a:srgbClr val="7E7E7E"/>
                </a:solidFill>
                <a:latin typeface="Calibri"/>
                <a:cs typeface="Calibri"/>
              </a:rPr>
              <a:t>(start)</a:t>
            </a:r>
            <a:r>
              <a:rPr sz="2000" spc="-35" dirty="0">
                <a:solidFill>
                  <a:srgbClr val="7E7E7E"/>
                </a:solidFill>
                <a:latin typeface="Calibri"/>
                <a:cs typeface="Calibri"/>
              </a:rPr>
              <a:t> </a:t>
            </a:r>
            <a:r>
              <a:rPr sz="2000" spc="-10" dirty="0">
                <a:solidFill>
                  <a:srgbClr val="7E7E7E"/>
                </a:solidFill>
                <a:latin typeface="Calibri"/>
                <a:cs typeface="Calibri"/>
              </a:rPr>
              <a:t>temperatuur</a:t>
            </a:r>
            <a:endParaRPr sz="2000">
              <a:latin typeface="Calibri"/>
              <a:cs typeface="Calibri"/>
            </a:endParaRPr>
          </a:p>
          <a:p>
            <a:pPr marL="354965" indent="-342265">
              <a:lnSpc>
                <a:spcPct val="100000"/>
              </a:lnSpc>
              <a:spcBef>
                <a:spcPts val="300"/>
              </a:spcBef>
              <a:buFont typeface="Arial MT"/>
              <a:buChar char="•"/>
              <a:tabLst>
                <a:tab pos="354965" algn="l"/>
              </a:tabLst>
            </a:pPr>
            <a:r>
              <a:rPr sz="2000" spc="-10" dirty="0">
                <a:solidFill>
                  <a:srgbClr val="23292E"/>
                </a:solidFill>
                <a:latin typeface="Calibri"/>
                <a:cs typeface="Calibri"/>
              </a:rPr>
              <a:t>Tmin</a:t>
            </a:r>
            <a:r>
              <a:rPr sz="2000" spc="-25" dirty="0">
                <a:solidFill>
                  <a:srgbClr val="23292E"/>
                </a:solidFill>
                <a:latin typeface="Calibri"/>
                <a:cs typeface="Calibri"/>
              </a:rPr>
              <a:t> </a:t>
            </a:r>
            <a:r>
              <a:rPr sz="2000" dirty="0">
                <a:solidFill>
                  <a:srgbClr val="23292E"/>
                </a:solidFill>
                <a:latin typeface="Calibri"/>
                <a:cs typeface="Calibri"/>
              </a:rPr>
              <a:t>=</a:t>
            </a:r>
            <a:r>
              <a:rPr sz="2000" spc="-25" dirty="0">
                <a:solidFill>
                  <a:srgbClr val="23292E"/>
                </a:solidFill>
                <a:latin typeface="Calibri"/>
                <a:cs typeface="Calibri"/>
              </a:rPr>
              <a:t> </a:t>
            </a:r>
            <a:r>
              <a:rPr sz="2000" dirty="0">
                <a:solidFill>
                  <a:srgbClr val="23292E"/>
                </a:solidFill>
                <a:latin typeface="Calibri"/>
                <a:cs typeface="Calibri"/>
              </a:rPr>
              <a:t>2.5</a:t>
            </a:r>
            <a:r>
              <a:rPr sz="2000" spc="-35" dirty="0">
                <a:solidFill>
                  <a:srgbClr val="23292E"/>
                </a:solidFill>
                <a:latin typeface="Calibri"/>
                <a:cs typeface="Calibri"/>
              </a:rPr>
              <a:t> </a:t>
            </a:r>
            <a:r>
              <a:rPr sz="2000" dirty="0">
                <a:solidFill>
                  <a:srgbClr val="7E7E7E"/>
                </a:solidFill>
                <a:latin typeface="Calibri"/>
                <a:cs typeface="Calibri"/>
              </a:rPr>
              <a:t>#</a:t>
            </a:r>
            <a:r>
              <a:rPr sz="2000" spc="-35" dirty="0">
                <a:solidFill>
                  <a:srgbClr val="7E7E7E"/>
                </a:solidFill>
                <a:latin typeface="Calibri"/>
                <a:cs typeface="Calibri"/>
              </a:rPr>
              <a:t> </a:t>
            </a:r>
            <a:r>
              <a:rPr sz="2000" dirty="0">
                <a:solidFill>
                  <a:srgbClr val="7E7E7E"/>
                </a:solidFill>
                <a:latin typeface="Calibri"/>
                <a:cs typeface="Calibri"/>
              </a:rPr>
              <a:t>Min</a:t>
            </a:r>
            <a:r>
              <a:rPr sz="2000" spc="-25" dirty="0">
                <a:solidFill>
                  <a:srgbClr val="7E7E7E"/>
                </a:solidFill>
                <a:latin typeface="Calibri"/>
                <a:cs typeface="Calibri"/>
              </a:rPr>
              <a:t> </a:t>
            </a:r>
            <a:r>
              <a:rPr sz="2000" dirty="0">
                <a:solidFill>
                  <a:srgbClr val="7E7E7E"/>
                </a:solidFill>
                <a:latin typeface="Calibri"/>
                <a:cs typeface="Calibri"/>
              </a:rPr>
              <a:t>(eind</a:t>
            </a:r>
            <a:r>
              <a:rPr sz="2000" spc="-35" dirty="0">
                <a:solidFill>
                  <a:srgbClr val="7E7E7E"/>
                </a:solidFill>
                <a:latin typeface="Calibri"/>
                <a:cs typeface="Calibri"/>
              </a:rPr>
              <a:t> </a:t>
            </a:r>
            <a:r>
              <a:rPr sz="2000" spc="-10" dirty="0">
                <a:solidFill>
                  <a:srgbClr val="7E7E7E"/>
                </a:solidFill>
                <a:latin typeface="Calibri"/>
                <a:cs typeface="Calibri"/>
              </a:rPr>
              <a:t>temperatuur)</a:t>
            </a:r>
            <a:endParaRPr sz="2000">
              <a:latin typeface="Calibri"/>
              <a:cs typeface="Calibri"/>
            </a:endParaRPr>
          </a:p>
          <a:p>
            <a:pPr marL="354965" indent="-342265">
              <a:lnSpc>
                <a:spcPct val="100000"/>
              </a:lnSpc>
              <a:spcBef>
                <a:spcPts val="300"/>
              </a:spcBef>
              <a:buFont typeface="Arial MT"/>
              <a:buChar char="•"/>
              <a:tabLst>
                <a:tab pos="354965" algn="l"/>
              </a:tabLst>
            </a:pPr>
            <a:r>
              <a:rPr sz="2000" spc="-20" dirty="0">
                <a:solidFill>
                  <a:srgbClr val="23292E"/>
                </a:solidFill>
                <a:latin typeface="Calibri"/>
                <a:cs typeface="Calibri"/>
              </a:rPr>
              <a:t>temperature</a:t>
            </a:r>
            <a:r>
              <a:rPr sz="2000" spc="-25" dirty="0">
                <a:solidFill>
                  <a:srgbClr val="23292E"/>
                </a:solidFill>
                <a:latin typeface="Calibri"/>
                <a:cs typeface="Calibri"/>
              </a:rPr>
              <a:t> </a:t>
            </a:r>
            <a:r>
              <a:rPr sz="2000" dirty="0">
                <a:solidFill>
                  <a:srgbClr val="23292E"/>
                </a:solidFill>
                <a:latin typeface="Calibri"/>
                <a:cs typeface="Calibri"/>
              </a:rPr>
              <a:t>steps</a:t>
            </a:r>
            <a:r>
              <a:rPr sz="2000" spc="-20" dirty="0">
                <a:solidFill>
                  <a:srgbClr val="23292E"/>
                </a:solidFill>
                <a:latin typeface="Calibri"/>
                <a:cs typeface="Calibri"/>
              </a:rPr>
              <a:t> </a:t>
            </a:r>
            <a:r>
              <a:rPr sz="2000" dirty="0">
                <a:solidFill>
                  <a:srgbClr val="23292E"/>
                </a:solidFill>
                <a:latin typeface="Calibri"/>
                <a:cs typeface="Calibri"/>
              </a:rPr>
              <a:t>=</a:t>
            </a:r>
            <a:r>
              <a:rPr sz="2000" spc="-45" dirty="0">
                <a:solidFill>
                  <a:srgbClr val="23292E"/>
                </a:solidFill>
                <a:latin typeface="Calibri"/>
                <a:cs typeface="Calibri"/>
              </a:rPr>
              <a:t> </a:t>
            </a:r>
            <a:r>
              <a:rPr sz="2000" dirty="0">
                <a:solidFill>
                  <a:srgbClr val="23292E"/>
                </a:solidFill>
                <a:latin typeface="Calibri"/>
                <a:cs typeface="Calibri"/>
              </a:rPr>
              <a:t>50000</a:t>
            </a:r>
            <a:r>
              <a:rPr sz="2000" spc="-60" dirty="0">
                <a:solidFill>
                  <a:srgbClr val="23292E"/>
                </a:solidFill>
                <a:latin typeface="Calibri"/>
                <a:cs typeface="Calibri"/>
              </a:rPr>
              <a:t> </a:t>
            </a:r>
            <a:r>
              <a:rPr sz="2000" dirty="0">
                <a:solidFill>
                  <a:srgbClr val="7E7E7E"/>
                </a:solidFill>
                <a:latin typeface="Calibri"/>
                <a:cs typeface="Calibri"/>
              </a:rPr>
              <a:t>#</a:t>
            </a:r>
            <a:r>
              <a:rPr sz="2000" spc="-40" dirty="0">
                <a:solidFill>
                  <a:srgbClr val="7E7E7E"/>
                </a:solidFill>
                <a:latin typeface="Calibri"/>
                <a:cs typeface="Calibri"/>
              </a:rPr>
              <a:t> </a:t>
            </a:r>
            <a:r>
              <a:rPr sz="2000" dirty="0">
                <a:solidFill>
                  <a:srgbClr val="7E7E7E"/>
                </a:solidFill>
                <a:latin typeface="Calibri"/>
                <a:cs typeface="Calibri"/>
              </a:rPr>
              <a:t>Aantal</a:t>
            </a:r>
            <a:r>
              <a:rPr sz="2000" spc="-35" dirty="0">
                <a:solidFill>
                  <a:srgbClr val="7E7E7E"/>
                </a:solidFill>
                <a:latin typeface="Calibri"/>
                <a:cs typeface="Calibri"/>
              </a:rPr>
              <a:t> </a:t>
            </a:r>
            <a:r>
              <a:rPr sz="2000" spc="-10" dirty="0">
                <a:solidFill>
                  <a:srgbClr val="7E7E7E"/>
                </a:solidFill>
                <a:latin typeface="Calibri"/>
                <a:cs typeface="Calibri"/>
              </a:rPr>
              <a:t>iteraties</a:t>
            </a:r>
            <a:endParaRPr sz="2000">
              <a:latin typeface="Calibri"/>
              <a:cs typeface="Calibri"/>
            </a:endParaRPr>
          </a:p>
          <a:p>
            <a:pPr marL="355600" marR="464820" indent="-342900">
              <a:lnSpc>
                <a:spcPct val="100000"/>
              </a:lnSpc>
              <a:spcBef>
                <a:spcPts val="300"/>
              </a:spcBef>
              <a:buFont typeface="Arial MT"/>
              <a:buChar char="•"/>
              <a:tabLst>
                <a:tab pos="355600" algn="l"/>
              </a:tabLst>
            </a:pPr>
            <a:r>
              <a:rPr sz="2000" dirty="0">
                <a:solidFill>
                  <a:srgbClr val="23292E"/>
                </a:solidFill>
                <a:latin typeface="Calibri"/>
                <a:cs typeface="Calibri"/>
              </a:rPr>
              <a:t>updates</a:t>
            </a:r>
            <a:r>
              <a:rPr sz="2000" spc="-55" dirty="0">
                <a:solidFill>
                  <a:srgbClr val="23292E"/>
                </a:solidFill>
                <a:latin typeface="Calibri"/>
                <a:cs typeface="Calibri"/>
              </a:rPr>
              <a:t> </a:t>
            </a:r>
            <a:r>
              <a:rPr sz="2000" dirty="0">
                <a:solidFill>
                  <a:srgbClr val="23292E"/>
                </a:solidFill>
                <a:latin typeface="Calibri"/>
                <a:cs typeface="Calibri"/>
              </a:rPr>
              <a:t>=</a:t>
            </a:r>
            <a:r>
              <a:rPr sz="2000" spc="-55" dirty="0">
                <a:solidFill>
                  <a:srgbClr val="23292E"/>
                </a:solidFill>
                <a:latin typeface="Calibri"/>
                <a:cs typeface="Calibri"/>
              </a:rPr>
              <a:t> </a:t>
            </a:r>
            <a:r>
              <a:rPr sz="2000" dirty="0">
                <a:solidFill>
                  <a:srgbClr val="23292E"/>
                </a:solidFill>
                <a:latin typeface="Calibri"/>
                <a:cs typeface="Calibri"/>
              </a:rPr>
              <a:t>100</a:t>
            </a:r>
            <a:r>
              <a:rPr sz="2000" spc="-65" dirty="0">
                <a:solidFill>
                  <a:srgbClr val="23292E"/>
                </a:solidFill>
                <a:latin typeface="Calibri"/>
                <a:cs typeface="Calibri"/>
              </a:rPr>
              <a:t> </a:t>
            </a:r>
            <a:r>
              <a:rPr sz="2000" dirty="0">
                <a:solidFill>
                  <a:srgbClr val="7E7E7E"/>
                </a:solidFill>
                <a:latin typeface="Calibri"/>
                <a:cs typeface="Calibri"/>
              </a:rPr>
              <a:t>#</a:t>
            </a:r>
            <a:r>
              <a:rPr sz="2000" spc="-60" dirty="0">
                <a:solidFill>
                  <a:srgbClr val="7E7E7E"/>
                </a:solidFill>
                <a:latin typeface="Calibri"/>
                <a:cs typeface="Calibri"/>
              </a:rPr>
              <a:t> </a:t>
            </a:r>
            <a:r>
              <a:rPr sz="2000" dirty="0">
                <a:solidFill>
                  <a:srgbClr val="7E7E7E"/>
                </a:solidFill>
                <a:latin typeface="Calibri"/>
                <a:cs typeface="Calibri"/>
              </a:rPr>
              <a:t>Aantal</a:t>
            </a:r>
            <a:r>
              <a:rPr sz="2000" spc="-50" dirty="0">
                <a:solidFill>
                  <a:srgbClr val="7E7E7E"/>
                </a:solidFill>
                <a:latin typeface="Calibri"/>
                <a:cs typeface="Calibri"/>
              </a:rPr>
              <a:t> </a:t>
            </a:r>
            <a:r>
              <a:rPr sz="2000" dirty="0">
                <a:solidFill>
                  <a:srgbClr val="7E7E7E"/>
                </a:solidFill>
                <a:latin typeface="Calibri"/>
                <a:cs typeface="Calibri"/>
              </a:rPr>
              <a:t>updates</a:t>
            </a:r>
            <a:r>
              <a:rPr sz="2000" spc="-55" dirty="0">
                <a:solidFill>
                  <a:srgbClr val="7E7E7E"/>
                </a:solidFill>
                <a:latin typeface="Calibri"/>
                <a:cs typeface="Calibri"/>
              </a:rPr>
              <a:t> </a:t>
            </a:r>
            <a:r>
              <a:rPr sz="2000" dirty="0">
                <a:solidFill>
                  <a:srgbClr val="7E7E7E"/>
                </a:solidFill>
                <a:latin typeface="Calibri"/>
                <a:cs typeface="Calibri"/>
              </a:rPr>
              <a:t>(per</a:t>
            </a:r>
            <a:r>
              <a:rPr sz="2000" spc="-55" dirty="0">
                <a:solidFill>
                  <a:srgbClr val="7E7E7E"/>
                </a:solidFill>
                <a:latin typeface="Calibri"/>
                <a:cs typeface="Calibri"/>
              </a:rPr>
              <a:t> </a:t>
            </a:r>
            <a:r>
              <a:rPr sz="2000" dirty="0">
                <a:solidFill>
                  <a:srgbClr val="7E7E7E"/>
                </a:solidFill>
                <a:latin typeface="Calibri"/>
                <a:cs typeface="Calibri"/>
              </a:rPr>
              <a:t>default</a:t>
            </a:r>
            <a:r>
              <a:rPr sz="2000" spc="-65" dirty="0">
                <a:solidFill>
                  <a:srgbClr val="7E7E7E"/>
                </a:solidFill>
                <a:latin typeface="Calibri"/>
                <a:cs typeface="Calibri"/>
              </a:rPr>
              <a:t> </a:t>
            </a:r>
            <a:r>
              <a:rPr sz="2000" dirty="0">
                <a:solidFill>
                  <a:srgbClr val="7E7E7E"/>
                </a:solidFill>
                <a:latin typeface="Calibri"/>
                <a:cs typeface="Calibri"/>
              </a:rPr>
              <a:t>wordt</a:t>
            </a:r>
            <a:r>
              <a:rPr sz="2000" spc="-55" dirty="0">
                <a:solidFill>
                  <a:srgbClr val="7E7E7E"/>
                </a:solidFill>
                <a:latin typeface="Calibri"/>
                <a:cs typeface="Calibri"/>
              </a:rPr>
              <a:t> </a:t>
            </a:r>
            <a:r>
              <a:rPr sz="2000" dirty="0">
                <a:solidFill>
                  <a:srgbClr val="7E7E7E"/>
                </a:solidFill>
                <a:latin typeface="Calibri"/>
                <a:cs typeface="Calibri"/>
              </a:rPr>
              <a:t>een</a:t>
            </a:r>
            <a:r>
              <a:rPr sz="2000" spc="-50" dirty="0">
                <a:solidFill>
                  <a:srgbClr val="7E7E7E"/>
                </a:solidFill>
                <a:latin typeface="Calibri"/>
                <a:cs typeface="Calibri"/>
              </a:rPr>
              <a:t> </a:t>
            </a:r>
            <a:r>
              <a:rPr sz="2000" dirty="0">
                <a:solidFill>
                  <a:srgbClr val="7E7E7E"/>
                </a:solidFill>
                <a:latin typeface="Calibri"/>
                <a:cs typeface="Calibri"/>
              </a:rPr>
              <a:t>update</a:t>
            </a:r>
            <a:r>
              <a:rPr sz="2000" spc="-65" dirty="0">
                <a:solidFill>
                  <a:srgbClr val="7E7E7E"/>
                </a:solidFill>
                <a:latin typeface="Calibri"/>
                <a:cs typeface="Calibri"/>
              </a:rPr>
              <a:t> </a:t>
            </a:r>
            <a:r>
              <a:rPr sz="2000" dirty="0">
                <a:solidFill>
                  <a:srgbClr val="7E7E7E"/>
                </a:solidFill>
                <a:latin typeface="Calibri"/>
                <a:cs typeface="Calibri"/>
              </a:rPr>
              <a:t>geprint</a:t>
            </a:r>
            <a:r>
              <a:rPr sz="2000" spc="-65" dirty="0">
                <a:solidFill>
                  <a:srgbClr val="7E7E7E"/>
                </a:solidFill>
                <a:latin typeface="Calibri"/>
                <a:cs typeface="Calibri"/>
              </a:rPr>
              <a:t> </a:t>
            </a:r>
            <a:r>
              <a:rPr sz="2000" spc="-25" dirty="0">
                <a:solidFill>
                  <a:srgbClr val="7E7E7E"/>
                </a:solidFill>
                <a:latin typeface="Calibri"/>
                <a:cs typeface="Calibri"/>
              </a:rPr>
              <a:t>op </a:t>
            </a:r>
            <a:r>
              <a:rPr sz="2000" spc="-10" dirty="0">
                <a:solidFill>
                  <a:srgbClr val="7E7E7E"/>
                </a:solidFill>
                <a:latin typeface="Calibri"/>
                <a:cs typeface="Calibri"/>
              </a:rPr>
              <a:t>stdout)</a:t>
            </a:r>
            <a:endParaRPr sz="2000">
              <a:latin typeface="Calibri"/>
              <a:cs typeface="Calibri"/>
            </a:endParaRPr>
          </a:p>
          <a:p>
            <a:pPr marL="12700">
              <a:lnSpc>
                <a:spcPct val="100000"/>
              </a:lnSpc>
              <a:spcBef>
                <a:spcPts val="409"/>
              </a:spcBef>
            </a:pPr>
            <a:r>
              <a:rPr sz="2000" dirty="0">
                <a:latin typeface="Verdana"/>
                <a:cs typeface="Verdana"/>
              </a:rPr>
              <a:t>Dit</a:t>
            </a:r>
            <a:r>
              <a:rPr sz="2000" spc="-40" dirty="0">
                <a:latin typeface="Verdana"/>
                <a:cs typeface="Verdana"/>
              </a:rPr>
              <a:t> </a:t>
            </a:r>
            <a:r>
              <a:rPr sz="2000" dirty="0">
                <a:latin typeface="Verdana"/>
                <a:cs typeface="Verdana"/>
              </a:rPr>
              <a:t>zijn</a:t>
            </a:r>
            <a:r>
              <a:rPr sz="2000" spc="-30" dirty="0">
                <a:latin typeface="Verdana"/>
                <a:cs typeface="Verdana"/>
              </a:rPr>
              <a:t> </a:t>
            </a:r>
            <a:r>
              <a:rPr sz="2000" dirty="0">
                <a:latin typeface="Verdana"/>
                <a:cs typeface="Verdana"/>
              </a:rPr>
              <a:t>attributen</a:t>
            </a:r>
            <a:r>
              <a:rPr sz="2000" spc="-50" dirty="0">
                <a:latin typeface="Verdana"/>
                <a:cs typeface="Verdana"/>
              </a:rPr>
              <a:t> </a:t>
            </a:r>
            <a:r>
              <a:rPr sz="2000" dirty="0">
                <a:latin typeface="Verdana"/>
                <a:cs typeface="Verdana"/>
              </a:rPr>
              <a:t>van</a:t>
            </a:r>
            <a:r>
              <a:rPr sz="2000" spc="-50" dirty="0">
                <a:latin typeface="Verdana"/>
                <a:cs typeface="Verdana"/>
              </a:rPr>
              <a:t> </a:t>
            </a:r>
            <a:r>
              <a:rPr sz="2000" dirty="0">
                <a:latin typeface="Verdana"/>
                <a:cs typeface="Verdana"/>
              </a:rPr>
              <a:t>het</a:t>
            </a:r>
            <a:r>
              <a:rPr sz="2000" spc="-45" dirty="0">
                <a:latin typeface="Verdana"/>
                <a:cs typeface="Verdana"/>
              </a:rPr>
              <a:t> </a:t>
            </a:r>
            <a:r>
              <a:rPr sz="2000" dirty="0">
                <a:latin typeface="Verdana"/>
                <a:cs typeface="Verdana"/>
              </a:rPr>
              <a:t>object</a:t>
            </a:r>
            <a:r>
              <a:rPr sz="2000" spc="-45" dirty="0">
                <a:latin typeface="Verdana"/>
                <a:cs typeface="Verdana"/>
              </a:rPr>
              <a:t> </a:t>
            </a:r>
            <a:r>
              <a:rPr sz="2000" dirty="0">
                <a:latin typeface="Verdana"/>
                <a:cs typeface="Verdana"/>
              </a:rPr>
              <a:t>rasterin.</a:t>
            </a:r>
            <a:r>
              <a:rPr sz="2000" spc="-60" dirty="0">
                <a:latin typeface="Verdana"/>
                <a:cs typeface="Verdana"/>
              </a:rPr>
              <a:t> </a:t>
            </a:r>
            <a:r>
              <a:rPr sz="2000" spc="-20" dirty="0">
                <a:latin typeface="Verdana"/>
                <a:cs typeface="Verdana"/>
              </a:rPr>
              <a:t>Vb.:</a:t>
            </a:r>
            <a:endParaRPr sz="2000">
              <a:latin typeface="Verdana"/>
              <a:cs typeface="Verdana"/>
            </a:endParaRPr>
          </a:p>
          <a:p>
            <a:pPr marL="12700">
              <a:lnSpc>
                <a:spcPct val="100000"/>
              </a:lnSpc>
              <a:spcBef>
                <a:spcPts val="200"/>
              </a:spcBef>
            </a:pPr>
            <a:r>
              <a:rPr sz="2000" dirty="0">
                <a:latin typeface="Consolas"/>
                <a:cs typeface="Consolas"/>
              </a:rPr>
              <a:t>&gt;&gt;&gt;</a:t>
            </a:r>
            <a:r>
              <a:rPr sz="2000" spc="-20" dirty="0">
                <a:latin typeface="Consolas"/>
                <a:cs typeface="Consolas"/>
              </a:rPr>
              <a:t> </a:t>
            </a:r>
            <a:r>
              <a:rPr sz="2000" dirty="0">
                <a:solidFill>
                  <a:srgbClr val="006FC0"/>
                </a:solidFill>
                <a:latin typeface="Consolas"/>
                <a:cs typeface="Consolas"/>
              </a:rPr>
              <a:t>rastrigin.Tmin</a:t>
            </a:r>
            <a:r>
              <a:rPr sz="2000" spc="-20" dirty="0">
                <a:solidFill>
                  <a:srgbClr val="006FC0"/>
                </a:solidFill>
                <a:latin typeface="Consolas"/>
                <a:cs typeface="Consolas"/>
              </a:rPr>
              <a:t> </a:t>
            </a:r>
            <a:r>
              <a:rPr sz="2000" dirty="0">
                <a:solidFill>
                  <a:srgbClr val="006FC0"/>
                </a:solidFill>
                <a:latin typeface="Consolas"/>
                <a:cs typeface="Consolas"/>
              </a:rPr>
              <a:t>=</a:t>
            </a:r>
            <a:r>
              <a:rPr sz="2000" spc="-15" dirty="0">
                <a:solidFill>
                  <a:srgbClr val="006FC0"/>
                </a:solidFill>
                <a:latin typeface="Consolas"/>
                <a:cs typeface="Consolas"/>
              </a:rPr>
              <a:t> </a:t>
            </a:r>
            <a:r>
              <a:rPr sz="2000" spc="-20" dirty="0">
                <a:solidFill>
                  <a:srgbClr val="006FC0"/>
                </a:solidFill>
                <a:latin typeface="Consolas"/>
                <a:cs typeface="Consolas"/>
              </a:rPr>
              <a:t>25.0</a:t>
            </a:r>
            <a:endParaRPr sz="2000">
              <a:latin typeface="Consolas"/>
              <a:cs typeface="Consolas"/>
            </a:endParaRPr>
          </a:p>
          <a:p>
            <a:pPr marL="12700">
              <a:lnSpc>
                <a:spcPct val="100000"/>
              </a:lnSpc>
              <a:spcBef>
                <a:spcPts val="700"/>
              </a:spcBef>
            </a:pPr>
            <a:r>
              <a:rPr sz="2000" spc="-10" dirty="0">
                <a:latin typeface="Verdana"/>
                <a:cs typeface="Verdana"/>
              </a:rPr>
              <a:t>Opmerkingen:</a:t>
            </a:r>
            <a:endParaRPr sz="2000">
              <a:latin typeface="Verdana"/>
              <a:cs typeface="Verdana"/>
            </a:endParaRPr>
          </a:p>
          <a:p>
            <a:pPr marL="355600" marR="393065" indent="-342900" algn="just">
              <a:lnSpc>
                <a:spcPct val="100000"/>
              </a:lnSpc>
              <a:spcBef>
                <a:spcPts val="310"/>
              </a:spcBef>
              <a:buFont typeface="Wingdings"/>
              <a:buChar char=""/>
              <a:tabLst>
                <a:tab pos="355600" algn="l"/>
              </a:tabLst>
            </a:pPr>
            <a:r>
              <a:rPr sz="1700" dirty="0">
                <a:latin typeface="Verdana"/>
                <a:cs typeface="Verdana"/>
              </a:rPr>
              <a:t>Per</a:t>
            </a:r>
            <a:r>
              <a:rPr sz="1700" spc="-40" dirty="0">
                <a:latin typeface="Verdana"/>
                <a:cs typeface="Verdana"/>
              </a:rPr>
              <a:t> </a:t>
            </a:r>
            <a:r>
              <a:rPr sz="1700" dirty="0">
                <a:latin typeface="Verdana"/>
                <a:cs typeface="Verdana"/>
              </a:rPr>
              <a:t>default,</a:t>
            </a:r>
            <a:r>
              <a:rPr sz="1700" spc="-40" dirty="0">
                <a:latin typeface="Verdana"/>
                <a:cs typeface="Verdana"/>
              </a:rPr>
              <a:t> </a:t>
            </a:r>
            <a:r>
              <a:rPr sz="1700" dirty="0">
                <a:latin typeface="Verdana"/>
                <a:cs typeface="Verdana"/>
              </a:rPr>
              <a:t>wordt</a:t>
            </a:r>
            <a:r>
              <a:rPr sz="1700" spc="-15" dirty="0">
                <a:latin typeface="Verdana"/>
                <a:cs typeface="Verdana"/>
              </a:rPr>
              <a:t> </a:t>
            </a:r>
            <a:r>
              <a:rPr sz="1700" dirty="0">
                <a:latin typeface="Verdana"/>
                <a:cs typeface="Verdana"/>
              </a:rPr>
              <a:t>de</a:t>
            </a:r>
            <a:r>
              <a:rPr sz="1700" spc="-15" dirty="0">
                <a:latin typeface="Verdana"/>
                <a:cs typeface="Verdana"/>
              </a:rPr>
              <a:t> </a:t>
            </a:r>
            <a:r>
              <a:rPr sz="1700" i="1" dirty="0">
                <a:latin typeface="Verdana"/>
                <a:cs typeface="Verdana"/>
              </a:rPr>
              <a:t>energy</a:t>
            </a:r>
            <a:r>
              <a:rPr sz="1700" i="1" spc="-55" dirty="0">
                <a:latin typeface="Verdana"/>
                <a:cs typeface="Verdana"/>
              </a:rPr>
              <a:t> </a:t>
            </a:r>
            <a:r>
              <a:rPr sz="1700" dirty="0">
                <a:latin typeface="Verdana"/>
                <a:cs typeface="Verdana"/>
              </a:rPr>
              <a:t>functie</a:t>
            </a:r>
            <a:r>
              <a:rPr sz="1700" spc="-35" dirty="0">
                <a:latin typeface="Verdana"/>
                <a:cs typeface="Verdana"/>
              </a:rPr>
              <a:t> </a:t>
            </a:r>
            <a:r>
              <a:rPr sz="1700" b="1" dirty="0">
                <a:latin typeface="Verdana"/>
                <a:cs typeface="Verdana"/>
              </a:rPr>
              <a:t>geminimaliseerd</a:t>
            </a:r>
            <a:r>
              <a:rPr sz="1700" dirty="0">
                <a:latin typeface="Verdana"/>
                <a:cs typeface="Verdana"/>
              </a:rPr>
              <a:t>,</a:t>
            </a:r>
            <a:r>
              <a:rPr sz="1700" spc="-60" dirty="0">
                <a:latin typeface="Verdana"/>
                <a:cs typeface="Verdana"/>
              </a:rPr>
              <a:t> </a:t>
            </a:r>
            <a:r>
              <a:rPr sz="1700" dirty="0">
                <a:latin typeface="Verdana"/>
                <a:cs typeface="Verdana"/>
              </a:rPr>
              <a:t>dus</a:t>
            </a:r>
            <a:r>
              <a:rPr sz="1700" spc="-20" dirty="0">
                <a:latin typeface="Verdana"/>
                <a:cs typeface="Verdana"/>
              </a:rPr>
              <a:t> </a:t>
            </a:r>
            <a:r>
              <a:rPr sz="1700" dirty="0">
                <a:latin typeface="Verdana"/>
                <a:cs typeface="Verdana"/>
              </a:rPr>
              <a:t>dient</a:t>
            </a:r>
            <a:r>
              <a:rPr sz="1700" spc="-35" dirty="0">
                <a:latin typeface="Verdana"/>
                <a:cs typeface="Verdana"/>
              </a:rPr>
              <a:t> </a:t>
            </a:r>
            <a:r>
              <a:rPr sz="1700" spc="-25" dirty="0">
                <a:latin typeface="Verdana"/>
                <a:cs typeface="Verdana"/>
              </a:rPr>
              <a:t>het </a:t>
            </a:r>
            <a:r>
              <a:rPr sz="1700" dirty="0">
                <a:latin typeface="Verdana"/>
                <a:cs typeface="Verdana"/>
              </a:rPr>
              <a:t>resultaat</a:t>
            </a:r>
            <a:r>
              <a:rPr sz="1700" spc="-40" dirty="0">
                <a:latin typeface="Verdana"/>
                <a:cs typeface="Verdana"/>
              </a:rPr>
              <a:t> </a:t>
            </a:r>
            <a:r>
              <a:rPr sz="1700" dirty="0">
                <a:latin typeface="Verdana"/>
                <a:cs typeface="Verdana"/>
              </a:rPr>
              <a:t>van</a:t>
            </a:r>
            <a:r>
              <a:rPr sz="1700" spc="-30" dirty="0">
                <a:latin typeface="Verdana"/>
                <a:cs typeface="Verdana"/>
              </a:rPr>
              <a:t> </a:t>
            </a:r>
            <a:r>
              <a:rPr sz="1700" dirty="0">
                <a:latin typeface="Verdana"/>
                <a:cs typeface="Verdana"/>
              </a:rPr>
              <a:t>de</a:t>
            </a:r>
            <a:r>
              <a:rPr sz="1700" spc="-25" dirty="0">
                <a:latin typeface="Verdana"/>
                <a:cs typeface="Verdana"/>
              </a:rPr>
              <a:t> </a:t>
            </a:r>
            <a:r>
              <a:rPr sz="1700" dirty="0">
                <a:latin typeface="Verdana"/>
                <a:cs typeface="Verdana"/>
              </a:rPr>
              <a:t>objectieve</a:t>
            </a:r>
            <a:r>
              <a:rPr sz="1700" spc="-50" dirty="0">
                <a:latin typeface="Verdana"/>
                <a:cs typeface="Verdana"/>
              </a:rPr>
              <a:t> </a:t>
            </a:r>
            <a:r>
              <a:rPr sz="1700" dirty="0">
                <a:latin typeface="Verdana"/>
                <a:cs typeface="Verdana"/>
              </a:rPr>
              <a:t>functie</a:t>
            </a:r>
            <a:r>
              <a:rPr sz="1700" spc="-45" dirty="0">
                <a:latin typeface="Verdana"/>
                <a:cs typeface="Verdana"/>
              </a:rPr>
              <a:t> </a:t>
            </a:r>
            <a:r>
              <a:rPr sz="1700" dirty="0">
                <a:latin typeface="Verdana"/>
                <a:cs typeface="Verdana"/>
              </a:rPr>
              <a:t>met</a:t>
            </a:r>
            <a:r>
              <a:rPr sz="1700" spc="25" dirty="0">
                <a:latin typeface="Verdana"/>
                <a:cs typeface="Verdana"/>
              </a:rPr>
              <a:t> </a:t>
            </a:r>
            <a:r>
              <a:rPr sz="1700" spc="-25" dirty="0">
                <a:latin typeface="Verdana"/>
                <a:cs typeface="Verdana"/>
              </a:rPr>
              <a:t>-</a:t>
            </a:r>
            <a:r>
              <a:rPr sz="1700" dirty="0">
                <a:latin typeface="Verdana"/>
                <a:cs typeface="Verdana"/>
              </a:rPr>
              <a:t>1</a:t>
            </a:r>
            <a:r>
              <a:rPr sz="1700" spc="-30" dirty="0">
                <a:latin typeface="Verdana"/>
                <a:cs typeface="Verdana"/>
              </a:rPr>
              <a:t> </a:t>
            </a:r>
            <a:r>
              <a:rPr sz="1700" dirty="0">
                <a:latin typeface="Verdana"/>
                <a:cs typeface="Verdana"/>
              </a:rPr>
              <a:t>te</a:t>
            </a:r>
            <a:r>
              <a:rPr sz="1700" spc="-25" dirty="0">
                <a:latin typeface="Verdana"/>
                <a:cs typeface="Verdana"/>
              </a:rPr>
              <a:t> </a:t>
            </a:r>
            <a:r>
              <a:rPr sz="1700" dirty="0">
                <a:latin typeface="Verdana"/>
                <a:cs typeface="Verdana"/>
              </a:rPr>
              <a:t>worden</a:t>
            </a:r>
            <a:r>
              <a:rPr sz="1700" spc="-40" dirty="0">
                <a:latin typeface="Verdana"/>
                <a:cs typeface="Verdana"/>
              </a:rPr>
              <a:t> </a:t>
            </a:r>
            <a:r>
              <a:rPr sz="1700" spc="-10" dirty="0">
                <a:latin typeface="Verdana"/>
                <a:cs typeface="Verdana"/>
              </a:rPr>
              <a:t>vermenigvuldigd </a:t>
            </a:r>
            <a:r>
              <a:rPr sz="1700" dirty="0">
                <a:latin typeface="Verdana"/>
                <a:cs typeface="Verdana"/>
              </a:rPr>
              <a:t>indien</a:t>
            </a:r>
            <a:r>
              <a:rPr sz="1700" spc="-60" dirty="0">
                <a:latin typeface="Verdana"/>
                <a:cs typeface="Verdana"/>
              </a:rPr>
              <a:t> </a:t>
            </a:r>
            <a:r>
              <a:rPr sz="1700" dirty="0">
                <a:latin typeface="Verdana"/>
                <a:cs typeface="Verdana"/>
              </a:rPr>
              <a:t>de</a:t>
            </a:r>
            <a:r>
              <a:rPr sz="1700" spc="-35" dirty="0">
                <a:latin typeface="Verdana"/>
                <a:cs typeface="Verdana"/>
              </a:rPr>
              <a:t> </a:t>
            </a:r>
            <a:r>
              <a:rPr sz="1700" dirty="0">
                <a:latin typeface="Verdana"/>
                <a:cs typeface="Verdana"/>
              </a:rPr>
              <a:t>objectieve</a:t>
            </a:r>
            <a:r>
              <a:rPr sz="1700" spc="-55" dirty="0">
                <a:latin typeface="Verdana"/>
                <a:cs typeface="Verdana"/>
              </a:rPr>
              <a:t> </a:t>
            </a:r>
            <a:r>
              <a:rPr sz="1700" dirty="0">
                <a:latin typeface="Verdana"/>
                <a:cs typeface="Verdana"/>
              </a:rPr>
              <a:t>functie</a:t>
            </a:r>
            <a:r>
              <a:rPr sz="1700" spc="-55" dirty="0">
                <a:latin typeface="Verdana"/>
                <a:cs typeface="Verdana"/>
              </a:rPr>
              <a:t> </a:t>
            </a:r>
            <a:r>
              <a:rPr sz="1700" dirty="0">
                <a:latin typeface="Verdana"/>
                <a:cs typeface="Verdana"/>
              </a:rPr>
              <a:t>gemaximaliseerd</a:t>
            </a:r>
            <a:r>
              <a:rPr sz="1700" spc="-65" dirty="0">
                <a:latin typeface="Verdana"/>
                <a:cs typeface="Verdana"/>
              </a:rPr>
              <a:t> </a:t>
            </a:r>
            <a:r>
              <a:rPr sz="1700" dirty="0">
                <a:latin typeface="Verdana"/>
                <a:cs typeface="Verdana"/>
              </a:rPr>
              <a:t>dient</a:t>
            </a:r>
            <a:r>
              <a:rPr sz="1700" spc="-45" dirty="0">
                <a:latin typeface="Verdana"/>
                <a:cs typeface="Verdana"/>
              </a:rPr>
              <a:t> </a:t>
            </a:r>
            <a:r>
              <a:rPr sz="1700" dirty="0">
                <a:latin typeface="Verdana"/>
                <a:cs typeface="Verdana"/>
              </a:rPr>
              <a:t>te</a:t>
            </a:r>
            <a:r>
              <a:rPr sz="1700" spc="-30" dirty="0">
                <a:latin typeface="Verdana"/>
                <a:cs typeface="Verdana"/>
              </a:rPr>
              <a:t> </a:t>
            </a:r>
            <a:r>
              <a:rPr sz="1700" spc="-10" dirty="0">
                <a:latin typeface="Verdana"/>
                <a:cs typeface="Verdana"/>
              </a:rPr>
              <a:t>worden</a:t>
            </a:r>
            <a:endParaRPr sz="1700">
              <a:latin typeface="Verdana"/>
              <a:cs typeface="Verdana"/>
            </a:endParaRPr>
          </a:p>
          <a:p>
            <a:pPr marL="355600" marR="92075" indent="-342900" algn="just">
              <a:lnSpc>
                <a:spcPct val="100000"/>
              </a:lnSpc>
              <a:spcBef>
                <a:spcPts val="300"/>
              </a:spcBef>
              <a:buFont typeface="Wingdings"/>
              <a:buChar char=""/>
              <a:tabLst>
                <a:tab pos="355600" algn="l"/>
              </a:tabLst>
            </a:pPr>
            <a:r>
              <a:rPr sz="1700" b="1" dirty="0">
                <a:latin typeface="Verdana"/>
                <a:cs typeface="Verdana"/>
              </a:rPr>
              <a:t>Boundaries</a:t>
            </a:r>
            <a:r>
              <a:rPr sz="1700" b="1" spc="-15" dirty="0">
                <a:latin typeface="Verdana"/>
                <a:cs typeface="Verdana"/>
              </a:rPr>
              <a:t> </a:t>
            </a:r>
            <a:r>
              <a:rPr sz="1700" dirty="0">
                <a:latin typeface="Verdana"/>
                <a:cs typeface="Verdana"/>
              </a:rPr>
              <a:t>op</a:t>
            </a:r>
            <a:r>
              <a:rPr sz="1700" spc="-25" dirty="0">
                <a:latin typeface="Verdana"/>
                <a:cs typeface="Verdana"/>
              </a:rPr>
              <a:t> </a:t>
            </a:r>
            <a:r>
              <a:rPr sz="1700" dirty="0">
                <a:latin typeface="Verdana"/>
                <a:cs typeface="Verdana"/>
              </a:rPr>
              <a:t>de</a:t>
            </a:r>
            <a:r>
              <a:rPr sz="1700" spc="-20" dirty="0">
                <a:latin typeface="Verdana"/>
                <a:cs typeface="Verdana"/>
              </a:rPr>
              <a:t> </a:t>
            </a:r>
            <a:r>
              <a:rPr sz="1700" dirty="0">
                <a:latin typeface="Verdana"/>
                <a:cs typeface="Verdana"/>
              </a:rPr>
              <a:t>waarden</a:t>
            </a:r>
            <a:r>
              <a:rPr sz="1700" spc="-25" dirty="0">
                <a:latin typeface="Verdana"/>
                <a:cs typeface="Verdana"/>
              </a:rPr>
              <a:t> </a:t>
            </a:r>
            <a:r>
              <a:rPr sz="1700" dirty="0">
                <a:latin typeface="Verdana"/>
                <a:cs typeface="Verdana"/>
              </a:rPr>
              <a:t>van</a:t>
            </a:r>
            <a:r>
              <a:rPr sz="1700" spc="-35" dirty="0">
                <a:latin typeface="Verdana"/>
                <a:cs typeface="Verdana"/>
              </a:rPr>
              <a:t> </a:t>
            </a:r>
            <a:r>
              <a:rPr sz="1700" dirty="0">
                <a:latin typeface="Verdana"/>
                <a:cs typeface="Verdana"/>
              </a:rPr>
              <a:t>de</a:t>
            </a:r>
            <a:r>
              <a:rPr sz="1700" spc="-20" dirty="0">
                <a:latin typeface="Verdana"/>
                <a:cs typeface="Verdana"/>
              </a:rPr>
              <a:t> </a:t>
            </a:r>
            <a:r>
              <a:rPr sz="1700" dirty="0">
                <a:latin typeface="Verdana"/>
                <a:cs typeface="Verdana"/>
              </a:rPr>
              <a:t>oplossing</a:t>
            </a:r>
            <a:r>
              <a:rPr sz="1700" spc="-15" dirty="0">
                <a:latin typeface="Verdana"/>
                <a:cs typeface="Verdana"/>
              </a:rPr>
              <a:t> </a:t>
            </a:r>
            <a:r>
              <a:rPr sz="1700" dirty="0">
                <a:latin typeface="Verdana"/>
                <a:cs typeface="Verdana"/>
              </a:rPr>
              <a:t>kunnen</a:t>
            </a:r>
            <a:r>
              <a:rPr sz="1700" spc="-55" dirty="0">
                <a:latin typeface="Verdana"/>
                <a:cs typeface="Verdana"/>
              </a:rPr>
              <a:t> </a:t>
            </a:r>
            <a:r>
              <a:rPr sz="1700" dirty="0">
                <a:latin typeface="Verdana"/>
                <a:cs typeface="Verdana"/>
              </a:rPr>
              <a:t>in</a:t>
            </a:r>
            <a:r>
              <a:rPr sz="1700" spc="-30" dirty="0">
                <a:latin typeface="Verdana"/>
                <a:cs typeface="Verdana"/>
              </a:rPr>
              <a:t> </a:t>
            </a:r>
            <a:r>
              <a:rPr sz="1700" dirty="0">
                <a:latin typeface="Verdana"/>
                <a:cs typeface="Verdana"/>
              </a:rPr>
              <a:t>de</a:t>
            </a:r>
            <a:r>
              <a:rPr sz="1700" spc="-15" dirty="0">
                <a:latin typeface="Verdana"/>
                <a:cs typeface="Verdana"/>
              </a:rPr>
              <a:t> </a:t>
            </a:r>
            <a:r>
              <a:rPr sz="1700" i="1" dirty="0">
                <a:latin typeface="Verdana"/>
                <a:cs typeface="Verdana"/>
              </a:rPr>
              <a:t>move</a:t>
            </a:r>
            <a:r>
              <a:rPr sz="1700" i="1" spc="-30" dirty="0">
                <a:latin typeface="Verdana"/>
                <a:cs typeface="Verdana"/>
              </a:rPr>
              <a:t> </a:t>
            </a:r>
            <a:r>
              <a:rPr sz="1700" spc="-10" dirty="0">
                <a:latin typeface="Verdana"/>
                <a:cs typeface="Verdana"/>
              </a:rPr>
              <a:t>functie </a:t>
            </a:r>
            <a:r>
              <a:rPr sz="1700" dirty="0">
                <a:latin typeface="Verdana"/>
                <a:cs typeface="Verdana"/>
              </a:rPr>
              <a:t>worden</a:t>
            </a:r>
            <a:r>
              <a:rPr sz="1700" spc="-35" dirty="0">
                <a:latin typeface="Verdana"/>
                <a:cs typeface="Verdana"/>
              </a:rPr>
              <a:t> </a:t>
            </a:r>
            <a:r>
              <a:rPr sz="1700" spc="-10" dirty="0">
                <a:latin typeface="Verdana"/>
                <a:cs typeface="Verdana"/>
              </a:rPr>
              <a:t>opgenomen</a:t>
            </a:r>
            <a:endParaRPr sz="1700">
              <a:latin typeface="Verdana"/>
              <a:cs typeface="Verdana"/>
            </a:endParaRPr>
          </a:p>
          <a:p>
            <a:pPr marL="354965" indent="-342265" algn="just">
              <a:lnSpc>
                <a:spcPct val="100000"/>
              </a:lnSpc>
              <a:spcBef>
                <a:spcPts val="300"/>
              </a:spcBef>
              <a:buFont typeface="Wingdings"/>
              <a:buChar char=""/>
              <a:tabLst>
                <a:tab pos="354965" algn="l"/>
              </a:tabLst>
            </a:pPr>
            <a:r>
              <a:rPr sz="1700" b="1" dirty="0">
                <a:latin typeface="Verdana"/>
                <a:cs typeface="Verdana"/>
              </a:rPr>
              <a:t>Andere</a:t>
            </a:r>
            <a:r>
              <a:rPr sz="1700" b="1" spc="-20" dirty="0">
                <a:latin typeface="Verdana"/>
                <a:cs typeface="Verdana"/>
              </a:rPr>
              <a:t> </a:t>
            </a:r>
            <a:r>
              <a:rPr sz="1700" b="1" dirty="0">
                <a:latin typeface="Verdana"/>
                <a:cs typeface="Verdana"/>
              </a:rPr>
              <a:t>constraints</a:t>
            </a:r>
            <a:r>
              <a:rPr sz="1700" b="1" spc="-30" dirty="0">
                <a:latin typeface="Verdana"/>
                <a:cs typeface="Verdana"/>
              </a:rPr>
              <a:t> </a:t>
            </a:r>
            <a:r>
              <a:rPr sz="1700" dirty="0">
                <a:latin typeface="Verdana"/>
                <a:cs typeface="Verdana"/>
              </a:rPr>
              <a:t>naast</a:t>
            </a:r>
            <a:r>
              <a:rPr sz="1700" spc="-30" dirty="0">
                <a:latin typeface="Verdana"/>
                <a:cs typeface="Verdana"/>
              </a:rPr>
              <a:t> </a:t>
            </a:r>
            <a:r>
              <a:rPr sz="1700" dirty="0">
                <a:latin typeface="Verdana"/>
                <a:cs typeface="Verdana"/>
              </a:rPr>
              <a:t>boundaries</a:t>
            </a:r>
            <a:r>
              <a:rPr sz="1700" spc="-10" dirty="0">
                <a:latin typeface="Verdana"/>
                <a:cs typeface="Verdana"/>
              </a:rPr>
              <a:t> </a:t>
            </a:r>
            <a:r>
              <a:rPr sz="1700" dirty="0">
                <a:latin typeface="Verdana"/>
                <a:cs typeface="Verdana"/>
              </a:rPr>
              <a:t>op</a:t>
            </a:r>
            <a:r>
              <a:rPr sz="1700" spc="-30" dirty="0">
                <a:latin typeface="Verdana"/>
                <a:cs typeface="Verdana"/>
              </a:rPr>
              <a:t> </a:t>
            </a:r>
            <a:r>
              <a:rPr sz="1700" dirty="0">
                <a:latin typeface="Verdana"/>
                <a:cs typeface="Verdana"/>
              </a:rPr>
              <a:t>de</a:t>
            </a:r>
            <a:r>
              <a:rPr sz="1700" spc="-40" dirty="0">
                <a:latin typeface="Verdana"/>
                <a:cs typeface="Verdana"/>
              </a:rPr>
              <a:t> </a:t>
            </a:r>
            <a:r>
              <a:rPr sz="1700" dirty="0">
                <a:latin typeface="Verdana"/>
                <a:cs typeface="Verdana"/>
              </a:rPr>
              <a:t>waarden</a:t>
            </a:r>
            <a:r>
              <a:rPr sz="1700" spc="-35" dirty="0">
                <a:latin typeface="Verdana"/>
                <a:cs typeface="Verdana"/>
              </a:rPr>
              <a:t> </a:t>
            </a:r>
            <a:r>
              <a:rPr sz="1700" dirty="0">
                <a:latin typeface="Verdana"/>
                <a:cs typeface="Verdana"/>
              </a:rPr>
              <a:t>van</a:t>
            </a:r>
            <a:r>
              <a:rPr sz="1700" spc="-30" dirty="0">
                <a:latin typeface="Verdana"/>
                <a:cs typeface="Verdana"/>
              </a:rPr>
              <a:t> </a:t>
            </a:r>
            <a:r>
              <a:rPr sz="1700" dirty="0">
                <a:latin typeface="Verdana"/>
                <a:cs typeface="Verdana"/>
              </a:rPr>
              <a:t>een</a:t>
            </a:r>
            <a:r>
              <a:rPr sz="1700" spc="-50" dirty="0">
                <a:latin typeface="Verdana"/>
                <a:cs typeface="Verdana"/>
              </a:rPr>
              <a:t> </a:t>
            </a:r>
            <a:r>
              <a:rPr sz="1700" spc="-10" dirty="0">
                <a:latin typeface="Verdana"/>
                <a:cs typeface="Verdana"/>
              </a:rPr>
              <a:t>oplossing</a:t>
            </a:r>
            <a:endParaRPr sz="1700">
              <a:latin typeface="Verdana"/>
              <a:cs typeface="Verdana"/>
            </a:endParaRPr>
          </a:p>
          <a:p>
            <a:pPr marL="355600" algn="just">
              <a:lnSpc>
                <a:spcPct val="100000"/>
              </a:lnSpc>
            </a:pPr>
            <a:r>
              <a:rPr sz="1700" dirty="0">
                <a:latin typeface="Verdana"/>
                <a:cs typeface="Verdana"/>
              </a:rPr>
              <a:t>dienen</a:t>
            </a:r>
            <a:r>
              <a:rPr sz="1700" spc="-35" dirty="0">
                <a:latin typeface="Verdana"/>
                <a:cs typeface="Verdana"/>
              </a:rPr>
              <a:t> </a:t>
            </a:r>
            <a:r>
              <a:rPr sz="1700" dirty="0">
                <a:latin typeface="Verdana"/>
                <a:cs typeface="Verdana"/>
              </a:rPr>
              <a:t>in</a:t>
            </a:r>
            <a:r>
              <a:rPr sz="1700" spc="-25" dirty="0">
                <a:latin typeface="Verdana"/>
                <a:cs typeface="Verdana"/>
              </a:rPr>
              <a:t> </a:t>
            </a:r>
            <a:r>
              <a:rPr sz="1700" dirty="0">
                <a:latin typeface="Verdana"/>
                <a:cs typeface="Verdana"/>
              </a:rPr>
              <a:t>de</a:t>
            </a:r>
            <a:r>
              <a:rPr sz="1700" spc="-15" dirty="0">
                <a:latin typeface="Verdana"/>
                <a:cs typeface="Verdana"/>
              </a:rPr>
              <a:t> </a:t>
            </a:r>
            <a:r>
              <a:rPr sz="1700" i="1" dirty="0">
                <a:latin typeface="Verdana"/>
                <a:cs typeface="Verdana"/>
              </a:rPr>
              <a:t>energy</a:t>
            </a:r>
            <a:r>
              <a:rPr sz="1700" i="1" spc="-40" dirty="0">
                <a:latin typeface="Verdana"/>
                <a:cs typeface="Verdana"/>
              </a:rPr>
              <a:t> </a:t>
            </a:r>
            <a:r>
              <a:rPr sz="1700" dirty="0">
                <a:latin typeface="Verdana"/>
                <a:cs typeface="Verdana"/>
              </a:rPr>
              <a:t>functie</a:t>
            </a:r>
            <a:r>
              <a:rPr sz="1700" spc="-30" dirty="0">
                <a:latin typeface="Verdana"/>
                <a:cs typeface="Verdana"/>
              </a:rPr>
              <a:t> </a:t>
            </a:r>
            <a:r>
              <a:rPr sz="1700" dirty="0">
                <a:latin typeface="Verdana"/>
                <a:cs typeface="Verdana"/>
              </a:rPr>
              <a:t>(=</a:t>
            </a:r>
            <a:r>
              <a:rPr sz="1700" spc="-15" dirty="0">
                <a:latin typeface="Verdana"/>
                <a:cs typeface="Verdana"/>
              </a:rPr>
              <a:t> </a:t>
            </a:r>
            <a:r>
              <a:rPr sz="1700" dirty="0">
                <a:latin typeface="Verdana"/>
                <a:cs typeface="Verdana"/>
              </a:rPr>
              <a:t>objectieve</a:t>
            </a:r>
            <a:r>
              <a:rPr sz="1700" spc="-35" dirty="0">
                <a:latin typeface="Verdana"/>
                <a:cs typeface="Verdana"/>
              </a:rPr>
              <a:t> </a:t>
            </a:r>
            <a:r>
              <a:rPr sz="1700" dirty="0">
                <a:latin typeface="Verdana"/>
                <a:cs typeface="Verdana"/>
              </a:rPr>
              <a:t>functie)</a:t>
            </a:r>
            <a:r>
              <a:rPr sz="1700" spc="-30" dirty="0">
                <a:latin typeface="Verdana"/>
                <a:cs typeface="Verdana"/>
              </a:rPr>
              <a:t> </a:t>
            </a:r>
            <a:r>
              <a:rPr sz="1700" dirty="0">
                <a:latin typeface="Verdana"/>
                <a:cs typeface="Verdana"/>
              </a:rPr>
              <a:t>te</a:t>
            </a:r>
            <a:r>
              <a:rPr sz="1700" spc="-10" dirty="0">
                <a:latin typeface="Verdana"/>
                <a:cs typeface="Verdana"/>
              </a:rPr>
              <a:t> </a:t>
            </a:r>
            <a:r>
              <a:rPr sz="1700" dirty="0">
                <a:latin typeface="Verdana"/>
                <a:cs typeface="Verdana"/>
              </a:rPr>
              <a:t>worden</a:t>
            </a:r>
            <a:r>
              <a:rPr sz="1700" spc="-30" dirty="0">
                <a:latin typeface="Verdana"/>
                <a:cs typeface="Verdana"/>
              </a:rPr>
              <a:t> </a:t>
            </a:r>
            <a:r>
              <a:rPr sz="1700" spc="-10" dirty="0">
                <a:latin typeface="Verdana"/>
                <a:cs typeface="Verdana"/>
              </a:rPr>
              <a:t>opgenomen.</a:t>
            </a:r>
            <a:endParaRPr sz="1700">
              <a:latin typeface="Verdana"/>
              <a:cs typeface="Verdan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9144000" cy="6858000"/>
            <a:chOff x="0" y="0"/>
            <a:chExt cx="9144000" cy="6858000"/>
          </a:xfrm>
        </p:grpSpPr>
        <p:pic>
          <p:nvPicPr>
            <p:cNvPr id="3" name="object 3"/>
            <p:cNvPicPr/>
            <p:nvPr/>
          </p:nvPicPr>
          <p:blipFill>
            <a:blip r:embed="rId2" cstate="print"/>
            <a:stretch>
              <a:fillRect/>
            </a:stretch>
          </p:blipFill>
          <p:spPr>
            <a:xfrm>
              <a:off x="0" y="0"/>
              <a:ext cx="9143999" cy="6857999"/>
            </a:xfrm>
            <a:prstGeom prst="rect">
              <a:avLst/>
            </a:prstGeom>
          </p:spPr>
        </p:pic>
        <p:sp>
          <p:nvSpPr>
            <p:cNvPr id="4" name="object 4"/>
            <p:cNvSpPr/>
            <p:nvPr/>
          </p:nvSpPr>
          <p:spPr>
            <a:xfrm>
              <a:off x="582218" y="2775252"/>
              <a:ext cx="4434205" cy="92075"/>
            </a:xfrm>
            <a:custGeom>
              <a:avLst/>
              <a:gdLst/>
              <a:ahLst/>
              <a:cxnLst/>
              <a:rect l="l" t="t" r="r" b="b"/>
              <a:pathLst>
                <a:path w="4434205" h="92075">
                  <a:moveTo>
                    <a:pt x="4434205" y="0"/>
                  </a:moveTo>
                  <a:lnTo>
                    <a:pt x="0" y="0"/>
                  </a:lnTo>
                  <a:lnTo>
                    <a:pt x="0" y="91899"/>
                  </a:lnTo>
                  <a:lnTo>
                    <a:pt x="4434205" y="91899"/>
                  </a:lnTo>
                  <a:lnTo>
                    <a:pt x="4434205" y="0"/>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567334" y="3088386"/>
            <a:ext cx="5520690" cy="953135"/>
          </a:xfrm>
          <a:prstGeom prst="rect">
            <a:avLst/>
          </a:prstGeom>
        </p:spPr>
        <p:txBody>
          <a:bodyPr vert="horz" wrap="square" lIns="0" tIns="67945" rIns="0" bIns="0" rtlCol="0">
            <a:spAutoFit/>
          </a:bodyPr>
          <a:lstStyle/>
          <a:p>
            <a:pPr marL="12700" marR="5080">
              <a:lnSpc>
                <a:spcPts val="3460"/>
              </a:lnSpc>
              <a:spcBef>
                <a:spcPts val="535"/>
              </a:spcBef>
            </a:pPr>
            <a:r>
              <a:rPr sz="3200" dirty="0"/>
              <a:t>Inleiding</a:t>
            </a:r>
            <a:r>
              <a:rPr sz="3200" spc="-30" dirty="0"/>
              <a:t> </a:t>
            </a:r>
            <a:r>
              <a:rPr sz="3200" spc="-50" dirty="0"/>
              <a:t>- </a:t>
            </a:r>
            <a:r>
              <a:rPr sz="3200" spc="-10" dirty="0"/>
              <a:t>Optimalisatieproblemen</a:t>
            </a:r>
            <a:endParaRPr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065" rIns="0" bIns="0" rtlCol="0">
            <a:spAutoFit/>
          </a:bodyPr>
          <a:lstStyle/>
          <a:p>
            <a:pPr marL="15240">
              <a:lnSpc>
                <a:spcPct val="100000"/>
              </a:lnSpc>
              <a:spcBef>
                <a:spcPts val="95"/>
              </a:spcBef>
            </a:pPr>
            <a:r>
              <a:rPr sz="2200" dirty="0"/>
              <a:t>Simulated</a:t>
            </a:r>
            <a:r>
              <a:rPr sz="2200" spc="-90" dirty="0"/>
              <a:t> </a:t>
            </a:r>
            <a:r>
              <a:rPr sz="2200" dirty="0"/>
              <a:t>annealing</a:t>
            </a:r>
            <a:r>
              <a:rPr sz="2200" spc="-90" dirty="0"/>
              <a:t> </a:t>
            </a:r>
            <a:r>
              <a:rPr sz="2200" dirty="0"/>
              <a:t>-</a:t>
            </a:r>
            <a:r>
              <a:rPr sz="2200" spc="-95" dirty="0"/>
              <a:t> </a:t>
            </a:r>
            <a:r>
              <a:rPr sz="2200" spc="-25" dirty="0"/>
              <a:t>TSP</a:t>
            </a:r>
            <a:endParaRPr sz="2200"/>
          </a:p>
        </p:txBody>
      </p:sp>
      <p:pic>
        <p:nvPicPr>
          <p:cNvPr id="3" name="object 3"/>
          <p:cNvPicPr/>
          <p:nvPr/>
        </p:nvPicPr>
        <p:blipFill>
          <a:blip r:embed="rId2" cstate="print"/>
          <a:stretch>
            <a:fillRect/>
          </a:stretch>
        </p:blipFill>
        <p:spPr>
          <a:xfrm>
            <a:off x="1783564" y="842125"/>
            <a:ext cx="5353298" cy="5511264"/>
          </a:xfrm>
          <a:prstGeom prst="rect">
            <a:avLst/>
          </a:prstGeom>
        </p:spPr>
      </p:pic>
      <p:sp>
        <p:nvSpPr>
          <p:cNvPr id="4" name="object 4"/>
          <p:cNvSpPr txBox="1"/>
          <p:nvPr/>
        </p:nvSpPr>
        <p:spPr>
          <a:xfrm>
            <a:off x="743813" y="6550558"/>
            <a:ext cx="6809740" cy="239395"/>
          </a:xfrm>
          <a:prstGeom prst="rect">
            <a:avLst/>
          </a:prstGeom>
        </p:spPr>
        <p:txBody>
          <a:bodyPr vert="horz" wrap="square" lIns="0" tIns="12700" rIns="0" bIns="0" rtlCol="0">
            <a:spAutoFit/>
          </a:bodyPr>
          <a:lstStyle/>
          <a:p>
            <a:pPr marL="12700">
              <a:lnSpc>
                <a:spcPct val="100000"/>
              </a:lnSpc>
              <a:spcBef>
                <a:spcPts val="100"/>
              </a:spcBef>
            </a:pPr>
            <a:r>
              <a:rPr sz="1400" u="sng" spc="-20" dirty="0">
                <a:solidFill>
                  <a:srgbClr val="89C53E"/>
                </a:solidFill>
                <a:uFill>
                  <a:solidFill>
                    <a:srgbClr val="89C53E"/>
                  </a:solidFill>
                </a:uFill>
                <a:latin typeface="Calibri"/>
                <a:cs typeface="Calibri"/>
                <a:hlinkClick r:id="rId3"/>
              </a:rPr>
              <a:t>https://toddwschneider.com/posts/traveling-</a:t>
            </a:r>
            <a:r>
              <a:rPr sz="1400" u="sng" spc="-10" dirty="0">
                <a:solidFill>
                  <a:srgbClr val="89C53E"/>
                </a:solidFill>
                <a:uFill>
                  <a:solidFill>
                    <a:srgbClr val="89C53E"/>
                  </a:solidFill>
                </a:uFill>
                <a:latin typeface="Calibri"/>
                <a:cs typeface="Calibri"/>
                <a:hlinkClick r:id="rId3"/>
              </a:rPr>
              <a:t>salesman-with-simulated-annealing-</a:t>
            </a:r>
            <a:r>
              <a:rPr sz="1400" u="sng" dirty="0">
                <a:solidFill>
                  <a:srgbClr val="89C53E"/>
                </a:solidFill>
                <a:uFill>
                  <a:solidFill>
                    <a:srgbClr val="89C53E"/>
                  </a:solidFill>
                </a:uFill>
                <a:latin typeface="Calibri"/>
                <a:cs typeface="Calibri"/>
                <a:hlinkClick r:id="rId3"/>
              </a:rPr>
              <a:t>r-</a:t>
            </a:r>
            <a:r>
              <a:rPr sz="1400" u="sng" spc="-10" dirty="0">
                <a:solidFill>
                  <a:srgbClr val="89C53E"/>
                </a:solidFill>
                <a:uFill>
                  <a:solidFill>
                    <a:srgbClr val="89C53E"/>
                  </a:solidFill>
                </a:uFill>
                <a:latin typeface="Calibri"/>
                <a:cs typeface="Calibri"/>
                <a:hlinkClick r:id="rId3"/>
              </a:rPr>
              <a:t>and-shiny/</a:t>
            </a:r>
            <a:endParaRPr sz="14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
              <a:lnSpc>
                <a:spcPct val="100000"/>
              </a:lnSpc>
              <a:spcBef>
                <a:spcPts val="100"/>
              </a:spcBef>
            </a:pPr>
            <a:r>
              <a:rPr dirty="0"/>
              <a:t>Simulated</a:t>
            </a:r>
            <a:r>
              <a:rPr spc="-105" dirty="0"/>
              <a:t> </a:t>
            </a:r>
            <a:r>
              <a:rPr spc="-10" dirty="0"/>
              <a:t>annealing</a:t>
            </a:r>
          </a:p>
        </p:txBody>
      </p:sp>
      <p:sp>
        <p:nvSpPr>
          <p:cNvPr id="3" name="object 3"/>
          <p:cNvSpPr txBox="1"/>
          <p:nvPr/>
        </p:nvSpPr>
        <p:spPr>
          <a:xfrm>
            <a:off x="578916" y="868426"/>
            <a:ext cx="26416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Verdana"/>
                <a:cs typeface="Verdana"/>
              </a:rPr>
              <a:t>Voorbeeld:</a:t>
            </a:r>
            <a:r>
              <a:rPr sz="2400" b="1" spc="-150" dirty="0">
                <a:latin typeface="Verdana"/>
                <a:cs typeface="Verdana"/>
              </a:rPr>
              <a:t> </a:t>
            </a:r>
            <a:r>
              <a:rPr sz="2400" b="1" spc="-25" dirty="0">
                <a:latin typeface="Verdana"/>
                <a:cs typeface="Verdana"/>
              </a:rPr>
              <a:t>TSP</a:t>
            </a:r>
            <a:endParaRPr sz="2400">
              <a:latin typeface="Verdana"/>
              <a:cs typeface="Verdana"/>
            </a:endParaRPr>
          </a:p>
        </p:txBody>
      </p:sp>
      <p:sp>
        <p:nvSpPr>
          <p:cNvPr id="4" name="object 4"/>
          <p:cNvSpPr txBox="1"/>
          <p:nvPr/>
        </p:nvSpPr>
        <p:spPr>
          <a:xfrm>
            <a:off x="578916" y="2045335"/>
            <a:ext cx="8140700" cy="4170679"/>
          </a:xfrm>
          <a:prstGeom prst="rect">
            <a:avLst/>
          </a:prstGeom>
        </p:spPr>
        <p:txBody>
          <a:bodyPr vert="horz" wrap="square" lIns="0" tIns="12065" rIns="0" bIns="0" rtlCol="0">
            <a:spAutoFit/>
          </a:bodyPr>
          <a:lstStyle/>
          <a:p>
            <a:pPr marL="902335" marR="4673600" indent="-890269">
              <a:lnSpc>
                <a:spcPct val="100000"/>
              </a:lnSpc>
              <a:spcBef>
                <a:spcPts val="95"/>
              </a:spcBef>
            </a:pPr>
            <a:r>
              <a:rPr sz="1600" dirty="0">
                <a:latin typeface="Consolas"/>
                <a:cs typeface="Consolas"/>
              </a:rPr>
              <a:t>&gt;&gt;&gt;</a:t>
            </a:r>
            <a:r>
              <a:rPr sz="1600" spc="-25" dirty="0">
                <a:latin typeface="Consolas"/>
                <a:cs typeface="Consolas"/>
              </a:rPr>
              <a:t> </a:t>
            </a:r>
            <a:r>
              <a:rPr sz="1600" dirty="0">
                <a:solidFill>
                  <a:srgbClr val="006FC0"/>
                </a:solidFill>
                <a:latin typeface="Consolas"/>
                <a:cs typeface="Consolas"/>
              </a:rPr>
              <a:t>class</a:t>
            </a:r>
            <a:r>
              <a:rPr sz="1600" spc="-25" dirty="0">
                <a:solidFill>
                  <a:srgbClr val="006FC0"/>
                </a:solidFill>
                <a:latin typeface="Consolas"/>
                <a:cs typeface="Consolas"/>
              </a:rPr>
              <a:t> </a:t>
            </a:r>
            <a:r>
              <a:rPr sz="1600" spc="-10" dirty="0">
                <a:solidFill>
                  <a:srgbClr val="006FC0"/>
                </a:solidFill>
                <a:latin typeface="Consolas"/>
                <a:cs typeface="Consolas"/>
              </a:rPr>
              <a:t>TSPProblem(Annealer): </a:t>
            </a:r>
            <a:r>
              <a:rPr sz="1600" dirty="0">
                <a:solidFill>
                  <a:srgbClr val="006FC0"/>
                </a:solidFill>
                <a:latin typeface="Consolas"/>
                <a:cs typeface="Consolas"/>
              </a:rPr>
              <a:t>def</a:t>
            </a:r>
            <a:r>
              <a:rPr sz="1600" spc="-20" dirty="0">
                <a:solidFill>
                  <a:srgbClr val="006FC0"/>
                </a:solidFill>
                <a:latin typeface="Consolas"/>
                <a:cs typeface="Consolas"/>
              </a:rPr>
              <a:t> </a:t>
            </a:r>
            <a:r>
              <a:rPr sz="1600" spc="-10" dirty="0">
                <a:solidFill>
                  <a:srgbClr val="006FC0"/>
                </a:solidFill>
                <a:latin typeface="Consolas"/>
                <a:cs typeface="Consolas"/>
              </a:rPr>
              <a:t>move(self):</a:t>
            </a:r>
            <a:endParaRPr sz="1600">
              <a:latin typeface="Consolas"/>
              <a:cs typeface="Consolas"/>
            </a:endParaRPr>
          </a:p>
          <a:p>
            <a:pPr marL="1347470">
              <a:lnSpc>
                <a:spcPct val="100000"/>
              </a:lnSpc>
            </a:pPr>
            <a:r>
              <a:rPr sz="1600" dirty="0">
                <a:solidFill>
                  <a:srgbClr val="006FC0"/>
                </a:solidFill>
                <a:latin typeface="Consolas"/>
                <a:cs typeface="Consolas"/>
              </a:rPr>
              <a:t>#</a:t>
            </a:r>
            <a:r>
              <a:rPr sz="1600" spc="-30" dirty="0">
                <a:solidFill>
                  <a:srgbClr val="006FC0"/>
                </a:solidFill>
                <a:latin typeface="Consolas"/>
                <a:cs typeface="Consolas"/>
              </a:rPr>
              <a:t> </a:t>
            </a:r>
            <a:r>
              <a:rPr sz="1600" dirty="0">
                <a:solidFill>
                  <a:srgbClr val="006FC0"/>
                </a:solidFill>
                <a:latin typeface="Consolas"/>
                <a:cs typeface="Consolas"/>
              </a:rPr>
              <a:t>Swaps</a:t>
            </a:r>
            <a:r>
              <a:rPr sz="1600" spc="-15" dirty="0">
                <a:solidFill>
                  <a:srgbClr val="006FC0"/>
                </a:solidFill>
                <a:latin typeface="Consolas"/>
                <a:cs typeface="Consolas"/>
              </a:rPr>
              <a:t> </a:t>
            </a:r>
            <a:r>
              <a:rPr sz="1600" dirty="0">
                <a:solidFill>
                  <a:srgbClr val="006FC0"/>
                </a:solidFill>
                <a:latin typeface="Consolas"/>
                <a:cs typeface="Consolas"/>
              </a:rPr>
              <a:t>two</a:t>
            </a:r>
            <a:r>
              <a:rPr sz="1600" spc="-15" dirty="0">
                <a:solidFill>
                  <a:srgbClr val="006FC0"/>
                </a:solidFill>
                <a:latin typeface="Consolas"/>
                <a:cs typeface="Consolas"/>
              </a:rPr>
              <a:t> </a:t>
            </a:r>
            <a:r>
              <a:rPr sz="1600" dirty="0">
                <a:solidFill>
                  <a:srgbClr val="006FC0"/>
                </a:solidFill>
                <a:latin typeface="Consolas"/>
                <a:cs typeface="Consolas"/>
              </a:rPr>
              <a:t>cities</a:t>
            </a:r>
            <a:r>
              <a:rPr sz="1600" spc="-20" dirty="0">
                <a:solidFill>
                  <a:srgbClr val="006FC0"/>
                </a:solidFill>
                <a:latin typeface="Consolas"/>
                <a:cs typeface="Consolas"/>
              </a:rPr>
              <a:t> </a:t>
            </a:r>
            <a:r>
              <a:rPr sz="1600" dirty="0">
                <a:solidFill>
                  <a:srgbClr val="006FC0"/>
                </a:solidFill>
                <a:latin typeface="Consolas"/>
                <a:cs typeface="Consolas"/>
              </a:rPr>
              <a:t>in</a:t>
            </a:r>
            <a:r>
              <a:rPr sz="1600" spc="-15" dirty="0">
                <a:solidFill>
                  <a:srgbClr val="006FC0"/>
                </a:solidFill>
                <a:latin typeface="Consolas"/>
                <a:cs typeface="Consolas"/>
              </a:rPr>
              <a:t> </a:t>
            </a:r>
            <a:r>
              <a:rPr sz="1600" dirty="0">
                <a:solidFill>
                  <a:srgbClr val="006FC0"/>
                </a:solidFill>
                <a:latin typeface="Consolas"/>
                <a:cs typeface="Consolas"/>
              </a:rPr>
              <a:t>the</a:t>
            </a:r>
            <a:r>
              <a:rPr sz="1600" spc="-15" dirty="0">
                <a:solidFill>
                  <a:srgbClr val="006FC0"/>
                </a:solidFill>
                <a:latin typeface="Consolas"/>
                <a:cs typeface="Consolas"/>
              </a:rPr>
              <a:t> </a:t>
            </a:r>
            <a:r>
              <a:rPr sz="1600" spc="-10" dirty="0">
                <a:solidFill>
                  <a:srgbClr val="006FC0"/>
                </a:solidFill>
                <a:latin typeface="Consolas"/>
                <a:cs typeface="Consolas"/>
              </a:rPr>
              <a:t>route</a:t>
            </a:r>
            <a:endParaRPr sz="1600">
              <a:latin typeface="Consolas"/>
              <a:cs typeface="Consolas"/>
            </a:endParaRPr>
          </a:p>
          <a:p>
            <a:pPr marL="1347470">
              <a:lnSpc>
                <a:spcPct val="100000"/>
              </a:lnSpc>
            </a:pPr>
            <a:r>
              <a:rPr sz="1600" dirty="0">
                <a:solidFill>
                  <a:srgbClr val="006FC0"/>
                </a:solidFill>
                <a:latin typeface="Consolas"/>
                <a:cs typeface="Consolas"/>
              </a:rPr>
              <a:t>a</a:t>
            </a:r>
            <a:r>
              <a:rPr sz="1600" spc="-55" dirty="0">
                <a:solidFill>
                  <a:srgbClr val="006FC0"/>
                </a:solidFill>
                <a:latin typeface="Consolas"/>
                <a:cs typeface="Consolas"/>
              </a:rPr>
              <a:t> </a:t>
            </a:r>
            <a:r>
              <a:rPr sz="1600" dirty="0">
                <a:solidFill>
                  <a:srgbClr val="006FC0"/>
                </a:solidFill>
                <a:latin typeface="Consolas"/>
                <a:cs typeface="Consolas"/>
              </a:rPr>
              <a:t>=</a:t>
            </a:r>
            <a:r>
              <a:rPr sz="1600" spc="-40" dirty="0">
                <a:solidFill>
                  <a:srgbClr val="006FC0"/>
                </a:solidFill>
                <a:latin typeface="Consolas"/>
                <a:cs typeface="Consolas"/>
              </a:rPr>
              <a:t> </a:t>
            </a:r>
            <a:r>
              <a:rPr sz="1600" dirty="0">
                <a:solidFill>
                  <a:srgbClr val="006FC0"/>
                </a:solidFill>
                <a:latin typeface="Consolas"/>
                <a:cs typeface="Consolas"/>
              </a:rPr>
              <a:t>np.random.randint(0,</a:t>
            </a:r>
            <a:r>
              <a:rPr sz="1600" spc="-40" dirty="0">
                <a:solidFill>
                  <a:srgbClr val="006FC0"/>
                </a:solidFill>
                <a:latin typeface="Consolas"/>
                <a:cs typeface="Consolas"/>
              </a:rPr>
              <a:t> </a:t>
            </a:r>
            <a:r>
              <a:rPr sz="1600" spc="-10" dirty="0">
                <a:solidFill>
                  <a:srgbClr val="006FC0"/>
                </a:solidFill>
                <a:latin typeface="Consolas"/>
                <a:cs typeface="Consolas"/>
              </a:rPr>
              <a:t>len(self.state))</a:t>
            </a:r>
            <a:endParaRPr sz="1600">
              <a:latin typeface="Consolas"/>
              <a:cs typeface="Consolas"/>
            </a:endParaRPr>
          </a:p>
          <a:p>
            <a:pPr marL="1347470">
              <a:lnSpc>
                <a:spcPct val="100000"/>
              </a:lnSpc>
            </a:pPr>
            <a:r>
              <a:rPr sz="1600" dirty="0">
                <a:solidFill>
                  <a:srgbClr val="006FC0"/>
                </a:solidFill>
                <a:latin typeface="Consolas"/>
                <a:cs typeface="Consolas"/>
              </a:rPr>
              <a:t>b</a:t>
            </a:r>
            <a:r>
              <a:rPr sz="1600" spc="-55" dirty="0">
                <a:solidFill>
                  <a:srgbClr val="006FC0"/>
                </a:solidFill>
                <a:latin typeface="Consolas"/>
                <a:cs typeface="Consolas"/>
              </a:rPr>
              <a:t> </a:t>
            </a:r>
            <a:r>
              <a:rPr sz="1600" dirty="0">
                <a:solidFill>
                  <a:srgbClr val="006FC0"/>
                </a:solidFill>
                <a:latin typeface="Consolas"/>
                <a:cs typeface="Consolas"/>
              </a:rPr>
              <a:t>=</a:t>
            </a:r>
            <a:r>
              <a:rPr sz="1600" spc="-40" dirty="0">
                <a:solidFill>
                  <a:srgbClr val="006FC0"/>
                </a:solidFill>
                <a:latin typeface="Consolas"/>
                <a:cs typeface="Consolas"/>
              </a:rPr>
              <a:t> </a:t>
            </a:r>
            <a:r>
              <a:rPr sz="1600" dirty="0">
                <a:solidFill>
                  <a:srgbClr val="006FC0"/>
                </a:solidFill>
                <a:latin typeface="Consolas"/>
                <a:cs typeface="Consolas"/>
              </a:rPr>
              <a:t>np.random.randint(0,</a:t>
            </a:r>
            <a:r>
              <a:rPr sz="1600" spc="-40" dirty="0">
                <a:solidFill>
                  <a:srgbClr val="006FC0"/>
                </a:solidFill>
                <a:latin typeface="Consolas"/>
                <a:cs typeface="Consolas"/>
              </a:rPr>
              <a:t> </a:t>
            </a:r>
            <a:r>
              <a:rPr sz="1600" spc="-10" dirty="0">
                <a:solidFill>
                  <a:srgbClr val="006FC0"/>
                </a:solidFill>
                <a:latin typeface="Consolas"/>
                <a:cs typeface="Consolas"/>
              </a:rPr>
              <a:t>len(self.state))</a:t>
            </a:r>
            <a:endParaRPr sz="1600">
              <a:latin typeface="Consolas"/>
              <a:cs typeface="Consolas"/>
            </a:endParaRPr>
          </a:p>
          <a:p>
            <a:pPr marL="1347470">
              <a:lnSpc>
                <a:spcPct val="100000"/>
              </a:lnSpc>
            </a:pPr>
            <a:r>
              <a:rPr sz="1600" dirty="0">
                <a:solidFill>
                  <a:srgbClr val="006FC0"/>
                </a:solidFill>
                <a:latin typeface="Consolas"/>
                <a:cs typeface="Consolas"/>
              </a:rPr>
              <a:t>self.state[a],</a:t>
            </a:r>
            <a:r>
              <a:rPr sz="1600" spc="-75" dirty="0">
                <a:solidFill>
                  <a:srgbClr val="006FC0"/>
                </a:solidFill>
                <a:latin typeface="Consolas"/>
                <a:cs typeface="Consolas"/>
              </a:rPr>
              <a:t> </a:t>
            </a:r>
            <a:r>
              <a:rPr sz="1600" dirty="0">
                <a:solidFill>
                  <a:srgbClr val="006FC0"/>
                </a:solidFill>
                <a:latin typeface="Consolas"/>
                <a:cs typeface="Consolas"/>
              </a:rPr>
              <a:t>self.state[b]</a:t>
            </a:r>
            <a:r>
              <a:rPr sz="1600" spc="-65" dirty="0">
                <a:solidFill>
                  <a:srgbClr val="006FC0"/>
                </a:solidFill>
                <a:latin typeface="Consolas"/>
                <a:cs typeface="Consolas"/>
              </a:rPr>
              <a:t> </a:t>
            </a:r>
            <a:r>
              <a:rPr sz="1600" dirty="0">
                <a:solidFill>
                  <a:srgbClr val="006FC0"/>
                </a:solidFill>
                <a:latin typeface="Consolas"/>
                <a:cs typeface="Consolas"/>
              </a:rPr>
              <a:t>=</a:t>
            </a:r>
            <a:r>
              <a:rPr sz="1600" spc="-70" dirty="0">
                <a:solidFill>
                  <a:srgbClr val="006FC0"/>
                </a:solidFill>
                <a:latin typeface="Consolas"/>
                <a:cs typeface="Consolas"/>
              </a:rPr>
              <a:t> </a:t>
            </a:r>
            <a:r>
              <a:rPr sz="1600" dirty="0">
                <a:solidFill>
                  <a:srgbClr val="006FC0"/>
                </a:solidFill>
                <a:latin typeface="Consolas"/>
                <a:cs typeface="Consolas"/>
              </a:rPr>
              <a:t>self.state[b],</a:t>
            </a:r>
            <a:r>
              <a:rPr sz="1600" spc="-60" dirty="0">
                <a:solidFill>
                  <a:srgbClr val="006FC0"/>
                </a:solidFill>
                <a:latin typeface="Consolas"/>
                <a:cs typeface="Consolas"/>
              </a:rPr>
              <a:t> </a:t>
            </a:r>
            <a:r>
              <a:rPr sz="1600" spc="-10" dirty="0">
                <a:solidFill>
                  <a:srgbClr val="006FC0"/>
                </a:solidFill>
                <a:latin typeface="Consolas"/>
                <a:cs typeface="Consolas"/>
              </a:rPr>
              <a:t>self.state[a]</a:t>
            </a:r>
            <a:endParaRPr sz="1600">
              <a:latin typeface="Consolas"/>
              <a:cs typeface="Consolas"/>
            </a:endParaRPr>
          </a:p>
          <a:p>
            <a:pPr>
              <a:lnSpc>
                <a:spcPct val="100000"/>
              </a:lnSpc>
              <a:spcBef>
                <a:spcPts val="45"/>
              </a:spcBef>
            </a:pPr>
            <a:endParaRPr sz="1600">
              <a:latin typeface="Consolas"/>
              <a:cs typeface="Consolas"/>
            </a:endParaRPr>
          </a:p>
          <a:p>
            <a:pPr marL="902335">
              <a:lnSpc>
                <a:spcPct val="100000"/>
              </a:lnSpc>
              <a:spcBef>
                <a:spcPts val="5"/>
              </a:spcBef>
            </a:pPr>
            <a:r>
              <a:rPr sz="1600" dirty="0">
                <a:solidFill>
                  <a:srgbClr val="006FC0"/>
                </a:solidFill>
                <a:latin typeface="Consolas"/>
                <a:cs typeface="Consolas"/>
              </a:rPr>
              <a:t>def</a:t>
            </a:r>
            <a:r>
              <a:rPr sz="1600" spc="-20" dirty="0">
                <a:solidFill>
                  <a:srgbClr val="006FC0"/>
                </a:solidFill>
                <a:latin typeface="Consolas"/>
                <a:cs typeface="Consolas"/>
              </a:rPr>
              <a:t> </a:t>
            </a:r>
            <a:r>
              <a:rPr sz="1600" spc="-10" dirty="0">
                <a:solidFill>
                  <a:srgbClr val="006FC0"/>
                </a:solidFill>
                <a:latin typeface="Consolas"/>
                <a:cs typeface="Consolas"/>
              </a:rPr>
              <a:t>energy(self):</a:t>
            </a:r>
            <a:endParaRPr sz="1600">
              <a:latin typeface="Consolas"/>
              <a:cs typeface="Consolas"/>
            </a:endParaRPr>
          </a:p>
          <a:p>
            <a:pPr marL="1347470" marR="2783840">
              <a:lnSpc>
                <a:spcPct val="100000"/>
              </a:lnSpc>
            </a:pPr>
            <a:r>
              <a:rPr sz="1600" dirty="0">
                <a:solidFill>
                  <a:srgbClr val="006FC0"/>
                </a:solidFill>
                <a:latin typeface="Consolas"/>
                <a:cs typeface="Consolas"/>
              </a:rPr>
              <a:t>#</a:t>
            </a:r>
            <a:r>
              <a:rPr sz="1600" spc="-35" dirty="0">
                <a:solidFill>
                  <a:srgbClr val="006FC0"/>
                </a:solidFill>
                <a:latin typeface="Consolas"/>
                <a:cs typeface="Consolas"/>
              </a:rPr>
              <a:t> </a:t>
            </a:r>
            <a:r>
              <a:rPr sz="1600" dirty="0">
                <a:solidFill>
                  <a:srgbClr val="006FC0"/>
                </a:solidFill>
                <a:latin typeface="Consolas"/>
                <a:cs typeface="Consolas"/>
              </a:rPr>
              <a:t>Calculates</a:t>
            </a:r>
            <a:r>
              <a:rPr sz="1600" spc="-25" dirty="0">
                <a:solidFill>
                  <a:srgbClr val="006FC0"/>
                </a:solidFill>
                <a:latin typeface="Consolas"/>
                <a:cs typeface="Consolas"/>
              </a:rPr>
              <a:t> </a:t>
            </a:r>
            <a:r>
              <a:rPr sz="1600" dirty="0">
                <a:solidFill>
                  <a:srgbClr val="006FC0"/>
                </a:solidFill>
                <a:latin typeface="Consolas"/>
                <a:cs typeface="Consolas"/>
              </a:rPr>
              <a:t>the</a:t>
            </a:r>
            <a:r>
              <a:rPr sz="1600" spc="-35" dirty="0">
                <a:solidFill>
                  <a:srgbClr val="006FC0"/>
                </a:solidFill>
                <a:latin typeface="Consolas"/>
                <a:cs typeface="Consolas"/>
              </a:rPr>
              <a:t> </a:t>
            </a:r>
            <a:r>
              <a:rPr sz="1600" dirty="0">
                <a:solidFill>
                  <a:srgbClr val="006FC0"/>
                </a:solidFill>
                <a:latin typeface="Consolas"/>
                <a:cs typeface="Consolas"/>
              </a:rPr>
              <a:t>length</a:t>
            </a:r>
            <a:r>
              <a:rPr sz="1600" spc="-25" dirty="0">
                <a:solidFill>
                  <a:srgbClr val="006FC0"/>
                </a:solidFill>
                <a:latin typeface="Consolas"/>
                <a:cs typeface="Consolas"/>
              </a:rPr>
              <a:t> </a:t>
            </a:r>
            <a:r>
              <a:rPr sz="1600" dirty="0">
                <a:solidFill>
                  <a:srgbClr val="006FC0"/>
                </a:solidFill>
                <a:latin typeface="Consolas"/>
                <a:cs typeface="Consolas"/>
              </a:rPr>
              <a:t>of</a:t>
            </a:r>
            <a:r>
              <a:rPr sz="1600" spc="-25" dirty="0">
                <a:solidFill>
                  <a:srgbClr val="006FC0"/>
                </a:solidFill>
                <a:latin typeface="Consolas"/>
                <a:cs typeface="Consolas"/>
              </a:rPr>
              <a:t> </a:t>
            </a:r>
            <a:r>
              <a:rPr sz="1600" dirty="0">
                <a:solidFill>
                  <a:srgbClr val="006FC0"/>
                </a:solidFill>
                <a:latin typeface="Consolas"/>
                <a:cs typeface="Consolas"/>
              </a:rPr>
              <a:t>the</a:t>
            </a:r>
            <a:r>
              <a:rPr sz="1600" spc="-35" dirty="0">
                <a:solidFill>
                  <a:srgbClr val="006FC0"/>
                </a:solidFill>
                <a:latin typeface="Consolas"/>
                <a:cs typeface="Consolas"/>
              </a:rPr>
              <a:t> </a:t>
            </a:r>
            <a:r>
              <a:rPr sz="1600" spc="-10" dirty="0">
                <a:solidFill>
                  <a:srgbClr val="006FC0"/>
                </a:solidFill>
                <a:latin typeface="Consolas"/>
                <a:cs typeface="Consolas"/>
              </a:rPr>
              <a:t>route </a:t>
            </a:r>
            <a:r>
              <a:rPr sz="1600" dirty="0">
                <a:solidFill>
                  <a:srgbClr val="006FC0"/>
                </a:solidFill>
                <a:latin typeface="Consolas"/>
                <a:cs typeface="Consolas"/>
              </a:rPr>
              <a:t>dist</a:t>
            </a:r>
            <a:r>
              <a:rPr sz="1600" spc="-15" dirty="0">
                <a:solidFill>
                  <a:srgbClr val="006FC0"/>
                </a:solidFill>
                <a:latin typeface="Consolas"/>
                <a:cs typeface="Consolas"/>
              </a:rPr>
              <a:t> </a:t>
            </a:r>
            <a:r>
              <a:rPr sz="1600" dirty="0">
                <a:solidFill>
                  <a:srgbClr val="006FC0"/>
                </a:solidFill>
                <a:latin typeface="Consolas"/>
                <a:cs typeface="Consolas"/>
              </a:rPr>
              <a:t>=</a:t>
            </a:r>
            <a:r>
              <a:rPr sz="1600" spc="-20" dirty="0">
                <a:solidFill>
                  <a:srgbClr val="006FC0"/>
                </a:solidFill>
                <a:latin typeface="Consolas"/>
                <a:cs typeface="Consolas"/>
              </a:rPr>
              <a:t> </a:t>
            </a:r>
            <a:r>
              <a:rPr sz="1600" spc="-50" dirty="0">
                <a:solidFill>
                  <a:srgbClr val="006FC0"/>
                </a:solidFill>
                <a:latin typeface="Consolas"/>
                <a:cs typeface="Consolas"/>
              </a:rPr>
              <a:t>0</a:t>
            </a:r>
            <a:endParaRPr sz="1600">
              <a:latin typeface="Consolas"/>
              <a:cs typeface="Consolas"/>
            </a:endParaRPr>
          </a:p>
          <a:p>
            <a:pPr marL="1347470">
              <a:lnSpc>
                <a:spcPct val="100000"/>
              </a:lnSpc>
            </a:pPr>
            <a:r>
              <a:rPr sz="1600" dirty="0">
                <a:solidFill>
                  <a:srgbClr val="006FC0"/>
                </a:solidFill>
                <a:latin typeface="Consolas"/>
                <a:cs typeface="Consolas"/>
              </a:rPr>
              <a:t>for</a:t>
            </a:r>
            <a:r>
              <a:rPr sz="1600" spc="-15" dirty="0">
                <a:solidFill>
                  <a:srgbClr val="006FC0"/>
                </a:solidFill>
                <a:latin typeface="Consolas"/>
                <a:cs typeface="Consolas"/>
              </a:rPr>
              <a:t> </a:t>
            </a:r>
            <a:r>
              <a:rPr sz="1600" dirty="0">
                <a:solidFill>
                  <a:srgbClr val="006FC0"/>
                </a:solidFill>
                <a:latin typeface="Consolas"/>
                <a:cs typeface="Consolas"/>
              </a:rPr>
              <a:t>i</a:t>
            </a:r>
            <a:r>
              <a:rPr sz="1600" spc="-20" dirty="0">
                <a:solidFill>
                  <a:srgbClr val="006FC0"/>
                </a:solidFill>
                <a:latin typeface="Consolas"/>
                <a:cs typeface="Consolas"/>
              </a:rPr>
              <a:t> </a:t>
            </a:r>
            <a:r>
              <a:rPr sz="1600" dirty="0">
                <a:solidFill>
                  <a:srgbClr val="006FC0"/>
                </a:solidFill>
                <a:latin typeface="Consolas"/>
                <a:cs typeface="Consolas"/>
              </a:rPr>
              <a:t>in</a:t>
            </a:r>
            <a:r>
              <a:rPr sz="1600" spc="-15" dirty="0">
                <a:solidFill>
                  <a:srgbClr val="006FC0"/>
                </a:solidFill>
                <a:latin typeface="Consolas"/>
                <a:cs typeface="Consolas"/>
              </a:rPr>
              <a:t> </a:t>
            </a:r>
            <a:r>
              <a:rPr sz="1600" spc="-10" dirty="0">
                <a:solidFill>
                  <a:srgbClr val="006FC0"/>
                </a:solidFill>
                <a:latin typeface="Consolas"/>
                <a:cs typeface="Consolas"/>
              </a:rPr>
              <a:t>range(len(self.state)):</a:t>
            </a:r>
            <a:endParaRPr sz="1600">
              <a:latin typeface="Consolas"/>
              <a:cs typeface="Consolas"/>
            </a:endParaRPr>
          </a:p>
          <a:p>
            <a:pPr marL="1347470" marR="5080" indent="443865">
              <a:lnSpc>
                <a:spcPct val="100000"/>
              </a:lnSpc>
            </a:pPr>
            <a:r>
              <a:rPr sz="1600" dirty="0">
                <a:solidFill>
                  <a:srgbClr val="006FC0"/>
                </a:solidFill>
                <a:latin typeface="Consolas"/>
                <a:cs typeface="Consolas"/>
              </a:rPr>
              <a:t>dist</a:t>
            </a:r>
            <a:r>
              <a:rPr sz="1600" spc="-45" dirty="0">
                <a:solidFill>
                  <a:srgbClr val="006FC0"/>
                </a:solidFill>
                <a:latin typeface="Consolas"/>
                <a:cs typeface="Consolas"/>
              </a:rPr>
              <a:t> </a:t>
            </a:r>
            <a:r>
              <a:rPr sz="1600" dirty="0">
                <a:solidFill>
                  <a:srgbClr val="006FC0"/>
                </a:solidFill>
                <a:latin typeface="Consolas"/>
                <a:cs typeface="Consolas"/>
              </a:rPr>
              <a:t>+=</a:t>
            </a:r>
            <a:r>
              <a:rPr sz="1600" spc="-35" dirty="0">
                <a:solidFill>
                  <a:srgbClr val="006FC0"/>
                </a:solidFill>
                <a:latin typeface="Consolas"/>
                <a:cs typeface="Consolas"/>
              </a:rPr>
              <a:t> </a:t>
            </a:r>
            <a:r>
              <a:rPr sz="1600" dirty="0">
                <a:solidFill>
                  <a:srgbClr val="006FC0"/>
                </a:solidFill>
                <a:latin typeface="Consolas"/>
                <a:cs typeface="Consolas"/>
              </a:rPr>
              <a:t>distance_matrix[self.state[i</a:t>
            </a:r>
            <a:r>
              <a:rPr sz="1600" spc="-30" dirty="0">
                <a:solidFill>
                  <a:srgbClr val="006FC0"/>
                </a:solidFill>
                <a:latin typeface="Consolas"/>
                <a:cs typeface="Consolas"/>
              </a:rPr>
              <a:t> </a:t>
            </a:r>
            <a:r>
              <a:rPr sz="1600" dirty="0">
                <a:solidFill>
                  <a:srgbClr val="006FC0"/>
                </a:solidFill>
                <a:latin typeface="Consolas"/>
                <a:cs typeface="Consolas"/>
              </a:rPr>
              <a:t>-</a:t>
            </a:r>
            <a:r>
              <a:rPr sz="1600" spc="-35" dirty="0">
                <a:solidFill>
                  <a:srgbClr val="006FC0"/>
                </a:solidFill>
                <a:latin typeface="Consolas"/>
                <a:cs typeface="Consolas"/>
              </a:rPr>
              <a:t> </a:t>
            </a:r>
            <a:r>
              <a:rPr sz="1600" dirty="0">
                <a:solidFill>
                  <a:srgbClr val="006FC0"/>
                </a:solidFill>
                <a:latin typeface="Consolas"/>
                <a:cs typeface="Consolas"/>
              </a:rPr>
              <a:t>1],</a:t>
            </a:r>
            <a:r>
              <a:rPr sz="1600" spc="-30" dirty="0">
                <a:solidFill>
                  <a:srgbClr val="006FC0"/>
                </a:solidFill>
                <a:latin typeface="Consolas"/>
                <a:cs typeface="Consolas"/>
              </a:rPr>
              <a:t> </a:t>
            </a:r>
            <a:r>
              <a:rPr sz="1600" spc="-10" dirty="0">
                <a:solidFill>
                  <a:srgbClr val="006FC0"/>
                </a:solidFill>
                <a:latin typeface="Consolas"/>
                <a:cs typeface="Consolas"/>
              </a:rPr>
              <a:t>self.state[i]] </a:t>
            </a:r>
            <a:r>
              <a:rPr sz="1600" dirty="0">
                <a:solidFill>
                  <a:srgbClr val="006FC0"/>
                </a:solidFill>
                <a:latin typeface="Consolas"/>
                <a:cs typeface="Consolas"/>
              </a:rPr>
              <a:t>return</a:t>
            </a:r>
            <a:r>
              <a:rPr sz="1600" spc="-30" dirty="0">
                <a:solidFill>
                  <a:srgbClr val="006FC0"/>
                </a:solidFill>
                <a:latin typeface="Consolas"/>
                <a:cs typeface="Consolas"/>
              </a:rPr>
              <a:t> </a:t>
            </a:r>
            <a:r>
              <a:rPr sz="1600" spc="-20" dirty="0">
                <a:solidFill>
                  <a:srgbClr val="006FC0"/>
                </a:solidFill>
                <a:latin typeface="Consolas"/>
                <a:cs typeface="Consolas"/>
              </a:rPr>
              <a:t>dist</a:t>
            </a:r>
            <a:endParaRPr sz="1600">
              <a:latin typeface="Consolas"/>
              <a:cs typeface="Consolas"/>
            </a:endParaRPr>
          </a:p>
          <a:p>
            <a:pPr>
              <a:lnSpc>
                <a:spcPct val="100000"/>
              </a:lnSpc>
              <a:spcBef>
                <a:spcPts val="45"/>
              </a:spcBef>
            </a:pPr>
            <a:endParaRPr sz="1600">
              <a:latin typeface="Consolas"/>
              <a:cs typeface="Consolas"/>
            </a:endParaRPr>
          </a:p>
          <a:p>
            <a:pPr marL="12700">
              <a:lnSpc>
                <a:spcPct val="100000"/>
              </a:lnSpc>
            </a:pPr>
            <a:r>
              <a:rPr sz="1600" dirty="0">
                <a:latin typeface="Consolas"/>
                <a:cs typeface="Consolas"/>
              </a:rPr>
              <a:t>&gt;&gt;&gt;</a:t>
            </a:r>
            <a:r>
              <a:rPr sz="1600" spc="-40" dirty="0">
                <a:latin typeface="Consolas"/>
                <a:cs typeface="Consolas"/>
              </a:rPr>
              <a:t> </a:t>
            </a:r>
            <a:r>
              <a:rPr sz="1600" dirty="0">
                <a:solidFill>
                  <a:srgbClr val="006FC0"/>
                </a:solidFill>
                <a:latin typeface="Consolas"/>
                <a:cs typeface="Consolas"/>
              </a:rPr>
              <a:t>initial_state</a:t>
            </a:r>
            <a:r>
              <a:rPr sz="1600" spc="-20" dirty="0">
                <a:solidFill>
                  <a:srgbClr val="006FC0"/>
                </a:solidFill>
                <a:latin typeface="Consolas"/>
                <a:cs typeface="Consolas"/>
              </a:rPr>
              <a:t> </a:t>
            </a:r>
            <a:r>
              <a:rPr sz="1600" dirty="0">
                <a:solidFill>
                  <a:srgbClr val="006FC0"/>
                </a:solidFill>
                <a:latin typeface="Consolas"/>
                <a:cs typeface="Consolas"/>
              </a:rPr>
              <a:t>=</a:t>
            </a:r>
            <a:r>
              <a:rPr sz="1600" spc="-25" dirty="0">
                <a:solidFill>
                  <a:srgbClr val="006FC0"/>
                </a:solidFill>
                <a:latin typeface="Consolas"/>
                <a:cs typeface="Consolas"/>
              </a:rPr>
              <a:t> </a:t>
            </a:r>
            <a:r>
              <a:rPr sz="1600" dirty="0">
                <a:solidFill>
                  <a:srgbClr val="006FC0"/>
                </a:solidFill>
                <a:latin typeface="Consolas"/>
                <a:cs typeface="Consolas"/>
              </a:rPr>
              <a:t>[0,</a:t>
            </a:r>
            <a:r>
              <a:rPr sz="1600" spc="-30" dirty="0">
                <a:solidFill>
                  <a:srgbClr val="006FC0"/>
                </a:solidFill>
                <a:latin typeface="Consolas"/>
                <a:cs typeface="Consolas"/>
              </a:rPr>
              <a:t> </a:t>
            </a:r>
            <a:r>
              <a:rPr sz="1600" dirty="0">
                <a:solidFill>
                  <a:srgbClr val="006FC0"/>
                </a:solidFill>
                <a:latin typeface="Consolas"/>
                <a:cs typeface="Consolas"/>
              </a:rPr>
              <a:t>4,</a:t>
            </a:r>
            <a:r>
              <a:rPr sz="1600" spc="-25" dirty="0">
                <a:solidFill>
                  <a:srgbClr val="006FC0"/>
                </a:solidFill>
                <a:latin typeface="Consolas"/>
                <a:cs typeface="Consolas"/>
              </a:rPr>
              <a:t> </a:t>
            </a:r>
            <a:r>
              <a:rPr sz="1600" dirty="0">
                <a:solidFill>
                  <a:srgbClr val="006FC0"/>
                </a:solidFill>
                <a:latin typeface="Consolas"/>
                <a:cs typeface="Consolas"/>
              </a:rPr>
              <a:t>1,</a:t>
            </a:r>
            <a:r>
              <a:rPr sz="1600" spc="-25" dirty="0">
                <a:solidFill>
                  <a:srgbClr val="006FC0"/>
                </a:solidFill>
                <a:latin typeface="Consolas"/>
                <a:cs typeface="Consolas"/>
              </a:rPr>
              <a:t> </a:t>
            </a:r>
            <a:r>
              <a:rPr sz="1600" dirty="0">
                <a:solidFill>
                  <a:srgbClr val="006FC0"/>
                </a:solidFill>
                <a:latin typeface="Consolas"/>
                <a:cs typeface="Consolas"/>
              </a:rPr>
              <a:t>3,</a:t>
            </a:r>
            <a:r>
              <a:rPr sz="1600" spc="-25" dirty="0">
                <a:solidFill>
                  <a:srgbClr val="006FC0"/>
                </a:solidFill>
                <a:latin typeface="Consolas"/>
                <a:cs typeface="Consolas"/>
              </a:rPr>
              <a:t> 2]</a:t>
            </a:r>
            <a:endParaRPr sz="1600">
              <a:latin typeface="Consolas"/>
              <a:cs typeface="Consolas"/>
            </a:endParaRPr>
          </a:p>
          <a:p>
            <a:pPr marL="12700">
              <a:lnSpc>
                <a:spcPct val="100000"/>
              </a:lnSpc>
            </a:pPr>
            <a:r>
              <a:rPr sz="1600" dirty="0">
                <a:latin typeface="Consolas"/>
                <a:cs typeface="Consolas"/>
              </a:rPr>
              <a:t>&gt;&gt;&gt;</a:t>
            </a:r>
            <a:r>
              <a:rPr sz="1600" spc="-30" dirty="0">
                <a:latin typeface="Consolas"/>
                <a:cs typeface="Consolas"/>
              </a:rPr>
              <a:t> </a:t>
            </a:r>
            <a:r>
              <a:rPr sz="1600" dirty="0">
                <a:solidFill>
                  <a:srgbClr val="006FC0"/>
                </a:solidFill>
                <a:latin typeface="Consolas"/>
                <a:cs typeface="Consolas"/>
              </a:rPr>
              <a:t>tsp</a:t>
            </a:r>
            <a:r>
              <a:rPr sz="1600" spc="-15" dirty="0">
                <a:solidFill>
                  <a:srgbClr val="006FC0"/>
                </a:solidFill>
                <a:latin typeface="Consolas"/>
                <a:cs typeface="Consolas"/>
              </a:rPr>
              <a:t> </a:t>
            </a:r>
            <a:r>
              <a:rPr sz="1600" dirty="0">
                <a:solidFill>
                  <a:srgbClr val="006FC0"/>
                </a:solidFill>
                <a:latin typeface="Consolas"/>
                <a:cs typeface="Consolas"/>
              </a:rPr>
              <a:t>=</a:t>
            </a:r>
            <a:r>
              <a:rPr sz="1600" spc="-15" dirty="0">
                <a:solidFill>
                  <a:srgbClr val="006FC0"/>
                </a:solidFill>
                <a:latin typeface="Consolas"/>
                <a:cs typeface="Consolas"/>
              </a:rPr>
              <a:t> </a:t>
            </a:r>
            <a:r>
              <a:rPr sz="1600" spc="-10" dirty="0">
                <a:solidFill>
                  <a:srgbClr val="006FC0"/>
                </a:solidFill>
                <a:latin typeface="Consolas"/>
                <a:cs typeface="Consolas"/>
              </a:rPr>
              <a:t>TravellingSalesmanProblem(initial_state)</a:t>
            </a:r>
            <a:endParaRPr sz="1600">
              <a:latin typeface="Consolas"/>
              <a:cs typeface="Consolas"/>
            </a:endParaRPr>
          </a:p>
          <a:p>
            <a:pPr marL="12700">
              <a:lnSpc>
                <a:spcPct val="100000"/>
              </a:lnSpc>
            </a:pPr>
            <a:r>
              <a:rPr sz="1600" dirty="0">
                <a:latin typeface="Consolas"/>
                <a:cs typeface="Consolas"/>
              </a:rPr>
              <a:t>&gt;&gt;&gt;</a:t>
            </a:r>
            <a:r>
              <a:rPr sz="1600" spc="-30" dirty="0">
                <a:latin typeface="Consolas"/>
                <a:cs typeface="Consolas"/>
              </a:rPr>
              <a:t> </a:t>
            </a:r>
            <a:r>
              <a:rPr sz="1600" dirty="0">
                <a:solidFill>
                  <a:srgbClr val="006FC0"/>
                </a:solidFill>
                <a:latin typeface="Consolas"/>
                <a:cs typeface="Consolas"/>
              </a:rPr>
              <a:t>route,</a:t>
            </a:r>
            <a:r>
              <a:rPr sz="1600" spc="-30" dirty="0">
                <a:solidFill>
                  <a:srgbClr val="006FC0"/>
                </a:solidFill>
                <a:latin typeface="Consolas"/>
                <a:cs typeface="Consolas"/>
              </a:rPr>
              <a:t> </a:t>
            </a:r>
            <a:r>
              <a:rPr sz="1600" dirty="0">
                <a:solidFill>
                  <a:srgbClr val="006FC0"/>
                </a:solidFill>
                <a:latin typeface="Consolas"/>
                <a:cs typeface="Consolas"/>
              </a:rPr>
              <a:t>distance</a:t>
            </a:r>
            <a:r>
              <a:rPr sz="1600" spc="-30" dirty="0">
                <a:solidFill>
                  <a:srgbClr val="006FC0"/>
                </a:solidFill>
                <a:latin typeface="Consolas"/>
                <a:cs typeface="Consolas"/>
              </a:rPr>
              <a:t> </a:t>
            </a:r>
            <a:r>
              <a:rPr sz="1600" dirty="0">
                <a:solidFill>
                  <a:srgbClr val="006FC0"/>
                </a:solidFill>
                <a:latin typeface="Consolas"/>
                <a:cs typeface="Consolas"/>
              </a:rPr>
              <a:t>=</a:t>
            </a:r>
            <a:r>
              <a:rPr sz="1600" spc="-25" dirty="0">
                <a:solidFill>
                  <a:srgbClr val="006FC0"/>
                </a:solidFill>
                <a:latin typeface="Consolas"/>
                <a:cs typeface="Consolas"/>
              </a:rPr>
              <a:t> </a:t>
            </a:r>
            <a:r>
              <a:rPr sz="1600" spc="-10" dirty="0">
                <a:solidFill>
                  <a:srgbClr val="006FC0"/>
                </a:solidFill>
                <a:latin typeface="Consolas"/>
                <a:cs typeface="Consolas"/>
              </a:rPr>
              <a:t>tsp.anneal()</a:t>
            </a:r>
            <a:endParaRPr sz="1600">
              <a:latin typeface="Consolas"/>
              <a:cs typeface="Consolas"/>
            </a:endParaRPr>
          </a:p>
        </p:txBody>
      </p:sp>
      <p:pic>
        <p:nvPicPr>
          <p:cNvPr id="5" name="object 5"/>
          <p:cNvPicPr/>
          <p:nvPr/>
        </p:nvPicPr>
        <p:blipFill>
          <a:blip r:embed="rId3" cstate="print"/>
          <a:stretch>
            <a:fillRect/>
          </a:stretch>
        </p:blipFill>
        <p:spPr>
          <a:xfrm>
            <a:off x="4932045" y="836777"/>
            <a:ext cx="4144010" cy="1076477"/>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
              <a:lnSpc>
                <a:spcPct val="100000"/>
              </a:lnSpc>
              <a:spcBef>
                <a:spcPts val="100"/>
              </a:spcBef>
            </a:pPr>
            <a:r>
              <a:rPr dirty="0"/>
              <a:t>Simulated</a:t>
            </a:r>
            <a:r>
              <a:rPr spc="-105" dirty="0"/>
              <a:t> </a:t>
            </a:r>
            <a:r>
              <a:rPr spc="-10" dirty="0"/>
              <a:t>annealing</a:t>
            </a:r>
          </a:p>
        </p:txBody>
      </p:sp>
      <p:sp>
        <p:nvSpPr>
          <p:cNvPr id="3" name="object 3"/>
          <p:cNvSpPr txBox="1"/>
          <p:nvPr/>
        </p:nvSpPr>
        <p:spPr>
          <a:xfrm>
            <a:off x="578916" y="868426"/>
            <a:ext cx="2641600" cy="391160"/>
          </a:xfrm>
          <a:prstGeom prst="rect">
            <a:avLst/>
          </a:prstGeom>
        </p:spPr>
        <p:txBody>
          <a:bodyPr vert="horz" wrap="square" lIns="0" tIns="12700" rIns="0" bIns="0" rtlCol="0">
            <a:spAutoFit/>
          </a:bodyPr>
          <a:lstStyle/>
          <a:p>
            <a:pPr marL="12700">
              <a:lnSpc>
                <a:spcPct val="100000"/>
              </a:lnSpc>
              <a:spcBef>
                <a:spcPts val="100"/>
              </a:spcBef>
            </a:pPr>
            <a:r>
              <a:rPr sz="2400" b="1" dirty="0">
                <a:latin typeface="Verdana"/>
                <a:cs typeface="Verdana"/>
              </a:rPr>
              <a:t>Voorbeeld:</a:t>
            </a:r>
            <a:r>
              <a:rPr sz="2400" b="1" spc="-150" dirty="0">
                <a:latin typeface="Verdana"/>
                <a:cs typeface="Verdana"/>
              </a:rPr>
              <a:t> </a:t>
            </a:r>
            <a:r>
              <a:rPr sz="2400" b="1" spc="-25" dirty="0">
                <a:latin typeface="Verdana"/>
                <a:cs typeface="Verdana"/>
              </a:rPr>
              <a:t>TSP</a:t>
            </a:r>
            <a:endParaRPr sz="2400">
              <a:latin typeface="Verdana"/>
              <a:cs typeface="Verdana"/>
            </a:endParaRPr>
          </a:p>
        </p:txBody>
      </p:sp>
      <p:sp>
        <p:nvSpPr>
          <p:cNvPr id="4" name="object 4"/>
          <p:cNvSpPr txBox="1"/>
          <p:nvPr/>
        </p:nvSpPr>
        <p:spPr>
          <a:xfrm>
            <a:off x="578916" y="2045335"/>
            <a:ext cx="7918450" cy="4170679"/>
          </a:xfrm>
          <a:prstGeom prst="rect">
            <a:avLst/>
          </a:prstGeom>
        </p:spPr>
        <p:txBody>
          <a:bodyPr vert="horz" wrap="square" lIns="0" tIns="12065" rIns="0" bIns="0" rtlCol="0">
            <a:spAutoFit/>
          </a:bodyPr>
          <a:lstStyle/>
          <a:p>
            <a:pPr marL="902335" marR="4451350" indent="-890269">
              <a:lnSpc>
                <a:spcPct val="100000"/>
              </a:lnSpc>
              <a:spcBef>
                <a:spcPts val="95"/>
              </a:spcBef>
            </a:pPr>
            <a:r>
              <a:rPr sz="1600" dirty="0">
                <a:latin typeface="Consolas"/>
                <a:cs typeface="Consolas"/>
              </a:rPr>
              <a:t>&gt;&gt;&gt;</a:t>
            </a:r>
            <a:r>
              <a:rPr sz="1600" spc="-25" dirty="0">
                <a:latin typeface="Consolas"/>
                <a:cs typeface="Consolas"/>
              </a:rPr>
              <a:t> </a:t>
            </a:r>
            <a:r>
              <a:rPr sz="1600" dirty="0">
                <a:solidFill>
                  <a:srgbClr val="006FC0"/>
                </a:solidFill>
                <a:latin typeface="Consolas"/>
                <a:cs typeface="Consolas"/>
              </a:rPr>
              <a:t>class</a:t>
            </a:r>
            <a:r>
              <a:rPr sz="1600" spc="-25" dirty="0">
                <a:solidFill>
                  <a:srgbClr val="006FC0"/>
                </a:solidFill>
                <a:latin typeface="Consolas"/>
                <a:cs typeface="Consolas"/>
              </a:rPr>
              <a:t> </a:t>
            </a:r>
            <a:r>
              <a:rPr sz="1600" spc="-10" dirty="0">
                <a:solidFill>
                  <a:srgbClr val="006FC0"/>
                </a:solidFill>
                <a:latin typeface="Consolas"/>
                <a:cs typeface="Consolas"/>
              </a:rPr>
              <a:t>TSPProblem(Annealer): </a:t>
            </a:r>
            <a:r>
              <a:rPr sz="1600" dirty="0">
                <a:solidFill>
                  <a:srgbClr val="006FC0"/>
                </a:solidFill>
                <a:latin typeface="Consolas"/>
                <a:cs typeface="Consolas"/>
              </a:rPr>
              <a:t>def</a:t>
            </a:r>
            <a:r>
              <a:rPr sz="1600" spc="-20" dirty="0">
                <a:solidFill>
                  <a:srgbClr val="006FC0"/>
                </a:solidFill>
                <a:latin typeface="Consolas"/>
                <a:cs typeface="Consolas"/>
              </a:rPr>
              <a:t> </a:t>
            </a:r>
            <a:r>
              <a:rPr sz="1600" spc="-10" dirty="0">
                <a:solidFill>
                  <a:srgbClr val="006FC0"/>
                </a:solidFill>
                <a:latin typeface="Consolas"/>
                <a:cs typeface="Consolas"/>
              </a:rPr>
              <a:t>move(self):</a:t>
            </a:r>
            <a:endParaRPr sz="1600">
              <a:latin typeface="Consolas"/>
              <a:cs typeface="Consolas"/>
            </a:endParaRPr>
          </a:p>
          <a:p>
            <a:pPr marL="1347470">
              <a:lnSpc>
                <a:spcPct val="100000"/>
              </a:lnSpc>
            </a:pPr>
            <a:r>
              <a:rPr sz="1600" dirty="0">
                <a:solidFill>
                  <a:srgbClr val="006FC0"/>
                </a:solidFill>
                <a:latin typeface="Consolas"/>
                <a:cs typeface="Consolas"/>
              </a:rPr>
              <a:t>#</a:t>
            </a:r>
            <a:r>
              <a:rPr sz="1600" spc="-30" dirty="0">
                <a:solidFill>
                  <a:srgbClr val="006FC0"/>
                </a:solidFill>
                <a:latin typeface="Consolas"/>
                <a:cs typeface="Consolas"/>
              </a:rPr>
              <a:t> </a:t>
            </a:r>
            <a:r>
              <a:rPr sz="1600" dirty="0">
                <a:solidFill>
                  <a:srgbClr val="006FC0"/>
                </a:solidFill>
                <a:latin typeface="Consolas"/>
                <a:cs typeface="Consolas"/>
              </a:rPr>
              <a:t>Swaps</a:t>
            </a:r>
            <a:r>
              <a:rPr sz="1600" spc="-15" dirty="0">
                <a:solidFill>
                  <a:srgbClr val="006FC0"/>
                </a:solidFill>
                <a:latin typeface="Consolas"/>
                <a:cs typeface="Consolas"/>
              </a:rPr>
              <a:t> </a:t>
            </a:r>
            <a:r>
              <a:rPr sz="1600" dirty="0">
                <a:solidFill>
                  <a:srgbClr val="006FC0"/>
                </a:solidFill>
                <a:latin typeface="Consolas"/>
                <a:cs typeface="Consolas"/>
              </a:rPr>
              <a:t>two</a:t>
            </a:r>
            <a:r>
              <a:rPr sz="1600" spc="-15" dirty="0">
                <a:solidFill>
                  <a:srgbClr val="006FC0"/>
                </a:solidFill>
                <a:latin typeface="Consolas"/>
                <a:cs typeface="Consolas"/>
              </a:rPr>
              <a:t> </a:t>
            </a:r>
            <a:r>
              <a:rPr sz="1600" dirty="0">
                <a:solidFill>
                  <a:srgbClr val="006FC0"/>
                </a:solidFill>
                <a:latin typeface="Consolas"/>
                <a:cs typeface="Consolas"/>
              </a:rPr>
              <a:t>cities</a:t>
            </a:r>
            <a:r>
              <a:rPr sz="1600" spc="-20" dirty="0">
                <a:solidFill>
                  <a:srgbClr val="006FC0"/>
                </a:solidFill>
                <a:latin typeface="Consolas"/>
                <a:cs typeface="Consolas"/>
              </a:rPr>
              <a:t> </a:t>
            </a:r>
            <a:r>
              <a:rPr sz="1600" dirty="0">
                <a:solidFill>
                  <a:srgbClr val="006FC0"/>
                </a:solidFill>
                <a:latin typeface="Consolas"/>
                <a:cs typeface="Consolas"/>
              </a:rPr>
              <a:t>in</a:t>
            </a:r>
            <a:r>
              <a:rPr sz="1600" spc="-15" dirty="0">
                <a:solidFill>
                  <a:srgbClr val="006FC0"/>
                </a:solidFill>
                <a:latin typeface="Consolas"/>
                <a:cs typeface="Consolas"/>
              </a:rPr>
              <a:t> </a:t>
            </a:r>
            <a:r>
              <a:rPr sz="1600" dirty="0">
                <a:solidFill>
                  <a:srgbClr val="006FC0"/>
                </a:solidFill>
                <a:latin typeface="Consolas"/>
                <a:cs typeface="Consolas"/>
              </a:rPr>
              <a:t>the</a:t>
            </a:r>
            <a:r>
              <a:rPr sz="1600" spc="-15" dirty="0">
                <a:solidFill>
                  <a:srgbClr val="006FC0"/>
                </a:solidFill>
                <a:latin typeface="Consolas"/>
                <a:cs typeface="Consolas"/>
              </a:rPr>
              <a:t> </a:t>
            </a:r>
            <a:r>
              <a:rPr sz="1600" spc="-10" dirty="0">
                <a:solidFill>
                  <a:srgbClr val="006FC0"/>
                </a:solidFill>
                <a:latin typeface="Consolas"/>
                <a:cs typeface="Consolas"/>
              </a:rPr>
              <a:t>route</a:t>
            </a:r>
            <a:endParaRPr sz="1600">
              <a:latin typeface="Consolas"/>
              <a:cs typeface="Consolas"/>
            </a:endParaRPr>
          </a:p>
          <a:p>
            <a:pPr marL="1347470">
              <a:lnSpc>
                <a:spcPct val="100000"/>
              </a:lnSpc>
            </a:pPr>
            <a:r>
              <a:rPr sz="1600" dirty="0">
                <a:solidFill>
                  <a:srgbClr val="006FC0"/>
                </a:solidFill>
                <a:latin typeface="Consolas"/>
                <a:cs typeface="Consolas"/>
              </a:rPr>
              <a:t>a</a:t>
            </a:r>
            <a:r>
              <a:rPr sz="1600" spc="-55" dirty="0">
                <a:solidFill>
                  <a:srgbClr val="006FC0"/>
                </a:solidFill>
                <a:latin typeface="Consolas"/>
                <a:cs typeface="Consolas"/>
              </a:rPr>
              <a:t> </a:t>
            </a:r>
            <a:r>
              <a:rPr sz="1600" dirty="0">
                <a:solidFill>
                  <a:srgbClr val="006FC0"/>
                </a:solidFill>
                <a:latin typeface="Consolas"/>
                <a:cs typeface="Consolas"/>
              </a:rPr>
              <a:t>=</a:t>
            </a:r>
            <a:r>
              <a:rPr sz="1600" spc="-40" dirty="0">
                <a:solidFill>
                  <a:srgbClr val="006FC0"/>
                </a:solidFill>
                <a:latin typeface="Consolas"/>
                <a:cs typeface="Consolas"/>
              </a:rPr>
              <a:t> </a:t>
            </a:r>
            <a:r>
              <a:rPr sz="1600" dirty="0">
                <a:solidFill>
                  <a:srgbClr val="006FC0"/>
                </a:solidFill>
                <a:latin typeface="Consolas"/>
                <a:cs typeface="Consolas"/>
              </a:rPr>
              <a:t>np.random.randint(0,</a:t>
            </a:r>
            <a:r>
              <a:rPr sz="1600" spc="-40" dirty="0">
                <a:solidFill>
                  <a:srgbClr val="006FC0"/>
                </a:solidFill>
                <a:latin typeface="Consolas"/>
                <a:cs typeface="Consolas"/>
              </a:rPr>
              <a:t> </a:t>
            </a:r>
            <a:r>
              <a:rPr sz="1600" spc="-10" dirty="0">
                <a:solidFill>
                  <a:srgbClr val="006FC0"/>
                </a:solidFill>
                <a:latin typeface="Consolas"/>
                <a:cs typeface="Consolas"/>
              </a:rPr>
              <a:t>len(self.state))</a:t>
            </a:r>
            <a:endParaRPr sz="1600">
              <a:latin typeface="Consolas"/>
              <a:cs typeface="Consolas"/>
            </a:endParaRPr>
          </a:p>
          <a:p>
            <a:pPr marL="1347470">
              <a:lnSpc>
                <a:spcPct val="100000"/>
              </a:lnSpc>
            </a:pPr>
            <a:r>
              <a:rPr sz="1600" dirty="0">
                <a:solidFill>
                  <a:srgbClr val="006FC0"/>
                </a:solidFill>
                <a:latin typeface="Consolas"/>
                <a:cs typeface="Consolas"/>
              </a:rPr>
              <a:t>b</a:t>
            </a:r>
            <a:r>
              <a:rPr sz="1600" spc="-55" dirty="0">
                <a:solidFill>
                  <a:srgbClr val="006FC0"/>
                </a:solidFill>
                <a:latin typeface="Consolas"/>
                <a:cs typeface="Consolas"/>
              </a:rPr>
              <a:t> </a:t>
            </a:r>
            <a:r>
              <a:rPr sz="1600" dirty="0">
                <a:solidFill>
                  <a:srgbClr val="006FC0"/>
                </a:solidFill>
                <a:latin typeface="Consolas"/>
                <a:cs typeface="Consolas"/>
              </a:rPr>
              <a:t>=</a:t>
            </a:r>
            <a:r>
              <a:rPr sz="1600" spc="-40" dirty="0">
                <a:solidFill>
                  <a:srgbClr val="006FC0"/>
                </a:solidFill>
                <a:latin typeface="Consolas"/>
                <a:cs typeface="Consolas"/>
              </a:rPr>
              <a:t> </a:t>
            </a:r>
            <a:r>
              <a:rPr sz="1600" dirty="0">
                <a:solidFill>
                  <a:srgbClr val="006FC0"/>
                </a:solidFill>
                <a:latin typeface="Consolas"/>
                <a:cs typeface="Consolas"/>
              </a:rPr>
              <a:t>np.random.randint(0,</a:t>
            </a:r>
            <a:r>
              <a:rPr sz="1600" spc="-40" dirty="0">
                <a:solidFill>
                  <a:srgbClr val="006FC0"/>
                </a:solidFill>
                <a:latin typeface="Consolas"/>
                <a:cs typeface="Consolas"/>
              </a:rPr>
              <a:t> </a:t>
            </a:r>
            <a:r>
              <a:rPr sz="1600" spc="-10" dirty="0">
                <a:solidFill>
                  <a:srgbClr val="006FC0"/>
                </a:solidFill>
                <a:latin typeface="Consolas"/>
                <a:cs typeface="Consolas"/>
              </a:rPr>
              <a:t>len(self.state))</a:t>
            </a:r>
            <a:endParaRPr sz="1600">
              <a:latin typeface="Consolas"/>
              <a:cs typeface="Consolas"/>
            </a:endParaRPr>
          </a:p>
          <a:p>
            <a:pPr marL="1347470">
              <a:lnSpc>
                <a:spcPct val="100000"/>
              </a:lnSpc>
            </a:pPr>
            <a:r>
              <a:rPr sz="1600" dirty="0">
                <a:solidFill>
                  <a:srgbClr val="006FC0"/>
                </a:solidFill>
                <a:latin typeface="Consolas"/>
                <a:cs typeface="Consolas"/>
              </a:rPr>
              <a:t>self.state[a],</a:t>
            </a:r>
            <a:r>
              <a:rPr sz="1600" spc="-75" dirty="0">
                <a:solidFill>
                  <a:srgbClr val="006FC0"/>
                </a:solidFill>
                <a:latin typeface="Consolas"/>
                <a:cs typeface="Consolas"/>
              </a:rPr>
              <a:t> </a:t>
            </a:r>
            <a:r>
              <a:rPr sz="1600" dirty="0">
                <a:solidFill>
                  <a:srgbClr val="006FC0"/>
                </a:solidFill>
                <a:latin typeface="Consolas"/>
                <a:cs typeface="Consolas"/>
              </a:rPr>
              <a:t>self.state[b]</a:t>
            </a:r>
            <a:r>
              <a:rPr sz="1600" spc="-65" dirty="0">
                <a:solidFill>
                  <a:srgbClr val="006FC0"/>
                </a:solidFill>
                <a:latin typeface="Consolas"/>
                <a:cs typeface="Consolas"/>
              </a:rPr>
              <a:t> </a:t>
            </a:r>
            <a:r>
              <a:rPr sz="1600" dirty="0">
                <a:solidFill>
                  <a:srgbClr val="006FC0"/>
                </a:solidFill>
                <a:latin typeface="Consolas"/>
                <a:cs typeface="Consolas"/>
              </a:rPr>
              <a:t>=</a:t>
            </a:r>
            <a:r>
              <a:rPr sz="1600" spc="-70" dirty="0">
                <a:solidFill>
                  <a:srgbClr val="006FC0"/>
                </a:solidFill>
                <a:latin typeface="Consolas"/>
                <a:cs typeface="Consolas"/>
              </a:rPr>
              <a:t> </a:t>
            </a:r>
            <a:r>
              <a:rPr sz="1600" dirty="0">
                <a:solidFill>
                  <a:srgbClr val="006FC0"/>
                </a:solidFill>
                <a:latin typeface="Consolas"/>
                <a:cs typeface="Consolas"/>
              </a:rPr>
              <a:t>self.state[b],</a:t>
            </a:r>
            <a:r>
              <a:rPr sz="1600" spc="-60" dirty="0">
                <a:solidFill>
                  <a:srgbClr val="006FC0"/>
                </a:solidFill>
                <a:latin typeface="Consolas"/>
                <a:cs typeface="Consolas"/>
              </a:rPr>
              <a:t> </a:t>
            </a:r>
            <a:r>
              <a:rPr sz="1600" spc="-10" dirty="0">
                <a:solidFill>
                  <a:srgbClr val="006FC0"/>
                </a:solidFill>
                <a:latin typeface="Consolas"/>
                <a:cs typeface="Consolas"/>
              </a:rPr>
              <a:t>self.state[a]</a:t>
            </a:r>
            <a:endParaRPr sz="1600">
              <a:latin typeface="Consolas"/>
              <a:cs typeface="Consolas"/>
            </a:endParaRPr>
          </a:p>
          <a:p>
            <a:pPr>
              <a:lnSpc>
                <a:spcPct val="100000"/>
              </a:lnSpc>
              <a:spcBef>
                <a:spcPts val="45"/>
              </a:spcBef>
            </a:pPr>
            <a:endParaRPr sz="1600">
              <a:latin typeface="Consolas"/>
              <a:cs typeface="Consolas"/>
            </a:endParaRPr>
          </a:p>
          <a:p>
            <a:pPr marL="902335">
              <a:lnSpc>
                <a:spcPct val="100000"/>
              </a:lnSpc>
              <a:spcBef>
                <a:spcPts val="5"/>
              </a:spcBef>
            </a:pPr>
            <a:r>
              <a:rPr sz="1600" dirty="0">
                <a:solidFill>
                  <a:srgbClr val="006FC0"/>
                </a:solidFill>
                <a:latin typeface="Consolas"/>
                <a:cs typeface="Consolas"/>
              </a:rPr>
              <a:t>def</a:t>
            </a:r>
            <a:r>
              <a:rPr sz="1600" spc="-20" dirty="0">
                <a:solidFill>
                  <a:srgbClr val="006FC0"/>
                </a:solidFill>
                <a:latin typeface="Consolas"/>
                <a:cs typeface="Consolas"/>
              </a:rPr>
              <a:t> </a:t>
            </a:r>
            <a:r>
              <a:rPr sz="1600" spc="-10" dirty="0">
                <a:solidFill>
                  <a:srgbClr val="006FC0"/>
                </a:solidFill>
                <a:latin typeface="Consolas"/>
                <a:cs typeface="Consolas"/>
              </a:rPr>
              <a:t>energy(self):</a:t>
            </a:r>
            <a:endParaRPr sz="1600">
              <a:latin typeface="Consolas"/>
              <a:cs typeface="Consolas"/>
            </a:endParaRPr>
          </a:p>
          <a:p>
            <a:pPr marL="1347470">
              <a:lnSpc>
                <a:spcPct val="100000"/>
              </a:lnSpc>
            </a:pPr>
            <a:r>
              <a:rPr sz="1600" dirty="0">
                <a:solidFill>
                  <a:srgbClr val="006FC0"/>
                </a:solidFill>
                <a:latin typeface="Consolas"/>
                <a:cs typeface="Consolas"/>
              </a:rPr>
              <a:t>#</a:t>
            </a:r>
            <a:r>
              <a:rPr sz="1600" spc="-40" dirty="0">
                <a:solidFill>
                  <a:srgbClr val="006FC0"/>
                </a:solidFill>
                <a:latin typeface="Consolas"/>
                <a:cs typeface="Consolas"/>
              </a:rPr>
              <a:t> </a:t>
            </a:r>
            <a:r>
              <a:rPr sz="1600" dirty="0">
                <a:solidFill>
                  <a:srgbClr val="006FC0"/>
                </a:solidFill>
                <a:latin typeface="Consolas"/>
                <a:cs typeface="Consolas"/>
              </a:rPr>
              <a:t>Length</a:t>
            </a:r>
            <a:r>
              <a:rPr sz="1600" spc="-25" dirty="0">
                <a:solidFill>
                  <a:srgbClr val="006FC0"/>
                </a:solidFill>
                <a:latin typeface="Consolas"/>
                <a:cs typeface="Consolas"/>
              </a:rPr>
              <a:t> </a:t>
            </a:r>
            <a:r>
              <a:rPr sz="1600" dirty="0">
                <a:solidFill>
                  <a:srgbClr val="006FC0"/>
                </a:solidFill>
                <a:latin typeface="Consolas"/>
                <a:cs typeface="Consolas"/>
              </a:rPr>
              <a:t>of</a:t>
            </a:r>
            <a:r>
              <a:rPr sz="1600" spc="-25" dirty="0">
                <a:solidFill>
                  <a:srgbClr val="006FC0"/>
                </a:solidFill>
                <a:latin typeface="Consolas"/>
                <a:cs typeface="Consolas"/>
              </a:rPr>
              <a:t> </a:t>
            </a:r>
            <a:r>
              <a:rPr sz="1600" dirty="0">
                <a:solidFill>
                  <a:srgbClr val="006FC0"/>
                </a:solidFill>
                <a:latin typeface="Consolas"/>
                <a:cs typeface="Consolas"/>
              </a:rPr>
              <a:t>the</a:t>
            </a:r>
            <a:r>
              <a:rPr sz="1600" spc="-35" dirty="0">
                <a:solidFill>
                  <a:srgbClr val="006FC0"/>
                </a:solidFill>
                <a:latin typeface="Consolas"/>
                <a:cs typeface="Consolas"/>
              </a:rPr>
              <a:t> </a:t>
            </a:r>
            <a:r>
              <a:rPr sz="1600" dirty="0">
                <a:solidFill>
                  <a:srgbClr val="006FC0"/>
                </a:solidFill>
                <a:latin typeface="Consolas"/>
                <a:cs typeface="Consolas"/>
              </a:rPr>
              <a:t>route</a:t>
            </a:r>
            <a:r>
              <a:rPr sz="1600" spc="-20" dirty="0">
                <a:solidFill>
                  <a:srgbClr val="006FC0"/>
                </a:solidFill>
                <a:latin typeface="Consolas"/>
                <a:cs typeface="Consolas"/>
              </a:rPr>
              <a:t> </a:t>
            </a:r>
            <a:r>
              <a:rPr sz="1600" b="1" dirty="0">
                <a:solidFill>
                  <a:srgbClr val="006FC0"/>
                </a:solidFill>
                <a:latin typeface="Consolas"/>
                <a:cs typeface="Consolas"/>
              </a:rPr>
              <a:t>without</a:t>
            </a:r>
            <a:r>
              <a:rPr sz="1600" b="1" spc="-35" dirty="0">
                <a:solidFill>
                  <a:srgbClr val="006FC0"/>
                </a:solidFill>
                <a:latin typeface="Consolas"/>
                <a:cs typeface="Consolas"/>
              </a:rPr>
              <a:t> </a:t>
            </a:r>
            <a:r>
              <a:rPr sz="1600" b="1" dirty="0">
                <a:solidFill>
                  <a:srgbClr val="006FC0"/>
                </a:solidFill>
                <a:latin typeface="Consolas"/>
                <a:cs typeface="Consolas"/>
              </a:rPr>
              <a:t>for</a:t>
            </a:r>
            <a:r>
              <a:rPr sz="1600" b="1" spc="-20" dirty="0">
                <a:solidFill>
                  <a:srgbClr val="006FC0"/>
                </a:solidFill>
                <a:latin typeface="Consolas"/>
                <a:cs typeface="Consolas"/>
              </a:rPr>
              <a:t> loop</a:t>
            </a:r>
            <a:endParaRPr sz="1600">
              <a:latin typeface="Consolas"/>
              <a:cs typeface="Consolas"/>
            </a:endParaRPr>
          </a:p>
          <a:p>
            <a:pPr marL="1347470">
              <a:lnSpc>
                <a:spcPct val="100000"/>
              </a:lnSpc>
            </a:pPr>
            <a:r>
              <a:rPr sz="1600" dirty="0">
                <a:solidFill>
                  <a:srgbClr val="006FC0"/>
                </a:solidFill>
                <a:latin typeface="Consolas"/>
                <a:cs typeface="Consolas"/>
              </a:rPr>
              <a:t>from_city</a:t>
            </a:r>
            <a:r>
              <a:rPr sz="1600" spc="-20" dirty="0">
                <a:solidFill>
                  <a:srgbClr val="006FC0"/>
                </a:solidFill>
                <a:latin typeface="Consolas"/>
                <a:cs typeface="Consolas"/>
              </a:rPr>
              <a:t> </a:t>
            </a:r>
            <a:r>
              <a:rPr sz="1600" dirty="0">
                <a:solidFill>
                  <a:srgbClr val="006FC0"/>
                </a:solidFill>
                <a:latin typeface="Consolas"/>
                <a:cs typeface="Consolas"/>
              </a:rPr>
              <a:t>=</a:t>
            </a:r>
            <a:r>
              <a:rPr sz="1600" spc="-25" dirty="0">
                <a:solidFill>
                  <a:srgbClr val="006FC0"/>
                </a:solidFill>
                <a:latin typeface="Consolas"/>
                <a:cs typeface="Consolas"/>
              </a:rPr>
              <a:t> </a:t>
            </a:r>
            <a:r>
              <a:rPr sz="1600" spc="-10" dirty="0">
                <a:solidFill>
                  <a:srgbClr val="006FC0"/>
                </a:solidFill>
                <a:latin typeface="Consolas"/>
                <a:cs typeface="Consolas"/>
              </a:rPr>
              <a:t>self.state</a:t>
            </a:r>
            <a:endParaRPr sz="1600">
              <a:latin typeface="Consolas"/>
              <a:cs typeface="Consolas"/>
            </a:endParaRPr>
          </a:p>
          <a:p>
            <a:pPr marL="1347470" marR="1782445">
              <a:lnSpc>
                <a:spcPct val="100000"/>
              </a:lnSpc>
            </a:pPr>
            <a:r>
              <a:rPr sz="1600" dirty="0">
                <a:solidFill>
                  <a:srgbClr val="006FC0"/>
                </a:solidFill>
                <a:latin typeface="Consolas"/>
                <a:cs typeface="Consolas"/>
              </a:rPr>
              <a:t>#</a:t>
            </a:r>
            <a:r>
              <a:rPr sz="1600" spc="-40" dirty="0">
                <a:solidFill>
                  <a:srgbClr val="006FC0"/>
                </a:solidFill>
                <a:latin typeface="Consolas"/>
                <a:cs typeface="Consolas"/>
              </a:rPr>
              <a:t> </a:t>
            </a:r>
            <a:r>
              <a:rPr sz="1600" dirty="0">
                <a:solidFill>
                  <a:srgbClr val="006FC0"/>
                </a:solidFill>
                <a:latin typeface="Consolas"/>
                <a:cs typeface="Consolas"/>
              </a:rPr>
              <a:t>shift</a:t>
            </a:r>
            <a:r>
              <a:rPr sz="1600" spc="-15" dirty="0">
                <a:solidFill>
                  <a:srgbClr val="006FC0"/>
                </a:solidFill>
                <a:latin typeface="Consolas"/>
                <a:cs typeface="Consolas"/>
              </a:rPr>
              <a:t> </a:t>
            </a:r>
            <a:r>
              <a:rPr sz="1600" dirty="0">
                <a:solidFill>
                  <a:srgbClr val="006FC0"/>
                </a:solidFill>
                <a:latin typeface="Consolas"/>
                <a:cs typeface="Consolas"/>
              </a:rPr>
              <a:t>the</a:t>
            </a:r>
            <a:r>
              <a:rPr sz="1600" spc="-15" dirty="0">
                <a:solidFill>
                  <a:srgbClr val="006FC0"/>
                </a:solidFill>
                <a:latin typeface="Consolas"/>
                <a:cs typeface="Consolas"/>
              </a:rPr>
              <a:t> </a:t>
            </a:r>
            <a:r>
              <a:rPr sz="1600" dirty="0">
                <a:solidFill>
                  <a:srgbClr val="006FC0"/>
                </a:solidFill>
                <a:latin typeface="Consolas"/>
                <a:cs typeface="Consolas"/>
              </a:rPr>
              <a:t>array</a:t>
            </a:r>
            <a:r>
              <a:rPr sz="1600" spc="-10" dirty="0">
                <a:solidFill>
                  <a:srgbClr val="006FC0"/>
                </a:solidFill>
                <a:latin typeface="Consolas"/>
                <a:cs typeface="Consolas"/>
              </a:rPr>
              <a:t> </a:t>
            </a:r>
            <a:r>
              <a:rPr sz="1600" dirty="0">
                <a:solidFill>
                  <a:srgbClr val="006FC0"/>
                </a:solidFill>
                <a:latin typeface="Consolas"/>
                <a:cs typeface="Consolas"/>
              </a:rPr>
              <a:t>one</a:t>
            </a:r>
            <a:r>
              <a:rPr sz="1600" spc="-20" dirty="0">
                <a:solidFill>
                  <a:srgbClr val="006FC0"/>
                </a:solidFill>
                <a:latin typeface="Consolas"/>
                <a:cs typeface="Consolas"/>
              </a:rPr>
              <a:t> </a:t>
            </a:r>
            <a:r>
              <a:rPr sz="1600" dirty="0">
                <a:solidFill>
                  <a:srgbClr val="006FC0"/>
                </a:solidFill>
                <a:latin typeface="Consolas"/>
                <a:cs typeface="Consolas"/>
              </a:rPr>
              <a:t>position</a:t>
            </a:r>
            <a:r>
              <a:rPr sz="1600" spc="-25" dirty="0">
                <a:solidFill>
                  <a:srgbClr val="006FC0"/>
                </a:solidFill>
                <a:latin typeface="Consolas"/>
                <a:cs typeface="Consolas"/>
              </a:rPr>
              <a:t> </a:t>
            </a:r>
            <a:r>
              <a:rPr sz="1600" dirty="0">
                <a:solidFill>
                  <a:srgbClr val="006FC0"/>
                </a:solidFill>
                <a:latin typeface="Consolas"/>
                <a:cs typeface="Consolas"/>
              </a:rPr>
              <a:t>to</a:t>
            </a:r>
            <a:r>
              <a:rPr sz="1600" spc="-15" dirty="0">
                <a:solidFill>
                  <a:srgbClr val="006FC0"/>
                </a:solidFill>
                <a:latin typeface="Consolas"/>
                <a:cs typeface="Consolas"/>
              </a:rPr>
              <a:t> </a:t>
            </a:r>
            <a:r>
              <a:rPr sz="1600" dirty="0">
                <a:solidFill>
                  <a:srgbClr val="006FC0"/>
                </a:solidFill>
                <a:latin typeface="Consolas"/>
                <a:cs typeface="Consolas"/>
              </a:rPr>
              <a:t>the</a:t>
            </a:r>
            <a:r>
              <a:rPr sz="1600" spc="-10" dirty="0">
                <a:solidFill>
                  <a:srgbClr val="006FC0"/>
                </a:solidFill>
                <a:latin typeface="Consolas"/>
                <a:cs typeface="Consolas"/>
              </a:rPr>
              <a:t> right </a:t>
            </a:r>
            <a:r>
              <a:rPr sz="1600" dirty="0">
                <a:solidFill>
                  <a:srgbClr val="006FC0"/>
                </a:solidFill>
                <a:latin typeface="Consolas"/>
                <a:cs typeface="Consolas"/>
              </a:rPr>
              <a:t>to_city</a:t>
            </a:r>
            <a:r>
              <a:rPr sz="1600" spc="-40" dirty="0">
                <a:solidFill>
                  <a:srgbClr val="006FC0"/>
                </a:solidFill>
                <a:latin typeface="Consolas"/>
                <a:cs typeface="Consolas"/>
              </a:rPr>
              <a:t> </a:t>
            </a:r>
            <a:r>
              <a:rPr sz="1600" dirty="0">
                <a:solidFill>
                  <a:srgbClr val="006FC0"/>
                </a:solidFill>
                <a:latin typeface="Consolas"/>
                <a:cs typeface="Consolas"/>
              </a:rPr>
              <a:t>=</a:t>
            </a:r>
            <a:r>
              <a:rPr sz="1600" spc="-45" dirty="0">
                <a:solidFill>
                  <a:srgbClr val="006FC0"/>
                </a:solidFill>
                <a:latin typeface="Consolas"/>
                <a:cs typeface="Consolas"/>
              </a:rPr>
              <a:t> </a:t>
            </a:r>
            <a:r>
              <a:rPr sz="1600" dirty="0">
                <a:solidFill>
                  <a:srgbClr val="006FC0"/>
                </a:solidFill>
                <a:latin typeface="Consolas"/>
                <a:cs typeface="Consolas"/>
              </a:rPr>
              <a:t>np.roll(from_city,</a:t>
            </a:r>
            <a:r>
              <a:rPr sz="1600" spc="-40" dirty="0">
                <a:solidFill>
                  <a:srgbClr val="006FC0"/>
                </a:solidFill>
                <a:latin typeface="Consolas"/>
                <a:cs typeface="Consolas"/>
              </a:rPr>
              <a:t> </a:t>
            </a:r>
            <a:r>
              <a:rPr sz="1600" spc="-15" dirty="0">
                <a:solidFill>
                  <a:srgbClr val="006FC0"/>
                </a:solidFill>
                <a:latin typeface="Consolas"/>
                <a:cs typeface="Consolas"/>
              </a:rPr>
              <a:t>-</a:t>
            </a:r>
            <a:r>
              <a:rPr sz="1600" spc="-25" dirty="0">
                <a:solidFill>
                  <a:srgbClr val="006FC0"/>
                </a:solidFill>
                <a:latin typeface="Consolas"/>
                <a:cs typeface="Consolas"/>
              </a:rPr>
              <a:t>1)</a:t>
            </a:r>
            <a:endParaRPr sz="1600">
              <a:latin typeface="Consolas"/>
              <a:cs typeface="Consolas"/>
            </a:endParaRPr>
          </a:p>
          <a:p>
            <a:pPr marL="1347470">
              <a:lnSpc>
                <a:spcPct val="100000"/>
              </a:lnSpc>
            </a:pPr>
            <a:r>
              <a:rPr sz="1600" dirty="0">
                <a:solidFill>
                  <a:srgbClr val="006FC0"/>
                </a:solidFill>
                <a:latin typeface="Consolas"/>
                <a:cs typeface="Consolas"/>
              </a:rPr>
              <a:t>return</a:t>
            </a:r>
            <a:r>
              <a:rPr sz="1600" spc="-90" dirty="0">
                <a:solidFill>
                  <a:srgbClr val="006FC0"/>
                </a:solidFill>
                <a:latin typeface="Consolas"/>
                <a:cs typeface="Consolas"/>
              </a:rPr>
              <a:t> </a:t>
            </a:r>
            <a:r>
              <a:rPr sz="1600" dirty="0">
                <a:solidFill>
                  <a:srgbClr val="006FC0"/>
                </a:solidFill>
                <a:latin typeface="Consolas"/>
                <a:cs typeface="Consolas"/>
              </a:rPr>
              <a:t>distance_matrix[from_city,</a:t>
            </a:r>
            <a:r>
              <a:rPr sz="1600" spc="-75" dirty="0">
                <a:solidFill>
                  <a:srgbClr val="006FC0"/>
                </a:solidFill>
                <a:latin typeface="Consolas"/>
                <a:cs typeface="Consolas"/>
              </a:rPr>
              <a:t> </a:t>
            </a:r>
            <a:r>
              <a:rPr sz="1600" spc="-10" dirty="0">
                <a:solidFill>
                  <a:srgbClr val="006FC0"/>
                </a:solidFill>
                <a:latin typeface="Consolas"/>
                <a:cs typeface="Consolas"/>
              </a:rPr>
              <a:t>to_city].sum()</a:t>
            </a:r>
            <a:endParaRPr sz="1600">
              <a:latin typeface="Consolas"/>
              <a:cs typeface="Consolas"/>
            </a:endParaRPr>
          </a:p>
          <a:p>
            <a:pPr>
              <a:lnSpc>
                <a:spcPct val="100000"/>
              </a:lnSpc>
              <a:spcBef>
                <a:spcPts val="45"/>
              </a:spcBef>
            </a:pPr>
            <a:endParaRPr sz="1600">
              <a:latin typeface="Consolas"/>
              <a:cs typeface="Consolas"/>
            </a:endParaRPr>
          </a:p>
          <a:p>
            <a:pPr marL="12700">
              <a:lnSpc>
                <a:spcPct val="100000"/>
              </a:lnSpc>
            </a:pPr>
            <a:r>
              <a:rPr sz="1600" dirty="0">
                <a:latin typeface="Consolas"/>
                <a:cs typeface="Consolas"/>
              </a:rPr>
              <a:t>&gt;&gt;&gt;</a:t>
            </a:r>
            <a:r>
              <a:rPr sz="1600" spc="-40" dirty="0">
                <a:latin typeface="Consolas"/>
                <a:cs typeface="Consolas"/>
              </a:rPr>
              <a:t> </a:t>
            </a:r>
            <a:r>
              <a:rPr sz="1600" dirty="0">
                <a:solidFill>
                  <a:srgbClr val="006FC0"/>
                </a:solidFill>
                <a:latin typeface="Consolas"/>
                <a:cs typeface="Consolas"/>
              </a:rPr>
              <a:t>initial_state</a:t>
            </a:r>
            <a:r>
              <a:rPr sz="1600" spc="-20" dirty="0">
                <a:solidFill>
                  <a:srgbClr val="006FC0"/>
                </a:solidFill>
                <a:latin typeface="Consolas"/>
                <a:cs typeface="Consolas"/>
              </a:rPr>
              <a:t> </a:t>
            </a:r>
            <a:r>
              <a:rPr sz="1600" dirty="0">
                <a:solidFill>
                  <a:srgbClr val="006FC0"/>
                </a:solidFill>
                <a:latin typeface="Consolas"/>
                <a:cs typeface="Consolas"/>
              </a:rPr>
              <a:t>=</a:t>
            </a:r>
            <a:r>
              <a:rPr sz="1600" spc="-25" dirty="0">
                <a:solidFill>
                  <a:srgbClr val="006FC0"/>
                </a:solidFill>
                <a:latin typeface="Consolas"/>
                <a:cs typeface="Consolas"/>
              </a:rPr>
              <a:t> </a:t>
            </a:r>
            <a:r>
              <a:rPr sz="1600" dirty="0">
                <a:solidFill>
                  <a:srgbClr val="006FC0"/>
                </a:solidFill>
                <a:latin typeface="Consolas"/>
                <a:cs typeface="Consolas"/>
              </a:rPr>
              <a:t>[0,</a:t>
            </a:r>
            <a:r>
              <a:rPr sz="1600" spc="-30" dirty="0">
                <a:solidFill>
                  <a:srgbClr val="006FC0"/>
                </a:solidFill>
                <a:latin typeface="Consolas"/>
                <a:cs typeface="Consolas"/>
              </a:rPr>
              <a:t> </a:t>
            </a:r>
            <a:r>
              <a:rPr sz="1600" dirty="0">
                <a:solidFill>
                  <a:srgbClr val="006FC0"/>
                </a:solidFill>
                <a:latin typeface="Consolas"/>
                <a:cs typeface="Consolas"/>
              </a:rPr>
              <a:t>4,</a:t>
            </a:r>
            <a:r>
              <a:rPr sz="1600" spc="-25" dirty="0">
                <a:solidFill>
                  <a:srgbClr val="006FC0"/>
                </a:solidFill>
                <a:latin typeface="Consolas"/>
                <a:cs typeface="Consolas"/>
              </a:rPr>
              <a:t> </a:t>
            </a:r>
            <a:r>
              <a:rPr sz="1600" dirty="0">
                <a:solidFill>
                  <a:srgbClr val="006FC0"/>
                </a:solidFill>
                <a:latin typeface="Consolas"/>
                <a:cs typeface="Consolas"/>
              </a:rPr>
              <a:t>1,</a:t>
            </a:r>
            <a:r>
              <a:rPr sz="1600" spc="-25" dirty="0">
                <a:solidFill>
                  <a:srgbClr val="006FC0"/>
                </a:solidFill>
                <a:latin typeface="Consolas"/>
                <a:cs typeface="Consolas"/>
              </a:rPr>
              <a:t> </a:t>
            </a:r>
            <a:r>
              <a:rPr sz="1600" dirty="0">
                <a:solidFill>
                  <a:srgbClr val="006FC0"/>
                </a:solidFill>
                <a:latin typeface="Consolas"/>
                <a:cs typeface="Consolas"/>
              </a:rPr>
              <a:t>3,</a:t>
            </a:r>
            <a:r>
              <a:rPr sz="1600" spc="-25" dirty="0">
                <a:solidFill>
                  <a:srgbClr val="006FC0"/>
                </a:solidFill>
                <a:latin typeface="Consolas"/>
                <a:cs typeface="Consolas"/>
              </a:rPr>
              <a:t> 2]</a:t>
            </a:r>
            <a:endParaRPr sz="1600">
              <a:latin typeface="Consolas"/>
              <a:cs typeface="Consolas"/>
            </a:endParaRPr>
          </a:p>
          <a:p>
            <a:pPr marL="12700">
              <a:lnSpc>
                <a:spcPct val="100000"/>
              </a:lnSpc>
            </a:pPr>
            <a:r>
              <a:rPr sz="1600" dirty="0">
                <a:latin typeface="Consolas"/>
                <a:cs typeface="Consolas"/>
              </a:rPr>
              <a:t>&gt;&gt;&gt;</a:t>
            </a:r>
            <a:r>
              <a:rPr sz="1600" spc="-30" dirty="0">
                <a:latin typeface="Consolas"/>
                <a:cs typeface="Consolas"/>
              </a:rPr>
              <a:t> </a:t>
            </a:r>
            <a:r>
              <a:rPr sz="1600" dirty="0">
                <a:solidFill>
                  <a:srgbClr val="006FC0"/>
                </a:solidFill>
                <a:latin typeface="Consolas"/>
                <a:cs typeface="Consolas"/>
              </a:rPr>
              <a:t>tsp</a:t>
            </a:r>
            <a:r>
              <a:rPr sz="1600" spc="-15" dirty="0">
                <a:solidFill>
                  <a:srgbClr val="006FC0"/>
                </a:solidFill>
                <a:latin typeface="Consolas"/>
                <a:cs typeface="Consolas"/>
              </a:rPr>
              <a:t> </a:t>
            </a:r>
            <a:r>
              <a:rPr sz="1600" dirty="0">
                <a:solidFill>
                  <a:srgbClr val="006FC0"/>
                </a:solidFill>
                <a:latin typeface="Consolas"/>
                <a:cs typeface="Consolas"/>
              </a:rPr>
              <a:t>=</a:t>
            </a:r>
            <a:r>
              <a:rPr sz="1600" spc="-15" dirty="0">
                <a:solidFill>
                  <a:srgbClr val="006FC0"/>
                </a:solidFill>
                <a:latin typeface="Consolas"/>
                <a:cs typeface="Consolas"/>
              </a:rPr>
              <a:t> </a:t>
            </a:r>
            <a:r>
              <a:rPr sz="1600" spc="-10" dirty="0">
                <a:solidFill>
                  <a:srgbClr val="006FC0"/>
                </a:solidFill>
                <a:latin typeface="Consolas"/>
                <a:cs typeface="Consolas"/>
              </a:rPr>
              <a:t>TravellingSalesmanProblem(initial_state)</a:t>
            </a:r>
            <a:endParaRPr sz="1600">
              <a:latin typeface="Consolas"/>
              <a:cs typeface="Consolas"/>
            </a:endParaRPr>
          </a:p>
          <a:p>
            <a:pPr marL="12700">
              <a:lnSpc>
                <a:spcPct val="100000"/>
              </a:lnSpc>
            </a:pPr>
            <a:r>
              <a:rPr sz="1600" dirty="0">
                <a:latin typeface="Consolas"/>
                <a:cs typeface="Consolas"/>
              </a:rPr>
              <a:t>&gt;&gt;&gt;</a:t>
            </a:r>
            <a:r>
              <a:rPr sz="1600" spc="-30" dirty="0">
                <a:latin typeface="Consolas"/>
                <a:cs typeface="Consolas"/>
              </a:rPr>
              <a:t> </a:t>
            </a:r>
            <a:r>
              <a:rPr sz="1600" dirty="0">
                <a:solidFill>
                  <a:srgbClr val="006FC0"/>
                </a:solidFill>
                <a:latin typeface="Consolas"/>
                <a:cs typeface="Consolas"/>
              </a:rPr>
              <a:t>route,</a:t>
            </a:r>
            <a:r>
              <a:rPr sz="1600" spc="-30" dirty="0">
                <a:solidFill>
                  <a:srgbClr val="006FC0"/>
                </a:solidFill>
                <a:latin typeface="Consolas"/>
                <a:cs typeface="Consolas"/>
              </a:rPr>
              <a:t> </a:t>
            </a:r>
            <a:r>
              <a:rPr sz="1600" dirty="0">
                <a:solidFill>
                  <a:srgbClr val="006FC0"/>
                </a:solidFill>
                <a:latin typeface="Consolas"/>
                <a:cs typeface="Consolas"/>
              </a:rPr>
              <a:t>distance</a:t>
            </a:r>
            <a:r>
              <a:rPr sz="1600" spc="-30" dirty="0">
                <a:solidFill>
                  <a:srgbClr val="006FC0"/>
                </a:solidFill>
                <a:latin typeface="Consolas"/>
                <a:cs typeface="Consolas"/>
              </a:rPr>
              <a:t> </a:t>
            </a:r>
            <a:r>
              <a:rPr sz="1600" dirty="0">
                <a:solidFill>
                  <a:srgbClr val="006FC0"/>
                </a:solidFill>
                <a:latin typeface="Consolas"/>
                <a:cs typeface="Consolas"/>
              </a:rPr>
              <a:t>=</a:t>
            </a:r>
            <a:r>
              <a:rPr sz="1600" spc="-25" dirty="0">
                <a:solidFill>
                  <a:srgbClr val="006FC0"/>
                </a:solidFill>
                <a:latin typeface="Consolas"/>
                <a:cs typeface="Consolas"/>
              </a:rPr>
              <a:t> </a:t>
            </a:r>
            <a:r>
              <a:rPr sz="1600" spc="-10" dirty="0">
                <a:solidFill>
                  <a:srgbClr val="006FC0"/>
                </a:solidFill>
                <a:latin typeface="Consolas"/>
                <a:cs typeface="Consolas"/>
              </a:rPr>
              <a:t>tsp.anneal()</a:t>
            </a:r>
            <a:endParaRPr sz="1600">
              <a:latin typeface="Consolas"/>
              <a:cs typeface="Consolas"/>
            </a:endParaRPr>
          </a:p>
        </p:txBody>
      </p:sp>
      <p:pic>
        <p:nvPicPr>
          <p:cNvPr id="5" name="object 5"/>
          <p:cNvPicPr/>
          <p:nvPr/>
        </p:nvPicPr>
        <p:blipFill>
          <a:blip r:embed="rId3" cstate="print"/>
          <a:stretch>
            <a:fillRect/>
          </a:stretch>
        </p:blipFill>
        <p:spPr>
          <a:xfrm>
            <a:off x="4932045" y="836777"/>
            <a:ext cx="4144010" cy="107647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Inleiding</a:t>
            </a:r>
            <a:r>
              <a:rPr spc="-35" dirty="0"/>
              <a:t> </a:t>
            </a:r>
            <a:r>
              <a:rPr dirty="0"/>
              <a:t>-</a:t>
            </a:r>
            <a:r>
              <a:rPr spc="-65" dirty="0"/>
              <a:t> </a:t>
            </a:r>
            <a:r>
              <a:rPr spc="-10" dirty="0"/>
              <a:t>Optimalisatieproblemen</a:t>
            </a:r>
          </a:p>
        </p:txBody>
      </p:sp>
      <p:sp>
        <p:nvSpPr>
          <p:cNvPr id="3" name="object 3"/>
          <p:cNvSpPr txBox="1"/>
          <p:nvPr/>
        </p:nvSpPr>
        <p:spPr>
          <a:xfrm>
            <a:off x="575868" y="716938"/>
            <a:ext cx="7712709" cy="5299075"/>
          </a:xfrm>
          <a:prstGeom prst="rect">
            <a:avLst/>
          </a:prstGeom>
        </p:spPr>
        <p:txBody>
          <a:bodyPr vert="horz" wrap="square" lIns="0" tIns="163830" rIns="0" bIns="0" rtlCol="0">
            <a:spAutoFit/>
          </a:bodyPr>
          <a:lstStyle/>
          <a:p>
            <a:pPr marL="12700">
              <a:lnSpc>
                <a:spcPct val="100000"/>
              </a:lnSpc>
              <a:spcBef>
                <a:spcPts val="1290"/>
              </a:spcBef>
            </a:pPr>
            <a:r>
              <a:rPr sz="2400" dirty="0">
                <a:latin typeface="Verdana"/>
                <a:cs typeface="Verdana"/>
              </a:rPr>
              <a:t>Problemen</a:t>
            </a:r>
            <a:r>
              <a:rPr sz="2400" spc="-55" dirty="0">
                <a:latin typeface="Verdana"/>
                <a:cs typeface="Verdana"/>
              </a:rPr>
              <a:t> </a:t>
            </a:r>
            <a:r>
              <a:rPr sz="2400" dirty="0">
                <a:latin typeface="Verdana"/>
                <a:cs typeface="Verdana"/>
              </a:rPr>
              <a:t>–in</a:t>
            </a:r>
            <a:r>
              <a:rPr sz="2400" spc="-60" dirty="0">
                <a:latin typeface="Verdana"/>
                <a:cs typeface="Verdana"/>
              </a:rPr>
              <a:t> </a:t>
            </a:r>
            <a:r>
              <a:rPr sz="2400" spc="-10" dirty="0">
                <a:latin typeface="Verdana"/>
                <a:cs typeface="Verdana"/>
              </a:rPr>
              <a:t>bedrijfscontext-</a:t>
            </a:r>
            <a:endParaRPr sz="2400">
              <a:latin typeface="Verdana"/>
              <a:cs typeface="Verdana"/>
            </a:endParaRPr>
          </a:p>
          <a:p>
            <a:pPr marL="368935" indent="-178435">
              <a:lnSpc>
                <a:spcPct val="100000"/>
              </a:lnSpc>
              <a:spcBef>
                <a:spcPts val="1000"/>
              </a:spcBef>
              <a:buFont typeface="Arial MT"/>
              <a:buChar char="–"/>
              <a:tabLst>
                <a:tab pos="368935" algn="l"/>
              </a:tabLst>
            </a:pPr>
            <a:r>
              <a:rPr sz="2000" dirty="0">
                <a:latin typeface="Verdana"/>
                <a:cs typeface="Verdana"/>
              </a:rPr>
              <a:t>steken</a:t>
            </a:r>
            <a:r>
              <a:rPr sz="2000" spc="-55" dirty="0">
                <a:latin typeface="Verdana"/>
                <a:cs typeface="Verdana"/>
              </a:rPr>
              <a:t> </a:t>
            </a:r>
            <a:r>
              <a:rPr sz="2000" dirty="0">
                <a:latin typeface="Verdana"/>
                <a:cs typeface="Verdana"/>
              </a:rPr>
              <a:t>dagelijks</a:t>
            </a:r>
            <a:r>
              <a:rPr sz="2000" spc="-20" dirty="0">
                <a:latin typeface="Verdana"/>
                <a:cs typeface="Verdana"/>
              </a:rPr>
              <a:t> </a:t>
            </a:r>
            <a:r>
              <a:rPr sz="2000" dirty="0">
                <a:latin typeface="Verdana"/>
                <a:cs typeface="Verdana"/>
              </a:rPr>
              <a:t>de</a:t>
            </a:r>
            <a:r>
              <a:rPr sz="2000" spc="-50" dirty="0">
                <a:latin typeface="Verdana"/>
                <a:cs typeface="Verdana"/>
              </a:rPr>
              <a:t> </a:t>
            </a:r>
            <a:r>
              <a:rPr sz="2000" dirty="0">
                <a:latin typeface="Verdana"/>
                <a:cs typeface="Verdana"/>
              </a:rPr>
              <a:t>kop</a:t>
            </a:r>
            <a:r>
              <a:rPr sz="2000" spc="-30" dirty="0">
                <a:latin typeface="Verdana"/>
                <a:cs typeface="Verdana"/>
              </a:rPr>
              <a:t> </a:t>
            </a:r>
            <a:r>
              <a:rPr sz="2000" spc="-25" dirty="0">
                <a:latin typeface="Verdana"/>
                <a:cs typeface="Verdana"/>
              </a:rPr>
              <a:t>op</a:t>
            </a:r>
            <a:endParaRPr sz="2000">
              <a:latin typeface="Verdana"/>
              <a:cs typeface="Verdana"/>
            </a:endParaRPr>
          </a:p>
          <a:p>
            <a:pPr marL="368935" indent="-178435">
              <a:lnSpc>
                <a:spcPct val="100000"/>
              </a:lnSpc>
              <a:spcBef>
                <a:spcPts val="600"/>
              </a:spcBef>
              <a:buFont typeface="Arial MT"/>
              <a:buChar char="–"/>
              <a:tabLst>
                <a:tab pos="368935" algn="l"/>
              </a:tabLst>
            </a:pPr>
            <a:r>
              <a:rPr sz="2000" dirty="0">
                <a:latin typeface="Verdana"/>
                <a:cs typeface="Verdana"/>
              </a:rPr>
              <a:t>toenemende</a:t>
            </a:r>
            <a:r>
              <a:rPr sz="2000" spc="-70" dirty="0">
                <a:latin typeface="Verdana"/>
                <a:cs typeface="Verdana"/>
              </a:rPr>
              <a:t> </a:t>
            </a:r>
            <a:r>
              <a:rPr sz="2000" spc="-10" dirty="0">
                <a:latin typeface="Verdana"/>
                <a:cs typeface="Verdana"/>
              </a:rPr>
              <a:t>complexiteit</a:t>
            </a:r>
            <a:endParaRPr sz="2000">
              <a:latin typeface="Verdana"/>
              <a:cs typeface="Verdana"/>
            </a:endParaRPr>
          </a:p>
          <a:p>
            <a:pPr>
              <a:lnSpc>
                <a:spcPct val="100000"/>
              </a:lnSpc>
              <a:spcBef>
                <a:spcPts val="1565"/>
              </a:spcBef>
            </a:pPr>
            <a:endParaRPr sz="2000">
              <a:latin typeface="Verdana"/>
              <a:cs typeface="Verdana"/>
            </a:endParaRPr>
          </a:p>
          <a:p>
            <a:pPr marL="12700">
              <a:lnSpc>
                <a:spcPct val="100000"/>
              </a:lnSpc>
            </a:pPr>
            <a:r>
              <a:rPr sz="2400" dirty="0">
                <a:latin typeface="Verdana"/>
                <a:cs typeface="Verdana"/>
              </a:rPr>
              <a:t>Probleem</a:t>
            </a:r>
            <a:r>
              <a:rPr sz="2400" spc="-70" dirty="0">
                <a:latin typeface="Verdana"/>
                <a:cs typeface="Verdana"/>
              </a:rPr>
              <a:t> </a:t>
            </a:r>
            <a:r>
              <a:rPr sz="2400" spc="-10" dirty="0">
                <a:latin typeface="Verdana"/>
                <a:cs typeface="Verdana"/>
              </a:rPr>
              <a:t>oplossen</a:t>
            </a:r>
            <a:endParaRPr sz="2400">
              <a:latin typeface="Verdana"/>
              <a:cs typeface="Verdana"/>
            </a:endParaRPr>
          </a:p>
          <a:p>
            <a:pPr marL="335280">
              <a:lnSpc>
                <a:spcPct val="100000"/>
              </a:lnSpc>
              <a:spcBef>
                <a:spcPts val="1010"/>
              </a:spcBef>
            </a:pPr>
            <a:r>
              <a:rPr sz="2400" dirty="0">
                <a:latin typeface="Verdana"/>
                <a:cs typeface="Verdana"/>
              </a:rPr>
              <a:t>=</a:t>
            </a:r>
            <a:r>
              <a:rPr sz="2400" spc="-80" dirty="0">
                <a:latin typeface="Verdana"/>
                <a:cs typeface="Verdana"/>
              </a:rPr>
              <a:t> </a:t>
            </a:r>
            <a:r>
              <a:rPr sz="2400" dirty="0">
                <a:latin typeface="Verdana"/>
                <a:cs typeface="Verdana"/>
              </a:rPr>
              <a:t>Beslissing</a:t>
            </a:r>
            <a:r>
              <a:rPr sz="2400" spc="-35" dirty="0">
                <a:latin typeface="Verdana"/>
                <a:cs typeface="Verdana"/>
              </a:rPr>
              <a:t> </a:t>
            </a:r>
            <a:r>
              <a:rPr sz="2400" spc="-10" dirty="0">
                <a:latin typeface="Verdana"/>
                <a:cs typeface="Verdana"/>
              </a:rPr>
              <a:t>nemen</a:t>
            </a:r>
            <a:endParaRPr sz="2400">
              <a:latin typeface="Verdana"/>
              <a:cs typeface="Verdana"/>
            </a:endParaRPr>
          </a:p>
          <a:p>
            <a:pPr marL="335280">
              <a:lnSpc>
                <a:spcPct val="100000"/>
              </a:lnSpc>
              <a:spcBef>
                <a:spcPts val="994"/>
              </a:spcBef>
            </a:pPr>
            <a:r>
              <a:rPr sz="2400" dirty="0">
                <a:latin typeface="Verdana"/>
                <a:cs typeface="Verdana"/>
              </a:rPr>
              <a:t>=</a:t>
            </a:r>
            <a:r>
              <a:rPr sz="2400" spc="-90" dirty="0">
                <a:latin typeface="Verdana"/>
                <a:cs typeface="Verdana"/>
              </a:rPr>
              <a:t> </a:t>
            </a:r>
            <a:r>
              <a:rPr sz="2400" dirty="0">
                <a:latin typeface="Verdana"/>
                <a:cs typeface="Verdana"/>
              </a:rPr>
              <a:t>Keuze</a:t>
            </a:r>
            <a:r>
              <a:rPr sz="2400" spc="-95" dirty="0">
                <a:latin typeface="Verdana"/>
                <a:cs typeface="Verdana"/>
              </a:rPr>
              <a:t> </a:t>
            </a:r>
            <a:r>
              <a:rPr sz="2400" dirty="0">
                <a:latin typeface="Verdana"/>
                <a:cs typeface="Verdana"/>
              </a:rPr>
              <a:t>maken</a:t>
            </a:r>
            <a:r>
              <a:rPr sz="2400" spc="-90" dirty="0">
                <a:latin typeface="Verdana"/>
                <a:cs typeface="Verdana"/>
              </a:rPr>
              <a:t> </a:t>
            </a:r>
            <a:r>
              <a:rPr sz="2400" dirty="0">
                <a:latin typeface="Verdana"/>
                <a:cs typeface="Verdana"/>
              </a:rPr>
              <a:t>uit</a:t>
            </a:r>
            <a:r>
              <a:rPr sz="2400" spc="-75" dirty="0">
                <a:latin typeface="Verdana"/>
                <a:cs typeface="Verdana"/>
              </a:rPr>
              <a:t> </a:t>
            </a:r>
            <a:r>
              <a:rPr sz="2400" dirty="0">
                <a:latin typeface="Verdana"/>
                <a:cs typeface="Verdana"/>
              </a:rPr>
              <a:t>verschillende</a:t>
            </a:r>
            <a:r>
              <a:rPr sz="2400" spc="-45" dirty="0">
                <a:latin typeface="Verdana"/>
                <a:cs typeface="Verdana"/>
              </a:rPr>
              <a:t> </a:t>
            </a:r>
            <a:r>
              <a:rPr sz="2400" spc="-10" dirty="0">
                <a:latin typeface="Verdana"/>
                <a:cs typeface="Verdana"/>
              </a:rPr>
              <a:t>alternatieven</a:t>
            </a:r>
            <a:endParaRPr sz="2400">
              <a:latin typeface="Verdana"/>
              <a:cs typeface="Verdana"/>
            </a:endParaRPr>
          </a:p>
          <a:p>
            <a:pPr>
              <a:lnSpc>
                <a:spcPct val="100000"/>
              </a:lnSpc>
              <a:spcBef>
                <a:spcPts val="1970"/>
              </a:spcBef>
            </a:pPr>
            <a:endParaRPr sz="2400">
              <a:latin typeface="Verdana"/>
              <a:cs typeface="Verdana"/>
            </a:endParaRPr>
          </a:p>
          <a:p>
            <a:pPr marL="12700" marR="5080">
              <a:lnSpc>
                <a:spcPct val="100000"/>
              </a:lnSpc>
            </a:pPr>
            <a:r>
              <a:rPr sz="2400" b="1" u="sng" dirty="0">
                <a:uFill>
                  <a:solidFill>
                    <a:srgbClr val="000000"/>
                  </a:solidFill>
                </a:uFill>
                <a:latin typeface="Verdana"/>
                <a:cs typeface="Verdana"/>
              </a:rPr>
              <a:t>Doel</a:t>
            </a:r>
            <a:r>
              <a:rPr sz="2400" dirty="0">
                <a:latin typeface="Verdana"/>
                <a:cs typeface="Verdana"/>
              </a:rPr>
              <a:t>:</a:t>
            </a:r>
            <a:r>
              <a:rPr sz="2400" spc="-95" dirty="0">
                <a:latin typeface="Verdana"/>
                <a:cs typeface="Verdana"/>
              </a:rPr>
              <a:t> </a:t>
            </a:r>
            <a:r>
              <a:rPr sz="2400" b="1" dirty="0">
                <a:latin typeface="Verdana"/>
                <a:cs typeface="Verdana"/>
              </a:rPr>
              <a:t>beste</a:t>
            </a:r>
            <a:r>
              <a:rPr sz="2400" b="1" spc="-105" dirty="0">
                <a:latin typeface="Verdana"/>
                <a:cs typeface="Verdana"/>
              </a:rPr>
              <a:t> </a:t>
            </a:r>
            <a:r>
              <a:rPr sz="2400" b="1" dirty="0">
                <a:latin typeface="Verdana"/>
                <a:cs typeface="Verdana"/>
              </a:rPr>
              <a:t>resultaat</a:t>
            </a:r>
            <a:r>
              <a:rPr sz="2400" dirty="0">
                <a:latin typeface="Verdana"/>
                <a:cs typeface="Verdana"/>
              </a:rPr>
              <a:t>,</a:t>
            </a:r>
            <a:r>
              <a:rPr sz="2400" spc="-110" dirty="0">
                <a:latin typeface="Verdana"/>
                <a:cs typeface="Verdana"/>
              </a:rPr>
              <a:t> </a:t>
            </a:r>
            <a:r>
              <a:rPr sz="2400" dirty="0">
                <a:latin typeface="Verdana"/>
                <a:cs typeface="Verdana"/>
              </a:rPr>
              <a:t>rekeninghoudend</a:t>
            </a:r>
            <a:r>
              <a:rPr sz="2400" spc="-70" dirty="0">
                <a:latin typeface="Verdana"/>
                <a:cs typeface="Verdana"/>
              </a:rPr>
              <a:t> </a:t>
            </a:r>
            <a:r>
              <a:rPr sz="2400" spc="-25" dirty="0">
                <a:latin typeface="Verdana"/>
                <a:cs typeface="Verdana"/>
              </a:rPr>
              <a:t>met </a:t>
            </a:r>
            <a:r>
              <a:rPr sz="2400" b="1" dirty="0">
                <a:latin typeface="Verdana"/>
                <a:cs typeface="Verdana"/>
              </a:rPr>
              <a:t>bestaande</a:t>
            </a:r>
            <a:r>
              <a:rPr sz="2400" b="1" spc="-90" dirty="0">
                <a:latin typeface="Verdana"/>
                <a:cs typeface="Verdana"/>
              </a:rPr>
              <a:t> </a:t>
            </a:r>
            <a:r>
              <a:rPr sz="2400" b="1" dirty="0">
                <a:latin typeface="Verdana"/>
                <a:cs typeface="Verdana"/>
              </a:rPr>
              <a:t>beperkingen</a:t>
            </a:r>
            <a:r>
              <a:rPr sz="2400" b="1" spc="-30" dirty="0">
                <a:latin typeface="Verdana"/>
                <a:cs typeface="Verdana"/>
              </a:rPr>
              <a:t> </a:t>
            </a:r>
            <a:r>
              <a:rPr sz="2400" dirty="0">
                <a:latin typeface="Verdana"/>
                <a:cs typeface="Verdana"/>
              </a:rPr>
              <a:t>(geld,</a:t>
            </a:r>
            <a:r>
              <a:rPr sz="2400" spc="-55" dirty="0">
                <a:latin typeface="Verdana"/>
                <a:cs typeface="Verdana"/>
              </a:rPr>
              <a:t> </a:t>
            </a:r>
            <a:r>
              <a:rPr sz="2400" dirty="0">
                <a:latin typeface="Verdana"/>
                <a:cs typeface="Verdana"/>
              </a:rPr>
              <a:t>tijd,</a:t>
            </a:r>
            <a:r>
              <a:rPr sz="2400" spc="-55" dirty="0">
                <a:latin typeface="Verdana"/>
                <a:cs typeface="Verdana"/>
              </a:rPr>
              <a:t> </a:t>
            </a:r>
            <a:r>
              <a:rPr sz="2400" spc="-10" dirty="0">
                <a:latin typeface="Verdana"/>
                <a:cs typeface="Verdana"/>
              </a:rPr>
              <a:t>beschikbare </a:t>
            </a:r>
            <a:r>
              <a:rPr sz="2400" dirty="0">
                <a:latin typeface="Verdana"/>
                <a:cs typeface="Verdana"/>
              </a:rPr>
              <a:t>mensen,</a:t>
            </a:r>
            <a:r>
              <a:rPr sz="2400" spc="-80" dirty="0">
                <a:latin typeface="Verdana"/>
                <a:cs typeface="Verdana"/>
              </a:rPr>
              <a:t> </a:t>
            </a:r>
            <a:r>
              <a:rPr sz="2400" dirty="0">
                <a:latin typeface="Verdana"/>
                <a:cs typeface="Verdana"/>
              </a:rPr>
              <a:t>aanwezige</a:t>
            </a:r>
            <a:r>
              <a:rPr sz="2400" spc="-80" dirty="0">
                <a:latin typeface="Verdana"/>
                <a:cs typeface="Verdana"/>
              </a:rPr>
              <a:t> </a:t>
            </a:r>
            <a:r>
              <a:rPr sz="2400" dirty="0">
                <a:latin typeface="Verdana"/>
                <a:cs typeface="Verdana"/>
              </a:rPr>
              <a:t>kennis,</a:t>
            </a:r>
            <a:r>
              <a:rPr sz="2400" spc="-60" dirty="0">
                <a:latin typeface="Verdana"/>
                <a:cs typeface="Verdana"/>
              </a:rPr>
              <a:t> </a:t>
            </a:r>
            <a:r>
              <a:rPr sz="2400" spc="-10" dirty="0">
                <a:latin typeface="Verdana"/>
                <a:cs typeface="Verdana"/>
              </a:rPr>
              <a:t>grondstoffen, wetgeving,…)</a:t>
            </a:r>
            <a:endParaRPr sz="2400">
              <a:latin typeface="Verdana"/>
              <a:cs typeface="Verdan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706240" y="3861041"/>
            <a:ext cx="5402218" cy="2563882"/>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Inleiding</a:t>
            </a:r>
            <a:r>
              <a:rPr spc="-35" dirty="0"/>
              <a:t> </a:t>
            </a:r>
            <a:r>
              <a:rPr dirty="0"/>
              <a:t>-</a:t>
            </a:r>
            <a:r>
              <a:rPr spc="-65" dirty="0"/>
              <a:t> </a:t>
            </a:r>
            <a:r>
              <a:rPr spc="-10" dirty="0"/>
              <a:t>Optimalisatieproblemen</a:t>
            </a:r>
          </a:p>
        </p:txBody>
      </p:sp>
      <p:sp>
        <p:nvSpPr>
          <p:cNvPr id="4" name="object 4"/>
          <p:cNvSpPr txBox="1"/>
          <p:nvPr/>
        </p:nvSpPr>
        <p:spPr>
          <a:xfrm>
            <a:off x="6374257" y="879488"/>
            <a:ext cx="138430" cy="370840"/>
          </a:xfrm>
          <a:prstGeom prst="rect">
            <a:avLst/>
          </a:prstGeom>
        </p:spPr>
        <p:txBody>
          <a:bodyPr vert="horz" wrap="square" lIns="0" tIns="1270" rIns="0" bIns="0" rtlCol="0">
            <a:spAutoFit/>
          </a:bodyPr>
          <a:lstStyle/>
          <a:p>
            <a:pPr>
              <a:lnSpc>
                <a:spcPct val="100000"/>
              </a:lnSpc>
              <a:spcBef>
                <a:spcPts val="10"/>
              </a:spcBef>
            </a:pPr>
            <a:r>
              <a:rPr sz="2400" spc="-50" dirty="0">
                <a:latin typeface="Verdana"/>
                <a:cs typeface="Verdana"/>
              </a:rPr>
              <a:t>-</a:t>
            </a:r>
            <a:endParaRPr sz="2400">
              <a:latin typeface="Verdana"/>
              <a:cs typeface="Verdana"/>
            </a:endParaRPr>
          </a:p>
        </p:txBody>
      </p:sp>
      <p:sp>
        <p:nvSpPr>
          <p:cNvPr id="5" name="object 5"/>
          <p:cNvSpPr txBox="1"/>
          <p:nvPr/>
        </p:nvSpPr>
        <p:spPr>
          <a:xfrm>
            <a:off x="575868" y="716938"/>
            <a:ext cx="6379210" cy="5495925"/>
          </a:xfrm>
          <a:prstGeom prst="rect">
            <a:avLst/>
          </a:prstGeom>
        </p:spPr>
        <p:txBody>
          <a:bodyPr vert="horz" wrap="square" lIns="0" tIns="163830" rIns="0" bIns="0" rtlCol="0">
            <a:spAutoFit/>
          </a:bodyPr>
          <a:lstStyle/>
          <a:p>
            <a:pPr marL="12700">
              <a:lnSpc>
                <a:spcPct val="100000"/>
              </a:lnSpc>
              <a:spcBef>
                <a:spcPts val="1290"/>
              </a:spcBef>
            </a:pPr>
            <a:r>
              <a:rPr sz="2400" dirty="0">
                <a:latin typeface="Verdana"/>
                <a:cs typeface="Verdana"/>
              </a:rPr>
              <a:t>Meeste</a:t>
            </a:r>
            <a:r>
              <a:rPr sz="2400" spc="-65" dirty="0">
                <a:latin typeface="Verdana"/>
                <a:cs typeface="Verdana"/>
              </a:rPr>
              <a:t> </a:t>
            </a:r>
            <a:r>
              <a:rPr sz="2400" dirty="0">
                <a:latin typeface="Verdana"/>
                <a:cs typeface="Verdana"/>
              </a:rPr>
              <a:t>problemen</a:t>
            </a:r>
            <a:r>
              <a:rPr sz="2400" spc="-30" dirty="0">
                <a:latin typeface="Verdana"/>
                <a:cs typeface="Verdana"/>
              </a:rPr>
              <a:t> </a:t>
            </a:r>
            <a:r>
              <a:rPr sz="2400" dirty="0">
                <a:latin typeface="Verdana"/>
                <a:cs typeface="Verdana"/>
              </a:rPr>
              <a:t>–in</a:t>
            </a:r>
            <a:r>
              <a:rPr sz="2400" spc="-40" dirty="0">
                <a:latin typeface="Verdana"/>
                <a:cs typeface="Verdana"/>
              </a:rPr>
              <a:t> </a:t>
            </a:r>
            <a:r>
              <a:rPr sz="2400" spc="-10" dirty="0">
                <a:latin typeface="Verdana"/>
                <a:cs typeface="Verdana"/>
              </a:rPr>
              <a:t>bedrijfscontext</a:t>
            </a:r>
            <a:endParaRPr sz="2400">
              <a:latin typeface="Verdana"/>
              <a:cs typeface="Verdana"/>
            </a:endParaRPr>
          </a:p>
          <a:p>
            <a:pPr marL="368935" indent="-178435">
              <a:lnSpc>
                <a:spcPct val="100000"/>
              </a:lnSpc>
              <a:spcBef>
                <a:spcPts val="1000"/>
              </a:spcBef>
              <a:buFont typeface="Arial MT"/>
              <a:buChar char="–"/>
              <a:tabLst>
                <a:tab pos="368935" algn="l"/>
              </a:tabLst>
            </a:pPr>
            <a:r>
              <a:rPr sz="2000" dirty="0">
                <a:latin typeface="Verdana"/>
                <a:cs typeface="Verdana"/>
              </a:rPr>
              <a:t>hebben</a:t>
            </a:r>
            <a:r>
              <a:rPr sz="2000" spc="-65" dirty="0">
                <a:latin typeface="Verdana"/>
                <a:cs typeface="Verdana"/>
              </a:rPr>
              <a:t> </a:t>
            </a:r>
            <a:r>
              <a:rPr sz="2000" dirty="0">
                <a:latin typeface="Verdana"/>
                <a:cs typeface="Verdana"/>
              </a:rPr>
              <a:t>zeer</a:t>
            </a:r>
            <a:r>
              <a:rPr sz="2000" spc="-60" dirty="0">
                <a:latin typeface="Verdana"/>
                <a:cs typeface="Verdana"/>
              </a:rPr>
              <a:t> </a:t>
            </a:r>
            <a:r>
              <a:rPr sz="2000" dirty="0">
                <a:latin typeface="Verdana"/>
                <a:cs typeface="Verdana"/>
              </a:rPr>
              <a:t>veel</a:t>
            </a:r>
            <a:r>
              <a:rPr sz="2000" spc="-65" dirty="0">
                <a:latin typeface="Verdana"/>
                <a:cs typeface="Verdana"/>
              </a:rPr>
              <a:t> </a:t>
            </a:r>
            <a:r>
              <a:rPr sz="2000" dirty="0">
                <a:latin typeface="Verdana"/>
                <a:cs typeface="Verdana"/>
              </a:rPr>
              <a:t>mogelijke</a:t>
            </a:r>
            <a:r>
              <a:rPr sz="2000" spc="-25" dirty="0">
                <a:latin typeface="Verdana"/>
                <a:cs typeface="Verdana"/>
              </a:rPr>
              <a:t> </a:t>
            </a:r>
            <a:r>
              <a:rPr sz="2000" spc="-10" dirty="0">
                <a:latin typeface="Verdana"/>
                <a:cs typeface="Verdana"/>
              </a:rPr>
              <a:t>oplossingen</a:t>
            </a:r>
            <a:endParaRPr sz="2000">
              <a:latin typeface="Verdana"/>
              <a:cs typeface="Verdana"/>
            </a:endParaRPr>
          </a:p>
          <a:p>
            <a:pPr marL="368935" indent="-178435">
              <a:lnSpc>
                <a:spcPct val="100000"/>
              </a:lnSpc>
              <a:spcBef>
                <a:spcPts val="600"/>
              </a:spcBef>
              <a:buFont typeface="Arial MT"/>
              <a:buChar char="–"/>
              <a:tabLst>
                <a:tab pos="368935" algn="l"/>
              </a:tabLst>
            </a:pPr>
            <a:r>
              <a:rPr sz="2000" dirty="0">
                <a:latin typeface="Verdana"/>
                <a:cs typeface="Verdana"/>
              </a:rPr>
              <a:t>zijn</a:t>
            </a:r>
            <a:r>
              <a:rPr sz="2000" spc="-20" dirty="0">
                <a:latin typeface="Verdana"/>
                <a:cs typeface="Verdana"/>
              </a:rPr>
              <a:t> </a:t>
            </a:r>
            <a:r>
              <a:rPr sz="2000" dirty="0">
                <a:latin typeface="Verdana"/>
                <a:cs typeface="Verdana"/>
              </a:rPr>
              <a:t>te</a:t>
            </a:r>
            <a:r>
              <a:rPr sz="2000" spc="-25" dirty="0">
                <a:latin typeface="Verdana"/>
                <a:cs typeface="Verdana"/>
              </a:rPr>
              <a:t> </a:t>
            </a:r>
            <a:r>
              <a:rPr sz="2000" spc="-10" dirty="0">
                <a:latin typeface="Verdana"/>
                <a:cs typeface="Verdana"/>
              </a:rPr>
              <a:t>complexiteit</a:t>
            </a:r>
            <a:endParaRPr sz="2000">
              <a:latin typeface="Verdana"/>
              <a:cs typeface="Verdana"/>
            </a:endParaRPr>
          </a:p>
          <a:p>
            <a:pPr marL="12700">
              <a:lnSpc>
                <a:spcPct val="100000"/>
              </a:lnSpc>
              <a:spcBef>
                <a:spcPts val="605"/>
              </a:spcBef>
            </a:pPr>
            <a:r>
              <a:rPr sz="2000" dirty="0">
                <a:latin typeface="Verdana"/>
                <a:cs typeface="Verdana"/>
              </a:rPr>
              <a:t>waardoor</a:t>
            </a:r>
            <a:r>
              <a:rPr sz="2000" spc="-85" dirty="0">
                <a:latin typeface="Verdana"/>
                <a:cs typeface="Verdana"/>
              </a:rPr>
              <a:t> </a:t>
            </a:r>
            <a:r>
              <a:rPr sz="2000" dirty="0">
                <a:latin typeface="Verdana"/>
                <a:cs typeface="Verdana"/>
              </a:rPr>
              <a:t>een</a:t>
            </a:r>
            <a:r>
              <a:rPr sz="2000" spc="-70" dirty="0">
                <a:latin typeface="Verdana"/>
                <a:cs typeface="Verdana"/>
              </a:rPr>
              <a:t> </a:t>
            </a:r>
            <a:r>
              <a:rPr sz="2000" dirty="0">
                <a:latin typeface="Verdana"/>
                <a:cs typeface="Verdana"/>
              </a:rPr>
              <a:t>menselijke</a:t>
            </a:r>
            <a:r>
              <a:rPr sz="2000" spc="-70" dirty="0">
                <a:latin typeface="Verdana"/>
                <a:cs typeface="Verdana"/>
              </a:rPr>
              <a:t> </a:t>
            </a:r>
            <a:r>
              <a:rPr sz="2000" spc="-10" dirty="0">
                <a:latin typeface="Verdana"/>
                <a:cs typeface="Verdana"/>
              </a:rPr>
              <a:t>besluitnemer</a:t>
            </a:r>
            <a:endParaRPr sz="2000">
              <a:latin typeface="Verdana"/>
              <a:cs typeface="Verdana"/>
            </a:endParaRPr>
          </a:p>
          <a:p>
            <a:pPr marL="12700">
              <a:lnSpc>
                <a:spcPct val="100000"/>
              </a:lnSpc>
            </a:pPr>
            <a:r>
              <a:rPr sz="2000" dirty="0">
                <a:latin typeface="Verdana"/>
                <a:cs typeface="Verdana"/>
              </a:rPr>
              <a:t>niet</a:t>
            </a:r>
            <a:r>
              <a:rPr sz="2000" spc="-35" dirty="0">
                <a:latin typeface="Verdana"/>
                <a:cs typeface="Verdana"/>
              </a:rPr>
              <a:t> </a:t>
            </a:r>
            <a:r>
              <a:rPr sz="2000" dirty="0">
                <a:latin typeface="Verdana"/>
                <a:cs typeface="Verdana"/>
              </a:rPr>
              <a:t>zomaar</a:t>
            </a:r>
            <a:r>
              <a:rPr sz="2000" spc="-35" dirty="0">
                <a:latin typeface="Verdana"/>
                <a:cs typeface="Verdana"/>
              </a:rPr>
              <a:t> </a:t>
            </a:r>
            <a:r>
              <a:rPr sz="2000" dirty="0">
                <a:latin typeface="Verdana"/>
                <a:cs typeface="Verdana"/>
              </a:rPr>
              <a:t>de</a:t>
            </a:r>
            <a:r>
              <a:rPr sz="2000" spc="-25" dirty="0">
                <a:latin typeface="Verdana"/>
                <a:cs typeface="Verdana"/>
              </a:rPr>
              <a:t> </a:t>
            </a:r>
            <a:r>
              <a:rPr sz="2000" dirty="0">
                <a:latin typeface="Verdana"/>
                <a:cs typeface="Verdana"/>
              </a:rPr>
              <a:t>‘beste’</a:t>
            </a:r>
            <a:r>
              <a:rPr sz="2000" spc="-35" dirty="0">
                <a:latin typeface="Verdana"/>
                <a:cs typeface="Verdana"/>
              </a:rPr>
              <a:t> </a:t>
            </a:r>
            <a:r>
              <a:rPr sz="2000" dirty="0">
                <a:latin typeface="Verdana"/>
                <a:cs typeface="Verdana"/>
              </a:rPr>
              <a:t>oplossing</a:t>
            </a:r>
            <a:r>
              <a:rPr sz="2000" spc="-25" dirty="0">
                <a:latin typeface="Verdana"/>
                <a:cs typeface="Verdana"/>
              </a:rPr>
              <a:t> </a:t>
            </a:r>
            <a:r>
              <a:rPr sz="2000" dirty="0">
                <a:latin typeface="Verdana"/>
                <a:cs typeface="Verdana"/>
              </a:rPr>
              <a:t>kan</a:t>
            </a:r>
            <a:r>
              <a:rPr sz="2000" spc="-25" dirty="0">
                <a:latin typeface="Verdana"/>
                <a:cs typeface="Verdana"/>
              </a:rPr>
              <a:t> </a:t>
            </a:r>
            <a:r>
              <a:rPr sz="2000" spc="-10" dirty="0">
                <a:latin typeface="Verdana"/>
                <a:cs typeface="Verdana"/>
              </a:rPr>
              <a:t>‘zien’</a:t>
            </a:r>
            <a:endParaRPr sz="2000">
              <a:latin typeface="Verdana"/>
              <a:cs typeface="Verdana"/>
            </a:endParaRPr>
          </a:p>
          <a:p>
            <a:pPr>
              <a:lnSpc>
                <a:spcPct val="100000"/>
              </a:lnSpc>
              <a:spcBef>
                <a:spcPts val="1610"/>
              </a:spcBef>
            </a:pPr>
            <a:endParaRPr sz="2000">
              <a:latin typeface="Verdana"/>
              <a:cs typeface="Verdana"/>
            </a:endParaRPr>
          </a:p>
          <a:p>
            <a:pPr marL="12700">
              <a:lnSpc>
                <a:spcPct val="100000"/>
              </a:lnSpc>
            </a:pPr>
            <a:r>
              <a:rPr sz="2400" dirty="0">
                <a:latin typeface="Verdana"/>
                <a:cs typeface="Verdana"/>
              </a:rPr>
              <a:t>Ondersteuning</a:t>
            </a:r>
            <a:r>
              <a:rPr sz="2400" spc="-110" dirty="0">
                <a:latin typeface="Verdana"/>
                <a:cs typeface="Verdana"/>
              </a:rPr>
              <a:t> </a:t>
            </a:r>
            <a:r>
              <a:rPr sz="2400" dirty="0">
                <a:latin typeface="Verdana"/>
                <a:cs typeface="Verdana"/>
              </a:rPr>
              <a:t>voor</a:t>
            </a:r>
            <a:r>
              <a:rPr sz="2400" spc="-100" dirty="0">
                <a:latin typeface="Verdana"/>
                <a:cs typeface="Verdana"/>
              </a:rPr>
              <a:t> </a:t>
            </a:r>
            <a:r>
              <a:rPr sz="2400" dirty="0">
                <a:latin typeface="Verdana"/>
                <a:cs typeface="Verdana"/>
              </a:rPr>
              <a:t>besluitnemers</a:t>
            </a:r>
            <a:r>
              <a:rPr sz="2400" spc="-114" dirty="0">
                <a:latin typeface="Verdana"/>
                <a:cs typeface="Verdana"/>
              </a:rPr>
              <a:t> </a:t>
            </a:r>
            <a:r>
              <a:rPr sz="2400" spc="-10" dirty="0">
                <a:latin typeface="Verdana"/>
                <a:cs typeface="Verdana"/>
              </a:rPr>
              <a:t>vanuit</a:t>
            </a:r>
            <a:endParaRPr sz="2400">
              <a:latin typeface="Verdana"/>
              <a:cs typeface="Verdana"/>
            </a:endParaRPr>
          </a:p>
          <a:p>
            <a:pPr marL="12700">
              <a:lnSpc>
                <a:spcPct val="100000"/>
              </a:lnSpc>
            </a:pPr>
            <a:r>
              <a:rPr sz="2400" dirty="0">
                <a:latin typeface="Verdana"/>
                <a:cs typeface="Verdana"/>
              </a:rPr>
              <a:t>Operationeel</a:t>
            </a:r>
            <a:r>
              <a:rPr sz="2400" spc="-155" dirty="0">
                <a:latin typeface="Verdana"/>
                <a:cs typeface="Verdana"/>
              </a:rPr>
              <a:t> </a:t>
            </a:r>
            <a:r>
              <a:rPr sz="2400" spc="-10" dirty="0">
                <a:latin typeface="Verdana"/>
                <a:cs typeface="Verdana"/>
              </a:rPr>
              <a:t>Onderzoek:</a:t>
            </a:r>
            <a:endParaRPr sz="2400">
              <a:latin typeface="Verdana"/>
              <a:cs typeface="Verdana"/>
            </a:endParaRPr>
          </a:p>
          <a:p>
            <a:pPr marL="299085" marR="2943860" indent="-287020">
              <a:lnSpc>
                <a:spcPct val="100000"/>
              </a:lnSpc>
              <a:spcBef>
                <a:spcPts val="1000"/>
              </a:spcBef>
              <a:buFont typeface="Wingdings"/>
              <a:buChar char=""/>
              <a:tabLst>
                <a:tab pos="299085" algn="l"/>
              </a:tabLst>
            </a:pPr>
            <a:r>
              <a:rPr sz="2000" dirty="0">
                <a:latin typeface="Verdana"/>
                <a:cs typeface="Verdana"/>
              </a:rPr>
              <a:t>Wiskundig</a:t>
            </a:r>
            <a:r>
              <a:rPr sz="2000" spc="-60" dirty="0">
                <a:latin typeface="Verdana"/>
                <a:cs typeface="Verdana"/>
              </a:rPr>
              <a:t> </a:t>
            </a:r>
            <a:r>
              <a:rPr sz="2000" dirty="0">
                <a:latin typeface="Verdana"/>
                <a:cs typeface="Verdana"/>
              </a:rPr>
              <a:t>model</a:t>
            </a:r>
            <a:r>
              <a:rPr sz="2000" spc="-40" dirty="0">
                <a:latin typeface="Verdana"/>
                <a:cs typeface="Verdana"/>
              </a:rPr>
              <a:t> </a:t>
            </a:r>
            <a:r>
              <a:rPr sz="2000" dirty="0">
                <a:latin typeface="Verdana"/>
                <a:cs typeface="Verdana"/>
              </a:rPr>
              <a:t>van</a:t>
            </a:r>
            <a:r>
              <a:rPr sz="2000" spc="-60" dirty="0">
                <a:latin typeface="Verdana"/>
                <a:cs typeface="Verdana"/>
              </a:rPr>
              <a:t> </a:t>
            </a:r>
            <a:r>
              <a:rPr sz="2000" spc="-25" dirty="0">
                <a:latin typeface="Verdana"/>
                <a:cs typeface="Verdana"/>
              </a:rPr>
              <a:t>de </a:t>
            </a:r>
            <a:r>
              <a:rPr sz="2000" dirty="0">
                <a:latin typeface="Verdana"/>
                <a:cs typeface="Verdana"/>
              </a:rPr>
              <a:t>realiteit</a:t>
            </a:r>
            <a:r>
              <a:rPr sz="2000" spc="-35" dirty="0">
                <a:latin typeface="Verdana"/>
                <a:cs typeface="Verdana"/>
              </a:rPr>
              <a:t> </a:t>
            </a:r>
            <a:r>
              <a:rPr sz="2000" spc="-10" dirty="0">
                <a:latin typeface="Verdana"/>
                <a:cs typeface="Verdana"/>
              </a:rPr>
              <a:t>opstellen,</a:t>
            </a:r>
            <a:endParaRPr sz="2000">
              <a:latin typeface="Verdana"/>
              <a:cs typeface="Verdana"/>
            </a:endParaRPr>
          </a:p>
          <a:p>
            <a:pPr marL="298450" indent="-285750">
              <a:lnSpc>
                <a:spcPct val="100000"/>
              </a:lnSpc>
              <a:spcBef>
                <a:spcPts val="994"/>
              </a:spcBef>
              <a:buFont typeface="Wingdings"/>
              <a:buChar char=""/>
              <a:tabLst>
                <a:tab pos="298450" algn="l"/>
              </a:tabLst>
            </a:pPr>
            <a:r>
              <a:rPr sz="2000" dirty="0">
                <a:latin typeface="Verdana"/>
                <a:cs typeface="Verdana"/>
              </a:rPr>
              <a:t>‘Beste’</a:t>
            </a:r>
            <a:r>
              <a:rPr sz="2000" spc="-65" dirty="0">
                <a:latin typeface="Verdana"/>
                <a:cs typeface="Verdana"/>
              </a:rPr>
              <a:t> </a:t>
            </a:r>
            <a:r>
              <a:rPr sz="2000" dirty="0">
                <a:latin typeface="Verdana"/>
                <a:cs typeface="Verdana"/>
              </a:rPr>
              <a:t>oplossing</a:t>
            </a:r>
            <a:r>
              <a:rPr sz="2000" spc="-45" dirty="0">
                <a:latin typeface="Verdana"/>
                <a:cs typeface="Verdana"/>
              </a:rPr>
              <a:t> </a:t>
            </a:r>
            <a:r>
              <a:rPr sz="2000" spc="-20" dirty="0">
                <a:latin typeface="Verdana"/>
                <a:cs typeface="Verdana"/>
              </a:rPr>
              <a:t>voor</a:t>
            </a:r>
            <a:endParaRPr sz="2000">
              <a:latin typeface="Verdana"/>
              <a:cs typeface="Verdana"/>
            </a:endParaRPr>
          </a:p>
          <a:p>
            <a:pPr marL="299085">
              <a:lnSpc>
                <a:spcPct val="100000"/>
              </a:lnSpc>
              <a:spcBef>
                <a:spcPts val="5"/>
              </a:spcBef>
            </a:pPr>
            <a:r>
              <a:rPr sz="2000" dirty="0">
                <a:latin typeface="Verdana"/>
                <a:cs typeface="Verdana"/>
              </a:rPr>
              <a:t>het</a:t>
            </a:r>
            <a:r>
              <a:rPr sz="2000" spc="-40" dirty="0">
                <a:latin typeface="Verdana"/>
                <a:cs typeface="Verdana"/>
              </a:rPr>
              <a:t> </a:t>
            </a:r>
            <a:r>
              <a:rPr sz="2000" dirty="0">
                <a:latin typeface="Verdana"/>
                <a:cs typeface="Verdana"/>
              </a:rPr>
              <a:t>model</a:t>
            </a:r>
            <a:r>
              <a:rPr sz="2000" spc="-15" dirty="0">
                <a:latin typeface="Verdana"/>
                <a:cs typeface="Verdana"/>
              </a:rPr>
              <a:t> </a:t>
            </a:r>
            <a:r>
              <a:rPr sz="2000" spc="-10" dirty="0">
                <a:latin typeface="Verdana"/>
                <a:cs typeface="Verdana"/>
              </a:rPr>
              <a:t>bepalen,</a:t>
            </a:r>
            <a:endParaRPr sz="2000">
              <a:latin typeface="Verdana"/>
              <a:cs typeface="Verdana"/>
            </a:endParaRPr>
          </a:p>
          <a:p>
            <a:pPr marL="299085" marR="2943860" indent="-287020">
              <a:lnSpc>
                <a:spcPct val="100000"/>
              </a:lnSpc>
              <a:spcBef>
                <a:spcPts val="994"/>
              </a:spcBef>
              <a:buFont typeface="Wingdings"/>
              <a:buChar char=""/>
              <a:tabLst>
                <a:tab pos="299085" algn="l"/>
              </a:tabLst>
            </a:pPr>
            <a:r>
              <a:rPr sz="2000" dirty="0">
                <a:latin typeface="Verdana"/>
                <a:cs typeface="Verdana"/>
              </a:rPr>
              <a:t>Oplossing</a:t>
            </a:r>
            <a:r>
              <a:rPr sz="2000" spc="-40" dirty="0">
                <a:latin typeface="Verdana"/>
                <a:cs typeface="Verdana"/>
              </a:rPr>
              <a:t> </a:t>
            </a:r>
            <a:r>
              <a:rPr sz="2000" dirty="0">
                <a:latin typeface="Verdana"/>
                <a:cs typeface="Verdana"/>
              </a:rPr>
              <a:t>terug</a:t>
            </a:r>
            <a:r>
              <a:rPr sz="2000" spc="-55" dirty="0">
                <a:latin typeface="Verdana"/>
                <a:cs typeface="Verdana"/>
              </a:rPr>
              <a:t> </a:t>
            </a:r>
            <a:r>
              <a:rPr sz="2000" spc="-10" dirty="0">
                <a:latin typeface="Verdana"/>
                <a:cs typeface="Verdana"/>
              </a:rPr>
              <a:t>vertalen </a:t>
            </a:r>
            <a:r>
              <a:rPr sz="2000" dirty="0">
                <a:latin typeface="Verdana"/>
                <a:cs typeface="Verdana"/>
              </a:rPr>
              <a:t>naar</a:t>
            </a:r>
            <a:r>
              <a:rPr sz="2000" spc="-30" dirty="0">
                <a:latin typeface="Verdana"/>
                <a:cs typeface="Verdana"/>
              </a:rPr>
              <a:t> </a:t>
            </a:r>
            <a:r>
              <a:rPr sz="2000" dirty="0">
                <a:latin typeface="Verdana"/>
                <a:cs typeface="Verdana"/>
              </a:rPr>
              <a:t>de</a:t>
            </a:r>
            <a:r>
              <a:rPr sz="2000" spc="-5" dirty="0">
                <a:latin typeface="Verdana"/>
                <a:cs typeface="Verdana"/>
              </a:rPr>
              <a:t> </a:t>
            </a:r>
            <a:r>
              <a:rPr sz="2000" spc="-10" dirty="0">
                <a:latin typeface="Verdana"/>
                <a:cs typeface="Verdana"/>
              </a:rPr>
              <a:t>realiteit</a:t>
            </a:r>
            <a:endParaRPr sz="2000">
              <a:latin typeface="Verdana"/>
              <a:cs typeface="Verdana"/>
            </a:endParaRPr>
          </a:p>
        </p:txBody>
      </p:sp>
      <p:pic>
        <p:nvPicPr>
          <p:cNvPr id="6" name="object 6"/>
          <p:cNvPicPr/>
          <p:nvPr/>
        </p:nvPicPr>
        <p:blipFill>
          <a:blip r:embed="rId3" cstate="print"/>
          <a:stretch>
            <a:fillRect/>
          </a:stretch>
        </p:blipFill>
        <p:spPr>
          <a:xfrm>
            <a:off x="6436740" y="908685"/>
            <a:ext cx="2531872" cy="2256411"/>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3779203" y="3945877"/>
            <a:ext cx="4674929" cy="2282577"/>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Inleiding</a:t>
            </a:r>
            <a:r>
              <a:rPr spc="-35" dirty="0"/>
              <a:t> </a:t>
            </a:r>
            <a:r>
              <a:rPr dirty="0"/>
              <a:t>-</a:t>
            </a:r>
            <a:r>
              <a:rPr spc="-65" dirty="0"/>
              <a:t> </a:t>
            </a:r>
            <a:r>
              <a:rPr spc="-10" dirty="0"/>
              <a:t>Optimalisatieproblemen</a:t>
            </a:r>
          </a:p>
        </p:txBody>
      </p:sp>
      <p:sp>
        <p:nvSpPr>
          <p:cNvPr id="4" name="object 4"/>
          <p:cNvSpPr txBox="1"/>
          <p:nvPr/>
        </p:nvSpPr>
        <p:spPr>
          <a:xfrm>
            <a:off x="575868" y="741933"/>
            <a:ext cx="6142990" cy="2362200"/>
          </a:xfrm>
          <a:prstGeom prst="rect">
            <a:avLst/>
          </a:prstGeom>
        </p:spPr>
        <p:txBody>
          <a:bodyPr vert="horz" wrap="square" lIns="0" tIns="139065" rIns="0" bIns="0" rtlCol="0">
            <a:spAutoFit/>
          </a:bodyPr>
          <a:lstStyle/>
          <a:p>
            <a:pPr marL="12700">
              <a:lnSpc>
                <a:spcPct val="100000"/>
              </a:lnSpc>
              <a:spcBef>
                <a:spcPts val="1095"/>
              </a:spcBef>
            </a:pPr>
            <a:r>
              <a:rPr sz="2400" spc="-10" dirty="0">
                <a:latin typeface="Verdana"/>
                <a:cs typeface="Verdana"/>
              </a:rPr>
              <a:t>Optimalisatieprobleem</a:t>
            </a:r>
            <a:r>
              <a:rPr sz="2400" spc="-90" dirty="0">
                <a:latin typeface="Verdana"/>
                <a:cs typeface="Verdana"/>
              </a:rPr>
              <a:t> </a:t>
            </a:r>
            <a:r>
              <a:rPr sz="2400" spc="-10" dirty="0">
                <a:latin typeface="Verdana"/>
                <a:cs typeface="Verdana"/>
              </a:rPr>
              <a:t>omvat:</a:t>
            </a:r>
            <a:endParaRPr sz="2400">
              <a:latin typeface="Verdana"/>
              <a:cs typeface="Verdana"/>
            </a:endParaRPr>
          </a:p>
          <a:p>
            <a:pPr marL="354965" indent="-342265">
              <a:lnSpc>
                <a:spcPct val="100000"/>
              </a:lnSpc>
              <a:spcBef>
                <a:spcPts val="994"/>
              </a:spcBef>
              <a:buFont typeface="Verdana"/>
              <a:buChar char="-"/>
              <a:tabLst>
                <a:tab pos="354965" algn="l"/>
              </a:tabLst>
            </a:pPr>
            <a:r>
              <a:rPr sz="2400" b="1" spc="-10" dirty="0">
                <a:latin typeface="Verdana"/>
                <a:cs typeface="Verdana"/>
              </a:rPr>
              <a:t>Variabelen</a:t>
            </a:r>
            <a:endParaRPr sz="2400">
              <a:latin typeface="Verdana"/>
              <a:cs typeface="Verdana"/>
            </a:endParaRPr>
          </a:p>
          <a:p>
            <a:pPr marL="354965" marR="5080" indent="-342900">
              <a:lnSpc>
                <a:spcPct val="100000"/>
              </a:lnSpc>
              <a:spcBef>
                <a:spcPts val="1000"/>
              </a:spcBef>
              <a:buChar char="-"/>
              <a:tabLst>
                <a:tab pos="354965" algn="l"/>
              </a:tabLst>
            </a:pPr>
            <a:r>
              <a:rPr sz="2400" dirty="0">
                <a:latin typeface="Verdana"/>
                <a:cs typeface="Verdana"/>
              </a:rPr>
              <a:t>Omschrijving</a:t>
            </a:r>
            <a:r>
              <a:rPr sz="2400" spc="-100" dirty="0">
                <a:latin typeface="Verdana"/>
                <a:cs typeface="Verdana"/>
              </a:rPr>
              <a:t> </a:t>
            </a:r>
            <a:r>
              <a:rPr sz="2400" dirty="0">
                <a:latin typeface="Verdana"/>
                <a:cs typeface="Verdana"/>
              </a:rPr>
              <a:t>van</a:t>
            </a:r>
            <a:r>
              <a:rPr sz="2400" spc="-140" dirty="0">
                <a:latin typeface="Verdana"/>
                <a:cs typeface="Verdana"/>
              </a:rPr>
              <a:t> </a:t>
            </a:r>
            <a:r>
              <a:rPr sz="2400" dirty="0">
                <a:latin typeface="Verdana"/>
                <a:cs typeface="Verdana"/>
              </a:rPr>
              <a:t>de</a:t>
            </a:r>
            <a:r>
              <a:rPr sz="2400" spc="-140" dirty="0">
                <a:latin typeface="Verdana"/>
                <a:cs typeface="Verdana"/>
              </a:rPr>
              <a:t> </a:t>
            </a:r>
            <a:r>
              <a:rPr sz="2400" dirty="0">
                <a:latin typeface="Verdana"/>
                <a:cs typeface="Verdana"/>
              </a:rPr>
              <a:t>verzameling</a:t>
            </a:r>
            <a:r>
              <a:rPr sz="2400" spc="-105" dirty="0">
                <a:latin typeface="Verdana"/>
                <a:cs typeface="Verdana"/>
              </a:rPr>
              <a:t> </a:t>
            </a:r>
            <a:r>
              <a:rPr sz="2400" spc="-25" dirty="0">
                <a:latin typeface="Verdana"/>
                <a:cs typeface="Verdana"/>
              </a:rPr>
              <a:t>van </a:t>
            </a:r>
            <a:r>
              <a:rPr sz="2400" dirty="0">
                <a:latin typeface="Verdana"/>
                <a:cs typeface="Verdana"/>
              </a:rPr>
              <a:t>alle</a:t>
            </a:r>
            <a:r>
              <a:rPr sz="2400" spc="-90" dirty="0">
                <a:latin typeface="Verdana"/>
                <a:cs typeface="Verdana"/>
              </a:rPr>
              <a:t> </a:t>
            </a:r>
            <a:r>
              <a:rPr sz="2400" dirty="0">
                <a:latin typeface="Verdana"/>
                <a:cs typeface="Verdana"/>
              </a:rPr>
              <a:t>mogelijke</a:t>
            </a:r>
            <a:r>
              <a:rPr sz="2400" spc="-45" dirty="0">
                <a:latin typeface="Verdana"/>
                <a:cs typeface="Verdana"/>
              </a:rPr>
              <a:t> </a:t>
            </a:r>
            <a:r>
              <a:rPr sz="2400" b="1" spc="-10" dirty="0">
                <a:latin typeface="Verdana"/>
                <a:cs typeface="Verdana"/>
              </a:rPr>
              <a:t>oplossingen</a:t>
            </a:r>
            <a:r>
              <a:rPr sz="2400" spc="-10" dirty="0">
                <a:latin typeface="Verdana"/>
                <a:cs typeface="Verdana"/>
              </a:rPr>
              <a:t>(*)</a:t>
            </a:r>
            <a:endParaRPr sz="2400">
              <a:latin typeface="Verdana"/>
              <a:cs typeface="Verdana"/>
            </a:endParaRPr>
          </a:p>
          <a:p>
            <a:pPr marL="354965" indent="-342265">
              <a:lnSpc>
                <a:spcPct val="100000"/>
              </a:lnSpc>
              <a:spcBef>
                <a:spcPts val="1005"/>
              </a:spcBef>
              <a:buChar char="-"/>
              <a:tabLst>
                <a:tab pos="354965" algn="l"/>
              </a:tabLst>
            </a:pPr>
            <a:r>
              <a:rPr sz="2400" dirty="0">
                <a:latin typeface="Verdana"/>
                <a:cs typeface="Verdana"/>
              </a:rPr>
              <a:t>Lijst</a:t>
            </a:r>
            <a:r>
              <a:rPr sz="2400" spc="-105" dirty="0">
                <a:latin typeface="Verdana"/>
                <a:cs typeface="Verdana"/>
              </a:rPr>
              <a:t> </a:t>
            </a:r>
            <a:r>
              <a:rPr sz="2400" dirty="0">
                <a:latin typeface="Verdana"/>
                <a:cs typeface="Verdana"/>
              </a:rPr>
              <a:t>van</a:t>
            </a:r>
            <a:r>
              <a:rPr sz="2400" spc="-120" dirty="0">
                <a:latin typeface="Verdana"/>
                <a:cs typeface="Verdana"/>
              </a:rPr>
              <a:t> </a:t>
            </a:r>
            <a:r>
              <a:rPr sz="2400" dirty="0">
                <a:latin typeface="Verdana"/>
                <a:cs typeface="Verdana"/>
              </a:rPr>
              <a:t>beperkingen:</a:t>
            </a:r>
            <a:r>
              <a:rPr sz="2400" spc="-60" dirty="0">
                <a:latin typeface="Verdana"/>
                <a:cs typeface="Verdana"/>
              </a:rPr>
              <a:t> </a:t>
            </a:r>
            <a:r>
              <a:rPr sz="2400" b="1" spc="-10" dirty="0">
                <a:latin typeface="Verdana"/>
                <a:cs typeface="Verdana"/>
              </a:rPr>
              <a:t>constraints</a:t>
            </a:r>
            <a:endParaRPr sz="2400">
              <a:latin typeface="Verdana"/>
              <a:cs typeface="Verdana"/>
            </a:endParaRPr>
          </a:p>
        </p:txBody>
      </p:sp>
      <p:sp>
        <p:nvSpPr>
          <p:cNvPr id="5" name="object 5"/>
          <p:cNvSpPr txBox="1"/>
          <p:nvPr/>
        </p:nvSpPr>
        <p:spPr>
          <a:xfrm>
            <a:off x="575868" y="3204794"/>
            <a:ext cx="6748780" cy="757555"/>
          </a:xfrm>
          <a:prstGeom prst="rect">
            <a:avLst/>
          </a:prstGeom>
        </p:spPr>
        <p:txBody>
          <a:bodyPr vert="horz" wrap="square" lIns="0" tIns="12700" rIns="0" bIns="0" rtlCol="0">
            <a:spAutoFit/>
          </a:bodyPr>
          <a:lstStyle/>
          <a:p>
            <a:pPr marL="12700">
              <a:lnSpc>
                <a:spcPct val="100000"/>
              </a:lnSpc>
              <a:spcBef>
                <a:spcPts val="100"/>
              </a:spcBef>
              <a:tabLst>
                <a:tab pos="354965" algn="l"/>
              </a:tabLst>
            </a:pPr>
            <a:r>
              <a:rPr sz="2400" spc="-50" dirty="0">
                <a:latin typeface="Verdana"/>
                <a:cs typeface="Verdana"/>
              </a:rPr>
              <a:t>-</a:t>
            </a:r>
            <a:r>
              <a:rPr sz="2400" dirty="0">
                <a:latin typeface="Verdana"/>
                <a:cs typeface="Verdana"/>
              </a:rPr>
              <a:t>	Een</a:t>
            </a:r>
            <a:r>
              <a:rPr sz="2400" spc="-35" dirty="0">
                <a:latin typeface="Verdana"/>
                <a:cs typeface="Verdana"/>
              </a:rPr>
              <a:t> </a:t>
            </a:r>
            <a:r>
              <a:rPr sz="2400" dirty="0">
                <a:latin typeface="Verdana"/>
                <a:cs typeface="Verdana"/>
              </a:rPr>
              <a:t>te</a:t>
            </a:r>
            <a:r>
              <a:rPr sz="2400" spc="-45" dirty="0">
                <a:latin typeface="Verdana"/>
                <a:cs typeface="Verdana"/>
              </a:rPr>
              <a:t> </a:t>
            </a:r>
            <a:r>
              <a:rPr sz="2400" dirty="0">
                <a:latin typeface="Verdana"/>
                <a:cs typeface="Verdana"/>
              </a:rPr>
              <a:t>maximaliseren</a:t>
            </a:r>
            <a:r>
              <a:rPr sz="2400" spc="10" dirty="0">
                <a:latin typeface="Verdana"/>
                <a:cs typeface="Verdana"/>
              </a:rPr>
              <a:t> </a:t>
            </a:r>
            <a:r>
              <a:rPr sz="2400" dirty="0">
                <a:latin typeface="Verdana"/>
                <a:cs typeface="Verdana"/>
              </a:rPr>
              <a:t>of</a:t>
            </a:r>
            <a:r>
              <a:rPr sz="2400" spc="-25" dirty="0">
                <a:latin typeface="Verdana"/>
                <a:cs typeface="Verdana"/>
              </a:rPr>
              <a:t> </a:t>
            </a:r>
            <a:r>
              <a:rPr sz="2400" dirty="0">
                <a:latin typeface="Verdana"/>
                <a:cs typeface="Verdana"/>
              </a:rPr>
              <a:t>te</a:t>
            </a:r>
            <a:r>
              <a:rPr sz="2400" spc="-45" dirty="0">
                <a:latin typeface="Verdana"/>
                <a:cs typeface="Verdana"/>
              </a:rPr>
              <a:t> </a:t>
            </a:r>
            <a:r>
              <a:rPr sz="2400" spc="-10" dirty="0">
                <a:latin typeface="Verdana"/>
                <a:cs typeface="Verdana"/>
              </a:rPr>
              <a:t>minimaliseren</a:t>
            </a:r>
            <a:endParaRPr sz="2400">
              <a:latin typeface="Verdana"/>
              <a:cs typeface="Verdana"/>
            </a:endParaRPr>
          </a:p>
          <a:p>
            <a:pPr marL="354965">
              <a:lnSpc>
                <a:spcPct val="100000"/>
              </a:lnSpc>
              <a:spcBef>
                <a:spcPts val="5"/>
              </a:spcBef>
            </a:pPr>
            <a:r>
              <a:rPr sz="2400" b="1" dirty="0">
                <a:latin typeface="Verdana"/>
                <a:cs typeface="Verdana"/>
              </a:rPr>
              <a:t>doelfunctie</a:t>
            </a:r>
            <a:r>
              <a:rPr sz="2400" b="1" spc="-60" dirty="0">
                <a:latin typeface="Verdana"/>
                <a:cs typeface="Verdana"/>
              </a:rPr>
              <a:t> </a:t>
            </a:r>
            <a:r>
              <a:rPr sz="2400" dirty="0">
                <a:latin typeface="Verdana"/>
                <a:cs typeface="Verdana"/>
              </a:rPr>
              <a:t>(of</a:t>
            </a:r>
            <a:r>
              <a:rPr sz="2400" spc="-114" dirty="0">
                <a:latin typeface="Verdana"/>
                <a:cs typeface="Verdana"/>
              </a:rPr>
              <a:t> </a:t>
            </a:r>
            <a:r>
              <a:rPr sz="2400" b="1" spc="-10" dirty="0">
                <a:latin typeface="Verdana"/>
                <a:cs typeface="Verdana"/>
              </a:rPr>
              <a:t>kostfunctie</a:t>
            </a:r>
            <a:r>
              <a:rPr sz="2400" spc="-10" dirty="0">
                <a:latin typeface="Verdana"/>
                <a:cs typeface="Verdana"/>
              </a:rPr>
              <a:t>)</a:t>
            </a:r>
            <a:endParaRPr sz="2400">
              <a:latin typeface="Verdana"/>
              <a:cs typeface="Verdana"/>
            </a:endParaRPr>
          </a:p>
        </p:txBody>
      </p:sp>
      <p:grpSp>
        <p:nvGrpSpPr>
          <p:cNvPr id="6" name="object 6"/>
          <p:cNvGrpSpPr/>
          <p:nvPr/>
        </p:nvGrpSpPr>
        <p:grpSpPr>
          <a:xfrm>
            <a:off x="6545580" y="1792223"/>
            <a:ext cx="525780" cy="1403985"/>
            <a:chOff x="6545580" y="1792223"/>
            <a:chExt cx="525780" cy="1403985"/>
          </a:xfrm>
        </p:grpSpPr>
        <p:pic>
          <p:nvPicPr>
            <p:cNvPr id="7" name="object 7"/>
            <p:cNvPicPr/>
            <p:nvPr/>
          </p:nvPicPr>
          <p:blipFill>
            <a:blip r:embed="rId4" cstate="print"/>
            <a:stretch>
              <a:fillRect/>
            </a:stretch>
          </p:blipFill>
          <p:spPr>
            <a:xfrm>
              <a:off x="6545580" y="1792223"/>
              <a:ext cx="525779" cy="1403603"/>
            </a:xfrm>
            <a:prstGeom prst="rect">
              <a:avLst/>
            </a:prstGeom>
          </p:spPr>
        </p:pic>
        <p:sp>
          <p:nvSpPr>
            <p:cNvPr id="8" name="object 8"/>
            <p:cNvSpPr/>
            <p:nvPr/>
          </p:nvSpPr>
          <p:spPr>
            <a:xfrm>
              <a:off x="6588252" y="1828291"/>
              <a:ext cx="432434" cy="1296670"/>
            </a:xfrm>
            <a:custGeom>
              <a:avLst/>
              <a:gdLst/>
              <a:ahLst/>
              <a:cxnLst/>
              <a:rect l="l" t="t" r="r" b="b"/>
              <a:pathLst>
                <a:path w="432434" h="1296670">
                  <a:moveTo>
                    <a:pt x="0" y="0"/>
                  </a:moveTo>
                  <a:lnTo>
                    <a:pt x="68259" y="1835"/>
                  </a:lnTo>
                  <a:lnTo>
                    <a:pt x="127558" y="6945"/>
                  </a:lnTo>
                  <a:lnTo>
                    <a:pt x="174330" y="14730"/>
                  </a:lnTo>
                  <a:lnTo>
                    <a:pt x="216026" y="35941"/>
                  </a:lnTo>
                  <a:lnTo>
                    <a:pt x="216026" y="612013"/>
                  </a:lnTo>
                  <a:lnTo>
                    <a:pt x="227033" y="623420"/>
                  </a:lnTo>
                  <a:lnTo>
                    <a:pt x="257687" y="633322"/>
                  </a:lnTo>
                  <a:lnTo>
                    <a:pt x="304440" y="641127"/>
                  </a:lnTo>
                  <a:lnTo>
                    <a:pt x="363745" y="646244"/>
                  </a:lnTo>
                  <a:lnTo>
                    <a:pt x="432053" y="648081"/>
                  </a:lnTo>
                  <a:lnTo>
                    <a:pt x="363745" y="649916"/>
                  </a:lnTo>
                  <a:lnTo>
                    <a:pt x="304440" y="655026"/>
                  </a:lnTo>
                  <a:lnTo>
                    <a:pt x="257687" y="662811"/>
                  </a:lnTo>
                  <a:lnTo>
                    <a:pt x="227033" y="672676"/>
                  </a:lnTo>
                  <a:lnTo>
                    <a:pt x="216026" y="684022"/>
                  </a:lnTo>
                  <a:lnTo>
                    <a:pt x="216026" y="1260094"/>
                  </a:lnTo>
                  <a:lnTo>
                    <a:pt x="205008" y="1271501"/>
                  </a:lnTo>
                  <a:lnTo>
                    <a:pt x="174330" y="1281403"/>
                  </a:lnTo>
                  <a:lnTo>
                    <a:pt x="127558" y="1289208"/>
                  </a:lnTo>
                  <a:lnTo>
                    <a:pt x="68259" y="1294325"/>
                  </a:lnTo>
                  <a:lnTo>
                    <a:pt x="0" y="1296162"/>
                  </a:lnTo>
                </a:path>
              </a:pathLst>
            </a:custGeom>
            <a:ln w="25399">
              <a:solidFill>
                <a:srgbClr val="B34185"/>
              </a:solidFill>
            </a:ln>
          </p:spPr>
          <p:txBody>
            <a:bodyPr wrap="square" lIns="0" tIns="0" rIns="0" bIns="0" rtlCol="0"/>
            <a:lstStyle/>
            <a:p>
              <a:endParaRPr/>
            </a:p>
          </p:txBody>
        </p:sp>
      </p:grpSp>
      <p:sp>
        <p:nvSpPr>
          <p:cNvPr id="9" name="object 9"/>
          <p:cNvSpPr txBox="1"/>
          <p:nvPr/>
        </p:nvSpPr>
        <p:spPr>
          <a:xfrm>
            <a:off x="7183881" y="2092833"/>
            <a:ext cx="1984375"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Verdana"/>
                <a:cs typeface="Verdana"/>
              </a:rPr>
              <a:t>oplossings-</a:t>
            </a:r>
            <a:endParaRPr sz="2400">
              <a:latin typeface="Verdana"/>
              <a:cs typeface="Verdana"/>
            </a:endParaRPr>
          </a:p>
        </p:txBody>
      </p:sp>
      <p:sp>
        <p:nvSpPr>
          <p:cNvPr id="10" name="object 10"/>
          <p:cNvSpPr txBox="1"/>
          <p:nvPr/>
        </p:nvSpPr>
        <p:spPr>
          <a:xfrm>
            <a:off x="7183881" y="2458592"/>
            <a:ext cx="1160780" cy="391160"/>
          </a:xfrm>
          <a:prstGeom prst="rect">
            <a:avLst/>
          </a:prstGeom>
        </p:spPr>
        <p:txBody>
          <a:bodyPr vert="horz" wrap="square" lIns="0" tIns="12700" rIns="0" bIns="0" rtlCol="0">
            <a:spAutoFit/>
          </a:bodyPr>
          <a:lstStyle/>
          <a:p>
            <a:pPr marL="12700">
              <a:lnSpc>
                <a:spcPct val="100000"/>
              </a:lnSpc>
              <a:spcBef>
                <a:spcPts val="100"/>
              </a:spcBef>
            </a:pPr>
            <a:r>
              <a:rPr sz="2400" b="1" spc="-10" dirty="0">
                <a:latin typeface="Verdana"/>
                <a:cs typeface="Verdana"/>
              </a:rPr>
              <a:t>ruimte</a:t>
            </a:r>
            <a:endParaRPr sz="2400">
              <a:latin typeface="Verdana"/>
              <a:cs typeface="Verdana"/>
            </a:endParaRPr>
          </a:p>
        </p:txBody>
      </p:sp>
      <p:grpSp>
        <p:nvGrpSpPr>
          <p:cNvPr id="11" name="object 11"/>
          <p:cNvGrpSpPr/>
          <p:nvPr/>
        </p:nvGrpSpPr>
        <p:grpSpPr>
          <a:xfrm>
            <a:off x="2872739" y="4671085"/>
            <a:ext cx="4555490" cy="1694814"/>
            <a:chOff x="2872739" y="4671085"/>
            <a:chExt cx="4555490" cy="1694814"/>
          </a:xfrm>
        </p:grpSpPr>
        <p:pic>
          <p:nvPicPr>
            <p:cNvPr id="12" name="object 12"/>
            <p:cNvPicPr/>
            <p:nvPr/>
          </p:nvPicPr>
          <p:blipFill>
            <a:blip r:embed="rId5" cstate="print"/>
            <a:stretch>
              <a:fillRect/>
            </a:stretch>
          </p:blipFill>
          <p:spPr>
            <a:xfrm>
              <a:off x="2872739" y="5926836"/>
              <a:ext cx="2138172" cy="307822"/>
            </a:xfrm>
            <a:prstGeom prst="rect">
              <a:avLst/>
            </a:prstGeom>
          </p:spPr>
        </p:pic>
        <p:sp>
          <p:nvSpPr>
            <p:cNvPr id="13" name="object 13"/>
            <p:cNvSpPr/>
            <p:nvPr/>
          </p:nvSpPr>
          <p:spPr>
            <a:xfrm>
              <a:off x="2915665" y="6008674"/>
              <a:ext cx="1944370" cy="155575"/>
            </a:xfrm>
            <a:custGeom>
              <a:avLst/>
              <a:gdLst/>
              <a:ahLst/>
              <a:cxnLst/>
              <a:rect l="l" t="t" r="r" b="b"/>
              <a:pathLst>
                <a:path w="1944370" h="155575">
                  <a:moveTo>
                    <a:pt x="25272" y="128943"/>
                  </a:moveTo>
                  <a:lnTo>
                    <a:pt x="0" y="130098"/>
                  </a:lnTo>
                  <a:lnTo>
                    <a:pt x="1090" y="154317"/>
                  </a:lnTo>
                  <a:lnTo>
                    <a:pt x="1142" y="155473"/>
                  </a:lnTo>
                  <a:lnTo>
                    <a:pt x="26415" y="154317"/>
                  </a:lnTo>
                  <a:lnTo>
                    <a:pt x="25325" y="130098"/>
                  </a:lnTo>
                  <a:lnTo>
                    <a:pt x="25272" y="128943"/>
                  </a:lnTo>
                  <a:close/>
                </a:path>
                <a:path w="1944370" h="155575">
                  <a:moveTo>
                    <a:pt x="76072" y="126631"/>
                  </a:moveTo>
                  <a:lnTo>
                    <a:pt x="50672" y="127787"/>
                  </a:lnTo>
                  <a:lnTo>
                    <a:pt x="51763" y="152006"/>
                  </a:lnTo>
                  <a:lnTo>
                    <a:pt x="51815" y="153161"/>
                  </a:lnTo>
                  <a:lnTo>
                    <a:pt x="77215" y="152006"/>
                  </a:lnTo>
                  <a:lnTo>
                    <a:pt x="76125" y="127787"/>
                  </a:lnTo>
                  <a:lnTo>
                    <a:pt x="76072" y="126631"/>
                  </a:lnTo>
                  <a:close/>
                </a:path>
                <a:path w="1944370" h="155575">
                  <a:moveTo>
                    <a:pt x="126872" y="124332"/>
                  </a:moveTo>
                  <a:lnTo>
                    <a:pt x="101472" y="125488"/>
                  </a:lnTo>
                  <a:lnTo>
                    <a:pt x="102563" y="149694"/>
                  </a:lnTo>
                  <a:lnTo>
                    <a:pt x="102615" y="150850"/>
                  </a:lnTo>
                  <a:lnTo>
                    <a:pt x="128015" y="149694"/>
                  </a:lnTo>
                  <a:lnTo>
                    <a:pt x="126925" y="125488"/>
                  </a:lnTo>
                  <a:lnTo>
                    <a:pt x="126872" y="124332"/>
                  </a:lnTo>
                  <a:close/>
                </a:path>
                <a:path w="1944370" h="155575">
                  <a:moveTo>
                    <a:pt x="177545" y="122021"/>
                  </a:moveTo>
                  <a:lnTo>
                    <a:pt x="152145" y="123177"/>
                  </a:lnTo>
                  <a:lnTo>
                    <a:pt x="153236" y="147396"/>
                  </a:lnTo>
                  <a:lnTo>
                    <a:pt x="153288" y="148551"/>
                  </a:lnTo>
                  <a:lnTo>
                    <a:pt x="178688" y="147396"/>
                  </a:lnTo>
                  <a:lnTo>
                    <a:pt x="177598" y="123177"/>
                  </a:lnTo>
                  <a:lnTo>
                    <a:pt x="177545" y="122021"/>
                  </a:lnTo>
                  <a:close/>
                </a:path>
                <a:path w="1944370" h="155575">
                  <a:moveTo>
                    <a:pt x="228345" y="119710"/>
                  </a:moveTo>
                  <a:lnTo>
                    <a:pt x="202945" y="120865"/>
                  </a:lnTo>
                  <a:lnTo>
                    <a:pt x="204036" y="145084"/>
                  </a:lnTo>
                  <a:lnTo>
                    <a:pt x="204088" y="146240"/>
                  </a:lnTo>
                  <a:lnTo>
                    <a:pt x="229488" y="145084"/>
                  </a:lnTo>
                  <a:lnTo>
                    <a:pt x="228398" y="120865"/>
                  </a:lnTo>
                  <a:lnTo>
                    <a:pt x="228345" y="119710"/>
                  </a:lnTo>
                  <a:close/>
                </a:path>
                <a:path w="1944370" h="155575">
                  <a:moveTo>
                    <a:pt x="279019" y="117398"/>
                  </a:moveTo>
                  <a:lnTo>
                    <a:pt x="253619" y="118554"/>
                  </a:lnTo>
                  <a:lnTo>
                    <a:pt x="254831" y="142773"/>
                  </a:lnTo>
                  <a:lnTo>
                    <a:pt x="254888" y="143929"/>
                  </a:lnTo>
                  <a:lnTo>
                    <a:pt x="280161" y="142773"/>
                  </a:lnTo>
                  <a:lnTo>
                    <a:pt x="279071" y="118554"/>
                  </a:lnTo>
                  <a:lnTo>
                    <a:pt x="279019" y="117398"/>
                  </a:lnTo>
                  <a:close/>
                </a:path>
                <a:path w="1944370" h="155575">
                  <a:moveTo>
                    <a:pt x="329819" y="115087"/>
                  </a:moveTo>
                  <a:lnTo>
                    <a:pt x="304419" y="116243"/>
                  </a:lnTo>
                  <a:lnTo>
                    <a:pt x="305509" y="140461"/>
                  </a:lnTo>
                  <a:lnTo>
                    <a:pt x="305561" y="141617"/>
                  </a:lnTo>
                  <a:lnTo>
                    <a:pt x="330961" y="140461"/>
                  </a:lnTo>
                  <a:lnTo>
                    <a:pt x="329871" y="116243"/>
                  </a:lnTo>
                  <a:lnTo>
                    <a:pt x="329819" y="115087"/>
                  </a:lnTo>
                  <a:close/>
                </a:path>
                <a:path w="1944370" h="155575">
                  <a:moveTo>
                    <a:pt x="380492" y="112775"/>
                  </a:moveTo>
                  <a:lnTo>
                    <a:pt x="355219" y="113931"/>
                  </a:lnTo>
                  <a:lnTo>
                    <a:pt x="356309" y="138150"/>
                  </a:lnTo>
                  <a:lnTo>
                    <a:pt x="356361" y="139306"/>
                  </a:lnTo>
                  <a:lnTo>
                    <a:pt x="381761" y="138150"/>
                  </a:lnTo>
                  <a:lnTo>
                    <a:pt x="380549" y="113931"/>
                  </a:lnTo>
                  <a:lnTo>
                    <a:pt x="380492" y="112775"/>
                  </a:lnTo>
                  <a:close/>
                </a:path>
                <a:path w="1944370" h="155575">
                  <a:moveTo>
                    <a:pt x="431292" y="110464"/>
                  </a:moveTo>
                  <a:lnTo>
                    <a:pt x="405892" y="111620"/>
                  </a:lnTo>
                  <a:lnTo>
                    <a:pt x="406982" y="135839"/>
                  </a:lnTo>
                  <a:lnTo>
                    <a:pt x="407034" y="136994"/>
                  </a:lnTo>
                  <a:lnTo>
                    <a:pt x="432434" y="135839"/>
                  </a:lnTo>
                  <a:lnTo>
                    <a:pt x="431344" y="111620"/>
                  </a:lnTo>
                  <a:lnTo>
                    <a:pt x="431292" y="110464"/>
                  </a:lnTo>
                  <a:close/>
                </a:path>
                <a:path w="1944370" h="155575">
                  <a:moveTo>
                    <a:pt x="482092" y="108153"/>
                  </a:moveTo>
                  <a:lnTo>
                    <a:pt x="456692" y="109308"/>
                  </a:lnTo>
                  <a:lnTo>
                    <a:pt x="457782" y="133527"/>
                  </a:lnTo>
                  <a:lnTo>
                    <a:pt x="457834" y="134683"/>
                  </a:lnTo>
                  <a:lnTo>
                    <a:pt x="483234" y="133527"/>
                  </a:lnTo>
                  <a:lnTo>
                    <a:pt x="482144" y="109308"/>
                  </a:lnTo>
                  <a:lnTo>
                    <a:pt x="482092" y="108153"/>
                  </a:lnTo>
                  <a:close/>
                </a:path>
                <a:path w="1944370" h="155575">
                  <a:moveTo>
                    <a:pt x="532764" y="105841"/>
                  </a:moveTo>
                  <a:lnTo>
                    <a:pt x="507364" y="106997"/>
                  </a:lnTo>
                  <a:lnTo>
                    <a:pt x="508455" y="131216"/>
                  </a:lnTo>
                  <a:lnTo>
                    <a:pt x="508507" y="132372"/>
                  </a:lnTo>
                  <a:lnTo>
                    <a:pt x="533907" y="131216"/>
                  </a:lnTo>
                  <a:lnTo>
                    <a:pt x="532817" y="106997"/>
                  </a:lnTo>
                  <a:lnTo>
                    <a:pt x="532764" y="105841"/>
                  </a:lnTo>
                  <a:close/>
                </a:path>
                <a:path w="1944370" h="155575">
                  <a:moveTo>
                    <a:pt x="583564" y="103543"/>
                  </a:moveTo>
                  <a:lnTo>
                    <a:pt x="558164" y="104686"/>
                  </a:lnTo>
                  <a:lnTo>
                    <a:pt x="559255" y="128904"/>
                  </a:lnTo>
                  <a:lnTo>
                    <a:pt x="559307" y="130060"/>
                  </a:lnTo>
                  <a:lnTo>
                    <a:pt x="584707" y="128904"/>
                  </a:lnTo>
                  <a:lnTo>
                    <a:pt x="583616" y="104686"/>
                  </a:lnTo>
                  <a:lnTo>
                    <a:pt x="583564" y="103543"/>
                  </a:lnTo>
                  <a:close/>
                </a:path>
                <a:path w="1944370" h="155575">
                  <a:moveTo>
                    <a:pt x="634237" y="101231"/>
                  </a:moveTo>
                  <a:lnTo>
                    <a:pt x="608964" y="102387"/>
                  </a:lnTo>
                  <a:lnTo>
                    <a:pt x="610055" y="126606"/>
                  </a:lnTo>
                  <a:lnTo>
                    <a:pt x="610107" y="127761"/>
                  </a:lnTo>
                  <a:lnTo>
                    <a:pt x="635381" y="126606"/>
                  </a:lnTo>
                  <a:lnTo>
                    <a:pt x="634290" y="102387"/>
                  </a:lnTo>
                  <a:lnTo>
                    <a:pt x="634237" y="101231"/>
                  </a:lnTo>
                  <a:close/>
                </a:path>
                <a:path w="1944370" h="155575">
                  <a:moveTo>
                    <a:pt x="685037" y="98920"/>
                  </a:moveTo>
                  <a:lnTo>
                    <a:pt x="659637" y="100075"/>
                  </a:lnTo>
                  <a:lnTo>
                    <a:pt x="660728" y="124294"/>
                  </a:lnTo>
                  <a:lnTo>
                    <a:pt x="660781" y="125450"/>
                  </a:lnTo>
                  <a:lnTo>
                    <a:pt x="686181" y="124294"/>
                  </a:lnTo>
                  <a:lnTo>
                    <a:pt x="685090" y="100075"/>
                  </a:lnTo>
                  <a:lnTo>
                    <a:pt x="685037" y="98920"/>
                  </a:lnTo>
                  <a:close/>
                </a:path>
                <a:path w="1944370" h="155575">
                  <a:moveTo>
                    <a:pt x="735837" y="96608"/>
                  </a:moveTo>
                  <a:lnTo>
                    <a:pt x="710437" y="97764"/>
                  </a:lnTo>
                  <a:lnTo>
                    <a:pt x="711528" y="121983"/>
                  </a:lnTo>
                  <a:lnTo>
                    <a:pt x="711581" y="123139"/>
                  </a:lnTo>
                  <a:lnTo>
                    <a:pt x="736981" y="121983"/>
                  </a:lnTo>
                  <a:lnTo>
                    <a:pt x="735890" y="97764"/>
                  </a:lnTo>
                  <a:lnTo>
                    <a:pt x="735837" y="96608"/>
                  </a:lnTo>
                  <a:close/>
                </a:path>
                <a:path w="1944370" h="155575">
                  <a:moveTo>
                    <a:pt x="786510" y="94297"/>
                  </a:moveTo>
                  <a:lnTo>
                    <a:pt x="761110" y="95453"/>
                  </a:lnTo>
                  <a:lnTo>
                    <a:pt x="762201" y="119672"/>
                  </a:lnTo>
                  <a:lnTo>
                    <a:pt x="762254" y="120827"/>
                  </a:lnTo>
                  <a:lnTo>
                    <a:pt x="787654" y="119672"/>
                  </a:lnTo>
                  <a:lnTo>
                    <a:pt x="786563" y="95453"/>
                  </a:lnTo>
                  <a:lnTo>
                    <a:pt x="786510" y="94297"/>
                  </a:lnTo>
                  <a:close/>
                </a:path>
                <a:path w="1944370" h="155575">
                  <a:moveTo>
                    <a:pt x="837310" y="91986"/>
                  </a:moveTo>
                  <a:lnTo>
                    <a:pt x="811910" y="93141"/>
                  </a:lnTo>
                  <a:lnTo>
                    <a:pt x="813001" y="117360"/>
                  </a:lnTo>
                  <a:lnTo>
                    <a:pt x="813054" y="118516"/>
                  </a:lnTo>
                  <a:lnTo>
                    <a:pt x="838454" y="117360"/>
                  </a:lnTo>
                  <a:lnTo>
                    <a:pt x="837363" y="93141"/>
                  </a:lnTo>
                  <a:lnTo>
                    <a:pt x="837310" y="91986"/>
                  </a:lnTo>
                  <a:close/>
                </a:path>
                <a:path w="1944370" h="155575">
                  <a:moveTo>
                    <a:pt x="887983" y="89674"/>
                  </a:moveTo>
                  <a:lnTo>
                    <a:pt x="862583" y="90830"/>
                  </a:lnTo>
                  <a:lnTo>
                    <a:pt x="863796" y="115049"/>
                  </a:lnTo>
                  <a:lnTo>
                    <a:pt x="863854" y="116204"/>
                  </a:lnTo>
                  <a:lnTo>
                    <a:pt x="889126" y="115049"/>
                  </a:lnTo>
                  <a:lnTo>
                    <a:pt x="888036" y="90830"/>
                  </a:lnTo>
                  <a:lnTo>
                    <a:pt x="887983" y="89674"/>
                  </a:lnTo>
                  <a:close/>
                </a:path>
                <a:path w="1944370" h="155575">
                  <a:moveTo>
                    <a:pt x="938783" y="87363"/>
                  </a:moveTo>
                  <a:lnTo>
                    <a:pt x="913383" y="88518"/>
                  </a:lnTo>
                  <a:lnTo>
                    <a:pt x="914474" y="112737"/>
                  </a:lnTo>
                  <a:lnTo>
                    <a:pt x="914526" y="113893"/>
                  </a:lnTo>
                  <a:lnTo>
                    <a:pt x="939926" y="112737"/>
                  </a:lnTo>
                  <a:lnTo>
                    <a:pt x="938836" y="88518"/>
                  </a:lnTo>
                  <a:lnTo>
                    <a:pt x="938783" y="87363"/>
                  </a:lnTo>
                  <a:close/>
                </a:path>
                <a:path w="1944370" h="155575">
                  <a:moveTo>
                    <a:pt x="989457" y="85051"/>
                  </a:moveTo>
                  <a:lnTo>
                    <a:pt x="964183" y="86207"/>
                  </a:lnTo>
                  <a:lnTo>
                    <a:pt x="965274" y="110426"/>
                  </a:lnTo>
                  <a:lnTo>
                    <a:pt x="965326" y="111582"/>
                  </a:lnTo>
                  <a:lnTo>
                    <a:pt x="990726" y="110426"/>
                  </a:lnTo>
                  <a:lnTo>
                    <a:pt x="989514" y="86207"/>
                  </a:lnTo>
                  <a:lnTo>
                    <a:pt x="989457" y="85051"/>
                  </a:lnTo>
                  <a:close/>
                </a:path>
                <a:path w="1944370" h="155575">
                  <a:moveTo>
                    <a:pt x="1040257" y="82740"/>
                  </a:moveTo>
                  <a:lnTo>
                    <a:pt x="1014857" y="83896"/>
                  </a:lnTo>
                  <a:lnTo>
                    <a:pt x="1015947" y="108115"/>
                  </a:lnTo>
                  <a:lnTo>
                    <a:pt x="1015999" y="109270"/>
                  </a:lnTo>
                  <a:lnTo>
                    <a:pt x="1041399" y="108115"/>
                  </a:lnTo>
                  <a:lnTo>
                    <a:pt x="1040309" y="83896"/>
                  </a:lnTo>
                  <a:lnTo>
                    <a:pt x="1040257" y="82740"/>
                  </a:lnTo>
                  <a:close/>
                </a:path>
                <a:path w="1944370" h="155575">
                  <a:moveTo>
                    <a:pt x="1091057" y="80441"/>
                  </a:moveTo>
                  <a:lnTo>
                    <a:pt x="1065657" y="81597"/>
                  </a:lnTo>
                  <a:lnTo>
                    <a:pt x="1066747" y="105803"/>
                  </a:lnTo>
                  <a:lnTo>
                    <a:pt x="1066799" y="106959"/>
                  </a:lnTo>
                  <a:lnTo>
                    <a:pt x="1092199" y="105803"/>
                  </a:lnTo>
                  <a:lnTo>
                    <a:pt x="1091109" y="81597"/>
                  </a:lnTo>
                  <a:lnTo>
                    <a:pt x="1091057" y="80441"/>
                  </a:lnTo>
                  <a:close/>
                </a:path>
                <a:path w="1944370" h="155575">
                  <a:moveTo>
                    <a:pt x="1141730" y="78130"/>
                  </a:moveTo>
                  <a:lnTo>
                    <a:pt x="1116330" y="79286"/>
                  </a:lnTo>
                  <a:lnTo>
                    <a:pt x="1117542" y="103504"/>
                  </a:lnTo>
                  <a:lnTo>
                    <a:pt x="1117599" y="104660"/>
                  </a:lnTo>
                  <a:lnTo>
                    <a:pt x="1142872" y="103504"/>
                  </a:lnTo>
                  <a:lnTo>
                    <a:pt x="1141782" y="79286"/>
                  </a:lnTo>
                  <a:lnTo>
                    <a:pt x="1141730" y="78130"/>
                  </a:lnTo>
                  <a:close/>
                </a:path>
                <a:path w="1944370" h="155575">
                  <a:moveTo>
                    <a:pt x="1192530" y="75818"/>
                  </a:moveTo>
                  <a:lnTo>
                    <a:pt x="1167130" y="76974"/>
                  </a:lnTo>
                  <a:lnTo>
                    <a:pt x="1168220" y="101193"/>
                  </a:lnTo>
                  <a:lnTo>
                    <a:pt x="1168272" y="102349"/>
                  </a:lnTo>
                  <a:lnTo>
                    <a:pt x="1193672" y="101193"/>
                  </a:lnTo>
                  <a:lnTo>
                    <a:pt x="1192582" y="76974"/>
                  </a:lnTo>
                  <a:lnTo>
                    <a:pt x="1192530" y="75818"/>
                  </a:lnTo>
                  <a:close/>
                </a:path>
                <a:path w="1944370" h="155575">
                  <a:moveTo>
                    <a:pt x="1243203" y="73507"/>
                  </a:moveTo>
                  <a:lnTo>
                    <a:pt x="1217930" y="74663"/>
                  </a:lnTo>
                  <a:lnTo>
                    <a:pt x="1219020" y="98882"/>
                  </a:lnTo>
                  <a:lnTo>
                    <a:pt x="1219072" y="100037"/>
                  </a:lnTo>
                  <a:lnTo>
                    <a:pt x="1244345" y="98882"/>
                  </a:lnTo>
                  <a:lnTo>
                    <a:pt x="1243255" y="74663"/>
                  </a:lnTo>
                  <a:lnTo>
                    <a:pt x="1243203" y="73507"/>
                  </a:lnTo>
                  <a:close/>
                </a:path>
                <a:path w="1944370" h="155575">
                  <a:moveTo>
                    <a:pt x="1294003" y="71196"/>
                  </a:moveTo>
                  <a:lnTo>
                    <a:pt x="1268603" y="72351"/>
                  </a:lnTo>
                  <a:lnTo>
                    <a:pt x="1269693" y="96570"/>
                  </a:lnTo>
                  <a:lnTo>
                    <a:pt x="1269745" y="97726"/>
                  </a:lnTo>
                  <a:lnTo>
                    <a:pt x="1295145" y="96570"/>
                  </a:lnTo>
                  <a:lnTo>
                    <a:pt x="1294055" y="72351"/>
                  </a:lnTo>
                  <a:lnTo>
                    <a:pt x="1294003" y="71196"/>
                  </a:lnTo>
                  <a:close/>
                </a:path>
                <a:path w="1944370" h="155575">
                  <a:moveTo>
                    <a:pt x="1344803" y="68884"/>
                  </a:moveTo>
                  <a:lnTo>
                    <a:pt x="1319403" y="70040"/>
                  </a:lnTo>
                  <a:lnTo>
                    <a:pt x="1320493" y="94259"/>
                  </a:lnTo>
                  <a:lnTo>
                    <a:pt x="1320545" y="95415"/>
                  </a:lnTo>
                  <a:lnTo>
                    <a:pt x="1345945" y="94259"/>
                  </a:lnTo>
                  <a:lnTo>
                    <a:pt x="1344855" y="70040"/>
                  </a:lnTo>
                  <a:lnTo>
                    <a:pt x="1344803" y="68884"/>
                  </a:lnTo>
                  <a:close/>
                </a:path>
                <a:path w="1944370" h="155575">
                  <a:moveTo>
                    <a:pt x="1395475" y="66573"/>
                  </a:moveTo>
                  <a:lnTo>
                    <a:pt x="1370075" y="67729"/>
                  </a:lnTo>
                  <a:lnTo>
                    <a:pt x="1371166" y="91947"/>
                  </a:lnTo>
                  <a:lnTo>
                    <a:pt x="1371219" y="93103"/>
                  </a:lnTo>
                  <a:lnTo>
                    <a:pt x="1396619" y="91947"/>
                  </a:lnTo>
                  <a:lnTo>
                    <a:pt x="1395528" y="67729"/>
                  </a:lnTo>
                  <a:lnTo>
                    <a:pt x="1395475" y="66573"/>
                  </a:lnTo>
                  <a:close/>
                </a:path>
                <a:path w="1944370" h="155575">
                  <a:moveTo>
                    <a:pt x="1446275" y="64261"/>
                  </a:moveTo>
                  <a:lnTo>
                    <a:pt x="1420875" y="65417"/>
                  </a:lnTo>
                  <a:lnTo>
                    <a:pt x="1421966" y="89636"/>
                  </a:lnTo>
                  <a:lnTo>
                    <a:pt x="1422019" y="90792"/>
                  </a:lnTo>
                  <a:lnTo>
                    <a:pt x="1447419" y="89636"/>
                  </a:lnTo>
                  <a:lnTo>
                    <a:pt x="1446328" y="65417"/>
                  </a:lnTo>
                  <a:lnTo>
                    <a:pt x="1446275" y="64261"/>
                  </a:lnTo>
                  <a:close/>
                </a:path>
                <a:path w="1944370" h="155575">
                  <a:moveTo>
                    <a:pt x="1496948" y="61950"/>
                  </a:moveTo>
                  <a:lnTo>
                    <a:pt x="1471675" y="63106"/>
                  </a:lnTo>
                  <a:lnTo>
                    <a:pt x="1472766" y="87325"/>
                  </a:lnTo>
                  <a:lnTo>
                    <a:pt x="1472819" y="88480"/>
                  </a:lnTo>
                  <a:lnTo>
                    <a:pt x="1498092" y="87325"/>
                  </a:lnTo>
                  <a:lnTo>
                    <a:pt x="1497001" y="63106"/>
                  </a:lnTo>
                  <a:lnTo>
                    <a:pt x="1496948" y="61950"/>
                  </a:lnTo>
                  <a:close/>
                </a:path>
                <a:path w="1944370" h="155575">
                  <a:moveTo>
                    <a:pt x="1547748" y="59639"/>
                  </a:moveTo>
                  <a:lnTo>
                    <a:pt x="1522348" y="60794"/>
                  </a:lnTo>
                  <a:lnTo>
                    <a:pt x="1523439" y="85013"/>
                  </a:lnTo>
                  <a:lnTo>
                    <a:pt x="1523492" y="86169"/>
                  </a:lnTo>
                  <a:lnTo>
                    <a:pt x="1548892" y="85013"/>
                  </a:lnTo>
                  <a:lnTo>
                    <a:pt x="1547801" y="60794"/>
                  </a:lnTo>
                  <a:lnTo>
                    <a:pt x="1547748" y="59639"/>
                  </a:lnTo>
                  <a:close/>
                </a:path>
                <a:path w="1944370" h="155575">
                  <a:moveTo>
                    <a:pt x="1598421" y="57340"/>
                  </a:moveTo>
                  <a:lnTo>
                    <a:pt x="1573148" y="58496"/>
                  </a:lnTo>
                  <a:lnTo>
                    <a:pt x="1574239" y="82715"/>
                  </a:lnTo>
                  <a:lnTo>
                    <a:pt x="1574292" y="83870"/>
                  </a:lnTo>
                  <a:lnTo>
                    <a:pt x="1599692" y="82715"/>
                  </a:lnTo>
                  <a:lnTo>
                    <a:pt x="1598479" y="58496"/>
                  </a:lnTo>
                  <a:lnTo>
                    <a:pt x="1598421" y="57340"/>
                  </a:lnTo>
                  <a:close/>
                </a:path>
                <a:path w="1944370" h="155575">
                  <a:moveTo>
                    <a:pt x="1649221" y="55029"/>
                  </a:moveTo>
                  <a:lnTo>
                    <a:pt x="1623821" y="56184"/>
                  </a:lnTo>
                  <a:lnTo>
                    <a:pt x="1624912" y="80403"/>
                  </a:lnTo>
                  <a:lnTo>
                    <a:pt x="1624964" y="81559"/>
                  </a:lnTo>
                  <a:lnTo>
                    <a:pt x="1650364" y="80403"/>
                  </a:lnTo>
                  <a:lnTo>
                    <a:pt x="1649274" y="56184"/>
                  </a:lnTo>
                  <a:lnTo>
                    <a:pt x="1649221" y="55029"/>
                  </a:lnTo>
                  <a:close/>
                </a:path>
                <a:path w="1944370" h="155575">
                  <a:moveTo>
                    <a:pt x="1700021" y="52717"/>
                  </a:moveTo>
                  <a:lnTo>
                    <a:pt x="1674621" y="53873"/>
                  </a:lnTo>
                  <a:lnTo>
                    <a:pt x="1675712" y="78092"/>
                  </a:lnTo>
                  <a:lnTo>
                    <a:pt x="1675764" y="79247"/>
                  </a:lnTo>
                  <a:lnTo>
                    <a:pt x="1701164" y="78092"/>
                  </a:lnTo>
                  <a:lnTo>
                    <a:pt x="1700074" y="53873"/>
                  </a:lnTo>
                  <a:lnTo>
                    <a:pt x="1700021" y="52717"/>
                  </a:lnTo>
                  <a:close/>
                </a:path>
                <a:path w="1944370" h="155575">
                  <a:moveTo>
                    <a:pt x="1750695" y="50406"/>
                  </a:moveTo>
                  <a:lnTo>
                    <a:pt x="1725295" y="51561"/>
                  </a:lnTo>
                  <a:lnTo>
                    <a:pt x="1726507" y="75780"/>
                  </a:lnTo>
                  <a:lnTo>
                    <a:pt x="1726564" y="76936"/>
                  </a:lnTo>
                  <a:lnTo>
                    <a:pt x="1751837" y="75780"/>
                  </a:lnTo>
                  <a:lnTo>
                    <a:pt x="1750747" y="51561"/>
                  </a:lnTo>
                  <a:lnTo>
                    <a:pt x="1750695" y="50406"/>
                  </a:lnTo>
                  <a:close/>
                </a:path>
                <a:path w="1944370" h="155575">
                  <a:moveTo>
                    <a:pt x="1801495" y="48094"/>
                  </a:moveTo>
                  <a:lnTo>
                    <a:pt x="1776095" y="49250"/>
                  </a:lnTo>
                  <a:lnTo>
                    <a:pt x="1777185" y="73469"/>
                  </a:lnTo>
                  <a:lnTo>
                    <a:pt x="1777237" y="74625"/>
                  </a:lnTo>
                  <a:lnTo>
                    <a:pt x="1802637" y="73469"/>
                  </a:lnTo>
                  <a:lnTo>
                    <a:pt x="1801547" y="49250"/>
                  </a:lnTo>
                  <a:lnTo>
                    <a:pt x="1801495" y="48094"/>
                  </a:lnTo>
                  <a:close/>
                </a:path>
                <a:path w="1944370" h="155575">
                  <a:moveTo>
                    <a:pt x="1894065" y="56590"/>
                  </a:moveTo>
                  <a:lnTo>
                    <a:pt x="1832356" y="96456"/>
                  </a:lnTo>
                  <a:lnTo>
                    <a:pt x="1830705" y="104317"/>
                  </a:lnTo>
                  <a:lnTo>
                    <a:pt x="1838324" y="116103"/>
                  </a:lnTo>
                  <a:lnTo>
                    <a:pt x="1846198" y="117792"/>
                  </a:lnTo>
                  <a:lnTo>
                    <a:pt x="1920084" y="70002"/>
                  </a:lnTo>
                  <a:lnTo>
                    <a:pt x="1878710" y="70002"/>
                  </a:lnTo>
                  <a:lnTo>
                    <a:pt x="1878658" y="68846"/>
                  </a:lnTo>
                  <a:lnTo>
                    <a:pt x="1878562" y="66700"/>
                  </a:lnTo>
                  <a:lnTo>
                    <a:pt x="1904014" y="66700"/>
                  </a:lnTo>
                  <a:lnTo>
                    <a:pt x="1903788" y="61679"/>
                  </a:lnTo>
                  <a:lnTo>
                    <a:pt x="1894065" y="56590"/>
                  </a:lnTo>
                  <a:close/>
                </a:path>
                <a:path w="1944370" h="155575">
                  <a:moveTo>
                    <a:pt x="1852168" y="45783"/>
                  </a:moveTo>
                  <a:lnTo>
                    <a:pt x="1826895" y="46939"/>
                  </a:lnTo>
                  <a:lnTo>
                    <a:pt x="1827785" y="66700"/>
                  </a:lnTo>
                  <a:lnTo>
                    <a:pt x="1827881" y="68846"/>
                  </a:lnTo>
                  <a:lnTo>
                    <a:pt x="1827933" y="70002"/>
                  </a:lnTo>
                  <a:lnTo>
                    <a:pt x="1828037" y="72313"/>
                  </a:lnTo>
                  <a:lnTo>
                    <a:pt x="1853437" y="71158"/>
                  </a:lnTo>
                  <a:lnTo>
                    <a:pt x="1852280" y="48036"/>
                  </a:lnTo>
                  <a:lnTo>
                    <a:pt x="1852168" y="45783"/>
                  </a:lnTo>
                  <a:close/>
                </a:path>
                <a:path w="1944370" h="155575">
                  <a:moveTo>
                    <a:pt x="1877721" y="48036"/>
                  </a:moveTo>
                  <a:lnTo>
                    <a:pt x="1878562" y="66700"/>
                  </a:lnTo>
                  <a:lnTo>
                    <a:pt x="1878658" y="68846"/>
                  </a:lnTo>
                  <a:lnTo>
                    <a:pt x="1878710" y="70002"/>
                  </a:lnTo>
                  <a:lnTo>
                    <a:pt x="1904110" y="68846"/>
                  </a:lnTo>
                  <a:lnTo>
                    <a:pt x="1904014" y="66700"/>
                  </a:lnTo>
                  <a:lnTo>
                    <a:pt x="1878401" y="66700"/>
                  </a:lnTo>
                  <a:lnTo>
                    <a:pt x="1894065" y="56590"/>
                  </a:lnTo>
                  <a:lnTo>
                    <a:pt x="1877721" y="48036"/>
                  </a:lnTo>
                  <a:close/>
                </a:path>
                <a:path w="1944370" h="155575">
                  <a:moveTo>
                    <a:pt x="1926193" y="44780"/>
                  </a:moveTo>
                  <a:lnTo>
                    <a:pt x="1912366" y="44780"/>
                  </a:lnTo>
                  <a:lnTo>
                    <a:pt x="1913382" y="66700"/>
                  </a:lnTo>
                  <a:lnTo>
                    <a:pt x="1904014" y="66700"/>
                  </a:lnTo>
                  <a:lnTo>
                    <a:pt x="1904110" y="68846"/>
                  </a:lnTo>
                  <a:lnTo>
                    <a:pt x="1878710" y="70002"/>
                  </a:lnTo>
                  <a:lnTo>
                    <a:pt x="1920084" y="70002"/>
                  </a:lnTo>
                  <a:lnTo>
                    <a:pt x="1925192" y="66700"/>
                  </a:lnTo>
                  <a:lnTo>
                    <a:pt x="1913382" y="66700"/>
                  </a:lnTo>
                  <a:lnTo>
                    <a:pt x="1903788" y="61679"/>
                  </a:lnTo>
                  <a:lnTo>
                    <a:pt x="1932961" y="61679"/>
                  </a:lnTo>
                  <a:lnTo>
                    <a:pt x="1944370" y="54305"/>
                  </a:lnTo>
                  <a:lnTo>
                    <a:pt x="1926193" y="44780"/>
                  </a:lnTo>
                  <a:close/>
                </a:path>
                <a:path w="1944370" h="155575">
                  <a:moveTo>
                    <a:pt x="1912366" y="44780"/>
                  </a:moveTo>
                  <a:lnTo>
                    <a:pt x="1903290" y="50637"/>
                  </a:lnTo>
                  <a:lnTo>
                    <a:pt x="1903788" y="61679"/>
                  </a:lnTo>
                  <a:lnTo>
                    <a:pt x="1913382" y="66700"/>
                  </a:lnTo>
                  <a:lnTo>
                    <a:pt x="1912637" y="50637"/>
                  </a:lnTo>
                  <a:lnTo>
                    <a:pt x="1912516" y="48036"/>
                  </a:lnTo>
                  <a:lnTo>
                    <a:pt x="1912412" y="45783"/>
                  </a:lnTo>
                  <a:lnTo>
                    <a:pt x="1912366" y="44780"/>
                  </a:lnTo>
                  <a:close/>
                </a:path>
                <a:path w="1944370" h="155575">
                  <a:moveTo>
                    <a:pt x="1903290" y="50637"/>
                  </a:moveTo>
                  <a:lnTo>
                    <a:pt x="1894065" y="56590"/>
                  </a:lnTo>
                  <a:lnTo>
                    <a:pt x="1903788" y="61679"/>
                  </a:lnTo>
                  <a:lnTo>
                    <a:pt x="1903290" y="50637"/>
                  </a:lnTo>
                  <a:close/>
                </a:path>
                <a:path w="1944370" h="155575">
                  <a:moveTo>
                    <a:pt x="1902968" y="43472"/>
                  </a:moveTo>
                  <a:lnTo>
                    <a:pt x="1877568" y="44627"/>
                  </a:lnTo>
                  <a:lnTo>
                    <a:pt x="1877620" y="45783"/>
                  </a:lnTo>
                  <a:lnTo>
                    <a:pt x="1877721" y="48036"/>
                  </a:lnTo>
                  <a:lnTo>
                    <a:pt x="1894065" y="56590"/>
                  </a:lnTo>
                  <a:lnTo>
                    <a:pt x="1903290" y="50637"/>
                  </a:lnTo>
                  <a:lnTo>
                    <a:pt x="1903173" y="48036"/>
                  </a:lnTo>
                  <a:lnTo>
                    <a:pt x="1903072" y="45783"/>
                  </a:lnTo>
                  <a:lnTo>
                    <a:pt x="1902968" y="43472"/>
                  </a:lnTo>
                  <a:close/>
                </a:path>
                <a:path w="1944370" h="155575">
                  <a:moveTo>
                    <a:pt x="1923696" y="43472"/>
                  </a:moveTo>
                  <a:lnTo>
                    <a:pt x="1902968" y="43472"/>
                  </a:lnTo>
                  <a:lnTo>
                    <a:pt x="1903072" y="45783"/>
                  </a:lnTo>
                  <a:lnTo>
                    <a:pt x="1903173" y="48036"/>
                  </a:lnTo>
                  <a:lnTo>
                    <a:pt x="1903290" y="50637"/>
                  </a:lnTo>
                  <a:lnTo>
                    <a:pt x="1912366" y="44780"/>
                  </a:lnTo>
                  <a:lnTo>
                    <a:pt x="1926193" y="44780"/>
                  </a:lnTo>
                  <a:lnTo>
                    <a:pt x="1923696" y="43472"/>
                  </a:lnTo>
                  <a:close/>
                </a:path>
                <a:path w="1944370" h="155575">
                  <a:moveTo>
                    <a:pt x="1840737" y="0"/>
                  </a:moveTo>
                  <a:lnTo>
                    <a:pt x="1833118" y="2400"/>
                  </a:lnTo>
                  <a:lnTo>
                    <a:pt x="1829816" y="8610"/>
                  </a:lnTo>
                  <a:lnTo>
                    <a:pt x="1826641" y="14833"/>
                  </a:lnTo>
                  <a:lnTo>
                    <a:pt x="1829054" y="22504"/>
                  </a:lnTo>
                  <a:lnTo>
                    <a:pt x="1877721" y="48036"/>
                  </a:lnTo>
                  <a:lnTo>
                    <a:pt x="1877620" y="45783"/>
                  </a:lnTo>
                  <a:lnTo>
                    <a:pt x="1877568" y="44627"/>
                  </a:lnTo>
                  <a:lnTo>
                    <a:pt x="1902968" y="43472"/>
                  </a:lnTo>
                  <a:lnTo>
                    <a:pt x="1923696" y="43472"/>
                  </a:lnTo>
                  <a:lnTo>
                    <a:pt x="1840737" y="0"/>
                  </a:lnTo>
                  <a:close/>
                </a:path>
              </a:pathLst>
            </a:custGeom>
            <a:solidFill>
              <a:srgbClr val="FF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2872739" y="6057900"/>
              <a:ext cx="4555236" cy="307822"/>
            </a:xfrm>
            <a:prstGeom prst="rect">
              <a:avLst/>
            </a:prstGeom>
          </p:spPr>
        </p:pic>
        <p:sp>
          <p:nvSpPr>
            <p:cNvPr id="15" name="object 15"/>
            <p:cNvSpPr/>
            <p:nvPr/>
          </p:nvSpPr>
          <p:spPr>
            <a:xfrm>
              <a:off x="2916046" y="6133846"/>
              <a:ext cx="4361815" cy="118110"/>
            </a:xfrm>
            <a:custGeom>
              <a:avLst/>
              <a:gdLst/>
              <a:ahLst/>
              <a:cxnLst/>
              <a:rect l="l" t="t" r="r" b="b"/>
              <a:pathLst>
                <a:path w="4361815" h="118110">
                  <a:moveTo>
                    <a:pt x="253" y="4914"/>
                  </a:moveTo>
                  <a:lnTo>
                    <a:pt x="0" y="30314"/>
                  </a:lnTo>
                  <a:lnTo>
                    <a:pt x="25400" y="30556"/>
                  </a:lnTo>
                  <a:lnTo>
                    <a:pt x="25653" y="5168"/>
                  </a:lnTo>
                  <a:lnTo>
                    <a:pt x="253" y="4914"/>
                  </a:lnTo>
                  <a:close/>
                </a:path>
                <a:path w="4361815" h="118110">
                  <a:moveTo>
                    <a:pt x="51053" y="5410"/>
                  </a:moveTo>
                  <a:lnTo>
                    <a:pt x="50800" y="30810"/>
                  </a:lnTo>
                  <a:lnTo>
                    <a:pt x="76200" y="31051"/>
                  </a:lnTo>
                  <a:lnTo>
                    <a:pt x="76453" y="5651"/>
                  </a:lnTo>
                  <a:lnTo>
                    <a:pt x="51053" y="5410"/>
                  </a:lnTo>
                  <a:close/>
                </a:path>
                <a:path w="4361815" h="118110">
                  <a:moveTo>
                    <a:pt x="101853" y="5905"/>
                  </a:moveTo>
                  <a:lnTo>
                    <a:pt x="101600" y="31305"/>
                  </a:lnTo>
                  <a:lnTo>
                    <a:pt x="127000" y="31546"/>
                  </a:lnTo>
                  <a:lnTo>
                    <a:pt x="127253" y="6146"/>
                  </a:lnTo>
                  <a:lnTo>
                    <a:pt x="101853" y="5905"/>
                  </a:lnTo>
                  <a:close/>
                </a:path>
                <a:path w="4361815" h="118110">
                  <a:moveTo>
                    <a:pt x="152653" y="6400"/>
                  </a:moveTo>
                  <a:lnTo>
                    <a:pt x="152400" y="31788"/>
                  </a:lnTo>
                  <a:lnTo>
                    <a:pt x="177800" y="32042"/>
                  </a:lnTo>
                  <a:lnTo>
                    <a:pt x="178053" y="6642"/>
                  </a:lnTo>
                  <a:lnTo>
                    <a:pt x="152653" y="6400"/>
                  </a:lnTo>
                  <a:close/>
                </a:path>
                <a:path w="4361815" h="118110">
                  <a:moveTo>
                    <a:pt x="203453" y="6883"/>
                  </a:moveTo>
                  <a:lnTo>
                    <a:pt x="203200" y="32283"/>
                  </a:lnTo>
                  <a:lnTo>
                    <a:pt x="228600" y="32537"/>
                  </a:lnTo>
                  <a:lnTo>
                    <a:pt x="228853" y="7137"/>
                  </a:lnTo>
                  <a:lnTo>
                    <a:pt x="203453" y="6883"/>
                  </a:lnTo>
                  <a:close/>
                </a:path>
                <a:path w="4361815" h="118110">
                  <a:moveTo>
                    <a:pt x="254253" y="7378"/>
                  </a:moveTo>
                  <a:lnTo>
                    <a:pt x="254000" y="32778"/>
                  </a:lnTo>
                  <a:lnTo>
                    <a:pt x="279400" y="33032"/>
                  </a:lnTo>
                  <a:lnTo>
                    <a:pt x="279653" y="7632"/>
                  </a:lnTo>
                  <a:lnTo>
                    <a:pt x="254253" y="7378"/>
                  </a:lnTo>
                  <a:close/>
                </a:path>
                <a:path w="4361815" h="118110">
                  <a:moveTo>
                    <a:pt x="305053" y="7873"/>
                  </a:moveTo>
                  <a:lnTo>
                    <a:pt x="304800" y="33273"/>
                  </a:lnTo>
                  <a:lnTo>
                    <a:pt x="330200" y="33515"/>
                  </a:lnTo>
                  <a:lnTo>
                    <a:pt x="330453" y="8115"/>
                  </a:lnTo>
                  <a:lnTo>
                    <a:pt x="305053" y="7873"/>
                  </a:lnTo>
                  <a:close/>
                </a:path>
                <a:path w="4361815" h="118110">
                  <a:moveTo>
                    <a:pt x="355853" y="8369"/>
                  </a:moveTo>
                  <a:lnTo>
                    <a:pt x="355600" y="33769"/>
                  </a:lnTo>
                  <a:lnTo>
                    <a:pt x="381000" y="34010"/>
                  </a:lnTo>
                  <a:lnTo>
                    <a:pt x="381253" y="8610"/>
                  </a:lnTo>
                  <a:lnTo>
                    <a:pt x="355853" y="8369"/>
                  </a:lnTo>
                  <a:close/>
                </a:path>
                <a:path w="4361815" h="118110">
                  <a:moveTo>
                    <a:pt x="406653" y="8864"/>
                  </a:moveTo>
                  <a:lnTo>
                    <a:pt x="406400" y="34264"/>
                  </a:lnTo>
                  <a:lnTo>
                    <a:pt x="431800" y="34505"/>
                  </a:lnTo>
                  <a:lnTo>
                    <a:pt x="432053" y="9105"/>
                  </a:lnTo>
                  <a:lnTo>
                    <a:pt x="406653" y="8864"/>
                  </a:lnTo>
                  <a:close/>
                </a:path>
                <a:path w="4361815" h="118110">
                  <a:moveTo>
                    <a:pt x="457453" y="9347"/>
                  </a:moveTo>
                  <a:lnTo>
                    <a:pt x="457200" y="34747"/>
                  </a:lnTo>
                  <a:lnTo>
                    <a:pt x="482600" y="35001"/>
                  </a:lnTo>
                  <a:lnTo>
                    <a:pt x="482853" y="9601"/>
                  </a:lnTo>
                  <a:lnTo>
                    <a:pt x="457453" y="9347"/>
                  </a:lnTo>
                  <a:close/>
                </a:path>
                <a:path w="4361815" h="118110">
                  <a:moveTo>
                    <a:pt x="508253" y="9842"/>
                  </a:moveTo>
                  <a:lnTo>
                    <a:pt x="508000" y="35242"/>
                  </a:lnTo>
                  <a:lnTo>
                    <a:pt x="533400" y="35496"/>
                  </a:lnTo>
                  <a:lnTo>
                    <a:pt x="533653" y="10096"/>
                  </a:lnTo>
                  <a:lnTo>
                    <a:pt x="508253" y="9842"/>
                  </a:lnTo>
                  <a:close/>
                </a:path>
                <a:path w="4361815" h="118110">
                  <a:moveTo>
                    <a:pt x="559053" y="10337"/>
                  </a:moveTo>
                  <a:lnTo>
                    <a:pt x="558800" y="35737"/>
                  </a:lnTo>
                  <a:lnTo>
                    <a:pt x="584200" y="35979"/>
                  </a:lnTo>
                  <a:lnTo>
                    <a:pt x="584453" y="10579"/>
                  </a:lnTo>
                  <a:lnTo>
                    <a:pt x="559053" y="10337"/>
                  </a:lnTo>
                  <a:close/>
                </a:path>
                <a:path w="4361815" h="118110">
                  <a:moveTo>
                    <a:pt x="609853" y="10833"/>
                  </a:moveTo>
                  <a:lnTo>
                    <a:pt x="609600" y="36233"/>
                  </a:lnTo>
                  <a:lnTo>
                    <a:pt x="635000" y="36474"/>
                  </a:lnTo>
                  <a:lnTo>
                    <a:pt x="635253" y="11074"/>
                  </a:lnTo>
                  <a:lnTo>
                    <a:pt x="609853" y="10833"/>
                  </a:lnTo>
                  <a:close/>
                </a:path>
                <a:path w="4361815" h="118110">
                  <a:moveTo>
                    <a:pt x="660653" y="11328"/>
                  </a:moveTo>
                  <a:lnTo>
                    <a:pt x="660400" y="36728"/>
                  </a:lnTo>
                  <a:lnTo>
                    <a:pt x="685800" y="36969"/>
                  </a:lnTo>
                  <a:lnTo>
                    <a:pt x="686053" y="11569"/>
                  </a:lnTo>
                  <a:lnTo>
                    <a:pt x="660653" y="11328"/>
                  </a:lnTo>
                  <a:close/>
                </a:path>
                <a:path w="4361815" h="118110">
                  <a:moveTo>
                    <a:pt x="711453" y="11823"/>
                  </a:moveTo>
                  <a:lnTo>
                    <a:pt x="711200" y="37210"/>
                  </a:lnTo>
                  <a:lnTo>
                    <a:pt x="736600" y="37464"/>
                  </a:lnTo>
                  <a:lnTo>
                    <a:pt x="736853" y="12064"/>
                  </a:lnTo>
                  <a:lnTo>
                    <a:pt x="711453" y="11823"/>
                  </a:lnTo>
                  <a:close/>
                </a:path>
                <a:path w="4361815" h="118110">
                  <a:moveTo>
                    <a:pt x="762253" y="12306"/>
                  </a:moveTo>
                  <a:lnTo>
                    <a:pt x="762000" y="37706"/>
                  </a:lnTo>
                  <a:lnTo>
                    <a:pt x="787400" y="37960"/>
                  </a:lnTo>
                  <a:lnTo>
                    <a:pt x="787653" y="12560"/>
                  </a:lnTo>
                  <a:lnTo>
                    <a:pt x="762253" y="12306"/>
                  </a:lnTo>
                  <a:close/>
                </a:path>
                <a:path w="4361815" h="118110">
                  <a:moveTo>
                    <a:pt x="813053" y="12801"/>
                  </a:moveTo>
                  <a:lnTo>
                    <a:pt x="812800" y="38201"/>
                  </a:lnTo>
                  <a:lnTo>
                    <a:pt x="838200" y="38442"/>
                  </a:lnTo>
                  <a:lnTo>
                    <a:pt x="838453" y="13055"/>
                  </a:lnTo>
                  <a:lnTo>
                    <a:pt x="813053" y="12801"/>
                  </a:lnTo>
                  <a:close/>
                </a:path>
                <a:path w="4361815" h="118110">
                  <a:moveTo>
                    <a:pt x="863853" y="13296"/>
                  </a:moveTo>
                  <a:lnTo>
                    <a:pt x="863600" y="38696"/>
                  </a:lnTo>
                  <a:lnTo>
                    <a:pt x="889000" y="38938"/>
                  </a:lnTo>
                  <a:lnTo>
                    <a:pt x="889253" y="13538"/>
                  </a:lnTo>
                  <a:lnTo>
                    <a:pt x="863853" y="13296"/>
                  </a:lnTo>
                  <a:close/>
                </a:path>
                <a:path w="4361815" h="118110">
                  <a:moveTo>
                    <a:pt x="914653" y="13792"/>
                  </a:moveTo>
                  <a:lnTo>
                    <a:pt x="914400" y="39192"/>
                  </a:lnTo>
                  <a:lnTo>
                    <a:pt x="939800" y="39433"/>
                  </a:lnTo>
                  <a:lnTo>
                    <a:pt x="940053" y="14033"/>
                  </a:lnTo>
                  <a:lnTo>
                    <a:pt x="914653" y="13792"/>
                  </a:lnTo>
                  <a:close/>
                </a:path>
                <a:path w="4361815" h="118110">
                  <a:moveTo>
                    <a:pt x="965453" y="14287"/>
                  </a:moveTo>
                  <a:lnTo>
                    <a:pt x="965200" y="39674"/>
                  </a:lnTo>
                  <a:lnTo>
                    <a:pt x="990600" y="39928"/>
                  </a:lnTo>
                  <a:lnTo>
                    <a:pt x="990853" y="14528"/>
                  </a:lnTo>
                  <a:lnTo>
                    <a:pt x="965453" y="14287"/>
                  </a:lnTo>
                  <a:close/>
                </a:path>
                <a:path w="4361815" h="118110">
                  <a:moveTo>
                    <a:pt x="1016253" y="14770"/>
                  </a:moveTo>
                  <a:lnTo>
                    <a:pt x="1016000" y="40170"/>
                  </a:lnTo>
                  <a:lnTo>
                    <a:pt x="1041400" y="40424"/>
                  </a:lnTo>
                  <a:lnTo>
                    <a:pt x="1041653" y="15024"/>
                  </a:lnTo>
                  <a:lnTo>
                    <a:pt x="1016253" y="14770"/>
                  </a:lnTo>
                  <a:close/>
                </a:path>
                <a:path w="4361815" h="118110">
                  <a:moveTo>
                    <a:pt x="1067053" y="15265"/>
                  </a:moveTo>
                  <a:lnTo>
                    <a:pt x="1066800" y="40665"/>
                  </a:lnTo>
                  <a:lnTo>
                    <a:pt x="1092200" y="40919"/>
                  </a:lnTo>
                  <a:lnTo>
                    <a:pt x="1092453" y="15519"/>
                  </a:lnTo>
                  <a:lnTo>
                    <a:pt x="1067053" y="15265"/>
                  </a:lnTo>
                  <a:close/>
                </a:path>
                <a:path w="4361815" h="118110">
                  <a:moveTo>
                    <a:pt x="1117853" y="15760"/>
                  </a:moveTo>
                  <a:lnTo>
                    <a:pt x="1117600" y="41160"/>
                  </a:lnTo>
                  <a:lnTo>
                    <a:pt x="1143000" y="41401"/>
                  </a:lnTo>
                  <a:lnTo>
                    <a:pt x="1143253" y="16001"/>
                  </a:lnTo>
                  <a:lnTo>
                    <a:pt x="1117853" y="15760"/>
                  </a:lnTo>
                  <a:close/>
                </a:path>
                <a:path w="4361815" h="118110">
                  <a:moveTo>
                    <a:pt x="1168653" y="16255"/>
                  </a:moveTo>
                  <a:lnTo>
                    <a:pt x="1168400" y="41655"/>
                  </a:lnTo>
                  <a:lnTo>
                    <a:pt x="1193800" y="41897"/>
                  </a:lnTo>
                  <a:lnTo>
                    <a:pt x="1194053" y="16497"/>
                  </a:lnTo>
                  <a:lnTo>
                    <a:pt x="1168653" y="16255"/>
                  </a:lnTo>
                  <a:close/>
                </a:path>
                <a:path w="4361815" h="118110">
                  <a:moveTo>
                    <a:pt x="1219453" y="16751"/>
                  </a:moveTo>
                  <a:lnTo>
                    <a:pt x="1219200" y="42151"/>
                  </a:lnTo>
                  <a:lnTo>
                    <a:pt x="1244600" y="42392"/>
                  </a:lnTo>
                  <a:lnTo>
                    <a:pt x="1244853" y="16992"/>
                  </a:lnTo>
                  <a:lnTo>
                    <a:pt x="1219453" y="16751"/>
                  </a:lnTo>
                  <a:close/>
                </a:path>
                <a:path w="4361815" h="118110">
                  <a:moveTo>
                    <a:pt x="1270253" y="17233"/>
                  </a:moveTo>
                  <a:lnTo>
                    <a:pt x="1270000" y="42633"/>
                  </a:lnTo>
                  <a:lnTo>
                    <a:pt x="1295400" y="42887"/>
                  </a:lnTo>
                  <a:lnTo>
                    <a:pt x="1295653" y="17487"/>
                  </a:lnTo>
                  <a:lnTo>
                    <a:pt x="1270253" y="17233"/>
                  </a:lnTo>
                  <a:close/>
                </a:path>
                <a:path w="4361815" h="118110">
                  <a:moveTo>
                    <a:pt x="1321053" y="17729"/>
                  </a:moveTo>
                  <a:lnTo>
                    <a:pt x="1320800" y="43129"/>
                  </a:lnTo>
                  <a:lnTo>
                    <a:pt x="1346200" y="43383"/>
                  </a:lnTo>
                  <a:lnTo>
                    <a:pt x="1346453" y="17983"/>
                  </a:lnTo>
                  <a:lnTo>
                    <a:pt x="1321053" y="17729"/>
                  </a:lnTo>
                  <a:close/>
                </a:path>
                <a:path w="4361815" h="118110">
                  <a:moveTo>
                    <a:pt x="1371853" y="18224"/>
                  </a:moveTo>
                  <a:lnTo>
                    <a:pt x="1371600" y="43624"/>
                  </a:lnTo>
                  <a:lnTo>
                    <a:pt x="1397000" y="43865"/>
                  </a:lnTo>
                  <a:lnTo>
                    <a:pt x="1397253" y="18465"/>
                  </a:lnTo>
                  <a:lnTo>
                    <a:pt x="1371853" y="18224"/>
                  </a:lnTo>
                  <a:close/>
                </a:path>
                <a:path w="4361815" h="118110">
                  <a:moveTo>
                    <a:pt x="1422653" y="18719"/>
                  </a:moveTo>
                  <a:lnTo>
                    <a:pt x="1422400" y="44119"/>
                  </a:lnTo>
                  <a:lnTo>
                    <a:pt x="1447800" y="44361"/>
                  </a:lnTo>
                  <a:lnTo>
                    <a:pt x="1447927" y="18961"/>
                  </a:lnTo>
                  <a:lnTo>
                    <a:pt x="1422653" y="18719"/>
                  </a:lnTo>
                  <a:close/>
                </a:path>
                <a:path w="4361815" h="118110">
                  <a:moveTo>
                    <a:pt x="1473327" y="19215"/>
                  </a:moveTo>
                  <a:lnTo>
                    <a:pt x="1473200" y="44615"/>
                  </a:lnTo>
                  <a:lnTo>
                    <a:pt x="1498600" y="44856"/>
                  </a:lnTo>
                  <a:lnTo>
                    <a:pt x="1498727" y="19456"/>
                  </a:lnTo>
                  <a:lnTo>
                    <a:pt x="1473327" y="19215"/>
                  </a:lnTo>
                  <a:close/>
                </a:path>
                <a:path w="4361815" h="118110">
                  <a:moveTo>
                    <a:pt x="1524127" y="19697"/>
                  </a:moveTo>
                  <a:lnTo>
                    <a:pt x="1524000" y="45097"/>
                  </a:lnTo>
                  <a:lnTo>
                    <a:pt x="1549400" y="45351"/>
                  </a:lnTo>
                  <a:lnTo>
                    <a:pt x="1549527" y="19951"/>
                  </a:lnTo>
                  <a:lnTo>
                    <a:pt x="1524127" y="19697"/>
                  </a:lnTo>
                  <a:close/>
                </a:path>
                <a:path w="4361815" h="118110">
                  <a:moveTo>
                    <a:pt x="1574927" y="20192"/>
                  </a:moveTo>
                  <a:lnTo>
                    <a:pt x="1574800" y="45592"/>
                  </a:lnTo>
                  <a:lnTo>
                    <a:pt x="1600073" y="45846"/>
                  </a:lnTo>
                  <a:lnTo>
                    <a:pt x="1600327" y="20446"/>
                  </a:lnTo>
                  <a:lnTo>
                    <a:pt x="1574927" y="20192"/>
                  </a:lnTo>
                  <a:close/>
                </a:path>
                <a:path w="4361815" h="118110">
                  <a:moveTo>
                    <a:pt x="1625727" y="20688"/>
                  </a:moveTo>
                  <a:lnTo>
                    <a:pt x="1625473" y="46088"/>
                  </a:lnTo>
                  <a:lnTo>
                    <a:pt x="1650873" y="46329"/>
                  </a:lnTo>
                  <a:lnTo>
                    <a:pt x="1651127" y="20942"/>
                  </a:lnTo>
                  <a:lnTo>
                    <a:pt x="1625727" y="20688"/>
                  </a:lnTo>
                  <a:close/>
                </a:path>
                <a:path w="4361815" h="118110">
                  <a:moveTo>
                    <a:pt x="1676527" y="21183"/>
                  </a:moveTo>
                  <a:lnTo>
                    <a:pt x="1676273" y="46583"/>
                  </a:lnTo>
                  <a:lnTo>
                    <a:pt x="1701673" y="46824"/>
                  </a:lnTo>
                  <a:lnTo>
                    <a:pt x="1701927" y="21424"/>
                  </a:lnTo>
                  <a:lnTo>
                    <a:pt x="1676527" y="21183"/>
                  </a:lnTo>
                  <a:close/>
                </a:path>
                <a:path w="4361815" h="118110">
                  <a:moveTo>
                    <a:pt x="1727327" y="21678"/>
                  </a:moveTo>
                  <a:lnTo>
                    <a:pt x="1727073" y="47078"/>
                  </a:lnTo>
                  <a:lnTo>
                    <a:pt x="1752473" y="47320"/>
                  </a:lnTo>
                  <a:lnTo>
                    <a:pt x="1752727" y="21920"/>
                  </a:lnTo>
                  <a:lnTo>
                    <a:pt x="1727327" y="21678"/>
                  </a:lnTo>
                  <a:close/>
                </a:path>
                <a:path w="4361815" h="118110">
                  <a:moveTo>
                    <a:pt x="1778127" y="22174"/>
                  </a:moveTo>
                  <a:lnTo>
                    <a:pt x="1777873" y="47561"/>
                  </a:lnTo>
                  <a:lnTo>
                    <a:pt x="1803273" y="47815"/>
                  </a:lnTo>
                  <a:lnTo>
                    <a:pt x="1803527" y="22415"/>
                  </a:lnTo>
                  <a:lnTo>
                    <a:pt x="1778127" y="22174"/>
                  </a:lnTo>
                  <a:close/>
                </a:path>
                <a:path w="4361815" h="118110">
                  <a:moveTo>
                    <a:pt x="1828927" y="22656"/>
                  </a:moveTo>
                  <a:lnTo>
                    <a:pt x="1828673" y="48056"/>
                  </a:lnTo>
                  <a:lnTo>
                    <a:pt x="1854073" y="48310"/>
                  </a:lnTo>
                  <a:lnTo>
                    <a:pt x="1854327" y="22910"/>
                  </a:lnTo>
                  <a:lnTo>
                    <a:pt x="1828927" y="22656"/>
                  </a:lnTo>
                  <a:close/>
                </a:path>
                <a:path w="4361815" h="118110">
                  <a:moveTo>
                    <a:pt x="1879727" y="23152"/>
                  </a:moveTo>
                  <a:lnTo>
                    <a:pt x="1879473" y="48552"/>
                  </a:lnTo>
                  <a:lnTo>
                    <a:pt x="1904873" y="48806"/>
                  </a:lnTo>
                  <a:lnTo>
                    <a:pt x="1905127" y="23406"/>
                  </a:lnTo>
                  <a:lnTo>
                    <a:pt x="1879727" y="23152"/>
                  </a:lnTo>
                  <a:close/>
                </a:path>
                <a:path w="4361815" h="118110">
                  <a:moveTo>
                    <a:pt x="1930527" y="23647"/>
                  </a:moveTo>
                  <a:lnTo>
                    <a:pt x="1930273" y="49047"/>
                  </a:lnTo>
                  <a:lnTo>
                    <a:pt x="1955673" y="49288"/>
                  </a:lnTo>
                  <a:lnTo>
                    <a:pt x="1955927" y="23888"/>
                  </a:lnTo>
                  <a:lnTo>
                    <a:pt x="1930527" y="23647"/>
                  </a:lnTo>
                  <a:close/>
                </a:path>
                <a:path w="4361815" h="118110">
                  <a:moveTo>
                    <a:pt x="1981327" y="24142"/>
                  </a:moveTo>
                  <a:lnTo>
                    <a:pt x="1981073" y="49542"/>
                  </a:lnTo>
                  <a:lnTo>
                    <a:pt x="2006473" y="49783"/>
                  </a:lnTo>
                  <a:lnTo>
                    <a:pt x="2006727" y="24383"/>
                  </a:lnTo>
                  <a:lnTo>
                    <a:pt x="1981327" y="24142"/>
                  </a:lnTo>
                  <a:close/>
                </a:path>
                <a:path w="4361815" h="118110">
                  <a:moveTo>
                    <a:pt x="2032127" y="24637"/>
                  </a:moveTo>
                  <a:lnTo>
                    <a:pt x="2031873" y="50025"/>
                  </a:lnTo>
                  <a:lnTo>
                    <a:pt x="2057273" y="50279"/>
                  </a:lnTo>
                  <a:lnTo>
                    <a:pt x="2057527" y="24879"/>
                  </a:lnTo>
                  <a:lnTo>
                    <a:pt x="2032127" y="24637"/>
                  </a:lnTo>
                  <a:close/>
                </a:path>
                <a:path w="4361815" h="118110">
                  <a:moveTo>
                    <a:pt x="2082927" y="25120"/>
                  </a:moveTo>
                  <a:lnTo>
                    <a:pt x="2082673" y="50520"/>
                  </a:lnTo>
                  <a:lnTo>
                    <a:pt x="2108073" y="50774"/>
                  </a:lnTo>
                  <a:lnTo>
                    <a:pt x="2108327" y="25374"/>
                  </a:lnTo>
                  <a:lnTo>
                    <a:pt x="2082927" y="25120"/>
                  </a:lnTo>
                  <a:close/>
                </a:path>
                <a:path w="4361815" h="118110">
                  <a:moveTo>
                    <a:pt x="2133727" y="25615"/>
                  </a:moveTo>
                  <a:lnTo>
                    <a:pt x="2133473" y="51015"/>
                  </a:lnTo>
                  <a:lnTo>
                    <a:pt x="2158873" y="51269"/>
                  </a:lnTo>
                  <a:lnTo>
                    <a:pt x="2159127" y="25869"/>
                  </a:lnTo>
                  <a:lnTo>
                    <a:pt x="2133727" y="25615"/>
                  </a:lnTo>
                  <a:close/>
                </a:path>
                <a:path w="4361815" h="118110">
                  <a:moveTo>
                    <a:pt x="2184527" y="26111"/>
                  </a:moveTo>
                  <a:lnTo>
                    <a:pt x="2184273" y="51511"/>
                  </a:lnTo>
                  <a:lnTo>
                    <a:pt x="2209673" y="51752"/>
                  </a:lnTo>
                  <a:lnTo>
                    <a:pt x="2209927" y="26352"/>
                  </a:lnTo>
                  <a:lnTo>
                    <a:pt x="2184527" y="26111"/>
                  </a:lnTo>
                  <a:close/>
                </a:path>
                <a:path w="4361815" h="118110">
                  <a:moveTo>
                    <a:pt x="2235327" y="26606"/>
                  </a:moveTo>
                  <a:lnTo>
                    <a:pt x="2235073" y="52006"/>
                  </a:lnTo>
                  <a:lnTo>
                    <a:pt x="2260473" y="52247"/>
                  </a:lnTo>
                  <a:lnTo>
                    <a:pt x="2260727" y="26847"/>
                  </a:lnTo>
                  <a:lnTo>
                    <a:pt x="2235327" y="26606"/>
                  </a:lnTo>
                  <a:close/>
                </a:path>
                <a:path w="4361815" h="118110">
                  <a:moveTo>
                    <a:pt x="2286127" y="27101"/>
                  </a:moveTo>
                  <a:lnTo>
                    <a:pt x="2285873" y="52501"/>
                  </a:lnTo>
                  <a:lnTo>
                    <a:pt x="2311273" y="52743"/>
                  </a:lnTo>
                  <a:lnTo>
                    <a:pt x="2311527" y="27343"/>
                  </a:lnTo>
                  <a:lnTo>
                    <a:pt x="2286127" y="27101"/>
                  </a:lnTo>
                  <a:close/>
                </a:path>
                <a:path w="4361815" h="118110">
                  <a:moveTo>
                    <a:pt x="2336927" y="27584"/>
                  </a:moveTo>
                  <a:lnTo>
                    <a:pt x="2336673" y="52984"/>
                  </a:lnTo>
                  <a:lnTo>
                    <a:pt x="2362073" y="53238"/>
                  </a:lnTo>
                  <a:lnTo>
                    <a:pt x="2362327" y="27838"/>
                  </a:lnTo>
                  <a:lnTo>
                    <a:pt x="2336927" y="27584"/>
                  </a:lnTo>
                  <a:close/>
                </a:path>
                <a:path w="4361815" h="118110">
                  <a:moveTo>
                    <a:pt x="2387727" y="28079"/>
                  </a:moveTo>
                  <a:lnTo>
                    <a:pt x="2387473" y="53479"/>
                  </a:lnTo>
                  <a:lnTo>
                    <a:pt x="2412873" y="53733"/>
                  </a:lnTo>
                  <a:lnTo>
                    <a:pt x="2413127" y="28333"/>
                  </a:lnTo>
                  <a:lnTo>
                    <a:pt x="2387727" y="28079"/>
                  </a:lnTo>
                  <a:close/>
                </a:path>
                <a:path w="4361815" h="118110">
                  <a:moveTo>
                    <a:pt x="2438527" y="28574"/>
                  </a:moveTo>
                  <a:lnTo>
                    <a:pt x="2438273" y="53974"/>
                  </a:lnTo>
                  <a:lnTo>
                    <a:pt x="2463673" y="54216"/>
                  </a:lnTo>
                  <a:lnTo>
                    <a:pt x="2463927" y="28828"/>
                  </a:lnTo>
                  <a:lnTo>
                    <a:pt x="2438527" y="28574"/>
                  </a:lnTo>
                  <a:close/>
                </a:path>
                <a:path w="4361815" h="118110">
                  <a:moveTo>
                    <a:pt x="2489327" y="29070"/>
                  </a:moveTo>
                  <a:lnTo>
                    <a:pt x="2489073" y="54470"/>
                  </a:lnTo>
                  <a:lnTo>
                    <a:pt x="2514473" y="54711"/>
                  </a:lnTo>
                  <a:lnTo>
                    <a:pt x="2514727" y="29311"/>
                  </a:lnTo>
                  <a:lnTo>
                    <a:pt x="2489327" y="29070"/>
                  </a:lnTo>
                  <a:close/>
                </a:path>
                <a:path w="4361815" h="118110">
                  <a:moveTo>
                    <a:pt x="2540127" y="29565"/>
                  </a:moveTo>
                  <a:lnTo>
                    <a:pt x="2539873" y="54965"/>
                  </a:lnTo>
                  <a:lnTo>
                    <a:pt x="2565273" y="55206"/>
                  </a:lnTo>
                  <a:lnTo>
                    <a:pt x="2565527" y="29806"/>
                  </a:lnTo>
                  <a:lnTo>
                    <a:pt x="2540127" y="29565"/>
                  </a:lnTo>
                  <a:close/>
                </a:path>
                <a:path w="4361815" h="118110">
                  <a:moveTo>
                    <a:pt x="2590927" y="30060"/>
                  </a:moveTo>
                  <a:lnTo>
                    <a:pt x="2590673" y="55448"/>
                  </a:lnTo>
                  <a:lnTo>
                    <a:pt x="2616073" y="55702"/>
                  </a:lnTo>
                  <a:lnTo>
                    <a:pt x="2616327" y="30302"/>
                  </a:lnTo>
                  <a:lnTo>
                    <a:pt x="2590927" y="30060"/>
                  </a:lnTo>
                  <a:close/>
                </a:path>
                <a:path w="4361815" h="118110">
                  <a:moveTo>
                    <a:pt x="2641727" y="30543"/>
                  </a:moveTo>
                  <a:lnTo>
                    <a:pt x="2641473" y="55943"/>
                  </a:lnTo>
                  <a:lnTo>
                    <a:pt x="2666873" y="56197"/>
                  </a:lnTo>
                  <a:lnTo>
                    <a:pt x="2667127" y="30797"/>
                  </a:lnTo>
                  <a:lnTo>
                    <a:pt x="2641727" y="30543"/>
                  </a:lnTo>
                  <a:close/>
                </a:path>
                <a:path w="4361815" h="118110">
                  <a:moveTo>
                    <a:pt x="2692527" y="31038"/>
                  </a:moveTo>
                  <a:lnTo>
                    <a:pt x="2692273" y="56438"/>
                  </a:lnTo>
                  <a:lnTo>
                    <a:pt x="2717673" y="56680"/>
                  </a:lnTo>
                  <a:lnTo>
                    <a:pt x="2717927" y="31292"/>
                  </a:lnTo>
                  <a:lnTo>
                    <a:pt x="2692527" y="31038"/>
                  </a:lnTo>
                  <a:close/>
                </a:path>
                <a:path w="4361815" h="118110">
                  <a:moveTo>
                    <a:pt x="2743327" y="31534"/>
                  </a:moveTo>
                  <a:lnTo>
                    <a:pt x="2743073" y="56934"/>
                  </a:lnTo>
                  <a:lnTo>
                    <a:pt x="2768473" y="57175"/>
                  </a:lnTo>
                  <a:lnTo>
                    <a:pt x="2768727" y="31775"/>
                  </a:lnTo>
                  <a:lnTo>
                    <a:pt x="2743327" y="31534"/>
                  </a:lnTo>
                  <a:close/>
                </a:path>
                <a:path w="4361815" h="118110">
                  <a:moveTo>
                    <a:pt x="2794127" y="32029"/>
                  </a:moveTo>
                  <a:lnTo>
                    <a:pt x="2793873" y="57429"/>
                  </a:lnTo>
                  <a:lnTo>
                    <a:pt x="2819273" y="57670"/>
                  </a:lnTo>
                  <a:lnTo>
                    <a:pt x="2819527" y="32270"/>
                  </a:lnTo>
                  <a:lnTo>
                    <a:pt x="2794127" y="32029"/>
                  </a:lnTo>
                  <a:close/>
                </a:path>
                <a:path w="4361815" h="118110">
                  <a:moveTo>
                    <a:pt x="2844927" y="32524"/>
                  </a:moveTo>
                  <a:lnTo>
                    <a:pt x="2844673" y="57911"/>
                  </a:lnTo>
                  <a:lnTo>
                    <a:pt x="2870073" y="58165"/>
                  </a:lnTo>
                  <a:lnTo>
                    <a:pt x="2870327" y="32765"/>
                  </a:lnTo>
                  <a:lnTo>
                    <a:pt x="2844927" y="32524"/>
                  </a:lnTo>
                  <a:close/>
                </a:path>
                <a:path w="4361815" h="118110">
                  <a:moveTo>
                    <a:pt x="2895727" y="33007"/>
                  </a:moveTo>
                  <a:lnTo>
                    <a:pt x="2895473" y="58407"/>
                  </a:lnTo>
                  <a:lnTo>
                    <a:pt x="2920873" y="58661"/>
                  </a:lnTo>
                  <a:lnTo>
                    <a:pt x="2921127" y="33261"/>
                  </a:lnTo>
                  <a:lnTo>
                    <a:pt x="2895727" y="33007"/>
                  </a:lnTo>
                  <a:close/>
                </a:path>
                <a:path w="4361815" h="118110">
                  <a:moveTo>
                    <a:pt x="2946527" y="33502"/>
                  </a:moveTo>
                  <a:lnTo>
                    <a:pt x="2946273" y="58902"/>
                  </a:lnTo>
                  <a:lnTo>
                    <a:pt x="2971673" y="59156"/>
                  </a:lnTo>
                  <a:lnTo>
                    <a:pt x="2971927" y="33756"/>
                  </a:lnTo>
                  <a:lnTo>
                    <a:pt x="2946527" y="33502"/>
                  </a:lnTo>
                  <a:close/>
                </a:path>
                <a:path w="4361815" h="118110">
                  <a:moveTo>
                    <a:pt x="2997327" y="33997"/>
                  </a:moveTo>
                  <a:lnTo>
                    <a:pt x="2997073" y="59397"/>
                  </a:lnTo>
                  <a:lnTo>
                    <a:pt x="3022473" y="59639"/>
                  </a:lnTo>
                  <a:lnTo>
                    <a:pt x="3022727" y="34239"/>
                  </a:lnTo>
                  <a:lnTo>
                    <a:pt x="2997327" y="33997"/>
                  </a:lnTo>
                  <a:close/>
                </a:path>
                <a:path w="4361815" h="118110">
                  <a:moveTo>
                    <a:pt x="3048127" y="34493"/>
                  </a:moveTo>
                  <a:lnTo>
                    <a:pt x="3047873" y="59893"/>
                  </a:lnTo>
                  <a:lnTo>
                    <a:pt x="3073273" y="60134"/>
                  </a:lnTo>
                  <a:lnTo>
                    <a:pt x="3073527" y="34734"/>
                  </a:lnTo>
                  <a:lnTo>
                    <a:pt x="3048127" y="34493"/>
                  </a:lnTo>
                  <a:close/>
                </a:path>
                <a:path w="4361815" h="118110">
                  <a:moveTo>
                    <a:pt x="3098927" y="34988"/>
                  </a:moveTo>
                  <a:lnTo>
                    <a:pt x="3098673" y="60388"/>
                  </a:lnTo>
                  <a:lnTo>
                    <a:pt x="3124073" y="60629"/>
                  </a:lnTo>
                  <a:lnTo>
                    <a:pt x="3124327" y="35229"/>
                  </a:lnTo>
                  <a:lnTo>
                    <a:pt x="3098927" y="34988"/>
                  </a:lnTo>
                  <a:close/>
                </a:path>
                <a:path w="4361815" h="118110">
                  <a:moveTo>
                    <a:pt x="3149727" y="35471"/>
                  </a:moveTo>
                  <a:lnTo>
                    <a:pt x="3149473" y="60871"/>
                  </a:lnTo>
                  <a:lnTo>
                    <a:pt x="3174873" y="61125"/>
                  </a:lnTo>
                  <a:lnTo>
                    <a:pt x="3175127" y="35725"/>
                  </a:lnTo>
                  <a:lnTo>
                    <a:pt x="3149727" y="35471"/>
                  </a:lnTo>
                  <a:close/>
                </a:path>
                <a:path w="4361815" h="118110">
                  <a:moveTo>
                    <a:pt x="3200527" y="35966"/>
                  </a:moveTo>
                  <a:lnTo>
                    <a:pt x="3200273" y="61366"/>
                  </a:lnTo>
                  <a:lnTo>
                    <a:pt x="3225673" y="61620"/>
                  </a:lnTo>
                  <a:lnTo>
                    <a:pt x="3225927" y="36220"/>
                  </a:lnTo>
                  <a:lnTo>
                    <a:pt x="3200527" y="35966"/>
                  </a:lnTo>
                  <a:close/>
                </a:path>
                <a:path w="4361815" h="118110">
                  <a:moveTo>
                    <a:pt x="3251327" y="36461"/>
                  </a:moveTo>
                  <a:lnTo>
                    <a:pt x="3251073" y="61861"/>
                  </a:lnTo>
                  <a:lnTo>
                    <a:pt x="3276473" y="62102"/>
                  </a:lnTo>
                  <a:lnTo>
                    <a:pt x="3276727" y="36702"/>
                  </a:lnTo>
                  <a:lnTo>
                    <a:pt x="3251327" y="36461"/>
                  </a:lnTo>
                  <a:close/>
                </a:path>
                <a:path w="4361815" h="118110">
                  <a:moveTo>
                    <a:pt x="3302127" y="36956"/>
                  </a:moveTo>
                  <a:lnTo>
                    <a:pt x="3301873" y="62356"/>
                  </a:lnTo>
                  <a:lnTo>
                    <a:pt x="3327273" y="62598"/>
                  </a:lnTo>
                  <a:lnTo>
                    <a:pt x="3327527" y="37198"/>
                  </a:lnTo>
                  <a:lnTo>
                    <a:pt x="3302127" y="36956"/>
                  </a:lnTo>
                  <a:close/>
                </a:path>
                <a:path w="4361815" h="118110">
                  <a:moveTo>
                    <a:pt x="3352927" y="37452"/>
                  </a:moveTo>
                  <a:lnTo>
                    <a:pt x="3352673" y="62852"/>
                  </a:lnTo>
                  <a:lnTo>
                    <a:pt x="3378073" y="63093"/>
                  </a:lnTo>
                  <a:lnTo>
                    <a:pt x="3378327" y="37693"/>
                  </a:lnTo>
                  <a:lnTo>
                    <a:pt x="3352927" y="37452"/>
                  </a:lnTo>
                  <a:close/>
                </a:path>
                <a:path w="4361815" h="118110">
                  <a:moveTo>
                    <a:pt x="3403727" y="37947"/>
                  </a:moveTo>
                  <a:lnTo>
                    <a:pt x="3403473" y="63334"/>
                  </a:lnTo>
                  <a:lnTo>
                    <a:pt x="3428873" y="63588"/>
                  </a:lnTo>
                  <a:lnTo>
                    <a:pt x="3429127" y="38188"/>
                  </a:lnTo>
                  <a:lnTo>
                    <a:pt x="3403727" y="37947"/>
                  </a:lnTo>
                  <a:close/>
                </a:path>
                <a:path w="4361815" h="118110">
                  <a:moveTo>
                    <a:pt x="3454527" y="38430"/>
                  </a:moveTo>
                  <a:lnTo>
                    <a:pt x="3454273" y="63830"/>
                  </a:lnTo>
                  <a:lnTo>
                    <a:pt x="3479673" y="64084"/>
                  </a:lnTo>
                  <a:lnTo>
                    <a:pt x="3479927" y="38684"/>
                  </a:lnTo>
                  <a:lnTo>
                    <a:pt x="3454527" y="38430"/>
                  </a:lnTo>
                  <a:close/>
                </a:path>
                <a:path w="4361815" h="118110">
                  <a:moveTo>
                    <a:pt x="3505327" y="38925"/>
                  </a:moveTo>
                  <a:lnTo>
                    <a:pt x="3505073" y="64325"/>
                  </a:lnTo>
                  <a:lnTo>
                    <a:pt x="3530473" y="64566"/>
                  </a:lnTo>
                  <a:lnTo>
                    <a:pt x="3530727" y="39179"/>
                  </a:lnTo>
                  <a:lnTo>
                    <a:pt x="3505327" y="38925"/>
                  </a:lnTo>
                  <a:close/>
                </a:path>
                <a:path w="4361815" h="118110">
                  <a:moveTo>
                    <a:pt x="3556127" y="39420"/>
                  </a:moveTo>
                  <a:lnTo>
                    <a:pt x="3555873" y="64820"/>
                  </a:lnTo>
                  <a:lnTo>
                    <a:pt x="3581273" y="65062"/>
                  </a:lnTo>
                  <a:lnTo>
                    <a:pt x="3581527" y="39662"/>
                  </a:lnTo>
                  <a:lnTo>
                    <a:pt x="3556127" y="39420"/>
                  </a:lnTo>
                  <a:close/>
                </a:path>
                <a:path w="4361815" h="118110">
                  <a:moveTo>
                    <a:pt x="3606927" y="39916"/>
                  </a:moveTo>
                  <a:lnTo>
                    <a:pt x="3606673" y="65316"/>
                  </a:lnTo>
                  <a:lnTo>
                    <a:pt x="3632073" y="65557"/>
                  </a:lnTo>
                  <a:lnTo>
                    <a:pt x="3632327" y="40157"/>
                  </a:lnTo>
                  <a:lnTo>
                    <a:pt x="3606927" y="39916"/>
                  </a:lnTo>
                  <a:close/>
                </a:path>
                <a:path w="4361815" h="118110">
                  <a:moveTo>
                    <a:pt x="3657727" y="40411"/>
                  </a:moveTo>
                  <a:lnTo>
                    <a:pt x="3657473" y="65798"/>
                  </a:lnTo>
                  <a:lnTo>
                    <a:pt x="3682873" y="66052"/>
                  </a:lnTo>
                  <a:lnTo>
                    <a:pt x="3683127" y="40652"/>
                  </a:lnTo>
                  <a:lnTo>
                    <a:pt x="3657727" y="40411"/>
                  </a:lnTo>
                  <a:close/>
                </a:path>
                <a:path w="4361815" h="118110">
                  <a:moveTo>
                    <a:pt x="3708527" y="40893"/>
                  </a:moveTo>
                  <a:lnTo>
                    <a:pt x="3708273" y="66293"/>
                  </a:lnTo>
                  <a:lnTo>
                    <a:pt x="3733673" y="66547"/>
                  </a:lnTo>
                  <a:lnTo>
                    <a:pt x="3733927" y="41147"/>
                  </a:lnTo>
                  <a:lnTo>
                    <a:pt x="3708527" y="40893"/>
                  </a:lnTo>
                  <a:close/>
                </a:path>
                <a:path w="4361815" h="118110">
                  <a:moveTo>
                    <a:pt x="3759327" y="41389"/>
                  </a:moveTo>
                  <a:lnTo>
                    <a:pt x="3759073" y="66789"/>
                  </a:lnTo>
                  <a:lnTo>
                    <a:pt x="3784473" y="67043"/>
                  </a:lnTo>
                  <a:lnTo>
                    <a:pt x="3784727" y="41643"/>
                  </a:lnTo>
                  <a:lnTo>
                    <a:pt x="3759327" y="41389"/>
                  </a:lnTo>
                  <a:close/>
                </a:path>
                <a:path w="4361815" h="118110">
                  <a:moveTo>
                    <a:pt x="3810127" y="41884"/>
                  </a:moveTo>
                  <a:lnTo>
                    <a:pt x="3809873" y="67284"/>
                  </a:lnTo>
                  <a:lnTo>
                    <a:pt x="3835273" y="67525"/>
                  </a:lnTo>
                  <a:lnTo>
                    <a:pt x="3835527" y="42125"/>
                  </a:lnTo>
                  <a:lnTo>
                    <a:pt x="3810127" y="41884"/>
                  </a:lnTo>
                  <a:close/>
                </a:path>
                <a:path w="4361815" h="118110">
                  <a:moveTo>
                    <a:pt x="3860927" y="42379"/>
                  </a:moveTo>
                  <a:lnTo>
                    <a:pt x="3860673" y="67779"/>
                  </a:lnTo>
                  <a:lnTo>
                    <a:pt x="3886073" y="68021"/>
                  </a:lnTo>
                  <a:lnTo>
                    <a:pt x="3886327" y="42621"/>
                  </a:lnTo>
                  <a:lnTo>
                    <a:pt x="3860927" y="42379"/>
                  </a:lnTo>
                  <a:close/>
                </a:path>
                <a:path w="4361815" h="118110">
                  <a:moveTo>
                    <a:pt x="3911727" y="42875"/>
                  </a:moveTo>
                  <a:lnTo>
                    <a:pt x="3911473" y="68275"/>
                  </a:lnTo>
                  <a:lnTo>
                    <a:pt x="3936873" y="68516"/>
                  </a:lnTo>
                  <a:lnTo>
                    <a:pt x="3937127" y="43116"/>
                  </a:lnTo>
                  <a:lnTo>
                    <a:pt x="3911727" y="42875"/>
                  </a:lnTo>
                  <a:close/>
                </a:path>
                <a:path w="4361815" h="118110">
                  <a:moveTo>
                    <a:pt x="3962527" y="43357"/>
                  </a:moveTo>
                  <a:lnTo>
                    <a:pt x="3962273" y="68757"/>
                  </a:lnTo>
                  <a:lnTo>
                    <a:pt x="3987673" y="69011"/>
                  </a:lnTo>
                  <a:lnTo>
                    <a:pt x="3987927" y="43611"/>
                  </a:lnTo>
                  <a:lnTo>
                    <a:pt x="3962527" y="43357"/>
                  </a:lnTo>
                  <a:close/>
                </a:path>
                <a:path w="4361815" h="118110">
                  <a:moveTo>
                    <a:pt x="4013327" y="43853"/>
                  </a:moveTo>
                  <a:lnTo>
                    <a:pt x="4013073" y="69253"/>
                  </a:lnTo>
                  <a:lnTo>
                    <a:pt x="4038473" y="69507"/>
                  </a:lnTo>
                  <a:lnTo>
                    <a:pt x="4038727" y="44107"/>
                  </a:lnTo>
                  <a:lnTo>
                    <a:pt x="4013327" y="43853"/>
                  </a:lnTo>
                  <a:close/>
                </a:path>
                <a:path w="4361815" h="118110">
                  <a:moveTo>
                    <a:pt x="4064127" y="44348"/>
                  </a:moveTo>
                  <a:lnTo>
                    <a:pt x="4063873" y="69748"/>
                  </a:lnTo>
                  <a:lnTo>
                    <a:pt x="4089273" y="69989"/>
                  </a:lnTo>
                  <a:lnTo>
                    <a:pt x="4089527" y="44589"/>
                  </a:lnTo>
                  <a:lnTo>
                    <a:pt x="4064127" y="44348"/>
                  </a:lnTo>
                  <a:close/>
                </a:path>
                <a:path w="4361815" h="118110">
                  <a:moveTo>
                    <a:pt x="4114927" y="44843"/>
                  </a:moveTo>
                  <a:lnTo>
                    <a:pt x="4114673" y="70243"/>
                  </a:lnTo>
                  <a:lnTo>
                    <a:pt x="4140073" y="70484"/>
                  </a:lnTo>
                  <a:lnTo>
                    <a:pt x="4140200" y="45084"/>
                  </a:lnTo>
                  <a:lnTo>
                    <a:pt x="4114927" y="44843"/>
                  </a:lnTo>
                  <a:close/>
                </a:path>
                <a:path w="4361815" h="118110">
                  <a:moveTo>
                    <a:pt x="4165600" y="45338"/>
                  </a:moveTo>
                  <a:lnTo>
                    <a:pt x="4165473" y="70738"/>
                  </a:lnTo>
                  <a:lnTo>
                    <a:pt x="4190873" y="70980"/>
                  </a:lnTo>
                  <a:lnTo>
                    <a:pt x="4191000" y="45580"/>
                  </a:lnTo>
                  <a:lnTo>
                    <a:pt x="4165600" y="45338"/>
                  </a:lnTo>
                  <a:close/>
                </a:path>
                <a:path w="4361815" h="118110">
                  <a:moveTo>
                    <a:pt x="4216400" y="45834"/>
                  </a:moveTo>
                  <a:lnTo>
                    <a:pt x="4216273" y="71221"/>
                  </a:lnTo>
                  <a:lnTo>
                    <a:pt x="4241673" y="71475"/>
                  </a:lnTo>
                  <a:lnTo>
                    <a:pt x="4241800" y="46075"/>
                  </a:lnTo>
                  <a:lnTo>
                    <a:pt x="4216400" y="45834"/>
                  </a:lnTo>
                  <a:close/>
                </a:path>
                <a:path w="4361815" h="118110">
                  <a:moveTo>
                    <a:pt x="4292483" y="69961"/>
                  </a:moveTo>
                  <a:lnTo>
                    <a:pt x="4247133" y="95846"/>
                  </a:lnTo>
                  <a:lnTo>
                    <a:pt x="4244975" y="103593"/>
                  </a:lnTo>
                  <a:lnTo>
                    <a:pt x="4248404" y="109689"/>
                  </a:lnTo>
                  <a:lnTo>
                    <a:pt x="4251959" y="115785"/>
                  </a:lnTo>
                  <a:lnTo>
                    <a:pt x="4259707" y="117906"/>
                  </a:lnTo>
                  <a:lnTo>
                    <a:pt x="4339473" y="72389"/>
                  </a:lnTo>
                  <a:lnTo>
                    <a:pt x="4336033" y="72389"/>
                  </a:lnTo>
                  <a:lnTo>
                    <a:pt x="4317873" y="72212"/>
                  </a:lnTo>
                  <a:lnTo>
                    <a:pt x="4317874" y="71970"/>
                  </a:lnTo>
                  <a:lnTo>
                    <a:pt x="4292473" y="71970"/>
                  </a:lnTo>
                  <a:lnTo>
                    <a:pt x="4292483" y="69961"/>
                  </a:lnTo>
                  <a:close/>
                </a:path>
                <a:path w="4361815" h="118110">
                  <a:moveTo>
                    <a:pt x="4317915" y="63649"/>
                  </a:moveTo>
                  <a:lnTo>
                    <a:pt x="4317873" y="72212"/>
                  </a:lnTo>
                  <a:lnTo>
                    <a:pt x="4336033" y="72389"/>
                  </a:lnTo>
                  <a:lnTo>
                    <a:pt x="4336051" y="70599"/>
                  </a:lnTo>
                  <a:lnTo>
                    <a:pt x="4329557" y="70599"/>
                  </a:lnTo>
                  <a:lnTo>
                    <a:pt x="4317915" y="63649"/>
                  </a:lnTo>
                  <a:close/>
                </a:path>
                <a:path w="4361815" h="118110">
                  <a:moveTo>
                    <a:pt x="4339303" y="46812"/>
                  </a:moveTo>
                  <a:lnTo>
                    <a:pt x="4318000" y="46812"/>
                  </a:lnTo>
                  <a:lnTo>
                    <a:pt x="4336287" y="46989"/>
                  </a:lnTo>
                  <a:lnTo>
                    <a:pt x="4336271" y="48653"/>
                  </a:lnTo>
                  <a:lnTo>
                    <a:pt x="4336158" y="59931"/>
                  </a:lnTo>
                  <a:lnTo>
                    <a:pt x="4336033" y="72389"/>
                  </a:lnTo>
                  <a:lnTo>
                    <a:pt x="4339473" y="72389"/>
                  </a:lnTo>
                  <a:lnTo>
                    <a:pt x="4361307" y="59931"/>
                  </a:lnTo>
                  <a:lnTo>
                    <a:pt x="4339303" y="46812"/>
                  </a:lnTo>
                  <a:close/>
                </a:path>
                <a:path w="4361815" h="118110">
                  <a:moveTo>
                    <a:pt x="4267200" y="46316"/>
                  </a:moveTo>
                  <a:lnTo>
                    <a:pt x="4267073" y="71716"/>
                  </a:lnTo>
                  <a:lnTo>
                    <a:pt x="4292473" y="71970"/>
                  </a:lnTo>
                  <a:lnTo>
                    <a:pt x="4288961" y="71970"/>
                  </a:lnTo>
                  <a:lnTo>
                    <a:pt x="4292483" y="69961"/>
                  </a:lnTo>
                  <a:lnTo>
                    <a:pt x="4292589" y="48653"/>
                  </a:lnTo>
                  <a:lnTo>
                    <a:pt x="4292795" y="48653"/>
                  </a:lnTo>
                  <a:lnTo>
                    <a:pt x="4289307" y="46570"/>
                  </a:lnTo>
                  <a:lnTo>
                    <a:pt x="4292600" y="46570"/>
                  </a:lnTo>
                  <a:lnTo>
                    <a:pt x="4267200" y="46316"/>
                  </a:lnTo>
                  <a:close/>
                </a:path>
                <a:path w="4361815" h="118110">
                  <a:moveTo>
                    <a:pt x="4310888" y="59454"/>
                  </a:moveTo>
                  <a:lnTo>
                    <a:pt x="4292483" y="69961"/>
                  </a:lnTo>
                  <a:lnTo>
                    <a:pt x="4292473" y="71970"/>
                  </a:lnTo>
                  <a:lnTo>
                    <a:pt x="4317874" y="71970"/>
                  </a:lnTo>
                  <a:lnTo>
                    <a:pt x="4317915" y="63649"/>
                  </a:lnTo>
                  <a:lnTo>
                    <a:pt x="4310888" y="59454"/>
                  </a:lnTo>
                  <a:close/>
                </a:path>
                <a:path w="4361815" h="118110">
                  <a:moveTo>
                    <a:pt x="4329810" y="48653"/>
                  </a:moveTo>
                  <a:lnTo>
                    <a:pt x="4317956" y="55420"/>
                  </a:lnTo>
                  <a:lnTo>
                    <a:pt x="4317915" y="63649"/>
                  </a:lnTo>
                  <a:lnTo>
                    <a:pt x="4329557" y="70599"/>
                  </a:lnTo>
                  <a:lnTo>
                    <a:pt x="4329680" y="59931"/>
                  </a:lnTo>
                  <a:lnTo>
                    <a:pt x="4329732" y="55420"/>
                  </a:lnTo>
                  <a:lnTo>
                    <a:pt x="4329810" y="48653"/>
                  </a:lnTo>
                  <a:close/>
                </a:path>
                <a:path w="4361815" h="118110">
                  <a:moveTo>
                    <a:pt x="4336271" y="48653"/>
                  </a:moveTo>
                  <a:lnTo>
                    <a:pt x="4329810" y="48653"/>
                  </a:lnTo>
                  <a:lnTo>
                    <a:pt x="4329732" y="55420"/>
                  </a:lnTo>
                  <a:lnTo>
                    <a:pt x="4329680" y="59931"/>
                  </a:lnTo>
                  <a:lnTo>
                    <a:pt x="4329557" y="70599"/>
                  </a:lnTo>
                  <a:lnTo>
                    <a:pt x="4336051" y="70599"/>
                  </a:lnTo>
                  <a:lnTo>
                    <a:pt x="4336163" y="59454"/>
                  </a:lnTo>
                  <a:lnTo>
                    <a:pt x="4336271" y="48653"/>
                  </a:lnTo>
                  <a:close/>
                </a:path>
                <a:path w="4361815" h="118110">
                  <a:moveTo>
                    <a:pt x="4317956" y="55420"/>
                  </a:moveTo>
                  <a:lnTo>
                    <a:pt x="4310888" y="59454"/>
                  </a:lnTo>
                  <a:lnTo>
                    <a:pt x="4317915" y="63649"/>
                  </a:lnTo>
                  <a:lnTo>
                    <a:pt x="4317956" y="55420"/>
                  </a:lnTo>
                  <a:close/>
                </a:path>
                <a:path w="4361815" h="118110">
                  <a:moveTo>
                    <a:pt x="4338899" y="46570"/>
                  </a:moveTo>
                  <a:lnTo>
                    <a:pt x="4292600" y="46570"/>
                  </a:lnTo>
                  <a:lnTo>
                    <a:pt x="4292589" y="48653"/>
                  </a:lnTo>
                  <a:lnTo>
                    <a:pt x="4292795" y="48653"/>
                  </a:lnTo>
                  <a:lnTo>
                    <a:pt x="4310888" y="59454"/>
                  </a:lnTo>
                  <a:lnTo>
                    <a:pt x="4317956" y="55420"/>
                  </a:lnTo>
                  <a:lnTo>
                    <a:pt x="4318000" y="46812"/>
                  </a:lnTo>
                  <a:lnTo>
                    <a:pt x="4339303" y="46812"/>
                  </a:lnTo>
                  <a:lnTo>
                    <a:pt x="4338899" y="46570"/>
                  </a:lnTo>
                  <a:close/>
                </a:path>
                <a:path w="4361815" h="118110">
                  <a:moveTo>
                    <a:pt x="4318000" y="46812"/>
                  </a:moveTo>
                  <a:lnTo>
                    <a:pt x="4317956" y="55420"/>
                  </a:lnTo>
                  <a:lnTo>
                    <a:pt x="4329810" y="48653"/>
                  </a:lnTo>
                  <a:lnTo>
                    <a:pt x="4336271" y="48653"/>
                  </a:lnTo>
                  <a:lnTo>
                    <a:pt x="4336287" y="46989"/>
                  </a:lnTo>
                  <a:lnTo>
                    <a:pt x="4318000" y="46812"/>
                  </a:lnTo>
                  <a:close/>
                </a:path>
                <a:path w="4361815" h="118110">
                  <a:moveTo>
                    <a:pt x="4260850" y="0"/>
                  </a:moveTo>
                  <a:lnTo>
                    <a:pt x="4252976" y="1968"/>
                  </a:lnTo>
                  <a:lnTo>
                    <a:pt x="4245863" y="14020"/>
                  </a:lnTo>
                  <a:lnTo>
                    <a:pt x="4247769" y="21818"/>
                  </a:lnTo>
                  <a:lnTo>
                    <a:pt x="4292795" y="48653"/>
                  </a:lnTo>
                  <a:lnTo>
                    <a:pt x="4292589" y="48653"/>
                  </a:lnTo>
                  <a:lnTo>
                    <a:pt x="4292600" y="46570"/>
                  </a:lnTo>
                  <a:lnTo>
                    <a:pt x="4338899" y="46570"/>
                  </a:lnTo>
                  <a:lnTo>
                    <a:pt x="4260850" y="0"/>
                  </a:lnTo>
                  <a:close/>
                </a:path>
              </a:pathLst>
            </a:custGeom>
            <a:solidFill>
              <a:srgbClr val="FF0000"/>
            </a:solidFill>
          </p:spPr>
          <p:txBody>
            <a:bodyPr wrap="square" lIns="0" tIns="0" rIns="0" bIns="0" rtlCol="0"/>
            <a:lstStyle/>
            <a:p>
              <a:endParaRPr/>
            </a:p>
          </p:txBody>
        </p:sp>
        <p:pic>
          <p:nvPicPr>
            <p:cNvPr id="16" name="object 16"/>
            <p:cNvPicPr/>
            <p:nvPr/>
          </p:nvPicPr>
          <p:blipFill>
            <a:blip r:embed="rId7" cstate="print"/>
            <a:stretch>
              <a:fillRect/>
            </a:stretch>
          </p:blipFill>
          <p:spPr>
            <a:xfrm>
              <a:off x="2874263" y="4671085"/>
              <a:ext cx="1021067" cy="307822"/>
            </a:xfrm>
            <a:prstGeom prst="rect">
              <a:avLst/>
            </a:prstGeom>
          </p:spPr>
        </p:pic>
        <p:sp>
          <p:nvSpPr>
            <p:cNvPr id="17" name="object 17"/>
            <p:cNvSpPr/>
            <p:nvPr/>
          </p:nvSpPr>
          <p:spPr>
            <a:xfrm>
              <a:off x="2916173" y="4748022"/>
              <a:ext cx="828040" cy="118110"/>
            </a:xfrm>
            <a:custGeom>
              <a:avLst/>
              <a:gdLst/>
              <a:ahLst/>
              <a:cxnLst/>
              <a:rect l="l" t="t" r="r" b="b"/>
              <a:pathLst>
                <a:path w="828039" h="118110">
                  <a:moveTo>
                    <a:pt x="25400" y="46354"/>
                  </a:moveTo>
                  <a:lnTo>
                    <a:pt x="0" y="46354"/>
                  </a:lnTo>
                  <a:lnTo>
                    <a:pt x="0" y="71754"/>
                  </a:lnTo>
                  <a:lnTo>
                    <a:pt x="25400" y="71754"/>
                  </a:lnTo>
                  <a:lnTo>
                    <a:pt x="25400" y="46354"/>
                  </a:lnTo>
                  <a:close/>
                </a:path>
                <a:path w="828039" h="118110">
                  <a:moveTo>
                    <a:pt x="76200" y="46354"/>
                  </a:moveTo>
                  <a:lnTo>
                    <a:pt x="50800" y="46354"/>
                  </a:lnTo>
                  <a:lnTo>
                    <a:pt x="50800" y="71754"/>
                  </a:lnTo>
                  <a:lnTo>
                    <a:pt x="76200" y="71754"/>
                  </a:lnTo>
                  <a:lnTo>
                    <a:pt x="76200" y="46354"/>
                  </a:lnTo>
                  <a:close/>
                </a:path>
                <a:path w="828039" h="118110">
                  <a:moveTo>
                    <a:pt x="127000" y="46354"/>
                  </a:moveTo>
                  <a:lnTo>
                    <a:pt x="101600" y="46354"/>
                  </a:lnTo>
                  <a:lnTo>
                    <a:pt x="101600" y="71754"/>
                  </a:lnTo>
                  <a:lnTo>
                    <a:pt x="127000" y="71754"/>
                  </a:lnTo>
                  <a:lnTo>
                    <a:pt x="127000" y="46354"/>
                  </a:lnTo>
                  <a:close/>
                </a:path>
                <a:path w="828039" h="118110">
                  <a:moveTo>
                    <a:pt x="177800" y="46354"/>
                  </a:moveTo>
                  <a:lnTo>
                    <a:pt x="152400" y="46354"/>
                  </a:lnTo>
                  <a:lnTo>
                    <a:pt x="152400" y="71754"/>
                  </a:lnTo>
                  <a:lnTo>
                    <a:pt x="177800" y="71754"/>
                  </a:lnTo>
                  <a:lnTo>
                    <a:pt x="177800" y="46354"/>
                  </a:lnTo>
                  <a:close/>
                </a:path>
                <a:path w="828039" h="118110">
                  <a:moveTo>
                    <a:pt x="228600" y="46354"/>
                  </a:moveTo>
                  <a:lnTo>
                    <a:pt x="203200" y="46354"/>
                  </a:lnTo>
                  <a:lnTo>
                    <a:pt x="203200" y="71754"/>
                  </a:lnTo>
                  <a:lnTo>
                    <a:pt x="228600" y="71754"/>
                  </a:lnTo>
                  <a:lnTo>
                    <a:pt x="228600" y="46354"/>
                  </a:lnTo>
                  <a:close/>
                </a:path>
                <a:path w="828039" h="118110">
                  <a:moveTo>
                    <a:pt x="279400" y="46354"/>
                  </a:moveTo>
                  <a:lnTo>
                    <a:pt x="254000" y="46354"/>
                  </a:lnTo>
                  <a:lnTo>
                    <a:pt x="254000" y="71754"/>
                  </a:lnTo>
                  <a:lnTo>
                    <a:pt x="279400" y="71754"/>
                  </a:lnTo>
                  <a:lnTo>
                    <a:pt x="279400" y="46354"/>
                  </a:lnTo>
                  <a:close/>
                </a:path>
                <a:path w="828039" h="118110">
                  <a:moveTo>
                    <a:pt x="330200" y="46354"/>
                  </a:moveTo>
                  <a:lnTo>
                    <a:pt x="304800" y="46354"/>
                  </a:lnTo>
                  <a:lnTo>
                    <a:pt x="304800" y="71754"/>
                  </a:lnTo>
                  <a:lnTo>
                    <a:pt x="330200" y="71754"/>
                  </a:lnTo>
                  <a:lnTo>
                    <a:pt x="330200" y="46354"/>
                  </a:lnTo>
                  <a:close/>
                </a:path>
                <a:path w="828039" h="118110">
                  <a:moveTo>
                    <a:pt x="381000" y="46354"/>
                  </a:moveTo>
                  <a:lnTo>
                    <a:pt x="355600" y="46354"/>
                  </a:lnTo>
                  <a:lnTo>
                    <a:pt x="355600" y="71754"/>
                  </a:lnTo>
                  <a:lnTo>
                    <a:pt x="381000" y="71754"/>
                  </a:lnTo>
                  <a:lnTo>
                    <a:pt x="381000" y="46354"/>
                  </a:lnTo>
                  <a:close/>
                </a:path>
                <a:path w="828039" h="118110">
                  <a:moveTo>
                    <a:pt x="431800" y="46354"/>
                  </a:moveTo>
                  <a:lnTo>
                    <a:pt x="406400" y="46354"/>
                  </a:lnTo>
                  <a:lnTo>
                    <a:pt x="406400" y="71754"/>
                  </a:lnTo>
                  <a:lnTo>
                    <a:pt x="431800" y="71754"/>
                  </a:lnTo>
                  <a:lnTo>
                    <a:pt x="431800" y="46354"/>
                  </a:lnTo>
                  <a:close/>
                </a:path>
                <a:path w="828039" h="118110">
                  <a:moveTo>
                    <a:pt x="482600" y="46354"/>
                  </a:moveTo>
                  <a:lnTo>
                    <a:pt x="457200" y="46354"/>
                  </a:lnTo>
                  <a:lnTo>
                    <a:pt x="457200" y="71754"/>
                  </a:lnTo>
                  <a:lnTo>
                    <a:pt x="482600" y="71754"/>
                  </a:lnTo>
                  <a:lnTo>
                    <a:pt x="482600" y="46354"/>
                  </a:lnTo>
                  <a:close/>
                </a:path>
                <a:path w="828039" h="118110">
                  <a:moveTo>
                    <a:pt x="533400" y="46354"/>
                  </a:moveTo>
                  <a:lnTo>
                    <a:pt x="508000" y="46354"/>
                  </a:lnTo>
                  <a:lnTo>
                    <a:pt x="508000" y="71754"/>
                  </a:lnTo>
                  <a:lnTo>
                    <a:pt x="533400" y="71754"/>
                  </a:lnTo>
                  <a:lnTo>
                    <a:pt x="533400" y="46354"/>
                  </a:lnTo>
                  <a:close/>
                </a:path>
                <a:path w="828039" h="118110">
                  <a:moveTo>
                    <a:pt x="584200" y="46354"/>
                  </a:moveTo>
                  <a:lnTo>
                    <a:pt x="558800" y="46354"/>
                  </a:lnTo>
                  <a:lnTo>
                    <a:pt x="558800" y="71754"/>
                  </a:lnTo>
                  <a:lnTo>
                    <a:pt x="584200" y="71754"/>
                  </a:lnTo>
                  <a:lnTo>
                    <a:pt x="584200" y="46354"/>
                  </a:lnTo>
                  <a:close/>
                </a:path>
                <a:path w="828039" h="118110">
                  <a:moveTo>
                    <a:pt x="635000" y="46354"/>
                  </a:moveTo>
                  <a:lnTo>
                    <a:pt x="609600" y="46354"/>
                  </a:lnTo>
                  <a:lnTo>
                    <a:pt x="609600" y="71754"/>
                  </a:lnTo>
                  <a:lnTo>
                    <a:pt x="635000" y="71754"/>
                  </a:lnTo>
                  <a:lnTo>
                    <a:pt x="635000" y="46354"/>
                  </a:lnTo>
                  <a:close/>
                </a:path>
                <a:path w="828039" h="118110">
                  <a:moveTo>
                    <a:pt x="685800" y="46354"/>
                  </a:moveTo>
                  <a:lnTo>
                    <a:pt x="660400" y="46354"/>
                  </a:lnTo>
                  <a:lnTo>
                    <a:pt x="660400" y="71754"/>
                  </a:lnTo>
                  <a:lnTo>
                    <a:pt x="685800" y="71754"/>
                  </a:lnTo>
                  <a:lnTo>
                    <a:pt x="685800" y="46354"/>
                  </a:lnTo>
                  <a:close/>
                </a:path>
                <a:path w="828039" h="118110">
                  <a:moveTo>
                    <a:pt x="762000" y="68008"/>
                  </a:moveTo>
                  <a:lnTo>
                    <a:pt x="720089" y="92455"/>
                  </a:lnTo>
                  <a:lnTo>
                    <a:pt x="714121" y="96011"/>
                  </a:lnTo>
                  <a:lnTo>
                    <a:pt x="711962" y="103758"/>
                  </a:lnTo>
                  <a:lnTo>
                    <a:pt x="719074" y="115950"/>
                  </a:lnTo>
                  <a:lnTo>
                    <a:pt x="726821" y="117982"/>
                  </a:lnTo>
                  <a:lnTo>
                    <a:pt x="806125" y="71754"/>
                  </a:lnTo>
                  <a:lnTo>
                    <a:pt x="762000" y="71754"/>
                  </a:lnTo>
                  <a:lnTo>
                    <a:pt x="762000" y="68008"/>
                  </a:lnTo>
                  <a:close/>
                </a:path>
                <a:path w="828039" h="118110">
                  <a:moveTo>
                    <a:pt x="736600" y="46354"/>
                  </a:moveTo>
                  <a:lnTo>
                    <a:pt x="711200" y="46354"/>
                  </a:lnTo>
                  <a:lnTo>
                    <a:pt x="711200" y="71754"/>
                  </a:lnTo>
                  <a:lnTo>
                    <a:pt x="736600" y="71754"/>
                  </a:lnTo>
                  <a:lnTo>
                    <a:pt x="736600" y="46354"/>
                  </a:lnTo>
                  <a:close/>
                </a:path>
                <a:path w="828039" h="118110">
                  <a:moveTo>
                    <a:pt x="787400" y="53191"/>
                  </a:moveTo>
                  <a:lnTo>
                    <a:pt x="762000" y="68008"/>
                  </a:lnTo>
                  <a:lnTo>
                    <a:pt x="762000" y="71754"/>
                  </a:lnTo>
                  <a:lnTo>
                    <a:pt x="787400" y="71754"/>
                  </a:lnTo>
                  <a:lnTo>
                    <a:pt x="787400" y="64791"/>
                  </a:lnTo>
                  <a:lnTo>
                    <a:pt x="777566" y="59054"/>
                  </a:lnTo>
                  <a:lnTo>
                    <a:pt x="787400" y="59054"/>
                  </a:lnTo>
                  <a:lnTo>
                    <a:pt x="787400" y="53191"/>
                  </a:lnTo>
                  <a:close/>
                </a:path>
                <a:path w="828039" h="118110">
                  <a:moveTo>
                    <a:pt x="787400" y="64791"/>
                  </a:moveTo>
                  <a:lnTo>
                    <a:pt x="787400" y="71754"/>
                  </a:lnTo>
                  <a:lnTo>
                    <a:pt x="806125" y="71754"/>
                  </a:lnTo>
                  <a:lnTo>
                    <a:pt x="809176" y="69976"/>
                  </a:lnTo>
                  <a:lnTo>
                    <a:pt x="796289" y="69976"/>
                  </a:lnTo>
                  <a:lnTo>
                    <a:pt x="787400" y="64791"/>
                  </a:lnTo>
                  <a:close/>
                </a:path>
                <a:path w="828039" h="118110">
                  <a:moveTo>
                    <a:pt x="796289" y="48005"/>
                  </a:moveTo>
                  <a:lnTo>
                    <a:pt x="787400" y="53191"/>
                  </a:lnTo>
                  <a:lnTo>
                    <a:pt x="787400" y="64791"/>
                  </a:lnTo>
                  <a:lnTo>
                    <a:pt x="796289" y="69976"/>
                  </a:lnTo>
                  <a:lnTo>
                    <a:pt x="796289" y="48005"/>
                  </a:lnTo>
                  <a:close/>
                </a:path>
                <a:path w="828039" h="118110">
                  <a:moveTo>
                    <a:pt x="809000" y="48005"/>
                  </a:moveTo>
                  <a:lnTo>
                    <a:pt x="796289" y="48005"/>
                  </a:lnTo>
                  <a:lnTo>
                    <a:pt x="796289" y="69976"/>
                  </a:lnTo>
                  <a:lnTo>
                    <a:pt x="809176" y="69976"/>
                  </a:lnTo>
                  <a:lnTo>
                    <a:pt x="827913" y="59054"/>
                  </a:lnTo>
                  <a:lnTo>
                    <a:pt x="809000" y="48005"/>
                  </a:lnTo>
                  <a:close/>
                </a:path>
                <a:path w="828039" h="118110">
                  <a:moveTo>
                    <a:pt x="762000" y="49974"/>
                  </a:moveTo>
                  <a:lnTo>
                    <a:pt x="762000" y="68008"/>
                  </a:lnTo>
                  <a:lnTo>
                    <a:pt x="777348" y="59054"/>
                  </a:lnTo>
                  <a:lnTo>
                    <a:pt x="777566" y="59054"/>
                  </a:lnTo>
                  <a:lnTo>
                    <a:pt x="762000" y="49974"/>
                  </a:lnTo>
                  <a:close/>
                </a:path>
                <a:path w="828039" h="118110">
                  <a:moveTo>
                    <a:pt x="787400" y="59054"/>
                  </a:moveTo>
                  <a:lnTo>
                    <a:pt x="777566" y="59054"/>
                  </a:lnTo>
                  <a:lnTo>
                    <a:pt x="787400" y="64791"/>
                  </a:lnTo>
                  <a:lnTo>
                    <a:pt x="787400" y="59054"/>
                  </a:lnTo>
                  <a:close/>
                </a:path>
                <a:path w="828039" h="118110">
                  <a:moveTo>
                    <a:pt x="787400" y="46354"/>
                  </a:moveTo>
                  <a:lnTo>
                    <a:pt x="762000" y="46354"/>
                  </a:lnTo>
                  <a:lnTo>
                    <a:pt x="762000" y="49974"/>
                  </a:lnTo>
                  <a:lnTo>
                    <a:pt x="777566" y="59054"/>
                  </a:lnTo>
                  <a:lnTo>
                    <a:pt x="777348" y="59054"/>
                  </a:lnTo>
                  <a:lnTo>
                    <a:pt x="787400" y="53191"/>
                  </a:lnTo>
                  <a:lnTo>
                    <a:pt x="787400" y="46354"/>
                  </a:lnTo>
                  <a:close/>
                </a:path>
                <a:path w="828039" h="118110">
                  <a:moveTo>
                    <a:pt x="806174" y="46354"/>
                  </a:moveTo>
                  <a:lnTo>
                    <a:pt x="787400" y="46354"/>
                  </a:lnTo>
                  <a:lnTo>
                    <a:pt x="787400" y="53191"/>
                  </a:lnTo>
                  <a:lnTo>
                    <a:pt x="796289" y="48005"/>
                  </a:lnTo>
                  <a:lnTo>
                    <a:pt x="809000" y="48005"/>
                  </a:lnTo>
                  <a:lnTo>
                    <a:pt x="806174" y="46354"/>
                  </a:lnTo>
                  <a:close/>
                </a:path>
                <a:path w="828039" h="118110">
                  <a:moveTo>
                    <a:pt x="726821" y="0"/>
                  </a:moveTo>
                  <a:lnTo>
                    <a:pt x="719074" y="2031"/>
                  </a:lnTo>
                  <a:lnTo>
                    <a:pt x="711962" y="14223"/>
                  </a:lnTo>
                  <a:lnTo>
                    <a:pt x="714121" y="21970"/>
                  </a:lnTo>
                  <a:lnTo>
                    <a:pt x="720089" y="25526"/>
                  </a:lnTo>
                  <a:lnTo>
                    <a:pt x="762000" y="49974"/>
                  </a:lnTo>
                  <a:lnTo>
                    <a:pt x="762000" y="46354"/>
                  </a:lnTo>
                  <a:lnTo>
                    <a:pt x="806174" y="46354"/>
                  </a:lnTo>
                  <a:lnTo>
                    <a:pt x="726821" y="0"/>
                  </a:lnTo>
                  <a:close/>
                </a:path>
              </a:pathLst>
            </a:custGeom>
            <a:solidFill>
              <a:srgbClr val="FF0000"/>
            </a:solidFill>
          </p:spPr>
          <p:txBody>
            <a:bodyPr wrap="square" lIns="0" tIns="0" rIns="0" bIns="0" rtlCol="0"/>
            <a:lstStyle/>
            <a:p>
              <a:endParaRPr/>
            </a:p>
          </p:txBody>
        </p:sp>
      </p:grpSp>
      <p:sp>
        <p:nvSpPr>
          <p:cNvPr id="18" name="object 18"/>
          <p:cNvSpPr txBox="1"/>
          <p:nvPr/>
        </p:nvSpPr>
        <p:spPr>
          <a:xfrm>
            <a:off x="742899" y="4674870"/>
            <a:ext cx="6685915" cy="1974850"/>
          </a:xfrm>
          <a:prstGeom prst="rect">
            <a:avLst/>
          </a:prstGeom>
        </p:spPr>
        <p:txBody>
          <a:bodyPr vert="horz" wrap="square" lIns="0" tIns="12700" rIns="0" bIns="0" rtlCol="0">
            <a:spAutoFit/>
          </a:bodyPr>
          <a:lstStyle/>
          <a:p>
            <a:pPr marL="1145540">
              <a:lnSpc>
                <a:spcPct val="100000"/>
              </a:lnSpc>
              <a:spcBef>
                <a:spcPts val="100"/>
              </a:spcBef>
            </a:pPr>
            <a:r>
              <a:rPr sz="1400" b="1" spc="-10" dirty="0">
                <a:solidFill>
                  <a:srgbClr val="FF0000"/>
                </a:solidFill>
                <a:latin typeface="Calibri"/>
                <a:cs typeface="Calibri"/>
              </a:rPr>
              <a:t>Doelfunctie</a:t>
            </a:r>
            <a:endParaRPr sz="1400">
              <a:latin typeface="Calibri"/>
              <a:cs typeface="Calibri"/>
            </a:endParaRPr>
          </a:p>
          <a:p>
            <a:pPr>
              <a:lnSpc>
                <a:spcPct val="100000"/>
              </a:lnSpc>
            </a:pPr>
            <a:endParaRPr sz="1400">
              <a:latin typeface="Calibri"/>
              <a:cs typeface="Calibri"/>
            </a:endParaRPr>
          </a:p>
          <a:p>
            <a:pPr>
              <a:lnSpc>
                <a:spcPct val="100000"/>
              </a:lnSpc>
              <a:spcBef>
                <a:spcPts val="10"/>
              </a:spcBef>
            </a:pPr>
            <a:endParaRPr sz="1400">
              <a:latin typeface="Calibri"/>
              <a:cs typeface="Calibri"/>
            </a:endParaRPr>
          </a:p>
          <a:p>
            <a:pPr marL="1145540">
              <a:lnSpc>
                <a:spcPct val="100000"/>
              </a:lnSpc>
            </a:pPr>
            <a:r>
              <a:rPr sz="1400" b="1" spc="-10" dirty="0">
                <a:solidFill>
                  <a:srgbClr val="FF0000"/>
                </a:solidFill>
                <a:latin typeface="Calibri"/>
                <a:cs typeface="Calibri"/>
              </a:rPr>
              <a:t>Oplossingsruimte</a:t>
            </a:r>
            <a:endParaRPr sz="1400">
              <a:latin typeface="Calibri"/>
              <a:cs typeface="Calibri"/>
            </a:endParaRPr>
          </a:p>
          <a:p>
            <a:pPr>
              <a:lnSpc>
                <a:spcPct val="100000"/>
              </a:lnSpc>
            </a:pPr>
            <a:endParaRPr sz="1400">
              <a:latin typeface="Calibri"/>
              <a:cs typeface="Calibri"/>
            </a:endParaRPr>
          </a:p>
          <a:p>
            <a:pPr>
              <a:lnSpc>
                <a:spcPct val="100000"/>
              </a:lnSpc>
              <a:spcBef>
                <a:spcPts val="385"/>
              </a:spcBef>
            </a:pPr>
            <a:endParaRPr sz="1400">
              <a:latin typeface="Calibri"/>
              <a:cs typeface="Calibri"/>
            </a:endParaRPr>
          </a:p>
          <a:p>
            <a:pPr marL="1184275">
              <a:lnSpc>
                <a:spcPct val="100000"/>
              </a:lnSpc>
            </a:pPr>
            <a:r>
              <a:rPr sz="1400" b="1" spc="-10" dirty="0">
                <a:solidFill>
                  <a:srgbClr val="FF0000"/>
                </a:solidFill>
                <a:latin typeface="Calibri"/>
                <a:cs typeface="Calibri"/>
              </a:rPr>
              <a:t>Variabelen</a:t>
            </a:r>
            <a:endParaRPr sz="1400">
              <a:latin typeface="Calibri"/>
              <a:cs typeface="Calibri"/>
            </a:endParaRPr>
          </a:p>
          <a:p>
            <a:pPr marL="12700">
              <a:lnSpc>
                <a:spcPct val="100000"/>
              </a:lnSpc>
              <a:spcBef>
                <a:spcPts val="920"/>
              </a:spcBef>
            </a:pPr>
            <a:r>
              <a:rPr sz="1800" dirty="0">
                <a:latin typeface="Calibri"/>
                <a:cs typeface="Calibri"/>
              </a:rPr>
              <a:t>(*)</a:t>
            </a:r>
            <a:r>
              <a:rPr sz="1800" spc="-35" dirty="0">
                <a:latin typeface="Calibri"/>
                <a:cs typeface="Calibri"/>
              </a:rPr>
              <a:t> </a:t>
            </a:r>
            <a:r>
              <a:rPr sz="1800" dirty="0">
                <a:latin typeface="Calibri"/>
                <a:cs typeface="Calibri"/>
              </a:rPr>
              <a:t>een</a:t>
            </a:r>
            <a:r>
              <a:rPr sz="1800" spc="-35" dirty="0">
                <a:latin typeface="Calibri"/>
                <a:cs typeface="Calibri"/>
              </a:rPr>
              <a:t> </a:t>
            </a:r>
            <a:r>
              <a:rPr sz="1800" dirty="0">
                <a:latin typeface="Calibri"/>
                <a:cs typeface="Calibri"/>
              </a:rPr>
              <a:t>oplossing</a:t>
            </a:r>
            <a:r>
              <a:rPr sz="1800" spc="-50" dirty="0">
                <a:latin typeface="Calibri"/>
                <a:cs typeface="Calibri"/>
              </a:rPr>
              <a:t> </a:t>
            </a:r>
            <a:r>
              <a:rPr sz="1800" dirty="0">
                <a:latin typeface="Calibri"/>
                <a:cs typeface="Calibri"/>
              </a:rPr>
              <a:t>=</a:t>
            </a:r>
            <a:r>
              <a:rPr sz="1800" spc="-45" dirty="0">
                <a:latin typeface="Calibri"/>
                <a:cs typeface="Calibri"/>
              </a:rPr>
              <a:t> </a:t>
            </a:r>
            <a:r>
              <a:rPr sz="1800" dirty="0">
                <a:latin typeface="Calibri"/>
                <a:cs typeface="Calibri"/>
              </a:rPr>
              <a:t>toekennen</a:t>
            </a:r>
            <a:r>
              <a:rPr sz="1800" spc="-25" dirty="0">
                <a:latin typeface="Calibri"/>
                <a:cs typeface="Calibri"/>
              </a:rPr>
              <a:t> </a:t>
            </a:r>
            <a:r>
              <a:rPr sz="1800" dirty="0">
                <a:latin typeface="Calibri"/>
                <a:cs typeface="Calibri"/>
              </a:rPr>
              <a:t>van</a:t>
            </a:r>
            <a:r>
              <a:rPr sz="1800" spc="320" dirty="0">
                <a:latin typeface="Calibri"/>
                <a:cs typeface="Calibri"/>
              </a:rPr>
              <a:t> </a:t>
            </a:r>
            <a:r>
              <a:rPr sz="1800" spc="-10" dirty="0">
                <a:latin typeface="Calibri"/>
                <a:cs typeface="Calibri"/>
              </a:rPr>
              <a:t>concrete</a:t>
            </a:r>
            <a:r>
              <a:rPr sz="1800" spc="-25" dirty="0">
                <a:latin typeface="Calibri"/>
                <a:cs typeface="Calibri"/>
              </a:rPr>
              <a:t> </a:t>
            </a:r>
            <a:r>
              <a:rPr sz="1800" dirty="0">
                <a:latin typeface="Calibri"/>
                <a:cs typeface="Calibri"/>
              </a:rPr>
              <a:t>waarden</a:t>
            </a:r>
            <a:r>
              <a:rPr sz="1800" spc="-35" dirty="0">
                <a:latin typeface="Calibri"/>
                <a:cs typeface="Calibri"/>
              </a:rPr>
              <a:t> </a:t>
            </a:r>
            <a:r>
              <a:rPr sz="1800" dirty="0">
                <a:latin typeface="Calibri"/>
                <a:cs typeface="Calibri"/>
              </a:rPr>
              <a:t>aan</a:t>
            </a:r>
            <a:r>
              <a:rPr sz="1800" spc="-35" dirty="0">
                <a:latin typeface="Calibri"/>
                <a:cs typeface="Calibri"/>
              </a:rPr>
              <a:t> </a:t>
            </a:r>
            <a:r>
              <a:rPr sz="1800" dirty="0">
                <a:latin typeface="Calibri"/>
                <a:cs typeface="Calibri"/>
              </a:rPr>
              <a:t>de</a:t>
            </a:r>
            <a:r>
              <a:rPr sz="1800" spc="-40" dirty="0">
                <a:latin typeface="Calibri"/>
                <a:cs typeface="Calibri"/>
              </a:rPr>
              <a:t> </a:t>
            </a:r>
            <a:r>
              <a:rPr sz="1800" spc="-10" dirty="0">
                <a:latin typeface="Calibri"/>
                <a:cs typeface="Calibri"/>
              </a:rPr>
              <a:t>variabelen</a:t>
            </a:r>
            <a:endParaRPr sz="1800">
              <a:latin typeface="Calibri"/>
              <a:cs typeface="Calibri"/>
            </a:endParaRPr>
          </a:p>
        </p:txBody>
      </p:sp>
      <p:grpSp>
        <p:nvGrpSpPr>
          <p:cNvPr id="19" name="object 19"/>
          <p:cNvGrpSpPr/>
          <p:nvPr/>
        </p:nvGrpSpPr>
        <p:grpSpPr>
          <a:xfrm>
            <a:off x="3429000" y="5419344"/>
            <a:ext cx="5048885" cy="624840"/>
            <a:chOff x="3429000" y="5419344"/>
            <a:chExt cx="5048885" cy="624840"/>
          </a:xfrm>
        </p:grpSpPr>
        <p:sp>
          <p:nvSpPr>
            <p:cNvPr id="20" name="object 20"/>
            <p:cNvSpPr/>
            <p:nvPr/>
          </p:nvSpPr>
          <p:spPr>
            <a:xfrm>
              <a:off x="4319650" y="5424551"/>
              <a:ext cx="4152900" cy="614680"/>
            </a:xfrm>
            <a:custGeom>
              <a:avLst/>
              <a:gdLst/>
              <a:ahLst/>
              <a:cxnLst/>
              <a:rect l="l" t="t" r="r" b="b"/>
              <a:pathLst>
                <a:path w="4152900" h="614679">
                  <a:moveTo>
                    <a:pt x="2347849" y="0"/>
                  </a:moveTo>
                  <a:lnTo>
                    <a:pt x="0" y="252349"/>
                  </a:lnTo>
                  <a:lnTo>
                    <a:pt x="1666875" y="614299"/>
                  </a:lnTo>
                  <a:lnTo>
                    <a:pt x="4152900" y="371411"/>
                  </a:lnTo>
                  <a:lnTo>
                    <a:pt x="2347849" y="0"/>
                  </a:lnTo>
                  <a:close/>
                </a:path>
              </a:pathLst>
            </a:custGeom>
            <a:solidFill>
              <a:srgbClr val="C00000">
                <a:alpha val="25097"/>
              </a:srgbClr>
            </a:solidFill>
          </p:spPr>
          <p:txBody>
            <a:bodyPr wrap="square" lIns="0" tIns="0" rIns="0" bIns="0" rtlCol="0"/>
            <a:lstStyle/>
            <a:p>
              <a:endParaRPr/>
            </a:p>
          </p:txBody>
        </p:sp>
        <p:sp>
          <p:nvSpPr>
            <p:cNvPr id="21" name="object 21"/>
            <p:cNvSpPr/>
            <p:nvPr/>
          </p:nvSpPr>
          <p:spPr>
            <a:xfrm>
              <a:off x="4319650" y="5424551"/>
              <a:ext cx="4152900" cy="614680"/>
            </a:xfrm>
            <a:custGeom>
              <a:avLst/>
              <a:gdLst/>
              <a:ahLst/>
              <a:cxnLst/>
              <a:rect l="l" t="t" r="r" b="b"/>
              <a:pathLst>
                <a:path w="4152900" h="614679">
                  <a:moveTo>
                    <a:pt x="1666875" y="614299"/>
                  </a:moveTo>
                  <a:lnTo>
                    <a:pt x="0" y="252349"/>
                  </a:lnTo>
                  <a:lnTo>
                    <a:pt x="2347849" y="0"/>
                  </a:lnTo>
                  <a:lnTo>
                    <a:pt x="4152900" y="371411"/>
                  </a:lnTo>
                  <a:lnTo>
                    <a:pt x="1666875" y="614299"/>
                  </a:lnTo>
                  <a:close/>
                </a:path>
              </a:pathLst>
            </a:custGeom>
            <a:ln w="9524">
              <a:solidFill>
                <a:srgbClr val="FF0000"/>
              </a:solidFill>
            </a:ln>
          </p:spPr>
          <p:txBody>
            <a:bodyPr wrap="square" lIns="0" tIns="0" rIns="0" bIns="0" rtlCol="0"/>
            <a:lstStyle/>
            <a:p>
              <a:endParaRPr/>
            </a:p>
          </p:txBody>
        </p:sp>
        <p:pic>
          <p:nvPicPr>
            <p:cNvPr id="22" name="object 22"/>
            <p:cNvPicPr/>
            <p:nvPr/>
          </p:nvPicPr>
          <p:blipFill>
            <a:blip r:embed="rId8" cstate="print"/>
            <a:stretch>
              <a:fillRect/>
            </a:stretch>
          </p:blipFill>
          <p:spPr>
            <a:xfrm>
              <a:off x="3429000" y="5419344"/>
              <a:ext cx="1367027" cy="483082"/>
            </a:xfrm>
            <a:prstGeom prst="rect">
              <a:avLst/>
            </a:prstGeom>
          </p:spPr>
        </p:pic>
        <p:sp>
          <p:nvSpPr>
            <p:cNvPr id="23" name="object 23"/>
            <p:cNvSpPr/>
            <p:nvPr/>
          </p:nvSpPr>
          <p:spPr>
            <a:xfrm>
              <a:off x="3471290" y="5442712"/>
              <a:ext cx="1172845" cy="323215"/>
            </a:xfrm>
            <a:custGeom>
              <a:avLst/>
              <a:gdLst/>
              <a:ahLst/>
              <a:cxnLst/>
              <a:rect l="l" t="t" r="r" b="b"/>
              <a:pathLst>
                <a:path w="1172845" h="323214">
                  <a:moveTo>
                    <a:pt x="5842" y="0"/>
                  </a:moveTo>
                  <a:lnTo>
                    <a:pt x="0" y="24765"/>
                  </a:lnTo>
                  <a:lnTo>
                    <a:pt x="24637" y="30606"/>
                  </a:lnTo>
                  <a:lnTo>
                    <a:pt x="30480" y="5841"/>
                  </a:lnTo>
                  <a:lnTo>
                    <a:pt x="5842" y="0"/>
                  </a:lnTo>
                  <a:close/>
                </a:path>
                <a:path w="1172845" h="323214">
                  <a:moveTo>
                    <a:pt x="55245" y="11684"/>
                  </a:moveTo>
                  <a:lnTo>
                    <a:pt x="49403" y="36449"/>
                  </a:lnTo>
                  <a:lnTo>
                    <a:pt x="74168" y="42290"/>
                  </a:lnTo>
                  <a:lnTo>
                    <a:pt x="80010" y="17525"/>
                  </a:lnTo>
                  <a:lnTo>
                    <a:pt x="55245" y="11684"/>
                  </a:lnTo>
                  <a:close/>
                </a:path>
                <a:path w="1172845" h="323214">
                  <a:moveTo>
                    <a:pt x="104648" y="23368"/>
                  </a:moveTo>
                  <a:lnTo>
                    <a:pt x="98806" y="48132"/>
                  </a:lnTo>
                  <a:lnTo>
                    <a:pt x="123571" y="53975"/>
                  </a:lnTo>
                  <a:lnTo>
                    <a:pt x="129412" y="29209"/>
                  </a:lnTo>
                  <a:lnTo>
                    <a:pt x="104648" y="23368"/>
                  </a:lnTo>
                  <a:close/>
                </a:path>
                <a:path w="1172845" h="323214">
                  <a:moveTo>
                    <a:pt x="154178" y="35051"/>
                  </a:moveTo>
                  <a:lnTo>
                    <a:pt x="148336" y="59816"/>
                  </a:lnTo>
                  <a:lnTo>
                    <a:pt x="172974" y="65659"/>
                  </a:lnTo>
                  <a:lnTo>
                    <a:pt x="178816" y="40893"/>
                  </a:lnTo>
                  <a:lnTo>
                    <a:pt x="154178" y="35051"/>
                  </a:lnTo>
                  <a:close/>
                </a:path>
                <a:path w="1172845" h="323214">
                  <a:moveTo>
                    <a:pt x="203581" y="46735"/>
                  </a:moveTo>
                  <a:lnTo>
                    <a:pt x="197738" y="71500"/>
                  </a:lnTo>
                  <a:lnTo>
                    <a:pt x="222376" y="77343"/>
                  </a:lnTo>
                  <a:lnTo>
                    <a:pt x="228219" y="52578"/>
                  </a:lnTo>
                  <a:lnTo>
                    <a:pt x="203581" y="46735"/>
                  </a:lnTo>
                  <a:close/>
                </a:path>
                <a:path w="1172845" h="323214">
                  <a:moveTo>
                    <a:pt x="252984" y="58419"/>
                  </a:moveTo>
                  <a:lnTo>
                    <a:pt x="247142" y="83184"/>
                  </a:lnTo>
                  <a:lnTo>
                    <a:pt x="271907" y="89026"/>
                  </a:lnTo>
                  <a:lnTo>
                    <a:pt x="277749" y="64262"/>
                  </a:lnTo>
                  <a:lnTo>
                    <a:pt x="252984" y="58419"/>
                  </a:lnTo>
                  <a:close/>
                </a:path>
                <a:path w="1172845" h="323214">
                  <a:moveTo>
                    <a:pt x="302387" y="70103"/>
                  </a:moveTo>
                  <a:lnTo>
                    <a:pt x="296545" y="94868"/>
                  </a:lnTo>
                  <a:lnTo>
                    <a:pt x="321310" y="100710"/>
                  </a:lnTo>
                  <a:lnTo>
                    <a:pt x="327151" y="75946"/>
                  </a:lnTo>
                  <a:lnTo>
                    <a:pt x="302387" y="70103"/>
                  </a:lnTo>
                  <a:close/>
                </a:path>
                <a:path w="1172845" h="323214">
                  <a:moveTo>
                    <a:pt x="351917" y="81787"/>
                  </a:moveTo>
                  <a:lnTo>
                    <a:pt x="346075" y="106553"/>
                  </a:lnTo>
                  <a:lnTo>
                    <a:pt x="370713" y="112394"/>
                  </a:lnTo>
                  <a:lnTo>
                    <a:pt x="376555" y="87629"/>
                  </a:lnTo>
                  <a:lnTo>
                    <a:pt x="351917" y="81787"/>
                  </a:lnTo>
                  <a:close/>
                </a:path>
                <a:path w="1172845" h="323214">
                  <a:moveTo>
                    <a:pt x="401320" y="93472"/>
                  </a:moveTo>
                  <a:lnTo>
                    <a:pt x="395478" y="118237"/>
                  </a:lnTo>
                  <a:lnTo>
                    <a:pt x="420116" y="124078"/>
                  </a:lnTo>
                  <a:lnTo>
                    <a:pt x="426085" y="99313"/>
                  </a:lnTo>
                  <a:lnTo>
                    <a:pt x="401320" y="93472"/>
                  </a:lnTo>
                  <a:close/>
                </a:path>
                <a:path w="1172845" h="323214">
                  <a:moveTo>
                    <a:pt x="450723" y="105156"/>
                  </a:moveTo>
                  <a:lnTo>
                    <a:pt x="444881" y="129921"/>
                  </a:lnTo>
                  <a:lnTo>
                    <a:pt x="469646" y="135762"/>
                  </a:lnTo>
                  <a:lnTo>
                    <a:pt x="475488" y="110997"/>
                  </a:lnTo>
                  <a:lnTo>
                    <a:pt x="450723" y="105156"/>
                  </a:lnTo>
                  <a:close/>
                </a:path>
                <a:path w="1172845" h="323214">
                  <a:moveTo>
                    <a:pt x="500125" y="116840"/>
                  </a:moveTo>
                  <a:lnTo>
                    <a:pt x="494284" y="141604"/>
                  </a:lnTo>
                  <a:lnTo>
                    <a:pt x="519049" y="147459"/>
                  </a:lnTo>
                  <a:lnTo>
                    <a:pt x="524891" y="122809"/>
                  </a:lnTo>
                  <a:lnTo>
                    <a:pt x="500125" y="116840"/>
                  </a:lnTo>
                  <a:close/>
                </a:path>
                <a:path w="1172845" h="323214">
                  <a:moveTo>
                    <a:pt x="549656" y="128650"/>
                  </a:moveTo>
                  <a:lnTo>
                    <a:pt x="543813" y="153314"/>
                  </a:lnTo>
                  <a:lnTo>
                    <a:pt x="568451" y="159156"/>
                  </a:lnTo>
                  <a:lnTo>
                    <a:pt x="574294" y="134493"/>
                  </a:lnTo>
                  <a:lnTo>
                    <a:pt x="549656" y="128650"/>
                  </a:lnTo>
                  <a:close/>
                </a:path>
                <a:path w="1172845" h="323214">
                  <a:moveTo>
                    <a:pt x="599059" y="140334"/>
                  </a:moveTo>
                  <a:lnTo>
                    <a:pt x="593217" y="164998"/>
                  </a:lnTo>
                  <a:lnTo>
                    <a:pt x="617982" y="170840"/>
                  </a:lnTo>
                  <a:lnTo>
                    <a:pt x="623824" y="146126"/>
                  </a:lnTo>
                  <a:lnTo>
                    <a:pt x="599059" y="140334"/>
                  </a:lnTo>
                  <a:close/>
                </a:path>
                <a:path w="1172845" h="323214">
                  <a:moveTo>
                    <a:pt x="648462" y="151968"/>
                  </a:moveTo>
                  <a:lnTo>
                    <a:pt x="642620" y="176682"/>
                  </a:lnTo>
                  <a:lnTo>
                    <a:pt x="667385" y="182524"/>
                  </a:lnTo>
                  <a:lnTo>
                    <a:pt x="673226" y="157810"/>
                  </a:lnTo>
                  <a:lnTo>
                    <a:pt x="648462" y="151968"/>
                  </a:lnTo>
                  <a:close/>
                </a:path>
                <a:path w="1172845" h="323214">
                  <a:moveTo>
                    <a:pt x="697864" y="163652"/>
                  </a:moveTo>
                  <a:lnTo>
                    <a:pt x="692023" y="188379"/>
                  </a:lnTo>
                  <a:lnTo>
                    <a:pt x="716788" y="194221"/>
                  </a:lnTo>
                  <a:lnTo>
                    <a:pt x="722630" y="169494"/>
                  </a:lnTo>
                  <a:lnTo>
                    <a:pt x="697864" y="163652"/>
                  </a:lnTo>
                  <a:close/>
                </a:path>
                <a:path w="1172845" h="323214">
                  <a:moveTo>
                    <a:pt x="747395" y="175348"/>
                  </a:moveTo>
                  <a:lnTo>
                    <a:pt x="741553" y="200063"/>
                  </a:lnTo>
                  <a:lnTo>
                    <a:pt x="766191" y="205905"/>
                  </a:lnTo>
                  <a:lnTo>
                    <a:pt x="772033" y="181190"/>
                  </a:lnTo>
                  <a:lnTo>
                    <a:pt x="747395" y="175348"/>
                  </a:lnTo>
                  <a:close/>
                </a:path>
                <a:path w="1172845" h="323214">
                  <a:moveTo>
                    <a:pt x="796798" y="187032"/>
                  </a:moveTo>
                  <a:lnTo>
                    <a:pt x="790956" y="211747"/>
                  </a:lnTo>
                  <a:lnTo>
                    <a:pt x="815721" y="217589"/>
                  </a:lnTo>
                  <a:lnTo>
                    <a:pt x="821563" y="192874"/>
                  </a:lnTo>
                  <a:lnTo>
                    <a:pt x="796798" y="187032"/>
                  </a:lnTo>
                  <a:close/>
                </a:path>
                <a:path w="1172845" h="323214">
                  <a:moveTo>
                    <a:pt x="846201" y="198716"/>
                  </a:moveTo>
                  <a:lnTo>
                    <a:pt x="840359" y="223431"/>
                  </a:lnTo>
                  <a:lnTo>
                    <a:pt x="865124" y="229285"/>
                  </a:lnTo>
                  <a:lnTo>
                    <a:pt x="870966" y="204558"/>
                  </a:lnTo>
                  <a:lnTo>
                    <a:pt x="846201" y="198716"/>
                  </a:lnTo>
                  <a:close/>
                </a:path>
                <a:path w="1172845" h="323214">
                  <a:moveTo>
                    <a:pt x="895731" y="210400"/>
                  </a:moveTo>
                  <a:lnTo>
                    <a:pt x="889888" y="235127"/>
                  </a:lnTo>
                  <a:lnTo>
                    <a:pt x="914526" y="240969"/>
                  </a:lnTo>
                  <a:lnTo>
                    <a:pt x="920369" y="216255"/>
                  </a:lnTo>
                  <a:lnTo>
                    <a:pt x="895731" y="210400"/>
                  </a:lnTo>
                  <a:close/>
                </a:path>
                <a:path w="1172845" h="323214">
                  <a:moveTo>
                    <a:pt x="945134" y="222097"/>
                  </a:moveTo>
                  <a:lnTo>
                    <a:pt x="939292" y="246811"/>
                  </a:lnTo>
                  <a:lnTo>
                    <a:pt x="963930" y="252653"/>
                  </a:lnTo>
                  <a:lnTo>
                    <a:pt x="969772" y="227939"/>
                  </a:lnTo>
                  <a:lnTo>
                    <a:pt x="945134" y="222097"/>
                  </a:lnTo>
                  <a:close/>
                </a:path>
                <a:path w="1172845" h="323214">
                  <a:moveTo>
                    <a:pt x="994537" y="233781"/>
                  </a:moveTo>
                  <a:lnTo>
                    <a:pt x="988695" y="258495"/>
                  </a:lnTo>
                  <a:lnTo>
                    <a:pt x="1013460" y="264350"/>
                  </a:lnTo>
                  <a:lnTo>
                    <a:pt x="1019301" y="239623"/>
                  </a:lnTo>
                  <a:lnTo>
                    <a:pt x="994537" y="233781"/>
                  </a:lnTo>
                  <a:close/>
                </a:path>
                <a:path w="1172845" h="323214">
                  <a:moveTo>
                    <a:pt x="1099610" y="284717"/>
                  </a:moveTo>
                  <a:lnTo>
                    <a:pt x="1053464" y="298792"/>
                  </a:lnTo>
                  <a:lnTo>
                    <a:pt x="1049655" y="305892"/>
                  </a:lnTo>
                  <a:lnTo>
                    <a:pt x="1053719" y="319303"/>
                  </a:lnTo>
                  <a:lnTo>
                    <a:pt x="1060831" y="323088"/>
                  </a:lnTo>
                  <a:lnTo>
                    <a:pt x="1151190" y="295528"/>
                  </a:lnTo>
                  <a:lnTo>
                    <a:pt x="1145286" y="295528"/>
                  </a:lnTo>
                  <a:lnTo>
                    <a:pt x="1137031" y="293560"/>
                  </a:lnTo>
                  <a:lnTo>
                    <a:pt x="1137702" y="290721"/>
                  </a:lnTo>
                  <a:lnTo>
                    <a:pt x="1134546" y="287718"/>
                  </a:lnTo>
                  <a:lnTo>
                    <a:pt x="1112266" y="287718"/>
                  </a:lnTo>
                  <a:lnTo>
                    <a:pt x="1099610" y="284717"/>
                  </a:lnTo>
                  <a:close/>
                </a:path>
                <a:path w="1172845" h="323214">
                  <a:moveTo>
                    <a:pt x="1137702" y="290721"/>
                  </a:moveTo>
                  <a:lnTo>
                    <a:pt x="1137031" y="293560"/>
                  </a:lnTo>
                  <a:lnTo>
                    <a:pt x="1145286" y="295528"/>
                  </a:lnTo>
                  <a:lnTo>
                    <a:pt x="1146030" y="292379"/>
                  </a:lnTo>
                  <a:lnTo>
                    <a:pt x="1139444" y="292379"/>
                  </a:lnTo>
                  <a:lnTo>
                    <a:pt x="1137702" y="290721"/>
                  </a:lnTo>
                  <a:close/>
                </a:path>
                <a:path w="1172845" h="323214">
                  <a:moveTo>
                    <a:pt x="1151579" y="268846"/>
                  </a:moveTo>
                  <a:lnTo>
                    <a:pt x="1142873" y="268846"/>
                  </a:lnTo>
                  <a:lnTo>
                    <a:pt x="1151128" y="270814"/>
                  </a:lnTo>
                  <a:lnTo>
                    <a:pt x="1145286" y="295528"/>
                  </a:lnTo>
                  <a:lnTo>
                    <a:pt x="1151190" y="295528"/>
                  </a:lnTo>
                  <a:lnTo>
                    <a:pt x="1172718" y="288963"/>
                  </a:lnTo>
                  <a:lnTo>
                    <a:pt x="1151579" y="268846"/>
                  </a:lnTo>
                  <a:close/>
                </a:path>
                <a:path w="1172845" h="323214">
                  <a:moveTo>
                    <a:pt x="1144524" y="271018"/>
                  </a:moveTo>
                  <a:lnTo>
                    <a:pt x="1142191" y="271729"/>
                  </a:lnTo>
                  <a:lnTo>
                    <a:pt x="1137702" y="290721"/>
                  </a:lnTo>
                  <a:lnTo>
                    <a:pt x="1139444" y="292379"/>
                  </a:lnTo>
                  <a:lnTo>
                    <a:pt x="1144524" y="271018"/>
                  </a:lnTo>
                  <a:close/>
                </a:path>
                <a:path w="1172845" h="323214">
                  <a:moveTo>
                    <a:pt x="1151079" y="271018"/>
                  </a:moveTo>
                  <a:lnTo>
                    <a:pt x="1144524" y="271018"/>
                  </a:lnTo>
                  <a:lnTo>
                    <a:pt x="1139444" y="292379"/>
                  </a:lnTo>
                  <a:lnTo>
                    <a:pt x="1146030" y="292379"/>
                  </a:lnTo>
                  <a:lnTo>
                    <a:pt x="1151079" y="271018"/>
                  </a:lnTo>
                  <a:close/>
                </a:path>
                <a:path w="1172845" h="323214">
                  <a:moveTo>
                    <a:pt x="1142191" y="271729"/>
                  </a:moveTo>
                  <a:lnTo>
                    <a:pt x="1123679" y="277375"/>
                  </a:lnTo>
                  <a:lnTo>
                    <a:pt x="1137702" y="290721"/>
                  </a:lnTo>
                  <a:lnTo>
                    <a:pt x="1142191" y="271729"/>
                  </a:lnTo>
                  <a:close/>
                </a:path>
                <a:path w="1172845" h="323214">
                  <a:moveTo>
                    <a:pt x="1114013" y="280324"/>
                  </a:moveTo>
                  <a:lnTo>
                    <a:pt x="1099610" y="284717"/>
                  </a:lnTo>
                  <a:lnTo>
                    <a:pt x="1112266" y="287718"/>
                  </a:lnTo>
                  <a:lnTo>
                    <a:pt x="1114013" y="280324"/>
                  </a:lnTo>
                  <a:close/>
                </a:path>
                <a:path w="1172845" h="323214">
                  <a:moveTo>
                    <a:pt x="1123679" y="277375"/>
                  </a:moveTo>
                  <a:lnTo>
                    <a:pt x="1114013" y="280324"/>
                  </a:lnTo>
                  <a:lnTo>
                    <a:pt x="1112266" y="287718"/>
                  </a:lnTo>
                  <a:lnTo>
                    <a:pt x="1134546" y="287718"/>
                  </a:lnTo>
                  <a:lnTo>
                    <a:pt x="1123679" y="277375"/>
                  </a:lnTo>
                  <a:close/>
                </a:path>
                <a:path w="1172845" h="323214">
                  <a:moveTo>
                    <a:pt x="1093470" y="257162"/>
                  </a:moveTo>
                  <a:lnTo>
                    <a:pt x="1087628" y="281876"/>
                  </a:lnTo>
                  <a:lnTo>
                    <a:pt x="1099610" y="284717"/>
                  </a:lnTo>
                  <a:lnTo>
                    <a:pt x="1114013" y="280324"/>
                  </a:lnTo>
                  <a:lnTo>
                    <a:pt x="1116213" y="271018"/>
                  </a:lnTo>
                  <a:lnTo>
                    <a:pt x="1116261" y="270814"/>
                  </a:lnTo>
                  <a:lnTo>
                    <a:pt x="1116358" y="270407"/>
                  </a:lnTo>
                  <a:lnTo>
                    <a:pt x="1105418" y="259995"/>
                  </a:lnTo>
                  <a:lnTo>
                    <a:pt x="1093470" y="257162"/>
                  </a:lnTo>
                  <a:close/>
                </a:path>
                <a:path w="1172845" h="323214">
                  <a:moveTo>
                    <a:pt x="1088009" y="208343"/>
                  </a:moveTo>
                  <a:lnTo>
                    <a:pt x="1080008" y="208546"/>
                  </a:lnTo>
                  <a:lnTo>
                    <a:pt x="1075055" y="213626"/>
                  </a:lnTo>
                  <a:lnTo>
                    <a:pt x="1070229" y="218706"/>
                  </a:lnTo>
                  <a:lnTo>
                    <a:pt x="1070483" y="226745"/>
                  </a:lnTo>
                  <a:lnTo>
                    <a:pt x="1105418" y="259995"/>
                  </a:lnTo>
                  <a:lnTo>
                    <a:pt x="1118108" y="263004"/>
                  </a:lnTo>
                  <a:lnTo>
                    <a:pt x="1116408" y="270192"/>
                  </a:lnTo>
                  <a:lnTo>
                    <a:pt x="1116358" y="270407"/>
                  </a:lnTo>
                  <a:lnTo>
                    <a:pt x="1123679" y="277375"/>
                  </a:lnTo>
                  <a:lnTo>
                    <a:pt x="1142191" y="271729"/>
                  </a:lnTo>
                  <a:lnTo>
                    <a:pt x="1142873" y="268846"/>
                  </a:lnTo>
                  <a:lnTo>
                    <a:pt x="1151579" y="268846"/>
                  </a:lnTo>
                  <a:lnTo>
                    <a:pt x="1088009" y="208343"/>
                  </a:lnTo>
                  <a:close/>
                </a:path>
                <a:path w="1172845" h="323214">
                  <a:moveTo>
                    <a:pt x="1043939" y="245465"/>
                  </a:moveTo>
                  <a:lnTo>
                    <a:pt x="1038098" y="270192"/>
                  </a:lnTo>
                  <a:lnTo>
                    <a:pt x="1062863" y="276034"/>
                  </a:lnTo>
                  <a:lnTo>
                    <a:pt x="1068705" y="251320"/>
                  </a:lnTo>
                  <a:lnTo>
                    <a:pt x="1043939" y="245465"/>
                  </a:lnTo>
                  <a:close/>
                </a:path>
                <a:path w="1172845" h="323214">
                  <a:moveTo>
                    <a:pt x="1142873" y="268846"/>
                  </a:moveTo>
                  <a:lnTo>
                    <a:pt x="1142191" y="271729"/>
                  </a:lnTo>
                  <a:lnTo>
                    <a:pt x="1144524" y="271018"/>
                  </a:lnTo>
                  <a:lnTo>
                    <a:pt x="1151079" y="271018"/>
                  </a:lnTo>
                  <a:lnTo>
                    <a:pt x="1151128" y="270814"/>
                  </a:lnTo>
                  <a:lnTo>
                    <a:pt x="1142873" y="268846"/>
                  </a:lnTo>
                  <a:close/>
                </a:path>
                <a:path w="1172845" h="323214">
                  <a:moveTo>
                    <a:pt x="1105418" y="259995"/>
                  </a:moveTo>
                  <a:lnTo>
                    <a:pt x="1116358" y="270407"/>
                  </a:lnTo>
                  <a:lnTo>
                    <a:pt x="1118108" y="263004"/>
                  </a:lnTo>
                  <a:lnTo>
                    <a:pt x="1105418" y="259995"/>
                  </a:lnTo>
                  <a:close/>
                </a:path>
              </a:pathLst>
            </a:custGeom>
            <a:solidFill>
              <a:srgbClr val="FF0000"/>
            </a:solidFill>
          </p:spPr>
          <p:txBody>
            <a:bodyPr wrap="square" lIns="0" tIns="0" rIns="0" bIns="0" rtlCol="0"/>
            <a:lstStyle/>
            <a:p>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591581" y="2686651"/>
            <a:ext cx="3931754" cy="2433078"/>
          </a:xfrm>
          <a:prstGeom prst="rect">
            <a:avLst/>
          </a:prstGeom>
        </p:spPr>
      </p:pic>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1800" dirty="0"/>
              <a:t>Inleiding</a:t>
            </a:r>
            <a:r>
              <a:rPr sz="1800" spc="-60" dirty="0"/>
              <a:t> </a:t>
            </a:r>
            <a:r>
              <a:rPr sz="1800" dirty="0"/>
              <a:t>-</a:t>
            </a:r>
            <a:r>
              <a:rPr sz="1800" spc="-70" dirty="0"/>
              <a:t> </a:t>
            </a:r>
            <a:r>
              <a:rPr sz="1800" spc="-10" dirty="0"/>
              <a:t>Optimalisatieproblemen</a:t>
            </a:r>
            <a:endParaRPr sz="1800"/>
          </a:p>
        </p:txBody>
      </p:sp>
      <p:sp>
        <p:nvSpPr>
          <p:cNvPr id="4" name="object 4"/>
          <p:cNvSpPr txBox="1"/>
          <p:nvPr/>
        </p:nvSpPr>
        <p:spPr>
          <a:xfrm>
            <a:off x="575868" y="868426"/>
            <a:ext cx="7757795" cy="1737995"/>
          </a:xfrm>
          <a:prstGeom prst="rect">
            <a:avLst/>
          </a:prstGeom>
        </p:spPr>
        <p:txBody>
          <a:bodyPr vert="horz" wrap="square" lIns="0" tIns="12700" rIns="0" bIns="0" rtlCol="0">
            <a:spAutoFit/>
          </a:bodyPr>
          <a:lstStyle/>
          <a:p>
            <a:pPr marL="12700">
              <a:lnSpc>
                <a:spcPct val="100000"/>
              </a:lnSpc>
              <a:spcBef>
                <a:spcPts val="100"/>
              </a:spcBef>
            </a:pPr>
            <a:r>
              <a:rPr sz="1800" b="1" dirty="0">
                <a:latin typeface="Verdana"/>
                <a:cs typeface="Verdana"/>
              </a:rPr>
              <a:t>Voorbeeld:</a:t>
            </a:r>
            <a:r>
              <a:rPr sz="1800" b="1" spc="-130" dirty="0">
                <a:latin typeface="Verdana"/>
                <a:cs typeface="Verdana"/>
              </a:rPr>
              <a:t> </a:t>
            </a:r>
            <a:r>
              <a:rPr sz="1800" b="1" spc="-10" dirty="0">
                <a:latin typeface="Verdana"/>
                <a:cs typeface="Verdana"/>
              </a:rPr>
              <a:t>Handelsreizigersprobleem</a:t>
            </a:r>
            <a:endParaRPr sz="1800">
              <a:latin typeface="Verdana"/>
              <a:cs typeface="Verdana"/>
            </a:endParaRPr>
          </a:p>
          <a:p>
            <a:pPr marL="1490345">
              <a:lnSpc>
                <a:spcPct val="100000"/>
              </a:lnSpc>
            </a:pPr>
            <a:r>
              <a:rPr sz="1800" b="1" dirty="0">
                <a:latin typeface="Verdana"/>
                <a:cs typeface="Verdana"/>
              </a:rPr>
              <a:t>(Traveling</a:t>
            </a:r>
            <a:r>
              <a:rPr sz="1800" b="1" spc="-70" dirty="0">
                <a:latin typeface="Verdana"/>
                <a:cs typeface="Verdana"/>
              </a:rPr>
              <a:t> </a:t>
            </a:r>
            <a:r>
              <a:rPr sz="1800" b="1" dirty="0">
                <a:latin typeface="Verdana"/>
                <a:cs typeface="Verdana"/>
              </a:rPr>
              <a:t>Salesman</a:t>
            </a:r>
            <a:r>
              <a:rPr sz="1800" b="1" spc="-90" dirty="0">
                <a:latin typeface="Verdana"/>
                <a:cs typeface="Verdana"/>
              </a:rPr>
              <a:t> </a:t>
            </a:r>
            <a:r>
              <a:rPr sz="1800" b="1" dirty="0">
                <a:latin typeface="Verdana"/>
                <a:cs typeface="Verdana"/>
              </a:rPr>
              <a:t>Problem</a:t>
            </a:r>
            <a:r>
              <a:rPr sz="1800" b="1" spc="-70" dirty="0">
                <a:latin typeface="Verdana"/>
                <a:cs typeface="Verdana"/>
              </a:rPr>
              <a:t> </a:t>
            </a:r>
            <a:r>
              <a:rPr sz="1800" b="1" dirty="0">
                <a:latin typeface="Verdana"/>
                <a:cs typeface="Verdana"/>
              </a:rPr>
              <a:t>of</a:t>
            </a:r>
            <a:r>
              <a:rPr sz="1800" b="1" spc="-75" dirty="0">
                <a:latin typeface="Verdana"/>
                <a:cs typeface="Verdana"/>
              </a:rPr>
              <a:t> </a:t>
            </a:r>
            <a:r>
              <a:rPr sz="1800" b="1" spc="-20" dirty="0">
                <a:latin typeface="Verdana"/>
                <a:cs typeface="Verdana"/>
              </a:rPr>
              <a:t>TSP)</a:t>
            </a:r>
            <a:endParaRPr sz="1800">
              <a:latin typeface="Verdana"/>
              <a:cs typeface="Verdana"/>
            </a:endParaRPr>
          </a:p>
          <a:p>
            <a:pPr marL="12700" marR="5080">
              <a:lnSpc>
                <a:spcPct val="100000"/>
              </a:lnSpc>
              <a:spcBef>
                <a:spcPts val="1000"/>
              </a:spcBef>
            </a:pPr>
            <a:r>
              <a:rPr sz="1700" dirty="0">
                <a:latin typeface="Verdana"/>
                <a:cs typeface="Verdana"/>
              </a:rPr>
              <a:t>Als</a:t>
            </a:r>
            <a:r>
              <a:rPr sz="1700" spc="-30" dirty="0">
                <a:latin typeface="Verdana"/>
                <a:cs typeface="Verdana"/>
              </a:rPr>
              <a:t> </a:t>
            </a:r>
            <a:r>
              <a:rPr sz="1700" dirty="0">
                <a:latin typeface="Verdana"/>
                <a:cs typeface="Verdana"/>
              </a:rPr>
              <a:t>er</a:t>
            </a:r>
            <a:r>
              <a:rPr sz="1700" spc="-25" dirty="0">
                <a:latin typeface="Verdana"/>
                <a:cs typeface="Verdana"/>
              </a:rPr>
              <a:t> </a:t>
            </a:r>
            <a:r>
              <a:rPr sz="1700" i="1" dirty="0">
                <a:latin typeface="Verdana"/>
                <a:cs typeface="Verdana"/>
              </a:rPr>
              <a:t>n</a:t>
            </a:r>
            <a:r>
              <a:rPr sz="1700" i="1" spc="-20" dirty="0">
                <a:latin typeface="Verdana"/>
                <a:cs typeface="Verdana"/>
              </a:rPr>
              <a:t> </a:t>
            </a:r>
            <a:r>
              <a:rPr sz="1700" dirty="0">
                <a:latin typeface="Verdana"/>
                <a:cs typeface="Verdana"/>
              </a:rPr>
              <a:t>steden</a:t>
            </a:r>
            <a:r>
              <a:rPr sz="1700" spc="-25" dirty="0">
                <a:latin typeface="Verdana"/>
                <a:cs typeface="Verdana"/>
              </a:rPr>
              <a:t> </a:t>
            </a:r>
            <a:r>
              <a:rPr sz="1700" dirty="0">
                <a:latin typeface="Verdana"/>
                <a:cs typeface="Verdana"/>
              </a:rPr>
              <a:t>gegeven</a:t>
            </a:r>
            <a:r>
              <a:rPr sz="1700" spc="-40" dirty="0">
                <a:latin typeface="Verdana"/>
                <a:cs typeface="Verdana"/>
              </a:rPr>
              <a:t> </a:t>
            </a:r>
            <a:r>
              <a:rPr sz="1700" dirty="0">
                <a:latin typeface="Verdana"/>
                <a:cs typeface="Verdana"/>
              </a:rPr>
              <a:t>zijn</a:t>
            </a:r>
            <a:r>
              <a:rPr sz="1700" spc="-35" dirty="0">
                <a:latin typeface="Verdana"/>
                <a:cs typeface="Verdana"/>
              </a:rPr>
              <a:t> </a:t>
            </a:r>
            <a:r>
              <a:rPr sz="1700" dirty="0">
                <a:latin typeface="Verdana"/>
                <a:cs typeface="Verdana"/>
              </a:rPr>
              <a:t>die</a:t>
            </a:r>
            <a:r>
              <a:rPr sz="1700" spc="-25" dirty="0">
                <a:latin typeface="Verdana"/>
                <a:cs typeface="Verdana"/>
              </a:rPr>
              <a:t> </a:t>
            </a:r>
            <a:r>
              <a:rPr sz="1700" dirty="0">
                <a:latin typeface="Verdana"/>
                <a:cs typeface="Verdana"/>
              </a:rPr>
              <a:t>een</a:t>
            </a:r>
            <a:r>
              <a:rPr sz="1700" spc="-20" dirty="0">
                <a:latin typeface="Verdana"/>
                <a:cs typeface="Verdana"/>
              </a:rPr>
              <a:t> </a:t>
            </a:r>
            <a:r>
              <a:rPr sz="1700" dirty="0">
                <a:solidFill>
                  <a:srgbClr val="853063"/>
                </a:solidFill>
                <a:latin typeface="Verdana"/>
                <a:cs typeface="Verdana"/>
              </a:rPr>
              <a:t>handelsreiziger</a:t>
            </a:r>
            <a:r>
              <a:rPr sz="1700" spc="-30" dirty="0">
                <a:solidFill>
                  <a:srgbClr val="853063"/>
                </a:solidFill>
                <a:latin typeface="Verdana"/>
                <a:cs typeface="Verdana"/>
              </a:rPr>
              <a:t> </a:t>
            </a:r>
            <a:r>
              <a:rPr sz="1700" dirty="0">
                <a:latin typeface="Verdana"/>
                <a:cs typeface="Verdana"/>
              </a:rPr>
              <a:t>moet</a:t>
            </a:r>
            <a:r>
              <a:rPr sz="1700" spc="-30" dirty="0">
                <a:latin typeface="Verdana"/>
                <a:cs typeface="Verdana"/>
              </a:rPr>
              <a:t> </a:t>
            </a:r>
            <a:r>
              <a:rPr sz="1700" spc="-10" dirty="0">
                <a:latin typeface="Verdana"/>
                <a:cs typeface="Verdana"/>
              </a:rPr>
              <a:t>bezoeken, </a:t>
            </a:r>
            <a:r>
              <a:rPr sz="1700" dirty="0">
                <a:latin typeface="Verdana"/>
                <a:cs typeface="Verdana"/>
              </a:rPr>
              <a:t>samen</a:t>
            </a:r>
            <a:r>
              <a:rPr sz="1700" spc="-40" dirty="0">
                <a:latin typeface="Verdana"/>
                <a:cs typeface="Verdana"/>
              </a:rPr>
              <a:t> </a:t>
            </a:r>
            <a:r>
              <a:rPr sz="1700" dirty="0">
                <a:latin typeface="Verdana"/>
                <a:cs typeface="Verdana"/>
              </a:rPr>
              <a:t>met</a:t>
            </a:r>
            <a:r>
              <a:rPr sz="1700" spc="-35" dirty="0">
                <a:latin typeface="Verdana"/>
                <a:cs typeface="Verdana"/>
              </a:rPr>
              <a:t> </a:t>
            </a:r>
            <a:r>
              <a:rPr sz="1700" dirty="0">
                <a:latin typeface="Verdana"/>
                <a:cs typeface="Verdana"/>
              </a:rPr>
              <a:t>de</a:t>
            </a:r>
            <a:r>
              <a:rPr sz="1700" spc="-25" dirty="0">
                <a:latin typeface="Verdana"/>
                <a:cs typeface="Verdana"/>
              </a:rPr>
              <a:t> </a:t>
            </a:r>
            <a:r>
              <a:rPr sz="1700" dirty="0">
                <a:latin typeface="Verdana"/>
                <a:cs typeface="Verdana"/>
              </a:rPr>
              <a:t>afstand</a:t>
            </a:r>
            <a:r>
              <a:rPr sz="1700" spc="-20" dirty="0">
                <a:latin typeface="Verdana"/>
                <a:cs typeface="Verdana"/>
              </a:rPr>
              <a:t> </a:t>
            </a:r>
            <a:r>
              <a:rPr sz="1700" dirty="0">
                <a:latin typeface="Verdana"/>
                <a:cs typeface="Verdana"/>
              </a:rPr>
              <a:t>tussen</a:t>
            </a:r>
            <a:r>
              <a:rPr sz="1700" spc="-30" dirty="0">
                <a:latin typeface="Verdana"/>
                <a:cs typeface="Verdana"/>
              </a:rPr>
              <a:t> </a:t>
            </a:r>
            <a:r>
              <a:rPr sz="1700" dirty="0">
                <a:latin typeface="Verdana"/>
                <a:cs typeface="Verdana"/>
              </a:rPr>
              <a:t>ieder</a:t>
            </a:r>
            <a:r>
              <a:rPr sz="1700" spc="-40" dirty="0">
                <a:latin typeface="Verdana"/>
                <a:cs typeface="Verdana"/>
              </a:rPr>
              <a:t> </a:t>
            </a:r>
            <a:r>
              <a:rPr sz="1700" dirty="0">
                <a:latin typeface="Verdana"/>
                <a:cs typeface="Verdana"/>
              </a:rPr>
              <a:t>paar</a:t>
            </a:r>
            <a:r>
              <a:rPr sz="1700" spc="-10" dirty="0">
                <a:latin typeface="Verdana"/>
                <a:cs typeface="Verdana"/>
              </a:rPr>
              <a:t> </a:t>
            </a:r>
            <a:r>
              <a:rPr sz="1700" dirty="0">
                <a:latin typeface="Verdana"/>
                <a:cs typeface="Verdana"/>
              </a:rPr>
              <a:t>van</a:t>
            </a:r>
            <a:r>
              <a:rPr sz="1700" spc="-35" dirty="0">
                <a:latin typeface="Verdana"/>
                <a:cs typeface="Verdana"/>
              </a:rPr>
              <a:t> </a:t>
            </a:r>
            <a:r>
              <a:rPr sz="1700" dirty="0">
                <a:latin typeface="Verdana"/>
                <a:cs typeface="Verdana"/>
              </a:rPr>
              <a:t>deze</a:t>
            </a:r>
            <a:r>
              <a:rPr sz="1700" spc="-40" dirty="0">
                <a:latin typeface="Verdana"/>
                <a:cs typeface="Verdana"/>
              </a:rPr>
              <a:t> </a:t>
            </a:r>
            <a:r>
              <a:rPr sz="1700" dirty="0">
                <a:latin typeface="Verdana"/>
                <a:cs typeface="Verdana"/>
              </a:rPr>
              <a:t>steden,</a:t>
            </a:r>
            <a:r>
              <a:rPr sz="1700" spc="-35" dirty="0">
                <a:latin typeface="Verdana"/>
                <a:cs typeface="Verdana"/>
              </a:rPr>
              <a:t> </a:t>
            </a:r>
            <a:r>
              <a:rPr sz="1700" dirty="0">
                <a:solidFill>
                  <a:srgbClr val="01749B"/>
                </a:solidFill>
                <a:latin typeface="Verdana"/>
                <a:cs typeface="Verdana"/>
              </a:rPr>
              <a:t>zoek</a:t>
            </a:r>
            <a:r>
              <a:rPr sz="1700" spc="-50" dirty="0">
                <a:solidFill>
                  <a:srgbClr val="01749B"/>
                </a:solidFill>
                <a:latin typeface="Verdana"/>
                <a:cs typeface="Verdana"/>
              </a:rPr>
              <a:t> </a:t>
            </a:r>
            <a:r>
              <a:rPr sz="1700" dirty="0">
                <a:latin typeface="Verdana"/>
                <a:cs typeface="Verdana"/>
              </a:rPr>
              <a:t>dan</a:t>
            </a:r>
            <a:r>
              <a:rPr sz="1700" spc="-10" dirty="0">
                <a:latin typeface="Verdana"/>
                <a:cs typeface="Verdana"/>
              </a:rPr>
              <a:t> </a:t>
            </a:r>
            <a:r>
              <a:rPr sz="1700" spc="-25" dirty="0">
                <a:solidFill>
                  <a:srgbClr val="318507"/>
                </a:solidFill>
                <a:latin typeface="Verdana"/>
                <a:cs typeface="Verdana"/>
              </a:rPr>
              <a:t>de </a:t>
            </a:r>
            <a:r>
              <a:rPr sz="1700" dirty="0">
                <a:solidFill>
                  <a:srgbClr val="318507"/>
                </a:solidFill>
                <a:latin typeface="Verdana"/>
                <a:cs typeface="Verdana"/>
              </a:rPr>
              <a:t>kortste</a:t>
            </a:r>
            <a:r>
              <a:rPr sz="1700" spc="-40" dirty="0">
                <a:solidFill>
                  <a:srgbClr val="318507"/>
                </a:solidFill>
                <a:latin typeface="Verdana"/>
                <a:cs typeface="Verdana"/>
              </a:rPr>
              <a:t> </a:t>
            </a:r>
            <a:r>
              <a:rPr sz="1700" dirty="0">
                <a:solidFill>
                  <a:srgbClr val="318507"/>
                </a:solidFill>
                <a:latin typeface="Verdana"/>
                <a:cs typeface="Verdana"/>
              </a:rPr>
              <a:t>weg</a:t>
            </a:r>
            <a:r>
              <a:rPr sz="1700" spc="-45" dirty="0">
                <a:solidFill>
                  <a:srgbClr val="318507"/>
                </a:solidFill>
                <a:latin typeface="Verdana"/>
                <a:cs typeface="Verdana"/>
              </a:rPr>
              <a:t> </a:t>
            </a:r>
            <a:r>
              <a:rPr sz="1700" dirty="0">
                <a:latin typeface="Verdana"/>
                <a:cs typeface="Verdana"/>
              </a:rPr>
              <a:t>die</a:t>
            </a:r>
            <a:r>
              <a:rPr sz="1700" spc="-30" dirty="0">
                <a:latin typeface="Verdana"/>
                <a:cs typeface="Verdana"/>
              </a:rPr>
              <a:t> </a:t>
            </a:r>
            <a:r>
              <a:rPr sz="1700" dirty="0">
                <a:latin typeface="Verdana"/>
                <a:cs typeface="Verdana"/>
              </a:rPr>
              <a:t>kan</a:t>
            </a:r>
            <a:r>
              <a:rPr sz="1700" spc="-45" dirty="0">
                <a:latin typeface="Verdana"/>
                <a:cs typeface="Verdana"/>
              </a:rPr>
              <a:t> </a:t>
            </a:r>
            <a:r>
              <a:rPr sz="1700" dirty="0">
                <a:latin typeface="Verdana"/>
                <a:cs typeface="Verdana"/>
              </a:rPr>
              <a:t>worden</a:t>
            </a:r>
            <a:r>
              <a:rPr sz="1700" spc="-40" dirty="0">
                <a:latin typeface="Verdana"/>
                <a:cs typeface="Verdana"/>
              </a:rPr>
              <a:t> </a:t>
            </a:r>
            <a:r>
              <a:rPr sz="1700" dirty="0">
                <a:latin typeface="Verdana"/>
                <a:cs typeface="Verdana"/>
              </a:rPr>
              <a:t>gebruikt,</a:t>
            </a:r>
            <a:r>
              <a:rPr sz="1700" spc="-50" dirty="0">
                <a:latin typeface="Verdana"/>
                <a:cs typeface="Verdana"/>
              </a:rPr>
              <a:t> </a:t>
            </a:r>
            <a:r>
              <a:rPr sz="1700" dirty="0">
                <a:latin typeface="Verdana"/>
                <a:cs typeface="Verdana"/>
              </a:rPr>
              <a:t>waarbij</a:t>
            </a:r>
            <a:r>
              <a:rPr sz="1700" spc="-45" dirty="0">
                <a:latin typeface="Verdana"/>
                <a:cs typeface="Verdana"/>
              </a:rPr>
              <a:t> </a:t>
            </a:r>
            <a:r>
              <a:rPr sz="1700" dirty="0">
                <a:latin typeface="Verdana"/>
                <a:cs typeface="Verdana"/>
              </a:rPr>
              <a:t>iedere</a:t>
            </a:r>
            <a:r>
              <a:rPr sz="1700" spc="-50" dirty="0">
                <a:latin typeface="Verdana"/>
                <a:cs typeface="Verdana"/>
              </a:rPr>
              <a:t> </a:t>
            </a:r>
            <a:r>
              <a:rPr sz="1700" dirty="0">
                <a:latin typeface="Verdana"/>
                <a:cs typeface="Verdana"/>
              </a:rPr>
              <a:t>stad</a:t>
            </a:r>
            <a:r>
              <a:rPr sz="1700" spc="-30" dirty="0">
                <a:latin typeface="Verdana"/>
                <a:cs typeface="Verdana"/>
              </a:rPr>
              <a:t> </a:t>
            </a:r>
            <a:r>
              <a:rPr sz="1700" spc="-10" dirty="0">
                <a:latin typeface="Verdana"/>
                <a:cs typeface="Verdana"/>
              </a:rPr>
              <a:t>eenmaal </a:t>
            </a:r>
            <a:r>
              <a:rPr sz="1700" dirty="0">
                <a:latin typeface="Verdana"/>
                <a:cs typeface="Verdana"/>
              </a:rPr>
              <a:t>wordt</a:t>
            </a:r>
            <a:r>
              <a:rPr sz="1700" spc="-35" dirty="0">
                <a:latin typeface="Verdana"/>
                <a:cs typeface="Verdana"/>
              </a:rPr>
              <a:t> </a:t>
            </a:r>
            <a:r>
              <a:rPr sz="1700" spc="-10" dirty="0">
                <a:latin typeface="Verdana"/>
                <a:cs typeface="Verdana"/>
              </a:rPr>
              <a:t>bezocht.</a:t>
            </a:r>
            <a:endParaRPr sz="1700">
              <a:latin typeface="Verdana"/>
              <a:cs typeface="Verdana"/>
            </a:endParaRPr>
          </a:p>
        </p:txBody>
      </p:sp>
      <p:sp>
        <p:nvSpPr>
          <p:cNvPr id="5" name="object 5"/>
          <p:cNvSpPr txBox="1"/>
          <p:nvPr/>
        </p:nvSpPr>
        <p:spPr>
          <a:xfrm>
            <a:off x="546303" y="5034584"/>
            <a:ext cx="3317240" cy="1240790"/>
          </a:xfrm>
          <a:prstGeom prst="rect">
            <a:avLst/>
          </a:prstGeom>
        </p:spPr>
        <p:txBody>
          <a:bodyPr vert="horz" wrap="square" lIns="0" tIns="12700" rIns="0" bIns="0" rtlCol="0">
            <a:spAutoFit/>
          </a:bodyPr>
          <a:lstStyle/>
          <a:p>
            <a:pPr marL="12700" marR="126364" indent="29209">
              <a:lnSpc>
                <a:spcPct val="151400"/>
              </a:lnSpc>
              <a:spcBef>
                <a:spcPts val="100"/>
              </a:spcBef>
            </a:pPr>
            <a:r>
              <a:rPr sz="1700" i="1" dirty="0">
                <a:latin typeface="Verdana"/>
                <a:cs typeface="Verdana"/>
              </a:rPr>
              <a:t>Hoe</a:t>
            </a:r>
            <a:r>
              <a:rPr sz="1700" i="1" spc="-15" dirty="0">
                <a:latin typeface="Verdana"/>
                <a:cs typeface="Verdana"/>
              </a:rPr>
              <a:t> </a:t>
            </a:r>
            <a:r>
              <a:rPr sz="1700" i="1" dirty="0">
                <a:latin typeface="Verdana"/>
                <a:cs typeface="Verdana"/>
              </a:rPr>
              <a:t>ziet</a:t>
            </a:r>
            <a:r>
              <a:rPr sz="1700" i="1" spc="-35" dirty="0">
                <a:latin typeface="Verdana"/>
                <a:cs typeface="Verdana"/>
              </a:rPr>
              <a:t> </a:t>
            </a:r>
            <a:r>
              <a:rPr sz="1700" i="1" dirty="0">
                <a:latin typeface="Verdana"/>
                <a:cs typeface="Verdana"/>
              </a:rPr>
              <a:t>een</a:t>
            </a:r>
            <a:r>
              <a:rPr sz="1700" i="1" spc="-20" dirty="0">
                <a:latin typeface="Verdana"/>
                <a:cs typeface="Verdana"/>
              </a:rPr>
              <a:t> </a:t>
            </a:r>
            <a:r>
              <a:rPr sz="1700" i="1" dirty="0">
                <a:latin typeface="Verdana"/>
                <a:cs typeface="Verdana"/>
              </a:rPr>
              <a:t>oplossing</a:t>
            </a:r>
            <a:r>
              <a:rPr sz="1700" i="1" spc="-10" dirty="0">
                <a:latin typeface="Verdana"/>
                <a:cs typeface="Verdana"/>
              </a:rPr>
              <a:t> eruit? </a:t>
            </a:r>
            <a:r>
              <a:rPr sz="1700" i="1" dirty="0">
                <a:latin typeface="Verdana"/>
                <a:cs typeface="Verdana"/>
              </a:rPr>
              <a:t>Waarde </a:t>
            </a:r>
            <a:r>
              <a:rPr sz="1700" i="1" spc="-10" dirty="0">
                <a:latin typeface="Verdana"/>
                <a:cs typeface="Verdana"/>
              </a:rPr>
              <a:t>doelfunctie?</a:t>
            </a:r>
            <a:endParaRPr sz="1700">
              <a:latin typeface="Verdana"/>
              <a:cs typeface="Verdana"/>
            </a:endParaRPr>
          </a:p>
          <a:p>
            <a:pPr marL="12700">
              <a:lnSpc>
                <a:spcPct val="100000"/>
              </a:lnSpc>
              <a:spcBef>
                <a:spcPts val="1350"/>
              </a:spcBef>
            </a:pPr>
            <a:r>
              <a:rPr sz="1700" i="1" dirty="0">
                <a:latin typeface="Verdana"/>
                <a:cs typeface="Verdana"/>
              </a:rPr>
              <a:t>Aantal</a:t>
            </a:r>
            <a:r>
              <a:rPr sz="1700" i="1" spc="-40" dirty="0">
                <a:latin typeface="Verdana"/>
                <a:cs typeface="Verdana"/>
              </a:rPr>
              <a:t> </a:t>
            </a:r>
            <a:r>
              <a:rPr sz="1700" i="1" dirty="0">
                <a:latin typeface="Verdana"/>
                <a:cs typeface="Verdana"/>
              </a:rPr>
              <a:t>mogelijke</a:t>
            </a:r>
            <a:r>
              <a:rPr sz="1700" i="1" spc="-40" dirty="0">
                <a:latin typeface="Verdana"/>
                <a:cs typeface="Verdana"/>
              </a:rPr>
              <a:t> </a:t>
            </a:r>
            <a:r>
              <a:rPr sz="1700" i="1" spc="-10" dirty="0">
                <a:latin typeface="Verdana"/>
                <a:cs typeface="Verdana"/>
              </a:rPr>
              <a:t>oplossingen?</a:t>
            </a:r>
            <a:endParaRPr sz="1700">
              <a:latin typeface="Verdana"/>
              <a:cs typeface="Verdana"/>
            </a:endParaRPr>
          </a:p>
        </p:txBody>
      </p:sp>
      <p:sp>
        <p:nvSpPr>
          <p:cNvPr id="6" name="object 6"/>
          <p:cNvSpPr txBox="1"/>
          <p:nvPr/>
        </p:nvSpPr>
        <p:spPr>
          <a:xfrm>
            <a:off x="4165472" y="5159755"/>
            <a:ext cx="4711700" cy="1398905"/>
          </a:xfrm>
          <a:prstGeom prst="rect">
            <a:avLst/>
          </a:prstGeom>
        </p:spPr>
        <p:txBody>
          <a:bodyPr vert="horz" wrap="square" lIns="0" tIns="12700" rIns="0" bIns="0" rtlCol="0">
            <a:spAutoFit/>
          </a:bodyPr>
          <a:lstStyle/>
          <a:p>
            <a:pPr marL="12700">
              <a:lnSpc>
                <a:spcPct val="100000"/>
              </a:lnSpc>
              <a:spcBef>
                <a:spcPts val="100"/>
              </a:spcBef>
            </a:pPr>
            <a:r>
              <a:rPr sz="1700" dirty="0">
                <a:latin typeface="Verdana"/>
                <a:cs typeface="Verdana"/>
              </a:rPr>
              <a:t>Opeenvolging</a:t>
            </a:r>
            <a:r>
              <a:rPr sz="1700" spc="-80" dirty="0">
                <a:latin typeface="Verdana"/>
                <a:cs typeface="Verdana"/>
              </a:rPr>
              <a:t> </a:t>
            </a:r>
            <a:r>
              <a:rPr sz="1700" dirty="0">
                <a:latin typeface="Verdana"/>
                <a:cs typeface="Verdana"/>
              </a:rPr>
              <a:t>van</a:t>
            </a:r>
            <a:r>
              <a:rPr sz="1700" spc="-30" dirty="0">
                <a:latin typeface="Verdana"/>
                <a:cs typeface="Verdana"/>
              </a:rPr>
              <a:t> </a:t>
            </a:r>
            <a:r>
              <a:rPr sz="1700" dirty="0">
                <a:latin typeface="Verdana"/>
                <a:cs typeface="Verdana"/>
              </a:rPr>
              <a:t>de</a:t>
            </a:r>
            <a:r>
              <a:rPr sz="1700" spc="-30" dirty="0">
                <a:latin typeface="Verdana"/>
                <a:cs typeface="Verdana"/>
              </a:rPr>
              <a:t> </a:t>
            </a:r>
            <a:r>
              <a:rPr sz="1700" dirty="0">
                <a:latin typeface="Verdana"/>
                <a:cs typeface="Verdana"/>
              </a:rPr>
              <a:t>steden</a:t>
            </a:r>
            <a:r>
              <a:rPr sz="1700" spc="-35" dirty="0">
                <a:latin typeface="Verdana"/>
                <a:cs typeface="Verdana"/>
              </a:rPr>
              <a:t> </a:t>
            </a:r>
            <a:r>
              <a:rPr sz="1700" dirty="0">
                <a:latin typeface="Verdana"/>
                <a:cs typeface="Verdana"/>
              </a:rPr>
              <a:t>:</a:t>
            </a:r>
            <a:r>
              <a:rPr sz="1700" spc="-35" dirty="0">
                <a:latin typeface="Verdana"/>
                <a:cs typeface="Verdana"/>
              </a:rPr>
              <a:t> </a:t>
            </a:r>
            <a:r>
              <a:rPr sz="1700" spc="-10" dirty="0">
                <a:latin typeface="Verdana"/>
                <a:cs typeface="Verdana"/>
              </a:rPr>
              <a:t>(a,e,d,b,c)</a:t>
            </a:r>
            <a:endParaRPr sz="1700">
              <a:latin typeface="Verdana"/>
              <a:cs typeface="Verdana"/>
            </a:endParaRPr>
          </a:p>
          <a:p>
            <a:pPr marL="12700">
              <a:lnSpc>
                <a:spcPct val="100000"/>
              </a:lnSpc>
              <a:spcBef>
                <a:spcPts val="1435"/>
              </a:spcBef>
            </a:pPr>
            <a:r>
              <a:rPr sz="1700" dirty="0">
                <a:latin typeface="Verdana"/>
                <a:cs typeface="Verdana"/>
              </a:rPr>
              <a:t>75</a:t>
            </a:r>
            <a:r>
              <a:rPr sz="1700" spc="-25" dirty="0">
                <a:latin typeface="Verdana"/>
                <a:cs typeface="Verdana"/>
              </a:rPr>
              <a:t> </a:t>
            </a:r>
            <a:r>
              <a:rPr sz="1700" dirty="0">
                <a:latin typeface="Verdana"/>
                <a:cs typeface="Verdana"/>
              </a:rPr>
              <a:t>+ 50</a:t>
            </a:r>
            <a:r>
              <a:rPr sz="1700" spc="-20" dirty="0">
                <a:latin typeface="Verdana"/>
                <a:cs typeface="Verdana"/>
              </a:rPr>
              <a:t> </a:t>
            </a:r>
            <a:r>
              <a:rPr sz="1700" dirty="0">
                <a:latin typeface="Verdana"/>
                <a:cs typeface="Verdana"/>
              </a:rPr>
              <a:t>+ 75</a:t>
            </a:r>
            <a:r>
              <a:rPr sz="1700" spc="-15" dirty="0">
                <a:latin typeface="Verdana"/>
                <a:cs typeface="Verdana"/>
              </a:rPr>
              <a:t> </a:t>
            </a:r>
            <a:r>
              <a:rPr sz="1700" dirty="0">
                <a:latin typeface="Verdana"/>
                <a:cs typeface="Verdana"/>
              </a:rPr>
              <a:t>+</a:t>
            </a:r>
            <a:r>
              <a:rPr sz="1700" spc="-20" dirty="0">
                <a:latin typeface="Verdana"/>
                <a:cs typeface="Verdana"/>
              </a:rPr>
              <a:t> </a:t>
            </a:r>
            <a:r>
              <a:rPr sz="1700" dirty="0">
                <a:latin typeface="Verdana"/>
                <a:cs typeface="Verdana"/>
              </a:rPr>
              <a:t>50</a:t>
            </a:r>
            <a:r>
              <a:rPr sz="1700" spc="-5" dirty="0">
                <a:latin typeface="Verdana"/>
                <a:cs typeface="Verdana"/>
              </a:rPr>
              <a:t> </a:t>
            </a:r>
            <a:r>
              <a:rPr sz="1700" dirty="0">
                <a:latin typeface="Verdana"/>
                <a:cs typeface="Verdana"/>
              </a:rPr>
              <a:t>+</a:t>
            </a:r>
            <a:r>
              <a:rPr sz="1700" spc="-20" dirty="0">
                <a:latin typeface="Verdana"/>
                <a:cs typeface="Verdana"/>
              </a:rPr>
              <a:t> </a:t>
            </a:r>
            <a:r>
              <a:rPr sz="1700" dirty="0">
                <a:latin typeface="Verdana"/>
                <a:cs typeface="Verdana"/>
              </a:rPr>
              <a:t>125</a:t>
            </a:r>
            <a:r>
              <a:rPr sz="1700" spc="-15" dirty="0">
                <a:latin typeface="Verdana"/>
                <a:cs typeface="Verdana"/>
              </a:rPr>
              <a:t> </a:t>
            </a:r>
            <a:r>
              <a:rPr sz="1700" dirty="0">
                <a:latin typeface="Verdana"/>
                <a:cs typeface="Verdana"/>
              </a:rPr>
              <a:t>= </a:t>
            </a:r>
            <a:r>
              <a:rPr sz="1700" spc="-25" dirty="0">
                <a:latin typeface="Verdana"/>
                <a:cs typeface="Verdana"/>
              </a:rPr>
              <a:t>375</a:t>
            </a:r>
            <a:endParaRPr sz="1700">
              <a:latin typeface="Verdana"/>
              <a:cs typeface="Verdana"/>
            </a:endParaRPr>
          </a:p>
          <a:p>
            <a:pPr marL="12700">
              <a:lnSpc>
                <a:spcPct val="100000"/>
              </a:lnSpc>
              <a:spcBef>
                <a:spcPts val="1215"/>
              </a:spcBef>
            </a:pPr>
            <a:r>
              <a:rPr sz="1700" dirty="0">
                <a:latin typeface="Verdana"/>
                <a:cs typeface="Verdana"/>
              </a:rPr>
              <a:t>5 .</a:t>
            </a:r>
            <a:r>
              <a:rPr sz="1700" spc="-10" dirty="0">
                <a:latin typeface="Verdana"/>
                <a:cs typeface="Verdana"/>
              </a:rPr>
              <a:t> </a:t>
            </a:r>
            <a:r>
              <a:rPr sz="1700" dirty="0">
                <a:latin typeface="Verdana"/>
                <a:cs typeface="Verdana"/>
              </a:rPr>
              <a:t>4</a:t>
            </a:r>
            <a:r>
              <a:rPr sz="1700" spc="-10" dirty="0">
                <a:latin typeface="Verdana"/>
                <a:cs typeface="Verdana"/>
              </a:rPr>
              <a:t> </a:t>
            </a:r>
            <a:r>
              <a:rPr sz="1700" dirty="0">
                <a:latin typeface="Verdana"/>
                <a:cs typeface="Verdana"/>
              </a:rPr>
              <a:t>.</a:t>
            </a:r>
            <a:r>
              <a:rPr sz="1700" spc="-10" dirty="0">
                <a:latin typeface="Verdana"/>
                <a:cs typeface="Verdana"/>
              </a:rPr>
              <a:t> </a:t>
            </a:r>
            <a:r>
              <a:rPr sz="1700" dirty="0">
                <a:latin typeface="Verdana"/>
                <a:cs typeface="Verdana"/>
              </a:rPr>
              <a:t>3</a:t>
            </a:r>
            <a:r>
              <a:rPr sz="1700" spc="5" dirty="0">
                <a:latin typeface="Verdana"/>
                <a:cs typeface="Verdana"/>
              </a:rPr>
              <a:t> </a:t>
            </a:r>
            <a:r>
              <a:rPr sz="1700" dirty="0">
                <a:latin typeface="Verdana"/>
                <a:cs typeface="Verdana"/>
              </a:rPr>
              <a:t>.</a:t>
            </a:r>
            <a:r>
              <a:rPr sz="1700" spc="-10" dirty="0">
                <a:latin typeface="Verdana"/>
                <a:cs typeface="Verdana"/>
              </a:rPr>
              <a:t> </a:t>
            </a:r>
            <a:r>
              <a:rPr sz="1700" dirty="0">
                <a:latin typeface="Verdana"/>
                <a:cs typeface="Verdana"/>
              </a:rPr>
              <a:t>2</a:t>
            </a:r>
            <a:r>
              <a:rPr sz="1700" spc="-10" dirty="0">
                <a:latin typeface="Verdana"/>
                <a:cs typeface="Verdana"/>
              </a:rPr>
              <a:t> </a:t>
            </a:r>
            <a:r>
              <a:rPr sz="1700" dirty="0">
                <a:latin typeface="Verdana"/>
                <a:cs typeface="Verdana"/>
              </a:rPr>
              <a:t>.</a:t>
            </a:r>
            <a:r>
              <a:rPr sz="1700" spc="-10" dirty="0">
                <a:latin typeface="Verdana"/>
                <a:cs typeface="Verdana"/>
              </a:rPr>
              <a:t> </a:t>
            </a:r>
            <a:r>
              <a:rPr sz="1700" dirty="0">
                <a:latin typeface="Verdana"/>
                <a:cs typeface="Verdana"/>
              </a:rPr>
              <a:t>1</a:t>
            </a:r>
            <a:r>
              <a:rPr sz="1700" spc="5" dirty="0">
                <a:latin typeface="Verdana"/>
                <a:cs typeface="Verdana"/>
              </a:rPr>
              <a:t> </a:t>
            </a:r>
            <a:r>
              <a:rPr sz="1700" dirty="0">
                <a:latin typeface="Verdana"/>
                <a:cs typeface="Verdana"/>
              </a:rPr>
              <a:t>=</a:t>
            </a:r>
            <a:r>
              <a:rPr sz="1700" spc="-5" dirty="0">
                <a:latin typeface="Verdana"/>
                <a:cs typeface="Verdana"/>
              </a:rPr>
              <a:t> </a:t>
            </a:r>
            <a:r>
              <a:rPr sz="1700" spc="-25" dirty="0">
                <a:latin typeface="Verdana"/>
                <a:cs typeface="Verdana"/>
              </a:rPr>
              <a:t>120</a:t>
            </a:r>
            <a:endParaRPr sz="1700">
              <a:latin typeface="Verdana"/>
              <a:cs typeface="Verdana"/>
            </a:endParaRPr>
          </a:p>
          <a:p>
            <a:pPr marL="12700">
              <a:lnSpc>
                <a:spcPct val="100000"/>
              </a:lnSpc>
            </a:pPr>
            <a:r>
              <a:rPr sz="1700" dirty="0">
                <a:latin typeface="Verdana"/>
                <a:cs typeface="Verdana"/>
              </a:rPr>
              <a:t>(alle</a:t>
            </a:r>
            <a:r>
              <a:rPr sz="1700" spc="-40" dirty="0">
                <a:latin typeface="Verdana"/>
                <a:cs typeface="Verdana"/>
              </a:rPr>
              <a:t> </a:t>
            </a:r>
            <a:r>
              <a:rPr sz="1700" dirty="0">
                <a:latin typeface="Verdana"/>
                <a:cs typeface="Verdana"/>
              </a:rPr>
              <a:t>mogelijke</a:t>
            </a:r>
            <a:r>
              <a:rPr sz="1700" spc="-40" dirty="0">
                <a:latin typeface="Verdana"/>
                <a:cs typeface="Verdana"/>
              </a:rPr>
              <a:t> </a:t>
            </a:r>
            <a:r>
              <a:rPr sz="1700" dirty="0">
                <a:latin typeface="Verdana"/>
                <a:cs typeface="Verdana"/>
              </a:rPr>
              <a:t>permutaties,</a:t>
            </a:r>
            <a:r>
              <a:rPr sz="1700" spc="-55" dirty="0">
                <a:latin typeface="Verdana"/>
                <a:cs typeface="Verdana"/>
              </a:rPr>
              <a:t> </a:t>
            </a:r>
            <a:r>
              <a:rPr sz="1700" dirty="0">
                <a:latin typeface="Verdana"/>
                <a:cs typeface="Verdana"/>
              </a:rPr>
              <a:t>algemeen:</a:t>
            </a:r>
            <a:r>
              <a:rPr sz="1700" spc="-50" dirty="0">
                <a:latin typeface="Verdana"/>
                <a:cs typeface="Verdana"/>
              </a:rPr>
              <a:t> </a:t>
            </a:r>
            <a:r>
              <a:rPr sz="1700" spc="-25" dirty="0">
                <a:latin typeface="Verdana"/>
                <a:cs typeface="Verdana"/>
              </a:rPr>
              <a:t>n!)</a:t>
            </a:r>
            <a:endParaRPr sz="1700">
              <a:latin typeface="Verdana"/>
              <a:cs typeface="Verdana"/>
            </a:endParaRPr>
          </a:p>
        </p:txBody>
      </p:sp>
      <p:graphicFrame>
        <p:nvGraphicFramePr>
          <p:cNvPr id="7" name="object 7"/>
          <p:cNvGraphicFramePr>
            <a:graphicFrameLocks noGrp="1"/>
          </p:cNvGraphicFramePr>
          <p:nvPr/>
        </p:nvGraphicFramePr>
        <p:xfrm>
          <a:off x="5218176" y="2778760"/>
          <a:ext cx="3619500" cy="1700530"/>
        </p:xfrm>
        <a:graphic>
          <a:graphicData uri="http://schemas.openxmlformats.org/drawingml/2006/table">
            <a:tbl>
              <a:tblPr firstRow="1" bandRow="1">
                <a:tableStyleId>{2D5ABB26-0587-4C30-8999-92F81FD0307C}</a:tableStyleId>
              </a:tblPr>
              <a:tblGrid>
                <a:gridCol w="5715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tblGrid>
              <a:tr h="283210">
                <a:tc>
                  <a:txBody>
                    <a:bodyPr/>
                    <a:lstStyle/>
                    <a:p>
                      <a:pPr>
                        <a:lnSpc>
                          <a:spcPct val="100000"/>
                        </a:lnSpc>
                      </a:pPr>
                      <a:endParaRPr sz="17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tcPr>
                </a:tc>
                <a:tc>
                  <a:txBody>
                    <a:bodyPr/>
                    <a:lstStyle/>
                    <a:p>
                      <a:pPr marL="2540" algn="ctr">
                        <a:lnSpc>
                          <a:spcPts val="2120"/>
                        </a:lnSpc>
                      </a:pPr>
                      <a:r>
                        <a:rPr sz="1800" b="1" spc="-50" dirty="0">
                          <a:latin typeface="Calibri"/>
                          <a:cs typeface="Calibri"/>
                        </a:rPr>
                        <a:t>a</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solidFill>
                  </a:tcPr>
                </a:tc>
                <a:tc>
                  <a:txBody>
                    <a:bodyPr/>
                    <a:lstStyle/>
                    <a:p>
                      <a:pPr marL="635" algn="ctr">
                        <a:lnSpc>
                          <a:spcPts val="2120"/>
                        </a:lnSpc>
                      </a:pPr>
                      <a:r>
                        <a:rPr sz="1800" b="1" spc="-50" dirty="0">
                          <a:latin typeface="Calibri"/>
                          <a:cs typeface="Calibri"/>
                        </a:rPr>
                        <a:t>b</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solidFill>
                  </a:tcPr>
                </a:tc>
                <a:tc>
                  <a:txBody>
                    <a:bodyPr/>
                    <a:lstStyle/>
                    <a:p>
                      <a:pPr marL="635" algn="ctr">
                        <a:lnSpc>
                          <a:spcPts val="2120"/>
                        </a:lnSpc>
                      </a:pPr>
                      <a:r>
                        <a:rPr sz="1800" b="1" spc="-50" dirty="0">
                          <a:latin typeface="Calibri"/>
                          <a:cs typeface="Calibri"/>
                        </a:rPr>
                        <a:t>c</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solidFill>
                  </a:tcPr>
                </a:tc>
                <a:tc>
                  <a:txBody>
                    <a:bodyPr/>
                    <a:lstStyle/>
                    <a:p>
                      <a:pPr marL="635" algn="ctr">
                        <a:lnSpc>
                          <a:spcPts val="2120"/>
                        </a:lnSpc>
                      </a:pPr>
                      <a:r>
                        <a:rPr sz="1800" b="1" spc="-50" dirty="0">
                          <a:latin typeface="Calibri"/>
                          <a:cs typeface="Calibri"/>
                        </a:rPr>
                        <a:t>d</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solidFill>
                  </a:tcPr>
                </a:tc>
                <a:tc>
                  <a:txBody>
                    <a:bodyPr/>
                    <a:lstStyle/>
                    <a:p>
                      <a:pPr marL="1905" algn="ctr">
                        <a:lnSpc>
                          <a:spcPts val="2120"/>
                        </a:lnSpc>
                      </a:pPr>
                      <a:r>
                        <a:rPr sz="1800" b="1" spc="-50" dirty="0">
                          <a:latin typeface="Calibri"/>
                          <a:cs typeface="Calibri"/>
                        </a:rPr>
                        <a:t>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solidFill>
                  </a:tcPr>
                </a:tc>
                <a:extLst>
                  <a:ext uri="{0D108BD9-81ED-4DB2-BD59-A6C34878D82A}">
                    <a16:rowId xmlns:a16="http://schemas.microsoft.com/office/drawing/2014/main" val="10000"/>
                  </a:ext>
                </a:extLst>
              </a:tr>
              <a:tr h="283845">
                <a:tc>
                  <a:txBody>
                    <a:bodyPr/>
                    <a:lstStyle/>
                    <a:p>
                      <a:pPr marL="635" algn="ctr">
                        <a:lnSpc>
                          <a:spcPts val="2120"/>
                        </a:lnSpc>
                      </a:pPr>
                      <a:r>
                        <a:rPr sz="1800" b="1" spc="-50" dirty="0">
                          <a:latin typeface="Calibri"/>
                          <a:cs typeface="Calibri"/>
                        </a:rPr>
                        <a:t>a</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solidFill>
                  </a:tcPr>
                </a:tc>
                <a:tc>
                  <a:txBody>
                    <a:bodyPr/>
                    <a:lstStyle/>
                    <a:p>
                      <a:pPr marL="2540" algn="ctr">
                        <a:lnSpc>
                          <a:spcPts val="2120"/>
                        </a:lnSpc>
                      </a:pPr>
                      <a:r>
                        <a:rPr sz="1800" spc="-50" dirty="0">
                          <a:latin typeface="Calibri"/>
                          <a:cs typeface="Calibri"/>
                        </a:rPr>
                        <a:t>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25" dirty="0">
                          <a:latin typeface="Calibri"/>
                          <a:cs typeface="Calibri"/>
                        </a:rPr>
                        <a:t>100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25" dirty="0">
                          <a:latin typeface="Calibri"/>
                          <a:cs typeface="Calibri"/>
                        </a:rPr>
                        <a:t>125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25" dirty="0">
                          <a:latin typeface="Calibri"/>
                          <a:cs typeface="Calibri"/>
                        </a:rPr>
                        <a:t>100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25" dirty="0">
                          <a:latin typeface="Calibri"/>
                          <a:cs typeface="Calibri"/>
                        </a:rPr>
                        <a:t>75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extLst>
                  <a:ext uri="{0D108BD9-81ED-4DB2-BD59-A6C34878D82A}">
                    <a16:rowId xmlns:a16="http://schemas.microsoft.com/office/drawing/2014/main" val="10001"/>
                  </a:ext>
                </a:extLst>
              </a:tr>
              <a:tr h="283210">
                <a:tc>
                  <a:txBody>
                    <a:bodyPr/>
                    <a:lstStyle/>
                    <a:p>
                      <a:pPr marL="1905" algn="ctr">
                        <a:lnSpc>
                          <a:spcPts val="2120"/>
                        </a:lnSpc>
                      </a:pPr>
                      <a:r>
                        <a:rPr sz="1800" b="1" spc="-50" dirty="0">
                          <a:latin typeface="Calibri"/>
                          <a:cs typeface="Calibri"/>
                        </a:rPr>
                        <a:t>b</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solidFill>
                  </a:tcPr>
                </a:tc>
                <a:tc>
                  <a:txBody>
                    <a:bodyPr/>
                    <a:lstStyle/>
                    <a:p>
                      <a:pPr marL="1905" algn="ctr">
                        <a:lnSpc>
                          <a:spcPts val="2120"/>
                        </a:lnSpc>
                      </a:pPr>
                      <a:r>
                        <a:rPr sz="1800" spc="-25" dirty="0">
                          <a:latin typeface="Calibri"/>
                          <a:cs typeface="Calibri"/>
                        </a:rPr>
                        <a:t>100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3175" algn="ctr">
                        <a:lnSpc>
                          <a:spcPts val="2120"/>
                        </a:lnSpc>
                      </a:pPr>
                      <a:r>
                        <a:rPr sz="1800" spc="-50" dirty="0">
                          <a:latin typeface="Calibri"/>
                          <a:cs typeface="Calibri"/>
                        </a:rPr>
                        <a:t>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25" dirty="0">
                          <a:latin typeface="Calibri"/>
                          <a:cs typeface="Calibri"/>
                        </a:rPr>
                        <a:t>50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25" dirty="0">
                          <a:latin typeface="Calibri"/>
                          <a:cs typeface="Calibri"/>
                        </a:rPr>
                        <a:t>75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25" dirty="0">
                          <a:latin typeface="Calibri"/>
                          <a:cs typeface="Calibri"/>
                        </a:rPr>
                        <a:t>100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extLst>
                  <a:ext uri="{0D108BD9-81ED-4DB2-BD59-A6C34878D82A}">
                    <a16:rowId xmlns:a16="http://schemas.microsoft.com/office/drawing/2014/main" val="10002"/>
                  </a:ext>
                </a:extLst>
              </a:tr>
              <a:tr h="283210">
                <a:tc>
                  <a:txBody>
                    <a:bodyPr/>
                    <a:lstStyle/>
                    <a:p>
                      <a:pPr marL="1905" algn="ctr">
                        <a:lnSpc>
                          <a:spcPts val="2120"/>
                        </a:lnSpc>
                      </a:pPr>
                      <a:r>
                        <a:rPr sz="1800" b="1" spc="-50" dirty="0">
                          <a:latin typeface="Calibri"/>
                          <a:cs typeface="Calibri"/>
                        </a:rPr>
                        <a:t>c</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solidFill>
                  </a:tcPr>
                </a:tc>
                <a:tc>
                  <a:txBody>
                    <a:bodyPr/>
                    <a:lstStyle/>
                    <a:p>
                      <a:pPr marL="2540" algn="ctr">
                        <a:lnSpc>
                          <a:spcPts val="2120"/>
                        </a:lnSpc>
                      </a:pPr>
                      <a:r>
                        <a:rPr sz="1800" spc="-25" dirty="0">
                          <a:latin typeface="Calibri"/>
                          <a:cs typeface="Calibri"/>
                        </a:rPr>
                        <a:t>125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25" dirty="0">
                          <a:latin typeface="Calibri"/>
                          <a:cs typeface="Calibri"/>
                        </a:rPr>
                        <a:t>50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50" dirty="0">
                          <a:latin typeface="Calibri"/>
                          <a:cs typeface="Calibri"/>
                        </a:rPr>
                        <a:t>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25" dirty="0">
                          <a:latin typeface="Calibri"/>
                          <a:cs typeface="Calibri"/>
                        </a:rPr>
                        <a:t>100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25" dirty="0">
                          <a:latin typeface="Calibri"/>
                          <a:cs typeface="Calibri"/>
                        </a:rPr>
                        <a:t>125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extLst>
                  <a:ext uri="{0D108BD9-81ED-4DB2-BD59-A6C34878D82A}">
                    <a16:rowId xmlns:a16="http://schemas.microsoft.com/office/drawing/2014/main" val="10003"/>
                  </a:ext>
                </a:extLst>
              </a:tr>
              <a:tr h="283845">
                <a:tc>
                  <a:txBody>
                    <a:bodyPr/>
                    <a:lstStyle/>
                    <a:p>
                      <a:pPr marL="1270" algn="ctr">
                        <a:lnSpc>
                          <a:spcPts val="2120"/>
                        </a:lnSpc>
                      </a:pPr>
                      <a:r>
                        <a:rPr sz="1800" b="1" spc="-50" dirty="0">
                          <a:latin typeface="Calibri"/>
                          <a:cs typeface="Calibri"/>
                        </a:rPr>
                        <a:t>d</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solidFill>
                  </a:tcPr>
                </a:tc>
                <a:tc>
                  <a:txBody>
                    <a:bodyPr/>
                    <a:lstStyle/>
                    <a:p>
                      <a:pPr marL="2540" algn="ctr">
                        <a:lnSpc>
                          <a:spcPts val="2120"/>
                        </a:lnSpc>
                      </a:pPr>
                      <a:r>
                        <a:rPr sz="1800" spc="-25" dirty="0">
                          <a:latin typeface="Calibri"/>
                          <a:cs typeface="Calibri"/>
                        </a:rPr>
                        <a:t>100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25" dirty="0">
                          <a:latin typeface="Calibri"/>
                          <a:cs typeface="Calibri"/>
                        </a:rPr>
                        <a:t>75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25" dirty="0">
                          <a:latin typeface="Calibri"/>
                          <a:cs typeface="Calibri"/>
                        </a:rPr>
                        <a:t>100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50" dirty="0">
                          <a:latin typeface="Calibri"/>
                          <a:cs typeface="Calibri"/>
                        </a:rPr>
                        <a:t>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25" dirty="0">
                          <a:latin typeface="Calibri"/>
                          <a:cs typeface="Calibri"/>
                        </a:rPr>
                        <a:t>50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extLst>
                  <a:ext uri="{0D108BD9-81ED-4DB2-BD59-A6C34878D82A}">
                    <a16:rowId xmlns:a16="http://schemas.microsoft.com/office/drawing/2014/main" val="10004"/>
                  </a:ext>
                </a:extLst>
              </a:tr>
              <a:tr h="283210">
                <a:tc>
                  <a:txBody>
                    <a:bodyPr/>
                    <a:lstStyle/>
                    <a:p>
                      <a:pPr algn="ctr">
                        <a:lnSpc>
                          <a:spcPts val="2120"/>
                        </a:lnSpc>
                      </a:pPr>
                      <a:r>
                        <a:rPr sz="1800" b="1" spc="-50" dirty="0">
                          <a:latin typeface="Calibri"/>
                          <a:cs typeface="Calibri"/>
                        </a:rPr>
                        <a:t>e</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solidFill>
                  </a:tcPr>
                </a:tc>
                <a:tc>
                  <a:txBody>
                    <a:bodyPr/>
                    <a:lstStyle/>
                    <a:p>
                      <a:pPr marL="2540" algn="ctr">
                        <a:lnSpc>
                          <a:spcPts val="2120"/>
                        </a:lnSpc>
                      </a:pPr>
                      <a:r>
                        <a:rPr sz="1800" spc="-25" dirty="0">
                          <a:latin typeface="Calibri"/>
                          <a:cs typeface="Calibri"/>
                        </a:rPr>
                        <a:t>75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25" dirty="0">
                          <a:latin typeface="Calibri"/>
                          <a:cs typeface="Calibri"/>
                        </a:rPr>
                        <a:t>100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25" dirty="0">
                          <a:latin typeface="Calibri"/>
                          <a:cs typeface="Calibri"/>
                        </a:rPr>
                        <a:t>125</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25" dirty="0">
                          <a:latin typeface="Calibri"/>
                          <a:cs typeface="Calibri"/>
                        </a:rPr>
                        <a:t>50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tc>
                  <a:txBody>
                    <a:bodyPr/>
                    <a:lstStyle/>
                    <a:p>
                      <a:pPr marL="2540" algn="ctr">
                        <a:lnSpc>
                          <a:spcPts val="2120"/>
                        </a:lnSpc>
                      </a:pPr>
                      <a:r>
                        <a:rPr sz="1800" spc="-50" dirty="0">
                          <a:latin typeface="Calibri"/>
                          <a:cs typeface="Calibri"/>
                        </a:rPr>
                        <a:t>0</a:t>
                      </a:r>
                      <a:endParaRPr sz="180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1E8EC">
                        <a:alpha val="49018"/>
                      </a:srgbClr>
                    </a:solid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
              <a:lnSpc>
                <a:spcPct val="100000"/>
              </a:lnSpc>
              <a:spcBef>
                <a:spcPts val="100"/>
              </a:spcBef>
            </a:pPr>
            <a:r>
              <a:rPr sz="1800" dirty="0"/>
              <a:t>Inleiding</a:t>
            </a:r>
            <a:r>
              <a:rPr sz="1800" spc="-60" dirty="0"/>
              <a:t> </a:t>
            </a:r>
            <a:r>
              <a:rPr sz="1800" dirty="0"/>
              <a:t>-</a:t>
            </a:r>
            <a:r>
              <a:rPr sz="1800" spc="-70" dirty="0"/>
              <a:t> </a:t>
            </a:r>
            <a:r>
              <a:rPr sz="1800" spc="-10" dirty="0"/>
              <a:t>Optimalisatieproblemen</a:t>
            </a:r>
            <a:endParaRPr sz="1800"/>
          </a:p>
        </p:txBody>
      </p:sp>
      <p:sp>
        <p:nvSpPr>
          <p:cNvPr id="3" name="object 3"/>
          <p:cNvSpPr txBox="1"/>
          <p:nvPr/>
        </p:nvSpPr>
        <p:spPr>
          <a:xfrm>
            <a:off x="578916" y="742543"/>
            <a:ext cx="5440680" cy="2338070"/>
          </a:xfrm>
          <a:prstGeom prst="rect">
            <a:avLst/>
          </a:prstGeom>
        </p:spPr>
        <p:txBody>
          <a:bodyPr vert="horz" wrap="square" lIns="0" tIns="139065" rIns="0" bIns="0" rtlCol="0">
            <a:spAutoFit/>
          </a:bodyPr>
          <a:lstStyle/>
          <a:p>
            <a:pPr marL="12700">
              <a:lnSpc>
                <a:spcPct val="100000"/>
              </a:lnSpc>
              <a:spcBef>
                <a:spcPts val="1095"/>
              </a:spcBef>
            </a:pPr>
            <a:r>
              <a:rPr sz="1700" dirty="0">
                <a:latin typeface="Verdana"/>
                <a:cs typeface="Verdana"/>
              </a:rPr>
              <a:t>Hoe</a:t>
            </a:r>
            <a:r>
              <a:rPr sz="1700" spc="-40" dirty="0">
                <a:latin typeface="Verdana"/>
                <a:cs typeface="Verdana"/>
              </a:rPr>
              <a:t> </a:t>
            </a:r>
            <a:r>
              <a:rPr sz="1700" dirty="0">
                <a:latin typeface="Verdana"/>
                <a:cs typeface="Verdana"/>
              </a:rPr>
              <a:t>de</a:t>
            </a:r>
            <a:r>
              <a:rPr sz="1700" spc="-35" dirty="0">
                <a:latin typeface="Verdana"/>
                <a:cs typeface="Verdana"/>
              </a:rPr>
              <a:t> </a:t>
            </a:r>
            <a:r>
              <a:rPr sz="1700" dirty="0">
                <a:latin typeface="Verdana"/>
                <a:cs typeface="Verdana"/>
              </a:rPr>
              <a:t>‘beste’</a:t>
            </a:r>
            <a:r>
              <a:rPr sz="1700" spc="-25" dirty="0">
                <a:latin typeface="Verdana"/>
                <a:cs typeface="Verdana"/>
              </a:rPr>
              <a:t> </a:t>
            </a:r>
            <a:r>
              <a:rPr sz="1700" dirty="0">
                <a:latin typeface="Verdana"/>
                <a:cs typeface="Verdana"/>
              </a:rPr>
              <a:t>oplossing</a:t>
            </a:r>
            <a:r>
              <a:rPr sz="1700" spc="-35" dirty="0">
                <a:latin typeface="Verdana"/>
                <a:cs typeface="Verdana"/>
              </a:rPr>
              <a:t> </a:t>
            </a:r>
            <a:r>
              <a:rPr sz="1700" spc="-10" dirty="0">
                <a:latin typeface="Verdana"/>
                <a:cs typeface="Verdana"/>
              </a:rPr>
              <a:t>bepalen?</a:t>
            </a:r>
            <a:endParaRPr sz="1700">
              <a:latin typeface="Verdana"/>
              <a:cs typeface="Verdana"/>
            </a:endParaRPr>
          </a:p>
          <a:p>
            <a:pPr marL="12700">
              <a:lnSpc>
                <a:spcPct val="100000"/>
              </a:lnSpc>
              <a:spcBef>
                <a:spcPts val="994"/>
              </a:spcBef>
            </a:pPr>
            <a:r>
              <a:rPr sz="1700" dirty="0">
                <a:latin typeface="Verdana"/>
                <a:cs typeface="Verdana"/>
              </a:rPr>
              <a:t>Voor</a:t>
            </a:r>
            <a:r>
              <a:rPr sz="1700" spc="-50" dirty="0">
                <a:latin typeface="Verdana"/>
                <a:cs typeface="Verdana"/>
              </a:rPr>
              <a:t> </a:t>
            </a:r>
            <a:r>
              <a:rPr sz="1700" dirty="0">
                <a:latin typeface="Verdana"/>
                <a:cs typeface="Verdana"/>
              </a:rPr>
              <a:t>de</a:t>
            </a:r>
            <a:r>
              <a:rPr sz="1700" spc="-50" dirty="0">
                <a:latin typeface="Verdana"/>
                <a:cs typeface="Verdana"/>
              </a:rPr>
              <a:t> </a:t>
            </a:r>
            <a:r>
              <a:rPr sz="1700" dirty="0">
                <a:latin typeface="Verdana"/>
                <a:cs typeface="Verdana"/>
              </a:rPr>
              <a:t>hand</a:t>
            </a:r>
            <a:r>
              <a:rPr sz="1700" spc="-60" dirty="0">
                <a:latin typeface="Verdana"/>
                <a:cs typeface="Verdana"/>
              </a:rPr>
              <a:t> </a:t>
            </a:r>
            <a:r>
              <a:rPr sz="1700" dirty="0">
                <a:latin typeface="Verdana"/>
                <a:cs typeface="Verdana"/>
              </a:rPr>
              <a:t>liggende</a:t>
            </a:r>
            <a:r>
              <a:rPr sz="1700" spc="-55" dirty="0">
                <a:latin typeface="Verdana"/>
                <a:cs typeface="Verdana"/>
              </a:rPr>
              <a:t> </a:t>
            </a:r>
            <a:r>
              <a:rPr sz="1700" spc="-10" dirty="0">
                <a:latin typeface="Verdana"/>
                <a:cs typeface="Verdana"/>
              </a:rPr>
              <a:t>benadering:</a:t>
            </a:r>
            <a:endParaRPr sz="1700">
              <a:latin typeface="Verdana"/>
              <a:cs typeface="Verdana"/>
            </a:endParaRPr>
          </a:p>
          <a:p>
            <a:pPr marL="298450" indent="-285750">
              <a:lnSpc>
                <a:spcPct val="100000"/>
              </a:lnSpc>
              <a:spcBef>
                <a:spcPts val="994"/>
              </a:spcBef>
              <a:buFont typeface="Wingdings"/>
              <a:buChar char=""/>
              <a:tabLst>
                <a:tab pos="298450" algn="l"/>
              </a:tabLst>
            </a:pPr>
            <a:r>
              <a:rPr sz="1700" dirty="0">
                <a:latin typeface="Verdana"/>
                <a:cs typeface="Verdana"/>
              </a:rPr>
              <a:t>alle</a:t>
            </a:r>
            <a:r>
              <a:rPr sz="1700" spc="-35" dirty="0">
                <a:latin typeface="Verdana"/>
                <a:cs typeface="Verdana"/>
              </a:rPr>
              <a:t> </a:t>
            </a:r>
            <a:r>
              <a:rPr sz="1700" dirty="0">
                <a:latin typeface="Verdana"/>
                <a:cs typeface="Verdana"/>
              </a:rPr>
              <a:t>oplossingen</a:t>
            </a:r>
            <a:r>
              <a:rPr sz="1700" spc="-40" dirty="0">
                <a:latin typeface="Verdana"/>
                <a:cs typeface="Verdana"/>
              </a:rPr>
              <a:t> </a:t>
            </a:r>
            <a:r>
              <a:rPr sz="1700" spc="-10" dirty="0">
                <a:latin typeface="Verdana"/>
                <a:cs typeface="Verdana"/>
              </a:rPr>
              <a:t>bepalen</a:t>
            </a:r>
            <a:endParaRPr sz="1700">
              <a:latin typeface="Verdana"/>
              <a:cs typeface="Verdana"/>
            </a:endParaRPr>
          </a:p>
          <a:p>
            <a:pPr marL="298450" indent="-285750">
              <a:lnSpc>
                <a:spcPct val="100000"/>
              </a:lnSpc>
              <a:spcBef>
                <a:spcPts val="1010"/>
              </a:spcBef>
              <a:buFont typeface="Wingdings"/>
              <a:buChar char=""/>
              <a:tabLst>
                <a:tab pos="298450" algn="l"/>
              </a:tabLst>
            </a:pPr>
            <a:r>
              <a:rPr sz="1700" dirty="0">
                <a:latin typeface="Verdana"/>
                <a:cs typeface="Verdana"/>
              </a:rPr>
              <a:t>voor</a:t>
            </a:r>
            <a:r>
              <a:rPr sz="1700" spc="-50" dirty="0">
                <a:latin typeface="Verdana"/>
                <a:cs typeface="Verdana"/>
              </a:rPr>
              <a:t> </a:t>
            </a:r>
            <a:r>
              <a:rPr sz="1700" dirty="0">
                <a:latin typeface="Verdana"/>
                <a:cs typeface="Verdana"/>
              </a:rPr>
              <a:t>elke</a:t>
            </a:r>
            <a:r>
              <a:rPr sz="1700" spc="-60" dirty="0">
                <a:latin typeface="Verdana"/>
                <a:cs typeface="Verdana"/>
              </a:rPr>
              <a:t> </a:t>
            </a:r>
            <a:r>
              <a:rPr sz="1700" dirty="0">
                <a:latin typeface="Verdana"/>
                <a:cs typeface="Verdana"/>
              </a:rPr>
              <a:t>oplossing</a:t>
            </a:r>
            <a:r>
              <a:rPr sz="1700" spc="-40" dirty="0">
                <a:latin typeface="Verdana"/>
                <a:cs typeface="Verdana"/>
              </a:rPr>
              <a:t> </a:t>
            </a:r>
            <a:r>
              <a:rPr sz="1700" dirty="0">
                <a:latin typeface="Verdana"/>
                <a:cs typeface="Verdana"/>
              </a:rPr>
              <a:t>de</a:t>
            </a:r>
            <a:r>
              <a:rPr sz="1700" spc="-40" dirty="0">
                <a:latin typeface="Verdana"/>
                <a:cs typeface="Verdana"/>
              </a:rPr>
              <a:t> </a:t>
            </a:r>
            <a:r>
              <a:rPr sz="1700" dirty="0">
                <a:latin typeface="Verdana"/>
                <a:cs typeface="Verdana"/>
              </a:rPr>
              <a:t>doelfunctie</a:t>
            </a:r>
            <a:r>
              <a:rPr sz="1700" spc="-55" dirty="0">
                <a:latin typeface="Verdana"/>
                <a:cs typeface="Verdana"/>
              </a:rPr>
              <a:t> </a:t>
            </a:r>
            <a:r>
              <a:rPr sz="1700" spc="-10" dirty="0">
                <a:latin typeface="Verdana"/>
                <a:cs typeface="Verdana"/>
              </a:rPr>
              <a:t>bepalen</a:t>
            </a:r>
            <a:endParaRPr sz="1700">
              <a:latin typeface="Verdana"/>
              <a:cs typeface="Verdana"/>
            </a:endParaRPr>
          </a:p>
          <a:p>
            <a:pPr marL="298450" indent="-285750">
              <a:lnSpc>
                <a:spcPct val="100000"/>
              </a:lnSpc>
              <a:spcBef>
                <a:spcPts val="1000"/>
              </a:spcBef>
              <a:buFont typeface="Wingdings"/>
              <a:buChar char=""/>
              <a:tabLst>
                <a:tab pos="298450" algn="l"/>
              </a:tabLst>
            </a:pPr>
            <a:r>
              <a:rPr sz="1700" dirty="0">
                <a:latin typeface="Verdana"/>
                <a:cs typeface="Verdana"/>
              </a:rPr>
              <a:t>de</a:t>
            </a:r>
            <a:r>
              <a:rPr sz="1700" spc="-25" dirty="0">
                <a:latin typeface="Verdana"/>
                <a:cs typeface="Verdana"/>
              </a:rPr>
              <a:t> </a:t>
            </a:r>
            <a:r>
              <a:rPr sz="1700" dirty="0">
                <a:latin typeface="Verdana"/>
                <a:cs typeface="Verdana"/>
              </a:rPr>
              <a:t>oplossing</a:t>
            </a:r>
            <a:r>
              <a:rPr sz="1700" spc="-25" dirty="0">
                <a:latin typeface="Verdana"/>
                <a:cs typeface="Verdana"/>
              </a:rPr>
              <a:t> </a:t>
            </a:r>
            <a:r>
              <a:rPr sz="1700" dirty="0">
                <a:latin typeface="Verdana"/>
                <a:cs typeface="Verdana"/>
              </a:rPr>
              <a:t>nemen</a:t>
            </a:r>
            <a:r>
              <a:rPr sz="1700" spc="-40" dirty="0">
                <a:latin typeface="Verdana"/>
                <a:cs typeface="Verdana"/>
              </a:rPr>
              <a:t> </a:t>
            </a:r>
            <a:r>
              <a:rPr sz="1700" dirty="0">
                <a:latin typeface="Verdana"/>
                <a:cs typeface="Verdana"/>
              </a:rPr>
              <a:t>met</a:t>
            </a:r>
            <a:r>
              <a:rPr sz="1700" spc="-35" dirty="0">
                <a:latin typeface="Verdana"/>
                <a:cs typeface="Verdana"/>
              </a:rPr>
              <a:t> </a:t>
            </a:r>
            <a:r>
              <a:rPr sz="1700" dirty="0">
                <a:latin typeface="Verdana"/>
                <a:cs typeface="Verdana"/>
              </a:rPr>
              <a:t>de</a:t>
            </a:r>
            <a:r>
              <a:rPr sz="1700" spc="-20" dirty="0">
                <a:latin typeface="Verdana"/>
                <a:cs typeface="Verdana"/>
              </a:rPr>
              <a:t> </a:t>
            </a:r>
            <a:r>
              <a:rPr sz="1700" dirty="0">
                <a:latin typeface="Verdana"/>
                <a:cs typeface="Verdana"/>
              </a:rPr>
              <a:t>laagste</a:t>
            </a:r>
            <a:r>
              <a:rPr sz="1700" spc="-15" dirty="0">
                <a:latin typeface="Verdana"/>
                <a:cs typeface="Verdana"/>
              </a:rPr>
              <a:t> </a:t>
            </a:r>
            <a:r>
              <a:rPr sz="1700" spc="-10" dirty="0">
                <a:latin typeface="Verdana"/>
                <a:cs typeface="Verdana"/>
              </a:rPr>
              <a:t>doelfunctie</a:t>
            </a:r>
            <a:endParaRPr sz="1700">
              <a:latin typeface="Verdana"/>
              <a:cs typeface="Verdana"/>
            </a:endParaRPr>
          </a:p>
          <a:p>
            <a:pPr marL="280035" indent="-267335">
              <a:lnSpc>
                <a:spcPct val="100000"/>
              </a:lnSpc>
              <a:spcBef>
                <a:spcPts val="969"/>
              </a:spcBef>
              <a:buFont typeface="Wingdings"/>
              <a:buChar char=""/>
              <a:tabLst>
                <a:tab pos="280035" algn="l"/>
              </a:tabLst>
            </a:pPr>
            <a:r>
              <a:rPr sz="1700" b="1" dirty="0">
                <a:latin typeface="Verdana"/>
                <a:cs typeface="Verdana"/>
              </a:rPr>
              <a:t>Enumeration</a:t>
            </a:r>
            <a:r>
              <a:rPr sz="1700" b="1" spc="-60" dirty="0">
                <a:latin typeface="Verdana"/>
                <a:cs typeface="Verdana"/>
              </a:rPr>
              <a:t> </a:t>
            </a:r>
            <a:r>
              <a:rPr sz="1700" b="1" spc="-10" dirty="0">
                <a:latin typeface="Verdana"/>
                <a:cs typeface="Verdana"/>
              </a:rPr>
              <a:t>method</a:t>
            </a:r>
            <a:endParaRPr sz="1700">
              <a:latin typeface="Verdana"/>
              <a:cs typeface="Verdana"/>
            </a:endParaRPr>
          </a:p>
        </p:txBody>
      </p:sp>
      <p:pic>
        <p:nvPicPr>
          <p:cNvPr id="4" name="object 4"/>
          <p:cNvPicPr/>
          <p:nvPr/>
        </p:nvPicPr>
        <p:blipFill>
          <a:blip r:embed="rId3" cstate="print"/>
          <a:stretch>
            <a:fillRect/>
          </a:stretch>
        </p:blipFill>
        <p:spPr>
          <a:xfrm>
            <a:off x="482268" y="3746795"/>
            <a:ext cx="3108099" cy="1923391"/>
          </a:xfrm>
          <a:prstGeom prst="rect">
            <a:avLst/>
          </a:prstGeom>
        </p:spPr>
      </p:pic>
      <p:sp>
        <p:nvSpPr>
          <p:cNvPr id="5" name="object 5"/>
          <p:cNvSpPr/>
          <p:nvPr/>
        </p:nvSpPr>
        <p:spPr>
          <a:xfrm>
            <a:off x="5317871" y="3287229"/>
            <a:ext cx="2290445" cy="831215"/>
          </a:xfrm>
          <a:custGeom>
            <a:avLst/>
            <a:gdLst/>
            <a:ahLst/>
            <a:cxnLst/>
            <a:rect l="l" t="t" r="r" b="b"/>
            <a:pathLst>
              <a:path w="2290445" h="831214">
                <a:moveTo>
                  <a:pt x="2289936" y="0"/>
                </a:moveTo>
                <a:lnTo>
                  <a:pt x="0" y="0"/>
                </a:lnTo>
                <a:lnTo>
                  <a:pt x="0" y="830999"/>
                </a:lnTo>
                <a:lnTo>
                  <a:pt x="2289936" y="830999"/>
                </a:lnTo>
                <a:lnTo>
                  <a:pt x="2289936" y="0"/>
                </a:lnTo>
                <a:close/>
              </a:path>
            </a:pathLst>
          </a:custGeom>
          <a:solidFill>
            <a:srgbClr val="FF0000"/>
          </a:solidFill>
        </p:spPr>
        <p:txBody>
          <a:bodyPr wrap="square" lIns="0" tIns="0" rIns="0" bIns="0" rtlCol="0"/>
          <a:lstStyle/>
          <a:p>
            <a:endParaRPr/>
          </a:p>
        </p:txBody>
      </p:sp>
      <p:sp>
        <p:nvSpPr>
          <p:cNvPr id="6" name="object 6"/>
          <p:cNvSpPr txBox="1"/>
          <p:nvPr/>
        </p:nvSpPr>
        <p:spPr>
          <a:xfrm>
            <a:off x="5317871" y="3287229"/>
            <a:ext cx="2290445" cy="831215"/>
          </a:xfrm>
          <a:prstGeom prst="rect">
            <a:avLst/>
          </a:prstGeom>
          <a:ln w="25400">
            <a:solidFill>
              <a:srgbClr val="FF0000"/>
            </a:solidFill>
          </a:ln>
        </p:spPr>
        <p:txBody>
          <a:bodyPr vert="horz" wrap="square" lIns="0" tIns="33655" rIns="0" bIns="0" rtlCol="0">
            <a:spAutoFit/>
          </a:bodyPr>
          <a:lstStyle/>
          <a:p>
            <a:pPr marL="92075" marR="755650">
              <a:lnSpc>
                <a:spcPct val="100000"/>
              </a:lnSpc>
              <a:spcBef>
                <a:spcPts val="265"/>
              </a:spcBef>
            </a:pPr>
            <a:r>
              <a:rPr sz="1600" spc="-10" dirty="0">
                <a:solidFill>
                  <a:srgbClr val="FFFFFF"/>
                </a:solidFill>
                <a:latin typeface="Calibri"/>
                <a:cs typeface="Calibri"/>
              </a:rPr>
              <a:t>Oplossingsruimte </a:t>
            </a:r>
            <a:r>
              <a:rPr sz="1600" dirty="0">
                <a:solidFill>
                  <a:srgbClr val="FFFFFF"/>
                </a:solidFill>
                <a:latin typeface="Calibri"/>
                <a:cs typeface="Calibri"/>
              </a:rPr>
              <a:t>kan</a:t>
            </a:r>
            <a:r>
              <a:rPr sz="1600" spc="-35" dirty="0">
                <a:solidFill>
                  <a:srgbClr val="FFFFFF"/>
                </a:solidFill>
                <a:latin typeface="Calibri"/>
                <a:cs typeface="Calibri"/>
              </a:rPr>
              <a:t> </a:t>
            </a:r>
            <a:r>
              <a:rPr sz="1600" spc="-10" dirty="0">
                <a:solidFill>
                  <a:srgbClr val="FFFFFF"/>
                </a:solidFill>
                <a:latin typeface="Calibri"/>
                <a:cs typeface="Calibri"/>
              </a:rPr>
              <a:t>onhandel- </a:t>
            </a:r>
            <a:r>
              <a:rPr sz="1600" dirty="0">
                <a:solidFill>
                  <a:srgbClr val="FFFFFF"/>
                </a:solidFill>
                <a:latin typeface="Calibri"/>
                <a:cs typeface="Calibri"/>
              </a:rPr>
              <a:t>baar</a:t>
            </a:r>
            <a:r>
              <a:rPr sz="1600" spc="-45" dirty="0">
                <a:solidFill>
                  <a:srgbClr val="FFFFFF"/>
                </a:solidFill>
                <a:latin typeface="Calibri"/>
                <a:cs typeface="Calibri"/>
              </a:rPr>
              <a:t> </a:t>
            </a:r>
            <a:r>
              <a:rPr sz="1600" dirty="0">
                <a:solidFill>
                  <a:srgbClr val="FFFFFF"/>
                </a:solidFill>
                <a:latin typeface="Calibri"/>
                <a:cs typeface="Calibri"/>
              </a:rPr>
              <a:t>groot</a:t>
            </a:r>
            <a:r>
              <a:rPr sz="1600" spc="-20" dirty="0">
                <a:solidFill>
                  <a:srgbClr val="FFFFFF"/>
                </a:solidFill>
                <a:latin typeface="Calibri"/>
                <a:cs typeface="Calibri"/>
              </a:rPr>
              <a:t> zijn</a:t>
            </a:r>
            <a:endParaRPr sz="1600">
              <a:latin typeface="Calibri"/>
              <a:cs typeface="Calibri"/>
            </a:endParaRPr>
          </a:p>
        </p:txBody>
      </p:sp>
      <p:sp>
        <p:nvSpPr>
          <p:cNvPr id="7" name="object 7"/>
          <p:cNvSpPr/>
          <p:nvPr/>
        </p:nvSpPr>
        <p:spPr>
          <a:xfrm>
            <a:off x="7162118" y="3644377"/>
            <a:ext cx="401320" cy="354330"/>
          </a:xfrm>
          <a:custGeom>
            <a:avLst/>
            <a:gdLst/>
            <a:ahLst/>
            <a:cxnLst/>
            <a:rect l="l" t="t" r="r" b="b"/>
            <a:pathLst>
              <a:path w="401320" h="354329">
                <a:moveTo>
                  <a:pt x="200840" y="0"/>
                </a:moveTo>
                <a:lnTo>
                  <a:pt x="191768" y="2356"/>
                </a:lnTo>
                <a:lnTo>
                  <a:pt x="184790" y="9425"/>
                </a:lnTo>
                <a:lnTo>
                  <a:pt x="2427" y="325942"/>
                </a:lnTo>
                <a:lnTo>
                  <a:pt x="0" y="335608"/>
                </a:lnTo>
                <a:lnTo>
                  <a:pt x="2544" y="344619"/>
                </a:lnTo>
                <a:lnTo>
                  <a:pt x="9100" y="351274"/>
                </a:lnTo>
                <a:lnTo>
                  <a:pt x="18710" y="353870"/>
                </a:lnTo>
                <a:lnTo>
                  <a:pt x="382504" y="353870"/>
                </a:lnTo>
                <a:lnTo>
                  <a:pt x="392114" y="351274"/>
                </a:lnTo>
                <a:lnTo>
                  <a:pt x="398670" y="344619"/>
                </a:lnTo>
                <a:lnTo>
                  <a:pt x="401214" y="335608"/>
                </a:lnTo>
                <a:lnTo>
                  <a:pt x="398787" y="325942"/>
                </a:lnTo>
                <a:lnTo>
                  <a:pt x="390762" y="311978"/>
                </a:lnTo>
                <a:lnTo>
                  <a:pt x="200607" y="311978"/>
                </a:lnTo>
                <a:lnTo>
                  <a:pt x="191477" y="310175"/>
                </a:lnTo>
                <a:lnTo>
                  <a:pt x="184092" y="305229"/>
                </a:lnTo>
                <a:lnTo>
                  <a:pt x="179149" y="297840"/>
                </a:lnTo>
                <a:lnTo>
                  <a:pt x="177346" y="288705"/>
                </a:lnTo>
                <a:lnTo>
                  <a:pt x="179149" y="279570"/>
                </a:lnTo>
                <a:lnTo>
                  <a:pt x="184092" y="272181"/>
                </a:lnTo>
                <a:lnTo>
                  <a:pt x="191477" y="267235"/>
                </a:lnTo>
                <a:lnTo>
                  <a:pt x="200607" y="265432"/>
                </a:lnTo>
                <a:lnTo>
                  <a:pt x="364012" y="265432"/>
                </a:lnTo>
                <a:lnTo>
                  <a:pt x="353312" y="246813"/>
                </a:lnTo>
                <a:lnTo>
                  <a:pt x="186651" y="246813"/>
                </a:lnTo>
                <a:lnTo>
                  <a:pt x="186651" y="83900"/>
                </a:lnTo>
                <a:lnTo>
                  <a:pt x="259689" y="83900"/>
                </a:lnTo>
                <a:lnTo>
                  <a:pt x="216889" y="9425"/>
                </a:lnTo>
                <a:lnTo>
                  <a:pt x="209911" y="2356"/>
                </a:lnTo>
                <a:lnTo>
                  <a:pt x="200840" y="0"/>
                </a:lnTo>
                <a:close/>
              </a:path>
              <a:path w="401320" h="354329">
                <a:moveTo>
                  <a:pt x="364012" y="265432"/>
                </a:moveTo>
                <a:lnTo>
                  <a:pt x="200607" y="265432"/>
                </a:lnTo>
                <a:lnTo>
                  <a:pt x="209737" y="267235"/>
                </a:lnTo>
                <a:lnTo>
                  <a:pt x="217122" y="272181"/>
                </a:lnTo>
                <a:lnTo>
                  <a:pt x="222065" y="279570"/>
                </a:lnTo>
                <a:lnTo>
                  <a:pt x="223867" y="288705"/>
                </a:lnTo>
                <a:lnTo>
                  <a:pt x="222065" y="297840"/>
                </a:lnTo>
                <a:lnTo>
                  <a:pt x="217122" y="305229"/>
                </a:lnTo>
                <a:lnTo>
                  <a:pt x="209737" y="310175"/>
                </a:lnTo>
                <a:lnTo>
                  <a:pt x="200607" y="311978"/>
                </a:lnTo>
                <a:lnTo>
                  <a:pt x="390762" y="311978"/>
                </a:lnTo>
                <a:lnTo>
                  <a:pt x="364012" y="265432"/>
                </a:lnTo>
                <a:close/>
              </a:path>
              <a:path w="401320" h="354329">
                <a:moveTo>
                  <a:pt x="259689" y="83900"/>
                </a:moveTo>
                <a:lnTo>
                  <a:pt x="214563" y="83900"/>
                </a:lnTo>
                <a:lnTo>
                  <a:pt x="214563" y="246813"/>
                </a:lnTo>
                <a:lnTo>
                  <a:pt x="353312" y="246813"/>
                </a:lnTo>
                <a:lnTo>
                  <a:pt x="259689" y="83900"/>
                </a:lnTo>
                <a:close/>
              </a:path>
            </a:pathLst>
          </a:custGeom>
          <a:solidFill>
            <a:srgbClr val="000000"/>
          </a:solidFill>
        </p:spPr>
        <p:txBody>
          <a:bodyPr wrap="square" lIns="0" tIns="0" rIns="0" bIns="0" rtlCol="0"/>
          <a:lstStyle/>
          <a:p>
            <a:endParaRPr/>
          </a:p>
        </p:txBody>
      </p:sp>
      <p:pic>
        <p:nvPicPr>
          <p:cNvPr id="8" name="object 8"/>
          <p:cNvPicPr/>
          <p:nvPr/>
        </p:nvPicPr>
        <p:blipFill>
          <a:blip r:embed="rId4" cstate="print"/>
          <a:stretch>
            <a:fillRect/>
          </a:stretch>
        </p:blipFill>
        <p:spPr>
          <a:xfrm>
            <a:off x="4568828" y="4633304"/>
            <a:ext cx="3934329" cy="160045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5240">
              <a:lnSpc>
                <a:spcPct val="100000"/>
              </a:lnSpc>
              <a:spcBef>
                <a:spcPts val="100"/>
              </a:spcBef>
            </a:pPr>
            <a:r>
              <a:rPr sz="1800" dirty="0"/>
              <a:t>Inleiding</a:t>
            </a:r>
            <a:r>
              <a:rPr sz="1800" spc="-60" dirty="0"/>
              <a:t> </a:t>
            </a:r>
            <a:r>
              <a:rPr sz="1800" dirty="0"/>
              <a:t>-</a:t>
            </a:r>
            <a:r>
              <a:rPr sz="1800" spc="-70" dirty="0"/>
              <a:t> </a:t>
            </a:r>
            <a:r>
              <a:rPr sz="1800" spc="-10" dirty="0"/>
              <a:t>Optimalisatieproblemen</a:t>
            </a:r>
            <a:endParaRPr sz="1800"/>
          </a:p>
        </p:txBody>
      </p:sp>
      <p:sp>
        <p:nvSpPr>
          <p:cNvPr id="3" name="object 3"/>
          <p:cNvSpPr txBox="1"/>
          <p:nvPr/>
        </p:nvSpPr>
        <p:spPr>
          <a:xfrm>
            <a:off x="578916" y="699769"/>
            <a:ext cx="3646170" cy="1764664"/>
          </a:xfrm>
          <a:prstGeom prst="rect">
            <a:avLst/>
          </a:prstGeom>
        </p:spPr>
        <p:txBody>
          <a:bodyPr vert="horz" wrap="square" lIns="0" tIns="180975" rIns="0" bIns="0" rtlCol="0">
            <a:spAutoFit/>
          </a:bodyPr>
          <a:lstStyle/>
          <a:p>
            <a:pPr marL="12700">
              <a:lnSpc>
                <a:spcPct val="100000"/>
              </a:lnSpc>
              <a:spcBef>
                <a:spcPts val="1425"/>
              </a:spcBef>
            </a:pPr>
            <a:r>
              <a:rPr sz="2400" b="1" dirty="0">
                <a:latin typeface="Verdana"/>
                <a:cs typeface="Verdana"/>
              </a:rPr>
              <a:t>De</a:t>
            </a:r>
            <a:r>
              <a:rPr sz="2400" b="1" spc="-20" dirty="0">
                <a:latin typeface="Verdana"/>
                <a:cs typeface="Verdana"/>
              </a:rPr>
              <a:t> </a:t>
            </a:r>
            <a:r>
              <a:rPr sz="2400" b="1" dirty="0">
                <a:latin typeface="Verdana"/>
                <a:cs typeface="Verdana"/>
              </a:rPr>
              <a:t>8</a:t>
            </a:r>
            <a:r>
              <a:rPr sz="2400" b="1" spc="-20" dirty="0">
                <a:latin typeface="Verdana"/>
                <a:cs typeface="Verdana"/>
              </a:rPr>
              <a:t> </a:t>
            </a:r>
            <a:r>
              <a:rPr sz="2400" b="1" dirty="0">
                <a:latin typeface="Verdana"/>
                <a:cs typeface="Verdana"/>
              </a:rPr>
              <a:t>–</a:t>
            </a:r>
            <a:r>
              <a:rPr sz="2400" b="1" spc="-15" dirty="0">
                <a:latin typeface="Verdana"/>
                <a:cs typeface="Verdana"/>
              </a:rPr>
              <a:t> </a:t>
            </a:r>
            <a:r>
              <a:rPr sz="2400" b="1" spc="-10" dirty="0">
                <a:latin typeface="Verdana"/>
                <a:cs typeface="Verdana"/>
              </a:rPr>
              <a:t>puzzel</a:t>
            </a:r>
            <a:endParaRPr sz="2400">
              <a:latin typeface="Verdana"/>
              <a:cs typeface="Verdana"/>
            </a:endParaRPr>
          </a:p>
          <a:p>
            <a:pPr marL="12700">
              <a:lnSpc>
                <a:spcPct val="100000"/>
              </a:lnSpc>
              <a:spcBef>
                <a:spcPts val="1000"/>
              </a:spcBef>
            </a:pPr>
            <a:r>
              <a:rPr sz="1800" dirty="0">
                <a:latin typeface="Verdana"/>
                <a:cs typeface="Verdana"/>
              </a:rPr>
              <a:t>Vakjes</a:t>
            </a:r>
            <a:r>
              <a:rPr sz="1800" spc="-80" dirty="0">
                <a:latin typeface="Verdana"/>
                <a:cs typeface="Verdana"/>
              </a:rPr>
              <a:t> </a:t>
            </a:r>
            <a:r>
              <a:rPr sz="1800" dirty="0">
                <a:latin typeface="Verdana"/>
                <a:cs typeface="Verdana"/>
              </a:rPr>
              <a:t>in</a:t>
            </a:r>
            <a:r>
              <a:rPr sz="1800" spc="-70" dirty="0">
                <a:latin typeface="Verdana"/>
                <a:cs typeface="Verdana"/>
              </a:rPr>
              <a:t> </a:t>
            </a:r>
            <a:r>
              <a:rPr sz="1800" dirty="0">
                <a:latin typeface="Verdana"/>
                <a:cs typeface="Verdana"/>
              </a:rPr>
              <a:t>juiste</a:t>
            </a:r>
            <a:r>
              <a:rPr sz="1800" spc="-60" dirty="0">
                <a:latin typeface="Verdana"/>
                <a:cs typeface="Verdana"/>
              </a:rPr>
              <a:t> </a:t>
            </a:r>
            <a:r>
              <a:rPr sz="1800" dirty="0">
                <a:latin typeface="Verdana"/>
                <a:cs typeface="Verdana"/>
              </a:rPr>
              <a:t>volgorde</a:t>
            </a:r>
            <a:r>
              <a:rPr sz="1800" spc="-60" dirty="0">
                <a:latin typeface="Verdana"/>
                <a:cs typeface="Verdana"/>
              </a:rPr>
              <a:t> </a:t>
            </a:r>
            <a:r>
              <a:rPr sz="1800" spc="-10" dirty="0">
                <a:latin typeface="Verdana"/>
                <a:cs typeface="Verdana"/>
              </a:rPr>
              <a:t>zetten</a:t>
            </a:r>
            <a:endParaRPr sz="1800">
              <a:latin typeface="Verdana"/>
              <a:cs typeface="Verdana"/>
            </a:endParaRPr>
          </a:p>
          <a:p>
            <a:pPr>
              <a:lnSpc>
                <a:spcPct val="100000"/>
              </a:lnSpc>
              <a:spcBef>
                <a:spcPts val="1975"/>
              </a:spcBef>
            </a:pPr>
            <a:endParaRPr sz="1800">
              <a:latin typeface="Verdana"/>
              <a:cs typeface="Verdana"/>
            </a:endParaRPr>
          </a:p>
          <a:p>
            <a:pPr marL="12700">
              <a:lnSpc>
                <a:spcPct val="100000"/>
              </a:lnSpc>
            </a:pPr>
            <a:r>
              <a:rPr sz="1800" dirty="0">
                <a:latin typeface="Verdana"/>
                <a:cs typeface="Verdana"/>
              </a:rPr>
              <a:t>Hoe</a:t>
            </a:r>
            <a:r>
              <a:rPr sz="1800" spc="-45" dirty="0">
                <a:latin typeface="Verdana"/>
                <a:cs typeface="Verdana"/>
              </a:rPr>
              <a:t> </a:t>
            </a:r>
            <a:r>
              <a:rPr sz="1800" dirty="0">
                <a:latin typeface="Verdana"/>
                <a:cs typeface="Verdana"/>
              </a:rPr>
              <a:t>ziet</a:t>
            </a:r>
            <a:r>
              <a:rPr sz="1800" spc="-35" dirty="0">
                <a:latin typeface="Verdana"/>
                <a:cs typeface="Verdana"/>
              </a:rPr>
              <a:t> </a:t>
            </a:r>
            <a:r>
              <a:rPr sz="1800" i="1" dirty="0">
                <a:latin typeface="Verdana"/>
                <a:cs typeface="Verdana"/>
              </a:rPr>
              <a:t>een</a:t>
            </a:r>
            <a:r>
              <a:rPr sz="1800" i="1" spc="-25" dirty="0">
                <a:latin typeface="Verdana"/>
                <a:cs typeface="Verdana"/>
              </a:rPr>
              <a:t> </a:t>
            </a:r>
            <a:r>
              <a:rPr sz="1800" dirty="0">
                <a:latin typeface="Verdana"/>
                <a:cs typeface="Verdana"/>
              </a:rPr>
              <a:t>oplossing</a:t>
            </a:r>
            <a:r>
              <a:rPr sz="1800" spc="-45" dirty="0">
                <a:latin typeface="Verdana"/>
                <a:cs typeface="Verdana"/>
              </a:rPr>
              <a:t> </a:t>
            </a:r>
            <a:r>
              <a:rPr sz="1800" spc="-10" dirty="0">
                <a:latin typeface="Verdana"/>
                <a:cs typeface="Verdana"/>
              </a:rPr>
              <a:t>eruit?</a:t>
            </a:r>
            <a:endParaRPr sz="1800">
              <a:latin typeface="Verdana"/>
              <a:cs typeface="Verdana"/>
            </a:endParaRPr>
          </a:p>
        </p:txBody>
      </p:sp>
      <p:sp>
        <p:nvSpPr>
          <p:cNvPr id="4" name="object 4"/>
          <p:cNvSpPr txBox="1"/>
          <p:nvPr/>
        </p:nvSpPr>
        <p:spPr>
          <a:xfrm>
            <a:off x="578916" y="3763645"/>
            <a:ext cx="4901565" cy="2038985"/>
          </a:xfrm>
          <a:prstGeom prst="rect">
            <a:avLst/>
          </a:prstGeom>
        </p:spPr>
        <p:txBody>
          <a:bodyPr vert="horz" wrap="square" lIns="0" tIns="180975" rIns="0" bIns="0" rtlCol="0">
            <a:spAutoFit/>
          </a:bodyPr>
          <a:lstStyle/>
          <a:p>
            <a:pPr marL="12700">
              <a:lnSpc>
                <a:spcPct val="100000"/>
              </a:lnSpc>
              <a:spcBef>
                <a:spcPts val="1425"/>
              </a:spcBef>
            </a:pPr>
            <a:r>
              <a:rPr sz="2400" b="1" dirty="0">
                <a:latin typeface="Verdana"/>
                <a:cs typeface="Verdana"/>
              </a:rPr>
              <a:t>N</a:t>
            </a:r>
            <a:r>
              <a:rPr sz="2400" b="1" spc="-5" dirty="0">
                <a:latin typeface="Verdana"/>
                <a:cs typeface="Verdana"/>
              </a:rPr>
              <a:t> </a:t>
            </a:r>
            <a:r>
              <a:rPr sz="2400" b="1" dirty="0">
                <a:latin typeface="Verdana"/>
                <a:cs typeface="Verdana"/>
              </a:rPr>
              <a:t>–</a:t>
            </a:r>
            <a:r>
              <a:rPr sz="2400" b="1" spc="-15" dirty="0">
                <a:latin typeface="Verdana"/>
                <a:cs typeface="Verdana"/>
              </a:rPr>
              <a:t> </a:t>
            </a:r>
            <a:r>
              <a:rPr sz="2400" b="1" spc="-10" dirty="0">
                <a:latin typeface="Verdana"/>
                <a:cs typeface="Verdana"/>
              </a:rPr>
              <a:t>Queens</a:t>
            </a:r>
            <a:endParaRPr sz="2400">
              <a:latin typeface="Verdana"/>
              <a:cs typeface="Verdana"/>
            </a:endParaRPr>
          </a:p>
          <a:p>
            <a:pPr marL="12700" marR="5080">
              <a:lnSpc>
                <a:spcPct val="100000"/>
              </a:lnSpc>
              <a:spcBef>
                <a:spcPts val="994"/>
              </a:spcBef>
              <a:tabLst>
                <a:tab pos="2523490" algn="l"/>
              </a:tabLst>
            </a:pPr>
            <a:r>
              <a:rPr sz="1800" dirty="0">
                <a:latin typeface="Verdana"/>
                <a:cs typeface="Verdana"/>
              </a:rPr>
              <a:t>Acht</a:t>
            </a:r>
            <a:r>
              <a:rPr sz="1800" spc="-45" dirty="0">
                <a:latin typeface="Verdana"/>
                <a:cs typeface="Verdana"/>
              </a:rPr>
              <a:t> </a:t>
            </a:r>
            <a:r>
              <a:rPr sz="1800" dirty="0">
                <a:latin typeface="Verdana"/>
                <a:cs typeface="Verdana"/>
              </a:rPr>
              <a:t>koninginnen</a:t>
            </a:r>
            <a:r>
              <a:rPr sz="1800" spc="-50" dirty="0">
                <a:latin typeface="Verdana"/>
                <a:cs typeface="Verdana"/>
              </a:rPr>
              <a:t> </a:t>
            </a:r>
            <a:r>
              <a:rPr sz="1800" spc="-25" dirty="0">
                <a:latin typeface="Verdana"/>
                <a:cs typeface="Verdana"/>
              </a:rPr>
              <a:t>op</a:t>
            </a:r>
            <a:r>
              <a:rPr sz="1800" dirty="0">
                <a:latin typeface="Verdana"/>
                <a:cs typeface="Verdana"/>
              </a:rPr>
              <a:t>	schaakbord</a:t>
            </a:r>
            <a:r>
              <a:rPr sz="1800" spc="-30" dirty="0">
                <a:latin typeface="Verdana"/>
                <a:cs typeface="Verdana"/>
              </a:rPr>
              <a:t> </a:t>
            </a:r>
            <a:r>
              <a:rPr sz="1800" spc="-10" dirty="0">
                <a:latin typeface="Verdana"/>
                <a:cs typeface="Verdana"/>
              </a:rPr>
              <a:t>plaatsen </a:t>
            </a:r>
            <a:r>
              <a:rPr sz="1800" dirty="0">
                <a:latin typeface="Verdana"/>
                <a:cs typeface="Verdana"/>
              </a:rPr>
              <a:t>zonder</a:t>
            </a:r>
            <a:r>
              <a:rPr sz="1800" spc="-15" dirty="0">
                <a:latin typeface="Verdana"/>
                <a:cs typeface="Verdana"/>
              </a:rPr>
              <a:t> </a:t>
            </a:r>
            <a:r>
              <a:rPr sz="1800" dirty="0">
                <a:latin typeface="Verdana"/>
                <a:cs typeface="Verdana"/>
              </a:rPr>
              <a:t>dat</a:t>
            </a:r>
            <a:r>
              <a:rPr sz="1800" spc="-20" dirty="0">
                <a:latin typeface="Verdana"/>
                <a:cs typeface="Verdana"/>
              </a:rPr>
              <a:t> </a:t>
            </a:r>
            <a:r>
              <a:rPr sz="1800" dirty="0">
                <a:latin typeface="Verdana"/>
                <a:cs typeface="Verdana"/>
              </a:rPr>
              <a:t>ze</a:t>
            </a:r>
            <a:r>
              <a:rPr sz="1800" spc="-20" dirty="0">
                <a:latin typeface="Verdana"/>
                <a:cs typeface="Verdana"/>
              </a:rPr>
              <a:t> </a:t>
            </a:r>
            <a:r>
              <a:rPr sz="1800" dirty="0">
                <a:latin typeface="Verdana"/>
                <a:cs typeface="Verdana"/>
              </a:rPr>
              <a:t>elkaar</a:t>
            </a:r>
            <a:r>
              <a:rPr sz="1800" spc="-45" dirty="0">
                <a:latin typeface="Verdana"/>
                <a:cs typeface="Verdana"/>
              </a:rPr>
              <a:t> </a:t>
            </a:r>
            <a:r>
              <a:rPr sz="1800" dirty="0">
                <a:latin typeface="Verdana"/>
                <a:cs typeface="Verdana"/>
              </a:rPr>
              <a:t>kunnen</a:t>
            </a:r>
            <a:r>
              <a:rPr sz="1800" spc="-25" dirty="0">
                <a:latin typeface="Verdana"/>
                <a:cs typeface="Verdana"/>
              </a:rPr>
              <a:t> </a:t>
            </a:r>
            <a:r>
              <a:rPr sz="1800" spc="-10" dirty="0">
                <a:latin typeface="Verdana"/>
                <a:cs typeface="Verdana"/>
              </a:rPr>
              <a:t>aanvallen</a:t>
            </a:r>
            <a:endParaRPr sz="1800">
              <a:latin typeface="Verdana"/>
              <a:cs typeface="Verdana"/>
            </a:endParaRPr>
          </a:p>
          <a:p>
            <a:pPr>
              <a:lnSpc>
                <a:spcPct val="100000"/>
              </a:lnSpc>
              <a:spcBef>
                <a:spcPts val="1980"/>
              </a:spcBef>
            </a:pPr>
            <a:endParaRPr sz="1800">
              <a:latin typeface="Verdana"/>
              <a:cs typeface="Verdana"/>
            </a:endParaRPr>
          </a:p>
          <a:p>
            <a:pPr marL="12700">
              <a:lnSpc>
                <a:spcPct val="100000"/>
              </a:lnSpc>
            </a:pPr>
            <a:r>
              <a:rPr sz="1800" dirty="0">
                <a:latin typeface="Verdana"/>
                <a:cs typeface="Verdana"/>
              </a:rPr>
              <a:t>Hoe</a:t>
            </a:r>
            <a:r>
              <a:rPr sz="1800" spc="-45" dirty="0">
                <a:latin typeface="Verdana"/>
                <a:cs typeface="Verdana"/>
              </a:rPr>
              <a:t> </a:t>
            </a:r>
            <a:r>
              <a:rPr sz="1800" dirty="0">
                <a:latin typeface="Verdana"/>
                <a:cs typeface="Verdana"/>
              </a:rPr>
              <a:t>ziet</a:t>
            </a:r>
            <a:r>
              <a:rPr sz="1800" spc="-35" dirty="0">
                <a:latin typeface="Verdana"/>
                <a:cs typeface="Verdana"/>
              </a:rPr>
              <a:t> </a:t>
            </a:r>
            <a:r>
              <a:rPr sz="1800" i="1" dirty="0">
                <a:latin typeface="Verdana"/>
                <a:cs typeface="Verdana"/>
              </a:rPr>
              <a:t>een</a:t>
            </a:r>
            <a:r>
              <a:rPr sz="1800" i="1" spc="-25" dirty="0">
                <a:latin typeface="Verdana"/>
                <a:cs typeface="Verdana"/>
              </a:rPr>
              <a:t> </a:t>
            </a:r>
            <a:r>
              <a:rPr sz="1800" dirty="0">
                <a:latin typeface="Verdana"/>
                <a:cs typeface="Verdana"/>
              </a:rPr>
              <a:t>oplossing</a:t>
            </a:r>
            <a:r>
              <a:rPr sz="1800" spc="-45" dirty="0">
                <a:latin typeface="Verdana"/>
                <a:cs typeface="Verdana"/>
              </a:rPr>
              <a:t> </a:t>
            </a:r>
            <a:r>
              <a:rPr sz="1800" spc="-10" dirty="0">
                <a:latin typeface="Verdana"/>
                <a:cs typeface="Verdana"/>
              </a:rPr>
              <a:t>eruit?</a:t>
            </a:r>
            <a:endParaRPr sz="1800">
              <a:latin typeface="Verdana"/>
              <a:cs typeface="Verdana"/>
            </a:endParaRPr>
          </a:p>
        </p:txBody>
      </p:sp>
      <p:pic>
        <p:nvPicPr>
          <p:cNvPr id="5" name="object 5"/>
          <p:cNvPicPr/>
          <p:nvPr/>
        </p:nvPicPr>
        <p:blipFill>
          <a:blip r:embed="rId3" cstate="print"/>
          <a:stretch>
            <a:fillRect/>
          </a:stretch>
        </p:blipFill>
        <p:spPr>
          <a:xfrm>
            <a:off x="5436108" y="1432686"/>
            <a:ext cx="2943224" cy="1524000"/>
          </a:xfrm>
          <a:prstGeom prst="rect">
            <a:avLst/>
          </a:prstGeom>
        </p:spPr>
      </p:pic>
      <p:pic>
        <p:nvPicPr>
          <p:cNvPr id="6" name="object 6"/>
          <p:cNvPicPr/>
          <p:nvPr/>
        </p:nvPicPr>
        <p:blipFill>
          <a:blip r:embed="rId4" cstate="print"/>
          <a:stretch>
            <a:fillRect/>
          </a:stretch>
        </p:blipFill>
        <p:spPr>
          <a:xfrm>
            <a:off x="6372225" y="4221111"/>
            <a:ext cx="1575688" cy="157568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89C53E"/>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3284</Words>
  <Application>Microsoft Office PowerPoint</Application>
  <PresentationFormat>On-screen Show (4:3)</PresentationFormat>
  <Paragraphs>421</Paragraphs>
  <Slides>32</Slides>
  <Notes>21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32</vt:i4>
      </vt:variant>
    </vt:vector>
  </HeadingPairs>
  <TitlesOfParts>
    <vt:vector size="44" baseType="lpstr">
      <vt:lpstr>Aptos</vt:lpstr>
      <vt:lpstr>Arial Black</vt:lpstr>
      <vt:lpstr>Arial MT</vt:lpstr>
      <vt:lpstr>Calibri</vt:lpstr>
      <vt:lpstr>Cambria Math</vt:lpstr>
      <vt:lpstr>Consolas</vt:lpstr>
      <vt:lpstr>Courier New</vt:lpstr>
      <vt:lpstr>Symbol</vt:lpstr>
      <vt:lpstr>Times New Roman</vt:lpstr>
      <vt:lpstr>Verdana</vt:lpstr>
      <vt:lpstr>Wingdings</vt:lpstr>
      <vt:lpstr>Office Theme</vt:lpstr>
      <vt:lpstr>Data Science 2 Meta-heuristieken (deel 1)</vt:lpstr>
      <vt:lpstr>Agenda</vt:lpstr>
      <vt:lpstr>Inleiding - Optimalisatieproblemen</vt:lpstr>
      <vt:lpstr>Inleiding - Optimalisatieproblemen</vt:lpstr>
      <vt:lpstr>Inleiding - Optimalisatieproblemen</vt:lpstr>
      <vt:lpstr>Inleiding - Optimalisatieproblemen</vt:lpstr>
      <vt:lpstr>Inleiding - Optimalisatieproblemen</vt:lpstr>
      <vt:lpstr>Inleiding - Optimalisatieproblemen</vt:lpstr>
      <vt:lpstr>Inleiding - Optimalisatieproblemen</vt:lpstr>
      <vt:lpstr>Algoritme versus heuristiek</vt:lpstr>
      <vt:lpstr>Doel optimalisatieprobleem: ‘Beste’ oplossing vinden tussen alle mogelijke oplossingen.</vt:lpstr>
      <vt:lpstr>Soorten heuristieken</vt:lpstr>
      <vt:lpstr>‘Custum made’-heuristieken</vt:lpstr>
      <vt:lpstr>‘Custum made’-heuristieken</vt:lpstr>
      <vt:lpstr>‘Lokale zoek’-heuristieken Zoekmethoden die steeds in de ‘buurt’ zoeken van de vorige oplossing naar een betere oplossing. Een of meerdere stopcriteria worden gehanteerd.</vt:lpstr>
      <vt:lpstr>PowerPoint Presentation</vt:lpstr>
      <vt:lpstr>Soorten heuristieken – Visualiseren ‘lokaal zoek’-heuristiek</vt:lpstr>
      <vt:lpstr>Meta-heuristieken</vt:lpstr>
      <vt:lpstr>Soorten heuristieken</vt:lpstr>
      <vt:lpstr>Soorten heuristieken</vt:lpstr>
      <vt:lpstr>Simulated Annealing</vt:lpstr>
      <vt:lpstr>Gebaseerd op afkoelingsproces in materialen: annealing</vt:lpstr>
      <vt:lpstr>Simulated annealing</vt:lpstr>
      <vt:lpstr>Simulated Annealing – Pseudo-code</vt:lpstr>
      <vt:lpstr>Twee methoden</vt:lpstr>
      <vt:lpstr>Simulated annealing</vt:lpstr>
      <vt:lpstr>Laten we aan de hand van een voorbeeld simanneal illustreren:</vt:lpstr>
      <vt:lpstr>Simulated annealing</vt:lpstr>
      <vt:lpstr>Simulated annealing</vt:lpstr>
      <vt:lpstr>Simulated annealing - TSP</vt:lpstr>
      <vt:lpstr>Simulated annealing</vt:lpstr>
      <vt:lpstr>Simulated annealing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Deketelaere Wouter</dc:creator>
  <cp:lastModifiedBy>Eycken Tibo</cp:lastModifiedBy>
  <cp:revision>1</cp:revision>
  <dcterms:created xsi:type="dcterms:W3CDTF">2025-04-03T11:11:34Z</dcterms:created>
  <dcterms:modified xsi:type="dcterms:W3CDTF">2025-04-03T12:54:58Z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2025-03-30T00:00:00Z</vt:filetime>
  </property>
  <property fmtid="{D5CDD505-2E9C-101B-9397-08002B2CF9AE}" pid="3" name="Creator">
    <vt:lpwstr>Microsoft® PowerPoint® for Microsoft 365</vt:lpwstr>
  </property>
  <property fmtid="{D5CDD505-2E9C-101B-9397-08002B2CF9AE}" pid="4" name="LastSaved">
    <vt:filetime>2025-04-03T00:00:00Z</vt:filetime>
  </property>
  <property fmtid="{D5CDD505-2E9C-101B-9397-08002B2CF9AE}" pid="5" name="Producer">
    <vt:lpwstr>Microsoft® PowerPoint® for Microsoft 365</vt:lpwstr>
  </property>
</Properties>
</file>