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6" r:id="rId12"/>
    <p:sldId id="277" r:id="rId13"/>
    <p:sldId id="266" r:id="rId14"/>
    <p:sldId id="267" r:id="rId15"/>
    <p:sldId id="268" r:id="rId16"/>
    <p:sldId id="269" r:id="rId17"/>
    <p:sldId id="270" r:id="rId18"/>
    <p:sldId id="271" r:id="rId19"/>
    <p:sldId id="272" r:id="rId20"/>
    <p:sldId id="273" r:id="rId21"/>
    <p:sldId id="274" r:id="rId22"/>
    <p:sldId id="275"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08" autoAdjust="0"/>
  </p:normalViewPr>
  <p:slideViewPr>
    <p:cSldViewPr>
      <p:cViewPr varScale="1">
        <p:scale>
          <a:sx n="68" d="100"/>
          <a:sy n="68" d="100"/>
        </p:scale>
        <p:origin x="21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cken Tibo" userId="f2842c92-3698-43af-989b-3257a5d083c4" providerId="ADAL" clId="{CCFCCBC9-1E55-4C97-A1E8-4096C5709F3E}"/>
    <pc:docChg chg="undo custSel addSld modSld">
      <pc:chgData name="Eycken Tibo" userId="f2842c92-3698-43af-989b-3257a5d083c4" providerId="ADAL" clId="{CCFCCBC9-1E55-4C97-A1E8-4096C5709F3E}" dt="2025-05-22T11:04:46.697" v="2547" actId="20577"/>
      <pc:docMkLst>
        <pc:docMk/>
      </pc:docMkLst>
      <pc:sldChg chg="modNotesTx">
        <pc:chgData name="Eycken Tibo" userId="f2842c92-3698-43af-989b-3257a5d083c4" providerId="ADAL" clId="{CCFCCBC9-1E55-4C97-A1E8-4096C5709F3E}" dt="2025-04-24T11:15:37.856" v="113" actId="20577"/>
        <pc:sldMkLst>
          <pc:docMk/>
          <pc:sldMk cId="0" sldId="261"/>
        </pc:sldMkLst>
      </pc:sldChg>
      <pc:sldChg chg="modNotesTx">
        <pc:chgData name="Eycken Tibo" userId="f2842c92-3698-43af-989b-3257a5d083c4" providerId="ADAL" clId="{CCFCCBC9-1E55-4C97-A1E8-4096C5709F3E}" dt="2025-04-24T11:17:13.350" v="480" actId="20577"/>
        <pc:sldMkLst>
          <pc:docMk/>
          <pc:sldMk cId="0" sldId="262"/>
        </pc:sldMkLst>
      </pc:sldChg>
      <pc:sldChg chg="modNotesTx">
        <pc:chgData name="Eycken Tibo" userId="f2842c92-3698-43af-989b-3257a5d083c4" providerId="ADAL" clId="{CCFCCBC9-1E55-4C97-A1E8-4096C5709F3E}" dt="2025-04-24T11:20:41.225" v="1325" actId="20577"/>
        <pc:sldMkLst>
          <pc:docMk/>
          <pc:sldMk cId="0" sldId="263"/>
        </pc:sldMkLst>
      </pc:sldChg>
      <pc:sldChg chg="modNotesTx">
        <pc:chgData name="Eycken Tibo" userId="f2842c92-3698-43af-989b-3257a5d083c4" providerId="ADAL" clId="{CCFCCBC9-1E55-4C97-A1E8-4096C5709F3E}" dt="2025-04-24T11:19:55.675" v="1111" actId="20577"/>
        <pc:sldMkLst>
          <pc:docMk/>
          <pc:sldMk cId="0" sldId="264"/>
        </pc:sldMkLst>
      </pc:sldChg>
      <pc:sldChg chg="modNotesTx">
        <pc:chgData name="Eycken Tibo" userId="f2842c92-3698-43af-989b-3257a5d083c4" providerId="ADAL" clId="{CCFCCBC9-1E55-4C97-A1E8-4096C5709F3E}" dt="2025-04-24T11:19:40.675" v="1065" actId="20577"/>
        <pc:sldMkLst>
          <pc:docMk/>
          <pc:sldMk cId="0" sldId="265"/>
        </pc:sldMkLst>
      </pc:sldChg>
      <pc:sldChg chg="modNotesTx">
        <pc:chgData name="Eycken Tibo" userId="f2842c92-3698-43af-989b-3257a5d083c4" providerId="ADAL" clId="{CCFCCBC9-1E55-4C97-A1E8-4096C5709F3E}" dt="2025-04-24T11:21:35.056" v="1457" actId="20577"/>
        <pc:sldMkLst>
          <pc:docMk/>
          <pc:sldMk cId="0" sldId="266"/>
        </pc:sldMkLst>
      </pc:sldChg>
      <pc:sldChg chg="modNotesTx">
        <pc:chgData name="Eycken Tibo" userId="f2842c92-3698-43af-989b-3257a5d083c4" providerId="ADAL" clId="{CCFCCBC9-1E55-4C97-A1E8-4096C5709F3E}" dt="2025-04-24T11:23:17.319" v="1667" actId="20577"/>
        <pc:sldMkLst>
          <pc:docMk/>
          <pc:sldMk cId="0" sldId="270"/>
        </pc:sldMkLst>
      </pc:sldChg>
      <pc:sldChg chg="modNotesTx">
        <pc:chgData name="Eycken Tibo" userId="f2842c92-3698-43af-989b-3257a5d083c4" providerId="ADAL" clId="{CCFCCBC9-1E55-4C97-A1E8-4096C5709F3E}" dt="2025-04-24T11:27:01.787" v="2175" actId="20577"/>
        <pc:sldMkLst>
          <pc:docMk/>
          <pc:sldMk cId="0" sldId="273"/>
        </pc:sldMkLst>
      </pc:sldChg>
      <pc:sldChg chg="addSp modSp add mod modNotesTx">
        <pc:chgData name="Eycken Tibo" userId="f2842c92-3698-43af-989b-3257a5d083c4" providerId="ADAL" clId="{CCFCCBC9-1E55-4C97-A1E8-4096C5709F3E}" dt="2025-05-22T11:01:42.548" v="2180" actId="6549"/>
        <pc:sldMkLst>
          <pc:docMk/>
          <pc:sldMk cId="1403249303" sldId="276"/>
        </pc:sldMkLst>
        <pc:picChg chg="add mod">
          <ac:chgData name="Eycken Tibo" userId="f2842c92-3698-43af-989b-3257a5d083c4" providerId="ADAL" clId="{CCFCCBC9-1E55-4C97-A1E8-4096C5709F3E}" dt="2025-05-22T11:01:38.158" v="2179" actId="14100"/>
          <ac:picMkLst>
            <pc:docMk/>
            <pc:sldMk cId="1403249303" sldId="276"/>
            <ac:picMk id="5" creationId="{EA000545-5851-27AE-41BD-CDC8FE17B061}"/>
          </ac:picMkLst>
        </pc:picChg>
      </pc:sldChg>
      <pc:sldChg chg="addSp delSp modSp add mod modNotesTx">
        <pc:chgData name="Eycken Tibo" userId="f2842c92-3698-43af-989b-3257a5d083c4" providerId="ADAL" clId="{CCFCCBC9-1E55-4C97-A1E8-4096C5709F3E}" dt="2025-05-22T11:04:46.697" v="2547" actId="20577"/>
        <pc:sldMkLst>
          <pc:docMk/>
          <pc:sldMk cId="215905661" sldId="277"/>
        </pc:sldMkLst>
        <pc:picChg chg="del">
          <ac:chgData name="Eycken Tibo" userId="f2842c92-3698-43af-989b-3257a5d083c4" providerId="ADAL" clId="{CCFCCBC9-1E55-4C97-A1E8-4096C5709F3E}" dt="2025-05-22T11:02:21.865" v="2182" actId="478"/>
          <ac:picMkLst>
            <pc:docMk/>
            <pc:sldMk cId="215905661" sldId="277"/>
            <ac:picMk id="5" creationId="{502415BB-161E-6C90-FE20-C4BF84B5DDDE}"/>
          </ac:picMkLst>
        </pc:picChg>
        <pc:picChg chg="add mod">
          <ac:chgData name="Eycken Tibo" userId="f2842c92-3698-43af-989b-3257a5d083c4" providerId="ADAL" clId="{CCFCCBC9-1E55-4C97-A1E8-4096C5709F3E}" dt="2025-05-22T11:02:29.993" v="2185" actId="14100"/>
          <ac:picMkLst>
            <pc:docMk/>
            <pc:sldMk cId="215905661" sldId="277"/>
            <ac:picMk id="6" creationId="{89E82916-88D2-2605-47B5-EDDD72C2CC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C0D15C6-CEA1-445E-BE90-666B8AD4775B}" type="datetimeFigureOut">
              <a:rPr lang="en-US" smtClean="0"/>
              <a:t>5/22/2025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5752F2-9641-4EDD-B5D6-B115A3CA26F6}" type="slidenum">
              <a:rPr lang="en-US" smtClean="0"/>
              <a:t>‹#›</a:t>
            </a:fld>
            <a:endParaRPr lang="en-US"/>
          </a:p>
        </p:txBody>
      </p:sp>
    </p:spTree>
    <p:extLst>
      <p:ext uri="{BB962C8B-B14F-4D97-AF65-F5344CB8AC3E}">
        <p14:creationId xmlns:p14="http://schemas.microsoft.com/office/powerpoint/2010/main" val="579009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Meest gebruikte </a:t>
            </a:r>
            <a:r>
              <a:rPr lang="nl-BE" dirty="0" err="1"/>
              <a:t>library</a:t>
            </a:r>
            <a:r>
              <a:rPr lang="nl-BE" dirty="0"/>
              <a:t>, </a:t>
            </a:r>
            <a:r>
              <a:rPr lang="nl-BE" dirty="0" err="1"/>
              <a:t>api</a:t>
            </a:r>
            <a:r>
              <a:rPr lang="nl-BE" dirty="0"/>
              <a:t> is eigenlijk onafhankelijk van welk model je kiest. </a:t>
            </a:r>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6</a:t>
            </a:fld>
            <a:endParaRPr lang="en-US"/>
          </a:p>
        </p:txBody>
      </p:sp>
    </p:spTree>
    <p:extLst>
      <p:ext uri="{BB962C8B-B14F-4D97-AF65-F5344CB8AC3E}">
        <p14:creationId xmlns:p14="http://schemas.microsoft.com/office/powerpoint/2010/main" val="1163431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15</a:t>
            </a:fld>
            <a:endParaRPr lang="en-US"/>
          </a:p>
        </p:txBody>
      </p:sp>
    </p:spTree>
    <p:extLst>
      <p:ext uri="{BB962C8B-B14F-4D97-AF65-F5344CB8AC3E}">
        <p14:creationId xmlns:p14="http://schemas.microsoft.com/office/powerpoint/2010/main" val="4152933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mogen nooit een model testen met dezelfde data als waarvoor we het getraind hebben. Je moet een model testen met data die niet gebruikt is voor het trainen</a:t>
            </a:r>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17</a:t>
            </a:fld>
            <a:endParaRPr lang="en-US"/>
          </a:p>
        </p:txBody>
      </p:sp>
    </p:spTree>
    <p:extLst>
      <p:ext uri="{BB962C8B-B14F-4D97-AF65-F5344CB8AC3E}">
        <p14:creationId xmlns:p14="http://schemas.microsoft.com/office/powerpoint/2010/main" val="1257082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het opsplitsen kunnen we een functie gebruiken welke we moeten importeren 90/10 is een veilige hoeveelheid</a:t>
            </a:r>
          </a:p>
          <a:p>
            <a:endParaRPr lang="nl-BE" dirty="0"/>
          </a:p>
          <a:p>
            <a:r>
              <a:rPr lang="nl-BE" dirty="0"/>
              <a:t>Hier nemen we de train-</a:t>
            </a:r>
            <a:r>
              <a:rPr lang="nl-BE" dirty="0" err="1"/>
              <a:t>size</a:t>
            </a:r>
            <a:r>
              <a:rPr lang="nl-BE" dirty="0"/>
              <a:t> een grootte, we zouden ook de test-</a:t>
            </a:r>
            <a:r>
              <a:rPr lang="nl-BE" dirty="0" err="1"/>
              <a:t>size</a:t>
            </a:r>
            <a:r>
              <a:rPr lang="nl-BE" dirty="0"/>
              <a:t> kunnen zetten, maakt niet veel uit</a:t>
            </a:r>
          </a:p>
          <a:p>
            <a:endParaRPr lang="nl-BE" dirty="0"/>
          </a:p>
          <a:p>
            <a:r>
              <a:rPr lang="nl-BE" dirty="0"/>
              <a:t>Als we </a:t>
            </a:r>
            <a:r>
              <a:rPr lang="nl-BE" dirty="0" err="1"/>
              <a:t>intigers</a:t>
            </a:r>
            <a:r>
              <a:rPr lang="nl-BE" dirty="0"/>
              <a:t> gebruiken zijn het absolute waarden. Bij </a:t>
            </a:r>
            <a:r>
              <a:rPr lang="nl-BE" dirty="0" err="1"/>
              <a:t>floating</a:t>
            </a:r>
            <a:r>
              <a:rPr lang="nl-BE" dirty="0"/>
              <a:t> moet het tussen 0 en 1 liggen </a:t>
            </a:r>
          </a:p>
          <a:p>
            <a:endParaRPr lang="nl-BE" dirty="0"/>
          </a:p>
          <a:p>
            <a:r>
              <a:rPr lang="nl-BE" dirty="0" err="1"/>
              <a:t>Shuffle</a:t>
            </a:r>
            <a:r>
              <a:rPr lang="nl-BE" dirty="0"/>
              <a:t> staat </a:t>
            </a:r>
            <a:r>
              <a:rPr lang="nl-BE" dirty="0" err="1"/>
              <a:t>by</a:t>
            </a:r>
            <a:r>
              <a:rPr lang="nl-BE" dirty="0"/>
              <a:t>-default altijd op </a:t>
            </a:r>
            <a:r>
              <a:rPr lang="nl-BE" dirty="0" err="1"/>
              <a:t>true</a:t>
            </a:r>
            <a:r>
              <a:rPr lang="nl-BE" dirty="0"/>
              <a:t>, zal de dataset eerst </a:t>
            </a:r>
            <a:r>
              <a:rPr lang="nl-BE"/>
              <a:t>schudden voor hij traint</a:t>
            </a:r>
            <a:endParaRPr lang="en-US"/>
          </a:p>
        </p:txBody>
      </p:sp>
      <p:sp>
        <p:nvSpPr>
          <p:cNvPr id="4" name="Slide Number Placeholder 3"/>
          <p:cNvSpPr>
            <a:spLocks noGrp="1"/>
          </p:cNvSpPr>
          <p:nvPr>
            <p:ph type="sldNum" sz="quarter" idx="5"/>
          </p:nvPr>
        </p:nvSpPr>
        <p:spPr/>
        <p:txBody>
          <a:bodyPr/>
          <a:lstStyle/>
          <a:p>
            <a:fld id="{955752F2-9641-4EDD-B5D6-B115A3CA26F6}" type="slidenum">
              <a:rPr lang="en-US" smtClean="0"/>
              <a:t>20</a:t>
            </a:fld>
            <a:endParaRPr lang="en-US"/>
          </a:p>
        </p:txBody>
      </p:sp>
    </p:spTree>
    <p:extLst>
      <p:ext uri="{BB962C8B-B14F-4D97-AF65-F5344CB8AC3E}">
        <p14:creationId xmlns:p14="http://schemas.microsoft.com/office/powerpoint/2010/main" val="22241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moeten modellen verdelen in 2 delen, </a:t>
            </a:r>
            <a:r>
              <a:rPr lang="nl-BE" dirty="0" err="1"/>
              <a:t>predictors</a:t>
            </a:r>
            <a:r>
              <a:rPr lang="nl-BE" dirty="0"/>
              <a:t> gaan uitkomsten voorspellen – onafhankelijke variabelen (Denk aan de Iris datasets van vorige periode daar zouden we als predictor de lengte en grootte van de blaadjes nemen) De Target is wat we gaan voorspellen dus dan het soort bloemetje</a:t>
            </a:r>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7</a:t>
            </a:fld>
            <a:endParaRPr lang="en-US"/>
          </a:p>
        </p:txBody>
      </p:sp>
    </p:spTree>
    <p:extLst>
      <p:ext uri="{BB962C8B-B14F-4D97-AF65-F5344CB8AC3E}">
        <p14:creationId xmlns:p14="http://schemas.microsoft.com/office/powerpoint/2010/main" val="36481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is visueel te zien 2 slides verder</a:t>
            </a:r>
          </a:p>
          <a:p>
            <a:endParaRPr lang="nl-BE" dirty="0"/>
          </a:p>
          <a:p>
            <a:r>
              <a:rPr lang="nl-BE" dirty="0"/>
              <a:t>Feature matrix gebruiken we een hoofdletter om duidelijk te maken dat dit 2 dimensionaal is en de output 1 dimensionaal</a:t>
            </a:r>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8</a:t>
            </a:fld>
            <a:endParaRPr lang="en-US"/>
          </a:p>
        </p:txBody>
      </p:sp>
    </p:spTree>
    <p:extLst>
      <p:ext uri="{BB962C8B-B14F-4D97-AF65-F5344CB8AC3E}">
        <p14:creationId xmlns:p14="http://schemas.microsoft.com/office/powerpoint/2010/main" val="2292039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9</a:t>
            </a:fld>
            <a:endParaRPr lang="en-US"/>
          </a:p>
        </p:txBody>
      </p:sp>
    </p:spTree>
    <p:extLst>
      <p:ext uri="{BB962C8B-B14F-4D97-AF65-F5344CB8AC3E}">
        <p14:creationId xmlns:p14="http://schemas.microsoft.com/office/powerpoint/2010/main" val="31321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is visueel hoe het gebeurt, in </a:t>
            </a:r>
            <a:r>
              <a:rPr lang="nl-BE" dirty="0" err="1"/>
              <a:t>sickik</a:t>
            </a:r>
            <a:r>
              <a:rPr lang="nl-BE" dirty="0"/>
              <a:t> </a:t>
            </a:r>
            <a:r>
              <a:rPr lang="nl-BE" dirty="0" err="1"/>
              <a:t>learn</a:t>
            </a:r>
            <a:r>
              <a:rPr lang="nl-BE" dirty="0"/>
              <a:t> is de feature 2 dimensionaal </a:t>
            </a:r>
            <a:r>
              <a:rPr lang="nl-BE" dirty="0" err="1"/>
              <a:t>featurs</a:t>
            </a:r>
            <a:r>
              <a:rPr lang="nl-BE" dirty="0"/>
              <a:t> zijn de lijn die we als input aan het model geven (ofwel een 2 dim </a:t>
            </a:r>
            <a:r>
              <a:rPr lang="nl-BE" dirty="0" err="1"/>
              <a:t>numpy</a:t>
            </a:r>
            <a:r>
              <a:rPr lang="nl-BE" dirty="0"/>
              <a:t> array of een </a:t>
            </a:r>
            <a:r>
              <a:rPr lang="nl-BE" dirty="0" err="1"/>
              <a:t>pandas</a:t>
            </a:r>
            <a:r>
              <a:rPr lang="nl-BE" dirty="0"/>
              <a:t> serie) De input is 2 dimensionale </a:t>
            </a:r>
            <a:r>
              <a:rPr lang="nl-BE" dirty="0" err="1"/>
              <a:t>numpy</a:t>
            </a:r>
            <a:r>
              <a:rPr lang="nl-BE" dirty="0"/>
              <a:t> array of een </a:t>
            </a:r>
            <a:r>
              <a:rPr lang="nl-BE" dirty="0" err="1"/>
              <a:t>pandas</a:t>
            </a:r>
            <a:r>
              <a:rPr lang="nl-BE" dirty="0"/>
              <a:t> dataframe. De output van het model is wat we willen voorspellen. Is een 1-dimensionale </a:t>
            </a:r>
            <a:r>
              <a:rPr lang="nl-BE" dirty="0" err="1"/>
              <a:t>numpy</a:t>
            </a:r>
            <a:r>
              <a:rPr lang="nl-BE" dirty="0"/>
              <a:t> array of panda’s Series. </a:t>
            </a:r>
          </a:p>
          <a:p>
            <a:endParaRPr lang="nl-BE" dirty="0"/>
          </a:p>
          <a:p>
            <a:r>
              <a:rPr lang="nl-BE" dirty="0"/>
              <a:t>Heel belangrijk de ene is 2 dimensionaal en dan een </a:t>
            </a:r>
            <a:r>
              <a:rPr lang="nl-BE" dirty="0" err="1"/>
              <a:t>numpy</a:t>
            </a:r>
            <a:r>
              <a:rPr lang="nl-BE" dirty="0"/>
              <a:t> array of een dataframe de output is 1 dimensionaal dan een </a:t>
            </a:r>
            <a:r>
              <a:rPr lang="nl-BE" dirty="0" err="1"/>
              <a:t>numpy</a:t>
            </a:r>
            <a:r>
              <a:rPr lang="nl-BE" dirty="0"/>
              <a:t> array of panda’s Series</a:t>
            </a:r>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10</a:t>
            </a:fld>
            <a:endParaRPr lang="en-US"/>
          </a:p>
        </p:txBody>
      </p:sp>
    </p:spTree>
    <p:extLst>
      <p:ext uri="{BB962C8B-B14F-4D97-AF65-F5344CB8AC3E}">
        <p14:creationId xmlns:p14="http://schemas.microsoft.com/office/powerpoint/2010/main" val="4104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AD898-ADA3-2721-4C4D-6C1B2EEBD6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F499B-7358-F8D9-F72F-936302709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A22ED9-EF91-CA63-B7F7-BF74067DF0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731819-B01E-0196-D5C8-95D3BEC2138B}"/>
              </a:ext>
            </a:extLst>
          </p:cNvPr>
          <p:cNvSpPr>
            <a:spLocks noGrp="1"/>
          </p:cNvSpPr>
          <p:nvPr>
            <p:ph type="sldNum" sz="quarter" idx="5"/>
          </p:nvPr>
        </p:nvSpPr>
        <p:spPr/>
        <p:txBody>
          <a:bodyPr/>
          <a:lstStyle/>
          <a:p>
            <a:fld id="{955752F2-9641-4EDD-B5D6-B115A3CA26F6}" type="slidenum">
              <a:rPr lang="en-US" smtClean="0"/>
              <a:t>11</a:t>
            </a:fld>
            <a:endParaRPr lang="en-US"/>
          </a:p>
        </p:txBody>
      </p:sp>
    </p:spTree>
    <p:extLst>
      <p:ext uri="{BB962C8B-B14F-4D97-AF65-F5344CB8AC3E}">
        <p14:creationId xmlns:p14="http://schemas.microsoft.com/office/powerpoint/2010/main" val="438251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55DC1-7681-42D9-AA5A-D8321672D1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149C8-C8FD-D98E-B22F-3887E1FE34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C7B5CE-E0F9-419E-70C1-17135E84D5D4}"/>
              </a:ext>
            </a:extLst>
          </p:cNvPr>
          <p:cNvSpPr>
            <a:spLocks noGrp="1"/>
          </p:cNvSpPr>
          <p:nvPr>
            <p:ph type="body" idx="1"/>
          </p:nvPr>
        </p:nvSpPr>
        <p:spPr/>
        <p:txBody>
          <a:bodyPr/>
          <a:lstStyle/>
          <a:p>
            <a:r>
              <a:rPr lang="nl-BE" dirty="0"/>
              <a:t>BELANGRIJK als we een model trainen met geschaalde data dan zullen we wanneer we voorspellen ook alle getallen gaan schalen</a:t>
            </a:r>
            <a:br>
              <a:rPr lang="nl-BE" dirty="0"/>
            </a:br>
            <a:br>
              <a:rPr lang="nl-BE" dirty="0"/>
            </a:br>
            <a:r>
              <a:rPr lang="nl-BE" dirty="0"/>
              <a:t>Dit doen we dan met de </a:t>
            </a:r>
            <a:r>
              <a:rPr lang="nl-BE" dirty="0" err="1"/>
              <a:t>scaler.transform</a:t>
            </a:r>
            <a:r>
              <a:rPr lang="nl-BE" dirty="0"/>
              <a:t>(X) – want we willen schalen met dezelfde </a:t>
            </a:r>
            <a:r>
              <a:rPr lang="nl-BE"/>
              <a:t>schalingsfactor</a:t>
            </a:r>
            <a:endParaRPr lang="en-US" dirty="0"/>
          </a:p>
        </p:txBody>
      </p:sp>
      <p:sp>
        <p:nvSpPr>
          <p:cNvPr id="4" name="Slide Number Placeholder 3">
            <a:extLst>
              <a:ext uri="{FF2B5EF4-FFF2-40B4-BE49-F238E27FC236}">
                <a16:creationId xmlns:a16="http://schemas.microsoft.com/office/drawing/2014/main" id="{4B0DD1C2-D62D-A523-C2D2-65CE91271EF9}"/>
              </a:ext>
            </a:extLst>
          </p:cNvPr>
          <p:cNvSpPr>
            <a:spLocks noGrp="1"/>
          </p:cNvSpPr>
          <p:nvPr>
            <p:ph type="sldNum" sz="quarter" idx="5"/>
          </p:nvPr>
        </p:nvSpPr>
        <p:spPr/>
        <p:txBody>
          <a:bodyPr/>
          <a:lstStyle/>
          <a:p>
            <a:fld id="{955752F2-9641-4EDD-B5D6-B115A3CA26F6}" type="slidenum">
              <a:rPr lang="en-US" smtClean="0"/>
              <a:t>12</a:t>
            </a:fld>
            <a:endParaRPr lang="en-US"/>
          </a:p>
        </p:txBody>
      </p:sp>
    </p:spTree>
    <p:extLst>
      <p:ext uri="{BB962C8B-B14F-4D97-AF65-F5344CB8AC3E}">
        <p14:creationId xmlns:p14="http://schemas.microsoft.com/office/powerpoint/2010/main" val="302762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willen kunnen weten hoe goed of slecht een model is, hiervoor gaan we scores geven. </a:t>
            </a:r>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13</a:t>
            </a:fld>
            <a:endParaRPr lang="en-US"/>
          </a:p>
        </p:txBody>
      </p:sp>
    </p:spTree>
    <p:extLst>
      <p:ext uri="{BB962C8B-B14F-4D97-AF65-F5344CB8AC3E}">
        <p14:creationId xmlns:p14="http://schemas.microsoft.com/office/powerpoint/2010/main" val="126164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752F2-9641-4EDD-B5D6-B115A3CA26F6}" type="slidenum">
              <a:rPr lang="en-US" smtClean="0"/>
              <a:t>14</a:t>
            </a:fld>
            <a:endParaRPr lang="en-US"/>
          </a:p>
        </p:txBody>
      </p:sp>
    </p:spTree>
    <p:extLst>
      <p:ext uri="{BB962C8B-B14F-4D97-AF65-F5344CB8AC3E}">
        <p14:creationId xmlns:p14="http://schemas.microsoft.com/office/powerpoint/2010/main" val="51856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98982" y="3067938"/>
            <a:ext cx="10607522" cy="513714"/>
          </a:xfrm>
          <a:prstGeom prst="rect">
            <a:avLst/>
          </a:prstGeom>
        </p:spPr>
        <p:txBody>
          <a:bodyPr wrap="square" lIns="0" tIns="0" rIns="0" bIns="0">
            <a:spAutoFit/>
          </a:bodyPr>
          <a:lstStyle>
            <a:lvl1pPr>
              <a:defRPr sz="2800" b="1" i="0">
                <a:solidFill>
                  <a:srgbClr val="434343"/>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rgbClr val="43434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34343"/>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00" b="1" i="0">
                <a:solidFill>
                  <a:srgbClr val="43434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34343"/>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34343"/>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828001" y="4320040"/>
            <a:ext cx="10224008" cy="72000"/>
          </a:xfrm>
          <a:prstGeom prst="rect">
            <a:avLst/>
          </a:prstGeom>
        </p:spPr>
      </p:pic>
      <p:pic>
        <p:nvPicPr>
          <p:cNvPr id="18" name="bg object 18"/>
          <p:cNvPicPr/>
          <p:nvPr/>
        </p:nvPicPr>
        <p:blipFill>
          <a:blip r:embed="rId4" cstate="print"/>
          <a:stretch>
            <a:fillRect/>
          </a:stretch>
        </p:blipFill>
        <p:spPr>
          <a:xfrm>
            <a:off x="811682" y="2251201"/>
            <a:ext cx="5545582" cy="822960"/>
          </a:xfrm>
          <a:prstGeom prst="rect">
            <a:avLst/>
          </a:prstGeom>
        </p:spPr>
      </p:pic>
      <p:pic>
        <p:nvPicPr>
          <p:cNvPr id="19" name="bg object 19"/>
          <p:cNvPicPr/>
          <p:nvPr/>
        </p:nvPicPr>
        <p:blipFill>
          <a:blip r:embed="rId5" cstate="print"/>
          <a:stretch>
            <a:fillRect/>
          </a:stretch>
        </p:blipFill>
        <p:spPr>
          <a:xfrm>
            <a:off x="6010655" y="2251201"/>
            <a:ext cx="795527" cy="822960"/>
          </a:xfrm>
          <a:prstGeom prst="rect">
            <a:avLst/>
          </a:prstGeom>
        </p:spPr>
      </p:pic>
      <p:pic>
        <p:nvPicPr>
          <p:cNvPr id="20" name="bg object 20"/>
          <p:cNvPicPr/>
          <p:nvPr/>
        </p:nvPicPr>
        <p:blipFill>
          <a:blip r:embed="rId6" cstate="print"/>
          <a:stretch>
            <a:fillRect/>
          </a:stretch>
        </p:blipFill>
        <p:spPr>
          <a:xfrm>
            <a:off x="6598919" y="2251201"/>
            <a:ext cx="4395851" cy="822960"/>
          </a:xfrm>
          <a:prstGeom prst="rect">
            <a:avLst/>
          </a:prstGeom>
        </p:spPr>
      </p:pic>
      <p:pic>
        <p:nvPicPr>
          <p:cNvPr id="21" name="bg object 21"/>
          <p:cNvPicPr/>
          <p:nvPr/>
        </p:nvPicPr>
        <p:blipFill>
          <a:blip r:embed="rId7" cstate="print"/>
          <a:stretch>
            <a:fillRect/>
          </a:stretch>
        </p:blipFill>
        <p:spPr>
          <a:xfrm>
            <a:off x="811682" y="3202177"/>
            <a:ext cx="3849878" cy="426720"/>
          </a:xfrm>
          <a:prstGeom prst="rect">
            <a:avLst/>
          </a:prstGeom>
        </p:spPr>
      </p:pic>
      <p:pic>
        <p:nvPicPr>
          <p:cNvPr id="22" name="bg object 22"/>
          <p:cNvPicPr/>
          <p:nvPr/>
        </p:nvPicPr>
        <p:blipFill>
          <a:blip r:embed="rId8" cstate="print"/>
          <a:stretch>
            <a:fillRect/>
          </a:stretch>
        </p:blipFill>
        <p:spPr>
          <a:xfrm>
            <a:off x="6106667" y="3755085"/>
            <a:ext cx="3836035" cy="427024"/>
          </a:xfrm>
          <a:prstGeom prst="rect">
            <a:avLst/>
          </a:prstGeom>
        </p:spPr>
      </p:pic>
      <p:pic>
        <p:nvPicPr>
          <p:cNvPr id="23" name="bg object 23"/>
          <p:cNvPicPr/>
          <p:nvPr/>
        </p:nvPicPr>
        <p:blipFill>
          <a:blip r:embed="rId9" cstate="print"/>
          <a:stretch>
            <a:fillRect/>
          </a:stretch>
        </p:blipFill>
        <p:spPr>
          <a:xfrm>
            <a:off x="9759950" y="3755085"/>
            <a:ext cx="411479" cy="427024"/>
          </a:xfrm>
          <a:prstGeom prst="rect">
            <a:avLst/>
          </a:prstGeom>
        </p:spPr>
      </p:pic>
      <p:pic>
        <p:nvPicPr>
          <p:cNvPr id="24" name="bg object 24"/>
          <p:cNvPicPr/>
          <p:nvPr/>
        </p:nvPicPr>
        <p:blipFill>
          <a:blip r:embed="rId10" cstate="print"/>
          <a:stretch>
            <a:fillRect/>
          </a:stretch>
        </p:blipFill>
        <p:spPr>
          <a:xfrm>
            <a:off x="9965690" y="3755085"/>
            <a:ext cx="1296924" cy="427024"/>
          </a:xfrm>
          <a:prstGeom prst="rect">
            <a:avLst/>
          </a:prstGeom>
        </p:spPr>
      </p:pic>
      <p:sp>
        <p:nvSpPr>
          <p:cNvPr id="25" name="bg object 25"/>
          <p:cNvSpPr/>
          <p:nvPr/>
        </p:nvSpPr>
        <p:spPr>
          <a:xfrm>
            <a:off x="643963" y="6275266"/>
            <a:ext cx="1112520" cy="503555"/>
          </a:xfrm>
          <a:custGeom>
            <a:avLst/>
            <a:gdLst/>
            <a:ahLst/>
            <a:cxnLst/>
            <a:rect l="l" t="t" r="r" b="b"/>
            <a:pathLst>
              <a:path w="1112520" h="503554">
                <a:moveTo>
                  <a:pt x="129483" y="258013"/>
                </a:moveTo>
                <a:lnTo>
                  <a:pt x="94322" y="293747"/>
                </a:lnTo>
                <a:lnTo>
                  <a:pt x="298039" y="491443"/>
                </a:lnTo>
                <a:lnTo>
                  <a:pt x="299716" y="493118"/>
                </a:lnTo>
                <a:lnTo>
                  <a:pt x="334874" y="457935"/>
                </a:lnTo>
                <a:lnTo>
                  <a:pt x="129483" y="258013"/>
                </a:lnTo>
                <a:close/>
              </a:path>
              <a:path w="1112520" h="503554">
                <a:moveTo>
                  <a:pt x="267892" y="13963"/>
                </a:moveTo>
                <a:lnTo>
                  <a:pt x="94322" y="198255"/>
                </a:lnTo>
                <a:lnTo>
                  <a:pt x="130599" y="231759"/>
                </a:lnTo>
                <a:lnTo>
                  <a:pt x="304726" y="48582"/>
                </a:lnTo>
                <a:lnTo>
                  <a:pt x="267892" y="13963"/>
                </a:lnTo>
                <a:close/>
              </a:path>
              <a:path w="1112520" h="503554">
                <a:moveTo>
                  <a:pt x="49673" y="0"/>
                </a:moveTo>
                <a:lnTo>
                  <a:pt x="0" y="0"/>
                </a:lnTo>
                <a:lnTo>
                  <a:pt x="0" y="495353"/>
                </a:lnTo>
                <a:lnTo>
                  <a:pt x="49673" y="495353"/>
                </a:lnTo>
                <a:lnTo>
                  <a:pt x="49673" y="0"/>
                </a:lnTo>
                <a:close/>
              </a:path>
              <a:path w="1112520" h="503554">
                <a:moveTo>
                  <a:pt x="958288" y="25674"/>
                </a:moveTo>
                <a:lnTo>
                  <a:pt x="956074" y="26231"/>
                </a:lnTo>
                <a:lnTo>
                  <a:pt x="943796" y="27369"/>
                </a:lnTo>
                <a:lnTo>
                  <a:pt x="932055" y="29600"/>
                </a:lnTo>
                <a:lnTo>
                  <a:pt x="887415" y="44121"/>
                </a:lnTo>
                <a:lnTo>
                  <a:pt x="847226" y="67007"/>
                </a:lnTo>
                <a:lnTo>
                  <a:pt x="812627" y="96049"/>
                </a:lnTo>
                <a:lnTo>
                  <a:pt x="784157" y="131783"/>
                </a:lnTo>
                <a:lnTo>
                  <a:pt x="762956" y="172001"/>
                </a:lnTo>
                <a:lnTo>
                  <a:pt x="750118" y="216122"/>
                </a:lnTo>
                <a:lnTo>
                  <a:pt x="745645" y="251299"/>
                </a:lnTo>
                <a:lnTo>
                  <a:pt x="745671" y="263589"/>
                </a:lnTo>
                <a:lnTo>
                  <a:pt x="752914" y="319437"/>
                </a:lnTo>
                <a:lnTo>
                  <a:pt x="767428" y="359646"/>
                </a:lnTo>
                <a:lnTo>
                  <a:pt x="788071" y="395946"/>
                </a:lnTo>
                <a:lnTo>
                  <a:pt x="814864" y="427777"/>
                </a:lnTo>
                <a:lnTo>
                  <a:pt x="846107" y="454584"/>
                </a:lnTo>
                <a:lnTo>
                  <a:pt x="855053" y="460170"/>
                </a:lnTo>
                <a:lnTo>
                  <a:pt x="863418" y="465753"/>
                </a:lnTo>
                <a:lnTo>
                  <a:pt x="872900" y="470781"/>
                </a:lnTo>
                <a:lnTo>
                  <a:pt x="881824" y="475806"/>
                </a:lnTo>
                <a:lnTo>
                  <a:pt x="891888" y="479714"/>
                </a:lnTo>
                <a:lnTo>
                  <a:pt x="931518" y="492560"/>
                </a:lnTo>
                <a:lnTo>
                  <a:pt x="974480" y="498143"/>
                </a:lnTo>
                <a:lnTo>
                  <a:pt x="983404" y="498143"/>
                </a:lnTo>
                <a:lnTo>
                  <a:pt x="995682" y="497586"/>
                </a:lnTo>
                <a:lnTo>
                  <a:pt x="1008519" y="496468"/>
                </a:lnTo>
                <a:lnTo>
                  <a:pt x="1010197" y="496468"/>
                </a:lnTo>
                <a:lnTo>
                  <a:pt x="1005462" y="448441"/>
                </a:lnTo>
                <a:lnTo>
                  <a:pt x="1005352" y="447324"/>
                </a:lnTo>
                <a:lnTo>
                  <a:pt x="982845" y="447324"/>
                </a:lnTo>
                <a:lnTo>
                  <a:pt x="964998" y="446206"/>
                </a:lnTo>
                <a:lnTo>
                  <a:pt x="947688" y="443973"/>
                </a:lnTo>
                <a:lnTo>
                  <a:pt x="939323" y="442298"/>
                </a:lnTo>
                <a:lnTo>
                  <a:pt x="930959" y="440063"/>
                </a:lnTo>
                <a:lnTo>
                  <a:pt x="923131" y="437273"/>
                </a:lnTo>
                <a:lnTo>
                  <a:pt x="914767" y="434480"/>
                </a:lnTo>
                <a:lnTo>
                  <a:pt x="877932" y="414933"/>
                </a:lnTo>
                <a:lnTo>
                  <a:pt x="871223" y="410465"/>
                </a:lnTo>
                <a:lnTo>
                  <a:pt x="835506" y="375840"/>
                </a:lnTo>
                <a:lnTo>
                  <a:pt x="814305" y="340099"/>
                </a:lnTo>
                <a:lnTo>
                  <a:pt x="799231" y="290959"/>
                </a:lnTo>
                <a:lnTo>
                  <a:pt x="796995" y="263589"/>
                </a:lnTo>
                <a:lnTo>
                  <a:pt x="796995" y="254645"/>
                </a:lnTo>
                <a:lnTo>
                  <a:pt x="804263" y="209966"/>
                </a:lnTo>
                <a:lnTo>
                  <a:pt x="817659" y="176462"/>
                </a:lnTo>
                <a:lnTo>
                  <a:pt x="821551" y="168655"/>
                </a:lnTo>
                <a:lnTo>
                  <a:pt x="849462" y="132341"/>
                </a:lnTo>
                <a:lnTo>
                  <a:pt x="885178" y="103321"/>
                </a:lnTo>
                <a:lnTo>
                  <a:pt x="925927" y="84874"/>
                </a:lnTo>
                <a:lnTo>
                  <a:pt x="962202" y="77067"/>
                </a:lnTo>
                <a:lnTo>
                  <a:pt x="964439" y="77067"/>
                </a:lnTo>
                <a:lnTo>
                  <a:pt x="958355" y="26231"/>
                </a:lnTo>
                <a:lnTo>
                  <a:pt x="958288" y="25674"/>
                </a:lnTo>
                <a:close/>
              </a:path>
              <a:path w="1112520" h="503554">
                <a:moveTo>
                  <a:pt x="1112336" y="256897"/>
                </a:moveTo>
                <a:lnTo>
                  <a:pt x="885737" y="256897"/>
                </a:lnTo>
                <a:lnTo>
                  <a:pt x="885737" y="307153"/>
                </a:lnTo>
                <a:lnTo>
                  <a:pt x="1062105" y="307153"/>
                </a:lnTo>
                <a:lnTo>
                  <a:pt x="1062105" y="492000"/>
                </a:lnTo>
                <a:lnTo>
                  <a:pt x="1112336" y="492000"/>
                </a:lnTo>
                <a:lnTo>
                  <a:pt x="1112336" y="256897"/>
                </a:lnTo>
                <a:close/>
              </a:path>
              <a:path w="1112520" h="503554">
                <a:moveTo>
                  <a:pt x="1005187" y="445648"/>
                </a:moveTo>
                <a:lnTo>
                  <a:pt x="1002951" y="446206"/>
                </a:lnTo>
                <a:lnTo>
                  <a:pt x="982845" y="447324"/>
                </a:lnTo>
                <a:lnTo>
                  <a:pt x="1005352" y="447324"/>
                </a:lnTo>
                <a:lnTo>
                  <a:pt x="1005242" y="446206"/>
                </a:lnTo>
                <a:lnTo>
                  <a:pt x="1005187" y="445648"/>
                </a:lnTo>
                <a:close/>
              </a:path>
              <a:path w="1112520" h="503554">
                <a:moveTo>
                  <a:pt x="670726" y="388686"/>
                </a:moveTo>
                <a:lnTo>
                  <a:pt x="620627" y="388686"/>
                </a:lnTo>
                <a:lnTo>
                  <a:pt x="626109" y="500936"/>
                </a:lnTo>
                <a:lnTo>
                  <a:pt x="626218" y="503171"/>
                </a:lnTo>
                <a:lnTo>
                  <a:pt x="676449" y="500936"/>
                </a:lnTo>
                <a:lnTo>
                  <a:pt x="670754" y="389243"/>
                </a:lnTo>
                <a:lnTo>
                  <a:pt x="670726" y="388686"/>
                </a:lnTo>
                <a:close/>
              </a:path>
              <a:path w="1112520" h="503554">
                <a:moveTo>
                  <a:pt x="492254" y="204389"/>
                </a:moveTo>
                <a:lnTo>
                  <a:pt x="452087" y="210546"/>
                </a:lnTo>
                <a:lnTo>
                  <a:pt x="416371" y="227855"/>
                </a:lnTo>
                <a:lnTo>
                  <a:pt x="387341" y="254645"/>
                </a:lnTo>
                <a:lnTo>
                  <a:pt x="366676" y="288170"/>
                </a:lnTo>
                <a:lnTo>
                  <a:pt x="356635" y="327255"/>
                </a:lnTo>
                <a:lnTo>
                  <a:pt x="356075" y="334513"/>
                </a:lnTo>
                <a:lnTo>
                  <a:pt x="356075" y="348477"/>
                </a:lnTo>
                <a:lnTo>
                  <a:pt x="356635" y="355178"/>
                </a:lnTo>
                <a:lnTo>
                  <a:pt x="357753" y="362438"/>
                </a:lnTo>
                <a:lnTo>
                  <a:pt x="358871" y="369139"/>
                </a:lnTo>
                <a:lnTo>
                  <a:pt x="360548" y="375282"/>
                </a:lnTo>
                <a:lnTo>
                  <a:pt x="362226" y="381983"/>
                </a:lnTo>
                <a:lnTo>
                  <a:pt x="379514" y="417726"/>
                </a:lnTo>
                <a:lnTo>
                  <a:pt x="405747" y="446766"/>
                </a:lnTo>
                <a:lnTo>
                  <a:pt x="439250" y="466870"/>
                </a:lnTo>
                <a:lnTo>
                  <a:pt x="452087" y="471338"/>
                </a:lnTo>
                <a:lnTo>
                  <a:pt x="458215" y="473571"/>
                </a:lnTo>
                <a:lnTo>
                  <a:pt x="464924" y="474689"/>
                </a:lnTo>
                <a:lnTo>
                  <a:pt x="471611" y="476364"/>
                </a:lnTo>
                <a:lnTo>
                  <a:pt x="485008" y="477481"/>
                </a:lnTo>
                <a:lnTo>
                  <a:pt x="502877" y="477481"/>
                </a:lnTo>
                <a:lnTo>
                  <a:pt x="524079" y="474131"/>
                </a:lnTo>
                <a:lnTo>
                  <a:pt x="562031" y="458494"/>
                </a:lnTo>
                <a:lnTo>
                  <a:pt x="593834" y="432805"/>
                </a:lnTo>
                <a:lnTo>
                  <a:pt x="599106" y="426662"/>
                </a:lnTo>
                <a:lnTo>
                  <a:pt x="492254" y="426662"/>
                </a:lnTo>
                <a:lnTo>
                  <a:pt x="483330" y="426102"/>
                </a:lnTo>
                <a:lnTo>
                  <a:pt x="444259" y="412140"/>
                </a:lnTo>
                <a:lnTo>
                  <a:pt x="416907" y="381983"/>
                </a:lnTo>
                <a:lnTo>
                  <a:pt x="406866" y="350152"/>
                </a:lnTo>
                <a:lnTo>
                  <a:pt x="406866" y="332838"/>
                </a:lnTo>
                <a:lnTo>
                  <a:pt x="421380" y="293189"/>
                </a:lnTo>
                <a:lnTo>
                  <a:pt x="451528" y="265262"/>
                </a:lnTo>
                <a:lnTo>
                  <a:pt x="492254" y="255202"/>
                </a:lnTo>
                <a:lnTo>
                  <a:pt x="598551" y="255202"/>
                </a:lnTo>
                <a:lnTo>
                  <a:pt x="593834" y="249626"/>
                </a:lnTo>
                <a:lnTo>
                  <a:pt x="556999" y="220583"/>
                </a:lnTo>
                <a:lnTo>
                  <a:pt x="511800" y="206062"/>
                </a:lnTo>
                <a:lnTo>
                  <a:pt x="502318" y="204947"/>
                </a:lnTo>
                <a:lnTo>
                  <a:pt x="492254" y="204389"/>
                </a:lnTo>
                <a:close/>
              </a:path>
              <a:path w="1112520" h="503554">
                <a:moveTo>
                  <a:pt x="598551" y="255202"/>
                </a:moveTo>
                <a:lnTo>
                  <a:pt x="492254" y="255202"/>
                </a:lnTo>
                <a:lnTo>
                  <a:pt x="501200" y="255760"/>
                </a:lnTo>
                <a:lnTo>
                  <a:pt x="509564" y="256897"/>
                </a:lnTo>
                <a:lnTo>
                  <a:pt x="546958" y="274765"/>
                </a:lnTo>
                <a:lnTo>
                  <a:pt x="572073" y="307711"/>
                </a:lnTo>
                <a:lnTo>
                  <a:pt x="578783" y="341216"/>
                </a:lnTo>
                <a:lnTo>
                  <a:pt x="578328" y="348477"/>
                </a:lnTo>
                <a:lnTo>
                  <a:pt x="578224" y="350152"/>
                </a:lnTo>
                <a:lnTo>
                  <a:pt x="563709" y="389243"/>
                </a:lnTo>
                <a:lnTo>
                  <a:pt x="533561" y="416051"/>
                </a:lnTo>
                <a:lnTo>
                  <a:pt x="492254" y="426662"/>
                </a:lnTo>
                <a:lnTo>
                  <a:pt x="599106" y="426662"/>
                </a:lnTo>
                <a:lnTo>
                  <a:pt x="600543" y="424986"/>
                </a:lnTo>
                <a:lnTo>
                  <a:pt x="606671" y="416608"/>
                </a:lnTo>
                <a:lnTo>
                  <a:pt x="616735" y="398737"/>
                </a:lnTo>
                <a:lnTo>
                  <a:pt x="620627" y="388686"/>
                </a:lnTo>
                <a:lnTo>
                  <a:pt x="670726" y="388686"/>
                </a:lnTo>
                <a:lnTo>
                  <a:pt x="665258" y="281456"/>
                </a:lnTo>
                <a:lnTo>
                  <a:pt x="615058" y="281456"/>
                </a:lnTo>
                <a:lnTo>
                  <a:pt x="610585" y="273092"/>
                </a:lnTo>
                <a:lnTo>
                  <a:pt x="605553" y="264705"/>
                </a:lnTo>
                <a:lnTo>
                  <a:pt x="599984" y="256897"/>
                </a:lnTo>
                <a:lnTo>
                  <a:pt x="598551" y="255202"/>
                </a:lnTo>
                <a:close/>
              </a:path>
              <a:path w="1112520" h="503554">
                <a:moveTo>
                  <a:pt x="651334" y="6134"/>
                </a:moveTo>
                <a:lnTo>
                  <a:pt x="601662" y="8922"/>
                </a:lnTo>
                <a:lnTo>
                  <a:pt x="615003" y="280341"/>
                </a:lnTo>
                <a:lnTo>
                  <a:pt x="615058" y="281456"/>
                </a:lnTo>
                <a:lnTo>
                  <a:pt x="665258" y="281456"/>
                </a:lnTo>
                <a:lnTo>
                  <a:pt x="651362" y="8922"/>
                </a:lnTo>
                <a:lnTo>
                  <a:pt x="651334" y="6134"/>
                </a:lnTo>
                <a:close/>
              </a:path>
            </a:pathLst>
          </a:custGeom>
          <a:solidFill>
            <a:srgbClr val="000000"/>
          </a:solidFill>
        </p:spPr>
        <p:txBody>
          <a:bodyPr wrap="square" lIns="0" tIns="0" rIns="0" bIns="0" rtlCol="0"/>
          <a:lstStyle/>
          <a:p>
            <a:endParaRPr/>
          </a:p>
        </p:txBody>
      </p:sp>
      <p:pic>
        <p:nvPicPr>
          <p:cNvPr id="26" name="bg object 26"/>
          <p:cNvPicPr/>
          <p:nvPr/>
        </p:nvPicPr>
        <p:blipFill>
          <a:blip r:embed="rId11" cstate="print"/>
          <a:stretch>
            <a:fillRect/>
          </a:stretch>
        </p:blipFill>
        <p:spPr>
          <a:xfrm>
            <a:off x="1884673" y="6474637"/>
            <a:ext cx="171335" cy="121741"/>
          </a:xfrm>
          <a:prstGeom prst="rect">
            <a:avLst/>
          </a:prstGeom>
        </p:spPr>
      </p:pic>
      <p:pic>
        <p:nvPicPr>
          <p:cNvPr id="27" name="bg object 27"/>
          <p:cNvPicPr/>
          <p:nvPr/>
        </p:nvPicPr>
        <p:blipFill>
          <a:blip r:embed="rId12" cstate="print"/>
          <a:stretch>
            <a:fillRect/>
          </a:stretch>
        </p:blipFill>
        <p:spPr>
          <a:xfrm>
            <a:off x="2082801" y="6505352"/>
            <a:ext cx="138414" cy="91026"/>
          </a:xfrm>
          <a:prstGeom prst="rect">
            <a:avLst/>
          </a:prstGeom>
        </p:spPr>
      </p:pic>
      <p:sp>
        <p:nvSpPr>
          <p:cNvPr id="28" name="bg object 28"/>
          <p:cNvSpPr/>
          <p:nvPr/>
        </p:nvSpPr>
        <p:spPr>
          <a:xfrm>
            <a:off x="2242418" y="6474633"/>
            <a:ext cx="13970" cy="120014"/>
          </a:xfrm>
          <a:custGeom>
            <a:avLst/>
            <a:gdLst/>
            <a:ahLst/>
            <a:cxnLst/>
            <a:rect l="l" t="t" r="r" b="b"/>
            <a:pathLst>
              <a:path w="13969" h="120015">
                <a:moveTo>
                  <a:pt x="13394" y="0"/>
                </a:moveTo>
                <a:lnTo>
                  <a:pt x="0" y="0"/>
                </a:lnTo>
                <a:lnTo>
                  <a:pt x="0" y="119510"/>
                </a:lnTo>
                <a:lnTo>
                  <a:pt x="13394" y="119510"/>
                </a:lnTo>
                <a:lnTo>
                  <a:pt x="13394" y="0"/>
                </a:lnTo>
                <a:close/>
              </a:path>
            </a:pathLst>
          </a:custGeom>
          <a:solidFill>
            <a:srgbClr val="000000"/>
          </a:solidFill>
        </p:spPr>
        <p:txBody>
          <a:bodyPr wrap="square" lIns="0" tIns="0" rIns="0" bIns="0" rtlCol="0"/>
          <a:lstStyle/>
          <a:p>
            <a:endParaRPr/>
          </a:p>
        </p:txBody>
      </p:sp>
      <p:pic>
        <p:nvPicPr>
          <p:cNvPr id="29" name="bg object 29"/>
          <p:cNvPicPr/>
          <p:nvPr/>
        </p:nvPicPr>
        <p:blipFill>
          <a:blip r:embed="rId13" cstate="print"/>
          <a:stretch>
            <a:fillRect/>
          </a:stretch>
        </p:blipFill>
        <p:spPr>
          <a:xfrm>
            <a:off x="1884673" y="6472964"/>
            <a:ext cx="1114564" cy="34065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3182746" y="557022"/>
            <a:ext cx="5826506" cy="893393"/>
          </a:xfrm>
          <a:prstGeom prst="rect">
            <a:avLst/>
          </a:prstGeom>
        </p:spPr>
        <p:txBody>
          <a:bodyPr wrap="square" lIns="0" tIns="0" rIns="0" bIns="0">
            <a:spAutoFit/>
          </a:bodyPr>
          <a:lstStyle>
            <a:lvl1pPr>
              <a:defRPr sz="2800" b="1" i="0">
                <a:solidFill>
                  <a:srgbClr val="434343"/>
                </a:solidFill>
                <a:latin typeface="Calibri"/>
                <a:cs typeface="Calibri"/>
              </a:defRPr>
            </a:lvl1pPr>
          </a:lstStyle>
          <a:p>
            <a:endParaRPr/>
          </a:p>
        </p:txBody>
      </p:sp>
      <p:sp>
        <p:nvSpPr>
          <p:cNvPr id="3" name="Holder 3"/>
          <p:cNvSpPr>
            <a:spLocks noGrp="1"/>
          </p:cNvSpPr>
          <p:nvPr>
            <p:ph type="body" idx="1"/>
          </p:nvPr>
        </p:nvSpPr>
        <p:spPr>
          <a:xfrm>
            <a:off x="965403" y="2066036"/>
            <a:ext cx="9559925" cy="3948429"/>
          </a:xfrm>
          <a:prstGeom prst="rect">
            <a:avLst/>
          </a:prstGeom>
        </p:spPr>
        <p:txBody>
          <a:bodyPr wrap="square" lIns="0" tIns="0" rIns="0" bIns="0">
            <a:spAutoFit/>
          </a:bodyPr>
          <a:lstStyle>
            <a:lvl1pPr>
              <a:defRPr sz="1400" b="1" i="0">
                <a:solidFill>
                  <a:srgbClr val="434343"/>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api/sklearn.metric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59869" y="6698081"/>
            <a:ext cx="504825" cy="147955"/>
          </a:xfrm>
          <a:prstGeom prst="rect">
            <a:avLst/>
          </a:prstGeom>
        </p:spPr>
        <p:txBody>
          <a:bodyPr vert="horz" wrap="square" lIns="0" tIns="12700" rIns="0" bIns="0" rtlCol="0">
            <a:spAutoFit/>
          </a:bodyPr>
          <a:lstStyle/>
          <a:p>
            <a:pPr marL="12700">
              <a:lnSpc>
                <a:spcPct val="100000"/>
              </a:lnSpc>
              <a:spcBef>
                <a:spcPts val="100"/>
              </a:spcBef>
            </a:pPr>
            <a:r>
              <a:rPr sz="800" b="1" spc="-50" dirty="0">
                <a:solidFill>
                  <a:srgbClr val="F1F1F1"/>
                </a:solidFill>
                <a:latin typeface="Roboto Bk"/>
                <a:cs typeface="Roboto Bk"/>
              </a:rPr>
              <a:t>11/10/2024</a:t>
            </a:r>
            <a:endParaRPr sz="800">
              <a:latin typeface="Roboto Bk"/>
              <a:cs typeface="Roboto B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394460">
              <a:lnSpc>
                <a:spcPct val="100000"/>
              </a:lnSpc>
              <a:spcBef>
                <a:spcPts val="95"/>
              </a:spcBef>
            </a:pPr>
            <a:r>
              <a:rPr dirty="0"/>
              <a:t>DATA</a:t>
            </a:r>
            <a:r>
              <a:rPr spc="-45" dirty="0"/>
              <a:t> </a:t>
            </a:r>
            <a:r>
              <a:rPr spc="-10" dirty="0"/>
              <a:t>PREPARATION</a:t>
            </a:r>
          </a:p>
        </p:txBody>
      </p:sp>
      <p:pic>
        <p:nvPicPr>
          <p:cNvPr id="3" name="object 3"/>
          <p:cNvPicPr/>
          <p:nvPr/>
        </p:nvPicPr>
        <p:blipFill>
          <a:blip r:embed="rId3" cstate="print"/>
          <a:stretch>
            <a:fillRect/>
          </a:stretch>
        </p:blipFill>
        <p:spPr>
          <a:xfrm>
            <a:off x="3353180" y="2148116"/>
            <a:ext cx="5486400"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2C859-0C16-87B3-0C6E-3D95D188EC0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97FBD56-FD2D-6992-783D-D753A3C2FBE6}"/>
              </a:ext>
            </a:extLst>
          </p:cNvPr>
          <p:cNvSpPr txBox="1">
            <a:spLocks noGrp="1"/>
          </p:cNvSpPr>
          <p:nvPr>
            <p:ph type="title"/>
          </p:nvPr>
        </p:nvSpPr>
        <p:spPr>
          <a:prstGeom prst="rect">
            <a:avLst/>
          </a:prstGeom>
        </p:spPr>
        <p:txBody>
          <a:bodyPr vert="horz" wrap="square" lIns="0" tIns="12065" rIns="0" bIns="0" rtlCol="0">
            <a:spAutoFit/>
          </a:bodyPr>
          <a:lstStyle/>
          <a:p>
            <a:pPr marL="1394460">
              <a:lnSpc>
                <a:spcPct val="100000"/>
              </a:lnSpc>
              <a:spcBef>
                <a:spcPts val="95"/>
              </a:spcBef>
            </a:pPr>
            <a:r>
              <a:rPr dirty="0"/>
              <a:t>DATA</a:t>
            </a:r>
            <a:r>
              <a:rPr spc="-45" dirty="0"/>
              <a:t> </a:t>
            </a:r>
            <a:r>
              <a:rPr spc="-10" dirty="0"/>
              <a:t>PREPARATION</a:t>
            </a:r>
          </a:p>
        </p:txBody>
      </p:sp>
      <p:pic>
        <p:nvPicPr>
          <p:cNvPr id="3" name="object 3">
            <a:extLst>
              <a:ext uri="{FF2B5EF4-FFF2-40B4-BE49-F238E27FC236}">
                <a16:creationId xmlns:a16="http://schemas.microsoft.com/office/drawing/2014/main" id="{9937393D-50D0-94A1-DF41-98C28D00B08F}"/>
              </a:ext>
            </a:extLst>
          </p:cNvPr>
          <p:cNvPicPr/>
          <p:nvPr/>
        </p:nvPicPr>
        <p:blipFill>
          <a:blip r:embed="rId3" cstate="print"/>
          <a:stretch>
            <a:fillRect/>
          </a:stretch>
        </p:blipFill>
        <p:spPr>
          <a:xfrm>
            <a:off x="3353180" y="2148116"/>
            <a:ext cx="5486400" cy="3657600"/>
          </a:xfrm>
          <a:prstGeom prst="rect">
            <a:avLst/>
          </a:prstGeom>
        </p:spPr>
      </p:pic>
      <p:pic>
        <p:nvPicPr>
          <p:cNvPr id="5" name="Picture 4">
            <a:extLst>
              <a:ext uri="{FF2B5EF4-FFF2-40B4-BE49-F238E27FC236}">
                <a16:creationId xmlns:a16="http://schemas.microsoft.com/office/drawing/2014/main" id="{EA000545-5851-27AE-41BD-CDC8FE17B061}"/>
              </a:ext>
            </a:extLst>
          </p:cNvPr>
          <p:cNvPicPr>
            <a:picLocks noChangeAspect="1"/>
          </p:cNvPicPr>
          <p:nvPr/>
        </p:nvPicPr>
        <p:blipFill>
          <a:blip r:embed="rId4"/>
          <a:stretch>
            <a:fillRect/>
          </a:stretch>
        </p:blipFill>
        <p:spPr>
          <a:xfrm>
            <a:off x="1" y="-7554"/>
            <a:ext cx="12192000" cy="6873110"/>
          </a:xfrm>
          <a:prstGeom prst="rect">
            <a:avLst/>
          </a:prstGeom>
        </p:spPr>
      </p:pic>
    </p:spTree>
    <p:extLst>
      <p:ext uri="{BB962C8B-B14F-4D97-AF65-F5344CB8AC3E}">
        <p14:creationId xmlns:p14="http://schemas.microsoft.com/office/powerpoint/2010/main" val="140324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72CF9-B048-4DF2-C7C6-423D1C6E0E4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8D3AEAE-AF05-D349-7E11-415948A6F2A2}"/>
              </a:ext>
            </a:extLst>
          </p:cNvPr>
          <p:cNvSpPr txBox="1">
            <a:spLocks noGrp="1"/>
          </p:cNvSpPr>
          <p:nvPr>
            <p:ph type="title"/>
          </p:nvPr>
        </p:nvSpPr>
        <p:spPr>
          <a:prstGeom prst="rect">
            <a:avLst/>
          </a:prstGeom>
        </p:spPr>
        <p:txBody>
          <a:bodyPr vert="horz" wrap="square" lIns="0" tIns="12065" rIns="0" bIns="0" rtlCol="0">
            <a:spAutoFit/>
          </a:bodyPr>
          <a:lstStyle/>
          <a:p>
            <a:pPr marL="1394460">
              <a:lnSpc>
                <a:spcPct val="100000"/>
              </a:lnSpc>
              <a:spcBef>
                <a:spcPts val="95"/>
              </a:spcBef>
            </a:pPr>
            <a:r>
              <a:rPr dirty="0"/>
              <a:t>DATA</a:t>
            </a:r>
            <a:r>
              <a:rPr spc="-45" dirty="0"/>
              <a:t> </a:t>
            </a:r>
            <a:r>
              <a:rPr spc="-10" dirty="0"/>
              <a:t>PREPARATION</a:t>
            </a:r>
          </a:p>
        </p:txBody>
      </p:sp>
      <p:pic>
        <p:nvPicPr>
          <p:cNvPr id="3" name="object 3">
            <a:extLst>
              <a:ext uri="{FF2B5EF4-FFF2-40B4-BE49-F238E27FC236}">
                <a16:creationId xmlns:a16="http://schemas.microsoft.com/office/drawing/2014/main" id="{1BC06C50-6AFD-D18D-C152-C9F5F9EE989A}"/>
              </a:ext>
            </a:extLst>
          </p:cNvPr>
          <p:cNvPicPr/>
          <p:nvPr/>
        </p:nvPicPr>
        <p:blipFill>
          <a:blip r:embed="rId3" cstate="print"/>
          <a:stretch>
            <a:fillRect/>
          </a:stretch>
        </p:blipFill>
        <p:spPr>
          <a:xfrm>
            <a:off x="3353180" y="2148116"/>
            <a:ext cx="5486400" cy="3657600"/>
          </a:xfrm>
          <a:prstGeom prst="rect">
            <a:avLst/>
          </a:prstGeom>
        </p:spPr>
      </p:pic>
      <p:pic>
        <p:nvPicPr>
          <p:cNvPr id="6" name="Picture 5">
            <a:extLst>
              <a:ext uri="{FF2B5EF4-FFF2-40B4-BE49-F238E27FC236}">
                <a16:creationId xmlns:a16="http://schemas.microsoft.com/office/drawing/2014/main" id="{89E82916-88D2-2605-47B5-EDDD72C2CC80}"/>
              </a:ext>
            </a:extLst>
          </p:cNvPr>
          <p:cNvPicPr>
            <a:picLocks noChangeAspect="1"/>
          </p:cNvPicPr>
          <p:nvPr/>
        </p:nvPicPr>
        <p:blipFill>
          <a:blip r:embed="rId4"/>
          <a:stretch>
            <a:fillRect/>
          </a:stretch>
        </p:blipFill>
        <p:spPr>
          <a:xfrm>
            <a:off x="0" y="7775"/>
            <a:ext cx="12205855" cy="6850225"/>
          </a:xfrm>
          <a:prstGeom prst="rect">
            <a:avLst/>
          </a:prstGeom>
        </p:spPr>
      </p:pic>
    </p:spTree>
    <p:extLst>
      <p:ext uri="{BB962C8B-B14F-4D97-AF65-F5344CB8AC3E}">
        <p14:creationId xmlns:p14="http://schemas.microsoft.com/office/powerpoint/2010/main" val="2159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2354072"/>
            <a:ext cx="9918700" cy="3829685"/>
          </a:xfrm>
          <a:prstGeom prst="rect">
            <a:avLst/>
          </a:prstGeom>
        </p:spPr>
        <p:txBody>
          <a:bodyPr vert="horz" wrap="square" lIns="0" tIns="13335" rIns="0" bIns="0" rtlCol="0">
            <a:spAutoFit/>
          </a:bodyPr>
          <a:lstStyle/>
          <a:p>
            <a:pPr marL="12700" algn="just">
              <a:lnSpc>
                <a:spcPct val="100000"/>
              </a:lnSpc>
              <a:spcBef>
                <a:spcPts val="105"/>
              </a:spcBef>
            </a:pPr>
            <a:r>
              <a:rPr sz="1400" b="1" dirty="0">
                <a:solidFill>
                  <a:srgbClr val="434343"/>
                </a:solidFill>
                <a:latin typeface="Calibri"/>
                <a:cs typeface="Calibri"/>
              </a:rPr>
              <a:t>COMPARE</a:t>
            </a:r>
            <a:r>
              <a:rPr sz="1400" b="1" spc="-30" dirty="0">
                <a:solidFill>
                  <a:srgbClr val="434343"/>
                </a:solidFill>
                <a:latin typeface="Calibri"/>
                <a:cs typeface="Calibri"/>
              </a:rPr>
              <a:t> </a:t>
            </a:r>
            <a:r>
              <a:rPr sz="1400" b="1" dirty="0">
                <a:solidFill>
                  <a:srgbClr val="434343"/>
                </a:solidFill>
                <a:latin typeface="Calibri"/>
                <a:cs typeface="Calibri"/>
              </a:rPr>
              <a:t>PREDICTED</a:t>
            </a:r>
            <a:r>
              <a:rPr sz="1400" b="1" spc="-20" dirty="0">
                <a:solidFill>
                  <a:srgbClr val="434343"/>
                </a:solidFill>
                <a:latin typeface="Calibri"/>
                <a:cs typeface="Calibri"/>
              </a:rPr>
              <a:t> </a:t>
            </a:r>
            <a:r>
              <a:rPr sz="1400" b="1" dirty="0">
                <a:solidFill>
                  <a:srgbClr val="434343"/>
                </a:solidFill>
                <a:latin typeface="Calibri"/>
                <a:cs typeface="Calibri"/>
              </a:rPr>
              <a:t>VALUES</a:t>
            </a:r>
            <a:r>
              <a:rPr sz="1400" b="1" spc="-35" dirty="0">
                <a:solidFill>
                  <a:srgbClr val="434343"/>
                </a:solidFill>
                <a:latin typeface="Calibri"/>
                <a:cs typeface="Calibri"/>
              </a:rPr>
              <a:t> </a:t>
            </a:r>
            <a:r>
              <a:rPr sz="1400" b="1" dirty="0">
                <a:solidFill>
                  <a:srgbClr val="434343"/>
                </a:solidFill>
                <a:latin typeface="Calibri"/>
                <a:cs typeface="Calibri"/>
              </a:rPr>
              <a:t>WITH</a:t>
            </a:r>
            <a:r>
              <a:rPr sz="1400" b="1" spc="260" dirty="0">
                <a:solidFill>
                  <a:srgbClr val="434343"/>
                </a:solidFill>
                <a:latin typeface="Calibri"/>
                <a:cs typeface="Calibri"/>
              </a:rPr>
              <a:t> </a:t>
            </a:r>
            <a:r>
              <a:rPr sz="1400" b="1" dirty="0">
                <a:solidFill>
                  <a:srgbClr val="434343"/>
                </a:solidFill>
                <a:latin typeface="Calibri"/>
                <a:cs typeface="Calibri"/>
              </a:rPr>
              <a:t>REAL</a:t>
            </a:r>
            <a:r>
              <a:rPr sz="1400" b="1" spc="-45" dirty="0">
                <a:solidFill>
                  <a:srgbClr val="434343"/>
                </a:solidFill>
                <a:latin typeface="Calibri"/>
                <a:cs typeface="Calibri"/>
              </a:rPr>
              <a:t> </a:t>
            </a:r>
            <a:r>
              <a:rPr sz="1400" b="1" dirty="0">
                <a:solidFill>
                  <a:srgbClr val="434343"/>
                </a:solidFill>
                <a:latin typeface="Calibri"/>
                <a:cs typeface="Calibri"/>
              </a:rPr>
              <a:t>VALUES</a:t>
            </a:r>
            <a:r>
              <a:rPr sz="1400" b="1" spc="-25" dirty="0">
                <a:solidFill>
                  <a:srgbClr val="434343"/>
                </a:solidFill>
                <a:latin typeface="Calibri"/>
                <a:cs typeface="Calibri"/>
              </a:rPr>
              <a:t> </a:t>
            </a:r>
            <a:r>
              <a:rPr sz="1400" b="1" dirty="0">
                <a:solidFill>
                  <a:srgbClr val="434343"/>
                </a:solidFill>
                <a:latin typeface="Calibri"/>
                <a:cs typeface="Calibri"/>
              </a:rPr>
              <a:t>(LABELS/GROUND</a:t>
            </a:r>
            <a:r>
              <a:rPr sz="1400" b="1" spc="-35" dirty="0">
                <a:solidFill>
                  <a:srgbClr val="434343"/>
                </a:solidFill>
                <a:latin typeface="Calibri"/>
                <a:cs typeface="Calibri"/>
              </a:rPr>
              <a:t> </a:t>
            </a:r>
            <a:r>
              <a:rPr sz="1400" b="1" dirty="0">
                <a:solidFill>
                  <a:srgbClr val="434343"/>
                </a:solidFill>
                <a:latin typeface="Calibri"/>
                <a:cs typeface="Calibri"/>
              </a:rPr>
              <a:t>TRUTH/GOLDEN</a:t>
            </a:r>
            <a:r>
              <a:rPr sz="1400" b="1" spc="-65" dirty="0">
                <a:solidFill>
                  <a:srgbClr val="434343"/>
                </a:solidFill>
                <a:latin typeface="Calibri"/>
                <a:cs typeface="Calibri"/>
              </a:rPr>
              <a:t> </a:t>
            </a:r>
            <a:r>
              <a:rPr sz="1400" b="1" spc="-10" dirty="0">
                <a:solidFill>
                  <a:srgbClr val="434343"/>
                </a:solidFill>
                <a:latin typeface="Calibri"/>
                <a:cs typeface="Calibri"/>
              </a:rPr>
              <a:t>STANDARD)</a:t>
            </a:r>
            <a:endParaRPr sz="1400">
              <a:latin typeface="Calibri"/>
              <a:cs typeface="Calibri"/>
            </a:endParaRPr>
          </a:p>
          <a:p>
            <a:pPr>
              <a:lnSpc>
                <a:spcPct val="100000"/>
              </a:lnSpc>
              <a:spcBef>
                <a:spcPts val="65"/>
              </a:spcBef>
            </a:pPr>
            <a:endParaRPr sz="1400">
              <a:latin typeface="Calibri"/>
              <a:cs typeface="Calibri"/>
            </a:endParaRPr>
          </a:p>
          <a:p>
            <a:pPr marL="12700" marR="5080" algn="just">
              <a:lnSpc>
                <a:spcPct val="100000"/>
              </a:lnSpc>
            </a:pPr>
            <a:r>
              <a:rPr sz="1400" b="1" spc="-65" dirty="0">
                <a:solidFill>
                  <a:srgbClr val="434343"/>
                </a:solidFill>
                <a:latin typeface="Roboto Bk"/>
                <a:cs typeface="Roboto Bk"/>
              </a:rPr>
              <a:t>For</a:t>
            </a:r>
            <a:r>
              <a:rPr sz="1400" b="1" spc="-25" dirty="0">
                <a:solidFill>
                  <a:srgbClr val="434343"/>
                </a:solidFill>
                <a:latin typeface="Roboto Bk"/>
                <a:cs typeface="Roboto Bk"/>
              </a:rPr>
              <a:t> </a:t>
            </a:r>
            <a:r>
              <a:rPr sz="1400" b="1" spc="-85" dirty="0">
                <a:solidFill>
                  <a:srgbClr val="434343"/>
                </a:solidFill>
                <a:latin typeface="Roboto Bk"/>
                <a:cs typeface="Roboto Bk"/>
              </a:rPr>
              <a:t>supervised</a:t>
            </a:r>
            <a:r>
              <a:rPr sz="1400" b="1" dirty="0">
                <a:solidFill>
                  <a:srgbClr val="434343"/>
                </a:solidFill>
                <a:latin typeface="Roboto Bk"/>
                <a:cs typeface="Roboto Bk"/>
              </a:rPr>
              <a:t> </a:t>
            </a:r>
            <a:r>
              <a:rPr sz="1400" b="1" spc="-90" dirty="0">
                <a:solidFill>
                  <a:srgbClr val="434343"/>
                </a:solidFill>
                <a:latin typeface="Roboto Bk"/>
                <a:cs typeface="Roboto Bk"/>
              </a:rPr>
              <a:t>learning,</a:t>
            </a:r>
            <a:r>
              <a:rPr sz="1400" b="1" dirty="0">
                <a:solidFill>
                  <a:srgbClr val="434343"/>
                </a:solidFill>
                <a:latin typeface="Roboto Bk"/>
                <a:cs typeface="Roboto Bk"/>
              </a:rPr>
              <a:t> </a:t>
            </a:r>
            <a:r>
              <a:rPr sz="1400" b="1" spc="-85" dirty="0">
                <a:solidFill>
                  <a:srgbClr val="434343"/>
                </a:solidFill>
                <a:latin typeface="Roboto Bk"/>
                <a:cs typeface="Roboto Bk"/>
              </a:rPr>
              <a:t>model</a:t>
            </a:r>
            <a:r>
              <a:rPr sz="1400" b="1" dirty="0">
                <a:solidFill>
                  <a:srgbClr val="434343"/>
                </a:solidFill>
                <a:latin typeface="Roboto Bk"/>
                <a:cs typeface="Roboto Bk"/>
              </a:rPr>
              <a:t> </a:t>
            </a:r>
            <a:r>
              <a:rPr sz="1400" b="1" spc="-80" dirty="0">
                <a:solidFill>
                  <a:srgbClr val="434343"/>
                </a:solidFill>
                <a:latin typeface="Roboto Bk"/>
                <a:cs typeface="Roboto Bk"/>
              </a:rPr>
              <a:t>validation</a:t>
            </a:r>
            <a:r>
              <a:rPr sz="1400" b="1" spc="-10" dirty="0">
                <a:solidFill>
                  <a:srgbClr val="434343"/>
                </a:solidFill>
                <a:latin typeface="Roboto Bk"/>
                <a:cs typeface="Roboto Bk"/>
              </a:rPr>
              <a:t> is</a:t>
            </a:r>
            <a:r>
              <a:rPr sz="1400" b="1" spc="-30" dirty="0">
                <a:solidFill>
                  <a:srgbClr val="434343"/>
                </a:solidFill>
                <a:latin typeface="Roboto Bk"/>
                <a:cs typeface="Roboto Bk"/>
              </a:rPr>
              <a:t> </a:t>
            </a:r>
            <a:r>
              <a:rPr sz="1400" b="1" spc="-75" dirty="0">
                <a:solidFill>
                  <a:srgbClr val="434343"/>
                </a:solidFill>
                <a:latin typeface="Roboto Bk"/>
                <a:cs typeface="Roboto Bk"/>
              </a:rPr>
              <a:t>easy.</a:t>
            </a:r>
            <a:r>
              <a:rPr sz="1400" b="1" spc="5" dirty="0">
                <a:solidFill>
                  <a:srgbClr val="434343"/>
                </a:solidFill>
                <a:latin typeface="Roboto Bk"/>
                <a:cs typeface="Roboto Bk"/>
              </a:rPr>
              <a:t> </a:t>
            </a:r>
            <a:r>
              <a:rPr sz="1400" b="1" spc="-20" dirty="0">
                <a:solidFill>
                  <a:srgbClr val="434343"/>
                </a:solidFill>
                <a:latin typeface="Roboto Bk"/>
                <a:cs typeface="Roboto Bk"/>
              </a:rPr>
              <a:t>As</a:t>
            </a:r>
            <a:r>
              <a:rPr sz="1400" b="1" dirty="0">
                <a:solidFill>
                  <a:srgbClr val="434343"/>
                </a:solidFill>
                <a:latin typeface="Roboto Bk"/>
                <a:cs typeface="Roboto Bk"/>
              </a:rPr>
              <a:t> </a:t>
            </a:r>
            <a:r>
              <a:rPr sz="1400" b="1" spc="-100" dirty="0">
                <a:solidFill>
                  <a:srgbClr val="434343"/>
                </a:solidFill>
                <a:latin typeface="Roboto Bk"/>
                <a:cs typeface="Roboto Bk"/>
              </a:rPr>
              <a:t>you</a:t>
            </a:r>
            <a:r>
              <a:rPr sz="1400" b="1" spc="15" dirty="0">
                <a:solidFill>
                  <a:srgbClr val="434343"/>
                </a:solidFill>
                <a:latin typeface="Roboto Bk"/>
                <a:cs typeface="Roboto Bk"/>
              </a:rPr>
              <a:t> </a:t>
            </a:r>
            <a:r>
              <a:rPr sz="1400" b="1" spc="-65" dirty="0">
                <a:solidFill>
                  <a:srgbClr val="434343"/>
                </a:solidFill>
                <a:latin typeface="Roboto Bk"/>
                <a:cs typeface="Roboto Bk"/>
              </a:rPr>
              <a:t>start</a:t>
            </a:r>
            <a:r>
              <a:rPr sz="1400" b="1" spc="-5" dirty="0">
                <a:solidFill>
                  <a:srgbClr val="434343"/>
                </a:solidFill>
                <a:latin typeface="Roboto Bk"/>
                <a:cs typeface="Roboto Bk"/>
              </a:rPr>
              <a:t> </a:t>
            </a:r>
            <a:r>
              <a:rPr sz="1400" b="1" spc="-75" dirty="0">
                <a:solidFill>
                  <a:srgbClr val="434343"/>
                </a:solidFill>
                <a:latin typeface="Roboto Bk"/>
                <a:cs typeface="Roboto Bk"/>
              </a:rPr>
              <a:t>from</a:t>
            </a:r>
            <a:r>
              <a:rPr sz="1400" b="1" spc="5" dirty="0">
                <a:solidFill>
                  <a:srgbClr val="434343"/>
                </a:solidFill>
                <a:latin typeface="Roboto Bk"/>
                <a:cs typeface="Roboto Bk"/>
              </a:rPr>
              <a:t> </a:t>
            </a:r>
            <a:r>
              <a:rPr sz="1400" b="1" dirty="0">
                <a:solidFill>
                  <a:srgbClr val="434343"/>
                </a:solidFill>
                <a:latin typeface="Roboto Bk"/>
                <a:cs typeface="Roboto Bk"/>
              </a:rPr>
              <a:t>a </a:t>
            </a:r>
            <a:r>
              <a:rPr sz="1400" b="1" spc="-75" dirty="0">
                <a:solidFill>
                  <a:srgbClr val="434343"/>
                </a:solidFill>
                <a:latin typeface="Roboto Bk"/>
                <a:cs typeface="Roboto Bk"/>
              </a:rPr>
              <a:t>labeled</a:t>
            </a:r>
            <a:r>
              <a:rPr sz="1400" b="1" spc="5" dirty="0">
                <a:solidFill>
                  <a:srgbClr val="434343"/>
                </a:solidFill>
                <a:latin typeface="Roboto Bk"/>
                <a:cs typeface="Roboto Bk"/>
              </a:rPr>
              <a:t> </a:t>
            </a:r>
            <a:r>
              <a:rPr sz="1400" b="1" spc="-85" dirty="0">
                <a:solidFill>
                  <a:srgbClr val="434343"/>
                </a:solidFill>
                <a:latin typeface="Roboto Bk"/>
                <a:cs typeface="Roboto Bk"/>
              </a:rPr>
              <a:t>dataset,</a:t>
            </a:r>
            <a:r>
              <a:rPr sz="1400" b="1" spc="10" dirty="0">
                <a:solidFill>
                  <a:srgbClr val="434343"/>
                </a:solidFill>
                <a:latin typeface="Roboto Bk"/>
                <a:cs typeface="Roboto Bk"/>
              </a:rPr>
              <a:t> </a:t>
            </a:r>
            <a:r>
              <a:rPr sz="1400" b="1" spc="-110" dirty="0">
                <a:solidFill>
                  <a:srgbClr val="434343"/>
                </a:solidFill>
                <a:latin typeface="Roboto Bk"/>
                <a:cs typeface="Roboto Bk"/>
              </a:rPr>
              <a:t>you</a:t>
            </a:r>
            <a:r>
              <a:rPr sz="1400" b="1" spc="20" dirty="0">
                <a:solidFill>
                  <a:srgbClr val="434343"/>
                </a:solidFill>
                <a:latin typeface="Roboto Bk"/>
                <a:cs typeface="Roboto Bk"/>
              </a:rPr>
              <a:t> </a:t>
            </a:r>
            <a:r>
              <a:rPr sz="1400" b="1" spc="-80" dirty="0">
                <a:solidFill>
                  <a:srgbClr val="434343"/>
                </a:solidFill>
                <a:latin typeface="Roboto Bk"/>
                <a:cs typeface="Roboto Bk"/>
              </a:rPr>
              <a:t>have</a:t>
            </a:r>
            <a:r>
              <a:rPr sz="1400" b="1" spc="5" dirty="0">
                <a:solidFill>
                  <a:srgbClr val="434343"/>
                </a:solidFill>
                <a:latin typeface="Roboto Bk"/>
                <a:cs typeface="Roboto Bk"/>
              </a:rPr>
              <a:t> </a:t>
            </a:r>
            <a:r>
              <a:rPr sz="1400" b="1" dirty="0">
                <a:solidFill>
                  <a:srgbClr val="434343"/>
                </a:solidFill>
                <a:latin typeface="Roboto Bk"/>
                <a:cs typeface="Roboto Bk"/>
              </a:rPr>
              <a:t>a </a:t>
            </a:r>
            <a:r>
              <a:rPr sz="1400" b="1" spc="-60" dirty="0">
                <a:solidFill>
                  <a:srgbClr val="434343"/>
                </a:solidFill>
                <a:latin typeface="Roboto Bk"/>
                <a:cs typeface="Roboto Bk"/>
              </a:rPr>
              <a:t>set</a:t>
            </a:r>
            <a:r>
              <a:rPr sz="1400" b="1" dirty="0">
                <a:solidFill>
                  <a:srgbClr val="434343"/>
                </a:solidFill>
                <a:latin typeface="Roboto Bk"/>
                <a:cs typeface="Roboto Bk"/>
              </a:rPr>
              <a:t> of </a:t>
            </a:r>
            <a:r>
              <a:rPr sz="1400" b="1" spc="-90" dirty="0">
                <a:solidFill>
                  <a:srgbClr val="434343"/>
                </a:solidFill>
                <a:latin typeface="Roboto Bk"/>
                <a:cs typeface="Roboto Bk"/>
              </a:rPr>
              <a:t>examples</a:t>
            </a:r>
            <a:r>
              <a:rPr sz="1400" b="1" spc="5" dirty="0">
                <a:solidFill>
                  <a:srgbClr val="434343"/>
                </a:solidFill>
                <a:latin typeface="Roboto Bk"/>
                <a:cs typeface="Roboto Bk"/>
              </a:rPr>
              <a:t> </a:t>
            </a:r>
            <a:r>
              <a:rPr sz="1400" b="1" spc="-40" dirty="0">
                <a:solidFill>
                  <a:srgbClr val="434343"/>
                </a:solidFill>
                <a:latin typeface="Roboto Bk"/>
                <a:cs typeface="Roboto Bk"/>
              </a:rPr>
              <a:t>for</a:t>
            </a:r>
            <a:r>
              <a:rPr sz="1400" b="1" spc="5" dirty="0">
                <a:solidFill>
                  <a:srgbClr val="434343"/>
                </a:solidFill>
                <a:latin typeface="Roboto Bk"/>
                <a:cs typeface="Roboto Bk"/>
              </a:rPr>
              <a:t> </a:t>
            </a:r>
            <a:r>
              <a:rPr sz="1400" b="1" spc="-80" dirty="0">
                <a:solidFill>
                  <a:srgbClr val="434343"/>
                </a:solidFill>
                <a:latin typeface="Roboto Bk"/>
                <a:cs typeface="Roboto Bk"/>
              </a:rPr>
              <a:t>which</a:t>
            </a:r>
            <a:r>
              <a:rPr sz="1400" b="1" spc="5" dirty="0">
                <a:solidFill>
                  <a:srgbClr val="434343"/>
                </a:solidFill>
                <a:latin typeface="Roboto Bk"/>
                <a:cs typeface="Roboto Bk"/>
              </a:rPr>
              <a:t> </a:t>
            </a:r>
            <a:r>
              <a:rPr sz="1400" b="1" spc="-110" dirty="0">
                <a:solidFill>
                  <a:srgbClr val="434343"/>
                </a:solidFill>
                <a:latin typeface="Roboto Bk"/>
                <a:cs typeface="Roboto Bk"/>
              </a:rPr>
              <a:t>you</a:t>
            </a:r>
            <a:r>
              <a:rPr sz="1400" b="1" spc="25" dirty="0">
                <a:solidFill>
                  <a:srgbClr val="434343"/>
                </a:solidFill>
                <a:latin typeface="Roboto Bk"/>
                <a:cs typeface="Roboto Bk"/>
              </a:rPr>
              <a:t> </a:t>
            </a:r>
            <a:r>
              <a:rPr sz="1400" b="1" spc="-105" dirty="0">
                <a:solidFill>
                  <a:srgbClr val="434343"/>
                </a:solidFill>
                <a:latin typeface="Roboto Bk"/>
                <a:cs typeface="Roboto Bk"/>
              </a:rPr>
              <a:t>know</a:t>
            </a:r>
            <a:r>
              <a:rPr sz="1400" b="1" spc="15" dirty="0">
                <a:solidFill>
                  <a:srgbClr val="434343"/>
                </a:solidFill>
                <a:latin typeface="Roboto Bk"/>
                <a:cs typeface="Roboto Bk"/>
              </a:rPr>
              <a:t> </a:t>
            </a:r>
            <a:r>
              <a:rPr sz="1400" b="1" spc="-25" dirty="0">
                <a:solidFill>
                  <a:srgbClr val="434343"/>
                </a:solidFill>
                <a:latin typeface="Roboto Bk"/>
                <a:cs typeface="Roboto Bk"/>
              </a:rPr>
              <a:t>the </a:t>
            </a:r>
            <a:r>
              <a:rPr sz="1400" b="1" spc="-50" dirty="0">
                <a:solidFill>
                  <a:srgbClr val="434343"/>
                </a:solidFill>
                <a:latin typeface="Roboto Bk"/>
                <a:cs typeface="Roboto Bk"/>
              </a:rPr>
              <a:t>real</a:t>
            </a:r>
            <a:r>
              <a:rPr sz="1400" b="1" spc="-40" dirty="0">
                <a:solidFill>
                  <a:srgbClr val="434343"/>
                </a:solidFill>
                <a:latin typeface="Roboto Bk"/>
                <a:cs typeface="Roboto Bk"/>
              </a:rPr>
              <a:t> </a:t>
            </a:r>
            <a:r>
              <a:rPr sz="1400" b="1" spc="-90" dirty="0">
                <a:solidFill>
                  <a:srgbClr val="434343"/>
                </a:solidFill>
                <a:latin typeface="Roboto Bk"/>
                <a:cs typeface="Roboto Bk"/>
              </a:rPr>
              <a:t>outcome</a:t>
            </a:r>
            <a:r>
              <a:rPr sz="1400" b="1" spc="5" dirty="0">
                <a:solidFill>
                  <a:srgbClr val="434343"/>
                </a:solidFill>
                <a:latin typeface="Roboto Bk"/>
                <a:cs typeface="Roboto Bk"/>
              </a:rPr>
              <a:t> </a:t>
            </a:r>
            <a:r>
              <a:rPr sz="1400" b="1" spc="-60" dirty="0">
                <a:solidFill>
                  <a:srgbClr val="434343"/>
                </a:solidFill>
                <a:latin typeface="Roboto Bk"/>
                <a:cs typeface="Roboto Bk"/>
              </a:rPr>
              <a:t>(labels).</a:t>
            </a:r>
            <a:r>
              <a:rPr sz="1400" b="1" spc="-30" dirty="0">
                <a:solidFill>
                  <a:srgbClr val="434343"/>
                </a:solidFill>
                <a:latin typeface="Roboto Bk"/>
                <a:cs typeface="Roboto Bk"/>
              </a:rPr>
              <a:t> </a:t>
            </a:r>
            <a:r>
              <a:rPr sz="1400" b="1" spc="-55" dirty="0">
                <a:solidFill>
                  <a:srgbClr val="434343"/>
                </a:solidFill>
                <a:latin typeface="Roboto Bk"/>
                <a:cs typeface="Roboto Bk"/>
              </a:rPr>
              <a:t>This</a:t>
            </a:r>
            <a:r>
              <a:rPr sz="1400" b="1" spc="-20" dirty="0">
                <a:solidFill>
                  <a:srgbClr val="434343"/>
                </a:solidFill>
                <a:latin typeface="Roboto Bk"/>
                <a:cs typeface="Roboto Bk"/>
              </a:rPr>
              <a:t> </a:t>
            </a:r>
            <a:r>
              <a:rPr sz="1400" b="1" dirty="0">
                <a:solidFill>
                  <a:srgbClr val="434343"/>
                </a:solidFill>
                <a:latin typeface="Roboto Bk"/>
                <a:cs typeface="Roboto Bk"/>
              </a:rPr>
              <a:t>is</a:t>
            </a:r>
            <a:r>
              <a:rPr sz="1400" b="1" spc="-15" dirty="0">
                <a:solidFill>
                  <a:srgbClr val="434343"/>
                </a:solidFill>
                <a:latin typeface="Roboto Bk"/>
                <a:cs typeface="Roboto Bk"/>
              </a:rPr>
              <a:t> </a:t>
            </a:r>
            <a:r>
              <a:rPr sz="1400" b="1" spc="-50" dirty="0">
                <a:solidFill>
                  <a:srgbClr val="434343"/>
                </a:solidFill>
                <a:latin typeface="Roboto Bk"/>
                <a:cs typeface="Roboto Bk"/>
              </a:rPr>
              <a:t>also</a:t>
            </a:r>
            <a:r>
              <a:rPr sz="1400" b="1" spc="-5" dirty="0">
                <a:solidFill>
                  <a:srgbClr val="434343"/>
                </a:solidFill>
                <a:latin typeface="Roboto Bk"/>
                <a:cs typeface="Roboto Bk"/>
              </a:rPr>
              <a:t> </a:t>
            </a:r>
            <a:r>
              <a:rPr sz="1400" b="1" spc="-65" dirty="0">
                <a:solidFill>
                  <a:srgbClr val="434343"/>
                </a:solidFill>
                <a:latin typeface="Roboto Bk"/>
                <a:cs typeface="Roboto Bk"/>
              </a:rPr>
              <a:t>called</a:t>
            </a:r>
            <a:r>
              <a:rPr sz="1400" b="1" spc="-10" dirty="0">
                <a:solidFill>
                  <a:srgbClr val="434343"/>
                </a:solidFill>
                <a:latin typeface="Roboto Bk"/>
                <a:cs typeface="Roboto Bk"/>
              </a:rPr>
              <a:t> </a:t>
            </a:r>
            <a:r>
              <a:rPr sz="1400" b="1" spc="-50" dirty="0">
                <a:solidFill>
                  <a:srgbClr val="434343"/>
                </a:solidFill>
                <a:latin typeface="Roboto Bk"/>
                <a:cs typeface="Roboto Bk"/>
              </a:rPr>
              <a:t>the</a:t>
            </a:r>
            <a:r>
              <a:rPr sz="1400" b="1" spc="-10" dirty="0">
                <a:solidFill>
                  <a:srgbClr val="434343"/>
                </a:solidFill>
                <a:latin typeface="Roboto Bk"/>
                <a:cs typeface="Roboto Bk"/>
              </a:rPr>
              <a:t> </a:t>
            </a:r>
            <a:r>
              <a:rPr sz="1400" b="1" spc="-90" dirty="0">
                <a:solidFill>
                  <a:srgbClr val="434343"/>
                </a:solidFill>
                <a:latin typeface="Roboto Bk"/>
                <a:cs typeface="Roboto Bk"/>
              </a:rPr>
              <a:t>ground</a:t>
            </a:r>
            <a:r>
              <a:rPr sz="1400" b="1" spc="5" dirty="0">
                <a:solidFill>
                  <a:srgbClr val="434343"/>
                </a:solidFill>
                <a:latin typeface="Roboto Bk"/>
                <a:cs typeface="Roboto Bk"/>
              </a:rPr>
              <a:t> </a:t>
            </a:r>
            <a:r>
              <a:rPr sz="1400" b="1" spc="-85" dirty="0">
                <a:solidFill>
                  <a:srgbClr val="434343"/>
                </a:solidFill>
                <a:latin typeface="Roboto Bk"/>
                <a:cs typeface="Roboto Bk"/>
              </a:rPr>
              <a:t>truth</a:t>
            </a:r>
            <a:r>
              <a:rPr sz="1400" b="1" spc="-5" dirty="0">
                <a:solidFill>
                  <a:srgbClr val="434343"/>
                </a:solidFill>
                <a:latin typeface="Roboto Bk"/>
                <a:cs typeface="Roboto Bk"/>
              </a:rPr>
              <a:t> </a:t>
            </a:r>
            <a:r>
              <a:rPr sz="1400" b="1" spc="-10" dirty="0">
                <a:solidFill>
                  <a:srgbClr val="434343"/>
                </a:solidFill>
                <a:latin typeface="Roboto Bk"/>
                <a:cs typeface="Roboto Bk"/>
              </a:rPr>
              <a:t>or</a:t>
            </a:r>
            <a:r>
              <a:rPr sz="1400" b="1" spc="-5" dirty="0">
                <a:solidFill>
                  <a:srgbClr val="434343"/>
                </a:solidFill>
                <a:latin typeface="Roboto Bk"/>
                <a:cs typeface="Roboto Bk"/>
              </a:rPr>
              <a:t> </a:t>
            </a:r>
            <a:r>
              <a:rPr sz="1400" b="1" spc="-75" dirty="0">
                <a:solidFill>
                  <a:srgbClr val="434343"/>
                </a:solidFill>
                <a:latin typeface="Roboto Bk"/>
                <a:cs typeface="Roboto Bk"/>
              </a:rPr>
              <a:t>gold</a:t>
            </a:r>
            <a:r>
              <a:rPr sz="1400" b="1" spc="-10" dirty="0">
                <a:solidFill>
                  <a:srgbClr val="434343"/>
                </a:solidFill>
                <a:latin typeface="Roboto Bk"/>
                <a:cs typeface="Roboto Bk"/>
              </a:rPr>
              <a:t> </a:t>
            </a:r>
            <a:r>
              <a:rPr sz="1400" b="1" spc="-70" dirty="0">
                <a:solidFill>
                  <a:srgbClr val="434343"/>
                </a:solidFill>
                <a:latin typeface="Roboto Bk"/>
                <a:cs typeface="Roboto Bk"/>
              </a:rPr>
              <a:t>standard.</a:t>
            </a:r>
            <a:r>
              <a:rPr sz="1400" b="1" spc="-15" dirty="0">
                <a:solidFill>
                  <a:srgbClr val="434343"/>
                </a:solidFill>
                <a:latin typeface="Roboto Bk"/>
                <a:cs typeface="Roboto Bk"/>
              </a:rPr>
              <a:t> </a:t>
            </a:r>
            <a:r>
              <a:rPr sz="1400" b="1" spc="-80" dirty="0">
                <a:solidFill>
                  <a:srgbClr val="434343"/>
                </a:solidFill>
                <a:latin typeface="Roboto Bk"/>
                <a:cs typeface="Roboto Bk"/>
              </a:rPr>
              <a:t>So</a:t>
            </a:r>
            <a:r>
              <a:rPr sz="1400" b="1" spc="-5" dirty="0">
                <a:solidFill>
                  <a:srgbClr val="434343"/>
                </a:solidFill>
                <a:latin typeface="Roboto Bk"/>
                <a:cs typeface="Roboto Bk"/>
              </a:rPr>
              <a:t> </a:t>
            </a:r>
            <a:r>
              <a:rPr sz="1400" b="1" spc="-95" dirty="0">
                <a:solidFill>
                  <a:srgbClr val="434343"/>
                </a:solidFill>
                <a:latin typeface="Roboto Bk"/>
                <a:cs typeface="Roboto Bk"/>
              </a:rPr>
              <a:t>you</a:t>
            </a:r>
            <a:r>
              <a:rPr sz="1400" b="1" spc="5" dirty="0">
                <a:solidFill>
                  <a:srgbClr val="434343"/>
                </a:solidFill>
                <a:latin typeface="Roboto Bk"/>
                <a:cs typeface="Roboto Bk"/>
              </a:rPr>
              <a:t> </a:t>
            </a:r>
            <a:r>
              <a:rPr sz="1400" b="1" spc="-45" dirty="0">
                <a:solidFill>
                  <a:srgbClr val="434343"/>
                </a:solidFill>
                <a:latin typeface="Roboto Bk"/>
                <a:cs typeface="Roboto Bk"/>
              </a:rPr>
              <a:t>can</a:t>
            </a:r>
            <a:r>
              <a:rPr sz="1400" b="1" spc="5" dirty="0">
                <a:solidFill>
                  <a:srgbClr val="434343"/>
                </a:solidFill>
                <a:latin typeface="Roboto Bk"/>
                <a:cs typeface="Roboto Bk"/>
              </a:rPr>
              <a:t> </a:t>
            </a:r>
            <a:r>
              <a:rPr sz="1400" b="1" spc="-85" dirty="0">
                <a:solidFill>
                  <a:srgbClr val="434343"/>
                </a:solidFill>
                <a:latin typeface="Roboto Bk"/>
                <a:cs typeface="Roboto Bk"/>
              </a:rPr>
              <a:t>compare</a:t>
            </a:r>
            <a:r>
              <a:rPr sz="1400" b="1" spc="-5" dirty="0">
                <a:solidFill>
                  <a:srgbClr val="434343"/>
                </a:solidFill>
                <a:latin typeface="Roboto Bk"/>
                <a:cs typeface="Roboto Bk"/>
              </a:rPr>
              <a:t> </a:t>
            </a:r>
            <a:r>
              <a:rPr sz="1400" b="1" spc="-65" dirty="0">
                <a:solidFill>
                  <a:srgbClr val="434343"/>
                </a:solidFill>
                <a:latin typeface="Roboto Bk"/>
                <a:cs typeface="Roboto Bk"/>
              </a:rPr>
              <a:t>the</a:t>
            </a:r>
            <a:r>
              <a:rPr sz="1400" b="1" spc="-5" dirty="0">
                <a:solidFill>
                  <a:srgbClr val="434343"/>
                </a:solidFill>
                <a:latin typeface="Roboto Bk"/>
                <a:cs typeface="Roboto Bk"/>
              </a:rPr>
              <a:t> </a:t>
            </a:r>
            <a:r>
              <a:rPr sz="1400" b="1" spc="-75" dirty="0">
                <a:solidFill>
                  <a:srgbClr val="434343"/>
                </a:solidFill>
                <a:latin typeface="Roboto Bk"/>
                <a:cs typeface="Roboto Bk"/>
              </a:rPr>
              <a:t>predicted</a:t>
            </a:r>
            <a:r>
              <a:rPr sz="1400" b="1" dirty="0">
                <a:solidFill>
                  <a:srgbClr val="434343"/>
                </a:solidFill>
                <a:latin typeface="Roboto Bk"/>
                <a:cs typeface="Roboto Bk"/>
              </a:rPr>
              <a:t> </a:t>
            </a:r>
            <a:r>
              <a:rPr sz="1400" b="1" spc="-80" dirty="0">
                <a:solidFill>
                  <a:srgbClr val="434343"/>
                </a:solidFill>
                <a:latin typeface="Roboto Bk"/>
                <a:cs typeface="Roboto Bk"/>
              </a:rPr>
              <a:t>values</a:t>
            </a:r>
            <a:r>
              <a:rPr sz="1400" b="1" dirty="0">
                <a:solidFill>
                  <a:srgbClr val="434343"/>
                </a:solidFill>
                <a:latin typeface="Roboto Bk"/>
                <a:cs typeface="Roboto Bk"/>
              </a:rPr>
              <a:t> </a:t>
            </a:r>
            <a:r>
              <a:rPr sz="1400" b="1" spc="-75" dirty="0">
                <a:solidFill>
                  <a:srgbClr val="434343"/>
                </a:solidFill>
                <a:latin typeface="Roboto Bk"/>
                <a:cs typeface="Roboto Bk"/>
              </a:rPr>
              <a:t>with</a:t>
            </a:r>
            <a:r>
              <a:rPr sz="1400" b="1" spc="-5" dirty="0">
                <a:solidFill>
                  <a:srgbClr val="434343"/>
                </a:solidFill>
                <a:latin typeface="Roboto Bk"/>
                <a:cs typeface="Roboto Bk"/>
              </a:rPr>
              <a:t> </a:t>
            </a:r>
            <a:r>
              <a:rPr sz="1400" b="1" spc="-65" dirty="0">
                <a:solidFill>
                  <a:srgbClr val="434343"/>
                </a:solidFill>
                <a:latin typeface="Roboto Bk"/>
                <a:cs typeface="Roboto Bk"/>
              </a:rPr>
              <a:t>the</a:t>
            </a:r>
            <a:r>
              <a:rPr sz="1400" b="1" spc="-10" dirty="0">
                <a:solidFill>
                  <a:srgbClr val="434343"/>
                </a:solidFill>
                <a:latin typeface="Roboto Bk"/>
                <a:cs typeface="Roboto Bk"/>
              </a:rPr>
              <a:t> </a:t>
            </a:r>
            <a:r>
              <a:rPr sz="1400" b="1" spc="-50" dirty="0">
                <a:solidFill>
                  <a:srgbClr val="434343"/>
                </a:solidFill>
                <a:latin typeface="Roboto Bk"/>
                <a:cs typeface="Roboto Bk"/>
              </a:rPr>
              <a:t>real</a:t>
            </a:r>
            <a:r>
              <a:rPr sz="1400" b="1" dirty="0">
                <a:solidFill>
                  <a:srgbClr val="434343"/>
                </a:solidFill>
                <a:latin typeface="Roboto Bk"/>
                <a:cs typeface="Roboto Bk"/>
              </a:rPr>
              <a:t> </a:t>
            </a:r>
            <a:r>
              <a:rPr sz="1400" b="1" spc="-20" dirty="0">
                <a:solidFill>
                  <a:srgbClr val="434343"/>
                </a:solidFill>
                <a:latin typeface="Roboto Bk"/>
                <a:cs typeface="Roboto Bk"/>
              </a:rPr>
              <a:t>values </a:t>
            </a:r>
            <a:r>
              <a:rPr sz="1400" b="1" spc="-10" dirty="0">
                <a:solidFill>
                  <a:srgbClr val="434343"/>
                </a:solidFill>
                <a:latin typeface="Roboto Bk"/>
                <a:cs typeface="Roboto Bk"/>
              </a:rPr>
              <a:t>(labels):</a:t>
            </a:r>
            <a:endParaRPr sz="1400">
              <a:latin typeface="Roboto Bk"/>
              <a:cs typeface="Roboto Bk"/>
            </a:endParaRPr>
          </a:p>
          <a:p>
            <a:pPr marL="299085" indent="-286385">
              <a:lnSpc>
                <a:spcPct val="100000"/>
              </a:lnSpc>
              <a:spcBef>
                <a:spcPts val="400"/>
              </a:spcBef>
              <a:buClr>
                <a:srgbClr val="000000"/>
              </a:buClr>
              <a:buFont typeface="Wingdings"/>
              <a:buChar char=""/>
              <a:tabLst>
                <a:tab pos="299085" algn="l"/>
              </a:tabLst>
            </a:pPr>
            <a:r>
              <a:rPr sz="1400" b="1" spc="-95" dirty="0">
                <a:solidFill>
                  <a:srgbClr val="434343"/>
                </a:solidFill>
                <a:latin typeface="Roboto Bk"/>
                <a:cs typeface="Roboto Bk"/>
              </a:rPr>
              <a:t>Derive</a:t>
            </a:r>
            <a:r>
              <a:rPr sz="1400" b="1" spc="15" dirty="0">
                <a:solidFill>
                  <a:srgbClr val="434343"/>
                </a:solidFill>
                <a:latin typeface="Roboto Bk"/>
                <a:cs typeface="Roboto Bk"/>
              </a:rPr>
              <a:t> </a:t>
            </a:r>
            <a:r>
              <a:rPr sz="1400" b="1" spc="-75" dirty="0">
                <a:solidFill>
                  <a:srgbClr val="434343"/>
                </a:solidFill>
                <a:latin typeface="Roboto Bk"/>
                <a:cs typeface="Roboto Bk"/>
              </a:rPr>
              <a:t>(train/fit)</a:t>
            </a:r>
            <a:r>
              <a:rPr sz="1400" b="1" spc="-15" dirty="0">
                <a:solidFill>
                  <a:srgbClr val="434343"/>
                </a:solidFill>
                <a:latin typeface="Roboto Bk"/>
                <a:cs typeface="Roboto Bk"/>
              </a:rPr>
              <a:t> </a:t>
            </a:r>
            <a:r>
              <a:rPr sz="1400" b="1" spc="-70" dirty="0">
                <a:solidFill>
                  <a:srgbClr val="434343"/>
                </a:solidFill>
                <a:latin typeface="Roboto Bk"/>
                <a:cs typeface="Roboto Bk"/>
              </a:rPr>
              <a:t>a</a:t>
            </a:r>
            <a:r>
              <a:rPr sz="1400" b="1" spc="10" dirty="0">
                <a:solidFill>
                  <a:srgbClr val="434343"/>
                </a:solidFill>
                <a:latin typeface="Roboto Bk"/>
                <a:cs typeface="Roboto Bk"/>
              </a:rPr>
              <a:t> </a:t>
            </a:r>
            <a:r>
              <a:rPr sz="1400" b="1" spc="-100" dirty="0">
                <a:solidFill>
                  <a:srgbClr val="434343"/>
                </a:solidFill>
                <a:latin typeface="Roboto Bk"/>
                <a:cs typeface="Roboto Bk"/>
              </a:rPr>
              <a:t>model</a:t>
            </a:r>
            <a:r>
              <a:rPr sz="1400" b="1" spc="10" dirty="0">
                <a:solidFill>
                  <a:srgbClr val="434343"/>
                </a:solidFill>
                <a:latin typeface="Roboto Bk"/>
                <a:cs typeface="Roboto Bk"/>
              </a:rPr>
              <a:t> </a:t>
            </a:r>
            <a:r>
              <a:rPr sz="1400" b="1" spc="-95" dirty="0">
                <a:solidFill>
                  <a:srgbClr val="434343"/>
                </a:solidFill>
                <a:latin typeface="Roboto Bk"/>
                <a:cs typeface="Roboto Bk"/>
              </a:rPr>
              <a:t>based</a:t>
            </a:r>
            <a:r>
              <a:rPr sz="1400" b="1" spc="15" dirty="0">
                <a:solidFill>
                  <a:srgbClr val="434343"/>
                </a:solidFill>
                <a:latin typeface="Roboto Bk"/>
                <a:cs typeface="Roboto Bk"/>
              </a:rPr>
              <a:t> </a:t>
            </a:r>
            <a:r>
              <a:rPr sz="1400" b="1" spc="-110" dirty="0">
                <a:solidFill>
                  <a:srgbClr val="434343"/>
                </a:solidFill>
                <a:latin typeface="Roboto Bk"/>
                <a:cs typeface="Roboto Bk"/>
              </a:rPr>
              <a:t>on</a:t>
            </a:r>
            <a:r>
              <a:rPr sz="1400" b="1" dirty="0">
                <a:solidFill>
                  <a:srgbClr val="434343"/>
                </a:solidFill>
                <a:latin typeface="Roboto Bk"/>
                <a:cs typeface="Roboto Bk"/>
              </a:rPr>
              <a:t> </a:t>
            </a:r>
            <a:r>
              <a:rPr sz="1400" b="1" spc="-90" dirty="0">
                <a:solidFill>
                  <a:srgbClr val="434343"/>
                </a:solidFill>
                <a:latin typeface="Roboto Bk"/>
                <a:cs typeface="Roboto Bk"/>
              </a:rPr>
              <a:t>labeled</a:t>
            </a:r>
            <a:r>
              <a:rPr sz="1400" b="1" spc="20"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299085" indent="-286385">
              <a:lnSpc>
                <a:spcPct val="100000"/>
              </a:lnSpc>
              <a:spcBef>
                <a:spcPts val="405"/>
              </a:spcBef>
              <a:buClr>
                <a:srgbClr val="000000"/>
              </a:buClr>
              <a:buFont typeface="Wingdings"/>
              <a:buChar char=""/>
              <a:tabLst>
                <a:tab pos="299085" algn="l"/>
              </a:tabLst>
            </a:pPr>
            <a:r>
              <a:rPr sz="1400" b="1" spc="-120" dirty="0">
                <a:solidFill>
                  <a:srgbClr val="434343"/>
                </a:solidFill>
                <a:latin typeface="Roboto Bk"/>
                <a:cs typeface="Roboto Bk"/>
              </a:rPr>
              <a:t>Use</a:t>
            </a:r>
            <a:r>
              <a:rPr sz="1400" b="1"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5" dirty="0">
                <a:solidFill>
                  <a:srgbClr val="434343"/>
                </a:solidFill>
                <a:latin typeface="Roboto Bk"/>
                <a:cs typeface="Roboto Bk"/>
              </a:rPr>
              <a:t>derived</a:t>
            </a:r>
            <a:r>
              <a:rPr sz="1400" b="1" spc="25" dirty="0">
                <a:solidFill>
                  <a:srgbClr val="434343"/>
                </a:solidFill>
                <a:latin typeface="Roboto Bk"/>
                <a:cs typeface="Roboto Bk"/>
              </a:rPr>
              <a:t> </a:t>
            </a:r>
            <a:r>
              <a:rPr sz="1400" b="1" spc="-100" dirty="0">
                <a:solidFill>
                  <a:srgbClr val="434343"/>
                </a:solidFill>
                <a:latin typeface="Roboto Bk"/>
                <a:cs typeface="Roboto Bk"/>
              </a:rPr>
              <a:t>model</a:t>
            </a:r>
            <a:r>
              <a:rPr sz="1400" b="1" dirty="0">
                <a:solidFill>
                  <a:srgbClr val="434343"/>
                </a:solidFill>
                <a:latin typeface="Roboto Bk"/>
                <a:cs typeface="Roboto Bk"/>
              </a:rPr>
              <a:t> </a:t>
            </a:r>
            <a:r>
              <a:rPr sz="1400" b="1" spc="-90" dirty="0">
                <a:solidFill>
                  <a:srgbClr val="434343"/>
                </a:solidFill>
                <a:latin typeface="Roboto Bk"/>
                <a:cs typeface="Roboto Bk"/>
              </a:rPr>
              <a:t>to</a:t>
            </a:r>
            <a:r>
              <a:rPr sz="1400" b="1" dirty="0">
                <a:solidFill>
                  <a:srgbClr val="434343"/>
                </a:solidFill>
                <a:latin typeface="Roboto Bk"/>
                <a:cs typeface="Roboto Bk"/>
              </a:rPr>
              <a:t> </a:t>
            </a:r>
            <a:r>
              <a:rPr sz="1400" b="1" spc="-90" dirty="0">
                <a:solidFill>
                  <a:srgbClr val="434343"/>
                </a:solidFill>
                <a:latin typeface="Roboto Bk"/>
                <a:cs typeface="Roboto Bk"/>
              </a:rPr>
              <a:t>predict</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0" dirty="0">
                <a:solidFill>
                  <a:srgbClr val="434343"/>
                </a:solidFill>
                <a:latin typeface="Roboto Bk"/>
                <a:cs typeface="Roboto Bk"/>
              </a:rPr>
              <a:t>target</a:t>
            </a:r>
            <a:r>
              <a:rPr sz="1400" b="1" spc="-5" dirty="0">
                <a:solidFill>
                  <a:srgbClr val="434343"/>
                </a:solidFill>
                <a:latin typeface="Roboto Bk"/>
                <a:cs typeface="Roboto Bk"/>
              </a:rPr>
              <a:t> </a:t>
            </a:r>
            <a:r>
              <a:rPr sz="1400" b="1" spc="-85" dirty="0">
                <a:solidFill>
                  <a:srgbClr val="434343"/>
                </a:solidFill>
                <a:latin typeface="Roboto Bk"/>
                <a:cs typeface="Roboto Bk"/>
              </a:rPr>
              <a:t>variable</a:t>
            </a:r>
            <a:r>
              <a:rPr sz="1400" b="1" spc="15" dirty="0">
                <a:solidFill>
                  <a:srgbClr val="434343"/>
                </a:solidFill>
                <a:latin typeface="Roboto Bk"/>
                <a:cs typeface="Roboto Bk"/>
              </a:rPr>
              <a:t> </a:t>
            </a:r>
            <a:r>
              <a:rPr sz="1400" b="1" spc="-95" dirty="0">
                <a:solidFill>
                  <a:srgbClr val="434343"/>
                </a:solidFill>
                <a:latin typeface="Roboto Bk"/>
                <a:cs typeface="Roboto Bk"/>
              </a:rPr>
              <a:t>in</a:t>
            </a:r>
            <a:r>
              <a:rPr sz="1400" b="1"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0" dirty="0">
                <a:solidFill>
                  <a:srgbClr val="434343"/>
                </a:solidFill>
                <a:latin typeface="Roboto Bk"/>
                <a:cs typeface="Roboto Bk"/>
              </a:rPr>
              <a:t>labeled</a:t>
            </a:r>
            <a:r>
              <a:rPr sz="1400" b="1" spc="15" dirty="0">
                <a:solidFill>
                  <a:srgbClr val="434343"/>
                </a:solidFill>
                <a:latin typeface="Roboto Bk"/>
                <a:cs typeface="Roboto Bk"/>
              </a:rPr>
              <a:t> </a:t>
            </a:r>
            <a:r>
              <a:rPr sz="1400" b="1" spc="-85" dirty="0">
                <a:solidFill>
                  <a:srgbClr val="434343"/>
                </a:solidFill>
                <a:latin typeface="Roboto Bk"/>
                <a:cs typeface="Roboto Bk"/>
              </a:rPr>
              <a:t>data</a:t>
            </a:r>
            <a:r>
              <a:rPr sz="1400" b="1" spc="30" dirty="0">
                <a:solidFill>
                  <a:srgbClr val="434343"/>
                </a:solidFill>
                <a:latin typeface="Roboto Bk"/>
                <a:cs typeface="Roboto Bk"/>
              </a:rPr>
              <a:t> </a:t>
            </a:r>
            <a:r>
              <a:rPr sz="1400" b="1" spc="-95" dirty="0">
                <a:solidFill>
                  <a:srgbClr val="434343"/>
                </a:solidFill>
                <a:latin typeface="Roboto Bk"/>
                <a:cs typeface="Roboto Bk"/>
              </a:rPr>
              <a:t>based</a:t>
            </a:r>
            <a:r>
              <a:rPr sz="1400" b="1" spc="10" dirty="0">
                <a:solidFill>
                  <a:srgbClr val="434343"/>
                </a:solidFill>
                <a:latin typeface="Roboto Bk"/>
                <a:cs typeface="Roboto Bk"/>
              </a:rPr>
              <a:t> </a:t>
            </a:r>
            <a:r>
              <a:rPr sz="1400" b="1" spc="-110" dirty="0">
                <a:solidFill>
                  <a:srgbClr val="434343"/>
                </a:solidFill>
                <a:latin typeface="Roboto Bk"/>
                <a:cs typeface="Roboto Bk"/>
              </a:rPr>
              <a:t>on</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100" dirty="0">
                <a:solidFill>
                  <a:srgbClr val="434343"/>
                </a:solidFill>
                <a:latin typeface="Roboto Bk"/>
                <a:cs typeface="Roboto Bk"/>
              </a:rPr>
              <a:t>independent</a:t>
            </a:r>
            <a:r>
              <a:rPr sz="1400" b="1" spc="-15" dirty="0">
                <a:solidFill>
                  <a:srgbClr val="434343"/>
                </a:solidFill>
                <a:latin typeface="Roboto Bk"/>
                <a:cs typeface="Roboto Bk"/>
              </a:rPr>
              <a:t> </a:t>
            </a:r>
            <a:r>
              <a:rPr sz="1400" b="1" spc="-85" dirty="0">
                <a:solidFill>
                  <a:srgbClr val="434343"/>
                </a:solidFill>
                <a:latin typeface="Roboto Bk"/>
                <a:cs typeface="Roboto Bk"/>
              </a:rPr>
              <a:t>features/predictors</a:t>
            </a:r>
            <a:r>
              <a:rPr sz="1400" b="1" spc="-30" dirty="0">
                <a:solidFill>
                  <a:srgbClr val="434343"/>
                </a:solidFill>
                <a:latin typeface="Roboto Bk"/>
                <a:cs typeface="Roboto Bk"/>
              </a:rPr>
              <a:t> </a:t>
            </a:r>
            <a:r>
              <a:rPr sz="1400" b="1" spc="-95" dirty="0">
                <a:solidFill>
                  <a:srgbClr val="434343"/>
                </a:solidFill>
                <a:latin typeface="Roboto Bk"/>
                <a:cs typeface="Roboto Bk"/>
              </a:rPr>
              <a:t>in</a:t>
            </a:r>
            <a:r>
              <a:rPr sz="1400" b="1" spc="1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0" dirty="0">
                <a:solidFill>
                  <a:srgbClr val="434343"/>
                </a:solidFill>
                <a:latin typeface="Roboto Bk"/>
                <a:cs typeface="Roboto Bk"/>
              </a:rPr>
              <a:t>labeled</a:t>
            </a:r>
            <a:r>
              <a:rPr sz="1400" b="1" spc="20"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90" dirty="0">
                <a:solidFill>
                  <a:srgbClr val="434343"/>
                </a:solidFill>
                <a:latin typeface="Roboto Bk"/>
                <a:cs typeface="Roboto Bk"/>
              </a:rPr>
              <a:t>Compare</a:t>
            </a:r>
            <a:r>
              <a:rPr sz="1400" b="1" spc="-35" dirty="0">
                <a:solidFill>
                  <a:srgbClr val="434343"/>
                </a:solidFill>
                <a:latin typeface="Roboto Bk"/>
                <a:cs typeface="Roboto Bk"/>
              </a:rPr>
              <a:t> </a:t>
            </a:r>
            <a:r>
              <a:rPr sz="1400" b="1" spc="-95" dirty="0">
                <a:solidFill>
                  <a:srgbClr val="434343"/>
                </a:solidFill>
                <a:latin typeface="Roboto Bk"/>
                <a:cs typeface="Roboto Bk"/>
              </a:rPr>
              <a:t>the</a:t>
            </a:r>
            <a:r>
              <a:rPr sz="1400" b="1" spc="-15" dirty="0">
                <a:solidFill>
                  <a:srgbClr val="434343"/>
                </a:solidFill>
                <a:latin typeface="Roboto Bk"/>
                <a:cs typeface="Roboto Bk"/>
              </a:rPr>
              <a:t> </a:t>
            </a:r>
            <a:r>
              <a:rPr sz="1400" b="1" spc="-85" dirty="0">
                <a:solidFill>
                  <a:srgbClr val="434343"/>
                </a:solidFill>
                <a:latin typeface="Roboto Bk"/>
                <a:cs typeface="Roboto Bk"/>
              </a:rPr>
              <a:t>predicted</a:t>
            </a:r>
            <a:r>
              <a:rPr sz="1400" b="1" spc="-15" dirty="0">
                <a:solidFill>
                  <a:srgbClr val="434343"/>
                </a:solidFill>
                <a:latin typeface="Roboto Bk"/>
                <a:cs typeface="Roboto Bk"/>
              </a:rPr>
              <a:t> </a:t>
            </a:r>
            <a:r>
              <a:rPr sz="1400" b="1" spc="-80" dirty="0">
                <a:solidFill>
                  <a:srgbClr val="434343"/>
                </a:solidFill>
                <a:latin typeface="Roboto Bk"/>
                <a:cs typeface="Roboto Bk"/>
              </a:rPr>
              <a:t>target</a:t>
            </a:r>
            <a:r>
              <a:rPr sz="1400" b="1" spc="-25" dirty="0">
                <a:solidFill>
                  <a:srgbClr val="434343"/>
                </a:solidFill>
                <a:latin typeface="Roboto Bk"/>
                <a:cs typeface="Roboto Bk"/>
              </a:rPr>
              <a:t> </a:t>
            </a:r>
            <a:r>
              <a:rPr sz="1400" b="1" spc="-80" dirty="0">
                <a:solidFill>
                  <a:srgbClr val="434343"/>
                </a:solidFill>
                <a:latin typeface="Roboto Bk"/>
                <a:cs typeface="Roboto Bk"/>
              </a:rPr>
              <a:t>feature</a:t>
            </a:r>
            <a:r>
              <a:rPr sz="1400" b="1" spc="-25" dirty="0">
                <a:solidFill>
                  <a:srgbClr val="434343"/>
                </a:solidFill>
                <a:latin typeface="Roboto Bk"/>
                <a:cs typeface="Roboto Bk"/>
              </a:rPr>
              <a:t> </a:t>
            </a:r>
            <a:r>
              <a:rPr sz="1400" b="1" spc="-100" dirty="0">
                <a:solidFill>
                  <a:srgbClr val="434343"/>
                </a:solidFill>
                <a:latin typeface="Roboto Bk"/>
                <a:cs typeface="Roboto Bk"/>
              </a:rPr>
              <a:t>values</a:t>
            </a:r>
            <a:r>
              <a:rPr sz="1400" b="1" spc="-10" dirty="0">
                <a:solidFill>
                  <a:srgbClr val="434343"/>
                </a:solidFill>
                <a:latin typeface="Roboto Bk"/>
                <a:cs typeface="Roboto Bk"/>
              </a:rPr>
              <a:t> </a:t>
            </a:r>
            <a:r>
              <a:rPr sz="1400" b="1" spc="-95" dirty="0">
                <a:solidFill>
                  <a:srgbClr val="434343"/>
                </a:solidFill>
                <a:latin typeface="Roboto Bk"/>
                <a:cs typeface="Roboto Bk"/>
              </a:rPr>
              <a:t>from</a:t>
            </a:r>
            <a:r>
              <a:rPr sz="1400" b="1" spc="-30" dirty="0">
                <a:solidFill>
                  <a:srgbClr val="434343"/>
                </a:solidFill>
                <a:latin typeface="Roboto Bk"/>
                <a:cs typeface="Roboto Bk"/>
              </a:rPr>
              <a:t> </a:t>
            </a:r>
            <a:r>
              <a:rPr sz="1400" b="1" spc="-95" dirty="0">
                <a:solidFill>
                  <a:srgbClr val="434343"/>
                </a:solidFill>
                <a:latin typeface="Roboto Bk"/>
                <a:cs typeface="Roboto Bk"/>
              </a:rPr>
              <a:t>the</a:t>
            </a:r>
            <a:r>
              <a:rPr sz="1400" b="1" spc="-15" dirty="0">
                <a:solidFill>
                  <a:srgbClr val="434343"/>
                </a:solidFill>
                <a:latin typeface="Roboto Bk"/>
                <a:cs typeface="Roboto Bk"/>
              </a:rPr>
              <a:t> </a:t>
            </a:r>
            <a:r>
              <a:rPr sz="1400" b="1" spc="-95" dirty="0">
                <a:solidFill>
                  <a:srgbClr val="434343"/>
                </a:solidFill>
                <a:latin typeface="Roboto Bk"/>
                <a:cs typeface="Roboto Bk"/>
              </a:rPr>
              <a:t>previous</a:t>
            </a:r>
            <a:r>
              <a:rPr sz="1400" b="1" spc="-30" dirty="0">
                <a:solidFill>
                  <a:srgbClr val="434343"/>
                </a:solidFill>
                <a:latin typeface="Roboto Bk"/>
                <a:cs typeface="Roboto Bk"/>
              </a:rPr>
              <a:t> </a:t>
            </a:r>
            <a:r>
              <a:rPr sz="1400" b="1" spc="-95" dirty="0">
                <a:solidFill>
                  <a:srgbClr val="434343"/>
                </a:solidFill>
                <a:latin typeface="Roboto Bk"/>
                <a:cs typeface="Roboto Bk"/>
              </a:rPr>
              <a:t>step</a:t>
            </a:r>
            <a:r>
              <a:rPr sz="1400" b="1" spc="-10" dirty="0">
                <a:solidFill>
                  <a:srgbClr val="434343"/>
                </a:solidFill>
                <a:latin typeface="Roboto Bk"/>
                <a:cs typeface="Roboto Bk"/>
              </a:rPr>
              <a:t> </a:t>
            </a:r>
            <a:r>
              <a:rPr sz="1400" b="1" spc="-100" dirty="0">
                <a:solidFill>
                  <a:srgbClr val="434343"/>
                </a:solidFill>
                <a:latin typeface="Roboto Bk"/>
                <a:cs typeface="Roboto Bk"/>
              </a:rPr>
              <a:t>with</a:t>
            </a:r>
            <a:r>
              <a:rPr sz="1400" b="1" spc="-5" dirty="0">
                <a:solidFill>
                  <a:srgbClr val="434343"/>
                </a:solidFill>
                <a:latin typeface="Roboto Bk"/>
                <a:cs typeface="Roboto Bk"/>
              </a:rPr>
              <a:t> </a:t>
            </a:r>
            <a:r>
              <a:rPr sz="1400" b="1" spc="-95" dirty="0">
                <a:solidFill>
                  <a:srgbClr val="434343"/>
                </a:solidFill>
                <a:latin typeface="Roboto Bk"/>
                <a:cs typeface="Roboto Bk"/>
              </a:rPr>
              <a:t>the</a:t>
            </a:r>
            <a:r>
              <a:rPr sz="1400" b="1" spc="-15" dirty="0">
                <a:solidFill>
                  <a:srgbClr val="434343"/>
                </a:solidFill>
                <a:latin typeface="Roboto Bk"/>
                <a:cs typeface="Roboto Bk"/>
              </a:rPr>
              <a:t> </a:t>
            </a:r>
            <a:r>
              <a:rPr sz="1400" b="1" spc="-75" dirty="0">
                <a:solidFill>
                  <a:srgbClr val="434343"/>
                </a:solidFill>
                <a:latin typeface="Roboto Bk"/>
                <a:cs typeface="Roboto Bk"/>
              </a:rPr>
              <a:t>real</a:t>
            </a:r>
            <a:r>
              <a:rPr sz="1400" b="1" dirty="0">
                <a:solidFill>
                  <a:srgbClr val="434343"/>
                </a:solidFill>
                <a:latin typeface="Roboto Bk"/>
                <a:cs typeface="Roboto Bk"/>
              </a:rPr>
              <a:t> </a:t>
            </a:r>
            <a:r>
              <a:rPr sz="1400" b="1" spc="-80" dirty="0">
                <a:solidFill>
                  <a:srgbClr val="434343"/>
                </a:solidFill>
                <a:latin typeface="Roboto Bk"/>
                <a:cs typeface="Roboto Bk"/>
              </a:rPr>
              <a:t>target</a:t>
            </a:r>
            <a:r>
              <a:rPr sz="1400" b="1" spc="-25" dirty="0">
                <a:solidFill>
                  <a:srgbClr val="434343"/>
                </a:solidFill>
                <a:latin typeface="Roboto Bk"/>
                <a:cs typeface="Roboto Bk"/>
              </a:rPr>
              <a:t> </a:t>
            </a:r>
            <a:r>
              <a:rPr sz="1400" b="1" spc="-80" dirty="0">
                <a:solidFill>
                  <a:srgbClr val="434343"/>
                </a:solidFill>
                <a:latin typeface="Roboto Bk"/>
                <a:cs typeface="Roboto Bk"/>
              </a:rPr>
              <a:t>feature</a:t>
            </a:r>
            <a:r>
              <a:rPr sz="1400" b="1" spc="-25" dirty="0">
                <a:solidFill>
                  <a:srgbClr val="434343"/>
                </a:solidFill>
                <a:latin typeface="Roboto Bk"/>
                <a:cs typeface="Roboto Bk"/>
              </a:rPr>
              <a:t> </a:t>
            </a:r>
            <a:r>
              <a:rPr sz="1400" b="1" spc="-100" dirty="0">
                <a:solidFill>
                  <a:srgbClr val="434343"/>
                </a:solidFill>
                <a:latin typeface="Roboto Bk"/>
                <a:cs typeface="Roboto Bk"/>
              </a:rPr>
              <a:t>values</a:t>
            </a:r>
            <a:r>
              <a:rPr sz="1400" b="1" spc="-10" dirty="0">
                <a:solidFill>
                  <a:srgbClr val="434343"/>
                </a:solidFill>
                <a:latin typeface="Roboto Bk"/>
                <a:cs typeface="Roboto Bk"/>
              </a:rPr>
              <a:t> </a:t>
            </a:r>
            <a:r>
              <a:rPr sz="1400" b="1" spc="-75" dirty="0">
                <a:solidFill>
                  <a:srgbClr val="434343"/>
                </a:solidFill>
                <a:latin typeface="Roboto Bk"/>
                <a:cs typeface="Roboto Bk"/>
              </a:rPr>
              <a:t>(labels)</a:t>
            </a:r>
            <a:r>
              <a:rPr sz="1400" b="1" spc="-10" dirty="0">
                <a:solidFill>
                  <a:srgbClr val="434343"/>
                </a:solidFill>
                <a:latin typeface="Roboto Bk"/>
                <a:cs typeface="Roboto Bk"/>
              </a:rPr>
              <a:t> </a:t>
            </a:r>
            <a:r>
              <a:rPr sz="1400" b="1" spc="-90" dirty="0">
                <a:solidFill>
                  <a:srgbClr val="434343"/>
                </a:solidFill>
                <a:latin typeface="Roboto Bk"/>
                <a:cs typeface="Roboto Bk"/>
              </a:rPr>
              <a:t>in</a:t>
            </a:r>
            <a:r>
              <a:rPr sz="1400" b="1" spc="-5" dirty="0">
                <a:solidFill>
                  <a:srgbClr val="434343"/>
                </a:solidFill>
                <a:latin typeface="Roboto Bk"/>
                <a:cs typeface="Roboto Bk"/>
              </a:rPr>
              <a:t> </a:t>
            </a:r>
            <a:r>
              <a:rPr sz="1400" b="1" spc="-95" dirty="0">
                <a:solidFill>
                  <a:srgbClr val="434343"/>
                </a:solidFill>
                <a:latin typeface="Roboto Bk"/>
                <a:cs typeface="Roboto Bk"/>
              </a:rPr>
              <a:t>the</a:t>
            </a:r>
            <a:r>
              <a:rPr sz="1400" b="1" spc="-25" dirty="0">
                <a:solidFill>
                  <a:srgbClr val="434343"/>
                </a:solidFill>
                <a:latin typeface="Roboto Bk"/>
                <a:cs typeface="Roboto Bk"/>
              </a:rPr>
              <a:t> </a:t>
            </a:r>
            <a:r>
              <a:rPr sz="1400" b="1" spc="-90" dirty="0">
                <a:solidFill>
                  <a:srgbClr val="434343"/>
                </a:solidFill>
                <a:latin typeface="Roboto Bk"/>
                <a:cs typeface="Roboto Bk"/>
              </a:rPr>
              <a:t>labeled</a:t>
            </a:r>
            <a:r>
              <a:rPr sz="1400" b="1" spc="10" dirty="0">
                <a:solidFill>
                  <a:srgbClr val="434343"/>
                </a:solidFill>
                <a:latin typeface="Roboto Bk"/>
                <a:cs typeface="Roboto Bk"/>
              </a:rPr>
              <a:t> </a:t>
            </a:r>
            <a:r>
              <a:rPr sz="1400" b="1" spc="-10" dirty="0">
                <a:solidFill>
                  <a:srgbClr val="434343"/>
                </a:solidFill>
                <a:latin typeface="Roboto Bk"/>
                <a:cs typeface="Roboto Bk"/>
              </a:rPr>
              <a:t>dataset</a:t>
            </a:r>
            <a:endParaRPr sz="1400">
              <a:latin typeface="Roboto Bk"/>
              <a:cs typeface="Roboto Bk"/>
            </a:endParaRPr>
          </a:p>
          <a:p>
            <a:pPr>
              <a:lnSpc>
                <a:spcPct val="100000"/>
              </a:lnSpc>
              <a:spcBef>
                <a:spcPts val="65"/>
              </a:spcBef>
              <a:buFont typeface="Wingdings"/>
              <a:buChar char=""/>
            </a:pPr>
            <a:endParaRPr sz="1400">
              <a:latin typeface="Roboto Bk"/>
              <a:cs typeface="Roboto Bk"/>
            </a:endParaRPr>
          </a:p>
          <a:p>
            <a:pPr marL="12700" algn="just">
              <a:lnSpc>
                <a:spcPct val="100000"/>
              </a:lnSpc>
            </a:pPr>
            <a:r>
              <a:rPr sz="1400" b="1" dirty="0">
                <a:solidFill>
                  <a:srgbClr val="434343"/>
                </a:solidFill>
                <a:latin typeface="Calibri"/>
                <a:cs typeface="Calibri"/>
              </a:rPr>
              <a:t>HOW</a:t>
            </a:r>
            <a:r>
              <a:rPr sz="1400" b="1" spc="-30" dirty="0">
                <a:solidFill>
                  <a:srgbClr val="434343"/>
                </a:solidFill>
                <a:latin typeface="Calibri"/>
                <a:cs typeface="Calibri"/>
              </a:rPr>
              <a:t> </a:t>
            </a:r>
            <a:r>
              <a:rPr sz="1400" b="1" dirty="0">
                <a:solidFill>
                  <a:srgbClr val="434343"/>
                </a:solidFill>
                <a:latin typeface="Calibri"/>
                <a:cs typeface="Calibri"/>
              </a:rPr>
              <a:t>TO</a:t>
            </a:r>
            <a:r>
              <a:rPr sz="1400" b="1" spc="-35" dirty="0">
                <a:solidFill>
                  <a:srgbClr val="434343"/>
                </a:solidFill>
                <a:latin typeface="Calibri"/>
                <a:cs typeface="Calibri"/>
              </a:rPr>
              <a:t> </a:t>
            </a:r>
            <a:r>
              <a:rPr sz="1400" b="1" dirty="0">
                <a:solidFill>
                  <a:srgbClr val="434343"/>
                </a:solidFill>
                <a:latin typeface="Calibri"/>
                <a:cs typeface="Calibri"/>
              </a:rPr>
              <a:t>COMPARE</a:t>
            </a:r>
            <a:r>
              <a:rPr sz="1400" b="1" spc="-30" dirty="0">
                <a:solidFill>
                  <a:srgbClr val="434343"/>
                </a:solidFill>
                <a:latin typeface="Calibri"/>
                <a:cs typeface="Calibri"/>
              </a:rPr>
              <a:t> </a:t>
            </a:r>
            <a:r>
              <a:rPr sz="1400" b="1" dirty="0">
                <a:solidFill>
                  <a:srgbClr val="434343"/>
                </a:solidFill>
                <a:latin typeface="Calibri"/>
                <a:cs typeface="Calibri"/>
              </a:rPr>
              <a:t>REAL</a:t>
            </a:r>
            <a:r>
              <a:rPr sz="1400" b="1" spc="-30" dirty="0">
                <a:solidFill>
                  <a:srgbClr val="434343"/>
                </a:solidFill>
                <a:latin typeface="Calibri"/>
                <a:cs typeface="Calibri"/>
              </a:rPr>
              <a:t> </a:t>
            </a:r>
            <a:r>
              <a:rPr sz="1400" b="1" dirty="0">
                <a:solidFill>
                  <a:srgbClr val="434343"/>
                </a:solidFill>
                <a:latin typeface="Calibri"/>
                <a:cs typeface="Calibri"/>
              </a:rPr>
              <a:t>AND</a:t>
            </a:r>
            <a:r>
              <a:rPr sz="1400" b="1" spc="-30" dirty="0">
                <a:solidFill>
                  <a:srgbClr val="434343"/>
                </a:solidFill>
                <a:latin typeface="Calibri"/>
                <a:cs typeface="Calibri"/>
              </a:rPr>
              <a:t> </a:t>
            </a:r>
            <a:r>
              <a:rPr sz="1400" b="1" dirty="0">
                <a:solidFill>
                  <a:srgbClr val="434343"/>
                </a:solidFill>
                <a:latin typeface="Calibri"/>
                <a:cs typeface="Calibri"/>
              </a:rPr>
              <a:t>PREDICTED</a:t>
            </a:r>
            <a:r>
              <a:rPr sz="1400" b="1" spc="-40" dirty="0">
                <a:solidFill>
                  <a:srgbClr val="434343"/>
                </a:solidFill>
                <a:latin typeface="Calibri"/>
                <a:cs typeface="Calibri"/>
              </a:rPr>
              <a:t> </a:t>
            </a:r>
            <a:r>
              <a:rPr sz="1400" b="1" dirty="0">
                <a:solidFill>
                  <a:srgbClr val="434343"/>
                </a:solidFill>
                <a:latin typeface="Calibri"/>
                <a:cs typeface="Calibri"/>
              </a:rPr>
              <a:t>VALUES</a:t>
            </a:r>
            <a:r>
              <a:rPr sz="1400" b="1" spc="-30" dirty="0">
                <a:solidFill>
                  <a:srgbClr val="434343"/>
                </a:solidFill>
                <a:latin typeface="Calibri"/>
                <a:cs typeface="Calibri"/>
              </a:rPr>
              <a:t> </a:t>
            </a:r>
            <a:r>
              <a:rPr sz="1400" b="1" dirty="0">
                <a:solidFill>
                  <a:srgbClr val="434343"/>
                </a:solidFill>
                <a:latin typeface="Calibri"/>
                <a:cs typeface="Calibri"/>
              </a:rPr>
              <a:t>FOR</a:t>
            </a:r>
            <a:r>
              <a:rPr sz="1400" b="1" spc="-40" dirty="0">
                <a:solidFill>
                  <a:srgbClr val="434343"/>
                </a:solidFill>
                <a:latin typeface="Calibri"/>
                <a:cs typeface="Calibri"/>
              </a:rPr>
              <a:t> </a:t>
            </a:r>
            <a:r>
              <a:rPr sz="1400" b="1" dirty="0">
                <a:solidFill>
                  <a:srgbClr val="434343"/>
                </a:solidFill>
                <a:latin typeface="Calibri"/>
                <a:cs typeface="Calibri"/>
              </a:rPr>
              <a:t>REGRESSION</a:t>
            </a:r>
            <a:r>
              <a:rPr sz="1400" b="1" spc="-30" dirty="0">
                <a:solidFill>
                  <a:srgbClr val="434343"/>
                </a:solidFill>
                <a:latin typeface="Calibri"/>
                <a:cs typeface="Calibri"/>
              </a:rPr>
              <a:t> </a:t>
            </a:r>
            <a:r>
              <a:rPr sz="1400" b="1" dirty="0">
                <a:solidFill>
                  <a:srgbClr val="434343"/>
                </a:solidFill>
                <a:latin typeface="Calibri"/>
                <a:cs typeface="Calibri"/>
              </a:rPr>
              <a:t>METHODS</a:t>
            </a:r>
            <a:r>
              <a:rPr sz="1400" b="1" spc="-35" dirty="0">
                <a:solidFill>
                  <a:srgbClr val="434343"/>
                </a:solidFill>
                <a:latin typeface="Calibri"/>
                <a:cs typeface="Calibri"/>
              </a:rPr>
              <a:t> </a:t>
            </a:r>
            <a:r>
              <a:rPr sz="1400" b="1" dirty="0">
                <a:solidFill>
                  <a:srgbClr val="434343"/>
                </a:solidFill>
                <a:latin typeface="Calibri"/>
                <a:cs typeface="Calibri"/>
              </a:rPr>
              <a:t>(PREDICTION</a:t>
            </a:r>
            <a:r>
              <a:rPr sz="1400" b="1" spc="-40" dirty="0">
                <a:solidFill>
                  <a:srgbClr val="434343"/>
                </a:solidFill>
                <a:latin typeface="Calibri"/>
                <a:cs typeface="Calibri"/>
              </a:rPr>
              <a:t> </a:t>
            </a:r>
            <a:r>
              <a:rPr sz="1400" b="1" dirty="0">
                <a:solidFill>
                  <a:srgbClr val="434343"/>
                </a:solidFill>
                <a:latin typeface="Calibri"/>
                <a:cs typeface="Calibri"/>
              </a:rPr>
              <a:t>OF</a:t>
            </a:r>
            <a:r>
              <a:rPr sz="1400" b="1" spc="-25" dirty="0">
                <a:solidFill>
                  <a:srgbClr val="434343"/>
                </a:solidFill>
                <a:latin typeface="Calibri"/>
                <a:cs typeface="Calibri"/>
              </a:rPr>
              <a:t> </a:t>
            </a:r>
            <a:r>
              <a:rPr sz="1400" b="1" dirty="0">
                <a:solidFill>
                  <a:srgbClr val="434343"/>
                </a:solidFill>
                <a:latin typeface="Calibri"/>
                <a:cs typeface="Calibri"/>
              </a:rPr>
              <a:t>NUMERICAL</a:t>
            </a:r>
            <a:r>
              <a:rPr sz="1400" b="1" spc="-50" dirty="0">
                <a:solidFill>
                  <a:srgbClr val="434343"/>
                </a:solidFill>
                <a:latin typeface="Calibri"/>
                <a:cs typeface="Calibri"/>
              </a:rPr>
              <a:t> </a:t>
            </a:r>
            <a:r>
              <a:rPr sz="1400" b="1" spc="-10" dirty="0">
                <a:solidFill>
                  <a:srgbClr val="434343"/>
                </a:solidFill>
                <a:latin typeface="Calibri"/>
                <a:cs typeface="Calibri"/>
              </a:rPr>
              <a:t>FEATURES)</a:t>
            </a:r>
            <a:endParaRPr sz="1400">
              <a:latin typeface="Calibri"/>
              <a:cs typeface="Calibri"/>
            </a:endParaRPr>
          </a:p>
          <a:p>
            <a:pPr>
              <a:lnSpc>
                <a:spcPct val="100000"/>
              </a:lnSpc>
              <a:spcBef>
                <a:spcPts val="65"/>
              </a:spcBef>
            </a:pPr>
            <a:endParaRPr sz="1400">
              <a:latin typeface="Calibri"/>
              <a:cs typeface="Calibri"/>
            </a:endParaRPr>
          </a:p>
          <a:p>
            <a:pPr marL="12700">
              <a:lnSpc>
                <a:spcPct val="100000"/>
              </a:lnSpc>
            </a:pPr>
            <a:r>
              <a:rPr sz="1400" b="1" spc="-100" dirty="0">
                <a:solidFill>
                  <a:srgbClr val="434343"/>
                </a:solidFill>
                <a:latin typeface="Roboto Bk"/>
                <a:cs typeface="Roboto Bk"/>
              </a:rPr>
              <a:t>Start</a:t>
            </a:r>
            <a:r>
              <a:rPr sz="1400" b="1" spc="-5" dirty="0">
                <a:solidFill>
                  <a:srgbClr val="434343"/>
                </a:solidFill>
                <a:latin typeface="Roboto Bk"/>
                <a:cs typeface="Roboto Bk"/>
              </a:rPr>
              <a:t> </a:t>
            </a:r>
            <a:r>
              <a:rPr sz="1400" b="1" spc="-85" dirty="0">
                <a:solidFill>
                  <a:srgbClr val="434343"/>
                </a:solidFill>
                <a:latin typeface="Roboto Bk"/>
                <a:cs typeface="Roboto Bk"/>
              </a:rPr>
              <a:t>calculating</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85" dirty="0">
                <a:solidFill>
                  <a:srgbClr val="434343"/>
                </a:solidFill>
                <a:latin typeface="Roboto Bk"/>
                <a:cs typeface="Roboto Bk"/>
              </a:rPr>
              <a:t>difference</a:t>
            </a:r>
            <a:r>
              <a:rPr sz="1400" b="1" spc="5" dirty="0">
                <a:solidFill>
                  <a:srgbClr val="434343"/>
                </a:solidFill>
                <a:latin typeface="Roboto Bk"/>
                <a:cs typeface="Roboto Bk"/>
              </a:rPr>
              <a:t> </a:t>
            </a:r>
            <a:r>
              <a:rPr sz="1400" b="1" spc="-105" dirty="0">
                <a:solidFill>
                  <a:srgbClr val="434343"/>
                </a:solidFill>
                <a:latin typeface="Roboto Bk"/>
                <a:cs typeface="Roboto Bk"/>
              </a:rPr>
              <a:t>between</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75" dirty="0">
                <a:solidFill>
                  <a:srgbClr val="434343"/>
                </a:solidFill>
                <a:latin typeface="Roboto Bk"/>
                <a:cs typeface="Roboto Bk"/>
              </a:rPr>
              <a:t>real</a:t>
            </a:r>
            <a:r>
              <a:rPr sz="1400" b="1" spc="15" dirty="0">
                <a:solidFill>
                  <a:srgbClr val="434343"/>
                </a:solidFill>
                <a:latin typeface="Roboto Bk"/>
                <a:cs typeface="Roboto Bk"/>
              </a:rPr>
              <a:t> </a:t>
            </a:r>
            <a:r>
              <a:rPr sz="1400" b="1" spc="-105" dirty="0">
                <a:solidFill>
                  <a:srgbClr val="434343"/>
                </a:solidFill>
                <a:latin typeface="Roboto Bk"/>
                <a:cs typeface="Roboto Bk"/>
              </a:rPr>
              <a:t>and</a:t>
            </a:r>
            <a:r>
              <a:rPr sz="1400" b="1" spc="20" dirty="0">
                <a:solidFill>
                  <a:srgbClr val="434343"/>
                </a:solidFill>
                <a:latin typeface="Roboto Bk"/>
                <a:cs typeface="Roboto Bk"/>
              </a:rPr>
              <a:t> </a:t>
            </a:r>
            <a:r>
              <a:rPr sz="1400" b="1" spc="-85" dirty="0">
                <a:solidFill>
                  <a:srgbClr val="434343"/>
                </a:solidFill>
                <a:latin typeface="Roboto Bk"/>
                <a:cs typeface="Roboto Bk"/>
              </a:rPr>
              <a:t>predicted</a:t>
            </a:r>
            <a:r>
              <a:rPr sz="1400" b="1" spc="5" dirty="0">
                <a:solidFill>
                  <a:srgbClr val="434343"/>
                </a:solidFill>
                <a:latin typeface="Roboto Bk"/>
                <a:cs typeface="Roboto Bk"/>
              </a:rPr>
              <a:t> </a:t>
            </a:r>
            <a:r>
              <a:rPr sz="1400" b="1" spc="-95" dirty="0">
                <a:solidFill>
                  <a:srgbClr val="434343"/>
                </a:solidFill>
                <a:latin typeface="Roboto Bk"/>
                <a:cs typeface="Roboto Bk"/>
              </a:rPr>
              <a:t>values.</a:t>
            </a:r>
            <a:r>
              <a:rPr sz="1400" b="1" spc="10" dirty="0">
                <a:solidFill>
                  <a:srgbClr val="434343"/>
                </a:solidFill>
                <a:latin typeface="Roboto Bk"/>
                <a:cs typeface="Roboto Bk"/>
              </a:rPr>
              <a:t> </a:t>
            </a:r>
            <a:r>
              <a:rPr sz="1400" b="1" spc="-105" dirty="0">
                <a:solidFill>
                  <a:srgbClr val="434343"/>
                </a:solidFill>
                <a:latin typeface="Roboto Bk"/>
                <a:cs typeface="Roboto Bk"/>
              </a:rPr>
              <a:t>Based</a:t>
            </a:r>
            <a:r>
              <a:rPr sz="1400" b="1" spc="30" dirty="0">
                <a:solidFill>
                  <a:srgbClr val="434343"/>
                </a:solidFill>
                <a:latin typeface="Roboto Bk"/>
                <a:cs typeface="Roboto Bk"/>
              </a:rPr>
              <a:t> </a:t>
            </a:r>
            <a:r>
              <a:rPr sz="1400" b="1" spc="-110" dirty="0">
                <a:solidFill>
                  <a:srgbClr val="434343"/>
                </a:solidFill>
                <a:latin typeface="Roboto Bk"/>
                <a:cs typeface="Roboto Bk"/>
              </a:rPr>
              <a:t>on</a:t>
            </a:r>
            <a:r>
              <a:rPr sz="1400" b="1" dirty="0">
                <a:solidFill>
                  <a:srgbClr val="434343"/>
                </a:solidFill>
                <a:latin typeface="Roboto Bk"/>
                <a:cs typeface="Roboto Bk"/>
              </a:rPr>
              <a:t> </a:t>
            </a:r>
            <a:r>
              <a:rPr sz="1400" b="1" spc="-95" dirty="0">
                <a:solidFill>
                  <a:srgbClr val="434343"/>
                </a:solidFill>
                <a:latin typeface="Roboto Bk"/>
                <a:cs typeface="Roboto Bk"/>
              </a:rPr>
              <a:t>those</a:t>
            </a:r>
            <a:r>
              <a:rPr sz="1400" b="1" spc="-5" dirty="0">
                <a:solidFill>
                  <a:srgbClr val="434343"/>
                </a:solidFill>
                <a:latin typeface="Roboto Bk"/>
                <a:cs typeface="Roboto Bk"/>
              </a:rPr>
              <a:t> </a:t>
            </a:r>
            <a:r>
              <a:rPr sz="1400" b="1" spc="-85" dirty="0">
                <a:solidFill>
                  <a:srgbClr val="434343"/>
                </a:solidFill>
                <a:latin typeface="Roboto Bk"/>
                <a:cs typeface="Roboto Bk"/>
              </a:rPr>
              <a:t>differences,</a:t>
            </a:r>
            <a:r>
              <a:rPr sz="1400" b="1" spc="-5" dirty="0">
                <a:solidFill>
                  <a:srgbClr val="434343"/>
                </a:solidFill>
                <a:latin typeface="Roboto Bk"/>
                <a:cs typeface="Roboto Bk"/>
              </a:rPr>
              <a:t> </a:t>
            </a:r>
            <a:r>
              <a:rPr sz="1400" b="1" spc="-90" dirty="0">
                <a:solidFill>
                  <a:srgbClr val="434343"/>
                </a:solidFill>
                <a:latin typeface="Roboto Bk"/>
                <a:cs typeface="Roboto Bk"/>
              </a:rPr>
              <a:t>validation</a:t>
            </a:r>
            <a:r>
              <a:rPr sz="1400" b="1" spc="10" dirty="0">
                <a:solidFill>
                  <a:srgbClr val="434343"/>
                </a:solidFill>
                <a:latin typeface="Roboto Bk"/>
                <a:cs typeface="Roboto Bk"/>
              </a:rPr>
              <a:t> </a:t>
            </a:r>
            <a:r>
              <a:rPr sz="1400" b="1" spc="-95" dirty="0">
                <a:solidFill>
                  <a:srgbClr val="434343"/>
                </a:solidFill>
                <a:latin typeface="Roboto Bk"/>
                <a:cs typeface="Roboto Bk"/>
              </a:rPr>
              <a:t>metrics</a:t>
            </a:r>
            <a:r>
              <a:rPr sz="1400" b="1" spc="-5" dirty="0">
                <a:solidFill>
                  <a:srgbClr val="434343"/>
                </a:solidFill>
                <a:latin typeface="Roboto Bk"/>
                <a:cs typeface="Roboto Bk"/>
              </a:rPr>
              <a:t> </a:t>
            </a:r>
            <a:r>
              <a:rPr sz="1400" b="1" spc="-90" dirty="0">
                <a:solidFill>
                  <a:srgbClr val="434343"/>
                </a:solidFill>
                <a:latin typeface="Roboto Bk"/>
                <a:cs typeface="Roboto Bk"/>
              </a:rPr>
              <a:t>can</a:t>
            </a:r>
            <a:r>
              <a:rPr sz="1400" b="1" spc="20" dirty="0">
                <a:solidFill>
                  <a:srgbClr val="434343"/>
                </a:solidFill>
                <a:latin typeface="Roboto Bk"/>
                <a:cs typeface="Roboto Bk"/>
              </a:rPr>
              <a:t> </a:t>
            </a:r>
            <a:r>
              <a:rPr sz="1400" b="1" spc="-100" dirty="0">
                <a:solidFill>
                  <a:srgbClr val="434343"/>
                </a:solidFill>
                <a:latin typeface="Roboto Bk"/>
                <a:cs typeface="Roboto Bk"/>
              </a:rPr>
              <a:t>be</a:t>
            </a:r>
            <a:r>
              <a:rPr sz="1400" b="1" dirty="0">
                <a:solidFill>
                  <a:srgbClr val="434343"/>
                </a:solidFill>
                <a:latin typeface="Roboto Bk"/>
                <a:cs typeface="Roboto Bk"/>
              </a:rPr>
              <a:t> </a:t>
            </a:r>
            <a:r>
              <a:rPr sz="1400" b="1" spc="-10" dirty="0">
                <a:solidFill>
                  <a:srgbClr val="434343"/>
                </a:solidFill>
                <a:latin typeface="Roboto Bk"/>
                <a:cs typeface="Roboto Bk"/>
              </a:rPr>
              <a:t>calculated:</a:t>
            </a:r>
            <a:endParaRPr sz="1400">
              <a:latin typeface="Roboto Bk"/>
              <a:cs typeface="Roboto Bk"/>
            </a:endParaRPr>
          </a:p>
          <a:p>
            <a:pPr marL="299085" indent="-286385">
              <a:lnSpc>
                <a:spcPct val="100000"/>
              </a:lnSpc>
              <a:spcBef>
                <a:spcPts val="409"/>
              </a:spcBef>
              <a:buClr>
                <a:srgbClr val="000000"/>
              </a:buClr>
              <a:buFont typeface="Wingdings"/>
              <a:buChar char=""/>
              <a:tabLst>
                <a:tab pos="299085" algn="l"/>
              </a:tabLst>
            </a:pPr>
            <a:r>
              <a:rPr sz="1400" b="1" spc="-125" dirty="0">
                <a:solidFill>
                  <a:srgbClr val="434343"/>
                </a:solidFill>
                <a:latin typeface="Roboto Bk"/>
                <a:cs typeface="Roboto Bk"/>
              </a:rPr>
              <a:t>MAE</a:t>
            </a:r>
            <a:r>
              <a:rPr sz="1400" b="1" spc="15" dirty="0">
                <a:solidFill>
                  <a:srgbClr val="434343"/>
                </a:solidFill>
                <a:latin typeface="Roboto Bk"/>
                <a:cs typeface="Roboto Bk"/>
              </a:rPr>
              <a:t> </a:t>
            </a:r>
            <a:r>
              <a:rPr sz="1400" b="1" spc="-105" dirty="0">
                <a:solidFill>
                  <a:srgbClr val="434343"/>
                </a:solidFill>
                <a:latin typeface="Roboto Bk"/>
                <a:cs typeface="Roboto Bk"/>
              </a:rPr>
              <a:t>:</a:t>
            </a:r>
            <a:r>
              <a:rPr sz="1400" b="1" spc="-10" dirty="0">
                <a:solidFill>
                  <a:srgbClr val="434343"/>
                </a:solidFill>
                <a:latin typeface="Roboto Bk"/>
                <a:cs typeface="Roboto Bk"/>
              </a:rPr>
              <a:t> </a:t>
            </a:r>
            <a:r>
              <a:rPr sz="1400" b="1" spc="-114" dirty="0">
                <a:solidFill>
                  <a:srgbClr val="434343"/>
                </a:solidFill>
                <a:latin typeface="Roboto Bk"/>
                <a:cs typeface="Roboto Bk"/>
              </a:rPr>
              <a:t>mean</a:t>
            </a:r>
            <a:r>
              <a:rPr sz="1400" b="1" spc="-15" dirty="0">
                <a:solidFill>
                  <a:srgbClr val="434343"/>
                </a:solidFill>
                <a:latin typeface="Roboto Bk"/>
                <a:cs typeface="Roboto Bk"/>
              </a:rPr>
              <a:t> </a:t>
            </a:r>
            <a:r>
              <a:rPr sz="1400" b="1" spc="-90" dirty="0">
                <a:solidFill>
                  <a:srgbClr val="434343"/>
                </a:solidFill>
                <a:latin typeface="Roboto Bk"/>
                <a:cs typeface="Roboto Bk"/>
              </a:rPr>
              <a:t>absolute</a:t>
            </a:r>
            <a:r>
              <a:rPr sz="1400" b="1" spc="-20" dirty="0">
                <a:solidFill>
                  <a:srgbClr val="434343"/>
                </a:solidFill>
                <a:latin typeface="Roboto Bk"/>
                <a:cs typeface="Roboto Bk"/>
              </a:rPr>
              <a:t> </a:t>
            </a:r>
            <a:r>
              <a:rPr sz="1400" b="1" spc="-10" dirty="0">
                <a:solidFill>
                  <a:srgbClr val="434343"/>
                </a:solidFill>
                <a:latin typeface="Roboto Bk"/>
                <a:cs typeface="Roboto Bk"/>
              </a:rPr>
              <a:t>error</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125" dirty="0">
                <a:solidFill>
                  <a:srgbClr val="434343"/>
                </a:solidFill>
                <a:latin typeface="Roboto Bk"/>
                <a:cs typeface="Roboto Bk"/>
              </a:rPr>
              <a:t>MAPE</a:t>
            </a:r>
            <a:r>
              <a:rPr sz="1400" b="1" spc="15" dirty="0">
                <a:solidFill>
                  <a:srgbClr val="434343"/>
                </a:solidFill>
                <a:latin typeface="Roboto Bk"/>
                <a:cs typeface="Roboto Bk"/>
              </a:rPr>
              <a:t> </a:t>
            </a:r>
            <a:r>
              <a:rPr sz="1400" b="1" spc="-105" dirty="0">
                <a:solidFill>
                  <a:srgbClr val="434343"/>
                </a:solidFill>
                <a:latin typeface="Roboto Bk"/>
                <a:cs typeface="Roboto Bk"/>
              </a:rPr>
              <a:t>:</a:t>
            </a:r>
            <a:r>
              <a:rPr sz="1400" b="1" dirty="0">
                <a:solidFill>
                  <a:srgbClr val="434343"/>
                </a:solidFill>
                <a:latin typeface="Roboto Bk"/>
                <a:cs typeface="Roboto Bk"/>
              </a:rPr>
              <a:t> </a:t>
            </a:r>
            <a:r>
              <a:rPr sz="1400" b="1" spc="-114" dirty="0">
                <a:solidFill>
                  <a:srgbClr val="434343"/>
                </a:solidFill>
                <a:latin typeface="Roboto Bk"/>
                <a:cs typeface="Roboto Bk"/>
              </a:rPr>
              <a:t>mean</a:t>
            </a:r>
            <a:r>
              <a:rPr sz="1400" b="1" spc="15" dirty="0">
                <a:solidFill>
                  <a:srgbClr val="434343"/>
                </a:solidFill>
                <a:latin typeface="Roboto Bk"/>
                <a:cs typeface="Roboto Bk"/>
              </a:rPr>
              <a:t> </a:t>
            </a:r>
            <a:r>
              <a:rPr sz="1400" b="1" spc="-90" dirty="0">
                <a:solidFill>
                  <a:srgbClr val="434343"/>
                </a:solidFill>
                <a:latin typeface="Roboto Bk"/>
                <a:cs typeface="Roboto Bk"/>
              </a:rPr>
              <a:t>absolute</a:t>
            </a:r>
            <a:r>
              <a:rPr sz="1400" b="1" spc="-15" dirty="0">
                <a:solidFill>
                  <a:srgbClr val="434343"/>
                </a:solidFill>
                <a:latin typeface="Roboto Bk"/>
                <a:cs typeface="Roboto Bk"/>
              </a:rPr>
              <a:t> </a:t>
            </a:r>
            <a:r>
              <a:rPr sz="1400" b="1" spc="-90" dirty="0">
                <a:solidFill>
                  <a:srgbClr val="434343"/>
                </a:solidFill>
                <a:latin typeface="Roboto Bk"/>
                <a:cs typeface="Roboto Bk"/>
              </a:rPr>
              <a:t>percentage</a:t>
            </a:r>
            <a:r>
              <a:rPr sz="1400" b="1" spc="-25" dirty="0">
                <a:solidFill>
                  <a:srgbClr val="434343"/>
                </a:solidFill>
                <a:latin typeface="Roboto Bk"/>
                <a:cs typeface="Roboto Bk"/>
              </a:rPr>
              <a:t> </a:t>
            </a:r>
            <a:r>
              <a:rPr sz="1400" b="1" spc="-20" dirty="0">
                <a:solidFill>
                  <a:srgbClr val="434343"/>
                </a:solidFill>
                <a:latin typeface="Roboto Bk"/>
                <a:cs typeface="Roboto Bk"/>
              </a:rPr>
              <a:t>error</a:t>
            </a:r>
            <a:endParaRPr sz="1400">
              <a:latin typeface="Roboto Bk"/>
              <a:cs typeface="Roboto Bk"/>
            </a:endParaRPr>
          </a:p>
          <a:p>
            <a:pPr marL="299085" indent="-286385">
              <a:lnSpc>
                <a:spcPct val="100000"/>
              </a:lnSpc>
              <a:spcBef>
                <a:spcPts val="400"/>
              </a:spcBef>
              <a:buClr>
                <a:srgbClr val="000000"/>
              </a:buClr>
              <a:buFont typeface="Wingdings"/>
              <a:buChar char=""/>
              <a:tabLst>
                <a:tab pos="299085" algn="l"/>
              </a:tabLst>
            </a:pPr>
            <a:r>
              <a:rPr sz="1400" b="1" spc="-155" dirty="0">
                <a:solidFill>
                  <a:srgbClr val="434343"/>
                </a:solidFill>
                <a:latin typeface="Roboto Bk"/>
                <a:cs typeface="Roboto Bk"/>
              </a:rPr>
              <a:t>RMSE</a:t>
            </a:r>
            <a:r>
              <a:rPr sz="1400" b="1" spc="-5" dirty="0">
                <a:solidFill>
                  <a:srgbClr val="434343"/>
                </a:solidFill>
                <a:latin typeface="Roboto Bk"/>
                <a:cs typeface="Roboto Bk"/>
              </a:rPr>
              <a:t> </a:t>
            </a:r>
            <a:r>
              <a:rPr sz="1400" b="1" spc="-105" dirty="0">
                <a:solidFill>
                  <a:srgbClr val="434343"/>
                </a:solidFill>
                <a:latin typeface="Roboto Bk"/>
                <a:cs typeface="Roboto Bk"/>
              </a:rPr>
              <a:t>:</a:t>
            </a:r>
            <a:r>
              <a:rPr sz="1400" b="1" spc="-10" dirty="0">
                <a:solidFill>
                  <a:srgbClr val="434343"/>
                </a:solidFill>
                <a:latin typeface="Roboto Bk"/>
                <a:cs typeface="Roboto Bk"/>
              </a:rPr>
              <a:t> </a:t>
            </a:r>
            <a:r>
              <a:rPr sz="1400" b="1" spc="-90" dirty="0">
                <a:solidFill>
                  <a:srgbClr val="434343"/>
                </a:solidFill>
                <a:latin typeface="Roboto Bk"/>
                <a:cs typeface="Roboto Bk"/>
              </a:rPr>
              <a:t>root</a:t>
            </a:r>
            <a:r>
              <a:rPr sz="1400" b="1" spc="-30" dirty="0">
                <a:solidFill>
                  <a:srgbClr val="434343"/>
                </a:solidFill>
                <a:latin typeface="Roboto Bk"/>
                <a:cs typeface="Roboto Bk"/>
              </a:rPr>
              <a:t> </a:t>
            </a:r>
            <a:r>
              <a:rPr sz="1400" b="1" spc="-114" dirty="0">
                <a:solidFill>
                  <a:srgbClr val="434343"/>
                </a:solidFill>
                <a:latin typeface="Roboto Bk"/>
                <a:cs typeface="Roboto Bk"/>
              </a:rPr>
              <a:t>mean</a:t>
            </a:r>
            <a:r>
              <a:rPr sz="1400" b="1" spc="-10" dirty="0">
                <a:solidFill>
                  <a:srgbClr val="434343"/>
                </a:solidFill>
                <a:latin typeface="Roboto Bk"/>
                <a:cs typeface="Roboto Bk"/>
              </a:rPr>
              <a:t> </a:t>
            </a:r>
            <a:r>
              <a:rPr sz="1400" b="1" spc="-85" dirty="0">
                <a:solidFill>
                  <a:srgbClr val="434343"/>
                </a:solidFill>
                <a:latin typeface="Roboto Bk"/>
                <a:cs typeface="Roboto Bk"/>
              </a:rPr>
              <a:t>squared</a:t>
            </a:r>
            <a:r>
              <a:rPr sz="1400" b="1" spc="-15" dirty="0">
                <a:solidFill>
                  <a:srgbClr val="434343"/>
                </a:solidFill>
                <a:latin typeface="Roboto Bk"/>
                <a:cs typeface="Roboto Bk"/>
              </a:rPr>
              <a:t> </a:t>
            </a:r>
            <a:r>
              <a:rPr sz="1400" b="1" spc="-20" dirty="0">
                <a:solidFill>
                  <a:srgbClr val="434343"/>
                </a:solidFill>
                <a:latin typeface="Roboto Bk"/>
                <a:cs typeface="Roboto Bk"/>
              </a:rPr>
              <a:t>error</a:t>
            </a:r>
            <a:endParaRPr sz="1400">
              <a:latin typeface="Roboto Bk"/>
              <a:cs typeface="Roboto Bk"/>
            </a:endParaRPr>
          </a:p>
          <a:p>
            <a:pPr marL="299085" indent="-286385">
              <a:lnSpc>
                <a:spcPct val="100000"/>
              </a:lnSpc>
              <a:spcBef>
                <a:spcPts val="405"/>
              </a:spcBef>
              <a:buClr>
                <a:srgbClr val="000000"/>
              </a:buClr>
              <a:buFont typeface="Wingdings"/>
              <a:buChar char=""/>
              <a:tabLst>
                <a:tab pos="299085" algn="l"/>
              </a:tabLst>
            </a:pPr>
            <a:r>
              <a:rPr sz="1400" b="1" spc="-315" dirty="0">
                <a:solidFill>
                  <a:srgbClr val="434343"/>
                </a:solidFill>
                <a:latin typeface="Roboto Bk"/>
                <a:cs typeface="Roboto Bk"/>
              </a:rPr>
              <a:t>…</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082040" marR="5080" indent="-243840">
              <a:lnSpc>
                <a:spcPct val="100000"/>
              </a:lnSpc>
              <a:spcBef>
                <a:spcPts val="95"/>
              </a:spcBef>
            </a:pPr>
            <a:r>
              <a:rPr dirty="0"/>
              <a:t>MODEL</a:t>
            </a:r>
            <a:r>
              <a:rPr spc="-120" dirty="0"/>
              <a:t> </a:t>
            </a:r>
            <a:r>
              <a:rPr dirty="0"/>
              <a:t>VALIDATION</a:t>
            </a:r>
            <a:r>
              <a:rPr spc="-90" dirty="0"/>
              <a:t> </a:t>
            </a:r>
            <a:r>
              <a:rPr spc="-10" dirty="0"/>
              <a:t>BASICS </a:t>
            </a:r>
            <a:r>
              <a:rPr dirty="0"/>
              <a:t>(SUPERVISED</a:t>
            </a:r>
            <a:r>
              <a:rPr spc="-150" dirty="0"/>
              <a:t> </a:t>
            </a:r>
            <a:r>
              <a:rPr spc="-10" dirty="0"/>
              <a:t>LEARNING)</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950212"/>
            <a:ext cx="9919335" cy="34404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HOW</a:t>
            </a:r>
            <a:r>
              <a:rPr sz="1400" b="1" spc="-30" dirty="0">
                <a:solidFill>
                  <a:srgbClr val="434343"/>
                </a:solidFill>
                <a:latin typeface="Calibri"/>
                <a:cs typeface="Calibri"/>
              </a:rPr>
              <a:t> </a:t>
            </a:r>
            <a:r>
              <a:rPr sz="1400" b="1" dirty="0">
                <a:solidFill>
                  <a:srgbClr val="434343"/>
                </a:solidFill>
                <a:latin typeface="Calibri"/>
                <a:cs typeface="Calibri"/>
              </a:rPr>
              <a:t>TO</a:t>
            </a:r>
            <a:r>
              <a:rPr sz="1400" b="1" spc="-25" dirty="0">
                <a:solidFill>
                  <a:srgbClr val="434343"/>
                </a:solidFill>
                <a:latin typeface="Calibri"/>
                <a:cs typeface="Calibri"/>
              </a:rPr>
              <a:t> </a:t>
            </a:r>
            <a:r>
              <a:rPr sz="1400" b="1" dirty="0">
                <a:solidFill>
                  <a:srgbClr val="434343"/>
                </a:solidFill>
                <a:latin typeface="Calibri"/>
                <a:cs typeface="Calibri"/>
              </a:rPr>
              <a:t>COMPARE</a:t>
            </a:r>
            <a:r>
              <a:rPr sz="1400" b="1" spc="-25" dirty="0">
                <a:solidFill>
                  <a:srgbClr val="434343"/>
                </a:solidFill>
                <a:latin typeface="Calibri"/>
                <a:cs typeface="Calibri"/>
              </a:rPr>
              <a:t> </a:t>
            </a:r>
            <a:r>
              <a:rPr sz="1400" b="1" dirty="0">
                <a:solidFill>
                  <a:srgbClr val="434343"/>
                </a:solidFill>
                <a:latin typeface="Calibri"/>
                <a:cs typeface="Calibri"/>
              </a:rPr>
              <a:t>REAL</a:t>
            </a:r>
            <a:r>
              <a:rPr sz="1400" b="1" spc="-30" dirty="0">
                <a:solidFill>
                  <a:srgbClr val="434343"/>
                </a:solidFill>
                <a:latin typeface="Calibri"/>
                <a:cs typeface="Calibri"/>
              </a:rPr>
              <a:t> </a:t>
            </a:r>
            <a:r>
              <a:rPr sz="1400" b="1" dirty="0">
                <a:solidFill>
                  <a:srgbClr val="434343"/>
                </a:solidFill>
                <a:latin typeface="Calibri"/>
                <a:cs typeface="Calibri"/>
              </a:rPr>
              <a:t>AND</a:t>
            </a:r>
            <a:r>
              <a:rPr sz="1400" b="1" spc="-25" dirty="0">
                <a:solidFill>
                  <a:srgbClr val="434343"/>
                </a:solidFill>
                <a:latin typeface="Calibri"/>
                <a:cs typeface="Calibri"/>
              </a:rPr>
              <a:t> </a:t>
            </a:r>
            <a:r>
              <a:rPr sz="1400" b="1" dirty="0">
                <a:solidFill>
                  <a:srgbClr val="434343"/>
                </a:solidFill>
                <a:latin typeface="Calibri"/>
                <a:cs typeface="Calibri"/>
              </a:rPr>
              <a:t>PREDICTED</a:t>
            </a:r>
            <a:r>
              <a:rPr sz="1400" b="1" spc="-35" dirty="0">
                <a:solidFill>
                  <a:srgbClr val="434343"/>
                </a:solidFill>
                <a:latin typeface="Calibri"/>
                <a:cs typeface="Calibri"/>
              </a:rPr>
              <a:t> </a:t>
            </a:r>
            <a:r>
              <a:rPr sz="1400" b="1" dirty="0">
                <a:solidFill>
                  <a:srgbClr val="434343"/>
                </a:solidFill>
                <a:latin typeface="Calibri"/>
                <a:cs typeface="Calibri"/>
              </a:rPr>
              <a:t>VALUES</a:t>
            </a:r>
            <a:r>
              <a:rPr sz="1400" b="1" spc="-30" dirty="0">
                <a:solidFill>
                  <a:srgbClr val="434343"/>
                </a:solidFill>
                <a:latin typeface="Calibri"/>
                <a:cs typeface="Calibri"/>
              </a:rPr>
              <a:t> </a:t>
            </a:r>
            <a:r>
              <a:rPr sz="1400" b="1" dirty="0">
                <a:solidFill>
                  <a:srgbClr val="434343"/>
                </a:solidFill>
                <a:latin typeface="Calibri"/>
                <a:cs typeface="Calibri"/>
              </a:rPr>
              <a:t>FOR</a:t>
            </a:r>
            <a:r>
              <a:rPr sz="1400" b="1" spc="-35" dirty="0">
                <a:solidFill>
                  <a:srgbClr val="434343"/>
                </a:solidFill>
                <a:latin typeface="Calibri"/>
                <a:cs typeface="Calibri"/>
              </a:rPr>
              <a:t> </a:t>
            </a:r>
            <a:r>
              <a:rPr sz="1400" b="1" dirty="0">
                <a:solidFill>
                  <a:srgbClr val="434343"/>
                </a:solidFill>
                <a:latin typeface="Calibri"/>
                <a:cs typeface="Calibri"/>
              </a:rPr>
              <a:t>CLASSIFICATION</a:t>
            </a:r>
            <a:r>
              <a:rPr sz="1400" b="1" spc="-45" dirty="0">
                <a:solidFill>
                  <a:srgbClr val="434343"/>
                </a:solidFill>
                <a:latin typeface="Calibri"/>
                <a:cs typeface="Calibri"/>
              </a:rPr>
              <a:t> </a:t>
            </a:r>
            <a:r>
              <a:rPr sz="1400" b="1" dirty="0">
                <a:solidFill>
                  <a:srgbClr val="434343"/>
                </a:solidFill>
                <a:latin typeface="Calibri"/>
                <a:cs typeface="Calibri"/>
              </a:rPr>
              <a:t>METHODS</a:t>
            </a:r>
            <a:r>
              <a:rPr sz="1400" b="1" spc="-25" dirty="0">
                <a:solidFill>
                  <a:srgbClr val="434343"/>
                </a:solidFill>
                <a:latin typeface="Calibri"/>
                <a:cs typeface="Calibri"/>
              </a:rPr>
              <a:t> </a:t>
            </a:r>
            <a:r>
              <a:rPr sz="1400" b="1" dirty="0">
                <a:solidFill>
                  <a:srgbClr val="434343"/>
                </a:solidFill>
                <a:latin typeface="Calibri"/>
                <a:cs typeface="Calibri"/>
              </a:rPr>
              <a:t>(PREDICTION</a:t>
            </a:r>
            <a:r>
              <a:rPr sz="1400" b="1" spc="-35" dirty="0">
                <a:solidFill>
                  <a:srgbClr val="434343"/>
                </a:solidFill>
                <a:latin typeface="Calibri"/>
                <a:cs typeface="Calibri"/>
              </a:rPr>
              <a:t> </a:t>
            </a:r>
            <a:r>
              <a:rPr sz="1400" b="1" dirty="0">
                <a:solidFill>
                  <a:srgbClr val="434343"/>
                </a:solidFill>
                <a:latin typeface="Calibri"/>
                <a:cs typeface="Calibri"/>
              </a:rPr>
              <a:t>OF</a:t>
            </a:r>
            <a:r>
              <a:rPr sz="1400" b="1" spc="-35" dirty="0">
                <a:solidFill>
                  <a:srgbClr val="434343"/>
                </a:solidFill>
                <a:latin typeface="Calibri"/>
                <a:cs typeface="Calibri"/>
              </a:rPr>
              <a:t> </a:t>
            </a:r>
            <a:r>
              <a:rPr sz="1400" b="1" dirty="0">
                <a:solidFill>
                  <a:srgbClr val="434343"/>
                </a:solidFill>
                <a:latin typeface="Calibri"/>
                <a:cs typeface="Calibri"/>
              </a:rPr>
              <a:t>CATEGORICAL</a:t>
            </a:r>
            <a:r>
              <a:rPr sz="1400" b="1" spc="-50" dirty="0">
                <a:solidFill>
                  <a:srgbClr val="434343"/>
                </a:solidFill>
                <a:latin typeface="Calibri"/>
                <a:cs typeface="Calibri"/>
              </a:rPr>
              <a:t> </a:t>
            </a:r>
            <a:r>
              <a:rPr sz="1400" b="1" spc="-10" dirty="0">
                <a:solidFill>
                  <a:srgbClr val="434343"/>
                </a:solidFill>
                <a:latin typeface="Calibri"/>
                <a:cs typeface="Calibri"/>
              </a:rPr>
              <a:t>FEATURES)</a:t>
            </a:r>
            <a:endParaRPr sz="1400">
              <a:latin typeface="Calibri"/>
              <a:cs typeface="Calibri"/>
            </a:endParaRPr>
          </a:p>
          <a:p>
            <a:pPr>
              <a:lnSpc>
                <a:spcPct val="100000"/>
              </a:lnSpc>
              <a:spcBef>
                <a:spcPts val="65"/>
              </a:spcBef>
            </a:pPr>
            <a:endParaRPr sz="1400">
              <a:latin typeface="Calibri"/>
              <a:cs typeface="Calibri"/>
            </a:endParaRPr>
          </a:p>
          <a:p>
            <a:pPr marL="12700">
              <a:lnSpc>
                <a:spcPct val="100000"/>
              </a:lnSpc>
            </a:pPr>
            <a:r>
              <a:rPr sz="1400" b="1" spc="-60" dirty="0">
                <a:solidFill>
                  <a:srgbClr val="434343"/>
                </a:solidFill>
                <a:latin typeface="Roboto Bk"/>
                <a:cs typeface="Roboto Bk"/>
              </a:rPr>
              <a:t>Start</a:t>
            </a:r>
            <a:r>
              <a:rPr sz="1400" b="1" spc="80" dirty="0">
                <a:solidFill>
                  <a:srgbClr val="434343"/>
                </a:solidFill>
                <a:latin typeface="Roboto Bk"/>
                <a:cs typeface="Roboto Bk"/>
              </a:rPr>
              <a:t> </a:t>
            </a:r>
            <a:r>
              <a:rPr sz="1400" b="1" spc="-80" dirty="0">
                <a:solidFill>
                  <a:srgbClr val="434343"/>
                </a:solidFill>
                <a:latin typeface="Roboto Bk"/>
                <a:cs typeface="Roboto Bk"/>
              </a:rPr>
              <a:t>compiling</a:t>
            </a:r>
            <a:r>
              <a:rPr sz="1400" b="1" spc="70" dirty="0">
                <a:solidFill>
                  <a:srgbClr val="434343"/>
                </a:solidFill>
                <a:latin typeface="Roboto Bk"/>
                <a:cs typeface="Roboto Bk"/>
              </a:rPr>
              <a:t> </a:t>
            </a:r>
            <a:r>
              <a:rPr sz="1400" b="1" spc="-35" dirty="0">
                <a:solidFill>
                  <a:srgbClr val="434343"/>
                </a:solidFill>
                <a:latin typeface="Roboto Bk"/>
                <a:cs typeface="Roboto Bk"/>
              </a:rPr>
              <a:t>the</a:t>
            </a:r>
            <a:r>
              <a:rPr sz="1400" b="1" spc="80" dirty="0">
                <a:solidFill>
                  <a:srgbClr val="434343"/>
                </a:solidFill>
                <a:latin typeface="Roboto Bk"/>
                <a:cs typeface="Roboto Bk"/>
              </a:rPr>
              <a:t> </a:t>
            </a:r>
            <a:r>
              <a:rPr sz="1400" b="1" spc="-75" dirty="0">
                <a:solidFill>
                  <a:srgbClr val="434343"/>
                </a:solidFill>
                <a:latin typeface="Roboto Bk"/>
                <a:cs typeface="Roboto Bk"/>
              </a:rPr>
              <a:t>confusion</a:t>
            </a:r>
            <a:r>
              <a:rPr sz="1400" b="1" spc="70" dirty="0">
                <a:solidFill>
                  <a:srgbClr val="434343"/>
                </a:solidFill>
                <a:latin typeface="Roboto Bk"/>
                <a:cs typeface="Roboto Bk"/>
              </a:rPr>
              <a:t> </a:t>
            </a:r>
            <a:r>
              <a:rPr sz="1400" b="1" spc="-65" dirty="0">
                <a:solidFill>
                  <a:srgbClr val="434343"/>
                </a:solidFill>
                <a:latin typeface="Roboto Bk"/>
                <a:cs typeface="Roboto Bk"/>
              </a:rPr>
              <a:t>matrix</a:t>
            </a:r>
            <a:r>
              <a:rPr sz="1400" b="1" spc="65" dirty="0">
                <a:solidFill>
                  <a:srgbClr val="434343"/>
                </a:solidFill>
                <a:latin typeface="Roboto Bk"/>
                <a:cs typeface="Roboto Bk"/>
              </a:rPr>
              <a:t> </a:t>
            </a:r>
            <a:r>
              <a:rPr sz="1400" b="1" spc="-55" dirty="0">
                <a:solidFill>
                  <a:srgbClr val="434343"/>
                </a:solidFill>
                <a:latin typeface="Roboto Bk"/>
                <a:cs typeface="Roboto Bk"/>
              </a:rPr>
              <a:t>based</a:t>
            </a:r>
            <a:r>
              <a:rPr sz="1400" b="1" spc="75" dirty="0">
                <a:solidFill>
                  <a:srgbClr val="434343"/>
                </a:solidFill>
                <a:latin typeface="Roboto Bk"/>
                <a:cs typeface="Roboto Bk"/>
              </a:rPr>
              <a:t> </a:t>
            </a:r>
            <a:r>
              <a:rPr sz="1400" b="1" dirty="0">
                <a:solidFill>
                  <a:srgbClr val="434343"/>
                </a:solidFill>
                <a:latin typeface="Roboto Bk"/>
                <a:cs typeface="Roboto Bk"/>
              </a:rPr>
              <a:t>on</a:t>
            </a:r>
            <a:r>
              <a:rPr sz="1400" b="1" spc="65" dirty="0">
                <a:solidFill>
                  <a:srgbClr val="434343"/>
                </a:solidFill>
                <a:latin typeface="Roboto Bk"/>
                <a:cs typeface="Roboto Bk"/>
              </a:rPr>
              <a:t> </a:t>
            </a:r>
            <a:r>
              <a:rPr sz="1400" b="1" spc="-35" dirty="0">
                <a:solidFill>
                  <a:srgbClr val="434343"/>
                </a:solidFill>
                <a:latin typeface="Roboto Bk"/>
                <a:cs typeface="Roboto Bk"/>
              </a:rPr>
              <a:t>the</a:t>
            </a:r>
            <a:r>
              <a:rPr sz="1400" b="1" spc="70" dirty="0">
                <a:solidFill>
                  <a:srgbClr val="434343"/>
                </a:solidFill>
                <a:latin typeface="Roboto Bk"/>
                <a:cs typeface="Roboto Bk"/>
              </a:rPr>
              <a:t> </a:t>
            </a:r>
            <a:r>
              <a:rPr sz="1400" b="1" spc="-80" dirty="0">
                <a:solidFill>
                  <a:srgbClr val="434343"/>
                </a:solidFill>
                <a:latin typeface="Roboto Bk"/>
                <a:cs typeface="Roboto Bk"/>
              </a:rPr>
              <a:t>number</a:t>
            </a:r>
            <a:r>
              <a:rPr sz="1400" b="1" spc="70" dirty="0">
                <a:solidFill>
                  <a:srgbClr val="434343"/>
                </a:solidFill>
                <a:latin typeface="Roboto Bk"/>
                <a:cs typeface="Roboto Bk"/>
              </a:rPr>
              <a:t> </a:t>
            </a:r>
            <a:r>
              <a:rPr sz="1400" b="1" dirty="0">
                <a:solidFill>
                  <a:srgbClr val="434343"/>
                </a:solidFill>
                <a:latin typeface="Roboto Bk"/>
                <a:cs typeface="Roboto Bk"/>
              </a:rPr>
              <a:t>of</a:t>
            </a:r>
            <a:r>
              <a:rPr sz="1400" b="1" spc="65" dirty="0">
                <a:solidFill>
                  <a:srgbClr val="434343"/>
                </a:solidFill>
                <a:latin typeface="Roboto Bk"/>
                <a:cs typeface="Roboto Bk"/>
              </a:rPr>
              <a:t> </a:t>
            </a:r>
            <a:r>
              <a:rPr sz="1400" b="1" spc="-65" dirty="0">
                <a:solidFill>
                  <a:srgbClr val="434343"/>
                </a:solidFill>
                <a:latin typeface="Roboto Bk"/>
                <a:cs typeface="Roboto Bk"/>
              </a:rPr>
              <a:t>correctly</a:t>
            </a:r>
            <a:r>
              <a:rPr sz="1400" b="1" spc="80" dirty="0">
                <a:solidFill>
                  <a:srgbClr val="434343"/>
                </a:solidFill>
                <a:latin typeface="Roboto Bk"/>
                <a:cs typeface="Roboto Bk"/>
              </a:rPr>
              <a:t> </a:t>
            </a:r>
            <a:r>
              <a:rPr sz="1400" b="1" spc="-35" dirty="0">
                <a:solidFill>
                  <a:srgbClr val="434343"/>
                </a:solidFill>
                <a:latin typeface="Roboto Bk"/>
                <a:cs typeface="Roboto Bk"/>
              </a:rPr>
              <a:t>and</a:t>
            </a:r>
            <a:r>
              <a:rPr sz="1400" b="1" spc="75" dirty="0">
                <a:solidFill>
                  <a:srgbClr val="434343"/>
                </a:solidFill>
                <a:latin typeface="Roboto Bk"/>
                <a:cs typeface="Roboto Bk"/>
              </a:rPr>
              <a:t> </a:t>
            </a:r>
            <a:r>
              <a:rPr sz="1400" b="1" spc="-80" dirty="0">
                <a:solidFill>
                  <a:srgbClr val="434343"/>
                </a:solidFill>
                <a:latin typeface="Roboto Bk"/>
                <a:cs typeface="Roboto Bk"/>
              </a:rPr>
              <a:t>wrongly</a:t>
            </a:r>
            <a:r>
              <a:rPr sz="1400" b="1" spc="80" dirty="0">
                <a:solidFill>
                  <a:srgbClr val="434343"/>
                </a:solidFill>
                <a:latin typeface="Roboto Bk"/>
                <a:cs typeface="Roboto Bk"/>
              </a:rPr>
              <a:t> </a:t>
            </a:r>
            <a:r>
              <a:rPr sz="1400" b="1" spc="-70" dirty="0">
                <a:solidFill>
                  <a:srgbClr val="434343"/>
                </a:solidFill>
                <a:latin typeface="Roboto Bk"/>
                <a:cs typeface="Roboto Bk"/>
              </a:rPr>
              <a:t>predicted</a:t>
            </a:r>
            <a:r>
              <a:rPr sz="1400" b="1" spc="75" dirty="0">
                <a:solidFill>
                  <a:srgbClr val="434343"/>
                </a:solidFill>
                <a:latin typeface="Roboto Bk"/>
                <a:cs typeface="Roboto Bk"/>
              </a:rPr>
              <a:t> </a:t>
            </a:r>
            <a:r>
              <a:rPr sz="1400" b="1" spc="-50" dirty="0">
                <a:solidFill>
                  <a:srgbClr val="434343"/>
                </a:solidFill>
                <a:latin typeface="Roboto Bk"/>
                <a:cs typeface="Roboto Bk"/>
              </a:rPr>
              <a:t>cases.</a:t>
            </a:r>
            <a:r>
              <a:rPr sz="1400" b="1" spc="75" dirty="0">
                <a:solidFill>
                  <a:srgbClr val="434343"/>
                </a:solidFill>
                <a:latin typeface="Roboto Bk"/>
                <a:cs typeface="Roboto Bk"/>
              </a:rPr>
              <a:t> </a:t>
            </a:r>
            <a:r>
              <a:rPr sz="1400" b="1" spc="-60" dirty="0">
                <a:solidFill>
                  <a:srgbClr val="434343"/>
                </a:solidFill>
                <a:latin typeface="Roboto Bk"/>
                <a:cs typeface="Roboto Bk"/>
              </a:rPr>
              <a:t>Based</a:t>
            </a:r>
            <a:r>
              <a:rPr sz="1400" b="1" spc="75" dirty="0">
                <a:solidFill>
                  <a:srgbClr val="434343"/>
                </a:solidFill>
                <a:latin typeface="Roboto Bk"/>
                <a:cs typeface="Roboto Bk"/>
              </a:rPr>
              <a:t> </a:t>
            </a:r>
            <a:r>
              <a:rPr sz="1400" b="1" dirty="0">
                <a:solidFill>
                  <a:srgbClr val="434343"/>
                </a:solidFill>
                <a:latin typeface="Roboto Bk"/>
                <a:cs typeface="Roboto Bk"/>
              </a:rPr>
              <a:t>on</a:t>
            </a:r>
            <a:r>
              <a:rPr sz="1400" b="1" spc="70" dirty="0">
                <a:solidFill>
                  <a:srgbClr val="434343"/>
                </a:solidFill>
                <a:latin typeface="Roboto Bk"/>
                <a:cs typeface="Roboto Bk"/>
              </a:rPr>
              <a:t> </a:t>
            </a:r>
            <a:r>
              <a:rPr sz="1400" b="1" spc="-40" dirty="0">
                <a:solidFill>
                  <a:srgbClr val="434343"/>
                </a:solidFill>
                <a:latin typeface="Roboto Bk"/>
                <a:cs typeface="Roboto Bk"/>
              </a:rPr>
              <a:t>this</a:t>
            </a:r>
            <a:r>
              <a:rPr sz="1400" b="1" spc="75" dirty="0">
                <a:solidFill>
                  <a:srgbClr val="434343"/>
                </a:solidFill>
                <a:latin typeface="Roboto Bk"/>
                <a:cs typeface="Roboto Bk"/>
              </a:rPr>
              <a:t> </a:t>
            </a:r>
            <a:r>
              <a:rPr sz="1400" b="1" spc="-75" dirty="0">
                <a:solidFill>
                  <a:srgbClr val="434343"/>
                </a:solidFill>
                <a:latin typeface="Roboto Bk"/>
                <a:cs typeface="Roboto Bk"/>
              </a:rPr>
              <a:t>confusion</a:t>
            </a:r>
            <a:r>
              <a:rPr sz="1400" b="1" spc="70" dirty="0">
                <a:solidFill>
                  <a:srgbClr val="434343"/>
                </a:solidFill>
                <a:latin typeface="Roboto Bk"/>
                <a:cs typeface="Roboto Bk"/>
              </a:rPr>
              <a:t> </a:t>
            </a:r>
            <a:r>
              <a:rPr sz="1400" b="1" spc="-20" dirty="0">
                <a:solidFill>
                  <a:srgbClr val="434343"/>
                </a:solidFill>
                <a:latin typeface="Roboto Bk"/>
                <a:cs typeface="Roboto Bk"/>
              </a:rPr>
              <a:t>matrix,</a:t>
            </a:r>
            <a:endParaRPr sz="1400">
              <a:latin typeface="Roboto Bk"/>
              <a:cs typeface="Roboto Bk"/>
            </a:endParaRPr>
          </a:p>
          <a:p>
            <a:pPr marL="12700">
              <a:lnSpc>
                <a:spcPct val="100000"/>
              </a:lnSpc>
            </a:pPr>
            <a:r>
              <a:rPr sz="1400" b="1" spc="-90" dirty="0">
                <a:solidFill>
                  <a:srgbClr val="434343"/>
                </a:solidFill>
                <a:latin typeface="Roboto Bk"/>
                <a:cs typeface="Roboto Bk"/>
              </a:rPr>
              <a:t>validation</a:t>
            </a:r>
            <a:r>
              <a:rPr sz="1400" b="1" spc="5" dirty="0">
                <a:solidFill>
                  <a:srgbClr val="434343"/>
                </a:solidFill>
                <a:latin typeface="Roboto Bk"/>
                <a:cs typeface="Roboto Bk"/>
              </a:rPr>
              <a:t> </a:t>
            </a:r>
            <a:r>
              <a:rPr sz="1400" b="1" spc="-95" dirty="0">
                <a:solidFill>
                  <a:srgbClr val="434343"/>
                </a:solidFill>
                <a:latin typeface="Roboto Bk"/>
                <a:cs typeface="Roboto Bk"/>
              </a:rPr>
              <a:t>metrics</a:t>
            </a:r>
            <a:r>
              <a:rPr sz="1400" b="1" spc="-10" dirty="0">
                <a:solidFill>
                  <a:srgbClr val="434343"/>
                </a:solidFill>
                <a:latin typeface="Roboto Bk"/>
                <a:cs typeface="Roboto Bk"/>
              </a:rPr>
              <a:t> </a:t>
            </a:r>
            <a:r>
              <a:rPr sz="1400" b="1" spc="-90" dirty="0">
                <a:solidFill>
                  <a:srgbClr val="434343"/>
                </a:solidFill>
                <a:latin typeface="Roboto Bk"/>
                <a:cs typeface="Roboto Bk"/>
              </a:rPr>
              <a:t>can</a:t>
            </a:r>
            <a:r>
              <a:rPr sz="1400" b="1" spc="20"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0" dirty="0">
                <a:solidFill>
                  <a:srgbClr val="434343"/>
                </a:solidFill>
                <a:latin typeface="Roboto Bk"/>
                <a:cs typeface="Roboto Bk"/>
              </a:rPr>
              <a:t>calculated:</a:t>
            </a:r>
            <a:endParaRPr sz="1400">
              <a:latin typeface="Roboto Bk"/>
              <a:cs typeface="Roboto Bk"/>
            </a:endParaRPr>
          </a:p>
          <a:p>
            <a:pPr marL="299085" indent="-286385">
              <a:lnSpc>
                <a:spcPct val="100000"/>
              </a:lnSpc>
              <a:spcBef>
                <a:spcPts val="409"/>
              </a:spcBef>
              <a:buClr>
                <a:srgbClr val="000000"/>
              </a:buClr>
              <a:buFont typeface="Wingdings"/>
              <a:buChar char=""/>
              <a:tabLst>
                <a:tab pos="299085" algn="l"/>
              </a:tabLst>
            </a:pPr>
            <a:r>
              <a:rPr sz="1400" b="1" spc="-10" dirty="0">
                <a:solidFill>
                  <a:srgbClr val="434343"/>
                </a:solidFill>
                <a:latin typeface="Roboto Bk"/>
                <a:cs typeface="Roboto Bk"/>
              </a:rPr>
              <a:t>Accuracy</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10" dirty="0">
                <a:solidFill>
                  <a:srgbClr val="434343"/>
                </a:solidFill>
                <a:latin typeface="Roboto Bk"/>
                <a:cs typeface="Roboto Bk"/>
              </a:rPr>
              <a:t>Precison</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10" dirty="0">
                <a:solidFill>
                  <a:srgbClr val="434343"/>
                </a:solidFill>
                <a:latin typeface="Roboto Bk"/>
                <a:cs typeface="Roboto Bk"/>
              </a:rPr>
              <a:t>Recall</a:t>
            </a:r>
            <a:endParaRPr sz="1400">
              <a:latin typeface="Roboto Bk"/>
              <a:cs typeface="Roboto Bk"/>
            </a:endParaRPr>
          </a:p>
          <a:p>
            <a:pPr marL="299085" indent="-286385">
              <a:lnSpc>
                <a:spcPct val="100000"/>
              </a:lnSpc>
              <a:spcBef>
                <a:spcPts val="409"/>
              </a:spcBef>
              <a:buClr>
                <a:srgbClr val="000000"/>
              </a:buClr>
              <a:buFont typeface="Wingdings"/>
              <a:buChar char=""/>
              <a:tabLst>
                <a:tab pos="299085" algn="l"/>
              </a:tabLst>
            </a:pPr>
            <a:r>
              <a:rPr sz="1400" b="1" spc="-200" dirty="0">
                <a:solidFill>
                  <a:srgbClr val="434343"/>
                </a:solidFill>
                <a:latin typeface="Roboto Bk"/>
                <a:cs typeface="Roboto Bk"/>
              </a:rPr>
              <a:t>F-</a:t>
            </a:r>
            <a:r>
              <a:rPr sz="1400" b="1" spc="-10" dirty="0">
                <a:solidFill>
                  <a:srgbClr val="434343"/>
                </a:solidFill>
                <a:latin typeface="Roboto Bk"/>
                <a:cs typeface="Roboto Bk"/>
              </a:rPr>
              <a:t>value</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25" dirty="0">
                <a:solidFill>
                  <a:srgbClr val="434343"/>
                </a:solidFill>
                <a:latin typeface="Roboto Bk"/>
                <a:cs typeface="Roboto Bk"/>
              </a:rPr>
              <a:t>AUC</a:t>
            </a:r>
            <a:endParaRPr sz="1400">
              <a:latin typeface="Roboto Bk"/>
              <a:cs typeface="Roboto Bk"/>
            </a:endParaRPr>
          </a:p>
          <a:p>
            <a:pPr marL="299085" indent="-286385">
              <a:lnSpc>
                <a:spcPct val="100000"/>
              </a:lnSpc>
              <a:spcBef>
                <a:spcPts val="400"/>
              </a:spcBef>
              <a:buClr>
                <a:srgbClr val="000000"/>
              </a:buClr>
              <a:buFont typeface="Wingdings"/>
              <a:buChar char=""/>
              <a:tabLst>
                <a:tab pos="299085" algn="l"/>
              </a:tabLst>
            </a:pPr>
            <a:r>
              <a:rPr sz="1400" b="1" spc="-25" dirty="0">
                <a:solidFill>
                  <a:srgbClr val="434343"/>
                </a:solidFill>
                <a:latin typeface="Roboto Bk"/>
                <a:cs typeface="Roboto Bk"/>
              </a:rPr>
              <a:t>ROC</a:t>
            </a:r>
            <a:endParaRPr sz="1400">
              <a:latin typeface="Roboto Bk"/>
              <a:cs typeface="Roboto Bk"/>
            </a:endParaRPr>
          </a:p>
          <a:p>
            <a:pPr marL="299085" indent="-286385">
              <a:lnSpc>
                <a:spcPct val="100000"/>
              </a:lnSpc>
              <a:spcBef>
                <a:spcPts val="409"/>
              </a:spcBef>
              <a:buClr>
                <a:srgbClr val="000000"/>
              </a:buClr>
              <a:buFont typeface="Wingdings"/>
              <a:buChar char=""/>
              <a:tabLst>
                <a:tab pos="299085" algn="l"/>
              </a:tabLst>
            </a:pPr>
            <a:r>
              <a:rPr sz="1400" b="1" spc="-315" dirty="0">
                <a:solidFill>
                  <a:srgbClr val="434343"/>
                </a:solidFill>
                <a:latin typeface="Roboto Bk"/>
                <a:cs typeface="Roboto Bk"/>
              </a:rPr>
              <a:t>…</a:t>
            </a:r>
            <a:endParaRPr sz="1400">
              <a:latin typeface="Roboto Bk"/>
              <a:cs typeface="Roboto Bk"/>
            </a:endParaRPr>
          </a:p>
          <a:p>
            <a:pPr>
              <a:lnSpc>
                <a:spcPct val="100000"/>
              </a:lnSpc>
              <a:spcBef>
                <a:spcPts val="55"/>
              </a:spcBef>
              <a:buFont typeface="Wingdings"/>
              <a:buChar char=""/>
            </a:pPr>
            <a:endParaRPr sz="1400">
              <a:latin typeface="Roboto Bk"/>
              <a:cs typeface="Roboto Bk"/>
            </a:endParaRPr>
          </a:p>
          <a:p>
            <a:pPr marL="12700">
              <a:lnSpc>
                <a:spcPct val="100000"/>
              </a:lnSpc>
            </a:pPr>
            <a:r>
              <a:rPr sz="1400" b="1" dirty="0">
                <a:solidFill>
                  <a:srgbClr val="434343"/>
                </a:solidFill>
                <a:latin typeface="Calibri"/>
                <a:cs typeface="Calibri"/>
              </a:rPr>
              <a:t>SEE</a:t>
            </a:r>
            <a:r>
              <a:rPr sz="1400" b="1" spc="-10" dirty="0">
                <a:solidFill>
                  <a:srgbClr val="434343"/>
                </a:solidFill>
                <a:latin typeface="Calibri"/>
                <a:cs typeface="Calibri"/>
              </a:rPr>
              <a:t> </a:t>
            </a:r>
            <a:r>
              <a:rPr sz="1400" b="1" dirty="0">
                <a:solidFill>
                  <a:srgbClr val="434343"/>
                </a:solidFill>
                <a:latin typeface="Calibri"/>
                <a:cs typeface="Calibri"/>
              </a:rPr>
              <a:t>DATA</a:t>
            </a:r>
            <a:r>
              <a:rPr sz="1400" b="1" spc="-25" dirty="0">
                <a:solidFill>
                  <a:srgbClr val="434343"/>
                </a:solidFill>
                <a:latin typeface="Calibri"/>
                <a:cs typeface="Calibri"/>
              </a:rPr>
              <a:t> </a:t>
            </a:r>
            <a:r>
              <a:rPr sz="1400" b="1" dirty="0">
                <a:solidFill>
                  <a:srgbClr val="434343"/>
                </a:solidFill>
                <a:latin typeface="Calibri"/>
                <a:cs typeface="Calibri"/>
              </a:rPr>
              <a:t>SCIENCE</a:t>
            </a:r>
            <a:r>
              <a:rPr sz="1400" b="1" spc="-20" dirty="0">
                <a:solidFill>
                  <a:srgbClr val="434343"/>
                </a:solidFill>
                <a:latin typeface="Calibri"/>
                <a:cs typeface="Calibri"/>
              </a:rPr>
              <a:t> </a:t>
            </a:r>
            <a:r>
              <a:rPr sz="1400" b="1" dirty="0">
                <a:solidFill>
                  <a:srgbClr val="434343"/>
                </a:solidFill>
                <a:latin typeface="Calibri"/>
                <a:cs typeface="Calibri"/>
              </a:rPr>
              <a:t>1</a:t>
            </a:r>
            <a:r>
              <a:rPr sz="1400" b="1" spc="-25" dirty="0">
                <a:solidFill>
                  <a:srgbClr val="434343"/>
                </a:solidFill>
                <a:latin typeface="Calibri"/>
                <a:cs typeface="Calibri"/>
              </a:rPr>
              <a:t> </a:t>
            </a:r>
            <a:r>
              <a:rPr sz="1400" b="1" dirty="0">
                <a:solidFill>
                  <a:srgbClr val="434343"/>
                </a:solidFill>
                <a:latin typeface="Calibri"/>
                <a:cs typeface="Calibri"/>
              </a:rPr>
              <a:t>/</a:t>
            </a:r>
            <a:r>
              <a:rPr sz="1400" b="1" spc="-20" dirty="0">
                <a:solidFill>
                  <a:srgbClr val="434343"/>
                </a:solidFill>
                <a:latin typeface="Calibri"/>
                <a:cs typeface="Calibri"/>
              </a:rPr>
              <a:t> </a:t>
            </a:r>
            <a:r>
              <a:rPr sz="1400" b="1" dirty="0">
                <a:solidFill>
                  <a:srgbClr val="434343"/>
                </a:solidFill>
                <a:latin typeface="Calibri"/>
                <a:cs typeface="Calibri"/>
              </a:rPr>
              <a:t>DATA</a:t>
            </a:r>
            <a:r>
              <a:rPr sz="1400" b="1" spc="-25" dirty="0">
                <a:solidFill>
                  <a:srgbClr val="434343"/>
                </a:solidFill>
                <a:latin typeface="Calibri"/>
                <a:cs typeface="Calibri"/>
              </a:rPr>
              <a:t> </a:t>
            </a:r>
            <a:r>
              <a:rPr sz="1400" b="1" dirty="0">
                <a:solidFill>
                  <a:srgbClr val="434343"/>
                </a:solidFill>
                <a:latin typeface="Calibri"/>
                <a:cs typeface="Calibri"/>
              </a:rPr>
              <a:t>&amp;</a:t>
            </a:r>
            <a:r>
              <a:rPr sz="1400" b="1" spc="-10" dirty="0">
                <a:solidFill>
                  <a:srgbClr val="434343"/>
                </a:solidFill>
                <a:latin typeface="Calibri"/>
                <a:cs typeface="Calibri"/>
              </a:rPr>
              <a:t> </a:t>
            </a:r>
            <a:r>
              <a:rPr sz="1400" b="1" dirty="0">
                <a:solidFill>
                  <a:srgbClr val="434343"/>
                </a:solidFill>
                <a:latin typeface="Calibri"/>
                <a:cs typeface="Calibri"/>
              </a:rPr>
              <a:t>A.I.</a:t>
            </a:r>
            <a:r>
              <a:rPr sz="1400" b="1" spc="-30" dirty="0">
                <a:solidFill>
                  <a:srgbClr val="434343"/>
                </a:solidFill>
                <a:latin typeface="Calibri"/>
                <a:cs typeface="Calibri"/>
              </a:rPr>
              <a:t> </a:t>
            </a:r>
            <a:r>
              <a:rPr sz="1400" b="1" dirty="0">
                <a:solidFill>
                  <a:srgbClr val="434343"/>
                </a:solidFill>
                <a:latin typeface="Calibri"/>
                <a:cs typeface="Calibri"/>
              </a:rPr>
              <a:t>2</a:t>
            </a:r>
            <a:r>
              <a:rPr sz="1400" b="1" spc="-10" dirty="0">
                <a:solidFill>
                  <a:srgbClr val="434343"/>
                </a:solidFill>
                <a:latin typeface="Calibri"/>
                <a:cs typeface="Calibri"/>
              </a:rPr>
              <a:t> </a:t>
            </a:r>
            <a:r>
              <a:rPr sz="1400" b="1" dirty="0">
                <a:solidFill>
                  <a:srgbClr val="434343"/>
                </a:solidFill>
                <a:latin typeface="Calibri"/>
                <a:cs typeface="Calibri"/>
              </a:rPr>
              <a:t>AND</a:t>
            </a:r>
            <a:r>
              <a:rPr sz="1400" b="1" spc="-15" dirty="0">
                <a:solidFill>
                  <a:srgbClr val="434343"/>
                </a:solidFill>
                <a:latin typeface="Calibri"/>
                <a:cs typeface="Calibri"/>
              </a:rPr>
              <a:t> </a:t>
            </a:r>
            <a:r>
              <a:rPr sz="1400" b="1" spc="-10" dirty="0">
                <a:solidFill>
                  <a:srgbClr val="434343"/>
                </a:solidFill>
                <a:latin typeface="Calibri"/>
                <a:cs typeface="Calibri"/>
              </a:rPr>
              <a:t>SCIKIT-</a:t>
            </a:r>
            <a:r>
              <a:rPr sz="1400" b="1" dirty="0">
                <a:solidFill>
                  <a:srgbClr val="434343"/>
                </a:solidFill>
                <a:latin typeface="Calibri"/>
                <a:cs typeface="Calibri"/>
              </a:rPr>
              <a:t>LEAN</a:t>
            </a:r>
            <a:r>
              <a:rPr sz="1400" b="1" spc="-45" dirty="0">
                <a:solidFill>
                  <a:srgbClr val="434343"/>
                </a:solidFill>
                <a:latin typeface="Calibri"/>
                <a:cs typeface="Calibri"/>
              </a:rPr>
              <a:t> </a:t>
            </a:r>
            <a:r>
              <a:rPr sz="1400" b="1" spc="-10" dirty="0">
                <a:solidFill>
                  <a:srgbClr val="434343"/>
                </a:solidFill>
                <a:latin typeface="Calibri"/>
                <a:cs typeface="Calibri"/>
              </a:rPr>
              <a:t>DOCUMENTATION</a:t>
            </a:r>
            <a:endParaRPr sz="1400">
              <a:latin typeface="Calibri"/>
              <a:cs typeface="Calibri"/>
            </a:endParaRPr>
          </a:p>
          <a:p>
            <a:pPr marL="299085" indent="-286385">
              <a:lnSpc>
                <a:spcPct val="100000"/>
              </a:lnSpc>
              <a:spcBef>
                <a:spcPts val="400"/>
              </a:spcBef>
              <a:buClr>
                <a:srgbClr val="000000"/>
              </a:buClr>
              <a:buFont typeface="Wingdings"/>
              <a:buChar char=""/>
              <a:tabLst>
                <a:tab pos="299085" algn="l"/>
              </a:tabLst>
            </a:pPr>
            <a:r>
              <a:rPr sz="1400" spc="-10" dirty="0">
                <a:solidFill>
                  <a:srgbClr val="434343"/>
                </a:solidFill>
                <a:latin typeface="Calibri"/>
                <a:cs typeface="Calibri"/>
              </a:rPr>
              <a:t>sklearn.metrics</a:t>
            </a:r>
            <a:r>
              <a:rPr sz="1400" spc="50" dirty="0">
                <a:solidFill>
                  <a:srgbClr val="434343"/>
                </a:solidFill>
                <a:latin typeface="Calibri"/>
                <a:cs typeface="Calibri"/>
              </a:rPr>
              <a:t> </a:t>
            </a:r>
            <a:r>
              <a:rPr sz="1400" dirty="0">
                <a:solidFill>
                  <a:srgbClr val="434343"/>
                </a:solidFill>
                <a:latin typeface="Calibri"/>
                <a:cs typeface="Calibri"/>
              </a:rPr>
              <a:t>:</a:t>
            </a:r>
            <a:r>
              <a:rPr sz="1400" spc="45" dirty="0">
                <a:solidFill>
                  <a:srgbClr val="434343"/>
                </a:solidFill>
                <a:latin typeface="Calibri"/>
                <a:cs typeface="Calibri"/>
              </a:rPr>
              <a:t> </a:t>
            </a:r>
            <a:r>
              <a:rPr sz="1400" u="sng" spc="-10" dirty="0">
                <a:solidFill>
                  <a:srgbClr val="0096A7"/>
                </a:solidFill>
                <a:uFill>
                  <a:solidFill>
                    <a:srgbClr val="0096A7"/>
                  </a:solidFill>
                </a:uFill>
                <a:latin typeface="Calibri"/>
                <a:cs typeface="Calibri"/>
                <a:hlinkClick r:id="rId3"/>
              </a:rPr>
              <a:t>https://scikit-learn.org/stable/api/sklearn.metrics.html</a:t>
            </a:r>
            <a:endParaRPr sz="1400">
              <a:latin typeface="Calibri"/>
              <a:cs typeface="Calibri"/>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082040" marR="5080" indent="-243840">
              <a:lnSpc>
                <a:spcPct val="100000"/>
              </a:lnSpc>
              <a:spcBef>
                <a:spcPts val="95"/>
              </a:spcBef>
            </a:pPr>
            <a:r>
              <a:rPr dirty="0"/>
              <a:t>MODEL</a:t>
            </a:r>
            <a:r>
              <a:rPr spc="-120" dirty="0"/>
              <a:t> </a:t>
            </a:r>
            <a:r>
              <a:rPr dirty="0"/>
              <a:t>VALIDATION</a:t>
            </a:r>
            <a:r>
              <a:rPr spc="-90" dirty="0"/>
              <a:t> </a:t>
            </a:r>
            <a:r>
              <a:rPr spc="-10" dirty="0"/>
              <a:t>BASICS </a:t>
            </a:r>
            <a:r>
              <a:rPr dirty="0"/>
              <a:t>(SUPERVISED</a:t>
            </a:r>
            <a:r>
              <a:rPr spc="-150" dirty="0"/>
              <a:t> </a:t>
            </a:r>
            <a:r>
              <a:rPr spc="-10" dirty="0"/>
              <a:t>LEARNING)</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941423"/>
            <a:ext cx="10422255" cy="4461510"/>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434343"/>
                </a:solidFill>
                <a:latin typeface="Calibri"/>
                <a:cs typeface="Calibri"/>
              </a:rPr>
              <a:t>DATA</a:t>
            </a:r>
            <a:r>
              <a:rPr sz="1400" b="1" spc="-35" dirty="0">
                <a:solidFill>
                  <a:srgbClr val="434343"/>
                </a:solidFill>
                <a:latin typeface="Calibri"/>
                <a:cs typeface="Calibri"/>
              </a:rPr>
              <a:t> </a:t>
            </a:r>
            <a:r>
              <a:rPr sz="1400" b="1" spc="-10" dirty="0">
                <a:solidFill>
                  <a:srgbClr val="434343"/>
                </a:solidFill>
                <a:latin typeface="Calibri"/>
                <a:cs typeface="Calibri"/>
              </a:rPr>
              <a:t>PREPARATION</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b="1" spc="-100" dirty="0">
                <a:solidFill>
                  <a:srgbClr val="434343"/>
                </a:solidFill>
                <a:latin typeface="Roboto Bk"/>
                <a:cs typeface="Roboto Bk"/>
              </a:rPr>
              <a:t>Load</a:t>
            </a:r>
            <a:r>
              <a:rPr sz="1400" b="1" spc="-30" dirty="0">
                <a:solidFill>
                  <a:srgbClr val="434343"/>
                </a:solidFill>
                <a:latin typeface="Roboto Bk"/>
                <a:cs typeface="Roboto Bk"/>
              </a:rPr>
              <a:t> </a:t>
            </a:r>
            <a:r>
              <a:rPr sz="1400" b="1" spc="-75" dirty="0">
                <a:solidFill>
                  <a:srgbClr val="434343"/>
                </a:solidFill>
                <a:latin typeface="Roboto Bk"/>
                <a:cs typeface="Roboto Bk"/>
              </a:rPr>
              <a:t>(labeled)</a:t>
            </a:r>
            <a:r>
              <a:rPr sz="1400" b="1" spc="5" dirty="0">
                <a:solidFill>
                  <a:srgbClr val="434343"/>
                </a:solidFill>
                <a:latin typeface="Roboto Bk"/>
                <a:cs typeface="Roboto Bk"/>
              </a:rPr>
              <a:t> </a:t>
            </a:r>
            <a:r>
              <a:rPr sz="1400" b="1" spc="-85" dirty="0">
                <a:solidFill>
                  <a:srgbClr val="434343"/>
                </a:solidFill>
                <a:latin typeface="Roboto Bk"/>
                <a:cs typeface="Roboto Bk"/>
              </a:rPr>
              <a:t>source</a:t>
            </a:r>
            <a:r>
              <a:rPr sz="1400" b="1" spc="-35"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100" dirty="0">
                <a:solidFill>
                  <a:srgbClr val="434343"/>
                </a:solidFill>
                <a:latin typeface="Roboto Bk"/>
                <a:cs typeface="Roboto Bk"/>
              </a:rPr>
              <a:t>Compile</a:t>
            </a:r>
            <a:r>
              <a:rPr sz="1400" b="1" spc="-30" dirty="0">
                <a:solidFill>
                  <a:srgbClr val="434343"/>
                </a:solidFill>
                <a:latin typeface="Roboto Bk"/>
                <a:cs typeface="Roboto Bk"/>
              </a:rPr>
              <a:t> </a:t>
            </a:r>
            <a:r>
              <a:rPr sz="1400" b="1" spc="-80" dirty="0">
                <a:solidFill>
                  <a:srgbClr val="434343"/>
                </a:solidFill>
                <a:latin typeface="Roboto Bk"/>
                <a:cs typeface="Roboto Bk"/>
              </a:rPr>
              <a:t>feature</a:t>
            </a:r>
            <a:r>
              <a:rPr sz="1400" b="1" spc="-25" dirty="0">
                <a:solidFill>
                  <a:srgbClr val="434343"/>
                </a:solidFill>
                <a:latin typeface="Roboto Bk"/>
                <a:cs typeface="Roboto Bk"/>
              </a:rPr>
              <a:t> </a:t>
            </a:r>
            <a:r>
              <a:rPr sz="1400" b="1" spc="-10" dirty="0">
                <a:solidFill>
                  <a:srgbClr val="434343"/>
                </a:solidFill>
                <a:latin typeface="Roboto Bk"/>
                <a:cs typeface="Roboto Bk"/>
              </a:rPr>
              <a:t>matrix</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95" dirty="0">
                <a:solidFill>
                  <a:srgbClr val="434343"/>
                </a:solidFill>
                <a:latin typeface="Roboto Bk"/>
                <a:cs typeface="Roboto Bk"/>
              </a:rPr>
              <a:t>Compile</a:t>
            </a:r>
            <a:r>
              <a:rPr sz="1400" b="1" spc="-30" dirty="0">
                <a:solidFill>
                  <a:srgbClr val="434343"/>
                </a:solidFill>
                <a:latin typeface="Roboto Bk"/>
                <a:cs typeface="Roboto Bk"/>
              </a:rPr>
              <a:t> </a:t>
            </a:r>
            <a:r>
              <a:rPr sz="1400" b="1" spc="-80" dirty="0">
                <a:solidFill>
                  <a:srgbClr val="434343"/>
                </a:solidFill>
                <a:latin typeface="Roboto Bk"/>
                <a:cs typeface="Roboto Bk"/>
              </a:rPr>
              <a:t>target</a:t>
            </a:r>
            <a:r>
              <a:rPr sz="1400" b="1" spc="-25" dirty="0">
                <a:solidFill>
                  <a:srgbClr val="434343"/>
                </a:solidFill>
                <a:latin typeface="Roboto Bk"/>
                <a:cs typeface="Roboto Bk"/>
              </a:rPr>
              <a:t> </a:t>
            </a:r>
            <a:r>
              <a:rPr sz="1400" b="1" spc="-85" dirty="0">
                <a:solidFill>
                  <a:srgbClr val="434343"/>
                </a:solidFill>
                <a:latin typeface="Roboto Bk"/>
                <a:cs typeface="Roboto Bk"/>
              </a:rPr>
              <a:t>array</a:t>
            </a:r>
            <a:r>
              <a:rPr sz="1400" b="1" spc="-5" dirty="0">
                <a:solidFill>
                  <a:srgbClr val="434343"/>
                </a:solidFill>
                <a:latin typeface="Roboto Bk"/>
                <a:cs typeface="Roboto Bk"/>
              </a:rPr>
              <a:t> </a:t>
            </a:r>
            <a:r>
              <a:rPr sz="1400" b="1" spc="-70" dirty="0">
                <a:solidFill>
                  <a:srgbClr val="434343"/>
                </a:solidFill>
                <a:latin typeface="Roboto Bk"/>
                <a:cs typeface="Roboto Bk"/>
              </a:rPr>
              <a:t>(for</a:t>
            </a:r>
            <a:r>
              <a:rPr sz="1400" b="1" spc="-40" dirty="0">
                <a:solidFill>
                  <a:srgbClr val="434343"/>
                </a:solidFill>
                <a:latin typeface="Roboto Bk"/>
                <a:cs typeface="Roboto Bk"/>
              </a:rPr>
              <a:t> </a:t>
            </a:r>
            <a:r>
              <a:rPr sz="1400" b="1" spc="-95" dirty="0">
                <a:solidFill>
                  <a:srgbClr val="434343"/>
                </a:solidFill>
                <a:latin typeface="Roboto Bk"/>
                <a:cs typeface="Roboto Bk"/>
              </a:rPr>
              <a:t>supervised</a:t>
            </a:r>
            <a:r>
              <a:rPr sz="1400" b="1" spc="-20" dirty="0">
                <a:solidFill>
                  <a:srgbClr val="434343"/>
                </a:solidFill>
                <a:latin typeface="Roboto Bk"/>
                <a:cs typeface="Roboto Bk"/>
              </a:rPr>
              <a:t> </a:t>
            </a:r>
            <a:r>
              <a:rPr sz="1400" b="1" spc="-10" dirty="0">
                <a:solidFill>
                  <a:srgbClr val="434343"/>
                </a:solidFill>
                <a:latin typeface="Roboto Bk"/>
                <a:cs typeface="Roboto Bk"/>
              </a:rPr>
              <a:t>methods)</a:t>
            </a:r>
            <a:endParaRPr sz="1400">
              <a:latin typeface="Roboto Bk"/>
              <a:cs typeface="Roboto Bk"/>
            </a:endParaRPr>
          </a:p>
          <a:p>
            <a:pPr>
              <a:lnSpc>
                <a:spcPct val="100000"/>
              </a:lnSpc>
              <a:spcBef>
                <a:spcPts val="60"/>
              </a:spcBef>
              <a:buFont typeface="Wingdings"/>
              <a:buChar char=""/>
            </a:pPr>
            <a:endParaRPr sz="1400">
              <a:latin typeface="Roboto Bk"/>
              <a:cs typeface="Roboto Bk"/>
            </a:endParaRPr>
          </a:p>
          <a:p>
            <a:pPr marL="12700">
              <a:lnSpc>
                <a:spcPct val="100000"/>
              </a:lnSpc>
            </a:pPr>
            <a:r>
              <a:rPr sz="1400" b="1" dirty="0">
                <a:solidFill>
                  <a:srgbClr val="434343"/>
                </a:solidFill>
                <a:latin typeface="Calibri"/>
                <a:cs typeface="Calibri"/>
              </a:rPr>
              <a:t>MODEL</a:t>
            </a:r>
            <a:r>
              <a:rPr sz="1400" b="1" spc="-35" dirty="0">
                <a:solidFill>
                  <a:srgbClr val="434343"/>
                </a:solidFill>
                <a:latin typeface="Calibri"/>
                <a:cs typeface="Calibri"/>
              </a:rPr>
              <a:t> </a:t>
            </a:r>
            <a:r>
              <a:rPr sz="1400" b="1" dirty="0">
                <a:solidFill>
                  <a:srgbClr val="434343"/>
                </a:solidFill>
                <a:latin typeface="Calibri"/>
                <a:cs typeface="Calibri"/>
              </a:rPr>
              <a:t>SELECTION</a:t>
            </a:r>
            <a:r>
              <a:rPr sz="1400" b="1" spc="-15" dirty="0">
                <a:solidFill>
                  <a:srgbClr val="434343"/>
                </a:solidFill>
                <a:latin typeface="Calibri"/>
                <a:cs typeface="Calibri"/>
              </a:rPr>
              <a:t> </a:t>
            </a:r>
            <a:r>
              <a:rPr sz="1400" b="1" dirty="0">
                <a:solidFill>
                  <a:srgbClr val="434343"/>
                </a:solidFill>
                <a:latin typeface="Calibri"/>
                <a:cs typeface="Calibri"/>
              </a:rPr>
              <a:t>AND</a:t>
            </a:r>
            <a:r>
              <a:rPr sz="1400" b="1" spc="-35" dirty="0">
                <a:solidFill>
                  <a:srgbClr val="434343"/>
                </a:solidFill>
                <a:latin typeface="Calibri"/>
                <a:cs typeface="Calibri"/>
              </a:rPr>
              <a:t> </a:t>
            </a:r>
            <a:r>
              <a:rPr sz="1400" b="1" dirty="0">
                <a:solidFill>
                  <a:srgbClr val="434343"/>
                </a:solidFill>
                <a:latin typeface="Calibri"/>
                <a:cs typeface="Calibri"/>
              </a:rPr>
              <a:t>HYPERPARAMETER</a:t>
            </a:r>
            <a:r>
              <a:rPr sz="1400" b="1" spc="-20" dirty="0">
                <a:solidFill>
                  <a:srgbClr val="434343"/>
                </a:solidFill>
                <a:latin typeface="Calibri"/>
                <a:cs typeface="Calibri"/>
              </a:rPr>
              <a:t> </a:t>
            </a:r>
            <a:r>
              <a:rPr sz="1400" b="1" dirty="0">
                <a:solidFill>
                  <a:srgbClr val="434343"/>
                </a:solidFill>
                <a:latin typeface="Calibri"/>
                <a:cs typeface="Calibri"/>
              </a:rPr>
              <a:t>SELECTION</a:t>
            </a:r>
            <a:r>
              <a:rPr sz="1400" b="1" spc="-25" dirty="0">
                <a:solidFill>
                  <a:srgbClr val="434343"/>
                </a:solidFill>
                <a:latin typeface="Calibri"/>
                <a:cs typeface="Calibri"/>
              </a:rPr>
              <a:t> </a:t>
            </a:r>
            <a:r>
              <a:rPr sz="1400" b="1" dirty="0">
                <a:solidFill>
                  <a:srgbClr val="434343"/>
                </a:solidFill>
                <a:latin typeface="Calibri"/>
                <a:cs typeface="Calibri"/>
              </a:rPr>
              <a:t>(MODEL</a:t>
            </a:r>
            <a:r>
              <a:rPr sz="1400" b="1" spc="-25" dirty="0">
                <a:solidFill>
                  <a:srgbClr val="434343"/>
                </a:solidFill>
                <a:latin typeface="Calibri"/>
                <a:cs typeface="Calibri"/>
              </a:rPr>
              <a:t> </a:t>
            </a:r>
            <a:r>
              <a:rPr sz="1400" b="1" spc="-10" dirty="0">
                <a:solidFill>
                  <a:srgbClr val="434343"/>
                </a:solidFill>
                <a:latin typeface="Calibri"/>
                <a:cs typeface="Calibri"/>
              </a:rPr>
              <a:t>SPECIFIC)</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b="1" spc="-95" dirty="0">
                <a:solidFill>
                  <a:srgbClr val="434343"/>
                </a:solidFill>
                <a:latin typeface="Roboto Bk"/>
                <a:cs typeface="Roboto Bk"/>
              </a:rPr>
              <a:t>Decide</a:t>
            </a:r>
            <a:r>
              <a:rPr sz="1400" b="1" spc="25" dirty="0">
                <a:solidFill>
                  <a:srgbClr val="434343"/>
                </a:solidFill>
                <a:latin typeface="Roboto Bk"/>
                <a:cs typeface="Roboto Bk"/>
              </a:rPr>
              <a:t> </a:t>
            </a:r>
            <a:r>
              <a:rPr sz="1400" b="1" spc="-110" dirty="0">
                <a:solidFill>
                  <a:srgbClr val="434343"/>
                </a:solidFill>
                <a:latin typeface="Roboto Bk"/>
                <a:cs typeface="Roboto Bk"/>
              </a:rPr>
              <a:t>on</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105" dirty="0">
                <a:solidFill>
                  <a:srgbClr val="434343"/>
                </a:solidFill>
                <a:latin typeface="Roboto Bk"/>
                <a:cs typeface="Roboto Bk"/>
              </a:rPr>
              <a:t>method</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spc="5" dirty="0">
                <a:solidFill>
                  <a:srgbClr val="434343"/>
                </a:solidFill>
                <a:latin typeface="Roboto Bk"/>
                <a:cs typeface="Roboto Bk"/>
              </a:rPr>
              <a:t> </a:t>
            </a:r>
            <a:r>
              <a:rPr sz="1400" b="1" spc="-100" dirty="0">
                <a:solidFill>
                  <a:srgbClr val="434343"/>
                </a:solidFill>
                <a:latin typeface="Roboto Bk"/>
                <a:cs typeface="Roboto Bk"/>
              </a:rPr>
              <a:t>use</a:t>
            </a:r>
            <a:r>
              <a:rPr sz="1400" b="1" spc="15" dirty="0">
                <a:solidFill>
                  <a:srgbClr val="434343"/>
                </a:solidFill>
                <a:latin typeface="Roboto Bk"/>
                <a:cs typeface="Roboto Bk"/>
              </a:rPr>
              <a:t> </a:t>
            </a:r>
            <a:r>
              <a:rPr sz="1400" b="1" spc="-85" dirty="0">
                <a:solidFill>
                  <a:srgbClr val="434343"/>
                </a:solidFill>
                <a:latin typeface="Roboto Bk"/>
                <a:cs typeface="Roboto Bk"/>
              </a:rPr>
              <a:t>(linear</a:t>
            </a:r>
            <a:r>
              <a:rPr sz="1400" b="1" spc="10" dirty="0">
                <a:solidFill>
                  <a:srgbClr val="434343"/>
                </a:solidFill>
                <a:latin typeface="Roboto Bk"/>
                <a:cs typeface="Roboto Bk"/>
              </a:rPr>
              <a:t> </a:t>
            </a:r>
            <a:r>
              <a:rPr sz="1400" b="1" spc="-90" dirty="0">
                <a:solidFill>
                  <a:srgbClr val="434343"/>
                </a:solidFill>
                <a:latin typeface="Roboto Bk"/>
                <a:cs typeface="Roboto Bk"/>
              </a:rPr>
              <a:t>regression,</a:t>
            </a:r>
            <a:r>
              <a:rPr sz="1400" b="1" spc="-20" dirty="0">
                <a:solidFill>
                  <a:srgbClr val="434343"/>
                </a:solidFill>
                <a:latin typeface="Roboto Bk"/>
                <a:cs typeface="Roboto Bk"/>
              </a:rPr>
              <a:t> </a:t>
            </a:r>
            <a:r>
              <a:rPr sz="1400" b="1" spc="-90" dirty="0">
                <a:solidFill>
                  <a:srgbClr val="434343"/>
                </a:solidFill>
                <a:latin typeface="Roboto Bk"/>
                <a:cs typeface="Roboto Bk"/>
              </a:rPr>
              <a:t>decision</a:t>
            </a:r>
            <a:r>
              <a:rPr sz="1400" b="1" spc="25" dirty="0">
                <a:solidFill>
                  <a:srgbClr val="434343"/>
                </a:solidFill>
                <a:latin typeface="Roboto Bk"/>
                <a:cs typeface="Roboto Bk"/>
              </a:rPr>
              <a:t> </a:t>
            </a:r>
            <a:r>
              <a:rPr sz="1400" b="1" spc="-95" dirty="0">
                <a:solidFill>
                  <a:srgbClr val="434343"/>
                </a:solidFill>
                <a:latin typeface="Roboto Bk"/>
                <a:cs typeface="Roboto Bk"/>
              </a:rPr>
              <a:t>tree,</a:t>
            </a:r>
            <a:r>
              <a:rPr sz="1400" b="1" spc="5" dirty="0">
                <a:solidFill>
                  <a:srgbClr val="434343"/>
                </a:solidFill>
                <a:latin typeface="Roboto Bk"/>
                <a:cs typeface="Roboto Bk"/>
              </a:rPr>
              <a:t> </a:t>
            </a:r>
            <a:r>
              <a:rPr sz="1400" b="1" spc="-200" dirty="0">
                <a:solidFill>
                  <a:srgbClr val="434343"/>
                </a:solidFill>
                <a:latin typeface="Roboto Bk"/>
                <a:cs typeface="Roboto Bk"/>
              </a:rPr>
              <a:t>K-</a:t>
            </a:r>
            <a:r>
              <a:rPr sz="1400" b="1" spc="-110" dirty="0">
                <a:solidFill>
                  <a:srgbClr val="434343"/>
                </a:solidFill>
                <a:latin typeface="Roboto Bk"/>
                <a:cs typeface="Roboto Bk"/>
              </a:rPr>
              <a:t>means</a:t>
            </a:r>
            <a:r>
              <a:rPr sz="1400" b="1" spc="-5" dirty="0">
                <a:solidFill>
                  <a:srgbClr val="434343"/>
                </a:solidFill>
                <a:latin typeface="Roboto Bk"/>
                <a:cs typeface="Roboto Bk"/>
              </a:rPr>
              <a:t> </a:t>
            </a:r>
            <a:r>
              <a:rPr sz="1400" b="1" spc="-95" dirty="0">
                <a:solidFill>
                  <a:srgbClr val="434343"/>
                </a:solidFill>
                <a:latin typeface="Roboto Bk"/>
                <a:cs typeface="Roboto Bk"/>
              </a:rPr>
              <a:t>clustering,</a:t>
            </a:r>
            <a:r>
              <a:rPr sz="1400" b="1" spc="-15" dirty="0">
                <a:solidFill>
                  <a:srgbClr val="434343"/>
                </a:solidFill>
                <a:latin typeface="Roboto Bk"/>
                <a:cs typeface="Roboto Bk"/>
              </a:rPr>
              <a:t> </a:t>
            </a:r>
            <a:r>
              <a:rPr sz="1400" b="1" spc="-25" dirty="0">
                <a:solidFill>
                  <a:srgbClr val="434343"/>
                </a:solidFill>
                <a:latin typeface="Roboto Bk"/>
                <a:cs typeface="Roboto Bk"/>
              </a:rPr>
              <a:t>…)</a:t>
            </a:r>
            <a:endParaRPr sz="1400">
              <a:latin typeface="Roboto Bk"/>
              <a:cs typeface="Roboto Bk"/>
            </a:endParaRPr>
          </a:p>
          <a:p>
            <a:pPr marL="299085" marR="3529965" indent="-287020">
              <a:lnSpc>
                <a:spcPct val="123600"/>
              </a:lnSpc>
              <a:spcBef>
                <a:spcPts val="15"/>
              </a:spcBef>
              <a:buClr>
                <a:srgbClr val="000000"/>
              </a:buClr>
              <a:buFont typeface="Wingdings"/>
              <a:buChar char=""/>
              <a:tabLst>
                <a:tab pos="469900" algn="l"/>
              </a:tabLst>
            </a:pPr>
            <a:r>
              <a:rPr sz="1400" b="1" spc="-95" dirty="0">
                <a:solidFill>
                  <a:srgbClr val="434343"/>
                </a:solidFill>
                <a:latin typeface="Roboto Bk"/>
                <a:cs typeface="Roboto Bk"/>
              </a:rPr>
              <a:t>Decide</a:t>
            </a:r>
            <a:r>
              <a:rPr sz="1400" b="1" spc="20" dirty="0">
                <a:solidFill>
                  <a:srgbClr val="434343"/>
                </a:solidFill>
                <a:latin typeface="Roboto Bk"/>
                <a:cs typeface="Roboto Bk"/>
              </a:rPr>
              <a:t> </a:t>
            </a:r>
            <a:r>
              <a:rPr sz="1400" b="1" spc="-110" dirty="0">
                <a:solidFill>
                  <a:srgbClr val="434343"/>
                </a:solidFill>
                <a:latin typeface="Roboto Bk"/>
                <a:cs typeface="Roboto Bk"/>
              </a:rPr>
              <a:t>on</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95" dirty="0">
                <a:solidFill>
                  <a:srgbClr val="434343"/>
                </a:solidFill>
                <a:latin typeface="Roboto Bk"/>
                <a:cs typeface="Roboto Bk"/>
              </a:rPr>
              <a:t>hyperparameter</a:t>
            </a:r>
            <a:r>
              <a:rPr sz="1400" b="1" spc="-30" dirty="0">
                <a:solidFill>
                  <a:srgbClr val="434343"/>
                </a:solidFill>
                <a:latin typeface="Roboto Bk"/>
                <a:cs typeface="Roboto Bk"/>
              </a:rPr>
              <a:t> </a:t>
            </a:r>
            <a:r>
              <a:rPr sz="1400" b="1" spc="-90" dirty="0">
                <a:solidFill>
                  <a:srgbClr val="434343"/>
                </a:solidFill>
                <a:latin typeface="Roboto Bk"/>
                <a:cs typeface="Roboto Bk"/>
              </a:rPr>
              <a:t>to</a:t>
            </a:r>
            <a:r>
              <a:rPr sz="1400" b="1" dirty="0">
                <a:solidFill>
                  <a:srgbClr val="434343"/>
                </a:solidFill>
                <a:latin typeface="Roboto Bk"/>
                <a:cs typeface="Roboto Bk"/>
              </a:rPr>
              <a:t> </a:t>
            </a:r>
            <a:r>
              <a:rPr sz="1400" b="1" spc="-100" dirty="0">
                <a:solidFill>
                  <a:srgbClr val="434343"/>
                </a:solidFill>
                <a:latin typeface="Roboto Bk"/>
                <a:cs typeface="Roboto Bk"/>
              </a:rPr>
              <a:t>use</a:t>
            </a:r>
            <a:r>
              <a:rPr sz="1400" b="1" spc="15" dirty="0">
                <a:solidFill>
                  <a:srgbClr val="434343"/>
                </a:solidFill>
                <a:latin typeface="Roboto Bk"/>
                <a:cs typeface="Roboto Bk"/>
              </a:rPr>
              <a:t> </a:t>
            </a:r>
            <a:r>
              <a:rPr sz="1400" b="1" spc="-90" dirty="0">
                <a:solidFill>
                  <a:srgbClr val="434343"/>
                </a:solidFill>
                <a:latin typeface="Roboto Bk"/>
                <a:cs typeface="Roboto Bk"/>
              </a:rPr>
              <a:t>(degree</a:t>
            </a:r>
            <a:r>
              <a:rPr sz="1400" b="1" dirty="0">
                <a:solidFill>
                  <a:srgbClr val="434343"/>
                </a:solidFill>
                <a:latin typeface="Roboto Bk"/>
                <a:cs typeface="Roboto Bk"/>
              </a:rPr>
              <a:t> </a:t>
            </a:r>
            <a:r>
              <a:rPr sz="1400" b="1" spc="-80" dirty="0">
                <a:solidFill>
                  <a:srgbClr val="434343"/>
                </a:solidFill>
                <a:latin typeface="Roboto Bk"/>
                <a:cs typeface="Roboto Bk"/>
              </a:rPr>
              <a:t>of</a:t>
            </a:r>
            <a:r>
              <a:rPr sz="1400" b="1" dirty="0">
                <a:solidFill>
                  <a:srgbClr val="434343"/>
                </a:solidFill>
                <a:latin typeface="Roboto Bk"/>
                <a:cs typeface="Roboto Bk"/>
              </a:rPr>
              <a:t> </a:t>
            </a:r>
            <a:r>
              <a:rPr sz="1400" b="1" spc="-100" dirty="0">
                <a:solidFill>
                  <a:srgbClr val="434343"/>
                </a:solidFill>
                <a:latin typeface="Roboto Bk"/>
                <a:cs typeface="Roboto Bk"/>
              </a:rPr>
              <a:t>polynomial,</a:t>
            </a:r>
            <a:r>
              <a:rPr sz="1400" b="1" spc="-20" dirty="0">
                <a:solidFill>
                  <a:srgbClr val="434343"/>
                </a:solidFill>
                <a:latin typeface="Roboto Bk"/>
                <a:cs typeface="Roboto Bk"/>
              </a:rPr>
              <a:t> </a:t>
            </a:r>
            <a:r>
              <a:rPr sz="1400" b="1" spc="-85" dirty="0">
                <a:solidFill>
                  <a:srgbClr val="434343"/>
                </a:solidFill>
                <a:latin typeface="Roboto Bk"/>
                <a:cs typeface="Roboto Bk"/>
              </a:rPr>
              <a:t>tree</a:t>
            </a:r>
            <a:r>
              <a:rPr sz="1400" b="1" dirty="0">
                <a:solidFill>
                  <a:srgbClr val="434343"/>
                </a:solidFill>
                <a:latin typeface="Roboto Bk"/>
                <a:cs typeface="Roboto Bk"/>
              </a:rPr>
              <a:t> </a:t>
            </a:r>
            <a:r>
              <a:rPr sz="1400" b="1" spc="-110" dirty="0">
                <a:solidFill>
                  <a:srgbClr val="434343"/>
                </a:solidFill>
                <a:latin typeface="Roboto Bk"/>
                <a:cs typeface="Roboto Bk"/>
              </a:rPr>
              <a:t>depth,</a:t>
            </a:r>
            <a:r>
              <a:rPr sz="1400" b="1" dirty="0">
                <a:solidFill>
                  <a:srgbClr val="434343"/>
                </a:solidFill>
                <a:latin typeface="Roboto Bk"/>
                <a:cs typeface="Roboto Bk"/>
              </a:rPr>
              <a:t> </a:t>
            </a:r>
            <a:r>
              <a:rPr sz="1400" b="1" spc="-105" dirty="0">
                <a:solidFill>
                  <a:srgbClr val="434343"/>
                </a:solidFill>
                <a:latin typeface="Roboto Bk"/>
                <a:cs typeface="Roboto Bk"/>
              </a:rPr>
              <a:t>number</a:t>
            </a:r>
            <a:r>
              <a:rPr sz="1400" b="1" spc="-20" dirty="0">
                <a:solidFill>
                  <a:srgbClr val="434343"/>
                </a:solidFill>
                <a:latin typeface="Roboto Bk"/>
                <a:cs typeface="Roboto Bk"/>
              </a:rPr>
              <a:t> </a:t>
            </a:r>
            <a:r>
              <a:rPr sz="1400" b="1" spc="-80" dirty="0">
                <a:solidFill>
                  <a:srgbClr val="434343"/>
                </a:solidFill>
                <a:latin typeface="Roboto Bk"/>
                <a:cs typeface="Roboto Bk"/>
              </a:rPr>
              <a:t>of</a:t>
            </a:r>
            <a:r>
              <a:rPr sz="1400" b="1" dirty="0">
                <a:solidFill>
                  <a:srgbClr val="434343"/>
                </a:solidFill>
                <a:latin typeface="Roboto Bk"/>
                <a:cs typeface="Roboto Bk"/>
              </a:rPr>
              <a:t> </a:t>
            </a:r>
            <a:r>
              <a:rPr sz="1400" b="1" spc="-90" dirty="0">
                <a:solidFill>
                  <a:srgbClr val="434343"/>
                </a:solidFill>
                <a:latin typeface="Roboto Bk"/>
                <a:cs typeface="Roboto Bk"/>
              </a:rPr>
              <a:t>clusters,</a:t>
            </a:r>
            <a:r>
              <a:rPr sz="1400" b="1" dirty="0">
                <a:solidFill>
                  <a:srgbClr val="434343"/>
                </a:solidFill>
                <a:latin typeface="Roboto Bk"/>
                <a:cs typeface="Roboto Bk"/>
              </a:rPr>
              <a:t> </a:t>
            </a:r>
            <a:r>
              <a:rPr sz="1400" b="1" spc="-25" dirty="0">
                <a:solidFill>
                  <a:srgbClr val="434343"/>
                </a:solidFill>
                <a:latin typeface="Roboto Bk"/>
                <a:cs typeface="Roboto Bk"/>
              </a:rPr>
              <a:t>…) 	</a:t>
            </a:r>
            <a:r>
              <a:rPr sz="1400" b="1" spc="-95" dirty="0">
                <a:solidFill>
                  <a:srgbClr val="434343"/>
                </a:solidFill>
                <a:latin typeface="Roboto Bk"/>
                <a:cs typeface="Roboto Bk"/>
              </a:rPr>
              <a:t>Hyperparameters</a:t>
            </a:r>
            <a:r>
              <a:rPr sz="1400" b="1" spc="-35" dirty="0">
                <a:solidFill>
                  <a:srgbClr val="434343"/>
                </a:solidFill>
                <a:latin typeface="Roboto Bk"/>
                <a:cs typeface="Roboto Bk"/>
              </a:rPr>
              <a:t> </a:t>
            </a:r>
            <a:r>
              <a:rPr sz="1400" b="1" spc="-80" dirty="0">
                <a:solidFill>
                  <a:srgbClr val="434343"/>
                </a:solidFill>
                <a:latin typeface="Roboto Bk"/>
                <a:cs typeface="Roboto Bk"/>
              </a:rPr>
              <a:t>are</a:t>
            </a:r>
            <a:r>
              <a:rPr sz="1400" b="1" spc="10" dirty="0">
                <a:solidFill>
                  <a:srgbClr val="434343"/>
                </a:solidFill>
                <a:latin typeface="Roboto Bk"/>
                <a:cs typeface="Roboto Bk"/>
              </a:rPr>
              <a:t> </a:t>
            </a:r>
            <a:r>
              <a:rPr sz="1400" b="1" spc="-85" dirty="0">
                <a:solidFill>
                  <a:srgbClr val="434343"/>
                </a:solidFill>
                <a:latin typeface="Roboto Bk"/>
                <a:cs typeface="Roboto Bk"/>
              </a:rPr>
              <a:t>parameters</a:t>
            </a:r>
            <a:r>
              <a:rPr sz="1400" b="1" spc="-30" dirty="0">
                <a:solidFill>
                  <a:srgbClr val="434343"/>
                </a:solidFill>
                <a:latin typeface="Roboto Bk"/>
                <a:cs typeface="Roboto Bk"/>
              </a:rPr>
              <a:t> </a:t>
            </a:r>
            <a:r>
              <a:rPr sz="1400" b="1" spc="-95" dirty="0">
                <a:solidFill>
                  <a:srgbClr val="434343"/>
                </a:solidFill>
                <a:latin typeface="Roboto Bk"/>
                <a:cs typeface="Roboto Bk"/>
              </a:rPr>
              <a:t>that</a:t>
            </a:r>
            <a:r>
              <a:rPr sz="1400" b="1" spc="-20"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90" dirty="0">
                <a:solidFill>
                  <a:srgbClr val="434343"/>
                </a:solidFill>
                <a:latin typeface="Roboto Bk"/>
                <a:cs typeface="Roboto Bk"/>
              </a:rPr>
              <a:t>algorithm</a:t>
            </a:r>
            <a:r>
              <a:rPr sz="1400" b="1" spc="-30" dirty="0">
                <a:solidFill>
                  <a:srgbClr val="434343"/>
                </a:solidFill>
                <a:latin typeface="Roboto Bk"/>
                <a:cs typeface="Roboto Bk"/>
              </a:rPr>
              <a:t> </a:t>
            </a:r>
            <a:r>
              <a:rPr sz="1400" b="1" spc="-95" dirty="0">
                <a:solidFill>
                  <a:srgbClr val="434343"/>
                </a:solidFill>
                <a:latin typeface="Roboto Bk"/>
                <a:cs typeface="Roboto Bk"/>
              </a:rPr>
              <a:t>uses</a:t>
            </a:r>
            <a:r>
              <a:rPr sz="1400" b="1" dirty="0">
                <a:solidFill>
                  <a:srgbClr val="434343"/>
                </a:solidFill>
                <a:latin typeface="Roboto Bk"/>
                <a:cs typeface="Roboto Bk"/>
              </a:rPr>
              <a:t> </a:t>
            </a:r>
            <a:r>
              <a:rPr sz="1400" b="1" spc="-90" dirty="0">
                <a:solidFill>
                  <a:srgbClr val="434343"/>
                </a:solidFill>
                <a:latin typeface="Roboto Bk"/>
                <a:cs typeface="Roboto Bk"/>
              </a:rPr>
              <a:t>to</a:t>
            </a:r>
            <a:r>
              <a:rPr sz="1400" b="1" spc="-20" dirty="0">
                <a:solidFill>
                  <a:srgbClr val="434343"/>
                </a:solidFill>
                <a:latin typeface="Roboto Bk"/>
                <a:cs typeface="Roboto Bk"/>
              </a:rPr>
              <a:t> </a:t>
            </a:r>
            <a:r>
              <a:rPr sz="1400" b="1" spc="-95" dirty="0">
                <a:solidFill>
                  <a:srgbClr val="434343"/>
                </a:solidFill>
                <a:latin typeface="Roboto Bk"/>
                <a:cs typeface="Roboto Bk"/>
              </a:rPr>
              <a:t>derive</a:t>
            </a:r>
            <a:r>
              <a:rPr sz="1400" b="1" spc="15" dirty="0">
                <a:solidFill>
                  <a:srgbClr val="434343"/>
                </a:solidFill>
                <a:latin typeface="Roboto Bk"/>
                <a:cs typeface="Roboto Bk"/>
              </a:rPr>
              <a:t> </a:t>
            </a:r>
            <a:r>
              <a:rPr sz="1400" b="1" spc="-70" dirty="0">
                <a:solidFill>
                  <a:srgbClr val="434343"/>
                </a:solidFill>
                <a:latin typeface="Roboto Bk"/>
                <a:cs typeface="Roboto Bk"/>
              </a:rPr>
              <a:t>a</a:t>
            </a:r>
            <a:r>
              <a:rPr sz="1400" b="1" spc="-5" dirty="0">
                <a:solidFill>
                  <a:srgbClr val="434343"/>
                </a:solidFill>
                <a:latin typeface="Roboto Bk"/>
                <a:cs typeface="Roboto Bk"/>
              </a:rPr>
              <a:t> </a:t>
            </a:r>
            <a:r>
              <a:rPr sz="1400" b="1" spc="-10" dirty="0">
                <a:solidFill>
                  <a:srgbClr val="434343"/>
                </a:solidFill>
                <a:latin typeface="Roboto Bk"/>
                <a:cs typeface="Roboto Bk"/>
              </a:rPr>
              <a:t>model</a:t>
            </a:r>
            <a:endParaRPr sz="1400">
              <a:latin typeface="Roboto Bk"/>
              <a:cs typeface="Roboto Bk"/>
            </a:endParaRPr>
          </a:p>
          <a:p>
            <a:pPr marL="469900">
              <a:lnSpc>
                <a:spcPct val="100000"/>
              </a:lnSpc>
              <a:spcBef>
                <a:spcPts val="395"/>
              </a:spcBef>
            </a:pPr>
            <a:r>
              <a:rPr sz="1400" b="1" spc="-95" dirty="0">
                <a:solidFill>
                  <a:srgbClr val="434343"/>
                </a:solidFill>
                <a:latin typeface="Roboto Bk"/>
                <a:cs typeface="Roboto Bk"/>
              </a:rPr>
              <a:t>Hyperparameters</a:t>
            </a:r>
            <a:r>
              <a:rPr sz="1400" b="1" spc="-35" dirty="0">
                <a:solidFill>
                  <a:srgbClr val="434343"/>
                </a:solidFill>
                <a:latin typeface="Roboto Bk"/>
                <a:cs typeface="Roboto Bk"/>
              </a:rPr>
              <a:t> </a:t>
            </a:r>
            <a:r>
              <a:rPr sz="1400" b="1" spc="-105" dirty="0">
                <a:solidFill>
                  <a:srgbClr val="434343"/>
                </a:solidFill>
                <a:latin typeface="Roboto Bk"/>
                <a:cs typeface="Roboto Bk"/>
              </a:rPr>
              <a:t>depend</a:t>
            </a:r>
            <a:r>
              <a:rPr sz="1400" b="1" dirty="0">
                <a:solidFill>
                  <a:srgbClr val="434343"/>
                </a:solidFill>
                <a:latin typeface="Roboto Bk"/>
                <a:cs typeface="Roboto Bk"/>
              </a:rPr>
              <a:t> </a:t>
            </a:r>
            <a:r>
              <a:rPr sz="1400" b="1" spc="-110" dirty="0">
                <a:solidFill>
                  <a:srgbClr val="434343"/>
                </a:solidFill>
                <a:latin typeface="Roboto Bk"/>
                <a:cs typeface="Roboto Bk"/>
              </a:rPr>
              <a:t>on</a:t>
            </a:r>
            <a:r>
              <a:rPr sz="1400" b="1" spc="-15"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105" dirty="0">
                <a:solidFill>
                  <a:srgbClr val="434343"/>
                </a:solidFill>
                <a:latin typeface="Roboto Bk"/>
                <a:cs typeface="Roboto Bk"/>
              </a:rPr>
              <a:t>method</a:t>
            </a:r>
            <a:r>
              <a:rPr sz="1400" b="1" spc="-20" dirty="0">
                <a:solidFill>
                  <a:srgbClr val="434343"/>
                </a:solidFill>
                <a:latin typeface="Roboto Bk"/>
                <a:cs typeface="Roboto Bk"/>
              </a:rPr>
              <a:t> </a:t>
            </a:r>
            <a:r>
              <a:rPr sz="1400" b="1" spc="-100" dirty="0">
                <a:solidFill>
                  <a:srgbClr val="434343"/>
                </a:solidFill>
                <a:latin typeface="Roboto Bk"/>
                <a:cs typeface="Roboto Bk"/>
              </a:rPr>
              <a:t>(every</a:t>
            </a:r>
            <a:r>
              <a:rPr sz="1400" b="1" spc="10" dirty="0">
                <a:solidFill>
                  <a:srgbClr val="434343"/>
                </a:solidFill>
                <a:latin typeface="Roboto Bk"/>
                <a:cs typeface="Roboto Bk"/>
              </a:rPr>
              <a:t> </a:t>
            </a:r>
            <a:r>
              <a:rPr sz="1400" b="1" spc="-100" dirty="0">
                <a:solidFill>
                  <a:srgbClr val="434343"/>
                </a:solidFill>
                <a:latin typeface="Roboto Bk"/>
                <a:cs typeface="Roboto Bk"/>
              </a:rPr>
              <a:t>methods</a:t>
            </a:r>
            <a:r>
              <a:rPr sz="1400" b="1" spc="-25" dirty="0">
                <a:solidFill>
                  <a:srgbClr val="434343"/>
                </a:solidFill>
                <a:latin typeface="Roboto Bk"/>
                <a:cs typeface="Roboto Bk"/>
              </a:rPr>
              <a:t> </a:t>
            </a:r>
            <a:r>
              <a:rPr sz="1400" b="1" spc="-95" dirty="0">
                <a:solidFill>
                  <a:srgbClr val="434343"/>
                </a:solidFill>
                <a:latin typeface="Roboto Bk"/>
                <a:cs typeface="Roboto Bk"/>
              </a:rPr>
              <a:t>has</a:t>
            </a:r>
            <a:r>
              <a:rPr sz="1400" b="1" dirty="0">
                <a:solidFill>
                  <a:srgbClr val="434343"/>
                </a:solidFill>
                <a:latin typeface="Roboto Bk"/>
                <a:cs typeface="Roboto Bk"/>
              </a:rPr>
              <a:t> </a:t>
            </a:r>
            <a:r>
              <a:rPr sz="1400" b="1" spc="-95" dirty="0">
                <a:solidFill>
                  <a:srgbClr val="434343"/>
                </a:solidFill>
                <a:latin typeface="Roboto Bk"/>
                <a:cs typeface="Roboto Bk"/>
              </a:rPr>
              <a:t>it’s</a:t>
            </a:r>
            <a:r>
              <a:rPr sz="1400" b="1" spc="-15" dirty="0">
                <a:solidFill>
                  <a:srgbClr val="434343"/>
                </a:solidFill>
                <a:latin typeface="Roboto Bk"/>
                <a:cs typeface="Roboto Bk"/>
              </a:rPr>
              <a:t> </a:t>
            </a:r>
            <a:r>
              <a:rPr sz="1400" b="1" spc="-110" dirty="0">
                <a:solidFill>
                  <a:srgbClr val="434343"/>
                </a:solidFill>
                <a:latin typeface="Roboto Bk"/>
                <a:cs typeface="Roboto Bk"/>
              </a:rPr>
              <a:t>on</a:t>
            </a:r>
            <a:r>
              <a:rPr sz="1400" b="1" spc="-5" dirty="0">
                <a:solidFill>
                  <a:srgbClr val="434343"/>
                </a:solidFill>
                <a:latin typeface="Roboto Bk"/>
                <a:cs typeface="Roboto Bk"/>
              </a:rPr>
              <a:t> </a:t>
            </a:r>
            <a:r>
              <a:rPr sz="1400" b="1" spc="-110" dirty="0">
                <a:solidFill>
                  <a:srgbClr val="434343"/>
                </a:solidFill>
                <a:latin typeface="Roboto Bk"/>
                <a:cs typeface="Roboto Bk"/>
              </a:rPr>
              <a:t>kind</a:t>
            </a:r>
            <a:r>
              <a:rPr sz="1400" b="1" spc="-10" dirty="0">
                <a:solidFill>
                  <a:srgbClr val="434343"/>
                </a:solidFill>
                <a:latin typeface="Roboto Bk"/>
                <a:cs typeface="Roboto Bk"/>
              </a:rPr>
              <a:t> </a:t>
            </a:r>
            <a:r>
              <a:rPr sz="1400" b="1" spc="-80" dirty="0">
                <a:solidFill>
                  <a:srgbClr val="434343"/>
                </a:solidFill>
                <a:latin typeface="Roboto Bk"/>
                <a:cs typeface="Roboto Bk"/>
              </a:rPr>
              <a:t>of</a:t>
            </a:r>
            <a:r>
              <a:rPr sz="1400" b="1" spc="-25" dirty="0">
                <a:solidFill>
                  <a:srgbClr val="434343"/>
                </a:solidFill>
                <a:latin typeface="Roboto Bk"/>
                <a:cs typeface="Roboto Bk"/>
              </a:rPr>
              <a:t> </a:t>
            </a:r>
            <a:r>
              <a:rPr sz="1400" b="1" spc="-20" dirty="0">
                <a:solidFill>
                  <a:srgbClr val="434343"/>
                </a:solidFill>
                <a:latin typeface="Roboto Bk"/>
                <a:cs typeface="Roboto Bk"/>
              </a:rPr>
              <a:t>hyperparameters)</a:t>
            </a:r>
            <a:endParaRPr sz="1400">
              <a:latin typeface="Roboto Bk"/>
              <a:cs typeface="Roboto Bk"/>
            </a:endParaRPr>
          </a:p>
          <a:p>
            <a:pPr>
              <a:lnSpc>
                <a:spcPct val="100000"/>
              </a:lnSpc>
              <a:spcBef>
                <a:spcPts val="60"/>
              </a:spcBef>
            </a:pPr>
            <a:endParaRPr sz="1400">
              <a:latin typeface="Roboto Bk"/>
              <a:cs typeface="Roboto Bk"/>
            </a:endParaRPr>
          </a:p>
          <a:p>
            <a:pPr marL="12700">
              <a:lnSpc>
                <a:spcPct val="100000"/>
              </a:lnSpc>
            </a:pPr>
            <a:r>
              <a:rPr sz="1400" b="1" dirty="0">
                <a:solidFill>
                  <a:srgbClr val="434343"/>
                </a:solidFill>
                <a:latin typeface="Calibri"/>
                <a:cs typeface="Calibri"/>
              </a:rPr>
              <a:t>DERIVE</a:t>
            </a:r>
            <a:r>
              <a:rPr sz="1400" b="1" spc="-35" dirty="0">
                <a:solidFill>
                  <a:srgbClr val="434343"/>
                </a:solidFill>
                <a:latin typeface="Calibri"/>
                <a:cs typeface="Calibri"/>
              </a:rPr>
              <a:t> </a:t>
            </a:r>
            <a:r>
              <a:rPr sz="1400" b="1" dirty="0">
                <a:solidFill>
                  <a:srgbClr val="434343"/>
                </a:solidFill>
                <a:latin typeface="Calibri"/>
                <a:cs typeface="Calibri"/>
              </a:rPr>
              <a:t>MODEL</a:t>
            </a:r>
            <a:r>
              <a:rPr sz="1400" b="1" spc="-25" dirty="0">
                <a:solidFill>
                  <a:srgbClr val="434343"/>
                </a:solidFill>
                <a:latin typeface="Calibri"/>
                <a:cs typeface="Calibri"/>
              </a:rPr>
              <a:t> </a:t>
            </a:r>
            <a:r>
              <a:rPr sz="1400" b="1" dirty="0">
                <a:solidFill>
                  <a:srgbClr val="434343"/>
                </a:solidFill>
                <a:latin typeface="Calibri"/>
                <a:cs typeface="Calibri"/>
              </a:rPr>
              <a:t>FROM</a:t>
            </a:r>
            <a:r>
              <a:rPr sz="1400" b="1" spc="-35" dirty="0">
                <a:solidFill>
                  <a:srgbClr val="434343"/>
                </a:solidFill>
                <a:latin typeface="Calibri"/>
                <a:cs typeface="Calibri"/>
              </a:rPr>
              <a:t> </a:t>
            </a:r>
            <a:r>
              <a:rPr sz="1400" b="1" dirty="0">
                <a:solidFill>
                  <a:srgbClr val="434343"/>
                </a:solidFill>
                <a:latin typeface="Calibri"/>
                <a:cs typeface="Calibri"/>
              </a:rPr>
              <a:t>LABELED</a:t>
            </a:r>
            <a:r>
              <a:rPr sz="1400" b="1" spc="-25" dirty="0">
                <a:solidFill>
                  <a:srgbClr val="434343"/>
                </a:solidFill>
                <a:latin typeface="Calibri"/>
                <a:cs typeface="Calibri"/>
              </a:rPr>
              <a:t> </a:t>
            </a:r>
            <a:r>
              <a:rPr sz="1400" b="1" dirty="0">
                <a:solidFill>
                  <a:srgbClr val="434343"/>
                </a:solidFill>
                <a:latin typeface="Calibri"/>
                <a:cs typeface="Calibri"/>
              </a:rPr>
              <a:t>DATA</a:t>
            </a:r>
            <a:r>
              <a:rPr sz="1400" b="1" spc="-35" dirty="0">
                <a:solidFill>
                  <a:srgbClr val="434343"/>
                </a:solidFill>
                <a:latin typeface="Calibri"/>
                <a:cs typeface="Calibri"/>
              </a:rPr>
              <a:t> </a:t>
            </a:r>
            <a:r>
              <a:rPr sz="1400" b="1" dirty="0">
                <a:solidFill>
                  <a:srgbClr val="434343"/>
                </a:solidFill>
                <a:latin typeface="Calibri"/>
                <a:cs typeface="Calibri"/>
              </a:rPr>
              <a:t>(TRAIN</a:t>
            </a:r>
            <a:r>
              <a:rPr sz="1400" b="1" spc="-35" dirty="0">
                <a:solidFill>
                  <a:srgbClr val="434343"/>
                </a:solidFill>
                <a:latin typeface="Calibri"/>
                <a:cs typeface="Calibri"/>
              </a:rPr>
              <a:t> </a:t>
            </a:r>
            <a:r>
              <a:rPr sz="1400" b="1" dirty="0">
                <a:solidFill>
                  <a:srgbClr val="434343"/>
                </a:solidFill>
                <a:latin typeface="Calibri"/>
                <a:cs typeface="Calibri"/>
              </a:rPr>
              <a:t>MODEL/FIT</a:t>
            </a:r>
            <a:r>
              <a:rPr sz="1400" b="1" spc="-40" dirty="0">
                <a:solidFill>
                  <a:srgbClr val="434343"/>
                </a:solidFill>
                <a:latin typeface="Calibri"/>
                <a:cs typeface="Calibri"/>
              </a:rPr>
              <a:t> </a:t>
            </a:r>
            <a:r>
              <a:rPr sz="1400" b="1" spc="-10" dirty="0">
                <a:solidFill>
                  <a:srgbClr val="434343"/>
                </a:solidFill>
                <a:latin typeface="Calibri"/>
                <a:cs typeface="Calibri"/>
              </a:rPr>
              <a:t>MODEL)</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b="1" spc="-110" dirty="0">
                <a:solidFill>
                  <a:srgbClr val="434343"/>
                </a:solidFill>
                <a:latin typeface="Roboto Bk"/>
                <a:cs typeface="Roboto Bk"/>
              </a:rPr>
              <a:t>Apply</a:t>
            </a:r>
            <a:r>
              <a:rPr sz="1400" b="1"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5" dirty="0">
                <a:solidFill>
                  <a:srgbClr val="434343"/>
                </a:solidFill>
                <a:latin typeface="Roboto Bk"/>
                <a:cs typeface="Roboto Bk"/>
              </a:rPr>
              <a:t>method/algorithm</a:t>
            </a:r>
            <a:r>
              <a:rPr sz="1400" b="1" spc="-20" dirty="0">
                <a:solidFill>
                  <a:srgbClr val="434343"/>
                </a:solidFill>
                <a:latin typeface="Roboto Bk"/>
                <a:cs typeface="Roboto Bk"/>
              </a:rPr>
              <a:t> </a:t>
            </a:r>
            <a:r>
              <a:rPr sz="1400" b="1" spc="-110" dirty="0">
                <a:solidFill>
                  <a:srgbClr val="434343"/>
                </a:solidFill>
                <a:latin typeface="Roboto Bk"/>
                <a:cs typeface="Roboto Bk"/>
              </a:rPr>
              <a:t>on</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0" dirty="0">
                <a:solidFill>
                  <a:srgbClr val="434343"/>
                </a:solidFill>
                <a:latin typeface="Roboto Bk"/>
                <a:cs typeface="Roboto Bk"/>
              </a:rPr>
              <a:t>labeled</a:t>
            </a:r>
            <a:r>
              <a:rPr sz="1400" b="1" spc="35" dirty="0">
                <a:solidFill>
                  <a:srgbClr val="434343"/>
                </a:solidFill>
                <a:latin typeface="Roboto Bk"/>
                <a:cs typeface="Roboto Bk"/>
              </a:rPr>
              <a:t> </a:t>
            </a:r>
            <a:r>
              <a:rPr sz="1400" b="1" spc="-90" dirty="0">
                <a:solidFill>
                  <a:srgbClr val="434343"/>
                </a:solidFill>
                <a:latin typeface="Roboto Bk"/>
                <a:cs typeface="Roboto Bk"/>
              </a:rPr>
              <a:t>data</a:t>
            </a:r>
            <a:r>
              <a:rPr sz="1400" b="1" spc="15" dirty="0">
                <a:solidFill>
                  <a:srgbClr val="434343"/>
                </a:solidFill>
                <a:latin typeface="Roboto Bk"/>
                <a:cs typeface="Roboto Bk"/>
              </a:rPr>
              <a:t> </a:t>
            </a:r>
            <a:r>
              <a:rPr sz="1400" b="1" spc="-90" dirty="0">
                <a:solidFill>
                  <a:srgbClr val="434343"/>
                </a:solidFill>
                <a:latin typeface="Roboto Bk"/>
                <a:cs typeface="Roboto Bk"/>
              </a:rPr>
              <a:t>to</a:t>
            </a:r>
            <a:r>
              <a:rPr sz="1400" b="1" dirty="0">
                <a:solidFill>
                  <a:srgbClr val="434343"/>
                </a:solidFill>
                <a:latin typeface="Roboto Bk"/>
                <a:cs typeface="Roboto Bk"/>
              </a:rPr>
              <a:t> </a:t>
            </a:r>
            <a:r>
              <a:rPr sz="1400" b="1" spc="-95" dirty="0">
                <a:solidFill>
                  <a:srgbClr val="434343"/>
                </a:solidFill>
                <a:latin typeface="Roboto Bk"/>
                <a:cs typeface="Roboto Bk"/>
              </a:rPr>
              <a:t>derive</a:t>
            </a:r>
            <a:r>
              <a:rPr sz="1400" b="1" spc="1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10" dirty="0">
                <a:solidFill>
                  <a:srgbClr val="434343"/>
                </a:solidFill>
                <a:latin typeface="Roboto Bk"/>
                <a:cs typeface="Roboto Bk"/>
              </a:rPr>
              <a:t>model</a:t>
            </a:r>
            <a:endParaRPr sz="1400">
              <a:latin typeface="Roboto Bk"/>
              <a:cs typeface="Roboto Bk"/>
            </a:endParaRPr>
          </a:p>
          <a:p>
            <a:pPr>
              <a:lnSpc>
                <a:spcPct val="100000"/>
              </a:lnSpc>
              <a:spcBef>
                <a:spcPts val="60"/>
              </a:spcBef>
              <a:buFont typeface="Wingdings"/>
              <a:buChar char=""/>
            </a:pPr>
            <a:endParaRPr sz="1400">
              <a:latin typeface="Roboto Bk"/>
              <a:cs typeface="Roboto Bk"/>
            </a:endParaRPr>
          </a:p>
          <a:p>
            <a:pPr marL="12700">
              <a:lnSpc>
                <a:spcPct val="100000"/>
              </a:lnSpc>
            </a:pPr>
            <a:r>
              <a:rPr sz="1400" b="1" dirty="0">
                <a:solidFill>
                  <a:srgbClr val="434343"/>
                </a:solidFill>
                <a:latin typeface="Calibri"/>
                <a:cs typeface="Calibri"/>
              </a:rPr>
              <a:t>DISPLAY</a:t>
            </a:r>
            <a:r>
              <a:rPr sz="1400" b="1" spc="-25" dirty="0">
                <a:solidFill>
                  <a:srgbClr val="434343"/>
                </a:solidFill>
                <a:latin typeface="Calibri"/>
                <a:cs typeface="Calibri"/>
              </a:rPr>
              <a:t> </a:t>
            </a:r>
            <a:r>
              <a:rPr sz="1400" b="1" dirty="0">
                <a:solidFill>
                  <a:srgbClr val="434343"/>
                </a:solidFill>
                <a:latin typeface="Calibri"/>
                <a:cs typeface="Calibri"/>
              </a:rPr>
              <a:t>MODEL</a:t>
            </a:r>
            <a:r>
              <a:rPr sz="1400" b="1" spc="-20"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spc="-10" dirty="0">
                <a:solidFill>
                  <a:srgbClr val="434343"/>
                </a:solidFill>
                <a:latin typeface="Calibri"/>
                <a:cs typeface="Calibri"/>
              </a:rPr>
              <a:t>SPECIFIC)</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b="1" spc="-100" dirty="0">
                <a:solidFill>
                  <a:srgbClr val="434343"/>
                </a:solidFill>
                <a:latin typeface="Roboto Bk"/>
                <a:cs typeface="Roboto Bk"/>
              </a:rPr>
              <a:t>Display</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90" dirty="0">
                <a:solidFill>
                  <a:srgbClr val="434343"/>
                </a:solidFill>
                <a:latin typeface="Roboto Bk"/>
                <a:cs typeface="Roboto Bk"/>
              </a:rPr>
              <a:t>resulting</a:t>
            </a:r>
            <a:r>
              <a:rPr sz="1400" b="1" spc="-5" dirty="0">
                <a:solidFill>
                  <a:srgbClr val="434343"/>
                </a:solidFill>
                <a:latin typeface="Roboto Bk"/>
                <a:cs typeface="Roboto Bk"/>
              </a:rPr>
              <a:t> </a:t>
            </a:r>
            <a:r>
              <a:rPr sz="1400" b="1" spc="-10" dirty="0">
                <a:solidFill>
                  <a:srgbClr val="434343"/>
                </a:solidFill>
                <a:latin typeface="Roboto Bk"/>
                <a:cs typeface="Roboto Bk"/>
              </a:rPr>
              <a:t>model</a:t>
            </a:r>
            <a:endParaRPr sz="1400">
              <a:latin typeface="Roboto Bk"/>
              <a:cs typeface="Roboto Bk"/>
            </a:endParaRPr>
          </a:p>
          <a:p>
            <a:pPr marL="469900">
              <a:lnSpc>
                <a:spcPct val="100000"/>
              </a:lnSpc>
              <a:spcBef>
                <a:spcPts val="409"/>
              </a:spcBef>
            </a:pPr>
            <a:r>
              <a:rPr sz="1400" b="1" spc="-40" dirty="0">
                <a:solidFill>
                  <a:srgbClr val="434343"/>
                </a:solidFill>
                <a:latin typeface="Roboto Bk"/>
                <a:cs typeface="Roboto Bk"/>
              </a:rPr>
              <a:t>The</a:t>
            </a:r>
            <a:r>
              <a:rPr sz="1400" b="1" spc="-25" dirty="0">
                <a:solidFill>
                  <a:srgbClr val="434343"/>
                </a:solidFill>
                <a:latin typeface="Roboto Bk"/>
                <a:cs typeface="Roboto Bk"/>
              </a:rPr>
              <a:t> </a:t>
            </a:r>
            <a:r>
              <a:rPr sz="1400" b="1" spc="-80" dirty="0">
                <a:solidFill>
                  <a:srgbClr val="434343"/>
                </a:solidFill>
                <a:latin typeface="Roboto Bk"/>
                <a:cs typeface="Roboto Bk"/>
              </a:rPr>
              <a:t>resulting</a:t>
            </a:r>
            <a:r>
              <a:rPr sz="1400" b="1" spc="-5" dirty="0">
                <a:solidFill>
                  <a:srgbClr val="434343"/>
                </a:solidFill>
                <a:latin typeface="Roboto Bk"/>
                <a:cs typeface="Roboto Bk"/>
              </a:rPr>
              <a:t> </a:t>
            </a:r>
            <a:r>
              <a:rPr sz="1400" b="1" spc="-80" dirty="0">
                <a:solidFill>
                  <a:srgbClr val="434343"/>
                </a:solidFill>
                <a:latin typeface="Roboto Bk"/>
                <a:cs typeface="Roboto Bk"/>
              </a:rPr>
              <a:t>model</a:t>
            </a:r>
            <a:r>
              <a:rPr sz="1400" b="1" spc="-10" dirty="0">
                <a:solidFill>
                  <a:srgbClr val="434343"/>
                </a:solidFill>
                <a:latin typeface="Roboto Bk"/>
                <a:cs typeface="Roboto Bk"/>
              </a:rPr>
              <a:t> </a:t>
            </a:r>
            <a:r>
              <a:rPr sz="1400" b="1" spc="-80" dirty="0">
                <a:solidFill>
                  <a:srgbClr val="434343"/>
                </a:solidFill>
                <a:latin typeface="Roboto Bk"/>
                <a:cs typeface="Roboto Bk"/>
              </a:rPr>
              <a:t>depends</a:t>
            </a:r>
            <a:r>
              <a:rPr sz="1400" b="1" spc="-5" dirty="0">
                <a:solidFill>
                  <a:srgbClr val="434343"/>
                </a:solidFill>
                <a:latin typeface="Roboto Bk"/>
                <a:cs typeface="Roboto Bk"/>
              </a:rPr>
              <a:t> </a:t>
            </a:r>
            <a:r>
              <a:rPr sz="1400" b="1" spc="-25" dirty="0">
                <a:solidFill>
                  <a:srgbClr val="434343"/>
                </a:solidFill>
                <a:latin typeface="Roboto Bk"/>
                <a:cs typeface="Roboto Bk"/>
              </a:rPr>
              <a:t>on</a:t>
            </a:r>
            <a:r>
              <a:rPr sz="1400" b="1" spc="-5" dirty="0">
                <a:solidFill>
                  <a:srgbClr val="434343"/>
                </a:solidFill>
                <a:latin typeface="Roboto Bk"/>
                <a:cs typeface="Roboto Bk"/>
              </a:rPr>
              <a:t> </a:t>
            </a:r>
            <a:r>
              <a:rPr sz="1400" b="1" spc="-60" dirty="0">
                <a:solidFill>
                  <a:srgbClr val="434343"/>
                </a:solidFill>
                <a:latin typeface="Roboto Bk"/>
                <a:cs typeface="Roboto Bk"/>
              </a:rPr>
              <a:t>the</a:t>
            </a:r>
            <a:r>
              <a:rPr sz="1400" b="1" spc="-10" dirty="0">
                <a:solidFill>
                  <a:srgbClr val="434343"/>
                </a:solidFill>
                <a:latin typeface="Roboto Bk"/>
                <a:cs typeface="Roboto Bk"/>
              </a:rPr>
              <a:t> </a:t>
            </a:r>
            <a:r>
              <a:rPr sz="1400" b="1" spc="-95" dirty="0">
                <a:solidFill>
                  <a:srgbClr val="434343"/>
                </a:solidFill>
                <a:latin typeface="Roboto Bk"/>
                <a:cs typeface="Roboto Bk"/>
              </a:rPr>
              <a:t>method</a:t>
            </a:r>
            <a:r>
              <a:rPr sz="1400" b="1" spc="10" dirty="0">
                <a:solidFill>
                  <a:srgbClr val="434343"/>
                </a:solidFill>
                <a:latin typeface="Roboto Bk"/>
                <a:cs typeface="Roboto Bk"/>
              </a:rPr>
              <a:t> </a:t>
            </a:r>
            <a:r>
              <a:rPr sz="1400" b="1" spc="-75" dirty="0">
                <a:solidFill>
                  <a:srgbClr val="434343"/>
                </a:solidFill>
                <a:latin typeface="Roboto Bk"/>
                <a:cs typeface="Roboto Bk"/>
              </a:rPr>
              <a:t>used</a:t>
            </a:r>
            <a:r>
              <a:rPr sz="1400" b="1" spc="-5" dirty="0">
                <a:solidFill>
                  <a:srgbClr val="434343"/>
                </a:solidFill>
                <a:latin typeface="Roboto Bk"/>
                <a:cs typeface="Roboto Bk"/>
              </a:rPr>
              <a:t> </a:t>
            </a:r>
            <a:r>
              <a:rPr sz="1400" b="1" spc="-75" dirty="0">
                <a:solidFill>
                  <a:srgbClr val="434343"/>
                </a:solidFill>
                <a:latin typeface="Roboto Bk"/>
                <a:cs typeface="Roboto Bk"/>
              </a:rPr>
              <a:t>(equation</a:t>
            </a:r>
            <a:r>
              <a:rPr sz="1400" b="1" spc="-5" dirty="0">
                <a:solidFill>
                  <a:srgbClr val="434343"/>
                </a:solidFill>
                <a:latin typeface="Roboto Bk"/>
                <a:cs typeface="Roboto Bk"/>
              </a:rPr>
              <a:t> </a:t>
            </a:r>
            <a:r>
              <a:rPr sz="1400" b="1" spc="-10" dirty="0">
                <a:solidFill>
                  <a:srgbClr val="434343"/>
                </a:solidFill>
                <a:latin typeface="Roboto Bk"/>
                <a:cs typeface="Roboto Bk"/>
              </a:rPr>
              <a:t>of</a:t>
            </a:r>
            <a:r>
              <a:rPr sz="1400" b="1" spc="-5" dirty="0">
                <a:solidFill>
                  <a:srgbClr val="434343"/>
                </a:solidFill>
                <a:latin typeface="Roboto Bk"/>
                <a:cs typeface="Roboto Bk"/>
              </a:rPr>
              <a:t> </a:t>
            </a:r>
            <a:r>
              <a:rPr sz="1400" b="1" spc="-75" dirty="0">
                <a:solidFill>
                  <a:srgbClr val="434343"/>
                </a:solidFill>
                <a:latin typeface="Roboto Bk"/>
                <a:cs typeface="Roboto Bk"/>
              </a:rPr>
              <a:t>regression</a:t>
            </a:r>
            <a:r>
              <a:rPr sz="1400" b="1" spc="-5" dirty="0">
                <a:solidFill>
                  <a:srgbClr val="434343"/>
                </a:solidFill>
                <a:latin typeface="Roboto Bk"/>
                <a:cs typeface="Roboto Bk"/>
              </a:rPr>
              <a:t> </a:t>
            </a:r>
            <a:r>
              <a:rPr sz="1400" b="1" spc="-55" dirty="0">
                <a:solidFill>
                  <a:srgbClr val="434343"/>
                </a:solidFill>
                <a:latin typeface="Roboto Bk"/>
                <a:cs typeface="Roboto Bk"/>
              </a:rPr>
              <a:t>line</a:t>
            </a:r>
            <a:r>
              <a:rPr sz="1400" b="1" dirty="0">
                <a:solidFill>
                  <a:srgbClr val="434343"/>
                </a:solidFill>
                <a:latin typeface="Roboto Bk"/>
                <a:cs typeface="Roboto Bk"/>
              </a:rPr>
              <a:t> </a:t>
            </a:r>
            <a:r>
              <a:rPr sz="1400" b="1" spc="-70" dirty="0">
                <a:solidFill>
                  <a:srgbClr val="434343"/>
                </a:solidFill>
                <a:latin typeface="Roboto Bk"/>
                <a:cs typeface="Roboto Bk"/>
              </a:rPr>
              <a:t>with</a:t>
            </a:r>
            <a:r>
              <a:rPr sz="1400" b="1" spc="-5" dirty="0">
                <a:solidFill>
                  <a:srgbClr val="434343"/>
                </a:solidFill>
                <a:latin typeface="Roboto Bk"/>
                <a:cs typeface="Roboto Bk"/>
              </a:rPr>
              <a:t> </a:t>
            </a:r>
            <a:r>
              <a:rPr sz="1400" b="1" spc="-75" dirty="0">
                <a:solidFill>
                  <a:srgbClr val="434343"/>
                </a:solidFill>
                <a:latin typeface="Roboto Bk"/>
                <a:cs typeface="Roboto Bk"/>
              </a:rPr>
              <a:t>intercept</a:t>
            </a:r>
            <a:r>
              <a:rPr sz="1400" b="1" dirty="0">
                <a:solidFill>
                  <a:srgbClr val="434343"/>
                </a:solidFill>
                <a:latin typeface="Roboto Bk"/>
                <a:cs typeface="Roboto Bk"/>
              </a:rPr>
              <a:t> </a:t>
            </a:r>
            <a:r>
              <a:rPr sz="1400" b="1" spc="-60" dirty="0">
                <a:solidFill>
                  <a:srgbClr val="434343"/>
                </a:solidFill>
                <a:latin typeface="Roboto Bk"/>
                <a:cs typeface="Roboto Bk"/>
              </a:rPr>
              <a:t>and</a:t>
            </a:r>
            <a:r>
              <a:rPr sz="1400" b="1" spc="-10" dirty="0">
                <a:solidFill>
                  <a:srgbClr val="434343"/>
                </a:solidFill>
                <a:latin typeface="Roboto Bk"/>
                <a:cs typeface="Roboto Bk"/>
              </a:rPr>
              <a:t> </a:t>
            </a:r>
            <a:r>
              <a:rPr sz="1400" b="1" spc="-75" dirty="0">
                <a:solidFill>
                  <a:srgbClr val="434343"/>
                </a:solidFill>
                <a:latin typeface="Roboto Bk"/>
                <a:cs typeface="Roboto Bk"/>
              </a:rPr>
              <a:t>slope,</a:t>
            </a:r>
            <a:r>
              <a:rPr sz="1400" b="1" spc="-5" dirty="0">
                <a:solidFill>
                  <a:srgbClr val="434343"/>
                </a:solidFill>
                <a:latin typeface="Roboto Bk"/>
                <a:cs typeface="Roboto Bk"/>
              </a:rPr>
              <a:t> </a:t>
            </a:r>
            <a:r>
              <a:rPr sz="1400" b="1" spc="-70" dirty="0">
                <a:solidFill>
                  <a:srgbClr val="434343"/>
                </a:solidFill>
                <a:latin typeface="Roboto Bk"/>
                <a:cs typeface="Roboto Bk"/>
              </a:rPr>
              <a:t>decision</a:t>
            </a:r>
            <a:r>
              <a:rPr sz="1400" b="1" dirty="0">
                <a:solidFill>
                  <a:srgbClr val="434343"/>
                </a:solidFill>
                <a:latin typeface="Roboto Bk"/>
                <a:cs typeface="Roboto Bk"/>
              </a:rPr>
              <a:t> </a:t>
            </a:r>
            <a:r>
              <a:rPr sz="1400" b="1" spc="-45" dirty="0">
                <a:solidFill>
                  <a:srgbClr val="434343"/>
                </a:solidFill>
                <a:latin typeface="Roboto Bk"/>
                <a:cs typeface="Roboto Bk"/>
              </a:rPr>
              <a:t>tree</a:t>
            </a:r>
            <a:r>
              <a:rPr sz="1400" b="1" spc="-5" dirty="0">
                <a:solidFill>
                  <a:srgbClr val="434343"/>
                </a:solidFill>
                <a:latin typeface="Roboto Bk"/>
                <a:cs typeface="Roboto Bk"/>
              </a:rPr>
              <a:t> </a:t>
            </a:r>
            <a:r>
              <a:rPr sz="1400" b="1" spc="-70" dirty="0">
                <a:solidFill>
                  <a:srgbClr val="434343"/>
                </a:solidFill>
                <a:latin typeface="Roboto Bk"/>
                <a:cs typeface="Roboto Bk"/>
              </a:rPr>
              <a:t>with</a:t>
            </a:r>
            <a:r>
              <a:rPr sz="1400" b="1" dirty="0">
                <a:solidFill>
                  <a:srgbClr val="434343"/>
                </a:solidFill>
                <a:latin typeface="Roboto Bk"/>
                <a:cs typeface="Roboto Bk"/>
              </a:rPr>
              <a:t> </a:t>
            </a:r>
            <a:r>
              <a:rPr sz="1400" b="1" spc="-80" dirty="0">
                <a:solidFill>
                  <a:srgbClr val="434343"/>
                </a:solidFill>
                <a:latin typeface="Roboto Bk"/>
                <a:cs typeface="Roboto Bk"/>
              </a:rPr>
              <a:t>nodes</a:t>
            </a:r>
            <a:r>
              <a:rPr sz="1400" b="1" spc="-10" dirty="0">
                <a:solidFill>
                  <a:srgbClr val="434343"/>
                </a:solidFill>
                <a:latin typeface="Roboto Bk"/>
                <a:cs typeface="Roboto Bk"/>
              </a:rPr>
              <a:t> </a:t>
            </a:r>
            <a:r>
              <a:rPr sz="1400" b="1" spc="-60" dirty="0">
                <a:solidFill>
                  <a:srgbClr val="434343"/>
                </a:solidFill>
                <a:latin typeface="Roboto Bk"/>
                <a:cs typeface="Roboto Bk"/>
              </a:rPr>
              <a:t>and</a:t>
            </a:r>
            <a:r>
              <a:rPr sz="1400" b="1" spc="-5" dirty="0">
                <a:solidFill>
                  <a:srgbClr val="434343"/>
                </a:solidFill>
                <a:latin typeface="Roboto Bk"/>
                <a:cs typeface="Roboto Bk"/>
              </a:rPr>
              <a:t> </a:t>
            </a:r>
            <a:r>
              <a:rPr sz="1400" b="1" spc="-10" dirty="0">
                <a:solidFill>
                  <a:srgbClr val="434343"/>
                </a:solidFill>
                <a:latin typeface="Roboto Bk"/>
                <a:cs typeface="Roboto Bk"/>
              </a:rPr>
              <a:t>split</a:t>
            </a:r>
            <a:endParaRPr sz="1400">
              <a:latin typeface="Roboto Bk"/>
              <a:cs typeface="Roboto Bk"/>
            </a:endParaRPr>
          </a:p>
          <a:p>
            <a:pPr marL="469900">
              <a:lnSpc>
                <a:spcPct val="100000"/>
              </a:lnSpc>
            </a:pPr>
            <a:r>
              <a:rPr sz="1400" b="1" spc="-95" dirty="0">
                <a:solidFill>
                  <a:srgbClr val="434343"/>
                </a:solidFill>
                <a:latin typeface="Roboto Bk"/>
                <a:cs typeface="Roboto Bk"/>
              </a:rPr>
              <a:t>conditions,</a:t>
            </a:r>
            <a:r>
              <a:rPr sz="1400" b="1" spc="-35" dirty="0">
                <a:solidFill>
                  <a:srgbClr val="434343"/>
                </a:solidFill>
                <a:latin typeface="Roboto Bk"/>
                <a:cs typeface="Roboto Bk"/>
              </a:rPr>
              <a:t> </a:t>
            </a:r>
            <a:r>
              <a:rPr sz="1400" b="1" spc="-95" dirty="0">
                <a:solidFill>
                  <a:srgbClr val="434343"/>
                </a:solidFill>
                <a:latin typeface="Roboto Bk"/>
                <a:cs typeface="Roboto Bk"/>
              </a:rPr>
              <a:t>groups</a:t>
            </a:r>
            <a:r>
              <a:rPr sz="1400" b="1" spc="-35" dirty="0">
                <a:solidFill>
                  <a:srgbClr val="434343"/>
                </a:solidFill>
                <a:latin typeface="Roboto Bk"/>
                <a:cs typeface="Roboto Bk"/>
              </a:rPr>
              <a:t> </a:t>
            </a:r>
            <a:r>
              <a:rPr sz="1400" b="1" spc="-75" dirty="0">
                <a:solidFill>
                  <a:srgbClr val="434343"/>
                </a:solidFill>
                <a:latin typeface="Roboto Bk"/>
                <a:cs typeface="Roboto Bk"/>
              </a:rPr>
              <a:t>of</a:t>
            </a:r>
            <a:r>
              <a:rPr sz="1400" b="1" spc="-15" dirty="0">
                <a:solidFill>
                  <a:srgbClr val="434343"/>
                </a:solidFill>
                <a:latin typeface="Roboto Bk"/>
                <a:cs typeface="Roboto Bk"/>
              </a:rPr>
              <a:t> </a:t>
            </a:r>
            <a:r>
              <a:rPr sz="1400" b="1" spc="-90" dirty="0">
                <a:solidFill>
                  <a:srgbClr val="434343"/>
                </a:solidFill>
                <a:latin typeface="Roboto Bk"/>
                <a:cs typeface="Roboto Bk"/>
              </a:rPr>
              <a:t>observations</a:t>
            </a:r>
            <a:r>
              <a:rPr sz="1400" b="1" spc="-35" dirty="0">
                <a:solidFill>
                  <a:srgbClr val="434343"/>
                </a:solidFill>
                <a:latin typeface="Roboto Bk"/>
                <a:cs typeface="Roboto Bk"/>
              </a:rPr>
              <a:t> </a:t>
            </a:r>
            <a:r>
              <a:rPr sz="1400" b="1" spc="-100" dirty="0">
                <a:solidFill>
                  <a:srgbClr val="434343"/>
                </a:solidFill>
                <a:latin typeface="Roboto Bk"/>
                <a:cs typeface="Roboto Bk"/>
              </a:rPr>
              <a:t>with</a:t>
            </a:r>
            <a:r>
              <a:rPr sz="1400" b="1" spc="-5" dirty="0">
                <a:solidFill>
                  <a:srgbClr val="434343"/>
                </a:solidFill>
                <a:latin typeface="Roboto Bk"/>
                <a:cs typeface="Roboto Bk"/>
              </a:rPr>
              <a:t> </a:t>
            </a:r>
            <a:r>
              <a:rPr sz="1400" b="1" spc="-90" dirty="0">
                <a:solidFill>
                  <a:srgbClr val="434343"/>
                </a:solidFill>
                <a:latin typeface="Roboto Bk"/>
                <a:cs typeface="Roboto Bk"/>
              </a:rPr>
              <a:t>centroid,</a:t>
            </a:r>
            <a:r>
              <a:rPr sz="1400" b="1" spc="-20" dirty="0">
                <a:solidFill>
                  <a:srgbClr val="434343"/>
                </a:solidFill>
                <a:latin typeface="Roboto Bk"/>
                <a:cs typeface="Roboto Bk"/>
              </a:rPr>
              <a:t> </a:t>
            </a:r>
            <a:r>
              <a:rPr sz="1400" b="1" spc="-25" dirty="0">
                <a:solidFill>
                  <a:srgbClr val="434343"/>
                </a:solidFill>
                <a:latin typeface="Roboto Bk"/>
                <a:cs typeface="Roboto Bk"/>
              </a:rPr>
              <a:t>…)</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951230">
              <a:lnSpc>
                <a:spcPct val="100000"/>
              </a:lnSpc>
              <a:spcBef>
                <a:spcPts val="95"/>
              </a:spcBef>
            </a:pPr>
            <a:r>
              <a:rPr dirty="0"/>
              <a:t>DATA</a:t>
            </a:r>
            <a:r>
              <a:rPr spc="-100" dirty="0"/>
              <a:t> </a:t>
            </a:r>
            <a:r>
              <a:rPr dirty="0"/>
              <a:t>ANALYTICS</a:t>
            </a:r>
            <a:r>
              <a:rPr spc="-60" dirty="0"/>
              <a:t> </a:t>
            </a:r>
            <a:r>
              <a:rPr spc="-10" dirty="0"/>
              <a:t>PIPELINE</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941423"/>
            <a:ext cx="10422890" cy="3058795"/>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434343"/>
                </a:solidFill>
                <a:latin typeface="Calibri"/>
                <a:cs typeface="Calibri"/>
              </a:rPr>
              <a:t>VALIDATE</a:t>
            </a:r>
            <a:r>
              <a:rPr sz="1400" b="1" spc="-45"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dirty="0">
                <a:solidFill>
                  <a:srgbClr val="434343"/>
                </a:solidFill>
                <a:latin typeface="Calibri"/>
                <a:cs typeface="Calibri"/>
              </a:rPr>
              <a:t>USING</a:t>
            </a:r>
            <a:r>
              <a:rPr sz="1400" b="1" spc="-35" dirty="0">
                <a:solidFill>
                  <a:srgbClr val="434343"/>
                </a:solidFill>
                <a:latin typeface="Calibri"/>
                <a:cs typeface="Calibri"/>
              </a:rPr>
              <a:t> </a:t>
            </a:r>
            <a:r>
              <a:rPr sz="1400" b="1" dirty="0">
                <a:solidFill>
                  <a:srgbClr val="434343"/>
                </a:solidFill>
                <a:latin typeface="Calibri"/>
                <a:cs typeface="Calibri"/>
              </a:rPr>
              <a:t>LABELED</a:t>
            </a:r>
            <a:r>
              <a:rPr sz="1400" b="1" spc="-35" dirty="0">
                <a:solidFill>
                  <a:srgbClr val="434343"/>
                </a:solidFill>
                <a:latin typeface="Calibri"/>
                <a:cs typeface="Calibri"/>
              </a:rPr>
              <a:t> </a:t>
            </a:r>
            <a:r>
              <a:rPr sz="1400" b="1" dirty="0">
                <a:solidFill>
                  <a:srgbClr val="434343"/>
                </a:solidFill>
                <a:latin typeface="Calibri"/>
                <a:cs typeface="Calibri"/>
              </a:rPr>
              <a:t>DATA</a:t>
            </a:r>
            <a:r>
              <a:rPr sz="1400" b="1" spc="-35" dirty="0">
                <a:solidFill>
                  <a:srgbClr val="434343"/>
                </a:solidFill>
                <a:latin typeface="Calibri"/>
                <a:cs typeface="Calibri"/>
              </a:rPr>
              <a:t> </a:t>
            </a:r>
            <a:r>
              <a:rPr sz="1400" b="1" dirty="0">
                <a:solidFill>
                  <a:srgbClr val="434343"/>
                </a:solidFill>
                <a:latin typeface="Calibri"/>
                <a:cs typeface="Calibri"/>
              </a:rPr>
              <a:t>(SUPERVISED</a:t>
            </a:r>
            <a:r>
              <a:rPr sz="1400" b="1" spc="-10" dirty="0">
                <a:solidFill>
                  <a:srgbClr val="434343"/>
                </a:solidFill>
                <a:latin typeface="Calibri"/>
                <a:cs typeface="Calibri"/>
              </a:rPr>
              <a:t> LEARNING)</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b="1" spc="-85" dirty="0">
                <a:solidFill>
                  <a:srgbClr val="434343"/>
                </a:solidFill>
                <a:latin typeface="Roboto Bk"/>
                <a:cs typeface="Roboto Bk"/>
              </a:rPr>
              <a:t>Predict</a:t>
            </a:r>
            <a:r>
              <a:rPr sz="1400" b="1" dirty="0">
                <a:solidFill>
                  <a:srgbClr val="434343"/>
                </a:solidFill>
                <a:latin typeface="Roboto Bk"/>
                <a:cs typeface="Roboto Bk"/>
              </a:rPr>
              <a:t> </a:t>
            </a:r>
            <a:r>
              <a:rPr sz="1400" b="1" spc="-90" dirty="0">
                <a:solidFill>
                  <a:srgbClr val="434343"/>
                </a:solidFill>
                <a:latin typeface="Roboto Bk"/>
                <a:cs typeface="Roboto Bk"/>
              </a:rPr>
              <a:t>target</a:t>
            </a:r>
            <a:r>
              <a:rPr sz="1400" b="1" spc="-15" dirty="0">
                <a:solidFill>
                  <a:srgbClr val="434343"/>
                </a:solidFill>
                <a:latin typeface="Roboto Bk"/>
                <a:cs typeface="Roboto Bk"/>
              </a:rPr>
              <a:t> </a:t>
            </a:r>
            <a:r>
              <a:rPr sz="1400" b="1" spc="-80" dirty="0">
                <a:solidFill>
                  <a:srgbClr val="434343"/>
                </a:solidFill>
                <a:latin typeface="Roboto Bk"/>
                <a:cs typeface="Roboto Bk"/>
              </a:rPr>
              <a:t>feature</a:t>
            </a:r>
            <a:r>
              <a:rPr sz="1400" b="1" spc="-15" dirty="0">
                <a:solidFill>
                  <a:srgbClr val="434343"/>
                </a:solidFill>
                <a:latin typeface="Roboto Bk"/>
                <a:cs typeface="Roboto Bk"/>
              </a:rPr>
              <a:t> </a:t>
            </a:r>
            <a:r>
              <a:rPr sz="1400" b="1" spc="-80" dirty="0">
                <a:solidFill>
                  <a:srgbClr val="434343"/>
                </a:solidFill>
                <a:latin typeface="Roboto Bk"/>
                <a:cs typeface="Roboto Bk"/>
              </a:rPr>
              <a:t>for</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90" dirty="0">
                <a:solidFill>
                  <a:srgbClr val="434343"/>
                </a:solidFill>
                <a:latin typeface="Roboto Bk"/>
                <a:cs typeface="Roboto Bk"/>
              </a:rPr>
              <a:t>labeled</a:t>
            </a:r>
            <a:r>
              <a:rPr sz="1400" b="1" spc="10"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90" dirty="0">
                <a:solidFill>
                  <a:srgbClr val="434343"/>
                </a:solidFill>
                <a:latin typeface="Roboto Bk"/>
                <a:cs typeface="Roboto Bk"/>
              </a:rPr>
              <a:t>Calculate</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85" dirty="0">
                <a:solidFill>
                  <a:srgbClr val="434343"/>
                </a:solidFill>
                <a:latin typeface="Roboto Bk"/>
                <a:cs typeface="Roboto Bk"/>
              </a:rPr>
              <a:t>difference</a:t>
            </a:r>
            <a:r>
              <a:rPr sz="1400" b="1" spc="5" dirty="0">
                <a:solidFill>
                  <a:srgbClr val="434343"/>
                </a:solidFill>
                <a:latin typeface="Roboto Bk"/>
                <a:cs typeface="Roboto Bk"/>
              </a:rPr>
              <a:t> </a:t>
            </a:r>
            <a:r>
              <a:rPr sz="1400" b="1" spc="-105" dirty="0">
                <a:solidFill>
                  <a:srgbClr val="434343"/>
                </a:solidFill>
                <a:latin typeface="Roboto Bk"/>
                <a:cs typeface="Roboto Bk"/>
              </a:rPr>
              <a:t>between</a:t>
            </a:r>
            <a:r>
              <a:rPr sz="1400" b="1" spc="10" dirty="0">
                <a:solidFill>
                  <a:srgbClr val="434343"/>
                </a:solidFill>
                <a:latin typeface="Roboto Bk"/>
                <a:cs typeface="Roboto Bk"/>
              </a:rPr>
              <a:t> </a:t>
            </a:r>
            <a:r>
              <a:rPr sz="1400" b="1" spc="-85" dirty="0">
                <a:solidFill>
                  <a:srgbClr val="434343"/>
                </a:solidFill>
                <a:latin typeface="Roboto Bk"/>
                <a:cs typeface="Roboto Bk"/>
              </a:rPr>
              <a:t>predicted</a:t>
            </a:r>
            <a:r>
              <a:rPr sz="1400" b="1" dirty="0">
                <a:solidFill>
                  <a:srgbClr val="434343"/>
                </a:solidFill>
                <a:latin typeface="Roboto Bk"/>
                <a:cs typeface="Roboto Bk"/>
              </a:rPr>
              <a:t> </a:t>
            </a:r>
            <a:r>
              <a:rPr sz="1400" b="1" spc="-105" dirty="0">
                <a:solidFill>
                  <a:srgbClr val="434343"/>
                </a:solidFill>
                <a:latin typeface="Roboto Bk"/>
                <a:cs typeface="Roboto Bk"/>
              </a:rPr>
              <a:t>and</a:t>
            </a:r>
            <a:r>
              <a:rPr sz="1400" b="1" spc="25" dirty="0">
                <a:solidFill>
                  <a:srgbClr val="434343"/>
                </a:solidFill>
                <a:latin typeface="Roboto Bk"/>
                <a:cs typeface="Roboto Bk"/>
              </a:rPr>
              <a:t> </a:t>
            </a:r>
            <a:r>
              <a:rPr sz="1400" b="1" spc="-75" dirty="0">
                <a:solidFill>
                  <a:srgbClr val="434343"/>
                </a:solidFill>
                <a:latin typeface="Roboto Bk"/>
                <a:cs typeface="Roboto Bk"/>
              </a:rPr>
              <a:t>real</a:t>
            </a:r>
            <a:r>
              <a:rPr sz="1400" b="1" spc="15" dirty="0">
                <a:solidFill>
                  <a:srgbClr val="434343"/>
                </a:solidFill>
                <a:latin typeface="Roboto Bk"/>
                <a:cs typeface="Roboto Bk"/>
              </a:rPr>
              <a:t> </a:t>
            </a:r>
            <a:r>
              <a:rPr sz="1400" b="1" spc="-100" dirty="0">
                <a:solidFill>
                  <a:srgbClr val="434343"/>
                </a:solidFill>
                <a:latin typeface="Roboto Bk"/>
                <a:cs typeface="Roboto Bk"/>
              </a:rPr>
              <a:t>values</a:t>
            </a:r>
            <a:r>
              <a:rPr sz="1400" b="1" spc="15" dirty="0">
                <a:solidFill>
                  <a:srgbClr val="434343"/>
                </a:solidFill>
                <a:latin typeface="Roboto Bk"/>
                <a:cs typeface="Roboto Bk"/>
              </a:rPr>
              <a:t> </a:t>
            </a:r>
            <a:r>
              <a:rPr sz="1400" b="1" spc="-80" dirty="0">
                <a:solidFill>
                  <a:srgbClr val="434343"/>
                </a:solidFill>
                <a:latin typeface="Roboto Bk"/>
                <a:cs typeface="Roboto Bk"/>
              </a:rPr>
              <a:t>for</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90" dirty="0">
                <a:solidFill>
                  <a:srgbClr val="434343"/>
                </a:solidFill>
                <a:latin typeface="Roboto Bk"/>
                <a:cs typeface="Roboto Bk"/>
              </a:rPr>
              <a:t>labeled</a:t>
            </a:r>
            <a:r>
              <a:rPr sz="1400" b="1" spc="20" dirty="0">
                <a:solidFill>
                  <a:srgbClr val="434343"/>
                </a:solidFill>
                <a:latin typeface="Roboto Bk"/>
                <a:cs typeface="Roboto Bk"/>
              </a:rPr>
              <a:t> </a:t>
            </a:r>
            <a:r>
              <a:rPr sz="1400" b="1" spc="-90" dirty="0">
                <a:solidFill>
                  <a:srgbClr val="434343"/>
                </a:solidFill>
                <a:latin typeface="Roboto Bk"/>
                <a:cs typeface="Roboto Bk"/>
              </a:rPr>
              <a:t>data</a:t>
            </a:r>
            <a:r>
              <a:rPr sz="1400" b="1" spc="15" dirty="0">
                <a:solidFill>
                  <a:srgbClr val="434343"/>
                </a:solidFill>
                <a:latin typeface="Roboto Bk"/>
                <a:cs typeface="Roboto Bk"/>
              </a:rPr>
              <a:t> </a:t>
            </a:r>
            <a:r>
              <a:rPr sz="1400" b="1" dirty="0">
                <a:solidFill>
                  <a:srgbClr val="434343"/>
                </a:solidFill>
                <a:latin typeface="Roboto Bk"/>
                <a:cs typeface="Roboto Bk"/>
              </a:rPr>
              <a:t>/</a:t>
            </a:r>
            <a:r>
              <a:rPr sz="1400" b="1" spc="30" dirty="0">
                <a:solidFill>
                  <a:srgbClr val="434343"/>
                </a:solidFill>
                <a:latin typeface="Roboto Bk"/>
                <a:cs typeface="Roboto Bk"/>
              </a:rPr>
              <a:t> </a:t>
            </a:r>
            <a:r>
              <a:rPr sz="1400" b="1" spc="-85" dirty="0">
                <a:solidFill>
                  <a:srgbClr val="434343"/>
                </a:solidFill>
                <a:latin typeface="Roboto Bk"/>
                <a:cs typeface="Roboto Bk"/>
              </a:rPr>
              <a:t>calculate</a:t>
            </a:r>
            <a:r>
              <a:rPr sz="1400" b="1" spc="20" dirty="0">
                <a:solidFill>
                  <a:srgbClr val="434343"/>
                </a:solidFill>
                <a:latin typeface="Roboto Bk"/>
                <a:cs typeface="Roboto Bk"/>
              </a:rPr>
              <a:t> </a:t>
            </a:r>
            <a:r>
              <a:rPr sz="1400" b="1" spc="-95" dirty="0">
                <a:solidFill>
                  <a:srgbClr val="434343"/>
                </a:solidFill>
                <a:latin typeface="Roboto Bk"/>
                <a:cs typeface="Roboto Bk"/>
              </a:rPr>
              <a:t>confusion</a:t>
            </a:r>
            <a:r>
              <a:rPr sz="1400" b="1" spc="-30" dirty="0">
                <a:solidFill>
                  <a:srgbClr val="434343"/>
                </a:solidFill>
                <a:latin typeface="Roboto Bk"/>
                <a:cs typeface="Roboto Bk"/>
              </a:rPr>
              <a:t> </a:t>
            </a:r>
            <a:r>
              <a:rPr sz="1400" b="1" spc="-100" dirty="0">
                <a:solidFill>
                  <a:srgbClr val="434343"/>
                </a:solidFill>
                <a:latin typeface="Roboto Bk"/>
                <a:cs typeface="Roboto Bk"/>
              </a:rPr>
              <a:t>matrix</a:t>
            </a:r>
            <a:r>
              <a:rPr sz="1400" b="1" dirty="0">
                <a:solidFill>
                  <a:srgbClr val="434343"/>
                </a:solidFill>
                <a:latin typeface="Roboto Bk"/>
                <a:cs typeface="Roboto Bk"/>
              </a:rPr>
              <a:t> </a:t>
            </a:r>
            <a:r>
              <a:rPr sz="1400" b="1" spc="-10" dirty="0">
                <a:solidFill>
                  <a:srgbClr val="434343"/>
                </a:solidFill>
                <a:latin typeface="Roboto Bk"/>
                <a:cs typeface="Roboto Bk"/>
              </a:rPr>
              <a:t>(classification)</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85" dirty="0">
                <a:solidFill>
                  <a:srgbClr val="434343"/>
                </a:solidFill>
                <a:latin typeface="Roboto Bk"/>
                <a:cs typeface="Roboto Bk"/>
              </a:rPr>
              <a:t>Calculate</a:t>
            </a:r>
            <a:r>
              <a:rPr sz="1400" b="1" spc="-15" dirty="0">
                <a:solidFill>
                  <a:srgbClr val="434343"/>
                </a:solidFill>
                <a:latin typeface="Roboto Bk"/>
                <a:cs typeface="Roboto Bk"/>
              </a:rPr>
              <a:t> </a:t>
            </a:r>
            <a:r>
              <a:rPr sz="1400" b="1" spc="-85" dirty="0">
                <a:solidFill>
                  <a:srgbClr val="434343"/>
                </a:solidFill>
                <a:latin typeface="Roboto Bk"/>
                <a:cs typeface="Roboto Bk"/>
              </a:rPr>
              <a:t>validation</a:t>
            </a:r>
            <a:r>
              <a:rPr sz="1400" b="1" spc="-5" dirty="0">
                <a:solidFill>
                  <a:srgbClr val="434343"/>
                </a:solidFill>
                <a:latin typeface="Roboto Bk"/>
                <a:cs typeface="Roboto Bk"/>
              </a:rPr>
              <a:t> </a:t>
            </a:r>
            <a:r>
              <a:rPr sz="1400" b="1" spc="-85" dirty="0">
                <a:solidFill>
                  <a:srgbClr val="434343"/>
                </a:solidFill>
                <a:latin typeface="Roboto Bk"/>
                <a:cs typeface="Roboto Bk"/>
              </a:rPr>
              <a:t>metrics</a:t>
            </a:r>
            <a:r>
              <a:rPr sz="1400" b="1" spc="-20" dirty="0">
                <a:solidFill>
                  <a:srgbClr val="434343"/>
                </a:solidFill>
                <a:latin typeface="Roboto Bk"/>
                <a:cs typeface="Roboto Bk"/>
              </a:rPr>
              <a:t> </a:t>
            </a:r>
            <a:r>
              <a:rPr sz="1400" b="1" spc="-80" dirty="0">
                <a:solidFill>
                  <a:srgbClr val="434343"/>
                </a:solidFill>
                <a:latin typeface="Roboto Bk"/>
                <a:cs typeface="Roboto Bk"/>
              </a:rPr>
              <a:t>for</a:t>
            </a:r>
            <a:r>
              <a:rPr sz="1400" b="1" spc="-15" dirty="0">
                <a:solidFill>
                  <a:srgbClr val="434343"/>
                </a:solidFill>
                <a:latin typeface="Roboto Bk"/>
                <a:cs typeface="Roboto Bk"/>
              </a:rPr>
              <a:t> </a:t>
            </a:r>
            <a:r>
              <a:rPr sz="1400" b="1" spc="-95" dirty="0">
                <a:solidFill>
                  <a:srgbClr val="434343"/>
                </a:solidFill>
                <a:latin typeface="Roboto Bk"/>
                <a:cs typeface="Roboto Bk"/>
              </a:rPr>
              <a:t>the</a:t>
            </a:r>
            <a:r>
              <a:rPr sz="1400" b="1" spc="-10" dirty="0">
                <a:solidFill>
                  <a:srgbClr val="434343"/>
                </a:solidFill>
                <a:latin typeface="Roboto Bk"/>
                <a:cs typeface="Roboto Bk"/>
              </a:rPr>
              <a:t> </a:t>
            </a:r>
            <a:r>
              <a:rPr sz="1400" b="1" spc="-90" dirty="0">
                <a:solidFill>
                  <a:srgbClr val="434343"/>
                </a:solidFill>
                <a:latin typeface="Roboto Bk"/>
                <a:cs typeface="Roboto Bk"/>
              </a:rPr>
              <a:t>labeled</a:t>
            </a:r>
            <a:r>
              <a:rPr sz="1400" b="1"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469900">
              <a:lnSpc>
                <a:spcPct val="100000"/>
              </a:lnSpc>
              <a:spcBef>
                <a:spcPts val="409"/>
              </a:spcBef>
            </a:pPr>
            <a:r>
              <a:rPr sz="1400" b="1" spc="-90" dirty="0">
                <a:solidFill>
                  <a:srgbClr val="434343"/>
                </a:solidFill>
                <a:latin typeface="Roboto Bk"/>
                <a:cs typeface="Roboto Bk"/>
              </a:rPr>
              <a:t>Regression</a:t>
            </a:r>
            <a:r>
              <a:rPr sz="1400" b="1" spc="-20" dirty="0">
                <a:solidFill>
                  <a:srgbClr val="434343"/>
                </a:solidFill>
                <a:latin typeface="Roboto Bk"/>
                <a:cs typeface="Roboto Bk"/>
              </a:rPr>
              <a:t> </a:t>
            </a:r>
            <a:r>
              <a:rPr sz="1400" b="1" spc="-105" dirty="0">
                <a:solidFill>
                  <a:srgbClr val="434343"/>
                </a:solidFill>
                <a:latin typeface="Roboto Bk"/>
                <a:cs typeface="Roboto Bk"/>
              </a:rPr>
              <a:t>:</a:t>
            </a:r>
            <a:r>
              <a:rPr sz="1400" b="1" spc="-10" dirty="0">
                <a:solidFill>
                  <a:srgbClr val="434343"/>
                </a:solidFill>
                <a:latin typeface="Roboto Bk"/>
                <a:cs typeface="Roboto Bk"/>
              </a:rPr>
              <a:t> </a:t>
            </a:r>
            <a:r>
              <a:rPr sz="1400" b="1" spc="-125" dirty="0">
                <a:solidFill>
                  <a:srgbClr val="434343"/>
                </a:solidFill>
                <a:latin typeface="Roboto Bk"/>
                <a:cs typeface="Roboto Bk"/>
              </a:rPr>
              <a:t>MAE,</a:t>
            </a:r>
            <a:r>
              <a:rPr sz="1400" b="1" spc="5" dirty="0">
                <a:solidFill>
                  <a:srgbClr val="434343"/>
                </a:solidFill>
                <a:latin typeface="Roboto Bk"/>
                <a:cs typeface="Roboto Bk"/>
              </a:rPr>
              <a:t> </a:t>
            </a:r>
            <a:r>
              <a:rPr sz="1400" b="1" spc="-125" dirty="0">
                <a:solidFill>
                  <a:srgbClr val="434343"/>
                </a:solidFill>
                <a:latin typeface="Roboto Bk"/>
                <a:cs typeface="Roboto Bk"/>
              </a:rPr>
              <a:t>MAPE,</a:t>
            </a:r>
            <a:r>
              <a:rPr sz="1400" b="1" spc="20" dirty="0">
                <a:solidFill>
                  <a:srgbClr val="434343"/>
                </a:solidFill>
                <a:latin typeface="Roboto Bk"/>
                <a:cs typeface="Roboto Bk"/>
              </a:rPr>
              <a:t> </a:t>
            </a:r>
            <a:r>
              <a:rPr sz="1400" b="1" spc="-150" dirty="0">
                <a:solidFill>
                  <a:srgbClr val="434343"/>
                </a:solidFill>
                <a:latin typeface="Roboto Bk"/>
                <a:cs typeface="Roboto Bk"/>
              </a:rPr>
              <a:t>RMSE,</a:t>
            </a:r>
            <a:r>
              <a:rPr sz="1400" b="1" spc="-15" dirty="0">
                <a:solidFill>
                  <a:srgbClr val="434343"/>
                </a:solidFill>
                <a:latin typeface="Roboto Bk"/>
                <a:cs typeface="Roboto Bk"/>
              </a:rPr>
              <a:t> </a:t>
            </a:r>
            <a:r>
              <a:rPr sz="1400" b="1" spc="-315" dirty="0">
                <a:solidFill>
                  <a:srgbClr val="434343"/>
                </a:solidFill>
                <a:latin typeface="Roboto Bk"/>
                <a:cs typeface="Roboto Bk"/>
              </a:rPr>
              <a:t>…</a:t>
            </a:r>
            <a:endParaRPr sz="1400">
              <a:latin typeface="Roboto Bk"/>
              <a:cs typeface="Roboto Bk"/>
            </a:endParaRPr>
          </a:p>
          <a:p>
            <a:pPr marL="469900">
              <a:lnSpc>
                <a:spcPct val="100000"/>
              </a:lnSpc>
              <a:spcBef>
                <a:spcPts val="395"/>
              </a:spcBef>
            </a:pPr>
            <a:r>
              <a:rPr sz="1400" b="1" spc="-80" dirty="0">
                <a:solidFill>
                  <a:srgbClr val="434343"/>
                </a:solidFill>
                <a:latin typeface="Roboto Bk"/>
                <a:cs typeface="Roboto Bk"/>
              </a:rPr>
              <a:t>Classification</a:t>
            </a:r>
            <a:r>
              <a:rPr sz="1400" b="1" spc="-10" dirty="0">
                <a:solidFill>
                  <a:srgbClr val="434343"/>
                </a:solidFill>
                <a:latin typeface="Roboto Bk"/>
                <a:cs typeface="Roboto Bk"/>
              </a:rPr>
              <a:t> </a:t>
            </a:r>
            <a:r>
              <a:rPr sz="1400" b="1" spc="-100" dirty="0">
                <a:solidFill>
                  <a:srgbClr val="434343"/>
                </a:solidFill>
                <a:latin typeface="Roboto Bk"/>
                <a:cs typeface="Roboto Bk"/>
              </a:rPr>
              <a:t>:</a:t>
            </a:r>
            <a:r>
              <a:rPr sz="1400" b="1" spc="15" dirty="0">
                <a:solidFill>
                  <a:srgbClr val="434343"/>
                </a:solidFill>
                <a:latin typeface="Roboto Bk"/>
                <a:cs typeface="Roboto Bk"/>
              </a:rPr>
              <a:t> </a:t>
            </a:r>
            <a:r>
              <a:rPr sz="1400" b="1" spc="-90" dirty="0">
                <a:solidFill>
                  <a:srgbClr val="434343"/>
                </a:solidFill>
                <a:latin typeface="Roboto Bk"/>
                <a:cs typeface="Roboto Bk"/>
              </a:rPr>
              <a:t>accuracy,</a:t>
            </a:r>
            <a:r>
              <a:rPr sz="1400" b="1" spc="-5" dirty="0">
                <a:solidFill>
                  <a:srgbClr val="434343"/>
                </a:solidFill>
                <a:latin typeface="Roboto Bk"/>
                <a:cs typeface="Roboto Bk"/>
              </a:rPr>
              <a:t> </a:t>
            </a:r>
            <a:r>
              <a:rPr sz="1400" b="1" spc="-90" dirty="0">
                <a:solidFill>
                  <a:srgbClr val="434343"/>
                </a:solidFill>
                <a:latin typeface="Roboto Bk"/>
                <a:cs typeface="Roboto Bk"/>
              </a:rPr>
              <a:t>precision,</a:t>
            </a:r>
            <a:r>
              <a:rPr sz="1400" b="1" spc="-10" dirty="0">
                <a:solidFill>
                  <a:srgbClr val="434343"/>
                </a:solidFill>
                <a:latin typeface="Roboto Bk"/>
                <a:cs typeface="Roboto Bk"/>
              </a:rPr>
              <a:t> </a:t>
            </a:r>
            <a:r>
              <a:rPr sz="1400" b="1" spc="-85" dirty="0">
                <a:solidFill>
                  <a:srgbClr val="434343"/>
                </a:solidFill>
                <a:latin typeface="Roboto Bk"/>
                <a:cs typeface="Roboto Bk"/>
              </a:rPr>
              <a:t>recall,</a:t>
            </a:r>
            <a:r>
              <a:rPr sz="1400" b="1" spc="10" dirty="0">
                <a:solidFill>
                  <a:srgbClr val="434343"/>
                </a:solidFill>
                <a:latin typeface="Roboto Bk"/>
                <a:cs typeface="Roboto Bk"/>
              </a:rPr>
              <a:t> </a:t>
            </a:r>
            <a:r>
              <a:rPr sz="1400" b="1" spc="-170" dirty="0">
                <a:solidFill>
                  <a:srgbClr val="434343"/>
                </a:solidFill>
                <a:latin typeface="Roboto Bk"/>
                <a:cs typeface="Roboto Bk"/>
              </a:rPr>
              <a:t>f-</a:t>
            </a:r>
            <a:r>
              <a:rPr sz="1400" b="1" spc="-90" dirty="0">
                <a:solidFill>
                  <a:srgbClr val="434343"/>
                </a:solidFill>
                <a:latin typeface="Roboto Bk"/>
                <a:cs typeface="Roboto Bk"/>
              </a:rPr>
              <a:t>score,</a:t>
            </a:r>
            <a:r>
              <a:rPr sz="1400" b="1" dirty="0">
                <a:solidFill>
                  <a:srgbClr val="434343"/>
                </a:solidFill>
                <a:latin typeface="Roboto Bk"/>
                <a:cs typeface="Roboto Bk"/>
              </a:rPr>
              <a:t> </a:t>
            </a:r>
            <a:r>
              <a:rPr sz="1400" b="1" spc="-130" dirty="0">
                <a:solidFill>
                  <a:srgbClr val="434343"/>
                </a:solidFill>
                <a:latin typeface="Roboto Bk"/>
                <a:cs typeface="Roboto Bk"/>
              </a:rPr>
              <a:t>AUC,</a:t>
            </a:r>
            <a:r>
              <a:rPr sz="1400" b="1" spc="5" dirty="0">
                <a:solidFill>
                  <a:srgbClr val="434343"/>
                </a:solidFill>
                <a:latin typeface="Roboto Bk"/>
                <a:cs typeface="Roboto Bk"/>
              </a:rPr>
              <a:t> </a:t>
            </a:r>
            <a:r>
              <a:rPr sz="1400" b="1" spc="-25" dirty="0">
                <a:solidFill>
                  <a:srgbClr val="434343"/>
                </a:solidFill>
                <a:latin typeface="Roboto Bk"/>
                <a:cs typeface="Roboto Bk"/>
              </a:rPr>
              <a:t>ROC</a:t>
            </a:r>
            <a:endParaRPr sz="1400">
              <a:latin typeface="Roboto Bk"/>
              <a:cs typeface="Roboto Bk"/>
            </a:endParaRPr>
          </a:p>
          <a:p>
            <a:pPr>
              <a:lnSpc>
                <a:spcPct val="100000"/>
              </a:lnSpc>
              <a:spcBef>
                <a:spcPts val="60"/>
              </a:spcBef>
            </a:pPr>
            <a:endParaRPr sz="1400">
              <a:latin typeface="Roboto Bk"/>
              <a:cs typeface="Roboto Bk"/>
            </a:endParaRPr>
          </a:p>
          <a:p>
            <a:pPr marL="12700">
              <a:lnSpc>
                <a:spcPct val="100000"/>
              </a:lnSpc>
            </a:pPr>
            <a:r>
              <a:rPr sz="1400" b="1" dirty="0">
                <a:solidFill>
                  <a:srgbClr val="434343"/>
                </a:solidFill>
                <a:latin typeface="Calibri"/>
                <a:cs typeface="Calibri"/>
              </a:rPr>
              <a:t>APPLY</a:t>
            </a:r>
            <a:r>
              <a:rPr sz="1400" b="1" spc="-35"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dirty="0">
                <a:solidFill>
                  <a:srgbClr val="434343"/>
                </a:solidFill>
                <a:latin typeface="Calibri"/>
                <a:cs typeface="Calibri"/>
              </a:rPr>
              <a:t>ON</a:t>
            </a:r>
            <a:r>
              <a:rPr sz="1400" b="1" spc="-30" dirty="0">
                <a:solidFill>
                  <a:srgbClr val="434343"/>
                </a:solidFill>
                <a:latin typeface="Calibri"/>
                <a:cs typeface="Calibri"/>
              </a:rPr>
              <a:t> </a:t>
            </a:r>
            <a:r>
              <a:rPr sz="1400" b="1" dirty="0">
                <a:solidFill>
                  <a:srgbClr val="434343"/>
                </a:solidFill>
                <a:latin typeface="Calibri"/>
                <a:cs typeface="Calibri"/>
              </a:rPr>
              <a:t>NEW</a:t>
            </a:r>
            <a:r>
              <a:rPr sz="1400" b="1" spc="-25" dirty="0">
                <a:solidFill>
                  <a:srgbClr val="434343"/>
                </a:solidFill>
                <a:latin typeface="Calibri"/>
                <a:cs typeface="Calibri"/>
              </a:rPr>
              <a:t> </a:t>
            </a:r>
            <a:r>
              <a:rPr sz="1400" b="1" spc="-20" dirty="0">
                <a:solidFill>
                  <a:srgbClr val="434343"/>
                </a:solidFill>
                <a:latin typeface="Calibri"/>
                <a:cs typeface="Calibri"/>
              </a:rPr>
              <a:t>DATA</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b="1" spc="-110" dirty="0">
                <a:solidFill>
                  <a:srgbClr val="434343"/>
                </a:solidFill>
                <a:latin typeface="Roboto Bk"/>
                <a:cs typeface="Roboto Bk"/>
              </a:rPr>
              <a:t>Apply</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100" dirty="0">
                <a:solidFill>
                  <a:srgbClr val="434343"/>
                </a:solidFill>
                <a:latin typeface="Roboto Bk"/>
                <a:cs typeface="Roboto Bk"/>
              </a:rPr>
              <a:t>model</a:t>
            </a:r>
            <a:r>
              <a:rPr sz="1400" b="1" spc="5" dirty="0">
                <a:solidFill>
                  <a:srgbClr val="434343"/>
                </a:solidFill>
                <a:latin typeface="Roboto Bk"/>
                <a:cs typeface="Roboto Bk"/>
              </a:rPr>
              <a:t> </a:t>
            </a:r>
            <a:r>
              <a:rPr sz="1400" b="1" spc="-110" dirty="0">
                <a:solidFill>
                  <a:srgbClr val="434343"/>
                </a:solidFill>
                <a:latin typeface="Roboto Bk"/>
                <a:cs typeface="Roboto Bk"/>
              </a:rPr>
              <a:t>on</a:t>
            </a:r>
            <a:r>
              <a:rPr sz="1400" b="1" spc="-10" dirty="0">
                <a:solidFill>
                  <a:srgbClr val="434343"/>
                </a:solidFill>
                <a:latin typeface="Roboto Bk"/>
                <a:cs typeface="Roboto Bk"/>
              </a:rPr>
              <a:t> </a:t>
            </a:r>
            <a:r>
              <a:rPr sz="1400" b="1" spc="-110" dirty="0">
                <a:solidFill>
                  <a:srgbClr val="434343"/>
                </a:solidFill>
                <a:latin typeface="Roboto Bk"/>
                <a:cs typeface="Roboto Bk"/>
              </a:rPr>
              <a:t>new</a:t>
            </a:r>
            <a:r>
              <a:rPr sz="1400" b="1" spc="-5"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469900">
              <a:lnSpc>
                <a:spcPct val="100000"/>
              </a:lnSpc>
              <a:spcBef>
                <a:spcPts val="395"/>
              </a:spcBef>
            </a:pPr>
            <a:r>
              <a:rPr sz="1400" b="1" spc="-100" dirty="0">
                <a:solidFill>
                  <a:srgbClr val="434343"/>
                </a:solidFill>
                <a:latin typeface="Roboto Bk"/>
                <a:cs typeface="Roboto Bk"/>
              </a:rPr>
              <a:t>In</a:t>
            </a:r>
            <a:r>
              <a:rPr sz="1400" b="1" spc="-5" dirty="0">
                <a:solidFill>
                  <a:srgbClr val="434343"/>
                </a:solidFill>
                <a:latin typeface="Roboto Bk"/>
                <a:cs typeface="Roboto Bk"/>
              </a:rPr>
              <a:t> </a:t>
            </a:r>
            <a:r>
              <a:rPr sz="1400" b="1" spc="-85" dirty="0">
                <a:solidFill>
                  <a:srgbClr val="434343"/>
                </a:solidFill>
                <a:latin typeface="Roboto Bk"/>
                <a:cs typeface="Roboto Bk"/>
              </a:rPr>
              <a:t>case</a:t>
            </a:r>
            <a:r>
              <a:rPr sz="1400" b="1" spc="20" dirty="0">
                <a:solidFill>
                  <a:srgbClr val="434343"/>
                </a:solidFill>
                <a:latin typeface="Roboto Bk"/>
                <a:cs typeface="Roboto Bk"/>
              </a:rPr>
              <a:t> </a:t>
            </a:r>
            <a:r>
              <a:rPr sz="1400" b="1" spc="-75" dirty="0">
                <a:solidFill>
                  <a:srgbClr val="434343"/>
                </a:solidFill>
                <a:latin typeface="Roboto Bk"/>
                <a:cs typeface="Roboto Bk"/>
              </a:rPr>
              <a:t>of</a:t>
            </a:r>
            <a:r>
              <a:rPr sz="1400" b="1" spc="-10" dirty="0">
                <a:solidFill>
                  <a:srgbClr val="434343"/>
                </a:solidFill>
                <a:latin typeface="Roboto Bk"/>
                <a:cs typeface="Roboto Bk"/>
              </a:rPr>
              <a:t> </a:t>
            </a:r>
            <a:r>
              <a:rPr sz="1400" b="1" spc="-100" dirty="0">
                <a:solidFill>
                  <a:srgbClr val="434343"/>
                </a:solidFill>
                <a:latin typeface="Roboto Bk"/>
                <a:cs typeface="Roboto Bk"/>
              </a:rPr>
              <a:t>supervised</a:t>
            </a:r>
            <a:r>
              <a:rPr sz="1400" b="1" dirty="0">
                <a:solidFill>
                  <a:srgbClr val="434343"/>
                </a:solidFill>
                <a:latin typeface="Roboto Bk"/>
                <a:cs typeface="Roboto Bk"/>
              </a:rPr>
              <a:t> </a:t>
            </a:r>
            <a:r>
              <a:rPr sz="1400" b="1" spc="-95" dirty="0">
                <a:solidFill>
                  <a:srgbClr val="434343"/>
                </a:solidFill>
                <a:latin typeface="Roboto Bk"/>
                <a:cs typeface="Roboto Bk"/>
              </a:rPr>
              <a:t>machine</a:t>
            </a:r>
            <a:r>
              <a:rPr sz="1400" b="1" dirty="0">
                <a:solidFill>
                  <a:srgbClr val="434343"/>
                </a:solidFill>
                <a:latin typeface="Roboto Bk"/>
                <a:cs typeface="Roboto Bk"/>
              </a:rPr>
              <a:t> </a:t>
            </a:r>
            <a:r>
              <a:rPr sz="1400" b="1" spc="-85" dirty="0">
                <a:solidFill>
                  <a:srgbClr val="434343"/>
                </a:solidFill>
                <a:latin typeface="Roboto Bk"/>
                <a:cs typeface="Roboto Bk"/>
              </a:rPr>
              <a:t>learning</a:t>
            </a:r>
            <a:r>
              <a:rPr sz="1400" b="1" spc="-10" dirty="0">
                <a:solidFill>
                  <a:srgbClr val="434343"/>
                </a:solidFill>
                <a:latin typeface="Roboto Bk"/>
                <a:cs typeface="Roboto Bk"/>
              </a:rPr>
              <a:t> </a:t>
            </a:r>
            <a:r>
              <a:rPr sz="1400" b="1" spc="-105" dirty="0">
                <a:solidFill>
                  <a:srgbClr val="434343"/>
                </a:solidFill>
                <a:latin typeface="Roboto Bk"/>
                <a:cs typeface="Roboto Bk"/>
              </a:rPr>
              <a:t>methods,</a:t>
            </a:r>
            <a:r>
              <a:rPr sz="1400" b="1" spc="-20" dirty="0">
                <a:solidFill>
                  <a:srgbClr val="434343"/>
                </a:solidFill>
                <a:latin typeface="Roboto Bk"/>
                <a:cs typeface="Roboto Bk"/>
              </a:rPr>
              <a:t> </a:t>
            </a:r>
            <a:r>
              <a:rPr sz="1400" b="1" spc="-95" dirty="0">
                <a:solidFill>
                  <a:srgbClr val="434343"/>
                </a:solidFill>
                <a:latin typeface="Roboto Bk"/>
                <a:cs typeface="Roboto Bk"/>
              </a:rPr>
              <a:t>this</a:t>
            </a:r>
            <a:r>
              <a:rPr sz="1400" b="1" spc="-10" dirty="0">
                <a:solidFill>
                  <a:srgbClr val="434343"/>
                </a:solidFill>
                <a:latin typeface="Roboto Bk"/>
                <a:cs typeface="Roboto Bk"/>
              </a:rPr>
              <a:t> </a:t>
            </a:r>
            <a:r>
              <a:rPr sz="1400" b="1" spc="-85" dirty="0">
                <a:solidFill>
                  <a:srgbClr val="434343"/>
                </a:solidFill>
                <a:latin typeface="Roboto Bk"/>
                <a:cs typeface="Roboto Bk"/>
              </a:rPr>
              <a:t>will</a:t>
            </a:r>
            <a:r>
              <a:rPr sz="1400" b="1" spc="10" dirty="0">
                <a:solidFill>
                  <a:srgbClr val="434343"/>
                </a:solidFill>
                <a:latin typeface="Roboto Bk"/>
                <a:cs typeface="Roboto Bk"/>
              </a:rPr>
              <a:t> </a:t>
            </a:r>
            <a:r>
              <a:rPr sz="1400" b="1" spc="-90" dirty="0">
                <a:solidFill>
                  <a:srgbClr val="434343"/>
                </a:solidFill>
                <a:latin typeface="Roboto Bk"/>
                <a:cs typeface="Roboto Bk"/>
              </a:rPr>
              <a:t>predict</a:t>
            </a:r>
            <a:r>
              <a:rPr sz="1400" b="1"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90" dirty="0">
                <a:solidFill>
                  <a:srgbClr val="434343"/>
                </a:solidFill>
                <a:latin typeface="Roboto Bk"/>
                <a:cs typeface="Roboto Bk"/>
              </a:rPr>
              <a:t>target</a:t>
            </a:r>
            <a:r>
              <a:rPr sz="1400" b="1" spc="-5" dirty="0">
                <a:solidFill>
                  <a:srgbClr val="434343"/>
                </a:solidFill>
                <a:latin typeface="Roboto Bk"/>
                <a:cs typeface="Roboto Bk"/>
              </a:rPr>
              <a:t> </a:t>
            </a:r>
            <a:r>
              <a:rPr sz="1400" b="1" spc="-80" dirty="0">
                <a:solidFill>
                  <a:srgbClr val="434343"/>
                </a:solidFill>
                <a:latin typeface="Roboto Bk"/>
                <a:cs typeface="Roboto Bk"/>
              </a:rPr>
              <a:t>feature</a:t>
            </a:r>
            <a:r>
              <a:rPr sz="1400" b="1" dirty="0">
                <a:solidFill>
                  <a:srgbClr val="434343"/>
                </a:solidFill>
                <a:latin typeface="Roboto Bk"/>
                <a:cs typeface="Roboto Bk"/>
              </a:rPr>
              <a:t> </a:t>
            </a:r>
            <a:r>
              <a:rPr sz="1400" b="1" spc="-80" dirty="0">
                <a:solidFill>
                  <a:srgbClr val="434343"/>
                </a:solidFill>
                <a:latin typeface="Roboto Bk"/>
                <a:cs typeface="Roboto Bk"/>
              </a:rPr>
              <a:t>for</a:t>
            </a:r>
            <a:r>
              <a:rPr sz="1400" b="1" spc="-15" dirty="0">
                <a:solidFill>
                  <a:srgbClr val="434343"/>
                </a:solidFill>
                <a:latin typeface="Roboto Bk"/>
                <a:cs typeface="Roboto Bk"/>
              </a:rPr>
              <a:t> </a:t>
            </a:r>
            <a:r>
              <a:rPr sz="1400" b="1" spc="-110" dirty="0">
                <a:solidFill>
                  <a:srgbClr val="434343"/>
                </a:solidFill>
                <a:latin typeface="Roboto Bk"/>
                <a:cs typeface="Roboto Bk"/>
              </a:rPr>
              <a:t>new</a:t>
            </a:r>
            <a:r>
              <a:rPr sz="1400" b="1"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469900" marR="5080">
              <a:lnSpc>
                <a:spcPct val="100000"/>
              </a:lnSpc>
              <a:spcBef>
                <a:spcPts val="409"/>
              </a:spcBef>
            </a:pPr>
            <a:r>
              <a:rPr sz="1400" b="1" spc="-80" dirty="0">
                <a:solidFill>
                  <a:srgbClr val="434343"/>
                </a:solidFill>
                <a:latin typeface="Roboto Bk"/>
                <a:cs typeface="Roboto Bk"/>
              </a:rPr>
              <a:t>In</a:t>
            </a:r>
            <a:r>
              <a:rPr sz="1400" b="1" spc="25" dirty="0">
                <a:solidFill>
                  <a:srgbClr val="434343"/>
                </a:solidFill>
                <a:latin typeface="Roboto Bk"/>
                <a:cs typeface="Roboto Bk"/>
              </a:rPr>
              <a:t> </a:t>
            </a:r>
            <a:r>
              <a:rPr sz="1400" b="1" spc="-70" dirty="0">
                <a:solidFill>
                  <a:srgbClr val="434343"/>
                </a:solidFill>
                <a:latin typeface="Roboto Bk"/>
                <a:cs typeface="Roboto Bk"/>
              </a:rPr>
              <a:t>case</a:t>
            </a:r>
            <a:r>
              <a:rPr sz="1400" b="1" spc="30" dirty="0">
                <a:solidFill>
                  <a:srgbClr val="434343"/>
                </a:solidFill>
                <a:latin typeface="Roboto Bk"/>
                <a:cs typeface="Roboto Bk"/>
              </a:rPr>
              <a:t> </a:t>
            </a:r>
            <a:r>
              <a:rPr sz="1400" b="1" spc="-30" dirty="0">
                <a:solidFill>
                  <a:srgbClr val="434343"/>
                </a:solidFill>
                <a:latin typeface="Roboto Bk"/>
                <a:cs typeface="Roboto Bk"/>
              </a:rPr>
              <a:t>of</a:t>
            </a:r>
            <a:r>
              <a:rPr sz="1400" b="1" spc="30" dirty="0">
                <a:solidFill>
                  <a:srgbClr val="434343"/>
                </a:solidFill>
                <a:latin typeface="Roboto Bk"/>
                <a:cs typeface="Roboto Bk"/>
              </a:rPr>
              <a:t> </a:t>
            </a:r>
            <a:r>
              <a:rPr sz="1400" b="1" spc="-105" dirty="0">
                <a:solidFill>
                  <a:srgbClr val="434343"/>
                </a:solidFill>
                <a:latin typeface="Roboto Bk"/>
                <a:cs typeface="Roboto Bk"/>
              </a:rPr>
              <a:t>unsupervised</a:t>
            </a:r>
            <a:r>
              <a:rPr sz="1400" b="1" spc="30" dirty="0">
                <a:solidFill>
                  <a:srgbClr val="434343"/>
                </a:solidFill>
                <a:latin typeface="Roboto Bk"/>
                <a:cs typeface="Roboto Bk"/>
              </a:rPr>
              <a:t> </a:t>
            </a:r>
            <a:r>
              <a:rPr sz="1400" b="1" spc="-95" dirty="0">
                <a:solidFill>
                  <a:srgbClr val="434343"/>
                </a:solidFill>
                <a:latin typeface="Roboto Bk"/>
                <a:cs typeface="Roboto Bk"/>
              </a:rPr>
              <a:t>machine</a:t>
            </a:r>
            <a:r>
              <a:rPr sz="1400" b="1" spc="30" dirty="0">
                <a:solidFill>
                  <a:srgbClr val="434343"/>
                </a:solidFill>
                <a:latin typeface="Roboto Bk"/>
                <a:cs typeface="Roboto Bk"/>
              </a:rPr>
              <a:t> </a:t>
            </a:r>
            <a:r>
              <a:rPr sz="1400" b="1" spc="-90" dirty="0">
                <a:solidFill>
                  <a:srgbClr val="434343"/>
                </a:solidFill>
                <a:latin typeface="Roboto Bk"/>
                <a:cs typeface="Roboto Bk"/>
              </a:rPr>
              <a:t>learning</a:t>
            </a:r>
            <a:r>
              <a:rPr sz="1400" b="1" spc="20" dirty="0">
                <a:solidFill>
                  <a:srgbClr val="434343"/>
                </a:solidFill>
                <a:latin typeface="Roboto Bk"/>
                <a:cs typeface="Roboto Bk"/>
              </a:rPr>
              <a:t> </a:t>
            </a:r>
            <a:r>
              <a:rPr sz="1400" b="1" spc="-105" dirty="0">
                <a:solidFill>
                  <a:srgbClr val="434343"/>
                </a:solidFill>
                <a:latin typeface="Roboto Bk"/>
                <a:cs typeface="Roboto Bk"/>
              </a:rPr>
              <a:t>methods,</a:t>
            </a:r>
            <a:r>
              <a:rPr sz="1400" b="1" spc="25" dirty="0">
                <a:solidFill>
                  <a:srgbClr val="434343"/>
                </a:solidFill>
                <a:latin typeface="Roboto Bk"/>
                <a:cs typeface="Roboto Bk"/>
              </a:rPr>
              <a:t> </a:t>
            </a:r>
            <a:r>
              <a:rPr sz="1400" b="1" spc="-85" dirty="0">
                <a:solidFill>
                  <a:srgbClr val="434343"/>
                </a:solidFill>
                <a:latin typeface="Roboto Bk"/>
                <a:cs typeface="Roboto Bk"/>
              </a:rPr>
              <a:t>this</a:t>
            </a:r>
            <a:r>
              <a:rPr sz="1400" b="1" spc="25" dirty="0">
                <a:solidFill>
                  <a:srgbClr val="434343"/>
                </a:solidFill>
                <a:latin typeface="Roboto Bk"/>
                <a:cs typeface="Roboto Bk"/>
              </a:rPr>
              <a:t> </a:t>
            </a:r>
            <a:r>
              <a:rPr sz="1400" b="1" spc="-65" dirty="0">
                <a:solidFill>
                  <a:srgbClr val="434343"/>
                </a:solidFill>
                <a:latin typeface="Roboto Bk"/>
                <a:cs typeface="Roboto Bk"/>
              </a:rPr>
              <a:t>will</a:t>
            </a:r>
            <a:r>
              <a:rPr sz="1400" b="1" spc="30" dirty="0">
                <a:solidFill>
                  <a:srgbClr val="434343"/>
                </a:solidFill>
                <a:latin typeface="Roboto Bk"/>
                <a:cs typeface="Roboto Bk"/>
              </a:rPr>
              <a:t> </a:t>
            </a:r>
            <a:r>
              <a:rPr sz="1400" b="1" spc="-85" dirty="0">
                <a:solidFill>
                  <a:srgbClr val="434343"/>
                </a:solidFill>
                <a:latin typeface="Roboto Bk"/>
                <a:cs typeface="Roboto Bk"/>
              </a:rPr>
              <a:t>restructure</a:t>
            </a:r>
            <a:r>
              <a:rPr sz="1400" b="1" spc="30" dirty="0">
                <a:solidFill>
                  <a:srgbClr val="434343"/>
                </a:solidFill>
                <a:latin typeface="Roboto Bk"/>
                <a:cs typeface="Roboto Bk"/>
              </a:rPr>
              <a:t> </a:t>
            </a:r>
            <a:r>
              <a:rPr sz="1400" b="1" spc="-95" dirty="0">
                <a:solidFill>
                  <a:srgbClr val="434343"/>
                </a:solidFill>
                <a:latin typeface="Roboto Bk"/>
                <a:cs typeface="Roboto Bk"/>
              </a:rPr>
              <a:t>the</a:t>
            </a:r>
            <a:r>
              <a:rPr sz="1400" b="1" spc="30" dirty="0">
                <a:solidFill>
                  <a:srgbClr val="434343"/>
                </a:solidFill>
                <a:latin typeface="Roboto Bk"/>
                <a:cs typeface="Roboto Bk"/>
              </a:rPr>
              <a:t> </a:t>
            </a:r>
            <a:r>
              <a:rPr sz="1400" b="1" spc="-85" dirty="0">
                <a:solidFill>
                  <a:srgbClr val="434343"/>
                </a:solidFill>
                <a:latin typeface="Roboto Bk"/>
                <a:cs typeface="Roboto Bk"/>
              </a:rPr>
              <a:t>feature</a:t>
            </a:r>
            <a:r>
              <a:rPr sz="1400" b="1" spc="35" dirty="0">
                <a:solidFill>
                  <a:srgbClr val="434343"/>
                </a:solidFill>
                <a:latin typeface="Roboto Bk"/>
                <a:cs typeface="Roboto Bk"/>
              </a:rPr>
              <a:t> </a:t>
            </a:r>
            <a:r>
              <a:rPr sz="1400" b="1" spc="-75" dirty="0">
                <a:solidFill>
                  <a:srgbClr val="434343"/>
                </a:solidFill>
                <a:latin typeface="Roboto Bk"/>
                <a:cs typeface="Roboto Bk"/>
              </a:rPr>
              <a:t>data</a:t>
            </a:r>
            <a:r>
              <a:rPr sz="1400" b="1" spc="30" dirty="0">
                <a:solidFill>
                  <a:srgbClr val="434343"/>
                </a:solidFill>
                <a:latin typeface="Roboto Bk"/>
                <a:cs typeface="Roboto Bk"/>
              </a:rPr>
              <a:t> </a:t>
            </a:r>
            <a:r>
              <a:rPr sz="1400" b="1" spc="-90" dirty="0">
                <a:solidFill>
                  <a:srgbClr val="434343"/>
                </a:solidFill>
                <a:latin typeface="Roboto Bk"/>
                <a:cs typeface="Roboto Bk"/>
              </a:rPr>
              <a:t>(clusters,</a:t>
            </a:r>
            <a:r>
              <a:rPr sz="1400" b="1" spc="30" dirty="0">
                <a:solidFill>
                  <a:srgbClr val="434343"/>
                </a:solidFill>
                <a:latin typeface="Roboto Bk"/>
                <a:cs typeface="Roboto Bk"/>
              </a:rPr>
              <a:t> </a:t>
            </a:r>
            <a:r>
              <a:rPr sz="1400" b="1" spc="-85" dirty="0">
                <a:solidFill>
                  <a:srgbClr val="434343"/>
                </a:solidFill>
                <a:latin typeface="Roboto Bk"/>
                <a:cs typeface="Roboto Bk"/>
              </a:rPr>
              <a:t>association</a:t>
            </a:r>
            <a:r>
              <a:rPr sz="1400" b="1" spc="35" dirty="0">
                <a:solidFill>
                  <a:srgbClr val="434343"/>
                </a:solidFill>
                <a:latin typeface="Roboto Bk"/>
                <a:cs typeface="Roboto Bk"/>
              </a:rPr>
              <a:t> </a:t>
            </a:r>
            <a:r>
              <a:rPr sz="1400" b="1" spc="-90" dirty="0">
                <a:solidFill>
                  <a:srgbClr val="434343"/>
                </a:solidFill>
                <a:latin typeface="Roboto Bk"/>
                <a:cs typeface="Roboto Bk"/>
              </a:rPr>
              <a:t>rules,</a:t>
            </a:r>
            <a:r>
              <a:rPr sz="1400" b="1" spc="30" dirty="0">
                <a:solidFill>
                  <a:srgbClr val="434343"/>
                </a:solidFill>
                <a:latin typeface="Roboto Bk"/>
                <a:cs typeface="Roboto Bk"/>
              </a:rPr>
              <a:t> </a:t>
            </a:r>
            <a:r>
              <a:rPr sz="1400" b="1" spc="-110" dirty="0">
                <a:solidFill>
                  <a:srgbClr val="434343"/>
                </a:solidFill>
                <a:latin typeface="Roboto Bk"/>
                <a:cs typeface="Roboto Bk"/>
              </a:rPr>
              <a:t>new</a:t>
            </a:r>
            <a:r>
              <a:rPr sz="1400" b="1" spc="15" dirty="0">
                <a:solidFill>
                  <a:srgbClr val="434343"/>
                </a:solidFill>
                <a:latin typeface="Roboto Bk"/>
                <a:cs typeface="Roboto Bk"/>
              </a:rPr>
              <a:t> </a:t>
            </a:r>
            <a:r>
              <a:rPr sz="1400" b="1" spc="-85" dirty="0">
                <a:solidFill>
                  <a:srgbClr val="434343"/>
                </a:solidFill>
                <a:latin typeface="Roboto Bk"/>
                <a:cs typeface="Roboto Bk"/>
              </a:rPr>
              <a:t>feature</a:t>
            </a:r>
            <a:r>
              <a:rPr sz="1400" b="1" spc="30" dirty="0">
                <a:solidFill>
                  <a:srgbClr val="434343"/>
                </a:solidFill>
                <a:latin typeface="Roboto Bk"/>
                <a:cs typeface="Roboto Bk"/>
              </a:rPr>
              <a:t> </a:t>
            </a:r>
            <a:r>
              <a:rPr sz="1400" b="1" spc="-95" dirty="0">
                <a:solidFill>
                  <a:srgbClr val="434343"/>
                </a:solidFill>
                <a:latin typeface="Roboto Bk"/>
                <a:cs typeface="Roboto Bk"/>
              </a:rPr>
              <a:t>matrix</a:t>
            </a:r>
            <a:r>
              <a:rPr sz="1400" b="1" spc="25" dirty="0">
                <a:solidFill>
                  <a:srgbClr val="434343"/>
                </a:solidFill>
                <a:latin typeface="Roboto Bk"/>
                <a:cs typeface="Roboto Bk"/>
              </a:rPr>
              <a:t> </a:t>
            </a:r>
            <a:r>
              <a:rPr sz="1400" b="1" spc="-20" dirty="0">
                <a:solidFill>
                  <a:srgbClr val="434343"/>
                </a:solidFill>
                <a:latin typeface="Roboto Bk"/>
                <a:cs typeface="Roboto Bk"/>
              </a:rPr>
              <a:t>with </a:t>
            </a:r>
            <a:r>
              <a:rPr sz="1400" b="1" spc="-95" dirty="0">
                <a:solidFill>
                  <a:srgbClr val="434343"/>
                </a:solidFill>
                <a:latin typeface="Roboto Bk"/>
                <a:cs typeface="Roboto Bk"/>
              </a:rPr>
              <a:t>reduced</a:t>
            </a:r>
            <a:r>
              <a:rPr sz="1400" b="1" spc="25" dirty="0">
                <a:solidFill>
                  <a:srgbClr val="434343"/>
                </a:solidFill>
                <a:latin typeface="Roboto Bk"/>
                <a:cs typeface="Roboto Bk"/>
              </a:rPr>
              <a:t> </a:t>
            </a:r>
            <a:r>
              <a:rPr sz="1400" b="1" spc="-10" dirty="0">
                <a:solidFill>
                  <a:srgbClr val="434343"/>
                </a:solidFill>
                <a:latin typeface="Roboto Bk"/>
                <a:cs typeface="Roboto Bk"/>
              </a:rPr>
              <a:t>dimensions)</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951230">
              <a:lnSpc>
                <a:spcPct val="100000"/>
              </a:lnSpc>
              <a:spcBef>
                <a:spcPts val="95"/>
              </a:spcBef>
            </a:pPr>
            <a:r>
              <a:rPr dirty="0"/>
              <a:t>DATA</a:t>
            </a:r>
            <a:r>
              <a:rPr spc="-105" dirty="0"/>
              <a:t> </a:t>
            </a:r>
            <a:r>
              <a:rPr dirty="0"/>
              <a:t>ANALYTICS</a:t>
            </a:r>
            <a:r>
              <a:rPr spc="-65" dirty="0"/>
              <a:t> </a:t>
            </a:r>
            <a:r>
              <a:rPr spc="-10" dirty="0"/>
              <a:t>PIPELINE</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5" name="object 5"/>
          <p:cNvSpPr/>
          <p:nvPr/>
        </p:nvSpPr>
        <p:spPr>
          <a:xfrm>
            <a:off x="11520043" y="2060829"/>
            <a:ext cx="107950" cy="1476375"/>
          </a:xfrm>
          <a:custGeom>
            <a:avLst/>
            <a:gdLst/>
            <a:ahLst/>
            <a:cxnLst/>
            <a:rect l="l" t="t" r="r" b="b"/>
            <a:pathLst>
              <a:path w="107950" h="1476375">
                <a:moveTo>
                  <a:pt x="0" y="0"/>
                </a:moveTo>
                <a:lnTo>
                  <a:pt x="20970" y="712"/>
                </a:lnTo>
                <a:lnTo>
                  <a:pt x="38131" y="2651"/>
                </a:lnTo>
                <a:lnTo>
                  <a:pt x="49720" y="5518"/>
                </a:lnTo>
                <a:lnTo>
                  <a:pt x="53975" y="9017"/>
                </a:lnTo>
                <a:lnTo>
                  <a:pt x="53975" y="728980"/>
                </a:lnTo>
                <a:lnTo>
                  <a:pt x="58211" y="732478"/>
                </a:lnTo>
                <a:lnTo>
                  <a:pt x="69770" y="735345"/>
                </a:lnTo>
                <a:lnTo>
                  <a:pt x="86925" y="737284"/>
                </a:lnTo>
                <a:lnTo>
                  <a:pt x="107950" y="737997"/>
                </a:lnTo>
                <a:lnTo>
                  <a:pt x="86925" y="738709"/>
                </a:lnTo>
                <a:lnTo>
                  <a:pt x="69770" y="740648"/>
                </a:lnTo>
                <a:lnTo>
                  <a:pt x="58211" y="743515"/>
                </a:lnTo>
                <a:lnTo>
                  <a:pt x="53975" y="747013"/>
                </a:lnTo>
                <a:lnTo>
                  <a:pt x="53975" y="1466977"/>
                </a:lnTo>
                <a:lnTo>
                  <a:pt x="49720" y="1470475"/>
                </a:lnTo>
                <a:lnTo>
                  <a:pt x="38131" y="1473342"/>
                </a:lnTo>
                <a:lnTo>
                  <a:pt x="20970" y="1475281"/>
                </a:lnTo>
                <a:lnTo>
                  <a:pt x="0" y="1475994"/>
                </a:lnTo>
              </a:path>
            </a:pathLst>
          </a:custGeom>
          <a:ln w="25400">
            <a:solidFill>
              <a:srgbClr val="434343"/>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478407"/>
            <a:ext cx="10425430" cy="4478655"/>
          </a:xfrm>
          <a:prstGeom prst="rect">
            <a:avLst/>
          </a:prstGeom>
        </p:spPr>
        <p:txBody>
          <a:bodyPr vert="horz" wrap="square" lIns="0" tIns="13335" rIns="0" bIns="0" rtlCol="0">
            <a:spAutoFit/>
          </a:bodyPr>
          <a:lstStyle/>
          <a:p>
            <a:pPr marL="12700" algn="just">
              <a:lnSpc>
                <a:spcPct val="100000"/>
              </a:lnSpc>
              <a:spcBef>
                <a:spcPts val="105"/>
              </a:spcBef>
            </a:pPr>
            <a:r>
              <a:rPr sz="1400" b="1" dirty="0">
                <a:solidFill>
                  <a:srgbClr val="434343"/>
                </a:solidFill>
                <a:latin typeface="Calibri"/>
                <a:cs typeface="Calibri"/>
              </a:rPr>
              <a:t>DO</a:t>
            </a:r>
            <a:r>
              <a:rPr sz="1400" b="1" spc="-25" dirty="0">
                <a:solidFill>
                  <a:srgbClr val="434343"/>
                </a:solidFill>
                <a:latin typeface="Calibri"/>
                <a:cs typeface="Calibri"/>
              </a:rPr>
              <a:t> </a:t>
            </a:r>
            <a:r>
              <a:rPr sz="1400" b="1" dirty="0">
                <a:solidFill>
                  <a:srgbClr val="434343"/>
                </a:solidFill>
                <a:latin typeface="Calibri"/>
                <a:cs typeface="Calibri"/>
              </a:rPr>
              <a:t>NOT</a:t>
            </a:r>
            <a:r>
              <a:rPr sz="1400" b="1" spc="-15" dirty="0">
                <a:solidFill>
                  <a:srgbClr val="434343"/>
                </a:solidFill>
                <a:latin typeface="Calibri"/>
                <a:cs typeface="Calibri"/>
              </a:rPr>
              <a:t> </a:t>
            </a:r>
            <a:r>
              <a:rPr sz="1400" b="1" dirty="0">
                <a:solidFill>
                  <a:srgbClr val="434343"/>
                </a:solidFill>
                <a:latin typeface="Calibri"/>
                <a:cs typeface="Calibri"/>
              </a:rPr>
              <a:t>TRAIN</a:t>
            </a:r>
            <a:r>
              <a:rPr sz="1400" b="1" spc="-30" dirty="0">
                <a:solidFill>
                  <a:srgbClr val="434343"/>
                </a:solidFill>
                <a:latin typeface="Calibri"/>
                <a:cs typeface="Calibri"/>
              </a:rPr>
              <a:t> </a:t>
            </a:r>
            <a:r>
              <a:rPr sz="1400" b="1" dirty="0">
                <a:solidFill>
                  <a:srgbClr val="434343"/>
                </a:solidFill>
                <a:latin typeface="Calibri"/>
                <a:cs typeface="Calibri"/>
              </a:rPr>
              <a:t>AND</a:t>
            </a:r>
            <a:r>
              <a:rPr sz="1400" b="1" spc="-15" dirty="0">
                <a:solidFill>
                  <a:srgbClr val="434343"/>
                </a:solidFill>
                <a:latin typeface="Calibri"/>
                <a:cs typeface="Calibri"/>
              </a:rPr>
              <a:t> </a:t>
            </a:r>
            <a:r>
              <a:rPr sz="1400" b="1" dirty="0">
                <a:solidFill>
                  <a:srgbClr val="434343"/>
                </a:solidFill>
                <a:latin typeface="Calibri"/>
                <a:cs typeface="Calibri"/>
              </a:rPr>
              <a:t>VALIDATE</a:t>
            </a:r>
            <a:r>
              <a:rPr sz="1400" b="1" spc="-30" dirty="0">
                <a:solidFill>
                  <a:srgbClr val="434343"/>
                </a:solidFill>
                <a:latin typeface="Calibri"/>
                <a:cs typeface="Calibri"/>
              </a:rPr>
              <a:t> </a:t>
            </a:r>
            <a:r>
              <a:rPr sz="1400" b="1" dirty="0">
                <a:solidFill>
                  <a:srgbClr val="434343"/>
                </a:solidFill>
                <a:latin typeface="Calibri"/>
                <a:cs typeface="Calibri"/>
              </a:rPr>
              <a:t>THE</a:t>
            </a:r>
            <a:r>
              <a:rPr sz="1400" b="1" spc="-15"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dirty="0">
                <a:solidFill>
                  <a:srgbClr val="434343"/>
                </a:solidFill>
                <a:latin typeface="Calibri"/>
                <a:cs typeface="Calibri"/>
              </a:rPr>
              <a:t>ON</a:t>
            </a:r>
            <a:r>
              <a:rPr sz="1400" b="1" spc="-20" dirty="0">
                <a:solidFill>
                  <a:srgbClr val="434343"/>
                </a:solidFill>
                <a:latin typeface="Calibri"/>
                <a:cs typeface="Calibri"/>
              </a:rPr>
              <a:t> </a:t>
            </a:r>
            <a:r>
              <a:rPr sz="1400" b="1" dirty="0">
                <a:solidFill>
                  <a:srgbClr val="434343"/>
                </a:solidFill>
                <a:latin typeface="Calibri"/>
                <a:cs typeface="Calibri"/>
              </a:rPr>
              <a:t>THE</a:t>
            </a:r>
            <a:r>
              <a:rPr sz="1400" b="1" spc="-15" dirty="0">
                <a:solidFill>
                  <a:srgbClr val="434343"/>
                </a:solidFill>
                <a:latin typeface="Calibri"/>
                <a:cs typeface="Calibri"/>
              </a:rPr>
              <a:t> </a:t>
            </a:r>
            <a:r>
              <a:rPr sz="1400" b="1" dirty="0">
                <a:solidFill>
                  <a:srgbClr val="434343"/>
                </a:solidFill>
                <a:latin typeface="Calibri"/>
                <a:cs typeface="Calibri"/>
              </a:rPr>
              <a:t>SAME</a:t>
            </a:r>
            <a:r>
              <a:rPr sz="1400" b="1" spc="-25" dirty="0">
                <a:solidFill>
                  <a:srgbClr val="434343"/>
                </a:solidFill>
                <a:latin typeface="Calibri"/>
                <a:cs typeface="Calibri"/>
              </a:rPr>
              <a:t> </a:t>
            </a:r>
            <a:r>
              <a:rPr sz="1400" b="1" spc="-20" dirty="0">
                <a:solidFill>
                  <a:srgbClr val="434343"/>
                </a:solidFill>
                <a:latin typeface="Calibri"/>
                <a:cs typeface="Calibri"/>
              </a:rPr>
              <a:t>DATA</a:t>
            </a:r>
            <a:endParaRPr sz="1400">
              <a:latin typeface="Calibri"/>
              <a:cs typeface="Calibri"/>
            </a:endParaRPr>
          </a:p>
          <a:p>
            <a:pPr>
              <a:lnSpc>
                <a:spcPct val="100000"/>
              </a:lnSpc>
              <a:spcBef>
                <a:spcPts val="65"/>
              </a:spcBef>
            </a:pPr>
            <a:endParaRPr sz="1400">
              <a:latin typeface="Calibri"/>
              <a:cs typeface="Calibri"/>
            </a:endParaRPr>
          </a:p>
          <a:p>
            <a:pPr marL="12700" marR="5080" algn="just">
              <a:lnSpc>
                <a:spcPct val="100000"/>
              </a:lnSpc>
            </a:pPr>
            <a:r>
              <a:rPr sz="1400" b="1" spc="-90" dirty="0">
                <a:solidFill>
                  <a:srgbClr val="434343"/>
                </a:solidFill>
                <a:latin typeface="Roboto Bk"/>
                <a:cs typeface="Roboto Bk"/>
              </a:rPr>
              <a:t>Training</a:t>
            </a:r>
            <a:r>
              <a:rPr sz="1400" b="1" dirty="0">
                <a:solidFill>
                  <a:srgbClr val="434343"/>
                </a:solidFill>
                <a:latin typeface="Roboto Bk"/>
                <a:cs typeface="Roboto Bk"/>
              </a:rPr>
              <a:t> </a:t>
            </a:r>
            <a:r>
              <a:rPr sz="1400" b="1" spc="-100" dirty="0">
                <a:solidFill>
                  <a:srgbClr val="434343"/>
                </a:solidFill>
                <a:latin typeface="Roboto Bk"/>
                <a:cs typeface="Roboto Bk"/>
              </a:rPr>
              <a:t>and</a:t>
            </a:r>
            <a:r>
              <a:rPr sz="1400" b="1" spc="15" dirty="0">
                <a:solidFill>
                  <a:srgbClr val="434343"/>
                </a:solidFill>
                <a:latin typeface="Roboto Bk"/>
                <a:cs typeface="Roboto Bk"/>
              </a:rPr>
              <a:t> </a:t>
            </a:r>
            <a:r>
              <a:rPr sz="1400" b="1" spc="-95" dirty="0">
                <a:solidFill>
                  <a:srgbClr val="434343"/>
                </a:solidFill>
                <a:latin typeface="Roboto Bk"/>
                <a:cs typeface="Roboto Bk"/>
              </a:rPr>
              <a:t>validating</a:t>
            </a:r>
            <a:r>
              <a:rPr sz="1400" b="1" spc="5" dirty="0">
                <a:solidFill>
                  <a:srgbClr val="434343"/>
                </a:solidFill>
                <a:latin typeface="Roboto Bk"/>
                <a:cs typeface="Roboto Bk"/>
              </a:rPr>
              <a:t> </a:t>
            </a:r>
            <a:r>
              <a:rPr sz="1400" b="1" dirty="0">
                <a:solidFill>
                  <a:srgbClr val="434343"/>
                </a:solidFill>
                <a:latin typeface="Roboto Bk"/>
                <a:cs typeface="Roboto Bk"/>
              </a:rPr>
              <a:t>a </a:t>
            </a:r>
            <a:r>
              <a:rPr sz="1400" b="1" spc="-95" dirty="0">
                <a:solidFill>
                  <a:srgbClr val="434343"/>
                </a:solidFill>
                <a:latin typeface="Roboto Bk"/>
                <a:cs typeface="Roboto Bk"/>
              </a:rPr>
              <a:t>model</a:t>
            </a:r>
            <a:r>
              <a:rPr sz="1400" b="1" spc="15" dirty="0">
                <a:solidFill>
                  <a:srgbClr val="434343"/>
                </a:solidFill>
                <a:latin typeface="Roboto Bk"/>
                <a:cs typeface="Roboto Bk"/>
              </a:rPr>
              <a:t> </a:t>
            </a:r>
            <a:r>
              <a:rPr sz="1400" b="1" spc="-120" dirty="0">
                <a:solidFill>
                  <a:srgbClr val="434343"/>
                </a:solidFill>
                <a:latin typeface="Roboto Bk"/>
                <a:cs typeface="Roboto Bk"/>
              </a:rPr>
              <a:t>on</a:t>
            </a:r>
            <a:r>
              <a:rPr sz="1400" b="1" spc="30" dirty="0">
                <a:solidFill>
                  <a:srgbClr val="434343"/>
                </a:solidFill>
                <a:latin typeface="Roboto Bk"/>
                <a:cs typeface="Roboto Bk"/>
              </a:rPr>
              <a:t> </a:t>
            </a:r>
            <a:r>
              <a:rPr sz="1400" b="1" spc="-95" dirty="0">
                <a:solidFill>
                  <a:srgbClr val="434343"/>
                </a:solidFill>
                <a:latin typeface="Roboto Bk"/>
                <a:cs typeface="Roboto Bk"/>
              </a:rPr>
              <a:t>the</a:t>
            </a:r>
            <a:r>
              <a:rPr sz="1400" b="1" spc="25" dirty="0">
                <a:solidFill>
                  <a:srgbClr val="434343"/>
                </a:solidFill>
                <a:latin typeface="Roboto Bk"/>
                <a:cs typeface="Roboto Bk"/>
              </a:rPr>
              <a:t> </a:t>
            </a:r>
            <a:r>
              <a:rPr sz="1400" b="1" spc="-100" dirty="0">
                <a:solidFill>
                  <a:srgbClr val="434343"/>
                </a:solidFill>
                <a:latin typeface="Roboto Bk"/>
                <a:cs typeface="Roboto Bk"/>
              </a:rPr>
              <a:t>same</a:t>
            </a:r>
            <a:r>
              <a:rPr sz="1400" b="1" spc="15" dirty="0">
                <a:solidFill>
                  <a:srgbClr val="434343"/>
                </a:solidFill>
                <a:latin typeface="Roboto Bk"/>
                <a:cs typeface="Roboto Bk"/>
              </a:rPr>
              <a:t> </a:t>
            </a:r>
            <a:r>
              <a:rPr sz="1400" b="1" spc="-80" dirty="0">
                <a:solidFill>
                  <a:srgbClr val="434343"/>
                </a:solidFill>
                <a:latin typeface="Roboto Bk"/>
                <a:cs typeface="Roboto Bk"/>
              </a:rPr>
              <a:t>data</a:t>
            </a:r>
            <a:r>
              <a:rPr sz="1400" b="1" spc="15" dirty="0">
                <a:solidFill>
                  <a:srgbClr val="434343"/>
                </a:solidFill>
                <a:latin typeface="Roboto Bk"/>
                <a:cs typeface="Roboto Bk"/>
              </a:rPr>
              <a:t> </a:t>
            </a:r>
            <a:r>
              <a:rPr sz="1400" b="1" spc="-45" dirty="0">
                <a:solidFill>
                  <a:srgbClr val="434343"/>
                </a:solidFill>
                <a:latin typeface="Roboto Bk"/>
                <a:cs typeface="Roboto Bk"/>
              </a:rPr>
              <a:t>is</a:t>
            </a:r>
            <a:r>
              <a:rPr sz="1400" b="1" spc="25" dirty="0">
                <a:solidFill>
                  <a:srgbClr val="434343"/>
                </a:solidFill>
                <a:latin typeface="Roboto Bk"/>
                <a:cs typeface="Roboto Bk"/>
              </a:rPr>
              <a:t> </a:t>
            </a:r>
            <a:r>
              <a:rPr sz="1400" b="1" spc="-95" dirty="0">
                <a:solidFill>
                  <a:srgbClr val="434343"/>
                </a:solidFill>
                <a:latin typeface="Roboto Bk"/>
                <a:cs typeface="Roboto Bk"/>
              </a:rPr>
              <a:t>not</a:t>
            </a:r>
            <a:r>
              <a:rPr sz="1400" b="1" spc="25" dirty="0">
                <a:solidFill>
                  <a:srgbClr val="434343"/>
                </a:solidFill>
                <a:latin typeface="Roboto Bk"/>
                <a:cs typeface="Roboto Bk"/>
              </a:rPr>
              <a:t> </a:t>
            </a:r>
            <a:r>
              <a:rPr sz="1400" b="1" dirty="0">
                <a:solidFill>
                  <a:srgbClr val="434343"/>
                </a:solidFill>
                <a:latin typeface="Roboto Bk"/>
                <a:cs typeface="Roboto Bk"/>
              </a:rPr>
              <a:t>a</a:t>
            </a:r>
            <a:r>
              <a:rPr sz="1400" b="1" spc="15" dirty="0">
                <a:solidFill>
                  <a:srgbClr val="434343"/>
                </a:solidFill>
                <a:latin typeface="Roboto Bk"/>
                <a:cs typeface="Roboto Bk"/>
              </a:rPr>
              <a:t> </a:t>
            </a:r>
            <a:r>
              <a:rPr sz="1400" b="1" spc="-100" dirty="0">
                <a:solidFill>
                  <a:srgbClr val="434343"/>
                </a:solidFill>
                <a:latin typeface="Roboto Bk"/>
                <a:cs typeface="Roboto Bk"/>
              </a:rPr>
              <a:t>good</a:t>
            </a:r>
            <a:r>
              <a:rPr sz="1400" b="1" spc="15" dirty="0">
                <a:solidFill>
                  <a:srgbClr val="434343"/>
                </a:solidFill>
                <a:latin typeface="Roboto Bk"/>
                <a:cs typeface="Roboto Bk"/>
              </a:rPr>
              <a:t> </a:t>
            </a:r>
            <a:r>
              <a:rPr sz="1400" b="1" spc="-70" dirty="0">
                <a:solidFill>
                  <a:srgbClr val="434343"/>
                </a:solidFill>
                <a:latin typeface="Roboto Bk"/>
                <a:cs typeface="Roboto Bk"/>
              </a:rPr>
              <a:t>idea.</a:t>
            </a:r>
            <a:r>
              <a:rPr sz="1400" b="1" spc="30" dirty="0">
                <a:solidFill>
                  <a:srgbClr val="434343"/>
                </a:solidFill>
                <a:latin typeface="Roboto Bk"/>
                <a:cs typeface="Roboto Bk"/>
              </a:rPr>
              <a:t> </a:t>
            </a:r>
            <a:r>
              <a:rPr sz="1400" b="1" spc="-60" dirty="0">
                <a:solidFill>
                  <a:srgbClr val="434343"/>
                </a:solidFill>
                <a:latin typeface="Roboto Bk"/>
                <a:cs typeface="Roboto Bk"/>
              </a:rPr>
              <a:t>It</a:t>
            </a:r>
            <a:r>
              <a:rPr sz="1400" b="1" spc="20" dirty="0">
                <a:solidFill>
                  <a:srgbClr val="434343"/>
                </a:solidFill>
                <a:latin typeface="Roboto Bk"/>
                <a:cs typeface="Roboto Bk"/>
              </a:rPr>
              <a:t> </a:t>
            </a:r>
            <a:r>
              <a:rPr sz="1400" b="1" spc="-55" dirty="0">
                <a:solidFill>
                  <a:srgbClr val="434343"/>
                </a:solidFill>
                <a:latin typeface="Roboto Bk"/>
                <a:cs typeface="Roboto Bk"/>
              </a:rPr>
              <a:t>is</a:t>
            </a:r>
            <a:r>
              <a:rPr sz="1400" b="1" spc="10" dirty="0">
                <a:solidFill>
                  <a:srgbClr val="434343"/>
                </a:solidFill>
                <a:latin typeface="Roboto Bk"/>
                <a:cs typeface="Roboto Bk"/>
              </a:rPr>
              <a:t> </a:t>
            </a:r>
            <a:r>
              <a:rPr sz="1400" b="1" spc="-85" dirty="0">
                <a:solidFill>
                  <a:srgbClr val="434343"/>
                </a:solidFill>
                <a:latin typeface="Roboto Bk"/>
                <a:cs typeface="Roboto Bk"/>
              </a:rPr>
              <a:t>like</a:t>
            </a:r>
            <a:r>
              <a:rPr sz="1400" b="1" spc="15" dirty="0">
                <a:solidFill>
                  <a:srgbClr val="434343"/>
                </a:solidFill>
                <a:latin typeface="Roboto Bk"/>
                <a:cs typeface="Roboto Bk"/>
              </a:rPr>
              <a:t> </a:t>
            </a:r>
            <a:r>
              <a:rPr sz="1400" b="1" spc="-100" dirty="0">
                <a:solidFill>
                  <a:srgbClr val="434343"/>
                </a:solidFill>
                <a:latin typeface="Roboto Bk"/>
                <a:cs typeface="Roboto Bk"/>
              </a:rPr>
              <a:t>evaluating</a:t>
            </a:r>
            <a:r>
              <a:rPr sz="1400" b="1" spc="25" dirty="0">
                <a:solidFill>
                  <a:srgbClr val="434343"/>
                </a:solidFill>
                <a:latin typeface="Roboto Bk"/>
                <a:cs typeface="Roboto Bk"/>
              </a:rPr>
              <a:t> </a:t>
            </a:r>
            <a:r>
              <a:rPr sz="1400" b="1" spc="-100" dirty="0">
                <a:solidFill>
                  <a:srgbClr val="434343"/>
                </a:solidFill>
                <a:latin typeface="Roboto Bk"/>
                <a:cs typeface="Roboto Bk"/>
              </a:rPr>
              <a:t>students</a:t>
            </a:r>
            <a:r>
              <a:rPr sz="1400" b="1" spc="15" dirty="0">
                <a:solidFill>
                  <a:srgbClr val="434343"/>
                </a:solidFill>
                <a:latin typeface="Roboto Bk"/>
                <a:cs typeface="Roboto Bk"/>
              </a:rPr>
              <a:t> </a:t>
            </a:r>
            <a:r>
              <a:rPr sz="1400" b="1" spc="-90" dirty="0">
                <a:solidFill>
                  <a:srgbClr val="434343"/>
                </a:solidFill>
                <a:latin typeface="Roboto Bk"/>
                <a:cs typeface="Roboto Bk"/>
              </a:rPr>
              <a:t>based</a:t>
            </a:r>
            <a:r>
              <a:rPr sz="1400" b="1" spc="15" dirty="0">
                <a:solidFill>
                  <a:srgbClr val="434343"/>
                </a:solidFill>
                <a:latin typeface="Roboto Bk"/>
                <a:cs typeface="Roboto Bk"/>
              </a:rPr>
              <a:t> </a:t>
            </a:r>
            <a:r>
              <a:rPr sz="1400" b="1" spc="-120" dirty="0">
                <a:solidFill>
                  <a:srgbClr val="434343"/>
                </a:solidFill>
                <a:latin typeface="Roboto Bk"/>
                <a:cs typeface="Roboto Bk"/>
              </a:rPr>
              <a:t>on</a:t>
            </a:r>
            <a:r>
              <a:rPr sz="1400" b="1" spc="35" dirty="0">
                <a:solidFill>
                  <a:srgbClr val="434343"/>
                </a:solidFill>
                <a:latin typeface="Roboto Bk"/>
                <a:cs typeface="Roboto Bk"/>
              </a:rPr>
              <a:t> </a:t>
            </a:r>
            <a:r>
              <a:rPr sz="1400" b="1" spc="-90" dirty="0">
                <a:solidFill>
                  <a:srgbClr val="434343"/>
                </a:solidFill>
                <a:latin typeface="Roboto Bk"/>
                <a:cs typeface="Roboto Bk"/>
              </a:rPr>
              <a:t>an</a:t>
            </a:r>
            <a:r>
              <a:rPr sz="1400" b="1" spc="20" dirty="0">
                <a:solidFill>
                  <a:srgbClr val="434343"/>
                </a:solidFill>
                <a:latin typeface="Roboto Bk"/>
                <a:cs typeface="Roboto Bk"/>
              </a:rPr>
              <a:t> </a:t>
            </a:r>
            <a:r>
              <a:rPr sz="1400" b="1" spc="-100" dirty="0">
                <a:solidFill>
                  <a:srgbClr val="434343"/>
                </a:solidFill>
                <a:latin typeface="Roboto Bk"/>
                <a:cs typeface="Roboto Bk"/>
              </a:rPr>
              <a:t>examination</a:t>
            </a:r>
            <a:r>
              <a:rPr sz="1400" b="1" spc="20" dirty="0">
                <a:solidFill>
                  <a:srgbClr val="434343"/>
                </a:solidFill>
                <a:latin typeface="Roboto Bk"/>
                <a:cs typeface="Roboto Bk"/>
              </a:rPr>
              <a:t> </a:t>
            </a:r>
            <a:r>
              <a:rPr sz="1400" b="1" spc="-95" dirty="0">
                <a:solidFill>
                  <a:srgbClr val="434343"/>
                </a:solidFill>
                <a:latin typeface="Roboto Bk"/>
                <a:cs typeface="Roboto Bk"/>
              </a:rPr>
              <a:t>with</a:t>
            </a:r>
            <a:r>
              <a:rPr sz="1400" b="1" spc="20" dirty="0">
                <a:solidFill>
                  <a:srgbClr val="434343"/>
                </a:solidFill>
                <a:latin typeface="Roboto Bk"/>
                <a:cs typeface="Roboto Bk"/>
              </a:rPr>
              <a:t> </a:t>
            </a:r>
            <a:r>
              <a:rPr sz="1400" b="1" spc="-95" dirty="0">
                <a:solidFill>
                  <a:srgbClr val="434343"/>
                </a:solidFill>
                <a:latin typeface="Roboto Bk"/>
                <a:cs typeface="Roboto Bk"/>
              </a:rPr>
              <a:t>questions</a:t>
            </a:r>
            <a:r>
              <a:rPr sz="1400" b="1" spc="15" dirty="0">
                <a:solidFill>
                  <a:srgbClr val="434343"/>
                </a:solidFill>
                <a:latin typeface="Roboto Bk"/>
                <a:cs typeface="Roboto Bk"/>
              </a:rPr>
              <a:t> </a:t>
            </a:r>
            <a:r>
              <a:rPr sz="1400" b="1" spc="-90" dirty="0">
                <a:solidFill>
                  <a:srgbClr val="434343"/>
                </a:solidFill>
                <a:latin typeface="Roboto Bk"/>
                <a:cs typeface="Roboto Bk"/>
              </a:rPr>
              <a:t>that</a:t>
            </a:r>
            <a:r>
              <a:rPr sz="1400" b="1" spc="20" dirty="0">
                <a:solidFill>
                  <a:srgbClr val="434343"/>
                </a:solidFill>
                <a:latin typeface="Roboto Bk"/>
                <a:cs typeface="Roboto Bk"/>
              </a:rPr>
              <a:t> </a:t>
            </a:r>
            <a:r>
              <a:rPr sz="1400" b="1" spc="-25" dirty="0">
                <a:solidFill>
                  <a:srgbClr val="434343"/>
                </a:solidFill>
                <a:latin typeface="Roboto Bk"/>
                <a:cs typeface="Roboto Bk"/>
              </a:rPr>
              <a:t>the </a:t>
            </a:r>
            <a:r>
              <a:rPr sz="1400" b="1" spc="-95" dirty="0">
                <a:solidFill>
                  <a:srgbClr val="434343"/>
                </a:solidFill>
                <a:latin typeface="Roboto Bk"/>
                <a:cs typeface="Roboto Bk"/>
              </a:rPr>
              <a:t>students</a:t>
            </a:r>
            <a:r>
              <a:rPr sz="1400" b="1" spc="5" dirty="0">
                <a:solidFill>
                  <a:srgbClr val="434343"/>
                </a:solidFill>
                <a:latin typeface="Roboto Bk"/>
                <a:cs typeface="Roboto Bk"/>
              </a:rPr>
              <a:t> </a:t>
            </a:r>
            <a:r>
              <a:rPr sz="1400" b="1" spc="-75" dirty="0">
                <a:solidFill>
                  <a:srgbClr val="434343"/>
                </a:solidFill>
                <a:latin typeface="Roboto Bk"/>
                <a:cs typeface="Roboto Bk"/>
              </a:rPr>
              <a:t>got</a:t>
            </a:r>
            <a:r>
              <a:rPr sz="1400" b="1" spc="5" dirty="0">
                <a:solidFill>
                  <a:srgbClr val="434343"/>
                </a:solidFill>
                <a:latin typeface="Roboto Bk"/>
                <a:cs typeface="Roboto Bk"/>
              </a:rPr>
              <a:t> </a:t>
            </a:r>
            <a:r>
              <a:rPr sz="1400" b="1" spc="-95" dirty="0">
                <a:solidFill>
                  <a:srgbClr val="434343"/>
                </a:solidFill>
                <a:latin typeface="Roboto Bk"/>
                <a:cs typeface="Roboto Bk"/>
              </a:rPr>
              <a:t>beforehand,</a:t>
            </a:r>
            <a:r>
              <a:rPr sz="1400" b="1" spc="15" dirty="0">
                <a:solidFill>
                  <a:srgbClr val="434343"/>
                </a:solidFill>
                <a:latin typeface="Roboto Bk"/>
                <a:cs typeface="Roboto Bk"/>
              </a:rPr>
              <a:t> </a:t>
            </a:r>
            <a:r>
              <a:rPr sz="1400" b="1" spc="-90" dirty="0">
                <a:solidFill>
                  <a:srgbClr val="434343"/>
                </a:solidFill>
                <a:latin typeface="Roboto Bk"/>
                <a:cs typeface="Roboto Bk"/>
              </a:rPr>
              <a:t>including</a:t>
            </a:r>
            <a:r>
              <a:rPr sz="1400" b="1" spc="25" dirty="0">
                <a:solidFill>
                  <a:srgbClr val="434343"/>
                </a:solidFill>
                <a:latin typeface="Roboto Bk"/>
                <a:cs typeface="Roboto Bk"/>
              </a:rPr>
              <a:t> </a:t>
            </a:r>
            <a:r>
              <a:rPr sz="1400" b="1" spc="-65" dirty="0">
                <a:solidFill>
                  <a:srgbClr val="434343"/>
                </a:solidFill>
                <a:latin typeface="Roboto Bk"/>
                <a:cs typeface="Roboto Bk"/>
              </a:rPr>
              <a:t>the</a:t>
            </a:r>
            <a:r>
              <a:rPr sz="1400" b="1" spc="10" dirty="0">
                <a:solidFill>
                  <a:srgbClr val="434343"/>
                </a:solidFill>
                <a:latin typeface="Roboto Bk"/>
                <a:cs typeface="Roboto Bk"/>
              </a:rPr>
              <a:t> </a:t>
            </a:r>
            <a:r>
              <a:rPr sz="1400" b="1" spc="-80" dirty="0">
                <a:solidFill>
                  <a:srgbClr val="434343"/>
                </a:solidFill>
                <a:latin typeface="Roboto Bk"/>
                <a:cs typeface="Roboto Bk"/>
              </a:rPr>
              <a:t>answers.</a:t>
            </a:r>
            <a:r>
              <a:rPr sz="1400" b="1" spc="15" dirty="0">
                <a:solidFill>
                  <a:srgbClr val="434343"/>
                </a:solidFill>
                <a:latin typeface="Roboto Bk"/>
                <a:cs typeface="Roboto Bk"/>
              </a:rPr>
              <a:t> </a:t>
            </a:r>
            <a:r>
              <a:rPr sz="1400" b="1" dirty="0">
                <a:solidFill>
                  <a:srgbClr val="434343"/>
                </a:solidFill>
                <a:latin typeface="Roboto Bk"/>
                <a:cs typeface="Roboto Bk"/>
              </a:rPr>
              <a:t>If</a:t>
            </a:r>
            <a:r>
              <a:rPr sz="1400" b="1" spc="15" dirty="0">
                <a:solidFill>
                  <a:srgbClr val="434343"/>
                </a:solidFill>
                <a:latin typeface="Roboto Bk"/>
                <a:cs typeface="Roboto Bk"/>
              </a:rPr>
              <a:t> </a:t>
            </a:r>
            <a:r>
              <a:rPr sz="1400" b="1" dirty="0">
                <a:solidFill>
                  <a:srgbClr val="434343"/>
                </a:solidFill>
                <a:latin typeface="Roboto Bk"/>
                <a:cs typeface="Roboto Bk"/>
              </a:rPr>
              <a:t>a</a:t>
            </a:r>
            <a:r>
              <a:rPr sz="1400" b="1" spc="20" dirty="0">
                <a:solidFill>
                  <a:srgbClr val="434343"/>
                </a:solidFill>
                <a:latin typeface="Roboto Bk"/>
                <a:cs typeface="Roboto Bk"/>
              </a:rPr>
              <a:t> </a:t>
            </a:r>
            <a:r>
              <a:rPr sz="1400" b="1" spc="-90" dirty="0">
                <a:solidFill>
                  <a:srgbClr val="434343"/>
                </a:solidFill>
                <a:latin typeface="Roboto Bk"/>
                <a:cs typeface="Roboto Bk"/>
              </a:rPr>
              <a:t>student</a:t>
            </a:r>
            <a:r>
              <a:rPr sz="1400" b="1" spc="25" dirty="0">
                <a:solidFill>
                  <a:srgbClr val="434343"/>
                </a:solidFill>
                <a:latin typeface="Roboto Bk"/>
                <a:cs typeface="Roboto Bk"/>
              </a:rPr>
              <a:t> </a:t>
            </a:r>
            <a:r>
              <a:rPr sz="1400" b="1" spc="-90" dirty="0">
                <a:solidFill>
                  <a:srgbClr val="434343"/>
                </a:solidFill>
                <a:latin typeface="Roboto Bk"/>
                <a:cs typeface="Roboto Bk"/>
              </a:rPr>
              <a:t>performs</a:t>
            </a:r>
            <a:r>
              <a:rPr sz="1400" b="1" spc="10" dirty="0">
                <a:solidFill>
                  <a:srgbClr val="434343"/>
                </a:solidFill>
                <a:latin typeface="Roboto Bk"/>
                <a:cs typeface="Roboto Bk"/>
              </a:rPr>
              <a:t> </a:t>
            </a:r>
            <a:r>
              <a:rPr sz="1400" b="1" spc="-60" dirty="0">
                <a:solidFill>
                  <a:srgbClr val="434343"/>
                </a:solidFill>
                <a:latin typeface="Roboto Bk"/>
                <a:cs typeface="Roboto Bk"/>
              </a:rPr>
              <a:t>well</a:t>
            </a:r>
            <a:r>
              <a:rPr sz="1400" b="1" spc="10" dirty="0">
                <a:solidFill>
                  <a:srgbClr val="434343"/>
                </a:solidFill>
                <a:latin typeface="Roboto Bk"/>
                <a:cs typeface="Roboto Bk"/>
              </a:rPr>
              <a:t> </a:t>
            </a:r>
            <a:r>
              <a:rPr sz="1400" b="1" spc="-50" dirty="0">
                <a:solidFill>
                  <a:srgbClr val="434343"/>
                </a:solidFill>
                <a:latin typeface="Roboto Bk"/>
                <a:cs typeface="Roboto Bk"/>
              </a:rPr>
              <a:t>on</a:t>
            </a:r>
            <a:r>
              <a:rPr sz="1400" b="1" spc="20" dirty="0">
                <a:solidFill>
                  <a:srgbClr val="434343"/>
                </a:solidFill>
                <a:latin typeface="Roboto Bk"/>
                <a:cs typeface="Roboto Bk"/>
              </a:rPr>
              <a:t> </a:t>
            </a:r>
            <a:r>
              <a:rPr sz="1400" b="1" spc="-65" dirty="0">
                <a:solidFill>
                  <a:srgbClr val="434343"/>
                </a:solidFill>
                <a:latin typeface="Roboto Bk"/>
                <a:cs typeface="Roboto Bk"/>
              </a:rPr>
              <a:t>that</a:t>
            </a:r>
            <a:r>
              <a:rPr sz="1400" b="1" spc="20" dirty="0">
                <a:solidFill>
                  <a:srgbClr val="434343"/>
                </a:solidFill>
                <a:latin typeface="Roboto Bk"/>
                <a:cs typeface="Roboto Bk"/>
              </a:rPr>
              <a:t> </a:t>
            </a:r>
            <a:r>
              <a:rPr sz="1400" b="1" spc="-85" dirty="0">
                <a:solidFill>
                  <a:srgbClr val="434343"/>
                </a:solidFill>
                <a:latin typeface="Roboto Bk"/>
                <a:cs typeface="Roboto Bk"/>
              </a:rPr>
              <a:t>kind</a:t>
            </a:r>
            <a:r>
              <a:rPr sz="1400" b="1" spc="10" dirty="0">
                <a:solidFill>
                  <a:srgbClr val="434343"/>
                </a:solidFill>
                <a:latin typeface="Roboto Bk"/>
                <a:cs typeface="Roboto Bk"/>
              </a:rPr>
              <a:t> </a:t>
            </a:r>
            <a:r>
              <a:rPr sz="1400" b="1" dirty="0">
                <a:solidFill>
                  <a:srgbClr val="434343"/>
                </a:solidFill>
                <a:latin typeface="Roboto Bk"/>
                <a:cs typeface="Roboto Bk"/>
              </a:rPr>
              <a:t>of</a:t>
            </a:r>
            <a:r>
              <a:rPr sz="1400" b="1" spc="15" dirty="0">
                <a:solidFill>
                  <a:srgbClr val="434343"/>
                </a:solidFill>
                <a:latin typeface="Roboto Bk"/>
                <a:cs typeface="Roboto Bk"/>
              </a:rPr>
              <a:t> </a:t>
            </a:r>
            <a:r>
              <a:rPr sz="1400" b="1" spc="-100" dirty="0">
                <a:solidFill>
                  <a:srgbClr val="434343"/>
                </a:solidFill>
                <a:latin typeface="Roboto Bk"/>
                <a:cs typeface="Roboto Bk"/>
              </a:rPr>
              <a:t>examination,</a:t>
            </a:r>
            <a:r>
              <a:rPr sz="1400" b="1" spc="10" dirty="0">
                <a:solidFill>
                  <a:srgbClr val="434343"/>
                </a:solidFill>
                <a:latin typeface="Roboto Bk"/>
                <a:cs typeface="Roboto Bk"/>
              </a:rPr>
              <a:t> </a:t>
            </a:r>
            <a:r>
              <a:rPr sz="1400" b="1" spc="-100" dirty="0">
                <a:solidFill>
                  <a:srgbClr val="434343"/>
                </a:solidFill>
                <a:latin typeface="Roboto Bk"/>
                <a:cs typeface="Roboto Bk"/>
              </a:rPr>
              <a:t>you</a:t>
            </a:r>
            <a:r>
              <a:rPr sz="1400" b="1" spc="20" dirty="0">
                <a:solidFill>
                  <a:srgbClr val="434343"/>
                </a:solidFill>
                <a:latin typeface="Roboto Bk"/>
                <a:cs typeface="Roboto Bk"/>
              </a:rPr>
              <a:t> </a:t>
            </a:r>
            <a:r>
              <a:rPr sz="1400" b="1" spc="-55" dirty="0">
                <a:solidFill>
                  <a:srgbClr val="434343"/>
                </a:solidFill>
                <a:latin typeface="Roboto Bk"/>
                <a:cs typeface="Roboto Bk"/>
              </a:rPr>
              <a:t>will</a:t>
            </a:r>
            <a:r>
              <a:rPr sz="1400" b="1" spc="15" dirty="0">
                <a:solidFill>
                  <a:srgbClr val="434343"/>
                </a:solidFill>
                <a:latin typeface="Roboto Bk"/>
                <a:cs typeface="Roboto Bk"/>
              </a:rPr>
              <a:t> </a:t>
            </a:r>
            <a:r>
              <a:rPr sz="1400" b="1" spc="-80" dirty="0">
                <a:solidFill>
                  <a:srgbClr val="434343"/>
                </a:solidFill>
                <a:latin typeface="Roboto Bk"/>
                <a:cs typeface="Roboto Bk"/>
              </a:rPr>
              <a:t>never</a:t>
            </a:r>
            <a:r>
              <a:rPr sz="1400" b="1" spc="10" dirty="0">
                <a:solidFill>
                  <a:srgbClr val="434343"/>
                </a:solidFill>
                <a:latin typeface="Roboto Bk"/>
                <a:cs typeface="Roboto Bk"/>
              </a:rPr>
              <a:t> </a:t>
            </a:r>
            <a:r>
              <a:rPr sz="1400" b="1" spc="-105" dirty="0">
                <a:solidFill>
                  <a:srgbClr val="434343"/>
                </a:solidFill>
                <a:latin typeface="Roboto Bk"/>
                <a:cs typeface="Roboto Bk"/>
              </a:rPr>
              <a:t>know</a:t>
            </a:r>
            <a:r>
              <a:rPr sz="1400" b="1" spc="15" dirty="0">
                <a:solidFill>
                  <a:srgbClr val="434343"/>
                </a:solidFill>
                <a:latin typeface="Roboto Bk"/>
                <a:cs typeface="Roboto Bk"/>
              </a:rPr>
              <a:t> </a:t>
            </a:r>
            <a:r>
              <a:rPr sz="1400" b="1" spc="-90" dirty="0">
                <a:solidFill>
                  <a:srgbClr val="434343"/>
                </a:solidFill>
                <a:latin typeface="Roboto Bk"/>
                <a:cs typeface="Roboto Bk"/>
              </a:rPr>
              <a:t>whether</a:t>
            </a:r>
            <a:r>
              <a:rPr sz="1400" b="1" spc="20" dirty="0">
                <a:solidFill>
                  <a:srgbClr val="434343"/>
                </a:solidFill>
                <a:latin typeface="Roboto Bk"/>
                <a:cs typeface="Roboto Bk"/>
              </a:rPr>
              <a:t> </a:t>
            </a:r>
            <a:r>
              <a:rPr sz="1400" b="1" spc="-70" dirty="0">
                <a:solidFill>
                  <a:srgbClr val="434343"/>
                </a:solidFill>
                <a:latin typeface="Roboto Bk"/>
                <a:cs typeface="Roboto Bk"/>
              </a:rPr>
              <a:t>that</a:t>
            </a:r>
            <a:r>
              <a:rPr sz="1400" b="1" spc="15" dirty="0">
                <a:solidFill>
                  <a:srgbClr val="434343"/>
                </a:solidFill>
                <a:latin typeface="Roboto Bk"/>
                <a:cs typeface="Roboto Bk"/>
              </a:rPr>
              <a:t> </a:t>
            </a:r>
            <a:r>
              <a:rPr sz="1400" b="1" spc="-10" dirty="0">
                <a:solidFill>
                  <a:srgbClr val="434343"/>
                </a:solidFill>
                <a:latin typeface="Roboto Bk"/>
                <a:cs typeface="Roboto Bk"/>
              </a:rPr>
              <a:t>student </a:t>
            </a:r>
            <a:r>
              <a:rPr sz="1400" b="1" spc="-90" dirty="0">
                <a:solidFill>
                  <a:srgbClr val="434343"/>
                </a:solidFill>
                <a:latin typeface="Roboto Bk"/>
                <a:cs typeface="Roboto Bk"/>
              </a:rPr>
              <a:t>really</a:t>
            </a:r>
            <a:r>
              <a:rPr sz="1400" b="1" spc="5" dirty="0">
                <a:solidFill>
                  <a:srgbClr val="434343"/>
                </a:solidFill>
                <a:latin typeface="Roboto Bk"/>
                <a:cs typeface="Roboto Bk"/>
              </a:rPr>
              <a:t> </a:t>
            </a:r>
            <a:r>
              <a:rPr sz="1400" b="1" spc="-95" dirty="0">
                <a:solidFill>
                  <a:srgbClr val="434343"/>
                </a:solidFill>
                <a:latin typeface="Roboto Bk"/>
                <a:cs typeface="Roboto Bk"/>
              </a:rPr>
              <a:t>understands</a:t>
            </a:r>
            <a:r>
              <a:rPr sz="1400" b="1" spc="-20"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90" dirty="0">
                <a:solidFill>
                  <a:srgbClr val="434343"/>
                </a:solidFill>
                <a:latin typeface="Roboto Bk"/>
                <a:cs typeface="Roboto Bk"/>
              </a:rPr>
              <a:t>questions</a:t>
            </a:r>
            <a:r>
              <a:rPr sz="1400" b="1" spc="-35" dirty="0">
                <a:solidFill>
                  <a:srgbClr val="434343"/>
                </a:solidFill>
                <a:latin typeface="Roboto Bk"/>
                <a:cs typeface="Roboto Bk"/>
              </a:rPr>
              <a:t> </a:t>
            </a:r>
            <a:r>
              <a:rPr sz="1400" b="1" spc="-105" dirty="0">
                <a:solidFill>
                  <a:srgbClr val="434343"/>
                </a:solidFill>
                <a:latin typeface="Roboto Bk"/>
                <a:cs typeface="Roboto Bk"/>
              </a:rPr>
              <a:t>and</a:t>
            </a:r>
            <a:r>
              <a:rPr sz="1400" b="1" dirty="0">
                <a:solidFill>
                  <a:srgbClr val="434343"/>
                </a:solidFill>
                <a:latin typeface="Roboto Bk"/>
                <a:cs typeface="Roboto Bk"/>
              </a:rPr>
              <a:t> </a:t>
            </a:r>
            <a:r>
              <a:rPr sz="1400" b="1" spc="-90" dirty="0">
                <a:solidFill>
                  <a:srgbClr val="434343"/>
                </a:solidFill>
                <a:latin typeface="Roboto Bk"/>
                <a:cs typeface="Roboto Bk"/>
              </a:rPr>
              <a:t>answers,</a:t>
            </a:r>
            <a:r>
              <a:rPr sz="1400" b="1" dirty="0">
                <a:solidFill>
                  <a:srgbClr val="434343"/>
                </a:solidFill>
                <a:latin typeface="Roboto Bk"/>
                <a:cs typeface="Roboto Bk"/>
              </a:rPr>
              <a:t> </a:t>
            </a:r>
            <a:r>
              <a:rPr sz="1400" b="1" spc="-85" dirty="0">
                <a:solidFill>
                  <a:srgbClr val="434343"/>
                </a:solidFill>
                <a:latin typeface="Roboto Bk"/>
                <a:cs typeface="Roboto Bk"/>
              </a:rPr>
              <a:t>or</a:t>
            </a:r>
            <a:r>
              <a:rPr sz="1400" b="1" spc="-20" dirty="0">
                <a:solidFill>
                  <a:srgbClr val="434343"/>
                </a:solidFill>
                <a:latin typeface="Roboto Bk"/>
                <a:cs typeface="Roboto Bk"/>
              </a:rPr>
              <a:t> </a:t>
            </a:r>
            <a:r>
              <a:rPr sz="1400" b="1" spc="-90" dirty="0">
                <a:solidFill>
                  <a:srgbClr val="434343"/>
                </a:solidFill>
                <a:latin typeface="Roboto Bk"/>
                <a:cs typeface="Roboto Bk"/>
              </a:rPr>
              <a:t>just</a:t>
            </a:r>
            <a:r>
              <a:rPr sz="1400" b="1" spc="-10" dirty="0">
                <a:solidFill>
                  <a:srgbClr val="434343"/>
                </a:solidFill>
                <a:latin typeface="Roboto Bk"/>
                <a:cs typeface="Roboto Bk"/>
              </a:rPr>
              <a:t> </a:t>
            </a:r>
            <a:r>
              <a:rPr sz="1400" b="1" spc="-90" dirty="0">
                <a:solidFill>
                  <a:srgbClr val="434343"/>
                </a:solidFill>
                <a:latin typeface="Roboto Bk"/>
                <a:cs typeface="Roboto Bk"/>
              </a:rPr>
              <a:t>learned</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85" dirty="0">
                <a:solidFill>
                  <a:srgbClr val="434343"/>
                </a:solidFill>
                <a:latin typeface="Roboto Bk"/>
                <a:cs typeface="Roboto Bk"/>
              </a:rPr>
              <a:t>answers</a:t>
            </a:r>
            <a:r>
              <a:rPr sz="1400" b="1" spc="-20" dirty="0">
                <a:solidFill>
                  <a:srgbClr val="434343"/>
                </a:solidFill>
                <a:latin typeface="Roboto Bk"/>
                <a:cs typeface="Roboto Bk"/>
              </a:rPr>
              <a:t> </a:t>
            </a:r>
            <a:r>
              <a:rPr sz="1400" b="1" spc="-130" dirty="0">
                <a:solidFill>
                  <a:srgbClr val="434343"/>
                </a:solidFill>
                <a:latin typeface="Roboto Bk"/>
                <a:cs typeface="Roboto Bk"/>
              </a:rPr>
              <a:t>by</a:t>
            </a:r>
            <a:r>
              <a:rPr sz="1400" b="1" spc="5" dirty="0">
                <a:solidFill>
                  <a:srgbClr val="434343"/>
                </a:solidFill>
                <a:latin typeface="Roboto Bk"/>
                <a:cs typeface="Roboto Bk"/>
              </a:rPr>
              <a:t> </a:t>
            </a:r>
            <a:r>
              <a:rPr sz="1400" b="1" spc="-10" dirty="0">
                <a:solidFill>
                  <a:srgbClr val="434343"/>
                </a:solidFill>
                <a:latin typeface="Roboto Bk"/>
                <a:cs typeface="Roboto Bk"/>
              </a:rPr>
              <a:t>heart.</a:t>
            </a:r>
            <a:endParaRPr sz="1400">
              <a:latin typeface="Roboto Bk"/>
              <a:cs typeface="Roboto Bk"/>
            </a:endParaRPr>
          </a:p>
          <a:p>
            <a:pPr marL="12700" marR="5080" algn="just">
              <a:lnSpc>
                <a:spcPct val="100000"/>
              </a:lnSpc>
              <a:spcBef>
                <a:spcPts val="400"/>
              </a:spcBef>
            </a:pPr>
            <a:r>
              <a:rPr sz="1400" b="1" spc="-20" dirty="0">
                <a:solidFill>
                  <a:srgbClr val="434343"/>
                </a:solidFill>
                <a:latin typeface="Roboto Bk"/>
                <a:cs typeface="Roboto Bk"/>
              </a:rPr>
              <a:t>The</a:t>
            </a:r>
            <a:r>
              <a:rPr sz="1400" b="1" spc="5" dirty="0">
                <a:solidFill>
                  <a:srgbClr val="434343"/>
                </a:solidFill>
                <a:latin typeface="Roboto Bk"/>
                <a:cs typeface="Roboto Bk"/>
              </a:rPr>
              <a:t> </a:t>
            </a:r>
            <a:r>
              <a:rPr sz="1400" b="1" spc="-60" dirty="0">
                <a:solidFill>
                  <a:srgbClr val="434343"/>
                </a:solidFill>
                <a:latin typeface="Roboto Bk"/>
                <a:cs typeface="Roboto Bk"/>
              </a:rPr>
              <a:t>same</a:t>
            </a:r>
            <a:r>
              <a:rPr sz="1400" b="1" spc="-5" dirty="0">
                <a:solidFill>
                  <a:srgbClr val="434343"/>
                </a:solidFill>
                <a:latin typeface="Roboto Bk"/>
                <a:cs typeface="Roboto Bk"/>
              </a:rPr>
              <a:t> </a:t>
            </a:r>
            <a:r>
              <a:rPr sz="1400" b="1" spc="-80" dirty="0">
                <a:solidFill>
                  <a:srgbClr val="434343"/>
                </a:solidFill>
                <a:latin typeface="Roboto Bk"/>
                <a:cs typeface="Roboto Bk"/>
              </a:rPr>
              <a:t>problem</a:t>
            </a:r>
            <a:r>
              <a:rPr sz="1400" b="1" dirty="0">
                <a:solidFill>
                  <a:srgbClr val="434343"/>
                </a:solidFill>
                <a:latin typeface="Roboto Bk"/>
                <a:cs typeface="Roboto Bk"/>
              </a:rPr>
              <a:t> </a:t>
            </a:r>
            <a:r>
              <a:rPr sz="1400" b="1" spc="-60" dirty="0">
                <a:solidFill>
                  <a:srgbClr val="434343"/>
                </a:solidFill>
                <a:latin typeface="Roboto Bk"/>
                <a:cs typeface="Roboto Bk"/>
              </a:rPr>
              <a:t>arises</a:t>
            </a:r>
            <a:r>
              <a:rPr sz="1400" b="1" dirty="0">
                <a:solidFill>
                  <a:srgbClr val="434343"/>
                </a:solidFill>
                <a:latin typeface="Roboto Bk"/>
                <a:cs typeface="Roboto Bk"/>
              </a:rPr>
              <a:t> </a:t>
            </a:r>
            <a:r>
              <a:rPr sz="1400" b="1" spc="-55" dirty="0">
                <a:solidFill>
                  <a:srgbClr val="434343"/>
                </a:solidFill>
                <a:latin typeface="Roboto Bk"/>
                <a:cs typeface="Roboto Bk"/>
              </a:rPr>
              <a:t>with</a:t>
            </a:r>
            <a:r>
              <a:rPr sz="1400" b="1" spc="15" dirty="0">
                <a:solidFill>
                  <a:srgbClr val="434343"/>
                </a:solidFill>
                <a:latin typeface="Roboto Bk"/>
                <a:cs typeface="Roboto Bk"/>
              </a:rPr>
              <a:t> </a:t>
            </a:r>
            <a:r>
              <a:rPr sz="1400" b="1" spc="-80" dirty="0">
                <a:solidFill>
                  <a:srgbClr val="434343"/>
                </a:solidFill>
                <a:latin typeface="Roboto Bk"/>
                <a:cs typeface="Roboto Bk"/>
              </a:rPr>
              <a:t>machine</a:t>
            </a:r>
            <a:r>
              <a:rPr sz="1400" b="1" dirty="0">
                <a:solidFill>
                  <a:srgbClr val="434343"/>
                </a:solidFill>
                <a:latin typeface="Roboto Bk"/>
                <a:cs typeface="Roboto Bk"/>
              </a:rPr>
              <a:t> </a:t>
            </a:r>
            <a:r>
              <a:rPr sz="1400" b="1" spc="-80" dirty="0">
                <a:solidFill>
                  <a:srgbClr val="434343"/>
                </a:solidFill>
                <a:latin typeface="Roboto Bk"/>
                <a:cs typeface="Roboto Bk"/>
              </a:rPr>
              <a:t>learning;</a:t>
            </a:r>
            <a:r>
              <a:rPr sz="1400" b="1" spc="10" dirty="0">
                <a:solidFill>
                  <a:srgbClr val="434343"/>
                </a:solidFill>
                <a:latin typeface="Roboto Bk"/>
                <a:cs typeface="Roboto Bk"/>
              </a:rPr>
              <a:t> </a:t>
            </a:r>
            <a:r>
              <a:rPr sz="1400" b="1" spc="-80" dirty="0">
                <a:solidFill>
                  <a:srgbClr val="434343"/>
                </a:solidFill>
                <a:latin typeface="Roboto Bk"/>
                <a:cs typeface="Roboto Bk"/>
              </a:rPr>
              <a:t>machine</a:t>
            </a:r>
            <a:r>
              <a:rPr sz="1400" b="1" spc="5" dirty="0">
                <a:solidFill>
                  <a:srgbClr val="434343"/>
                </a:solidFill>
                <a:latin typeface="Roboto Bk"/>
                <a:cs typeface="Roboto Bk"/>
              </a:rPr>
              <a:t> </a:t>
            </a:r>
            <a:r>
              <a:rPr sz="1400" b="1" spc="-75" dirty="0">
                <a:solidFill>
                  <a:srgbClr val="434343"/>
                </a:solidFill>
                <a:latin typeface="Roboto Bk"/>
                <a:cs typeface="Roboto Bk"/>
              </a:rPr>
              <a:t>learning</a:t>
            </a:r>
            <a:r>
              <a:rPr sz="1400" b="1" dirty="0">
                <a:solidFill>
                  <a:srgbClr val="434343"/>
                </a:solidFill>
                <a:latin typeface="Roboto Bk"/>
                <a:cs typeface="Roboto Bk"/>
              </a:rPr>
              <a:t> </a:t>
            </a:r>
            <a:r>
              <a:rPr sz="1400" b="1" spc="-70" dirty="0">
                <a:solidFill>
                  <a:srgbClr val="434343"/>
                </a:solidFill>
                <a:latin typeface="Roboto Bk"/>
                <a:cs typeface="Roboto Bk"/>
              </a:rPr>
              <a:t>builds</a:t>
            </a:r>
            <a:r>
              <a:rPr sz="1400" b="1" spc="5" dirty="0">
                <a:solidFill>
                  <a:srgbClr val="434343"/>
                </a:solidFill>
                <a:latin typeface="Roboto Bk"/>
                <a:cs typeface="Roboto Bk"/>
              </a:rPr>
              <a:t> </a:t>
            </a:r>
            <a:r>
              <a:rPr sz="1400" b="1" dirty="0">
                <a:solidFill>
                  <a:srgbClr val="434343"/>
                </a:solidFill>
                <a:latin typeface="Roboto Bk"/>
                <a:cs typeface="Roboto Bk"/>
              </a:rPr>
              <a:t>a </a:t>
            </a:r>
            <a:r>
              <a:rPr sz="1400" b="1" spc="-65" dirty="0">
                <a:solidFill>
                  <a:srgbClr val="434343"/>
                </a:solidFill>
                <a:latin typeface="Roboto Bk"/>
                <a:cs typeface="Roboto Bk"/>
              </a:rPr>
              <a:t>model</a:t>
            </a:r>
            <a:r>
              <a:rPr sz="1400" b="1" spc="10" dirty="0">
                <a:solidFill>
                  <a:srgbClr val="434343"/>
                </a:solidFill>
                <a:latin typeface="Roboto Bk"/>
                <a:cs typeface="Roboto Bk"/>
              </a:rPr>
              <a:t> </a:t>
            </a:r>
            <a:r>
              <a:rPr sz="1400" b="1" spc="-35" dirty="0">
                <a:solidFill>
                  <a:srgbClr val="434343"/>
                </a:solidFill>
                <a:latin typeface="Roboto Bk"/>
                <a:cs typeface="Roboto Bk"/>
              </a:rPr>
              <a:t>by</a:t>
            </a:r>
            <a:r>
              <a:rPr sz="1400" b="1" spc="5" dirty="0">
                <a:solidFill>
                  <a:srgbClr val="434343"/>
                </a:solidFill>
                <a:latin typeface="Roboto Bk"/>
                <a:cs typeface="Roboto Bk"/>
              </a:rPr>
              <a:t> </a:t>
            </a:r>
            <a:r>
              <a:rPr sz="1400" b="1" spc="-80" dirty="0">
                <a:solidFill>
                  <a:srgbClr val="434343"/>
                </a:solidFill>
                <a:latin typeface="Roboto Bk"/>
                <a:cs typeface="Roboto Bk"/>
              </a:rPr>
              <a:t>deriving</a:t>
            </a:r>
            <a:r>
              <a:rPr sz="1400" b="1" dirty="0">
                <a:solidFill>
                  <a:srgbClr val="434343"/>
                </a:solidFill>
                <a:latin typeface="Roboto Bk"/>
                <a:cs typeface="Roboto Bk"/>
              </a:rPr>
              <a:t> </a:t>
            </a:r>
            <a:r>
              <a:rPr sz="1400" b="1" spc="-70" dirty="0">
                <a:solidFill>
                  <a:srgbClr val="434343"/>
                </a:solidFill>
                <a:latin typeface="Roboto Bk"/>
                <a:cs typeface="Roboto Bk"/>
              </a:rPr>
              <a:t>patterns</a:t>
            </a:r>
            <a:r>
              <a:rPr sz="1400" b="1" spc="5" dirty="0">
                <a:solidFill>
                  <a:srgbClr val="434343"/>
                </a:solidFill>
                <a:latin typeface="Roboto Bk"/>
                <a:cs typeface="Roboto Bk"/>
              </a:rPr>
              <a:t> </a:t>
            </a:r>
            <a:r>
              <a:rPr sz="1400" b="1" spc="-60" dirty="0">
                <a:solidFill>
                  <a:srgbClr val="434343"/>
                </a:solidFill>
                <a:latin typeface="Roboto Bk"/>
                <a:cs typeface="Roboto Bk"/>
              </a:rPr>
              <a:t>from</a:t>
            </a:r>
            <a:r>
              <a:rPr sz="1400" b="1" dirty="0">
                <a:solidFill>
                  <a:srgbClr val="434343"/>
                </a:solidFill>
                <a:latin typeface="Roboto Bk"/>
                <a:cs typeface="Roboto Bk"/>
              </a:rPr>
              <a:t> </a:t>
            </a:r>
            <a:r>
              <a:rPr sz="1400" b="1" spc="-80" dirty="0">
                <a:solidFill>
                  <a:srgbClr val="434343"/>
                </a:solidFill>
                <a:latin typeface="Roboto Bk"/>
                <a:cs typeface="Roboto Bk"/>
              </a:rPr>
              <a:t>example</a:t>
            </a:r>
            <a:r>
              <a:rPr sz="1400" b="1" spc="10" dirty="0">
                <a:solidFill>
                  <a:srgbClr val="434343"/>
                </a:solidFill>
                <a:latin typeface="Roboto Bk"/>
                <a:cs typeface="Roboto Bk"/>
              </a:rPr>
              <a:t> </a:t>
            </a:r>
            <a:r>
              <a:rPr sz="1400" b="1" spc="-50" dirty="0">
                <a:solidFill>
                  <a:srgbClr val="434343"/>
                </a:solidFill>
                <a:latin typeface="Roboto Bk"/>
                <a:cs typeface="Roboto Bk"/>
              </a:rPr>
              <a:t>data.</a:t>
            </a:r>
            <a:r>
              <a:rPr sz="1400" b="1" spc="5" dirty="0">
                <a:solidFill>
                  <a:srgbClr val="434343"/>
                </a:solidFill>
                <a:latin typeface="Roboto Bk"/>
                <a:cs typeface="Roboto Bk"/>
              </a:rPr>
              <a:t> </a:t>
            </a:r>
            <a:r>
              <a:rPr sz="1400" b="1" dirty="0">
                <a:solidFill>
                  <a:srgbClr val="434343"/>
                </a:solidFill>
                <a:latin typeface="Roboto Bk"/>
                <a:cs typeface="Roboto Bk"/>
              </a:rPr>
              <a:t>If </a:t>
            </a:r>
            <a:r>
              <a:rPr sz="1400" b="1" spc="-75" dirty="0">
                <a:solidFill>
                  <a:srgbClr val="434343"/>
                </a:solidFill>
                <a:latin typeface="Roboto Bk"/>
                <a:cs typeface="Roboto Bk"/>
              </a:rPr>
              <a:t>you</a:t>
            </a:r>
            <a:r>
              <a:rPr sz="1400" b="1" dirty="0">
                <a:solidFill>
                  <a:srgbClr val="434343"/>
                </a:solidFill>
                <a:latin typeface="Roboto Bk"/>
                <a:cs typeface="Roboto Bk"/>
              </a:rPr>
              <a:t> </a:t>
            </a:r>
            <a:r>
              <a:rPr sz="1400" b="1" spc="-35" dirty="0">
                <a:solidFill>
                  <a:srgbClr val="434343"/>
                </a:solidFill>
                <a:latin typeface="Roboto Bk"/>
                <a:cs typeface="Roboto Bk"/>
              </a:rPr>
              <a:t>use</a:t>
            </a:r>
            <a:r>
              <a:rPr sz="1400" b="1" spc="5" dirty="0">
                <a:solidFill>
                  <a:srgbClr val="434343"/>
                </a:solidFill>
                <a:latin typeface="Roboto Bk"/>
                <a:cs typeface="Roboto Bk"/>
              </a:rPr>
              <a:t> </a:t>
            </a:r>
            <a:r>
              <a:rPr sz="1400" b="1" spc="-40" dirty="0">
                <a:solidFill>
                  <a:srgbClr val="434343"/>
                </a:solidFill>
                <a:latin typeface="Roboto Bk"/>
                <a:cs typeface="Roboto Bk"/>
              </a:rPr>
              <a:t>the</a:t>
            </a:r>
            <a:r>
              <a:rPr sz="1400" b="1" spc="5" dirty="0">
                <a:solidFill>
                  <a:srgbClr val="434343"/>
                </a:solidFill>
                <a:latin typeface="Roboto Bk"/>
                <a:cs typeface="Roboto Bk"/>
              </a:rPr>
              <a:t> </a:t>
            </a:r>
            <a:r>
              <a:rPr sz="1400" b="1" spc="-20" dirty="0">
                <a:solidFill>
                  <a:srgbClr val="434343"/>
                </a:solidFill>
                <a:latin typeface="Roboto Bk"/>
                <a:cs typeface="Roboto Bk"/>
              </a:rPr>
              <a:t>same </a:t>
            </a:r>
            <a:r>
              <a:rPr sz="1400" b="1" spc="-85" dirty="0">
                <a:solidFill>
                  <a:srgbClr val="434343"/>
                </a:solidFill>
                <a:latin typeface="Roboto Bk"/>
                <a:cs typeface="Roboto Bk"/>
              </a:rPr>
              <a:t>dataset</a:t>
            </a:r>
            <a:r>
              <a:rPr sz="1400" b="1" spc="10" dirty="0">
                <a:solidFill>
                  <a:srgbClr val="434343"/>
                </a:solidFill>
                <a:latin typeface="Roboto Bk"/>
                <a:cs typeface="Roboto Bk"/>
              </a:rPr>
              <a:t> </a:t>
            </a:r>
            <a:r>
              <a:rPr sz="1400" b="1" spc="-65" dirty="0">
                <a:solidFill>
                  <a:srgbClr val="434343"/>
                </a:solidFill>
                <a:latin typeface="Roboto Bk"/>
                <a:cs typeface="Roboto Bk"/>
              </a:rPr>
              <a:t>for</a:t>
            </a:r>
            <a:r>
              <a:rPr sz="1400" b="1" spc="35" dirty="0">
                <a:solidFill>
                  <a:srgbClr val="434343"/>
                </a:solidFill>
                <a:latin typeface="Roboto Bk"/>
                <a:cs typeface="Roboto Bk"/>
              </a:rPr>
              <a:t> </a:t>
            </a:r>
            <a:r>
              <a:rPr sz="1400" b="1" spc="-95" dirty="0">
                <a:solidFill>
                  <a:srgbClr val="434343"/>
                </a:solidFill>
                <a:latin typeface="Roboto Bk"/>
                <a:cs typeface="Roboto Bk"/>
              </a:rPr>
              <a:t>training</a:t>
            </a:r>
            <a:r>
              <a:rPr sz="1400" b="1" spc="40" dirty="0">
                <a:solidFill>
                  <a:srgbClr val="434343"/>
                </a:solidFill>
                <a:latin typeface="Roboto Bk"/>
                <a:cs typeface="Roboto Bk"/>
              </a:rPr>
              <a:t> </a:t>
            </a:r>
            <a:r>
              <a:rPr sz="1400" b="1" spc="-105" dirty="0">
                <a:solidFill>
                  <a:srgbClr val="434343"/>
                </a:solidFill>
                <a:latin typeface="Roboto Bk"/>
                <a:cs typeface="Roboto Bk"/>
              </a:rPr>
              <a:t>and</a:t>
            </a:r>
            <a:r>
              <a:rPr sz="1400" b="1" spc="35" dirty="0">
                <a:solidFill>
                  <a:srgbClr val="434343"/>
                </a:solidFill>
                <a:latin typeface="Roboto Bk"/>
                <a:cs typeface="Roboto Bk"/>
              </a:rPr>
              <a:t> </a:t>
            </a:r>
            <a:r>
              <a:rPr sz="1400" b="1" spc="-90" dirty="0">
                <a:solidFill>
                  <a:srgbClr val="434343"/>
                </a:solidFill>
                <a:latin typeface="Roboto Bk"/>
                <a:cs typeface="Roboto Bk"/>
              </a:rPr>
              <a:t>validation,</a:t>
            </a:r>
            <a:r>
              <a:rPr sz="1400" b="1" spc="40" dirty="0">
                <a:solidFill>
                  <a:srgbClr val="434343"/>
                </a:solidFill>
                <a:latin typeface="Roboto Bk"/>
                <a:cs typeface="Roboto Bk"/>
              </a:rPr>
              <a:t> </a:t>
            </a:r>
            <a:r>
              <a:rPr sz="1400" b="1" spc="-140" dirty="0">
                <a:solidFill>
                  <a:srgbClr val="434343"/>
                </a:solidFill>
                <a:latin typeface="Roboto Bk"/>
                <a:cs typeface="Roboto Bk"/>
              </a:rPr>
              <a:t>you</a:t>
            </a:r>
            <a:r>
              <a:rPr sz="1400" b="1" spc="50" dirty="0">
                <a:solidFill>
                  <a:srgbClr val="434343"/>
                </a:solidFill>
                <a:latin typeface="Roboto Bk"/>
                <a:cs typeface="Roboto Bk"/>
              </a:rPr>
              <a:t> </a:t>
            </a:r>
            <a:r>
              <a:rPr sz="1400" b="1" spc="-75" dirty="0">
                <a:solidFill>
                  <a:srgbClr val="434343"/>
                </a:solidFill>
                <a:latin typeface="Roboto Bk"/>
                <a:cs typeface="Roboto Bk"/>
              </a:rPr>
              <a:t>will</a:t>
            </a:r>
            <a:r>
              <a:rPr sz="1400" b="1" spc="35" dirty="0">
                <a:solidFill>
                  <a:srgbClr val="434343"/>
                </a:solidFill>
                <a:latin typeface="Roboto Bk"/>
                <a:cs typeface="Roboto Bk"/>
              </a:rPr>
              <a:t> </a:t>
            </a:r>
            <a:r>
              <a:rPr sz="1400" b="1" spc="-100" dirty="0">
                <a:solidFill>
                  <a:srgbClr val="434343"/>
                </a:solidFill>
                <a:latin typeface="Roboto Bk"/>
                <a:cs typeface="Roboto Bk"/>
              </a:rPr>
              <a:t>never</a:t>
            </a:r>
            <a:r>
              <a:rPr sz="1400" b="1" spc="30" dirty="0">
                <a:solidFill>
                  <a:srgbClr val="434343"/>
                </a:solidFill>
                <a:latin typeface="Roboto Bk"/>
                <a:cs typeface="Roboto Bk"/>
              </a:rPr>
              <a:t> </a:t>
            </a:r>
            <a:r>
              <a:rPr sz="1400" b="1" spc="-130" dirty="0">
                <a:solidFill>
                  <a:srgbClr val="434343"/>
                </a:solidFill>
                <a:latin typeface="Roboto Bk"/>
                <a:cs typeface="Roboto Bk"/>
              </a:rPr>
              <a:t>know</a:t>
            </a:r>
            <a:r>
              <a:rPr sz="1400" b="1" spc="40" dirty="0">
                <a:solidFill>
                  <a:srgbClr val="434343"/>
                </a:solidFill>
                <a:latin typeface="Roboto Bk"/>
                <a:cs typeface="Roboto Bk"/>
              </a:rPr>
              <a:t> </a:t>
            </a:r>
            <a:r>
              <a:rPr sz="1400" b="1" spc="-100" dirty="0">
                <a:solidFill>
                  <a:srgbClr val="434343"/>
                </a:solidFill>
                <a:latin typeface="Roboto Bk"/>
                <a:cs typeface="Roboto Bk"/>
              </a:rPr>
              <a:t>whether</a:t>
            </a:r>
            <a:r>
              <a:rPr sz="1400" b="1" spc="30" dirty="0">
                <a:solidFill>
                  <a:srgbClr val="434343"/>
                </a:solidFill>
                <a:latin typeface="Roboto Bk"/>
                <a:cs typeface="Roboto Bk"/>
              </a:rPr>
              <a:t> </a:t>
            </a:r>
            <a:r>
              <a:rPr sz="1400" b="1" spc="-105" dirty="0">
                <a:solidFill>
                  <a:srgbClr val="434343"/>
                </a:solidFill>
                <a:latin typeface="Roboto Bk"/>
                <a:cs typeface="Roboto Bk"/>
              </a:rPr>
              <a:t>the</a:t>
            </a:r>
            <a:r>
              <a:rPr sz="1400" b="1" spc="35" dirty="0">
                <a:solidFill>
                  <a:srgbClr val="434343"/>
                </a:solidFill>
                <a:latin typeface="Roboto Bk"/>
                <a:cs typeface="Roboto Bk"/>
              </a:rPr>
              <a:t> </a:t>
            </a:r>
            <a:r>
              <a:rPr sz="1400" b="1" spc="-100" dirty="0">
                <a:solidFill>
                  <a:srgbClr val="434343"/>
                </a:solidFill>
                <a:latin typeface="Roboto Bk"/>
                <a:cs typeface="Roboto Bk"/>
              </a:rPr>
              <a:t>model</a:t>
            </a:r>
            <a:r>
              <a:rPr sz="1400" b="1" spc="35" dirty="0">
                <a:solidFill>
                  <a:srgbClr val="434343"/>
                </a:solidFill>
                <a:latin typeface="Roboto Bk"/>
                <a:cs typeface="Roboto Bk"/>
              </a:rPr>
              <a:t> </a:t>
            </a:r>
            <a:r>
              <a:rPr sz="1400" b="1" spc="-90" dirty="0">
                <a:solidFill>
                  <a:srgbClr val="434343"/>
                </a:solidFill>
                <a:latin typeface="Roboto Bk"/>
                <a:cs typeface="Roboto Bk"/>
              </a:rPr>
              <a:t>really</a:t>
            </a:r>
            <a:r>
              <a:rPr sz="1400" b="1" spc="30" dirty="0">
                <a:solidFill>
                  <a:srgbClr val="434343"/>
                </a:solidFill>
                <a:latin typeface="Roboto Bk"/>
                <a:cs typeface="Roboto Bk"/>
              </a:rPr>
              <a:t> </a:t>
            </a:r>
            <a:r>
              <a:rPr sz="1400" b="1" spc="-95" dirty="0">
                <a:solidFill>
                  <a:srgbClr val="434343"/>
                </a:solidFill>
                <a:latin typeface="Roboto Bk"/>
                <a:cs typeface="Roboto Bk"/>
              </a:rPr>
              <a:t>captured</a:t>
            </a:r>
            <a:r>
              <a:rPr sz="1400" b="1" spc="35" dirty="0">
                <a:solidFill>
                  <a:srgbClr val="434343"/>
                </a:solidFill>
                <a:latin typeface="Roboto Bk"/>
                <a:cs typeface="Roboto Bk"/>
              </a:rPr>
              <a:t> </a:t>
            </a:r>
            <a:r>
              <a:rPr sz="1400" b="1" spc="-105" dirty="0">
                <a:solidFill>
                  <a:srgbClr val="434343"/>
                </a:solidFill>
                <a:latin typeface="Roboto Bk"/>
                <a:cs typeface="Roboto Bk"/>
              </a:rPr>
              <a:t>the</a:t>
            </a:r>
            <a:r>
              <a:rPr sz="1400" b="1" spc="25" dirty="0">
                <a:solidFill>
                  <a:srgbClr val="434343"/>
                </a:solidFill>
                <a:latin typeface="Roboto Bk"/>
                <a:cs typeface="Roboto Bk"/>
              </a:rPr>
              <a:t> </a:t>
            </a:r>
            <a:r>
              <a:rPr sz="1400" b="1" spc="-110" dirty="0">
                <a:solidFill>
                  <a:srgbClr val="434343"/>
                </a:solidFill>
                <a:latin typeface="Roboto Bk"/>
                <a:cs typeface="Roboto Bk"/>
              </a:rPr>
              <a:t>underlying</a:t>
            </a:r>
            <a:r>
              <a:rPr sz="1400" b="1" spc="25" dirty="0">
                <a:solidFill>
                  <a:srgbClr val="434343"/>
                </a:solidFill>
                <a:latin typeface="Roboto Bk"/>
                <a:cs typeface="Roboto Bk"/>
              </a:rPr>
              <a:t> </a:t>
            </a:r>
            <a:r>
              <a:rPr sz="1400" b="1" spc="-100" dirty="0">
                <a:solidFill>
                  <a:srgbClr val="434343"/>
                </a:solidFill>
                <a:latin typeface="Roboto Bk"/>
                <a:cs typeface="Roboto Bk"/>
              </a:rPr>
              <a:t>patterns,</a:t>
            </a:r>
            <a:r>
              <a:rPr sz="1400" b="1" spc="30" dirty="0">
                <a:solidFill>
                  <a:srgbClr val="434343"/>
                </a:solidFill>
                <a:latin typeface="Roboto Bk"/>
                <a:cs typeface="Roboto Bk"/>
              </a:rPr>
              <a:t> </a:t>
            </a:r>
            <a:r>
              <a:rPr sz="1400" b="1" spc="-85" dirty="0">
                <a:solidFill>
                  <a:srgbClr val="434343"/>
                </a:solidFill>
                <a:latin typeface="Roboto Bk"/>
                <a:cs typeface="Roboto Bk"/>
              </a:rPr>
              <a:t>or</a:t>
            </a:r>
            <a:r>
              <a:rPr sz="1400" b="1" spc="35" dirty="0">
                <a:solidFill>
                  <a:srgbClr val="434343"/>
                </a:solidFill>
                <a:latin typeface="Roboto Bk"/>
                <a:cs typeface="Roboto Bk"/>
              </a:rPr>
              <a:t> </a:t>
            </a:r>
            <a:r>
              <a:rPr sz="1400" b="1" spc="-90" dirty="0">
                <a:solidFill>
                  <a:srgbClr val="434343"/>
                </a:solidFill>
                <a:latin typeface="Roboto Bk"/>
                <a:cs typeface="Roboto Bk"/>
              </a:rPr>
              <a:t>just</a:t>
            </a:r>
            <a:r>
              <a:rPr sz="1400" b="1" spc="40" dirty="0">
                <a:solidFill>
                  <a:srgbClr val="434343"/>
                </a:solidFill>
                <a:latin typeface="Roboto Bk"/>
                <a:cs typeface="Roboto Bk"/>
              </a:rPr>
              <a:t> </a:t>
            </a:r>
            <a:r>
              <a:rPr sz="1400" b="1" spc="-90" dirty="0">
                <a:solidFill>
                  <a:srgbClr val="434343"/>
                </a:solidFill>
                <a:latin typeface="Roboto Bk"/>
                <a:cs typeface="Roboto Bk"/>
              </a:rPr>
              <a:t>learned</a:t>
            </a:r>
            <a:r>
              <a:rPr sz="1400" b="1" spc="35" dirty="0">
                <a:solidFill>
                  <a:srgbClr val="434343"/>
                </a:solidFill>
                <a:latin typeface="Roboto Bk"/>
                <a:cs typeface="Roboto Bk"/>
              </a:rPr>
              <a:t> </a:t>
            </a:r>
            <a:r>
              <a:rPr sz="1400" b="1" spc="-105" dirty="0">
                <a:solidFill>
                  <a:srgbClr val="434343"/>
                </a:solidFill>
                <a:latin typeface="Roboto Bk"/>
                <a:cs typeface="Roboto Bk"/>
              </a:rPr>
              <a:t>the</a:t>
            </a:r>
            <a:r>
              <a:rPr sz="1400" b="1" spc="35" dirty="0">
                <a:solidFill>
                  <a:srgbClr val="434343"/>
                </a:solidFill>
                <a:latin typeface="Roboto Bk"/>
                <a:cs typeface="Roboto Bk"/>
              </a:rPr>
              <a:t> </a:t>
            </a:r>
            <a:r>
              <a:rPr sz="1400" b="1" spc="-90" dirty="0">
                <a:solidFill>
                  <a:srgbClr val="434343"/>
                </a:solidFill>
                <a:latin typeface="Roboto Bk"/>
                <a:cs typeface="Roboto Bk"/>
              </a:rPr>
              <a:t>target</a:t>
            </a:r>
            <a:r>
              <a:rPr sz="1400" b="1" spc="35" dirty="0">
                <a:solidFill>
                  <a:srgbClr val="434343"/>
                </a:solidFill>
                <a:latin typeface="Roboto Bk"/>
                <a:cs typeface="Roboto Bk"/>
              </a:rPr>
              <a:t> </a:t>
            </a:r>
            <a:r>
              <a:rPr sz="1400" b="1" spc="-95" dirty="0">
                <a:solidFill>
                  <a:srgbClr val="434343"/>
                </a:solidFill>
                <a:latin typeface="Roboto Bk"/>
                <a:cs typeface="Roboto Bk"/>
              </a:rPr>
              <a:t>value</a:t>
            </a:r>
            <a:r>
              <a:rPr sz="1400" b="1" spc="40" dirty="0">
                <a:solidFill>
                  <a:srgbClr val="434343"/>
                </a:solidFill>
                <a:latin typeface="Roboto Bk"/>
                <a:cs typeface="Roboto Bk"/>
              </a:rPr>
              <a:t> </a:t>
            </a:r>
            <a:r>
              <a:rPr sz="1400" b="1" spc="-25" dirty="0">
                <a:solidFill>
                  <a:srgbClr val="434343"/>
                </a:solidFill>
                <a:latin typeface="Roboto Bk"/>
                <a:cs typeface="Roboto Bk"/>
              </a:rPr>
              <a:t>by </a:t>
            </a:r>
            <a:r>
              <a:rPr sz="1400" b="1" spc="-55" dirty="0">
                <a:solidFill>
                  <a:srgbClr val="434343"/>
                </a:solidFill>
                <a:latin typeface="Roboto Bk"/>
                <a:cs typeface="Roboto Bk"/>
              </a:rPr>
              <a:t>heart</a:t>
            </a:r>
            <a:r>
              <a:rPr sz="1400" b="1" dirty="0">
                <a:solidFill>
                  <a:srgbClr val="434343"/>
                </a:solidFill>
                <a:latin typeface="Roboto Bk"/>
                <a:cs typeface="Roboto Bk"/>
              </a:rPr>
              <a:t> </a:t>
            </a:r>
            <a:r>
              <a:rPr sz="1400" b="1" spc="-10" dirty="0">
                <a:solidFill>
                  <a:srgbClr val="434343"/>
                </a:solidFill>
                <a:latin typeface="Roboto Bk"/>
                <a:cs typeface="Roboto Bk"/>
              </a:rPr>
              <a:t>for</a:t>
            </a:r>
            <a:r>
              <a:rPr sz="1400" b="1" spc="5" dirty="0">
                <a:solidFill>
                  <a:srgbClr val="434343"/>
                </a:solidFill>
                <a:latin typeface="Roboto Bk"/>
                <a:cs typeface="Roboto Bk"/>
              </a:rPr>
              <a:t> </a:t>
            </a:r>
            <a:r>
              <a:rPr sz="1400" b="1" spc="-70" dirty="0">
                <a:solidFill>
                  <a:srgbClr val="434343"/>
                </a:solidFill>
                <a:latin typeface="Roboto Bk"/>
                <a:cs typeface="Roboto Bk"/>
              </a:rPr>
              <a:t>every</a:t>
            </a:r>
            <a:r>
              <a:rPr sz="1400" b="1" dirty="0">
                <a:solidFill>
                  <a:srgbClr val="434343"/>
                </a:solidFill>
                <a:latin typeface="Roboto Bk"/>
                <a:cs typeface="Roboto Bk"/>
              </a:rPr>
              <a:t> </a:t>
            </a:r>
            <a:r>
              <a:rPr sz="1400" b="1" spc="-80" dirty="0">
                <a:solidFill>
                  <a:srgbClr val="434343"/>
                </a:solidFill>
                <a:latin typeface="Roboto Bk"/>
                <a:cs typeface="Roboto Bk"/>
              </a:rPr>
              <a:t>example</a:t>
            </a:r>
            <a:r>
              <a:rPr sz="1400" b="1" spc="5" dirty="0">
                <a:solidFill>
                  <a:srgbClr val="434343"/>
                </a:solidFill>
                <a:latin typeface="Roboto Bk"/>
                <a:cs typeface="Roboto Bk"/>
              </a:rPr>
              <a:t> </a:t>
            </a:r>
            <a:r>
              <a:rPr sz="1400" b="1" spc="-35" dirty="0">
                <a:solidFill>
                  <a:srgbClr val="434343"/>
                </a:solidFill>
                <a:latin typeface="Roboto Bk"/>
                <a:cs typeface="Roboto Bk"/>
              </a:rPr>
              <a:t>(e.g.</a:t>
            </a:r>
            <a:r>
              <a:rPr sz="1400" b="1" dirty="0">
                <a:solidFill>
                  <a:srgbClr val="434343"/>
                </a:solidFill>
                <a:latin typeface="Roboto Bk"/>
                <a:cs typeface="Roboto Bk"/>
              </a:rPr>
              <a:t> a </a:t>
            </a:r>
            <a:r>
              <a:rPr sz="1400" b="1" spc="-65" dirty="0">
                <a:solidFill>
                  <a:srgbClr val="434343"/>
                </a:solidFill>
                <a:latin typeface="Roboto Bk"/>
                <a:cs typeface="Roboto Bk"/>
              </a:rPr>
              <a:t>decision</a:t>
            </a:r>
            <a:r>
              <a:rPr sz="1400" b="1" dirty="0">
                <a:solidFill>
                  <a:srgbClr val="434343"/>
                </a:solidFill>
                <a:latin typeface="Roboto Bk"/>
                <a:cs typeface="Roboto Bk"/>
              </a:rPr>
              <a:t> </a:t>
            </a:r>
            <a:r>
              <a:rPr sz="1400" b="1" spc="-40" dirty="0">
                <a:solidFill>
                  <a:srgbClr val="434343"/>
                </a:solidFill>
                <a:latin typeface="Roboto Bk"/>
                <a:cs typeface="Roboto Bk"/>
              </a:rPr>
              <a:t>tree</a:t>
            </a:r>
            <a:r>
              <a:rPr sz="1400" b="1" dirty="0">
                <a:solidFill>
                  <a:srgbClr val="434343"/>
                </a:solidFill>
                <a:latin typeface="Roboto Bk"/>
                <a:cs typeface="Roboto Bk"/>
              </a:rPr>
              <a:t> </a:t>
            </a:r>
            <a:r>
              <a:rPr sz="1400" b="1" spc="-60" dirty="0">
                <a:solidFill>
                  <a:srgbClr val="434343"/>
                </a:solidFill>
                <a:latin typeface="Roboto Bk"/>
                <a:cs typeface="Roboto Bk"/>
              </a:rPr>
              <a:t>with</a:t>
            </a:r>
            <a:r>
              <a:rPr sz="1400" b="1" spc="-5" dirty="0">
                <a:solidFill>
                  <a:srgbClr val="434343"/>
                </a:solidFill>
                <a:latin typeface="Roboto Bk"/>
                <a:cs typeface="Roboto Bk"/>
              </a:rPr>
              <a:t> </a:t>
            </a:r>
            <a:r>
              <a:rPr sz="1400" b="1" spc="-55" dirty="0">
                <a:solidFill>
                  <a:srgbClr val="434343"/>
                </a:solidFill>
                <a:latin typeface="Roboto Bk"/>
                <a:cs typeface="Roboto Bk"/>
              </a:rPr>
              <a:t>rules</a:t>
            </a:r>
            <a:r>
              <a:rPr sz="1400" b="1" spc="-5" dirty="0">
                <a:solidFill>
                  <a:srgbClr val="434343"/>
                </a:solidFill>
                <a:latin typeface="Roboto Bk"/>
                <a:cs typeface="Roboto Bk"/>
              </a:rPr>
              <a:t> </a:t>
            </a:r>
            <a:r>
              <a:rPr sz="1400" b="1" spc="-50" dirty="0">
                <a:solidFill>
                  <a:srgbClr val="434343"/>
                </a:solidFill>
                <a:latin typeface="Roboto Bk"/>
                <a:cs typeface="Roboto Bk"/>
              </a:rPr>
              <a:t>that</a:t>
            </a:r>
            <a:r>
              <a:rPr sz="1400" b="1" dirty="0">
                <a:solidFill>
                  <a:srgbClr val="434343"/>
                </a:solidFill>
                <a:latin typeface="Roboto Bk"/>
                <a:cs typeface="Roboto Bk"/>
              </a:rPr>
              <a:t> </a:t>
            </a:r>
            <a:r>
              <a:rPr sz="1400" b="1" spc="-10" dirty="0">
                <a:solidFill>
                  <a:srgbClr val="434343"/>
                </a:solidFill>
                <a:latin typeface="Roboto Bk"/>
                <a:cs typeface="Roboto Bk"/>
              </a:rPr>
              <a:t>are</a:t>
            </a:r>
            <a:r>
              <a:rPr sz="1400" b="1" spc="5" dirty="0">
                <a:solidFill>
                  <a:srgbClr val="434343"/>
                </a:solidFill>
                <a:latin typeface="Roboto Bk"/>
                <a:cs typeface="Roboto Bk"/>
              </a:rPr>
              <a:t> </a:t>
            </a:r>
            <a:r>
              <a:rPr sz="1400" b="1" spc="-20" dirty="0">
                <a:solidFill>
                  <a:srgbClr val="434343"/>
                </a:solidFill>
                <a:latin typeface="Roboto Bk"/>
                <a:cs typeface="Roboto Bk"/>
              </a:rPr>
              <a:t>too</a:t>
            </a:r>
            <a:r>
              <a:rPr sz="1400" b="1" spc="5" dirty="0">
                <a:solidFill>
                  <a:srgbClr val="434343"/>
                </a:solidFill>
                <a:latin typeface="Roboto Bk"/>
                <a:cs typeface="Roboto Bk"/>
              </a:rPr>
              <a:t> </a:t>
            </a:r>
            <a:r>
              <a:rPr sz="1400" b="1" spc="-70" dirty="0">
                <a:solidFill>
                  <a:srgbClr val="434343"/>
                </a:solidFill>
                <a:latin typeface="Roboto Bk"/>
                <a:cs typeface="Roboto Bk"/>
              </a:rPr>
              <a:t>detailed,</a:t>
            </a:r>
            <a:r>
              <a:rPr sz="1400" b="1" dirty="0">
                <a:solidFill>
                  <a:srgbClr val="434343"/>
                </a:solidFill>
                <a:latin typeface="Roboto Bk"/>
                <a:cs typeface="Roboto Bk"/>
              </a:rPr>
              <a:t> </a:t>
            </a:r>
            <a:r>
              <a:rPr sz="1400" b="1" spc="-80" dirty="0">
                <a:solidFill>
                  <a:srgbClr val="434343"/>
                </a:solidFill>
                <a:latin typeface="Roboto Bk"/>
                <a:cs typeface="Roboto Bk"/>
              </a:rPr>
              <a:t>classifying</a:t>
            </a:r>
            <a:r>
              <a:rPr sz="1400" b="1" spc="5" dirty="0">
                <a:solidFill>
                  <a:srgbClr val="434343"/>
                </a:solidFill>
                <a:latin typeface="Roboto Bk"/>
                <a:cs typeface="Roboto Bk"/>
              </a:rPr>
              <a:t> </a:t>
            </a:r>
            <a:r>
              <a:rPr sz="1400" b="1" spc="-70" dirty="0">
                <a:solidFill>
                  <a:srgbClr val="434343"/>
                </a:solidFill>
                <a:latin typeface="Roboto Bk"/>
                <a:cs typeface="Roboto Bk"/>
              </a:rPr>
              <a:t>every</a:t>
            </a:r>
            <a:r>
              <a:rPr sz="1400" b="1" spc="-5" dirty="0">
                <a:solidFill>
                  <a:srgbClr val="434343"/>
                </a:solidFill>
                <a:latin typeface="Roboto Bk"/>
                <a:cs typeface="Roboto Bk"/>
              </a:rPr>
              <a:t> </a:t>
            </a:r>
            <a:r>
              <a:rPr sz="1400" b="1" spc="-65" dirty="0">
                <a:solidFill>
                  <a:srgbClr val="434343"/>
                </a:solidFill>
                <a:latin typeface="Roboto Bk"/>
                <a:cs typeface="Roboto Bk"/>
              </a:rPr>
              <a:t>single</a:t>
            </a:r>
            <a:r>
              <a:rPr sz="1400" b="1" dirty="0">
                <a:solidFill>
                  <a:srgbClr val="434343"/>
                </a:solidFill>
                <a:latin typeface="Roboto Bk"/>
                <a:cs typeface="Roboto Bk"/>
              </a:rPr>
              <a:t> </a:t>
            </a:r>
            <a:r>
              <a:rPr sz="1400" b="1" spc="-80" dirty="0">
                <a:solidFill>
                  <a:srgbClr val="434343"/>
                </a:solidFill>
                <a:latin typeface="Roboto Bk"/>
                <a:cs typeface="Roboto Bk"/>
              </a:rPr>
              <a:t>example</a:t>
            </a:r>
            <a:r>
              <a:rPr sz="1400" b="1" spc="5" dirty="0">
                <a:solidFill>
                  <a:srgbClr val="434343"/>
                </a:solidFill>
                <a:latin typeface="Roboto Bk"/>
                <a:cs typeface="Roboto Bk"/>
              </a:rPr>
              <a:t> </a:t>
            </a:r>
            <a:r>
              <a:rPr sz="1400" b="1" spc="-60" dirty="0">
                <a:solidFill>
                  <a:srgbClr val="434343"/>
                </a:solidFill>
                <a:latin typeface="Roboto Bk"/>
                <a:cs typeface="Roboto Bk"/>
              </a:rPr>
              <a:t>with</a:t>
            </a:r>
            <a:r>
              <a:rPr sz="1400" b="1" spc="-5" dirty="0">
                <a:solidFill>
                  <a:srgbClr val="434343"/>
                </a:solidFill>
                <a:latin typeface="Roboto Bk"/>
                <a:cs typeface="Roboto Bk"/>
              </a:rPr>
              <a:t> </a:t>
            </a:r>
            <a:r>
              <a:rPr sz="1400" b="1" dirty="0">
                <a:solidFill>
                  <a:srgbClr val="434343"/>
                </a:solidFill>
                <a:latin typeface="Roboto Bk"/>
                <a:cs typeface="Roboto Bk"/>
              </a:rPr>
              <a:t>a </a:t>
            </a:r>
            <a:r>
              <a:rPr sz="1400" b="1" spc="-55" dirty="0">
                <a:solidFill>
                  <a:srgbClr val="434343"/>
                </a:solidFill>
                <a:latin typeface="Roboto Bk"/>
                <a:cs typeface="Roboto Bk"/>
              </a:rPr>
              <a:t>specific</a:t>
            </a:r>
            <a:r>
              <a:rPr sz="1400" b="1" spc="-10" dirty="0">
                <a:solidFill>
                  <a:srgbClr val="434343"/>
                </a:solidFill>
                <a:latin typeface="Roboto Bk"/>
                <a:cs typeface="Roboto Bk"/>
              </a:rPr>
              <a:t> </a:t>
            </a:r>
            <a:r>
              <a:rPr sz="1400" b="1" spc="-65" dirty="0">
                <a:solidFill>
                  <a:srgbClr val="434343"/>
                </a:solidFill>
                <a:latin typeface="Roboto Bk"/>
                <a:cs typeface="Roboto Bk"/>
              </a:rPr>
              <a:t>rule,</a:t>
            </a:r>
            <a:r>
              <a:rPr sz="1400" b="1" spc="5" dirty="0">
                <a:solidFill>
                  <a:srgbClr val="434343"/>
                </a:solidFill>
                <a:latin typeface="Roboto Bk"/>
                <a:cs typeface="Roboto Bk"/>
              </a:rPr>
              <a:t> </a:t>
            </a:r>
            <a:r>
              <a:rPr sz="1400" b="1" spc="-75" dirty="0">
                <a:solidFill>
                  <a:srgbClr val="434343"/>
                </a:solidFill>
                <a:latin typeface="Roboto Bk"/>
                <a:cs typeface="Roboto Bk"/>
              </a:rPr>
              <a:t>instead</a:t>
            </a:r>
            <a:r>
              <a:rPr sz="1400" b="1" dirty="0">
                <a:solidFill>
                  <a:srgbClr val="434343"/>
                </a:solidFill>
                <a:latin typeface="Roboto Bk"/>
                <a:cs typeface="Roboto Bk"/>
              </a:rPr>
              <a:t> of </a:t>
            </a:r>
            <a:r>
              <a:rPr sz="1400" b="1" spc="-50" dirty="0">
                <a:solidFill>
                  <a:srgbClr val="434343"/>
                </a:solidFill>
                <a:latin typeface="Roboto Bk"/>
                <a:cs typeface="Roboto Bk"/>
              </a:rPr>
              <a:t>a </a:t>
            </a:r>
            <a:r>
              <a:rPr sz="1400" b="1" spc="-95" dirty="0">
                <a:solidFill>
                  <a:srgbClr val="434343"/>
                </a:solidFill>
                <a:latin typeface="Roboto Bk"/>
                <a:cs typeface="Roboto Bk"/>
              </a:rPr>
              <a:t>limited</a:t>
            </a:r>
            <a:r>
              <a:rPr sz="1400" b="1" spc="-5" dirty="0">
                <a:solidFill>
                  <a:srgbClr val="434343"/>
                </a:solidFill>
                <a:latin typeface="Roboto Bk"/>
                <a:cs typeface="Roboto Bk"/>
              </a:rPr>
              <a:t> </a:t>
            </a:r>
            <a:r>
              <a:rPr sz="1400" b="1" spc="-90" dirty="0">
                <a:solidFill>
                  <a:srgbClr val="434343"/>
                </a:solidFill>
                <a:latin typeface="Roboto Bk"/>
                <a:cs typeface="Roboto Bk"/>
              </a:rPr>
              <a:t>set</a:t>
            </a:r>
            <a:r>
              <a:rPr sz="1400" b="1" spc="5" dirty="0">
                <a:solidFill>
                  <a:srgbClr val="434343"/>
                </a:solidFill>
                <a:latin typeface="Roboto Bk"/>
                <a:cs typeface="Roboto Bk"/>
              </a:rPr>
              <a:t> </a:t>
            </a:r>
            <a:r>
              <a:rPr sz="1400" b="1" spc="-80" dirty="0">
                <a:solidFill>
                  <a:srgbClr val="434343"/>
                </a:solidFill>
                <a:latin typeface="Roboto Bk"/>
                <a:cs typeface="Roboto Bk"/>
              </a:rPr>
              <a:t>of</a:t>
            </a:r>
            <a:r>
              <a:rPr sz="1400" b="1" spc="-25" dirty="0">
                <a:solidFill>
                  <a:srgbClr val="434343"/>
                </a:solidFill>
                <a:latin typeface="Roboto Bk"/>
                <a:cs typeface="Roboto Bk"/>
              </a:rPr>
              <a:t> </a:t>
            </a:r>
            <a:r>
              <a:rPr sz="1400" b="1" spc="-90" dirty="0">
                <a:solidFill>
                  <a:srgbClr val="434343"/>
                </a:solidFill>
                <a:latin typeface="Roboto Bk"/>
                <a:cs typeface="Roboto Bk"/>
              </a:rPr>
              <a:t>general</a:t>
            </a:r>
            <a:r>
              <a:rPr sz="1400" b="1" spc="-15" dirty="0">
                <a:solidFill>
                  <a:srgbClr val="434343"/>
                </a:solidFill>
                <a:latin typeface="Roboto Bk"/>
                <a:cs typeface="Roboto Bk"/>
              </a:rPr>
              <a:t> </a:t>
            </a:r>
            <a:r>
              <a:rPr sz="1400" b="1" spc="-90" dirty="0">
                <a:solidFill>
                  <a:srgbClr val="434343"/>
                </a:solidFill>
                <a:latin typeface="Roboto Bk"/>
                <a:cs typeface="Roboto Bk"/>
              </a:rPr>
              <a:t>rules</a:t>
            </a:r>
            <a:r>
              <a:rPr sz="1400" b="1" spc="-10" dirty="0">
                <a:solidFill>
                  <a:srgbClr val="434343"/>
                </a:solidFill>
                <a:latin typeface="Roboto Bk"/>
                <a:cs typeface="Roboto Bk"/>
              </a:rPr>
              <a:t> </a:t>
            </a:r>
            <a:r>
              <a:rPr sz="1400" b="1" spc="-90" dirty="0">
                <a:solidFill>
                  <a:srgbClr val="434343"/>
                </a:solidFill>
                <a:latin typeface="Roboto Bk"/>
                <a:cs typeface="Roboto Bk"/>
              </a:rPr>
              <a:t>classifying</a:t>
            </a:r>
            <a:r>
              <a:rPr sz="1400" b="1" spc="-15" dirty="0">
                <a:solidFill>
                  <a:srgbClr val="434343"/>
                </a:solidFill>
                <a:latin typeface="Roboto Bk"/>
                <a:cs typeface="Roboto Bk"/>
              </a:rPr>
              <a:t> </a:t>
            </a:r>
            <a:r>
              <a:rPr sz="1400" b="1" dirty="0">
                <a:solidFill>
                  <a:srgbClr val="434343"/>
                </a:solidFill>
                <a:latin typeface="Roboto Bk"/>
                <a:cs typeface="Roboto Bk"/>
              </a:rPr>
              <a:t>a</a:t>
            </a:r>
            <a:r>
              <a:rPr sz="1400" b="1" spc="10" dirty="0">
                <a:solidFill>
                  <a:srgbClr val="434343"/>
                </a:solidFill>
                <a:latin typeface="Roboto Bk"/>
                <a:cs typeface="Roboto Bk"/>
              </a:rPr>
              <a:t> </a:t>
            </a:r>
            <a:r>
              <a:rPr sz="1400" b="1" spc="-85" dirty="0">
                <a:solidFill>
                  <a:srgbClr val="434343"/>
                </a:solidFill>
                <a:latin typeface="Roboto Bk"/>
                <a:cs typeface="Roboto Bk"/>
              </a:rPr>
              <a:t>large</a:t>
            </a:r>
            <a:r>
              <a:rPr sz="1400" b="1" spc="-10" dirty="0">
                <a:solidFill>
                  <a:srgbClr val="434343"/>
                </a:solidFill>
                <a:latin typeface="Roboto Bk"/>
                <a:cs typeface="Roboto Bk"/>
              </a:rPr>
              <a:t> </a:t>
            </a:r>
            <a:r>
              <a:rPr sz="1400" b="1" spc="-90" dirty="0">
                <a:solidFill>
                  <a:srgbClr val="434343"/>
                </a:solidFill>
                <a:latin typeface="Roboto Bk"/>
                <a:cs typeface="Roboto Bk"/>
              </a:rPr>
              <a:t>set</a:t>
            </a:r>
            <a:r>
              <a:rPr sz="1400" b="1" spc="5" dirty="0">
                <a:solidFill>
                  <a:srgbClr val="434343"/>
                </a:solidFill>
                <a:latin typeface="Roboto Bk"/>
                <a:cs typeface="Roboto Bk"/>
              </a:rPr>
              <a:t> </a:t>
            </a:r>
            <a:r>
              <a:rPr sz="1400" b="1" spc="-80" dirty="0">
                <a:solidFill>
                  <a:srgbClr val="434343"/>
                </a:solidFill>
                <a:latin typeface="Roboto Bk"/>
                <a:cs typeface="Roboto Bk"/>
              </a:rPr>
              <a:t>of</a:t>
            </a:r>
            <a:r>
              <a:rPr sz="1400" b="1" spc="-15" dirty="0">
                <a:solidFill>
                  <a:srgbClr val="434343"/>
                </a:solidFill>
                <a:latin typeface="Roboto Bk"/>
                <a:cs typeface="Roboto Bk"/>
              </a:rPr>
              <a:t> </a:t>
            </a:r>
            <a:r>
              <a:rPr sz="1400" b="1" spc="-80" dirty="0">
                <a:solidFill>
                  <a:srgbClr val="434343"/>
                </a:solidFill>
                <a:latin typeface="Roboto Bk"/>
                <a:cs typeface="Roboto Bk"/>
              </a:rPr>
              <a:t>similar</a:t>
            </a:r>
            <a:r>
              <a:rPr sz="1400" b="1" spc="-10" dirty="0">
                <a:solidFill>
                  <a:srgbClr val="434343"/>
                </a:solidFill>
                <a:latin typeface="Roboto Bk"/>
                <a:cs typeface="Roboto Bk"/>
              </a:rPr>
              <a:t> cases).</a:t>
            </a:r>
            <a:endParaRPr sz="1400">
              <a:latin typeface="Roboto Bk"/>
              <a:cs typeface="Roboto Bk"/>
            </a:endParaRPr>
          </a:p>
          <a:p>
            <a:pPr>
              <a:lnSpc>
                <a:spcPct val="100000"/>
              </a:lnSpc>
              <a:spcBef>
                <a:spcPts val="55"/>
              </a:spcBef>
            </a:pPr>
            <a:endParaRPr sz="1400">
              <a:latin typeface="Roboto Bk"/>
              <a:cs typeface="Roboto Bk"/>
            </a:endParaRPr>
          </a:p>
          <a:p>
            <a:pPr marL="12700" algn="just">
              <a:lnSpc>
                <a:spcPct val="100000"/>
              </a:lnSpc>
            </a:pPr>
            <a:r>
              <a:rPr sz="1400" b="1" spc="-10" dirty="0">
                <a:solidFill>
                  <a:srgbClr val="434343"/>
                </a:solidFill>
                <a:latin typeface="Calibri"/>
                <a:cs typeface="Calibri"/>
              </a:rPr>
              <a:t>OVERFITTING</a:t>
            </a:r>
            <a:r>
              <a:rPr sz="1400" b="1" spc="-15" dirty="0">
                <a:solidFill>
                  <a:srgbClr val="434343"/>
                </a:solidFill>
                <a:latin typeface="Calibri"/>
                <a:cs typeface="Calibri"/>
              </a:rPr>
              <a:t> </a:t>
            </a:r>
            <a:r>
              <a:rPr sz="1400" b="1" dirty="0">
                <a:solidFill>
                  <a:srgbClr val="434343"/>
                </a:solidFill>
                <a:latin typeface="Calibri"/>
                <a:cs typeface="Calibri"/>
              </a:rPr>
              <a:t>VERSUS</a:t>
            </a:r>
            <a:r>
              <a:rPr sz="1400" b="1" spc="15" dirty="0">
                <a:solidFill>
                  <a:srgbClr val="434343"/>
                </a:solidFill>
                <a:latin typeface="Calibri"/>
                <a:cs typeface="Calibri"/>
              </a:rPr>
              <a:t> </a:t>
            </a:r>
            <a:r>
              <a:rPr sz="1400" b="1" spc="-10" dirty="0">
                <a:solidFill>
                  <a:srgbClr val="434343"/>
                </a:solidFill>
                <a:latin typeface="Calibri"/>
                <a:cs typeface="Calibri"/>
              </a:rPr>
              <a:t>GENERALISATION</a:t>
            </a:r>
            <a:endParaRPr sz="1400">
              <a:latin typeface="Calibri"/>
              <a:cs typeface="Calibri"/>
            </a:endParaRPr>
          </a:p>
          <a:p>
            <a:pPr>
              <a:lnSpc>
                <a:spcPct val="100000"/>
              </a:lnSpc>
              <a:spcBef>
                <a:spcPts val="85"/>
              </a:spcBef>
            </a:pPr>
            <a:endParaRPr sz="1400">
              <a:latin typeface="Calibri"/>
              <a:cs typeface="Calibri"/>
            </a:endParaRPr>
          </a:p>
          <a:p>
            <a:pPr marL="12700" marR="6350" algn="just">
              <a:lnSpc>
                <a:spcPct val="100000"/>
              </a:lnSpc>
            </a:pPr>
            <a:r>
              <a:rPr sz="1400" b="1" spc="-130" dirty="0">
                <a:solidFill>
                  <a:srgbClr val="434343"/>
                </a:solidFill>
                <a:latin typeface="Roboto Bk"/>
                <a:cs typeface="Roboto Bk"/>
              </a:rPr>
              <a:t>Mind</a:t>
            </a:r>
            <a:r>
              <a:rPr sz="1400" b="1" spc="40" dirty="0">
                <a:solidFill>
                  <a:srgbClr val="434343"/>
                </a:solidFill>
                <a:latin typeface="Roboto Bk"/>
                <a:cs typeface="Roboto Bk"/>
              </a:rPr>
              <a:t> </a:t>
            </a:r>
            <a:r>
              <a:rPr sz="1400" b="1" spc="-105" dirty="0">
                <a:solidFill>
                  <a:srgbClr val="434343"/>
                </a:solidFill>
                <a:latin typeface="Roboto Bk"/>
                <a:cs typeface="Roboto Bk"/>
              </a:rPr>
              <a:t>that</a:t>
            </a:r>
            <a:r>
              <a:rPr sz="1400" b="1" spc="20" dirty="0">
                <a:solidFill>
                  <a:srgbClr val="434343"/>
                </a:solidFill>
                <a:latin typeface="Roboto Bk"/>
                <a:cs typeface="Roboto Bk"/>
              </a:rPr>
              <a:t> </a:t>
            </a:r>
            <a:r>
              <a:rPr sz="1400" b="1" spc="-110" dirty="0">
                <a:solidFill>
                  <a:srgbClr val="434343"/>
                </a:solidFill>
                <a:latin typeface="Roboto Bk"/>
                <a:cs typeface="Roboto Bk"/>
              </a:rPr>
              <a:t>the</a:t>
            </a:r>
            <a:r>
              <a:rPr sz="1400" b="1" spc="25" dirty="0">
                <a:solidFill>
                  <a:srgbClr val="434343"/>
                </a:solidFill>
                <a:latin typeface="Roboto Bk"/>
                <a:cs typeface="Roboto Bk"/>
              </a:rPr>
              <a:t> </a:t>
            </a:r>
            <a:r>
              <a:rPr sz="1400" b="1" spc="-100" dirty="0">
                <a:solidFill>
                  <a:srgbClr val="434343"/>
                </a:solidFill>
                <a:latin typeface="Roboto Bk"/>
                <a:cs typeface="Roboto Bk"/>
              </a:rPr>
              <a:t>purpose</a:t>
            </a:r>
            <a:r>
              <a:rPr sz="1400" b="1" spc="45" dirty="0">
                <a:solidFill>
                  <a:srgbClr val="434343"/>
                </a:solidFill>
                <a:latin typeface="Roboto Bk"/>
                <a:cs typeface="Roboto Bk"/>
              </a:rPr>
              <a:t> </a:t>
            </a:r>
            <a:r>
              <a:rPr sz="1400" b="1" spc="-75" dirty="0">
                <a:solidFill>
                  <a:srgbClr val="434343"/>
                </a:solidFill>
                <a:latin typeface="Roboto Bk"/>
                <a:cs typeface="Roboto Bk"/>
              </a:rPr>
              <a:t>of</a:t>
            </a:r>
            <a:r>
              <a:rPr sz="1400" b="1" spc="35" dirty="0">
                <a:solidFill>
                  <a:srgbClr val="434343"/>
                </a:solidFill>
                <a:latin typeface="Roboto Bk"/>
                <a:cs typeface="Roboto Bk"/>
              </a:rPr>
              <a:t> </a:t>
            </a:r>
            <a:r>
              <a:rPr sz="1400" b="1" spc="-100" dirty="0">
                <a:solidFill>
                  <a:srgbClr val="434343"/>
                </a:solidFill>
                <a:latin typeface="Roboto Bk"/>
                <a:cs typeface="Roboto Bk"/>
              </a:rPr>
              <a:t>supervised</a:t>
            </a:r>
            <a:r>
              <a:rPr sz="1400" b="1" spc="40" dirty="0">
                <a:solidFill>
                  <a:srgbClr val="434343"/>
                </a:solidFill>
                <a:latin typeface="Roboto Bk"/>
                <a:cs typeface="Roboto Bk"/>
              </a:rPr>
              <a:t> </a:t>
            </a:r>
            <a:r>
              <a:rPr sz="1400" b="1" spc="-105" dirty="0">
                <a:solidFill>
                  <a:srgbClr val="434343"/>
                </a:solidFill>
                <a:latin typeface="Roboto Bk"/>
                <a:cs typeface="Roboto Bk"/>
              </a:rPr>
              <a:t>machine</a:t>
            </a:r>
            <a:r>
              <a:rPr sz="1400" b="1" spc="35" dirty="0">
                <a:solidFill>
                  <a:srgbClr val="434343"/>
                </a:solidFill>
                <a:latin typeface="Roboto Bk"/>
                <a:cs typeface="Roboto Bk"/>
              </a:rPr>
              <a:t> </a:t>
            </a:r>
            <a:r>
              <a:rPr sz="1400" b="1" spc="-95" dirty="0">
                <a:solidFill>
                  <a:srgbClr val="434343"/>
                </a:solidFill>
                <a:latin typeface="Roboto Bk"/>
                <a:cs typeface="Roboto Bk"/>
              </a:rPr>
              <a:t>learning</a:t>
            </a:r>
            <a:r>
              <a:rPr sz="1400" b="1" spc="45" dirty="0">
                <a:solidFill>
                  <a:srgbClr val="434343"/>
                </a:solidFill>
                <a:latin typeface="Roboto Bk"/>
                <a:cs typeface="Roboto Bk"/>
              </a:rPr>
              <a:t> </a:t>
            </a:r>
            <a:r>
              <a:rPr sz="1400" b="1" spc="-85" dirty="0">
                <a:solidFill>
                  <a:srgbClr val="434343"/>
                </a:solidFill>
                <a:latin typeface="Roboto Bk"/>
                <a:cs typeface="Roboto Bk"/>
              </a:rPr>
              <a:t>is</a:t>
            </a:r>
            <a:r>
              <a:rPr sz="1400" b="1" spc="30" dirty="0">
                <a:solidFill>
                  <a:srgbClr val="434343"/>
                </a:solidFill>
                <a:latin typeface="Roboto Bk"/>
                <a:cs typeface="Roboto Bk"/>
              </a:rPr>
              <a:t> </a:t>
            </a:r>
            <a:r>
              <a:rPr sz="1400" b="1" spc="-114" dirty="0">
                <a:solidFill>
                  <a:srgbClr val="434343"/>
                </a:solidFill>
                <a:latin typeface="Roboto Bk"/>
                <a:cs typeface="Roboto Bk"/>
              </a:rPr>
              <a:t>not</a:t>
            </a:r>
            <a:r>
              <a:rPr sz="1400" b="1" spc="30" dirty="0">
                <a:solidFill>
                  <a:srgbClr val="434343"/>
                </a:solidFill>
                <a:latin typeface="Roboto Bk"/>
                <a:cs typeface="Roboto Bk"/>
              </a:rPr>
              <a:t> </a:t>
            </a:r>
            <a:r>
              <a:rPr sz="1400" b="1" spc="-100" dirty="0">
                <a:solidFill>
                  <a:srgbClr val="434343"/>
                </a:solidFill>
                <a:latin typeface="Roboto Bk"/>
                <a:cs typeface="Roboto Bk"/>
              </a:rPr>
              <a:t>to</a:t>
            </a:r>
            <a:r>
              <a:rPr sz="1400" b="1" spc="40" dirty="0">
                <a:solidFill>
                  <a:srgbClr val="434343"/>
                </a:solidFill>
                <a:latin typeface="Roboto Bk"/>
                <a:cs typeface="Roboto Bk"/>
              </a:rPr>
              <a:t> </a:t>
            </a:r>
            <a:r>
              <a:rPr sz="1400" b="1" spc="-90" dirty="0">
                <a:solidFill>
                  <a:srgbClr val="434343"/>
                </a:solidFill>
                <a:latin typeface="Roboto Bk"/>
                <a:cs typeface="Roboto Bk"/>
              </a:rPr>
              <a:t>predict</a:t>
            </a:r>
            <a:r>
              <a:rPr sz="1400" b="1" spc="40" dirty="0">
                <a:solidFill>
                  <a:srgbClr val="434343"/>
                </a:solidFill>
                <a:latin typeface="Roboto Bk"/>
                <a:cs typeface="Roboto Bk"/>
              </a:rPr>
              <a:t> </a:t>
            </a:r>
            <a:r>
              <a:rPr sz="1400" b="1" spc="-105" dirty="0">
                <a:solidFill>
                  <a:srgbClr val="434343"/>
                </a:solidFill>
                <a:latin typeface="Roboto Bk"/>
                <a:cs typeface="Roboto Bk"/>
              </a:rPr>
              <a:t>the</a:t>
            </a:r>
            <a:r>
              <a:rPr sz="1400" b="1" spc="40" dirty="0">
                <a:solidFill>
                  <a:srgbClr val="434343"/>
                </a:solidFill>
                <a:latin typeface="Roboto Bk"/>
                <a:cs typeface="Roboto Bk"/>
              </a:rPr>
              <a:t> </a:t>
            </a:r>
            <a:r>
              <a:rPr sz="1400" b="1" spc="-90" dirty="0">
                <a:solidFill>
                  <a:srgbClr val="434343"/>
                </a:solidFill>
                <a:latin typeface="Roboto Bk"/>
                <a:cs typeface="Roboto Bk"/>
              </a:rPr>
              <a:t>labeled</a:t>
            </a:r>
            <a:r>
              <a:rPr sz="1400" b="1" spc="45" dirty="0">
                <a:solidFill>
                  <a:srgbClr val="434343"/>
                </a:solidFill>
                <a:latin typeface="Roboto Bk"/>
                <a:cs typeface="Roboto Bk"/>
              </a:rPr>
              <a:t> </a:t>
            </a:r>
            <a:r>
              <a:rPr sz="1400" b="1" spc="-95" dirty="0">
                <a:solidFill>
                  <a:srgbClr val="434343"/>
                </a:solidFill>
                <a:latin typeface="Roboto Bk"/>
                <a:cs typeface="Roboto Bk"/>
              </a:rPr>
              <a:t>training</a:t>
            </a:r>
            <a:r>
              <a:rPr sz="1400" b="1" spc="50" dirty="0">
                <a:solidFill>
                  <a:srgbClr val="434343"/>
                </a:solidFill>
                <a:latin typeface="Roboto Bk"/>
                <a:cs typeface="Roboto Bk"/>
              </a:rPr>
              <a:t> </a:t>
            </a:r>
            <a:r>
              <a:rPr sz="1400" b="1" spc="-85" dirty="0">
                <a:solidFill>
                  <a:srgbClr val="434343"/>
                </a:solidFill>
                <a:latin typeface="Roboto Bk"/>
                <a:cs typeface="Roboto Bk"/>
              </a:rPr>
              <a:t>data</a:t>
            </a:r>
            <a:r>
              <a:rPr sz="1400" b="1" spc="40" dirty="0">
                <a:solidFill>
                  <a:srgbClr val="434343"/>
                </a:solidFill>
                <a:latin typeface="Roboto Bk"/>
                <a:cs typeface="Roboto Bk"/>
              </a:rPr>
              <a:t> </a:t>
            </a:r>
            <a:r>
              <a:rPr sz="1400" b="1" spc="-125" dirty="0">
                <a:solidFill>
                  <a:srgbClr val="434343"/>
                </a:solidFill>
                <a:latin typeface="Roboto Bk"/>
                <a:cs typeface="Roboto Bk"/>
              </a:rPr>
              <a:t>(you</a:t>
            </a:r>
            <a:r>
              <a:rPr sz="1400" b="1" spc="35" dirty="0">
                <a:solidFill>
                  <a:srgbClr val="434343"/>
                </a:solidFill>
                <a:latin typeface="Roboto Bk"/>
                <a:cs typeface="Roboto Bk"/>
              </a:rPr>
              <a:t> </a:t>
            </a:r>
            <a:r>
              <a:rPr sz="1400" b="1" spc="-135" dirty="0">
                <a:solidFill>
                  <a:srgbClr val="434343"/>
                </a:solidFill>
                <a:latin typeface="Roboto Bk"/>
                <a:cs typeface="Roboto Bk"/>
              </a:rPr>
              <a:t>know</a:t>
            </a:r>
            <a:r>
              <a:rPr sz="1400" b="1" spc="50" dirty="0">
                <a:solidFill>
                  <a:srgbClr val="434343"/>
                </a:solidFill>
                <a:latin typeface="Roboto Bk"/>
                <a:cs typeface="Roboto Bk"/>
              </a:rPr>
              <a:t> </a:t>
            </a:r>
            <a:r>
              <a:rPr sz="1400" b="1" spc="-90" dirty="0">
                <a:solidFill>
                  <a:srgbClr val="434343"/>
                </a:solidFill>
                <a:latin typeface="Roboto Bk"/>
                <a:cs typeface="Roboto Bk"/>
              </a:rPr>
              <a:t>already</a:t>
            </a:r>
            <a:r>
              <a:rPr sz="1400" b="1" spc="35" dirty="0">
                <a:solidFill>
                  <a:srgbClr val="434343"/>
                </a:solidFill>
                <a:latin typeface="Roboto Bk"/>
                <a:cs typeface="Roboto Bk"/>
              </a:rPr>
              <a:t> </a:t>
            </a:r>
            <a:r>
              <a:rPr sz="1400" b="1" spc="-105" dirty="0">
                <a:solidFill>
                  <a:srgbClr val="434343"/>
                </a:solidFill>
                <a:latin typeface="Roboto Bk"/>
                <a:cs typeface="Roboto Bk"/>
              </a:rPr>
              <a:t>the</a:t>
            </a:r>
            <a:r>
              <a:rPr sz="1400" b="1" spc="40" dirty="0">
                <a:solidFill>
                  <a:srgbClr val="434343"/>
                </a:solidFill>
                <a:latin typeface="Roboto Bk"/>
                <a:cs typeface="Roboto Bk"/>
              </a:rPr>
              <a:t> </a:t>
            </a:r>
            <a:r>
              <a:rPr sz="1400" b="1" spc="-110" dirty="0">
                <a:solidFill>
                  <a:srgbClr val="434343"/>
                </a:solidFill>
                <a:latin typeface="Roboto Bk"/>
                <a:cs typeface="Roboto Bk"/>
              </a:rPr>
              <a:t>outcome</a:t>
            </a:r>
            <a:r>
              <a:rPr sz="1400" b="1" spc="40" dirty="0">
                <a:solidFill>
                  <a:srgbClr val="434343"/>
                </a:solidFill>
                <a:latin typeface="Roboto Bk"/>
                <a:cs typeface="Roboto Bk"/>
              </a:rPr>
              <a:t> </a:t>
            </a:r>
            <a:r>
              <a:rPr sz="1400" b="1" spc="-95" dirty="0">
                <a:solidFill>
                  <a:srgbClr val="434343"/>
                </a:solidFill>
                <a:latin typeface="Roboto Bk"/>
                <a:cs typeface="Roboto Bk"/>
              </a:rPr>
              <a:t>for</a:t>
            </a:r>
            <a:r>
              <a:rPr sz="1400" b="1" spc="25" dirty="0">
                <a:solidFill>
                  <a:srgbClr val="434343"/>
                </a:solidFill>
                <a:latin typeface="Roboto Bk"/>
                <a:cs typeface="Roboto Bk"/>
              </a:rPr>
              <a:t> </a:t>
            </a:r>
            <a:r>
              <a:rPr sz="1400" b="1" spc="-95" dirty="0">
                <a:solidFill>
                  <a:srgbClr val="434343"/>
                </a:solidFill>
                <a:latin typeface="Roboto Bk"/>
                <a:cs typeface="Roboto Bk"/>
              </a:rPr>
              <a:t>that</a:t>
            </a:r>
            <a:r>
              <a:rPr sz="1400" b="1" spc="45" dirty="0">
                <a:solidFill>
                  <a:srgbClr val="434343"/>
                </a:solidFill>
                <a:latin typeface="Roboto Bk"/>
                <a:cs typeface="Roboto Bk"/>
              </a:rPr>
              <a:t> </a:t>
            </a:r>
            <a:r>
              <a:rPr sz="1400" b="1" spc="-95" dirty="0">
                <a:solidFill>
                  <a:srgbClr val="434343"/>
                </a:solidFill>
                <a:latin typeface="Roboto Bk"/>
                <a:cs typeface="Roboto Bk"/>
              </a:rPr>
              <a:t>data),</a:t>
            </a:r>
            <a:r>
              <a:rPr sz="1400" b="1" spc="30" dirty="0">
                <a:solidFill>
                  <a:srgbClr val="434343"/>
                </a:solidFill>
                <a:latin typeface="Roboto Bk"/>
                <a:cs typeface="Roboto Bk"/>
              </a:rPr>
              <a:t> </a:t>
            </a:r>
            <a:r>
              <a:rPr sz="1400" b="1" spc="-114" dirty="0">
                <a:solidFill>
                  <a:srgbClr val="434343"/>
                </a:solidFill>
                <a:latin typeface="Roboto Bk"/>
                <a:cs typeface="Roboto Bk"/>
              </a:rPr>
              <a:t>but</a:t>
            </a:r>
            <a:r>
              <a:rPr sz="1400" b="1" spc="35" dirty="0">
                <a:solidFill>
                  <a:srgbClr val="434343"/>
                </a:solidFill>
                <a:latin typeface="Roboto Bk"/>
                <a:cs typeface="Roboto Bk"/>
              </a:rPr>
              <a:t> </a:t>
            </a:r>
            <a:r>
              <a:rPr sz="1400" b="1" spc="-25" dirty="0">
                <a:solidFill>
                  <a:srgbClr val="434343"/>
                </a:solidFill>
                <a:latin typeface="Roboto Bk"/>
                <a:cs typeface="Roboto Bk"/>
              </a:rPr>
              <a:t>to </a:t>
            </a:r>
            <a:r>
              <a:rPr sz="1400" b="1" spc="-80" dirty="0">
                <a:solidFill>
                  <a:srgbClr val="434343"/>
                </a:solidFill>
                <a:latin typeface="Roboto Bk"/>
                <a:cs typeface="Roboto Bk"/>
              </a:rPr>
              <a:t>predict</a:t>
            </a:r>
            <a:r>
              <a:rPr sz="1400" b="1" dirty="0">
                <a:solidFill>
                  <a:srgbClr val="434343"/>
                </a:solidFill>
                <a:latin typeface="Roboto Bk"/>
                <a:cs typeface="Roboto Bk"/>
              </a:rPr>
              <a:t> </a:t>
            </a:r>
            <a:r>
              <a:rPr sz="1400" b="1" spc="-100" dirty="0">
                <a:solidFill>
                  <a:srgbClr val="434343"/>
                </a:solidFill>
                <a:latin typeface="Roboto Bk"/>
                <a:cs typeface="Roboto Bk"/>
              </a:rPr>
              <a:t>new</a:t>
            </a:r>
            <a:r>
              <a:rPr sz="1400" b="1" spc="15" dirty="0">
                <a:solidFill>
                  <a:srgbClr val="434343"/>
                </a:solidFill>
                <a:latin typeface="Roboto Bk"/>
                <a:cs typeface="Roboto Bk"/>
              </a:rPr>
              <a:t> </a:t>
            </a:r>
            <a:r>
              <a:rPr sz="1400" b="1" spc="-85" dirty="0">
                <a:solidFill>
                  <a:srgbClr val="434343"/>
                </a:solidFill>
                <a:latin typeface="Roboto Bk"/>
                <a:cs typeface="Roboto Bk"/>
              </a:rPr>
              <a:t>data,</a:t>
            </a:r>
            <a:r>
              <a:rPr sz="1400" b="1" spc="20" dirty="0">
                <a:solidFill>
                  <a:srgbClr val="434343"/>
                </a:solidFill>
                <a:latin typeface="Roboto Bk"/>
                <a:cs typeface="Roboto Bk"/>
              </a:rPr>
              <a:t> </a:t>
            </a:r>
            <a:r>
              <a:rPr sz="1400" b="1" spc="-70" dirty="0">
                <a:solidFill>
                  <a:srgbClr val="434343"/>
                </a:solidFill>
                <a:latin typeface="Roboto Bk"/>
                <a:cs typeface="Roboto Bk"/>
              </a:rPr>
              <a:t>data</a:t>
            </a:r>
            <a:r>
              <a:rPr sz="1400" b="1" spc="15" dirty="0">
                <a:solidFill>
                  <a:srgbClr val="434343"/>
                </a:solidFill>
                <a:latin typeface="Roboto Bk"/>
                <a:cs typeface="Roboto Bk"/>
              </a:rPr>
              <a:t> </a:t>
            </a:r>
            <a:r>
              <a:rPr sz="1400" b="1" spc="-85" dirty="0">
                <a:solidFill>
                  <a:srgbClr val="434343"/>
                </a:solidFill>
                <a:latin typeface="Roboto Bk"/>
                <a:cs typeface="Roboto Bk"/>
              </a:rPr>
              <a:t>never</a:t>
            </a:r>
            <a:r>
              <a:rPr sz="1400" b="1" spc="20" dirty="0">
                <a:solidFill>
                  <a:srgbClr val="434343"/>
                </a:solidFill>
                <a:latin typeface="Roboto Bk"/>
                <a:cs typeface="Roboto Bk"/>
              </a:rPr>
              <a:t> </a:t>
            </a:r>
            <a:r>
              <a:rPr sz="1400" b="1" spc="-85" dirty="0">
                <a:solidFill>
                  <a:srgbClr val="434343"/>
                </a:solidFill>
                <a:latin typeface="Roboto Bk"/>
                <a:cs typeface="Roboto Bk"/>
              </a:rPr>
              <a:t>seen</a:t>
            </a:r>
            <a:r>
              <a:rPr sz="1400" b="1" spc="15" dirty="0">
                <a:solidFill>
                  <a:srgbClr val="434343"/>
                </a:solidFill>
                <a:latin typeface="Roboto Bk"/>
                <a:cs typeface="Roboto Bk"/>
              </a:rPr>
              <a:t> </a:t>
            </a:r>
            <a:r>
              <a:rPr sz="1400" b="1" spc="-80" dirty="0">
                <a:solidFill>
                  <a:srgbClr val="434343"/>
                </a:solidFill>
                <a:latin typeface="Roboto Bk"/>
                <a:cs typeface="Roboto Bk"/>
              </a:rPr>
              <a:t>before</a:t>
            </a:r>
            <a:r>
              <a:rPr sz="1400" b="1" spc="10" dirty="0">
                <a:solidFill>
                  <a:srgbClr val="434343"/>
                </a:solidFill>
                <a:latin typeface="Roboto Bk"/>
                <a:cs typeface="Roboto Bk"/>
              </a:rPr>
              <a:t> </a:t>
            </a:r>
            <a:r>
              <a:rPr sz="1400" b="1" spc="-80" dirty="0">
                <a:solidFill>
                  <a:srgbClr val="434343"/>
                </a:solidFill>
                <a:latin typeface="Roboto Bk"/>
                <a:cs typeface="Roboto Bk"/>
              </a:rPr>
              <a:t>(and</a:t>
            </a:r>
            <a:r>
              <a:rPr sz="1400" b="1" spc="20" dirty="0">
                <a:solidFill>
                  <a:srgbClr val="434343"/>
                </a:solidFill>
                <a:latin typeface="Roboto Bk"/>
                <a:cs typeface="Roboto Bk"/>
              </a:rPr>
              <a:t> </a:t>
            </a:r>
            <a:r>
              <a:rPr sz="1400" b="1" spc="-85" dirty="0">
                <a:solidFill>
                  <a:srgbClr val="434343"/>
                </a:solidFill>
                <a:latin typeface="Roboto Bk"/>
                <a:cs typeface="Roboto Bk"/>
              </a:rPr>
              <a:t>hence</a:t>
            </a:r>
            <a:r>
              <a:rPr sz="1400" b="1" spc="20" dirty="0">
                <a:solidFill>
                  <a:srgbClr val="434343"/>
                </a:solidFill>
                <a:latin typeface="Roboto Bk"/>
                <a:cs typeface="Roboto Bk"/>
              </a:rPr>
              <a:t> </a:t>
            </a:r>
            <a:r>
              <a:rPr sz="1400" b="1" spc="-95" dirty="0">
                <a:solidFill>
                  <a:srgbClr val="434343"/>
                </a:solidFill>
                <a:latin typeface="Roboto Bk"/>
                <a:cs typeface="Roboto Bk"/>
              </a:rPr>
              <a:t>not</a:t>
            </a:r>
            <a:r>
              <a:rPr sz="1400" b="1" spc="20" dirty="0">
                <a:solidFill>
                  <a:srgbClr val="434343"/>
                </a:solidFill>
                <a:latin typeface="Roboto Bk"/>
                <a:cs typeface="Roboto Bk"/>
              </a:rPr>
              <a:t> </a:t>
            </a:r>
            <a:r>
              <a:rPr sz="1400" b="1" spc="-95" dirty="0">
                <a:solidFill>
                  <a:srgbClr val="434343"/>
                </a:solidFill>
                <a:latin typeface="Roboto Bk"/>
                <a:cs typeface="Roboto Bk"/>
              </a:rPr>
              <a:t>included</a:t>
            </a:r>
            <a:r>
              <a:rPr sz="1400" b="1" spc="25" dirty="0">
                <a:solidFill>
                  <a:srgbClr val="434343"/>
                </a:solidFill>
                <a:latin typeface="Roboto Bk"/>
                <a:cs typeface="Roboto Bk"/>
              </a:rPr>
              <a:t> </a:t>
            </a:r>
            <a:r>
              <a:rPr sz="1400" b="1" spc="-95" dirty="0">
                <a:solidFill>
                  <a:srgbClr val="434343"/>
                </a:solidFill>
                <a:latin typeface="Roboto Bk"/>
                <a:cs typeface="Roboto Bk"/>
              </a:rPr>
              <a:t>during</a:t>
            </a:r>
            <a:r>
              <a:rPr sz="1400" b="1" spc="10" dirty="0">
                <a:solidFill>
                  <a:srgbClr val="434343"/>
                </a:solidFill>
                <a:latin typeface="Roboto Bk"/>
                <a:cs typeface="Roboto Bk"/>
              </a:rPr>
              <a:t> </a:t>
            </a:r>
            <a:r>
              <a:rPr sz="1400" b="1" spc="-85" dirty="0">
                <a:solidFill>
                  <a:srgbClr val="434343"/>
                </a:solidFill>
                <a:latin typeface="Roboto Bk"/>
                <a:cs typeface="Roboto Bk"/>
              </a:rPr>
              <a:t>training).</a:t>
            </a:r>
            <a:r>
              <a:rPr sz="1400" b="1" spc="5" dirty="0">
                <a:solidFill>
                  <a:srgbClr val="434343"/>
                </a:solidFill>
                <a:latin typeface="Roboto Bk"/>
                <a:cs typeface="Roboto Bk"/>
              </a:rPr>
              <a:t> </a:t>
            </a:r>
            <a:r>
              <a:rPr sz="1400" b="1" spc="-80" dirty="0">
                <a:solidFill>
                  <a:srgbClr val="434343"/>
                </a:solidFill>
                <a:latin typeface="Roboto Bk"/>
                <a:cs typeface="Roboto Bk"/>
              </a:rPr>
              <a:t>That</a:t>
            </a:r>
            <a:r>
              <a:rPr sz="1400" b="1" spc="15" dirty="0">
                <a:solidFill>
                  <a:srgbClr val="434343"/>
                </a:solidFill>
                <a:latin typeface="Roboto Bk"/>
                <a:cs typeface="Roboto Bk"/>
              </a:rPr>
              <a:t> </a:t>
            </a:r>
            <a:r>
              <a:rPr sz="1400" b="1" spc="-105" dirty="0">
                <a:solidFill>
                  <a:srgbClr val="434343"/>
                </a:solidFill>
                <a:latin typeface="Roboto Bk"/>
                <a:cs typeface="Roboto Bk"/>
              </a:rPr>
              <a:t>means</a:t>
            </a:r>
            <a:r>
              <a:rPr sz="1400" b="1" spc="20" dirty="0">
                <a:solidFill>
                  <a:srgbClr val="434343"/>
                </a:solidFill>
                <a:latin typeface="Roboto Bk"/>
                <a:cs typeface="Roboto Bk"/>
              </a:rPr>
              <a:t> </a:t>
            </a:r>
            <a:r>
              <a:rPr sz="1400" b="1" spc="-90" dirty="0">
                <a:solidFill>
                  <a:srgbClr val="434343"/>
                </a:solidFill>
                <a:latin typeface="Roboto Bk"/>
                <a:cs typeface="Roboto Bk"/>
              </a:rPr>
              <a:t>the</a:t>
            </a:r>
            <a:r>
              <a:rPr sz="1400" b="1" spc="15" dirty="0">
                <a:solidFill>
                  <a:srgbClr val="434343"/>
                </a:solidFill>
                <a:latin typeface="Roboto Bk"/>
                <a:cs typeface="Roboto Bk"/>
              </a:rPr>
              <a:t> </a:t>
            </a:r>
            <a:r>
              <a:rPr sz="1400" b="1" spc="-95" dirty="0">
                <a:solidFill>
                  <a:srgbClr val="434343"/>
                </a:solidFill>
                <a:latin typeface="Roboto Bk"/>
                <a:cs typeface="Roboto Bk"/>
              </a:rPr>
              <a:t>model</a:t>
            </a:r>
            <a:r>
              <a:rPr sz="1400" b="1" spc="10" dirty="0">
                <a:solidFill>
                  <a:srgbClr val="434343"/>
                </a:solidFill>
                <a:latin typeface="Roboto Bk"/>
                <a:cs typeface="Roboto Bk"/>
              </a:rPr>
              <a:t> </a:t>
            </a:r>
            <a:r>
              <a:rPr sz="1400" b="1" spc="-95" dirty="0">
                <a:solidFill>
                  <a:srgbClr val="434343"/>
                </a:solidFill>
                <a:latin typeface="Roboto Bk"/>
                <a:cs typeface="Roboto Bk"/>
              </a:rPr>
              <a:t>should</a:t>
            </a:r>
            <a:r>
              <a:rPr sz="1400" b="1" spc="10" dirty="0">
                <a:solidFill>
                  <a:srgbClr val="434343"/>
                </a:solidFill>
                <a:latin typeface="Roboto Bk"/>
                <a:cs typeface="Roboto Bk"/>
              </a:rPr>
              <a:t> </a:t>
            </a:r>
            <a:r>
              <a:rPr sz="1400" b="1" spc="-65" dirty="0">
                <a:solidFill>
                  <a:srgbClr val="434343"/>
                </a:solidFill>
                <a:latin typeface="Roboto Bk"/>
                <a:cs typeface="Roboto Bk"/>
              </a:rPr>
              <a:t>be</a:t>
            </a:r>
            <a:r>
              <a:rPr sz="1400" b="1" spc="20" dirty="0">
                <a:solidFill>
                  <a:srgbClr val="434343"/>
                </a:solidFill>
                <a:latin typeface="Roboto Bk"/>
                <a:cs typeface="Roboto Bk"/>
              </a:rPr>
              <a:t> </a:t>
            </a:r>
            <a:r>
              <a:rPr sz="1400" b="1" spc="-70" dirty="0">
                <a:solidFill>
                  <a:srgbClr val="434343"/>
                </a:solidFill>
                <a:latin typeface="Roboto Bk"/>
                <a:cs typeface="Roboto Bk"/>
              </a:rPr>
              <a:t>able</a:t>
            </a:r>
            <a:r>
              <a:rPr sz="1400" b="1" spc="5" dirty="0">
                <a:solidFill>
                  <a:srgbClr val="434343"/>
                </a:solidFill>
                <a:latin typeface="Roboto Bk"/>
                <a:cs typeface="Roboto Bk"/>
              </a:rPr>
              <a:t> </a:t>
            </a:r>
            <a:r>
              <a:rPr sz="1400" b="1" spc="-55" dirty="0">
                <a:solidFill>
                  <a:srgbClr val="434343"/>
                </a:solidFill>
                <a:latin typeface="Roboto Bk"/>
                <a:cs typeface="Roboto Bk"/>
              </a:rPr>
              <a:t>to</a:t>
            </a:r>
            <a:r>
              <a:rPr sz="1400" b="1" spc="10" dirty="0">
                <a:solidFill>
                  <a:srgbClr val="434343"/>
                </a:solidFill>
                <a:latin typeface="Roboto Bk"/>
                <a:cs typeface="Roboto Bk"/>
              </a:rPr>
              <a:t> </a:t>
            </a:r>
            <a:r>
              <a:rPr sz="1400" b="1" spc="-90" dirty="0">
                <a:solidFill>
                  <a:srgbClr val="434343"/>
                </a:solidFill>
                <a:latin typeface="Roboto Bk"/>
                <a:cs typeface="Roboto Bk"/>
              </a:rPr>
              <a:t>generalise,</a:t>
            </a:r>
            <a:r>
              <a:rPr sz="1400" b="1" spc="20" dirty="0">
                <a:solidFill>
                  <a:srgbClr val="434343"/>
                </a:solidFill>
                <a:latin typeface="Roboto Bk"/>
                <a:cs typeface="Roboto Bk"/>
              </a:rPr>
              <a:t> </a:t>
            </a:r>
            <a:r>
              <a:rPr sz="1400" b="1" spc="-50" dirty="0">
                <a:solidFill>
                  <a:srgbClr val="434343"/>
                </a:solidFill>
                <a:latin typeface="Roboto Bk"/>
                <a:cs typeface="Roboto Bk"/>
              </a:rPr>
              <a:t>i.e.</a:t>
            </a:r>
            <a:r>
              <a:rPr sz="1400" b="1" spc="20" dirty="0">
                <a:solidFill>
                  <a:srgbClr val="434343"/>
                </a:solidFill>
                <a:latin typeface="Roboto Bk"/>
                <a:cs typeface="Roboto Bk"/>
              </a:rPr>
              <a:t> </a:t>
            </a:r>
            <a:r>
              <a:rPr sz="1400" b="1" spc="-65" dirty="0">
                <a:solidFill>
                  <a:srgbClr val="434343"/>
                </a:solidFill>
                <a:latin typeface="Roboto Bk"/>
                <a:cs typeface="Roboto Bk"/>
              </a:rPr>
              <a:t>be</a:t>
            </a:r>
            <a:r>
              <a:rPr sz="1400" b="1" spc="15" dirty="0">
                <a:solidFill>
                  <a:srgbClr val="434343"/>
                </a:solidFill>
                <a:latin typeface="Roboto Bk"/>
                <a:cs typeface="Roboto Bk"/>
              </a:rPr>
              <a:t> </a:t>
            </a:r>
            <a:r>
              <a:rPr sz="1400" b="1" spc="-20" dirty="0">
                <a:solidFill>
                  <a:srgbClr val="434343"/>
                </a:solidFill>
                <a:latin typeface="Roboto Bk"/>
                <a:cs typeface="Roboto Bk"/>
              </a:rPr>
              <a:t>able </a:t>
            </a:r>
            <a:r>
              <a:rPr sz="1400" b="1" spc="-90" dirty="0">
                <a:solidFill>
                  <a:srgbClr val="434343"/>
                </a:solidFill>
                <a:latin typeface="Roboto Bk"/>
                <a:cs typeface="Roboto Bk"/>
              </a:rPr>
              <a:t>to</a:t>
            </a:r>
            <a:r>
              <a:rPr sz="1400" b="1" spc="-15" dirty="0">
                <a:solidFill>
                  <a:srgbClr val="434343"/>
                </a:solidFill>
                <a:latin typeface="Roboto Bk"/>
                <a:cs typeface="Roboto Bk"/>
              </a:rPr>
              <a:t> </a:t>
            </a:r>
            <a:r>
              <a:rPr sz="1400" b="1" spc="-85" dirty="0">
                <a:solidFill>
                  <a:srgbClr val="434343"/>
                </a:solidFill>
                <a:latin typeface="Roboto Bk"/>
                <a:cs typeface="Roboto Bk"/>
              </a:rPr>
              <a:t>capture</a:t>
            </a:r>
            <a:r>
              <a:rPr sz="1400" b="1" spc="-15"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80" dirty="0">
                <a:solidFill>
                  <a:srgbClr val="434343"/>
                </a:solidFill>
                <a:latin typeface="Roboto Bk"/>
                <a:cs typeface="Roboto Bk"/>
              </a:rPr>
              <a:t>overall</a:t>
            </a:r>
            <a:r>
              <a:rPr sz="1400" b="1" spc="-10" dirty="0">
                <a:solidFill>
                  <a:srgbClr val="434343"/>
                </a:solidFill>
                <a:latin typeface="Roboto Bk"/>
                <a:cs typeface="Roboto Bk"/>
              </a:rPr>
              <a:t> </a:t>
            </a:r>
            <a:r>
              <a:rPr sz="1400" b="1" spc="-90" dirty="0">
                <a:solidFill>
                  <a:srgbClr val="434343"/>
                </a:solidFill>
                <a:latin typeface="Roboto Bk"/>
                <a:cs typeface="Roboto Bk"/>
              </a:rPr>
              <a:t>patterns</a:t>
            </a:r>
            <a:r>
              <a:rPr sz="1400" b="1" spc="-30" dirty="0">
                <a:solidFill>
                  <a:srgbClr val="434343"/>
                </a:solidFill>
                <a:latin typeface="Roboto Bk"/>
                <a:cs typeface="Roboto Bk"/>
              </a:rPr>
              <a:t> </a:t>
            </a:r>
            <a:r>
              <a:rPr sz="1400" b="1" spc="-90" dirty="0">
                <a:solidFill>
                  <a:srgbClr val="434343"/>
                </a:solidFill>
                <a:latin typeface="Roboto Bk"/>
                <a:cs typeface="Roboto Bk"/>
              </a:rPr>
              <a:t>to</a:t>
            </a:r>
            <a:r>
              <a:rPr sz="1400" b="1" spc="-25" dirty="0">
                <a:solidFill>
                  <a:srgbClr val="434343"/>
                </a:solidFill>
                <a:latin typeface="Roboto Bk"/>
                <a:cs typeface="Roboto Bk"/>
              </a:rPr>
              <a:t> </a:t>
            </a:r>
            <a:r>
              <a:rPr sz="1400" b="1" spc="-100" dirty="0">
                <a:solidFill>
                  <a:srgbClr val="434343"/>
                </a:solidFill>
                <a:latin typeface="Roboto Bk"/>
                <a:cs typeface="Roboto Bk"/>
              </a:rPr>
              <a:t>be</a:t>
            </a:r>
            <a:r>
              <a:rPr sz="1400" b="1" dirty="0">
                <a:solidFill>
                  <a:srgbClr val="434343"/>
                </a:solidFill>
                <a:latin typeface="Roboto Bk"/>
                <a:cs typeface="Roboto Bk"/>
              </a:rPr>
              <a:t> </a:t>
            </a:r>
            <a:r>
              <a:rPr sz="1400" b="1" spc="-85" dirty="0">
                <a:solidFill>
                  <a:srgbClr val="434343"/>
                </a:solidFill>
                <a:latin typeface="Roboto Bk"/>
                <a:cs typeface="Roboto Bk"/>
              </a:rPr>
              <a:t>able</a:t>
            </a:r>
            <a:r>
              <a:rPr sz="1400" b="1" dirty="0">
                <a:solidFill>
                  <a:srgbClr val="434343"/>
                </a:solidFill>
                <a:latin typeface="Roboto Bk"/>
                <a:cs typeface="Roboto Bk"/>
              </a:rPr>
              <a:t> </a:t>
            </a:r>
            <a:r>
              <a:rPr sz="1400" b="1" spc="-90" dirty="0">
                <a:solidFill>
                  <a:srgbClr val="434343"/>
                </a:solidFill>
                <a:latin typeface="Roboto Bk"/>
                <a:cs typeface="Roboto Bk"/>
              </a:rPr>
              <a:t>to</a:t>
            </a:r>
            <a:r>
              <a:rPr sz="1400" b="1" spc="-10" dirty="0">
                <a:solidFill>
                  <a:srgbClr val="434343"/>
                </a:solidFill>
                <a:latin typeface="Roboto Bk"/>
                <a:cs typeface="Roboto Bk"/>
              </a:rPr>
              <a:t> </a:t>
            </a:r>
            <a:r>
              <a:rPr sz="1400" b="1" spc="-90" dirty="0">
                <a:solidFill>
                  <a:srgbClr val="434343"/>
                </a:solidFill>
                <a:latin typeface="Roboto Bk"/>
                <a:cs typeface="Roboto Bk"/>
              </a:rPr>
              <a:t>predict</a:t>
            </a:r>
            <a:r>
              <a:rPr sz="1400" b="1" spc="-5" dirty="0">
                <a:solidFill>
                  <a:srgbClr val="434343"/>
                </a:solidFill>
                <a:latin typeface="Roboto Bk"/>
                <a:cs typeface="Roboto Bk"/>
              </a:rPr>
              <a:t> </a:t>
            </a:r>
            <a:r>
              <a:rPr sz="1400" b="1" spc="-110" dirty="0">
                <a:solidFill>
                  <a:srgbClr val="434343"/>
                </a:solidFill>
                <a:latin typeface="Roboto Bk"/>
                <a:cs typeface="Roboto Bk"/>
              </a:rPr>
              <a:t>new</a:t>
            </a:r>
            <a:r>
              <a:rPr sz="1400" b="1" spc="-10" dirty="0">
                <a:solidFill>
                  <a:srgbClr val="434343"/>
                </a:solidFill>
                <a:latin typeface="Roboto Bk"/>
                <a:cs typeface="Roboto Bk"/>
              </a:rPr>
              <a:t> data.</a:t>
            </a:r>
            <a:endParaRPr sz="1400">
              <a:latin typeface="Roboto Bk"/>
              <a:cs typeface="Roboto Bk"/>
            </a:endParaRPr>
          </a:p>
          <a:p>
            <a:pPr marL="12700" marR="5080" algn="just">
              <a:lnSpc>
                <a:spcPct val="100000"/>
              </a:lnSpc>
              <a:spcBef>
                <a:spcPts val="395"/>
              </a:spcBef>
            </a:pPr>
            <a:r>
              <a:rPr sz="1400" b="1" spc="-125" dirty="0">
                <a:solidFill>
                  <a:srgbClr val="434343"/>
                </a:solidFill>
                <a:latin typeface="Roboto Bk"/>
                <a:cs typeface="Roboto Bk"/>
              </a:rPr>
              <a:t>So,</a:t>
            </a:r>
            <a:r>
              <a:rPr sz="1400" b="1" spc="45" dirty="0">
                <a:solidFill>
                  <a:srgbClr val="434343"/>
                </a:solidFill>
                <a:latin typeface="Roboto Bk"/>
                <a:cs typeface="Roboto Bk"/>
              </a:rPr>
              <a:t> </a:t>
            </a:r>
            <a:r>
              <a:rPr sz="1400" b="1" spc="-75" dirty="0">
                <a:solidFill>
                  <a:srgbClr val="434343"/>
                </a:solidFill>
                <a:latin typeface="Roboto Bk"/>
                <a:cs typeface="Roboto Bk"/>
              </a:rPr>
              <a:t>for</a:t>
            </a:r>
            <a:r>
              <a:rPr sz="1400" b="1" spc="60" dirty="0">
                <a:solidFill>
                  <a:srgbClr val="434343"/>
                </a:solidFill>
                <a:latin typeface="Roboto Bk"/>
                <a:cs typeface="Roboto Bk"/>
              </a:rPr>
              <a:t> </a:t>
            </a:r>
            <a:r>
              <a:rPr sz="1400" b="1" spc="-95" dirty="0">
                <a:solidFill>
                  <a:srgbClr val="434343"/>
                </a:solidFill>
                <a:latin typeface="Roboto Bk"/>
                <a:cs typeface="Roboto Bk"/>
              </a:rPr>
              <a:t>validation,</a:t>
            </a:r>
            <a:r>
              <a:rPr sz="1400" b="1" spc="65" dirty="0">
                <a:solidFill>
                  <a:srgbClr val="434343"/>
                </a:solidFill>
                <a:latin typeface="Roboto Bk"/>
                <a:cs typeface="Roboto Bk"/>
              </a:rPr>
              <a:t> </a:t>
            </a:r>
            <a:r>
              <a:rPr sz="1400" b="1" spc="-100" dirty="0">
                <a:solidFill>
                  <a:srgbClr val="434343"/>
                </a:solidFill>
                <a:latin typeface="Roboto Bk"/>
                <a:cs typeface="Roboto Bk"/>
              </a:rPr>
              <a:t>we</a:t>
            </a:r>
            <a:r>
              <a:rPr sz="1400" b="1" spc="60" dirty="0">
                <a:solidFill>
                  <a:srgbClr val="434343"/>
                </a:solidFill>
                <a:latin typeface="Roboto Bk"/>
                <a:cs typeface="Roboto Bk"/>
              </a:rPr>
              <a:t> </a:t>
            </a:r>
            <a:r>
              <a:rPr sz="1400" b="1" spc="-75" dirty="0">
                <a:solidFill>
                  <a:srgbClr val="434343"/>
                </a:solidFill>
                <a:latin typeface="Roboto Bk"/>
                <a:cs typeface="Roboto Bk"/>
              </a:rPr>
              <a:t>are</a:t>
            </a:r>
            <a:r>
              <a:rPr sz="1400" b="1" spc="60" dirty="0">
                <a:solidFill>
                  <a:srgbClr val="434343"/>
                </a:solidFill>
                <a:latin typeface="Roboto Bk"/>
                <a:cs typeface="Roboto Bk"/>
              </a:rPr>
              <a:t> </a:t>
            </a:r>
            <a:r>
              <a:rPr sz="1400" b="1" spc="-100" dirty="0">
                <a:solidFill>
                  <a:srgbClr val="434343"/>
                </a:solidFill>
                <a:latin typeface="Roboto Bk"/>
                <a:cs typeface="Roboto Bk"/>
              </a:rPr>
              <a:t>not</a:t>
            </a:r>
            <a:r>
              <a:rPr sz="1400" b="1" spc="65" dirty="0">
                <a:solidFill>
                  <a:srgbClr val="434343"/>
                </a:solidFill>
                <a:latin typeface="Roboto Bk"/>
                <a:cs typeface="Roboto Bk"/>
              </a:rPr>
              <a:t> </a:t>
            </a:r>
            <a:r>
              <a:rPr sz="1400" b="1" spc="-95" dirty="0">
                <a:solidFill>
                  <a:srgbClr val="434343"/>
                </a:solidFill>
                <a:latin typeface="Roboto Bk"/>
                <a:cs typeface="Roboto Bk"/>
              </a:rPr>
              <a:t>that</a:t>
            </a:r>
            <a:r>
              <a:rPr sz="1400" b="1" spc="65" dirty="0">
                <a:solidFill>
                  <a:srgbClr val="434343"/>
                </a:solidFill>
                <a:latin typeface="Roboto Bk"/>
                <a:cs typeface="Roboto Bk"/>
              </a:rPr>
              <a:t> </a:t>
            </a:r>
            <a:r>
              <a:rPr sz="1400" b="1" spc="-114" dirty="0">
                <a:solidFill>
                  <a:srgbClr val="434343"/>
                </a:solidFill>
                <a:latin typeface="Roboto Bk"/>
                <a:cs typeface="Roboto Bk"/>
              </a:rPr>
              <a:t>much</a:t>
            </a:r>
            <a:r>
              <a:rPr sz="1400" b="1" spc="65" dirty="0">
                <a:solidFill>
                  <a:srgbClr val="434343"/>
                </a:solidFill>
                <a:latin typeface="Roboto Bk"/>
                <a:cs typeface="Roboto Bk"/>
              </a:rPr>
              <a:t> </a:t>
            </a:r>
            <a:r>
              <a:rPr sz="1400" b="1" spc="-90" dirty="0">
                <a:solidFill>
                  <a:srgbClr val="434343"/>
                </a:solidFill>
                <a:latin typeface="Roboto Bk"/>
                <a:cs typeface="Roboto Bk"/>
              </a:rPr>
              <a:t>interested</a:t>
            </a:r>
            <a:r>
              <a:rPr sz="1400" b="1" spc="65" dirty="0">
                <a:solidFill>
                  <a:srgbClr val="434343"/>
                </a:solidFill>
                <a:latin typeface="Roboto Bk"/>
                <a:cs typeface="Roboto Bk"/>
              </a:rPr>
              <a:t> </a:t>
            </a:r>
            <a:r>
              <a:rPr sz="1400" b="1" spc="-90" dirty="0">
                <a:solidFill>
                  <a:srgbClr val="434343"/>
                </a:solidFill>
                <a:latin typeface="Roboto Bk"/>
                <a:cs typeface="Roboto Bk"/>
              </a:rPr>
              <a:t>in</a:t>
            </a:r>
            <a:r>
              <a:rPr sz="1400" b="1" spc="60" dirty="0">
                <a:solidFill>
                  <a:srgbClr val="434343"/>
                </a:solidFill>
                <a:latin typeface="Roboto Bk"/>
                <a:cs typeface="Roboto Bk"/>
              </a:rPr>
              <a:t> </a:t>
            </a:r>
            <a:r>
              <a:rPr sz="1400" b="1" spc="-110" dirty="0">
                <a:solidFill>
                  <a:srgbClr val="434343"/>
                </a:solidFill>
                <a:latin typeface="Roboto Bk"/>
                <a:cs typeface="Roboto Bk"/>
              </a:rPr>
              <a:t>how</a:t>
            </a:r>
            <a:r>
              <a:rPr sz="1400" b="1" spc="60" dirty="0">
                <a:solidFill>
                  <a:srgbClr val="434343"/>
                </a:solidFill>
                <a:latin typeface="Roboto Bk"/>
                <a:cs typeface="Roboto Bk"/>
              </a:rPr>
              <a:t> </a:t>
            </a:r>
            <a:r>
              <a:rPr sz="1400" b="1" spc="-85" dirty="0">
                <a:solidFill>
                  <a:srgbClr val="434343"/>
                </a:solidFill>
                <a:latin typeface="Roboto Bk"/>
                <a:cs typeface="Roboto Bk"/>
              </a:rPr>
              <a:t>well</a:t>
            </a:r>
            <a:r>
              <a:rPr sz="1400" b="1" spc="60" dirty="0">
                <a:solidFill>
                  <a:srgbClr val="434343"/>
                </a:solidFill>
                <a:latin typeface="Roboto Bk"/>
                <a:cs typeface="Roboto Bk"/>
              </a:rPr>
              <a:t> </a:t>
            </a:r>
            <a:r>
              <a:rPr sz="1400" b="1" spc="-100" dirty="0">
                <a:solidFill>
                  <a:srgbClr val="434343"/>
                </a:solidFill>
                <a:latin typeface="Roboto Bk"/>
                <a:cs typeface="Roboto Bk"/>
              </a:rPr>
              <a:t>the</a:t>
            </a:r>
            <a:r>
              <a:rPr sz="1400" b="1" spc="60" dirty="0">
                <a:solidFill>
                  <a:srgbClr val="434343"/>
                </a:solidFill>
                <a:latin typeface="Roboto Bk"/>
                <a:cs typeface="Roboto Bk"/>
              </a:rPr>
              <a:t> </a:t>
            </a:r>
            <a:r>
              <a:rPr sz="1400" b="1" spc="-100" dirty="0">
                <a:solidFill>
                  <a:srgbClr val="434343"/>
                </a:solidFill>
                <a:latin typeface="Roboto Bk"/>
                <a:cs typeface="Roboto Bk"/>
              </a:rPr>
              <a:t>model</a:t>
            </a:r>
            <a:r>
              <a:rPr sz="1400" b="1" spc="60" dirty="0">
                <a:solidFill>
                  <a:srgbClr val="434343"/>
                </a:solidFill>
                <a:latin typeface="Roboto Bk"/>
                <a:cs typeface="Roboto Bk"/>
              </a:rPr>
              <a:t> </a:t>
            </a:r>
            <a:r>
              <a:rPr sz="1400" b="1" spc="-90" dirty="0">
                <a:solidFill>
                  <a:srgbClr val="434343"/>
                </a:solidFill>
                <a:latin typeface="Roboto Bk"/>
                <a:cs typeface="Roboto Bk"/>
              </a:rPr>
              <a:t>can</a:t>
            </a:r>
            <a:r>
              <a:rPr sz="1400" b="1" spc="60" dirty="0">
                <a:solidFill>
                  <a:srgbClr val="434343"/>
                </a:solidFill>
                <a:latin typeface="Roboto Bk"/>
                <a:cs typeface="Roboto Bk"/>
              </a:rPr>
              <a:t> </a:t>
            </a:r>
            <a:r>
              <a:rPr sz="1400" b="1" spc="-85" dirty="0">
                <a:solidFill>
                  <a:srgbClr val="434343"/>
                </a:solidFill>
                <a:latin typeface="Roboto Bk"/>
                <a:cs typeface="Roboto Bk"/>
              </a:rPr>
              <a:t>predict</a:t>
            </a:r>
            <a:r>
              <a:rPr sz="1400" b="1" spc="55" dirty="0">
                <a:solidFill>
                  <a:srgbClr val="434343"/>
                </a:solidFill>
                <a:latin typeface="Roboto Bk"/>
                <a:cs typeface="Roboto Bk"/>
              </a:rPr>
              <a:t> </a:t>
            </a:r>
            <a:r>
              <a:rPr sz="1400" b="1" spc="-95" dirty="0">
                <a:solidFill>
                  <a:srgbClr val="434343"/>
                </a:solidFill>
                <a:latin typeface="Roboto Bk"/>
                <a:cs typeface="Roboto Bk"/>
              </a:rPr>
              <a:t>the</a:t>
            </a:r>
            <a:r>
              <a:rPr sz="1400" b="1" spc="60" dirty="0">
                <a:solidFill>
                  <a:srgbClr val="434343"/>
                </a:solidFill>
                <a:latin typeface="Roboto Bk"/>
                <a:cs typeface="Roboto Bk"/>
              </a:rPr>
              <a:t> </a:t>
            </a:r>
            <a:r>
              <a:rPr sz="1400" b="1" spc="-85" dirty="0">
                <a:solidFill>
                  <a:srgbClr val="434343"/>
                </a:solidFill>
                <a:latin typeface="Roboto Bk"/>
                <a:cs typeface="Roboto Bk"/>
              </a:rPr>
              <a:t>data</a:t>
            </a:r>
            <a:r>
              <a:rPr sz="1400" b="1" spc="60" dirty="0">
                <a:solidFill>
                  <a:srgbClr val="434343"/>
                </a:solidFill>
                <a:latin typeface="Roboto Bk"/>
                <a:cs typeface="Roboto Bk"/>
              </a:rPr>
              <a:t> </a:t>
            </a:r>
            <a:r>
              <a:rPr sz="1400" b="1" spc="-100" dirty="0">
                <a:solidFill>
                  <a:srgbClr val="434343"/>
                </a:solidFill>
                <a:latin typeface="Roboto Bk"/>
                <a:cs typeface="Roboto Bk"/>
              </a:rPr>
              <a:t>used</a:t>
            </a:r>
            <a:r>
              <a:rPr sz="1400" b="1" spc="60" dirty="0">
                <a:solidFill>
                  <a:srgbClr val="434343"/>
                </a:solidFill>
                <a:latin typeface="Roboto Bk"/>
                <a:cs typeface="Roboto Bk"/>
              </a:rPr>
              <a:t> </a:t>
            </a:r>
            <a:r>
              <a:rPr sz="1400" b="1" spc="-80" dirty="0">
                <a:solidFill>
                  <a:srgbClr val="434343"/>
                </a:solidFill>
                <a:latin typeface="Roboto Bk"/>
                <a:cs typeface="Roboto Bk"/>
              </a:rPr>
              <a:t>for</a:t>
            </a:r>
            <a:r>
              <a:rPr sz="1400" b="1" spc="50" dirty="0">
                <a:solidFill>
                  <a:srgbClr val="434343"/>
                </a:solidFill>
                <a:latin typeface="Roboto Bk"/>
                <a:cs typeface="Roboto Bk"/>
              </a:rPr>
              <a:t> </a:t>
            </a:r>
            <a:r>
              <a:rPr sz="1400" b="1" spc="-85" dirty="0">
                <a:solidFill>
                  <a:srgbClr val="434343"/>
                </a:solidFill>
                <a:latin typeface="Roboto Bk"/>
                <a:cs typeface="Roboto Bk"/>
              </a:rPr>
              <a:t>training.</a:t>
            </a:r>
            <a:r>
              <a:rPr sz="1400" b="1" spc="60" dirty="0">
                <a:solidFill>
                  <a:srgbClr val="434343"/>
                </a:solidFill>
                <a:latin typeface="Roboto Bk"/>
                <a:cs typeface="Roboto Bk"/>
              </a:rPr>
              <a:t> </a:t>
            </a:r>
            <a:r>
              <a:rPr sz="1400" b="1" spc="-145" dirty="0">
                <a:solidFill>
                  <a:srgbClr val="434343"/>
                </a:solidFill>
                <a:latin typeface="Roboto Bk"/>
                <a:cs typeface="Roboto Bk"/>
              </a:rPr>
              <a:t>We</a:t>
            </a:r>
            <a:r>
              <a:rPr sz="1400" b="1" spc="60" dirty="0">
                <a:solidFill>
                  <a:srgbClr val="434343"/>
                </a:solidFill>
                <a:latin typeface="Roboto Bk"/>
                <a:cs typeface="Roboto Bk"/>
              </a:rPr>
              <a:t> </a:t>
            </a:r>
            <a:r>
              <a:rPr sz="1400" b="1" spc="-75" dirty="0">
                <a:solidFill>
                  <a:srgbClr val="434343"/>
                </a:solidFill>
                <a:latin typeface="Roboto Bk"/>
                <a:cs typeface="Roboto Bk"/>
              </a:rPr>
              <a:t>are</a:t>
            </a:r>
            <a:r>
              <a:rPr sz="1400" b="1" spc="65" dirty="0">
                <a:solidFill>
                  <a:srgbClr val="434343"/>
                </a:solidFill>
                <a:latin typeface="Roboto Bk"/>
                <a:cs typeface="Roboto Bk"/>
              </a:rPr>
              <a:t> </a:t>
            </a:r>
            <a:r>
              <a:rPr sz="1400" b="1" spc="-90" dirty="0">
                <a:solidFill>
                  <a:srgbClr val="434343"/>
                </a:solidFill>
                <a:latin typeface="Roboto Bk"/>
                <a:cs typeface="Roboto Bk"/>
              </a:rPr>
              <a:t>interested</a:t>
            </a:r>
            <a:r>
              <a:rPr sz="1400" b="1" spc="60" dirty="0">
                <a:solidFill>
                  <a:srgbClr val="434343"/>
                </a:solidFill>
                <a:latin typeface="Roboto Bk"/>
                <a:cs typeface="Roboto Bk"/>
              </a:rPr>
              <a:t> </a:t>
            </a:r>
            <a:r>
              <a:rPr sz="1400" b="1" spc="-90" dirty="0">
                <a:solidFill>
                  <a:srgbClr val="434343"/>
                </a:solidFill>
                <a:latin typeface="Roboto Bk"/>
                <a:cs typeface="Roboto Bk"/>
              </a:rPr>
              <a:t>in</a:t>
            </a:r>
            <a:r>
              <a:rPr sz="1400" b="1" spc="60" dirty="0">
                <a:solidFill>
                  <a:srgbClr val="434343"/>
                </a:solidFill>
                <a:latin typeface="Roboto Bk"/>
                <a:cs typeface="Roboto Bk"/>
              </a:rPr>
              <a:t> </a:t>
            </a:r>
            <a:r>
              <a:rPr sz="1400" b="1" spc="-105" dirty="0">
                <a:solidFill>
                  <a:srgbClr val="434343"/>
                </a:solidFill>
                <a:latin typeface="Roboto Bk"/>
                <a:cs typeface="Roboto Bk"/>
              </a:rPr>
              <a:t>how</a:t>
            </a:r>
            <a:r>
              <a:rPr sz="1400" b="1" spc="60" dirty="0">
                <a:solidFill>
                  <a:srgbClr val="434343"/>
                </a:solidFill>
                <a:latin typeface="Roboto Bk"/>
                <a:cs typeface="Roboto Bk"/>
              </a:rPr>
              <a:t> </a:t>
            </a:r>
            <a:r>
              <a:rPr sz="1400" b="1" spc="-85" dirty="0">
                <a:solidFill>
                  <a:srgbClr val="434343"/>
                </a:solidFill>
                <a:latin typeface="Roboto Bk"/>
                <a:cs typeface="Roboto Bk"/>
              </a:rPr>
              <a:t>well</a:t>
            </a:r>
            <a:r>
              <a:rPr sz="1400" b="1" spc="60" dirty="0">
                <a:solidFill>
                  <a:srgbClr val="434343"/>
                </a:solidFill>
                <a:latin typeface="Roboto Bk"/>
                <a:cs typeface="Roboto Bk"/>
              </a:rPr>
              <a:t> </a:t>
            </a:r>
            <a:r>
              <a:rPr sz="1400" b="1" spc="-100" dirty="0">
                <a:solidFill>
                  <a:srgbClr val="434343"/>
                </a:solidFill>
                <a:latin typeface="Roboto Bk"/>
                <a:cs typeface="Roboto Bk"/>
              </a:rPr>
              <a:t>the</a:t>
            </a:r>
            <a:r>
              <a:rPr sz="1400" b="1" spc="-40" dirty="0">
                <a:solidFill>
                  <a:srgbClr val="434343"/>
                </a:solidFill>
                <a:latin typeface="Roboto Bk"/>
                <a:cs typeface="Roboto Bk"/>
              </a:rPr>
              <a:t> </a:t>
            </a:r>
            <a:r>
              <a:rPr sz="1400" b="1" spc="-95" dirty="0">
                <a:solidFill>
                  <a:srgbClr val="434343"/>
                </a:solidFill>
                <a:latin typeface="Roboto Bk"/>
                <a:cs typeface="Roboto Bk"/>
              </a:rPr>
              <a:t>model</a:t>
            </a:r>
            <a:r>
              <a:rPr sz="1400" b="1" spc="50" dirty="0">
                <a:solidFill>
                  <a:srgbClr val="434343"/>
                </a:solidFill>
                <a:latin typeface="Roboto Bk"/>
                <a:cs typeface="Roboto Bk"/>
              </a:rPr>
              <a:t> </a:t>
            </a:r>
            <a:r>
              <a:rPr sz="1400" b="1" spc="-90" dirty="0">
                <a:solidFill>
                  <a:srgbClr val="434343"/>
                </a:solidFill>
                <a:latin typeface="Roboto Bk"/>
                <a:cs typeface="Roboto Bk"/>
              </a:rPr>
              <a:t>can</a:t>
            </a:r>
            <a:r>
              <a:rPr sz="1400" b="1" spc="50" dirty="0">
                <a:solidFill>
                  <a:srgbClr val="434343"/>
                </a:solidFill>
                <a:latin typeface="Roboto Bk"/>
                <a:cs typeface="Roboto Bk"/>
              </a:rPr>
              <a:t> </a:t>
            </a:r>
            <a:r>
              <a:rPr sz="1400" b="1" spc="-85" dirty="0">
                <a:solidFill>
                  <a:srgbClr val="434343"/>
                </a:solidFill>
                <a:latin typeface="Roboto Bk"/>
                <a:cs typeface="Roboto Bk"/>
              </a:rPr>
              <a:t>predict</a:t>
            </a:r>
            <a:r>
              <a:rPr sz="1400" b="1" spc="55" dirty="0">
                <a:solidFill>
                  <a:srgbClr val="434343"/>
                </a:solidFill>
                <a:latin typeface="Roboto Bk"/>
                <a:cs typeface="Roboto Bk"/>
              </a:rPr>
              <a:t> </a:t>
            </a:r>
            <a:r>
              <a:rPr sz="1400" b="1" spc="-105" dirty="0">
                <a:solidFill>
                  <a:srgbClr val="434343"/>
                </a:solidFill>
                <a:latin typeface="Roboto Bk"/>
                <a:cs typeface="Roboto Bk"/>
              </a:rPr>
              <a:t>new</a:t>
            </a:r>
            <a:r>
              <a:rPr sz="1400" b="1" spc="45" dirty="0">
                <a:solidFill>
                  <a:srgbClr val="434343"/>
                </a:solidFill>
                <a:latin typeface="Roboto Bk"/>
                <a:cs typeface="Roboto Bk"/>
              </a:rPr>
              <a:t> </a:t>
            </a:r>
            <a:r>
              <a:rPr sz="1400" b="1" spc="-80" dirty="0">
                <a:solidFill>
                  <a:srgbClr val="434343"/>
                </a:solidFill>
                <a:latin typeface="Roboto Bk"/>
                <a:cs typeface="Roboto Bk"/>
              </a:rPr>
              <a:t>data.</a:t>
            </a:r>
            <a:r>
              <a:rPr sz="1400" b="1" spc="60" dirty="0">
                <a:solidFill>
                  <a:srgbClr val="434343"/>
                </a:solidFill>
                <a:latin typeface="Roboto Bk"/>
                <a:cs typeface="Roboto Bk"/>
              </a:rPr>
              <a:t> </a:t>
            </a:r>
            <a:r>
              <a:rPr sz="1400" b="1" spc="-80" dirty="0">
                <a:solidFill>
                  <a:srgbClr val="434343"/>
                </a:solidFill>
                <a:latin typeface="Roboto Bk"/>
                <a:cs typeface="Roboto Bk"/>
              </a:rPr>
              <a:t>A</a:t>
            </a:r>
            <a:r>
              <a:rPr sz="1400" b="1" spc="40" dirty="0">
                <a:solidFill>
                  <a:srgbClr val="434343"/>
                </a:solidFill>
                <a:latin typeface="Roboto Bk"/>
                <a:cs typeface="Roboto Bk"/>
              </a:rPr>
              <a:t> </a:t>
            </a:r>
            <a:r>
              <a:rPr sz="1400" b="1" spc="-95" dirty="0">
                <a:solidFill>
                  <a:srgbClr val="434343"/>
                </a:solidFill>
                <a:latin typeface="Roboto Bk"/>
                <a:cs typeface="Roboto Bk"/>
              </a:rPr>
              <a:t>model</a:t>
            </a:r>
            <a:r>
              <a:rPr sz="1400" b="1" spc="45" dirty="0">
                <a:solidFill>
                  <a:srgbClr val="434343"/>
                </a:solidFill>
                <a:latin typeface="Roboto Bk"/>
                <a:cs typeface="Roboto Bk"/>
              </a:rPr>
              <a:t> </a:t>
            </a:r>
            <a:r>
              <a:rPr sz="1400" b="1" spc="-90" dirty="0">
                <a:solidFill>
                  <a:srgbClr val="434343"/>
                </a:solidFill>
                <a:latin typeface="Roboto Bk"/>
                <a:cs typeface="Roboto Bk"/>
              </a:rPr>
              <a:t>that</a:t>
            </a:r>
            <a:r>
              <a:rPr sz="1400" b="1" spc="40" dirty="0">
                <a:solidFill>
                  <a:srgbClr val="434343"/>
                </a:solidFill>
                <a:latin typeface="Roboto Bk"/>
                <a:cs typeface="Roboto Bk"/>
              </a:rPr>
              <a:t> </a:t>
            </a:r>
            <a:r>
              <a:rPr sz="1400" b="1" spc="-80" dirty="0">
                <a:solidFill>
                  <a:srgbClr val="434343"/>
                </a:solidFill>
                <a:latin typeface="Roboto Bk"/>
                <a:cs typeface="Roboto Bk"/>
              </a:rPr>
              <a:t>scores</a:t>
            </a:r>
            <a:r>
              <a:rPr sz="1400" b="1" spc="45" dirty="0">
                <a:solidFill>
                  <a:srgbClr val="434343"/>
                </a:solidFill>
                <a:latin typeface="Roboto Bk"/>
                <a:cs typeface="Roboto Bk"/>
              </a:rPr>
              <a:t> </a:t>
            </a:r>
            <a:r>
              <a:rPr sz="1400" b="1" spc="-85" dirty="0">
                <a:solidFill>
                  <a:srgbClr val="434343"/>
                </a:solidFill>
                <a:latin typeface="Roboto Bk"/>
                <a:cs typeface="Roboto Bk"/>
              </a:rPr>
              <a:t>well</a:t>
            </a:r>
            <a:r>
              <a:rPr sz="1400" b="1" spc="50" dirty="0">
                <a:solidFill>
                  <a:srgbClr val="434343"/>
                </a:solidFill>
                <a:latin typeface="Roboto Bk"/>
                <a:cs typeface="Roboto Bk"/>
              </a:rPr>
              <a:t> </a:t>
            </a:r>
            <a:r>
              <a:rPr sz="1400" b="1" spc="-105" dirty="0">
                <a:solidFill>
                  <a:srgbClr val="434343"/>
                </a:solidFill>
                <a:latin typeface="Roboto Bk"/>
                <a:cs typeface="Roboto Bk"/>
              </a:rPr>
              <a:t>on</a:t>
            </a:r>
            <a:r>
              <a:rPr sz="1400" b="1" spc="35" dirty="0">
                <a:solidFill>
                  <a:srgbClr val="434343"/>
                </a:solidFill>
                <a:latin typeface="Roboto Bk"/>
                <a:cs typeface="Roboto Bk"/>
              </a:rPr>
              <a:t> </a:t>
            </a:r>
            <a:r>
              <a:rPr sz="1400" b="1" spc="-90" dirty="0">
                <a:solidFill>
                  <a:srgbClr val="434343"/>
                </a:solidFill>
                <a:latin typeface="Roboto Bk"/>
                <a:cs typeface="Roboto Bk"/>
              </a:rPr>
              <a:t>training</a:t>
            </a:r>
            <a:r>
              <a:rPr sz="1400" b="1" spc="50" dirty="0">
                <a:solidFill>
                  <a:srgbClr val="434343"/>
                </a:solidFill>
                <a:latin typeface="Roboto Bk"/>
                <a:cs typeface="Roboto Bk"/>
              </a:rPr>
              <a:t> </a:t>
            </a:r>
            <a:r>
              <a:rPr sz="1400" b="1" spc="-85" dirty="0">
                <a:solidFill>
                  <a:srgbClr val="434343"/>
                </a:solidFill>
                <a:latin typeface="Roboto Bk"/>
                <a:cs typeface="Roboto Bk"/>
              </a:rPr>
              <a:t>data</a:t>
            </a:r>
            <a:r>
              <a:rPr sz="1400" b="1" spc="50" dirty="0">
                <a:solidFill>
                  <a:srgbClr val="434343"/>
                </a:solidFill>
                <a:latin typeface="Roboto Bk"/>
                <a:cs typeface="Roboto Bk"/>
              </a:rPr>
              <a:t> </a:t>
            </a:r>
            <a:r>
              <a:rPr sz="1400" b="1" spc="-100" dirty="0">
                <a:solidFill>
                  <a:srgbClr val="434343"/>
                </a:solidFill>
                <a:latin typeface="Roboto Bk"/>
                <a:cs typeface="Roboto Bk"/>
              </a:rPr>
              <a:t>but</a:t>
            </a:r>
            <a:r>
              <a:rPr sz="1400" b="1" spc="45" dirty="0">
                <a:solidFill>
                  <a:srgbClr val="434343"/>
                </a:solidFill>
                <a:latin typeface="Roboto Bk"/>
                <a:cs typeface="Roboto Bk"/>
              </a:rPr>
              <a:t> </a:t>
            </a:r>
            <a:r>
              <a:rPr sz="1400" b="1" spc="-80" dirty="0">
                <a:solidFill>
                  <a:srgbClr val="434343"/>
                </a:solidFill>
                <a:latin typeface="Roboto Bk"/>
                <a:cs typeface="Roboto Bk"/>
              </a:rPr>
              <a:t>scores</a:t>
            </a:r>
            <a:r>
              <a:rPr sz="1400" b="1" spc="40" dirty="0">
                <a:solidFill>
                  <a:srgbClr val="434343"/>
                </a:solidFill>
                <a:latin typeface="Roboto Bk"/>
                <a:cs typeface="Roboto Bk"/>
              </a:rPr>
              <a:t> </a:t>
            </a:r>
            <a:r>
              <a:rPr sz="1400" b="1" spc="-95" dirty="0">
                <a:solidFill>
                  <a:srgbClr val="434343"/>
                </a:solidFill>
                <a:latin typeface="Roboto Bk"/>
                <a:cs typeface="Roboto Bk"/>
              </a:rPr>
              <a:t>bad</a:t>
            </a:r>
            <a:r>
              <a:rPr sz="1400" b="1" spc="45" dirty="0">
                <a:solidFill>
                  <a:srgbClr val="434343"/>
                </a:solidFill>
                <a:latin typeface="Roboto Bk"/>
                <a:cs typeface="Roboto Bk"/>
              </a:rPr>
              <a:t> </a:t>
            </a:r>
            <a:r>
              <a:rPr sz="1400" b="1" spc="-105" dirty="0">
                <a:solidFill>
                  <a:srgbClr val="434343"/>
                </a:solidFill>
                <a:latin typeface="Roboto Bk"/>
                <a:cs typeface="Roboto Bk"/>
              </a:rPr>
              <a:t>on</a:t>
            </a:r>
            <a:r>
              <a:rPr sz="1400" b="1" spc="50" dirty="0">
                <a:solidFill>
                  <a:srgbClr val="434343"/>
                </a:solidFill>
                <a:latin typeface="Roboto Bk"/>
                <a:cs typeface="Roboto Bk"/>
              </a:rPr>
              <a:t> </a:t>
            </a:r>
            <a:r>
              <a:rPr sz="1400" b="1" spc="-105" dirty="0">
                <a:solidFill>
                  <a:srgbClr val="434343"/>
                </a:solidFill>
                <a:latin typeface="Roboto Bk"/>
                <a:cs typeface="Roboto Bk"/>
              </a:rPr>
              <a:t>new</a:t>
            </a:r>
            <a:r>
              <a:rPr sz="1400" b="1" spc="50" dirty="0">
                <a:solidFill>
                  <a:srgbClr val="434343"/>
                </a:solidFill>
                <a:latin typeface="Roboto Bk"/>
                <a:cs typeface="Roboto Bk"/>
              </a:rPr>
              <a:t> </a:t>
            </a:r>
            <a:r>
              <a:rPr sz="1400" b="1" spc="-85" dirty="0">
                <a:solidFill>
                  <a:srgbClr val="434343"/>
                </a:solidFill>
                <a:latin typeface="Roboto Bk"/>
                <a:cs typeface="Roboto Bk"/>
              </a:rPr>
              <a:t>data</a:t>
            </a:r>
            <a:r>
              <a:rPr sz="1400" b="1" spc="50" dirty="0">
                <a:solidFill>
                  <a:srgbClr val="434343"/>
                </a:solidFill>
                <a:latin typeface="Roboto Bk"/>
                <a:cs typeface="Roboto Bk"/>
              </a:rPr>
              <a:t> </a:t>
            </a:r>
            <a:r>
              <a:rPr sz="1400" b="1" spc="-75" dirty="0">
                <a:solidFill>
                  <a:srgbClr val="434343"/>
                </a:solidFill>
                <a:latin typeface="Roboto Bk"/>
                <a:cs typeface="Roboto Bk"/>
              </a:rPr>
              <a:t>is</a:t>
            </a:r>
            <a:r>
              <a:rPr sz="1400" b="1" spc="40" dirty="0">
                <a:solidFill>
                  <a:srgbClr val="434343"/>
                </a:solidFill>
                <a:latin typeface="Roboto Bk"/>
                <a:cs typeface="Roboto Bk"/>
              </a:rPr>
              <a:t> </a:t>
            </a:r>
            <a:r>
              <a:rPr sz="1400" b="1" spc="-95" dirty="0">
                <a:solidFill>
                  <a:srgbClr val="434343"/>
                </a:solidFill>
                <a:latin typeface="Roboto Bk"/>
                <a:cs typeface="Roboto Bk"/>
              </a:rPr>
              <a:t>an</a:t>
            </a:r>
            <a:r>
              <a:rPr sz="1400" b="1" spc="50" dirty="0">
                <a:solidFill>
                  <a:srgbClr val="434343"/>
                </a:solidFill>
                <a:latin typeface="Roboto Bk"/>
                <a:cs typeface="Roboto Bk"/>
              </a:rPr>
              <a:t> </a:t>
            </a:r>
            <a:r>
              <a:rPr sz="1400" b="1" spc="-90" dirty="0">
                <a:solidFill>
                  <a:srgbClr val="434343"/>
                </a:solidFill>
                <a:latin typeface="Roboto Bk"/>
                <a:cs typeface="Roboto Bk"/>
              </a:rPr>
              <a:t>overfitted</a:t>
            </a:r>
            <a:r>
              <a:rPr sz="1400" b="1" spc="50" dirty="0">
                <a:solidFill>
                  <a:srgbClr val="434343"/>
                </a:solidFill>
                <a:latin typeface="Roboto Bk"/>
                <a:cs typeface="Roboto Bk"/>
              </a:rPr>
              <a:t> </a:t>
            </a:r>
            <a:r>
              <a:rPr sz="1400" b="1" spc="-90" dirty="0">
                <a:solidFill>
                  <a:srgbClr val="434343"/>
                </a:solidFill>
                <a:latin typeface="Roboto Bk"/>
                <a:cs typeface="Roboto Bk"/>
              </a:rPr>
              <a:t>model.</a:t>
            </a:r>
            <a:r>
              <a:rPr sz="1400" b="1" spc="45" dirty="0">
                <a:solidFill>
                  <a:srgbClr val="434343"/>
                </a:solidFill>
                <a:latin typeface="Roboto Bk"/>
                <a:cs typeface="Roboto Bk"/>
              </a:rPr>
              <a:t> </a:t>
            </a:r>
            <a:r>
              <a:rPr sz="1400" b="1" spc="-90" dirty="0">
                <a:solidFill>
                  <a:srgbClr val="434343"/>
                </a:solidFill>
                <a:latin typeface="Roboto Bk"/>
                <a:cs typeface="Roboto Bk"/>
              </a:rPr>
              <a:t>That</a:t>
            </a:r>
            <a:r>
              <a:rPr sz="1400" b="1" spc="40" dirty="0">
                <a:solidFill>
                  <a:srgbClr val="434343"/>
                </a:solidFill>
                <a:latin typeface="Roboto Bk"/>
                <a:cs typeface="Roboto Bk"/>
              </a:rPr>
              <a:t> </a:t>
            </a:r>
            <a:r>
              <a:rPr sz="1400" b="1" spc="-105" dirty="0">
                <a:solidFill>
                  <a:srgbClr val="434343"/>
                </a:solidFill>
                <a:latin typeface="Roboto Bk"/>
                <a:cs typeface="Roboto Bk"/>
              </a:rPr>
              <a:t>means</a:t>
            </a:r>
            <a:r>
              <a:rPr sz="1400" b="1" spc="45" dirty="0">
                <a:solidFill>
                  <a:srgbClr val="434343"/>
                </a:solidFill>
                <a:latin typeface="Roboto Bk"/>
                <a:cs typeface="Roboto Bk"/>
              </a:rPr>
              <a:t> </a:t>
            </a:r>
            <a:r>
              <a:rPr sz="1400" b="1" spc="-80" dirty="0">
                <a:solidFill>
                  <a:srgbClr val="434343"/>
                </a:solidFill>
                <a:latin typeface="Roboto Bk"/>
                <a:cs typeface="Roboto Bk"/>
              </a:rPr>
              <a:t>it</a:t>
            </a:r>
            <a:r>
              <a:rPr sz="1400" b="1" spc="50" dirty="0">
                <a:solidFill>
                  <a:srgbClr val="434343"/>
                </a:solidFill>
                <a:latin typeface="Roboto Bk"/>
                <a:cs typeface="Roboto Bk"/>
              </a:rPr>
              <a:t> </a:t>
            </a:r>
            <a:r>
              <a:rPr sz="1400" b="1" spc="-80" dirty="0">
                <a:solidFill>
                  <a:srgbClr val="434343"/>
                </a:solidFill>
                <a:latin typeface="Roboto Bk"/>
                <a:cs typeface="Roboto Bk"/>
              </a:rPr>
              <a:t>tries</a:t>
            </a:r>
            <a:r>
              <a:rPr sz="1400" b="1" spc="45" dirty="0">
                <a:solidFill>
                  <a:srgbClr val="434343"/>
                </a:solidFill>
                <a:latin typeface="Roboto Bk"/>
                <a:cs typeface="Roboto Bk"/>
              </a:rPr>
              <a:t> </a:t>
            </a:r>
            <a:r>
              <a:rPr sz="1400" b="1" spc="-90" dirty="0">
                <a:solidFill>
                  <a:srgbClr val="434343"/>
                </a:solidFill>
                <a:latin typeface="Roboto Bk"/>
                <a:cs typeface="Roboto Bk"/>
              </a:rPr>
              <a:t>too</a:t>
            </a:r>
            <a:r>
              <a:rPr sz="1400" b="1" spc="-40" dirty="0">
                <a:solidFill>
                  <a:srgbClr val="434343"/>
                </a:solidFill>
                <a:latin typeface="Roboto Bk"/>
                <a:cs typeface="Roboto Bk"/>
              </a:rPr>
              <a:t> </a:t>
            </a:r>
            <a:r>
              <a:rPr sz="1400" b="1" spc="-90" dirty="0">
                <a:solidFill>
                  <a:srgbClr val="434343"/>
                </a:solidFill>
                <a:latin typeface="Roboto Bk"/>
                <a:cs typeface="Roboto Bk"/>
              </a:rPr>
              <a:t>hard</a:t>
            </a:r>
            <a:r>
              <a:rPr sz="1400" b="1" dirty="0">
                <a:solidFill>
                  <a:srgbClr val="434343"/>
                </a:solidFill>
                <a:latin typeface="Roboto Bk"/>
                <a:cs typeface="Roboto Bk"/>
              </a:rPr>
              <a:t> </a:t>
            </a:r>
            <a:r>
              <a:rPr sz="1400" b="1" spc="-85" dirty="0">
                <a:solidFill>
                  <a:srgbClr val="434343"/>
                </a:solidFill>
                <a:latin typeface="Roboto Bk"/>
                <a:cs typeface="Roboto Bk"/>
              </a:rPr>
              <a:t>to</a:t>
            </a:r>
            <a:r>
              <a:rPr sz="1400" b="1" dirty="0">
                <a:solidFill>
                  <a:srgbClr val="434343"/>
                </a:solidFill>
                <a:latin typeface="Roboto Bk"/>
                <a:cs typeface="Roboto Bk"/>
              </a:rPr>
              <a:t> </a:t>
            </a:r>
            <a:r>
              <a:rPr sz="1400" b="1" spc="-85" dirty="0">
                <a:solidFill>
                  <a:srgbClr val="434343"/>
                </a:solidFill>
                <a:latin typeface="Roboto Bk"/>
                <a:cs typeface="Roboto Bk"/>
              </a:rPr>
              <a:t>predict</a:t>
            </a:r>
            <a:r>
              <a:rPr sz="1400" b="1" spc="1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0" dirty="0">
                <a:solidFill>
                  <a:srgbClr val="434343"/>
                </a:solidFill>
                <a:latin typeface="Roboto Bk"/>
                <a:cs typeface="Roboto Bk"/>
              </a:rPr>
              <a:t>training</a:t>
            </a:r>
            <a:r>
              <a:rPr sz="1400" b="1" spc="20" dirty="0">
                <a:solidFill>
                  <a:srgbClr val="434343"/>
                </a:solidFill>
                <a:latin typeface="Roboto Bk"/>
                <a:cs typeface="Roboto Bk"/>
              </a:rPr>
              <a:t> </a:t>
            </a:r>
            <a:r>
              <a:rPr sz="1400" b="1" spc="-90" dirty="0">
                <a:solidFill>
                  <a:srgbClr val="434343"/>
                </a:solidFill>
                <a:latin typeface="Roboto Bk"/>
                <a:cs typeface="Roboto Bk"/>
              </a:rPr>
              <a:t>data,</a:t>
            </a:r>
            <a:r>
              <a:rPr sz="1400" b="1" dirty="0">
                <a:solidFill>
                  <a:srgbClr val="434343"/>
                </a:solidFill>
                <a:latin typeface="Roboto Bk"/>
                <a:cs typeface="Roboto Bk"/>
              </a:rPr>
              <a:t> </a:t>
            </a:r>
            <a:r>
              <a:rPr sz="1400" b="1" spc="-105" dirty="0">
                <a:solidFill>
                  <a:srgbClr val="434343"/>
                </a:solidFill>
                <a:latin typeface="Roboto Bk"/>
                <a:cs typeface="Roboto Bk"/>
              </a:rPr>
              <a:t>but</a:t>
            </a:r>
            <a:r>
              <a:rPr sz="1400" b="1" spc="5" dirty="0">
                <a:solidFill>
                  <a:srgbClr val="434343"/>
                </a:solidFill>
                <a:latin typeface="Roboto Bk"/>
                <a:cs typeface="Roboto Bk"/>
              </a:rPr>
              <a:t> </a:t>
            </a:r>
            <a:r>
              <a:rPr sz="1400" b="1" spc="-75" dirty="0">
                <a:solidFill>
                  <a:srgbClr val="434343"/>
                </a:solidFill>
                <a:latin typeface="Roboto Bk"/>
                <a:cs typeface="Roboto Bk"/>
              </a:rPr>
              <a:t>is</a:t>
            </a:r>
            <a:r>
              <a:rPr sz="1400" b="1" spc="5" dirty="0">
                <a:solidFill>
                  <a:srgbClr val="434343"/>
                </a:solidFill>
                <a:latin typeface="Roboto Bk"/>
                <a:cs typeface="Roboto Bk"/>
              </a:rPr>
              <a:t> </a:t>
            </a:r>
            <a:r>
              <a:rPr sz="1400" b="1" spc="-105" dirty="0">
                <a:solidFill>
                  <a:srgbClr val="434343"/>
                </a:solidFill>
                <a:latin typeface="Roboto Bk"/>
                <a:cs typeface="Roboto Bk"/>
              </a:rPr>
              <a:t>not</a:t>
            </a:r>
            <a:r>
              <a:rPr sz="1400" b="1" dirty="0">
                <a:solidFill>
                  <a:srgbClr val="434343"/>
                </a:solidFill>
                <a:latin typeface="Roboto Bk"/>
                <a:cs typeface="Roboto Bk"/>
              </a:rPr>
              <a:t> </a:t>
            </a:r>
            <a:r>
              <a:rPr sz="1400" b="1" spc="-80" dirty="0">
                <a:solidFill>
                  <a:srgbClr val="434343"/>
                </a:solidFill>
                <a:latin typeface="Roboto Bk"/>
                <a:cs typeface="Roboto Bk"/>
              </a:rPr>
              <a:t>able</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dirty="0">
                <a:solidFill>
                  <a:srgbClr val="434343"/>
                </a:solidFill>
                <a:latin typeface="Roboto Bk"/>
                <a:cs typeface="Roboto Bk"/>
              </a:rPr>
              <a:t> </a:t>
            </a:r>
            <a:r>
              <a:rPr sz="1400" b="1" spc="-85" dirty="0">
                <a:solidFill>
                  <a:srgbClr val="434343"/>
                </a:solidFill>
                <a:latin typeface="Roboto Bk"/>
                <a:cs typeface="Roboto Bk"/>
              </a:rPr>
              <a:t>grasp</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85" dirty="0">
                <a:solidFill>
                  <a:srgbClr val="434343"/>
                </a:solidFill>
                <a:latin typeface="Roboto Bk"/>
                <a:cs typeface="Roboto Bk"/>
              </a:rPr>
              <a:t>general</a:t>
            </a:r>
            <a:r>
              <a:rPr sz="1400" b="1" spc="10" dirty="0">
                <a:solidFill>
                  <a:srgbClr val="434343"/>
                </a:solidFill>
                <a:latin typeface="Roboto Bk"/>
                <a:cs typeface="Roboto Bk"/>
              </a:rPr>
              <a:t> </a:t>
            </a:r>
            <a:r>
              <a:rPr sz="1400" b="1" spc="-90" dirty="0">
                <a:solidFill>
                  <a:srgbClr val="434343"/>
                </a:solidFill>
                <a:latin typeface="Roboto Bk"/>
                <a:cs typeface="Roboto Bk"/>
              </a:rPr>
              <a:t>patterns</a:t>
            </a:r>
            <a:r>
              <a:rPr sz="1400" b="1" spc="10" dirty="0">
                <a:solidFill>
                  <a:srgbClr val="434343"/>
                </a:solidFill>
                <a:latin typeface="Roboto Bk"/>
                <a:cs typeface="Roboto Bk"/>
              </a:rPr>
              <a:t> </a:t>
            </a:r>
            <a:r>
              <a:rPr sz="1400" b="1" spc="-100" dirty="0">
                <a:solidFill>
                  <a:srgbClr val="434343"/>
                </a:solidFill>
                <a:latin typeface="Roboto Bk"/>
                <a:cs typeface="Roboto Bk"/>
              </a:rPr>
              <a:t>in</a:t>
            </a:r>
            <a:r>
              <a:rPr sz="1400" b="1" dirty="0">
                <a:solidFill>
                  <a:srgbClr val="434343"/>
                </a:solidFill>
                <a:latin typeface="Roboto Bk"/>
                <a:cs typeface="Roboto Bk"/>
              </a:rPr>
              <a:t> </a:t>
            </a:r>
            <a:r>
              <a:rPr sz="1400" b="1" spc="-95" dirty="0">
                <a:solidFill>
                  <a:srgbClr val="434343"/>
                </a:solidFill>
                <a:latin typeface="Roboto Bk"/>
                <a:cs typeface="Roboto Bk"/>
              </a:rPr>
              <a:t>the</a:t>
            </a:r>
            <a:r>
              <a:rPr sz="1400" b="1" spc="15" dirty="0">
                <a:solidFill>
                  <a:srgbClr val="434343"/>
                </a:solidFill>
                <a:latin typeface="Roboto Bk"/>
                <a:cs typeface="Roboto Bk"/>
              </a:rPr>
              <a:t> </a:t>
            </a:r>
            <a:r>
              <a:rPr sz="1400" b="1" spc="-80" dirty="0">
                <a:solidFill>
                  <a:srgbClr val="434343"/>
                </a:solidFill>
                <a:latin typeface="Roboto Bk"/>
                <a:cs typeface="Roboto Bk"/>
              </a:rPr>
              <a:t>data.</a:t>
            </a:r>
            <a:r>
              <a:rPr sz="1400" b="1" spc="10" dirty="0">
                <a:solidFill>
                  <a:srgbClr val="434343"/>
                </a:solidFill>
                <a:latin typeface="Roboto Bk"/>
                <a:cs typeface="Roboto Bk"/>
              </a:rPr>
              <a:t> </a:t>
            </a:r>
            <a:r>
              <a:rPr sz="1400" b="1" spc="-85" dirty="0">
                <a:solidFill>
                  <a:srgbClr val="434343"/>
                </a:solidFill>
                <a:latin typeface="Roboto Bk"/>
                <a:cs typeface="Roboto Bk"/>
              </a:rPr>
              <a:t>It</a:t>
            </a:r>
            <a:r>
              <a:rPr sz="1400" b="1" spc="15" dirty="0">
                <a:solidFill>
                  <a:srgbClr val="434343"/>
                </a:solidFill>
                <a:latin typeface="Roboto Bk"/>
                <a:cs typeface="Roboto Bk"/>
              </a:rPr>
              <a:t> </a:t>
            </a:r>
            <a:r>
              <a:rPr sz="1400" b="1" spc="-75" dirty="0">
                <a:solidFill>
                  <a:srgbClr val="434343"/>
                </a:solidFill>
                <a:latin typeface="Roboto Bk"/>
                <a:cs typeface="Roboto Bk"/>
              </a:rPr>
              <a:t>is</a:t>
            </a:r>
            <a:r>
              <a:rPr sz="1400" b="1" spc="-5" dirty="0">
                <a:solidFill>
                  <a:srgbClr val="434343"/>
                </a:solidFill>
                <a:latin typeface="Roboto Bk"/>
                <a:cs typeface="Roboto Bk"/>
              </a:rPr>
              <a:t> </a:t>
            </a:r>
            <a:r>
              <a:rPr sz="1400" b="1" spc="-100" dirty="0">
                <a:solidFill>
                  <a:srgbClr val="434343"/>
                </a:solidFill>
                <a:latin typeface="Roboto Bk"/>
                <a:cs typeface="Roboto Bk"/>
              </a:rPr>
              <a:t>not</a:t>
            </a:r>
            <a:r>
              <a:rPr sz="1400" b="1" spc="15" dirty="0">
                <a:solidFill>
                  <a:srgbClr val="434343"/>
                </a:solidFill>
                <a:latin typeface="Roboto Bk"/>
                <a:cs typeface="Roboto Bk"/>
              </a:rPr>
              <a:t> </a:t>
            </a:r>
            <a:r>
              <a:rPr sz="1400" b="1" spc="-80" dirty="0">
                <a:solidFill>
                  <a:srgbClr val="434343"/>
                </a:solidFill>
                <a:latin typeface="Roboto Bk"/>
                <a:cs typeface="Roboto Bk"/>
              </a:rPr>
              <a:t>able</a:t>
            </a:r>
            <a:r>
              <a:rPr sz="1400" b="1" dirty="0">
                <a:solidFill>
                  <a:srgbClr val="434343"/>
                </a:solidFill>
                <a:latin typeface="Roboto Bk"/>
                <a:cs typeface="Roboto Bk"/>
              </a:rPr>
              <a:t> </a:t>
            </a:r>
            <a:r>
              <a:rPr sz="1400" b="1" spc="-100" dirty="0">
                <a:solidFill>
                  <a:srgbClr val="434343"/>
                </a:solidFill>
                <a:latin typeface="Roboto Bk"/>
                <a:cs typeface="Roboto Bk"/>
              </a:rPr>
              <a:t>he</a:t>
            </a:r>
            <a:r>
              <a:rPr sz="1400" b="1" dirty="0">
                <a:solidFill>
                  <a:srgbClr val="434343"/>
                </a:solidFill>
                <a:latin typeface="Roboto Bk"/>
                <a:cs typeface="Roboto Bk"/>
              </a:rPr>
              <a:t> </a:t>
            </a:r>
            <a:r>
              <a:rPr sz="1400" b="1" spc="-85" dirty="0">
                <a:solidFill>
                  <a:srgbClr val="434343"/>
                </a:solidFill>
                <a:latin typeface="Roboto Bk"/>
                <a:cs typeface="Roboto Bk"/>
              </a:rPr>
              <a:t>generalise,</a:t>
            </a:r>
            <a:r>
              <a:rPr sz="1400" b="1" spc="10" dirty="0">
                <a:solidFill>
                  <a:srgbClr val="434343"/>
                </a:solidFill>
                <a:latin typeface="Roboto Bk"/>
                <a:cs typeface="Roboto Bk"/>
              </a:rPr>
              <a:t> </a:t>
            </a:r>
            <a:r>
              <a:rPr sz="1400" b="1" spc="-85" dirty="0">
                <a:solidFill>
                  <a:srgbClr val="434343"/>
                </a:solidFill>
                <a:latin typeface="Roboto Bk"/>
                <a:cs typeface="Roboto Bk"/>
              </a:rPr>
              <a:t>so</a:t>
            </a:r>
            <a:r>
              <a:rPr sz="1400" b="1" spc="15" dirty="0">
                <a:solidFill>
                  <a:srgbClr val="434343"/>
                </a:solidFill>
                <a:latin typeface="Roboto Bk"/>
                <a:cs typeface="Roboto Bk"/>
              </a:rPr>
              <a:t> </a:t>
            </a:r>
            <a:r>
              <a:rPr sz="1400" b="1" spc="-85" dirty="0">
                <a:solidFill>
                  <a:srgbClr val="434343"/>
                </a:solidFill>
                <a:latin typeface="Roboto Bk"/>
                <a:cs typeface="Roboto Bk"/>
              </a:rPr>
              <a:t>it</a:t>
            </a:r>
            <a:r>
              <a:rPr sz="1400" b="1" dirty="0">
                <a:solidFill>
                  <a:srgbClr val="434343"/>
                </a:solidFill>
                <a:latin typeface="Roboto Bk"/>
                <a:cs typeface="Roboto Bk"/>
              </a:rPr>
              <a:t> </a:t>
            </a:r>
            <a:r>
              <a:rPr sz="1400" b="1" spc="-85" dirty="0">
                <a:solidFill>
                  <a:srgbClr val="434343"/>
                </a:solidFill>
                <a:latin typeface="Roboto Bk"/>
                <a:cs typeface="Roboto Bk"/>
              </a:rPr>
              <a:t>predicts</a:t>
            </a:r>
            <a:r>
              <a:rPr sz="1400" b="1" spc="5" dirty="0">
                <a:solidFill>
                  <a:srgbClr val="434343"/>
                </a:solidFill>
                <a:latin typeface="Roboto Bk"/>
                <a:cs typeface="Roboto Bk"/>
              </a:rPr>
              <a:t> </a:t>
            </a:r>
            <a:r>
              <a:rPr sz="1400" b="1" spc="-95" dirty="0">
                <a:solidFill>
                  <a:srgbClr val="434343"/>
                </a:solidFill>
                <a:latin typeface="Roboto Bk"/>
                <a:cs typeface="Roboto Bk"/>
              </a:rPr>
              <a:t>the</a:t>
            </a:r>
            <a:r>
              <a:rPr sz="1400" b="1" dirty="0">
                <a:solidFill>
                  <a:srgbClr val="434343"/>
                </a:solidFill>
                <a:latin typeface="Roboto Bk"/>
                <a:cs typeface="Roboto Bk"/>
              </a:rPr>
              <a:t> </a:t>
            </a:r>
            <a:r>
              <a:rPr sz="1400" b="1" spc="-90" dirty="0">
                <a:solidFill>
                  <a:srgbClr val="434343"/>
                </a:solidFill>
                <a:latin typeface="Roboto Bk"/>
                <a:cs typeface="Roboto Bk"/>
              </a:rPr>
              <a:t>training</a:t>
            </a:r>
            <a:r>
              <a:rPr sz="1400" b="1" spc="15" dirty="0">
                <a:solidFill>
                  <a:srgbClr val="434343"/>
                </a:solidFill>
                <a:latin typeface="Roboto Bk"/>
                <a:cs typeface="Roboto Bk"/>
              </a:rPr>
              <a:t> </a:t>
            </a:r>
            <a:r>
              <a:rPr sz="1400" b="1" spc="-85" dirty="0">
                <a:solidFill>
                  <a:srgbClr val="434343"/>
                </a:solidFill>
                <a:latin typeface="Roboto Bk"/>
                <a:cs typeface="Roboto Bk"/>
              </a:rPr>
              <a:t>data</a:t>
            </a:r>
            <a:r>
              <a:rPr sz="1400" b="1" spc="-45" dirty="0">
                <a:solidFill>
                  <a:srgbClr val="434343"/>
                </a:solidFill>
                <a:latin typeface="Roboto Bk"/>
                <a:cs typeface="Roboto Bk"/>
              </a:rPr>
              <a:t> </a:t>
            </a:r>
            <a:r>
              <a:rPr sz="1400" b="1" spc="-105" dirty="0">
                <a:solidFill>
                  <a:srgbClr val="434343"/>
                </a:solidFill>
                <a:latin typeface="Roboto Bk"/>
                <a:cs typeface="Roboto Bk"/>
              </a:rPr>
              <a:t>very</a:t>
            </a:r>
            <a:r>
              <a:rPr sz="1400" b="1" spc="-20" dirty="0">
                <a:solidFill>
                  <a:srgbClr val="434343"/>
                </a:solidFill>
                <a:latin typeface="Roboto Bk"/>
                <a:cs typeface="Roboto Bk"/>
              </a:rPr>
              <a:t> </a:t>
            </a:r>
            <a:r>
              <a:rPr sz="1400" b="1" spc="-90" dirty="0">
                <a:solidFill>
                  <a:srgbClr val="434343"/>
                </a:solidFill>
                <a:latin typeface="Roboto Bk"/>
                <a:cs typeface="Roboto Bk"/>
              </a:rPr>
              <a:t>well,</a:t>
            </a:r>
            <a:r>
              <a:rPr sz="1400" b="1" spc="-25" dirty="0">
                <a:solidFill>
                  <a:srgbClr val="434343"/>
                </a:solidFill>
                <a:latin typeface="Roboto Bk"/>
                <a:cs typeface="Roboto Bk"/>
              </a:rPr>
              <a:t> </a:t>
            </a:r>
            <a:r>
              <a:rPr sz="1400" b="1" spc="-100" dirty="0">
                <a:solidFill>
                  <a:srgbClr val="434343"/>
                </a:solidFill>
                <a:latin typeface="Roboto Bk"/>
                <a:cs typeface="Roboto Bk"/>
              </a:rPr>
              <a:t>but</a:t>
            </a:r>
            <a:r>
              <a:rPr sz="1400" b="1" spc="-45" dirty="0">
                <a:solidFill>
                  <a:srgbClr val="434343"/>
                </a:solidFill>
                <a:latin typeface="Roboto Bk"/>
                <a:cs typeface="Roboto Bk"/>
              </a:rPr>
              <a:t> </a:t>
            </a:r>
            <a:r>
              <a:rPr sz="1400" b="1" spc="-75" dirty="0">
                <a:solidFill>
                  <a:srgbClr val="434343"/>
                </a:solidFill>
                <a:latin typeface="Roboto Bk"/>
                <a:cs typeface="Roboto Bk"/>
              </a:rPr>
              <a:t>is</a:t>
            </a:r>
            <a:r>
              <a:rPr sz="1400" b="1" spc="-30" dirty="0">
                <a:solidFill>
                  <a:srgbClr val="434343"/>
                </a:solidFill>
                <a:latin typeface="Roboto Bk"/>
                <a:cs typeface="Roboto Bk"/>
              </a:rPr>
              <a:t> </a:t>
            </a:r>
            <a:r>
              <a:rPr sz="1400" b="1" spc="-95" dirty="0">
                <a:solidFill>
                  <a:srgbClr val="434343"/>
                </a:solidFill>
                <a:latin typeface="Roboto Bk"/>
                <a:cs typeface="Roboto Bk"/>
              </a:rPr>
              <a:t>not</a:t>
            </a:r>
            <a:r>
              <a:rPr sz="1400" b="1" spc="-40" dirty="0">
                <a:solidFill>
                  <a:srgbClr val="434343"/>
                </a:solidFill>
                <a:latin typeface="Roboto Bk"/>
                <a:cs typeface="Roboto Bk"/>
              </a:rPr>
              <a:t> </a:t>
            </a:r>
            <a:r>
              <a:rPr sz="1400" b="1" spc="-80" dirty="0">
                <a:solidFill>
                  <a:srgbClr val="434343"/>
                </a:solidFill>
                <a:latin typeface="Roboto Bk"/>
                <a:cs typeface="Roboto Bk"/>
              </a:rPr>
              <a:t>able</a:t>
            </a:r>
            <a:r>
              <a:rPr sz="1400" b="1" spc="-25" dirty="0">
                <a:solidFill>
                  <a:srgbClr val="434343"/>
                </a:solidFill>
                <a:latin typeface="Roboto Bk"/>
                <a:cs typeface="Roboto Bk"/>
              </a:rPr>
              <a:t> </a:t>
            </a:r>
            <a:r>
              <a:rPr sz="1400" b="1" spc="-85" dirty="0">
                <a:solidFill>
                  <a:srgbClr val="434343"/>
                </a:solidFill>
                <a:latin typeface="Roboto Bk"/>
                <a:cs typeface="Roboto Bk"/>
              </a:rPr>
              <a:t>to</a:t>
            </a:r>
            <a:r>
              <a:rPr sz="1400" b="1" spc="-35" dirty="0">
                <a:solidFill>
                  <a:srgbClr val="434343"/>
                </a:solidFill>
                <a:latin typeface="Roboto Bk"/>
                <a:cs typeface="Roboto Bk"/>
              </a:rPr>
              <a:t> </a:t>
            </a:r>
            <a:r>
              <a:rPr sz="1400" b="1" spc="-85" dirty="0">
                <a:solidFill>
                  <a:srgbClr val="434343"/>
                </a:solidFill>
                <a:latin typeface="Roboto Bk"/>
                <a:cs typeface="Roboto Bk"/>
              </a:rPr>
              <a:t>predict</a:t>
            </a:r>
            <a:r>
              <a:rPr sz="1400" b="1" spc="-30" dirty="0">
                <a:solidFill>
                  <a:srgbClr val="434343"/>
                </a:solidFill>
                <a:latin typeface="Roboto Bk"/>
                <a:cs typeface="Roboto Bk"/>
              </a:rPr>
              <a:t> </a:t>
            </a:r>
            <a:r>
              <a:rPr sz="1400" b="1" spc="-105" dirty="0">
                <a:solidFill>
                  <a:srgbClr val="434343"/>
                </a:solidFill>
                <a:latin typeface="Roboto Bk"/>
                <a:cs typeface="Roboto Bk"/>
              </a:rPr>
              <a:t>new</a:t>
            </a:r>
            <a:r>
              <a:rPr sz="1400" b="1" spc="-25" dirty="0">
                <a:solidFill>
                  <a:srgbClr val="434343"/>
                </a:solidFill>
                <a:latin typeface="Roboto Bk"/>
                <a:cs typeface="Roboto Bk"/>
              </a:rPr>
              <a:t> </a:t>
            </a:r>
            <a:r>
              <a:rPr sz="1400" b="1" spc="-80" dirty="0">
                <a:solidFill>
                  <a:srgbClr val="434343"/>
                </a:solidFill>
                <a:latin typeface="Roboto Bk"/>
                <a:cs typeface="Roboto Bk"/>
              </a:rPr>
              <a:t>data.</a:t>
            </a:r>
            <a:r>
              <a:rPr sz="1400" b="1" spc="-25" dirty="0">
                <a:solidFill>
                  <a:srgbClr val="434343"/>
                </a:solidFill>
                <a:latin typeface="Roboto Bk"/>
                <a:cs typeface="Roboto Bk"/>
              </a:rPr>
              <a:t> </a:t>
            </a:r>
            <a:r>
              <a:rPr sz="1400" b="1" spc="-114" dirty="0">
                <a:solidFill>
                  <a:srgbClr val="434343"/>
                </a:solidFill>
                <a:latin typeface="Roboto Bk"/>
                <a:cs typeface="Roboto Bk"/>
              </a:rPr>
              <a:t>Such</a:t>
            </a:r>
            <a:r>
              <a:rPr sz="1400" b="1" spc="-45" dirty="0">
                <a:solidFill>
                  <a:srgbClr val="434343"/>
                </a:solidFill>
                <a:latin typeface="Roboto Bk"/>
                <a:cs typeface="Roboto Bk"/>
              </a:rPr>
              <a:t> </a:t>
            </a:r>
            <a:r>
              <a:rPr sz="1400" b="1" spc="-70" dirty="0">
                <a:solidFill>
                  <a:srgbClr val="434343"/>
                </a:solidFill>
                <a:latin typeface="Roboto Bk"/>
                <a:cs typeface="Roboto Bk"/>
              </a:rPr>
              <a:t>a</a:t>
            </a:r>
            <a:r>
              <a:rPr sz="1400" b="1" spc="-15" dirty="0">
                <a:solidFill>
                  <a:srgbClr val="434343"/>
                </a:solidFill>
                <a:latin typeface="Roboto Bk"/>
                <a:cs typeface="Roboto Bk"/>
              </a:rPr>
              <a:t> </a:t>
            </a:r>
            <a:r>
              <a:rPr sz="1400" b="1" spc="-95" dirty="0">
                <a:solidFill>
                  <a:srgbClr val="434343"/>
                </a:solidFill>
                <a:latin typeface="Roboto Bk"/>
                <a:cs typeface="Roboto Bk"/>
              </a:rPr>
              <a:t>model</a:t>
            </a:r>
            <a:r>
              <a:rPr sz="1400" b="1" spc="-35" dirty="0">
                <a:solidFill>
                  <a:srgbClr val="434343"/>
                </a:solidFill>
                <a:latin typeface="Roboto Bk"/>
                <a:cs typeface="Roboto Bk"/>
              </a:rPr>
              <a:t> </a:t>
            </a:r>
            <a:r>
              <a:rPr sz="1400" b="1" spc="-75" dirty="0">
                <a:solidFill>
                  <a:srgbClr val="434343"/>
                </a:solidFill>
                <a:latin typeface="Roboto Bk"/>
                <a:cs typeface="Roboto Bk"/>
              </a:rPr>
              <a:t>is</a:t>
            </a:r>
            <a:r>
              <a:rPr sz="1400" b="1" spc="-20" dirty="0">
                <a:solidFill>
                  <a:srgbClr val="434343"/>
                </a:solidFill>
                <a:latin typeface="Roboto Bk"/>
                <a:cs typeface="Roboto Bk"/>
              </a:rPr>
              <a:t> </a:t>
            </a:r>
            <a:r>
              <a:rPr sz="1400" b="1" spc="-90" dirty="0">
                <a:solidFill>
                  <a:srgbClr val="434343"/>
                </a:solidFill>
                <a:latin typeface="Roboto Bk"/>
                <a:cs typeface="Roboto Bk"/>
              </a:rPr>
              <a:t>useless</a:t>
            </a:r>
            <a:r>
              <a:rPr sz="1400" b="1" spc="-30" dirty="0">
                <a:solidFill>
                  <a:srgbClr val="434343"/>
                </a:solidFill>
                <a:latin typeface="Roboto Bk"/>
                <a:cs typeface="Roboto Bk"/>
              </a:rPr>
              <a:t> </a:t>
            </a:r>
            <a:r>
              <a:rPr sz="1400" b="1" spc="-90" dirty="0">
                <a:solidFill>
                  <a:srgbClr val="434343"/>
                </a:solidFill>
                <a:latin typeface="Roboto Bk"/>
                <a:cs typeface="Roboto Bk"/>
              </a:rPr>
              <a:t>in</a:t>
            </a:r>
            <a:r>
              <a:rPr sz="1400" b="1" spc="-35" dirty="0">
                <a:solidFill>
                  <a:srgbClr val="434343"/>
                </a:solidFill>
                <a:latin typeface="Roboto Bk"/>
                <a:cs typeface="Roboto Bk"/>
              </a:rPr>
              <a:t> </a:t>
            </a:r>
            <a:r>
              <a:rPr sz="1400" b="1" spc="-75" dirty="0">
                <a:solidFill>
                  <a:srgbClr val="434343"/>
                </a:solidFill>
                <a:latin typeface="Roboto Bk"/>
                <a:cs typeface="Roboto Bk"/>
              </a:rPr>
              <a:t>practice.</a:t>
            </a:r>
            <a:endParaRPr sz="1400">
              <a:latin typeface="Roboto Bk"/>
              <a:cs typeface="Roboto Bk"/>
            </a:endParaRPr>
          </a:p>
          <a:p>
            <a:pPr marL="12700" algn="just">
              <a:lnSpc>
                <a:spcPct val="100000"/>
              </a:lnSpc>
              <a:spcBef>
                <a:spcPts val="400"/>
              </a:spcBef>
            </a:pPr>
            <a:r>
              <a:rPr sz="1400" b="1" spc="-120" dirty="0">
                <a:solidFill>
                  <a:srgbClr val="434343"/>
                </a:solidFill>
                <a:latin typeface="Roboto Bk"/>
                <a:cs typeface="Roboto Bk"/>
              </a:rPr>
              <a:t>What</a:t>
            </a:r>
            <a:r>
              <a:rPr sz="1400" b="1" spc="-30" dirty="0">
                <a:solidFill>
                  <a:srgbClr val="434343"/>
                </a:solidFill>
                <a:latin typeface="Roboto Bk"/>
                <a:cs typeface="Roboto Bk"/>
              </a:rPr>
              <a:t> </a:t>
            </a:r>
            <a:r>
              <a:rPr sz="1400" b="1" spc="-100" dirty="0">
                <a:solidFill>
                  <a:srgbClr val="434343"/>
                </a:solidFill>
                <a:latin typeface="Roboto Bk"/>
                <a:cs typeface="Roboto Bk"/>
              </a:rPr>
              <a:t>we</a:t>
            </a:r>
            <a:r>
              <a:rPr sz="1400" b="1" dirty="0">
                <a:solidFill>
                  <a:srgbClr val="434343"/>
                </a:solidFill>
                <a:latin typeface="Roboto Bk"/>
                <a:cs typeface="Roboto Bk"/>
              </a:rPr>
              <a:t> </a:t>
            </a:r>
            <a:r>
              <a:rPr sz="1400" b="1" spc="-105" dirty="0">
                <a:solidFill>
                  <a:srgbClr val="434343"/>
                </a:solidFill>
                <a:latin typeface="Roboto Bk"/>
                <a:cs typeface="Roboto Bk"/>
              </a:rPr>
              <a:t>need</a:t>
            </a:r>
            <a:r>
              <a:rPr sz="1400" b="1" spc="-5" dirty="0">
                <a:solidFill>
                  <a:srgbClr val="434343"/>
                </a:solidFill>
                <a:latin typeface="Roboto Bk"/>
                <a:cs typeface="Roboto Bk"/>
              </a:rPr>
              <a:t> </a:t>
            </a:r>
            <a:r>
              <a:rPr sz="1400" b="1" spc="-80" dirty="0">
                <a:solidFill>
                  <a:srgbClr val="434343"/>
                </a:solidFill>
                <a:latin typeface="Roboto Bk"/>
                <a:cs typeface="Roboto Bk"/>
              </a:rPr>
              <a:t>is</a:t>
            </a:r>
            <a:r>
              <a:rPr sz="1400" b="1" spc="-10" dirty="0">
                <a:solidFill>
                  <a:srgbClr val="434343"/>
                </a:solidFill>
                <a:latin typeface="Roboto Bk"/>
                <a:cs typeface="Roboto Bk"/>
              </a:rPr>
              <a:t> </a:t>
            </a:r>
            <a:r>
              <a:rPr sz="1400" b="1" dirty="0">
                <a:solidFill>
                  <a:srgbClr val="434343"/>
                </a:solidFill>
                <a:latin typeface="Roboto Bk"/>
                <a:cs typeface="Roboto Bk"/>
              </a:rPr>
              <a:t>a </a:t>
            </a:r>
            <a:r>
              <a:rPr sz="1400" b="1" spc="-100" dirty="0">
                <a:solidFill>
                  <a:srgbClr val="434343"/>
                </a:solidFill>
                <a:latin typeface="Roboto Bk"/>
                <a:cs typeface="Roboto Bk"/>
              </a:rPr>
              <a:t>model</a:t>
            </a:r>
            <a:r>
              <a:rPr sz="1400" b="1" spc="-20" dirty="0">
                <a:solidFill>
                  <a:srgbClr val="434343"/>
                </a:solidFill>
                <a:latin typeface="Roboto Bk"/>
                <a:cs typeface="Roboto Bk"/>
              </a:rPr>
              <a:t> </a:t>
            </a:r>
            <a:r>
              <a:rPr sz="1400" b="1" spc="-95" dirty="0">
                <a:solidFill>
                  <a:srgbClr val="434343"/>
                </a:solidFill>
                <a:latin typeface="Roboto Bk"/>
                <a:cs typeface="Roboto Bk"/>
              </a:rPr>
              <a:t>that</a:t>
            </a:r>
            <a:r>
              <a:rPr sz="1400" b="1" spc="-30" dirty="0">
                <a:solidFill>
                  <a:srgbClr val="434343"/>
                </a:solidFill>
                <a:latin typeface="Roboto Bk"/>
                <a:cs typeface="Roboto Bk"/>
              </a:rPr>
              <a:t> </a:t>
            </a:r>
            <a:r>
              <a:rPr sz="1400" b="1" spc="-85" dirty="0">
                <a:solidFill>
                  <a:srgbClr val="434343"/>
                </a:solidFill>
                <a:latin typeface="Roboto Bk"/>
                <a:cs typeface="Roboto Bk"/>
              </a:rPr>
              <a:t>score</a:t>
            </a:r>
            <a:r>
              <a:rPr sz="1400" b="1" spc="-5" dirty="0">
                <a:solidFill>
                  <a:srgbClr val="434343"/>
                </a:solidFill>
                <a:latin typeface="Roboto Bk"/>
                <a:cs typeface="Roboto Bk"/>
              </a:rPr>
              <a:t> </a:t>
            </a:r>
            <a:r>
              <a:rPr sz="1400" b="1" spc="-90" dirty="0">
                <a:solidFill>
                  <a:srgbClr val="434343"/>
                </a:solidFill>
                <a:latin typeface="Roboto Bk"/>
                <a:cs typeface="Roboto Bk"/>
              </a:rPr>
              <a:t>well</a:t>
            </a:r>
            <a:r>
              <a:rPr sz="1400" b="1" spc="-10" dirty="0">
                <a:solidFill>
                  <a:srgbClr val="434343"/>
                </a:solidFill>
                <a:latin typeface="Roboto Bk"/>
                <a:cs typeface="Roboto Bk"/>
              </a:rPr>
              <a:t> </a:t>
            </a:r>
            <a:r>
              <a:rPr sz="1400" b="1" spc="-110" dirty="0">
                <a:solidFill>
                  <a:srgbClr val="434343"/>
                </a:solidFill>
                <a:latin typeface="Roboto Bk"/>
                <a:cs typeface="Roboto Bk"/>
              </a:rPr>
              <a:t>on</a:t>
            </a:r>
            <a:r>
              <a:rPr sz="1400" b="1" spc="-20" dirty="0">
                <a:solidFill>
                  <a:srgbClr val="434343"/>
                </a:solidFill>
                <a:latin typeface="Roboto Bk"/>
                <a:cs typeface="Roboto Bk"/>
              </a:rPr>
              <a:t> </a:t>
            </a:r>
            <a:r>
              <a:rPr sz="1400" b="1" spc="-110" dirty="0">
                <a:solidFill>
                  <a:srgbClr val="434343"/>
                </a:solidFill>
                <a:latin typeface="Roboto Bk"/>
                <a:cs typeface="Roboto Bk"/>
              </a:rPr>
              <a:t>new</a:t>
            </a:r>
            <a:r>
              <a:rPr sz="1400" b="1" spc="-10" dirty="0">
                <a:solidFill>
                  <a:srgbClr val="434343"/>
                </a:solidFill>
                <a:latin typeface="Roboto Bk"/>
                <a:cs typeface="Roboto Bk"/>
              </a:rPr>
              <a:t> data.</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3970">
              <a:lnSpc>
                <a:spcPct val="100000"/>
              </a:lnSpc>
              <a:spcBef>
                <a:spcPts val="95"/>
              </a:spcBef>
            </a:pPr>
            <a:r>
              <a:rPr dirty="0"/>
              <a:t>MODEL</a:t>
            </a:r>
            <a:r>
              <a:rPr spc="-85" dirty="0"/>
              <a:t> </a:t>
            </a:r>
            <a:r>
              <a:rPr dirty="0"/>
              <a:t>VALIDATION</a:t>
            </a:r>
            <a:r>
              <a:rPr spc="-60" dirty="0"/>
              <a:t> </a:t>
            </a:r>
            <a:r>
              <a:rPr dirty="0"/>
              <a:t>THE</a:t>
            </a:r>
            <a:r>
              <a:rPr spc="-90" dirty="0"/>
              <a:t> </a:t>
            </a:r>
            <a:r>
              <a:rPr u="sng" dirty="0">
                <a:uFill>
                  <a:solidFill>
                    <a:srgbClr val="434343"/>
                  </a:solidFill>
                </a:uFill>
              </a:rPr>
              <a:t>WRONG</a:t>
            </a:r>
            <a:r>
              <a:rPr spc="-70" dirty="0"/>
              <a:t> </a:t>
            </a:r>
            <a:r>
              <a:rPr spc="-25" dirty="0"/>
              <a:t>WAY</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478407"/>
            <a:ext cx="10424795" cy="471360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DO</a:t>
            </a:r>
            <a:r>
              <a:rPr sz="1400" b="1" spc="-25" dirty="0">
                <a:solidFill>
                  <a:srgbClr val="434343"/>
                </a:solidFill>
                <a:latin typeface="Calibri"/>
                <a:cs typeface="Calibri"/>
              </a:rPr>
              <a:t> </a:t>
            </a:r>
            <a:r>
              <a:rPr sz="1400" b="1" dirty="0">
                <a:solidFill>
                  <a:srgbClr val="434343"/>
                </a:solidFill>
                <a:latin typeface="Calibri"/>
                <a:cs typeface="Calibri"/>
              </a:rPr>
              <a:t>NOT</a:t>
            </a:r>
            <a:r>
              <a:rPr sz="1400" b="1" spc="-15" dirty="0">
                <a:solidFill>
                  <a:srgbClr val="434343"/>
                </a:solidFill>
                <a:latin typeface="Calibri"/>
                <a:cs typeface="Calibri"/>
              </a:rPr>
              <a:t> </a:t>
            </a:r>
            <a:r>
              <a:rPr sz="1400" b="1" dirty="0">
                <a:solidFill>
                  <a:srgbClr val="434343"/>
                </a:solidFill>
                <a:latin typeface="Calibri"/>
                <a:cs typeface="Calibri"/>
              </a:rPr>
              <a:t>USE</a:t>
            </a:r>
            <a:r>
              <a:rPr sz="1400" b="1" spc="-20" dirty="0">
                <a:solidFill>
                  <a:srgbClr val="434343"/>
                </a:solidFill>
                <a:latin typeface="Calibri"/>
                <a:cs typeface="Calibri"/>
              </a:rPr>
              <a:t> </a:t>
            </a:r>
            <a:r>
              <a:rPr sz="1400" b="1" dirty="0">
                <a:solidFill>
                  <a:srgbClr val="434343"/>
                </a:solidFill>
                <a:latin typeface="Calibri"/>
                <a:cs typeface="Calibri"/>
              </a:rPr>
              <a:t>THE</a:t>
            </a:r>
            <a:r>
              <a:rPr sz="1400" b="1" spc="-15" dirty="0">
                <a:solidFill>
                  <a:srgbClr val="434343"/>
                </a:solidFill>
                <a:latin typeface="Calibri"/>
                <a:cs typeface="Calibri"/>
              </a:rPr>
              <a:t> </a:t>
            </a:r>
            <a:r>
              <a:rPr sz="1400" b="1" dirty="0">
                <a:solidFill>
                  <a:srgbClr val="434343"/>
                </a:solidFill>
                <a:latin typeface="Calibri"/>
                <a:cs typeface="Calibri"/>
              </a:rPr>
              <a:t>LABELED</a:t>
            </a:r>
            <a:r>
              <a:rPr sz="1400" b="1" spc="-20" dirty="0">
                <a:solidFill>
                  <a:srgbClr val="434343"/>
                </a:solidFill>
                <a:latin typeface="Calibri"/>
                <a:cs typeface="Calibri"/>
              </a:rPr>
              <a:t> </a:t>
            </a:r>
            <a:r>
              <a:rPr sz="1400" b="1" dirty="0">
                <a:solidFill>
                  <a:srgbClr val="434343"/>
                </a:solidFill>
                <a:latin typeface="Calibri"/>
                <a:cs typeface="Calibri"/>
              </a:rPr>
              <a:t>TRAINING</a:t>
            </a:r>
            <a:r>
              <a:rPr sz="1400" b="1" spc="-35" dirty="0">
                <a:solidFill>
                  <a:srgbClr val="434343"/>
                </a:solidFill>
                <a:latin typeface="Calibri"/>
                <a:cs typeface="Calibri"/>
              </a:rPr>
              <a:t> </a:t>
            </a:r>
            <a:r>
              <a:rPr sz="1400" b="1" dirty="0">
                <a:solidFill>
                  <a:srgbClr val="434343"/>
                </a:solidFill>
                <a:latin typeface="Calibri"/>
                <a:cs typeface="Calibri"/>
              </a:rPr>
              <a:t>DATA</a:t>
            </a:r>
            <a:r>
              <a:rPr sz="1400" b="1" spc="-25" dirty="0">
                <a:solidFill>
                  <a:srgbClr val="434343"/>
                </a:solidFill>
                <a:latin typeface="Calibri"/>
                <a:cs typeface="Calibri"/>
              </a:rPr>
              <a:t> </a:t>
            </a:r>
            <a:r>
              <a:rPr sz="1400" b="1" dirty="0">
                <a:solidFill>
                  <a:srgbClr val="434343"/>
                </a:solidFill>
                <a:latin typeface="Calibri"/>
                <a:cs typeface="Calibri"/>
              </a:rPr>
              <a:t>FOR</a:t>
            </a:r>
            <a:r>
              <a:rPr sz="1400" b="1" spc="-30" dirty="0">
                <a:solidFill>
                  <a:srgbClr val="434343"/>
                </a:solidFill>
                <a:latin typeface="Calibri"/>
                <a:cs typeface="Calibri"/>
              </a:rPr>
              <a:t> </a:t>
            </a:r>
            <a:r>
              <a:rPr sz="1400" b="1" spc="-10" dirty="0">
                <a:solidFill>
                  <a:srgbClr val="434343"/>
                </a:solidFill>
                <a:latin typeface="Calibri"/>
                <a:cs typeface="Calibri"/>
              </a:rPr>
              <a:t>VALIDATION</a:t>
            </a:r>
            <a:endParaRPr sz="1400">
              <a:latin typeface="Calibri"/>
              <a:cs typeface="Calibri"/>
            </a:endParaRPr>
          </a:p>
          <a:p>
            <a:pPr>
              <a:lnSpc>
                <a:spcPct val="100000"/>
              </a:lnSpc>
              <a:spcBef>
                <a:spcPts val="65"/>
              </a:spcBef>
            </a:pPr>
            <a:endParaRPr sz="1400">
              <a:latin typeface="Calibri"/>
              <a:cs typeface="Calibri"/>
            </a:endParaRPr>
          </a:p>
          <a:p>
            <a:pPr marL="12700" algn="just">
              <a:lnSpc>
                <a:spcPct val="100000"/>
              </a:lnSpc>
            </a:pPr>
            <a:r>
              <a:rPr sz="1400" b="1" spc="-90" dirty="0">
                <a:solidFill>
                  <a:srgbClr val="434343"/>
                </a:solidFill>
                <a:latin typeface="Roboto Bk"/>
                <a:cs typeface="Roboto Bk"/>
              </a:rPr>
              <a:t>Again,</a:t>
            </a:r>
            <a:r>
              <a:rPr sz="1400" b="1" dirty="0">
                <a:solidFill>
                  <a:srgbClr val="434343"/>
                </a:solidFill>
                <a:latin typeface="Roboto Bk"/>
                <a:cs typeface="Roboto Bk"/>
              </a:rPr>
              <a:t> </a:t>
            </a:r>
            <a:r>
              <a:rPr sz="1400" b="1" spc="-75" dirty="0">
                <a:solidFill>
                  <a:srgbClr val="434343"/>
                </a:solidFill>
                <a:latin typeface="Roboto Bk"/>
                <a:cs typeface="Roboto Bk"/>
              </a:rPr>
              <a:t>we</a:t>
            </a:r>
            <a:r>
              <a:rPr sz="1400" b="1" spc="15" dirty="0">
                <a:solidFill>
                  <a:srgbClr val="434343"/>
                </a:solidFill>
                <a:latin typeface="Roboto Bk"/>
                <a:cs typeface="Roboto Bk"/>
              </a:rPr>
              <a:t> </a:t>
            </a:r>
            <a:r>
              <a:rPr sz="1400" b="1" spc="-45" dirty="0">
                <a:solidFill>
                  <a:srgbClr val="434343"/>
                </a:solidFill>
                <a:latin typeface="Roboto Bk"/>
                <a:cs typeface="Roboto Bk"/>
              </a:rPr>
              <a:t>are</a:t>
            </a:r>
            <a:r>
              <a:rPr sz="1400" b="1" spc="15" dirty="0">
                <a:solidFill>
                  <a:srgbClr val="434343"/>
                </a:solidFill>
                <a:latin typeface="Roboto Bk"/>
                <a:cs typeface="Roboto Bk"/>
              </a:rPr>
              <a:t> </a:t>
            </a:r>
            <a:r>
              <a:rPr sz="1400" b="1" spc="-80" dirty="0">
                <a:solidFill>
                  <a:srgbClr val="434343"/>
                </a:solidFill>
                <a:latin typeface="Roboto Bk"/>
                <a:cs typeface="Roboto Bk"/>
              </a:rPr>
              <a:t>not</a:t>
            </a:r>
            <a:r>
              <a:rPr sz="1400" b="1" spc="20" dirty="0">
                <a:solidFill>
                  <a:srgbClr val="434343"/>
                </a:solidFill>
                <a:latin typeface="Roboto Bk"/>
                <a:cs typeface="Roboto Bk"/>
              </a:rPr>
              <a:t> </a:t>
            </a:r>
            <a:r>
              <a:rPr sz="1400" b="1" spc="-90" dirty="0">
                <a:solidFill>
                  <a:srgbClr val="434343"/>
                </a:solidFill>
                <a:latin typeface="Roboto Bk"/>
                <a:cs typeface="Roboto Bk"/>
              </a:rPr>
              <a:t>interested</a:t>
            </a:r>
            <a:r>
              <a:rPr sz="1400" b="1" spc="20" dirty="0">
                <a:solidFill>
                  <a:srgbClr val="434343"/>
                </a:solidFill>
                <a:latin typeface="Roboto Bk"/>
                <a:cs typeface="Roboto Bk"/>
              </a:rPr>
              <a:t> </a:t>
            </a:r>
            <a:r>
              <a:rPr sz="1400" b="1" spc="-50" dirty="0">
                <a:solidFill>
                  <a:srgbClr val="434343"/>
                </a:solidFill>
                <a:latin typeface="Roboto Bk"/>
                <a:cs typeface="Roboto Bk"/>
              </a:rPr>
              <a:t>in</a:t>
            </a:r>
            <a:r>
              <a:rPr sz="1400" b="1" spc="15" dirty="0">
                <a:solidFill>
                  <a:srgbClr val="434343"/>
                </a:solidFill>
                <a:latin typeface="Roboto Bk"/>
                <a:cs typeface="Roboto Bk"/>
              </a:rPr>
              <a:t> </a:t>
            </a:r>
            <a:r>
              <a:rPr sz="1400" b="1" spc="-100" dirty="0">
                <a:solidFill>
                  <a:srgbClr val="434343"/>
                </a:solidFill>
                <a:latin typeface="Roboto Bk"/>
                <a:cs typeface="Roboto Bk"/>
              </a:rPr>
              <a:t>how</a:t>
            </a:r>
            <a:r>
              <a:rPr sz="1400" b="1" spc="10" dirty="0">
                <a:solidFill>
                  <a:srgbClr val="434343"/>
                </a:solidFill>
                <a:latin typeface="Roboto Bk"/>
                <a:cs typeface="Roboto Bk"/>
              </a:rPr>
              <a:t> </a:t>
            </a:r>
            <a:r>
              <a:rPr sz="1400" b="1" spc="-70" dirty="0">
                <a:solidFill>
                  <a:srgbClr val="434343"/>
                </a:solidFill>
                <a:latin typeface="Roboto Bk"/>
                <a:cs typeface="Roboto Bk"/>
              </a:rPr>
              <a:t>well</a:t>
            </a:r>
            <a:r>
              <a:rPr sz="1400" b="1" spc="15" dirty="0">
                <a:solidFill>
                  <a:srgbClr val="434343"/>
                </a:solidFill>
                <a:latin typeface="Roboto Bk"/>
                <a:cs typeface="Roboto Bk"/>
              </a:rPr>
              <a:t> </a:t>
            </a:r>
            <a:r>
              <a:rPr sz="1400" b="1" spc="-90" dirty="0">
                <a:solidFill>
                  <a:srgbClr val="434343"/>
                </a:solidFill>
                <a:latin typeface="Roboto Bk"/>
                <a:cs typeface="Roboto Bk"/>
              </a:rPr>
              <a:t>the</a:t>
            </a:r>
            <a:r>
              <a:rPr sz="1400" b="1" spc="10" dirty="0">
                <a:solidFill>
                  <a:srgbClr val="434343"/>
                </a:solidFill>
                <a:latin typeface="Roboto Bk"/>
                <a:cs typeface="Roboto Bk"/>
              </a:rPr>
              <a:t> </a:t>
            </a:r>
            <a:r>
              <a:rPr sz="1400" b="1" spc="-90" dirty="0">
                <a:solidFill>
                  <a:srgbClr val="434343"/>
                </a:solidFill>
                <a:latin typeface="Roboto Bk"/>
                <a:cs typeface="Roboto Bk"/>
              </a:rPr>
              <a:t>model</a:t>
            </a:r>
            <a:r>
              <a:rPr sz="1400" b="1" spc="15" dirty="0">
                <a:solidFill>
                  <a:srgbClr val="434343"/>
                </a:solidFill>
                <a:latin typeface="Roboto Bk"/>
                <a:cs typeface="Roboto Bk"/>
              </a:rPr>
              <a:t> </a:t>
            </a:r>
            <a:r>
              <a:rPr sz="1400" b="1" spc="-75" dirty="0">
                <a:solidFill>
                  <a:srgbClr val="434343"/>
                </a:solidFill>
                <a:latin typeface="Roboto Bk"/>
                <a:cs typeface="Roboto Bk"/>
              </a:rPr>
              <a:t>scores</a:t>
            </a:r>
            <a:r>
              <a:rPr sz="1400" b="1" spc="5" dirty="0">
                <a:solidFill>
                  <a:srgbClr val="434343"/>
                </a:solidFill>
                <a:latin typeface="Roboto Bk"/>
                <a:cs typeface="Roboto Bk"/>
              </a:rPr>
              <a:t> </a:t>
            </a:r>
            <a:r>
              <a:rPr sz="1400" b="1" spc="-90" dirty="0">
                <a:solidFill>
                  <a:srgbClr val="434343"/>
                </a:solidFill>
                <a:latin typeface="Roboto Bk"/>
                <a:cs typeface="Roboto Bk"/>
              </a:rPr>
              <a:t>on</a:t>
            </a:r>
            <a:r>
              <a:rPr sz="1400" b="1" spc="10" dirty="0">
                <a:solidFill>
                  <a:srgbClr val="434343"/>
                </a:solidFill>
                <a:latin typeface="Roboto Bk"/>
                <a:cs typeface="Roboto Bk"/>
              </a:rPr>
              <a:t> </a:t>
            </a:r>
            <a:r>
              <a:rPr sz="1400" b="1" spc="-95" dirty="0">
                <a:solidFill>
                  <a:srgbClr val="434343"/>
                </a:solidFill>
                <a:latin typeface="Roboto Bk"/>
                <a:cs typeface="Roboto Bk"/>
              </a:rPr>
              <a:t>the</a:t>
            </a:r>
            <a:r>
              <a:rPr sz="1400" b="1" spc="15" dirty="0">
                <a:solidFill>
                  <a:srgbClr val="434343"/>
                </a:solidFill>
                <a:latin typeface="Roboto Bk"/>
                <a:cs typeface="Roboto Bk"/>
              </a:rPr>
              <a:t> </a:t>
            </a:r>
            <a:r>
              <a:rPr sz="1400" b="1" spc="-80" dirty="0">
                <a:solidFill>
                  <a:srgbClr val="434343"/>
                </a:solidFill>
                <a:latin typeface="Roboto Bk"/>
                <a:cs typeface="Roboto Bk"/>
              </a:rPr>
              <a:t>labeled</a:t>
            </a:r>
            <a:r>
              <a:rPr sz="1400" b="1" spc="30" dirty="0">
                <a:solidFill>
                  <a:srgbClr val="434343"/>
                </a:solidFill>
                <a:latin typeface="Roboto Bk"/>
                <a:cs typeface="Roboto Bk"/>
              </a:rPr>
              <a:t> </a:t>
            </a:r>
            <a:r>
              <a:rPr sz="1400" b="1" spc="-85" dirty="0">
                <a:solidFill>
                  <a:srgbClr val="434343"/>
                </a:solidFill>
                <a:latin typeface="Roboto Bk"/>
                <a:cs typeface="Roboto Bk"/>
              </a:rPr>
              <a:t>training</a:t>
            </a:r>
            <a:r>
              <a:rPr sz="1400" b="1" spc="15" dirty="0">
                <a:solidFill>
                  <a:srgbClr val="434343"/>
                </a:solidFill>
                <a:latin typeface="Roboto Bk"/>
                <a:cs typeface="Roboto Bk"/>
              </a:rPr>
              <a:t> </a:t>
            </a:r>
            <a:r>
              <a:rPr sz="1400" b="1" spc="-85" dirty="0">
                <a:solidFill>
                  <a:srgbClr val="434343"/>
                </a:solidFill>
                <a:latin typeface="Roboto Bk"/>
                <a:cs typeface="Roboto Bk"/>
              </a:rPr>
              <a:t>data,</a:t>
            </a:r>
            <a:r>
              <a:rPr sz="1400" b="1" spc="10" dirty="0">
                <a:solidFill>
                  <a:srgbClr val="434343"/>
                </a:solidFill>
                <a:latin typeface="Roboto Bk"/>
                <a:cs typeface="Roboto Bk"/>
              </a:rPr>
              <a:t> </a:t>
            </a:r>
            <a:r>
              <a:rPr sz="1400" b="1" spc="-95" dirty="0">
                <a:solidFill>
                  <a:srgbClr val="434343"/>
                </a:solidFill>
                <a:latin typeface="Roboto Bk"/>
                <a:cs typeface="Roboto Bk"/>
              </a:rPr>
              <a:t>but</a:t>
            </a:r>
            <a:r>
              <a:rPr sz="1400" b="1" spc="10" dirty="0">
                <a:solidFill>
                  <a:srgbClr val="434343"/>
                </a:solidFill>
                <a:latin typeface="Roboto Bk"/>
                <a:cs typeface="Roboto Bk"/>
              </a:rPr>
              <a:t> </a:t>
            </a:r>
            <a:r>
              <a:rPr sz="1400" b="1" spc="-90" dirty="0">
                <a:solidFill>
                  <a:srgbClr val="434343"/>
                </a:solidFill>
                <a:latin typeface="Roboto Bk"/>
                <a:cs typeface="Roboto Bk"/>
              </a:rPr>
              <a:t>on</a:t>
            </a:r>
            <a:r>
              <a:rPr sz="1400" b="1" spc="10" dirty="0">
                <a:solidFill>
                  <a:srgbClr val="434343"/>
                </a:solidFill>
                <a:latin typeface="Roboto Bk"/>
                <a:cs typeface="Roboto Bk"/>
              </a:rPr>
              <a:t> </a:t>
            </a:r>
            <a:r>
              <a:rPr sz="1400" b="1" spc="-100" dirty="0">
                <a:solidFill>
                  <a:srgbClr val="434343"/>
                </a:solidFill>
                <a:latin typeface="Roboto Bk"/>
                <a:cs typeface="Roboto Bk"/>
              </a:rPr>
              <a:t>new</a:t>
            </a:r>
            <a:r>
              <a:rPr sz="1400" b="1" spc="15" dirty="0">
                <a:solidFill>
                  <a:srgbClr val="434343"/>
                </a:solidFill>
                <a:latin typeface="Roboto Bk"/>
                <a:cs typeface="Roboto Bk"/>
              </a:rPr>
              <a:t> </a:t>
            </a:r>
            <a:r>
              <a:rPr sz="1400" b="1" spc="-70" dirty="0">
                <a:solidFill>
                  <a:srgbClr val="434343"/>
                </a:solidFill>
                <a:latin typeface="Roboto Bk"/>
                <a:cs typeface="Roboto Bk"/>
              </a:rPr>
              <a:t>data.</a:t>
            </a:r>
            <a:r>
              <a:rPr sz="1400" b="1" spc="10" dirty="0">
                <a:solidFill>
                  <a:srgbClr val="434343"/>
                </a:solidFill>
                <a:latin typeface="Roboto Bk"/>
                <a:cs typeface="Roboto Bk"/>
              </a:rPr>
              <a:t> </a:t>
            </a:r>
            <a:r>
              <a:rPr sz="1400" b="1" spc="-70" dirty="0">
                <a:solidFill>
                  <a:srgbClr val="434343"/>
                </a:solidFill>
                <a:latin typeface="Roboto Bk"/>
                <a:cs typeface="Roboto Bk"/>
              </a:rPr>
              <a:t>That</a:t>
            </a:r>
            <a:r>
              <a:rPr sz="1400" b="1" spc="20" dirty="0">
                <a:solidFill>
                  <a:srgbClr val="434343"/>
                </a:solidFill>
                <a:latin typeface="Roboto Bk"/>
                <a:cs typeface="Roboto Bk"/>
              </a:rPr>
              <a:t> </a:t>
            </a:r>
            <a:r>
              <a:rPr sz="1400" b="1" spc="-100" dirty="0">
                <a:solidFill>
                  <a:srgbClr val="434343"/>
                </a:solidFill>
                <a:latin typeface="Roboto Bk"/>
                <a:cs typeface="Roboto Bk"/>
              </a:rPr>
              <a:t>means</a:t>
            </a:r>
            <a:r>
              <a:rPr sz="1400" b="1" spc="10" dirty="0">
                <a:solidFill>
                  <a:srgbClr val="434343"/>
                </a:solidFill>
                <a:latin typeface="Roboto Bk"/>
                <a:cs typeface="Roboto Bk"/>
              </a:rPr>
              <a:t> </a:t>
            </a:r>
            <a:r>
              <a:rPr sz="1400" b="1" spc="-85" dirty="0">
                <a:solidFill>
                  <a:srgbClr val="434343"/>
                </a:solidFill>
                <a:latin typeface="Roboto Bk"/>
                <a:cs typeface="Roboto Bk"/>
              </a:rPr>
              <a:t>that</a:t>
            </a:r>
            <a:r>
              <a:rPr sz="1400" b="1" spc="5" dirty="0">
                <a:solidFill>
                  <a:srgbClr val="434343"/>
                </a:solidFill>
                <a:latin typeface="Roboto Bk"/>
                <a:cs typeface="Roboto Bk"/>
              </a:rPr>
              <a:t> </a:t>
            </a:r>
            <a:r>
              <a:rPr sz="1400" b="1" spc="-80" dirty="0">
                <a:solidFill>
                  <a:srgbClr val="434343"/>
                </a:solidFill>
                <a:latin typeface="Roboto Bk"/>
                <a:cs typeface="Roboto Bk"/>
              </a:rPr>
              <a:t>the</a:t>
            </a:r>
            <a:r>
              <a:rPr sz="1400" b="1" spc="15" dirty="0">
                <a:solidFill>
                  <a:srgbClr val="434343"/>
                </a:solidFill>
                <a:latin typeface="Roboto Bk"/>
                <a:cs typeface="Roboto Bk"/>
              </a:rPr>
              <a:t> </a:t>
            </a:r>
            <a:r>
              <a:rPr sz="1400" b="1" spc="-80" dirty="0">
                <a:solidFill>
                  <a:srgbClr val="434343"/>
                </a:solidFill>
                <a:latin typeface="Roboto Bk"/>
                <a:cs typeface="Roboto Bk"/>
              </a:rPr>
              <a:t>labeled</a:t>
            </a:r>
            <a:r>
              <a:rPr sz="1400" b="1" spc="15" dirty="0">
                <a:solidFill>
                  <a:srgbClr val="434343"/>
                </a:solidFill>
                <a:latin typeface="Roboto Bk"/>
                <a:cs typeface="Roboto Bk"/>
              </a:rPr>
              <a:t> </a:t>
            </a:r>
            <a:r>
              <a:rPr sz="1400" b="1" spc="-85" dirty="0">
                <a:solidFill>
                  <a:srgbClr val="434343"/>
                </a:solidFill>
                <a:latin typeface="Roboto Bk"/>
                <a:cs typeface="Roboto Bk"/>
              </a:rPr>
              <a:t>training</a:t>
            </a:r>
            <a:r>
              <a:rPr sz="1400" b="1" spc="15"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12700" algn="just">
              <a:lnSpc>
                <a:spcPct val="100000"/>
              </a:lnSpc>
            </a:pPr>
            <a:r>
              <a:rPr sz="1400" b="1" dirty="0">
                <a:solidFill>
                  <a:srgbClr val="434343"/>
                </a:solidFill>
                <a:latin typeface="Roboto Cn"/>
                <a:cs typeface="Roboto Cn"/>
              </a:rPr>
              <a:t>MUST</a:t>
            </a:r>
            <a:r>
              <a:rPr sz="1400" b="1" spc="5" dirty="0">
                <a:solidFill>
                  <a:srgbClr val="434343"/>
                </a:solidFill>
                <a:latin typeface="Roboto Cn"/>
                <a:cs typeface="Roboto Cn"/>
              </a:rPr>
              <a:t> </a:t>
            </a:r>
            <a:r>
              <a:rPr sz="1400" b="1" dirty="0">
                <a:solidFill>
                  <a:srgbClr val="434343"/>
                </a:solidFill>
                <a:latin typeface="Roboto Cn"/>
                <a:cs typeface="Roboto Cn"/>
              </a:rPr>
              <a:t>NOT</a:t>
            </a:r>
            <a:r>
              <a:rPr sz="1400" b="1" spc="35" dirty="0">
                <a:solidFill>
                  <a:srgbClr val="434343"/>
                </a:solidFill>
                <a:latin typeface="Roboto Cn"/>
                <a:cs typeface="Roboto Cn"/>
              </a:rPr>
              <a:t> </a:t>
            </a:r>
            <a:r>
              <a:rPr sz="1400" b="1" spc="-100" dirty="0">
                <a:solidFill>
                  <a:srgbClr val="434343"/>
                </a:solidFill>
                <a:latin typeface="Roboto Bk"/>
                <a:cs typeface="Roboto Bk"/>
              </a:rPr>
              <a:t>be</a:t>
            </a:r>
            <a:r>
              <a:rPr sz="1400" b="1" spc="-25" dirty="0">
                <a:solidFill>
                  <a:srgbClr val="434343"/>
                </a:solidFill>
                <a:latin typeface="Roboto Bk"/>
                <a:cs typeface="Roboto Bk"/>
              </a:rPr>
              <a:t> </a:t>
            </a:r>
            <a:r>
              <a:rPr sz="1400" b="1" spc="-105" dirty="0">
                <a:solidFill>
                  <a:srgbClr val="434343"/>
                </a:solidFill>
                <a:latin typeface="Roboto Bk"/>
                <a:cs typeface="Roboto Bk"/>
              </a:rPr>
              <a:t>used</a:t>
            </a:r>
            <a:r>
              <a:rPr sz="1400" b="1" spc="-5" dirty="0">
                <a:solidFill>
                  <a:srgbClr val="434343"/>
                </a:solidFill>
                <a:latin typeface="Roboto Bk"/>
                <a:cs typeface="Roboto Bk"/>
              </a:rPr>
              <a:t> </a:t>
            </a:r>
            <a:r>
              <a:rPr sz="1400" b="1" spc="-80" dirty="0">
                <a:solidFill>
                  <a:srgbClr val="434343"/>
                </a:solidFill>
                <a:latin typeface="Roboto Bk"/>
                <a:cs typeface="Roboto Bk"/>
              </a:rPr>
              <a:t>for</a:t>
            </a:r>
            <a:r>
              <a:rPr sz="1400" b="1" spc="-25" dirty="0">
                <a:solidFill>
                  <a:srgbClr val="434343"/>
                </a:solidFill>
                <a:latin typeface="Roboto Bk"/>
                <a:cs typeface="Roboto Bk"/>
              </a:rPr>
              <a:t> </a:t>
            </a:r>
            <a:r>
              <a:rPr sz="1400" b="1" spc="-70" dirty="0">
                <a:solidFill>
                  <a:srgbClr val="434343"/>
                </a:solidFill>
                <a:latin typeface="Roboto Bk"/>
                <a:cs typeface="Roboto Bk"/>
              </a:rPr>
              <a:t>validation.</a:t>
            </a:r>
            <a:r>
              <a:rPr sz="1400" b="1" spc="320" dirty="0">
                <a:solidFill>
                  <a:srgbClr val="434343"/>
                </a:solidFill>
                <a:latin typeface="Roboto Bk"/>
                <a:cs typeface="Roboto Bk"/>
              </a:rPr>
              <a:t> </a:t>
            </a:r>
            <a:r>
              <a:rPr sz="1400" b="1" spc="-100" dirty="0">
                <a:solidFill>
                  <a:srgbClr val="434343"/>
                </a:solidFill>
                <a:latin typeface="Roboto Bk"/>
                <a:cs typeface="Roboto Bk"/>
              </a:rPr>
              <a:t>Hence,</a:t>
            </a:r>
            <a:r>
              <a:rPr sz="1400" b="1" spc="-20" dirty="0">
                <a:solidFill>
                  <a:srgbClr val="434343"/>
                </a:solidFill>
                <a:latin typeface="Roboto Bk"/>
                <a:cs typeface="Roboto Bk"/>
              </a:rPr>
              <a:t> </a:t>
            </a:r>
            <a:r>
              <a:rPr sz="1400" b="1" spc="-80" dirty="0">
                <a:solidFill>
                  <a:srgbClr val="434343"/>
                </a:solidFill>
                <a:latin typeface="Roboto Bk"/>
                <a:cs typeface="Roboto Bk"/>
              </a:rPr>
              <a:t>after</a:t>
            </a:r>
            <a:r>
              <a:rPr sz="1400" b="1" spc="-25" dirty="0">
                <a:solidFill>
                  <a:srgbClr val="434343"/>
                </a:solidFill>
                <a:latin typeface="Roboto Bk"/>
                <a:cs typeface="Roboto Bk"/>
              </a:rPr>
              <a:t> </a:t>
            </a:r>
            <a:r>
              <a:rPr sz="1400" b="1" spc="-70" dirty="0">
                <a:solidFill>
                  <a:srgbClr val="434343"/>
                </a:solidFill>
                <a:latin typeface="Roboto Bk"/>
                <a:cs typeface="Roboto Bk"/>
              </a:rPr>
              <a:t>training,</a:t>
            </a:r>
            <a:r>
              <a:rPr sz="1400" b="1" spc="305" dirty="0">
                <a:solidFill>
                  <a:srgbClr val="434343"/>
                </a:solidFill>
                <a:latin typeface="Roboto Bk"/>
                <a:cs typeface="Roboto Bk"/>
              </a:rPr>
              <a:t> </a:t>
            </a:r>
            <a:r>
              <a:rPr sz="1400" b="1" spc="-70" dirty="0">
                <a:solidFill>
                  <a:srgbClr val="434343"/>
                </a:solidFill>
                <a:latin typeface="Roboto Bk"/>
                <a:cs typeface="Roboto Bk"/>
              </a:rPr>
              <a:t>a</a:t>
            </a:r>
            <a:r>
              <a:rPr sz="1400" b="1" spc="-15" dirty="0">
                <a:solidFill>
                  <a:srgbClr val="434343"/>
                </a:solidFill>
                <a:latin typeface="Roboto Bk"/>
                <a:cs typeface="Roboto Bk"/>
              </a:rPr>
              <a:t> </a:t>
            </a:r>
            <a:r>
              <a:rPr sz="1400" b="1" spc="-110" dirty="0">
                <a:solidFill>
                  <a:srgbClr val="434343"/>
                </a:solidFill>
                <a:latin typeface="Roboto Bk"/>
                <a:cs typeface="Roboto Bk"/>
              </a:rPr>
              <a:t>new</a:t>
            </a:r>
            <a:r>
              <a:rPr sz="1400" b="1" spc="-15" dirty="0">
                <a:solidFill>
                  <a:srgbClr val="434343"/>
                </a:solidFill>
                <a:latin typeface="Roboto Bk"/>
                <a:cs typeface="Roboto Bk"/>
              </a:rPr>
              <a:t> </a:t>
            </a:r>
            <a:r>
              <a:rPr sz="1400" b="1" spc="-90" dirty="0">
                <a:solidFill>
                  <a:srgbClr val="434343"/>
                </a:solidFill>
                <a:latin typeface="Roboto Bk"/>
                <a:cs typeface="Roboto Bk"/>
              </a:rPr>
              <a:t>labeled</a:t>
            </a:r>
            <a:r>
              <a:rPr sz="1400" b="1" spc="-5" dirty="0">
                <a:solidFill>
                  <a:srgbClr val="434343"/>
                </a:solidFill>
                <a:latin typeface="Roboto Bk"/>
                <a:cs typeface="Roboto Bk"/>
              </a:rPr>
              <a:t> </a:t>
            </a:r>
            <a:r>
              <a:rPr sz="1400" b="1" spc="-90" dirty="0">
                <a:solidFill>
                  <a:srgbClr val="434343"/>
                </a:solidFill>
                <a:latin typeface="Roboto Bk"/>
                <a:cs typeface="Roboto Bk"/>
              </a:rPr>
              <a:t>dataset</a:t>
            </a:r>
            <a:r>
              <a:rPr sz="1400" b="1" spc="-10" dirty="0">
                <a:solidFill>
                  <a:srgbClr val="434343"/>
                </a:solidFill>
                <a:latin typeface="Roboto Bk"/>
                <a:cs typeface="Roboto Bk"/>
              </a:rPr>
              <a:t> </a:t>
            </a:r>
            <a:r>
              <a:rPr sz="1400" b="1" spc="-100" dirty="0">
                <a:solidFill>
                  <a:srgbClr val="434343"/>
                </a:solidFill>
                <a:latin typeface="Roboto Bk"/>
                <a:cs typeface="Roboto Bk"/>
              </a:rPr>
              <a:t>needs</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spc="-20" dirty="0">
                <a:solidFill>
                  <a:srgbClr val="434343"/>
                </a:solidFill>
                <a:latin typeface="Roboto Bk"/>
                <a:cs typeface="Roboto Bk"/>
              </a:rPr>
              <a:t> </a:t>
            </a:r>
            <a:r>
              <a:rPr sz="1400" b="1" spc="-100" dirty="0">
                <a:solidFill>
                  <a:srgbClr val="434343"/>
                </a:solidFill>
                <a:latin typeface="Roboto Bk"/>
                <a:cs typeface="Roboto Bk"/>
              </a:rPr>
              <a:t>be</a:t>
            </a:r>
            <a:r>
              <a:rPr sz="1400" b="1" spc="-10" dirty="0">
                <a:solidFill>
                  <a:srgbClr val="434343"/>
                </a:solidFill>
                <a:latin typeface="Roboto Bk"/>
                <a:cs typeface="Roboto Bk"/>
              </a:rPr>
              <a:t> </a:t>
            </a:r>
            <a:r>
              <a:rPr sz="1400" b="1" spc="-95" dirty="0">
                <a:solidFill>
                  <a:srgbClr val="434343"/>
                </a:solidFill>
                <a:latin typeface="Roboto Bk"/>
                <a:cs typeface="Roboto Bk"/>
              </a:rPr>
              <a:t>constructed</a:t>
            </a:r>
            <a:r>
              <a:rPr sz="1400" b="1" spc="-35" dirty="0">
                <a:solidFill>
                  <a:srgbClr val="434343"/>
                </a:solidFill>
                <a:latin typeface="Roboto Bk"/>
                <a:cs typeface="Roboto Bk"/>
              </a:rPr>
              <a:t> </a:t>
            </a:r>
            <a:r>
              <a:rPr sz="1400" b="1" spc="-80" dirty="0">
                <a:solidFill>
                  <a:srgbClr val="434343"/>
                </a:solidFill>
                <a:latin typeface="Roboto Bk"/>
                <a:cs typeface="Roboto Bk"/>
              </a:rPr>
              <a:t>for</a:t>
            </a:r>
            <a:r>
              <a:rPr sz="1400" b="1" spc="-30" dirty="0">
                <a:solidFill>
                  <a:srgbClr val="434343"/>
                </a:solidFill>
                <a:latin typeface="Roboto Bk"/>
                <a:cs typeface="Roboto Bk"/>
              </a:rPr>
              <a:t> </a:t>
            </a:r>
            <a:r>
              <a:rPr sz="1400" b="1" spc="-100" dirty="0">
                <a:solidFill>
                  <a:srgbClr val="434343"/>
                </a:solidFill>
                <a:latin typeface="Roboto Bk"/>
                <a:cs typeface="Roboto Bk"/>
              </a:rPr>
              <a:t>the</a:t>
            </a:r>
            <a:r>
              <a:rPr sz="1400" b="1" spc="-20" dirty="0">
                <a:solidFill>
                  <a:srgbClr val="434343"/>
                </a:solidFill>
                <a:latin typeface="Roboto Bk"/>
                <a:cs typeface="Roboto Bk"/>
              </a:rPr>
              <a:t> </a:t>
            </a:r>
            <a:r>
              <a:rPr sz="1400" b="1" spc="-10" dirty="0">
                <a:solidFill>
                  <a:srgbClr val="434343"/>
                </a:solidFill>
                <a:latin typeface="Roboto Bk"/>
                <a:cs typeface="Roboto Bk"/>
              </a:rPr>
              <a:t>validation.</a:t>
            </a:r>
            <a:endParaRPr sz="1400">
              <a:latin typeface="Roboto Bk"/>
              <a:cs typeface="Roboto Bk"/>
            </a:endParaRPr>
          </a:p>
          <a:p>
            <a:pPr marL="12700" marR="5080" algn="just">
              <a:lnSpc>
                <a:spcPct val="100000"/>
              </a:lnSpc>
              <a:spcBef>
                <a:spcPts val="400"/>
              </a:spcBef>
            </a:pPr>
            <a:r>
              <a:rPr sz="1400" b="1" spc="-100" dirty="0">
                <a:solidFill>
                  <a:srgbClr val="434343"/>
                </a:solidFill>
                <a:latin typeface="Roboto Bk"/>
                <a:cs typeface="Roboto Bk"/>
              </a:rPr>
              <a:t>Constructing</a:t>
            </a:r>
            <a:r>
              <a:rPr sz="1400" b="1" spc="15" dirty="0">
                <a:solidFill>
                  <a:srgbClr val="434343"/>
                </a:solidFill>
                <a:latin typeface="Roboto Bk"/>
                <a:cs typeface="Roboto Bk"/>
              </a:rPr>
              <a:t> </a:t>
            </a:r>
            <a:r>
              <a:rPr sz="1400" b="1" dirty="0">
                <a:solidFill>
                  <a:srgbClr val="434343"/>
                </a:solidFill>
                <a:latin typeface="Roboto Bk"/>
                <a:cs typeface="Roboto Bk"/>
              </a:rPr>
              <a:t>a</a:t>
            </a:r>
            <a:r>
              <a:rPr sz="1400" b="1" spc="10" dirty="0">
                <a:solidFill>
                  <a:srgbClr val="434343"/>
                </a:solidFill>
                <a:latin typeface="Roboto Bk"/>
                <a:cs typeface="Roboto Bk"/>
              </a:rPr>
              <a:t> </a:t>
            </a:r>
            <a:r>
              <a:rPr sz="1400" b="1" spc="-95" dirty="0">
                <a:solidFill>
                  <a:srgbClr val="434343"/>
                </a:solidFill>
                <a:latin typeface="Roboto Bk"/>
                <a:cs typeface="Roboto Bk"/>
              </a:rPr>
              <a:t>new</a:t>
            </a:r>
            <a:r>
              <a:rPr sz="1400" b="1" spc="25" dirty="0">
                <a:solidFill>
                  <a:srgbClr val="434343"/>
                </a:solidFill>
                <a:latin typeface="Roboto Bk"/>
                <a:cs typeface="Roboto Bk"/>
              </a:rPr>
              <a:t> </a:t>
            </a:r>
            <a:r>
              <a:rPr sz="1400" b="1" spc="-85" dirty="0">
                <a:solidFill>
                  <a:srgbClr val="434343"/>
                </a:solidFill>
                <a:latin typeface="Roboto Bk"/>
                <a:cs typeface="Roboto Bk"/>
              </a:rPr>
              <a:t>labeled</a:t>
            </a:r>
            <a:r>
              <a:rPr sz="1400" b="1" spc="15" dirty="0">
                <a:solidFill>
                  <a:srgbClr val="434343"/>
                </a:solidFill>
                <a:latin typeface="Roboto Bk"/>
                <a:cs typeface="Roboto Bk"/>
              </a:rPr>
              <a:t> </a:t>
            </a:r>
            <a:r>
              <a:rPr sz="1400" b="1" spc="-80" dirty="0">
                <a:solidFill>
                  <a:srgbClr val="434343"/>
                </a:solidFill>
                <a:latin typeface="Roboto Bk"/>
                <a:cs typeface="Roboto Bk"/>
              </a:rPr>
              <a:t>dataset</a:t>
            </a:r>
            <a:r>
              <a:rPr sz="1400" b="1" spc="20" dirty="0">
                <a:solidFill>
                  <a:srgbClr val="434343"/>
                </a:solidFill>
                <a:latin typeface="Roboto Bk"/>
                <a:cs typeface="Roboto Bk"/>
              </a:rPr>
              <a:t> </a:t>
            </a:r>
            <a:r>
              <a:rPr sz="1400" b="1" spc="-65" dirty="0">
                <a:solidFill>
                  <a:srgbClr val="434343"/>
                </a:solidFill>
                <a:latin typeface="Roboto Bk"/>
                <a:cs typeface="Roboto Bk"/>
              </a:rPr>
              <a:t>after</a:t>
            </a:r>
            <a:r>
              <a:rPr sz="1400" b="1" spc="20" dirty="0">
                <a:solidFill>
                  <a:srgbClr val="434343"/>
                </a:solidFill>
                <a:latin typeface="Roboto Bk"/>
                <a:cs typeface="Roboto Bk"/>
              </a:rPr>
              <a:t> </a:t>
            </a:r>
            <a:r>
              <a:rPr sz="1400" b="1" spc="-90" dirty="0">
                <a:solidFill>
                  <a:srgbClr val="434343"/>
                </a:solidFill>
                <a:latin typeface="Roboto Bk"/>
                <a:cs typeface="Roboto Bk"/>
              </a:rPr>
              <a:t>training</a:t>
            </a:r>
            <a:r>
              <a:rPr sz="1400" b="1" spc="20" dirty="0">
                <a:solidFill>
                  <a:srgbClr val="434343"/>
                </a:solidFill>
                <a:latin typeface="Roboto Bk"/>
                <a:cs typeface="Roboto Bk"/>
              </a:rPr>
              <a:t> </a:t>
            </a:r>
            <a:r>
              <a:rPr sz="1400" b="1" spc="-30" dirty="0">
                <a:solidFill>
                  <a:srgbClr val="434343"/>
                </a:solidFill>
                <a:latin typeface="Roboto Bk"/>
                <a:cs typeface="Roboto Bk"/>
              </a:rPr>
              <a:t>is</a:t>
            </a:r>
            <a:r>
              <a:rPr sz="1400" b="1" spc="15" dirty="0">
                <a:solidFill>
                  <a:srgbClr val="434343"/>
                </a:solidFill>
                <a:latin typeface="Roboto Bk"/>
                <a:cs typeface="Roboto Bk"/>
              </a:rPr>
              <a:t> </a:t>
            </a:r>
            <a:r>
              <a:rPr sz="1400" b="1" spc="-90" dirty="0">
                <a:solidFill>
                  <a:srgbClr val="434343"/>
                </a:solidFill>
                <a:latin typeface="Roboto Bk"/>
                <a:cs typeface="Roboto Bk"/>
              </a:rPr>
              <a:t>not</a:t>
            </a:r>
            <a:r>
              <a:rPr sz="1400" b="1" spc="20" dirty="0">
                <a:solidFill>
                  <a:srgbClr val="434343"/>
                </a:solidFill>
                <a:latin typeface="Roboto Bk"/>
                <a:cs typeface="Roboto Bk"/>
              </a:rPr>
              <a:t> </a:t>
            </a:r>
            <a:r>
              <a:rPr sz="1400" b="1" dirty="0">
                <a:solidFill>
                  <a:srgbClr val="434343"/>
                </a:solidFill>
                <a:latin typeface="Roboto Bk"/>
                <a:cs typeface="Roboto Bk"/>
              </a:rPr>
              <a:t>a</a:t>
            </a:r>
            <a:r>
              <a:rPr sz="1400" b="1" spc="15" dirty="0">
                <a:solidFill>
                  <a:srgbClr val="434343"/>
                </a:solidFill>
                <a:latin typeface="Roboto Bk"/>
                <a:cs typeface="Roboto Bk"/>
              </a:rPr>
              <a:t> </a:t>
            </a:r>
            <a:r>
              <a:rPr sz="1400" b="1" spc="-70" dirty="0">
                <a:solidFill>
                  <a:srgbClr val="434343"/>
                </a:solidFill>
                <a:latin typeface="Roboto Bk"/>
                <a:cs typeface="Roboto Bk"/>
              </a:rPr>
              <a:t>practical</a:t>
            </a:r>
            <a:r>
              <a:rPr sz="1400" b="1" spc="15" dirty="0">
                <a:solidFill>
                  <a:srgbClr val="434343"/>
                </a:solidFill>
                <a:latin typeface="Roboto Bk"/>
                <a:cs typeface="Roboto Bk"/>
              </a:rPr>
              <a:t> </a:t>
            </a:r>
            <a:r>
              <a:rPr sz="1400" b="1" spc="-85" dirty="0">
                <a:solidFill>
                  <a:srgbClr val="434343"/>
                </a:solidFill>
                <a:latin typeface="Roboto Bk"/>
                <a:cs typeface="Roboto Bk"/>
              </a:rPr>
              <a:t>approach;</a:t>
            </a:r>
            <a:r>
              <a:rPr sz="1400" b="1" spc="20" dirty="0">
                <a:solidFill>
                  <a:srgbClr val="434343"/>
                </a:solidFill>
                <a:latin typeface="Roboto Bk"/>
                <a:cs typeface="Roboto Bk"/>
              </a:rPr>
              <a:t> </a:t>
            </a:r>
            <a:r>
              <a:rPr sz="1400" b="1" spc="-95" dirty="0">
                <a:solidFill>
                  <a:srgbClr val="434343"/>
                </a:solidFill>
                <a:latin typeface="Roboto Bk"/>
                <a:cs typeface="Roboto Bk"/>
              </a:rPr>
              <a:t>constructing</a:t>
            </a:r>
            <a:r>
              <a:rPr sz="1400" b="1" spc="30" dirty="0">
                <a:solidFill>
                  <a:srgbClr val="434343"/>
                </a:solidFill>
                <a:latin typeface="Roboto Bk"/>
                <a:cs typeface="Roboto Bk"/>
              </a:rPr>
              <a:t> </a:t>
            </a:r>
            <a:r>
              <a:rPr sz="1400" b="1" dirty="0">
                <a:solidFill>
                  <a:srgbClr val="434343"/>
                </a:solidFill>
                <a:latin typeface="Roboto Bk"/>
                <a:cs typeface="Roboto Bk"/>
              </a:rPr>
              <a:t>a</a:t>
            </a:r>
            <a:r>
              <a:rPr sz="1400" b="1" spc="10" dirty="0">
                <a:solidFill>
                  <a:srgbClr val="434343"/>
                </a:solidFill>
                <a:latin typeface="Roboto Bk"/>
                <a:cs typeface="Roboto Bk"/>
              </a:rPr>
              <a:t> </a:t>
            </a:r>
            <a:r>
              <a:rPr sz="1400" b="1" spc="-80" dirty="0">
                <a:solidFill>
                  <a:srgbClr val="434343"/>
                </a:solidFill>
                <a:latin typeface="Roboto Bk"/>
                <a:cs typeface="Roboto Bk"/>
              </a:rPr>
              <a:t>labeled</a:t>
            </a:r>
            <a:r>
              <a:rPr sz="1400" b="1" spc="25" dirty="0">
                <a:solidFill>
                  <a:srgbClr val="434343"/>
                </a:solidFill>
                <a:latin typeface="Roboto Bk"/>
                <a:cs typeface="Roboto Bk"/>
              </a:rPr>
              <a:t> </a:t>
            </a:r>
            <a:r>
              <a:rPr sz="1400" b="1" spc="-80" dirty="0">
                <a:solidFill>
                  <a:srgbClr val="434343"/>
                </a:solidFill>
                <a:latin typeface="Roboto Bk"/>
                <a:cs typeface="Roboto Bk"/>
              </a:rPr>
              <a:t>dataset</a:t>
            </a:r>
            <a:r>
              <a:rPr sz="1400" b="1" spc="15" dirty="0">
                <a:solidFill>
                  <a:srgbClr val="434343"/>
                </a:solidFill>
                <a:latin typeface="Roboto Bk"/>
                <a:cs typeface="Roboto Bk"/>
              </a:rPr>
              <a:t> </a:t>
            </a:r>
            <a:r>
              <a:rPr sz="1400" b="1" spc="-105" dirty="0">
                <a:solidFill>
                  <a:srgbClr val="434343"/>
                </a:solidFill>
                <a:latin typeface="Roboto Bk"/>
                <a:cs typeface="Roboto Bk"/>
              </a:rPr>
              <a:t>might</a:t>
            </a:r>
            <a:r>
              <a:rPr sz="1400" b="1" spc="20" dirty="0">
                <a:solidFill>
                  <a:srgbClr val="434343"/>
                </a:solidFill>
                <a:latin typeface="Roboto Bk"/>
                <a:cs typeface="Roboto Bk"/>
              </a:rPr>
              <a:t> </a:t>
            </a:r>
            <a:r>
              <a:rPr sz="1400" b="1" spc="-80" dirty="0">
                <a:solidFill>
                  <a:srgbClr val="434343"/>
                </a:solidFill>
                <a:latin typeface="Roboto Bk"/>
                <a:cs typeface="Roboto Bk"/>
              </a:rPr>
              <a:t>require</a:t>
            </a:r>
            <a:r>
              <a:rPr sz="1400" b="1" spc="20" dirty="0">
                <a:solidFill>
                  <a:srgbClr val="434343"/>
                </a:solidFill>
                <a:latin typeface="Roboto Bk"/>
                <a:cs typeface="Roboto Bk"/>
              </a:rPr>
              <a:t> </a:t>
            </a:r>
            <a:r>
              <a:rPr sz="1400" b="1" spc="-90" dirty="0">
                <a:solidFill>
                  <a:srgbClr val="434343"/>
                </a:solidFill>
                <a:latin typeface="Roboto Bk"/>
                <a:cs typeface="Roboto Bk"/>
              </a:rPr>
              <a:t>expert</a:t>
            </a:r>
            <a:r>
              <a:rPr sz="1400" b="1" spc="10" dirty="0">
                <a:solidFill>
                  <a:srgbClr val="434343"/>
                </a:solidFill>
                <a:latin typeface="Roboto Bk"/>
                <a:cs typeface="Roboto Bk"/>
              </a:rPr>
              <a:t> </a:t>
            </a:r>
            <a:r>
              <a:rPr sz="1400" b="1" spc="-100" dirty="0">
                <a:solidFill>
                  <a:srgbClr val="434343"/>
                </a:solidFill>
                <a:latin typeface="Roboto Bk"/>
                <a:cs typeface="Roboto Bk"/>
              </a:rPr>
              <a:t>knowledge</a:t>
            </a:r>
            <a:r>
              <a:rPr sz="1400" b="1" spc="25" dirty="0">
                <a:solidFill>
                  <a:srgbClr val="434343"/>
                </a:solidFill>
                <a:latin typeface="Roboto Bk"/>
                <a:cs typeface="Roboto Bk"/>
              </a:rPr>
              <a:t> </a:t>
            </a:r>
            <a:r>
              <a:rPr sz="1400" b="1" spc="-65" dirty="0">
                <a:solidFill>
                  <a:srgbClr val="434343"/>
                </a:solidFill>
                <a:latin typeface="Roboto Bk"/>
                <a:cs typeface="Roboto Bk"/>
              </a:rPr>
              <a:t>in</a:t>
            </a:r>
            <a:r>
              <a:rPr sz="1400" b="1" spc="20" dirty="0">
                <a:solidFill>
                  <a:srgbClr val="434343"/>
                </a:solidFill>
                <a:latin typeface="Roboto Bk"/>
                <a:cs typeface="Roboto Bk"/>
              </a:rPr>
              <a:t> </a:t>
            </a:r>
            <a:r>
              <a:rPr sz="1400" b="1" spc="-25" dirty="0">
                <a:solidFill>
                  <a:srgbClr val="434343"/>
                </a:solidFill>
                <a:latin typeface="Roboto Bk"/>
                <a:cs typeface="Roboto Bk"/>
              </a:rPr>
              <a:t>the </a:t>
            </a:r>
            <a:r>
              <a:rPr sz="1400" b="1" spc="-80" dirty="0">
                <a:solidFill>
                  <a:srgbClr val="434343"/>
                </a:solidFill>
                <a:latin typeface="Roboto Bk"/>
                <a:cs typeface="Roboto Bk"/>
              </a:rPr>
              <a:t>domain</a:t>
            </a:r>
            <a:r>
              <a:rPr sz="1400" b="1" spc="10" dirty="0">
                <a:solidFill>
                  <a:srgbClr val="434343"/>
                </a:solidFill>
                <a:latin typeface="Roboto Bk"/>
                <a:cs typeface="Roboto Bk"/>
              </a:rPr>
              <a:t> </a:t>
            </a:r>
            <a:r>
              <a:rPr sz="1400" b="1" dirty="0">
                <a:solidFill>
                  <a:srgbClr val="434343"/>
                </a:solidFill>
                <a:latin typeface="Roboto Bk"/>
                <a:cs typeface="Roboto Bk"/>
              </a:rPr>
              <a:t>at</a:t>
            </a:r>
            <a:r>
              <a:rPr sz="1400" b="1" spc="10" dirty="0">
                <a:solidFill>
                  <a:srgbClr val="434343"/>
                </a:solidFill>
                <a:latin typeface="Roboto Bk"/>
                <a:cs typeface="Roboto Bk"/>
              </a:rPr>
              <a:t> </a:t>
            </a:r>
            <a:r>
              <a:rPr sz="1400" b="1" spc="-70" dirty="0">
                <a:solidFill>
                  <a:srgbClr val="434343"/>
                </a:solidFill>
                <a:latin typeface="Roboto Bk"/>
                <a:cs typeface="Roboto Bk"/>
              </a:rPr>
              <a:t>hand.</a:t>
            </a:r>
            <a:r>
              <a:rPr sz="1400" b="1" spc="5" dirty="0">
                <a:solidFill>
                  <a:srgbClr val="434343"/>
                </a:solidFill>
                <a:latin typeface="Roboto Bk"/>
                <a:cs typeface="Roboto Bk"/>
              </a:rPr>
              <a:t> </a:t>
            </a:r>
            <a:r>
              <a:rPr sz="1400" b="1" dirty="0">
                <a:solidFill>
                  <a:srgbClr val="434343"/>
                </a:solidFill>
                <a:latin typeface="Roboto Bk"/>
                <a:cs typeface="Roboto Bk"/>
              </a:rPr>
              <a:t>As</a:t>
            </a:r>
            <a:r>
              <a:rPr sz="1400" b="1" spc="20" dirty="0">
                <a:solidFill>
                  <a:srgbClr val="434343"/>
                </a:solidFill>
                <a:latin typeface="Roboto Bk"/>
                <a:cs typeface="Roboto Bk"/>
              </a:rPr>
              <a:t> </a:t>
            </a:r>
            <a:r>
              <a:rPr sz="1400" b="1" dirty="0">
                <a:solidFill>
                  <a:srgbClr val="434343"/>
                </a:solidFill>
                <a:latin typeface="Roboto Bk"/>
                <a:cs typeface="Roboto Bk"/>
              </a:rPr>
              <a:t>a</a:t>
            </a:r>
            <a:r>
              <a:rPr sz="1400" b="1" spc="5" dirty="0">
                <a:solidFill>
                  <a:srgbClr val="434343"/>
                </a:solidFill>
                <a:latin typeface="Roboto Bk"/>
                <a:cs typeface="Roboto Bk"/>
              </a:rPr>
              <a:t> </a:t>
            </a:r>
            <a:r>
              <a:rPr sz="1400" b="1" spc="-50" dirty="0">
                <a:solidFill>
                  <a:srgbClr val="434343"/>
                </a:solidFill>
                <a:latin typeface="Roboto Bk"/>
                <a:cs typeface="Roboto Bk"/>
              </a:rPr>
              <a:t>data</a:t>
            </a:r>
            <a:r>
              <a:rPr sz="1400" b="1" spc="15" dirty="0">
                <a:solidFill>
                  <a:srgbClr val="434343"/>
                </a:solidFill>
                <a:latin typeface="Roboto Bk"/>
                <a:cs typeface="Roboto Bk"/>
              </a:rPr>
              <a:t> </a:t>
            </a:r>
            <a:r>
              <a:rPr sz="1400" b="1" spc="-85" dirty="0">
                <a:solidFill>
                  <a:srgbClr val="434343"/>
                </a:solidFill>
                <a:latin typeface="Roboto Bk"/>
                <a:cs typeface="Roboto Bk"/>
              </a:rPr>
              <a:t>scientist,</a:t>
            </a:r>
            <a:r>
              <a:rPr sz="1400" b="1" spc="10" dirty="0">
                <a:solidFill>
                  <a:srgbClr val="434343"/>
                </a:solidFill>
                <a:latin typeface="Roboto Bk"/>
                <a:cs typeface="Roboto Bk"/>
              </a:rPr>
              <a:t> </a:t>
            </a:r>
            <a:r>
              <a:rPr sz="1400" b="1" spc="-80" dirty="0">
                <a:solidFill>
                  <a:srgbClr val="434343"/>
                </a:solidFill>
                <a:latin typeface="Roboto Bk"/>
                <a:cs typeface="Roboto Bk"/>
              </a:rPr>
              <a:t>you</a:t>
            </a:r>
            <a:r>
              <a:rPr sz="1400" b="1" spc="10" dirty="0">
                <a:solidFill>
                  <a:srgbClr val="434343"/>
                </a:solidFill>
                <a:latin typeface="Roboto Bk"/>
                <a:cs typeface="Roboto Bk"/>
              </a:rPr>
              <a:t> </a:t>
            </a:r>
            <a:r>
              <a:rPr sz="1400" b="1" spc="-80" dirty="0">
                <a:solidFill>
                  <a:srgbClr val="434343"/>
                </a:solidFill>
                <a:latin typeface="Roboto Bk"/>
                <a:cs typeface="Roboto Bk"/>
              </a:rPr>
              <a:t>cannot</a:t>
            </a:r>
            <a:r>
              <a:rPr sz="1400" b="1" dirty="0">
                <a:solidFill>
                  <a:srgbClr val="434343"/>
                </a:solidFill>
                <a:latin typeface="Roboto Bk"/>
                <a:cs typeface="Roboto Bk"/>
              </a:rPr>
              <a:t> </a:t>
            </a:r>
            <a:r>
              <a:rPr sz="1400" b="1" spc="-70" dirty="0">
                <a:solidFill>
                  <a:srgbClr val="434343"/>
                </a:solidFill>
                <a:latin typeface="Roboto Bk"/>
                <a:cs typeface="Roboto Bk"/>
              </a:rPr>
              <a:t>have</a:t>
            </a:r>
            <a:r>
              <a:rPr sz="1400" b="1" spc="10" dirty="0">
                <a:solidFill>
                  <a:srgbClr val="434343"/>
                </a:solidFill>
                <a:latin typeface="Roboto Bk"/>
                <a:cs typeface="Roboto Bk"/>
              </a:rPr>
              <a:t> </a:t>
            </a:r>
            <a:r>
              <a:rPr sz="1400" b="1" spc="-75" dirty="0">
                <a:solidFill>
                  <a:srgbClr val="434343"/>
                </a:solidFill>
                <a:latin typeface="Roboto Bk"/>
                <a:cs typeface="Roboto Bk"/>
              </a:rPr>
              <a:t>expert</a:t>
            </a:r>
            <a:r>
              <a:rPr sz="1400" b="1" spc="5" dirty="0">
                <a:solidFill>
                  <a:srgbClr val="434343"/>
                </a:solidFill>
                <a:latin typeface="Roboto Bk"/>
                <a:cs typeface="Roboto Bk"/>
              </a:rPr>
              <a:t> </a:t>
            </a:r>
            <a:r>
              <a:rPr sz="1400" b="1" spc="-95" dirty="0">
                <a:solidFill>
                  <a:srgbClr val="434343"/>
                </a:solidFill>
                <a:latin typeface="Roboto Bk"/>
                <a:cs typeface="Roboto Bk"/>
              </a:rPr>
              <a:t>knowledge</a:t>
            </a:r>
            <a:r>
              <a:rPr sz="1400" b="1" spc="10" dirty="0">
                <a:solidFill>
                  <a:srgbClr val="434343"/>
                </a:solidFill>
                <a:latin typeface="Roboto Bk"/>
                <a:cs typeface="Roboto Bk"/>
              </a:rPr>
              <a:t> </a:t>
            </a:r>
            <a:r>
              <a:rPr sz="1400" b="1" spc="-20" dirty="0">
                <a:solidFill>
                  <a:srgbClr val="434343"/>
                </a:solidFill>
                <a:latin typeface="Roboto Bk"/>
                <a:cs typeface="Roboto Bk"/>
              </a:rPr>
              <a:t>for</a:t>
            </a:r>
            <a:r>
              <a:rPr sz="1400" b="1" spc="10" dirty="0">
                <a:solidFill>
                  <a:srgbClr val="434343"/>
                </a:solidFill>
                <a:latin typeface="Roboto Bk"/>
                <a:cs typeface="Roboto Bk"/>
              </a:rPr>
              <a:t> </a:t>
            </a:r>
            <a:r>
              <a:rPr sz="1400" b="1" spc="-80" dirty="0">
                <a:solidFill>
                  <a:srgbClr val="434343"/>
                </a:solidFill>
                <a:latin typeface="Roboto Bk"/>
                <a:cs typeface="Roboto Bk"/>
              </a:rPr>
              <a:t>every</a:t>
            </a:r>
            <a:r>
              <a:rPr sz="1400" b="1" spc="5" dirty="0">
                <a:solidFill>
                  <a:srgbClr val="434343"/>
                </a:solidFill>
                <a:latin typeface="Roboto Bk"/>
                <a:cs typeface="Roboto Bk"/>
              </a:rPr>
              <a:t> </a:t>
            </a:r>
            <a:r>
              <a:rPr sz="1400" b="1" spc="-70" dirty="0">
                <a:solidFill>
                  <a:srgbClr val="434343"/>
                </a:solidFill>
                <a:latin typeface="Roboto Bk"/>
                <a:cs typeface="Roboto Bk"/>
              </a:rPr>
              <a:t>potential</a:t>
            </a:r>
            <a:r>
              <a:rPr sz="1400" b="1" spc="15" dirty="0">
                <a:solidFill>
                  <a:srgbClr val="434343"/>
                </a:solidFill>
                <a:latin typeface="Roboto Bk"/>
                <a:cs typeface="Roboto Bk"/>
              </a:rPr>
              <a:t> </a:t>
            </a:r>
            <a:r>
              <a:rPr sz="1400" b="1" spc="-80" dirty="0">
                <a:solidFill>
                  <a:srgbClr val="434343"/>
                </a:solidFill>
                <a:latin typeface="Roboto Bk"/>
                <a:cs typeface="Roboto Bk"/>
              </a:rPr>
              <a:t>domain.</a:t>
            </a:r>
            <a:r>
              <a:rPr sz="1400" b="1" spc="5" dirty="0">
                <a:solidFill>
                  <a:srgbClr val="434343"/>
                </a:solidFill>
                <a:latin typeface="Roboto Bk"/>
                <a:cs typeface="Roboto Bk"/>
              </a:rPr>
              <a:t> </a:t>
            </a:r>
            <a:r>
              <a:rPr sz="1400" b="1" spc="-45" dirty="0">
                <a:solidFill>
                  <a:srgbClr val="434343"/>
                </a:solidFill>
                <a:latin typeface="Roboto Bk"/>
                <a:cs typeface="Roboto Bk"/>
              </a:rPr>
              <a:t>So</a:t>
            </a:r>
            <a:r>
              <a:rPr sz="1400" b="1" spc="5" dirty="0">
                <a:solidFill>
                  <a:srgbClr val="434343"/>
                </a:solidFill>
                <a:latin typeface="Roboto Bk"/>
                <a:cs typeface="Roboto Bk"/>
              </a:rPr>
              <a:t> </a:t>
            </a:r>
            <a:r>
              <a:rPr sz="1400" b="1" spc="-80" dirty="0">
                <a:solidFill>
                  <a:srgbClr val="434343"/>
                </a:solidFill>
                <a:latin typeface="Roboto Bk"/>
                <a:cs typeface="Roboto Bk"/>
              </a:rPr>
              <a:t>labeling</a:t>
            </a:r>
            <a:r>
              <a:rPr sz="1400" b="1" spc="10" dirty="0">
                <a:solidFill>
                  <a:srgbClr val="434343"/>
                </a:solidFill>
                <a:latin typeface="Roboto Bk"/>
                <a:cs typeface="Roboto Bk"/>
              </a:rPr>
              <a:t> </a:t>
            </a:r>
            <a:r>
              <a:rPr sz="1400" b="1" dirty="0">
                <a:solidFill>
                  <a:srgbClr val="434343"/>
                </a:solidFill>
                <a:latin typeface="Roboto Bk"/>
                <a:cs typeface="Roboto Bk"/>
              </a:rPr>
              <a:t>a</a:t>
            </a:r>
            <a:r>
              <a:rPr sz="1400" b="1" spc="5" dirty="0">
                <a:solidFill>
                  <a:srgbClr val="434343"/>
                </a:solidFill>
                <a:latin typeface="Roboto Bk"/>
                <a:cs typeface="Roboto Bk"/>
              </a:rPr>
              <a:t> </a:t>
            </a:r>
            <a:r>
              <a:rPr sz="1400" b="1" spc="-60" dirty="0">
                <a:solidFill>
                  <a:srgbClr val="434343"/>
                </a:solidFill>
                <a:latin typeface="Roboto Bk"/>
                <a:cs typeface="Roboto Bk"/>
              </a:rPr>
              <a:t>dataset</a:t>
            </a:r>
            <a:r>
              <a:rPr sz="1400" b="1" spc="20" dirty="0">
                <a:solidFill>
                  <a:srgbClr val="434343"/>
                </a:solidFill>
                <a:latin typeface="Roboto Bk"/>
                <a:cs typeface="Roboto Bk"/>
              </a:rPr>
              <a:t> </a:t>
            </a:r>
            <a:r>
              <a:rPr sz="1400" b="1" spc="-85" dirty="0">
                <a:solidFill>
                  <a:srgbClr val="434343"/>
                </a:solidFill>
                <a:latin typeface="Roboto Bk"/>
                <a:cs typeface="Roboto Bk"/>
              </a:rPr>
              <a:t>might</a:t>
            </a:r>
            <a:r>
              <a:rPr sz="1400" b="1" spc="5" dirty="0">
                <a:solidFill>
                  <a:srgbClr val="434343"/>
                </a:solidFill>
                <a:latin typeface="Roboto Bk"/>
                <a:cs typeface="Roboto Bk"/>
              </a:rPr>
              <a:t> </a:t>
            </a:r>
            <a:r>
              <a:rPr sz="1400" b="1" spc="-70" dirty="0">
                <a:solidFill>
                  <a:srgbClr val="434343"/>
                </a:solidFill>
                <a:latin typeface="Roboto Bk"/>
                <a:cs typeface="Roboto Bk"/>
              </a:rPr>
              <a:t>require</a:t>
            </a:r>
            <a:r>
              <a:rPr sz="1400" b="1" spc="20" dirty="0">
                <a:solidFill>
                  <a:srgbClr val="434343"/>
                </a:solidFill>
                <a:latin typeface="Roboto Bk"/>
                <a:cs typeface="Roboto Bk"/>
              </a:rPr>
              <a:t> </a:t>
            </a:r>
            <a:r>
              <a:rPr sz="1400" b="1" spc="-20" dirty="0">
                <a:solidFill>
                  <a:srgbClr val="434343"/>
                </a:solidFill>
                <a:latin typeface="Roboto Bk"/>
                <a:cs typeface="Roboto Bk"/>
              </a:rPr>
              <a:t>external </a:t>
            </a:r>
            <a:r>
              <a:rPr sz="1400" b="1" spc="-85" dirty="0">
                <a:solidFill>
                  <a:srgbClr val="434343"/>
                </a:solidFill>
                <a:latin typeface="Roboto Bk"/>
                <a:cs typeface="Roboto Bk"/>
              </a:rPr>
              <a:t>experts.</a:t>
            </a:r>
            <a:r>
              <a:rPr sz="1400" b="1" spc="-15" dirty="0">
                <a:solidFill>
                  <a:srgbClr val="434343"/>
                </a:solidFill>
                <a:latin typeface="Roboto Bk"/>
                <a:cs typeface="Roboto Bk"/>
              </a:rPr>
              <a:t> </a:t>
            </a:r>
            <a:r>
              <a:rPr sz="1400" b="1" spc="-90" dirty="0">
                <a:solidFill>
                  <a:srgbClr val="434343"/>
                </a:solidFill>
                <a:latin typeface="Roboto Bk"/>
                <a:cs typeface="Roboto Bk"/>
              </a:rPr>
              <a:t>It</a:t>
            </a:r>
            <a:r>
              <a:rPr sz="1400" b="1" spc="-5" dirty="0">
                <a:solidFill>
                  <a:srgbClr val="434343"/>
                </a:solidFill>
                <a:latin typeface="Roboto Bk"/>
                <a:cs typeface="Roboto Bk"/>
              </a:rPr>
              <a:t> </a:t>
            </a:r>
            <a:r>
              <a:rPr sz="1400" b="1" spc="-80" dirty="0">
                <a:solidFill>
                  <a:srgbClr val="434343"/>
                </a:solidFill>
                <a:latin typeface="Roboto Bk"/>
                <a:cs typeface="Roboto Bk"/>
              </a:rPr>
              <a:t>is</a:t>
            </a:r>
            <a:r>
              <a:rPr sz="1400" b="1" spc="-5" dirty="0">
                <a:solidFill>
                  <a:srgbClr val="434343"/>
                </a:solidFill>
                <a:latin typeface="Roboto Bk"/>
                <a:cs typeface="Roboto Bk"/>
              </a:rPr>
              <a:t> </a:t>
            </a:r>
            <a:r>
              <a:rPr sz="1400" b="1" spc="-100" dirty="0">
                <a:solidFill>
                  <a:srgbClr val="434343"/>
                </a:solidFill>
                <a:latin typeface="Roboto Bk"/>
                <a:cs typeface="Roboto Bk"/>
              </a:rPr>
              <a:t>not</a:t>
            </a:r>
            <a:r>
              <a:rPr sz="1400" b="1" spc="-20" dirty="0">
                <a:solidFill>
                  <a:srgbClr val="434343"/>
                </a:solidFill>
                <a:latin typeface="Roboto Bk"/>
                <a:cs typeface="Roboto Bk"/>
              </a:rPr>
              <a:t> </a:t>
            </a:r>
            <a:r>
              <a:rPr sz="1400" b="1" spc="-100" dirty="0">
                <a:solidFill>
                  <a:srgbClr val="434343"/>
                </a:solidFill>
                <a:latin typeface="Roboto Bk"/>
                <a:cs typeface="Roboto Bk"/>
              </a:rPr>
              <a:t>always</a:t>
            </a:r>
            <a:r>
              <a:rPr sz="1400" b="1" spc="10" dirty="0">
                <a:solidFill>
                  <a:srgbClr val="434343"/>
                </a:solidFill>
                <a:latin typeface="Roboto Bk"/>
                <a:cs typeface="Roboto Bk"/>
              </a:rPr>
              <a:t> </a:t>
            </a:r>
            <a:r>
              <a:rPr sz="1400" b="1" spc="-85" dirty="0">
                <a:solidFill>
                  <a:srgbClr val="434343"/>
                </a:solidFill>
                <a:latin typeface="Roboto Bk"/>
                <a:cs typeface="Roboto Bk"/>
              </a:rPr>
              <a:t>possible</a:t>
            </a:r>
            <a:r>
              <a:rPr sz="1400" b="1" spc="-25" dirty="0">
                <a:solidFill>
                  <a:srgbClr val="434343"/>
                </a:solidFill>
                <a:latin typeface="Roboto Bk"/>
                <a:cs typeface="Roboto Bk"/>
              </a:rPr>
              <a:t> </a:t>
            </a:r>
            <a:r>
              <a:rPr sz="1400" b="1" spc="-90" dirty="0">
                <a:solidFill>
                  <a:srgbClr val="434343"/>
                </a:solidFill>
                <a:latin typeface="Roboto Bk"/>
                <a:cs typeface="Roboto Bk"/>
              </a:rPr>
              <a:t>to</a:t>
            </a:r>
            <a:r>
              <a:rPr sz="1400" b="1" spc="-15" dirty="0">
                <a:solidFill>
                  <a:srgbClr val="434343"/>
                </a:solidFill>
                <a:latin typeface="Roboto Bk"/>
                <a:cs typeface="Roboto Bk"/>
              </a:rPr>
              <a:t> </a:t>
            </a:r>
            <a:r>
              <a:rPr sz="1400" b="1" spc="-65" dirty="0">
                <a:solidFill>
                  <a:srgbClr val="434343"/>
                </a:solidFill>
                <a:latin typeface="Roboto Bk"/>
                <a:cs typeface="Roboto Bk"/>
              </a:rPr>
              <a:t>call</a:t>
            </a:r>
            <a:r>
              <a:rPr sz="1400" b="1" spc="10" dirty="0">
                <a:solidFill>
                  <a:srgbClr val="434343"/>
                </a:solidFill>
                <a:latin typeface="Roboto Bk"/>
                <a:cs typeface="Roboto Bk"/>
              </a:rPr>
              <a:t> </a:t>
            </a:r>
            <a:r>
              <a:rPr sz="1400" b="1" spc="-90" dirty="0">
                <a:solidFill>
                  <a:srgbClr val="434343"/>
                </a:solidFill>
                <a:latin typeface="Roboto Bk"/>
                <a:cs typeface="Roboto Bk"/>
              </a:rPr>
              <a:t>those</a:t>
            </a:r>
            <a:r>
              <a:rPr sz="1400" b="1" spc="-30" dirty="0">
                <a:solidFill>
                  <a:srgbClr val="434343"/>
                </a:solidFill>
                <a:latin typeface="Roboto Bk"/>
                <a:cs typeface="Roboto Bk"/>
              </a:rPr>
              <a:t> </a:t>
            </a:r>
            <a:r>
              <a:rPr sz="1400" b="1" spc="-95" dirty="0">
                <a:solidFill>
                  <a:srgbClr val="434343"/>
                </a:solidFill>
                <a:latin typeface="Roboto Bk"/>
                <a:cs typeface="Roboto Bk"/>
              </a:rPr>
              <a:t>in</a:t>
            </a:r>
            <a:r>
              <a:rPr sz="1400" b="1" spc="5" dirty="0">
                <a:solidFill>
                  <a:srgbClr val="434343"/>
                </a:solidFill>
                <a:latin typeface="Roboto Bk"/>
                <a:cs typeface="Roboto Bk"/>
              </a:rPr>
              <a:t> </a:t>
            </a:r>
            <a:r>
              <a:rPr sz="1400" b="1" spc="-80" dirty="0">
                <a:solidFill>
                  <a:srgbClr val="434343"/>
                </a:solidFill>
                <a:latin typeface="Roboto Bk"/>
                <a:cs typeface="Roboto Bk"/>
              </a:rPr>
              <a:t>after</a:t>
            </a:r>
            <a:r>
              <a:rPr sz="1400" b="1" spc="-25" dirty="0">
                <a:solidFill>
                  <a:srgbClr val="434343"/>
                </a:solidFill>
                <a:latin typeface="Roboto Bk"/>
                <a:cs typeface="Roboto Bk"/>
              </a:rPr>
              <a:t> </a:t>
            </a:r>
            <a:r>
              <a:rPr sz="1400" b="1" spc="-105" dirty="0">
                <a:solidFill>
                  <a:srgbClr val="434343"/>
                </a:solidFill>
                <a:latin typeface="Roboto Bk"/>
                <a:cs typeface="Roboto Bk"/>
              </a:rPr>
              <a:t>every</a:t>
            </a:r>
            <a:r>
              <a:rPr sz="1400" b="1" spc="5" dirty="0">
                <a:solidFill>
                  <a:srgbClr val="434343"/>
                </a:solidFill>
                <a:latin typeface="Roboto Bk"/>
                <a:cs typeface="Roboto Bk"/>
              </a:rPr>
              <a:t> </a:t>
            </a:r>
            <a:r>
              <a:rPr sz="1400" b="1" spc="-90" dirty="0">
                <a:solidFill>
                  <a:srgbClr val="434343"/>
                </a:solidFill>
                <a:latin typeface="Roboto Bk"/>
                <a:cs typeface="Roboto Bk"/>
              </a:rPr>
              <a:t>training</a:t>
            </a:r>
            <a:r>
              <a:rPr sz="1400" b="1" spc="-35" dirty="0">
                <a:solidFill>
                  <a:srgbClr val="434343"/>
                </a:solidFill>
                <a:latin typeface="Roboto Bk"/>
                <a:cs typeface="Roboto Bk"/>
              </a:rPr>
              <a:t> </a:t>
            </a:r>
            <a:r>
              <a:rPr sz="1400" b="1" spc="-20" dirty="0">
                <a:solidFill>
                  <a:srgbClr val="434343"/>
                </a:solidFill>
                <a:latin typeface="Roboto Bk"/>
                <a:cs typeface="Roboto Bk"/>
              </a:rPr>
              <a:t>job.</a:t>
            </a:r>
            <a:endParaRPr sz="1400">
              <a:latin typeface="Roboto Bk"/>
              <a:cs typeface="Roboto Bk"/>
            </a:endParaRPr>
          </a:p>
          <a:p>
            <a:pPr marL="12700" algn="just">
              <a:lnSpc>
                <a:spcPct val="100000"/>
              </a:lnSpc>
              <a:spcBef>
                <a:spcPts val="405"/>
              </a:spcBef>
            </a:pPr>
            <a:r>
              <a:rPr sz="1400" b="1" spc="-90" dirty="0">
                <a:solidFill>
                  <a:srgbClr val="434343"/>
                </a:solidFill>
                <a:latin typeface="Roboto Bk"/>
                <a:cs typeface="Roboto Bk"/>
              </a:rPr>
              <a:t>The</a:t>
            </a:r>
            <a:r>
              <a:rPr sz="1400" b="1" spc="-15" dirty="0">
                <a:solidFill>
                  <a:srgbClr val="434343"/>
                </a:solidFill>
                <a:latin typeface="Roboto Bk"/>
                <a:cs typeface="Roboto Bk"/>
              </a:rPr>
              <a:t> </a:t>
            </a:r>
            <a:r>
              <a:rPr sz="1400" b="1" spc="-90" dirty="0">
                <a:solidFill>
                  <a:srgbClr val="434343"/>
                </a:solidFill>
                <a:latin typeface="Roboto Bk"/>
                <a:cs typeface="Roboto Bk"/>
              </a:rPr>
              <a:t>solutions</a:t>
            </a:r>
            <a:r>
              <a:rPr sz="1400" b="1" spc="-35" dirty="0">
                <a:solidFill>
                  <a:srgbClr val="434343"/>
                </a:solidFill>
                <a:latin typeface="Roboto Bk"/>
                <a:cs typeface="Roboto Bk"/>
              </a:rPr>
              <a:t> </a:t>
            </a:r>
            <a:r>
              <a:rPr sz="1400" b="1" spc="-80" dirty="0">
                <a:solidFill>
                  <a:srgbClr val="434343"/>
                </a:solidFill>
                <a:latin typeface="Roboto Bk"/>
                <a:cs typeface="Roboto Bk"/>
              </a:rPr>
              <a:t>is</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spc="-10" dirty="0">
                <a:solidFill>
                  <a:srgbClr val="434343"/>
                </a:solidFill>
                <a:latin typeface="Roboto Bk"/>
                <a:cs typeface="Roboto Bk"/>
              </a:rPr>
              <a:t> </a:t>
            </a:r>
            <a:r>
              <a:rPr sz="1400" b="1" spc="-90" dirty="0">
                <a:solidFill>
                  <a:srgbClr val="434343"/>
                </a:solidFill>
                <a:latin typeface="Roboto Bk"/>
                <a:cs typeface="Roboto Bk"/>
              </a:rPr>
              <a:t>find</a:t>
            </a:r>
            <a:r>
              <a:rPr sz="1400" b="1" spc="-10" dirty="0">
                <a:solidFill>
                  <a:srgbClr val="434343"/>
                </a:solidFill>
                <a:latin typeface="Roboto Bk"/>
                <a:cs typeface="Roboto Bk"/>
              </a:rPr>
              <a:t> </a:t>
            </a:r>
            <a:r>
              <a:rPr sz="1400" b="1" dirty="0">
                <a:solidFill>
                  <a:srgbClr val="434343"/>
                </a:solidFill>
                <a:latin typeface="Roboto Bk"/>
                <a:cs typeface="Roboto Bk"/>
              </a:rPr>
              <a:t>a</a:t>
            </a:r>
            <a:r>
              <a:rPr sz="1400" b="1" spc="10" dirty="0">
                <a:solidFill>
                  <a:srgbClr val="434343"/>
                </a:solidFill>
                <a:latin typeface="Roboto Bk"/>
                <a:cs typeface="Roboto Bk"/>
              </a:rPr>
              <a:t> </a:t>
            </a:r>
            <a:r>
              <a:rPr sz="1400" b="1" spc="-114" dirty="0">
                <a:solidFill>
                  <a:srgbClr val="434343"/>
                </a:solidFill>
                <a:latin typeface="Roboto Bk"/>
                <a:cs typeface="Roboto Bk"/>
              </a:rPr>
              <a:t>way</a:t>
            </a:r>
            <a:r>
              <a:rPr sz="1400" b="1" dirty="0">
                <a:solidFill>
                  <a:srgbClr val="434343"/>
                </a:solidFill>
                <a:latin typeface="Roboto Bk"/>
                <a:cs typeface="Roboto Bk"/>
              </a:rPr>
              <a:t> </a:t>
            </a:r>
            <a:r>
              <a:rPr sz="1400" b="1" spc="-90" dirty="0">
                <a:solidFill>
                  <a:srgbClr val="434343"/>
                </a:solidFill>
                <a:latin typeface="Roboto Bk"/>
                <a:cs typeface="Roboto Bk"/>
              </a:rPr>
              <a:t>to</a:t>
            </a:r>
            <a:r>
              <a:rPr sz="1400" b="1" spc="-15" dirty="0">
                <a:solidFill>
                  <a:srgbClr val="434343"/>
                </a:solidFill>
                <a:latin typeface="Roboto Bk"/>
                <a:cs typeface="Roboto Bk"/>
              </a:rPr>
              <a:t> </a:t>
            </a:r>
            <a:r>
              <a:rPr sz="1400" b="1" spc="-100" dirty="0">
                <a:solidFill>
                  <a:srgbClr val="434343"/>
                </a:solidFill>
                <a:latin typeface="Roboto Bk"/>
                <a:cs typeface="Roboto Bk"/>
              </a:rPr>
              <a:t>use</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a:t>
            </a:r>
            <a:r>
              <a:rPr sz="1400" b="1" spc="-90" dirty="0">
                <a:solidFill>
                  <a:srgbClr val="434343"/>
                </a:solidFill>
                <a:latin typeface="Roboto Bk"/>
                <a:cs typeface="Roboto Bk"/>
              </a:rPr>
              <a:t>labeled</a:t>
            </a:r>
            <a:r>
              <a:rPr sz="1400" b="1" spc="20" dirty="0">
                <a:solidFill>
                  <a:srgbClr val="434343"/>
                </a:solidFill>
                <a:latin typeface="Roboto Bk"/>
                <a:cs typeface="Roboto Bk"/>
              </a:rPr>
              <a:t> </a:t>
            </a:r>
            <a:r>
              <a:rPr sz="1400" b="1" spc="-90" dirty="0">
                <a:solidFill>
                  <a:srgbClr val="434343"/>
                </a:solidFill>
                <a:latin typeface="Roboto Bk"/>
                <a:cs typeface="Roboto Bk"/>
              </a:rPr>
              <a:t>dataset</a:t>
            </a:r>
            <a:r>
              <a:rPr sz="1400" b="1" spc="5" dirty="0">
                <a:solidFill>
                  <a:srgbClr val="434343"/>
                </a:solidFill>
                <a:latin typeface="Roboto Bk"/>
                <a:cs typeface="Roboto Bk"/>
              </a:rPr>
              <a:t> </a:t>
            </a:r>
            <a:r>
              <a:rPr sz="1400" b="1" spc="-80" dirty="0">
                <a:solidFill>
                  <a:srgbClr val="434343"/>
                </a:solidFill>
                <a:latin typeface="Roboto Bk"/>
                <a:cs typeface="Roboto Bk"/>
              </a:rPr>
              <a:t>for</a:t>
            </a:r>
            <a:r>
              <a:rPr sz="1400" b="1" spc="-25" dirty="0">
                <a:solidFill>
                  <a:srgbClr val="434343"/>
                </a:solidFill>
                <a:latin typeface="Roboto Bk"/>
                <a:cs typeface="Roboto Bk"/>
              </a:rPr>
              <a:t> </a:t>
            </a:r>
            <a:r>
              <a:rPr sz="1400" b="1" spc="-100" dirty="0">
                <a:solidFill>
                  <a:srgbClr val="434343"/>
                </a:solidFill>
                <a:latin typeface="Roboto Bk"/>
                <a:cs typeface="Roboto Bk"/>
              </a:rPr>
              <a:t>both</a:t>
            </a:r>
            <a:r>
              <a:rPr sz="1400" b="1" spc="-20" dirty="0">
                <a:solidFill>
                  <a:srgbClr val="434343"/>
                </a:solidFill>
                <a:latin typeface="Roboto Bk"/>
                <a:cs typeface="Roboto Bk"/>
              </a:rPr>
              <a:t> </a:t>
            </a:r>
            <a:r>
              <a:rPr sz="1400" b="1" spc="-90" dirty="0">
                <a:solidFill>
                  <a:srgbClr val="434343"/>
                </a:solidFill>
                <a:latin typeface="Roboto Bk"/>
                <a:cs typeface="Roboto Bk"/>
              </a:rPr>
              <a:t>training</a:t>
            </a:r>
            <a:r>
              <a:rPr sz="1400" b="1" spc="-35" dirty="0">
                <a:solidFill>
                  <a:srgbClr val="434343"/>
                </a:solidFill>
                <a:latin typeface="Roboto Bk"/>
                <a:cs typeface="Roboto Bk"/>
              </a:rPr>
              <a:t> </a:t>
            </a:r>
            <a:r>
              <a:rPr sz="1400" b="1" spc="-105" dirty="0">
                <a:solidFill>
                  <a:srgbClr val="434343"/>
                </a:solidFill>
                <a:latin typeface="Roboto Bk"/>
                <a:cs typeface="Roboto Bk"/>
              </a:rPr>
              <a:t>and</a:t>
            </a:r>
            <a:r>
              <a:rPr sz="1400" b="1" dirty="0">
                <a:solidFill>
                  <a:srgbClr val="434343"/>
                </a:solidFill>
                <a:latin typeface="Roboto Bk"/>
                <a:cs typeface="Roboto Bk"/>
              </a:rPr>
              <a:t> </a:t>
            </a:r>
            <a:r>
              <a:rPr sz="1400" b="1" spc="-10" dirty="0">
                <a:solidFill>
                  <a:srgbClr val="434343"/>
                </a:solidFill>
                <a:latin typeface="Roboto Bk"/>
                <a:cs typeface="Roboto Bk"/>
              </a:rPr>
              <a:t>validation.</a:t>
            </a:r>
            <a:endParaRPr sz="1400">
              <a:latin typeface="Roboto Bk"/>
              <a:cs typeface="Roboto Bk"/>
            </a:endParaRPr>
          </a:p>
          <a:p>
            <a:pPr>
              <a:lnSpc>
                <a:spcPct val="100000"/>
              </a:lnSpc>
              <a:spcBef>
                <a:spcPts val="60"/>
              </a:spcBef>
            </a:pPr>
            <a:endParaRPr sz="1400">
              <a:latin typeface="Roboto Bk"/>
              <a:cs typeface="Roboto Bk"/>
            </a:endParaRPr>
          </a:p>
          <a:p>
            <a:pPr marL="12700">
              <a:lnSpc>
                <a:spcPct val="100000"/>
              </a:lnSpc>
            </a:pPr>
            <a:r>
              <a:rPr sz="1400" b="1" dirty="0">
                <a:solidFill>
                  <a:srgbClr val="434343"/>
                </a:solidFill>
                <a:latin typeface="Calibri"/>
                <a:cs typeface="Calibri"/>
              </a:rPr>
              <a:t>USE</a:t>
            </a:r>
            <a:r>
              <a:rPr sz="1400" b="1" spc="-10" dirty="0">
                <a:solidFill>
                  <a:srgbClr val="434343"/>
                </a:solidFill>
                <a:latin typeface="Calibri"/>
                <a:cs typeface="Calibri"/>
              </a:rPr>
              <a:t> </a:t>
            </a:r>
            <a:r>
              <a:rPr sz="1400" b="1" dirty="0">
                <a:solidFill>
                  <a:srgbClr val="434343"/>
                </a:solidFill>
                <a:latin typeface="Calibri"/>
                <a:cs typeface="Calibri"/>
              </a:rPr>
              <a:t>A</a:t>
            </a:r>
            <a:r>
              <a:rPr sz="1400" b="1" spc="-30" dirty="0">
                <a:solidFill>
                  <a:srgbClr val="434343"/>
                </a:solidFill>
                <a:latin typeface="Calibri"/>
                <a:cs typeface="Calibri"/>
              </a:rPr>
              <a:t> </a:t>
            </a:r>
            <a:r>
              <a:rPr sz="1400" b="1" dirty="0">
                <a:solidFill>
                  <a:srgbClr val="434343"/>
                </a:solidFill>
                <a:latin typeface="Calibri"/>
                <a:cs typeface="Calibri"/>
              </a:rPr>
              <a:t>HOLDOUT</a:t>
            </a:r>
            <a:r>
              <a:rPr sz="1400" b="1" spc="-20" dirty="0">
                <a:solidFill>
                  <a:srgbClr val="434343"/>
                </a:solidFill>
                <a:latin typeface="Calibri"/>
                <a:cs typeface="Calibri"/>
              </a:rPr>
              <a:t> </a:t>
            </a:r>
            <a:r>
              <a:rPr sz="1400" b="1" dirty="0">
                <a:solidFill>
                  <a:srgbClr val="434343"/>
                </a:solidFill>
                <a:latin typeface="Calibri"/>
                <a:cs typeface="Calibri"/>
              </a:rPr>
              <a:t>SAMPLE</a:t>
            </a:r>
            <a:r>
              <a:rPr sz="1400" b="1" spc="-5" dirty="0">
                <a:solidFill>
                  <a:srgbClr val="434343"/>
                </a:solidFill>
                <a:latin typeface="Calibri"/>
                <a:cs typeface="Calibri"/>
              </a:rPr>
              <a:t> </a:t>
            </a:r>
            <a:r>
              <a:rPr sz="1400" b="1" dirty="0">
                <a:solidFill>
                  <a:srgbClr val="434343"/>
                </a:solidFill>
                <a:latin typeface="Calibri"/>
                <a:cs typeface="Calibri"/>
              </a:rPr>
              <a:t>FOR</a:t>
            </a:r>
            <a:r>
              <a:rPr sz="1400" b="1" spc="-30" dirty="0">
                <a:solidFill>
                  <a:srgbClr val="434343"/>
                </a:solidFill>
                <a:latin typeface="Calibri"/>
                <a:cs typeface="Calibri"/>
              </a:rPr>
              <a:t> </a:t>
            </a:r>
            <a:r>
              <a:rPr sz="1400" b="1" spc="-10" dirty="0">
                <a:solidFill>
                  <a:srgbClr val="434343"/>
                </a:solidFill>
                <a:latin typeface="Calibri"/>
                <a:cs typeface="Calibri"/>
              </a:rPr>
              <a:t>VALIDATION</a:t>
            </a:r>
            <a:endParaRPr sz="1400">
              <a:latin typeface="Calibri"/>
              <a:cs typeface="Calibri"/>
            </a:endParaRPr>
          </a:p>
          <a:p>
            <a:pPr>
              <a:lnSpc>
                <a:spcPct val="100000"/>
              </a:lnSpc>
              <a:spcBef>
                <a:spcPts val="70"/>
              </a:spcBef>
            </a:pPr>
            <a:endParaRPr sz="1400">
              <a:latin typeface="Calibri"/>
              <a:cs typeface="Calibri"/>
            </a:endParaRPr>
          </a:p>
          <a:p>
            <a:pPr marL="12700" marR="6350" algn="just">
              <a:lnSpc>
                <a:spcPct val="100000"/>
              </a:lnSpc>
            </a:pPr>
            <a:r>
              <a:rPr sz="1400" b="1" spc="-35" dirty="0">
                <a:solidFill>
                  <a:srgbClr val="434343"/>
                </a:solidFill>
                <a:latin typeface="Roboto Bk"/>
                <a:cs typeface="Roboto Bk"/>
              </a:rPr>
              <a:t>The</a:t>
            </a:r>
            <a:r>
              <a:rPr sz="1400" b="1" spc="-55" dirty="0">
                <a:solidFill>
                  <a:srgbClr val="434343"/>
                </a:solidFill>
                <a:latin typeface="Roboto Bk"/>
                <a:cs typeface="Roboto Bk"/>
              </a:rPr>
              <a:t> </a:t>
            </a:r>
            <a:r>
              <a:rPr sz="1400" b="1" spc="-75" dirty="0">
                <a:solidFill>
                  <a:srgbClr val="434343"/>
                </a:solidFill>
                <a:latin typeface="Roboto Bk"/>
                <a:cs typeface="Roboto Bk"/>
              </a:rPr>
              <a:t>answer</a:t>
            </a:r>
            <a:r>
              <a:rPr sz="1400" b="1" spc="-10" dirty="0">
                <a:solidFill>
                  <a:srgbClr val="434343"/>
                </a:solidFill>
                <a:latin typeface="Roboto Bk"/>
                <a:cs typeface="Roboto Bk"/>
              </a:rPr>
              <a:t> </a:t>
            </a:r>
            <a:r>
              <a:rPr sz="1400" b="1" dirty="0">
                <a:solidFill>
                  <a:srgbClr val="434343"/>
                </a:solidFill>
                <a:latin typeface="Roboto Bk"/>
                <a:cs typeface="Roboto Bk"/>
              </a:rPr>
              <a:t>to</a:t>
            </a:r>
            <a:r>
              <a:rPr sz="1400" b="1" spc="-20" dirty="0">
                <a:solidFill>
                  <a:srgbClr val="434343"/>
                </a:solidFill>
                <a:latin typeface="Roboto Bk"/>
                <a:cs typeface="Roboto Bk"/>
              </a:rPr>
              <a:t> </a:t>
            </a:r>
            <a:r>
              <a:rPr sz="1400" b="1" spc="-60" dirty="0">
                <a:solidFill>
                  <a:srgbClr val="434343"/>
                </a:solidFill>
                <a:latin typeface="Roboto Bk"/>
                <a:cs typeface="Roboto Bk"/>
              </a:rPr>
              <a:t>that</a:t>
            </a:r>
            <a:r>
              <a:rPr sz="1400" b="1" spc="-15" dirty="0">
                <a:solidFill>
                  <a:srgbClr val="434343"/>
                </a:solidFill>
                <a:latin typeface="Roboto Bk"/>
                <a:cs typeface="Roboto Bk"/>
              </a:rPr>
              <a:t> </a:t>
            </a:r>
            <a:r>
              <a:rPr sz="1400" b="1" spc="-85" dirty="0">
                <a:solidFill>
                  <a:srgbClr val="434343"/>
                </a:solidFill>
                <a:latin typeface="Roboto Bk"/>
                <a:cs typeface="Roboto Bk"/>
              </a:rPr>
              <a:t>problem</a:t>
            </a:r>
            <a:r>
              <a:rPr sz="1400" b="1" spc="-5" dirty="0">
                <a:solidFill>
                  <a:srgbClr val="434343"/>
                </a:solidFill>
                <a:latin typeface="Roboto Bk"/>
                <a:cs typeface="Roboto Bk"/>
              </a:rPr>
              <a:t> </a:t>
            </a:r>
            <a:r>
              <a:rPr sz="1400" b="1" dirty="0">
                <a:solidFill>
                  <a:srgbClr val="434343"/>
                </a:solidFill>
                <a:latin typeface="Roboto Bk"/>
                <a:cs typeface="Roboto Bk"/>
              </a:rPr>
              <a:t>is</a:t>
            </a:r>
            <a:r>
              <a:rPr sz="1400" b="1" spc="-15" dirty="0">
                <a:solidFill>
                  <a:srgbClr val="434343"/>
                </a:solidFill>
                <a:latin typeface="Roboto Bk"/>
                <a:cs typeface="Roboto Bk"/>
              </a:rPr>
              <a:t> </a:t>
            </a:r>
            <a:r>
              <a:rPr sz="1400" b="1" dirty="0">
                <a:solidFill>
                  <a:srgbClr val="434343"/>
                </a:solidFill>
                <a:latin typeface="Roboto Bk"/>
                <a:cs typeface="Roboto Bk"/>
              </a:rPr>
              <a:t>to</a:t>
            </a:r>
            <a:r>
              <a:rPr sz="1400" b="1" spc="-20" dirty="0">
                <a:solidFill>
                  <a:srgbClr val="434343"/>
                </a:solidFill>
                <a:latin typeface="Roboto Bk"/>
                <a:cs typeface="Roboto Bk"/>
              </a:rPr>
              <a:t> </a:t>
            </a:r>
            <a:r>
              <a:rPr sz="1400" b="1" spc="-45" dirty="0">
                <a:solidFill>
                  <a:srgbClr val="434343"/>
                </a:solidFill>
                <a:latin typeface="Roboto Bk"/>
                <a:cs typeface="Roboto Bk"/>
              </a:rPr>
              <a:t>use</a:t>
            </a:r>
            <a:r>
              <a:rPr sz="1400" b="1" spc="-5" dirty="0">
                <a:solidFill>
                  <a:srgbClr val="434343"/>
                </a:solidFill>
                <a:latin typeface="Roboto Bk"/>
                <a:cs typeface="Roboto Bk"/>
              </a:rPr>
              <a:t> </a:t>
            </a:r>
            <a:r>
              <a:rPr sz="1400" b="1" dirty="0">
                <a:solidFill>
                  <a:srgbClr val="434343"/>
                </a:solidFill>
                <a:latin typeface="Roboto Bk"/>
                <a:cs typeface="Roboto Bk"/>
              </a:rPr>
              <a:t>a</a:t>
            </a:r>
            <a:r>
              <a:rPr sz="1400" b="1" spc="-15" dirty="0">
                <a:solidFill>
                  <a:srgbClr val="434343"/>
                </a:solidFill>
                <a:latin typeface="Roboto Bk"/>
                <a:cs typeface="Roboto Bk"/>
              </a:rPr>
              <a:t> </a:t>
            </a:r>
            <a:r>
              <a:rPr sz="1400" b="1" spc="-85" dirty="0">
                <a:solidFill>
                  <a:srgbClr val="434343"/>
                </a:solidFill>
                <a:latin typeface="Roboto Bk"/>
                <a:cs typeface="Roboto Bk"/>
              </a:rPr>
              <a:t>holdout</a:t>
            </a:r>
            <a:r>
              <a:rPr sz="1400" b="1" dirty="0">
                <a:solidFill>
                  <a:srgbClr val="434343"/>
                </a:solidFill>
                <a:latin typeface="Roboto Bk"/>
                <a:cs typeface="Roboto Bk"/>
              </a:rPr>
              <a:t> </a:t>
            </a:r>
            <a:r>
              <a:rPr sz="1400" b="1" spc="-75" dirty="0">
                <a:solidFill>
                  <a:srgbClr val="434343"/>
                </a:solidFill>
                <a:latin typeface="Roboto Bk"/>
                <a:cs typeface="Roboto Bk"/>
              </a:rPr>
              <a:t>sample.</a:t>
            </a:r>
            <a:r>
              <a:rPr sz="1400" b="1" spc="-10" dirty="0">
                <a:solidFill>
                  <a:srgbClr val="434343"/>
                </a:solidFill>
                <a:latin typeface="Roboto Bk"/>
                <a:cs typeface="Roboto Bk"/>
              </a:rPr>
              <a:t> </a:t>
            </a:r>
            <a:r>
              <a:rPr sz="1400" b="1" spc="-55" dirty="0">
                <a:solidFill>
                  <a:srgbClr val="434343"/>
                </a:solidFill>
                <a:latin typeface="Roboto Bk"/>
                <a:cs typeface="Roboto Bk"/>
              </a:rPr>
              <a:t>That</a:t>
            </a:r>
            <a:r>
              <a:rPr sz="1400" b="1" spc="-10" dirty="0">
                <a:solidFill>
                  <a:srgbClr val="434343"/>
                </a:solidFill>
                <a:latin typeface="Roboto Bk"/>
                <a:cs typeface="Roboto Bk"/>
              </a:rPr>
              <a:t> </a:t>
            </a:r>
            <a:r>
              <a:rPr sz="1400" b="1" spc="-85" dirty="0">
                <a:solidFill>
                  <a:srgbClr val="434343"/>
                </a:solidFill>
                <a:latin typeface="Roboto Bk"/>
                <a:cs typeface="Roboto Bk"/>
              </a:rPr>
              <a:t>means</a:t>
            </a:r>
            <a:r>
              <a:rPr sz="1400" b="1" dirty="0">
                <a:solidFill>
                  <a:srgbClr val="434343"/>
                </a:solidFill>
                <a:latin typeface="Roboto Bk"/>
                <a:cs typeface="Roboto Bk"/>
              </a:rPr>
              <a:t> </a:t>
            </a:r>
            <a:r>
              <a:rPr sz="1400" b="1" spc="-60" dirty="0">
                <a:solidFill>
                  <a:srgbClr val="434343"/>
                </a:solidFill>
                <a:latin typeface="Roboto Bk"/>
                <a:cs typeface="Roboto Bk"/>
              </a:rPr>
              <a:t>that</a:t>
            </a:r>
            <a:r>
              <a:rPr sz="1400" b="1" spc="-10" dirty="0">
                <a:solidFill>
                  <a:srgbClr val="434343"/>
                </a:solidFill>
                <a:latin typeface="Roboto Bk"/>
                <a:cs typeface="Roboto Bk"/>
              </a:rPr>
              <a:t> </a:t>
            </a:r>
            <a:r>
              <a:rPr sz="1400" b="1" spc="-80" dirty="0">
                <a:solidFill>
                  <a:srgbClr val="434343"/>
                </a:solidFill>
                <a:latin typeface="Roboto Bk"/>
                <a:cs typeface="Roboto Bk"/>
              </a:rPr>
              <a:t>some</a:t>
            </a:r>
            <a:r>
              <a:rPr sz="1400" b="1" spc="-5" dirty="0">
                <a:solidFill>
                  <a:srgbClr val="434343"/>
                </a:solidFill>
                <a:latin typeface="Roboto Bk"/>
                <a:cs typeface="Roboto Bk"/>
              </a:rPr>
              <a:t> </a:t>
            </a:r>
            <a:r>
              <a:rPr sz="1400" b="1" spc="-65" dirty="0">
                <a:solidFill>
                  <a:srgbClr val="434343"/>
                </a:solidFill>
                <a:latin typeface="Roboto Bk"/>
                <a:cs typeface="Roboto Bk"/>
              </a:rPr>
              <a:t>labeled</a:t>
            </a:r>
            <a:r>
              <a:rPr sz="1400" b="1" spc="-10" dirty="0">
                <a:solidFill>
                  <a:srgbClr val="434343"/>
                </a:solidFill>
                <a:latin typeface="Roboto Bk"/>
                <a:cs typeface="Roboto Bk"/>
              </a:rPr>
              <a:t> </a:t>
            </a:r>
            <a:r>
              <a:rPr sz="1400" b="1" spc="-85" dirty="0">
                <a:solidFill>
                  <a:srgbClr val="434343"/>
                </a:solidFill>
                <a:latin typeface="Roboto Bk"/>
                <a:cs typeface="Roboto Bk"/>
              </a:rPr>
              <a:t>examples</a:t>
            </a:r>
            <a:r>
              <a:rPr sz="1400" b="1" dirty="0">
                <a:solidFill>
                  <a:srgbClr val="434343"/>
                </a:solidFill>
                <a:latin typeface="Roboto Bk"/>
                <a:cs typeface="Roboto Bk"/>
              </a:rPr>
              <a:t> </a:t>
            </a:r>
            <a:r>
              <a:rPr sz="1400" b="1" spc="-10" dirty="0">
                <a:solidFill>
                  <a:srgbClr val="434343"/>
                </a:solidFill>
                <a:latin typeface="Roboto Bk"/>
                <a:cs typeface="Roboto Bk"/>
              </a:rPr>
              <a:t>are </a:t>
            </a:r>
            <a:r>
              <a:rPr sz="1400" b="1" spc="-40" dirty="0">
                <a:solidFill>
                  <a:srgbClr val="434343"/>
                </a:solidFill>
                <a:latin typeface="Roboto Bk"/>
                <a:cs typeface="Roboto Bk"/>
              </a:rPr>
              <a:t>set</a:t>
            </a:r>
            <a:r>
              <a:rPr sz="1400" b="1" spc="-15" dirty="0">
                <a:solidFill>
                  <a:srgbClr val="434343"/>
                </a:solidFill>
                <a:latin typeface="Roboto Bk"/>
                <a:cs typeface="Roboto Bk"/>
              </a:rPr>
              <a:t> </a:t>
            </a:r>
            <a:r>
              <a:rPr sz="1400" b="1" spc="-60" dirty="0">
                <a:solidFill>
                  <a:srgbClr val="434343"/>
                </a:solidFill>
                <a:latin typeface="Roboto Bk"/>
                <a:cs typeface="Roboto Bk"/>
              </a:rPr>
              <a:t>aside</a:t>
            </a:r>
            <a:r>
              <a:rPr sz="1400" b="1" spc="-10" dirty="0">
                <a:solidFill>
                  <a:srgbClr val="434343"/>
                </a:solidFill>
                <a:latin typeface="Roboto Bk"/>
                <a:cs typeface="Roboto Bk"/>
              </a:rPr>
              <a:t> </a:t>
            </a:r>
            <a:r>
              <a:rPr sz="1400" b="1" spc="-65" dirty="0">
                <a:solidFill>
                  <a:srgbClr val="434343"/>
                </a:solidFill>
                <a:latin typeface="Roboto Bk"/>
                <a:cs typeface="Roboto Bk"/>
              </a:rPr>
              <a:t>before</a:t>
            </a:r>
            <a:r>
              <a:rPr sz="1400" b="1" spc="-15" dirty="0">
                <a:solidFill>
                  <a:srgbClr val="434343"/>
                </a:solidFill>
                <a:latin typeface="Roboto Bk"/>
                <a:cs typeface="Roboto Bk"/>
              </a:rPr>
              <a:t> </a:t>
            </a:r>
            <a:r>
              <a:rPr sz="1400" b="1" spc="-80" dirty="0">
                <a:solidFill>
                  <a:srgbClr val="434343"/>
                </a:solidFill>
                <a:latin typeface="Roboto Bk"/>
                <a:cs typeface="Roboto Bk"/>
              </a:rPr>
              <a:t>training</a:t>
            </a:r>
            <a:r>
              <a:rPr sz="1400" b="1" spc="-10" dirty="0">
                <a:solidFill>
                  <a:srgbClr val="434343"/>
                </a:solidFill>
                <a:latin typeface="Roboto Bk"/>
                <a:cs typeface="Roboto Bk"/>
              </a:rPr>
              <a:t> </a:t>
            </a:r>
            <a:r>
              <a:rPr sz="1400" b="1" spc="-50" dirty="0">
                <a:solidFill>
                  <a:srgbClr val="434343"/>
                </a:solidFill>
                <a:latin typeface="Roboto Bk"/>
                <a:cs typeface="Roboto Bk"/>
              </a:rPr>
              <a:t>and</a:t>
            </a:r>
            <a:r>
              <a:rPr sz="1400" b="1" spc="-5" dirty="0">
                <a:solidFill>
                  <a:srgbClr val="434343"/>
                </a:solidFill>
                <a:latin typeface="Roboto Bk"/>
                <a:cs typeface="Roboto Bk"/>
              </a:rPr>
              <a:t> </a:t>
            </a:r>
            <a:r>
              <a:rPr sz="1400" b="1" spc="-10" dirty="0">
                <a:solidFill>
                  <a:srgbClr val="434343"/>
                </a:solidFill>
                <a:latin typeface="Roboto Bk"/>
                <a:cs typeface="Roboto Bk"/>
              </a:rPr>
              <a:t>are </a:t>
            </a:r>
            <a:r>
              <a:rPr sz="1400" b="1" spc="-60" dirty="0">
                <a:solidFill>
                  <a:srgbClr val="434343"/>
                </a:solidFill>
                <a:latin typeface="Roboto Bk"/>
                <a:cs typeface="Roboto Bk"/>
              </a:rPr>
              <a:t>not</a:t>
            </a:r>
            <a:r>
              <a:rPr sz="1400" b="1" spc="-5" dirty="0">
                <a:solidFill>
                  <a:srgbClr val="434343"/>
                </a:solidFill>
                <a:latin typeface="Roboto Bk"/>
                <a:cs typeface="Roboto Bk"/>
              </a:rPr>
              <a:t> </a:t>
            </a:r>
            <a:r>
              <a:rPr sz="1400" b="1" spc="-20" dirty="0">
                <a:solidFill>
                  <a:srgbClr val="434343"/>
                </a:solidFill>
                <a:latin typeface="Roboto Bk"/>
                <a:cs typeface="Roboto Bk"/>
              </a:rPr>
              <a:t>used </a:t>
            </a:r>
            <a:r>
              <a:rPr sz="1400" b="1" spc="-85" dirty="0">
                <a:solidFill>
                  <a:srgbClr val="434343"/>
                </a:solidFill>
                <a:latin typeface="Roboto Bk"/>
                <a:cs typeface="Roboto Bk"/>
              </a:rPr>
              <a:t>during</a:t>
            </a:r>
            <a:r>
              <a:rPr sz="1400" b="1" spc="-5" dirty="0">
                <a:solidFill>
                  <a:srgbClr val="434343"/>
                </a:solidFill>
                <a:latin typeface="Roboto Bk"/>
                <a:cs typeface="Roboto Bk"/>
              </a:rPr>
              <a:t> </a:t>
            </a:r>
            <a:r>
              <a:rPr sz="1400" b="1" spc="-80" dirty="0">
                <a:solidFill>
                  <a:srgbClr val="434343"/>
                </a:solidFill>
                <a:latin typeface="Roboto Bk"/>
                <a:cs typeface="Roboto Bk"/>
              </a:rPr>
              <a:t>training.</a:t>
            </a:r>
            <a:r>
              <a:rPr sz="1400" b="1" spc="-5" dirty="0">
                <a:solidFill>
                  <a:srgbClr val="434343"/>
                </a:solidFill>
                <a:latin typeface="Roboto Bk"/>
                <a:cs typeface="Roboto Bk"/>
              </a:rPr>
              <a:t> </a:t>
            </a:r>
            <a:r>
              <a:rPr sz="1400" b="1" spc="-65" dirty="0">
                <a:solidFill>
                  <a:srgbClr val="434343"/>
                </a:solidFill>
                <a:latin typeface="Roboto Bk"/>
                <a:cs typeface="Roboto Bk"/>
              </a:rPr>
              <a:t>After</a:t>
            </a:r>
            <a:r>
              <a:rPr sz="1400" b="1" spc="-25" dirty="0">
                <a:solidFill>
                  <a:srgbClr val="434343"/>
                </a:solidFill>
                <a:latin typeface="Roboto Bk"/>
                <a:cs typeface="Roboto Bk"/>
              </a:rPr>
              <a:t> </a:t>
            </a:r>
            <a:r>
              <a:rPr sz="1400" b="1" spc="-90" dirty="0">
                <a:solidFill>
                  <a:srgbClr val="434343"/>
                </a:solidFill>
                <a:latin typeface="Roboto Bk"/>
                <a:cs typeface="Roboto Bk"/>
              </a:rPr>
              <a:t>training,</a:t>
            </a:r>
            <a:r>
              <a:rPr sz="1400" b="1" spc="5" dirty="0">
                <a:solidFill>
                  <a:srgbClr val="434343"/>
                </a:solidFill>
                <a:latin typeface="Roboto Bk"/>
                <a:cs typeface="Roboto Bk"/>
              </a:rPr>
              <a:t> </a:t>
            </a:r>
            <a:r>
              <a:rPr sz="1400" b="1" spc="-65" dirty="0">
                <a:solidFill>
                  <a:srgbClr val="434343"/>
                </a:solidFill>
                <a:latin typeface="Roboto Bk"/>
                <a:cs typeface="Roboto Bk"/>
              </a:rPr>
              <a:t>the</a:t>
            </a:r>
            <a:r>
              <a:rPr sz="1400" b="1" spc="-20" dirty="0">
                <a:solidFill>
                  <a:srgbClr val="434343"/>
                </a:solidFill>
                <a:latin typeface="Roboto Bk"/>
                <a:cs typeface="Roboto Bk"/>
              </a:rPr>
              <a:t> </a:t>
            </a:r>
            <a:r>
              <a:rPr sz="1400" b="1" spc="-90" dirty="0">
                <a:solidFill>
                  <a:srgbClr val="434343"/>
                </a:solidFill>
                <a:latin typeface="Roboto Bk"/>
                <a:cs typeface="Roboto Bk"/>
              </a:rPr>
              <a:t>holdout</a:t>
            </a:r>
            <a:r>
              <a:rPr sz="1400" b="1" spc="5" dirty="0">
                <a:solidFill>
                  <a:srgbClr val="434343"/>
                </a:solidFill>
                <a:latin typeface="Roboto Bk"/>
                <a:cs typeface="Roboto Bk"/>
              </a:rPr>
              <a:t> </a:t>
            </a:r>
            <a:r>
              <a:rPr sz="1400" b="1" spc="-90" dirty="0">
                <a:solidFill>
                  <a:srgbClr val="434343"/>
                </a:solidFill>
                <a:latin typeface="Roboto Bk"/>
                <a:cs typeface="Roboto Bk"/>
              </a:rPr>
              <a:t>sample,</a:t>
            </a:r>
            <a:r>
              <a:rPr sz="1400" b="1" dirty="0">
                <a:solidFill>
                  <a:srgbClr val="434343"/>
                </a:solidFill>
                <a:latin typeface="Roboto Bk"/>
                <a:cs typeface="Roboto Bk"/>
              </a:rPr>
              <a:t> </a:t>
            </a:r>
            <a:r>
              <a:rPr sz="1400" b="1" spc="-30" dirty="0">
                <a:solidFill>
                  <a:srgbClr val="434343"/>
                </a:solidFill>
                <a:latin typeface="Roboto Bk"/>
                <a:cs typeface="Roboto Bk"/>
              </a:rPr>
              <a:t>i.e.</a:t>
            </a:r>
            <a:r>
              <a:rPr sz="1400" b="1" spc="5" dirty="0">
                <a:solidFill>
                  <a:srgbClr val="434343"/>
                </a:solidFill>
                <a:latin typeface="Roboto Bk"/>
                <a:cs typeface="Roboto Bk"/>
              </a:rPr>
              <a:t> </a:t>
            </a:r>
            <a:r>
              <a:rPr sz="1400" b="1" spc="-65" dirty="0">
                <a:solidFill>
                  <a:srgbClr val="434343"/>
                </a:solidFill>
                <a:latin typeface="Roboto Bk"/>
                <a:cs typeface="Roboto Bk"/>
              </a:rPr>
              <a:t>the</a:t>
            </a:r>
            <a:r>
              <a:rPr sz="1400" b="1" spc="5" dirty="0">
                <a:solidFill>
                  <a:srgbClr val="434343"/>
                </a:solidFill>
                <a:latin typeface="Roboto Bk"/>
                <a:cs typeface="Roboto Bk"/>
              </a:rPr>
              <a:t> </a:t>
            </a:r>
            <a:r>
              <a:rPr sz="1400" b="1" spc="-75" dirty="0">
                <a:solidFill>
                  <a:srgbClr val="434343"/>
                </a:solidFill>
                <a:latin typeface="Roboto Bk"/>
                <a:cs typeface="Roboto Bk"/>
              </a:rPr>
              <a:t>labeled</a:t>
            </a:r>
            <a:r>
              <a:rPr sz="1400" b="1" spc="5" dirty="0">
                <a:solidFill>
                  <a:srgbClr val="434343"/>
                </a:solidFill>
                <a:latin typeface="Roboto Bk"/>
                <a:cs typeface="Roboto Bk"/>
              </a:rPr>
              <a:t> </a:t>
            </a:r>
            <a:r>
              <a:rPr sz="1400" b="1" spc="-90" dirty="0">
                <a:solidFill>
                  <a:srgbClr val="434343"/>
                </a:solidFill>
                <a:latin typeface="Roboto Bk"/>
                <a:cs typeface="Roboto Bk"/>
              </a:rPr>
              <a:t>examples</a:t>
            </a:r>
            <a:r>
              <a:rPr sz="1400" b="1" dirty="0">
                <a:solidFill>
                  <a:srgbClr val="434343"/>
                </a:solidFill>
                <a:latin typeface="Roboto Bk"/>
                <a:cs typeface="Roboto Bk"/>
              </a:rPr>
              <a:t> </a:t>
            </a:r>
            <a:r>
              <a:rPr sz="1400" b="1" spc="-65" dirty="0">
                <a:solidFill>
                  <a:srgbClr val="434343"/>
                </a:solidFill>
                <a:latin typeface="Roboto Bk"/>
                <a:cs typeface="Roboto Bk"/>
              </a:rPr>
              <a:t>that</a:t>
            </a:r>
            <a:r>
              <a:rPr sz="1400" b="1" spc="5" dirty="0">
                <a:solidFill>
                  <a:srgbClr val="434343"/>
                </a:solidFill>
                <a:latin typeface="Roboto Bk"/>
                <a:cs typeface="Roboto Bk"/>
              </a:rPr>
              <a:t> </a:t>
            </a:r>
            <a:r>
              <a:rPr sz="1400" b="1" spc="-65" dirty="0">
                <a:solidFill>
                  <a:srgbClr val="434343"/>
                </a:solidFill>
                <a:latin typeface="Roboto Bk"/>
                <a:cs typeface="Roboto Bk"/>
              </a:rPr>
              <a:t>were</a:t>
            </a:r>
            <a:r>
              <a:rPr sz="1400" b="1" spc="5" dirty="0">
                <a:solidFill>
                  <a:srgbClr val="434343"/>
                </a:solidFill>
                <a:latin typeface="Roboto Bk"/>
                <a:cs typeface="Roboto Bk"/>
              </a:rPr>
              <a:t> </a:t>
            </a:r>
            <a:r>
              <a:rPr sz="1400" b="1" spc="-45" dirty="0">
                <a:solidFill>
                  <a:srgbClr val="434343"/>
                </a:solidFill>
                <a:latin typeface="Roboto Bk"/>
                <a:cs typeface="Roboto Bk"/>
              </a:rPr>
              <a:t>set</a:t>
            </a:r>
            <a:r>
              <a:rPr sz="1400" b="1" dirty="0">
                <a:solidFill>
                  <a:srgbClr val="434343"/>
                </a:solidFill>
                <a:latin typeface="Roboto Bk"/>
                <a:cs typeface="Roboto Bk"/>
              </a:rPr>
              <a:t> </a:t>
            </a:r>
            <a:r>
              <a:rPr sz="1400" b="1" spc="-65" dirty="0">
                <a:solidFill>
                  <a:srgbClr val="434343"/>
                </a:solidFill>
                <a:latin typeface="Roboto Bk"/>
                <a:cs typeface="Roboto Bk"/>
              </a:rPr>
              <a:t>aside</a:t>
            </a:r>
            <a:r>
              <a:rPr sz="1400" b="1" spc="5" dirty="0">
                <a:solidFill>
                  <a:srgbClr val="434343"/>
                </a:solidFill>
                <a:latin typeface="Roboto Bk"/>
                <a:cs typeface="Roboto Bk"/>
              </a:rPr>
              <a:t> </a:t>
            </a:r>
            <a:r>
              <a:rPr sz="1400" b="1" spc="-60" dirty="0">
                <a:solidFill>
                  <a:srgbClr val="434343"/>
                </a:solidFill>
                <a:latin typeface="Roboto Bk"/>
                <a:cs typeface="Roboto Bk"/>
              </a:rPr>
              <a:t>and</a:t>
            </a:r>
            <a:r>
              <a:rPr sz="1400" b="1" spc="5" dirty="0">
                <a:solidFill>
                  <a:srgbClr val="434343"/>
                </a:solidFill>
                <a:latin typeface="Roboto Bk"/>
                <a:cs typeface="Roboto Bk"/>
              </a:rPr>
              <a:t> </a:t>
            </a:r>
            <a:r>
              <a:rPr sz="1400" b="1" spc="-65" dirty="0">
                <a:solidFill>
                  <a:srgbClr val="434343"/>
                </a:solidFill>
                <a:latin typeface="Roboto Bk"/>
                <a:cs typeface="Roboto Bk"/>
              </a:rPr>
              <a:t>not</a:t>
            </a:r>
            <a:r>
              <a:rPr sz="1400" b="1" spc="-5" dirty="0">
                <a:solidFill>
                  <a:srgbClr val="434343"/>
                </a:solidFill>
                <a:latin typeface="Roboto Bk"/>
                <a:cs typeface="Roboto Bk"/>
              </a:rPr>
              <a:t> </a:t>
            </a:r>
            <a:r>
              <a:rPr sz="1400" b="1" spc="-75" dirty="0">
                <a:solidFill>
                  <a:srgbClr val="434343"/>
                </a:solidFill>
                <a:latin typeface="Roboto Bk"/>
                <a:cs typeface="Roboto Bk"/>
              </a:rPr>
              <a:t>used</a:t>
            </a:r>
            <a:r>
              <a:rPr sz="1400" b="1" dirty="0">
                <a:solidFill>
                  <a:srgbClr val="434343"/>
                </a:solidFill>
                <a:latin typeface="Roboto Bk"/>
                <a:cs typeface="Roboto Bk"/>
              </a:rPr>
              <a:t> </a:t>
            </a:r>
            <a:r>
              <a:rPr sz="1400" b="1" spc="-10" dirty="0">
                <a:solidFill>
                  <a:srgbClr val="434343"/>
                </a:solidFill>
                <a:latin typeface="Roboto Bk"/>
                <a:cs typeface="Roboto Bk"/>
              </a:rPr>
              <a:t>in</a:t>
            </a:r>
            <a:r>
              <a:rPr sz="1400" b="1" spc="5" dirty="0">
                <a:solidFill>
                  <a:srgbClr val="434343"/>
                </a:solidFill>
                <a:latin typeface="Roboto Bk"/>
                <a:cs typeface="Roboto Bk"/>
              </a:rPr>
              <a:t> </a:t>
            </a:r>
            <a:r>
              <a:rPr sz="1400" b="1" spc="-90" dirty="0">
                <a:solidFill>
                  <a:srgbClr val="434343"/>
                </a:solidFill>
                <a:latin typeface="Roboto Bk"/>
                <a:cs typeface="Roboto Bk"/>
              </a:rPr>
              <a:t>training,</a:t>
            </a:r>
            <a:r>
              <a:rPr sz="1400" b="1" dirty="0">
                <a:solidFill>
                  <a:srgbClr val="434343"/>
                </a:solidFill>
                <a:latin typeface="Roboto Bk"/>
                <a:cs typeface="Roboto Bk"/>
              </a:rPr>
              <a:t> </a:t>
            </a:r>
            <a:r>
              <a:rPr sz="1400" b="1" spc="-50" dirty="0">
                <a:solidFill>
                  <a:srgbClr val="434343"/>
                </a:solidFill>
                <a:latin typeface="Roboto Bk"/>
                <a:cs typeface="Roboto Bk"/>
              </a:rPr>
              <a:t>can</a:t>
            </a:r>
            <a:r>
              <a:rPr sz="1400" b="1" dirty="0">
                <a:solidFill>
                  <a:srgbClr val="434343"/>
                </a:solidFill>
                <a:latin typeface="Roboto Bk"/>
                <a:cs typeface="Roboto Bk"/>
              </a:rPr>
              <a:t> </a:t>
            </a:r>
            <a:r>
              <a:rPr sz="1400" b="1" spc="-90" dirty="0">
                <a:solidFill>
                  <a:srgbClr val="434343"/>
                </a:solidFill>
                <a:latin typeface="Roboto Bk"/>
                <a:cs typeface="Roboto Bk"/>
              </a:rPr>
              <a:t>now</a:t>
            </a:r>
            <a:r>
              <a:rPr sz="1400" b="1" dirty="0">
                <a:solidFill>
                  <a:srgbClr val="434343"/>
                </a:solidFill>
                <a:latin typeface="Roboto Bk"/>
                <a:cs typeface="Roboto Bk"/>
              </a:rPr>
              <a:t> </a:t>
            </a:r>
            <a:r>
              <a:rPr sz="1400" b="1" spc="-20" dirty="0">
                <a:solidFill>
                  <a:srgbClr val="434343"/>
                </a:solidFill>
                <a:latin typeface="Roboto Bk"/>
                <a:cs typeface="Roboto Bk"/>
              </a:rPr>
              <a:t>be</a:t>
            </a:r>
            <a:r>
              <a:rPr sz="1400" b="1" dirty="0">
                <a:solidFill>
                  <a:srgbClr val="434343"/>
                </a:solidFill>
                <a:latin typeface="Roboto Bk"/>
                <a:cs typeface="Roboto Bk"/>
              </a:rPr>
              <a:t> </a:t>
            </a:r>
            <a:r>
              <a:rPr sz="1400" b="1" spc="-75" dirty="0">
                <a:solidFill>
                  <a:srgbClr val="434343"/>
                </a:solidFill>
                <a:latin typeface="Roboto Bk"/>
                <a:cs typeface="Roboto Bk"/>
              </a:rPr>
              <a:t>used</a:t>
            </a:r>
            <a:r>
              <a:rPr sz="1400" b="1" spc="-10" dirty="0">
                <a:solidFill>
                  <a:srgbClr val="434343"/>
                </a:solidFill>
                <a:latin typeface="Roboto Bk"/>
                <a:cs typeface="Roboto Bk"/>
              </a:rPr>
              <a:t> </a:t>
            </a:r>
            <a:r>
              <a:rPr sz="1400" b="1" spc="-30" dirty="0">
                <a:solidFill>
                  <a:srgbClr val="434343"/>
                </a:solidFill>
                <a:latin typeface="Roboto Bk"/>
                <a:cs typeface="Roboto Bk"/>
              </a:rPr>
              <a:t>for</a:t>
            </a:r>
            <a:r>
              <a:rPr sz="1400" b="1" spc="5" dirty="0">
                <a:solidFill>
                  <a:srgbClr val="434343"/>
                </a:solidFill>
                <a:latin typeface="Roboto Bk"/>
                <a:cs typeface="Roboto Bk"/>
              </a:rPr>
              <a:t> </a:t>
            </a:r>
            <a:r>
              <a:rPr sz="1400" b="1" spc="-25" dirty="0">
                <a:solidFill>
                  <a:srgbClr val="434343"/>
                </a:solidFill>
                <a:latin typeface="Roboto Bk"/>
                <a:cs typeface="Roboto Bk"/>
              </a:rPr>
              <a:t>an </a:t>
            </a:r>
            <a:r>
              <a:rPr sz="1400" b="1" spc="-100" dirty="0">
                <a:solidFill>
                  <a:srgbClr val="434343"/>
                </a:solidFill>
                <a:latin typeface="Roboto Bk"/>
                <a:cs typeface="Roboto Bk"/>
              </a:rPr>
              <a:t>independent</a:t>
            </a:r>
            <a:r>
              <a:rPr sz="1400" b="1" spc="-15" dirty="0">
                <a:solidFill>
                  <a:srgbClr val="434343"/>
                </a:solidFill>
                <a:latin typeface="Roboto Bk"/>
                <a:cs typeface="Roboto Bk"/>
              </a:rPr>
              <a:t> </a:t>
            </a:r>
            <a:r>
              <a:rPr sz="1400" b="1" spc="-90" dirty="0">
                <a:solidFill>
                  <a:srgbClr val="434343"/>
                </a:solidFill>
                <a:latin typeface="Roboto Bk"/>
                <a:cs typeface="Roboto Bk"/>
              </a:rPr>
              <a:t>validation</a:t>
            </a:r>
            <a:r>
              <a:rPr sz="1400" b="1" spc="-5" dirty="0">
                <a:solidFill>
                  <a:srgbClr val="434343"/>
                </a:solidFill>
                <a:latin typeface="Roboto Bk"/>
                <a:cs typeface="Roboto Bk"/>
              </a:rPr>
              <a:t> </a:t>
            </a:r>
            <a:r>
              <a:rPr sz="1400" b="1" spc="-75" dirty="0">
                <a:solidFill>
                  <a:srgbClr val="434343"/>
                </a:solidFill>
                <a:latin typeface="Roboto Bk"/>
                <a:cs typeface="Roboto Bk"/>
              </a:rPr>
              <a:t>as</a:t>
            </a:r>
            <a:r>
              <a:rPr sz="1400" b="1" spc="-5" dirty="0">
                <a:solidFill>
                  <a:srgbClr val="434343"/>
                </a:solidFill>
                <a:latin typeface="Roboto Bk"/>
                <a:cs typeface="Roboto Bk"/>
              </a:rPr>
              <a:t> </a:t>
            </a:r>
            <a:r>
              <a:rPr sz="1400" b="1" spc="-114" dirty="0">
                <a:solidFill>
                  <a:srgbClr val="434343"/>
                </a:solidFill>
                <a:latin typeface="Roboto Bk"/>
                <a:cs typeface="Roboto Bk"/>
              </a:rPr>
              <a:t>they</a:t>
            </a:r>
            <a:r>
              <a:rPr sz="1400" b="1" spc="-5" dirty="0">
                <a:solidFill>
                  <a:srgbClr val="434343"/>
                </a:solidFill>
                <a:latin typeface="Roboto Bk"/>
                <a:cs typeface="Roboto Bk"/>
              </a:rPr>
              <a:t> </a:t>
            </a:r>
            <a:r>
              <a:rPr sz="1400" b="1" spc="-80" dirty="0">
                <a:solidFill>
                  <a:srgbClr val="434343"/>
                </a:solidFill>
                <a:latin typeface="Roboto Bk"/>
                <a:cs typeface="Roboto Bk"/>
              </a:rPr>
              <a:t>are</a:t>
            </a:r>
            <a:r>
              <a:rPr sz="1400" b="1" dirty="0">
                <a:solidFill>
                  <a:srgbClr val="434343"/>
                </a:solidFill>
                <a:latin typeface="Roboto Bk"/>
                <a:cs typeface="Roboto Bk"/>
              </a:rPr>
              <a:t> </a:t>
            </a:r>
            <a:r>
              <a:rPr sz="1400" b="1" spc="-110" dirty="0">
                <a:solidFill>
                  <a:srgbClr val="434343"/>
                </a:solidFill>
                <a:latin typeface="Roboto Bk"/>
                <a:cs typeface="Roboto Bk"/>
              </a:rPr>
              <a:t>new</a:t>
            </a:r>
            <a:r>
              <a:rPr sz="1400" b="1" dirty="0">
                <a:solidFill>
                  <a:srgbClr val="434343"/>
                </a:solidFill>
                <a:latin typeface="Roboto Bk"/>
                <a:cs typeface="Roboto Bk"/>
              </a:rPr>
              <a:t> </a:t>
            </a:r>
            <a:r>
              <a:rPr sz="1400" b="1" spc="-90" dirty="0">
                <a:solidFill>
                  <a:srgbClr val="434343"/>
                </a:solidFill>
                <a:latin typeface="Roboto Bk"/>
                <a:cs typeface="Roboto Bk"/>
              </a:rPr>
              <a:t>to</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10" dirty="0">
                <a:solidFill>
                  <a:srgbClr val="434343"/>
                </a:solidFill>
                <a:latin typeface="Roboto Bk"/>
                <a:cs typeface="Roboto Bk"/>
              </a:rPr>
              <a:t> model.</a:t>
            </a:r>
            <a:endParaRPr sz="1400">
              <a:latin typeface="Roboto Bk"/>
              <a:cs typeface="Roboto Bk"/>
            </a:endParaRPr>
          </a:p>
          <a:p>
            <a:pPr>
              <a:lnSpc>
                <a:spcPct val="100000"/>
              </a:lnSpc>
              <a:spcBef>
                <a:spcPts val="60"/>
              </a:spcBef>
            </a:pPr>
            <a:endParaRPr sz="1400">
              <a:latin typeface="Roboto Bk"/>
              <a:cs typeface="Roboto Bk"/>
            </a:endParaRPr>
          </a:p>
          <a:p>
            <a:pPr marL="12700">
              <a:lnSpc>
                <a:spcPct val="100000"/>
              </a:lnSpc>
            </a:pPr>
            <a:r>
              <a:rPr sz="1400" b="1" dirty="0">
                <a:solidFill>
                  <a:srgbClr val="434343"/>
                </a:solidFill>
                <a:latin typeface="Calibri"/>
                <a:cs typeface="Calibri"/>
              </a:rPr>
              <a:t>SPLIT</a:t>
            </a:r>
            <a:r>
              <a:rPr sz="1400" b="1" spc="-30" dirty="0">
                <a:solidFill>
                  <a:srgbClr val="434343"/>
                </a:solidFill>
                <a:latin typeface="Calibri"/>
                <a:cs typeface="Calibri"/>
              </a:rPr>
              <a:t> </a:t>
            </a:r>
            <a:r>
              <a:rPr sz="1400" b="1" dirty="0">
                <a:solidFill>
                  <a:srgbClr val="434343"/>
                </a:solidFill>
                <a:latin typeface="Calibri"/>
                <a:cs typeface="Calibri"/>
              </a:rPr>
              <a:t>LABELED</a:t>
            </a:r>
            <a:r>
              <a:rPr sz="1400" b="1" spc="-25" dirty="0">
                <a:solidFill>
                  <a:srgbClr val="434343"/>
                </a:solidFill>
                <a:latin typeface="Calibri"/>
                <a:cs typeface="Calibri"/>
              </a:rPr>
              <a:t> </a:t>
            </a:r>
            <a:r>
              <a:rPr sz="1400" b="1" dirty="0">
                <a:solidFill>
                  <a:srgbClr val="434343"/>
                </a:solidFill>
                <a:latin typeface="Calibri"/>
                <a:cs typeface="Calibri"/>
              </a:rPr>
              <a:t>DATA</a:t>
            </a:r>
            <a:r>
              <a:rPr sz="1400" b="1" spc="-35" dirty="0">
                <a:solidFill>
                  <a:srgbClr val="434343"/>
                </a:solidFill>
                <a:latin typeface="Calibri"/>
                <a:cs typeface="Calibri"/>
              </a:rPr>
              <a:t> </a:t>
            </a:r>
            <a:r>
              <a:rPr sz="1400" b="1" dirty="0">
                <a:solidFill>
                  <a:srgbClr val="434343"/>
                </a:solidFill>
                <a:latin typeface="Calibri"/>
                <a:cs typeface="Calibri"/>
              </a:rPr>
              <a:t>INTO</a:t>
            </a:r>
            <a:r>
              <a:rPr sz="1400" b="1" spc="-30" dirty="0">
                <a:solidFill>
                  <a:srgbClr val="434343"/>
                </a:solidFill>
                <a:latin typeface="Calibri"/>
                <a:cs typeface="Calibri"/>
              </a:rPr>
              <a:t> </a:t>
            </a:r>
            <a:r>
              <a:rPr sz="1400" b="1" dirty="0">
                <a:solidFill>
                  <a:srgbClr val="434343"/>
                </a:solidFill>
                <a:latin typeface="Calibri"/>
                <a:cs typeface="Calibri"/>
              </a:rPr>
              <a:t>TRAINING</a:t>
            </a:r>
            <a:r>
              <a:rPr sz="1400" b="1" spc="-45" dirty="0">
                <a:solidFill>
                  <a:srgbClr val="434343"/>
                </a:solidFill>
                <a:latin typeface="Calibri"/>
                <a:cs typeface="Calibri"/>
              </a:rPr>
              <a:t> </a:t>
            </a:r>
            <a:r>
              <a:rPr sz="1400" b="1" dirty="0">
                <a:solidFill>
                  <a:srgbClr val="434343"/>
                </a:solidFill>
                <a:latin typeface="Calibri"/>
                <a:cs typeface="Calibri"/>
              </a:rPr>
              <a:t>SET</a:t>
            </a:r>
            <a:r>
              <a:rPr sz="1400" b="1" spc="-25" dirty="0">
                <a:solidFill>
                  <a:srgbClr val="434343"/>
                </a:solidFill>
                <a:latin typeface="Calibri"/>
                <a:cs typeface="Calibri"/>
              </a:rPr>
              <a:t> </a:t>
            </a:r>
            <a:r>
              <a:rPr sz="1400" b="1" dirty="0">
                <a:solidFill>
                  <a:srgbClr val="434343"/>
                </a:solidFill>
                <a:latin typeface="Calibri"/>
                <a:cs typeface="Calibri"/>
              </a:rPr>
              <a:t>AND</a:t>
            </a:r>
            <a:r>
              <a:rPr sz="1400" b="1" spc="-25" dirty="0">
                <a:solidFill>
                  <a:srgbClr val="434343"/>
                </a:solidFill>
                <a:latin typeface="Calibri"/>
                <a:cs typeface="Calibri"/>
              </a:rPr>
              <a:t> </a:t>
            </a:r>
            <a:r>
              <a:rPr sz="1400" b="1" dirty="0">
                <a:solidFill>
                  <a:srgbClr val="434343"/>
                </a:solidFill>
                <a:latin typeface="Calibri"/>
                <a:cs typeface="Calibri"/>
              </a:rPr>
              <a:t>TEST</a:t>
            </a:r>
            <a:r>
              <a:rPr sz="1400" b="1" spc="-35" dirty="0">
                <a:solidFill>
                  <a:srgbClr val="434343"/>
                </a:solidFill>
                <a:latin typeface="Calibri"/>
                <a:cs typeface="Calibri"/>
              </a:rPr>
              <a:t> </a:t>
            </a:r>
            <a:r>
              <a:rPr sz="1400" b="1" spc="-25" dirty="0">
                <a:solidFill>
                  <a:srgbClr val="434343"/>
                </a:solidFill>
                <a:latin typeface="Calibri"/>
                <a:cs typeface="Calibri"/>
              </a:rPr>
              <a:t>SET</a:t>
            </a:r>
            <a:endParaRPr sz="1400">
              <a:latin typeface="Calibri"/>
              <a:cs typeface="Calibri"/>
            </a:endParaRPr>
          </a:p>
          <a:p>
            <a:pPr>
              <a:lnSpc>
                <a:spcPct val="100000"/>
              </a:lnSpc>
              <a:spcBef>
                <a:spcPts val="65"/>
              </a:spcBef>
            </a:pPr>
            <a:endParaRPr sz="1400">
              <a:latin typeface="Calibri"/>
              <a:cs typeface="Calibri"/>
            </a:endParaRPr>
          </a:p>
          <a:p>
            <a:pPr marL="12700" marR="5080" algn="just">
              <a:lnSpc>
                <a:spcPct val="100000"/>
              </a:lnSpc>
            </a:pPr>
            <a:r>
              <a:rPr sz="1400" b="1" spc="-95" dirty="0">
                <a:solidFill>
                  <a:srgbClr val="434343"/>
                </a:solidFill>
                <a:latin typeface="Roboto Bk"/>
                <a:cs typeface="Roboto Bk"/>
              </a:rPr>
              <a:t>In</a:t>
            </a:r>
            <a:r>
              <a:rPr sz="1400" b="1" spc="35" dirty="0">
                <a:solidFill>
                  <a:srgbClr val="434343"/>
                </a:solidFill>
                <a:latin typeface="Roboto Bk"/>
                <a:cs typeface="Roboto Bk"/>
              </a:rPr>
              <a:t> </a:t>
            </a:r>
            <a:r>
              <a:rPr sz="1400" b="1" spc="-85" dirty="0">
                <a:solidFill>
                  <a:srgbClr val="434343"/>
                </a:solidFill>
                <a:latin typeface="Roboto Bk"/>
                <a:cs typeface="Roboto Bk"/>
              </a:rPr>
              <a:t>practice,</a:t>
            </a:r>
            <a:r>
              <a:rPr sz="1400" b="1" spc="40" dirty="0">
                <a:solidFill>
                  <a:srgbClr val="434343"/>
                </a:solidFill>
                <a:latin typeface="Roboto Bk"/>
                <a:cs typeface="Roboto Bk"/>
              </a:rPr>
              <a:t> </a:t>
            </a:r>
            <a:r>
              <a:rPr sz="1400" b="1" spc="-80" dirty="0">
                <a:solidFill>
                  <a:srgbClr val="434343"/>
                </a:solidFill>
                <a:latin typeface="Roboto Bk"/>
                <a:cs typeface="Roboto Bk"/>
              </a:rPr>
              <a:t>it</a:t>
            </a:r>
            <a:r>
              <a:rPr sz="1400" b="1" spc="40" dirty="0">
                <a:solidFill>
                  <a:srgbClr val="434343"/>
                </a:solidFill>
                <a:latin typeface="Roboto Bk"/>
                <a:cs typeface="Roboto Bk"/>
              </a:rPr>
              <a:t> </a:t>
            </a:r>
            <a:r>
              <a:rPr sz="1400" b="1" spc="-75" dirty="0">
                <a:solidFill>
                  <a:srgbClr val="434343"/>
                </a:solidFill>
                <a:latin typeface="Roboto Bk"/>
                <a:cs typeface="Roboto Bk"/>
              </a:rPr>
              <a:t>is</a:t>
            </a:r>
            <a:r>
              <a:rPr sz="1400" b="1" spc="30" dirty="0">
                <a:solidFill>
                  <a:srgbClr val="434343"/>
                </a:solidFill>
                <a:latin typeface="Roboto Bk"/>
                <a:cs typeface="Roboto Bk"/>
              </a:rPr>
              <a:t> </a:t>
            </a:r>
            <a:r>
              <a:rPr sz="1400" b="1" spc="-75" dirty="0">
                <a:solidFill>
                  <a:srgbClr val="434343"/>
                </a:solidFill>
                <a:latin typeface="Roboto Bk"/>
                <a:cs typeface="Roboto Bk"/>
              </a:rPr>
              <a:t>as</a:t>
            </a:r>
            <a:r>
              <a:rPr sz="1400" b="1" spc="45" dirty="0">
                <a:solidFill>
                  <a:srgbClr val="434343"/>
                </a:solidFill>
                <a:latin typeface="Roboto Bk"/>
                <a:cs typeface="Roboto Bk"/>
              </a:rPr>
              <a:t> </a:t>
            </a:r>
            <a:r>
              <a:rPr sz="1400" b="1" spc="-95" dirty="0">
                <a:solidFill>
                  <a:srgbClr val="434343"/>
                </a:solidFill>
                <a:latin typeface="Roboto Bk"/>
                <a:cs typeface="Roboto Bk"/>
              </a:rPr>
              <a:t>simple</a:t>
            </a:r>
            <a:r>
              <a:rPr sz="1400" b="1" spc="40" dirty="0">
                <a:solidFill>
                  <a:srgbClr val="434343"/>
                </a:solidFill>
                <a:latin typeface="Roboto Bk"/>
                <a:cs typeface="Roboto Bk"/>
              </a:rPr>
              <a:t> </a:t>
            </a:r>
            <a:r>
              <a:rPr sz="1400" b="1" spc="-75" dirty="0">
                <a:solidFill>
                  <a:srgbClr val="434343"/>
                </a:solidFill>
                <a:latin typeface="Roboto Bk"/>
                <a:cs typeface="Roboto Bk"/>
              </a:rPr>
              <a:t>as</a:t>
            </a:r>
            <a:r>
              <a:rPr sz="1400" b="1" spc="30" dirty="0">
                <a:solidFill>
                  <a:srgbClr val="434343"/>
                </a:solidFill>
                <a:latin typeface="Roboto Bk"/>
                <a:cs typeface="Roboto Bk"/>
              </a:rPr>
              <a:t> </a:t>
            </a:r>
            <a:r>
              <a:rPr sz="1400" b="1" spc="-85" dirty="0">
                <a:solidFill>
                  <a:srgbClr val="434343"/>
                </a:solidFill>
                <a:latin typeface="Roboto Bk"/>
                <a:cs typeface="Roboto Bk"/>
              </a:rPr>
              <a:t>to</a:t>
            </a:r>
            <a:r>
              <a:rPr sz="1400" b="1" spc="35" dirty="0">
                <a:solidFill>
                  <a:srgbClr val="434343"/>
                </a:solidFill>
                <a:latin typeface="Roboto Bk"/>
                <a:cs typeface="Roboto Bk"/>
              </a:rPr>
              <a:t> </a:t>
            </a:r>
            <a:r>
              <a:rPr sz="1400" b="1" spc="-80" dirty="0">
                <a:solidFill>
                  <a:srgbClr val="434343"/>
                </a:solidFill>
                <a:latin typeface="Roboto Bk"/>
                <a:cs typeface="Roboto Bk"/>
              </a:rPr>
              <a:t>split</a:t>
            </a:r>
            <a:r>
              <a:rPr sz="1400" b="1" spc="40" dirty="0">
                <a:solidFill>
                  <a:srgbClr val="434343"/>
                </a:solidFill>
                <a:latin typeface="Roboto Bk"/>
                <a:cs typeface="Roboto Bk"/>
              </a:rPr>
              <a:t> </a:t>
            </a:r>
            <a:r>
              <a:rPr sz="1400" b="1" spc="-100" dirty="0">
                <a:solidFill>
                  <a:srgbClr val="434343"/>
                </a:solidFill>
                <a:latin typeface="Roboto Bk"/>
                <a:cs typeface="Roboto Bk"/>
              </a:rPr>
              <a:t>the</a:t>
            </a:r>
            <a:r>
              <a:rPr sz="1400" b="1" spc="35" dirty="0">
                <a:solidFill>
                  <a:srgbClr val="434343"/>
                </a:solidFill>
                <a:latin typeface="Roboto Bk"/>
                <a:cs typeface="Roboto Bk"/>
              </a:rPr>
              <a:t> </a:t>
            </a:r>
            <a:r>
              <a:rPr sz="1400" b="1" spc="-85" dirty="0">
                <a:solidFill>
                  <a:srgbClr val="434343"/>
                </a:solidFill>
                <a:latin typeface="Roboto Bk"/>
                <a:cs typeface="Roboto Bk"/>
              </a:rPr>
              <a:t>labeled</a:t>
            </a:r>
            <a:r>
              <a:rPr sz="1400" b="1" spc="40" dirty="0">
                <a:solidFill>
                  <a:srgbClr val="434343"/>
                </a:solidFill>
                <a:latin typeface="Roboto Bk"/>
                <a:cs typeface="Roboto Bk"/>
              </a:rPr>
              <a:t> </a:t>
            </a:r>
            <a:r>
              <a:rPr sz="1400" b="1" spc="-85" dirty="0">
                <a:solidFill>
                  <a:srgbClr val="434343"/>
                </a:solidFill>
                <a:latin typeface="Roboto Bk"/>
                <a:cs typeface="Roboto Bk"/>
              </a:rPr>
              <a:t>data</a:t>
            </a:r>
            <a:r>
              <a:rPr sz="1400" b="1" spc="50" dirty="0">
                <a:solidFill>
                  <a:srgbClr val="434343"/>
                </a:solidFill>
                <a:latin typeface="Roboto Bk"/>
                <a:cs typeface="Roboto Bk"/>
              </a:rPr>
              <a:t> </a:t>
            </a:r>
            <a:r>
              <a:rPr sz="1400" b="1" spc="-90" dirty="0">
                <a:solidFill>
                  <a:srgbClr val="434343"/>
                </a:solidFill>
                <a:latin typeface="Roboto Bk"/>
                <a:cs typeface="Roboto Bk"/>
              </a:rPr>
              <a:t>set</a:t>
            </a:r>
            <a:r>
              <a:rPr sz="1400" b="1" spc="40" dirty="0">
                <a:solidFill>
                  <a:srgbClr val="434343"/>
                </a:solidFill>
                <a:latin typeface="Roboto Bk"/>
                <a:cs typeface="Roboto Bk"/>
              </a:rPr>
              <a:t> </a:t>
            </a:r>
            <a:r>
              <a:rPr sz="1400" b="1" spc="-90" dirty="0">
                <a:solidFill>
                  <a:srgbClr val="434343"/>
                </a:solidFill>
                <a:latin typeface="Roboto Bk"/>
                <a:cs typeface="Roboto Bk"/>
              </a:rPr>
              <a:t>in</a:t>
            </a:r>
            <a:r>
              <a:rPr sz="1400" b="1" spc="40" dirty="0">
                <a:solidFill>
                  <a:srgbClr val="434343"/>
                </a:solidFill>
                <a:latin typeface="Roboto Bk"/>
                <a:cs typeface="Roboto Bk"/>
              </a:rPr>
              <a:t> </a:t>
            </a:r>
            <a:r>
              <a:rPr sz="1400" b="1" spc="-95" dirty="0">
                <a:solidFill>
                  <a:srgbClr val="434343"/>
                </a:solidFill>
                <a:latin typeface="Roboto Bk"/>
                <a:cs typeface="Roboto Bk"/>
              </a:rPr>
              <a:t>two</a:t>
            </a:r>
            <a:r>
              <a:rPr sz="1400" b="1" spc="35" dirty="0">
                <a:solidFill>
                  <a:srgbClr val="434343"/>
                </a:solidFill>
                <a:latin typeface="Roboto Bk"/>
                <a:cs typeface="Roboto Bk"/>
              </a:rPr>
              <a:t> </a:t>
            </a:r>
            <a:r>
              <a:rPr sz="1400" b="1" spc="-100" dirty="0">
                <a:solidFill>
                  <a:srgbClr val="434343"/>
                </a:solidFill>
                <a:latin typeface="Roboto Bk"/>
                <a:cs typeface="Roboto Bk"/>
              </a:rPr>
              <a:t>subsets,</a:t>
            </a:r>
            <a:r>
              <a:rPr sz="1400" b="1" spc="35" dirty="0">
                <a:solidFill>
                  <a:srgbClr val="434343"/>
                </a:solidFill>
                <a:latin typeface="Roboto Bk"/>
                <a:cs typeface="Roboto Bk"/>
              </a:rPr>
              <a:t> </a:t>
            </a:r>
            <a:r>
              <a:rPr sz="1400" b="1" spc="-100" dirty="0">
                <a:solidFill>
                  <a:srgbClr val="434343"/>
                </a:solidFill>
                <a:latin typeface="Roboto Bk"/>
                <a:cs typeface="Roboto Bk"/>
              </a:rPr>
              <a:t>one</a:t>
            </a:r>
            <a:r>
              <a:rPr sz="1400" b="1" spc="35" dirty="0">
                <a:solidFill>
                  <a:srgbClr val="434343"/>
                </a:solidFill>
                <a:latin typeface="Roboto Bk"/>
                <a:cs typeface="Roboto Bk"/>
              </a:rPr>
              <a:t> </a:t>
            </a:r>
            <a:r>
              <a:rPr sz="1400" b="1" spc="-95" dirty="0">
                <a:solidFill>
                  <a:srgbClr val="434343"/>
                </a:solidFill>
                <a:latin typeface="Roboto Bk"/>
                <a:cs typeface="Roboto Bk"/>
              </a:rPr>
              <a:t>subset</a:t>
            </a:r>
            <a:r>
              <a:rPr sz="1400" b="1" spc="40" dirty="0">
                <a:solidFill>
                  <a:srgbClr val="434343"/>
                </a:solidFill>
                <a:latin typeface="Roboto Bk"/>
                <a:cs typeface="Roboto Bk"/>
              </a:rPr>
              <a:t> </a:t>
            </a:r>
            <a:r>
              <a:rPr sz="1400" b="1" spc="-90" dirty="0">
                <a:solidFill>
                  <a:srgbClr val="434343"/>
                </a:solidFill>
                <a:latin typeface="Roboto Bk"/>
                <a:cs typeface="Roboto Bk"/>
              </a:rPr>
              <a:t>to</a:t>
            </a:r>
            <a:r>
              <a:rPr sz="1400" b="1" spc="35" dirty="0">
                <a:solidFill>
                  <a:srgbClr val="434343"/>
                </a:solidFill>
                <a:latin typeface="Roboto Bk"/>
                <a:cs typeface="Roboto Bk"/>
              </a:rPr>
              <a:t> </a:t>
            </a:r>
            <a:r>
              <a:rPr sz="1400" b="1" spc="-95" dirty="0">
                <a:solidFill>
                  <a:srgbClr val="434343"/>
                </a:solidFill>
                <a:latin typeface="Roboto Bk"/>
                <a:cs typeface="Roboto Bk"/>
              </a:rPr>
              <a:t>be</a:t>
            </a:r>
            <a:r>
              <a:rPr sz="1400" b="1" spc="35" dirty="0">
                <a:solidFill>
                  <a:srgbClr val="434343"/>
                </a:solidFill>
                <a:latin typeface="Roboto Bk"/>
                <a:cs typeface="Roboto Bk"/>
              </a:rPr>
              <a:t> </a:t>
            </a:r>
            <a:r>
              <a:rPr sz="1400" b="1" spc="-100" dirty="0">
                <a:solidFill>
                  <a:srgbClr val="434343"/>
                </a:solidFill>
                <a:latin typeface="Roboto Bk"/>
                <a:cs typeface="Roboto Bk"/>
              </a:rPr>
              <a:t>used</a:t>
            </a:r>
            <a:r>
              <a:rPr sz="1400" b="1" spc="35" dirty="0">
                <a:solidFill>
                  <a:srgbClr val="434343"/>
                </a:solidFill>
                <a:latin typeface="Roboto Bk"/>
                <a:cs typeface="Roboto Bk"/>
              </a:rPr>
              <a:t> </a:t>
            </a:r>
            <a:r>
              <a:rPr sz="1400" b="1" spc="-75" dirty="0">
                <a:solidFill>
                  <a:srgbClr val="434343"/>
                </a:solidFill>
                <a:latin typeface="Roboto Bk"/>
                <a:cs typeface="Roboto Bk"/>
              </a:rPr>
              <a:t>for</a:t>
            </a:r>
            <a:r>
              <a:rPr sz="1400" b="1" spc="25" dirty="0">
                <a:solidFill>
                  <a:srgbClr val="434343"/>
                </a:solidFill>
                <a:latin typeface="Roboto Bk"/>
                <a:cs typeface="Roboto Bk"/>
              </a:rPr>
              <a:t> </a:t>
            </a:r>
            <a:r>
              <a:rPr sz="1400" b="1" spc="-95" dirty="0">
                <a:solidFill>
                  <a:srgbClr val="434343"/>
                </a:solidFill>
                <a:latin typeface="Roboto Bk"/>
                <a:cs typeface="Roboto Bk"/>
              </a:rPr>
              <a:t>training,</a:t>
            </a:r>
            <a:r>
              <a:rPr sz="1400" b="1" spc="35" dirty="0">
                <a:solidFill>
                  <a:srgbClr val="434343"/>
                </a:solidFill>
                <a:latin typeface="Roboto Bk"/>
                <a:cs typeface="Roboto Bk"/>
              </a:rPr>
              <a:t> </a:t>
            </a:r>
            <a:r>
              <a:rPr sz="1400" b="1" spc="-100" dirty="0">
                <a:solidFill>
                  <a:srgbClr val="434343"/>
                </a:solidFill>
                <a:latin typeface="Roboto Bk"/>
                <a:cs typeface="Roboto Bk"/>
              </a:rPr>
              <a:t>and</a:t>
            </a:r>
            <a:r>
              <a:rPr sz="1400" b="1" spc="35" dirty="0">
                <a:solidFill>
                  <a:srgbClr val="434343"/>
                </a:solidFill>
                <a:latin typeface="Roboto Bk"/>
                <a:cs typeface="Roboto Bk"/>
              </a:rPr>
              <a:t> </a:t>
            </a:r>
            <a:r>
              <a:rPr sz="1400" b="1" spc="-100" dirty="0">
                <a:solidFill>
                  <a:srgbClr val="434343"/>
                </a:solidFill>
                <a:latin typeface="Roboto Bk"/>
                <a:cs typeface="Roboto Bk"/>
              </a:rPr>
              <a:t>one</a:t>
            </a:r>
            <a:r>
              <a:rPr sz="1400" b="1" spc="40" dirty="0">
                <a:solidFill>
                  <a:srgbClr val="434343"/>
                </a:solidFill>
                <a:latin typeface="Roboto Bk"/>
                <a:cs typeface="Roboto Bk"/>
              </a:rPr>
              <a:t> </a:t>
            </a:r>
            <a:r>
              <a:rPr sz="1400" b="1" spc="-95" dirty="0">
                <a:solidFill>
                  <a:srgbClr val="434343"/>
                </a:solidFill>
                <a:latin typeface="Roboto Bk"/>
                <a:cs typeface="Roboto Bk"/>
              </a:rPr>
              <a:t>subset</a:t>
            </a:r>
            <a:r>
              <a:rPr sz="1400" b="1" spc="30" dirty="0">
                <a:solidFill>
                  <a:srgbClr val="434343"/>
                </a:solidFill>
                <a:latin typeface="Roboto Bk"/>
                <a:cs typeface="Roboto Bk"/>
              </a:rPr>
              <a:t> </a:t>
            </a:r>
            <a:r>
              <a:rPr sz="1400" b="1" spc="-85" dirty="0">
                <a:solidFill>
                  <a:srgbClr val="434343"/>
                </a:solidFill>
                <a:latin typeface="Roboto Bk"/>
                <a:cs typeface="Roboto Bk"/>
              </a:rPr>
              <a:t>to</a:t>
            </a:r>
            <a:r>
              <a:rPr sz="1400" b="1" spc="35" dirty="0">
                <a:solidFill>
                  <a:srgbClr val="434343"/>
                </a:solidFill>
                <a:latin typeface="Roboto Bk"/>
                <a:cs typeface="Roboto Bk"/>
              </a:rPr>
              <a:t> </a:t>
            </a:r>
            <a:r>
              <a:rPr sz="1400" b="1" spc="-100" dirty="0">
                <a:solidFill>
                  <a:srgbClr val="434343"/>
                </a:solidFill>
                <a:latin typeface="Roboto Bk"/>
                <a:cs typeface="Roboto Bk"/>
              </a:rPr>
              <a:t>be</a:t>
            </a:r>
            <a:r>
              <a:rPr sz="1400" b="1" spc="35" dirty="0">
                <a:solidFill>
                  <a:srgbClr val="434343"/>
                </a:solidFill>
                <a:latin typeface="Roboto Bk"/>
                <a:cs typeface="Roboto Bk"/>
              </a:rPr>
              <a:t> </a:t>
            </a:r>
            <a:r>
              <a:rPr sz="1400" b="1" spc="-100" dirty="0">
                <a:solidFill>
                  <a:srgbClr val="434343"/>
                </a:solidFill>
                <a:latin typeface="Roboto Bk"/>
                <a:cs typeface="Roboto Bk"/>
              </a:rPr>
              <a:t>used</a:t>
            </a:r>
            <a:r>
              <a:rPr sz="1400" b="1" spc="35" dirty="0">
                <a:solidFill>
                  <a:srgbClr val="434343"/>
                </a:solidFill>
                <a:latin typeface="Roboto Bk"/>
                <a:cs typeface="Roboto Bk"/>
              </a:rPr>
              <a:t> </a:t>
            </a:r>
            <a:r>
              <a:rPr sz="1400" b="1" spc="-75" dirty="0">
                <a:solidFill>
                  <a:srgbClr val="434343"/>
                </a:solidFill>
                <a:latin typeface="Roboto Bk"/>
                <a:cs typeface="Roboto Bk"/>
              </a:rPr>
              <a:t>for</a:t>
            </a:r>
            <a:r>
              <a:rPr sz="1400" b="1" spc="40" dirty="0">
                <a:solidFill>
                  <a:srgbClr val="434343"/>
                </a:solidFill>
                <a:latin typeface="Roboto Bk"/>
                <a:cs typeface="Roboto Bk"/>
              </a:rPr>
              <a:t> </a:t>
            </a:r>
            <a:r>
              <a:rPr sz="1400" b="1" spc="-90" dirty="0">
                <a:solidFill>
                  <a:srgbClr val="434343"/>
                </a:solidFill>
                <a:latin typeface="Roboto Bk"/>
                <a:cs typeface="Roboto Bk"/>
              </a:rPr>
              <a:t>testing</a:t>
            </a:r>
            <a:r>
              <a:rPr sz="1400" b="1" spc="-50" dirty="0">
                <a:solidFill>
                  <a:srgbClr val="434343"/>
                </a:solidFill>
                <a:latin typeface="Roboto Bk"/>
                <a:cs typeface="Roboto Bk"/>
              </a:rPr>
              <a:t> </a:t>
            </a:r>
            <a:r>
              <a:rPr sz="1400" b="1" spc="-80" dirty="0">
                <a:solidFill>
                  <a:srgbClr val="434343"/>
                </a:solidFill>
                <a:latin typeface="Roboto Bk"/>
                <a:cs typeface="Roboto Bk"/>
              </a:rPr>
              <a:t>(validation).</a:t>
            </a:r>
            <a:endParaRPr sz="1400">
              <a:latin typeface="Roboto Bk"/>
              <a:cs typeface="Roboto Bk"/>
            </a:endParaRPr>
          </a:p>
          <a:p>
            <a:pPr marL="12700" marR="5715" algn="just">
              <a:lnSpc>
                <a:spcPct val="100000"/>
              </a:lnSpc>
              <a:spcBef>
                <a:spcPts val="409"/>
              </a:spcBef>
            </a:pPr>
            <a:r>
              <a:rPr sz="1400" b="1" dirty="0">
                <a:solidFill>
                  <a:srgbClr val="434343"/>
                </a:solidFill>
                <a:latin typeface="Roboto Bk"/>
                <a:cs typeface="Roboto Bk"/>
              </a:rPr>
              <a:t>The</a:t>
            </a:r>
            <a:r>
              <a:rPr sz="1400" b="1" spc="-10" dirty="0">
                <a:solidFill>
                  <a:srgbClr val="434343"/>
                </a:solidFill>
                <a:latin typeface="Roboto Bk"/>
                <a:cs typeface="Roboto Bk"/>
              </a:rPr>
              <a:t> </a:t>
            </a:r>
            <a:r>
              <a:rPr sz="1400" b="1" spc="-30" dirty="0">
                <a:solidFill>
                  <a:srgbClr val="434343"/>
                </a:solidFill>
                <a:latin typeface="Roboto Bk"/>
                <a:cs typeface="Roboto Bk"/>
              </a:rPr>
              <a:t>split</a:t>
            </a:r>
            <a:r>
              <a:rPr sz="1400" b="1" spc="-5" dirty="0">
                <a:solidFill>
                  <a:srgbClr val="434343"/>
                </a:solidFill>
                <a:latin typeface="Roboto Bk"/>
                <a:cs typeface="Roboto Bk"/>
              </a:rPr>
              <a:t> </a:t>
            </a:r>
            <a:r>
              <a:rPr sz="1400" b="1" spc="-20" dirty="0">
                <a:solidFill>
                  <a:srgbClr val="434343"/>
                </a:solidFill>
                <a:latin typeface="Roboto Bk"/>
                <a:cs typeface="Roboto Bk"/>
              </a:rPr>
              <a:t>does </a:t>
            </a:r>
            <a:r>
              <a:rPr sz="1400" b="1" dirty="0">
                <a:solidFill>
                  <a:srgbClr val="434343"/>
                </a:solidFill>
                <a:latin typeface="Roboto Bk"/>
                <a:cs typeface="Roboto Bk"/>
              </a:rPr>
              <a:t>not</a:t>
            </a:r>
            <a:r>
              <a:rPr sz="1400" b="1" spc="-15" dirty="0">
                <a:solidFill>
                  <a:srgbClr val="434343"/>
                </a:solidFill>
                <a:latin typeface="Roboto Bk"/>
                <a:cs typeface="Roboto Bk"/>
              </a:rPr>
              <a:t> </a:t>
            </a:r>
            <a:r>
              <a:rPr sz="1400" b="1" spc="-40" dirty="0">
                <a:solidFill>
                  <a:srgbClr val="434343"/>
                </a:solidFill>
                <a:latin typeface="Roboto Bk"/>
                <a:cs typeface="Roboto Bk"/>
              </a:rPr>
              <a:t>need</a:t>
            </a:r>
            <a:r>
              <a:rPr sz="1400" b="1" spc="-10" dirty="0">
                <a:solidFill>
                  <a:srgbClr val="434343"/>
                </a:solidFill>
                <a:latin typeface="Roboto Bk"/>
                <a:cs typeface="Roboto Bk"/>
              </a:rPr>
              <a:t> </a:t>
            </a:r>
            <a:r>
              <a:rPr sz="1400" b="1" dirty="0">
                <a:solidFill>
                  <a:srgbClr val="434343"/>
                </a:solidFill>
                <a:latin typeface="Roboto Bk"/>
                <a:cs typeface="Roboto Bk"/>
              </a:rPr>
              <a:t>to</a:t>
            </a:r>
            <a:r>
              <a:rPr sz="1400" b="1" spc="-5" dirty="0">
                <a:solidFill>
                  <a:srgbClr val="434343"/>
                </a:solidFill>
                <a:latin typeface="Roboto Bk"/>
                <a:cs typeface="Roboto Bk"/>
              </a:rPr>
              <a:t> </a:t>
            </a:r>
            <a:r>
              <a:rPr sz="1400" b="1" dirty="0">
                <a:solidFill>
                  <a:srgbClr val="434343"/>
                </a:solidFill>
                <a:latin typeface="Roboto Bk"/>
                <a:cs typeface="Roboto Bk"/>
              </a:rPr>
              <a:t>be</a:t>
            </a:r>
            <a:r>
              <a:rPr sz="1400" b="1" spc="-15" dirty="0">
                <a:solidFill>
                  <a:srgbClr val="434343"/>
                </a:solidFill>
                <a:latin typeface="Roboto Bk"/>
                <a:cs typeface="Roboto Bk"/>
              </a:rPr>
              <a:t> </a:t>
            </a:r>
            <a:r>
              <a:rPr sz="1400" b="1" spc="-65" dirty="0">
                <a:solidFill>
                  <a:srgbClr val="434343"/>
                </a:solidFill>
                <a:latin typeface="Roboto Bk"/>
                <a:cs typeface="Roboto Bk"/>
              </a:rPr>
              <a:t>50/50.</a:t>
            </a:r>
            <a:r>
              <a:rPr sz="1400" b="1" spc="-10" dirty="0">
                <a:solidFill>
                  <a:srgbClr val="434343"/>
                </a:solidFill>
                <a:latin typeface="Roboto Bk"/>
                <a:cs typeface="Roboto Bk"/>
              </a:rPr>
              <a:t> </a:t>
            </a:r>
            <a:r>
              <a:rPr sz="1400" b="1" dirty="0">
                <a:solidFill>
                  <a:srgbClr val="434343"/>
                </a:solidFill>
                <a:latin typeface="Roboto Bk"/>
                <a:cs typeface="Roboto Bk"/>
              </a:rPr>
              <a:t>The</a:t>
            </a:r>
            <a:r>
              <a:rPr sz="1400" b="1" spc="-10" dirty="0">
                <a:solidFill>
                  <a:srgbClr val="434343"/>
                </a:solidFill>
                <a:latin typeface="Roboto Bk"/>
                <a:cs typeface="Roboto Bk"/>
              </a:rPr>
              <a:t> </a:t>
            </a:r>
            <a:r>
              <a:rPr sz="1400" b="1" spc="-30" dirty="0">
                <a:solidFill>
                  <a:srgbClr val="434343"/>
                </a:solidFill>
                <a:latin typeface="Roboto Bk"/>
                <a:cs typeface="Roboto Bk"/>
              </a:rPr>
              <a:t>more</a:t>
            </a:r>
            <a:r>
              <a:rPr sz="1400" b="1" spc="-20" dirty="0">
                <a:solidFill>
                  <a:srgbClr val="434343"/>
                </a:solidFill>
                <a:latin typeface="Roboto Bk"/>
                <a:cs typeface="Roboto Bk"/>
              </a:rPr>
              <a:t> </a:t>
            </a:r>
            <a:r>
              <a:rPr sz="1400" b="1" spc="-55" dirty="0">
                <a:solidFill>
                  <a:srgbClr val="434343"/>
                </a:solidFill>
                <a:latin typeface="Roboto Bk"/>
                <a:cs typeface="Roboto Bk"/>
              </a:rPr>
              <a:t>training</a:t>
            </a:r>
            <a:r>
              <a:rPr sz="1400" b="1" spc="-5" dirty="0">
                <a:solidFill>
                  <a:srgbClr val="434343"/>
                </a:solidFill>
                <a:latin typeface="Roboto Bk"/>
                <a:cs typeface="Roboto Bk"/>
              </a:rPr>
              <a:t> </a:t>
            </a:r>
            <a:r>
              <a:rPr sz="1400" b="1" spc="-75" dirty="0">
                <a:solidFill>
                  <a:srgbClr val="434343"/>
                </a:solidFill>
                <a:latin typeface="Roboto Bk"/>
                <a:cs typeface="Roboto Bk"/>
              </a:rPr>
              <a:t>examples</a:t>
            </a:r>
            <a:r>
              <a:rPr sz="1400" b="1" spc="-15" dirty="0">
                <a:solidFill>
                  <a:srgbClr val="434343"/>
                </a:solidFill>
                <a:latin typeface="Roboto Bk"/>
                <a:cs typeface="Roboto Bk"/>
              </a:rPr>
              <a:t> </a:t>
            </a:r>
            <a:r>
              <a:rPr sz="1400" b="1" dirty="0">
                <a:solidFill>
                  <a:srgbClr val="434343"/>
                </a:solidFill>
                <a:latin typeface="Roboto Bk"/>
                <a:cs typeface="Roboto Bk"/>
              </a:rPr>
              <a:t>the</a:t>
            </a:r>
            <a:r>
              <a:rPr sz="1400" b="1" spc="-15" dirty="0">
                <a:solidFill>
                  <a:srgbClr val="434343"/>
                </a:solidFill>
                <a:latin typeface="Roboto Bk"/>
                <a:cs typeface="Roboto Bk"/>
              </a:rPr>
              <a:t> </a:t>
            </a:r>
            <a:r>
              <a:rPr sz="1400" b="1" spc="-65" dirty="0">
                <a:solidFill>
                  <a:srgbClr val="434343"/>
                </a:solidFill>
                <a:latin typeface="Roboto Bk"/>
                <a:cs typeface="Roboto Bk"/>
              </a:rPr>
              <a:t>better,</a:t>
            </a:r>
            <a:r>
              <a:rPr sz="1400" b="1" spc="-15" dirty="0">
                <a:solidFill>
                  <a:srgbClr val="434343"/>
                </a:solidFill>
                <a:latin typeface="Roboto Bk"/>
                <a:cs typeface="Roboto Bk"/>
              </a:rPr>
              <a:t> </a:t>
            </a:r>
            <a:r>
              <a:rPr sz="1400" b="1" dirty="0">
                <a:solidFill>
                  <a:srgbClr val="434343"/>
                </a:solidFill>
                <a:latin typeface="Roboto Bk"/>
                <a:cs typeface="Roboto Bk"/>
              </a:rPr>
              <a:t>but</a:t>
            </a:r>
            <a:r>
              <a:rPr sz="1400" b="1" spc="-15" dirty="0">
                <a:solidFill>
                  <a:srgbClr val="434343"/>
                </a:solidFill>
                <a:latin typeface="Roboto Bk"/>
                <a:cs typeface="Roboto Bk"/>
              </a:rPr>
              <a:t> </a:t>
            </a:r>
            <a:r>
              <a:rPr sz="1400" b="1" dirty="0">
                <a:solidFill>
                  <a:srgbClr val="434343"/>
                </a:solidFill>
                <a:latin typeface="Roboto Bk"/>
                <a:cs typeface="Roboto Bk"/>
              </a:rPr>
              <a:t>of</a:t>
            </a:r>
            <a:r>
              <a:rPr sz="1400" b="1" spc="-10" dirty="0">
                <a:solidFill>
                  <a:srgbClr val="434343"/>
                </a:solidFill>
                <a:latin typeface="Roboto Bk"/>
                <a:cs typeface="Roboto Bk"/>
              </a:rPr>
              <a:t> </a:t>
            </a:r>
            <a:r>
              <a:rPr sz="1400" b="1" spc="-50" dirty="0">
                <a:solidFill>
                  <a:srgbClr val="434343"/>
                </a:solidFill>
                <a:latin typeface="Roboto Bk"/>
                <a:cs typeface="Roboto Bk"/>
              </a:rPr>
              <a:t>course</a:t>
            </a:r>
            <a:r>
              <a:rPr sz="1400" b="1" spc="-15" dirty="0">
                <a:solidFill>
                  <a:srgbClr val="434343"/>
                </a:solidFill>
                <a:latin typeface="Roboto Bk"/>
                <a:cs typeface="Roboto Bk"/>
              </a:rPr>
              <a:t> </a:t>
            </a:r>
            <a:r>
              <a:rPr sz="1400" b="1" spc="-45" dirty="0">
                <a:solidFill>
                  <a:srgbClr val="434343"/>
                </a:solidFill>
                <a:latin typeface="Roboto Bk"/>
                <a:cs typeface="Roboto Bk"/>
              </a:rPr>
              <a:t>there</a:t>
            </a:r>
            <a:r>
              <a:rPr sz="1400" b="1" spc="-15" dirty="0">
                <a:solidFill>
                  <a:srgbClr val="434343"/>
                </a:solidFill>
                <a:latin typeface="Roboto Bk"/>
                <a:cs typeface="Roboto Bk"/>
              </a:rPr>
              <a:t> </a:t>
            </a:r>
            <a:r>
              <a:rPr sz="1400" b="1" spc="-30" dirty="0">
                <a:solidFill>
                  <a:srgbClr val="434343"/>
                </a:solidFill>
                <a:latin typeface="Roboto Bk"/>
                <a:cs typeface="Roboto Bk"/>
              </a:rPr>
              <a:t>need</a:t>
            </a:r>
            <a:r>
              <a:rPr sz="1400" b="1" spc="-5" dirty="0">
                <a:solidFill>
                  <a:srgbClr val="434343"/>
                </a:solidFill>
                <a:latin typeface="Roboto Bk"/>
                <a:cs typeface="Roboto Bk"/>
              </a:rPr>
              <a:t> </a:t>
            </a:r>
            <a:r>
              <a:rPr sz="1400" b="1" dirty="0">
                <a:solidFill>
                  <a:srgbClr val="434343"/>
                </a:solidFill>
                <a:latin typeface="Roboto Bk"/>
                <a:cs typeface="Roboto Bk"/>
              </a:rPr>
              <a:t>to</a:t>
            </a:r>
            <a:r>
              <a:rPr sz="1400" b="1" spc="-20" dirty="0">
                <a:solidFill>
                  <a:srgbClr val="434343"/>
                </a:solidFill>
                <a:latin typeface="Roboto Bk"/>
                <a:cs typeface="Roboto Bk"/>
              </a:rPr>
              <a:t> </a:t>
            </a:r>
            <a:r>
              <a:rPr sz="1400" b="1" dirty="0">
                <a:solidFill>
                  <a:srgbClr val="434343"/>
                </a:solidFill>
                <a:latin typeface="Roboto Bk"/>
                <a:cs typeface="Roboto Bk"/>
              </a:rPr>
              <a:t>be</a:t>
            </a:r>
            <a:r>
              <a:rPr sz="1400" b="1" spc="-10" dirty="0">
                <a:solidFill>
                  <a:srgbClr val="434343"/>
                </a:solidFill>
                <a:latin typeface="Roboto Bk"/>
                <a:cs typeface="Roboto Bk"/>
              </a:rPr>
              <a:t> </a:t>
            </a:r>
            <a:r>
              <a:rPr sz="1400" b="1" spc="-75" dirty="0">
                <a:solidFill>
                  <a:srgbClr val="434343"/>
                </a:solidFill>
                <a:latin typeface="Roboto Bk"/>
                <a:cs typeface="Roboto Bk"/>
              </a:rPr>
              <a:t>enough</a:t>
            </a:r>
            <a:r>
              <a:rPr sz="1400" b="1" dirty="0">
                <a:solidFill>
                  <a:srgbClr val="434343"/>
                </a:solidFill>
                <a:latin typeface="Roboto Bk"/>
                <a:cs typeface="Roboto Bk"/>
              </a:rPr>
              <a:t> </a:t>
            </a:r>
            <a:r>
              <a:rPr sz="1400" b="1" spc="-20" dirty="0">
                <a:solidFill>
                  <a:srgbClr val="434343"/>
                </a:solidFill>
                <a:latin typeface="Roboto Bk"/>
                <a:cs typeface="Roboto Bk"/>
              </a:rPr>
              <a:t>test </a:t>
            </a:r>
            <a:r>
              <a:rPr sz="1400" b="1" spc="-70" dirty="0">
                <a:solidFill>
                  <a:srgbClr val="434343"/>
                </a:solidFill>
                <a:latin typeface="Roboto Bk"/>
                <a:cs typeface="Roboto Bk"/>
              </a:rPr>
              <a:t>examples</a:t>
            </a:r>
            <a:r>
              <a:rPr sz="1400" b="1" spc="-10" dirty="0">
                <a:solidFill>
                  <a:srgbClr val="434343"/>
                </a:solidFill>
                <a:latin typeface="Roboto Bk"/>
                <a:cs typeface="Roboto Bk"/>
              </a:rPr>
              <a:t> </a:t>
            </a:r>
            <a:r>
              <a:rPr sz="1400" b="1" dirty="0">
                <a:solidFill>
                  <a:srgbClr val="434343"/>
                </a:solidFill>
                <a:latin typeface="Roboto Bk"/>
                <a:cs typeface="Roboto Bk"/>
              </a:rPr>
              <a:t>to</a:t>
            </a:r>
            <a:r>
              <a:rPr sz="1400" b="1" spc="-5" dirty="0">
                <a:solidFill>
                  <a:srgbClr val="434343"/>
                </a:solidFill>
                <a:latin typeface="Roboto Bk"/>
                <a:cs typeface="Roboto Bk"/>
              </a:rPr>
              <a:t> </a:t>
            </a:r>
            <a:r>
              <a:rPr sz="1400" b="1" dirty="0">
                <a:solidFill>
                  <a:srgbClr val="434343"/>
                </a:solidFill>
                <a:latin typeface="Roboto Bk"/>
                <a:cs typeface="Roboto Bk"/>
              </a:rPr>
              <a:t>get</a:t>
            </a:r>
            <a:r>
              <a:rPr sz="1400" b="1" spc="-5" dirty="0">
                <a:solidFill>
                  <a:srgbClr val="434343"/>
                </a:solidFill>
                <a:latin typeface="Roboto Bk"/>
                <a:cs typeface="Roboto Bk"/>
              </a:rPr>
              <a:t> </a:t>
            </a:r>
            <a:r>
              <a:rPr sz="1400" b="1" spc="-50" dirty="0">
                <a:solidFill>
                  <a:srgbClr val="434343"/>
                </a:solidFill>
                <a:latin typeface="Roboto Bk"/>
                <a:cs typeface="Roboto Bk"/>
              </a:rPr>
              <a:t>a </a:t>
            </a:r>
            <a:r>
              <a:rPr sz="1400" b="1" spc="-90" dirty="0">
                <a:solidFill>
                  <a:srgbClr val="434343"/>
                </a:solidFill>
                <a:latin typeface="Roboto Bk"/>
                <a:cs typeface="Roboto Bk"/>
              </a:rPr>
              <a:t>representative</a:t>
            </a:r>
            <a:r>
              <a:rPr sz="1400" b="1" spc="-30" dirty="0">
                <a:solidFill>
                  <a:srgbClr val="434343"/>
                </a:solidFill>
                <a:latin typeface="Roboto Bk"/>
                <a:cs typeface="Roboto Bk"/>
              </a:rPr>
              <a:t> </a:t>
            </a:r>
            <a:r>
              <a:rPr sz="1400" b="1" spc="-100" dirty="0">
                <a:solidFill>
                  <a:srgbClr val="434343"/>
                </a:solidFill>
                <a:latin typeface="Roboto Bk"/>
                <a:cs typeface="Roboto Bk"/>
              </a:rPr>
              <a:t>sample</a:t>
            </a:r>
            <a:r>
              <a:rPr sz="1400" b="1" spc="20" dirty="0">
                <a:solidFill>
                  <a:srgbClr val="434343"/>
                </a:solidFill>
                <a:latin typeface="Roboto Bk"/>
                <a:cs typeface="Roboto Bk"/>
              </a:rPr>
              <a:t> </a:t>
            </a:r>
            <a:r>
              <a:rPr sz="1400" b="1" spc="-80" dirty="0">
                <a:solidFill>
                  <a:srgbClr val="434343"/>
                </a:solidFill>
                <a:latin typeface="Roboto Bk"/>
                <a:cs typeface="Roboto Bk"/>
              </a:rPr>
              <a:t>for</a:t>
            </a:r>
            <a:r>
              <a:rPr sz="1400" b="1" spc="-5" dirty="0">
                <a:solidFill>
                  <a:srgbClr val="434343"/>
                </a:solidFill>
                <a:latin typeface="Roboto Bk"/>
                <a:cs typeface="Roboto Bk"/>
              </a:rPr>
              <a:t> </a:t>
            </a:r>
            <a:r>
              <a:rPr sz="1400" b="1" spc="-90" dirty="0">
                <a:solidFill>
                  <a:srgbClr val="434343"/>
                </a:solidFill>
                <a:latin typeface="Roboto Bk"/>
                <a:cs typeface="Roboto Bk"/>
              </a:rPr>
              <a:t>testing.</a:t>
            </a:r>
            <a:r>
              <a:rPr sz="1400" b="1" spc="-15" dirty="0">
                <a:solidFill>
                  <a:srgbClr val="434343"/>
                </a:solidFill>
                <a:latin typeface="Roboto Bk"/>
                <a:cs typeface="Roboto Bk"/>
              </a:rPr>
              <a:t> </a:t>
            </a:r>
            <a:r>
              <a:rPr sz="1400" b="1" spc="-120" dirty="0">
                <a:solidFill>
                  <a:srgbClr val="434343"/>
                </a:solidFill>
                <a:latin typeface="Roboto Bk"/>
                <a:cs typeface="Roboto Bk"/>
              </a:rPr>
              <a:t>Common</a:t>
            </a:r>
            <a:r>
              <a:rPr sz="1400" b="1" spc="-20" dirty="0">
                <a:solidFill>
                  <a:srgbClr val="434343"/>
                </a:solidFill>
                <a:latin typeface="Roboto Bk"/>
                <a:cs typeface="Roboto Bk"/>
              </a:rPr>
              <a:t> </a:t>
            </a:r>
            <a:r>
              <a:rPr sz="1400" b="1" spc="-85" dirty="0">
                <a:solidFill>
                  <a:srgbClr val="434343"/>
                </a:solidFill>
                <a:latin typeface="Roboto Bk"/>
                <a:cs typeface="Roboto Bk"/>
              </a:rPr>
              <a:t>ratio’s</a:t>
            </a:r>
            <a:r>
              <a:rPr sz="1400" b="1" spc="5" dirty="0">
                <a:solidFill>
                  <a:srgbClr val="434343"/>
                </a:solidFill>
                <a:latin typeface="Roboto Bk"/>
                <a:cs typeface="Roboto Bk"/>
              </a:rPr>
              <a:t> </a:t>
            </a:r>
            <a:r>
              <a:rPr sz="1400" b="1" spc="-80" dirty="0">
                <a:solidFill>
                  <a:srgbClr val="434343"/>
                </a:solidFill>
                <a:latin typeface="Roboto Bk"/>
                <a:cs typeface="Roboto Bk"/>
              </a:rPr>
              <a:t>are</a:t>
            </a:r>
            <a:r>
              <a:rPr sz="1400" b="1" spc="20" dirty="0">
                <a:solidFill>
                  <a:srgbClr val="434343"/>
                </a:solidFill>
                <a:latin typeface="Roboto Bk"/>
                <a:cs typeface="Roboto Bk"/>
              </a:rPr>
              <a:t> </a:t>
            </a:r>
            <a:r>
              <a:rPr sz="1400" b="1" spc="-125" dirty="0">
                <a:solidFill>
                  <a:srgbClr val="434343"/>
                </a:solidFill>
                <a:latin typeface="Roboto Bk"/>
                <a:cs typeface="Roboto Bk"/>
              </a:rPr>
              <a:t>70%/80%</a:t>
            </a:r>
            <a:r>
              <a:rPr sz="1400" b="1" spc="-35" dirty="0">
                <a:solidFill>
                  <a:srgbClr val="434343"/>
                </a:solidFill>
                <a:latin typeface="Roboto Bk"/>
                <a:cs typeface="Roboto Bk"/>
              </a:rPr>
              <a:t> </a:t>
            </a:r>
            <a:r>
              <a:rPr sz="1400" b="1" spc="-80" dirty="0">
                <a:solidFill>
                  <a:srgbClr val="434343"/>
                </a:solidFill>
                <a:latin typeface="Roboto Bk"/>
                <a:cs typeface="Roboto Bk"/>
              </a:rPr>
              <a:t>for</a:t>
            </a:r>
            <a:r>
              <a:rPr sz="1400" b="1" spc="5" dirty="0">
                <a:solidFill>
                  <a:srgbClr val="434343"/>
                </a:solidFill>
                <a:latin typeface="Roboto Bk"/>
                <a:cs typeface="Roboto Bk"/>
              </a:rPr>
              <a:t> </a:t>
            </a:r>
            <a:r>
              <a:rPr sz="1400" b="1" spc="-90" dirty="0">
                <a:solidFill>
                  <a:srgbClr val="434343"/>
                </a:solidFill>
                <a:latin typeface="Roboto Bk"/>
                <a:cs typeface="Roboto Bk"/>
              </a:rPr>
              <a:t>training</a:t>
            </a:r>
            <a:r>
              <a:rPr sz="1400" b="1" spc="-20" dirty="0">
                <a:solidFill>
                  <a:srgbClr val="434343"/>
                </a:solidFill>
                <a:latin typeface="Roboto Bk"/>
                <a:cs typeface="Roboto Bk"/>
              </a:rPr>
              <a:t> </a:t>
            </a:r>
            <a:r>
              <a:rPr sz="1400" b="1" spc="-105" dirty="0">
                <a:solidFill>
                  <a:srgbClr val="434343"/>
                </a:solidFill>
                <a:latin typeface="Roboto Bk"/>
                <a:cs typeface="Roboto Bk"/>
              </a:rPr>
              <a:t>and</a:t>
            </a:r>
            <a:r>
              <a:rPr sz="1400" b="1" spc="15" dirty="0">
                <a:solidFill>
                  <a:srgbClr val="434343"/>
                </a:solidFill>
                <a:latin typeface="Roboto Bk"/>
                <a:cs typeface="Roboto Bk"/>
              </a:rPr>
              <a:t> </a:t>
            </a:r>
            <a:r>
              <a:rPr sz="1400" b="1" spc="-130" dirty="0">
                <a:solidFill>
                  <a:srgbClr val="434343"/>
                </a:solidFill>
                <a:latin typeface="Roboto Bk"/>
                <a:cs typeface="Roboto Bk"/>
              </a:rPr>
              <a:t>30%/20%</a:t>
            </a:r>
            <a:r>
              <a:rPr sz="1400" b="1" spc="-15" dirty="0">
                <a:solidFill>
                  <a:srgbClr val="434343"/>
                </a:solidFill>
                <a:latin typeface="Roboto Bk"/>
                <a:cs typeface="Roboto Bk"/>
              </a:rPr>
              <a:t> </a:t>
            </a:r>
            <a:r>
              <a:rPr sz="1400" b="1" spc="-80" dirty="0">
                <a:solidFill>
                  <a:srgbClr val="434343"/>
                </a:solidFill>
                <a:latin typeface="Roboto Bk"/>
                <a:cs typeface="Roboto Bk"/>
              </a:rPr>
              <a:t>for</a:t>
            </a:r>
            <a:r>
              <a:rPr sz="1400" b="1" spc="-10" dirty="0">
                <a:solidFill>
                  <a:srgbClr val="434343"/>
                </a:solidFill>
                <a:latin typeface="Roboto Bk"/>
                <a:cs typeface="Roboto Bk"/>
              </a:rPr>
              <a:t> testing.</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dirty="0"/>
              <a:t>MODEL</a:t>
            </a:r>
            <a:r>
              <a:rPr spc="-80" dirty="0"/>
              <a:t> </a:t>
            </a:r>
            <a:r>
              <a:rPr dirty="0"/>
              <a:t>VALIDATION</a:t>
            </a:r>
            <a:r>
              <a:rPr spc="-55" dirty="0"/>
              <a:t> </a:t>
            </a:r>
            <a:r>
              <a:rPr dirty="0"/>
              <a:t>THE</a:t>
            </a:r>
            <a:r>
              <a:rPr spc="-85" dirty="0"/>
              <a:t> </a:t>
            </a:r>
            <a:r>
              <a:rPr u="sng" dirty="0">
                <a:uFill>
                  <a:solidFill>
                    <a:srgbClr val="434343"/>
                  </a:solidFill>
                </a:uFill>
              </a:rPr>
              <a:t>RIGHT</a:t>
            </a:r>
            <a:r>
              <a:rPr spc="-65" dirty="0"/>
              <a:t> </a:t>
            </a:r>
            <a:r>
              <a:rPr spc="-25" dirty="0"/>
              <a:t>WAY</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655" y="2904744"/>
            <a:ext cx="2733040" cy="2304415"/>
            <a:chOff x="676655" y="2904744"/>
            <a:chExt cx="2733040" cy="2304415"/>
          </a:xfrm>
        </p:grpSpPr>
        <p:pic>
          <p:nvPicPr>
            <p:cNvPr id="3" name="object 3"/>
            <p:cNvPicPr/>
            <p:nvPr/>
          </p:nvPicPr>
          <p:blipFill>
            <a:blip r:embed="rId2" cstate="print"/>
            <a:stretch>
              <a:fillRect/>
            </a:stretch>
          </p:blipFill>
          <p:spPr>
            <a:xfrm>
              <a:off x="676655" y="2904744"/>
              <a:ext cx="2732532" cy="2304287"/>
            </a:xfrm>
            <a:prstGeom prst="rect">
              <a:avLst/>
            </a:prstGeom>
          </p:spPr>
        </p:pic>
        <p:pic>
          <p:nvPicPr>
            <p:cNvPr id="4" name="object 4"/>
            <p:cNvPicPr/>
            <p:nvPr/>
          </p:nvPicPr>
          <p:blipFill>
            <a:blip r:embed="rId3" cstate="print"/>
            <a:stretch>
              <a:fillRect/>
            </a:stretch>
          </p:blipFill>
          <p:spPr>
            <a:xfrm>
              <a:off x="714755" y="3707904"/>
              <a:ext cx="2289048" cy="1086599"/>
            </a:xfrm>
            <a:prstGeom prst="rect">
              <a:avLst/>
            </a:prstGeom>
          </p:spPr>
        </p:pic>
        <p:sp>
          <p:nvSpPr>
            <p:cNvPr id="5" name="object 5"/>
            <p:cNvSpPr/>
            <p:nvPr/>
          </p:nvSpPr>
          <p:spPr>
            <a:xfrm>
              <a:off x="723658" y="2932684"/>
              <a:ext cx="2642870" cy="2213610"/>
            </a:xfrm>
            <a:custGeom>
              <a:avLst/>
              <a:gdLst/>
              <a:ahLst/>
              <a:cxnLst/>
              <a:rect l="l" t="t" r="r" b="b"/>
              <a:pathLst>
                <a:path w="2642870" h="2213610">
                  <a:moveTo>
                    <a:pt x="0" y="377316"/>
                  </a:moveTo>
                  <a:lnTo>
                    <a:pt x="2275192" y="377316"/>
                  </a:lnTo>
                  <a:lnTo>
                    <a:pt x="2275192" y="1850643"/>
                  </a:lnTo>
                  <a:lnTo>
                    <a:pt x="2216359" y="1851159"/>
                  </a:lnTo>
                  <a:lnTo>
                    <a:pt x="2159554" y="1852676"/>
                  </a:lnTo>
                  <a:lnTo>
                    <a:pt x="2104702" y="1855148"/>
                  </a:lnTo>
                  <a:lnTo>
                    <a:pt x="2051729" y="1858529"/>
                  </a:lnTo>
                  <a:lnTo>
                    <a:pt x="2000563" y="1862774"/>
                  </a:lnTo>
                  <a:lnTo>
                    <a:pt x="1951128" y="1867836"/>
                  </a:lnTo>
                  <a:lnTo>
                    <a:pt x="1903352" y="1873669"/>
                  </a:lnTo>
                  <a:lnTo>
                    <a:pt x="1857161" y="1880228"/>
                  </a:lnTo>
                  <a:lnTo>
                    <a:pt x="1812480" y="1887466"/>
                  </a:lnTo>
                  <a:lnTo>
                    <a:pt x="1769237" y="1895338"/>
                  </a:lnTo>
                  <a:lnTo>
                    <a:pt x="1727358" y="1903798"/>
                  </a:lnTo>
                  <a:lnTo>
                    <a:pt x="1686768" y="1912800"/>
                  </a:lnTo>
                  <a:lnTo>
                    <a:pt x="1647395" y="1922297"/>
                  </a:lnTo>
                  <a:lnTo>
                    <a:pt x="1609164" y="1932245"/>
                  </a:lnTo>
                  <a:lnTo>
                    <a:pt x="1572002" y="1942597"/>
                  </a:lnTo>
                  <a:lnTo>
                    <a:pt x="1500589" y="1964329"/>
                  </a:lnTo>
                  <a:lnTo>
                    <a:pt x="1432566" y="1987126"/>
                  </a:lnTo>
                  <a:lnTo>
                    <a:pt x="1367344" y="2010622"/>
                  </a:lnTo>
                  <a:lnTo>
                    <a:pt x="1304333" y="2034447"/>
                  </a:lnTo>
                  <a:lnTo>
                    <a:pt x="1242943" y="2058237"/>
                  </a:lnTo>
                  <a:lnTo>
                    <a:pt x="1212672" y="2070003"/>
                  </a:lnTo>
                  <a:lnTo>
                    <a:pt x="1152608" y="2093048"/>
                  </a:lnTo>
                  <a:lnTo>
                    <a:pt x="1092692" y="2115138"/>
                  </a:lnTo>
                  <a:lnTo>
                    <a:pt x="1032333" y="2135906"/>
                  </a:lnTo>
                  <a:lnTo>
                    <a:pt x="970941" y="2154984"/>
                  </a:lnTo>
                  <a:lnTo>
                    <a:pt x="907927" y="2172005"/>
                  </a:lnTo>
                  <a:lnTo>
                    <a:pt x="842701" y="2186601"/>
                  </a:lnTo>
                  <a:lnTo>
                    <a:pt x="774674" y="2198405"/>
                  </a:lnTo>
                  <a:lnTo>
                    <a:pt x="703256" y="2207050"/>
                  </a:lnTo>
                  <a:lnTo>
                    <a:pt x="627857" y="2212169"/>
                  </a:lnTo>
                  <a:lnTo>
                    <a:pt x="588480" y="2213291"/>
                  </a:lnTo>
                  <a:lnTo>
                    <a:pt x="547887" y="2213393"/>
                  </a:lnTo>
                  <a:lnTo>
                    <a:pt x="506003" y="2212430"/>
                  </a:lnTo>
                  <a:lnTo>
                    <a:pt x="462756" y="2210356"/>
                  </a:lnTo>
                  <a:lnTo>
                    <a:pt x="418072" y="2207125"/>
                  </a:lnTo>
                  <a:lnTo>
                    <a:pt x="371876" y="2202691"/>
                  </a:lnTo>
                  <a:lnTo>
                    <a:pt x="324095" y="2197008"/>
                  </a:lnTo>
                  <a:lnTo>
                    <a:pt x="274656" y="2190029"/>
                  </a:lnTo>
                  <a:lnTo>
                    <a:pt x="223484" y="2181710"/>
                  </a:lnTo>
                  <a:lnTo>
                    <a:pt x="170506" y="2172005"/>
                  </a:lnTo>
                  <a:lnTo>
                    <a:pt x="115649" y="2160866"/>
                  </a:lnTo>
                  <a:lnTo>
                    <a:pt x="58838" y="2148249"/>
                  </a:lnTo>
                  <a:lnTo>
                    <a:pt x="0" y="2134108"/>
                  </a:lnTo>
                  <a:lnTo>
                    <a:pt x="0" y="377316"/>
                  </a:lnTo>
                  <a:close/>
                </a:path>
                <a:path w="2642870" h="2213610">
                  <a:moveTo>
                    <a:pt x="187439" y="377316"/>
                  </a:moveTo>
                  <a:lnTo>
                    <a:pt x="187439" y="186308"/>
                  </a:lnTo>
                  <a:lnTo>
                    <a:pt x="2447150" y="186308"/>
                  </a:lnTo>
                  <a:lnTo>
                    <a:pt x="2447150" y="1668907"/>
                  </a:lnTo>
                  <a:lnTo>
                    <a:pt x="2384063" y="1670514"/>
                  </a:lnTo>
                  <a:lnTo>
                    <a:pt x="2328976" y="1674050"/>
                  </a:lnTo>
                  <a:lnTo>
                    <a:pt x="2289987" y="1677586"/>
                  </a:lnTo>
                  <a:lnTo>
                    <a:pt x="2275192" y="1679193"/>
                  </a:lnTo>
                </a:path>
                <a:path w="2642870" h="2213610">
                  <a:moveTo>
                    <a:pt x="363639" y="186308"/>
                  </a:moveTo>
                  <a:lnTo>
                    <a:pt x="363639" y="0"/>
                  </a:lnTo>
                  <a:lnTo>
                    <a:pt x="2642857" y="0"/>
                  </a:lnTo>
                  <a:lnTo>
                    <a:pt x="2642857" y="1477898"/>
                  </a:lnTo>
                  <a:lnTo>
                    <a:pt x="2571022" y="1479109"/>
                  </a:lnTo>
                  <a:lnTo>
                    <a:pt x="2508332" y="1481772"/>
                  </a:lnTo>
                  <a:lnTo>
                    <a:pt x="2463977" y="1484435"/>
                  </a:lnTo>
                  <a:lnTo>
                    <a:pt x="2447150" y="1485645"/>
                  </a:lnTo>
                </a:path>
              </a:pathLst>
            </a:custGeom>
            <a:ln w="9525">
              <a:solidFill>
                <a:srgbClr val="434343"/>
              </a:solidFill>
            </a:ln>
          </p:spPr>
          <p:txBody>
            <a:bodyPr wrap="square" lIns="0" tIns="0" rIns="0" bIns="0" rtlCol="0"/>
            <a:lstStyle/>
            <a:p>
              <a:endParaRPr/>
            </a:p>
          </p:txBody>
        </p:sp>
      </p:grpSp>
      <p:sp>
        <p:nvSpPr>
          <p:cNvPr id="6" name="object 6"/>
          <p:cNvSpPr txBox="1"/>
          <p:nvPr/>
        </p:nvSpPr>
        <p:spPr>
          <a:xfrm>
            <a:off x="927608" y="3795521"/>
            <a:ext cx="1868170" cy="757555"/>
          </a:xfrm>
          <a:prstGeom prst="rect">
            <a:avLst/>
          </a:prstGeom>
        </p:spPr>
        <p:txBody>
          <a:bodyPr vert="horz" wrap="square" lIns="0" tIns="12700" rIns="0" bIns="0" rtlCol="0">
            <a:spAutoFit/>
          </a:bodyPr>
          <a:lstStyle/>
          <a:p>
            <a:pPr marL="12700" marR="5080" indent="170180">
              <a:lnSpc>
                <a:spcPct val="100000"/>
              </a:lnSpc>
              <a:spcBef>
                <a:spcPts val="100"/>
              </a:spcBef>
            </a:pPr>
            <a:r>
              <a:rPr sz="2400" b="1" spc="-180" dirty="0">
                <a:solidFill>
                  <a:srgbClr val="434343"/>
                </a:solidFill>
                <a:latin typeface="Roboto Bk"/>
                <a:cs typeface="Roboto Bk"/>
              </a:rPr>
              <a:t>Sample</a:t>
            </a:r>
            <a:r>
              <a:rPr sz="2400" b="1" spc="-25" dirty="0">
                <a:solidFill>
                  <a:srgbClr val="434343"/>
                </a:solidFill>
                <a:latin typeface="Roboto Bk"/>
                <a:cs typeface="Roboto Bk"/>
              </a:rPr>
              <a:t> </a:t>
            </a:r>
            <a:r>
              <a:rPr sz="2400" b="1" spc="-20" dirty="0">
                <a:solidFill>
                  <a:srgbClr val="434343"/>
                </a:solidFill>
                <a:latin typeface="Roboto Bk"/>
                <a:cs typeface="Roboto Bk"/>
              </a:rPr>
              <a:t>data </a:t>
            </a:r>
            <a:r>
              <a:rPr sz="2400" b="1" spc="-140" dirty="0">
                <a:solidFill>
                  <a:srgbClr val="434343"/>
                </a:solidFill>
                <a:latin typeface="Roboto Bk"/>
                <a:cs typeface="Roboto Bk"/>
              </a:rPr>
              <a:t>(labeled</a:t>
            </a:r>
            <a:r>
              <a:rPr sz="2400" b="1" spc="-15" dirty="0">
                <a:solidFill>
                  <a:srgbClr val="434343"/>
                </a:solidFill>
                <a:latin typeface="Roboto Bk"/>
                <a:cs typeface="Roboto Bk"/>
              </a:rPr>
              <a:t> </a:t>
            </a:r>
            <a:r>
              <a:rPr sz="2400" b="1" spc="-125" dirty="0">
                <a:solidFill>
                  <a:srgbClr val="434343"/>
                </a:solidFill>
                <a:latin typeface="Roboto Bk"/>
                <a:cs typeface="Roboto Bk"/>
              </a:rPr>
              <a:t>cases)</a:t>
            </a:r>
            <a:endParaRPr sz="2400">
              <a:latin typeface="Roboto Bk"/>
              <a:cs typeface="Roboto Bk"/>
            </a:endParaRPr>
          </a:p>
        </p:txBody>
      </p:sp>
      <p:grpSp>
        <p:nvGrpSpPr>
          <p:cNvPr id="7" name="object 7"/>
          <p:cNvGrpSpPr/>
          <p:nvPr/>
        </p:nvGrpSpPr>
        <p:grpSpPr>
          <a:xfrm>
            <a:off x="4442459" y="1796795"/>
            <a:ext cx="2734310" cy="2303145"/>
            <a:chOff x="4442459" y="1796795"/>
            <a:chExt cx="2734310" cy="2303145"/>
          </a:xfrm>
        </p:grpSpPr>
        <p:pic>
          <p:nvPicPr>
            <p:cNvPr id="8" name="object 8"/>
            <p:cNvPicPr/>
            <p:nvPr/>
          </p:nvPicPr>
          <p:blipFill>
            <a:blip r:embed="rId4" cstate="print"/>
            <a:stretch>
              <a:fillRect/>
            </a:stretch>
          </p:blipFill>
          <p:spPr>
            <a:xfrm>
              <a:off x="4442459" y="1796795"/>
              <a:ext cx="2734056" cy="2302764"/>
            </a:xfrm>
            <a:prstGeom prst="rect">
              <a:avLst/>
            </a:prstGeom>
          </p:spPr>
        </p:pic>
        <p:pic>
          <p:nvPicPr>
            <p:cNvPr id="9" name="object 9"/>
            <p:cNvPicPr/>
            <p:nvPr/>
          </p:nvPicPr>
          <p:blipFill>
            <a:blip r:embed="rId5" cstate="print"/>
            <a:stretch>
              <a:fillRect/>
            </a:stretch>
          </p:blipFill>
          <p:spPr>
            <a:xfrm>
              <a:off x="4480559" y="2599956"/>
              <a:ext cx="2289047" cy="1086599"/>
            </a:xfrm>
            <a:prstGeom prst="rect">
              <a:avLst/>
            </a:prstGeom>
          </p:spPr>
        </p:pic>
        <p:sp>
          <p:nvSpPr>
            <p:cNvPr id="10" name="object 10"/>
            <p:cNvSpPr/>
            <p:nvPr/>
          </p:nvSpPr>
          <p:spPr>
            <a:xfrm>
              <a:off x="4490084" y="1823592"/>
              <a:ext cx="2642870" cy="2213610"/>
            </a:xfrm>
            <a:custGeom>
              <a:avLst/>
              <a:gdLst/>
              <a:ahLst/>
              <a:cxnLst/>
              <a:rect l="l" t="t" r="r" b="b"/>
              <a:pathLst>
                <a:path w="2642870" h="2213610">
                  <a:moveTo>
                    <a:pt x="0" y="377317"/>
                  </a:moveTo>
                  <a:lnTo>
                    <a:pt x="2275205" y="377317"/>
                  </a:lnTo>
                  <a:lnTo>
                    <a:pt x="2275205" y="1850644"/>
                  </a:lnTo>
                  <a:lnTo>
                    <a:pt x="2216372" y="1851159"/>
                  </a:lnTo>
                  <a:lnTo>
                    <a:pt x="2159567" y="1852676"/>
                  </a:lnTo>
                  <a:lnTo>
                    <a:pt x="2104715" y="1855148"/>
                  </a:lnTo>
                  <a:lnTo>
                    <a:pt x="2051742" y="1858529"/>
                  </a:lnTo>
                  <a:lnTo>
                    <a:pt x="2000575" y="1862774"/>
                  </a:lnTo>
                  <a:lnTo>
                    <a:pt x="1951141" y="1867836"/>
                  </a:lnTo>
                  <a:lnTo>
                    <a:pt x="1903365" y="1873669"/>
                  </a:lnTo>
                  <a:lnTo>
                    <a:pt x="1857173" y="1880228"/>
                  </a:lnTo>
                  <a:lnTo>
                    <a:pt x="1812493" y="1887466"/>
                  </a:lnTo>
                  <a:lnTo>
                    <a:pt x="1769250" y="1895338"/>
                  </a:lnTo>
                  <a:lnTo>
                    <a:pt x="1727371" y="1903798"/>
                  </a:lnTo>
                  <a:lnTo>
                    <a:pt x="1686781" y="1912800"/>
                  </a:lnTo>
                  <a:lnTo>
                    <a:pt x="1647408" y="1922297"/>
                  </a:lnTo>
                  <a:lnTo>
                    <a:pt x="1609177" y="1932245"/>
                  </a:lnTo>
                  <a:lnTo>
                    <a:pt x="1572014" y="1942597"/>
                  </a:lnTo>
                  <a:lnTo>
                    <a:pt x="1500601" y="1964329"/>
                  </a:lnTo>
                  <a:lnTo>
                    <a:pt x="1432578" y="1987126"/>
                  </a:lnTo>
                  <a:lnTo>
                    <a:pt x="1367356" y="2010622"/>
                  </a:lnTo>
                  <a:lnTo>
                    <a:pt x="1304345" y="2034447"/>
                  </a:lnTo>
                  <a:lnTo>
                    <a:pt x="1242955" y="2058237"/>
                  </a:lnTo>
                  <a:lnTo>
                    <a:pt x="1212683" y="2070003"/>
                  </a:lnTo>
                  <a:lnTo>
                    <a:pt x="1152620" y="2093048"/>
                  </a:lnTo>
                  <a:lnTo>
                    <a:pt x="1092703" y="2115138"/>
                  </a:lnTo>
                  <a:lnTo>
                    <a:pt x="1032343" y="2135906"/>
                  </a:lnTo>
                  <a:lnTo>
                    <a:pt x="970951" y="2154984"/>
                  </a:lnTo>
                  <a:lnTo>
                    <a:pt x="907937" y="2172005"/>
                  </a:lnTo>
                  <a:lnTo>
                    <a:pt x="842710" y="2186601"/>
                  </a:lnTo>
                  <a:lnTo>
                    <a:pt x="774683" y="2198405"/>
                  </a:lnTo>
                  <a:lnTo>
                    <a:pt x="703264" y="2207050"/>
                  </a:lnTo>
                  <a:lnTo>
                    <a:pt x="627863" y="2212169"/>
                  </a:lnTo>
                  <a:lnTo>
                    <a:pt x="588486" y="2213291"/>
                  </a:lnTo>
                  <a:lnTo>
                    <a:pt x="547893" y="2213393"/>
                  </a:lnTo>
                  <a:lnTo>
                    <a:pt x="506009" y="2212430"/>
                  </a:lnTo>
                  <a:lnTo>
                    <a:pt x="462762" y="2210356"/>
                  </a:lnTo>
                  <a:lnTo>
                    <a:pt x="418076" y="2207125"/>
                  </a:lnTo>
                  <a:lnTo>
                    <a:pt x="371880" y="2202691"/>
                  </a:lnTo>
                  <a:lnTo>
                    <a:pt x="324099" y="2197008"/>
                  </a:lnTo>
                  <a:lnTo>
                    <a:pt x="274659" y="2190029"/>
                  </a:lnTo>
                  <a:lnTo>
                    <a:pt x="223487" y="2181710"/>
                  </a:lnTo>
                  <a:lnTo>
                    <a:pt x="170508" y="2172005"/>
                  </a:lnTo>
                  <a:lnTo>
                    <a:pt x="115650" y="2160866"/>
                  </a:lnTo>
                  <a:lnTo>
                    <a:pt x="58838" y="2148249"/>
                  </a:lnTo>
                  <a:lnTo>
                    <a:pt x="0" y="2134108"/>
                  </a:lnTo>
                  <a:lnTo>
                    <a:pt x="0" y="377317"/>
                  </a:lnTo>
                  <a:close/>
                </a:path>
                <a:path w="2642870" h="2213610">
                  <a:moveTo>
                    <a:pt x="187451" y="377317"/>
                  </a:moveTo>
                  <a:lnTo>
                    <a:pt x="187451" y="186309"/>
                  </a:lnTo>
                  <a:lnTo>
                    <a:pt x="2447163" y="186309"/>
                  </a:lnTo>
                  <a:lnTo>
                    <a:pt x="2447163" y="1668907"/>
                  </a:lnTo>
                  <a:lnTo>
                    <a:pt x="2384022" y="1670514"/>
                  </a:lnTo>
                  <a:lnTo>
                    <a:pt x="2328941" y="1674050"/>
                  </a:lnTo>
                  <a:lnTo>
                    <a:pt x="2289982" y="1677586"/>
                  </a:lnTo>
                  <a:lnTo>
                    <a:pt x="2275205" y="1679194"/>
                  </a:lnTo>
                </a:path>
                <a:path w="2642870" h="2213610">
                  <a:moveTo>
                    <a:pt x="363600" y="186309"/>
                  </a:moveTo>
                  <a:lnTo>
                    <a:pt x="363600" y="0"/>
                  </a:lnTo>
                  <a:lnTo>
                    <a:pt x="2642869" y="0"/>
                  </a:lnTo>
                  <a:lnTo>
                    <a:pt x="2642869" y="1477899"/>
                  </a:lnTo>
                  <a:lnTo>
                    <a:pt x="2570982" y="1479109"/>
                  </a:lnTo>
                  <a:lnTo>
                    <a:pt x="2508297" y="1481772"/>
                  </a:lnTo>
                  <a:lnTo>
                    <a:pt x="2463972" y="1484435"/>
                  </a:lnTo>
                  <a:lnTo>
                    <a:pt x="2447163" y="1485646"/>
                  </a:lnTo>
                </a:path>
              </a:pathLst>
            </a:custGeom>
            <a:ln w="9525">
              <a:solidFill>
                <a:srgbClr val="434343"/>
              </a:solidFill>
            </a:ln>
          </p:spPr>
          <p:txBody>
            <a:bodyPr wrap="square" lIns="0" tIns="0" rIns="0" bIns="0" rtlCol="0"/>
            <a:lstStyle/>
            <a:p>
              <a:endParaRPr/>
            </a:p>
          </p:txBody>
        </p:sp>
      </p:grpSp>
      <p:sp>
        <p:nvSpPr>
          <p:cNvPr id="11" name="object 11"/>
          <p:cNvSpPr txBox="1"/>
          <p:nvPr/>
        </p:nvSpPr>
        <p:spPr>
          <a:xfrm>
            <a:off x="4694301" y="2686303"/>
            <a:ext cx="1868805" cy="756920"/>
          </a:xfrm>
          <a:prstGeom prst="rect">
            <a:avLst/>
          </a:prstGeom>
        </p:spPr>
        <p:txBody>
          <a:bodyPr vert="horz" wrap="square" lIns="0" tIns="12700" rIns="0" bIns="0" rtlCol="0">
            <a:spAutoFit/>
          </a:bodyPr>
          <a:lstStyle/>
          <a:p>
            <a:pPr marL="12700" marR="5080" indent="170180">
              <a:lnSpc>
                <a:spcPct val="100000"/>
              </a:lnSpc>
              <a:spcBef>
                <a:spcPts val="100"/>
              </a:spcBef>
            </a:pPr>
            <a:r>
              <a:rPr sz="2400" b="1" spc="-180" dirty="0">
                <a:solidFill>
                  <a:srgbClr val="434343"/>
                </a:solidFill>
                <a:latin typeface="Roboto Bk"/>
                <a:cs typeface="Roboto Bk"/>
              </a:rPr>
              <a:t>Sample</a:t>
            </a:r>
            <a:r>
              <a:rPr sz="2400" b="1" spc="-25" dirty="0">
                <a:solidFill>
                  <a:srgbClr val="434343"/>
                </a:solidFill>
                <a:latin typeface="Roboto Bk"/>
                <a:cs typeface="Roboto Bk"/>
              </a:rPr>
              <a:t> </a:t>
            </a:r>
            <a:r>
              <a:rPr sz="2400" b="1" spc="-20" dirty="0">
                <a:solidFill>
                  <a:srgbClr val="434343"/>
                </a:solidFill>
                <a:latin typeface="Roboto Bk"/>
                <a:cs typeface="Roboto Bk"/>
              </a:rPr>
              <a:t>data </a:t>
            </a:r>
            <a:r>
              <a:rPr sz="2400" b="1" spc="-140" dirty="0">
                <a:solidFill>
                  <a:srgbClr val="434343"/>
                </a:solidFill>
                <a:latin typeface="Roboto Bk"/>
                <a:cs typeface="Roboto Bk"/>
              </a:rPr>
              <a:t>(labeled</a:t>
            </a:r>
            <a:r>
              <a:rPr sz="2400" b="1" spc="-25" dirty="0">
                <a:solidFill>
                  <a:srgbClr val="434343"/>
                </a:solidFill>
                <a:latin typeface="Roboto Bk"/>
                <a:cs typeface="Roboto Bk"/>
              </a:rPr>
              <a:t> </a:t>
            </a:r>
            <a:r>
              <a:rPr sz="2400" b="1" spc="-120" dirty="0">
                <a:solidFill>
                  <a:srgbClr val="434343"/>
                </a:solidFill>
                <a:latin typeface="Roboto Bk"/>
                <a:cs typeface="Roboto Bk"/>
              </a:rPr>
              <a:t>cases)</a:t>
            </a:r>
            <a:endParaRPr sz="2400">
              <a:latin typeface="Roboto Bk"/>
              <a:cs typeface="Roboto Bk"/>
            </a:endParaRPr>
          </a:p>
        </p:txBody>
      </p:sp>
      <p:grpSp>
        <p:nvGrpSpPr>
          <p:cNvPr id="12" name="object 12"/>
          <p:cNvGrpSpPr/>
          <p:nvPr/>
        </p:nvGrpSpPr>
        <p:grpSpPr>
          <a:xfrm>
            <a:off x="4442459" y="4319028"/>
            <a:ext cx="2734310" cy="2304415"/>
            <a:chOff x="4442459" y="4319028"/>
            <a:chExt cx="2734310" cy="2304415"/>
          </a:xfrm>
        </p:grpSpPr>
        <p:pic>
          <p:nvPicPr>
            <p:cNvPr id="13" name="object 13"/>
            <p:cNvPicPr/>
            <p:nvPr/>
          </p:nvPicPr>
          <p:blipFill>
            <a:blip r:embed="rId6" cstate="print"/>
            <a:stretch>
              <a:fillRect/>
            </a:stretch>
          </p:blipFill>
          <p:spPr>
            <a:xfrm>
              <a:off x="4442459" y="4319028"/>
              <a:ext cx="2734056" cy="2304288"/>
            </a:xfrm>
            <a:prstGeom prst="rect">
              <a:avLst/>
            </a:prstGeom>
          </p:spPr>
        </p:pic>
        <p:pic>
          <p:nvPicPr>
            <p:cNvPr id="14" name="object 14"/>
            <p:cNvPicPr/>
            <p:nvPr/>
          </p:nvPicPr>
          <p:blipFill>
            <a:blip r:embed="rId7" cstate="print"/>
            <a:stretch>
              <a:fillRect/>
            </a:stretch>
          </p:blipFill>
          <p:spPr>
            <a:xfrm>
              <a:off x="4480559" y="5123687"/>
              <a:ext cx="2289047" cy="1086599"/>
            </a:xfrm>
            <a:prstGeom prst="rect">
              <a:avLst/>
            </a:prstGeom>
          </p:spPr>
        </p:pic>
        <p:sp>
          <p:nvSpPr>
            <p:cNvPr id="15" name="object 15"/>
            <p:cNvSpPr/>
            <p:nvPr/>
          </p:nvSpPr>
          <p:spPr>
            <a:xfrm>
              <a:off x="4490084" y="4347209"/>
              <a:ext cx="2642870" cy="2213610"/>
            </a:xfrm>
            <a:custGeom>
              <a:avLst/>
              <a:gdLst/>
              <a:ahLst/>
              <a:cxnLst/>
              <a:rect l="l" t="t" r="r" b="b"/>
              <a:pathLst>
                <a:path w="2642870" h="2213609">
                  <a:moveTo>
                    <a:pt x="0" y="377316"/>
                  </a:moveTo>
                  <a:lnTo>
                    <a:pt x="2275205" y="377316"/>
                  </a:lnTo>
                  <a:lnTo>
                    <a:pt x="2275205" y="1850682"/>
                  </a:lnTo>
                  <a:lnTo>
                    <a:pt x="2216372" y="1851197"/>
                  </a:lnTo>
                  <a:lnTo>
                    <a:pt x="2159567" y="1852714"/>
                  </a:lnTo>
                  <a:lnTo>
                    <a:pt x="2104715" y="1855186"/>
                  </a:lnTo>
                  <a:lnTo>
                    <a:pt x="2051742" y="1858567"/>
                  </a:lnTo>
                  <a:lnTo>
                    <a:pt x="2000575" y="1862811"/>
                  </a:lnTo>
                  <a:lnTo>
                    <a:pt x="1951141" y="1867872"/>
                  </a:lnTo>
                  <a:lnTo>
                    <a:pt x="1903365" y="1873704"/>
                  </a:lnTo>
                  <a:lnTo>
                    <a:pt x="1857173" y="1880262"/>
                  </a:lnTo>
                  <a:lnTo>
                    <a:pt x="1812493" y="1887500"/>
                  </a:lnTo>
                  <a:lnTo>
                    <a:pt x="1769250" y="1895371"/>
                  </a:lnTo>
                  <a:lnTo>
                    <a:pt x="1727371" y="1903830"/>
                  </a:lnTo>
                  <a:lnTo>
                    <a:pt x="1686781" y="1912831"/>
                  </a:lnTo>
                  <a:lnTo>
                    <a:pt x="1647408" y="1922327"/>
                  </a:lnTo>
                  <a:lnTo>
                    <a:pt x="1609177" y="1932274"/>
                  </a:lnTo>
                  <a:lnTo>
                    <a:pt x="1572014" y="1942624"/>
                  </a:lnTo>
                  <a:lnTo>
                    <a:pt x="1500601" y="1964354"/>
                  </a:lnTo>
                  <a:lnTo>
                    <a:pt x="1432578" y="1987148"/>
                  </a:lnTo>
                  <a:lnTo>
                    <a:pt x="1367356" y="2010641"/>
                  </a:lnTo>
                  <a:lnTo>
                    <a:pt x="1304345" y="2034464"/>
                  </a:lnTo>
                  <a:lnTo>
                    <a:pt x="1242955" y="2058251"/>
                  </a:lnTo>
                  <a:lnTo>
                    <a:pt x="1212683" y="2070015"/>
                  </a:lnTo>
                  <a:lnTo>
                    <a:pt x="1152620" y="2093058"/>
                  </a:lnTo>
                  <a:lnTo>
                    <a:pt x="1092703" y="2115145"/>
                  </a:lnTo>
                  <a:lnTo>
                    <a:pt x="1032343" y="2135911"/>
                  </a:lnTo>
                  <a:lnTo>
                    <a:pt x="970951" y="2154986"/>
                  </a:lnTo>
                  <a:lnTo>
                    <a:pt x="907937" y="2172005"/>
                  </a:lnTo>
                  <a:lnTo>
                    <a:pt x="842710" y="2186599"/>
                  </a:lnTo>
                  <a:lnTo>
                    <a:pt x="774683" y="2198402"/>
                  </a:lnTo>
                  <a:lnTo>
                    <a:pt x="703264" y="2207045"/>
                  </a:lnTo>
                  <a:lnTo>
                    <a:pt x="627863" y="2212163"/>
                  </a:lnTo>
                  <a:lnTo>
                    <a:pt x="588486" y="2213284"/>
                  </a:lnTo>
                  <a:lnTo>
                    <a:pt x="547893" y="2213387"/>
                  </a:lnTo>
                  <a:lnTo>
                    <a:pt x="506009" y="2212424"/>
                  </a:lnTo>
                  <a:lnTo>
                    <a:pt x="462762" y="2210350"/>
                  </a:lnTo>
                  <a:lnTo>
                    <a:pt x="418076" y="2207119"/>
                  </a:lnTo>
                  <a:lnTo>
                    <a:pt x="371880" y="2202685"/>
                  </a:lnTo>
                  <a:lnTo>
                    <a:pt x="324099" y="2197002"/>
                  </a:lnTo>
                  <a:lnTo>
                    <a:pt x="274659" y="2190024"/>
                  </a:lnTo>
                  <a:lnTo>
                    <a:pt x="223487" y="2181706"/>
                  </a:lnTo>
                  <a:lnTo>
                    <a:pt x="170508" y="2172001"/>
                  </a:lnTo>
                  <a:lnTo>
                    <a:pt x="115650" y="2160864"/>
                  </a:lnTo>
                  <a:lnTo>
                    <a:pt x="58838" y="2148248"/>
                  </a:lnTo>
                  <a:lnTo>
                    <a:pt x="0" y="2134108"/>
                  </a:lnTo>
                  <a:lnTo>
                    <a:pt x="0" y="377316"/>
                  </a:lnTo>
                  <a:close/>
                </a:path>
                <a:path w="2642870" h="2213609">
                  <a:moveTo>
                    <a:pt x="187451" y="377316"/>
                  </a:moveTo>
                  <a:lnTo>
                    <a:pt x="187451" y="186308"/>
                  </a:lnTo>
                  <a:lnTo>
                    <a:pt x="2447163" y="186308"/>
                  </a:lnTo>
                  <a:lnTo>
                    <a:pt x="2447163" y="1668919"/>
                  </a:lnTo>
                  <a:lnTo>
                    <a:pt x="2384022" y="1670523"/>
                  </a:lnTo>
                  <a:lnTo>
                    <a:pt x="2328941" y="1674050"/>
                  </a:lnTo>
                  <a:lnTo>
                    <a:pt x="2289982" y="1677577"/>
                  </a:lnTo>
                  <a:lnTo>
                    <a:pt x="2275205" y="1679181"/>
                  </a:lnTo>
                </a:path>
                <a:path w="2642870" h="2213609">
                  <a:moveTo>
                    <a:pt x="363600" y="186308"/>
                  </a:moveTo>
                  <a:lnTo>
                    <a:pt x="363600" y="0"/>
                  </a:lnTo>
                  <a:lnTo>
                    <a:pt x="2642869" y="0"/>
                  </a:lnTo>
                  <a:lnTo>
                    <a:pt x="2642869" y="1477911"/>
                  </a:lnTo>
                  <a:lnTo>
                    <a:pt x="2570982" y="1479114"/>
                  </a:lnTo>
                  <a:lnTo>
                    <a:pt x="2508297" y="1481759"/>
                  </a:lnTo>
                  <a:lnTo>
                    <a:pt x="2463972" y="1484405"/>
                  </a:lnTo>
                  <a:lnTo>
                    <a:pt x="2447163" y="1485607"/>
                  </a:lnTo>
                </a:path>
              </a:pathLst>
            </a:custGeom>
            <a:ln w="9525">
              <a:solidFill>
                <a:srgbClr val="434343"/>
              </a:solidFill>
            </a:ln>
          </p:spPr>
          <p:txBody>
            <a:bodyPr wrap="square" lIns="0" tIns="0" rIns="0" bIns="0" rtlCol="0"/>
            <a:lstStyle/>
            <a:p>
              <a:endParaRPr/>
            </a:p>
          </p:txBody>
        </p:sp>
      </p:grpSp>
      <p:sp>
        <p:nvSpPr>
          <p:cNvPr id="16" name="object 16"/>
          <p:cNvSpPr txBox="1"/>
          <p:nvPr/>
        </p:nvSpPr>
        <p:spPr>
          <a:xfrm>
            <a:off x="4694301" y="5210302"/>
            <a:ext cx="1868805" cy="757555"/>
          </a:xfrm>
          <a:prstGeom prst="rect">
            <a:avLst/>
          </a:prstGeom>
        </p:spPr>
        <p:txBody>
          <a:bodyPr vert="horz" wrap="square" lIns="0" tIns="12700" rIns="0" bIns="0" rtlCol="0">
            <a:spAutoFit/>
          </a:bodyPr>
          <a:lstStyle/>
          <a:p>
            <a:pPr marL="12700" marR="5080" indent="170180">
              <a:lnSpc>
                <a:spcPct val="100000"/>
              </a:lnSpc>
              <a:spcBef>
                <a:spcPts val="100"/>
              </a:spcBef>
            </a:pPr>
            <a:r>
              <a:rPr sz="2400" b="1" spc="-180" dirty="0">
                <a:solidFill>
                  <a:srgbClr val="434343"/>
                </a:solidFill>
                <a:latin typeface="Roboto Bk"/>
                <a:cs typeface="Roboto Bk"/>
              </a:rPr>
              <a:t>Sample</a:t>
            </a:r>
            <a:r>
              <a:rPr sz="2400" b="1" spc="-25" dirty="0">
                <a:solidFill>
                  <a:srgbClr val="434343"/>
                </a:solidFill>
                <a:latin typeface="Roboto Bk"/>
                <a:cs typeface="Roboto Bk"/>
              </a:rPr>
              <a:t> </a:t>
            </a:r>
            <a:r>
              <a:rPr sz="2400" b="1" spc="-20" dirty="0">
                <a:solidFill>
                  <a:srgbClr val="434343"/>
                </a:solidFill>
                <a:latin typeface="Roboto Bk"/>
                <a:cs typeface="Roboto Bk"/>
              </a:rPr>
              <a:t>data </a:t>
            </a:r>
            <a:r>
              <a:rPr sz="2400" b="1" spc="-140" dirty="0">
                <a:solidFill>
                  <a:srgbClr val="434343"/>
                </a:solidFill>
                <a:latin typeface="Roboto Bk"/>
                <a:cs typeface="Roboto Bk"/>
              </a:rPr>
              <a:t>(labeled</a:t>
            </a:r>
            <a:r>
              <a:rPr sz="2400" b="1" spc="-25" dirty="0">
                <a:solidFill>
                  <a:srgbClr val="434343"/>
                </a:solidFill>
                <a:latin typeface="Roboto Bk"/>
                <a:cs typeface="Roboto Bk"/>
              </a:rPr>
              <a:t> </a:t>
            </a:r>
            <a:r>
              <a:rPr sz="2400" b="1" spc="-120" dirty="0">
                <a:solidFill>
                  <a:srgbClr val="434343"/>
                </a:solidFill>
                <a:latin typeface="Roboto Bk"/>
                <a:cs typeface="Roboto Bk"/>
              </a:rPr>
              <a:t>cases)</a:t>
            </a:r>
            <a:endParaRPr sz="2400">
              <a:latin typeface="Roboto Bk"/>
              <a:cs typeface="Roboto Bk"/>
            </a:endParaRPr>
          </a:p>
        </p:txBody>
      </p:sp>
      <p:sp>
        <p:nvSpPr>
          <p:cNvPr id="17" name="object 17"/>
          <p:cNvSpPr/>
          <p:nvPr/>
        </p:nvSpPr>
        <p:spPr>
          <a:xfrm>
            <a:off x="3356610" y="2932683"/>
            <a:ext cx="1133475" cy="2524125"/>
          </a:xfrm>
          <a:custGeom>
            <a:avLst/>
            <a:gdLst/>
            <a:ahLst/>
            <a:cxnLst/>
            <a:rect l="l" t="t" r="r" b="b"/>
            <a:pathLst>
              <a:path w="1133475" h="2524125">
                <a:moveTo>
                  <a:pt x="1133475" y="0"/>
                </a:moveTo>
                <a:lnTo>
                  <a:pt x="1052449" y="26416"/>
                </a:lnTo>
                <a:lnTo>
                  <a:pt x="1070317" y="44500"/>
                </a:lnTo>
                <a:lnTo>
                  <a:pt x="1016" y="1099947"/>
                </a:lnTo>
                <a:lnTo>
                  <a:pt x="9969" y="1109027"/>
                </a:lnTo>
                <a:lnTo>
                  <a:pt x="0" y="1116965"/>
                </a:lnTo>
                <a:lnTo>
                  <a:pt x="1076159" y="2471763"/>
                </a:lnTo>
                <a:lnTo>
                  <a:pt x="1056259" y="2487549"/>
                </a:lnTo>
                <a:lnTo>
                  <a:pt x="1133475" y="2523617"/>
                </a:lnTo>
                <a:lnTo>
                  <a:pt x="1124661" y="2481707"/>
                </a:lnTo>
                <a:lnTo>
                  <a:pt x="1115949" y="2440178"/>
                </a:lnTo>
                <a:lnTo>
                  <a:pt x="1095984" y="2456027"/>
                </a:lnTo>
                <a:lnTo>
                  <a:pt x="27063" y="1110068"/>
                </a:lnTo>
                <a:lnTo>
                  <a:pt x="1088110" y="62522"/>
                </a:lnTo>
                <a:lnTo>
                  <a:pt x="1106043" y="80645"/>
                </a:lnTo>
                <a:lnTo>
                  <a:pt x="1121371" y="35560"/>
                </a:lnTo>
                <a:lnTo>
                  <a:pt x="1133475" y="0"/>
                </a:lnTo>
                <a:close/>
              </a:path>
            </a:pathLst>
          </a:custGeom>
          <a:solidFill>
            <a:srgbClr val="444444"/>
          </a:solidFill>
        </p:spPr>
        <p:txBody>
          <a:bodyPr wrap="square" lIns="0" tIns="0" rIns="0" bIns="0" rtlCol="0"/>
          <a:lstStyle/>
          <a:p>
            <a:endParaRPr/>
          </a:p>
        </p:txBody>
      </p:sp>
      <p:grpSp>
        <p:nvGrpSpPr>
          <p:cNvPr id="18" name="object 18"/>
          <p:cNvGrpSpPr/>
          <p:nvPr/>
        </p:nvGrpSpPr>
        <p:grpSpPr>
          <a:xfrm>
            <a:off x="9289288" y="1981580"/>
            <a:ext cx="859790" cy="859790"/>
            <a:chOff x="9289288" y="1981580"/>
            <a:chExt cx="859790" cy="859790"/>
          </a:xfrm>
        </p:grpSpPr>
        <p:sp>
          <p:nvSpPr>
            <p:cNvPr id="19" name="object 19"/>
            <p:cNvSpPr/>
            <p:nvPr/>
          </p:nvSpPr>
          <p:spPr>
            <a:xfrm>
              <a:off x="9289288" y="1981580"/>
              <a:ext cx="859790" cy="859790"/>
            </a:xfrm>
            <a:custGeom>
              <a:avLst/>
              <a:gdLst/>
              <a:ahLst/>
              <a:cxnLst/>
              <a:rect l="l" t="t" r="r" b="b"/>
              <a:pathLst>
                <a:path w="859790" h="859789">
                  <a:moveTo>
                    <a:pt x="716279" y="0"/>
                  </a:moveTo>
                  <a:lnTo>
                    <a:pt x="0" y="0"/>
                  </a:lnTo>
                  <a:lnTo>
                    <a:pt x="0" y="716280"/>
                  </a:lnTo>
                  <a:lnTo>
                    <a:pt x="143255" y="859536"/>
                  </a:lnTo>
                  <a:lnTo>
                    <a:pt x="859535" y="859536"/>
                  </a:lnTo>
                  <a:lnTo>
                    <a:pt x="859535" y="143256"/>
                  </a:lnTo>
                  <a:lnTo>
                    <a:pt x="716279" y="0"/>
                  </a:lnTo>
                  <a:close/>
                </a:path>
              </a:pathLst>
            </a:custGeom>
            <a:solidFill>
              <a:srgbClr val="434343"/>
            </a:solidFill>
          </p:spPr>
          <p:txBody>
            <a:bodyPr wrap="square" lIns="0" tIns="0" rIns="0" bIns="0" rtlCol="0"/>
            <a:lstStyle/>
            <a:p>
              <a:endParaRPr/>
            </a:p>
          </p:txBody>
        </p:sp>
        <p:sp>
          <p:nvSpPr>
            <p:cNvPr id="20" name="object 20"/>
            <p:cNvSpPr/>
            <p:nvPr/>
          </p:nvSpPr>
          <p:spPr>
            <a:xfrm>
              <a:off x="9529826" y="2178938"/>
              <a:ext cx="370205" cy="442595"/>
            </a:xfrm>
            <a:custGeom>
              <a:avLst/>
              <a:gdLst/>
              <a:ahLst/>
              <a:cxnLst/>
              <a:rect l="l" t="t" r="r" b="b"/>
              <a:pathLst>
                <a:path w="370204" h="442594">
                  <a:moveTo>
                    <a:pt x="168401" y="0"/>
                  </a:moveTo>
                  <a:lnTo>
                    <a:pt x="123780" y="5890"/>
                  </a:lnTo>
                  <a:lnTo>
                    <a:pt x="83594" y="22568"/>
                  </a:lnTo>
                  <a:lnTo>
                    <a:pt x="49482" y="48545"/>
                  </a:lnTo>
                  <a:lnTo>
                    <a:pt x="23085" y="82333"/>
                  </a:lnTo>
                  <a:lnTo>
                    <a:pt x="6044" y="122443"/>
                  </a:lnTo>
                  <a:lnTo>
                    <a:pt x="0" y="167386"/>
                  </a:lnTo>
                  <a:lnTo>
                    <a:pt x="3423" y="201634"/>
                  </a:lnTo>
                  <a:lnTo>
                    <a:pt x="13477" y="234013"/>
                  </a:lnTo>
                  <a:lnTo>
                    <a:pt x="29843" y="263558"/>
                  </a:lnTo>
                  <a:lnTo>
                    <a:pt x="52197" y="289306"/>
                  </a:lnTo>
                  <a:lnTo>
                    <a:pt x="52197" y="436752"/>
                  </a:lnTo>
                  <a:lnTo>
                    <a:pt x="58039" y="442595"/>
                  </a:lnTo>
                  <a:lnTo>
                    <a:pt x="227583" y="442595"/>
                  </a:lnTo>
                  <a:lnTo>
                    <a:pt x="233299" y="436752"/>
                  </a:lnTo>
                  <a:lnTo>
                    <a:pt x="233299" y="415925"/>
                  </a:lnTo>
                  <a:lnTo>
                    <a:pt x="75438" y="415925"/>
                  </a:lnTo>
                  <a:lnTo>
                    <a:pt x="75438" y="280035"/>
                  </a:lnTo>
                  <a:lnTo>
                    <a:pt x="74295" y="276606"/>
                  </a:lnTo>
                  <a:lnTo>
                    <a:pt x="70866" y="274193"/>
                  </a:lnTo>
                  <a:lnTo>
                    <a:pt x="50673" y="251485"/>
                  </a:lnTo>
                  <a:lnTo>
                    <a:pt x="35718" y="225599"/>
                  </a:lnTo>
                  <a:lnTo>
                    <a:pt x="26431" y="197308"/>
                  </a:lnTo>
                  <a:lnTo>
                    <a:pt x="23241" y="167386"/>
                  </a:lnTo>
                  <a:lnTo>
                    <a:pt x="30484" y="122443"/>
                  </a:lnTo>
                  <a:lnTo>
                    <a:pt x="50847" y="82982"/>
                  </a:lnTo>
                  <a:lnTo>
                    <a:pt x="81780" y="52272"/>
                  </a:lnTo>
                  <a:lnTo>
                    <a:pt x="120955" y="32205"/>
                  </a:lnTo>
                  <a:lnTo>
                    <a:pt x="165989" y="25019"/>
                  </a:lnTo>
                  <a:lnTo>
                    <a:pt x="254012" y="25019"/>
                  </a:lnTo>
                  <a:lnTo>
                    <a:pt x="248969" y="21216"/>
                  </a:lnTo>
                  <a:lnTo>
                    <a:pt x="204343" y="3683"/>
                  </a:lnTo>
                  <a:lnTo>
                    <a:pt x="195226" y="2089"/>
                  </a:lnTo>
                  <a:lnTo>
                    <a:pt x="186181" y="936"/>
                  </a:lnTo>
                  <a:lnTo>
                    <a:pt x="177232" y="236"/>
                  </a:lnTo>
                  <a:lnTo>
                    <a:pt x="168401" y="0"/>
                  </a:lnTo>
                  <a:close/>
                </a:path>
                <a:path w="370204" h="442594">
                  <a:moveTo>
                    <a:pt x="254012" y="25019"/>
                  </a:moveTo>
                  <a:lnTo>
                    <a:pt x="165989" y="25019"/>
                  </a:lnTo>
                  <a:lnTo>
                    <a:pt x="173444" y="25209"/>
                  </a:lnTo>
                  <a:lnTo>
                    <a:pt x="180959" y="25781"/>
                  </a:lnTo>
                  <a:lnTo>
                    <a:pt x="233959" y="42541"/>
                  </a:lnTo>
                  <a:lnTo>
                    <a:pt x="265858" y="66992"/>
                  </a:lnTo>
                  <a:lnTo>
                    <a:pt x="289923" y="99254"/>
                  </a:lnTo>
                  <a:lnTo>
                    <a:pt x="304165" y="137160"/>
                  </a:lnTo>
                  <a:lnTo>
                    <a:pt x="307975" y="165671"/>
                  </a:lnTo>
                  <a:lnTo>
                    <a:pt x="307791" y="178647"/>
                  </a:lnTo>
                  <a:lnTo>
                    <a:pt x="307772" y="180022"/>
                  </a:lnTo>
                  <a:lnTo>
                    <a:pt x="306450" y="194183"/>
                  </a:lnTo>
                  <a:lnTo>
                    <a:pt x="306450" y="199898"/>
                  </a:lnTo>
                  <a:lnTo>
                    <a:pt x="307721" y="202184"/>
                  </a:lnTo>
                  <a:lnTo>
                    <a:pt x="341375" y="266064"/>
                  </a:lnTo>
                  <a:lnTo>
                    <a:pt x="342981" y="272589"/>
                  </a:lnTo>
                  <a:lnTo>
                    <a:pt x="341360" y="279019"/>
                  </a:lnTo>
                  <a:lnTo>
                    <a:pt x="337143" y="283924"/>
                  </a:lnTo>
                  <a:lnTo>
                    <a:pt x="330962" y="285876"/>
                  </a:lnTo>
                  <a:lnTo>
                    <a:pt x="289051" y="285876"/>
                  </a:lnTo>
                  <a:lnTo>
                    <a:pt x="283337" y="291591"/>
                  </a:lnTo>
                  <a:lnTo>
                    <a:pt x="283337" y="363727"/>
                  </a:lnTo>
                  <a:lnTo>
                    <a:pt x="210184" y="363727"/>
                  </a:lnTo>
                  <a:lnTo>
                    <a:pt x="204343" y="369443"/>
                  </a:lnTo>
                  <a:lnTo>
                    <a:pt x="204343" y="415925"/>
                  </a:lnTo>
                  <a:lnTo>
                    <a:pt x="233299" y="415925"/>
                  </a:lnTo>
                  <a:lnTo>
                    <a:pt x="233299" y="390398"/>
                  </a:lnTo>
                  <a:lnTo>
                    <a:pt x="305307" y="390398"/>
                  </a:lnTo>
                  <a:lnTo>
                    <a:pt x="311150" y="384556"/>
                  </a:lnTo>
                  <a:lnTo>
                    <a:pt x="311150" y="311403"/>
                  </a:lnTo>
                  <a:lnTo>
                    <a:pt x="333248" y="311403"/>
                  </a:lnTo>
                  <a:lnTo>
                    <a:pt x="351847" y="305603"/>
                  </a:lnTo>
                  <a:lnTo>
                    <a:pt x="364696" y="291957"/>
                  </a:lnTo>
                  <a:lnTo>
                    <a:pt x="369949" y="273524"/>
                  </a:lnTo>
                  <a:lnTo>
                    <a:pt x="365759" y="253364"/>
                  </a:lnTo>
                  <a:lnTo>
                    <a:pt x="333248" y="194183"/>
                  </a:lnTo>
                  <a:lnTo>
                    <a:pt x="335158" y="178647"/>
                  </a:lnTo>
                  <a:lnTo>
                    <a:pt x="335539" y="167386"/>
                  </a:lnTo>
                  <a:lnTo>
                    <a:pt x="335597" y="165671"/>
                  </a:lnTo>
                  <a:lnTo>
                    <a:pt x="335676" y="163337"/>
                  </a:lnTo>
                  <a:lnTo>
                    <a:pt x="334694" y="148052"/>
                  </a:lnTo>
                  <a:lnTo>
                    <a:pt x="332104" y="132587"/>
                  </a:lnTo>
                  <a:lnTo>
                    <a:pt x="315553" y="87622"/>
                  </a:lnTo>
                  <a:lnTo>
                    <a:pt x="286940" y="49847"/>
                  </a:lnTo>
                  <a:lnTo>
                    <a:pt x="254012" y="25019"/>
                  </a:lnTo>
                  <a:close/>
                </a:path>
              </a:pathLst>
            </a:custGeom>
            <a:solidFill>
              <a:srgbClr val="FFFFFF"/>
            </a:solidFill>
          </p:spPr>
          <p:txBody>
            <a:bodyPr wrap="square" lIns="0" tIns="0" rIns="0" bIns="0" rtlCol="0"/>
            <a:lstStyle/>
            <a:p>
              <a:endParaRPr/>
            </a:p>
          </p:txBody>
        </p:sp>
        <p:pic>
          <p:nvPicPr>
            <p:cNvPr id="21" name="object 21"/>
            <p:cNvPicPr/>
            <p:nvPr/>
          </p:nvPicPr>
          <p:blipFill>
            <a:blip r:embed="rId8" cstate="print"/>
            <a:stretch>
              <a:fillRect/>
            </a:stretch>
          </p:blipFill>
          <p:spPr>
            <a:xfrm>
              <a:off x="9591294" y="2230246"/>
              <a:ext cx="212471" cy="206628"/>
            </a:xfrm>
            <a:prstGeom prst="rect">
              <a:avLst/>
            </a:prstGeom>
          </p:spPr>
        </p:pic>
      </p:grpSp>
      <p:grpSp>
        <p:nvGrpSpPr>
          <p:cNvPr id="22" name="object 22"/>
          <p:cNvGrpSpPr/>
          <p:nvPr/>
        </p:nvGrpSpPr>
        <p:grpSpPr>
          <a:xfrm>
            <a:off x="9305670" y="4500498"/>
            <a:ext cx="859790" cy="859790"/>
            <a:chOff x="9305670" y="4500498"/>
            <a:chExt cx="859790" cy="859790"/>
          </a:xfrm>
        </p:grpSpPr>
        <p:sp>
          <p:nvSpPr>
            <p:cNvPr id="23" name="object 23"/>
            <p:cNvSpPr/>
            <p:nvPr/>
          </p:nvSpPr>
          <p:spPr>
            <a:xfrm>
              <a:off x="9305670" y="4500498"/>
              <a:ext cx="859790" cy="859790"/>
            </a:xfrm>
            <a:custGeom>
              <a:avLst/>
              <a:gdLst/>
              <a:ahLst/>
              <a:cxnLst/>
              <a:rect l="l" t="t" r="r" b="b"/>
              <a:pathLst>
                <a:path w="859790" h="859789">
                  <a:moveTo>
                    <a:pt x="716406" y="0"/>
                  </a:moveTo>
                  <a:lnTo>
                    <a:pt x="0" y="0"/>
                  </a:lnTo>
                  <a:lnTo>
                    <a:pt x="0" y="716407"/>
                  </a:lnTo>
                  <a:lnTo>
                    <a:pt x="143255" y="859663"/>
                  </a:lnTo>
                  <a:lnTo>
                    <a:pt x="859662" y="859663"/>
                  </a:lnTo>
                  <a:lnTo>
                    <a:pt x="859662" y="143256"/>
                  </a:lnTo>
                  <a:lnTo>
                    <a:pt x="716406" y="0"/>
                  </a:lnTo>
                  <a:close/>
                </a:path>
              </a:pathLst>
            </a:custGeom>
            <a:solidFill>
              <a:srgbClr val="434343"/>
            </a:solidFill>
          </p:spPr>
          <p:txBody>
            <a:bodyPr wrap="square" lIns="0" tIns="0" rIns="0" bIns="0" rtlCol="0"/>
            <a:lstStyle/>
            <a:p>
              <a:endParaRPr/>
            </a:p>
          </p:txBody>
        </p:sp>
        <p:sp>
          <p:nvSpPr>
            <p:cNvPr id="24" name="object 24"/>
            <p:cNvSpPr/>
            <p:nvPr/>
          </p:nvSpPr>
          <p:spPr>
            <a:xfrm>
              <a:off x="9528429" y="4674107"/>
              <a:ext cx="398145" cy="459740"/>
            </a:xfrm>
            <a:custGeom>
              <a:avLst/>
              <a:gdLst/>
              <a:ahLst/>
              <a:cxnLst/>
              <a:rect l="l" t="t" r="r" b="b"/>
              <a:pathLst>
                <a:path w="398145" h="459739">
                  <a:moveTo>
                    <a:pt x="340868" y="232130"/>
                  </a:moveTo>
                  <a:lnTo>
                    <a:pt x="337820" y="219710"/>
                  </a:lnTo>
                  <a:lnTo>
                    <a:pt x="336397" y="216535"/>
                  </a:lnTo>
                  <a:lnTo>
                    <a:pt x="333248" y="209423"/>
                  </a:lnTo>
                  <a:lnTo>
                    <a:pt x="327533" y="203835"/>
                  </a:lnTo>
                  <a:lnTo>
                    <a:pt x="324104" y="201549"/>
                  </a:lnTo>
                  <a:lnTo>
                    <a:pt x="317639" y="195961"/>
                  </a:lnTo>
                  <a:lnTo>
                    <a:pt x="310515" y="192100"/>
                  </a:lnTo>
                  <a:lnTo>
                    <a:pt x="310515" y="235585"/>
                  </a:lnTo>
                  <a:lnTo>
                    <a:pt x="310515" y="241300"/>
                  </a:lnTo>
                  <a:lnTo>
                    <a:pt x="305943" y="244729"/>
                  </a:lnTo>
                  <a:lnTo>
                    <a:pt x="181356" y="370459"/>
                  </a:lnTo>
                  <a:lnTo>
                    <a:pt x="177419" y="371856"/>
                  </a:lnTo>
                  <a:lnTo>
                    <a:pt x="169418" y="371856"/>
                  </a:lnTo>
                  <a:lnTo>
                    <a:pt x="165481" y="370459"/>
                  </a:lnTo>
                  <a:lnTo>
                    <a:pt x="162687" y="367538"/>
                  </a:lnTo>
                  <a:lnTo>
                    <a:pt x="95504" y="300482"/>
                  </a:lnTo>
                  <a:lnTo>
                    <a:pt x="95504" y="290195"/>
                  </a:lnTo>
                  <a:lnTo>
                    <a:pt x="101219" y="284607"/>
                  </a:lnTo>
                  <a:lnTo>
                    <a:pt x="104648" y="282321"/>
                  </a:lnTo>
                  <a:lnTo>
                    <a:pt x="107442" y="279400"/>
                  </a:lnTo>
                  <a:lnTo>
                    <a:pt x="111125" y="278003"/>
                  </a:lnTo>
                  <a:lnTo>
                    <a:pt x="118618" y="278003"/>
                  </a:lnTo>
                  <a:lnTo>
                    <a:pt x="122301" y="279400"/>
                  </a:lnTo>
                  <a:lnTo>
                    <a:pt x="125095" y="282321"/>
                  </a:lnTo>
                  <a:lnTo>
                    <a:pt x="162687" y="318643"/>
                  </a:lnTo>
                  <a:lnTo>
                    <a:pt x="165481" y="321564"/>
                  </a:lnTo>
                  <a:lnTo>
                    <a:pt x="169418" y="322961"/>
                  </a:lnTo>
                  <a:lnTo>
                    <a:pt x="177419" y="322961"/>
                  </a:lnTo>
                  <a:lnTo>
                    <a:pt x="181356" y="321564"/>
                  </a:lnTo>
                  <a:lnTo>
                    <a:pt x="213868" y="289052"/>
                  </a:lnTo>
                  <a:lnTo>
                    <a:pt x="284861" y="218059"/>
                  </a:lnTo>
                  <a:lnTo>
                    <a:pt x="288925" y="216535"/>
                  </a:lnTo>
                  <a:lnTo>
                    <a:pt x="296799" y="216535"/>
                  </a:lnTo>
                  <a:lnTo>
                    <a:pt x="300863" y="218059"/>
                  </a:lnTo>
                  <a:lnTo>
                    <a:pt x="305943" y="223139"/>
                  </a:lnTo>
                  <a:lnTo>
                    <a:pt x="307086" y="225425"/>
                  </a:lnTo>
                  <a:lnTo>
                    <a:pt x="309372" y="227711"/>
                  </a:lnTo>
                  <a:lnTo>
                    <a:pt x="310515" y="235585"/>
                  </a:lnTo>
                  <a:lnTo>
                    <a:pt x="310515" y="192100"/>
                  </a:lnTo>
                  <a:lnTo>
                    <a:pt x="310235" y="191947"/>
                  </a:lnTo>
                  <a:lnTo>
                    <a:pt x="302145" y="189534"/>
                  </a:lnTo>
                  <a:lnTo>
                    <a:pt x="293624" y="188722"/>
                  </a:lnTo>
                  <a:lnTo>
                    <a:pt x="284924" y="189534"/>
                  </a:lnTo>
                  <a:lnTo>
                    <a:pt x="276326" y="191947"/>
                  </a:lnTo>
                  <a:lnTo>
                    <a:pt x="268097" y="195961"/>
                  </a:lnTo>
                  <a:lnTo>
                    <a:pt x="260477" y="201549"/>
                  </a:lnTo>
                  <a:lnTo>
                    <a:pt x="172847" y="289052"/>
                  </a:lnTo>
                  <a:lnTo>
                    <a:pt x="161798" y="278003"/>
                  </a:lnTo>
                  <a:lnTo>
                    <a:pt x="131470" y="252183"/>
                  </a:lnTo>
                  <a:lnTo>
                    <a:pt x="114935" y="248793"/>
                  </a:lnTo>
                  <a:lnTo>
                    <a:pt x="108966" y="248793"/>
                  </a:lnTo>
                  <a:lnTo>
                    <a:pt x="102870" y="249936"/>
                  </a:lnTo>
                  <a:lnTo>
                    <a:pt x="96647" y="252730"/>
                  </a:lnTo>
                  <a:lnTo>
                    <a:pt x="88531" y="256247"/>
                  </a:lnTo>
                  <a:lnTo>
                    <a:pt x="82931" y="260604"/>
                  </a:lnTo>
                  <a:lnTo>
                    <a:pt x="80772" y="265176"/>
                  </a:lnTo>
                  <a:lnTo>
                    <a:pt x="71120" y="279806"/>
                  </a:lnTo>
                  <a:lnTo>
                    <a:pt x="67906" y="296633"/>
                  </a:lnTo>
                  <a:lnTo>
                    <a:pt x="71120" y="313664"/>
                  </a:lnTo>
                  <a:lnTo>
                    <a:pt x="80772" y="328930"/>
                  </a:lnTo>
                  <a:lnTo>
                    <a:pt x="140970" y="390398"/>
                  </a:lnTo>
                  <a:lnTo>
                    <a:pt x="172593" y="403098"/>
                  </a:lnTo>
                  <a:lnTo>
                    <a:pt x="181356" y="402310"/>
                  </a:lnTo>
                  <a:lnTo>
                    <a:pt x="189992" y="399948"/>
                  </a:lnTo>
                  <a:lnTo>
                    <a:pt x="198234" y="395973"/>
                  </a:lnTo>
                  <a:lnTo>
                    <a:pt x="205867" y="390398"/>
                  </a:lnTo>
                  <a:lnTo>
                    <a:pt x="224205" y="371856"/>
                  </a:lnTo>
                  <a:lnTo>
                    <a:pt x="327533" y="267462"/>
                  </a:lnTo>
                  <a:lnTo>
                    <a:pt x="335407" y="256984"/>
                  </a:lnTo>
                  <a:lnTo>
                    <a:pt x="339953" y="244881"/>
                  </a:lnTo>
                  <a:lnTo>
                    <a:pt x="340868" y="232130"/>
                  </a:lnTo>
                  <a:close/>
                </a:path>
                <a:path w="398145" h="459739">
                  <a:moveTo>
                    <a:pt x="398145" y="76327"/>
                  </a:moveTo>
                  <a:lnTo>
                    <a:pt x="397002" y="67310"/>
                  </a:lnTo>
                  <a:lnTo>
                    <a:pt x="390144" y="60452"/>
                  </a:lnTo>
                  <a:lnTo>
                    <a:pt x="367411" y="60452"/>
                  </a:lnTo>
                  <a:lnTo>
                    <a:pt x="367411" y="90043"/>
                  </a:lnTo>
                  <a:lnTo>
                    <a:pt x="367411" y="429006"/>
                  </a:lnTo>
                  <a:lnTo>
                    <a:pt x="28448" y="429006"/>
                  </a:lnTo>
                  <a:lnTo>
                    <a:pt x="28448" y="90043"/>
                  </a:lnTo>
                  <a:lnTo>
                    <a:pt x="68199" y="90043"/>
                  </a:lnTo>
                  <a:lnTo>
                    <a:pt x="68199" y="112776"/>
                  </a:lnTo>
                  <a:lnTo>
                    <a:pt x="76200" y="119634"/>
                  </a:lnTo>
                  <a:lnTo>
                    <a:pt x="332105" y="119634"/>
                  </a:lnTo>
                  <a:lnTo>
                    <a:pt x="337820" y="112776"/>
                  </a:lnTo>
                  <a:lnTo>
                    <a:pt x="337820" y="90043"/>
                  </a:lnTo>
                  <a:lnTo>
                    <a:pt x="367411" y="90043"/>
                  </a:lnTo>
                  <a:lnTo>
                    <a:pt x="367411" y="60452"/>
                  </a:lnTo>
                  <a:lnTo>
                    <a:pt x="334391" y="60452"/>
                  </a:lnTo>
                  <a:lnTo>
                    <a:pt x="328117" y="48653"/>
                  </a:lnTo>
                  <a:lnTo>
                    <a:pt x="318465" y="39281"/>
                  </a:lnTo>
                  <a:lnTo>
                    <a:pt x="309372" y="34683"/>
                  </a:lnTo>
                  <a:lnTo>
                    <a:pt x="309372" y="74041"/>
                  </a:lnTo>
                  <a:lnTo>
                    <a:pt x="309372" y="90043"/>
                  </a:lnTo>
                  <a:lnTo>
                    <a:pt x="100076" y="90043"/>
                  </a:lnTo>
                  <a:lnTo>
                    <a:pt x="100076" y="76327"/>
                  </a:lnTo>
                  <a:lnTo>
                    <a:pt x="98933" y="76327"/>
                  </a:lnTo>
                  <a:lnTo>
                    <a:pt x="98933" y="67310"/>
                  </a:lnTo>
                  <a:lnTo>
                    <a:pt x="105791" y="61595"/>
                  </a:lnTo>
                  <a:lnTo>
                    <a:pt x="112522" y="60452"/>
                  </a:lnTo>
                  <a:lnTo>
                    <a:pt x="180848" y="60452"/>
                  </a:lnTo>
                  <a:lnTo>
                    <a:pt x="186563" y="53594"/>
                  </a:lnTo>
                  <a:lnTo>
                    <a:pt x="186563" y="36576"/>
                  </a:lnTo>
                  <a:lnTo>
                    <a:pt x="193294" y="30861"/>
                  </a:lnTo>
                  <a:lnTo>
                    <a:pt x="202438" y="28575"/>
                  </a:lnTo>
                  <a:lnTo>
                    <a:pt x="210439" y="28575"/>
                  </a:lnTo>
                  <a:lnTo>
                    <a:pt x="216027" y="36576"/>
                  </a:lnTo>
                  <a:lnTo>
                    <a:pt x="218313" y="44577"/>
                  </a:lnTo>
                  <a:lnTo>
                    <a:pt x="218313" y="53594"/>
                  </a:lnTo>
                  <a:lnTo>
                    <a:pt x="225171" y="59309"/>
                  </a:lnTo>
                  <a:lnTo>
                    <a:pt x="301371" y="59309"/>
                  </a:lnTo>
                  <a:lnTo>
                    <a:pt x="307086" y="66167"/>
                  </a:lnTo>
                  <a:lnTo>
                    <a:pt x="309372" y="74041"/>
                  </a:lnTo>
                  <a:lnTo>
                    <a:pt x="309372" y="34683"/>
                  </a:lnTo>
                  <a:lnTo>
                    <a:pt x="306260" y="33096"/>
                  </a:lnTo>
                  <a:lnTo>
                    <a:pt x="292354" y="30861"/>
                  </a:lnTo>
                  <a:lnTo>
                    <a:pt x="244475" y="30861"/>
                  </a:lnTo>
                  <a:lnTo>
                    <a:pt x="243319" y="28575"/>
                  </a:lnTo>
                  <a:lnTo>
                    <a:pt x="238023" y="18008"/>
                  </a:lnTo>
                  <a:lnTo>
                    <a:pt x="228295" y="8293"/>
                  </a:lnTo>
                  <a:lnTo>
                    <a:pt x="216192" y="2146"/>
                  </a:lnTo>
                  <a:lnTo>
                    <a:pt x="202692" y="0"/>
                  </a:lnTo>
                  <a:lnTo>
                    <a:pt x="196977" y="0"/>
                  </a:lnTo>
                  <a:lnTo>
                    <a:pt x="164566" y="21513"/>
                  </a:lnTo>
                  <a:lnTo>
                    <a:pt x="161544" y="30861"/>
                  </a:lnTo>
                  <a:lnTo>
                    <a:pt x="113665" y="30861"/>
                  </a:lnTo>
                  <a:lnTo>
                    <a:pt x="100393" y="33096"/>
                  </a:lnTo>
                  <a:lnTo>
                    <a:pt x="88404" y="39281"/>
                  </a:lnTo>
                  <a:lnTo>
                    <a:pt x="78524" y="48653"/>
                  </a:lnTo>
                  <a:lnTo>
                    <a:pt x="71628" y="60452"/>
                  </a:lnTo>
                  <a:lnTo>
                    <a:pt x="5715" y="60452"/>
                  </a:lnTo>
                  <a:lnTo>
                    <a:pt x="0" y="67310"/>
                  </a:lnTo>
                  <a:lnTo>
                    <a:pt x="0" y="452882"/>
                  </a:lnTo>
                  <a:lnTo>
                    <a:pt x="7874" y="459740"/>
                  </a:lnTo>
                  <a:lnTo>
                    <a:pt x="391287" y="459740"/>
                  </a:lnTo>
                  <a:lnTo>
                    <a:pt x="398145" y="452882"/>
                  </a:lnTo>
                  <a:lnTo>
                    <a:pt x="398145" y="429006"/>
                  </a:lnTo>
                  <a:lnTo>
                    <a:pt x="398145" y="76327"/>
                  </a:lnTo>
                  <a:close/>
                </a:path>
              </a:pathLst>
            </a:custGeom>
            <a:solidFill>
              <a:srgbClr val="F1F1F1"/>
            </a:solidFill>
          </p:spPr>
          <p:txBody>
            <a:bodyPr wrap="square" lIns="0" tIns="0" rIns="0" bIns="0" rtlCol="0"/>
            <a:lstStyle/>
            <a:p>
              <a:endParaRPr/>
            </a:p>
          </p:txBody>
        </p:sp>
      </p:grpSp>
      <p:sp>
        <p:nvSpPr>
          <p:cNvPr id="25" name="object 25"/>
          <p:cNvSpPr txBox="1"/>
          <p:nvPr/>
        </p:nvSpPr>
        <p:spPr>
          <a:xfrm>
            <a:off x="8350250" y="1823592"/>
            <a:ext cx="2682240" cy="2218690"/>
          </a:xfrm>
          <a:prstGeom prst="rect">
            <a:avLst/>
          </a:prstGeom>
          <a:ln w="25400">
            <a:solidFill>
              <a:srgbClr val="444444"/>
            </a:solidFill>
          </a:ln>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690"/>
              </a:spcBef>
            </a:pPr>
            <a:endParaRPr sz="2400">
              <a:latin typeface="Times New Roman"/>
              <a:cs typeface="Times New Roman"/>
            </a:endParaRPr>
          </a:p>
          <a:p>
            <a:pPr marL="193040" marR="182245" indent="194945">
              <a:lnSpc>
                <a:spcPct val="100000"/>
              </a:lnSpc>
            </a:pPr>
            <a:r>
              <a:rPr sz="2400" b="1" spc="-165" dirty="0">
                <a:solidFill>
                  <a:srgbClr val="434343"/>
                </a:solidFill>
                <a:latin typeface="Roboto Bk"/>
                <a:cs typeface="Roboto Bk"/>
              </a:rPr>
              <a:t>Take</a:t>
            </a:r>
            <a:r>
              <a:rPr sz="2400" b="1" spc="-35" dirty="0">
                <a:solidFill>
                  <a:srgbClr val="434343"/>
                </a:solidFill>
                <a:latin typeface="Roboto Bk"/>
                <a:cs typeface="Roboto Bk"/>
              </a:rPr>
              <a:t> </a:t>
            </a:r>
            <a:r>
              <a:rPr sz="2400" b="1" spc="-155" dirty="0">
                <a:solidFill>
                  <a:srgbClr val="434343"/>
                </a:solidFill>
                <a:latin typeface="Roboto Bk"/>
                <a:cs typeface="Roboto Bk"/>
              </a:rPr>
              <a:t>part</a:t>
            </a:r>
            <a:r>
              <a:rPr sz="2400" b="1" spc="-5" dirty="0">
                <a:solidFill>
                  <a:srgbClr val="434343"/>
                </a:solidFill>
                <a:latin typeface="Roboto Bk"/>
                <a:cs typeface="Roboto Bk"/>
              </a:rPr>
              <a:t> </a:t>
            </a:r>
            <a:r>
              <a:rPr sz="2400" b="1" spc="-145" dirty="0">
                <a:solidFill>
                  <a:srgbClr val="434343"/>
                </a:solidFill>
                <a:latin typeface="Roboto Bk"/>
                <a:cs typeface="Roboto Bk"/>
              </a:rPr>
              <a:t>of</a:t>
            </a:r>
            <a:r>
              <a:rPr sz="2400" b="1" spc="-20" dirty="0">
                <a:solidFill>
                  <a:srgbClr val="434343"/>
                </a:solidFill>
                <a:latin typeface="Roboto Bk"/>
                <a:cs typeface="Roboto Bk"/>
              </a:rPr>
              <a:t> </a:t>
            </a:r>
            <a:r>
              <a:rPr sz="2400" b="1" spc="-25" dirty="0">
                <a:solidFill>
                  <a:srgbClr val="434343"/>
                </a:solidFill>
                <a:latin typeface="Roboto Bk"/>
                <a:cs typeface="Roboto Bk"/>
              </a:rPr>
              <a:t>the </a:t>
            </a:r>
            <a:r>
              <a:rPr sz="2400" b="1" spc="-150" dirty="0">
                <a:solidFill>
                  <a:srgbClr val="434343"/>
                </a:solidFill>
                <a:latin typeface="Roboto Bk"/>
                <a:cs typeface="Roboto Bk"/>
              </a:rPr>
              <a:t>data</a:t>
            </a:r>
            <a:r>
              <a:rPr sz="2400" b="1" spc="-35" dirty="0">
                <a:solidFill>
                  <a:srgbClr val="434343"/>
                </a:solidFill>
                <a:latin typeface="Roboto Bk"/>
                <a:cs typeface="Roboto Bk"/>
              </a:rPr>
              <a:t> </a:t>
            </a:r>
            <a:r>
              <a:rPr sz="2400" b="1" spc="-155" dirty="0">
                <a:solidFill>
                  <a:srgbClr val="434343"/>
                </a:solidFill>
                <a:latin typeface="Roboto Bk"/>
                <a:cs typeface="Roboto Bk"/>
              </a:rPr>
              <a:t>to</a:t>
            </a:r>
            <a:r>
              <a:rPr sz="2400" b="1" spc="-35" dirty="0">
                <a:solidFill>
                  <a:srgbClr val="434343"/>
                </a:solidFill>
                <a:latin typeface="Roboto Bk"/>
                <a:cs typeface="Roboto Bk"/>
              </a:rPr>
              <a:t> </a:t>
            </a:r>
            <a:r>
              <a:rPr sz="2400" b="1" dirty="0">
                <a:solidFill>
                  <a:srgbClr val="434343"/>
                </a:solidFill>
                <a:latin typeface="Roboto Cn"/>
                <a:cs typeface="Roboto Cn"/>
              </a:rPr>
              <a:t>train</a:t>
            </a:r>
            <a:r>
              <a:rPr sz="2400" b="1" spc="45" dirty="0">
                <a:solidFill>
                  <a:srgbClr val="434343"/>
                </a:solidFill>
                <a:latin typeface="Roboto Cn"/>
                <a:cs typeface="Roboto Cn"/>
              </a:rPr>
              <a:t> </a:t>
            </a:r>
            <a:r>
              <a:rPr sz="2400" b="1" spc="-160" dirty="0">
                <a:solidFill>
                  <a:srgbClr val="434343"/>
                </a:solidFill>
                <a:latin typeface="Roboto Bk"/>
                <a:cs typeface="Roboto Bk"/>
              </a:rPr>
              <a:t>model</a:t>
            </a:r>
            <a:endParaRPr sz="2400">
              <a:latin typeface="Roboto Bk"/>
              <a:cs typeface="Roboto Bk"/>
            </a:endParaRPr>
          </a:p>
        </p:txBody>
      </p:sp>
      <p:sp>
        <p:nvSpPr>
          <p:cNvPr id="26" name="object 26"/>
          <p:cNvSpPr txBox="1"/>
          <p:nvPr/>
        </p:nvSpPr>
        <p:spPr>
          <a:xfrm>
            <a:off x="8362188" y="4347146"/>
            <a:ext cx="2682240" cy="2218690"/>
          </a:xfrm>
          <a:prstGeom prst="rect">
            <a:avLst/>
          </a:prstGeom>
          <a:ln w="25400">
            <a:solidFill>
              <a:srgbClr val="444444"/>
            </a:solidFill>
          </a:ln>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2720"/>
              </a:spcBef>
            </a:pPr>
            <a:endParaRPr sz="2400">
              <a:latin typeface="Times New Roman"/>
              <a:cs typeface="Times New Roman"/>
            </a:endParaRPr>
          </a:p>
          <a:p>
            <a:pPr marL="90805" marR="136525" algn="ctr">
              <a:lnSpc>
                <a:spcPct val="100000"/>
              </a:lnSpc>
            </a:pPr>
            <a:r>
              <a:rPr sz="2400" b="1" spc="-165" dirty="0">
                <a:solidFill>
                  <a:srgbClr val="434343"/>
                </a:solidFill>
                <a:latin typeface="Roboto Bk"/>
                <a:cs typeface="Roboto Bk"/>
              </a:rPr>
              <a:t>Take</a:t>
            </a:r>
            <a:r>
              <a:rPr sz="2400" b="1" spc="-10" dirty="0">
                <a:solidFill>
                  <a:srgbClr val="434343"/>
                </a:solidFill>
                <a:latin typeface="Roboto Bk"/>
                <a:cs typeface="Roboto Bk"/>
              </a:rPr>
              <a:t> </a:t>
            </a:r>
            <a:r>
              <a:rPr sz="2400" b="1" spc="-160" dirty="0">
                <a:solidFill>
                  <a:srgbClr val="434343"/>
                </a:solidFill>
                <a:latin typeface="Roboto Bk"/>
                <a:cs typeface="Roboto Bk"/>
              </a:rPr>
              <a:t>another</a:t>
            </a:r>
            <a:r>
              <a:rPr sz="2400" b="1" spc="-5" dirty="0">
                <a:solidFill>
                  <a:srgbClr val="434343"/>
                </a:solidFill>
                <a:latin typeface="Roboto Bk"/>
                <a:cs typeface="Roboto Bk"/>
              </a:rPr>
              <a:t> </a:t>
            </a:r>
            <a:r>
              <a:rPr sz="2400" b="1" spc="-155" dirty="0">
                <a:solidFill>
                  <a:srgbClr val="434343"/>
                </a:solidFill>
                <a:latin typeface="Roboto Bk"/>
                <a:cs typeface="Roboto Bk"/>
              </a:rPr>
              <a:t>part</a:t>
            </a:r>
            <a:r>
              <a:rPr sz="2400" b="1" spc="-5" dirty="0">
                <a:solidFill>
                  <a:srgbClr val="434343"/>
                </a:solidFill>
                <a:latin typeface="Roboto Bk"/>
                <a:cs typeface="Roboto Bk"/>
              </a:rPr>
              <a:t> </a:t>
            </a:r>
            <a:r>
              <a:rPr sz="2400" b="1" spc="-85" dirty="0">
                <a:solidFill>
                  <a:srgbClr val="434343"/>
                </a:solidFill>
                <a:latin typeface="Roboto Bk"/>
                <a:cs typeface="Roboto Bk"/>
              </a:rPr>
              <a:t>of </a:t>
            </a:r>
            <a:r>
              <a:rPr sz="2400" b="1" spc="-170" dirty="0">
                <a:solidFill>
                  <a:srgbClr val="434343"/>
                </a:solidFill>
                <a:latin typeface="Roboto Bk"/>
                <a:cs typeface="Roboto Bk"/>
              </a:rPr>
              <a:t>the</a:t>
            </a:r>
            <a:r>
              <a:rPr sz="2400" b="1" spc="-20" dirty="0">
                <a:solidFill>
                  <a:srgbClr val="434343"/>
                </a:solidFill>
                <a:latin typeface="Roboto Bk"/>
                <a:cs typeface="Roboto Bk"/>
              </a:rPr>
              <a:t> </a:t>
            </a:r>
            <a:r>
              <a:rPr sz="2400" b="1" spc="-150" dirty="0">
                <a:solidFill>
                  <a:srgbClr val="434343"/>
                </a:solidFill>
                <a:latin typeface="Roboto Bk"/>
                <a:cs typeface="Roboto Bk"/>
              </a:rPr>
              <a:t>data</a:t>
            </a:r>
            <a:r>
              <a:rPr sz="2400" b="1" spc="-25" dirty="0">
                <a:solidFill>
                  <a:srgbClr val="434343"/>
                </a:solidFill>
                <a:latin typeface="Roboto Bk"/>
                <a:cs typeface="Roboto Bk"/>
              </a:rPr>
              <a:t> </a:t>
            </a:r>
            <a:r>
              <a:rPr sz="2400" b="1" spc="-155" dirty="0">
                <a:solidFill>
                  <a:srgbClr val="434343"/>
                </a:solidFill>
                <a:latin typeface="Roboto Bk"/>
                <a:cs typeface="Roboto Bk"/>
              </a:rPr>
              <a:t>to</a:t>
            </a:r>
            <a:r>
              <a:rPr sz="2400" b="1" spc="-30" dirty="0">
                <a:solidFill>
                  <a:srgbClr val="434343"/>
                </a:solidFill>
                <a:latin typeface="Roboto Bk"/>
                <a:cs typeface="Roboto Bk"/>
              </a:rPr>
              <a:t> </a:t>
            </a:r>
            <a:r>
              <a:rPr sz="2400" b="1" spc="-20" dirty="0">
                <a:solidFill>
                  <a:srgbClr val="434343"/>
                </a:solidFill>
                <a:latin typeface="Roboto Cn"/>
                <a:cs typeface="Roboto Cn"/>
              </a:rPr>
              <a:t>test </a:t>
            </a:r>
            <a:r>
              <a:rPr sz="2400" b="1" spc="-10" dirty="0">
                <a:solidFill>
                  <a:srgbClr val="434343"/>
                </a:solidFill>
                <a:latin typeface="Roboto Bk"/>
                <a:cs typeface="Roboto Bk"/>
              </a:rPr>
              <a:t>model</a:t>
            </a:r>
            <a:endParaRPr sz="2400">
              <a:latin typeface="Roboto Bk"/>
              <a:cs typeface="Roboto Bk"/>
            </a:endParaRPr>
          </a:p>
        </p:txBody>
      </p:sp>
      <p:grpSp>
        <p:nvGrpSpPr>
          <p:cNvPr id="27" name="object 27"/>
          <p:cNvGrpSpPr/>
          <p:nvPr/>
        </p:nvGrpSpPr>
        <p:grpSpPr>
          <a:xfrm>
            <a:off x="7273290" y="2596133"/>
            <a:ext cx="936625" cy="671830"/>
            <a:chOff x="7273290" y="2596133"/>
            <a:chExt cx="936625" cy="671830"/>
          </a:xfrm>
        </p:grpSpPr>
        <p:sp>
          <p:nvSpPr>
            <p:cNvPr id="28" name="object 28"/>
            <p:cNvSpPr/>
            <p:nvPr/>
          </p:nvSpPr>
          <p:spPr>
            <a:xfrm>
              <a:off x="7285990" y="2608833"/>
              <a:ext cx="911225" cy="646430"/>
            </a:xfrm>
            <a:custGeom>
              <a:avLst/>
              <a:gdLst/>
              <a:ahLst/>
              <a:cxnLst/>
              <a:rect l="l" t="t" r="r" b="b"/>
              <a:pathLst>
                <a:path w="911225" h="646429">
                  <a:moveTo>
                    <a:pt x="588136" y="0"/>
                  </a:moveTo>
                  <a:lnTo>
                    <a:pt x="588136" y="161543"/>
                  </a:lnTo>
                  <a:lnTo>
                    <a:pt x="0" y="161543"/>
                  </a:lnTo>
                  <a:lnTo>
                    <a:pt x="0" y="484631"/>
                  </a:lnTo>
                  <a:lnTo>
                    <a:pt x="588136" y="484631"/>
                  </a:lnTo>
                  <a:lnTo>
                    <a:pt x="588136" y="646176"/>
                  </a:lnTo>
                  <a:lnTo>
                    <a:pt x="911225" y="323088"/>
                  </a:lnTo>
                  <a:lnTo>
                    <a:pt x="588136" y="0"/>
                  </a:lnTo>
                  <a:close/>
                </a:path>
              </a:pathLst>
            </a:custGeom>
            <a:solidFill>
              <a:srgbClr val="434343"/>
            </a:solidFill>
          </p:spPr>
          <p:txBody>
            <a:bodyPr wrap="square" lIns="0" tIns="0" rIns="0" bIns="0" rtlCol="0"/>
            <a:lstStyle/>
            <a:p>
              <a:endParaRPr/>
            </a:p>
          </p:txBody>
        </p:sp>
        <p:sp>
          <p:nvSpPr>
            <p:cNvPr id="29" name="object 29"/>
            <p:cNvSpPr/>
            <p:nvPr/>
          </p:nvSpPr>
          <p:spPr>
            <a:xfrm>
              <a:off x="7285990" y="2608833"/>
              <a:ext cx="911225" cy="646430"/>
            </a:xfrm>
            <a:custGeom>
              <a:avLst/>
              <a:gdLst/>
              <a:ahLst/>
              <a:cxnLst/>
              <a:rect l="l" t="t" r="r" b="b"/>
              <a:pathLst>
                <a:path w="911225" h="646429">
                  <a:moveTo>
                    <a:pt x="0" y="161543"/>
                  </a:moveTo>
                  <a:lnTo>
                    <a:pt x="588136" y="161543"/>
                  </a:lnTo>
                  <a:lnTo>
                    <a:pt x="588136" y="0"/>
                  </a:lnTo>
                  <a:lnTo>
                    <a:pt x="911225" y="323088"/>
                  </a:lnTo>
                  <a:lnTo>
                    <a:pt x="588136" y="646176"/>
                  </a:lnTo>
                  <a:lnTo>
                    <a:pt x="588136" y="484631"/>
                  </a:lnTo>
                  <a:lnTo>
                    <a:pt x="0" y="484631"/>
                  </a:lnTo>
                  <a:lnTo>
                    <a:pt x="0" y="161543"/>
                  </a:lnTo>
                  <a:close/>
                </a:path>
              </a:pathLst>
            </a:custGeom>
            <a:ln w="25400">
              <a:solidFill>
                <a:srgbClr val="434343"/>
              </a:solidFill>
            </a:ln>
          </p:spPr>
          <p:txBody>
            <a:bodyPr wrap="square" lIns="0" tIns="0" rIns="0" bIns="0" rtlCol="0"/>
            <a:lstStyle/>
            <a:p>
              <a:endParaRPr/>
            </a:p>
          </p:txBody>
        </p:sp>
      </p:grpSp>
      <p:grpSp>
        <p:nvGrpSpPr>
          <p:cNvPr id="30" name="object 30"/>
          <p:cNvGrpSpPr/>
          <p:nvPr/>
        </p:nvGrpSpPr>
        <p:grpSpPr>
          <a:xfrm>
            <a:off x="7296657" y="5064505"/>
            <a:ext cx="936625" cy="671830"/>
            <a:chOff x="7296657" y="5064505"/>
            <a:chExt cx="936625" cy="671830"/>
          </a:xfrm>
        </p:grpSpPr>
        <p:sp>
          <p:nvSpPr>
            <p:cNvPr id="31" name="object 31"/>
            <p:cNvSpPr/>
            <p:nvPr/>
          </p:nvSpPr>
          <p:spPr>
            <a:xfrm>
              <a:off x="7309357" y="5077205"/>
              <a:ext cx="911225" cy="646430"/>
            </a:xfrm>
            <a:custGeom>
              <a:avLst/>
              <a:gdLst/>
              <a:ahLst/>
              <a:cxnLst/>
              <a:rect l="l" t="t" r="r" b="b"/>
              <a:pathLst>
                <a:path w="911225" h="646429">
                  <a:moveTo>
                    <a:pt x="588137" y="0"/>
                  </a:moveTo>
                  <a:lnTo>
                    <a:pt x="588137" y="161544"/>
                  </a:lnTo>
                  <a:lnTo>
                    <a:pt x="0" y="161544"/>
                  </a:lnTo>
                  <a:lnTo>
                    <a:pt x="0" y="484632"/>
                  </a:lnTo>
                  <a:lnTo>
                    <a:pt x="588137" y="484632"/>
                  </a:lnTo>
                  <a:lnTo>
                    <a:pt x="588137" y="646239"/>
                  </a:lnTo>
                  <a:lnTo>
                    <a:pt x="911225" y="323088"/>
                  </a:lnTo>
                  <a:lnTo>
                    <a:pt x="588137" y="0"/>
                  </a:lnTo>
                  <a:close/>
                </a:path>
              </a:pathLst>
            </a:custGeom>
            <a:solidFill>
              <a:srgbClr val="434343"/>
            </a:solidFill>
          </p:spPr>
          <p:txBody>
            <a:bodyPr wrap="square" lIns="0" tIns="0" rIns="0" bIns="0" rtlCol="0"/>
            <a:lstStyle/>
            <a:p>
              <a:endParaRPr/>
            </a:p>
          </p:txBody>
        </p:sp>
        <p:sp>
          <p:nvSpPr>
            <p:cNvPr id="32" name="object 32"/>
            <p:cNvSpPr/>
            <p:nvPr/>
          </p:nvSpPr>
          <p:spPr>
            <a:xfrm>
              <a:off x="7309357" y="5077205"/>
              <a:ext cx="911225" cy="646430"/>
            </a:xfrm>
            <a:custGeom>
              <a:avLst/>
              <a:gdLst/>
              <a:ahLst/>
              <a:cxnLst/>
              <a:rect l="l" t="t" r="r" b="b"/>
              <a:pathLst>
                <a:path w="911225" h="646429">
                  <a:moveTo>
                    <a:pt x="0" y="161544"/>
                  </a:moveTo>
                  <a:lnTo>
                    <a:pt x="588137" y="161544"/>
                  </a:lnTo>
                  <a:lnTo>
                    <a:pt x="588137" y="0"/>
                  </a:lnTo>
                  <a:lnTo>
                    <a:pt x="911225" y="323088"/>
                  </a:lnTo>
                  <a:lnTo>
                    <a:pt x="588137" y="646239"/>
                  </a:lnTo>
                  <a:lnTo>
                    <a:pt x="588137" y="484632"/>
                  </a:lnTo>
                  <a:lnTo>
                    <a:pt x="0" y="484632"/>
                  </a:lnTo>
                  <a:lnTo>
                    <a:pt x="0" y="161544"/>
                  </a:lnTo>
                  <a:close/>
                </a:path>
              </a:pathLst>
            </a:custGeom>
            <a:ln w="25400">
              <a:solidFill>
                <a:srgbClr val="434343"/>
              </a:solidFill>
            </a:ln>
          </p:spPr>
          <p:txBody>
            <a:bodyPr wrap="square" lIns="0" tIns="0" rIns="0" bIns="0" rtlCol="0"/>
            <a:lstStyle/>
            <a:p>
              <a:endParaRPr/>
            </a:p>
          </p:txBody>
        </p:sp>
      </p:grpSp>
      <p:grpSp>
        <p:nvGrpSpPr>
          <p:cNvPr id="33" name="object 33"/>
          <p:cNvGrpSpPr/>
          <p:nvPr/>
        </p:nvGrpSpPr>
        <p:grpSpPr>
          <a:xfrm>
            <a:off x="7301992" y="3806825"/>
            <a:ext cx="930910" cy="695325"/>
            <a:chOff x="7301992" y="3806825"/>
            <a:chExt cx="930910" cy="695325"/>
          </a:xfrm>
        </p:grpSpPr>
        <p:sp>
          <p:nvSpPr>
            <p:cNvPr id="34" name="object 34"/>
            <p:cNvSpPr/>
            <p:nvPr/>
          </p:nvSpPr>
          <p:spPr>
            <a:xfrm>
              <a:off x="7314692" y="3819525"/>
              <a:ext cx="905510" cy="669925"/>
            </a:xfrm>
            <a:custGeom>
              <a:avLst/>
              <a:gdLst/>
              <a:ahLst/>
              <a:cxnLst/>
              <a:rect l="l" t="t" r="r" b="b"/>
              <a:pathLst>
                <a:path w="905509" h="669925">
                  <a:moveTo>
                    <a:pt x="784351" y="0"/>
                  </a:moveTo>
                  <a:lnTo>
                    <a:pt x="239013" y="220344"/>
                  </a:lnTo>
                  <a:lnTo>
                    <a:pt x="178561" y="70485"/>
                  </a:lnTo>
                  <a:lnTo>
                    <a:pt x="0" y="491108"/>
                  </a:lnTo>
                  <a:lnTo>
                    <a:pt x="420624" y="669670"/>
                  </a:lnTo>
                  <a:lnTo>
                    <a:pt x="360044" y="519811"/>
                  </a:lnTo>
                  <a:lnTo>
                    <a:pt x="905382" y="299466"/>
                  </a:lnTo>
                  <a:lnTo>
                    <a:pt x="784351" y="0"/>
                  </a:lnTo>
                  <a:close/>
                </a:path>
              </a:pathLst>
            </a:custGeom>
            <a:solidFill>
              <a:srgbClr val="434343"/>
            </a:solidFill>
          </p:spPr>
          <p:txBody>
            <a:bodyPr wrap="square" lIns="0" tIns="0" rIns="0" bIns="0" rtlCol="0"/>
            <a:lstStyle/>
            <a:p>
              <a:endParaRPr/>
            </a:p>
          </p:txBody>
        </p:sp>
        <p:sp>
          <p:nvSpPr>
            <p:cNvPr id="35" name="object 35"/>
            <p:cNvSpPr/>
            <p:nvPr/>
          </p:nvSpPr>
          <p:spPr>
            <a:xfrm>
              <a:off x="7314692" y="3819525"/>
              <a:ext cx="905510" cy="669925"/>
            </a:xfrm>
            <a:custGeom>
              <a:avLst/>
              <a:gdLst/>
              <a:ahLst/>
              <a:cxnLst/>
              <a:rect l="l" t="t" r="r" b="b"/>
              <a:pathLst>
                <a:path w="905509" h="669925">
                  <a:moveTo>
                    <a:pt x="905382" y="299466"/>
                  </a:moveTo>
                  <a:lnTo>
                    <a:pt x="360044" y="519811"/>
                  </a:lnTo>
                  <a:lnTo>
                    <a:pt x="420624" y="669670"/>
                  </a:lnTo>
                  <a:lnTo>
                    <a:pt x="0" y="491108"/>
                  </a:lnTo>
                  <a:lnTo>
                    <a:pt x="178561" y="70485"/>
                  </a:lnTo>
                  <a:lnTo>
                    <a:pt x="239013" y="220344"/>
                  </a:lnTo>
                  <a:lnTo>
                    <a:pt x="784351" y="0"/>
                  </a:lnTo>
                  <a:lnTo>
                    <a:pt x="905382" y="299466"/>
                  </a:lnTo>
                  <a:close/>
                </a:path>
              </a:pathLst>
            </a:custGeom>
            <a:ln w="25400">
              <a:solidFill>
                <a:srgbClr val="434343"/>
              </a:solidFill>
            </a:ln>
          </p:spPr>
          <p:txBody>
            <a:bodyPr wrap="square" lIns="0" tIns="0" rIns="0" bIns="0" rtlCol="0"/>
            <a:lstStyle/>
            <a:p>
              <a:endParaRPr/>
            </a:p>
          </p:txBody>
        </p:sp>
      </p:grpSp>
      <p:sp>
        <p:nvSpPr>
          <p:cNvPr id="36" name="object 36"/>
          <p:cNvSpPr txBox="1">
            <a:spLocks noGrp="1"/>
          </p:cNvSpPr>
          <p:nvPr>
            <p:ph type="title"/>
          </p:nvPr>
        </p:nvSpPr>
        <p:spPr>
          <a:prstGeom prst="rect">
            <a:avLst/>
          </a:prstGeom>
        </p:spPr>
        <p:txBody>
          <a:bodyPr vert="horz" wrap="square" lIns="0" tIns="12065" rIns="0" bIns="0" rtlCol="0">
            <a:spAutoFit/>
          </a:bodyPr>
          <a:lstStyle/>
          <a:p>
            <a:pPr marL="1539240">
              <a:lnSpc>
                <a:spcPct val="100000"/>
              </a:lnSpc>
              <a:spcBef>
                <a:spcPts val="95"/>
              </a:spcBef>
            </a:pPr>
            <a:r>
              <a:rPr dirty="0"/>
              <a:t>TRAIN</a:t>
            </a:r>
            <a:r>
              <a:rPr spc="-25" dirty="0"/>
              <a:t> </a:t>
            </a:r>
            <a:r>
              <a:rPr dirty="0"/>
              <a:t>-</a:t>
            </a:r>
            <a:r>
              <a:rPr spc="-45" dirty="0"/>
              <a:t> </a:t>
            </a:r>
            <a:r>
              <a:rPr dirty="0"/>
              <a:t>TEST</a:t>
            </a:r>
            <a:r>
              <a:rPr spc="-40" dirty="0"/>
              <a:t> </a:t>
            </a:r>
            <a:r>
              <a:rPr spc="-10" dirty="0"/>
              <a:t>SPLIT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4301" y="2886583"/>
            <a:ext cx="2848610" cy="1031875"/>
          </a:xfrm>
          <a:prstGeom prst="rect">
            <a:avLst/>
          </a:prstGeom>
        </p:spPr>
        <p:txBody>
          <a:bodyPr vert="horz" wrap="square" lIns="0" tIns="12700" rIns="0" bIns="0" rtlCol="0">
            <a:spAutoFit/>
          </a:bodyPr>
          <a:lstStyle/>
          <a:p>
            <a:pPr marL="242570" marR="5080" indent="-230504">
              <a:lnSpc>
                <a:spcPct val="100000"/>
              </a:lnSpc>
              <a:spcBef>
                <a:spcPts val="100"/>
              </a:spcBef>
            </a:pPr>
            <a:r>
              <a:rPr sz="3300" b="1" dirty="0">
                <a:solidFill>
                  <a:srgbClr val="434343"/>
                </a:solidFill>
                <a:latin typeface="Calibri"/>
                <a:cs typeface="Calibri"/>
              </a:rPr>
              <a:t>DATA</a:t>
            </a:r>
            <a:r>
              <a:rPr sz="3300" b="1" spc="-65" dirty="0">
                <a:solidFill>
                  <a:srgbClr val="434343"/>
                </a:solidFill>
                <a:latin typeface="Calibri"/>
                <a:cs typeface="Calibri"/>
              </a:rPr>
              <a:t> </a:t>
            </a:r>
            <a:r>
              <a:rPr sz="3300" b="1" dirty="0">
                <a:solidFill>
                  <a:srgbClr val="434343"/>
                </a:solidFill>
                <a:latin typeface="Calibri"/>
                <a:cs typeface="Calibri"/>
              </a:rPr>
              <a:t>SCIENCE</a:t>
            </a:r>
            <a:r>
              <a:rPr sz="3300" b="1" spc="-35" dirty="0">
                <a:solidFill>
                  <a:srgbClr val="434343"/>
                </a:solidFill>
                <a:latin typeface="Calibri"/>
                <a:cs typeface="Calibri"/>
              </a:rPr>
              <a:t> </a:t>
            </a:r>
            <a:r>
              <a:rPr sz="3300" b="1" spc="-50" dirty="0">
                <a:solidFill>
                  <a:srgbClr val="434343"/>
                </a:solidFill>
                <a:latin typeface="Calibri"/>
                <a:cs typeface="Calibri"/>
              </a:rPr>
              <a:t>2 </a:t>
            </a:r>
            <a:r>
              <a:rPr sz="3300" b="1" dirty="0">
                <a:solidFill>
                  <a:srgbClr val="434343"/>
                </a:solidFill>
                <a:latin typeface="Calibri"/>
                <a:cs typeface="Calibri"/>
              </a:rPr>
              <a:t>DATA</a:t>
            </a:r>
            <a:r>
              <a:rPr sz="3300" b="1" spc="-10" dirty="0">
                <a:solidFill>
                  <a:srgbClr val="434343"/>
                </a:solidFill>
                <a:latin typeface="Calibri"/>
                <a:cs typeface="Calibri"/>
              </a:rPr>
              <a:t> </a:t>
            </a:r>
            <a:r>
              <a:rPr sz="3300" b="1" dirty="0">
                <a:solidFill>
                  <a:srgbClr val="434343"/>
                </a:solidFill>
                <a:latin typeface="Calibri"/>
                <a:cs typeface="Calibri"/>
              </a:rPr>
              <a:t>&amp;</a:t>
            </a:r>
            <a:r>
              <a:rPr sz="3300" b="1" spc="-10" dirty="0">
                <a:solidFill>
                  <a:srgbClr val="434343"/>
                </a:solidFill>
                <a:latin typeface="Calibri"/>
                <a:cs typeface="Calibri"/>
              </a:rPr>
              <a:t> </a:t>
            </a:r>
            <a:r>
              <a:rPr sz="3300" b="1" dirty="0">
                <a:solidFill>
                  <a:srgbClr val="434343"/>
                </a:solidFill>
                <a:latin typeface="Calibri"/>
                <a:cs typeface="Calibri"/>
              </a:rPr>
              <a:t>A.I. </a:t>
            </a:r>
            <a:r>
              <a:rPr sz="3300" b="1" spc="-50" dirty="0">
                <a:solidFill>
                  <a:srgbClr val="434343"/>
                </a:solidFill>
                <a:latin typeface="Calibri"/>
                <a:cs typeface="Calibri"/>
              </a:rPr>
              <a:t>3</a:t>
            </a:r>
            <a:endParaRPr sz="3300">
              <a:latin typeface="Calibri"/>
              <a:cs typeface="Calibri"/>
            </a:endParaRPr>
          </a:p>
        </p:txBody>
      </p:sp>
      <p:sp>
        <p:nvSpPr>
          <p:cNvPr id="3" name="object 3"/>
          <p:cNvSpPr txBox="1"/>
          <p:nvPr/>
        </p:nvSpPr>
        <p:spPr>
          <a:xfrm>
            <a:off x="1356105" y="711911"/>
            <a:ext cx="1689100" cy="709930"/>
          </a:xfrm>
          <a:prstGeom prst="rect">
            <a:avLst/>
          </a:prstGeom>
        </p:spPr>
        <p:txBody>
          <a:bodyPr vert="horz" wrap="square" lIns="0" tIns="121920" rIns="0" bIns="0" rtlCol="0">
            <a:spAutoFit/>
          </a:bodyPr>
          <a:lstStyle/>
          <a:p>
            <a:pPr marL="155575">
              <a:lnSpc>
                <a:spcPct val="100000"/>
              </a:lnSpc>
              <a:spcBef>
                <a:spcPts val="960"/>
              </a:spcBef>
            </a:pPr>
            <a:r>
              <a:rPr sz="1800" b="1" dirty="0">
                <a:solidFill>
                  <a:srgbClr val="BEBEBE"/>
                </a:solidFill>
                <a:latin typeface="Calibri"/>
                <a:cs typeface="Calibri"/>
              </a:rPr>
              <a:t>PYTHON</a:t>
            </a:r>
            <a:r>
              <a:rPr sz="1800" b="1" spc="-65" dirty="0">
                <a:solidFill>
                  <a:srgbClr val="BEBEBE"/>
                </a:solidFill>
                <a:latin typeface="Calibri"/>
                <a:cs typeface="Calibri"/>
              </a:rPr>
              <a:t> </a:t>
            </a:r>
            <a:r>
              <a:rPr sz="1800" b="1" spc="-10" dirty="0">
                <a:solidFill>
                  <a:srgbClr val="BEBEBE"/>
                </a:solidFill>
                <a:latin typeface="Calibri"/>
                <a:cs typeface="Calibri"/>
              </a:rPr>
              <a:t>BASICS</a:t>
            </a:r>
            <a:endParaRPr sz="1800">
              <a:latin typeface="Calibri"/>
              <a:cs typeface="Calibri"/>
            </a:endParaRPr>
          </a:p>
          <a:p>
            <a:pPr marL="12700">
              <a:lnSpc>
                <a:spcPct val="100000"/>
              </a:lnSpc>
              <a:spcBef>
                <a:spcPts val="685"/>
              </a:spcBef>
            </a:pPr>
            <a:r>
              <a:rPr sz="1400" b="1" spc="-110" dirty="0">
                <a:solidFill>
                  <a:srgbClr val="BEBEBE"/>
                </a:solidFill>
                <a:latin typeface="Roboto Bk"/>
                <a:cs typeface="Roboto Bk"/>
              </a:rPr>
              <a:t>Python</a:t>
            </a:r>
            <a:r>
              <a:rPr sz="1400" b="1" spc="-35" dirty="0">
                <a:solidFill>
                  <a:srgbClr val="BEBEBE"/>
                </a:solidFill>
                <a:latin typeface="Roboto Bk"/>
                <a:cs typeface="Roboto Bk"/>
              </a:rPr>
              <a:t> </a:t>
            </a:r>
            <a:r>
              <a:rPr sz="1400" b="1" spc="-80" dirty="0">
                <a:solidFill>
                  <a:srgbClr val="BEBEBE"/>
                </a:solidFill>
                <a:latin typeface="Roboto Bk"/>
                <a:cs typeface="Roboto Bk"/>
              </a:rPr>
              <a:t>for</a:t>
            </a:r>
            <a:r>
              <a:rPr sz="1400" b="1" spc="-25" dirty="0">
                <a:solidFill>
                  <a:srgbClr val="BEBEBE"/>
                </a:solidFill>
                <a:latin typeface="Roboto Bk"/>
                <a:cs typeface="Roboto Bk"/>
              </a:rPr>
              <a:t> </a:t>
            </a:r>
            <a:r>
              <a:rPr sz="1400" b="1" spc="-85" dirty="0">
                <a:solidFill>
                  <a:srgbClr val="BEBEBE"/>
                </a:solidFill>
                <a:latin typeface="Roboto Bk"/>
                <a:cs typeface="Roboto Bk"/>
              </a:rPr>
              <a:t>data</a:t>
            </a:r>
            <a:r>
              <a:rPr sz="1400" b="1" dirty="0">
                <a:solidFill>
                  <a:srgbClr val="BEBEBE"/>
                </a:solidFill>
                <a:latin typeface="Roboto Bk"/>
                <a:cs typeface="Roboto Bk"/>
              </a:rPr>
              <a:t> </a:t>
            </a:r>
            <a:r>
              <a:rPr sz="1400" b="1" spc="-65" dirty="0">
                <a:solidFill>
                  <a:srgbClr val="BEBEBE"/>
                </a:solidFill>
                <a:latin typeface="Roboto Bk"/>
                <a:cs typeface="Roboto Bk"/>
              </a:rPr>
              <a:t>science</a:t>
            </a:r>
            <a:endParaRPr sz="1400">
              <a:latin typeface="Roboto Bk"/>
              <a:cs typeface="Roboto Bk"/>
            </a:endParaRPr>
          </a:p>
        </p:txBody>
      </p:sp>
      <p:sp>
        <p:nvSpPr>
          <p:cNvPr id="4" name="object 4"/>
          <p:cNvSpPr txBox="1"/>
          <p:nvPr/>
        </p:nvSpPr>
        <p:spPr>
          <a:xfrm>
            <a:off x="654202" y="2007876"/>
            <a:ext cx="2388235"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WORKING</a:t>
            </a:r>
            <a:r>
              <a:rPr sz="1800" b="1" spc="-45" dirty="0">
                <a:solidFill>
                  <a:srgbClr val="BEBEBE"/>
                </a:solidFill>
                <a:latin typeface="Calibri"/>
                <a:cs typeface="Calibri"/>
              </a:rPr>
              <a:t> </a:t>
            </a:r>
            <a:r>
              <a:rPr sz="1800" b="1" dirty="0">
                <a:solidFill>
                  <a:srgbClr val="BEBEBE"/>
                </a:solidFill>
                <a:latin typeface="Calibri"/>
                <a:cs typeface="Calibri"/>
              </a:rPr>
              <a:t>WITH</a:t>
            </a:r>
            <a:r>
              <a:rPr sz="1800" b="1" spc="-50" dirty="0">
                <a:solidFill>
                  <a:srgbClr val="BEBEBE"/>
                </a:solidFill>
                <a:latin typeface="Calibri"/>
                <a:cs typeface="Calibri"/>
              </a:rPr>
              <a:t> </a:t>
            </a:r>
            <a:r>
              <a:rPr sz="1800" b="1" spc="-10" dirty="0">
                <a:solidFill>
                  <a:srgbClr val="BEBEBE"/>
                </a:solidFill>
                <a:latin typeface="Calibri"/>
                <a:cs typeface="Calibri"/>
              </a:rPr>
              <a:t>ARRAYS</a:t>
            </a:r>
            <a:endParaRPr sz="1800">
              <a:latin typeface="Calibri"/>
              <a:cs typeface="Calibri"/>
            </a:endParaRPr>
          </a:p>
          <a:p>
            <a:pPr marR="5715" algn="r">
              <a:lnSpc>
                <a:spcPct val="100000"/>
              </a:lnSpc>
              <a:spcBef>
                <a:spcPts val="680"/>
              </a:spcBef>
            </a:pPr>
            <a:r>
              <a:rPr sz="1400" b="1" spc="-10" dirty="0">
                <a:solidFill>
                  <a:srgbClr val="BEBEBE"/>
                </a:solidFill>
                <a:latin typeface="Roboto Bk"/>
                <a:cs typeface="Roboto Bk"/>
              </a:rPr>
              <a:t>Numpy</a:t>
            </a:r>
            <a:endParaRPr sz="1400">
              <a:latin typeface="Roboto Bk"/>
              <a:cs typeface="Roboto Bk"/>
            </a:endParaRPr>
          </a:p>
        </p:txBody>
      </p:sp>
      <p:sp>
        <p:nvSpPr>
          <p:cNvPr id="5" name="object 5"/>
          <p:cNvSpPr txBox="1">
            <a:spLocks noGrp="1"/>
          </p:cNvSpPr>
          <p:nvPr>
            <p:ph type="title"/>
          </p:nvPr>
        </p:nvSpPr>
        <p:spPr>
          <a:prstGeom prst="rect">
            <a:avLst/>
          </a:prstGeom>
        </p:spPr>
        <p:txBody>
          <a:bodyPr vert="horz" wrap="square" lIns="0" tIns="148538" rIns="0" bIns="0" rtlCol="0">
            <a:spAutoFit/>
          </a:bodyPr>
          <a:lstStyle/>
          <a:p>
            <a:pPr marL="815340">
              <a:lnSpc>
                <a:spcPct val="100000"/>
              </a:lnSpc>
              <a:spcBef>
                <a:spcPts val="100"/>
              </a:spcBef>
            </a:pPr>
            <a:r>
              <a:rPr sz="4800" spc="-50" dirty="0">
                <a:solidFill>
                  <a:srgbClr val="BEBEBE"/>
                </a:solidFill>
              </a:rPr>
              <a:t>I</a:t>
            </a:r>
            <a:endParaRPr sz="4800"/>
          </a:p>
        </p:txBody>
      </p:sp>
      <p:sp>
        <p:nvSpPr>
          <p:cNvPr id="6" name="object 6"/>
          <p:cNvSpPr txBox="1"/>
          <p:nvPr/>
        </p:nvSpPr>
        <p:spPr>
          <a:xfrm>
            <a:off x="3659251" y="3283661"/>
            <a:ext cx="514984"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III</a:t>
            </a:r>
            <a:endParaRPr sz="4800">
              <a:latin typeface="Calibri"/>
              <a:cs typeface="Calibri"/>
            </a:endParaRPr>
          </a:p>
        </p:txBody>
      </p:sp>
      <p:sp>
        <p:nvSpPr>
          <p:cNvPr id="7" name="object 7"/>
          <p:cNvSpPr txBox="1"/>
          <p:nvPr/>
        </p:nvSpPr>
        <p:spPr>
          <a:xfrm>
            <a:off x="3822319" y="1988261"/>
            <a:ext cx="351790"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II</a:t>
            </a:r>
            <a:endParaRPr sz="4800">
              <a:latin typeface="Calibri"/>
              <a:cs typeface="Calibri"/>
            </a:endParaRPr>
          </a:p>
        </p:txBody>
      </p:sp>
      <p:sp>
        <p:nvSpPr>
          <p:cNvPr id="8" name="object 8"/>
          <p:cNvSpPr/>
          <p:nvPr/>
        </p:nvSpPr>
        <p:spPr>
          <a:xfrm>
            <a:off x="4396359" y="0"/>
            <a:ext cx="0" cy="3192145"/>
          </a:xfrm>
          <a:custGeom>
            <a:avLst/>
            <a:gdLst/>
            <a:ahLst/>
            <a:cxnLst/>
            <a:rect l="l" t="t" r="r" b="b"/>
            <a:pathLst>
              <a:path h="3192145">
                <a:moveTo>
                  <a:pt x="0" y="0"/>
                </a:moveTo>
                <a:lnTo>
                  <a:pt x="0" y="3191637"/>
                </a:lnTo>
              </a:path>
            </a:pathLst>
          </a:custGeom>
          <a:ln w="9525">
            <a:solidFill>
              <a:srgbClr val="585858"/>
            </a:solidFill>
          </a:ln>
        </p:spPr>
        <p:txBody>
          <a:bodyPr wrap="square" lIns="0" tIns="0" rIns="0" bIns="0" rtlCol="0"/>
          <a:lstStyle/>
          <a:p>
            <a:endParaRPr/>
          </a:p>
        </p:txBody>
      </p:sp>
      <p:sp>
        <p:nvSpPr>
          <p:cNvPr id="9" name="object 9"/>
          <p:cNvSpPr/>
          <p:nvPr/>
        </p:nvSpPr>
        <p:spPr>
          <a:xfrm>
            <a:off x="7811198" y="4175252"/>
            <a:ext cx="9525" cy="2682875"/>
          </a:xfrm>
          <a:custGeom>
            <a:avLst/>
            <a:gdLst/>
            <a:ahLst/>
            <a:cxnLst/>
            <a:rect l="l" t="t" r="r" b="b"/>
            <a:pathLst>
              <a:path w="9525" h="2682875">
                <a:moveTo>
                  <a:pt x="9525" y="0"/>
                </a:moveTo>
                <a:lnTo>
                  <a:pt x="0" y="0"/>
                </a:lnTo>
                <a:lnTo>
                  <a:pt x="0" y="2682748"/>
                </a:lnTo>
                <a:lnTo>
                  <a:pt x="9525" y="2682748"/>
                </a:lnTo>
                <a:lnTo>
                  <a:pt x="9525" y="0"/>
                </a:lnTo>
                <a:close/>
              </a:path>
            </a:pathLst>
          </a:custGeom>
          <a:solidFill>
            <a:srgbClr val="585858"/>
          </a:solidFill>
        </p:spPr>
        <p:txBody>
          <a:bodyPr wrap="square" lIns="0" tIns="0" rIns="0" bIns="0" rtlCol="0"/>
          <a:lstStyle/>
          <a:p>
            <a:endParaRPr/>
          </a:p>
        </p:txBody>
      </p:sp>
      <p:sp>
        <p:nvSpPr>
          <p:cNvPr id="10" name="object 10"/>
          <p:cNvSpPr txBox="1"/>
          <p:nvPr/>
        </p:nvSpPr>
        <p:spPr>
          <a:xfrm>
            <a:off x="8006333" y="2829509"/>
            <a:ext cx="54927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IV</a:t>
            </a:r>
            <a:endParaRPr sz="4800">
              <a:latin typeface="Calibri"/>
              <a:cs typeface="Calibri"/>
            </a:endParaRPr>
          </a:p>
        </p:txBody>
      </p:sp>
      <p:sp>
        <p:nvSpPr>
          <p:cNvPr id="11" name="object 11"/>
          <p:cNvSpPr txBox="1"/>
          <p:nvPr/>
        </p:nvSpPr>
        <p:spPr>
          <a:xfrm>
            <a:off x="8006333" y="4117975"/>
            <a:ext cx="386080" cy="756920"/>
          </a:xfrm>
          <a:prstGeom prst="rect">
            <a:avLst/>
          </a:prstGeom>
        </p:spPr>
        <p:txBody>
          <a:bodyPr vert="horz" wrap="square" lIns="0" tIns="12700" rIns="0" bIns="0" rtlCol="0">
            <a:spAutoFit/>
          </a:bodyPr>
          <a:lstStyle/>
          <a:p>
            <a:pPr marL="12700">
              <a:lnSpc>
                <a:spcPct val="100000"/>
              </a:lnSpc>
              <a:spcBef>
                <a:spcPts val="100"/>
              </a:spcBef>
            </a:pPr>
            <a:r>
              <a:rPr sz="4800" b="1" spc="-50" dirty="0">
                <a:solidFill>
                  <a:srgbClr val="434343"/>
                </a:solidFill>
                <a:latin typeface="Calibri"/>
                <a:cs typeface="Calibri"/>
              </a:rPr>
              <a:t>V</a:t>
            </a:r>
            <a:endParaRPr sz="4800">
              <a:latin typeface="Calibri"/>
              <a:cs typeface="Calibri"/>
            </a:endParaRPr>
          </a:p>
        </p:txBody>
      </p:sp>
      <p:sp>
        <p:nvSpPr>
          <p:cNvPr id="12" name="object 12"/>
          <p:cNvSpPr txBox="1"/>
          <p:nvPr/>
        </p:nvSpPr>
        <p:spPr>
          <a:xfrm>
            <a:off x="1103782" y="3304455"/>
            <a:ext cx="1939289"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DATA</a:t>
            </a:r>
            <a:r>
              <a:rPr sz="1800" b="1" spc="-30" dirty="0">
                <a:solidFill>
                  <a:srgbClr val="BEBEBE"/>
                </a:solidFill>
                <a:latin typeface="Calibri"/>
                <a:cs typeface="Calibri"/>
              </a:rPr>
              <a:t> </a:t>
            </a:r>
            <a:r>
              <a:rPr sz="1800" b="1" spc="-10" dirty="0">
                <a:solidFill>
                  <a:srgbClr val="BEBEBE"/>
                </a:solidFill>
                <a:latin typeface="Calibri"/>
                <a:cs typeface="Calibri"/>
              </a:rPr>
              <a:t>ENGINEERING</a:t>
            </a:r>
            <a:endParaRPr sz="1800">
              <a:latin typeface="Calibri"/>
              <a:cs typeface="Calibri"/>
            </a:endParaRPr>
          </a:p>
          <a:p>
            <a:pPr marR="5080" algn="r">
              <a:lnSpc>
                <a:spcPct val="100000"/>
              </a:lnSpc>
              <a:spcBef>
                <a:spcPts val="680"/>
              </a:spcBef>
            </a:pPr>
            <a:r>
              <a:rPr sz="1400" b="1" spc="-10" dirty="0">
                <a:solidFill>
                  <a:srgbClr val="BEBEBE"/>
                </a:solidFill>
                <a:latin typeface="Roboto Bk"/>
                <a:cs typeface="Roboto Bk"/>
              </a:rPr>
              <a:t>pandas</a:t>
            </a:r>
            <a:endParaRPr sz="1400">
              <a:latin typeface="Roboto Bk"/>
              <a:cs typeface="Roboto Bk"/>
            </a:endParaRPr>
          </a:p>
        </p:txBody>
      </p:sp>
      <p:sp>
        <p:nvSpPr>
          <p:cNvPr id="13" name="object 13"/>
          <p:cNvSpPr txBox="1"/>
          <p:nvPr/>
        </p:nvSpPr>
        <p:spPr>
          <a:xfrm>
            <a:off x="9192514" y="2871984"/>
            <a:ext cx="2084705"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DATA</a:t>
            </a:r>
            <a:r>
              <a:rPr sz="1800" b="1" spc="-30" dirty="0">
                <a:solidFill>
                  <a:srgbClr val="BEBEBE"/>
                </a:solidFill>
                <a:latin typeface="Calibri"/>
                <a:cs typeface="Calibri"/>
              </a:rPr>
              <a:t> </a:t>
            </a:r>
            <a:r>
              <a:rPr sz="1800" b="1" spc="-10" dirty="0">
                <a:solidFill>
                  <a:srgbClr val="BEBEBE"/>
                </a:solidFill>
                <a:latin typeface="Calibri"/>
                <a:cs typeface="Calibri"/>
              </a:rPr>
              <a:t>VISUALISATION</a:t>
            </a:r>
            <a:endParaRPr sz="1800">
              <a:latin typeface="Calibri"/>
              <a:cs typeface="Calibri"/>
            </a:endParaRPr>
          </a:p>
          <a:p>
            <a:pPr marL="12700">
              <a:lnSpc>
                <a:spcPct val="100000"/>
              </a:lnSpc>
              <a:spcBef>
                <a:spcPts val="680"/>
              </a:spcBef>
            </a:pPr>
            <a:r>
              <a:rPr sz="1400" b="1" spc="-10" dirty="0">
                <a:solidFill>
                  <a:srgbClr val="BEBEBE"/>
                </a:solidFill>
                <a:latin typeface="Roboto Bk"/>
                <a:cs typeface="Roboto Bk"/>
              </a:rPr>
              <a:t>Matplotlib</a:t>
            </a:r>
            <a:endParaRPr sz="1400">
              <a:latin typeface="Roboto Bk"/>
              <a:cs typeface="Roboto Bk"/>
            </a:endParaRPr>
          </a:p>
        </p:txBody>
      </p:sp>
      <p:sp>
        <p:nvSpPr>
          <p:cNvPr id="14" name="object 14"/>
          <p:cNvSpPr txBox="1"/>
          <p:nvPr/>
        </p:nvSpPr>
        <p:spPr>
          <a:xfrm>
            <a:off x="9192514" y="4171552"/>
            <a:ext cx="1986280" cy="707390"/>
          </a:xfrm>
          <a:prstGeom prst="rect">
            <a:avLst/>
          </a:prstGeom>
        </p:spPr>
        <p:txBody>
          <a:bodyPr vert="horz" wrap="square" lIns="0" tIns="121285" rIns="0" bIns="0" rtlCol="0">
            <a:spAutoFit/>
          </a:bodyPr>
          <a:lstStyle/>
          <a:p>
            <a:pPr marL="12700">
              <a:lnSpc>
                <a:spcPct val="100000"/>
              </a:lnSpc>
              <a:spcBef>
                <a:spcPts val="955"/>
              </a:spcBef>
            </a:pPr>
            <a:r>
              <a:rPr sz="1800" b="1" dirty="0">
                <a:solidFill>
                  <a:srgbClr val="434343"/>
                </a:solidFill>
                <a:latin typeface="Calibri"/>
                <a:cs typeface="Calibri"/>
              </a:rPr>
              <a:t>MACHINE </a:t>
            </a:r>
            <a:r>
              <a:rPr sz="1800" b="1" spc="-10" dirty="0">
                <a:solidFill>
                  <a:srgbClr val="434343"/>
                </a:solidFill>
                <a:latin typeface="Calibri"/>
                <a:cs typeface="Calibri"/>
              </a:rPr>
              <a:t>LEARNING</a:t>
            </a:r>
            <a:endParaRPr sz="1800">
              <a:latin typeface="Calibri"/>
              <a:cs typeface="Calibri"/>
            </a:endParaRPr>
          </a:p>
          <a:p>
            <a:pPr marL="12700">
              <a:lnSpc>
                <a:spcPct val="100000"/>
              </a:lnSpc>
              <a:spcBef>
                <a:spcPts val="670"/>
              </a:spcBef>
            </a:pPr>
            <a:r>
              <a:rPr sz="1400" b="1" spc="-90" dirty="0">
                <a:solidFill>
                  <a:srgbClr val="434343"/>
                </a:solidFill>
                <a:latin typeface="Roboto Bk"/>
                <a:cs typeface="Roboto Bk"/>
              </a:rPr>
              <a:t>Automatically</a:t>
            </a:r>
            <a:r>
              <a:rPr sz="1400" b="1" spc="-20" dirty="0">
                <a:solidFill>
                  <a:srgbClr val="434343"/>
                </a:solidFill>
                <a:latin typeface="Roboto Bk"/>
                <a:cs typeface="Roboto Bk"/>
              </a:rPr>
              <a:t> </a:t>
            </a:r>
            <a:r>
              <a:rPr sz="1400" b="1" spc="-90" dirty="0">
                <a:solidFill>
                  <a:srgbClr val="434343"/>
                </a:solidFill>
                <a:latin typeface="Roboto Bk"/>
                <a:cs typeface="Roboto Bk"/>
              </a:rPr>
              <a:t>find</a:t>
            </a:r>
            <a:r>
              <a:rPr sz="1400" b="1" spc="-5" dirty="0">
                <a:solidFill>
                  <a:srgbClr val="434343"/>
                </a:solidFill>
                <a:latin typeface="Roboto Bk"/>
                <a:cs typeface="Roboto Bk"/>
              </a:rPr>
              <a:t> </a:t>
            </a:r>
            <a:r>
              <a:rPr sz="1400" b="1" spc="-20" dirty="0">
                <a:solidFill>
                  <a:srgbClr val="434343"/>
                </a:solidFill>
                <a:latin typeface="Roboto Bk"/>
                <a:cs typeface="Roboto Bk"/>
              </a:rPr>
              <a:t>patterns</a:t>
            </a:r>
            <a:endParaRPr sz="1400">
              <a:latin typeface="Roboto Bk"/>
              <a:cs typeface="Roboto B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0494" y="557022"/>
            <a:ext cx="5817235" cy="452120"/>
          </a:xfrm>
          <a:prstGeom prst="rect">
            <a:avLst/>
          </a:prstGeom>
        </p:spPr>
        <p:txBody>
          <a:bodyPr vert="horz" wrap="square" lIns="0" tIns="12065" rIns="0" bIns="0" rtlCol="0">
            <a:spAutoFit/>
          </a:bodyPr>
          <a:lstStyle/>
          <a:p>
            <a:pPr marL="12700">
              <a:lnSpc>
                <a:spcPct val="100000"/>
              </a:lnSpc>
              <a:spcBef>
                <a:spcPts val="95"/>
              </a:spcBef>
            </a:pPr>
            <a:r>
              <a:rPr dirty="0"/>
              <a:t>TRAIN</a:t>
            </a:r>
            <a:r>
              <a:rPr spc="-25" dirty="0"/>
              <a:t> </a:t>
            </a:r>
            <a:r>
              <a:rPr dirty="0"/>
              <a:t>–</a:t>
            </a:r>
            <a:r>
              <a:rPr spc="-45" dirty="0"/>
              <a:t> </a:t>
            </a:r>
            <a:r>
              <a:rPr dirty="0"/>
              <a:t>TEST</a:t>
            </a:r>
            <a:r>
              <a:rPr spc="-55" dirty="0"/>
              <a:t> </a:t>
            </a:r>
            <a:r>
              <a:rPr dirty="0"/>
              <a:t>SPLIT</a:t>
            </a:r>
            <a:r>
              <a:rPr spc="-30" dirty="0"/>
              <a:t> </a:t>
            </a:r>
            <a:r>
              <a:rPr dirty="0"/>
              <a:t>WITH</a:t>
            </a:r>
            <a:r>
              <a:rPr spc="-40" dirty="0"/>
              <a:t> </a:t>
            </a:r>
            <a:r>
              <a:rPr spc="-20" dirty="0"/>
              <a:t>SCIKIT-</a:t>
            </a:r>
            <a:r>
              <a:rPr spc="-10" dirty="0"/>
              <a:t>LEARN</a:t>
            </a:r>
          </a:p>
        </p:txBody>
      </p:sp>
      <p:sp>
        <p:nvSpPr>
          <p:cNvPr id="3" name="object 3"/>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4" name="object 4"/>
          <p:cNvSpPr txBox="1"/>
          <p:nvPr/>
        </p:nvSpPr>
        <p:spPr>
          <a:xfrm>
            <a:off x="1065377" y="1425066"/>
            <a:ext cx="10497185" cy="4903470"/>
          </a:xfrm>
          <a:prstGeom prst="rect">
            <a:avLst/>
          </a:prstGeom>
        </p:spPr>
        <p:txBody>
          <a:bodyPr vert="horz" wrap="square" lIns="0" tIns="12700" rIns="0" bIns="0" rtlCol="0">
            <a:spAutoFit/>
          </a:bodyPr>
          <a:lstStyle/>
          <a:p>
            <a:pPr marL="81280">
              <a:lnSpc>
                <a:spcPct val="100000"/>
              </a:lnSpc>
              <a:spcBef>
                <a:spcPts val="100"/>
              </a:spcBef>
            </a:pPr>
            <a:r>
              <a:rPr sz="1800" dirty="0">
                <a:solidFill>
                  <a:srgbClr val="006FC0"/>
                </a:solidFill>
                <a:latin typeface="Courier New"/>
                <a:cs typeface="Courier New"/>
              </a:rPr>
              <a:t>from</a:t>
            </a:r>
            <a:r>
              <a:rPr sz="1800" spc="-110" dirty="0">
                <a:solidFill>
                  <a:srgbClr val="006FC0"/>
                </a:solidFill>
                <a:latin typeface="Courier New"/>
                <a:cs typeface="Courier New"/>
              </a:rPr>
              <a:t> </a:t>
            </a:r>
            <a:r>
              <a:rPr sz="1800" dirty="0">
                <a:solidFill>
                  <a:srgbClr val="434343"/>
                </a:solidFill>
                <a:latin typeface="Courier New"/>
                <a:cs typeface="Courier New"/>
              </a:rPr>
              <a:t>sklearn.model_selection</a:t>
            </a:r>
            <a:r>
              <a:rPr sz="1800" spc="-95" dirty="0">
                <a:solidFill>
                  <a:srgbClr val="434343"/>
                </a:solidFill>
                <a:latin typeface="Courier New"/>
                <a:cs typeface="Courier New"/>
              </a:rPr>
              <a:t> </a:t>
            </a:r>
            <a:r>
              <a:rPr sz="1800" dirty="0">
                <a:solidFill>
                  <a:srgbClr val="006FC0"/>
                </a:solidFill>
                <a:latin typeface="Courier New"/>
                <a:cs typeface="Courier New"/>
              </a:rPr>
              <a:t>import</a:t>
            </a:r>
            <a:r>
              <a:rPr sz="1800" spc="-105" dirty="0">
                <a:solidFill>
                  <a:srgbClr val="006FC0"/>
                </a:solidFill>
                <a:latin typeface="Courier New"/>
                <a:cs typeface="Courier New"/>
              </a:rPr>
              <a:t> </a:t>
            </a:r>
            <a:r>
              <a:rPr sz="1800" b="1" spc="-10" dirty="0">
                <a:solidFill>
                  <a:srgbClr val="434343"/>
                </a:solidFill>
                <a:latin typeface="Courier New"/>
                <a:cs typeface="Courier New"/>
              </a:rPr>
              <a:t>train_test_split</a:t>
            </a:r>
            <a:endParaRPr sz="1800">
              <a:latin typeface="Courier New"/>
              <a:cs typeface="Courier New"/>
            </a:endParaRPr>
          </a:p>
          <a:p>
            <a:pPr marL="81280">
              <a:lnSpc>
                <a:spcPct val="100000"/>
              </a:lnSpc>
            </a:pPr>
            <a:r>
              <a:rPr sz="1800" dirty="0">
                <a:solidFill>
                  <a:srgbClr val="434343"/>
                </a:solidFill>
                <a:latin typeface="Courier New"/>
                <a:cs typeface="Courier New"/>
              </a:rPr>
              <a:t>X_train,</a:t>
            </a:r>
            <a:r>
              <a:rPr sz="1800" spc="-75" dirty="0">
                <a:solidFill>
                  <a:srgbClr val="434343"/>
                </a:solidFill>
                <a:latin typeface="Courier New"/>
                <a:cs typeface="Courier New"/>
              </a:rPr>
              <a:t> </a:t>
            </a:r>
            <a:r>
              <a:rPr sz="1800" dirty="0">
                <a:solidFill>
                  <a:srgbClr val="434343"/>
                </a:solidFill>
                <a:latin typeface="Courier New"/>
                <a:cs typeface="Courier New"/>
              </a:rPr>
              <a:t>X_test,</a:t>
            </a:r>
            <a:r>
              <a:rPr sz="1800" spc="-70" dirty="0">
                <a:solidFill>
                  <a:srgbClr val="434343"/>
                </a:solidFill>
                <a:latin typeface="Courier New"/>
                <a:cs typeface="Courier New"/>
              </a:rPr>
              <a:t> </a:t>
            </a:r>
            <a:r>
              <a:rPr sz="1800" dirty="0">
                <a:solidFill>
                  <a:srgbClr val="434343"/>
                </a:solidFill>
                <a:latin typeface="Courier New"/>
                <a:cs typeface="Courier New"/>
              </a:rPr>
              <a:t>y_train,</a:t>
            </a:r>
            <a:r>
              <a:rPr sz="1800" spc="-70" dirty="0">
                <a:solidFill>
                  <a:srgbClr val="434343"/>
                </a:solidFill>
                <a:latin typeface="Courier New"/>
                <a:cs typeface="Courier New"/>
              </a:rPr>
              <a:t> </a:t>
            </a:r>
            <a:r>
              <a:rPr sz="1800" dirty="0">
                <a:solidFill>
                  <a:srgbClr val="434343"/>
                </a:solidFill>
                <a:latin typeface="Courier New"/>
                <a:cs typeface="Courier New"/>
              </a:rPr>
              <a:t>y_test</a:t>
            </a:r>
            <a:r>
              <a:rPr sz="1800" spc="-80" dirty="0">
                <a:solidFill>
                  <a:srgbClr val="434343"/>
                </a:solidFill>
                <a:latin typeface="Courier New"/>
                <a:cs typeface="Courier New"/>
              </a:rPr>
              <a:t> </a:t>
            </a:r>
            <a:r>
              <a:rPr sz="1800" dirty="0">
                <a:solidFill>
                  <a:srgbClr val="434343"/>
                </a:solidFill>
                <a:latin typeface="Courier New"/>
                <a:cs typeface="Courier New"/>
              </a:rPr>
              <a:t>=</a:t>
            </a:r>
            <a:r>
              <a:rPr sz="1800" spc="-60" dirty="0">
                <a:solidFill>
                  <a:srgbClr val="434343"/>
                </a:solidFill>
                <a:latin typeface="Courier New"/>
                <a:cs typeface="Courier New"/>
              </a:rPr>
              <a:t> </a:t>
            </a:r>
            <a:r>
              <a:rPr sz="1800" dirty="0">
                <a:solidFill>
                  <a:srgbClr val="434343"/>
                </a:solidFill>
                <a:latin typeface="Courier New"/>
                <a:cs typeface="Courier New"/>
              </a:rPr>
              <a:t>train_test_split(X,</a:t>
            </a:r>
            <a:r>
              <a:rPr sz="1800" spc="-80" dirty="0">
                <a:solidFill>
                  <a:srgbClr val="434343"/>
                </a:solidFill>
                <a:latin typeface="Courier New"/>
                <a:cs typeface="Courier New"/>
              </a:rPr>
              <a:t> </a:t>
            </a:r>
            <a:r>
              <a:rPr sz="1800" dirty="0">
                <a:solidFill>
                  <a:srgbClr val="434343"/>
                </a:solidFill>
                <a:latin typeface="Courier New"/>
                <a:cs typeface="Courier New"/>
              </a:rPr>
              <a:t>y,</a:t>
            </a:r>
            <a:r>
              <a:rPr sz="1800" spc="-60" dirty="0">
                <a:solidFill>
                  <a:srgbClr val="434343"/>
                </a:solidFill>
                <a:latin typeface="Courier New"/>
                <a:cs typeface="Courier New"/>
              </a:rPr>
              <a:t> </a:t>
            </a:r>
            <a:r>
              <a:rPr sz="1800" spc="-10" dirty="0">
                <a:solidFill>
                  <a:srgbClr val="434343"/>
                </a:solidFill>
                <a:latin typeface="Courier New"/>
                <a:cs typeface="Courier New"/>
              </a:rPr>
              <a:t>train_size=0.8)</a:t>
            </a:r>
            <a:endParaRPr sz="1800">
              <a:latin typeface="Courier New"/>
              <a:cs typeface="Courier New"/>
            </a:endParaRPr>
          </a:p>
          <a:p>
            <a:pPr>
              <a:lnSpc>
                <a:spcPct val="100000"/>
              </a:lnSpc>
              <a:spcBef>
                <a:spcPts val="645"/>
              </a:spcBef>
            </a:pPr>
            <a:endParaRPr sz="1800">
              <a:latin typeface="Courier New"/>
              <a:cs typeface="Courier New"/>
            </a:endParaRPr>
          </a:p>
          <a:p>
            <a:pPr marL="12700">
              <a:lnSpc>
                <a:spcPct val="100000"/>
              </a:lnSpc>
            </a:pPr>
            <a:r>
              <a:rPr sz="2000" b="1" spc="-35" dirty="0">
                <a:solidFill>
                  <a:srgbClr val="434343"/>
                </a:solidFill>
                <a:latin typeface="Roboto Bk"/>
                <a:cs typeface="Roboto Bk"/>
              </a:rPr>
              <a:t>Parameters</a:t>
            </a:r>
            <a:endParaRPr sz="2000">
              <a:latin typeface="Roboto Bk"/>
              <a:cs typeface="Roboto Bk"/>
            </a:endParaRPr>
          </a:p>
          <a:p>
            <a:pPr marL="12700">
              <a:lnSpc>
                <a:spcPct val="100000"/>
              </a:lnSpc>
              <a:spcBef>
                <a:spcPts val="2365"/>
              </a:spcBef>
            </a:pPr>
            <a:r>
              <a:rPr sz="1400" b="1" dirty="0">
                <a:solidFill>
                  <a:srgbClr val="00AF50"/>
                </a:solidFill>
                <a:latin typeface="Roboto Cn"/>
                <a:cs typeface="Roboto Cn"/>
              </a:rPr>
              <a:t>X</a:t>
            </a:r>
            <a:r>
              <a:rPr sz="1400" b="1" spc="40" dirty="0">
                <a:solidFill>
                  <a:srgbClr val="00AF50"/>
                </a:solidFill>
                <a:latin typeface="Roboto Cn"/>
                <a:cs typeface="Roboto Cn"/>
              </a:rPr>
              <a:t> </a:t>
            </a:r>
            <a:r>
              <a:rPr sz="1400" b="1" dirty="0">
                <a:solidFill>
                  <a:srgbClr val="00AF50"/>
                </a:solidFill>
                <a:latin typeface="Roboto Cn"/>
                <a:cs typeface="Roboto Cn"/>
              </a:rPr>
              <a:t>,</a:t>
            </a:r>
            <a:r>
              <a:rPr sz="1400" b="1" spc="25" dirty="0">
                <a:solidFill>
                  <a:srgbClr val="00AF50"/>
                </a:solidFill>
                <a:latin typeface="Roboto Cn"/>
                <a:cs typeface="Roboto Cn"/>
              </a:rPr>
              <a:t> </a:t>
            </a:r>
            <a:r>
              <a:rPr sz="1400" b="1" dirty="0">
                <a:solidFill>
                  <a:srgbClr val="00AF50"/>
                </a:solidFill>
                <a:latin typeface="Roboto Cn"/>
                <a:cs typeface="Roboto Cn"/>
              </a:rPr>
              <a:t>y</a:t>
            </a:r>
            <a:r>
              <a:rPr sz="1400" b="1" spc="35" dirty="0">
                <a:solidFill>
                  <a:srgbClr val="00AF50"/>
                </a:solidFill>
                <a:latin typeface="Roboto Cn"/>
                <a:cs typeface="Roboto Cn"/>
              </a:rPr>
              <a:t> </a:t>
            </a:r>
            <a:r>
              <a:rPr sz="1400" b="1" spc="-105" dirty="0">
                <a:solidFill>
                  <a:srgbClr val="434343"/>
                </a:solidFill>
                <a:latin typeface="Roboto Bk"/>
                <a:cs typeface="Roboto Bk"/>
              </a:rPr>
              <a:t>:</a:t>
            </a:r>
            <a:r>
              <a:rPr sz="1400" b="1" spc="-10" dirty="0">
                <a:solidFill>
                  <a:srgbClr val="434343"/>
                </a:solidFill>
                <a:latin typeface="Roboto Bk"/>
                <a:cs typeface="Roboto Bk"/>
              </a:rPr>
              <a:t> </a:t>
            </a:r>
            <a:r>
              <a:rPr sz="1400" b="1" spc="-80" dirty="0">
                <a:solidFill>
                  <a:srgbClr val="434343"/>
                </a:solidFill>
                <a:latin typeface="Roboto Bk"/>
                <a:cs typeface="Roboto Bk"/>
              </a:rPr>
              <a:t>feature</a:t>
            </a:r>
            <a:r>
              <a:rPr sz="1400" b="1" spc="-25" dirty="0">
                <a:solidFill>
                  <a:srgbClr val="434343"/>
                </a:solidFill>
                <a:latin typeface="Roboto Bk"/>
                <a:cs typeface="Roboto Bk"/>
              </a:rPr>
              <a:t> </a:t>
            </a:r>
            <a:r>
              <a:rPr sz="1400" b="1" spc="-100" dirty="0">
                <a:solidFill>
                  <a:srgbClr val="434343"/>
                </a:solidFill>
                <a:latin typeface="Roboto Bk"/>
                <a:cs typeface="Roboto Bk"/>
              </a:rPr>
              <a:t>matrix</a:t>
            </a:r>
            <a:r>
              <a:rPr sz="1400" b="1" spc="-20" dirty="0">
                <a:solidFill>
                  <a:srgbClr val="434343"/>
                </a:solidFill>
                <a:latin typeface="Roboto Bk"/>
                <a:cs typeface="Roboto Bk"/>
              </a:rPr>
              <a:t> </a:t>
            </a:r>
            <a:r>
              <a:rPr sz="1400" b="1" spc="-105" dirty="0">
                <a:solidFill>
                  <a:srgbClr val="434343"/>
                </a:solidFill>
                <a:latin typeface="Roboto Bk"/>
                <a:cs typeface="Roboto Bk"/>
              </a:rPr>
              <a:t>and</a:t>
            </a:r>
            <a:r>
              <a:rPr sz="1400" b="1" spc="5" dirty="0">
                <a:solidFill>
                  <a:srgbClr val="434343"/>
                </a:solidFill>
                <a:latin typeface="Roboto Bk"/>
                <a:cs typeface="Roboto Bk"/>
              </a:rPr>
              <a:t> </a:t>
            </a:r>
            <a:r>
              <a:rPr sz="1400" b="1" spc="-90" dirty="0">
                <a:solidFill>
                  <a:srgbClr val="434343"/>
                </a:solidFill>
                <a:latin typeface="Roboto Bk"/>
                <a:cs typeface="Roboto Bk"/>
              </a:rPr>
              <a:t>target</a:t>
            </a:r>
            <a:r>
              <a:rPr sz="1400" b="1" spc="-20" dirty="0">
                <a:solidFill>
                  <a:srgbClr val="434343"/>
                </a:solidFill>
                <a:latin typeface="Roboto Bk"/>
                <a:cs typeface="Roboto Bk"/>
              </a:rPr>
              <a:t> </a:t>
            </a:r>
            <a:r>
              <a:rPr sz="1400" b="1" spc="-95" dirty="0">
                <a:solidFill>
                  <a:srgbClr val="434343"/>
                </a:solidFill>
                <a:latin typeface="Roboto Bk"/>
                <a:cs typeface="Roboto Bk"/>
              </a:rPr>
              <a:t>vector</a:t>
            </a:r>
            <a:r>
              <a:rPr sz="1400" b="1" spc="-10" dirty="0">
                <a:solidFill>
                  <a:srgbClr val="434343"/>
                </a:solidFill>
                <a:latin typeface="Roboto Bk"/>
                <a:cs typeface="Roboto Bk"/>
              </a:rPr>
              <a:t> </a:t>
            </a:r>
            <a:r>
              <a:rPr sz="1400" b="1" spc="-90" dirty="0">
                <a:solidFill>
                  <a:srgbClr val="434343"/>
                </a:solidFill>
                <a:latin typeface="Roboto Bk"/>
                <a:cs typeface="Roboto Bk"/>
              </a:rPr>
              <a:t>(more</a:t>
            </a:r>
            <a:r>
              <a:rPr sz="1400" b="1" spc="-25" dirty="0">
                <a:solidFill>
                  <a:srgbClr val="434343"/>
                </a:solidFill>
                <a:latin typeface="Roboto Bk"/>
                <a:cs typeface="Roboto Bk"/>
              </a:rPr>
              <a:t> </a:t>
            </a:r>
            <a:r>
              <a:rPr sz="1400" b="1" spc="-85" dirty="0">
                <a:solidFill>
                  <a:srgbClr val="434343"/>
                </a:solidFill>
                <a:latin typeface="Roboto Bk"/>
                <a:cs typeface="Roboto Bk"/>
              </a:rPr>
              <a:t>general:</a:t>
            </a:r>
            <a:r>
              <a:rPr sz="1400" b="1" spc="-25" dirty="0">
                <a:solidFill>
                  <a:srgbClr val="434343"/>
                </a:solidFill>
                <a:latin typeface="Roboto Bk"/>
                <a:cs typeface="Roboto Bk"/>
              </a:rPr>
              <a:t> </a:t>
            </a:r>
            <a:r>
              <a:rPr sz="1400" b="1" spc="-95" dirty="0">
                <a:solidFill>
                  <a:srgbClr val="434343"/>
                </a:solidFill>
                <a:latin typeface="Roboto Bk"/>
                <a:cs typeface="Roboto Bk"/>
              </a:rPr>
              <a:t>can</a:t>
            </a:r>
            <a:r>
              <a:rPr sz="1400" b="1" spc="-5"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05" dirty="0">
                <a:solidFill>
                  <a:srgbClr val="434343"/>
                </a:solidFill>
                <a:latin typeface="Roboto Bk"/>
                <a:cs typeface="Roboto Bk"/>
              </a:rPr>
              <a:t>any</a:t>
            </a:r>
            <a:r>
              <a:rPr sz="1400" b="1" spc="5" dirty="0">
                <a:solidFill>
                  <a:srgbClr val="434343"/>
                </a:solidFill>
                <a:latin typeface="Roboto Bk"/>
                <a:cs typeface="Roboto Bk"/>
              </a:rPr>
              <a:t> </a:t>
            </a:r>
            <a:r>
              <a:rPr sz="1400" b="1" spc="-110" dirty="0">
                <a:solidFill>
                  <a:srgbClr val="434343"/>
                </a:solidFill>
                <a:latin typeface="Roboto Bk"/>
                <a:cs typeface="Roboto Bk"/>
              </a:rPr>
              <a:t>number</a:t>
            </a:r>
            <a:r>
              <a:rPr sz="1400" b="1" spc="-10" dirty="0">
                <a:solidFill>
                  <a:srgbClr val="434343"/>
                </a:solidFill>
                <a:latin typeface="Roboto Bk"/>
                <a:cs typeface="Roboto Bk"/>
              </a:rPr>
              <a:t> </a:t>
            </a:r>
            <a:r>
              <a:rPr sz="1400" b="1" spc="-80" dirty="0">
                <a:solidFill>
                  <a:srgbClr val="434343"/>
                </a:solidFill>
                <a:latin typeface="Roboto Bk"/>
                <a:cs typeface="Roboto Bk"/>
              </a:rPr>
              <a:t>of</a:t>
            </a:r>
            <a:r>
              <a:rPr sz="1400" b="1" spc="-55" dirty="0">
                <a:solidFill>
                  <a:srgbClr val="434343"/>
                </a:solidFill>
                <a:latin typeface="Roboto Bk"/>
                <a:cs typeface="Roboto Bk"/>
              </a:rPr>
              <a:t> </a:t>
            </a:r>
            <a:r>
              <a:rPr sz="1400" b="1" spc="-125" dirty="0">
                <a:solidFill>
                  <a:srgbClr val="434343"/>
                </a:solidFill>
                <a:latin typeface="Roboto Bk"/>
                <a:cs typeface="Roboto Bk"/>
              </a:rPr>
              <a:t>NumPy</a:t>
            </a:r>
            <a:r>
              <a:rPr sz="1400" b="1" spc="-25" dirty="0">
                <a:solidFill>
                  <a:srgbClr val="434343"/>
                </a:solidFill>
                <a:latin typeface="Roboto Bk"/>
                <a:cs typeface="Roboto Bk"/>
              </a:rPr>
              <a:t> </a:t>
            </a:r>
            <a:r>
              <a:rPr sz="1400" b="1" spc="-85" dirty="0">
                <a:solidFill>
                  <a:srgbClr val="434343"/>
                </a:solidFill>
                <a:latin typeface="Roboto Bk"/>
                <a:cs typeface="Roboto Bk"/>
              </a:rPr>
              <a:t>or</a:t>
            </a:r>
            <a:r>
              <a:rPr sz="1400" b="1" spc="-25" dirty="0">
                <a:solidFill>
                  <a:srgbClr val="434343"/>
                </a:solidFill>
                <a:latin typeface="Roboto Bk"/>
                <a:cs typeface="Roboto Bk"/>
              </a:rPr>
              <a:t> </a:t>
            </a:r>
            <a:r>
              <a:rPr sz="1400" b="1" spc="-100" dirty="0">
                <a:solidFill>
                  <a:srgbClr val="434343"/>
                </a:solidFill>
                <a:latin typeface="Roboto Bk"/>
                <a:cs typeface="Roboto Bk"/>
              </a:rPr>
              <a:t>Pandas</a:t>
            </a:r>
            <a:r>
              <a:rPr sz="1400" b="1" spc="-10" dirty="0">
                <a:solidFill>
                  <a:srgbClr val="434343"/>
                </a:solidFill>
                <a:latin typeface="Roboto Bk"/>
                <a:cs typeface="Roboto Bk"/>
              </a:rPr>
              <a:t> </a:t>
            </a:r>
            <a:r>
              <a:rPr sz="1400" b="1" spc="-100" dirty="0">
                <a:solidFill>
                  <a:srgbClr val="434343"/>
                </a:solidFill>
                <a:latin typeface="Roboto Bk"/>
                <a:cs typeface="Roboto Bk"/>
              </a:rPr>
              <a:t>DataFrames,</a:t>
            </a:r>
            <a:r>
              <a:rPr sz="1400" b="1" dirty="0">
                <a:solidFill>
                  <a:srgbClr val="434343"/>
                </a:solidFill>
                <a:latin typeface="Roboto Bk"/>
                <a:cs typeface="Roboto Bk"/>
              </a:rPr>
              <a:t> </a:t>
            </a:r>
            <a:r>
              <a:rPr sz="1400" b="1" spc="-105" dirty="0">
                <a:solidFill>
                  <a:srgbClr val="434343"/>
                </a:solidFill>
                <a:latin typeface="Roboto Bk"/>
                <a:cs typeface="Roboto Bk"/>
              </a:rPr>
              <a:t>but</a:t>
            </a:r>
            <a:r>
              <a:rPr sz="1400" b="1" spc="-25" dirty="0">
                <a:solidFill>
                  <a:srgbClr val="434343"/>
                </a:solidFill>
                <a:latin typeface="Roboto Bk"/>
                <a:cs typeface="Roboto Bk"/>
              </a:rPr>
              <a:t> </a:t>
            </a:r>
            <a:r>
              <a:rPr sz="1400" b="1" spc="-114" dirty="0">
                <a:solidFill>
                  <a:srgbClr val="434343"/>
                </a:solidFill>
                <a:latin typeface="Roboto Bk"/>
                <a:cs typeface="Roboto Bk"/>
              </a:rPr>
              <a:t>they</a:t>
            </a:r>
            <a:r>
              <a:rPr sz="1400" b="1" spc="-10" dirty="0">
                <a:solidFill>
                  <a:srgbClr val="434343"/>
                </a:solidFill>
                <a:latin typeface="Roboto Bk"/>
                <a:cs typeface="Roboto Bk"/>
              </a:rPr>
              <a:t> </a:t>
            </a:r>
            <a:r>
              <a:rPr sz="1400" b="1" spc="-75" dirty="0">
                <a:solidFill>
                  <a:srgbClr val="434343"/>
                </a:solidFill>
                <a:latin typeface="Roboto Bk"/>
                <a:cs typeface="Roboto Bk"/>
              </a:rPr>
              <a:t>all</a:t>
            </a:r>
            <a:r>
              <a:rPr sz="1400" b="1" spc="-5" dirty="0">
                <a:solidFill>
                  <a:srgbClr val="434343"/>
                </a:solidFill>
                <a:latin typeface="Roboto Bk"/>
                <a:cs typeface="Roboto Bk"/>
              </a:rPr>
              <a:t> </a:t>
            </a:r>
            <a:r>
              <a:rPr sz="1400" b="1" spc="-105" dirty="0">
                <a:solidFill>
                  <a:srgbClr val="434343"/>
                </a:solidFill>
                <a:latin typeface="Roboto Bk"/>
                <a:cs typeface="Roboto Bk"/>
              </a:rPr>
              <a:t>need</a:t>
            </a:r>
            <a:r>
              <a:rPr sz="1400" b="1" spc="5" dirty="0">
                <a:solidFill>
                  <a:srgbClr val="434343"/>
                </a:solidFill>
                <a:latin typeface="Roboto Bk"/>
                <a:cs typeface="Roboto Bk"/>
              </a:rPr>
              <a:t> </a:t>
            </a:r>
            <a:r>
              <a:rPr sz="1400" b="1" spc="-90" dirty="0">
                <a:solidFill>
                  <a:srgbClr val="434343"/>
                </a:solidFill>
                <a:latin typeface="Roboto Bk"/>
                <a:cs typeface="Roboto Bk"/>
              </a:rPr>
              <a:t>to</a:t>
            </a:r>
            <a:r>
              <a:rPr sz="1400" b="1" spc="-15" dirty="0">
                <a:solidFill>
                  <a:srgbClr val="434343"/>
                </a:solidFill>
                <a:latin typeface="Roboto Bk"/>
                <a:cs typeface="Roboto Bk"/>
              </a:rPr>
              <a:t> </a:t>
            </a:r>
            <a:r>
              <a:rPr sz="1400" b="1" spc="-105" dirty="0">
                <a:solidFill>
                  <a:srgbClr val="434343"/>
                </a:solidFill>
                <a:latin typeface="Roboto Bk"/>
                <a:cs typeface="Roboto Bk"/>
              </a:rPr>
              <a:t>have</a:t>
            </a:r>
            <a:r>
              <a:rPr sz="1400" b="1" dirty="0">
                <a:solidFill>
                  <a:srgbClr val="434343"/>
                </a:solidFill>
                <a:latin typeface="Roboto Bk"/>
                <a:cs typeface="Roboto Bk"/>
              </a:rPr>
              <a:t> </a:t>
            </a:r>
            <a:r>
              <a:rPr sz="1400" b="1" spc="-100" dirty="0">
                <a:solidFill>
                  <a:srgbClr val="434343"/>
                </a:solidFill>
                <a:latin typeface="Roboto Bk"/>
                <a:cs typeface="Roboto Bk"/>
              </a:rPr>
              <a:t>the</a:t>
            </a:r>
            <a:r>
              <a:rPr sz="1400" b="1" spc="-15" dirty="0">
                <a:solidFill>
                  <a:srgbClr val="434343"/>
                </a:solidFill>
                <a:latin typeface="Roboto Bk"/>
                <a:cs typeface="Roboto Bk"/>
              </a:rPr>
              <a:t> </a:t>
            </a:r>
            <a:r>
              <a:rPr sz="1400" b="1" spc="-100" dirty="0">
                <a:solidFill>
                  <a:srgbClr val="434343"/>
                </a:solidFill>
                <a:latin typeface="Roboto Bk"/>
                <a:cs typeface="Roboto Bk"/>
              </a:rPr>
              <a:t>same</a:t>
            </a:r>
            <a:r>
              <a:rPr sz="1400" b="1" spc="-10" dirty="0">
                <a:solidFill>
                  <a:srgbClr val="434343"/>
                </a:solidFill>
                <a:latin typeface="Roboto Bk"/>
                <a:cs typeface="Roboto Bk"/>
              </a:rPr>
              <a:t> length)</a:t>
            </a:r>
            <a:endParaRPr sz="1400">
              <a:latin typeface="Roboto Bk"/>
              <a:cs typeface="Roboto Bk"/>
            </a:endParaRPr>
          </a:p>
          <a:p>
            <a:pPr marL="12700">
              <a:lnSpc>
                <a:spcPct val="100000"/>
              </a:lnSpc>
              <a:spcBef>
                <a:spcPts val="840"/>
              </a:spcBef>
            </a:pPr>
            <a:r>
              <a:rPr sz="1400" b="1" dirty="0">
                <a:solidFill>
                  <a:srgbClr val="00AF50"/>
                </a:solidFill>
                <a:latin typeface="Roboto Cn"/>
                <a:cs typeface="Roboto Cn"/>
              </a:rPr>
              <a:t>test_size</a:t>
            </a:r>
            <a:r>
              <a:rPr sz="1400" b="1" spc="445" dirty="0">
                <a:solidFill>
                  <a:srgbClr val="00AF50"/>
                </a:solidFill>
                <a:latin typeface="Roboto Cn"/>
                <a:cs typeface="Roboto Cn"/>
              </a:rPr>
              <a:t> </a:t>
            </a:r>
            <a:r>
              <a:rPr sz="1400" b="1" spc="-50" dirty="0">
                <a:solidFill>
                  <a:srgbClr val="434343"/>
                </a:solidFill>
                <a:latin typeface="Roboto Bk"/>
                <a:cs typeface="Roboto Bk"/>
              </a:rPr>
              <a:t>:</a:t>
            </a:r>
            <a:endParaRPr sz="1400">
              <a:latin typeface="Roboto Bk"/>
              <a:cs typeface="Roboto Bk"/>
            </a:endParaRPr>
          </a:p>
          <a:p>
            <a:pPr marL="299085" indent="-286385">
              <a:lnSpc>
                <a:spcPct val="100000"/>
              </a:lnSpc>
              <a:spcBef>
                <a:spcPts val="290"/>
              </a:spcBef>
              <a:buFont typeface="Arial MT"/>
              <a:buChar char="•"/>
              <a:tabLst>
                <a:tab pos="299085" algn="l"/>
              </a:tabLst>
            </a:pPr>
            <a:r>
              <a:rPr sz="1400" b="1" spc="-90" dirty="0">
                <a:solidFill>
                  <a:srgbClr val="434343"/>
                </a:solidFill>
                <a:latin typeface="Roboto Bk"/>
                <a:cs typeface="Roboto Bk"/>
              </a:rPr>
              <a:t>Default:</a:t>
            </a:r>
            <a:r>
              <a:rPr sz="1400" b="1" spc="-45" dirty="0">
                <a:solidFill>
                  <a:srgbClr val="434343"/>
                </a:solidFill>
                <a:latin typeface="Roboto Bk"/>
                <a:cs typeface="Roboto Bk"/>
              </a:rPr>
              <a:t> </a:t>
            </a:r>
            <a:r>
              <a:rPr sz="1400" b="1" spc="-105" dirty="0">
                <a:solidFill>
                  <a:srgbClr val="434343"/>
                </a:solidFill>
                <a:latin typeface="Roboto Bk"/>
                <a:cs typeface="Roboto Bk"/>
              </a:rPr>
              <a:t>complement</a:t>
            </a:r>
            <a:r>
              <a:rPr sz="1400" b="1" spc="-35" dirty="0">
                <a:solidFill>
                  <a:srgbClr val="434343"/>
                </a:solidFill>
                <a:latin typeface="Roboto Bk"/>
                <a:cs typeface="Roboto Bk"/>
              </a:rPr>
              <a:t> </a:t>
            </a:r>
            <a:r>
              <a:rPr sz="1400" b="1" spc="-75" dirty="0">
                <a:solidFill>
                  <a:srgbClr val="434343"/>
                </a:solidFill>
                <a:latin typeface="Roboto Bk"/>
                <a:cs typeface="Roboto Bk"/>
              </a:rPr>
              <a:t>of</a:t>
            </a:r>
            <a:r>
              <a:rPr sz="1400" b="1" spc="-25" dirty="0">
                <a:solidFill>
                  <a:srgbClr val="434343"/>
                </a:solidFill>
                <a:latin typeface="Roboto Bk"/>
                <a:cs typeface="Roboto Bk"/>
              </a:rPr>
              <a:t> </a:t>
            </a:r>
            <a:r>
              <a:rPr sz="1400" b="1" spc="-85" dirty="0">
                <a:solidFill>
                  <a:srgbClr val="434343"/>
                </a:solidFill>
                <a:latin typeface="Roboto Bk"/>
                <a:cs typeface="Roboto Bk"/>
              </a:rPr>
              <a:t>train_size,</a:t>
            </a:r>
            <a:r>
              <a:rPr sz="1400" b="1" spc="-25" dirty="0">
                <a:solidFill>
                  <a:srgbClr val="434343"/>
                </a:solidFill>
                <a:latin typeface="Roboto Bk"/>
                <a:cs typeface="Roboto Bk"/>
              </a:rPr>
              <a:t> </a:t>
            </a:r>
            <a:r>
              <a:rPr sz="1400" b="1" spc="-65" dirty="0">
                <a:solidFill>
                  <a:srgbClr val="434343"/>
                </a:solidFill>
                <a:latin typeface="Roboto Bk"/>
                <a:cs typeface="Roboto Bk"/>
              </a:rPr>
              <a:t>if</a:t>
            </a:r>
            <a:r>
              <a:rPr sz="1400" b="1" spc="-10" dirty="0">
                <a:solidFill>
                  <a:srgbClr val="434343"/>
                </a:solidFill>
                <a:latin typeface="Roboto Bk"/>
                <a:cs typeface="Roboto Bk"/>
              </a:rPr>
              <a:t> </a:t>
            </a:r>
            <a:r>
              <a:rPr sz="1400" b="1" spc="-80" dirty="0">
                <a:solidFill>
                  <a:srgbClr val="434343"/>
                </a:solidFill>
                <a:latin typeface="Roboto Bk"/>
                <a:cs typeface="Roboto Bk"/>
              </a:rPr>
              <a:t>train_size</a:t>
            </a:r>
            <a:r>
              <a:rPr sz="1400" b="1" spc="-35" dirty="0">
                <a:solidFill>
                  <a:srgbClr val="434343"/>
                </a:solidFill>
                <a:latin typeface="Roboto Bk"/>
                <a:cs typeface="Roboto Bk"/>
              </a:rPr>
              <a:t> </a:t>
            </a:r>
            <a:r>
              <a:rPr sz="1400" b="1" spc="-75" dirty="0">
                <a:solidFill>
                  <a:srgbClr val="434343"/>
                </a:solidFill>
                <a:latin typeface="Roboto Bk"/>
                <a:cs typeface="Roboto Bk"/>
              </a:rPr>
              <a:t>is</a:t>
            </a:r>
            <a:r>
              <a:rPr sz="1400" b="1" spc="-5" dirty="0">
                <a:solidFill>
                  <a:srgbClr val="434343"/>
                </a:solidFill>
                <a:latin typeface="Roboto Bk"/>
                <a:cs typeface="Roboto Bk"/>
              </a:rPr>
              <a:t> </a:t>
            </a:r>
            <a:r>
              <a:rPr sz="1400" b="1" spc="-80" dirty="0">
                <a:solidFill>
                  <a:srgbClr val="434343"/>
                </a:solidFill>
                <a:latin typeface="Roboto Bk"/>
                <a:cs typeface="Roboto Bk"/>
              </a:rPr>
              <a:t>also</a:t>
            </a:r>
            <a:r>
              <a:rPr sz="1400" b="1" spc="-10" dirty="0">
                <a:solidFill>
                  <a:srgbClr val="434343"/>
                </a:solidFill>
                <a:latin typeface="Roboto Bk"/>
                <a:cs typeface="Roboto Bk"/>
              </a:rPr>
              <a:t> </a:t>
            </a:r>
            <a:r>
              <a:rPr sz="1400" b="1" spc="-100" dirty="0">
                <a:solidFill>
                  <a:srgbClr val="434343"/>
                </a:solidFill>
                <a:latin typeface="Roboto Bk"/>
                <a:cs typeface="Roboto Bk"/>
              </a:rPr>
              <a:t>None:</a:t>
            </a:r>
            <a:r>
              <a:rPr sz="1400" b="1" spc="-50" dirty="0">
                <a:solidFill>
                  <a:srgbClr val="434343"/>
                </a:solidFill>
                <a:latin typeface="Roboto Bk"/>
                <a:cs typeface="Roboto Bk"/>
              </a:rPr>
              <a:t> </a:t>
            </a:r>
            <a:r>
              <a:rPr sz="1400" b="1" spc="-20" dirty="0">
                <a:solidFill>
                  <a:srgbClr val="434343"/>
                </a:solidFill>
                <a:latin typeface="Roboto Bk"/>
                <a:cs typeface="Roboto Bk"/>
              </a:rPr>
              <a:t>0.25</a:t>
            </a:r>
            <a:endParaRPr sz="1400">
              <a:latin typeface="Roboto Bk"/>
              <a:cs typeface="Roboto Bk"/>
            </a:endParaRPr>
          </a:p>
          <a:p>
            <a:pPr marL="299085" indent="-286385">
              <a:lnSpc>
                <a:spcPct val="100000"/>
              </a:lnSpc>
              <a:buFont typeface="Arial MT"/>
              <a:buChar char="•"/>
              <a:tabLst>
                <a:tab pos="299085" algn="l"/>
              </a:tabLst>
            </a:pPr>
            <a:r>
              <a:rPr sz="1400" b="1" spc="-95" dirty="0">
                <a:solidFill>
                  <a:srgbClr val="434343"/>
                </a:solidFill>
                <a:latin typeface="Roboto Bk"/>
                <a:cs typeface="Roboto Bk"/>
              </a:rPr>
              <a:t>int:</a:t>
            </a:r>
            <a:r>
              <a:rPr sz="1400" b="1" spc="-30" dirty="0">
                <a:solidFill>
                  <a:srgbClr val="434343"/>
                </a:solidFill>
                <a:latin typeface="Roboto Bk"/>
                <a:cs typeface="Roboto Bk"/>
              </a:rPr>
              <a:t> </a:t>
            </a:r>
            <a:r>
              <a:rPr sz="1400" b="1" spc="-105" dirty="0">
                <a:solidFill>
                  <a:srgbClr val="434343"/>
                </a:solidFill>
                <a:latin typeface="Roboto Bk"/>
                <a:cs typeface="Roboto Bk"/>
              </a:rPr>
              <a:t>number</a:t>
            </a:r>
            <a:r>
              <a:rPr sz="1400" b="1" spc="-35" dirty="0">
                <a:solidFill>
                  <a:srgbClr val="434343"/>
                </a:solidFill>
                <a:latin typeface="Roboto Bk"/>
                <a:cs typeface="Roboto Bk"/>
              </a:rPr>
              <a:t> </a:t>
            </a:r>
            <a:r>
              <a:rPr sz="1400" b="1" spc="-75" dirty="0">
                <a:solidFill>
                  <a:srgbClr val="434343"/>
                </a:solidFill>
                <a:latin typeface="Roboto Bk"/>
                <a:cs typeface="Roboto Bk"/>
              </a:rPr>
              <a:t>of</a:t>
            </a:r>
            <a:r>
              <a:rPr sz="1400" b="1" spc="-20" dirty="0">
                <a:solidFill>
                  <a:srgbClr val="434343"/>
                </a:solidFill>
                <a:latin typeface="Roboto Bk"/>
                <a:cs typeface="Roboto Bk"/>
              </a:rPr>
              <a:t> </a:t>
            </a:r>
            <a:r>
              <a:rPr sz="1400" b="1" spc="-90" dirty="0">
                <a:solidFill>
                  <a:srgbClr val="434343"/>
                </a:solidFill>
                <a:latin typeface="Roboto Bk"/>
                <a:cs typeface="Roboto Bk"/>
              </a:rPr>
              <a:t>test</a:t>
            </a:r>
            <a:r>
              <a:rPr sz="1400" b="1" spc="-20" dirty="0">
                <a:solidFill>
                  <a:srgbClr val="434343"/>
                </a:solidFill>
                <a:latin typeface="Roboto Bk"/>
                <a:cs typeface="Roboto Bk"/>
              </a:rPr>
              <a:t> </a:t>
            </a:r>
            <a:r>
              <a:rPr sz="1400" b="1" spc="-10" dirty="0">
                <a:solidFill>
                  <a:srgbClr val="434343"/>
                </a:solidFill>
                <a:latin typeface="Roboto Bk"/>
                <a:cs typeface="Roboto Bk"/>
              </a:rPr>
              <a:t>samples</a:t>
            </a:r>
            <a:endParaRPr sz="1400">
              <a:latin typeface="Roboto Bk"/>
              <a:cs typeface="Roboto Bk"/>
            </a:endParaRPr>
          </a:p>
          <a:p>
            <a:pPr marL="299085" indent="-286385">
              <a:lnSpc>
                <a:spcPct val="100000"/>
              </a:lnSpc>
              <a:buFont typeface="Arial MT"/>
              <a:buChar char="•"/>
              <a:tabLst>
                <a:tab pos="299085" algn="l"/>
              </a:tabLst>
            </a:pPr>
            <a:r>
              <a:rPr sz="1400" b="1" spc="-80" dirty="0">
                <a:solidFill>
                  <a:srgbClr val="434343"/>
                </a:solidFill>
                <a:latin typeface="Roboto Bk"/>
                <a:cs typeface="Roboto Bk"/>
              </a:rPr>
              <a:t>float:</a:t>
            </a:r>
            <a:r>
              <a:rPr sz="1400" b="1" spc="-15" dirty="0">
                <a:solidFill>
                  <a:srgbClr val="434343"/>
                </a:solidFill>
                <a:latin typeface="Roboto Bk"/>
                <a:cs typeface="Roboto Bk"/>
              </a:rPr>
              <a:t> </a:t>
            </a:r>
            <a:r>
              <a:rPr sz="1400" b="1" spc="-95" dirty="0">
                <a:solidFill>
                  <a:srgbClr val="434343"/>
                </a:solidFill>
                <a:latin typeface="Roboto Bk"/>
                <a:cs typeface="Roboto Bk"/>
              </a:rPr>
              <a:t>proportion</a:t>
            </a:r>
            <a:r>
              <a:rPr sz="1400" b="1" spc="-40" dirty="0">
                <a:solidFill>
                  <a:srgbClr val="434343"/>
                </a:solidFill>
                <a:latin typeface="Roboto Bk"/>
                <a:cs typeface="Roboto Bk"/>
              </a:rPr>
              <a:t> </a:t>
            </a:r>
            <a:r>
              <a:rPr sz="1400" b="1" spc="-80" dirty="0">
                <a:solidFill>
                  <a:srgbClr val="434343"/>
                </a:solidFill>
                <a:latin typeface="Roboto Bk"/>
                <a:cs typeface="Roboto Bk"/>
              </a:rPr>
              <a:t>of</a:t>
            </a:r>
            <a:r>
              <a:rPr sz="1400" b="1" dirty="0">
                <a:solidFill>
                  <a:srgbClr val="434343"/>
                </a:solidFill>
                <a:latin typeface="Roboto Bk"/>
                <a:cs typeface="Roboto Bk"/>
              </a:rPr>
              <a:t> </a:t>
            </a:r>
            <a:r>
              <a:rPr sz="1400" b="1" spc="-90" dirty="0">
                <a:solidFill>
                  <a:srgbClr val="434343"/>
                </a:solidFill>
                <a:latin typeface="Roboto Bk"/>
                <a:cs typeface="Roboto Bk"/>
              </a:rPr>
              <a:t>test</a:t>
            </a:r>
            <a:r>
              <a:rPr sz="1400" b="1" spc="-5" dirty="0">
                <a:solidFill>
                  <a:srgbClr val="434343"/>
                </a:solidFill>
                <a:latin typeface="Roboto Bk"/>
                <a:cs typeface="Roboto Bk"/>
              </a:rPr>
              <a:t> </a:t>
            </a:r>
            <a:r>
              <a:rPr sz="1400" b="1" spc="-90" dirty="0">
                <a:solidFill>
                  <a:srgbClr val="434343"/>
                </a:solidFill>
                <a:latin typeface="Roboto Bk"/>
                <a:cs typeface="Roboto Bk"/>
              </a:rPr>
              <a:t>samples</a:t>
            </a:r>
            <a:r>
              <a:rPr sz="1400" b="1" dirty="0">
                <a:solidFill>
                  <a:srgbClr val="434343"/>
                </a:solidFill>
                <a:latin typeface="Roboto Bk"/>
                <a:cs typeface="Roboto Bk"/>
              </a:rPr>
              <a:t> </a:t>
            </a:r>
            <a:r>
              <a:rPr sz="1400" b="1" spc="-100" dirty="0">
                <a:solidFill>
                  <a:srgbClr val="434343"/>
                </a:solidFill>
                <a:latin typeface="Roboto Bk"/>
                <a:cs typeface="Roboto Bk"/>
              </a:rPr>
              <a:t>(should</a:t>
            </a:r>
            <a:r>
              <a:rPr sz="1400" b="1" spc="-15" dirty="0">
                <a:solidFill>
                  <a:srgbClr val="434343"/>
                </a:solidFill>
                <a:latin typeface="Roboto Bk"/>
                <a:cs typeface="Roboto Bk"/>
              </a:rPr>
              <a:t> </a:t>
            </a:r>
            <a:r>
              <a:rPr sz="1400" b="1" spc="-100" dirty="0">
                <a:solidFill>
                  <a:srgbClr val="434343"/>
                </a:solidFill>
                <a:latin typeface="Roboto Bk"/>
                <a:cs typeface="Roboto Bk"/>
              </a:rPr>
              <a:t>be</a:t>
            </a:r>
            <a:r>
              <a:rPr sz="1400" b="1" spc="-10" dirty="0">
                <a:solidFill>
                  <a:srgbClr val="434343"/>
                </a:solidFill>
                <a:latin typeface="Roboto Bk"/>
                <a:cs typeface="Roboto Bk"/>
              </a:rPr>
              <a:t> </a:t>
            </a:r>
            <a:r>
              <a:rPr sz="1400" b="1" spc="-105" dirty="0">
                <a:solidFill>
                  <a:srgbClr val="434343"/>
                </a:solidFill>
                <a:latin typeface="Roboto Bk"/>
                <a:cs typeface="Roboto Bk"/>
              </a:rPr>
              <a:t>between</a:t>
            </a:r>
            <a:r>
              <a:rPr sz="1400" b="1" spc="10" dirty="0">
                <a:solidFill>
                  <a:srgbClr val="434343"/>
                </a:solidFill>
                <a:latin typeface="Roboto Bk"/>
                <a:cs typeface="Roboto Bk"/>
              </a:rPr>
              <a:t> </a:t>
            </a:r>
            <a:r>
              <a:rPr sz="1400" b="1" spc="-105" dirty="0">
                <a:solidFill>
                  <a:srgbClr val="434343"/>
                </a:solidFill>
                <a:latin typeface="Roboto Bk"/>
                <a:cs typeface="Roboto Bk"/>
              </a:rPr>
              <a:t>0.0</a:t>
            </a:r>
            <a:r>
              <a:rPr sz="1400" b="1" spc="-5" dirty="0">
                <a:solidFill>
                  <a:srgbClr val="434343"/>
                </a:solidFill>
                <a:latin typeface="Roboto Bk"/>
                <a:cs typeface="Roboto Bk"/>
              </a:rPr>
              <a:t> </a:t>
            </a:r>
            <a:r>
              <a:rPr sz="1400" b="1" spc="-105" dirty="0">
                <a:solidFill>
                  <a:srgbClr val="434343"/>
                </a:solidFill>
                <a:latin typeface="Roboto Bk"/>
                <a:cs typeface="Roboto Bk"/>
              </a:rPr>
              <a:t>and</a:t>
            </a:r>
            <a:r>
              <a:rPr sz="1400" b="1" spc="10" dirty="0">
                <a:solidFill>
                  <a:srgbClr val="434343"/>
                </a:solidFill>
                <a:latin typeface="Roboto Bk"/>
                <a:cs typeface="Roboto Bk"/>
              </a:rPr>
              <a:t> </a:t>
            </a:r>
            <a:r>
              <a:rPr sz="1400" b="1" spc="-20" dirty="0">
                <a:solidFill>
                  <a:srgbClr val="434343"/>
                </a:solidFill>
                <a:latin typeface="Roboto Bk"/>
                <a:cs typeface="Roboto Bk"/>
              </a:rPr>
              <a:t>1.0)</a:t>
            </a:r>
            <a:endParaRPr sz="1400">
              <a:latin typeface="Roboto Bk"/>
              <a:cs typeface="Roboto Bk"/>
            </a:endParaRPr>
          </a:p>
          <a:p>
            <a:pPr marL="12700">
              <a:lnSpc>
                <a:spcPct val="100000"/>
              </a:lnSpc>
              <a:spcBef>
                <a:spcPts val="555"/>
              </a:spcBef>
            </a:pPr>
            <a:r>
              <a:rPr sz="1400" b="1" dirty="0">
                <a:solidFill>
                  <a:srgbClr val="00AF50"/>
                </a:solidFill>
                <a:latin typeface="Roboto Cn"/>
                <a:cs typeface="Roboto Cn"/>
              </a:rPr>
              <a:t>train_size</a:t>
            </a:r>
            <a:r>
              <a:rPr sz="1400" b="1" spc="425" dirty="0">
                <a:solidFill>
                  <a:srgbClr val="00AF50"/>
                </a:solidFill>
                <a:latin typeface="Roboto Cn"/>
                <a:cs typeface="Roboto Cn"/>
              </a:rPr>
              <a:t> </a:t>
            </a:r>
            <a:r>
              <a:rPr sz="1400" b="1" spc="-50" dirty="0">
                <a:solidFill>
                  <a:srgbClr val="434343"/>
                </a:solidFill>
                <a:latin typeface="Roboto Bk"/>
                <a:cs typeface="Roboto Bk"/>
              </a:rPr>
              <a:t>:</a:t>
            </a:r>
            <a:endParaRPr sz="1400">
              <a:latin typeface="Roboto Bk"/>
              <a:cs typeface="Roboto Bk"/>
            </a:endParaRPr>
          </a:p>
          <a:p>
            <a:pPr marL="299085" indent="-286385">
              <a:lnSpc>
                <a:spcPct val="100000"/>
              </a:lnSpc>
              <a:spcBef>
                <a:spcPts val="290"/>
              </a:spcBef>
              <a:buFont typeface="Arial MT"/>
              <a:buChar char="•"/>
              <a:tabLst>
                <a:tab pos="299085" algn="l"/>
              </a:tabLst>
            </a:pPr>
            <a:r>
              <a:rPr sz="1400" b="1" spc="-90" dirty="0">
                <a:solidFill>
                  <a:srgbClr val="434343"/>
                </a:solidFill>
                <a:latin typeface="Roboto Bk"/>
                <a:cs typeface="Roboto Bk"/>
              </a:rPr>
              <a:t>Default:</a:t>
            </a:r>
            <a:r>
              <a:rPr sz="1400" b="1" spc="-45" dirty="0">
                <a:solidFill>
                  <a:srgbClr val="434343"/>
                </a:solidFill>
                <a:latin typeface="Roboto Bk"/>
                <a:cs typeface="Roboto Bk"/>
              </a:rPr>
              <a:t> </a:t>
            </a:r>
            <a:r>
              <a:rPr sz="1400" b="1" spc="-105" dirty="0">
                <a:solidFill>
                  <a:srgbClr val="434343"/>
                </a:solidFill>
                <a:latin typeface="Roboto Bk"/>
                <a:cs typeface="Roboto Bk"/>
              </a:rPr>
              <a:t>complement</a:t>
            </a:r>
            <a:r>
              <a:rPr sz="1400" b="1" spc="-35" dirty="0">
                <a:solidFill>
                  <a:srgbClr val="434343"/>
                </a:solidFill>
                <a:latin typeface="Roboto Bk"/>
                <a:cs typeface="Roboto Bk"/>
              </a:rPr>
              <a:t> </a:t>
            </a:r>
            <a:r>
              <a:rPr sz="1400" b="1" spc="-75" dirty="0">
                <a:solidFill>
                  <a:srgbClr val="434343"/>
                </a:solidFill>
                <a:latin typeface="Roboto Bk"/>
                <a:cs typeface="Roboto Bk"/>
              </a:rPr>
              <a:t>of</a:t>
            </a:r>
            <a:r>
              <a:rPr sz="1400" b="1" spc="-25" dirty="0">
                <a:solidFill>
                  <a:srgbClr val="434343"/>
                </a:solidFill>
                <a:latin typeface="Roboto Bk"/>
                <a:cs typeface="Roboto Bk"/>
              </a:rPr>
              <a:t> </a:t>
            </a:r>
            <a:r>
              <a:rPr sz="1400" b="1" spc="-10" dirty="0">
                <a:solidFill>
                  <a:srgbClr val="434343"/>
                </a:solidFill>
                <a:latin typeface="Roboto Bk"/>
                <a:cs typeface="Roboto Bk"/>
              </a:rPr>
              <a:t>test_size</a:t>
            </a:r>
            <a:endParaRPr sz="1400">
              <a:latin typeface="Roboto Bk"/>
              <a:cs typeface="Roboto Bk"/>
            </a:endParaRPr>
          </a:p>
          <a:p>
            <a:pPr marL="299085" indent="-286385">
              <a:lnSpc>
                <a:spcPct val="100000"/>
              </a:lnSpc>
              <a:buFont typeface="Arial MT"/>
              <a:buChar char="•"/>
              <a:tabLst>
                <a:tab pos="299085" algn="l"/>
              </a:tabLst>
            </a:pPr>
            <a:r>
              <a:rPr sz="1400" b="1" spc="-95" dirty="0">
                <a:solidFill>
                  <a:srgbClr val="434343"/>
                </a:solidFill>
                <a:latin typeface="Roboto Bk"/>
                <a:cs typeface="Roboto Bk"/>
              </a:rPr>
              <a:t>int:</a:t>
            </a:r>
            <a:r>
              <a:rPr sz="1400" b="1" spc="-20" dirty="0">
                <a:solidFill>
                  <a:srgbClr val="434343"/>
                </a:solidFill>
                <a:latin typeface="Roboto Bk"/>
                <a:cs typeface="Roboto Bk"/>
              </a:rPr>
              <a:t> </a:t>
            </a:r>
            <a:r>
              <a:rPr sz="1400" b="1" spc="-105" dirty="0">
                <a:solidFill>
                  <a:srgbClr val="434343"/>
                </a:solidFill>
                <a:latin typeface="Roboto Bk"/>
                <a:cs typeface="Roboto Bk"/>
              </a:rPr>
              <a:t>number</a:t>
            </a:r>
            <a:r>
              <a:rPr sz="1400" b="1" spc="-25" dirty="0">
                <a:solidFill>
                  <a:srgbClr val="434343"/>
                </a:solidFill>
                <a:latin typeface="Roboto Bk"/>
                <a:cs typeface="Roboto Bk"/>
              </a:rPr>
              <a:t> </a:t>
            </a:r>
            <a:r>
              <a:rPr sz="1400" b="1" spc="-75" dirty="0">
                <a:solidFill>
                  <a:srgbClr val="434343"/>
                </a:solidFill>
                <a:latin typeface="Roboto Bk"/>
                <a:cs typeface="Roboto Bk"/>
              </a:rPr>
              <a:t>of</a:t>
            </a:r>
            <a:r>
              <a:rPr sz="1400" b="1" spc="-10" dirty="0">
                <a:solidFill>
                  <a:srgbClr val="434343"/>
                </a:solidFill>
                <a:latin typeface="Roboto Bk"/>
                <a:cs typeface="Roboto Bk"/>
              </a:rPr>
              <a:t> </a:t>
            </a:r>
            <a:r>
              <a:rPr sz="1400" b="1" spc="-90" dirty="0">
                <a:solidFill>
                  <a:srgbClr val="434343"/>
                </a:solidFill>
                <a:latin typeface="Roboto Bk"/>
                <a:cs typeface="Roboto Bk"/>
              </a:rPr>
              <a:t>trainingt</a:t>
            </a:r>
            <a:r>
              <a:rPr sz="1400" b="1" spc="-35" dirty="0">
                <a:solidFill>
                  <a:srgbClr val="434343"/>
                </a:solidFill>
                <a:latin typeface="Roboto Bk"/>
                <a:cs typeface="Roboto Bk"/>
              </a:rPr>
              <a:t> </a:t>
            </a:r>
            <a:r>
              <a:rPr sz="1400" b="1" spc="-10" dirty="0">
                <a:solidFill>
                  <a:srgbClr val="434343"/>
                </a:solidFill>
                <a:latin typeface="Roboto Bk"/>
                <a:cs typeface="Roboto Bk"/>
              </a:rPr>
              <a:t>samples</a:t>
            </a:r>
            <a:endParaRPr sz="1400">
              <a:latin typeface="Roboto Bk"/>
              <a:cs typeface="Roboto Bk"/>
            </a:endParaRPr>
          </a:p>
          <a:p>
            <a:pPr marL="299085" indent="-286385">
              <a:lnSpc>
                <a:spcPct val="100000"/>
              </a:lnSpc>
              <a:buFont typeface="Arial MT"/>
              <a:buChar char="•"/>
              <a:tabLst>
                <a:tab pos="299085" algn="l"/>
              </a:tabLst>
            </a:pPr>
            <a:r>
              <a:rPr sz="1400" b="1" spc="-80" dirty="0">
                <a:solidFill>
                  <a:srgbClr val="434343"/>
                </a:solidFill>
                <a:latin typeface="Roboto Bk"/>
                <a:cs typeface="Roboto Bk"/>
              </a:rPr>
              <a:t>float:</a:t>
            </a:r>
            <a:r>
              <a:rPr sz="1400" b="1" spc="-20" dirty="0">
                <a:solidFill>
                  <a:srgbClr val="434343"/>
                </a:solidFill>
                <a:latin typeface="Roboto Bk"/>
                <a:cs typeface="Roboto Bk"/>
              </a:rPr>
              <a:t> </a:t>
            </a:r>
            <a:r>
              <a:rPr sz="1400" b="1" spc="-95" dirty="0">
                <a:solidFill>
                  <a:srgbClr val="434343"/>
                </a:solidFill>
                <a:latin typeface="Roboto Bk"/>
                <a:cs typeface="Roboto Bk"/>
              </a:rPr>
              <a:t>proportion</a:t>
            </a:r>
            <a:r>
              <a:rPr sz="1400" b="1" spc="-35" dirty="0">
                <a:solidFill>
                  <a:srgbClr val="434343"/>
                </a:solidFill>
                <a:latin typeface="Roboto Bk"/>
                <a:cs typeface="Roboto Bk"/>
              </a:rPr>
              <a:t> </a:t>
            </a:r>
            <a:r>
              <a:rPr sz="1400" b="1" spc="-80" dirty="0">
                <a:solidFill>
                  <a:srgbClr val="434343"/>
                </a:solidFill>
                <a:latin typeface="Roboto Bk"/>
                <a:cs typeface="Roboto Bk"/>
              </a:rPr>
              <a:t>of</a:t>
            </a:r>
            <a:r>
              <a:rPr sz="1400" b="1" spc="-5" dirty="0">
                <a:solidFill>
                  <a:srgbClr val="434343"/>
                </a:solidFill>
                <a:latin typeface="Roboto Bk"/>
                <a:cs typeface="Roboto Bk"/>
              </a:rPr>
              <a:t> </a:t>
            </a:r>
            <a:r>
              <a:rPr sz="1400" b="1" spc="-90" dirty="0">
                <a:solidFill>
                  <a:srgbClr val="434343"/>
                </a:solidFill>
                <a:latin typeface="Roboto Bk"/>
                <a:cs typeface="Roboto Bk"/>
              </a:rPr>
              <a:t>training</a:t>
            </a:r>
            <a:r>
              <a:rPr sz="1400" b="1" spc="-25" dirty="0">
                <a:solidFill>
                  <a:srgbClr val="434343"/>
                </a:solidFill>
                <a:latin typeface="Roboto Bk"/>
                <a:cs typeface="Roboto Bk"/>
              </a:rPr>
              <a:t> </a:t>
            </a:r>
            <a:r>
              <a:rPr sz="1400" b="1" spc="-90" dirty="0">
                <a:solidFill>
                  <a:srgbClr val="434343"/>
                </a:solidFill>
                <a:latin typeface="Roboto Bk"/>
                <a:cs typeface="Roboto Bk"/>
              </a:rPr>
              <a:t>samples</a:t>
            </a:r>
            <a:r>
              <a:rPr sz="1400" b="1" dirty="0">
                <a:solidFill>
                  <a:srgbClr val="434343"/>
                </a:solidFill>
                <a:latin typeface="Roboto Bk"/>
                <a:cs typeface="Roboto Bk"/>
              </a:rPr>
              <a:t> </a:t>
            </a:r>
            <a:r>
              <a:rPr sz="1400" b="1" spc="-95" dirty="0">
                <a:solidFill>
                  <a:srgbClr val="434343"/>
                </a:solidFill>
                <a:latin typeface="Roboto Bk"/>
                <a:cs typeface="Roboto Bk"/>
              </a:rPr>
              <a:t>(should</a:t>
            </a:r>
            <a:r>
              <a:rPr sz="1400" b="1" spc="-25"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05" dirty="0">
                <a:solidFill>
                  <a:srgbClr val="434343"/>
                </a:solidFill>
                <a:latin typeface="Roboto Bk"/>
                <a:cs typeface="Roboto Bk"/>
              </a:rPr>
              <a:t>between</a:t>
            </a:r>
            <a:r>
              <a:rPr sz="1400" b="1" spc="5" dirty="0">
                <a:solidFill>
                  <a:srgbClr val="434343"/>
                </a:solidFill>
                <a:latin typeface="Roboto Bk"/>
                <a:cs typeface="Roboto Bk"/>
              </a:rPr>
              <a:t> </a:t>
            </a:r>
            <a:r>
              <a:rPr sz="1400" b="1" spc="-105" dirty="0">
                <a:solidFill>
                  <a:srgbClr val="434343"/>
                </a:solidFill>
                <a:latin typeface="Roboto Bk"/>
                <a:cs typeface="Roboto Bk"/>
              </a:rPr>
              <a:t>0.0</a:t>
            </a:r>
            <a:r>
              <a:rPr sz="1400" b="1" dirty="0">
                <a:solidFill>
                  <a:srgbClr val="434343"/>
                </a:solidFill>
                <a:latin typeface="Roboto Bk"/>
                <a:cs typeface="Roboto Bk"/>
              </a:rPr>
              <a:t> </a:t>
            </a:r>
            <a:r>
              <a:rPr sz="1400" b="1" spc="-105" dirty="0">
                <a:solidFill>
                  <a:srgbClr val="434343"/>
                </a:solidFill>
                <a:latin typeface="Roboto Bk"/>
                <a:cs typeface="Roboto Bk"/>
              </a:rPr>
              <a:t>and</a:t>
            </a:r>
            <a:r>
              <a:rPr sz="1400" b="1" spc="5" dirty="0">
                <a:solidFill>
                  <a:srgbClr val="434343"/>
                </a:solidFill>
                <a:latin typeface="Roboto Bk"/>
                <a:cs typeface="Roboto Bk"/>
              </a:rPr>
              <a:t> </a:t>
            </a:r>
            <a:r>
              <a:rPr sz="1400" b="1" spc="-20" dirty="0">
                <a:solidFill>
                  <a:srgbClr val="434343"/>
                </a:solidFill>
                <a:latin typeface="Roboto Bk"/>
                <a:cs typeface="Roboto Bk"/>
              </a:rPr>
              <a:t>1.0)</a:t>
            </a:r>
            <a:endParaRPr sz="1400">
              <a:latin typeface="Roboto Bk"/>
              <a:cs typeface="Roboto Bk"/>
            </a:endParaRPr>
          </a:p>
          <a:p>
            <a:pPr marL="12700">
              <a:lnSpc>
                <a:spcPct val="100000"/>
              </a:lnSpc>
              <a:spcBef>
                <a:spcPts val="550"/>
              </a:spcBef>
            </a:pPr>
            <a:r>
              <a:rPr sz="1400" b="1" dirty="0">
                <a:solidFill>
                  <a:srgbClr val="00AF50"/>
                </a:solidFill>
                <a:latin typeface="Roboto Cn"/>
                <a:cs typeface="Roboto Cn"/>
              </a:rPr>
              <a:t>shuffle</a:t>
            </a:r>
            <a:r>
              <a:rPr sz="1400" b="1" spc="20" dirty="0">
                <a:solidFill>
                  <a:srgbClr val="00AF50"/>
                </a:solidFill>
                <a:latin typeface="Roboto Cn"/>
                <a:cs typeface="Roboto Cn"/>
              </a:rPr>
              <a:t> </a:t>
            </a:r>
            <a:r>
              <a:rPr sz="1400" b="1" dirty="0">
                <a:solidFill>
                  <a:srgbClr val="00AF50"/>
                </a:solidFill>
                <a:latin typeface="Roboto Cn"/>
                <a:cs typeface="Roboto Cn"/>
              </a:rPr>
              <a:t>(default=True)</a:t>
            </a:r>
            <a:r>
              <a:rPr sz="1400" b="1" dirty="0">
                <a:solidFill>
                  <a:srgbClr val="434343"/>
                </a:solidFill>
                <a:latin typeface="Roboto Bk"/>
                <a:cs typeface="Roboto Bk"/>
              </a:rPr>
              <a:t>:</a:t>
            </a:r>
            <a:r>
              <a:rPr sz="1400" b="1" spc="305" dirty="0">
                <a:solidFill>
                  <a:srgbClr val="434343"/>
                </a:solidFill>
                <a:latin typeface="Roboto Bk"/>
                <a:cs typeface="Roboto Bk"/>
              </a:rPr>
              <a:t> </a:t>
            </a:r>
            <a:r>
              <a:rPr sz="1400" dirty="0">
                <a:solidFill>
                  <a:srgbClr val="434343"/>
                </a:solidFill>
                <a:latin typeface="Arial MT"/>
                <a:cs typeface="Arial MT"/>
              </a:rPr>
              <a:t>whether</a:t>
            </a:r>
            <a:r>
              <a:rPr sz="1400" spc="-10" dirty="0">
                <a:solidFill>
                  <a:srgbClr val="434343"/>
                </a:solidFill>
                <a:latin typeface="Arial MT"/>
                <a:cs typeface="Arial MT"/>
              </a:rPr>
              <a:t> </a:t>
            </a:r>
            <a:r>
              <a:rPr sz="1400" dirty="0">
                <a:solidFill>
                  <a:srgbClr val="434343"/>
                </a:solidFill>
                <a:latin typeface="Arial MT"/>
                <a:cs typeface="Arial MT"/>
              </a:rPr>
              <a:t>or</a:t>
            </a:r>
            <a:r>
              <a:rPr sz="1400" spc="-5" dirty="0">
                <a:solidFill>
                  <a:srgbClr val="434343"/>
                </a:solidFill>
                <a:latin typeface="Arial MT"/>
                <a:cs typeface="Arial MT"/>
              </a:rPr>
              <a:t> </a:t>
            </a:r>
            <a:r>
              <a:rPr sz="1400" dirty="0">
                <a:solidFill>
                  <a:srgbClr val="434343"/>
                </a:solidFill>
                <a:latin typeface="Arial MT"/>
                <a:cs typeface="Arial MT"/>
              </a:rPr>
              <a:t>not to</a:t>
            </a:r>
            <a:r>
              <a:rPr sz="1400" spc="-10" dirty="0">
                <a:solidFill>
                  <a:srgbClr val="434343"/>
                </a:solidFill>
                <a:latin typeface="Arial MT"/>
                <a:cs typeface="Arial MT"/>
              </a:rPr>
              <a:t> </a:t>
            </a:r>
            <a:r>
              <a:rPr sz="1400" dirty="0">
                <a:solidFill>
                  <a:srgbClr val="434343"/>
                </a:solidFill>
                <a:latin typeface="Arial MT"/>
                <a:cs typeface="Arial MT"/>
              </a:rPr>
              <a:t>shuffle</a:t>
            </a:r>
            <a:r>
              <a:rPr sz="1400" spc="-30" dirty="0">
                <a:solidFill>
                  <a:srgbClr val="434343"/>
                </a:solidFill>
                <a:latin typeface="Arial MT"/>
                <a:cs typeface="Arial MT"/>
              </a:rPr>
              <a:t> </a:t>
            </a:r>
            <a:r>
              <a:rPr sz="1400" dirty="0">
                <a:solidFill>
                  <a:srgbClr val="434343"/>
                </a:solidFill>
                <a:latin typeface="Arial MT"/>
                <a:cs typeface="Arial MT"/>
              </a:rPr>
              <a:t>the data</a:t>
            </a:r>
            <a:r>
              <a:rPr sz="1400" spc="-20" dirty="0">
                <a:solidFill>
                  <a:srgbClr val="434343"/>
                </a:solidFill>
                <a:latin typeface="Arial MT"/>
                <a:cs typeface="Arial MT"/>
              </a:rPr>
              <a:t> </a:t>
            </a:r>
            <a:r>
              <a:rPr sz="1400" dirty="0">
                <a:solidFill>
                  <a:srgbClr val="434343"/>
                </a:solidFill>
                <a:latin typeface="Arial MT"/>
                <a:cs typeface="Arial MT"/>
              </a:rPr>
              <a:t>before</a:t>
            </a:r>
            <a:r>
              <a:rPr sz="1400" spc="-30" dirty="0">
                <a:solidFill>
                  <a:srgbClr val="434343"/>
                </a:solidFill>
                <a:latin typeface="Arial MT"/>
                <a:cs typeface="Arial MT"/>
              </a:rPr>
              <a:t> </a:t>
            </a:r>
            <a:r>
              <a:rPr sz="1400" spc="-10" dirty="0">
                <a:solidFill>
                  <a:srgbClr val="434343"/>
                </a:solidFill>
                <a:latin typeface="Arial MT"/>
                <a:cs typeface="Arial MT"/>
              </a:rPr>
              <a:t>splitting</a:t>
            </a:r>
            <a:endParaRPr sz="1400">
              <a:latin typeface="Arial MT"/>
              <a:cs typeface="Arial MT"/>
            </a:endParaRPr>
          </a:p>
          <a:p>
            <a:pPr>
              <a:lnSpc>
                <a:spcPct val="100000"/>
              </a:lnSpc>
              <a:spcBef>
                <a:spcPts val="325"/>
              </a:spcBef>
            </a:pPr>
            <a:endParaRPr sz="1400">
              <a:latin typeface="Arial MT"/>
              <a:cs typeface="Arial MT"/>
            </a:endParaRPr>
          </a:p>
          <a:p>
            <a:pPr marL="12700">
              <a:lnSpc>
                <a:spcPct val="100000"/>
              </a:lnSpc>
            </a:pPr>
            <a:r>
              <a:rPr sz="2000" b="1" spc="-10" dirty="0">
                <a:solidFill>
                  <a:srgbClr val="434343"/>
                </a:solidFill>
                <a:latin typeface="Roboto Bk"/>
                <a:cs typeface="Roboto Bk"/>
              </a:rPr>
              <a:t>Returns</a:t>
            </a:r>
            <a:endParaRPr sz="2000">
              <a:latin typeface="Roboto Bk"/>
              <a:cs typeface="Roboto Bk"/>
            </a:endParaRPr>
          </a:p>
          <a:p>
            <a:pPr marL="12700">
              <a:lnSpc>
                <a:spcPct val="100000"/>
              </a:lnSpc>
              <a:spcBef>
                <a:spcPts val="1295"/>
              </a:spcBef>
            </a:pPr>
            <a:r>
              <a:rPr sz="1400" b="1" dirty="0">
                <a:solidFill>
                  <a:srgbClr val="00AF50"/>
                </a:solidFill>
                <a:latin typeface="Roboto Cn"/>
                <a:cs typeface="Roboto Cn"/>
              </a:rPr>
              <a:t>X_train,</a:t>
            </a:r>
            <a:r>
              <a:rPr sz="1400" b="1" spc="15" dirty="0">
                <a:solidFill>
                  <a:srgbClr val="00AF50"/>
                </a:solidFill>
                <a:latin typeface="Roboto Cn"/>
                <a:cs typeface="Roboto Cn"/>
              </a:rPr>
              <a:t> </a:t>
            </a:r>
            <a:r>
              <a:rPr sz="1400" b="1" dirty="0">
                <a:solidFill>
                  <a:srgbClr val="00AF50"/>
                </a:solidFill>
                <a:latin typeface="Roboto Cn"/>
                <a:cs typeface="Roboto Cn"/>
              </a:rPr>
              <a:t>X_test,</a:t>
            </a:r>
            <a:r>
              <a:rPr sz="1400" b="1" spc="30" dirty="0">
                <a:solidFill>
                  <a:srgbClr val="00AF50"/>
                </a:solidFill>
                <a:latin typeface="Roboto Cn"/>
                <a:cs typeface="Roboto Cn"/>
              </a:rPr>
              <a:t> </a:t>
            </a:r>
            <a:r>
              <a:rPr sz="1400" b="1" dirty="0">
                <a:solidFill>
                  <a:srgbClr val="00AF50"/>
                </a:solidFill>
                <a:latin typeface="Roboto Cn"/>
                <a:cs typeface="Roboto Cn"/>
              </a:rPr>
              <a:t>y_train,</a:t>
            </a:r>
            <a:r>
              <a:rPr sz="1400" b="1" spc="15" dirty="0">
                <a:solidFill>
                  <a:srgbClr val="00AF50"/>
                </a:solidFill>
                <a:latin typeface="Roboto Cn"/>
                <a:cs typeface="Roboto Cn"/>
              </a:rPr>
              <a:t> </a:t>
            </a:r>
            <a:r>
              <a:rPr sz="1400" b="1" spc="-10" dirty="0">
                <a:solidFill>
                  <a:srgbClr val="00AF50"/>
                </a:solidFill>
                <a:latin typeface="Roboto Cn"/>
                <a:cs typeface="Roboto Cn"/>
              </a:rPr>
              <a:t>y_test</a:t>
            </a:r>
            <a:r>
              <a:rPr sz="1400" b="1" spc="-10" dirty="0">
                <a:solidFill>
                  <a:srgbClr val="434343"/>
                </a:solidFill>
                <a:latin typeface="Roboto Bk"/>
                <a:cs typeface="Roboto Bk"/>
              </a:rPr>
              <a:t>:</a:t>
            </a:r>
            <a:r>
              <a:rPr sz="1400" b="1" spc="-25" dirty="0">
                <a:solidFill>
                  <a:srgbClr val="434343"/>
                </a:solidFill>
                <a:latin typeface="Roboto Bk"/>
                <a:cs typeface="Roboto Bk"/>
              </a:rPr>
              <a:t> </a:t>
            </a:r>
            <a:r>
              <a:rPr sz="1400" b="1" spc="-85" dirty="0">
                <a:solidFill>
                  <a:srgbClr val="434343"/>
                </a:solidFill>
                <a:latin typeface="Roboto Bk"/>
                <a:cs typeface="Roboto Bk"/>
              </a:rPr>
              <a:t>splitted</a:t>
            </a:r>
            <a:r>
              <a:rPr sz="1400" b="1" spc="-10" dirty="0">
                <a:solidFill>
                  <a:srgbClr val="434343"/>
                </a:solidFill>
                <a:latin typeface="Roboto Bk"/>
                <a:cs typeface="Roboto Bk"/>
              </a:rPr>
              <a:t> </a:t>
            </a:r>
            <a:r>
              <a:rPr sz="1400" b="1" spc="-125" dirty="0">
                <a:solidFill>
                  <a:srgbClr val="434343"/>
                </a:solidFill>
                <a:latin typeface="Roboto Bk"/>
                <a:cs typeface="Roboto Bk"/>
              </a:rPr>
              <a:t>Numpy</a:t>
            </a:r>
            <a:r>
              <a:rPr sz="1400" b="1" spc="-30" dirty="0">
                <a:solidFill>
                  <a:srgbClr val="434343"/>
                </a:solidFill>
                <a:latin typeface="Roboto Bk"/>
                <a:cs typeface="Roboto Bk"/>
              </a:rPr>
              <a:t> </a:t>
            </a:r>
            <a:r>
              <a:rPr sz="1400" b="1" spc="-85" dirty="0">
                <a:solidFill>
                  <a:srgbClr val="434343"/>
                </a:solidFill>
                <a:latin typeface="Roboto Bk"/>
                <a:cs typeface="Roboto Bk"/>
              </a:rPr>
              <a:t>arrays</a:t>
            </a:r>
            <a:r>
              <a:rPr sz="1400" b="1" spc="-5" dirty="0">
                <a:solidFill>
                  <a:srgbClr val="434343"/>
                </a:solidFill>
                <a:latin typeface="Roboto Bk"/>
                <a:cs typeface="Roboto Bk"/>
              </a:rPr>
              <a:t> </a:t>
            </a:r>
            <a:r>
              <a:rPr sz="1400" b="1" spc="-80" dirty="0">
                <a:solidFill>
                  <a:srgbClr val="434343"/>
                </a:solidFill>
                <a:latin typeface="Roboto Bk"/>
                <a:cs typeface="Roboto Bk"/>
              </a:rPr>
              <a:t>of</a:t>
            </a:r>
            <a:r>
              <a:rPr sz="1400" b="1" spc="-15" dirty="0">
                <a:solidFill>
                  <a:srgbClr val="434343"/>
                </a:solidFill>
                <a:latin typeface="Roboto Bk"/>
                <a:cs typeface="Roboto Bk"/>
              </a:rPr>
              <a:t> </a:t>
            </a:r>
            <a:r>
              <a:rPr sz="1400" b="1" spc="-100" dirty="0">
                <a:solidFill>
                  <a:srgbClr val="434343"/>
                </a:solidFill>
                <a:latin typeface="Roboto Bk"/>
                <a:cs typeface="Roboto Bk"/>
              </a:rPr>
              <a:t>Pandas</a:t>
            </a:r>
            <a:r>
              <a:rPr sz="1400" b="1" spc="-5" dirty="0">
                <a:solidFill>
                  <a:srgbClr val="434343"/>
                </a:solidFill>
                <a:latin typeface="Roboto Bk"/>
                <a:cs typeface="Roboto Bk"/>
              </a:rPr>
              <a:t> </a:t>
            </a:r>
            <a:r>
              <a:rPr sz="1400" b="1" spc="-100" dirty="0">
                <a:solidFill>
                  <a:srgbClr val="434343"/>
                </a:solidFill>
                <a:latin typeface="Roboto Bk"/>
                <a:cs typeface="Roboto Bk"/>
              </a:rPr>
              <a:t>DataFrames</a:t>
            </a:r>
            <a:r>
              <a:rPr sz="1400" b="1" spc="-15" dirty="0">
                <a:solidFill>
                  <a:srgbClr val="434343"/>
                </a:solidFill>
                <a:latin typeface="Roboto Bk"/>
                <a:cs typeface="Roboto Bk"/>
              </a:rPr>
              <a:t> </a:t>
            </a:r>
            <a:r>
              <a:rPr sz="1400" b="1" spc="-90" dirty="0">
                <a:solidFill>
                  <a:srgbClr val="434343"/>
                </a:solidFill>
                <a:latin typeface="Roboto Bk"/>
                <a:cs typeface="Roboto Bk"/>
              </a:rPr>
              <a:t>(more</a:t>
            </a:r>
            <a:r>
              <a:rPr sz="1400" b="1" spc="-20" dirty="0">
                <a:solidFill>
                  <a:srgbClr val="434343"/>
                </a:solidFill>
                <a:latin typeface="Roboto Bk"/>
                <a:cs typeface="Roboto Bk"/>
              </a:rPr>
              <a:t> </a:t>
            </a:r>
            <a:r>
              <a:rPr sz="1400" b="1" spc="-85" dirty="0">
                <a:solidFill>
                  <a:srgbClr val="434343"/>
                </a:solidFill>
                <a:latin typeface="Roboto Bk"/>
                <a:cs typeface="Roboto Bk"/>
              </a:rPr>
              <a:t>general:</a:t>
            </a:r>
            <a:r>
              <a:rPr sz="1400" b="1" spc="-25" dirty="0">
                <a:solidFill>
                  <a:srgbClr val="434343"/>
                </a:solidFill>
                <a:latin typeface="Roboto Bk"/>
                <a:cs typeface="Roboto Bk"/>
              </a:rPr>
              <a:t> </a:t>
            </a:r>
            <a:r>
              <a:rPr sz="1400" b="1" spc="-130" dirty="0">
                <a:solidFill>
                  <a:srgbClr val="434343"/>
                </a:solidFill>
                <a:latin typeface="Roboto Bk"/>
                <a:cs typeface="Roboto Bk"/>
              </a:rPr>
              <a:t>2</a:t>
            </a:r>
            <a:r>
              <a:rPr sz="1400" b="1" spc="-10" dirty="0">
                <a:solidFill>
                  <a:srgbClr val="434343"/>
                </a:solidFill>
                <a:latin typeface="Roboto Bk"/>
                <a:cs typeface="Roboto Bk"/>
              </a:rPr>
              <a:t> </a:t>
            </a:r>
            <a:r>
              <a:rPr sz="1400" b="1" spc="-100" dirty="0">
                <a:solidFill>
                  <a:srgbClr val="434343"/>
                </a:solidFill>
                <a:latin typeface="Roboto Bk"/>
                <a:cs typeface="Roboto Bk"/>
              </a:rPr>
              <a:t>times</a:t>
            </a:r>
            <a:r>
              <a:rPr sz="1400" b="1" dirty="0">
                <a:solidFill>
                  <a:srgbClr val="434343"/>
                </a:solidFill>
                <a:latin typeface="Roboto Bk"/>
                <a:cs typeface="Roboto Bk"/>
              </a:rPr>
              <a:t> </a:t>
            </a:r>
            <a:r>
              <a:rPr sz="1400" b="1" spc="-100" dirty="0">
                <a:solidFill>
                  <a:srgbClr val="434343"/>
                </a:solidFill>
                <a:latin typeface="Roboto Bk"/>
                <a:cs typeface="Roboto Bk"/>
              </a:rPr>
              <a:t>the</a:t>
            </a:r>
            <a:r>
              <a:rPr sz="1400" b="1" spc="-20" dirty="0">
                <a:solidFill>
                  <a:srgbClr val="434343"/>
                </a:solidFill>
                <a:latin typeface="Roboto Bk"/>
                <a:cs typeface="Roboto Bk"/>
              </a:rPr>
              <a:t> </a:t>
            </a:r>
            <a:r>
              <a:rPr sz="1400" b="1" spc="-105" dirty="0">
                <a:solidFill>
                  <a:srgbClr val="434343"/>
                </a:solidFill>
                <a:latin typeface="Roboto Bk"/>
                <a:cs typeface="Roboto Bk"/>
              </a:rPr>
              <a:t>number</a:t>
            </a:r>
            <a:r>
              <a:rPr sz="1400" b="1" spc="-35" dirty="0">
                <a:solidFill>
                  <a:srgbClr val="434343"/>
                </a:solidFill>
                <a:latin typeface="Roboto Bk"/>
                <a:cs typeface="Roboto Bk"/>
              </a:rPr>
              <a:t> </a:t>
            </a:r>
            <a:r>
              <a:rPr sz="1400" b="1" spc="-75" dirty="0">
                <a:solidFill>
                  <a:srgbClr val="434343"/>
                </a:solidFill>
                <a:latin typeface="Roboto Bk"/>
                <a:cs typeface="Roboto Bk"/>
              </a:rPr>
              <a:t>of</a:t>
            </a:r>
            <a:r>
              <a:rPr sz="1400" b="1" spc="-15" dirty="0">
                <a:solidFill>
                  <a:srgbClr val="434343"/>
                </a:solidFill>
                <a:latin typeface="Roboto Bk"/>
                <a:cs typeface="Roboto Bk"/>
              </a:rPr>
              <a:t> </a:t>
            </a:r>
            <a:r>
              <a:rPr sz="1400" b="1" spc="-85" dirty="0">
                <a:solidFill>
                  <a:srgbClr val="434343"/>
                </a:solidFill>
                <a:latin typeface="Roboto Bk"/>
                <a:cs typeface="Roboto Bk"/>
              </a:rPr>
              <a:t>arrays</a:t>
            </a:r>
            <a:r>
              <a:rPr sz="1400" b="1" spc="-5" dirty="0">
                <a:solidFill>
                  <a:srgbClr val="434343"/>
                </a:solidFill>
                <a:latin typeface="Roboto Bk"/>
                <a:cs typeface="Roboto Bk"/>
              </a:rPr>
              <a:t> </a:t>
            </a:r>
            <a:r>
              <a:rPr sz="1400" b="1" spc="-105" dirty="0">
                <a:solidFill>
                  <a:srgbClr val="434343"/>
                </a:solidFill>
                <a:latin typeface="Roboto Bk"/>
                <a:cs typeface="Roboto Bk"/>
              </a:rPr>
              <a:t>given</a:t>
            </a:r>
            <a:r>
              <a:rPr sz="1400" b="1" spc="-5" dirty="0">
                <a:solidFill>
                  <a:srgbClr val="434343"/>
                </a:solidFill>
                <a:latin typeface="Roboto Bk"/>
                <a:cs typeface="Roboto Bk"/>
              </a:rPr>
              <a:t> </a:t>
            </a:r>
            <a:r>
              <a:rPr sz="1400" b="1" spc="-75" dirty="0">
                <a:solidFill>
                  <a:srgbClr val="434343"/>
                </a:solidFill>
                <a:latin typeface="Roboto Bk"/>
                <a:cs typeface="Roboto Bk"/>
              </a:rPr>
              <a:t>as</a:t>
            </a:r>
            <a:r>
              <a:rPr sz="1400" b="1" spc="-5" dirty="0">
                <a:solidFill>
                  <a:srgbClr val="434343"/>
                </a:solidFill>
                <a:latin typeface="Roboto Bk"/>
                <a:cs typeface="Roboto Bk"/>
              </a:rPr>
              <a:t> </a:t>
            </a:r>
            <a:r>
              <a:rPr sz="1400" b="1" spc="-10" dirty="0">
                <a:solidFill>
                  <a:srgbClr val="434343"/>
                </a:solidFill>
                <a:latin typeface="Roboto Bk"/>
                <a:cs typeface="Roboto Bk"/>
              </a:rPr>
              <a:t>input)</a:t>
            </a:r>
            <a:endParaRPr sz="1400">
              <a:latin typeface="Roboto Bk"/>
              <a:cs typeface="Roboto B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2066036"/>
            <a:ext cx="9918700" cy="404304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METHOD</a:t>
            </a:r>
            <a:r>
              <a:rPr sz="1400" b="1" spc="-40" dirty="0">
                <a:solidFill>
                  <a:srgbClr val="434343"/>
                </a:solidFill>
                <a:latin typeface="Calibri"/>
                <a:cs typeface="Calibri"/>
              </a:rPr>
              <a:t> </a:t>
            </a:r>
            <a:r>
              <a:rPr sz="1400" b="1" spc="-10" dirty="0">
                <a:solidFill>
                  <a:srgbClr val="434343"/>
                </a:solidFill>
                <a:latin typeface="Calibri"/>
                <a:cs typeface="Calibri"/>
              </a:rPr>
              <a:t>SPECIFIC</a:t>
            </a:r>
            <a:endParaRPr sz="1400">
              <a:latin typeface="Calibri"/>
              <a:cs typeface="Calibri"/>
            </a:endParaRPr>
          </a:p>
          <a:p>
            <a:pPr>
              <a:lnSpc>
                <a:spcPct val="100000"/>
              </a:lnSpc>
              <a:spcBef>
                <a:spcPts val="65"/>
              </a:spcBef>
            </a:pPr>
            <a:endParaRPr sz="1400">
              <a:latin typeface="Calibri"/>
              <a:cs typeface="Calibri"/>
            </a:endParaRPr>
          </a:p>
          <a:p>
            <a:pPr marL="12700" marR="7620">
              <a:lnSpc>
                <a:spcPct val="100000"/>
              </a:lnSpc>
            </a:pPr>
            <a:r>
              <a:rPr sz="1400" b="1" spc="-35" dirty="0">
                <a:solidFill>
                  <a:srgbClr val="434343"/>
                </a:solidFill>
                <a:latin typeface="Roboto Bk"/>
                <a:cs typeface="Roboto Bk"/>
              </a:rPr>
              <a:t>For</a:t>
            </a:r>
            <a:r>
              <a:rPr sz="1400" b="1" spc="50" dirty="0">
                <a:solidFill>
                  <a:srgbClr val="434343"/>
                </a:solidFill>
                <a:latin typeface="Roboto Bk"/>
                <a:cs typeface="Roboto Bk"/>
              </a:rPr>
              <a:t> </a:t>
            </a:r>
            <a:r>
              <a:rPr sz="1400" b="1" spc="-85" dirty="0">
                <a:solidFill>
                  <a:srgbClr val="434343"/>
                </a:solidFill>
                <a:latin typeface="Roboto Bk"/>
                <a:cs typeface="Roboto Bk"/>
              </a:rPr>
              <a:t>unsupervised</a:t>
            </a:r>
            <a:r>
              <a:rPr sz="1400" b="1" spc="70" dirty="0">
                <a:solidFill>
                  <a:srgbClr val="434343"/>
                </a:solidFill>
                <a:latin typeface="Roboto Bk"/>
                <a:cs typeface="Roboto Bk"/>
              </a:rPr>
              <a:t> </a:t>
            </a:r>
            <a:r>
              <a:rPr sz="1400" b="1" spc="-70" dirty="0">
                <a:solidFill>
                  <a:srgbClr val="434343"/>
                </a:solidFill>
                <a:latin typeface="Roboto Bk"/>
                <a:cs typeface="Roboto Bk"/>
              </a:rPr>
              <a:t>learning</a:t>
            </a:r>
            <a:r>
              <a:rPr sz="1400" b="1" spc="65" dirty="0">
                <a:solidFill>
                  <a:srgbClr val="434343"/>
                </a:solidFill>
                <a:latin typeface="Roboto Bk"/>
                <a:cs typeface="Roboto Bk"/>
              </a:rPr>
              <a:t> </a:t>
            </a:r>
            <a:r>
              <a:rPr sz="1400" b="1" spc="-80" dirty="0">
                <a:solidFill>
                  <a:srgbClr val="434343"/>
                </a:solidFill>
                <a:latin typeface="Roboto Bk"/>
                <a:cs typeface="Roboto Bk"/>
              </a:rPr>
              <a:t>(clustering,</a:t>
            </a:r>
            <a:r>
              <a:rPr sz="1400" b="1" spc="65" dirty="0">
                <a:solidFill>
                  <a:srgbClr val="434343"/>
                </a:solidFill>
                <a:latin typeface="Roboto Bk"/>
                <a:cs typeface="Roboto Bk"/>
              </a:rPr>
              <a:t> </a:t>
            </a:r>
            <a:r>
              <a:rPr sz="1400" b="1" spc="-85" dirty="0">
                <a:solidFill>
                  <a:srgbClr val="434343"/>
                </a:solidFill>
                <a:latin typeface="Roboto Bk"/>
                <a:cs typeface="Roboto Bk"/>
              </a:rPr>
              <a:t>dimensionality</a:t>
            </a:r>
            <a:r>
              <a:rPr sz="1400" b="1" spc="60" dirty="0">
                <a:solidFill>
                  <a:srgbClr val="434343"/>
                </a:solidFill>
                <a:latin typeface="Roboto Bk"/>
                <a:cs typeface="Roboto Bk"/>
              </a:rPr>
              <a:t> </a:t>
            </a:r>
            <a:r>
              <a:rPr sz="1400" b="1" spc="-80" dirty="0">
                <a:solidFill>
                  <a:srgbClr val="434343"/>
                </a:solidFill>
                <a:latin typeface="Roboto Bk"/>
                <a:cs typeface="Roboto Bk"/>
              </a:rPr>
              <a:t>reduction,</a:t>
            </a:r>
            <a:r>
              <a:rPr sz="1400" b="1" spc="55" dirty="0">
                <a:solidFill>
                  <a:srgbClr val="434343"/>
                </a:solidFill>
                <a:latin typeface="Roboto Bk"/>
                <a:cs typeface="Roboto Bk"/>
              </a:rPr>
              <a:t> </a:t>
            </a:r>
            <a:r>
              <a:rPr sz="1400" b="1" spc="-70" dirty="0">
                <a:solidFill>
                  <a:srgbClr val="434343"/>
                </a:solidFill>
                <a:latin typeface="Roboto Bk"/>
                <a:cs typeface="Roboto Bk"/>
              </a:rPr>
              <a:t>association</a:t>
            </a:r>
            <a:r>
              <a:rPr sz="1400" b="1" spc="65" dirty="0">
                <a:solidFill>
                  <a:srgbClr val="434343"/>
                </a:solidFill>
                <a:latin typeface="Roboto Bk"/>
                <a:cs typeface="Roboto Bk"/>
              </a:rPr>
              <a:t> </a:t>
            </a:r>
            <a:r>
              <a:rPr sz="1400" b="1" spc="-65" dirty="0">
                <a:solidFill>
                  <a:srgbClr val="434343"/>
                </a:solidFill>
                <a:latin typeface="Roboto Bk"/>
                <a:cs typeface="Roboto Bk"/>
              </a:rPr>
              <a:t>rules),</a:t>
            </a:r>
            <a:r>
              <a:rPr sz="1400" b="1" spc="65" dirty="0">
                <a:solidFill>
                  <a:srgbClr val="434343"/>
                </a:solidFill>
                <a:latin typeface="Roboto Bk"/>
                <a:cs typeface="Roboto Bk"/>
              </a:rPr>
              <a:t> </a:t>
            </a:r>
            <a:r>
              <a:rPr sz="1400" b="1" spc="-60" dirty="0">
                <a:solidFill>
                  <a:srgbClr val="434343"/>
                </a:solidFill>
                <a:latin typeface="Roboto Bk"/>
                <a:cs typeface="Roboto Bk"/>
              </a:rPr>
              <a:t>model</a:t>
            </a:r>
            <a:r>
              <a:rPr sz="1400" b="1" spc="60" dirty="0">
                <a:solidFill>
                  <a:srgbClr val="434343"/>
                </a:solidFill>
                <a:latin typeface="Roboto Bk"/>
                <a:cs typeface="Roboto Bk"/>
              </a:rPr>
              <a:t> </a:t>
            </a:r>
            <a:r>
              <a:rPr sz="1400" b="1" spc="-75" dirty="0">
                <a:solidFill>
                  <a:srgbClr val="434343"/>
                </a:solidFill>
                <a:latin typeface="Roboto Bk"/>
                <a:cs typeface="Roboto Bk"/>
              </a:rPr>
              <a:t>validation</a:t>
            </a:r>
            <a:r>
              <a:rPr sz="1400" b="1" spc="65" dirty="0">
                <a:solidFill>
                  <a:srgbClr val="434343"/>
                </a:solidFill>
                <a:latin typeface="Roboto Bk"/>
                <a:cs typeface="Roboto Bk"/>
              </a:rPr>
              <a:t> </a:t>
            </a:r>
            <a:r>
              <a:rPr sz="1400" b="1" dirty="0">
                <a:solidFill>
                  <a:srgbClr val="434343"/>
                </a:solidFill>
                <a:latin typeface="Roboto Bk"/>
                <a:cs typeface="Roboto Bk"/>
              </a:rPr>
              <a:t>is</a:t>
            </a:r>
            <a:r>
              <a:rPr sz="1400" b="1" spc="45" dirty="0">
                <a:solidFill>
                  <a:srgbClr val="434343"/>
                </a:solidFill>
                <a:latin typeface="Roboto Bk"/>
                <a:cs typeface="Roboto Bk"/>
              </a:rPr>
              <a:t> </a:t>
            </a:r>
            <a:r>
              <a:rPr sz="1400" b="1" spc="-40" dirty="0">
                <a:solidFill>
                  <a:srgbClr val="434343"/>
                </a:solidFill>
                <a:latin typeface="Roboto Bk"/>
                <a:cs typeface="Roboto Bk"/>
              </a:rPr>
              <a:t>not</a:t>
            </a:r>
            <a:r>
              <a:rPr sz="1400" b="1" spc="70" dirty="0">
                <a:solidFill>
                  <a:srgbClr val="434343"/>
                </a:solidFill>
                <a:latin typeface="Roboto Bk"/>
                <a:cs typeface="Roboto Bk"/>
              </a:rPr>
              <a:t> </a:t>
            </a:r>
            <a:r>
              <a:rPr sz="1400" b="1" spc="-55" dirty="0">
                <a:solidFill>
                  <a:srgbClr val="434343"/>
                </a:solidFill>
                <a:latin typeface="Roboto Bk"/>
                <a:cs typeface="Roboto Bk"/>
              </a:rPr>
              <a:t>easy.</a:t>
            </a:r>
            <a:r>
              <a:rPr sz="1400" b="1" spc="60" dirty="0">
                <a:solidFill>
                  <a:srgbClr val="434343"/>
                </a:solidFill>
                <a:latin typeface="Roboto Bk"/>
                <a:cs typeface="Roboto Bk"/>
              </a:rPr>
              <a:t> </a:t>
            </a:r>
            <a:r>
              <a:rPr sz="1400" b="1" spc="-50" dirty="0">
                <a:solidFill>
                  <a:srgbClr val="434343"/>
                </a:solidFill>
                <a:latin typeface="Roboto Bk"/>
                <a:cs typeface="Roboto Bk"/>
              </a:rPr>
              <a:t>There</a:t>
            </a:r>
            <a:r>
              <a:rPr sz="1400" b="1" spc="65" dirty="0">
                <a:solidFill>
                  <a:srgbClr val="434343"/>
                </a:solidFill>
                <a:latin typeface="Roboto Bk"/>
                <a:cs typeface="Roboto Bk"/>
              </a:rPr>
              <a:t> </a:t>
            </a:r>
            <a:r>
              <a:rPr sz="1400" b="1" spc="-10" dirty="0">
                <a:solidFill>
                  <a:srgbClr val="434343"/>
                </a:solidFill>
                <a:latin typeface="Roboto Bk"/>
                <a:cs typeface="Roboto Bk"/>
              </a:rPr>
              <a:t>are</a:t>
            </a:r>
            <a:r>
              <a:rPr sz="1400" b="1" spc="55" dirty="0">
                <a:solidFill>
                  <a:srgbClr val="434343"/>
                </a:solidFill>
                <a:latin typeface="Roboto Bk"/>
                <a:cs typeface="Roboto Bk"/>
              </a:rPr>
              <a:t> </a:t>
            </a:r>
            <a:r>
              <a:rPr sz="1400" b="1" spc="-20" dirty="0">
                <a:solidFill>
                  <a:srgbClr val="434343"/>
                </a:solidFill>
                <a:latin typeface="Roboto Bk"/>
                <a:cs typeface="Roboto Bk"/>
              </a:rPr>
              <a:t>no</a:t>
            </a:r>
            <a:r>
              <a:rPr sz="1400" b="1" spc="60" dirty="0">
                <a:solidFill>
                  <a:srgbClr val="434343"/>
                </a:solidFill>
                <a:latin typeface="Roboto Bk"/>
                <a:cs typeface="Roboto Bk"/>
              </a:rPr>
              <a:t> </a:t>
            </a:r>
            <a:r>
              <a:rPr sz="1400" b="1" spc="-55" dirty="0">
                <a:solidFill>
                  <a:srgbClr val="434343"/>
                </a:solidFill>
                <a:latin typeface="Roboto Bk"/>
                <a:cs typeface="Roboto Bk"/>
              </a:rPr>
              <a:t>labels</a:t>
            </a:r>
            <a:r>
              <a:rPr sz="1400" b="1" spc="65" dirty="0">
                <a:solidFill>
                  <a:srgbClr val="434343"/>
                </a:solidFill>
                <a:latin typeface="Roboto Bk"/>
                <a:cs typeface="Roboto Bk"/>
              </a:rPr>
              <a:t> </a:t>
            </a:r>
            <a:r>
              <a:rPr sz="1400" b="1" spc="-25" dirty="0">
                <a:solidFill>
                  <a:srgbClr val="434343"/>
                </a:solidFill>
                <a:latin typeface="Roboto Bk"/>
                <a:cs typeface="Roboto Bk"/>
              </a:rPr>
              <a:t>to </a:t>
            </a:r>
            <a:r>
              <a:rPr sz="1400" b="1" spc="-95" dirty="0">
                <a:solidFill>
                  <a:srgbClr val="434343"/>
                </a:solidFill>
                <a:latin typeface="Roboto Bk"/>
                <a:cs typeface="Roboto Bk"/>
              </a:rPr>
              <a:t>compare</a:t>
            </a:r>
            <a:r>
              <a:rPr sz="1400" b="1" spc="-20" dirty="0">
                <a:solidFill>
                  <a:srgbClr val="434343"/>
                </a:solidFill>
                <a:latin typeface="Roboto Bk"/>
                <a:cs typeface="Roboto Bk"/>
              </a:rPr>
              <a:t> </a:t>
            </a:r>
            <a:r>
              <a:rPr sz="1400" b="1" spc="-110" dirty="0">
                <a:solidFill>
                  <a:srgbClr val="434343"/>
                </a:solidFill>
                <a:latin typeface="Roboto Bk"/>
                <a:cs typeface="Roboto Bk"/>
              </a:rPr>
              <a:t>with,</a:t>
            </a:r>
            <a:r>
              <a:rPr sz="1400" b="1" spc="-5" dirty="0">
                <a:solidFill>
                  <a:srgbClr val="434343"/>
                </a:solidFill>
                <a:latin typeface="Roboto Bk"/>
                <a:cs typeface="Roboto Bk"/>
              </a:rPr>
              <a:t> </a:t>
            </a:r>
            <a:r>
              <a:rPr sz="1400" b="1" spc="-90" dirty="0">
                <a:solidFill>
                  <a:srgbClr val="434343"/>
                </a:solidFill>
                <a:latin typeface="Roboto Bk"/>
                <a:cs typeface="Roboto Bk"/>
              </a:rPr>
              <a:t>there</a:t>
            </a:r>
            <a:r>
              <a:rPr sz="1400" b="1" spc="-5" dirty="0">
                <a:solidFill>
                  <a:srgbClr val="434343"/>
                </a:solidFill>
                <a:latin typeface="Roboto Bk"/>
                <a:cs typeface="Roboto Bk"/>
              </a:rPr>
              <a:t> </a:t>
            </a:r>
            <a:r>
              <a:rPr sz="1400" b="1" spc="-80" dirty="0">
                <a:solidFill>
                  <a:srgbClr val="434343"/>
                </a:solidFill>
                <a:latin typeface="Roboto Bk"/>
                <a:cs typeface="Roboto Bk"/>
              </a:rPr>
              <a:t>is</a:t>
            </a:r>
            <a:r>
              <a:rPr sz="1400" b="1" dirty="0">
                <a:solidFill>
                  <a:srgbClr val="434343"/>
                </a:solidFill>
                <a:latin typeface="Roboto Bk"/>
                <a:cs typeface="Roboto Bk"/>
              </a:rPr>
              <a:t> </a:t>
            </a:r>
            <a:r>
              <a:rPr sz="1400" b="1" spc="-110" dirty="0">
                <a:solidFill>
                  <a:srgbClr val="434343"/>
                </a:solidFill>
                <a:latin typeface="Roboto Bk"/>
                <a:cs typeface="Roboto Bk"/>
              </a:rPr>
              <a:t>no</a:t>
            </a:r>
            <a:r>
              <a:rPr sz="1400" b="1" spc="-5" dirty="0">
                <a:solidFill>
                  <a:srgbClr val="434343"/>
                </a:solidFill>
                <a:latin typeface="Roboto Bk"/>
                <a:cs typeface="Roboto Bk"/>
              </a:rPr>
              <a:t> </a:t>
            </a:r>
            <a:r>
              <a:rPr sz="1400" b="1" spc="-100" dirty="0">
                <a:solidFill>
                  <a:srgbClr val="434343"/>
                </a:solidFill>
                <a:latin typeface="Roboto Bk"/>
                <a:cs typeface="Roboto Bk"/>
              </a:rPr>
              <a:t>ground</a:t>
            </a:r>
            <a:r>
              <a:rPr sz="1400" b="1" spc="-35" dirty="0">
                <a:solidFill>
                  <a:srgbClr val="434343"/>
                </a:solidFill>
                <a:latin typeface="Roboto Bk"/>
                <a:cs typeface="Roboto Bk"/>
              </a:rPr>
              <a:t> </a:t>
            </a:r>
            <a:r>
              <a:rPr sz="1400" b="1" spc="-100" dirty="0">
                <a:solidFill>
                  <a:srgbClr val="434343"/>
                </a:solidFill>
                <a:latin typeface="Roboto Bk"/>
                <a:cs typeface="Roboto Bk"/>
              </a:rPr>
              <a:t>truth</a:t>
            </a:r>
            <a:r>
              <a:rPr sz="1400" b="1" spc="-20" dirty="0">
                <a:solidFill>
                  <a:srgbClr val="434343"/>
                </a:solidFill>
                <a:latin typeface="Roboto Bk"/>
                <a:cs typeface="Roboto Bk"/>
              </a:rPr>
              <a:t> </a:t>
            </a:r>
            <a:r>
              <a:rPr sz="1400" b="1" spc="-85" dirty="0">
                <a:solidFill>
                  <a:srgbClr val="434343"/>
                </a:solidFill>
                <a:latin typeface="Roboto Bk"/>
                <a:cs typeface="Roboto Bk"/>
              </a:rPr>
              <a:t>or</a:t>
            </a:r>
            <a:r>
              <a:rPr sz="1400" b="1" spc="-10" dirty="0">
                <a:solidFill>
                  <a:srgbClr val="434343"/>
                </a:solidFill>
                <a:latin typeface="Roboto Bk"/>
                <a:cs typeface="Roboto Bk"/>
              </a:rPr>
              <a:t> </a:t>
            </a:r>
            <a:r>
              <a:rPr sz="1400" b="1" spc="-100" dirty="0">
                <a:solidFill>
                  <a:srgbClr val="434343"/>
                </a:solidFill>
                <a:latin typeface="Roboto Bk"/>
                <a:cs typeface="Roboto Bk"/>
              </a:rPr>
              <a:t>golden</a:t>
            </a:r>
            <a:r>
              <a:rPr sz="1400" b="1" dirty="0">
                <a:solidFill>
                  <a:srgbClr val="434343"/>
                </a:solidFill>
                <a:latin typeface="Roboto Bk"/>
                <a:cs typeface="Roboto Bk"/>
              </a:rPr>
              <a:t> </a:t>
            </a:r>
            <a:r>
              <a:rPr sz="1400" b="1" spc="-10" dirty="0">
                <a:solidFill>
                  <a:srgbClr val="434343"/>
                </a:solidFill>
                <a:latin typeface="Roboto Bk"/>
                <a:cs typeface="Roboto Bk"/>
              </a:rPr>
              <a:t>standard.</a:t>
            </a:r>
            <a:endParaRPr sz="1400">
              <a:latin typeface="Roboto Bk"/>
              <a:cs typeface="Roboto Bk"/>
            </a:endParaRPr>
          </a:p>
          <a:p>
            <a:pPr marL="12700">
              <a:lnSpc>
                <a:spcPct val="100000"/>
              </a:lnSpc>
              <a:spcBef>
                <a:spcPts val="400"/>
              </a:spcBef>
            </a:pPr>
            <a:r>
              <a:rPr sz="1400" b="1" spc="-90" dirty="0">
                <a:solidFill>
                  <a:srgbClr val="434343"/>
                </a:solidFill>
                <a:latin typeface="Roboto Bk"/>
                <a:cs typeface="Roboto Bk"/>
              </a:rPr>
              <a:t>The</a:t>
            </a:r>
            <a:r>
              <a:rPr sz="1400" b="1" spc="-20" dirty="0">
                <a:solidFill>
                  <a:srgbClr val="434343"/>
                </a:solidFill>
                <a:latin typeface="Roboto Bk"/>
                <a:cs typeface="Roboto Bk"/>
              </a:rPr>
              <a:t> </a:t>
            </a:r>
            <a:r>
              <a:rPr sz="1400" b="1" spc="-114" dirty="0">
                <a:solidFill>
                  <a:srgbClr val="434343"/>
                </a:solidFill>
                <a:latin typeface="Roboto Bk"/>
                <a:cs typeface="Roboto Bk"/>
              </a:rPr>
              <a:t>way</a:t>
            </a:r>
            <a:r>
              <a:rPr sz="1400" b="1" spc="-5" dirty="0">
                <a:solidFill>
                  <a:srgbClr val="434343"/>
                </a:solidFill>
                <a:latin typeface="Roboto Bk"/>
                <a:cs typeface="Roboto Bk"/>
              </a:rPr>
              <a:t> </a:t>
            </a:r>
            <a:r>
              <a:rPr sz="1400" b="1" spc="-90" dirty="0">
                <a:solidFill>
                  <a:srgbClr val="434343"/>
                </a:solidFill>
                <a:latin typeface="Roboto Bk"/>
                <a:cs typeface="Roboto Bk"/>
              </a:rPr>
              <a:t>to</a:t>
            </a:r>
            <a:r>
              <a:rPr sz="1400" b="1" spc="-20" dirty="0">
                <a:solidFill>
                  <a:srgbClr val="434343"/>
                </a:solidFill>
                <a:latin typeface="Roboto Bk"/>
                <a:cs typeface="Roboto Bk"/>
              </a:rPr>
              <a:t> </a:t>
            </a:r>
            <a:r>
              <a:rPr sz="1400" b="1" spc="-85" dirty="0">
                <a:solidFill>
                  <a:srgbClr val="434343"/>
                </a:solidFill>
                <a:latin typeface="Roboto Bk"/>
                <a:cs typeface="Roboto Bk"/>
              </a:rPr>
              <a:t>validate</a:t>
            </a:r>
            <a:r>
              <a:rPr sz="1400" b="1" spc="10" dirty="0">
                <a:solidFill>
                  <a:srgbClr val="434343"/>
                </a:solidFill>
                <a:latin typeface="Roboto Bk"/>
                <a:cs typeface="Roboto Bk"/>
              </a:rPr>
              <a:t> </a:t>
            </a:r>
            <a:r>
              <a:rPr sz="1400" b="1" spc="-95" dirty="0">
                <a:solidFill>
                  <a:srgbClr val="434343"/>
                </a:solidFill>
                <a:latin typeface="Roboto Bk"/>
                <a:cs typeface="Roboto Bk"/>
              </a:rPr>
              <a:t>this</a:t>
            </a:r>
            <a:r>
              <a:rPr sz="1400" b="1" spc="-25" dirty="0">
                <a:solidFill>
                  <a:srgbClr val="434343"/>
                </a:solidFill>
                <a:latin typeface="Roboto Bk"/>
                <a:cs typeface="Roboto Bk"/>
              </a:rPr>
              <a:t> </a:t>
            </a:r>
            <a:r>
              <a:rPr sz="1400" b="1" spc="-80" dirty="0">
                <a:solidFill>
                  <a:srgbClr val="434343"/>
                </a:solidFill>
                <a:latin typeface="Roboto Bk"/>
                <a:cs typeface="Roboto Bk"/>
              </a:rPr>
              <a:t>is</a:t>
            </a:r>
            <a:r>
              <a:rPr sz="1400" b="1" spc="-10" dirty="0">
                <a:solidFill>
                  <a:srgbClr val="434343"/>
                </a:solidFill>
                <a:latin typeface="Roboto Bk"/>
                <a:cs typeface="Roboto Bk"/>
              </a:rPr>
              <a:t> </a:t>
            </a:r>
            <a:r>
              <a:rPr sz="1400" b="1" spc="-110" dirty="0">
                <a:solidFill>
                  <a:srgbClr val="434343"/>
                </a:solidFill>
                <a:latin typeface="Roboto Bk"/>
                <a:cs typeface="Roboto Bk"/>
              </a:rPr>
              <a:t>very</a:t>
            </a:r>
            <a:r>
              <a:rPr sz="1400" b="1" dirty="0">
                <a:solidFill>
                  <a:srgbClr val="434343"/>
                </a:solidFill>
                <a:latin typeface="Roboto Bk"/>
                <a:cs typeface="Roboto Bk"/>
              </a:rPr>
              <a:t> </a:t>
            </a:r>
            <a:r>
              <a:rPr sz="1400" b="1" spc="-105" dirty="0">
                <a:solidFill>
                  <a:srgbClr val="434343"/>
                </a:solidFill>
                <a:latin typeface="Roboto Bk"/>
                <a:cs typeface="Roboto Bk"/>
              </a:rPr>
              <a:t>method</a:t>
            </a:r>
            <a:r>
              <a:rPr sz="1400" b="1" spc="-30" dirty="0">
                <a:solidFill>
                  <a:srgbClr val="434343"/>
                </a:solidFill>
                <a:latin typeface="Roboto Bk"/>
                <a:cs typeface="Roboto Bk"/>
              </a:rPr>
              <a:t> </a:t>
            </a:r>
            <a:r>
              <a:rPr sz="1400" b="1" spc="-10" dirty="0">
                <a:solidFill>
                  <a:srgbClr val="434343"/>
                </a:solidFill>
                <a:latin typeface="Roboto Bk"/>
                <a:cs typeface="Roboto Bk"/>
              </a:rPr>
              <a:t>specific.</a:t>
            </a:r>
            <a:endParaRPr sz="1400">
              <a:latin typeface="Roboto Bk"/>
              <a:cs typeface="Roboto Bk"/>
            </a:endParaRPr>
          </a:p>
          <a:p>
            <a:pPr marL="12700">
              <a:lnSpc>
                <a:spcPct val="100000"/>
              </a:lnSpc>
              <a:spcBef>
                <a:spcPts val="405"/>
              </a:spcBef>
            </a:pPr>
            <a:r>
              <a:rPr sz="1400" b="1" spc="-125" dirty="0">
                <a:solidFill>
                  <a:srgbClr val="434343"/>
                </a:solidFill>
                <a:latin typeface="Roboto Bk"/>
                <a:cs typeface="Roboto Bk"/>
              </a:rPr>
              <a:t>Some</a:t>
            </a:r>
            <a:r>
              <a:rPr sz="1400" b="1" spc="-10" dirty="0">
                <a:solidFill>
                  <a:srgbClr val="434343"/>
                </a:solidFill>
                <a:latin typeface="Roboto Bk"/>
                <a:cs typeface="Roboto Bk"/>
              </a:rPr>
              <a:t> </a:t>
            </a:r>
            <a:r>
              <a:rPr sz="1400" b="1" spc="-100" dirty="0">
                <a:solidFill>
                  <a:srgbClr val="434343"/>
                </a:solidFill>
                <a:latin typeface="Roboto Bk"/>
                <a:cs typeface="Roboto Bk"/>
              </a:rPr>
              <a:t>methods</a:t>
            </a:r>
            <a:r>
              <a:rPr sz="1400" b="1" spc="-20" dirty="0">
                <a:solidFill>
                  <a:srgbClr val="434343"/>
                </a:solidFill>
                <a:latin typeface="Roboto Bk"/>
                <a:cs typeface="Roboto Bk"/>
              </a:rPr>
              <a:t> </a:t>
            </a:r>
            <a:r>
              <a:rPr sz="1400" b="1" spc="-85" dirty="0">
                <a:solidFill>
                  <a:srgbClr val="434343"/>
                </a:solidFill>
                <a:latin typeface="Roboto Bk"/>
                <a:cs typeface="Roboto Bk"/>
              </a:rPr>
              <a:t>allow</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spc="-25" dirty="0">
                <a:solidFill>
                  <a:srgbClr val="434343"/>
                </a:solidFill>
                <a:latin typeface="Roboto Bk"/>
                <a:cs typeface="Roboto Bk"/>
              </a:rPr>
              <a:t> </a:t>
            </a:r>
            <a:r>
              <a:rPr sz="1400" b="1" spc="-95" dirty="0">
                <a:solidFill>
                  <a:srgbClr val="434343"/>
                </a:solidFill>
                <a:latin typeface="Roboto Bk"/>
                <a:cs typeface="Roboto Bk"/>
              </a:rPr>
              <a:t>derive</a:t>
            </a:r>
            <a:r>
              <a:rPr sz="1400" b="1" spc="15" dirty="0">
                <a:solidFill>
                  <a:srgbClr val="434343"/>
                </a:solidFill>
                <a:latin typeface="Roboto Bk"/>
                <a:cs typeface="Roboto Bk"/>
              </a:rPr>
              <a:t> </a:t>
            </a:r>
            <a:r>
              <a:rPr sz="1400" b="1" spc="-110" dirty="0">
                <a:solidFill>
                  <a:srgbClr val="434343"/>
                </a:solidFill>
                <a:latin typeface="Roboto Bk"/>
                <a:cs typeface="Roboto Bk"/>
              </a:rPr>
              <a:t>some</a:t>
            </a:r>
            <a:r>
              <a:rPr sz="1400" b="1" spc="-5" dirty="0">
                <a:solidFill>
                  <a:srgbClr val="434343"/>
                </a:solidFill>
                <a:latin typeface="Roboto Bk"/>
                <a:cs typeface="Roboto Bk"/>
              </a:rPr>
              <a:t> </a:t>
            </a:r>
            <a:r>
              <a:rPr sz="1400" b="1" spc="-95" dirty="0">
                <a:solidFill>
                  <a:srgbClr val="434343"/>
                </a:solidFill>
                <a:latin typeface="Roboto Bk"/>
                <a:cs typeface="Roboto Bk"/>
              </a:rPr>
              <a:t>metrics</a:t>
            </a:r>
            <a:r>
              <a:rPr sz="1400" b="1" spc="-10" dirty="0">
                <a:solidFill>
                  <a:srgbClr val="434343"/>
                </a:solidFill>
                <a:latin typeface="Roboto Bk"/>
                <a:cs typeface="Roboto Bk"/>
              </a:rPr>
              <a:t> </a:t>
            </a:r>
            <a:r>
              <a:rPr sz="1400" b="1" spc="-95" dirty="0">
                <a:solidFill>
                  <a:srgbClr val="434343"/>
                </a:solidFill>
                <a:latin typeface="Roboto Bk"/>
                <a:cs typeface="Roboto Bk"/>
              </a:rPr>
              <a:t>that</a:t>
            </a:r>
            <a:r>
              <a:rPr sz="1400" b="1" spc="-20" dirty="0">
                <a:solidFill>
                  <a:srgbClr val="434343"/>
                </a:solidFill>
                <a:latin typeface="Roboto Bk"/>
                <a:cs typeface="Roboto Bk"/>
              </a:rPr>
              <a:t> </a:t>
            </a:r>
            <a:r>
              <a:rPr sz="1400" b="1" spc="-90" dirty="0">
                <a:solidFill>
                  <a:srgbClr val="434343"/>
                </a:solidFill>
                <a:latin typeface="Roboto Bk"/>
                <a:cs typeface="Roboto Bk"/>
              </a:rPr>
              <a:t>can</a:t>
            </a:r>
            <a:r>
              <a:rPr sz="1400" b="1" spc="10"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05" dirty="0">
                <a:solidFill>
                  <a:srgbClr val="434343"/>
                </a:solidFill>
                <a:latin typeface="Roboto Bk"/>
                <a:cs typeface="Roboto Bk"/>
              </a:rPr>
              <a:t>used</a:t>
            </a:r>
            <a:r>
              <a:rPr sz="1400" b="1" spc="5" dirty="0">
                <a:solidFill>
                  <a:srgbClr val="434343"/>
                </a:solidFill>
                <a:latin typeface="Roboto Bk"/>
                <a:cs typeface="Roboto Bk"/>
              </a:rPr>
              <a:t> </a:t>
            </a:r>
            <a:r>
              <a:rPr sz="1400" b="1" spc="-95" dirty="0">
                <a:solidFill>
                  <a:srgbClr val="434343"/>
                </a:solidFill>
                <a:latin typeface="Roboto Bk"/>
                <a:cs typeface="Roboto Bk"/>
              </a:rPr>
              <a:t>in</a:t>
            </a:r>
            <a:r>
              <a:rPr sz="1400" b="1" spc="-5" dirty="0">
                <a:solidFill>
                  <a:srgbClr val="434343"/>
                </a:solidFill>
                <a:latin typeface="Roboto Bk"/>
                <a:cs typeface="Roboto Bk"/>
              </a:rPr>
              <a:t> </a:t>
            </a:r>
            <a:r>
              <a:rPr sz="1400" b="1" spc="-10" dirty="0">
                <a:solidFill>
                  <a:srgbClr val="434343"/>
                </a:solidFill>
                <a:latin typeface="Roboto Bk"/>
                <a:cs typeface="Roboto Bk"/>
              </a:rPr>
              <a:t>validation:</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90" dirty="0">
                <a:solidFill>
                  <a:srgbClr val="434343"/>
                </a:solidFill>
                <a:latin typeface="Roboto Bk"/>
                <a:cs typeface="Roboto Bk"/>
              </a:rPr>
              <a:t>Clustering</a:t>
            </a:r>
            <a:r>
              <a:rPr sz="1400" b="1" spc="-30" dirty="0">
                <a:solidFill>
                  <a:srgbClr val="434343"/>
                </a:solidFill>
                <a:latin typeface="Roboto Bk"/>
                <a:cs typeface="Roboto Bk"/>
              </a:rPr>
              <a:t> </a:t>
            </a:r>
            <a:r>
              <a:rPr sz="1400" b="1" spc="-105" dirty="0">
                <a:solidFill>
                  <a:srgbClr val="434343"/>
                </a:solidFill>
                <a:latin typeface="Roboto Bk"/>
                <a:cs typeface="Roboto Bk"/>
              </a:rPr>
              <a:t>:</a:t>
            </a:r>
            <a:r>
              <a:rPr sz="1400" b="1" spc="5" dirty="0">
                <a:solidFill>
                  <a:srgbClr val="434343"/>
                </a:solidFill>
                <a:latin typeface="Roboto Bk"/>
                <a:cs typeface="Roboto Bk"/>
              </a:rPr>
              <a:t> </a:t>
            </a:r>
            <a:r>
              <a:rPr sz="1400" b="1" spc="-90" dirty="0">
                <a:solidFill>
                  <a:srgbClr val="434343"/>
                </a:solidFill>
                <a:latin typeface="Roboto Bk"/>
                <a:cs typeface="Roboto Bk"/>
              </a:rPr>
              <a:t>Inter</a:t>
            </a:r>
            <a:r>
              <a:rPr sz="1400" b="1" spc="-15" dirty="0">
                <a:solidFill>
                  <a:srgbClr val="434343"/>
                </a:solidFill>
                <a:latin typeface="Roboto Bk"/>
                <a:cs typeface="Roboto Bk"/>
              </a:rPr>
              <a:t> </a:t>
            </a:r>
            <a:r>
              <a:rPr sz="1400" b="1" spc="-90" dirty="0">
                <a:solidFill>
                  <a:srgbClr val="434343"/>
                </a:solidFill>
                <a:latin typeface="Roboto Bk"/>
                <a:cs typeface="Roboto Bk"/>
              </a:rPr>
              <a:t>cluster</a:t>
            </a:r>
            <a:r>
              <a:rPr sz="1400" b="1" dirty="0">
                <a:solidFill>
                  <a:srgbClr val="434343"/>
                </a:solidFill>
                <a:latin typeface="Roboto Bk"/>
                <a:cs typeface="Roboto Bk"/>
              </a:rPr>
              <a:t> </a:t>
            </a:r>
            <a:r>
              <a:rPr sz="1400" b="1" spc="-85" dirty="0">
                <a:solidFill>
                  <a:srgbClr val="434343"/>
                </a:solidFill>
                <a:latin typeface="Roboto Bk"/>
                <a:cs typeface="Roboto Bk"/>
              </a:rPr>
              <a:t>distance</a:t>
            </a:r>
            <a:r>
              <a:rPr sz="1400" b="1" spc="15" dirty="0">
                <a:solidFill>
                  <a:srgbClr val="434343"/>
                </a:solidFill>
                <a:latin typeface="Roboto Bk"/>
                <a:cs typeface="Roboto Bk"/>
              </a:rPr>
              <a:t> </a:t>
            </a:r>
            <a:r>
              <a:rPr sz="1400" b="1" spc="-100" dirty="0">
                <a:solidFill>
                  <a:srgbClr val="434343"/>
                </a:solidFill>
                <a:latin typeface="Roboto Bk"/>
                <a:cs typeface="Roboto Bk"/>
              </a:rPr>
              <a:t>(should</a:t>
            </a:r>
            <a:r>
              <a:rPr sz="1400" b="1" spc="-15" dirty="0">
                <a:solidFill>
                  <a:srgbClr val="434343"/>
                </a:solidFill>
                <a:latin typeface="Roboto Bk"/>
                <a:cs typeface="Roboto Bk"/>
              </a:rPr>
              <a:t> </a:t>
            </a:r>
            <a:r>
              <a:rPr sz="1400" b="1" spc="-130" dirty="0">
                <a:solidFill>
                  <a:srgbClr val="434343"/>
                </a:solidFill>
                <a:latin typeface="Roboto Bk"/>
                <a:cs typeface="Roboto Bk"/>
              </a:rPr>
              <a:t>by</a:t>
            </a:r>
            <a:r>
              <a:rPr sz="1400" b="1" spc="-5" dirty="0">
                <a:solidFill>
                  <a:srgbClr val="434343"/>
                </a:solidFill>
                <a:latin typeface="Roboto Bk"/>
                <a:cs typeface="Roboto Bk"/>
              </a:rPr>
              <a:t> </a:t>
            </a:r>
            <a:r>
              <a:rPr sz="1400" b="1" spc="-95" dirty="0">
                <a:solidFill>
                  <a:srgbClr val="434343"/>
                </a:solidFill>
                <a:latin typeface="Roboto Bk"/>
                <a:cs typeface="Roboto Bk"/>
              </a:rPr>
              <a:t>high),</a:t>
            </a:r>
            <a:r>
              <a:rPr sz="1400" b="1" spc="-5" dirty="0">
                <a:solidFill>
                  <a:srgbClr val="434343"/>
                </a:solidFill>
                <a:latin typeface="Roboto Bk"/>
                <a:cs typeface="Roboto Bk"/>
              </a:rPr>
              <a:t> </a:t>
            </a:r>
            <a:r>
              <a:rPr sz="1400" b="1" spc="-90" dirty="0">
                <a:solidFill>
                  <a:srgbClr val="434343"/>
                </a:solidFill>
                <a:latin typeface="Roboto Bk"/>
                <a:cs typeface="Roboto Bk"/>
              </a:rPr>
              <a:t>intra</a:t>
            </a:r>
            <a:r>
              <a:rPr sz="1400" b="1" spc="-15" dirty="0">
                <a:solidFill>
                  <a:srgbClr val="434343"/>
                </a:solidFill>
                <a:latin typeface="Roboto Bk"/>
                <a:cs typeface="Roboto Bk"/>
              </a:rPr>
              <a:t> </a:t>
            </a:r>
            <a:r>
              <a:rPr sz="1400" b="1" spc="-90" dirty="0">
                <a:solidFill>
                  <a:srgbClr val="434343"/>
                </a:solidFill>
                <a:latin typeface="Roboto Bk"/>
                <a:cs typeface="Roboto Bk"/>
              </a:rPr>
              <a:t>cluster</a:t>
            </a:r>
            <a:r>
              <a:rPr sz="1400" b="1" spc="5" dirty="0">
                <a:solidFill>
                  <a:srgbClr val="434343"/>
                </a:solidFill>
                <a:latin typeface="Roboto Bk"/>
                <a:cs typeface="Roboto Bk"/>
              </a:rPr>
              <a:t> </a:t>
            </a:r>
            <a:r>
              <a:rPr sz="1400" b="1" spc="-85" dirty="0">
                <a:solidFill>
                  <a:srgbClr val="434343"/>
                </a:solidFill>
                <a:latin typeface="Roboto Bk"/>
                <a:cs typeface="Roboto Bk"/>
              </a:rPr>
              <a:t>distance</a:t>
            </a:r>
            <a:r>
              <a:rPr sz="1400" b="1" spc="10" dirty="0">
                <a:solidFill>
                  <a:srgbClr val="434343"/>
                </a:solidFill>
                <a:latin typeface="Roboto Bk"/>
                <a:cs typeface="Roboto Bk"/>
              </a:rPr>
              <a:t> </a:t>
            </a:r>
            <a:r>
              <a:rPr sz="1400" b="1" spc="-100" dirty="0">
                <a:solidFill>
                  <a:srgbClr val="434343"/>
                </a:solidFill>
                <a:latin typeface="Roboto Bk"/>
                <a:cs typeface="Roboto Bk"/>
              </a:rPr>
              <a:t>(should</a:t>
            </a:r>
            <a:r>
              <a:rPr sz="1400" b="1" spc="-10" dirty="0">
                <a:solidFill>
                  <a:srgbClr val="434343"/>
                </a:solidFill>
                <a:latin typeface="Roboto Bk"/>
                <a:cs typeface="Roboto Bk"/>
              </a:rPr>
              <a:t> </a:t>
            </a:r>
            <a:r>
              <a:rPr sz="1400" b="1" spc="-100" dirty="0">
                <a:solidFill>
                  <a:srgbClr val="434343"/>
                </a:solidFill>
                <a:latin typeface="Roboto Bk"/>
                <a:cs typeface="Roboto Bk"/>
              </a:rPr>
              <a:t>be</a:t>
            </a:r>
            <a:r>
              <a:rPr sz="1400" b="1" spc="-10" dirty="0">
                <a:solidFill>
                  <a:srgbClr val="434343"/>
                </a:solidFill>
                <a:latin typeface="Roboto Bk"/>
                <a:cs typeface="Roboto Bk"/>
              </a:rPr>
              <a:t> </a:t>
            </a:r>
            <a:r>
              <a:rPr sz="1400" b="1" spc="-95" dirty="0">
                <a:solidFill>
                  <a:srgbClr val="434343"/>
                </a:solidFill>
                <a:latin typeface="Roboto Bk"/>
                <a:cs typeface="Roboto Bk"/>
              </a:rPr>
              <a:t>low),</a:t>
            </a:r>
            <a:r>
              <a:rPr sz="1400" b="1" spc="10" dirty="0">
                <a:solidFill>
                  <a:srgbClr val="434343"/>
                </a:solidFill>
                <a:latin typeface="Roboto Bk"/>
                <a:cs typeface="Roboto Bk"/>
              </a:rPr>
              <a:t> </a:t>
            </a:r>
            <a:r>
              <a:rPr sz="1400" b="1" spc="-90" dirty="0">
                <a:solidFill>
                  <a:srgbClr val="434343"/>
                </a:solidFill>
                <a:latin typeface="Roboto Bk"/>
                <a:cs typeface="Roboto Bk"/>
              </a:rPr>
              <a:t>silhouette</a:t>
            </a:r>
            <a:r>
              <a:rPr sz="1400" b="1" spc="-10" dirty="0">
                <a:solidFill>
                  <a:srgbClr val="434343"/>
                </a:solidFill>
                <a:latin typeface="Roboto Bk"/>
                <a:cs typeface="Roboto Bk"/>
              </a:rPr>
              <a:t> </a:t>
            </a:r>
            <a:r>
              <a:rPr sz="1400" b="1" spc="-95" dirty="0">
                <a:solidFill>
                  <a:srgbClr val="434343"/>
                </a:solidFill>
                <a:latin typeface="Roboto Bk"/>
                <a:cs typeface="Roboto Bk"/>
              </a:rPr>
              <a:t>(should</a:t>
            </a:r>
            <a:r>
              <a:rPr sz="1400" b="1" spc="-25"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0" dirty="0">
                <a:solidFill>
                  <a:srgbClr val="434343"/>
                </a:solidFill>
                <a:latin typeface="Roboto Bk"/>
                <a:cs typeface="Roboto Bk"/>
              </a:rPr>
              <a:t>high)</a:t>
            </a:r>
            <a:endParaRPr sz="1400">
              <a:latin typeface="Roboto Bk"/>
              <a:cs typeface="Roboto Bk"/>
            </a:endParaRPr>
          </a:p>
          <a:p>
            <a:pPr marL="299085" indent="-286385">
              <a:lnSpc>
                <a:spcPct val="100000"/>
              </a:lnSpc>
              <a:spcBef>
                <a:spcPts val="400"/>
              </a:spcBef>
              <a:buClr>
                <a:srgbClr val="000000"/>
              </a:buClr>
              <a:buFont typeface="Wingdings"/>
              <a:buChar char=""/>
              <a:tabLst>
                <a:tab pos="299085" algn="l"/>
              </a:tabLst>
            </a:pPr>
            <a:r>
              <a:rPr sz="1400" b="1" spc="-85" dirty="0">
                <a:solidFill>
                  <a:srgbClr val="434343"/>
                </a:solidFill>
                <a:latin typeface="Roboto Bk"/>
                <a:cs typeface="Roboto Bk"/>
              </a:rPr>
              <a:t>Association</a:t>
            </a:r>
            <a:r>
              <a:rPr sz="1400" b="1" spc="5" dirty="0">
                <a:solidFill>
                  <a:srgbClr val="434343"/>
                </a:solidFill>
                <a:latin typeface="Roboto Bk"/>
                <a:cs typeface="Roboto Bk"/>
              </a:rPr>
              <a:t> </a:t>
            </a:r>
            <a:r>
              <a:rPr sz="1400" b="1" spc="-90" dirty="0">
                <a:solidFill>
                  <a:srgbClr val="434343"/>
                </a:solidFill>
                <a:latin typeface="Roboto Bk"/>
                <a:cs typeface="Roboto Bk"/>
              </a:rPr>
              <a:t>rules</a:t>
            </a:r>
            <a:r>
              <a:rPr sz="1400" b="1" dirty="0">
                <a:solidFill>
                  <a:srgbClr val="434343"/>
                </a:solidFill>
                <a:latin typeface="Roboto Bk"/>
                <a:cs typeface="Roboto Bk"/>
              </a:rPr>
              <a:t> </a:t>
            </a:r>
            <a:r>
              <a:rPr sz="1400" b="1" spc="-105" dirty="0">
                <a:solidFill>
                  <a:srgbClr val="434343"/>
                </a:solidFill>
                <a:latin typeface="Roboto Bk"/>
                <a:cs typeface="Roboto Bk"/>
              </a:rPr>
              <a:t>:</a:t>
            </a:r>
            <a:r>
              <a:rPr sz="1400" b="1" spc="5" dirty="0">
                <a:solidFill>
                  <a:srgbClr val="434343"/>
                </a:solidFill>
                <a:latin typeface="Roboto Bk"/>
                <a:cs typeface="Roboto Bk"/>
              </a:rPr>
              <a:t> </a:t>
            </a:r>
            <a:r>
              <a:rPr sz="1400" b="1" spc="-90" dirty="0">
                <a:solidFill>
                  <a:srgbClr val="434343"/>
                </a:solidFill>
                <a:latin typeface="Roboto Bk"/>
                <a:cs typeface="Roboto Bk"/>
              </a:rPr>
              <a:t>lift,</a:t>
            </a:r>
            <a:r>
              <a:rPr sz="1400" b="1" spc="-5" dirty="0">
                <a:solidFill>
                  <a:srgbClr val="434343"/>
                </a:solidFill>
                <a:latin typeface="Roboto Bk"/>
                <a:cs typeface="Roboto Bk"/>
              </a:rPr>
              <a:t> </a:t>
            </a:r>
            <a:r>
              <a:rPr sz="1400" b="1" spc="-10" dirty="0">
                <a:solidFill>
                  <a:srgbClr val="434343"/>
                </a:solidFill>
                <a:latin typeface="Roboto Bk"/>
                <a:cs typeface="Roboto Bk"/>
              </a:rPr>
              <a:t>confidence</a:t>
            </a:r>
            <a:endParaRPr sz="1400">
              <a:latin typeface="Roboto Bk"/>
              <a:cs typeface="Roboto Bk"/>
            </a:endParaRPr>
          </a:p>
          <a:p>
            <a:pPr>
              <a:lnSpc>
                <a:spcPct val="100000"/>
              </a:lnSpc>
              <a:spcBef>
                <a:spcPts val="60"/>
              </a:spcBef>
              <a:buFont typeface="Wingdings"/>
              <a:buChar char=""/>
            </a:pPr>
            <a:endParaRPr sz="1400">
              <a:latin typeface="Roboto Bk"/>
              <a:cs typeface="Roboto Bk"/>
            </a:endParaRPr>
          </a:p>
          <a:p>
            <a:pPr marL="12700">
              <a:lnSpc>
                <a:spcPct val="100000"/>
              </a:lnSpc>
            </a:pPr>
            <a:r>
              <a:rPr sz="1400" b="1" dirty="0">
                <a:solidFill>
                  <a:srgbClr val="434343"/>
                </a:solidFill>
                <a:latin typeface="Calibri"/>
                <a:cs typeface="Calibri"/>
              </a:rPr>
              <a:t>MIND</a:t>
            </a:r>
            <a:r>
              <a:rPr sz="1400" b="1" spc="-20" dirty="0">
                <a:solidFill>
                  <a:srgbClr val="434343"/>
                </a:solidFill>
                <a:latin typeface="Calibri"/>
                <a:cs typeface="Calibri"/>
              </a:rPr>
              <a:t> </a:t>
            </a:r>
            <a:r>
              <a:rPr sz="1400" b="1" dirty="0">
                <a:solidFill>
                  <a:srgbClr val="434343"/>
                </a:solidFill>
                <a:latin typeface="Calibri"/>
                <a:cs typeface="Calibri"/>
              </a:rPr>
              <a:t>VALIDATION</a:t>
            </a:r>
            <a:r>
              <a:rPr sz="1400" b="1" spc="-20" dirty="0">
                <a:solidFill>
                  <a:srgbClr val="434343"/>
                </a:solidFill>
                <a:latin typeface="Calibri"/>
                <a:cs typeface="Calibri"/>
              </a:rPr>
              <a:t> </a:t>
            </a:r>
            <a:r>
              <a:rPr sz="1400" b="1" dirty="0">
                <a:solidFill>
                  <a:srgbClr val="434343"/>
                </a:solidFill>
                <a:latin typeface="Calibri"/>
                <a:cs typeface="Calibri"/>
              </a:rPr>
              <a:t>METRICS</a:t>
            </a:r>
            <a:r>
              <a:rPr sz="1400" b="1" spc="-35" dirty="0">
                <a:solidFill>
                  <a:srgbClr val="434343"/>
                </a:solidFill>
                <a:latin typeface="Calibri"/>
                <a:cs typeface="Calibri"/>
              </a:rPr>
              <a:t> </a:t>
            </a:r>
            <a:r>
              <a:rPr sz="1400" b="1" dirty="0">
                <a:solidFill>
                  <a:srgbClr val="434343"/>
                </a:solidFill>
                <a:latin typeface="Calibri"/>
                <a:cs typeface="Calibri"/>
              </a:rPr>
              <a:t>AS</a:t>
            </a:r>
            <a:r>
              <a:rPr sz="1400" b="1" spc="-20" dirty="0">
                <a:solidFill>
                  <a:srgbClr val="434343"/>
                </a:solidFill>
                <a:latin typeface="Calibri"/>
                <a:cs typeface="Calibri"/>
              </a:rPr>
              <a:t> </a:t>
            </a:r>
            <a:r>
              <a:rPr sz="1400" b="1" dirty="0">
                <a:solidFill>
                  <a:srgbClr val="434343"/>
                </a:solidFill>
                <a:latin typeface="Calibri"/>
                <a:cs typeface="Calibri"/>
              </a:rPr>
              <a:t>THESE</a:t>
            </a:r>
            <a:r>
              <a:rPr sz="1400" b="1" spc="-20" dirty="0">
                <a:solidFill>
                  <a:srgbClr val="434343"/>
                </a:solidFill>
                <a:latin typeface="Calibri"/>
                <a:cs typeface="Calibri"/>
              </a:rPr>
              <a:t> </a:t>
            </a:r>
            <a:r>
              <a:rPr sz="1400" b="1" dirty="0">
                <a:solidFill>
                  <a:srgbClr val="434343"/>
                </a:solidFill>
                <a:latin typeface="Calibri"/>
                <a:cs typeface="Calibri"/>
              </a:rPr>
              <a:t>ARE</a:t>
            </a:r>
            <a:r>
              <a:rPr sz="1400" b="1" spc="-20" dirty="0">
                <a:solidFill>
                  <a:srgbClr val="434343"/>
                </a:solidFill>
                <a:latin typeface="Calibri"/>
                <a:cs typeface="Calibri"/>
              </a:rPr>
              <a:t> </a:t>
            </a:r>
            <a:r>
              <a:rPr sz="1400" b="1" dirty="0">
                <a:solidFill>
                  <a:srgbClr val="434343"/>
                </a:solidFill>
                <a:latin typeface="Calibri"/>
                <a:cs typeface="Calibri"/>
              </a:rPr>
              <a:t>USED TO</a:t>
            </a:r>
            <a:r>
              <a:rPr sz="1400" b="1" spc="-30" dirty="0">
                <a:solidFill>
                  <a:srgbClr val="434343"/>
                </a:solidFill>
                <a:latin typeface="Calibri"/>
                <a:cs typeface="Calibri"/>
              </a:rPr>
              <a:t> </a:t>
            </a:r>
            <a:r>
              <a:rPr sz="1400" b="1" dirty="0">
                <a:solidFill>
                  <a:srgbClr val="434343"/>
                </a:solidFill>
                <a:latin typeface="Calibri"/>
                <a:cs typeface="Calibri"/>
              </a:rPr>
              <a:t>DERIVE</a:t>
            </a:r>
            <a:r>
              <a:rPr sz="1400" b="1" spc="-20" dirty="0">
                <a:solidFill>
                  <a:srgbClr val="434343"/>
                </a:solidFill>
                <a:latin typeface="Calibri"/>
                <a:cs typeface="Calibri"/>
              </a:rPr>
              <a:t> </a:t>
            </a:r>
            <a:r>
              <a:rPr sz="1400" b="1" dirty="0">
                <a:solidFill>
                  <a:srgbClr val="434343"/>
                </a:solidFill>
                <a:latin typeface="Calibri"/>
                <a:cs typeface="Calibri"/>
              </a:rPr>
              <a:t>THE</a:t>
            </a:r>
            <a:r>
              <a:rPr sz="1400" b="1" spc="-15" dirty="0">
                <a:solidFill>
                  <a:srgbClr val="434343"/>
                </a:solidFill>
                <a:latin typeface="Calibri"/>
                <a:cs typeface="Calibri"/>
              </a:rPr>
              <a:t> </a:t>
            </a:r>
            <a:r>
              <a:rPr sz="1400" b="1" spc="-10" dirty="0">
                <a:solidFill>
                  <a:srgbClr val="434343"/>
                </a:solidFill>
                <a:latin typeface="Calibri"/>
                <a:cs typeface="Calibri"/>
              </a:rPr>
              <a:t>MODEL</a:t>
            </a:r>
            <a:endParaRPr sz="1400">
              <a:latin typeface="Calibri"/>
              <a:cs typeface="Calibri"/>
            </a:endParaRPr>
          </a:p>
          <a:p>
            <a:pPr>
              <a:lnSpc>
                <a:spcPct val="100000"/>
              </a:lnSpc>
              <a:spcBef>
                <a:spcPts val="80"/>
              </a:spcBef>
            </a:pPr>
            <a:endParaRPr sz="1400">
              <a:latin typeface="Calibri"/>
              <a:cs typeface="Calibri"/>
            </a:endParaRPr>
          </a:p>
          <a:p>
            <a:pPr marL="12700">
              <a:lnSpc>
                <a:spcPct val="100000"/>
              </a:lnSpc>
            </a:pPr>
            <a:r>
              <a:rPr sz="1400" b="1" spc="-110" dirty="0">
                <a:solidFill>
                  <a:srgbClr val="434343"/>
                </a:solidFill>
                <a:latin typeface="Roboto Bk"/>
                <a:cs typeface="Roboto Bk"/>
              </a:rPr>
              <a:t>Do</a:t>
            </a:r>
            <a:r>
              <a:rPr sz="1400" b="1" spc="-5" dirty="0">
                <a:solidFill>
                  <a:srgbClr val="434343"/>
                </a:solidFill>
                <a:latin typeface="Roboto Bk"/>
                <a:cs typeface="Roboto Bk"/>
              </a:rPr>
              <a:t> </a:t>
            </a:r>
            <a:r>
              <a:rPr sz="1400" b="1" spc="-100" dirty="0">
                <a:solidFill>
                  <a:srgbClr val="434343"/>
                </a:solidFill>
                <a:latin typeface="Roboto Bk"/>
                <a:cs typeface="Roboto Bk"/>
              </a:rPr>
              <a:t>not</a:t>
            </a:r>
            <a:r>
              <a:rPr sz="1400" b="1" spc="-5" dirty="0">
                <a:solidFill>
                  <a:srgbClr val="434343"/>
                </a:solidFill>
                <a:latin typeface="Roboto Bk"/>
                <a:cs typeface="Roboto Bk"/>
              </a:rPr>
              <a:t> </a:t>
            </a:r>
            <a:r>
              <a:rPr sz="1400" b="1" spc="-100" dirty="0">
                <a:solidFill>
                  <a:srgbClr val="434343"/>
                </a:solidFill>
                <a:latin typeface="Roboto Bk"/>
                <a:cs typeface="Roboto Bk"/>
              </a:rPr>
              <a:t>blindly</a:t>
            </a:r>
            <a:r>
              <a:rPr sz="1400" b="1" spc="5" dirty="0">
                <a:solidFill>
                  <a:srgbClr val="434343"/>
                </a:solidFill>
                <a:latin typeface="Roboto Bk"/>
                <a:cs typeface="Roboto Bk"/>
              </a:rPr>
              <a:t> </a:t>
            </a:r>
            <a:r>
              <a:rPr sz="1400" b="1" spc="-95" dirty="0">
                <a:solidFill>
                  <a:srgbClr val="434343"/>
                </a:solidFill>
                <a:latin typeface="Roboto Bk"/>
                <a:cs typeface="Roboto Bk"/>
              </a:rPr>
              <a:t>rely</a:t>
            </a:r>
            <a:r>
              <a:rPr sz="1400" b="1" spc="15" dirty="0">
                <a:solidFill>
                  <a:srgbClr val="434343"/>
                </a:solidFill>
                <a:latin typeface="Roboto Bk"/>
                <a:cs typeface="Roboto Bk"/>
              </a:rPr>
              <a:t> </a:t>
            </a:r>
            <a:r>
              <a:rPr sz="1400" b="1" spc="-110" dirty="0">
                <a:solidFill>
                  <a:srgbClr val="434343"/>
                </a:solidFill>
                <a:latin typeface="Roboto Bk"/>
                <a:cs typeface="Roboto Bk"/>
              </a:rPr>
              <a:t>on</a:t>
            </a:r>
            <a:r>
              <a:rPr sz="1400" b="1" dirty="0">
                <a:solidFill>
                  <a:srgbClr val="434343"/>
                </a:solidFill>
                <a:latin typeface="Roboto Bk"/>
                <a:cs typeface="Roboto Bk"/>
              </a:rPr>
              <a:t> </a:t>
            </a:r>
            <a:r>
              <a:rPr sz="1400" b="1" spc="-90" dirty="0">
                <a:solidFill>
                  <a:srgbClr val="434343"/>
                </a:solidFill>
                <a:latin typeface="Roboto Bk"/>
                <a:cs typeface="Roboto Bk"/>
              </a:rPr>
              <a:t>validation</a:t>
            </a:r>
            <a:r>
              <a:rPr sz="1400" b="1" dirty="0">
                <a:solidFill>
                  <a:srgbClr val="434343"/>
                </a:solidFill>
                <a:latin typeface="Roboto Bk"/>
                <a:cs typeface="Roboto Bk"/>
              </a:rPr>
              <a:t> </a:t>
            </a:r>
            <a:r>
              <a:rPr sz="1400" b="1" spc="-95" dirty="0">
                <a:solidFill>
                  <a:srgbClr val="434343"/>
                </a:solidFill>
                <a:latin typeface="Roboto Bk"/>
                <a:cs typeface="Roboto Bk"/>
              </a:rPr>
              <a:t>metrics</a:t>
            </a:r>
            <a:r>
              <a:rPr sz="1400" b="1" spc="-5" dirty="0">
                <a:solidFill>
                  <a:srgbClr val="434343"/>
                </a:solidFill>
                <a:latin typeface="Roboto Bk"/>
                <a:cs typeface="Roboto Bk"/>
              </a:rPr>
              <a:t> </a:t>
            </a:r>
            <a:r>
              <a:rPr sz="1400" b="1" spc="-75" dirty="0">
                <a:solidFill>
                  <a:srgbClr val="434343"/>
                </a:solidFill>
                <a:latin typeface="Roboto Bk"/>
                <a:cs typeface="Roboto Bk"/>
              </a:rPr>
              <a:t>of</a:t>
            </a:r>
            <a:r>
              <a:rPr sz="1400" b="1" spc="-5" dirty="0">
                <a:solidFill>
                  <a:srgbClr val="434343"/>
                </a:solidFill>
                <a:latin typeface="Roboto Bk"/>
                <a:cs typeface="Roboto Bk"/>
              </a:rPr>
              <a:t> </a:t>
            </a:r>
            <a:r>
              <a:rPr sz="1400" b="1" spc="-100" dirty="0">
                <a:solidFill>
                  <a:srgbClr val="434343"/>
                </a:solidFill>
                <a:latin typeface="Roboto Bk"/>
                <a:cs typeface="Roboto Bk"/>
              </a:rPr>
              <a:t>unsupervised</a:t>
            </a:r>
            <a:r>
              <a:rPr sz="1400" b="1" spc="-15" dirty="0">
                <a:solidFill>
                  <a:srgbClr val="434343"/>
                </a:solidFill>
                <a:latin typeface="Roboto Bk"/>
                <a:cs typeface="Roboto Bk"/>
              </a:rPr>
              <a:t> </a:t>
            </a:r>
            <a:r>
              <a:rPr sz="1400" b="1" spc="-105" dirty="0">
                <a:solidFill>
                  <a:srgbClr val="434343"/>
                </a:solidFill>
                <a:latin typeface="Roboto Bk"/>
                <a:cs typeface="Roboto Bk"/>
              </a:rPr>
              <a:t>methods,</a:t>
            </a:r>
            <a:r>
              <a:rPr sz="1400" b="1" spc="-15" dirty="0">
                <a:solidFill>
                  <a:srgbClr val="434343"/>
                </a:solidFill>
                <a:latin typeface="Roboto Bk"/>
                <a:cs typeface="Roboto Bk"/>
              </a:rPr>
              <a:t> </a:t>
            </a:r>
            <a:r>
              <a:rPr sz="1400" b="1" spc="-80" dirty="0">
                <a:solidFill>
                  <a:srgbClr val="434343"/>
                </a:solidFill>
                <a:latin typeface="Roboto Bk"/>
                <a:cs typeface="Roboto Bk"/>
              </a:rPr>
              <a:t>as</a:t>
            </a:r>
            <a:r>
              <a:rPr sz="1400" b="1" spc="15" dirty="0">
                <a:solidFill>
                  <a:srgbClr val="434343"/>
                </a:solidFill>
                <a:latin typeface="Roboto Bk"/>
                <a:cs typeface="Roboto Bk"/>
              </a:rPr>
              <a:t> </a:t>
            </a:r>
            <a:r>
              <a:rPr sz="1400" b="1" spc="-95" dirty="0">
                <a:solidFill>
                  <a:srgbClr val="434343"/>
                </a:solidFill>
                <a:latin typeface="Roboto Bk"/>
                <a:cs typeface="Roboto Bk"/>
              </a:rPr>
              <a:t>these</a:t>
            </a:r>
            <a:r>
              <a:rPr sz="1400" b="1" spc="-5" dirty="0">
                <a:solidFill>
                  <a:srgbClr val="434343"/>
                </a:solidFill>
                <a:latin typeface="Roboto Bk"/>
                <a:cs typeface="Roboto Bk"/>
              </a:rPr>
              <a:t> </a:t>
            </a:r>
            <a:r>
              <a:rPr sz="1400" b="1" spc="-95" dirty="0">
                <a:solidFill>
                  <a:srgbClr val="434343"/>
                </a:solidFill>
                <a:latin typeface="Roboto Bk"/>
                <a:cs typeface="Roboto Bk"/>
              </a:rPr>
              <a:t>metrics</a:t>
            </a:r>
            <a:r>
              <a:rPr sz="1400" b="1" spc="-5" dirty="0">
                <a:solidFill>
                  <a:srgbClr val="434343"/>
                </a:solidFill>
                <a:latin typeface="Roboto Bk"/>
                <a:cs typeface="Roboto Bk"/>
              </a:rPr>
              <a:t> </a:t>
            </a:r>
            <a:r>
              <a:rPr sz="1400" b="1" spc="-80" dirty="0">
                <a:solidFill>
                  <a:srgbClr val="434343"/>
                </a:solidFill>
                <a:latin typeface="Roboto Bk"/>
                <a:cs typeface="Roboto Bk"/>
              </a:rPr>
              <a:t>are</a:t>
            </a:r>
            <a:r>
              <a:rPr sz="1400" b="1" spc="15" dirty="0">
                <a:solidFill>
                  <a:srgbClr val="434343"/>
                </a:solidFill>
                <a:latin typeface="Roboto Bk"/>
                <a:cs typeface="Roboto Bk"/>
              </a:rPr>
              <a:t> </a:t>
            </a:r>
            <a:r>
              <a:rPr sz="1400" b="1" spc="-105" dirty="0">
                <a:solidFill>
                  <a:srgbClr val="434343"/>
                </a:solidFill>
                <a:latin typeface="Roboto Bk"/>
                <a:cs typeface="Roboto Bk"/>
              </a:rPr>
              <a:t>used</a:t>
            </a:r>
            <a:r>
              <a:rPr sz="1400" b="1" spc="10" dirty="0">
                <a:solidFill>
                  <a:srgbClr val="434343"/>
                </a:solidFill>
                <a:latin typeface="Roboto Bk"/>
                <a:cs typeface="Roboto Bk"/>
              </a:rPr>
              <a:t> </a:t>
            </a:r>
            <a:r>
              <a:rPr sz="1400" b="1" spc="-100" dirty="0">
                <a:solidFill>
                  <a:srgbClr val="434343"/>
                </a:solidFill>
                <a:latin typeface="Roboto Bk"/>
                <a:cs typeface="Roboto Bk"/>
              </a:rPr>
              <a:t>under</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100" dirty="0">
                <a:solidFill>
                  <a:srgbClr val="434343"/>
                </a:solidFill>
                <a:latin typeface="Roboto Bk"/>
                <a:cs typeface="Roboto Bk"/>
              </a:rPr>
              <a:t>hood</a:t>
            </a:r>
            <a:r>
              <a:rPr sz="1400" b="1" spc="-20" dirty="0">
                <a:solidFill>
                  <a:srgbClr val="434343"/>
                </a:solidFill>
                <a:latin typeface="Roboto Bk"/>
                <a:cs typeface="Roboto Bk"/>
              </a:rPr>
              <a:t> </a:t>
            </a:r>
            <a:r>
              <a:rPr sz="1400" b="1" spc="-90" dirty="0">
                <a:solidFill>
                  <a:srgbClr val="434343"/>
                </a:solidFill>
                <a:latin typeface="Roboto Bk"/>
                <a:cs typeface="Roboto Bk"/>
              </a:rPr>
              <a:t>to</a:t>
            </a:r>
            <a:r>
              <a:rPr sz="1400" b="1" dirty="0">
                <a:solidFill>
                  <a:srgbClr val="434343"/>
                </a:solidFill>
                <a:latin typeface="Roboto Bk"/>
                <a:cs typeface="Roboto Bk"/>
              </a:rPr>
              <a:t> </a:t>
            </a:r>
            <a:r>
              <a:rPr sz="1400" b="1" spc="-95" dirty="0">
                <a:solidFill>
                  <a:srgbClr val="434343"/>
                </a:solidFill>
                <a:latin typeface="Roboto Bk"/>
                <a:cs typeface="Roboto Bk"/>
              </a:rPr>
              <a:t>derive</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10" dirty="0">
                <a:solidFill>
                  <a:srgbClr val="434343"/>
                </a:solidFill>
                <a:latin typeface="Roboto Bk"/>
                <a:cs typeface="Roboto Bk"/>
              </a:rPr>
              <a:t>model:</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90" dirty="0">
                <a:solidFill>
                  <a:srgbClr val="434343"/>
                </a:solidFill>
                <a:latin typeface="Roboto Bk"/>
                <a:cs typeface="Roboto Bk"/>
              </a:rPr>
              <a:t>Clustering</a:t>
            </a:r>
            <a:r>
              <a:rPr sz="1400" b="1" spc="-30" dirty="0">
                <a:solidFill>
                  <a:srgbClr val="434343"/>
                </a:solidFill>
                <a:latin typeface="Roboto Bk"/>
                <a:cs typeface="Roboto Bk"/>
              </a:rPr>
              <a:t> </a:t>
            </a:r>
            <a:r>
              <a:rPr sz="1400" b="1" spc="-105" dirty="0">
                <a:solidFill>
                  <a:srgbClr val="434343"/>
                </a:solidFill>
                <a:latin typeface="Roboto Bk"/>
                <a:cs typeface="Roboto Bk"/>
              </a:rPr>
              <a:t>:</a:t>
            </a:r>
            <a:r>
              <a:rPr sz="1400" b="1" spc="-5" dirty="0">
                <a:solidFill>
                  <a:srgbClr val="434343"/>
                </a:solidFill>
                <a:latin typeface="Roboto Bk"/>
                <a:cs typeface="Roboto Bk"/>
              </a:rPr>
              <a:t> </a:t>
            </a:r>
            <a:r>
              <a:rPr sz="1400" b="1" spc="-90" dirty="0">
                <a:solidFill>
                  <a:srgbClr val="434343"/>
                </a:solidFill>
                <a:latin typeface="Roboto Bk"/>
                <a:cs typeface="Roboto Bk"/>
              </a:rPr>
              <a:t>inter</a:t>
            </a:r>
            <a:r>
              <a:rPr sz="1400" b="1" spc="-10" dirty="0">
                <a:solidFill>
                  <a:srgbClr val="434343"/>
                </a:solidFill>
                <a:latin typeface="Roboto Bk"/>
                <a:cs typeface="Roboto Bk"/>
              </a:rPr>
              <a:t> </a:t>
            </a:r>
            <a:r>
              <a:rPr sz="1400" b="1" spc="-90" dirty="0">
                <a:solidFill>
                  <a:srgbClr val="434343"/>
                </a:solidFill>
                <a:latin typeface="Roboto Bk"/>
                <a:cs typeface="Roboto Bk"/>
              </a:rPr>
              <a:t>cluster</a:t>
            </a:r>
            <a:r>
              <a:rPr sz="1400" b="1" dirty="0">
                <a:solidFill>
                  <a:srgbClr val="434343"/>
                </a:solidFill>
                <a:latin typeface="Roboto Bk"/>
                <a:cs typeface="Roboto Bk"/>
              </a:rPr>
              <a:t> </a:t>
            </a:r>
            <a:r>
              <a:rPr sz="1400" b="1" spc="-85" dirty="0">
                <a:solidFill>
                  <a:srgbClr val="434343"/>
                </a:solidFill>
                <a:latin typeface="Roboto Bk"/>
                <a:cs typeface="Roboto Bk"/>
              </a:rPr>
              <a:t>distance</a:t>
            </a:r>
            <a:r>
              <a:rPr sz="1400" b="1" spc="10" dirty="0">
                <a:solidFill>
                  <a:srgbClr val="434343"/>
                </a:solidFill>
                <a:latin typeface="Roboto Bk"/>
                <a:cs typeface="Roboto Bk"/>
              </a:rPr>
              <a:t> </a:t>
            </a:r>
            <a:r>
              <a:rPr sz="1400" b="1" spc="-105" dirty="0">
                <a:solidFill>
                  <a:srgbClr val="434343"/>
                </a:solidFill>
                <a:latin typeface="Roboto Bk"/>
                <a:cs typeface="Roboto Bk"/>
              </a:rPr>
              <a:t>and</a:t>
            </a:r>
            <a:r>
              <a:rPr sz="1400" b="1" dirty="0">
                <a:solidFill>
                  <a:srgbClr val="434343"/>
                </a:solidFill>
                <a:latin typeface="Roboto Bk"/>
                <a:cs typeface="Roboto Bk"/>
              </a:rPr>
              <a:t> </a:t>
            </a:r>
            <a:r>
              <a:rPr sz="1400" b="1" spc="-90" dirty="0">
                <a:solidFill>
                  <a:srgbClr val="434343"/>
                </a:solidFill>
                <a:latin typeface="Roboto Bk"/>
                <a:cs typeface="Roboto Bk"/>
              </a:rPr>
              <a:t>intra</a:t>
            </a:r>
            <a:r>
              <a:rPr sz="1400" b="1" spc="-15" dirty="0">
                <a:solidFill>
                  <a:srgbClr val="434343"/>
                </a:solidFill>
                <a:latin typeface="Roboto Bk"/>
                <a:cs typeface="Roboto Bk"/>
              </a:rPr>
              <a:t> </a:t>
            </a:r>
            <a:r>
              <a:rPr sz="1400" b="1" spc="-90" dirty="0">
                <a:solidFill>
                  <a:srgbClr val="434343"/>
                </a:solidFill>
                <a:latin typeface="Roboto Bk"/>
                <a:cs typeface="Roboto Bk"/>
              </a:rPr>
              <a:t>cluster</a:t>
            </a:r>
            <a:r>
              <a:rPr sz="1400" b="1" spc="5" dirty="0">
                <a:solidFill>
                  <a:srgbClr val="434343"/>
                </a:solidFill>
                <a:latin typeface="Roboto Bk"/>
                <a:cs typeface="Roboto Bk"/>
              </a:rPr>
              <a:t> </a:t>
            </a:r>
            <a:r>
              <a:rPr sz="1400" b="1" spc="-85" dirty="0">
                <a:solidFill>
                  <a:srgbClr val="434343"/>
                </a:solidFill>
                <a:latin typeface="Roboto Bk"/>
                <a:cs typeface="Roboto Bk"/>
              </a:rPr>
              <a:t>distance</a:t>
            </a:r>
            <a:r>
              <a:rPr sz="1400" b="1" spc="10" dirty="0">
                <a:solidFill>
                  <a:srgbClr val="434343"/>
                </a:solidFill>
                <a:latin typeface="Roboto Bk"/>
                <a:cs typeface="Roboto Bk"/>
              </a:rPr>
              <a:t> </a:t>
            </a:r>
            <a:r>
              <a:rPr sz="1400" b="1" spc="-80" dirty="0">
                <a:solidFill>
                  <a:srgbClr val="434343"/>
                </a:solidFill>
                <a:latin typeface="Roboto Bk"/>
                <a:cs typeface="Roboto Bk"/>
              </a:rPr>
              <a:t>is</a:t>
            </a:r>
            <a:r>
              <a:rPr sz="1400" b="1" spc="-5" dirty="0">
                <a:solidFill>
                  <a:srgbClr val="434343"/>
                </a:solidFill>
                <a:latin typeface="Roboto Bk"/>
                <a:cs typeface="Roboto Bk"/>
              </a:rPr>
              <a:t> </a:t>
            </a:r>
            <a:r>
              <a:rPr sz="1400" b="1" spc="-105" dirty="0">
                <a:solidFill>
                  <a:srgbClr val="434343"/>
                </a:solidFill>
                <a:latin typeface="Roboto Bk"/>
                <a:cs typeface="Roboto Bk"/>
              </a:rPr>
              <a:t>used</a:t>
            </a:r>
            <a:r>
              <a:rPr sz="1400" b="1" spc="5" dirty="0">
                <a:solidFill>
                  <a:srgbClr val="434343"/>
                </a:solidFill>
                <a:latin typeface="Roboto Bk"/>
                <a:cs typeface="Roboto Bk"/>
              </a:rPr>
              <a:t> </a:t>
            </a:r>
            <a:r>
              <a:rPr sz="1400" b="1" spc="-90" dirty="0">
                <a:solidFill>
                  <a:srgbClr val="434343"/>
                </a:solidFill>
                <a:latin typeface="Roboto Bk"/>
                <a:cs typeface="Roboto Bk"/>
              </a:rPr>
              <a:t>to</a:t>
            </a:r>
            <a:r>
              <a:rPr sz="1400" b="1" spc="-5" dirty="0">
                <a:solidFill>
                  <a:srgbClr val="434343"/>
                </a:solidFill>
                <a:latin typeface="Roboto Bk"/>
                <a:cs typeface="Roboto Bk"/>
              </a:rPr>
              <a:t> </a:t>
            </a:r>
            <a:r>
              <a:rPr sz="1400" b="1" spc="-95" dirty="0">
                <a:solidFill>
                  <a:srgbClr val="434343"/>
                </a:solidFill>
                <a:latin typeface="Roboto Bk"/>
                <a:cs typeface="Roboto Bk"/>
              </a:rPr>
              <a:t>form</a:t>
            </a:r>
            <a:r>
              <a:rPr sz="1400" b="1" spc="-25"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10" dirty="0">
                <a:solidFill>
                  <a:srgbClr val="434343"/>
                </a:solidFill>
                <a:latin typeface="Roboto Bk"/>
                <a:cs typeface="Roboto Bk"/>
              </a:rPr>
              <a:t>clusters</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85" dirty="0">
                <a:solidFill>
                  <a:srgbClr val="434343"/>
                </a:solidFill>
                <a:latin typeface="Roboto Bk"/>
                <a:cs typeface="Roboto Bk"/>
              </a:rPr>
              <a:t>Association</a:t>
            </a:r>
            <a:r>
              <a:rPr sz="1400" b="1" spc="-5" dirty="0">
                <a:solidFill>
                  <a:srgbClr val="434343"/>
                </a:solidFill>
                <a:latin typeface="Roboto Bk"/>
                <a:cs typeface="Roboto Bk"/>
              </a:rPr>
              <a:t> </a:t>
            </a:r>
            <a:r>
              <a:rPr sz="1400" b="1" spc="-90" dirty="0">
                <a:solidFill>
                  <a:srgbClr val="434343"/>
                </a:solidFill>
                <a:latin typeface="Roboto Bk"/>
                <a:cs typeface="Roboto Bk"/>
              </a:rPr>
              <a:t>rules</a:t>
            </a:r>
            <a:r>
              <a:rPr sz="1400" b="1" spc="-5" dirty="0">
                <a:solidFill>
                  <a:srgbClr val="434343"/>
                </a:solidFill>
                <a:latin typeface="Roboto Bk"/>
                <a:cs typeface="Roboto Bk"/>
              </a:rPr>
              <a:t> </a:t>
            </a:r>
            <a:r>
              <a:rPr sz="1400" b="1" dirty="0">
                <a:solidFill>
                  <a:srgbClr val="434343"/>
                </a:solidFill>
                <a:latin typeface="Roboto Bk"/>
                <a:cs typeface="Roboto Bk"/>
              </a:rPr>
              <a:t>:</a:t>
            </a:r>
            <a:r>
              <a:rPr sz="1400" b="1" spc="355" dirty="0">
                <a:solidFill>
                  <a:srgbClr val="434343"/>
                </a:solidFill>
                <a:latin typeface="Roboto Bk"/>
                <a:cs typeface="Roboto Bk"/>
              </a:rPr>
              <a:t> </a:t>
            </a:r>
            <a:r>
              <a:rPr sz="1400" b="1" spc="-80" dirty="0">
                <a:solidFill>
                  <a:srgbClr val="434343"/>
                </a:solidFill>
                <a:latin typeface="Roboto Bk"/>
                <a:cs typeface="Roboto Bk"/>
              </a:rPr>
              <a:t>lift</a:t>
            </a:r>
            <a:r>
              <a:rPr sz="1400" b="1" spc="-5" dirty="0">
                <a:solidFill>
                  <a:srgbClr val="434343"/>
                </a:solidFill>
                <a:latin typeface="Roboto Bk"/>
                <a:cs typeface="Roboto Bk"/>
              </a:rPr>
              <a:t> </a:t>
            </a:r>
            <a:r>
              <a:rPr sz="1400" b="1" spc="-105" dirty="0">
                <a:solidFill>
                  <a:srgbClr val="434343"/>
                </a:solidFill>
                <a:latin typeface="Roboto Bk"/>
                <a:cs typeface="Roboto Bk"/>
              </a:rPr>
              <a:t>and</a:t>
            </a:r>
            <a:r>
              <a:rPr sz="1400" b="1" spc="5" dirty="0">
                <a:solidFill>
                  <a:srgbClr val="434343"/>
                </a:solidFill>
                <a:latin typeface="Roboto Bk"/>
                <a:cs typeface="Roboto Bk"/>
              </a:rPr>
              <a:t> </a:t>
            </a:r>
            <a:r>
              <a:rPr sz="1400" b="1" spc="-95" dirty="0">
                <a:solidFill>
                  <a:srgbClr val="434343"/>
                </a:solidFill>
                <a:latin typeface="Roboto Bk"/>
                <a:cs typeface="Roboto Bk"/>
              </a:rPr>
              <a:t>confidence</a:t>
            </a:r>
            <a:r>
              <a:rPr sz="1400" b="1" dirty="0">
                <a:solidFill>
                  <a:srgbClr val="434343"/>
                </a:solidFill>
                <a:latin typeface="Roboto Bk"/>
                <a:cs typeface="Roboto Bk"/>
              </a:rPr>
              <a:t> </a:t>
            </a:r>
            <a:r>
              <a:rPr sz="1400" b="1" spc="-80" dirty="0">
                <a:solidFill>
                  <a:srgbClr val="434343"/>
                </a:solidFill>
                <a:latin typeface="Roboto Bk"/>
                <a:cs typeface="Roboto Bk"/>
              </a:rPr>
              <a:t>are</a:t>
            </a:r>
            <a:r>
              <a:rPr sz="1400" b="1" spc="10" dirty="0">
                <a:solidFill>
                  <a:srgbClr val="434343"/>
                </a:solidFill>
                <a:latin typeface="Roboto Bk"/>
                <a:cs typeface="Roboto Bk"/>
              </a:rPr>
              <a:t> </a:t>
            </a:r>
            <a:r>
              <a:rPr sz="1400" b="1" spc="-105" dirty="0">
                <a:solidFill>
                  <a:srgbClr val="434343"/>
                </a:solidFill>
                <a:latin typeface="Roboto Bk"/>
                <a:cs typeface="Roboto Bk"/>
              </a:rPr>
              <a:t>used</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spc="-10" dirty="0">
                <a:solidFill>
                  <a:srgbClr val="434343"/>
                </a:solidFill>
                <a:latin typeface="Roboto Bk"/>
                <a:cs typeface="Roboto Bk"/>
              </a:rPr>
              <a:t> </a:t>
            </a:r>
            <a:r>
              <a:rPr sz="1400" b="1" spc="-90" dirty="0">
                <a:solidFill>
                  <a:srgbClr val="434343"/>
                </a:solidFill>
                <a:latin typeface="Roboto Bk"/>
                <a:cs typeface="Roboto Bk"/>
              </a:rPr>
              <a:t>select</a:t>
            </a:r>
            <a:r>
              <a:rPr sz="1400" b="1" spc="10" dirty="0">
                <a:solidFill>
                  <a:srgbClr val="434343"/>
                </a:solidFill>
                <a:latin typeface="Roboto Bk"/>
                <a:cs typeface="Roboto Bk"/>
              </a:rPr>
              <a:t> </a:t>
            </a:r>
            <a:r>
              <a:rPr sz="1400" b="1" spc="-100" dirty="0">
                <a:solidFill>
                  <a:srgbClr val="434343"/>
                </a:solidFill>
                <a:latin typeface="Roboto Bk"/>
                <a:cs typeface="Roboto Bk"/>
              </a:rPr>
              <a:t>relevant</a:t>
            </a:r>
            <a:r>
              <a:rPr sz="1400" b="1" dirty="0">
                <a:solidFill>
                  <a:srgbClr val="434343"/>
                </a:solidFill>
                <a:latin typeface="Roboto Bk"/>
                <a:cs typeface="Roboto Bk"/>
              </a:rPr>
              <a:t> </a:t>
            </a:r>
            <a:r>
              <a:rPr sz="1400" b="1" spc="-10" dirty="0">
                <a:solidFill>
                  <a:srgbClr val="434343"/>
                </a:solidFill>
                <a:latin typeface="Roboto Bk"/>
                <a:cs typeface="Roboto Bk"/>
              </a:rPr>
              <a:t>rules</a:t>
            </a:r>
            <a:endParaRPr sz="1400">
              <a:latin typeface="Roboto Bk"/>
              <a:cs typeface="Roboto Bk"/>
            </a:endParaRPr>
          </a:p>
          <a:p>
            <a:pPr marL="12700" marR="5080" algn="just">
              <a:lnSpc>
                <a:spcPct val="100000"/>
              </a:lnSpc>
              <a:spcBef>
                <a:spcPts val="409"/>
              </a:spcBef>
            </a:pPr>
            <a:r>
              <a:rPr sz="1400" b="1" spc="-95" dirty="0">
                <a:solidFill>
                  <a:srgbClr val="434343"/>
                </a:solidFill>
                <a:latin typeface="Roboto Bk"/>
                <a:cs typeface="Roboto Bk"/>
              </a:rPr>
              <a:t>Using</a:t>
            </a:r>
            <a:r>
              <a:rPr sz="1400" b="1" spc="5" dirty="0">
                <a:solidFill>
                  <a:srgbClr val="434343"/>
                </a:solidFill>
                <a:latin typeface="Roboto Bk"/>
                <a:cs typeface="Roboto Bk"/>
              </a:rPr>
              <a:t> </a:t>
            </a:r>
            <a:r>
              <a:rPr sz="1400" b="1" spc="-65" dirty="0">
                <a:solidFill>
                  <a:srgbClr val="434343"/>
                </a:solidFill>
                <a:latin typeface="Roboto Bk"/>
                <a:cs typeface="Roboto Bk"/>
              </a:rPr>
              <a:t>these</a:t>
            </a:r>
            <a:r>
              <a:rPr sz="1400" b="1" spc="-5" dirty="0">
                <a:solidFill>
                  <a:srgbClr val="434343"/>
                </a:solidFill>
                <a:latin typeface="Roboto Bk"/>
                <a:cs typeface="Roboto Bk"/>
              </a:rPr>
              <a:t> </a:t>
            </a:r>
            <a:r>
              <a:rPr sz="1400" b="1" spc="-75" dirty="0">
                <a:solidFill>
                  <a:srgbClr val="434343"/>
                </a:solidFill>
                <a:latin typeface="Roboto Bk"/>
                <a:cs typeface="Roboto Bk"/>
              </a:rPr>
              <a:t>metrics</a:t>
            </a:r>
            <a:r>
              <a:rPr sz="1400" b="1" spc="5" dirty="0">
                <a:solidFill>
                  <a:srgbClr val="434343"/>
                </a:solidFill>
                <a:latin typeface="Roboto Bk"/>
                <a:cs typeface="Roboto Bk"/>
              </a:rPr>
              <a:t> </a:t>
            </a:r>
            <a:r>
              <a:rPr sz="1400" b="1" spc="-20" dirty="0">
                <a:solidFill>
                  <a:srgbClr val="434343"/>
                </a:solidFill>
                <a:latin typeface="Roboto Bk"/>
                <a:cs typeface="Roboto Bk"/>
              </a:rPr>
              <a:t>for</a:t>
            </a:r>
            <a:r>
              <a:rPr sz="1400" b="1" dirty="0">
                <a:solidFill>
                  <a:srgbClr val="434343"/>
                </a:solidFill>
                <a:latin typeface="Roboto Bk"/>
                <a:cs typeface="Roboto Bk"/>
              </a:rPr>
              <a:t> </a:t>
            </a:r>
            <a:r>
              <a:rPr sz="1400" b="1" spc="-75" dirty="0">
                <a:solidFill>
                  <a:srgbClr val="434343"/>
                </a:solidFill>
                <a:latin typeface="Roboto Bk"/>
                <a:cs typeface="Roboto Bk"/>
              </a:rPr>
              <a:t>validation</a:t>
            </a:r>
            <a:r>
              <a:rPr sz="1400" b="1" spc="5" dirty="0">
                <a:solidFill>
                  <a:srgbClr val="434343"/>
                </a:solidFill>
                <a:latin typeface="Roboto Bk"/>
                <a:cs typeface="Roboto Bk"/>
              </a:rPr>
              <a:t> </a:t>
            </a:r>
            <a:r>
              <a:rPr sz="1400" b="1" dirty="0">
                <a:solidFill>
                  <a:srgbClr val="434343"/>
                </a:solidFill>
                <a:latin typeface="Roboto Bk"/>
                <a:cs typeface="Roboto Bk"/>
              </a:rPr>
              <a:t>of</a:t>
            </a:r>
            <a:r>
              <a:rPr sz="1400" b="1" spc="-5" dirty="0">
                <a:solidFill>
                  <a:srgbClr val="434343"/>
                </a:solidFill>
                <a:latin typeface="Roboto Bk"/>
                <a:cs typeface="Roboto Bk"/>
              </a:rPr>
              <a:t> </a:t>
            </a:r>
            <a:r>
              <a:rPr sz="1400" b="1" spc="-95" dirty="0">
                <a:solidFill>
                  <a:srgbClr val="434343"/>
                </a:solidFill>
                <a:latin typeface="Roboto Bk"/>
                <a:cs typeface="Roboto Bk"/>
              </a:rPr>
              <a:t>unsupervised</a:t>
            </a:r>
            <a:r>
              <a:rPr sz="1400" b="1" spc="10" dirty="0">
                <a:solidFill>
                  <a:srgbClr val="434343"/>
                </a:solidFill>
                <a:latin typeface="Roboto Bk"/>
                <a:cs typeface="Roboto Bk"/>
              </a:rPr>
              <a:t> </a:t>
            </a:r>
            <a:r>
              <a:rPr sz="1400" b="1" spc="-80" dirty="0">
                <a:solidFill>
                  <a:srgbClr val="434343"/>
                </a:solidFill>
                <a:latin typeface="Roboto Bk"/>
                <a:cs typeface="Roboto Bk"/>
              </a:rPr>
              <a:t>models</a:t>
            </a:r>
            <a:r>
              <a:rPr sz="1400" b="1" dirty="0">
                <a:solidFill>
                  <a:srgbClr val="434343"/>
                </a:solidFill>
                <a:latin typeface="Roboto Bk"/>
                <a:cs typeface="Roboto Bk"/>
              </a:rPr>
              <a:t> is</a:t>
            </a:r>
            <a:r>
              <a:rPr sz="1400" b="1" spc="-5" dirty="0">
                <a:solidFill>
                  <a:srgbClr val="434343"/>
                </a:solidFill>
                <a:latin typeface="Roboto Bk"/>
                <a:cs typeface="Roboto Bk"/>
              </a:rPr>
              <a:t> </a:t>
            </a:r>
            <a:r>
              <a:rPr sz="1400" b="1" dirty="0">
                <a:solidFill>
                  <a:srgbClr val="434343"/>
                </a:solidFill>
                <a:latin typeface="Roboto Bk"/>
                <a:cs typeface="Roboto Bk"/>
              </a:rPr>
              <a:t>a</a:t>
            </a:r>
            <a:r>
              <a:rPr sz="1400" b="1" spc="20" dirty="0">
                <a:solidFill>
                  <a:srgbClr val="434343"/>
                </a:solidFill>
                <a:latin typeface="Roboto Bk"/>
                <a:cs typeface="Roboto Bk"/>
              </a:rPr>
              <a:t> </a:t>
            </a:r>
            <a:r>
              <a:rPr sz="1400" b="1" spc="-35" dirty="0">
                <a:solidFill>
                  <a:srgbClr val="434343"/>
                </a:solidFill>
                <a:latin typeface="Roboto Bk"/>
                <a:cs typeface="Roboto Bk"/>
              </a:rPr>
              <a:t>bit</a:t>
            </a:r>
            <a:r>
              <a:rPr sz="1400" b="1" spc="5" dirty="0">
                <a:solidFill>
                  <a:srgbClr val="434343"/>
                </a:solidFill>
                <a:latin typeface="Roboto Bk"/>
                <a:cs typeface="Roboto Bk"/>
              </a:rPr>
              <a:t> </a:t>
            </a:r>
            <a:r>
              <a:rPr sz="1400" b="1" spc="-55" dirty="0">
                <a:solidFill>
                  <a:srgbClr val="434343"/>
                </a:solidFill>
                <a:latin typeface="Roboto Bk"/>
                <a:cs typeface="Roboto Bk"/>
              </a:rPr>
              <a:t>like</a:t>
            </a:r>
            <a:r>
              <a:rPr sz="1400" b="1" spc="5" dirty="0">
                <a:solidFill>
                  <a:srgbClr val="434343"/>
                </a:solidFill>
                <a:latin typeface="Roboto Bk"/>
                <a:cs typeface="Roboto Bk"/>
              </a:rPr>
              <a:t> </a:t>
            </a:r>
            <a:r>
              <a:rPr sz="1400" b="1" spc="-80" dirty="0">
                <a:solidFill>
                  <a:srgbClr val="434343"/>
                </a:solidFill>
                <a:latin typeface="Roboto Bk"/>
                <a:cs typeface="Roboto Bk"/>
              </a:rPr>
              <a:t>using</a:t>
            </a:r>
            <a:r>
              <a:rPr sz="1400" b="1" dirty="0">
                <a:solidFill>
                  <a:srgbClr val="434343"/>
                </a:solidFill>
                <a:latin typeface="Roboto Bk"/>
                <a:cs typeface="Roboto Bk"/>
              </a:rPr>
              <a:t> </a:t>
            </a:r>
            <a:r>
              <a:rPr sz="1400" b="1" spc="-80" dirty="0">
                <a:solidFill>
                  <a:srgbClr val="434343"/>
                </a:solidFill>
                <a:latin typeface="Roboto Bk"/>
                <a:cs typeface="Roboto Bk"/>
              </a:rPr>
              <a:t>training</a:t>
            </a:r>
            <a:r>
              <a:rPr sz="1400" b="1" spc="5" dirty="0">
                <a:solidFill>
                  <a:srgbClr val="434343"/>
                </a:solidFill>
                <a:latin typeface="Roboto Bk"/>
                <a:cs typeface="Roboto Bk"/>
              </a:rPr>
              <a:t> </a:t>
            </a:r>
            <a:r>
              <a:rPr sz="1400" b="1" spc="-50" dirty="0">
                <a:solidFill>
                  <a:srgbClr val="434343"/>
                </a:solidFill>
                <a:latin typeface="Roboto Bk"/>
                <a:cs typeface="Roboto Bk"/>
              </a:rPr>
              <a:t>data</a:t>
            </a:r>
            <a:r>
              <a:rPr sz="1400" b="1" dirty="0">
                <a:solidFill>
                  <a:srgbClr val="434343"/>
                </a:solidFill>
                <a:latin typeface="Roboto Bk"/>
                <a:cs typeface="Roboto Bk"/>
              </a:rPr>
              <a:t> to</a:t>
            </a:r>
            <a:r>
              <a:rPr sz="1400" b="1" spc="5" dirty="0">
                <a:solidFill>
                  <a:srgbClr val="434343"/>
                </a:solidFill>
                <a:latin typeface="Roboto Bk"/>
                <a:cs typeface="Roboto Bk"/>
              </a:rPr>
              <a:t> </a:t>
            </a:r>
            <a:r>
              <a:rPr sz="1400" b="1" spc="-75" dirty="0">
                <a:solidFill>
                  <a:srgbClr val="434343"/>
                </a:solidFill>
                <a:latin typeface="Roboto Bk"/>
                <a:cs typeface="Roboto Bk"/>
              </a:rPr>
              <a:t>validate</a:t>
            </a:r>
            <a:r>
              <a:rPr sz="1400" b="1" spc="10" dirty="0">
                <a:solidFill>
                  <a:srgbClr val="434343"/>
                </a:solidFill>
                <a:latin typeface="Roboto Bk"/>
                <a:cs typeface="Roboto Bk"/>
              </a:rPr>
              <a:t> </a:t>
            </a:r>
            <a:r>
              <a:rPr sz="1400" b="1" spc="-80" dirty="0">
                <a:solidFill>
                  <a:srgbClr val="434343"/>
                </a:solidFill>
                <a:latin typeface="Roboto Bk"/>
                <a:cs typeface="Roboto Bk"/>
              </a:rPr>
              <a:t>supervised</a:t>
            </a:r>
            <a:r>
              <a:rPr sz="1400" b="1" dirty="0">
                <a:solidFill>
                  <a:srgbClr val="434343"/>
                </a:solidFill>
                <a:latin typeface="Roboto Bk"/>
                <a:cs typeface="Roboto Bk"/>
              </a:rPr>
              <a:t> </a:t>
            </a:r>
            <a:r>
              <a:rPr sz="1400" b="1" spc="-80" dirty="0">
                <a:solidFill>
                  <a:srgbClr val="434343"/>
                </a:solidFill>
                <a:latin typeface="Roboto Bk"/>
                <a:cs typeface="Roboto Bk"/>
              </a:rPr>
              <a:t>models.</a:t>
            </a:r>
            <a:r>
              <a:rPr sz="1400" b="1" dirty="0">
                <a:solidFill>
                  <a:srgbClr val="434343"/>
                </a:solidFill>
                <a:latin typeface="Roboto Bk"/>
                <a:cs typeface="Roboto Bk"/>
              </a:rPr>
              <a:t> If </a:t>
            </a:r>
            <a:r>
              <a:rPr sz="1400" b="1" spc="-50" dirty="0">
                <a:solidFill>
                  <a:srgbClr val="434343"/>
                </a:solidFill>
                <a:latin typeface="Roboto Bk"/>
                <a:cs typeface="Roboto Bk"/>
              </a:rPr>
              <a:t>unsupervised </a:t>
            </a:r>
            <a:r>
              <a:rPr sz="1400" b="1" spc="-85" dirty="0">
                <a:solidFill>
                  <a:srgbClr val="434343"/>
                </a:solidFill>
                <a:latin typeface="Roboto Bk"/>
                <a:cs typeface="Roboto Bk"/>
              </a:rPr>
              <a:t>models</a:t>
            </a:r>
            <a:r>
              <a:rPr sz="1400" b="1" spc="-5" dirty="0">
                <a:solidFill>
                  <a:srgbClr val="434343"/>
                </a:solidFill>
                <a:latin typeface="Roboto Bk"/>
                <a:cs typeface="Roboto Bk"/>
              </a:rPr>
              <a:t> </a:t>
            </a:r>
            <a:r>
              <a:rPr sz="1400" b="1" spc="-55" dirty="0">
                <a:solidFill>
                  <a:srgbClr val="434343"/>
                </a:solidFill>
                <a:latin typeface="Roboto Bk"/>
                <a:cs typeface="Roboto Bk"/>
              </a:rPr>
              <a:t>score</a:t>
            </a:r>
            <a:r>
              <a:rPr sz="1400" b="1" spc="-30" dirty="0">
                <a:solidFill>
                  <a:srgbClr val="434343"/>
                </a:solidFill>
                <a:latin typeface="Roboto Bk"/>
                <a:cs typeface="Roboto Bk"/>
              </a:rPr>
              <a:t> </a:t>
            </a:r>
            <a:r>
              <a:rPr sz="1400" b="1" spc="-45" dirty="0">
                <a:solidFill>
                  <a:srgbClr val="434343"/>
                </a:solidFill>
                <a:latin typeface="Roboto Bk"/>
                <a:cs typeface="Roboto Bk"/>
              </a:rPr>
              <a:t>low</a:t>
            </a:r>
            <a:r>
              <a:rPr sz="1400" b="1" spc="-30" dirty="0">
                <a:solidFill>
                  <a:srgbClr val="434343"/>
                </a:solidFill>
                <a:latin typeface="Roboto Bk"/>
                <a:cs typeface="Roboto Bk"/>
              </a:rPr>
              <a:t> </a:t>
            </a:r>
            <a:r>
              <a:rPr sz="1400" b="1" spc="-35" dirty="0">
                <a:solidFill>
                  <a:srgbClr val="434343"/>
                </a:solidFill>
                <a:latin typeface="Roboto Bk"/>
                <a:cs typeface="Roboto Bk"/>
              </a:rPr>
              <a:t>on</a:t>
            </a:r>
            <a:r>
              <a:rPr sz="1400" b="1" spc="-10" dirty="0">
                <a:solidFill>
                  <a:srgbClr val="434343"/>
                </a:solidFill>
                <a:latin typeface="Roboto Bk"/>
                <a:cs typeface="Roboto Bk"/>
              </a:rPr>
              <a:t> </a:t>
            </a:r>
            <a:r>
              <a:rPr sz="1400" b="1" spc="-70" dirty="0">
                <a:solidFill>
                  <a:srgbClr val="434343"/>
                </a:solidFill>
                <a:latin typeface="Roboto Bk"/>
                <a:cs typeface="Roboto Bk"/>
              </a:rPr>
              <a:t>those</a:t>
            </a:r>
            <a:r>
              <a:rPr sz="1400" b="1" spc="-10" dirty="0">
                <a:solidFill>
                  <a:srgbClr val="434343"/>
                </a:solidFill>
                <a:latin typeface="Roboto Bk"/>
                <a:cs typeface="Roboto Bk"/>
              </a:rPr>
              <a:t> </a:t>
            </a:r>
            <a:r>
              <a:rPr sz="1400" b="1" spc="-85" dirty="0">
                <a:solidFill>
                  <a:srgbClr val="434343"/>
                </a:solidFill>
                <a:latin typeface="Roboto Bk"/>
                <a:cs typeface="Roboto Bk"/>
              </a:rPr>
              <a:t>metrics,</a:t>
            </a:r>
            <a:r>
              <a:rPr sz="1400" b="1" dirty="0">
                <a:solidFill>
                  <a:srgbClr val="434343"/>
                </a:solidFill>
                <a:latin typeface="Roboto Bk"/>
                <a:cs typeface="Roboto Bk"/>
              </a:rPr>
              <a:t> </a:t>
            </a:r>
            <a:r>
              <a:rPr sz="1400" b="1" spc="-85" dirty="0">
                <a:solidFill>
                  <a:srgbClr val="434343"/>
                </a:solidFill>
                <a:latin typeface="Roboto Bk"/>
                <a:cs typeface="Roboto Bk"/>
              </a:rPr>
              <a:t>you</a:t>
            </a:r>
            <a:r>
              <a:rPr sz="1400" b="1" spc="-5" dirty="0">
                <a:solidFill>
                  <a:srgbClr val="434343"/>
                </a:solidFill>
                <a:latin typeface="Roboto Bk"/>
                <a:cs typeface="Roboto Bk"/>
              </a:rPr>
              <a:t> </a:t>
            </a:r>
            <a:r>
              <a:rPr sz="1400" b="1" spc="-40" dirty="0">
                <a:solidFill>
                  <a:srgbClr val="434343"/>
                </a:solidFill>
                <a:latin typeface="Roboto Bk"/>
                <a:cs typeface="Roboto Bk"/>
              </a:rPr>
              <a:t>can</a:t>
            </a:r>
            <a:r>
              <a:rPr sz="1400" b="1" spc="-5" dirty="0">
                <a:solidFill>
                  <a:srgbClr val="434343"/>
                </a:solidFill>
                <a:latin typeface="Roboto Bk"/>
                <a:cs typeface="Roboto Bk"/>
              </a:rPr>
              <a:t> </a:t>
            </a:r>
            <a:r>
              <a:rPr sz="1400" b="1" spc="-10" dirty="0">
                <a:solidFill>
                  <a:srgbClr val="434343"/>
                </a:solidFill>
                <a:latin typeface="Roboto Bk"/>
                <a:cs typeface="Roboto Bk"/>
              </a:rPr>
              <a:t>be </a:t>
            </a:r>
            <a:r>
              <a:rPr sz="1400" b="1" spc="-60" dirty="0">
                <a:solidFill>
                  <a:srgbClr val="434343"/>
                </a:solidFill>
                <a:latin typeface="Roboto Bk"/>
                <a:cs typeface="Roboto Bk"/>
              </a:rPr>
              <a:t>sure</a:t>
            </a:r>
            <a:r>
              <a:rPr sz="1400" b="1" dirty="0">
                <a:solidFill>
                  <a:srgbClr val="434343"/>
                </a:solidFill>
                <a:latin typeface="Roboto Bk"/>
                <a:cs typeface="Roboto Bk"/>
              </a:rPr>
              <a:t> </a:t>
            </a:r>
            <a:r>
              <a:rPr sz="1400" b="1" spc="-60" dirty="0">
                <a:solidFill>
                  <a:srgbClr val="434343"/>
                </a:solidFill>
                <a:latin typeface="Roboto Bk"/>
                <a:cs typeface="Roboto Bk"/>
              </a:rPr>
              <a:t>the</a:t>
            </a:r>
            <a:r>
              <a:rPr sz="1400" b="1" spc="-10" dirty="0">
                <a:solidFill>
                  <a:srgbClr val="434343"/>
                </a:solidFill>
                <a:latin typeface="Roboto Bk"/>
                <a:cs typeface="Roboto Bk"/>
              </a:rPr>
              <a:t> </a:t>
            </a:r>
            <a:r>
              <a:rPr sz="1400" b="1" spc="-80" dirty="0">
                <a:solidFill>
                  <a:srgbClr val="434343"/>
                </a:solidFill>
                <a:latin typeface="Roboto Bk"/>
                <a:cs typeface="Roboto Bk"/>
              </a:rPr>
              <a:t>model</a:t>
            </a:r>
            <a:r>
              <a:rPr sz="1400" b="1" spc="-5" dirty="0">
                <a:solidFill>
                  <a:srgbClr val="434343"/>
                </a:solidFill>
                <a:latin typeface="Roboto Bk"/>
                <a:cs typeface="Roboto Bk"/>
              </a:rPr>
              <a:t> </a:t>
            </a:r>
            <a:r>
              <a:rPr sz="1400" b="1" dirty="0">
                <a:solidFill>
                  <a:srgbClr val="434343"/>
                </a:solidFill>
                <a:latin typeface="Roboto Bk"/>
                <a:cs typeface="Roboto Bk"/>
              </a:rPr>
              <a:t>is</a:t>
            </a:r>
            <a:r>
              <a:rPr sz="1400" b="1" spc="-15" dirty="0">
                <a:solidFill>
                  <a:srgbClr val="434343"/>
                </a:solidFill>
                <a:latin typeface="Roboto Bk"/>
                <a:cs typeface="Roboto Bk"/>
              </a:rPr>
              <a:t> </a:t>
            </a:r>
            <a:r>
              <a:rPr sz="1400" b="1" spc="-70" dirty="0">
                <a:solidFill>
                  <a:srgbClr val="434343"/>
                </a:solidFill>
                <a:latin typeface="Roboto Bk"/>
                <a:cs typeface="Roboto Bk"/>
              </a:rPr>
              <a:t>bad,</a:t>
            </a:r>
            <a:r>
              <a:rPr sz="1400" b="1" spc="-10" dirty="0">
                <a:solidFill>
                  <a:srgbClr val="434343"/>
                </a:solidFill>
                <a:latin typeface="Roboto Bk"/>
                <a:cs typeface="Roboto Bk"/>
              </a:rPr>
              <a:t> </a:t>
            </a:r>
            <a:r>
              <a:rPr sz="1400" b="1" spc="-55" dirty="0">
                <a:solidFill>
                  <a:srgbClr val="434343"/>
                </a:solidFill>
                <a:latin typeface="Roboto Bk"/>
                <a:cs typeface="Roboto Bk"/>
              </a:rPr>
              <a:t>but</a:t>
            </a:r>
            <a:r>
              <a:rPr sz="1400" b="1" spc="-5" dirty="0">
                <a:solidFill>
                  <a:srgbClr val="434343"/>
                </a:solidFill>
                <a:latin typeface="Roboto Bk"/>
                <a:cs typeface="Roboto Bk"/>
              </a:rPr>
              <a:t> </a:t>
            </a:r>
            <a:r>
              <a:rPr sz="1400" b="1" spc="-60" dirty="0">
                <a:solidFill>
                  <a:srgbClr val="434343"/>
                </a:solidFill>
                <a:latin typeface="Roboto Bk"/>
                <a:cs typeface="Roboto Bk"/>
              </a:rPr>
              <a:t>the</a:t>
            </a:r>
            <a:r>
              <a:rPr sz="1400" b="1" spc="-10" dirty="0">
                <a:solidFill>
                  <a:srgbClr val="434343"/>
                </a:solidFill>
                <a:latin typeface="Roboto Bk"/>
                <a:cs typeface="Roboto Bk"/>
              </a:rPr>
              <a:t> </a:t>
            </a:r>
            <a:r>
              <a:rPr sz="1400" b="1" spc="-85" dirty="0">
                <a:solidFill>
                  <a:srgbClr val="434343"/>
                </a:solidFill>
                <a:latin typeface="Roboto Bk"/>
                <a:cs typeface="Roboto Bk"/>
              </a:rPr>
              <a:t>opposite</a:t>
            </a:r>
            <a:r>
              <a:rPr sz="1400" b="1" spc="-5" dirty="0">
                <a:solidFill>
                  <a:srgbClr val="434343"/>
                </a:solidFill>
                <a:latin typeface="Roboto Bk"/>
                <a:cs typeface="Roboto Bk"/>
              </a:rPr>
              <a:t> </a:t>
            </a:r>
            <a:r>
              <a:rPr sz="1400" b="1" dirty="0">
                <a:solidFill>
                  <a:srgbClr val="434343"/>
                </a:solidFill>
                <a:latin typeface="Roboto Bk"/>
                <a:cs typeface="Roboto Bk"/>
              </a:rPr>
              <a:t>is</a:t>
            </a:r>
            <a:r>
              <a:rPr sz="1400" b="1" spc="-10" dirty="0">
                <a:solidFill>
                  <a:srgbClr val="434343"/>
                </a:solidFill>
                <a:latin typeface="Roboto Bk"/>
                <a:cs typeface="Roboto Bk"/>
              </a:rPr>
              <a:t> </a:t>
            </a:r>
            <a:r>
              <a:rPr sz="1400" b="1" spc="-60" dirty="0">
                <a:solidFill>
                  <a:srgbClr val="434343"/>
                </a:solidFill>
                <a:latin typeface="Roboto Bk"/>
                <a:cs typeface="Roboto Bk"/>
              </a:rPr>
              <a:t>not</a:t>
            </a:r>
            <a:r>
              <a:rPr sz="1400" b="1" spc="-5" dirty="0">
                <a:solidFill>
                  <a:srgbClr val="434343"/>
                </a:solidFill>
                <a:latin typeface="Roboto Bk"/>
                <a:cs typeface="Roboto Bk"/>
              </a:rPr>
              <a:t> </a:t>
            </a:r>
            <a:r>
              <a:rPr sz="1400" b="1" spc="-80" dirty="0">
                <a:solidFill>
                  <a:srgbClr val="434343"/>
                </a:solidFill>
                <a:latin typeface="Roboto Bk"/>
                <a:cs typeface="Roboto Bk"/>
              </a:rPr>
              <a:t>true,</a:t>
            </a:r>
            <a:r>
              <a:rPr sz="1400" b="1" spc="-10" dirty="0">
                <a:solidFill>
                  <a:srgbClr val="434343"/>
                </a:solidFill>
                <a:latin typeface="Roboto Bk"/>
                <a:cs typeface="Roboto Bk"/>
              </a:rPr>
              <a:t> </a:t>
            </a:r>
            <a:r>
              <a:rPr sz="1400" b="1" dirty="0">
                <a:solidFill>
                  <a:srgbClr val="434343"/>
                </a:solidFill>
                <a:latin typeface="Roboto Bk"/>
                <a:cs typeface="Roboto Bk"/>
              </a:rPr>
              <a:t>if</a:t>
            </a:r>
            <a:r>
              <a:rPr sz="1400" b="1" spc="-10" dirty="0">
                <a:solidFill>
                  <a:srgbClr val="434343"/>
                </a:solidFill>
                <a:latin typeface="Roboto Bk"/>
                <a:cs typeface="Roboto Bk"/>
              </a:rPr>
              <a:t> </a:t>
            </a:r>
            <a:r>
              <a:rPr sz="1400" b="1" spc="-90" dirty="0">
                <a:solidFill>
                  <a:srgbClr val="434343"/>
                </a:solidFill>
                <a:latin typeface="Roboto Bk"/>
                <a:cs typeface="Roboto Bk"/>
              </a:rPr>
              <a:t>unsupervised</a:t>
            </a:r>
            <a:r>
              <a:rPr sz="1400" b="1" spc="5" dirty="0">
                <a:solidFill>
                  <a:srgbClr val="434343"/>
                </a:solidFill>
                <a:latin typeface="Roboto Bk"/>
                <a:cs typeface="Roboto Bk"/>
              </a:rPr>
              <a:t> </a:t>
            </a:r>
            <a:r>
              <a:rPr sz="1400" b="1" spc="-85" dirty="0">
                <a:solidFill>
                  <a:srgbClr val="434343"/>
                </a:solidFill>
                <a:latin typeface="Roboto Bk"/>
                <a:cs typeface="Roboto Bk"/>
              </a:rPr>
              <a:t>models</a:t>
            </a:r>
            <a:r>
              <a:rPr sz="1400" b="1" spc="-5" dirty="0">
                <a:solidFill>
                  <a:srgbClr val="434343"/>
                </a:solidFill>
                <a:latin typeface="Roboto Bk"/>
                <a:cs typeface="Roboto Bk"/>
              </a:rPr>
              <a:t> </a:t>
            </a:r>
            <a:r>
              <a:rPr sz="1400" b="1" spc="-60" dirty="0">
                <a:solidFill>
                  <a:srgbClr val="434343"/>
                </a:solidFill>
                <a:latin typeface="Roboto Bk"/>
                <a:cs typeface="Roboto Bk"/>
              </a:rPr>
              <a:t>score</a:t>
            </a:r>
            <a:r>
              <a:rPr sz="1400" b="1" spc="-5" dirty="0">
                <a:solidFill>
                  <a:srgbClr val="434343"/>
                </a:solidFill>
                <a:latin typeface="Roboto Bk"/>
                <a:cs typeface="Roboto Bk"/>
              </a:rPr>
              <a:t> </a:t>
            </a:r>
            <a:r>
              <a:rPr sz="1400" b="1" spc="-75" dirty="0">
                <a:solidFill>
                  <a:srgbClr val="434343"/>
                </a:solidFill>
                <a:latin typeface="Roboto Bk"/>
                <a:cs typeface="Roboto Bk"/>
              </a:rPr>
              <a:t>high</a:t>
            </a:r>
            <a:r>
              <a:rPr sz="1400" b="1" spc="-15" dirty="0">
                <a:solidFill>
                  <a:srgbClr val="434343"/>
                </a:solidFill>
                <a:latin typeface="Roboto Bk"/>
                <a:cs typeface="Roboto Bk"/>
              </a:rPr>
              <a:t> </a:t>
            </a:r>
            <a:r>
              <a:rPr sz="1400" b="1" spc="-25" dirty="0">
                <a:solidFill>
                  <a:srgbClr val="434343"/>
                </a:solidFill>
                <a:latin typeface="Roboto Bk"/>
                <a:cs typeface="Roboto Bk"/>
              </a:rPr>
              <a:t>on </a:t>
            </a:r>
            <a:r>
              <a:rPr sz="1400" b="1" spc="-95" dirty="0">
                <a:solidFill>
                  <a:srgbClr val="434343"/>
                </a:solidFill>
                <a:latin typeface="Roboto Bk"/>
                <a:cs typeface="Roboto Bk"/>
              </a:rPr>
              <a:t>those</a:t>
            </a:r>
            <a:r>
              <a:rPr sz="1400" b="1" spc="-20" dirty="0">
                <a:solidFill>
                  <a:srgbClr val="434343"/>
                </a:solidFill>
                <a:latin typeface="Roboto Bk"/>
                <a:cs typeface="Roboto Bk"/>
              </a:rPr>
              <a:t> </a:t>
            </a:r>
            <a:r>
              <a:rPr sz="1400" b="1" spc="-100" dirty="0">
                <a:solidFill>
                  <a:srgbClr val="434343"/>
                </a:solidFill>
                <a:latin typeface="Roboto Bk"/>
                <a:cs typeface="Roboto Bk"/>
              </a:rPr>
              <a:t>metrics,</a:t>
            </a:r>
            <a:r>
              <a:rPr sz="1400" b="1" dirty="0">
                <a:solidFill>
                  <a:srgbClr val="434343"/>
                </a:solidFill>
                <a:latin typeface="Roboto Bk"/>
                <a:cs typeface="Roboto Bk"/>
              </a:rPr>
              <a:t> </a:t>
            </a:r>
            <a:r>
              <a:rPr sz="1400" b="1" spc="-114" dirty="0">
                <a:solidFill>
                  <a:srgbClr val="434343"/>
                </a:solidFill>
                <a:latin typeface="Roboto Bk"/>
                <a:cs typeface="Roboto Bk"/>
              </a:rPr>
              <a:t>you</a:t>
            </a:r>
            <a:r>
              <a:rPr sz="1400" b="1" dirty="0">
                <a:solidFill>
                  <a:srgbClr val="434343"/>
                </a:solidFill>
                <a:latin typeface="Roboto Bk"/>
                <a:cs typeface="Roboto Bk"/>
              </a:rPr>
              <a:t> </a:t>
            </a:r>
            <a:r>
              <a:rPr sz="1400" b="1" spc="-80" dirty="0">
                <a:solidFill>
                  <a:srgbClr val="434343"/>
                </a:solidFill>
                <a:latin typeface="Roboto Bk"/>
                <a:cs typeface="Roboto Bk"/>
              </a:rPr>
              <a:t>still</a:t>
            </a:r>
            <a:r>
              <a:rPr sz="1400" b="1" spc="10" dirty="0">
                <a:solidFill>
                  <a:srgbClr val="434343"/>
                </a:solidFill>
                <a:latin typeface="Roboto Bk"/>
                <a:cs typeface="Roboto Bk"/>
              </a:rPr>
              <a:t> </a:t>
            </a:r>
            <a:r>
              <a:rPr sz="1400" b="1" spc="-95" dirty="0">
                <a:solidFill>
                  <a:srgbClr val="434343"/>
                </a:solidFill>
                <a:latin typeface="Roboto Bk"/>
                <a:cs typeface="Roboto Bk"/>
              </a:rPr>
              <a:t>can</a:t>
            </a:r>
            <a:r>
              <a:rPr sz="1400" b="1" spc="-5" dirty="0">
                <a:solidFill>
                  <a:srgbClr val="434343"/>
                </a:solidFill>
                <a:latin typeface="Roboto Bk"/>
                <a:cs typeface="Roboto Bk"/>
              </a:rPr>
              <a:t> </a:t>
            </a:r>
            <a:r>
              <a:rPr sz="1400" b="1" spc="-100" dirty="0">
                <a:solidFill>
                  <a:srgbClr val="434343"/>
                </a:solidFill>
                <a:latin typeface="Roboto Bk"/>
                <a:cs typeface="Roboto Bk"/>
              </a:rPr>
              <a:t>not</a:t>
            </a:r>
            <a:r>
              <a:rPr sz="1400" b="1" spc="5" dirty="0">
                <a:solidFill>
                  <a:srgbClr val="434343"/>
                </a:solidFill>
                <a:latin typeface="Roboto Bk"/>
                <a:cs typeface="Roboto Bk"/>
              </a:rPr>
              <a:t> </a:t>
            </a:r>
            <a:r>
              <a:rPr sz="1400" b="1" spc="-120" dirty="0">
                <a:solidFill>
                  <a:srgbClr val="434343"/>
                </a:solidFill>
                <a:latin typeface="Roboto Bk"/>
                <a:cs typeface="Roboto Bk"/>
              </a:rPr>
              <a:t>know</a:t>
            </a:r>
            <a:r>
              <a:rPr sz="1400" b="1" spc="-35" dirty="0">
                <a:solidFill>
                  <a:srgbClr val="434343"/>
                </a:solidFill>
                <a:latin typeface="Roboto Bk"/>
                <a:cs typeface="Roboto Bk"/>
              </a:rPr>
              <a:t> </a:t>
            </a:r>
            <a:r>
              <a:rPr sz="1400" b="1" spc="-80" dirty="0">
                <a:solidFill>
                  <a:srgbClr val="434343"/>
                </a:solidFill>
                <a:latin typeface="Roboto Bk"/>
                <a:cs typeface="Roboto Bk"/>
              </a:rPr>
              <a:t>for</a:t>
            </a:r>
            <a:r>
              <a:rPr sz="1400" b="1" spc="-5" dirty="0">
                <a:solidFill>
                  <a:srgbClr val="434343"/>
                </a:solidFill>
                <a:latin typeface="Roboto Bk"/>
                <a:cs typeface="Roboto Bk"/>
              </a:rPr>
              <a:t> </a:t>
            </a:r>
            <a:r>
              <a:rPr sz="1400" b="1" spc="-95" dirty="0">
                <a:solidFill>
                  <a:srgbClr val="434343"/>
                </a:solidFill>
                <a:latin typeface="Roboto Bk"/>
                <a:cs typeface="Roboto Bk"/>
              </a:rPr>
              <a:t>sure</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spc="-5" dirty="0">
                <a:solidFill>
                  <a:srgbClr val="434343"/>
                </a:solidFill>
                <a:latin typeface="Roboto Bk"/>
                <a:cs typeface="Roboto Bk"/>
              </a:rPr>
              <a:t> </a:t>
            </a:r>
            <a:r>
              <a:rPr sz="1400" b="1" spc="-100" dirty="0">
                <a:solidFill>
                  <a:srgbClr val="434343"/>
                </a:solidFill>
                <a:latin typeface="Roboto Bk"/>
                <a:cs typeface="Roboto Bk"/>
              </a:rPr>
              <a:t>model</a:t>
            </a:r>
            <a:r>
              <a:rPr sz="1400" b="1" spc="-5" dirty="0">
                <a:solidFill>
                  <a:srgbClr val="434343"/>
                </a:solidFill>
                <a:latin typeface="Roboto Bk"/>
                <a:cs typeface="Roboto Bk"/>
              </a:rPr>
              <a:t> </a:t>
            </a:r>
            <a:r>
              <a:rPr sz="1400" b="1" spc="-80" dirty="0">
                <a:solidFill>
                  <a:srgbClr val="434343"/>
                </a:solidFill>
                <a:latin typeface="Roboto Bk"/>
                <a:cs typeface="Roboto Bk"/>
              </a:rPr>
              <a:t>is</a:t>
            </a:r>
            <a:r>
              <a:rPr sz="1400" b="1" dirty="0">
                <a:solidFill>
                  <a:srgbClr val="434343"/>
                </a:solidFill>
                <a:latin typeface="Roboto Bk"/>
                <a:cs typeface="Roboto Bk"/>
              </a:rPr>
              <a:t> </a:t>
            </a:r>
            <a:r>
              <a:rPr sz="1400" b="1" spc="-10" dirty="0">
                <a:solidFill>
                  <a:srgbClr val="434343"/>
                </a:solidFill>
                <a:latin typeface="Roboto Bk"/>
                <a:cs typeface="Roboto Bk"/>
              </a:rPr>
              <a:t>good.</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848994" marR="5080" indent="-10795">
              <a:lnSpc>
                <a:spcPct val="100000"/>
              </a:lnSpc>
              <a:spcBef>
                <a:spcPts val="95"/>
              </a:spcBef>
            </a:pPr>
            <a:r>
              <a:rPr dirty="0"/>
              <a:t>MODEL</a:t>
            </a:r>
            <a:r>
              <a:rPr spc="-120" dirty="0"/>
              <a:t> </a:t>
            </a:r>
            <a:r>
              <a:rPr dirty="0"/>
              <a:t>VALIDATION</a:t>
            </a:r>
            <a:r>
              <a:rPr spc="-90" dirty="0"/>
              <a:t> </a:t>
            </a:r>
            <a:r>
              <a:rPr spc="-10" dirty="0"/>
              <a:t>BASICS </a:t>
            </a:r>
            <a:r>
              <a:rPr dirty="0"/>
              <a:t>(UNSUPERVISED</a:t>
            </a:r>
            <a:r>
              <a:rPr spc="-85" dirty="0"/>
              <a:t> </a:t>
            </a:r>
            <a:r>
              <a:rPr spc="-10" dirty="0"/>
              <a:t>LEARNING)</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2570226"/>
            <a:ext cx="9919970" cy="89217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THE</a:t>
            </a:r>
            <a:r>
              <a:rPr sz="1400" b="1" spc="-15" dirty="0">
                <a:solidFill>
                  <a:srgbClr val="434343"/>
                </a:solidFill>
                <a:latin typeface="Calibri"/>
                <a:cs typeface="Calibri"/>
              </a:rPr>
              <a:t> </a:t>
            </a:r>
            <a:r>
              <a:rPr sz="1400" b="1" dirty="0">
                <a:solidFill>
                  <a:srgbClr val="434343"/>
                </a:solidFill>
                <a:latin typeface="Calibri"/>
                <a:cs typeface="Calibri"/>
              </a:rPr>
              <a:t>PROOF</a:t>
            </a:r>
            <a:r>
              <a:rPr sz="1400" b="1" spc="-30" dirty="0">
                <a:solidFill>
                  <a:srgbClr val="434343"/>
                </a:solidFill>
                <a:latin typeface="Calibri"/>
                <a:cs typeface="Calibri"/>
              </a:rPr>
              <a:t> </a:t>
            </a:r>
            <a:r>
              <a:rPr sz="1400" b="1" dirty="0">
                <a:solidFill>
                  <a:srgbClr val="434343"/>
                </a:solidFill>
                <a:latin typeface="Calibri"/>
                <a:cs typeface="Calibri"/>
              </a:rPr>
              <a:t>OF</a:t>
            </a:r>
            <a:r>
              <a:rPr sz="1400" b="1" spc="-10" dirty="0">
                <a:solidFill>
                  <a:srgbClr val="434343"/>
                </a:solidFill>
                <a:latin typeface="Calibri"/>
                <a:cs typeface="Calibri"/>
              </a:rPr>
              <a:t> </a:t>
            </a:r>
            <a:r>
              <a:rPr sz="1400" b="1" dirty="0">
                <a:solidFill>
                  <a:srgbClr val="434343"/>
                </a:solidFill>
                <a:latin typeface="Calibri"/>
                <a:cs typeface="Calibri"/>
              </a:rPr>
              <a:t>THE</a:t>
            </a:r>
            <a:r>
              <a:rPr sz="1400" b="1" spc="-25" dirty="0">
                <a:solidFill>
                  <a:srgbClr val="434343"/>
                </a:solidFill>
                <a:latin typeface="Calibri"/>
                <a:cs typeface="Calibri"/>
              </a:rPr>
              <a:t> </a:t>
            </a:r>
            <a:r>
              <a:rPr sz="1400" b="1" dirty="0">
                <a:solidFill>
                  <a:srgbClr val="434343"/>
                </a:solidFill>
                <a:latin typeface="Calibri"/>
                <a:cs typeface="Calibri"/>
              </a:rPr>
              <a:t>PUDDING</a:t>
            </a:r>
            <a:r>
              <a:rPr sz="1400" b="1" spc="-15" dirty="0">
                <a:solidFill>
                  <a:srgbClr val="434343"/>
                </a:solidFill>
                <a:latin typeface="Calibri"/>
                <a:cs typeface="Calibri"/>
              </a:rPr>
              <a:t> </a:t>
            </a:r>
            <a:r>
              <a:rPr sz="1400" b="1" dirty="0">
                <a:solidFill>
                  <a:srgbClr val="434343"/>
                </a:solidFill>
                <a:latin typeface="Calibri"/>
                <a:cs typeface="Calibri"/>
              </a:rPr>
              <a:t>IS</a:t>
            </a:r>
            <a:r>
              <a:rPr sz="1400" b="1" spc="-15" dirty="0">
                <a:solidFill>
                  <a:srgbClr val="434343"/>
                </a:solidFill>
                <a:latin typeface="Calibri"/>
                <a:cs typeface="Calibri"/>
              </a:rPr>
              <a:t> </a:t>
            </a:r>
            <a:r>
              <a:rPr sz="1400" b="1" dirty="0">
                <a:solidFill>
                  <a:srgbClr val="434343"/>
                </a:solidFill>
                <a:latin typeface="Calibri"/>
                <a:cs typeface="Calibri"/>
              </a:rPr>
              <a:t>IN</a:t>
            </a:r>
            <a:r>
              <a:rPr sz="1400" b="1" spc="-5" dirty="0">
                <a:solidFill>
                  <a:srgbClr val="434343"/>
                </a:solidFill>
                <a:latin typeface="Calibri"/>
                <a:cs typeface="Calibri"/>
              </a:rPr>
              <a:t> </a:t>
            </a:r>
            <a:r>
              <a:rPr sz="1400" b="1" dirty="0">
                <a:solidFill>
                  <a:srgbClr val="434343"/>
                </a:solidFill>
                <a:latin typeface="Calibri"/>
                <a:cs typeface="Calibri"/>
              </a:rPr>
              <a:t>THE</a:t>
            </a:r>
            <a:r>
              <a:rPr sz="1400" b="1" spc="-25" dirty="0">
                <a:solidFill>
                  <a:srgbClr val="434343"/>
                </a:solidFill>
                <a:latin typeface="Calibri"/>
                <a:cs typeface="Calibri"/>
              </a:rPr>
              <a:t> </a:t>
            </a:r>
            <a:r>
              <a:rPr sz="1400" b="1" spc="-10" dirty="0">
                <a:solidFill>
                  <a:srgbClr val="434343"/>
                </a:solidFill>
                <a:latin typeface="Calibri"/>
                <a:cs typeface="Calibri"/>
              </a:rPr>
              <a:t>EATING</a:t>
            </a:r>
            <a:endParaRPr sz="1400">
              <a:latin typeface="Calibri"/>
              <a:cs typeface="Calibri"/>
            </a:endParaRPr>
          </a:p>
          <a:p>
            <a:pPr>
              <a:lnSpc>
                <a:spcPct val="100000"/>
              </a:lnSpc>
              <a:spcBef>
                <a:spcPts val="65"/>
              </a:spcBef>
            </a:pPr>
            <a:endParaRPr sz="1400">
              <a:latin typeface="Calibri"/>
              <a:cs typeface="Calibri"/>
            </a:endParaRPr>
          </a:p>
          <a:p>
            <a:pPr marL="12700" marR="5080">
              <a:lnSpc>
                <a:spcPct val="100000"/>
              </a:lnSpc>
            </a:pPr>
            <a:r>
              <a:rPr sz="1400" b="1" spc="-90" dirty="0">
                <a:solidFill>
                  <a:srgbClr val="434343"/>
                </a:solidFill>
                <a:latin typeface="Roboto Bk"/>
                <a:cs typeface="Roboto Bk"/>
              </a:rPr>
              <a:t>The</a:t>
            </a:r>
            <a:r>
              <a:rPr sz="1400" b="1" spc="-5" dirty="0">
                <a:solidFill>
                  <a:srgbClr val="434343"/>
                </a:solidFill>
                <a:latin typeface="Roboto Bk"/>
                <a:cs typeface="Roboto Bk"/>
              </a:rPr>
              <a:t> </a:t>
            </a:r>
            <a:r>
              <a:rPr sz="1400" b="1" spc="-110" dirty="0">
                <a:solidFill>
                  <a:srgbClr val="434343"/>
                </a:solidFill>
                <a:latin typeface="Roboto Bk"/>
                <a:cs typeface="Roboto Bk"/>
              </a:rPr>
              <a:t>only</a:t>
            </a:r>
            <a:r>
              <a:rPr sz="1400" b="1" dirty="0">
                <a:solidFill>
                  <a:srgbClr val="434343"/>
                </a:solidFill>
                <a:latin typeface="Roboto Bk"/>
                <a:cs typeface="Roboto Bk"/>
              </a:rPr>
              <a:t> </a:t>
            </a:r>
            <a:r>
              <a:rPr sz="1400" b="1" spc="-114" dirty="0">
                <a:solidFill>
                  <a:srgbClr val="434343"/>
                </a:solidFill>
                <a:latin typeface="Roboto Bk"/>
                <a:cs typeface="Roboto Bk"/>
              </a:rPr>
              <a:t>way</a:t>
            </a:r>
            <a:r>
              <a:rPr sz="1400" b="1" spc="-5" dirty="0">
                <a:solidFill>
                  <a:srgbClr val="434343"/>
                </a:solidFill>
                <a:latin typeface="Roboto Bk"/>
                <a:cs typeface="Roboto Bk"/>
              </a:rPr>
              <a:t> </a:t>
            </a:r>
            <a:r>
              <a:rPr sz="1400" b="1" spc="-85" dirty="0">
                <a:solidFill>
                  <a:srgbClr val="434343"/>
                </a:solidFill>
                <a:latin typeface="Roboto Bk"/>
                <a:cs typeface="Roboto Bk"/>
              </a:rPr>
              <a:t>to</a:t>
            </a:r>
            <a:r>
              <a:rPr sz="1400" b="1" dirty="0">
                <a:solidFill>
                  <a:srgbClr val="434343"/>
                </a:solidFill>
                <a:latin typeface="Roboto Bk"/>
                <a:cs typeface="Roboto Bk"/>
              </a:rPr>
              <a:t> </a:t>
            </a:r>
            <a:r>
              <a:rPr sz="1400" b="1" spc="-100" dirty="0">
                <a:solidFill>
                  <a:srgbClr val="434343"/>
                </a:solidFill>
                <a:latin typeface="Roboto Bk"/>
                <a:cs typeface="Roboto Bk"/>
              </a:rPr>
              <a:t>check</a:t>
            </a:r>
            <a:r>
              <a:rPr sz="1400" b="1" spc="-10" dirty="0">
                <a:solidFill>
                  <a:srgbClr val="434343"/>
                </a:solidFill>
                <a:latin typeface="Roboto Bk"/>
                <a:cs typeface="Roboto Bk"/>
              </a:rPr>
              <a:t> </a:t>
            </a:r>
            <a:r>
              <a:rPr sz="1400" b="1" spc="-100" dirty="0">
                <a:solidFill>
                  <a:srgbClr val="434343"/>
                </a:solidFill>
                <a:latin typeface="Roboto Bk"/>
                <a:cs typeface="Roboto Bk"/>
              </a:rPr>
              <a:t>whether</a:t>
            </a:r>
            <a:r>
              <a:rPr sz="1400" b="1" dirty="0">
                <a:solidFill>
                  <a:srgbClr val="434343"/>
                </a:solidFill>
                <a:latin typeface="Roboto Bk"/>
                <a:cs typeface="Roboto Bk"/>
              </a:rPr>
              <a:t> </a:t>
            </a:r>
            <a:r>
              <a:rPr sz="1400" b="1" spc="-100" dirty="0">
                <a:solidFill>
                  <a:srgbClr val="434343"/>
                </a:solidFill>
                <a:latin typeface="Roboto Bk"/>
                <a:cs typeface="Roboto Bk"/>
              </a:rPr>
              <a:t>an</a:t>
            </a:r>
            <a:r>
              <a:rPr sz="1400" b="1" dirty="0">
                <a:solidFill>
                  <a:srgbClr val="434343"/>
                </a:solidFill>
                <a:latin typeface="Roboto Bk"/>
                <a:cs typeface="Roboto Bk"/>
              </a:rPr>
              <a:t> </a:t>
            </a:r>
            <a:r>
              <a:rPr sz="1400" b="1" spc="-100" dirty="0">
                <a:solidFill>
                  <a:srgbClr val="434343"/>
                </a:solidFill>
                <a:latin typeface="Roboto Bk"/>
                <a:cs typeface="Roboto Bk"/>
              </a:rPr>
              <a:t>unsupervised</a:t>
            </a:r>
            <a:r>
              <a:rPr sz="1400" b="1" spc="-5" dirty="0">
                <a:solidFill>
                  <a:srgbClr val="434343"/>
                </a:solidFill>
                <a:latin typeface="Roboto Bk"/>
                <a:cs typeface="Roboto Bk"/>
              </a:rPr>
              <a:t> </a:t>
            </a:r>
            <a:r>
              <a:rPr sz="1400" b="1" spc="-100" dirty="0">
                <a:solidFill>
                  <a:srgbClr val="434343"/>
                </a:solidFill>
                <a:latin typeface="Roboto Bk"/>
                <a:cs typeface="Roboto Bk"/>
              </a:rPr>
              <a:t>model</a:t>
            </a:r>
            <a:r>
              <a:rPr sz="1400" b="1" spc="-5" dirty="0">
                <a:solidFill>
                  <a:srgbClr val="434343"/>
                </a:solidFill>
                <a:latin typeface="Roboto Bk"/>
                <a:cs typeface="Roboto Bk"/>
              </a:rPr>
              <a:t> </a:t>
            </a:r>
            <a:r>
              <a:rPr sz="1400" b="1" spc="-75" dirty="0">
                <a:solidFill>
                  <a:srgbClr val="434343"/>
                </a:solidFill>
                <a:latin typeface="Roboto Bk"/>
                <a:cs typeface="Roboto Bk"/>
              </a:rPr>
              <a:t>is</a:t>
            </a:r>
            <a:r>
              <a:rPr sz="1400" b="1" spc="5" dirty="0">
                <a:solidFill>
                  <a:srgbClr val="434343"/>
                </a:solidFill>
                <a:latin typeface="Roboto Bk"/>
                <a:cs typeface="Roboto Bk"/>
              </a:rPr>
              <a:t> </a:t>
            </a:r>
            <a:r>
              <a:rPr sz="1400" b="1" spc="-100" dirty="0">
                <a:solidFill>
                  <a:srgbClr val="434343"/>
                </a:solidFill>
                <a:latin typeface="Roboto Bk"/>
                <a:cs typeface="Roboto Bk"/>
              </a:rPr>
              <a:t>good</a:t>
            </a:r>
            <a:r>
              <a:rPr sz="1400" b="1" spc="-10" dirty="0">
                <a:solidFill>
                  <a:srgbClr val="434343"/>
                </a:solidFill>
                <a:latin typeface="Roboto Bk"/>
                <a:cs typeface="Roboto Bk"/>
              </a:rPr>
              <a:t> </a:t>
            </a:r>
            <a:r>
              <a:rPr sz="1400" b="1" spc="-80" dirty="0">
                <a:solidFill>
                  <a:srgbClr val="434343"/>
                </a:solidFill>
                <a:latin typeface="Roboto Bk"/>
                <a:cs typeface="Roboto Bk"/>
              </a:rPr>
              <a:t>is</a:t>
            </a:r>
            <a:r>
              <a:rPr sz="1400" b="1" spc="-10" dirty="0">
                <a:solidFill>
                  <a:srgbClr val="434343"/>
                </a:solidFill>
                <a:latin typeface="Roboto Bk"/>
                <a:cs typeface="Roboto Bk"/>
              </a:rPr>
              <a:t> </a:t>
            </a:r>
            <a:r>
              <a:rPr sz="1400" b="1" spc="-85" dirty="0">
                <a:solidFill>
                  <a:srgbClr val="434343"/>
                </a:solidFill>
                <a:latin typeface="Roboto Bk"/>
                <a:cs typeface="Roboto Bk"/>
              </a:rPr>
              <a:t>to</a:t>
            </a:r>
            <a:r>
              <a:rPr sz="1400" b="1" spc="-5" dirty="0">
                <a:solidFill>
                  <a:srgbClr val="434343"/>
                </a:solidFill>
                <a:latin typeface="Roboto Bk"/>
                <a:cs typeface="Roboto Bk"/>
              </a:rPr>
              <a:t> </a:t>
            </a:r>
            <a:r>
              <a:rPr sz="1400" b="1" spc="-105" dirty="0">
                <a:solidFill>
                  <a:srgbClr val="434343"/>
                </a:solidFill>
                <a:latin typeface="Roboto Bk"/>
                <a:cs typeface="Roboto Bk"/>
              </a:rPr>
              <a:t>implement</a:t>
            </a:r>
            <a:r>
              <a:rPr sz="1400" b="1" dirty="0">
                <a:solidFill>
                  <a:srgbClr val="434343"/>
                </a:solidFill>
                <a:latin typeface="Roboto Bk"/>
                <a:cs typeface="Roboto Bk"/>
              </a:rPr>
              <a:t> </a:t>
            </a:r>
            <a:r>
              <a:rPr sz="1400" b="1" spc="-80" dirty="0">
                <a:solidFill>
                  <a:srgbClr val="434343"/>
                </a:solidFill>
                <a:latin typeface="Roboto Bk"/>
                <a:cs typeface="Roboto Bk"/>
              </a:rPr>
              <a:t>it</a:t>
            </a:r>
            <a:r>
              <a:rPr sz="1400" b="1" dirty="0">
                <a:solidFill>
                  <a:srgbClr val="434343"/>
                </a:solidFill>
                <a:latin typeface="Roboto Bk"/>
                <a:cs typeface="Roboto Bk"/>
              </a:rPr>
              <a:t> </a:t>
            </a:r>
            <a:r>
              <a:rPr sz="1400" b="1" spc="-105" dirty="0">
                <a:solidFill>
                  <a:srgbClr val="434343"/>
                </a:solidFill>
                <a:latin typeface="Roboto Bk"/>
                <a:cs typeface="Roboto Bk"/>
              </a:rPr>
              <a:t>and</a:t>
            </a:r>
            <a:r>
              <a:rPr sz="1400" b="1" dirty="0">
                <a:solidFill>
                  <a:srgbClr val="434343"/>
                </a:solidFill>
                <a:latin typeface="Roboto Bk"/>
                <a:cs typeface="Roboto Bk"/>
              </a:rPr>
              <a:t> </a:t>
            </a:r>
            <a:r>
              <a:rPr sz="1400" b="1" spc="-100" dirty="0">
                <a:solidFill>
                  <a:srgbClr val="434343"/>
                </a:solidFill>
                <a:latin typeface="Roboto Bk"/>
                <a:cs typeface="Roboto Bk"/>
              </a:rPr>
              <a:t>check</a:t>
            </a:r>
            <a:r>
              <a:rPr sz="1400" b="1" spc="5" dirty="0">
                <a:solidFill>
                  <a:srgbClr val="434343"/>
                </a:solidFill>
                <a:latin typeface="Roboto Bk"/>
                <a:cs typeface="Roboto Bk"/>
              </a:rPr>
              <a:t> </a:t>
            </a:r>
            <a:r>
              <a:rPr sz="1400" b="1" spc="-65" dirty="0">
                <a:solidFill>
                  <a:srgbClr val="434343"/>
                </a:solidFill>
                <a:latin typeface="Roboto Bk"/>
                <a:cs typeface="Roboto Bk"/>
              </a:rPr>
              <a:t>if</a:t>
            </a:r>
            <a:r>
              <a:rPr sz="1400" b="1" spc="-5" dirty="0">
                <a:solidFill>
                  <a:srgbClr val="434343"/>
                </a:solidFill>
                <a:latin typeface="Roboto Bk"/>
                <a:cs typeface="Roboto Bk"/>
              </a:rPr>
              <a:t> </a:t>
            </a:r>
            <a:r>
              <a:rPr sz="1400" b="1" spc="-80" dirty="0">
                <a:solidFill>
                  <a:srgbClr val="434343"/>
                </a:solidFill>
                <a:latin typeface="Roboto Bk"/>
                <a:cs typeface="Roboto Bk"/>
              </a:rPr>
              <a:t>it</a:t>
            </a:r>
            <a:r>
              <a:rPr sz="1400" b="1" dirty="0">
                <a:solidFill>
                  <a:srgbClr val="434343"/>
                </a:solidFill>
                <a:latin typeface="Roboto Bk"/>
                <a:cs typeface="Roboto Bk"/>
              </a:rPr>
              <a:t> </a:t>
            </a:r>
            <a:r>
              <a:rPr sz="1400" b="1" spc="-90" dirty="0">
                <a:solidFill>
                  <a:srgbClr val="434343"/>
                </a:solidFill>
                <a:latin typeface="Roboto Bk"/>
                <a:cs typeface="Roboto Bk"/>
              </a:rPr>
              <a:t>does</a:t>
            </a:r>
            <a:r>
              <a:rPr sz="1400" b="1" spc="-5" dirty="0">
                <a:solidFill>
                  <a:srgbClr val="434343"/>
                </a:solidFill>
                <a:latin typeface="Roboto Bk"/>
                <a:cs typeface="Roboto Bk"/>
              </a:rPr>
              <a:t> </a:t>
            </a:r>
            <a:r>
              <a:rPr sz="1400" b="1" spc="-100" dirty="0">
                <a:solidFill>
                  <a:srgbClr val="434343"/>
                </a:solidFill>
                <a:latin typeface="Roboto Bk"/>
                <a:cs typeface="Roboto Bk"/>
              </a:rPr>
              <a:t>the</a:t>
            </a:r>
            <a:r>
              <a:rPr sz="1400" b="1" dirty="0">
                <a:solidFill>
                  <a:srgbClr val="434343"/>
                </a:solidFill>
                <a:latin typeface="Roboto Bk"/>
                <a:cs typeface="Roboto Bk"/>
              </a:rPr>
              <a:t> </a:t>
            </a:r>
            <a:r>
              <a:rPr sz="1400" b="1" spc="-95" dirty="0">
                <a:solidFill>
                  <a:srgbClr val="434343"/>
                </a:solidFill>
                <a:latin typeface="Roboto Bk"/>
                <a:cs typeface="Roboto Bk"/>
              </a:rPr>
              <a:t>job</a:t>
            </a:r>
            <a:r>
              <a:rPr sz="1400" b="1" dirty="0">
                <a:solidFill>
                  <a:srgbClr val="434343"/>
                </a:solidFill>
                <a:latin typeface="Roboto Bk"/>
                <a:cs typeface="Roboto Bk"/>
              </a:rPr>
              <a:t> </a:t>
            </a:r>
            <a:r>
              <a:rPr sz="1400" b="1" spc="-100" dirty="0">
                <a:solidFill>
                  <a:srgbClr val="434343"/>
                </a:solidFill>
                <a:latin typeface="Roboto Bk"/>
                <a:cs typeface="Roboto Bk"/>
              </a:rPr>
              <a:t>that</a:t>
            </a:r>
            <a:r>
              <a:rPr sz="1400" b="1" spc="5" dirty="0">
                <a:solidFill>
                  <a:srgbClr val="434343"/>
                </a:solidFill>
                <a:latin typeface="Roboto Bk"/>
                <a:cs typeface="Roboto Bk"/>
              </a:rPr>
              <a:t> </a:t>
            </a:r>
            <a:r>
              <a:rPr sz="1400" b="1" spc="-95" dirty="0">
                <a:solidFill>
                  <a:srgbClr val="434343"/>
                </a:solidFill>
                <a:latin typeface="Roboto Bk"/>
                <a:cs typeface="Roboto Bk"/>
              </a:rPr>
              <a:t>has</a:t>
            </a:r>
            <a:r>
              <a:rPr sz="1400" b="1" spc="-10" dirty="0">
                <a:solidFill>
                  <a:srgbClr val="434343"/>
                </a:solidFill>
                <a:latin typeface="Roboto Bk"/>
                <a:cs typeface="Roboto Bk"/>
              </a:rPr>
              <a:t> </a:t>
            </a:r>
            <a:r>
              <a:rPr sz="1400" b="1" spc="-95" dirty="0">
                <a:solidFill>
                  <a:srgbClr val="434343"/>
                </a:solidFill>
                <a:latin typeface="Roboto Bk"/>
                <a:cs typeface="Roboto Bk"/>
              </a:rPr>
              <a:t>to</a:t>
            </a:r>
            <a:r>
              <a:rPr sz="1400" b="1"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05" dirty="0">
                <a:solidFill>
                  <a:srgbClr val="434343"/>
                </a:solidFill>
                <a:latin typeface="Roboto Bk"/>
                <a:cs typeface="Roboto Bk"/>
              </a:rPr>
              <a:t>done,</a:t>
            </a:r>
            <a:r>
              <a:rPr sz="1400" b="1" dirty="0">
                <a:solidFill>
                  <a:srgbClr val="434343"/>
                </a:solidFill>
                <a:latin typeface="Roboto Bk"/>
                <a:cs typeface="Roboto Bk"/>
              </a:rPr>
              <a:t> </a:t>
            </a:r>
            <a:r>
              <a:rPr sz="1400" b="1" spc="-85" dirty="0">
                <a:solidFill>
                  <a:srgbClr val="434343"/>
                </a:solidFill>
                <a:latin typeface="Roboto Bk"/>
                <a:cs typeface="Roboto Bk"/>
              </a:rPr>
              <a:t>or</a:t>
            </a:r>
            <a:r>
              <a:rPr sz="1400" b="1" spc="-5" dirty="0">
                <a:solidFill>
                  <a:srgbClr val="434343"/>
                </a:solidFill>
                <a:latin typeface="Roboto Bk"/>
                <a:cs typeface="Roboto Bk"/>
              </a:rPr>
              <a:t> </a:t>
            </a:r>
            <a:r>
              <a:rPr sz="1400" b="1" spc="-95" dirty="0">
                <a:solidFill>
                  <a:srgbClr val="434343"/>
                </a:solidFill>
                <a:latin typeface="Roboto Bk"/>
                <a:cs typeface="Roboto Bk"/>
              </a:rPr>
              <a:t>solve</a:t>
            </a:r>
            <a:r>
              <a:rPr sz="1400" b="1" spc="-5" dirty="0">
                <a:solidFill>
                  <a:srgbClr val="434343"/>
                </a:solidFill>
                <a:latin typeface="Roboto Bk"/>
                <a:cs typeface="Roboto Bk"/>
              </a:rPr>
              <a:t> </a:t>
            </a:r>
            <a:r>
              <a:rPr sz="1400" b="1" spc="-25" dirty="0">
                <a:solidFill>
                  <a:srgbClr val="434343"/>
                </a:solidFill>
                <a:latin typeface="Roboto Bk"/>
                <a:cs typeface="Roboto Bk"/>
              </a:rPr>
              <a:t>the </a:t>
            </a:r>
            <a:r>
              <a:rPr sz="1400" b="1" spc="-95" dirty="0">
                <a:solidFill>
                  <a:srgbClr val="434343"/>
                </a:solidFill>
                <a:latin typeface="Roboto Bk"/>
                <a:cs typeface="Roboto Bk"/>
              </a:rPr>
              <a:t>problem</a:t>
            </a:r>
            <a:r>
              <a:rPr sz="1400" b="1" spc="-30" dirty="0">
                <a:solidFill>
                  <a:srgbClr val="434343"/>
                </a:solidFill>
                <a:latin typeface="Roboto Bk"/>
                <a:cs typeface="Roboto Bk"/>
              </a:rPr>
              <a:t> </a:t>
            </a:r>
            <a:r>
              <a:rPr sz="1400" b="1" spc="-80" dirty="0">
                <a:solidFill>
                  <a:srgbClr val="434343"/>
                </a:solidFill>
                <a:latin typeface="Roboto Bk"/>
                <a:cs typeface="Roboto Bk"/>
              </a:rPr>
              <a:t>it</a:t>
            </a:r>
            <a:r>
              <a:rPr sz="1400" b="1" spc="10" dirty="0">
                <a:solidFill>
                  <a:srgbClr val="434343"/>
                </a:solidFill>
                <a:latin typeface="Roboto Bk"/>
                <a:cs typeface="Roboto Bk"/>
              </a:rPr>
              <a:t> </a:t>
            </a:r>
            <a:r>
              <a:rPr sz="1400" b="1" spc="-95" dirty="0">
                <a:solidFill>
                  <a:srgbClr val="434343"/>
                </a:solidFill>
                <a:latin typeface="Roboto Bk"/>
                <a:cs typeface="Roboto Bk"/>
              </a:rPr>
              <a:t>has</a:t>
            </a:r>
            <a:r>
              <a:rPr sz="1400" b="1" spc="-10" dirty="0">
                <a:solidFill>
                  <a:srgbClr val="434343"/>
                </a:solidFill>
                <a:latin typeface="Roboto Bk"/>
                <a:cs typeface="Roboto Bk"/>
              </a:rPr>
              <a:t> </a:t>
            </a:r>
            <a:r>
              <a:rPr sz="1400" b="1" spc="-90" dirty="0">
                <a:solidFill>
                  <a:srgbClr val="434343"/>
                </a:solidFill>
                <a:latin typeface="Roboto Bk"/>
                <a:cs typeface="Roboto Bk"/>
              </a:rPr>
              <a:t>to</a:t>
            </a:r>
            <a:r>
              <a:rPr sz="1400" b="1" spc="-5" dirty="0">
                <a:solidFill>
                  <a:srgbClr val="434343"/>
                </a:solidFill>
                <a:latin typeface="Roboto Bk"/>
                <a:cs typeface="Roboto Bk"/>
              </a:rPr>
              <a:t> </a:t>
            </a:r>
            <a:r>
              <a:rPr sz="1400" b="1" spc="-90" dirty="0">
                <a:solidFill>
                  <a:srgbClr val="434343"/>
                </a:solidFill>
                <a:latin typeface="Roboto Bk"/>
                <a:cs typeface="Roboto Bk"/>
              </a:rPr>
              <a:t>solve.</a:t>
            </a:r>
            <a:r>
              <a:rPr sz="1400" b="1" spc="5" dirty="0">
                <a:solidFill>
                  <a:srgbClr val="434343"/>
                </a:solidFill>
                <a:latin typeface="Roboto Bk"/>
                <a:cs typeface="Roboto Bk"/>
              </a:rPr>
              <a:t> </a:t>
            </a:r>
            <a:r>
              <a:rPr sz="1400" b="1" spc="-90" dirty="0">
                <a:solidFill>
                  <a:srgbClr val="434343"/>
                </a:solidFill>
                <a:latin typeface="Roboto Bk"/>
                <a:cs typeface="Roboto Bk"/>
              </a:rPr>
              <a:t>That</a:t>
            </a:r>
            <a:r>
              <a:rPr sz="1400" b="1" spc="-10" dirty="0">
                <a:solidFill>
                  <a:srgbClr val="434343"/>
                </a:solidFill>
                <a:latin typeface="Roboto Bk"/>
                <a:cs typeface="Roboto Bk"/>
              </a:rPr>
              <a:t> </a:t>
            </a:r>
            <a:r>
              <a:rPr sz="1400" b="1" spc="-110" dirty="0">
                <a:solidFill>
                  <a:srgbClr val="434343"/>
                </a:solidFill>
                <a:latin typeface="Roboto Bk"/>
                <a:cs typeface="Roboto Bk"/>
              </a:rPr>
              <a:t>kind</a:t>
            </a:r>
            <a:r>
              <a:rPr sz="1400" b="1" spc="-5" dirty="0">
                <a:solidFill>
                  <a:srgbClr val="434343"/>
                </a:solidFill>
                <a:latin typeface="Roboto Bk"/>
                <a:cs typeface="Roboto Bk"/>
              </a:rPr>
              <a:t> </a:t>
            </a:r>
            <a:r>
              <a:rPr sz="1400" b="1" spc="-80" dirty="0">
                <a:solidFill>
                  <a:srgbClr val="434343"/>
                </a:solidFill>
                <a:latin typeface="Roboto Bk"/>
                <a:cs typeface="Roboto Bk"/>
              </a:rPr>
              <a:t>of</a:t>
            </a:r>
            <a:r>
              <a:rPr sz="1400" b="1" spc="-20" dirty="0">
                <a:solidFill>
                  <a:srgbClr val="434343"/>
                </a:solidFill>
                <a:latin typeface="Roboto Bk"/>
                <a:cs typeface="Roboto Bk"/>
              </a:rPr>
              <a:t> </a:t>
            </a:r>
            <a:r>
              <a:rPr sz="1400" b="1" spc="-95" dirty="0">
                <a:solidFill>
                  <a:srgbClr val="434343"/>
                </a:solidFill>
                <a:latin typeface="Roboto Bk"/>
                <a:cs typeface="Roboto Bk"/>
              </a:rPr>
              <a:t>validation</a:t>
            </a:r>
            <a:r>
              <a:rPr sz="1400" b="1" spc="10" dirty="0">
                <a:solidFill>
                  <a:srgbClr val="434343"/>
                </a:solidFill>
                <a:latin typeface="Roboto Bk"/>
                <a:cs typeface="Roboto Bk"/>
              </a:rPr>
              <a:t> </a:t>
            </a:r>
            <a:r>
              <a:rPr sz="1400" b="1" spc="-95" dirty="0">
                <a:solidFill>
                  <a:srgbClr val="434343"/>
                </a:solidFill>
                <a:latin typeface="Roboto Bk"/>
                <a:cs typeface="Roboto Bk"/>
              </a:rPr>
              <a:t>can</a:t>
            </a:r>
            <a:r>
              <a:rPr sz="1400" b="1" dirty="0">
                <a:solidFill>
                  <a:srgbClr val="434343"/>
                </a:solidFill>
                <a:latin typeface="Roboto Bk"/>
                <a:cs typeface="Roboto Bk"/>
              </a:rPr>
              <a:t> </a:t>
            </a:r>
            <a:r>
              <a:rPr sz="1400" b="1" spc="-100" dirty="0">
                <a:solidFill>
                  <a:srgbClr val="434343"/>
                </a:solidFill>
                <a:latin typeface="Roboto Bk"/>
                <a:cs typeface="Roboto Bk"/>
              </a:rPr>
              <a:t>be</a:t>
            </a:r>
            <a:r>
              <a:rPr sz="1400" b="1" spc="5" dirty="0">
                <a:solidFill>
                  <a:srgbClr val="434343"/>
                </a:solidFill>
                <a:latin typeface="Roboto Bk"/>
                <a:cs typeface="Roboto Bk"/>
              </a:rPr>
              <a:t> </a:t>
            </a:r>
            <a:r>
              <a:rPr sz="1400" b="1" spc="-110" dirty="0">
                <a:solidFill>
                  <a:srgbClr val="434343"/>
                </a:solidFill>
                <a:latin typeface="Roboto Bk"/>
                <a:cs typeface="Roboto Bk"/>
              </a:rPr>
              <a:t>very</a:t>
            </a:r>
            <a:r>
              <a:rPr sz="1400" b="1" spc="10" dirty="0">
                <a:solidFill>
                  <a:srgbClr val="434343"/>
                </a:solidFill>
                <a:latin typeface="Roboto Bk"/>
                <a:cs typeface="Roboto Bk"/>
              </a:rPr>
              <a:t> </a:t>
            </a:r>
            <a:r>
              <a:rPr sz="1400" b="1" spc="-95" dirty="0">
                <a:solidFill>
                  <a:srgbClr val="434343"/>
                </a:solidFill>
                <a:latin typeface="Roboto Bk"/>
                <a:cs typeface="Roboto Bk"/>
              </a:rPr>
              <a:t>hard</a:t>
            </a:r>
            <a:r>
              <a:rPr sz="1400" b="1" spc="-5" dirty="0">
                <a:solidFill>
                  <a:srgbClr val="434343"/>
                </a:solidFill>
                <a:latin typeface="Roboto Bk"/>
                <a:cs typeface="Roboto Bk"/>
              </a:rPr>
              <a:t> </a:t>
            </a:r>
            <a:r>
              <a:rPr sz="1400" b="1" spc="-105" dirty="0">
                <a:solidFill>
                  <a:srgbClr val="434343"/>
                </a:solidFill>
                <a:latin typeface="Roboto Bk"/>
                <a:cs typeface="Roboto Bk"/>
              </a:rPr>
              <a:t>and</a:t>
            </a:r>
            <a:r>
              <a:rPr sz="1400" b="1" spc="5" dirty="0">
                <a:solidFill>
                  <a:srgbClr val="434343"/>
                </a:solidFill>
                <a:latin typeface="Roboto Bk"/>
                <a:cs typeface="Roboto Bk"/>
              </a:rPr>
              <a:t> </a:t>
            </a:r>
            <a:r>
              <a:rPr sz="1400" b="1" spc="-105" dirty="0">
                <a:solidFill>
                  <a:srgbClr val="434343"/>
                </a:solidFill>
                <a:latin typeface="Roboto Bk"/>
                <a:cs typeface="Roboto Bk"/>
              </a:rPr>
              <a:t>time</a:t>
            </a:r>
            <a:r>
              <a:rPr sz="1400" b="1" spc="-10" dirty="0">
                <a:solidFill>
                  <a:srgbClr val="434343"/>
                </a:solidFill>
                <a:latin typeface="Roboto Bk"/>
                <a:cs typeface="Roboto Bk"/>
              </a:rPr>
              <a:t> consuming.</a:t>
            </a:r>
            <a:endParaRPr sz="1400">
              <a:latin typeface="Roboto Bk"/>
              <a:cs typeface="Roboto Bk"/>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848994" marR="5080" indent="-10795">
              <a:lnSpc>
                <a:spcPct val="100000"/>
              </a:lnSpc>
              <a:spcBef>
                <a:spcPts val="95"/>
              </a:spcBef>
            </a:pPr>
            <a:r>
              <a:rPr dirty="0"/>
              <a:t>MODEL</a:t>
            </a:r>
            <a:r>
              <a:rPr spc="-120" dirty="0"/>
              <a:t> </a:t>
            </a:r>
            <a:r>
              <a:rPr dirty="0"/>
              <a:t>VALIDATION</a:t>
            </a:r>
            <a:r>
              <a:rPr spc="-90" dirty="0"/>
              <a:t> </a:t>
            </a:r>
            <a:r>
              <a:rPr spc="-10" dirty="0"/>
              <a:t>BASICS </a:t>
            </a:r>
            <a:r>
              <a:rPr dirty="0"/>
              <a:t>(UNSUPERVISED</a:t>
            </a:r>
            <a:r>
              <a:rPr spc="-85" dirty="0"/>
              <a:t> </a:t>
            </a:r>
            <a:r>
              <a:rPr spc="-10" dirty="0"/>
              <a:t>LEARNING)</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7560056" y="2879987"/>
              <a:ext cx="3852545" cy="72390"/>
            </a:xfrm>
            <a:custGeom>
              <a:avLst/>
              <a:gdLst/>
              <a:ahLst/>
              <a:cxnLst/>
              <a:rect l="l" t="t" r="r" b="b"/>
              <a:pathLst>
                <a:path w="3852545" h="72389">
                  <a:moveTo>
                    <a:pt x="3852036" y="0"/>
                  </a:moveTo>
                  <a:lnTo>
                    <a:pt x="0" y="0"/>
                  </a:lnTo>
                  <a:lnTo>
                    <a:pt x="0" y="72000"/>
                  </a:lnTo>
                  <a:lnTo>
                    <a:pt x="3852036" y="72000"/>
                  </a:lnTo>
                  <a:lnTo>
                    <a:pt x="3852036" y="0"/>
                  </a:lnTo>
                  <a:close/>
                </a:path>
              </a:pathLst>
            </a:custGeom>
            <a:solidFill>
              <a:srgbClr val="252525"/>
            </a:solidFill>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3335" rIns="0" bIns="0" rtlCol="0">
            <a:spAutoFit/>
          </a:bodyPr>
          <a:lstStyle/>
          <a:p>
            <a:pPr marL="7103109">
              <a:lnSpc>
                <a:spcPct val="100000"/>
              </a:lnSpc>
              <a:spcBef>
                <a:spcPts val="105"/>
              </a:spcBef>
            </a:pPr>
            <a:r>
              <a:rPr sz="3200" dirty="0"/>
              <a:t>MACHINE</a:t>
            </a:r>
            <a:r>
              <a:rPr sz="3200" spc="-85" dirty="0"/>
              <a:t> </a:t>
            </a:r>
            <a:r>
              <a:rPr sz="3200" spc="-10" dirty="0"/>
              <a:t>LEARNING</a:t>
            </a:r>
            <a:endParaRPr sz="3200"/>
          </a:p>
        </p:txBody>
      </p:sp>
      <p:sp>
        <p:nvSpPr>
          <p:cNvPr id="6" name="object 6"/>
          <p:cNvSpPr txBox="1"/>
          <p:nvPr/>
        </p:nvSpPr>
        <p:spPr>
          <a:xfrm>
            <a:off x="10023729" y="3698875"/>
            <a:ext cx="138239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434343"/>
                </a:solidFill>
                <a:latin typeface="Calibri"/>
                <a:cs typeface="Calibri"/>
              </a:rPr>
              <a:t>scikit-learn</a:t>
            </a:r>
            <a:endParaRPr sz="2400">
              <a:latin typeface="Calibri"/>
              <a:cs typeface="Calibri"/>
            </a:endParaRPr>
          </a:p>
        </p:txBody>
      </p:sp>
      <p:grpSp>
        <p:nvGrpSpPr>
          <p:cNvPr id="7" name="object 7"/>
          <p:cNvGrpSpPr/>
          <p:nvPr/>
        </p:nvGrpSpPr>
        <p:grpSpPr>
          <a:xfrm>
            <a:off x="-12700" y="-12700"/>
            <a:ext cx="5041265" cy="6883400"/>
            <a:chOff x="-12700" y="-12700"/>
            <a:chExt cx="5041265" cy="6883400"/>
          </a:xfrm>
        </p:grpSpPr>
        <p:sp>
          <p:nvSpPr>
            <p:cNvPr id="8" name="object 8"/>
            <p:cNvSpPr/>
            <p:nvPr/>
          </p:nvSpPr>
          <p:spPr>
            <a:xfrm>
              <a:off x="0" y="0"/>
              <a:ext cx="5015865" cy="6858000"/>
            </a:xfrm>
            <a:custGeom>
              <a:avLst/>
              <a:gdLst/>
              <a:ahLst/>
              <a:cxnLst/>
              <a:rect l="l" t="t" r="r" b="b"/>
              <a:pathLst>
                <a:path w="5015865" h="6858000">
                  <a:moveTo>
                    <a:pt x="4466844" y="1081659"/>
                  </a:moveTo>
                  <a:lnTo>
                    <a:pt x="3489706" y="1081659"/>
                  </a:lnTo>
                  <a:lnTo>
                    <a:pt x="2387155" y="5879846"/>
                  </a:lnTo>
                  <a:lnTo>
                    <a:pt x="1284732" y="1081659"/>
                  </a:lnTo>
                  <a:lnTo>
                    <a:pt x="309130" y="1081659"/>
                  </a:lnTo>
                  <a:lnTo>
                    <a:pt x="1673796" y="6858000"/>
                  </a:lnTo>
                  <a:lnTo>
                    <a:pt x="3100768" y="6858000"/>
                  </a:lnTo>
                  <a:lnTo>
                    <a:pt x="3275165" y="6120562"/>
                  </a:lnTo>
                  <a:lnTo>
                    <a:pt x="4466844" y="1081659"/>
                  </a:lnTo>
                  <a:close/>
                </a:path>
                <a:path w="5015865" h="6858000">
                  <a:moveTo>
                    <a:pt x="5015814" y="0"/>
                  </a:moveTo>
                  <a:lnTo>
                    <a:pt x="0" y="0"/>
                  </a:lnTo>
                  <a:lnTo>
                    <a:pt x="0" y="980567"/>
                  </a:lnTo>
                  <a:lnTo>
                    <a:pt x="5015814" y="980567"/>
                  </a:lnTo>
                  <a:lnTo>
                    <a:pt x="5015814" y="0"/>
                  </a:lnTo>
                  <a:close/>
                </a:path>
              </a:pathLst>
            </a:custGeom>
            <a:solidFill>
              <a:srgbClr val="434343"/>
            </a:solidFill>
          </p:spPr>
          <p:txBody>
            <a:bodyPr wrap="square" lIns="0" tIns="0" rIns="0" bIns="0" rtlCol="0"/>
            <a:lstStyle/>
            <a:p>
              <a:endParaRPr/>
            </a:p>
          </p:txBody>
        </p:sp>
        <p:sp>
          <p:nvSpPr>
            <p:cNvPr id="9" name="object 9"/>
            <p:cNvSpPr/>
            <p:nvPr/>
          </p:nvSpPr>
          <p:spPr>
            <a:xfrm>
              <a:off x="0" y="0"/>
              <a:ext cx="5015865" cy="981075"/>
            </a:xfrm>
            <a:custGeom>
              <a:avLst/>
              <a:gdLst/>
              <a:ahLst/>
              <a:cxnLst/>
              <a:rect l="l" t="t" r="r" b="b"/>
              <a:pathLst>
                <a:path w="5015865" h="981075">
                  <a:moveTo>
                    <a:pt x="0" y="980566"/>
                  </a:moveTo>
                  <a:lnTo>
                    <a:pt x="5015823" y="980566"/>
                  </a:lnTo>
                  <a:lnTo>
                    <a:pt x="5015823" y="0"/>
                  </a:lnTo>
                </a:path>
              </a:pathLst>
            </a:custGeom>
            <a:ln w="25400">
              <a:solidFill>
                <a:srgbClr val="434343"/>
              </a:solidFill>
            </a:ln>
          </p:spPr>
          <p:txBody>
            <a:bodyPr wrap="square" lIns="0" tIns="0" rIns="0" bIns="0" rtlCol="0"/>
            <a:lstStyle/>
            <a:p>
              <a:endParaRPr/>
            </a:p>
          </p:txBody>
        </p:sp>
        <p:sp>
          <p:nvSpPr>
            <p:cNvPr id="10" name="object 10"/>
            <p:cNvSpPr/>
            <p:nvPr/>
          </p:nvSpPr>
          <p:spPr>
            <a:xfrm>
              <a:off x="0" y="5813996"/>
              <a:ext cx="5015865" cy="1044575"/>
            </a:xfrm>
            <a:custGeom>
              <a:avLst/>
              <a:gdLst/>
              <a:ahLst/>
              <a:cxnLst/>
              <a:rect l="l" t="t" r="r" b="b"/>
              <a:pathLst>
                <a:path w="5015865" h="1044575">
                  <a:moveTo>
                    <a:pt x="5015865" y="0"/>
                  </a:moveTo>
                  <a:lnTo>
                    <a:pt x="0" y="0"/>
                  </a:lnTo>
                  <a:lnTo>
                    <a:pt x="0" y="1044003"/>
                  </a:lnTo>
                  <a:lnTo>
                    <a:pt x="5015865" y="1044003"/>
                  </a:lnTo>
                  <a:lnTo>
                    <a:pt x="5015865" y="0"/>
                  </a:lnTo>
                  <a:close/>
                </a:path>
              </a:pathLst>
            </a:custGeom>
            <a:solidFill>
              <a:srgbClr val="434343"/>
            </a:solidFill>
          </p:spPr>
          <p:txBody>
            <a:bodyPr wrap="square" lIns="0" tIns="0" rIns="0" bIns="0" rtlCol="0"/>
            <a:lstStyle/>
            <a:p>
              <a:endParaRPr/>
            </a:p>
          </p:txBody>
        </p:sp>
        <p:sp>
          <p:nvSpPr>
            <p:cNvPr id="11" name="object 11"/>
            <p:cNvSpPr/>
            <p:nvPr/>
          </p:nvSpPr>
          <p:spPr>
            <a:xfrm>
              <a:off x="0" y="5813996"/>
              <a:ext cx="5015865" cy="1044575"/>
            </a:xfrm>
            <a:custGeom>
              <a:avLst/>
              <a:gdLst/>
              <a:ahLst/>
              <a:cxnLst/>
              <a:rect l="l" t="t" r="r" b="b"/>
              <a:pathLst>
                <a:path w="5015865" h="1044575">
                  <a:moveTo>
                    <a:pt x="0" y="1044003"/>
                  </a:moveTo>
                  <a:lnTo>
                    <a:pt x="5015865" y="1044003"/>
                  </a:lnTo>
                  <a:lnTo>
                    <a:pt x="5015865" y="0"/>
                  </a:lnTo>
                  <a:lnTo>
                    <a:pt x="0" y="0"/>
                  </a:lnTo>
                  <a:lnTo>
                    <a:pt x="0" y="1044003"/>
                  </a:lnTo>
                  <a:close/>
                </a:path>
              </a:pathLst>
            </a:custGeom>
            <a:ln w="25400">
              <a:solidFill>
                <a:srgbClr val="434343"/>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1021" y="2839339"/>
            <a:ext cx="1991360" cy="1123315"/>
          </a:xfrm>
          <a:prstGeom prst="rect">
            <a:avLst/>
          </a:prstGeom>
        </p:spPr>
        <p:txBody>
          <a:bodyPr vert="horz" wrap="square" lIns="0" tIns="12700" rIns="0" bIns="0" rtlCol="0">
            <a:spAutoFit/>
          </a:bodyPr>
          <a:lstStyle/>
          <a:p>
            <a:pPr marL="12700" marR="5080" indent="57785">
              <a:lnSpc>
                <a:spcPct val="100000"/>
              </a:lnSpc>
              <a:spcBef>
                <a:spcPts val="100"/>
              </a:spcBef>
            </a:pPr>
            <a:r>
              <a:rPr sz="3600" b="1" spc="-10" dirty="0">
                <a:solidFill>
                  <a:srgbClr val="434343"/>
                </a:solidFill>
                <a:latin typeface="Calibri"/>
                <a:cs typeface="Calibri"/>
              </a:rPr>
              <a:t>MACHINE LEARNING</a:t>
            </a:r>
            <a:endParaRPr sz="3600">
              <a:latin typeface="Calibri"/>
              <a:cs typeface="Calibri"/>
            </a:endParaRPr>
          </a:p>
        </p:txBody>
      </p:sp>
      <p:sp>
        <p:nvSpPr>
          <p:cNvPr id="3" name="object 3"/>
          <p:cNvSpPr txBox="1"/>
          <p:nvPr/>
        </p:nvSpPr>
        <p:spPr>
          <a:xfrm>
            <a:off x="1107744" y="547242"/>
            <a:ext cx="1936750" cy="874394"/>
          </a:xfrm>
          <a:prstGeom prst="rect">
            <a:avLst/>
          </a:prstGeom>
        </p:spPr>
        <p:txBody>
          <a:bodyPr vert="horz" wrap="square" lIns="0" tIns="12700" rIns="0" bIns="0" rtlCol="0">
            <a:spAutoFit/>
          </a:bodyPr>
          <a:lstStyle/>
          <a:p>
            <a:pPr marR="5080" algn="r">
              <a:lnSpc>
                <a:spcPct val="100000"/>
              </a:lnSpc>
              <a:spcBef>
                <a:spcPts val="100"/>
              </a:spcBef>
            </a:pPr>
            <a:r>
              <a:rPr sz="1800" b="1" dirty="0">
                <a:solidFill>
                  <a:srgbClr val="BEBEBE"/>
                </a:solidFill>
                <a:latin typeface="Calibri"/>
                <a:cs typeface="Calibri"/>
              </a:rPr>
              <a:t>WHAT</a:t>
            </a:r>
            <a:r>
              <a:rPr sz="1800" b="1" spc="-25" dirty="0">
                <a:solidFill>
                  <a:srgbClr val="BEBEBE"/>
                </a:solidFill>
                <a:latin typeface="Calibri"/>
                <a:cs typeface="Calibri"/>
              </a:rPr>
              <a:t> </a:t>
            </a:r>
            <a:r>
              <a:rPr sz="1800" b="1" dirty="0">
                <a:solidFill>
                  <a:srgbClr val="BEBEBE"/>
                </a:solidFill>
                <a:latin typeface="Calibri"/>
                <a:cs typeface="Calibri"/>
              </a:rPr>
              <a:t>IS</a:t>
            </a:r>
            <a:r>
              <a:rPr sz="1800" b="1" spc="-15" dirty="0">
                <a:solidFill>
                  <a:srgbClr val="BEBEBE"/>
                </a:solidFill>
                <a:latin typeface="Calibri"/>
                <a:cs typeface="Calibri"/>
              </a:rPr>
              <a:t> </a:t>
            </a:r>
            <a:r>
              <a:rPr sz="1800" b="1" spc="-10" dirty="0">
                <a:solidFill>
                  <a:srgbClr val="BEBEBE"/>
                </a:solidFill>
                <a:latin typeface="Calibri"/>
                <a:cs typeface="Calibri"/>
              </a:rPr>
              <a:t>MACHINE</a:t>
            </a:r>
            <a:endParaRPr sz="1800">
              <a:latin typeface="Calibri"/>
              <a:cs typeface="Calibri"/>
            </a:endParaRPr>
          </a:p>
          <a:p>
            <a:pPr marR="6350" algn="r">
              <a:lnSpc>
                <a:spcPct val="100000"/>
              </a:lnSpc>
            </a:pPr>
            <a:r>
              <a:rPr sz="1800" b="1" spc="-10" dirty="0">
                <a:solidFill>
                  <a:srgbClr val="BEBEBE"/>
                </a:solidFill>
                <a:latin typeface="Calibri"/>
                <a:cs typeface="Calibri"/>
              </a:rPr>
              <a:t>LEARNING</a:t>
            </a:r>
            <a:endParaRPr sz="1800">
              <a:latin typeface="Calibri"/>
              <a:cs typeface="Calibri"/>
            </a:endParaRPr>
          </a:p>
          <a:p>
            <a:pPr marL="12700">
              <a:lnSpc>
                <a:spcPct val="100000"/>
              </a:lnSpc>
              <a:spcBef>
                <a:spcPts val="680"/>
              </a:spcBef>
            </a:pPr>
            <a:r>
              <a:rPr sz="1400" b="1" spc="-95" dirty="0">
                <a:solidFill>
                  <a:srgbClr val="BEBEBE"/>
                </a:solidFill>
                <a:latin typeface="Roboto Bk"/>
                <a:cs typeface="Roboto Bk"/>
              </a:rPr>
              <a:t>Automatically</a:t>
            </a:r>
            <a:r>
              <a:rPr sz="1400" b="1" dirty="0">
                <a:solidFill>
                  <a:srgbClr val="BEBEBE"/>
                </a:solidFill>
                <a:latin typeface="Roboto Bk"/>
                <a:cs typeface="Roboto Bk"/>
              </a:rPr>
              <a:t> </a:t>
            </a:r>
            <a:r>
              <a:rPr sz="1400" b="1" spc="-90" dirty="0">
                <a:solidFill>
                  <a:srgbClr val="BEBEBE"/>
                </a:solidFill>
                <a:latin typeface="Roboto Bk"/>
                <a:cs typeface="Roboto Bk"/>
              </a:rPr>
              <a:t>find</a:t>
            </a:r>
            <a:r>
              <a:rPr sz="1400" b="1" spc="30" dirty="0">
                <a:solidFill>
                  <a:srgbClr val="BEBEBE"/>
                </a:solidFill>
                <a:latin typeface="Roboto Bk"/>
                <a:cs typeface="Roboto Bk"/>
              </a:rPr>
              <a:t> </a:t>
            </a:r>
            <a:r>
              <a:rPr sz="1400" b="1" spc="-70" dirty="0">
                <a:solidFill>
                  <a:srgbClr val="BEBEBE"/>
                </a:solidFill>
                <a:latin typeface="Roboto Bk"/>
                <a:cs typeface="Roboto Bk"/>
              </a:rPr>
              <a:t>patterns</a:t>
            </a:r>
            <a:endParaRPr sz="1400">
              <a:latin typeface="Roboto Bk"/>
              <a:cs typeface="Roboto Bk"/>
            </a:endParaRPr>
          </a:p>
        </p:txBody>
      </p:sp>
      <p:sp>
        <p:nvSpPr>
          <p:cNvPr id="4" name="object 4"/>
          <p:cNvSpPr txBox="1"/>
          <p:nvPr/>
        </p:nvSpPr>
        <p:spPr>
          <a:xfrm>
            <a:off x="943762" y="1843227"/>
            <a:ext cx="2099945" cy="875030"/>
          </a:xfrm>
          <a:prstGeom prst="rect">
            <a:avLst/>
          </a:prstGeom>
        </p:spPr>
        <p:txBody>
          <a:bodyPr vert="horz" wrap="square" lIns="0" tIns="12700" rIns="0" bIns="0" rtlCol="0">
            <a:spAutoFit/>
          </a:bodyPr>
          <a:lstStyle/>
          <a:p>
            <a:pPr marL="707390">
              <a:lnSpc>
                <a:spcPct val="100000"/>
              </a:lnSpc>
              <a:spcBef>
                <a:spcPts val="100"/>
              </a:spcBef>
            </a:pPr>
            <a:r>
              <a:rPr sz="1800" b="1" spc="-10" dirty="0">
                <a:solidFill>
                  <a:srgbClr val="434343"/>
                </a:solidFill>
                <a:latin typeface="Calibri"/>
                <a:cs typeface="Calibri"/>
              </a:rPr>
              <a:t>INTRODUCING</a:t>
            </a:r>
            <a:endParaRPr sz="1800">
              <a:latin typeface="Calibri"/>
              <a:cs typeface="Calibri"/>
            </a:endParaRPr>
          </a:p>
          <a:p>
            <a:pPr marL="803275">
              <a:lnSpc>
                <a:spcPct val="100000"/>
              </a:lnSpc>
              <a:spcBef>
                <a:spcPts val="5"/>
              </a:spcBef>
            </a:pPr>
            <a:r>
              <a:rPr sz="1800" b="1" spc="-10" dirty="0">
                <a:solidFill>
                  <a:srgbClr val="434343"/>
                </a:solidFill>
                <a:latin typeface="Calibri"/>
                <a:cs typeface="Calibri"/>
              </a:rPr>
              <a:t>SCIKIT-</a:t>
            </a:r>
            <a:r>
              <a:rPr sz="1800" b="1" spc="-20" dirty="0">
                <a:solidFill>
                  <a:srgbClr val="434343"/>
                </a:solidFill>
                <a:latin typeface="Calibri"/>
                <a:cs typeface="Calibri"/>
              </a:rPr>
              <a:t>LEARN</a:t>
            </a:r>
            <a:endParaRPr sz="1800">
              <a:latin typeface="Calibri"/>
              <a:cs typeface="Calibri"/>
            </a:endParaRPr>
          </a:p>
          <a:p>
            <a:pPr marL="12700">
              <a:lnSpc>
                <a:spcPct val="100000"/>
              </a:lnSpc>
              <a:spcBef>
                <a:spcPts val="680"/>
              </a:spcBef>
            </a:pPr>
            <a:r>
              <a:rPr sz="1400" b="1" spc="-105" dirty="0">
                <a:solidFill>
                  <a:srgbClr val="434343"/>
                </a:solidFill>
                <a:latin typeface="Roboto Bk"/>
                <a:cs typeface="Roboto Bk"/>
              </a:rPr>
              <a:t>Machine</a:t>
            </a:r>
            <a:r>
              <a:rPr sz="1400" b="1" dirty="0">
                <a:solidFill>
                  <a:srgbClr val="434343"/>
                </a:solidFill>
                <a:latin typeface="Roboto Bk"/>
                <a:cs typeface="Roboto Bk"/>
              </a:rPr>
              <a:t> </a:t>
            </a:r>
            <a:r>
              <a:rPr sz="1400" b="1" spc="-85" dirty="0">
                <a:solidFill>
                  <a:srgbClr val="434343"/>
                </a:solidFill>
                <a:latin typeface="Roboto Bk"/>
                <a:cs typeface="Roboto Bk"/>
              </a:rPr>
              <a:t>learning</a:t>
            </a:r>
            <a:r>
              <a:rPr sz="1400" b="1" spc="-15" dirty="0">
                <a:solidFill>
                  <a:srgbClr val="434343"/>
                </a:solidFill>
                <a:latin typeface="Roboto Bk"/>
                <a:cs typeface="Roboto Bk"/>
              </a:rPr>
              <a:t> </a:t>
            </a:r>
            <a:r>
              <a:rPr sz="1400" b="1" spc="-100" dirty="0">
                <a:solidFill>
                  <a:srgbClr val="434343"/>
                </a:solidFill>
                <a:latin typeface="Roboto Bk"/>
                <a:cs typeface="Roboto Bk"/>
              </a:rPr>
              <a:t>with</a:t>
            </a:r>
            <a:r>
              <a:rPr sz="1400" b="1" dirty="0">
                <a:solidFill>
                  <a:srgbClr val="434343"/>
                </a:solidFill>
                <a:latin typeface="Roboto Bk"/>
                <a:cs typeface="Roboto Bk"/>
              </a:rPr>
              <a:t> </a:t>
            </a:r>
            <a:r>
              <a:rPr sz="1400" b="1" spc="-85" dirty="0">
                <a:solidFill>
                  <a:srgbClr val="434343"/>
                </a:solidFill>
                <a:latin typeface="Roboto Bk"/>
                <a:cs typeface="Roboto Bk"/>
              </a:rPr>
              <a:t>Python</a:t>
            </a:r>
            <a:endParaRPr sz="1400">
              <a:latin typeface="Roboto Bk"/>
              <a:cs typeface="Roboto Bk"/>
            </a:endParaRPr>
          </a:p>
        </p:txBody>
      </p:sp>
      <p:sp>
        <p:nvSpPr>
          <p:cNvPr id="5" name="object 5"/>
          <p:cNvSpPr txBox="1">
            <a:spLocks noGrp="1"/>
          </p:cNvSpPr>
          <p:nvPr>
            <p:ph type="title"/>
          </p:nvPr>
        </p:nvSpPr>
        <p:spPr>
          <a:prstGeom prst="rect">
            <a:avLst/>
          </a:prstGeom>
        </p:spPr>
        <p:txBody>
          <a:bodyPr vert="horz" wrap="square" lIns="0" tIns="148538" rIns="0" bIns="0" rtlCol="0">
            <a:spAutoFit/>
          </a:bodyPr>
          <a:lstStyle/>
          <a:p>
            <a:pPr marL="360045">
              <a:lnSpc>
                <a:spcPct val="100000"/>
              </a:lnSpc>
              <a:spcBef>
                <a:spcPts val="100"/>
              </a:spcBef>
            </a:pPr>
            <a:r>
              <a:rPr sz="4800" spc="-25" dirty="0">
                <a:solidFill>
                  <a:srgbClr val="BEBEBE"/>
                </a:solidFill>
              </a:rPr>
              <a:t>01</a:t>
            </a:r>
            <a:endParaRPr sz="4800"/>
          </a:p>
        </p:txBody>
      </p:sp>
      <p:sp>
        <p:nvSpPr>
          <p:cNvPr id="6" name="object 6"/>
          <p:cNvSpPr txBox="1"/>
          <p:nvPr/>
        </p:nvSpPr>
        <p:spPr>
          <a:xfrm>
            <a:off x="3529329" y="3283661"/>
            <a:ext cx="645160"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03</a:t>
            </a:r>
            <a:endParaRPr sz="4800">
              <a:latin typeface="Calibri"/>
              <a:cs typeface="Calibri"/>
            </a:endParaRPr>
          </a:p>
        </p:txBody>
      </p:sp>
      <p:sp>
        <p:nvSpPr>
          <p:cNvPr id="7" name="object 7"/>
          <p:cNvSpPr txBox="1"/>
          <p:nvPr/>
        </p:nvSpPr>
        <p:spPr>
          <a:xfrm>
            <a:off x="3529329" y="1988261"/>
            <a:ext cx="645160"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434343"/>
                </a:solidFill>
                <a:latin typeface="Calibri"/>
                <a:cs typeface="Calibri"/>
              </a:rPr>
              <a:t>02</a:t>
            </a:r>
            <a:endParaRPr sz="4800">
              <a:latin typeface="Calibri"/>
              <a:cs typeface="Calibri"/>
            </a:endParaRPr>
          </a:p>
        </p:txBody>
      </p:sp>
      <p:sp>
        <p:nvSpPr>
          <p:cNvPr id="8" name="object 8"/>
          <p:cNvSpPr/>
          <p:nvPr/>
        </p:nvSpPr>
        <p:spPr>
          <a:xfrm>
            <a:off x="4396359" y="0"/>
            <a:ext cx="0" cy="3192145"/>
          </a:xfrm>
          <a:custGeom>
            <a:avLst/>
            <a:gdLst/>
            <a:ahLst/>
            <a:cxnLst/>
            <a:rect l="l" t="t" r="r" b="b"/>
            <a:pathLst>
              <a:path h="3192145">
                <a:moveTo>
                  <a:pt x="0" y="0"/>
                </a:moveTo>
                <a:lnTo>
                  <a:pt x="0" y="3191637"/>
                </a:lnTo>
              </a:path>
            </a:pathLst>
          </a:custGeom>
          <a:ln w="9525">
            <a:solidFill>
              <a:srgbClr val="585858"/>
            </a:solidFill>
          </a:ln>
        </p:spPr>
        <p:txBody>
          <a:bodyPr wrap="square" lIns="0" tIns="0" rIns="0" bIns="0" rtlCol="0"/>
          <a:lstStyle/>
          <a:p>
            <a:endParaRPr/>
          </a:p>
        </p:txBody>
      </p:sp>
      <p:sp>
        <p:nvSpPr>
          <p:cNvPr id="9" name="object 9"/>
          <p:cNvSpPr/>
          <p:nvPr/>
        </p:nvSpPr>
        <p:spPr>
          <a:xfrm>
            <a:off x="7811198" y="4175252"/>
            <a:ext cx="9525" cy="2682875"/>
          </a:xfrm>
          <a:custGeom>
            <a:avLst/>
            <a:gdLst/>
            <a:ahLst/>
            <a:cxnLst/>
            <a:rect l="l" t="t" r="r" b="b"/>
            <a:pathLst>
              <a:path w="9525" h="2682875">
                <a:moveTo>
                  <a:pt x="9525" y="0"/>
                </a:moveTo>
                <a:lnTo>
                  <a:pt x="0" y="0"/>
                </a:lnTo>
                <a:lnTo>
                  <a:pt x="0" y="2682748"/>
                </a:lnTo>
                <a:lnTo>
                  <a:pt x="9525" y="2682748"/>
                </a:lnTo>
                <a:lnTo>
                  <a:pt x="9525" y="0"/>
                </a:lnTo>
                <a:close/>
              </a:path>
            </a:pathLst>
          </a:custGeom>
          <a:solidFill>
            <a:srgbClr val="585858"/>
          </a:solidFill>
        </p:spPr>
        <p:txBody>
          <a:bodyPr wrap="square" lIns="0" tIns="0" rIns="0" bIns="0" rtlCol="0"/>
          <a:lstStyle/>
          <a:p>
            <a:endParaRPr/>
          </a:p>
        </p:txBody>
      </p:sp>
      <p:sp>
        <p:nvSpPr>
          <p:cNvPr id="10" name="object 10"/>
          <p:cNvSpPr txBox="1"/>
          <p:nvPr/>
        </p:nvSpPr>
        <p:spPr>
          <a:xfrm>
            <a:off x="8006333" y="2829509"/>
            <a:ext cx="64452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06</a:t>
            </a:r>
            <a:endParaRPr sz="4800">
              <a:latin typeface="Calibri"/>
              <a:cs typeface="Calibri"/>
            </a:endParaRPr>
          </a:p>
        </p:txBody>
      </p:sp>
      <p:sp>
        <p:nvSpPr>
          <p:cNvPr id="11" name="object 11"/>
          <p:cNvSpPr txBox="1"/>
          <p:nvPr/>
        </p:nvSpPr>
        <p:spPr>
          <a:xfrm>
            <a:off x="8006333" y="4117975"/>
            <a:ext cx="644525" cy="756920"/>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07</a:t>
            </a:r>
            <a:endParaRPr sz="4800">
              <a:latin typeface="Calibri"/>
              <a:cs typeface="Calibri"/>
            </a:endParaRPr>
          </a:p>
        </p:txBody>
      </p:sp>
      <p:sp>
        <p:nvSpPr>
          <p:cNvPr id="12" name="object 12"/>
          <p:cNvSpPr txBox="1"/>
          <p:nvPr/>
        </p:nvSpPr>
        <p:spPr>
          <a:xfrm>
            <a:off x="8006333" y="5407253"/>
            <a:ext cx="644525" cy="756920"/>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08</a:t>
            </a:r>
            <a:endParaRPr sz="4800">
              <a:latin typeface="Calibri"/>
              <a:cs typeface="Calibri"/>
            </a:endParaRPr>
          </a:p>
        </p:txBody>
      </p:sp>
      <p:sp>
        <p:nvSpPr>
          <p:cNvPr id="13" name="object 13"/>
          <p:cNvSpPr txBox="1"/>
          <p:nvPr/>
        </p:nvSpPr>
        <p:spPr>
          <a:xfrm>
            <a:off x="605434" y="3140202"/>
            <a:ext cx="2437765" cy="1087755"/>
          </a:xfrm>
          <a:prstGeom prst="rect">
            <a:avLst/>
          </a:prstGeom>
        </p:spPr>
        <p:txBody>
          <a:bodyPr vert="horz" wrap="square" lIns="0" tIns="12700" rIns="0" bIns="0" rtlCol="0">
            <a:spAutoFit/>
          </a:bodyPr>
          <a:lstStyle/>
          <a:p>
            <a:pPr marL="558165" marR="6985" indent="-546100">
              <a:lnSpc>
                <a:spcPct val="100000"/>
              </a:lnSpc>
              <a:spcBef>
                <a:spcPts val="100"/>
              </a:spcBef>
            </a:pPr>
            <a:r>
              <a:rPr sz="1800" b="1" dirty="0">
                <a:solidFill>
                  <a:srgbClr val="BEBEBE"/>
                </a:solidFill>
                <a:latin typeface="Calibri"/>
                <a:cs typeface="Calibri"/>
              </a:rPr>
              <a:t>HYPERPARAMETERS</a:t>
            </a:r>
            <a:r>
              <a:rPr sz="1800" b="1" spc="-90" dirty="0">
                <a:solidFill>
                  <a:srgbClr val="BEBEBE"/>
                </a:solidFill>
                <a:latin typeface="Calibri"/>
                <a:cs typeface="Calibri"/>
              </a:rPr>
              <a:t> </a:t>
            </a:r>
            <a:r>
              <a:rPr sz="1800" b="1" spc="-25" dirty="0">
                <a:solidFill>
                  <a:srgbClr val="BEBEBE"/>
                </a:solidFill>
                <a:latin typeface="Calibri"/>
                <a:cs typeface="Calibri"/>
              </a:rPr>
              <a:t>AND </a:t>
            </a:r>
            <a:r>
              <a:rPr sz="1800" b="1" dirty="0">
                <a:solidFill>
                  <a:srgbClr val="BEBEBE"/>
                </a:solidFill>
                <a:latin typeface="Calibri"/>
                <a:cs typeface="Calibri"/>
              </a:rPr>
              <a:t>CROSS</a:t>
            </a:r>
            <a:r>
              <a:rPr sz="1800" b="1" spc="-15" dirty="0">
                <a:solidFill>
                  <a:srgbClr val="BEBEBE"/>
                </a:solidFill>
                <a:latin typeface="Calibri"/>
                <a:cs typeface="Calibri"/>
              </a:rPr>
              <a:t> </a:t>
            </a:r>
            <a:r>
              <a:rPr sz="1800" b="1" spc="-10" dirty="0">
                <a:solidFill>
                  <a:srgbClr val="BEBEBE"/>
                </a:solidFill>
                <a:latin typeface="Calibri"/>
                <a:cs typeface="Calibri"/>
              </a:rPr>
              <a:t>VALIDATION</a:t>
            </a:r>
            <a:endParaRPr sz="1800">
              <a:latin typeface="Calibri"/>
              <a:cs typeface="Calibri"/>
            </a:endParaRPr>
          </a:p>
          <a:p>
            <a:pPr marL="1000760" marR="5080" indent="231140">
              <a:lnSpc>
                <a:spcPct val="100000"/>
              </a:lnSpc>
              <a:spcBef>
                <a:spcPts val="680"/>
              </a:spcBef>
            </a:pPr>
            <a:r>
              <a:rPr sz="1400" b="1" spc="-95" dirty="0">
                <a:solidFill>
                  <a:srgbClr val="BEBEBE"/>
                </a:solidFill>
                <a:latin typeface="Roboto Bk"/>
                <a:cs typeface="Roboto Bk"/>
              </a:rPr>
              <a:t>Holdout</a:t>
            </a:r>
            <a:r>
              <a:rPr sz="1400" b="1" spc="-35" dirty="0">
                <a:solidFill>
                  <a:srgbClr val="BEBEBE"/>
                </a:solidFill>
                <a:latin typeface="Roboto Bk"/>
                <a:cs typeface="Roboto Bk"/>
              </a:rPr>
              <a:t> </a:t>
            </a:r>
            <a:r>
              <a:rPr sz="1400" b="1" spc="-95" dirty="0">
                <a:solidFill>
                  <a:srgbClr val="BEBEBE"/>
                </a:solidFill>
                <a:latin typeface="Roboto Bk"/>
                <a:cs typeface="Roboto Bk"/>
              </a:rPr>
              <a:t>samples </a:t>
            </a:r>
            <a:r>
              <a:rPr sz="1400" b="1" spc="-105" dirty="0">
                <a:solidFill>
                  <a:srgbClr val="BEBEBE"/>
                </a:solidFill>
                <a:latin typeface="Roboto Bk"/>
                <a:cs typeface="Roboto Bk"/>
              </a:rPr>
              <a:t>and</a:t>
            </a:r>
            <a:r>
              <a:rPr sz="1400" b="1" spc="55" dirty="0">
                <a:solidFill>
                  <a:srgbClr val="BEBEBE"/>
                </a:solidFill>
                <a:latin typeface="Roboto Bk"/>
                <a:cs typeface="Roboto Bk"/>
              </a:rPr>
              <a:t> </a:t>
            </a:r>
            <a:r>
              <a:rPr sz="1400" b="1" spc="-114" dirty="0">
                <a:solidFill>
                  <a:srgbClr val="BEBEBE"/>
                </a:solidFill>
                <a:latin typeface="Roboto Bk"/>
                <a:cs typeface="Roboto Bk"/>
              </a:rPr>
              <a:t>cross-</a:t>
            </a:r>
            <a:r>
              <a:rPr sz="1400" b="1" spc="-85" dirty="0">
                <a:solidFill>
                  <a:srgbClr val="BEBEBE"/>
                </a:solidFill>
                <a:latin typeface="Roboto Bk"/>
                <a:cs typeface="Roboto Bk"/>
              </a:rPr>
              <a:t>validation</a:t>
            </a:r>
            <a:endParaRPr sz="1400">
              <a:latin typeface="Roboto Bk"/>
              <a:cs typeface="Roboto Bk"/>
            </a:endParaRPr>
          </a:p>
        </p:txBody>
      </p:sp>
      <p:sp>
        <p:nvSpPr>
          <p:cNvPr id="14" name="object 14"/>
          <p:cNvSpPr txBox="1"/>
          <p:nvPr/>
        </p:nvSpPr>
        <p:spPr>
          <a:xfrm>
            <a:off x="9192514" y="2875462"/>
            <a:ext cx="2164715" cy="706755"/>
          </a:xfrm>
          <a:prstGeom prst="rect">
            <a:avLst/>
          </a:prstGeom>
        </p:spPr>
        <p:txBody>
          <a:bodyPr vert="horz" wrap="square" lIns="0" tIns="120650" rIns="0" bIns="0" rtlCol="0">
            <a:spAutoFit/>
          </a:bodyPr>
          <a:lstStyle/>
          <a:p>
            <a:pPr marL="12700">
              <a:lnSpc>
                <a:spcPct val="100000"/>
              </a:lnSpc>
              <a:spcBef>
                <a:spcPts val="950"/>
              </a:spcBef>
            </a:pPr>
            <a:r>
              <a:rPr sz="1800" b="1" spc="-10" dirty="0">
                <a:solidFill>
                  <a:srgbClr val="BEBEBE"/>
                </a:solidFill>
                <a:latin typeface="Calibri"/>
                <a:cs typeface="Calibri"/>
              </a:rPr>
              <a:t>K-</a:t>
            </a:r>
            <a:r>
              <a:rPr sz="1800" b="1" dirty="0">
                <a:solidFill>
                  <a:srgbClr val="BEBEBE"/>
                </a:solidFill>
                <a:latin typeface="Calibri"/>
                <a:cs typeface="Calibri"/>
              </a:rPr>
              <a:t>MEANS</a:t>
            </a:r>
            <a:r>
              <a:rPr sz="1800" b="1" spc="-15" dirty="0">
                <a:solidFill>
                  <a:srgbClr val="BEBEBE"/>
                </a:solidFill>
                <a:latin typeface="Calibri"/>
                <a:cs typeface="Calibri"/>
              </a:rPr>
              <a:t> </a:t>
            </a:r>
            <a:r>
              <a:rPr sz="1800" b="1" spc="-10" dirty="0">
                <a:solidFill>
                  <a:srgbClr val="BEBEBE"/>
                </a:solidFill>
                <a:latin typeface="Calibri"/>
                <a:cs typeface="Calibri"/>
              </a:rPr>
              <a:t>CLUSTERING</a:t>
            </a:r>
            <a:endParaRPr sz="1800">
              <a:latin typeface="Calibri"/>
              <a:cs typeface="Calibri"/>
            </a:endParaRPr>
          </a:p>
          <a:p>
            <a:pPr marL="12700">
              <a:lnSpc>
                <a:spcPct val="100000"/>
              </a:lnSpc>
              <a:spcBef>
                <a:spcPts val="670"/>
              </a:spcBef>
            </a:pPr>
            <a:r>
              <a:rPr sz="1400" b="1" spc="-90" dirty="0">
                <a:solidFill>
                  <a:srgbClr val="BEBEBE"/>
                </a:solidFill>
                <a:latin typeface="Roboto Bk"/>
                <a:cs typeface="Roboto Bk"/>
              </a:rPr>
              <a:t>Object</a:t>
            </a:r>
            <a:r>
              <a:rPr sz="1400" b="1" spc="-30" dirty="0">
                <a:solidFill>
                  <a:srgbClr val="BEBEBE"/>
                </a:solidFill>
                <a:latin typeface="Roboto Bk"/>
                <a:cs typeface="Roboto Bk"/>
              </a:rPr>
              <a:t> </a:t>
            </a:r>
            <a:r>
              <a:rPr sz="1400" b="1" spc="-10" dirty="0">
                <a:solidFill>
                  <a:srgbClr val="BEBEBE"/>
                </a:solidFill>
                <a:latin typeface="Roboto Bk"/>
                <a:cs typeface="Roboto Bk"/>
              </a:rPr>
              <a:t>grouping</a:t>
            </a:r>
            <a:endParaRPr sz="1400">
              <a:latin typeface="Roboto Bk"/>
              <a:cs typeface="Roboto Bk"/>
            </a:endParaRPr>
          </a:p>
        </p:txBody>
      </p:sp>
      <p:sp>
        <p:nvSpPr>
          <p:cNvPr id="15" name="object 15"/>
          <p:cNvSpPr txBox="1"/>
          <p:nvPr/>
        </p:nvSpPr>
        <p:spPr>
          <a:xfrm>
            <a:off x="9192514" y="4167700"/>
            <a:ext cx="1976755" cy="711200"/>
          </a:xfrm>
          <a:prstGeom prst="rect">
            <a:avLst/>
          </a:prstGeom>
        </p:spPr>
        <p:txBody>
          <a:bodyPr vert="horz" wrap="square" lIns="0" tIns="123189" rIns="0" bIns="0" rtlCol="0">
            <a:spAutoFit/>
          </a:bodyPr>
          <a:lstStyle/>
          <a:p>
            <a:pPr marL="12700">
              <a:lnSpc>
                <a:spcPct val="100000"/>
              </a:lnSpc>
              <a:spcBef>
                <a:spcPts val="969"/>
              </a:spcBef>
            </a:pPr>
            <a:r>
              <a:rPr sz="1800" b="1" dirty="0">
                <a:solidFill>
                  <a:srgbClr val="BEBEBE"/>
                </a:solidFill>
                <a:latin typeface="Calibri"/>
                <a:cs typeface="Calibri"/>
              </a:rPr>
              <a:t>ASSOCIATION</a:t>
            </a:r>
            <a:r>
              <a:rPr sz="1800" b="1" spc="-95" dirty="0">
                <a:solidFill>
                  <a:srgbClr val="BEBEBE"/>
                </a:solidFill>
                <a:latin typeface="Calibri"/>
                <a:cs typeface="Calibri"/>
              </a:rPr>
              <a:t> </a:t>
            </a:r>
            <a:r>
              <a:rPr sz="1800" b="1" spc="-20" dirty="0">
                <a:solidFill>
                  <a:srgbClr val="BEBEBE"/>
                </a:solidFill>
                <a:latin typeface="Calibri"/>
                <a:cs typeface="Calibri"/>
              </a:rPr>
              <a:t>RULES</a:t>
            </a:r>
            <a:endParaRPr sz="1800">
              <a:latin typeface="Calibri"/>
              <a:cs typeface="Calibri"/>
            </a:endParaRPr>
          </a:p>
          <a:p>
            <a:pPr marL="12700">
              <a:lnSpc>
                <a:spcPct val="100000"/>
              </a:lnSpc>
              <a:spcBef>
                <a:spcPts val="685"/>
              </a:spcBef>
            </a:pPr>
            <a:r>
              <a:rPr sz="1400" b="1" spc="-100" dirty="0">
                <a:solidFill>
                  <a:srgbClr val="BEBEBE"/>
                </a:solidFill>
                <a:latin typeface="Roboto Bk"/>
                <a:cs typeface="Roboto Bk"/>
              </a:rPr>
              <a:t>Frequent</a:t>
            </a:r>
            <a:r>
              <a:rPr sz="1400" b="1" spc="-35" dirty="0">
                <a:solidFill>
                  <a:srgbClr val="BEBEBE"/>
                </a:solidFill>
                <a:latin typeface="Roboto Bk"/>
                <a:cs typeface="Roboto Bk"/>
              </a:rPr>
              <a:t> </a:t>
            </a:r>
            <a:r>
              <a:rPr sz="1400" b="1" spc="-10" dirty="0">
                <a:solidFill>
                  <a:srgbClr val="BEBEBE"/>
                </a:solidFill>
                <a:latin typeface="Roboto Bk"/>
                <a:cs typeface="Roboto Bk"/>
              </a:rPr>
              <a:t>itemsets</a:t>
            </a:r>
            <a:endParaRPr sz="1400">
              <a:latin typeface="Roboto Bk"/>
              <a:cs typeface="Roboto Bk"/>
            </a:endParaRPr>
          </a:p>
        </p:txBody>
      </p:sp>
      <p:sp>
        <p:nvSpPr>
          <p:cNvPr id="16" name="object 16"/>
          <p:cNvSpPr txBox="1"/>
          <p:nvPr/>
        </p:nvSpPr>
        <p:spPr>
          <a:xfrm>
            <a:off x="9192514" y="5301818"/>
            <a:ext cx="1873885" cy="87503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BEBEBE"/>
                </a:solidFill>
                <a:latin typeface="Calibri"/>
                <a:cs typeface="Calibri"/>
              </a:rPr>
              <a:t>ARTIFICIAL</a:t>
            </a:r>
            <a:r>
              <a:rPr sz="1800" b="1" spc="-55" dirty="0">
                <a:solidFill>
                  <a:srgbClr val="BEBEBE"/>
                </a:solidFill>
                <a:latin typeface="Calibri"/>
                <a:cs typeface="Calibri"/>
              </a:rPr>
              <a:t> </a:t>
            </a:r>
            <a:r>
              <a:rPr sz="1800" b="1" spc="-10" dirty="0">
                <a:solidFill>
                  <a:srgbClr val="BEBEBE"/>
                </a:solidFill>
                <a:latin typeface="Calibri"/>
                <a:cs typeface="Calibri"/>
              </a:rPr>
              <a:t>NEURAL</a:t>
            </a:r>
            <a:endParaRPr sz="1800">
              <a:latin typeface="Calibri"/>
              <a:cs typeface="Calibri"/>
            </a:endParaRPr>
          </a:p>
          <a:p>
            <a:pPr marL="12700">
              <a:lnSpc>
                <a:spcPct val="100000"/>
              </a:lnSpc>
              <a:spcBef>
                <a:spcPts val="5"/>
              </a:spcBef>
            </a:pPr>
            <a:r>
              <a:rPr sz="1800" b="1" spc="-10" dirty="0">
                <a:solidFill>
                  <a:srgbClr val="BEBEBE"/>
                </a:solidFill>
                <a:latin typeface="Calibri"/>
                <a:cs typeface="Calibri"/>
              </a:rPr>
              <a:t>NETWORK</a:t>
            </a:r>
            <a:endParaRPr sz="1800">
              <a:latin typeface="Calibri"/>
              <a:cs typeface="Calibri"/>
            </a:endParaRPr>
          </a:p>
          <a:p>
            <a:pPr marL="12700">
              <a:lnSpc>
                <a:spcPct val="100000"/>
              </a:lnSpc>
              <a:spcBef>
                <a:spcPts val="680"/>
              </a:spcBef>
            </a:pPr>
            <a:r>
              <a:rPr sz="1400" b="1" spc="-95" dirty="0">
                <a:solidFill>
                  <a:srgbClr val="BEBEBE"/>
                </a:solidFill>
                <a:latin typeface="Roboto Bk"/>
                <a:cs typeface="Roboto Bk"/>
              </a:rPr>
              <a:t>Imitate</a:t>
            </a:r>
            <a:r>
              <a:rPr sz="1400" b="1" spc="5" dirty="0">
                <a:solidFill>
                  <a:srgbClr val="BEBEBE"/>
                </a:solidFill>
                <a:latin typeface="Roboto Bk"/>
                <a:cs typeface="Roboto Bk"/>
              </a:rPr>
              <a:t> </a:t>
            </a:r>
            <a:r>
              <a:rPr sz="1400" b="1" spc="-100" dirty="0">
                <a:solidFill>
                  <a:srgbClr val="BEBEBE"/>
                </a:solidFill>
                <a:latin typeface="Roboto Bk"/>
                <a:cs typeface="Roboto Bk"/>
              </a:rPr>
              <a:t>the</a:t>
            </a:r>
            <a:r>
              <a:rPr sz="1400" b="1" spc="5" dirty="0">
                <a:solidFill>
                  <a:srgbClr val="BEBEBE"/>
                </a:solidFill>
                <a:latin typeface="Roboto Bk"/>
                <a:cs typeface="Roboto Bk"/>
              </a:rPr>
              <a:t> </a:t>
            </a:r>
            <a:r>
              <a:rPr sz="1400" b="1" spc="-120" dirty="0">
                <a:solidFill>
                  <a:srgbClr val="BEBEBE"/>
                </a:solidFill>
                <a:latin typeface="Roboto Bk"/>
                <a:cs typeface="Roboto Bk"/>
              </a:rPr>
              <a:t>human</a:t>
            </a:r>
            <a:r>
              <a:rPr sz="1400" b="1" spc="-10" dirty="0">
                <a:solidFill>
                  <a:srgbClr val="BEBEBE"/>
                </a:solidFill>
                <a:latin typeface="Roboto Bk"/>
                <a:cs typeface="Roboto Bk"/>
              </a:rPr>
              <a:t> brain</a:t>
            </a:r>
            <a:endParaRPr sz="1400">
              <a:latin typeface="Roboto Bk"/>
              <a:cs typeface="Roboto Bk"/>
            </a:endParaRPr>
          </a:p>
        </p:txBody>
      </p:sp>
      <p:sp>
        <p:nvSpPr>
          <p:cNvPr id="17" name="object 17"/>
          <p:cNvSpPr txBox="1"/>
          <p:nvPr/>
        </p:nvSpPr>
        <p:spPr>
          <a:xfrm>
            <a:off x="3530346" y="4581601"/>
            <a:ext cx="64452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04</a:t>
            </a:r>
            <a:endParaRPr sz="4800">
              <a:latin typeface="Calibri"/>
              <a:cs typeface="Calibri"/>
            </a:endParaRPr>
          </a:p>
        </p:txBody>
      </p:sp>
      <p:sp>
        <p:nvSpPr>
          <p:cNvPr id="18" name="object 18"/>
          <p:cNvSpPr txBox="1"/>
          <p:nvPr/>
        </p:nvSpPr>
        <p:spPr>
          <a:xfrm>
            <a:off x="1812163" y="4602105"/>
            <a:ext cx="1231900" cy="709930"/>
          </a:xfrm>
          <a:prstGeom prst="rect">
            <a:avLst/>
          </a:prstGeom>
        </p:spPr>
        <p:txBody>
          <a:bodyPr vert="horz" wrap="square" lIns="0" tIns="122555" rIns="0" bIns="0" rtlCol="0">
            <a:spAutoFit/>
          </a:bodyPr>
          <a:lstStyle/>
          <a:p>
            <a:pPr marL="12700">
              <a:lnSpc>
                <a:spcPct val="100000"/>
              </a:lnSpc>
              <a:spcBef>
                <a:spcPts val="965"/>
              </a:spcBef>
            </a:pPr>
            <a:r>
              <a:rPr sz="1800" b="1" spc="-10" dirty="0">
                <a:solidFill>
                  <a:srgbClr val="BEBEBE"/>
                </a:solidFill>
                <a:latin typeface="Calibri"/>
                <a:cs typeface="Calibri"/>
              </a:rPr>
              <a:t>REGRESSION</a:t>
            </a:r>
            <a:endParaRPr sz="1800">
              <a:latin typeface="Calibri"/>
              <a:cs typeface="Calibri"/>
            </a:endParaRPr>
          </a:p>
          <a:p>
            <a:pPr marL="153035">
              <a:lnSpc>
                <a:spcPct val="100000"/>
              </a:lnSpc>
              <a:spcBef>
                <a:spcPts val="680"/>
              </a:spcBef>
            </a:pPr>
            <a:r>
              <a:rPr sz="1400" b="1" spc="-100" dirty="0">
                <a:solidFill>
                  <a:srgbClr val="BEBEBE"/>
                </a:solidFill>
                <a:latin typeface="Roboto Bk"/>
                <a:cs typeface="Roboto Bk"/>
              </a:rPr>
              <a:t>Best</a:t>
            </a:r>
            <a:r>
              <a:rPr sz="1400" b="1" spc="-10" dirty="0">
                <a:solidFill>
                  <a:srgbClr val="BEBEBE"/>
                </a:solidFill>
                <a:latin typeface="Roboto Bk"/>
                <a:cs typeface="Roboto Bk"/>
              </a:rPr>
              <a:t> </a:t>
            </a:r>
            <a:r>
              <a:rPr sz="1400" b="1" spc="-85" dirty="0">
                <a:solidFill>
                  <a:srgbClr val="BEBEBE"/>
                </a:solidFill>
                <a:latin typeface="Roboto Bk"/>
                <a:cs typeface="Roboto Bk"/>
              </a:rPr>
              <a:t>fitting</a:t>
            </a:r>
            <a:r>
              <a:rPr sz="1400" b="1" spc="-40" dirty="0">
                <a:solidFill>
                  <a:srgbClr val="BEBEBE"/>
                </a:solidFill>
                <a:latin typeface="Roboto Bk"/>
                <a:cs typeface="Roboto Bk"/>
              </a:rPr>
              <a:t> </a:t>
            </a:r>
            <a:r>
              <a:rPr sz="1400" b="1" spc="-60" dirty="0">
                <a:solidFill>
                  <a:srgbClr val="BEBEBE"/>
                </a:solidFill>
                <a:latin typeface="Roboto Bk"/>
                <a:cs typeface="Roboto Bk"/>
              </a:rPr>
              <a:t>line</a:t>
            </a:r>
            <a:endParaRPr sz="1400">
              <a:latin typeface="Roboto Bk"/>
              <a:cs typeface="Roboto Bk"/>
            </a:endParaRPr>
          </a:p>
        </p:txBody>
      </p:sp>
      <p:sp>
        <p:nvSpPr>
          <p:cNvPr id="19" name="object 19"/>
          <p:cNvSpPr txBox="1"/>
          <p:nvPr/>
        </p:nvSpPr>
        <p:spPr>
          <a:xfrm>
            <a:off x="8006588" y="1533220"/>
            <a:ext cx="64452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05</a:t>
            </a:r>
            <a:endParaRPr sz="4800">
              <a:latin typeface="Calibri"/>
              <a:cs typeface="Calibri"/>
            </a:endParaRPr>
          </a:p>
        </p:txBody>
      </p:sp>
      <p:sp>
        <p:nvSpPr>
          <p:cNvPr id="20" name="object 20"/>
          <p:cNvSpPr txBox="1"/>
          <p:nvPr/>
        </p:nvSpPr>
        <p:spPr>
          <a:xfrm>
            <a:off x="9192514" y="1575695"/>
            <a:ext cx="1558925"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DECISION</a:t>
            </a:r>
            <a:r>
              <a:rPr sz="1800" b="1" spc="-45" dirty="0">
                <a:solidFill>
                  <a:srgbClr val="BEBEBE"/>
                </a:solidFill>
                <a:latin typeface="Calibri"/>
                <a:cs typeface="Calibri"/>
              </a:rPr>
              <a:t> </a:t>
            </a:r>
            <a:r>
              <a:rPr sz="1800" b="1" spc="-20" dirty="0">
                <a:solidFill>
                  <a:srgbClr val="BEBEBE"/>
                </a:solidFill>
                <a:latin typeface="Calibri"/>
                <a:cs typeface="Calibri"/>
              </a:rPr>
              <a:t>TREES</a:t>
            </a:r>
            <a:endParaRPr sz="1800">
              <a:latin typeface="Calibri"/>
              <a:cs typeface="Calibri"/>
            </a:endParaRPr>
          </a:p>
          <a:p>
            <a:pPr marL="12700">
              <a:lnSpc>
                <a:spcPct val="100000"/>
              </a:lnSpc>
              <a:spcBef>
                <a:spcPts val="680"/>
              </a:spcBef>
            </a:pPr>
            <a:r>
              <a:rPr sz="1400" b="1" spc="-100" dirty="0">
                <a:solidFill>
                  <a:srgbClr val="BEBEBE"/>
                </a:solidFill>
                <a:latin typeface="Roboto Bk"/>
                <a:cs typeface="Roboto Bk"/>
              </a:rPr>
              <a:t>Best</a:t>
            </a:r>
            <a:r>
              <a:rPr sz="1400" b="1" spc="-25" dirty="0">
                <a:solidFill>
                  <a:srgbClr val="BEBEBE"/>
                </a:solidFill>
                <a:latin typeface="Roboto Bk"/>
                <a:cs typeface="Roboto Bk"/>
              </a:rPr>
              <a:t> </a:t>
            </a:r>
            <a:r>
              <a:rPr sz="1400" b="1" spc="-85" dirty="0">
                <a:solidFill>
                  <a:srgbClr val="BEBEBE"/>
                </a:solidFill>
                <a:latin typeface="Roboto Bk"/>
                <a:cs typeface="Roboto Bk"/>
              </a:rPr>
              <a:t>separating</a:t>
            </a:r>
            <a:r>
              <a:rPr sz="1400" b="1" spc="-25" dirty="0">
                <a:solidFill>
                  <a:srgbClr val="BEBEBE"/>
                </a:solidFill>
                <a:latin typeface="Roboto Bk"/>
                <a:cs typeface="Roboto Bk"/>
              </a:rPr>
              <a:t> </a:t>
            </a:r>
            <a:r>
              <a:rPr sz="1400" b="1" spc="-20" dirty="0">
                <a:solidFill>
                  <a:srgbClr val="BEBEBE"/>
                </a:solidFill>
                <a:latin typeface="Roboto Bk"/>
                <a:cs typeface="Roboto Bk"/>
              </a:rPr>
              <a:t>lines</a:t>
            </a:r>
            <a:endParaRPr sz="1400">
              <a:latin typeface="Roboto Bk"/>
              <a:cs typeface="Roboto B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381000" y="342900"/>
              <a:ext cx="11430000" cy="6172200"/>
            </a:xfrm>
            <a:prstGeom prst="rect">
              <a:avLst/>
            </a:prstGeom>
          </p:spPr>
        </p:pic>
        <p:pic>
          <p:nvPicPr>
            <p:cNvPr id="5" name="object 5"/>
            <p:cNvPicPr/>
            <p:nvPr/>
          </p:nvPicPr>
          <p:blipFill>
            <a:blip r:embed="rId4" cstate="print"/>
            <a:stretch>
              <a:fillRect/>
            </a:stretch>
          </p:blipFill>
          <p:spPr>
            <a:xfrm>
              <a:off x="0" y="0"/>
              <a:ext cx="12192000" cy="6857999"/>
            </a:xfrm>
            <a:prstGeom prst="rect">
              <a:avLst/>
            </a:prstGeom>
          </p:spPr>
        </p:pic>
        <p:sp>
          <p:nvSpPr>
            <p:cNvPr id="6" name="object 6"/>
            <p:cNvSpPr/>
            <p:nvPr/>
          </p:nvSpPr>
          <p:spPr>
            <a:xfrm>
              <a:off x="791997" y="2879987"/>
              <a:ext cx="5436235" cy="72390"/>
            </a:xfrm>
            <a:custGeom>
              <a:avLst/>
              <a:gdLst/>
              <a:ahLst/>
              <a:cxnLst/>
              <a:rect l="l" t="t" r="r" b="b"/>
              <a:pathLst>
                <a:path w="5436235" h="72389">
                  <a:moveTo>
                    <a:pt x="5435981" y="0"/>
                  </a:moveTo>
                  <a:lnTo>
                    <a:pt x="0" y="0"/>
                  </a:lnTo>
                  <a:lnTo>
                    <a:pt x="0" y="72000"/>
                  </a:lnTo>
                  <a:lnTo>
                    <a:pt x="5435981" y="72000"/>
                  </a:lnTo>
                  <a:lnTo>
                    <a:pt x="5435981" y="0"/>
                  </a:lnTo>
                  <a:close/>
                </a:path>
              </a:pathLst>
            </a:custGeom>
            <a:solidFill>
              <a:srgbClr val="434343"/>
            </a:solidFill>
          </p:spPr>
          <p:txBody>
            <a:bodyPr wrap="square" lIns="0" tIns="0" rIns="0" bIns="0" rtlCol="0"/>
            <a:lstStyle/>
            <a:p>
              <a:endParaRPr/>
            </a:p>
          </p:txBody>
        </p:sp>
      </p:grpSp>
      <p:sp>
        <p:nvSpPr>
          <p:cNvPr id="7" name="object 7"/>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3200" dirty="0"/>
              <a:t>INTRODUCING</a:t>
            </a:r>
            <a:r>
              <a:rPr sz="3200" spc="-30" dirty="0"/>
              <a:t> </a:t>
            </a:r>
            <a:r>
              <a:rPr sz="3200" spc="-10" dirty="0"/>
              <a:t>SCIKIT-LEARN</a:t>
            </a:r>
            <a:endParaRPr sz="3200"/>
          </a:p>
        </p:txBody>
      </p:sp>
      <p:sp>
        <p:nvSpPr>
          <p:cNvPr id="8" name="object 8"/>
          <p:cNvSpPr txBox="1"/>
          <p:nvPr/>
        </p:nvSpPr>
        <p:spPr>
          <a:xfrm>
            <a:off x="798982" y="3698875"/>
            <a:ext cx="37445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434343"/>
                </a:solidFill>
                <a:latin typeface="Calibri"/>
                <a:cs typeface="Calibri"/>
              </a:rPr>
              <a:t>Machine</a:t>
            </a:r>
            <a:r>
              <a:rPr sz="2400" spc="-40" dirty="0">
                <a:solidFill>
                  <a:srgbClr val="434343"/>
                </a:solidFill>
                <a:latin typeface="Calibri"/>
                <a:cs typeface="Calibri"/>
              </a:rPr>
              <a:t> </a:t>
            </a:r>
            <a:r>
              <a:rPr sz="2400" dirty="0">
                <a:solidFill>
                  <a:srgbClr val="434343"/>
                </a:solidFill>
                <a:latin typeface="Calibri"/>
                <a:cs typeface="Calibri"/>
              </a:rPr>
              <a:t>learning</a:t>
            </a:r>
            <a:r>
              <a:rPr sz="2400" spc="-40" dirty="0">
                <a:solidFill>
                  <a:srgbClr val="434343"/>
                </a:solidFill>
                <a:latin typeface="Calibri"/>
                <a:cs typeface="Calibri"/>
              </a:rPr>
              <a:t> </a:t>
            </a:r>
            <a:r>
              <a:rPr sz="2400" dirty="0">
                <a:solidFill>
                  <a:srgbClr val="434343"/>
                </a:solidFill>
                <a:latin typeface="Calibri"/>
                <a:cs typeface="Calibri"/>
              </a:rPr>
              <a:t>with</a:t>
            </a:r>
            <a:r>
              <a:rPr sz="2400" spc="-30" dirty="0">
                <a:solidFill>
                  <a:srgbClr val="434343"/>
                </a:solidFill>
                <a:latin typeface="Calibri"/>
                <a:cs typeface="Calibri"/>
              </a:rPr>
              <a:t> </a:t>
            </a:r>
            <a:r>
              <a:rPr sz="2400" spc="-10" dirty="0">
                <a:solidFill>
                  <a:srgbClr val="434343"/>
                </a:solidFill>
                <a:latin typeface="Calibri"/>
                <a:cs typeface="Calibri"/>
              </a:rPr>
              <a:t>Python</a:t>
            </a:r>
            <a:endParaRPr sz="24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2066036"/>
            <a:ext cx="6231255" cy="3674110"/>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PYTHON</a:t>
            </a:r>
            <a:r>
              <a:rPr sz="1400" b="1" spc="-30" dirty="0">
                <a:solidFill>
                  <a:srgbClr val="434343"/>
                </a:solidFill>
                <a:latin typeface="Calibri"/>
                <a:cs typeface="Calibri"/>
              </a:rPr>
              <a:t> </a:t>
            </a:r>
            <a:r>
              <a:rPr sz="1400" b="1" dirty="0">
                <a:solidFill>
                  <a:srgbClr val="434343"/>
                </a:solidFill>
                <a:latin typeface="Calibri"/>
                <a:cs typeface="Calibri"/>
              </a:rPr>
              <a:t>PACKAGE/LIBRARY</a:t>
            </a:r>
            <a:r>
              <a:rPr sz="1400" b="1" spc="-40" dirty="0">
                <a:solidFill>
                  <a:srgbClr val="434343"/>
                </a:solidFill>
                <a:latin typeface="Calibri"/>
                <a:cs typeface="Calibri"/>
              </a:rPr>
              <a:t> </a:t>
            </a:r>
            <a:r>
              <a:rPr sz="1400" b="1" dirty="0">
                <a:solidFill>
                  <a:srgbClr val="434343"/>
                </a:solidFill>
                <a:latin typeface="Calibri"/>
                <a:cs typeface="Calibri"/>
              </a:rPr>
              <a:t>FOR</a:t>
            </a:r>
            <a:r>
              <a:rPr sz="1400" b="1" spc="-25" dirty="0">
                <a:solidFill>
                  <a:srgbClr val="434343"/>
                </a:solidFill>
                <a:latin typeface="Calibri"/>
                <a:cs typeface="Calibri"/>
              </a:rPr>
              <a:t> </a:t>
            </a:r>
            <a:r>
              <a:rPr sz="1400" b="1" dirty="0">
                <a:solidFill>
                  <a:srgbClr val="434343"/>
                </a:solidFill>
                <a:latin typeface="Calibri"/>
                <a:cs typeface="Calibri"/>
              </a:rPr>
              <a:t>MACHINE</a:t>
            </a:r>
            <a:r>
              <a:rPr sz="1400" b="1" spc="-15" dirty="0">
                <a:solidFill>
                  <a:srgbClr val="434343"/>
                </a:solidFill>
                <a:latin typeface="Calibri"/>
                <a:cs typeface="Calibri"/>
              </a:rPr>
              <a:t> </a:t>
            </a:r>
            <a:r>
              <a:rPr sz="1400" b="1" spc="-10" dirty="0">
                <a:solidFill>
                  <a:srgbClr val="434343"/>
                </a:solidFill>
                <a:latin typeface="Calibri"/>
                <a:cs typeface="Calibri"/>
              </a:rPr>
              <a:t>LEARNING</a:t>
            </a:r>
            <a:endParaRPr sz="1400">
              <a:latin typeface="Calibri"/>
              <a:cs typeface="Calibri"/>
            </a:endParaRPr>
          </a:p>
          <a:p>
            <a:pPr>
              <a:lnSpc>
                <a:spcPct val="100000"/>
              </a:lnSpc>
              <a:spcBef>
                <a:spcPts val="785"/>
              </a:spcBef>
            </a:pPr>
            <a:endParaRPr sz="1400">
              <a:latin typeface="Calibri"/>
              <a:cs typeface="Calibri"/>
            </a:endParaRPr>
          </a:p>
          <a:p>
            <a:pPr marL="299085" indent="-286385">
              <a:lnSpc>
                <a:spcPct val="100000"/>
              </a:lnSpc>
              <a:buClr>
                <a:srgbClr val="000000"/>
              </a:buClr>
              <a:buFont typeface="Wingdings"/>
              <a:buChar char=""/>
              <a:tabLst>
                <a:tab pos="299085" algn="l"/>
              </a:tabLst>
            </a:pPr>
            <a:r>
              <a:rPr sz="1400" b="1" spc="-85" dirty="0">
                <a:solidFill>
                  <a:srgbClr val="434343"/>
                </a:solidFill>
                <a:latin typeface="Roboto Bk"/>
                <a:cs typeface="Roboto Bk"/>
              </a:rPr>
              <a:t>General</a:t>
            </a:r>
            <a:r>
              <a:rPr sz="1400" b="1" spc="-10" dirty="0">
                <a:solidFill>
                  <a:srgbClr val="434343"/>
                </a:solidFill>
                <a:latin typeface="Roboto Bk"/>
                <a:cs typeface="Roboto Bk"/>
              </a:rPr>
              <a:t> </a:t>
            </a:r>
            <a:r>
              <a:rPr sz="1400" b="1" spc="-90" dirty="0">
                <a:solidFill>
                  <a:srgbClr val="434343"/>
                </a:solidFill>
                <a:latin typeface="Roboto Bk"/>
                <a:cs typeface="Roboto Bk"/>
              </a:rPr>
              <a:t>purpose</a:t>
            </a:r>
            <a:r>
              <a:rPr sz="1400" b="1" spc="-30" dirty="0">
                <a:solidFill>
                  <a:srgbClr val="434343"/>
                </a:solidFill>
                <a:latin typeface="Roboto Bk"/>
                <a:cs typeface="Roboto Bk"/>
              </a:rPr>
              <a:t> </a:t>
            </a:r>
            <a:r>
              <a:rPr sz="1400" b="1" spc="-95" dirty="0">
                <a:solidFill>
                  <a:srgbClr val="434343"/>
                </a:solidFill>
                <a:latin typeface="Roboto Bk"/>
                <a:cs typeface="Roboto Bk"/>
              </a:rPr>
              <a:t>machine</a:t>
            </a:r>
            <a:r>
              <a:rPr sz="1400" b="1" spc="-5" dirty="0">
                <a:solidFill>
                  <a:srgbClr val="434343"/>
                </a:solidFill>
                <a:latin typeface="Roboto Bk"/>
                <a:cs typeface="Roboto Bk"/>
              </a:rPr>
              <a:t> </a:t>
            </a:r>
            <a:r>
              <a:rPr sz="1400" b="1" spc="-85" dirty="0">
                <a:solidFill>
                  <a:srgbClr val="434343"/>
                </a:solidFill>
                <a:latin typeface="Roboto Bk"/>
                <a:cs typeface="Roboto Bk"/>
              </a:rPr>
              <a:t>learning</a:t>
            </a:r>
            <a:r>
              <a:rPr sz="1400" b="1" spc="-10" dirty="0">
                <a:solidFill>
                  <a:srgbClr val="434343"/>
                </a:solidFill>
                <a:latin typeface="Roboto Bk"/>
                <a:cs typeface="Roboto Bk"/>
              </a:rPr>
              <a:t> </a:t>
            </a:r>
            <a:r>
              <a:rPr sz="1400" b="1" spc="-90" dirty="0">
                <a:solidFill>
                  <a:srgbClr val="434343"/>
                </a:solidFill>
                <a:latin typeface="Roboto Bk"/>
                <a:cs typeface="Roboto Bk"/>
              </a:rPr>
              <a:t>library</a:t>
            </a:r>
            <a:r>
              <a:rPr sz="1400" b="1" spc="-5" dirty="0">
                <a:solidFill>
                  <a:srgbClr val="434343"/>
                </a:solidFill>
                <a:latin typeface="Roboto Bk"/>
                <a:cs typeface="Roboto Bk"/>
              </a:rPr>
              <a:t> </a:t>
            </a:r>
            <a:r>
              <a:rPr sz="1400" b="1" spc="-70" dirty="0">
                <a:solidFill>
                  <a:srgbClr val="434343"/>
                </a:solidFill>
                <a:latin typeface="Roboto Bk"/>
                <a:cs typeface="Roboto Bk"/>
              </a:rPr>
              <a:t>(for</a:t>
            </a:r>
            <a:r>
              <a:rPr sz="1400" b="1" spc="-30" dirty="0">
                <a:solidFill>
                  <a:srgbClr val="434343"/>
                </a:solidFill>
                <a:latin typeface="Roboto Bk"/>
                <a:cs typeface="Roboto Bk"/>
              </a:rPr>
              <a:t> </a:t>
            </a:r>
            <a:r>
              <a:rPr sz="1400" b="1" spc="-100" dirty="0">
                <a:solidFill>
                  <a:srgbClr val="434343"/>
                </a:solidFill>
                <a:latin typeface="Roboto Bk"/>
                <a:cs typeface="Roboto Bk"/>
              </a:rPr>
              <a:t>supervised</a:t>
            </a:r>
            <a:r>
              <a:rPr sz="1400" b="1" spc="-5" dirty="0">
                <a:solidFill>
                  <a:srgbClr val="434343"/>
                </a:solidFill>
                <a:latin typeface="Roboto Bk"/>
                <a:cs typeface="Roboto Bk"/>
              </a:rPr>
              <a:t> </a:t>
            </a:r>
            <a:r>
              <a:rPr sz="1400" b="1" spc="-105" dirty="0">
                <a:solidFill>
                  <a:srgbClr val="434343"/>
                </a:solidFill>
                <a:latin typeface="Roboto Bk"/>
                <a:cs typeface="Roboto Bk"/>
              </a:rPr>
              <a:t>and</a:t>
            </a:r>
            <a:r>
              <a:rPr sz="1400" b="1" spc="5" dirty="0">
                <a:solidFill>
                  <a:srgbClr val="434343"/>
                </a:solidFill>
                <a:latin typeface="Roboto Bk"/>
                <a:cs typeface="Roboto Bk"/>
              </a:rPr>
              <a:t> </a:t>
            </a:r>
            <a:r>
              <a:rPr sz="1400" b="1" spc="-95" dirty="0">
                <a:solidFill>
                  <a:srgbClr val="434343"/>
                </a:solidFill>
                <a:latin typeface="Roboto Bk"/>
                <a:cs typeface="Roboto Bk"/>
              </a:rPr>
              <a:t>unsupervised</a:t>
            </a:r>
            <a:r>
              <a:rPr sz="1400" b="1" spc="-10" dirty="0">
                <a:solidFill>
                  <a:srgbClr val="434343"/>
                </a:solidFill>
                <a:latin typeface="Roboto Bk"/>
                <a:cs typeface="Roboto Bk"/>
              </a:rPr>
              <a:t> </a:t>
            </a:r>
            <a:r>
              <a:rPr sz="1400" b="1" spc="-40" dirty="0">
                <a:solidFill>
                  <a:srgbClr val="434343"/>
                </a:solidFill>
                <a:latin typeface="Roboto Bk"/>
                <a:cs typeface="Roboto Bk"/>
              </a:rPr>
              <a:t>learning)</a:t>
            </a:r>
            <a:endParaRPr sz="1400">
              <a:latin typeface="Roboto Bk"/>
              <a:cs typeface="Roboto Bk"/>
            </a:endParaRPr>
          </a:p>
          <a:p>
            <a:pPr marL="299085" indent="-286385">
              <a:lnSpc>
                <a:spcPct val="100000"/>
              </a:lnSpc>
              <a:spcBef>
                <a:spcPts val="400"/>
              </a:spcBef>
              <a:buClr>
                <a:srgbClr val="000000"/>
              </a:buClr>
              <a:buFont typeface="Wingdings"/>
              <a:buChar char=""/>
              <a:tabLst>
                <a:tab pos="299085" algn="l"/>
              </a:tabLst>
            </a:pPr>
            <a:r>
              <a:rPr sz="1400" b="1" spc="-105" dirty="0">
                <a:solidFill>
                  <a:srgbClr val="434343"/>
                </a:solidFill>
                <a:latin typeface="Roboto Bk"/>
                <a:cs typeface="Roboto Bk"/>
              </a:rPr>
              <a:t>Very</a:t>
            </a:r>
            <a:r>
              <a:rPr sz="1400" b="1" spc="-10" dirty="0">
                <a:solidFill>
                  <a:srgbClr val="434343"/>
                </a:solidFill>
                <a:latin typeface="Roboto Bk"/>
                <a:cs typeface="Roboto Bk"/>
              </a:rPr>
              <a:t> </a:t>
            </a:r>
            <a:r>
              <a:rPr sz="1400" b="1" spc="-114" dirty="0">
                <a:solidFill>
                  <a:srgbClr val="434343"/>
                </a:solidFill>
                <a:latin typeface="Roboto Bk"/>
                <a:cs typeface="Roboto Bk"/>
              </a:rPr>
              <a:t>commonly</a:t>
            </a:r>
            <a:r>
              <a:rPr sz="1400" b="1" spc="-30" dirty="0">
                <a:solidFill>
                  <a:srgbClr val="434343"/>
                </a:solidFill>
                <a:latin typeface="Roboto Bk"/>
                <a:cs typeface="Roboto Bk"/>
              </a:rPr>
              <a:t> </a:t>
            </a:r>
            <a:r>
              <a:rPr sz="1400" b="1" spc="-20" dirty="0">
                <a:solidFill>
                  <a:srgbClr val="434343"/>
                </a:solidFill>
                <a:latin typeface="Roboto Bk"/>
                <a:cs typeface="Roboto Bk"/>
              </a:rPr>
              <a:t>used</a:t>
            </a:r>
            <a:endParaRPr sz="1400">
              <a:latin typeface="Roboto Bk"/>
              <a:cs typeface="Roboto Bk"/>
            </a:endParaRPr>
          </a:p>
          <a:p>
            <a:pPr>
              <a:lnSpc>
                <a:spcPct val="100000"/>
              </a:lnSpc>
              <a:spcBef>
                <a:spcPts val="775"/>
              </a:spcBef>
              <a:buFont typeface="Wingdings"/>
              <a:buChar char=""/>
            </a:pPr>
            <a:endParaRPr sz="1400">
              <a:latin typeface="Roboto Bk"/>
              <a:cs typeface="Roboto Bk"/>
            </a:endParaRPr>
          </a:p>
          <a:p>
            <a:pPr marL="12700">
              <a:lnSpc>
                <a:spcPct val="100000"/>
              </a:lnSpc>
            </a:pPr>
            <a:r>
              <a:rPr sz="1400" b="1" dirty="0">
                <a:solidFill>
                  <a:srgbClr val="434343"/>
                </a:solidFill>
                <a:latin typeface="Calibri"/>
                <a:cs typeface="Calibri"/>
              </a:rPr>
              <a:t>CONSISTENT</a:t>
            </a:r>
            <a:r>
              <a:rPr sz="1400" b="1" spc="-35" dirty="0">
                <a:solidFill>
                  <a:srgbClr val="434343"/>
                </a:solidFill>
                <a:latin typeface="Calibri"/>
                <a:cs typeface="Calibri"/>
              </a:rPr>
              <a:t> </a:t>
            </a:r>
            <a:r>
              <a:rPr sz="1400" b="1" dirty="0">
                <a:solidFill>
                  <a:srgbClr val="434343"/>
                </a:solidFill>
                <a:latin typeface="Calibri"/>
                <a:cs typeface="Calibri"/>
              </a:rPr>
              <a:t>INTERFACE</a:t>
            </a:r>
            <a:r>
              <a:rPr sz="1400" b="1" spc="-25" dirty="0">
                <a:solidFill>
                  <a:srgbClr val="434343"/>
                </a:solidFill>
                <a:latin typeface="Calibri"/>
                <a:cs typeface="Calibri"/>
              </a:rPr>
              <a:t> </a:t>
            </a:r>
            <a:r>
              <a:rPr sz="1400" b="1" dirty="0">
                <a:solidFill>
                  <a:srgbClr val="434343"/>
                </a:solidFill>
                <a:latin typeface="Calibri"/>
                <a:cs typeface="Calibri"/>
              </a:rPr>
              <a:t>TO</a:t>
            </a:r>
            <a:r>
              <a:rPr sz="1400" b="1" spc="-30" dirty="0">
                <a:solidFill>
                  <a:srgbClr val="434343"/>
                </a:solidFill>
                <a:latin typeface="Calibri"/>
                <a:cs typeface="Calibri"/>
              </a:rPr>
              <a:t> </a:t>
            </a:r>
            <a:r>
              <a:rPr sz="1400" b="1" dirty="0">
                <a:solidFill>
                  <a:srgbClr val="434343"/>
                </a:solidFill>
                <a:latin typeface="Calibri"/>
                <a:cs typeface="Calibri"/>
              </a:rPr>
              <a:t>MANY</a:t>
            </a:r>
            <a:r>
              <a:rPr sz="1400" b="1" spc="-25" dirty="0">
                <a:solidFill>
                  <a:srgbClr val="434343"/>
                </a:solidFill>
                <a:latin typeface="Calibri"/>
                <a:cs typeface="Calibri"/>
              </a:rPr>
              <a:t> </a:t>
            </a:r>
            <a:r>
              <a:rPr sz="1400" b="1" dirty="0">
                <a:solidFill>
                  <a:srgbClr val="434343"/>
                </a:solidFill>
                <a:latin typeface="Calibri"/>
                <a:cs typeface="Calibri"/>
              </a:rPr>
              <a:t>MACHINE</a:t>
            </a:r>
            <a:r>
              <a:rPr sz="1400" b="1" spc="-20" dirty="0">
                <a:solidFill>
                  <a:srgbClr val="434343"/>
                </a:solidFill>
                <a:latin typeface="Calibri"/>
                <a:cs typeface="Calibri"/>
              </a:rPr>
              <a:t> </a:t>
            </a:r>
            <a:r>
              <a:rPr sz="1400" b="1" dirty="0">
                <a:solidFill>
                  <a:srgbClr val="434343"/>
                </a:solidFill>
                <a:latin typeface="Calibri"/>
                <a:cs typeface="Calibri"/>
              </a:rPr>
              <a:t>LEARING</a:t>
            </a:r>
            <a:r>
              <a:rPr sz="1400" b="1" spc="-20" dirty="0">
                <a:solidFill>
                  <a:srgbClr val="434343"/>
                </a:solidFill>
                <a:latin typeface="Calibri"/>
                <a:cs typeface="Calibri"/>
              </a:rPr>
              <a:t> </a:t>
            </a:r>
            <a:r>
              <a:rPr sz="1400" b="1" spc="-10" dirty="0">
                <a:solidFill>
                  <a:srgbClr val="434343"/>
                </a:solidFill>
                <a:latin typeface="Calibri"/>
                <a:cs typeface="Calibri"/>
              </a:rPr>
              <a:t>TECHNIQUES</a:t>
            </a:r>
            <a:endParaRPr sz="1400">
              <a:latin typeface="Calibri"/>
              <a:cs typeface="Calibri"/>
            </a:endParaRPr>
          </a:p>
          <a:p>
            <a:pPr>
              <a:lnSpc>
                <a:spcPct val="100000"/>
              </a:lnSpc>
              <a:spcBef>
                <a:spcPts val="800"/>
              </a:spcBef>
            </a:pPr>
            <a:endParaRPr sz="1400">
              <a:latin typeface="Calibri"/>
              <a:cs typeface="Calibri"/>
            </a:endParaRPr>
          </a:p>
          <a:p>
            <a:pPr marL="12700">
              <a:lnSpc>
                <a:spcPct val="100000"/>
              </a:lnSpc>
            </a:pPr>
            <a:r>
              <a:rPr sz="1400" b="1" spc="-120" dirty="0">
                <a:solidFill>
                  <a:srgbClr val="434343"/>
                </a:solidFill>
                <a:latin typeface="Roboto Bk"/>
                <a:cs typeface="Roboto Bk"/>
              </a:rPr>
              <a:t>Common</a:t>
            </a:r>
            <a:r>
              <a:rPr sz="1400" b="1" spc="-45" dirty="0">
                <a:solidFill>
                  <a:srgbClr val="434343"/>
                </a:solidFill>
                <a:latin typeface="Roboto Bk"/>
                <a:cs typeface="Roboto Bk"/>
              </a:rPr>
              <a:t> </a:t>
            </a:r>
            <a:r>
              <a:rPr sz="1400" b="1" spc="-100" dirty="0">
                <a:solidFill>
                  <a:srgbClr val="434343"/>
                </a:solidFill>
                <a:latin typeface="Roboto Bk"/>
                <a:cs typeface="Roboto Bk"/>
              </a:rPr>
              <a:t>methods</a:t>
            </a:r>
            <a:r>
              <a:rPr sz="1400" b="1" spc="-30" dirty="0">
                <a:solidFill>
                  <a:srgbClr val="434343"/>
                </a:solidFill>
                <a:latin typeface="Roboto Bk"/>
                <a:cs typeface="Roboto Bk"/>
              </a:rPr>
              <a:t> </a:t>
            </a:r>
            <a:r>
              <a:rPr sz="1400" b="1" spc="-25" dirty="0">
                <a:solidFill>
                  <a:srgbClr val="434343"/>
                </a:solidFill>
                <a:latin typeface="Roboto Bk"/>
                <a:cs typeface="Roboto Bk"/>
              </a:rPr>
              <a:t>to.</a:t>
            </a:r>
            <a:endParaRPr sz="1400">
              <a:latin typeface="Roboto Bk"/>
              <a:cs typeface="Roboto Bk"/>
            </a:endParaRPr>
          </a:p>
          <a:p>
            <a:pPr marL="299085" indent="-286385">
              <a:lnSpc>
                <a:spcPct val="100000"/>
              </a:lnSpc>
              <a:spcBef>
                <a:spcPts val="400"/>
              </a:spcBef>
              <a:buClr>
                <a:srgbClr val="000000"/>
              </a:buClr>
              <a:buFont typeface="Wingdings"/>
              <a:buChar char=""/>
              <a:tabLst>
                <a:tab pos="299085" algn="l"/>
              </a:tabLst>
            </a:pPr>
            <a:r>
              <a:rPr sz="1400" b="1" spc="-90" dirty="0">
                <a:solidFill>
                  <a:srgbClr val="434343"/>
                </a:solidFill>
                <a:latin typeface="Roboto Bk"/>
                <a:cs typeface="Roboto Bk"/>
              </a:rPr>
              <a:t>Transform</a:t>
            </a:r>
            <a:r>
              <a:rPr sz="1400" b="1" spc="-15" dirty="0">
                <a:solidFill>
                  <a:srgbClr val="434343"/>
                </a:solidFill>
                <a:latin typeface="Roboto Bk"/>
                <a:cs typeface="Roboto Bk"/>
              </a:rPr>
              <a:t> </a:t>
            </a:r>
            <a:r>
              <a:rPr sz="1400" b="1" spc="-20" dirty="0">
                <a:solidFill>
                  <a:srgbClr val="434343"/>
                </a:solidFill>
                <a:latin typeface="Roboto Bk"/>
                <a:cs typeface="Roboto Bk"/>
              </a:rPr>
              <a:t>data</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85" dirty="0">
                <a:solidFill>
                  <a:srgbClr val="434343"/>
                </a:solidFill>
                <a:latin typeface="Roboto Bk"/>
                <a:cs typeface="Roboto Bk"/>
              </a:rPr>
              <a:t>Train</a:t>
            </a:r>
            <a:r>
              <a:rPr sz="1400" b="1" spc="-10" dirty="0">
                <a:solidFill>
                  <a:srgbClr val="434343"/>
                </a:solidFill>
                <a:latin typeface="Roboto Bk"/>
                <a:cs typeface="Roboto Bk"/>
              </a:rPr>
              <a:t> model</a:t>
            </a:r>
            <a:endParaRPr sz="1400">
              <a:latin typeface="Roboto Bk"/>
              <a:cs typeface="Roboto Bk"/>
            </a:endParaRPr>
          </a:p>
          <a:p>
            <a:pPr marL="299085" indent="-286385">
              <a:lnSpc>
                <a:spcPct val="100000"/>
              </a:lnSpc>
              <a:spcBef>
                <a:spcPts val="409"/>
              </a:spcBef>
              <a:buClr>
                <a:srgbClr val="000000"/>
              </a:buClr>
              <a:buFont typeface="Wingdings"/>
              <a:buChar char=""/>
              <a:tabLst>
                <a:tab pos="299085" algn="l"/>
              </a:tabLst>
            </a:pPr>
            <a:r>
              <a:rPr sz="1400" b="1" spc="-85" dirty="0">
                <a:solidFill>
                  <a:srgbClr val="434343"/>
                </a:solidFill>
                <a:latin typeface="Roboto Bk"/>
                <a:cs typeface="Roboto Bk"/>
              </a:rPr>
              <a:t>Predict</a:t>
            </a:r>
            <a:r>
              <a:rPr sz="1400" b="1" spc="-20" dirty="0">
                <a:solidFill>
                  <a:srgbClr val="434343"/>
                </a:solidFill>
                <a:latin typeface="Roboto Bk"/>
                <a:cs typeface="Roboto Bk"/>
              </a:rPr>
              <a:t> data</a:t>
            </a:r>
            <a:endParaRPr sz="1400">
              <a:latin typeface="Roboto Bk"/>
              <a:cs typeface="Roboto Bk"/>
            </a:endParaRPr>
          </a:p>
          <a:p>
            <a:pPr marL="299085" indent="-286385">
              <a:lnSpc>
                <a:spcPct val="100000"/>
              </a:lnSpc>
              <a:spcBef>
                <a:spcPts val="395"/>
              </a:spcBef>
              <a:buClr>
                <a:srgbClr val="000000"/>
              </a:buClr>
              <a:buFont typeface="Wingdings"/>
              <a:buChar char=""/>
              <a:tabLst>
                <a:tab pos="299085" algn="l"/>
              </a:tabLst>
            </a:pPr>
            <a:r>
              <a:rPr sz="1400" b="1" spc="-90" dirty="0">
                <a:solidFill>
                  <a:srgbClr val="434343"/>
                </a:solidFill>
                <a:latin typeface="Roboto Bk"/>
                <a:cs typeface="Roboto Bk"/>
              </a:rPr>
              <a:t>Validate</a:t>
            </a:r>
            <a:r>
              <a:rPr sz="1400" b="1" spc="50" dirty="0">
                <a:solidFill>
                  <a:srgbClr val="434343"/>
                </a:solidFill>
                <a:latin typeface="Roboto Bk"/>
                <a:cs typeface="Roboto Bk"/>
              </a:rPr>
              <a:t> </a:t>
            </a:r>
            <a:r>
              <a:rPr sz="1400" b="1" spc="-10" dirty="0">
                <a:solidFill>
                  <a:srgbClr val="434343"/>
                </a:solidFill>
                <a:latin typeface="Roboto Bk"/>
                <a:cs typeface="Roboto Bk"/>
              </a:rPr>
              <a:t>model</a:t>
            </a:r>
            <a:endParaRPr sz="1400">
              <a:latin typeface="Roboto Bk"/>
              <a:cs typeface="Roboto Bk"/>
            </a:endParaRPr>
          </a:p>
          <a:p>
            <a:pPr>
              <a:lnSpc>
                <a:spcPct val="100000"/>
              </a:lnSpc>
              <a:spcBef>
                <a:spcPts val="780"/>
              </a:spcBef>
            </a:pPr>
            <a:endParaRPr sz="1400">
              <a:latin typeface="Roboto Bk"/>
              <a:cs typeface="Roboto Bk"/>
            </a:endParaRPr>
          </a:p>
          <a:p>
            <a:pPr marL="12700">
              <a:lnSpc>
                <a:spcPct val="100000"/>
              </a:lnSpc>
            </a:pPr>
            <a:r>
              <a:rPr sz="1400" b="1" dirty="0">
                <a:solidFill>
                  <a:srgbClr val="434343"/>
                </a:solidFill>
                <a:latin typeface="Calibri"/>
                <a:cs typeface="Calibri"/>
              </a:rPr>
              <a:t>=&gt;</a:t>
            </a:r>
            <a:r>
              <a:rPr sz="1400" b="1" spc="-15" dirty="0">
                <a:solidFill>
                  <a:srgbClr val="434343"/>
                </a:solidFill>
                <a:latin typeface="Calibri"/>
                <a:cs typeface="Calibri"/>
              </a:rPr>
              <a:t> </a:t>
            </a:r>
            <a:r>
              <a:rPr sz="1400" b="1" dirty="0">
                <a:solidFill>
                  <a:srgbClr val="434343"/>
                </a:solidFill>
                <a:latin typeface="Calibri"/>
                <a:cs typeface="Calibri"/>
              </a:rPr>
              <a:t>Uniform</a:t>
            </a:r>
            <a:r>
              <a:rPr sz="1400" b="1" spc="-45" dirty="0">
                <a:solidFill>
                  <a:srgbClr val="434343"/>
                </a:solidFill>
                <a:latin typeface="Calibri"/>
                <a:cs typeface="Calibri"/>
              </a:rPr>
              <a:t> </a:t>
            </a:r>
            <a:r>
              <a:rPr sz="1400" b="1" dirty="0">
                <a:solidFill>
                  <a:srgbClr val="434343"/>
                </a:solidFill>
                <a:latin typeface="Calibri"/>
                <a:cs typeface="Calibri"/>
              </a:rPr>
              <a:t>access</a:t>
            </a:r>
            <a:r>
              <a:rPr sz="1400" b="1" spc="-35" dirty="0">
                <a:solidFill>
                  <a:srgbClr val="434343"/>
                </a:solidFill>
                <a:latin typeface="Calibri"/>
                <a:cs typeface="Calibri"/>
              </a:rPr>
              <a:t> </a:t>
            </a:r>
            <a:r>
              <a:rPr sz="1400" b="1" dirty="0">
                <a:solidFill>
                  <a:srgbClr val="434343"/>
                </a:solidFill>
                <a:latin typeface="Calibri"/>
                <a:cs typeface="Calibri"/>
              </a:rPr>
              <a:t>to</a:t>
            </a:r>
            <a:r>
              <a:rPr sz="1400" b="1" spc="-35" dirty="0">
                <a:solidFill>
                  <a:srgbClr val="434343"/>
                </a:solidFill>
                <a:latin typeface="Calibri"/>
                <a:cs typeface="Calibri"/>
              </a:rPr>
              <a:t> </a:t>
            </a:r>
            <a:r>
              <a:rPr sz="1400" b="1" dirty="0">
                <a:solidFill>
                  <a:srgbClr val="434343"/>
                </a:solidFill>
                <a:latin typeface="Calibri"/>
                <a:cs typeface="Calibri"/>
              </a:rPr>
              <a:t>many</a:t>
            </a:r>
            <a:r>
              <a:rPr sz="1400" b="1" spc="-45" dirty="0">
                <a:solidFill>
                  <a:srgbClr val="434343"/>
                </a:solidFill>
                <a:latin typeface="Calibri"/>
                <a:cs typeface="Calibri"/>
              </a:rPr>
              <a:t> </a:t>
            </a:r>
            <a:r>
              <a:rPr sz="1400" b="1" dirty="0">
                <a:solidFill>
                  <a:srgbClr val="434343"/>
                </a:solidFill>
                <a:latin typeface="Calibri"/>
                <a:cs typeface="Calibri"/>
              </a:rPr>
              <a:t>machine</a:t>
            </a:r>
            <a:r>
              <a:rPr sz="1400" b="1" spc="-35" dirty="0">
                <a:solidFill>
                  <a:srgbClr val="434343"/>
                </a:solidFill>
                <a:latin typeface="Calibri"/>
                <a:cs typeface="Calibri"/>
              </a:rPr>
              <a:t> </a:t>
            </a:r>
            <a:r>
              <a:rPr sz="1400" b="1" dirty="0">
                <a:solidFill>
                  <a:srgbClr val="434343"/>
                </a:solidFill>
                <a:latin typeface="Calibri"/>
                <a:cs typeface="Calibri"/>
              </a:rPr>
              <a:t>learning</a:t>
            </a:r>
            <a:r>
              <a:rPr sz="1400" b="1" spc="-45" dirty="0">
                <a:solidFill>
                  <a:srgbClr val="434343"/>
                </a:solidFill>
                <a:latin typeface="Calibri"/>
                <a:cs typeface="Calibri"/>
              </a:rPr>
              <a:t> </a:t>
            </a:r>
            <a:r>
              <a:rPr sz="1400" b="1" spc="-10" dirty="0">
                <a:solidFill>
                  <a:srgbClr val="434343"/>
                </a:solidFill>
                <a:latin typeface="Calibri"/>
                <a:cs typeface="Calibri"/>
              </a:rPr>
              <a:t>techniques</a:t>
            </a:r>
            <a:endParaRPr sz="1400">
              <a:latin typeface="Calibri"/>
              <a:cs typeface="Calibri"/>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914525">
              <a:lnSpc>
                <a:spcPct val="100000"/>
              </a:lnSpc>
              <a:spcBef>
                <a:spcPts val="95"/>
              </a:spcBef>
            </a:pPr>
            <a:r>
              <a:rPr spc="-25" dirty="0"/>
              <a:t>SCIKIT-</a:t>
            </a:r>
            <a:r>
              <a:rPr spc="-10" dirty="0"/>
              <a:t>LEARN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3335" rIns="0" bIns="0" rtlCol="0">
            <a:spAutoFit/>
          </a:bodyPr>
          <a:lstStyle/>
          <a:p>
            <a:pPr marL="12700">
              <a:lnSpc>
                <a:spcPct val="100000"/>
              </a:lnSpc>
              <a:spcBef>
                <a:spcPts val="105"/>
              </a:spcBef>
            </a:pPr>
            <a:r>
              <a:rPr spc="-10" dirty="0"/>
              <a:t>FEATURES</a:t>
            </a:r>
          </a:p>
          <a:p>
            <a:pPr>
              <a:lnSpc>
                <a:spcPct val="100000"/>
              </a:lnSpc>
              <a:spcBef>
                <a:spcPts val="785"/>
              </a:spcBef>
            </a:pPr>
            <a:endParaRPr spc="-10" dirty="0"/>
          </a:p>
          <a:p>
            <a:pPr marL="12700" marR="6985">
              <a:lnSpc>
                <a:spcPct val="100000"/>
              </a:lnSpc>
            </a:pPr>
            <a:r>
              <a:rPr spc="-105" dirty="0">
                <a:latin typeface="Roboto Bk"/>
                <a:cs typeface="Roboto Bk"/>
              </a:rPr>
              <a:t>Supervised</a:t>
            </a:r>
            <a:r>
              <a:rPr dirty="0">
                <a:latin typeface="Roboto Bk"/>
                <a:cs typeface="Roboto Bk"/>
              </a:rPr>
              <a:t> </a:t>
            </a:r>
            <a:r>
              <a:rPr spc="-95" dirty="0">
                <a:latin typeface="Roboto Bk"/>
                <a:cs typeface="Roboto Bk"/>
              </a:rPr>
              <a:t>learning</a:t>
            </a:r>
            <a:r>
              <a:rPr spc="15" dirty="0">
                <a:latin typeface="Roboto Bk"/>
                <a:cs typeface="Roboto Bk"/>
              </a:rPr>
              <a:t> </a:t>
            </a:r>
            <a:r>
              <a:rPr spc="-80" dirty="0">
                <a:latin typeface="Roboto Bk"/>
                <a:cs typeface="Roboto Bk"/>
              </a:rPr>
              <a:t>is</a:t>
            </a:r>
            <a:r>
              <a:rPr spc="-15" dirty="0">
                <a:latin typeface="Roboto Bk"/>
                <a:cs typeface="Roboto Bk"/>
              </a:rPr>
              <a:t> </a:t>
            </a:r>
            <a:r>
              <a:rPr dirty="0">
                <a:latin typeface="Roboto Bk"/>
                <a:cs typeface="Roboto Bk"/>
              </a:rPr>
              <a:t>a</a:t>
            </a:r>
            <a:r>
              <a:rPr spc="5" dirty="0">
                <a:latin typeface="Roboto Bk"/>
                <a:cs typeface="Roboto Bk"/>
              </a:rPr>
              <a:t> </a:t>
            </a:r>
            <a:r>
              <a:rPr spc="-110" dirty="0">
                <a:latin typeface="Roboto Bk"/>
                <a:cs typeface="Roboto Bk"/>
              </a:rPr>
              <a:t>kind</a:t>
            </a:r>
            <a:r>
              <a:rPr spc="5" dirty="0">
                <a:latin typeface="Roboto Bk"/>
                <a:cs typeface="Roboto Bk"/>
              </a:rPr>
              <a:t> </a:t>
            </a:r>
            <a:r>
              <a:rPr spc="-75" dirty="0">
                <a:latin typeface="Roboto Bk"/>
                <a:cs typeface="Roboto Bk"/>
              </a:rPr>
              <a:t>of</a:t>
            </a:r>
            <a:r>
              <a:rPr spc="-10" dirty="0">
                <a:latin typeface="Roboto Bk"/>
                <a:cs typeface="Roboto Bk"/>
              </a:rPr>
              <a:t> </a:t>
            </a:r>
            <a:r>
              <a:rPr spc="-105" dirty="0">
                <a:latin typeface="Roboto Bk"/>
                <a:cs typeface="Roboto Bk"/>
              </a:rPr>
              <a:t>dependency</a:t>
            </a:r>
            <a:r>
              <a:rPr dirty="0">
                <a:latin typeface="Roboto Bk"/>
                <a:cs typeface="Roboto Bk"/>
              </a:rPr>
              <a:t> </a:t>
            </a:r>
            <a:r>
              <a:rPr spc="-110" dirty="0">
                <a:latin typeface="Roboto Bk"/>
                <a:cs typeface="Roboto Bk"/>
              </a:rPr>
              <a:t>model,</a:t>
            </a:r>
            <a:r>
              <a:rPr spc="5" dirty="0">
                <a:latin typeface="Roboto Bk"/>
                <a:cs typeface="Roboto Bk"/>
              </a:rPr>
              <a:t> </a:t>
            </a:r>
            <a:r>
              <a:rPr spc="-65" dirty="0">
                <a:latin typeface="Roboto Bk"/>
                <a:cs typeface="Roboto Bk"/>
              </a:rPr>
              <a:t>i.e.</a:t>
            </a:r>
            <a:r>
              <a:rPr spc="5" dirty="0">
                <a:latin typeface="Roboto Bk"/>
                <a:cs typeface="Roboto Bk"/>
              </a:rPr>
              <a:t> </a:t>
            </a:r>
            <a:r>
              <a:rPr dirty="0">
                <a:latin typeface="Roboto Bk"/>
                <a:cs typeface="Roboto Bk"/>
              </a:rPr>
              <a:t>a</a:t>
            </a:r>
            <a:r>
              <a:rPr spc="5" dirty="0">
                <a:latin typeface="Roboto Bk"/>
                <a:cs typeface="Roboto Bk"/>
              </a:rPr>
              <a:t> </a:t>
            </a:r>
            <a:r>
              <a:rPr spc="-100" dirty="0">
                <a:latin typeface="Roboto Bk"/>
                <a:cs typeface="Roboto Bk"/>
              </a:rPr>
              <a:t>model</a:t>
            </a:r>
            <a:r>
              <a:rPr dirty="0">
                <a:latin typeface="Roboto Bk"/>
                <a:cs typeface="Roboto Bk"/>
              </a:rPr>
              <a:t> </a:t>
            </a:r>
            <a:r>
              <a:rPr spc="-95" dirty="0">
                <a:latin typeface="Roboto Bk"/>
                <a:cs typeface="Roboto Bk"/>
              </a:rPr>
              <a:t>in</a:t>
            </a:r>
            <a:r>
              <a:rPr dirty="0">
                <a:latin typeface="Roboto Bk"/>
                <a:cs typeface="Roboto Bk"/>
              </a:rPr>
              <a:t> </a:t>
            </a:r>
            <a:r>
              <a:rPr spc="-100" dirty="0">
                <a:latin typeface="Roboto Bk"/>
                <a:cs typeface="Roboto Bk"/>
              </a:rPr>
              <a:t>which</a:t>
            </a:r>
            <a:r>
              <a:rPr spc="15" dirty="0">
                <a:latin typeface="Roboto Bk"/>
                <a:cs typeface="Roboto Bk"/>
              </a:rPr>
              <a:t> </a:t>
            </a:r>
            <a:r>
              <a:rPr spc="-70" dirty="0">
                <a:latin typeface="Roboto Bk"/>
                <a:cs typeface="Roboto Bk"/>
              </a:rPr>
              <a:t>a</a:t>
            </a:r>
            <a:r>
              <a:rPr spc="-15" dirty="0">
                <a:latin typeface="Roboto Bk"/>
                <a:cs typeface="Roboto Bk"/>
              </a:rPr>
              <a:t> </a:t>
            </a:r>
            <a:r>
              <a:rPr spc="-80" dirty="0">
                <a:latin typeface="Roboto Bk"/>
                <a:cs typeface="Roboto Bk"/>
              </a:rPr>
              <a:t>feature/variable</a:t>
            </a:r>
            <a:r>
              <a:rPr spc="15" dirty="0">
                <a:latin typeface="Roboto Bk"/>
                <a:cs typeface="Roboto Bk"/>
              </a:rPr>
              <a:t> </a:t>
            </a:r>
            <a:r>
              <a:rPr spc="-90" dirty="0">
                <a:latin typeface="Roboto Bk"/>
                <a:cs typeface="Roboto Bk"/>
              </a:rPr>
              <a:t>(the</a:t>
            </a:r>
            <a:r>
              <a:rPr spc="5" dirty="0">
                <a:latin typeface="Roboto Bk"/>
                <a:cs typeface="Roboto Bk"/>
              </a:rPr>
              <a:t> </a:t>
            </a:r>
            <a:r>
              <a:rPr spc="-100" dirty="0">
                <a:latin typeface="Roboto Bk"/>
                <a:cs typeface="Roboto Bk"/>
              </a:rPr>
              <a:t>dependent</a:t>
            </a:r>
            <a:r>
              <a:rPr spc="15" dirty="0">
                <a:latin typeface="Roboto Bk"/>
                <a:cs typeface="Roboto Bk"/>
              </a:rPr>
              <a:t> </a:t>
            </a:r>
            <a:r>
              <a:rPr spc="-85" dirty="0">
                <a:latin typeface="Roboto Bk"/>
                <a:cs typeface="Roboto Bk"/>
              </a:rPr>
              <a:t>variable)</a:t>
            </a:r>
            <a:r>
              <a:rPr spc="5" dirty="0">
                <a:latin typeface="Roboto Bk"/>
                <a:cs typeface="Roboto Bk"/>
              </a:rPr>
              <a:t> </a:t>
            </a:r>
            <a:r>
              <a:rPr spc="-80" dirty="0">
                <a:latin typeface="Roboto Bk"/>
                <a:cs typeface="Roboto Bk"/>
              </a:rPr>
              <a:t>is</a:t>
            </a:r>
            <a:r>
              <a:rPr dirty="0">
                <a:latin typeface="Roboto Bk"/>
                <a:cs typeface="Roboto Bk"/>
              </a:rPr>
              <a:t> </a:t>
            </a:r>
            <a:r>
              <a:rPr spc="-90" dirty="0">
                <a:latin typeface="Roboto Bk"/>
                <a:cs typeface="Roboto Bk"/>
              </a:rPr>
              <a:t>estimated</a:t>
            </a:r>
            <a:r>
              <a:rPr spc="10" dirty="0">
                <a:latin typeface="Roboto Bk"/>
                <a:cs typeface="Roboto Bk"/>
              </a:rPr>
              <a:t> </a:t>
            </a:r>
            <a:r>
              <a:rPr spc="-10" dirty="0">
                <a:latin typeface="Roboto Bk"/>
                <a:cs typeface="Roboto Bk"/>
              </a:rPr>
              <a:t>based </a:t>
            </a:r>
            <a:r>
              <a:rPr spc="-110" dirty="0">
                <a:latin typeface="Roboto Bk"/>
                <a:cs typeface="Roboto Bk"/>
              </a:rPr>
              <a:t>on</a:t>
            </a:r>
            <a:r>
              <a:rPr dirty="0">
                <a:latin typeface="Roboto Bk"/>
                <a:cs typeface="Roboto Bk"/>
              </a:rPr>
              <a:t> </a:t>
            </a:r>
            <a:r>
              <a:rPr spc="-70" dirty="0">
                <a:latin typeface="Roboto Bk"/>
                <a:cs typeface="Roboto Bk"/>
              </a:rPr>
              <a:t>a</a:t>
            </a:r>
            <a:r>
              <a:rPr spc="20" dirty="0">
                <a:latin typeface="Roboto Bk"/>
                <a:cs typeface="Roboto Bk"/>
              </a:rPr>
              <a:t> </a:t>
            </a:r>
            <a:r>
              <a:rPr spc="-85" dirty="0">
                <a:latin typeface="Roboto Bk"/>
                <a:cs typeface="Roboto Bk"/>
              </a:rPr>
              <a:t>series</a:t>
            </a:r>
            <a:r>
              <a:rPr spc="15" dirty="0">
                <a:latin typeface="Roboto Bk"/>
                <a:cs typeface="Roboto Bk"/>
              </a:rPr>
              <a:t> </a:t>
            </a:r>
            <a:r>
              <a:rPr spc="-75" dirty="0">
                <a:latin typeface="Roboto Bk"/>
                <a:cs typeface="Roboto Bk"/>
              </a:rPr>
              <a:t>of</a:t>
            </a:r>
            <a:r>
              <a:rPr dirty="0">
                <a:latin typeface="Roboto Bk"/>
                <a:cs typeface="Roboto Bk"/>
              </a:rPr>
              <a:t> </a:t>
            </a:r>
            <a:r>
              <a:rPr spc="-90" dirty="0">
                <a:latin typeface="Roboto Bk"/>
                <a:cs typeface="Roboto Bk"/>
              </a:rPr>
              <a:t>other</a:t>
            </a:r>
            <a:r>
              <a:rPr dirty="0">
                <a:latin typeface="Roboto Bk"/>
                <a:cs typeface="Roboto Bk"/>
              </a:rPr>
              <a:t> </a:t>
            </a:r>
            <a:r>
              <a:rPr spc="-85" dirty="0">
                <a:latin typeface="Roboto Bk"/>
                <a:cs typeface="Roboto Bk"/>
              </a:rPr>
              <a:t>features/variables</a:t>
            </a:r>
            <a:r>
              <a:rPr spc="5" dirty="0">
                <a:latin typeface="Roboto Bk"/>
                <a:cs typeface="Roboto Bk"/>
              </a:rPr>
              <a:t> </a:t>
            </a:r>
            <a:r>
              <a:rPr spc="-100" dirty="0">
                <a:latin typeface="Roboto Bk"/>
                <a:cs typeface="Roboto Bk"/>
              </a:rPr>
              <a:t>(independent</a:t>
            </a:r>
            <a:r>
              <a:rPr spc="-10" dirty="0">
                <a:latin typeface="Roboto Bk"/>
                <a:cs typeface="Roboto Bk"/>
              </a:rPr>
              <a:t> variables)</a:t>
            </a:r>
          </a:p>
          <a:p>
            <a:pPr marL="12700" marR="5715">
              <a:lnSpc>
                <a:spcPct val="100000"/>
              </a:lnSpc>
              <a:spcBef>
                <a:spcPts val="400"/>
              </a:spcBef>
            </a:pPr>
            <a:r>
              <a:rPr spc="-50" dirty="0">
                <a:latin typeface="Roboto Bk"/>
                <a:cs typeface="Roboto Bk"/>
              </a:rPr>
              <a:t>In</a:t>
            </a:r>
            <a:r>
              <a:rPr spc="20" dirty="0">
                <a:latin typeface="Roboto Bk"/>
                <a:cs typeface="Roboto Bk"/>
              </a:rPr>
              <a:t> </a:t>
            </a:r>
            <a:r>
              <a:rPr spc="-80" dirty="0">
                <a:latin typeface="Roboto Bk"/>
                <a:cs typeface="Roboto Bk"/>
              </a:rPr>
              <a:t>statistics,</a:t>
            </a:r>
            <a:r>
              <a:rPr spc="15" dirty="0">
                <a:latin typeface="Roboto Bk"/>
                <a:cs typeface="Roboto Bk"/>
              </a:rPr>
              <a:t> </a:t>
            </a:r>
            <a:r>
              <a:rPr spc="-85" dirty="0">
                <a:latin typeface="Roboto Bk"/>
                <a:cs typeface="Roboto Bk"/>
              </a:rPr>
              <a:t>one</a:t>
            </a:r>
            <a:r>
              <a:rPr spc="25" dirty="0">
                <a:latin typeface="Roboto Bk"/>
                <a:cs typeface="Roboto Bk"/>
              </a:rPr>
              <a:t> </a:t>
            </a:r>
            <a:r>
              <a:rPr spc="-80" dirty="0">
                <a:latin typeface="Roboto Bk"/>
                <a:cs typeface="Roboto Bk"/>
              </a:rPr>
              <a:t>talks</a:t>
            </a:r>
            <a:r>
              <a:rPr spc="10" dirty="0">
                <a:latin typeface="Roboto Bk"/>
                <a:cs typeface="Roboto Bk"/>
              </a:rPr>
              <a:t> </a:t>
            </a:r>
            <a:r>
              <a:rPr spc="-85" dirty="0">
                <a:latin typeface="Roboto Bk"/>
                <a:cs typeface="Roboto Bk"/>
              </a:rPr>
              <a:t>about</a:t>
            </a:r>
            <a:r>
              <a:rPr spc="25" dirty="0">
                <a:latin typeface="Roboto Bk"/>
                <a:cs typeface="Roboto Bk"/>
              </a:rPr>
              <a:t> </a:t>
            </a:r>
            <a:r>
              <a:rPr spc="-100" dirty="0">
                <a:latin typeface="Roboto Bk"/>
                <a:cs typeface="Roboto Bk"/>
              </a:rPr>
              <a:t>dependent</a:t>
            </a:r>
            <a:r>
              <a:rPr spc="25" dirty="0">
                <a:latin typeface="Roboto Bk"/>
                <a:cs typeface="Roboto Bk"/>
              </a:rPr>
              <a:t> </a:t>
            </a:r>
            <a:r>
              <a:rPr spc="-90" dirty="0">
                <a:latin typeface="Roboto Bk"/>
                <a:cs typeface="Roboto Bk"/>
              </a:rPr>
              <a:t>and</a:t>
            </a:r>
            <a:r>
              <a:rPr spc="20" dirty="0">
                <a:latin typeface="Roboto Bk"/>
                <a:cs typeface="Roboto Bk"/>
              </a:rPr>
              <a:t> </a:t>
            </a:r>
            <a:r>
              <a:rPr spc="-100" dirty="0">
                <a:latin typeface="Roboto Bk"/>
                <a:cs typeface="Roboto Bk"/>
              </a:rPr>
              <a:t>independent</a:t>
            </a:r>
            <a:r>
              <a:rPr spc="30" dirty="0">
                <a:latin typeface="Roboto Bk"/>
                <a:cs typeface="Roboto Bk"/>
              </a:rPr>
              <a:t> </a:t>
            </a:r>
            <a:r>
              <a:rPr spc="-90" dirty="0">
                <a:latin typeface="Roboto Bk"/>
                <a:cs typeface="Roboto Bk"/>
              </a:rPr>
              <a:t>variables,</a:t>
            </a:r>
            <a:r>
              <a:rPr spc="20" dirty="0">
                <a:latin typeface="Roboto Bk"/>
                <a:cs typeface="Roboto Bk"/>
              </a:rPr>
              <a:t> </a:t>
            </a:r>
            <a:r>
              <a:rPr spc="-45" dirty="0">
                <a:latin typeface="Roboto Bk"/>
                <a:cs typeface="Roboto Bk"/>
              </a:rPr>
              <a:t>in</a:t>
            </a:r>
            <a:r>
              <a:rPr spc="20" dirty="0">
                <a:latin typeface="Roboto Bk"/>
                <a:cs typeface="Roboto Bk"/>
              </a:rPr>
              <a:t> </a:t>
            </a:r>
            <a:r>
              <a:rPr spc="-90" dirty="0">
                <a:latin typeface="Roboto Bk"/>
                <a:cs typeface="Roboto Bk"/>
              </a:rPr>
              <a:t>machine</a:t>
            </a:r>
            <a:r>
              <a:rPr spc="20" dirty="0">
                <a:latin typeface="Roboto Bk"/>
                <a:cs typeface="Roboto Bk"/>
              </a:rPr>
              <a:t> </a:t>
            </a:r>
            <a:r>
              <a:rPr spc="-85" dirty="0">
                <a:latin typeface="Roboto Bk"/>
                <a:cs typeface="Roboto Bk"/>
              </a:rPr>
              <a:t>learning</a:t>
            </a:r>
            <a:r>
              <a:rPr spc="30" dirty="0">
                <a:latin typeface="Roboto Bk"/>
                <a:cs typeface="Roboto Bk"/>
              </a:rPr>
              <a:t> </a:t>
            </a:r>
            <a:r>
              <a:rPr spc="-85" dirty="0">
                <a:latin typeface="Roboto Bk"/>
                <a:cs typeface="Roboto Bk"/>
              </a:rPr>
              <a:t>one</a:t>
            </a:r>
            <a:r>
              <a:rPr spc="20" dirty="0">
                <a:latin typeface="Roboto Bk"/>
                <a:cs typeface="Roboto Bk"/>
              </a:rPr>
              <a:t> </a:t>
            </a:r>
            <a:r>
              <a:rPr spc="-80" dirty="0">
                <a:latin typeface="Roboto Bk"/>
                <a:cs typeface="Roboto Bk"/>
              </a:rPr>
              <a:t>talks</a:t>
            </a:r>
            <a:r>
              <a:rPr spc="20" dirty="0">
                <a:latin typeface="Roboto Bk"/>
                <a:cs typeface="Roboto Bk"/>
              </a:rPr>
              <a:t> </a:t>
            </a:r>
            <a:r>
              <a:rPr spc="-85" dirty="0">
                <a:latin typeface="Roboto Bk"/>
                <a:cs typeface="Roboto Bk"/>
              </a:rPr>
              <a:t>about</a:t>
            </a:r>
            <a:r>
              <a:rPr spc="20" dirty="0">
                <a:latin typeface="Roboto Bk"/>
                <a:cs typeface="Roboto Bk"/>
              </a:rPr>
              <a:t> </a:t>
            </a:r>
            <a:r>
              <a:rPr spc="-80" dirty="0">
                <a:latin typeface="Roboto Bk"/>
                <a:cs typeface="Roboto Bk"/>
              </a:rPr>
              <a:t>target</a:t>
            </a:r>
            <a:r>
              <a:rPr spc="25" dirty="0">
                <a:latin typeface="Roboto Bk"/>
                <a:cs typeface="Roboto Bk"/>
              </a:rPr>
              <a:t> </a:t>
            </a:r>
            <a:r>
              <a:rPr spc="-85" dirty="0">
                <a:latin typeface="Roboto Bk"/>
                <a:cs typeface="Roboto Bk"/>
              </a:rPr>
              <a:t>features</a:t>
            </a:r>
            <a:r>
              <a:rPr spc="15" dirty="0">
                <a:latin typeface="Roboto Bk"/>
                <a:cs typeface="Roboto Bk"/>
              </a:rPr>
              <a:t> </a:t>
            </a:r>
            <a:r>
              <a:rPr spc="-75" dirty="0">
                <a:latin typeface="Roboto Bk"/>
                <a:cs typeface="Roboto Bk"/>
              </a:rPr>
              <a:t>and</a:t>
            </a:r>
            <a:r>
              <a:rPr spc="25" dirty="0">
                <a:latin typeface="Roboto Bk"/>
                <a:cs typeface="Roboto Bk"/>
              </a:rPr>
              <a:t> </a:t>
            </a:r>
            <a:r>
              <a:rPr spc="-30" dirty="0">
                <a:latin typeface="Roboto Bk"/>
                <a:cs typeface="Roboto Bk"/>
              </a:rPr>
              <a:t>predictors </a:t>
            </a:r>
            <a:r>
              <a:rPr spc="-85" dirty="0">
                <a:latin typeface="Roboto Bk"/>
                <a:cs typeface="Roboto Bk"/>
              </a:rPr>
              <a:t>or</a:t>
            </a:r>
            <a:r>
              <a:rPr spc="-15" dirty="0">
                <a:latin typeface="Roboto Bk"/>
                <a:cs typeface="Roboto Bk"/>
              </a:rPr>
              <a:t> </a:t>
            </a:r>
            <a:r>
              <a:rPr spc="-100" dirty="0">
                <a:latin typeface="Roboto Bk"/>
                <a:cs typeface="Roboto Bk"/>
              </a:rPr>
              <a:t>independent</a:t>
            </a:r>
            <a:r>
              <a:rPr spc="-10" dirty="0">
                <a:latin typeface="Roboto Bk"/>
                <a:cs typeface="Roboto Bk"/>
              </a:rPr>
              <a:t> features.</a:t>
            </a:r>
          </a:p>
          <a:p>
            <a:pPr marL="299085" indent="-286385">
              <a:lnSpc>
                <a:spcPct val="100000"/>
              </a:lnSpc>
              <a:spcBef>
                <a:spcPts val="405"/>
              </a:spcBef>
              <a:buClr>
                <a:srgbClr val="000000"/>
              </a:buClr>
              <a:buFont typeface="Wingdings"/>
              <a:buChar char=""/>
              <a:tabLst>
                <a:tab pos="299085" algn="l"/>
              </a:tabLst>
            </a:pPr>
            <a:r>
              <a:rPr spc="-85" dirty="0">
                <a:solidFill>
                  <a:srgbClr val="006FC0"/>
                </a:solidFill>
                <a:latin typeface="Roboto Bk"/>
                <a:cs typeface="Roboto Bk"/>
              </a:rPr>
              <a:t>Predictors</a:t>
            </a:r>
            <a:r>
              <a:rPr spc="-25" dirty="0">
                <a:solidFill>
                  <a:srgbClr val="006FC0"/>
                </a:solidFill>
                <a:latin typeface="Roboto Bk"/>
                <a:cs typeface="Roboto Bk"/>
              </a:rPr>
              <a:t> </a:t>
            </a:r>
            <a:r>
              <a:rPr spc="-100" dirty="0">
                <a:latin typeface="Roboto Bk"/>
                <a:cs typeface="Roboto Bk"/>
              </a:rPr>
              <a:t>(independent</a:t>
            </a:r>
            <a:r>
              <a:rPr spc="-15" dirty="0">
                <a:latin typeface="Roboto Bk"/>
                <a:cs typeface="Roboto Bk"/>
              </a:rPr>
              <a:t> </a:t>
            </a:r>
            <a:r>
              <a:rPr spc="-80" dirty="0">
                <a:latin typeface="Roboto Bk"/>
                <a:cs typeface="Roboto Bk"/>
              </a:rPr>
              <a:t>features/variables)</a:t>
            </a:r>
            <a:r>
              <a:rPr spc="5" dirty="0">
                <a:latin typeface="Roboto Bk"/>
                <a:cs typeface="Roboto Bk"/>
              </a:rPr>
              <a:t> </a:t>
            </a:r>
            <a:r>
              <a:rPr spc="-105" dirty="0">
                <a:latin typeface="Roboto Bk"/>
                <a:cs typeface="Roboto Bk"/>
              </a:rPr>
              <a:t>:</a:t>
            </a:r>
            <a:r>
              <a:rPr dirty="0">
                <a:latin typeface="Roboto Bk"/>
                <a:cs typeface="Roboto Bk"/>
              </a:rPr>
              <a:t> </a:t>
            </a:r>
            <a:r>
              <a:rPr spc="-100" dirty="0">
                <a:latin typeface="Roboto Bk"/>
                <a:cs typeface="Roboto Bk"/>
              </a:rPr>
              <a:t>the</a:t>
            </a:r>
            <a:r>
              <a:rPr spc="-5" dirty="0">
                <a:latin typeface="Roboto Bk"/>
                <a:cs typeface="Roboto Bk"/>
              </a:rPr>
              <a:t> </a:t>
            </a:r>
            <a:r>
              <a:rPr spc="-80" dirty="0">
                <a:latin typeface="Roboto Bk"/>
                <a:cs typeface="Roboto Bk"/>
              </a:rPr>
              <a:t>features</a:t>
            </a:r>
            <a:r>
              <a:rPr spc="-20" dirty="0">
                <a:latin typeface="Roboto Bk"/>
                <a:cs typeface="Roboto Bk"/>
              </a:rPr>
              <a:t> </a:t>
            </a:r>
            <a:r>
              <a:rPr spc="-95" dirty="0">
                <a:latin typeface="Roboto Bk"/>
                <a:cs typeface="Roboto Bk"/>
              </a:rPr>
              <a:t>that</a:t>
            </a:r>
            <a:r>
              <a:rPr dirty="0">
                <a:latin typeface="Roboto Bk"/>
                <a:cs typeface="Roboto Bk"/>
              </a:rPr>
              <a:t> </a:t>
            </a:r>
            <a:r>
              <a:rPr spc="-95" dirty="0">
                <a:latin typeface="Roboto Bk"/>
                <a:cs typeface="Roboto Bk"/>
              </a:rPr>
              <a:t>can</a:t>
            </a:r>
            <a:r>
              <a:rPr spc="-5" dirty="0">
                <a:latin typeface="Roboto Bk"/>
                <a:cs typeface="Roboto Bk"/>
              </a:rPr>
              <a:t> </a:t>
            </a:r>
            <a:r>
              <a:rPr spc="-100" dirty="0">
                <a:latin typeface="Roboto Bk"/>
                <a:cs typeface="Roboto Bk"/>
              </a:rPr>
              <a:t>be</a:t>
            </a:r>
            <a:r>
              <a:rPr spc="5" dirty="0">
                <a:latin typeface="Roboto Bk"/>
                <a:cs typeface="Roboto Bk"/>
              </a:rPr>
              <a:t> </a:t>
            </a:r>
            <a:r>
              <a:rPr spc="-105" dirty="0">
                <a:latin typeface="Roboto Bk"/>
                <a:cs typeface="Roboto Bk"/>
              </a:rPr>
              <a:t>used</a:t>
            </a:r>
            <a:r>
              <a:rPr spc="5" dirty="0">
                <a:latin typeface="Roboto Bk"/>
                <a:cs typeface="Roboto Bk"/>
              </a:rPr>
              <a:t> </a:t>
            </a:r>
            <a:r>
              <a:rPr spc="-90" dirty="0">
                <a:latin typeface="Roboto Bk"/>
                <a:cs typeface="Roboto Bk"/>
              </a:rPr>
              <a:t>to</a:t>
            </a:r>
            <a:r>
              <a:rPr spc="-5" dirty="0">
                <a:latin typeface="Roboto Bk"/>
                <a:cs typeface="Roboto Bk"/>
              </a:rPr>
              <a:t> </a:t>
            </a:r>
            <a:r>
              <a:rPr spc="-90" dirty="0">
                <a:latin typeface="Roboto Bk"/>
                <a:cs typeface="Roboto Bk"/>
              </a:rPr>
              <a:t>estimate</a:t>
            </a:r>
            <a:r>
              <a:rPr spc="-10" dirty="0">
                <a:latin typeface="Roboto Bk"/>
                <a:cs typeface="Roboto Bk"/>
              </a:rPr>
              <a:t> </a:t>
            </a:r>
            <a:r>
              <a:rPr spc="-100" dirty="0">
                <a:latin typeface="Roboto Bk"/>
                <a:cs typeface="Roboto Bk"/>
              </a:rPr>
              <a:t>the</a:t>
            </a:r>
            <a:r>
              <a:rPr spc="-5" dirty="0">
                <a:latin typeface="Roboto Bk"/>
                <a:cs typeface="Roboto Bk"/>
              </a:rPr>
              <a:t> </a:t>
            </a:r>
            <a:r>
              <a:rPr spc="-90" dirty="0">
                <a:latin typeface="Roboto Bk"/>
                <a:cs typeface="Roboto Bk"/>
              </a:rPr>
              <a:t>target</a:t>
            </a:r>
            <a:r>
              <a:rPr spc="-10" dirty="0">
                <a:latin typeface="Roboto Bk"/>
                <a:cs typeface="Roboto Bk"/>
              </a:rPr>
              <a:t> feature</a:t>
            </a:r>
          </a:p>
          <a:p>
            <a:pPr marL="299085" indent="-286385">
              <a:lnSpc>
                <a:spcPct val="100000"/>
              </a:lnSpc>
              <a:spcBef>
                <a:spcPts val="395"/>
              </a:spcBef>
              <a:buClr>
                <a:srgbClr val="000000"/>
              </a:buClr>
              <a:buFont typeface="Wingdings"/>
              <a:buChar char=""/>
              <a:tabLst>
                <a:tab pos="299085" algn="l"/>
              </a:tabLst>
            </a:pPr>
            <a:r>
              <a:rPr spc="-85" dirty="0">
                <a:solidFill>
                  <a:srgbClr val="006FC0"/>
                </a:solidFill>
                <a:latin typeface="Roboto Bk"/>
                <a:cs typeface="Roboto Bk"/>
              </a:rPr>
              <a:t>Target</a:t>
            </a:r>
            <a:r>
              <a:rPr spc="-25" dirty="0">
                <a:solidFill>
                  <a:srgbClr val="006FC0"/>
                </a:solidFill>
                <a:latin typeface="Roboto Bk"/>
                <a:cs typeface="Roboto Bk"/>
              </a:rPr>
              <a:t> </a:t>
            </a:r>
            <a:r>
              <a:rPr spc="-80" dirty="0">
                <a:solidFill>
                  <a:srgbClr val="006FC0"/>
                </a:solidFill>
                <a:latin typeface="Roboto Bk"/>
                <a:cs typeface="Roboto Bk"/>
              </a:rPr>
              <a:t>feature</a:t>
            </a:r>
            <a:r>
              <a:rPr spc="-20" dirty="0">
                <a:solidFill>
                  <a:srgbClr val="006FC0"/>
                </a:solidFill>
                <a:latin typeface="Roboto Bk"/>
                <a:cs typeface="Roboto Bk"/>
              </a:rPr>
              <a:t> </a:t>
            </a:r>
            <a:r>
              <a:rPr spc="-95" dirty="0">
                <a:latin typeface="Roboto Bk"/>
                <a:cs typeface="Roboto Bk"/>
              </a:rPr>
              <a:t>(dependent</a:t>
            </a:r>
            <a:r>
              <a:rPr spc="-25" dirty="0">
                <a:latin typeface="Roboto Bk"/>
                <a:cs typeface="Roboto Bk"/>
              </a:rPr>
              <a:t> </a:t>
            </a:r>
            <a:r>
              <a:rPr spc="-80" dirty="0">
                <a:latin typeface="Roboto Bk"/>
                <a:cs typeface="Roboto Bk"/>
              </a:rPr>
              <a:t>feature/variable)</a:t>
            </a:r>
            <a:r>
              <a:rPr spc="-15" dirty="0">
                <a:latin typeface="Roboto Bk"/>
                <a:cs typeface="Roboto Bk"/>
              </a:rPr>
              <a:t> </a:t>
            </a:r>
            <a:r>
              <a:rPr spc="-100" dirty="0">
                <a:latin typeface="Roboto Bk"/>
                <a:cs typeface="Roboto Bk"/>
              </a:rPr>
              <a:t>:</a:t>
            </a:r>
            <a:r>
              <a:rPr spc="-5" dirty="0">
                <a:latin typeface="Roboto Bk"/>
                <a:cs typeface="Roboto Bk"/>
              </a:rPr>
              <a:t> </a:t>
            </a:r>
            <a:r>
              <a:rPr spc="-100" dirty="0">
                <a:latin typeface="Roboto Bk"/>
                <a:cs typeface="Roboto Bk"/>
              </a:rPr>
              <a:t>the</a:t>
            </a:r>
            <a:r>
              <a:rPr spc="-30" dirty="0">
                <a:latin typeface="Roboto Bk"/>
                <a:cs typeface="Roboto Bk"/>
              </a:rPr>
              <a:t> </a:t>
            </a:r>
            <a:r>
              <a:rPr spc="-80" dirty="0">
                <a:latin typeface="Roboto Bk"/>
                <a:cs typeface="Roboto Bk"/>
              </a:rPr>
              <a:t>feature</a:t>
            </a:r>
            <a:r>
              <a:rPr spc="-15" dirty="0">
                <a:latin typeface="Roboto Bk"/>
                <a:cs typeface="Roboto Bk"/>
              </a:rPr>
              <a:t> </a:t>
            </a:r>
            <a:r>
              <a:rPr spc="-90" dirty="0">
                <a:latin typeface="Roboto Bk"/>
                <a:cs typeface="Roboto Bk"/>
              </a:rPr>
              <a:t>to</a:t>
            </a:r>
            <a:r>
              <a:rPr spc="-15" dirty="0">
                <a:latin typeface="Roboto Bk"/>
                <a:cs typeface="Roboto Bk"/>
              </a:rPr>
              <a:t> </a:t>
            </a:r>
            <a:r>
              <a:rPr spc="-100" dirty="0">
                <a:latin typeface="Roboto Bk"/>
                <a:cs typeface="Roboto Bk"/>
              </a:rPr>
              <a:t>be</a:t>
            </a:r>
            <a:r>
              <a:rPr spc="-20" dirty="0">
                <a:latin typeface="Roboto Bk"/>
                <a:cs typeface="Roboto Bk"/>
              </a:rPr>
              <a:t> </a:t>
            </a:r>
            <a:r>
              <a:rPr spc="-10" dirty="0">
                <a:latin typeface="Roboto Bk"/>
                <a:cs typeface="Roboto Bk"/>
              </a:rPr>
              <a:t>estimated</a:t>
            </a:r>
          </a:p>
          <a:p>
            <a:pPr>
              <a:lnSpc>
                <a:spcPct val="100000"/>
              </a:lnSpc>
              <a:spcBef>
                <a:spcPts val="785"/>
              </a:spcBef>
            </a:pPr>
            <a:endParaRPr spc="-10" dirty="0">
              <a:latin typeface="Roboto Bk"/>
              <a:cs typeface="Roboto Bk"/>
            </a:endParaRPr>
          </a:p>
          <a:p>
            <a:pPr marL="12700">
              <a:lnSpc>
                <a:spcPct val="100000"/>
              </a:lnSpc>
            </a:pPr>
            <a:r>
              <a:rPr dirty="0"/>
              <a:t>LABELED</a:t>
            </a:r>
            <a:r>
              <a:rPr spc="-40" dirty="0"/>
              <a:t> </a:t>
            </a:r>
            <a:r>
              <a:rPr spc="-10" dirty="0"/>
              <a:t>DATASET</a:t>
            </a:r>
          </a:p>
          <a:p>
            <a:pPr>
              <a:lnSpc>
                <a:spcPct val="100000"/>
              </a:lnSpc>
              <a:spcBef>
                <a:spcPts val="785"/>
              </a:spcBef>
            </a:pPr>
            <a:endParaRPr spc="-10" dirty="0"/>
          </a:p>
          <a:p>
            <a:pPr marL="12700" marR="5080" algn="just">
              <a:lnSpc>
                <a:spcPct val="100000"/>
              </a:lnSpc>
            </a:pPr>
            <a:r>
              <a:rPr spc="-70" dirty="0">
                <a:latin typeface="Roboto Bk"/>
                <a:cs typeface="Roboto Bk"/>
              </a:rPr>
              <a:t>Supervised</a:t>
            </a:r>
            <a:r>
              <a:rPr spc="-10" dirty="0">
                <a:latin typeface="Roboto Bk"/>
                <a:cs typeface="Roboto Bk"/>
              </a:rPr>
              <a:t> </a:t>
            </a:r>
            <a:r>
              <a:rPr spc="-55" dirty="0">
                <a:latin typeface="Roboto Bk"/>
                <a:cs typeface="Roboto Bk"/>
              </a:rPr>
              <a:t>machine</a:t>
            </a:r>
            <a:r>
              <a:rPr spc="-5" dirty="0">
                <a:latin typeface="Roboto Bk"/>
                <a:cs typeface="Roboto Bk"/>
              </a:rPr>
              <a:t> </a:t>
            </a:r>
            <a:r>
              <a:rPr spc="-50" dirty="0">
                <a:latin typeface="Roboto Bk"/>
                <a:cs typeface="Roboto Bk"/>
              </a:rPr>
              <a:t>learning</a:t>
            </a:r>
            <a:r>
              <a:rPr spc="-5" dirty="0">
                <a:latin typeface="Roboto Bk"/>
                <a:cs typeface="Roboto Bk"/>
              </a:rPr>
              <a:t> </a:t>
            </a:r>
            <a:r>
              <a:rPr dirty="0">
                <a:latin typeface="Roboto Bk"/>
                <a:cs typeface="Roboto Bk"/>
              </a:rPr>
              <a:t>is</a:t>
            </a:r>
            <a:r>
              <a:rPr spc="-10" dirty="0">
                <a:latin typeface="Roboto Bk"/>
                <a:cs typeface="Roboto Bk"/>
              </a:rPr>
              <a:t> </a:t>
            </a:r>
            <a:r>
              <a:rPr spc="-25" dirty="0">
                <a:latin typeface="Roboto Bk"/>
                <a:cs typeface="Roboto Bk"/>
              </a:rPr>
              <a:t>based</a:t>
            </a:r>
            <a:r>
              <a:rPr spc="-10" dirty="0">
                <a:latin typeface="Roboto Bk"/>
                <a:cs typeface="Roboto Bk"/>
              </a:rPr>
              <a:t> </a:t>
            </a:r>
            <a:r>
              <a:rPr dirty="0">
                <a:latin typeface="Roboto Bk"/>
                <a:cs typeface="Roboto Bk"/>
              </a:rPr>
              <a:t>on</a:t>
            </a:r>
            <a:r>
              <a:rPr spc="-10" dirty="0">
                <a:latin typeface="Roboto Bk"/>
                <a:cs typeface="Roboto Bk"/>
              </a:rPr>
              <a:t> </a:t>
            </a:r>
            <a:r>
              <a:rPr spc="-60" dirty="0">
                <a:latin typeface="Roboto Bk"/>
                <a:cs typeface="Roboto Bk"/>
              </a:rPr>
              <a:t>training,</a:t>
            </a:r>
            <a:r>
              <a:rPr dirty="0">
                <a:latin typeface="Roboto Bk"/>
                <a:cs typeface="Roboto Bk"/>
              </a:rPr>
              <a:t> i.e.</a:t>
            </a:r>
            <a:r>
              <a:rPr spc="-10" dirty="0">
                <a:latin typeface="Roboto Bk"/>
                <a:cs typeface="Roboto Bk"/>
              </a:rPr>
              <a:t> </a:t>
            </a:r>
            <a:r>
              <a:rPr spc="-55" dirty="0">
                <a:latin typeface="Roboto Bk"/>
                <a:cs typeface="Roboto Bk"/>
              </a:rPr>
              <a:t>deriving</a:t>
            </a:r>
            <a:r>
              <a:rPr spc="-5" dirty="0">
                <a:latin typeface="Roboto Bk"/>
                <a:cs typeface="Roboto Bk"/>
              </a:rPr>
              <a:t> </a:t>
            </a:r>
            <a:r>
              <a:rPr dirty="0">
                <a:latin typeface="Roboto Bk"/>
                <a:cs typeface="Roboto Bk"/>
              </a:rPr>
              <a:t>a</a:t>
            </a:r>
            <a:r>
              <a:rPr spc="-5" dirty="0">
                <a:latin typeface="Roboto Bk"/>
                <a:cs typeface="Roboto Bk"/>
              </a:rPr>
              <a:t> </a:t>
            </a:r>
            <a:r>
              <a:rPr spc="-35" dirty="0">
                <a:latin typeface="Roboto Bk"/>
                <a:cs typeface="Roboto Bk"/>
              </a:rPr>
              <a:t>model</a:t>
            </a:r>
            <a:r>
              <a:rPr spc="-5" dirty="0">
                <a:latin typeface="Roboto Bk"/>
                <a:cs typeface="Roboto Bk"/>
              </a:rPr>
              <a:t> </a:t>
            </a:r>
            <a:r>
              <a:rPr spc="-25" dirty="0">
                <a:latin typeface="Roboto Bk"/>
                <a:cs typeface="Roboto Bk"/>
              </a:rPr>
              <a:t>based</a:t>
            </a:r>
            <a:r>
              <a:rPr spc="-10" dirty="0">
                <a:latin typeface="Roboto Bk"/>
                <a:cs typeface="Roboto Bk"/>
              </a:rPr>
              <a:t> </a:t>
            </a:r>
            <a:r>
              <a:rPr dirty="0">
                <a:latin typeface="Roboto Bk"/>
                <a:cs typeface="Roboto Bk"/>
              </a:rPr>
              <a:t>on</a:t>
            </a:r>
            <a:r>
              <a:rPr spc="-10" dirty="0">
                <a:latin typeface="Roboto Bk"/>
                <a:cs typeface="Roboto Bk"/>
              </a:rPr>
              <a:t> </a:t>
            </a:r>
            <a:r>
              <a:rPr spc="-65" dirty="0">
                <a:latin typeface="Roboto Bk"/>
                <a:cs typeface="Roboto Bk"/>
              </a:rPr>
              <a:t>examples,</a:t>
            </a:r>
            <a:r>
              <a:rPr spc="-10" dirty="0">
                <a:latin typeface="Roboto Bk"/>
                <a:cs typeface="Roboto Bk"/>
              </a:rPr>
              <a:t> with</a:t>
            </a:r>
            <a:r>
              <a:rPr dirty="0">
                <a:latin typeface="Roboto Bk"/>
                <a:cs typeface="Roboto Bk"/>
              </a:rPr>
              <a:t> one</a:t>
            </a:r>
            <a:r>
              <a:rPr spc="-15" dirty="0">
                <a:latin typeface="Roboto Bk"/>
                <a:cs typeface="Roboto Bk"/>
              </a:rPr>
              <a:t> </a:t>
            </a:r>
            <a:r>
              <a:rPr spc="-55" dirty="0">
                <a:latin typeface="Roboto Bk"/>
                <a:cs typeface="Roboto Bk"/>
              </a:rPr>
              <a:t>example</a:t>
            </a:r>
            <a:r>
              <a:rPr spc="-5" dirty="0">
                <a:latin typeface="Roboto Bk"/>
                <a:cs typeface="Roboto Bk"/>
              </a:rPr>
              <a:t> </a:t>
            </a:r>
            <a:r>
              <a:rPr spc="-35" dirty="0">
                <a:latin typeface="Roboto Bk"/>
                <a:cs typeface="Roboto Bk"/>
              </a:rPr>
              <a:t>being</a:t>
            </a:r>
            <a:r>
              <a:rPr spc="-5" dirty="0">
                <a:latin typeface="Roboto Bk"/>
                <a:cs typeface="Roboto Bk"/>
              </a:rPr>
              <a:t> </a:t>
            </a:r>
            <a:r>
              <a:rPr dirty="0">
                <a:latin typeface="Roboto Bk"/>
                <a:cs typeface="Roboto Bk"/>
              </a:rPr>
              <a:t>one</a:t>
            </a:r>
            <a:r>
              <a:rPr spc="-5" dirty="0">
                <a:latin typeface="Roboto Bk"/>
                <a:cs typeface="Roboto Bk"/>
              </a:rPr>
              <a:t> </a:t>
            </a:r>
            <a:r>
              <a:rPr dirty="0">
                <a:latin typeface="Roboto Bk"/>
                <a:cs typeface="Roboto Bk"/>
              </a:rPr>
              <a:t>set</a:t>
            </a:r>
            <a:r>
              <a:rPr spc="-5" dirty="0">
                <a:latin typeface="Roboto Bk"/>
                <a:cs typeface="Roboto Bk"/>
              </a:rPr>
              <a:t> </a:t>
            </a:r>
            <a:r>
              <a:rPr spc="-25" dirty="0">
                <a:latin typeface="Roboto Bk"/>
                <a:cs typeface="Roboto Bk"/>
              </a:rPr>
              <a:t>of </a:t>
            </a:r>
            <a:r>
              <a:rPr spc="-75" dirty="0">
                <a:latin typeface="Roboto Bk"/>
                <a:cs typeface="Roboto Bk"/>
              </a:rPr>
              <a:t>predictors</a:t>
            </a:r>
            <a:r>
              <a:rPr spc="-15" dirty="0">
                <a:latin typeface="Roboto Bk"/>
                <a:cs typeface="Roboto Bk"/>
              </a:rPr>
              <a:t> </a:t>
            </a:r>
            <a:r>
              <a:rPr spc="-65" dirty="0">
                <a:latin typeface="Roboto Bk"/>
                <a:cs typeface="Roboto Bk"/>
              </a:rPr>
              <a:t>and</a:t>
            </a:r>
            <a:r>
              <a:rPr spc="-10" dirty="0">
                <a:latin typeface="Roboto Bk"/>
                <a:cs typeface="Roboto Bk"/>
              </a:rPr>
              <a:t> </a:t>
            </a:r>
            <a:r>
              <a:rPr spc="-65" dirty="0">
                <a:latin typeface="Roboto Bk"/>
                <a:cs typeface="Roboto Bk"/>
              </a:rPr>
              <a:t>the</a:t>
            </a:r>
            <a:r>
              <a:rPr spc="5" dirty="0">
                <a:latin typeface="Roboto Bk"/>
                <a:cs typeface="Roboto Bk"/>
              </a:rPr>
              <a:t> </a:t>
            </a:r>
            <a:r>
              <a:rPr spc="-110" dirty="0">
                <a:latin typeface="Roboto Bk"/>
                <a:cs typeface="Roboto Bk"/>
              </a:rPr>
              <a:t>known</a:t>
            </a:r>
            <a:r>
              <a:rPr spc="20" dirty="0">
                <a:latin typeface="Roboto Bk"/>
                <a:cs typeface="Roboto Bk"/>
              </a:rPr>
              <a:t> </a:t>
            </a:r>
            <a:r>
              <a:rPr spc="-95" dirty="0">
                <a:latin typeface="Roboto Bk"/>
                <a:cs typeface="Roboto Bk"/>
              </a:rPr>
              <a:t>outcome</a:t>
            </a:r>
            <a:r>
              <a:rPr spc="10" dirty="0">
                <a:latin typeface="Roboto Bk"/>
                <a:cs typeface="Roboto Bk"/>
              </a:rPr>
              <a:t> </a:t>
            </a:r>
            <a:r>
              <a:rPr spc="-40" dirty="0">
                <a:latin typeface="Roboto Bk"/>
                <a:cs typeface="Roboto Bk"/>
              </a:rPr>
              <a:t>for</a:t>
            </a:r>
            <a:r>
              <a:rPr spc="10" dirty="0">
                <a:latin typeface="Roboto Bk"/>
                <a:cs typeface="Roboto Bk"/>
              </a:rPr>
              <a:t> </a:t>
            </a:r>
            <a:r>
              <a:rPr spc="-70" dirty="0">
                <a:latin typeface="Roboto Bk"/>
                <a:cs typeface="Roboto Bk"/>
              </a:rPr>
              <a:t>that</a:t>
            </a:r>
            <a:r>
              <a:rPr spc="5" dirty="0">
                <a:latin typeface="Roboto Bk"/>
                <a:cs typeface="Roboto Bk"/>
              </a:rPr>
              <a:t> </a:t>
            </a:r>
            <a:r>
              <a:rPr spc="-45" dirty="0">
                <a:latin typeface="Roboto Bk"/>
                <a:cs typeface="Roboto Bk"/>
              </a:rPr>
              <a:t>set</a:t>
            </a:r>
            <a:r>
              <a:rPr spc="15" dirty="0">
                <a:latin typeface="Roboto Bk"/>
                <a:cs typeface="Roboto Bk"/>
              </a:rPr>
              <a:t> </a:t>
            </a:r>
            <a:r>
              <a:rPr dirty="0">
                <a:latin typeface="Roboto Bk"/>
                <a:cs typeface="Roboto Bk"/>
              </a:rPr>
              <a:t>of </a:t>
            </a:r>
            <a:r>
              <a:rPr spc="-70" dirty="0">
                <a:latin typeface="Roboto Bk"/>
                <a:cs typeface="Roboto Bk"/>
              </a:rPr>
              <a:t>predictors.</a:t>
            </a:r>
            <a:r>
              <a:rPr spc="10" dirty="0">
                <a:latin typeface="Roboto Bk"/>
                <a:cs typeface="Roboto Bk"/>
              </a:rPr>
              <a:t> </a:t>
            </a:r>
            <a:r>
              <a:rPr spc="-90" dirty="0">
                <a:latin typeface="Roboto Bk"/>
                <a:cs typeface="Roboto Bk"/>
              </a:rPr>
              <a:t>Hence,</a:t>
            </a:r>
            <a:r>
              <a:rPr spc="15" dirty="0">
                <a:latin typeface="Roboto Bk"/>
                <a:cs typeface="Roboto Bk"/>
              </a:rPr>
              <a:t> </a:t>
            </a:r>
            <a:r>
              <a:rPr spc="-40" dirty="0">
                <a:latin typeface="Roboto Bk"/>
                <a:cs typeface="Roboto Bk"/>
              </a:rPr>
              <a:t>for</a:t>
            </a:r>
            <a:r>
              <a:rPr dirty="0">
                <a:latin typeface="Roboto Bk"/>
                <a:cs typeface="Roboto Bk"/>
              </a:rPr>
              <a:t> </a:t>
            </a:r>
            <a:r>
              <a:rPr spc="-90" dirty="0">
                <a:latin typeface="Roboto Bk"/>
                <a:cs typeface="Roboto Bk"/>
              </a:rPr>
              <a:t>supervised</a:t>
            </a:r>
            <a:r>
              <a:rPr spc="15" dirty="0">
                <a:latin typeface="Roboto Bk"/>
                <a:cs typeface="Roboto Bk"/>
              </a:rPr>
              <a:t> </a:t>
            </a:r>
            <a:r>
              <a:rPr spc="-90" dirty="0">
                <a:latin typeface="Roboto Bk"/>
                <a:cs typeface="Roboto Bk"/>
              </a:rPr>
              <a:t>machine</a:t>
            </a:r>
            <a:r>
              <a:rPr spc="10" dirty="0">
                <a:latin typeface="Roboto Bk"/>
                <a:cs typeface="Roboto Bk"/>
              </a:rPr>
              <a:t> </a:t>
            </a:r>
            <a:r>
              <a:rPr spc="-90" dirty="0">
                <a:latin typeface="Roboto Bk"/>
                <a:cs typeface="Roboto Bk"/>
              </a:rPr>
              <a:t>learning,</a:t>
            </a:r>
            <a:r>
              <a:rPr spc="5" dirty="0">
                <a:latin typeface="Roboto Bk"/>
                <a:cs typeface="Roboto Bk"/>
              </a:rPr>
              <a:t> </a:t>
            </a:r>
            <a:r>
              <a:rPr spc="-75" dirty="0">
                <a:latin typeface="Roboto Bk"/>
                <a:cs typeface="Roboto Bk"/>
              </a:rPr>
              <a:t>one</a:t>
            </a:r>
            <a:r>
              <a:rPr dirty="0">
                <a:latin typeface="Roboto Bk"/>
                <a:cs typeface="Roboto Bk"/>
              </a:rPr>
              <a:t> </a:t>
            </a:r>
            <a:r>
              <a:rPr spc="-75" dirty="0">
                <a:latin typeface="Roboto Bk"/>
                <a:cs typeface="Roboto Bk"/>
              </a:rPr>
              <a:t>needs</a:t>
            </a:r>
            <a:r>
              <a:rPr spc="10" dirty="0">
                <a:latin typeface="Roboto Bk"/>
                <a:cs typeface="Roboto Bk"/>
              </a:rPr>
              <a:t> </a:t>
            </a:r>
            <a:r>
              <a:rPr dirty="0">
                <a:latin typeface="Roboto Bk"/>
                <a:cs typeface="Roboto Bk"/>
              </a:rPr>
              <a:t>a</a:t>
            </a:r>
            <a:r>
              <a:rPr spc="5" dirty="0">
                <a:latin typeface="Roboto Bk"/>
                <a:cs typeface="Roboto Bk"/>
              </a:rPr>
              <a:t> </a:t>
            </a:r>
            <a:r>
              <a:rPr spc="-75" dirty="0">
                <a:latin typeface="Roboto Bk"/>
                <a:cs typeface="Roboto Bk"/>
              </a:rPr>
              <a:t>labeled</a:t>
            </a:r>
            <a:r>
              <a:rPr spc="20" dirty="0">
                <a:latin typeface="Roboto Bk"/>
                <a:cs typeface="Roboto Bk"/>
              </a:rPr>
              <a:t> </a:t>
            </a:r>
            <a:r>
              <a:rPr spc="-75" dirty="0">
                <a:latin typeface="Roboto Bk"/>
                <a:cs typeface="Roboto Bk"/>
              </a:rPr>
              <a:t>dataset,</a:t>
            </a:r>
            <a:r>
              <a:rPr spc="5" dirty="0">
                <a:latin typeface="Roboto Bk"/>
                <a:cs typeface="Roboto Bk"/>
              </a:rPr>
              <a:t> </a:t>
            </a:r>
            <a:r>
              <a:rPr spc="-50" dirty="0">
                <a:latin typeface="Roboto Bk"/>
                <a:cs typeface="Roboto Bk"/>
              </a:rPr>
              <a:t>a </a:t>
            </a:r>
            <a:r>
              <a:rPr spc="-90" dirty="0">
                <a:latin typeface="Roboto Bk"/>
                <a:cs typeface="Roboto Bk"/>
              </a:rPr>
              <a:t>dataset</a:t>
            </a:r>
            <a:r>
              <a:rPr dirty="0">
                <a:latin typeface="Roboto Bk"/>
                <a:cs typeface="Roboto Bk"/>
              </a:rPr>
              <a:t> </a:t>
            </a:r>
            <a:r>
              <a:rPr spc="-100" dirty="0">
                <a:latin typeface="Roboto Bk"/>
                <a:cs typeface="Roboto Bk"/>
              </a:rPr>
              <a:t>with</a:t>
            </a:r>
            <a:r>
              <a:rPr spc="-10" dirty="0">
                <a:latin typeface="Roboto Bk"/>
                <a:cs typeface="Roboto Bk"/>
              </a:rPr>
              <a:t> </a:t>
            </a:r>
            <a:r>
              <a:rPr spc="-95" dirty="0">
                <a:latin typeface="Roboto Bk"/>
                <a:cs typeface="Roboto Bk"/>
              </a:rPr>
              <a:t>example</a:t>
            </a:r>
            <a:r>
              <a:rPr spc="-20" dirty="0">
                <a:latin typeface="Roboto Bk"/>
                <a:cs typeface="Roboto Bk"/>
              </a:rPr>
              <a:t> </a:t>
            </a:r>
            <a:r>
              <a:rPr spc="-100" dirty="0">
                <a:latin typeface="Roboto Bk"/>
                <a:cs typeface="Roboto Bk"/>
              </a:rPr>
              <a:t>with</a:t>
            </a:r>
            <a:r>
              <a:rPr spc="-10" dirty="0">
                <a:latin typeface="Roboto Bk"/>
                <a:cs typeface="Roboto Bk"/>
              </a:rPr>
              <a:t> </a:t>
            </a:r>
            <a:r>
              <a:rPr spc="-80" dirty="0">
                <a:latin typeface="Roboto Bk"/>
                <a:cs typeface="Roboto Bk"/>
              </a:rPr>
              <a:t>for</a:t>
            </a:r>
            <a:r>
              <a:rPr spc="-15" dirty="0">
                <a:latin typeface="Roboto Bk"/>
                <a:cs typeface="Roboto Bk"/>
              </a:rPr>
              <a:t> </a:t>
            </a:r>
            <a:r>
              <a:rPr spc="-105" dirty="0">
                <a:latin typeface="Roboto Bk"/>
                <a:cs typeface="Roboto Bk"/>
              </a:rPr>
              <a:t>every</a:t>
            </a:r>
            <a:r>
              <a:rPr dirty="0">
                <a:latin typeface="Roboto Bk"/>
                <a:cs typeface="Roboto Bk"/>
              </a:rPr>
              <a:t> </a:t>
            </a:r>
            <a:r>
              <a:rPr spc="-95" dirty="0">
                <a:latin typeface="Roboto Bk"/>
                <a:cs typeface="Roboto Bk"/>
              </a:rPr>
              <a:t>example</a:t>
            </a:r>
            <a:r>
              <a:rPr spc="-15" dirty="0">
                <a:latin typeface="Roboto Bk"/>
                <a:cs typeface="Roboto Bk"/>
              </a:rPr>
              <a:t> </a:t>
            </a:r>
            <a:r>
              <a:rPr spc="-100" dirty="0">
                <a:latin typeface="Roboto Bk"/>
                <a:cs typeface="Roboto Bk"/>
              </a:rPr>
              <a:t>the</a:t>
            </a:r>
            <a:r>
              <a:rPr spc="-15" dirty="0">
                <a:latin typeface="Roboto Bk"/>
                <a:cs typeface="Roboto Bk"/>
              </a:rPr>
              <a:t> </a:t>
            </a:r>
            <a:r>
              <a:rPr spc="-114" dirty="0">
                <a:latin typeface="Roboto Bk"/>
                <a:cs typeface="Roboto Bk"/>
              </a:rPr>
              <a:t>known</a:t>
            </a:r>
            <a:r>
              <a:rPr spc="-30" dirty="0">
                <a:latin typeface="Roboto Bk"/>
                <a:cs typeface="Roboto Bk"/>
              </a:rPr>
              <a:t> </a:t>
            </a:r>
            <a:r>
              <a:rPr spc="-100" dirty="0">
                <a:latin typeface="Roboto Bk"/>
                <a:cs typeface="Roboto Bk"/>
              </a:rPr>
              <a:t>outcome</a:t>
            </a:r>
            <a:r>
              <a:rPr spc="-40" dirty="0">
                <a:latin typeface="Roboto Bk"/>
                <a:cs typeface="Roboto Bk"/>
              </a:rPr>
              <a:t> </a:t>
            </a:r>
            <a:r>
              <a:rPr spc="-90" dirty="0">
                <a:latin typeface="Roboto Bk"/>
                <a:cs typeface="Roboto Bk"/>
              </a:rPr>
              <a:t>(the</a:t>
            </a:r>
            <a:r>
              <a:rPr spc="-15" dirty="0">
                <a:latin typeface="Roboto Bk"/>
                <a:cs typeface="Roboto Bk"/>
              </a:rPr>
              <a:t> </a:t>
            </a:r>
            <a:r>
              <a:rPr spc="-114" dirty="0">
                <a:latin typeface="Roboto Bk"/>
                <a:cs typeface="Roboto Bk"/>
              </a:rPr>
              <a:t>known</a:t>
            </a:r>
            <a:r>
              <a:rPr spc="-35" dirty="0">
                <a:latin typeface="Roboto Bk"/>
                <a:cs typeface="Roboto Bk"/>
              </a:rPr>
              <a:t> </a:t>
            </a:r>
            <a:r>
              <a:rPr spc="-100" dirty="0">
                <a:latin typeface="Roboto Bk"/>
                <a:cs typeface="Roboto Bk"/>
              </a:rPr>
              <a:t>outcome</a:t>
            </a:r>
            <a:r>
              <a:rPr spc="-35" dirty="0">
                <a:latin typeface="Roboto Bk"/>
                <a:cs typeface="Roboto Bk"/>
              </a:rPr>
              <a:t> </a:t>
            </a:r>
            <a:r>
              <a:rPr spc="-75" dirty="0">
                <a:latin typeface="Roboto Bk"/>
                <a:cs typeface="Roboto Bk"/>
              </a:rPr>
              <a:t>of</a:t>
            </a:r>
            <a:r>
              <a:rPr spc="-25" dirty="0">
                <a:latin typeface="Roboto Bk"/>
                <a:cs typeface="Roboto Bk"/>
              </a:rPr>
              <a:t> </a:t>
            </a:r>
            <a:r>
              <a:rPr spc="-100" dirty="0">
                <a:latin typeface="Roboto Bk"/>
                <a:cs typeface="Roboto Bk"/>
              </a:rPr>
              <a:t>an</a:t>
            </a:r>
            <a:r>
              <a:rPr spc="-5" dirty="0">
                <a:latin typeface="Roboto Bk"/>
                <a:cs typeface="Roboto Bk"/>
              </a:rPr>
              <a:t> </a:t>
            </a:r>
            <a:r>
              <a:rPr spc="-95" dirty="0">
                <a:latin typeface="Roboto Bk"/>
                <a:cs typeface="Roboto Bk"/>
              </a:rPr>
              <a:t>example</a:t>
            </a:r>
            <a:r>
              <a:rPr spc="-15" dirty="0">
                <a:latin typeface="Roboto Bk"/>
                <a:cs typeface="Roboto Bk"/>
              </a:rPr>
              <a:t> </a:t>
            </a:r>
            <a:r>
              <a:rPr spc="-80" dirty="0">
                <a:latin typeface="Roboto Bk"/>
                <a:cs typeface="Roboto Bk"/>
              </a:rPr>
              <a:t>is</a:t>
            </a:r>
            <a:r>
              <a:rPr spc="-10" dirty="0">
                <a:latin typeface="Roboto Bk"/>
                <a:cs typeface="Roboto Bk"/>
              </a:rPr>
              <a:t> </a:t>
            </a:r>
            <a:r>
              <a:rPr spc="-80" dirty="0">
                <a:latin typeface="Roboto Bk"/>
                <a:cs typeface="Roboto Bk"/>
              </a:rPr>
              <a:t>also</a:t>
            </a:r>
            <a:r>
              <a:rPr spc="-5" dirty="0">
                <a:latin typeface="Roboto Bk"/>
                <a:cs typeface="Roboto Bk"/>
              </a:rPr>
              <a:t> </a:t>
            </a:r>
            <a:r>
              <a:rPr spc="-80" dirty="0">
                <a:latin typeface="Roboto Bk"/>
                <a:cs typeface="Roboto Bk"/>
              </a:rPr>
              <a:t>called</a:t>
            </a:r>
            <a:r>
              <a:rPr spc="25" dirty="0">
                <a:latin typeface="Roboto Bk"/>
                <a:cs typeface="Roboto Bk"/>
              </a:rPr>
              <a:t> </a:t>
            </a:r>
            <a:r>
              <a:rPr spc="-70" dirty="0">
                <a:latin typeface="Roboto Bk"/>
                <a:cs typeface="Roboto Bk"/>
              </a:rPr>
              <a:t>a</a:t>
            </a:r>
            <a:r>
              <a:rPr spc="-10" dirty="0">
                <a:latin typeface="Roboto Bk"/>
                <a:cs typeface="Roboto Bk"/>
              </a:rPr>
              <a:t> label)</a:t>
            </a:r>
          </a:p>
          <a:p>
            <a:pPr marL="12700" algn="just">
              <a:lnSpc>
                <a:spcPts val="1670"/>
              </a:lnSpc>
              <a:spcBef>
                <a:spcPts val="409"/>
              </a:spcBef>
            </a:pPr>
            <a:r>
              <a:rPr spc="-125" dirty="0">
                <a:latin typeface="Roboto Bk"/>
                <a:cs typeface="Roboto Bk"/>
              </a:rPr>
              <a:t>So</a:t>
            </a:r>
            <a:r>
              <a:rPr spc="20" dirty="0">
                <a:latin typeface="Roboto Bk"/>
                <a:cs typeface="Roboto Bk"/>
              </a:rPr>
              <a:t> </a:t>
            </a:r>
            <a:r>
              <a:rPr dirty="0">
                <a:latin typeface="Roboto Bk"/>
                <a:cs typeface="Roboto Bk"/>
              </a:rPr>
              <a:t>a</a:t>
            </a:r>
            <a:r>
              <a:rPr spc="15" dirty="0">
                <a:latin typeface="Roboto Bk"/>
                <a:cs typeface="Roboto Bk"/>
              </a:rPr>
              <a:t> </a:t>
            </a:r>
            <a:r>
              <a:rPr spc="-90" dirty="0">
                <a:latin typeface="Roboto Bk"/>
                <a:cs typeface="Roboto Bk"/>
              </a:rPr>
              <a:t>labeled</a:t>
            </a:r>
            <a:r>
              <a:rPr spc="25" dirty="0">
                <a:latin typeface="Roboto Bk"/>
                <a:cs typeface="Roboto Bk"/>
              </a:rPr>
              <a:t> </a:t>
            </a:r>
            <a:r>
              <a:rPr spc="-85" dirty="0">
                <a:latin typeface="Roboto Bk"/>
                <a:cs typeface="Roboto Bk"/>
              </a:rPr>
              <a:t>dataset</a:t>
            </a:r>
            <a:r>
              <a:rPr spc="35" dirty="0">
                <a:latin typeface="Roboto Bk"/>
                <a:cs typeface="Roboto Bk"/>
              </a:rPr>
              <a:t> </a:t>
            </a:r>
            <a:r>
              <a:rPr spc="-95" dirty="0">
                <a:latin typeface="Roboto Bk"/>
                <a:cs typeface="Roboto Bk"/>
              </a:rPr>
              <a:t>contains</a:t>
            </a:r>
            <a:r>
              <a:rPr spc="15" dirty="0">
                <a:latin typeface="Roboto Bk"/>
                <a:cs typeface="Roboto Bk"/>
              </a:rPr>
              <a:t> </a:t>
            </a:r>
            <a:r>
              <a:rPr dirty="0">
                <a:latin typeface="Roboto Bk"/>
                <a:cs typeface="Roboto Bk"/>
              </a:rPr>
              <a:t>a</a:t>
            </a:r>
            <a:r>
              <a:rPr spc="20" dirty="0">
                <a:latin typeface="Roboto Bk"/>
                <a:cs typeface="Roboto Bk"/>
              </a:rPr>
              <a:t> </a:t>
            </a:r>
            <a:r>
              <a:rPr spc="-90" dirty="0">
                <a:latin typeface="Roboto Bk"/>
                <a:cs typeface="Roboto Bk"/>
              </a:rPr>
              <a:t>set</a:t>
            </a:r>
            <a:r>
              <a:rPr spc="20" dirty="0">
                <a:latin typeface="Roboto Bk"/>
                <a:cs typeface="Roboto Bk"/>
              </a:rPr>
              <a:t> </a:t>
            </a:r>
            <a:r>
              <a:rPr spc="-80" dirty="0">
                <a:latin typeface="Roboto Bk"/>
                <a:cs typeface="Roboto Bk"/>
              </a:rPr>
              <a:t>of</a:t>
            </a:r>
            <a:r>
              <a:rPr spc="15" dirty="0">
                <a:latin typeface="Roboto Bk"/>
                <a:cs typeface="Roboto Bk"/>
              </a:rPr>
              <a:t> </a:t>
            </a:r>
            <a:r>
              <a:rPr spc="-100" dirty="0">
                <a:latin typeface="Roboto Bk"/>
                <a:cs typeface="Roboto Bk"/>
              </a:rPr>
              <a:t>example</a:t>
            </a:r>
            <a:r>
              <a:rPr spc="25" dirty="0">
                <a:latin typeface="Roboto Bk"/>
                <a:cs typeface="Roboto Bk"/>
              </a:rPr>
              <a:t> </a:t>
            </a:r>
            <a:r>
              <a:rPr spc="-90" dirty="0">
                <a:latin typeface="Roboto Bk"/>
                <a:cs typeface="Roboto Bk"/>
              </a:rPr>
              <a:t>features</a:t>
            </a:r>
            <a:r>
              <a:rPr spc="15" dirty="0">
                <a:latin typeface="Roboto Bk"/>
                <a:cs typeface="Roboto Bk"/>
              </a:rPr>
              <a:t> </a:t>
            </a:r>
            <a:r>
              <a:rPr spc="-100" dirty="0">
                <a:latin typeface="Roboto Bk"/>
                <a:cs typeface="Roboto Bk"/>
              </a:rPr>
              <a:t>(dependent</a:t>
            </a:r>
            <a:r>
              <a:rPr spc="20" dirty="0">
                <a:latin typeface="Roboto Bk"/>
                <a:cs typeface="Roboto Bk"/>
              </a:rPr>
              <a:t> </a:t>
            </a:r>
            <a:r>
              <a:rPr spc="-90" dirty="0">
                <a:latin typeface="Roboto Bk"/>
                <a:cs typeface="Roboto Bk"/>
              </a:rPr>
              <a:t>features</a:t>
            </a:r>
            <a:r>
              <a:rPr spc="20" dirty="0">
                <a:latin typeface="Roboto Bk"/>
                <a:cs typeface="Roboto Bk"/>
              </a:rPr>
              <a:t> </a:t>
            </a:r>
            <a:r>
              <a:rPr spc="-85" dirty="0">
                <a:latin typeface="Roboto Bk"/>
                <a:cs typeface="Roboto Bk"/>
              </a:rPr>
              <a:t>or</a:t>
            </a:r>
            <a:r>
              <a:rPr spc="10" dirty="0">
                <a:latin typeface="Roboto Bk"/>
                <a:cs typeface="Roboto Bk"/>
              </a:rPr>
              <a:t> </a:t>
            </a:r>
            <a:r>
              <a:rPr spc="-80" dirty="0">
                <a:latin typeface="Roboto Bk"/>
                <a:cs typeface="Roboto Bk"/>
              </a:rPr>
              <a:t>predictors)</a:t>
            </a:r>
            <a:r>
              <a:rPr spc="15" dirty="0">
                <a:latin typeface="Roboto Bk"/>
                <a:cs typeface="Roboto Bk"/>
              </a:rPr>
              <a:t> </a:t>
            </a:r>
            <a:r>
              <a:rPr spc="-100" dirty="0">
                <a:latin typeface="Roboto Bk"/>
                <a:cs typeface="Roboto Bk"/>
              </a:rPr>
              <a:t>and</a:t>
            </a:r>
            <a:r>
              <a:rPr spc="20" dirty="0">
                <a:latin typeface="Roboto Bk"/>
                <a:cs typeface="Roboto Bk"/>
              </a:rPr>
              <a:t> </a:t>
            </a:r>
            <a:r>
              <a:rPr spc="-90" dirty="0">
                <a:latin typeface="Roboto Bk"/>
                <a:cs typeface="Roboto Bk"/>
              </a:rPr>
              <a:t>the</a:t>
            </a:r>
            <a:r>
              <a:rPr spc="20" dirty="0">
                <a:latin typeface="Roboto Bk"/>
                <a:cs typeface="Roboto Bk"/>
              </a:rPr>
              <a:t> </a:t>
            </a:r>
            <a:r>
              <a:rPr spc="-125" dirty="0">
                <a:latin typeface="Roboto Bk"/>
                <a:cs typeface="Roboto Bk"/>
              </a:rPr>
              <a:t>known</a:t>
            </a:r>
            <a:r>
              <a:rPr spc="10" dirty="0">
                <a:latin typeface="Roboto Bk"/>
                <a:cs typeface="Roboto Bk"/>
              </a:rPr>
              <a:t> </a:t>
            </a:r>
            <a:r>
              <a:rPr spc="-110" dirty="0">
                <a:latin typeface="Roboto Bk"/>
                <a:cs typeface="Roboto Bk"/>
              </a:rPr>
              <a:t>outcome</a:t>
            </a:r>
            <a:r>
              <a:rPr spc="20" dirty="0">
                <a:latin typeface="Roboto Bk"/>
                <a:cs typeface="Roboto Bk"/>
              </a:rPr>
              <a:t> </a:t>
            </a:r>
            <a:r>
              <a:rPr spc="-85" dirty="0">
                <a:latin typeface="Roboto Bk"/>
                <a:cs typeface="Roboto Bk"/>
              </a:rPr>
              <a:t>or</a:t>
            </a:r>
            <a:r>
              <a:rPr spc="20" dirty="0">
                <a:latin typeface="Roboto Bk"/>
                <a:cs typeface="Roboto Bk"/>
              </a:rPr>
              <a:t> </a:t>
            </a:r>
            <a:r>
              <a:rPr spc="-80" dirty="0">
                <a:latin typeface="Roboto Bk"/>
                <a:cs typeface="Roboto Bk"/>
              </a:rPr>
              <a:t>label</a:t>
            </a:r>
            <a:r>
              <a:rPr spc="20" dirty="0">
                <a:latin typeface="Roboto Bk"/>
                <a:cs typeface="Roboto Bk"/>
              </a:rPr>
              <a:t> </a:t>
            </a:r>
            <a:r>
              <a:rPr spc="-80" dirty="0">
                <a:latin typeface="Roboto Bk"/>
                <a:cs typeface="Roboto Bk"/>
              </a:rPr>
              <a:t>for</a:t>
            </a:r>
            <a:r>
              <a:rPr spc="10" dirty="0">
                <a:latin typeface="Roboto Bk"/>
                <a:cs typeface="Roboto Bk"/>
              </a:rPr>
              <a:t> </a:t>
            </a:r>
            <a:r>
              <a:rPr spc="-80" dirty="0">
                <a:latin typeface="Roboto Bk"/>
                <a:cs typeface="Roboto Bk"/>
              </a:rPr>
              <a:t>each</a:t>
            </a:r>
            <a:r>
              <a:rPr spc="20" dirty="0">
                <a:latin typeface="Roboto Bk"/>
                <a:cs typeface="Roboto Bk"/>
              </a:rPr>
              <a:t> </a:t>
            </a:r>
            <a:r>
              <a:rPr spc="-25" dirty="0">
                <a:latin typeface="Roboto Bk"/>
                <a:cs typeface="Roboto Bk"/>
              </a:rPr>
              <a:t>of</a:t>
            </a:r>
          </a:p>
          <a:p>
            <a:pPr marL="12700" algn="just">
              <a:lnSpc>
                <a:spcPts val="1670"/>
              </a:lnSpc>
            </a:pPr>
            <a:r>
              <a:rPr spc="-95" dirty="0">
                <a:latin typeface="Roboto Bk"/>
                <a:cs typeface="Roboto Bk"/>
              </a:rPr>
              <a:t>those</a:t>
            </a:r>
            <a:r>
              <a:rPr spc="-15" dirty="0">
                <a:latin typeface="Roboto Bk"/>
                <a:cs typeface="Roboto Bk"/>
              </a:rPr>
              <a:t> </a:t>
            </a:r>
            <a:r>
              <a:rPr spc="-10" dirty="0">
                <a:latin typeface="Roboto Bk"/>
                <a:cs typeface="Roboto Bk"/>
              </a:rPr>
              <a:t>examples.</a:t>
            </a: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394460">
              <a:lnSpc>
                <a:spcPct val="100000"/>
              </a:lnSpc>
              <a:spcBef>
                <a:spcPts val="95"/>
              </a:spcBef>
            </a:pPr>
            <a:r>
              <a:rPr dirty="0"/>
              <a:t>DATA</a:t>
            </a:r>
            <a:r>
              <a:rPr spc="-45" dirty="0"/>
              <a:t> </a:t>
            </a:r>
            <a:r>
              <a:rPr spc="-10" dirty="0"/>
              <a:t>PREPARATION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2066036"/>
            <a:ext cx="9558020" cy="2466975"/>
          </a:xfrm>
          <a:prstGeom prst="rect">
            <a:avLst/>
          </a:prstGeom>
        </p:spPr>
        <p:txBody>
          <a:bodyPr vert="horz" wrap="square" lIns="0" tIns="13335" rIns="0" bIns="0" rtlCol="0">
            <a:spAutoFit/>
          </a:bodyPr>
          <a:lstStyle/>
          <a:p>
            <a:pPr marL="12700" algn="just">
              <a:lnSpc>
                <a:spcPct val="100000"/>
              </a:lnSpc>
              <a:spcBef>
                <a:spcPts val="105"/>
              </a:spcBef>
            </a:pPr>
            <a:r>
              <a:rPr sz="1400" b="1" spc="-10" dirty="0">
                <a:solidFill>
                  <a:srgbClr val="434343"/>
                </a:solidFill>
                <a:latin typeface="Calibri"/>
                <a:cs typeface="Calibri"/>
              </a:rPr>
              <a:t>SCIKIT-</a:t>
            </a:r>
            <a:r>
              <a:rPr sz="1400" b="1" dirty="0">
                <a:solidFill>
                  <a:srgbClr val="434343"/>
                </a:solidFill>
                <a:latin typeface="Calibri"/>
                <a:cs typeface="Calibri"/>
              </a:rPr>
              <a:t>LEARN</a:t>
            </a:r>
            <a:r>
              <a:rPr sz="1400" b="1" spc="-35" dirty="0">
                <a:solidFill>
                  <a:srgbClr val="434343"/>
                </a:solidFill>
                <a:latin typeface="Calibri"/>
                <a:cs typeface="Calibri"/>
              </a:rPr>
              <a:t> </a:t>
            </a:r>
            <a:r>
              <a:rPr sz="1400" b="1" dirty="0">
                <a:solidFill>
                  <a:srgbClr val="434343"/>
                </a:solidFill>
                <a:latin typeface="Calibri"/>
                <a:cs typeface="Calibri"/>
              </a:rPr>
              <a:t>:</a:t>
            </a:r>
            <a:r>
              <a:rPr sz="1400" b="1" spc="-10" dirty="0">
                <a:solidFill>
                  <a:srgbClr val="434343"/>
                </a:solidFill>
                <a:latin typeface="Calibri"/>
                <a:cs typeface="Calibri"/>
              </a:rPr>
              <a:t> </a:t>
            </a:r>
            <a:r>
              <a:rPr sz="1400" b="1" dirty="0">
                <a:solidFill>
                  <a:srgbClr val="434343"/>
                </a:solidFill>
                <a:latin typeface="Calibri"/>
                <a:cs typeface="Calibri"/>
              </a:rPr>
              <a:t>FEATURE</a:t>
            </a:r>
            <a:r>
              <a:rPr sz="1400" b="1" spc="-30" dirty="0">
                <a:solidFill>
                  <a:srgbClr val="434343"/>
                </a:solidFill>
                <a:latin typeface="Calibri"/>
                <a:cs typeface="Calibri"/>
              </a:rPr>
              <a:t> </a:t>
            </a:r>
            <a:r>
              <a:rPr sz="1400" b="1" dirty="0">
                <a:solidFill>
                  <a:srgbClr val="434343"/>
                </a:solidFill>
                <a:latin typeface="Calibri"/>
                <a:cs typeface="Calibri"/>
              </a:rPr>
              <a:t>MATRIX</a:t>
            </a:r>
            <a:r>
              <a:rPr sz="1400" b="1" spc="-20" dirty="0">
                <a:solidFill>
                  <a:srgbClr val="434343"/>
                </a:solidFill>
                <a:latin typeface="Calibri"/>
                <a:cs typeface="Calibri"/>
              </a:rPr>
              <a:t> </a:t>
            </a:r>
            <a:r>
              <a:rPr sz="1400" b="1" dirty="0">
                <a:solidFill>
                  <a:srgbClr val="434343"/>
                </a:solidFill>
                <a:latin typeface="Calibri"/>
                <a:cs typeface="Calibri"/>
              </a:rPr>
              <a:t>AND</a:t>
            </a:r>
            <a:r>
              <a:rPr sz="1400" b="1" spc="-10" dirty="0">
                <a:solidFill>
                  <a:srgbClr val="434343"/>
                </a:solidFill>
                <a:latin typeface="Calibri"/>
                <a:cs typeface="Calibri"/>
              </a:rPr>
              <a:t> </a:t>
            </a:r>
            <a:r>
              <a:rPr sz="1400" b="1" dirty="0">
                <a:solidFill>
                  <a:srgbClr val="434343"/>
                </a:solidFill>
                <a:latin typeface="Calibri"/>
                <a:cs typeface="Calibri"/>
              </a:rPr>
              <a:t>TARGET</a:t>
            </a:r>
            <a:r>
              <a:rPr sz="1400" b="1" spc="-45" dirty="0">
                <a:solidFill>
                  <a:srgbClr val="434343"/>
                </a:solidFill>
                <a:latin typeface="Calibri"/>
                <a:cs typeface="Calibri"/>
              </a:rPr>
              <a:t> </a:t>
            </a:r>
            <a:r>
              <a:rPr sz="1400" b="1" spc="-10" dirty="0">
                <a:solidFill>
                  <a:srgbClr val="434343"/>
                </a:solidFill>
                <a:latin typeface="Calibri"/>
                <a:cs typeface="Calibri"/>
              </a:rPr>
              <a:t>ARRAY</a:t>
            </a:r>
            <a:endParaRPr sz="1400">
              <a:latin typeface="Calibri"/>
              <a:cs typeface="Calibri"/>
            </a:endParaRPr>
          </a:p>
          <a:p>
            <a:pPr>
              <a:lnSpc>
                <a:spcPct val="100000"/>
              </a:lnSpc>
              <a:spcBef>
                <a:spcPts val="785"/>
              </a:spcBef>
            </a:pPr>
            <a:endParaRPr sz="1400">
              <a:latin typeface="Calibri"/>
              <a:cs typeface="Calibri"/>
            </a:endParaRPr>
          </a:p>
          <a:p>
            <a:pPr marL="299085" indent="-286385">
              <a:lnSpc>
                <a:spcPct val="100000"/>
              </a:lnSpc>
              <a:buClr>
                <a:srgbClr val="000000"/>
              </a:buClr>
              <a:buFont typeface="Wingdings"/>
              <a:buChar char=""/>
              <a:tabLst>
                <a:tab pos="299085" algn="l"/>
              </a:tabLst>
            </a:pPr>
            <a:r>
              <a:rPr sz="1400" b="1" dirty="0">
                <a:solidFill>
                  <a:srgbClr val="006FC0"/>
                </a:solidFill>
                <a:latin typeface="Roboto Cn"/>
                <a:cs typeface="Roboto Cn"/>
              </a:rPr>
              <a:t>X</a:t>
            </a:r>
            <a:r>
              <a:rPr sz="1400" b="1" spc="35" dirty="0">
                <a:solidFill>
                  <a:srgbClr val="006FC0"/>
                </a:solidFill>
                <a:latin typeface="Roboto Cn"/>
                <a:cs typeface="Roboto Cn"/>
              </a:rPr>
              <a:t> </a:t>
            </a:r>
            <a:r>
              <a:rPr sz="1400" b="1" spc="-155" dirty="0">
                <a:solidFill>
                  <a:srgbClr val="434343"/>
                </a:solidFill>
                <a:latin typeface="Roboto Bk"/>
                <a:cs typeface="Roboto Bk"/>
              </a:rPr>
              <a:t>=</a:t>
            </a:r>
            <a:r>
              <a:rPr sz="1400" b="1" spc="-10" dirty="0">
                <a:solidFill>
                  <a:srgbClr val="434343"/>
                </a:solidFill>
                <a:latin typeface="Roboto Bk"/>
                <a:cs typeface="Roboto Bk"/>
              </a:rPr>
              <a:t> </a:t>
            </a:r>
            <a:r>
              <a:rPr sz="1400" b="1" spc="-80" dirty="0">
                <a:solidFill>
                  <a:srgbClr val="434343"/>
                </a:solidFill>
                <a:latin typeface="Roboto Bk"/>
                <a:cs typeface="Roboto Bk"/>
              </a:rPr>
              <a:t>feature</a:t>
            </a:r>
            <a:r>
              <a:rPr sz="1400" b="1" spc="-30" dirty="0">
                <a:solidFill>
                  <a:srgbClr val="434343"/>
                </a:solidFill>
                <a:latin typeface="Roboto Bk"/>
                <a:cs typeface="Roboto Bk"/>
              </a:rPr>
              <a:t> </a:t>
            </a:r>
            <a:r>
              <a:rPr sz="1400" b="1" spc="-100" dirty="0">
                <a:solidFill>
                  <a:srgbClr val="434343"/>
                </a:solidFill>
                <a:latin typeface="Roboto Bk"/>
                <a:cs typeface="Roboto Bk"/>
              </a:rPr>
              <a:t>matrix</a:t>
            </a:r>
            <a:r>
              <a:rPr sz="1400" b="1" spc="-25" dirty="0">
                <a:solidFill>
                  <a:srgbClr val="434343"/>
                </a:solidFill>
                <a:latin typeface="Roboto Bk"/>
                <a:cs typeface="Roboto Bk"/>
              </a:rPr>
              <a:t> </a:t>
            </a:r>
            <a:r>
              <a:rPr sz="1400" b="1" spc="-105" dirty="0">
                <a:solidFill>
                  <a:srgbClr val="434343"/>
                </a:solidFill>
                <a:latin typeface="Roboto Bk"/>
                <a:cs typeface="Roboto Bk"/>
              </a:rPr>
              <a:t>:</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20" dirty="0">
                <a:solidFill>
                  <a:srgbClr val="434343"/>
                </a:solidFill>
                <a:latin typeface="Roboto Bk"/>
                <a:cs typeface="Roboto Bk"/>
              </a:rPr>
              <a:t> </a:t>
            </a:r>
            <a:r>
              <a:rPr sz="1400" b="1" spc="-80" dirty="0">
                <a:solidFill>
                  <a:srgbClr val="434343"/>
                </a:solidFill>
                <a:latin typeface="Roboto Bk"/>
                <a:cs typeface="Roboto Bk"/>
              </a:rPr>
              <a:t>feature</a:t>
            </a:r>
            <a:r>
              <a:rPr sz="1400" b="1" spc="-25" dirty="0">
                <a:solidFill>
                  <a:srgbClr val="434343"/>
                </a:solidFill>
                <a:latin typeface="Roboto Bk"/>
                <a:cs typeface="Roboto Bk"/>
              </a:rPr>
              <a:t> </a:t>
            </a:r>
            <a:r>
              <a:rPr sz="1400" b="1" spc="-100" dirty="0">
                <a:solidFill>
                  <a:srgbClr val="434343"/>
                </a:solidFill>
                <a:latin typeface="Roboto Bk"/>
                <a:cs typeface="Roboto Bk"/>
              </a:rPr>
              <a:t>matrix</a:t>
            </a:r>
            <a:r>
              <a:rPr sz="1400" b="1" spc="-25" dirty="0">
                <a:solidFill>
                  <a:srgbClr val="434343"/>
                </a:solidFill>
                <a:latin typeface="Roboto Bk"/>
                <a:cs typeface="Roboto Bk"/>
              </a:rPr>
              <a:t> </a:t>
            </a:r>
            <a:r>
              <a:rPr sz="1400" b="1" spc="-80" dirty="0">
                <a:solidFill>
                  <a:srgbClr val="434343"/>
                </a:solidFill>
                <a:latin typeface="Roboto Bk"/>
                <a:cs typeface="Roboto Bk"/>
              </a:rPr>
              <a:t>is</a:t>
            </a:r>
            <a:r>
              <a:rPr sz="1400" b="1" spc="-15" dirty="0">
                <a:solidFill>
                  <a:srgbClr val="434343"/>
                </a:solidFill>
                <a:latin typeface="Roboto Bk"/>
                <a:cs typeface="Roboto Bk"/>
              </a:rPr>
              <a:t> </a:t>
            </a:r>
            <a:r>
              <a:rPr sz="1400" b="1" spc="-114" dirty="0">
                <a:solidFill>
                  <a:srgbClr val="434343"/>
                </a:solidFill>
                <a:latin typeface="Roboto Bk"/>
                <a:cs typeface="Roboto Bk"/>
              </a:rPr>
              <a:t>commonly</a:t>
            </a:r>
            <a:r>
              <a:rPr sz="1400" b="1" spc="-20" dirty="0">
                <a:solidFill>
                  <a:srgbClr val="434343"/>
                </a:solidFill>
                <a:latin typeface="Roboto Bk"/>
                <a:cs typeface="Roboto Bk"/>
              </a:rPr>
              <a:t> </a:t>
            </a:r>
            <a:r>
              <a:rPr sz="1400" b="1" spc="-75" dirty="0">
                <a:solidFill>
                  <a:srgbClr val="434343"/>
                </a:solidFill>
                <a:latin typeface="Roboto Bk"/>
                <a:cs typeface="Roboto Bk"/>
              </a:rPr>
              <a:t>referred</a:t>
            </a:r>
            <a:r>
              <a:rPr sz="1400" b="1" spc="-35" dirty="0">
                <a:solidFill>
                  <a:srgbClr val="434343"/>
                </a:solidFill>
                <a:latin typeface="Roboto Bk"/>
                <a:cs typeface="Roboto Bk"/>
              </a:rPr>
              <a:t> </a:t>
            </a:r>
            <a:r>
              <a:rPr sz="1400" b="1" spc="-90" dirty="0">
                <a:solidFill>
                  <a:srgbClr val="434343"/>
                </a:solidFill>
                <a:latin typeface="Roboto Bk"/>
                <a:cs typeface="Roboto Bk"/>
              </a:rPr>
              <a:t>to</a:t>
            </a:r>
            <a:r>
              <a:rPr sz="1400" b="1" spc="-15" dirty="0">
                <a:solidFill>
                  <a:srgbClr val="434343"/>
                </a:solidFill>
                <a:latin typeface="Roboto Bk"/>
                <a:cs typeface="Roboto Bk"/>
              </a:rPr>
              <a:t> </a:t>
            </a:r>
            <a:r>
              <a:rPr sz="1400" b="1" spc="-80" dirty="0">
                <a:solidFill>
                  <a:srgbClr val="434343"/>
                </a:solidFill>
                <a:latin typeface="Roboto Bk"/>
                <a:cs typeface="Roboto Bk"/>
              </a:rPr>
              <a:t>as</a:t>
            </a:r>
            <a:r>
              <a:rPr sz="1400" b="1" spc="-5" dirty="0">
                <a:solidFill>
                  <a:srgbClr val="434343"/>
                </a:solidFill>
                <a:latin typeface="Roboto Bk"/>
                <a:cs typeface="Roboto Bk"/>
              </a:rPr>
              <a:t> </a:t>
            </a:r>
            <a:r>
              <a:rPr sz="1400" b="1" spc="-125" dirty="0">
                <a:solidFill>
                  <a:srgbClr val="434343"/>
                </a:solidFill>
                <a:latin typeface="Roboto Bk"/>
                <a:cs typeface="Roboto Bk"/>
              </a:rPr>
              <a:t>X</a:t>
            </a:r>
            <a:r>
              <a:rPr sz="1400" b="1" spc="-15" dirty="0">
                <a:solidFill>
                  <a:srgbClr val="434343"/>
                </a:solidFill>
                <a:latin typeface="Roboto Bk"/>
                <a:cs typeface="Roboto Bk"/>
              </a:rPr>
              <a:t> </a:t>
            </a:r>
            <a:r>
              <a:rPr sz="1400" b="1" spc="-85" dirty="0">
                <a:solidFill>
                  <a:srgbClr val="434343"/>
                </a:solidFill>
                <a:latin typeface="Roboto Bk"/>
                <a:cs typeface="Roboto Bk"/>
              </a:rPr>
              <a:t>(capital</a:t>
            </a:r>
            <a:r>
              <a:rPr sz="1400" b="1" spc="-20" dirty="0">
                <a:solidFill>
                  <a:srgbClr val="434343"/>
                </a:solidFill>
                <a:latin typeface="Roboto Bk"/>
                <a:cs typeface="Roboto Bk"/>
              </a:rPr>
              <a:t> </a:t>
            </a:r>
            <a:r>
              <a:rPr sz="1400" b="1" spc="-125" dirty="0">
                <a:solidFill>
                  <a:srgbClr val="434343"/>
                </a:solidFill>
                <a:latin typeface="Roboto Bk"/>
                <a:cs typeface="Roboto Bk"/>
              </a:rPr>
              <a:t>X</a:t>
            </a:r>
            <a:r>
              <a:rPr sz="1400" b="1" dirty="0">
                <a:solidFill>
                  <a:srgbClr val="434343"/>
                </a:solidFill>
                <a:latin typeface="Roboto Bk"/>
                <a:cs typeface="Roboto Bk"/>
              </a:rPr>
              <a:t> </a:t>
            </a:r>
            <a:r>
              <a:rPr sz="1400" b="1" spc="-95" dirty="0">
                <a:solidFill>
                  <a:srgbClr val="434343"/>
                </a:solidFill>
                <a:latin typeface="Roboto Bk"/>
                <a:cs typeface="Roboto Bk"/>
              </a:rPr>
              <a:t>because</a:t>
            </a:r>
            <a:r>
              <a:rPr sz="1400" b="1" spc="-5" dirty="0">
                <a:solidFill>
                  <a:srgbClr val="434343"/>
                </a:solidFill>
                <a:latin typeface="Roboto Bk"/>
                <a:cs typeface="Roboto Bk"/>
              </a:rPr>
              <a:t> </a:t>
            </a:r>
            <a:r>
              <a:rPr sz="1400" b="1" spc="-80" dirty="0">
                <a:solidFill>
                  <a:srgbClr val="434343"/>
                </a:solidFill>
                <a:latin typeface="Roboto Bk"/>
                <a:cs typeface="Roboto Bk"/>
              </a:rPr>
              <a:t>it</a:t>
            </a:r>
            <a:r>
              <a:rPr sz="1400" b="1" spc="-15" dirty="0">
                <a:solidFill>
                  <a:srgbClr val="434343"/>
                </a:solidFill>
                <a:latin typeface="Roboto Bk"/>
                <a:cs typeface="Roboto Bk"/>
              </a:rPr>
              <a:t> </a:t>
            </a:r>
            <a:r>
              <a:rPr sz="1400" b="1" spc="-80" dirty="0">
                <a:solidFill>
                  <a:srgbClr val="434343"/>
                </a:solidFill>
                <a:latin typeface="Roboto Bk"/>
                <a:cs typeface="Roboto Bk"/>
              </a:rPr>
              <a:t>is</a:t>
            </a:r>
            <a:r>
              <a:rPr sz="1400" b="1" spc="-15" dirty="0">
                <a:solidFill>
                  <a:srgbClr val="434343"/>
                </a:solidFill>
                <a:latin typeface="Roboto Bk"/>
                <a:cs typeface="Roboto Bk"/>
              </a:rPr>
              <a:t> </a:t>
            </a:r>
            <a:r>
              <a:rPr sz="1400" b="1" dirty="0">
                <a:solidFill>
                  <a:srgbClr val="434343"/>
                </a:solidFill>
                <a:latin typeface="Roboto Bk"/>
                <a:cs typeface="Roboto Bk"/>
              </a:rPr>
              <a:t>a</a:t>
            </a:r>
            <a:r>
              <a:rPr sz="1400" b="1" spc="5" dirty="0">
                <a:solidFill>
                  <a:srgbClr val="434343"/>
                </a:solidFill>
                <a:latin typeface="Roboto Bk"/>
                <a:cs typeface="Roboto Bk"/>
              </a:rPr>
              <a:t> </a:t>
            </a:r>
            <a:r>
              <a:rPr sz="1400" b="1" spc="-10" dirty="0">
                <a:solidFill>
                  <a:srgbClr val="434343"/>
                </a:solidFill>
                <a:latin typeface="Roboto Bk"/>
                <a:cs typeface="Roboto Bk"/>
              </a:rPr>
              <a:t>matrix)</a:t>
            </a:r>
            <a:endParaRPr sz="1400">
              <a:latin typeface="Roboto Bk"/>
              <a:cs typeface="Roboto Bk"/>
            </a:endParaRPr>
          </a:p>
          <a:p>
            <a:pPr marL="299085" marR="2213610" indent="-287020">
              <a:lnSpc>
                <a:spcPct val="122900"/>
              </a:lnSpc>
              <a:spcBef>
                <a:spcPts val="15"/>
              </a:spcBef>
              <a:buClr>
                <a:srgbClr val="000000"/>
              </a:buClr>
              <a:buFont typeface="Wingdings"/>
              <a:buChar char=""/>
              <a:tabLst>
                <a:tab pos="510540" algn="l"/>
              </a:tabLst>
            </a:pPr>
            <a:r>
              <a:rPr sz="1400" b="1" dirty="0">
                <a:solidFill>
                  <a:srgbClr val="006FC0"/>
                </a:solidFill>
                <a:latin typeface="Roboto Cn"/>
                <a:cs typeface="Roboto Cn"/>
              </a:rPr>
              <a:t>y</a:t>
            </a:r>
            <a:r>
              <a:rPr sz="1400" b="1" spc="25" dirty="0">
                <a:solidFill>
                  <a:srgbClr val="006FC0"/>
                </a:solidFill>
                <a:latin typeface="Roboto Cn"/>
                <a:cs typeface="Roboto Cn"/>
              </a:rPr>
              <a:t> </a:t>
            </a:r>
            <a:r>
              <a:rPr sz="1400" b="1" spc="-155" dirty="0">
                <a:solidFill>
                  <a:srgbClr val="434343"/>
                </a:solidFill>
                <a:latin typeface="Roboto Bk"/>
                <a:cs typeface="Roboto Bk"/>
              </a:rPr>
              <a:t>=</a:t>
            </a:r>
            <a:r>
              <a:rPr sz="1400" b="1" spc="-10" dirty="0">
                <a:solidFill>
                  <a:srgbClr val="434343"/>
                </a:solidFill>
                <a:latin typeface="Roboto Bk"/>
                <a:cs typeface="Roboto Bk"/>
              </a:rPr>
              <a:t> </a:t>
            </a:r>
            <a:r>
              <a:rPr sz="1400" b="1" spc="-90" dirty="0">
                <a:solidFill>
                  <a:srgbClr val="434343"/>
                </a:solidFill>
                <a:latin typeface="Roboto Bk"/>
                <a:cs typeface="Roboto Bk"/>
              </a:rPr>
              <a:t>target</a:t>
            </a:r>
            <a:r>
              <a:rPr sz="1400" b="1" spc="-20" dirty="0">
                <a:solidFill>
                  <a:srgbClr val="434343"/>
                </a:solidFill>
                <a:latin typeface="Roboto Bk"/>
                <a:cs typeface="Roboto Bk"/>
              </a:rPr>
              <a:t> </a:t>
            </a:r>
            <a:r>
              <a:rPr sz="1400" b="1" spc="-90" dirty="0">
                <a:solidFill>
                  <a:srgbClr val="434343"/>
                </a:solidFill>
                <a:latin typeface="Roboto Bk"/>
                <a:cs typeface="Roboto Bk"/>
              </a:rPr>
              <a:t>array</a:t>
            </a:r>
            <a:r>
              <a:rPr sz="1400" b="1" dirty="0">
                <a:solidFill>
                  <a:srgbClr val="434343"/>
                </a:solidFill>
                <a:latin typeface="Roboto Bk"/>
                <a:cs typeface="Roboto Bk"/>
              </a:rPr>
              <a:t> </a:t>
            </a:r>
            <a:r>
              <a:rPr sz="1400" b="1" spc="-105" dirty="0">
                <a:solidFill>
                  <a:srgbClr val="434343"/>
                </a:solidFill>
                <a:latin typeface="Roboto Bk"/>
                <a:cs typeface="Roboto Bk"/>
              </a:rPr>
              <a:t>:</a:t>
            </a:r>
            <a:r>
              <a:rPr sz="1400" b="1" spc="-10" dirty="0">
                <a:solidFill>
                  <a:srgbClr val="434343"/>
                </a:solidFill>
                <a:latin typeface="Roboto Bk"/>
                <a:cs typeface="Roboto Bk"/>
              </a:rPr>
              <a:t> </a:t>
            </a:r>
            <a:r>
              <a:rPr sz="1400" b="1" spc="-100" dirty="0">
                <a:solidFill>
                  <a:srgbClr val="434343"/>
                </a:solidFill>
                <a:latin typeface="Roboto Bk"/>
                <a:cs typeface="Roboto Bk"/>
              </a:rPr>
              <a:t>the</a:t>
            </a:r>
            <a:r>
              <a:rPr sz="1400" b="1" spc="-20" dirty="0">
                <a:solidFill>
                  <a:srgbClr val="434343"/>
                </a:solidFill>
                <a:latin typeface="Roboto Bk"/>
                <a:cs typeface="Roboto Bk"/>
              </a:rPr>
              <a:t> </a:t>
            </a:r>
            <a:r>
              <a:rPr sz="1400" b="1" spc="-90" dirty="0">
                <a:solidFill>
                  <a:srgbClr val="434343"/>
                </a:solidFill>
                <a:latin typeface="Roboto Bk"/>
                <a:cs typeface="Roboto Bk"/>
              </a:rPr>
              <a:t>target</a:t>
            </a:r>
            <a:r>
              <a:rPr sz="1400" b="1" spc="-20" dirty="0">
                <a:solidFill>
                  <a:srgbClr val="434343"/>
                </a:solidFill>
                <a:latin typeface="Roboto Bk"/>
                <a:cs typeface="Roboto Bk"/>
              </a:rPr>
              <a:t> </a:t>
            </a:r>
            <a:r>
              <a:rPr sz="1400" b="1" spc="-90" dirty="0">
                <a:solidFill>
                  <a:srgbClr val="434343"/>
                </a:solidFill>
                <a:latin typeface="Roboto Bk"/>
                <a:cs typeface="Roboto Bk"/>
              </a:rPr>
              <a:t>array</a:t>
            </a:r>
            <a:r>
              <a:rPr sz="1400" b="1" spc="-15" dirty="0">
                <a:solidFill>
                  <a:srgbClr val="434343"/>
                </a:solidFill>
                <a:latin typeface="Roboto Bk"/>
                <a:cs typeface="Roboto Bk"/>
              </a:rPr>
              <a:t> </a:t>
            </a:r>
            <a:r>
              <a:rPr sz="1400" b="1" spc="-75" dirty="0">
                <a:solidFill>
                  <a:srgbClr val="434343"/>
                </a:solidFill>
                <a:latin typeface="Roboto Bk"/>
                <a:cs typeface="Roboto Bk"/>
              </a:rPr>
              <a:t>is</a:t>
            </a:r>
            <a:r>
              <a:rPr sz="1400" b="1" dirty="0">
                <a:solidFill>
                  <a:srgbClr val="434343"/>
                </a:solidFill>
                <a:latin typeface="Roboto Bk"/>
                <a:cs typeface="Roboto Bk"/>
              </a:rPr>
              <a:t> </a:t>
            </a:r>
            <a:r>
              <a:rPr sz="1400" b="1" spc="-114" dirty="0">
                <a:solidFill>
                  <a:srgbClr val="434343"/>
                </a:solidFill>
                <a:latin typeface="Roboto Bk"/>
                <a:cs typeface="Roboto Bk"/>
              </a:rPr>
              <a:t>commonly</a:t>
            </a:r>
            <a:r>
              <a:rPr sz="1400" b="1" spc="-40" dirty="0">
                <a:solidFill>
                  <a:srgbClr val="434343"/>
                </a:solidFill>
                <a:latin typeface="Roboto Bk"/>
                <a:cs typeface="Roboto Bk"/>
              </a:rPr>
              <a:t> </a:t>
            </a:r>
            <a:r>
              <a:rPr sz="1400" b="1" spc="-75" dirty="0">
                <a:solidFill>
                  <a:srgbClr val="434343"/>
                </a:solidFill>
                <a:latin typeface="Roboto Bk"/>
                <a:cs typeface="Roboto Bk"/>
              </a:rPr>
              <a:t>referred</a:t>
            </a:r>
            <a:r>
              <a:rPr sz="1400" b="1" spc="-15" dirty="0">
                <a:solidFill>
                  <a:srgbClr val="434343"/>
                </a:solidFill>
                <a:latin typeface="Roboto Bk"/>
                <a:cs typeface="Roboto Bk"/>
              </a:rPr>
              <a:t> </a:t>
            </a:r>
            <a:r>
              <a:rPr sz="1400" b="1" spc="-90" dirty="0">
                <a:solidFill>
                  <a:srgbClr val="434343"/>
                </a:solidFill>
                <a:latin typeface="Roboto Bk"/>
                <a:cs typeface="Roboto Bk"/>
              </a:rPr>
              <a:t>to</a:t>
            </a:r>
            <a:r>
              <a:rPr sz="1400" b="1" spc="-35" dirty="0">
                <a:solidFill>
                  <a:srgbClr val="434343"/>
                </a:solidFill>
                <a:latin typeface="Roboto Bk"/>
                <a:cs typeface="Roboto Bk"/>
              </a:rPr>
              <a:t> </a:t>
            </a:r>
            <a:r>
              <a:rPr sz="1400" b="1" spc="-80" dirty="0">
                <a:solidFill>
                  <a:srgbClr val="434343"/>
                </a:solidFill>
                <a:latin typeface="Roboto Bk"/>
                <a:cs typeface="Roboto Bk"/>
              </a:rPr>
              <a:t>as</a:t>
            </a:r>
            <a:r>
              <a:rPr sz="1400" b="1" dirty="0">
                <a:solidFill>
                  <a:srgbClr val="434343"/>
                </a:solidFill>
                <a:latin typeface="Roboto Bk"/>
                <a:cs typeface="Roboto Bk"/>
              </a:rPr>
              <a:t> </a:t>
            </a:r>
            <a:r>
              <a:rPr sz="1400" b="1" spc="-145" dirty="0">
                <a:solidFill>
                  <a:srgbClr val="434343"/>
                </a:solidFill>
                <a:latin typeface="Roboto Bk"/>
                <a:cs typeface="Roboto Bk"/>
              </a:rPr>
              <a:t>y</a:t>
            </a:r>
            <a:r>
              <a:rPr sz="1400" b="1" spc="-5" dirty="0">
                <a:solidFill>
                  <a:srgbClr val="434343"/>
                </a:solidFill>
                <a:latin typeface="Roboto Bk"/>
                <a:cs typeface="Roboto Bk"/>
              </a:rPr>
              <a:t> </a:t>
            </a:r>
            <a:r>
              <a:rPr sz="1400" b="1" spc="-80" dirty="0">
                <a:solidFill>
                  <a:srgbClr val="434343"/>
                </a:solidFill>
                <a:latin typeface="Roboto Bk"/>
                <a:cs typeface="Roboto Bk"/>
              </a:rPr>
              <a:t>(small</a:t>
            </a:r>
            <a:r>
              <a:rPr sz="1400" b="1" spc="-20" dirty="0">
                <a:solidFill>
                  <a:srgbClr val="434343"/>
                </a:solidFill>
                <a:latin typeface="Roboto Bk"/>
                <a:cs typeface="Roboto Bk"/>
              </a:rPr>
              <a:t> </a:t>
            </a:r>
            <a:r>
              <a:rPr sz="1400" b="1" spc="-145" dirty="0">
                <a:solidFill>
                  <a:srgbClr val="434343"/>
                </a:solidFill>
                <a:latin typeface="Roboto Bk"/>
                <a:cs typeface="Roboto Bk"/>
              </a:rPr>
              <a:t>y</a:t>
            </a:r>
            <a:r>
              <a:rPr sz="1400" b="1" spc="10" dirty="0">
                <a:solidFill>
                  <a:srgbClr val="434343"/>
                </a:solidFill>
                <a:latin typeface="Roboto Bk"/>
                <a:cs typeface="Roboto Bk"/>
              </a:rPr>
              <a:t> </a:t>
            </a:r>
            <a:r>
              <a:rPr sz="1400" b="1" spc="-95" dirty="0">
                <a:solidFill>
                  <a:srgbClr val="434343"/>
                </a:solidFill>
                <a:latin typeface="Roboto Bk"/>
                <a:cs typeface="Roboto Bk"/>
              </a:rPr>
              <a:t>because</a:t>
            </a:r>
            <a:r>
              <a:rPr sz="1400" b="1" spc="-15" dirty="0">
                <a:solidFill>
                  <a:srgbClr val="434343"/>
                </a:solidFill>
                <a:latin typeface="Roboto Bk"/>
                <a:cs typeface="Roboto Bk"/>
              </a:rPr>
              <a:t> </a:t>
            </a:r>
            <a:r>
              <a:rPr sz="1400" b="1" spc="-80" dirty="0">
                <a:solidFill>
                  <a:srgbClr val="434343"/>
                </a:solidFill>
                <a:latin typeface="Roboto Bk"/>
                <a:cs typeface="Roboto Bk"/>
              </a:rPr>
              <a:t>it</a:t>
            </a:r>
            <a:r>
              <a:rPr sz="1400" b="1" dirty="0">
                <a:solidFill>
                  <a:srgbClr val="434343"/>
                </a:solidFill>
                <a:latin typeface="Roboto Bk"/>
                <a:cs typeface="Roboto Bk"/>
              </a:rPr>
              <a:t> </a:t>
            </a:r>
            <a:r>
              <a:rPr sz="1400" b="1" spc="-80" dirty="0">
                <a:solidFill>
                  <a:srgbClr val="434343"/>
                </a:solidFill>
                <a:latin typeface="Roboto Bk"/>
                <a:cs typeface="Roboto Bk"/>
              </a:rPr>
              <a:t>is</a:t>
            </a:r>
            <a:r>
              <a:rPr sz="1400" b="1" spc="-15" dirty="0">
                <a:solidFill>
                  <a:srgbClr val="434343"/>
                </a:solidFill>
                <a:latin typeface="Roboto Bk"/>
                <a:cs typeface="Roboto Bk"/>
              </a:rPr>
              <a:t> </a:t>
            </a:r>
            <a:r>
              <a:rPr sz="1400" b="1" spc="-110" dirty="0">
                <a:solidFill>
                  <a:srgbClr val="434343"/>
                </a:solidFill>
                <a:latin typeface="Roboto Bk"/>
                <a:cs typeface="Roboto Bk"/>
              </a:rPr>
              <a:t>mostly</a:t>
            </a:r>
            <a:r>
              <a:rPr sz="1400" b="1" spc="-25" dirty="0">
                <a:solidFill>
                  <a:srgbClr val="434343"/>
                </a:solidFill>
                <a:latin typeface="Roboto Bk"/>
                <a:cs typeface="Roboto Bk"/>
              </a:rPr>
              <a:t> </a:t>
            </a:r>
            <a:r>
              <a:rPr sz="1400" b="1" dirty="0">
                <a:solidFill>
                  <a:srgbClr val="434343"/>
                </a:solidFill>
                <a:latin typeface="Roboto Bk"/>
                <a:cs typeface="Roboto Bk"/>
              </a:rPr>
              <a:t>a</a:t>
            </a:r>
            <a:r>
              <a:rPr sz="1400" b="1" spc="5" dirty="0">
                <a:solidFill>
                  <a:srgbClr val="434343"/>
                </a:solidFill>
                <a:latin typeface="Roboto Bk"/>
                <a:cs typeface="Roboto Bk"/>
              </a:rPr>
              <a:t> </a:t>
            </a:r>
            <a:r>
              <a:rPr sz="1400" b="1" spc="-50" dirty="0">
                <a:solidFill>
                  <a:srgbClr val="434343"/>
                </a:solidFill>
                <a:latin typeface="Roboto Bk"/>
                <a:cs typeface="Roboto Bk"/>
              </a:rPr>
              <a:t>vector,) 	</a:t>
            </a:r>
            <a:r>
              <a:rPr sz="1400" b="1" spc="-85" dirty="0">
                <a:solidFill>
                  <a:srgbClr val="434343"/>
                </a:solidFill>
                <a:latin typeface="Roboto Bk"/>
                <a:cs typeface="Roboto Bk"/>
              </a:rPr>
              <a:t>(capital</a:t>
            </a:r>
            <a:r>
              <a:rPr sz="1400" b="1" spc="-25" dirty="0">
                <a:solidFill>
                  <a:srgbClr val="434343"/>
                </a:solidFill>
                <a:latin typeface="Roboto Bk"/>
                <a:cs typeface="Roboto Bk"/>
              </a:rPr>
              <a:t> </a:t>
            </a:r>
            <a:r>
              <a:rPr sz="1400" b="1" spc="-160" dirty="0">
                <a:solidFill>
                  <a:srgbClr val="434343"/>
                </a:solidFill>
                <a:latin typeface="Roboto Bk"/>
                <a:cs typeface="Roboto Bk"/>
              </a:rPr>
              <a:t>Y</a:t>
            </a:r>
            <a:r>
              <a:rPr sz="1400" b="1" spc="10" dirty="0">
                <a:solidFill>
                  <a:srgbClr val="434343"/>
                </a:solidFill>
                <a:latin typeface="Roboto Bk"/>
                <a:cs typeface="Roboto Bk"/>
              </a:rPr>
              <a:t> </a:t>
            </a:r>
            <a:r>
              <a:rPr sz="1400" b="1" spc="-65" dirty="0">
                <a:solidFill>
                  <a:srgbClr val="434343"/>
                </a:solidFill>
                <a:latin typeface="Roboto Bk"/>
                <a:cs typeface="Roboto Bk"/>
              </a:rPr>
              <a:t>if</a:t>
            </a:r>
            <a:r>
              <a:rPr sz="1400" b="1" spc="-15" dirty="0">
                <a:solidFill>
                  <a:srgbClr val="434343"/>
                </a:solidFill>
                <a:latin typeface="Roboto Bk"/>
                <a:cs typeface="Roboto Bk"/>
              </a:rPr>
              <a:t> </a:t>
            </a:r>
            <a:r>
              <a:rPr sz="1400" b="1" spc="-80" dirty="0">
                <a:solidFill>
                  <a:srgbClr val="434343"/>
                </a:solidFill>
                <a:latin typeface="Roboto Bk"/>
                <a:cs typeface="Roboto Bk"/>
              </a:rPr>
              <a:t>it</a:t>
            </a:r>
            <a:r>
              <a:rPr sz="1400" b="1" spc="5" dirty="0">
                <a:solidFill>
                  <a:srgbClr val="434343"/>
                </a:solidFill>
                <a:latin typeface="Roboto Bk"/>
                <a:cs typeface="Roboto Bk"/>
              </a:rPr>
              <a:t> </a:t>
            </a:r>
            <a:r>
              <a:rPr sz="1400" b="1" spc="-80" dirty="0">
                <a:solidFill>
                  <a:srgbClr val="434343"/>
                </a:solidFill>
                <a:latin typeface="Roboto Bk"/>
                <a:cs typeface="Roboto Bk"/>
              </a:rPr>
              <a:t>is</a:t>
            </a:r>
            <a:r>
              <a:rPr sz="1400" b="1" spc="-5" dirty="0">
                <a:solidFill>
                  <a:srgbClr val="434343"/>
                </a:solidFill>
                <a:latin typeface="Roboto Bk"/>
                <a:cs typeface="Roboto Bk"/>
              </a:rPr>
              <a:t> </a:t>
            </a:r>
            <a:r>
              <a:rPr sz="1400" b="1" spc="-70" dirty="0">
                <a:solidFill>
                  <a:srgbClr val="434343"/>
                </a:solidFill>
                <a:latin typeface="Roboto Bk"/>
                <a:cs typeface="Roboto Bk"/>
              </a:rPr>
              <a:t>a</a:t>
            </a:r>
            <a:r>
              <a:rPr sz="1400" b="1" spc="-5" dirty="0">
                <a:solidFill>
                  <a:srgbClr val="434343"/>
                </a:solidFill>
                <a:latin typeface="Roboto Bk"/>
                <a:cs typeface="Roboto Bk"/>
              </a:rPr>
              <a:t> </a:t>
            </a:r>
            <a:r>
              <a:rPr sz="1400" b="1" spc="-100" dirty="0">
                <a:solidFill>
                  <a:srgbClr val="434343"/>
                </a:solidFill>
                <a:latin typeface="Roboto Bk"/>
                <a:cs typeface="Roboto Bk"/>
              </a:rPr>
              <a:t>matrix</a:t>
            </a:r>
            <a:r>
              <a:rPr sz="1400" b="1" spc="-15" dirty="0">
                <a:solidFill>
                  <a:srgbClr val="434343"/>
                </a:solidFill>
                <a:latin typeface="Roboto Bk"/>
                <a:cs typeface="Roboto Bk"/>
              </a:rPr>
              <a:t> </a:t>
            </a:r>
            <a:r>
              <a:rPr sz="1400" b="1" spc="-170" dirty="0">
                <a:solidFill>
                  <a:srgbClr val="434343"/>
                </a:solidFill>
                <a:latin typeface="Roboto Bk"/>
                <a:cs typeface="Roboto Bk"/>
              </a:rPr>
              <a:t>–</a:t>
            </a:r>
            <a:r>
              <a:rPr sz="1400" b="1" dirty="0">
                <a:solidFill>
                  <a:srgbClr val="434343"/>
                </a:solidFill>
                <a:latin typeface="Roboto Bk"/>
                <a:cs typeface="Roboto Bk"/>
              </a:rPr>
              <a:t> </a:t>
            </a:r>
            <a:r>
              <a:rPr sz="1400" b="1" spc="-80" dirty="0">
                <a:solidFill>
                  <a:srgbClr val="434343"/>
                </a:solidFill>
                <a:latin typeface="Roboto Bk"/>
                <a:cs typeface="Roboto Bk"/>
              </a:rPr>
              <a:t>for</a:t>
            </a:r>
            <a:r>
              <a:rPr sz="1400" b="1" spc="-20" dirty="0">
                <a:solidFill>
                  <a:srgbClr val="434343"/>
                </a:solidFill>
                <a:latin typeface="Roboto Bk"/>
                <a:cs typeface="Roboto Bk"/>
              </a:rPr>
              <a:t> </a:t>
            </a:r>
            <a:r>
              <a:rPr sz="1400" b="1" spc="-90" dirty="0">
                <a:solidFill>
                  <a:srgbClr val="434343"/>
                </a:solidFill>
                <a:latin typeface="Roboto Bk"/>
                <a:cs typeface="Roboto Bk"/>
              </a:rPr>
              <a:t>multivariate</a:t>
            </a:r>
            <a:r>
              <a:rPr sz="1400" b="1" spc="-15" dirty="0">
                <a:solidFill>
                  <a:srgbClr val="434343"/>
                </a:solidFill>
                <a:latin typeface="Roboto Bk"/>
                <a:cs typeface="Roboto Bk"/>
              </a:rPr>
              <a:t> </a:t>
            </a:r>
            <a:r>
              <a:rPr sz="1400" b="1" spc="-10" dirty="0">
                <a:solidFill>
                  <a:srgbClr val="434343"/>
                </a:solidFill>
                <a:latin typeface="Roboto Bk"/>
                <a:cs typeface="Roboto Bk"/>
              </a:rPr>
              <a:t>scikit)</a:t>
            </a:r>
            <a:endParaRPr sz="1400">
              <a:latin typeface="Roboto Bk"/>
              <a:cs typeface="Roboto Bk"/>
            </a:endParaRPr>
          </a:p>
          <a:p>
            <a:pPr>
              <a:lnSpc>
                <a:spcPct val="100000"/>
              </a:lnSpc>
              <a:spcBef>
                <a:spcPts val="815"/>
              </a:spcBef>
            </a:pPr>
            <a:endParaRPr sz="1400">
              <a:latin typeface="Roboto Bk"/>
              <a:cs typeface="Roboto Bk"/>
            </a:endParaRPr>
          </a:p>
          <a:p>
            <a:pPr marL="12700" marR="5080" algn="just">
              <a:lnSpc>
                <a:spcPct val="100000"/>
              </a:lnSpc>
            </a:pPr>
            <a:r>
              <a:rPr sz="1400" b="1" dirty="0">
                <a:solidFill>
                  <a:srgbClr val="434343"/>
                </a:solidFill>
                <a:latin typeface="Roboto Cn"/>
                <a:cs typeface="Roboto Cn"/>
              </a:rPr>
              <a:t>Mind</a:t>
            </a:r>
            <a:r>
              <a:rPr sz="1400" b="1" spc="229" dirty="0">
                <a:solidFill>
                  <a:srgbClr val="434343"/>
                </a:solidFill>
                <a:latin typeface="Roboto Cn"/>
                <a:cs typeface="Roboto Cn"/>
              </a:rPr>
              <a:t> </a:t>
            </a:r>
            <a:r>
              <a:rPr sz="1400" b="1" dirty="0">
                <a:solidFill>
                  <a:srgbClr val="434343"/>
                </a:solidFill>
                <a:latin typeface="Roboto Cn"/>
                <a:cs typeface="Roboto Cn"/>
              </a:rPr>
              <a:t>that</a:t>
            </a:r>
            <a:r>
              <a:rPr sz="1400" b="1" spc="235" dirty="0">
                <a:solidFill>
                  <a:srgbClr val="434343"/>
                </a:solidFill>
                <a:latin typeface="Roboto Cn"/>
                <a:cs typeface="Roboto Cn"/>
              </a:rPr>
              <a:t> </a:t>
            </a:r>
            <a:r>
              <a:rPr sz="1400" b="1" dirty="0">
                <a:solidFill>
                  <a:srgbClr val="434343"/>
                </a:solidFill>
                <a:latin typeface="Roboto Cn"/>
                <a:cs typeface="Roboto Cn"/>
              </a:rPr>
              <a:t>feature</a:t>
            </a:r>
            <a:r>
              <a:rPr sz="1400" b="1" spc="240" dirty="0">
                <a:solidFill>
                  <a:srgbClr val="434343"/>
                </a:solidFill>
                <a:latin typeface="Roboto Cn"/>
                <a:cs typeface="Roboto Cn"/>
              </a:rPr>
              <a:t> </a:t>
            </a:r>
            <a:r>
              <a:rPr sz="1400" b="1" dirty="0">
                <a:solidFill>
                  <a:srgbClr val="434343"/>
                </a:solidFill>
                <a:latin typeface="Roboto Cn"/>
                <a:cs typeface="Roboto Cn"/>
              </a:rPr>
              <a:t>matrix</a:t>
            </a:r>
            <a:r>
              <a:rPr sz="1400" b="1" spc="235" dirty="0">
                <a:solidFill>
                  <a:srgbClr val="434343"/>
                </a:solidFill>
                <a:latin typeface="Roboto Cn"/>
                <a:cs typeface="Roboto Cn"/>
              </a:rPr>
              <a:t> </a:t>
            </a:r>
            <a:r>
              <a:rPr sz="1400" b="1" dirty="0">
                <a:solidFill>
                  <a:srgbClr val="006FC0"/>
                </a:solidFill>
                <a:latin typeface="Roboto Cn"/>
                <a:cs typeface="Roboto Cn"/>
              </a:rPr>
              <a:t>X</a:t>
            </a:r>
            <a:r>
              <a:rPr sz="1400" b="1" spc="220" dirty="0">
                <a:solidFill>
                  <a:srgbClr val="006FC0"/>
                </a:solidFill>
                <a:latin typeface="Roboto Cn"/>
                <a:cs typeface="Roboto Cn"/>
              </a:rPr>
              <a:t> </a:t>
            </a:r>
            <a:r>
              <a:rPr sz="1400" b="1" dirty="0">
                <a:solidFill>
                  <a:srgbClr val="434343"/>
                </a:solidFill>
                <a:latin typeface="Roboto Cn"/>
                <a:cs typeface="Roboto Cn"/>
              </a:rPr>
              <a:t>must</a:t>
            </a:r>
            <a:r>
              <a:rPr sz="1400" b="1" spc="235" dirty="0">
                <a:solidFill>
                  <a:srgbClr val="434343"/>
                </a:solidFill>
                <a:latin typeface="Roboto Cn"/>
                <a:cs typeface="Roboto Cn"/>
              </a:rPr>
              <a:t> </a:t>
            </a:r>
            <a:r>
              <a:rPr sz="1400" b="1" dirty="0">
                <a:solidFill>
                  <a:srgbClr val="434343"/>
                </a:solidFill>
                <a:latin typeface="Roboto Cn"/>
                <a:cs typeface="Roboto Cn"/>
              </a:rPr>
              <a:t>be</a:t>
            </a:r>
            <a:r>
              <a:rPr sz="1400" b="1" spc="229" dirty="0">
                <a:solidFill>
                  <a:srgbClr val="434343"/>
                </a:solidFill>
                <a:latin typeface="Roboto Cn"/>
                <a:cs typeface="Roboto Cn"/>
              </a:rPr>
              <a:t> </a:t>
            </a:r>
            <a:r>
              <a:rPr sz="1400" b="1" dirty="0">
                <a:solidFill>
                  <a:srgbClr val="434343"/>
                </a:solidFill>
                <a:latin typeface="Roboto Cn"/>
                <a:cs typeface="Roboto Cn"/>
              </a:rPr>
              <a:t>a</a:t>
            </a:r>
            <a:r>
              <a:rPr sz="1400" b="1" spc="225" dirty="0">
                <a:solidFill>
                  <a:srgbClr val="434343"/>
                </a:solidFill>
                <a:latin typeface="Roboto Cn"/>
                <a:cs typeface="Roboto Cn"/>
              </a:rPr>
              <a:t> </a:t>
            </a:r>
            <a:r>
              <a:rPr sz="1400" b="1" spc="-45" dirty="0">
                <a:solidFill>
                  <a:srgbClr val="434343"/>
                </a:solidFill>
                <a:latin typeface="Roboto Cn"/>
                <a:cs typeface="Roboto Cn"/>
              </a:rPr>
              <a:t>2-</a:t>
            </a:r>
            <a:r>
              <a:rPr sz="1400" b="1" dirty="0">
                <a:solidFill>
                  <a:srgbClr val="434343"/>
                </a:solidFill>
                <a:latin typeface="Roboto Cn"/>
                <a:cs typeface="Roboto Cn"/>
              </a:rPr>
              <a:t>dimensional</a:t>
            </a:r>
            <a:r>
              <a:rPr sz="1400" b="1" spc="229" dirty="0">
                <a:solidFill>
                  <a:srgbClr val="434343"/>
                </a:solidFill>
                <a:latin typeface="Roboto Cn"/>
                <a:cs typeface="Roboto Cn"/>
              </a:rPr>
              <a:t> </a:t>
            </a:r>
            <a:r>
              <a:rPr sz="1400" b="1" dirty="0">
                <a:solidFill>
                  <a:srgbClr val="434343"/>
                </a:solidFill>
                <a:latin typeface="Roboto Cn"/>
                <a:cs typeface="Roboto Cn"/>
              </a:rPr>
              <a:t>structure</a:t>
            </a:r>
            <a:r>
              <a:rPr sz="1400" b="1" spc="225" dirty="0">
                <a:solidFill>
                  <a:srgbClr val="434343"/>
                </a:solidFill>
                <a:latin typeface="Roboto Cn"/>
                <a:cs typeface="Roboto Cn"/>
              </a:rPr>
              <a:t> </a:t>
            </a:r>
            <a:r>
              <a:rPr sz="1400" b="1" dirty="0">
                <a:solidFill>
                  <a:srgbClr val="434343"/>
                </a:solidFill>
                <a:latin typeface="Roboto Cn"/>
                <a:cs typeface="Roboto Cn"/>
              </a:rPr>
              <a:t>or</a:t>
            </a:r>
            <a:r>
              <a:rPr sz="1400" b="1" spc="235" dirty="0">
                <a:solidFill>
                  <a:srgbClr val="434343"/>
                </a:solidFill>
                <a:latin typeface="Roboto Cn"/>
                <a:cs typeface="Roboto Cn"/>
              </a:rPr>
              <a:t> </a:t>
            </a:r>
            <a:r>
              <a:rPr sz="1400" b="1" dirty="0">
                <a:solidFill>
                  <a:srgbClr val="434343"/>
                </a:solidFill>
                <a:latin typeface="Roboto Cn"/>
                <a:cs typeface="Roboto Cn"/>
              </a:rPr>
              <a:t>matrix</a:t>
            </a:r>
            <a:r>
              <a:rPr sz="1400" b="1" spc="229" dirty="0">
                <a:solidFill>
                  <a:srgbClr val="434343"/>
                </a:solidFill>
                <a:latin typeface="Roboto Cn"/>
                <a:cs typeface="Roboto Cn"/>
              </a:rPr>
              <a:t> </a:t>
            </a:r>
            <a:r>
              <a:rPr sz="1400" b="1" dirty="0">
                <a:solidFill>
                  <a:srgbClr val="434343"/>
                </a:solidFill>
                <a:latin typeface="Roboto Cn"/>
                <a:cs typeface="Roboto Cn"/>
              </a:rPr>
              <a:t>in</a:t>
            </a:r>
            <a:r>
              <a:rPr sz="1400" b="1" spc="240" dirty="0">
                <a:solidFill>
                  <a:srgbClr val="434343"/>
                </a:solidFill>
                <a:latin typeface="Roboto Cn"/>
                <a:cs typeface="Roboto Cn"/>
              </a:rPr>
              <a:t> </a:t>
            </a:r>
            <a:r>
              <a:rPr sz="1400" b="1" spc="-20" dirty="0">
                <a:solidFill>
                  <a:srgbClr val="434343"/>
                </a:solidFill>
                <a:latin typeface="Roboto Cn"/>
                <a:cs typeface="Roboto Cn"/>
              </a:rPr>
              <a:t>scifiit-</a:t>
            </a:r>
            <a:r>
              <a:rPr sz="1400" b="1" dirty="0">
                <a:solidFill>
                  <a:srgbClr val="434343"/>
                </a:solidFill>
                <a:latin typeface="Roboto Cn"/>
                <a:cs typeface="Roboto Cn"/>
              </a:rPr>
              <a:t>lean,</a:t>
            </a:r>
            <a:r>
              <a:rPr sz="1400" b="1" spc="240" dirty="0">
                <a:solidFill>
                  <a:srgbClr val="434343"/>
                </a:solidFill>
                <a:latin typeface="Roboto Cn"/>
                <a:cs typeface="Roboto Cn"/>
              </a:rPr>
              <a:t> </a:t>
            </a:r>
            <a:r>
              <a:rPr sz="1400" b="1" dirty="0">
                <a:solidFill>
                  <a:srgbClr val="434343"/>
                </a:solidFill>
                <a:latin typeface="Roboto Cn"/>
                <a:cs typeface="Roboto Cn"/>
              </a:rPr>
              <a:t>even</a:t>
            </a:r>
            <a:r>
              <a:rPr sz="1400" b="1" spc="240" dirty="0">
                <a:solidFill>
                  <a:srgbClr val="434343"/>
                </a:solidFill>
                <a:latin typeface="Roboto Cn"/>
                <a:cs typeface="Roboto Cn"/>
              </a:rPr>
              <a:t> </a:t>
            </a:r>
            <a:r>
              <a:rPr sz="1400" b="1" dirty="0">
                <a:solidFill>
                  <a:srgbClr val="434343"/>
                </a:solidFill>
                <a:latin typeface="Roboto Cn"/>
                <a:cs typeface="Roboto Cn"/>
              </a:rPr>
              <a:t>it</a:t>
            </a:r>
            <a:r>
              <a:rPr sz="1400" b="1" spc="235" dirty="0">
                <a:solidFill>
                  <a:srgbClr val="434343"/>
                </a:solidFill>
                <a:latin typeface="Roboto Cn"/>
                <a:cs typeface="Roboto Cn"/>
              </a:rPr>
              <a:t> </a:t>
            </a:r>
            <a:r>
              <a:rPr sz="1400" b="1" dirty="0">
                <a:solidFill>
                  <a:srgbClr val="434343"/>
                </a:solidFill>
                <a:latin typeface="Roboto Cn"/>
                <a:cs typeface="Roboto Cn"/>
              </a:rPr>
              <a:t>there</a:t>
            </a:r>
            <a:r>
              <a:rPr sz="1400" b="1" spc="229" dirty="0">
                <a:solidFill>
                  <a:srgbClr val="434343"/>
                </a:solidFill>
                <a:latin typeface="Roboto Cn"/>
                <a:cs typeface="Roboto Cn"/>
              </a:rPr>
              <a:t> </a:t>
            </a:r>
            <a:r>
              <a:rPr sz="1400" b="1" dirty="0">
                <a:solidFill>
                  <a:srgbClr val="434343"/>
                </a:solidFill>
                <a:latin typeface="Roboto Cn"/>
                <a:cs typeface="Roboto Cn"/>
              </a:rPr>
              <a:t>is</a:t>
            </a:r>
            <a:r>
              <a:rPr sz="1400" b="1" spc="229" dirty="0">
                <a:solidFill>
                  <a:srgbClr val="434343"/>
                </a:solidFill>
                <a:latin typeface="Roboto Cn"/>
                <a:cs typeface="Roboto Cn"/>
              </a:rPr>
              <a:t> </a:t>
            </a:r>
            <a:r>
              <a:rPr sz="1400" b="1" dirty="0">
                <a:solidFill>
                  <a:srgbClr val="434343"/>
                </a:solidFill>
                <a:latin typeface="Roboto Cn"/>
                <a:cs typeface="Roboto Cn"/>
              </a:rPr>
              <a:t>only</a:t>
            </a:r>
            <a:r>
              <a:rPr sz="1400" b="1" spc="229" dirty="0">
                <a:solidFill>
                  <a:srgbClr val="434343"/>
                </a:solidFill>
                <a:latin typeface="Roboto Cn"/>
                <a:cs typeface="Roboto Cn"/>
              </a:rPr>
              <a:t> </a:t>
            </a:r>
            <a:r>
              <a:rPr sz="1400" b="1" dirty="0">
                <a:solidFill>
                  <a:srgbClr val="434343"/>
                </a:solidFill>
                <a:latin typeface="Roboto Cn"/>
                <a:cs typeface="Roboto Cn"/>
              </a:rPr>
              <a:t>one</a:t>
            </a:r>
            <a:r>
              <a:rPr sz="1400" b="1" spc="235" dirty="0">
                <a:solidFill>
                  <a:srgbClr val="434343"/>
                </a:solidFill>
                <a:latin typeface="Roboto Cn"/>
                <a:cs typeface="Roboto Cn"/>
              </a:rPr>
              <a:t> </a:t>
            </a:r>
            <a:r>
              <a:rPr sz="1400" b="1" dirty="0">
                <a:solidFill>
                  <a:srgbClr val="434343"/>
                </a:solidFill>
                <a:latin typeface="Roboto Cn"/>
                <a:cs typeface="Roboto Cn"/>
              </a:rPr>
              <a:t>single</a:t>
            </a:r>
            <a:r>
              <a:rPr sz="1400" b="1" spc="225" dirty="0">
                <a:solidFill>
                  <a:srgbClr val="434343"/>
                </a:solidFill>
                <a:latin typeface="Roboto Cn"/>
                <a:cs typeface="Roboto Cn"/>
              </a:rPr>
              <a:t> </a:t>
            </a:r>
            <a:r>
              <a:rPr sz="1400" b="1" dirty="0">
                <a:solidFill>
                  <a:srgbClr val="434343"/>
                </a:solidFill>
                <a:latin typeface="Roboto Cn"/>
                <a:cs typeface="Roboto Cn"/>
              </a:rPr>
              <a:t>feature</a:t>
            </a:r>
            <a:r>
              <a:rPr sz="1400" b="1" spc="235" dirty="0">
                <a:solidFill>
                  <a:srgbClr val="434343"/>
                </a:solidFill>
                <a:latin typeface="Roboto Cn"/>
                <a:cs typeface="Roboto Cn"/>
              </a:rPr>
              <a:t> </a:t>
            </a:r>
            <a:r>
              <a:rPr sz="1400" b="1" spc="-25" dirty="0">
                <a:solidFill>
                  <a:srgbClr val="434343"/>
                </a:solidFill>
                <a:latin typeface="Roboto Cn"/>
                <a:cs typeface="Roboto Cn"/>
              </a:rPr>
              <a:t>or </a:t>
            </a:r>
            <a:r>
              <a:rPr sz="1400" b="1" dirty="0">
                <a:solidFill>
                  <a:srgbClr val="434343"/>
                </a:solidFill>
                <a:latin typeface="Roboto Cn"/>
                <a:cs typeface="Roboto Cn"/>
              </a:rPr>
              <a:t>predictor.</a:t>
            </a:r>
            <a:r>
              <a:rPr sz="1400" b="1" spc="254" dirty="0">
                <a:solidFill>
                  <a:srgbClr val="434343"/>
                </a:solidFill>
                <a:latin typeface="Roboto Cn"/>
                <a:cs typeface="Roboto Cn"/>
              </a:rPr>
              <a:t> </a:t>
            </a:r>
            <a:r>
              <a:rPr sz="1400" b="1" dirty="0">
                <a:solidFill>
                  <a:srgbClr val="434343"/>
                </a:solidFill>
                <a:latin typeface="Roboto Cn"/>
                <a:cs typeface="Roboto Cn"/>
              </a:rPr>
              <a:t>So</a:t>
            </a:r>
            <a:r>
              <a:rPr sz="1400" b="1" spc="254" dirty="0">
                <a:solidFill>
                  <a:srgbClr val="434343"/>
                </a:solidFill>
                <a:latin typeface="Roboto Cn"/>
                <a:cs typeface="Roboto Cn"/>
              </a:rPr>
              <a:t> </a:t>
            </a:r>
            <a:r>
              <a:rPr sz="1400" b="1" dirty="0">
                <a:solidFill>
                  <a:srgbClr val="434343"/>
                </a:solidFill>
                <a:latin typeface="Roboto Cn"/>
                <a:cs typeface="Roboto Cn"/>
              </a:rPr>
              <a:t>in</a:t>
            </a:r>
            <a:r>
              <a:rPr sz="1400" b="1" spc="265" dirty="0">
                <a:solidFill>
                  <a:srgbClr val="434343"/>
                </a:solidFill>
                <a:latin typeface="Roboto Cn"/>
                <a:cs typeface="Roboto Cn"/>
              </a:rPr>
              <a:t> </a:t>
            </a:r>
            <a:r>
              <a:rPr sz="1400" b="1" dirty="0">
                <a:solidFill>
                  <a:srgbClr val="434343"/>
                </a:solidFill>
                <a:latin typeface="Roboto Cn"/>
                <a:cs typeface="Roboto Cn"/>
              </a:rPr>
              <a:t>case</a:t>
            </a:r>
            <a:r>
              <a:rPr sz="1400" b="1" spc="260" dirty="0">
                <a:solidFill>
                  <a:srgbClr val="434343"/>
                </a:solidFill>
                <a:latin typeface="Roboto Cn"/>
                <a:cs typeface="Roboto Cn"/>
              </a:rPr>
              <a:t> </a:t>
            </a:r>
            <a:r>
              <a:rPr sz="1400" b="1" dirty="0">
                <a:solidFill>
                  <a:srgbClr val="434343"/>
                </a:solidFill>
                <a:latin typeface="Roboto Cn"/>
                <a:cs typeface="Roboto Cn"/>
              </a:rPr>
              <a:t>of</a:t>
            </a:r>
            <a:r>
              <a:rPr sz="1400" b="1" spc="250" dirty="0">
                <a:solidFill>
                  <a:srgbClr val="434343"/>
                </a:solidFill>
                <a:latin typeface="Roboto Cn"/>
                <a:cs typeface="Roboto Cn"/>
              </a:rPr>
              <a:t> </a:t>
            </a:r>
            <a:r>
              <a:rPr sz="1400" b="1" dirty="0">
                <a:solidFill>
                  <a:srgbClr val="434343"/>
                </a:solidFill>
                <a:latin typeface="Roboto Cn"/>
                <a:cs typeface="Roboto Cn"/>
              </a:rPr>
              <a:t>a</a:t>
            </a:r>
            <a:r>
              <a:rPr sz="1400" b="1" spc="254" dirty="0">
                <a:solidFill>
                  <a:srgbClr val="434343"/>
                </a:solidFill>
                <a:latin typeface="Roboto Cn"/>
                <a:cs typeface="Roboto Cn"/>
              </a:rPr>
              <a:t> </a:t>
            </a:r>
            <a:r>
              <a:rPr sz="1400" b="1" dirty="0">
                <a:solidFill>
                  <a:srgbClr val="434343"/>
                </a:solidFill>
                <a:latin typeface="Roboto Cn"/>
                <a:cs typeface="Roboto Cn"/>
              </a:rPr>
              <a:t>single</a:t>
            </a:r>
            <a:r>
              <a:rPr sz="1400" b="1" spc="250" dirty="0">
                <a:solidFill>
                  <a:srgbClr val="434343"/>
                </a:solidFill>
                <a:latin typeface="Roboto Cn"/>
                <a:cs typeface="Roboto Cn"/>
              </a:rPr>
              <a:t> </a:t>
            </a:r>
            <a:r>
              <a:rPr sz="1400" b="1" dirty="0">
                <a:solidFill>
                  <a:srgbClr val="434343"/>
                </a:solidFill>
                <a:latin typeface="Roboto Cn"/>
                <a:cs typeface="Roboto Cn"/>
              </a:rPr>
              <a:t>feature</a:t>
            </a:r>
            <a:r>
              <a:rPr sz="1400" b="1" spc="260" dirty="0">
                <a:solidFill>
                  <a:srgbClr val="434343"/>
                </a:solidFill>
                <a:latin typeface="Roboto Cn"/>
                <a:cs typeface="Roboto Cn"/>
              </a:rPr>
              <a:t> </a:t>
            </a:r>
            <a:r>
              <a:rPr sz="1400" b="1" dirty="0">
                <a:solidFill>
                  <a:srgbClr val="434343"/>
                </a:solidFill>
                <a:latin typeface="Roboto Cn"/>
                <a:cs typeface="Roboto Cn"/>
              </a:rPr>
              <a:t>in</a:t>
            </a:r>
            <a:r>
              <a:rPr sz="1400" b="1" spc="265" dirty="0">
                <a:solidFill>
                  <a:srgbClr val="434343"/>
                </a:solidFill>
                <a:latin typeface="Roboto Cn"/>
                <a:cs typeface="Roboto Cn"/>
              </a:rPr>
              <a:t> </a:t>
            </a:r>
            <a:r>
              <a:rPr sz="1400" b="1" dirty="0">
                <a:solidFill>
                  <a:srgbClr val="434343"/>
                </a:solidFill>
                <a:latin typeface="Roboto Cn"/>
                <a:cs typeface="Roboto Cn"/>
              </a:rPr>
              <a:t>a</a:t>
            </a:r>
            <a:r>
              <a:rPr sz="1400" b="1" spc="254" dirty="0">
                <a:solidFill>
                  <a:srgbClr val="434343"/>
                </a:solidFill>
                <a:latin typeface="Roboto Cn"/>
                <a:cs typeface="Roboto Cn"/>
              </a:rPr>
              <a:t> </a:t>
            </a:r>
            <a:r>
              <a:rPr sz="1400" b="1" dirty="0">
                <a:solidFill>
                  <a:srgbClr val="434343"/>
                </a:solidFill>
                <a:latin typeface="Roboto Cn"/>
                <a:cs typeface="Roboto Cn"/>
              </a:rPr>
              <a:t>Pandas</a:t>
            </a:r>
            <a:r>
              <a:rPr sz="1400" b="1" spc="260" dirty="0">
                <a:solidFill>
                  <a:srgbClr val="434343"/>
                </a:solidFill>
                <a:latin typeface="Roboto Cn"/>
                <a:cs typeface="Roboto Cn"/>
              </a:rPr>
              <a:t> </a:t>
            </a:r>
            <a:r>
              <a:rPr sz="1400" b="1" dirty="0">
                <a:solidFill>
                  <a:srgbClr val="434343"/>
                </a:solidFill>
                <a:latin typeface="Roboto Cn"/>
                <a:cs typeface="Roboto Cn"/>
              </a:rPr>
              <a:t>Series</a:t>
            </a:r>
            <a:r>
              <a:rPr sz="1400" b="1" spc="254" dirty="0">
                <a:solidFill>
                  <a:srgbClr val="434343"/>
                </a:solidFill>
                <a:latin typeface="Roboto Cn"/>
                <a:cs typeface="Roboto Cn"/>
              </a:rPr>
              <a:t> </a:t>
            </a:r>
            <a:r>
              <a:rPr sz="1400" b="1" dirty="0">
                <a:solidFill>
                  <a:srgbClr val="434343"/>
                </a:solidFill>
                <a:latin typeface="Roboto Cn"/>
                <a:cs typeface="Roboto Cn"/>
              </a:rPr>
              <a:t>or</a:t>
            </a:r>
            <a:r>
              <a:rPr sz="1400" b="1" spc="265" dirty="0">
                <a:solidFill>
                  <a:srgbClr val="434343"/>
                </a:solidFill>
                <a:latin typeface="Roboto Cn"/>
                <a:cs typeface="Roboto Cn"/>
              </a:rPr>
              <a:t> </a:t>
            </a:r>
            <a:r>
              <a:rPr sz="1400" b="1" dirty="0">
                <a:solidFill>
                  <a:srgbClr val="434343"/>
                </a:solidFill>
                <a:latin typeface="Roboto Cn"/>
                <a:cs typeface="Roboto Cn"/>
              </a:rPr>
              <a:t>a</a:t>
            </a:r>
            <a:r>
              <a:rPr sz="1400" b="1" spc="254" dirty="0">
                <a:solidFill>
                  <a:srgbClr val="434343"/>
                </a:solidFill>
                <a:latin typeface="Roboto Cn"/>
                <a:cs typeface="Roboto Cn"/>
              </a:rPr>
              <a:t> </a:t>
            </a:r>
            <a:r>
              <a:rPr sz="1400" b="1" dirty="0">
                <a:solidFill>
                  <a:srgbClr val="434343"/>
                </a:solidFill>
                <a:latin typeface="Roboto Cn"/>
                <a:cs typeface="Roboto Cn"/>
              </a:rPr>
              <a:t>one-dimensional</a:t>
            </a:r>
            <a:r>
              <a:rPr sz="1400" b="1" spc="245" dirty="0">
                <a:solidFill>
                  <a:srgbClr val="434343"/>
                </a:solidFill>
                <a:latin typeface="Roboto Cn"/>
                <a:cs typeface="Roboto Cn"/>
              </a:rPr>
              <a:t> </a:t>
            </a:r>
            <a:r>
              <a:rPr sz="1400" b="1" dirty="0">
                <a:solidFill>
                  <a:srgbClr val="434343"/>
                </a:solidFill>
                <a:latin typeface="Roboto Cn"/>
                <a:cs typeface="Roboto Cn"/>
              </a:rPr>
              <a:t>NumPy</a:t>
            </a:r>
            <a:r>
              <a:rPr sz="1400" b="1" spc="260" dirty="0">
                <a:solidFill>
                  <a:srgbClr val="434343"/>
                </a:solidFill>
                <a:latin typeface="Roboto Cn"/>
                <a:cs typeface="Roboto Cn"/>
              </a:rPr>
              <a:t> </a:t>
            </a:r>
            <a:r>
              <a:rPr sz="1400" b="1" dirty="0">
                <a:solidFill>
                  <a:srgbClr val="434343"/>
                </a:solidFill>
                <a:latin typeface="Roboto Cn"/>
                <a:cs typeface="Roboto Cn"/>
              </a:rPr>
              <a:t>array,</a:t>
            </a:r>
            <a:r>
              <a:rPr sz="1400" b="1" spc="265" dirty="0">
                <a:solidFill>
                  <a:srgbClr val="434343"/>
                </a:solidFill>
                <a:latin typeface="Roboto Cn"/>
                <a:cs typeface="Roboto Cn"/>
              </a:rPr>
              <a:t> </a:t>
            </a:r>
            <a:r>
              <a:rPr sz="1400" b="1" dirty="0">
                <a:solidFill>
                  <a:srgbClr val="434343"/>
                </a:solidFill>
                <a:latin typeface="Roboto Cn"/>
                <a:cs typeface="Roboto Cn"/>
              </a:rPr>
              <a:t>that</a:t>
            </a:r>
            <a:r>
              <a:rPr sz="1400" b="1" spc="245" dirty="0">
                <a:solidFill>
                  <a:srgbClr val="434343"/>
                </a:solidFill>
                <a:latin typeface="Roboto Cn"/>
                <a:cs typeface="Roboto Cn"/>
              </a:rPr>
              <a:t> </a:t>
            </a:r>
            <a:r>
              <a:rPr sz="1400" b="1" dirty="0">
                <a:solidFill>
                  <a:srgbClr val="434343"/>
                </a:solidFill>
                <a:latin typeface="Roboto Cn"/>
                <a:cs typeface="Roboto Cn"/>
              </a:rPr>
              <a:t>Pandas</a:t>
            </a:r>
            <a:r>
              <a:rPr sz="1400" b="1" spc="254" dirty="0">
                <a:solidFill>
                  <a:srgbClr val="434343"/>
                </a:solidFill>
                <a:latin typeface="Roboto Cn"/>
                <a:cs typeface="Roboto Cn"/>
              </a:rPr>
              <a:t> </a:t>
            </a:r>
            <a:r>
              <a:rPr sz="1400" b="1" dirty="0">
                <a:solidFill>
                  <a:srgbClr val="434343"/>
                </a:solidFill>
                <a:latin typeface="Roboto Cn"/>
                <a:cs typeface="Roboto Cn"/>
              </a:rPr>
              <a:t>series</a:t>
            </a:r>
            <a:r>
              <a:rPr sz="1400" b="1" spc="254" dirty="0">
                <a:solidFill>
                  <a:srgbClr val="434343"/>
                </a:solidFill>
                <a:latin typeface="Roboto Cn"/>
                <a:cs typeface="Roboto Cn"/>
              </a:rPr>
              <a:t> </a:t>
            </a:r>
            <a:r>
              <a:rPr sz="1400" b="1" dirty="0">
                <a:solidFill>
                  <a:srgbClr val="434343"/>
                </a:solidFill>
                <a:latin typeface="Roboto Cn"/>
                <a:cs typeface="Roboto Cn"/>
              </a:rPr>
              <a:t>needs</a:t>
            </a:r>
            <a:r>
              <a:rPr sz="1400" b="1" spc="254" dirty="0">
                <a:solidFill>
                  <a:srgbClr val="434343"/>
                </a:solidFill>
                <a:latin typeface="Roboto Cn"/>
                <a:cs typeface="Roboto Cn"/>
              </a:rPr>
              <a:t> </a:t>
            </a:r>
            <a:r>
              <a:rPr sz="1400" b="1" dirty="0">
                <a:solidFill>
                  <a:srgbClr val="434343"/>
                </a:solidFill>
                <a:latin typeface="Roboto Cn"/>
                <a:cs typeface="Roboto Cn"/>
              </a:rPr>
              <a:t>to</a:t>
            </a:r>
            <a:r>
              <a:rPr sz="1400" b="1" spc="260" dirty="0">
                <a:solidFill>
                  <a:srgbClr val="434343"/>
                </a:solidFill>
                <a:latin typeface="Roboto Cn"/>
                <a:cs typeface="Roboto Cn"/>
              </a:rPr>
              <a:t> </a:t>
            </a:r>
            <a:r>
              <a:rPr sz="1400" b="1" spc="-25" dirty="0">
                <a:solidFill>
                  <a:srgbClr val="434343"/>
                </a:solidFill>
                <a:latin typeface="Roboto Cn"/>
                <a:cs typeface="Roboto Cn"/>
              </a:rPr>
              <a:t>be </a:t>
            </a:r>
            <a:r>
              <a:rPr sz="1400" b="1" dirty="0">
                <a:solidFill>
                  <a:srgbClr val="434343"/>
                </a:solidFill>
                <a:latin typeface="Roboto Cn"/>
                <a:cs typeface="Roboto Cn"/>
              </a:rPr>
              <a:t>converted</a:t>
            </a:r>
            <a:r>
              <a:rPr sz="1400" b="1" spc="195" dirty="0">
                <a:solidFill>
                  <a:srgbClr val="434343"/>
                </a:solidFill>
                <a:latin typeface="Roboto Cn"/>
                <a:cs typeface="Roboto Cn"/>
              </a:rPr>
              <a:t> </a:t>
            </a:r>
            <a:r>
              <a:rPr sz="1400" b="1" dirty="0">
                <a:solidFill>
                  <a:srgbClr val="434343"/>
                </a:solidFill>
                <a:latin typeface="Roboto Cn"/>
                <a:cs typeface="Roboto Cn"/>
              </a:rPr>
              <a:t>to</a:t>
            </a:r>
            <a:r>
              <a:rPr sz="1400" b="1" spc="195" dirty="0">
                <a:solidFill>
                  <a:srgbClr val="434343"/>
                </a:solidFill>
                <a:latin typeface="Roboto Cn"/>
                <a:cs typeface="Roboto Cn"/>
              </a:rPr>
              <a:t> </a:t>
            </a:r>
            <a:r>
              <a:rPr sz="1400" b="1" dirty="0">
                <a:solidFill>
                  <a:srgbClr val="434343"/>
                </a:solidFill>
                <a:latin typeface="Roboto Cn"/>
                <a:cs typeface="Roboto Cn"/>
              </a:rPr>
              <a:t>a</a:t>
            </a:r>
            <a:r>
              <a:rPr sz="1400" b="1" spc="175" dirty="0">
                <a:solidFill>
                  <a:srgbClr val="434343"/>
                </a:solidFill>
                <a:latin typeface="Roboto Cn"/>
                <a:cs typeface="Roboto Cn"/>
              </a:rPr>
              <a:t> </a:t>
            </a:r>
            <a:r>
              <a:rPr sz="1400" b="1" dirty="0">
                <a:solidFill>
                  <a:srgbClr val="006FC0"/>
                </a:solidFill>
                <a:latin typeface="Roboto Cn"/>
                <a:cs typeface="Roboto Cn"/>
              </a:rPr>
              <a:t>Pandas</a:t>
            </a:r>
            <a:r>
              <a:rPr sz="1400" b="1" spc="195" dirty="0">
                <a:solidFill>
                  <a:srgbClr val="006FC0"/>
                </a:solidFill>
                <a:latin typeface="Roboto Cn"/>
                <a:cs typeface="Roboto Cn"/>
              </a:rPr>
              <a:t> </a:t>
            </a:r>
            <a:r>
              <a:rPr sz="1400" b="1" dirty="0">
                <a:solidFill>
                  <a:srgbClr val="006FC0"/>
                </a:solidFill>
                <a:latin typeface="Roboto Cn"/>
                <a:cs typeface="Roboto Cn"/>
              </a:rPr>
              <a:t>DataFrame</a:t>
            </a:r>
            <a:r>
              <a:rPr sz="1400" b="1" spc="195" dirty="0">
                <a:solidFill>
                  <a:srgbClr val="006FC0"/>
                </a:solidFill>
                <a:latin typeface="Roboto Cn"/>
                <a:cs typeface="Roboto Cn"/>
              </a:rPr>
              <a:t> </a:t>
            </a:r>
            <a:r>
              <a:rPr sz="1400" b="1" dirty="0">
                <a:solidFill>
                  <a:srgbClr val="434343"/>
                </a:solidFill>
                <a:latin typeface="Roboto Cn"/>
                <a:cs typeface="Roboto Cn"/>
              </a:rPr>
              <a:t>explicitly,</a:t>
            </a:r>
            <a:r>
              <a:rPr sz="1400" b="1" spc="180" dirty="0">
                <a:solidFill>
                  <a:srgbClr val="434343"/>
                </a:solidFill>
                <a:latin typeface="Roboto Cn"/>
                <a:cs typeface="Roboto Cn"/>
              </a:rPr>
              <a:t> </a:t>
            </a:r>
            <a:r>
              <a:rPr sz="1400" b="1" dirty="0">
                <a:solidFill>
                  <a:srgbClr val="434343"/>
                </a:solidFill>
                <a:latin typeface="Roboto Cn"/>
                <a:cs typeface="Roboto Cn"/>
              </a:rPr>
              <a:t>or</a:t>
            </a:r>
            <a:r>
              <a:rPr sz="1400" b="1" spc="190" dirty="0">
                <a:solidFill>
                  <a:srgbClr val="434343"/>
                </a:solidFill>
                <a:latin typeface="Roboto Cn"/>
                <a:cs typeface="Roboto Cn"/>
              </a:rPr>
              <a:t> </a:t>
            </a:r>
            <a:r>
              <a:rPr sz="1400" b="1" dirty="0">
                <a:solidFill>
                  <a:srgbClr val="434343"/>
                </a:solidFill>
                <a:latin typeface="Roboto Cn"/>
                <a:cs typeface="Roboto Cn"/>
              </a:rPr>
              <a:t>the</a:t>
            </a:r>
            <a:r>
              <a:rPr sz="1400" b="1" spc="195" dirty="0">
                <a:solidFill>
                  <a:srgbClr val="434343"/>
                </a:solidFill>
                <a:latin typeface="Roboto Cn"/>
                <a:cs typeface="Roboto Cn"/>
              </a:rPr>
              <a:t> </a:t>
            </a:r>
            <a:r>
              <a:rPr sz="1400" b="1" spc="-10" dirty="0">
                <a:solidFill>
                  <a:srgbClr val="434343"/>
                </a:solidFill>
                <a:latin typeface="Roboto Cn"/>
                <a:cs typeface="Roboto Cn"/>
              </a:rPr>
              <a:t>one-</a:t>
            </a:r>
            <a:r>
              <a:rPr sz="1400" b="1" dirty="0">
                <a:solidFill>
                  <a:srgbClr val="434343"/>
                </a:solidFill>
                <a:latin typeface="Roboto Cn"/>
                <a:cs typeface="Roboto Cn"/>
              </a:rPr>
              <a:t>dimensional</a:t>
            </a:r>
            <a:r>
              <a:rPr sz="1400" b="1" spc="195" dirty="0">
                <a:solidFill>
                  <a:srgbClr val="434343"/>
                </a:solidFill>
                <a:latin typeface="Roboto Cn"/>
                <a:cs typeface="Roboto Cn"/>
              </a:rPr>
              <a:t> </a:t>
            </a:r>
            <a:r>
              <a:rPr sz="1400" b="1" dirty="0">
                <a:solidFill>
                  <a:srgbClr val="434343"/>
                </a:solidFill>
                <a:latin typeface="Roboto Cn"/>
                <a:cs typeface="Roboto Cn"/>
              </a:rPr>
              <a:t>NumPy</a:t>
            </a:r>
            <a:r>
              <a:rPr sz="1400" b="1" spc="200" dirty="0">
                <a:solidFill>
                  <a:srgbClr val="434343"/>
                </a:solidFill>
                <a:latin typeface="Roboto Cn"/>
                <a:cs typeface="Roboto Cn"/>
              </a:rPr>
              <a:t> </a:t>
            </a:r>
            <a:r>
              <a:rPr sz="1400" b="1" dirty="0">
                <a:solidFill>
                  <a:srgbClr val="434343"/>
                </a:solidFill>
                <a:latin typeface="Roboto Cn"/>
                <a:cs typeface="Roboto Cn"/>
              </a:rPr>
              <a:t>array</a:t>
            </a:r>
            <a:r>
              <a:rPr sz="1400" b="1" spc="185" dirty="0">
                <a:solidFill>
                  <a:srgbClr val="434343"/>
                </a:solidFill>
                <a:latin typeface="Roboto Cn"/>
                <a:cs typeface="Roboto Cn"/>
              </a:rPr>
              <a:t> </a:t>
            </a:r>
            <a:r>
              <a:rPr sz="1400" b="1" dirty="0">
                <a:solidFill>
                  <a:srgbClr val="434343"/>
                </a:solidFill>
                <a:latin typeface="Roboto Cn"/>
                <a:cs typeface="Roboto Cn"/>
              </a:rPr>
              <a:t>must</a:t>
            </a:r>
            <a:r>
              <a:rPr sz="1400" b="1" spc="190" dirty="0">
                <a:solidFill>
                  <a:srgbClr val="434343"/>
                </a:solidFill>
                <a:latin typeface="Roboto Cn"/>
                <a:cs typeface="Roboto Cn"/>
              </a:rPr>
              <a:t> </a:t>
            </a:r>
            <a:r>
              <a:rPr sz="1400" b="1" dirty="0">
                <a:solidFill>
                  <a:srgbClr val="434343"/>
                </a:solidFill>
                <a:latin typeface="Roboto Cn"/>
                <a:cs typeface="Roboto Cn"/>
              </a:rPr>
              <a:t>be</a:t>
            </a:r>
            <a:r>
              <a:rPr sz="1400" b="1" spc="190" dirty="0">
                <a:solidFill>
                  <a:srgbClr val="434343"/>
                </a:solidFill>
                <a:latin typeface="Roboto Cn"/>
                <a:cs typeface="Roboto Cn"/>
              </a:rPr>
              <a:t> </a:t>
            </a:r>
            <a:r>
              <a:rPr sz="1400" b="1" dirty="0">
                <a:solidFill>
                  <a:srgbClr val="434343"/>
                </a:solidFill>
                <a:latin typeface="Roboto Cn"/>
                <a:cs typeface="Roboto Cn"/>
              </a:rPr>
              <a:t>converted</a:t>
            </a:r>
            <a:r>
              <a:rPr sz="1400" b="1" spc="200" dirty="0">
                <a:solidFill>
                  <a:srgbClr val="434343"/>
                </a:solidFill>
                <a:latin typeface="Roboto Cn"/>
                <a:cs typeface="Roboto Cn"/>
              </a:rPr>
              <a:t> </a:t>
            </a:r>
            <a:r>
              <a:rPr sz="1400" b="1" dirty="0">
                <a:solidFill>
                  <a:srgbClr val="434343"/>
                </a:solidFill>
                <a:latin typeface="Roboto Cn"/>
                <a:cs typeface="Roboto Cn"/>
              </a:rPr>
              <a:t>to</a:t>
            </a:r>
            <a:r>
              <a:rPr sz="1400" b="1" spc="180" dirty="0">
                <a:solidFill>
                  <a:srgbClr val="434343"/>
                </a:solidFill>
                <a:latin typeface="Roboto Cn"/>
                <a:cs typeface="Roboto Cn"/>
              </a:rPr>
              <a:t> </a:t>
            </a:r>
            <a:r>
              <a:rPr sz="1400" b="1" dirty="0">
                <a:solidFill>
                  <a:srgbClr val="434343"/>
                </a:solidFill>
                <a:latin typeface="Roboto Cn"/>
                <a:cs typeface="Roboto Cn"/>
              </a:rPr>
              <a:t>a</a:t>
            </a:r>
            <a:r>
              <a:rPr sz="1400" b="1" spc="190" dirty="0">
                <a:solidFill>
                  <a:srgbClr val="434343"/>
                </a:solidFill>
                <a:latin typeface="Roboto Cn"/>
                <a:cs typeface="Roboto Cn"/>
              </a:rPr>
              <a:t> </a:t>
            </a:r>
            <a:r>
              <a:rPr sz="1400" b="1" spc="-20" dirty="0">
                <a:solidFill>
                  <a:srgbClr val="006FC0"/>
                </a:solidFill>
                <a:latin typeface="Roboto Cn"/>
                <a:cs typeface="Roboto Cn"/>
              </a:rPr>
              <a:t>two-</a:t>
            </a:r>
            <a:r>
              <a:rPr sz="1400" b="1" dirty="0">
                <a:solidFill>
                  <a:srgbClr val="006FC0"/>
                </a:solidFill>
                <a:latin typeface="Roboto Cn"/>
                <a:cs typeface="Roboto Cn"/>
              </a:rPr>
              <a:t>dimensional</a:t>
            </a:r>
            <a:r>
              <a:rPr sz="1400" b="1" spc="195" dirty="0">
                <a:solidFill>
                  <a:srgbClr val="006FC0"/>
                </a:solidFill>
                <a:latin typeface="Roboto Cn"/>
                <a:cs typeface="Roboto Cn"/>
              </a:rPr>
              <a:t> </a:t>
            </a:r>
            <a:r>
              <a:rPr sz="1400" b="1" spc="-10" dirty="0">
                <a:solidFill>
                  <a:srgbClr val="006FC0"/>
                </a:solidFill>
                <a:latin typeface="Roboto Cn"/>
                <a:cs typeface="Roboto Cn"/>
              </a:rPr>
              <a:t>NumPy </a:t>
            </a:r>
            <a:r>
              <a:rPr sz="1400" b="1" dirty="0">
                <a:solidFill>
                  <a:srgbClr val="006FC0"/>
                </a:solidFill>
                <a:latin typeface="Roboto Cn"/>
                <a:cs typeface="Roboto Cn"/>
              </a:rPr>
              <a:t>array</a:t>
            </a:r>
            <a:r>
              <a:rPr sz="1400" b="1" spc="55" dirty="0">
                <a:solidFill>
                  <a:srgbClr val="006FC0"/>
                </a:solidFill>
                <a:latin typeface="Roboto Cn"/>
                <a:cs typeface="Roboto Cn"/>
              </a:rPr>
              <a:t> </a:t>
            </a:r>
            <a:r>
              <a:rPr sz="1400" b="1" spc="-10" dirty="0">
                <a:solidFill>
                  <a:srgbClr val="434343"/>
                </a:solidFill>
                <a:latin typeface="Roboto Cn"/>
                <a:cs typeface="Roboto Cn"/>
              </a:rPr>
              <a:t>explicitly.</a:t>
            </a:r>
            <a:endParaRPr sz="1400">
              <a:latin typeface="Roboto Cn"/>
              <a:cs typeface="Roboto Cn"/>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394460">
              <a:lnSpc>
                <a:spcPct val="100000"/>
              </a:lnSpc>
              <a:spcBef>
                <a:spcPts val="95"/>
              </a:spcBef>
            </a:pPr>
            <a:r>
              <a:rPr dirty="0"/>
              <a:t>DATA</a:t>
            </a:r>
            <a:r>
              <a:rPr spc="-45" dirty="0"/>
              <a:t> </a:t>
            </a:r>
            <a:r>
              <a:rPr spc="-10" dirty="0"/>
              <a:t>PREPARATION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3335" rIns="0" bIns="0" rtlCol="0">
            <a:spAutoFit/>
          </a:bodyPr>
          <a:lstStyle/>
          <a:p>
            <a:pPr marL="12700" algn="just">
              <a:lnSpc>
                <a:spcPct val="100000"/>
              </a:lnSpc>
              <a:spcBef>
                <a:spcPts val="105"/>
              </a:spcBef>
            </a:pPr>
            <a:r>
              <a:rPr spc="-10" dirty="0"/>
              <a:t>SCIKIT-</a:t>
            </a:r>
            <a:r>
              <a:rPr dirty="0"/>
              <a:t>LEARN</a:t>
            </a:r>
            <a:r>
              <a:rPr spc="-35" dirty="0"/>
              <a:t> </a:t>
            </a:r>
            <a:r>
              <a:rPr dirty="0"/>
              <a:t>:</a:t>
            </a:r>
            <a:r>
              <a:rPr spc="-10" dirty="0"/>
              <a:t> </a:t>
            </a:r>
            <a:r>
              <a:rPr dirty="0"/>
              <a:t>FEATURE</a:t>
            </a:r>
            <a:r>
              <a:rPr spc="-30" dirty="0"/>
              <a:t> </a:t>
            </a:r>
            <a:r>
              <a:rPr dirty="0"/>
              <a:t>MATRIX</a:t>
            </a:r>
            <a:r>
              <a:rPr spc="-20" dirty="0"/>
              <a:t> </a:t>
            </a:r>
            <a:r>
              <a:rPr dirty="0"/>
              <a:t>AND</a:t>
            </a:r>
            <a:r>
              <a:rPr spc="-10" dirty="0"/>
              <a:t> </a:t>
            </a:r>
            <a:r>
              <a:rPr dirty="0"/>
              <a:t>TARGET</a:t>
            </a:r>
            <a:r>
              <a:rPr spc="-45" dirty="0"/>
              <a:t> </a:t>
            </a:r>
            <a:r>
              <a:rPr spc="-10" dirty="0"/>
              <a:t>ARRAY</a:t>
            </a:r>
          </a:p>
          <a:p>
            <a:pPr>
              <a:lnSpc>
                <a:spcPct val="100000"/>
              </a:lnSpc>
              <a:spcBef>
                <a:spcPts val="785"/>
              </a:spcBef>
            </a:pPr>
            <a:endParaRPr spc="-10" dirty="0"/>
          </a:p>
          <a:p>
            <a:pPr marL="12700" marR="6985" algn="just">
              <a:lnSpc>
                <a:spcPct val="100000"/>
              </a:lnSpc>
            </a:pPr>
            <a:r>
              <a:rPr spc="-114" dirty="0">
                <a:latin typeface="Roboto Bk"/>
                <a:cs typeface="Roboto Bk"/>
              </a:rPr>
              <a:t>So</a:t>
            </a:r>
            <a:r>
              <a:rPr spc="25" dirty="0">
                <a:latin typeface="Roboto Bk"/>
                <a:cs typeface="Roboto Bk"/>
              </a:rPr>
              <a:t> </a:t>
            </a:r>
            <a:r>
              <a:rPr spc="-90" dirty="0">
                <a:latin typeface="Roboto Bk"/>
                <a:cs typeface="Roboto Bk"/>
              </a:rPr>
              <a:t>the</a:t>
            </a:r>
            <a:r>
              <a:rPr spc="5" dirty="0">
                <a:latin typeface="Roboto Bk"/>
                <a:cs typeface="Roboto Bk"/>
              </a:rPr>
              <a:t> </a:t>
            </a:r>
            <a:r>
              <a:rPr spc="-90" dirty="0">
                <a:latin typeface="Roboto Bk"/>
                <a:cs typeface="Roboto Bk"/>
              </a:rPr>
              <a:t>starting</a:t>
            </a:r>
            <a:r>
              <a:rPr dirty="0">
                <a:latin typeface="Roboto Bk"/>
                <a:cs typeface="Roboto Bk"/>
              </a:rPr>
              <a:t> </a:t>
            </a:r>
            <a:r>
              <a:rPr spc="-90" dirty="0">
                <a:latin typeface="Roboto Bk"/>
                <a:cs typeface="Roboto Bk"/>
              </a:rPr>
              <a:t>point</a:t>
            </a:r>
            <a:r>
              <a:rPr spc="5" dirty="0">
                <a:latin typeface="Roboto Bk"/>
                <a:cs typeface="Roboto Bk"/>
              </a:rPr>
              <a:t> </a:t>
            </a:r>
            <a:r>
              <a:rPr spc="-20" dirty="0">
                <a:latin typeface="Roboto Bk"/>
                <a:cs typeface="Roboto Bk"/>
              </a:rPr>
              <a:t>of</a:t>
            </a:r>
            <a:r>
              <a:rPr dirty="0">
                <a:latin typeface="Roboto Bk"/>
                <a:cs typeface="Roboto Bk"/>
              </a:rPr>
              <a:t> </a:t>
            </a:r>
            <a:r>
              <a:rPr spc="-95" dirty="0">
                <a:latin typeface="Roboto Bk"/>
                <a:cs typeface="Roboto Bk"/>
              </a:rPr>
              <a:t>supervised</a:t>
            </a:r>
            <a:r>
              <a:rPr spc="5" dirty="0">
                <a:latin typeface="Roboto Bk"/>
                <a:cs typeface="Roboto Bk"/>
              </a:rPr>
              <a:t> </a:t>
            </a:r>
            <a:r>
              <a:rPr spc="-95" dirty="0">
                <a:latin typeface="Roboto Bk"/>
                <a:cs typeface="Roboto Bk"/>
              </a:rPr>
              <a:t>machine</a:t>
            </a:r>
            <a:r>
              <a:rPr spc="10" dirty="0">
                <a:latin typeface="Roboto Bk"/>
                <a:cs typeface="Roboto Bk"/>
              </a:rPr>
              <a:t> </a:t>
            </a:r>
            <a:r>
              <a:rPr spc="-85" dirty="0">
                <a:latin typeface="Roboto Bk"/>
                <a:cs typeface="Roboto Bk"/>
              </a:rPr>
              <a:t>learning</a:t>
            </a:r>
            <a:r>
              <a:rPr spc="15" dirty="0">
                <a:latin typeface="Roboto Bk"/>
                <a:cs typeface="Roboto Bk"/>
              </a:rPr>
              <a:t> </a:t>
            </a:r>
            <a:r>
              <a:rPr spc="-30" dirty="0">
                <a:latin typeface="Roboto Bk"/>
                <a:cs typeface="Roboto Bk"/>
              </a:rPr>
              <a:t>is</a:t>
            </a:r>
            <a:r>
              <a:rPr spc="5" dirty="0">
                <a:latin typeface="Roboto Bk"/>
                <a:cs typeface="Roboto Bk"/>
              </a:rPr>
              <a:t> </a:t>
            </a:r>
            <a:r>
              <a:rPr dirty="0">
                <a:latin typeface="Roboto Bk"/>
                <a:cs typeface="Roboto Bk"/>
              </a:rPr>
              <a:t>a </a:t>
            </a:r>
            <a:r>
              <a:rPr spc="-80" dirty="0">
                <a:latin typeface="Roboto Bk"/>
                <a:cs typeface="Roboto Bk"/>
              </a:rPr>
              <a:t>labeled</a:t>
            </a:r>
            <a:r>
              <a:rPr spc="15" dirty="0">
                <a:latin typeface="Roboto Bk"/>
                <a:cs typeface="Roboto Bk"/>
              </a:rPr>
              <a:t> </a:t>
            </a:r>
            <a:r>
              <a:rPr spc="-70" dirty="0">
                <a:latin typeface="Roboto Bk"/>
                <a:cs typeface="Roboto Bk"/>
              </a:rPr>
              <a:t>dataset.</a:t>
            </a:r>
            <a:r>
              <a:rPr spc="15" dirty="0">
                <a:latin typeface="Roboto Bk"/>
                <a:cs typeface="Roboto Bk"/>
              </a:rPr>
              <a:t> </a:t>
            </a:r>
            <a:r>
              <a:rPr spc="-65" dirty="0">
                <a:latin typeface="Roboto Bk"/>
                <a:cs typeface="Roboto Bk"/>
              </a:rPr>
              <a:t>In</a:t>
            </a:r>
            <a:r>
              <a:rPr spc="10" dirty="0">
                <a:latin typeface="Roboto Bk"/>
                <a:cs typeface="Roboto Bk"/>
              </a:rPr>
              <a:t> </a:t>
            </a:r>
            <a:r>
              <a:rPr spc="-114" dirty="0">
                <a:latin typeface="Roboto Bk"/>
                <a:cs typeface="Roboto Bk"/>
              </a:rPr>
              <a:t>scikit-</a:t>
            </a:r>
            <a:r>
              <a:rPr spc="-80" dirty="0">
                <a:latin typeface="Roboto Bk"/>
                <a:cs typeface="Roboto Bk"/>
              </a:rPr>
              <a:t>learn,</a:t>
            </a:r>
            <a:r>
              <a:rPr spc="10" dirty="0">
                <a:latin typeface="Roboto Bk"/>
                <a:cs typeface="Roboto Bk"/>
              </a:rPr>
              <a:t> </a:t>
            </a:r>
            <a:r>
              <a:rPr spc="-80" dirty="0">
                <a:latin typeface="Roboto Bk"/>
                <a:cs typeface="Roboto Bk"/>
              </a:rPr>
              <a:t>this</a:t>
            </a:r>
            <a:r>
              <a:rPr spc="5" dirty="0">
                <a:latin typeface="Roboto Bk"/>
                <a:cs typeface="Roboto Bk"/>
              </a:rPr>
              <a:t> </a:t>
            </a:r>
            <a:r>
              <a:rPr spc="-80" dirty="0">
                <a:latin typeface="Roboto Bk"/>
                <a:cs typeface="Roboto Bk"/>
              </a:rPr>
              <a:t>labeled</a:t>
            </a:r>
            <a:r>
              <a:rPr spc="15" dirty="0">
                <a:latin typeface="Roboto Bk"/>
                <a:cs typeface="Roboto Bk"/>
              </a:rPr>
              <a:t> </a:t>
            </a:r>
            <a:r>
              <a:rPr spc="-80" dirty="0">
                <a:latin typeface="Roboto Bk"/>
                <a:cs typeface="Roboto Bk"/>
              </a:rPr>
              <a:t>dataset</a:t>
            </a:r>
            <a:r>
              <a:rPr spc="10" dirty="0">
                <a:latin typeface="Roboto Bk"/>
                <a:cs typeface="Roboto Bk"/>
              </a:rPr>
              <a:t> </a:t>
            </a:r>
            <a:r>
              <a:rPr spc="-30" dirty="0">
                <a:latin typeface="Roboto Bk"/>
                <a:cs typeface="Roboto Bk"/>
              </a:rPr>
              <a:t>is</a:t>
            </a:r>
            <a:r>
              <a:rPr spc="5" dirty="0">
                <a:latin typeface="Roboto Bk"/>
                <a:cs typeface="Roboto Bk"/>
              </a:rPr>
              <a:t> </a:t>
            </a:r>
            <a:r>
              <a:rPr spc="-70" dirty="0">
                <a:latin typeface="Roboto Bk"/>
                <a:cs typeface="Roboto Bk"/>
              </a:rPr>
              <a:t>split</a:t>
            </a:r>
            <a:r>
              <a:rPr spc="10" dirty="0">
                <a:latin typeface="Roboto Bk"/>
                <a:cs typeface="Roboto Bk"/>
              </a:rPr>
              <a:t> </a:t>
            </a:r>
            <a:r>
              <a:rPr spc="-80" dirty="0">
                <a:latin typeface="Roboto Bk"/>
                <a:cs typeface="Roboto Bk"/>
              </a:rPr>
              <a:t>into</a:t>
            </a:r>
            <a:r>
              <a:rPr spc="15" dirty="0">
                <a:latin typeface="Roboto Bk"/>
                <a:cs typeface="Roboto Bk"/>
              </a:rPr>
              <a:t> </a:t>
            </a:r>
            <a:r>
              <a:rPr spc="-90" dirty="0">
                <a:latin typeface="Roboto Bk"/>
                <a:cs typeface="Roboto Bk"/>
              </a:rPr>
              <a:t>two</a:t>
            </a:r>
            <a:r>
              <a:rPr spc="10" dirty="0">
                <a:latin typeface="Roboto Bk"/>
                <a:cs typeface="Roboto Bk"/>
              </a:rPr>
              <a:t> </a:t>
            </a:r>
            <a:r>
              <a:rPr spc="-80" dirty="0">
                <a:latin typeface="Roboto Bk"/>
                <a:cs typeface="Roboto Bk"/>
              </a:rPr>
              <a:t>arrays</a:t>
            </a:r>
            <a:r>
              <a:rPr spc="5" dirty="0">
                <a:latin typeface="Roboto Bk"/>
                <a:cs typeface="Roboto Bk"/>
              </a:rPr>
              <a:t> </a:t>
            </a:r>
            <a:r>
              <a:rPr spc="-25" dirty="0">
                <a:latin typeface="Roboto Bk"/>
                <a:cs typeface="Roboto Bk"/>
              </a:rPr>
              <a:t>or </a:t>
            </a:r>
            <a:r>
              <a:rPr spc="-10" dirty="0">
                <a:latin typeface="Roboto Bk"/>
                <a:cs typeface="Roboto Bk"/>
              </a:rPr>
              <a:t>matrices:</a:t>
            </a:r>
          </a:p>
          <a:p>
            <a:pPr marL="297815" marR="5080" indent="-285750" algn="just">
              <a:lnSpc>
                <a:spcPct val="100000"/>
              </a:lnSpc>
              <a:spcBef>
                <a:spcPts val="400"/>
              </a:spcBef>
              <a:buClr>
                <a:srgbClr val="000000"/>
              </a:buClr>
              <a:buFont typeface="Wingdings"/>
              <a:buChar char=""/>
              <a:tabLst>
                <a:tab pos="299085" algn="l"/>
              </a:tabLst>
            </a:pPr>
            <a:r>
              <a:rPr dirty="0">
                <a:solidFill>
                  <a:srgbClr val="006FC0"/>
                </a:solidFill>
                <a:latin typeface="Roboto Cn"/>
                <a:cs typeface="Roboto Cn"/>
              </a:rPr>
              <a:t>Feature</a:t>
            </a:r>
            <a:r>
              <a:rPr spc="35" dirty="0">
                <a:solidFill>
                  <a:srgbClr val="006FC0"/>
                </a:solidFill>
                <a:latin typeface="Roboto Cn"/>
                <a:cs typeface="Roboto Cn"/>
              </a:rPr>
              <a:t> </a:t>
            </a:r>
            <a:r>
              <a:rPr dirty="0">
                <a:solidFill>
                  <a:srgbClr val="006FC0"/>
                </a:solidFill>
                <a:latin typeface="Roboto Cn"/>
                <a:cs typeface="Roboto Cn"/>
              </a:rPr>
              <a:t>matrix</a:t>
            </a:r>
            <a:r>
              <a:rPr spc="50" dirty="0">
                <a:solidFill>
                  <a:srgbClr val="006FC0"/>
                </a:solidFill>
                <a:latin typeface="Roboto Cn"/>
                <a:cs typeface="Roboto Cn"/>
              </a:rPr>
              <a:t> </a:t>
            </a:r>
            <a:r>
              <a:rPr dirty="0">
                <a:latin typeface="Roboto Bk"/>
                <a:cs typeface="Roboto Bk"/>
              </a:rPr>
              <a:t>:</a:t>
            </a:r>
            <a:r>
              <a:rPr spc="-5" dirty="0">
                <a:latin typeface="Roboto Bk"/>
                <a:cs typeface="Roboto Bk"/>
              </a:rPr>
              <a:t> </a:t>
            </a:r>
            <a:r>
              <a:rPr spc="-65" dirty="0">
                <a:latin typeface="Roboto Bk"/>
                <a:cs typeface="Roboto Bk"/>
              </a:rPr>
              <a:t>the</a:t>
            </a:r>
            <a:r>
              <a:rPr dirty="0">
                <a:latin typeface="Roboto Bk"/>
                <a:cs typeface="Roboto Bk"/>
              </a:rPr>
              <a:t> </a:t>
            </a:r>
            <a:r>
              <a:rPr spc="-60" dirty="0">
                <a:latin typeface="Roboto Bk"/>
                <a:cs typeface="Roboto Bk"/>
              </a:rPr>
              <a:t>table</a:t>
            </a:r>
            <a:r>
              <a:rPr spc="10" dirty="0">
                <a:latin typeface="Roboto Bk"/>
                <a:cs typeface="Roboto Bk"/>
              </a:rPr>
              <a:t> </a:t>
            </a:r>
            <a:r>
              <a:rPr spc="-70" dirty="0">
                <a:latin typeface="Roboto Bk"/>
                <a:cs typeface="Roboto Bk"/>
              </a:rPr>
              <a:t>with</a:t>
            </a:r>
            <a:r>
              <a:rPr spc="15" dirty="0">
                <a:latin typeface="Roboto Bk"/>
                <a:cs typeface="Roboto Bk"/>
              </a:rPr>
              <a:t> </a:t>
            </a:r>
            <a:r>
              <a:rPr spc="-60" dirty="0">
                <a:latin typeface="Roboto Bk"/>
                <a:cs typeface="Roboto Bk"/>
              </a:rPr>
              <a:t>the</a:t>
            </a:r>
            <a:r>
              <a:rPr spc="15" dirty="0">
                <a:latin typeface="Roboto Bk"/>
                <a:cs typeface="Roboto Bk"/>
              </a:rPr>
              <a:t> </a:t>
            </a:r>
            <a:r>
              <a:rPr spc="-80" dirty="0">
                <a:latin typeface="Roboto Bk"/>
                <a:cs typeface="Roboto Bk"/>
              </a:rPr>
              <a:t>values</a:t>
            </a:r>
            <a:r>
              <a:rPr spc="-5" dirty="0">
                <a:latin typeface="Roboto Bk"/>
                <a:cs typeface="Roboto Bk"/>
              </a:rPr>
              <a:t> </a:t>
            </a:r>
            <a:r>
              <a:rPr dirty="0">
                <a:latin typeface="Roboto Bk"/>
                <a:cs typeface="Roboto Bk"/>
              </a:rPr>
              <a:t>of </a:t>
            </a:r>
            <a:r>
              <a:rPr spc="-50" dirty="0">
                <a:latin typeface="Roboto Bk"/>
                <a:cs typeface="Roboto Bk"/>
              </a:rPr>
              <a:t>the</a:t>
            </a:r>
            <a:r>
              <a:rPr spc="15" dirty="0">
                <a:latin typeface="Roboto Bk"/>
                <a:cs typeface="Roboto Bk"/>
              </a:rPr>
              <a:t> </a:t>
            </a:r>
            <a:r>
              <a:rPr spc="-100" dirty="0">
                <a:latin typeface="Roboto Bk"/>
                <a:cs typeface="Roboto Bk"/>
              </a:rPr>
              <a:t>independent</a:t>
            </a:r>
            <a:r>
              <a:rPr spc="10" dirty="0">
                <a:latin typeface="Roboto Bk"/>
                <a:cs typeface="Roboto Bk"/>
              </a:rPr>
              <a:t> </a:t>
            </a:r>
            <a:r>
              <a:rPr spc="-75" dirty="0">
                <a:latin typeface="Roboto Bk"/>
                <a:cs typeface="Roboto Bk"/>
              </a:rPr>
              <a:t>features</a:t>
            </a:r>
            <a:r>
              <a:rPr spc="10" dirty="0">
                <a:latin typeface="Roboto Bk"/>
                <a:cs typeface="Roboto Bk"/>
              </a:rPr>
              <a:t> </a:t>
            </a:r>
            <a:r>
              <a:rPr dirty="0">
                <a:latin typeface="Roboto Bk"/>
                <a:cs typeface="Roboto Bk"/>
              </a:rPr>
              <a:t>or </a:t>
            </a:r>
            <a:r>
              <a:rPr spc="-70" dirty="0">
                <a:latin typeface="Roboto Bk"/>
                <a:cs typeface="Roboto Bk"/>
              </a:rPr>
              <a:t>predictors.</a:t>
            </a:r>
            <a:r>
              <a:rPr spc="5" dirty="0">
                <a:latin typeface="Roboto Bk"/>
                <a:cs typeface="Roboto Bk"/>
              </a:rPr>
              <a:t> </a:t>
            </a:r>
            <a:r>
              <a:rPr dirty="0">
                <a:latin typeface="Roboto Bk"/>
                <a:cs typeface="Roboto Bk"/>
              </a:rPr>
              <a:t>It</a:t>
            </a:r>
            <a:r>
              <a:rPr spc="10" dirty="0">
                <a:latin typeface="Roboto Bk"/>
                <a:cs typeface="Roboto Bk"/>
              </a:rPr>
              <a:t> </a:t>
            </a:r>
            <a:r>
              <a:rPr dirty="0">
                <a:latin typeface="Roboto Bk"/>
                <a:cs typeface="Roboto Bk"/>
              </a:rPr>
              <a:t>is</a:t>
            </a:r>
            <a:r>
              <a:rPr spc="5" dirty="0">
                <a:latin typeface="Roboto Bk"/>
                <a:cs typeface="Roboto Bk"/>
              </a:rPr>
              <a:t> </a:t>
            </a:r>
            <a:r>
              <a:rPr dirty="0">
                <a:latin typeface="Roboto Bk"/>
                <a:cs typeface="Roboto Bk"/>
              </a:rPr>
              <a:t>a</a:t>
            </a:r>
            <a:r>
              <a:rPr spc="10" dirty="0">
                <a:latin typeface="Roboto Bk"/>
                <a:cs typeface="Roboto Bk"/>
              </a:rPr>
              <a:t> </a:t>
            </a:r>
            <a:r>
              <a:rPr spc="-60" dirty="0">
                <a:latin typeface="Roboto Bk"/>
                <a:cs typeface="Roboto Bk"/>
              </a:rPr>
              <a:t>table</a:t>
            </a:r>
            <a:r>
              <a:rPr spc="15" dirty="0">
                <a:latin typeface="Roboto Bk"/>
                <a:cs typeface="Roboto Bk"/>
              </a:rPr>
              <a:t> </a:t>
            </a:r>
            <a:r>
              <a:rPr spc="-85" dirty="0">
                <a:latin typeface="Roboto Bk"/>
                <a:cs typeface="Roboto Bk"/>
              </a:rPr>
              <a:t>structure</a:t>
            </a:r>
            <a:r>
              <a:rPr spc="5" dirty="0">
                <a:latin typeface="Roboto Bk"/>
                <a:cs typeface="Roboto Bk"/>
              </a:rPr>
              <a:t> </a:t>
            </a:r>
            <a:r>
              <a:rPr spc="-75" dirty="0">
                <a:latin typeface="Roboto Bk"/>
                <a:cs typeface="Roboto Bk"/>
              </a:rPr>
              <a:t>because</a:t>
            </a:r>
            <a:r>
              <a:rPr spc="15" dirty="0">
                <a:latin typeface="Roboto Bk"/>
                <a:cs typeface="Roboto Bk"/>
              </a:rPr>
              <a:t> </a:t>
            </a:r>
            <a:r>
              <a:rPr dirty="0">
                <a:latin typeface="Roboto Bk"/>
                <a:cs typeface="Roboto Bk"/>
              </a:rPr>
              <a:t>it </a:t>
            </a:r>
            <a:r>
              <a:rPr spc="-80" dirty="0">
                <a:latin typeface="Roboto Bk"/>
                <a:cs typeface="Roboto Bk"/>
              </a:rPr>
              <a:t>consists</a:t>
            </a:r>
            <a:r>
              <a:rPr dirty="0">
                <a:latin typeface="Roboto Bk"/>
                <a:cs typeface="Roboto Bk"/>
              </a:rPr>
              <a:t> </a:t>
            </a:r>
            <a:r>
              <a:rPr spc="-25" dirty="0">
                <a:latin typeface="Roboto Bk"/>
                <a:cs typeface="Roboto Bk"/>
              </a:rPr>
              <a:t>of 	</a:t>
            </a:r>
            <a:r>
              <a:rPr spc="-50" dirty="0">
                <a:latin typeface="Roboto Bk"/>
                <a:cs typeface="Roboto Bk"/>
              </a:rPr>
              <a:t>rows</a:t>
            </a:r>
            <a:r>
              <a:rPr spc="-40" dirty="0">
                <a:latin typeface="Roboto Bk"/>
                <a:cs typeface="Roboto Bk"/>
              </a:rPr>
              <a:t> </a:t>
            </a:r>
            <a:r>
              <a:rPr spc="-85" dirty="0">
                <a:latin typeface="Roboto Bk"/>
                <a:cs typeface="Roboto Bk"/>
              </a:rPr>
              <a:t>(examples)</a:t>
            </a:r>
            <a:r>
              <a:rPr dirty="0">
                <a:latin typeface="Roboto Bk"/>
                <a:cs typeface="Roboto Bk"/>
              </a:rPr>
              <a:t> </a:t>
            </a:r>
            <a:r>
              <a:rPr spc="-50" dirty="0">
                <a:latin typeface="Roboto Bk"/>
                <a:cs typeface="Roboto Bk"/>
              </a:rPr>
              <a:t>and</a:t>
            </a:r>
            <a:r>
              <a:rPr spc="-15" dirty="0">
                <a:latin typeface="Roboto Bk"/>
                <a:cs typeface="Roboto Bk"/>
              </a:rPr>
              <a:t> </a:t>
            </a:r>
            <a:r>
              <a:rPr spc="-85" dirty="0">
                <a:latin typeface="Roboto Bk"/>
                <a:cs typeface="Roboto Bk"/>
              </a:rPr>
              <a:t>columns</a:t>
            </a:r>
            <a:r>
              <a:rPr spc="-5" dirty="0">
                <a:latin typeface="Roboto Bk"/>
                <a:cs typeface="Roboto Bk"/>
              </a:rPr>
              <a:t> </a:t>
            </a:r>
            <a:r>
              <a:rPr spc="-85" dirty="0">
                <a:latin typeface="Roboto Bk"/>
                <a:cs typeface="Roboto Bk"/>
              </a:rPr>
              <a:t>(independent</a:t>
            </a:r>
            <a:r>
              <a:rPr dirty="0">
                <a:latin typeface="Roboto Bk"/>
                <a:cs typeface="Roboto Bk"/>
              </a:rPr>
              <a:t> </a:t>
            </a:r>
            <a:r>
              <a:rPr spc="-75" dirty="0">
                <a:latin typeface="Roboto Bk"/>
                <a:cs typeface="Roboto Bk"/>
              </a:rPr>
              <a:t>features</a:t>
            </a:r>
            <a:r>
              <a:rPr spc="-5" dirty="0">
                <a:latin typeface="Roboto Bk"/>
                <a:cs typeface="Roboto Bk"/>
              </a:rPr>
              <a:t> </a:t>
            </a:r>
            <a:r>
              <a:rPr dirty="0">
                <a:latin typeface="Roboto Bk"/>
                <a:cs typeface="Roboto Bk"/>
              </a:rPr>
              <a:t>or</a:t>
            </a:r>
            <a:r>
              <a:rPr spc="-15" dirty="0">
                <a:latin typeface="Roboto Bk"/>
                <a:cs typeface="Roboto Bk"/>
              </a:rPr>
              <a:t> </a:t>
            </a:r>
            <a:r>
              <a:rPr spc="-70" dirty="0">
                <a:latin typeface="Roboto Bk"/>
                <a:cs typeface="Roboto Bk"/>
              </a:rPr>
              <a:t>predictors.</a:t>
            </a:r>
            <a:r>
              <a:rPr spc="-10" dirty="0">
                <a:latin typeface="Roboto Bk"/>
                <a:cs typeface="Roboto Bk"/>
              </a:rPr>
              <a:t> </a:t>
            </a:r>
            <a:r>
              <a:rPr dirty="0">
                <a:latin typeface="Roboto Bk"/>
                <a:cs typeface="Roboto Bk"/>
              </a:rPr>
              <a:t>As</a:t>
            </a:r>
            <a:r>
              <a:rPr spc="-10" dirty="0">
                <a:latin typeface="Roboto Bk"/>
                <a:cs typeface="Roboto Bk"/>
              </a:rPr>
              <a:t> </a:t>
            </a:r>
            <a:r>
              <a:rPr dirty="0">
                <a:latin typeface="Roboto Bk"/>
                <a:cs typeface="Roboto Bk"/>
              </a:rPr>
              <a:t>it</a:t>
            </a:r>
            <a:r>
              <a:rPr spc="-5" dirty="0">
                <a:latin typeface="Roboto Bk"/>
                <a:cs typeface="Roboto Bk"/>
              </a:rPr>
              <a:t> </a:t>
            </a:r>
            <a:r>
              <a:rPr dirty="0">
                <a:latin typeface="Roboto Bk"/>
                <a:cs typeface="Roboto Bk"/>
              </a:rPr>
              <a:t>is a</a:t>
            </a:r>
            <a:r>
              <a:rPr spc="-5" dirty="0">
                <a:latin typeface="Roboto Bk"/>
                <a:cs typeface="Roboto Bk"/>
              </a:rPr>
              <a:t> </a:t>
            </a:r>
            <a:r>
              <a:rPr spc="-70" dirty="0">
                <a:latin typeface="Roboto Bk"/>
                <a:cs typeface="Roboto Bk"/>
              </a:rPr>
              <a:t>table,</a:t>
            </a:r>
            <a:r>
              <a:rPr spc="-5" dirty="0">
                <a:latin typeface="Roboto Bk"/>
                <a:cs typeface="Roboto Bk"/>
              </a:rPr>
              <a:t> </a:t>
            </a:r>
            <a:r>
              <a:rPr dirty="0">
                <a:latin typeface="Roboto Bk"/>
                <a:cs typeface="Roboto Bk"/>
              </a:rPr>
              <a:t>it </a:t>
            </a:r>
            <a:r>
              <a:rPr spc="-35" dirty="0">
                <a:latin typeface="Roboto Bk"/>
                <a:cs typeface="Roboto Bk"/>
              </a:rPr>
              <a:t>can</a:t>
            </a:r>
            <a:r>
              <a:rPr spc="-5" dirty="0">
                <a:latin typeface="Roboto Bk"/>
                <a:cs typeface="Roboto Bk"/>
              </a:rPr>
              <a:t> </a:t>
            </a:r>
            <a:r>
              <a:rPr dirty="0">
                <a:latin typeface="Roboto Bk"/>
                <a:cs typeface="Roboto Bk"/>
              </a:rPr>
              <a:t>be</a:t>
            </a:r>
            <a:r>
              <a:rPr spc="-10" dirty="0">
                <a:latin typeface="Roboto Bk"/>
                <a:cs typeface="Roboto Bk"/>
              </a:rPr>
              <a:t> </a:t>
            </a:r>
            <a:r>
              <a:rPr spc="-85" dirty="0">
                <a:latin typeface="Roboto Bk"/>
                <a:cs typeface="Roboto Bk"/>
              </a:rPr>
              <a:t>represented</a:t>
            </a:r>
            <a:r>
              <a:rPr dirty="0">
                <a:latin typeface="Roboto Bk"/>
                <a:cs typeface="Roboto Bk"/>
              </a:rPr>
              <a:t> in </a:t>
            </a:r>
            <a:r>
              <a:rPr spc="-105" dirty="0">
                <a:latin typeface="Roboto Bk"/>
                <a:cs typeface="Roboto Bk"/>
              </a:rPr>
              <a:t>Python</a:t>
            </a:r>
            <a:r>
              <a:rPr spc="15" dirty="0">
                <a:latin typeface="Roboto Bk"/>
                <a:cs typeface="Roboto Bk"/>
              </a:rPr>
              <a:t> </a:t>
            </a:r>
            <a:r>
              <a:rPr spc="-50" dirty="0">
                <a:latin typeface="Roboto Bk"/>
                <a:cs typeface="Roboto Bk"/>
              </a:rPr>
              <a:t>by</a:t>
            </a:r>
            <a:r>
              <a:rPr spc="-5" dirty="0">
                <a:latin typeface="Roboto Bk"/>
                <a:cs typeface="Roboto Bk"/>
              </a:rPr>
              <a:t> </a:t>
            </a:r>
            <a:r>
              <a:rPr dirty="0">
                <a:latin typeface="Roboto Bk"/>
                <a:cs typeface="Roboto Bk"/>
              </a:rPr>
              <a:t>a</a:t>
            </a:r>
            <a:r>
              <a:rPr spc="-10" dirty="0">
                <a:latin typeface="Roboto Bk"/>
                <a:cs typeface="Roboto Bk"/>
              </a:rPr>
              <a:t> </a:t>
            </a:r>
            <a:r>
              <a:rPr spc="-10" dirty="0">
                <a:solidFill>
                  <a:srgbClr val="006FC0"/>
                </a:solidFill>
                <a:latin typeface="Roboto Bk"/>
                <a:cs typeface="Roboto Bk"/>
              </a:rPr>
              <a:t>Pandas 	</a:t>
            </a:r>
            <a:r>
              <a:rPr spc="-100" dirty="0">
                <a:solidFill>
                  <a:srgbClr val="006FC0"/>
                </a:solidFill>
                <a:latin typeface="Roboto Bk"/>
                <a:cs typeface="Roboto Bk"/>
              </a:rPr>
              <a:t>DataFrame</a:t>
            </a:r>
            <a:r>
              <a:rPr spc="-100" dirty="0">
                <a:latin typeface="Roboto Bk"/>
                <a:cs typeface="Roboto Bk"/>
              </a:rPr>
              <a:t>,</a:t>
            </a:r>
            <a:r>
              <a:rPr spc="-30" dirty="0">
                <a:latin typeface="Roboto Bk"/>
                <a:cs typeface="Roboto Bk"/>
              </a:rPr>
              <a:t> </a:t>
            </a:r>
            <a:r>
              <a:rPr spc="-85" dirty="0">
                <a:latin typeface="Roboto Bk"/>
                <a:cs typeface="Roboto Bk"/>
              </a:rPr>
              <a:t>or</a:t>
            </a:r>
            <a:r>
              <a:rPr spc="-20" dirty="0">
                <a:latin typeface="Roboto Bk"/>
                <a:cs typeface="Roboto Bk"/>
              </a:rPr>
              <a:t> </a:t>
            </a:r>
            <a:r>
              <a:rPr spc="-130" dirty="0">
                <a:latin typeface="Roboto Bk"/>
                <a:cs typeface="Roboto Bk"/>
              </a:rPr>
              <a:t>by</a:t>
            </a:r>
            <a:r>
              <a:rPr spc="-20" dirty="0">
                <a:latin typeface="Roboto Bk"/>
                <a:cs typeface="Roboto Bk"/>
              </a:rPr>
              <a:t> </a:t>
            </a:r>
            <a:r>
              <a:rPr dirty="0">
                <a:latin typeface="Roboto Bk"/>
                <a:cs typeface="Roboto Bk"/>
              </a:rPr>
              <a:t>a </a:t>
            </a:r>
            <a:r>
              <a:rPr spc="-195" dirty="0">
                <a:solidFill>
                  <a:srgbClr val="006FC0"/>
                </a:solidFill>
                <a:latin typeface="Roboto Bk"/>
                <a:cs typeface="Roboto Bk"/>
              </a:rPr>
              <a:t>2-</a:t>
            </a:r>
            <a:r>
              <a:rPr spc="-95" dirty="0">
                <a:solidFill>
                  <a:srgbClr val="006FC0"/>
                </a:solidFill>
                <a:latin typeface="Roboto Bk"/>
                <a:cs typeface="Roboto Bk"/>
              </a:rPr>
              <a:t>dimensional</a:t>
            </a:r>
            <a:r>
              <a:rPr spc="-25" dirty="0">
                <a:solidFill>
                  <a:srgbClr val="006FC0"/>
                </a:solidFill>
                <a:latin typeface="Roboto Bk"/>
                <a:cs typeface="Roboto Bk"/>
              </a:rPr>
              <a:t> </a:t>
            </a:r>
            <a:r>
              <a:rPr spc="-125" dirty="0">
                <a:solidFill>
                  <a:srgbClr val="006FC0"/>
                </a:solidFill>
                <a:latin typeface="Roboto Bk"/>
                <a:cs typeface="Roboto Bk"/>
              </a:rPr>
              <a:t>NumPy</a:t>
            </a:r>
            <a:r>
              <a:rPr spc="-40" dirty="0">
                <a:solidFill>
                  <a:srgbClr val="006FC0"/>
                </a:solidFill>
                <a:latin typeface="Roboto Bk"/>
                <a:cs typeface="Roboto Bk"/>
              </a:rPr>
              <a:t> </a:t>
            </a:r>
            <a:r>
              <a:rPr spc="-90" dirty="0">
                <a:solidFill>
                  <a:srgbClr val="006FC0"/>
                </a:solidFill>
                <a:latin typeface="Roboto Bk"/>
                <a:cs typeface="Roboto Bk"/>
              </a:rPr>
              <a:t>array</a:t>
            </a:r>
            <a:r>
              <a:rPr spc="-20" dirty="0">
                <a:solidFill>
                  <a:srgbClr val="006FC0"/>
                </a:solidFill>
                <a:latin typeface="Roboto Bk"/>
                <a:cs typeface="Roboto Bk"/>
              </a:rPr>
              <a:t> </a:t>
            </a:r>
            <a:r>
              <a:rPr spc="-10" dirty="0">
                <a:latin typeface="Roboto Bk"/>
                <a:cs typeface="Roboto Bk"/>
              </a:rPr>
              <a:t>(matrix)</a:t>
            </a:r>
          </a:p>
          <a:p>
            <a:pPr marL="297815" marR="5080" indent="-285750" algn="just">
              <a:lnSpc>
                <a:spcPct val="99700"/>
              </a:lnSpc>
              <a:spcBef>
                <a:spcPts val="409"/>
              </a:spcBef>
              <a:buClr>
                <a:srgbClr val="000000"/>
              </a:buClr>
              <a:buFont typeface="Wingdings"/>
              <a:buChar char=""/>
              <a:tabLst>
                <a:tab pos="299085" algn="l"/>
              </a:tabLst>
            </a:pPr>
            <a:r>
              <a:rPr dirty="0">
                <a:solidFill>
                  <a:srgbClr val="006FC0"/>
                </a:solidFill>
                <a:latin typeface="Roboto Cn"/>
                <a:cs typeface="Roboto Cn"/>
              </a:rPr>
              <a:t>Target</a:t>
            </a:r>
            <a:r>
              <a:rPr spc="55" dirty="0">
                <a:solidFill>
                  <a:srgbClr val="006FC0"/>
                </a:solidFill>
                <a:latin typeface="Roboto Cn"/>
                <a:cs typeface="Roboto Cn"/>
              </a:rPr>
              <a:t> </a:t>
            </a:r>
            <a:r>
              <a:rPr dirty="0">
                <a:solidFill>
                  <a:srgbClr val="006FC0"/>
                </a:solidFill>
                <a:latin typeface="Roboto Cn"/>
                <a:cs typeface="Roboto Cn"/>
              </a:rPr>
              <a:t>array</a:t>
            </a:r>
            <a:r>
              <a:rPr spc="60" dirty="0">
                <a:solidFill>
                  <a:srgbClr val="006FC0"/>
                </a:solidFill>
                <a:latin typeface="Roboto Cn"/>
                <a:cs typeface="Roboto Cn"/>
              </a:rPr>
              <a:t> </a:t>
            </a:r>
            <a:r>
              <a:rPr dirty="0">
                <a:latin typeface="Roboto Bk"/>
                <a:cs typeface="Roboto Bk"/>
              </a:rPr>
              <a:t>:</a:t>
            </a:r>
            <a:r>
              <a:rPr spc="15" dirty="0">
                <a:latin typeface="Roboto Bk"/>
                <a:cs typeface="Roboto Bk"/>
              </a:rPr>
              <a:t> </a:t>
            </a:r>
            <a:r>
              <a:rPr spc="-45" dirty="0">
                <a:latin typeface="Roboto Bk"/>
                <a:cs typeface="Roboto Bk"/>
              </a:rPr>
              <a:t>the</a:t>
            </a:r>
            <a:r>
              <a:rPr spc="15" dirty="0">
                <a:latin typeface="Roboto Bk"/>
                <a:cs typeface="Roboto Bk"/>
              </a:rPr>
              <a:t> </a:t>
            </a:r>
            <a:r>
              <a:rPr spc="-70" dirty="0">
                <a:latin typeface="Roboto Bk"/>
                <a:cs typeface="Roboto Bk"/>
              </a:rPr>
              <a:t>vector</a:t>
            </a:r>
            <a:r>
              <a:rPr spc="20" dirty="0">
                <a:latin typeface="Roboto Bk"/>
                <a:cs typeface="Roboto Bk"/>
              </a:rPr>
              <a:t> </a:t>
            </a:r>
            <a:r>
              <a:rPr spc="-65" dirty="0">
                <a:latin typeface="Roboto Bk"/>
                <a:cs typeface="Roboto Bk"/>
              </a:rPr>
              <a:t>with</a:t>
            </a:r>
            <a:r>
              <a:rPr spc="10" dirty="0">
                <a:latin typeface="Roboto Bk"/>
                <a:cs typeface="Roboto Bk"/>
              </a:rPr>
              <a:t> </a:t>
            </a:r>
            <a:r>
              <a:rPr spc="-45" dirty="0">
                <a:latin typeface="Roboto Bk"/>
                <a:cs typeface="Roboto Bk"/>
              </a:rPr>
              <a:t>the</a:t>
            </a:r>
            <a:r>
              <a:rPr spc="20" dirty="0">
                <a:latin typeface="Roboto Bk"/>
                <a:cs typeface="Roboto Bk"/>
              </a:rPr>
              <a:t> </a:t>
            </a:r>
            <a:r>
              <a:rPr spc="-65" dirty="0">
                <a:latin typeface="Roboto Bk"/>
                <a:cs typeface="Roboto Bk"/>
              </a:rPr>
              <a:t>labels,</a:t>
            </a:r>
            <a:r>
              <a:rPr spc="20" dirty="0">
                <a:latin typeface="Roboto Bk"/>
                <a:cs typeface="Roboto Bk"/>
              </a:rPr>
              <a:t> </a:t>
            </a:r>
            <a:r>
              <a:rPr spc="-45" dirty="0">
                <a:latin typeface="Roboto Bk"/>
                <a:cs typeface="Roboto Bk"/>
              </a:rPr>
              <a:t>the</a:t>
            </a:r>
            <a:r>
              <a:rPr spc="15" dirty="0">
                <a:latin typeface="Roboto Bk"/>
                <a:cs typeface="Roboto Bk"/>
              </a:rPr>
              <a:t> </a:t>
            </a:r>
            <a:r>
              <a:rPr spc="-75" dirty="0">
                <a:latin typeface="Roboto Bk"/>
                <a:cs typeface="Roboto Bk"/>
              </a:rPr>
              <a:t>values</a:t>
            </a:r>
            <a:r>
              <a:rPr spc="20" dirty="0">
                <a:latin typeface="Roboto Bk"/>
                <a:cs typeface="Roboto Bk"/>
              </a:rPr>
              <a:t> </a:t>
            </a:r>
            <a:r>
              <a:rPr dirty="0">
                <a:latin typeface="Roboto Bk"/>
                <a:cs typeface="Roboto Bk"/>
              </a:rPr>
              <a:t>of</a:t>
            </a:r>
            <a:r>
              <a:rPr spc="5" dirty="0">
                <a:latin typeface="Roboto Bk"/>
                <a:cs typeface="Roboto Bk"/>
              </a:rPr>
              <a:t> </a:t>
            </a:r>
            <a:r>
              <a:rPr spc="-40" dirty="0">
                <a:latin typeface="Roboto Bk"/>
                <a:cs typeface="Roboto Bk"/>
              </a:rPr>
              <a:t>the</a:t>
            </a:r>
            <a:r>
              <a:rPr spc="20" dirty="0">
                <a:latin typeface="Roboto Bk"/>
                <a:cs typeface="Roboto Bk"/>
              </a:rPr>
              <a:t> </a:t>
            </a:r>
            <a:r>
              <a:rPr spc="-95" dirty="0">
                <a:latin typeface="Roboto Bk"/>
                <a:cs typeface="Roboto Bk"/>
              </a:rPr>
              <a:t>dependent</a:t>
            </a:r>
            <a:r>
              <a:rPr spc="15" dirty="0">
                <a:latin typeface="Roboto Bk"/>
                <a:cs typeface="Roboto Bk"/>
              </a:rPr>
              <a:t> </a:t>
            </a:r>
            <a:r>
              <a:rPr spc="-65" dirty="0">
                <a:latin typeface="Roboto Bk"/>
                <a:cs typeface="Roboto Bk"/>
              </a:rPr>
              <a:t>features</a:t>
            </a:r>
            <a:r>
              <a:rPr spc="15" dirty="0">
                <a:latin typeface="Roboto Bk"/>
                <a:cs typeface="Roboto Bk"/>
              </a:rPr>
              <a:t> </a:t>
            </a:r>
            <a:r>
              <a:rPr dirty="0">
                <a:latin typeface="Roboto Bk"/>
                <a:cs typeface="Roboto Bk"/>
              </a:rPr>
              <a:t>or</a:t>
            </a:r>
            <a:r>
              <a:rPr spc="15" dirty="0">
                <a:latin typeface="Roboto Bk"/>
                <a:cs typeface="Roboto Bk"/>
              </a:rPr>
              <a:t> </a:t>
            </a:r>
            <a:r>
              <a:rPr spc="-65" dirty="0">
                <a:latin typeface="Roboto Bk"/>
                <a:cs typeface="Roboto Bk"/>
              </a:rPr>
              <a:t>target</a:t>
            </a:r>
            <a:r>
              <a:rPr spc="25" dirty="0">
                <a:latin typeface="Roboto Bk"/>
                <a:cs typeface="Roboto Bk"/>
              </a:rPr>
              <a:t> </a:t>
            </a:r>
            <a:r>
              <a:rPr spc="-70" dirty="0">
                <a:latin typeface="Roboto Bk"/>
                <a:cs typeface="Roboto Bk"/>
              </a:rPr>
              <a:t>feature.</a:t>
            </a:r>
            <a:r>
              <a:rPr spc="20" dirty="0">
                <a:latin typeface="Roboto Bk"/>
                <a:cs typeface="Roboto Bk"/>
              </a:rPr>
              <a:t> </a:t>
            </a:r>
            <a:r>
              <a:rPr dirty="0">
                <a:latin typeface="Roboto Bk"/>
                <a:cs typeface="Roboto Bk"/>
              </a:rPr>
              <a:t>It</a:t>
            </a:r>
            <a:r>
              <a:rPr spc="15" dirty="0">
                <a:latin typeface="Roboto Bk"/>
                <a:cs typeface="Roboto Bk"/>
              </a:rPr>
              <a:t> </a:t>
            </a:r>
            <a:r>
              <a:rPr dirty="0">
                <a:latin typeface="Roboto Bk"/>
                <a:cs typeface="Roboto Bk"/>
              </a:rPr>
              <a:t>is</a:t>
            </a:r>
            <a:r>
              <a:rPr spc="15" dirty="0">
                <a:latin typeface="Roboto Bk"/>
                <a:cs typeface="Roboto Bk"/>
              </a:rPr>
              <a:t> </a:t>
            </a:r>
            <a:r>
              <a:rPr spc="-90" dirty="0">
                <a:latin typeface="Roboto Bk"/>
                <a:cs typeface="Roboto Bk"/>
              </a:rPr>
              <a:t>mostly</a:t>
            </a:r>
            <a:r>
              <a:rPr spc="20" dirty="0">
                <a:latin typeface="Roboto Bk"/>
                <a:cs typeface="Roboto Bk"/>
              </a:rPr>
              <a:t> </a:t>
            </a:r>
            <a:r>
              <a:rPr dirty="0">
                <a:latin typeface="Roboto Bk"/>
                <a:cs typeface="Roboto Bk"/>
              </a:rPr>
              <a:t>a</a:t>
            </a:r>
            <a:r>
              <a:rPr spc="15" dirty="0">
                <a:latin typeface="Roboto Bk"/>
                <a:cs typeface="Roboto Bk"/>
              </a:rPr>
              <a:t> </a:t>
            </a:r>
            <a:r>
              <a:rPr spc="-75" dirty="0">
                <a:latin typeface="Roboto Bk"/>
                <a:cs typeface="Roboto Bk"/>
              </a:rPr>
              <a:t>vector</a:t>
            </a:r>
            <a:r>
              <a:rPr spc="15" dirty="0">
                <a:latin typeface="Roboto Bk"/>
                <a:cs typeface="Roboto Bk"/>
              </a:rPr>
              <a:t> </a:t>
            </a:r>
            <a:r>
              <a:rPr spc="-75" dirty="0">
                <a:latin typeface="Roboto Bk"/>
                <a:cs typeface="Roboto Bk"/>
              </a:rPr>
              <a:t>because</a:t>
            </a:r>
            <a:r>
              <a:rPr spc="15" dirty="0">
                <a:latin typeface="Roboto Bk"/>
                <a:cs typeface="Roboto Bk"/>
              </a:rPr>
              <a:t> </a:t>
            </a:r>
            <a:r>
              <a:rPr spc="-25" dirty="0">
                <a:latin typeface="Roboto Bk"/>
                <a:cs typeface="Roboto Bk"/>
              </a:rPr>
              <a:t>it 	</a:t>
            </a:r>
            <a:r>
              <a:rPr spc="-90" dirty="0">
                <a:latin typeface="Roboto Bk"/>
                <a:cs typeface="Roboto Bk"/>
              </a:rPr>
              <a:t>contains</a:t>
            </a:r>
            <a:r>
              <a:rPr dirty="0">
                <a:latin typeface="Roboto Bk"/>
                <a:cs typeface="Roboto Bk"/>
              </a:rPr>
              <a:t> </a:t>
            </a:r>
            <a:r>
              <a:rPr spc="-80" dirty="0">
                <a:latin typeface="Roboto Bk"/>
                <a:cs typeface="Roboto Bk"/>
              </a:rPr>
              <a:t>the</a:t>
            </a:r>
            <a:r>
              <a:rPr spc="-5" dirty="0">
                <a:latin typeface="Roboto Bk"/>
                <a:cs typeface="Roboto Bk"/>
              </a:rPr>
              <a:t> </a:t>
            </a:r>
            <a:r>
              <a:rPr spc="-75" dirty="0">
                <a:latin typeface="Roboto Bk"/>
                <a:cs typeface="Roboto Bk"/>
              </a:rPr>
              <a:t>labels</a:t>
            </a:r>
            <a:r>
              <a:rPr spc="-15" dirty="0">
                <a:latin typeface="Roboto Bk"/>
                <a:cs typeface="Roboto Bk"/>
              </a:rPr>
              <a:t> </a:t>
            </a:r>
            <a:r>
              <a:rPr spc="-45" dirty="0">
                <a:latin typeface="Roboto Bk"/>
                <a:cs typeface="Roboto Bk"/>
              </a:rPr>
              <a:t>for</a:t>
            </a:r>
            <a:r>
              <a:rPr spc="-40" dirty="0">
                <a:latin typeface="Roboto Bk"/>
                <a:cs typeface="Roboto Bk"/>
              </a:rPr>
              <a:t> </a:t>
            </a:r>
            <a:r>
              <a:rPr dirty="0">
                <a:latin typeface="Roboto Bk"/>
                <a:cs typeface="Roboto Bk"/>
              </a:rPr>
              <a:t>a</a:t>
            </a:r>
            <a:r>
              <a:rPr spc="-25" dirty="0">
                <a:latin typeface="Roboto Bk"/>
                <a:cs typeface="Roboto Bk"/>
              </a:rPr>
              <a:t> </a:t>
            </a:r>
            <a:r>
              <a:rPr spc="-80" dirty="0">
                <a:latin typeface="Roboto Bk"/>
                <a:cs typeface="Roboto Bk"/>
              </a:rPr>
              <a:t>single</a:t>
            </a:r>
            <a:r>
              <a:rPr dirty="0">
                <a:latin typeface="Roboto Bk"/>
                <a:cs typeface="Roboto Bk"/>
              </a:rPr>
              <a:t> </a:t>
            </a:r>
            <a:r>
              <a:rPr spc="-75" dirty="0">
                <a:latin typeface="Roboto Bk"/>
                <a:cs typeface="Roboto Bk"/>
              </a:rPr>
              <a:t>target</a:t>
            </a:r>
            <a:r>
              <a:rPr dirty="0">
                <a:latin typeface="Roboto Bk"/>
                <a:cs typeface="Roboto Bk"/>
              </a:rPr>
              <a:t> </a:t>
            </a:r>
            <a:r>
              <a:rPr spc="-80" dirty="0">
                <a:latin typeface="Roboto Bk"/>
                <a:cs typeface="Roboto Bk"/>
              </a:rPr>
              <a:t>feature</a:t>
            </a:r>
            <a:r>
              <a:rPr dirty="0">
                <a:latin typeface="Roboto Bk"/>
                <a:cs typeface="Roboto Bk"/>
              </a:rPr>
              <a:t> </a:t>
            </a:r>
            <a:r>
              <a:rPr spc="-75" dirty="0">
                <a:latin typeface="Roboto Bk"/>
                <a:cs typeface="Roboto Bk"/>
              </a:rPr>
              <a:t>(one</a:t>
            </a:r>
            <a:r>
              <a:rPr dirty="0">
                <a:latin typeface="Roboto Bk"/>
                <a:cs typeface="Roboto Bk"/>
              </a:rPr>
              <a:t> </a:t>
            </a:r>
            <a:r>
              <a:rPr spc="-70" dirty="0">
                <a:latin typeface="Roboto Bk"/>
                <a:cs typeface="Roboto Bk"/>
              </a:rPr>
              <a:t>label</a:t>
            </a:r>
            <a:r>
              <a:rPr dirty="0">
                <a:latin typeface="Roboto Bk"/>
                <a:cs typeface="Roboto Bk"/>
              </a:rPr>
              <a:t> </a:t>
            </a:r>
            <a:r>
              <a:rPr spc="-45" dirty="0">
                <a:latin typeface="Roboto Bk"/>
                <a:cs typeface="Roboto Bk"/>
              </a:rPr>
              <a:t>for</a:t>
            </a:r>
            <a:r>
              <a:rPr spc="-5" dirty="0">
                <a:latin typeface="Roboto Bk"/>
                <a:cs typeface="Roboto Bk"/>
              </a:rPr>
              <a:t> </a:t>
            </a:r>
            <a:r>
              <a:rPr spc="-95" dirty="0">
                <a:latin typeface="Roboto Bk"/>
                <a:cs typeface="Roboto Bk"/>
              </a:rPr>
              <a:t>every</a:t>
            </a:r>
            <a:r>
              <a:rPr spc="10" dirty="0">
                <a:latin typeface="Roboto Bk"/>
                <a:cs typeface="Roboto Bk"/>
              </a:rPr>
              <a:t> </a:t>
            </a:r>
            <a:r>
              <a:rPr spc="-85" dirty="0">
                <a:latin typeface="Roboto Bk"/>
                <a:cs typeface="Roboto Bk"/>
              </a:rPr>
              <a:t>example).</a:t>
            </a:r>
            <a:r>
              <a:rPr spc="10" dirty="0">
                <a:latin typeface="Roboto Bk"/>
                <a:cs typeface="Roboto Bk"/>
              </a:rPr>
              <a:t> </a:t>
            </a:r>
            <a:r>
              <a:rPr spc="-30" dirty="0">
                <a:latin typeface="Roboto Bk"/>
                <a:cs typeface="Roboto Bk"/>
              </a:rPr>
              <a:t>As</a:t>
            </a:r>
            <a:r>
              <a:rPr spc="5" dirty="0">
                <a:latin typeface="Roboto Bk"/>
                <a:cs typeface="Roboto Bk"/>
              </a:rPr>
              <a:t> </a:t>
            </a:r>
            <a:r>
              <a:rPr spc="-20" dirty="0">
                <a:latin typeface="Roboto Bk"/>
                <a:cs typeface="Roboto Bk"/>
              </a:rPr>
              <a:t>it</a:t>
            </a:r>
            <a:r>
              <a:rPr dirty="0">
                <a:latin typeface="Roboto Bk"/>
                <a:cs typeface="Roboto Bk"/>
              </a:rPr>
              <a:t> </a:t>
            </a:r>
            <a:r>
              <a:rPr spc="-20" dirty="0">
                <a:latin typeface="Roboto Bk"/>
                <a:cs typeface="Roboto Bk"/>
              </a:rPr>
              <a:t>is</a:t>
            </a:r>
            <a:r>
              <a:rPr spc="-5" dirty="0">
                <a:latin typeface="Roboto Bk"/>
                <a:cs typeface="Roboto Bk"/>
              </a:rPr>
              <a:t> </a:t>
            </a:r>
            <a:r>
              <a:rPr dirty="0">
                <a:latin typeface="Roboto Bk"/>
                <a:cs typeface="Roboto Bk"/>
              </a:rPr>
              <a:t>a</a:t>
            </a:r>
            <a:r>
              <a:rPr spc="5" dirty="0">
                <a:latin typeface="Roboto Bk"/>
                <a:cs typeface="Roboto Bk"/>
              </a:rPr>
              <a:t> </a:t>
            </a:r>
            <a:r>
              <a:rPr spc="-90" dirty="0">
                <a:latin typeface="Roboto Bk"/>
                <a:cs typeface="Roboto Bk"/>
              </a:rPr>
              <a:t>vector,</a:t>
            </a:r>
            <a:r>
              <a:rPr dirty="0">
                <a:latin typeface="Roboto Bk"/>
                <a:cs typeface="Roboto Bk"/>
              </a:rPr>
              <a:t> </a:t>
            </a:r>
            <a:r>
              <a:rPr spc="-20" dirty="0">
                <a:latin typeface="Roboto Bk"/>
                <a:cs typeface="Roboto Bk"/>
              </a:rPr>
              <a:t>it</a:t>
            </a:r>
            <a:r>
              <a:rPr dirty="0">
                <a:latin typeface="Roboto Bk"/>
                <a:cs typeface="Roboto Bk"/>
              </a:rPr>
              <a:t> </a:t>
            </a:r>
            <a:r>
              <a:rPr spc="-60" dirty="0">
                <a:latin typeface="Roboto Bk"/>
                <a:cs typeface="Roboto Bk"/>
              </a:rPr>
              <a:t>can</a:t>
            </a:r>
            <a:r>
              <a:rPr spc="5" dirty="0">
                <a:latin typeface="Roboto Bk"/>
                <a:cs typeface="Roboto Bk"/>
              </a:rPr>
              <a:t> </a:t>
            </a:r>
            <a:r>
              <a:rPr spc="-55" dirty="0">
                <a:latin typeface="Roboto Bk"/>
                <a:cs typeface="Roboto Bk"/>
              </a:rPr>
              <a:t>be</a:t>
            </a:r>
            <a:r>
              <a:rPr spc="-5" dirty="0">
                <a:latin typeface="Roboto Bk"/>
                <a:cs typeface="Roboto Bk"/>
              </a:rPr>
              <a:t> </a:t>
            </a:r>
            <a:r>
              <a:rPr spc="-90" dirty="0">
                <a:latin typeface="Roboto Bk"/>
                <a:cs typeface="Roboto Bk"/>
              </a:rPr>
              <a:t>represented</a:t>
            </a:r>
            <a:r>
              <a:rPr dirty="0">
                <a:latin typeface="Roboto Bk"/>
                <a:cs typeface="Roboto Bk"/>
              </a:rPr>
              <a:t> </a:t>
            </a:r>
            <a:r>
              <a:rPr spc="-45" dirty="0">
                <a:latin typeface="Roboto Bk"/>
                <a:cs typeface="Roboto Bk"/>
              </a:rPr>
              <a:t>in</a:t>
            </a:r>
            <a:r>
              <a:rPr spc="5" dirty="0">
                <a:latin typeface="Roboto Bk"/>
                <a:cs typeface="Roboto Bk"/>
              </a:rPr>
              <a:t> </a:t>
            </a:r>
            <a:r>
              <a:rPr spc="-110" dirty="0">
                <a:latin typeface="Roboto Bk"/>
                <a:cs typeface="Roboto Bk"/>
              </a:rPr>
              <a:t>Python</a:t>
            </a:r>
            <a:r>
              <a:rPr spc="20" dirty="0">
                <a:latin typeface="Roboto Bk"/>
                <a:cs typeface="Roboto Bk"/>
              </a:rPr>
              <a:t> </a:t>
            </a:r>
            <a:r>
              <a:rPr spc="-110" dirty="0">
                <a:latin typeface="Roboto Bk"/>
                <a:cs typeface="Roboto Bk"/>
              </a:rPr>
              <a:t>by</a:t>
            </a:r>
            <a:r>
              <a:rPr spc="25" dirty="0">
                <a:latin typeface="Roboto Bk"/>
                <a:cs typeface="Roboto Bk"/>
              </a:rPr>
              <a:t> </a:t>
            </a:r>
            <a:r>
              <a:rPr spc="-50" dirty="0">
                <a:latin typeface="Roboto Bk"/>
                <a:cs typeface="Roboto Bk"/>
              </a:rPr>
              <a:t>a 	</a:t>
            </a:r>
            <a:r>
              <a:rPr spc="-95" dirty="0">
                <a:solidFill>
                  <a:srgbClr val="006FC0"/>
                </a:solidFill>
                <a:latin typeface="Roboto Bk"/>
                <a:cs typeface="Roboto Bk"/>
              </a:rPr>
              <a:t>Pandas</a:t>
            </a:r>
            <a:r>
              <a:rPr spc="5" dirty="0">
                <a:solidFill>
                  <a:srgbClr val="006FC0"/>
                </a:solidFill>
                <a:latin typeface="Roboto Bk"/>
                <a:cs typeface="Roboto Bk"/>
              </a:rPr>
              <a:t> </a:t>
            </a:r>
            <a:r>
              <a:rPr spc="-100" dirty="0">
                <a:solidFill>
                  <a:srgbClr val="006FC0"/>
                </a:solidFill>
                <a:latin typeface="Roboto Bk"/>
                <a:cs typeface="Roboto Bk"/>
              </a:rPr>
              <a:t>Series</a:t>
            </a:r>
            <a:r>
              <a:rPr spc="-100" dirty="0">
                <a:latin typeface="Roboto Bk"/>
                <a:cs typeface="Roboto Bk"/>
              </a:rPr>
              <a:t>,</a:t>
            </a:r>
            <a:r>
              <a:rPr spc="15" dirty="0">
                <a:latin typeface="Roboto Bk"/>
                <a:cs typeface="Roboto Bk"/>
              </a:rPr>
              <a:t> </a:t>
            </a:r>
            <a:r>
              <a:rPr spc="-75" dirty="0">
                <a:latin typeface="Roboto Bk"/>
                <a:cs typeface="Roboto Bk"/>
              </a:rPr>
              <a:t>or</a:t>
            </a:r>
            <a:r>
              <a:rPr spc="15" dirty="0">
                <a:latin typeface="Roboto Bk"/>
                <a:cs typeface="Roboto Bk"/>
              </a:rPr>
              <a:t> </a:t>
            </a:r>
            <a:r>
              <a:rPr spc="-150" dirty="0">
                <a:latin typeface="Roboto Bk"/>
                <a:cs typeface="Roboto Bk"/>
              </a:rPr>
              <a:t>by</a:t>
            </a:r>
            <a:r>
              <a:rPr spc="65" dirty="0">
                <a:latin typeface="Roboto Bk"/>
                <a:cs typeface="Roboto Bk"/>
              </a:rPr>
              <a:t> </a:t>
            </a:r>
            <a:r>
              <a:rPr dirty="0">
                <a:latin typeface="Roboto Bk"/>
                <a:cs typeface="Roboto Bk"/>
              </a:rPr>
              <a:t>a</a:t>
            </a:r>
            <a:r>
              <a:rPr spc="35" dirty="0">
                <a:latin typeface="Roboto Bk"/>
                <a:cs typeface="Roboto Bk"/>
              </a:rPr>
              <a:t> </a:t>
            </a:r>
            <a:r>
              <a:rPr spc="-195" dirty="0">
                <a:solidFill>
                  <a:srgbClr val="006FC0"/>
                </a:solidFill>
                <a:latin typeface="Roboto Bk"/>
                <a:cs typeface="Roboto Bk"/>
              </a:rPr>
              <a:t>1-</a:t>
            </a:r>
            <a:r>
              <a:rPr spc="-100" dirty="0">
                <a:solidFill>
                  <a:srgbClr val="006FC0"/>
                </a:solidFill>
                <a:latin typeface="Roboto Bk"/>
                <a:cs typeface="Roboto Bk"/>
              </a:rPr>
              <a:t>dimensional</a:t>
            </a:r>
            <a:r>
              <a:rPr spc="35" dirty="0">
                <a:solidFill>
                  <a:srgbClr val="006FC0"/>
                </a:solidFill>
                <a:latin typeface="Roboto Bk"/>
                <a:cs typeface="Roboto Bk"/>
              </a:rPr>
              <a:t> </a:t>
            </a:r>
            <a:r>
              <a:rPr spc="-140" dirty="0">
                <a:solidFill>
                  <a:srgbClr val="006FC0"/>
                </a:solidFill>
                <a:latin typeface="Roboto Bk"/>
                <a:cs typeface="Roboto Bk"/>
              </a:rPr>
              <a:t>NumPy</a:t>
            </a:r>
            <a:r>
              <a:rPr spc="55" dirty="0">
                <a:solidFill>
                  <a:srgbClr val="006FC0"/>
                </a:solidFill>
                <a:latin typeface="Roboto Bk"/>
                <a:cs typeface="Roboto Bk"/>
              </a:rPr>
              <a:t> </a:t>
            </a:r>
            <a:r>
              <a:rPr spc="-80" dirty="0">
                <a:solidFill>
                  <a:srgbClr val="006FC0"/>
                </a:solidFill>
                <a:latin typeface="Roboto Bk"/>
                <a:cs typeface="Roboto Bk"/>
              </a:rPr>
              <a:t>array</a:t>
            </a:r>
            <a:r>
              <a:rPr spc="35" dirty="0">
                <a:solidFill>
                  <a:srgbClr val="006FC0"/>
                </a:solidFill>
                <a:latin typeface="Roboto Bk"/>
                <a:cs typeface="Roboto Bk"/>
              </a:rPr>
              <a:t> </a:t>
            </a:r>
            <a:r>
              <a:rPr spc="-80" dirty="0">
                <a:latin typeface="Roboto Bk"/>
                <a:cs typeface="Roboto Bk"/>
              </a:rPr>
              <a:t>(vector).</a:t>
            </a:r>
            <a:r>
              <a:rPr spc="35" dirty="0">
                <a:latin typeface="Roboto Bk"/>
                <a:cs typeface="Roboto Bk"/>
              </a:rPr>
              <a:t> </a:t>
            </a:r>
            <a:r>
              <a:rPr spc="-105" dirty="0">
                <a:latin typeface="Roboto Bk"/>
                <a:cs typeface="Roboto Bk"/>
              </a:rPr>
              <a:t>However,</a:t>
            </a:r>
            <a:r>
              <a:rPr spc="35" dirty="0">
                <a:latin typeface="Roboto Bk"/>
                <a:cs typeface="Roboto Bk"/>
              </a:rPr>
              <a:t> </a:t>
            </a:r>
            <a:r>
              <a:rPr spc="-105" dirty="0">
                <a:latin typeface="Roboto Bk"/>
                <a:cs typeface="Roboto Bk"/>
              </a:rPr>
              <a:t>some</a:t>
            </a:r>
            <a:r>
              <a:rPr spc="30" dirty="0">
                <a:latin typeface="Roboto Bk"/>
                <a:cs typeface="Roboto Bk"/>
              </a:rPr>
              <a:t> </a:t>
            </a:r>
            <a:r>
              <a:rPr spc="-114" dirty="0">
                <a:latin typeface="Roboto Bk"/>
                <a:cs typeface="Roboto Bk"/>
              </a:rPr>
              <a:t>scikit-</a:t>
            </a:r>
            <a:r>
              <a:rPr spc="-80" dirty="0">
                <a:latin typeface="Roboto Bk"/>
                <a:cs typeface="Roboto Bk"/>
              </a:rPr>
              <a:t>learn</a:t>
            </a:r>
            <a:r>
              <a:rPr spc="45" dirty="0">
                <a:latin typeface="Roboto Bk"/>
                <a:cs typeface="Roboto Bk"/>
              </a:rPr>
              <a:t> </a:t>
            </a:r>
            <a:r>
              <a:rPr spc="-110" dirty="0">
                <a:latin typeface="Roboto Bk"/>
                <a:cs typeface="Roboto Bk"/>
              </a:rPr>
              <a:t>methods</a:t>
            </a:r>
            <a:r>
              <a:rPr spc="35" dirty="0">
                <a:latin typeface="Roboto Bk"/>
                <a:cs typeface="Roboto Bk"/>
              </a:rPr>
              <a:t> </a:t>
            </a:r>
            <a:r>
              <a:rPr spc="-85" dirty="0">
                <a:latin typeface="Roboto Bk"/>
                <a:cs typeface="Roboto Bk"/>
              </a:rPr>
              <a:t>can</a:t>
            </a:r>
            <a:r>
              <a:rPr spc="35" dirty="0">
                <a:latin typeface="Roboto Bk"/>
                <a:cs typeface="Roboto Bk"/>
              </a:rPr>
              <a:t> </a:t>
            </a:r>
            <a:r>
              <a:rPr spc="-95" dirty="0">
                <a:latin typeface="Roboto Bk"/>
                <a:cs typeface="Roboto Bk"/>
              </a:rPr>
              <a:t>handle</a:t>
            </a:r>
            <a:r>
              <a:rPr spc="40" dirty="0">
                <a:latin typeface="Roboto Bk"/>
                <a:cs typeface="Roboto Bk"/>
              </a:rPr>
              <a:t> </a:t>
            </a:r>
            <a:r>
              <a:rPr spc="-90" dirty="0">
                <a:latin typeface="Roboto Bk"/>
                <a:cs typeface="Roboto Bk"/>
              </a:rPr>
              <a:t>multile</a:t>
            </a:r>
            <a:r>
              <a:rPr spc="45" dirty="0">
                <a:latin typeface="Roboto Bk"/>
                <a:cs typeface="Roboto Bk"/>
              </a:rPr>
              <a:t> </a:t>
            </a:r>
            <a:r>
              <a:rPr spc="-85" dirty="0">
                <a:latin typeface="Roboto Bk"/>
                <a:cs typeface="Roboto Bk"/>
              </a:rPr>
              <a:t>target</a:t>
            </a:r>
            <a:r>
              <a:rPr spc="35" dirty="0">
                <a:latin typeface="Roboto Bk"/>
                <a:cs typeface="Roboto Bk"/>
              </a:rPr>
              <a:t> </a:t>
            </a:r>
            <a:r>
              <a:rPr spc="-25" dirty="0">
                <a:latin typeface="Roboto Bk"/>
                <a:cs typeface="Roboto Bk"/>
              </a:rPr>
              <a:t>features 	</a:t>
            </a:r>
            <a:r>
              <a:rPr spc="-30" dirty="0">
                <a:latin typeface="Roboto Bk"/>
                <a:cs typeface="Roboto Bk"/>
              </a:rPr>
              <a:t>at</a:t>
            </a:r>
            <a:r>
              <a:rPr spc="-60" dirty="0">
                <a:latin typeface="Roboto Bk"/>
                <a:cs typeface="Roboto Bk"/>
              </a:rPr>
              <a:t> </a:t>
            </a:r>
            <a:r>
              <a:rPr spc="-90" dirty="0">
                <a:latin typeface="Roboto Bk"/>
                <a:cs typeface="Roboto Bk"/>
              </a:rPr>
              <a:t>once,</a:t>
            </a:r>
            <a:r>
              <a:rPr spc="5" dirty="0">
                <a:latin typeface="Roboto Bk"/>
                <a:cs typeface="Roboto Bk"/>
              </a:rPr>
              <a:t> </a:t>
            </a:r>
            <a:r>
              <a:rPr spc="-75" dirty="0">
                <a:latin typeface="Roboto Bk"/>
                <a:cs typeface="Roboto Bk"/>
              </a:rPr>
              <a:t>and</a:t>
            </a:r>
            <a:r>
              <a:rPr spc="-15" dirty="0">
                <a:latin typeface="Roboto Bk"/>
                <a:cs typeface="Roboto Bk"/>
              </a:rPr>
              <a:t> </a:t>
            </a:r>
            <a:r>
              <a:rPr spc="-45" dirty="0">
                <a:latin typeface="Roboto Bk"/>
                <a:cs typeface="Roboto Bk"/>
              </a:rPr>
              <a:t>in</a:t>
            </a:r>
            <a:r>
              <a:rPr spc="-5" dirty="0">
                <a:latin typeface="Roboto Bk"/>
                <a:cs typeface="Roboto Bk"/>
              </a:rPr>
              <a:t> </a:t>
            </a:r>
            <a:r>
              <a:rPr spc="-80" dirty="0">
                <a:latin typeface="Roboto Bk"/>
                <a:cs typeface="Roboto Bk"/>
              </a:rPr>
              <a:t>that</a:t>
            </a:r>
            <a:r>
              <a:rPr spc="-5" dirty="0">
                <a:latin typeface="Roboto Bk"/>
                <a:cs typeface="Roboto Bk"/>
              </a:rPr>
              <a:t> </a:t>
            </a:r>
            <a:r>
              <a:rPr spc="-65" dirty="0">
                <a:latin typeface="Roboto Bk"/>
                <a:cs typeface="Roboto Bk"/>
              </a:rPr>
              <a:t>case</a:t>
            </a:r>
            <a:r>
              <a:rPr spc="-10" dirty="0">
                <a:latin typeface="Roboto Bk"/>
                <a:cs typeface="Roboto Bk"/>
              </a:rPr>
              <a:t> </a:t>
            </a:r>
            <a:r>
              <a:rPr spc="-70" dirty="0">
                <a:latin typeface="Roboto Bk"/>
                <a:cs typeface="Roboto Bk"/>
              </a:rPr>
              <a:t>the</a:t>
            </a:r>
            <a:r>
              <a:rPr spc="-5" dirty="0">
                <a:latin typeface="Roboto Bk"/>
                <a:cs typeface="Roboto Bk"/>
              </a:rPr>
              <a:t> </a:t>
            </a:r>
            <a:r>
              <a:rPr spc="-70" dirty="0">
                <a:latin typeface="Roboto Bk"/>
                <a:cs typeface="Roboto Bk"/>
              </a:rPr>
              <a:t>targe</a:t>
            </a:r>
            <a:r>
              <a:rPr spc="-5" dirty="0">
                <a:latin typeface="Roboto Bk"/>
                <a:cs typeface="Roboto Bk"/>
              </a:rPr>
              <a:t> </a:t>
            </a:r>
            <a:r>
              <a:rPr spc="-75" dirty="0">
                <a:latin typeface="Roboto Bk"/>
                <a:cs typeface="Roboto Bk"/>
              </a:rPr>
              <a:t>array</a:t>
            </a:r>
            <a:r>
              <a:rPr dirty="0">
                <a:latin typeface="Roboto Bk"/>
                <a:cs typeface="Roboto Bk"/>
              </a:rPr>
              <a:t> </a:t>
            </a:r>
            <a:r>
              <a:rPr spc="-55" dirty="0">
                <a:latin typeface="Roboto Bk"/>
                <a:cs typeface="Roboto Bk"/>
              </a:rPr>
              <a:t>also</a:t>
            </a:r>
            <a:r>
              <a:rPr spc="-10" dirty="0">
                <a:latin typeface="Roboto Bk"/>
                <a:cs typeface="Roboto Bk"/>
              </a:rPr>
              <a:t> </a:t>
            </a:r>
            <a:r>
              <a:rPr spc="-95" dirty="0">
                <a:latin typeface="Roboto Bk"/>
                <a:cs typeface="Roboto Bk"/>
              </a:rPr>
              <a:t>becomes</a:t>
            </a:r>
            <a:r>
              <a:rPr spc="10" dirty="0">
                <a:latin typeface="Roboto Bk"/>
                <a:cs typeface="Roboto Bk"/>
              </a:rPr>
              <a:t> </a:t>
            </a:r>
            <a:r>
              <a:rPr dirty="0">
                <a:latin typeface="Roboto Bk"/>
                <a:cs typeface="Roboto Bk"/>
              </a:rPr>
              <a:t>a</a:t>
            </a:r>
            <a:r>
              <a:rPr spc="-10" dirty="0">
                <a:latin typeface="Roboto Bk"/>
                <a:cs typeface="Roboto Bk"/>
              </a:rPr>
              <a:t> </a:t>
            </a:r>
            <a:r>
              <a:rPr spc="-70" dirty="0">
                <a:latin typeface="Roboto Bk"/>
                <a:cs typeface="Roboto Bk"/>
              </a:rPr>
              <a:t>table</a:t>
            </a:r>
            <a:r>
              <a:rPr spc="-5" dirty="0">
                <a:latin typeface="Roboto Bk"/>
                <a:cs typeface="Roboto Bk"/>
              </a:rPr>
              <a:t> </a:t>
            </a:r>
            <a:r>
              <a:rPr spc="-75" dirty="0">
                <a:latin typeface="Roboto Bk"/>
                <a:cs typeface="Roboto Bk"/>
              </a:rPr>
              <a:t>that</a:t>
            </a:r>
            <a:r>
              <a:rPr spc="-5" dirty="0">
                <a:latin typeface="Roboto Bk"/>
                <a:cs typeface="Roboto Bk"/>
              </a:rPr>
              <a:t> </a:t>
            </a:r>
            <a:r>
              <a:rPr spc="-60" dirty="0">
                <a:latin typeface="Roboto Bk"/>
                <a:cs typeface="Roboto Bk"/>
              </a:rPr>
              <a:t>can</a:t>
            </a:r>
            <a:r>
              <a:rPr spc="-5" dirty="0">
                <a:latin typeface="Roboto Bk"/>
                <a:cs typeface="Roboto Bk"/>
              </a:rPr>
              <a:t> </a:t>
            </a:r>
            <a:r>
              <a:rPr spc="-55" dirty="0">
                <a:latin typeface="Roboto Bk"/>
                <a:cs typeface="Roboto Bk"/>
              </a:rPr>
              <a:t>be</a:t>
            </a:r>
            <a:r>
              <a:rPr spc="-5" dirty="0">
                <a:latin typeface="Roboto Bk"/>
                <a:cs typeface="Roboto Bk"/>
              </a:rPr>
              <a:t> </a:t>
            </a:r>
            <a:r>
              <a:rPr spc="-85" dirty="0">
                <a:latin typeface="Roboto Bk"/>
                <a:cs typeface="Roboto Bk"/>
              </a:rPr>
              <a:t>represented</a:t>
            </a:r>
            <a:r>
              <a:rPr spc="-5" dirty="0">
                <a:latin typeface="Roboto Bk"/>
                <a:cs typeface="Roboto Bk"/>
              </a:rPr>
              <a:t> </a:t>
            </a:r>
            <a:r>
              <a:rPr spc="-110" dirty="0">
                <a:latin typeface="Roboto Bk"/>
                <a:cs typeface="Roboto Bk"/>
              </a:rPr>
              <a:t>by</a:t>
            </a:r>
            <a:r>
              <a:rPr spc="25" dirty="0">
                <a:latin typeface="Roboto Bk"/>
                <a:cs typeface="Roboto Bk"/>
              </a:rPr>
              <a:t> </a:t>
            </a:r>
            <a:r>
              <a:rPr dirty="0">
                <a:latin typeface="Roboto Bk"/>
                <a:cs typeface="Roboto Bk"/>
              </a:rPr>
              <a:t>a</a:t>
            </a:r>
            <a:r>
              <a:rPr spc="-10" dirty="0">
                <a:latin typeface="Roboto Bk"/>
                <a:cs typeface="Roboto Bk"/>
              </a:rPr>
              <a:t> </a:t>
            </a:r>
            <a:r>
              <a:rPr spc="-85" dirty="0">
                <a:latin typeface="Roboto Bk"/>
                <a:cs typeface="Roboto Bk"/>
              </a:rPr>
              <a:t>pandas</a:t>
            </a:r>
            <a:r>
              <a:rPr dirty="0">
                <a:latin typeface="Roboto Bk"/>
                <a:cs typeface="Roboto Bk"/>
              </a:rPr>
              <a:t> </a:t>
            </a:r>
            <a:r>
              <a:rPr spc="-85" dirty="0">
                <a:latin typeface="Roboto Bk"/>
                <a:cs typeface="Roboto Bk"/>
              </a:rPr>
              <a:t>dataframe</a:t>
            </a:r>
            <a:r>
              <a:rPr dirty="0">
                <a:latin typeface="Roboto Bk"/>
                <a:cs typeface="Roboto Bk"/>
              </a:rPr>
              <a:t> </a:t>
            </a:r>
            <a:r>
              <a:rPr spc="-20" dirty="0">
                <a:latin typeface="Roboto Bk"/>
                <a:cs typeface="Roboto Bk"/>
              </a:rPr>
              <a:t>or</a:t>
            </a:r>
            <a:r>
              <a:rPr spc="-5" dirty="0">
                <a:latin typeface="Roboto Bk"/>
                <a:cs typeface="Roboto Bk"/>
              </a:rPr>
              <a:t> </a:t>
            </a:r>
            <a:r>
              <a:rPr dirty="0">
                <a:latin typeface="Roboto Bk"/>
                <a:cs typeface="Roboto Bk"/>
              </a:rPr>
              <a:t>a</a:t>
            </a:r>
            <a:r>
              <a:rPr spc="-10" dirty="0">
                <a:latin typeface="Roboto Bk"/>
                <a:cs typeface="Roboto Bk"/>
              </a:rPr>
              <a:t> </a:t>
            </a:r>
            <a:r>
              <a:rPr spc="-195" dirty="0">
                <a:latin typeface="Roboto Bk"/>
                <a:cs typeface="Roboto Bk"/>
              </a:rPr>
              <a:t>2-</a:t>
            </a:r>
            <a:r>
              <a:rPr spc="-50" dirty="0">
                <a:latin typeface="Roboto Bk"/>
                <a:cs typeface="Roboto Bk"/>
              </a:rPr>
              <a:t>dimensional 	</a:t>
            </a:r>
            <a:r>
              <a:rPr spc="-125" dirty="0">
                <a:latin typeface="Roboto Bk"/>
                <a:cs typeface="Roboto Bk"/>
              </a:rPr>
              <a:t>NumPy</a:t>
            </a:r>
            <a:r>
              <a:rPr spc="-35" dirty="0">
                <a:latin typeface="Roboto Bk"/>
                <a:cs typeface="Roboto Bk"/>
              </a:rPr>
              <a:t> </a:t>
            </a:r>
            <a:r>
              <a:rPr spc="-90" dirty="0">
                <a:latin typeface="Roboto Bk"/>
                <a:cs typeface="Roboto Bk"/>
              </a:rPr>
              <a:t>array</a:t>
            </a:r>
            <a:r>
              <a:rPr spc="5" dirty="0">
                <a:latin typeface="Roboto Bk"/>
                <a:cs typeface="Roboto Bk"/>
              </a:rPr>
              <a:t> </a:t>
            </a:r>
            <a:r>
              <a:rPr spc="-10" dirty="0">
                <a:latin typeface="Roboto Bk"/>
                <a:cs typeface="Roboto Bk"/>
              </a:rPr>
              <a:t>(matrix)</a:t>
            </a:r>
          </a:p>
          <a:p>
            <a:pPr>
              <a:lnSpc>
                <a:spcPct val="100000"/>
              </a:lnSpc>
              <a:spcBef>
                <a:spcPts val="815"/>
              </a:spcBef>
            </a:pPr>
            <a:endParaRPr spc="-10" dirty="0">
              <a:latin typeface="Roboto Bk"/>
              <a:cs typeface="Roboto Bk"/>
            </a:endParaRPr>
          </a:p>
          <a:p>
            <a:pPr marL="12700" marR="6350" algn="just">
              <a:lnSpc>
                <a:spcPct val="100000"/>
              </a:lnSpc>
            </a:pPr>
            <a:r>
              <a:rPr dirty="0">
                <a:latin typeface="Roboto Cn"/>
                <a:cs typeface="Roboto Cn"/>
              </a:rPr>
              <a:t>Mind</a:t>
            </a:r>
            <a:r>
              <a:rPr spc="80" dirty="0">
                <a:latin typeface="Roboto Cn"/>
                <a:cs typeface="Roboto Cn"/>
              </a:rPr>
              <a:t> </a:t>
            </a:r>
            <a:r>
              <a:rPr dirty="0">
                <a:latin typeface="Roboto Cn"/>
                <a:cs typeface="Roboto Cn"/>
              </a:rPr>
              <a:t>that</a:t>
            </a:r>
            <a:r>
              <a:rPr spc="95" dirty="0">
                <a:latin typeface="Roboto Cn"/>
                <a:cs typeface="Roboto Cn"/>
              </a:rPr>
              <a:t> </a:t>
            </a:r>
            <a:r>
              <a:rPr dirty="0">
                <a:latin typeface="Roboto Cn"/>
                <a:cs typeface="Roboto Cn"/>
              </a:rPr>
              <a:t>in</a:t>
            </a:r>
            <a:r>
              <a:rPr spc="90" dirty="0">
                <a:latin typeface="Roboto Cn"/>
                <a:cs typeface="Roboto Cn"/>
              </a:rPr>
              <a:t> </a:t>
            </a:r>
            <a:r>
              <a:rPr dirty="0">
                <a:latin typeface="Roboto Cn"/>
                <a:cs typeface="Roboto Cn"/>
              </a:rPr>
              <a:t>many</a:t>
            </a:r>
            <a:r>
              <a:rPr spc="95" dirty="0">
                <a:latin typeface="Roboto Cn"/>
                <a:cs typeface="Roboto Cn"/>
              </a:rPr>
              <a:t> </a:t>
            </a:r>
            <a:r>
              <a:rPr dirty="0">
                <a:latin typeface="Roboto Cn"/>
                <a:cs typeface="Roboto Cn"/>
              </a:rPr>
              <a:t>cases</a:t>
            </a:r>
            <a:r>
              <a:rPr spc="95" dirty="0">
                <a:latin typeface="Roboto Cn"/>
                <a:cs typeface="Roboto Cn"/>
              </a:rPr>
              <a:t> </a:t>
            </a:r>
            <a:r>
              <a:rPr dirty="0">
                <a:latin typeface="Roboto Cn"/>
                <a:cs typeface="Roboto Cn"/>
              </a:rPr>
              <a:t>the</a:t>
            </a:r>
            <a:r>
              <a:rPr spc="95" dirty="0">
                <a:latin typeface="Roboto Cn"/>
                <a:cs typeface="Roboto Cn"/>
              </a:rPr>
              <a:t> </a:t>
            </a:r>
            <a:r>
              <a:rPr dirty="0">
                <a:latin typeface="Roboto Cn"/>
                <a:cs typeface="Roboto Cn"/>
              </a:rPr>
              <a:t>independent</a:t>
            </a:r>
            <a:r>
              <a:rPr spc="95" dirty="0">
                <a:latin typeface="Roboto Cn"/>
                <a:cs typeface="Roboto Cn"/>
              </a:rPr>
              <a:t> </a:t>
            </a:r>
            <a:r>
              <a:rPr dirty="0">
                <a:latin typeface="Roboto Cn"/>
                <a:cs typeface="Roboto Cn"/>
              </a:rPr>
              <a:t>features</a:t>
            </a:r>
            <a:r>
              <a:rPr spc="100" dirty="0">
                <a:latin typeface="Roboto Cn"/>
                <a:cs typeface="Roboto Cn"/>
              </a:rPr>
              <a:t> </a:t>
            </a:r>
            <a:r>
              <a:rPr dirty="0">
                <a:latin typeface="Roboto Cn"/>
                <a:cs typeface="Roboto Cn"/>
              </a:rPr>
              <a:t>ore</a:t>
            </a:r>
            <a:r>
              <a:rPr spc="85" dirty="0">
                <a:latin typeface="Roboto Cn"/>
                <a:cs typeface="Roboto Cn"/>
              </a:rPr>
              <a:t> </a:t>
            </a:r>
            <a:r>
              <a:rPr dirty="0">
                <a:latin typeface="Roboto Cn"/>
                <a:cs typeface="Roboto Cn"/>
              </a:rPr>
              <a:t>predictors</a:t>
            </a:r>
            <a:r>
              <a:rPr spc="95" dirty="0">
                <a:latin typeface="Roboto Cn"/>
                <a:cs typeface="Roboto Cn"/>
              </a:rPr>
              <a:t> </a:t>
            </a:r>
            <a:r>
              <a:rPr dirty="0">
                <a:latin typeface="Roboto Cn"/>
                <a:cs typeface="Roboto Cn"/>
              </a:rPr>
              <a:t>and</a:t>
            </a:r>
            <a:r>
              <a:rPr spc="100" dirty="0">
                <a:latin typeface="Roboto Cn"/>
                <a:cs typeface="Roboto Cn"/>
              </a:rPr>
              <a:t> </a:t>
            </a:r>
            <a:r>
              <a:rPr dirty="0">
                <a:latin typeface="Roboto Cn"/>
                <a:cs typeface="Roboto Cn"/>
              </a:rPr>
              <a:t>the</a:t>
            </a:r>
            <a:r>
              <a:rPr spc="80" dirty="0">
                <a:latin typeface="Roboto Cn"/>
                <a:cs typeface="Roboto Cn"/>
              </a:rPr>
              <a:t> </a:t>
            </a:r>
            <a:r>
              <a:rPr dirty="0">
                <a:latin typeface="Roboto Cn"/>
                <a:cs typeface="Roboto Cn"/>
              </a:rPr>
              <a:t>target</a:t>
            </a:r>
            <a:r>
              <a:rPr spc="100" dirty="0">
                <a:latin typeface="Roboto Cn"/>
                <a:cs typeface="Roboto Cn"/>
              </a:rPr>
              <a:t> </a:t>
            </a:r>
            <a:r>
              <a:rPr dirty="0">
                <a:latin typeface="Roboto Cn"/>
                <a:cs typeface="Roboto Cn"/>
              </a:rPr>
              <a:t>feature</a:t>
            </a:r>
            <a:r>
              <a:rPr spc="100" dirty="0">
                <a:latin typeface="Roboto Cn"/>
                <a:cs typeface="Roboto Cn"/>
              </a:rPr>
              <a:t> </a:t>
            </a:r>
            <a:r>
              <a:rPr dirty="0">
                <a:latin typeface="Roboto Cn"/>
                <a:cs typeface="Roboto Cn"/>
              </a:rPr>
              <a:t>are</a:t>
            </a:r>
            <a:r>
              <a:rPr spc="100" dirty="0">
                <a:latin typeface="Roboto Cn"/>
                <a:cs typeface="Roboto Cn"/>
              </a:rPr>
              <a:t> </a:t>
            </a:r>
            <a:r>
              <a:rPr dirty="0">
                <a:latin typeface="Roboto Cn"/>
                <a:cs typeface="Roboto Cn"/>
              </a:rPr>
              <a:t>interchangeable,</a:t>
            </a:r>
            <a:r>
              <a:rPr spc="105" dirty="0">
                <a:latin typeface="Roboto Cn"/>
                <a:cs typeface="Roboto Cn"/>
              </a:rPr>
              <a:t> </a:t>
            </a:r>
            <a:r>
              <a:rPr dirty="0">
                <a:latin typeface="Roboto Cn"/>
                <a:cs typeface="Roboto Cn"/>
              </a:rPr>
              <a:t>i.e.</a:t>
            </a:r>
            <a:r>
              <a:rPr spc="95" dirty="0">
                <a:latin typeface="Roboto Cn"/>
                <a:cs typeface="Roboto Cn"/>
              </a:rPr>
              <a:t> </a:t>
            </a:r>
            <a:r>
              <a:rPr dirty="0">
                <a:latin typeface="Roboto Cn"/>
                <a:cs typeface="Roboto Cn"/>
              </a:rPr>
              <a:t>any</a:t>
            </a:r>
            <a:r>
              <a:rPr spc="105" dirty="0">
                <a:latin typeface="Roboto Cn"/>
                <a:cs typeface="Roboto Cn"/>
              </a:rPr>
              <a:t> </a:t>
            </a:r>
            <a:r>
              <a:rPr dirty="0">
                <a:latin typeface="Roboto Cn"/>
                <a:cs typeface="Roboto Cn"/>
              </a:rPr>
              <a:t>feature</a:t>
            </a:r>
            <a:r>
              <a:rPr spc="100" dirty="0">
                <a:latin typeface="Roboto Cn"/>
                <a:cs typeface="Roboto Cn"/>
              </a:rPr>
              <a:t> </a:t>
            </a:r>
            <a:r>
              <a:rPr dirty="0">
                <a:latin typeface="Roboto Cn"/>
                <a:cs typeface="Roboto Cn"/>
              </a:rPr>
              <a:t>can</a:t>
            </a:r>
            <a:r>
              <a:rPr spc="85" dirty="0">
                <a:latin typeface="Roboto Cn"/>
                <a:cs typeface="Roboto Cn"/>
              </a:rPr>
              <a:t> </a:t>
            </a:r>
            <a:r>
              <a:rPr spc="-20" dirty="0">
                <a:latin typeface="Roboto Cn"/>
                <a:cs typeface="Roboto Cn"/>
              </a:rPr>
              <a:t>play </a:t>
            </a:r>
            <a:r>
              <a:rPr dirty="0">
                <a:latin typeface="Roboto Cn"/>
                <a:cs typeface="Roboto Cn"/>
              </a:rPr>
              <a:t>the</a:t>
            </a:r>
            <a:r>
              <a:rPr spc="45" dirty="0">
                <a:latin typeface="Roboto Cn"/>
                <a:cs typeface="Roboto Cn"/>
              </a:rPr>
              <a:t> </a:t>
            </a:r>
            <a:r>
              <a:rPr dirty="0">
                <a:latin typeface="Roboto Cn"/>
                <a:cs typeface="Roboto Cn"/>
              </a:rPr>
              <a:t>role</a:t>
            </a:r>
            <a:r>
              <a:rPr spc="60" dirty="0">
                <a:latin typeface="Roboto Cn"/>
                <a:cs typeface="Roboto Cn"/>
              </a:rPr>
              <a:t> </a:t>
            </a:r>
            <a:r>
              <a:rPr dirty="0">
                <a:latin typeface="Roboto Cn"/>
                <a:cs typeface="Roboto Cn"/>
              </a:rPr>
              <a:t>of</a:t>
            </a:r>
            <a:r>
              <a:rPr spc="70" dirty="0">
                <a:latin typeface="Roboto Cn"/>
                <a:cs typeface="Roboto Cn"/>
              </a:rPr>
              <a:t> </a:t>
            </a:r>
            <a:r>
              <a:rPr dirty="0">
                <a:latin typeface="Roboto Cn"/>
                <a:cs typeface="Roboto Cn"/>
              </a:rPr>
              <a:t>predictor</a:t>
            </a:r>
            <a:r>
              <a:rPr spc="50" dirty="0">
                <a:latin typeface="Roboto Cn"/>
                <a:cs typeface="Roboto Cn"/>
              </a:rPr>
              <a:t> </a:t>
            </a:r>
            <a:r>
              <a:rPr dirty="0">
                <a:latin typeface="Roboto Cn"/>
                <a:cs typeface="Roboto Cn"/>
              </a:rPr>
              <a:t>or</a:t>
            </a:r>
            <a:r>
              <a:rPr spc="65" dirty="0">
                <a:latin typeface="Roboto Cn"/>
                <a:cs typeface="Roboto Cn"/>
              </a:rPr>
              <a:t> </a:t>
            </a:r>
            <a:r>
              <a:rPr spc="-10" dirty="0">
                <a:latin typeface="Roboto Cn"/>
                <a:cs typeface="Roboto Cn"/>
              </a:rPr>
              <a:t>target.</a:t>
            </a: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394460">
              <a:lnSpc>
                <a:spcPct val="100000"/>
              </a:lnSpc>
              <a:spcBef>
                <a:spcPts val="95"/>
              </a:spcBef>
            </a:pPr>
            <a:r>
              <a:rPr dirty="0"/>
              <a:t>DATA</a:t>
            </a:r>
            <a:r>
              <a:rPr spc="-45" dirty="0"/>
              <a:t> </a:t>
            </a:r>
            <a:r>
              <a:rPr spc="-10" dirty="0"/>
              <a:t>PREPARATION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6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2925</Words>
  <Application>Microsoft Office PowerPoint</Application>
  <PresentationFormat>Widescreen</PresentationFormat>
  <Paragraphs>260</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Arial MT</vt:lpstr>
      <vt:lpstr>Calibri</vt:lpstr>
      <vt:lpstr>Courier New</vt:lpstr>
      <vt:lpstr>Roboto Bk</vt:lpstr>
      <vt:lpstr>Roboto Cn</vt:lpstr>
      <vt:lpstr>Times New Roman</vt:lpstr>
      <vt:lpstr>Wingdings</vt:lpstr>
      <vt:lpstr>Office Theme</vt:lpstr>
      <vt:lpstr>PowerPoint Presentation</vt:lpstr>
      <vt:lpstr>I</vt:lpstr>
      <vt:lpstr>MACHINE LEARNING</vt:lpstr>
      <vt:lpstr>01</vt:lpstr>
      <vt:lpstr>INTRODUCING SCIKIT-LEARN</vt:lpstr>
      <vt:lpstr>SCIKIT-LEARN</vt:lpstr>
      <vt:lpstr>DATA PREPARATION</vt:lpstr>
      <vt:lpstr>DATA PREPARATION</vt:lpstr>
      <vt:lpstr>DATA PREPARATION</vt:lpstr>
      <vt:lpstr>DATA PREPARATION</vt:lpstr>
      <vt:lpstr>DATA PREPARATION</vt:lpstr>
      <vt:lpstr>DATA PREPARATION</vt:lpstr>
      <vt:lpstr>MODEL VALIDATION BASICS (SUPERVISED LEARNING)</vt:lpstr>
      <vt:lpstr>MODEL VALIDATION BASICS (SUPERVISED LEARNING)</vt:lpstr>
      <vt:lpstr>DATA ANALYTICS PIPELINE</vt:lpstr>
      <vt:lpstr>DATA ANALYTICS PIPELINE</vt:lpstr>
      <vt:lpstr>MODEL VALIDATION THE WRONG WAY</vt:lpstr>
      <vt:lpstr>MODEL VALIDATION THE RIGHT WAY</vt:lpstr>
      <vt:lpstr>TRAIN - TEST SPLIT</vt:lpstr>
      <vt:lpstr>TRAIN – TEST SPLIT WITH SCIKIT-LEARN</vt:lpstr>
      <vt:lpstr>MODEL VALIDATION BASICS (UNSUPERVISED LEARNING)</vt:lpstr>
      <vt:lpstr>MODEL VALIDATION BASICS (UNSUPERVISED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ridderm;Christian Cambier</dc:creator>
  <cp:lastModifiedBy>Eycken Tibo</cp:lastModifiedBy>
  <cp:revision>1</cp:revision>
  <dcterms:created xsi:type="dcterms:W3CDTF">2025-04-24T11:14:41Z</dcterms:created>
  <dcterms:modified xsi:type="dcterms:W3CDTF">2025-05-22T11:04:52Z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2025-04-23T00:00:00Z</vt:filetime>
  </property>
  <property fmtid="{D5CDD505-2E9C-101B-9397-08002B2CF9AE}" pid="3" name="Creator">
    <vt:lpwstr>Microsoft® PowerPoint® for Microsoft 365</vt:lpwstr>
  </property>
  <property fmtid="{D5CDD505-2E9C-101B-9397-08002B2CF9AE}" pid="4" name="LastSaved">
    <vt:filetime>2025-04-24T00:00:00Z</vt:filetime>
  </property>
  <property fmtid="{D5CDD505-2E9C-101B-9397-08002B2CF9AE}" pid="5" name="Producer">
    <vt:lpwstr>Microsoft® PowerPoint® for Microsoft 365</vt:lpwstr>
  </property>
</Properties>
</file>