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833" autoAdjust="0"/>
  </p:normalViewPr>
  <p:slideViewPr>
    <p:cSldViewPr>
      <p:cViewPr varScale="1">
        <p:scale>
          <a:sx n="60" d="100"/>
          <a:sy n="60" d="100"/>
        </p:scale>
        <p:origin x="78" y="27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ycken Tibo" userId="f2842c92-3698-43af-989b-3257a5d083c4" providerId="ADAL" clId="{EEF70E57-DF10-4587-B728-273368AEBB25}"/>
    <pc:docChg chg="undo custSel modSld">
      <pc:chgData name="Eycken Tibo" userId="f2842c92-3698-43af-989b-3257a5d083c4" providerId="ADAL" clId="{EEF70E57-DF10-4587-B728-273368AEBB25}" dt="2025-05-15T12:56:21.885" v="5753" actId="20577"/>
      <pc:docMkLst>
        <pc:docMk/>
      </pc:docMkLst>
      <pc:sldChg chg="modNotesTx">
        <pc:chgData name="Eycken Tibo" userId="f2842c92-3698-43af-989b-3257a5d083c4" providerId="ADAL" clId="{EEF70E57-DF10-4587-B728-273368AEBB25}" dt="2025-05-15T11:02:33.483" v="360" actId="20577"/>
        <pc:sldMkLst>
          <pc:docMk/>
          <pc:sldMk cId="0" sldId="261"/>
        </pc:sldMkLst>
      </pc:sldChg>
      <pc:sldChg chg="modNotesTx">
        <pc:chgData name="Eycken Tibo" userId="f2842c92-3698-43af-989b-3257a5d083c4" providerId="ADAL" clId="{EEF70E57-DF10-4587-B728-273368AEBB25}" dt="2025-05-15T11:03:03.088" v="481" actId="20577"/>
        <pc:sldMkLst>
          <pc:docMk/>
          <pc:sldMk cId="0" sldId="264"/>
        </pc:sldMkLst>
      </pc:sldChg>
      <pc:sldChg chg="modNotesTx">
        <pc:chgData name="Eycken Tibo" userId="f2842c92-3698-43af-989b-3257a5d083c4" providerId="ADAL" clId="{EEF70E57-DF10-4587-B728-273368AEBB25}" dt="2025-05-15T11:05:20.217" v="596" actId="20577"/>
        <pc:sldMkLst>
          <pc:docMk/>
          <pc:sldMk cId="0" sldId="265"/>
        </pc:sldMkLst>
      </pc:sldChg>
      <pc:sldChg chg="modNotesTx">
        <pc:chgData name="Eycken Tibo" userId="f2842c92-3698-43af-989b-3257a5d083c4" providerId="ADAL" clId="{EEF70E57-DF10-4587-B728-273368AEBB25}" dt="2025-05-15T11:05:27.673" v="622" actId="20577"/>
        <pc:sldMkLst>
          <pc:docMk/>
          <pc:sldMk cId="0" sldId="266"/>
        </pc:sldMkLst>
      </pc:sldChg>
      <pc:sldChg chg="modNotesTx">
        <pc:chgData name="Eycken Tibo" userId="f2842c92-3698-43af-989b-3257a5d083c4" providerId="ADAL" clId="{EEF70E57-DF10-4587-B728-273368AEBB25}" dt="2025-05-15T11:07:10.229" v="1067" actId="20577"/>
        <pc:sldMkLst>
          <pc:docMk/>
          <pc:sldMk cId="0" sldId="267"/>
        </pc:sldMkLst>
      </pc:sldChg>
      <pc:sldChg chg="modNotesTx">
        <pc:chgData name="Eycken Tibo" userId="f2842c92-3698-43af-989b-3257a5d083c4" providerId="ADAL" clId="{EEF70E57-DF10-4587-B728-273368AEBB25}" dt="2025-05-15T11:10:00.558" v="1403" actId="20577"/>
        <pc:sldMkLst>
          <pc:docMk/>
          <pc:sldMk cId="0" sldId="268"/>
        </pc:sldMkLst>
      </pc:sldChg>
      <pc:sldChg chg="modNotesTx">
        <pc:chgData name="Eycken Tibo" userId="f2842c92-3698-43af-989b-3257a5d083c4" providerId="ADAL" clId="{EEF70E57-DF10-4587-B728-273368AEBB25}" dt="2025-05-15T11:18:54.039" v="2418" actId="20577"/>
        <pc:sldMkLst>
          <pc:docMk/>
          <pc:sldMk cId="0" sldId="271"/>
        </pc:sldMkLst>
      </pc:sldChg>
      <pc:sldChg chg="modNotesTx">
        <pc:chgData name="Eycken Tibo" userId="f2842c92-3698-43af-989b-3257a5d083c4" providerId="ADAL" clId="{EEF70E57-DF10-4587-B728-273368AEBB25}" dt="2025-05-15T11:23:22.809" v="2727" actId="20577"/>
        <pc:sldMkLst>
          <pc:docMk/>
          <pc:sldMk cId="0" sldId="272"/>
        </pc:sldMkLst>
      </pc:sldChg>
      <pc:sldChg chg="modNotesTx">
        <pc:chgData name="Eycken Tibo" userId="f2842c92-3698-43af-989b-3257a5d083c4" providerId="ADAL" clId="{EEF70E57-DF10-4587-B728-273368AEBB25}" dt="2025-05-15T11:29:57.618" v="3172" actId="20577"/>
        <pc:sldMkLst>
          <pc:docMk/>
          <pc:sldMk cId="0" sldId="273"/>
        </pc:sldMkLst>
      </pc:sldChg>
      <pc:sldChg chg="modNotesTx">
        <pc:chgData name="Eycken Tibo" userId="f2842c92-3698-43af-989b-3257a5d083c4" providerId="ADAL" clId="{EEF70E57-DF10-4587-B728-273368AEBB25}" dt="2025-05-15T11:34:09.146" v="3718" actId="20577"/>
        <pc:sldMkLst>
          <pc:docMk/>
          <pc:sldMk cId="0" sldId="274"/>
        </pc:sldMkLst>
      </pc:sldChg>
      <pc:sldChg chg="modNotesTx">
        <pc:chgData name="Eycken Tibo" userId="f2842c92-3698-43af-989b-3257a5d083c4" providerId="ADAL" clId="{EEF70E57-DF10-4587-B728-273368AEBB25}" dt="2025-05-15T11:48:22.690" v="4715" actId="20577"/>
        <pc:sldMkLst>
          <pc:docMk/>
          <pc:sldMk cId="0" sldId="275"/>
        </pc:sldMkLst>
      </pc:sldChg>
      <pc:sldChg chg="modNotesTx">
        <pc:chgData name="Eycken Tibo" userId="f2842c92-3698-43af-989b-3257a5d083c4" providerId="ADAL" clId="{EEF70E57-DF10-4587-B728-273368AEBB25}" dt="2025-05-15T12:48:20.127" v="4721" actId="20577"/>
        <pc:sldMkLst>
          <pc:docMk/>
          <pc:sldMk cId="0" sldId="276"/>
        </pc:sldMkLst>
      </pc:sldChg>
      <pc:sldChg chg="modNotesTx">
        <pc:chgData name="Eycken Tibo" userId="f2842c92-3698-43af-989b-3257a5d083c4" providerId="ADAL" clId="{EEF70E57-DF10-4587-B728-273368AEBB25}" dt="2025-05-15T12:56:21.885" v="5753" actId="20577"/>
        <pc:sldMkLst>
          <pc:docMk/>
          <pc:sldMk cId="0"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AEC2555-9CF9-4CC0-A364-1381CD6838D4}" type="datetimeFigureOut">
              <a:rPr lang="en-US" smtClean="0"/>
              <a:t>5/15/2025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161752A-9E7E-4548-9AF5-A5085641A0AC}" type="slidenum">
              <a:rPr lang="en-US" smtClean="0"/>
              <a:t>‹#›</a:t>
            </a:fld>
            <a:endParaRPr lang="en-US"/>
          </a:p>
        </p:txBody>
      </p:sp>
    </p:spTree>
    <p:extLst>
      <p:ext uri="{BB962C8B-B14F-4D97-AF65-F5344CB8AC3E}">
        <p14:creationId xmlns:p14="http://schemas.microsoft.com/office/powerpoint/2010/main" val="3953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Supervised</a:t>
            </a:r>
            <a:r>
              <a:rPr lang="nl-BE" dirty="0"/>
              <a:t> geven we de oplossing, </a:t>
            </a:r>
            <a:r>
              <a:rPr lang="nl-BE" dirty="0" err="1"/>
              <a:t>unsupervised</a:t>
            </a:r>
            <a:r>
              <a:rPr lang="nl-BE" dirty="0"/>
              <a:t> gaat hij zelf patronen zoeken</a:t>
            </a:r>
          </a:p>
          <a:p>
            <a:endParaRPr lang="nl-BE" dirty="0"/>
          </a:p>
          <a:p>
            <a:r>
              <a:rPr lang="nl-BE" dirty="0"/>
              <a:t>Dan nog een verschil tussen met getallen of continue variabelen en met </a:t>
            </a:r>
            <a:r>
              <a:rPr lang="nl-BE" dirty="0" err="1"/>
              <a:t>categories</a:t>
            </a:r>
            <a:endParaRPr lang="nl-BE" dirty="0"/>
          </a:p>
          <a:p>
            <a:endParaRPr lang="nl-BE" dirty="0"/>
          </a:p>
          <a:p>
            <a:r>
              <a:rPr lang="nl-BE" dirty="0"/>
              <a:t>Association </a:t>
            </a:r>
            <a:r>
              <a:rPr lang="nl-BE" dirty="0" err="1"/>
              <a:t>rules</a:t>
            </a:r>
            <a:r>
              <a:rPr lang="nl-BE" dirty="0"/>
              <a:t> is gewoon kansrekening, bijvoorbeeld als hij al een printer in zijn winkelmandje heeft wat is dan de kans dat hij ook een cartridge koopt</a:t>
            </a:r>
          </a:p>
          <a:p>
            <a:r>
              <a:rPr lang="nl-BE" dirty="0"/>
              <a:t>- Gaan wij niet zien</a:t>
            </a:r>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6</a:t>
            </a:fld>
            <a:endParaRPr lang="en-US"/>
          </a:p>
        </p:txBody>
      </p:sp>
    </p:spTree>
    <p:extLst>
      <p:ext uri="{BB962C8B-B14F-4D97-AF65-F5344CB8AC3E}">
        <p14:creationId xmlns:p14="http://schemas.microsoft.com/office/powerpoint/2010/main" val="1779750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kunnen dit ook met cross-</a:t>
            </a:r>
            <a:r>
              <a:rPr lang="nl-BE" dirty="0" err="1"/>
              <a:t>validation</a:t>
            </a:r>
            <a:r>
              <a:rPr lang="nl-BE" dirty="0"/>
              <a:t> doen, we houden de </a:t>
            </a:r>
            <a:r>
              <a:rPr lang="nl-BE" dirty="0" err="1"/>
              <a:t>validate</a:t>
            </a:r>
            <a:r>
              <a:rPr lang="nl-BE" dirty="0"/>
              <a:t> en de test samen en nemen dan een test dataset welke we dan met cross-</a:t>
            </a:r>
            <a:r>
              <a:rPr lang="nl-BE" dirty="0" err="1"/>
              <a:t>validation</a:t>
            </a:r>
            <a:r>
              <a:rPr lang="nl-BE" dirty="0"/>
              <a:t> zullen nakijken</a:t>
            </a:r>
          </a:p>
          <a:p>
            <a:endParaRPr lang="nl-BE" dirty="0"/>
          </a:p>
          <a:p>
            <a:r>
              <a:rPr lang="nl-BE" dirty="0"/>
              <a:t>We gaan eerst cross-valideren met de train en test dataset, dan kiezen we het beste model en dan nemen we nog een volledig onafhankelijke test-dataset welke we met cross-</a:t>
            </a:r>
            <a:r>
              <a:rPr lang="nl-BE" dirty="0" err="1"/>
              <a:t>validate</a:t>
            </a:r>
            <a:r>
              <a:rPr lang="nl-BE" dirty="0"/>
              <a:t> op dit model zullen toepassen om dan nog eens de beste graad er uit te halen</a:t>
            </a:r>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19</a:t>
            </a:fld>
            <a:endParaRPr lang="en-US"/>
          </a:p>
        </p:txBody>
      </p:sp>
    </p:spTree>
    <p:extLst>
      <p:ext uri="{BB962C8B-B14F-4D97-AF65-F5344CB8AC3E}">
        <p14:creationId xmlns:p14="http://schemas.microsoft.com/office/powerpoint/2010/main" val="86501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Belangrijkste is ge weten dat de </a:t>
            </a:r>
            <a:r>
              <a:rPr lang="nl-BE" dirty="0" err="1"/>
              <a:t>param_range</a:t>
            </a:r>
            <a:r>
              <a:rPr lang="nl-BE" dirty="0"/>
              <a:t> de graad is welke dat we gaan testen, voor iedere graad zal hij cv= aantal cross </a:t>
            </a:r>
            <a:r>
              <a:rPr lang="nl-BE" dirty="0" err="1"/>
              <a:t>validation</a:t>
            </a:r>
            <a:r>
              <a:rPr lang="nl-BE" dirty="0"/>
              <a:t> doen, dus stel we geven een cv van 5 en een </a:t>
            </a:r>
            <a:r>
              <a:rPr lang="nl-BE" dirty="0" err="1"/>
              <a:t>param_range</a:t>
            </a:r>
            <a:r>
              <a:rPr lang="nl-BE" dirty="0"/>
              <a:t> van 5 dan zal hij voor graad 1, 2, 3, 4, 5 cross-</a:t>
            </a:r>
            <a:r>
              <a:rPr lang="nl-BE" dirty="0" err="1"/>
              <a:t>validation</a:t>
            </a:r>
            <a:r>
              <a:rPr lang="nl-BE" dirty="0"/>
              <a:t> doen van 5 keer. We gebruiken dit zodat we niet in Train – </a:t>
            </a:r>
            <a:r>
              <a:rPr lang="nl-BE" dirty="0" err="1"/>
              <a:t>Validate</a:t>
            </a:r>
            <a:r>
              <a:rPr lang="nl-BE" dirty="0"/>
              <a:t> – Test data verdelen maar enkel in train en test. Zorgt ervoor dat we meer data hebben de </a:t>
            </a:r>
            <a:r>
              <a:rPr lang="nl-BE" dirty="0" err="1"/>
              <a:t>param_name</a:t>
            </a:r>
            <a:r>
              <a:rPr lang="nl-BE" dirty="0"/>
              <a:t> is welke we willen testen </a:t>
            </a:r>
            <a:r>
              <a:rPr lang="nl-BE" dirty="0" err="1"/>
              <a:t>fit_intercept</a:t>
            </a:r>
            <a:r>
              <a:rPr lang="nl-BE" dirty="0"/>
              <a:t> op </a:t>
            </a:r>
            <a:r>
              <a:rPr lang="nl-BE" dirty="0" err="1"/>
              <a:t>true</a:t>
            </a:r>
            <a:r>
              <a:rPr lang="nl-BE" dirty="0"/>
              <a:t> is dat hij de </a:t>
            </a:r>
            <a:r>
              <a:rPr lang="nl-BE" dirty="0" err="1"/>
              <a:t>intercept</a:t>
            </a:r>
            <a:r>
              <a:rPr lang="nl-BE" dirty="0"/>
              <a:t> zelf ook zal bepalen</a:t>
            </a:r>
          </a:p>
          <a:p>
            <a:endParaRPr lang="nl-BE" dirty="0"/>
          </a:p>
          <a:p>
            <a:r>
              <a:rPr lang="nl-BE" dirty="0"/>
              <a:t>Deze parameter range kan ook bijvoorbeeld de </a:t>
            </a:r>
            <a:r>
              <a:rPr lang="nl-BE" dirty="0" err="1"/>
              <a:t>intercept</a:t>
            </a:r>
            <a:r>
              <a:rPr lang="nl-BE" dirty="0"/>
              <a:t> en dan zal hij een keer trainen voor True en een keer voor </a:t>
            </a:r>
            <a:r>
              <a:rPr lang="nl-BE" dirty="0" err="1"/>
              <a:t>false</a:t>
            </a:r>
            <a:r>
              <a:rPr lang="nl-BE" dirty="0"/>
              <a:t> dus 1 keer de </a:t>
            </a:r>
            <a:r>
              <a:rPr lang="nl-BE" dirty="0" err="1"/>
              <a:t>intercept</a:t>
            </a:r>
            <a:r>
              <a:rPr lang="nl-BE" dirty="0"/>
              <a:t> zelf bepalen en 1 keer op een gekozen </a:t>
            </a:r>
            <a:r>
              <a:rPr lang="nl-BE" dirty="0" err="1"/>
              <a:t>value</a:t>
            </a:r>
            <a:endParaRPr lang="nl-BE" dirty="0"/>
          </a:p>
          <a:p>
            <a:endParaRPr lang="nl-BE" dirty="0"/>
          </a:p>
          <a:p>
            <a:r>
              <a:rPr lang="nl-BE" dirty="0"/>
              <a:t>Moest het model een </a:t>
            </a:r>
            <a:r>
              <a:rPr lang="nl-BE" dirty="0" err="1"/>
              <a:t>decision</a:t>
            </a:r>
            <a:r>
              <a:rPr lang="nl-BE" dirty="0"/>
              <a:t> tree zijn zouden we ook de diepte van de boom kunnen instellen als range</a:t>
            </a:r>
          </a:p>
          <a:p>
            <a:endParaRPr lang="nl-BE" dirty="0"/>
          </a:p>
          <a:p>
            <a:r>
              <a:rPr lang="nl-BE" dirty="0"/>
              <a:t>Gebruik </a:t>
            </a:r>
            <a:r>
              <a:rPr lang="nl-BE" dirty="0" err="1"/>
              <a:t>model.get_params</a:t>
            </a:r>
            <a:r>
              <a:rPr lang="nl-BE" dirty="0"/>
              <a:t>() om de </a:t>
            </a:r>
            <a:r>
              <a:rPr lang="nl-BE" dirty="0" err="1"/>
              <a:t>paremeters</a:t>
            </a:r>
            <a:r>
              <a:rPr lang="nl-BE" dirty="0"/>
              <a:t> te vinden</a:t>
            </a:r>
          </a:p>
          <a:p>
            <a:endParaRPr lang="nl-BE" dirty="0"/>
          </a:p>
          <a:p>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20</a:t>
            </a:fld>
            <a:endParaRPr lang="en-US"/>
          </a:p>
        </p:txBody>
      </p:sp>
    </p:spTree>
    <p:extLst>
      <p:ext uri="{BB962C8B-B14F-4D97-AF65-F5344CB8AC3E}">
        <p14:creationId xmlns:p14="http://schemas.microsoft.com/office/powerpoint/2010/main" val="91080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kun</a:t>
            </a:r>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21</a:t>
            </a:fld>
            <a:endParaRPr lang="en-US"/>
          </a:p>
        </p:txBody>
      </p:sp>
    </p:spTree>
    <p:extLst>
      <p:ext uri="{BB962C8B-B14F-4D97-AF65-F5344CB8AC3E}">
        <p14:creationId xmlns:p14="http://schemas.microsoft.com/office/powerpoint/2010/main" val="2734462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Bijvoorbeeld bij een </a:t>
            </a:r>
            <a:r>
              <a:rPr lang="nl-BE" dirty="0" err="1"/>
              <a:t>decision</a:t>
            </a:r>
            <a:r>
              <a:rPr lang="nl-BE" dirty="0"/>
              <a:t> tree kunnen we zowel de diepte meegeven alsook de criteria zijnde </a:t>
            </a:r>
            <a:r>
              <a:rPr lang="nl-BE" dirty="0" err="1"/>
              <a:t>gini</a:t>
            </a:r>
            <a:r>
              <a:rPr lang="nl-BE" dirty="0"/>
              <a:t> en </a:t>
            </a:r>
            <a:r>
              <a:rPr lang="nl-BE" dirty="0" err="1"/>
              <a:t>entropy</a:t>
            </a:r>
            <a:r>
              <a:rPr lang="nl-BE" dirty="0"/>
              <a:t> </a:t>
            </a:r>
          </a:p>
          <a:p>
            <a:endParaRPr lang="nl-BE" dirty="0"/>
          </a:p>
          <a:p>
            <a:r>
              <a:rPr lang="nl-BE" dirty="0"/>
              <a:t>Hier hebben we 10 modellen – </a:t>
            </a:r>
            <a:r>
              <a:rPr lang="nl-BE" dirty="0" err="1"/>
              <a:t>gini</a:t>
            </a:r>
            <a:r>
              <a:rPr lang="nl-BE" dirty="0"/>
              <a:t> en </a:t>
            </a:r>
            <a:r>
              <a:rPr lang="nl-BE" dirty="0" err="1"/>
              <a:t>entropy</a:t>
            </a:r>
            <a:r>
              <a:rPr lang="nl-BE" dirty="0"/>
              <a:t> elks met een diepte van 1-5 (6 niet meegenomen) deze zullen we dan met een cv van 5 doen dus we gaan 50 keer trainen</a:t>
            </a:r>
          </a:p>
          <a:p>
            <a:endParaRPr lang="nl-BE" dirty="0"/>
          </a:p>
          <a:p>
            <a:r>
              <a:rPr lang="nl-BE" dirty="0"/>
              <a:t>Dit kan zwaar zijn voor de </a:t>
            </a:r>
            <a:r>
              <a:rPr lang="nl-BE" dirty="0" err="1"/>
              <a:t>cpu</a:t>
            </a:r>
            <a:r>
              <a:rPr lang="nl-BE" dirty="0"/>
              <a:t> en hier zijn dan ook alternatieven voor, we kunnen het </a:t>
            </a:r>
            <a:r>
              <a:rPr lang="nl-BE" dirty="0" err="1"/>
              <a:t>randomised</a:t>
            </a:r>
            <a:r>
              <a:rPr lang="nl-BE" dirty="0"/>
              <a:t> doen en dan gaat hij van al deze tests een random namen</a:t>
            </a:r>
            <a:endParaRPr lang="en-US" dirty="0"/>
          </a:p>
          <a:p>
            <a:endParaRPr lang="en-US" dirty="0"/>
          </a:p>
          <a:p>
            <a:r>
              <a:rPr lang="en-US" dirty="0"/>
              <a:t>Er </a:t>
            </a:r>
            <a:r>
              <a:rPr lang="en-US" dirty="0" err="1"/>
              <a:t>zijn</a:t>
            </a:r>
            <a:r>
              <a:rPr lang="en-US" dirty="0"/>
              <a:t> </a:t>
            </a:r>
            <a:r>
              <a:rPr lang="en-US" dirty="0" err="1"/>
              <a:t>ook</a:t>
            </a:r>
            <a:r>
              <a:rPr lang="en-US" dirty="0"/>
              <a:t> </a:t>
            </a:r>
            <a:r>
              <a:rPr lang="en-US" dirty="0" err="1"/>
              <a:t>nog</a:t>
            </a:r>
            <a:r>
              <a:rPr lang="en-US" dirty="0"/>
              <a:t> </a:t>
            </a:r>
            <a:r>
              <a:rPr lang="en-US" dirty="0" err="1"/>
              <a:t>andere</a:t>
            </a:r>
            <a:r>
              <a:rPr lang="en-US" dirty="0"/>
              <a:t> </a:t>
            </a:r>
            <a:r>
              <a:rPr lang="en-US" dirty="0" err="1"/>
              <a:t>hyperparametertuning-modellen</a:t>
            </a:r>
            <a:r>
              <a:rPr lang="en-US" dirty="0"/>
              <a:t> maar die </a:t>
            </a:r>
            <a:r>
              <a:rPr lang="en-US" dirty="0" err="1"/>
              <a:t>gaan</a:t>
            </a:r>
            <a:r>
              <a:rPr lang="en-US" dirty="0"/>
              <a:t> we </a:t>
            </a:r>
            <a:r>
              <a:rPr lang="en-US" dirty="0" err="1"/>
              <a:t>niet</a:t>
            </a:r>
            <a:r>
              <a:rPr lang="en-US" dirty="0"/>
              <a:t> </a:t>
            </a:r>
            <a:r>
              <a:rPr lang="en-US" dirty="0" err="1"/>
              <a:t>meteen</a:t>
            </a:r>
            <a:r>
              <a:rPr lang="en-US" dirty="0"/>
              <a:t> </a:t>
            </a:r>
            <a:r>
              <a:rPr lang="en-US" dirty="0" err="1"/>
              <a:t>gebruiken</a:t>
            </a:r>
            <a:endParaRPr lang="en-US" dirty="0"/>
          </a:p>
          <a:p>
            <a:endParaRPr lang="en-US" dirty="0"/>
          </a:p>
          <a:p>
            <a:r>
              <a:rPr lang="nl-BE" dirty="0" err="1"/>
              <a:t>Grid.fit</a:t>
            </a:r>
            <a:r>
              <a:rPr lang="nl-BE" dirty="0"/>
              <a:t> zal de 50 </a:t>
            </a:r>
            <a:r>
              <a:rPr lang="nl-BE" dirty="0" err="1"/>
              <a:t>trainings</a:t>
            </a:r>
            <a:r>
              <a:rPr lang="nl-BE" dirty="0"/>
              <a:t> uitvoeren en dan kunnen we hier een aantal attributen van aanspreken, de </a:t>
            </a:r>
            <a:r>
              <a:rPr lang="nl-BE" dirty="0" err="1"/>
              <a:t>best_params</a:t>
            </a:r>
            <a:r>
              <a:rPr lang="nl-BE" dirty="0"/>
              <a:t>_ toont gemiddeld de beste score en </a:t>
            </a:r>
            <a:r>
              <a:rPr lang="nl-BE" dirty="0" err="1"/>
              <a:t>best_score</a:t>
            </a:r>
            <a:r>
              <a:rPr lang="nl-BE" dirty="0"/>
              <a:t>_ gemiddelde beste score</a:t>
            </a:r>
          </a:p>
          <a:p>
            <a:endParaRPr lang="nl-BE" dirty="0"/>
          </a:p>
          <a:p>
            <a:r>
              <a:rPr lang="nl-BE" dirty="0" err="1"/>
              <a:t>Grid.best_estimator</a:t>
            </a:r>
            <a:r>
              <a:rPr lang="nl-BE" dirty="0"/>
              <a:t>_ geeft ons het beste model welke we dan kunnen gebruiken </a:t>
            </a:r>
            <a:r>
              <a:rPr lang="nl-BE"/>
              <a:t>om voorspellingen te doen</a:t>
            </a:r>
            <a:endParaRPr lang="en-US"/>
          </a:p>
        </p:txBody>
      </p:sp>
      <p:sp>
        <p:nvSpPr>
          <p:cNvPr id="4" name="Slide Number Placeholder 3"/>
          <p:cNvSpPr>
            <a:spLocks noGrp="1"/>
          </p:cNvSpPr>
          <p:nvPr>
            <p:ph type="sldNum" sz="quarter" idx="5"/>
          </p:nvPr>
        </p:nvSpPr>
        <p:spPr/>
        <p:txBody>
          <a:bodyPr/>
          <a:lstStyle/>
          <a:p>
            <a:fld id="{5161752A-9E7E-4548-9AF5-A5085641A0AC}" type="slidenum">
              <a:rPr lang="en-US" smtClean="0"/>
              <a:t>22</a:t>
            </a:fld>
            <a:endParaRPr lang="en-US"/>
          </a:p>
        </p:txBody>
      </p:sp>
    </p:spTree>
    <p:extLst>
      <p:ext uri="{BB962C8B-B14F-4D97-AF65-F5344CB8AC3E}">
        <p14:creationId xmlns:p14="http://schemas.microsoft.com/office/powerpoint/2010/main" val="241219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Vanaf je een model hebt dat </a:t>
            </a:r>
            <a:r>
              <a:rPr lang="nl-BE" dirty="0" err="1"/>
              <a:t>getrained</a:t>
            </a:r>
            <a:r>
              <a:rPr lang="nl-BE" dirty="0"/>
              <a:t> is gaan we het testen altijd met een aparte dataset. </a:t>
            </a:r>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9</a:t>
            </a:fld>
            <a:endParaRPr lang="en-US"/>
          </a:p>
        </p:txBody>
      </p:sp>
    </p:spTree>
    <p:extLst>
      <p:ext uri="{BB962C8B-B14F-4D97-AF65-F5344CB8AC3E}">
        <p14:creationId xmlns:p14="http://schemas.microsoft.com/office/powerpoint/2010/main" val="40457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Cross </a:t>
            </a:r>
            <a:r>
              <a:rPr lang="nl-BE" dirty="0" err="1"/>
              <a:t>validation</a:t>
            </a:r>
            <a:r>
              <a:rPr lang="nl-BE" dirty="0"/>
              <a:t> is vrij simpel, we gaan onze dataset opsplitsen in verschillende stukken of </a:t>
            </a:r>
            <a:r>
              <a:rPr lang="nl-BE" dirty="0" err="1"/>
              <a:t>vaults</a:t>
            </a:r>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10</a:t>
            </a:fld>
            <a:endParaRPr lang="en-US"/>
          </a:p>
        </p:txBody>
      </p:sp>
    </p:spTree>
    <p:extLst>
      <p:ext uri="{BB962C8B-B14F-4D97-AF65-F5344CB8AC3E}">
        <p14:creationId xmlns:p14="http://schemas.microsoft.com/office/powerpoint/2010/main" val="372404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Hier verdeeld in 2 stukken</a:t>
            </a:r>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11</a:t>
            </a:fld>
            <a:endParaRPr lang="en-US"/>
          </a:p>
        </p:txBody>
      </p:sp>
    </p:spTree>
    <p:extLst>
      <p:ext uri="{BB962C8B-B14F-4D97-AF65-F5344CB8AC3E}">
        <p14:creationId xmlns:p14="http://schemas.microsoft.com/office/powerpoint/2010/main" val="2228168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Kan ook in meerdere stukken, dan gaan we een stuk gebruiken om de test te doen en al de andere om te trainen. Dat gaan we n-aantal keer doen gelijk aan n-hoeveelheid stukken. We krijgen dan n-aantal modellen die we met elkaar kunnen vergelijken</a:t>
            </a:r>
          </a:p>
          <a:p>
            <a:endParaRPr lang="nl-BE" dirty="0"/>
          </a:p>
          <a:p>
            <a:r>
              <a:rPr lang="nl-BE" dirty="0"/>
              <a:t>Zou normaal allemaal ongeveer dezelfde score hebben en dan kunnen we de beste van de n-modellen kiezen om een predictie te doen</a:t>
            </a:r>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12</a:t>
            </a:fld>
            <a:endParaRPr lang="en-US"/>
          </a:p>
        </p:txBody>
      </p:sp>
    </p:spTree>
    <p:extLst>
      <p:ext uri="{BB962C8B-B14F-4D97-AF65-F5344CB8AC3E}">
        <p14:creationId xmlns:p14="http://schemas.microsoft.com/office/powerpoint/2010/main" val="249355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Hier kunnen we dan deze functie voor gebruiken. We geven die </a:t>
            </a:r>
            <a:r>
              <a:rPr lang="nl-BE" dirty="0" err="1"/>
              <a:t>whatever</a:t>
            </a:r>
            <a:r>
              <a:rPr lang="nl-BE" dirty="0"/>
              <a:t> model we hebben, de </a:t>
            </a:r>
            <a:r>
              <a:rPr lang="nl-BE" dirty="0" err="1"/>
              <a:t>inputs</a:t>
            </a:r>
            <a:r>
              <a:rPr lang="nl-BE" dirty="0"/>
              <a:t>, </a:t>
            </a:r>
            <a:r>
              <a:rPr lang="nl-BE" dirty="0" err="1"/>
              <a:t>outputs</a:t>
            </a:r>
            <a:r>
              <a:rPr lang="nl-BE" dirty="0"/>
              <a:t> en de cross-</a:t>
            </a:r>
            <a:r>
              <a:rPr lang="nl-BE" dirty="0" err="1"/>
              <a:t>validation</a:t>
            </a:r>
            <a:r>
              <a:rPr lang="nl-BE" dirty="0"/>
              <a:t> </a:t>
            </a:r>
            <a:r>
              <a:rPr lang="nl-BE" dirty="0" err="1"/>
              <a:t>fault</a:t>
            </a:r>
            <a:r>
              <a:rPr lang="nl-BE" dirty="0"/>
              <a:t>, deze bepaalt in hoeveel stukken we deze zullen kappen. Ook het aantal keer dat hij zal trainen</a:t>
            </a:r>
          </a:p>
          <a:p>
            <a:r>
              <a:rPr lang="nl-BE" dirty="0"/>
              <a:t>Dan krijgen we hier een array van n-lang gelijk aan de cv. In dit geval 5</a:t>
            </a:r>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13</a:t>
            </a:fld>
            <a:endParaRPr lang="en-US"/>
          </a:p>
        </p:txBody>
      </p:sp>
    </p:spTree>
    <p:extLst>
      <p:ext uri="{BB962C8B-B14F-4D97-AF65-F5344CB8AC3E}">
        <p14:creationId xmlns:p14="http://schemas.microsoft.com/office/powerpoint/2010/main" val="1517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Overfitting</a:t>
            </a:r>
            <a:r>
              <a:rPr lang="nl-BE" dirty="0"/>
              <a:t> en </a:t>
            </a:r>
            <a:r>
              <a:rPr lang="nl-BE" dirty="0" err="1"/>
              <a:t>underfitting</a:t>
            </a:r>
            <a:r>
              <a:rPr lang="nl-BE" dirty="0"/>
              <a:t> enorm belangrijk in machine-</a:t>
            </a:r>
            <a:r>
              <a:rPr lang="nl-BE" dirty="0" err="1"/>
              <a:t>learning</a:t>
            </a:r>
            <a:endParaRPr lang="nl-BE" dirty="0"/>
          </a:p>
          <a:p>
            <a:endParaRPr lang="nl-BE" dirty="0"/>
          </a:p>
          <a:p>
            <a:r>
              <a:rPr lang="nl-BE" dirty="0"/>
              <a:t>Hier zien we </a:t>
            </a:r>
            <a:r>
              <a:rPr lang="nl-BE" dirty="0" err="1"/>
              <a:t>polynomiale</a:t>
            </a:r>
            <a:r>
              <a:rPr lang="nl-BE" dirty="0"/>
              <a:t> regressie, waar we iets zullen voorspellen, elke top en minimum wijst op een extra graad in de functie – hoe complexer ons model wordt en hoe meer mogelijkheden hij krijgt</a:t>
            </a:r>
          </a:p>
          <a:p>
            <a:endParaRPr lang="nl-BE" dirty="0"/>
          </a:p>
          <a:p>
            <a:r>
              <a:rPr lang="nl-BE" dirty="0"/>
              <a:t>Hier links zien we gewoon lineaire regressie, heeft 2 parameters – hier is sprake van </a:t>
            </a:r>
            <a:r>
              <a:rPr lang="nl-BE" dirty="0" err="1"/>
              <a:t>underfitting</a:t>
            </a:r>
            <a:r>
              <a:rPr lang="nl-BE" dirty="0"/>
              <a:t> – te weinig parameters – model is te </a:t>
            </a:r>
            <a:r>
              <a:rPr lang="nl-BE" b="1" dirty="0"/>
              <a:t>simpel</a:t>
            </a:r>
          </a:p>
          <a:p>
            <a:endParaRPr lang="nl-BE" dirty="0"/>
          </a:p>
          <a:p>
            <a:r>
              <a:rPr lang="nl-BE" dirty="0"/>
              <a:t>Rechts zien we een </a:t>
            </a:r>
            <a:r>
              <a:rPr lang="nl-BE" dirty="0" err="1"/>
              <a:t>polynomiale</a:t>
            </a:r>
            <a:r>
              <a:rPr lang="nl-BE" dirty="0"/>
              <a:t> regressie met enorm veel bochten, wilt zeggen dat er veel kwadraten zijn. Hier is sprake van </a:t>
            </a:r>
            <a:r>
              <a:rPr lang="nl-BE" dirty="0" err="1"/>
              <a:t>overfitting</a:t>
            </a:r>
            <a:r>
              <a:rPr lang="nl-BE" dirty="0"/>
              <a:t> – te veel parameters – model is te </a:t>
            </a:r>
            <a:r>
              <a:rPr lang="nl-BE" b="1" dirty="0"/>
              <a:t>complex</a:t>
            </a:r>
            <a:endParaRPr lang="nl-BE" dirty="0"/>
          </a:p>
          <a:p>
            <a:pPr marL="171450" indent="-171450">
              <a:buFont typeface="Wingdings" panose="05000000000000000000" pitchFamily="2" charset="2"/>
              <a:buChar char="è"/>
            </a:pPr>
            <a:r>
              <a:rPr lang="nl-BE" dirty="0"/>
              <a:t>Te herkennen bij enorm hoge score op </a:t>
            </a:r>
            <a:r>
              <a:rPr lang="nl-BE" dirty="0" err="1"/>
              <a:t>trainingdataset</a:t>
            </a:r>
            <a:r>
              <a:rPr lang="nl-BE" dirty="0"/>
              <a:t> en slechte score op test dataset</a:t>
            </a:r>
          </a:p>
          <a:p>
            <a:pPr marL="0" indent="0">
              <a:buFont typeface="Wingdings" panose="05000000000000000000" pitchFamily="2" charset="2"/>
              <a:buNone/>
            </a:pPr>
            <a:endParaRPr lang="nl-BE" dirty="0"/>
          </a:p>
          <a:p>
            <a:r>
              <a:rPr lang="nl-BE" dirty="0"/>
              <a:t>De blauwe punten hier zijn gebruikt om te trainen</a:t>
            </a:r>
            <a:r>
              <a:rPr lang="en-US" dirty="0"/>
              <a:t> de rode om </a:t>
            </a:r>
            <a:r>
              <a:rPr lang="en-US" dirty="0" err="1"/>
              <a:t>te</a:t>
            </a:r>
            <a:r>
              <a:rPr lang="en-US" dirty="0"/>
              <a:t> </a:t>
            </a:r>
            <a:r>
              <a:rPr lang="en-US" dirty="0" err="1"/>
              <a:t>testen</a:t>
            </a:r>
            <a:endParaRPr lang="en-US" dirty="0"/>
          </a:p>
          <a:p>
            <a:endParaRPr lang="en-US" dirty="0"/>
          </a:p>
          <a:p>
            <a:r>
              <a:rPr lang="en-US" dirty="0" err="1"/>
              <a:t>Lossen</a:t>
            </a:r>
            <a:r>
              <a:rPr lang="en-US" dirty="0"/>
              <a:t> we op door minder parameters </a:t>
            </a:r>
            <a:r>
              <a:rPr lang="en-US" dirty="0" err="1"/>
              <a:t>te</a:t>
            </a:r>
            <a:r>
              <a:rPr lang="en-US" dirty="0"/>
              <a:t> </a:t>
            </a:r>
            <a:r>
              <a:rPr lang="en-US" dirty="0" err="1"/>
              <a:t>geven</a:t>
            </a:r>
            <a:r>
              <a:rPr lang="en-US" dirty="0"/>
              <a:t>, dan </a:t>
            </a:r>
            <a:r>
              <a:rPr lang="en-US" dirty="0" err="1"/>
              <a:t>zal</a:t>
            </a:r>
            <a:r>
              <a:rPr lang="en-US" dirty="0"/>
              <a:t> de training score </a:t>
            </a:r>
            <a:r>
              <a:rPr lang="en-US" dirty="0" err="1"/>
              <a:t>een</a:t>
            </a:r>
            <a:r>
              <a:rPr lang="en-US" dirty="0"/>
              <a:t> </a:t>
            </a:r>
            <a:r>
              <a:rPr lang="en-US" dirty="0" err="1"/>
              <a:t>beetje</a:t>
            </a:r>
            <a:r>
              <a:rPr lang="en-US" dirty="0"/>
              <a:t> </a:t>
            </a:r>
            <a:r>
              <a:rPr lang="en-US" dirty="0" err="1"/>
              <a:t>naar</a:t>
            </a:r>
            <a:r>
              <a:rPr lang="en-US" dirty="0"/>
              <a:t> </a:t>
            </a:r>
            <a:r>
              <a:rPr lang="en-US" dirty="0" err="1"/>
              <a:t>beneden</a:t>
            </a:r>
            <a:r>
              <a:rPr lang="en-US" dirty="0"/>
              <a:t> </a:t>
            </a:r>
            <a:r>
              <a:rPr lang="en-US" dirty="0" err="1"/>
              <a:t>gaan</a:t>
            </a:r>
            <a:r>
              <a:rPr lang="en-US" dirty="0"/>
              <a:t> </a:t>
            </a:r>
            <a:r>
              <a:rPr lang="en-US" dirty="0" err="1"/>
              <a:t>en</a:t>
            </a:r>
            <a:r>
              <a:rPr lang="en-US" dirty="0"/>
              <a:t> de test </a:t>
            </a:r>
            <a:r>
              <a:rPr lang="en-US" dirty="0" err="1"/>
              <a:t>omhoog</a:t>
            </a:r>
            <a:endParaRPr lang="nl-BE" dirty="0"/>
          </a:p>
        </p:txBody>
      </p:sp>
      <p:sp>
        <p:nvSpPr>
          <p:cNvPr id="4" name="Slide Number Placeholder 3"/>
          <p:cNvSpPr>
            <a:spLocks noGrp="1"/>
          </p:cNvSpPr>
          <p:nvPr>
            <p:ph type="sldNum" sz="quarter" idx="5"/>
          </p:nvPr>
        </p:nvSpPr>
        <p:spPr/>
        <p:txBody>
          <a:bodyPr/>
          <a:lstStyle/>
          <a:p>
            <a:fld id="{5161752A-9E7E-4548-9AF5-A5085641A0AC}" type="slidenum">
              <a:rPr lang="en-US" smtClean="0"/>
              <a:t>16</a:t>
            </a:fld>
            <a:endParaRPr lang="en-US"/>
          </a:p>
        </p:txBody>
      </p:sp>
    </p:spTree>
    <p:extLst>
      <p:ext uri="{BB962C8B-B14F-4D97-AF65-F5344CB8AC3E}">
        <p14:creationId xmlns:p14="http://schemas.microsoft.com/office/powerpoint/2010/main" val="275657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Ipv</a:t>
            </a:r>
            <a:r>
              <a:rPr lang="nl-BE" dirty="0"/>
              <a:t> simpeler model kunnen we ook meer trainingsdata geven, kunnen we doen door de data die we hebben een beetje aan te passen (helderder of donkerder maken), stel we hebben foto’s kunnen we de kleur dan een beetje te veranderen of in te zoemen of de foto te draaien</a:t>
            </a:r>
          </a:p>
          <a:p>
            <a:endParaRPr lang="nl-BE" dirty="0"/>
          </a:p>
          <a:p>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17</a:t>
            </a:fld>
            <a:endParaRPr lang="en-US"/>
          </a:p>
        </p:txBody>
      </p:sp>
    </p:spTree>
    <p:extLst>
      <p:ext uri="{BB962C8B-B14F-4D97-AF65-F5344CB8AC3E}">
        <p14:creationId xmlns:p14="http://schemas.microsoft.com/office/powerpoint/2010/main" val="18026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hebben een stuk om te trainen een </a:t>
            </a:r>
            <a:r>
              <a:rPr lang="nl-BE" dirty="0" err="1"/>
              <a:t>een</a:t>
            </a:r>
            <a:r>
              <a:rPr lang="nl-BE" dirty="0"/>
              <a:t> stuk om te valideren nu kunnen we ook nog een derde stuk nemen om te testen. Is een volledig onafhankelijke dataset om alles nog eens te testen. We krijgen Train, </a:t>
            </a:r>
            <a:r>
              <a:rPr lang="nl-BE" dirty="0" err="1"/>
              <a:t>Validate</a:t>
            </a:r>
            <a:r>
              <a:rPr lang="nl-BE" dirty="0"/>
              <a:t> en Test</a:t>
            </a:r>
          </a:p>
          <a:p>
            <a:r>
              <a:rPr lang="en-US" dirty="0"/>
              <a:t>Dan </a:t>
            </a:r>
            <a:r>
              <a:rPr lang="en-US" dirty="0" err="1"/>
              <a:t>hebben</a:t>
            </a:r>
            <a:r>
              <a:rPr lang="en-US" dirty="0"/>
              <a:t> we </a:t>
            </a:r>
            <a:r>
              <a:rPr lang="en-US" dirty="0" err="1"/>
              <a:t>nog</a:t>
            </a:r>
            <a:r>
              <a:rPr lang="en-US" dirty="0"/>
              <a:t> minder data om mee </a:t>
            </a:r>
            <a:r>
              <a:rPr lang="en-US" dirty="0" err="1"/>
              <a:t>te</a:t>
            </a:r>
            <a:r>
              <a:rPr lang="en-US" dirty="0"/>
              <a:t> </a:t>
            </a:r>
            <a:r>
              <a:rPr lang="en-US" dirty="0" err="1"/>
              <a:t>trainen</a:t>
            </a:r>
            <a:r>
              <a:rPr lang="en-US" dirty="0"/>
              <a:t> maar </a:t>
            </a:r>
            <a:r>
              <a:rPr lang="en-US" dirty="0" err="1"/>
              <a:t>dit</a:t>
            </a:r>
            <a:r>
              <a:rPr lang="en-US" dirty="0"/>
              <a:t> is wat we </a:t>
            </a:r>
            <a:r>
              <a:rPr lang="en-US" dirty="0" err="1"/>
              <a:t>bij</a:t>
            </a:r>
            <a:r>
              <a:rPr lang="en-US" dirty="0"/>
              <a:t> </a:t>
            </a:r>
            <a:r>
              <a:rPr lang="en-US" dirty="0" err="1"/>
              <a:t>neurale</a:t>
            </a:r>
            <a:r>
              <a:rPr lang="en-US" dirty="0"/>
              <a:t> </a:t>
            </a:r>
            <a:r>
              <a:rPr lang="en-US" dirty="0" err="1"/>
              <a:t>netwerken</a:t>
            </a:r>
            <a:r>
              <a:rPr lang="en-US" dirty="0"/>
              <a:t> </a:t>
            </a:r>
            <a:r>
              <a:rPr lang="en-US" dirty="0" err="1"/>
              <a:t>gaan</a:t>
            </a:r>
            <a:r>
              <a:rPr lang="en-US" dirty="0"/>
              <a:t> </a:t>
            </a:r>
            <a:r>
              <a:rPr lang="en-US" dirty="0" err="1"/>
              <a:t>doen</a:t>
            </a:r>
            <a:r>
              <a:rPr lang="en-US" dirty="0"/>
              <a:t>. Dan </a:t>
            </a:r>
            <a:r>
              <a:rPr lang="en-US" dirty="0" err="1"/>
              <a:t>hebben</a:t>
            </a:r>
            <a:r>
              <a:rPr lang="en-US" dirty="0"/>
              <a:t> we </a:t>
            </a:r>
            <a:r>
              <a:rPr lang="en-US" dirty="0" err="1"/>
              <a:t>altijd</a:t>
            </a:r>
            <a:r>
              <a:rPr lang="en-US" dirty="0"/>
              <a:t> 3 </a:t>
            </a:r>
            <a:r>
              <a:rPr lang="en-US" dirty="0" err="1"/>
              <a:t>stukken</a:t>
            </a:r>
            <a:r>
              <a:rPr lang="en-US" dirty="0"/>
              <a:t> (Zal 80-10-10 of 90-5-5) </a:t>
            </a:r>
            <a:r>
              <a:rPr lang="en-US" dirty="0" err="1"/>
              <a:t>zijn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161752A-9E7E-4548-9AF5-A5085641A0AC}" type="slidenum">
              <a:rPr lang="en-US" smtClean="0"/>
              <a:t>18</a:t>
            </a:fld>
            <a:endParaRPr lang="en-US"/>
          </a:p>
        </p:txBody>
      </p:sp>
    </p:spTree>
    <p:extLst>
      <p:ext uri="{BB962C8B-B14F-4D97-AF65-F5344CB8AC3E}">
        <p14:creationId xmlns:p14="http://schemas.microsoft.com/office/powerpoint/2010/main" val="322274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798982" y="3067938"/>
            <a:ext cx="10607522" cy="513714"/>
          </a:xfrm>
          <a:prstGeom prst="rect">
            <a:avLst/>
          </a:prstGeom>
        </p:spPr>
        <p:txBody>
          <a:bodyPr wrap="square" lIns="0" tIns="0" rIns="0" bIns="0">
            <a:spAutoFit/>
          </a:bodyPr>
          <a:lstStyle>
            <a:lvl1pPr>
              <a:defRPr sz="2800" b="1" i="0">
                <a:solidFill>
                  <a:srgbClr val="434343"/>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1" i="0">
                <a:solidFill>
                  <a:srgbClr val="434343"/>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34343"/>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400" b="1" i="0">
                <a:solidFill>
                  <a:srgbClr val="434343"/>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34343"/>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34343"/>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828001" y="4320040"/>
            <a:ext cx="10224008" cy="72000"/>
          </a:xfrm>
          <a:prstGeom prst="rect">
            <a:avLst/>
          </a:prstGeom>
        </p:spPr>
      </p:pic>
      <p:pic>
        <p:nvPicPr>
          <p:cNvPr id="18" name="bg object 18"/>
          <p:cNvPicPr/>
          <p:nvPr/>
        </p:nvPicPr>
        <p:blipFill>
          <a:blip r:embed="rId4" cstate="print"/>
          <a:stretch>
            <a:fillRect/>
          </a:stretch>
        </p:blipFill>
        <p:spPr>
          <a:xfrm>
            <a:off x="811682" y="2251201"/>
            <a:ext cx="5545582" cy="822960"/>
          </a:xfrm>
          <a:prstGeom prst="rect">
            <a:avLst/>
          </a:prstGeom>
        </p:spPr>
      </p:pic>
      <p:pic>
        <p:nvPicPr>
          <p:cNvPr id="19" name="bg object 19"/>
          <p:cNvPicPr/>
          <p:nvPr/>
        </p:nvPicPr>
        <p:blipFill>
          <a:blip r:embed="rId5" cstate="print"/>
          <a:stretch>
            <a:fillRect/>
          </a:stretch>
        </p:blipFill>
        <p:spPr>
          <a:xfrm>
            <a:off x="6010655" y="2251201"/>
            <a:ext cx="795527" cy="822960"/>
          </a:xfrm>
          <a:prstGeom prst="rect">
            <a:avLst/>
          </a:prstGeom>
        </p:spPr>
      </p:pic>
      <p:pic>
        <p:nvPicPr>
          <p:cNvPr id="20" name="bg object 20"/>
          <p:cNvPicPr/>
          <p:nvPr/>
        </p:nvPicPr>
        <p:blipFill>
          <a:blip r:embed="rId6" cstate="print"/>
          <a:stretch>
            <a:fillRect/>
          </a:stretch>
        </p:blipFill>
        <p:spPr>
          <a:xfrm>
            <a:off x="6598919" y="2251201"/>
            <a:ext cx="4395851" cy="822960"/>
          </a:xfrm>
          <a:prstGeom prst="rect">
            <a:avLst/>
          </a:prstGeom>
        </p:spPr>
      </p:pic>
      <p:pic>
        <p:nvPicPr>
          <p:cNvPr id="21" name="bg object 21"/>
          <p:cNvPicPr/>
          <p:nvPr/>
        </p:nvPicPr>
        <p:blipFill>
          <a:blip r:embed="rId7" cstate="print"/>
          <a:stretch>
            <a:fillRect/>
          </a:stretch>
        </p:blipFill>
        <p:spPr>
          <a:xfrm>
            <a:off x="811682" y="3202177"/>
            <a:ext cx="3849878" cy="426720"/>
          </a:xfrm>
          <a:prstGeom prst="rect">
            <a:avLst/>
          </a:prstGeom>
        </p:spPr>
      </p:pic>
      <p:pic>
        <p:nvPicPr>
          <p:cNvPr id="22" name="bg object 22"/>
          <p:cNvPicPr/>
          <p:nvPr/>
        </p:nvPicPr>
        <p:blipFill>
          <a:blip r:embed="rId8" cstate="print"/>
          <a:stretch>
            <a:fillRect/>
          </a:stretch>
        </p:blipFill>
        <p:spPr>
          <a:xfrm>
            <a:off x="3253485" y="3755085"/>
            <a:ext cx="7998206" cy="427024"/>
          </a:xfrm>
          <a:prstGeom prst="rect">
            <a:avLst/>
          </a:prstGeom>
        </p:spPr>
      </p:pic>
      <p:sp>
        <p:nvSpPr>
          <p:cNvPr id="23" name="bg object 23"/>
          <p:cNvSpPr/>
          <p:nvPr/>
        </p:nvSpPr>
        <p:spPr>
          <a:xfrm>
            <a:off x="643963" y="6275266"/>
            <a:ext cx="1112520" cy="503555"/>
          </a:xfrm>
          <a:custGeom>
            <a:avLst/>
            <a:gdLst/>
            <a:ahLst/>
            <a:cxnLst/>
            <a:rect l="l" t="t" r="r" b="b"/>
            <a:pathLst>
              <a:path w="1112520" h="503554">
                <a:moveTo>
                  <a:pt x="129483" y="258013"/>
                </a:moveTo>
                <a:lnTo>
                  <a:pt x="94322" y="293747"/>
                </a:lnTo>
                <a:lnTo>
                  <a:pt x="298039" y="491443"/>
                </a:lnTo>
                <a:lnTo>
                  <a:pt x="299716" y="493118"/>
                </a:lnTo>
                <a:lnTo>
                  <a:pt x="334874" y="457935"/>
                </a:lnTo>
                <a:lnTo>
                  <a:pt x="129483" y="258013"/>
                </a:lnTo>
                <a:close/>
              </a:path>
              <a:path w="1112520" h="503554">
                <a:moveTo>
                  <a:pt x="267892" y="13963"/>
                </a:moveTo>
                <a:lnTo>
                  <a:pt x="94322" y="198255"/>
                </a:lnTo>
                <a:lnTo>
                  <a:pt x="130599" y="231759"/>
                </a:lnTo>
                <a:lnTo>
                  <a:pt x="304726" y="48582"/>
                </a:lnTo>
                <a:lnTo>
                  <a:pt x="267892" y="13963"/>
                </a:lnTo>
                <a:close/>
              </a:path>
              <a:path w="1112520" h="503554">
                <a:moveTo>
                  <a:pt x="49673" y="0"/>
                </a:moveTo>
                <a:lnTo>
                  <a:pt x="0" y="0"/>
                </a:lnTo>
                <a:lnTo>
                  <a:pt x="0" y="495353"/>
                </a:lnTo>
                <a:lnTo>
                  <a:pt x="49673" y="495353"/>
                </a:lnTo>
                <a:lnTo>
                  <a:pt x="49673" y="0"/>
                </a:lnTo>
                <a:close/>
              </a:path>
              <a:path w="1112520" h="503554">
                <a:moveTo>
                  <a:pt x="958288" y="25674"/>
                </a:moveTo>
                <a:lnTo>
                  <a:pt x="956074" y="26231"/>
                </a:lnTo>
                <a:lnTo>
                  <a:pt x="943796" y="27369"/>
                </a:lnTo>
                <a:lnTo>
                  <a:pt x="932055" y="29600"/>
                </a:lnTo>
                <a:lnTo>
                  <a:pt x="887415" y="44121"/>
                </a:lnTo>
                <a:lnTo>
                  <a:pt x="847226" y="67007"/>
                </a:lnTo>
                <a:lnTo>
                  <a:pt x="812627" y="96049"/>
                </a:lnTo>
                <a:lnTo>
                  <a:pt x="784157" y="131783"/>
                </a:lnTo>
                <a:lnTo>
                  <a:pt x="762956" y="172001"/>
                </a:lnTo>
                <a:lnTo>
                  <a:pt x="750118" y="216122"/>
                </a:lnTo>
                <a:lnTo>
                  <a:pt x="745645" y="251299"/>
                </a:lnTo>
                <a:lnTo>
                  <a:pt x="745671" y="263589"/>
                </a:lnTo>
                <a:lnTo>
                  <a:pt x="752914" y="319437"/>
                </a:lnTo>
                <a:lnTo>
                  <a:pt x="767428" y="359646"/>
                </a:lnTo>
                <a:lnTo>
                  <a:pt x="788071" y="395946"/>
                </a:lnTo>
                <a:lnTo>
                  <a:pt x="814864" y="427777"/>
                </a:lnTo>
                <a:lnTo>
                  <a:pt x="846107" y="454584"/>
                </a:lnTo>
                <a:lnTo>
                  <a:pt x="855053" y="460170"/>
                </a:lnTo>
                <a:lnTo>
                  <a:pt x="863418" y="465753"/>
                </a:lnTo>
                <a:lnTo>
                  <a:pt x="872900" y="470781"/>
                </a:lnTo>
                <a:lnTo>
                  <a:pt x="881824" y="475806"/>
                </a:lnTo>
                <a:lnTo>
                  <a:pt x="891888" y="479714"/>
                </a:lnTo>
                <a:lnTo>
                  <a:pt x="931518" y="492560"/>
                </a:lnTo>
                <a:lnTo>
                  <a:pt x="974480" y="498143"/>
                </a:lnTo>
                <a:lnTo>
                  <a:pt x="983404" y="498143"/>
                </a:lnTo>
                <a:lnTo>
                  <a:pt x="995682" y="497586"/>
                </a:lnTo>
                <a:lnTo>
                  <a:pt x="1008519" y="496468"/>
                </a:lnTo>
                <a:lnTo>
                  <a:pt x="1010197" y="496468"/>
                </a:lnTo>
                <a:lnTo>
                  <a:pt x="1005462" y="448441"/>
                </a:lnTo>
                <a:lnTo>
                  <a:pt x="1005352" y="447324"/>
                </a:lnTo>
                <a:lnTo>
                  <a:pt x="982845" y="447324"/>
                </a:lnTo>
                <a:lnTo>
                  <a:pt x="964998" y="446206"/>
                </a:lnTo>
                <a:lnTo>
                  <a:pt x="947688" y="443973"/>
                </a:lnTo>
                <a:lnTo>
                  <a:pt x="939323" y="442298"/>
                </a:lnTo>
                <a:lnTo>
                  <a:pt x="930959" y="440063"/>
                </a:lnTo>
                <a:lnTo>
                  <a:pt x="923131" y="437273"/>
                </a:lnTo>
                <a:lnTo>
                  <a:pt x="914767" y="434480"/>
                </a:lnTo>
                <a:lnTo>
                  <a:pt x="877932" y="414933"/>
                </a:lnTo>
                <a:lnTo>
                  <a:pt x="871223" y="410465"/>
                </a:lnTo>
                <a:lnTo>
                  <a:pt x="835506" y="375840"/>
                </a:lnTo>
                <a:lnTo>
                  <a:pt x="814305" y="340099"/>
                </a:lnTo>
                <a:lnTo>
                  <a:pt x="799231" y="290959"/>
                </a:lnTo>
                <a:lnTo>
                  <a:pt x="796995" y="263589"/>
                </a:lnTo>
                <a:lnTo>
                  <a:pt x="796995" y="254645"/>
                </a:lnTo>
                <a:lnTo>
                  <a:pt x="804263" y="209966"/>
                </a:lnTo>
                <a:lnTo>
                  <a:pt x="817659" y="176462"/>
                </a:lnTo>
                <a:lnTo>
                  <a:pt x="821551" y="168655"/>
                </a:lnTo>
                <a:lnTo>
                  <a:pt x="849462" y="132341"/>
                </a:lnTo>
                <a:lnTo>
                  <a:pt x="885178" y="103321"/>
                </a:lnTo>
                <a:lnTo>
                  <a:pt x="925927" y="84874"/>
                </a:lnTo>
                <a:lnTo>
                  <a:pt x="962202" y="77067"/>
                </a:lnTo>
                <a:lnTo>
                  <a:pt x="964439" y="77067"/>
                </a:lnTo>
                <a:lnTo>
                  <a:pt x="958355" y="26231"/>
                </a:lnTo>
                <a:lnTo>
                  <a:pt x="958288" y="25674"/>
                </a:lnTo>
                <a:close/>
              </a:path>
              <a:path w="1112520" h="503554">
                <a:moveTo>
                  <a:pt x="1112336" y="256897"/>
                </a:moveTo>
                <a:lnTo>
                  <a:pt x="885737" y="256897"/>
                </a:lnTo>
                <a:lnTo>
                  <a:pt x="885737" y="307153"/>
                </a:lnTo>
                <a:lnTo>
                  <a:pt x="1062105" y="307153"/>
                </a:lnTo>
                <a:lnTo>
                  <a:pt x="1062105" y="492000"/>
                </a:lnTo>
                <a:lnTo>
                  <a:pt x="1112336" y="492000"/>
                </a:lnTo>
                <a:lnTo>
                  <a:pt x="1112336" y="256897"/>
                </a:lnTo>
                <a:close/>
              </a:path>
              <a:path w="1112520" h="503554">
                <a:moveTo>
                  <a:pt x="1005187" y="445648"/>
                </a:moveTo>
                <a:lnTo>
                  <a:pt x="1002951" y="446206"/>
                </a:lnTo>
                <a:lnTo>
                  <a:pt x="982845" y="447324"/>
                </a:lnTo>
                <a:lnTo>
                  <a:pt x="1005352" y="447324"/>
                </a:lnTo>
                <a:lnTo>
                  <a:pt x="1005242" y="446206"/>
                </a:lnTo>
                <a:lnTo>
                  <a:pt x="1005187" y="445648"/>
                </a:lnTo>
                <a:close/>
              </a:path>
              <a:path w="1112520" h="503554">
                <a:moveTo>
                  <a:pt x="670726" y="388686"/>
                </a:moveTo>
                <a:lnTo>
                  <a:pt x="620627" y="388686"/>
                </a:lnTo>
                <a:lnTo>
                  <a:pt x="626109" y="500936"/>
                </a:lnTo>
                <a:lnTo>
                  <a:pt x="626218" y="503171"/>
                </a:lnTo>
                <a:lnTo>
                  <a:pt x="676449" y="500936"/>
                </a:lnTo>
                <a:lnTo>
                  <a:pt x="670754" y="389243"/>
                </a:lnTo>
                <a:lnTo>
                  <a:pt x="670726" y="388686"/>
                </a:lnTo>
                <a:close/>
              </a:path>
              <a:path w="1112520" h="503554">
                <a:moveTo>
                  <a:pt x="492254" y="204389"/>
                </a:moveTo>
                <a:lnTo>
                  <a:pt x="452087" y="210546"/>
                </a:lnTo>
                <a:lnTo>
                  <a:pt x="416371" y="227855"/>
                </a:lnTo>
                <a:lnTo>
                  <a:pt x="387341" y="254645"/>
                </a:lnTo>
                <a:lnTo>
                  <a:pt x="366676" y="288170"/>
                </a:lnTo>
                <a:lnTo>
                  <a:pt x="356635" y="327255"/>
                </a:lnTo>
                <a:lnTo>
                  <a:pt x="356075" y="334513"/>
                </a:lnTo>
                <a:lnTo>
                  <a:pt x="356075" y="348477"/>
                </a:lnTo>
                <a:lnTo>
                  <a:pt x="356635" y="355178"/>
                </a:lnTo>
                <a:lnTo>
                  <a:pt x="357753" y="362438"/>
                </a:lnTo>
                <a:lnTo>
                  <a:pt x="358871" y="369139"/>
                </a:lnTo>
                <a:lnTo>
                  <a:pt x="360548" y="375282"/>
                </a:lnTo>
                <a:lnTo>
                  <a:pt x="362226" y="381983"/>
                </a:lnTo>
                <a:lnTo>
                  <a:pt x="379514" y="417726"/>
                </a:lnTo>
                <a:lnTo>
                  <a:pt x="405747" y="446766"/>
                </a:lnTo>
                <a:lnTo>
                  <a:pt x="439250" y="466870"/>
                </a:lnTo>
                <a:lnTo>
                  <a:pt x="452087" y="471338"/>
                </a:lnTo>
                <a:lnTo>
                  <a:pt x="458215" y="473571"/>
                </a:lnTo>
                <a:lnTo>
                  <a:pt x="464924" y="474689"/>
                </a:lnTo>
                <a:lnTo>
                  <a:pt x="471611" y="476364"/>
                </a:lnTo>
                <a:lnTo>
                  <a:pt x="485008" y="477481"/>
                </a:lnTo>
                <a:lnTo>
                  <a:pt x="502877" y="477481"/>
                </a:lnTo>
                <a:lnTo>
                  <a:pt x="524079" y="474131"/>
                </a:lnTo>
                <a:lnTo>
                  <a:pt x="562031" y="458494"/>
                </a:lnTo>
                <a:lnTo>
                  <a:pt x="593834" y="432805"/>
                </a:lnTo>
                <a:lnTo>
                  <a:pt x="599106" y="426662"/>
                </a:lnTo>
                <a:lnTo>
                  <a:pt x="492254" y="426662"/>
                </a:lnTo>
                <a:lnTo>
                  <a:pt x="483330" y="426102"/>
                </a:lnTo>
                <a:lnTo>
                  <a:pt x="444259" y="412140"/>
                </a:lnTo>
                <a:lnTo>
                  <a:pt x="416907" y="381983"/>
                </a:lnTo>
                <a:lnTo>
                  <a:pt x="406866" y="350152"/>
                </a:lnTo>
                <a:lnTo>
                  <a:pt x="406866" y="332838"/>
                </a:lnTo>
                <a:lnTo>
                  <a:pt x="421380" y="293189"/>
                </a:lnTo>
                <a:lnTo>
                  <a:pt x="451528" y="265262"/>
                </a:lnTo>
                <a:lnTo>
                  <a:pt x="492254" y="255202"/>
                </a:lnTo>
                <a:lnTo>
                  <a:pt x="598551" y="255202"/>
                </a:lnTo>
                <a:lnTo>
                  <a:pt x="593834" y="249626"/>
                </a:lnTo>
                <a:lnTo>
                  <a:pt x="556999" y="220583"/>
                </a:lnTo>
                <a:lnTo>
                  <a:pt x="511800" y="206062"/>
                </a:lnTo>
                <a:lnTo>
                  <a:pt x="502318" y="204947"/>
                </a:lnTo>
                <a:lnTo>
                  <a:pt x="492254" y="204389"/>
                </a:lnTo>
                <a:close/>
              </a:path>
              <a:path w="1112520" h="503554">
                <a:moveTo>
                  <a:pt x="598551" y="255202"/>
                </a:moveTo>
                <a:lnTo>
                  <a:pt x="492254" y="255202"/>
                </a:lnTo>
                <a:lnTo>
                  <a:pt x="501200" y="255760"/>
                </a:lnTo>
                <a:lnTo>
                  <a:pt x="509564" y="256897"/>
                </a:lnTo>
                <a:lnTo>
                  <a:pt x="546958" y="274765"/>
                </a:lnTo>
                <a:lnTo>
                  <a:pt x="572073" y="307711"/>
                </a:lnTo>
                <a:lnTo>
                  <a:pt x="578783" y="341216"/>
                </a:lnTo>
                <a:lnTo>
                  <a:pt x="578328" y="348477"/>
                </a:lnTo>
                <a:lnTo>
                  <a:pt x="578224" y="350152"/>
                </a:lnTo>
                <a:lnTo>
                  <a:pt x="563709" y="389243"/>
                </a:lnTo>
                <a:lnTo>
                  <a:pt x="533561" y="416051"/>
                </a:lnTo>
                <a:lnTo>
                  <a:pt x="492254" y="426662"/>
                </a:lnTo>
                <a:lnTo>
                  <a:pt x="599106" y="426662"/>
                </a:lnTo>
                <a:lnTo>
                  <a:pt x="600543" y="424986"/>
                </a:lnTo>
                <a:lnTo>
                  <a:pt x="606671" y="416608"/>
                </a:lnTo>
                <a:lnTo>
                  <a:pt x="616735" y="398737"/>
                </a:lnTo>
                <a:lnTo>
                  <a:pt x="620627" y="388686"/>
                </a:lnTo>
                <a:lnTo>
                  <a:pt x="670726" y="388686"/>
                </a:lnTo>
                <a:lnTo>
                  <a:pt x="665258" y="281456"/>
                </a:lnTo>
                <a:lnTo>
                  <a:pt x="615058" y="281456"/>
                </a:lnTo>
                <a:lnTo>
                  <a:pt x="610585" y="273092"/>
                </a:lnTo>
                <a:lnTo>
                  <a:pt x="605553" y="264705"/>
                </a:lnTo>
                <a:lnTo>
                  <a:pt x="599984" y="256897"/>
                </a:lnTo>
                <a:lnTo>
                  <a:pt x="598551" y="255202"/>
                </a:lnTo>
                <a:close/>
              </a:path>
              <a:path w="1112520" h="503554">
                <a:moveTo>
                  <a:pt x="651334" y="6134"/>
                </a:moveTo>
                <a:lnTo>
                  <a:pt x="601662" y="8922"/>
                </a:lnTo>
                <a:lnTo>
                  <a:pt x="615003" y="280341"/>
                </a:lnTo>
                <a:lnTo>
                  <a:pt x="615058" y="281456"/>
                </a:lnTo>
                <a:lnTo>
                  <a:pt x="665258" y="281456"/>
                </a:lnTo>
                <a:lnTo>
                  <a:pt x="651362" y="8922"/>
                </a:lnTo>
                <a:lnTo>
                  <a:pt x="651334" y="6134"/>
                </a:lnTo>
                <a:close/>
              </a:path>
            </a:pathLst>
          </a:custGeom>
          <a:solidFill>
            <a:srgbClr val="000000"/>
          </a:solidFill>
        </p:spPr>
        <p:txBody>
          <a:bodyPr wrap="square" lIns="0" tIns="0" rIns="0" bIns="0" rtlCol="0"/>
          <a:lstStyle/>
          <a:p>
            <a:endParaRPr/>
          </a:p>
        </p:txBody>
      </p:sp>
      <p:pic>
        <p:nvPicPr>
          <p:cNvPr id="24" name="bg object 24"/>
          <p:cNvPicPr/>
          <p:nvPr/>
        </p:nvPicPr>
        <p:blipFill>
          <a:blip r:embed="rId9" cstate="print"/>
          <a:stretch>
            <a:fillRect/>
          </a:stretch>
        </p:blipFill>
        <p:spPr>
          <a:xfrm>
            <a:off x="1884673" y="6474637"/>
            <a:ext cx="171335" cy="121741"/>
          </a:xfrm>
          <a:prstGeom prst="rect">
            <a:avLst/>
          </a:prstGeom>
        </p:spPr>
      </p:pic>
      <p:pic>
        <p:nvPicPr>
          <p:cNvPr id="25" name="bg object 25"/>
          <p:cNvPicPr/>
          <p:nvPr/>
        </p:nvPicPr>
        <p:blipFill>
          <a:blip r:embed="rId10" cstate="print"/>
          <a:stretch>
            <a:fillRect/>
          </a:stretch>
        </p:blipFill>
        <p:spPr>
          <a:xfrm>
            <a:off x="2082801" y="6505352"/>
            <a:ext cx="138414" cy="91026"/>
          </a:xfrm>
          <a:prstGeom prst="rect">
            <a:avLst/>
          </a:prstGeom>
        </p:spPr>
      </p:pic>
      <p:sp>
        <p:nvSpPr>
          <p:cNvPr id="26" name="bg object 26"/>
          <p:cNvSpPr/>
          <p:nvPr/>
        </p:nvSpPr>
        <p:spPr>
          <a:xfrm>
            <a:off x="2242418" y="6474633"/>
            <a:ext cx="13970" cy="120014"/>
          </a:xfrm>
          <a:custGeom>
            <a:avLst/>
            <a:gdLst/>
            <a:ahLst/>
            <a:cxnLst/>
            <a:rect l="l" t="t" r="r" b="b"/>
            <a:pathLst>
              <a:path w="13969" h="120015">
                <a:moveTo>
                  <a:pt x="13394" y="0"/>
                </a:moveTo>
                <a:lnTo>
                  <a:pt x="0" y="0"/>
                </a:lnTo>
                <a:lnTo>
                  <a:pt x="0" y="119510"/>
                </a:lnTo>
                <a:lnTo>
                  <a:pt x="13394" y="119510"/>
                </a:lnTo>
                <a:lnTo>
                  <a:pt x="13394" y="0"/>
                </a:lnTo>
                <a:close/>
              </a:path>
            </a:pathLst>
          </a:custGeom>
          <a:solidFill>
            <a:srgbClr val="000000"/>
          </a:solidFill>
        </p:spPr>
        <p:txBody>
          <a:bodyPr wrap="square" lIns="0" tIns="0" rIns="0" bIns="0" rtlCol="0"/>
          <a:lstStyle/>
          <a:p>
            <a:endParaRPr/>
          </a:p>
        </p:txBody>
      </p:sp>
      <p:pic>
        <p:nvPicPr>
          <p:cNvPr id="27" name="bg object 27"/>
          <p:cNvPicPr/>
          <p:nvPr/>
        </p:nvPicPr>
        <p:blipFill>
          <a:blip r:embed="rId11" cstate="print"/>
          <a:stretch>
            <a:fillRect/>
          </a:stretch>
        </p:blipFill>
        <p:spPr>
          <a:xfrm>
            <a:off x="1884673" y="6472964"/>
            <a:ext cx="1114564" cy="34065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2225929" y="557022"/>
            <a:ext cx="7740141" cy="878840"/>
          </a:xfrm>
          <a:prstGeom prst="rect">
            <a:avLst/>
          </a:prstGeom>
        </p:spPr>
        <p:txBody>
          <a:bodyPr wrap="square" lIns="0" tIns="0" rIns="0" bIns="0">
            <a:spAutoFit/>
          </a:bodyPr>
          <a:lstStyle>
            <a:lvl1pPr>
              <a:defRPr sz="2800" b="1" i="0">
                <a:solidFill>
                  <a:srgbClr val="434343"/>
                </a:solidFill>
                <a:latin typeface="Calibri"/>
                <a:cs typeface="Calibri"/>
              </a:defRPr>
            </a:lvl1pPr>
          </a:lstStyle>
          <a:p>
            <a:endParaRPr/>
          </a:p>
        </p:txBody>
      </p:sp>
      <p:sp>
        <p:nvSpPr>
          <p:cNvPr id="3" name="Holder 3"/>
          <p:cNvSpPr>
            <a:spLocks noGrp="1"/>
          </p:cNvSpPr>
          <p:nvPr>
            <p:ph type="body" idx="1"/>
          </p:nvPr>
        </p:nvSpPr>
        <p:spPr>
          <a:xfrm>
            <a:off x="965403" y="2066036"/>
            <a:ext cx="9920605" cy="4051935"/>
          </a:xfrm>
          <a:prstGeom prst="rect">
            <a:avLst/>
          </a:prstGeom>
        </p:spPr>
        <p:txBody>
          <a:bodyPr wrap="square" lIns="0" tIns="0" rIns="0" bIns="0">
            <a:spAutoFit/>
          </a:bodyPr>
          <a:lstStyle>
            <a:lvl1pPr>
              <a:defRPr sz="1400" b="1" i="0">
                <a:solidFill>
                  <a:srgbClr val="434343"/>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59869" y="6698081"/>
            <a:ext cx="504825" cy="147955"/>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F1F1F1"/>
                </a:solidFill>
                <a:latin typeface="Roboto"/>
                <a:cs typeface="Roboto"/>
              </a:rPr>
              <a:t>11/10/2024</a:t>
            </a:r>
            <a:endParaRPr sz="800">
              <a:latin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561845"/>
            <a:ext cx="9921240" cy="474408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4343"/>
                </a:solidFill>
                <a:latin typeface="Calibri"/>
                <a:cs typeface="Calibri"/>
              </a:rPr>
              <a:t>ALTERNATIVE</a:t>
            </a:r>
            <a:r>
              <a:rPr sz="1400" b="1" spc="-45" dirty="0">
                <a:solidFill>
                  <a:srgbClr val="434343"/>
                </a:solidFill>
                <a:latin typeface="Calibri"/>
                <a:cs typeface="Calibri"/>
              </a:rPr>
              <a:t> </a:t>
            </a:r>
            <a:r>
              <a:rPr sz="1400" b="1" dirty="0">
                <a:solidFill>
                  <a:srgbClr val="434343"/>
                </a:solidFill>
                <a:latin typeface="Calibri"/>
                <a:cs typeface="Calibri"/>
              </a:rPr>
              <a:t>FOR</a:t>
            </a:r>
            <a:r>
              <a:rPr sz="1400" b="1" spc="-40" dirty="0">
                <a:solidFill>
                  <a:srgbClr val="434343"/>
                </a:solidFill>
                <a:latin typeface="Calibri"/>
                <a:cs typeface="Calibri"/>
              </a:rPr>
              <a:t> </a:t>
            </a:r>
            <a:r>
              <a:rPr sz="1400" b="1" dirty="0">
                <a:solidFill>
                  <a:srgbClr val="434343"/>
                </a:solidFill>
                <a:latin typeface="Calibri"/>
                <a:cs typeface="Calibri"/>
              </a:rPr>
              <a:t>SPLITTING</a:t>
            </a:r>
            <a:r>
              <a:rPr sz="1400" b="1" spc="-35" dirty="0">
                <a:solidFill>
                  <a:srgbClr val="434343"/>
                </a:solidFill>
                <a:latin typeface="Calibri"/>
                <a:cs typeface="Calibri"/>
              </a:rPr>
              <a:t> </a:t>
            </a:r>
            <a:r>
              <a:rPr sz="1400" b="1" dirty="0">
                <a:solidFill>
                  <a:srgbClr val="434343"/>
                </a:solidFill>
                <a:latin typeface="Calibri"/>
                <a:cs typeface="Calibri"/>
              </a:rPr>
              <a:t>LABELED</a:t>
            </a:r>
            <a:r>
              <a:rPr sz="1400" b="1" spc="-20" dirty="0">
                <a:solidFill>
                  <a:srgbClr val="434343"/>
                </a:solidFill>
                <a:latin typeface="Calibri"/>
                <a:cs typeface="Calibri"/>
              </a:rPr>
              <a:t> </a:t>
            </a:r>
            <a:r>
              <a:rPr sz="1400" b="1" dirty="0">
                <a:solidFill>
                  <a:srgbClr val="434343"/>
                </a:solidFill>
                <a:latin typeface="Calibri"/>
                <a:cs typeface="Calibri"/>
              </a:rPr>
              <a:t>DATA</a:t>
            </a:r>
            <a:r>
              <a:rPr sz="1400" b="1" spc="-35" dirty="0">
                <a:solidFill>
                  <a:srgbClr val="434343"/>
                </a:solidFill>
                <a:latin typeface="Calibri"/>
                <a:cs typeface="Calibri"/>
              </a:rPr>
              <a:t> </a:t>
            </a:r>
            <a:r>
              <a:rPr sz="1400" b="1" dirty="0">
                <a:solidFill>
                  <a:srgbClr val="434343"/>
                </a:solidFill>
                <a:latin typeface="Calibri"/>
                <a:cs typeface="Calibri"/>
              </a:rPr>
              <a:t>INTO</a:t>
            </a:r>
            <a:r>
              <a:rPr sz="1400" b="1" spc="-25" dirty="0">
                <a:solidFill>
                  <a:srgbClr val="434343"/>
                </a:solidFill>
                <a:latin typeface="Calibri"/>
                <a:cs typeface="Calibri"/>
              </a:rPr>
              <a:t> </a:t>
            </a:r>
            <a:r>
              <a:rPr sz="1400" b="1" dirty="0">
                <a:solidFill>
                  <a:srgbClr val="434343"/>
                </a:solidFill>
                <a:latin typeface="Calibri"/>
                <a:cs typeface="Calibri"/>
              </a:rPr>
              <a:t>TRAINING</a:t>
            </a:r>
            <a:r>
              <a:rPr sz="1400" b="1" spc="-35" dirty="0">
                <a:solidFill>
                  <a:srgbClr val="434343"/>
                </a:solidFill>
                <a:latin typeface="Calibri"/>
                <a:cs typeface="Calibri"/>
              </a:rPr>
              <a:t> </a:t>
            </a:r>
            <a:r>
              <a:rPr sz="1400" b="1" dirty="0">
                <a:solidFill>
                  <a:srgbClr val="434343"/>
                </a:solidFill>
                <a:latin typeface="Calibri"/>
                <a:cs typeface="Calibri"/>
              </a:rPr>
              <a:t>SET</a:t>
            </a:r>
            <a:r>
              <a:rPr sz="1400" b="1" spc="-35" dirty="0">
                <a:solidFill>
                  <a:srgbClr val="434343"/>
                </a:solidFill>
                <a:latin typeface="Calibri"/>
                <a:cs typeface="Calibri"/>
              </a:rPr>
              <a:t> </a:t>
            </a:r>
            <a:r>
              <a:rPr sz="1400" b="1" dirty="0">
                <a:solidFill>
                  <a:srgbClr val="434343"/>
                </a:solidFill>
                <a:latin typeface="Calibri"/>
                <a:cs typeface="Calibri"/>
              </a:rPr>
              <a:t>AND</a:t>
            </a:r>
            <a:r>
              <a:rPr sz="1400" b="1" spc="-20" dirty="0">
                <a:solidFill>
                  <a:srgbClr val="434343"/>
                </a:solidFill>
                <a:latin typeface="Calibri"/>
                <a:cs typeface="Calibri"/>
              </a:rPr>
              <a:t> </a:t>
            </a:r>
            <a:r>
              <a:rPr sz="1400" b="1" dirty="0">
                <a:solidFill>
                  <a:srgbClr val="434343"/>
                </a:solidFill>
                <a:latin typeface="Calibri"/>
                <a:cs typeface="Calibri"/>
              </a:rPr>
              <a:t>TEST</a:t>
            </a:r>
            <a:r>
              <a:rPr sz="1400" b="1" spc="-40" dirty="0">
                <a:solidFill>
                  <a:srgbClr val="434343"/>
                </a:solidFill>
                <a:latin typeface="Calibri"/>
                <a:cs typeface="Calibri"/>
              </a:rPr>
              <a:t> </a:t>
            </a:r>
            <a:r>
              <a:rPr sz="1400" b="1" spc="-25" dirty="0">
                <a:solidFill>
                  <a:srgbClr val="434343"/>
                </a:solidFill>
                <a:latin typeface="Calibri"/>
                <a:cs typeface="Calibri"/>
              </a:rPr>
              <a:t>SET</a:t>
            </a:r>
            <a:endParaRPr sz="1400">
              <a:latin typeface="Calibri"/>
              <a:cs typeface="Calibri"/>
            </a:endParaRPr>
          </a:p>
          <a:p>
            <a:pPr>
              <a:lnSpc>
                <a:spcPct val="100000"/>
              </a:lnSpc>
              <a:spcBef>
                <a:spcPts val="65"/>
              </a:spcBef>
            </a:pPr>
            <a:endParaRPr sz="1400">
              <a:latin typeface="Calibri"/>
              <a:cs typeface="Calibri"/>
            </a:endParaRPr>
          </a:p>
          <a:p>
            <a:pPr marL="12700" marR="5715" algn="just">
              <a:lnSpc>
                <a:spcPct val="100000"/>
              </a:lnSpc>
            </a:pPr>
            <a:r>
              <a:rPr sz="1400" spc="-105" dirty="0">
                <a:solidFill>
                  <a:srgbClr val="434343"/>
                </a:solidFill>
                <a:latin typeface="Roboto"/>
                <a:cs typeface="Roboto"/>
              </a:rPr>
              <a:t>The</a:t>
            </a:r>
            <a:r>
              <a:rPr sz="1400" spc="65" dirty="0">
                <a:solidFill>
                  <a:srgbClr val="434343"/>
                </a:solidFill>
                <a:latin typeface="Roboto"/>
                <a:cs typeface="Roboto"/>
              </a:rPr>
              <a:t> </a:t>
            </a:r>
            <a:r>
              <a:rPr sz="1400" spc="-100" dirty="0">
                <a:solidFill>
                  <a:srgbClr val="434343"/>
                </a:solidFill>
                <a:latin typeface="Roboto"/>
                <a:cs typeface="Roboto"/>
              </a:rPr>
              <a:t>problem</a:t>
            </a:r>
            <a:r>
              <a:rPr sz="1400" spc="70" dirty="0">
                <a:solidFill>
                  <a:srgbClr val="434343"/>
                </a:solidFill>
                <a:latin typeface="Roboto"/>
                <a:cs typeface="Roboto"/>
              </a:rPr>
              <a:t> </a:t>
            </a:r>
            <a:r>
              <a:rPr sz="1400" spc="-100" dirty="0">
                <a:solidFill>
                  <a:srgbClr val="434343"/>
                </a:solidFill>
                <a:latin typeface="Roboto"/>
                <a:cs typeface="Roboto"/>
              </a:rPr>
              <a:t>with</a:t>
            </a:r>
            <a:r>
              <a:rPr sz="1400" spc="75" dirty="0">
                <a:solidFill>
                  <a:srgbClr val="434343"/>
                </a:solidFill>
                <a:latin typeface="Roboto"/>
                <a:cs typeface="Roboto"/>
              </a:rPr>
              <a:t> </a:t>
            </a:r>
            <a:r>
              <a:rPr sz="1400" spc="-80" dirty="0">
                <a:solidFill>
                  <a:srgbClr val="006FC0"/>
                </a:solidFill>
                <a:latin typeface="Roboto"/>
                <a:cs typeface="Roboto"/>
              </a:rPr>
              <a:t>splitting</a:t>
            </a:r>
            <a:r>
              <a:rPr sz="1400" spc="75" dirty="0">
                <a:solidFill>
                  <a:srgbClr val="006FC0"/>
                </a:solidFill>
                <a:latin typeface="Roboto"/>
                <a:cs typeface="Roboto"/>
              </a:rPr>
              <a:t> </a:t>
            </a:r>
            <a:r>
              <a:rPr sz="1400" spc="-85" dirty="0">
                <a:solidFill>
                  <a:srgbClr val="434343"/>
                </a:solidFill>
                <a:latin typeface="Roboto"/>
                <a:cs typeface="Roboto"/>
              </a:rPr>
              <a:t>labeled</a:t>
            </a:r>
            <a:r>
              <a:rPr sz="1400" spc="75" dirty="0">
                <a:solidFill>
                  <a:srgbClr val="434343"/>
                </a:solidFill>
                <a:latin typeface="Roboto"/>
                <a:cs typeface="Roboto"/>
              </a:rPr>
              <a:t> </a:t>
            </a:r>
            <a:r>
              <a:rPr sz="1400" spc="-100" dirty="0">
                <a:solidFill>
                  <a:srgbClr val="434343"/>
                </a:solidFill>
                <a:latin typeface="Roboto"/>
                <a:cs typeface="Roboto"/>
              </a:rPr>
              <a:t>example</a:t>
            </a:r>
            <a:r>
              <a:rPr sz="1400" spc="75" dirty="0">
                <a:solidFill>
                  <a:srgbClr val="434343"/>
                </a:solidFill>
                <a:latin typeface="Roboto"/>
                <a:cs typeface="Roboto"/>
              </a:rPr>
              <a:t> </a:t>
            </a:r>
            <a:r>
              <a:rPr sz="1400" spc="-95" dirty="0">
                <a:solidFill>
                  <a:srgbClr val="434343"/>
                </a:solidFill>
                <a:latin typeface="Roboto"/>
                <a:cs typeface="Roboto"/>
              </a:rPr>
              <a:t>data</a:t>
            </a:r>
            <a:r>
              <a:rPr sz="1400" spc="70" dirty="0">
                <a:solidFill>
                  <a:srgbClr val="434343"/>
                </a:solidFill>
                <a:latin typeface="Roboto"/>
                <a:cs typeface="Roboto"/>
              </a:rPr>
              <a:t> </a:t>
            </a:r>
            <a:r>
              <a:rPr sz="1400" spc="-80" dirty="0">
                <a:solidFill>
                  <a:srgbClr val="434343"/>
                </a:solidFill>
                <a:latin typeface="Roboto"/>
                <a:cs typeface="Roboto"/>
              </a:rPr>
              <a:t>into</a:t>
            </a:r>
            <a:r>
              <a:rPr sz="1400" spc="75" dirty="0">
                <a:solidFill>
                  <a:srgbClr val="434343"/>
                </a:solidFill>
                <a:latin typeface="Roboto"/>
                <a:cs typeface="Roboto"/>
              </a:rPr>
              <a:t> </a:t>
            </a:r>
            <a:r>
              <a:rPr sz="1400" spc="-110" dirty="0">
                <a:solidFill>
                  <a:srgbClr val="434343"/>
                </a:solidFill>
                <a:latin typeface="Roboto"/>
                <a:cs typeface="Roboto"/>
              </a:rPr>
              <a:t>a</a:t>
            </a:r>
            <a:r>
              <a:rPr sz="1400" spc="70" dirty="0">
                <a:solidFill>
                  <a:srgbClr val="434343"/>
                </a:solidFill>
                <a:latin typeface="Roboto"/>
                <a:cs typeface="Roboto"/>
              </a:rPr>
              <a:t> </a:t>
            </a:r>
            <a:r>
              <a:rPr sz="1400" spc="-90" dirty="0">
                <a:solidFill>
                  <a:srgbClr val="006FC0"/>
                </a:solidFill>
                <a:latin typeface="Roboto"/>
                <a:cs typeface="Roboto"/>
              </a:rPr>
              <a:t>training</a:t>
            </a:r>
            <a:r>
              <a:rPr sz="1400" spc="80" dirty="0">
                <a:solidFill>
                  <a:srgbClr val="006FC0"/>
                </a:solidFill>
                <a:latin typeface="Roboto"/>
                <a:cs typeface="Roboto"/>
              </a:rPr>
              <a:t> </a:t>
            </a:r>
            <a:r>
              <a:rPr sz="1400" spc="-90" dirty="0">
                <a:solidFill>
                  <a:srgbClr val="434343"/>
                </a:solidFill>
                <a:latin typeface="Roboto"/>
                <a:cs typeface="Roboto"/>
              </a:rPr>
              <a:t>set</a:t>
            </a:r>
            <a:r>
              <a:rPr sz="1400" spc="75" dirty="0">
                <a:solidFill>
                  <a:srgbClr val="434343"/>
                </a:solidFill>
                <a:latin typeface="Roboto"/>
                <a:cs typeface="Roboto"/>
              </a:rPr>
              <a:t> </a:t>
            </a:r>
            <a:r>
              <a:rPr sz="1400" spc="-114" dirty="0">
                <a:solidFill>
                  <a:srgbClr val="434343"/>
                </a:solidFill>
                <a:latin typeface="Roboto"/>
                <a:cs typeface="Roboto"/>
              </a:rPr>
              <a:t>and</a:t>
            </a:r>
            <a:r>
              <a:rPr sz="1400" spc="70" dirty="0">
                <a:solidFill>
                  <a:srgbClr val="434343"/>
                </a:solidFill>
                <a:latin typeface="Roboto"/>
                <a:cs typeface="Roboto"/>
              </a:rPr>
              <a:t> </a:t>
            </a:r>
            <a:r>
              <a:rPr sz="1400" spc="-80" dirty="0">
                <a:solidFill>
                  <a:srgbClr val="006FC0"/>
                </a:solidFill>
                <a:latin typeface="Roboto"/>
                <a:cs typeface="Roboto"/>
              </a:rPr>
              <a:t>test</a:t>
            </a:r>
            <a:r>
              <a:rPr sz="1400" spc="70" dirty="0">
                <a:solidFill>
                  <a:srgbClr val="006FC0"/>
                </a:solidFill>
                <a:latin typeface="Roboto"/>
                <a:cs typeface="Roboto"/>
              </a:rPr>
              <a:t> </a:t>
            </a:r>
            <a:r>
              <a:rPr sz="1400" spc="-90" dirty="0">
                <a:solidFill>
                  <a:srgbClr val="434343"/>
                </a:solidFill>
                <a:latin typeface="Roboto"/>
                <a:cs typeface="Roboto"/>
              </a:rPr>
              <a:t>set</a:t>
            </a:r>
            <a:r>
              <a:rPr sz="1400" spc="75" dirty="0">
                <a:solidFill>
                  <a:srgbClr val="434343"/>
                </a:solidFill>
                <a:latin typeface="Roboto"/>
                <a:cs typeface="Roboto"/>
              </a:rPr>
              <a:t> </a:t>
            </a:r>
            <a:r>
              <a:rPr sz="1400" spc="-70" dirty="0">
                <a:solidFill>
                  <a:srgbClr val="434343"/>
                </a:solidFill>
                <a:latin typeface="Roboto"/>
                <a:cs typeface="Roboto"/>
              </a:rPr>
              <a:t>is</a:t>
            </a:r>
            <a:r>
              <a:rPr sz="1400" spc="65" dirty="0">
                <a:solidFill>
                  <a:srgbClr val="434343"/>
                </a:solidFill>
                <a:latin typeface="Roboto"/>
                <a:cs typeface="Roboto"/>
              </a:rPr>
              <a:t> </a:t>
            </a:r>
            <a:r>
              <a:rPr sz="1400" spc="-95" dirty="0">
                <a:solidFill>
                  <a:srgbClr val="434343"/>
                </a:solidFill>
                <a:latin typeface="Roboto"/>
                <a:cs typeface="Roboto"/>
              </a:rPr>
              <a:t>that</a:t>
            </a:r>
            <a:r>
              <a:rPr sz="1400" spc="65" dirty="0">
                <a:solidFill>
                  <a:srgbClr val="434343"/>
                </a:solidFill>
                <a:latin typeface="Roboto"/>
                <a:cs typeface="Roboto"/>
              </a:rPr>
              <a:t> </a:t>
            </a:r>
            <a:r>
              <a:rPr sz="1400" spc="-85" dirty="0">
                <a:solidFill>
                  <a:srgbClr val="006FC0"/>
                </a:solidFill>
                <a:latin typeface="Roboto"/>
                <a:cs typeface="Roboto"/>
              </a:rPr>
              <a:t>less</a:t>
            </a:r>
            <a:r>
              <a:rPr sz="1400" spc="65" dirty="0">
                <a:solidFill>
                  <a:srgbClr val="006FC0"/>
                </a:solidFill>
                <a:latin typeface="Roboto"/>
                <a:cs typeface="Roboto"/>
              </a:rPr>
              <a:t> </a:t>
            </a:r>
            <a:r>
              <a:rPr sz="1400" spc="-80" dirty="0">
                <a:solidFill>
                  <a:srgbClr val="006FC0"/>
                </a:solidFill>
                <a:latin typeface="Roboto"/>
                <a:cs typeface="Roboto"/>
              </a:rPr>
              <a:t>labeled</a:t>
            </a:r>
            <a:r>
              <a:rPr sz="1400" spc="70" dirty="0">
                <a:solidFill>
                  <a:srgbClr val="006FC0"/>
                </a:solidFill>
                <a:latin typeface="Roboto"/>
                <a:cs typeface="Roboto"/>
              </a:rPr>
              <a:t> </a:t>
            </a:r>
            <a:r>
              <a:rPr sz="1400" spc="-100" dirty="0">
                <a:solidFill>
                  <a:srgbClr val="006FC0"/>
                </a:solidFill>
                <a:latin typeface="Roboto"/>
                <a:cs typeface="Roboto"/>
              </a:rPr>
              <a:t>examples</a:t>
            </a:r>
            <a:r>
              <a:rPr sz="1400" spc="70" dirty="0">
                <a:solidFill>
                  <a:srgbClr val="006FC0"/>
                </a:solidFill>
                <a:latin typeface="Roboto"/>
                <a:cs typeface="Roboto"/>
              </a:rPr>
              <a:t> </a:t>
            </a:r>
            <a:r>
              <a:rPr sz="1400" spc="-80" dirty="0">
                <a:solidFill>
                  <a:srgbClr val="006FC0"/>
                </a:solidFill>
                <a:latin typeface="Roboto"/>
                <a:cs typeface="Roboto"/>
              </a:rPr>
              <a:t>are</a:t>
            </a:r>
            <a:r>
              <a:rPr sz="1400" spc="70" dirty="0">
                <a:solidFill>
                  <a:srgbClr val="006FC0"/>
                </a:solidFill>
                <a:latin typeface="Roboto"/>
                <a:cs typeface="Roboto"/>
              </a:rPr>
              <a:t> </a:t>
            </a:r>
            <a:r>
              <a:rPr sz="1400" spc="-80" dirty="0">
                <a:solidFill>
                  <a:srgbClr val="006FC0"/>
                </a:solidFill>
                <a:latin typeface="Roboto"/>
                <a:cs typeface="Roboto"/>
              </a:rPr>
              <a:t>available</a:t>
            </a:r>
            <a:r>
              <a:rPr sz="1400" spc="75" dirty="0">
                <a:solidFill>
                  <a:srgbClr val="006FC0"/>
                </a:solidFill>
                <a:latin typeface="Roboto"/>
                <a:cs typeface="Roboto"/>
              </a:rPr>
              <a:t> </a:t>
            </a:r>
            <a:r>
              <a:rPr sz="1400" spc="-60" dirty="0">
                <a:solidFill>
                  <a:srgbClr val="006FC0"/>
                </a:solidFill>
                <a:latin typeface="Roboto"/>
                <a:cs typeface="Roboto"/>
              </a:rPr>
              <a:t>for</a:t>
            </a:r>
            <a:r>
              <a:rPr sz="1400" spc="75" dirty="0">
                <a:solidFill>
                  <a:srgbClr val="006FC0"/>
                </a:solidFill>
                <a:latin typeface="Roboto"/>
                <a:cs typeface="Roboto"/>
              </a:rPr>
              <a:t> </a:t>
            </a:r>
            <a:r>
              <a:rPr sz="1400" spc="-85" dirty="0">
                <a:solidFill>
                  <a:srgbClr val="006FC0"/>
                </a:solidFill>
                <a:latin typeface="Roboto"/>
                <a:cs typeface="Roboto"/>
              </a:rPr>
              <a:t>training</a:t>
            </a:r>
            <a:r>
              <a:rPr sz="1400" spc="75" dirty="0">
                <a:solidFill>
                  <a:srgbClr val="006FC0"/>
                </a:solidFill>
                <a:latin typeface="Roboto"/>
                <a:cs typeface="Roboto"/>
              </a:rPr>
              <a:t> </a:t>
            </a:r>
            <a:r>
              <a:rPr sz="1400" spc="-85" dirty="0">
                <a:solidFill>
                  <a:srgbClr val="434343"/>
                </a:solidFill>
                <a:latin typeface="Roboto"/>
                <a:cs typeface="Roboto"/>
              </a:rPr>
              <a:t>(as</a:t>
            </a:r>
            <a:r>
              <a:rPr sz="1400" spc="-50" dirty="0">
                <a:solidFill>
                  <a:srgbClr val="434343"/>
                </a:solidFill>
                <a:latin typeface="Roboto"/>
                <a:cs typeface="Roboto"/>
              </a:rPr>
              <a:t> </a:t>
            </a:r>
            <a:r>
              <a:rPr sz="1400" spc="-100" dirty="0">
                <a:solidFill>
                  <a:srgbClr val="434343"/>
                </a:solidFill>
                <a:latin typeface="Roboto"/>
                <a:cs typeface="Roboto"/>
              </a:rPr>
              <a:t>they</a:t>
            </a:r>
            <a:r>
              <a:rPr sz="1400" spc="20" dirty="0">
                <a:solidFill>
                  <a:srgbClr val="434343"/>
                </a:solidFill>
                <a:latin typeface="Roboto"/>
                <a:cs typeface="Roboto"/>
              </a:rPr>
              <a:t> </a:t>
            </a:r>
            <a:r>
              <a:rPr sz="1400" spc="-95" dirty="0">
                <a:solidFill>
                  <a:srgbClr val="434343"/>
                </a:solidFill>
                <a:latin typeface="Roboto"/>
                <a:cs typeface="Roboto"/>
              </a:rPr>
              <a:t>are</a:t>
            </a:r>
            <a:r>
              <a:rPr sz="1400" spc="15" dirty="0">
                <a:solidFill>
                  <a:srgbClr val="434343"/>
                </a:solidFill>
                <a:latin typeface="Roboto"/>
                <a:cs typeface="Roboto"/>
              </a:rPr>
              <a:t> </a:t>
            </a:r>
            <a:r>
              <a:rPr sz="1400" spc="-85" dirty="0">
                <a:solidFill>
                  <a:srgbClr val="434343"/>
                </a:solidFill>
                <a:latin typeface="Roboto"/>
                <a:cs typeface="Roboto"/>
              </a:rPr>
              <a:t>set</a:t>
            </a:r>
            <a:r>
              <a:rPr sz="1400" spc="15" dirty="0">
                <a:solidFill>
                  <a:srgbClr val="434343"/>
                </a:solidFill>
                <a:latin typeface="Roboto"/>
                <a:cs typeface="Roboto"/>
              </a:rPr>
              <a:t> </a:t>
            </a:r>
            <a:r>
              <a:rPr sz="1400" spc="-90" dirty="0">
                <a:solidFill>
                  <a:srgbClr val="434343"/>
                </a:solidFill>
                <a:latin typeface="Roboto"/>
                <a:cs typeface="Roboto"/>
              </a:rPr>
              <a:t>aside</a:t>
            </a:r>
            <a:r>
              <a:rPr sz="1400" spc="15" dirty="0">
                <a:solidFill>
                  <a:srgbClr val="434343"/>
                </a:solidFill>
                <a:latin typeface="Roboto"/>
                <a:cs typeface="Roboto"/>
              </a:rPr>
              <a:t> </a:t>
            </a:r>
            <a:r>
              <a:rPr sz="1400" spc="-65" dirty="0">
                <a:solidFill>
                  <a:srgbClr val="434343"/>
                </a:solidFill>
                <a:latin typeface="Roboto"/>
                <a:cs typeface="Roboto"/>
              </a:rPr>
              <a:t>for</a:t>
            </a:r>
            <a:r>
              <a:rPr sz="1400" dirty="0">
                <a:solidFill>
                  <a:srgbClr val="434343"/>
                </a:solidFill>
                <a:latin typeface="Roboto"/>
                <a:cs typeface="Roboto"/>
              </a:rPr>
              <a:t> </a:t>
            </a:r>
            <a:r>
              <a:rPr sz="1400" spc="-70" dirty="0">
                <a:solidFill>
                  <a:srgbClr val="434343"/>
                </a:solidFill>
                <a:latin typeface="Roboto"/>
                <a:cs typeface="Roboto"/>
              </a:rPr>
              <a:t>validation).</a:t>
            </a:r>
            <a:r>
              <a:rPr sz="1400" spc="10" dirty="0">
                <a:solidFill>
                  <a:srgbClr val="434343"/>
                </a:solidFill>
                <a:latin typeface="Roboto"/>
                <a:cs typeface="Roboto"/>
              </a:rPr>
              <a:t> </a:t>
            </a:r>
            <a:r>
              <a:rPr sz="1400" spc="-95" dirty="0">
                <a:solidFill>
                  <a:srgbClr val="434343"/>
                </a:solidFill>
                <a:latin typeface="Roboto"/>
                <a:cs typeface="Roboto"/>
              </a:rPr>
              <a:t>In</a:t>
            </a:r>
            <a:r>
              <a:rPr sz="1400" dirty="0">
                <a:solidFill>
                  <a:srgbClr val="434343"/>
                </a:solidFill>
                <a:latin typeface="Roboto"/>
                <a:cs typeface="Roboto"/>
              </a:rPr>
              <a:t> </a:t>
            </a:r>
            <a:r>
              <a:rPr sz="1400" spc="-80" dirty="0">
                <a:solidFill>
                  <a:srgbClr val="434343"/>
                </a:solidFill>
                <a:latin typeface="Roboto"/>
                <a:cs typeface="Roboto"/>
              </a:rPr>
              <a:t>general,</a:t>
            </a:r>
            <a:r>
              <a:rPr sz="1400" spc="10" dirty="0">
                <a:solidFill>
                  <a:srgbClr val="434343"/>
                </a:solidFill>
                <a:latin typeface="Roboto"/>
                <a:cs typeface="Roboto"/>
              </a:rPr>
              <a:t> </a:t>
            </a:r>
            <a:r>
              <a:rPr sz="1400" spc="-95" dirty="0">
                <a:solidFill>
                  <a:srgbClr val="434343"/>
                </a:solidFill>
                <a:latin typeface="Roboto"/>
                <a:cs typeface="Roboto"/>
              </a:rPr>
              <a:t>the</a:t>
            </a:r>
            <a:r>
              <a:rPr sz="1400" spc="15" dirty="0">
                <a:solidFill>
                  <a:srgbClr val="434343"/>
                </a:solidFill>
                <a:latin typeface="Roboto"/>
                <a:cs typeface="Roboto"/>
              </a:rPr>
              <a:t> </a:t>
            </a:r>
            <a:r>
              <a:rPr sz="1400" spc="-110" dirty="0">
                <a:solidFill>
                  <a:srgbClr val="434343"/>
                </a:solidFill>
                <a:latin typeface="Roboto"/>
                <a:cs typeface="Roboto"/>
              </a:rPr>
              <a:t>more</a:t>
            </a:r>
            <a:r>
              <a:rPr sz="1400" spc="15" dirty="0">
                <a:solidFill>
                  <a:srgbClr val="434343"/>
                </a:solidFill>
                <a:latin typeface="Roboto"/>
                <a:cs typeface="Roboto"/>
              </a:rPr>
              <a:t> </a:t>
            </a:r>
            <a:r>
              <a:rPr sz="1400" spc="-85" dirty="0">
                <a:solidFill>
                  <a:srgbClr val="434343"/>
                </a:solidFill>
                <a:latin typeface="Roboto"/>
                <a:cs typeface="Roboto"/>
              </a:rPr>
              <a:t>labeled</a:t>
            </a:r>
            <a:r>
              <a:rPr sz="1400" spc="20" dirty="0">
                <a:solidFill>
                  <a:srgbClr val="434343"/>
                </a:solidFill>
                <a:latin typeface="Roboto"/>
                <a:cs typeface="Roboto"/>
              </a:rPr>
              <a:t> </a:t>
            </a:r>
            <a:r>
              <a:rPr sz="1400" spc="-100" dirty="0">
                <a:solidFill>
                  <a:srgbClr val="434343"/>
                </a:solidFill>
                <a:latin typeface="Roboto"/>
                <a:cs typeface="Roboto"/>
              </a:rPr>
              <a:t>examples</a:t>
            </a:r>
            <a:r>
              <a:rPr sz="1400" spc="10" dirty="0">
                <a:solidFill>
                  <a:srgbClr val="434343"/>
                </a:solidFill>
                <a:latin typeface="Roboto"/>
                <a:cs typeface="Roboto"/>
              </a:rPr>
              <a:t> </a:t>
            </a:r>
            <a:r>
              <a:rPr sz="1400" spc="-70" dirty="0">
                <a:solidFill>
                  <a:srgbClr val="434343"/>
                </a:solidFill>
                <a:latin typeface="Roboto"/>
                <a:cs typeface="Roboto"/>
              </a:rPr>
              <a:t>for</a:t>
            </a:r>
            <a:r>
              <a:rPr sz="1400" spc="5" dirty="0">
                <a:solidFill>
                  <a:srgbClr val="434343"/>
                </a:solidFill>
                <a:latin typeface="Roboto"/>
                <a:cs typeface="Roboto"/>
              </a:rPr>
              <a:t> </a:t>
            </a:r>
            <a:r>
              <a:rPr sz="1400" spc="-75" dirty="0">
                <a:solidFill>
                  <a:srgbClr val="434343"/>
                </a:solidFill>
                <a:latin typeface="Roboto"/>
                <a:cs typeface="Roboto"/>
              </a:rPr>
              <a:t>training,</a:t>
            </a:r>
            <a:r>
              <a:rPr sz="1400" spc="15" dirty="0">
                <a:solidFill>
                  <a:srgbClr val="434343"/>
                </a:solidFill>
                <a:latin typeface="Roboto"/>
                <a:cs typeface="Roboto"/>
              </a:rPr>
              <a:t> </a:t>
            </a:r>
            <a:r>
              <a:rPr sz="1400" spc="-100" dirty="0">
                <a:solidFill>
                  <a:srgbClr val="434343"/>
                </a:solidFill>
                <a:latin typeface="Roboto"/>
                <a:cs typeface="Roboto"/>
              </a:rPr>
              <a:t>the</a:t>
            </a:r>
            <a:r>
              <a:rPr sz="1400" spc="10" dirty="0">
                <a:solidFill>
                  <a:srgbClr val="434343"/>
                </a:solidFill>
                <a:latin typeface="Roboto"/>
                <a:cs typeface="Roboto"/>
              </a:rPr>
              <a:t> </a:t>
            </a:r>
            <a:r>
              <a:rPr sz="1400" spc="-85" dirty="0">
                <a:solidFill>
                  <a:srgbClr val="434343"/>
                </a:solidFill>
                <a:latin typeface="Roboto"/>
                <a:cs typeface="Roboto"/>
              </a:rPr>
              <a:t>better</a:t>
            </a:r>
            <a:r>
              <a:rPr sz="1400" spc="5" dirty="0">
                <a:solidFill>
                  <a:srgbClr val="434343"/>
                </a:solidFill>
                <a:latin typeface="Roboto"/>
                <a:cs typeface="Roboto"/>
              </a:rPr>
              <a:t> </a:t>
            </a:r>
            <a:r>
              <a:rPr sz="1400" spc="-95" dirty="0">
                <a:solidFill>
                  <a:srgbClr val="434343"/>
                </a:solidFill>
                <a:latin typeface="Roboto"/>
                <a:cs typeface="Roboto"/>
              </a:rPr>
              <a:t>the</a:t>
            </a:r>
            <a:r>
              <a:rPr sz="1400" spc="5" dirty="0">
                <a:solidFill>
                  <a:srgbClr val="434343"/>
                </a:solidFill>
                <a:latin typeface="Roboto"/>
                <a:cs typeface="Roboto"/>
              </a:rPr>
              <a:t> </a:t>
            </a:r>
            <a:r>
              <a:rPr sz="1400" spc="-90" dirty="0">
                <a:solidFill>
                  <a:srgbClr val="434343"/>
                </a:solidFill>
                <a:latin typeface="Roboto"/>
                <a:cs typeface="Roboto"/>
              </a:rPr>
              <a:t>model.</a:t>
            </a:r>
            <a:r>
              <a:rPr sz="1400" spc="10" dirty="0">
                <a:solidFill>
                  <a:srgbClr val="434343"/>
                </a:solidFill>
                <a:latin typeface="Roboto"/>
                <a:cs typeface="Roboto"/>
              </a:rPr>
              <a:t> </a:t>
            </a:r>
            <a:r>
              <a:rPr sz="1400" spc="-110" dirty="0">
                <a:solidFill>
                  <a:srgbClr val="434343"/>
                </a:solidFill>
                <a:latin typeface="Roboto"/>
                <a:cs typeface="Roboto"/>
              </a:rPr>
              <a:t>But</a:t>
            </a:r>
            <a:r>
              <a:rPr sz="1400" spc="15" dirty="0">
                <a:solidFill>
                  <a:srgbClr val="434343"/>
                </a:solidFill>
                <a:latin typeface="Roboto"/>
                <a:cs typeface="Roboto"/>
              </a:rPr>
              <a:t> </a:t>
            </a:r>
            <a:r>
              <a:rPr sz="1400" spc="-85" dirty="0">
                <a:solidFill>
                  <a:srgbClr val="434343"/>
                </a:solidFill>
                <a:latin typeface="Roboto"/>
                <a:cs typeface="Roboto"/>
              </a:rPr>
              <a:t>labeling</a:t>
            </a:r>
            <a:r>
              <a:rPr sz="1400" spc="20" dirty="0">
                <a:solidFill>
                  <a:srgbClr val="434343"/>
                </a:solidFill>
                <a:latin typeface="Roboto"/>
                <a:cs typeface="Roboto"/>
              </a:rPr>
              <a:t> </a:t>
            </a:r>
            <a:r>
              <a:rPr sz="1400" spc="-110" dirty="0">
                <a:solidFill>
                  <a:srgbClr val="434343"/>
                </a:solidFill>
                <a:latin typeface="Roboto"/>
                <a:cs typeface="Roboto"/>
              </a:rPr>
              <a:t>a</a:t>
            </a:r>
            <a:r>
              <a:rPr sz="1400" spc="10" dirty="0">
                <a:solidFill>
                  <a:srgbClr val="434343"/>
                </a:solidFill>
                <a:latin typeface="Roboto"/>
                <a:cs typeface="Roboto"/>
              </a:rPr>
              <a:t> </a:t>
            </a:r>
            <a:r>
              <a:rPr sz="1400" spc="-90" dirty="0">
                <a:solidFill>
                  <a:srgbClr val="434343"/>
                </a:solidFill>
                <a:latin typeface="Roboto"/>
                <a:cs typeface="Roboto"/>
              </a:rPr>
              <a:t>dataset</a:t>
            </a:r>
            <a:r>
              <a:rPr sz="1400" dirty="0">
                <a:solidFill>
                  <a:srgbClr val="434343"/>
                </a:solidFill>
                <a:latin typeface="Roboto"/>
                <a:cs typeface="Roboto"/>
              </a:rPr>
              <a:t> </a:t>
            </a:r>
            <a:r>
              <a:rPr sz="1400" spc="-114" dirty="0">
                <a:solidFill>
                  <a:srgbClr val="434343"/>
                </a:solidFill>
                <a:latin typeface="Roboto"/>
                <a:cs typeface="Roboto"/>
              </a:rPr>
              <a:t>can</a:t>
            </a:r>
            <a:r>
              <a:rPr sz="1400" spc="15" dirty="0">
                <a:solidFill>
                  <a:srgbClr val="434343"/>
                </a:solidFill>
                <a:latin typeface="Roboto"/>
                <a:cs typeface="Roboto"/>
              </a:rPr>
              <a:t> </a:t>
            </a:r>
            <a:r>
              <a:rPr sz="1400" spc="-100" dirty="0">
                <a:solidFill>
                  <a:srgbClr val="434343"/>
                </a:solidFill>
                <a:latin typeface="Roboto"/>
                <a:cs typeface="Roboto"/>
              </a:rPr>
              <a:t>be</a:t>
            </a:r>
            <a:r>
              <a:rPr sz="1400" spc="10" dirty="0">
                <a:solidFill>
                  <a:srgbClr val="434343"/>
                </a:solidFill>
                <a:latin typeface="Roboto"/>
                <a:cs typeface="Roboto"/>
              </a:rPr>
              <a:t> </a:t>
            </a:r>
            <a:r>
              <a:rPr sz="1400" spc="-95" dirty="0">
                <a:solidFill>
                  <a:srgbClr val="434343"/>
                </a:solidFill>
                <a:latin typeface="Roboto"/>
                <a:cs typeface="Roboto"/>
              </a:rPr>
              <a:t>very</a:t>
            </a:r>
            <a:r>
              <a:rPr sz="1400" spc="-60" dirty="0">
                <a:solidFill>
                  <a:srgbClr val="434343"/>
                </a:solidFill>
                <a:latin typeface="Roboto"/>
                <a:cs typeface="Roboto"/>
              </a:rPr>
              <a:t> </a:t>
            </a:r>
            <a:r>
              <a:rPr sz="1400" spc="-70" dirty="0">
                <a:solidFill>
                  <a:srgbClr val="434343"/>
                </a:solidFill>
                <a:latin typeface="Roboto"/>
                <a:cs typeface="Roboto"/>
              </a:rPr>
              <a:t>costly,</a:t>
            </a:r>
            <a:r>
              <a:rPr sz="1400" spc="-40" dirty="0">
                <a:solidFill>
                  <a:srgbClr val="434343"/>
                </a:solidFill>
                <a:latin typeface="Roboto"/>
                <a:cs typeface="Roboto"/>
              </a:rPr>
              <a:t> </a:t>
            </a:r>
            <a:r>
              <a:rPr sz="1400" spc="-105" dirty="0">
                <a:solidFill>
                  <a:srgbClr val="434343"/>
                </a:solidFill>
                <a:latin typeface="Roboto"/>
                <a:cs typeface="Roboto"/>
              </a:rPr>
              <a:t>hence</a:t>
            </a:r>
            <a:r>
              <a:rPr sz="1400" spc="-35" dirty="0">
                <a:solidFill>
                  <a:srgbClr val="434343"/>
                </a:solidFill>
                <a:latin typeface="Roboto"/>
                <a:cs typeface="Roboto"/>
              </a:rPr>
              <a:t> </a:t>
            </a:r>
            <a:r>
              <a:rPr sz="1400" spc="-85" dirty="0">
                <a:solidFill>
                  <a:srgbClr val="434343"/>
                </a:solidFill>
                <a:latin typeface="Roboto"/>
                <a:cs typeface="Roboto"/>
              </a:rPr>
              <a:t>to</a:t>
            </a:r>
            <a:r>
              <a:rPr sz="1400" spc="-35" dirty="0">
                <a:solidFill>
                  <a:srgbClr val="434343"/>
                </a:solidFill>
                <a:latin typeface="Roboto"/>
                <a:cs typeface="Roboto"/>
              </a:rPr>
              <a:t> </a:t>
            </a:r>
            <a:r>
              <a:rPr sz="1400" spc="-85" dirty="0">
                <a:solidFill>
                  <a:srgbClr val="434343"/>
                </a:solidFill>
                <a:latin typeface="Roboto"/>
                <a:cs typeface="Roboto"/>
              </a:rPr>
              <a:t>‘loose’</a:t>
            </a:r>
            <a:r>
              <a:rPr sz="1400" spc="-35" dirty="0">
                <a:solidFill>
                  <a:srgbClr val="434343"/>
                </a:solidFill>
                <a:latin typeface="Roboto"/>
                <a:cs typeface="Roboto"/>
              </a:rPr>
              <a:t> </a:t>
            </a:r>
            <a:r>
              <a:rPr sz="1400" spc="-90" dirty="0">
                <a:solidFill>
                  <a:srgbClr val="434343"/>
                </a:solidFill>
                <a:latin typeface="Roboto"/>
                <a:cs typeface="Roboto"/>
              </a:rPr>
              <a:t>valuable</a:t>
            </a:r>
            <a:r>
              <a:rPr sz="1400" spc="-20" dirty="0">
                <a:solidFill>
                  <a:srgbClr val="434343"/>
                </a:solidFill>
                <a:latin typeface="Roboto"/>
                <a:cs typeface="Roboto"/>
              </a:rPr>
              <a:t> </a:t>
            </a:r>
            <a:r>
              <a:rPr sz="1400" spc="-75" dirty="0">
                <a:solidFill>
                  <a:srgbClr val="434343"/>
                </a:solidFill>
                <a:latin typeface="Roboto"/>
                <a:cs typeface="Roboto"/>
              </a:rPr>
              <a:t>labelled</a:t>
            </a:r>
            <a:r>
              <a:rPr sz="1400" spc="-20" dirty="0">
                <a:solidFill>
                  <a:srgbClr val="434343"/>
                </a:solidFill>
                <a:latin typeface="Roboto"/>
                <a:cs typeface="Roboto"/>
              </a:rPr>
              <a:t> </a:t>
            </a:r>
            <a:r>
              <a:rPr sz="1400" spc="-100" dirty="0">
                <a:solidFill>
                  <a:srgbClr val="434343"/>
                </a:solidFill>
                <a:latin typeface="Roboto"/>
                <a:cs typeface="Roboto"/>
              </a:rPr>
              <a:t>examples</a:t>
            </a:r>
            <a:r>
              <a:rPr sz="1400" spc="-25" dirty="0">
                <a:solidFill>
                  <a:srgbClr val="434343"/>
                </a:solidFill>
                <a:latin typeface="Roboto"/>
                <a:cs typeface="Roboto"/>
              </a:rPr>
              <a:t> </a:t>
            </a:r>
            <a:r>
              <a:rPr sz="1400" spc="-85" dirty="0">
                <a:solidFill>
                  <a:srgbClr val="434343"/>
                </a:solidFill>
                <a:latin typeface="Roboto"/>
                <a:cs typeface="Roboto"/>
              </a:rPr>
              <a:t>to</a:t>
            </a:r>
            <a:r>
              <a:rPr sz="1400" spc="-35" dirty="0">
                <a:solidFill>
                  <a:srgbClr val="434343"/>
                </a:solidFill>
                <a:latin typeface="Roboto"/>
                <a:cs typeface="Roboto"/>
              </a:rPr>
              <a:t> </a:t>
            </a:r>
            <a:r>
              <a:rPr sz="1400" spc="-85" dirty="0">
                <a:solidFill>
                  <a:srgbClr val="434343"/>
                </a:solidFill>
                <a:latin typeface="Roboto"/>
                <a:cs typeface="Roboto"/>
              </a:rPr>
              <a:t>testing</a:t>
            </a:r>
            <a:r>
              <a:rPr sz="1400" spc="-40" dirty="0">
                <a:solidFill>
                  <a:srgbClr val="434343"/>
                </a:solidFill>
                <a:latin typeface="Roboto"/>
                <a:cs typeface="Roboto"/>
              </a:rPr>
              <a:t> </a:t>
            </a:r>
            <a:r>
              <a:rPr sz="1400" spc="-105" dirty="0">
                <a:solidFill>
                  <a:srgbClr val="434343"/>
                </a:solidFill>
                <a:latin typeface="Roboto"/>
                <a:cs typeface="Roboto"/>
              </a:rPr>
              <a:t>might</a:t>
            </a:r>
            <a:r>
              <a:rPr sz="1400" spc="-55" dirty="0">
                <a:solidFill>
                  <a:srgbClr val="434343"/>
                </a:solidFill>
                <a:latin typeface="Roboto"/>
                <a:cs typeface="Roboto"/>
              </a:rPr>
              <a:t> </a:t>
            </a:r>
            <a:r>
              <a:rPr sz="1400" spc="-100" dirty="0">
                <a:solidFill>
                  <a:srgbClr val="434343"/>
                </a:solidFill>
                <a:latin typeface="Roboto"/>
                <a:cs typeface="Roboto"/>
              </a:rPr>
              <a:t>not</a:t>
            </a:r>
            <a:r>
              <a:rPr sz="1400" spc="-40" dirty="0">
                <a:solidFill>
                  <a:srgbClr val="434343"/>
                </a:solidFill>
                <a:latin typeface="Roboto"/>
                <a:cs typeface="Roboto"/>
              </a:rPr>
              <a:t> </a:t>
            </a:r>
            <a:r>
              <a:rPr sz="1400" spc="-100" dirty="0">
                <a:solidFill>
                  <a:srgbClr val="434343"/>
                </a:solidFill>
                <a:latin typeface="Roboto"/>
                <a:cs typeface="Roboto"/>
              </a:rPr>
              <a:t>be</a:t>
            </a:r>
            <a:r>
              <a:rPr sz="1400" spc="-25" dirty="0">
                <a:solidFill>
                  <a:srgbClr val="434343"/>
                </a:solidFill>
                <a:latin typeface="Roboto"/>
                <a:cs typeface="Roboto"/>
              </a:rPr>
              <a:t> </a:t>
            </a:r>
            <a:r>
              <a:rPr sz="1400" spc="-70" dirty="0">
                <a:solidFill>
                  <a:srgbClr val="434343"/>
                </a:solidFill>
                <a:latin typeface="Roboto"/>
                <a:cs typeface="Roboto"/>
              </a:rPr>
              <a:t>preferable,</a:t>
            </a:r>
            <a:r>
              <a:rPr sz="1400" spc="-45" dirty="0">
                <a:solidFill>
                  <a:srgbClr val="434343"/>
                </a:solidFill>
                <a:latin typeface="Roboto"/>
                <a:cs typeface="Roboto"/>
              </a:rPr>
              <a:t> </a:t>
            </a:r>
            <a:r>
              <a:rPr sz="1400" spc="-80" dirty="0">
                <a:solidFill>
                  <a:srgbClr val="434343"/>
                </a:solidFill>
                <a:latin typeface="Roboto"/>
                <a:cs typeface="Roboto"/>
              </a:rPr>
              <a:t>especially</a:t>
            </a:r>
            <a:r>
              <a:rPr sz="1400" spc="-25" dirty="0">
                <a:solidFill>
                  <a:srgbClr val="434343"/>
                </a:solidFill>
                <a:latin typeface="Roboto"/>
                <a:cs typeface="Roboto"/>
              </a:rPr>
              <a:t> </a:t>
            </a:r>
            <a:r>
              <a:rPr sz="1400" spc="-60" dirty="0">
                <a:solidFill>
                  <a:srgbClr val="434343"/>
                </a:solidFill>
                <a:latin typeface="Roboto"/>
                <a:cs typeface="Roboto"/>
              </a:rPr>
              <a:t>for</a:t>
            </a:r>
            <a:r>
              <a:rPr sz="1400" spc="-45" dirty="0">
                <a:solidFill>
                  <a:srgbClr val="434343"/>
                </a:solidFill>
                <a:latin typeface="Roboto"/>
                <a:cs typeface="Roboto"/>
              </a:rPr>
              <a:t> </a:t>
            </a:r>
            <a:r>
              <a:rPr sz="1400" spc="-85" dirty="0">
                <a:solidFill>
                  <a:srgbClr val="434343"/>
                </a:solidFill>
                <a:latin typeface="Roboto"/>
                <a:cs typeface="Roboto"/>
              </a:rPr>
              <a:t>smaller</a:t>
            </a:r>
            <a:r>
              <a:rPr sz="1400" spc="-20" dirty="0">
                <a:solidFill>
                  <a:srgbClr val="434343"/>
                </a:solidFill>
                <a:latin typeface="Roboto"/>
                <a:cs typeface="Roboto"/>
              </a:rPr>
              <a:t> </a:t>
            </a:r>
            <a:r>
              <a:rPr sz="1400" spc="-85" dirty="0">
                <a:solidFill>
                  <a:srgbClr val="434343"/>
                </a:solidFill>
                <a:latin typeface="Roboto"/>
                <a:cs typeface="Roboto"/>
              </a:rPr>
              <a:t>labeled</a:t>
            </a:r>
            <a:r>
              <a:rPr sz="1400" spc="-5" dirty="0">
                <a:solidFill>
                  <a:srgbClr val="434343"/>
                </a:solidFill>
                <a:latin typeface="Roboto"/>
                <a:cs typeface="Roboto"/>
              </a:rPr>
              <a:t> </a:t>
            </a:r>
            <a:r>
              <a:rPr sz="1400" spc="-80" dirty="0">
                <a:solidFill>
                  <a:srgbClr val="434343"/>
                </a:solidFill>
                <a:latin typeface="Roboto"/>
                <a:cs typeface="Roboto"/>
              </a:rPr>
              <a:t>dataset.</a:t>
            </a:r>
            <a:endParaRPr sz="1400">
              <a:latin typeface="Roboto"/>
              <a:cs typeface="Roboto"/>
            </a:endParaRPr>
          </a:p>
          <a:p>
            <a:pPr marL="12700" algn="just">
              <a:lnSpc>
                <a:spcPct val="100000"/>
              </a:lnSpc>
              <a:spcBef>
                <a:spcPts val="400"/>
              </a:spcBef>
            </a:pPr>
            <a:r>
              <a:rPr sz="1400" spc="-110" dirty="0">
                <a:solidFill>
                  <a:srgbClr val="434343"/>
                </a:solidFill>
                <a:latin typeface="Roboto"/>
                <a:cs typeface="Roboto"/>
              </a:rPr>
              <a:t>The</a:t>
            </a:r>
            <a:r>
              <a:rPr sz="1400" spc="-10" dirty="0">
                <a:solidFill>
                  <a:srgbClr val="434343"/>
                </a:solidFill>
                <a:latin typeface="Roboto"/>
                <a:cs typeface="Roboto"/>
              </a:rPr>
              <a:t> </a:t>
            </a:r>
            <a:r>
              <a:rPr sz="1400" spc="-85" dirty="0">
                <a:solidFill>
                  <a:srgbClr val="434343"/>
                </a:solidFill>
                <a:latin typeface="Roboto"/>
                <a:cs typeface="Roboto"/>
              </a:rPr>
              <a:t>solution</a:t>
            </a:r>
            <a:r>
              <a:rPr sz="1400" spc="-30" dirty="0">
                <a:solidFill>
                  <a:srgbClr val="434343"/>
                </a:solidFill>
                <a:latin typeface="Roboto"/>
                <a:cs typeface="Roboto"/>
              </a:rPr>
              <a:t> </a:t>
            </a:r>
            <a:r>
              <a:rPr sz="1400" spc="-110" dirty="0">
                <a:solidFill>
                  <a:srgbClr val="434343"/>
                </a:solidFill>
                <a:latin typeface="Roboto"/>
                <a:cs typeface="Roboto"/>
              </a:rPr>
              <a:t>might</a:t>
            </a:r>
            <a:r>
              <a:rPr sz="1400" spc="-30" dirty="0">
                <a:solidFill>
                  <a:srgbClr val="434343"/>
                </a:solidFill>
                <a:latin typeface="Roboto"/>
                <a:cs typeface="Roboto"/>
              </a:rPr>
              <a:t> </a:t>
            </a:r>
            <a:r>
              <a:rPr sz="1400" spc="-105" dirty="0">
                <a:solidFill>
                  <a:srgbClr val="434343"/>
                </a:solidFill>
                <a:latin typeface="Roboto"/>
                <a:cs typeface="Roboto"/>
              </a:rPr>
              <a:t>be</a:t>
            </a:r>
            <a:r>
              <a:rPr sz="1400" dirty="0">
                <a:solidFill>
                  <a:srgbClr val="434343"/>
                </a:solidFill>
                <a:latin typeface="Roboto"/>
                <a:cs typeface="Roboto"/>
              </a:rPr>
              <a:t> </a:t>
            </a:r>
            <a:r>
              <a:rPr sz="1400" spc="-100" dirty="0">
                <a:solidFill>
                  <a:srgbClr val="434343"/>
                </a:solidFill>
                <a:latin typeface="Roboto"/>
                <a:cs typeface="Roboto"/>
              </a:rPr>
              <a:t>cross</a:t>
            </a:r>
            <a:r>
              <a:rPr sz="1400" spc="-15" dirty="0">
                <a:solidFill>
                  <a:srgbClr val="434343"/>
                </a:solidFill>
                <a:latin typeface="Roboto"/>
                <a:cs typeface="Roboto"/>
              </a:rPr>
              <a:t> </a:t>
            </a:r>
            <a:r>
              <a:rPr sz="1400" spc="-10" dirty="0">
                <a:solidFill>
                  <a:srgbClr val="434343"/>
                </a:solidFill>
                <a:latin typeface="Roboto"/>
                <a:cs typeface="Roboto"/>
              </a:rPr>
              <a:t>validation.</a:t>
            </a:r>
            <a:endParaRPr sz="1400">
              <a:latin typeface="Roboto"/>
              <a:cs typeface="Roboto"/>
            </a:endParaRPr>
          </a:p>
          <a:p>
            <a:pPr>
              <a:lnSpc>
                <a:spcPct val="100000"/>
              </a:lnSpc>
              <a:spcBef>
                <a:spcPts val="55"/>
              </a:spcBef>
            </a:pPr>
            <a:endParaRPr sz="1400">
              <a:latin typeface="Roboto"/>
              <a:cs typeface="Roboto"/>
            </a:endParaRPr>
          </a:p>
          <a:p>
            <a:pPr marL="12700">
              <a:lnSpc>
                <a:spcPct val="100000"/>
              </a:lnSpc>
              <a:spcBef>
                <a:spcPts val="5"/>
              </a:spcBef>
            </a:pPr>
            <a:r>
              <a:rPr sz="1400" b="1" spc="-10" dirty="0">
                <a:solidFill>
                  <a:srgbClr val="434343"/>
                </a:solidFill>
                <a:latin typeface="Calibri"/>
                <a:cs typeface="Calibri"/>
              </a:rPr>
              <a:t>CROSS-VALIDATION</a:t>
            </a:r>
            <a:endParaRPr sz="1400">
              <a:latin typeface="Calibri"/>
              <a:cs typeface="Calibri"/>
            </a:endParaRPr>
          </a:p>
          <a:p>
            <a:pPr>
              <a:lnSpc>
                <a:spcPct val="100000"/>
              </a:lnSpc>
              <a:spcBef>
                <a:spcPts val="75"/>
              </a:spcBef>
            </a:pPr>
            <a:endParaRPr sz="1400">
              <a:latin typeface="Calibri"/>
              <a:cs typeface="Calibri"/>
            </a:endParaRPr>
          </a:p>
          <a:p>
            <a:pPr marL="12700" marR="5080" algn="just">
              <a:lnSpc>
                <a:spcPct val="100000"/>
              </a:lnSpc>
            </a:pPr>
            <a:r>
              <a:rPr sz="1400" spc="-135" dirty="0">
                <a:solidFill>
                  <a:srgbClr val="006FC0"/>
                </a:solidFill>
                <a:latin typeface="Roboto"/>
                <a:cs typeface="Roboto"/>
              </a:rPr>
              <a:t>Cross-</a:t>
            </a:r>
            <a:r>
              <a:rPr sz="1400" spc="-85" dirty="0">
                <a:solidFill>
                  <a:srgbClr val="006FC0"/>
                </a:solidFill>
                <a:latin typeface="Roboto"/>
                <a:cs typeface="Roboto"/>
              </a:rPr>
              <a:t>validation</a:t>
            </a:r>
            <a:r>
              <a:rPr sz="1400" spc="260" dirty="0">
                <a:solidFill>
                  <a:srgbClr val="006FC0"/>
                </a:solidFill>
                <a:latin typeface="Roboto"/>
                <a:cs typeface="Roboto"/>
              </a:rPr>
              <a:t> </a:t>
            </a:r>
            <a:r>
              <a:rPr sz="1400" spc="-85" dirty="0">
                <a:solidFill>
                  <a:srgbClr val="434343"/>
                </a:solidFill>
                <a:latin typeface="Roboto"/>
                <a:cs typeface="Roboto"/>
              </a:rPr>
              <a:t>validation</a:t>
            </a:r>
            <a:r>
              <a:rPr sz="1400" spc="254" dirty="0">
                <a:solidFill>
                  <a:srgbClr val="434343"/>
                </a:solidFill>
                <a:latin typeface="Roboto"/>
                <a:cs typeface="Roboto"/>
              </a:rPr>
              <a:t> </a:t>
            </a:r>
            <a:r>
              <a:rPr sz="1400" spc="-120" dirty="0">
                <a:solidFill>
                  <a:srgbClr val="434343"/>
                </a:solidFill>
                <a:latin typeface="Roboto"/>
                <a:cs typeface="Roboto"/>
              </a:rPr>
              <a:t>means</a:t>
            </a:r>
            <a:r>
              <a:rPr sz="1400" spc="250" dirty="0">
                <a:solidFill>
                  <a:srgbClr val="434343"/>
                </a:solidFill>
                <a:latin typeface="Roboto"/>
                <a:cs typeface="Roboto"/>
              </a:rPr>
              <a:t> </a:t>
            </a:r>
            <a:r>
              <a:rPr sz="1400" spc="-95" dirty="0">
                <a:solidFill>
                  <a:srgbClr val="434343"/>
                </a:solidFill>
                <a:latin typeface="Roboto"/>
                <a:cs typeface="Roboto"/>
              </a:rPr>
              <a:t>that</a:t>
            </a:r>
            <a:r>
              <a:rPr sz="1400" spc="245" dirty="0">
                <a:solidFill>
                  <a:srgbClr val="434343"/>
                </a:solidFill>
                <a:latin typeface="Roboto"/>
                <a:cs typeface="Roboto"/>
              </a:rPr>
              <a:t> </a:t>
            </a:r>
            <a:r>
              <a:rPr sz="1400" spc="-95" dirty="0">
                <a:solidFill>
                  <a:srgbClr val="434343"/>
                </a:solidFill>
                <a:latin typeface="Roboto"/>
                <a:cs typeface="Roboto"/>
              </a:rPr>
              <a:t>the</a:t>
            </a:r>
            <a:r>
              <a:rPr sz="1400" spc="240" dirty="0">
                <a:solidFill>
                  <a:srgbClr val="434343"/>
                </a:solidFill>
                <a:latin typeface="Roboto"/>
                <a:cs typeface="Roboto"/>
              </a:rPr>
              <a:t> </a:t>
            </a:r>
            <a:r>
              <a:rPr sz="1400" spc="-85" dirty="0">
                <a:solidFill>
                  <a:srgbClr val="434343"/>
                </a:solidFill>
                <a:latin typeface="Roboto"/>
                <a:cs typeface="Roboto"/>
              </a:rPr>
              <a:t>labeled</a:t>
            </a:r>
            <a:r>
              <a:rPr sz="1400" spc="254" dirty="0">
                <a:solidFill>
                  <a:srgbClr val="434343"/>
                </a:solidFill>
                <a:latin typeface="Roboto"/>
                <a:cs typeface="Roboto"/>
              </a:rPr>
              <a:t> </a:t>
            </a:r>
            <a:r>
              <a:rPr sz="1400" spc="-100" dirty="0">
                <a:solidFill>
                  <a:srgbClr val="434343"/>
                </a:solidFill>
                <a:latin typeface="Roboto"/>
                <a:cs typeface="Roboto"/>
              </a:rPr>
              <a:t>examples</a:t>
            </a:r>
            <a:r>
              <a:rPr sz="1400" spc="250" dirty="0">
                <a:solidFill>
                  <a:srgbClr val="434343"/>
                </a:solidFill>
                <a:latin typeface="Roboto"/>
                <a:cs typeface="Roboto"/>
              </a:rPr>
              <a:t> </a:t>
            </a:r>
            <a:r>
              <a:rPr sz="1400" spc="-90" dirty="0">
                <a:solidFill>
                  <a:srgbClr val="434343"/>
                </a:solidFill>
                <a:latin typeface="Roboto"/>
                <a:cs typeface="Roboto"/>
              </a:rPr>
              <a:t>are</a:t>
            </a:r>
            <a:r>
              <a:rPr sz="1400" spc="254" dirty="0">
                <a:solidFill>
                  <a:srgbClr val="434343"/>
                </a:solidFill>
                <a:latin typeface="Roboto"/>
                <a:cs typeface="Roboto"/>
              </a:rPr>
              <a:t> </a:t>
            </a:r>
            <a:r>
              <a:rPr sz="1400" spc="-70" dirty="0">
                <a:solidFill>
                  <a:srgbClr val="434343"/>
                </a:solidFill>
                <a:latin typeface="Roboto"/>
                <a:cs typeface="Roboto"/>
              </a:rPr>
              <a:t>split</a:t>
            </a:r>
            <a:r>
              <a:rPr sz="1400" spc="260" dirty="0">
                <a:solidFill>
                  <a:srgbClr val="434343"/>
                </a:solidFill>
                <a:latin typeface="Roboto"/>
                <a:cs typeface="Roboto"/>
              </a:rPr>
              <a:t> </a:t>
            </a:r>
            <a:r>
              <a:rPr sz="1400" spc="-85" dirty="0">
                <a:solidFill>
                  <a:srgbClr val="434343"/>
                </a:solidFill>
                <a:latin typeface="Roboto"/>
                <a:cs typeface="Roboto"/>
              </a:rPr>
              <a:t>into</a:t>
            </a:r>
            <a:r>
              <a:rPr sz="1400" spc="240" dirty="0">
                <a:solidFill>
                  <a:srgbClr val="434343"/>
                </a:solidFill>
                <a:latin typeface="Roboto"/>
                <a:cs typeface="Roboto"/>
              </a:rPr>
              <a:t> </a:t>
            </a:r>
            <a:r>
              <a:rPr sz="1400" spc="-85" dirty="0">
                <a:solidFill>
                  <a:srgbClr val="434343"/>
                </a:solidFill>
                <a:latin typeface="Roboto"/>
                <a:cs typeface="Roboto"/>
              </a:rPr>
              <a:t>multiple</a:t>
            </a:r>
            <a:r>
              <a:rPr sz="1400" spc="254" dirty="0">
                <a:solidFill>
                  <a:srgbClr val="434343"/>
                </a:solidFill>
                <a:latin typeface="Roboto"/>
                <a:cs typeface="Roboto"/>
              </a:rPr>
              <a:t> </a:t>
            </a:r>
            <a:r>
              <a:rPr sz="1400" spc="-80" dirty="0">
                <a:solidFill>
                  <a:srgbClr val="434343"/>
                </a:solidFill>
                <a:latin typeface="Roboto"/>
                <a:cs typeface="Roboto"/>
              </a:rPr>
              <a:t>partitions</a:t>
            </a:r>
            <a:r>
              <a:rPr sz="1400" spc="250" dirty="0">
                <a:solidFill>
                  <a:srgbClr val="434343"/>
                </a:solidFill>
                <a:latin typeface="Roboto"/>
                <a:cs typeface="Roboto"/>
              </a:rPr>
              <a:t> </a:t>
            </a:r>
            <a:r>
              <a:rPr sz="1400" spc="-114" dirty="0">
                <a:solidFill>
                  <a:srgbClr val="434343"/>
                </a:solidFill>
                <a:latin typeface="Roboto"/>
                <a:cs typeface="Roboto"/>
              </a:rPr>
              <a:t>and</a:t>
            </a:r>
            <a:r>
              <a:rPr sz="1400" spc="250" dirty="0">
                <a:solidFill>
                  <a:srgbClr val="434343"/>
                </a:solidFill>
                <a:latin typeface="Roboto"/>
                <a:cs typeface="Roboto"/>
              </a:rPr>
              <a:t> </a:t>
            </a:r>
            <a:r>
              <a:rPr sz="1400" spc="-100" dirty="0">
                <a:solidFill>
                  <a:srgbClr val="434343"/>
                </a:solidFill>
                <a:latin typeface="Roboto"/>
                <a:cs typeface="Roboto"/>
              </a:rPr>
              <a:t>that</a:t>
            </a:r>
            <a:r>
              <a:rPr sz="1400" spc="245" dirty="0">
                <a:solidFill>
                  <a:srgbClr val="434343"/>
                </a:solidFill>
                <a:latin typeface="Roboto"/>
                <a:cs typeface="Roboto"/>
              </a:rPr>
              <a:t> </a:t>
            </a:r>
            <a:r>
              <a:rPr sz="1400" spc="-85" dirty="0">
                <a:solidFill>
                  <a:srgbClr val="006FC0"/>
                </a:solidFill>
                <a:latin typeface="Roboto"/>
                <a:cs typeface="Roboto"/>
              </a:rPr>
              <a:t>multiple</a:t>
            </a:r>
            <a:r>
              <a:rPr sz="1400" spc="240" dirty="0">
                <a:solidFill>
                  <a:srgbClr val="006FC0"/>
                </a:solidFill>
                <a:latin typeface="Roboto"/>
                <a:cs typeface="Roboto"/>
              </a:rPr>
              <a:t> </a:t>
            </a:r>
            <a:r>
              <a:rPr sz="1400" spc="-105" dirty="0">
                <a:solidFill>
                  <a:srgbClr val="006FC0"/>
                </a:solidFill>
                <a:latin typeface="Roboto"/>
                <a:cs typeface="Roboto"/>
              </a:rPr>
              <a:t>models</a:t>
            </a:r>
            <a:r>
              <a:rPr sz="1400" spc="250" dirty="0">
                <a:solidFill>
                  <a:srgbClr val="006FC0"/>
                </a:solidFill>
                <a:latin typeface="Roboto"/>
                <a:cs typeface="Roboto"/>
              </a:rPr>
              <a:t> </a:t>
            </a:r>
            <a:r>
              <a:rPr sz="1400" spc="-80" dirty="0">
                <a:solidFill>
                  <a:srgbClr val="006FC0"/>
                </a:solidFill>
                <a:latin typeface="Roboto"/>
                <a:cs typeface="Roboto"/>
              </a:rPr>
              <a:t>are</a:t>
            </a:r>
            <a:r>
              <a:rPr sz="1400" spc="240" dirty="0">
                <a:solidFill>
                  <a:srgbClr val="006FC0"/>
                </a:solidFill>
                <a:latin typeface="Roboto"/>
                <a:cs typeface="Roboto"/>
              </a:rPr>
              <a:t> </a:t>
            </a:r>
            <a:r>
              <a:rPr sz="1400" spc="-85" dirty="0">
                <a:solidFill>
                  <a:srgbClr val="006FC0"/>
                </a:solidFill>
                <a:latin typeface="Roboto"/>
                <a:cs typeface="Roboto"/>
              </a:rPr>
              <a:t>trained</a:t>
            </a:r>
            <a:r>
              <a:rPr sz="1400" spc="254" dirty="0">
                <a:solidFill>
                  <a:srgbClr val="006FC0"/>
                </a:solidFill>
                <a:latin typeface="Roboto"/>
                <a:cs typeface="Roboto"/>
              </a:rPr>
              <a:t> </a:t>
            </a:r>
            <a:r>
              <a:rPr sz="1400" spc="-130" dirty="0">
                <a:solidFill>
                  <a:srgbClr val="006FC0"/>
                </a:solidFill>
                <a:latin typeface="Roboto"/>
                <a:cs typeface="Roboto"/>
              </a:rPr>
              <a:t>on</a:t>
            </a:r>
            <a:r>
              <a:rPr sz="1400" spc="-65" dirty="0">
                <a:solidFill>
                  <a:srgbClr val="006FC0"/>
                </a:solidFill>
                <a:latin typeface="Roboto"/>
                <a:cs typeface="Roboto"/>
              </a:rPr>
              <a:t> </a:t>
            </a:r>
            <a:r>
              <a:rPr sz="1400" spc="-70" dirty="0">
                <a:solidFill>
                  <a:srgbClr val="006FC0"/>
                </a:solidFill>
                <a:latin typeface="Roboto"/>
                <a:cs typeface="Roboto"/>
              </a:rPr>
              <a:t>different</a:t>
            </a:r>
            <a:r>
              <a:rPr sz="1400" dirty="0">
                <a:solidFill>
                  <a:srgbClr val="006FC0"/>
                </a:solidFill>
                <a:latin typeface="Roboto"/>
                <a:cs typeface="Roboto"/>
              </a:rPr>
              <a:t> </a:t>
            </a:r>
            <a:r>
              <a:rPr sz="1400" spc="-80" dirty="0">
                <a:solidFill>
                  <a:srgbClr val="006FC0"/>
                </a:solidFill>
                <a:latin typeface="Roboto"/>
                <a:cs typeface="Roboto"/>
              </a:rPr>
              <a:t>partitions</a:t>
            </a:r>
            <a:r>
              <a:rPr sz="1400" spc="-80" dirty="0">
                <a:solidFill>
                  <a:srgbClr val="434343"/>
                </a:solidFill>
                <a:latin typeface="Roboto"/>
                <a:cs typeface="Roboto"/>
              </a:rPr>
              <a:t>.</a:t>
            </a:r>
            <a:r>
              <a:rPr sz="1400" spc="10" dirty="0">
                <a:solidFill>
                  <a:srgbClr val="434343"/>
                </a:solidFill>
                <a:latin typeface="Roboto"/>
                <a:cs typeface="Roboto"/>
              </a:rPr>
              <a:t> </a:t>
            </a:r>
            <a:r>
              <a:rPr sz="1400" spc="-90" dirty="0">
                <a:solidFill>
                  <a:srgbClr val="434343"/>
                </a:solidFill>
                <a:latin typeface="Roboto"/>
                <a:cs typeface="Roboto"/>
              </a:rPr>
              <a:t>Every</a:t>
            </a:r>
            <a:r>
              <a:rPr sz="1400" spc="15" dirty="0">
                <a:solidFill>
                  <a:srgbClr val="434343"/>
                </a:solidFill>
                <a:latin typeface="Roboto"/>
                <a:cs typeface="Roboto"/>
              </a:rPr>
              <a:t> </a:t>
            </a:r>
            <a:r>
              <a:rPr sz="1400" spc="-70" dirty="0">
                <a:solidFill>
                  <a:srgbClr val="434343"/>
                </a:solidFill>
                <a:latin typeface="Roboto"/>
                <a:cs typeface="Roboto"/>
              </a:rPr>
              <a:t>time,</a:t>
            </a:r>
            <a:r>
              <a:rPr sz="1400" dirty="0">
                <a:solidFill>
                  <a:srgbClr val="434343"/>
                </a:solidFill>
                <a:latin typeface="Roboto"/>
                <a:cs typeface="Roboto"/>
              </a:rPr>
              <a:t> </a:t>
            </a:r>
            <a:r>
              <a:rPr sz="1400" spc="-105" dirty="0">
                <a:solidFill>
                  <a:srgbClr val="006FC0"/>
                </a:solidFill>
                <a:latin typeface="Roboto"/>
                <a:cs typeface="Roboto"/>
              </a:rPr>
              <a:t>one</a:t>
            </a:r>
            <a:r>
              <a:rPr sz="1400" spc="15" dirty="0">
                <a:solidFill>
                  <a:srgbClr val="006FC0"/>
                </a:solidFill>
                <a:latin typeface="Roboto"/>
                <a:cs typeface="Roboto"/>
              </a:rPr>
              <a:t> </a:t>
            </a:r>
            <a:r>
              <a:rPr sz="1400" spc="-80" dirty="0">
                <a:solidFill>
                  <a:srgbClr val="006FC0"/>
                </a:solidFill>
                <a:latin typeface="Roboto"/>
                <a:cs typeface="Roboto"/>
              </a:rPr>
              <a:t>partition</a:t>
            </a:r>
            <a:r>
              <a:rPr sz="1400" spc="20" dirty="0">
                <a:solidFill>
                  <a:srgbClr val="006FC0"/>
                </a:solidFill>
                <a:latin typeface="Roboto"/>
                <a:cs typeface="Roboto"/>
              </a:rPr>
              <a:t> </a:t>
            </a:r>
            <a:r>
              <a:rPr sz="1400" spc="-65" dirty="0">
                <a:solidFill>
                  <a:srgbClr val="006FC0"/>
                </a:solidFill>
                <a:latin typeface="Roboto"/>
                <a:cs typeface="Roboto"/>
              </a:rPr>
              <a:t>of</a:t>
            </a:r>
            <a:r>
              <a:rPr sz="1400" dirty="0">
                <a:solidFill>
                  <a:srgbClr val="006FC0"/>
                </a:solidFill>
                <a:latin typeface="Roboto"/>
                <a:cs typeface="Roboto"/>
              </a:rPr>
              <a:t> </a:t>
            </a:r>
            <a:r>
              <a:rPr sz="1400" spc="-95" dirty="0">
                <a:solidFill>
                  <a:srgbClr val="006FC0"/>
                </a:solidFill>
                <a:latin typeface="Roboto"/>
                <a:cs typeface="Roboto"/>
              </a:rPr>
              <a:t>the</a:t>
            </a:r>
            <a:r>
              <a:rPr sz="1400" spc="15" dirty="0">
                <a:solidFill>
                  <a:srgbClr val="006FC0"/>
                </a:solidFill>
                <a:latin typeface="Roboto"/>
                <a:cs typeface="Roboto"/>
              </a:rPr>
              <a:t> </a:t>
            </a:r>
            <a:r>
              <a:rPr sz="1400" spc="-75" dirty="0">
                <a:solidFill>
                  <a:srgbClr val="006FC0"/>
                </a:solidFill>
                <a:latin typeface="Roboto"/>
                <a:cs typeface="Roboto"/>
              </a:rPr>
              <a:t>labelled</a:t>
            </a:r>
            <a:r>
              <a:rPr sz="1400" spc="15" dirty="0">
                <a:solidFill>
                  <a:srgbClr val="006FC0"/>
                </a:solidFill>
                <a:latin typeface="Roboto"/>
                <a:cs typeface="Roboto"/>
              </a:rPr>
              <a:t> </a:t>
            </a:r>
            <a:r>
              <a:rPr sz="1400" spc="-100" dirty="0">
                <a:solidFill>
                  <a:srgbClr val="006FC0"/>
                </a:solidFill>
                <a:latin typeface="Roboto"/>
                <a:cs typeface="Roboto"/>
              </a:rPr>
              <a:t>data</a:t>
            </a:r>
            <a:r>
              <a:rPr sz="1400" spc="15" dirty="0">
                <a:solidFill>
                  <a:srgbClr val="006FC0"/>
                </a:solidFill>
                <a:latin typeface="Roboto"/>
                <a:cs typeface="Roboto"/>
              </a:rPr>
              <a:t> </a:t>
            </a:r>
            <a:r>
              <a:rPr sz="1400" spc="-70" dirty="0">
                <a:solidFill>
                  <a:srgbClr val="006FC0"/>
                </a:solidFill>
                <a:latin typeface="Roboto"/>
                <a:cs typeface="Roboto"/>
              </a:rPr>
              <a:t>is</a:t>
            </a:r>
            <a:r>
              <a:rPr sz="1400" spc="5" dirty="0">
                <a:solidFill>
                  <a:srgbClr val="006FC0"/>
                </a:solidFill>
                <a:latin typeface="Roboto"/>
                <a:cs typeface="Roboto"/>
              </a:rPr>
              <a:t> </a:t>
            </a:r>
            <a:r>
              <a:rPr sz="1400" spc="-90" dirty="0">
                <a:solidFill>
                  <a:srgbClr val="006FC0"/>
                </a:solidFill>
                <a:latin typeface="Roboto"/>
                <a:cs typeface="Roboto"/>
              </a:rPr>
              <a:t>hold</a:t>
            </a:r>
            <a:r>
              <a:rPr sz="1400" spc="10" dirty="0">
                <a:solidFill>
                  <a:srgbClr val="006FC0"/>
                </a:solidFill>
                <a:latin typeface="Roboto"/>
                <a:cs typeface="Roboto"/>
              </a:rPr>
              <a:t> </a:t>
            </a:r>
            <a:r>
              <a:rPr sz="1400" spc="-105" dirty="0">
                <a:solidFill>
                  <a:srgbClr val="006FC0"/>
                </a:solidFill>
                <a:latin typeface="Roboto"/>
                <a:cs typeface="Roboto"/>
              </a:rPr>
              <a:t>out</a:t>
            </a:r>
            <a:r>
              <a:rPr sz="1400" spc="15" dirty="0">
                <a:solidFill>
                  <a:srgbClr val="006FC0"/>
                </a:solidFill>
                <a:latin typeface="Roboto"/>
                <a:cs typeface="Roboto"/>
              </a:rPr>
              <a:t> </a:t>
            </a:r>
            <a:r>
              <a:rPr sz="1400" spc="-70" dirty="0">
                <a:solidFill>
                  <a:srgbClr val="006FC0"/>
                </a:solidFill>
                <a:latin typeface="Roboto"/>
                <a:cs typeface="Roboto"/>
              </a:rPr>
              <a:t>for</a:t>
            </a:r>
            <a:r>
              <a:rPr sz="1400" spc="15" dirty="0">
                <a:solidFill>
                  <a:srgbClr val="006FC0"/>
                </a:solidFill>
                <a:latin typeface="Roboto"/>
                <a:cs typeface="Roboto"/>
              </a:rPr>
              <a:t> </a:t>
            </a:r>
            <a:r>
              <a:rPr sz="1400" spc="-75" dirty="0">
                <a:solidFill>
                  <a:srgbClr val="006FC0"/>
                </a:solidFill>
                <a:latin typeface="Roboto"/>
                <a:cs typeface="Roboto"/>
              </a:rPr>
              <a:t>testing</a:t>
            </a:r>
            <a:r>
              <a:rPr sz="1400" spc="-75" dirty="0">
                <a:solidFill>
                  <a:srgbClr val="434343"/>
                </a:solidFill>
                <a:latin typeface="Roboto"/>
                <a:cs typeface="Roboto"/>
              </a:rPr>
              <a:t>,</a:t>
            </a:r>
            <a:r>
              <a:rPr sz="1400" spc="-5" dirty="0">
                <a:solidFill>
                  <a:srgbClr val="434343"/>
                </a:solidFill>
                <a:latin typeface="Roboto"/>
                <a:cs typeface="Roboto"/>
              </a:rPr>
              <a:t> </a:t>
            </a:r>
            <a:r>
              <a:rPr sz="1400" spc="-114" dirty="0">
                <a:solidFill>
                  <a:srgbClr val="434343"/>
                </a:solidFill>
                <a:latin typeface="Roboto"/>
                <a:cs typeface="Roboto"/>
              </a:rPr>
              <a:t>and</a:t>
            </a:r>
            <a:r>
              <a:rPr sz="1400" spc="15" dirty="0">
                <a:solidFill>
                  <a:srgbClr val="434343"/>
                </a:solidFill>
                <a:latin typeface="Roboto"/>
                <a:cs typeface="Roboto"/>
              </a:rPr>
              <a:t> </a:t>
            </a:r>
            <a:r>
              <a:rPr sz="1400" spc="-55" dirty="0">
                <a:solidFill>
                  <a:srgbClr val="434343"/>
                </a:solidFill>
                <a:latin typeface="Roboto"/>
                <a:cs typeface="Roboto"/>
              </a:rPr>
              <a:t>all</a:t>
            </a:r>
            <a:r>
              <a:rPr sz="1400" spc="10" dirty="0">
                <a:solidFill>
                  <a:srgbClr val="434343"/>
                </a:solidFill>
                <a:latin typeface="Roboto"/>
                <a:cs typeface="Roboto"/>
              </a:rPr>
              <a:t> </a:t>
            </a:r>
            <a:r>
              <a:rPr sz="1400" spc="-90" dirty="0">
                <a:solidFill>
                  <a:srgbClr val="434343"/>
                </a:solidFill>
                <a:latin typeface="Roboto"/>
                <a:cs typeface="Roboto"/>
              </a:rPr>
              <a:t>other</a:t>
            </a:r>
            <a:r>
              <a:rPr sz="1400" spc="5" dirty="0">
                <a:solidFill>
                  <a:srgbClr val="434343"/>
                </a:solidFill>
                <a:latin typeface="Roboto"/>
                <a:cs typeface="Roboto"/>
              </a:rPr>
              <a:t> </a:t>
            </a:r>
            <a:r>
              <a:rPr sz="1400" spc="-85" dirty="0">
                <a:solidFill>
                  <a:srgbClr val="434343"/>
                </a:solidFill>
                <a:latin typeface="Roboto"/>
                <a:cs typeface="Roboto"/>
              </a:rPr>
              <a:t>partitions</a:t>
            </a:r>
            <a:r>
              <a:rPr sz="1400" spc="10" dirty="0">
                <a:solidFill>
                  <a:srgbClr val="434343"/>
                </a:solidFill>
                <a:latin typeface="Roboto"/>
                <a:cs typeface="Roboto"/>
              </a:rPr>
              <a:t> </a:t>
            </a:r>
            <a:r>
              <a:rPr sz="1400" spc="-90" dirty="0">
                <a:solidFill>
                  <a:srgbClr val="434343"/>
                </a:solidFill>
                <a:latin typeface="Roboto"/>
                <a:cs typeface="Roboto"/>
              </a:rPr>
              <a:t>are</a:t>
            </a:r>
            <a:r>
              <a:rPr sz="1400" spc="15" dirty="0">
                <a:solidFill>
                  <a:srgbClr val="434343"/>
                </a:solidFill>
                <a:latin typeface="Roboto"/>
                <a:cs typeface="Roboto"/>
              </a:rPr>
              <a:t> </a:t>
            </a:r>
            <a:r>
              <a:rPr sz="1400" spc="-110" dirty="0">
                <a:solidFill>
                  <a:srgbClr val="434343"/>
                </a:solidFill>
                <a:latin typeface="Roboto"/>
                <a:cs typeface="Roboto"/>
              </a:rPr>
              <a:t>used</a:t>
            </a:r>
            <a:r>
              <a:rPr sz="1400" spc="15" dirty="0">
                <a:solidFill>
                  <a:srgbClr val="434343"/>
                </a:solidFill>
                <a:latin typeface="Roboto"/>
                <a:cs typeface="Roboto"/>
              </a:rPr>
              <a:t> </a:t>
            </a:r>
            <a:r>
              <a:rPr sz="1400" spc="-70" dirty="0">
                <a:solidFill>
                  <a:srgbClr val="434343"/>
                </a:solidFill>
                <a:latin typeface="Roboto"/>
                <a:cs typeface="Roboto"/>
              </a:rPr>
              <a:t>for</a:t>
            </a:r>
            <a:r>
              <a:rPr sz="1400" spc="15" dirty="0">
                <a:solidFill>
                  <a:srgbClr val="434343"/>
                </a:solidFill>
                <a:latin typeface="Roboto"/>
                <a:cs typeface="Roboto"/>
              </a:rPr>
              <a:t> </a:t>
            </a:r>
            <a:r>
              <a:rPr sz="1400" spc="-85" dirty="0">
                <a:solidFill>
                  <a:srgbClr val="434343"/>
                </a:solidFill>
                <a:latin typeface="Roboto"/>
                <a:cs typeface="Roboto"/>
              </a:rPr>
              <a:t>training</a:t>
            </a:r>
            <a:r>
              <a:rPr sz="1400" spc="15" dirty="0">
                <a:solidFill>
                  <a:srgbClr val="434343"/>
                </a:solidFill>
                <a:latin typeface="Roboto"/>
                <a:cs typeface="Roboto"/>
              </a:rPr>
              <a:t> </a:t>
            </a:r>
            <a:r>
              <a:rPr sz="1400" spc="-95" dirty="0">
                <a:solidFill>
                  <a:srgbClr val="434343"/>
                </a:solidFill>
                <a:latin typeface="Roboto"/>
                <a:cs typeface="Roboto"/>
              </a:rPr>
              <a:t>(and</a:t>
            </a:r>
            <a:r>
              <a:rPr sz="1400" spc="10" dirty="0">
                <a:solidFill>
                  <a:srgbClr val="434343"/>
                </a:solidFill>
                <a:latin typeface="Roboto"/>
                <a:cs typeface="Roboto"/>
              </a:rPr>
              <a:t> </a:t>
            </a:r>
            <a:r>
              <a:rPr sz="1400" spc="-95" dirty="0">
                <a:solidFill>
                  <a:srgbClr val="434343"/>
                </a:solidFill>
                <a:latin typeface="Roboto"/>
                <a:cs typeface="Roboto"/>
              </a:rPr>
              <a:t>the</a:t>
            </a:r>
            <a:r>
              <a:rPr sz="1400" spc="-40" dirty="0">
                <a:solidFill>
                  <a:srgbClr val="434343"/>
                </a:solidFill>
                <a:latin typeface="Roboto"/>
                <a:cs typeface="Roboto"/>
              </a:rPr>
              <a:t> </a:t>
            </a:r>
            <a:r>
              <a:rPr sz="1400" spc="-90" dirty="0">
                <a:solidFill>
                  <a:srgbClr val="434343"/>
                </a:solidFill>
                <a:latin typeface="Roboto"/>
                <a:cs typeface="Roboto"/>
              </a:rPr>
              <a:t>hold</a:t>
            </a:r>
            <a:r>
              <a:rPr sz="1400" spc="-25" dirty="0">
                <a:solidFill>
                  <a:srgbClr val="434343"/>
                </a:solidFill>
                <a:latin typeface="Roboto"/>
                <a:cs typeface="Roboto"/>
              </a:rPr>
              <a:t> </a:t>
            </a:r>
            <a:r>
              <a:rPr sz="1400" spc="-100" dirty="0">
                <a:solidFill>
                  <a:srgbClr val="434343"/>
                </a:solidFill>
                <a:latin typeface="Roboto"/>
                <a:cs typeface="Roboto"/>
              </a:rPr>
              <a:t>out</a:t>
            </a:r>
            <a:r>
              <a:rPr sz="1400" spc="-25" dirty="0">
                <a:solidFill>
                  <a:srgbClr val="434343"/>
                </a:solidFill>
                <a:latin typeface="Roboto"/>
                <a:cs typeface="Roboto"/>
              </a:rPr>
              <a:t> </a:t>
            </a:r>
            <a:r>
              <a:rPr sz="1400" spc="-85" dirty="0">
                <a:solidFill>
                  <a:srgbClr val="434343"/>
                </a:solidFill>
                <a:latin typeface="Roboto"/>
                <a:cs typeface="Roboto"/>
              </a:rPr>
              <a:t>partition</a:t>
            </a:r>
            <a:r>
              <a:rPr sz="1400" dirty="0">
                <a:solidFill>
                  <a:srgbClr val="434343"/>
                </a:solidFill>
                <a:latin typeface="Roboto"/>
                <a:cs typeface="Roboto"/>
              </a:rPr>
              <a:t> </a:t>
            </a:r>
            <a:r>
              <a:rPr sz="1400" spc="-114" dirty="0">
                <a:solidFill>
                  <a:srgbClr val="434343"/>
                </a:solidFill>
                <a:latin typeface="Roboto"/>
                <a:cs typeface="Roboto"/>
              </a:rPr>
              <a:t>changes</a:t>
            </a:r>
            <a:r>
              <a:rPr sz="1400" spc="-15" dirty="0">
                <a:solidFill>
                  <a:srgbClr val="434343"/>
                </a:solidFill>
                <a:latin typeface="Roboto"/>
                <a:cs typeface="Roboto"/>
              </a:rPr>
              <a:t> </a:t>
            </a:r>
            <a:r>
              <a:rPr sz="1400" spc="-90" dirty="0">
                <a:solidFill>
                  <a:srgbClr val="434343"/>
                </a:solidFill>
                <a:latin typeface="Roboto"/>
                <a:cs typeface="Roboto"/>
              </a:rPr>
              <a:t>every</a:t>
            </a:r>
            <a:r>
              <a:rPr sz="1400" spc="-20" dirty="0">
                <a:solidFill>
                  <a:srgbClr val="434343"/>
                </a:solidFill>
                <a:latin typeface="Roboto"/>
                <a:cs typeface="Roboto"/>
              </a:rPr>
              <a:t> </a:t>
            </a:r>
            <a:r>
              <a:rPr sz="1400" spc="-65" dirty="0">
                <a:solidFill>
                  <a:srgbClr val="434343"/>
                </a:solidFill>
                <a:latin typeface="Roboto"/>
                <a:cs typeface="Roboto"/>
              </a:rPr>
              <a:t>time).</a:t>
            </a:r>
            <a:r>
              <a:rPr sz="1400" spc="-15" dirty="0">
                <a:solidFill>
                  <a:srgbClr val="434343"/>
                </a:solidFill>
                <a:latin typeface="Roboto"/>
                <a:cs typeface="Roboto"/>
              </a:rPr>
              <a:t> </a:t>
            </a:r>
            <a:r>
              <a:rPr sz="1400" spc="-80" dirty="0">
                <a:solidFill>
                  <a:srgbClr val="434343"/>
                </a:solidFill>
                <a:latin typeface="Roboto"/>
                <a:cs typeface="Roboto"/>
              </a:rPr>
              <a:t>So,</a:t>
            </a:r>
            <a:r>
              <a:rPr sz="1400" spc="-25" dirty="0">
                <a:solidFill>
                  <a:srgbClr val="434343"/>
                </a:solidFill>
                <a:latin typeface="Roboto"/>
                <a:cs typeface="Roboto"/>
              </a:rPr>
              <a:t> </a:t>
            </a:r>
            <a:r>
              <a:rPr sz="1400" spc="-65" dirty="0">
                <a:solidFill>
                  <a:srgbClr val="434343"/>
                </a:solidFill>
                <a:latin typeface="Roboto"/>
                <a:cs typeface="Roboto"/>
              </a:rPr>
              <a:t>for</a:t>
            </a:r>
            <a:r>
              <a:rPr sz="1400" spc="-25" dirty="0">
                <a:solidFill>
                  <a:srgbClr val="434343"/>
                </a:solidFill>
                <a:latin typeface="Roboto"/>
                <a:cs typeface="Roboto"/>
              </a:rPr>
              <a:t> </a:t>
            </a:r>
            <a:r>
              <a:rPr sz="1400" spc="-120" dirty="0">
                <a:solidFill>
                  <a:srgbClr val="434343"/>
                </a:solidFill>
                <a:latin typeface="Roboto"/>
                <a:cs typeface="Roboto"/>
              </a:rPr>
              <a:t>N</a:t>
            </a:r>
            <a:r>
              <a:rPr sz="1400" spc="-10" dirty="0">
                <a:solidFill>
                  <a:srgbClr val="434343"/>
                </a:solidFill>
                <a:latin typeface="Roboto"/>
                <a:cs typeface="Roboto"/>
              </a:rPr>
              <a:t> </a:t>
            </a:r>
            <a:r>
              <a:rPr sz="1400" spc="-75" dirty="0">
                <a:solidFill>
                  <a:srgbClr val="434343"/>
                </a:solidFill>
                <a:latin typeface="Roboto"/>
                <a:cs typeface="Roboto"/>
              </a:rPr>
              <a:t>partitions,</a:t>
            </a:r>
            <a:r>
              <a:rPr sz="1400" spc="-20" dirty="0">
                <a:solidFill>
                  <a:srgbClr val="434343"/>
                </a:solidFill>
                <a:latin typeface="Roboto"/>
                <a:cs typeface="Roboto"/>
              </a:rPr>
              <a:t> </a:t>
            </a:r>
            <a:r>
              <a:rPr sz="1400" spc="-120" dirty="0">
                <a:solidFill>
                  <a:srgbClr val="434343"/>
                </a:solidFill>
                <a:latin typeface="Roboto"/>
                <a:cs typeface="Roboto"/>
              </a:rPr>
              <a:t>N</a:t>
            </a:r>
            <a:r>
              <a:rPr sz="1400" spc="-10" dirty="0">
                <a:solidFill>
                  <a:srgbClr val="434343"/>
                </a:solidFill>
                <a:latin typeface="Roboto"/>
                <a:cs typeface="Roboto"/>
              </a:rPr>
              <a:t> </a:t>
            </a:r>
            <a:r>
              <a:rPr sz="1400" spc="-75" dirty="0">
                <a:solidFill>
                  <a:srgbClr val="434343"/>
                </a:solidFill>
                <a:latin typeface="Roboto"/>
                <a:cs typeface="Roboto"/>
              </a:rPr>
              <a:t>different</a:t>
            </a:r>
            <a:r>
              <a:rPr sz="1400" spc="-5" dirty="0">
                <a:solidFill>
                  <a:srgbClr val="434343"/>
                </a:solidFill>
                <a:latin typeface="Roboto"/>
                <a:cs typeface="Roboto"/>
              </a:rPr>
              <a:t> </a:t>
            </a:r>
            <a:r>
              <a:rPr sz="1400" spc="-105" dirty="0">
                <a:solidFill>
                  <a:srgbClr val="434343"/>
                </a:solidFill>
                <a:latin typeface="Roboto"/>
                <a:cs typeface="Roboto"/>
              </a:rPr>
              <a:t>models</a:t>
            </a:r>
            <a:r>
              <a:rPr sz="1400" spc="-15" dirty="0">
                <a:solidFill>
                  <a:srgbClr val="434343"/>
                </a:solidFill>
                <a:latin typeface="Roboto"/>
                <a:cs typeface="Roboto"/>
              </a:rPr>
              <a:t> </a:t>
            </a:r>
            <a:r>
              <a:rPr sz="1400" spc="-90" dirty="0">
                <a:solidFill>
                  <a:srgbClr val="434343"/>
                </a:solidFill>
                <a:latin typeface="Roboto"/>
                <a:cs typeface="Roboto"/>
              </a:rPr>
              <a:t>are</a:t>
            </a:r>
            <a:r>
              <a:rPr sz="1400" spc="-10" dirty="0">
                <a:solidFill>
                  <a:srgbClr val="434343"/>
                </a:solidFill>
                <a:latin typeface="Roboto"/>
                <a:cs typeface="Roboto"/>
              </a:rPr>
              <a:t> </a:t>
            </a:r>
            <a:r>
              <a:rPr sz="1400" spc="-75" dirty="0">
                <a:solidFill>
                  <a:srgbClr val="434343"/>
                </a:solidFill>
                <a:latin typeface="Roboto"/>
                <a:cs typeface="Roboto"/>
              </a:rPr>
              <a:t>trained,</a:t>
            </a:r>
            <a:r>
              <a:rPr sz="1400" spc="-10" dirty="0">
                <a:solidFill>
                  <a:srgbClr val="434343"/>
                </a:solidFill>
                <a:latin typeface="Roboto"/>
                <a:cs typeface="Roboto"/>
              </a:rPr>
              <a:t> </a:t>
            </a:r>
            <a:r>
              <a:rPr sz="1400" spc="-95" dirty="0">
                <a:solidFill>
                  <a:srgbClr val="434343"/>
                </a:solidFill>
                <a:latin typeface="Roboto"/>
                <a:cs typeface="Roboto"/>
              </a:rPr>
              <a:t>with</a:t>
            </a:r>
            <a:r>
              <a:rPr sz="1400" spc="-5" dirty="0">
                <a:solidFill>
                  <a:srgbClr val="434343"/>
                </a:solidFill>
                <a:latin typeface="Roboto"/>
                <a:cs typeface="Roboto"/>
              </a:rPr>
              <a:t> </a:t>
            </a:r>
            <a:r>
              <a:rPr sz="1400" spc="-105" dirty="0">
                <a:solidFill>
                  <a:srgbClr val="434343"/>
                </a:solidFill>
                <a:latin typeface="Roboto"/>
                <a:cs typeface="Roboto"/>
              </a:rPr>
              <a:t>one</a:t>
            </a:r>
            <a:r>
              <a:rPr sz="1400" spc="-10" dirty="0">
                <a:solidFill>
                  <a:srgbClr val="434343"/>
                </a:solidFill>
                <a:latin typeface="Roboto"/>
                <a:cs typeface="Roboto"/>
              </a:rPr>
              <a:t> </a:t>
            </a:r>
            <a:r>
              <a:rPr sz="1400" spc="-65" dirty="0">
                <a:solidFill>
                  <a:srgbClr val="434343"/>
                </a:solidFill>
                <a:latin typeface="Roboto"/>
                <a:cs typeface="Roboto"/>
              </a:rPr>
              <a:t>of</a:t>
            </a:r>
            <a:r>
              <a:rPr sz="1400" spc="-15" dirty="0">
                <a:solidFill>
                  <a:srgbClr val="434343"/>
                </a:solidFill>
                <a:latin typeface="Roboto"/>
                <a:cs typeface="Roboto"/>
              </a:rPr>
              <a:t> </a:t>
            </a:r>
            <a:r>
              <a:rPr sz="1400" spc="-95" dirty="0">
                <a:solidFill>
                  <a:srgbClr val="434343"/>
                </a:solidFill>
                <a:latin typeface="Roboto"/>
                <a:cs typeface="Roboto"/>
              </a:rPr>
              <a:t>the</a:t>
            </a:r>
            <a:r>
              <a:rPr sz="1400" spc="-25" dirty="0">
                <a:solidFill>
                  <a:srgbClr val="434343"/>
                </a:solidFill>
                <a:latin typeface="Roboto"/>
                <a:cs typeface="Roboto"/>
              </a:rPr>
              <a:t> </a:t>
            </a:r>
            <a:r>
              <a:rPr sz="1400" spc="-120" dirty="0">
                <a:solidFill>
                  <a:srgbClr val="434343"/>
                </a:solidFill>
                <a:latin typeface="Roboto"/>
                <a:cs typeface="Roboto"/>
              </a:rPr>
              <a:t>N</a:t>
            </a:r>
            <a:r>
              <a:rPr sz="1400" spc="-20" dirty="0">
                <a:solidFill>
                  <a:srgbClr val="434343"/>
                </a:solidFill>
                <a:latin typeface="Roboto"/>
                <a:cs typeface="Roboto"/>
              </a:rPr>
              <a:t> </a:t>
            </a:r>
            <a:r>
              <a:rPr sz="1400" spc="-85" dirty="0">
                <a:solidFill>
                  <a:srgbClr val="434343"/>
                </a:solidFill>
                <a:latin typeface="Roboto"/>
                <a:cs typeface="Roboto"/>
              </a:rPr>
              <a:t>partitions</a:t>
            </a:r>
            <a:r>
              <a:rPr sz="1400" spc="-15" dirty="0">
                <a:solidFill>
                  <a:srgbClr val="434343"/>
                </a:solidFill>
                <a:latin typeface="Roboto"/>
                <a:cs typeface="Roboto"/>
              </a:rPr>
              <a:t> </a:t>
            </a:r>
            <a:r>
              <a:rPr sz="1400" spc="-110" dirty="0">
                <a:solidFill>
                  <a:srgbClr val="434343"/>
                </a:solidFill>
                <a:latin typeface="Roboto"/>
                <a:cs typeface="Roboto"/>
              </a:rPr>
              <a:t>as</a:t>
            </a:r>
            <a:r>
              <a:rPr sz="1400" spc="-15" dirty="0">
                <a:solidFill>
                  <a:srgbClr val="434343"/>
                </a:solidFill>
                <a:latin typeface="Roboto"/>
                <a:cs typeface="Roboto"/>
              </a:rPr>
              <a:t> </a:t>
            </a:r>
            <a:r>
              <a:rPr sz="1400" spc="-90" dirty="0">
                <a:solidFill>
                  <a:srgbClr val="434343"/>
                </a:solidFill>
                <a:latin typeface="Roboto"/>
                <a:cs typeface="Roboto"/>
              </a:rPr>
              <a:t>hold</a:t>
            </a:r>
            <a:r>
              <a:rPr sz="1400" spc="-10" dirty="0">
                <a:solidFill>
                  <a:srgbClr val="434343"/>
                </a:solidFill>
                <a:latin typeface="Roboto"/>
                <a:cs typeface="Roboto"/>
              </a:rPr>
              <a:t> </a:t>
            </a:r>
            <a:r>
              <a:rPr sz="1400" spc="-105" dirty="0">
                <a:solidFill>
                  <a:srgbClr val="434343"/>
                </a:solidFill>
                <a:latin typeface="Roboto"/>
                <a:cs typeface="Roboto"/>
              </a:rPr>
              <a:t>out</a:t>
            </a:r>
            <a:r>
              <a:rPr sz="1400" spc="-25" dirty="0">
                <a:solidFill>
                  <a:srgbClr val="434343"/>
                </a:solidFill>
                <a:latin typeface="Roboto"/>
                <a:cs typeface="Roboto"/>
              </a:rPr>
              <a:t> </a:t>
            </a:r>
            <a:r>
              <a:rPr sz="1400" spc="-105" dirty="0">
                <a:solidFill>
                  <a:srgbClr val="434343"/>
                </a:solidFill>
                <a:latin typeface="Roboto"/>
                <a:cs typeface="Roboto"/>
              </a:rPr>
              <a:t>sample</a:t>
            </a:r>
            <a:r>
              <a:rPr sz="1400" spc="-10" dirty="0">
                <a:solidFill>
                  <a:srgbClr val="434343"/>
                </a:solidFill>
                <a:latin typeface="Roboto"/>
                <a:cs typeface="Roboto"/>
              </a:rPr>
              <a:t> </a:t>
            </a:r>
            <a:r>
              <a:rPr sz="1400" spc="-70" dirty="0">
                <a:solidFill>
                  <a:srgbClr val="434343"/>
                </a:solidFill>
                <a:latin typeface="Roboto"/>
                <a:cs typeface="Roboto"/>
              </a:rPr>
              <a:t>for</a:t>
            </a:r>
            <a:r>
              <a:rPr sz="1400" spc="-50" dirty="0">
                <a:solidFill>
                  <a:srgbClr val="434343"/>
                </a:solidFill>
                <a:latin typeface="Roboto"/>
                <a:cs typeface="Roboto"/>
              </a:rPr>
              <a:t> </a:t>
            </a:r>
            <a:r>
              <a:rPr sz="1400" spc="-75" dirty="0">
                <a:solidFill>
                  <a:srgbClr val="434343"/>
                </a:solidFill>
                <a:latin typeface="Roboto"/>
                <a:cs typeface="Roboto"/>
              </a:rPr>
              <a:t>testing,</a:t>
            </a:r>
            <a:r>
              <a:rPr sz="1400" spc="220" dirty="0">
                <a:solidFill>
                  <a:srgbClr val="434343"/>
                </a:solidFill>
                <a:latin typeface="Roboto"/>
                <a:cs typeface="Roboto"/>
              </a:rPr>
              <a:t> </a:t>
            </a:r>
            <a:r>
              <a:rPr sz="1400" spc="-120" dirty="0">
                <a:solidFill>
                  <a:srgbClr val="434343"/>
                </a:solidFill>
                <a:latin typeface="Roboto"/>
                <a:cs typeface="Roboto"/>
              </a:rPr>
              <a:t>and</a:t>
            </a:r>
            <a:r>
              <a:rPr sz="1400" spc="215" dirty="0">
                <a:solidFill>
                  <a:srgbClr val="434343"/>
                </a:solidFill>
                <a:latin typeface="Roboto"/>
                <a:cs typeface="Roboto"/>
              </a:rPr>
              <a:t> </a:t>
            </a:r>
            <a:r>
              <a:rPr sz="1400" spc="-95" dirty="0">
                <a:solidFill>
                  <a:srgbClr val="434343"/>
                </a:solidFill>
                <a:latin typeface="Roboto"/>
                <a:cs typeface="Roboto"/>
              </a:rPr>
              <a:t>the</a:t>
            </a:r>
            <a:r>
              <a:rPr sz="1400" spc="210" dirty="0">
                <a:solidFill>
                  <a:srgbClr val="434343"/>
                </a:solidFill>
                <a:latin typeface="Roboto"/>
                <a:cs typeface="Roboto"/>
              </a:rPr>
              <a:t> </a:t>
            </a:r>
            <a:r>
              <a:rPr sz="1400" spc="-204" dirty="0">
                <a:solidFill>
                  <a:srgbClr val="434343"/>
                </a:solidFill>
                <a:latin typeface="Roboto"/>
                <a:cs typeface="Roboto"/>
              </a:rPr>
              <a:t>N-</a:t>
            </a:r>
            <a:r>
              <a:rPr sz="1400" spc="-95" dirty="0">
                <a:solidFill>
                  <a:srgbClr val="434343"/>
                </a:solidFill>
                <a:latin typeface="Roboto"/>
                <a:cs typeface="Roboto"/>
              </a:rPr>
              <a:t>1</a:t>
            </a:r>
            <a:r>
              <a:rPr sz="1400" spc="220" dirty="0">
                <a:solidFill>
                  <a:srgbClr val="434343"/>
                </a:solidFill>
                <a:latin typeface="Roboto"/>
                <a:cs typeface="Roboto"/>
              </a:rPr>
              <a:t> </a:t>
            </a:r>
            <a:r>
              <a:rPr sz="1400" spc="-90" dirty="0">
                <a:solidFill>
                  <a:srgbClr val="434343"/>
                </a:solidFill>
                <a:latin typeface="Roboto"/>
                <a:cs typeface="Roboto"/>
              </a:rPr>
              <a:t>other</a:t>
            </a:r>
            <a:r>
              <a:rPr sz="1400" spc="210" dirty="0">
                <a:solidFill>
                  <a:srgbClr val="434343"/>
                </a:solidFill>
                <a:latin typeface="Roboto"/>
                <a:cs typeface="Roboto"/>
              </a:rPr>
              <a:t> </a:t>
            </a:r>
            <a:r>
              <a:rPr sz="1400" spc="-85" dirty="0">
                <a:solidFill>
                  <a:srgbClr val="434343"/>
                </a:solidFill>
                <a:latin typeface="Roboto"/>
                <a:cs typeface="Roboto"/>
              </a:rPr>
              <a:t>partitions</a:t>
            </a:r>
            <a:r>
              <a:rPr sz="1400" spc="215" dirty="0">
                <a:solidFill>
                  <a:srgbClr val="434343"/>
                </a:solidFill>
                <a:latin typeface="Roboto"/>
                <a:cs typeface="Roboto"/>
              </a:rPr>
              <a:t> </a:t>
            </a:r>
            <a:r>
              <a:rPr sz="1400" spc="-70" dirty="0">
                <a:solidFill>
                  <a:srgbClr val="434343"/>
                </a:solidFill>
                <a:latin typeface="Roboto"/>
                <a:cs typeface="Roboto"/>
              </a:rPr>
              <a:t>for</a:t>
            </a:r>
            <a:r>
              <a:rPr sz="1400" spc="220" dirty="0">
                <a:solidFill>
                  <a:srgbClr val="434343"/>
                </a:solidFill>
                <a:latin typeface="Roboto"/>
                <a:cs typeface="Roboto"/>
              </a:rPr>
              <a:t> </a:t>
            </a:r>
            <a:r>
              <a:rPr sz="1400" spc="-80" dirty="0">
                <a:solidFill>
                  <a:srgbClr val="434343"/>
                </a:solidFill>
                <a:latin typeface="Roboto"/>
                <a:cs typeface="Roboto"/>
              </a:rPr>
              <a:t>training.</a:t>
            </a:r>
            <a:r>
              <a:rPr sz="1400" spc="220" dirty="0">
                <a:solidFill>
                  <a:srgbClr val="434343"/>
                </a:solidFill>
                <a:latin typeface="Roboto"/>
                <a:cs typeface="Roboto"/>
              </a:rPr>
              <a:t> </a:t>
            </a:r>
            <a:r>
              <a:rPr sz="1400" spc="-95" dirty="0">
                <a:solidFill>
                  <a:srgbClr val="434343"/>
                </a:solidFill>
                <a:latin typeface="Roboto"/>
                <a:cs typeface="Roboto"/>
              </a:rPr>
              <a:t>As</a:t>
            </a:r>
            <a:r>
              <a:rPr sz="1400" spc="210" dirty="0">
                <a:solidFill>
                  <a:srgbClr val="434343"/>
                </a:solidFill>
                <a:latin typeface="Roboto"/>
                <a:cs typeface="Roboto"/>
              </a:rPr>
              <a:t> </a:t>
            </a:r>
            <a:r>
              <a:rPr sz="1400" spc="-110" dirty="0">
                <a:solidFill>
                  <a:srgbClr val="434343"/>
                </a:solidFill>
                <a:latin typeface="Roboto"/>
                <a:cs typeface="Roboto"/>
              </a:rPr>
              <a:t>a</a:t>
            </a:r>
            <a:r>
              <a:rPr sz="1400" spc="215" dirty="0">
                <a:solidFill>
                  <a:srgbClr val="434343"/>
                </a:solidFill>
                <a:latin typeface="Roboto"/>
                <a:cs typeface="Roboto"/>
              </a:rPr>
              <a:t> </a:t>
            </a:r>
            <a:r>
              <a:rPr sz="1400" spc="-70" dirty="0">
                <a:solidFill>
                  <a:srgbClr val="434343"/>
                </a:solidFill>
                <a:latin typeface="Roboto"/>
                <a:cs typeface="Roboto"/>
              </a:rPr>
              <a:t>result,</a:t>
            </a:r>
            <a:r>
              <a:rPr sz="1400" spc="220" dirty="0">
                <a:solidFill>
                  <a:srgbClr val="434343"/>
                </a:solidFill>
                <a:latin typeface="Roboto"/>
                <a:cs typeface="Roboto"/>
              </a:rPr>
              <a:t> </a:t>
            </a:r>
            <a:r>
              <a:rPr sz="1400" spc="-120" dirty="0">
                <a:solidFill>
                  <a:srgbClr val="434343"/>
                </a:solidFill>
                <a:latin typeface="Roboto"/>
                <a:cs typeface="Roboto"/>
              </a:rPr>
              <a:t>we</a:t>
            </a:r>
            <a:r>
              <a:rPr sz="1400" spc="215" dirty="0">
                <a:solidFill>
                  <a:srgbClr val="434343"/>
                </a:solidFill>
                <a:latin typeface="Roboto"/>
                <a:cs typeface="Roboto"/>
              </a:rPr>
              <a:t> </a:t>
            </a:r>
            <a:r>
              <a:rPr sz="1400" spc="-105" dirty="0">
                <a:solidFill>
                  <a:srgbClr val="434343"/>
                </a:solidFill>
                <a:latin typeface="Roboto"/>
                <a:cs typeface="Roboto"/>
              </a:rPr>
              <a:t>have</a:t>
            </a:r>
            <a:r>
              <a:rPr sz="1400" spc="215" dirty="0">
                <a:solidFill>
                  <a:srgbClr val="434343"/>
                </a:solidFill>
                <a:latin typeface="Roboto"/>
                <a:cs typeface="Roboto"/>
              </a:rPr>
              <a:t> </a:t>
            </a:r>
            <a:r>
              <a:rPr sz="1400" spc="-120" dirty="0">
                <a:solidFill>
                  <a:srgbClr val="434343"/>
                </a:solidFill>
                <a:latin typeface="Roboto"/>
                <a:cs typeface="Roboto"/>
              </a:rPr>
              <a:t>N</a:t>
            </a:r>
            <a:r>
              <a:rPr sz="1400" spc="220" dirty="0">
                <a:solidFill>
                  <a:srgbClr val="434343"/>
                </a:solidFill>
                <a:latin typeface="Roboto"/>
                <a:cs typeface="Roboto"/>
              </a:rPr>
              <a:t> </a:t>
            </a:r>
            <a:r>
              <a:rPr sz="1400" spc="-85" dirty="0">
                <a:solidFill>
                  <a:srgbClr val="434343"/>
                </a:solidFill>
                <a:latin typeface="Roboto"/>
                <a:cs typeface="Roboto"/>
              </a:rPr>
              <a:t>models,</a:t>
            </a:r>
            <a:r>
              <a:rPr sz="1400" spc="204" dirty="0">
                <a:solidFill>
                  <a:srgbClr val="434343"/>
                </a:solidFill>
                <a:latin typeface="Roboto"/>
                <a:cs typeface="Roboto"/>
              </a:rPr>
              <a:t> </a:t>
            </a:r>
            <a:r>
              <a:rPr sz="1400" spc="-55" dirty="0">
                <a:solidFill>
                  <a:srgbClr val="434343"/>
                </a:solidFill>
                <a:latin typeface="Roboto"/>
                <a:cs typeface="Roboto"/>
              </a:rPr>
              <a:t>all</a:t>
            </a:r>
            <a:r>
              <a:rPr sz="1400" spc="215" dirty="0">
                <a:solidFill>
                  <a:srgbClr val="434343"/>
                </a:solidFill>
                <a:latin typeface="Roboto"/>
                <a:cs typeface="Roboto"/>
              </a:rPr>
              <a:t> </a:t>
            </a:r>
            <a:r>
              <a:rPr sz="1400" spc="-85" dirty="0">
                <a:solidFill>
                  <a:srgbClr val="434343"/>
                </a:solidFill>
                <a:latin typeface="Roboto"/>
                <a:cs typeface="Roboto"/>
              </a:rPr>
              <a:t>trained</a:t>
            </a:r>
            <a:r>
              <a:rPr sz="1400" spc="220" dirty="0">
                <a:solidFill>
                  <a:srgbClr val="434343"/>
                </a:solidFill>
                <a:latin typeface="Roboto"/>
                <a:cs typeface="Roboto"/>
              </a:rPr>
              <a:t> </a:t>
            </a:r>
            <a:r>
              <a:rPr sz="1400" spc="-120" dirty="0">
                <a:solidFill>
                  <a:srgbClr val="434343"/>
                </a:solidFill>
                <a:latin typeface="Roboto"/>
                <a:cs typeface="Roboto"/>
              </a:rPr>
              <a:t>on</a:t>
            </a:r>
            <a:r>
              <a:rPr sz="1400" spc="220" dirty="0">
                <a:solidFill>
                  <a:srgbClr val="434343"/>
                </a:solidFill>
                <a:latin typeface="Roboto"/>
                <a:cs typeface="Roboto"/>
              </a:rPr>
              <a:t> </a:t>
            </a:r>
            <a:r>
              <a:rPr sz="1400" spc="-80" dirty="0">
                <a:solidFill>
                  <a:srgbClr val="434343"/>
                </a:solidFill>
                <a:latin typeface="Roboto"/>
                <a:cs typeface="Roboto"/>
              </a:rPr>
              <a:t>slightly</a:t>
            </a:r>
            <a:r>
              <a:rPr sz="1400" spc="215" dirty="0">
                <a:solidFill>
                  <a:srgbClr val="434343"/>
                </a:solidFill>
                <a:latin typeface="Roboto"/>
                <a:cs typeface="Roboto"/>
              </a:rPr>
              <a:t> </a:t>
            </a:r>
            <a:r>
              <a:rPr sz="1400" spc="-70" dirty="0">
                <a:solidFill>
                  <a:srgbClr val="434343"/>
                </a:solidFill>
                <a:latin typeface="Roboto"/>
                <a:cs typeface="Roboto"/>
              </a:rPr>
              <a:t>different</a:t>
            </a:r>
            <a:r>
              <a:rPr sz="1400" spc="220" dirty="0">
                <a:solidFill>
                  <a:srgbClr val="434343"/>
                </a:solidFill>
                <a:latin typeface="Roboto"/>
                <a:cs typeface="Roboto"/>
              </a:rPr>
              <a:t> </a:t>
            </a:r>
            <a:r>
              <a:rPr sz="1400" spc="-75" dirty="0">
                <a:solidFill>
                  <a:srgbClr val="434343"/>
                </a:solidFill>
                <a:latin typeface="Roboto"/>
                <a:cs typeface="Roboto"/>
              </a:rPr>
              <a:t>data,</a:t>
            </a:r>
            <a:r>
              <a:rPr sz="1400" spc="215" dirty="0">
                <a:solidFill>
                  <a:srgbClr val="434343"/>
                </a:solidFill>
                <a:latin typeface="Roboto"/>
                <a:cs typeface="Roboto"/>
              </a:rPr>
              <a:t> </a:t>
            </a:r>
            <a:r>
              <a:rPr sz="1400" spc="-95" dirty="0">
                <a:solidFill>
                  <a:srgbClr val="434343"/>
                </a:solidFill>
                <a:latin typeface="Roboto"/>
                <a:cs typeface="Roboto"/>
              </a:rPr>
              <a:t>covering</a:t>
            </a:r>
            <a:r>
              <a:rPr sz="1400" spc="220" dirty="0">
                <a:solidFill>
                  <a:srgbClr val="434343"/>
                </a:solidFill>
                <a:latin typeface="Roboto"/>
                <a:cs typeface="Roboto"/>
              </a:rPr>
              <a:t> </a:t>
            </a:r>
            <a:r>
              <a:rPr sz="1400" spc="-55" dirty="0">
                <a:solidFill>
                  <a:srgbClr val="434343"/>
                </a:solidFill>
                <a:latin typeface="Roboto"/>
                <a:cs typeface="Roboto"/>
              </a:rPr>
              <a:t>all</a:t>
            </a:r>
            <a:r>
              <a:rPr sz="1400" spc="215" dirty="0">
                <a:solidFill>
                  <a:srgbClr val="434343"/>
                </a:solidFill>
                <a:latin typeface="Roboto"/>
                <a:cs typeface="Roboto"/>
              </a:rPr>
              <a:t> </a:t>
            </a:r>
            <a:r>
              <a:rPr sz="1400" spc="-95" dirty="0">
                <a:solidFill>
                  <a:srgbClr val="434343"/>
                </a:solidFill>
                <a:latin typeface="Roboto"/>
                <a:cs typeface="Roboto"/>
              </a:rPr>
              <a:t>the</a:t>
            </a:r>
            <a:r>
              <a:rPr sz="1400" spc="-40" dirty="0">
                <a:solidFill>
                  <a:srgbClr val="434343"/>
                </a:solidFill>
                <a:latin typeface="Roboto"/>
                <a:cs typeface="Roboto"/>
              </a:rPr>
              <a:t> </a:t>
            </a:r>
            <a:r>
              <a:rPr sz="1400" spc="-100" dirty="0">
                <a:solidFill>
                  <a:srgbClr val="434343"/>
                </a:solidFill>
                <a:latin typeface="Roboto"/>
                <a:cs typeface="Roboto"/>
              </a:rPr>
              <a:t>examples</a:t>
            </a:r>
            <a:r>
              <a:rPr sz="1400" spc="20" dirty="0">
                <a:solidFill>
                  <a:srgbClr val="434343"/>
                </a:solidFill>
                <a:latin typeface="Roboto"/>
                <a:cs typeface="Roboto"/>
              </a:rPr>
              <a:t> </a:t>
            </a:r>
            <a:r>
              <a:rPr sz="1400" spc="-75" dirty="0">
                <a:solidFill>
                  <a:srgbClr val="434343"/>
                </a:solidFill>
                <a:latin typeface="Roboto"/>
                <a:cs typeface="Roboto"/>
              </a:rPr>
              <a:t>in</a:t>
            </a:r>
            <a:r>
              <a:rPr sz="1400" spc="15" dirty="0">
                <a:solidFill>
                  <a:srgbClr val="434343"/>
                </a:solidFill>
                <a:latin typeface="Roboto"/>
                <a:cs typeface="Roboto"/>
              </a:rPr>
              <a:t> </a:t>
            </a:r>
            <a:r>
              <a:rPr sz="1400" spc="-95" dirty="0">
                <a:solidFill>
                  <a:srgbClr val="434343"/>
                </a:solidFill>
                <a:latin typeface="Roboto"/>
                <a:cs typeface="Roboto"/>
              </a:rPr>
              <a:t>the</a:t>
            </a:r>
            <a:r>
              <a:rPr sz="1400" spc="25" dirty="0">
                <a:solidFill>
                  <a:srgbClr val="434343"/>
                </a:solidFill>
                <a:latin typeface="Roboto"/>
                <a:cs typeface="Roboto"/>
              </a:rPr>
              <a:t> </a:t>
            </a:r>
            <a:r>
              <a:rPr sz="1400" spc="-85" dirty="0">
                <a:solidFill>
                  <a:srgbClr val="434343"/>
                </a:solidFill>
                <a:latin typeface="Roboto"/>
                <a:cs typeface="Roboto"/>
              </a:rPr>
              <a:t>labeled</a:t>
            </a:r>
            <a:r>
              <a:rPr sz="1400" spc="30" dirty="0">
                <a:solidFill>
                  <a:srgbClr val="434343"/>
                </a:solidFill>
                <a:latin typeface="Roboto"/>
                <a:cs typeface="Roboto"/>
              </a:rPr>
              <a:t> </a:t>
            </a:r>
            <a:r>
              <a:rPr sz="1400" spc="-90" dirty="0">
                <a:solidFill>
                  <a:srgbClr val="434343"/>
                </a:solidFill>
                <a:latin typeface="Roboto"/>
                <a:cs typeface="Roboto"/>
              </a:rPr>
              <a:t>dataset</a:t>
            </a:r>
            <a:r>
              <a:rPr sz="1400" spc="25" dirty="0">
                <a:solidFill>
                  <a:srgbClr val="434343"/>
                </a:solidFill>
                <a:latin typeface="Roboto"/>
                <a:cs typeface="Roboto"/>
              </a:rPr>
              <a:t> </a:t>
            </a:r>
            <a:r>
              <a:rPr sz="1400" spc="-50" dirty="0">
                <a:solidFill>
                  <a:srgbClr val="434343"/>
                </a:solidFill>
                <a:latin typeface="Roboto"/>
                <a:cs typeface="Roboto"/>
              </a:rPr>
              <a:t>(all</a:t>
            </a:r>
            <a:r>
              <a:rPr sz="1400" spc="25" dirty="0">
                <a:solidFill>
                  <a:srgbClr val="434343"/>
                </a:solidFill>
                <a:latin typeface="Roboto"/>
                <a:cs typeface="Roboto"/>
              </a:rPr>
              <a:t> </a:t>
            </a:r>
            <a:r>
              <a:rPr sz="1400" spc="-100" dirty="0">
                <a:solidFill>
                  <a:srgbClr val="434343"/>
                </a:solidFill>
                <a:latin typeface="Roboto"/>
                <a:cs typeface="Roboto"/>
              </a:rPr>
              <a:t>examples</a:t>
            </a:r>
            <a:r>
              <a:rPr sz="1400" spc="20" dirty="0">
                <a:solidFill>
                  <a:srgbClr val="434343"/>
                </a:solidFill>
                <a:latin typeface="Roboto"/>
                <a:cs typeface="Roboto"/>
              </a:rPr>
              <a:t> </a:t>
            </a:r>
            <a:r>
              <a:rPr sz="1400" spc="-90" dirty="0">
                <a:solidFill>
                  <a:srgbClr val="434343"/>
                </a:solidFill>
                <a:latin typeface="Roboto"/>
                <a:cs typeface="Roboto"/>
              </a:rPr>
              <a:t>are</a:t>
            </a:r>
            <a:r>
              <a:rPr sz="1400" spc="30" dirty="0">
                <a:solidFill>
                  <a:srgbClr val="434343"/>
                </a:solidFill>
                <a:latin typeface="Roboto"/>
                <a:cs typeface="Roboto"/>
              </a:rPr>
              <a:t> </a:t>
            </a:r>
            <a:r>
              <a:rPr sz="1400" spc="-110" dirty="0">
                <a:solidFill>
                  <a:srgbClr val="434343"/>
                </a:solidFill>
                <a:latin typeface="Roboto"/>
                <a:cs typeface="Roboto"/>
              </a:rPr>
              <a:t>used</a:t>
            </a:r>
            <a:r>
              <a:rPr sz="1400" spc="25" dirty="0">
                <a:solidFill>
                  <a:srgbClr val="434343"/>
                </a:solidFill>
                <a:latin typeface="Roboto"/>
                <a:cs typeface="Roboto"/>
              </a:rPr>
              <a:t> </a:t>
            </a:r>
            <a:r>
              <a:rPr sz="1400" spc="-200" dirty="0">
                <a:solidFill>
                  <a:srgbClr val="434343"/>
                </a:solidFill>
                <a:latin typeface="Roboto"/>
                <a:cs typeface="Roboto"/>
              </a:rPr>
              <a:t>N-</a:t>
            </a:r>
            <a:r>
              <a:rPr sz="1400" spc="-95" dirty="0">
                <a:solidFill>
                  <a:srgbClr val="434343"/>
                </a:solidFill>
                <a:latin typeface="Roboto"/>
                <a:cs typeface="Roboto"/>
              </a:rPr>
              <a:t>1</a:t>
            </a:r>
            <a:r>
              <a:rPr sz="1400" spc="15" dirty="0">
                <a:solidFill>
                  <a:srgbClr val="434343"/>
                </a:solidFill>
                <a:latin typeface="Roboto"/>
                <a:cs typeface="Roboto"/>
              </a:rPr>
              <a:t> </a:t>
            </a:r>
            <a:r>
              <a:rPr sz="1400" spc="-95" dirty="0">
                <a:solidFill>
                  <a:srgbClr val="434343"/>
                </a:solidFill>
                <a:latin typeface="Roboto"/>
                <a:cs typeface="Roboto"/>
              </a:rPr>
              <a:t>times</a:t>
            </a:r>
            <a:r>
              <a:rPr sz="1400" spc="20" dirty="0">
                <a:solidFill>
                  <a:srgbClr val="434343"/>
                </a:solidFill>
                <a:latin typeface="Roboto"/>
                <a:cs typeface="Roboto"/>
              </a:rPr>
              <a:t> </a:t>
            </a:r>
            <a:r>
              <a:rPr sz="1400" spc="-65" dirty="0">
                <a:solidFill>
                  <a:srgbClr val="434343"/>
                </a:solidFill>
                <a:latin typeface="Roboto"/>
                <a:cs typeface="Roboto"/>
              </a:rPr>
              <a:t>for</a:t>
            </a:r>
            <a:r>
              <a:rPr sz="1400" spc="25" dirty="0">
                <a:solidFill>
                  <a:srgbClr val="434343"/>
                </a:solidFill>
                <a:latin typeface="Roboto"/>
                <a:cs typeface="Roboto"/>
              </a:rPr>
              <a:t> </a:t>
            </a:r>
            <a:r>
              <a:rPr sz="1400" spc="-75" dirty="0">
                <a:solidFill>
                  <a:srgbClr val="434343"/>
                </a:solidFill>
                <a:latin typeface="Roboto"/>
                <a:cs typeface="Roboto"/>
              </a:rPr>
              <a:t>training,</a:t>
            </a:r>
            <a:r>
              <a:rPr sz="1400" spc="25" dirty="0">
                <a:solidFill>
                  <a:srgbClr val="434343"/>
                </a:solidFill>
                <a:latin typeface="Roboto"/>
                <a:cs typeface="Roboto"/>
              </a:rPr>
              <a:t> </a:t>
            </a:r>
            <a:r>
              <a:rPr sz="1400" spc="-114" dirty="0">
                <a:solidFill>
                  <a:srgbClr val="434343"/>
                </a:solidFill>
                <a:latin typeface="Roboto"/>
                <a:cs typeface="Roboto"/>
              </a:rPr>
              <a:t>and</a:t>
            </a:r>
            <a:r>
              <a:rPr sz="1400" spc="25" dirty="0">
                <a:solidFill>
                  <a:srgbClr val="434343"/>
                </a:solidFill>
                <a:latin typeface="Roboto"/>
                <a:cs typeface="Roboto"/>
              </a:rPr>
              <a:t> </a:t>
            </a:r>
            <a:r>
              <a:rPr sz="1400" spc="-105" dirty="0">
                <a:solidFill>
                  <a:srgbClr val="434343"/>
                </a:solidFill>
                <a:latin typeface="Roboto"/>
                <a:cs typeface="Roboto"/>
              </a:rPr>
              <a:t>once</a:t>
            </a:r>
            <a:r>
              <a:rPr sz="1400" spc="30" dirty="0">
                <a:solidFill>
                  <a:srgbClr val="434343"/>
                </a:solidFill>
                <a:latin typeface="Roboto"/>
                <a:cs typeface="Roboto"/>
              </a:rPr>
              <a:t> </a:t>
            </a:r>
            <a:r>
              <a:rPr sz="1400" spc="-65" dirty="0">
                <a:solidFill>
                  <a:srgbClr val="434343"/>
                </a:solidFill>
                <a:latin typeface="Roboto"/>
                <a:cs typeface="Roboto"/>
              </a:rPr>
              <a:t>for</a:t>
            </a:r>
            <a:r>
              <a:rPr sz="1400" spc="25" dirty="0">
                <a:solidFill>
                  <a:srgbClr val="434343"/>
                </a:solidFill>
                <a:latin typeface="Roboto"/>
                <a:cs typeface="Roboto"/>
              </a:rPr>
              <a:t> </a:t>
            </a:r>
            <a:r>
              <a:rPr sz="1400" spc="-70" dirty="0">
                <a:solidFill>
                  <a:srgbClr val="434343"/>
                </a:solidFill>
                <a:latin typeface="Roboto"/>
                <a:cs typeface="Roboto"/>
              </a:rPr>
              <a:t>testing),</a:t>
            </a:r>
            <a:r>
              <a:rPr sz="1400" spc="20" dirty="0">
                <a:solidFill>
                  <a:srgbClr val="434343"/>
                </a:solidFill>
                <a:latin typeface="Roboto"/>
                <a:cs typeface="Roboto"/>
              </a:rPr>
              <a:t> </a:t>
            </a:r>
            <a:r>
              <a:rPr sz="1400" spc="-85" dirty="0">
                <a:solidFill>
                  <a:srgbClr val="434343"/>
                </a:solidFill>
                <a:latin typeface="Roboto"/>
                <a:cs typeface="Roboto"/>
              </a:rPr>
              <a:t>resulting</a:t>
            </a:r>
            <a:r>
              <a:rPr sz="1400" spc="30" dirty="0">
                <a:solidFill>
                  <a:srgbClr val="434343"/>
                </a:solidFill>
                <a:latin typeface="Roboto"/>
                <a:cs typeface="Roboto"/>
              </a:rPr>
              <a:t> </a:t>
            </a:r>
            <a:r>
              <a:rPr sz="1400" spc="-75" dirty="0">
                <a:solidFill>
                  <a:srgbClr val="434343"/>
                </a:solidFill>
                <a:latin typeface="Roboto"/>
                <a:cs typeface="Roboto"/>
              </a:rPr>
              <a:t>in</a:t>
            </a:r>
            <a:r>
              <a:rPr sz="1400" spc="15" dirty="0">
                <a:solidFill>
                  <a:srgbClr val="434343"/>
                </a:solidFill>
                <a:latin typeface="Roboto"/>
                <a:cs typeface="Roboto"/>
              </a:rPr>
              <a:t> </a:t>
            </a:r>
            <a:r>
              <a:rPr sz="1400" spc="-120" dirty="0">
                <a:solidFill>
                  <a:srgbClr val="434343"/>
                </a:solidFill>
                <a:latin typeface="Roboto"/>
                <a:cs typeface="Roboto"/>
              </a:rPr>
              <a:t>N</a:t>
            </a:r>
            <a:r>
              <a:rPr sz="1400" spc="30" dirty="0">
                <a:solidFill>
                  <a:srgbClr val="434343"/>
                </a:solidFill>
                <a:latin typeface="Roboto"/>
                <a:cs typeface="Roboto"/>
              </a:rPr>
              <a:t> </a:t>
            </a:r>
            <a:r>
              <a:rPr sz="1400" spc="-85" dirty="0">
                <a:solidFill>
                  <a:srgbClr val="434343"/>
                </a:solidFill>
                <a:latin typeface="Roboto"/>
                <a:cs typeface="Roboto"/>
              </a:rPr>
              <a:t>validation</a:t>
            </a:r>
            <a:r>
              <a:rPr sz="1400" spc="20" dirty="0">
                <a:solidFill>
                  <a:srgbClr val="434343"/>
                </a:solidFill>
                <a:latin typeface="Roboto"/>
                <a:cs typeface="Roboto"/>
              </a:rPr>
              <a:t> </a:t>
            </a:r>
            <a:r>
              <a:rPr sz="1400" spc="-85" dirty="0">
                <a:solidFill>
                  <a:srgbClr val="434343"/>
                </a:solidFill>
                <a:latin typeface="Roboto"/>
                <a:cs typeface="Roboto"/>
              </a:rPr>
              <a:t>metrics.</a:t>
            </a:r>
            <a:r>
              <a:rPr sz="1400" spc="25" dirty="0">
                <a:solidFill>
                  <a:srgbClr val="434343"/>
                </a:solidFill>
                <a:latin typeface="Roboto"/>
                <a:cs typeface="Roboto"/>
              </a:rPr>
              <a:t> </a:t>
            </a:r>
            <a:r>
              <a:rPr sz="1400" spc="-100" dirty="0">
                <a:solidFill>
                  <a:srgbClr val="434343"/>
                </a:solidFill>
                <a:latin typeface="Roboto"/>
                <a:cs typeface="Roboto"/>
              </a:rPr>
              <a:t>Those</a:t>
            </a:r>
            <a:r>
              <a:rPr sz="1400" spc="-45" dirty="0">
                <a:solidFill>
                  <a:srgbClr val="434343"/>
                </a:solidFill>
                <a:latin typeface="Roboto"/>
                <a:cs typeface="Roboto"/>
              </a:rPr>
              <a:t> </a:t>
            </a:r>
            <a:r>
              <a:rPr sz="1400" spc="-80" dirty="0">
                <a:solidFill>
                  <a:srgbClr val="434343"/>
                </a:solidFill>
                <a:latin typeface="Roboto"/>
                <a:cs typeface="Roboto"/>
              </a:rPr>
              <a:t>validation</a:t>
            </a:r>
            <a:r>
              <a:rPr sz="1400" spc="-30" dirty="0">
                <a:solidFill>
                  <a:srgbClr val="434343"/>
                </a:solidFill>
                <a:latin typeface="Roboto"/>
                <a:cs typeface="Roboto"/>
              </a:rPr>
              <a:t> </a:t>
            </a:r>
            <a:r>
              <a:rPr sz="1400" spc="-90" dirty="0">
                <a:solidFill>
                  <a:srgbClr val="434343"/>
                </a:solidFill>
                <a:latin typeface="Roboto"/>
                <a:cs typeface="Roboto"/>
              </a:rPr>
              <a:t>metrics</a:t>
            </a:r>
            <a:r>
              <a:rPr sz="1400" spc="-35" dirty="0">
                <a:solidFill>
                  <a:srgbClr val="434343"/>
                </a:solidFill>
                <a:latin typeface="Roboto"/>
                <a:cs typeface="Roboto"/>
              </a:rPr>
              <a:t> </a:t>
            </a:r>
            <a:r>
              <a:rPr sz="1400" spc="-114" dirty="0">
                <a:solidFill>
                  <a:srgbClr val="434343"/>
                </a:solidFill>
                <a:latin typeface="Roboto"/>
                <a:cs typeface="Roboto"/>
              </a:rPr>
              <a:t>can</a:t>
            </a:r>
            <a:r>
              <a:rPr sz="1400" spc="-20" dirty="0">
                <a:solidFill>
                  <a:srgbClr val="434343"/>
                </a:solidFill>
                <a:latin typeface="Roboto"/>
                <a:cs typeface="Roboto"/>
              </a:rPr>
              <a:t> </a:t>
            </a:r>
            <a:r>
              <a:rPr sz="1400" spc="-100" dirty="0">
                <a:solidFill>
                  <a:srgbClr val="434343"/>
                </a:solidFill>
                <a:latin typeface="Roboto"/>
                <a:cs typeface="Roboto"/>
              </a:rPr>
              <a:t>be</a:t>
            </a:r>
            <a:r>
              <a:rPr sz="1400" spc="-35" dirty="0">
                <a:solidFill>
                  <a:srgbClr val="434343"/>
                </a:solidFill>
                <a:latin typeface="Roboto"/>
                <a:cs typeface="Roboto"/>
              </a:rPr>
              <a:t> </a:t>
            </a:r>
            <a:r>
              <a:rPr sz="1400" spc="-95" dirty="0">
                <a:solidFill>
                  <a:srgbClr val="434343"/>
                </a:solidFill>
                <a:latin typeface="Roboto"/>
                <a:cs typeface="Roboto"/>
              </a:rPr>
              <a:t>combined,</a:t>
            </a:r>
            <a:r>
              <a:rPr sz="1400" spc="-35" dirty="0">
                <a:solidFill>
                  <a:srgbClr val="434343"/>
                </a:solidFill>
                <a:latin typeface="Roboto"/>
                <a:cs typeface="Roboto"/>
              </a:rPr>
              <a:t> </a:t>
            </a:r>
            <a:r>
              <a:rPr sz="1400" spc="-55" dirty="0">
                <a:solidFill>
                  <a:srgbClr val="434343"/>
                </a:solidFill>
                <a:latin typeface="Roboto"/>
                <a:cs typeface="Roboto"/>
              </a:rPr>
              <a:t>e.g.</a:t>
            </a:r>
            <a:r>
              <a:rPr sz="1400" spc="-25" dirty="0">
                <a:solidFill>
                  <a:srgbClr val="434343"/>
                </a:solidFill>
                <a:latin typeface="Roboto"/>
                <a:cs typeface="Roboto"/>
              </a:rPr>
              <a:t> </a:t>
            </a:r>
            <a:r>
              <a:rPr sz="1400" spc="-114" dirty="0">
                <a:solidFill>
                  <a:srgbClr val="434343"/>
                </a:solidFill>
                <a:latin typeface="Roboto"/>
                <a:cs typeface="Roboto"/>
              </a:rPr>
              <a:t>by</a:t>
            </a:r>
            <a:r>
              <a:rPr sz="1400" spc="-35" dirty="0">
                <a:solidFill>
                  <a:srgbClr val="434343"/>
                </a:solidFill>
                <a:latin typeface="Roboto"/>
                <a:cs typeface="Roboto"/>
              </a:rPr>
              <a:t> </a:t>
            </a:r>
            <a:r>
              <a:rPr sz="1400" spc="-85" dirty="0">
                <a:solidFill>
                  <a:srgbClr val="434343"/>
                </a:solidFill>
                <a:latin typeface="Roboto"/>
                <a:cs typeface="Roboto"/>
              </a:rPr>
              <a:t>calculating</a:t>
            </a:r>
            <a:r>
              <a:rPr sz="1400" spc="-35" dirty="0">
                <a:solidFill>
                  <a:srgbClr val="434343"/>
                </a:solidFill>
                <a:latin typeface="Roboto"/>
                <a:cs typeface="Roboto"/>
              </a:rPr>
              <a:t> </a:t>
            </a:r>
            <a:r>
              <a:rPr sz="1400" spc="-95" dirty="0">
                <a:solidFill>
                  <a:srgbClr val="434343"/>
                </a:solidFill>
                <a:latin typeface="Roboto"/>
                <a:cs typeface="Roboto"/>
              </a:rPr>
              <a:t>the</a:t>
            </a:r>
            <a:r>
              <a:rPr sz="1400" spc="-35" dirty="0">
                <a:solidFill>
                  <a:srgbClr val="434343"/>
                </a:solidFill>
                <a:latin typeface="Roboto"/>
                <a:cs typeface="Roboto"/>
              </a:rPr>
              <a:t> </a:t>
            </a:r>
            <a:r>
              <a:rPr sz="1400" spc="-130" dirty="0">
                <a:solidFill>
                  <a:srgbClr val="434343"/>
                </a:solidFill>
                <a:latin typeface="Roboto"/>
                <a:cs typeface="Roboto"/>
              </a:rPr>
              <a:t>mean</a:t>
            </a:r>
            <a:r>
              <a:rPr sz="1400" spc="-20" dirty="0">
                <a:solidFill>
                  <a:srgbClr val="434343"/>
                </a:solidFill>
                <a:latin typeface="Roboto"/>
                <a:cs typeface="Roboto"/>
              </a:rPr>
              <a:t> </a:t>
            </a:r>
            <a:r>
              <a:rPr sz="1400" spc="-90" dirty="0">
                <a:solidFill>
                  <a:srgbClr val="434343"/>
                </a:solidFill>
                <a:latin typeface="Roboto"/>
                <a:cs typeface="Roboto"/>
              </a:rPr>
              <a:t>over</a:t>
            </a:r>
            <a:r>
              <a:rPr sz="1400" spc="-30" dirty="0">
                <a:solidFill>
                  <a:srgbClr val="434343"/>
                </a:solidFill>
                <a:latin typeface="Roboto"/>
                <a:cs typeface="Roboto"/>
              </a:rPr>
              <a:t> </a:t>
            </a:r>
            <a:r>
              <a:rPr sz="1400" spc="-95" dirty="0">
                <a:solidFill>
                  <a:srgbClr val="434343"/>
                </a:solidFill>
                <a:latin typeface="Roboto"/>
                <a:cs typeface="Roboto"/>
              </a:rPr>
              <a:t>the</a:t>
            </a:r>
            <a:r>
              <a:rPr sz="1400" spc="-35" dirty="0">
                <a:solidFill>
                  <a:srgbClr val="434343"/>
                </a:solidFill>
                <a:latin typeface="Roboto"/>
                <a:cs typeface="Roboto"/>
              </a:rPr>
              <a:t> </a:t>
            </a:r>
            <a:r>
              <a:rPr sz="1400" spc="-120" dirty="0">
                <a:solidFill>
                  <a:srgbClr val="434343"/>
                </a:solidFill>
                <a:latin typeface="Roboto"/>
                <a:cs typeface="Roboto"/>
              </a:rPr>
              <a:t>N</a:t>
            </a:r>
            <a:r>
              <a:rPr sz="1400" spc="-45" dirty="0">
                <a:solidFill>
                  <a:srgbClr val="434343"/>
                </a:solidFill>
                <a:latin typeface="Roboto"/>
                <a:cs typeface="Roboto"/>
              </a:rPr>
              <a:t> </a:t>
            </a:r>
            <a:r>
              <a:rPr sz="1400" spc="-80" dirty="0">
                <a:solidFill>
                  <a:srgbClr val="434343"/>
                </a:solidFill>
                <a:latin typeface="Roboto"/>
                <a:cs typeface="Roboto"/>
              </a:rPr>
              <a:t>validation</a:t>
            </a:r>
            <a:r>
              <a:rPr sz="1400" spc="-15" dirty="0">
                <a:solidFill>
                  <a:srgbClr val="434343"/>
                </a:solidFill>
                <a:latin typeface="Roboto"/>
                <a:cs typeface="Roboto"/>
              </a:rPr>
              <a:t> </a:t>
            </a:r>
            <a:r>
              <a:rPr sz="1400" spc="-85" dirty="0">
                <a:solidFill>
                  <a:srgbClr val="434343"/>
                </a:solidFill>
                <a:latin typeface="Roboto"/>
                <a:cs typeface="Roboto"/>
              </a:rPr>
              <a:t>metric</a:t>
            </a:r>
            <a:r>
              <a:rPr sz="1400" spc="-45" dirty="0">
                <a:solidFill>
                  <a:srgbClr val="434343"/>
                </a:solidFill>
                <a:latin typeface="Roboto"/>
                <a:cs typeface="Roboto"/>
              </a:rPr>
              <a:t> </a:t>
            </a:r>
            <a:r>
              <a:rPr sz="1400" spc="-85" dirty="0">
                <a:solidFill>
                  <a:srgbClr val="434343"/>
                </a:solidFill>
                <a:latin typeface="Roboto"/>
                <a:cs typeface="Roboto"/>
              </a:rPr>
              <a:t>values.</a:t>
            </a:r>
            <a:endParaRPr sz="1400">
              <a:latin typeface="Roboto"/>
              <a:cs typeface="Roboto"/>
            </a:endParaRPr>
          </a:p>
          <a:p>
            <a:pPr marL="12700" algn="just">
              <a:lnSpc>
                <a:spcPct val="100000"/>
              </a:lnSpc>
              <a:spcBef>
                <a:spcPts val="400"/>
              </a:spcBef>
            </a:pPr>
            <a:r>
              <a:rPr sz="1400" spc="-105" dirty="0">
                <a:solidFill>
                  <a:srgbClr val="434343"/>
                </a:solidFill>
                <a:latin typeface="Roboto"/>
                <a:cs typeface="Roboto"/>
              </a:rPr>
              <a:t>The</a:t>
            </a:r>
            <a:r>
              <a:rPr sz="1400" spc="15" dirty="0">
                <a:solidFill>
                  <a:srgbClr val="434343"/>
                </a:solidFill>
                <a:latin typeface="Roboto"/>
                <a:cs typeface="Roboto"/>
              </a:rPr>
              <a:t> </a:t>
            </a:r>
            <a:r>
              <a:rPr sz="1400" spc="-110" dirty="0">
                <a:solidFill>
                  <a:srgbClr val="434343"/>
                </a:solidFill>
                <a:latin typeface="Roboto"/>
                <a:cs typeface="Roboto"/>
              </a:rPr>
              <a:t>advantage</a:t>
            </a:r>
            <a:r>
              <a:rPr sz="1400" spc="25" dirty="0">
                <a:solidFill>
                  <a:srgbClr val="434343"/>
                </a:solidFill>
                <a:latin typeface="Roboto"/>
                <a:cs typeface="Roboto"/>
              </a:rPr>
              <a:t> </a:t>
            </a:r>
            <a:r>
              <a:rPr sz="1400" spc="-30" dirty="0">
                <a:solidFill>
                  <a:srgbClr val="434343"/>
                </a:solidFill>
                <a:latin typeface="Roboto"/>
                <a:cs typeface="Roboto"/>
              </a:rPr>
              <a:t>of</a:t>
            </a:r>
            <a:r>
              <a:rPr sz="1400" spc="10" dirty="0">
                <a:solidFill>
                  <a:srgbClr val="434343"/>
                </a:solidFill>
                <a:latin typeface="Roboto"/>
                <a:cs typeface="Roboto"/>
              </a:rPr>
              <a:t> </a:t>
            </a:r>
            <a:r>
              <a:rPr sz="1400" spc="-85" dirty="0">
                <a:solidFill>
                  <a:srgbClr val="434343"/>
                </a:solidFill>
                <a:latin typeface="Roboto"/>
                <a:cs typeface="Roboto"/>
              </a:rPr>
              <a:t>this</a:t>
            </a:r>
            <a:r>
              <a:rPr sz="1400" dirty="0">
                <a:solidFill>
                  <a:srgbClr val="434343"/>
                </a:solidFill>
                <a:latin typeface="Roboto"/>
                <a:cs typeface="Roboto"/>
              </a:rPr>
              <a:t> </a:t>
            </a:r>
            <a:r>
              <a:rPr sz="1400" spc="-114" dirty="0">
                <a:solidFill>
                  <a:srgbClr val="434343"/>
                </a:solidFill>
                <a:latin typeface="Roboto"/>
                <a:cs typeface="Roboto"/>
              </a:rPr>
              <a:t>method</a:t>
            </a:r>
            <a:r>
              <a:rPr sz="1400" spc="20" dirty="0">
                <a:solidFill>
                  <a:srgbClr val="434343"/>
                </a:solidFill>
                <a:latin typeface="Roboto"/>
                <a:cs typeface="Roboto"/>
              </a:rPr>
              <a:t> </a:t>
            </a:r>
            <a:r>
              <a:rPr sz="1400" spc="-45" dirty="0">
                <a:solidFill>
                  <a:srgbClr val="434343"/>
                </a:solidFill>
                <a:latin typeface="Roboto"/>
                <a:cs typeface="Roboto"/>
              </a:rPr>
              <a:t>is</a:t>
            </a:r>
            <a:r>
              <a:rPr sz="1400" spc="5" dirty="0">
                <a:solidFill>
                  <a:srgbClr val="434343"/>
                </a:solidFill>
                <a:latin typeface="Roboto"/>
                <a:cs typeface="Roboto"/>
              </a:rPr>
              <a:t> </a:t>
            </a:r>
            <a:r>
              <a:rPr sz="1400" spc="-95" dirty="0">
                <a:solidFill>
                  <a:srgbClr val="434343"/>
                </a:solidFill>
                <a:latin typeface="Roboto"/>
                <a:cs typeface="Roboto"/>
              </a:rPr>
              <a:t>that</a:t>
            </a:r>
            <a:r>
              <a:rPr sz="1400" spc="20" dirty="0">
                <a:solidFill>
                  <a:srgbClr val="434343"/>
                </a:solidFill>
                <a:latin typeface="Roboto"/>
                <a:cs typeface="Roboto"/>
              </a:rPr>
              <a:t> </a:t>
            </a:r>
            <a:r>
              <a:rPr sz="1400" spc="-40" dirty="0">
                <a:solidFill>
                  <a:srgbClr val="006FC0"/>
                </a:solidFill>
                <a:latin typeface="Roboto"/>
                <a:cs typeface="Roboto"/>
              </a:rPr>
              <a:t>all</a:t>
            </a:r>
            <a:r>
              <a:rPr sz="1400" spc="10" dirty="0">
                <a:solidFill>
                  <a:srgbClr val="006FC0"/>
                </a:solidFill>
                <a:latin typeface="Roboto"/>
                <a:cs typeface="Roboto"/>
              </a:rPr>
              <a:t> </a:t>
            </a:r>
            <a:r>
              <a:rPr sz="1400" spc="-100" dirty="0">
                <a:solidFill>
                  <a:srgbClr val="006FC0"/>
                </a:solidFill>
                <a:latin typeface="Roboto"/>
                <a:cs typeface="Roboto"/>
              </a:rPr>
              <a:t>data</a:t>
            </a:r>
            <a:r>
              <a:rPr sz="1400" spc="20" dirty="0">
                <a:solidFill>
                  <a:srgbClr val="006FC0"/>
                </a:solidFill>
                <a:latin typeface="Roboto"/>
                <a:cs typeface="Roboto"/>
              </a:rPr>
              <a:t> </a:t>
            </a:r>
            <a:r>
              <a:rPr sz="1400" spc="-45" dirty="0">
                <a:solidFill>
                  <a:srgbClr val="006FC0"/>
                </a:solidFill>
                <a:latin typeface="Roboto"/>
                <a:cs typeface="Roboto"/>
              </a:rPr>
              <a:t>is</a:t>
            </a:r>
            <a:r>
              <a:rPr sz="1400" spc="10" dirty="0">
                <a:solidFill>
                  <a:srgbClr val="006FC0"/>
                </a:solidFill>
                <a:latin typeface="Roboto"/>
                <a:cs typeface="Roboto"/>
              </a:rPr>
              <a:t> </a:t>
            </a:r>
            <a:r>
              <a:rPr sz="1400" spc="-110" dirty="0">
                <a:solidFill>
                  <a:srgbClr val="006FC0"/>
                </a:solidFill>
                <a:latin typeface="Roboto"/>
                <a:cs typeface="Roboto"/>
              </a:rPr>
              <a:t>used</a:t>
            </a:r>
            <a:r>
              <a:rPr sz="1400" spc="15" dirty="0">
                <a:solidFill>
                  <a:srgbClr val="006FC0"/>
                </a:solidFill>
                <a:latin typeface="Roboto"/>
                <a:cs typeface="Roboto"/>
              </a:rPr>
              <a:t> </a:t>
            </a:r>
            <a:r>
              <a:rPr sz="1400" spc="-110" dirty="0">
                <a:solidFill>
                  <a:srgbClr val="006FC0"/>
                </a:solidFill>
                <a:latin typeface="Roboto"/>
                <a:cs typeface="Roboto"/>
              </a:rPr>
              <a:t>both</a:t>
            </a:r>
            <a:r>
              <a:rPr sz="1400" spc="20" dirty="0">
                <a:solidFill>
                  <a:srgbClr val="006FC0"/>
                </a:solidFill>
                <a:latin typeface="Roboto"/>
                <a:cs typeface="Roboto"/>
              </a:rPr>
              <a:t> </a:t>
            </a:r>
            <a:r>
              <a:rPr sz="1400" spc="-60" dirty="0">
                <a:solidFill>
                  <a:srgbClr val="006FC0"/>
                </a:solidFill>
                <a:latin typeface="Roboto"/>
                <a:cs typeface="Roboto"/>
              </a:rPr>
              <a:t>for</a:t>
            </a:r>
            <a:r>
              <a:rPr sz="1400" spc="15" dirty="0">
                <a:solidFill>
                  <a:srgbClr val="006FC0"/>
                </a:solidFill>
                <a:latin typeface="Roboto"/>
                <a:cs typeface="Roboto"/>
              </a:rPr>
              <a:t> </a:t>
            </a:r>
            <a:r>
              <a:rPr sz="1400" spc="-85" dirty="0">
                <a:solidFill>
                  <a:srgbClr val="006FC0"/>
                </a:solidFill>
                <a:latin typeface="Roboto"/>
                <a:cs typeface="Roboto"/>
              </a:rPr>
              <a:t>training</a:t>
            </a:r>
            <a:r>
              <a:rPr sz="1400" spc="20" dirty="0">
                <a:solidFill>
                  <a:srgbClr val="006FC0"/>
                </a:solidFill>
                <a:latin typeface="Roboto"/>
                <a:cs typeface="Roboto"/>
              </a:rPr>
              <a:t> </a:t>
            </a:r>
            <a:r>
              <a:rPr sz="1400" spc="-120" dirty="0">
                <a:solidFill>
                  <a:srgbClr val="006FC0"/>
                </a:solidFill>
                <a:latin typeface="Roboto"/>
                <a:cs typeface="Roboto"/>
              </a:rPr>
              <a:t>and</a:t>
            </a:r>
            <a:r>
              <a:rPr sz="1400" spc="5" dirty="0">
                <a:solidFill>
                  <a:srgbClr val="006FC0"/>
                </a:solidFill>
                <a:latin typeface="Roboto"/>
                <a:cs typeface="Roboto"/>
              </a:rPr>
              <a:t> </a:t>
            </a:r>
            <a:r>
              <a:rPr sz="1400" spc="-75" dirty="0">
                <a:solidFill>
                  <a:srgbClr val="006FC0"/>
                </a:solidFill>
                <a:latin typeface="Roboto"/>
                <a:cs typeface="Roboto"/>
              </a:rPr>
              <a:t>testing</a:t>
            </a:r>
            <a:r>
              <a:rPr sz="1400" spc="-75" dirty="0">
                <a:solidFill>
                  <a:srgbClr val="434343"/>
                </a:solidFill>
                <a:latin typeface="Roboto"/>
                <a:cs typeface="Roboto"/>
              </a:rPr>
              <a:t>,</a:t>
            </a:r>
            <a:r>
              <a:rPr sz="1400" spc="10" dirty="0">
                <a:solidFill>
                  <a:srgbClr val="434343"/>
                </a:solidFill>
                <a:latin typeface="Roboto"/>
                <a:cs typeface="Roboto"/>
              </a:rPr>
              <a:t> </a:t>
            </a:r>
            <a:r>
              <a:rPr sz="1400" spc="-125" dirty="0">
                <a:solidFill>
                  <a:srgbClr val="434343"/>
                </a:solidFill>
                <a:latin typeface="Roboto"/>
                <a:cs typeface="Roboto"/>
              </a:rPr>
              <a:t>and</a:t>
            </a:r>
            <a:r>
              <a:rPr sz="1400" spc="20" dirty="0">
                <a:solidFill>
                  <a:srgbClr val="434343"/>
                </a:solidFill>
                <a:latin typeface="Roboto"/>
                <a:cs typeface="Roboto"/>
              </a:rPr>
              <a:t> </a:t>
            </a:r>
            <a:r>
              <a:rPr sz="1400" spc="-90" dirty="0">
                <a:solidFill>
                  <a:srgbClr val="434343"/>
                </a:solidFill>
                <a:latin typeface="Roboto"/>
                <a:cs typeface="Roboto"/>
              </a:rPr>
              <a:t>that</a:t>
            </a:r>
            <a:r>
              <a:rPr sz="1400" spc="20" dirty="0">
                <a:solidFill>
                  <a:srgbClr val="434343"/>
                </a:solidFill>
                <a:latin typeface="Roboto"/>
                <a:cs typeface="Roboto"/>
              </a:rPr>
              <a:t> </a:t>
            </a:r>
            <a:r>
              <a:rPr sz="1400" spc="-95" dirty="0">
                <a:solidFill>
                  <a:srgbClr val="434343"/>
                </a:solidFill>
                <a:latin typeface="Roboto"/>
                <a:cs typeface="Roboto"/>
              </a:rPr>
              <a:t>the</a:t>
            </a:r>
            <a:r>
              <a:rPr sz="1400" spc="20" dirty="0">
                <a:solidFill>
                  <a:srgbClr val="434343"/>
                </a:solidFill>
                <a:latin typeface="Roboto"/>
                <a:cs typeface="Roboto"/>
              </a:rPr>
              <a:t> </a:t>
            </a:r>
            <a:r>
              <a:rPr sz="1400" spc="-110" dirty="0">
                <a:solidFill>
                  <a:srgbClr val="434343"/>
                </a:solidFill>
                <a:latin typeface="Roboto"/>
                <a:cs typeface="Roboto"/>
              </a:rPr>
              <a:t>combined</a:t>
            </a:r>
            <a:r>
              <a:rPr sz="1400" spc="15" dirty="0">
                <a:solidFill>
                  <a:srgbClr val="434343"/>
                </a:solidFill>
                <a:latin typeface="Roboto"/>
                <a:cs typeface="Roboto"/>
              </a:rPr>
              <a:t> </a:t>
            </a:r>
            <a:r>
              <a:rPr sz="1400" spc="-80" dirty="0">
                <a:solidFill>
                  <a:srgbClr val="434343"/>
                </a:solidFill>
                <a:latin typeface="Roboto"/>
                <a:cs typeface="Roboto"/>
              </a:rPr>
              <a:t>validation</a:t>
            </a:r>
            <a:r>
              <a:rPr sz="1400" spc="5" dirty="0">
                <a:solidFill>
                  <a:srgbClr val="434343"/>
                </a:solidFill>
                <a:latin typeface="Roboto"/>
                <a:cs typeface="Roboto"/>
              </a:rPr>
              <a:t> </a:t>
            </a:r>
            <a:r>
              <a:rPr sz="1400" spc="-90" dirty="0">
                <a:solidFill>
                  <a:srgbClr val="434343"/>
                </a:solidFill>
                <a:latin typeface="Roboto"/>
                <a:cs typeface="Roboto"/>
              </a:rPr>
              <a:t>metrics</a:t>
            </a:r>
            <a:r>
              <a:rPr sz="1400" spc="15" dirty="0">
                <a:solidFill>
                  <a:srgbClr val="434343"/>
                </a:solidFill>
                <a:latin typeface="Roboto"/>
                <a:cs typeface="Roboto"/>
              </a:rPr>
              <a:t> </a:t>
            </a:r>
            <a:r>
              <a:rPr sz="1400" spc="-85" dirty="0">
                <a:solidFill>
                  <a:srgbClr val="434343"/>
                </a:solidFill>
                <a:latin typeface="Roboto"/>
                <a:cs typeface="Roboto"/>
              </a:rPr>
              <a:t>over</a:t>
            </a:r>
            <a:r>
              <a:rPr sz="1400" spc="15" dirty="0">
                <a:solidFill>
                  <a:srgbClr val="434343"/>
                </a:solidFill>
                <a:latin typeface="Roboto"/>
                <a:cs typeface="Roboto"/>
              </a:rPr>
              <a:t> </a:t>
            </a:r>
            <a:r>
              <a:rPr sz="1400" spc="-45" dirty="0">
                <a:solidFill>
                  <a:srgbClr val="434343"/>
                </a:solidFill>
                <a:latin typeface="Roboto"/>
                <a:cs typeface="Roboto"/>
              </a:rPr>
              <a:t>all</a:t>
            </a:r>
            <a:r>
              <a:rPr sz="1400" spc="20" dirty="0">
                <a:solidFill>
                  <a:srgbClr val="434343"/>
                </a:solidFill>
                <a:latin typeface="Roboto"/>
                <a:cs typeface="Roboto"/>
              </a:rPr>
              <a:t> </a:t>
            </a:r>
            <a:r>
              <a:rPr sz="1400" spc="-95" dirty="0">
                <a:solidFill>
                  <a:srgbClr val="434343"/>
                </a:solidFill>
                <a:latin typeface="Roboto"/>
                <a:cs typeface="Roboto"/>
              </a:rPr>
              <a:t>parts</a:t>
            </a:r>
            <a:r>
              <a:rPr sz="1400" dirty="0">
                <a:solidFill>
                  <a:srgbClr val="434343"/>
                </a:solidFill>
                <a:latin typeface="Roboto"/>
                <a:cs typeface="Roboto"/>
              </a:rPr>
              <a:t> </a:t>
            </a:r>
            <a:r>
              <a:rPr sz="1400" spc="-25" dirty="0">
                <a:solidFill>
                  <a:srgbClr val="434343"/>
                </a:solidFill>
                <a:latin typeface="Roboto"/>
                <a:cs typeface="Roboto"/>
              </a:rPr>
              <a:t>of</a:t>
            </a:r>
            <a:endParaRPr sz="1400">
              <a:latin typeface="Roboto"/>
              <a:cs typeface="Roboto"/>
            </a:endParaRPr>
          </a:p>
          <a:p>
            <a:pPr marL="12700" algn="just">
              <a:lnSpc>
                <a:spcPct val="100000"/>
              </a:lnSpc>
            </a:pPr>
            <a:r>
              <a:rPr sz="1400" spc="-95" dirty="0">
                <a:solidFill>
                  <a:srgbClr val="434343"/>
                </a:solidFill>
                <a:latin typeface="Roboto"/>
                <a:cs typeface="Roboto"/>
              </a:rPr>
              <a:t>the</a:t>
            </a:r>
            <a:r>
              <a:rPr sz="1400" spc="-5" dirty="0">
                <a:solidFill>
                  <a:srgbClr val="434343"/>
                </a:solidFill>
                <a:latin typeface="Roboto"/>
                <a:cs typeface="Roboto"/>
              </a:rPr>
              <a:t> </a:t>
            </a:r>
            <a:r>
              <a:rPr sz="1400" spc="-100" dirty="0">
                <a:solidFill>
                  <a:srgbClr val="434343"/>
                </a:solidFill>
                <a:latin typeface="Roboto"/>
                <a:cs typeface="Roboto"/>
              </a:rPr>
              <a:t>data</a:t>
            </a:r>
            <a:r>
              <a:rPr sz="1400" spc="5" dirty="0">
                <a:solidFill>
                  <a:srgbClr val="434343"/>
                </a:solidFill>
                <a:latin typeface="Roboto"/>
                <a:cs typeface="Roboto"/>
              </a:rPr>
              <a:t> </a:t>
            </a:r>
            <a:r>
              <a:rPr sz="1400" spc="-85" dirty="0">
                <a:solidFill>
                  <a:srgbClr val="434343"/>
                </a:solidFill>
                <a:latin typeface="Roboto"/>
                <a:cs typeface="Roboto"/>
              </a:rPr>
              <a:t>give</a:t>
            </a:r>
            <a:r>
              <a:rPr sz="1400" spc="5" dirty="0">
                <a:solidFill>
                  <a:srgbClr val="434343"/>
                </a:solidFill>
                <a:latin typeface="Roboto"/>
                <a:cs typeface="Roboto"/>
              </a:rPr>
              <a:t> </a:t>
            </a:r>
            <a:r>
              <a:rPr sz="1400" spc="-110" dirty="0">
                <a:solidFill>
                  <a:srgbClr val="434343"/>
                </a:solidFill>
                <a:latin typeface="Roboto"/>
                <a:cs typeface="Roboto"/>
              </a:rPr>
              <a:t>a</a:t>
            </a:r>
            <a:r>
              <a:rPr sz="1400" spc="5" dirty="0">
                <a:solidFill>
                  <a:srgbClr val="434343"/>
                </a:solidFill>
                <a:latin typeface="Roboto"/>
                <a:cs typeface="Roboto"/>
              </a:rPr>
              <a:t> </a:t>
            </a:r>
            <a:r>
              <a:rPr sz="1400" spc="-85" dirty="0">
                <a:solidFill>
                  <a:srgbClr val="434343"/>
                </a:solidFill>
                <a:latin typeface="Roboto"/>
                <a:cs typeface="Roboto"/>
              </a:rPr>
              <a:t>better</a:t>
            </a:r>
            <a:r>
              <a:rPr sz="1400" spc="-10" dirty="0">
                <a:solidFill>
                  <a:srgbClr val="434343"/>
                </a:solidFill>
                <a:latin typeface="Roboto"/>
                <a:cs typeface="Roboto"/>
              </a:rPr>
              <a:t> </a:t>
            </a:r>
            <a:r>
              <a:rPr sz="1400" spc="-114" dirty="0">
                <a:solidFill>
                  <a:srgbClr val="434343"/>
                </a:solidFill>
                <a:latin typeface="Roboto"/>
                <a:cs typeface="Roboto"/>
              </a:rPr>
              <a:t>measure</a:t>
            </a:r>
            <a:r>
              <a:rPr sz="1400" dirty="0">
                <a:solidFill>
                  <a:srgbClr val="434343"/>
                </a:solidFill>
                <a:latin typeface="Roboto"/>
                <a:cs typeface="Roboto"/>
              </a:rPr>
              <a:t> </a:t>
            </a:r>
            <a:r>
              <a:rPr sz="1400" spc="-60" dirty="0">
                <a:solidFill>
                  <a:srgbClr val="434343"/>
                </a:solidFill>
                <a:latin typeface="Roboto"/>
                <a:cs typeface="Roboto"/>
              </a:rPr>
              <a:t>for</a:t>
            </a:r>
            <a:r>
              <a:rPr sz="1400" spc="-5" dirty="0">
                <a:solidFill>
                  <a:srgbClr val="434343"/>
                </a:solidFill>
                <a:latin typeface="Roboto"/>
                <a:cs typeface="Roboto"/>
              </a:rPr>
              <a:t> </a:t>
            </a:r>
            <a:r>
              <a:rPr sz="1400" spc="-90" dirty="0">
                <a:solidFill>
                  <a:srgbClr val="434343"/>
                </a:solidFill>
                <a:latin typeface="Roboto"/>
                <a:cs typeface="Roboto"/>
              </a:rPr>
              <a:t>global</a:t>
            </a:r>
            <a:r>
              <a:rPr sz="1400" spc="-20" dirty="0">
                <a:solidFill>
                  <a:srgbClr val="434343"/>
                </a:solidFill>
                <a:latin typeface="Roboto"/>
                <a:cs typeface="Roboto"/>
              </a:rPr>
              <a:t> </a:t>
            </a:r>
            <a:r>
              <a:rPr sz="1400" spc="-10" dirty="0">
                <a:solidFill>
                  <a:srgbClr val="434343"/>
                </a:solidFill>
                <a:latin typeface="Roboto"/>
                <a:cs typeface="Roboto"/>
              </a:rPr>
              <a:t>performance.</a:t>
            </a:r>
            <a:endParaRPr sz="1400">
              <a:latin typeface="Roboto"/>
              <a:cs typeface="Roboto"/>
            </a:endParaRPr>
          </a:p>
          <a:p>
            <a:pPr marL="12700" marR="6985" algn="just">
              <a:lnSpc>
                <a:spcPct val="100000"/>
              </a:lnSpc>
              <a:spcBef>
                <a:spcPts val="400"/>
              </a:spcBef>
            </a:pPr>
            <a:r>
              <a:rPr sz="1400" spc="-125" dirty="0">
                <a:solidFill>
                  <a:srgbClr val="434343"/>
                </a:solidFill>
                <a:latin typeface="Roboto"/>
                <a:cs typeface="Roboto"/>
              </a:rPr>
              <a:t>The</a:t>
            </a:r>
            <a:r>
              <a:rPr sz="1400" spc="35" dirty="0">
                <a:solidFill>
                  <a:srgbClr val="434343"/>
                </a:solidFill>
                <a:latin typeface="Roboto"/>
                <a:cs typeface="Roboto"/>
              </a:rPr>
              <a:t> </a:t>
            </a:r>
            <a:r>
              <a:rPr sz="1400" spc="-110" dirty="0">
                <a:solidFill>
                  <a:srgbClr val="434343"/>
                </a:solidFill>
                <a:latin typeface="Roboto"/>
                <a:cs typeface="Roboto"/>
              </a:rPr>
              <a:t>disadvantage</a:t>
            </a:r>
            <a:r>
              <a:rPr sz="1400" spc="25" dirty="0">
                <a:solidFill>
                  <a:srgbClr val="434343"/>
                </a:solidFill>
                <a:latin typeface="Roboto"/>
                <a:cs typeface="Roboto"/>
              </a:rPr>
              <a:t> </a:t>
            </a:r>
            <a:r>
              <a:rPr sz="1400" spc="-80" dirty="0">
                <a:solidFill>
                  <a:srgbClr val="434343"/>
                </a:solidFill>
                <a:latin typeface="Roboto"/>
                <a:cs typeface="Roboto"/>
              </a:rPr>
              <a:t>is</a:t>
            </a:r>
            <a:r>
              <a:rPr sz="1400" spc="-10" dirty="0">
                <a:solidFill>
                  <a:srgbClr val="434343"/>
                </a:solidFill>
                <a:latin typeface="Roboto"/>
                <a:cs typeface="Roboto"/>
              </a:rPr>
              <a:t> </a:t>
            </a:r>
            <a:r>
              <a:rPr sz="1400" spc="-100" dirty="0">
                <a:solidFill>
                  <a:srgbClr val="434343"/>
                </a:solidFill>
                <a:latin typeface="Roboto"/>
                <a:cs typeface="Roboto"/>
              </a:rPr>
              <a:t>that</a:t>
            </a:r>
            <a:r>
              <a:rPr sz="1400" spc="15" dirty="0">
                <a:solidFill>
                  <a:srgbClr val="434343"/>
                </a:solidFill>
                <a:latin typeface="Roboto"/>
                <a:cs typeface="Roboto"/>
              </a:rPr>
              <a:t> </a:t>
            </a:r>
            <a:r>
              <a:rPr sz="1400" spc="-180" dirty="0">
                <a:solidFill>
                  <a:srgbClr val="434343"/>
                </a:solidFill>
                <a:latin typeface="Roboto"/>
                <a:cs typeface="Roboto"/>
              </a:rPr>
              <a:t>we</a:t>
            </a:r>
            <a:r>
              <a:rPr sz="1400" spc="90" dirty="0">
                <a:solidFill>
                  <a:srgbClr val="434343"/>
                </a:solidFill>
                <a:latin typeface="Roboto"/>
                <a:cs typeface="Roboto"/>
              </a:rPr>
              <a:t> </a:t>
            </a:r>
            <a:r>
              <a:rPr sz="1400" spc="-130" dirty="0">
                <a:solidFill>
                  <a:srgbClr val="006FC0"/>
                </a:solidFill>
                <a:latin typeface="Roboto"/>
                <a:cs typeface="Roboto"/>
              </a:rPr>
              <a:t>end</a:t>
            </a:r>
            <a:r>
              <a:rPr sz="1400" spc="45" dirty="0">
                <a:solidFill>
                  <a:srgbClr val="006FC0"/>
                </a:solidFill>
                <a:latin typeface="Roboto"/>
                <a:cs typeface="Roboto"/>
              </a:rPr>
              <a:t> </a:t>
            </a:r>
            <a:r>
              <a:rPr sz="1400" spc="-175" dirty="0">
                <a:solidFill>
                  <a:srgbClr val="006FC0"/>
                </a:solidFill>
                <a:latin typeface="Roboto"/>
                <a:cs typeface="Roboto"/>
              </a:rPr>
              <a:t>up</a:t>
            </a:r>
            <a:r>
              <a:rPr sz="1400" spc="85" dirty="0">
                <a:solidFill>
                  <a:srgbClr val="006FC0"/>
                </a:solidFill>
                <a:latin typeface="Roboto"/>
                <a:cs typeface="Roboto"/>
              </a:rPr>
              <a:t> </a:t>
            </a:r>
            <a:r>
              <a:rPr sz="1400" spc="-120" dirty="0">
                <a:solidFill>
                  <a:srgbClr val="006FC0"/>
                </a:solidFill>
                <a:latin typeface="Roboto"/>
                <a:cs typeface="Roboto"/>
              </a:rPr>
              <a:t>with</a:t>
            </a:r>
            <a:r>
              <a:rPr sz="1400" spc="35" dirty="0">
                <a:solidFill>
                  <a:srgbClr val="006FC0"/>
                </a:solidFill>
                <a:latin typeface="Roboto"/>
                <a:cs typeface="Roboto"/>
              </a:rPr>
              <a:t> </a:t>
            </a:r>
            <a:r>
              <a:rPr sz="1400" spc="-95" dirty="0">
                <a:solidFill>
                  <a:srgbClr val="006FC0"/>
                </a:solidFill>
                <a:latin typeface="Roboto"/>
                <a:cs typeface="Roboto"/>
              </a:rPr>
              <a:t>multiple</a:t>
            </a:r>
            <a:r>
              <a:rPr sz="1400" spc="50" dirty="0">
                <a:solidFill>
                  <a:srgbClr val="006FC0"/>
                </a:solidFill>
                <a:latin typeface="Roboto"/>
                <a:cs typeface="Roboto"/>
              </a:rPr>
              <a:t> </a:t>
            </a:r>
            <a:r>
              <a:rPr sz="1400" spc="-95" dirty="0">
                <a:solidFill>
                  <a:srgbClr val="006FC0"/>
                </a:solidFill>
                <a:latin typeface="Roboto"/>
                <a:cs typeface="Roboto"/>
              </a:rPr>
              <a:t>models</a:t>
            </a:r>
            <a:r>
              <a:rPr sz="1400" spc="-95" dirty="0">
                <a:solidFill>
                  <a:srgbClr val="434343"/>
                </a:solidFill>
                <a:latin typeface="Roboto"/>
                <a:cs typeface="Roboto"/>
              </a:rPr>
              <a:t>.</a:t>
            </a:r>
            <a:r>
              <a:rPr sz="1400" spc="45" dirty="0">
                <a:solidFill>
                  <a:srgbClr val="434343"/>
                </a:solidFill>
                <a:latin typeface="Roboto"/>
                <a:cs typeface="Roboto"/>
              </a:rPr>
              <a:t> </a:t>
            </a:r>
            <a:r>
              <a:rPr sz="1400" spc="-120" dirty="0">
                <a:solidFill>
                  <a:srgbClr val="434343"/>
                </a:solidFill>
                <a:latin typeface="Roboto"/>
                <a:cs typeface="Roboto"/>
              </a:rPr>
              <a:t>That</a:t>
            </a:r>
            <a:r>
              <a:rPr sz="1400" spc="35" dirty="0">
                <a:solidFill>
                  <a:srgbClr val="434343"/>
                </a:solidFill>
                <a:latin typeface="Roboto"/>
                <a:cs typeface="Roboto"/>
              </a:rPr>
              <a:t> </a:t>
            </a:r>
            <a:r>
              <a:rPr sz="1400" spc="-140" dirty="0">
                <a:solidFill>
                  <a:srgbClr val="434343"/>
                </a:solidFill>
                <a:latin typeface="Roboto"/>
                <a:cs typeface="Roboto"/>
              </a:rPr>
              <a:t>means</a:t>
            </a:r>
            <a:r>
              <a:rPr sz="1400" spc="55" dirty="0">
                <a:solidFill>
                  <a:srgbClr val="434343"/>
                </a:solidFill>
                <a:latin typeface="Roboto"/>
                <a:cs typeface="Roboto"/>
              </a:rPr>
              <a:t> </a:t>
            </a:r>
            <a:r>
              <a:rPr sz="1400" spc="-95" dirty="0">
                <a:solidFill>
                  <a:srgbClr val="434343"/>
                </a:solidFill>
                <a:latin typeface="Roboto"/>
                <a:cs typeface="Roboto"/>
              </a:rPr>
              <a:t>there</a:t>
            </a:r>
            <a:r>
              <a:rPr sz="1400" spc="55" dirty="0">
                <a:solidFill>
                  <a:srgbClr val="434343"/>
                </a:solidFill>
                <a:latin typeface="Roboto"/>
                <a:cs typeface="Roboto"/>
              </a:rPr>
              <a:t> </a:t>
            </a:r>
            <a:r>
              <a:rPr sz="1400" spc="-90" dirty="0">
                <a:solidFill>
                  <a:srgbClr val="434343"/>
                </a:solidFill>
                <a:latin typeface="Roboto"/>
                <a:cs typeface="Roboto"/>
              </a:rPr>
              <a:t>is</a:t>
            </a:r>
            <a:r>
              <a:rPr sz="1400" spc="25" dirty="0">
                <a:solidFill>
                  <a:srgbClr val="434343"/>
                </a:solidFill>
                <a:latin typeface="Roboto"/>
                <a:cs typeface="Roboto"/>
              </a:rPr>
              <a:t> </a:t>
            </a:r>
            <a:r>
              <a:rPr sz="1400" spc="-170" dirty="0">
                <a:solidFill>
                  <a:srgbClr val="434343"/>
                </a:solidFill>
                <a:latin typeface="Roboto"/>
                <a:cs typeface="Roboto"/>
              </a:rPr>
              <a:t>no</a:t>
            </a:r>
            <a:r>
              <a:rPr sz="1400" spc="85" dirty="0">
                <a:solidFill>
                  <a:srgbClr val="434343"/>
                </a:solidFill>
                <a:latin typeface="Roboto"/>
                <a:cs typeface="Roboto"/>
              </a:rPr>
              <a:t> </a:t>
            </a:r>
            <a:r>
              <a:rPr sz="1400" spc="-90" dirty="0">
                <a:solidFill>
                  <a:srgbClr val="434343"/>
                </a:solidFill>
                <a:latin typeface="Roboto"/>
                <a:cs typeface="Roboto"/>
              </a:rPr>
              <a:t>single</a:t>
            </a:r>
            <a:r>
              <a:rPr sz="1400" spc="50" dirty="0">
                <a:solidFill>
                  <a:srgbClr val="434343"/>
                </a:solidFill>
                <a:latin typeface="Roboto"/>
                <a:cs typeface="Roboto"/>
              </a:rPr>
              <a:t> </a:t>
            </a:r>
            <a:r>
              <a:rPr sz="1400" spc="-110" dirty="0">
                <a:solidFill>
                  <a:srgbClr val="434343"/>
                </a:solidFill>
                <a:latin typeface="Roboto"/>
                <a:cs typeface="Roboto"/>
              </a:rPr>
              <a:t>model</a:t>
            </a:r>
            <a:r>
              <a:rPr sz="1400" spc="50" dirty="0">
                <a:solidFill>
                  <a:srgbClr val="434343"/>
                </a:solidFill>
                <a:latin typeface="Roboto"/>
                <a:cs typeface="Roboto"/>
              </a:rPr>
              <a:t> </a:t>
            </a:r>
            <a:r>
              <a:rPr sz="1400" spc="-114" dirty="0">
                <a:solidFill>
                  <a:srgbClr val="434343"/>
                </a:solidFill>
                <a:latin typeface="Roboto"/>
                <a:cs typeface="Roboto"/>
              </a:rPr>
              <a:t>to</a:t>
            </a:r>
            <a:r>
              <a:rPr sz="1400" spc="35" dirty="0">
                <a:solidFill>
                  <a:srgbClr val="434343"/>
                </a:solidFill>
                <a:latin typeface="Roboto"/>
                <a:cs typeface="Roboto"/>
              </a:rPr>
              <a:t> </a:t>
            </a:r>
            <a:r>
              <a:rPr sz="1400" spc="-130" dirty="0">
                <a:solidFill>
                  <a:srgbClr val="434343"/>
                </a:solidFill>
                <a:latin typeface="Roboto"/>
                <a:cs typeface="Roboto"/>
              </a:rPr>
              <a:t>use</a:t>
            </a:r>
            <a:r>
              <a:rPr sz="1400" spc="45" dirty="0">
                <a:solidFill>
                  <a:srgbClr val="434343"/>
                </a:solidFill>
                <a:latin typeface="Roboto"/>
                <a:cs typeface="Roboto"/>
              </a:rPr>
              <a:t> </a:t>
            </a:r>
            <a:r>
              <a:rPr sz="1400" spc="-80" dirty="0">
                <a:solidFill>
                  <a:srgbClr val="434343"/>
                </a:solidFill>
                <a:latin typeface="Roboto"/>
                <a:cs typeface="Roboto"/>
              </a:rPr>
              <a:t>for</a:t>
            </a:r>
            <a:r>
              <a:rPr sz="1400" spc="40" dirty="0">
                <a:solidFill>
                  <a:srgbClr val="434343"/>
                </a:solidFill>
                <a:latin typeface="Roboto"/>
                <a:cs typeface="Roboto"/>
              </a:rPr>
              <a:t> </a:t>
            </a:r>
            <a:r>
              <a:rPr sz="1400" spc="-85" dirty="0">
                <a:solidFill>
                  <a:srgbClr val="434343"/>
                </a:solidFill>
                <a:latin typeface="Roboto"/>
                <a:cs typeface="Roboto"/>
              </a:rPr>
              <a:t>predicting</a:t>
            </a:r>
            <a:r>
              <a:rPr sz="1400" spc="55" dirty="0">
                <a:solidFill>
                  <a:srgbClr val="434343"/>
                </a:solidFill>
                <a:latin typeface="Roboto"/>
                <a:cs typeface="Roboto"/>
              </a:rPr>
              <a:t> </a:t>
            </a:r>
            <a:r>
              <a:rPr sz="1400" spc="-145" dirty="0">
                <a:solidFill>
                  <a:srgbClr val="434343"/>
                </a:solidFill>
                <a:latin typeface="Roboto"/>
                <a:cs typeface="Roboto"/>
              </a:rPr>
              <a:t>new</a:t>
            </a:r>
            <a:r>
              <a:rPr sz="1400" spc="60" dirty="0">
                <a:solidFill>
                  <a:srgbClr val="434343"/>
                </a:solidFill>
                <a:latin typeface="Roboto"/>
                <a:cs typeface="Roboto"/>
              </a:rPr>
              <a:t> </a:t>
            </a:r>
            <a:r>
              <a:rPr sz="1400" spc="-90" dirty="0">
                <a:solidFill>
                  <a:srgbClr val="434343"/>
                </a:solidFill>
                <a:latin typeface="Roboto"/>
                <a:cs typeface="Roboto"/>
              </a:rPr>
              <a:t>data.</a:t>
            </a:r>
            <a:r>
              <a:rPr sz="1400" spc="45" dirty="0">
                <a:solidFill>
                  <a:srgbClr val="434343"/>
                </a:solidFill>
                <a:latin typeface="Roboto"/>
                <a:cs typeface="Roboto"/>
              </a:rPr>
              <a:t> </a:t>
            </a:r>
            <a:r>
              <a:rPr sz="1400" spc="-140" dirty="0">
                <a:solidFill>
                  <a:srgbClr val="434343"/>
                </a:solidFill>
                <a:latin typeface="Roboto"/>
                <a:cs typeface="Roboto"/>
              </a:rPr>
              <a:t>One</a:t>
            </a:r>
            <a:r>
              <a:rPr sz="1400" spc="50" dirty="0">
                <a:solidFill>
                  <a:srgbClr val="434343"/>
                </a:solidFill>
                <a:latin typeface="Roboto"/>
                <a:cs typeface="Roboto"/>
              </a:rPr>
              <a:t> </a:t>
            </a:r>
            <a:r>
              <a:rPr sz="1400" spc="-135" dirty="0">
                <a:solidFill>
                  <a:srgbClr val="434343"/>
                </a:solidFill>
                <a:latin typeface="Roboto"/>
                <a:cs typeface="Roboto"/>
              </a:rPr>
              <a:t>can</a:t>
            </a:r>
            <a:r>
              <a:rPr sz="1400" spc="55" dirty="0">
                <a:solidFill>
                  <a:srgbClr val="434343"/>
                </a:solidFill>
                <a:latin typeface="Roboto"/>
                <a:cs typeface="Roboto"/>
              </a:rPr>
              <a:t> </a:t>
            </a:r>
            <a:r>
              <a:rPr sz="1400" spc="-10" dirty="0">
                <a:solidFill>
                  <a:srgbClr val="006FC0"/>
                </a:solidFill>
                <a:latin typeface="Roboto"/>
                <a:cs typeface="Roboto"/>
              </a:rPr>
              <a:t>select </a:t>
            </a:r>
            <a:r>
              <a:rPr sz="1400" spc="-90" dirty="0">
                <a:solidFill>
                  <a:srgbClr val="006FC0"/>
                </a:solidFill>
                <a:latin typeface="Roboto"/>
                <a:cs typeface="Roboto"/>
              </a:rPr>
              <a:t>the</a:t>
            </a:r>
            <a:r>
              <a:rPr sz="1400" dirty="0">
                <a:solidFill>
                  <a:srgbClr val="006FC0"/>
                </a:solidFill>
                <a:latin typeface="Roboto"/>
                <a:cs typeface="Roboto"/>
              </a:rPr>
              <a:t> </a:t>
            </a:r>
            <a:r>
              <a:rPr sz="1400" spc="-95" dirty="0">
                <a:solidFill>
                  <a:srgbClr val="006FC0"/>
                </a:solidFill>
                <a:latin typeface="Roboto"/>
                <a:cs typeface="Roboto"/>
              </a:rPr>
              <a:t>best</a:t>
            </a:r>
            <a:r>
              <a:rPr sz="1400" spc="20" dirty="0">
                <a:solidFill>
                  <a:srgbClr val="006FC0"/>
                </a:solidFill>
                <a:latin typeface="Roboto"/>
                <a:cs typeface="Roboto"/>
              </a:rPr>
              <a:t> </a:t>
            </a:r>
            <a:r>
              <a:rPr sz="1400" spc="-85" dirty="0">
                <a:solidFill>
                  <a:srgbClr val="006FC0"/>
                </a:solidFill>
                <a:latin typeface="Roboto"/>
                <a:cs typeface="Roboto"/>
              </a:rPr>
              <a:t>model</a:t>
            </a:r>
            <a:r>
              <a:rPr sz="1400" spc="-85" dirty="0">
                <a:solidFill>
                  <a:srgbClr val="434343"/>
                </a:solidFill>
                <a:latin typeface="Roboto"/>
                <a:cs typeface="Roboto"/>
              </a:rPr>
              <a:t>,</a:t>
            </a:r>
            <a:r>
              <a:rPr sz="1400" spc="15" dirty="0">
                <a:solidFill>
                  <a:srgbClr val="434343"/>
                </a:solidFill>
                <a:latin typeface="Roboto"/>
                <a:cs typeface="Roboto"/>
              </a:rPr>
              <a:t> </a:t>
            </a:r>
            <a:r>
              <a:rPr sz="1400" spc="-105" dirty="0">
                <a:solidFill>
                  <a:srgbClr val="434343"/>
                </a:solidFill>
                <a:latin typeface="Roboto"/>
                <a:cs typeface="Roboto"/>
              </a:rPr>
              <a:t>but</a:t>
            </a:r>
            <a:r>
              <a:rPr sz="1400" spc="25" dirty="0">
                <a:solidFill>
                  <a:srgbClr val="434343"/>
                </a:solidFill>
                <a:latin typeface="Roboto"/>
                <a:cs typeface="Roboto"/>
              </a:rPr>
              <a:t> </a:t>
            </a:r>
            <a:r>
              <a:rPr sz="1400" spc="-100" dirty="0">
                <a:solidFill>
                  <a:srgbClr val="434343"/>
                </a:solidFill>
                <a:latin typeface="Roboto"/>
                <a:cs typeface="Roboto"/>
              </a:rPr>
              <a:t>that</a:t>
            </a:r>
            <a:r>
              <a:rPr sz="1400" spc="15" dirty="0">
                <a:solidFill>
                  <a:srgbClr val="434343"/>
                </a:solidFill>
                <a:latin typeface="Roboto"/>
                <a:cs typeface="Roboto"/>
              </a:rPr>
              <a:t> </a:t>
            </a:r>
            <a:r>
              <a:rPr sz="1400" spc="-90" dirty="0">
                <a:solidFill>
                  <a:srgbClr val="434343"/>
                </a:solidFill>
                <a:latin typeface="Roboto"/>
                <a:cs typeface="Roboto"/>
              </a:rPr>
              <a:t>choice</a:t>
            </a:r>
            <a:r>
              <a:rPr sz="1400" spc="15" dirty="0">
                <a:solidFill>
                  <a:srgbClr val="434343"/>
                </a:solidFill>
                <a:latin typeface="Roboto"/>
                <a:cs typeface="Roboto"/>
              </a:rPr>
              <a:t> </a:t>
            </a:r>
            <a:r>
              <a:rPr sz="1400" spc="-110" dirty="0">
                <a:solidFill>
                  <a:srgbClr val="434343"/>
                </a:solidFill>
                <a:latin typeface="Roboto"/>
                <a:cs typeface="Roboto"/>
              </a:rPr>
              <a:t>might</a:t>
            </a:r>
            <a:r>
              <a:rPr sz="1400" spc="25" dirty="0">
                <a:solidFill>
                  <a:srgbClr val="434343"/>
                </a:solidFill>
                <a:latin typeface="Roboto"/>
                <a:cs typeface="Roboto"/>
              </a:rPr>
              <a:t> </a:t>
            </a:r>
            <a:r>
              <a:rPr sz="1400" spc="-105" dirty="0">
                <a:solidFill>
                  <a:srgbClr val="434343"/>
                </a:solidFill>
                <a:latin typeface="Roboto"/>
                <a:cs typeface="Roboto"/>
              </a:rPr>
              <a:t>be</a:t>
            </a:r>
            <a:r>
              <a:rPr sz="1400" spc="15" dirty="0">
                <a:solidFill>
                  <a:srgbClr val="434343"/>
                </a:solidFill>
                <a:latin typeface="Roboto"/>
                <a:cs typeface="Roboto"/>
              </a:rPr>
              <a:t> </a:t>
            </a:r>
            <a:r>
              <a:rPr sz="1400" spc="-85" dirty="0">
                <a:solidFill>
                  <a:srgbClr val="434343"/>
                </a:solidFill>
                <a:latin typeface="Roboto"/>
                <a:cs typeface="Roboto"/>
              </a:rPr>
              <a:t>biassed,</a:t>
            </a:r>
            <a:r>
              <a:rPr sz="1400" spc="35" dirty="0">
                <a:solidFill>
                  <a:srgbClr val="434343"/>
                </a:solidFill>
                <a:latin typeface="Roboto"/>
                <a:cs typeface="Roboto"/>
              </a:rPr>
              <a:t> </a:t>
            </a:r>
            <a:r>
              <a:rPr sz="1400" spc="-110" dirty="0">
                <a:solidFill>
                  <a:srgbClr val="434343"/>
                </a:solidFill>
                <a:latin typeface="Roboto"/>
                <a:cs typeface="Roboto"/>
              </a:rPr>
              <a:t>because</a:t>
            </a:r>
            <a:r>
              <a:rPr sz="1400" spc="20" dirty="0">
                <a:solidFill>
                  <a:srgbClr val="434343"/>
                </a:solidFill>
                <a:latin typeface="Roboto"/>
                <a:cs typeface="Roboto"/>
              </a:rPr>
              <a:t> </a:t>
            </a:r>
            <a:r>
              <a:rPr sz="1400" spc="-90" dirty="0">
                <a:solidFill>
                  <a:srgbClr val="434343"/>
                </a:solidFill>
                <a:latin typeface="Roboto"/>
                <a:cs typeface="Roboto"/>
              </a:rPr>
              <a:t>the</a:t>
            </a:r>
            <a:r>
              <a:rPr sz="1400" spc="20" dirty="0">
                <a:solidFill>
                  <a:srgbClr val="434343"/>
                </a:solidFill>
                <a:latin typeface="Roboto"/>
                <a:cs typeface="Roboto"/>
              </a:rPr>
              <a:t> </a:t>
            </a:r>
            <a:r>
              <a:rPr sz="1400" spc="-70" dirty="0">
                <a:solidFill>
                  <a:srgbClr val="434343"/>
                </a:solidFill>
                <a:latin typeface="Roboto"/>
                <a:cs typeface="Roboto"/>
              </a:rPr>
              <a:t>difference</a:t>
            </a:r>
            <a:r>
              <a:rPr sz="1400" spc="15" dirty="0">
                <a:solidFill>
                  <a:srgbClr val="434343"/>
                </a:solidFill>
                <a:latin typeface="Roboto"/>
                <a:cs typeface="Roboto"/>
              </a:rPr>
              <a:t> </a:t>
            </a:r>
            <a:r>
              <a:rPr sz="1400" spc="-50" dirty="0">
                <a:solidFill>
                  <a:srgbClr val="434343"/>
                </a:solidFill>
                <a:latin typeface="Roboto"/>
                <a:cs typeface="Roboto"/>
              </a:rPr>
              <a:t>in</a:t>
            </a:r>
            <a:r>
              <a:rPr sz="1400" spc="20" dirty="0">
                <a:solidFill>
                  <a:srgbClr val="434343"/>
                </a:solidFill>
                <a:latin typeface="Roboto"/>
                <a:cs typeface="Roboto"/>
              </a:rPr>
              <a:t> </a:t>
            </a:r>
            <a:r>
              <a:rPr sz="1400" spc="-105" dirty="0">
                <a:solidFill>
                  <a:srgbClr val="434343"/>
                </a:solidFill>
                <a:latin typeface="Roboto"/>
                <a:cs typeface="Roboto"/>
              </a:rPr>
              <a:t>performance</a:t>
            </a:r>
            <a:r>
              <a:rPr sz="1400" spc="20" dirty="0">
                <a:solidFill>
                  <a:srgbClr val="434343"/>
                </a:solidFill>
                <a:latin typeface="Roboto"/>
                <a:cs typeface="Roboto"/>
              </a:rPr>
              <a:t> </a:t>
            </a:r>
            <a:r>
              <a:rPr sz="1400" spc="-30" dirty="0">
                <a:solidFill>
                  <a:srgbClr val="434343"/>
                </a:solidFill>
                <a:latin typeface="Roboto"/>
                <a:cs typeface="Roboto"/>
              </a:rPr>
              <a:t>is</a:t>
            </a:r>
            <a:r>
              <a:rPr sz="1400" spc="25" dirty="0">
                <a:solidFill>
                  <a:srgbClr val="434343"/>
                </a:solidFill>
                <a:latin typeface="Roboto"/>
                <a:cs typeface="Roboto"/>
              </a:rPr>
              <a:t> </a:t>
            </a:r>
            <a:r>
              <a:rPr sz="1400" spc="-114" dirty="0">
                <a:solidFill>
                  <a:srgbClr val="434343"/>
                </a:solidFill>
                <a:latin typeface="Roboto"/>
                <a:cs typeface="Roboto"/>
              </a:rPr>
              <a:t>due</a:t>
            </a:r>
            <a:r>
              <a:rPr sz="1400" spc="30" dirty="0">
                <a:solidFill>
                  <a:srgbClr val="434343"/>
                </a:solidFill>
                <a:latin typeface="Roboto"/>
                <a:cs typeface="Roboto"/>
              </a:rPr>
              <a:t> </a:t>
            </a:r>
            <a:r>
              <a:rPr sz="1400" spc="-65" dirty="0">
                <a:solidFill>
                  <a:srgbClr val="434343"/>
                </a:solidFill>
                <a:latin typeface="Roboto"/>
                <a:cs typeface="Roboto"/>
              </a:rPr>
              <a:t>to</a:t>
            </a:r>
            <a:r>
              <a:rPr sz="1400" spc="20" dirty="0">
                <a:solidFill>
                  <a:srgbClr val="434343"/>
                </a:solidFill>
                <a:latin typeface="Roboto"/>
                <a:cs typeface="Roboto"/>
              </a:rPr>
              <a:t> </a:t>
            </a:r>
            <a:r>
              <a:rPr sz="1400" spc="-70" dirty="0">
                <a:solidFill>
                  <a:srgbClr val="434343"/>
                </a:solidFill>
                <a:latin typeface="Roboto"/>
                <a:cs typeface="Roboto"/>
              </a:rPr>
              <a:t>difference</a:t>
            </a:r>
            <a:r>
              <a:rPr sz="1400" spc="20" dirty="0">
                <a:solidFill>
                  <a:srgbClr val="434343"/>
                </a:solidFill>
                <a:latin typeface="Roboto"/>
                <a:cs typeface="Roboto"/>
              </a:rPr>
              <a:t> </a:t>
            </a:r>
            <a:r>
              <a:rPr sz="1400" spc="-50" dirty="0">
                <a:solidFill>
                  <a:srgbClr val="434343"/>
                </a:solidFill>
                <a:latin typeface="Roboto"/>
                <a:cs typeface="Roboto"/>
              </a:rPr>
              <a:t>in</a:t>
            </a:r>
            <a:r>
              <a:rPr sz="1400" spc="20" dirty="0">
                <a:solidFill>
                  <a:srgbClr val="434343"/>
                </a:solidFill>
                <a:latin typeface="Roboto"/>
                <a:cs typeface="Roboto"/>
              </a:rPr>
              <a:t> </a:t>
            </a:r>
            <a:r>
              <a:rPr sz="1400" spc="-85" dirty="0">
                <a:solidFill>
                  <a:srgbClr val="434343"/>
                </a:solidFill>
                <a:latin typeface="Roboto"/>
                <a:cs typeface="Roboto"/>
              </a:rPr>
              <a:t>training</a:t>
            </a:r>
            <a:r>
              <a:rPr sz="1400" spc="25" dirty="0">
                <a:solidFill>
                  <a:srgbClr val="434343"/>
                </a:solidFill>
                <a:latin typeface="Roboto"/>
                <a:cs typeface="Roboto"/>
              </a:rPr>
              <a:t> </a:t>
            </a:r>
            <a:r>
              <a:rPr sz="1400" spc="-120" dirty="0">
                <a:solidFill>
                  <a:srgbClr val="434343"/>
                </a:solidFill>
                <a:latin typeface="Roboto"/>
                <a:cs typeface="Roboto"/>
              </a:rPr>
              <a:t>and</a:t>
            </a:r>
            <a:r>
              <a:rPr sz="1400" spc="30" dirty="0">
                <a:solidFill>
                  <a:srgbClr val="434343"/>
                </a:solidFill>
                <a:latin typeface="Roboto"/>
                <a:cs typeface="Roboto"/>
              </a:rPr>
              <a:t> </a:t>
            </a:r>
            <a:r>
              <a:rPr sz="1400" spc="-90" dirty="0">
                <a:solidFill>
                  <a:srgbClr val="434343"/>
                </a:solidFill>
                <a:latin typeface="Roboto"/>
                <a:cs typeface="Roboto"/>
              </a:rPr>
              <a:t>validation</a:t>
            </a:r>
            <a:r>
              <a:rPr sz="1400" spc="35" dirty="0">
                <a:solidFill>
                  <a:srgbClr val="434343"/>
                </a:solidFill>
                <a:latin typeface="Roboto"/>
                <a:cs typeface="Roboto"/>
              </a:rPr>
              <a:t> </a:t>
            </a:r>
            <a:r>
              <a:rPr sz="1400" spc="-10" dirty="0">
                <a:solidFill>
                  <a:srgbClr val="434343"/>
                </a:solidFill>
                <a:latin typeface="Roboto"/>
                <a:cs typeface="Roboto"/>
              </a:rPr>
              <a:t>data, </a:t>
            </a:r>
            <a:r>
              <a:rPr sz="1400" spc="-110" dirty="0">
                <a:solidFill>
                  <a:srgbClr val="434343"/>
                </a:solidFill>
                <a:latin typeface="Roboto"/>
                <a:cs typeface="Roboto"/>
              </a:rPr>
              <a:t>so</a:t>
            </a:r>
            <a:r>
              <a:rPr sz="1400" spc="-5" dirty="0">
                <a:solidFill>
                  <a:srgbClr val="434343"/>
                </a:solidFill>
                <a:latin typeface="Roboto"/>
                <a:cs typeface="Roboto"/>
              </a:rPr>
              <a:t> </a:t>
            </a:r>
            <a:r>
              <a:rPr sz="1400" spc="-70" dirty="0">
                <a:solidFill>
                  <a:srgbClr val="434343"/>
                </a:solidFill>
                <a:latin typeface="Roboto"/>
                <a:cs typeface="Roboto"/>
              </a:rPr>
              <a:t>is</a:t>
            </a:r>
            <a:r>
              <a:rPr sz="1400" spc="-5" dirty="0">
                <a:solidFill>
                  <a:srgbClr val="434343"/>
                </a:solidFill>
                <a:latin typeface="Roboto"/>
                <a:cs typeface="Roboto"/>
              </a:rPr>
              <a:t> </a:t>
            </a:r>
            <a:r>
              <a:rPr sz="1400" spc="-110" dirty="0">
                <a:solidFill>
                  <a:srgbClr val="434343"/>
                </a:solidFill>
                <a:latin typeface="Roboto"/>
                <a:cs typeface="Roboto"/>
              </a:rPr>
              <a:t>based</a:t>
            </a:r>
            <a:r>
              <a:rPr sz="1400" dirty="0">
                <a:solidFill>
                  <a:srgbClr val="434343"/>
                </a:solidFill>
                <a:latin typeface="Roboto"/>
                <a:cs typeface="Roboto"/>
              </a:rPr>
              <a:t> </a:t>
            </a:r>
            <a:r>
              <a:rPr sz="1400" spc="-120" dirty="0">
                <a:solidFill>
                  <a:srgbClr val="434343"/>
                </a:solidFill>
                <a:latin typeface="Roboto"/>
                <a:cs typeface="Roboto"/>
              </a:rPr>
              <a:t>on</a:t>
            </a:r>
            <a:r>
              <a:rPr sz="1400" spc="-15" dirty="0">
                <a:solidFill>
                  <a:srgbClr val="434343"/>
                </a:solidFill>
                <a:latin typeface="Roboto"/>
                <a:cs typeface="Roboto"/>
              </a:rPr>
              <a:t> </a:t>
            </a:r>
            <a:r>
              <a:rPr sz="1400" spc="-85" dirty="0">
                <a:solidFill>
                  <a:srgbClr val="434343"/>
                </a:solidFill>
                <a:latin typeface="Roboto"/>
                <a:cs typeface="Roboto"/>
              </a:rPr>
              <a:t>coincidence.</a:t>
            </a:r>
            <a:r>
              <a:rPr sz="1400" spc="-10" dirty="0">
                <a:solidFill>
                  <a:srgbClr val="434343"/>
                </a:solidFill>
                <a:latin typeface="Roboto"/>
                <a:cs typeface="Roboto"/>
              </a:rPr>
              <a:t> </a:t>
            </a:r>
            <a:r>
              <a:rPr sz="1400" spc="-100" dirty="0">
                <a:solidFill>
                  <a:srgbClr val="434343"/>
                </a:solidFill>
                <a:latin typeface="Roboto"/>
                <a:cs typeface="Roboto"/>
              </a:rPr>
              <a:t>There</a:t>
            </a:r>
            <a:r>
              <a:rPr sz="1400" spc="-15" dirty="0">
                <a:solidFill>
                  <a:srgbClr val="434343"/>
                </a:solidFill>
                <a:latin typeface="Roboto"/>
                <a:cs typeface="Roboto"/>
              </a:rPr>
              <a:t> </a:t>
            </a:r>
            <a:r>
              <a:rPr sz="1400" spc="-70" dirty="0">
                <a:solidFill>
                  <a:srgbClr val="434343"/>
                </a:solidFill>
                <a:latin typeface="Roboto"/>
                <a:cs typeface="Roboto"/>
              </a:rPr>
              <a:t>is</a:t>
            </a:r>
            <a:r>
              <a:rPr sz="1400" spc="-5" dirty="0">
                <a:solidFill>
                  <a:srgbClr val="434343"/>
                </a:solidFill>
                <a:latin typeface="Roboto"/>
                <a:cs typeface="Roboto"/>
              </a:rPr>
              <a:t> </a:t>
            </a:r>
            <a:r>
              <a:rPr sz="1400" spc="-120" dirty="0">
                <a:solidFill>
                  <a:srgbClr val="434343"/>
                </a:solidFill>
                <a:latin typeface="Roboto"/>
                <a:cs typeface="Roboto"/>
              </a:rPr>
              <a:t>no</a:t>
            </a:r>
            <a:r>
              <a:rPr sz="1400" spc="-15" dirty="0">
                <a:solidFill>
                  <a:srgbClr val="434343"/>
                </a:solidFill>
                <a:latin typeface="Roboto"/>
                <a:cs typeface="Roboto"/>
              </a:rPr>
              <a:t> </a:t>
            </a:r>
            <a:r>
              <a:rPr sz="1400" spc="-100" dirty="0">
                <a:solidFill>
                  <a:srgbClr val="434343"/>
                </a:solidFill>
                <a:latin typeface="Roboto"/>
                <a:cs typeface="Roboto"/>
              </a:rPr>
              <a:t>guarantee</a:t>
            </a:r>
            <a:r>
              <a:rPr sz="1400" spc="-15" dirty="0">
                <a:solidFill>
                  <a:srgbClr val="434343"/>
                </a:solidFill>
                <a:latin typeface="Roboto"/>
                <a:cs typeface="Roboto"/>
              </a:rPr>
              <a:t> </a:t>
            </a:r>
            <a:r>
              <a:rPr sz="1400" spc="-95" dirty="0">
                <a:solidFill>
                  <a:srgbClr val="434343"/>
                </a:solidFill>
                <a:latin typeface="Roboto"/>
                <a:cs typeface="Roboto"/>
              </a:rPr>
              <a:t>that</a:t>
            </a:r>
            <a:r>
              <a:rPr sz="1400" spc="-20" dirty="0">
                <a:solidFill>
                  <a:srgbClr val="434343"/>
                </a:solidFill>
                <a:latin typeface="Roboto"/>
                <a:cs typeface="Roboto"/>
              </a:rPr>
              <a:t> </a:t>
            </a:r>
            <a:r>
              <a:rPr sz="1400" spc="-95" dirty="0">
                <a:solidFill>
                  <a:srgbClr val="434343"/>
                </a:solidFill>
                <a:latin typeface="Roboto"/>
                <a:cs typeface="Roboto"/>
              </a:rPr>
              <a:t>that</a:t>
            </a:r>
            <a:r>
              <a:rPr sz="1400" spc="-20" dirty="0">
                <a:solidFill>
                  <a:srgbClr val="434343"/>
                </a:solidFill>
                <a:latin typeface="Roboto"/>
                <a:cs typeface="Roboto"/>
              </a:rPr>
              <a:t> </a:t>
            </a:r>
            <a:r>
              <a:rPr sz="1400" spc="-110" dirty="0">
                <a:solidFill>
                  <a:srgbClr val="434343"/>
                </a:solidFill>
                <a:latin typeface="Roboto"/>
                <a:cs typeface="Roboto"/>
              </a:rPr>
              <a:t>model</a:t>
            </a:r>
            <a:r>
              <a:rPr sz="1400" spc="-5" dirty="0">
                <a:solidFill>
                  <a:srgbClr val="434343"/>
                </a:solidFill>
                <a:latin typeface="Roboto"/>
                <a:cs typeface="Roboto"/>
              </a:rPr>
              <a:t> </a:t>
            </a:r>
            <a:r>
              <a:rPr sz="1400" spc="-65" dirty="0">
                <a:solidFill>
                  <a:srgbClr val="434343"/>
                </a:solidFill>
                <a:latin typeface="Roboto"/>
                <a:cs typeface="Roboto"/>
              </a:rPr>
              <a:t>will</a:t>
            </a:r>
            <a:r>
              <a:rPr sz="1400" dirty="0">
                <a:solidFill>
                  <a:srgbClr val="434343"/>
                </a:solidFill>
                <a:latin typeface="Roboto"/>
                <a:cs typeface="Roboto"/>
              </a:rPr>
              <a:t> </a:t>
            </a:r>
            <a:r>
              <a:rPr sz="1400" spc="-95" dirty="0">
                <a:solidFill>
                  <a:srgbClr val="434343"/>
                </a:solidFill>
                <a:latin typeface="Roboto"/>
                <a:cs typeface="Roboto"/>
              </a:rPr>
              <a:t>also</a:t>
            </a:r>
            <a:r>
              <a:rPr sz="1400" dirty="0">
                <a:solidFill>
                  <a:srgbClr val="434343"/>
                </a:solidFill>
                <a:latin typeface="Roboto"/>
                <a:cs typeface="Roboto"/>
              </a:rPr>
              <a:t> </a:t>
            </a:r>
            <a:r>
              <a:rPr sz="1400" spc="-90" dirty="0">
                <a:solidFill>
                  <a:srgbClr val="434343"/>
                </a:solidFill>
                <a:latin typeface="Roboto"/>
                <a:cs typeface="Roboto"/>
              </a:rPr>
              <a:t>perform</a:t>
            </a:r>
            <a:r>
              <a:rPr sz="1400" spc="-35" dirty="0">
                <a:solidFill>
                  <a:srgbClr val="434343"/>
                </a:solidFill>
                <a:latin typeface="Roboto"/>
                <a:cs typeface="Roboto"/>
              </a:rPr>
              <a:t> </a:t>
            </a:r>
            <a:r>
              <a:rPr sz="1400" spc="-100" dirty="0">
                <a:solidFill>
                  <a:srgbClr val="434343"/>
                </a:solidFill>
                <a:latin typeface="Roboto"/>
                <a:cs typeface="Roboto"/>
              </a:rPr>
              <a:t>best</a:t>
            </a:r>
            <a:r>
              <a:rPr sz="1400" spc="-5" dirty="0">
                <a:solidFill>
                  <a:srgbClr val="434343"/>
                </a:solidFill>
                <a:latin typeface="Roboto"/>
                <a:cs typeface="Roboto"/>
              </a:rPr>
              <a:t> </a:t>
            </a:r>
            <a:r>
              <a:rPr sz="1400" spc="-120" dirty="0">
                <a:solidFill>
                  <a:srgbClr val="434343"/>
                </a:solidFill>
                <a:latin typeface="Roboto"/>
                <a:cs typeface="Roboto"/>
              </a:rPr>
              <a:t>on</a:t>
            </a:r>
            <a:r>
              <a:rPr sz="1400" spc="-25" dirty="0">
                <a:solidFill>
                  <a:srgbClr val="434343"/>
                </a:solidFill>
                <a:latin typeface="Roboto"/>
                <a:cs typeface="Roboto"/>
              </a:rPr>
              <a:t> </a:t>
            </a:r>
            <a:r>
              <a:rPr sz="1400" spc="-125" dirty="0">
                <a:solidFill>
                  <a:srgbClr val="434343"/>
                </a:solidFill>
                <a:latin typeface="Roboto"/>
                <a:cs typeface="Roboto"/>
              </a:rPr>
              <a:t>new</a:t>
            </a:r>
            <a:r>
              <a:rPr sz="1400" dirty="0">
                <a:solidFill>
                  <a:srgbClr val="434343"/>
                </a:solidFill>
                <a:latin typeface="Roboto"/>
                <a:cs typeface="Roboto"/>
              </a:rPr>
              <a:t> </a:t>
            </a:r>
            <a:r>
              <a:rPr sz="1400" spc="-105" dirty="0">
                <a:solidFill>
                  <a:srgbClr val="434343"/>
                </a:solidFill>
                <a:latin typeface="Roboto"/>
                <a:cs typeface="Roboto"/>
              </a:rPr>
              <a:t>data</a:t>
            </a:r>
            <a:r>
              <a:rPr sz="1400" dirty="0">
                <a:solidFill>
                  <a:srgbClr val="434343"/>
                </a:solidFill>
                <a:latin typeface="Roboto"/>
                <a:cs typeface="Roboto"/>
              </a:rPr>
              <a:t> </a:t>
            </a:r>
            <a:r>
              <a:rPr sz="1400" spc="-95" dirty="0">
                <a:solidFill>
                  <a:srgbClr val="434343"/>
                </a:solidFill>
                <a:latin typeface="Roboto"/>
                <a:cs typeface="Roboto"/>
              </a:rPr>
              <a:t>(we</a:t>
            </a:r>
            <a:r>
              <a:rPr sz="1400" dirty="0">
                <a:solidFill>
                  <a:srgbClr val="434343"/>
                </a:solidFill>
                <a:latin typeface="Roboto"/>
                <a:cs typeface="Roboto"/>
              </a:rPr>
              <a:t> </a:t>
            </a:r>
            <a:r>
              <a:rPr sz="1400" spc="-120" dirty="0">
                <a:solidFill>
                  <a:srgbClr val="434343"/>
                </a:solidFill>
                <a:latin typeface="Roboto"/>
                <a:cs typeface="Roboto"/>
              </a:rPr>
              <a:t>come</a:t>
            </a:r>
            <a:r>
              <a:rPr sz="1400" spc="-10" dirty="0">
                <a:solidFill>
                  <a:srgbClr val="434343"/>
                </a:solidFill>
                <a:latin typeface="Roboto"/>
                <a:cs typeface="Roboto"/>
              </a:rPr>
              <a:t> </a:t>
            </a:r>
            <a:r>
              <a:rPr sz="1400" spc="-105" dirty="0">
                <a:solidFill>
                  <a:srgbClr val="434343"/>
                </a:solidFill>
                <a:latin typeface="Roboto"/>
                <a:cs typeface="Roboto"/>
              </a:rPr>
              <a:t>back</a:t>
            </a:r>
            <a:r>
              <a:rPr sz="1400" spc="-15" dirty="0">
                <a:solidFill>
                  <a:srgbClr val="434343"/>
                </a:solidFill>
                <a:latin typeface="Roboto"/>
                <a:cs typeface="Roboto"/>
              </a:rPr>
              <a:t> </a:t>
            </a:r>
            <a:r>
              <a:rPr sz="1400" spc="-90" dirty="0">
                <a:solidFill>
                  <a:srgbClr val="434343"/>
                </a:solidFill>
                <a:latin typeface="Roboto"/>
                <a:cs typeface="Roboto"/>
              </a:rPr>
              <a:t>to</a:t>
            </a:r>
            <a:r>
              <a:rPr sz="1400" spc="-10" dirty="0">
                <a:solidFill>
                  <a:srgbClr val="434343"/>
                </a:solidFill>
                <a:latin typeface="Roboto"/>
                <a:cs typeface="Roboto"/>
              </a:rPr>
              <a:t> </a:t>
            </a:r>
            <a:r>
              <a:rPr sz="1400" spc="-95" dirty="0">
                <a:solidFill>
                  <a:srgbClr val="434343"/>
                </a:solidFill>
                <a:latin typeface="Roboto"/>
                <a:cs typeface="Roboto"/>
              </a:rPr>
              <a:t>that</a:t>
            </a:r>
            <a:r>
              <a:rPr sz="1400" spc="-25" dirty="0">
                <a:solidFill>
                  <a:srgbClr val="434343"/>
                </a:solidFill>
                <a:latin typeface="Roboto"/>
                <a:cs typeface="Roboto"/>
              </a:rPr>
              <a:t> </a:t>
            </a:r>
            <a:r>
              <a:rPr sz="1400" spc="-10" dirty="0">
                <a:solidFill>
                  <a:srgbClr val="434343"/>
                </a:solidFill>
                <a:latin typeface="Roboto"/>
                <a:cs typeface="Roboto"/>
              </a:rPr>
              <a:t>later).</a:t>
            </a:r>
            <a:endParaRPr sz="1400">
              <a:latin typeface="Roboto"/>
              <a:cs typeface="Roboto"/>
            </a:endParaRPr>
          </a:p>
          <a:p>
            <a:pPr marL="12700" algn="just">
              <a:lnSpc>
                <a:spcPct val="100000"/>
              </a:lnSpc>
              <a:spcBef>
                <a:spcPts val="405"/>
              </a:spcBef>
            </a:pPr>
            <a:r>
              <a:rPr sz="1400" spc="-140" dirty="0">
                <a:solidFill>
                  <a:srgbClr val="434343"/>
                </a:solidFill>
                <a:latin typeface="Roboto"/>
                <a:cs typeface="Roboto"/>
              </a:rPr>
              <a:t>Cross-</a:t>
            </a:r>
            <a:r>
              <a:rPr sz="1400" spc="-80" dirty="0">
                <a:solidFill>
                  <a:srgbClr val="434343"/>
                </a:solidFill>
                <a:latin typeface="Roboto"/>
                <a:cs typeface="Roboto"/>
              </a:rPr>
              <a:t>validation</a:t>
            </a:r>
            <a:r>
              <a:rPr sz="1400" spc="-15" dirty="0">
                <a:solidFill>
                  <a:srgbClr val="434343"/>
                </a:solidFill>
                <a:latin typeface="Roboto"/>
                <a:cs typeface="Roboto"/>
              </a:rPr>
              <a:t> </a:t>
            </a:r>
            <a:r>
              <a:rPr sz="1400" spc="-70" dirty="0">
                <a:solidFill>
                  <a:srgbClr val="434343"/>
                </a:solidFill>
                <a:latin typeface="Roboto"/>
                <a:cs typeface="Roboto"/>
              </a:rPr>
              <a:t>is</a:t>
            </a:r>
            <a:r>
              <a:rPr sz="1400" dirty="0">
                <a:solidFill>
                  <a:srgbClr val="434343"/>
                </a:solidFill>
                <a:latin typeface="Roboto"/>
                <a:cs typeface="Roboto"/>
              </a:rPr>
              <a:t> </a:t>
            </a:r>
            <a:r>
              <a:rPr sz="1400" spc="-120" dirty="0">
                <a:solidFill>
                  <a:srgbClr val="434343"/>
                </a:solidFill>
                <a:latin typeface="Roboto"/>
                <a:cs typeface="Roboto"/>
              </a:rPr>
              <a:t>commonly</a:t>
            </a:r>
            <a:r>
              <a:rPr sz="1400" spc="-25" dirty="0">
                <a:solidFill>
                  <a:srgbClr val="434343"/>
                </a:solidFill>
                <a:latin typeface="Roboto"/>
                <a:cs typeface="Roboto"/>
              </a:rPr>
              <a:t> </a:t>
            </a:r>
            <a:r>
              <a:rPr sz="1400" spc="-114" dirty="0">
                <a:solidFill>
                  <a:srgbClr val="434343"/>
                </a:solidFill>
                <a:latin typeface="Roboto"/>
                <a:cs typeface="Roboto"/>
              </a:rPr>
              <a:t>used</a:t>
            </a:r>
            <a:r>
              <a:rPr sz="1400" spc="5" dirty="0">
                <a:solidFill>
                  <a:srgbClr val="434343"/>
                </a:solidFill>
                <a:latin typeface="Roboto"/>
                <a:cs typeface="Roboto"/>
              </a:rPr>
              <a:t> </a:t>
            </a:r>
            <a:r>
              <a:rPr sz="1400" spc="-80" dirty="0">
                <a:solidFill>
                  <a:srgbClr val="434343"/>
                </a:solidFill>
                <a:latin typeface="Roboto"/>
                <a:cs typeface="Roboto"/>
              </a:rPr>
              <a:t>in</a:t>
            </a:r>
            <a:r>
              <a:rPr sz="1400" spc="10" dirty="0">
                <a:solidFill>
                  <a:srgbClr val="434343"/>
                </a:solidFill>
                <a:latin typeface="Roboto"/>
                <a:cs typeface="Roboto"/>
              </a:rPr>
              <a:t> </a:t>
            </a:r>
            <a:r>
              <a:rPr sz="1400" spc="-110" dirty="0">
                <a:solidFill>
                  <a:srgbClr val="434343"/>
                </a:solidFill>
                <a:latin typeface="Roboto"/>
                <a:cs typeface="Roboto"/>
              </a:rPr>
              <a:t>model</a:t>
            </a:r>
            <a:r>
              <a:rPr sz="1400" spc="-5" dirty="0">
                <a:solidFill>
                  <a:srgbClr val="434343"/>
                </a:solidFill>
                <a:latin typeface="Roboto"/>
                <a:cs typeface="Roboto"/>
              </a:rPr>
              <a:t> </a:t>
            </a:r>
            <a:r>
              <a:rPr sz="1400" spc="-80" dirty="0">
                <a:solidFill>
                  <a:srgbClr val="434343"/>
                </a:solidFill>
                <a:latin typeface="Roboto"/>
                <a:cs typeface="Roboto"/>
              </a:rPr>
              <a:t>selection</a:t>
            </a:r>
            <a:r>
              <a:rPr sz="1400" spc="-5" dirty="0">
                <a:solidFill>
                  <a:srgbClr val="434343"/>
                </a:solidFill>
                <a:latin typeface="Roboto"/>
                <a:cs typeface="Roboto"/>
              </a:rPr>
              <a:t> </a:t>
            </a:r>
            <a:r>
              <a:rPr sz="1400" spc="-120" dirty="0">
                <a:solidFill>
                  <a:srgbClr val="434343"/>
                </a:solidFill>
                <a:latin typeface="Roboto"/>
                <a:cs typeface="Roboto"/>
              </a:rPr>
              <a:t>and</a:t>
            </a:r>
            <a:r>
              <a:rPr sz="1400" spc="5" dirty="0">
                <a:solidFill>
                  <a:srgbClr val="434343"/>
                </a:solidFill>
                <a:latin typeface="Roboto"/>
                <a:cs typeface="Roboto"/>
              </a:rPr>
              <a:t> </a:t>
            </a:r>
            <a:r>
              <a:rPr sz="1400" spc="-100" dirty="0">
                <a:solidFill>
                  <a:srgbClr val="434343"/>
                </a:solidFill>
                <a:latin typeface="Roboto"/>
                <a:cs typeface="Roboto"/>
              </a:rPr>
              <a:t>hyperparameter</a:t>
            </a:r>
            <a:r>
              <a:rPr sz="1400" spc="-35" dirty="0">
                <a:solidFill>
                  <a:srgbClr val="434343"/>
                </a:solidFill>
                <a:latin typeface="Roboto"/>
                <a:cs typeface="Roboto"/>
              </a:rPr>
              <a:t> </a:t>
            </a:r>
            <a:r>
              <a:rPr sz="1400" spc="-105" dirty="0">
                <a:solidFill>
                  <a:srgbClr val="434343"/>
                </a:solidFill>
                <a:latin typeface="Roboto"/>
                <a:cs typeface="Roboto"/>
              </a:rPr>
              <a:t>tuning</a:t>
            </a:r>
            <a:r>
              <a:rPr sz="1400" spc="-25" dirty="0">
                <a:solidFill>
                  <a:srgbClr val="434343"/>
                </a:solidFill>
                <a:latin typeface="Roboto"/>
                <a:cs typeface="Roboto"/>
              </a:rPr>
              <a:t> </a:t>
            </a:r>
            <a:r>
              <a:rPr sz="1400" spc="-80" dirty="0">
                <a:solidFill>
                  <a:srgbClr val="434343"/>
                </a:solidFill>
                <a:latin typeface="Roboto"/>
                <a:cs typeface="Roboto"/>
              </a:rPr>
              <a:t>(see</a:t>
            </a:r>
            <a:r>
              <a:rPr sz="1400" spc="10" dirty="0">
                <a:solidFill>
                  <a:srgbClr val="434343"/>
                </a:solidFill>
                <a:latin typeface="Roboto"/>
                <a:cs typeface="Roboto"/>
              </a:rPr>
              <a:t> </a:t>
            </a:r>
            <a:r>
              <a:rPr sz="1400" spc="-10" dirty="0">
                <a:solidFill>
                  <a:srgbClr val="434343"/>
                </a:solidFill>
                <a:latin typeface="Roboto"/>
                <a:cs typeface="Roboto"/>
              </a:rPr>
              <a:t>later).</a:t>
            </a:r>
            <a:endParaRPr sz="1400">
              <a:latin typeface="Roboto"/>
              <a:cs typeface="Roboto"/>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2407920">
              <a:lnSpc>
                <a:spcPct val="100000"/>
              </a:lnSpc>
              <a:spcBef>
                <a:spcPts val="95"/>
              </a:spcBef>
            </a:pPr>
            <a:r>
              <a:rPr spc="-25" dirty="0"/>
              <a:t>CROSS-</a:t>
            </a:r>
            <a:r>
              <a:rPr spc="-10" dirty="0"/>
              <a:t>VALIDATION</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540" algn="ctr">
              <a:lnSpc>
                <a:spcPct val="100000"/>
              </a:lnSpc>
              <a:spcBef>
                <a:spcPts val="95"/>
              </a:spcBef>
            </a:pPr>
            <a:r>
              <a:rPr spc="-25" dirty="0"/>
              <a:t>CROSS-</a:t>
            </a:r>
            <a:r>
              <a:rPr spc="-10" dirty="0"/>
              <a:t>VALIDATION</a:t>
            </a:r>
          </a:p>
          <a:p>
            <a:pPr marL="1270" algn="ctr">
              <a:lnSpc>
                <a:spcPct val="100000"/>
              </a:lnSpc>
            </a:pPr>
            <a:r>
              <a:rPr spc="-20" dirty="0"/>
              <a:t>(2-</a:t>
            </a:r>
            <a:r>
              <a:rPr dirty="0"/>
              <a:t>FOLD</a:t>
            </a:r>
            <a:r>
              <a:rPr spc="-55" dirty="0"/>
              <a:t> </a:t>
            </a:r>
            <a:r>
              <a:rPr dirty="0"/>
              <a:t>CROSS</a:t>
            </a:r>
            <a:r>
              <a:rPr spc="-55" dirty="0"/>
              <a:t> </a:t>
            </a:r>
            <a:r>
              <a:rPr spc="-10" dirty="0"/>
              <a:t>VALIDATION)</a:t>
            </a:r>
          </a:p>
        </p:txBody>
      </p:sp>
      <p:pic>
        <p:nvPicPr>
          <p:cNvPr id="3" name="object 3"/>
          <p:cNvPicPr/>
          <p:nvPr/>
        </p:nvPicPr>
        <p:blipFill>
          <a:blip r:embed="rId3" cstate="print"/>
          <a:stretch>
            <a:fillRect/>
          </a:stretch>
        </p:blipFill>
        <p:spPr>
          <a:xfrm>
            <a:off x="2439797" y="1412773"/>
            <a:ext cx="7315200" cy="502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2192000" cy="6858000"/>
          </a:xfrm>
          <a:prstGeom prst="rect">
            <a:avLst/>
          </a:prstGeom>
        </p:spPr>
      </p:pic>
      <p:sp>
        <p:nvSpPr>
          <p:cNvPr id="3" name="object 3"/>
          <p:cNvSpPr txBox="1">
            <a:spLocks noGrp="1"/>
          </p:cNvSpPr>
          <p:nvPr>
            <p:ph type="title"/>
          </p:nvPr>
        </p:nvSpPr>
        <p:spPr>
          <a:prstGeom prst="rect">
            <a:avLst/>
          </a:prstGeom>
        </p:spPr>
        <p:txBody>
          <a:bodyPr vert="horz" wrap="square" lIns="0" tIns="12065" rIns="0" bIns="0" rtlCol="0">
            <a:spAutoFit/>
          </a:bodyPr>
          <a:lstStyle/>
          <a:p>
            <a:pPr marL="2540" algn="ctr">
              <a:lnSpc>
                <a:spcPct val="100000"/>
              </a:lnSpc>
              <a:spcBef>
                <a:spcPts val="95"/>
              </a:spcBef>
            </a:pPr>
            <a:r>
              <a:rPr spc="-25" dirty="0"/>
              <a:t>CROSS-</a:t>
            </a:r>
            <a:r>
              <a:rPr spc="-10" dirty="0"/>
              <a:t>VALIDATION</a:t>
            </a:r>
          </a:p>
          <a:p>
            <a:pPr algn="ctr">
              <a:lnSpc>
                <a:spcPct val="100000"/>
              </a:lnSpc>
            </a:pPr>
            <a:r>
              <a:rPr spc="-25" dirty="0"/>
              <a:t>(K-</a:t>
            </a:r>
            <a:r>
              <a:rPr dirty="0"/>
              <a:t>FOLD</a:t>
            </a:r>
            <a:r>
              <a:rPr spc="-50" dirty="0"/>
              <a:t> </a:t>
            </a:r>
            <a:r>
              <a:rPr dirty="0"/>
              <a:t>CROSS</a:t>
            </a:r>
            <a:r>
              <a:rPr spc="-50" dirty="0"/>
              <a:t> </a:t>
            </a:r>
            <a:r>
              <a:rPr spc="-10" dirty="0"/>
              <a:t>VALIDATION)</a:t>
            </a:r>
          </a:p>
        </p:txBody>
      </p:sp>
      <p:pic>
        <p:nvPicPr>
          <p:cNvPr id="4" name="object 4"/>
          <p:cNvPicPr/>
          <p:nvPr/>
        </p:nvPicPr>
        <p:blipFill>
          <a:blip r:embed="rId4" cstate="print"/>
          <a:stretch>
            <a:fillRect/>
          </a:stretch>
        </p:blipFill>
        <p:spPr>
          <a:xfrm>
            <a:off x="1890776" y="1412824"/>
            <a:ext cx="8410575" cy="52565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6298" y="557022"/>
            <a:ext cx="5904230" cy="452120"/>
          </a:xfrm>
          <a:prstGeom prst="rect">
            <a:avLst/>
          </a:prstGeom>
        </p:spPr>
        <p:txBody>
          <a:bodyPr vert="horz" wrap="square" lIns="0" tIns="12065" rIns="0" bIns="0" rtlCol="0">
            <a:spAutoFit/>
          </a:bodyPr>
          <a:lstStyle/>
          <a:p>
            <a:pPr marL="12700">
              <a:lnSpc>
                <a:spcPct val="100000"/>
              </a:lnSpc>
              <a:spcBef>
                <a:spcPts val="95"/>
              </a:spcBef>
            </a:pPr>
            <a:r>
              <a:rPr dirty="0"/>
              <a:t>CROSS</a:t>
            </a:r>
            <a:r>
              <a:rPr spc="-70" dirty="0"/>
              <a:t> </a:t>
            </a:r>
            <a:r>
              <a:rPr dirty="0"/>
              <a:t>VALIDATION</a:t>
            </a:r>
            <a:r>
              <a:rPr spc="-45" dirty="0"/>
              <a:t> </a:t>
            </a:r>
            <a:r>
              <a:rPr dirty="0"/>
              <a:t>WITH</a:t>
            </a:r>
            <a:r>
              <a:rPr spc="-60" dirty="0"/>
              <a:t> </a:t>
            </a:r>
            <a:r>
              <a:rPr spc="-25" dirty="0"/>
              <a:t>SCIKIT-</a:t>
            </a:r>
            <a:r>
              <a:rPr spc="-10" dirty="0"/>
              <a:t>LEARN</a:t>
            </a:r>
          </a:p>
        </p:txBody>
      </p:sp>
      <p:sp>
        <p:nvSpPr>
          <p:cNvPr id="3" name="object 3"/>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
        <p:nvSpPr>
          <p:cNvPr id="4" name="object 4"/>
          <p:cNvSpPr txBox="1"/>
          <p:nvPr/>
        </p:nvSpPr>
        <p:spPr>
          <a:xfrm>
            <a:off x="1065377" y="1431163"/>
            <a:ext cx="8623300" cy="4187825"/>
          </a:xfrm>
          <a:prstGeom prst="rect">
            <a:avLst/>
          </a:prstGeom>
        </p:spPr>
        <p:txBody>
          <a:bodyPr vert="horz" wrap="square" lIns="0" tIns="12700" rIns="0" bIns="0" rtlCol="0">
            <a:spAutoFit/>
          </a:bodyPr>
          <a:lstStyle/>
          <a:p>
            <a:pPr marL="81280">
              <a:lnSpc>
                <a:spcPct val="100000"/>
              </a:lnSpc>
              <a:spcBef>
                <a:spcPts val="100"/>
              </a:spcBef>
            </a:pPr>
            <a:r>
              <a:rPr sz="1800" dirty="0">
                <a:solidFill>
                  <a:srgbClr val="006FC0"/>
                </a:solidFill>
                <a:latin typeface="Courier New"/>
                <a:cs typeface="Courier New"/>
              </a:rPr>
              <a:t>from</a:t>
            </a:r>
            <a:r>
              <a:rPr sz="1800" spc="-120" dirty="0">
                <a:solidFill>
                  <a:srgbClr val="006FC0"/>
                </a:solidFill>
                <a:latin typeface="Courier New"/>
                <a:cs typeface="Courier New"/>
              </a:rPr>
              <a:t> </a:t>
            </a:r>
            <a:r>
              <a:rPr sz="1800" dirty="0">
                <a:solidFill>
                  <a:srgbClr val="434343"/>
                </a:solidFill>
                <a:latin typeface="Courier New"/>
                <a:cs typeface="Courier New"/>
              </a:rPr>
              <a:t>sklearn.model_selection</a:t>
            </a:r>
            <a:r>
              <a:rPr sz="1800" spc="-95" dirty="0">
                <a:solidFill>
                  <a:srgbClr val="434343"/>
                </a:solidFill>
                <a:latin typeface="Courier New"/>
                <a:cs typeface="Courier New"/>
              </a:rPr>
              <a:t> </a:t>
            </a:r>
            <a:r>
              <a:rPr sz="1800" dirty="0">
                <a:solidFill>
                  <a:srgbClr val="006FC0"/>
                </a:solidFill>
                <a:latin typeface="Courier New"/>
                <a:cs typeface="Courier New"/>
              </a:rPr>
              <a:t>import</a:t>
            </a:r>
            <a:r>
              <a:rPr sz="1800" spc="-105" dirty="0">
                <a:solidFill>
                  <a:srgbClr val="006FC0"/>
                </a:solidFill>
                <a:latin typeface="Courier New"/>
                <a:cs typeface="Courier New"/>
              </a:rPr>
              <a:t> </a:t>
            </a:r>
            <a:r>
              <a:rPr sz="1800" b="1" spc="-10" dirty="0">
                <a:solidFill>
                  <a:srgbClr val="434343"/>
                </a:solidFill>
                <a:latin typeface="Courier New"/>
                <a:cs typeface="Courier New"/>
              </a:rPr>
              <a:t>cross_val_score</a:t>
            </a:r>
            <a:endParaRPr sz="1800">
              <a:latin typeface="Courier New"/>
              <a:cs typeface="Courier New"/>
            </a:endParaRPr>
          </a:p>
          <a:p>
            <a:pPr marL="81280">
              <a:lnSpc>
                <a:spcPct val="100000"/>
              </a:lnSpc>
              <a:spcBef>
                <a:spcPts val="95"/>
              </a:spcBef>
            </a:pPr>
            <a:r>
              <a:rPr sz="1800" dirty="0">
                <a:solidFill>
                  <a:srgbClr val="434343"/>
                </a:solidFill>
                <a:latin typeface="Courier New"/>
                <a:cs typeface="Courier New"/>
              </a:rPr>
              <a:t>scores</a:t>
            </a:r>
            <a:r>
              <a:rPr sz="1800" spc="-60" dirty="0">
                <a:solidFill>
                  <a:srgbClr val="434343"/>
                </a:solidFill>
                <a:latin typeface="Courier New"/>
                <a:cs typeface="Courier New"/>
              </a:rPr>
              <a:t> </a:t>
            </a:r>
            <a:r>
              <a:rPr sz="1800" dirty="0">
                <a:solidFill>
                  <a:srgbClr val="434343"/>
                </a:solidFill>
                <a:latin typeface="Courier New"/>
                <a:cs typeface="Courier New"/>
              </a:rPr>
              <a:t>=</a:t>
            </a:r>
            <a:r>
              <a:rPr sz="1800" spc="-65" dirty="0">
                <a:solidFill>
                  <a:srgbClr val="434343"/>
                </a:solidFill>
                <a:latin typeface="Courier New"/>
                <a:cs typeface="Courier New"/>
              </a:rPr>
              <a:t> </a:t>
            </a:r>
            <a:r>
              <a:rPr sz="1800" dirty="0">
                <a:solidFill>
                  <a:srgbClr val="434343"/>
                </a:solidFill>
                <a:latin typeface="Courier New"/>
                <a:cs typeface="Courier New"/>
              </a:rPr>
              <a:t>cross_val_score(model,</a:t>
            </a:r>
            <a:r>
              <a:rPr sz="1800" spc="-70" dirty="0">
                <a:solidFill>
                  <a:srgbClr val="434343"/>
                </a:solidFill>
                <a:latin typeface="Courier New"/>
                <a:cs typeface="Courier New"/>
              </a:rPr>
              <a:t> </a:t>
            </a:r>
            <a:r>
              <a:rPr sz="1800" dirty="0">
                <a:solidFill>
                  <a:srgbClr val="434343"/>
                </a:solidFill>
                <a:latin typeface="Courier New"/>
                <a:cs typeface="Courier New"/>
              </a:rPr>
              <a:t>X,</a:t>
            </a:r>
            <a:r>
              <a:rPr sz="1800" spc="-60" dirty="0">
                <a:solidFill>
                  <a:srgbClr val="434343"/>
                </a:solidFill>
                <a:latin typeface="Courier New"/>
                <a:cs typeface="Courier New"/>
              </a:rPr>
              <a:t> </a:t>
            </a:r>
            <a:r>
              <a:rPr sz="1800" dirty="0">
                <a:solidFill>
                  <a:srgbClr val="434343"/>
                </a:solidFill>
                <a:latin typeface="Courier New"/>
                <a:cs typeface="Courier New"/>
              </a:rPr>
              <a:t>y,</a:t>
            </a:r>
            <a:r>
              <a:rPr sz="1800" spc="-65" dirty="0">
                <a:solidFill>
                  <a:srgbClr val="434343"/>
                </a:solidFill>
                <a:latin typeface="Courier New"/>
                <a:cs typeface="Courier New"/>
              </a:rPr>
              <a:t> </a:t>
            </a:r>
            <a:r>
              <a:rPr sz="1800" spc="-10" dirty="0">
                <a:solidFill>
                  <a:srgbClr val="434343"/>
                </a:solidFill>
                <a:latin typeface="Courier New"/>
                <a:cs typeface="Courier New"/>
              </a:rPr>
              <a:t>cv=5)</a:t>
            </a:r>
            <a:endParaRPr sz="1800">
              <a:latin typeface="Courier New"/>
              <a:cs typeface="Courier New"/>
            </a:endParaRPr>
          </a:p>
          <a:p>
            <a:pPr>
              <a:lnSpc>
                <a:spcPct val="100000"/>
              </a:lnSpc>
              <a:spcBef>
                <a:spcPts val="1635"/>
              </a:spcBef>
            </a:pPr>
            <a:endParaRPr sz="1800">
              <a:latin typeface="Courier New"/>
              <a:cs typeface="Courier New"/>
            </a:endParaRPr>
          </a:p>
          <a:p>
            <a:pPr marL="12700">
              <a:lnSpc>
                <a:spcPct val="100000"/>
              </a:lnSpc>
              <a:spcBef>
                <a:spcPts val="5"/>
              </a:spcBef>
            </a:pPr>
            <a:r>
              <a:rPr sz="2000" spc="-45" dirty="0">
                <a:solidFill>
                  <a:srgbClr val="434343"/>
                </a:solidFill>
                <a:latin typeface="Roboto"/>
                <a:cs typeface="Roboto"/>
              </a:rPr>
              <a:t>Parameters</a:t>
            </a:r>
            <a:endParaRPr sz="2000">
              <a:latin typeface="Roboto"/>
              <a:cs typeface="Roboto"/>
            </a:endParaRPr>
          </a:p>
          <a:p>
            <a:pPr marL="12700">
              <a:lnSpc>
                <a:spcPct val="100000"/>
              </a:lnSpc>
              <a:spcBef>
                <a:spcPts val="2360"/>
              </a:spcBef>
            </a:pPr>
            <a:r>
              <a:rPr sz="1400" b="1" dirty="0">
                <a:solidFill>
                  <a:srgbClr val="00AF50"/>
                </a:solidFill>
                <a:latin typeface="Roboto Cn"/>
                <a:cs typeface="Roboto Cn"/>
              </a:rPr>
              <a:t>model</a:t>
            </a:r>
            <a:r>
              <a:rPr sz="1400" b="1" spc="70" dirty="0">
                <a:solidFill>
                  <a:srgbClr val="00AF50"/>
                </a:solidFill>
                <a:latin typeface="Roboto Cn"/>
                <a:cs typeface="Roboto Cn"/>
              </a:rPr>
              <a:t> </a:t>
            </a:r>
            <a:r>
              <a:rPr sz="1400" dirty="0">
                <a:solidFill>
                  <a:srgbClr val="434343"/>
                </a:solidFill>
                <a:latin typeface="Roboto"/>
                <a:cs typeface="Roboto"/>
              </a:rPr>
              <a:t>:</a:t>
            </a:r>
            <a:r>
              <a:rPr sz="1400" spc="25" dirty="0">
                <a:solidFill>
                  <a:srgbClr val="434343"/>
                </a:solidFill>
                <a:latin typeface="Roboto"/>
                <a:cs typeface="Roboto"/>
              </a:rPr>
              <a:t> </a:t>
            </a:r>
            <a:r>
              <a:rPr sz="1400" spc="-55" dirty="0">
                <a:solidFill>
                  <a:srgbClr val="434343"/>
                </a:solidFill>
                <a:latin typeface="Roboto"/>
                <a:cs typeface="Roboto"/>
              </a:rPr>
              <a:t>e.g.</a:t>
            </a:r>
            <a:r>
              <a:rPr sz="1400" spc="30" dirty="0">
                <a:solidFill>
                  <a:srgbClr val="434343"/>
                </a:solidFill>
                <a:latin typeface="Roboto"/>
                <a:cs typeface="Roboto"/>
              </a:rPr>
              <a:t> </a:t>
            </a:r>
            <a:r>
              <a:rPr sz="1400" spc="-95" dirty="0">
                <a:solidFill>
                  <a:srgbClr val="006FC0"/>
                </a:solidFill>
                <a:latin typeface="Roboto"/>
                <a:cs typeface="Roboto"/>
              </a:rPr>
              <a:t>LinearRegression</a:t>
            </a:r>
            <a:r>
              <a:rPr sz="1400" spc="-95" dirty="0">
                <a:solidFill>
                  <a:srgbClr val="434343"/>
                </a:solidFill>
                <a:latin typeface="Roboto"/>
                <a:cs typeface="Roboto"/>
              </a:rPr>
              <a:t>,</a:t>
            </a:r>
            <a:r>
              <a:rPr sz="1400" spc="-20" dirty="0">
                <a:solidFill>
                  <a:srgbClr val="434343"/>
                </a:solidFill>
                <a:latin typeface="Roboto"/>
                <a:cs typeface="Roboto"/>
              </a:rPr>
              <a:t> </a:t>
            </a:r>
            <a:r>
              <a:rPr sz="1400" spc="-80" dirty="0">
                <a:solidFill>
                  <a:srgbClr val="006FC0"/>
                </a:solidFill>
                <a:latin typeface="Roboto"/>
                <a:cs typeface="Roboto"/>
              </a:rPr>
              <a:t>DecisionTreeClassifier</a:t>
            </a:r>
            <a:r>
              <a:rPr sz="1400" spc="-80" dirty="0">
                <a:solidFill>
                  <a:srgbClr val="434343"/>
                </a:solidFill>
                <a:latin typeface="Roboto"/>
                <a:cs typeface="Roboto"/>
              </a:rPr>
              <a:t>,</a:t>
            </a:r>
            <a:r>
              <a:rPr sz="1400" spc="-15" dirty="0">
                <a:solidFill>
                  <a:srgbClr val="434343"/>
                </a:solidFill>
                <a:latin typeface="Roboto"/>
                <a:cs typeface="Roboto"/>
              </a:rPr>
              <a:t> </a:t>
            </a:r>
            <a:r>
              <a:rPr sz="1400" spc="-50" dirty="0">
                <a:solidFill>
                  <a:srgbClr val="434343"/>
                </a:solidFill>
                <a:latin typeface="Roboto"/>
                <a:cs typeface="Roboto"/>
              </a:rPr>
              <a:t>…</a:t>
            </a:r>
            <a:endParaRPr sz="1400">
              <a:latin typeface="Roboto"/>
              <a:cs typeface="Roboto"/>
            </a:endParaRPr>
          </a:p>
          <a:p>
            <a:pPr marL="12700" marR="7388859">
              <a:lnSpc>
                <a:spcPct val="150000"/>
              </a:lnSpc>
              <a:spcBef>
                <a:spcPts val="5"/>
              </a:spcBef>
            </a:pPr>
            <a:r>
              <a:rPr sz="1400" b="1" dirty="0">
                <a:solidFill>
                  <a:srgbClr val="00AF50"/>
                </a:solidFill>
                <a:latin typeface="Roboto Cn"/>
                <a:cs typeface="Roboto Cn"/>
              </a:rPr>
              <a:t>X</a:t>
            </a:r>
            <a:r>
              <a:rPr sz="1400" b="1" spc="15" dirty="0">
                <a:solidFill>
                  <a:srgbClr val="00AF50"/>
                </a:solidFill>
                <a:latin typeface="Roboto Cn"/>
                <a:cs typeface="Roboto Cn"/>
              </a:rPr>
              <a:t> </a:t>
            </a:r>
            <a:r>
              <a:rPr sz="1400" dirty="0">
                <a:solidFill>
                  <a:srgbClr val="434343"/>
                </a:solidFill>
                <a:latin typeface="Roboto"/>
                <a:cs typeface="Roboto"/>
              </a:rPr>
              <a:t>:</a:t>
            </a:r>
            <a:r>
              <a:rPr sz="1400" spc="-30" dirty="0">
                <a:solidFill>
                  <a:srgbClr val="434343"/>
                </a:solidFill>
                <a:latin typeface="Roboto"/>
                <a:cs typeface="Roboto"/>
              </a:rPr>
              <a:t> </a:t>
            </a:r>
            <a:r>
              <a:rPr sz="1400" spc="-80" dirty="0">
                <a:solidFill>
                  <a:srgbClr val="434343"/>
                </a:solidFill>
                <a:latin typeface="Roboto"/>
                <a:cs typeface="Roboto"/>
              </a:rPr>
              <a:t>feature</a:t>
            </a:r>
            <a:r>
              <a:rPr sz="1400" spc="-40" dirty="0">
                <a:solidFill>
                  <a:srgbClr val="434343"/>
                </a:solidFill>
                <a:latin typeface="Roboto"/>
                <a:cs typeface="Roboto"/>
              </a:rPr>
              <a:t> </a:t>
            </a:r>
            <a:r>
              <a:rPr sz="1400" spc="-90" dirty="0">
                <a:solidFill>
                  <a:srgbClr val="434343"/>
                </a:solidFill>
                <a:latin typeface="Roboto"/>
                <a:cs typeface="Roboto"/>
              </a:rPr>
              <a:t>matrix </a:t>
            </a:r>
            <a:r>
              <a:rPr sz="1400" b="1" dirty="0">
                <a:solidFill>
                  <a:srgbClr val="00AF50"/>
                </a:solidFill>
                <a:latin typeface="Roboto Cn"/>
                <a:cs typeface="Roboto Cn"/>
              </a:rPr>
              <a:t>y</a:t>
            </a:r>
            <a:r>
              <a:rPr sz="1400" b="1" spc="-5" dirty="0">
                <a:solidFill>
                  <a:srgbClr val="00AF50"/>
                </a:solidFill>
                <a:latin typeface="Roboto Cn"/>
                <a:cs typeface="Roboto Cn"/>
              </a:rPr>
              <a:t> </a:t>
            </a:r>
            <a:r>
              <a:rPr sz="1400" dirty="0">
                <a:solidFill>
                  <a:srgbClr val="434343"/>
                </a:solidFill>
                <a:latin typeface="Roboto"/>
                <a:cs typeface="Roboto"/>
              </a:rPr>
              <a:t>:</a:t>
            </a:r>
            <a:r>
              <a:rPr sz="1400" spc="-35" dirty="0">
                <a:solidFill>
                  <a:srgbClr val="434343"/>
                </a:solidFill>
                <a:latin typeface="Roboto"/>
                <a:cs typeface="Roboto"/>
              </a:rPr>
              <a:t> </a:t>
            </a:r>
            <a:r>
              <a:rPr sz="1400" spc="-85" dirty="0">
                <a:solidFill>
                  <a:srgbClr val="434343"/>
                </a:solidFill>
                <a:latin typeface="Roboto"/>
                <a:cs typeface="Roboto"/>
              </a:rPr>
              <a:t>target</a:t>
            </a:r>
            <a:r>
              <a:rPr sz="1400" spc="-40" dirty="0">
                <a:solidFill>
                  <a:srgbClr val="434343"/>
                </a:solidFill>
                <a:latin typeface="Roboto"/>
                <a:cs typeface="Roboto"/>
              </a:rPr>
              <a:t> </a:t>
            </a:r>
            <a:r>
              <a:rPr sz="1400" spc="-10" dirty="0">
                <a:solidFill>
                  <a:srgbClr val="434343"/>
                </a:solidFill>
                <a:latin typeface="Roboto"/>
                <a:cs typeface="Roboto"/>
              </a:rPr>
              <a:t>vector </a:t>
            </a:r>
            <a:r>
              <a:rPr sz="1400" b="1" dirty="0">
                <a:solidFill>
                  <a:srgbClr val="00AF50"/>
                </a:solidFill>
                <a:latin typeface="Roboto Cn"/>
                <a:cs typeface="Roboto Cn"/>
              </a:rPr>
              <a:t>cv</a:t>
            </a:r>
            <a:r>
              <a:rPr sz="1400" b="1" spc="30" dirty="0">
                <a:solidFill>
                  <a:srgbClr val="00AF50"/>
                </a:solidFill>
                <a:latin typeface="Roboto Cn"/>
                <a:cs typeface="Roboto Cn"/>
              </a:rPr>
              <a:t> </a:t>
            </a:r>
            <a:r>
              <a:rPr sz="1400" spc="-50" dirty="0">
                <a:solidFill>
                  <a:srgbClr val="434343"/>
                </a:solidFill>
                <a:latin typeface="Roboto"/>
                <a:cs typeface="Roboto"/>
              </a:rPr>
              <a:t>:</a:t>
            </a:r>
            <a:endParaRPr sz="1400">
              <a:latin typeface="Roboto"/>
              <a:cs typeface="Roboto"/>
            </a:endParaRPr>
          </a:p>
          <a:p>
            <a:pPr marL="299085" indent="-286385">
              <a:lnSpc>
                <a:spcPct val="100000"/>
              </a:lnSpc>
              <a:spcBef>
                <a:spcPts val="290"/>
              </a:spcBef>
              <a:buFont typeface="Arial MT"/>
              <a:buChar char="•"/>
              <a:tabLst>
                <a:tab pos="299085" algn="l"/>
              </a:tabLst>
            </a:pPr>
            <a:r>
              <a:rPr sz="1400" spc="-65" dirty="0">
                <a:solidFill>
                  <a:srgbClr val="434343"/>
                </a:solidFill>
                <a:latin typeface="Roboto"/>
                <a:cs typeface="Roboto"/>
              </a:rPr>
              <a:t>int:</a:t>
            </a:r>
            <a:r>
              <a:rPr sz="1400" spc="-15" dirty="0">
                <a:solidFill>
                  <a:srgbClr val="434343"/>
                </a:solidFill>
                <a:latin typeface="Roboto"/>
                <a:cs typeface="Roboto"/>
              </a:rPr>
              <a:t> </a:t>
            </a:r>
            <a:r>
              <a:rPr sz="1400" spc="-114" dirty="0">
                <a:solidFill>
                  <a:srgbClr val="434343"/>
                </a:solidFill>
                <a:latin typeface="Roboto"/>
                <a:cs typeface="Roboto"/>
              </a:rPr>
              <a:t>number</a:t>
            </a:r>
            <a:r>
              <a:rPr sz="1400" spc="-25" dirty="0">
                <a:solidFill>
                  <a:srgbClr val="434343"/>
                </a:solidFill>
                <a:latin typeface="Roboto"/>
                <a:cs typeface="Roboto"/>
              </a:rPr>
              <a:t> </a:t>
            </a:r>
            <a:r>
              <a:rPr sz="1400" spc="-65" dirty="0">
                <a:solidFill>
                  <a:srgbClr val="434343"/>
                </a:solidFill>
                <a:latin typeface="Roboto"/>
                <a:cs typeface="Roboto"/>
              </a:rPr>
              <a:t>of</a:t>
            </a:r>
            <a:r>
              <a:rPr sz="1400" spc="-10" dirty="0">
                <a:solidFill>
                  <a:srgbClr val="434343"/>
                </a:solidFill>
                <a:latin typeface="Roboto"/>
                <a:cs typeface="Roboto"/>
              </a:rPr>
              <a:t> </a:t>
            </a:r>
            <a:r>
              <a:rPr sz="1400" spc="-100" dirty="0">
                <a:solidFill>
                  <a:srgbClr val="434343"/>
                </a:solidFill>
                <a:latin typeface="Roboto"/>
                <a:cs typeface="Roboto"/>
              </a:rPr>
              <a:t>cross</a:t>
            </a:r>
            <a:r>
              <a:rPr sz="1400" spc="-10" dirty="0">
                <a:solidFill>
                  <a:srgbClr val="434343"/>
                </a:solidFill>
                <a:latin typeface="Roboto"/>
                <a:cs typeface="Roboto"/>
              </a:rPr>
              <a:t> </a:t>
            </a:r>
            <a:r>
              <a:rPr sz="1400" spc="-80" dirty="0">
                <a:solidFill>
                  <a:srgbClr val="434343"/>
                </a:solidFill>
                <a:latin typeface="Roboto"/>
                <a:cs typeface="Roboto"/>
              </a:rPr>
              <a:t>validation</a:t>
            </a:r>
            <a:r>
              <a:rPr sz="1400" spc="-5" dirty="0">
                <a:solidFill>
                  <a:srgbClr val="434343"/>
                </a:solidFill>
                <a:latin typeface="Roboto"/>
                <a:cs typeface="Roboto"/>
              </a:rPr>
              <a:t> </a:t>
            </a:r>
            <a:r>
              <a:rPr sz="1400" spc="-80" dirty="0">
                <a:solidFill>
                  <a:srgbClr val="434343"/>
                </a:solidFill>
                <a:latin typeface="Roboto"/>
                <a:cs typeface="Roboto"/>
              </a:rPr>
              <a:t>folds</a:t>
            </a:r>
            <a:r>
              <a:rPr sz="1400" dirty="0">
                <a:solidFill>
                  <a:srgbClr val="434343"/>
                </a:solidFill>
                <a:latin typeface="Roboto"/>
                <a:cs typeface="Roboto"/>
              </a:rPr>
              <a:t> </a:t>
            </a:r>
            <a:r>
              <a:rPr sz="1400" spc="-80" dirty="0">
                <a:solidFill>
                  <a:srgbClr val="434343"/>
                </a:solidFill>
                <a:latin typeface="Roboto"/>
                <a:cs typeface="Roboto"/>
              </a:rPr>
              <a:t>(default</a:t>
            </a:r>
            <a:r>
              <a:rPr sz="1400" spc="-10" dirty="0">
                <a:solidFill>
                  <a:srgbClr val="434343"/>
                </a:solidFill>
                <a:latin typeface="Roboto"/>
                <a:cs typeface="Roboto"/>
              </a:rPr>
              <a:t> </a:t>
            </a:r>
            <a:r>
              <a:rPr sz="1400" spc="-120" dirty="0">
                <a:solidFill>
                  <a:srgbClr val="434343"/>
                </a:solidFill>
                <a:latin typeface="Roboto"/>
                <a:cs typeface="Roboto"/>
              </a:rPr>
              <a:t>=</a:t>
            </a:r>
            <a:r>
              <a:rPr sz="1400" spc="5" dirty="0">
                <a:solidFill>
                  <a:srgbClr val="434343"/>
                </a:solidFill>
                <a:latin typeface="Roboto"/>
                <a:cs typeface="Roboto"/>
              </a:rPr>
              <a:t> </a:t>
            </a:r>
            <a:r>
              <a:rPr sz="1400" spc="-200" dirty="0">
                <a:solidFill>
                  <a:srgbClr val="434343"/>
                </a:solidFill>
                <a:latin typeface="Roboto"/>
                <a:cs typeface="Roboto"/>
              </a:rPr>
              <a:t>5-</a:t>
            </a:r>
            <a:r>
              <a:rPr sz="1400" spc="-10" dirty="0">
                <a:solidFill>
                  <a:srgbClr val="434343"/>
                </a:solidFill>
                <a:latin typeface="Roboto"/>
                <a:cs typeface="Roboto"/>
              </a:rPr>
              <a:t>fold)</a:t>
            </a:r>
            <a:endParaRPr sz="1400">
              <a:latin typeface="Roboto"/>
              <a:cs typeface="Roboto"/>
            </a:endParaRPr>
          </a:p>
          <a:p>
            <a:pPr marL="299085" indent="-286385">
              <a:lnSpc>
                <a:spcPct val="100000"/>
              </a:lnSpc>
              <a:buFont typeface="Arial MT"/>
              <a:buChar char="•"/>
              <a:tabLst>
                <a:tab pos="299085" algn="l"/>
              </a:tabLst>
            </a:pPr>
            <a:r>
              <a:rPr sz="1400" spc="-65" dirty="0">
                <a:solidFill>
                  <a:srgbClr val="434343"/>
                </a:solidFill>
                <a:latin typeface="Roboto"/>
                <a:cs typeface="Roboto"/>
              </a:rPr>
              <a:t>splitter:</a:t>
            </a:r>
            <a:r>
              <a:rPr sz="1400" spc="-20" dirty="0">
                <a:solidFill>
                  <a:srgbClr val="434343"/>
                </a:solidFill>
                <a:latin typeface="Roboto"/>
                <a:cs typeface="Roboto"/>
              </a:rPr>
              <a:t> </a:t>
            </a:r>
            <a:r>
              <a:rPr sz="1400" spc="-55" dirty="0">
                <a:solidFill>
                  <a:srgbClr val="434343"/>
                </a:solidFill>
                <a:latin typeface="Roboto"/>
                <a:cs typeface="Roboto"/>
              </a:rPr>
              <a:t>e.g.</a:t>
            </a:r>
            <a:r>
              <a:rPr sz="1400" spc="20" dirty="0">
                <a:solidFill>
                  <a:srgbClr val="434343"/>
                </a:solidFill>
                <a:latin typeface="Roboto"/>
                <a:cs typeface="Roboto"/>
              </a:rPr>
              <a:t> </a:t>
            </a:r>
            <a:r>
              <a:rPr sz="1400" spc="-95" dirty="0">
                <a:solidFill>
                  <a:srgbClr val="006FC0"/>
                </a:solidFill>
                <a:latin typeface="Roboto"/>
                <a:cs typeface="Roboto"/>
              </a:rPr>
              <a:t>LeaveOneOut()</a:t>
            </a:r>
            <a:r>
              <a:rPr sz="1400" spc="-15" dirty="0">
                <a:solidFill>
                  <a:srgbClr val="006FC0"/>
                </a:solidFill>
                <a:latin typeface="Roboto"/>
                <a:cs typeface="Roboto"/>
              </a:rPr>
              <a:t> </a:t>
            </a:r>
            <a:r>
              <a:rPr sz="1400" spc="-75" dirty="0">
                <a:solidFill>
                  <a:srgbClr val="434343"/>
                </a:solidFill>
                <a:latin typeface="Roboto"/>
                <a:cs typeface="Roboto"/>
              </a:rPr>
              <a:t>(from</a:t>
            </a:r>
            <a:r>
              <a:rPr sz="1400" spc="-20" dirty="0">
                <a:solidFill>
                  <a:srgbClr val="434343"/>
                </a:solidFill>
                <a:latin typeface="Roboto"/>
                <a:cs typeface="Roboto"/>
              </a:rPr>
              <a:t> </a:t>
            </a:r>
            <a:r>
              <a:rPr sz="1400" spc="-90" dirty="0">
                <a:solidFill>
                  <a:srgbClr val="434343"/>
                </a:solidFill>
                <a:latin typeface="Roboto"/>
                <a:cs typeface="Roboto"/>
              </a:rPr>
              <a:t>sklearn.model_selection</a:t>
            </a:r>
            <a:r>
              <a:rPr sz="1400" spc="-10" dirty="0">
                <a:solidFill>
                  <a:srgbClr val="434343"/>
                </a:solidFill>
                <a:latin typeface="Roboto"/>
                <a:cs typeface="Roboto"/>
              </a:rPr>
              <a:t> </a:t>
            </a:r>
            <a:r>
              <a:rPr sz="1400" spc="-90" dirty="0">
                <a:solidFill>
                  <a:srgbClr val="434343"/>
                </a:solidFill>
                <a:latin typeface="Roboto"/>
                <a:cs typeface="Roboto"/>
              </a:rPr>
              <a:t>import</a:t>
            </a:r>
            <a:r>
              <a:rPr sz="1400" spc="-10" dirty="0">
                <a:solidFill>
                  <a:srgbClr val="434343"/>
                </a:solidFill>
                <a:latin typeface="Roboto"/>
                <a:cs typeface="Roboto"/>
              </a:rPr>
              <a:t> LeaveOneOut)</a:t>
            </a:r>
            <a:endParaRPr sz="1400">
              <a:latin typeface="Roboto"/>
              <a:cs typeface="Roboto"/>
            </a:endParaRPr>
          </a:p>
          <a:p>
            <a:pPr marL="12700">
              <a:lnSpc>
                <a:spcPct val="100000"/>
              </a:lnSpc>
              <a:spcBef>
                <a:spcPts val="1645"/>
              </a:spcBef>
            </a:pPr>
            <a:r>
              <a:rPr sz="2000" spc="-10" dirty="0">
                <a:solidFill>
                  <a:srgbClr val="434343"/>
                </a:solidFill>
                <a:latin typeface="Roboto"/>
                <a:cs typeface="Roboto"/>
              </a:rPr>
              <a:t>Returns</a:t>
            </a:r>
            <a:endParaRPr sz="2000">
              <a:latin typeface="Roboto"/>
              <a:cs typeface="Roboto"/>
            </a:endParaRPr>
          </a:p>
          <a:p>
            <a:pPr marL="12700">
              <a:lnSpc>
                <a:spcPct val="100000"/>
              </a:lnSpc>
              <a:spcBef>
                <a:spcPts val="1295"/>
              </a:spcBef>
            </a:pPr>
            <a:r>
              <a:rPr sz="1400" b="1" dirty="0">
                <a:solidFill>
                  <a:srgbClr val="00AF50"/>
                </a:solidFill>
                <a:latin typeface="Roboto Cn"/>
                <a:cs typeface="Roboto Cn"/>
              </a:rPr>
              <a:t>scores</a:t>
            </a:r>
            <a:r>
              <a:rPr sz="1400" b="1" spc="50" dirty="0">
                <a:solidFill>
                  <a:srgbClr val="00AF50"/>
                </a:solidFill>
                <a:latin typeface="Roboto Cn"/>
                <a:cs typeface="Roboto Cn"/>
              </a:rPr>
              <a:t> </a:t>
            </a:r>
            <a:r>
              <a:rPr sz="1400" dirty="0">
                <a:solidFill>
                  <a:srgbClr val="434343"/>
                </a:solidFill>
                <a:latin typeface="Roboto"/>
                <a:cs typeface="Roboto"/>
              </a:rPr>
              <a:t>:</a:t>
            </a:r>
            <a:r>
              <a:rPr sz="1400" spc="-5" dirty="0">
                <a:solidFill>
                  <a:srgbClr val="434343"/>
                </a:solidFill>
                <a:latin typeface="Roboto"/>
                <a:cs typeface="Roboto"/>
              </a:rPr>
              <a:t> </a:t>
            </a:r>
            <a:r>
              <a:rPr sz="1400" spc="-95" dirty="0">
                <a:solidFill>
                  <a:srgbClr val="434343"/>
                </a:solidFill>
                <a:latin typeface="Roboto"/>
                <a:cs typeface="Roboto"/>
              </a:rPr>
              <a:t>array</a:t>
            </a:r>
            <a:r>
              <a:rPr sz="1400" spc="-10" dirty="0">
                <a:solidFill>
                  <a:srgbClr val="434343"/>
                </a:solidFill>
                <a:latin typeface="Roboto"/>
                <a:cs typeface="Roboto"/>
              </a:rPr>
              <a:t> </a:t>
            </a:r>
            <a:r>
              <a:rPr sz="1400" spc="-100" dirty="0">
                <a:solidFill>
                  <a:srgbClr val="434343"/>
                </a:solidFill>
                <a:latin typeface="Roboto"/>
                <a:cs typeface="Roboto"/>
              </a:rPr>
              <a:t>with</a:t>
            </a:r>
            <a:r>
              <a:rPr sz="1400" spc="-10" dirty="0">
                <a:solidFill>
                  <a:srgbClr val="434343"/>
                </a:solidFill>
                <a:latin typeface="Roboto"/>
                <a:cs typeface="Roboto"/>
              </a:rPr>
              <a:t> </a:t>
            </a:r>
            <a:r>
              <a:rPr sz="1400" spc="-100" dirty="0">
                <a:solidFill>
                  <a:srgbClr val="434343"/>
                </a:solidFill>
                <a:latin typeface="Roboto"/>
                <a:cs typeface="Roboto"/>
              </a:rPr>
              <a:t>scores</a:t>
            </a:r>
            <a:r>
              <a:rPr sz="1400" spc="-15" dirty="0">
                <a:solidFill>
                  <a:srgbClr val="434343"/>
                </a:solidFill>
                <a:latin typeface="Roboto"/>
                <a:cs typeface="Roboto"/>
              </a:rPr>
              <a:t> </a:t>
            </a:r>
            <a:r>
              <a:rPr sz="1400" spc="-80" dirty="0">
                <a:solidFill>
                  <a:srgbClr val="434343"/>
                </a:solidFill>
                <a:latin typeface="Roboto"/>
                <a:cs typeface="Roboto"/>
              </a:rPr>
              <a:t>(these</a:t>
            </a:r>
            <a:r>
              <a:rPr sz="1400" spc="-10" dirty="0">
                <a:solidFill>
                  <a:srgbClr val="434343"/>
                </a:solidFill>
                <a:latin typeface="Roboto"/>
                <a:cs typeface="Roboto"/>
              </a:rPr>
              <a:t> </a:t>
            </a:r>
            <a:r>
              <a:rPr sz="1400" spc="-90" dirty="0">
                <a:solidFill>
                  <a:srgbClr val="434343"/>
                </a:solidFill>
                <a:latin typeface="Roboto"/>
                <a:cs typeface="Roboto"/>
              </a:rPr>
              <a:t>are</a:t>
            </a:r>
            <a:r>
              <a:rPr sz="1400" spc="5" dirty="0">
                <a:solidFill>
                  <a:srgbClr val="434343"/>
                </a:solidFill>
                <a:latin typeface="Roboto"/>
                <a:cs typeface="Roboto"/>
              </a:rPr>
              <a:t> </a:t>
            </a:r>
            <a:r>
              <a:rPr sz="1400" spc="-110" dirty="0">
                <a:solidFill>
                  <a:srgbClr val="434343"/>
                </a:solidFill>
                <a:latin typeface="Roboto"/>
                <a:cs typeface="Roboto"/>
              </a:rPr>
              <a:t>model</a:t>
            </a:r>
            <a:r>
              <a:rPr sz="1400" dirty="0">
                <a:solidFill>
                  <a:srgbClr val="434343"/>
                </a:solidFill>
                <a:latin typeface="Roboto"/>
                <a:cs typeface="Roboto"/>
              </a:rPr>
              <a:t> </a:t>
            </a:r>
            <a:r>
              <a:rPr sz="1400" spc="-90" dirty="0">
                <a:solidFill>
                  <a:srgbClr val="434343"/>
                </a:solidFill>
                <a:latin typeface="Roboto"/>
                <a:cs typeface="Roboto"/>
              </a:rPr>
              <a:t>dependent,</a:t>
            </a:r>
            <a:r>
              <a:rPr sz="1400" spc="-15" dirty="0">
                <a:solidFill>
                  <a:srgbClr val="434343"/>
                </a:solidFill>
                <a:latin typeface="Roboto"/>
                <a:cs typeface="Roboto"/>
              </a:rPr>
              <a:t> </a:t>
            </a:r>
            <a:r>
              <a:rPr sz="1400" spc="-55" dirty="0">
                <a:solidFill>
                  <a:srgbClr val="434343"/>
                </a:solidFill>
                <a:latin typeface="Roboto"/>
                <a:cs typeface="Roboto"/>
              </a:rPr>
              <a:t>e.g.</a:t>
            </a:r>
            <a:r>
              <a:rPr sz="1400" dirty="0">
                <a:solidFill>
                  <a:srgbClr val="434343"/>
                </a:solidFill>
                <a:latin typeface="Roboto"/>
                <a:cs typeface="Roboto"/>
              </a:rPr>
              <a:t> </a:t>
            </a:r>
            <a:r>
              <a:rPr sz="1400" spc="-100" dirty="0">
                <a:solidFill>
                  <a:srgbClr val="434343"/>
                </a:solidFill>
                <a:latin typeface="Roboto"/>
                <a:cs typeface="Roboto"/>
              </a:rPr>
              <a:t>accuracy</a:t>
            </a:r>
            <a:r>
              <a:rPr sz="1400" dirty="0">
                <a:solidFill>
                  <a:srgbClr val="434343"/>
                </a:solidFill>
                <a:latin typeface="Roboto"/>
                <a:cs typeface="Roboto"/>
              </a:rPr>
              <a:t> </a:t>
            </a:r>
            <a:r>
              <a:rPr sz="1400" spc="-65" dirty="0">
                <a:solidFill>
                  <a:srgbClr val="434343"/>
                </a:solidFill>
                <a:latin typeface="Roboto"/>
                <a:cs typeface="Roboto"/>
              </a:rPr>
              <a:t>for</a:t>
            </a:r>
            <a:r>
              <a:rPr sz="1400" spc="-20" dirty="0">
                <a:solidFill>
                  <a:srgbClr val="434343"/>
                </a:solidFill>
                <a:latin typeface="Roboto"/>
                <a:cs typeface="Roboto"/>
              </a:rPr>
              <a:t> </a:t>
            </a:r>
            <a:r>
              <a:rPr sz="1400" spc="-100" dirty="0">
                <a:solidFill>
                  <a:srgbClr val="434343"/>
                </a:solidFill>
                <a:latin typeface="Roboto"/>
                <a:cs typeface="Roboto"/>
              </a:rPr>
              <a:t>decision</a:t>
            </a:r>
            <a:r>
              <a:rPr sz="1400" spc="10" dirty="0">
                <a:solidFill>
                  <a:srgbClr val="434343"/>
                </a:solidFill>
                <a:latin typeface="Roboto"/>
                <a:cs typeface="Roboto"/>
              </a:rPr>
              <a:t> </a:t>
            </a:r>
            <a:r>
              <a:rPr sz="1400" spc="-85" dirty="0">
                <a:solidFill>
                  <a:srgbClr val="434343"/>
                </a:solidFill>
                <a:latin typeface="Roboto"/>
                <a:cs typeface="Roboto"/>
              </a:rPr>
              <a:t>trees</a:t>
            </a:r>
            <a:r>
              <a:rPr sz="1400" spc="-15" dirty="0">
                <a:solidFill>
                  <a:srgbClr val="434343"/>
                </a:solidFill>
                <a:latin typeface="Roboto"/>
                <a:cs typeface="Roboto"/>
              </a:rPr>
              <a:t> </a:t>
            </a:r>
            <a:r>
              <a:rPr sz="1400" spc="-120" dirty="0">
                <a:solidFill>
                  <a:srgbClr val="434343"/>
                </a:solidFill>
                <a:latin typeface="Roboto"/>
                <a:cs typeface="Roboto"/>
              </a:rPr>
              <a:t>and</a:t>
            </a:r>
            <a:r>
              <a:rPr sz="1400" spc="5" dirty="0">
                <a:solidFill>
                  <a:srgbClr val="434343"/>
                </a:solidFill>
                <a:latin typeface="Roboto"/>
                <a:cs typeface="Roboto"/>
              </a:rPr>
              <a:t> </a:t>
            </a:r>
            <a:r>
              <a:rPr sz="1400" spc="-100" dirty="0">
                <a:solidFill>
                  <a:srgbClr val="434343"/>
                </a:solidFill>
                <a:latin typeface="Roboto"/>
                <a:cs typeface="Roboto"/>
              </a:rPr>
              <a:t>accuracy</a:t>
            </a:r>
            <a:r>
              <a:rPr sz="1400" dirty="0">
                <a:solidFill>
                  <a:srgbClr val="434343"/>
                </a:solidFill>
                <a:latin typeface="Roboto"/>
                <a:cs typeface="Roboto"/>
              </a:rPr>
              <a:t> </a:t>
            </a:r>
            <a:r>
              <a:rPr sz="1400" spc="-65" dirty="0">
                <a:solidFill>
                  <a:srgbClr val="434343"/>
                </a:solidFill>
                <a:latin typeface="Roboto"/>
                <a:cs typeface="Roboto"/>
              </a:rPr>
              <a:t>for</a:t>
            </a:r>
            <a:r>
              <a:rPr sz="1400" spc="-25" dirty="0">
                <a:solidFill>
                  <a:srgbClr val="434343"/>
                </a:solidFill>
                <a:latin typeface="Roboto"/>
                <a:cs typeface="Roboto"/>
              </a:rPr>
              <a:t> </a:t>
            </a:r>
            <a:r>
              <a:rPr sz="1400" spc="-80" dirty="0">
                <a:solidFill>
                  <a:srgbClr val="434343"/>
                </a:solidFill>
                <a:latin typeface="Roboto"/>
                <a:cs typeface="Roboto"/>
              </a:rPr>
              <a:t>linear</a:t>
            </a:r>
            <a:r>
              <a:rPr sz="1400" spc="10" dirty="0">
                <a:solidFill>
                  <a:srgbClr val="434343"/>
                </a:solidFill>
                <a:latin typeface="Roboto"/>
                <a:cs typeface="Roboto"/>
              </a:rPr>
              <a:t> </a:t>
            </a:r>
            <a:r>
              <a:rPr sz="1400" spc="-30" dirty="0">
                <a:solidFill>
                  <a:srgbClr val="434343"/>
                </a:solidFill>
                <a:latin typeface="Roboto"/>
                <a:cs typeface="Roboto"/>
              </a:rPr>
              <a:t>regression)</a:t>
            </a:r>
            <a:endParaRPr sz="1400">
              <a:latin typeface="Roboto"/>
              <a:cs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3335" rIns="0" bIns="0" rtlCol="0">
            <a:spAutoFit/>
          </a:bodyPr>
          <a:lstStyle/>
          <a:p>
            <a:pPr marL="12700">
              <a:lnSpc>
                <a:spcPct val="100000"/>
              </a:lnSpc>
              <a:spcBef>
                <a:spcPts val="105"/>
              </a:spcBef>
            </a:pPr>
            <a:r>
              <a:rPr dirty="0"/>
              <a:t>MULTIPLE</a:t>
            </a:r>
            <a:r>
              <a:rPr spc="-40" dirty="0"/>
              <a:t> </a:t>
            </a:r>
            <a:r>
              <a:rPr dirty="0"/>
              <a:t>MODELING</a:t>
            </a:r>
            <a:r>
              <a:rPr spc="-35" dirty="0"/>
              <a:t> </a:t>
            </a:r>
            <a:r>
              <a:rPr spc="-10" dirty="0"/>
              <a:t>TECHNIQUES</a:t>
            </a:r>
          </a:p>
          <a:p>
            <a:pPr>
              <a:lnSpc>
                <a:spcPct val="100000"/>
              </a:lnSpc>
              <a:spcBef>
                <a:spcPts val="65"/>
              </a:spcBef>
            </a:pPr>
            <a:endParaRPr spc="-10" dirty="0"/>
          </a:p>
          <a:p>
            <a:pPr marL="12700">
              <a:lnSpc>
                <a:spcPct val="100000"/>
              </a:lnSpc>
            </a:pPr>
            <a:r>
              <a:rPr b="0" spc="-125" dirty="0">
                <a:latin typeface="Roboto"/>
                <a:cs typeface="Roboto"/>
              </a:rPr>
              <a:t>When</a:t>
            </a:r>
            <a:r>
              <a:rPr b="0" spc="-20" dirty="0">
                <a:latin typeface="Roboto"/>
                <a:cs typeface="Roboto"/>
              </a:rPr>
              <a:t> </a:t>
            </a:r>
            <a:r>
              <a:rPr b="0" spc="-110" dirty="0">
                <a:latin typeface="Roboto"/>
                <a:cs typeface="Roboto"/>
              </a:rPr>
              <a:t>using</a:t>
            </a:r>
            <a:r>
              <a:rPr b="0" spc="-15" dirty="0">
                <a:latin typeface="Roboto"/>
                <a:cs typeface="Roboto"/>
              </a:rPr>
              <a:t> </a:t>
            </a:r>
            <a:r>
              <a:rPr b="0" spc="-105" dirty="0">
                <a:latin typeface="Roboto"/>
                <a:cs typeface="Roboto"/>
              </a:rPr>
              <a:t>supervised</a:t>
            </a:r>
            <a:r>
              <a:rPr b="0" spc="10" dirty="0">
                <a:latin typeface="Roboto"/>
                <a:cs typeface="Roboto"/>
              </a:rPr>
              <a:t> </a:t>
            </a:r>
            <a:r>
              <a:rPr b="0" spc="-110" dirty="0">
                <a:latin typeface="Roboto"/>
                <a:cs typeface="Roboto"/>
              </a:rPr>
              <a:t>machine</a:t>
            </a:r>
            <a:r>
              <a:rPr b="0" spc="-25" dirty="0">
                <a:latin typeface="Roboto"/>
                <a:cs typeface="Roboto"/>
              </a:rPr>
              <a:t> </a:t>
            </a:r>
            <a:r>
              <a:rPr b="0" spc="-75" dirty="0">
                <a:latin typeface="Roboto"/>
                <a:cs typeface="Roboto"/>
              </a:rPr>
              <a:t>learning,</a:t>
            </a:r>
            <a:r>
              <a:rPr b="0" spc="-10" dirty="0">
                <a:latin typeface="Roboto"/>
                <a:cs typeface="Roboto"/>
              </a:rPr>
              <a:t> </a:t>
            </a:r>
            <a:r>
              <a:rPr b="0" spc="-85" dirty="0">
                <a:latin typeface="Roboto"/>
                <a:cs typeface="Roboto"/>
              </a:rPr>
              <a:t>multiple</a:t>
            </a:r>
            <a:r>
              <a:rPr b="0" spc="-10" dirty="0">
                <a:latin typeface="Roboto"/>
                <a:cs typeface="Roboto"/>
              </a:rPr>
              <a:t> </a:t>
            </a:r>
            <a:r>
              <a:rPr b="0" spc="-95" dirty="0">
                <a:latin typeface="Roboto"/>
                <a:cs typeface="Roboto"/>
              </a:rPr>
              <a:t>techniques</a:t>
            </a:r>
            <a:r>
              <a:rPr b="0" spc="-30" dirty="0">
                <a:latin typeface="Roboto"/>
                <a:cs typeface="Roboto"/>
              </a:rPr>
              <a:t> </a:t>
            </a:r>
            <a:r>
              <a:rPr b="0" spc="-120" dirty="0">
                <a:latin typeface="Roboto"/>
                <a:cs typeface="Roboto"/>
              </a:rPr>
              <a:t>can</a:t>
            </a:r>
            <a:r>
              <a:rPr b="0" spc="15" dirty="0">
                <a:latin typeface="Roboto"/>
                <a:cs typeface="Roboto"/>
              </a:rPr>
              <a:t> </a:t>
            </a:r>
            <a:r>
              <a:rPr b="0" spc="-105" dirty="0">
                <a:latin typeface="Roboto"/>
                <a:cs typeface="Roboto"/>
              </a:rPr>
              <a:t>be</a:t>
            </a:r>
            <a:r>
              <a:rPr b="0" spc="5" dirty="0">
                <a:latin typeface="Roboto"/>
                <a:cs typeface="Roboto"/>
              </a:rPr>
              <a:t> </a:t>
            </a:r>
            <a:r>
              <a:rPr b="0" spc="-114" dirty="0">
                <a:latin typeface="Roboto"/>
                <a:cs typeface="Roboto"/>
              </a:rPr>
              <a:t>used</a:t>
            </a:r>
            <a:r>
              <a:rPr b="0" spc="5" dirty="0">
                <a:latin typeface="Roboto"/>
                <a:cs typeface="Roboto"/>
              </a:rPr>
              <a:t> </a:t>
            </a:r>
            <a:r>
              <a:rPr b="0" spc="-90" dirty="0">
                <a:latin typeface="Roboto"/>
                <a:cs typeface="Roboto"/>
              </a:rPr>
              <a:t>to</a:t>
            </a:r>
            <a:r>
              <a:rPr b="0" spc="-10" dirty="0">
                <a:latin typeface="Roboto"/>
                <a:cs typeface="Roboto"/>
              </a:rPr>
              <a:t> </a:t>
            </a:r>
            <a:r>
              <a:rPr b="0" spc="-85" dirty="0">
                <a:latin typeface="Roboto"/>
                <a:cs typeface="Roboto"/>
              </a:rPr>
              <a:t>derive</a:t>
            </a:r>
            <a:r>
              <a:rPr b="0" spc="5" dirty="0">
                <a:latin typeface="Roboto"/>
                <a:cs typeface="Roboto"/>
              </a:rPr>
              <a:t> </a:t>
            </a:r>
            <a:r>
              <a:rPr b="0" spc="-114" dirty="0">
                <a:latin typeface="Roboto"/>
                <a:cs typeface="Roboto"/>
              </a:rPr>
              <a:t>a</a:t>
            </a:r>
            <a:r>
              <a:rPr b="0" spc="5" dirty="0">
                <a:latin typeface="Roboto"/>
                <a:cs typeface="Roboto"/>
              </a:rPr>
              <a:t> </a:t>
            </a:r>
            <a:r>
              <a:rPr b="0" spc="-75" dirty="0">
                <a:latin typeface="Roboto"/>
                <a:cs typeface="Roboto"/>
              </a:rPr>
              <a:t>predictive</a:t>
            </a:r>
            <a:r>
              <a:rPr b="0" spc="15" dirty="0">
                <a:latin typeface="Roboto"/>
                <a:cs typeface="Roboto"/>
              </a:rPr>
              <a:t> </a:t>
            </a:r>
            <a:r>
              <a:rPr b="0" spc="-10" dirty="0">
                <a:latin typeface="Roboto"/>
                <a:cs typeface="Roboto"/>
              </a:rPr>
              <a:t>model</a:t>
            </a:r>
          </a:p>
          <a:p>
            <a:pPr marL="299085" indent="-286385">
              <a:lnSpc>
                <a:spcPct val="100000"/>
              </a:lnSpc>
              <a:spcBef>
                <a:spcPts val="400"/>
              </a:spcBef>
              <a:buClr>
                <a:srgbClr val="000000"/>
              </a:buClr>
              <a:buFont typeface="Wingdings"/>
              <a:buChar char=""/>
              <a:tabLst>
                <a:tab pos="299085" algn="l"/>
              </a:tabLst>
            </a:pPr>
            <a:r>
              <a:rPr b="0" spc="-85" dirty="0">
                <a:latin typeface="Roboto"/>
                <a:cs typeface="Roboto"/>
              </a:rPr>
              <a:t>regression:</a:t>
            </a:r>
            <a:r>
              <a:rPr b="0" spc="-10" dirty="0">
                <a:latin typeface="Roboto"/>
                <a:cs typeface="Roboto"/>
              </a:rPr>
              <a:t> </a:t>
            </a:r>
            <a:r>
              <a:rPr b="0" spc="-80" dirty="0">
                <a:latin typeface="Roboto"/>
                <a:cs typeface="Roboto"/>
              </a:rPr>
              <a:t>linear</a:t>
            </a:r>
            <a:r>
              <a:rPr b="0" spc="20" dirty="0">
                <a:latin typeface="Roboto"/>
                <a:cs typeface="Roboto"/>
              </a:rPr>
              <a:t> </a:t>
            </a:r>
            <a:r>
              <a:rPr b="0" spc="-85" dirty="0">
                <a:latin typeface="Roboto"/>
                <a:cs typeface="Roboto"/>
              </a:rPr>
              <a:t>regression,</a:t>
            </a:r>
            <a:r>
              <a:rPr b="0" spc="-10" dirty="0">
                <a:latin typeface="Roboto"/>
                <a:cs typeface="Roboto"/>
              </a:rPr>
              <a:t> </a:t>
            </a:r>
            <a:r>
              <a:rPr b="0" spc="-95" dirty="0">
                <a:latin typeface="Roboto"/>
                <a:cs typeface="Roboto"/>
              </a:rPr>
              <a:t>polynomial</a:t>
            </a:r>
            <a:r>
              <a:rPr b="0" dirty="0">
                <a:latin typeface="Roboto"/>
                <a:cs typeface="Roboto"/>
              </a:rPr>
              <a:t> </a:t>
            </a:r>
            <a:r>
              <a:rPr b="0" spc="-85" dirty="0">
                <a:latin typeface="Roboto"/>
                <a:cs typeface="Roboto"/>
              </a:rPr>
              <a:t>regression,</a:t>
            </a:r>
            <a:r>
              <a:rPr b="0" spc="-10" dirty="0">
                <a:latin typeface="Roboto"/>
                <a:cs typeface="Roboto"/>
              </a:rPr>
              <a:t> </a:t>
            </a:r>
            <a:r>
              <a:rPr b="0" spc="-65" dirty="0">
                <a:latin typeface="Roboto"/>
                <a:cs typeface="Roboto"/>
              </a:rPr>
              <a:t>artificial</a:t>
            </a:r>
            <a:r>
              <a:rPr b="0" spc="25" dirty="0">
                <a:latin typeface="Roboto"/>
                <a:cs typeface="Roboto"/>
              </a:rPr>
              <a:t> </a:t>
            </a:r>
            <a:r>
              <a:rPr b="0" spc="-90" dirty="0">
                <a:latin typeface="Roboto"/>
                <a:cs typeface="Roboto"/>
              </a:rPr>
              <a:t>neural</a:t>
            </a:r>
            <a:r>
              <a:rPr b="0" spc="10" dirty="0">
                <a:latin typeface="Roboto"/>
                <a:cs typeface="Roboto"/>
              </a:rPr>
              <a:t> </a:t>
            </a:r>
            <a:r>
              <a:rPr b="0" spc="-85" dirty="0">
                <a:latin typeface="Roboto"/>
                <a:cs typeface="Roboto"/>
              </a:rPr>
              <a:t>network,</a:t>
            </a:r>
            <a:r>
              <a:rPr b="0" spc="-10" dirty="0">
                <a:latin typeface="Roboto"/>
                <a:cs typeface="Roboto"/>
              </a:rPr>
              <a:t> </a:t>
            </a:r>
            <a:r>
              <a:rPr b="0" spc="-25" dirty="0">
                <a:latin typeface="Roboto"/>
                <a:cs typeface="Roboto"/>
              </a:rPr>
              <a:t>…;</a:t>
            </a:r>
          </a:p>
          <a:p>
            <a:pPr marL="299085" indent="-286385">
              <a:lnSpc>
                <a:spcPct val="100000"/>
              </a:lnSpc>
              <a:spcBef>
                <a:spcPts val="405"/>
              </a:spcBef>
              <a:buClr>
                <a:srgbClr val="000000"/>
              </a:buClr>
              <a:buFont typeface="Wingdings"/>
              <a:buChar char=""/>
              <a:tabLst>
                <a:tab pos="299085" algn="l"/>
              </a:tabLst>
            </a:pPr>
            <a:r>
              <a:rPr b="0" spc="-75" dirty="0">
                <a:latin typeface="Roboto"/>
                <a:cs typeface="Roboto"/>
              </a:rPr>
              <a:t>classification:</a:t>
            </a:r>
            <a:r>
              <a:rPr b="0" dirty="0">
                <a:latin typeface="Roboto"/>
                <a:cs typeface="Roboto"/>
              </a:rPr>
              <a:t> </a:t>
            </a:r>
            <a:r>
              <a:rPr b="0" spc="-100" dirty="0">
                <a:latin typeface="Roboto"/>
                <a:cs typeface="Roboto"/>
              </a:rPr>
              <a:t>decision</a:t>
            </a:r>
            <a:r>
              <a:rPr b="0" spc="30" dirty="0">
                <a:latin typeface="Roboto"/>
                <a:cs typeface="Roboto"/>
              </a:rPr>
              <a:t> </a:t>
            </a:r>
            <a:r>
              <a:rPr b="0" spc="-65" dirty="0">
                <a:latin typeface="Roboto"/>
                <a:cs typeface="Roboto"/>
              </a:rPr>
              <a:t>tree,</a:t>
            </a:r>
            <a:r>
              <a:rPr b="0" spc="10" dirty="0">
                <a:latin typeface="Roboto"/>
                <a:cs typeface="Roboto"/>
              </a:rPr>
              <a:t> </a:t>
            </a:r>
            <a:r>
              <a:rPr b="0" spc="-100" dirty="0">
                <a:latin typeface="Roboto"/>
                <a:cs typeface="Roboto"/>
              </a:rPr>
              <a:t>support</a:t>
            </a:r>
            <a:r>
              <a:rPr b="0" spc="-25" dirty="0">
                <a:latin typeface="Roboto"/>
                <a:cs typeface="Roboto"/>
              </a:rPr>
              <a:t> </a:t>
            </a:r>
            <a:r>
              <a:rPr b="0" spc="-95" dirty="0">
                <a:latin typeface="Roboto"/>
                <a:cs typeface="Roboto"/>
              </a:rPr>
              <a:t>vector</a:t>
            </a:r>
            <a:r>
              <a:rPr b="0" spc="15" dirty="0">
                <a:latin typeface="Roboto"/>
                <a:cs typeface="Roboto"/>
              </a:rPr>
              <a:t> </a:t>
            </a:r>
            <a:r>
              <a:rPr b="0" spc="-95" dirty="0">
                <a:latin typeface="Roboto"/>
                <a:cs typeface="Roboto"/>
              </a:rPr>
              <a:t>machine,</a:t>
            </a:r>
            <a:r>
              <a:rPr b="0" spc="-5" dirty="0">
                <a:latin typeface="Roboto"/>
                <a:cs typeface="Roboto"/>
              </a:rPr>
              <a:t> </a:t>
            </a:r>
            <a:r>
              <a:rPr b="0" spc="-65" dirty="0">
                <a:latin typeface="Roboto"/>
                <a:cs typeface="Roboto"/>
              </a:rPr>
              <a:t>artificial</a:t>
            </a:r>
            <a:r>
              <a:rPr b="0" spc="20" dirty="0">
                <a:latin typeface="Roboto"/>
                <a:cs typeface="Roboto"/>
              </a:rPr>
              <a:t> </a:t>
            </a:r>
            <a:r>
              <a:rPr b="0" spc="-90" dirty="0">
                <a:latin typeface="Roboto"/>
                <a:cs typeface="Roboto"/>
              </a:rPr>
              <a:t>neural</a:t>
            </a:r>
            <a:r>
              <a:rPr b="0" spc="5" dirty="0">
                <a:latin typeface="Roboto"/>
                <a:cs typeface="Roboto"/>
              </a:rPr>
              <a:t> </a:t>
            </a:r>
            <a:r>
              <a:rPr b="0" spc="-85" dirty="0">
                <a:latin typeface="Roboto"/>
                <a:cs typeface="Roboto"/>
              </a:rPr>
              <a:t>network,</a:t>
            </a:r>
            <a:r>
              <a:rPr b="0" spc="-15" dirty="0">
                <a:latin typeface="Roboto"/>
                <a:cs typeface="Roboto"/>
              </a:rPr>
              <a:t> </a:t>
            </a:r>
            <a:r>
              <a:rPr b="0" spc="-25" dirty="0">
                <a:latin typeface="Roboto"/>
                <a:cs typeface="Roboto"/>
              </a:rPr>
              <a:t>….</a:t>
            </a:r>
          </a:p>
          <a:p>
            <a:pPr marL="12700" marR="5080">
              <a:lnSpc>
                <a:spcPct val="100000"/>
              </a:lnSpc>
              <a:spcBef>
                <a:spcPts val="395"/>
              </a:spcBef>
            </a:pPr>
            <a:r>
              <a:rPr b="0" spc="-45" dirty="0">
                <a:latin typeface="Roboto"/>
                <a:cs typeface="Roboto"/>
              </a:rPr>
              <a:t>The</a:t>
            </a:r>
            <a:r>
              <a:rPr b="0" spc="50" dirty="0">
                <a:latin typeface="Roboto"/>
                <a:cs typeface="Roboto"/>
              </a:rPr>
              <a:t> </a:t>
            </a:r>
            <a:r>
              <a:rPr b="0" spc="-75" dirty="0">
                <a:latin typeface="Roboto"/>
                <a:cs typeface="Roboto"/>
              </a:rPr>
              <a:t>challenge</a:t>
            </a:r>
            <a:r>
              <a:rPr b="0" spc="60" dirty="0">
                <a:latin typeface="Roboto"/>
                <a:cs typeface="Roboto"/>
              </a:rPr>
              <a:t> </a:t>
            </a:r>
            <a:r>
              <a:rPr b="0" dirty="0">
                <a:latin typeface="Roboto"/>
                <a:cs typeface="Roboto"/>
              </a:rPr>
              <a:t>is</a:t>
            </a:r>
            <a:r>
              <a:rPr b="0" spc="45" dirty="0">
                <a:latin typeface="Roboto"/>
                <a:cs typeface="Roboto"/>
              </a:rPr>
              <a:t> </a:t>
            </a:r>
            <a:r>
              <a:rPr b="0" dirty="0">
                <a:latin typeface="Roboto"/>
                <a:cs typeface="Roboto"/>
              </a:rPr>
              <a:t>to</a:t>
            </a:r>
            <a:r>
              <a:rPr b="0" spc="45" dirty="0">
                <a:latin typeface="Roboto"/>
                <a:cs typeface="Roboto"/>
              </a:rPr>
              <a:t> </a:t>
            </a:r>
            <a:r>
              <a:rPr b="0" spc="-55" dirty="0">
                <a:latin typeface="Roboto"/>
                <a:cs typeface="Roboto"/>
              </a:rPr>
              <a:t>select</a:t>
            </a:r>
            <a:r>
              <a:rPr b="0" spc="60" dirty="0">
                <a:latin typeface="Roboto"/>
                <a:cs typeface="Roboto"/>
              </a:rPr>
              <a:t> </a:t>
            </a:r>
            <a:r>
              <a:rPr b="0" spc="-25" dirty="0">
                <a:latin typeface="Roboto"/>
                <a:cs typeface="Roboto"/>
              </a:rPr>
              <a:t>the</a:t>
            </a:r>
            <a:r>
              <a:rPr b="0" spc="55" dirty="0">
                <a:latin typeface="Roboto"/>
                <a:cs typeface="Roboto"/>
              </a:rPr>
              <a:t> </a:t>
            </a:r>
            <a:r>
              <a:rPr b="0" spc="-80" dirty="0">
                <a:latin typeface="Roboto"/>
                <a:cs typeface="Roboto"/>
              </a:rPr>
              <a:t>technique</a:t>
            </a:r>
            <a:r>
              <a:rPr b="0" spc="60" dirty="0">
                <a:latin typeface="Roboto"/>
                <a:cs typeface="Roboto"/>
              </a:rPr>
              <a:t> </a:t>
            </a:r>
            <a:r>
              <a:rPr b="0" spc="-50" dirty="0">
                <a:latin typeface="Roboto"/>
                <a:cs typeface="Roboto"/>
              </a:rPr>
              <a:t>that</a:t>
            </a:r>
            <a:r>
              <a:rPr b="0" spc="55" dirty="0">
                <a:latin typeface="Roboto"/>
                <a:cs typeface="Roboto"/>
              </a:rPr>
              <a:t> </a:t>
            </a:r>
            <a:r>
              <a:rPr b="0" dirty="0">
                <a:latin typeface="Roboto"/>
                <a:cs typeface="Roboto"/>
              </a:rPr>
              <a:t>is</a:t>
            </a:r>
            <a:r>
              <a:rPr b="0" spc="50" dirty="0">
                <a:latin typeface="Roboto"/>
                <a:cs typeface="Roboto"/>
              </a:rPr>
              <a:t> </a:t>
            </a:r>
            <a:r>
              <a:rPr b="0" spc="-65" dirty="0">
                <a:latin typeface="Roboto"/>
                <a:cs typeface="Roboto"/>
              </a:rPr>
              <a:t>most</a:t>
            </a:r>
            <a:r>
              <a:rPr b="0" spc="50" dirty="0">
                <a:latin typeface="Roboto"/>
                <a:cs typeface="Roboto"/>
              </a:rPr>
              <a:t> </a:t>
            </a:r>
            <a:r>
              <a:rPr b="0" spc="-80" dirty="0">
                <a:latin typeface="Roboto"/>
                <a:cs typeface="Roboto"/>
              </a:rPr>
              <a:t>appropriate</a:t>
            </a:r>
            <a:r>
              <a:rPr b="0" spc="60" dirty="0">
                <a:latin typeface="Roboto"/>
                <a:cs typeface="Roboto"/>
              </a:rPr>
              <a:t> </a:t>
            </a:r>
            <a:r>
              <a:rPr b="0" dirty="0">
                <a:latin typeface="Roboto"/>
                <a:cs typeface="Roboto"/>
              </a:rPr>
              <a:t>for</a:t>
            </a:r>
            <a:r>
              <a:rPr b="0" spc="55" dirty="0">
                <a:latin typeface="Roboto"/>
                <a:cs typeface="Roboto"/>
              </a:rPr>
              <a:t> </a:t>
            </a:r>
            <a:r>
              <a:rPr b="0" spc="-65" dirty="0">
                <a:latin typeface="Roboto"/>
                <a:cs typeface="Roboto"/>
              </a:rPr>
              <a:t>your</a:t>
            </a:r>
            <a:r>
              <a:rPr b="0" spc="50" dirty="0">
                <a:latin typeface="Roboto"/>
                <a:cs typeface="Roboto"/>
              </a:rPr>
              <a:t> </a:t>
            </a:r>
            <a:r>
              <a:rPr b="0" spc="-80" dirty="0">
                <a:latin typeface="Roboto"/>
                <a:cs typeface="Roboto"/>
              </a:rPr>
              <a:t>problem</a:t>
            </a:r>
            <a:r>
              <a:rPr b="0" spc="50" dirty="0">
                <a:latin typeface="Roboto"/>
                <a:cs typeface="Roboto"/>
              </a:rPr>
              <a:t> </a:t>
            </a:r>
            <a:r>
              <a:rPr b="0" dirty="0">
                <a:latin typeface="Roboto"/>
                <a:cs typeface="Roboto"/>
              </a:rPr>
              <a:t>or</a:t>
            </a:r>
            <a:r>
              <a:rPr b="0" spc="50" dirty="0">
                <a:latin typeface="Roboto"/>
                <a:cs typeface="Roboto"/>
              </a:rPr>
              <a:t> </a:t>
            </a:r>
            <a:r>
              <a:rPr b="0" spc="-50" dirty="0">
                <a:latin typeface="Roboto"/>
                <a:cs typeface="Roboto"/>
              </a:rPr>
              <a:t>data.</a:t>
            </a:r>
            <a:r>
              <a:rPr b="0" spc="55" dirty="0">
                <a:latin typeface="Roboto"/>
                <a:cs typeface="Roboto"/>
              </a:rPr>
              <a:t> </a:t>
            </a:r>
            <a:r>
              <a:rPr b="0" spc="-55" dirty="0">
                <a:latin typeface="Roboto"/>
                <a:cs typeface="Roboto"/>
              </a:rPr>
              <a:t>That</a:t>
            </a:r>
            <a:r>
              <a:rPr b="0" spc="55" dirty="0">
                <a:latin typeface="Roboto"/>
                <a:cs typeface="Roboto"/>
              </a:rPr>
              <a:t> </a:t>
            </a:r>
            <a:r>
              <a:rPr b="0" spc="-55" dirty="0">
                <a:latin typeface="Roboto"/>
                <a:cs typeface="Roboto"/>
              </a:rPr>
              <a:t>does</a:t>
            </a:r>
            <a:r>
              <a:rPr b="0" spc="45" dirty="0">
                <a:latin typeface="Roboto"/>
                <a:cs typeface="Roboto"/>
              </a:rPr>
              <a:t> </a:t>
            </a:r>
            <a:r>
              <a:rPr b="0" spc="-40" dirty="0">
                <a:latin typeface="Roboto"/>
                <a:cs typeface="Roboto"/>
              </a:rPr>
              <a:t>not</a:t>
            </a:r>
            <a:r>
              <a:rPr b="0" spc="55" dirty="0">
                <a:latin typeface="Roboto"/>
                <a:cs typeface="Roboto"/>
              </a:rPr>
              <a:t> </a:t>
            </a:r>
            <a:r>
              <a:rPr b="0" spc="-75" dirty="0">
                <a:latin typeface="Roboto"/>
                <a:cs typeface="Roboto"/>
              </a:rPr>
              <a:t>necessarily</a:t>
            </a:r>
            <a:r>
              <a:rPr b="0" spc="60" dirty="0">
                <a:latin typeface="Roboto"/>
                <a:cs typeface="Roboto"/>
              </a:rPr>
              <a:t> </a:t>
            </a:r>
            <a:r>
              <a:rPr b="0" spc="-85" dirty="0">
                <a:latin typeface="Roboto"/>
                <a:cs typeface="Roboto"/>
              </a:rPr>
              <a:t>mean</a:t>
            </a:r>
            <a:r>
              <a:rPr b="0" spc="45" dirty="0">
                <a:latin typeface="Roboto"/>
                <a:cs typeface="Roboto"/>
              </a:rPr>
              <a:t> </a:t>
            </a:r>
            <a:r>
              <a:rPr b="0" spc="-25" dirty="0">
                <a:latin typeface="Roboto"/>
                <a:cs typeface="Roboto"/>
              </a:rPr>
              <a:t>the</a:t>
            </a:r>
            <a:r>
              <a:rPr b="0" spc="55" dirty="0">
                <a:latin typeface="Roboto"/>
                <a:cs typeface="Roboto"/>
              </a:rPr>
              <a:t> </a:t>
            </a:r>
            <a:r>
              <a:rPr b="0" spc="-20" dirty="0">
                <a:latin typeface="Roboto"/>
                <a:cs typeface="Roboto"/>
              </a:rPr>
              <a:t>most </a:t>
            </a:r>
            <a:r>
              <a:rPr b="0" spc="-120" dirty="0">
                <a:latin typeface="Roboto"/>
                <a:cs typeface="Roboto"/>
              </a:rPr>
              <a:t>advanced</a:t>
            </a:r>
            <a:r>
              <a:rPr b="0" spc="20" dirty="0">
                <a:latin typeface="Roboto"/>
                <a:cs typeface="Roboto"/>
              </a:rPr>
              <a:t> </a:t>
            </a:r>
            <a:r>
              <a:rPr b="0" spc="-90" dirty="0">
                <a:latin typeface="Roboto"/>
                <a:cs typeface="Roboto"/>
              </a:rPr>
              <a:t>or</a:t>
            </a:r>
            <a:r>
              <a:rPr b="0" spc="-5" dirty="0">
                <a:latin typeface="Roboto"/>
                <a:cs typeface="Roboto"/>
              </a:rPr>
              <a:t> </a:t>
            </a:r>
            <a:r>
              <a:rPr b="0" spc="-100" dirty="0">
                <a:latin typeface="Roboto"/>
                <a:cs typeface="Roboto"/>
              </a:rPr>
              <a:t>complex</a:t>
            </a:r>
            <a:r>
              <a:rPr b="0" spc="-20" dirty="0">
                <a:latin typeface="Roboto"/>
                <a:cs typeface="Roboto"/>
              </a:rPr>
              <a:t> </a:t>
            </a:r>
            <a:r>
              <a:rPr b="0" spc="-95" dirty="0">
                <a:latin typeface="Roboto"/>
                <a:cs typeface="Roboto"/>
              </a:rPr>
              <a:t>method.</a:t>
            </a:r>
            <a:r>
              <a:rPr b="0" spc="-5" dirty="0">
                <a:latin typeface="Roboto"/>
                <a:cs typeface="Roboto"/>
              </a:rPr>
              <a:t> </a:t>
            </a:r>
            <a:r>
              <a:rPr b="0" spc="-110" dirty="0">
                <a:latin typeface="Roboto"/>
                <a:cs typeface="Roboto"/>
              </a:rPr>
              <a:t>The</a:t>
            </a:r>
            <a:r>
              <a:rPr b="0" spc="-5" dirty="0">
                <a:latin typeface="Roboto"/>
                <a:cs typeface="Roboto"/>
              </a:rPr>
              <a:t> </a:t>
            </a:r>
            <a:r>
              <a:rPr b="0" spc="-100" dirty="0">
                <a:latin typeface="Roboto"/>
                <a:cs typeface="Roboto"/>
              </a:rPr>
              <a:t>best</a:t>
            </a:r>
            <a:r>
              <a:rPr b="0" spc="-5" dirty="0">
                <a:latin typeface="Roboto"/>
                <a:cs typeface="Roboto"/>
              </a:rPr>
              <a:t> </a:t>
            </a:r>
            <a:r>
              <a:rPr b="0" spc="-95" dirty="0">
                <a:latin typeface="Roboto"/>
                <a:cs typeface="Roboto"/>
              </a:rPr>
              <a:t>choice</a:t>
            </a:r>
            <a:r>
              <a:rPr b="0" spc="-5" dirty="0">
                <a:latin typeface="Roboto"/>
                <a:cs typeface="Roboto"/>
              </a:rPr>
              <a:t> </a:t>
            </a:r>
            <a:r>
              <a:rPr b="0" spc="-120" dirty="0">
                <a:latin typeface="Roboto"/>
                <a:cs typeface="Roboto"/>
              </a:rPr>
              <a:t>has</a:t>
            </a:r>
            <a:r>
              <a:rPr b="0" spc="5" dirty="0">
                <a:latin typeface="Roboto"/>
                <a:cs typeface="Roboto"/>
              </a:rPr>
              <a:t> </a:t>
            </a:r>
            <a:r>
              <a:rPr b="0" spc="-90" dirty="0">
                <a:latin typeface="Roboto"/>
                <a:cs typeface="Roboto"/>
              </a:rPr>
              <a:t>to</a:t>
            </a:r>
            <a:r>
              <a:rPr b="0" spc="-10" dirty="0">
                <a:latin typeface="Roboto"/>
                <a:cs typeface="Roboto"/>
              </a:rPr>
              <a:t> </a:t>
            </a:r>
            <a:r>
              <a:rPr b="0" spc="-114" dirty="0">
                <a:latin typeface="Roboto"/>
                <a:cs typeface="Roboto"/>
              </a:rPr>
              <a:t>do</a:t>
            </a:r>
            <a:r>
              <a:rPr b="0" spc="-5" dirty="0">
                <a:latin typeface="Roboto"/>
                <a:cs typeface="Roboto"/>
              </a:rPr>
              <a:t> </a:t>
            </a:r>
            <a:r>
              <a:rPr b="0" spc="-100" dirty="0">
                <a:latin typeface="Roboto"/>
                <a:cs typeface="Roboto"/>
              </a:rPr>
              <a:t>with</a:t>
            </a:r>
            <a:r>
              <a:rPr b="0" dirty="0">
                <a:latin typeface="Roboto"/>
                <a:cs typeface="Roboto"/>
              </a:rPr>
              <a:t> </a:t>
            </a:r>
            <a:r>
              <a:rPr b="0" spc="-85" dirty="0">
                <a:latin typeface="Roboto"/>
                <a:cs typeface="Roboto"/>
              </a:rPr>
              <a:t>underfitting</a:t>
            </a:r>
            <a:r>
              <a:rPr b="0" spc="-20" dirty="0">
                <a:latin typeface="Roboto"/>
                <a:cs typeface="Roboto"/>
              </a:rPr>
              <a:t> </a:t>
            </a:r>
            <a:r>
              <a:rPr b="0" spc="-120" dirty="0">
                <a:latin typeface="Roboto"/>
                <a:cs typeface="Roboto"/>
              </a:rPr>
              <a:t>and</a:t>
            </a:r>
            <a:r>
              <a:rPr b="0" spc="5" dirty="0">
                <a:latin typeface="Roboto"/>
                <a:cs typeface="Roboto"/>
              </a:rPr>
              <a:t> </a:t>
            </a:r>
            <a:r>
              <a:rPr b="0" spc="-10" dirty="0">
                <a:latin typeface="Roboto"/>
                <a:cs typeface="Roboto"/>
              </a:rPr>
              <a:t>overfitting.</a:t>
            </a:r>
          </a:p>
          <a:p>
            <a:pPr>
              <a:lnSpc>
                <a:spcPct val="100000"/>
              </a:lnSpc>
              <a:spcBef>
                <a:spcPts val="60"/>
              </a:spcBef>
            </a:pPr>
            <a:endParaRPr b="0" spc="-10" dirty="0">
              <a:latin typeface="Roboto"/>
              <a:cs typeface="Roboto"/>
            </a:endParaRPr>
          </a:p>
          <a:p>
            <a:pPr marL="12700">
              <a:lnSpc>
                <a:spcPct val="100000"/>
              </a:lnSpc>
            </a:pPr>
            <a:r>
              <a:rPr dirty="0"/>
              <a:t>SIMPLE</a:t>
            </a:r>
            <a:r>
              <a:rPr spc="-40" dirty="0"/>
              <a:t> </a:t>
            </a:r>
            <a:r>
              <a:rPr spc="-10" dirty="0"/>
              <a:t>METHODS</a:t>
            </a:r>
          </a:p>
          <a:p>
            <a:pPr>
              <a:lnSpc>
                <a:spcPct val="100000"/>
              </a:lnSpc>
              <a:spcBef>
                <a:spcPts val="70"/>
              </a:spcBef>
            </a:pPr>
            <a:endParaRPr spc="-10" dirty="0"/>
          </a:p>
          <a:p>
            <a:pPr marL="12700" marR="5080" algn="just">
              <a:lnSpc>
                <a:spcPct val="100000"/>
              </a:lnSpc>
            </a:pPr>
            <a:r>
              <a:rPr b="0" spc="-80" dirty="0">
                <a:latin typeface="Roboto"/>
                <a:cs typeface="Roboto"/>
              </a:rPr>
              <a:t>A</a:t>
            </a:r>
            <a:r>
              <a:rPr b="0" spc="15" dirty="0">
                <a:latin typeface="Roboto"/>
                <a:cs typeface="Roboto"/>
              </a:rPr>
              <a:t> </a:t>
            </a:r>
            <a:r>
              <a:rPr b="0" spc="-95" dirty="0">
                <a:solidFill>
                  <a:srgbClr val="006FC0"/>
                </a:solidFill>
                <a:latin typeface="Roboto"/>
                <a:cs typeface="Roboto"/>
              </a:rPr>
              <a:t>simple</a:t>
            </a:r>
            <a:r>
              <a:rPr b="0" spc="25" dirty="0">
                <a:solidFill>
                  <a:srgbClr val="006FC0"/>
                </a:solidFill>
                <a:latin typeface="Roboto"/>
                <a:cs typeface="Roboto"/>
              </a:rPr>
              <a:t> </a:t>
            </a:r>
            <a:r>
              <a:rPr b="0" spc="-114" dirty="0">
                <a:solidFill>
                  <a:srgbClr val="006FC0"/>
                </a:solidFill>
                <a:latin typeface="Roboto"/>
                <a:cs typeface="Roboto"/>
              </a:rPr>
              <a:t>method</a:t>
            </a:r>
            <a:r>
              <a:rPr b="0" spc="25" dirty="0">
                <a:solidFill>
                  <a:srgbClr val="006FC0"/>
                </a:solidFill>
                <a:latin typeface="Roboto"/>
                <a:cs typeface="Roboto"/>
              </a:rPr>
              <a:t> </a:t>
            </a:r>
            <a:r>
              <a:rPr b="0" spc="-70" dirty="0">
                <a:latin typeface="Roboto"/>
                <a:cs typeface="Roboto"/>
              </a:rPr>
              <a:t>is</a:t>
            </a:r>
            <a:r>
              <a:rPr b="0" spc="20" dirty="0">
                <a:latin typeface="Roboto"/>
                <a:cs typeface="Roboto"/>
              </a:rPr>
              <a:t> </a:t>
            </a:r>
            <a:r>
              <a:rPr b="0" spc="-110" dirty="0">
                <a:latin typeface="Roboto"/>
                <a:cs typeface="Roboto"/>
              </a:rPr>
              <a:t>a</a:t>
            </a:r>
            <a:r>
              <a:rPr b="0" spc="10" dirty="0">
                <a:latin typeface="Roboto"/>
                <a:cs typeface="Roboto"/>
              </a:rPr>
              <a:t> </a:t>
            </a:r>
            <a:r>
              <a:rPr b="0" spc="-114" dirty="0">
                <a:latin typeface="Roboto"/>
                <a:cs typeface="Roboto"/>
              </a:rPr>
              <a:t>method</a:t>
            </a:r>
            <a:r>
              <a:rPr b="0" spc="15" dirty="0">
                <a:latin typeface="Roboto"/>
                <a:cs typeface="Roboto"/>
              </a:rPr>
              <a:t> </a:t>
            </a:r>
            <a:r>
              <a:rPr b="0" spc="-95" dirty="0">
                <a:latin typeface="Roboto"/>
                <a:cs typeface="Roboto"/>
              </a:rPr>
              <a:t>that</a:t>
            </a:r>
            <a:r>
              <a:rPr b="0" spc="15" dirty="0">
                <a:latin typeface="Roboto"/>
                <a:cs typeface="Roboto"/>
              </a:rPr>
              <a:t> </a:t>
            </a:r>
            <a:r>
              <a:rPr b="0" spc="-105" dirty="0">
                <a:latin typeface="Roboto"/>
                <a:cs typeface="Roboto"/>
              </a:rPr>
              <a:t>uses</a:t>
            </a:r>
            <a:r>
              <a:rPr b="0" spc="20" dirty="0">
                <a:latin typeface="Roboto"/>
                <a:cs typeface="Roboto"/>
              </a:rPr>
              <a:t> </a:t>
            </a:r>
            <a:r>
              <a:rPr b="0" spc="-110" dirty="0">
                <a:latin typeface="Roboto"/>
                <a:cs typeface="Roboto"/>
              </a:rPr>
              <a:t>a</a:t>
            </a:r>
            <a:r>
              <a:rPr b="0" spc="20" dirty="0">
                <a:latin typeface="Roboto"/>
                <a:cs typeface="Roboto"/>
              </a:rPr>
              <a:t> </a:t>
            </a:r>
            <a:r>
              <a:rPr b="0" spc="-75" dirty="0">
                <a:latin typeface="Roboto"/>
                <a:cs typeface="Roboto"/>
              </a:rPr>
              <a:t>limited</a:t>
            </a:r>
            <a:r>
              <a:rPr b="0" spc="25" dirty="0">
                <a:latin typeface="Roboto"/>
                <a:cs typeface="Roboto"/>
              </a:rPr>
              <a:t> </a:t>
            </a:r>
            <a:r>
              <a:rPr b="0" spc="-85" dirty="0">
                <a:latin typeface="Roboto"/>
                <a:cs typeface="Roboto"/>
              </a:rPr>
              <a:t>set</a:t>
            </a:r>
            <a:r>
              <a:rPr b="0" spc="20" dirty="0">
                <a:latin typeface="Roboto"/>
                <a:cs typeface="Roboto"/>
              </a:rPr>
              <a:t> </a:t>
            </a:r>
            <a:r>
              <a:rPr b="0" spc="-65" dirty="0">
                <a:latin typeface="Roboto"/>
                <a:cs typeface="Roboto"/>
              </a:rPr>
              <a:t>of</a:t>
            </a:r>
            <a:r>
              <a:rPr b="0" spc="20" dirty="0">
                <a:latin typeface="Roboto"/>
                <a:cs typeface="Roboto"/>
              </a:rPr>
              <a:t> </a:t>
            </a:r>
            <a:r>
              <a:rPr b="0" spc="-105" dirty="0">
                <a:latin typeface="Roboto"/>
                <a:cs typeface="Roboto"/>
              </a:rPr>
              <a:t>parameters</a:t>
            </a:r>
            <a:r>
              <a:rPr b="0" spc="20" dirty="0">
                <a:latin typeface="Roboto"/>
                <a:cs typeface="Roboto"/>
              </a:rPr>
              <a:t> </a:t>
            </a:r>
            <a:r>
              <a:rPr b="0" spc="-90" dirty="0">
                <a:latin typeface="Roboto"/>
                <a:cs typeface="Roboto"/>
              </a:rPr>
              <a:t>to</a:t>
            </a:r>
            <a:r>
              <a:rPr b="0" spc="25" dirty="0">
                <a:latin typeface="Roboto"/>
                <a:cs typeface="Roboto"/>
              </a:rPr>
              <a:t> </a:t>
            </a:r>
            <a:r>
              <a:rPr b="0" spc="-85" dirty="0">
                <a:latin typeface="Roboto"/>
                <a:cs typeface="Roboto"/>
              </a:rPr>
              <a:t>create</a:t>
            </a:r>
            <a:r>
              <a:rPr b="0" spc="25" dirty="0">
                <a:latin typeface="Roboto"/>
                <a:cs typeface="Roboto"/>
              </a:rPr>
              <a:t> </a:t>
            </a:r>
            <a:r>
              <a:rPr b="0" spc="-110" dirty="0">
                <a:latin typeface="Roboto"/>
                <a:cs typeface="Roboto"/>
              </a:rPr>
              <a:t>a</a:t>
            </a:r>
            <a:r>
              <a:rPr b="0" spc="20" dirty="0">
                <a:latin typeface="Roboto"/>
                <a:cs typeface="Roboto"/>
              </a:rPr>
              <a:t> </a:t>
            </a:r>
            <a:r>
              <a:rPr b="0" spc="-80" dirty="0">
                <a:latin typeface="Roboto"/>
                <a:cs typeface="Roboto"/>
              </a:rPr>
              <a:t>predictive</a:t>
            </a:r>
            <a:r>
              <a:rPr b="0" spc="30" dirty="0">
                <a:latin typeface="Roboto"/>
                <a:cs typeface="Roboto"/>
              </a:rPr>
              <a:t> </a:t>
            </a:r>
            <a:r>
              <a:rPr b="0" spc="-85" dirty="0">
                <a:latin typeface="Roboto"/>
                <a:cs typeface="Roboto"/>
              </a:rPr>
              <a:t>model.</a:t>
            </a:r>
            <a:r>
              <a:rPr b="0" spc="25" dirty="0">
                <a:latin typeface="Roboto"/>
                <a:cs typeface="Roboto"/>
              </a:rPr>
              <a:t> </a:t>
            </a:r>
            <a:r>
              <a:rPr b="0" spc="-105" dirty="0">
                <a:latin typeface="Roboto"/>
                <a:cs typeface="Roboto"/>
              </a:rPr>
              <a:t>The</a:t>
            </a:r>
            <a:r>
              <a:rPr b="0" spc="15" dirty="0">
                <a:latin typeface="Roboto"/>
                <a:cs typeface="Roboto"/>
              </a:rPr>
              <a:t> </a:t>
            </a:r>
            <a:r>
              <a:rPr b="0" spc="-75" dirty="0">
                <a:latin typeface="Roboto"/>
                <a:cs typeface="Roboto"/>
              </a:rPr>
              <a:t>limited</a:t>
            </a:r>
            <a:r>
              <a:rPr b="0" spc="25" dirty="0">
                <a:latin typeface="Roboto"/>
                <a:cs typeface="Roboto"/>
              </a:rPr>
              <a:t> </a:t>
            </a:r>
            <a:r>
              <a:rPr b="0" spc="-120" dirty="0">
                <a:latin typeface="Roboto"/>
                <a:cs typeface="Roboto"/>
              </a:rPr>
              <a:t>number</a:t>
            </a:r>
            <a:r>
              <a:rPr b="0" spc="15" dirty="0">
                <a:latin typeface="Roboto"/>
                <a:cs typeface="Roboto"/>
              </a:rPr>
              <a:t> </a:t>
            </a:r>
            <a:r>
              <a:rPr b="0" spc="-60" dirty="0">
                <a:latin typeface="Roboto"/>
                <a:cs typeface="Roboto"/>
              </a:rPr>
              <a:t>of</a:t>
            </a:r>
            <a:r>
              <a:rPr b="0" spc="10" dirty="0">
                <a:latin typeface="Roboto"/>
                <a:cs typeface="Roboto"/>
              </a:rPr>
              <a:t> </a:t>
            </a:r>
            <a:r>
              <a:rPr b="0" spc="-105" dirty="0">
                <a:latin typeface="Roboto"/>
                <a:cs typeface="Roboto"/>
              </a:rPr>
              <a:t>parameters</a:t>
            </a:r>
            <a:r>
              <a:rPr b="0" spc="20" dirty="0">
                <a:latin typeface="Roboto"/>
                <a:cs typeface="Roboto"/>
              </a:rPr>
              <a:t> </a:t>
            </a:r>
            <a:r>
              <a:rPr b="0" spc="-100" dirty="0">
                <a:latin typeface="Roboto"/>
                <a:cs typeface="Roboto"/>
              </a:rPr>
              <a:t>reduces</a:t>
            </a:r>
            <a:r>
              <a:rPr b="0" spc="-55" dirty="0">
                <a:latin typeface="Roboto"/>
                <a:cs typeface="Roboto"/>
              </a:rPr>
              <a:t> </a:t>
            </a:r>
            <a:r>
              <a:rPr b="0" spc="-95" dirty="0">
                <a:latin typeface="Roboto"/>
                <a:cs typeface="Roboto"/>
              </a:rPr>
              <a:t>the</a:t>
            </a:r>
            <a:r>
              <a:rPr b="0" spc="-35" dirty="0">
                <a:latin typeface="Roboto"/>
                <a:cs typeface="Roboto"/>
              </a:rPr>
              <a:t> </a:t>
            </a:r>
            <a:r>
              <a:rPr b="0" spc="-60" dirty="0">
                <a:latin typeface="Roboto"/>
                <a:cs typeface="Roboto"/>
              </a:rPr>
              <a:t>flexibility</a:t>
            </a:r>
            <a:r>
              <a:rPr b="0" spc="-35" dirty="0">
                <a:latin typeface="Roboto"/>
                <a:cs typeface="Roboto"/>
              </a:rPr>
              <a:t> </a:t>
            </a:r>
            <a:r>
              <a:rPr b="0" spc="-85" dirty="0">
                <a:latin typeface="Roboto"/>
                <a:cs typeface="Roboto"/>
              </a:rPr>
              <a:t>to</a:t>
            </a:r>
            <a:r>
              <a:rPr b="0" spc="-35" dirty="0">
                <a:latin typeface="Roboto"/>
                <a:cs typeface="Roboto"/>
              </a:rPr>
              <a:t> </a:t>
            </a:r>
            <a:r>
              <a:rPr b="0" spc="-95" dirty="0">
                <a:latin typeface="Roboto"/>
                <a:cs typeface="Roboto"/>
              </a:rPr>
              <a:t>capture</a:t>
            </a:r>
            <a:r>
              <a:rPr b="0" spc="-40" dirty="0">
                <a:latin typeface="Roboto"/>
                <a:cs typeface="Roboto"/>
              </a:rPr>
              <a:t> </a:t>
            </a:r>
            <a:r>
              <a:rPr b="0" spc="-90" dirty="0">
                <a:latin typeface="Roboto"/>
                <a:cs typeface="Roboto"/>
              </a:rPr>
              <a:t>patterns</a:t>
            </a:r>
            <a:r>
              <a:rPr b="0" spc="-60" dirty="0">
                <a:latin typeface="Roboto"/>
                <a:cs typeface="Roboto"/>
              </a:rPr>
              <a:t> </a:t>
            </a:r>
            <a:r>
              <a:rPr b="0" spc="-75" dirty="0">
                <a:latin typeface="Roboto"/>
                <a:cs typeface="Roboto"/>
              </a:rPr>
              <a:t>in</a:t>
            </a:r>
            <a:r>
              <a:rPr b="0" spc="-35" dirty="0">
                <a:latin typeface="Roboto"/>
                <a:cs typeface="Roboto"/>
              </a:rPr>
              <a:t> </a:t>
            </a:r>
            <a:r>
              <a:rPr b="0" spc="-85" dirty="0">
                <a:latin typeface="Roboto"/>
                <a:cs typeface="Roboto"/>
              </a:rPr>
              <a:t>data.</a:t>
            </a:r>
          </a:p>
          <a:p>
            <a:pPr marL="12700" algn="just">
              <a:lnSpc>
                <a:spcPct val="100000"/>
              </a:lnSpc>
              <a:spcBef>
                <a:spcPts val="409"/>
              </a:spcBef>
            </a:pPr>
            <a:r>
              <a:rPr b="0" spc="-110" dirty="0">
                <a:latin typeface="Roboto"/>
                <a:cs typeface="Roboto"/>
              </a:rPr>
              <a:t>The</a:t>
            </a:r>
            <a:r>
              <a:rPr b="0" spc="-10" dirty="0">
                <a:latin typeface="Roboto"/>
                <a:cs typeface="Roboto"/>
              </a:rPr>
              <a:t> </a:t>
            </a:r>
            <a:r>
              <a:rPr b="0" spc="-95" dirty="0">
                <a:latin typeface="Roboto"/>
                <a:cs typeface="Roboto"/>
              </a:rPr>
              <a:t>problem</a:t>
            </a:r>
            <a:r>
              <a:rPr b="0" spc="-25" dirty="0">
                <a:latin typeface="Roboto"/>
                <a:cs typeface="Roboto"/>
              </a:rPr>
              <a:t> </a:t>
            </a:r>
            <a:r>
              <a:rPr b="0" spc="-100" dirty="0">
                <a:latin typeface="Roboto"/>
                <a:cs typeface="Roboto"/>
              </a:rPr>
              <a:t>with</a:t>
            </a:r>
            <a:r>
              <a:rPr b="0" dirty="0">
                <a:latin typeface="Roboto"/>
                <a:cs typeface="Roboto"/>
              </a:rPr>
              <a:t> </a:t>
            </a:r>
            <a:r>
              <a:rPr b="0" spc="-100" dirty="0">
                <a:latin typeface="Roboto"/>
                <a:cs typeface="Roboto"/>
              </a:rPr>
              <a:t>simple</a:t>
            </a:r>
            <a:r>
              <a:rPr b="0" spc="-5" dirty="0">
                <a:latin typeface="Roboto"/>
                <a:cs typeface="Roboto"/>
              </a:rPr>
              <a:t> </a:t>
            </a:r>
            <a:r>
              <a:rPr b="0" spc="-110" dirty="0">
                <a:latin typeface="Roboto"/>
                <a:cs typeface="Roboto"/>
              </a:rPr>
              <a:t>models</a:t>
            </a:r>
            <a:r>
              <a:rPr b="0" spc="5" dirty="0">
                <a:latin typeface="Roboto"/>
                <a:cs typeface="Roboto"/>
              </a:rPr>
              <a:t> </a:t>
            </a:r>
            <a:r>
              <a:rPr b="0" spc="-70" dirty="0">
                <a:latin typeface="Roboto"/>
                <a:cs typeface="Roboto"/>
              </a:rPr>
              <a:t>is</a:t>
            </a:r>
            <a:r>
              <a:rPr b="0" dirty="0">
                <a:latin typeface="Roboto"/>
                <a:cs typeface="Roboto"/>
              </a:rPr>
              <a:t> </a:t>
            </a:r>
            <a:r>
              <a:rPr b="0" spc="-110" dirty="0">
                <a:solidFill>
                  <a:srgbClr val="006FC0"/>
                </a:solidFill>
                <a:latin typeface="Roboto"/>
                <a:cs typeface="Roboto"/>
              </a:rPr>
              <a:t>UNDERFITTING</a:t>
            </a:r>
            <a:r>
              <a:rPr b="0" spc="-110" dirty="0">
                <a:latin typeface="Roboto"/>
                <a:cs typeface="Roboto"/>
              </a:rPr>
              <a:t>,</a:t>
            </a:r>
            <a:r>
              <a:rPr b="0" spc="-30" dirty="0">
                <a:latin typeface="Roboto"/>
                <a:cs typeface="Roboto"/>
              </a:rPr>
              <a:t> </a:t>
            </a:r>
            <a:r>
              <a:rPr b="0" spc="-20" dirty="0">
                <a:latin typeface="Roboto"/>
                <a:cs typeface="Roboto"/>
              </a:rPr>
              <a:t>i.e.</a:t>
            </a:r>
            <a:r>
              <a:rPr b="0" spc="15" dirty="0">
                <a:latin typeface="Roboto"/>
                <a:cs typeface="Roboto"/>
              </a:rPr>
              <a:t> </a:t>
            </a:r>
            <a:r>
              <a:rPr b="0" spc="-100" dirty="0">
                <a:latin typeface="Roboto"/>
                <a:cs typeface="Roboto"/>
              </a:rPr>
              <a:t>the</a:t>
            </a:r>
            <a:r>
              <a:rPr b="0" spc="-5" dirty="0">
                <a:latin typeface="Roboto"/>
                <a:cs typeface="Roboto"/>
              </a:rPr>
              <a:t> </a:t>
            </a:r>
            <a:r>
              <a:rPr b="0" spc="-110" dirty="0">
                <a:latin typeface="Roboto"/>
                <a:cs typeface="Roboto"/>
              </a:rPr>
              <a:t>model</a:t>
            </a:r>
            <a:r>
              <a:rPr b="0" spc="5" dirty="0">
                <a:latin typeface="Roboto"/>
                <a:cs typeface="Roboto"/>
              </a:rPr>
              <a:t> </a:t>
            </a:r>
            <a:r>
              <a:rPr b="0" spc="-70" dirty="0">
                <a:latin typeface="Roboto"/>
                <a:cs typeface="Roboto"/>
              </a:rPr>
              <a:t>is</a:t>
            </a:r>
            <a:r>
              <a:rPr b="0" dirty="0">
                <a:latin typeface="Roboto"/>
                <a:cs typeface="Roboto"/>
              </a:rPr>
              <a:t> </a:t>
            </a:r>
            <a:r>
              <a:rPr b="0" spc="-105" dirty="0">
                <a:latin typeface="Roboto"/>
                <a:cs typeface="Roboto"/>
              </a:rPr>
              <a:t>not</a:t>
            </a:r>
            <a:r>
              <a:rPr b="0" spc="-10" dirty="0">
                <a:latin typeface="Roboto"/>
                <a:cs typeface="Roboto"/>
              </a:rPr>
              <a:t> </a:t>
            </a:r>
            <a:r>
              <a:rPr b="0" spc="-65" dirty="0">
                <a:latin typeface="Roboto"/>
                <a:cs typeface="Roboto"/>
              </a:rPr>
              <a:t>flexible</a:t>
            </a:r>
            <a:r>
              <a:rPr b="0" spc="5" dirty="0">
                <a:latin typeface="Roboto"/>
                <a:cs typeface="Roboto"/>
              </a:rPr>
              <a:t> </a:t>
            </a:r>
            <a:r>
              <a:rPr b="0" spc="-114" dirty="0">
                <a:latin typeface="Roboto"/>
                <a:cs typeface="Roboto"/>
              </a:rPr>
              <a:t>enough</a:t>
            </a:r>
            <a:r>
              <a:rPr b="0" spc="-25" dirty="0">
                <a:latin typeface="Roboto"/>
                <a:cs typeface="Roboto"/>
              </a:rPr>
              <a:t> </a:t>
            </a:r>
            <a:r>
              <a:rPr b="0" spc="-90" dirty="0">
                <a:latin typeface="Roboto"/>
                <a:cs typeface="Roboto"/>
              </a:rPr>
              <a:t>to</a:t>
            </a:r>
            <a:r>
              <a:rPr b="0" spc="-5" dirty="0">
                <a:latin typeface="Roboto"/>
                <a:cs typeface="Roboto"/>
              </a:rPr>
              <a:t> </a:t>
            </a:r>
            <a:r>
              <a:rPr b="0" spc="-100" dirty="0">
                <a:latin typeface="Roboto"/>
                <a:cs typeface="Roboto"/>
              </a:rPr>
              <a:t>capture</a:t>
            </a:r>
            <a:r>
              <a:rPr b="0" spc="-15" dirty="0">
                <a:latin typeface="Roboto"/>
                <a:cs typeface="Roboto"/>
              </a:rPr>
              <a:t> </a:t>
            </a:r>
            <a:r>
              <a:rPr b="0" spc="-100" dirty="0">
                <a:latin typeface="Roboto"/>
                <a:cs typeface="Roboto"/>
              </a:rPr>
              <a:t>the</a:t>
            </a:r>
            <a:r>
              <a:rPr b="0" spc="-5" dirty="0">
                <a:latin typeface="Roboto"/>
                <a:cs typeface="Roboto"/>
              </a:rPr>
              <a:t> </a:t>
            </a:r>
            <a:r>
              <a:rPr b="0" spc="-95" dirty="0">
                <a:latin typeface="Roboto"/>
                <a:cs typeface="Roboto"/>
              </a:rPr>
              <a:t>patterns</a:t>
            </a:r>
            <a:r>
              <a:rPr b="0" spc="-30" dirty="0">
                <a:latin typeface="Roboto"/>
                <a:cs typeface="Roboto"/>
              </a:rPr>
              <a:t> </a:t>
            </a:r>
            <a:r>
              <a:rPr b="0" spc="-80" dirty="0">
                <a:latin typeface="Roboto"/>
                <a:cs typeface="Roboto"/>
              </a:rPr>
              <a:t>in</a:t>
            </a:r>
            <a:r>
              <a:rPr b="0" spc="10" dirty="0">
                <a:latin typeface="Roboto"/>
                <a:cs typeface="Roboto"/>
              </a:rPr>
              <a:t> </a:t>
            </a:r>
            <a:r>
              <a:rPr b="0" spc="-100" dirty="0">
                <a:latin typeface="Roboto"/>
                <a:cs typeface="Roboto"/>
              </a:rPr>
              <a:t>the</a:t>
            </a:r>
            <a:r>
              <a:rPr b="0" spc="-5" dirty="0">
                <a:latin typeface="Roboto"/>
                <a:cs typeface="Roboto"/>
              </a:rPr>
              <a:t> </a:t>
            </a:r>
            <a:r>
              <a:rPr b="0" spc="-10" dirty="0">
                <a:latin typeface="Roboto"/>
                <a:cs typeface="Roboto"/>
              </a:rPr>
              <a:t>data.</a:t>
            </a:r>
          </a:p>
          <a:p>
            <a:pPr marL="12700" marR="5715" algn="just">
              <a:lnSpc>
                <a:spcPct val="100000"/>
              </a:lnSpc>
              <a:spcBef>
                <a:spcPts val="395"/>
              </a:spcBef>
            </a:pPr>
            <a:r>
              <a:rPr b="0" dirty="0">
                <a:latin typeface="Roboto"/>
                <a:cs typeface="Roboto"/>
              </a:rPr>
              <a:t>A</a:t>
            </a:r>
            <a:r>
              <a:rPr b="0" spc="-50" dirty="0">
                <a:latin typeface="Roboto"/>
                <a:cs typeface="Roboto"/>
              </a:rPr>
              <a:t> </a:t>
            </a:r>
            <a:r>
              <a:rPr b="0" spc="-85" dirty="0">
                <a:latin typeface="Roboto"/>
                <a:cs typeface="Roboto"/>
              </a:rPr>
              <a:t>good</a:t>
            </a:r>
            <a:r>
              <a:rPr b="0" dirty="0">
                <a:latin typeface="Roboto"/>
                <a:cs typeface="Roboto"/>
              </a:rPr>
              <a:t> </a:t>
            </a:r>
            <a:r>
              <a:rPr b="0" spc="-90" dirty="0">
                <a:latin typeface="Roboto"/>
                <a:cs typeface="Roboto"/>
              </a:rPr>
              <a:t>example</a:t>
            </a:r>
            <a:r>
              <a:rPr b="0" dirty="0">
                <a:latin typeface="Roboto"/>
                <a:cs typeface="Roboto"/>
              </a:rPr>
              <a:t> of</a:t>
            </a:r>
            <a:r>
              <a:rPr b="0" spc="-5" dirty="0">
                <a:latin typeface="Roboto"/>
                <a:cs typeface="Roboto"/>
              </a:rPr>
              <a:t> </a:t>
            </a:r>
            <a:r>
              <a:rPr b="0" dirty="0">
                <a:latin typeface="Roboto"/>
                <a:cs typeface="Roboto"/>
              </a:rPr>
              <a:t>a </a:t>
            </a:r>
            <a:r>
              <a:rPr b="0" spc="-80" dirty="0">
                <a:latin typeface="Roboto"/>
                <a:cs typeface="Roboto"/>
              </a:rPr>
              <a:t>simple</a:t>
            </a:r>
            <a:r>
              <a:rPr b="0" dirty="0">
                <a:latin typeface="Roboto"/>
                <a:cs typeface="Roboto"/>
              </a:rPr>
              <a:t> </a:t>
            </a:r>
            <a:r>
              <a:rPr b="0" spc="-105" dirty="0">
                <a:latin typeface="Roboto"/>
                <a:cs typeface="Roboto"/>
              </a:rPr>
              <a:t>method</a:t>
            </a:r>
            <a:r>
              <a:rPr b="0" spc="15" dirty="0">
                <a:latin typeface="Roboto"/>
                <a:cs typeface="Roboto"/>
              </a:rPr>
              <a:t> </a:t>
            </a:r>
            <a:r>
              <a:rPr b="0" dirty="0">
                <a:latin typeface="Roboto"/>
                <a:cs typeface="Roboto"/>
              </a:rPr>
              <a:t>is</a:t>
            </a:r>
            <a:r>
              <a:rPr b="0" spc="-5" dirty="0">
                <a:latin typeface="Roboto"/>
                <a:cs typeface="Roboto"/>
              </a:rPr>
              <a:t> </a:t>
            </a:r>
            <a:r>
              <a:rPr b="0" spc="-60" dirty="0">
                <a:latin typeface="Roboto"/>
                <a:cs typeface="Roboto"/>
              </a:rPr>
              <a:t>linear</a:t>
            </a:r>
            <a:r>
              <a:rPr b="0" spc="5" dirty="0">
                <a:latin typeface="Roboto"/>
                <a:cs typeface="Roboto"/>
              </a:rPr>
              <a:t> </a:t>
            </a:r>
            <a:r>
              <a:rPr b="0" spc="-80" dirty="0">
                <a:latin typeface="Roboto"/>
                <a:cs typeface="Roboto"/>
              </a:rPr>
              <a:t>regression,</a:t>
            </a:r>
            <a:r>
              <a:rPr b="0" spc="5" dirty="0">
                <a:latin typeface="Roboto"/>
                <a:cs typeface="Roboto"/>
              </a:rPr>
              <a:t> </a:t>
            </a:r>
            <a:r>
              <a:rPr b="0" spc="-95" dirty="0">
                <a:latin typeface="Roboto"/>
                <a:cs typeface="Roboto"/>
              </a:rPr>
              <a:t>which</a:t>
            </a:r>
            <a:r>
              <a:rPr b="0" spc="5" dirty="0">
                <a:latin typeface="Roboto"/>
                <a:cs typeface="Roboto"/>
              </a:rPr>
              <a:t> </a:t>
            </a:r>
            <a:r>
              <a:rPr b="0" spc="-85" dirty="0">
                <a:latin typeface="Roboto"/>
                <a:cs typeface="Roboto"/>
              </a:rPr>
              <a:t>simply</a:t>
            </a:r>
            <a:r>
              <a:rPr b="0" dirty="0">
                <a:latin typeface="Roboto"/>
                <a:cs typeface="Roboto"/>
              </a:rPr>
              <a:t> </a:t>
            </a:r>
            <a:r>
              <a:rPr b="0" spc="-45" dirty="0">
                <a:latin typeface="Roboto"/>
                <a:cs typeface="Roboto"/>
              </a:rPr>
              <a:t>tries</a:t>
            </a:r>
            <a:r>
              <a:rPr b="0" dirty="0">
                <a:latin typeface="Roboto"/>
                <a:cs typeface="Roboto"/>
              </a:rPr>
              <a:t> </a:t>
            </a:r>
            <a:r>
              <a:rPr b="0" spc="-10" dirty="0">
                <a:latin typeface="Roboto"/>
                <a:cs typeface="Roboto"/>
              </a:rPr>
              <a:t>to</a:t>
            </a:r>
            <a:r>
              <a:rPr b="0" dirty="0">
                <a:latin typeface="Roboto"/>
                <a:cs typeface="Roboto"/>
              </a:rPr>
              <a:t> fit a </a:t>
            </a:r>
            <a:r>
              <a:rPr b="0" spc="-80" dirty="0">
                <a:latin typeface="Roboto"/>
                <a:cs typeface="Roboto"/>
              </a:rPr>
              <a:t>straight</a:t>
            </a:r>
            <a:r>
              <a:rPr b="0" dirty="0">
                <a:latin typeface="Roboto"/>
                <a:cs typeface="Roboto"/>
              </a:rPr>
              <a:t> </a:t>
            </a:r>
            <a:r>
              <a:rPr b="0" spc="-40" dirty="0">
                <a:latin typeface="Roboto"/>
                <a:cs typeface="Roboto"/>
              </a:rPr>
              <a:t>line</a:t>
            </a:r>
            <a:r>
              <a:rPr b="0" dirty="0">
                <a:latin typeface="Roboto"/>
                <a:cs typeface="Roboto"/>
              </a:rPr>
              <a:t> </a:t>
            </a:r>
            <a:r>
              <a:rPr b="0" spc="-100" dirty="0">
                <a:latin typeface="Roboto"/>
                <a:cs typeface="Roboto"/>
              </a:rPr>
              <a:t>through</a:t>
            </a:r>
            <a:r>
              <a:rPr b="0" spc="15" dirty="0">
                <a:latin typeface="Roboto"/>
                <a:cs typeface="Roboto"/>
              </a:rPr>
              <a:t> </a:t>
            </a:r>
            <a:r>
              <a:rPr b="0" spc="-70" dirty="0">
                <a:latin typeface="Roboto"/>
                <a:cs typeface="Roboto"/>
              </a:rPr>
              <a:t>the</a:t>
            </a:r>
            <a:r>
              <a:rPr b="0" spc="-5" dirty="0">
                <a:latin typeface="Roboto"/>
                <a:cs typeface="Roboto"/>
              </a:rPr>
              <a:t> </a:t>
            </a:r>
            <a:r>
              <a:rPr b="0" spc="-55" dirty="0">
                <a:latin typeface="Roboto"/>
                <a:cs typeface="Roboto"/>
              </a:rPr>
              <a:t>data,</a:t>
            </a:r>
            <a:r>
              <a:rPr b="0" dirty="0">
                <a:latin typeface="Roboto"/>
                <a:cs typeface="Roboto"/>
              </a:rPr>
              <a:t> </a:t>
            </a:r>
            <a:r>
              <a:rPr b="0" spc="-85" dirty="0">
                <a:latin typeface="Roboto"/>
                <a:cs typeface="Roboto"/>
              </a:rPr>
              <a:t>and</a:t>
            </a:r>
            <a:r>
              <a:rPr b="0" dirty="0">
                <a:latin typeface="Roboto"/>
                <a:cs typeface="Roboto"/>
              </a:rPr>
              <a:t> </a:t>
            </a:r>
            <a:r>
              <a:rPr b="0" spc="-90" dirty="0">
                <a:latin typeface="Roboto"/>
                <a:cs typeface="Roboto"/>
              </a:rPr>
              <a:t>hence</a:t>
            </a:r>
            <a:r>
              <a:rPr b="0" spc="5" dirty="0">
                <a:latin typeface="Roboto"/>
                <a:cs typeface="Roboto"/>
              </a:rPr>
              <a:t> </a:t>
            </a:r>
            <a:r>
              <a:rPr b="0" spc="-70" dirty="0">
                <a:latin typeface="Roboto"/>
                <a:cs typeface="Roboto"/>
              </a:rPr>
              <a:t>only</a:t>
            </a:r>
            <a:r>
              <a:rPr b="0" dirty="0">
                <a:latin typeface="Roboto"/>
                <a:cs typeface="Roboto"/>
              </a:rPr>
              <a:t> </a:t>
            </a:r>
            <a:r>
              <a:rPr b="0" spc="-85" dirty="0">
                <a:latin typeface="Roboto"/>
                <a:cs typeface="Roboto"/>
              </a:rPr>
              <a:t>uses</a:t>
            </a:r>
            <a:r>
              <a:rPr b="0" dirty="0">
                <a:latin typeface="Roboto"/>
                <a:cs typeface="Roboto"/>
              </a:rPr>
              <a:t> </a:t>
            </a:r>
            <a:r>
              <a:rPr b="0" spc="-25" dirty="0">
                <a:latin typeface="Roboto"/>
                <a:cs typeface="Roboto"/>
              </a:rPr>
              <a:t>an </a:t>
            </a:r>
            <a:r>
              <a:rPr b="0" spc="-80" dirty="0">
                <a:latin typeface="Roboto"/>
                <a:cs typeface="Roboto"/>
              </a:rPr>
              <a:t>intercept</a:t>
            </a:r>
            <a:r>
              <a:rPr b="0" spc="20" dirty="0">
                <a:latin typeface="Roboto"/>
                <a:cs typeface="Roboto"/>
              </a:rPr>
              <a:t> </a:t>
            </a:r>
            <a:r>
              <a:rPr b="0" spc="-100" dirty="0">
                <a:latin typeface="Roboto"/>
                <a:cs typeface="Roboto"/>
              </a:rPr>
              <a:t>parameter</a:t>
            </a:r>
            <a:r>
              <a:rPr b="0" spc="25" dirty="0">
                <a:latin typeface="Roboto"/>
                <a:cs typeface="Roboto"/>
              </a:rPr>
              <a:t> </a:t>
            </a:r>
            <a:r>
              <a:rPr b="0" spc="-114" dirty="0">
                <a:latin typeface="Roboto"/>
                <a:cs typeface="Roboto"/>
              </a:rPr>
              <a:t>and</a:t>
            </a:r>
            <a:r>
              <a:rPr b="0" spc="30" dirty="0">
                <a:latin typeface="Roboto"/>
                <a:cs typeface="Roboto"/>
              </a:rPr>
              <a:t> </a:t>
            </a:r>
            <a:r>
              <a:rPr b="0" spc="-90" dirty="0">
                <a:latin typeface="Roboto"/>
                <a:cs typeface="Roboto"/>
              </a:rPr>
              <a:t>one</a:t>
            </a:r>
            <a:r>
              <a:rPr b="0" spc="25" dirty="0">
                <a:latin typeface="Roboto"/>
                <a:cs typeface="Roboto"/>
              </a:rPr>
              <a:t> </a:t>
            </a:r>
            <a:r>
              <a:rPr b="0" spc="-80" dirty="0">
                <a:latin typeface="Roboto"/>
                <a:cs typeface="Roboto"/>
              </a:rPr>
              <a:t>slope</a:t>
            </a:r>
            <a:r>
              <a:rPr b="0" spc="25" dirty="0">
                <a:latin typeface="Roboto"/>
                <a:cs typeface="Roboto"/>
              </a:rPr>
              <a:t> </a:t>
            </a:r>
            <a:r>
              <a:rPr b="0" spc="-100" dirty="0">
                <a:latin typeface="Roboto"/>
                <a:cs typeface="Roboto"/>
              </a:rPr>
              <a:t>parameter</a:t>
            </a:r>
            <a:r>
              <a:rPr b="0" spc="20" dirty="0">
                <a:latin typeface="Roboto"/>
                <a:cs typeface="Roboto"/>
              </a:rPr>
              <a:t> </a:t>
            </a:r>
            <a:r>
              <a:rPr b="0" spc="-40" dirty="0">
                <a:latin typeface="Roboto"/>
                <a:cs typeface="Roboto"/>
              </a:rPr>
              <a:t>for</a:t>
            </a:r>
            <a:r>
              <a:rPr b="0" spc="25" dirty="0">
                <a:latin typeface="Roboto"/>
                <a:cs typeface="Roboto"/>
              </a:rPr>
              <a:t> </a:t>
            </a:r>
            <a:r>
              <a:rPr b="0" spc="-80" dirty="0">
                <a:latin typeface="Roboto"/>
                <a:cs typeface="Roboto"/>
              </a:rPr>
              <a:t>every</a:t>
            </a:r>
            <a:r>
              <a:rPr b="0" spc="15" dirty="0">
                <a:latin typeface="Roboto"/>
                <a:cs typeface="Roboto"/>
              </a:rPr>
              <a:t> </a:t>
            </a:r>
            <a:r>
              <a:rPr b="0" spc="-100" dirty="0">
                <a:latin typeface="Roboto"/>
                <a:cs typeface="Roboto"/>
              </a:rPr>
              <a:t>dimension</a:t>
            </a:r>
            <a:r>
              <a:rPr b="0" spc="30" dirty="0">
                <a:latin typeface="Roboto"/>
                <a:cs typeface="Roboto"/>
              </a:rPr>
              <a:t> </a:t>
            </a:r>
            <a:r>
              <a:rPr b="0" spc="-75" dirty="0">
                <a:latin typeface="Roboto"/>
                <a:cs typeface="Roboto"/>
              </a:rPr>
              <a:t>(every</a:t>
            </a:r>
            <a:r>
              <a:rPr b="0" spc="30" dirty="0">
                <a:latin typeface="Roboto"/>
                <a:cs typeface="Roboto"/>
              </a:rPr>
              <a:t> </a:t>
            </a:r>
            <a:r>
              <a:rPr b="0" spc="-100" dirty="0">
                <a:latin typeface="Roboto"/>
                <a:cs typeface="Roboto"/>
              </a:rPr>
              <a:t>independent</a:t>
            </a:r>
            <a:r>
              <a:rPr b="0" spc="30" dirty="0">
                <a:latin typeface="Roboto"/>
                <a:cs typeface="Roboto"/>
              </a:rPr>
              <a:t> </a:t>
            </a:r>
            <a:r>
              <a:rPr b="0" spc="-80" dirty="0">
                <a:latin typeface="Roboto"/>
                <a:cs typeface="Roboto"/>
              </a:rPr>
              <a:t>feature</a:t>
            </a:r>
            <a:r>
              <a:rPr b="0" spc="15" dirty="0">
                <a:latin typeface="Roboto"/>
                <a:cs typeface="Roboto"/>
              </a:rPr>
              <a:t> </a:t>
            </a:r>
            <a:r>
              <a:rPr b="0" spc="-50" dirty="0">
                <a:latin typeface="Roboto"/>
                <a:cs typeface="Roboto"/>
              </a:rPr>
              <a:t>or</a:t>
            </a:r>
            <a:r>
              <a:rPr b="0" spc="10" dirty="0">
                <a:latin typeface="Roboto"/>
                <a:cs typeface="Roboto"/>
              </a:rPr>
              <a:t> </a:t>
            </a:r>
            <a:r>
              <a:rPr b="0" spc="-65" dirty="0">
                <a:latin typeface="Roboto"/>
                <a:cs typeface="Roboto"/>
              </a:rPr>
              <a:t>predictor).</a:t>
            </a:r>
            <a:r>
              <a:rPr b="0" spc="20" dirty="0">
                <a:latin typeface="Roboto"/>
                <a:cs typeface="Roboto"/>
              </a:rPr>
              <a:t> </a:t>
            </a:r>
            <a:r>
              <a:rPr b="0" spc="-100" dirty="0">
                <a:latin typeface="Roboto"/>
                <a:cs typeface="Roboto"/>
              </a:rPr>
              <a:t>That</a:t>
            </a:r>
            <a:r>
              <a:rPr b="0" spc="25" dirty="0">
                <a:latin typeface="Roboto"/>
                <a:cs typeface="Roboto"/>
              </a:rPr>
              <a:t> </a:t>
            </a:r>
            <a:r>
              <a:rPr b="0" spc="-105" dirty="0">
                <a:latin typeface="Roboto"/>
                <a:cs typeface="Roboto"/>
              </a:rPr>
              <a:t>works</a:t>
            </a:r>
            <a:r>
              <a:rPr b="0" spc="20" dirty="0">
                <a:latin typeface="Roboto"/>
                <a:cs typeface="Roboto"/>
              </a:rPr>
              <a:t> </a:t>
            </a:r>
            <a:r>
              <a:rPr b="0" spc="-80" dirty="0">
                <a:latin typeface="Roboto"/>
                <a:cs typeface="Roboto"/>
              </a:rPr>
              <a:t>very</a:t>
            </a:r>
            <a:r>
              <a:rPr b="0" spc="30" dirty="0">
                <a:latin typeface="Roboto"/>
                <a:cs typeface="Roboto"/>
              </a:rPr>
              <a:t> </a:t>
            </a:r>
            <a:r>
              <a:rPr b="0" spc="-60" dirty="0">
                <a:latin typeface="Roboto"/>
                <a:cs typeface="Roboto"/>
              </a:rPr>
              <a:t>well</a:t>
            </a:r>
            <a:r>
              <a:rPr b="0" spc="25" dirty="0">
                <a:latin typeface="Roboto"/>
                <a:cs typeface="Roboto"/>
              </a:rPr>
              <a:t> </a:t>
            </a:r>
            <a:r>
              <a:rPr b="0" dirty="0">
                <a:latin typeface="Roboto"/>
                <a:cs typeface="Roboto"/>
              </a:rPr>
              <a:t>if</a:t>
            </a:r>
            <a:r>
              <a:rPr b="0" spc="20" dirty="0">
                <a:latin typeface="Roboto"/>
                <a:cs typeface="Roboto"/>
              </a:rPr>
              <a:t> </a:t>
            </a:r>
            <a:r>
              <a:rPr b="0" spc="-80" dirty="0">
                <a:latin typeface="Roboto"/>
                <a:cs typeface="Roboto"/>
              </a:rPr>
              <a:t>the</a:t>
            </a:r>
            <a:r>
              <a:rPr b="0" spc="25" dirty="0">
                <a:latin typeface="Roboto"/>
                <a:cs typeface="Roboto"/>
              </a:rPr>
              <a:t> </a:t>
            </a:r>
            <a:r>
              <a:rPr b="0" spc="-20" dirty="0">
                <a:latin typeface="Roboto"/>
                <a:cs typeface="Roboto"/>
              </a:rPr>
              <a:t>data </a:t>
            </a:r>
            <a:r>
              <a:rPr b="0" spc="-90" dirty="0">
                <a:latin typeface="Roboto"/>
                <a:cs typeface="Roboto"/>
              </a:rPr>
              <a:t>has</a:t>
            </a:r>
            <a:r>
              <a:rPr b="0" dirty="0">
                <a:latin typeface="Roboto"/>
                <a:cs typeface="Roboto"/>
              </a:rPr>
              <a:t> </a:t>
            </a:r>
            <a:r>
              <a:rPr b="0" spc="-85" dirty="0">
                <a:latin typeface="Roboto"/>
                <a:cs typeface="Roboto"/>
              </a:rPr>
              <a:t>more</a:t>
            </a:r>
            <a:r>
              <a:rPr b="0" dirty="0">
                <a:latin typeface="Roboto"/>
                <a:cs typeface="Roboto"/>
              </a:rPr>
              <a:t> or</a:t>
            </a:r>
            <a:r>
              <a:rPr b="0" spc="-90" dirty="0">
                <a:latin typeface="Roboto"/>
                <a:cs typeface="Roboto"/>
              </a:rPr>
              <a:t> </a:t>
            </a:r>
            <a:r>
              <a:rPr b="0" spc="-55" dirty="0">
                <a:latin typeface="Roboto"/>
                <a:cs typeface="Roboto"/>
              </a:rPr>
              <a:t>less</a:t>
            </a:r>
            <a:r>
              <a:rPr b="0" spc="-30" dirty="0">
                <a:latin typeface="Roboto"/>
                <a:cs typeface="Roboto"/>
              </a:rPr>
              <a:t> </a:t>
            </a:r>
            <a:r>
              <a:rPr b="0" spc="-50" dirty="0">
                <a:latin typeface="Roboto"/>
                <a:cs typeface="Roboto"/>
              </a:rPr>
              <a:t>the</a:t>
            </a:r>
            <a:r>
              <a:rPr b="0" spc="-40" dirty="0">
                <a:latin typeface="Roboto"/>
                <a:cs typeface="Roboto"/>
              </a:rPr>
              <a:t> </a:t>
            </a:r>
            <a:r>
              <a:rPr b="0" spc="-95" dirty="0">
                <a:latin typeface="Roboto"/>
                <a:cs typeface="Roboto"/>
              </a:rPr>
              <a:t>shape</a:t>
            </a:r>
            <a:r>
              <a:rPr b="0" spc="10" dirty="0">
                <a:latin typeface="Roboto"/>
                <a:cs typeface="Roboto"/>
              </a:rPr>
              <a:t> </a:t>
            </a:r>
            <a:r>
              <a:rPr b="0" dirty="0">
                <a:latin typeface="Roboto"/>
                <a:cs typeface="Roboto"/>
              </a:rPr>
              <a:t>of</a:t>
            </a:r>
            <a:r>
              <a:rPr b="0" spc="-15" dirty="0">
                <a:latin typeface="Roboto"/>
                <a:cs typeface="Roboto"/>
              </a:rPr>
              <a:t> </a:t>
            </a:r>
            <a:r>
              <a:rPr b="0" dirty="0">
                <a:latin typeface="Roboto"/>
                <a:cs typeface="Roboto"/>
              </a:rPr>
              <a:t>a</a:t>
            </a:r>
            <a:r>
              <a:rPr b="0" spc="-15" dirty="0">
                <a:latin typeface="Roboto"/>
                <a:cs typeface="Roboto"/>
              </a:rPr>
              <a:t> </a:t>
            </a:r>
            <a:r>
              <a:rPr b="0" spc="-75" dirty="0">
                <a:latin typeface="Roboto"/>
                <a:cs typeface="Roboto"/>
              </a:rPr>
              <a:t>cloud</a:t>
            </a:r>
            <a:r>
              <a:rPr b="0" spc="-10" dirty="0">
                <a:latin typeface="Roboto"/>
                <a:cs typeface="Roboto"/>
              </a:rPr>
              <a:t> </a:t>
            </a:r>
            <a:r>
              <a:rPr b="0" spc="-100" dirty="0">
                <a:latin typeface="Roboto"/>
                <a:cs typeface="Roboto"/>
              </a:rPr>
              <a:t>around</a:t>
            </a:r>
            <a:r>
              <a:rPr b="0" spc="10" dirty="0">
                <a:latin typeface="Roboto"/>
                <a:cs typeface="Roboto"/>
              </a:rPr>
              <a:t> </a:t>
            </a:r>
            <a:r>
              <a:rPr b="0" dirty="0">
                <a:latin typeface="Roboto"/>
                <a:cs typeface="Roboto"/>
              </a:rPr>
              <a:t>a</a:t>
            </a:r>
            <a:r>
              <a:rPr b="0" spc="-10" dirty="0">
                <a:latin typeface="Roboto"/>
                <a:cs typeface="Roboto"/>
              </a:rPr>
              <a:t> </a:t>
            </a:r>
            <a:r>
              <a:rPr b="0" spc="-50" dirty="0">
                <a:latin typeface="Roboto"/>
                <a:cs typeface="Roboto"/>
              </a:rPr>
              <a:t>linear</a:t>
            </a:r>
            <a:r>
              <a:rPr b="0" spc="-10" dirty="0">
                <a:latin typeface="Roboto"/>
                <a:cs typeface="Roboto"/>
              </a:rPr>
              <a:t> </a:t>
            </a:r>
            <a:r>
              <a:rPr b="0" spc="-25" dirty="0">
                <a:latin typeface="Roboto"/>
                <a:cs typeface="Roboto"/>
              </a:rPr>
              <a:t>line.</a:t>
            </a:r>
            <a:r>
              <a:rPr b="0" spc="-10" dirty="0">
                <a:latin typeface="Roboto"/>
                <a:cs typeface="Roboto"/>
              </a:rPr>
              <a:t> </a:t>
            </a:r>
            <a:r>
              <a:rPr b="0" spc="-85" dirty="0">
                <a:latin typeface="Roboto"/>
                <a:cs typeface="Roboto"/>
              </a:rPr>
              <a:t>But</a:t>
            </a:r>
            <a:r>
              <a:rPr b="0" dirty="0">
                <a:latin typeface="Roboto"/>
                <a:cs typeface="Roboto"/>
              </a:rPr>
              <a:t> </a:t>
            </a:r>
            <a:r>
              <a:rPr b="0" spc="-65" dirty="0">
                <a:latin typeface="Roboto"/>
                <a:cs typeface="Roboto"/>
              </a:rPr>
              <a:t>that</a:t>
            </a:r>
            <a:r>
              <a:rPr b="0" spc="-10" dirty="0">
                <a:latin typeface="Roboto"/>
                <a:cs typeface="Roboto"/>
              </a:rPr>
              <a:t> </a:t>
            </a:r>
            <a:r>
              <a:rPr b="0" spc="-20" dirty="0">
                <a:latin typeface="Roboto"/>
                <a:cs typeface="Roboto"/>
              </a:rPr>
              <a:t>will</a:t>
            </a:r>
            <a:r>
              <a:rPr b="0" spc="-10" dirty="0">
                <a:latin typeface="Roboto"/>
                <a:cs typeface="Roboto"/>
              </a:rPr>
              <a:t> </a:t>
            </a:r>
            <a:r>
              <a:rPr b="0" spc="-65" dirty="0">
                <a:latin typeface="Roboto"/>
                <a:cs typeface="Roboto"/>
              </a:rPr>
              <a:t>not</a:t>
            </a:r>
            <a:r>
              <a:rPr b="0" spc="-10" dirty="0">
                <a:latin typeface="Roboto"/>
                <a:cs typeface="Roboto"/>
              </a:rPr>
              <a:t> </a:t>
            </a:r>
            <a:r>
              <a:rPr b="0" spc="-80" dirty="0">
                <a:latin typeface="Roboto"/>
                <a:cs typeface="Roboto"/>
              </a:rPr>
              <a:t>work</a:t>
            </a:r>
            <a:r>
              <a:rPr b="0" spc="-5" dirty="0">
                <a:latin typeface="Roboto"/>
                <a:cs typeface="Roboto"/>
              </a:rPr>
              <a:t> </a:t>
            </a:r>
            <a:r>
              <a:rPr b="0" dirty="0">
                <a:latin typeface="Roboto"/>
                <a:cs typeface="Roboto"/>
              </a:rPr>
              <a:t>if</a:t>
            </a:r>
            <a:r>
              <a:rPr b="0" spc="-20" dirty="0">
                <a:latin typeface="Roboto"/>
                <a:cs typeface="Roboto"/>
              </a:rPr>
              <a:t> </a:t>
            </a:r>
            <a:r>
              <a:rPr b="0" spc="-50" dirty="0">
                <a:latin typeface="Roboto"/>
                <a:cs typeface="Roboto"/>
              </a:rPr>
              <a:t>the</a:t>
            </a:r>
            <a:r>
              <a:rPr b="0" spc="-10" dirty="0">
                <a:latin typeface="Roboto"/>
                <a:cs typeface="Roboto"/>
              </a:rPr>
              <a:t> </a:t>
            </a:r>
            <a:r>
              <a:rPr b="0" spc="-65" dirty="0">
                <a:latin typeface="Roboto"/>
                <a:cs typeface="Roboto"/>
              </a:rPr>
              <a:t>data</a:t>
            </a:r>
            <a:r>
              <a:rPr b="0" spc="-15" dirty="0">
                <a:latin typeface="Roboto"/>
                <a:cs typeface="Roboto"/>
              </a:rPr>
              <a:t> </a:t>
            </a:r>
            <a:r>
              <a:rPr b="0" spc="-80" dirty="0">
                <a:latin typeface="Roboto"/>
                <a:cs typeface="Roboto"/>
              </a:rPr>
              <a:t>does</a:t>
            </a:r>
            <a:r>
              <a:rPr b="0" spc="-10" dirty="0">
                <a:latin typeface="Roboto"/>
                <a:cs typeface="Roboto"/>
              </a:rPr>
              <a:t> </a:t>
            </a:r>
            <a:r>
              <a:rPr b="0" spc="-65" dirty="0">
                <a:latin typeface="Roboto"/>
                <a:cs typeface="Roboto"/>
              </a:rPr>
              <a:t>not</a:t>
            </a:r>
            <a:r>
              <a:rPr b="0" spc="-10" dirty="0">
                <a:latin typeface="Roboto"/>
                <a:cs typeface="Roboto"/>
              </a:rPr>
              <a:t> </a:t>
            </a:r>
            <a:r>
              <a:rPr b="0" spc="-85" dirty="0">
                <a:latin typeface="Roboto"/>
                <a:cs typeface="Roboto"/>
              </a:rPr>
              <a:t>have</a:t>
            </a:r>
            <a:r>
              <a:rPr b="0" dirty="0">
                <a:latin typeface="Roboto"/>
                <a:cs typeface="Roboto"/>
              </a:rPr>
              <a:t> a</a:t>
            </a:r>
            <a:r>
              <a:rPr b="0" spc="-15" dirty="0">
                <a:latin typeface="Roboto"/>
                <a:cs typeface="Roboto"/>
              </a:rPr>
              <a:t> </a:t>
            </a:r>
            <a:r>
              <a:rPr b="0" spc="-50" dirty="0">
                <a:latin typeface="Roboto"/>
                <a:cs typeface="Roboto"/>
              </a:rPr>
              <a:t>linear</a:t>
            </a:r>
            <a:r>
              <a:rPr b="0" spc="-5" dirty="0">
                <a:latin typeface="Roboto"/>
                <a:cs typeface="Roboto"/>
              </a:rPr>
              <a:t> </a:t>
            </a:r>
            <a:r>
              <a:rPr b="0" spc="-95" dirty="0">
                <a:latin typeface="Roboto"/>
                <a:cs typeface="Roboto"/>
              </a:rPr>
              <a:t>shape</a:t>
            </a:r>
            <a:r>
              <a:rPr b="0" spc="5" dirty="0">
                <a:latin typeface="Roboto"/>
                <a:cs typeface="Roboto"/>
              </a:rPr>
              <a:t> </a:t>
            </a:r>
            <a:r>
              <a:rPr b="0" spc="-20" dirty="0">
                <a:latin typeface="Roboto"/>
                <a:cs typeface="Roboto"/>
              </a:rPr>
              <a:t>(e.g. </a:t>
            </a:r>
            <a:r>
              <a:rPr b="0" spc="-229" dirty="0">
                <a:latin typeface="Roboto"/>
                <a:cs typeface="Roboto"/>
              </a:rPr>
              <a:t>U-</a:t>
            </a:r>
            <a:r>
              <a:rPr b="0" spc="-10" dirty="0">
                <a:latin typeface="Roboto"/>
                <a:cs typeface="Roboto"/>
              </a:rPr>
              <a:t>shaped </a:t>
            </a:r>
            <a:r>
              <a:rPr b="0" spc="-75" dirty="0">
                <a:latin typeface="Roboto"/>
                <a:cs typeface="Roboto"/>
              </a:rPr>
              <a:t>data).</a:t>
            </a:r>
            <a:r>
              <a:rPr b="0" spc="5" dirty="0">
                <a:latin typeface="Roboto"/>
                <a:cs typeface="Roboto"/>
              </a:rPr>
              <a:t> </a:t>
            </a:r>
            <a:r>
              <a:rPr b="0" spc="-110" dirty="0">
                <a:latin typeface="Roboto"/>
                <a:cs typeface="Roboto"/>
              </a:rPr>
              <a:t>The</a:t>
            </a:r>
            <a:r>
              <a:rPr b="0" spc="-10" dirty="0">
                <a:latin typeface="Roboto"/>
                <a:cs typeface="Roboto"/>
              </a:rPr>
              <a:t> </a:t>
            </a:r>
            <a:r>
              <a:rPr b="0" spc="-100" dirty="0">
                <a:latin typeface="Roboto"/>
                <a:cs typeface="Roboto"/>
              </a:rPr>
              <a:t>only</a:t>
            </a:r>
            <a:r>
              <a:rPr b="0" spc="-10" dirty="0">
                <a:latin typeface="Roboto"/>
                <a:cs typeface="Roboto"/>
              </a:rPr>
              <a:t> </a:t>
            </a:r>
            <a:r>
              <a:rPr b="0" spc="-100" dirty="0">
                <a:latin typeface="Roboto"/>
                <a:cs typeface="Roboto"/>
              </a:rPr>
              <a:t>thing</a:t>
            </a:r>
            <a:r>
              <a:rPr b="0" spc="-30" dirty="0">
                <a:latin typeface="Roboto"/>
                <a:cs typeface="Roboto"/>
              </a:rPr>
              <a:t> </a:t>
            </a:r>
            <a:r>
              <a:rPr b="0" spc="-80" dirty="0">
                <a:latin typeface="Roboto"/>
                <a:cs typeface="Roboto"/>
              </a:rPr>
              <a:t>linear</a:t>
            </a:r>
            <a:r>
              <a:rPr b="0" spc="-5" dirty="0">
                <a:latin typeface="Roboto"/>
                <a:cs typeface="Roboto"/>
              </a:rPr>
              <a:t> </a:t>
            </a:r>
            <a:r>
              <a:rPr b="0" spc="-90" dirty="0">
                <a:latin typeface="Roboto"/>
                <a:cs typeface="Roboto"/>
              </a:rPr>
              <a:t>regression</a:t>
            </a:r>
            <a:r>
              <a:rPr b="0" spc="-20" dirty="0">
                <a:latin typeface="Roboto"/>
                <a:cs typeface="Roboto"/>
              </a:rPr>
              <a:t> </a:t>
            </a:r>
            <a:r>
              <a:rPr b="0" spc="-120" dirty="0">
                <a:latin typeface="Roboto"/>
                <a:cs typeface="Roboto"/>
              </a:rPr>
              <a:t>can</a:t>
            </a:r>
            <a:r>
              <a:rPr b="0" spc="5" dirty="0">
                <a:latin typeface="Roboto"/>
                <a:cs typeface="Roboto"/>
              </a:rPr>
              <a:t> </a:t>
            </a:r>
            <a:r>
              <a:rPr b="0" spc="-114" dirty="0">
                <a:latin typeface="Roboto"/>
                <a:cs typeface="Roboto"/>
              </a:rPr>
              <a:t>do</a:t>
            </a:r>
            <a:r>
              <a:rPr b="0" spc="-15" dirty="0">
                <a:latin typeface="Roboto"/>
                <a:cs typeface="Roboto"/>
              </a:rPr>
              <a:t> </a:t>
            </a:r>
            <a:r>
              <a:rPr b="0" spc="-65" dirty="0">
                <a:latin typeface="Roboto"/>
                <a:cs typeface="Roboto"/>
              </a:rPr>
              <a:t>is</a:t>
            </a:r>
            <a:r>
              <a:rPr b="0" spc="5" dirty="0">
                <a:latin typeface="Roboto"/>
                <a:cs typeface="Roboto"/>
              </a:rPr>
              <a:t> </a:t>
            </a:r>
            <a:r>
              <a:rPr b="0" spc="-90" dirty="0">
                <a:latin typeface="Roboto"/>
                <a:cs typeface="Roboto"/>
              </a:rPr>
              <a:t>to</a:t>
            </a:r>
            <a:r>
              <a:rPr b="0" spc="-15" dirty="0">
                <a:latin typeface="Roboto"/>
                <a:cs typeface="Roboto"/>
              </a:rPr>
              <a:t> </a:t>
            </a:r>
            <a:r>
              <a:rPr b="0" spc="-35" dirty="0">
                <a:latin typeface="Roboto"/>
                <a:cs typeface="Roboto"/>
              </a:rPr>
              <a:t>fit</a:t>
            </a:r>
            <a:r>
              <a:rPr b="0" spc="-5" dirty="0">
                <a:latin typeface="Roboto"/>
                <a:cs typeface="Roboto"/>
              </a:rPr>
              <a:t> </a:t>
            </a:r>
            <a:r>
              <a:rPr b="0" spc="-114" dirty="0">
                <a:latin typeface="Roboto"/>
                <a:cs typeface="Roboto"/>
              </a:rPr>
              <a:t>a</a:t>
            </a:r>
            <a:r>
              <a:rPr b="0" spc="-5" dirty="0">
                <a:latin typeface="Roboto"/>
                <a:cs typeface="Roboto"/>
              </a:rPr>
              <a:t> </a:t>
            </a:r>
            <a:r>
              <a:rPr b="0" spc="-85" dirty="0">
                <a:latin typeface="Roboto"/>
                <a:cs typeface="Roboto"/>
              </a:rPr>
              <a:t>straight</a:t>
            </a:r>
            <a:r>
              <a:rPr b="0" spc="-35" dirty="0">
                <a:latin typeface="Roboto"/>
                <a:cs typeface="Roboto"/>
              </a:rPr>
              <a:t> </a:t>
            </a:r>
            <a:r>
              <a:rPr b="0" spc="-55" dirty="0">
                <a:latin typeface="Roboto"/>
                <a:cs typeface="Roboto"/>
              </a:rPr>
              <a:t>line,</a:t>
            </a:r>
            <a:r>
              <a:rPr b="0" spc="5" dirty="0">
                <a:latin typeface="Roboto"/>
                <a:cs typeface="Roboto"/>
              </a:rPr>
              <a:t> </a:t>
            </a:r>
            <a:r>
              <a:rPr b="0" spc="-100" dirty="0">
                <a:latin typeface="Roboto"/>
                <a:cs typeface="Roboto"/>
              </a:rPr>
              <a:t>nothing</a:t>
            </a:r>
            <a:r>
              <a:rPr b="0" spc="-30" dirty="0">
                <a:latin typeface="Roboto"/>
                <a:cs typeface="Roboto"/>
              </a:rPr>
              <a:t> </a:t>
            </a:r>
            <a:r>
              <a:rPr b="0" spc="-90" dirty="0">
                <a:latin typeface="Roboto"/>
                <a:cs typeface="Roboto"/>
              </a:rPr>
              <a:t>more,</a:t>
            </a:r>
            <a:r>
              <a:rPr b="0" spc="-30" dirty="0">
                <a:latin typeface="Roboto"/>
                <a:cs typeface="Roboto"/>
              </a:rPr>
              <a:t> </a:t>
            </a:r>
            <a:r>
              <a:rPr b="0" spc="-100" dirty="0">
                <a:latin typeface="Roboto"/>
                <a:cs typeface="Roboto"/>
              </a:rPr>
              <a:t>nothing</a:t>
            </a:r>
            <a:r>
              <a:rPr b="0" spc="-40" dirty="0">
                <a:latin typeface="Roboto"/>
                <a:cs typeface="Roboto"/>
              </a:rPr>
              <a:t> </a:t>
            </a:r>
            <a:r>
              <a:rPr b="0" spc="-10" dirty="0">
                <a:latin typeface="Roboto"/>
                <a:cs typeface="Roboto"/>
              </a:rPr>
              <a:t>less.</a:t>
            </a: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103630" marR="5080" indent="-508000">
              <a:lnSpc>
                <a:spcPct val="100000"/>
              </a:lnSpc>
              <a:spcBef>
                <a:spcPts val="95"/>
              </a:spcBef>
            </a:pPr>
            <a:r>
              <a:rPr dirty="0"/>
              <a:t>SIMPLE</a:t>
            </a:r>
            <a:r>
              <a:rPr spc="-80" dirty="0"/>
              <a:t> </a:t>
            </a:r>
            <a:r>
              <a:rPr dirty="0"/>
              <a:t>MODELS</a:t>
            </a:r>
            <a:r>
              <a:rPr spc="-105" dirty="0"/>
              <a:t> </a:t>
            </a:r>
            <a:r>
              <a:rPr dirty="0"/>
              <a:t>VERSUS</a:t>
            </a:r>
            <a:r>
              <a:rPr spc="-100" dirty="0"/>
              <a:t> </a:t>
            </a:r>
            <a:r>
              <a:rPr dirty="0"/>
              <a:t>COMPLEX</a:t>
            </a:r>
            <a:r>
              <a:rPr spc="-85" dirty="0"/>
              <a:t> </a:t>
            </a:r>
            <a:r>
              <a:rPr spc="-10" dirty="0"/>
              <a:t>MODELS UNDERFITTING</a:t>
            </a:r>
            <a:r>
              <a:rPr spc="-20" dirty="0"/>
              <a:t> </a:t>
            </a:r>
            <a:r>
              <a:rPr dirty="0"/>
              <a:t>VERSUS</a:t>
            </a:r>
            <a:r>
              <a:rPr spc="-70" dirty="0"/>
              <a:t> </a:t>
            </a:r>
            <a:r>
              <a:rPr spc="-10" dirty="0"/>
              <a:t>OVERFITTING</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903" y="2066036"/>
            <a:ext cx="10047605" cy="3625215"/>
          </a:xfrm>
          <a:prstGeom prst="rect">
            <a:avLst/>
          </a:prstGeom>
        </p:spPr>
        <p:txBody>
          <a:bodyPr vert="horz" wrap="square" lIns="0" tIns="13335" rIns="0" bIns="0" rtlCol="0">
            <a:spAutoFit/>
          </a:bodyPr>
          <a:lstStyle/>
          <a:p>
            <a:pPr marL="76200" algn="just">
              <a:lnSpc>
                <a:spcPct val="100000"/>
              </a:lnSpc>
              <a:spcBef>
                <a:spcPts val="105"/>
              </a:spcBef>
            </a:pPr>
            <a:r>
              <a:rPr sz="1400" b="1" dirty="0">
                <a:solidFill>
                  <a:srgbClr val="434343"/>
                </a:solidFill>
                <a:latin typeface="Calibri"/>
                <a:cs typeface="Calibri"/>
              </a:rPr>
              <a:t>COMLEX</a:t>
            </a:r>
            <a:r>
              <a:rPr sz="1400" b="1" spc="-30" dirty="0">
                <a:solidFill>
                  <a:srgbClr val="434343"/>
                </a:solidFill>
                <a:latin typeface="Calibri"/>
                <a:cs typeface="Calibri"/>
              </a:rPr>
              <a:t> </a:t>
            </a:r>
            <a:r>
              <a:rPr sz="1400" b="1" spc="-10" dirty="0">
                <a:solidFill>
                  <a:srgbClr val="434343"/>
                </a:solidFill>
                <a:latin typeface="Calibri"/>
                <a:cs typeface="Calibri"/>
              </a:rPr>
              <a:t>METHODS</a:t>
            </a:r>
            <a:endParaRPr sz="1400">
              <a:latin typeface="Calibri"/>
              <a:cs typeface="Calibri"/>
            </a:endParaRPr>
          </a:p>
          <a:p>
            <a:pPr>
              <a:lnSpc>
                <a:spcPct val="100000"/>
              </a:lnSpc>
              <a:spcBef>
                <a:spcPts val="65"/>
              </a:spcBef>
            </a:pPr>
            <a:endParaRPr sz="1400">
              <a:latin typeface="Calibri"/>
              <a:cs typeface="Calibri"/>
            </a:endParaRPr>
          </a:p>
          <a:p>
            <a:pPr marL="76200" marR="68580" algn="just">
              <a:lnSpc>
                <a:spcPct val="100000"/>
              </a:lnSpc>
            </a:pPr>
            <a:r>
              <a:rPr sz="1400" dirty="0">
                <a:solidFill>
                  <a:srgbClr val="434343"/>
                </a:solidFill>
                <a:latin typeface="Roboto"/>
                <a:cs typeface="Roboto"/>
              </a:rPr>
              <a:t>A</a:t>
            </a:r>
            <a:r>
              <a:rPr sz="1400" spc="-90" dirty="0">
                <a:solidFill>
                  <a:srgbClr val="434343"/>
                </a:solidFill>
                <a:latin typeface="Roboto"/>
                <a:cs typeface="Roboto"/>
              </a:rPr>
              <a:t> </a:t>
            </a:r>
            <a:r>
              <a:rPr sz="1400" spc="-95" dirty="0">
                <a:solidFill>
                  <a:srgbClr val="006FC0"/>
                </a:solidFill>
                <a:latin typeface="Roboto"/>
                <a:cs typeface="Roboto"/>
              </a:rPr>
              <a:t>complex</a:t>
            </a:r>
            <a:r>
              <a:rPr sz="1400" spc="10" dirty="0">
                <a:solidFill>
                  <a:srgbClr val="006FC0"/>
                </a:solidFill>
                <a:latin typeface="Roboto"/>
                <a:cs typeface="Roboto"/>
              </a:rPr>
              <a:t> </a:t>
            </a:r>
            <a:r>
              <a:rPr sz="1400" spc="-114" dirty="0">
                <a:solidFill>
                  <a:srgbClr val="006FC0"/>
                </a:solidFill>
                <a:latin typeface="Roboto"/>
                <a:cs typeface="Roboto"/>
              </a:rPr>
              <a:t>method</a:t>
            </a:r>
            <a:r>
              <a:rPr sz="1400" spc="25" dirty="0">
                <a:solidFill>
                  <a:srgbClr val="006FC0"/>
                </a:solidFill>
                <a:latin typeface="Roboto"/>
                <a:cs typeface="Roboto"/>
              </a:rPr>
              <a:t> </a:t>
            </a:r>
            <a:r>
              <a:rPr sz="1400" spc="-10" dirty="0">
                <a:solidFill>
                  <a:srgbClr val="434343"/>
                </a:solidFill>
                <a:latin typeface="Roboto"/>
                <a:cs typeface="Roboto"/>
              </a:rPr>
              <a:t>is</a:t>
            </a:r>
            <a:r>
              <a:rPr sz="1400" spc="-75" dirty="0">
                <a:solidFill>
                  <a:srgbClr val="434343"/>
                </a:solidFill>
                <a:latin typeface="Roboto"/>
                <a:cs typeface="Roboto"/>
              </a:rPr>
              <a:t> </a:t>
            </a:r>
            <a:r>
              <a:rPr sz="1400" dirty="0">
                <a:solidFill>
                  <a:srgbClr val="434343"/>
                </a:solidFill>
                <a:latin typeface="Roboto"/>
                <a:cs typeface="Roboto"/>
              </a:rPr>
              <a:t>a </a:t>
            </a:r>
            <a:r>
              <a:rPr sz="1400" spc="-114" dirty="0">
                <a:solidFill>
                  <a:srgbClr val="434343"/>
                </a:solidFill>
                <a:latin typeface="Roboto"/>
                <a:cs typeface="Roboto"/>
              </a:rPr>
              <a:t>method</a:t>
            </a:r>
            <a:r>
              <a:rPr sz="1400" spc="30" dirty="0">
                <a:solidFill>
                  <a:srgbClr val="434343"/>
                </a:solidFill>
                <a:latin typeface="Roboto"/>
                <a:cs typeface="Roboto"/>
              </a:rPr>
              <a:t> </a:t>
            </a:r>
            <a:r>
              <a:rPr sz="1400" spc="-80" dirty="0">
                <a:solidFill>
                  <a:srgbClr val="434343"/>
                </a:solidFill>
                <a:latin typeface="Roboto"/>
                <a:cs typeface="Roboto"/>
              </a:rPr>
              <a:t>that</a:t>
            </a:r>
            <a:r>
              <a:rPr sz="1400" dirty="0">
                <a:solidFill>
                  <a:srgbClr val="434343"/>
                </a:solidFill>
                <a:latin typeface="Roboto"/>
                <a:cs typeface="Roboto"/>
              </a:rPr>
              <a:t> </a:t>
            </a:r>
            <a:r>
              <a:rPr sz="1400" spc="-105" dirty="0">
                <a:solidFill>
                  <a:srgbClr val="434343"/>
                </a:solidFill>
                <a:latin typeface="Roboto"/>
                <a:cs typeface="Roboto"/>
              </a:rPr>
              <a:t>uses</a:t>
            </a:r>
            <a:r>
              <a:rPr sz="1400" spc="15" dirty="0">
                <a:solidFill>
                  <a:srgbClr val="434343"/>
                </a:solidFill>
                <a:latin typeface="Roboto"/>
                <a:cs typeface="Roboto"/>
              </a:rPr>
              <a:t> </a:t>
            </a:r>
            <a:r>
              <a:rPr sz="1400" spc="-114" dirty="0">
                <a:solidFill>
                  <a:srgbClr val="434343"/>
                </a:solidFill>
                <a:latin typeface="Roboto"/>
                <a:cs typeface="Roboto"/>
              </a:rPr>
              <a:t>an</a:t>
            </a:r>
            <a:r>
              <a:rPr sz="1400" spc="30" dirty="0">
                <a:solidFill>
                  <a:srgbClr val="434343"/>
                </a:solidFill>
                <a:latin typeface="Roboto"/>
                <a:cs typeface="Roboto"/>
              </a:rPr>
              <a:t> </a:t>
            </a:r>
            <a:r>
              <a:rPr sz="1400" spc="-95" dirty="0">
                <a:solidFill>
                  <a:srgbClr val="434343"/>
                </a:solidFill>
                <a:latin typeface="Roboto"/>
                <a:cs typeface="Roboto"/>
              </a:rPr>
              <a:t>extended</a:t>
            </a:r>
            <a:r>
              <a:rPr sz="1400" spc="10" dirty="0">
                <a:solidFill>
                  <a:srgbClr val="434343"/>
                </a:solidFill>
                <a:latin typeface="Roboto"/>
                <a:cs typeface="Roboto"/>
              </a:rPr>
              <a:t> </a:t>
            </a:r>
            <a:r>
              <a:rPr sz="1400" spc="-65" dirty="0">
                <a:solidFill>
                  <a:srgbClr val="434343"/>
                </a:solidFill>
                <a:latin typeface="Roboto"/>
                <a:cs typeface="Roboto"/>
              </a:rPr>
              <a:t>set</a:t>
            </a:r>
            <a:r>
              <a:rPr sz="1400" spc="-5" dirty="0">
                <a:solidFill>
                  <a:srgbClr val="434343"/>
                </a:solidFill>
                <a:latin typeface="Roboto"/>
                <a:cs typeface="Roboto"/>
              </a:rPr>
              <a:t> </a:t>
            </a:r>
            <a:r>
              <a:rPr sz="1400" dirty="0">
                <a:solidFill>
                  <a:srgbClr val="434343"/>
                </a:solidFill>
                <a:latin typeface="Roboto"/>
                <a:cs typeface="Roboto"/>
              </a:rPr>
              <a:t>of</a:t>
            </a:r>
            <a:r>
              <a:rPr sz="1400" spc="-5" dirty="0">
                <a:solidFill>
                  <a:srgbClr val="434343"/>
                </a:solidFill>
                <a:latin typeface="Roboto"/>
                <a:cs typeface="Roboto"/>
              </a:rPr>
              <a:t> </a:t>
            </a:r>
            <a:r>
              <a:rPr sz="1400" spc="-100" dirty="0">
                <a:solidFill>
                  <a:srgbClr val="434343"/>
                </a:solidFill>
                <a:latin typeface="Roboto"/>
                <a:cs typeface="Roboto"/>
              </a:rPr>
              <a:t>parameters</a:t>
            </a:r>
            <a:r>
              <a:rPr sz="1400" spc="15" dirty="0">
                <a:solidFill>
                  <a:srgbClr val="434343"/>
                </a:solidFill>
                <a:latin typeface="Roboto"/>
                <a:cs typeface="Roboto"/>
              </a:rPr>
              <a:t> </a:t>
            </a:r>
            <a:r>
              <a:rPr sz="1400" spc="-50" dirty="0">
                <a:solidFill>
                  <a:srgbClr val="434343"/>
                </a:solidFill>
                <a:latin typeface="Roboto"/>
                <a:cs typeface="Roboto"/>
              </a:rPr>
              <a:t>to</a:t>
            </a:r>
            <a:r>
              <a:rPr sz="1400" spc="-5" dirty="0">
                <a:solidFill>
                  <a:srgbClr val="434343"/>
                </a:solidFill>
                <a:latin typeface="Roboto"/>
                <a:cs typeface="Roboto"/>
              </a:rPr>
              <a:t> </a:t>
            </a:r>
            <a:r>
              <a:rPr sz="1400" spc="-75" dirty="0">
                <a:solidFill>
                  <a:srgbClr val="434343"/>
                </a:solidFill>
                <a:latin typeface="Roboto"/>
                <a:cs typeface="Roboto"/>
              </a:rPr>
              <a:t>create</a:t>
            </a:r>
            <a:r>
              <a:rPr sz="1400" spc="15" dirty="0">
                <a:solidFill>
                  <a:srgbClr val="434343"/>
                </a:solidFill>
                <a:latin typeface="Roboto"/>
                <a:cs typeface="Roboto"/>
              </a:rPr>
              <a:t> </a:t>
            </a:r>
            <a:r>
              <a:rPr sz="1400" dirty="0">
                <a:solidFill>
                  <a:srgbClr val="434343"/>
                </a:solidFill>
                <a:latin typeface="Roboto"/>
                <a:cs typeface="Roboto"/>
              </a:rPr>
              <a:t>a</a:t>
            </a:r>
            <a:r>
              <a:rPr sz="1400" spc="-5" dirty="0">
                <a:solidFill>
                  <a:srgbClr val="434343"/>
                </a:solidFill>
                <a:latin typeface="Roboto"/>
                <a:cs typeface="Roboto"/>
              </a:rPr>
              <a:t> </a:t>
            </a:r>
            <a:r>
              <a:rPr sz="1400" spc="-70" dirty="0">
                <a:solidFill>
                  <a:srgbClr val="434343"/>
                </a:solidFill>
                <a:latin typeface="Roboto"/>
                <a:cs typeface="Roboto"/>
              </a:rPr>
              <a:t>predictive</a:t>
            </a:r>
            <a:r>
              <a:rPr sz="1400" spc="5" dirty="0">
                <a:solidFill>
                  <a:srgbClr val="434343"/>
                </a:solidFill>
                <a:latin typeface="Roboto"/>
                <a:cs typeface="Roboto"/>
              </a:rPr>
              <a:t> </a:t>
            </a:r>
            <a:r>
              <a:rPr sz="1400" spc="-80" dirty="0">
                <a:solidFill>
                  <a:srgbClr val="434343"/>
                </a:solidFill>
                <a:latin typeface="Roboto"/>
                <a:cs typeface="Roboto"/>
              </a:rPr>
              <a:t>model.</a:t>
            </a:r>
            <a:r>
              <a:rPr sz="1400" spc="5" dirty="0">
                <a:solidFill>
                  <a:srgbClr val="434343"/>
                </a:solidFill>
                <a:latin typeface="Roboto"/>
                <a:cs typeface="Roboto"/>
              </a:rPr>
              <a:t> </a:t>
            </a:r>
            <a:r>
              <a:rPr sz="1400" spc="-100" dirty="0">
                <a:solidFill>
                  <a:srgbClr val="434343"/>
                </a:solidFill>
                <a:latin typeface="Roboto"/>
                <a:cs typeface="Roboto"/>
              </a:rPr>
              <a:t>The</a:t>
            </a:r>
            <a:r>
              <a:rPr sz="1400" spc="15" dirty="0">
                <a:solidFill>
                  <a:srgbClr val="434343"/>
                </a:solidFill>
                <a:latin typeface="Roboto"/>
                <a:cs typeface="Roboto"/>
              </a:rPr>
              <a:t> </a:t>
            </a:r>
            <a:r>
              <a:rPr sz="1400" spc="-95" dirty="0">
                <a:solidFill>
                  <a:srgbClr val="434343"/>
                </a:solidFill>
                <a:latin typeface="Roboto"/>
                <a:cs typeface="Roboto"/>
              </a:rPr>
              <a:t>extended</a:t>
            </a:r>
            <a:r>
              <a:rPr sz="1400" spc="10" dirty="0">
                <a:solidFill>
                  <a:srgbClr val="434343"/>
                </a:solidFill>
                <a:latin typeface="Roboto"/>
                <a:cs typeface="Roboto"/>
              </a:rPr>
              <a:t> </a:t>
            </a:r>
            <a:r>
              <a:rPr sz="1400" spc="-120" dirty="0">
                <a:solidFill>
                  <a:srgbClr val="434343"/>
                </a:solidFill>
                <a:latin typeface="Roboto"/>
                <a:cs typeface="Roboto"/>
              </a:rPr>
              <a:t>number</a:t>
            </a:r>
            <a:r>
              <a:rPr sz="1400" spc="35" dirty="0">
                <a:solidFill>
                  <a:srgbClr val="434343"/>
                </a:solidFill>
                <a:latin typeface="Roboto"/>
                <a:cs typeface="Roboto"/>
              </a:rPr>
              <a:t> </a:t>
            </a:r>
            <a:r>
              <a:rPr sz="1400" spc="-10" dirty="0">
                <a:solidFill>
                  <a:srgbClr val="434343"/>
                </a:solidFill>
                <a:latin typeface="Roboto"/>
                <a:cs typeface="Roboto"/>
              </a:rPr>
              <a:t>of</a:t>
            </a:r>
            <a:r>
              <a:rPr sz="1400" spc="-5" dirty="0">
                <a:solidFill>
                  <a:srgbClr val="434343"/>
                </a:solidFill>
                <a:latin typeface="Roboto"/>
                <a:cs typeface="Roboto"/>
              </a:rPr>
              <a:t> </a:t>
            </a:r>
            <a:r>
              <a:rPr sz="1400" spc="-50" dirty="0">
                <a:solidFill>
                  <a:srgbClr val="434343"/>
                </a:solidFill>
                <a:latin typeface="Roboto"/>
                <a:cs typeface="Roboto"/>
              </a:rPr>
              <a:t>parameters </a:t>
            </a:r>
            <a:r>
              <a:rPr sz="1400" spc="-90" dirty="0">
                <a:solidFill>
                  <a:srgbClr val="434343"/>
                </a:solidFill>
                <a:latin typeface="Roboto"/>
                <a:cs typeface="Roboto"/>
              </a:rPr>
              <a:t>increases</a:t>
            </a:r>
            <a:r>
              <a:rPr sz="1400" spc="10"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60" dirty="0">
                <a:solidFill>
                  <a:srgbClr val="434343"/>
                </a:solidFill>
                <a:latin typeface="Roboto"/>
                <a:cs typeface="Roboto"/>
              </a:rPr>
              <a:t>flexibility</a:t>
            </a:r>
            <a:r>
              <a:rPr sz="1400" dirty="0">
                <a:solidFill>
                  <a:srgbClr val="434343"/>
                </a:solidFill>
                <a:latin typeface="Roboto"/>
                <a:cs typeface="Roboto"/>
              </a:rPr>
              <a:t> </a:t>
            </a:r>
            <a:r>
              <a:rPr sz="1400" spc="-90" dirty="0">
                <a:solidFill>
                  <a:srgbClr val="434343"/>
                </a:solidFill>
                <a:latin typeface="Roboto"/>
                <a:cs typeface="Roboto"/>
              </a:rPr>
              <a:t>to</a:t>
            </a:r>
            <a:r>
              <a:rPr sz="1400" spc="-10" dirty="0">
                <a:solidFill>
                  <a:srgbClr val="434343"/>
                </a:solidFill>
                <a:latin typeface="Roboto"/>
                <a:cs typeface="Roboto"/>
              </a:rPr>
              <a:t> </a:t>
            </a:r>
            <a:r>
              <a:rPr sz="1400" spc="-100" dirty="0">
                <a:solidFill>
                  <a:srgbClr val="434343"/>
                </a:solidFill>
                <a:latin typeface="Roboto"/>
                <a:cs typeface="Roboto"/>
              </a:rPr>
              <a:t>capture</a:t>
            </a:r>
            <a:r>
              <a:rPr sz="1400" spc="5" dirty="0">
                <a:solidFill>
                  <a:srgbClr val="434343"/>
                </a:solidFill>
                <a:latin typeface="Roboto"/>
                <a:cs typeface="Roboto"/>
              </a:rPr>
              <a:t> </a:t>
            </a:r>
            <a:r>
              <a:rPr sz="1400" spc="-95" dirty="0">
                <a:solidFill>
                  <a:srgbClr val="434343"/>
                </a:solidFill>
                <a:latin typeface="Roboto"/>
                <a:cs typeface="Roboto"/>
              </a:rPr>
              <a:t>patterns</a:t>
            </a:r>
            <a:r>
              <a:rPr sz="1400" spc="-30" dirty="0">
                <a:solidFill>
                  <a:srgbClr val="434343"/>
                </a:solidFill>
                <a:latin typeface="Roboto"/>
                <a:cs typeface="Roboto"/>
              </a:rPr>
              <a:t> </a:t>
            </a:r>
            <a:r>
              <a:rPr sz="1400" spc="-80" dirty="0">
                <a:solidFill>
                  <a:srgbClr val="434343"/>
                </a:solidFill>
                <a:latin typeface="Roboto"/>
                <a:cs typeface="Roboto"/>
              </a:rPr>
              <a:t>in</a:t>
            </a:r>
            <a:r>
              <a:rPr sz="1400" dirty="0">
                <a:solidFill>
                  <a:srgbClr val="434343"/>
                </a:solidFill>
                <a:latin typeface="Roboto"/>
                <a:cs typeface="Roboto"/>
              </a:rPr>
              <a:t> </a:t>
            </a:r>
            <a:r>
              <a:rPr sz="1400" spc="-10" dirty="0">
                <a:solidFill>
                  <a:srgbClr val="434343"/>
                </a:solidFill>
                <a:latin typeface="Roboto"/>
                <a:cs typeface="Roboto"/>
              </a:rPr>
              <a:t>data.</a:t>
            </a:r>
            <a:endParaRPr sz="1400">
              <a:latin typeface="Roboto"/>
              <a:cs typeface="Roboto"/>
            </a:endParaRPr>
          </a:p>
          <a:p>
            <a:pPr marL="76200" marR="70485" algn="just">
              <a:lnSpc>
                <a:spcPct val="100000"/>
              </a:lnSpc>
              <a:spcBef>
                <a:spcPts val="400"/>
              </a:spcBef>
            </a:pPr>
            <a:r>
              <a:rPr sz="1400" spc="-100" dirty="0">
                <a:solidFill>
                  <a:srgbClr val="434343"/>
                </a:solidFill>
                <a:latin typeface="Roboto"/>
                <a:cs typeface="Roboto"/>
              </a:rPr>
              <a:t>The</a:t>
            </a:r>
            <a:r>
              <a:rPr sz="1400" spc="10" dirty="0">
                <a:solidFill>
                  <a:srgbClr val="434343"/>
                </a:solidFill>
                <a:latin typeface="Roboto"/>
                <a:cs typeface="Roboto"/>
              </a:rPr>
              <a:t> </a:t>
            </a:r>
            <a:r>
              <a:rPr sz="1400" spc="-95" dirty="0">
                <a:solidFill>
                  <a:srgbClr val="434343"/>
                </a:solidFill>
                <a:latin typeface="Roboto"/>
                <a:cs typeface="Roboto"/>
              </a:rPr>
              <a:t>problem</a:t>
            </a:r>
            <a:r>
              <a:rPr sz="1400" spc="10" dirty="0">
                <a:solidFill>
                  <a:srgbClr val="434343"/>
                </a:solidFill>
                <a:latin typeface="Roboto"/>
                <a:cs typeface="Roboto"/>
              </a:rPr>
              <a:t> </a:t>
            </a:r>
            <a:r>
              <a:rPr sz="1400" spc="-95" dirty="0">
                <a:solidFill>
                  <a:srgbClr val="434343"/>
                </a:solidFill>
                <a:latin typeface="Roboto"/>
                <a:cs typeface="Roboto"/>
              </a:rPr>
              <a:t>with</a:t>
            </a:r>
            <a:r>
              <a:rPr sz="1400" spc="5" dirty="0">
                <a:solidFill>
                  <a:srgbClr val="434343"/>
                </a:solidFill>
                <a:latin typeface="Roboto"/>
                <a:cs typeface="Roboto"/>
              </a:rPr>
              <a:t> </a:t>
            </a:r>
            <a:r>
              <a:rPr sz="1400" spc="-100" dirty="0">
                <a:solidFill>
                  <a:srgbClr val="434343"/>
                </a:solidFill>
                <a:latin typeface="Roboto"/>
                <a:cs typeface="Roboto"/>
              </a:rPr>
              <a:t>complex</a:t>
            </a:r>
            <a:r>
              <a:rPr sz="1400" spc="15" dirty="0">
                <a:solidFill>
                  <a:srgbClr val="434343"/>
                </a:solidFill>
                <a:latin typeface="Roboto"/>
                <a:cs typeface="Roboto"/>
              </a:rPr>
              <a:t> </a:t>
            </a:r>
            <a:r>
              <a:rPr sz="1400" spc="-100" dirty="0">
                <a:solidFill>
                  <a:srgbClr val="434343"/>
                </a:solidFill>
                <a:latin typeface="Roboto"/>
                <a:cs typeface="Roboto"/>
              </a:rPr>
              <a:t>models</a:t>
            </a:r>
            <a:r>
              <a:rPr sz="1400" spc="10" dirty="0">
                <a:solidFill>
                  <a:srgbClr val="434343"/>
                </a:solidFill>
                <a:latin typeface="Roboto"/>
                <a:cs typeface="Roboto"/>
              </a:rPr>
              <a:t> </a:t>
            </a:r>
            <a:r>
              <a:rPr sz="1400" spc="-20" dirty="0">
                <a:solidFill>
                  <a:srgbClr val="434343"/>
                </a:solidFill>
                <a:latin typeface="Roboto"/>
                <a:cs typeface="Roboto"/>
              </a:rPr>
              <a:t>is</a:t>
            </a:r>
            <a:r>
              <a:rPr sz="1400" spc="-50" dirty="0">
                <a:solidFill>
                  <a:srgbClr val="434343"/>
                </a:solidFill>
                <a:latin typeface="Roboto"/>
                <a:cs typeface="Roboto"/>
              </a:rPr>
              <a:t> </a:t>
            </a:r>
            <a:r>
              <a:rPr sz="1400" spc="-95" dirty="0">
                <a:solidFill>
                  <a:srgbClr val="006FC0"/>
                </a:solidFill>
                <a:latin typeface="Roboto"/>
                <a:cs typeface="Roboto"/>
              </a:rPr>
              <a:t>OVERFITTING</a:t>
            </a:r>
            <a:r>
              <a:rPr sz="1400" spc="-95" dirty="0">
                <a:solidFill>
                  <a:srgbClr val="434343"/>
                </a:solidFill>
                <a:latin typeface="Roboto"/>
                <a:cs typeface="Roboto"/>
              </a:rPr>
              <a:t>,</a:t>
            </a:r>
            <a:r>
              <a:rPr sz="1400" spc="15" dirty="0">
                <a:solidFill>
                  <a:srgbClr val="434343"/>
                </a:solidFill>
                <a:latin typeface="Roboto"/>
                <a:cs typeface="Roboto"/>
              </a:rPr>
              <a:t> </a:t>
            </a:r>
            <a:r>
              <a:rPr sz="1400" spc="-10" dirty="0">
                <a:solidFill>
                  <a:srgbClr val="434343"/>
                </a:solidFill>
                <a:latin typeface="Roboto"/>
                <a:cs typeface="Roboto"/>
              </a:rPr>
              <a:t>i.e.</a:t>
            </a:r>
            <a:r>
              <a:rPr sz="1400" spc="10" dirty="0">
                <a:solidFill>
                  <a:srgbClr val="434343"/>
                </a:solidFill>
                <a:latin typeface="Roboto"/>
                <a:cs typeface="Roboto"/>
              </a:rPr>
              <a:t> </a:t>
            </a:r>
            <a:r>
              <a:rPr sz="1400" spc="-80" dirty="0">
                <a:solidFill>
                  <a:srgbClr val="434343"/>
                </a:solidFill>
                <a:latin typeface="Roboto"/>
                <a:cs typeface="Roboto"/>
              </a:rPr>
              <a:t>the</a:t>
            </a:r>
            <a:r>
              <a:rPr sz="1400" spc="15" dirty="0">
                <a:solidFill>
                  <a:srgbClr val="434343"/>
                </a:solidFill>
                <a:latin typeface="Roboto"/>
                <a:cs typeface="Roboto"/>
              </a:rPr>
              <a:t> </a:t>
            </a:r>
            <a:r>
              <a:rPr sz="1400" spc="-100" dirty="0">
                <a:solidFill>
                  <a:srgbClr val="434343"/>
                </a:solidFill>
                <a:latin typeface="Roboto"/>
                <a:cs typeface="Roboto"/>
              </a:rPr>
              <a:t>model</a:t>
            </a:r>
            <a:r>
              <a:rPr sz="1400" spc="10" dirty="0">
                <a:solidFill>
                  <a:srgbClr val="434343"/>
                </a:solidFill>
                <a:latin typeface="Roboto"/>
                <a:cs typeface="Roboto"/>
              </a:rPr>
              <a:t> </a:t>
            </a:r>
            <a:r>
              <a:rPr sz="1400" spc="-20" dirty="0">
                <a:solidFill>
                  <a:srgbClr val="434343"/>
                </a:solidFill>
                <a:latin typeface="Roboto"/>
                <a:cs typeface="Roboto"/>
              </a:rPr>
              <a:t>is</a:t>
            </a:r>
            <a:r>
              <a:rPr sz="1400" spc="10" dirty="0">
                <a:solidFill>
                  <a:srgbClr val="434343"/>
                </a:solidFill>
                <a:latin typeface="Roboto"/>
                <a:cs typeface="Roboto"/>
              </a:rPr>
              <a:t> </a:t>
            </a:r>
            <a:r>
              <a:rPr sz="1400" spc="-65" dirty="0">
                <a:solidFill>
                  <a:srgbClr val="434343"/>
                </a:solidFill>
                <a:latin typeface="Roboto"/>
                <a:cs typeface="Roboto"/>
              </a:rPr>
              <a:t>too</a:t>
            </a:r>
            <a:r>
              <a:rPr sz="1400" spc="15" dirty="0">
                <a:solidFill>
                  <a:srgbClr val="434343"/>
                </a:solidFill>
                <a:latin typeface="Roboto"/>
                <a:cs typeface="Roboto"/>
              </a:rPr>
              <a:t> </a:t>
            </a:r>
            <a:r>
              <a:rPr sz="1400" spc="-50" dirty="0">
                <a:solidFill>
                  <a:srgbClr val="434343"/>
                </a:solidFill>
                <a:latin typeface="Roboto"/>
                <a:cs typeface="Roboto"/>
              </a:rPr>
              <a:t>flexible</a:t>
            </a:r>
            <a:r>
              <a:rPr sz="1400" spc="10" dirty="0">
                <a:solidFill>
                  <a:srgbClr val="434343"/>
                </a:solidFill>
                <a:latin typeface="Roboto"/>
                <a:cs typeface="Roboto"/>
              </a:rPr>
              <a:t> </a:t>
            </a:r>
            <a:r>
              <a:rPr sz="1400" spc="-114" dirty="0">
                <a:solidFill>
                  <a:srgbClr val="434343"/>
                </a:solidFill>
                <a:latin typeface="Roboto"/>
                <a:cs typeface="Roboto"/>
              </a:rPr>
              <a:t>and</a:t>
            </a:r>
            <a:r>
              <a:rPr sz="1400" spc="25" dirty="0">
                <a:solidFill>
                  <a:srgbClr val="434343"/>
                </a:solidFill>
                <a:latin typeface="Roboto"/>
                <a:cs typeface="Roboto"/>
              </a:rPr>
              <a:t> </a:t>
            </a:r>
            <a:r>
              <a:rPr sz="1400" spc="-90" dirty="0">
                <a:solidFill>
                  <a:srgbClr val="434343"/>
                </a:solidFill>
                <a:latin typeface="Roboto"/>
                <a:cs typeface="Roboto"/>
              </a:rPr>
              <a:t>does</a:t>
            </a:r>
            <a:r>
              <a:rPr sz="1400" spc="5" dirty="0">
                <a:solidFill>
                  <a:srgbClr val="434343"/>
                </a:solidFill>
                <a:latin typeface="Roboto"/>
                <a:cs typeface="Roboto"/>
              </a:rPr>
              <a:t> </a:t>
            </a:r>
            <a:r>
              <a:rPr sz="1400" spc="-90" dirty="0">
                <a:solidFill>
                  <a:srgbClr val="434343"/>
                </a:solidFill>
                <a:latin typeface="Roboto"/>
                <a:cs typeface="Roboto"/>
              </a:rPr>
              <a:t>not</a:t>
            </a:r>
            <a:r>
              <a:rPr sz="1400" spc="20" dirty="0">
                <a:solidFill>
                  <a:srgbClr val="434343"/>
                </a:solidFill>
                <a:latin typeface="Roboto"/>
                <a:cs typeface="Roboto"/>
              </a:rPr>
              <a:t> </a:t>
            </a:r>
            <a:r>
              <a:rPr sz="1400" spc="-105" dirty="0">
                <a:solidFill>
                  <a:srgbClr val="434343"/>
                </a:solidFill>
                <a:latin typeface="Roboto"/>
                <a:cs typeface="Roboto"/>
              </a:rPr>
              <a:t>grasp</a:t>
            </a:r>
            <a:r>
              <a:rPr sz="1400" spc="15" dirty="0">
                <a:solidFill>
                  <a:srgbClr val="434343"/>
                </a:solidFill>
                <a:latin typeface="Roboto"/>
                <a:cs typeface="Roboto"/>
              </a:rPr>
              <a:t> </a:t>
            </a:r>
            <a:r>
              <a:rPr sz="1400" spc="-85" dirty="0">
                <a:solidFill>
                  <a:srgbClr val="434343"/>
                </a:solidFill>
                <a:latin typeface="Roboto"/>
                <a:cs typeface="Roboto"/>
              </a:rPr>
              <a:t>the</a:t>
            </a:r>
            <a:r>
              <a:rPr sz="1400" dirty="0">
                <a:solidFill>
                  <a:srgbClr val="434343"/>
                </a:solidFill>
                <a:latin typeface="Roboto"/>
                <a:cs typeface="Roboto"/>
              </a:rPr>
              <a:t> </a:t>
            </a:r>
            <a:r>
              <a:rPr sz="1400" spc="-85" dirty="0">
                <a:solidFill>
                  <a:srgbClr val="434343"/>
                </a:solidFill>
                <a:latin typeface="Roboto"/>
                <a:cs typeface="Roboto"/>
              </a:rPr>
              <a:t>general</a:t>
            </a:r>
            <a:r>
              <a:rPr sz="1400" spc="15" dirty="0">
                <a:solidFill>
                  <a:srgbClr val="434343"/>
                </a:solidFill>
                <a:latin typeface="Roboto"/>
                <a:cs typeface="Roboto"/>
              </a:rPr>
              <a:t> </a:t>
            </a:r>
            <a:r>
              <a:rPr sz="1400" spc="-90" dirty="0">
                <a:solidFill>
                  <a:srgbClr val="434343"/>
                </a:solidFill>
                <a:latin typeface="Roboto"/>
                <a:cs typeface="Roboto"/>
              </a:rPr>
              <a:t>pattern</a:t>
            </a:r>
            <a:r>
              <a:rPr sz="1400" spc="15" dirty="0">
                <a:solidFill>
                  <a:srgbClr val="434343"/>
                </a:solidFill>
                <a:latin typeface="Roboto"/>
                <a:cs typeface="Roboto"/>
              </a:rPr>
              <a:t> </a:t>
            </a:r>
            <a:r>
              <a:rPr sz="1400" spc="-100" dirty="0">
                <a:solidFill>
                  <a:srgbClr val="434343"/>
                </a:solidFill>
                <a:latin typeface="Roboto"/>
                <a:cs typeface="Roboto"/>
              </a:rPr>
              <a:t>but</a:t>
            </a:r>
            <a:r>
              <a:rPr sz="1400" spc="15" dirty="0">
                <a:solidFill>
                  <a:srgbClr val="434343"/>
                </a:solidFill>
                <a:latin typeface="Roboto"/>
                <a:cs typeface="Roboto"/>
              </a:rPr>
              <a:t> </a:t>
            </a:r>
            <a:r>
              <a:rPr sz="1400" spc="-85" dirty="0">
                <a:solidFill>
                  <a:srgbClr val="434343"/>
                </a:solidFill>
                <a:latin typeface="Roboto"/>
                <a:cs typeface="Roboto"/>
              </a:rPr>
              <a:t>just</a:t>
            </a:r>
            <a:r>
              <a:rPr sz="1400" spc="15" dirty="0">
                <a:solidFill>
                  <a:srgbClr val="434343"/>
                </a:solidFill>
                <a:latin typeface="Roboto"/>
                <a:cs typeface="Roboto"/>
              </a:rPr>
              <a:t> </a:t>
            </a:r>
            <a:r>
              <a:rPr sz="1400" spc="-110" dirty="0">
                <a:solidFill>
                  <a:srgbClr val="434343"/>
                </a:solidFill>
                <a:latin typeface="Roboto"/>
                <a:cs typeface="Roboto"/>
              </a:rPr>
              <a:t>grasps</a:t>
            </a:r>
            <a:r>
              <a:rPr sz="1400" spc="20" dirty="0">
                <a:solidFill>
                  <a:srgbClr val="434343"/>
                </a:solidFill>
                <a:latin typeface="Roboto"/>
                <a:cs typeface="Roboto"/>
              </a:rPr>
              <a:t> </a:t>
            </a:r>
            <a:r>
              <a:rPr sz="1400" spc="-25" dirty="0">
                <a:solidFill>
                  <a:srgbClr val="434343"/>
                </a:solidFill>
                <a:latin typeface="Roboto"/>
                <a:cs typeface="Roboto"/>
              </a:rPr>
              <a:t>the </a:t>
            </a:r>
            <a:r>
              <a:rPr sz="1400" spc="-85" dirty="0">
                <a:solidFill>
                  <a:srgbClr val="434343"/>
                </a:solidFill>
                <a:latin typeface="Roboto"/>
                <a:cs typeface="Roboto"/>
              </a:rPr>
              <a:t>characteristics</a:t>
            </a:r>
            <a:r>
              <a:rPr sz="1400" spc="20" dirty="0">
                <a:solidFill>
                  <a:srgbClr val="434343"/>
                </a:solidFill>
                <a:latin typeface="Roboto"/>
                <a:cs typeface="Roboto"/>
              </a:rPr>
              <a:t> </a:t>
            </a:r>
            <a:r>
              <a:rPr sz="1400" spc="-65" dirty="0">
                <a:solidFill>
                  <a:srgbClr val="434343"/>
                </a:solidFill>
                <a:latin typeface="Roboto"/>
                <a:cs typeface="Roboto"/>
              </a:rPr>
              <a:t>of</a:t>
            </a:r>
            <a:r>
              <a:rPr sz="1400" spc="5" dirty="0">
                <a:solidFill>
                  <a:srgbClr val="434343"/>
                </a:solidFill>
                <a:latin typeface="Roboto"/>
                <a:cs typeface="Roboto"/>
              </a:rPr>
              <a:t> </a:t>
            </a:r>
            <a:r>
              <a:rPr sz="1400" spc="-90" dirty="0">
                <a:solidFill>
                  <a:srgbClr val="434343"/>
                </a:solidFill>
                <a:latin typeface="Roboto"/>
                <a:cs typeface="Roboto"/>
              </a:rPr>
              <a:t>individual</a:t>
            </a:r>
            <a:r>
              <a:rPr sz="1400" spc="45" dirty="0">
                <a:solidFill>
                  <a:srgbClr val="434343"/>
                </a:solidFill>
                <a:latin typeface="Roboto"/>
                <a:cs typeface="Roboto"/>
              </a:rPr>
              <a:t> </a:t>
            </a:r>
            <a:r>
              <a:rPr sz="1400" spc="-10" dirty="0">
                <a:solidFill>
                  <a:srgbClr val="434343"/>
                </a:solidFill>
                <a:latin typeface="Roboto"/>
                <a:cs typeface="Roboto"/>
              </a:rPr>
              <a:t>cases.</a:t>
            </a:r>
            <a:endParaRPr sz="1400">
              <a:latin typeface="Roboto"/>
              <a:cs typeface="Roboto"/>
            </a:endParaRPr>
          </a:p>
          <a:p>
            <a:pPr marL="76200" marR="69215" algn="just">
              <a:lnSpc>
                <a:spcPct val="100000"/>
              </a:lnSpc>
              <a:spcBef>
                <a:spcPts val="405"/>
              </a:spcBef>
            </a:pPr>
            <a:r>
              <a:rPr sz="1400" dirty="0">
                <a:solidFill>
                  <a:srgbClr val="434343"/>
                </a:solidFill>
                <a:latin typeface="Roboto"/>
                <a:cs typeface="Roboto"/>
              </a:rPr>
              <a:t>A</a:t>
            </a:r>
            <a:r>
              <a:rPr sz="1400" spc="-45" dirty="0">
                <a:solidFill>
                  <a:srgbClr val="434343"/>
                </a:solidFill>
                <a:latin typeface="Roboto"/>
                <a:cs typeface="Roboto"/>
              </a:rPr>
              <a:t> </a:t>
            </a:r>
            <a:r>
              <a:rPr sz="1400" spc="-95" dirty="0">
                <a:solidFill>
                  <a:srgbClr val="434343"/>
                </a:solidFill>
                <a:latin typeface="Roboto"/>
                <a:cs typeface="Roboto"/>
              </a:rPr>
              <a:t>good</a:t>
            </a:r>
            <a:r>
              <a:rPr sz="1400" spc="10" dirty="0">
                <a:solidFill>
                  <a:srgbClr val="434343"/>
                </a:solidFill>
                <a:latin typeface="Roboto"/>
                <a:cs typeface="Roboto"/>
              </a:rPr>
              <a:t> </a:t>
            </a:r>
            <a:r>
              <a:rPr sz="1400" spc="-90" dirty="0">
                <a:solidFill>
                  <a:srgbClr val="434343"/>
                </a:solidFill>
                <a:latin typeface="Roboto"/>
                <a:cs typeface="Roboto"/>
              </a:rPr>
              <a:t>example</a:t>
            </a:r>
            <a:r>
              <a:rPr sz="1400" spc="5" dirty="0">
                <a:solidFill>
                  <a:srgbClr val="434343"/>
                </a:solidFill>
                <a:latin typeface="Roboto"/>
                <a:cs typeface="Roboto"/>
              </a:rPr>
              <a:t> </a:t>
            </a:r>
            <a:r>
              <a:rPr sz="1400" dirty="0">
                <a:solidFill>
                  <a:srgbClr val="434343"/>
                </a:solidFill>
                <a:latin typeface="Roboto"/>
                <a:cs typeface="Roboto"/>
              </a:rPr>
              <a:t>of</a:t>
            </a:r>
            <a:r>
              <a:rPr sz="1400" spc="5" dirty="0">
                <a:solidFill>
                  <a:srgbClr val="434343"/>
                </a:solidFill>
                <a:latin typeface="Roboto"/>
                <a:cs typeface="Roboto"/>
              </a:rPr>
              <a:t> </a:t>
            </a:r>
            <a:r>
              <a:rPr sz="1400" dirty="0">
                <a:solidFill>
                  <a:srgbClr val="434343"/>
                </a:solidFill>
                <a:latin typeface="Roboto"/>
                <a:cs typeface="Roboto"/>
              </a:rPr>
              <a:t>a </a:t>
            </a:r>
            <a:r>
              <a:rPr sz="1400" spc="-95" dirty="0">
                <a:solidFill>
                  <a:srgbClr val="434343"/>
                </a:solidFill>
                <a:latin typeface="Roboto"/>
                <a:cs typeface="Roboto"/>
              </a:rPr>
              <a:t>complex</a:t>
            </a:r>
            <a:r>
              <a:rPr sz="1400" spc="10" dirty="0">
                <a:solidFill>
                  <a:srgbClr val="434343"/>
                </a:solidFill>
                <a:latin typeface="Roboto"/>
                <a:cs typeface="Roboto"/>
              </a:rPr>
              <a:t> </a:t>
            </a:r>
            <a:r>
              <a:rPr sz="1400" spc="-105" dirty="0">
                <a:solidFill>
                  <a:srgbClr val="434343"/>
                </a:solidFill>
                <a:latin typeface="Roboto"/>
                <a:cs typeface="Roboto"/>
              </a:rPr>
              <a:t>method</a:t>
            </a:r>
            <a:r>
              <a:rPr sz="1400" spc="15" dirty="0">
                <a:solidFill>
                  <a:srgbClr val="434343"/>
                </a:solidFill>
                <a:latin typeface="Roboto"/>
                <a:cs typeface="Roboto"/>
              </a:rPr>
              <a:t> </a:t>
            </a:r>
            <a:r>
              <a:rPr sz="1400" dirty="0">
                <a:solidFill>
                  <a:srgbClr val="434343"/>
                </a:solidFill>
                <a:latin typeface="Roboto"/>
                <a:cs typeface="Roboto"/>
              </a:rPr>
              <a:t>is </a:t>
            </a:r>
            <a:r>
              <a:rPr sz="1400" spc="-85" dirty="0">
                <a:solidFill>
                  <a:srgbClr val="434343"/>
                </a:solidFill>
                <a:latin typeface="Roboto"/>
                <a:cs typeface="Roboto"/>
              </a:rPr>
              <a:t>high</a:t>
            </a:r>
            <a:r>
              <a:rPr sz="1400" dirty="0">
                <a:solidFill>
                  <a:srgbClr val="434343"/>
                </a:solidFill>
                <a:latin typeface="Roboto"/>
                <a:cs typeface="Roboto"/>
              </a:rPr>
              <a:t> </a:t>
            </a:r>
            <a:r>
              <a:rPr sz="1400" spc="-70" dirty="0">
                <a:solidFill>
                  <a:srgbClr val="434343"/>
                </a:solidFill>
                <a:latin typeface="Roboto"/>
                <a:cs typeface="Roboto"/>
              </a:rPr>
              <a:t>order</a:t>
            </a:r>
            <a:r>
              <a:rPr sz="1400" dirty="0">
                <a:solidFill>
                  <a:srgbClr val="434343"/>
                </a:solidFill>
                <a:latin typeface="Roboto"/>
                <a:cs typeface="Roboto"/>
              </a:rPr>
              <a:t> </a:t>
            </a:r>
            <a:r>
              <a:rPr sz="1400" spc="-95" dirty="0">
                <a:solidFill>
                  <a:srgbClr val="434343"/>
                </a:solidFill>
                <a:latin typeface="Roboto"/>
                <a:cs typeface="Roboto"/>
              </a:rPr>
              <a:t>polynomial</a:t>
            </a:r>
            <a:r>
              <a:rPr sz="1400" spc="5" dirty="0">
                <a:solidFill>
                  <a:srgbClr val="434343"/>
                </a:solidFill>
                <a:latin typeface="Roboto"/>
                <a:cs typeface="Roboto"/>
              </a:rPr>
              <a:t> </a:t>
            </a:r>
            <a:r>
              <a:rPr sz="1400" spc="-75" dirty="0">
                <a:solidFill>
                  <a:srgbClr val="434343"/>
                </a:solidFill>
                <a:latin typeface="Roboto"/>
                <a:cs typeface="Roboto"/>
              </a:rPr>
              <a:t>regression,</a:t>
            </a:r>
            <a:r>
              <a:rPr sz="1400" spc="5" dirty="0">
                <a:solidFill>
                  <a:srgbClr val="434343"/>
                </a:solidFill>
                <a:latin typeface="Roboto"/>
                <a:cs typeface="Roboto"/>
              </a:rPr>
              <a:t> </a:t>
            </a:r>
            <a:r>
              <a:rPr sz="1400" spc="-100" dirty="0">
                <a:solidFill>
                  <a:srgbClr val="434343"/>
                </a:solidFill>
                <a:latin typeface="Roboto"/>
                <a:cs typeface="Roboto"/>
              </a:rPr>
              <a:t>which</a:t>
            </a:r>
            <a:r>
              <a:rPr sz="1400" spc="15" dirty="0">
                <a:solidFill>
                  <a:srgbClr val="434343"/>
                </a:solidFill>
                <a:latin typeface="Roboto"/>
                <a:cs typeface="Roboto"/>
              </a:rPr>
              <a:t> </a:t>
            </a:r>
            <a:r>
              <a:rPr sz="1400" spc="-55" dirty="0">
                <a:solidFill>
                  <a:srgbClr val="434343"/>
                </a:solidFill>
                <a:latin typeface="Roboto"/>
                <a:cs typeface="Roboto"/>
              </a:rPr>
              <a:t>tries</a:t>
            </a:r>
            <a:r>
              <a:rPr sz="1400" dirty="0">
                <a:solidFill>
                  <a:srgbClr val="434343"/>
                </a:solidFill>
                <a:latin typeface="Roboto"/>
                <a:cs typeface="Roboto"/>
              </a:rPr>
              <a:t> </a:t>
            </a:r>
            <a:r>
              <a:rPr sz="1400" spc="-10" dirty="0">
                <a:solidFill>
                  <a:srgbClr val="434343"/>
                </a:solidFill>
                <a:latin typeface="Roboto"/>
                <a:cs typeface="Roboto"/>
              </a:rPr>
              <a:t>to</a:t>
            </a:r>
            <a:r>
              <a:rPr sz="1400" spc="10" dirty="0">
                <a:solidFill>
                  <a:srgbClr val="434343"/>
                </a:solidFill>
                <a:latin typeface="Roboto"/>
                <a:cs typeface="Roboto"/>
              </a:rPr>
              <a:t> </a:t>
            </a:r>
            <a:r>
              <a:rPr sz="1400" dirty="0">
                <a:solidFill>
                  <a:srgbClr val="434343"/>
                </a:solidFill>
                <a:latin typeface="Roboto"/>
                <a:cs typeface="Roboto"/>
              </a:rPr>
              <a:t>fit</a:t>
            </a:r>
            <a:r>
              <a:rPr sz="1400" spc="5" dirty="0">
                <a:solidFill>
                  <a:srgbClr val="434343"/>
                </a:solidFill>
                <a:latin typeface="Roboto"/>
                <a:cs typeface="Roboto"/>
              </a:rPr>
              <a:t> </a:t>
            </a:r>
            <a:r>
              <a:rPr sz="1400" dirty="0">
                <a:solidFill>
                  <a:srgbClr val="434343"/>
                </a:solidFill>
                <a:latin typeface="Roboto"/>
                <a:cs typeface="Roboto"/>
              </a:rPr>
              <a:t>a </a:t>
            </a:r>
            <a:r>
              <a:rPr sz="1400" spc="-85" dirty="0">
                <a:solidFill>
                  <a:srgbClr val="434343"/>
                </a:solidFill>
                <a:latin typeface="Roboto"/>
                <a:cs typeface="Roboto"/>
              </a:rPr>
              <a:t>high</a:t>
            </a:r>
            <a:r>
              <a:rPr sz="1400" spc="10" dirty="0">
                <a:solidFill>
                  <a:srgbClr val="434343"/>
                </a:solidFill>
                <a:latin typeface="Roboto"/>
                <a:cs typeface="Roboto"/>
              </a:rPr>
              <a:t> </a:t>
            </a:r>
            <a:r>
              <a:rPr sz="1400" spc="-70" dirty="0">
                <a:solidFill>
                  <a:srgbClr val="434343"/>
                </a:solidFill>
                <a:latin typeface="Roboto"/>
                <a:cs typeface="Roboto"/>
              </a:rPr>
              <a:t>order</a:t>
            </a:r>
            <a:r>
              <a:rPr sz="1400" spc="-5" dirty="0">
                <a:solidFill>
                  <a:srgbClr val="434343"/>
                </a:solidFill>
                <a:latin typeface="Roboto"/>
                <a:cs typeface="Roboto"/>
              </a:rPr>
              <a:t> </a:t>
            </a:r>
            <a:r>
              <a:rPr sz="1400" spc="-95" dirty="0">
                <a:solidFill>
                  <a:srgbClr val="434343"/>
                </a:solidFill>
                <a:latin typeface="Roboto"/>
                <a:cs typeface="Roboto"/>
              </a:rPr>
              <a:t>polynomial</a:t>
            </a:r>
            <a:r>
              <a:rPr sz="1400" spc="10" dirty="0">
                <a:solidFill>
                  <a:srgbClr val="434343"/>
                </a:solidFill>
                <a:latin typeface="Roboto"/>
                <a:cs typeface="Roboto"/>
              </a:rPr>
              <a:t> </a:t>
            </a:r>
            <a:r>
              <a:rPr sz="1400" spc="-105" dirty="0">
                <a:solidFill>
                  <a:srgbClr val="434343"/>
                </a:solidFill>
                <a:latin typeface="Roboto"/>
                <a:cs typeface="Roboto"/>
              </a:rPr>
              <a:t>through</a:t>
            </a:r>
            <a:r>
              <a:rPr sz="1400" spc="15" dirty="0">
                <a:solidFill>
                  <a:srgbClr val="434343"/>
                </a:solidFill>
                <a:latin typeface="Roboto"/>
                <a:cs typeface="Roboto"/>
              </a:rPr>
              <a:t> </a:t>
            </a:r>
            <a:r>
              <a:rPr sz="1400" spc="-75" dirty="0">
                <a:solidFill>
                  <a:srgbClr val="434343"/>
                </a:solidFill>
                <a:latin typeface="Roboto"/>
                <a:cs typeface="Roboto"/>
              </a:rPr>
              <a:t>the</a:t>
            </a:r>
            <a:r>
              <a:rPr sz="1400" spc="-5" dirty="0">
                <a:solidFill>
                  <a:srgbClr val="434343"/>
                </a:solidFill>
                <a:latin typeface="Roboto"/>
                <a:cs typeface="Roboto"/>
              </a:rPr>
              <a:t> </a:t>
            </a:r>
            <a:r>
              <a:rPr sz="1400" spc="-60" dirty="0">
                <a:solidFill>
                  <a:srgbClr val="434343"/>
                </a:solidFill>
                <a:latin typeface="Roboto"/>
                <a:cs typeface="Roboto"/>
              </a:rPr>
              <a:t>data,</a:t>
            </a:r>
            <a:r>
              <a:rPr sz="1400" dirty="0">
                <a:solidFill>
                  <a:srgbClr val="434343"/>
                </a:solidFill>
                <a:latin typeface="Roboto"/>
                <a:cs typeface="Roboto"/>
              </a:rPr>
              <a:t> </a:t>
            </a:r>
            <a:r>
              <a:rPr sz="1400" spc="-25" dirty="0">
                <a:solidFill>
                  <a:srgbClr val="434343"/>
                </a:solidFill>
                <a:latin typeface="Roboto"/>
                <a:cs typeface="Roboto"/>
              </a:rPr>
              <a:t>and </a:t>
            </a:r>
            <a:r>
              <a:rPr sz="1400" spc="-95" dirty="0">
                <a:solidFill>
                  <a:srgbClr val="434343"/>
                </a:solidFill>
                <a:latin typeface="Roboto"/>
                <a:cs typeface="Roboto"/>
              </a:rPr>
              <a:t>hence</a:t>
            </a:r>
            <a:r>
              <a:rPr sz="1400" spc="5" dirty="0">
                <a:solidFill>
                  <a:srgbClr val="434343"/>
                </a:solidFill>
                <a:latin typeface="Roboto"/>
                <a:cs typeface="Roboto"/>
              </a:rPr>
              <a:t> </a:t>
            </a:r>
            <a:r>
              <a:rPr sz="1400" spc="-85" dirty="0">
                <a:solidFill>
                  <a:srgbClr val="434343"/>
                </a:solidFill>
                <a:latin typeface="Roboto"/>
                <a:cs typeface="Roboto"/>
              </a:rPr>
              <a:t>requires</a:t>
            </a:r>
            <a:r>
              <a:rPr sz="1400" dirty="0">
                <a:solidFill>
                  <a:srgbClr val="434343"/>
                </a:solidFill>
                <a:latin typeface="Roboto"/>
                <a:cs typeface="Roboto"/>
              </a:rPr>
              <a:t> </a:t>
            </a:r>
            <a:r>
              <a:rPr sz="1400" spc="-150" dirty="0">
                <a:solidFill>
                  <a:srgbClr val="434343"/>
                </a:solidFill>
                <a:latin typeface="Roboto"/>
                <a:cs typeface="Roboto"/>
              </a:rPr>
              <a:t>much</a:t>
            </a:r>
            <a:r>
              <a:rPr sz="1400" spc="60" dirty="0">
                <a:solidFill>
                  <a:srgbClr val="434343"/>
                </a:solidFill>
                <a:latin typeface="Roboto"/>
                <a:cs typeface="Roboto"/>
              </a:rPr>
              <a:t> </a:t>
            </a:r>
            <a:r>
              <a:rPr sz="1400" spc="-95" dirty="0">
                <a:solidFill>
                  <a:srgbClr val="434343"/>
                </a:solidFill>
                <a:latin typeface="Roboto"/>
                <a:cs typeface="Roboto"/>
              </a:rPr>
              <a:t>more</a:t>
            </a:r>
            <a:r>
              <a:rPr sz="1400" spc="10" dirty="0">
                <a:solidFill>
                  <a:srgbClr val="434343"/>
                </a:solidFill>
                <a:latin typeface="Roboto"/>
                <a:cs typeface="Roboto"/>
              </a:rPr>
              <a:t> </a:t>
            </a:r>
            <a:r>
              <a:rPr sz="1400" spc="-100" dirty="0">
                <a:solidFill>
                  <a:srgbClr val="434343"/>
                </a:solidFill>
                <a:latin typeface="Roboto"/>
                <a:cs typeface="Roboto"/>
              </a:rPr>
              <a:t>parameters</a:t>
            </a:r>
            <a:r>
              <a:rPr sz="1400" spc="10" dirty="0">
                <a:solidFill>
                  <a:srgbClr val="434343"/>
                </a:solidFill>
                <a:latin typeface="Roboto"/>
                <a:cs typeface="Roboto"/>
              </a:rPr>
              <a:t> </a:t>
            </a:r>
            <a:r>
              <a:rPr sz="1400" spc="-90" dirty="0">
                <a:solidFill>
                  <a:srgbClr val="434343"/>
                </a:solidFill>
                <a:latin typeface="Roboto"/>
                <a:cs typeface="Roboto"/>
              </a:rPr>
              <a:t>besides</a:t>
            </a:r>
            <a:r>
              <a:rPr sz="1400" spc="5" dirty="0">
                <a:solidFill>
                  <a:srgbClr val="434343"/>
                </a:solidFill>
                <a:latin typeface="Roboto"/>
                <a:cs typeface="Roboto"/>
              </a:rPr>
              <a:t> </a:t>
            </a:r>
            <a:r>
              <a:rPr sz="1400" spc="-75" dirty="0">
                <a:solidFill>
                  <a:srgbClr val="434343"/>
                </a:solidFill>
                <a:latin typeface="Roboto"/>
                <a:cs typeface="Roboto"/>
              </a:rPr>
              <a:t>intercept</a:t>
            </a:r>
            <a:r>
              <a:rPr sz="1400" spc="-15" dirty="0">
                <a:solidFill>
                  <a:srgbClr val="434343"/>
                </a:solidFill>
                <a:latin typeface="Roboto"/>
                <a:cs typeface="Roboto"/>
              </a:rPr>
              <a:t> </a:t>
            </a:r>
            <a:r>
              <a:rPr sz="1400" spc="-110" dirty="0">
                <a:solidFill>
                  <a:srgbClr val="434343"/>
                </a:solidFill>
                <a:latin typeface="Roboto"/>
                <a:cs typeface="Roboto"/>
              </a:rPr>
              <a:t>and</a:t>
            </a:r>
            <a:r>
              <a:rPr sz="1400" spc="25" dirty="0">
                <a:solidFill>
                  <a:srgbClr val="434343"/>
                </a:solidFill>
                <a:latin typeface="Roboto"/>
                <a:cs typeface="Roboto"/>
              </a:rPr>
              <a:t> </a:t>
            </a:r>
            <a:r>
              <a:rPr sz="1400" spc="-80" dirty="0">
                <a:solidFill>
                  <a:srgbClr val="434343"/>
                </a:solidFill>
                <a:latin typeface="Roboto"/>
                <a:cs typeface="Roboto"/>
              </a:rPr>
              <a:t>slope</a:t>
            </a:r>
            <a:r>
              <a:rPr sz="1400" spc="-10" dirty="0">
                <a:solidFill>
                  <a:srgbClr val="434343"/>
                </a:solidFill>
                <a:latin typeface="Roboto"/>
                <a:cs typeface="Roboto"/>
              </a:rPr>
              <a:t> </a:t>
            </a:r>
            <a:r>
              <a:rPr sz="1400" dirty="0">
                <a:solidFill>
                  <a:srgbClr val="434343"/>
                </a:solidFill>
                <a:latin typeface="Roboto"/>
                <a:cs typeface="Roboto"/>
              </a:rPr>
              <a:t>(c</a:t>
            </a:r>
            <a:r>
              <a:rPr sz="1350" baseline="-21604" dirty="0">
                <a:solidFill>
                  <a:srgbClr val="434343"/>
                </a:solidFill>
                <a:latin typeface="Roboto"/>
                <a:cs typeface="Roboto"/>
              </a:rPr>
              <a:t>1</a:t>
            </a:r>
            <a:r>
              <a:rPr sz="1350" spc="-82" baseline="-21604" dirty="0">
                <a:solidFill>
                  <a:srgbClr val="434343"/>
                </a:solidFill>
                <a:latin typeface="Roboto"/>
                <a:cs typeface="Roboto"/>
              </a:rPr>
              <a:t> </a:t>
            </a:r>
            <a:r>
              <a:rPr sz="1400" spc="-10" dirty="0">
                <a:solidFill>
                  <a:srgbClr val="434343"/>
                </a:solidFill>
                <a:latin typeface="Roboto"/>
                <a:cs typeface="Roboto"/>
              </a:rPr>
              <a:t>x</a:t>
            </a:r>
            <a:r>
              <a:rPr sz="1350" spc="-15" baseline="24691" dirty="0">
                <a:solidFill>
                  <a:srgbClr val="434343"/>
                </a:solidFill>
                <a:latin typeface="Roboto"/>
                <a:cs typeface="Roboto"/>
              </a:rPr>
              <a:t>1</a:t>
            </a:r>
            <a:r>
              <a:rPr sz="1400" spc="-10" dirty="0">
                <a:solidFill>
                  <a:srgbClr val="434343"/>
                </a:solidFill>
                <a:latin typeface="Roboto"/>
                <a:cs typeface="Roboto"/>
              </a:rPr>
              <a:t>,</a:t>
            </a:r>
            <a:r>
              <a:rPr sz="1400" spc="-80" dirty="0">
                <a:solidFill>
                  <a:srgbClr val="434343"/>
                </a:solidFill>
                <a:latin typeface="Roboto"/>
                <a:cs typeface="Roboto"/>
              </a:rPr>
              <a:t> </a:t>
            </a:r>
            <a:r>
              <a:rPr sz="1400" dirty="0">
                <a:solidFill>
                  <a:srgbClr val="434343"/>
                </a:solidFill>
                <a:latin typeface="Roboto"/>
                <a:cs typeface="Roboto"/>
              </a:rPr>
              <a:t>c</a:t>
            </a:r>
            <a:r>
              <a:rPr sz="1350" baseline="-21604" dirty="0">
                <a:solidFill>
                  <a:srgbClr val="434343"/>
                </a:solidFill>
                <a:latin typeface="Roboto"/>
                <a:cs typeface="Roboto"/>
              </a:rPr>
              <a:t>2</a:t>
            </a:r>
            <a:r>
              <a:rPr sz="1350" spc="15" baseline="-21604" dirty="0">
                <a:solidFill>
                  <a:srgbClr val="434343"/>
                </a:solidFill>
                <a:latin typeface="Roboto"/>
                <a:cs typeface="Roboto"/>
              </a:rPr>
              <a:t> </a:t>
            </a:r>
            <a:r>
              <a:rPr sz="1400" spc="-10" dirty="0">
                <a:solidFill>
                  <a:srgbClr val="434343"/>
                </a:solidFill>
                <a:latin typeface="Roboto"/>
                <a:cs typeface="Roboto"/>
              </a:rPr>
              <a:t>x</a:t>
            </a:r>
            <a:r>
              <a:rPr sz="1350" spc="-15" baseline="24691" dirty="0">
                <a:solidFill>
                  <a:srgbClr val="434343"/>
                </a:solidFill>
                <a:latin typeface="Roboto"/>
                <a:cs typeface="Roboto"/>
              </a:rPr>
              <a:t>2</a:t>
            </a:r>
            <a:r>
              <a:rPr sz="1400" spc="-10" dirty="0">
                <a:solidFill>
                  <a:srgbClr val="434343"/>
                </a:solidFill>
                <a:latin typeface="Roboto"/>
                <a:cs typeface="Roboto"/>
              </a:rPr>
              <a:t>,</a:t>
            </a:r>
            <a:r>
              <a:rPr sz="1400" spc="-15" dirty="0">
                <a:solidFill>
                  <a:srgbClr val="434343"/>
                </a:solidFill>
                <a:latin typeface="Roboto"/>
                <a:cs typeface="Roboto"/>
              </a:rPr>
              <a:t> </a:t>
            </a:r>
            <a:r>
              <a:rPr sz="1400" dirty="0">
                <a:solidFill>
                  <a:srgbClr val="434343"/>
                </a:solidFill>
                <a:latin typeface="Roboto"/>
                <a:cs typeface="Roboto"/>
              </a:rPr>
              <a:t>c</a:t>
            </a:r>
            <a:r>
              <a:rPr sz="1350" baseline="-21604" dirty="0">
                <a:solidFill>
                  <a:srgbClr val="434343"/>
                </a:solidFill>
                <a:latin typeface="Roboto"/>
                <a:cs typeface="Roboto"/>
              </a:rPr>
              <a:t>3</a:t>
            </a:r>
            <a:r>
              <a:rPr sz="1350" spc="172" baseline="-21604" dirty="0">
                <a:solidFill>
                  <a:srgbClr val="434343"/>
                </a:solidFill>
                <a:latin typeface="Roboto"/>
                <a:cs typeface="Roboto"/>
              </a:rPr>
              <a:t> </a:t>
            </a:r>
            <a:r>
              <a:rPr sz="1400" spc="-10" dirty="0">
                <a:solidFill>
                  <a:srgbClr val="434343"/>
                </a:solidFill>
                <a:latin typeface="Roboto"/>
                <a:cs typeface="Roboto"/>
              </a:rPr>
              <a:t>x</a:t>
            </a:r>
            <a:r>
              <a:rPr sz="1350" spc="-15" baseline="24691" dirty="0">
                <a:solidFill>
                  <a:srgbClr val="434343"/>
                </a:solidFill>
                <a:latin typeface="Roboto"/>
                <a:cs typeface="Roboto"/>
              </a:rPr>
              <a:t>3</a:t>
            </a:r>
            <a:r>
              <a:rPr sz="1400" spc="-10" dirty="0">
                <a:solidFill>
                  <a:srgbClr val="434343"/>
                </a:solidFill>
                <a:latin typeface="Roboto"/>
                <a:cs typeface="Roboto"/>
              </a:rPr>
              <a:t>,</a:t>
            </a:r>
            <a:r>
              <a:rPr sz="1400" spc="-25" dirty="0">
                <a:solidFill>
                  <a:srgbClr val="434343"/>
                </a:solidFill>
                <a:latin typeface="Roboto"/>
                <a:cs typeface="Roboto"/>
              </a:rPr>
              <a:t> </a:t>
            </a:r>
            <a:r>
              <a:rPr sz="1400" dirty="0">
                <a:solidFill>
                  <a:srgbClr val="434343"/>
                </a:solidFill>
                <a:latin typeface="Roboto"/>
                <a:cs typeface="Roboto"/>
              </a:rPr>
              <a:t>…</a:t>
            </a:r>
            <a:r>
              <a:rPr sz="1400" spc="-15" dirty="0">
                <a:solidFill>
                  <a:srgbClr val="434343"/>
                </a:solidFill>
                <a:latin typeface="Roboto"/>
                <a:cs typeface="Roboto"/>
              </a:rPr>
              <a:t> </a:t>
            </a:r>
            <a:r>
              <a:rPr sz="1400" dirty="0">
                <a:solidFill>
                  <a:srgbClr val="434343"/>
                </a:solidFill>
                <a:latin typeface="Roboto"/>
                <a:cs typeface="Roboto"/>
              </a:rPr>
              <a:t>c</a:t>
            </a:r>
            <a:r>
              <a:rPr sz="1350" baseline="-21604" dirty="0">
                <a:solidFill>
                  <a:srgbClr val="434343"/>
                </a:solidFill>
                <a:latin typeface="Roboto"/>
                <a:cs typeface="Roboto"/>
              </a:rPr>
              <a:t>n</a:t>
            </a:r>
            <a:r>
              <a:rPr sz="1350" spc="172" baseline="-21604" dirty="0">
                <a:solidFill>
                  <a:srgbClr val="434343"/>
                </a:solidFill>
                <a:latin typeface="Roboto"/>
                <a:cs typeface="Roboto"/>
              </a:rPr>
              <a:t> </a:t>
            </a:r>
            <a:r>
              <a:rPr sz="1400" spc="-20" dirty="0">
                <a:solidFill>
                  <a:srgbClr val="434343"/>
                </a:solidFill>
                <a:latin typeface="Roboto"/>
                <a:cs typeface="Roboto"/>
              </a:rPr>
              <a:t>x</a:t>
            </a:r>
            <a:r>
              <a:rPr sz="1350" spc="-30" baseline="24691" dirty="0">
                <a:solidFill>
                  <a:srgbClr val="434343"/>
                </a:solidFill>
                <a:latin typeface="Roboto"/>
                <a:cs typeface="Roboto"/>
              </a:rPr>
              <a:t>n</a:t>
            </a:r>
            <a:r>
              <a:rPr sz="1400" spc="-20" dirty="0">
                <a:solidFill>
                  <a:srgbClr val="434343"/>
                </a:solidFill>
                <a:latin typeface="Roboto"/>
                <a:cs typeface="Roboto"/>
              </a:rPr>
              <a:t>).</a:t>
            </a:r>
            <a:r>
              <a:rPr sz="1400" spc="-15" dirty="0">
                <a:solidFill>
                  <a:srgbClr val="434343"/>
                </a:solidFill>
                <a:latin typeface="Roboto"/>
                <a:cs typeface="Roboto"/>
              </a:rPr>
              <a:t> </a:t>
            </a:r>
            <a:r>
              <a:rPr sz="1400" spc="-100" dirty="0">
                <a:solidFill>
                  <a:srgbClr val="434343"/>
                </a:solidFill>
                <a:latin typeface="Roboto"/>
                <a:cs typeface="Roboto"/>
              </a:rPr>
              <a:t>That</a:t>
            </a:r>
            <a:r>
              <a:rPr sz="1400" spc="15" dirty="0">
                <a:solidFill>
                  <a:srgbClr val="434343"/>
                </a:solidFill>
                <a:latin typeface="Roboto"/>
                <a:cs typeface="Roboto"/>
              </a:rPr>
              <a:t> </a:t>
            </a:r>
            <a:r>
              <a:rPr sz="1400" spc="-105" dirty="0">
                <a:solidFill>
                  <a:srgbClr val="434343"/>
                </a:solidFill>
                <a:latin typeface="Roboto"/>
                <a:cs typeface="Roboto"/>
              </a:rPr>
              <a:t>works</a:t>
            </a:r>
            <a:r>
              <a:rPr sz="1400" spc="15" dirty="0">
                <a:solidFill>
                  <a:srgbClr val="434343"/>
                </a:solidFill>
                <a:latin typeface="Roboto"/>
                <a:cs typeface="Roboto"/>
              </a:rPr>
              <a:t> </a:t>
            </a:r>
            <a:r>
              <a:rPr sz="1400" spc="-85" dirty="0">
                <a:solidFill>
                  <a:srgbClr val="434343"/>
                </a:solidFill>
                <a:latin typeface="Roboto"/>
                <a:cs typeface="Roboto"/>
              </a:rPr>
              <a:t>very</a:t>
            </a:r>
            <a:r>
              <a:rPr sz="1400" dirty="0">
                <a:solidFill>
                  <a:srgbClr val="434343"/>
                </a:solidFill>
                <a:latin typeface="Roboto"/>
                <a:cs typeface="Roboto"/>
              </a:rPr>
              <a:t> </a:t>
            </a:r>
            <a:r>
              <a:rPr sz="1400" spc="-60" dirty="0">
                <a:solidFill>
                  <a:srgbClr val="434343"/>
                </a:solidFill>
                <a:latin typeface="Roboto"/>
                <a:cs typeface="Roboto"/>
              </a:rPr>
              <a:t>well</a:t>
            </a:r>
            <a:r>
              <a:rPr sz="1400" spc="-10" dirty="0">
                <a:solidFill>
                  <a:srgbClr val="434343"/>
                </a:solidFill>
                <a:latin typeface="Roboto"/>
                <a:cs typeface="Roboto"/>
              </a:rPr>
              <a:t> </a:t>
            </a:r>
            <a:r>
              <a:rPr sz="1400" dirty="0">
                <a:solidFill>
                  <a:srgbClr val="434343"/>
                </a:solidFill>
                <a:latin typeface="Roboto"/>
                <a:cs typeface="Roboto"/>
              </a:rPr>
              <a:t>if</a:t>
            </a:r>
            <a:r>
              <a:rPr sz="1400" spc="-10" dirty="0">
                <a:solidFill>
                  <a:srgbClr val="434343"/>
                </a:solidFill>
                <a:latin typeface="Roboto"/>
                <a:cs typeface="Roboto"/>
              </a:rPr>
              <a:t> </a:t>
            </a:r>
            <a:r>
              <a:rPr sz="1400" spc="-80" dirty="0">
                <a:solidFill>
                  <a:srgbClr val="434343"/>
                </a:solidFill>
                <a:latin typeface="Roboto"/>
                <a:cs typeface="Roboto"/>
              </a:rPr>
              <a:t>the</a:t>
            </a:r>
            <a:r>
              <a:rPr sz="1400" spc="-10" dirty="0">
                <a:solidFill>
                  <a:srgbClr val="434343"/>
                </a:solidFill>
                <a:latin typeface="Roboto"/>
                <a:cs typeface="Roboto"/>
              </a:rPr>
              <a:t> </a:t>
            </a:r>
            <a:r>
              <a:rPr sz="1400" spc="-95" dirty="0">
                <a:solidFill>
                  <a:srgbClr val="434343"/>
                </a:solidFill>
                <a:latin typeface="Roboto"/>
                <a:cs typeface="Roboto"/>
              </a:rPr>
              <a:t>data</a:t>
            </a:r>
            <a:r>
              <a:rPr sz="1400" spc="10" dirty="0">
                <a:solidFill>
                  <a:srgbClr val="434343"/>
                </a:solidFill>
                <a:latin typeface="Roboto"/>
                <a:cs typeface="Roboto"/>
              </a:rPr>
              <a:t> </a:t>
            </a:r>
            <a:r>
              <a:rPr sz="1400" spc="-114" dirty="0">
                <a:solidFill>
                  <a:srgbClr val="434343"/>
                </a:solidFill>
                <a:latin typeface="Roboto"/>
                <a:cs typeface="Roboto"/>
              </a:rPr>
              <a:t>has</a:t>
            </a:r>
            <a:r>
              <a:rPr sz="1400" spc="25" dirty="0">
                <a:solidFill>
                  <a:srgbClr val="434343"/>
                </a:solidFill>
                <a:latin typeface="Roboto"/>
                <a:cs typeface="Roboto"/>
              </a:rPr>
              <a:t> </a:t>
            </a:r>
            <a:r>
              <a:rPr sz="1400" spc="-95" dirty="0">
                <a:solidFill>
                  <a:srgbClr val="434343"/>
                </a:solidFill>
                <a:latin typeface="Roboto"/>
                <a:cs typeface="Roboto"/>
              </a:rPr>
              <a:t>more</a:t>
            </a:r>
            <a:r>
              <a:rPr sz="1400" spc="10" dirty="0">
                <a:solidFill>
                  <a:srgbClr val="434343"/>
                </a:solidFill>
                <a:latin typeface="Roboto"/>
                <a:cs typeface="Roboto"/>
              </a:rPr>
              <a:t> </a:t>
            </a:r>
            <a:r>
              <a:rPr sz="1400" spc="-25" dirty="0">
                <a:solidFill>
                  <a:srgbClr val="434343"/>
                </a:solidFill>
                <a:latin typeface="Roboto"/>
                <a:cs typeface="Roboto"/>
              </a:rPr>
              <a:t>or </a:t>
            </a:r>
            <a:r>
              <a:rPr sz="1400" spc="-70" dirty="0">
                <a:solidFill>
                  <a:srgbClr val="434343"/>
                </a:solidFill>
                <a:latin typeface="Roboto"/>
                <a:cs typeface="Roboto"/>
              </a:rPr>
              <a:t>less</a:t>
            </a:r>
            <a:r>
              <a:rPr sz="1400" spc="-20" dirty="0">
                <a:solidFill>
                  <a:srgbClr val="434343"/>
                </a:solidFill>
                <a:latin typeface="Roboto"/>
                <a:cs typeface="Roboto"/>
              </a:rPr>
              <a:t> </a:t>
            </a:r>
            <a:r>
              <a:rPr sz="1400" spc="-80" dirty="0">
                <a:solidFill>
                  <a:srgbClr val="434343"/>
                </a:solidFill>
                <a:latin typeface="Roboto"/>
                <a:cs typeface="Roboto"/>
              </a:rPr>
              <a:t>the</a:t>
            </a:r>
            <a:r>
              <a:rPr sz="1400" spc="15" dirty="0">
                <a:solidFill>
                  <a:srgbClr val="434343"/>
                </a:solidFill>
                <a:latin typeface="Roboto"/>
                <a:cs typeface="Roboto"/>
              </a:rPr>
              <a:t> </a:t>
            </a:r>
            <a:r>
              <a:rPr sz="1400" spc="-105" dirty="0">
                <a:solidFill>
                  <a:srgbClr val="434343"/>
                </a:solidFill>
                <a:latin typeface="Roboto"/>
                <a:cs typeface="Roboto"/>
              </a:rPr>
              <a:t>shape</a:t>
            </a:r>
            <a:r>
              <a:rPr sz="1400" spc="15" dirty="0">
                <a:solidFill>
                  <a:srgbClr val="434343"/>
                </a:solidFill>
                <a:latin typeface="Roboto"/>
                <a:cs typeface="Roboto"/>
              </a:rPr>
              <a:t> </a:t>
            </a:r>
            <a:r>
              <a:rPr sz="1400" dirty="0">
                <a:solidFill>
                  <a:srgbClr val="434343"/>
                </a:solidFill>
                <a:latin typeface="Roboto"/>
                <a:cs typeface="Roboto"/>
              </a:rPr>
              <a:t>of</a:t>
            </a:r>
            <a:r>
              <a:rPr sz="1400" spc="15" dirty="0">
                <a:solidFill>
                  <a:srgbClr val="434343"/>
                </a:solidFill>
                <a:latin typeface="Roboto"/>
                <a:cs typeface="Roboto"/>
              </a:rPr>
              <a:t> </a:t>
            </a:r>
            <a:r>
              <a:rPr sz="1400" spc="-85" dirty="0">
                <a:solidFill>
                  <a:srgbClr val="434343"/>
                </a:solidFill>
                <a:latin typeface="Roboto"/>
                <a:cs typeface="Roboto"/>
              </a:rPr>
              <a:t>the</a:t>
            </a:r>
            <a:r>
              <a:rPr sz="1400" spc="10" dirty="0">
                <a:solidFill>
                  <a:srgbClr val="434343"/>
                </a:solidFill>
                <a:latin typeface="Roboto"/>
                <a:cs typeface="Roboto"/>
              </a:rPr>
              <a:t> </a:t>
            </a:r>
            <a:r>
              <a:rPr sz="1400" spc="-90" dirty="0">
                <a:solidFill>
                  <a:srgbClr val="434343"/>
                </a:solidFill>
                <a:latin typeface="Roboto"/>
                <a:cs typeface="Roboto"/>
              </a:rPr>
              <a:t>polynomial,</a:t>
            </a:r>
            <a:r>
              <a:rPr sz="1400" spc="15" dirty="0">
                <a:solidFill>
                  <a:srgbClr val="434343"/>
                </a:solidFill>
                <a:latin typeface="Roboto"/>
                <a:cs typeface="Roboto"/>
              </a:rPr>
              <a:t> </a:t>
            </a:r>
            <a:r>
              <a:rPr sz="1400" spc="-100" dirty="0">
                <a:solidFill>
                  <a:srgbClr val="434343"/>
                </a:solidFill>
                <a:latin typeface="Roboto"/>
                <a:cs typeface="Roboto"/>
              </a:rPr>
              <a:t>but</a:t>
            </a:r>
            <a:r>
              <a:rPr sz="1400" spc="15" dirty="0">
                <a:solidFill>
                  <a:srgbClr val="434343"/>
                </a:solidFill>
                <a:latin typeface="Roboto"/>
                <a:cs typeface="Roboto"/>
              </a:rPr>
              <a:t> </a:t>
            </a:r>
            <a:r>
              <a:rPr sz="1400" spc="-110" dirty="0">
                <a:solidFill>
                  <a:srgbClr val="434343"/>
                </a:solidFill>
                <a:latin typeface="Roboto"/>
                <a:cs typeface="Roboto"/>
              </a:rPr>
              <a:t>can</a:t>
            </a:r>
            <a:r>
              <a:rPr sz="1400" spc="25" dirty="0">
                <a:solidFill>
                  <a:srgbClr val="434343"/>
                </a:solidFill>
                <a:latin typeface="Roboto"/>
                <a:cs typeface="Roboto"/>
              </a:rPr>
              <a:t> </a:t>
            </a:r>
            <a:r>
              <a:rPr sz="1400" spc="-100" dirty="0">
                <a:solidFill>
                  <a:srgbClr val="434343"/>
                </a:solidFill>
                <a:latin typeface="Roboto"/>
                <a:cs typeface="Roboto"/>
              </a:rPr>
              <a:t>go</a:t>
            </a:r>
            <a:r>
              <a:rPr sz="1400" spc="10" dirty="0">
                <a:solidFill>
                  <a:srgbClr val="434343"/>
                </a:solidFill>
                <a:latin typeface="Roboto"/>
                <a:cs typeface="Roboto"/>
              </a:rPr>
              <a:t> </a:t>
            </a:r>
            <a:r>
              <a:rPr sz="1400" spc="-110" dirty="0">
                <a:solidFill>
                  <a:srgbClr val="434343"/>
                </a:solidFill>
                <a:latin typeface="Roboto"/>
                <a:cs typeface="Roboto"/>
              </a:rPr>
              <a:t>wrong</a:t>
            </a:r>
            <a:r>
              <a:rPr sz="1400" spc="25" dirty="0">
                <a:solidFill>
                  <a:srgbClr val="434343"/>
                </a:solidFill>
                <a:latin typeface="Roboto"/>
                <a:cs typeface="Roboto"/>
              </a:rPr>
              <a:t> </a:t>
            </a:r>
            <a:r>
              <a:rPr sz="1400" dirty="0">
                <a:solidFill>
                  <a:srgbClr val="434343"/>
                </a:solidFill>
                <a:latin typeface="Roboto"/>
                <a:cs typeface="Roboto"/>
              </a:rPr>
              <a:t>if</a:t>
            </a:r>
            <a:r>
              <a:rPr sz="1400" spc="15" dirty="0">
                <a:solidFill>
                  <a:srgbClr val="434343"/>
                </a:solidFill>
                <a:latin typeface="Roboto"/>
                <a:cs typeface="Roboto"/>
              </a:rPr>
              <a:t> </a:t>
            </a:r>
            <a:r>
              <a:rPr sz="1400" spc="-80" dirty="0">
                <a:solidFill>
                  <a:srgbClr val="434343"/>
                </a:solidFill>
                <a:latin typeface="Roboto"/>
                <a:cs typeface="Roboto"/>
              </a:rPr>
              <a:t>the</a:t>
            </a:r>
            <a:r>
              <a:rPr sz="1400" spc="15" dirty="0">
                <a:solidFill>
                  <a:srgbClr val="434343"/>
                </a:solidFill>
                <a:latin typeface="Roboto"/>
                <a:cs typeface="Roboto"/>
              </a:rPr>
              <a:t> </a:t>
            </a:r>
            <a:r>
              <a:rPr sz="1400" spc="-95" dirty="0">
                <a:solidFill>
                  <a:srgbClr val="434343"/>
                </a:solidFill>
                <a:latin typeface="Roboto"/>
                <a:cs typeface="Roboto"/>
              </a:rPr>
              <a:t>data</a:t>
            </a:r>
            <a:r>
              <a:rPr sz="1400" spc="25" dirty="0">
                <a:solidFill>
                  <a:srgbClr val="434343"/>
                </a:solidFill>
                <a:latin typeface="Roboto"/>
                <a:cs typeface="Roboto"/>
              </a:rPr>
              <a:t> </a:t>
            </a:r>
            <a:r>
              <a:rPr sz="1400" spc="-120" dirty="0">
                <a:solidFill>
                  <a:srgbClr val="434343"/>
                </a:solidFill>
                <a:latin typeface="Roboto"/>
                <a:cs typeface="Roboto"/>
              </a:rPr>
              <a:t>has</a:t>
            </a:r>
            <a:r>
              <a:rPr sz="1400" spc="30" dirty="0">
                <a:solidFill>
                  <a:srgbClr val="434343"/>
                </a:solidFill>
                <a:latin typeface="Roboto"/>
                <a:cs typeface="Roboto"/>
              </a:rPr>
              <a:t> </a:t>
            </a:r>
            <a:r>
              <a:rPr sz="1400" dirty="0">
                <a:solidFill>
                  <a:srgbClr val="434343"/>
                </a:solidFill>
                <a:latin typeface="Roboto"/>
                <a:cs typeface="Roboto"/>
              </a:rPr>
              <a:t>a</a:t>
            </a:r>
            <a:r>
              <a:rPr sz="1400" spc="25" dirty="0">
                <a:solidFill>
                  <a:srgbClr val="434343"/>
                </a:solidFill>
                <a:latin typeface="Roboto"/>
                <a:cs typeface="Roboto"/>
              </a:rPr>
              <a:t> </a:t>
            </a:r>
            <a:r>
              <a:rPr sz="1400" spc="-60" dirty="0">
                <a:solidFill>
                  <a:srgbClr val="434343"/>
                </a:solidFill>
                <a:latin typeface="Roboto"/>
                <a:cs typeface="Roboto"/>
              </a:rPr>
              <a:t>different</a:t>
            </a:r>
            <a:r>
              <a:rPr sz="1400" spc="15" dirty="0">
                <a:solidFill>
                  <a:srgbClr val="434343"/>
                </a:solidFill>
                <a:latin typeface="Roboto"/>
                <a:cs typeface="Roboto"/>
              </a:rPr>
              <a:t> </a:t>
            </a:r>
            <a:r>
              <a:rPr sz="1400" spc="-90" dirty="0">
                <a:solidFill>
                  <a:srgbClr val="434343"/>
                </a:solidFill>
                <a:latin typeface="Roboto"/>
                <a:cs typeface="Roboto"/>
              </a:rPr>
              <a:t>shape,</a:t>
            </a:r>
            <a:r>
              <a:rPr sz="1400" spc="15" dirty="0">
                <a:solidFill>
                  <a:srgbClr val="434343"/>
                </a:solidFill>
                <a:latin typeface="Roboto"/>
                <a:cs typeface="Roboto"/>
              </a:rPr>
              <a:t> </a:t>
            </a:r>
            <a:r>
              <a:rPr sz="1400" spc="-105" dirty="0">
                <a:solidFill>
                  <a:srgbClr val="434343"/>
                </a:solidFill>
                <a:latin typeface="Roboto"/>
                <a:cs typeface="Roboto"/>
              </a:rPr>
              <a:t>because</a:t>
            </a:r>
            <a:r>
              <a:rPr sz="1400" spc="20" dirty="0">
                <a:solidFill>
                  <a:srgbClr val="434343"/>
                </a:solidFill>
                <a:latin typeface="Roboto"/>
                <a:cs typeface="Roboto"/>
              </a:rPr>
              <a:t> </a:t>
            </a:r>
            <a:r>
              <a:rPr sz="1400" spc="-80" dirty="0">
                <a:solidFill>
                  <a:srgbClr val="434343"/>
                </a:solidFill>
                <a:latin typeface="Roboto"/>
                <a:cs typeface="Roboto"/>
              </a:rPr>
              <a:t>the</a:t>
            </a:r>
            <a:r>
              <a:rPr sz="1400" spc="15" dirty="0">
                <a:solidFill>
                  <a:srgbClr val="434343"/>
                </a:solidFill>
                <a:latin typeface="Roboto"/>
                <a:cs typeface="Roboto"/>
              </a:rPr>
              <a:t> </a:t>
            </a:r>
            <a:r>
              <a:rPr sz="1400" spc="-100" dirty="0">
                <a:solidFill>
                  <a:srgbClr val="434343"/>
                </a:solidFill>
                <a:latin typeface="Roboto"/>
                <a:cs typeface="Roboto"/>
              </a:rPr>
              <a:t>polynomial</a:t>
            </a:r>
            <a:r>
              <a:rPr sz="1400" spc="25" dirty="0">
                <a:solidFill>
                  <a:srgbClr val="434343"/>
                </a:solidFill>
                <a:latin typeface="Roboto"/>
                <a:cs typeface="Roboto"/>
              </a:rPr>
              <a:t> </a:t>
            </a:r>
            <a:r>
              <a:rPr sz="1400" spc="-45" dirty="0">
                <a:solidFill>
                  <a:srgbClr val="434343"/>
                </a:solidFill>
                <a:latin typeface="Roboto"/>
                <a:cs typeface="Roboto"/>
              </a:rPr>
              <a:t>will</a:t>
            </a:r>
            <a:r>
              <a:rPr sz="1400" spc="25" dirty="0">
                <a:solidFill>
                  <a:srgbClr val="434343"/>
                </a:solidFill>
                <a:latin typeface="Roboto"/>
                <a:cs typeface="Roboto"/>
              </a:rPr>
              <a:t> </a:t>
            </a:r>
            <a:r>
              <a:rPr sz="1400" spc="-75" dirty="0">
                <a:solidFill>
                  <a:srgbClr val="434343"/>
                </a:solidFill>
                <a:latin typeface="Roboto"/>
                <a:cs typeface="Roboto"/>
              </a:rPr>
              <a:t>start</a:t>
            </a:r>
            <a:r>
              <a:rPr sz="1400" spc="15" dirty="0">
                <a:solidFill>
                  <a:srgbClr val="434343"/>
                </a:solidFill>
                <a:latin typeface="Roboto"/>
                <a:cs typeface="Roboto"/>
              </a:rPr>
              <a:t> </a:t>
            </a:r>
            <a:r>
              <a:rPr sz="1400" spc="-85" dirty="0">
                <a:solidFill>
                  <a:srgbClr val="434343"/>
                </a:solidFill>
                <a:latin typeface="Roboto"/>
                <a:cs typeface="Roboto"/>
              </a:rPr>
              <a:t>predicting</a:t>
            </a:r>
            <a:r>
              <a:rPr sz="1400" spc="20" dirty="0">
                <a:solidFill>
                  <a:srgbClr val="434343"/>
                </a:solidFill>
                <a:latin typeface="Roboto"/>
                <a:cs typeface="Roboto"/>
              </a:rPr>
              <a:t> </a:t>
            </a:r>
            <a:r>
              <a:rPr sz="1400" spc="-35" dirty="0">
                <a:solidFill>
                  <a:srgbClr val="434343"/>
                </a:solidFill>
                <a:latin typeface="Roboto"/>
                <a:cs typeface="Roboto"/>
              </a:rPr>
              <a:t>individual </a:t>
            </a:r>
            <a:r>
              <a:rPr sz="1400" spc="-105" dirty="0">
                <a:solidFill>
                  <a:srgbClr val="434343"/>
                </a:solidFill>
                <a:latin typeface="Roboto"/>
                <a:cs typeface="Roboto"/>
              </a:rPr>
              <a:t>cases</a:t>
            </a:r>
            <a:r>
              <a:rPr sz="1400" spc="25" dirty="0">
                <a:solidFill>
                  <a:srgbClr val="434343"/>
                </a:solidFill>
                <a:latin typeface="Roboto"/>
                <a:cs typeface="Roboto"/>
              </a:rPr>
              <a:t> </a:t>
            </a:r>
            <a:r>
              <a:rPr sz="1400" spc="-100" dirty="0">
                <a:solidFill>
                  <a:srgbClr val="434343"/>
                </a:solidFill>
                <a:latin typeface="Roboto"/>
                <a:cs typeface="Roboto"/>
              </a:rPr>
              <a:t>instead</a:t>
            </a:r>
            <a:r>
              <a:rPr sz="1400" spc="20" dirty="0">
                <a:solidFill>
                  <a:srgbClr val="434343"/>
                </a:solidFill>
                <a:latin typeface="Roboto"/>
                <a:cs typeface="Roboto"/>
              </a:rPr>
              <a:t> </a:t>
            </a:r>
            <a:r>
              <a:rPr sz="1400" spc="-65" dirty="0">
                <a:solidFill>
                  <a:srgbClr val="434343"/>
                </a:solidFill>
                <a:latin typeface="Roboto"/>
                <a:cs typeface="Roboto"/>
              </a:rPr>
              <a:t>of</a:t>
            </a:r>
            <a:r>
              <a:rPr sz="1400" spc="10" dirty="0">
                <a:solidFill>
                  <a:srgbClr val="434343"/>
                </a:solidFill>
                <a:latin typeface="Roboto"/>
                <a:cs typeface="Roboto"/>
              </a:rPr>
              <a:t> </a:t>
            </a:r>
            <a:r>
              <a:rPr sz="1400" spc="-100" dirty="0">
                <a:solidFill>
                  <a:srgbClr val="434343"/>
                </a:solidFill>
                <a:latin typeface="Roboto"/>
                <a:cs typeface="Roboto"/>
              </a:rPr>
              <a:t>the</a:t>
            </a:r>
            <a:r>
              <a:rPr sz="1400" spc="-10" dirty="0">
                <a:solidFill>
                  <a:srgbClr val="434343"/>
                </a:solidFill>
                <a:latin typeface="Roboto"/>
                <a:cs typeface="Roboto"/>
              </a:rPr>
              <a:t> </a:t>
            </a:r>
            <a:r>
              <a:rPr sz="1400" spc="-95" dirty="0">
                <a:solidFill>
                  <a:srgbClr val="434343"/>
                </a:solidFill>
                <a:latin typeface="Roboto"/>
                <a:cs typeface="Roboto"/>
              </a:rPr>
              <a:t>general</a:t>
            </a:r>
            <a:r>
              <a:rPr sz="1400" spc="5" dirty="0">
                <a:solidFill>
                  <a:srgbClr val="434343"/>
                </a:solidFill>
                <a:latin typeface="Roboto"/>
                <a:cs typeface="Roboto"/>
              </a:rPr>
              <a:t> </a:t>
            </a:r>
            <a:r>
              <a:rPr sz="1400" spc="-10" dirty="0">
                <a:solidFill>
                  <a:srgbClr val="434343"/>
                </a:solidFill>
                <a:latin typeface="Roboto"/>
                <a:cs typeface="Roboto"/>
              </a:rPr>
              <a:t>pattern.</a:t>
            </a:r>
            <a:endParaRPr sz="1400">
              <a:latin typeface="Roboto"/>
              <a:cs typeface="Roboto"/>
            </a:endParaRPr>
          </a:p>
          <a:p>
            <a:pPr>
              <a:lnSpc>
                <a:spcPct val="100000"/>
              </a:lnSpc>
              <a:spcBef>
                <a:spcPts val="60"/>
              </a:spcBef>
            </a:pPr>
            <a:endParaRPr sz="1400">
              <a:latin typeface="Roboto"/>
              <a:cs typeface="Roboto"/>
            </a:endParaRPr>
          </a:p>
          <a:p>
            <a:pPr marL="76200" algn="just">
              <a:lnSpc>
                <a:spcPct val="100000"/>
              </a:lnSpc>
              <a:spcBef>
                <a:spcPts val="5"/>
              </a:spcBef>
            </a:pPr>
            <a:r>
              <a:rPr sz="1400" b="1" dirty="0">
                <a:solidFill>
                  <a:srgbClr val="434343"/>
                </a:solidFill>
                <a:latin typeface="Calibri"/>
                <a:cs typeface="Calibri"/>
              </a:rPr>
              <a:t>HOW</a:t>
            </a:r>
            <a:r>
              <a:rPr sz="1400" b="1" spc="-30" dirty="0">
                <a:solidFill>
                  <a:srgbClr val="434343"/>
                </a:solidFill>
                <a:latin typeface="Calibri"/>
                <a:cs typeface="Calibri"/>
              </a:rPr>
              <a:t> </a:t>
            </a:r>
            <a:r>
              <a:rPr sz="1400" b="1" dirty="0">
                <a:solidFill>
                  <a:srgbClr val="434343"/>
                </a:solidFill>
                <a:latin typeface="Calibri"/>
                <a:cs typeface="Calibri"/>
              </a:rPr>
              <a:t>TO</a:t>
            </a:r>
            <a:r>
              <a:rPr sz="1400" b="1" spc="-35" dirty="0">
                <a:solidFill>
                  <a:srgbClr val="434343"/>
                </a:solidFill>
                <a:latin typeface="Calibri"/>
                <a:cs typeface="Calibri"/>
              </a:rPr>
              <a:t> </a:t>
            </a:r>
            <a:r>
              <a:rPr sz="1400" b="1" dirty="0">
                <a:solidFill>
                  <a:srgbClr val="434343"/>
                </a:solidFill>
                <a:latin typeface="Calibri"/>
                <a:cs typeface="Calibri"/>
              </a:rPr>
              <a:t>DETECT</a:t>
            </a:r>
            <a:r>
              <a:rPr sz="1400" b="1" spc="-35" dirty="0">
                <a:solidFill>
                  <a:srgbClr val="434343"/>
                </a:solidFill>
                <a:latin typeface="Calibri"/>
                <a:cs typeface="Calibri"/>
              </a:rPr>
              <a:t> </a:t>
            </a:r>
            <a:r>
              <a:rPr sz="1400" b="1" dirty="0">
                <a:solidFill>
                  <a:srgbClr val="434343"/>
                </a:solidFill>
                <a:latin typeface="Calibri"/>
                <a:cs typeface="Calibri"/>
              </a:rPr>
              <a:t>UNDERFITTING</a:t>
            </a:r>
            <a:r>
              <a:rPr sz="1400" b="1" spc="-55" dirty="0">
                <a:solidFill>
                  <a:srgbClr val="434343"/>
                </a:solidFill>
                <a:latin typeface="Calibri"/>
                <a:cs typeface="Calibri"/>
              </a:rPr>
              <a:t> </a:t>
            </a:r>
            <a:r>
              <a:rPr sz="1400" b="1" dirty="0">
                <a:solidFill>
                  <a:srgbClr val="434343"/>
                </a:solidFill>
                <a:latin typeface="Calibri"/>
                <a:cs typeface="Calibri"/>
              </a:rPr>
              <a:t>AND</a:t>
            </a:r>
            <a:r>
              <a:rPr sz="1400" b="1" spc="-30" dirty="0">
                <a:solidFill>
                  <a:srgbClr val="434343"/>
                </a:solidFill>
                <a:latin typeface="Calibri"/>
                <a:cs typeface="Calibri"/>
              </a:rPr>
              <a:t> </a:t>
            </a:r>
            <a:r>
              <a:rPr sz="1400" b="1" spc="-10" dirty="0">
                <a:solidFill>
                  <a:srgbClr val="434343"/>
                </a:solidFill>
                <a:latin typeface="Calibri"/>
                <a:cs typeface="Calibri"/>
              </a:rPr>
              <a:t>OVERFITTING</a:t>
            </a:r>
            <a:endParaRPr sz="1400">
              <a:latin typeface="Calibri"/>
              <a:cs typeface="Calibri"/>
            </a:endParaRPr>
          </a:p>
          <a:p>
            <a:pPr>
              <a:lnSpc>
                <a:spcPct val="100000"/>
              </a:lnSpc>
              <a:spcBef>
                <a:spcPts val="65"/>
              </a:spcBef>
            </a:pPr>
            <a:endParaRPr sz="1400">
              <a:latin typeface="Calibri"/>
              <a:cs typeface="Calibri"/>
            </a:endParaRPr>
          </a:p>
          <a:p>
            <a:pPr marL="362585" indent="-286385">
              <a:lnSpc>
                <a:spcPct val="100000"/>
              </a:lnSpc>
              <a:buClr>
                <a:srgbClr val="000000"/>
              </a:buClr>
              <a:buFont typeface="Wingdings"/>
              <a:buChar char=""/>
              <a:tabLst>
                <a:tab pos="362585" algn="l"/>
              </a:tabLst>
            </a:pPr>
            <a:r>
              <a:rPr sz="1400" spc="-85" dirty="0">
                <a:solidFill>
                  <a:srgbClr val="006FC0"/>
                </a:solidFill>
                <a:latin typeface="Roboto"/>
                <a:cs typeface="Roboto"/>
              </a:rPr>
              <a:t>Underfitting</a:t>
            </a:r>
            <a:r>
              <a:rPr sz="1400" spc="-30" dirty="0">
                <a:solidFill>
                  <a:srgbClr val="006FC0"/>
                </a:solidFill>
                <a:latin typeface="Roboto"/>
                <a:cs typeface="Roboto"/>
              </a:rPr>
              <a:t> </a:t>
            </a:r>
            <a:r>
              <a:rPr sz="1400" dirty="0">
                <a:solidFill>
                  <a:srgbClr val="434343"/>
                </a:solidFill>
                <a:latin typeface="Roboto"/>
                <a:cs typeface="Roboto"/>
              </a:rPr>
              <a:t>:</a:t>
            </a:r>
            <a:r>
              <a:rPr sz="1400" spc="-10" dirty="0">
                <a:solidFill>
                  <a:srgbClr val="434343"/>
                </a:solidFill>
                <a:latin typeface="Roboto"/>
                <a:cs typeface="Roboto"/>
              </a:rPr>
              <a:t> </a:t>
            </a:r>
            <a:r>
              <a:rPr sz="1400" spc="-100" dirty="0">
                <a:solidFill>
                  <a:srgbClr val="434343"/>
                </a:solidFill>
                <a:latin typeface="Roboto"/>
                <a:cs typeface="Roboto"/>
              </a:rPr>
              <a:t>the</a:t>
            </a:r>
            <a:r>
              <a:rPr sz="1400" spc="-10" dirty="0">
                <a:solidFill>
                  <a:srgbClr val="434343"/>
                </a:solidFill>
                <a:latin typeface="Roboto"/>
                <a:cs typeface="Roboto"/>
              </a:rPr>
              <a:t> </a:t>
            </a:r>
            <a:r>
              <a:rPr sz="1400" spc="-110" dirty="0">
                <a:solidFill>
                  <a:srgbClr val="434343"/>
                </a:solidFill>
                <a:latin typeface="Roboto"/>
                <a:cs typeface="Roboto"/>
              </a:rPr>
              <a:t>model</a:t>
            </a:r>
            <a:r>
              <a:rPr sz="1400" spc="-15" dirty="0">
                <a:solidFill>
                  <a:srgbClr val="434343"/>
                </a:solidFill>
                <a:latin typeface="Roboto"/>
                <a:cs typeface="Roboto"/>
              </a:rPr>
              <a:t> </a:t>
            </a:r>
            <a:r>
              <a:rPr sz="1400" spc="-60" dirty="0">
                <a:solidFill>
                  <a:srgbClr val="434343"/>
                </a:solidFill>
                <a:latin typeface="Roboto"/>
                <a:cs typeface="Roboto"/>
              </a:rPr>
              <a:t>will</a:t>
            </a:r>
            <a:r>
              <a:rPr sz="1400" spc="15" dirty="0">
                <a:solidFill>
                  <a:srgbClr val="434343"/>
                </a:solidFill>
                <a:latin typeface="Roboto"/>
                <a:cs typeface="Roboto"/>
              </a:rPr>
              <a:t> </a:t>
            </a:r>
            <a:r>
              <a:rPr sz="1400" spc="-95" dirty="0">
                <a:solidFill>
                  <a:srgbClr val="006FC0"/>
                </a:solidFill>
                <a:latin typeface="Roboto"/>
                <a:cs typeface="Roboto"/>
              </a:rPr>
              <a:t>score</a:t>
            </a:r>
            <a:r>
              <a:rPr sz="1400" spc="-10" dirty="0">
                <a:solidFill>
                  <a:srgbClr val="006FC0"/>
                </a:solidFill>
                <a:latin typeface="Roboto"/>
                <a:cs typeface="Roboto"/>
              </a:rPr>
              <a:t> </a:t>
            </a:r>
            <a:r>
              <a:rPr sz="1400" spc="-120" dirty="0">
                <a:solidFill>
                  <a:srgbClr val="006FC0"/>
                </a:solidFill>
                <a:latin typeface="Roboto"/>
                <a:cs typeface="Roboto"/>
              </a:rPr>
              <a:t>bad</a:t>
            </a:r>
            <a:r>
              <a:rPr sz="1400" dirty="0">
                <a:solidFill>
                  <a:srgbClr val="006FC0"/>
                </a:solidFill>
                <a:latin typeface="Roboto"/>
                <a:cs typeface="Roboto"/>
              </a:rPr>
              <a:t> </a:t>
            </a:r>
            <a:r>
              <a:rPr sz="1400" spc="-120" dirty="0">
                <a:solidFill>
                  <a:srgbClr val="006FC0"/>
                </a:solidFill>
                <a:latin typeface="Roboto"/>
                <a:cs typeface="Roboto"/>
              </a:rPr>
              <a:t>on</a:t>
            </a:r>
            <a:r>
              <a:rPr sz="1400" spc="-15" dirty="0">
                <a:solidFill>
                  <a:srgbClr val="006FC0"/>
                </a:solidFill>
                <a:latin typeface="Roboto"/>
                <a:cs typeface="Roboto"/>
              </a:rPr>
              <a:t> </a:t>
            </a:r>
            <a:r>
              <a:rPr sz="1400" spc="-110" dirty="0">
                <a:solidFill>
                  <a:srgbClr val="006FC0"/>
                </a:solidFill>
                <a:latin typeface="Roboto"/>
                <a:cs typeface="Roboto"/>
              </a:rPr>
              <a:t>both</a:t>
            </a:r>
            <a:r>
              <a:rPr sz="1400" spc="-35" dirty="0">
                <a:solidFill>
                  <a:srgbClr val="006FC0"/>
                </a:solidFill>
                <a:latin typeface="Roboto"/>
                <a:cs typeface="Roboto"/>
              </a:rPr>
              <a:t> </a:t>
            </a:r>
            <a:r>
              <a:rPr sz="1400" spc="-85" dirty="0">
                <a:solidFill>
                  <a:srgbClr val="006FC0"/>
                </a:solidFill>
                <a:latin typeface="Roboto"/>
                <a:cs typeface="Roboto"/>
              </a:rPr>
              <a:t>training</a:t>
            </a:r>
            <a:r>
              <a:rPr sz="1400" spc="-25" dirty="0">
                <a:solidFill>
                  <a:srgbClr val="006FC0"/>
                </a:solidFill>
                <a:latin typeface="Roboto"/>
                <a:cs typeface="Roboto"/>
              </a:rPr>
              <a:t> </a:t>
            </a:r>
            <a:r>
              <a:rPr sz="1400" spc="-90" dirty="0">
                <a:solidFill>
                  <a:srgbClr val="006FC0"/>
                </a:solidFill>
                <a:latin typeface="Roboto"/>
                <a:cs typeface="Roboto"/>
              </a:rPr>
              <a:t>set</a:t>
            </a:r>
            <a:r>
              <a:rPr sz="1400" dirty="0">
                <a:solidFill>
                  <a:srgbClr val="006FC0"/>
                </a:solidFill>
                <a:latin typeface="Roboto"/>
                <a:cs typeface="Roboto"/>
              </a:rPr>
              <a:t> </a:t>
            </a:r>
            <a:r>
              <a:rPr sz="1400" spc="-120" dirty="0">
                <a:solidFill>
                  <a:srgbClr val="006FC0"/>
                </a:solidFill>
                <a:latin typeface="Roboto"/>
                <a:cs typeface="Roboto"/>
              </a:rPr>
              <a:t>and</a:t>
            </a:r>
            <a:r>
              <a:rPr sz="1400" dirty="0">
                <a:solidFill>
                  <a:srgbClr val="006FC0"/>
                </a:solidFill>
                <a:latin typeface="Roboto"/>
                <a:cs typeface="Roboto"/>
              </a:rPr>
              <a:t> </a:t>
            </a:r>
            <a:r>
              <a:rPr sz="1400" spc="-85" dirty="0">
                <a:solidFill>
                  <a:srgbClr val="006FC0"/>
                </a:solidFill>
                <a:latin typeface="Roboto"/>
                <a:cs typeface="Roboto"/>
              </a:rPr>
              <a:t>test</a:t>
            </a:r>
            <a:r>
              <a:rPr sz="1400" spc="-10" dirty="0">
                <a:solidFill>
                  <a:srgbClr val="006FC0"/>
                </a:solidFill>
                <a:latin typeface="Roboto"/>
                <a:cs typeface="Roboto"/>
              </a:rPr>
              <a:t> </a:t>
            </a:r>
            <a:r>
              <a:rPr sz="1400" spc="-90" dirty="0">
                <a:solidFill>
                  <a:srgbClr val="006FC0"/>
                </a:solidFill>
                <a:latin typeface="Roboto"/>
                <a:cs typeface="Roboto"/>
              </a:rPr>
              <a:t>set</a:t>
            </a:r>
            <a:r>
              <a:rPr sz="1400" dirty="0">
                <a:solidFill>
                  <a:srgbClr val="006FC0"/>
                </a:solidFill>
                <a:latin typeface="Roboto"/>
                <a:cs typeface="Roboto"/>
              </a:rPr>
              <a:t> </a:t>
            </a:r>
            <a:r>
              <a:rPr sz="1400" spc="-80" dirty="0">
                <a:solidFill>
                  <a:srgbClr val="434343"/>
                </a:solidFill>
                <a:latin typeface="Roboto"/>
                <a:cs typeface="Roboto"/>
              </a:rPr>
              <a:t>(the</a:t>
            </a:r>
            <a:r>
              <a:rPr sz="1400" spc="-20" dirty="0">
                <a:solidFill>
                  <a:srgbClr val="434343"/>
                </a:solidFill>
                <a:latin typeface="Roboto"/>
                <a:cs typeface="Roboto"/>
              </a:rPr>
              <a:t> </a:t>
            </a:r>
            <a:r>
              <a:rPr sz="1400" spc="-110" dirty="0">
                <a:solidFill>
                  <a:srgbClr val="434343"/>
                </a:solidFill>
                <a:latin typeface="Roboto"/>
                <a:cs typeface="Roboto"/>
              </a:rPr>
              <a:t>model</a:t>
            </a:r>
            <a:r>
              <a:rPr sz="1400" dirty="0">
                <a:solidFill>
                  <a:srgbClr val="434343"/>
                </a:solidFill>
                <a:latin typeface="Roboto"/>
                <a:cs typeface="Roboto"/>
              </a:rPr>
              <a:t> </a:t>
            </a:r>
            <a:r>
              <a:rPr sz="1400" spc="-70" dirty="0">
                <a:solidFill>
                  <a:srgbClr val="434343"/>
                </a:solidFill>
                <a:latin typeface="Roboto"/>
                <a:cs typeface="Roboto"/>
              </a:rPr>
              <a:t>is</a:t>
            </a:r>
            <a:r>
              <a:rPr sz="1400" spc="-5" dirty="0">
                <a:solidFill>
                  <a:srgbClr val="434343"/>
                </a:solidFill>
                <a:latin typeface="Roboto"/>
                <a:cs typeface="Roboto"/>
              </a:rPr>
              <a:t> </a:t>
            </a:r>
            <a:r>
              <a:rPr sz="1400" spc="-105" dirty="0">
                <a:solidFill>
                  <a:srgbClr val="434343"/>
                </a:solidFill>
                <a:latin typeface="Roboto"/>
                <a:cs typeface="Roboto"/>
              </a:rPr>
              <a:t>not</a:t>
            </a:r>
            <a:r>
              <a:rPr sz="1400" spc="-15" dirty="0">
                <a:solidFill>
                  <a:srgbClr val="434343"/>
                </a:solidFill>
                <a:latin typeface="Roboto"/>
                <a:cs typeface="Roboto"/>
              </a:rPr>
              <a:t> </a:t>
            </a:r>
            <a:r>
              <a:rPr sz="1400" spc="-90" dirty="0">
                <a:solidFill>
                  <a:srgbClr val="434343"/>
                </a:solidFill>
                <a:latin typeface="Roboto"/>
                <a:cs typeface="Roboto"/>
              </a:rPr>
              <a:t>able</a:t>
            </a:r>
            <a:r>
              <a:rPr sz="1400" spc="-5" dirty="0">
                <a:solidFill>
                  <a:srgbClr val="434343"/>
                </a:solidFill>
                <a:latin typeface="Roboto"/>
                <a:cs typeface="Roboto"/>
              </a:rPr>
              <a:t> </a:t>
            </a:r>
            <a:r>
              <a:rPr sz="1400" spc="-90" dirty="0">
                <a:solidFill>
                  <a:srgbClr val="434343"/>
                </a:solidFill>
                <a:latin typeface="Roboto"/>
                <a:cs typeface="Roboto"/>
              </a:rPr>
              <a:t>to</a:t>
            </a:r>
            <a:r>
              <a:rPr sz="1400" spc="-10" dirty="0">
                <a:solidFill>
                  <a:srgbClr val="434343"/>
                </a:solidFill>
                <a:latin typeface="Roboto"/>
                <a:cs typeface="Roboto"/>
              </a:rPr>
              <a:t> </a:t>
            </a:r>
            <a:r>
              <a:rPr sz="1400" spc="-100" dirty="0">
                <a:solidFill>
                  <a:srgbClr val="434343"/>
                </a:solidFill>
                <a:latin typeface="Roboto"/>
                <a:cs typeface="Roboto"/>
              </a:rPr>
              <a:t>capture</a:t>
            </a:r>
            <a:r>
              <a:rPr sz="1400" spc="-20" dirty="0">
                <a:solidFill>
                  <a:srgbClr val="434343"/>
                </a:solidFill>
                <a:latin typeface="Roboto"/>
                <a:cs typeface="Roboto"/>
              </a:rPr>
              <a:t> </a:t>
            </a:r>
            <a:r>
              <a:rPr sz="1400" spc="-120" dirty="0">
                <a:solidFill>
                  <a:srgbClr val="434343"/>
                </a:solidFill>
                <a:latin typeface="Roboto"/>
                <a:cs typeface="Roboto"/>
              </a:rPr>
              <a:t>any</a:t>
            </a:r>
            <a:r>
              <a:rPr sz="1400" spc="-10" dirty="0">
                <a:solidFill>
                  <a:srgbClr val="434343"/>
                </a:solidFill>
                <a:latin typeface="Roboto"/>
                <a:cs typeface="Roboto"/>
              </a:rPr>
              <a:t> </a:t>
            </a:r>
            <a:r>
              <a:rPr sz="1400" spc="-85" dirty="0">
                <a:solidFill>
                  <a:srgbClr val="434343"/>
                </a:solidFill>
                <a:latin typeface="Roboto"/>
                <a:cs typeface="Roboto"/>
              </a:rPr>
              <a:t>relevant</a:t>
            </a:r>
            <a:r>
              <a:rPr sz="1400" spc="-5" dirty="0">
                <a:solidFill>
                  <a:srgbClr val="434343"/>
                </a:solidFill>
                <a:latin typeface="Roboto"/>
                <a:cs typeface="Roboto"/>
              </a:rPr>
              <a:t> </a:t>
            </a:r>
            <a:r>
              <a:rPr sz="1400" spc="-10" dirty="0">
                <a:solidFill>
                  <a:srgbClr val="434343"/>
                </a:solidFill>
                <a:latin typeface="Roboto"/>
                <a:cs typeface="Roboto"/>
              </a:rPr>
              <a:t>pattern)</a:t>
            </a:r>
            <a:endParaRPr sz="1400">
              <a:latin typeface="Roboto"/>
              <a:cs typeface="Roboto"/>
            </a:endParaRPr>
          </a:p>
          <a:p>
            <a:pPr marL="362585" marR="72390" indent="-287020">
              <a:lnSpc>
                <a:spcPct val="100000"/>
              </a:lnSpc>
              <a:spcBef>
                <a:spcPts val="395"/>
              </a:spcBef>
              <a:buClr>
                <a:srgbClr val="000000"/>
              </a:buClr>
              <a:buFont typeface="Wingdings"/>
              <a:buChar char=""/>
              <a:tabLst>
                <a:tab pos="362585" algn="l"/>
              </a:tabLst>
            </a:pPr>
            <a:r>
              <a:rPr sz="1400" spc="-80" dirty="0">
                <a:solidFill>
                  <a:srgbClr val="006FC0"/>
                </a:solidFill>
                <a:latin typeface="Roboto"/>
                <a:cs typeface="Roboto"/>
              </a:rPr>
              <a:t>Overfitting</a:t>
            </a:r>
            <a:r>
              <a:rPr sz="1400" spc="-10" dirty="0">
                <a:solidFill>
                  <a:srgbClr val="006FC0"/>
                </a:solidFill>
                <a:latin typeface="Roboto"/>
                <a:cs typeface="Roboto"/>
              </a:rPr>
              <a:t> </a:t>
            </a:r>
            <a:r>
              <a:rPr sz="1400" dirty="0">
                <a:solidFill>
                  <a:srgbClr val="434343"/>
                </a:solidFill>
                <a:latin typeface="Roboto"/>
                <a:cs typeface="Roboto"/>
              </a:rPr>
              <a:t>:</a:t>
            </a:r>
            <a:r>
              <a:rPr sz="1400" spc="5" dirty="0">
                <a:solidFill>
                  <a:srgbClr val="434343"/>
                </a:solidFill>
                <a:latin typeface="Roboto"/>
                <a:cs typeface="Roboto"/>
              </a:rPr>
              <a:t> </a:t>
            </a:r>
            <a:r>
              <a:rPr sz="1400" spc="-90" dirty="0">
                <a:solidFill>
                  <a:srgbClr val="434343"/>
                </a:solidFill>
                <a:latin typeface="Roboto"/>
                <a:cs typeface="Roboto"/>
              </a:rPr>
              <a:t>the</a:t>
            </a:r>
            <a:r>
              <a:rPr sz="1400" spc="10" dirty="0">
                <a:solidFill>
                  <a:srgbClr val="434343"/>
                </a:solidFill>
                <a:latin typeface="Roboto"/>
                <a:cs typeface="Roboto"/>
              </a:rPr>
              <a:t> </a:t>
            </a:r>
            <a:r>
              <a:rPr sz="1400" spc="-100" dirty="0">
                <a:solidFill>
                  <a:srgbClr val="434343"/>
                </a:solidFill>
                <a:latin typeface="Roboto"/>
                <a:cs typeface="Roboto"/>
              </a:rPr>
              <a:t>model</a:t>
            </a:r>
            <a:r>
              <a:rPr sz="1400" spc="15" dirty="0">
                <a:solidFill>
                  <a:srgbClr val="434343"/>
                </a:solidFill>
                <a:latin typeface="Roboto"/>
                <a:cs typeface="Roboto"/>
              </a:rPr>
              <a:t> </a:t>
            </a:r>
            <a:r>
              <a:rPr sz="1400" spc="-50" dirty="0">
                <a:solidFill>
                  <a:srgbClr val="006FC0"/>
                </a:solidFill>
                <a:latin typeface="Roboto"/>
                <a:cs typeface="Roboto"/>
              </a:rPr>
              <a:t>will</a:t>
            </a:r>
            <a:r>
              <a:rPr sz="1400" spc="20" dirty="0">
                <a:solidFill>
                  <a:srgbClr val="006FC0"/>
                </a:solidFill>
                <a:latin typeface="Roboto"/>
                <a:cs typeface="Roboto"/>
              </a:rPr>
              <a:t> </a:t>
            </a:r>
            <a:r>
              <a:rPr sz="1400" spc="-85" dirty="0">
                <a:solidFill>
                  <a:srgbClr val="006FC0"/>
                </a:solidFill>
                <a:latin typeface="Roboto"/>
                <a:cs typeface="Roboto"/>
              </a:rPr>
              <a:t>score</a:t>
            </a:r>
            <a:r>
              <a:rPr sz="1400" spc="20" dirty="0">
                <a:solidFill>
                  <a:srgbClr val="006FC0"/>
                </a:solidFill>
                <a:latin typeface="Roboto"/>
                <a:cs typeface="Roboto"/>
              </a:rPr>
              <a:t> </a:t>
            </a:r>
            <a:r>
              <a:rPr sz="1400" spc="-114" dirty="0">
                <a:solidFill>
                  <a:srgbClr val="006FC0"/>
                </a:solidFill>
                <a:latin typeface="Roboto"/>
                <a:cs typeface="Roboto"/>
              </a:rPr>
              <a:t>good</a:t>
            </a:r>
            <a:r>
              <a:rPr sz="1400" spc="30" dirty="0">
                <a:solidFill>
                  <a:srgbClr val="006FC0"/>
                </a:solidFill>
                <a:latin typeface="Roboto"/>
                <a:cs typeface="Roboto"/>
              </a:rPr>
              <a:t> </a:t>
            </a:r>
            <a:r>
              <a:rPr sz="1400" spc="-125" dirty="0">
                <a:solidFill>
                  <a:srgbClr val="006FC0"/>
                </a:solidFill>
                <a:latin typeface="Roboto"/>
                <a:cs typeface="Roboto"/>
              </a:rPr>
              <a:t>on</a:t>
            </a:r>
            <a:r>
              <a:rPr sz="1400" spc="25" dirty="0">
                <a:solidFill>
                  <a:srgbClr val="006FC0"/>
                </a:solidFill>
                <a:latin typeface="Roboto"/>
                <a:cs typeface="Roboto"/>
              </a:rPr>
              <a:t> </a:t>
            </a:r>
            <a:r>
              <a:rPr sz="1400" spc="-85" dirty="0">
                <a:solidFill>
                  <a:srgbClr val="006FC0"/>
                </a:solidFill>
                <a:latin typeface="Roboto"/>
                <a:cs typeface="Roboto"/>
              </a:rPr>
              <a:t>the</a:t>
            </a:r>
            <a:r>
              <a:rPr sz="1400" spc="15" dirty="0">
                <a:solidFill>
                  <a:srgbClr val="006FC0"/>
                </a:solidFill>
                <a:latin typeface="Roboto"/>
                <a:cs typeface="Roboto"/>
              </a:rPr>
              <a:t> </a:t>
            </a:r>
            <a:r>
              <a:rPr sz="1400" spc="-85" dirty="0">
                <a:solidFill>
                  <a:srgbClr val="006FC0"/>
                </a:solidFill>
                <a:latin typeface="Roboto"/>
                <a:cs typeface="Roboto"/>
              </a:rPr>
              <a:t>training</a:t>
            </a:r>
            <a:r>
              <a:rPr sz="1400" spc="25" dirty="0">
                <a:solidFill>
                  <a:srgbClr val="006FC0"/>
                </a:solidFill>
                <a:latin typeface="Roboto"/>
                <a:cs typeface="Roboto"/>
              </a:rPr>
              <a:t> </a:t>
            </a:r>
            <a:r>
              <a:rPr sz="1400" spc="-70" dirty="0">
                <a:solidFill>
                  <a:srgbClr val="006FC0"/>
                </a:solidFill>
                <a:latin typeface="Roboto"/>
                <a:cs typeface="Roboto"/>
              </a:rPr>
              <a:t>set</a:t>
            </a:r>
            <a:r>
              <a:rPr sz="1400" spc="15" dirty="0">
                <a:solidFill>
                  <a:srgbClr val="006FC0"/>
                </a:solidFill>
                <a:latin typeface="Roboto"/>
                <a:cs typeface="Roboto"/>
              </a:rPr>
              <a:t> </a:t>
            </a:r>
            <a:r>
              <a:rPr sz="1400" spc="-100" dirty="0">
                <a:solidFill>
                  <a:srgbClr val="006FC0"/>
                </a:solidFill>
                <a:latin typeface="Roboto"/>
                <a:cs typeface="Roboto"/>
              </a:rPr>
              <a:t>but</a:t>
            </a:r>
            <a:r>
              <a:rPr sz="1400" spc="15" dirty="0">
                <a:solidFill>
                  <a:srgbClr val="006FC0"/>
                </a:solidFill>
                <a:latin typeface="Roboto"/>
                <a:cs typeface="Roboto"/>
              </a:rPr>
              <a:t> </a:t>
            </a:r>
            <a:r>
              <a:rPr sz="1400" spc="-110" dirty="0">
                <a:solidFill>
                  <a:srgbClr val="006FC0"/>
                </a:solidFill>
                <a:latin typeface="Roboto"/>
                <a:cs typeface="Roboto"/>
              </a:rPr>
              <a:t>bad</a:t>
            </a:r>
            <a:r>
              <a:rPr sz="1400" spc="25" dirty="0">
                <a:solidFill>
                  <a:srgbClr val="006FC0"/>
                </a:solidFill>
                <a:latin typeface="Roboto"/>
                <a:cs typeface="Roboto"/>
              </a:rPr>
              <a:t> </a:t>
            </a:r>
            <a:r>
              <a:rPr sz="1400" spc="-114" dirty="0">
                <a:solidFill>
                  <a:srgbClr val="006FC0"/>
                </a:solidFill>
                <a:latin typeface="Roboto"/>
                <a:cs typeface="Roboto"/>
              </a:rPr>
              <a:t>on</a:t>
            </a:r>
            <a:r>
              <a:rPr sz="1400" spc="25" dirty="0">
                <a:solidFill>
                  <a:srgbClr val="006FC0"/>
                </a:solidFill>
                <a:latin typeface="Roboto"/>
                <a:cs typeface="Roboto"/>
              </a:rPr>
              <a:t> </a:t>
            </a:r>
            <a:r>
              <a:rPr sz="1400" spc="-85" dirty="0">
                <a:solidFill>
                  <a:srgbClr val="006FC0"/>
                </a:solidFill>
                <a:latin typeface="Roboto"/>
                <a:cs typeface="Roboto"/>
              </a:rPr>
              <a:t>the</a:t>
            </a:r>
            <a:r>
              <a:rPr sz="1400" spc="15" dirty="0">
                <a:solidFill>
                  <a:srgbClr val="006FC0"/>
                </a:solidFill>
                <a:latin typeface="Roboto"/>
                <a:cs typeface="Roboto"/>
              </a:rPr>
              <a:t> </a:t>
            </a:r>
            <a:r>
              <a:rPr sz="1400" spc="-70" dirty="0">
                <a:solidFill>
                  <a:srgbClr val="006FC0"/>
                </a:solidFill>
                <a:latin typeface="Roboto"/>
                <a:cs typeface="Roboto"/>
              </a:rPr>
              <a:t>test</a:t>
            </a:r>
            <a:r>
              <a:rPr sz="1400" spc="10" dirty="0">
                <a:solidFill>
                  <a:srgbClr val="006FC0"/>
                </a:solidFill>
                <a:latin typeface="Roboto"/>
                <a:cs typeface="Roboto"/>
              </a:rPr>
              <a:t> </a:t>
            </a:r>
            <a:r>
              <a:rPr sz="1400" spc="-70" dirty="0">
                <a:solidFill>
                  <a:srgbClr val="006FC0"/>
                </a:solidFill>
                <a:latin typeface="Roboto"/>
                <a:cs typeface="Roboto"/>
              </a:rPr>
              <a:t>set</a:t>
            </a:r>
            <a:r>
              <a:rPr sz="1400" spc="30" dirty="0">
                <a:solidFill>
                  <a:srgbClr val="006FC0"/>
                </a:solidFill>
                <a:latin typeface="Roboto"/>
                <a:cs typeface="Roboto"/>
              </a:rPr>
              <a:t> </a:t>
            </a:r>
            <a:r>
              <a:rPr sz="1400" spc="-70" dirty="0">
                <a:solidFill>
                  <a:srgbClr val="434343"/>
                </a:solidFill>
                <a:latin typeface="Roboto"/>
                <a:cs typeface="Roboto"/>
              </a:rPr>
              <a:t>(the</a:t>
            </a:r>
            <a:r>
              <a:rPr sz="1400" spc="10" dirty="0">
                <a:solidFill>
                  <a:srgbClr val="434343"/>
                </a:solidFill>
                <a:latin typeface="Roboto"/>
                <a:cs typeface="Roboto"/>
              </a:rPr>
              <a:t> </a:t>
            </a:r>
            <a:r>
              <a:rPr sz="1400" spc="-100" dirty="0">
                <a:solidFill>
                  <a:srgbClr val="434343"/>
                </a:solidFill>
                <a:latin typeface="Roboto"/>
                <a:cs typeface="Roboto"/>
              </a:rPr>
              <a:t>model</a:t>
            </a:r>
            <a:r>
              <a:rPr sz="1400" spc="20" dirty="0">
                <a:solidFill>
                  <a:srgbClr val="434343"/>
                </a:solidFill>
                <a:latin typeface="Roboto"/>
                <a:cs typeface="Roboto"/>
              </a:rPr>
              <a:t> </a:t>
            </a:r>
            <a:r>
              <a:rPr sz="1400" spc="-90" dirty="0">
                <a:solidFill>
                  <a:srgbClr val="434343"/>
                </a:solidFill>
                <a:latin typeface="Roboto"/>
                <a:cs typeface="Roboto"/>
              </a:rPr>
              <a:t>got</a:t>
            </a:r>
            <a:r>
              <a:rPr sz="1400" spc="20" dirty="0">
                <a:solidFill>
                  <a:srgbClr val="434343"/>
                </a:solidFill>
                <a:latin typeface="Roboto"/>
                <a:cs typeface="Roboto"/>
              </a:rPr>
              <a:t> </a:t>
            </a:r>
            <a:r>
              <a:rPr sz="1400" spc="-75" dirty="0">
                <a:solidFill>
                  <a:srgbClr val="434343"/>
                </a:solidFill>
                <a:latin typeface="Roboto"/>
                <a:cs typeface="Roboto"/>
              </a:rPr>
              <a:t>tailored</a:t>
            </a:r>
            <a:r>
              <a:rPr sz="1400" spc="15" dirty="0">
                <a:solidFill>
                  <a:srgbClr val="434343"/>
                </a:solidFill>
                <a:latin typeface="Roboto"/>
                <a:cs typeface="Roboto"/>
              </a:rPr>
              <a:t> </a:t>
            </a:r>
            <a:r>
              <a:rPr sz="1400" spc="-65" dirty="0">
                <a:solidFill>
                  <a:srgbClr val="434343"/>
                </a:solidFill>
                <a:latin typeface="Roboto"/>
                <a:cs typeface="Roboto"/>
              </a:rPr>
              <a:t>to</a:t>
            </a:r>
            <a:r>
              <a:rPr sz="1400" spc="10" dirty="0">
                <a:solidFill>
                  <a:srgbClr val="434343"/>
                </a:solidFill>
                <a:latin typeface="Roboto"/>
                <a:cs typeface="Roboto"/>
              </a:rPr>
              <a:t> </a:t>
            </a:r>
            <a:r>
              <a:rPr sz="1400" spc="-80" dirty="0">
                <a:solidFill>
                  <a:srgbClr val="434343"/>
                </a:solidFill>
                <a:latin typeface="Roboto"/>
                <a:cs typeface="Roboto"/>
              </a:rPr>
              <a:t>the</a:t>
            </a:r>
            <a:r>
              <a:rPr sz="1400" spc="25" dirty="0">
                <a:solidFill>
                  <a:srgbClr val="434343"/>
                </a:solidFill>
                <a:latin typeface="Roboto"/>
                <a:cs typeface="Roboto"/>
              </a:rPr>
              <a:t> </a:t>
            </a:r>
            <a:r>
              <a:rPr sz="1400" spc="-100" dirty="0">
                <a:solidFill>
                  <a:srgbClr val="434343"/>
                </a:solidFill>
                <a:latin typeface="Roboto"/>
                <a:cs typeface="Roboto"/>
              </a:rPr>
              <a:t>examples</a:t>
            </a:r>
            <a:r>
              <a:rPr sz="1400" spc="20" dirty="0">
                <a:solidFill>
                  <a:srgbClr val="434343"/>
                </a:solidFill>
                <a:latin typeface="Roboto"/>
                <a:cs typeface="Roboto"/>
              </a:rPr>
              <a:t> </a:t>
            </a:r>
            <a:r>
              <a:rPr sz="1400" spc="-45" dirty="0">
                <a:solidFill>
                  <a:srgbClr val="434343"/>
                </a:solidFill>
                <a:latin typeface="Roboto"/>
                <a:cs typeface="Roboto"/>
              </a:rPr>
              <a:t>in</a:t>
            </a:r>
            <a:r>
              <a:rPr sz="1400" spc="10" dirty="0">
                <a:solidFill>
                  <a:srgbClr val="434343"/>
                </a:solidFill>
                <a:latin typeface="Roboto"/>
                <a:cs typeface="Roboto"/>
              </a:rPr>
              <a:t> </a:t>
            </a:r>
            <a:r>
              <a:rPr sz="1400" spc="-85" dirty="0">
                <a:solidFill>
                  <a:srgbClr val="434343"/>
                </a:solidFill>
                <a:latin typeface="Roboto"/>
                <a:cs typeface="Roboto"/>
              </a:rPr>
              <a:t>the</a:t>
            </a:r>
            <a:r>
              <a:rPr sz="1400" spc="20" dirty="0">
                <a:solidFill>
                  <a:srgbClr val="434343"/>
                </a:solidFill>
                <a:latin typeface="Roboto"/>
                <a:cs typeface="Roboto"/>
              </a:rPr>
              <a:t> </a:t>
            </a:r>
            <a:r>
              <a:rPr sz="1400" spc="-25" dirty="0">
                <a:solidFill>
                  <a:srgbClr val="434343"/>
                </a:solidFill>
                <a:latin typeface="Roboto"/>
                <a:cs typeface="Roboto"/>
              </a:rPr>
              <a:t>training </a:t>
            </a:r>
            <a:r>
              <a:rPr sz="1400" spc="-65" dirty="0">
                <a:solidFill>
                  <a:srgbClr val="434343"/>
                </a:solidFill>
                <a:latin typeface="Roboto"/>
                <a:cs typeface="Roboto"/>
              </a:rPr>
              <a:t>set,</a:t>
            </a:r>
            <a:r>
              <a:rPr sz="1400" spc="-5" dirty="0">
                <a:solidFill>
                  <a:srgbClr val="434343"/>
                </a:solidFill>
                <a:latin typeface="Roboto"/>
                <a:cs typeface="Roboto"/>
              </a:rPr>
              <a:t> </a:t>
            </a:r>
            <a:r>
              <a:rPr sz="1400" spc="-110" dirty="0">
                <a:solidFill>
                  <a:srgbClr val="434343"/>
                </a:solidFill>
                <a:latin typeface="Roboto"/>
                <a:cs typeface="Roboto"/>
              </a:rPr>
              <a:t>but</a:t>
            </a:r>
            <a:r>
              <a:rPr sz="1400" spc="-20" dirty="0">
                <a:solidFill>
                  <a:srgbClr val="434343"/>
                </a:solidFill>
                <a:latin typeface="Roboto"/>
                <a:cs typeface="Roboto"/>
              </a:rPr>
              <a:t> </a:t>
            </a:r>
            <a:r>
              <a:rPr sz="1400" spc="-70" dirty="0">
                <a:solidFill>
                  <a:srgbClr val="434343"/>
                </a:solidFill>
                <a:latin typeface="Roboto"/>
                <a:cs typeface="Roboto"/>
              </a:rPr>
              <a:t>is</a:t>
            </a:r>
            <a:r>
              <a:rPr sz="1400" spc="-10" dirty="0">
                <a:solidFill>
                  <a:srgbClr val="434343"/>
                </a:solidFill>
                <a:latin typeface="Roboto"/>
                <a:cs typeface="Roboto"/>
              </a:rPr>
              <a:t> </a:t>
            </a:r>
            <a:r>
              <a:rPr sz="1400" spc="-105" dirty="0">
                <a:solidFill>
                  <a:srgbClr val="434343"/>
                </a:solidFill>
                <a:latin typeface="Roboto"/>
                <a:cs typeface="Roboto"/>
              </a:rPr>
              <a:t>not</a:t>
            </a:r>
            <a:r>
              <a:rPr sz="1400" spc="-15" dirty="0">
                <a:solidFill>
                  <a:srgbClr val="434343"/>
                </a:solidFill>
                <a:latin typeface="Roboto"/>
                <a:cs typeface="Roboto"/>
              </a:rPr>
              <a:t> </a:t>
            </a:r>
            <a:r>
              <a:rPr sz="1400" spc="-90" dirty="0">
                <a:solidFill>
                  <a:srgbClr val="434343"/>
                </a:solidFill>
                <a:latin typeface="Roboto"/>
                <a:cs typeface="Roboto"/>
              </a:rPr>
              <a:t>able</a:t>
            </a:r>
            <a:r>
              <a:rPr sz="1400" dirty="0">
                <a:solidFill>
                  <a:srgbClr val="434343"/>
                </a:solidFill>
                <a:latin typeface="Roboto"/>
                <a:cs typeface="Roboto"/>
              </a:rPr>
              <a:t> </a:t>
            </a:r>
            <a:r>
              <a:rPr sz="1400" spc="-90" dirty="0">
                <a:solidFill>
                  <a:srgbClr val="434343"/>
                </a:solidFill>
                <a:latin typeface="Roboto"/>
                <a:cs typeface="Roboto"/>
              </a:rPr>
              <a:t>to</a:t>
            </a:r>
            <a:r>
              <a:rPr sz="1400" spc="-15" dirty="0">
                <a:solidFill>
                  <a:srgbClr val="434343"/>
                </a:solidFill>
                <a:latin typeface="Roboto"/>
                <a:cs typeface="Roboto"/>
              </a:rPr>
              <a:t> </a:t>
            </a:r>
            <a:r>
              <a:rPr sz="1400" spc="-75" dirty="0">
                <a:solidFill>
                  <a:srgbClr val="434343"/>
                </a:solidFill>
                <a:latin typeface="Roboto"/>
                <a:cs typeface="Roboto"/>
              </a:rPr>
              <a:t>generalize,</a:t>
            </a:r>
            <a:r>
              <a:rPr sz="1400" spc="-10" dirty="0">
                <a:solidFill>
                  <a:srgbClr val="434343"/>
                </a:solidFill>
                <a:latin typeface="Roboto"/>
                <a:cs typeface="Roboto"/>
              </a:rPr>
              <a:t> </a:t>
            </a:r>
            <a:r>
              <a:rPr sz="1400" spc="-105" dirty="0">
                <a:solidFill>
                  <a:srgbClr val="434343"/>
                </a:solidFill>
                <a:latin typeface="Roboto"/>
                <a:cs typeface="Roboto"/>
              </a:rPr>
              <a:t>not</a:t>
            </a:r>
            <a:r>
              <a:rPr sz="1400" spc="-20" dirty="0">
                <a:solidFill>
                  <a:srgbClr val="434343"/>
                </a:solidFill>
                <a:latin typeface="Roboto"/>
                <a:cs typeface="Roboto"/>
              </a:rPr>
              <a:t> </a:t>
            </a:r>
            <a:r>
              <a:rPr sz="1400" spc="-90" dirty="0">
                <a:solidFill>
                  <a:srgbClr val="434343"/>
                </a:solidFill>
                <a:latin typeface="Roboto"/>
                <a:cs typeface="Roboto"/>
              </a:rPr>
              <a:t>able</a:t>
            </a:r>
            <a:r>
              <a:rPr sz="1400" dirty="0">
                <a:solidFill>
                  <a:srgbClr val="434343"/>
                </a:solidFill>
                <a:latin typeface="Roboto"/>
                <a:cs typeface="Roboto"/>
              </a:rPr>
              <a:t> </a:t>
            </a:r>
            <a:r>
              <a:rPr sz="1400" spc="-90" dirty="0">
                <a:solidFill>
                  <a:srgbClr val="434343"/>
                </a:solidFill>
                <a:latin typeface="Roboto"/>
                <a:cs typeface="Roboto"/>
              </a:rPr>
              <a:t>to</a:t>
            </a:r>
            <a:r>
              <a:rPr sz="1400" spc="-10" dirty="0">
                <a:solidFill>
                  <a:srgbClr val="434343"/>
                </a:solidFill>
                <a:latin typeface="Roboto"/>
                <a:cs typeface="Roboto"/>
              </a:rPr>
              <a:t> </a:t>
            </a:r>
            <a:r>
              <a:rPr sz="1400" spc="-85" dirty="0">
                <a:solidFill>
                  <a:srgbClr val="434343"/>
                </a:solidFill>
                <a:latin typeface="Roboto"/>
                <a:cs typeface="Roboto"/>
              </a:rPr>
              <a:t>predict</a:t>
            </a:r>
            <a:r>
              <a:rPr sz="1400" spc="-5" dirty="0">
                <a:solidFill>
                  <a:srgbClr val="434343"/>
                </a:solidFill>
                <a:latin typeface="Roboto"/>
                <a:cs typeface="Roboto"/>
              </a:rPr>
              <a:t> </a:t>
            </a:r>
            <a:r>
              <a:rPr sz="1400" spc="-125" dirty="0">
                <a:solidFill>
                  <a:srgbClr val="434343"/>
                </a:solidFill>
                <a:latin typeface="Roboto"/>
                <a:cs typeface="Roboto"/>
              </a:rPr>
              <a:t>new</a:t>
            </a:r>
            <a:r>
              <a:rPr sz="1400" spc="-15" dirty="0">
                <a:solidFill>
                  <a:srgbClr val="434343"/>
                </a:solidFill>
                <a:latin typeface="Roboto"/>
                <a:cs typeface="Roboto"/>
              </a:rPr>
              <a:t> </a:t>
            </a:r>
            <a:r>
              <a:rPr sz="1400" spc="-105" dirty="0">
                <a:solidFill>
                  <a:srgbClr val="434343"/>
                </a:solidFill>
                <a:latin typeface="Roboto"/>
                <a:cs typeface="Roboto"/>
              </a:rPr>
              <a:t>data</a:t>
            </a:r>
            <a:r>
              <a:rPr sz="1400" dirty="0">
                <a:solidFill>
                  <a:srgbClr val="434343"/>
                </a:solidFill>
                <a:latin typeface="Roboto"/>
                <a:cs typeface="Roboto"/>
              </a:rPr>
              <a:t> </a:t>
            </a:r>
            <a:r>
              <a:rPr sz="1400" spc="-10" dirty="0">
                <a:solidFill>
                  <a:srgbClr val="434343"/>
                </a:solidFill>
                <a:latin typeface="Roboto"/>
                <a:cs typeface="Roboto"/>
              </a:rPr>
              <a:t>well)</a:t>
            </a:r>
            <a:endParaRPr sz="1400">
              <a:latin typeface="Roboto"/>
              <a:cs typeface="Roboto"/>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103630" marR="5080" indent="-508000">
              <a:lnSpc>
                <a:spcPct val="100000"/>
              </a:lnSpc>
              <a:spcBef>
                <a:spcPts val="95"/>
              </a:spcBef>
            </a:pPr>
            <a:r>
              <a:rPr dirty="0"/>
              <a:t>SIMPLE</a:t>
            </a:r>
            <a:r>
              <a:rPr spc="-80" dirty="0"/>
              <a:t> </a:t>
            </a:r>
            <a:r>
              <a:rPr dirty="0"/>
              <a:t>MODELS</a:t>
            </a:r>
            <a:r>
              <a:rPr spc="-105" dirty="0"/>
              <a:t> </a:t>
            </a:r>
            <a:r>
              <a:rPr dirty="0"/>
              <a:t>VERSUS</a:t>
            </a:r>
            <a:r>
              <a:rPr spc="-100" dirty="0"/>
              <a:t> </a:t>
            </a:r>
            <a:r>
              <a:rPr dirty="0"/>
              <a:t>COMPLEX</a:t>
            </a:r>
            <a:r>
              <a:rPr spc="-85" dirty="0"/>
              <a:t> </a:t>
            </a:r>
            <a:r>
              <a:rPr spc="-10" dirty="0"/>
              <a:t>MODELS UNDERFITTING</a:t>
            </a:r>
            <a:r>
              <a:rPr spc="-20" dirty="0"/>
              <a:t> </a:t>
            </a:r>
            <a:r>
              <a:rPr dirty="0"/>
              <a:t>VERSUS</a:t>
            </a:r>
            <a:r>
              <a:rPr spc="-70" dirty="0"/>
              <a:t> </a:t>
            </a:r>
            <a:r>
              <a:rPr spc="-10" dirty="0"/>
              <a:t>OVERFITTING</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103630" marR="5080" indent="-508000">
              <a:lnSpc>
                <a:spcPct val="100000"/>
              </a:lnSpc>
              <a:spcBef>
                <a:spcPts val="95"/>
              </a:spcBef>
            </a:pPr>
            <a:r>
              <a:rPr dirty="0"/>
              <a:t>SIMPLE</a:t>
            </a:r>
            <a:r>
              <a:rPr spc="-80" dirty="0"/>
              <a:t> </a:t>
            </a:r>
            <a:r>
              <a:rPr dirty="0"/>
              <a:t>MODELS</a:t>
            </a:r>
            <a:r>
              <a:rPr spc="-105" dirty="0"/>
              <a:t> </a:t>
            </a:r>
            <a:r>
              <a:rPr dirty="0"/>
              <a:t>VERSUS</a:t>
            </a:r>
            <a:r>
              <a:rPr spc="-100" dirty="0"/>
              <a:t> </a:t>
            </a:r>
            <a:r>
              <a:rPr dirty="0"/>
              <a:t>COMPLEX</a:t>
            </a:r>
            <a:r>
              <a:rPr spc="-85" dirty="0"/>
              <a:t> </a:t>
            </a:r>
            <a:r>
              <a:rPr spc="-10" dirty="0"/>
              <a:t>MODELS UNDERFITTING</a:t>
            </a:r>
            <a:r>
              <a:rPr spc="-20" dirty="0"/>
              <a:t> </a:t>
            </a:r>
            <a:r>
              <a:rPr dirty="0"/>
              <a:t>VERSUS</a:t>
            </a:r>
            <a:r>
              <a:rPr spc="-70" dirty="0"/>
              <a:t> </a:t>
            </a:r>
            <a:r>
              <a:rPr spc="-10" dirty="0"/>
              <a:t>OVERFITTING</a:t>
            </a:r>
          </a:p>
        </p:txBody>
      </p:sp>
      <p:pic>
        <p:nvPicPr>
          <p:cNvPr id="3" name="object 3"/>
          <p:cNvPicPr/>
          <p:nvPr/>
        </p:nvPicPr>
        <p:blipFill>
          <a:blip r:embed="rId3" cstate="print"/>
          <a:stretch>
            <a:fillRect/>
          </a:stretch>
        </p:blipFill>
        <p:spPr>
          <a:xfrm>
            <a:off x="571500" y="2274594"/>
            <a:ext cx="11080749" cy="3862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103630" marR="5080" indent="-508000">
              <a:lnSpc>
                <a:spcPct val="100000"/>
              </a:lnSpc>
              <a:spcBef>
                <a:spcPts val="95"/>
              </a:spcBef>
            </a:pPr>
            <a:r>
              <a:rPr dirty="0"/>
              <a:t>SIMPLE</a:t>
            </a:r>
            <a:r>
              <a:rPr spc="-80" dirty="0"/>
              <a:t> </a:t>
            </a:r>
            <a:r>
              <a:rPr dirty="0"/>
              <a:t>MODELS</a:t>
            </a:r>
            <a:r>
              <a:rPr spc="-105" dirty="0"/>
              <a:t> </a:t>
            </a:r>
            <a:r>
              <a:rPr dirty="0"/>
              <a:t>VERSUS</a:t>
            </a:r>
            <a:r>
              <a:rPr spc="-100" dirty="0"/>
              <a:t> </a:t>
            </a:r>
            <a:r>
              <a:rPr dirty="0"/>
              <a:t>COMPLEX</a:t>
            </a:r>
            <a:r>
              <a:rPr spc="-85" dirty="0"/>
              <a:t> </a:t>
            </a:r>
            <a:r>
              <a:rPr spc="-10" dirty="0"/>
              <a:t>MODELS UNDERFITTING</a:t>
            </a:r>
            <a:r>
              <a:rPr spc="-20" dirty="0"/>
              <a:t> </a:t>
            </a:r>
            <a:r>
              <a:rPr dirty="0"/>
              <a:t>VERSUS</a:t>
            </a:r>
            <a:r>
              <a:rPr spc="-70" dirty="0"/>
              <a:t> </a:t>
            </a:r>
            <a:r>
              <a:rPr spc="-10" dirty="0"/>
              <a:t>OVERFITTING</a:t>
            </a:r>
          </a:p>
        </p:txBody>
      </p:sp>
      <p:grpSp>
        <p:nvGrpSpPr>
          <p:cNvPr id="3" name="object 3"/>
          <p:cNvGrpSpPr/>
          <p:nvPr/>
        </p:nvGrpSpPr>
        <p:grpSpPr>
          <a:xfrm>
            <a:off x="1" y="1942807"/>
            <a:ext cx="11542395" cy="4438650"/>
            <a:chOff x="1" y="1942807"/>
            <a:chExt cx="11542395" cy="4438650"/>
          </a:xfrm>
        </p:grpSpPr>
        <p:pic>
          <p:nvPicPr>
            <p:cNvPr id="4" name="object 4"/>
            <p:cNvPicPr/>
            <p:nvPr/>
          </p:nvPicPr>
          <p:blipFill>
            <a:blip r:embed="rId3" cstate="print"/>
            <a:stretch>
              <a:fillRect/>
            </a:stretch>
          </p:blipFill>
          <p:spPr>
            <a:xfrm>
              <a:off x="6240333" y="2179557"/>
              <a:ext cx="5301578" cy="3934145"/>
            </a:xfrm>
            <a:prstGeom prst="rect">
              <a:avLst/>
            </a:prstGeom>
          </p:spPr>
        </p:pic>
        <p:pic>
          <p:nvPicPr>
            <p:cNvPr id="5" name="object 5"/>
            <p:cNvPicPr/>
            <p:nvPr/>
          </p:nvPicPr>
          <p:blipFill>
            <a:blip r:embed="rId4" cstate="print"/>
            <a:stretch>
              <a:fillRect/>
            </a:stretch>
          </p:blipFill>
          <p:spPr>
            <a:xfrm>
              <a:off x="1" y="1942807"/>
              <a:ext cx="6456044" cy="4438523"/>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706118"/>
            <a:ext cx="9921240" cy="499681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4343"/>
                </a:solidFill>
                <a:latin typeface="Calibri"/>
                <a:cs typeface="Calibri"/>
              </a:rPr>
              <a:t>MODEL</a:t>
            </a:r>
            <a:r>
              <a:rPr sz="1400" b="1" spc="-35" dirty="0">
                <a:solidFill>
                  <a:srgbClr val="434343"/>
                </a:solidFill>
                <a:latin typeface="Calibri"/>
                <a:cs typeface="Calibri"/>
              </a:rPr>
              <a:t> </a:t>
            </a:r>
            <a:r>
              <a:rPr sz="1400" b="1" dirty="0">
                <a:solidFill>
                  <a:srgbClr val="434343"/>
                </a:solidFill>
                <a:latin typeface="Calibri"/>
                <a:cs typeface="Calibri"/>
              </a:rPr>
              <a:t>SELECTION</a:t>
            </a:r>
            <a:r>
              <a:rPr sz="1400" b="1" spc="-15" dirty="0">
                <a:solidFill>
                  <a:srgbClr val="434343"/>
                </a:solidFill>
                <a:latin typeface="Calibri"/>
                <a:cs typeface="Calibri"/>
              </a:rPr>
              <a:t> </a:t>
            </a:r>
            <a:r>
              <a:rPr sz="1400" b="1" dirty="0">
                <a:solidFill>
                  <a:srgbClr val="434343"/>
                </a:solidFill>
                <a:latin typeface="Calibri"/>
                <a:cs typeface="Calibri"/>
              </a:rPr>
              <a:t>AND</a:t>
            </a:r>
            <a:r>
              <a:rPr sz="1400" b="1" spc="-30" dirty="0">
                <a:solidFill>
                  <a:srgbClr val="434343"/>
                </a:solidFill>
                <a:latin typeface="Calibri"/>
                <a:cs typeface="Calibri"/>
              </a:rPr>
              <a:t> </a:t>
            </a:r>
            <a:r>
              <a:rPr sz="1400" b="1" dirty="0">
                <a:solidFill>
                  <a:srgbClr val="434343"/>
                </a:solidFill>
                <a:latin typeface="Calibri"/>
                <a:cs typeface="Calibri"/>
              </a:rPr>
              <a:t>HYPERPARAMETER</a:t>
            </a:r>
            <a:r>
              <a:rPr sz="1400" b="1" spc="-20" dirty="0">
                <a:solidFill>
                  <a:srgbClr val="434343"/>
                </a:solidFill>
                <a:latin typeface="Calibri"/>
                <a:cs typeface="Calibri"/>
              </a:rPr>
              <a:t> </a:t>
            </a:r>
            <a:r>
              <a:rPr sz="1400" b="1" spc="-10" dirty="0">
                <a:solidFill>
                  <a:srgbClr val="434343"/>
                </a:solidFill>
                <a:latin typeface="Calibri"/>
                <a:cs typeface="Calibri"/>
              </a:rPr>
              <a:t>TUNING</a:t>
            </a:r>
            <a:endParaRPr sz="1400">
              <a:latin typeface="Calibri"/>
              <a:cs typeface="Calibri"/>
            </a:endParaRPr>
          </a:p>
          <a:p>
            <a:pPr>
              <a:lnSpc>
                <a:spcPct val="100000"/>
              </a:lnSpc>
              <a:spcBef>
                <a:spcPts val="65"/>
              </a:spcBef>
            </a:pPr>
            <a:endParaRPr sz="1400">
              <a:latin typeface="Calibri"/>
              <a:cs typeface="Calibri"/>
            </a:endParaRPr>
          </a:p>
          <a:p>
            <a:pPr marL="12700" marR="6985">
              <a:lnSpc>
                <a:spcPct val="100000"/>
              </a:lnSpc>
            </a:pPr>
            <a:r>
              <a:rPr sz="1400" spc="-55" dirty="0">
                <a:solidFill>
                  <a:srgbClr val="434343"/>
                </a:solidFill>
                <a:latin typeface="Roboto"/>
                <a:cs typeface="Roboto"/>
              </a:rPr>
              <a:t>The</a:t>
            </a:r>
            <a:r>
              <a:rPr sz="1400" spc="-20" dirty="0">
                <a:solidFill>
                  <a:srgbClr val="434343"/>
                </a:solidFill>
                <a:latin typeface="Roboto"/>
                <a:cs typeface="Roboto"/>
              </a:rPr>
              <a:t> </a:t>
            </a:r>
            <a:r>
              <a:rPr sz="1400" spc="-80" dirty="0">
                <a:solidFill>
                  <a:srgbClr val="434343"/>
                </a:solidFill>
                <a:latin typeface="Roboto"/>
                <a:cs typeface="Roboto"/>
              </a:rPr>
              <a:t>challenge</a:t>
            </a:r>
            <a:r>
              <a:rPr sz="1400" spc="10" dirty="0">
                <a:solidFill>
                  <a:srgbClr val="434343"/>
                </a:solidFill>
                <a:latin typeface="Roboto"/>
                <a:cs typeface="Roboto"/>
              </a:rPr>
              <a:t> </a:t>
            </a:r>
            <a:r>
              <a:rPr sz="1400" dirty="0">
                <a:solidFill>
                  <a:srgbClr val="434343"/>
                </a:solidFill>
                <a:latin typeface="Roboto"/>
                <a:cs typeface="Roboto"/>
              </a:rPr>
              <a:t>is </a:t>
            </a:r>
            <a:r>
              <a:rPr sz="1400" spc="-10" dirty="0">
                <a:solidFill>
                  <a:srgbClr val="434343"/>
                </a:solidFill>
                <a:latin typeface="Roboto"/>
                <a:cs typeface="Roboto"/>
              </a:rPr>
              <a:t>to</a:t>
            </a:r>
            <a:r>
              <a:rPr sz="1400" dirty="0">
                <a:solidFill>
                  <a:srgbClr val="434343"/>
                </a:solidFill>
                <a:latin typeface="Roboto"/>
                <a:cs typeface="Roboto"/>
              </a:rPr>
              <a:t> </a:t>
            </a:r>
            <a:r>
              <a:rPr sz="1400" spc="-60" dirty="0">
                <a:solidFill>
                  <a:srgbClr val="434343"/>
                </a:solidFill>
                <a:latin typeface="Roboto"/>
                <a:cs typeface="Roboto"/>
              </a:rPr>
              <a:t>select</a:t>
            </a:r>
            <a:r>
              <a:rPr sz="1400" spc="10" dirty="0">
                <a:solidFill>
                  <a:srgbClr val="434343"/>
                </a:solidFill>
                <a:latin typeface="Roboto"/>
                <a:cs typeface="Roboto"/>
              </a:rPr>
              <a:t> </a:t>
            </a:r>
            <a:r>
              <a:rPr sz="1400" spc="-45" dirty="0">
                <a:solidFill>
                  <a:srgbClr val="434343"/>
                </a:solidFill>
                <a:latin typeface="Roboto"/>
                <a:cs typeface="Roboto"/>
              </a:rPr>
              <a:t>the</a:t>
            </a:r>
            <a:r>
              <a:rPr sz="1400" spc="-5" dirty="0">
                <a:solidFill>
                  <a:srgbClr val="434343"/>
                </a:solidFill>
                <a:latin typeface="Roboto"/>
                <a:cs typeface="Roboto"/>
              </a:rPr>
              <a:t> </a:t>
            </a:r>
            <a:r>
              <a:rPr sz="1400" spc="-90" dirty="0">
                <a:solidFill>
                  <a:srgbClr val="434343"/>
                </a:solidFill>
                <a:latin typeface="Roboto"/>
                <a:cs typeface="Roboto"/>
              </a:rPr>
              <a:t>modeling</a:t>
            </a:r>
            <a:r>
              <a:rPr sz="1400" dirty="0">
                <a:solidFill>
                  <a:srgbClr val="434343"/>
                </a:solidFill>
                <a:latin typeface="Roboto"/>
                <a:cs typeface="Roboto"/>
              </a:rPr>
              <a:t> </a:t>
            </a:r>
            <a:r>
              <a:rPr sz="1400" spc="-80" dirty="0">
                <a:solidFill>
                  <a:srgbClr val="434343"/>
                </a:solidFill>
                <a:latin typeface="Roboto"/>
                <a:cs typeface="Roboto"/>
              </a:rPr>
              <a:t>technique</a:t>
            </a:r>
            <a:r>
              <a:rPr sz="1400" spc="15" dirty="0">
                <a:solidFill>
                  <a:srgbClr val="434343"/>
                </a:solidFill>
                <a:latin typeface="Roboto"/>
                <a:cs typeface="Roboto"/>
              </a:rPr>
              <a:t> </a:t>
            </a:r>
            <a:r>
              <a:rPr sz="1400" spc="-55" dirty="0">
                <a:solidFill>
                  <a:srgbClr val="434343"/>
                </a:solidFill>
                <a:latin typeface="Roboto"/>
                <a:cs typeface="Roboto"/>
              </a:rPr>
              <a:t>that</a:t>
            </a:r>
            <a:r>
              <a:rPr sz="1400" spc="5" dirty="0">
                <a:solidFill>
                  <a:srgbClr val="434343"/>
                </a:solidFill>
                <a:latin typeface="Roboto"/>
                <a:cs typeface="Roboto"/>
              </a:rPr>
              <a:t> </a:t>
            </a:r>
            <a:r>
              <a:rPr sz="1400" dirty="0">
                <a:solidFill>
                  <a:srgbClr val="434343"/>
                </a:solidFill>
                <a:latin typeface="Roboto"/>
                <a:cs typeface="Roboto"/>
              </a:rPr>
              <a:t>is </a:t>
            </a:r>
            <a:r>
              <a:rPr sz="1400" spc="-95" dirty="0">
                <a:solidFill>
                  <a:srgbClr val="434343"/>
                </a:solidFill>
                <a:latin typeface="Roboto"/>
                <a:cs typeface="Roboto"/>
              </a:rPr>
              <a:t>most</a:t>
            </a:r>
            <a:r>
              <a:rPr sz="1400" spc="5" dirty="0">
                <a:solidFill>
                  <a:srgbClr val="434343"/>
                </a:solidFill>
                <a:latin typeface="Roboto"/>
                <a:cs typeface="Roboto"/>
              </a:rPr>
              <a:t> </a:t>
            </a:r>
            <a:r>
              <a:rPr sz="1400" spc="-85" dirty="0">
                <a:solidFill>
                  <a:srgbClr val="434343"/>
                </a:solidFill>
                <a:latin typeface="Roboto"/>
                <a:cs typeface="Roboto"/>
              </a:rPr>
              <a:t>appropriate</a:t>
            </a:r>
            <a:r>
              <a:rPr sz="1400" spc="10" dirty="0">
                <a:solidFill>
                  <a:srgbClr val="434343"/>
                </a:solidFill>
                <a:latin typeface="Roboto"/>
                <a:cs typeface="Roboto"/>
              </a:rPr>
              <a:t> </a:t>
            </a:r>
            <a:r>
              <a:rPr sz="1400" spc="-20" dirty="0">
                <a:solidFill>
                  <a:srgbClr val="434343"/>
                </a:solidFill>
                <a:latin typeface="Roboto"/>
                <a:cs typeface="Roboto"/>
              </a:rPr>
              <a:t>for</a:t>
            </a:r>
            <a:r>
              <a:rPr sz="1400" dirty="0">
                <a:solidFill>
                  <a:srgbClr val="434343"/>
                </a:solidFill>
                <a:latin typeface="Roboto"/>
                <a:cs typeface="Roboto"/>
              </a:rPr>
              <a:t> </a:t>
            </a:r>
            <a:r>
              <a:rPr sz="1400" spc="-75" dirty="0">
                <a:solidFill>
                  <a:srgbClr val="434343"/>
                </a:solidFill>
                <a:latin typeface="Roboto"/>
                <a:cs typeface="Roboto"/>
              </a:rPr>
              <a:t>your</a:t>
            </a:r>
            <a:r>
              <a:rPr sz="1400" dirty="0">
                <a:solidFill>
                  <a:srgbClr val="434343"/>
                </a:solidFill>
                <a:latin typeface="Roboto"/>
                <a:cs typeface="Roboto"/>
              </a:rPr>
              <a:t> </a:t>
            </a:r>
            <a:r>
              <a:rPr sz="1400" spc="-80" dirty="0">
                <a:solidFill>
                  <a:srgbClr val="434343"/>
                </a:solidFill>
                <a:latin typeface="Roboto"/>
                <a:cs typeface="Roboto"/>
              </a:rPr>
              <a:t>problem</a:t>
            </a:r>
            <a:r>
              <a:rPr sz="1400" spc="5" dirty="0">
                <a:solidFill>
                  <a:srgbClr val="434343"/>
                </a:solidFill>
                <a:latin typeface="Roboto"/>
                <a:cs typeface="Roboto"/>
              </a:rPr>
              <a:t> </a:t>
            </a:r>
            <a:r>
              <a:rPr sz="1400" spc="-10" dirty="0">
                <a:solidFill>
                  <a:srgbClr val="434343"/>
                </a:solidFill>
                <a:latin typeface="Roboto"/>
                <a:cs typeface="Roboto"/>
              </a:rPr>
              <a:t>or</a:t>
            </a:r>
            <a:r>
              <a:rPr sz="1400" dirty="0">
                <a:solidFill>
                  <a:srgbClr val="434343"/>
                </a:solidFill>
                <a:latin typeface="Roboto"/>
                <a:cs typeface="Roboto"/>
              </a:rPr>
              <a:t> </a:t>
            </a:r>
            <a:r>
              <a:rPr sz="1400" spc="-55" dirty="0">
                <a:solidFill>
                  <a:srgbClr val="434343"/>
                </a:solidFill>
                <a:latin typeface="Roboto"/>
                <a:cs typeface="Roboto"/>
              </a:rPr>
              <a:t>data.</a:t>
            </a:r>
            <a:r>
              <a:rPr sz="1400" spc="5" dirty="0">
                <a:solidFill>
                  <a:srgbClr val="434343"/>
                </a:solidFill>
                <a:latin typeface="Roboto"/>
                <a:cs typeface="Roboto"/>
              </a:rPr>
              <a:t> </a:t>
            </a:r>
            <a:r>
              <a:rPr sz="1400" spc="-65" dirty="0">
                <a:solidFill>
                  <a:srgbClr val="434343"/>
                </a:solidFill>
                <a:latin typeface="Roboto"/>
                <a:cs typeface="Roboto"/>
              </a:rPr>
              <a:t>This</a:t>
            </a:r>
            <a:r>
              <a:rPr sz="1400" spc="-5" dirty="0">
                <a:solidFill>
                  <a:srgbClr val="434343"/>
                </a:solidFill>
                <a:latin typeface="Roboto"/>
                <a:cs typeface="Roboto"/>
              </a:rPr>
              <a:t> </a:t>
            </a:r>
            <a:r>
              <a:rPr sz="1400" dirty="0">
                <a:solidFill>
                  <a:srgbClr val="434343"/>
                </a:solidFill>
                <a:latin typeface="Roboto"/>
                <a:cs typeface="Roboto"/>
              </a:rPr>
              <a:t>is</a:t>
            </a:r>
            <a:r>
              <a:rPr sz="1400" spc="-5" dirty="0">
                <a:solidFill>
                  <a:srgbClr val="434343"/>
                </a:solidFill>
                <a:latin typeface="Roboto"/>
                <a:cs typeface="Roboto"/>
              </a:rPr>
              <a:t> </a:t>
            </a:r>
            <a:r>
              <a:rPr sz="1400" spc="-60" dirty="0">
                <a:solidFill>
                  <a:srgbClr val="434343"/>
                </a:solidFill>
                <a:latin typeface="Roboto"/>
                <a:cs typeface="Roboto"/>
              </a:rPr>
              <a:t>called</a:t>
            </a:r>
            <a:r>
              <a:rPr sz="1400" spc="15" dirty="0">
                <a:solidFill>
                  <a:srgbClr val="434343"/>
                </a:solidFill>
                <a:latin typeface="Roboto"/>
                <a:cs typeface="Roboto"/>
              </a:rPr>
              <a:t> </a:t>
            </a:r>
            <a:r>
              <a:rPr sz="1400" spc="-85" dirty="0">
                <a:solidFill>
                  <a:srgbClr val="434343"/>
                </a:solidFill>
                <a:latin typeface="Roboto"/>
                <a:cs typeface="Roboto"/>
              </a:rPr>
              <a:t>model</a:t>
            </a:r>
            <a:r>
              <a:rPr sz="1400" spc="5" dirty="0">
                <a:solidFill>
                  <a:srgbClr val="434343"/>
                </a:solidFill>
                <a:latin typeface="Roboto"/>
                <a:cs typeface="Roboto"/>
              </a:rPr>
              <a:t> </a:t>
            </a:r>
            <a:r>
              <a:rPr sz="1400" spc="-70" dirty="0">
                <a:solidFill>
                  <a:srgbClr val="434343"/>
                </a:solidFill>
                <a:latin typeface="Roboto"/>
                <a:cs typeface="Roboto"/>
              </a:rPr>
              <a:t>selection</a:t>
            </a:r>
            <a:r>
              <a:rPr sz="1400" spc="5" dirty="0">
                <a:solidFill>
                  <a:srgbClr val="434343"/>
                </a:solidFill>
                <a:latin typeface="Roboto"/>
                <a:cs typeface="Roboto"/>
              </a:rPr>
              <a:t> </a:t>
            </a:r>
            <a:r>
              <a:rPr sz="1400" spc="-10" dirty="0">
                <a:solidFill>
                  <a:srgbClr val="434343"/>
                </a:solidFill>
                <a:latin typeface="Roboto"/>
                <a:cs typeface="Roboto"/>
              </a:rPr>
              <a:t>(e.g. </a:t>
            </a:r>
            <a:r>
              <a:rPr sz="1400" spc="-100" dirty="0">
                <a:solidFill>
                  <a:srgbClr val="434343"/>
                </a:solidFill>
                <a:latin typeface="Roboto"/>
                <a:cs typeface="Roboto"/>
              </a:rPr>
              <a:t>decision</a:t>
            </a:r>
            <a:r>
              <a:rPr sz="1400" spc="30" dirty="0">
                <a:solidFill>
                  <a:srgbClr val="434343"/>
                </a:solidFill>
                <a:latin typeface="Roboto"/>
                <a:cs typeface="Roboto"/>
              </a:rPr>
              <a:t> </a:t>
            </a:r>
            <a:r>
              <a:rPr sz="1400" spc="-65" dirty="0">
                <a:solidFill>
                  <a:srgbClr val="434343"/>
                </a:solidFill>
                <a:latin typeface="Roboto"/>
                <a:cs typeface="Roboto"/>
              </a:rPr>
              <a:t>tree,</a:t>
            </a:r>
            <a:r>
              <a:rPr sz="1400" spc="5" dirty="0">
                <a:solidFill>
                  <a:srgbClr val="434343"/>
                </a:solidFill>
                <a:latin typeface="Roboto"/>
                <a:cs typeface="Roboto"/>
              </a:rPr>
              <a:t> </a:t>
            </a:r>
            <a:r>
              <a:rPr sz="1400" spc="-100" dirty="0">
                <a:solidFill>
                  <a:srgbClr val="434343"/>
                </a:solidFill>
                <a:latin typeface="Roboto"/>
                <a:cs typeface="Roboto"/>
              </a:rPr>
              <a:t>support</a:t>
            </a:r>
            <a:r>
              <a:rPr sz="1400" spc="-25" dirty="0">
                <a:solidFill>
                  <a:srgbClr val="434343"/>
                </a:solidFill>
                <a:latin typeface="Roboto"/>
                <a:cs typeface="Roboto"/>
              </a:rPr>
              <a:t> </a:t>
            </a:r>
            <a:r>
              <a:rPr sz="1400" spc="-95" dirty="0">
                <a:solidFill>
                  <a:srgbClr val="434343"/>
                </a:solidFill>
                <a:latin typeface="Roboto"/>
                <a:cs typeface="Roboto"/>
              </a:rPr>
              <a:t>vector</a:t>
            </a:r>
            <a:r>
              <a:rPr sz="1400" spc="15" dirty="0">
                <a:solidFill>
                  <a:srgbClr val="434343"/>
                </a:solidFill>
                <a:latin typeface="Roboto"/>
                <a:cs typeface="Roboto"/>
              </a:rPr>
              <a:t> </a:t>
            </a:r>
            <a:r>
              <a:rPr sz="1400" spc="-95" dirty="0">
                <a:solidFill>
                  <a:srgbClr val="434343"/>
                </a:solidFill>
                <a:latin typeface="Roboto"/>
                <a:cs typeface="Roboto"/>
              </a:rPr>
              <a:t>machine,</a:t>
            </a:r>
            <a:r>
              <a:rPr sz="1400" spc="-10" dirty="0">
                <a:solidFill>
                  <a:srgbClr val="434343"/>
                </a:solidFill>
                <a:latin typeface="Roboto"/>
                <a:cs typeface="Roboto"/>
              </a:rPr>
              <a:t> </a:t>
            </a:r>
            <a:r>
              <a:rPr sz="1400" spc="-65" dirty="0">
                <a:solidFill>
                  <a:srgbClr val="434343"/>
                </a:solidFill>
                <a:latin typeface="Roboto"/>
                <a:cs typeface="Roboto"/>
              </a:rPr>
              <a:t>artificial</a:t>
            </a:r>
            <a:r>
              <a:rPr sz="1400" spc="20" dirty="0">
                <a:solidFill>
                  <a:srgbClr val="434343"/>
                </a:solidFill>
                <a:latin typeface="Roboto"/>
                <a:cs typeface="Roboto"/>
              </a:rPr>
              <a:t> </a:t>
            </a:r>
            <a:r>
              <a:rPr sz="1400" spc="-90" dirty="0">
                <a:solidFill>
                  <a:srgbClr val="434343"/>
                </a:solidFill>
                <a:latin typeface="Roboto"/>
                <a:cs typeface="Roboto"/>
              </a:rPr>
              <a:t>neural</a:t>
            </a:r>
            <a:r>
              <a:rPr sz="1400" spc="5" dirty="0">
                <a:solidFill>
                  <a:srgbClr val="434343"/>
                </a:solidFill>
                <a:latin typeface="Roboto"/>
                <a:cs typeface="Roboto"/>
              </a:rPr>
              <a:t> </a:t>
            </a:r>
            <a:r>
              <a:rPr sz="1400" spc="-10" dirty="0">
                <a:solidFill>
                  <a:srgbClr val="434343"/>
                </a:solidFill>
                <a:latin typeface="Roboto"/>
                <a:cs typeface="Roboto"/>
              </a:rPr>
              <a:t>network).</a:t>
            </a:r>
            <a:endParaRPr sz="1400">
              <a:latin typeface="Roboto"/>
              <a:cs typeface="Roboto"/>
            </a:endParaRPr>
          </a:p>
          <a:p>
            <a:pPr marL="12700">
              <a:lnSpc>
                <a:spcPct val="100000"/>
              </a:lnSpc>
              <a:spcBef>
                <a:spcPts val="395"/>
              </a:spcBef>
            </a:pPr>
            <a:r>
              <a:rPr sz="1400" spc="-105" dirty="0">
                <a:solidFill>
                  <a:srgbClr val="434343"/>
                </a:solidFill>
                <a:latin typeface="Roboto"/>
                <a:cs typeface="Roboto"/>
              </a:rPr>
              <a:t>But</a:t>
            </a:r>
            <a:r>
              <a:rPr sz="1400" spc="-20" dirty="0">
                <a:solidFill>
                  <a:srgbClr val="434343"/>
                </a:solidFill>
                <a:latin typeface="Roboto"/>
                <a:cs typeface="Roboto"/>
              </a:rPr>
              <a:t> </a:t>
            </a:r>
            <a:r>
              <a:rPr sz="1400" spc="-95" dirty="0">
                <a:solidFill>
                  <a:srgbClr val="434343"/>
                </a:solidFill>
                <a:latin typeface="Roboto"/>
                <a:cs typeface="Roboto"/>
              </a:rPr>
              <a:t>every</a:t>
            </a:r>
            <a:r>
              <a:rPr sz="1400" spc="10" dirty="0">
                <a:solidFill>
                  <a:srgbClr val="434343"/>
                </a:solidFill>
                <a:latin typeface="Roboto"/>
                <a:cs typeface="Roboto"/>
              </a:rPr>
              <a:t> </a:t>
            </a:r>
            <a:r>
              <a:rPr sz="1400" spc="-110" dirty="0">
                <a:solidFill>
                  <a:srgbClr val="434343"/>
                </a:solidFill>
                <a:latin typeface="Roboto"/>
                <a:cs typeface="Roboto"/>
              </a:rPr>
              <a:t>method</a:t>
            </a:r>
            <a:r>
              <a:rPr sz="1400" spc="-15" dirty="0">
                <a:solidFill>
                  <a:srgbClr val="434343"/>
                </a:solidFill>
                <a:latin typeface="Roboto"/>
                <a:cs typeface="Roboto"/>
              </a:rPr>
              <a:t> </a:t>
            </a:r>
            <a:r>
              <a:rPr sz="1400" spc="-95" dirty="0">
                <a:solidFill>
                  <a:srgbClr val="434343"/>
                </a:solidFill>
                <a:latin typeface="Roboto"/>
                <a:cs typeface="Roboto"/>
              </a:rPr>
              <a:t>also</a:t>
            </a:r>
            <a:r>
              <a:rPr sz="1400" spc="5" dirty="0">
                <a:solidFill>
                  <a:srgbClr val="434343"/>
                </a:solidFill>
                <a:latin typeface="Roboto"/>
                <a:cs typeface="Roboto"/>
              </a:rPr>
              <a:t> </a:t>
            </a:r>
            <a:r>
              <a:rPr sz="1400" spc="-120" dirty="0">
                <a:solidFill>
                  <a:srgbClr val="434343"/>
                </a:solidFill>
                <a:latin typeface="Roboto"/>
                <a:cs typeface="Roboto"/>
              </a:rPr>
              <a:t>has</a:t>
            </a:r>
            <a:r>
              <a:rPr sz="1400" dirty="0">
                <a:solidFill>
                  <a:srgbClr val="434343"/>
                </a:solidFill>
                <a:latin typeface="Roboto"/>
                <a:cs typeface="Roboto"/>
              </a:rPr>
              <a:t> </a:t>
            </a:r>
            <a:r>
              <a:rPr sz="1400" spc="-105" dirty="0">
                <a:solidFill>
                  <a:srgbClr val="434343"/>
                </a:solidFill>
                <a:latin typeface="Roboto"/>
                <a:cs typeface="Roboto"/>
              </a:rPr>
              <a:t>hyperparameters</a:t>
            </a:r>
            <a:r>
              <a:rPr sz="1400" spc="-35" dirty="0">
                <a:solidFill>
                  <a:srgbClr val="434343"/>
                </a:solidFill>
                <a:latin typeface="Roboto"/>
                <a:cs typeface="Roboto"/>
              </a:rPr>
              <a:t> </a:t>
            </a:r>
            <a:r>
              <a:rPr sz="1400" spc="-95" dirty="0">
                <a:solidFill>
                  <a:srgbClr val="434343"/>
                </a:solidFill>
                <a:latin typeface="Roboto"/>
                <a:cs typeface="Roboto"/>
              </a:rPr>
              <a:t>that</a:t>
            </a:r>
            <a:r>
              <a:rPr sz="1400" spc="-20" dirty="0">
                <a:solidFill>
                  <a:srgbClr val="434343"/>
                </a:solidFill>
                <a:latin typeface="Roboto"/>
                <a:cs typeface="Roboto"/>
              </a:rPr>
              <a:t> </a:t>
            </a:r>
            <a:r>
              <a:rPr sz="1400" spc="-95" dirty="0">
                <a:solidFill>
                  <a:srgbClr val="434343"/>
                </a:solidFill>
                <a:latin typeface="Roboto"/>
                <a:cs typeface="Roboto"/>
              </a:rPr>
              <a:t>also</a:t>
            </a:r>
            <a:r>
              <a:rPr sz="1400" spc="5" dirty="0">
                <a:solidFill>
                  <a:srgbClr val="434343"/>
                </a:solidFill>
                <a:latin typeface="Roboto"/>
                <a:cs typeface="Roboto"/>
              </a:rPr>
              <a:t> </a:t>
            </a:r>
            <a:r>
              <a:rPr sz="1400" spc="-80" dirty="0">
                <a:solidFill>
                  <a:srgbClr val="434343"/>
                </a:solidFill>
                <a:latin typeface="Roboto"/>
                <a:cs typeface="Roboto"/>
              </a:rPr>
              <a:t>influence</a:t>
            </a:r>
            <a:r>
              <a:rPr sz="1400" spc="-15"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110" dirty="0">
                <a:solidFill>
                  <a:srgbClr val="434343"/>
                </a:solidFill>
                <a:latin typeface="Roboto"/>
                <a:cs typeface="Roboto"/>
              </a:rPr>
              <a:t>model</a:t>
            </a:r>
            <a:r>
              <a:rPr sz="1400" spc="5" dirty="0">
                <a:solidFill>
                  <a:srgbClr val="434343"/>
                </a:solidFill>
                <a:latin typeface="Roboto"/>
                <a:cs typeface="Roboto"/>
              </a:rPr>
              <a:t> </a:t>
            </a:r>
            <a:r>
              <a:rPr sz="1400" spc="-120" dirty="0">
                <a:solidFill>
                  <a:srgbClr val="434343"/>
                </a:solidFill>
                <a:latin typeface="Roboto"/>
                <a:cs typeface="Roboto"/>
              </a:rPr>
              <a:t>and</a:t>
            </a:r>
            <a:r>
              <a:rPr sz="1400" dirty="0">
                <a:solidFill>
                  <a:srgbClr val="434343"/>
                </a:solidFill>
                <a:latin typeface="Roboto"/>
                <a:cs typeface="Roboto"/>
              </a:rPr>
              <a:t> </a:t>
            </a:r>
            <a:r>
              <a:rPr sz="1400" spc="-110" dirty="0">
                <a:solidFill>
                  <a:srgbClr val="434343"/>
                </a:solidFill>
                <a:latin typeface="Roboto"/>
                <a:cs typeface="Roboto"/>
              </a:rPr>
              <a:t>hence</a:t>
            </a:r>
            <a:r>
              <a:rPr sz="1400" dirty="0">
                <a:solidFill>
                  <a:srgbClr val="434343"/>
                </a:solidFill>
                <a:latin typeface="Roboto"/>
                <a:cs typeface="Roboto"/>
              </a:rPr>
              <a:t> </a:t>
            </a:r>
            <a:r>
              <a:rPr sz="1400" spc="-120" dirty="0">
                <a:solidFill>
                  <a:srgbClr val="434343"/>
                </a:solidFill>
                <a:latin typeface="Roboto"/>
                <a:cs typeface="Roboto"/>
              </a:rPr>
              <a:t>can</a:t>
            </a:r>
            <a:r>
              <a:rPr sz="1400" spc="10" dirty="0">
                <a:solidFill>
                  <a:srgbClr val="434343"/>
                </a:solidFill>
                <a:latin typeface="Roboto"/>
                <a:cs typeface="Roboto"/>
              </a:rPr>
              <a:t> </a:t>
            </a:r>
            <a:r>
              <a:rPr sz="1400" spc="-110" dirty="0">
                <a:solidFill>
                  <a:srgbClr val="434343"/>
                </a:solidFill>
                <a:latin typeface="Roboto"/>
                <a:cs typeface="Roboto"/>
              </a:rPr>
              <a:t>have</a:t>
            </a:r>
            <a:r>
              <a:rPr sz="1400" spc="-5" dirty="0">
                <a:solidFill>
                  <a:srgbClr val="434343"/>
                </a:solidFill>
                <a:latin typeface="Roboto"/>
                <a:cs typeface="Roboto"/>
              </a:rPr>
              <a:t> </a:t>
            </a:r>
            <a:r>
              <a:rPr sz="1400" spc="-114" dirty="0">
                <a:solidFill>
                  <a:srgbClr val="434343"/>
                </a:solidFill>
                <a:latin typeface="Roboto"/>
                <a:cs typeface="Roboto"/>
              </a:rPr>
              <a:t>a</a:t>
            </a:r>
            <a:r>
              <a:rPr sz="1400" spc="10" dirty="0">
                <a:solidFill>
                  <a:srgbClr val="434343"/>
                </a:solidFill>
                <a:latin typeface="Roboto"/>
                <a:cs typeface="Roboto"/>
              </a:rPr>
              <a:t> </a:t>
            </a:r>
            <a:r>
              <a:rPr sz="1400" spc="-90" dirty="0">
                <a:solidFill>
                  <a:srgbClr val="434343"/>
                </a:solidFill>
                <a:latin typeface="Roboto"/>
                <a:cs typeface="Roboto"/>
              </a:rPr>
              <a:t>big</a:t>
            </a:r>
            <a:r>
              <a:rPr sz="1400" spc="-15" dirty="0">
                <a:solidFill>
                  <a:srgbClr val="434343"/>
                </a:solidFill>
                <a:latin typeface="Roboto"/>
                <a:cs typeface="Roboto"/>
              </a:rPr>
              <a:t> </a:t>
            </a:r>
            <a:r>
              <a:rPr sz="1400" spc="-100" dirty="0">
                <a:solidFill>
                  <a:srgbClr val="434343"/>
                </a:solidFill>
                <a:latin typeface="Roboto"/>
                <a:cs typeface="Roboto"/>
              </a:rPr>
              <a:t>impact</a:t>
            </a:r>
            <a:r>
              <a:rPr sz="1400" dirty="0">
                <a:solidFill>
                  <a:srgbClr val="434343"/>
                </a:solidFill>
                <a:latin typeface="Roboto"/>
                <a:cs typeface="Roboto"/>
              </a:rPr>
              <a:t> </a:t>
            </a:r>
            <a:r>
              <a:rPr sz="1400" spc="-120" dirty="0">
                <a:solidFill>
                  <a:srgbClr val="434343"/>
                </a:solidFill>
                <a:latin typeface="Roboto"/>
                <a:cs typeface="Roboto"/>
              </a:rPr>
              <a:t>on</a:t>
            </a:r>
            <a:r>
              <a:rPr sz="1400" spc="-10"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110" dirty="0">
                <a:solidFill>
                  <a:srgbClr val="434343"/>
                </a:solidFill>
                <a:latin typeface="Roboto"/>
                <a:cs typeface="Roboto"/>
              </a:rPr>
              <a:t>model</a:t>
            </a:r>
            <a:r>
              <a:rPr sz="1400" spc="-10" dirty="0">
                <a:solidFill>
                  <a:srgbClr val="434343"/>
                </a:solidFill>
                <a:latin typeface="Roboto"/>
                <a:cs typeface="Roboto"/>
              </a:rPr>
              <a:t> quality:</a:t>
            </a:r>
            <a:endParaRPr sz="1400">
              <a:latin typeface="Roboto"/>
              <a:cs typeface="Roboto"/>
            </a:endParaRPr>
          </a:p>
          <a:p>
            <a:pPr marL="299085" indent="-286385">
              <a:lnSpc>
                <a:spcPct val="100000"/>
              </a:lnSpc>
              <a:spcBef>
                <a:spcPts val="409"/>
              </a:spcBef>
              <a:buClr>
                <a:srgbClr val="000000"/>
              </a:buClr>
              <a:buFont typeface="Wingdings"/>
              <a:buChar char=""/>
              <a:tabLst>
                <a:tab pos="299085" algn="l"/>
              </a:tabLst>
            </a:pPr>
            <a:r>
              <a:rPr sz="1400" spc="-90" dirty="0">
                <a:solidFill>
                  <a:srgbClr val="434343"/>
                </a:solidFill>
                <a:latin typeface="Roboto"/>
                <a:cs typeface="Roboto"/>
              </a:rPr>
              <a:t>Decision</a:t>
            </a:r>
            <a:r>
              <a:rPr sz="1400" spc="-30" dirty="0">
                <a:solidFill>
                  <a:srgbClr val="434343"/>
                </a:solidFill>
                <a:latin typeface="Roboto"/>
                <a:cs typeface="Roboto"/>
              </a:rPr>
              <a:t> </a:t>
            </a:r>
            <a:r>
              <a:rPr sz="1400" spc="-85" dirty="0">
                <a:solidFill>
                  <a:srgbClr val="434343"/>
                </a:solidFill>
                <a:latin typeface="Roboto"/>
                <a:cs typeface="Roboto"/>
              </a:rPr>
              <a:t>trees</a:t>
            </a:r>
            <a:r>
              <a:rPr sz="1400" spc="-35" dirty="0">
                <a:solidFill>
                  <a:srgbClr val="434343"/>
                </a:solidFill>
                <a:latin typeface="Roboto"/>
                <a:cs typeface="Roboto"/>
              </a:rPr>
              <a:t> </a:t>
            </a:r>
            <a:r>
              <a:rPr sz="1400" dirty="0">
                <a:solidFill>
                  <a:srgbClr val="434343"/>
                </a:solidFill>
                <a:latin typeface="Roboto"/>
                <a:cs typeface="Roboto"/>
              </a:rPr>
              <a:t>:</a:t>
            </a:r>
            <a:r>
              <a:rPr sz="1400" spc="-90" dirty="0">
                <a:solidFill>
                  <a:srgbClr val="434343"/>
                </a:solidFill>
                <a:latin typeface="Roboto"/>
                <a:cs typeface="Roboto"/>
              </a:rPr>
              <a:t> </a:t>
            </a:r>
            <a:r>
              <a:rPr sz="1400" spc="-80" dirty="0">
                <a:solidFill>
                  <a:srgbClr val="434343"/>
                </a:solidFill>
                <a:latin typeface="Roboto"/>
                <a:cs typeface="Roboto"/>
              </a:rPr>
              <a:t>tree</a:t>
            </a:r>
            <a:r>
              <a:rPr sz="1400" spc="-35" dirty="0">
                <a:solidFill>
                  <a:srgbClr val="434343"/>
                </a:solidFill>
                <a:latin typeface="Roboto"/>
                <a:cs typeface="Roboto"/>
              </a:rPr>
              <a:t> </a:t>
            </a:r>
            <a:r>
              <a:rPr sz="1400" spc="-85" dirty="0">
                <a:solidFill>
                  <a:srgbClr val="434343"/>
                </a:solidFill>
                <a:latin typeface="Roboto"/>
                <a:cs typeface="Roboto"/>
              </a:rPr>
              <a:t>depth,</a:t>
            </a:r>
            <a:r>
              <a:rPr sz="1400" spc="-45" dirty="0">
                <a:solidFill>
                  <a:srgbClr val="434343"/>
                </a:solidFill>
                <a:latin typeface="Roboto"/>
                <a:cs typeface="Roboto"/>
              </a:rPr>
              <a:t> </a:t>
            </a:r>
            <a:r>
              <a:rPr sz="1400" spc="-125" dirty="0">
                <a:solidFill>
                  <a:srgbClr val="434343"/>
                </a:solidFill>
                <a:latin typeface="Roboto"/>
                <a:cs typeface="Roboto"/>
              </a:rPr>
              <a:t>minimum</a:t>
            </a:r>
            <a:r>
              <a:rPr sz="1400" spc="-45" dirty="0">
                <a:solidFill>
                  <a:srgbClr val="434343"/>
                </a:solidFill>
                <a:latin typeface="Roboto"/>
                <a:cs typeface="Roboto"/>
              </a:rPr>
              <a:t> </a:t>
            </a:r>
            <a:r>
              <a:rPr sz="1400" spc="-105" dirty="0">
                <a:solidFill>
                  <a:srgbClr val="434343"/>
                </a:solidFill>
                <a:latin typeface="Roboto"/>
                <a:cs typeface="Roboto"/>
              </a:rPr>
              <a:t>samples</a:t>
            </a:r>
            <a:r>
              <a:rPr sz="1400" spc="-40" dirty="0">
                <a:solidFill>
                  <a:srgbClr val="434343"/>
                </a:solidFill>
                <a:latin typeface="Roboto"/>
                <a:cs typeface="Roboto"/>
              </a:rPr>
              <a:t> </a:t>
            </a:r>
            <a:r>
              <a:rPr sz="1400" spc="-25" dirty="0">
                <a:solidFill>
                  <a:srgbClr val="434343"/>
                </a:solidFill>
                <a:latin typeface="Roboto"/>
                <a:cs typeface="Roboto"/>
              </a:rPr>
              <a:t>split,</a:t>
            </a:r>
            <a:r>
              <a:rPr sz="1400" spc="150" dirty="0">
                <a:solidFill>
                  <a:srgbClr val="434343"/>
                </a:solidFill>
                <a:latin typeface="Roboto"/>
                <a:cs typeface="Roboto"/>
              </a:rPr>
              <a:t> </a:t>
            </a:r>
            <a:r>
              <a:rPr sz="1400" spc="-130" dirty="0">
                <a:solidFill>
                  <a:srgbClr val="434343"/>
                </a:solidFill>
                <a:latin typeface="Roboto"/>
                <a:cs typeface="Roboto"/>
              </a:rPr>
              <a:t>maximum</a:t>
            </a:r>
            <a:r>
              <a:rPr sz="1400" spc="-35" dirty="0">
                <a:solidFill>
                  <a:srgbClr val="434343"/>
                </a:solidFill>
                <a:latin typeface="Roboto"/>
                <a:cs typeface="Roboto"/>
              </a:rPr>
              <a:t> </a:t>
            </a:r>
            <a:r>
              <a:rPr sz="1400" spc="-65" dirty="0">
                <a:solidFill>
                  <a:srgbClr val="434343"/>
                </a:solidFill>
                <a:latin typeface="Roboto"/>
                <a:cs typeface="Roboto"/>
              </a:rPr>
              <a:t>leaf</a:t>
            </a:r>
            <a:r>
              <a:rPr sz="1400" spc="-20" dirty="0">
                <a:solidFill>
                  <a:srgbClr val="434343"/>
                </a:solidFill>
                <a:latin typeface="Roboto"/>
                <a:cs typeface="Roboto"/>
              </a:rPr>
              <a:t> </a:t>
            </a:r>
            <a:r>
              <a:rPr sz="1400" spc="-55" dirty="0">
                <a:solidFill>
                  <a:srgbClr val="434343"/>
                </a:solidFill>
                <a:latin typeface="Roboto"/>
                <a:cs typeface="Roboto"/>
              </a:rPr>
              <a:t>nodes,</a:t>
            </a:r>
            <a:r>
              <a:rPr sz="1400" spc="250" dirty="0">
                <a:solidFill>
                  <a:srgbClr val="434343"/>
                </a:solidFill>
                <a:latin typeface="Roboto"/>
                <a:cs typeface="Roboto"/>
              </a:rPr>
              <a:t> </a:t>
            </a:r>
            <a:r>
              <a:rPr sz="1400" dirty="0">
                <a:solidFill>
                  <a:srgbClr val="434343"/>
                </a:solidFill>
                <a:latin typeface="Roboto"/>
                <a:cs typeface="Roboto"/>
              </a:rPr>
              <a:t>.</a:t>
            </a:r>
            <a:r>
              <a:rPr sz="1400" spc="-45" dirty="0">
                <a:solidFill>
                  <a:srgbClr val="434343"/>
                </a:solidFill>
                <a:latin typeface="Roboto"/>
                <a:cs typeface="Roboto"/>
              </a:rPr>
              <a:t> </a:t>
            </a:r>
            <a:r>
              <a:rPr sz="1400" spc="-50" dirty="0">
                <a:solidFill>
                  <a:srgbClr val="434343"/>
                </a:solidFill>
                <a:latin typeface="Roboto"/>
                <a:cs typeface="Roboto"/>
              </a:rPr>
              <a:t>.</a:t>
            </a:r>
            <a:endParaRPr sz="1400">
              <a:latin typeface="Roboto"/>
              <a:cs typeface="Roboto"/>
            </a:endParaRPr>
          </a:p>
          <a:p>
            <a:pPr marL="299085" indent="-286385">
              <a:lnSpc>
                <a:spcPct val="100000"/>
              </a:lnSpc>
              <a:spcBef>
                <a:spcPts val="395"/>
              </a:spcBef>
              <a:buClr>
                <a:srgbClr val="000000"/>
              </a:buClr>
              <a:buFont typeface="Wingdings"/>
              <a:buChar char=""/>
              <a:tabLst>
                <a:tab pos="299085" algn="l"/>
              </a:tabLst>
            </a:pPr>
            <a:r>
              <a:rPr sz="1400" spc="-105" dirty="0">
                <a:solidFill>
                  <a:srgbClr val="434343"/>
                </a:solidFill>
                <a:latin typeface="Roboto"/>
                <a:cs typeface="Roboto"/>
              </a:rPr>
              <a:t>Support</a:t>
            </a:r>
            <a:r>
              <a:rPr sz="1400" spc="-50" dirty="0">
                <a:solidFill>
                  <a:srgbClr val="434343"/>
                </a:solidFill>
                <a:latin typeface="Roboto"/>
                <a:cs typeface="Roboto"/>
              </a:rPr>
              <a:t> </a:t>
            </a:r>
            <a:r>
              <a:rPr sz="1400" spc="-95" dirty="0">
                <a:solidFill>
                  <a:srgbClr val="434343"/>
                </a:solidFill>
                <a:latin typeface="Roboto"/>
                <a:cs typeface="Roboto"/>
              </a:rPr>
              <a:t>vector</a:t>
            </a:r>
            <a:r>
              <a:rPr sz="1400" dirty="0">
                <a:solidFill>
                  <a:srgbClr val="434343"/>
                </a:solidFill>
                <a:latin typeface="Roboto"/>
                <a:cs typeface="Roboto"/>
              </a:rPr>
              <a:t> </a:t>
            </a:r>
            <a:r>
              <a:rPr sz="1400" spc="-114" dirty="0">
                <a:solidFill>
                  <a:srgbClr val="434343"/>
                </a:solidFill>
                <a:latin typeface="Roboto"/>
                <a:cs typeface="Roboto"/>
              </a:rPr>
              <a:t>machine</a:t>
            </a:r>
            <a:r>
              <a:rPr sz="1400" spc="-15" dirty="0">
                <a:solidFill>
                  <a:srgbClr val="434343"/>
                </a:solidFill>
                <a:latin typeface="Roboto"/>
                <a:cs typeface="Roboto"/>
              </a:rPr>
              <a:t> </a:t>
            </a:r>
            <a:r>
              <a:rPr sz="1400" dirty="0">
                <a:solidFill>
                  <a:srgbClr val="434343"/>
                </a:solidFill>
                <a:latin typeface="Roboto"/>
                <a:cs typeface="Roboto"/>
              </a:rPr>
              <a:t>:</a:t>
            </a:r>
            <a:r>
              <a:rPr sz="1400" spc="-10" dirty="0">
                <a:solidFill>
                  <a:srgbClr val="434343"/>
                </a:solidFill>
                <a:latin typeface="Roboto"/>
                <a:cs typeface="Roboto"/>
              </a:rPr>
              <a:t> </a:t>
            </a:r>
            <a:r>
              <a:rPr sz="1400" spc="-75" dirty="0">
                <a:solidFill>
                  <a:srgbClr val="434343"/>
                </a:solidFill>
                <a:latin typeface="Roboto"/>
                <a:cs typeface="Roboto"/>
              </a:rPr>
              <a:t>kernel</a:t>
            </a:r>
            <a:r>
              <a:rPr sz="1400" spc="-25" dirty="0">
                <a:solidFill>
                  <a:srgbClr val="434343"/>
                </a:solidFill>
                <a:latin typeface="Roboto"/>
                <a:cs typeface="Roboto"/>
              </a:rPr>
              <a:t> </a:t>
            </a:r>
            <a:r>
              <a:rPr sz="1400" spc="-80" dirty="0">
                <a:solidFill>
                  <a:srgbClr val="434343"/>
                </a:solidFill>
                <a:latin typeface="Roboto"/>
                <a:cs typeface="Roboto"/>
              </a:rPr>
              <a:t>function,</a:t>
            </a:r>
            <a:r>
              <a:rPr sz="1400" spc="-10" dirty="0">
                <a:solidFill>
                  <a:srgbClr val="434343"/>
                </a:solidFill>
                <a:latin typeface="Roboto"/>
                <a:cs typeface="Roboto"/>
              </a:rPr>
              <a:t> </a:t>
            </a:r>
            <a:r>
              <a:rPr sz="1400" spc="-55" dirty="0">
                <a:solidFill>
                  <a:srgbClr val="434343"/>
                </a:solidFill>
                <a:latin typeface="Roboto"/>
                <a:cs typeface="Roboto"/>
              </a:rPr>
              <a:t>C,</a:t>
            </a:r>
            <a:r>
              <a:rPr sz="1400" spc="-45" dirty="0">
                <a:solidFill>
                  <a:srgbClr val="434343"/>
                </a:solidFill>
                <a:latin typeface="Roboto"/>
                <a:cs typeface="Roboto"/>
              </a:rPr>
              <a:t> </a:t>
            </a:r>
            <a:r>
              <a:rPr sz="1400" spc="-110" dirty="0">
                <a:solidFill>
                  <a:srgbClr val="434343"/>
                </a:solidFill>
                <a:latin typeface="Roboto"/>
                <a:cs typeface="Roboto"/>
              </a:rPr>
              <a:t>gamma,</a:t>
            </a:r>
            <a:r>
              <a:rPr sz="1400" spc="-20" dirty="0">
                <a:solidFill>
                  <a:srgbClr val="434343"/>
                </a:solidFill>
                <a:latin typeface="Roboto"/>
                <a:cs typeface="Roboto"/>
              </a:rPr>
              <a:t> </a:t>
            </a:r>
            <a:r>
              <a:rPr sz="1400" spc="-50" dirty="0">
                <a:solidFill>
                  <a:srgbClr val="434343"/>
                </a:solidFill>
                <a:latin typeface="Roboto"/>
                <a:cs typeface="Roboto"/>
              </a:rPr>
              <a:t>…</a:t>
            </a:r>
            <a:endParaRPr sz="1400">
              <a:latin typeface="Roboto"/>
              <a:cs typeface="Roboto"/>
            </a:endParaRPr>
          </a:p>
          <a:p>
            <a:pPr marL="299085" indent="-286385">
              <a:lnSpc>
                <a:spcPct val="100000"/>
              </a:lnSpc>
              <a:spcBef>
                <a:spcPts val="400"/>
              </a:spcBef>
              <a:buClr>
                <a:srgbClr val="000000"/>
              </a:buClr>
              <a:buFont typeface="Wingdings"/>
              <a:buChar char=""/>
              <a:tabLst>
                <a:tab pos="299085" algn="l"/>
              </a:tabLst>
            </a:pPr>
            <a:r>
              <a:rPr sz="1400" spc="-55" dirty="0">
                <a:solidFill>
                  <a:srgbClr val="434343"/>
                </a:solidFill>
                <a:latin typeface="Roboto"/>
                <a:cs typeface="Roboto"/>
              </a:rPr>
              <a:t>Artificial</a:t>
            </a:r>
            <a:r>
              <a:rPr sz="1400" spc="-5" dirty="0">
                <a:solidFill>
                  <a:srgbClr val="434343"/>
                </a:solidFill>
                <a:latin typeface="Roboto"/>
                <a:cs typeface="Roboto"/>
              </a:rPr>
              <a:t> </a:t>
            </a:r>
            <a:r>
              <a:rPr sz="1400" spc="-90" dirty="0">
                <a:solidFill>
                  <a:srgbClr val="434343"/>
                </a:solidFill>
                <a:latin typeface="Roboto"/>
                <a:cs typeface="Roboto"/>
              </a:rPr>
              <a:t>neural</a:t>
            </a:r>
            <a:r>
              <a:rPr sz="1400" spc="-25" dirty="0">
                <a:solidFill>
                  <a:srgbClr val="434343"/>
                </a:solidFill>
                <a:latin typeface="Roboto"/>
                <a:cs typeface="Roboto"/>
              </a:rPr>
              <a:t> </a:t>
            </a:r>
            <a:r>
              <a:rPr sz="1400" spc="-95" dirty="0">
                <a:solidFill>
                  <a:srgbClr val="434343"/>
                </a:solidFill>
                <a:latin typeface="Roboto"/>
                <a:cs typeface="Roboto"/>
              </a:rPr>
              <a:t>network</a:t>
            </a:r>
            <a:r>
              <a:rPr sz="1400" spc="-35" dirty="0">
                <a:solidFill>
                  <a:srgbClr val="434343"/>
                </a:solidFill>
                <a:latin typeface="Roboto"/>
                <a:cs typeface="Roboto"/>
              </a:rPr>
              <a:t> </a:t>
            </a:r>
            <a:r>
              <a:rPr sz="1400" dirty="0">
                <a:solidFill>
                  <a:srgbClr val="434343"/>
                </a:solidFill>
                <a:latin typeface="Roboto"/>
                <a:cs typeface="Roboto"/>
              </a:rPr>
              <a:t>:</a:t>
            </a:r>
            <a:r>
              <a:rPr sz="1400" spc="-10" dirty="0">
                <a:solidFill>
                  <a:srgbClr val="434343"/>
                </a:solidFill>
                <a:latin typeface="Roboto"/>
                <a:cs typeface="Roboto"/>
              </a:rPr>
              <a:t> </a:t>
            </a:r>
            <a:r>
              <a:rPr sz="1400" spc="-114" dirty="0">
                <a:solidFill>
                  <a:srgbClr val="434343"/>
                </a:solidFill>
                <a:latin typeface="Roboto"/>
                <a:cs typeface="Roboto"/>
              </a:rPr>
              <a:t>number</a:t>
            </a:r>
            <a:r>
              <a:rPr sz="1400" spc="-30" dirty="0">
                <a:solidFill>
                  <a:srgbClr val="434343"/>
                </a:solidFill>
                <a:latin typeface="Roboto"/>
                <a:cs typeface="Roboto"/>
              </a:rPr>
              <a:t> </a:t>
            </a:r>
            <a:r>
              <a:rPr sz="1400" spc="-65" dirty="0">
                <a:solidFill>
                  <a:srgbClr val="434343"/>
                </a:solidFill>
                <a:latin typeface="Roboto"/>
                <a:cs typeface="Roboto"/>
              </a:rPr>
              <a:t>of</a:t>
            </a:r>
            <a:r>
              <a:rPr sz="1400" spc="-20" dirty="0">
                <a:solidFill>
                  <a:srgbClr val="434343"/>
                </a:solidFill>
                <a:latin typeface="Roboto"/>
                <a:cs typeface="Roboto"/>
              </a:rPr>
              <a:t> </a:t>
            </a:r>
            <a:r>
              <a:rPr sz="1400" spc="-80" dirty="0">
                <a:solidFill>
                  <a:srgbClr val="434343"/>
                </a:solidFill>
                <a:latin typeface="Roboto"/>
                <a:cs typeface="Roboto"/>
              </a:rPr>
              <a:t>layers,</a:t>
            </a:r>
            <a:r>
              <a:rPr sz="1400" spc="-5" dirty="0">
                <a:solidFill>
                  <a:srgbClr val="434343"/>
                </a:solidFill>
                <a:latin typeface="Roboto"/>
                <a:cs typeface="Roboto"/>
              </a:rPr>
              <a:t> </a:t>
            </a:r>
            <a:r>
              <a:rPr sz="1400" spc="-114" dirty="0">
                <a:solidFill>
                  <a:srgbClr val="434343"/>
                </a:solidFill>
                <a:latin typeface="Roboto"/>
                <a:cs typeface="Roboto"/>
              </a:rPr>
              <a:t>number</a:t>
            </a:r>
            <a:r>
              <a:rPr sz="1400" spc="-30" dirty="0">
                <a:solidFill>
                  <a:srgbClr val="434343"/>
                </a:solidFill>
                <a:latin typeface="Roboto"/>
                <a:cs typeface="Roboto"/>
              </a:rPr>
              <a:t> </a:t>
            </a:r>
            <a:r>
              <a:rPr sz="1400" spc="-65" dirty="0">
                <a:solidFill>
                  <a:srgbClr val="434343"/>
                </a:solidFill>
                <a:latin typeface="Roboto"/>
                <a:cs typeface="Roboto"/>
              </a:rPr>
              <a:t>of</a:t>
            </a:r>
            <a:r>
              <a:rPr sz="1400" spc="-20" dirty="0">
                <a:solidFill>
                  <a:srgbClr val="434343"/>
                </a:solidFill>
                <a:latin typeface="Roboto"/>
                <a:cs typeface="Roboto"/>
              </a:rPr>
              <a:t> </a:t>
            </a:r>
            <a:r>
              <a:rPr sz="1400" spc="-105" dirty="0">
                <a:solidFill>
                  <a:srgbClr val="434343"/>
                </a:solidFill>
                <a:latin typeface="Roboto"/>
                <a:cs typeface="Roboto"/>
              </a:rPr>
              <a:t>neurons</a:t>
            </a:r>
            <a:r>
              <a:rPr sz="1400" spc="-45" dirty="0">
                <a:solidFill>
                  <a:srgbClr val="434343"/>
                </a:solidFill>
                <a:latin typeface="Roboto"/>
                <a:cs typeface="Roboto"/>
              </a:rPr>
              <a:t> </a:t>
            </a:r>
            <a:r>
              <a:rPr sz="1400" spc="-95" dirty="0">
                <a:solidFill>
                  <a:srgbClr val="434343"/>
                </a:solidFill>
                <a:latin typeface="Roboto"/>
                <a:cs typeface="Roboto"/>
              </a:rPr>
              <a:t>per</a:t>
            </a:r>
            <a:r>
              <a:rPr sz="1400" spc="-15" dirty="0">
                <a:solidFill>
                  <a:srgbClr val="434343"/>
                </a:solidFill>
                <a:latin typeface="Roboto"/>
                <a:cs typeface="Roboto"/>
              </a:rPr>
              <a:t> </a:t>
            </a:r>
            <a:r>
              <a:rPr sz="1400" spc="-70" dirty="0">
                <a:solidFill>
                  <a:srgbClr val="434343"/>
                </a:solidFill>
                <a:latin typeface="Roboto"/>
                <a:cs typeface="Roboto"/>
              </a:rPr>
              <a:t>layer,</a:t>
            </a:r>
            <a:r>
              <a:rPr sz="1400" dirty="0">
                <a:solidFill>
                  <a:srgbClr val="434343"/>
                </a:solidFill>
                <a:latin typeface="Roboto"/>
                <a:cs typeface="Roboto"/>
              </a:rPr>
              <a:t> </a:t>
            </a:r>
            <a:r>
              <a:rPr sz="1400" spc="-85" dirty="0">
                <a:solidFill>
                  <a:srgbClr val="434343"/>
                </a:solidFill>
                <a:latin typeface="Roboto"/>
                <a:cs typeface="Roboto"/>
              </a:rPr>
              <a:t>activation</a:t>
            </a:r>
            <a:r>
              <a:rPr sz="1400" spc="-20" dirty="0">
                <a:solidFill>
                  <a:srgbClr val="434343"/>
                </a:solidFill>
                <a:latin typeface="Roboto"/>
                <a:cs typeface="Roboto"/>
              </a:rPr>
              <a:t> </a:t>
            </a:r>
            <a:r>
              <a:rPr sz="1400" spc="-80" dirty="0">
                <a:solidFill>
                  <a:srgbClr val="434343"/>
                </a:solidFill>
                <a:latin typeface="Roboto"/>
                <a:cs typeface="Roboto"/>
              </a:rPr>
              <a:t>function,</a:t>
            </a:r>
            <a:r>
              <a:rPr sz="1400" spc="-40" dirty="0">
                <a:solidFill>
                  <a:srgbClr val="434343"/>
                </a:solidFill>
                <a:latin typeface="Roboto"/>
                <a:cs typeface="Roboto"/>
              </a:rPr>
              <a:t> </a:t>
            </a:r>
            <a:r>
              <a:rPr sz="1400" spc="-50" dirty="0">
                <a:solidFill>
                  <a:srgbClr val="434343"/>
                </a:solidFill>
                <a:latin typeface="Roboto"/>
                <a:cs typeface="Roboto"/>
              </a:rPr>
              <a:t>…</a:t>
            </a:r>
            <a:endParaRPr sz="1400">
              <a:latin typeface="Roboto"/>
              <a:cs typeface="Roboto"/>
            </a:endParaRPr>
          </a:p>
          <a:p>
            <a:pPr marL="12700">
              <a:lnSpc>
                <a:spcPct val="100000"/>
              </a:lnSpc>
              <a:spcBef>
                <a:spcPts val="405"/>
              </a:spcBef>
            </a:pPr>
            <a:r>
              <a:rPr sz="1400" spc="-125" dirty="0">
                <a:solidFill>
                  <a:srgbClr val="434343"/>
                </a:solidFill>
                <a:latin typeface="Roboto"/>
                <a:cs typeface="Roboto"/>
              </a:rPr>
              <a:t>So</a:t>
            </a:r>
            <a:r>
              <a:rPr sz="1400" spc="-10" dirty="0">
                <a:solidFill>
                  <a:srgbClr val="434343"/>
                </a:solidFill>
                <a:latin typeface="Roboto"/>
                <a:cs typeface="Roboto"/>
              </a:rPr>
              <a:t> </a:t>
            </a:r>
            <a:r>
              <a:rPr sz="1400" spc="-45" dirty="0">
                <a:solidFill>
                  <a:srgbClr val="434343"/>
                </a:solidFill>
                <a:latin typeface="Roboto"/>
                <a:cs typeface="Roboto"/>
              </a:rPr>
              <a:t>it</a:t>
            </a:r>
            <a:r>
              <a:rPr sz="1400" spc="-10" dirty="0">
                <a:solidFill>
                  <a:srgbClr val="434343"/>
                </a:solidFill>
                <a:latin typeface="Roboto"/>
                <a:cs typeface="Roboto"/>
              </a:rPr>
              <a:t> </a:t>
            </a:r>
            <a:r>
              <a:rPr sz="1400" spc="-65" dirty="0">
                <a:solidFill>
                  <a:srgbClr val="434343"/>
                </a:solidFill>
                <a:latin typeface="Roboto"/>
                <a:cs typeface="Roboto"/>
              </a:rPr>
              <a:t>is</a:t>
            </a:r>
            <a:r>
              <a:rPr sz="1400" spc="5" dirty="0">
                <a:solidFill>
                  <a:srgbClr val="434343"/>
                </a:solidFill>
                <a:latin typeface="Roboto"/>
                <a:cs typeface="Roboto"/>
              </a:rPr>
              <a:t> </a:t>
            </a:r>
            <a:r>
              <a:rPr sz="1400" spc="-105" dirty="0">
                <a:solidFill>
                  <a:srgbClr val="434343"/>
                </a:solidFill>
                <a:latin typeface="Roboto"/>
                <a:cs typeface="Roboto"/>
              </a:rPr>
              <a:t>not</a:t>
            </a:r>
            <a:r>
              <a:rPr sz="1400" spc="-15" dirty="0">
                <a:solidFill>
                  <a:srgbClr val="434343"/>
                </a:solidFill>
                <a:latin typeface="Roboto"/>
                <a:cs typeface="Roboto"/>
              </a:rPr>
              <a:t> </a:t>
            </a:r>
            <a:r>
              <a:rPr sz="1400" spc="-100" dirty="0">
                <a:solidFill>
                  <a:srgbClr val="434343"/>
                </a:solidFill>
                <a:latin typeface="Roboto"/>
                <a:cs typeface="Roboto"/>
              </a:rPr>
              <a:t>only</a:t>
            </a:r>
            <a:r>
              <a:rPr sz="1400" spc="-20" dirty="0">
                <a:solidFill>
                  <a:srgbClr val="434343"/>
                </a:solidFill>
                <a:latin typeface="Roboto"/>
                <a:cs typeface="Roboto"/>
              </a:rPr>
              <a:t> </a:t>
            </a:r>
            <a:r>
              <a:rPr sz="1400" spc="-105" dirty="0">
                <a:solidFill>
                  <a:srgbClr val="434343"/>
                </a:solidFill>
                <a:latin typeface="Roboto"/>
                <a:cs typeface="Roboto"/>
              </a:rPr>
              <a:t>about</a:t>
            </a:r>
            <a:r>
              <a:rPr sz="1400" spc="-15" dirty="0">
                <a:solidFill>
                  <a:srgbClr val="434343"/>
                </a:solidFill>
                <a:latin typeface="Roboto"/>
                <a:cs typeface="Roboto"/>
              </a:rPr>
              <a:t> </a:t>
            </a:r>
            <a:r>
              <a:rPr sz="1400" spc="-100" dirty="0">
                <a:solidFill>
                  <a:srgbClr val="434343"/>
                </a:solidFill>
                <a:latin typeface="Roboto"/>
                <a:cs typeface="Roboto"/>
              </a:rPr>
              <a:t>choosing</a:t>
            </a:r>
            <a:r>
              <a:rPr sz="1400" spc="-30" dirty="0">
                <a:solidFill>
                  <a:srgbClr val="434343"/>
                </a:solidFill>
                <a:latin typeface="Roboto"/>
                <a:cs typeface="Roboto"/>
              </a:rPr>
              <a:t> </a:t>
            </a:r>
            <a:r>
              <a:rPr sz="1400" spc="-100" dirty="0">
                <a:solidFill>
                  <a:srgbClr val="006FC0"/>
                </a:solidFill>
                <a:latin typeface="Roboto"/>
                <a:cs typeface="Roboto"/>
              </a:rPr>
              <a:t>the</a:t>
            </a:r>
            <a:r>
              <a:rPr sz="1400" spc="-10" dirty="0">
                <a:solidFill>
                  <a:srgbClr val="006FC0"/>
                </a:solidFill>
                <a:latin typeface="Roboto"/>
                <a:cs typeface="Roboto"/>
              </a:rPr>
              <a:t> </a:t>
            </a:r>
            <a:r>
              <a:rPr sz="1400" spc="-80" dirty="0">
                <a:solidFill>
                  <a:srgbClr val="006FC0"/>
                </a:solidFill>
                <a:latin typeface="Roboto"/>
                <a:cs typeface="Roboto"/>
              </a:rPr>
              <a:t>right</a:t>
            </a:r>
            <a:r>
              <a:rPr sz="1400" spc="-30" dirty="0">
                <a:solidFill>
                  <a:srgbClr val="006FC0"/>
                </a:solidFill>
                <a:latin typeface="Roboto"/>
                <a:cs typeface="Roboto"/>
              </a:rPr>
              <a:t> </a:t>
            </a:r>
            <a:r>
              <a:rPr sz="1400" spc="-95" dirty="0">
                <a:solidFill>
                  <a:srgbClr val="006FC0"/>
                </a:solidFill>
                <a:latin typeface="Roboto"/>
                <a:cs typeface="Roboto"/>
              </a:rPr>
              <a:t>modeling</a:t>
            </a:r>
            <a:r>
              <a:rPr sz="1400" spc="-10" dirty="0">
                <a:solidFill>
                  <a:srgbClr val="006FC0"/>
                </a:solidFill>
                <a:latin typeface="Roboto"/>
                <a:cs typeface="Roboto"/>
              </a:rPr>
              <a:t> </a:t>
            </a:r>
            <a:r>
              <a:rPr sz="1400" spc="-85" dirty="0">
                <a:solidFill>
                  <a:srgbClr val="006FC0"/>
                </a:solidFill>
                <a:latin typeface="Roboto"/>
                <a:cs typeface="Roboto"/>
              </a:rPr>
              <a:t>technique</a:t>
            </a:r>
            <a:r>
              <a:rPr sz="1400" spc="-85" dirty="0">
                <a:solidFill>
                  <a:srgbClr val="434343"/>
                </a:solidFill>
                <a:latin typeface="Roboto"/>
                <a:cs typeface="Roboto"/>
              </a:rPr>
              <a:t>,</a:t>
            </a:r>
            <a:r>
              <a:rPr sz="1400" spc="-25" dirty="0">
                <a:solidFill>
                  <a:srgbClr val="434343"/>
                </a:solidFill>
                <a:latin typeface="Roboto"/>
                <a:cs typeface="Roboto"/>
              </a:rPr>
              <a:t> </a:t>
            </a:r>
            <a:r>
              <a:rPr sz="1400" spc="-110" dirty="0">
                <a:solidFill>
                  <a:srgbClr val="434343"/>
                </a:solidFill>
                <a:latin typeface="Roboto"/>
                <a:cs typeface="Roboto"/>
              </a:rPr>
              <a:t>but</a:t>
            </a:r>
            <a:r>
              <a:rPr sz="1400" spc="-20" dirty="0">
                <a:solidFill>
                  <a:srgbClr val="434343"/>
                </a:solidFill>
                <a:latin typeface="Roboto"/>
                <a:cs typeface="Roboto"/>
              </a:rPr>
              <a:t> </a:t>
            </a:r>
            <a:r>
              <a:rPr sz="1400" spc="-95" dirty="0">
                <a:solidFill>
                  <a:srgbClr val="434343"/>
                </a:solidFill>
                <a:latin typeface="Roboto"/>
                <a:cs typeface="Roboto"/>
              </a:rPr>
              <a:t>also</a:t>
            </a:r>
            <a:r>
              <a:rPr sz="1400" dirty="0">
                <a:solidFill>
                  <a:srgbClr val="434343"/>
                </a:solidFill>
                <a:latin typeface="Roboto"/>
                <a:cs typeface="Roboto"/>
              </a:rPr>
              <a:t> </a:t>
            </a:r>
            <a:r>
              <a:rPr sz="1400" spc="-100" dirty="0">
                <a:solidFill>
                  <a:srgbClr val="006FC0"/>
                </a:solidFill>
                <a:latin typeface="Roboto"/>
                <a:cs typeface="Roboto"/>
              </a:rPr>
              <a:t>the</a:t>
            </a:r>
            <a:r>
              <a:rPr sz="1400" spc="-20" dirty="0">
                <a:solidFill>
                  <a:srgbClr val="006FC0"/>
                </a:solidFill>
                <a:latin typeface="Roboto"/>
                <a:cs typeface="Roboto"/>
              </a:rPr>
              <a:t> </a:t>
            </a:r>
            <a:r>
              <a:rPr sz="1400" spc="-85" dirty="0">
                <a:solidFill>
                  <a:srgbClr val="006FC0"/>
                </a:solidFill>
                <a:latin typeface="Roboto"/>
                <a:cs typeface="Roboto"/>
              </a:rPr>
              <a:t>right</a:t>
            </a:r>
            <a:r>
              <a:rPr sz="1400" spc="-20" dirty="0">
                <a:solidFill>
                  <a:srgbClr val="006FC0"/>
                </a:solidFill>
                <a:latin typeface="Roboto"/>
                <a:cs typeface="Roboto"/>
              </a:rPr>
              <a:t> </a:t>
            </a:r>
            <a:r>
              <a:rPr sz="1400" spc="-95" dirty="0">
                <a:solidFill>
                  <a:srgbClr val="006FC0"/>
                </a:solidFill>
                <a:latin typeface="Roboto"/>
                <a:cs typeface="Roboto"/>
              </a:rPr>
              <a:t>hyperparameters</a:t>
            </a:r>
            <a:r>
              <a:rPr sz="1400" spc="-95" dirty="0">
                <a:solidFill>
                  <a:srgbClr val="434343"/>
                </a:solidFill>
                <a:latin typeface="Roboto"/>
                <a:cs typeface="Roboto"/>
              </a:rPr>
              <a:t>.</a:t>
            </a:r>
            <a:r>
              <a:rPr sz="1400" spc="-35" dirty="0">
                <a:solidFill>
                  <a:srgbClr val="434343"/>
                </a:solidFill>
                <a:latin typeface="Roboto"/>
                <a:cs typeface="Roboto"/>
              </a:rPr>
              <a:t> </a:t>
            </a:r>
            <a:r>
              <a:rPr sz="1400" spc="-95" dirty="0">
                <a:solidFill>
                  <a:srgbClr val="434343"/>
                </a:solidFill>
                <a:latin typeface="Roboto"/>
                <a:cs typeface="Roboto"/>
              </a:rPr>
              <a:t>This</a:t>
            </a:r>
            <a:r>
              <a:rPr sz="1400" spc="-15" dirty="0">
                <a:solidFill>
                  <a:srgbClr val="434343"/>
                </a:solidFill>
                <a:latin typeface="Roboto"/>
                <a:cs typeface="Roboto"/>
              </a:rPr>
              <a:t> </a:t>
            </a:r>
            <a:r>
              <a:rPr sz="1400" spc="-65" dirty="0">
                <a:solidFill>
                  <a:srgbClr val="434343"/>
                </a:solidFill>
                <a:latin typeface="Roboto"/>
                <a:cs typeface="Roboto"/>
              </a:rPr>
              <a:t>is</a:t>
            </a:r>
            <a:r>
              <a:rPr sz="1400" spc="5" dirty="0">
                <a:solidFill>
                  <a:srgbClr val="434343"/>
                </a:solidFill>
                <a:latin typeface="Roboto"/>
                <a:cs typeface="Roboto"/>
              </a:rPr>
              <a:t> </a:t>
            </a:r>
            <a:r>
              <a:rPr sz="1400" spc="-85" dirty="0">
                <a:solidFill>
                  <a:srgbClr val="434343"/>
                </a:solidFill>
                <a:latin typeface="Roboto"/>
                <a:cs typeface="Roboto"/>
              </a:rPr>
              <a:t>called</a:t>
            </a:r>
            <a:r>
              <a:rPr sz="1400" spc="15" dirty="0">
                <a:solidFill>
                  <a:srgbClr val="434343"/>
                </a:solidFill>
                <a:latin typeface="Roboto"/>
                <a:cs typeface="Roboto"/>
              </a:rPr>
              <a:t> </a:t>
            </a:r>
            <a:r>
              <a:rPr sz="1400" spc="-100" dirty="0">
                <a:solidFill>
                  <a:srgbClr val="006FC0"/>
                </a:solidFill>
                <a:latin typeface="Roboto"/>
                <a:cs typeface="Roboto"/>
              </a:rPr>
              <a:t>hyperparameter</a:t>
            </a:r>
            <a:r>
              <a:rPr sz="1400" spc="-25" dirty="0">
                <a:solidFill>
                  <a:srgbClr val="006FC0"/>
                </a:solidFill>
                <a:latin typeface="Roboto"/>
                <a:cs typeface="Roboto"/>
              </a:rPr>
              <a:t> </a:t>
            </a:r>
            <a:r>
              <a:rPr sz="1400" spc="-10" dirty="0">
                <a:solidFill>
                  <a:srgbClr val="006FC0"/>
                </a:solidFill>
                <a:latin typeface="Roboto"/>
                <a:cs typeface="Roboto"/>
              </a:rPr>
              <a:t>tuning</a:t>
            </a:r>
            <a:r>
              <a:rPr sz="1400" spc="-10" dirty="0">
                <a:solidFill>
                  <a:srgbClr val="434343"/>
                </a:solidFill>
                <a:latin typeface="Roboto"/>
                <a:cs typeface="Roboto"/>
              </a:rPr>
              <a:t>.</a:t>
            </a:r>
            <a:endParaRPr sz="1400">
              <a:latin typeface="Roboto"/>
              <a:cs typeface="Roboto"/>
            </a:endParaRPr>
          </a:p>
          <a:p>
            <a:pPr marL="12700" marR="6350">
              <a:lnSpc>
                <a:spcPct val="100000"/>
              </a:lnSpc>
              <a:spcBef>
                <a:spcPts val="395"/>
              </a:spcBef>
            </a:pPr>
            <a:r>
              <a:rPr sz="1400" spc="-80" dirty="0">
                <a:solidFill>
                  <a:srgbClr val="434343"/>
                </a:solidFill>
                <a:latin typeface="Roboto"/>
                <a:cs typeface="Roboto"/>
              </a:rPr>
              <a:t>Mostly,</a:t>
            </a:r>
            <a:r>
              <a:rPr sz="1400" spc="-10" dirty="0">
                <a:solidFill>
                  <a:srgbClr val="434343"/>
                </a:solidFill>
                <a:latin typeface="Roboto"/>
                <a:cs typeface="Roboto"/>
              </a:rPr>
              <a:t> </a:t>
            </a:r>
            <a:r>
              <a:rPr sz="1400" dirty="0">
                <a:solidFill>
                  <a:srgbClr val="434343"/>
                </a:solidFill>
                <a:latin typeface="Roboto"/>
                <a:cs typeface="Roboto"/>
              </a:rPr>
              <a:t>it</a:t>
            </a:r>
            <a:r>
              <a:rPr sz="1400" spc="-5" dirty="0">
                <a:solidFill>
                  <a:srgbClr val="434343"/>
                </a:solidFill>
                <a:latin typeface="Roboto"/>
                <a:cs typeface="Roboto"/>
              </a:rPr>
              <a:t> </a:t>
            </a:r>
            <a:r>
              <a:rPr sz="1400" dirty="0">
                <a:solidFill>
                  <a:srgbClr val="434343"/>
                </a:solidFill>
                <a:latin typeface="Roboto"/>
                <a:cs typeface="Roboto"/>
              </a:rPr>
              <a:t>is</a:t>
            </a:r>
            <a:r>
              <a:rPr sz="1400" spc="5" dirty="0">
                <a:solidFill>
                  <a:srgbClr val="434343"/>
                </a:solidFill>
                <a:latin typeface="Roboto"/>
                <a:cs typeface="Roboto"/>
              </a:rPr>
              <a:t> </a:t>
            </a:r>
            <a:r>
              <a:rPr sz="1400" spc="-80" dirty="0">
                <a:solidFill>
                  <a:srgbClr val="434343"/>
                </a:solidFill>
                <a:latin typeface="Roboto"/>
                <a:cs typeface="Roboto"/>
              </a:rPr>
              <a:t>only</a:t>
            </a:r>
            <a:r>
              <a:rPr sz="1400" dirty="0">
                <a:solidFill>
                  <a:srgbClr val="434343"/>
                </a:solidFill>
                <a:latin typeface="Roboto"/>
                <a:cs typeface="Roboto"/>
              </a:rPr>
              <a:t> </a:t>
            </a:r>
            <a:r>
              <a:rPr sz="1400" spc="-85" dirty="0">
                <a:solidFill>
                  <a:srgbClr val="434343"/>
                </a:solidFill>
                <a:latin typeface="Roboto"/>
                <a:cs typeface="Roboto"/>
              </a:rPr>
              <a:t>possible</a:t>
            </a:r>
            <a:r>
              <a:rPr sz="1400" spc="15" dirty="0">
                <a:solidFill>
                  <a:srgbClr val="434343"/>
                </a:solidFill>
                <a:latin typeface="Roboto"/>
                <a:cs typeface="Roboto"/>
              </a:rPr>
              <a:t> </a:t>
            </a:r>
            <a:r>
              <a:rPr sz="1400" spc="-30" dirty="0">
                <a:solidFill>
                  <a:srgbClr val="434343"/>
                </a:solidFill>
                <a:latin typeface="Roboto"/>
                <a:cs typeface="Roboto"/>
              </a:rPr>
              <a:t>to</a:t>
            </a:r>
            <a:r>
              <a:rPr sz="1400" spc="-5" dirty="0">
                <a:solidFill>
                  <a:srgbClr val="434343"/>
                </a:solidFill>
                <a:latin typeface="Roboto"/>
                <a:cs typeface="Roboto"/>
              </a:rPr>
              <a:t> </a:t>
            </a:r>
            <a:r>
              <a:rPr sz="1400" spc="-55" dirty="0">
                <a:solidFill>
                  <a:srgbClr val="434343"/>
                </a:solidFill>
                <a:latin typeface="Roboto"/>
                <a:cs typeface="Roboto"/>
              </a:rPr>
              <a:t>find</a:t>
            </a:r>
            <a:r>
              <a:rPr sz="1400" spc="10" dirty="0">
                <a:solidFill>
                  <a:srgbClr val="434343"/>
                </a:solidFill>
                <a:latin typeface="Roboto"/>
                <a:cs typeface="Roboto"/>
              </a:rPr>
              <a:t> </a:t>
            </a:r>
            <a:r>
              <a:rPr sz="1400" spc="-75" dirty="0">
                <a:solidFill>
                  <a:srgbClr val="434343"/>
                </a:solidFill>
                <a:latin typeface="Roboto"/>
                <a:cs typeface="Roboto"/>
              </a:rPr>
              <a:t>the</a:t>
            </a:r>
            <a:r>
              <a:rPr sz="1400" spc="-5" dirty="0">
                <a:solidFill>
                  <a:srgbClr val="434343"/>
                </a:solidFill>
                <a:latin typeface="Roboto"/>
                <a:cs typeface="Roboto"/>
              </a:rPr>
              <a:t> </a:t>
            </a:r>
            <a:r>
              <a:rPr sz="1400" spc="-80" dirty="0">
                <a:solidFill>
                  <a:srgbClr val="434343"/>
                </a:solidFill>
                <a:latin typeface="Roboto"/>
                <a:cs typeface="Roboto"/>
              </a:rPr>
              <a:t>best</a:t>
            </a:r>
            <a:r>
              <a:rPr sz="1400" dirty="0">
                <a:solidFill>
                  <a:srgbClr val="434343"/>
                </a:solidFill>
                <a:latin typeface="Roboto"/>
                <a:cs typeface="Roboto"/>
              </a:rPr>
              <a:t> </a:t>
            </a:r>
            <a:r>
              <a:rPr sz="1400" spc="-95" dirty="0">
                <a:solidFill>
                  <a:srgbClr val="434343"/>
                </a:solidFill>
                <a:latin typeface="Roboto"/>
                <a:cs typeface="Roboto"/>
              </a:rPr>
              <a:t>modeling</a:t>
            </a:r>
            <a:r>
              <a:rPr sz="1400" spc="5" dirty="0">
                <a:solidFill>
                  <a:srgbClr val="434343"/>
                </a:solidFill>
                <a:latin typeface="Roboto"/>
                <a:cs typeface="Roboto"/>
              </a:rPr>
              <a:t> </a:t>
            </a:r>
            <a:r>
              <a:rPr sz="1400" spc="-95" dirty="0">
                <a:solidFill>
                  <a:srgbClr val="434343"/>
                </a:solidFill>
                <a:latin typeface="Roboto"/>
                <a:cs typeface="Roboto"/>
              </a:rPr>
              <a:t>technique</a:t>
            </a:r>
            <a:r>
              <a:rPr sz="1400" spc="10" dirty="0">
                <a:solidFill>
                  <a:srgbClr val="434343"/>
                </a:solidFill>
                <a:latin typeface="Roboto"/>
                <a:cs typeface="Roboto"/>
              </a:rPr>
              <a:t> </a:t>
            </a:r>
            <a:r>
              <a:rPr sz="1400" spc="-105" dirty="0">
                <a:solidFill>
                  <a:srgbClr val="434343"/>
                </a:solidFill>
                <a:latin typeface="Roboto"/>
                <a:cs typeface="Roboto"/>
              </a:rPr>
              <a:t>and</a:t>
            </a:r>
            <a:r>
              <a:rPr sz="1400" spc="20" dirty="0">
                <a:solidFill>
                  <a:srgbClr val="434343"/>
                </a:solidFill>
                <a:latin typeface="Roboto"/>
                <a:cs typeface="Roboto"/>
              </a:rPr>
              <a:t> </a:t>
            </a:r>
            <a:r>
              <a:rPr sz="1400" spc="-55" dirty="0">
                <a:solidFill>
                  <a:srgbClr val="434343"/>
                </a:solidFill>
                <a:latin typeface="Roboto"/>
                <a:cs typeface="Roboto"/>
              </a:rPr>
              <a:t>set</a:t>
            </a:r>
            <a:r>
              <a:rPr sz="1400" spc="10" dirty="0">
                <a:solidFill>
                  <a:srgbClr val="434343"/>
                </a:solidFill>
                <a:latin typeface="Roboto"/>
                <a:cs typeface="Roboto"/>
              </a:rPr>
              <a:t> </a:t>
            </a:r>
            <a:r>
              <a:rPr sz="1400" dirty="0">
                <a:solidFill>
                  <a:srgbClr val="434343"/>
                </a:solidFill>
                <a:latin typeface="Roboto"/>
                <a:cs typeface="Roboto"/>
              </a:rPr>
              <a:t>of</a:t>
            </a:r>
            <a:r>
              <a:rPr sz="1400" spc="10" dirty="0">
                <a:solidFill>
                  <a:srgbClr val="434343"/>
                </a:solidFill>
                <a:latin typeface="Roboto"/>
                <a:cs typeface="Roboto"/>
              </a:rPr>
              <a:t> </a:t>
            </a:r>
            <a:r>
              <a:rPr sz="1400" spc="-100" dirty="0">
                <a:solidFill>
                  <a:srgbClr val="434343"/>
                </a:solidFill>
                <a:latin typeface="Roboto"/>
                <a:cs typeface="Roboto"/>
              </a:rPr>
              <a:t>hyperparameters</a:t>
            </a:r>
            <a:r>
              <a:rPr sz="1400" spc="10" dirty="0">
                <a:solidFill>
                  <a:srgbClr val="434343"/>
                </a:solidFill>
                <a:latin typeface="Roboto"/>
                <a:cs typeface="Roboto"/>
              </a:rPr>
              <a:t> </a:t>
            </a:r>
            <a:r>
              <a:rPr sz="1400" spc="-90" dirty="0">
                <a:solidFill>
                  <a:srgbClr val="434343"/>
                </a:solidFill>
                <a:latin typeface="Roboto"/>
                <a:cs typeface="Roboto"/>
              </a:rPr>
              <a:t>by</a:t>
            </a:r>
            <a:r>
              <a:rPr sz="1400" spc="5" dirty="0">
                <a:solidFill>
                  <a:srgbClr val="434343"/>
                </a:solidFill>
                <a:latin typeface="Roboto"/>
                <a:cs typeface="Roboto"/>
              </a:rPr>
              <a:t> </a:t>
            </a:r>
            <a:r>
              <a:rPr sz="1400" spc="-45" dirty="0">
                <a:solidFill>
                  <a:srgbClr val="434343"/>
                </a:solidFill>
                <a:latin typeface="Roboto"/>
                <a:cs typeface="Roboto"/>
              </a:rPr>
              <a:t>trial</a:t>
            </a:r>
            <a:r>
              <a:rPr sz="1400" spc="5" dirty="0">
                <a:solidFill>
                  <a:srgbClr val="434343"/>
                </a:solidFill>
                <a:latin typeface="Roboto"/>
                <a:cs typeface="Roboto"/>
              </a:rPr>
              <a:t> </a:t>
            </a:r>
            <a:r>
              <a:rPr sz="1400" spc="-105" dirty="0">
                <a:solidFill>
                  <a:srgbClr val="434343"/>
                </a:solidFill>
                <a:latin typeface="Roboto"/>
                <a:cs typeface="Roboto"/>
              </a:rPr>
              <a:t>and</a:t>
            </a:r>
            <a:r>
              <a:rPr sz="1400" spc="15" dirty="0">
                <a:solidFill>
                  <a:srgbClr val="434343"/>
                </a:solidFill>
                <a:latin typeface="Roboto"/>
                <a:cs typeface="Roboto"/>
              </a:rPr>
              <a:t> </a:t>
            </a:r>
            <a:r>
              <a:rPr sz="1400" spc="-60" dirty="0">
                <a:solidFill>
                  <a:srgbClr val="434343"/>
                </a:solidFill>
                <a:latin typeface="Roboto"/>
                <a:cs typeface="Roboto"/>
              </a:rPr>
              <a:t>error.</a:t>
            </a:r>
            <a:r>
              <a:rPr sz="1400" spc="10" dirty="0">
                <a:solidFill>
                  <a:srgbClr val="434343"/>
                </a:solidFill>
                <a:latin typeface="Roboto"/>
                <a:cs typeface="Roboto"/>
              </a:rPr>
              <a:t> </a:t>
            </a:r>
            <a:r>
              <a:rPr sz="1400" spc="-95" dirty="0">
                <a:solidFill>
                  <a:srgbClr val="434343"/>
                </a:solidFill>
                <a:latin typeface="Roboto"/>
                <a:cs typeface="Roboto"/>
              </a:rPr>
              <a:t>But</a:t>
            </a:r>
            <a:r>
              <a:rPr sz="1400" spc="5" dirty="0">
                <a:solidFill>
                  <a:srgbClr val="434343"/>
                </a:solidFill>
                <a:latin typeface="Roboto"/>
                <a:cs typeface="Roboto"/>
              </a:rPr>
              <a:t> </a:t>
            </a:r>
            <a:r>
              <a:rPr sz="1400" spc="-90" dirty="0">
                <a:solidFill>
                  <a:srgbClr val="434343"/>
                </a:solidFill>
                <a:latin typeface="Roboto"/>
                <a:cs typeface="Roboto"/>
              </a:rPr>
              <a:t>doing</a:t>
            </a:r>
            <a:r>
              <a:rPr sz="1400" spc="10" dirty="0">
                <a:solidFill>
                  <a:srgbClr val="434343"/>
                </a:solidFill>
                <a:latin typeface="Roboto"/>
                <a:cs typeface="Roboto"/>
              </a:rPr>
              <a:t> </a:t>
            </a:r>
            <a:r>
              <a:rPr sz="1400" spc="-65" dirty="0">
                <a:solidFill>
                  <a:srgbClr val="434343"/>
                </a:solidFill>
                <a:latin typeface="Roboto"/>
                <a:cs typeface="Roboto"/>
              </a:rPr>
              <a:t>this</a:t>
            </a:r>
            <a:r>
              <a:rPr sz="1400" dirty="0">
                <a:solidFill>
                  <a:srgbClr val="434343"/>
                </a:solidFill>
                <a:latin typeface="Roboto"/>
                <a:cs typeface="Roboto"/>
              </a:rPr>
              <a:t> </a:t>
            </a:r>
            <a:r>
              <a:rPr sz="1400" spc="-75" dirty="0">
                <a:solidFill>
                  <a:srgbClr val="434343"/>
                </a:solidFill>
                <a:latin typeface="Roboto"/>
                <a:cs typeface="Roboto"/>
              </a:rPr>
              <a:t>right</a:t>
            </a:r>
            <a:r>
              <a:rPr sz="1400" dirty="0">
                <a:solidFill>
                  <a:srgbClr val="434343"/>
                </a:solidFill>
                <a:latin typeface="Roboto"/>
                <a:cs typeface="Roboto"/>
              </a:rPr>
              <a:t> </a:t>
            </a:r>
            <a:r>
              <a:rPr sz="1400" spc="-75" dirty="0">
                <a:solidFill>
                  <a:srgbClr val="434343"/>
                </a:solidFill>
                <a:latin typeface="Roboto"/>
                <a:cs typeface="Roboto"/>
              </a:rPr>
              <a:t>requires</a:t>
            </a:r>
            <a:r>
              <a:rPr sz="1400" spc="5" dirty="0">
                <a:solidFill>
                  <a:srgbClr val="434343"/>
                </a:solidFill>
                <a:latin typeface="Roboto"/>
                <a:cs typeface="Roboto"/>
              </a:rPr>
              <a:t> </a:t>
            </a:r>
            <a:r>
              <a:rPr sz="1400" spc="-50" dirty="0">
                <a:solidFill>
                  <a:srgbClr val="434343"/>
                </a:solidFill>
                <a:latin typeface="Roboto"/>
                <a:cs typeface="Roboto"/>
              </a:rPr>
              <a:t>a </a:t>
            </a:r>
            <a:r>
              <a:rPr sz="1400" spc="-114" dirty="0">
                <a:solidFill>
                  <a:srgbClr val="434343"/>
                </a:solidFill>
                <a:latin typeface="Roboto"/>
                <a:cs typeface="Roboto"/>
              </a:rPr>
              <a:t>train-</a:t>
            </a:r>
            <a:r>
              <a:rPr sz="1400" spc="-110" dirty="0">
                <a:solidFill>
                  <a:srgbClr val="434343"/>
                </a:solidFill>
                <a:latin typeface="Roboto"/>
                <a:cs typeface="Roboto"/>
              </a:rPr>
              <a:t>validate-</a:t>
            </a:r>
            <a:r>
              <a:rPr sz="1400" spc="-85" dirty="0">
                <a:solidFill>
                  <a:srgbClr val="434343"/>
                </a:solidFill>
                <a:latin typeface="Roboto"/>
                <a:cs typeface="Roboto"/>
              </a:rPr>
              <a:t>test</a:t>
            </a:r>
            <a:r>
              <a:rPr sz="1400" spc="-15" dirty="0">
                <a:solidFill>
                  <a:srgbClr val="434343"/>
                </a:solidFill>
                <a:latin typeface="Roboto"/>
                <a:cs typeface="Roboto"/>
              </a:rPr>
              <a:t> </a:t>
            </a:r>
            <a:r>
              <a:rPr sz="1400" spc="-105" dirty="0">
                <a:solidFill>
                  <a:srgbClr val="434343"/>
                </a:solidFill>
                <a:latin typeface="Roboto"/>
                <a:cs typeface="Roboto"/>
              </a:rPr>
              <a:t>setup</a:t>
            </a:r>
            <a:r>
              <a:rPr sz="1400" spc="5" dirty="0">
                <a:solidFill>
                  <a:srgbClr val="434343"/>
                </a:solidFill>
                <a:latin typeface="Roboto"/>
                <a:cs typeface="Roboto"/>
              </a:rPr>
              <a:t> </a:t>
            </a:r>
            <a:r>
              <a:rPr sz="1400" spc="-80" dirty="0">
                <a:solidFill>
                  <a:srgbClr val="434343"/>
                </a:solidFill>
                <a:latin typeface="Roboto"/>
                <a:cs typeface="Roboto"/>
              </a:rPr>
              <a:t>(see</a:t>
            </a:r>
            <a:r>
              <a:rPr sz="1400" spc="15" dirty="0">
                <a:solidFill>
                  <a:srgbClr val="434343"/>
                </a:solidFill>
                <a:latin typeface="Roboto"/>
                <a:cs typeface="Roboto"/>
              </a:rPr>
              <a:t> </a:t>
            </a:r>
            <a:r>
              <a:rPr sz="1400" spc="-75" dirty="0">
                <a:solidFill>
                  <a:srgbClr val="434343"/>
                </a:solidFill>
                <a:latin typeface="Roboto"/>
                <a:cs typeface="Roboto"/>
              </a:rPr>
              <a:t>below),</a:t>
            </a:r>
            <a:r>
              <a:rPr sz="1400" dirty="0">
                <a:solidFill>
                  <a:srgbClr val="434343"/>
                </a:solidFill>
                <a:latin typeface="Roboto"/>
                <a:cs typeface="Roboto"/>
              </a:rPr>
              <a:t> </a:t>
            </a:r>
            <a:r>
              <a:rPr sz="1400" spc="-120" dirty="0">
                <a:solidFill>
                  <a:srgbClr val="434343"/>
                </a:solidFill>
                <a:latin typeface="Roboto"/>
                <a:cs typeface="Roboto"/>
              </a:rPr>
              <a:t>meaning</a:t>
            </a:r>
            <a:r>
              <a:rPr sz="1400" spc="-5" dirty="0">
                <a:solidFill>
                  <a:srgbClr val="434343"/>
                </a:solidFill>
                <a:latin typeface="Roboto"/>
                <a:cs typeface="Roboto"/>
              </a:rPr>
              <a:t> </a:t>
            </a:r>
            <a:r>
              <a:rPr sz="1400" spc="-95" dirty="0">
                <a:solidFill>
                  <a:srgbClr val="434343"/>
                </a:solidFill>
                <a:latin typeface="Roboto"/>
                <a:cs typeface="Roboto"/>
              </a:rPr>
              <a:t>that</a:t>
            </a:r>
            <a:r>
              <a:rPr sz="1400" spc="5" dirty="0">
                <a:solidFill>
                  <a:srgbClr val="434343"/>
                </a:solidFill>
                <a:latin typeface="Roboto"/>
                <a:cs typeface="Roboto"/>
              </a:rPr>
              <a:t> </a:t>
            </a:r>
            <a:r>
              <a:rPr sz="1400" spc="-110" dirty="0">
                <a:solidFill>
                  <a:srgbClr val="434343"/>
                </a:solidFill>
                <a:latin typeface="Roboto"/>
                <a:cs typeface="Roboto"/>
              </a:rPr>
              <a:t>more</a:t>
            </a:r>
            <a:r>
              <a:rPr sz="1400" spc="-15" dirty="0">
                <a:solidFill>
                  <a:srgbClr val="434343"/>
                </a:solidFill>
                <a:latin typeface="Roboto"/>
                <a:cs typeface="Roboto"/>
              </a:rPr>
              <a:t> </a:t>
            </a:r>
            <a:r>
              <a:rPr sz="1400" spc="-90" dirty="0">
                <a:solidFill>
                  <a:srgbClr val="434343"/>
                </a:solidFill>
                <a:latin typeface="Roboto"/>
                <a:cs typeface="Roboto"/>
              </a:rPr>
              <a:t>labeled</a:t>
            </a:r>
            <a:r>
              <a:rPr sz="1400" spc="30" dirty="0">
                <a:solidFill>
                  <a:srgbClr val="434343"/>
                </a:solidFill>
                <a:latin typeface="Roboto"/>
                <a:cs typeface="Roboto"/>
              </a:rPr>
              <a:t> </a:t>
            </a:r>
            <a:r>
              <a:rPr sz="1400" spc="-100" dirty="0">
                <a:solidFill>
                  <a:srgbClr val="434343"/>
                </a:solidFill>
                <a:latin typeface="Roboto"/>
                <a:cs typeface="Roboto"/>
              </a:rPr>
              <a:t>examples</a:t>
            </a:r>
            <a:r>
              <a:rPr sz="1400" spc="-5" dirty="0">
                <a:solidFill>
                  <a:srgbClr val="434343"/>
                </a:solidFill>
                <a:latin typeface="Roboto"/>
                <a:cs typeface="Roboto"/>
              </a:rPr>
              <a:t> </a:t>
            </a:r>
            <a:r>
              <a:rPr sz="1400" spc="-90" dirty="0">
                <a:solidFill>
                  <a:srgbClr val="434343"/>
                </a:solidFill>
                <a:latin typeface="Roboto"/>
                <a:cs typeface="Roboto"/>
              </a:rPr>
              <a:t>are</a:t>
            </a:r>
            <a:r>
              <a:rPr sz="1400" spc="20" dirty="0">
                <a:solidFill>
                  <a:srgbClr val="434343"/>
                </a:solidFill>
                <a:latin typeface="Roboto"/>
                <a:cs typeface="Roboto"/>
              </a:rPr>
              <a:t> </a:t>
            </a:r>
            <a:r>
              <a:rPr sz="1400" spc="-80" dirty="0">
                <a:solidFill>
                  <a:srgbClr val="434343"/>
                </a:solidFill>
                <a:latin typeface="Roboto"/>
                <a:cs typeface="Roboto"/>
              </a:rPr>
              <a:t>lost</a:t>
            </a:r>
            <a:r>
              <a:rPr sz="1400" spc="5" dirty="0">
                <a:solidFill>
                  <a:srgbClr val="434343"/>
                </a:solidFill>
                <a:latin typeface="Roboto"/>
                <a:cs typeface="Roboto"/>
              </a:rPr>
              <a:t> </a:t>
            </a:r>
            <a:r>
              <a:rPr sz="1400" spc="-60" dirty="0">
                <a:solidFill>
                  <a:srgbClr val="434343"/>
                </a:solidFill>
                <a:latin typeface="Roboto"/>
                <a:cs typeface="Roboto"/>
              </a:rPr>
              <a:t>for</a:t>
            </a:r>
            <a:r>
              <a:rPr sz="1400" spc="5" dirty="0">
                <a:solidFill>
                  <a:srgbClr val="434343"/>
                </a:solidFill>
                <a:latin typeface="Roboto"/>
                <a:cs typeface="Roboto"/>
              </a:rPr>
              <a:t> </a:t>
            </a:r>
            <a:r>
              <a:rPr sz="1400" spc="-10" dirty="0">
                <a:solidFill>
                  <a:srgbClr val="434343"/>
                </a:solidFill>
                <a:latin typeface="Roboto"/>
                <a:cs typeface="Roboto"/>
              </a:rPr>
              <a:t>training.</a:t>
            </a:r>
            <a:endParaRPr sz="1400">
              <a:latin typeface="Roboto"/>
              <a:cs typeface="Roboto"/>
            </a:endParaRPr>
          </a:p>
          <a:p>
            <a:pPr>
              <a:lnSpc>
                <a:spcPct val="100000"/>
              </a:lnSpc>
              <a:spcBef>
                <a:spcPts val="60"/>
              </a:spcBef>
            </a:pPr>
            <a:endParaRPr sz="1400">
              <a:latin typeface="Roboto"/>
              <a:cs typeface="Roboto"/>
            </a:endParaRPr>
          </a:p>
          <a:p>
            <a:pPr marL="12700">
              <a:lnSpc>
                <a:spcPct val="100000"/>
              </a:lnSpc>
              <a:spcBef>
                <a:spcPts val="5"/>
              </a:spcBef>
            </a:pPr>
            <a:r>
              <a:rPr sz="1400" b="1" dirty="0">
                <a:solidFill>
                  <a:srgbClr val="434343"/>
                </a:solidFill>
                <a:latin typeface="Calibri"/>
                <a:cs typeface="Calibri"/>
              </a:rPr>
              <a:t>TRAIN</a:t>
            </a:r>
            <a:r>
              <a:rPr sz="1400" b="1" spc="-25" dirty="0">
                <a:solidFill>
                  <a:srgbClr val="434343"/>
                </a:solidFill>
                <a:latin typeface="Calibri"/>
                <a:cs typeface="Calibri"/>
              </a:rPr>
              <a:t> </a:t>
            </a:r>
            <a:r>
              <a:rPr sz="1400" b="1" dirty="0">
                <a:solidFill>
                  <a:srgbClr val="434343"/>
                </a:solidFill>
                <a:latin typeface="Calibri"/>
                <a:cs typeface="Calibri"/>
              </a:rPr>
              <a:t>–</a:t>
            </a:r>
            <a:r>
              <a:rPr sz="1400" b="1" spc="-10" dirty="0">
                <a:solidFill>
                  <a:srgbClr val="434343"/>
                </a:solidFill>
                <a:latin typeface="Calibri"/>
                <a:cs typeface="Calibri"/>
              </a:rPr>
              <a:t> </a:t>
            </a:r>
            <a:r>
              <a:rPr sz="1400" b="1" dirty="0">
                <a:solidFill>
                  <a:srgbClr val="434343"/>
                </a:solidFill>
                <a:latin typeface="Calibri"/>
                <a:cs typeface="Calibri"/>
              </a:rPr>
              <a:t>VALIDATE</a:t>
            </a:r>
            <a:r>
              <a:rPr sz="1400" b="1" spc="-10" dirty="0">
                <a:solidFill>
                  <a:srgbClr val="434343"/>
                </a:solidFill>
                <a:latin typeface="Calibri"/>
                <a:cs typeface="Calibri"/>
              </a:rPr>
              <a:t> </a:t>
            </a:r>
            <a:r>
              <a:rPr sz="1400" b="1" dirty="0">
                <a:solidFill>
                  <a:srgbClr val="434343"/>
                </a:solidFill>
                <a:latin typeface="Calibri"/>
                <a:cs typeface="Calibri"/>
              </a:rPr>
              <a:t>-</a:t>
            </a:r>
            <a:r>
              <a:rPr sz="1400" b="1" spc="-15" dirty="0">
                <a:solidFill>
                  <a:srgbClr val="434343"/>
                </a:solidFill>
                <a:latin typeface="Calibri"/>
                <a:cs typeface="Calibri"/>
              </a:rPr>
              <a:t> </a:t>
            </a:r>
            <a:r>
              <a:rPr sz="1400" b="1" dirty="0">
                <a:solidFill>
                  <a:srgbClr val="434343"/>
                </a:solidFill>
                <a:latin typeface="Calibri"/>
                <a:cs typeface="Calibri"/>
              </a:rPr>
              <a:t>TEST</a:t>
            </a:r>
            <a:r>
              <a:rPr sz="1400" b="1" spc="-25" dirty="0">
                <a:solidFill>
                  <a:srgbClr val="434343"/>
                </a:solidFill>
                <a:latin typeface="Calibri"/>
                <a:cs typeface="Calibri"/>
              </a:rPr>
              <a:t> </a:t>
            </a:r>
            <a:r>
              <a:rPr sz="1400" b="1" spc="-20" dirty="0">
                <a:solidFill>
                  <a:srgbClr val="434343"/>
                </a:solidFill>
                <a:latin typeface="Calibri"/>
                <a:cs typeface="Calibri"/>
              </a:rPr>
              <a:t>SPLIT</a:t>
            </a:r>
            <a:endParaRPr sz="1400">
              <a:latin typeface="Calibri"/>
              <a:cs typeface="Calibri"/>
            </a:endParaRPr>
          </a:p>
          <a:p>
            <a:pPr>
              <a:lnSpc>
                <a:spcPct val="100000"/>
              </a:lnSpc>
              <a:spcBef>
                <a:spcPts val="65"/>
              </a:spcBef>
            </a:pPr>
            <a:endParaRPr sz="1400">
              <a:latin typeface="Calibri"/>
              <a:cs typeface="Calibri"/>
            </a:endParaRPr>
          </a:p>
          <a:p>
            <a:pPr marL="12700">
              <a:lnSpc>
                <a:spcPct val="100000"/>
              </a:lnSpc>
            </a:pPr>
            <a:r>
              <a:rPr sz="1400" spc="-100" dirty="0">
                <a:solidFill>
                  <a:srgbClr val="434343"/>
                </a:solidFill>
                <a:latin typeface="Roboto"/>
                <a:cs typeface="Roboto"/>
              </a:rPr>
              <a:t>Instead</a:t>
            </a:r>
            <a:r>
              <a:rPr sz="1400" spc="5" dirty="0">
                <a:solidFill>
                  <a:srgbClr val="434343"/>
                </a:solidFill>
                <a:latin typeface="Roboto"/>
                <a:cs typeface="Roboto"/>
              </a:rPr>
              <a:t> </a:t>
            </a:r>
            <a:r>
              <a:rPr sz="1400" spc="-65" dirty="0">
                <a:solidFill>
                  <a:srgbClr val="434343"/>
                </a:solidFill>
                <a:latin typeface="Roboto"/>
                <a:cs typeface="Roboto"/>
              </a:rPr>
              <a:t>of</a:t>
            </a:r>
            <a:r>
              <a:rPr sz="1400" spc="-10" dirty="0">
                <a:solidFill>
                  <a:srgbClr val="434343"/>
                </a:solidFill>
                <a:latin typeface="Roboto"/>
                <a:cs typeface="Roboto"/>
              </a:rPr>
              <a:t> </a:t>
            </a:r>
            <a:r>
              <a:rPr sz="1400" spc="-114" dirty="0">
                <a:solidFill>
                  <a:srgbClr val="434343"/>
                </a:solidFill>
                <a:latin typeface="Roboto"/>
                <a:cs typeface="Roboto"/>
              </a:rPr>
              <a:t>a</a:t>
            </a:r>
            <a:r>
              <a:rPr sz="1400" spc="10" dirty="0">
                <a:solidFill>
                  <a:srgbClr val="434343"/>
                </a:solidFill>
                <a:latin typeface="Roboto"/>
                <a:cs typeface="Roboto"/>
              </a:rPr>
              <a:t> </a:t>
            </a:r>
            <a:r>
              <a:rPr sz="1400" spc="-114" dirty="0">
                <a:solidFill>
                  <a:srgbClr val="434343"/>
                </a:solidFill>
                <a:latin typeface="Roboto"/>
                <a:cs typeface="Roboto"/>
              </a:rPr>
              <a:t>train-</a:t>
            </a:r>
            <a:r>
              <a:rPr sz="1400" spc="-85" dirty="0">
                <a:solidFill>
                  <a:srgbClr val="434343"/>
                </a:solidFill>
                <a:latin typeface="Roboto"/>
                <a:cs typeface="Roboto"/>
              </a:rPr>
              <a:t>test</a:t>
            </a:r>
            <a:r>
              <a:rPr sz="1400" spc="-15" dirty="0">
                <a:solidFill>
                  <a:srgbClr val="434343"/>
                </a:solidFill>
                <a:latin typeface="Roboto"/>
                <a:cs typeface="Roboto"/>
              </a:rPr>
              <a:t> </a:t>
            </a:r>
            <a:r>
              <a:rPr sz="1400" spc="-65" dirty="0">
                <a:solidFill>
                  <a:srgbClr val="434343"/>
                </a:solidFill>
                <a:latin typeface="Roboto"/>
                <a:cs typeface="Roboto"/>
              </a:rPr>
              <a:t>split,</a:t>
            </a:r>
            <a:r>
              <a:rPr sz="1400" spc="-5" dirty="0">
                <a:solidFill>
                  <a:srgbClr val="434343"/>
                </a:solidFill>
                <a:latin typeface="Roboto"/>
                <a:cs typeface="Roboto"/>
              </a:rPr>
              <a:t> </a:t>
            </a:r>
            <a:r>
              <a:rPr sz="1400" spc="-110" dirty="0">
                <a:solidFill>
                  <a:srgbClr val="434343"/>
                </a:solidFill>
                <a:latin typeface="Roboto"/>
                <a:cs typeface="Roboto"/>
              </a:rPr>
              <a:t>model</a:t>
            </a:r>
            <a:r>
              <a:rPr sz="1400" dirty="0">
                <a:solidFill>
                  <a:srgbClr val="434343"/>
                </a:solidFill>
                <a:latin typeface="Roboto"/>
                <a:cs typeface="Roboto"/>
              </a:rPr>
              <a:t> </a:t>
            </a:r>
            <a:r>
              <a:rPr sz="1400" spc="-80" dirty="0">
                <a:solidFill>
                  <a:srgbClr val="434343"/>
                </a:solidFill>
                <a:latin typeface="Roboto"/>
                <a:cs typeface="Roboto"/>
              </a:rPr>
              <a:t>selection</a:t>
            </a:r>
            <a:r>
              <a:rPr sz="1400" dirty="0">
                <a:solidFill>
                  <a:srgbClr val="434343"/>
                </a:solidFill>
                <a:latin typeface="Roboto"/>
                <a:cs typeface="Roboto"/>
              </a:rPr>
              <a:t> </a:t>
            </a:r>
            <a:r>
              <a:rPr sz="1400" spc="-120" dirty="0">
                <a:solidFill>
                  <a:srgbClr val="434343"/>
                </a:solidFill>
                <a:latin typeface="Roboto"/>
                <a:cs typeface="Roboto"/>
              </a:rPr>
              <a:t>and</a:t>
            </a:r>
            <a:r>
              <a:rPr sz="1400" spc="10" dirty="0">
                <a:solidFill>
                  <a:srgbClr val="434343"/>
                </a:solidFill>
                <a:latin typeface="Roboto"/>
                <a:cs typeface="Roboto"/>
              </a:rPr>
              <a:t> </a:t>
            </a:r>
            <a:r>
              <a:rPr sz="1400" spc="-100" dirty="0">
                <a:solidFill>
                  <a:srgbClr val="434343"/>
                </a:solidFill>
                <a:latin typeface="Roboto"/>
                <a:cs typeface="Roboto"/>
              </a:rPr>
              <a:t>hyperparameter</a:t>
            </a:r>
            <a:r>
              <a:rPr sz="1400" spc="-20" dirty="0">
                <a:solidFill>
                  <a:srgbClr val="434343"/>
                </a:solidFill>
                <a:latin typeface="Roboto"/>
                <a:cs typeface="Roboto"/>
              </a:rPr>
              <a:t> </a:t>
            </a:r>
            <a:r>
              <a:rPr sz="1400" spc="-105" dirty="0">
                <a:solidFill>
                  <a:srgbClr val="434343"/>
                </a:solidFill>
                <a:latin typeface="Roboto"/>
                <a:cs typeface="Roboto"/>
              </a:rPr>
              <a:t>tuning</a:t>
            </a:r>
            <a:r>
              <a:rPr sz="1400" spc="-20" dirty="0">
                <a:solidFill>
                  <a:srgbClr val="434343"/>
                </a:solidFill>
                <a:latin typeface="Roboto"/>
                <a:cs typeface="Roboto"/>
              </a:rPr>
              <a:t> </a:t>
            </a:r>
            <a:r>
              <a:rPr sz="1400" spc="-85" dirty="0">
                <a:solidFill>
                  <a:srgbClr val="434343"/>
                </a:solidFill>
                <a:latin typeface="Roboto"/>
                <a:cs typeface="Roboto"/>
              </a:rPr>
              <a:t>requires</a:t>
            </a:r>
            <a:r>
              <a:rPr sz="1400" spc="-15" dirty="0">
                <a:solidFill>
                  <a:srgbClr val="434343"/>
                </a:solidFill>
                <a:latin typeface="Roboto"/>
                <a:cs typeface="Roboto"/>
              </a:rPr>
              <a:t> </a:t>
            </a:r>
            <a:r>
              <a:rPr sz="1400" spc="-100" dirty="0">
                <a:solidFill>
                  <a:srgbClr val="434343"/>
                </a:solidFill>
                <a:latin typeface="Roboto"/>
                <a:cs typeface="Roboto"/>
              </a:rPr>
              <a:t>3</a:t>
            </a:r>
            <a:r>
              <a:rPr sz="1400" dirty="0">
                <a:solidFill>
                  <a:srgbClr val="434343"/>
                </a:solidFill>
                <a:latin typeface="Roboto"/>
                <a:cs typeface="Roboto"/>
              </a:rPr>
              <a:t> </a:t>
            </a:r>
            <a:r>
              <a:rPr sz="1400" spc="-100" dirty="0">
                <a:solidFill>
                  <a:srgbClr val="434343"/>
                </a:solidFill>
                <a:latin typeface="Roboto"/>
                <a:cs typeface="Roboto"/>
              </a:rPr>
              <a:t>subsets</a:t>
            </a:r>
            <a:r>
              <a:rPr sz="1400" spc="-5" dirty="0">
                <a:solidFill>
                  <a:srgbClr val="434343"/>
                </a:solidFill>
                <a:latin typeface="Roboto"/>
                <a:cs typeface="Roboto"/>
              </a:rPr>
              <a:t> </a:t>
            </a:r>
            <a:r>
              <a:rPr sz="1400" spc="-65" dirty="0">
                <a:solidFill>
                  <a:srgbClr val="434343"/>
                </a:solidFill>
                <a:latin typeface="Roboto"/>
                <a:cs typeface="Roboto"/>
              </a:rPr>
              <a:t>of</a:t>
            </a:r>
            <a:r>
              <a:rPr sz="1400" spc="-10" dirty="0">
                <a:solidFill>
                  <a:srgbClr val="434343"/>
                </a:solidFill>
                <a:latin typeface="Roboto"/>
                <a:cs typeface="Roboto"/>
              </a:rPr>
              <a:t> </a:t>
            </a:r>
            <a:r>
              <a:rPr sz="1400" spc="-90" dirty="0">
                <a:solidFill>
                  <a:srgbClr val="434343"/>
                </a:solidFill>
                <a:latin typeface="Roboto"/>
                <a:cs typeface="Roboto"/>
              </a:rPr>
              <a:t>labeled</a:t>
            </a:r>
            <a:r>
              <a:rPr sz="1400" spc="15" dirty="0">
                <a:solidFill>
                  <a:srgbClr val="434343"/>
                </a:solidFill>
                <a:latin typeface="Roboto"/>
                <a:cs typeface="Roboto"/>
              </a:rPr>
              <a:t> </a:t>
            </a:r>
            <a:r>
              <a:rPr sz="1400" spc="-105" dirty="0">
                <a:solidFill>
                  <a:srgbClr val="434343"/>
                </a:solidFill>
                <a:latin typeface="Roboto"/>
                <a:cs typeface="Roboto"/>
              </a:rPr>
              <a:t>examples</a:t>
            </a:r>
            <a:r>
              <a:rPr sz="1400" dirty="0">
                <a:solidFill>
                  <a:srgbClr val="434343"/>
                </a:solidFill>
                <a:latin typeface="Roboto"/>
                <a:cs typeface="Roboto"/>
              </a:rPr>
              <a:t> </a:t>
            </a:r>
            <a:r>
              <a:rPr sz="1400" spc="-50" dirty="0">
                <a:solidFill>
                  <a:srgbClr val="434343"/>
                </a:solidFill>
                <a:latin typeface="Roboto"/>
                <a:cs typeface="Roboto"/>
              </a:rPr>
              <a:t>:</a:t>
            </a:r>
            <a:endParaRPr sz="1400">
              <a:latin typeface="Roboto"/>
              <a:cs typeface="Roboto"/>
            </a:endParaRPr>
          </a:p>
          <a:p>
            <a:pPr marL="299085" marR="5080" indent="-287020">
              <a:lnSpc>
                <a:spcPct val="100000"/>
              </a:lnSpc>
              <a:spcBef>
                <a:spcPts val="409"/>
              </a:spcBef>
              <a:buClr>
                <a:srgbClr val="000000"/>
              </a:buClr>
              <a:buFont typeface="Wingdings"/>
              <a:buChar char=""/>
              <a:tabLst>
                <a:tab pos="299085" algn="l"/>
              </a:tabLst>
            </a:pPr>
            <a:r>
              <a:rPr sz="1400" spc="-60" dirty="0">
                <a:solidFill>
                  <a:srgbClr val="006FC0"/>
                </a:solidFill>
                <a:latin typeface="Roboto"/>
                <a:cs typeface="Roboto"/>
              </a:rPr>
              <a:t>Train</a:t>
            </a:r>
            <a:r>
              <a:rPr sz="1400" spc="15" dirty="0">
                <a:solidFill>
                  <a:srgbClr val="006FC0"/>
                </a:solidFill>
                <a:latin typeface="Roboto"/>
                <a:cs typeface="Roboto"/>
              </a:rPr>
              <a:t> </a:t>
            </a:r>
            <a:r>
              <a:rPr sz="1400" spc="-70" dirty="0">
                <a:solidFill>
                  <a:srgbClr val="006FC0"/>
                </a:solidFill>
                <a:latin typeface="Roboto"/>
                <a:cs typeface="Roboto"/>
              </a:rPr>
              <a:t>dataset</a:t>
            </a:r>
            <a:r>
              <a:rPr sz="1400" spc="20" dirty="0">
                <a:solidFill>
                  <a:srgbClr val="006FC0"/>
                </a:solidFill>
                <a:latin typeface="Roboto"/>
                <a:cs typeface="Roboto"/>
              </a:rPr>
              <a:t> </a:t>
            </a:r>
            <a:r>
              <a:rPr sz="1400" dirty="0">
                <a:solidFill>
                  <a:srgbClr val="434343"/>
                </a:solidFill>
                <a:latin typeface="Roboto"/>
                <a:cs typeface="Roboto"/>
              </a:rPr>
              <a:t>:</a:t>
            </a:r>
            <a:r>
              <a:rPr sz="1400" spc="15" dirty="0">
                <a:solidFill>
                  <a:srgbClr val="434343"/>
                </a:solidFill>
                <a:latin typeface="Roboto"/>
                <a:cs typeface="Roboto"/>
              </a:rPr>
              <a:t> </a:t>
            </a:r>
            <a:r>
              <a:rPr sz="1400" spc="-75" dirty="0">
                <a:solidFill>
                  <a:srgbClr val="434343"/>
                </a:solidFill>
                <a:latin typeface="Roboto"/>
                <a:cs typeface="Roboto"/>
              </a:rPr>
              <a:t>dataset</a:t>
            </a:r>
            <a:r>
              <a:rPr sz="1400" spc="25" dirty="0">
                <a:solidFill>
                  <a:srgbClr val="434343"/>
                </a:solidFill>
                <a:latin typeface="Roboto"/>
                <a:cs typeface="Roboto"/>
              </a:rPr>
              <a:t> </a:t>
            </a:r>
            <a:r>
              <a:rPr sz="1400" spc="-70" dirty="0">
                <a:solidFill>
                  <a:srgbClr val="434343"/>
                </a:solidFill>
                <a:latin typeface="Roboto"/>
                <a:cs typeface="Roboto"/>
              </a:rPr>
              <a:t>used</a:t>
            </a:r>
            <a:r>
              <a:rPr sz="1400" spc="15" dirty="0">
                <a:solidFill>
                  <a:srgbClr val="434343"/>
                </a:solidFill>
                <a:latin typeface="Roboto"/>
                <a:cs typeface="Roboto"/>
              </a:rPr>
              <a:t> </a:t>
            </a:r>
            <a:r>
              <a:rPr sz="1400" dirty="0">
                <a:solidFill>
                  <a:srgbClr val="434343"/>
                </a:solidFill>
                <a:latin typeface="Roboto"/>
                <a:cs typeface="Roboto"/>
              </a:rPr>
              <a:t>to</a:t>
            </a:r>
            <a:r>
              <a:rPr sz="1400" spc="20" dirty="0">
                <a:solidFill>
                  <a:srgbClr val="434343"/>
                </a:solidFill>
                <a:latin typeface="Roboto"/>
                <a:cs typeface="Roboto"/>
              </a:rPr>
              <a:t> </a:t>
            </a:r>
            <a:r>
              <a:rPr sz="1400" spc="-50" dirty="0">
                <a:solidFill>
                  <a:srgbClr val="434343"/>
                </a:solidFill>
                <a:latin typeface="Roboto"/>
                <a:cs typeface="Roboto"/>
              </a:rPr>
              <a:t>train</a:t>
            </a:r>
            <a:r>
              <a:rPr sz="1400" spc="20" dirty="0">
                <a:solidFill>
                  <a:srgbClr val="434343"/>
                </a:solidFill>
                <a:latin typeface="Roboto"/>
                <a:cs typeface="Roboto"/>
              </a:rPr>
              <a:t> </a:t>
            </a:r>
            <a:r>
              <a:rPr sz="1400" spc="-70" dirty="0">
                <a:solidFill>
                  <a:srgbClr val="434343"/>
                </a:solidFill>
                <a:latin typeface="Roboto"/>
                <a:cs typeface="Roboto"/>
              </a:rPr>
              <a:t>multiple</a:t>
            </a:r>
            <a:r>
              <a:rPr sz="1400" spc="20" dirty="0">
                <a:solidFill>
                  <a:srgbClr val="434343"/>
                </a:solidFill>
                <a:latin typeface="Roboto"/>
                <a:cs typeface="Roboto"/>
              </a:rPr>
              <a:t> </a:t>
            </a:r>
            <a:r>
              <a:rPr sz="1400" spc="-85" dirty="0">
                <a:solidFill>
                  <a:srgbClr val="434343"/>
                </a:solidFill>
                <a:latin typeface="Roboto"/>
                <a:cs typeface="Roboto"/>
              </a:rPr>
              <a:t>models</a:t>
            </a:r>
            <a:r>
              <a:rPr sz="1400" spc="20" dirty="0">
                <a:solidFill>
                  <a:srgbClr val="434343"/>
                </a:solidFill>
                <a:latin typeface="Roboto"/>
                <a:cs typeface="Roboto"/>
              </a:rPr>
              <a:t> </a:t>
            </a:r>
            <a:r>
              <a:rPr sz="1400" spc="-55" dirty="0">
                <a:solidFill>
                  <a:srgbClr val="434343"/>
                </a:solidFill>
                <a:latin typeface="Roboto"/>
                <a:cs typeface="Roboto"/>
              </a:rPr>
              <a:t>with</a:t>
            </a:r>
            <a:r>
              <a:rPr sz="1400" spc="20" dirty="0">
                <a:solidFill>
                  <a:srgbClr val="434343"/>
                </a:solidFill>
                <a:latin typeface="Roboto"/>
                <a:cs typeface="Roboto"/>
              </a:rPr>
              <a:t> </a:t>
            </a:r>
            <a:r>
              <a:rPr sz="1400" spc="-70" dirty="0">
                <a:solidFill>
                  <a:srgbClr val="434343"/>
                </a:solidFill>
                <a:latin typeface="Roboto"/>
                <a:cs typeface="Roboto"/>
              </a:rPr>
              <a:t>multiple</a:t>
            </a:r>
            <a:r>
              <a:rPr sz="1400" spc="20" dirty="0">
                <a:solidFill>
                  <a:srgbClr val="434343"/>
                </a:solidFill>
                <a:latin typeface="Roboto"/>
                <a:cs typeface="Roboto"/>
              </a:rPr>
              <a:t> </a:t>
            </a:r>
            <a:r>
              <a:rPr sz="1400" spc="-90" dirty="0">
                <a:solidFill>
                  <a:srgbClr val="434343"/>
                </a:solidFill>
                <a:latin typeface="Roboto"/>
                <a:cs typeface="Roboto"/>
              </a:rPr>
              <a:t>hyperparameter</a:t>
            </a:r>
            <a:r>
              <a:rPr sz="1400" spc="25" dirty="0">
                <a:solidFill>
                  <a:srgbClr val="434343"/>
                </a:solidFill>
                <a:latin typeface="Roboto"/>
                <a:cs typeface="Roboto"/>
              </a:rPr>
              <a:t> </a:t>
            </a:r>
            <a:r>
              <a:rPr sz="1400" spc="-45" dirty="0">
                <a:solidFill>
                  <a:srgbClr val="434343"/>
                </a:solidFill>
                <a:latin typeface="Roboto"/>
                <a:cs typeface="Roboto"/>
              </a:rPr>
              <a:t>sets.</a:t>
            </a:r>
            <a:r>
              <a:rPr sz="1400" spc="20" dirty="0">
                <a:solidFill>
                  <a:srgbClr val="434343"/>
                </a:solidFill>
                <a:latin typeface="Roboto"/>
                <a:cs typeface="Roboto"/>
              </a:rPr>
              <a:t> </a:t>
            </a:r>
            <a:r>
              <a:rPr sz="1400" spc="-50" dirty="0">
                <a:solidFill>
                  <a:srgbClr val="434343"/>
                </a:solidFill>
                <a:latin typeface="Roboto"/>
                <a:cs typeface="Roboto"/>
              </a:rPr>
              <a:t>The</a:t>
            </a:r>
            <a:r>
              <a:rPr sz="1400" spc="20" dirty="0">
                <a:solidFill>
                  <a:srgbClr val="434343"/>
                </a:solidFill>
                <a:latin typeface="Roboto"/>
                <a:cs typeface="Roboto"/>
              </a:rPr>
              <a:t> </a:t>
            </a:r>
            <a:r>
              <a:rPr sz="1400" spc="-60" dirty="0">
                <a:solidFill>
                  <a:srgbClr val="434343"/>
                </a:solidFill>
                <a:latin typeface="Roboto"/>
                <a:cs typeface="Roboto"/>
              </a:rPr>
              <a:t>result</a:t>
            </a:r>
            <a:r>
              <a:rPr sz="1400" spc="20" dirty="0">
                <a:solidFill>
                  <a:srgbClr val="434343"/>
                </a:solidFill>
                <a:latin typeface="Roboto"/>
                <a:cs typeface="Roboto"/>
              </a:rPr>
              <a:t> </a:t>
            </a:r>
            <a:r>
              <a:rPr sz="1400" dirty="0">
                <a:solidFill>
                  <a:srgbClr val="434343"/>
                </a:solidFill>
                <a:latin typeface="Roboto"/>
                <a:cs typeface="Roboto"/>
              </a:rPr>
              <a:t>is</a:t>
            </a:r>
            <a:r>
              <a:rPr sz="1400" spc="15" dirty="0">
                <a:solidFill>
                  <a:srgbClr val="434343"/>
                </a:solidFill>
                <a:latin typeface="Roboto"/>
                <a:cs typeface="Roboto"/>
              </a:rPr>
              <a:t> </a:t>
            </a:r>
            <a:r>
              <a:rPr sz="1400" dirty="0">
                <a:solidFill>
                  <a:srgbClr val="434343"/>
                </a:solidFill>
                <a:latin typeface="Roboto"/>
                <a:cs typeface="Roboto"/>
              </a:rPr>
              <a:t>a</a:t>
            </a:r>
            <a:r>
              <a:rPr sz="1400" spc="30" dirty="0">
                <a:solidFill>
                  <a:srgbClr val="434343"/>
                </a:solidFill>
                <a:latin typeface="Roboto"/>
                <a:cs typeface="Roboto"/>
              </a:rPr>
              <a:t> </a:t>
            </a:r>
            <a:r>
              <a:rPr sz="1400" spc="-35" dirty="0">
                <a:solidFill>
                  <a:srgbClr val="434343"/>
                </a:solidFill>
                <a:latin typeface="Roboto"/>
                <a:cs typeface="Roboto"/>
              </a:rPr>
              <a:t>set</a:t>
            </a:r>
            <a:r>
              <a:rPr sz="1400" spc="25" dirty="0">
                <a:solidFill>
                  <a:srgbClr val="434343"/>
                </a:solidFill>
                <a:latin typeface="Roboto"/>
                <a:cs typeface="Roboto"/>
              </a:rPr>
              <a:t> </a:t>
            </a:r>
            <a:r>
              <a:rPr sz="1400" dirty="0">
                <a:solidFill>
                  <a:srgbClr val="434343"/>
                </a:solidFill>
                <a:latin typeface="Roboto"/>
                <a:cs typeface="Roboto"/>
              </a:rPr>
              <a:t>of</a:t>
            </a:r>
            <a:r>
              <a:rPr sz="1400" spc="15" dirty="0">
                <a:solidFill>
                  <a:srgbClr val="434343"/>
                </a:solidFill>
                <a:latin typeface="Roboto"/>
                <a:cs typeface="Roboto"/>
              </a:rPr>
              <a:t> </a:t>
            </a:r>
            <a:r>
              <a:rPr sz="1400" spc="-80" dirty="0">
                <a:solidFill>
                  <a:srgbClr val="434343"/>
                </a:solidFill>
                <a:latin typeface="Roboto"/>
                <a:cs typeface="Roboto"/>
              </a:rPr>
              <a:t>models</a:t>
            </a:r>
            <a:r>
              <a:rPr sz="1400" spc="15" dirty="0">
                <a:solidFill>
                  <a:srgbClr val="434343"/>
                </a:solidFill>
                <a:latin typeface="Roboto"/>
                <a:cs typeface="Roboto"/>
              </a:rPr>
              <a:t> </a:t>
            </a:r>
            <a:r>
              <a:rPr sz="1400" spc="-55" dirty="0">
                <a:solidFill>
                  <a:srgbClr val="434343"/>
                </a:solidFill>
                <a:latin typeface="Roboto"/>
                <a:cs typeface="Roboto"/>
              </a:rPr>
              <a:t>with</a:t>
            </a:r>
            <a:r>
              <a:rPr sz="1400" spc="25" dirty="0">
                <a:solidFill>
                  <a:srgbClr val="434343"/>
                </a:solidFill>
                <a:latin typeface="Roboto"/>
                <a:cs typeface="Roboto"/>
              </a:rPr>
              <a:t> </a:t>
            </a:r>
            <a:r>
              <a:rPr sz="1400" dirty="0">
                <a:solidFill>
                  <a:srgbClr val="434343"/>
                </a:solidFill>
                <a:latin typeface="Roboto"/>
                <a:cs typeface="Roboto"/>
              </a:rPr>
              <a:t>a</a:t>
            </a:r>
            <a:r>
              <a:rPr sz="1400" spc="10" dirty="0">
                <a:solidFill>
                  <a:srgbClr val="434343"/>
                </a:solidFill>
                <a:latin typeface="Roboto"/>
                <a:cs typeface="Roboto"/>
              </a:rPr>
              <a:t> </a:t>
            </a:r>
            <a:r>
              <a:rPr sz="1400" spc="-35" dirty="0">
                <a:solidFill>
                  <a:srgbClr val="434343"/>
                </a:solidFill>
                <a:latin typeface="Roboto"/>
                <a:cs typeface="Roboto"/>
              </a:rPr>
              <a:t>set</a:t>
            </a:r>
            <a:r>
              <a:rPr sz="1400" spc="25" dirty="0">
                <a:solidFill>
                  <a:srgbClr val="434343"/>
                </a:solidFill>
                <a:latin typeface="Roboto"/>
                <a:cs typeface="Roboto"/>
              </a:rPr>
              <a:t> </a:t>
            </a:r>
            <a:r>
              <a:rPr sz="1400" spc="-25" dirty="0">
                <a:solidFill>
                  <a:srgbClr val="434343"/>
                </a:solidFill>
                <a:latin typeface="Roboto"/>
                <a:cs typeface="Roboto"/>
              </a:rPr>
              <a:t>of </a:t>
            </a:r>
            <a:r>
              <a:rPr sz="1400" spc="-95" dirty="0">
                <a:solidFill>
                  <a:srgbClr val="434343"/>
                </a:solidFill>
                <a:latin typeface="Roboto"/>
                <a:cs typeface="Roboto"/>
              </a:rPr>
              <a:t>hyperparameters,</a:t>
            </a:r>
            <a:r>
              <a:rPr sz="1400" spc="-25" dirty="0">
                <a:solidFill>
                  <a:srgbClr val="434343"/>
                </a:solidFill>
                <a:latin typeface="Roboto"/>
                <a:cs typeface="Roboto"/>
              </a:rPr>
              <a:t> </a:t>
            </a:r>
            <a:r>
              <a:rPr sz="1400" spc="-45" dirty="0">
                <a:solidFill>
                  <a:srgbClr val="434343"/>
                </a:solidFill>
                <a:latin typeface="Roboto"/>
                <a:cs typeface="Roboto"/>
              </a:rPr>
              <a:t>all</a:t>
            </a:r>
            <a:r>
              <a:rPr sz="1400" spc="25" dirty="0">
                <a:solidFill>
                  <a:srgbClr val="434343"/>
                </a:solidFill>
                <a:latin typeface="Roboto"/>
                <a:cs typeface="Roboto"/>
              </a:rPr>
              <a:t> </a:t>
            </a:r>
            <a:r>
              <a:rPr sz="1400" spc="-90" dirty="0">
                <a:solidFill>
                  <a:srgbClr val="434343"/>
                </a:solidFill>
                <a:latin typeface="Roboto"/>
                <a:cs typeface="Roboto"/>
              </a:rPr>
              <a:t>trained</a:t>
            </a:r>
            <a:r>
              <a:rPr sz="1400" dirty="0">
                <a:solidFill>
                  <a:srgbClr val="434343"/>
                </a:solidFill>
                <a:latin typeface="Roboto"/>
                <a:cs typeface="Roboto"/>
              </a:rPr>
              <a:t> </a:t>
            </a:r>
            <a:r>
              <a:rPr sz="1400" spc="-120" dirty="0">
                <a:solidFill>
                  <a:srgbClr val="434343"/>
                </a:solidFill>
                <a:latin typeface="Roboto"/>
                <a:cs typeface="Roboto"/>
              </a:rPr>
              <a:t>on</a:t>
            </a:r>
            <a:r>
              <a:rPr sz="1400" spc="-10" dirty="0">
                <a:solidFill>
                  <a:srgbClr val="434343"/>
                </a:solidFill>
                <a:latin typeface="Roboto"/>
                <a:cs typeface="Roboto"/>
              </a:rPr>
              <a:t> </a:t>
            </a:r>
            <a:r>
              <a:rPr sz="1400" spc="-100" dirty="0">
                <a:solidFill>
                  <a:srgbClr val="434343"/>
                </a:solidFill>
                <a:latin typeface="Roboto"/>
                <a:cs typeface="Roboto"/>
              </a:rPr>
              <a:t>the</a:t>
            </a:r>
            <a:r>
              <a:rPr sz="1400" dirty="0">
                <a:solidFill>
                  <a:srgbClr val="434343"/>
                </a:solidFill>
                <a:latin typeface="Roboto"/>
                <a:cs typeface="Roboto"/>
              </a:rPr>
              <a:t> </a:t>
            </a:r>
            <a:r>
              <a:rPr sz="1400" spc="-125" dirty="0">
                <a:solidFill>
                  <a:srgbClr val="434343"/>
                </a:solidFill>
                <a:latin typeface="Roboto"/>
                <a:cs typeface="Roboto"/>
              </a:rPr>
              <a:t>same</a:t>
            </a:r>
            <a:r>
              <a:rPr sz="1400" spc="15" dirty="0">
                <a:solidFill>
                  <a:srgbClr val="434343"/>
                </a:solidFill>
                <a:latin typeface="Roboto"/>
                <a:cs typeface="Roboto"/>
              </a:rPr>
              <a:t> </a:t>
            </a:r>
            <a:r>
              <a:rPr sz="1400" spc="-90" dirty="0">
                <a:solidFill>
                  <a:srgbClr val="434343"/>
                </a:solidFill>
                <a:latin typeface="Roboto"/>
                <a:cs typeface="Roboto"/>
              </a:rPr>
              <a:t>training</a:t>
            </a:r>
            <a:r>
              <a:rPr sz="1400" spc="-5" dirty="0">
                <a:solidFill>
                  <a:srgbClr val="434343"/>
                </a:solidFill>
                <a:latin typeface="Roboto"/>
                <a:cs typeface="Roboto"/>
              </a:rPr>
              <a:t> </a:t>
            </a:r>
            <a:r>
              <a:rPr sz="1400" spc="-20" dirty="0">
                <a:solidFill>
                  <a:srgbClr val="434343"/>
                </a:solidFill>
                <a:latin typeface="Roboto"/>
                <a:cs typeface="Roboto"/>
              </a:rPr>
              <a:t>set.</a:t>
            </a:r>
            <a:endParaRPr sz="1400">
              <a:latin typeface="Roboto"/>
              <a:cs typeface="Roboto"/>
            </a:endParaRPr>
          </a:p>
          <a:p>
            <a:pPr marL="299085" marR="8255" indent="-287020">
              <a:lnSpc>
                <a:spcPct val="100000"/>
              </a:lnSpc>
              <a:spcBef>
                <a:spcPts val="395"/>
              </a:spcBef>
              <a:buClr>
                <a:srgbClr val="000000"/>
              </a:buClr>
              <a:buFont typeface="Wingdings"/>
              <a:buChar char=""/>
              <a:tabLst>
                <a:tab pos="299085" algn="l"/>
              </a:tabLst>
            </a:pPr>
            <a:r>
              <a:rPr sz="1400" spc="-60" dirty="0">
                <a:solidFill>
                  <a:srgbClr val="006FC0"/>
                </a:solidFill>
                <a:latin typeface="Roboto"/>
                <a:cs typeface="Roboto"/>
              </a:rPr>
              <a:t>Validation</a:t>
            </a:r>
            <a:r>
              <a:rPr sz="1400" spc="225" dirty="0">
                <a:solidFill>
                  <a:srgbClr val="006FC0"/>
                </a:solidFill>
                <a:latin typeface="Roboto"/>
                <a:cs typeface="Roboto"/>
              </a:rPr>
              <a:t> </a:t>
            </a:r>
            <a:r>
              <a:rPr sz="1400" spc="-55" dirty="0">
                <a:solidFill>
                  <a:srgbClr val="006FC0"/>
                </a:solidFill>
                <a:latin typeface="Roboto"/>
                <a:cs typeface="Roboto"/>
              </a:rPr>
              <a:t>dataset</a:t>
            </a:r>
            <a:r>
              <a:rPr sz="1400" spc="229" dirty="0">
                <a:solidFill>
                  <a:srgbClr val="006FC0"/>
                </a:solidFill>
                <a:latin typeface="Roboto"/>
                <a:cs typeface="Roboto"/>
              </a:rPr>
              <a:t> </a:t>
            </a:r>
            <a:r>
              <a:rPr sz="1400" dirty="0">
                <a:solidFill>
                  <a:srgbClr val="434343"/>
                </a:solidFill>
                <a:latin typeface="Roboto"/>
                <a:cs typeface="Roboto"/>
              </a:rPr>
              <a:t>:</a:t>
            </a:r>
            <a:r>
              <a:rPr sz="1400" spc="215" dirty="0">
                <a:solidFill>
                  <a:srgbClr val="434343"/>
                </a:solidFill>
                <a:latin typeface="Roboto"/>
                <a:cs typeface="Roboto"/>
              </a:rPr>
              <a:t> </a:t>
            </a:r>
            <a:r>
              <a:rPr sz="1400" spc="-55" dirty="0">
                <a:solidFill>
                  <a:srgbClr val="434343"/>
                </a:solidFill>
                <a:latin typeface="Roboto"/>
                <a:cs typeface="Roboto"/>
              </a:rPr>
              <a:t>dataset</a:t>
            </a:r>
            <a:r>
              <a:rPr sz="1400" spc="229" dirty="0">
                <a:solidFill>
                  <a:srgbClr val="434343"/>
                </a:solidFill>
                <a:latin typeface="Roboto"/>
                <a:cs typeface="Roboto"/>
              </a:rPr>
              <a:t> </a:t>
            </a:r>
            <a:r>
              <a:rPr sz="1400" dirty="0">
                <a:solidFill>
                  <a:srgbClr val="434343"/>
                </a:solidFill>
                <a:latin typeface="Roboto"/>
                <a:cs typeface="Roboto"/>
              </a:rPr>
              <a:t>to</a:t>
            </a:r>
            <a:r>
              <a:rPr sz="1400" spc="229" dirty="0">
                <a:solidFill>
                  <a:srgbClr val="434343"/>
                </a:solidFill>
                <a:latin typeface="Roboto"/>
                <a:cs typeface="Roboto"/>
              </a:rPr>
              <a:t> </a:t>
            </a:r>
            <a:r>
              <a:rPr sz="1400" spc="-50" dirty="0">
                <a:solidFill>
                  <a:srgbClr val="434343"/>
                </a:solidFill>
                <a:latin typeface="Roboto"/>
                <a:cs typeface="Roboto"/>
              </a:rPr>
              <a:t>validate</a:t>
            </a:r>
            <a:r>
              <a:rPr sz="1400" spc="225" dirty="0">
                <a:solidFill>
                  <a:srgbClr val="434343"/>
                </a:solidFill>
                <a:latin typeface="Roboto"/>
                <a:cs typeface="Roboto"/>
              </a:rPr>
              <a:t> </a:t>
            </a:r>
            <a:r>
              <a:rPr sz="1400" dirty="0">
                <a:solidFill>
                  <a:srgbClr val="434343"/>
                </a:solidFill>
                <a:latin typeface="Roboto"/>
                <a:cs typeface="Roboto"/>
              </a:rPr>
              <a:t>all</a:t>
            </a:r>
            <a:r>
              <a:rPr sz="1400" spc="229" dirty="0">
                <a:solidFill>
                  <a:srgbClr val="434343"/>
                </a:solidFill>
                <a:latin typeface="Roboto"/>
                <a:cs typeface="Roboto"/>
              </a:rPr>
              <a:t> </a:t>
            </a:r>
            <a:r>
              <a:rPr sz="1400" spc="-65" dirty="0">
                <a:solidFill>
                  <a:srgbClr val="434343"/>
                </a:solidFill>
                <a:latin typeface="Roboto"/>
                <a:cs typeface="Roboto"/>
              </a:rPr>
              <a:t>models</a:t>
            </a:r>
            <a:r>
              <a:rPr sz="1400" spc="229" dirty="0">
                <a:solidFill>
                  <a:srgbClr val="434343"/>
                </a:solidFill>
                <a:latin typeface="Roboto"/>
                <a:cs typeface="Roboto"/>
              </a:rPr>
              <a:t> </a:t>
            </a:r>
            <a:r>
              <a:rPr sz="1400" spc="-30" dirty="0">
                <a:solidFill>
                  <a:srgbClr val="434343"/>
                </a:solidFill>
                <a:latin typeface="Roboto"/>
                <a:cs typeface="Roboto"/>
              </a:rPr>
              <a:t>and</a:t>
            </a:r>
            <a:r>
              <a:rPr sz="1400" spc="220" dirty="0">
                <a:solidFill>
                  <a:srgbClr val="434343"/>
                </a:solidFill>
                <a:latin typeface="Roboto"/>
                <a:cs typeface="Roboto"/>
              </a:rPr>
              <a:t> </a:t>
            </a:r>
            <a:r>
              <a:rPr sz="1400" spc="-85" dirty="0">
                <a:solidFill>
                  <a:srgbClr val="434343"/>
                </a:solidFill>
                <a:latin typeface="Roboto"/>
                <a:cs typeface="Roboto"/>
              </a:rPr>
              <a:t>hyperparameter</a:t>
            </a:r>
            <a:r>
              <a:rPr sz="1400" spc="235" dirty="0">
                <a:solidFill>
                  <a:srgbClr val="434343"/>
                </a:solidFill>
                <a:latin typeface="Roboto"/>
                <a:cs typeface="Roboto"/>
              </a:rPr>
              <a:t> </a:t>
            </a:r>
            <a:r>
              <a:rPr sz="1400" spc="-30" dirty="0">
                <a:solidFill>
                  <a:srgbClr val="434343"/>
                </a:solidFill>
                <a:latin typeface="Roboto"/>
                <a:cs typeface="Roboto"/>
              </a:rPr>
              <a:t>sets</a:t>
            </a:r>
            <a:r>
              <a:rPr sz="1400" spc="215" dirty="0">
                <a:solidFill>
                  <a:srgbClr val="434343"/>
                </a:solidFill>
                <a:latin typeface="Roboto"/>
                <a:cs typeface="Roboto"/>
              </a:rPr>
              <a:t> </a:t>
            </a:r>
            <a:r>
              <a:rPr sz="1400" spc="-70" dirty="0">
                <a:solidFill>
                  <a:srgbClr val="434343"/>
                </a:solidFill>
                <a:latin typeface="Roboto"/>
                <a:cs typeface="Roboto"/>
              </a:rPr>
              <a:t>generated</a:t>
            </a:r>
            <a:r>
              <a:rPr sz="1400" spc="229" dirty="0">
                <a:solidFill>
                  <a:srgbClr val="434343"/>
                </a:solidFill>
                <a:latin typeface="Roboto"/>
                <a:cs typeface="Roboto"/>
              </a:rPr>
              <a:t> </a:t>
            </a:r>
            <a:r>
              <a:rPr sz="1400" dirty="0">
                <a:solidFill>
                  <a:srgbClr val="434343"/>
                </a:solidFill>
                <a:latin typeface="Roboto"/>
                <a:cs typeface="Roboto"/>
              </a:rPr>
              <a:t>in</a:t>
            </a:r>
            <a:r>
              <a:rPr sz="1400" spc="225" dirty="0">
                <a:solidFill>
                  <a:srgbClr val="434343"/>
                </a:solidFill>
                <a:latin typeface="Roboto"/>
                <a:cs typeface="Roboto"/>
              </a:rPr>
              <a:t> </a:t>
            </a:r>
            <a:r>
              <a:rPr sz="1400" dirty="0">
                <a:solidFill>
                  <a:srgbClr val="434343"/>
                </a:solidFill>
                <a:latin typeface="Roboto"/>
                <a:cs typeface="Roboto"/>
              </a:rPr>
              <a:t>the</a:t>
            </a:r>
            <a:r>
              <a:rPr sz="1400" spc="220" dirty="0">
                <a:solidFill>
                  <a:srgbClr val="434343"/>
                </a:solidFill>
                <a:latin typeface="Roboto"/>
                <a:cs typeface="Roboto"/>
              </a:rPr>
              <a:t> </a:t>
            </a:r>
            <a:r>
              <a:rPr sz="1400" spc="-65" dirty="0">
                <a:solidFill>
                  <a:srgbClr val="434343"/>
                </a:solidFill>
                <a:latin typeface="Roboto"/>
                <a:cs typeface="Roboto"/>
              </a:rPr>
              <a:t>previous</a:t>
            </a:r>
            <a:r>
              <a:rPr sz="1400" spc="220" dirty="0">
                <a:solidFill>
                  <a:srgbClr val="434343"/>
                </a:solidFill>
                <a:latin typeface="Roboto"/>
                <a:cs typeface="Roboto"/>
              </a:rPr>
              <a:t> </a:t>
            </a:r>
            <a:r>
              <a:rPr sz="1400" spc="-30" dirty="0">
                <a:solidFill>
                  <a:srgbClr val="434343"/>
                </a:solidFill>
                <a:latin typeface="Roboto"/>
                <a:cs typeface="Roboto"/>
              </a:rPr>
              <a:t>step.</a:t>
            </a:r>
            <a:r>
              <a:rPr sz="1400" spc="229" dirty="0">
                <a:solidFill>
                  <a:srgbClr val="434343"/>
                </a:solidFill>
                <a:latin typeface="Roboto"/>
                <a:cs typeface="Roboto"/>
              </a:rPr>
              <a:t> </a:t>
            </a:r>
            <a:r>
              <a:rPr sz="1400" dirty="0">
                <a:solidFill>
                  <a:srgbClr val="434343"/>
                </a:solidFill>
                <a:latin typeface="Roboto"/>
                <a:cs typeface="Roboto"/>
              </a:rPr>
              <a:t>All</a:t>
            </a:r>
            <a:r>
              <a:rPr sz="1400" spc="229" dirty="0">
                <a:solidFill>
                  <a:srgbClr val="434343"/>
                </a:solidFill>
                <a:latin typeface="Roboto"/>
                <a:cs typeface="Roboto"/>
              </a:rPr>
              <a:t> </a:t>
            </a:r>
            <a:r>
              <a:rPr sz="1400" spc="-65" dirty="0">
                <a:solidFill>
                  <a:srgbClr val="434343"/>
                </a:solidFill>
                <a:latin typeface="Roboto"/>
                <a:cs typeface="Roboto"/>
              </a:rPr>
              <a:t>models</a:t>
            </a:r>
            <a:r>
              <a:rPr sz="1400" spc="225" dirty="0">
                <a:solidFill>
                  <a:srgbClr val="434343"/>
                </a:solidFill>
                <a:latin typeface="Roboto"/>
                <a:cs typeface="Roboto"/>
              </a:rPr>
              <a:t> </a:t>
            </a:r>
            <a:r>
              <a:rPr sz="1400" spc="-25" dirty="0">
                <a:solidFill>
                  <a:srgbClr val="434343"/>
                </a:solidFill>
                <a:latin typeface="Roboto"/>
                <a:cs typeface="Roboto"/>
              </a:rPr>
              <a:t>and </a:t>
            </a:r>
            <a:r>
              <a:rPr sz="1400" spc="-100" dirty="0">
                <a:solidFill>
                  <a:srgbClr val="434343"/>
                </a:solidFill>
                <a:latin typeface="Roboto"/>
                <a:cs typeface="Roboto"/>
              </a:rPr>
              <a:t>hyperparameter</a:t>
            </a:r>
            <a:r>
              <a:rPr sz="1400" spc="-20" dirty="0">
                <a:solidFill>
                  <a:srgbClr val="434343"/>
                </a:solidFill>
                <a:latin typeface="Roboto"/>
                <a:cs typeface="Roboto"/>
              </a:rPr>
              <a:t> </a:t>
            </a:r>
            <a:r>
              <a:rPr sz="1400" spc="-95" dirty="0">
                <a:solidFill>
                  <a:srgbClr val="434343"/>
                </a:solidFill>
                <a:latin typeface="Roboto"/>
                <a:cs typeface="Roboto"/>
              </a:rPr>
              <a:t>sets</a:t>
            </a:r>
            <a:r>
              <a:rPr sz="1400" dirty="0">
                <a:solidFill>
                  <a:srgbClr val="434343"/>
                </a:solidFill>
                <a:latin typeface="Roboto"/>
                <a:cs typeface="Roboto"/>
              </a:rPr>
              <a:t> </a:t>
            </a:r>
            <a:r>
              <a:rPr sz="1400" spc="-90" dirty="0">
                <a:solidFill>
                  <a:srgbClr val="434343"/>
                </a:solidFill>
                <a:latin typeface="Roboto"/>
                <a:cs typeface="Roboto"/>
              </a:rPr>
              <a:t>are</a:t>
            </a:r>
            <a:r>
              <a:rPr sz="1400" spc="15" dirty="0">
                <a:solidFill>
                  <a:srgbClr val="434343"/>
                </a:solidFill>
                <a:latin typeface="Roboto"/>
                <a:cs typeface="Roboto"/>
              </a:rPr>
              <a:t> </a:t>
            </a:r>
            <a:r>
              <a:rPr sz="1400" spc="-90" dirty="0">
                <a:solidFill>
                  <a:srgbClr val="434343"/>
                </a:solidFill>
                <a:latin typeface="Roboto"/>
                <a:cs typeface="Roboto"/>
              </a:rPr>
              <a:t>validated</a:t>
            </a:r>
            <a:r>
              <a:rPr sz="1400" spc="25" dirty="0">
                <a:solidFill>
                  <a:srgbClr val="434343"/>
                </a:solidFill>
                <a:latin typeface="Roboto"/>
                <a:cs typeface="Roboto"/>
              </a:rPr>
              <a:t> </a:t>
            </a:r>
            <a:r>
              <a:rPr sz="1400" spc="-110" dirty="0">
                <a:solidFill>
                  <a:srgbClr val="434343"/>
                </a:solidFill>
                <a:latin typeface="Roboto"/>
                <a:cs typeface="Roboto"/>
              </a:rPr>
              <a:t>using</a:t>
            </a:r>
            <a:r>
              <a:rPr sz="1400" spc="-10"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125" dirty="0">
                <a:solidFill>
                  <a:srgbClr val="434343"/>
                </a:solidFill>
                <a:latin typeface="Roboto"/>
                <a:cs typeface="Roboto"/>
              </a:rPr>
              <a:t>same</a:t>
            </a:r>
            <a:r>
              <a:rPr sz="1400" spc="10" dirty="0">
                <a:solidFill>
                  <a:srgbClr val="434343"/>
                </a:solidFill>
                <a:latin typeface="Roboto"/>
                <a:cs typeface="Roboto"/>
              </a:rPr>
              <a:t> </a:t>
            </a:r>
            <a:r>
              <a:rPr sz="1400" spc="-80" dirty="0">
                <a:solidFill>
                  <a:srgbClr val="434343"/>
                </a:solidFill>
                <a:latin typeface="Roboto"/>
                <a:cs typeface="Roboto"/>
              </a:rPr>
              <a:t>validation</a:t>
            </a:r>
            <a:r>
              <a:rPr sz="1400" spc="5" dirty="0">
                <a:solidFill>
                  <a:srgbClr val="434343"/>
                </a:solidFill>
                <a:latin typeface="Roboto"/>
                <a:cs typeface="Roboto"/>
              </a:rPr>
              <a:t> </a:t>
            </a:r>
            <a:r>
              <a:rPr sz="1400" spc="-65" dirty="0">
                <a:solidFill>
                  <a:srgbClr val="434343"/>
                </a:solidFill>
                <a:latin typeface="Roboto"/>
                <a:cs typeface="Roboto"/>
              </a:rPr>
              <a:t>set.</a:t>
            </a:r>
            <a:r>
              <a:rPr sz="1400" spc="10" dirty="0">
                <a:solidFill>
                  <a:srgbClr val="434343"/>
                </a:solidFill>
                <a:latin typeface="Roboto"/>
                <a:cs typeface="Roboto"/>
              </a:rPr>
              <a:t> </a:t>
            </a:r>
            <a:r>
              <a:rPr sz="1400" spc="-85" dirty="0">
                <a:solidFill>
                  <a:srgbClr val="434343"/>
                </a:solidFill>
                <a:latin typeface="Roboto"/>
                <a:cs typeface="Roboto"/>
              </a:rPr>
              <a:t>Select</a:t>
            </a:r>
            <a:r>
              <a:rPr sz="1400" spc="20"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100" dirty="0">
                <a:solidFill>
                  <a:srgbClr val="434343"/>
                </a:solidFill>
                <a:latin typeface="Roboto"/>
                <a:cs typeface="Roboto"/>
              </a:rPr>
              <a:t>best</a:t>
            </a:r>
            <a:r>
              <a:rPr sz="1400" spc="5" dirty="0">
                <a:solidFill>
                  <a:srgbClr val="434343"/>
                </a:solidFill>
                <a:latin typeface="Roboto"/>
                <a:cs typeface="Roboto"/>
              </a:rPr>
              <a:t> </a:t>
            </a:r>
            <a:r>
              <a:rPr sz="1400" spc="-100" dirty="0">
                <a:solidFill>
                  <a:srgbClr val="434343"/>
                </a:solidFill>
                <a:latin typeface="Roboto"/>
                <a:cs typeface="Roboto"/>
              </a:rPr>
              <a:t>scoring</a:t>
            </a:r>
            <a:r>
              <a:rPr sz="1400" spc="-15" dirty="0">
                <a:solidFill>
                  <a:srgbClr val="434343"/>
                </a:solidFill>
                <a:latin typeface="Roboto"/>
                <a:cs typeface="Roboto"/>
              </a:rPr>
              <a:t> </a:t>
            </a:r>
            <a:r>
              <a:rPr sz="1400" spc="-110" dirty="0">
                <a:solidFill>
                  <a:srgbClr val="434343"/>
                </a:solidFill>
                <a:latin typeface="Roboto"/>
                <a:cs typeface="Roboto"/>
              </a:rPr>
              <a:t>model</a:t>
            </a:r>
            <a:r>
              <a:rPr sz="1400" dirty="0">
                <a:solidFill>
                  <a:srgbClr val="434343"/>
                </a:solidFill>
                <a:latin typeface="Roboto"/>
                <a:cs typeface="Roboto"/>
              </a:rPr>
              <a:t> </a:t>
            </a:r>
            <a:r>
              <a:rPr sz="1400" spc="-120" dirty="0">
                <a:solidFill>
                  <a:srgbClr val="434343"/>
                </a:solidFill>
                <a:latin typeface="Roboto"/>
                <a:cs typeface="Roboto"/>
              </a:rPr>
              <a:t>and</a:t>
            </a:r>
            <a:r>
              <a:rPr sz="1400" spc="10" dirty="0">
                <a:solidFill>
                  <a:srgbClr val="434343"/>
                </a:solidFill>
                <a:latin typeface="Roboto"/>
                <a:cs typeface="Roboto"/>
              </a:rPr>
              <a:t> </a:t>
            </a:r>
            <a:r>
              <a:rPr sz="1400" spc="-100" dirty="0">
                <a:solidFill>
                  <a:srgbClr val="434343"/>
                </a:solidFill>
                <a:latin typeface="Roboto"/>
                <a:cs typeface="Roboto"/>
              </a:rPr>
              <a:t>hyperparameter</a:t>
            </a:r>
            <a:r>
              <a:rPr sz="1400" spc="-30" dirty="0">
                <a:solidFill>
                  <a:srgbClr val="434343"/>
                </a:solidFill>
                <a:latin typeface="Roboto"/>
                <a:cs typeface="Roboto"/>
              </a:rPr>
              <a:t> </a:t>
            </a:r>
            <a:r>
              <a:rPr sz="1400" spc="-20" dirty="0">
                <a:solidFill>
                  <a:srgbClr val="434343"/>
                </a:solidFill>
                <a:latin typeface="Roboto"/>
                <a:cs typeface="Roboto"/>
              </a:rPr>
              <a:t>set.</a:t>
            </a:r>
            <a:endParaRPr sz="1400">
              <a:latin typeface="Roboto"/>
              <a:cs typeface="Roboto"/>
            </a:endParaRPr>
          </a:p>
          <a:p>
            <a:pPr marL="299085" marR="7620" indent="-287020">
              <a:lnSpc>
                <a:spcPct val="100000"/>
              </a:lnSpc>
              <a:spcBef>
                <a:spcPts val="400"/>
              </a:spcBef>
              <a:buClr>
                <a:srgbClr val="000000"/>
              </a:buClr>
              <a:buFont typeface="Wingdings"/>
              <a:buChar char=""/>
              <a:tabLst>
                <a:tab pos="299085" algn="l"/>
              </a:tabLst>
            </a:pPr>
            <a:r>
              <a:rPr sz="1400" spc="-85" dirty="0">
                <a:solidFill>
                  <a:srgbClr val="006FC0"/>
                </a:solidFill>
                <a:latin typeface="Roboto"/>
                <a:cs typeface="Roboto"/>
              </a:rPr>
              <a:t>Test</a:t>
            </a:r>
            <a:r>
              <a:rPr sz="1400" spc="5" dirty="0">
                <a:solidFill>
                  <a:srgbClr val="006FC0"/>
                </a:solidFill>
                <a:latin typeface="Roboto"/>
                <a:cs typeface="Roboto"/>
              </a:rPr>
              <a:t> </a:t>
            </a:r>
            <a:r>
              <a:rPr sz="1400" spc="-90" dirty="0">
                <a:solidFill>
                  <a:srgbClr val="006FC0"/>
                </a:solidFill>
                <a:latin typeface="Roboto"/>
                <a:cs typeface="Roboto"/>
              </a:rPr>
              <a:t>dataset</a:t>
            </a:r>
            <a:r>
              <a:rPr sz="1400" spc="25" dirty="0">
                <a:solidFill>
                  <a:srgbClr val="006FC0"/>
                </a:solidFill>
                <a:latin typeface="Roboto"/>
                <a:cs typeface="Roboto"/>
              </a:rPr>
              <a:t> </a:t>
            </a:r>
            <a:r>
              <a:rPr sz="1400" dirty="0">
                <a:solidFill>
                  <a:srgbClr val="434343"/>
                </a:solidFill>
                <a:latin typeface="Roboto"/>
                <a:cs typeface="Roboto"/>
              </a:rPr>
              <a:t>: </a:t>
            </a:r>
            <a:r>
              <a:rPr sz="1400" spc="-90" dirty="0">
                <a:solidFill>
                  <a:srgbClr val="434343"/>
                </a:solidFill>
                <a:latin typeface="Roboto"/>
                <a:cs typeface="Roboto"/>
              </a:rPr>
              <a:t>dataset</a:t>
            </a:r>
            <a:r>
              <a:rPr sz="1400" spc="10" dirty="0">
                <a:solidFill>
                  <a:srgbClr val="434343"/>
                </a:solidFill>
                <a:latin typeface="Roboto"/>
                <a:cs typeface="Roboto"/>
              </a:rPr>
              <a:t> </a:t>
            </a:r>
            <a:r>
              <a:rPr sz="1400" spc="-40" dirty="0">
                <a:solidFill>
                  <a:srgbClr val="434343"/>
                </a:solidFill>
                <a:latin typeface="Roboto"/>
                <a:cs typeface="Roboto"/>
              </a:rPr>
              <a:t>for</a:t>
            </a:r>
            <a:r>
              <a:rPr sz="1400" spc="10" dirty="0">
                <a:solidFill>
                  <a:srgbClr val="434343"/>
                </a:solidFill>
                <a:latin typeface="Roboto"/>
                <a:cs typeface="Roboto"/>
              </a:rPr>
              <a:t> </a:t>
            </a:r>
            <a:r>
              <a:rPr sz="1400" spc="-85" dirty="0">
                <a:solidFill>
                  <a:srgbClr val="434343"/>
                </a:solidFill>
                <a:latin typeface="Roboto"/>
                <a:cs typeface="Roboto"/>
              </a:rPr>
              <a:t>the</a:t>
            </a:r>
            <a:r>
              <a:rPr sz="1400" spc="15" dirty="0">
                <a:solidFill>
                  <a:srgbClr val="434343"/>
                </a:solidFill>
                <a:latin typeface="Roboto"/>
                <a:cs typeface="Roboto"/>
              </a:rPr>
              <a:t> </a:t>
            </a:r>
            <a:r>
              <a:rPr sz="1400" spc="-80" dirty="0">
                <a:solidFill>
                  <a:srgbClr val="434343"/>
                </a:solidFill>
                <a:latin typeface="Roboto"/>
                <a:cs typeface="Roboto"/>
              </a:rPr>
              <a:t>ultimate,</a:t>
            </a:r>
            <a:r>
              <a:rPr sz="1400" spc="25" dirty="0">
                <a:solidFill>
                  <a:srgbClr val="434343"/>
                </a:solidFill>
                <a:latin typeface="Roboto"/>
                <a:cs typeface="Roboto"/>
              </a:rPr>
              <a:t> </a:t>
            </a:r>
            <a:r>
              <a:rPr sz="1400" spc="-95" dirty="0">
                <a:solidFill>
                  <a:srgbClr val="434343"/>
                </a:solidFill>
                <a:latin typeface="Roboto"/>
                <a:cs typeface="Roboto"/>
              </a:rPr>
              <a:t>independent</a:t>
            </a:r>
            <a:r>
              <a:rPr sz="1400" spc="15" dirty="0">
                <a:solidFill>
                  <a:srgbClr val="434343"/>
                </a:solidFill>
                <a:latin typeface="Roboto"/>
                <a:cs typeface="Roboto"/>
              </a:rPr>
              <a:t> </a:t>
            </a:r>
            <a:r>
              <a:rPr sz="1400" spc="-70" dirty="0">
                <a:solidFill>
                  <a:srgbClr val="434343"/>
                </a:solidFill>
                <a:latin typeface="Roboto"/>
                <a:cs typeface="Roboto"/>
              </a:rPr>
              <a:t>test</a:t>
            </a:r>
            <a:r>
              <a:rPr sz="1400" spc="10" dirty="0">
                <a:solidFill>
                  <a:srgbClr val="434343"/>
                </a:solidFill>
                <a:latin typeface="Roboto"/>
                <a:cs typeface="Roboto"/>
              </a:rPr>
              <a:t> </a:t>
            </a:r>
            <a:r>
              <a:rPr sz="1400" spc="-10" dirty="0">
                <a:solidFill>
                  <a:srgbClr val="434343"/>
                </a:solidFill>
                <a:latin typeface="Roboto"/>
                <a:cs typeface="Roboto"/>
              </a:rPr>
              <a:t>of</a:t>
            </a:r>
            <a:r>
              <a:rPr sz="1400" spc="20" dirty="0">
                <a:solidFill>
                  <a:srgbClr val="434343"/>
                </a:solidFill>
                <a:latin typeface="Roboto"/>
                <a:cs typeface="Roboto"/>
              </a:rPr>
              <a:t> </a:t>
            </a:r>
            <a:r>
              <a:rPr sz="1400" spc="-90" dirty="0">
                <a:solidFill>
                  <a:srgbClr val="434343"/>
                </a:solidFill>
                <a:latin typeface="Roboto"/>
                <a:cs typeface="Roboto"/>
              </a:rPr>
              <a:t>the</a:t>
            </a:r>
            <a:r>
              <a:rPr sz="1400" spc="5" dirty="0">
                <a:solidFill>
                  <a:srgbClr val="434343"/>
                </a:solidFill>
                <a:latin typeface="Roboto"/>
                <a:cs typeface="Roboto"/>
              </a:rPr>
              <a:t> </a:t>
            </a:r>
            <a:r>
              <a:rPr sz="1400" spc="-100" dirty="0">
                <a:solidFill>
                  <a:srgbClr val="434343"/>
                </a:solidFill>
                <a:latin typeface="Roboto"/>
                <a:cs typeface="Roboto"/>
              </a:rPr>
              <a:t>one</a:t>
            </a:r>
            <a:r>
              <a:rPr sz="1400" spc="20" dirty="0">
                <a:solidFill>
                  <a:srgbClr val="434343"/>
                </a:solidFill>
                <a:latin typeface="Roboto"/>
                <a:cs typeface="Roboto"/>
              </a:rPr>
              <a:t> </a:t>
            </a:r>
            <a:r>
              <a:rPr sz="1400" spc="-85" dirty="0">
                <a:solidFill>
                  <a:srgbClr val="434343"/>
                </a:solidFill>
                <a:latin typeface="Roboto"/>
                <a:cs typeface="Roboto"/>
              </a:rPr>
              <a:t>selected</a:t>
            </a:r>
            <a:r>
              <a:rPr sz="1400" spc="20" dirty="0">
                <a:solidFill>
                  <a:srgbClr val="434343"/>
                </a:solidFill>
                <a:latin typeface="Roboto"/>
                <a:cs typeface="Roboto"/>
              </a:rPr>
              <a:t> </a:t>
            </a:r>
            <a:r>
              <a:rPr sz="1400" spc="-85" dirty="0">
                <a:solidFill>
                  <a:srgbClr val="434343"/>
                </a:solidFill>
                <a:latin typeface="Roboto"/>
                <a:cs typeface="Roboto"/>
              </a:rPr>
              <a:t>best</a:t>
            </a:r>
            <a:r>
              <a:rPr sz="1400" spc="10" dirty="0">
                <a:solidFill>
                  <a:srgbClr val="434343"/>
                </a:solidFill>
                <a:latin typeface="Roboto"/>
                <a:cs typeface="Roboto"/>
              </a:rPr>
              <a:t> </a:t>
            </a:r>
            <a:r>
              <a:rPr sz="1400" spc="-95" dirty="0">
                <a:solidFill>
                  <a:srgbClr val="434343"/>
                </a:solidFill>
                <a:latin typeface="Roboto"/>
                <a:cs typeface="Roboto"/>
              </a:rPr>
              <a:t>model</a:t>
            </a:r>
            <a:r>
              <a:rPr sz="1400" spc="20" dirty="0">
                <a:solidFill>
                  <a:srgbClr val="434343"/>
                </a:solidFill>
                <a:latin typeface="Roboto"/>
                <a:cs typeface="Roboto"/>
              </a:rPr>
              <a:t> </a:t>
            </a:r>
            <a:r>
              <a:rPr sz="1400" spc="-114" dirty="0">
                <a:solidFill>
                  <a:srgbClr val="434343"/>
                </a:solidFill>
                <a:latin typeface="Roboto"/>
                <a:cs typeface="Roboto"/>
              </a:rPr>
              <a:t>and</a:t>
            </a:r>
            <a:r>
              <a:rPr sz="1400" spc="25" dirty="0">
                <a:solidFill>
                  <a:srgbClr val="434343"/>
                </a:solidFill>
                <a:latin typeface="Roboto"/>
                <a:cs typeface="Roboto"/>
              </a:rPr>
              <a:t> </a:t>
            </a:r>
            <a:r>
              <a:rPr sz="1400" spc="-100" dirty="0">
                <a:solidFill>
                  <a:srgbClr val="434343"/>
                </a:solidFill>
                <a:latin typeface="Roboto"/>
                <a:cs typeface="Roboto"/>
              </a:rPr>
              <a:t>hyperparameter</a:t>
            </a:r>
            <a:r>
              <a:rPr sz="1400" spc="25" dirty="0">
                <a:solidFill>
                  <a:srgbClr val="434343"/>
                </a:solidFill>
                <a:latin typeface="Roboto"/>
                <a:cs typeface="Roboto"/>
              </a:rPr>
              <a:t> </a:t>
            </a:r>
            <a:r>
              <a:rPr sz="1400" spc="-70" dirty="0">
                <a:solidFill>
                  <a:srgbClr val="434343"/>
                </a:solidFill>
                <a:latin typeface="Roboto"/>
                <a:cs typeface="Roboto"/>
              </a:rPr>
              <a:t>set</a:t>
            </a:r>
            <a:r>
              <a:rPr sz="1400" spc="10" dirty="0">
                <a:solidFill>
                  <a:srgbClr val="434343"/>
                </a:solidFill>
                <a:latin typeface="Roboto"/>
                <a:cs typeface="Roboto"/>
              </a:rPr>
              <a:t> </a:t>
            </a:r>
            <a:r>
              <a:rPr sz="1400" spc="-85" dirty="0">
                <a:solidFill>
                  <a:srgbClr val="434343"/>
                </a:solidFill>
                <a:latin typeface="Roboto"/>
                <a:cs typeface="Roboto"/>
              </a:rPr>
              <a:t>from</a:t>
            </a:r>
            <a:r>
              <a:rPr sz="1400" spc="20" dirty="0">
                <a:solidFill>
                  <a:srgbClr val="434343"/>
                </a:solidFill>
                <a:latin typeface="Roboto"/>
                <a:cs typeface="Roboto"/>
              </a:rPr>
              <a:t> </a:t>
            </a:r>
            <a:r>
              <a:rPr sz="1400" spc="-90" dirty="0">
                <a:solidFill>
                  <a:srgbClr val="434343"/>
                </a:solidFill>
                <a:latin typeface="Roboto"/>
                <a:cs typeface="Roboto"/>
              </a:rPr>
              <a:t>the</a:t>
            </a:r>
            <a:r>
              <a:rPr sz="1400" spc="10" dirty="0">
                <a:solidFill>
                  <a:srgbClr val="434343"/>
                </a:solidFill>
                <a:latin typeface="Roboto"/>
                <a:cs typeface="Roboto"/>
              </a:rPr>
              <a:t> </a:t>
            </a:r>
            <a:r>
              <a:rPr sz="1400" spc="-95" dirty="0">
                <a:solidFill>
                  <a:srgbClr val="434343"/>
                </a:solidFill>
                <a:latin typeface="Roboto"/>
                <a:cs typeface="Roboto"/>
              </a:rPr>
              <a:t>previous</a:t>
            </a:r>
            <a:r>
              <a:rPr sz="1400" spc="10" dirty="0">
                <a:solidFill>
                  <a:srgbClr val="434343"/>
                </a:solidFill>
                <a:latin typeface="Roboto"/>
                <a:cs typeface="Roboto"/>
              </a:rPr>
              <a:t> </a:t>
            </a:r>
            <a:r>
              <a:rPr sz="1400" spc="-20" dirty="0">
                <a:solidFill>
                  <a:srgbClr val="434343"/>
                </a:solidFill>
                <a:latin typeface="Roboto"/>
                <a:cs typeface="Roboto"/>
              </a:rPr>
              <a:t>step </a:t>
            </a:r>
            <a:r>
              <a:rPr sz="1400" spc="-90" dirty="0">
                <a:solidFill>
                  <a:srgbClr val="434343"/>
                </a:solidFill>
                <a:latin typeface="Roboto"/>
                <a:cs typeface="Roboto"/>
              </a:rPr>
              <a:t>to</a:t>
            </a:r>
            <a:r>
              <a:rPr sz="1400" spc="-5" dirty="0">
                <a:solidFill>
                  <a:srgbClr val="434343"/>
                </a:solidFill>
                <a:latin typeface="Roboto"/>
                <a:cs typeface="Roboto"/>
              </a:rPr>
              <a:t> </a:t>
            </a:r>
            <a:r>
              <a:rPr sz="1400" spc="-105" dirty="0">
                <a:solidFill>
                  <a:srgbClr val="434343"/>
                </a:solidFill>
                <a:latin typeface="Roboto"/>
                <a:cs typeface="Roboto"/>
              </a:rPr>
              <a:t>check</a:t>
            </a:r>
            <a:r>
              <a:rPr sz="1400" spc="-5" dirty="0">
                <a:solidFill>
                  <a:srgbClr val="434343"/>
                </a:solidFill>
                <a:latin typeface="Roboto"/>
                <a:cs typeface="Roboto"/>
              </a:rPr>
              <a:t> </a:t>
            </a:r>
            <a:r>
              <a:rPr sz="1400" spc="-100" dirty="0">
                <a:solidFill>
                  <a:srgbClr val="434343"/>
                </a:solidFill>
                <a:latin typeface="Roboto"/>
                <a:cs typeface="Roboto"/>
              </a:rPr>
              <a:t>whether</a:t>
            </a:r>
            <a:r>
              <a:rPr sz="1400" spc="-5" dirty="0">
                <a:solidFill>
                  <a:srgbClr val="434343"/>
                </a:solidFill>
                <a:latin typeface="Roboto"/>
                <a:cs typeface="Roboto"/>
              </a:rPr>
              <a:t> </a:t>
            </a:r>
            <a:r>
              <a:rPr sz="1400" spc="-100" dirty="0">
                <a:solidFill>
                  <a:srgbClr val="434343"/>
                </a:solidFill>
                <a:latin typeface="Roboto"/>
                <a:cs typeface="Roboto"/>
              </a:rPr>
              <a:t>the</a:t>
            </a:r>
            <a:r>
              <a:rPr sz="1400" spc="-15" dirty="0">
                <a:solidFill>
                  <a:srgbClr val="434343"/>
                </a:solidFill>
                <a:latin typeface="Roboto"/>
                <a:cs typeface="Roboto"/>
              </a:rPr>
              <a:t> </a:t>
            </a:r>
            <a:r>
              <a:rPr sz="1400" spc="-90" dirty="0">
                <a:solidFill>
                  <a:srgbClr val="434343"/>
                </a:solidFill>
                <a:latin typeface="Roboto"/>
                <a:cs typeface="Roboto"/>
              </a:rPr>
              <a:t>selected</a:t>
            </a:r>
            <a:r>
              <a:rPr sz="1400" spc="25" dirty="0">
                <a:solidFill>
                  <a:srgbClr val="434343"/>
                </a:solidFill>
                <a:latin typeface="Roboto"/>
                <a:cs typeface="Roboto"/>
              </a:rPr>
              <a:t> </a:t>
            </a:r>
            <a:r>
              <a:rPr sz="1400" spc="-110" dirty="0">
                <a:solidFill>
                  <a:srgbClr val="434343"/>
                </a:solidFill>
                <a:latin typeface="Roboto"/>
                <a:cs typeface="Roboto"/>
              </a:rPr>
              <a:t>model</a:t>
            </a:r>
            <a:r>
              <a:rPr sz="1400" spc="5" dirty="0">
                <a:solidFill>
                  <a:srgbClr val="434343"/>
                </a:solidFill>
                <a:latin typeface="Roboto"/>
                <a:cs typeface="Roboto"/>
              </a:rPr>
              <a:t> </a:t>
            </a:r>
            <a:r>
              <a:rPr sz="1400" spc="-70" dirty="0">
                <a:solidFill>
                  <a:srgbClr val="434343"/>
                </a:solidFill>
                <a:latin typeface="Roboto"/>
                <a:cs typeface="Roboto"/>
              </a:rPr>
              <a:t>is</a:t>
            </a:r>
            <a:r>
              <a:rPr sz="1400" spc="5" dirty="0">
                <a:solidFill>
                  <a:srgbClr val="434343"/>
                </a:solidFill>
                <a:latin typeface="Roboto"/>
                <a:cs typeface="Roboto"/>
              </a:rPr>
              <a:t> </a:t>
            </a:r>
            <a:r>
              <a:rPr sz="1400" spc="-95" dirty="0">
                <a:solidFill>
                  <a:srgbClr val="434343"/>
                </a:solidFill>
                <a:latin typeface="Roboto"/>
                <a:cs typeface="Roboto"/>
              </a:rPr>
              <a:t>general</a:t>
            </a:r>
            <a:r>
              <a:rPr sz="1400" spc="-5" dirty="0">
                <a:solidFill>
                  <a:srgbClr val="434343"/>
                </a:solidFill>
                <a:latin typeface="Roboto"/>
                <a:cs typeface="Roboto"/>
              </a:rPr>
              <a:t> </a:t>
            </a:r>
            <a:r>
              <a:rPr sz="1400" spc="-114" dirty="0">
                <a:solidFill>
                  <a:srgbClr val="434343"/>
                </a:solidFill>
                <a:latin typeface="Roboto"/>
                <a:cs typeface="Roboto"/>
              </a:rPr>
              <a:t>enough</a:t>
            </a:r>
            <a:r>
              <a:rPr sz="1400" spc="-20" dirty="0">
                <a:solidFill>
                  <a:srgbClr val="434343"/>
                </a:solidFill>
                <a:latin typeface="Roboto"/>
                <a:cs typeface="Roboto"/>
              </a:rPr>
              <a:t> </a:t>
            </a:r>
            <a:r>
              <a:rPr sz="1400" spc="-90" dirty="0">
                <a:solidFill>
                  <a:srgbClr val="434343"/>
                </a:solidFill>
                <a:latin typeface="Roboto"/>
                <a:cs typeface="Roboto"/>
              </a:rPr>
              <a:t>to</a:t>
            </a:r>
            <a:r>
              <a:rPr sz="1400" spc="-15" dirty="0">
                <a:solidFill>
                  <a:srgbClr val="434343"/>
                </a:solidFill>
                <a:latin typeface="Roboto"/>
                <a:cs typeface="Roboto"/>
              </a:rPr>
              <a:t> </a:t>
            </a:r>
            <a:r>
              <a:rPr sz="1400" spc="-85" dirty="0">
                <a:solidFill>
                  <a:srgbClr val="434343"/>
                </a:solidFill>
                <a:latin typeface="Roboto"/>
                <a:cs typeface="Roboto"/>
              </a:rPr>
              <a:t>predict</a:t>
            </a:r>
            <a:r>
              <a:rPr sz="1400" spc="5" dirty="0">
                <a:solidFill>
                  <a:srgbClr val="434343"/>
                </a:solidFill>
                <a:latin typeface="Roboto"/>
                <a:cs typeface="Roboto"/>
              </a:rPr>
              <a:t> </a:t>
            </a:r>
            <a:r>
              <a:rPr sz="1400" spc="-125" dirty="0">
                <a:solidFill>
                  <a:srgbClr val="434343"/>
                </a:solidFill>
                <a:latin typeface="Roboto"/>
                <a:cs typeface="Roboto"/>
              </a:rPr>
              <a:t>new</a:t>
            </a:r>
            <a:r>
              <a:rPr sz="1400" spc="5" dirty="0">
                <a:solidFill>
                  <a:srgbClr val="434343"/>
                </a:solidFill>
                <a:latin typeface="Roboto"/>
                <a:cs typeface="Roboto"/>
              </a:rPr>
              <a:t> </a:t>
            </a:r>
            <a:r>
              <a:rPr sz="1400" spc="-10" dirty="0">
                <a:solidFill>
                  <a:srgbClr val="434343"/>
                </a:solidFill>
                <a:latin typeface="Roboto"/>
                <a:cs typeface="Roboto"/>
              </a:rPr>
              <a:t>data.</a:t>
            </a:r>
            <a:endParaRPr sz="1400">
              <a:latin typeface="Roboto"/>
              <a:cs typeface="Roboto"/>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596390" marR="5080" indent="-1583690">
              <a:lnSpc>
                <a:spcPct val="100000"/>
              </a:lnSpc>
              <a:spcBef>
                <a:spcPts val="95"/>
              </a:spcBef>
            </a:pPr>
            <a:r>
              <a:rPr dirty="0"/>
              <a:t>MODEL</a:t>
            </a:r>
            <a:r>
              <a:rPr spc="-85" dirty="0"/>
              <a:t> </a:t>
            </a:r>
            <a:r>
              <a:rPr dirty="0"/>
              <a:t>SELECTION</a:t>
            </a:r>
            <a:r>
              <a:rPr spc="-70" dirty="0"/>
              <a:t> </a:t>
            </a:r>
            <a:r>
              <a:rPr dirty="0"/>
              <a:t>AND</a:t>
            </a:r>
            <a:r>
              <a:rPr spc="-65" dirty="0"/>
              <a:t> </a:t>
            </a:r>
            <a:r>
              <a:rPr spc="-10" dirty="0"/>
              <a:t>HYPERPARAMETER</a:t>
            </a:r>
            <a:r>
              <a:rPr spc="-80" dirty="0"/>
              <a:t> </a:t>
            </a:r>
            <a:r>
              <a:rPr spc="-10" dirty="0"/>
              <a:t>TUNING </a:t>
            </a:r>
            <a:r>
              <a:rPr dirty="0"/>
              <a:t>TRAIN</a:t>
            </a:r>
            <a:r>
              <a:rPr spc="-45" dirty="0"/>
              <a:t> </a:t>
            </a:r>
            <a:r>
              <a:rPr dirty="0"/>
              <a:t>–</a:t>
            </a:r>
            <a:r>
              <a:rPr spc="-55" dirty="0"/>
              <a:t> </a:t>
            </a:r>
            <a:r>
              <a:rPr dirty="0"/>
              <a:t>VALIDATE</a:t>
            </a:r>
            <a:r>
              <a:rPr spc="-35" dirty="0"/>
              <a:t> </a:t>
            </a:r>
            <a:r>
              <a:rPr dirty="0"/>
              <a:t>-</a:t>
            </a:r>
            <a:r>
              <a:rPr spc="-50" dirty="0"/>
              <a:t> </a:t>
            </a:r>
            <a:r>
              <a:rPr dirty="0"/>
              <a:t>TEST</a:t>
            </a:r>
            <a:r>
              <a:rPr spc="-65" dirty="0"/>
              <a:t> </a:t>
            </a:r>
            <a:r>
              <a:rPr spc="-10" dirty="0"/>
              <a:t>SPLIT</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778000"/>
            <a:ext cx="10135870" cy="489648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34343"/>
                </a:solidFill>
                <a:latin typeface="Calibri"/>
                <a:cs typeface="Calibri"/>
              </a:rPr>
              <a:t>USING</a:t>
            </a:r>
            <a:r>
              <a:rPr sz="1400" b="1" spc="-10" dirty="0">
                <a:solidFill>
                  <a:srgbClr val="434343"/>
                </a:solidFill>
                <a:latin typeface="Calibri"/>
                <a:cs typeface="Calibri"/>
              </a:rPr>
              <a:t> CROSS-</a:t>
            </a:r>
            <a:r>
              <a:rPr sz="1400" b="1" dirty="0">
                <a:solidFill>
                  <a:srgbClr val="434343"/>
                </a:solidFill>
                <a:latin typeface="Calibri"/>
                <a:cs typeface="Calibri"/>
              </a:rPr>
              <a:t>VALIDATION</a:t>
            </a:r>
            <a:r>
              <a:rPr sz="1400" b="1" spc="-40" dirty="0">
                <a:solidFill>
                  <a:srgbClr val="434343"/>
                </a:solidFill>
                <a:latin typeface="Calibri"/>
                <a:cs typeface="Calibri"/>
              </a:rPr>
              <a:t> </a:t>
            </a:r>
            <a:r>
              <a:rPr sz="1400" b="1" dirty="0">
                <a:solidFill>
                  <a:srgbClr val="434343"/>
                </a:solidFill>
                <a:latin typeface="Calibri"/>
                <a:cs typeface="Calibri"/>
              </a:rPr>
              <a:t>FOR</a:t>
            </a:r>
            <a:r>
              <a:rPr sz="1400" b="1" spc="-20" dirty="0">
                <a:solidFill>
                  <a:srgbClr val="434343"/>
                </a:solidFill>
                <a:latin typeface="Calibri"/>
                <a:cs typeface="Calibri"/>
              </a:rPr>
              <a:t> </a:t>
            </a:r>
            <a:r>
              <a:rPr sz="1400" b="1" dirty="0">
                <a:solidFill>
                  <a:srgbClr val="434343"/>
                </a:solidFill>
                <a:latin typeface="Calibri"/>
                <a:cs typeface="Calibri"/>
              </a:rPr>
              <a:t>MODEL</a:t>
            </a:r>
            <a:r>
              <a:rPr sz="1400" b="1" spc="-10" dirty="0">
                <a:solidFill>
                  <a:srgbClr val="434343"/>
                </a:solidFill>
                <a:latin typeface="Calibri"/>
                <a:cs typeface="Calibri"/>
              </a:rPr>
              <a:t> </a:t>
            </a:r>
            <a:r>
              <a:rPr sz="1400" b="1" dirty="0">
                <a:solidFill>
                  <a:srgbClr val="434343"/>
                </a:solidFill>
                <a:latin typeface="Calibri"/>
                <a:cs typeface="Calibri"/>
              </a:rPr>
              <a:t>SELECTION</a:t>
            </a:r>
            <a:r>
              <a:rPr sz="1400" b="1" spc="-15" dirty="0">
                <a:solidFill>
                  <a:srgbClr val="434343"/>
                </a:solidFill>
                <a:latin typeface="Calibri"/>
                <a:cs typeface="Calibri"/>
              </a:rPr>
              <a:t> </a:t>
            </a:r>
            <a:r>
              <a:rPr sz="1400" b="1" dirty="0">
                <a:solidFill>
                  <a:srgbClr val="434343"/>
                </a:solidFill>
                <a:latin typeface="Calibri"/>
                <a:cs typeface="Calibri"/>
              </a:rPr>
              <a:t>AND</a:t>
            </a:r>
            <a:r>
              <a:rPr sz="1400" b="1" spc="-10" dirty="0">
                <a:solidFill>
                  <a:srgbClr val="434343"/>
                </a:solidFill>
                <a:latin typeface="Calibri"/>
                <a:cs typeface="Calibri"/>
              </a:rPr>
              <a:t> </a:t>
            </a:r>
            <a:r>
              <a:rPr sz="1400" b="1" dirty="0">
                <a:solidFill>
                  <a:srgbClr val="434343"/>
                </a:solidFill>
                <a:latin typeface="Calibri"/>
                <a:cs typeface="Calibri"/>
              </a:rPr>
              <a:t>HYPERPARAMETER</a:t>
            </a:r>
            <a:r>
              <a:rPr sz="1400" b="1" spc="-25" dirty="0">
                <a:solidFill>
                  <a:srgbClr val="434343"/>
                </a:solidFill>
                <a:latin typeface="Calibri"/>
                <a:cs typeface="Calibri"/>
              </a:rPr>
              <a:t> </a:t>
            </a:r>
            <a:r>
              <a:rPr sz="1400" b="1" spc="-10" dirty="0">
                <a:solidFill>
                  <a:srgbClr val="434343"/>
                </a:solidFill>
                <a:latin typeface="Calibri"/>
                <a:cs typeface="Calibri"/>
              </a:rPr>
              <a:t>TUNING</a:t>
            </a:r>
            <a:endParaRPr sz="1400">
              <a:latin typeface="Calibri"/>
              <a:cs typeface="Calibri"/>
            </a:endParaRPr>
          </a:p>
          <a:p>
            <a:pPr>
              <a:lnSpc>
                <a:spcPct val="100000"/>
              </a:lnSpc>
              <a:spcBef>
                <a:spcPts val="65"/>
              </a:spcBef>
            </a:pPr>
            <a:endParaRPr sz="1400">
              <a:latin typeface="Calibri"/>
              <a:cs typeface="Calibri"/>
            </a:endParaRPr>
          </a:p>
          <a:p>
            <a:pPr marL="12700">
              <a:lnSpc>
                <a:spcPct val="100000"/>
              </a:lnSpc>
            </a:pPr>
            <a:r>
              <a:rPr sz="1400" spc="-135" dirty="0">
                <a:solidFill>
                  <a:srgbClr val="434343"/>
                </a:solidFill>
                <a:latin typeface="Roboto"/>
                <a:cs typeface="Roboto"/>
              </a:rPr>
              <a:t>Cross-</a:t>
            </a:r>
            <a:r>
              <a:rPr sz="1400" spc="-80" dirty="0">
                <a:solidFill>
                  <a:srgbClr val="434343"/>
                </a:solidFill>
                <a:latin typeface="Roboto"/>
                <a:cs typeface="Roboto"/>
              </a:rPr>
              <a:t>validation</a:t>
            </a:r>
            <a:r>
              <a:rPr sz="1400" spc="25" dirty="0">
                <a:solidFill>
                  <a:srgbClr val="434343"/>
                </a:solidFill>
                <a:latin typeface="Roboto"/>
                <a:cs typeface="Roboto"/>
              </a:rPr>
              <a:t> </a:t>
            </a:r>
            <a:r>
              <a:rPr sz="1400" spc="-120" dirty="0">
                <a:solidFill>
                  <a:srgbClr val="434343"/>
                </a:solidFill>
                <a:latin typeface="Roboto"/>
                <a:cs typeface="Roboto"/>
              </a:rPr>
              <a:t>comes</a:t>
            </a:r>
            <a:r>
              <a:rPr sz="1400" spc="20" dirty="0">
                <a:solidFill>
                  <a:srgbClr val="434343"/>
                </a:solidFill>
                <a:latin typeface="Roboto"/>
                <a:cs typeface="Roboto"/>
              </a:rPr>
              <a:t> </a:t>
            </a:r>
            <a:r>
              <a:rPr sz="1400" spc="-60" dirty="0">
                <a:solidFill>
                  <a:srgbClr val="434343"/>
                </a:solidFill>
                <a:latin typeface="Roboto"/>
                <a:cs typeface="Roboto"/>
              </a:rPr>
              <a:t>in</a:t>
            </a:r>
            <a:r>
              <a:rPr sz="1400" spc="25" dirty="0">
                <a:solidFill>
                  <a:srgbClr val="434343"/>
                </a:solidFill>
                <a:latin typeface="Roboto"/>
                <a:cs typeface="Roboto"/>
              </a:rPr>
              <a:t> </a:t>
            </a:r>
            <a:r>
              <a:rPr sz="1400" spc="-125" dirty="0">
                <a:solidFill>
                  <a:srgbClr val="434343"/>
                </a:solidFill>
                <a:latin typeface="Roboto"/>
                <a:cs typeface="Roboto"/>
              </a:rPr>
              <a:t>handy</a:t>
            </a:r>
            <a:r>
              <a:rPr sz="1400" spc="30" dirty="0">
                <a:solidFill>
                  <a:srgbClr val="434343"/>
                </a:solidFill>
                <a:latin typeface="Roboto"/>
                <a:cs typeface="Roboto"/>
              </a:rPr>
              <a:t> </a:t>
            </a:r>
            <a:r>
              <a:rPr sz="1400" spc="-50" dirty="0">
                <a:solidFill>
                  <a:srgbClr val="434343"/>
                </a:solidFill>
                <a:latin typeface="Roboto"/>
                <a:cs typeface="Roboto"/>
              </a:rPr>
              <a:t>for</a:t>
            </a:r>
            <a:r>
              <a:rPr sz="1400" spc="25" dirty="0">
                <a:solidFill>
                  <a:srgbClr val="434343"/>
                </a:solidFill>
                <a:latin typeface="Roboto"/>
                <a:cs typeface="Roboto"/>
              </a:rPr>
              <a:t> </a:t>
            </a:r>
            <a:r>
              <a:rPr sz="1400" spc="-105" dirty="0">
                <a:solidFill>
                  <a:srgbClr val="434343"/>
                </a:solidFill>
                <a:latin typeface="Roboto"/>
                <a:cs typeface="Roboto"/>
              </a:rPr>
              <a:t>model</a:t>
            </a:r>
            <a:r>
              <a:rPr sz="1400" spc="20" dirty="0">
                <a:solidFill>
                  <a:srgbClr val="434343"/>
                </a:solidFill>
                <a:latin typeface="Roboto"/>
                <a:cs typeface="Roboto"/>
              </a:rPr>
              <a:t> </a:t>
            </a:r>
            <a:r>
              <a:rPr sz="1400" spc="-85" dirty="0">
                <a:solidFill>
                  <a:srgbClr val="434343"/>
                </a:solidFill>
                <a:latin typeface="Roboto"/>
                <a:cs typeface="Roboto"/>
              </a:rPr>
              <a:t>selection</a:t>
            </a:r>
            <a:r>
              <a:rPr sz="1400" spc="30" dirty="0">
                <a:solidFill>
                  <a:srgbClr val="434343"/>
                </a:solidFill>
                <a:latin typeface="Roboto"/>
                <a:cs typeface="Roboto"/>
              </a:rPr>
              <a:t> </a:t>
            </a:r>
            <a:r>
              <a:rPr sz="1400" spc="-125" dirty="0">
                <a:solidFill>
                  <a:srgbClr val="434343"/>
                </a:solidFill>
                <a:latin typeface="Roboto"/>
                <a:cs typeface="Roboto"/>
              </a:rPr>
              <a:t>and</a:t>
            </a:r>
            <a:r>
              <a:rPr sz="1400" spc="20" dirty="0">
                <a:solidFill>
                  <a:srgbClr val="434343"/>
                </a:solidFill>
                <a:latin typeface="Roboto"/>
                <a:cs typeface="Roboto"/>
              </a:rPr>
              <a:t> </a:t>
            </a:r>
            <a:r>
              <a:rPr sz="1400" spc="-100" dirty="0">
                <a:solidFill>
                  <a:srgbClr val="434343"/>
                </a:solidFill>
                <a:latin typeface="Roboto"/>
                <a:cs typeface="Roboto"/>
              </a:rPr>
              <a:t>hyperparameter</a:t>
            </a:r>
            <a:r>
              <a:rPr sz="1400" spc="20" dirty="0">
                <a:solidFill>
                  <a:srgbClr val="434343"/>
                </a:solidFill>
                <a:latin typeface="Roboto"/>
                <a:cs typeface="Roboto"/>
              </a:rPr>
              <a:t> </a:t>
            </a:r>
            <a:r>
              <a:rPr sz="1400" spc="-110" dirty="0">
                <a:solidFill>
                  <a:srgbClr val="434343"/>
                </a:solidFill>
                <a:latin typeface="Roboto"/>
                <a:cs typeface="Roboto"/>
              </a:rPr>
              <a:t>tuning</a:t>
            </a:r>
            <a:r>
              <a:rPr sz="1400" spc="10" dirty="0">
                <a:solidFill>
                  <a:srgbClr val="434343"/>
                </a:solidFill>
                <a:latin typeface="Roboto"/>
                <a:cs typeface="Roboto"/>
              </a:rPr>
              <a:t> </a:t>
            </a:r>
            <a:r>
              <a:rPr sz="1400" spc="-110" dirty="0">
                <a:solidFill>
                  <a:srgbClr val="434343"/>
                </a:solidFill>
                <a:latin typeface="Roboto"/>
                <a:cs typeface="Roboto"/>
              </a:rPr>
              <a:t>because</a:t>
            </a:r>
            <a:r>
              <a:rPr sz="1400" spc="30" dirty="0">
                <a:solidFill>
                  <a:srgbClr val="434343"/>
                </a:solidFill>
                <a:latin typeface="Roboto"/>
                <a:cs typeface="Roboto"/>
              </a:rPr>
              <a:t> </a:t>
            </a:r>
            <a:r>
              <a:rPr sz="1400" dirty="0">
                <a:solidFill>
                  <a:srgbClr val="434343"/>
                </a:solidFill>
                <a:latin typeface="Roboto"/>
                <a:cs typeface="Roboto"/>
              </a:rPr>
              <a:t>it</a:t>
            </a:r>
            <a:r>
              <a:rPr sz="1400" spc="30" dirty="0">
                <a:solidFill>
                  <a:srgbClr val="434343"/>
                </a:solidFill>
                <a:latin typeface="Roboto"/>
                <a:cs typeface="Roboto"/>
              </a:rPr>
              <a:t> </a:t>
            </a:r>
            <a:r>
              <a:rPr sz="1400" spc="-95" dirty="0">
                <a:solidFill>
                  <a:srgbClr val="434343"/>
                </a:solidFill>
                <a:latin typeface="Roboto"/>
                <a:cs typeface="Roboto"/>
              </a:rPr>
              <a:t>allows</a:t>
            </a:r>
            <a:r>
              <a:rPr sz="1400" spc="15" dirty="0">
                <a:solidFill>
                  <a:srgbClr val="434343"/>
                </a:solidFill>
                <a:latin typeface="Roboto"/>
                <a:cs typeface="Roboto"/>
              </a:rPr>
              <a:t> </a:t>
            </a:r>
            <a:r>
              <a:rPr sz="1400" spc="-90" dirty="0">
                <a:solidFill>
                  <a:srgbClr val="434343"/>
                </a:solidFill>
                <a:latin typeface="Roboto"/>
                <a:cs typeface="Roboto"/>
              </a:rPr>
              <a:t>multiple</a:t>
            </a:r>
            <a:r>
              <a:rPr sz="1400" spc="20" dirty="0">
                <a:solidFill>
                  <a:srgbClr val="434343"/>
                </a:solidFill>
                <a:latin typeface="Roboto"/>
                <a:cs typeface="Roboto"/>
              </a:rPr>
              <a:t> </a:t>
            </a:r>
            <a:r>
              <a:rPr sz="1400" spc="-90" dirty="0">
                <a:solidFill>
                  <a:srgbClr val="434343"/>
                </a:solidFill>
                <a:latin typeface="Roboto"/>
                <a:cs typeface="Roboto"/>
              </a:rPr>
              <a:t>training</a:t>
            </a:r>
            <a:r>
              <a:rPr sz="1400" spc="25" dirty="0">
                <a:solidFill>
                  <a:srgbClr val="434343"/>
                </a:solidFill>
                <a:latin typeface="Roboto"/>
                <a:cs typeface="Roboto"/>
              </a:rPr>
              <a:t> </a:t>
            </a:r>
            <a:r>
              <a:rPr sz="1400" spc="-120" dirty="0">
                <a:solidFill>
                  <a:srgbClr val="434343"/>
                </a:solidFill>
                <a:latin typeface="Roboto"/>
                <a:cs typeface="Roboto"/>
              </a:rPr>
              <a:t>and</a:t>
            </a:r>
            <a:r>
              <a:rPr sz="1400" spc="15" dirty="0">
                <a:solidFill>
                  <a:srgbClr val="434343"/>
                </a:solidFill>
                <a:latin typeface="Roboto"/>
                <a:cs typeface="Roboto"/>
              </a:rPr>
              <a:t> </a:t>
            </a:r>
            <a:r>
              <a:rPr sz="1400" spc="-90" dirty="0">
                <a:solidFill>
                  <a:srgbClr val="434343"/>
                </a:solidFill>
                <a:latin typeface="Roboto"/>
                <a:cs typeface="Roboto"/>
              </a:rPr>
              <a:t>testing</a:t>
            </a:r>
            <a:r>
              <a:rPr sz="1400" spc="10" dirty="0">
                <a:solidFill>
                  <a:srgbClr val="434343"/>
                </a:solidFill>
                <a:latin typeface="Roboto"/>
                <a:cs typeface="Roboto"/>
              </a:rPr>
              <a:t> </a:t>
            </a:r>
            <a:r>
              <a:rPr sz="1400" spc="-114" dirty="0">
                <a:solidFill>
                  <a:srgbClr val="434343"/>
                </a:solidFill>
                <a:latin typeface="Roboto"/>
                <a:cs typeface="Roboto"/>
              </a:rPr>
              <a:t>runs</a:t>
            </a:r>
            <a:r>
              <a:rPr sz="1400" spc="20" dirty="0">
                <a:solidFill>
                  <a:srgbClr val="434343"/>
                </a:solidFill>
                <a:latin typeface="Roboto"/>
                <a:cs typeface="Roboto"/>
              </a:rPr>
              <a:t> </a:t>
            </a:r>
            <a:r>
              <a:rPr sz="1400" spc="-125" dirty="0">
                <a:solidFill>
                  <a:srgbClr val="434343"/>
                </a:solidFill>
                <a:latin typeface="Roboto"/>
                <a:cs typeface="Roboto"/>
              </a:rPr>
              <a:t>on</a:t>
            </a:r>
            <a:r>
              <a:rPr sz="1400" spc="20" dirty="0">
                <a:solidFill>
                  <a:srgbClr val="434343"/>
                </a:solidFill>
                <a:latin typeface="Roboto"/>
                <a:cs typeface="Roboto"/>
              </a:rPr>
              <a:t> </a:t>
            </a:r>
            <a:r>
              <a:rPr sz="1400" spc="-10" dirty="0">
                <a:solidFill>
                  <a:srgbClr val="434343"/>
                </a:solidFill>
                <a:latin typeface="Roboto"/>
                <a:cs typeface="Roboto"/>
              </a:rPr>
              <a:t>multiple</a:t>
            </a:r>
            <a:endParaRPr sz="1400">
              <a:latin typeface="Roboto"/>
              <a:cs typeface="Roboto"/>
            </a:endParaRPr>
          </a:p>
          <a:p>
            <a:pPr marL="12700">
              <a:lnSpc>
                <a:spcPct val="100000"/>
              </a:lnSpc>
            </a:pPr>
            <a:r>
              <a:rPr sz="1400" spc="-90" dirty="0">
                <a:solidFill>
                  <a:srgbClr val="434343"/>
                </a:solidFill>
                <a:latin typeface="Roboto"/>
                <a:cs typeface="Roboto"/>
              </a:rPr>
              <a:t>labeled</a:t>
            </a:r>
            <a:r>
              <a:rPr sz="1400" spc="15" dirty="0">
                <a:solidFill>
                  <a:srgbClr val="434343"/>
                </a:solidFill>
                <a:latin typeface="Roboto"/>
                <a:cs typeface="Roboto"/>
              </a:rPr>
              <a:t> </a:t>
            </a:r>
            <a:r>
              <a:rPr sz="1400" spc="-105" dirty="0">
                <a:solidFill>
                  <a:srgbClr val="434343"/>
                </a:solidFill>
                <a:latin typeface="Roboto"/>
                <a:cs typeface="Roboto"/>
              </a:rPr>
              <a:t>subsets</a:t>
            </a:r>
            <a:r>
              <a:rPr sz="1400" spc="-25" dirty="0">
                <a:solidFill>
                  <a:srgbClr val="434343"/>
                </a:solidFill>
                <a:latin typeface="Roboto"/>
                <a:cs typeface="Roboto"/>
              </a:rPr>
              <a:t> </a:t>
            </a:r>
            <a:r>
              <a:rPr sz="1400" spc="-110" dirty="0">
                <a:solidFill>
                  <a:srgbClr val="434343"/>
                </a:solidFill>
                <a:latin typeface="Roboto"/>
                <a:cs typeface="Roboto"/>
              </a:rPr>
              <a:t>making</a:t>
            </a:r>
            <a:r>
              <a:rPr sz="1400" spc="-20" dirty="0">
                <a:solidFill>
                  <a:srgbClr val="434343"/>
                </a:solidFill>
                <a:latin typeface="Roboto"/>
                <a:cs typeface="Roboto"/>
              </a:rPr>
              <a:t> </a:t>
            </a:r>
            <a:r>
              <a:rPr sz="1400" spc="-114" dirty="0">
                <a:solidFill>
                  <a:srgbClr val="434343"/>
                </a:solidFill>
                <a:latin typeface="Roboto"/>
                <a:cs typeface="Roboto"/>
              </a:rPr>
              <a:t>use</a:t>
            </a:r>
            <a:r>
              <a:rPr sz="1400" spc="-5" dirty="0">
                <a:solidFill>
                  <a:srgbClr val="434343"/>
                </a:solidFill>
                <a:latin typeface="Roboto"/>
                <a:cs typeface="Roboto"/>
              </a:rPr>
              <a:t> </a:t>
            </a:r>
            <a:r>
              <a:rPr sz="1400" spc="-65" dirty="0">
                <a:solidFill>
                  <a:srgbClr val="434343"/>
                </a:solidFill>
                <a:latin typeface="Roboto"/>
                <a:cs typeface="Roboto"/>
              </a:rPr>
              <a:t>of</a:t>
            </a:r>
            <a:r>
              <a:rPr sz="1400" spc="-15" dirty="0">
                <a:solidFill>
                  <a:srgbClr val="434343"/>
                </a:solidFill>
                <a:latin typeface="Roboto"/>
                <a:cs typeface="Roboto"/>
              </a:rPr>
              <a:t> </a:t>
            </a:r>
            <a:r>
              <a:rPr sz="1400" spc="-45" dirty="0">
                <a:solidFill>
                  <a:srgbClr val="434343"/>
                </a:solidFill>
                <a:latin typeface="Roboto"/>
                <a:cs typeface="Roboto"/>
              </a:rPr>
              <a:t>all</a:t>
            </a:r>
            <a:r>
              <a:rPr sz="1400" spc="10" dirty="0">
                <a:solidFill>
                  <a:srgbClr val="434343"/>
                </a:solidFill>
                <a:latin typeface="Roboto"/>
                <a:cs typeface="Roboto"/>
              </a:rPr>
              <a:t> </a:t>
            </a:r>
            <a:r>
              <a:rPr sz="1400" spc="-90" dirty="0">
                <a:solidFill>
                  <a:srgbClr val="434343"/>
                </a:solidFill>
                <a:latin typeface="Roboto"/>
                <a:cs typeface="Roboto"/>
              </a:rPr>
              <a:t>information</a:t>
            </a:r>
            <a:r>
              <a:rPr sz="1400" spc="-40" dirty="0">
                <a:solidFill>
                  <a:srgbClr val="434343"/>
                </a:solidFill>
                <a:latin typeface="Roboto"/>
                <a:cs typeface="Roboto"/>
              </a:rPr>
              <a:t> </a:t>
            </a:r>
            <a:r>
              <a:rPr sz="1400" spc="-80" dirty="0">
                <a:solidFill>
                  <a:srgbClr val="434343"/>
                </a:solidFill>
                <a:latin typeface="Roboto"/>
                <a:cs typeface="Roboto"/>
              </a:rPr>
              <a:t>in</a:t>
            </a:r>
            <a:r>
              <a:rPr sz="1400" spc="10" dirty="0">
                <a:solidFill>
                  <a:srgbClr val="434343"/>
                </a:solidFill>
                <a:latin typeface="Roboto"/>
                <a:cs typeface="Roboto"/>
              </a:rPr>
              <a:t> </a:t>
            </a:r>
            <a:r>
              <a:rPr sz="1400" spc="-95" dirty="0">
                <a:solidFill>
                  <a:srgbClr val="434343"/>
                </a:solidFill>
                <a:latin typeface="Roboto"/>
                <a:cs typeface="Roboto"/>
              </a:rPr>
              <a:t>the</a:t>
            </a:r>
            <a:r>
              <a:rPr sz="1400" spc="-20" dirty="0">
                <a:solidFill>
                  <a:srgbClr val="434343"/>
                </a:solidFill>
                <a:latin typeface="Roboto"/>
                <a:cs typeface="Roboto"/>
              </a:rPr>
              <a:t> </a:t>
            </a:r>
            <a:r>
              <a:rPr sz="1400" spc="-90" dirty="0">
                <a:solidFill>
                  <a:srgbClr val="434343"/>
                </a:solidFill>
                <a:latin typeface="Roboto"/>
                <a:cs typeface="Roboto"/>
              </a:rPr>
              <a:t>labeled</a:t>
            </a:r>
            <a:r>
              <a:rPr sz="1400" spc="20" dirty="0">
                <a:solidFill>
                  <a:srgbClr val="434343"/>
                </a:solidFill>
                <a:latin typeface="Roboto"/>
                <a:cs typeface="Roboto"/>
              </a:rPr>
              <a:t> </a:t>
            </a:r>
            <a:r>
              <a:rPr sz="1400" spc="-100" dirty="0">
                <a:solidFill>
                  <a:srgbClr val="434343"/>
                </a:solidFill>
                <a:latin typeface="Roboto"/>
                <a:cs typeface="Roboto"/>
              </a:rPr>
              <a:t>dataset</a:t>
            </a:r>
            <a:r>
              <a:rPr sz="1400" spc="5" dirty="0">
                <a:solidFill>
                  <a:srgbClr val="434343"/>
                </a:solidFill>
                <a:latin typeface="Roboto"/>
                <a:cs typeface="Roboto"/>
              </a:rPr>
              <a:t> </a:t>
            </a:r>
            <a:r>
              <a:rPr sz="1400" spc="-120" dirty="0">
                <a:solidFill>
                  <a:srgbClr val="434343"/>
                </a:solidFill>
                <a:latin typeface="Roboto"/>
                <a:cs typeface="Roboto"/>
              </a:rPr>
              <a:t>and</a:t>
            </a:r>
            <a:r>
              <a:rPr sz="1400" spc="5" dirty="0">
                <a:solidFill>
                  <a:srgbClr val="434343"/>
                </a:solidFill>
                <a:latin typeface="Roboto"/>
                <a:cs typeface="Roboto"/>
              </a:rPr>
              <a:t> </a:t>
            </a:r>
            <a:r>
              <a:rPr sz="1400" spc="-100" dirty="0">
                <a:solidFill>
                  <a:srgbClr val="434343"/>
                </a:solidFill>
                <a:latin typeface="Roboto"/>
                <a:cs typeface="Roboto"/>
              </a:rPr>
              <a:t>excluding</a:t>
            </a:r>
            <a:r>
              <a:rPr sz="1400" spc="-5" dirty="0">
                <a:solidFill>
                  <a:srgbClr val="434343"/>
                </a:solidFill>
                <a:latin typeface="Roboto"/>
                <a:cs typeface="Roboto"/>
              </a:rPr>
              <a:t> </a:t>
            </a:r>
            <a:r>
              <a:rPr sz="1400" spc="-95" dirty="0">
                <a:solidFill>
                  <a:srgbClr val="434343"/>
                </a:solidFill>
                <a:latin typeface="Roboto"/>
                <a:cs typeface="Roboto"/>
              </a:rPr>
              <a:t>the</a:t>
            </a:r>
            <a:r>
              <a:rPr sz="1400" spc="-10" dirty="0">
                <a:solidFill>
                  <a:srgbClr val="434343"/>
                </a:solidFill>
                <a:latin typeface="Roboto"/>
                <a:cs typeface="Roboto"/>
              </a:rPr>
              <a:t> </a:t>
            </a:r>
            <a:r>
              <a:rPr sz="1400" spc="-95" dirty="0">
                <a:solidFill>
                  <a:srgbClr val="434343"/>
                </a:solidFill>
                <a:latin typeface="Roboto"/>
                <a:cs typeface="Roboto"/>
              </a:rPr>
              <a:t>coincidence</a:t>
            </a:r>
            <a:r>
              <a:rPr sz="1400" spc="-10" dirty="0">
                <a:solidFill>
                  <a:srgbClr val="434343"/>
                </a:solidFill>
                <a:latin typeface="Roboto"/>
                <a:cs typeface="Roboto"/>
              </a:rPr>
              <a:t> </a:t>
            </a:r>
            <a:r>
              <a:rPr sz="1400" spc="-75" dirty="0">
                <a:solidFill>
                  <a:srgbClr val="434343"/>
                </a:solidFill>
                <a:latin typeface="Roboto"/>
                <a:cs typeface="Roboto"/>
              </a:rPr>
              <a:t>factor</a:t>
            </a:r>
            <a:r>
              <a:rPr sz="1400" spc="-25" dirty="0">
                <a:solidFill>
                  <a:srgbClr val="434343"/>
                </a:solidFill>
                <a:latin typeface="Roboto"/>
                <a:cs typeface="Roboto"/>
              </a:rPr>
              <a:t> </a:t>
            </a:r>
            <a:r>
              <a:rPr sz="1400" spc="-65" dirty="0">
                <a:solidFill>
                  <a:srgbClr val="434343"/>
                </a:solidFill>
                <a:latin typeface="Roboto"/>
                <a:cs typeface="Roboto"/>
              </a:rPr>
              <a:t>of</a:t>
            </a:r>
            <a:r>
              <a:rPr sz="1400" spc="-10" dirty="0">
                <a:solidFill>
                  <a:srgbClr val="434343"/>
                </a:solidFill>
                <a:latin typeface="Roboto"/>
                <a:cs typeface="Roboto"/>
              </a:rPr>
              <a:t> </a:t>
            </a:r>
            <a:r>
              <a:rPr sz="1400" spc="-100" dirty="0">
                <a:solidFill>
                  <a:srgbClr val="434343"/>
                </a:solidFill>
                <a:latin typeface="Roboto"/>
                <a:cs typeface="Roboto"/>
              </a:rPr>
              <a:t>data</a:t>
            </a:r>
            <a:r>
              <a:rPr sz="1400" spc="-5" dirty="0">
                <a:solidFill>
                  <a:srgbClr val="434343"/>
                </a:solidFill>
                <a:latin typeface="Roboto"/>
                <a:cs typeface="Roboto"/>
              </a:rPr>
              <a:t> </a:t>
            </a:r>
            <a:r>
              <a:rPr sz="1400" spc="-10" dirty="0">
                <a:solidFill>
                  <a:srgbClr val="434343"/>
                </a:solidFill>
                <a:latin typeface="Roboto"/>
                <a:cs typeface="Roboto"/>
              </a:rPr>
              <a:t>selection.</a:t>
            </a:r>
            <a:endParaRPr sz="1400">
              <a:latin typeface="Roboto"/>
              <a:cs typeface="Roboto"/>
            </a:endParaRPr>
          </a:p>
          <a:p>
            <a:pPr marL="12700" marR="7620">
              <a:lnSpc>
                <a:spcPct val="100000"/>
              </a:lnSpc>
              <a:spcBef>
                <a:spcPts val="400"/>
              </a:spcBef>
            </a:pPr>
            <a:r>
              <a:rPr sz="1400" spc="-100" dirty="0">
                <a:solidFill>
                  <a:srgbClr val="434343"/>
                </a:solidFill>
                <a:latin typeface="Roboto"/>
                <a:cs typeface="Roboto"/>
              </a:rPr>
              <a:t>Using</a:t>
            </a:r>
            <a:r>
              <a:rPr sz="1400" spc="10" dirty="0">
                <a:solidFill>
                  <a:srgbClr val="434343"/>
                </a:solidFill>
                <a:latin typeface="Roboto"/>
                <a:cs typeface="Roboto"/>
              </a:rPr>
              <a:t> </a:t>
            </a:r>
            <a:r>
              <a:rPr sz="1400" spc="-135" dirty="0">
                <a:solidFill>
                  <a:srgbClr val="006FC0"/>
                </a:solidFill>
                <a:latin typeface="Roboto"/>
                <a:cs typeface="Roboto"/>
              </a:rPr>
              <a:t>cross-</a:t>
            </a:r>
            <a:r>
              <a:rPr sz="1400" spc="-70" dirty="0">
                <a:solidFill>
                  <a:srgbClr val="006FC0"/>
                </a:solidFill>
                <a:latin typeface="Roboto"/>
                <a:cs typeface="Roboto"/>
              </a:rPr>
              <a:t>validation</a:t>
            </a:r>
            <a:r>
              <a:rPr sz="1400" spc="5" dirty="0">
                <a:solidFill>
                  <a:srgbClr val="006FC0"/>
                </a:solidFill>
                <a:latin typeface="Roboto"/>
                <a:cs typeface="Roboto"/>
              </a:rPr>
              <a:t> </a:t>
            </a:r>
            <a:r>
              <a:rPr sz="1400" spc="-20" dirty="0">
                <a:solidFill>
                  <a:srgbClr val="006FC0"/>
                </a:solidFill>
                <a:latin typeface="Roboto"/>
                <a:cs typeface="Roboto"/>
              </a:rPr>
              <a:t>for</a:t>
            </a:r>
            <a:r>
              <a:rPr sz="1400" dirty="0">
                <a:solidFill>
                  <a:srgbClr val="006FC0"/>
                </a:solidFill>
                <a:latin typeface="Roboto"/>
                <a:cs typeface="Roboto"/>
              </a:rPr>
              <a:t> </a:t>
            </a:r>
            <a:r>
              <a:rPr sz="1400" spc="-85" dirty="0">
                <a:solidFill>
                  <a:srgbClr val="006FC0"/>
                </a:solidFill>
                <a:latin typeface="Roboto"/>
                <a:cs typeface="Roboto"/>
              </a:rPr>
              <a:t>model</a:t>
            </a:r>
            <a:r>
              <a:rPr sz="1400" spc="10" dirty="0">
                <a:solidFill>
                  <a:srgbClr val="006FC0"/>
                </a:solidFill>
                <a:latin typeface="Roboto"/>
                <a:cs typeface="Roboto"/>
              </a:rPr>
              <a:t> </a:t>
            </a:r>
            <a:r>
              <a:rPr sz="1400" spc="-70" dirty="0">
                <a:solidFill>
                  <a:srgbClr val="006FC0"/>
                </a:solidFill>
                <a:latin typeface="Roboto"/>
                <a:cs typeface="Roboto"/>
              </a:rPr>
              <a:t>selection</a:t>
            </a:r>
            <a:r>
              <a:rPr sz="1400" dirty="0">
                <a:solidFill>
                  <a:srgbClr val="006FC0"/>
                </a:solidFill>
                <a:latin typeface="Roboto"/>
                <a:cs typeface="Roboto"/>
              </a:rPr>
              <a:t> </a:t>
            </a:r>
            <a:r>
              <a:rPr sz="1400" spc="-80" dirty="0">
                <a:solidFill>
                  <a:srgbClr val="006FC0"/>
                </a:solidFill>
                <a:latin typeface="Roboto"/>
                <a:cs typeface="Roboto"/>
              </a:rPr>
              <a:t>and</a:t>
            </a:r>
            <a:r>
              <a:rPr sz="1400" spc="10" dirty="0">
                <a:solidFill>
                  <a:srgbClr val="006FC0"/>
                </a:solidFill>
                <a:latin typeface="Roboto"/>
                <a:cs typeface="Roboto"/>
              </a:rPr>
              <a:t> </a:t>
            </a:r>
            <a:r>
              <a:rPr sz="1400" spc="-95" dirty="0">
                <a:solidFill>
                  <a:srgbClr val="006FC0"/>
                </a:solidFill>
                <a:latin typeface="Roboto"/>
                <a:cs typeface="Roboto"/>
              </a:rPr>
              <a:t>hyperparameter</a:t>
            </a:r>
            <a:r>
              <a:rPr sz="1400" spc="10" dirty="0">
                <a:solidFill>
                  <a:srgbClr val="006FC0"/>
                </a:solidFill>
                <a:latin typeface="Roboto"/>
                <a:cs typeface="Roboto"/>
              </a:rPr>
              <a:t> </a:t>
            </a:r>
            <a:r>
              <a:rPr sz="1400" spc="-90" dirty="0">
                <a:solidFill>
                  <a:srgbClr val="006FC0"/>
                </a:solidFill>
                <a:latin typeface="Roboto"/>
                <a:cs typeface="Roboto"/>
              </a:rPr>
              <a:t>tuning</a:t>
            </a:r>
            <a:r>
              <a:rPr sz="1400" spc="10" dirty="0">
                <a:solidFill>
                  <a:srgbClr val="006FC0"/>
                </a:solidFill>
                <a:latin typeface="Roboto"/>
                <a:cs typeface="Roboto"/>
              </a:rPr>
              <a:t> </a:t>
            </a:r>
            <a:r>
              <a:rPr sz="1400" spc="-70" dirty="0">
                <a:solidFill>
                  <a:srgbClr val="434343"/>
                </a:solidFill>
                <a:latin typeface="Roboto"/>
                <a:cs typeface="Roboto"/>
              </a:rPr>
              <a:t>only</a:t>
            </a:r>
            <a:r>
              <a:rPr sz="1400" spc="5" dirty="0">
                <a:solidFill>
                  <a:srgbClr val="434343"/>
                </a:solidFill>
                <a:latin typeface="Roboto"/>
                <a:cs typeface="Roboto"/>
              </a:rPr>
              <a:t> </a:t>
            </a:r>
            <a:r>
              <a:rPr sz="1400" spc="-75" dirty="0">
                <a:solidFill>
                  <a:srgbClr val="434343"/>
                </a:solidFill>
                <a:latin typeface="Roboto"/>
                <a:cs typeface="Roboto"/>
              </a:rPr>
              <a:t>requires</a:t>
            </a:r>
            <a:r>
              <a:rPr sz="1400" spc="10" dirty="0">
                <a:solidFill>
                  <a:srgbClr val="434343"/>
                </a:solidFill>
                <a:latin typeface="Roboto"/>
                <a:cs typeface="Roboto"/>
              </a:rPr>
              <a:t> </a:t>
            </a:r>
            <a:r>
              <a:rPr sz="1400" spc="-50" dirty="0">
                <a:solidFill>
                  <a:srgbClr val="434343"/>
                </a:solidFill>
                <a:latin typeface="Roboto"/>
                <a:cs typeface="Roboto"/>
              </a:rPr>
              <a:t>the</a:t>
            </a:r>
            <a:r>
              <a:rPr sz="1400" spc="10" dirty="0">
                <a:solidFill>
                  <a:srgbClr val="434343"/>
                </a:solidFill>
                <a:latin typeface="Roboto"/>
                <a:cs typeface="Roboto"/>
              </a:rPr>
              <a:t> </a:t>
            </a:r>
            <a:r>
              <a:rPr sz="1400" spc="-60" dirty="0">
                <a:solidFill>
                  <a:srgbClr val="434343"/>
                </a:solidFill>
                <a:latin typeface="Roboto"/>
                <a:cs typeface="Roboto"/>
              </a:rPr>
              <a:t>labelled</a:t>
            </a:r>
            <a:r>
              <a:rPr sz="1400" spc="10" dirty="0">
                <a:solidFill>
                  <a:srgbClr val="434343"/>
                </a:solidFill>
                <a:latin typeface="Roboto"/>
                <a:cs typeface="Roboto"/>
              </a:rPr>
              <a:t> </a:t>
            </a:r>
            <a:r>
              <a:rPr sz="1400" spc="-90" dirty="0">
                <a:solidFill>
                  <a:srgbClr val="434343"/>
                </a:solidFill>
                <a:latin typeface="Roboto"/>
                <a:cs typeface="Roboto"/>
              </a:rPr>
              <a:t>example</a:t>
            </a:r>
            <a:r>
              <a:rPr sz="1400" dirty="0">
                <a:solidFill>
                  <a:srgbClr val="434343"/>
                </a:solidFill>
                <a:latin typeface="Roboto"/>
                <a:cs typeface="Roboto"/>
              </a:rPr>
              <a:t> </a:t>
            </a:r>
            <a:r>
              <a:rPr sz="1400" spc="-75" dirty="0">
                <a:solidFill>
                  <a:srgbClr val="434343"/>
                </a:solidFill>
                <a:latin typeface="Roboto"/>
                <a:cs typeface="Roboto"/>
              </a:rPr>
              <a:t>dataset</a:t>
            </a:r>
            <a:r>
              <a:rPr sz="1400" spc="15" dirty="0">
                <a:solidFill>
                  <a:srgbClr val="434343"/>
                </a:solidFill>
                <a:latin typeface="Roboto"/>
                <a:cs typeface="Roboto"/>
              </a:rPr>
              <a:t> </a:t>
            </a:r>
            <a:r>
              <a:rPr sz="1400" spc="-10" dirty="0">
                <a:solidFill>
                  <a:srgbClr val="434343"/>
                </a:solidFill>
                <a:latin typeface="Roboto"/>
                <a:cs typeface="Roboto"/>
              </a:rPr>
              <a:t>to</a:t>
            </a:r>
            <a:r>
              <a:rPr sz="1400" dirty="0">
                <a:solidFill>
                  <a:srgbClr val="434343"/>
                </a:solidFill>
                <a:latin typeface="Roboto"/>
                <a:cs typeface="Roboto"/>
              </a:rPr>
              <a:t> </a:t>
            </a:r>
            <a:r>
              <a:rPr sz="1400" spc="-30" dirty="0">
                <a:solidFill>
                  <a:srgbClr val="434343"/>
                </a:solidFill>
                <a:latin typeface="Roboto"/>
                <a:cs typeface="Roboto"/>
              </a:rPr>
              <a:t>be</a:t>
            </a:r>
            <a:r>
              <a:rPr sz="1400" spc="10" dirty="0">
                <a:solidFill>
                  <a:srgbClr val="434343"/>
                </a:solidFill>
                <a:latin typeface="Roboto"/>
                <a:cs typeface="Roboto"/>
              </a:rPr>
              <a:t> </a:t>
            </a:r>
            <a:r>
              <a:rPr sz="1400" spc="-45" dirty="0">
                <a:solidFill>
                  <a:srgbClr val="434343"/>
                </a:solidFill>
                <a:latin typeface="Roboto"/>
                <a:cs typeface="Roboto"/>
              </a:rPr>
              <a:t>split</a:t>
            </a:r>
            <a:r>
              <a:rPr sz="1400" spc="10" dirty="0">
                <a:solidFill>
                  <a:srgbClr val="434343"/>
                </a:solidFill>
                <a:latin typeface="Roboto"/>
                <a:cs typeface="Roboto"/>
              </a:rPr>
              <a:t> </a:t>
            </a:r>
            <a:r>
              <a:rPr sz="1400" spc="-50" dirty="0">
                <a:solidFill>
                  <a:srgbClr val="434343"/>
                </a:solidFill>
                <a:latin typeface="Roboto"/>
                <a:cs typeface="Roboto"/>
              </a:rPr>
              <a:t>into</a:t>
            </a:r>
            <a:r>
              <a:rPr sz="1400" dirty="0">
                <a:solidFill>
                  <a:srgbClr val="434343"/>
                </a:solidFill>
                <a:latin typeface="Roboto"/>
                <a:cs typeface="Roboto"/>
              </a:rPr>
              <a:t> </a:t>
            </a:r>
            <a:r>
              <a:rPr sz="1400" spc="-70" dirty="0">
                <a:solidFill>
                  <a:srgbClr val="006FC0"/>
                </a:solidFill>
                <a:latin typeface="Roboto"/>
                <a:cs typeface="Roboto"/>
              </a:rPr>
              <a:t>two</a:t>
            </a:r>
            <a:r>
              <a:rPr sz="1400" spc="10" dirty="0">
                <a:solidFill>
                  <a:srgbClr val="006FC0"/>
                </a:solidFill>
                <a:latin typeface="Roboto"/>
                <a:cs typeface="Roboto"/>
              </a:rPr>
              <a:t> </a:t>
            </a:r>
            <a:r>
              <a:rPr sz="1400" spc="-10" dirty="0">
                <a:solidFill>
                  <a:srgbClr val="006FC0"/>
                </a:solidFill>
                <a:latin typeface="Roboto"/>
                <a:cs typeface="Roboto"/>
              </a:rPr>
              <a:t>labeled </a:t>
            </a:r>
            <a:r>
              <a:rPr sz="1400" spc="-100" dirty="0">
                <a:solidFill>
                  <a:srgbClr val="006FC0"/>
                </a:solidFill>
                <a:latin typeface="Roboto"/>
                <a:cs typeface="Roboto"/>
              </a:rPr>
              <a:t>subsets</a:t>
            </a:r>
            <a:r>
              <a:rPr sz="1400" spc="5" dirty="0">
                <a:solidFill>
                  <a:srgbClr val="006FC0"/>
                </a:solidFill>
                <a:latin typeface="Roboto"/>
                <a:cs typeface="Roboto"/>
              </a:rPr>
              <a:t> </a:t>
            </a:r>
            <a:r>
              <a:rPr sz="1400" spc="-100" dirty="0">
                <a:solidFill>
                  <a:srgbClr val="006FC0"/>
                </a:solidFill>
                <a:latin typeface="Roboto"/>
                <a:cs typeface="Roboto"/>
              </a:rPr>
              <a:t>instead</a:t>
            </a:r>
            <a:r>
              <a:rPr sz="1400" spc="10" dirty="0">
                <a:solidFill>
                  <a:srgbClr val="006FC0"/>
                </a:solidFill>
                <a:latin typeface="Roboto"/>
                <a:cs typeface="Roboto"/>
              </a:rPr>
              <a:t> </a:t>
            </a:r>
            <a:r>
              <a:rPr sz="1400" spc="-65" dirty="0">
                <a:solidFill>
                  <a:srgbClr val="006FC0"/>
                </a:solidFill>
                <a:latin typeface="Roboto"/>
                <a:cs typeface="Roboto"/>
              </a:rPr>
              <a:t>of</a:t>
            </a:r>
            <a:r>
              <a:rPr sz="1400" spc="10" dirty="0">
                <a:solidFill>
                  <a:srgbClr val="006FC0"/>
                </a:solidFill>
                <a:latin typeface="Roboto"/>
                <a:cs typeface="Roboto"/>
              </a:rPr>
              <a:t> </a:t>
            </a:r>
            <a:r>
              <a:rPr sz="1400" spc="-90" dirty="0">
                <a:solidFill>
                  <a:srgbClr val="006FC0"/>
                </a:solidFill>
                <a:latin typeface="Roboto"/>
                <a:cs typeface="Roboto"/>
              </a:rPr>
              <a:t>three</a:t>
            </a:r>
            <a:r>
              <a:rPr sz="1400" spc="15" dirty="0">
                <a:solidFill>
                  <a:srgbClr val="006FC0"/>
                </a:solidFill>
                <a:latin typeface="Roboto"/>
                <a:cs typeface="Roboto"/>
              </a:rPr>
              <a:t> </a:t>
            </a:r>
            <a:r>
              <a:rPr sz="1400" spc="-90" dirty="0">
                <a:solidFill>
                  <a:srgbClr val="434343"/>
                </a:solidFill>
                <a:latin typeface="Roboto"/>
                <a:cs typeface="Roboto"/>
              </a:rPr>
              <a:t>labeled</a:t>
            </a:r>
            <a:r>
              <a:rPr sz="1400" spc="30" dirty="0">
                <a:solidFill>
                  <a:srgbClr val="434343"/>
                </a:solidFill>
                <a:latin typeface="Roboto"/>
                <a:cs typeface="Roboto"/>
              </a:rPr>
              <a:t> </a:t>
            </a:r>
            <a:r>
              <a:rPr sz="1400" spc="-100" dirty="0">
                <a:solidFill>
                  <a:srgbClr val="434343"/>
                </a:solidFill>
                <a:latin typeface="Roboto"/>
                <a:cs typeface="Roboto"/>
              </a:rPr>
              <a:t>subsets</a:t>
            </a:r>
            <a:r>
              <a:rPr sz="1400" spc="5" dirty="0">
                <a:solidFill>
                  <a:srgbClr val="434343"/>
                </a:solidFill>
                <a:latin typeface="Roboto"/>
                <a:cs typeface="Roboto"/>
              </a:rPr>
              <a:t> </a:t>
            </a:r>
            <a:r>
              <a:rPr sz="1400" spc="-105" dirty="0">
                <a:solidFill>
                  <a:srgbClr val="434343"/>
                </a:solidFill>
                <a:latin typeface="Roboto"/>
                <a:cs typeface="Roboto"/>
              </a:rPr>
              <a:t>(train-</a:t>
            </a:r>
            <a:r>
              <a:rPr sz="1400" spc="-110" dirty="0">
                <a:solidFill>
                  <a:srgbClr val="434343"/>
                </a:solidFill>
                <a:latin typeface="Roboto"/>
                <a:cs typeface="Roboto"/>
              </a:rPr>
              <a:t>validate-</a:t>
            </a:r>
            <a:r>
              <a:rPr sz="1400" spc="-85" dirty="0">
                <a:solidFill>
                  <a:srgbClr val="434343"/>
                </a:solidFill>
                <a:latin typeface="Roboto"/>
                <a:cs typeface="Roboto"/>
              </a:rPr>
              <a:t>test</a:t>
            </a:r>
            <a:r>
              <a:rPr sz="1400" dirty="0">
                <a:solidFill>
                  <a:srgbClr val="434343"/>
                </a:solidFill>
                <a:latin typeface="Roboto"/>
                <a:cs typeface="Roboto"/>
              </a:rPr>
              <a:t> </a:t>
            </a:r>
            <a:r>
              <a:rPr sz="1400" spc="-10" dirty="0">
                <a:solidFill>
                  <a:srgbClr val="434343"/>
                </a:solidFill>
                <a:latin typeface="Roboto"/>
                <a:cs typeface="Roboto"/>
              </a:rPr>
              <a:t>subsets)</a:t>
            </a:r>
            <a:endParaRPr sz="1400">
              <a:latin typeface="Roboto"/>
              <a:cs typeface="Roboto"/>
            </a:endParaRPr>
          </a:p>
          <a:p>
            <a:pPr>
              <a:lnSpc>
                <a:spcPct val="100000"/>
              </a:lnSpc>
              <a:spcBef>
                <a:spcPts val="55"/>
              </a:spcBef>
            </a:pPr>
            <a:endParaRPr sz="1400">
              <a:latin typeface="Roboto"/>
              <a:cs typeface="Roboto"/>
            </a:endParaRPr>
          </a:p>
          <a:p>
            <a:pPr marL="12700">
              <a:lnSpc>
                <a:spcPct val="100000"/>
              </a:lnSpc>
            </a:pPr>
            <a:r>
              <a:rPr sz="1400" b="1" dirty="0">
                <a:solidFill>
                  <a:srgbClr val="434343"/>
                </a:solidFill>
                <a:latin typeface="Calibri"/>
                <a:cs typeface="Calibri"/>
              </a:rPr>
              <a:t>PRACTICAL</a:t>
            </a:r>
            <a:r>
              <a:rPr sz="1400" b="1" spc="-50" dirty="0">
                <a:solidFill>
                  <a:srgbClr val="434343"/>
                </a:solidFill>
                <a:latin typeface="Calibri"/>
                <a:cs typeface="Calibri"/>
              </a:rPr>
              <a:t> </a:t>
            </a:r>
            <a:r>
              <a:rPr sz="1400" b="1" dirty="0">
                <a:solidFill>
                  <a:srgbClr val="434343"/>
                </a:solidFill>
                <a:latin typeface="Calibri"/>
                <a:cs typeface="Calibri"/>
              </a:rPr>
              <a:t>SETUP</a:t>
            </a:r>
            <a:r>
              <a:rPr sz="1400" b="1" spc="-15" dirty="0">
                <a:solidFill>
                  <a:srgbClr val="434343"/>
                </a:solidFill>
                <a:latin typeface="Calibri"/>
                <a:cs typeface="Calibri"/>
              </a:rPr>
              <a:t> </a:t>
            </a:r>
            <a:r>
              <a:rPr sz="1400" b="1" dirty="0">
                <a:solidFill>
                  <a:srgbClr val="434343"/>
                </a:solidFill>
                <a:latin typeface="Calibri"/>
                <a:cs typeface="Calibri"/>
              </a:rPr>
              <a:t>:</a:t>
            </a:r>
            <a:r>
              <a:rPr sz="1400" b="1" spc="-25" dirty="0">
                <a:solidFill>
                  <a:srgbClr val="434343"/>
                </a:solidFill>
                <a:latin typeface="Calibri"/>
                <a:cs typeface="Calibri"/>
              </a:rPr>
              <a:t> </a:t>
            </a:r>
            <a:r>
              <a:rPr sz="1400" b="1" dirty="0">
                <a:solidFill>
                  <a:srgbClr val="434343"/>
                </a:solidFill>
                <a:latin typeface="Calibri"/>
                <a:cs typeface="Calibri"/>
              </a:rPr>
              <a:t>TRAIN/VALIDATE</a:t>
            </a:r>
            <a:r>
              <a:rPr sz="1400" b="1" spc="-40" dirty="0">
                <a:solidFill>
                  <a:srgbClr val="434343"/>
                </a:solidFill>
                <a:latin typeface="Calibri"/>
                <a:cs typeface="Calibri"/>
              </a:rPr>
              <a:t> </a:t>
            </a:r>
            <a:r>
              <a:rPr sz="1400" b="1" dirty="0">
                <a:solidFill>
                  <a:srgbClr val="434343"/>
                </a:solidFill>
                <a:latin typeface="Calibri"/>
                <a:cs typeface="Calibri"/>
              </a:rPr>
              <a:t>–</a:t>
            </a:r>
            <a:r>
              <a:rPr sz="1400" b="1" spc="-15" dirty="0">
                <a:solidFill>
                  <a:srgbClr val="434343"/>
                </a:solidFill>
                <a:latin typeface="Calibri"/>
                <a:cs typeface="Calibri"/>
              </a:rPr>
              <a:t> </a:t>
            </a:r>
            <a:r>
              <a:rPr sz="1400" b="1" dirty="0">
                <a:solidFill>
                  <a:srgbClr val="434343"/>
                </a:solidFill>
                <a:latin typeface="Calibri"/>
                <a:cs typeface="Calibri"/>
              </a:rPr>
              <a:t>TEST</a:t>
            </a:r>
            <a:r>
              <a:rPr sz="1400" b="1" spc="-35" dirty="0">
                <a:solidFill>
                  <a:srgbClr val="434343"/>
                </a:solidFill>
                <a:latin typeface="Calibri"/>
                <a:cs typeface="Calibri"/>
              </a:rPr>
              <a:t> </a:t>
            </a:r>
            <a:r>
              <a:rPr sz="1400" b="1" spc="-10" dirty="0">
                <a:solidFill>
                  <a:srgbClr val="434343"/>
                </a:solidFill>
                <a:latin typeface="Calibri"/>
                <a:cs typeface="Calibri"/>
              </a:rPr>
              <a:t>SPLIT</a:t>
            </a:r>
            <a:endParaRPr sz="1400">
              <a:latin typeface="Calibri"/>
              <a:cs typeface="Calibri"/>
            </a:endParaRPr>
          </a:p>
          <a:p>
            <a:pPr>
              <a:lnSpc>
                <a:spcPct val="100000"/>
              </a:lnSpc>
              <a:spcBef>
                <a:spcPts val="80"/>
              </a:spcBef>
            </a:pPr>
            <a:endParaRPr sz="1400">
              <a:latin typeface="Calibri"/>
              <a:cs typeface="Calibri"/>
            </a:endParaRPr>
          </a:p>
          <a:p>
            <a:pPr marL="298450" indent="-285750" algn="just">
              <a:lnSpc>
                <a:spcPct val="100000"/>
              </a:lnSpc>
              <a:buClr>
                <a:srgbClr val="000000"/>
              </a:buClr>
              <a:buFont typeface="Wingdings"/>
              <a:buChar char=""/>
              <a:tabLst>
                <a:tab pos="298450" algn="l"/>
              </a:tabLst>
            </a:pPr>
            <a:r>
              <a:rPr sz="1400" spc="-70" dirty="0">
                <a:solidFill>
                  <a:srgbClr val="434343"/>
                </a:solidFill>
                <a:latin typeface="Roboto"/>
                <a:cs typeface="Roboto"/>
              </a:rPr>
              <a:t>Split</a:t>
            </a:r>
            <a:r>
              <a:rPr sz="1400" spc="-20" dirty="0">
                <a:solidFill>
                  <a:srgbClr val="434343"/>
                </a:solidFill>
                <a:latin typeface="Roboto"/>
                <a:cs typeface="Roboto"/>
              </a:rPr>
              <a:t> </a:t>
            </a:r>
            <a:r>
              <a:rPr sz="1400" spc="-100" dirty="0">
                <a:solidFill>
                  <a:srgbClr val="434343"/>
                </a:solidFill>
                <a:latin typeface="Roboto"/>
                <a:cs typeface="Roboto"/>
              </a:rPr>
              <a:t>the</a:t>
            </a:r>
            <a:r>
              <a:rPr sz="1400" spc="-10" dirty="0">
                <a:solidFill>
                  <a:srgbClr val="434343"/>
                </a:solidFill>
                <a:latin typeface="Roboto"/>
                <a:cs typeface="Roboto"/>
              </a:rPr>
              <a:t> </a:t>
            </a:r>
            <a:r>
              <a:rPr sz="1400" spc="-90" dirty="0">
                <a:solidFill>
                  <a:srgbClr val="434343"/>
                </a:solidFill>
                <a:latin typeface="Roboto"/>
                <a:cs typeface="Roboto"/>
              </a:rPr>
              <a:t>labeled</a:t>
            </a:r>
            <a:r>
              <a:rPr sz="1400" spc="20" dirty="0">
                <a:solidFill>
                  <a:srgbClr val="434343"/>
                </a:solidFill>
                <a:latin typeface="Roboto"/>
                <a:cs typeface="Roboto"/>
              </a:rPr>
              <a:t> </a:t>
            </a:r>
            <a:r>
              <a:rPr sz="1400" spc="-105" dirty="0">
                <a:solidFill>
                  <a:srgbClr val="434343"/>
                </a:solidFill>
                <a:latin typeface="Roboto"/>
                <a:cs typeface="Roboto"/>
              </a:rPr>
              <a:t>data</a:t>
            </a:r>
            <a:r>
              <a:rPr sz="1400" dirty="0">
                <a:solidFill>
                  <a:srgbClr val="434343"/>
                </a:solidFill>
                <a:latin typeface="Roboto"/>
                <a:cs typeface="Roboto"/>
              </a:rPr>
              <a:t> </a:t>
            </a:r>
            <a:r>
              <a:rPr sz="1400" spc="-85" dirty="0">
                <a:solidFill>
                  <a:srgbClr val="434343"/>
                </a:solidFill>
                <a:latin typeface="Roboto"/>
                <a:cs typeface="Roboto"/>
              </a:rPr>
              <a:t>into</a:t>
            </a:r>
            <a:r>
              <a:rPr sz="1400" spc="-20" dirty="0">
                <a:solidFill>
                  <a:srgbClr val="434343"/>
                </a:solidFill>
                <a:latin typeface="Roboto"/>
                <a:cs typeface="Roboto"/>
              </a:rPr>
              <a:t> </a:t>
            </a:r>
            <a:r>
              <a:rPr sz="1400" spc="-114" dirty="0">
                <a:solidFill>
                  <a:srgbClr val="434343"/>
                </a:solidFill>
                <a:latin typeface="Roboto"/>
                <a:cs typeface="Roboto"/>
              </a:rPr>
              <a:t>two</a:t>
            </a:r>
            <a:r>
              <a:rPr sz="1400" spc="-10" dirty="0">
                <a:solidFill>
                  <a:srgbClr val="434343"/>
                </a:solidFill>
                <a:latin typeface="Roboto"/>
                <a:cs typeface="Roboto"/>
              </a:rPr>
              <a:t> </a:t>
            </a:r>
            <a:r>
              <a:rPr sz="1400" spc="-100" dirty="0">
                <a:solidFill>
                  <a:srgbClr val="434343"/>
                </a:solidFill>
                <a:latin typeface="Roboto"/>
                <a:cs typeface="Roboto"/>
              </a:rPr>
              <a:t>subsets:</a:t>
            </a:r>
            <a:r>
              <a:rPr sz="1400" spc="-20" dirty="0">
                <a:solidFill>
                  <a:srgbClr val="434343"/>
                </a:solidFill>
                <a:latin typeface="Roboto"/>
                <a:cs typeface="Roboto"/>
              </a:rPr>
              <a:t> </a:t>
            </a:r>
            <a:r>
              <a:rPr sz="1400" spc="-114" dirty="0">
                <a:solidFill>
                  <a:srgbClr val="006FC0"/>
                </a:solidFill>
                <a:latin typeface="Roboto"/>
                <a:cs typeface="Roboto"/>
              </a:rPr>
              <a:t>a</a:t>
            </a:r>
            <a:r>
              <a:rPr sz="1400" dirty="0">
                <a:solidFill>
                  <a:srgbClr val="006FC0"/>
                </a:solidFill>
                <a:latin typeface="Roboto"/>
                <a:cs typeface="Roboto"/>
              </a:rPr>
              <a:t> </a:t>
            </a:r>
            <a:r>
              <a:rPr sz="1400" spc="-80" dirty="0">
                <a:solidFill>
                  <a:srgbClr val="006FC0"/>
                </a:solidFill>
                <a:latin typeface="Roboto"/>
                <a:cs typeface="Roboto"/>
              </a:rPr>
              <a:t>train/validate</a:t>
            </a:r>
            <a:r>
              <a:rPr sz="1400" spc="10" dirty="0">
                <a:solidFill>
                  <a:srgbClr val="006FC0"/>
                </a:solidFill>
                <a:latin typeface="Roboto"/>
                <a:cs typeface="Roboto"/>
              </a:rPr>
              <a:t> </a:t>
            </a:r>
            <a:r>
              <a:rPr sz="1400" spc="-100" dirty="0">
                <a:solidFill>
                  <a:srgbClr val="006FC0"/>
                </a:solidFill>
                <a:latin typeface="Roboto"/>
                <a:cs typeface="Roboto"/>
              </a:rPr>
              <a:t>subset</a:t>
            </a:r>
            <a:r>
              <a:rPr sz="1400" spc="-20" dirty="0">
                <a:solidFill>
                  <a:srgbClr val="006FC0"/>
                </a:solidFill>
                <a:latin typeface="Roboto"/>
                <a:cs typeface="Roboto"/>
              </a:rPr>
              <a:t> </a:t>
            </a:r>
            <a:r>
              <a:rPr sz="1400" spc="-120" dirty="0">
                <a:solidFill>
                  <a:srgbClr val="434343"/>
                </a:solidFill>
                <a:latin typeface="Roboto"/>
                <a:cs typeface="Roboto"/>
              </a:rPr>
              <a:t>and</a:t>
            </a:r>
            <a:r>
              <a:rPr sz="1400" dirty="0">
                <a:solidFill>
                  <a:srgbClr val="434343"/>
                </a:solidFill>
                <a:latin typeface="Roboto"/>
                <a:cs typeface="Roboto"/>
              </a:rPr>
              <a:t> </a:t>
            </a:r>
            <a:r>
              <a:rPr sz="1400" spc="-114" dirty="0">
                <a:solidFill>
                  <a:srgbClr val="006FC0"/>
                </a:solidFill>
                <a:latin typeface="Roboto"/>
                <a:cs typeface="Roboto"/>
              </a:rPr>
              <a:t>a</a:t>
            </a:r>
            <a:r>
              <a:rPr sz="1400" spc="10" dirty="0">
                <a:solidFill>
                  <a:srgbClr val="006FC0"/>
                </a:solidFill>
                <a:latin typeface="Roboto"/>
                <a:cs typeface="Roboto"/>
              </a:rPr>
              <a:t> </a:t>
            </a:r>
            <a:r>
              <a:rPr sz="1400" spc="-95" dirty="0">
                <a:solidFill>
                  <a:srgbClr val="006FC0"/>
                </a:solidFill>
                <a:latin typeface="Roboto"/>
                <a:cs typeface="Roboto"/>
              </a:rPr>
              <a:t>holdout</a:t>
            </a:r>
            <a:r>
              <a:rPr sz="1400" spc="-30" dirty="0">
                <a:solidFill>
                  <a:srgbClr val="006FC0"/>
                </a:solidFill>
                <a:latin typeface="Roboto"/>
                <a:cs typeface="Roboto"/>
              </a:rPr>
              <a:t> </a:t>
            </a:r>
            <a:r>
              <a:rPr sz="1400" spc="-85" dirty="0">
                <a:solidFill>
                  <a:srgbClr val="006FC0"/>
                </a:solidFill>
                <a:latin typeface="Roboto"/>
                <a:cs typeface="Roboto"/>
              </a:rPr>
              <a:t>test</a:t>
            </a:r>
            <a:r>
              <a:rPr sz="1400" spc="-10" dirty="0">
                <a:solidFill>
                  <a:srgbClr val="006FC0"/>
                </a:solidFill>
                <a:latin typeface="Roboto"/>
                <a:cs typeface="Roboto"/>
              </a:rPr>
              <a:t> subset</a:t>
            </a:r>
            <a:endParaRPr sz="1400">
              <a:latin typeface="Roboto"/>
              <a:cs typeface="Roboto"/>
            </a:endParaRPr>
          </a:p>
          <a:p>
            <a:pPr marL="298450" indent="-285750" algn="just">
              <a:lnSpc>
                <a:spcPct val="100000"/>
              </a:lnSpc>
              <a:spcBef>
                <a:spcPts val="400"/>
              </a:spcBef>
              <a:buClr>
                <a:srgbClr val="000000"/>
              </a:buClr>
              <a:buFont typeface="Wingdings"/>
              <a:buChar char=""/>
              <a:tabLst>
                <a:tab pos="298450" algn="l"/>
              </a:tabLst>
            </a:pPr>
            <a:r>
              <a:rPr sz="1400" spc="-120" dirty="0">
                <a:solidFill>
                  <a:srgbClr val="434343"/>
                </a:solidFill>
                <a:latin typeface="Roboto"/>
                <a:cs typeface="Roboto"/>
              </a:rPr>
              <a:t>Use</a:t>
            </a:r>
            <a:r>
              <a:rPr sz="1400" spc="10" dirty="0">
                <a:solidFill>
                  <a:srgbClr val="434343"/>
                </a:solidFill>
                <a:latin typeface="Roboto"/>
                <a:cs typeface="Roboto"/>
              </a:rPr>
              <a:t> </a:t>
            </a:r>
            <a:r>
              <a:rPr sz="1400" spc="-100" dirty="0">
                <a:solidFill>
                  <a:srgbClr val="434343"/>
                </a:solidFill>
                <a:latin typeface="Roboto"/>
                <a:cs typeface="Roboto"/>
              </a:rPr>
              <a:t>the</a:t>
            </a:r>
            <a:r>
              <a:rPr sz="1400" dirty="0">
                <a:solidFill>
                  <a:srgbClr val="434343"/>
                </a:solidFill>
                <a:latin typeface="Roboto"/>
                <a:cs typeface="Roboto"/>
              </a:rPr>
              <a:t> </a:t>
            </a:r>
            <a:r>
              <a:rPr sz="1400" spc="-80" dirty="0">
                <a:solidFill>
                  <a:srgbClr val="006FC0"/>
                </a:solidFill>
                <a:latin typeface="Roboto"/>
                <a:cs typeface="Roboto"/>
              </a:rPr>
              <a:t>train/validate</a:t>
            </a:r>
            <a:r>
              <a:rPr sz="1400" spc="25" dirty="0">
                <a:solidFill>
                  <a:srgbClr val="006FC0"/>
                </a:solidFill>
                <a:latin typeface="Roboto"/>
                <a:cs typeface="Roboto"/>
              </a:rPr>
              <a:t> </a:t>
            </a:r>
            <a:r>
              <a:rPr sz="1400" spc="-100" dirty="0">
                <a:solidFill>
                  <a:srgbClr val="006FC0"/>
                </a:solidFill>
                <a:latin typeface="Roboto"/>
                <a:cs typeface="Roboto"/>
              </a:rPr>
              <a:t>subset</a:t>
            </a:r>
            <a:r>
              <a:rPr sz="1400" spc="-10" dirty="0">
                <a:solidFill>
                  <a:srgbClr val="006FC0"/>
                </a:solidFill>
                <a:latin typeface="Roboto"/>
                <a:cs typeface="Roboto"/>
              </a:rPr>
              <a:t> </a:t>
            </a:r>
            <a:r>
              <a:rPr sz="1400" spc="-90" dirty="0">
                <a:solidFill>
                  <a:srgbClr val="434343"/>
                </a:solidFill>
                <a:latin typeface="Roboto"/>
                <a:cs typeface="Roboto"/>
              </a:rPr>
              <a:t>to</a:t>
            </a:r>
            <a:r>
              <a:rPr sz="1400" spc="5" dirty="0">
                <a:solidFill>
                  <a:srgbClr val="434343"/>
                </a:solidFill>
                <a:latin typeface="Roboto"/>
                <a:cs typeface="Roboto"/>
              </a:rPr>
              <a:t> </a:t>
            </a:r>
            <a:r>
              <a:rPr sz="1400" spc="-85" dirty="0">
                <a:solidFill>
                  <a:srgbClr val="006FC0"/>
                </a:solidFill>
                <a:latin typeface="Roboto"/>
                <a:cs typeface="Roboto"/>
              </a:rPr>
              <a:t>train</a:t>
            </a:r>
            <a:r>
              <a:rPr sz="1400" spc="-10" dirty="0">
                <a:solidFill>
                  <a:srgbClr val="006FC0"/>
                </a:solidFill>
                <a:latin typeface="Roboto"/>
                <a:cs typeface="Roboto"/>
              </a:rPr>
              <a:t> </a:t>
            </a:r>
            <a:r>
              <a:rPr sz="1400" spc="-85" dirty="0">
                <a:solidFill>
                  <a:srgbClr val="006FC0"/>
                </a:solidFill>
                <a:latin typeface="Roboto"/>
                <a:cs typeface="Roboto"/>
              </a:rPr>
              <a:t>multiple</a:t>
            </a:r>
            <a:r>
              <a:rPr sz="1400" spc="-5" dirty="0">
                <a:solidFill>
                  <a:srgbClr val="006FC0"/>
                </a:solidFill>
                <a:latin typeface="Roboto"/>
                <a:cs typeface="Roboto"/>
              </a:rPr>
              <a:t> </a:t>
            </a:r>
            <a:r>
              <a:rPr sz="1400" spc="-95" dirty="0">
                <a:solidFill>
                  <a:srgbClr val="006FC0"/>
                </a:solidFill>
                <a:latin typeface="Roboto"/>
                <a:cs typeface="Roboto"/>
              </a:rPr>
              <a:t>modeling</a:t>
            </a:r>
            <a:r>
              <a:rPr sz="1400" dirty="0">
                <a:solidFill>
                  <a:srgbClr val="006FC0"/>
                </a:solidFill>
                <a:latin typeface="Roboto"/>
                <a:cs typeface="Roboto"/>
              </a:rPr>
              <a:t> </a:t>
            </a:r>
            <a:r>
              <a:rPr sz="1400" spc="-95" dirty="0">
                <a:solidFill>
                  <a:srgbClr val="006FC0"/>
                </a:solidFill>
                <a:latin typeface="Roboto"/>
                <a:cs typeface="Roboto"/>
              </a:rPr>
              <a:t>techniques</a:t>
            </a:r>
            <a:r>
              <a:rPr sz="1400" spc="-20" dirty="0">
                <a:solidFill>
                  <a:srgbClr val="006FC0"/>
                </a:solidFill>
                <a:latin typeface="Roboto"/>
                <a:cs typeface="Roboto"/>
              </a:rPr>
              <a:t> </a:t>
            </a:r>
            <a:r>
              <a:rPr sz="1400" spc="-100" dirty="0">
                <a:solidFill>
                  <a:srgbClr val="006FC0"/>
                </a:solidFill>
                <a:latin typeface="Roboto"/>
                <a:cs typeface="Roboto"/>
              </a:rPr>
              <a:t>with</a:t>
            </a:r>
            <a:r>
              <a:rPr sz="1400" spc="10" dirty="0">
                <a:solidFill>
                  <a:srgbClr val="006FC0"/>
                </a:solidFill>
                <a:latin typeface="Roboto"/>
                <a:cs typeface="Roboto"/>
              </a:rPr>
              <a:t> </a:t>
            </a:r>
            <a:r>
              <a:rPr sz="1400" spc="-90" dirty="0">
                <a:solidFill>
                  <a:srgbClr val="006FC0"/>
                </a:solidFill>
                <a:latin typeface="Roboto"/>
                <a:cs typeface="Roboto"/>
              </a:rPr>
              <a:t>multiple</a:t>
            </a:r>
            <a:r>
              <a:rPr sz="1400" dirty="0">
                <a:solidFill>
                  <a:srgbClr val="006FC0"/>
                </a:solidFill>
                <a:latin typeface="Roboto"/>
                <a:cs typeface="Roboto"/>
              </a:rPr>
              <a:t> </a:t>
            </a:r>
            <a:r>
              <a:rPr sz="1400" spc="-100" dirty="0">
                <a:solidFill>
                  <a:srgbClr val="006FC0"/>
                </a:solidFill>
                <a:latin typeface="Roboto"/>
                <a:cs typeface="Roboto"/>
              </a:rPr>
              <a:t>hyperparameter</a:t>
            </a:r>
            <a:r>
              <a:rPr sz="1400" spc="-15" dirty="0">
                <a:solidFill>
                  <a:srgbClr val="006FC0"/>
                </a:solidFill>
                <a:latin typeface="Roboto"/>
                <a:cs typeface="Roboto"/>
              </a:rPr>
              <a:t> </a:t>
            </a:r>
            <a:r>
              <a:rPr sz="1400" spc="-95" dirty="0">
                <a:solidFill>
                  <a:srgbClr val="006FC0"/>
                </a:solidFill>
                <a:latin typeface="Roboto"/>
                <a:cs typeface="Roboto"/>
              </a:rPr>
              <a:t>sets</a:t>
            </a:r>
            <a:r>
              <a:rPr sz="1400" spc="5" dirty="0">
                <a:solidFill>
                  <a:srgbClr val="006FC0"/>
                </a:solidFill>
                <a:latin typeface="Roboto"/>
                <a:cs typeface="Roboto"/>
              </a:rPr>
              <a:t> </a:t>
            </a:r>
            <a:r>
              <a:rPr sz="1400" spc="-110" dirty="0">
                <a:solidFill>
                  <a:srgbClr val="434343"/>
                </a:solidFill>
                <a:latin typeface="Roboto"/>
                <a:cs typeface="Roboto"/>
              </a:rPr>
              <a:t>using</a:t>
            </a:r>
            <a:r>
              <a:rPr sz="1400" spc="-10" dirty="0">
                <a:solidFill>
                  <a:srgbClr val="434343"/>
                </a:solidFill>
                <a:latin typeface="Roboto"/>
                <a:cs typeface="Roboto"/>
              </a:rPr>
              <a:t> </a:t>
            </a:r>
            <a:r>
              <a:rPr sz="1400" spc="-135" dirty="0">
                <a:solidFill>
                  <a:srgbClr val="434343"/>
                </a:solidFill>
                <a:latin typeface="Roboto"/>
                <a:cs typeface="Roboto"/>
              </a:rPr>
              <a:t>cross-</a:t>
            </a:r>
            <a:r>
              <a:rPr sz="1400" spc="-10" dirty="0">
                <a:solidFill>
                  <a:srgbClr val="434343"/>
                </a:solidFill>
                <a:latin typeface="Roboto"/>
                <a:cs typeface="Roboto"/>
              </a:rPr>
              <a:t>validation</a:t>
            </a:r>
            <a:endParaRPr sz="1400">
              <a:latin typeface="Roboto"/>
              <a:cs typeface="Roboto"/>
            </a:endParaRPr>
          </a:p>
          <a:p>
            <a:pPr marL="469900" marR="5715" algn="just">
              <a:lnSpc>
                <a:spcPct val="100000"/>
              </a:lnSpc>
              <a:spcBef>
                <a:spcPts val="395"/>
              </a:spcBef>
            </a:pPr>
            <a:r>
              <a:rPr sz="1400" spc="-70" dirty="0">
                <a:solidFill>
                  <a:srgbClr val="434343"/>
                </a:solidFill>
                <a:latin typeface="Roboto"/>
                <a:cs typeface="Roboto"/>
              </a:rPr>
              <a:t>Every</a:t>
            </a:r>
            <a:r>
              <a:rPr sz="1400" spc="10" dirty="0">
                <a:solidFill>
                  <a:srgbClr val="434343"/>
                </a:solidFill>
                <a:latin typeface="Roboto"/>
                <a:cs typeface="Roboto"/>
              </a:rPr>
              <a:t> </a:t>
            </a:r>
            <a:r>
              <a:rPr sz="1400" spc="-90" dirty="0">
                <a:solidFill>
                  <a:srgbClr val="434343"/>
                </a:solidFill>
                <a:latin typeface="Roboto"/>
                <a:cs typeface="Roboto"/>
              </a:rPr>
              <a:t>modeling</a:t>
            </a:r>
            <a:r>
              <a:rPr sz="1400" spc="10" dirty="0">
                <a:solidFill>
                  <a:srgbClr val="434343"/>
                </a:solidFill>
                <a:latin typeface="Roboto"/>
                <a:cs typeface="Roboto"/>
              </a:rPr>
              <a:t> </a:t>
            </a:r>
            <a:r>
              <a:rPr sz="1400" spc="-95" dirty="0">
                <a:solidFill>
                  <a:srgbClr val="434343"/>
                </a:solidFill>
                <a:latin typeface="Roboto"/>
                <a:cs typeface="Roboto"/>
              </a:rPr>
              <a:t>technique/hyperparameter</a:t>
            </a:r>
            <a:r>
              <a:rPr sz="1400" spc="10" dirty="0">
                <a:solidFill>
                  <a:srgbClr val="434343"/>
                </a:solidFill>
                <a:latin typeface="Roboto"/>
                <a:cs typeface="Roboto"/>
              </a:rPr>
              <a:t> </a:t>
            </a:r>
            <a:r>
              <a:rPr sz="1400" spc="-40" dirty="0">
                <a:solidFill>
                  <a:srgbClr val="434343"/>
                </a:solidFill>
                <a:latin typeface="Roboto"/>
                <a:cs typeface="Roboto"/>
              </a:rPr>
              <a:t>set</a:t>
            </a:r>
            <a:r>
              <a:rPr sz="1400" spc="15" dirty="0">
                <a:solidFill>
                  <a:srgbClr val="434343"/>
                </a:solidFill>
                <a:latin typeface="Roboto"/>
                <a:cs typeface="Roboto"/>
              </a:rPr>
              <a:t> </a:t>
            </a:r>
            <a:r>
              <a:rPr sz="1400" dirty="0">
                <a:solidFill>
                  <a:srgbClr val="434343"/>
                </a:solidFill>
                <a:latin typeface="Roboto"/>
                <a:cs typeface="Roboto"/>
              </a:rPr>
              <a:t>is</a:t>
            </a:r>
            <a:r>
              <a:rPr sz="1400" spc="5" dirty="0">
                <a:solidFill>
                  <a:srgbClr val="434343"/>
                </a:solidFill>
                <a:latin typeface="Roboto"/>
                <a:cs typeface="Roboto"/>
              </a:rPr>
              <a:t> </a:t>
            </a:r>
            <a:r>
              <a:rPr sz="1400" spc="-70" dirty="0">
                <a:solidFill>
                  <a:srgbClr val="434343"/>
                </a:solidFill>
                <a:latin typeface="Roboto"/>
                <a:cs typeface="Roboto"/>
              </a:rPr>
              <a:t>trained</a:t>
            </a:r>
            <a:r>
              <a:rPr sz="1400" spc="10" dirty="0">
                <a:solidFill>
                  <a:srgbClr val="434343"/>
                </a:solidFill>
                <a:latin typeface="Roboto"/>
                <a:cs typeface="Roboto"/>
              </a:rPr>
              <a:t> </a:t>
            </a:r>
            <a:r>
              <a:rPr sz="1400" spc="-80" dirty="0">
                <a:solidFill>
                  <a:srgbClr val="434343"/>
                </a:solidFill>
                <a:latin typeface="Roboto"/>
                <a:cs typeface="Roboto"/>
              </a:rPr>
              <a:t>and</a:t>
            </a:r>
            <a:r>
              <a:rPr sz="1400" spc="10" dirty="0">
                <a:solidFill>
                  <a:srgbClr val="434343"/>
                </a:solidFill>
                <a:latin typeface="Roboto"/>
                <a:cs typeface="Roboto"/>
              </a:rPr>
              <a:t> </a:t>
            </a:r>
            <a:r>
              <a:rPr sz="1400" spc="-70" dirty="0">
                <a:solidFill>
                  <a:srgbClr val="434343"/>
                </a:solidFill>
                <a:latin typeface="Roboto"/>
                <a:cs typeface="Roboto"/>
              </a:rPr>
              <a:t>validated</a:t>
            </a:r>
            <a:r>
              <a:rPr sz="1400" spc="15" dirty="0">
                <a:solidFill>
                  <a:srgbClr val="434343"/>
                </a:solidFill>
                <a:latin typeface="Roboto"/>
                <a:cs typeface="Roboto"/>
              </a:rPr>
              <a:t> </a:t>
            </a:r>
            <a:r>
              <a:rPr sz="1400" spc="-75" dirty="0">
                <a:solidFill>
                  <a:srgbClr val="434343"/>
                </a:solidFill>
                <a:latin typeface="Roboto"/>
                <a:cs typeface="Roboto"/>
              </a:rPr>
              <a:t>multiple</a:t>
            </a:r>
            <a:r>
              <a:rPr sz="1400" spc="20" dirty="0">
                <a:solidFill>
                  <a:srgbClr val="434343"/>
                </a:solidFill>
                <a:latin typeface="Roboto"/>
                <a:cs typeface="Roboto"/>
              </a:rPr>
              <a:t> </a:t>
            </a:r>
            <a:r>
              <a:rPr sz="1400" spc="-65" dirty="0">
                <a:solidFill>
                  <a:srgbClr val="434343"/>
                </a:solidFill>
                <a:latin typeface="Roboto"/>
                <a:cs typeface="Roboto"/>
              </a:rPr>
              <a:t>times,</a:t>
            </a:r>
            <a:r>
              <a:rPr sz="1400" spc="5" dirty="0">
                <a:solidFill>
                  <a:srgbClr val="434343"/>
                </a:solidFill>
                <a:latin typeface="Roboto"/>
                <a:cs typeface="Roboto"/>
              </a:rPr>
              <a:t> </a:t>
            </a:r>
            <a:r>
              <a:rPr sz="1400" spc="-70" dirty="0">
                <a:solidFill>
                  <a:srgbClr val="434343"/>
                </a:solidFill>
                <a:latin typeface="Roboto"/>
                <a:cs typeface="Roboto"/>
              </a:rPr>
              <a:t>each</a:t>
            </a:r>
            <a:r>
              <a:rPr sz="1400" spc="10" dirty="0">
                <a:solidFill>
                  <a:srgbClr val="434343"/>
                </a:solidFill>
                <a:latin typeface="Roboto"/>
                <a:cs typeface="Roboto"/>
              </a:rPr>
              <a:t> </a:t>
            </a:r>
            <a:r>
              <a:rPr sz="1400" spc="-55" dirty="0">
                <a:solidFill>
                  <a:srgbClr val="434343"/>
                </a:solidFill>
                <a:latin typeface="Roboto"/>
                <a:cs typeface="Roboto"/>
              </a:rPr>
              <a:t>time</a:t>
            </a:r>
            <a:r>
              <a:rPr sz="1400" spc="10" dirty="0">
                <a:solidFill>
                  <a:srgbClr val="434343"/>
                </a:solidFill>
                <a:latin typeface="Roboto"/>
                <a:cs typeface="Roboto"/>
              </a:rPr>
              <a:t> </a:t>
            </a:r>
            <a:r>
              <a:rPr sz="1400" spc="-80" dirty="0">
                <a:solidFill>
                  <a:srgbClr val="434343"/>
                </a:solidFill>
                <a:latin typeface="Roboto"/>
                <a:cs typeface="Roboto"/>
              </a:rPr>
              <a:t>validated</a:t>
            </a:r>
            <a:r>
              <a:rPr sz="1400" spc="25" dirty="0">
                <a:solidFill>
                  <a:srgbClr val="434343"/>
                </a:solidFill>
                <a:latin typeface="Roboto"/>
                <a:cs typeface="Roboto"/>
              </a:rPr>
              <a:t> </a:t>
            </a:r>
            <a:r>
              <a:rPr sz="1400" spc="-45" dirty="0">
                <a:solidFill>
                  <a:srgbClr val="434343"/>
                </a:solidFill>
                <a:latin typeface="Roboto"/>
                <a:cs typeface="Roboto"/>
              </a:rPr>
              <a:t>by</a:t>
            </a:r>
            <a:r>
              <a:rPr sz="1400" spc="10" dirty="0">
                <a:solidFill>
                  <a:srgbClr val="434343"/>
                </a:solidFill>
                <a:latin typeface="Roboto"/>
                <a:cs typeface="Roboto"/>
              </a:rPr>
              <a:t> </a:t>
            </a:r>
            <a:r>
              <a:rPr sz="1400" spc="-70" dirty="0">
                <a:solidFill>
                  <a:srgbClr val="434343"/>
                </a:solidFill>
                <a:latin typeface="Roboto"/>
                <a:cs typeface="Roboto"/>
              </a:rPr>
              <a:t>one</a:t>
            </a:r>
            <a:r>
              <a:rPr sz="1400" spc="10" dirty="0">
                <a:solidFill>
                  <a:srgbClr val="434343"/>
                </a:solidFill>
                <a:latin typeface="Roboto"/>
                <a:cs typeface="Roboto"/>
              </a:rPr>
              <a:t> </a:t>
            </a:r>
            <a:r>
              <a:rPr sz="1400" spc="-75" dirty="0">
                <a:solidFill>
                  <a:srgbClr val="434343"/>
                </a:solidFill>
                <a:latin typeface="Roboto"/>
                <a:cs typeface="Roboto"/>
              </a:rPr>
              <a:t>partition</a:t>
            </a:r>
            <a:r>
              <a:rPr sz="1400" spc="15" dirty="0">
                <a:solidFill>
                  <a:srgbClr val="434343"/>
                </a:solidFill>
                <a:latin typeface="Roboto"/>
                <a:cs typeface="Roboto"/>
              </a:rPr>
              <a:t> </a:t>
            </a:r>
            <a:r>
              <a:rPr sz="1400" spc="-80" dirty="0">
                <a:solidFill>
                  <a:srgbClr val="434343"/>
                </a:solidFill>
                <a:latin typeface="Roboto"/>
                <a:cs typeface="Roboto"/>
              </a:rPr>
              <a:t>and</a:t>
            </a:r>
            <a:r>
              <a:rPr sz="1400" spc="10" dirty="0">
                <a:solidFill>
                  <a:srgbClr val="434343"/>
                </a:solidFill>
                <a:latin typeface="Roboto"/>
                <a:cs typeface="Roboto"/>
              </a:rPr>
              <a:t> </a:t>
            </a:r>
            <a:r>
              <a:rPr sz="1400" spc="-10" dirty="0">
                <a:solidFill>
                  <a:srgbClr val="434343"/>
                </a:solidFill>
                <a:latin typeface="Roboto"/>
                <a:cs typeface="Roboto"/>
              </a:rPr>
              <a:t>trained </a:t>
            </a:r>
            <a:r>
              <a:rPr sz="1400" spc="-30" dirty="0">
                <a:solidFill>
                  <a:srgbClr val="434343"/>
                </a:solidFill>
                <a:latin typeface="Roboto"/>
                <a:cs typeface="Roboto"/>
              </a:rPr>
              <a:t>using</a:t>
            </a:r>
            <a:r>
              <a:rPr sz="1400" spc="30" dirty="0">
                <a:solidFill>
                  <a:srgbClr val="434343"/>
                </a:solidFill>
                <a:latin typeface="Roboto"/>
                <a:cs typeface="Roboto"/>
              </a:rPr>
              <a:t> </a:t>
            </a:r>
            <a:r>
              <a:rPr sz="1400" dirty="0">
                <a:solidFill>
                  <a:srgbClr val="434343"/>
                </a:solidFill>
                <a:latin typeface="Roboto"/>
                <a:cs typeface="Roboto"/>
              </a:rPr>
              <a:t>all</a:t>
            </a:r>
            <a:r>
              <a:rPr sz="1400" spc="20" dirty="0">
                <a:solidFill>
                  <a:srgbClr val="434343"/>
                </a:solidFill>
                <a:latin typeface="Roboto"/>
                <a:cs typeface="Roboto"/>
              </a:rPr>
              <a:t> </a:t>
            </a:r>
            <a:r>
              <a:rPr sz="1400" spc="-20" dirty="0">
                <a:solidFill>
                  <a:srgbClr val="434343"/>
                </a:solidFill>
                <a:latin typeface="Roboto"/>
                <a:cs typeface="Roboto"/>
              </a:rPr>
              <a:t>other</a:t>
            </a:r>
            <a:r>
              <a:rPr sz="1400" spc="25" dirty="0">
                <a:solidFill>
                  <a:srgbClr val="434343"/>
                </a:solidFill>
                <a:latin typeface="Roboto"/>
                <a:cs typeface="Roboto"/>
              </a:rPr>
              <a:t> </a:t>
            </a:r>
            <a:r>
              <a:rPr sz="1400" spc="-45" dirty="0">
                <a:solidFill>
                  <a:srgbClr val="434343"/>
                </a:solidFill>
                <a:latin typeface="Roboto"/>
                <a:cs typeface="Roboto"/>
              </a:rPr>
              <a:t>partitions.</a:t>
            </a:r>
            <a:r>
              <a:rPr sz="1400" spc="30" dirty="0">
                <a:solidFill>
                  <a:srgbClr val="434343"/>
                </a:solidFill>
                <a:latin typeface="Roboto"/>
                <a:cs typeface="Roboto"/>
              </a:rPr>
              <a:t> </a:t>
            </a:r>
            <a:r>
              <a:rPr sz="1400" dirty="0">
                <a:solidFill>
                  <a:srgbClr val="434343"/>
                </a:solidFill>
                <a:latin typeface="Roboto"/>
                <a:cs typeface="Roboto"/>
              </a:rPr>
              <a:t>For</a:t>
            </a:r>
            <a:r>
              <a:rPr sz="1400" spc="25" dirty="0">
                <a:solidFill>
                  <a:srgbClr val="434343"/>
                </a:solidFill>
                <a:latin typeface="Roboto"/>
                <a:cs typeface="Roboto"/>
              </a:rPr>
              <a:t> </a:t>
            </a:r>
            <a:r>
              <a:rPr sz="1400" spc="-20" dirty="0">
                <a:solidFill>
                  <a:srgbClr val="434343"/>
                </a:solidFill>
                <a:latin typeface="Roboto"/>
                <a:cs typeface="Roboto"/>
              </a:rPr>
              <a:t>every</a:t>
            </a:r>
            <a:r>
              <a:rPr sz="1400" spc="25" dirty="0">
                <a:solidFill>
                  <a:srgbClr val="434343"/>
                </a:solidFill>
                <a:latin typeface="Roboto"/>
                <a:cs typeface="Roboto"/>
              </a:rPr>
              <a:t> </a:t>
            </a:r>
            <a:r>
              <a:rPr sz="1400" spc="-55" dirty="0">
                <a:solidFill>
                  <a:srgbClr val="434343"/>
                </a:solidFill>
                <a:latin typeface="Roboto"/>
                <a:cs typeface="Roboto"/>
              </a:rPr>
              <a:t>modeling</a:t>
            </a:r>
            <a:r>
              <a:rPr sz="1400" spc="25" dirty="0">
                <a:solidFill>
                  <a:srgbClr val="434343"/>
                </a:solidFill>
                <a:latin typeface="Roboto"/>
                <a:cs typeface="Roboto"/>
              </a:rPr>
              <a:t> </a:t>
            </a:r>
            <a:r>
              <a:rPr sz="1400" spc="-85" dirty="0">
                <a:solidFill>
                  <a:srgbClr val="434343"/>
                </a:solidFill>
                <a:latin typeface="Roboto"/>
                <a:cs typeface="Roboto"/>
              </a:rPr>
              <a:t>technique/hyperparameter</a:t>
            </a:r>
            <a:r>
              <a:rPr sz="1400" spc="35" dirty="0">
                <a:solidFill>
                  <a:srgbClr val="434343"/>
                </a:solidFill>
                <a:latin typeface="Roboto"/>
                <a:cs typeface="Roboto"/>
              </a:rPr>
              <a:t> </a:t>
            </a:r>
            <a:r>
              <a:rPr sz="1400" dirty="0">
                <a:solidFill>
                  <a:srgbClr val="434343"/>
                </a:solidFill>
                <a:latin typeface="Roboto"/>
                <a:cs typeface="Roboto"/>
              </a:rPr>
              <a:t>set,</a:t>
            </a:r>
            <a:r>
              <a:rPr sz="1400" spc="25" dirty="0">
                <a:solidFill>
                  <a:srgbClr val="434343"/>
                </a:solidFill>
                <a:latin typeface="Roboto"/>
                <a:cs typeface="Roboto"/>
              </a:rPr>
              <a:t> </a:t>
            </a:r>
            <a:r>
              <a:rPr sz="1400" dirty="0">
                <a:solidFill>
                  <a:srgbClr val="434343"/>
                </a:solidFill>
                <a:latin typeface="Roboto"/>
                <a:cs typeface="Roboto"/>
              </a:rPr>
              <a:t>the</a:t>
            </a:r>
            <a:r>
              <a:rPr sz="1400" spc="20" dirty="0">
                <a:solidFill>
                  <a:srgbClr val="434343"/>
                </a:solidFill>
                <a:latin typeface="Roboto"/>
                <a:cs typeface="Roboto"/>
              </a:rPr>
              <a:t> </a:t>
            </a:r>
            <a:r>
              <a:rPr sz="1400" spc="-45" dirty="0">
                <a:solidFill>
                  <a:srgbClr val="434343"/>
                </a:solidFill>
                <a:latin typeface="Roboto"/>
                <a:cs typeface="Roboto"/>
              </a:rPr>
              <a:t>average</a:t>
            </a:r>
            <a:r>
              <a:rPr sz="1400" spc="30" dirty="0">
                <a:solidFill>
                  <a:srgbClr val="434343"/>
                </a:solidFill>
                <a:latin typeface="Roboto"/>
                <a:cs typeface="Roboto"/>
              </a:rPr>
              <a:t> </a:t>
            </a:r>
            <a:r>
              <a:rPr sz="1400" dirty="0">
                <a:solidFill>
                  <a:srgbClr val="434343"/>
                </a:solidFill>
                <a:latin typeface="Roboto"/>
                <a:cs typeface="Roboto"/>
              </a:rPr>
              <a:t>of</a:t>
            </a:r>
            <a:r>
              <a:rPr sz="1400" spc="25" dirty="0">
                <a:solidFill>
                  <a:srgbClr val="434343"/>
                </a:solidFill>
                <a:latin typeface="Roboto"/>
                <a:cs typeface="Roboto"/>
              </a:rPr>
              <a:t> </a:t>
            </a:r>
            <a:r>
              <a:rPr sz="1400" dirty="0">
                <a:solidFill>
                  <a:srgbClr val="434343"/>
                </a:solidFill>
                <a:latin typeface="Roboto"/>
                <a:cs typeface="Roboto"/>
              </a:rPr>
              <a:t>all</a:t>
            </a:r>
            <a:r>
              <a:rPr sz="1400" spc="30" dirty="0">
                <a:solidFill>
                  <a:srgbClr val="434343"/>
                </a:solidFill>
                <a:latin typeface="Roboto"/>
                <a:cs typeface="Roboto"/>
              </a:rPr>
              <a:t> </a:t>
            </a:r>
            <a:r>
              <a:rPr sz="1400" spc="-45" dirty="0">
                <a:solidFill>
                  <a:srgbClr val="434343"/>
                </a:solidFill>
                <a:latin typeface="Roboto"/>
                <a:cs typeface="Roboto"/>
              </a:rPr>
              <a:t>validation</a:t>
            </a:r>
            <a:r>
              <a:rPr sz="1400" spc="35" dirty="0">
                <a:solidFill>
                  <a:srgbClr val="434343"/>
                </a:solidFill>
                <a:latin typeface="Roboto"/>
                <a:cs typeface="Roboto"/>
              </a:rPr>
              <a:t> </a:t>
            </a:r>
            <a:r>
              <a:rPr sz="1400" spc="-45" dirty="0">
                <a:solidFill>
                  <a:srgbClr val="434343"/>
                </a:solidFill>
                <a:latin typeface="Roboto"/>
                <a:cs typeface="Roboto"/>
              </a:rPr>
              <a:t>scores</a:t>
            </a:r>
            <a:r>
              <a:rPr sz="1400" spc="20" dirty="0">
                <a:solidFill>
                  <a:srgbClr val="434343"/>
                </a:solidFill>
                <a:latin typeface="Roboto"/>
                <a:cs typeface="Roboto"/>
              </a:rPr>
              <a:t> </a:t>
            </a:r>
            <a:r>
              <a:rPr sz="1400" dirty="0">
                <a:solidFill>
                  <a:srgbClr val="434343"/>
                </a:solidFill>
                <a:latin typeface="Roboto"/>
                <a:cs typeface="Roboto"/>
              </a:rPr>
              <a:t>over</a:t>
            </a:r>
            <a:r>
              <a:rPr sz="1400" spc="25" dirty="0">
                <a:solidFill>
                  <a:srgbClr val="434343"/>
                </a:solidFill>
                <a:latin typeface="Roboto"/>
                <a:cs typeface="Roboto"/>
              </a:rPr>
              <a:t> </a:t>
            </a:r>
            <a:r>
              <a:rPr sz="1400" dirty="0">
                <a:solidFill>
                  <a:srgbClr val="434343"/>
                </a:solidFill>
                <a:latin typeface="Roboto"/>
                <a:cs typeface="Roboto"/>
              </a:rPr>
              <a:t>all</a:t>
            </a:r>
            <a:r>
              <a:rPr sz="1400" spc="20" dirty="0">
                <a:solidFill>
                  <a:srgbClr val="434343"/>
                </a:solidFill>
                <a:latin typeface="Roboto"/>
                <a:cs typeface="Roboto"/>
              </a:rPr>
              <a:t> </a:t>
            </a:r>
            <a:r>
              <a:rPr sz="1400" spc="-20" dirty="0">
                <a:solidFill>
                  <a:srgbClr val="434343"/>
                </a:solidFill>
                <a:latin typeface="Roboto"/>
                <a:cs typeface="Roboto"/>
              </a:rPr>
              <a:t>runs</a:t>
            </a:r>
            <a:r>
              <a:rPr sz="1400" spc="25" dirty="0">
                <a:solidFill>
                  <a:srgbClr val="434343"/>
                </a:solidFill>
                <a:latin typeface="Roboto"/>
                <a:cs typeface="Roboto"/>
              </a:rPr>
              <a:t> </a:t>
            </a:r>
            <a:r>
              <a:rPr sz="1400" spc="-25" dirty="0">
                <a:solidFill>
                  <a:srgbClr val="434343"/>
                </a:solidFill>
                <a:latin typeface="Roboto"/>
                <a:cs typeface="Roboto"/>
              </a:rPr>
              <a:t>is </a:t>
            </a:r>
            <a:r>
              <a:rPr sz="1400" spc="-10" dirty="0">
                <a:solidFill>
                  <a:srgbClr val="434343"/>
                </a:solidFill>
                <a:latin typeface="Roboto"/>
                <a:cs typeface="Roboto"/>
              </a:rPr>
              <a:t>calculated</a:t>
            </a:r>
            <a:endParaRPr sz="1400">
              <a:latin typeface="Roboto"/>
              <a:cs typeface="Roboto"/>
            </a:endParaRPr>
          </a:p>
          <a:p>
            <a:pPr marL="297815" marR="5080" indent="-285750" algn="just">
              <a:lnSpc>
                <a:spcPct val="100000"/>
              </a:lnSpc>
              <a:spcBef>
                <a:spcPts val="409"/>
              </a:spcBef>
              <a:buClr>
                <a:srgbClr val="000000"/>
              </a:buClr>
              <a:buFont typeface="Wingdings"/>
              <a:buChar char=""/>
              <a:tabLst>
                <a:tab pos="299085" algn="l"/>
              </a:tabLst>
            </a:pPr>
            <a:r>
              <a:rPr sz="1400" spc="-60" dirty="0">
                <a:solidFill>
                  <a:srgbClr val="434343"/>
                </a:solidFill>
                <a:latin typeface="Roboto"/>
                <a:cs typeface="Roboto"/>
              </a:rPr>
              <a:t>Select</a:t>
            </a:r>
            <a:r>
              <a:rPr sz="1400" dirty="0">
                <a:solidFill>
                  <a:srgbClr val="434343"/>
                </a:solidFill>
                <a:latin typeface="Roboto"/>
                <a:cs typeface="Roboto"/>
              </a:rPr>
              <a:t> </a:t>
            </a:r>
            <a:r>
              <a:rPr sz="1400" spc="-35" dirty="0">
                <a:solidFill>
                  <a:srgbClr val="434343"/>
                </a:solidFill>
                <a:latin typeface="Roboto"/>
                <a:cs typeface="Roboto"/>
              </a:rPr>
              <a:t>the</a:t>
            </a:r>
            <a:r>
              <a:rPr sz="1400" dirty="0">
                <a:solidFill>
                  <a:srgbClr val="434343"/>
                </a:solidFill>
                <a:latin typeface="Roboto"/>
                <a:cs typeface="Roboto"/>
              </a:rPr>
              <a:t> </a:t>
            </a:r>
            <a:r>
              <a:rPr sz="1400" spc="-85" dirty="0">
                <a:solidFill>
                  <a:srgbClr val="434343"/>
                </a:solidFill>
                <a:latin typeface="Roboto"/>
                <a:cs typeface="Roboto"/>
              </a:rPr>
              <a:t>modeling</a:t>
            </a:r>
            <a:r>
              <a:rPr sz="1400" spc="5" dirty="0">
                <a:solidFill>
                  <a:srgbClr val="434343"/>
                </a:solidFill>
                <a:latin typeface="Roboto"/>
                <a:cs typeface="Roboto"/>
              </a:rPr>
              <a:t> </a:t>
            </a:r>
            <a:r>
              <a:rPr sz="1400" spc="-85" dirty="0">
                <a:solidFill>
                  <a:srgbClr val="434343"/>
                </a:solidFill>
                <a:latin typeface="Roboto"/>
                <a:cs typeface="Roboto"/>
              </a:rPr>
              <a:t>technique</a:t>
            </a:r>
            <a:r>
              <a:rPr sz="1400" spc="5" dirty="0">
                <a:solidFill>
                  <a:srgbClr val="434343"/>
                </a:solidFill>
                <a:latin typeface="Roboto"/>
                <a:cs typeface="Roboto"/>
              </a:rPr>
              <a:t> </a:t>
            </a:r>
            <a:r>
              <a:rPr sz="1400" spc="-65" dirty="0">
                <a:solidFill>
                  <a:srgbClr val="434343"/>
                </a:solidFill>
                <a:latin typeface="Roboto"/>
                <a:cs typeface="Roboto"/>
              </a:rPr>
              <a:t>and</a:t>
            </a:r>
            <a:r>
              <a:rPr sz="1400" dirty="0">
                <a:solidFill>
                  <a:srgbClr val="434343"/>
                </a:solidFill>
                <a:latin typeface="Roboto"/>
                <a:cs typeface="Roboto"/>
              </a:rPr>
              <a:t> </a:t>
            </a:r>
            <a:r>
              <a:rPr sz="1400" spc="-90" dirty="0">
                <a:solidFill>
                  <a:srgbClr val="434343"/>
                </a:solidFill>
                <a:latin typeface="Roboto"/>
                <a:cs typeface="Roboto"/>
              </a:rPr>
              <a:t>hyperparameter</a:t>
            </a:r>
            <a:r>
              <a:rPr sz="1400" spc="5" dirty="0">
                <a:solidFill>
                  <a:srgbClr val="434343"/>
                </a:solidFill>
                <a:latin typeface="Roboto"/>
                <a:cs typeface="Roboto"/>
              </a:rPr>
              <a:t> </a:t>
            </a:r>
            <a:r>
              <a:rPr sz="1400" spc="-20" dirty="0">
                <a:solidFill>
                  <a:srgbClr val="434343"/>
                </a:solidFill>
                <a:latin typeface="Roboto"/>
                <a:cs typeface="Roboto"/>
              </a:rPr>
              <a:t>set</a:t>
            </a:r>
            <a:r>
              <a:rPr sz="1400" dirty="0">
                <a:solidFill>
                  <a:srgbClr val="434343"/>
                </a:solidFill>
                <a:latin typeface="Roboto"/>
                <a:cs typeface="Roboto"/>
              </a:rPr>
              <a:t> </a:t>
            </a:r>
            <a:r>
              <a:rPr sz="1400" spc="-60" dirty="0">
                <a:solidFill>
                  <a:srgbClr val="434343"/>
                </a:solidFill>
                <a:latin typeface="Roboto"/>
                <a:cs typeface="Roboto"/>
              </a:rPr>
              <a:t>with</a:t>
            </a:r>
            <a:r>
              <a:rPr sz="1400" spc="5" dirty="0">
                <a:solidFill>
                  <a:srgbClr val="434343"/>
                </a:solidFill>
                <a:latin typeface="Roboto"/>
                <a:cs typeface="Roboto"/>
              </a:rPr>
              <a:t> </a:t>
            </a:r>
            <a:r>
              <a:rPr sz="1400" spc="-40" dirty="0">
                <a:solidFill>
                  <a:srgbClr val="434343"/>
                </a:solidFill>
                <a:latin typeface="Roboto"/>
                <a:cs typeface="Roboto"/>
              </a:rPr>
              <a:t>the</a:t>
            </a:r>
            <a:r>
              <a:rPr sz="1400" spc="-10" dirty="0">
                <a:solidFill>
                  <a:srgbClr val="434343"/>
                </a:solidFill>
                <a:latin typeface="Roboto"/>
                <a:cs typeface="Roboto"/>
              </a:rPr>
              <a:t> </a:t>
            </a:r>
            <a:r>
              <a:rPr sz="1400" spc="-80" dirty="0">
                <a:solidFill>
                  <a:srgbClr val="006FC0"/>
                </a:solidFill>
                <a:latin typeface="Roboto"/>
                <a:cs typeface="Roboto"/>
              </a:rPr>
              <a:t>highest</a:t>
            </a:r>
            <a:r>
              <a:rPr sz="1400" dirty="0">
                <a:solidFill>
                  <a:srgbClr val="006FC0"/>
                </a:solidFill>
                <a:latin typeface="Roboto"/>
                <a:cs typeface="Roboto"/>
              </a:rPr>
              <a:t> </a:t>
            </a:r>
            <a:r>
              <a:rPr sz="1400" spc="-80" dirty="0">
                <a:solidFill>
                  <a:srgbClr val="006FC0"/>
                </a:solidFill>
                <a:latin typeface="Roboto"/>
                <a:cs typeface="Roboto"/>
              </a:rPr>
              <a:t>average</a:t>
            </a:r>
            <a:r>
              <a:rPr sz="1400" spc="5" dirty="0">
                <a:solidFill>
                  <a:srgbClr val="006FC0"/>
                </a:solidFill>
                <a:latin typeface="Roboto"/>
                <a:cs typeface="Roboto"/>
              </a:rPr>
              <a:t> </a:t>
            </a:r>
            <a:r>
              <a:rPr sz="1400" spc="-65" dirty="0">
                <a:solidFill>
                  <a:srgbClr val="006FC0"/>
                </a:solidFill>
                <a:latin typeface="Roboto"/>
                <a:cs typeface="Roboto"/>
              </a:rPr>
              <a:t>score</a:t>
            </a:r>
            <a:r>
              <a:rPr sz="1400" spc="5" dirty="0">
                <a:solidFill>
                  <a:srgbClr val="006FC0"/>
                </a:solidFill>
                <a:latin typeface="Roboto"/>
                <a:cs typeface="Roboto"/>
              </a:rPr>
              <a:t> </a:t>
            </a:r>
            <a:r>
              <a:rPr sz="1400" spc="-75" dirty="0">
                <a:solidFill>
                  <a:srgbClr val="434343"/>
                </a:solidFill>
                <a:latin typeface="Roboto"/>
                <a:cs typeface="Roboto"/>
              </a:rPr>
              <a:t>(average</a:t>
            </a:r>
            <a:r>
              <a:rPr sz="1400" spc="-10" dirty="0">
                <a:solidFill>
                  <a:srgbClr val="434343"/>
                </a:solidFill>
                <a:latin typeface="Roboto"/>
                <a:cs typeface="Roboto"/>
              </a:rPr>
              <a:t> </a:t>
            </a:r>
            <a:r>
              <a:rPr sz="1400" dirty="0">
                <a:solidFill>
                  <a:srgbClr val="434343"/>
                </a:solidFill>
                <a:latin typeface="Roboto"/>
                <a:cs typeface="Roboto"/>
              </a:rPr>
              <a:t>of</a:t>
            </a:r>
            <a:r>
              <a:rPr sz="1400" spc="-5" dirty="0">
                <a:solidFill>
                  <a:srgbClr val="434343"/>
                </a:solidFill>
                <a:latin typeface="Roboto"/>
                <a:cs typeface="Roboto"/>
              </a:rPr>
              <a:t> </a:t>
            </a:r>
            <a:r>
              <a:rPr sz="1400" dirty="0">
                <a:solidFill>
                  <a:srgbClr val="434343"/>
                </a:solidFill>
                <a:latin typeface="Roboto"/>
                <a:cs typeface="Roboto"/>
              </a:rPr>
              <a:t>all </a:t>
            </a:r>
            <a:r>
              <a:rPr sz="1400" spc="-80" dirty="0">
                <a:solidFill>
                  <a:srgbClr val="434343"/>
                </a:solidFill>
                <a:latin typeface="Roboto"/>
                <a:cs typeface="Roboto"/>
              </a:rPr>
              <a:t>scores</a:t>
            </a:r>
            <a:r>
              <a:rPr sz="1400" spc="-5" dirty="0">
                <a:solidFill>
                  <a:srgbClr val="434343"/>
                </a:solidFill>
                <a:latin typeface="Roboto"/>
                <a:cs typeface="Roboto"/>
              </a:rPr>
              <a:t> </a:t>
            </a:r>
            <a:r>
              <a:rPr sz="1400" spc="-50" dirty="0">
                <a:solidFill>
                  <a:srgbClr val="434343"/>
                </a:solidFill>
                <a:latin typeface="Roboto"/>
                <a:cs typeface="Roboto"/>
              </a:rPr>
              <a:t>over</a:t>
            </a:r>
            <a:r>
              <a:rPr sz="1400" spc="5" dirty="0">
                <a:solidFill>
                  <a:srgbClr val="434343"/>
                </a:solidFill>
                <a:latin typeface="Roboto"/>
                <a:cs typeface="Roboto"/>
              </a:rPr>
              <a:t> </a:t>
            </a:r>
            <a:r>
              <a:rPr sz="1400" dirty="0">
                <a:solidFill>
                  <a:srgbClr val="434343"/>
                </a:solidFill>
                <a:latin typeface="Roboto"/>
                <a:cs typeface="Roboto"/>
              </a:rPr>
              <a:t>all</a:t>
            </a:r>
            <a:r>
              <a:rPr sz="1400" spc="-5" dirty="0">
                <a:solidFill>
                  <a:srgbClr val="434343"/>
                </a:solidFill>
                <a:latin typeface="Roboto"/>
                <a:cs typeface="Roboto"/>
              </a:rPr>
              <a:t> </a:t>
            </a:r>
            <a:r>
              <a:rPr sz="1400" spc="-75" dirty="0">
                <a:solidFill>
                  <a:srgbClr val="434343"/>
                </a:solidFill>
                <a:latin typeface="Roboto"/>
                <a:cs typeface="Roboto"/>
              </a:rPr>
              <a:t>runs</a:t>
            </a:r>
            <a:r>
              <a:rPr sz="1400" spc="-5" dirty="0">
                <a:solidFill>
                  <a:srgbClr val="434343"/>
                </a:solidFill>
                <a:latin typeface="Roboto"/>
                <a:cs typeface="Roboto"/>
              </a:rPr>
              <a:t> </a:t>
            </a:r>
            <a:r>
              <a:rPr sz="1400" dirty="0">
                <a:solidFill>
                  <a:srgbClr val="434343"/>
                </a:solidFill>
                <a:latin typeface="Roboto"/>
                <a:cs typeface="Roboto"/>
              </a:rPr>
              <a:t>of</a:t>
            </a:r>
            <a:r>
              <a:rPr sz="1400" spc="-10" dirty="0">
                <a:solidFill>
                  <a:srgbClr val="434343"/>
                </a:solidFill>
                <a:latin typeface="Roboto"/>
                <a:cs typeface="Roboto"/>
              </a:rPr>
              <a:t> </a:t>
            </a:r>
            <a:r>
              <a:rPr sz="1400" spc="-25" dirty="0">
                <a:solidFill>
                  <a:srgbClr val="434343"/>
                </a:solidFill>
                <a:latin typeface="Roboto"/>
                <a:cs typeface="Roboto"/>
              </a:rPr>
              <a:t>the</a:t>
            </a:r>
            <a:r>
              <a:rPr sz="1400" spc="5" dirty="0">
                <a:solidFill>
                  <a:srgbClr val="434343"/>
                </a:solidFill>
                <a:latin typeface="Roboto"/>
                <a:cs typeface="Roboto"/>
              </a:rPr>
              <a:t> </a:t>
            </a:r>
            <a:r>
              <a:rPr sz="1400" spc="-50" dirty="0">
                <a:solidFill>
                  <a:srgbClr val="434343"/>
                </a:solidFill>
                <a:latin typeface="Roboto"/>
                <a:cs typeface="Roboto"/>
              </a:rPr>
              <a:t>cross- 	</a:t>
            </a:r>
            <a:r>
              <a:rPr sz="1400" spc="-75" dirty="0">
                <a:solidFill>
                  <a:srgbClr val="434343"/>
                </a:solidFill>
                <a:latin typeface="Roboto"/>
                <a:cs typeface="Roboto"/>
              </a:rPr>
              <a:t>validation)</a:t>
            </a:r>
            <a:r>
              <a:rPr sz="1400" spc="-15" dirty="0">
                <a:solidFill>
                  <a:srgbClr val="434343"/>
                </a:solidFill>
                <a:latin typeface="Roboto"/>
                <a:cs typeface="Roboto"/>
              </a:rPr>
              <a:t> </a:t>
            </a:r>
            <a:r>
              <a:rPr sz="1400" spc="-75" dirty="0">
                <a:solidFill>
                  <a:srgbClr val="434343"/>
                </a:solidFill>
                <a:latin typeface="Roboto"/>
                <a:cs typeface="Roboto"/>
              </a:rPr>
              <a:t>in</a:t>
            </a:r>
            <a:r>
              <a:rPr sz="1400" spc="-20" dirty="0">
                <a:solidFill>
                  <a:srgbClr val="434343"/>
                </a:solidFill>
                <a:latin typeface="Roboto"/>
                <a:cs typeface="Roboto"/>
              </a:rPr>
              <a:t> </a:t>
            </a:r>
            <a:r>
              <a:rPr sz="1400" spc="-100" dirty="0">
                <a:solidFill>
                  <a:srgbClr val="434343"/>
                </a:solidFill>
                <a:latin typeface="Roboto"/>
                <a:cs typeface="Roboto"/>
              </a:rPr>
              <a:t>the</a:t>
            </a:r>
            <a:r>
              <a:rPr sz="1400" spc="-20" dirty="0">
                <a:solidFill>
                  <a:srgbClr val="434343"/>
                </a:solidFill>
                <a:latin typeface="Roboto"/>
                <a:cs typeface="Roboto"/>
              </a:rPr>
              <a:t> </a:t>
            </a:r>
            <a:r>
              <a:rPr sz="1400" spc="-90" dirty="0">
                <a:solidFill>
                  <a:srgbClr val="434343"/>
                </a:solidFill>
                <a:latin typeface="Roboto"/>
                <a:cs typeface="Roboto"/>
              </a:rPr>
              <a:t>previous</a:t>
            </a:r>
            <a:r>
              <a:rPr sz="1400" spc="-40" dirty="0">
                <a:solidFill>
                  <a:srgbClr val="434343"/>
                </a:solidFill>
                <a:latin typeface="Roboto"/>
                <a:cs typeface="Roboto"/>
              </a:rPr>
              <a:t> </a:t>
            </a:r>
            <a:r>
              <a:rPr sz="1400" spc="-20" dirty="0">
                <a:solidFill>
                  <a:srgbClr val="434343"/>
                </a:solidFill>
                <a:latin typeface="Roboto"/>
                <a:cs typeface="Roboto"/>
              </a:rPr>
              <a:t>step</a:t>
            </a:r>
            <a:endParaRPr sz="1400">
              <a:latin typeface="Roboto"/>
              <a:cs typeface="Roboto"/>
            </a:endParaRPr>
          </a:p>
          <a:p>
            <a:pPr marL="298450" indent="-285750" algn="just">
              <a:lnSpc>
                <a:spcPct val="100000"/>
              </a:lnSpc>
              <a:spcBef>
                <a:spcPts val="395"/>
              </a:spcBef>
              <a:buClr>
                <a:srgbClr val="000000"/>
              </a:buClr>
              <a:buFont typeface="Wingdings"/>
              <a:buChar char=""/>
              <a:tabLst>
                <a:tab pos="298450" algn="l"/>
              </a:tabLst>
            </a:pPr>
            <a:r>
              <a:rPr sz="1400" spc="-50" dirty="0">
                <a:solidFill>
                  <a:srgbClr val="006FC0"/>
                </a:solidFill>
                <a:latin typeface="Roboto"/>
                <a:cs typeface="Roboto"/>
              </a:rPr>
              <a:t>Train</a:t>
            </a:r>
            <a:r>
              <a:rPr sz="1400" spc="75" dirty="0">
                <a:solidFill>
                  <a:srgbClr val="006FC0"/>
                </a:solidFill>
                <a:latin typeface="Roboto"/>
                <a:cs typeface="Roboto"/>
              </a:rPr>
              <a:t> </a:t>
            </a:r>
            <a:r>
              <a:rPr sz="1400" dirty="0">
                <a:solidFill>
                  <a:srgbClr val="006FC0"/>
                </a:solidFill>
                <a:latin typeface="Roboto"/>
                <a:cs typeface="Roboto"/>
              </a:rPr>
              <a:t>a</a:t>
            </a:r>
            <a:r>
              <a:rPr sz="1400" spc="75" dirty="0">
                <a:solidFill>
                  <a:srgbClr val="006FC0"/>
                </a:solidFill>
                <a:latin typeface="Roboto"/>
                <a:cs typeface="Roboto"/>
              </a:rPr>
              <a:t> </a:t>
            </a:r>
            <a:r>
              <a:rPr sz="1400" spc="-60" dirty="0">
                <a:solidFill>
                  <a:srgbClr val="006FC0"/>
                </a:solidFill>
                <a:latin typeface="Roboto"/>
                <a:cs typeface="Roboto"/>
              </a:rPr>
              <a:t>new</a:t>
            </a:r>
            <a:r>
              <a:rPr sz="1400" spc="80" dirty="0">
                <a:solidFill>
                  <a:srgbClr val="006FC0"/>
                </a:solidFill>
                <a:latin typeface="Roboto"/>
                <a:cs typeface="Roboto"/>
              </a:rPr>
              <a:t> </a:t>
            </a:r>
            <a:r>
              <a:rPr sz="1400" spc="-60" dirty="0">
                <a:solidFill>
                  <a:srgbClr val="006FC0"/>
                </a:solidFill>
                <a:latin typeface="Roboto"/>
                <a:cs typeface="Roboto"/>
              </a:rPr>
              <a:t>model</a:t>
            </a:r>
            <a:r>
              <a:rPr sz="1400" spc="70" dirty="0">
                <a:solidFill>
                  <a:srgbClr val="006FC0"/>
                </a:solidFill>
                <a:latin typeface="Roboto"/>
                <a:cs typeface="Roboto"/>
              </a:rPr>
              <a:t> </a:t>
            </a:r>
            <a:r>
              <a:rPr sz="1400" spc="-65" dirty="0">
                <a:solidFill>
                  <a:srgbClr val="006FC0"/>
                </a:solidFill>
                <a:latin typeface="Roboto"/>
                <a:cs typeface="Roboto"/>
              </a:rPr>
              <a:t>using</a:t>
            </a:r>
            <a:r>
              <a:rPr sz="1400" spc="85" dirty="0">
                <a:solidFill>
                  <a:srgbClr val="006FC0"/>
                </a:solidFill>
                <a:latin typeface="Roboto"/>
                <a:cs typeface="Roboto"/>
              </a:rPr>
              <a:t> </a:t>
            </a:r>
            <a:r>
              <a:rPr sz="1400" spc="-30" dirty="0">
                <a:solidFill>
                  <a:srgbClr val="006FC0"/>
                </a:solidFill>
                <a:latin typeface="Roboto"/>
                <a:cs typeface="Roboto"/>
              </a:rPr>
              <a:t>the</a:t>
            </a:r>
            <a:r>
              <a:rPr sz="1400" spc="75" dirty="0">
                <a:solidFill>
                  <a:srgbClr val="006FC0"/>
                </a:solidFill>
                <a:latin typeface="Roboto"/>
                <a:cs typeface="Roboto"/>
              </a:rPr>
              <a:t> </a:t>
            </a:r>
            <a:r>
              <a:rPr sz="1400" spc="-45" dirty="0">
                <a:solidFill>
                  <a:srgbClr val="006FC0"/>
                </a:solidFill>
                <a:latin typeface="Roboto"/>
                <a:cs typeface="Roboto"/>
              </a:rPr>
              <a:t>best</a:t>
            </a:r>
            <a:r>
              <a:rPr sz="1400" spc="75" dirty="0">
                <a:solidFill>
                  <a:srgbClr val="006FC0"/>
                </a:solidFill>
                <a:latin typeface="Roboto"/>
                <a:cs typeface="Roboto"/>
              </a:rPr>
              <a:t> </a:t>
            </a:r>
            <a:r>
              <a:rPr sz="1400" spc="-80" dirty="0">
                <a:solidFill>
                  <a:srgbClr val="006FC0"/>
                </a:solidFill>
                <a:latin typeface="Roboto"/>
                <a:cs typeface="Roboto"/>
              </a:rPr>
              <a:t>modeling</a:t>
            </a:r>
            <a:r>
              <a:rPr sz="1400" spc="80" dirty="0">
                <a:solidFill>
                  <a:srgbClr val="006FC0"/>
                </a:solidFill>
                <a:latin typeface="Roboto"/>
                <a:cs typeface="Roboto"/>
              </a:rPr>
              <a:t> </a:t>
            </a:r>
            <a:r>
              <a:rPr sz="1400" spc="-75" dirty="0">
                <a:solidFill>
                  <a:srgbClr val="006FC0"/>
                </a:solidFill>
                <a:latin typeface="Roboto"/>
                <a:cs typeface="Roboto"/>
              </a:rPr>
              <a:t>technique</a:t>
            </a:r>
            <a:r>
              <a:rPr sz="1400" spc="75" dirty="0">
                <a:solidFill>
                  <a:srgbClr val="006FC0"/>
                </a:solidFill>
                <a:latin typeface="Roboto"/>
                <a:cs typeface="Roboto"/>
              </a:rPr>
              <a:t> </a:t>
            </a:r>
            <a:r>
              <a:rPr sz="1400" spc="-55" dirty="0">
                <a:solidFill>
                  <a:srgbClr val="006FC0"/>
                </a:solidFill>
                <a:latin typeface="Roboto"/>
                <a:cs typeface="Roboto"/>
              </a:rPr>
              <a:t>and</a:t>
            </a:r>
            <a:r>
              <a:rPr sz="1400" spc="75" dirty="0">
                <a:solidFill>
                  <a:srgbClr val="006FC0"/>
                </a:solidFill>
                <a:latin typeface="Roboto"/>
                <a:cs typeface="Roboto"/>
              </a:rPr>
              <a:t> </a:t>
            </a:r>
            <a:r>
              <a:rPr sz="1400" spc="-90" dirty="0">
                <a:solidFill>
                  <a:srgbClr val="006FC0"/>
                </a:solidFill>
                <a:latin typeface="Roboto"/>
                <a:cs typeface="Roboto"/>
              </a:rPr>
              <a:t>hyperparameter</a:t>
            </a:r>
            <a:r>
              <a:rPr sz="1400" spc="80" dirty="0">
                <a:solidFill>
                  <a:srgbClr val="006FC0"/>
                </a:solidFill>
                <a:latin typeface="Roboto"/>
                <a:cs typeface="Roboto"/>
              </a:rPr>
              <a:t> </a:t>
            </a:r>
            <a:r>
              <a:rPr sz="1400" spc="-25" dirty="0">
                <a:solidFill>
                  <a:srgbClr val="006FC0"/>
                </a:solidFill>
                <a:latin typeface="Roboto"/>
                <a:cs typeface="Roboto"/>
              </a:rPr>
              <a:t>set</a:t>
            </a:r>
            <a:r>
              <a:rPr sz="1400" spc="80" dirty="0">
                <a:solidFill>
                  <a:srgbClr val="006FC0"/>
                </a:solidFill>
                <a:latin typeface="Roboto"/>
                <a:cs typeface="Roboto"/>
              </a:rPr>
              <a:t> </a:t>
            </a:r>
            <a:r>
              <a:rPr sz="1400" spc="-10" dirty="0">
                <a:solidFill>
                  <a:srgbClr val="434343"/>
                </a:solidFill>
                <a:latin typeface="Roboto"/>
                <a:cs typeface="Roboto"/>
              </a:rPr>
              <a:t>as</a:t>
            </a:r>
            <a:r>
              <a:rPr sz="1400" spc="80" dirty="0">
                <a:solidFill>
                  <a:srgbClr val="434343"/>
                </a:solidFill>
                <a:latin typeface="Roboto"/>
                <a:cs typeface="Roboto"/>
              </a:rPr>
              <a:t> </a:t>
            </a:r>
            <a:r>
              <a:rPr sz="1400" spc="-70" dirty="0">
                <a:solidFill>
                  <a:srgbClr val="434343"/>
                </a:solidFill>
                <a:latin typeface="Roboto"/>
                <a:cs typeface="Roboto"/>
              </a:rPr>
              <a:t>selected</a:t>
            </a:r>
            <a:r>
              <a:rPr sz="1400" spc="80" dirty="0">
                <a:solidFill>
                  <a:srgbClr val="434343"/>
                </a:solidFill>
                <a:latin typeface="Roboto"/>
                <a:cs typeface="Roboto"/>
              </a:rPr>
              <a:t> </a:t>
            </a:r>
            <a:r>
              <a:rPr sz="1400" dirty="0">
                <a:solidFill>
                  <a:srgbClr val="434343"/>
                </a:solidFill>
                <a:latin typeface="Roboto"/>
                <a:cs typeface="Roboto"/>
              </a:rPr>
              <a:t>in</a:t>
            </a:r>
            <a:r>
              <a:rPr sz="1400" spc="80" dirty="0">
                <a:solidFill>
                  <a:srgbClr val="434343"/>
                </a:solidFill>
                <a:latin typeface="Roboto"/>
                <a:cs typeface="Roboto"/>
              </a:rPr>
              <a:t> </a:t>
            </a:r>
            <a:r>
              <a:rPr sz="1400" spc="-30" dirty="0">
                <a:solidFill>
                  <a:srgbClr val="434343"/>
                </a:solidFill>
                <a:latin typeface="Roboto"/>
                <a:cs typeface="Roboto"/>
              </a:rPr>
              <a:t>the</a:t>
            </a:r>
            <a:r>
              <a:rPr sz="1400" spc="75" dirty="0">
                <a:solidFill>
                  <a:srgbClr val="434343"/>
                </a:solidFill>
                <a:latin typeface="Roboto"/>
                <a:cs typeface="Roboto"/>
              </a:rPr>
              <a:t> </a:t>
            </a:r>
            <a:r>
              <a:rPr sz="1400" spc="-70" dirty="0">
                <a:solidFill>
                  <a:srgbClr val="434343"/>
                </a:solidFill>
                <a:latin typeface="Roboto"/>
                <a:cs typeface="Roboto"/>
              </a:rPr>
              <a:t>previous</a:t>
            </a:r>
            <a:r>
              <a:rPr sz="1400" spc="70" dirty="0">
                <a:solidFill>
                  <a:srgbClr val="434343"/>
                </a:solidFill>
                <a:latin typeface="Roboto"/>
                <a:cs typeface="Roboto"/>
              </a:rPr>
              <a:t> </a:t>
            </a:r>
            <a:r>
              <a:rPr sz="1400" spc="-45" dirty="0">
                <a:solidFill>
                  <a:srgbClr val="434343"/>
                </a:solidFill>
                <a:latin typeface="Roboto"/>
                <a:cs typeface="Roboto"/>
              </a:rPr>
              <a:t>step.</a:t>
            </a:r>
            <a:r>
              <a:rPr sz="1400" spc="75" dirty="0">
                <a:solidFill>
                  <a:srgbClr val="434343"/>
                </a:solidFill>
                <a:latin typeface="Roboto"/>
                <a:cs typeface="Roboto"/>
              </a:rPr>
              <a:t> </a:t>
            </a:r>
            <a:r>
              <a:rPr sz="1400" spc="-50" dirty="0">
                <a:solidFill>
                  <a:srgbClr val="006FC0"/>
                </a:solidFill>
                <a:latin typeface="Roboto"/>
                <a:cs typeface="Roboto"/>
              </a:rPr>
              <a:t>Use</a:t>
            </a:r>
            <a:r>
              <a:rPr sz="1400" spc="75" dirty="0">
                <a:solidFill>
                  <a:srgbClr val="006FC0"/>
                </a:solidFill>
                <a:latin typeface="Roboto"/>
                <a:cs typeface="Roboto"/>
              </a:rPr>
              <a:t> </a:t>
            </a:r>
            <a:r>
              <a:rPr sz="1400" dirty="0">
                <a:solidFill>
                  <a:srgbClr val="006FC0"/>
                </a:solidFill>
                <a:latin typeface="Roboto"/>
                <a:cs typeface="Roboto"/>
              </a:rPr>
              <a:t>all</a:t>
            </a:r>
            <a:r>
              <a:rPr sz="1400" spc="85" dirty="0">
                <a:solidFill>
                  <a:srgbClr val="006FC0"/>
                </a:solidFill>
                <a:latin typeface="Roboto"/>
                <a:cs typeface="Roboto"/>
              </a:rPr>
              <a:t> </a:t>
            </a:r>
            <a:r>
              <a:rPr sz="1400" spc="-45" dirty="0">
                <a:solidFill>
                  <a:srgbClr val="006FC0"/>
                </a:solidFill>
                <a:latin typeface="Roboto"/>
                <a:cs typeface="Roboto"/>
              </a:rPr>
              <a:t>data</a:t>
            </a:r>
            <a:r>
              <a:rPr sz="1400" spc="80" dirty="0">
                <a:solidFill>
                  <a:srgbClr val="006FC0"/>
                </a:solidFill>
                <a:latin typeface="Roboto"/>
                <a:cs typeface="Roboto"/>
              </a:rPr>
              <a:t> </a:t>
            </a:r>
            <a:r>
              <a:rPr sz="1400" dirty="0">
                <a:solidFill>
                  <a:srgbClr val="006FC0"/>
                </a:solidFill>
                <a:latin typeface="Roboto"/>
                <a:cs typeface="Roboto"/>
              </a:rPr>
              <a:t>in</a:t>
            </a:r>
            <a:r>
              <a:rPr sz="1400" spc="75" dirty="0">
                <a:solidFill>
                  <a:srgbClr val="006FC0"/>
                </a:solidFill>
                <a:latin typeface="Roboto"/>
                <a:cs typeface="Roboto"/>
              </a:rPr>
              <a:t> </a:t>
            </a:r>
            <a:r>
              <a:rPr sz="1400" spc="-25" dirty="0">
                <a:solidFill>
                  <a:srgbClr val="006FC0"/>
                </a:solidFill>
                <a:latin typeface="Roboto"/>
                <a:cs typeface="Roboto"/>
              </a:rPr>
              <a:t>the</a:t>
            </a:r>
            <a:endParaRPr sz="1400">
              <a:latin typeface="Roboto"/>
              <a:cs typeface="Roboto"/>
            </a:endParaRPr>
          </a:p>
          <a:p>
            <a:pPr marL="299085" algn="just">
              <a:lnSpc>
                <a:spcPct val="100000"/>
              </a:lnSpc>
            </a:pPr>
            <a:r>
              <a:rPr sz="1400" spc="-80" dirty="0">
                <a:solidFill>
                  <a:srgbClr val="006FC0"/>
                </a:solidFill>
                <a:latin typeface="Roboto"/>
                <a:cs typeface="Roboto"/>
              </a:rPr>
              <a:t>train/validate</a:t>
            </a:r>
            <a:r>
              <a:rPr sz="1400" spc="20" dirty="0">
                <a:solidFill>
                  <a:srgbClr val="006FC0"/>
                </a:solidFill>
                <a:latin typeface="Roboto"/>
                <a:cs typeface="Roboto"/>
              </a:rPr>
              <a:t> </a:t>
            </a:r>
            <a:r>
              <a:rPr sz="1400" spc="-90" dirty="0">
                <a:solidFill>
                  <a:srgbClr val="006FC0"/>
                </a:solidFill>
                <a:latin typeface="Roboto"/>
                <a:cs typeface="Roboto"/>
              </a:rPr>
              <a:t>labeled</a:t>
            </a:r>
            <a:r>
              <a:rPr sz="1400" spc="15" dirty="0">
                <a:solidFill>
                  <a:srgbClr val="006FC0"/>
                </a:solidFill>
                <a:latin typeface="Roboto"/>
                <a:cs typeface="Roboto"/>
              </a:rPr>
              <a:t> </a:t>
            </a:r>
            <a:r>
              <a:rPr sz="1400" spc="-105" dirty="0">
                <a:solidFill>
                  <a:srgbClr val="006FC0"/>
                </a:solidFill>
                <a:latin typeface="Roboto"/>
                <a:cs typeface="Roboto"/>
              </a:rPr>
              <a:t>subset</a:t>
            </a:r>
            <a:r>
              <a:rPr sz="1400" spc="5" dirty="0">
                <a:solidFill>
                  <a:srgbClr val="006FC0"/>
                </a:solidFill>
                <a:latin typeface="Roboto"/>
                <a:cs typeface="Roboto"/>
              </a:rPr>
              <a:t> </a:t>
            </a:r>
            <a:r>
              <a:rPr sz="1400" spc="-65" dirty="0">
                <a:solidFill>
                  <a:srgbClr val="434343"/>
                </a:solidFill>
                <a:latin typeface="Roboto"/>
                <a:cs typeface="Roboto"/>
              </a:rPr>
              <a:t>for</a:t>
            </a:r>
            <a:r>
              <a:rPr sz="1400" spc="-10" dirty="0">
                <a:solidFill>
                  <a:srgbClr val="434343"/>
                </a:solidFill>
                <a:latin typeface="Roboto"/>
                <a:cs typeface="Roboto"/>
              </a:rPr>
              <a:t> </a:t>
            </a:r>
            <a:r>
              <a:rPr sz="1400" spc="-100" dirty="0">
                <a:solidFill>
                  <a:srgbClr val="434343"/>
                </a:solidFill>
                <a:latin typeface="Roboto"/>
                <a:cs typeface="Roboto"/>
              </a:rPr>
              <a:t>the</a:t>
            </a:r>
            <a:r>
              <a:rPr sz="1400" dirty="0">
                <a:solidFill>
                  <a:srgbClr val="434343"/>
                </a:solidFill>
                <a:latin typeface="Roboto"/>
                <a:cs typeface="Roboto"/>
              </a:rPr>
              <a:t> </a:t>
            </a:r>
            <a:r>
              <a:rPr sz="1400" spc="-10" dirty="0">
                <a:solidFill>
                  <a:srgbClr val="434343"/>
                </a:solidFill>
                <a:latin typeface="Roboto"/>
                <a:cs typeface="Roboto"/>
              </a:rPr>
              <a:t>training</a:t>
            </a:r>
            <a:endParaRPr sz="1400">
              <a:latin typeface="Roboto"/>
              <a:cs typeface="Roboto"/>
            </a:endParaRPr>
          </a:p>
          <a:p>
            <a:pPr marL="469900" marR="5715" algn="just">
              <a:lnSpc>
                <a:spcPct val="100000"/>
              </a:lnSpc>
              <a:spcBef>
                <a:spcPts val="400"/>
              </a:spcBef>
            </a:pPr>
            <a:r>
              <a:rPr sz="1400" spc="-90" dirty="0">
                <a:solidFill>
                  <a:srgbClr val="434343"/>
                </a:solidFill>
                <a:latin typeface="Roboto"/>
                <a:cs typeface="Roboto"/>
              </a:rPr>
              <a:t>So</a:t>
            </a:r>
            <a:r>
              <a:rPr sz="1400" dirty="0">
                <a:solidFill>
                  <a:srgbClr val="434343"/>
                </a:solidFill>
                <a:latin typeface="Roboto"/>
                <a:cs typeface="Roboto"/>
              </a:rPr>
              <a:t> </a:t>
            </a:r>
            <a:r>
              <a:rPr sz="1400" spc="-75" dirty="0">
                <a:solidFill>
                  <a:srgbClr val="434343"/>
                </a:solidFill>
                <a:latin typeface="Roboto"/>
                <a:cs typeface="Roboto"/>
              </a:rPr>
              <a:t>the</a:t>
            </a:r>
            <a:r>
              <a:rPr sz="1400" spc="5" dirty="0">
                <a:solidFill>
                  <a:srgbClr val="434343"/>
                </a:solidFill>
                <a:latin typeface="Roboto"/>
                <a:cs typeface="Roboto"/>
              </a:rPr>
              <a:t> </a:t>
            </a:r>
            <a:r>
              <a:rPr sz="1400" spc="-75" dirty="0">
                <a:solidFill>
                  <a:srgbClr val="434343"/>
                </a:solidFill>
                <a:latin typeface="Roboto"/>
                <a:cs typeface="Roboto"/>
              </a:rPr>
              <a:t>train/validate</a:t>
            </a:r>
            <a:r>
              <a:rPr sz="1400" spc="15" dirty="0">
                <a:solidFill>
                  <a:srgbClr val="434343"/>
                </a:solidFill>
                <a:latin typeface="Roboto"/>
                <a:cs typeface="Roboto"/>
              </a:rPr>
              <a:t> </a:t>
            </a:r>
            <a:r>
              <a:rPr sz="1400" spc="-80" dirty="0">
                <a:solidFill>
                  <a:srgbClr val="434343"/>
                </a:solidFill>
                <a:latin typeface="Roboto"/>
                <a:cs typeface="Roboto"/>
              </a:rPr>
              <a:t>labeled</a:t>
            </a:r>
            <a:r>
              <a:rPr sz="1400" spc="20" dirty="0">
                <a:solidFill>
                  <a:srgbClr val="434343"/>
                </a:solidFill>
                <a:latin typeface="Roboto"/>
                <a:cs typeface="Roboto"/>
              </a:rPr>
              <a:t> </a:t>
            </a:r>
            <a:r>
              <a:rPr sz="1400" spc="-95" dirty="0">
                <a:solidFill>
                  <a:srgbClr val="434343"/>
                </a:solidFill>
                <a:latin typeface="Roboto"/>
                <a:cs typeface="Roboto"/>
              </a:rPr>
              <a:t>subset</a:t>
            </a:r>
            <a:r>
              <a:rPr sz="1400" spc="15" dirty="0">
                <a:solidFill>
                  <a:srgbClr val="434343"/>
                </a:solidFill>
                <a:latin typeface="Roboto"/>
                <a:cs typeface="Roboto"/>
              </a:rPr>
              <a:t> </a:t>
            </a:r>
            <a:r>
              <a:rPr sz="1400" dirty="0">
                <a:solidFill>
                  <a:srgbClr val="434343"/>
                </a:solidFill>
                <a:latin typeface="Roboto"/>
                <a:cs typeface="Roboto"/>
              </a:rPr>
              <a:t>is </a:t>
            </a:r>
            <a:r>
              <a:rPr sz="1400" spc="-90" dirty="0">
                <a:solidFill>
                  <a:srgbClr val="434343"/>
                </a:solidFill>
                <a:latin typeface="Roboto"/>
                <a:cs typeface="Roboto"/>
              </a:rPr>
              <a:t>used</a:t>
            </a:r>
            <a:r>
              <a:rPr sz="1400" spc="15" dirty="0">
                <a:solidFill>
                  <a:srgbClr val="434343"/>
                </a:solidFill>
                <a:latin typeface="Roboto"/>
                <a:cs typeface="Roboto"/>
              </a:rPr>
              <a:t> </a:t>
            </a:r>
            <a:r>
              <a:rPr sz="1400" spc="-60" dirty="0">
                <a:solidFill>
                  <a:srgbClr val="434343"/>
                </a:solidFill>
                <a:latin typeface="Roboto"/>
                <a:cs typeface="Roboto"/>
              </a:rPr>
              <a:t>twice,</a:t>
            </a:r>
            <a:r>
              <a:rPr sz="1400" spc="10" dirty="0">
                <a:solidFill>
                  <a:srgbClr val="434343"/>
                </a:solidFill>
                <a:latin typeface="Roboto"/>
                <a:cs typeface="Roboto"/>
              </a:rPr>
              <a:t> </a:t>
            </a:r>
            <a:r>
              <a:rPr sz="1400" spc="-85" dirty="0">
                <a:solidFill>
                  <a:srgbClr val="434343"/>
                </a:solidFill>
                <a:latin typeface="Roboto"/>
                <a:cs typeface="Roboto"/>
              </a:rPr>
              <a:t>once</a:t>
            </a:r>
            <a:r>
              <a:rPr sz="1400" spc="10" dirty="0">
                <a:solidFill>
                  <a:srgbClr val="434343"/>
                </a:solidFill>
                <a:latin typeface="Roboto"/>
                <a:cs typeface="Roboto"/>
              </a:rPr>
              <a:t> </a:t>
            </a:r>
            <a:r>
              <a:rPr sz="1400" spc="-30" dirty="0">
                <a:solidFill>
                  <a:srgbClr val="434343"/>
                </a:solidFill>
                <a:latin typeface="Roboto"/>
                <a:cs typeface="Roboto"/>
              </a:rPr>
              <a:t>to</a:t>
            </a:r>
            <a:r>
              <a:rPr sz="1400" spc="5" dirty="0">
                <a:solidFill>
                  <a:srgbClr val="434343"/>
                </a:solidFill>
                <a:latin typeface="Roboto"/>
                <a:cs typeface="Roboto"/>
              </a:rPr>
              <a:t> </a:t>
            </a:r>
            <a:r>
              <a:rPr sz="1400" spc="-55" dirty="0">
                <a:solidFill>
                  <a:srgbClr val="434343"/>
                </a:solidFill>
                <a:latin typeface="Roboto"/>
                <a:cs typeface="Roboto"/>
              </a:rPr>
              <a:t>find</a:t>
            </a:r>
            <a:r>
              <a:rPr sz="1400" dirty="0">
                <a:solidFill>
                  <a:srgbClr val="434343"/>
                </a:solidFill>
                <a:latin typeface="Roboto"/>
                <a:cs typeface="Roboto"/>
              </a:rPr>
              <a:t> </a:t>
            </a:r>
            <a:r>
              <a:rPr sz="1400" spc="-60" dirty="0">
                <a:solidFill>
                  <a:srgbClr val="434343"/>
                </a:solidFill>
                <a:latin typeface="Roboto"/>
                <a:cs typeface="Roboto"/>
              </a:rPr>
              <a:t>the</a:t>
            </a:r>
            <a:r>
              <a:rPr sz="1400" spc="10" dirty="0">
                <a:solidFill>
                  <a:srgbClr val="434343"/>
                </a:solidFill>
                <a:latin typeface="Roboto"/>
                <a:cs typeface="Roboto"/>
              </a:rPr>
              <a:t> </a:t>
            </a:r>
            <a:r>
              <a:rPr sz="1400" spc="-75" dirty="0">
                <a:solidFill>
                  <a:srgbClr val="434343"/>
                </a:solidFill>
                <a:latin typeface="Roboto"/>
                <a:cs typeface="Roboto"/>
              </a:rPr>
              <a:t>best</a:t>
            </a:r>
            <a:r>
              <a:rPr sz="1400" spc="5" dirty="0">
                <a:solidFill>
                  <a:srgbClr val="434343"/>
                </a:solidFill>
                <a:latin typeface="Roboto"/>
                <a:cs typeface="Roboto"/>
              </a:rPr>
              <a:t> </a:t>
            </a:r>
            <a:r>
              <a:rPr sz="1400" spc="-95" dirty="0">
                <a:solidFill>
                  <a:srgbClr val="434343"/>
                </a:solidFill>
                <a:latin typeface="Roboto"/>
                <a:cs typeface="Roboto"/>
              </a:rPr>
              <a:t>modeling</a:t>
            </a:r>
            <a:r>
              <a:rPr sz="1400" spc="20" dirty="0">
                <a:solidFill>
                  <a:srgbClr val="434343"/>
                </a:solidFill>
                <a:latin typeface="Roboto"/>
                <a:cs typeface="Roboto"/>
              </a:rPr>
              <a:t> </a:t>
            </a:r>
            <a:r>
              <a:rPr sz="1400" spc="-95" dirty="0">
                <a:solidFill>
                  <a:srgbClr val="434343"/>
                </a:solidFill>
                <a:latin typeface="Roboto"/>
                <a:cs typeface="Roboto"/>
              </a:rPr>
              <a:t>technique/hyperparameter</a:t>
            </a:r>
            <a:r>
              <a:rPr sz="1400" spc="20" dirty="0">
                <a:solidFill>
                  <a:srgbClr val="434343"/>
                </a:solidFill>
                <a:latin typeface="Roboto"/>
                <a:cs typeface="Roboto"/>
              </a:rPr>
              <a:t> </a:t>
            </a:r>
            <a:r>
              <a:rPr sz="1400" spc="-60" dirty="0">
                <a:solidFill>
                  <a:srgbClr val="434343"/>
                </a:solidFill>
                <a:latin typeface="Roboto"/>
                <a:cs typeface="Roboto"/>
              </a:rPr>
              <a:t>set</a:t>
            </a:r>
            <a:r>
              <a:rPr sz="1400" spc="10" dirty="0">
                <a:solidFill>
                  <a:srgbClr val="434343"/>
                </a:solidFill>
                <a:latin typeface="Roboto"/>
                <a:cs typeface="Roboto"/>
              </a:rPr>
              <a:t> </a:t>
            </a:r>
            <a:r>
              <a:rPr sz="1400" spc="-90" dirty="0">
                <a:solidFill>
                  <a:srgbClr val="434343"/>
                </a:solidFill>
                <a:latin typeface="Roboto"/>
                <a:cs typeface="Roboto"/>
              </a:rPr>
              <a:t>using</a:t>
            </a:r>
            <a:r>
              <a:rPr sz="1400" spc="15" dirty="0">
                <a:solidFill>
                  <a:srgbClr val="434343"/>
                </a:solidFill>
                <a:latin typeface="Roboto"/>
                <a:cs typeface="Roboto"/>
              </a:rPr>
              <a:t> </a:t>
            </a:r>
            <a:r>
              <a:rPr sz="1400" spc="-140" dirty="0">
                <a:solidFill>
                  <a:srgbClr val="434343"/>
                </a:solidFill>
                <a:latin typeface="Roboto"/>
                <a:cs typeface="Roboto"/>
              </a:rPr>
              <a:t>cross-</a:t>
            </a:r>
            <a:r>
              <a:rPr sz="1400" spc="-25" dirty="0">
                <a:solidFill>
                  <a:srgbClr val="434343"/>
                </a:solidFill>
                <a:latin typeface="Roboto"/>
                <a:cs typeface="Roboto"/>
              </a:rPr>
              <a:t>validation, </a:t>
            </a:r>
            <a:r>
              <a:rPr sz="1400" spc="-110" dirty="0">
                <a:solidFill>
                  <a:srgbClr val="434343"/>
                </a:solidFill>
                <a:latin typeface="Roboto"/>
                <a:cs typeface="Roboto"/>
              </a:rPr>
              <a:t>once</a:t>
            </a:r>
            <a:r>
              <a:rPr sz="1400" dirty="0">
                <a:solidFill>
                  <a:srgbClr val="434343"/>
                </a:solidFill>
                <a:latin typeface="Roboto"/>
                <a:cs typeface="Roboto"/>
              </a:rPr>
              <a:t> </a:t>
            </a:r>
            <a:r>
              <a:rPr sz="1400" spc="-90" dirty="0">
                <a:solidFill>
                  <a:srgbClr val="434343"/>
                </a:solidFill>
                <a:latin typeface="Roboto"/>
                <a:cs typeface="Roboto"/>
              </a:rPr>
              <a:t>to</a:t>
            </a:r>
            <a:r>
              <a:rPr sz="1400" dirty="0">
                <a:solidFill>
                  <a:srgbClr val="434343"/>
                </a:solidFill>
                <a:latin typeface="Roboto"/>
                <a:cs typeface="Roboto"/>
              </a:rPr>
              <a:t> </a:t>
            </a:r>
            <a:r>
              <a:rPr sz="1400" spc="-85" dirty="0">
                <a:solidFill>
                  <a:srgbClr val="434343"/>
                </a:solidFill>
                <a:latin typeface="Roboto"/>
                <a:cs typeface="Roboto"/>
              </a:rPr>
              <a:t>train</a:t>
            </a:r>
            <a:r>
              <a:rPr sz="1400" spc="-5" dirty="0">
                <a:solidFill>
                  <a:srgbClr val="434343"/>
                </a:solidFill>
                <a:latin typeface="Roboto"/>
                <a:cs typeface="Roboto"/>
              </a:rPr>
              <a:t> </a:t>
            </a:r>
            <a:r>
              <a:rPr sz="1400" spc="-114" dirty="0">
                <a:solidFill>
                  <a:srgbClr val="434343"/>
                </a:solidFill>
                <a:latin typeface="Roboto"/>
                <a:cs typeface="Roboto"/>
              </a:rPr>
              <a:t>a</a:t>
            </a:r>
            <a:r>
              <a:rPr sz="1400" spc="25" dirty="0">
                <a:solidFill>
                  <a:srgbClr val="434343"/>
                </a:solidFill>
                <a:latin typeface="Roboto"/>
                <a:cs typeface="Roboto"/>
              </a:rPr>
              <a:t> </a:t>
            </a:r>
            <a:r>
              <a:rPr sz="1400" spc="-125" dirty="0">
                <a:solidFill>
                  <a:srgbClr val="434343"/>
                </a:solidFill>
                <a:latin typeface="Roboto"/>
                <a:cs typeface="Roboto"/>
              </a:rPr>
              <a:t>new</a:t>
            </a:r>
            <a:r>
              <a:rPr sz="1400" spc="5" dirty="0">
                <a:solidFill>
                  <a:srgbClr val="434343"/>
                </a:solidFill>
                <a:latin typeface="Roboto"/>
                <a:cs typeface="Roboto"/>
              </a:rPr>
              <a:t> </a:t>
            </a:r>
            <a:r>
              <a:rPr sz="1400" spc="-110" dirty="0">
                <a:solidFill>
                  <a:srgbClr val="434343"/>
                </a:solidFill>
                <a:latin typeface="Roboto"/>
                <a:cs typeface="Roboto"/>
              </a:rPr>
              <a:t>model</a:t>
            </a:r>
            <a:r>
              <a:rPr sz="1400" spc="10" dirty="0">
                <a:solidFill>
                  <a:srgbClr val="434343"/>
                </a:solidFill>
                <a:latin typeface="Roboto"/>
                <a:cs typeface="Roboto"/>
              </a:rPr>
              <a:t> </a:t>
            </a:r>
            <a:r>
              <a:rPr sz="1400" spc="-110" dirty="0">
                <a:solidFill>
                  <a:srgbClr val="434343"/>
                </a:solidFill>
                <a:latin typeface="Roboto"/>
                <a:cs typeface="Roboto"/>
              </a:rPr>
              <a:t>based</a:t>
            </a:r>
            <a:r>
              <a:rPr sz="1400" spc="15" dirty="0">
                <a:solidFill>
                  <a:srgbClr val="434343"/>
                </a:solidFill>
                <a:latin typeface="Roboto"/>
                <a:cs typeface="Roboto"/>
              </a:rPr>
              <a:t> </a:t>
            </a:r>
            <a:r>
              <a:rPr sz="1400" spc="-120" dirty="0">
                <a:solidFill>
                  <a:srgbClr val="434343"/>
                </a:solidFill>
                <a:latin typeface="Roboto"/>
                <a:cs typeface="Roboto"/>
              </a:rPr>
              <a:t>on</a:t>
            </a:r>
            <a:r>
              <a:rPr sz="1400" dirty="0">
                <a:solidFill>
                  <a:srgbClr val="434343"/>
                </a:solidFill>
                <a:latin typeface="Roboto"/>
                <a:cs typeface="Roboto"/>
              </a:rPr>
              <a:t> </a:t>
            </a:r>
            <a:r>
              <a:rPr sz="1400" spc="-100" dirty="0">
                <a:solidFill>
                  <a:srgbClr val="434343"/>
                </a:solidFill>
                <a:latin typeface="Roboto"/>
                <a:cs typeface="Roboto"/>
              </a:rPr>
              <a:t>the</a:t>
            </a:r>
            <a:r>
              <a:rPr sz="1400" dirty="0">
                <a:solidFill>
                  <a:srgbClr val="434343"/>
                </a:solidFill>
                <a:latin typeface="Roboto"/>
                <a:cs typeface="Roboto"/>
              </a:rPr>
              <a:t> </a:t>
            </a:r>
            <a:r>
              <a:rPr sz="1400" spc="-100" dirty="0">
                <a:solidFill>
                  <a:srgbClr val="434343"/>
                </a:solidFill>
                <a:latin typeface="Roboto"/>
                <a:cs typeface="Roboto"/>
              </a:rPr>
              <a:t>best</a:t>
            </a:r>
            <a:r>
              <a:rPr sz="1400" spc="10" dirty="0">
                <a:solidFill>
                  <a:srgbClr val="434343"/>
                </a:solidFill>
                <a:latin typeface="Roboto"/>
                <a:cs typeface="Roboto"/>
              </a:rPr>
              <a:t> </a:t>
            </a:r>
            <a:r>
              <a:rPr sz="1400" spc="-95" dirty="0">
                <a:solidFill>
                  <a:srgbClr val="434343"/>
                </a:solidFill>
                <a:latin typeface="Roboto"/>
                <a:cs typeface="Roboto"/>
              </a:rPr>
              <a:t>modeling</a:t>
            </a:r>
            <a:r>
              <a:rPr sz="1400" spc="-10" dirty="0">
                <a:solidFill>
                  <a:srgbClr val="434343"/>
                </a:solidFill>
                <a:latin typeface="Roboto"/>
                <a:cs typeface="Roboto"/>
              </a:rPr>
              <a:t> </a:t>
            </a:r>
            <a:r>
              <a:rPr sz="1400" spc="-100" dirty="0">
                <a:solidFill>
                  <a:srgbClr val="434343"/>
                </a:solidFill>
                <a:latin typeface="Roboto"/>
                <a:cs typeface="Roboto"/>
              </a:rPr>
              <a:t>technique/hyperparameter</a:t>
            </a:r>
            <a:r>
              <a:rPr sz="1400" spc="-10" dirty="0">
                <a:solidFill>
                  <a:srgbClr val="434343"/>
                </a:solidFill>
                <a:latin typeface="Roboto"/>
                <a:cs typeface="Roboto"/>
              </a:rPr>
              <a:t> </a:t>
            </a:r>
            <a:r>
              <a:rPr sz="1400" spc="-25" dirty="0">
                <a:solidFill>
                  <a:srgbClr val="434343"/>
                </a:solidFill>
                <a:latin typeface="Roboto"/>
                <a:cs typeface="Roboto"/>
              </a:rPr>
              <a:t>set</a:t>
            </a:r>
            <a:endParaRPr sz="1400">
              <a:latin typeface="Roboto"/>
              <a:cs typeface="Roboto"/>
            </a:endParaRPr>
          </a:p>
          <a:p>
            <a:pPr marL="298450" indent="-285750" algn="just">
              <a:lnSpc>
                <a:spcPct val="100000"/>
              </a:lnSpc>
              <a:spcBef>
                <a:spcPts val="405"/>
              </a:spcBef>
              <a:buClr>
                <a:srgbClr val="000000"/>
              </a:buClr>
              <a:buFont typeface="Wingdings"/>
              <a:buChar char=""/>
              <a:tabLst>
                <a:tab pos="298450" algn="l"/>
              </a:tabLst>
            </a:pPr>
            <a:r>
              <a:rPr sz="1400" spc="-100" dirty="0">
                <a:solidFill>
                  <a:srgbClr val="006FC0"/>
                </a:solidFill>
                <a:latin typeface="Roboto"/>
                <a:cs typeface="Roboto"/>
              </a:rPr>
              <a:t>Test</a:t>
            </a:r>
            <a:r>
              <a:rPr sz="1400" spc="-10" dirty="0">
                <a:solidFill>
                  <a:srgbClr val="006FC0"/>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110" dirty="0">
                <a:solidFill>
                  <a:srgbClr val="434343"/>
                </a:solidFill>
                <a:latin typeface="Roboto"/>
                <a:cs typeface="Roboto"/>
              </a:rPr>
              <a:t>model</a:t>
            </a:r>
            <a:r>
              <a:rPr sz="1400" spc="15" dirty="0">
                <a:solidFill>
                  <a:srgbClr val="434343"/>
                </a:solidFill>
                <a:latin typeface="Roboto"/>
                <a:cs typeface="Roboto"/>
              </a:rPr>
              <a:t> </a:t>
            </a:r>
            <a:r>
              <a:rPr sz="1400" spc="-90" dirty="0">
                <a:solidFill>
                  <a:srgbClr val="434343"/>
                </a:solidFill>
                <a:latin typeface="Roboto"/>
                <a:cs typeface="Roboto"/>
              </a:rPr>
              <a:t>trained</a:t>
            </a:r>
            <a:r>
              <a:rPr sz="1400" spc="-5" dirty="0">
                <a:solidFill>
                  <a:srgbClr val="434343"/>
                </a:solidFill>
                <a:latin typeface="Roboto"/>
                <a:cs typeface="Roboto"/>
              </a:rPr>
              <a:t> </a:t>
            </a:r>
            <a:r>
              <a:rPr sz="1400" spc="-80" dirty="0">
                <a:solidFill>
                  <a:srgbClr val="434343"/>
                </a:solidFill>
                <a:latin typeface="Roboto"/>
                <a:cs typeface="Roboto"/>
              </a:rPr>
              <a:t>in</a:t>
            </a:r>
            <a:r>
              <a:rPr sz="1400" spc="-5"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90" dirty="0">
                <a:solidFill>
                  <a:srgbClr val="434343"/>
                </a:solidFill>
                <a:latin typeface="Roboto"/>
                <a:cs typeface="Roboto"/>
              </a:rPr>
              <a:t>previous</a:t>
            </a:r>
            <a:r>
              <a:rPr sz="1400" spc="-25" dirty="0">
                <a:solidFill>
                  <a:srgbClr val="434343"/>
                </a:solidFill>
                <a:latin typeface="Roboto"/>
                <a:cs typeface="Roboto"/>
              </a:rPr>
              <a:t> </a:t>
            </a:r>
            <a:r>
              <a:rPr sz="1400" spc="-100" dirty="0">
                <a:solidFill>
                  <a:srgbClr val="434343"/>
                </a:solidFill>
                <a:latin typeface="Roboto"/>
                <a:cs typeface="Roboto"/>
              </a:rPr>
              <a:t>step</a:t>
            </a:r>
            <a:r>
              <a:rPr sz="1400" dirty="0">
                <a:solidFill>
                  <a:srgbClr val="434343"/>
                </a:solidFill>
                <a:latin typeface="Roboto"/>
                <a:cs typeface="Roboto"/>
              </a:rPr>
              <a:t> </a:t>
            </a:r>
            <a:r>
              <a:rPr sz="1400" spc="-110" dirty="0">
                <a:solidFill>
                  <a:srgbClr val="006FC0"/>
                </a:solidFill>
                <a:latin typeface="Roboto"/>
                <a:cs typeface="Roboto"/>
              </a:rPr>
              <a:t>using</a:t>
            </a:r>
            <a:r>
              <a:rPr sz="1400" spc="-10" dirty="0">
                <a:solidFill>
                  <a:srgbClr val="006FC0"/>
                </a:solidFill>
                <a:latin typeface="Roboto"/>
                <a:cs typeface="Roboto"/>
              </a:rPr>
              <a:t> </a:t>
            </a:r>
            <a:r>
              <a:rPr sz="1400" spc="-100" dirty="0">
                <a:solidFill>
                  <a:srgbClr val="006FC0"/>
                </a:solidFill>
                <a:latin typeface="Roboto"/>
                <a:cs typeface="Roboto"/>
              </a:rPr>
              <a:t>the</a:t>
            </a:r>
            <a:r>
              <a:rPr sz="1400" spc="-5" dirty="0">
                <a:solidFill>
                  <a:srgbClr val="006FC0"/>
                </a:solidFill>
                <a:latin typeface="Roboto"/>
                <a:cs typeface="Roboto"/>
              </a:rPr>
              <a:t> </a:t>
            </a:r>
            <a:r>
              <a:rPr sz="1400" spc="-95" dirty="0">
                <a:solidFill>
                  <a:srgbClr val="006FC0"/>
                </a:solidFill>
                <a:latin typeface="Roboto"/>
                <a:cs typeface="Roboto"/>
              </a:rPr>
              <a:t>holdout</a:t>
            </a:r>
            <a:r>
              <a:rPr sz="1400" spc="-25" dirty="0">
                <a:solidFill>
                  <a:srgbClr val="006FC0"/>
                </a:solidFill>
                <a:latin typeface="Roboto"/>
                <a:cs typeface="Roboto"/>
              </a:rPr>
              <a:t> </a:t>
            </a:r>
            <a:r>
              <a:rPr sz="1400" spc="-85" dirty="0">
                <a:solidFill>
                  <a:srgbClr val="006FC0"/>
                </a:solidFill>
                <a:latin typeface="Roboto"/>
                <a:cs typeface="Roboto"/>
              </a:rPr>
              <a:t>test</a:t>
            </a:r>
            <a:r>
              <a:rPr sz="1400" spc="-5" dirty="0">
                <a:solidFill>
                  <a:srgbClr val="006FC0"/>
                </a:solidFill>
                <a:latin typeface="Roboto"/>
                <a:cs typeface="Roboto"/>
              </a:rPr>
              <a:t> </a:t>
            </a:r>
            <a:r>
              <a:rPr sz="1400" spc="-90" dirty="0">
                <a:solidFill>
                  <a:srgbClr val="006FC0"/>
                </a:solidFill>
                <a:latin typeface="Roboto"/>
                <a:cs typeface="Roboto"/>
              </a:rPr>
              <a:t>set</a:t>
            </a:r>
            <a:r>
              <a:rPr sz="1400" spc="10" dirty="0">
                <a:solidFill>
                  <a:srgbClr val="006FC0"/>
                </a:solidFill>
                <a:latin typeface="Roboto"/>
                <a:cs typeface="Roboto"/>
              </a:rPr>
              <a:t> </a:t>
            </a:r>
            <a:r>
              <a:rPr sz="1400" spc="-65" dirty="0">
                <a:solidFill>
                  <a:srgbClr val="434343"/>
                </a:solidFill>
                <a:latin typeface="Roboto"/>
                <a:cs typeface="Roboto"/>
              </a:rPr>
              <a:t>for</a:t>
            </a:r>
            <a:r>
              <a:rPr sz="1400" spc="-15" dirty="0">
                <a:solidFill>
                  <a:srgbClr val="434343"/>
                </a:solidFill>
                <a:latin typeface="Roboto"/>
                <a:cs typeface="Roboto"/>
              </a:rPr>
              <a:t> </a:t>
            </a:r>
            <a:r>
              <a:rPr sz="1400" spc="-130" dirty="0">
                <a:solidFill>
                  <a:srgbClr val="434343"/>
                </a:solidFill>
                <a:latin typeface="Roboto"/>
                <a:cs typeface="Roboto"/>
              </a:rPr>
              <a:t>an</a:t>
            </a:r>
            <a:r>
              <a:rPr sz="1400" spc="10" dirty="0">
                <a:solidFill>
                  <a:srgbClr val="434343"/>
                </a:solidFill>
                <a:latin typeface="Roboto"/>
                <a:cs typeface="Roboto"/>
              </a:rPr>
              <a:t> </a:t>
            </a:r>
            <a:r>
              <a:rPr sz="1400" spc="-100" dirty="0">
                <a:solidFill>
                  <a:srgbClr val="434343"/>
                </a:solidFill>
                <a:latin typeface="Roboto"/>
                <a:cs typeface="Roboto"/>
              </a:rPr>
              <a:t>independent</a:t>
            </a:r>
            <a:r>
              <a:rPr sz="1400" spc="-5" dirty="0">
                <a:solidFill>
                  <a:srgbClr val="434343"/>
                </a:solidFill>
                <a:latin typeface="Roboto"/>
                <a:cs typeface="Roboto"/>
              </a:rPr>
              <a:t> </a:t>
            </a:r>
            <a:r>
              <a:rPr sz="1400" spc="-85" dirty="0">
                <a:solidFill>
                  <a:srgbClr val="434343"/>
                </a:solidFill>
                <a:latin typeface="Roboto"/>
                <a:cs typeface="Roboto"/>
              </a:rPr>
              <a:t>test</a:t>
            </a:r>
            <a:r>
              <a:rPr sz="1400" spc="-5" dirty="0">
                <a:solidFill>
                  <a:srgbClr val="434343"/>
                </a:solidFill>
                <a:latin typeface="Roboto"/>
                <a:cs typeface="Roboto"/>
              </a:rPr>
              <a:t> </a:t>
            </a:r>
            <a:r>
              <a:rPr sz="1400" spc="-75" dirty="0">
                <a:solidFill>
                  <a:srgbClr val="434343"/>
                </a:solidFill>
                <a:latin typeface="Roboto"/>
                <a:cs typeface="Roboto"/>
              </a:rPr>
              <a:t>(test</a:t>
            </a:r>
            <a:r>
              <a:rPr sz="1400" spc="-15" dirty="0">
                <a:solidFill>
                  <a:srgbClr val="434343"/>
                </a:solidFill>
                <a:latin typeface="Roboto"/>
                <a:cs typeface="Roboto"/>
              </a:rPr>
              <a:t> </a:t>
            </a:r>
            <a:r>
              <a:rPr sz="1400" spc="-85" dirty="0">
                <a:solidFill>
                  <a:srgbClr val="434343"/>
                </a:solidFill>
                <a:latin typeface="Roboto"/>
                <a:cs typeface="Roboto"/>
              </a:rPr>
              <a:t>generalization</a:t>
            </a:r>
            <a:r>
              <a:rPr sz="1400" spc="-10" dirty="0">
                <a:solidFill>
                  <a:srgbClr val="434343"/>
                </a:solidFill>
                <a:latin typeface="Roboto"/>
                <a:cs typeface="Roboto"/>
              </a:rPr>
              <a:t> </a:t>
            </a:r>
            <a:r>
              <a:rPr sz="1400" spc="-120" dirty="0">
                <a:solidFill>
                  <a:srgbClr val="434343"/>
                </a:solidFill>
                <a:latin typeface="Roboto"/>
                <a:cs typeface="Roboto"/>
              </a:rPr>
              <a:t>on</a:t>
            </a:r>
            <a:r>
              <a:rPr sz="1400" spc="-15" dirty="0">
                <a:solidFill>
                  <a:srgbClr val="434343"/>
                </a:solidFill>
                <a:latin typeface="Roboto"/>
                <a:cs typeface="Roboto"/>
              </a:rPr>
              <a:t> </a:t>
            </a:r>
            <a:r>
              <a:rPr sz="1400" spc="-125" dirty="0">
                <a:solidFill>
                  <a:srgbClr val="434343"/>
                </a:solidFill>
                <a:latin typeface="Roboto"/>
                <a:cs typeface="Roboto"/>
              </a:rPr>
              <a:t>new</a:t>
            </a:r>
            <a:r>
              <a:rPr sz="1400" spc="5" dirty="0">
                <a:solidFill>
                  <a:srgbClr val="434343"/>
                </a:solidFill>
                <a:latin typeface="Roboto"/>
                <a:cs typeface="Roboto"/>
              </a:rPr>
              <a:t> </a:t>
            </a:r>
            <a:r>
              <a:rPr sz="1400" spc="-10" dirty="0">
                <a:solidFill>
                  <a:srgbClr val="434343"/>
                </a:solidFill>
                <a:latin typeface="Roboto"/>
                <a:cs typeface="Roboto"/>
              </a:rPr>
              <a:t>data)</a:t>
            </a:r>
            <a:endParaRPr sz="1400">
              <a:latin typeface="Roboto"/>
              <a:cs typeface="Roboto"/>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957070" marR="5080" indent="-1945005">
              <a:lnSpc>
                <a:spcPct val="100000"/>
              </a:lnSpc>
              <a:spcBef>
                <a:spcPts val="95"/>
              </a:spcBef>
            </a:pPr>
            <a:r>
              <a:rPr dirty="0"/>
              <a:t>MODEL</a:t>
            </a:r>
            <a:r>
              <a:rPr spc="-85" dirty="0"/>
              <a:t> </a:t>
            </a:r>
            <a:r>
              <a:rPr dirty="0"/>
              <a:t>SELECTION</a:t>
            </a:r>
            <a:r>
              <a:rPr spc="-70" dirty="0"/>
              <a:t> </a:t>
            </a:r>
            <a:r>
              <a:rPr dirty="0"/>
              <a:t>AND</a:t>
            </a:r>
            <a:r>
              <a:rPr spc="-65" dirty="0"/>
              <a:t> </a:t>
            </a:r>
            <a:r>
              <a:rPr spc="-10" dirty="0"/>
              <a:t>HYPERPARAMETER</a:t>
            </a:r>
            <a:r>
              <a:rPr spc="-80" dirty="0"/>
              <a:t> </a:t>
            </a:r>
            <a:r>
              <a:rPr spc="-10" dirty="0"/>
              <a:t>TUNING </a:t>
            </a:r>
            <a:r>
              <a:rPr dirty="0"/>
              <a:t>WITH</a:t>
            </a:r>
            <a:r>
              <a:rPr spc="-5" dirty="0"/>
              <a:t> </a:t>
            </a:r>
            <a:r>
              <a:rPr spc="-25" dirty="0"/>
              <a:t>CROSS-</a:t>
            </a:r>
            <a:r>
              <a:rPr spc="-10" dirty="0"/>
              <a:t>VALIDATION</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94301" y="2886583"/>
            <a:ext cx="2848610" cy="1031875"/>
          </a:xfrm>
          <a:prstGeom prst="rect">
            <a:avLst/>
          </a:prstGeom>
        </p:spPr>
        <p:txBody>
          <a:bodyPr vert="horz" wrap="square" lIns="0" tIns="12700" rIns="0" bIns="0" rtlCol="0">
            <a:spAutoFit/>
          </a:bodyPr>
          <a:lstStyle/>
          <a:p>
            <a:pPr marL="242570" marR="5080" indent="-230504">
              <a:lnSpc>
                <a:spcPct val="100000"/>
              </a:lnSpc>
              <a:spcBef>
                <a:spcPts val="100"/>
              </a:spcBef>
            </a:pPr>
            <a:r>
              <a:rPr sz="3300" b="1" dirty="0">
                <a:solidFill>
                  <a:srgbClr val="434343"/>
                </a:solidFill>
                <a:latin typeface="Calibri"/>
                <a:cs typeface="Calibri"/>
              </a:rPr>
              <a:t>DATA</a:t>
            </a:r>
            <a:r>
              <a:rPr sz="3300" b="1" spc="-65" dirty="0">
                <a:solidFill>
                  <a:srgbClr val="434343"/>
                </a:solidFill>
                <a:latin typeface="Calibri"/>
                <a:cs typeface="Calibri"/>
              </a:rPr>
              <a:t> </a:t>
            </a:r>
            <a:r>
              <a:rPr sz="3300" b="1" dirty="0">
                <a:solidFill>
                  <a:srgbClr val="434343"/>
                </a:solidFill>
                <a:latin typeface="Calibri"/>
                <a:cs typeface="Calibri"/>
              </a:rPr>
              <a:t>SCIENCE</a:t>
            </a:r>
            <a:r>
              <a:rPr sz="3300" b="1" spc="-35" dirty="0">
                <a:solidFill>
                  <a:srgbClr val="434343"/>
                </a:solidFill>
                <a:latin typeface="Calibri"/>
                <a:cs typeface="Calibri"/>
              </a:rPr>
              <a:t> </a:t>
            </a:r>
            <a:r>
              <a:rPr sz="3300" b="1" spc="-50" dirty="0">
                <a:solidFill>
                  <a:srgbClr val="434343"/>
                </a:solidFill>
                <a:latin typeface="Calibri"/>
                <a:cs typeface="Calibri"/>
              </a:rPr>
              <a:t>2 </a:t>
            </a:r>
            <a:r>
              <a:rPr sz="3300" b="1" dirty="0">
                <a:solidFill>
                  <a:srgbClr val="434343"/>
                </a:solidFill>
                <a:latin typeface="Calibri"/>
                <a:cs typeface="Calibri"/>
              </a:rPr>
              <a:t>DATA</a:t>
            </a:r>
            <a:r>
              <a:rPr sz="3300" b="1" spc="-10" dirty="0">
                <a:solidFill>
                  <a:srgbClr val="434343"/>
                </a:solidFill>
                <a:latin typeface="Calibri"/>
                <a:cs typeface="Calibri"/>
              </a:rPr>
              <a:t> </a:t>
            </a:r>
            <a:r>
              <a:rPr sz="3300" b="1" dirty="0">
                <a:solidFill>
                  <a:srgbClr val="434343"/>
                </a:solidFill>
                <a:latin typeface="Calibri"/>
                <a:cs typeface="Calibri"/>
              </a:rPr>
              <a:t>&amp;</a:t>
            </a:r>
            <a:r>
              <a:rPr sz="3300" b="1" spc="-10" dirty="0">
                <a:solidFill>
                  <a:srgbClr val="434343"/>
                </a:solidFill>
                <a:latin typeface="Calibri"/>
                <a:cs typeface="Calibri"/>
              </a:rPr>
              <a:t> </a:t>
            </a:r>
            <a:r>
              <a:rPr sz="3300" b="1" dirty="0">
                <a:solidFill>
                  <a:srgbClr val="434343"/>
                </a:solidFill>
                <a:latin typeface="Calibri"/>
                <a:cs typeface="Calibri"/>
              </a:rPr>
              <a:t>A.I. </a:t>
            </a:r>
            <a:r>
              <a:rPr sz="3300" b="1" spc="-50" dirty="0">
                <a:solidFill>
                  <a:srgbClr val="434343"/>
                </a:solidFill>
                <a:latin typeface="Calibri"/>
                <a:cs typeface="Calibri"/>
              </a:rPr>
              <a:t>3</a:t>
            </a:r>
            <a:endParaRPr sz="3300">
              <a:latin typeface="Calibri"/>
              <a:cs typeface="Calibri"/>
            </a:endParaRPr>
          </a:p>
        </p:txBody>
      </p:sp>
      <p:sp>
        <p:nvSpPr>
          <p:cNvPr id="3" name="object 3"/>
          <p:cNvSpPr txBox="1"/>
          <p:nvPr/>
        </p:nvSpPr>
        <p:spPr>
          <a:xfrm>
            <a:off x="1356105" y="711911"/>
            <a:ext cx="1689100" cy="709930"/>
          </a:xfrm>
          <a:prstGeom prst="rect">
            <a:avLst/>
          </a:prstGeom>
        </p:spPr>
        <p:txBody>
          <a:bodyPr vert="horz" wrap="square" lIns="0" tIns="121920" rIns="0" bIns="0" rtlCol="0">
            <a:spAutoFit/>
          </a:bodyPr>
          <a:lstStyle/>
          <a:p>
            <a:pPr marL="155575">
              <a:lnSpc>
                <a:spcPct val="100000"/>
              </a:lnSpc>
              <a:spcBef>
                <a:spcPts val="960"/>
              </a:spcBef>
            </a:pPr>
            <a:r>
              <a:rPr sz="1800" b="1" dirty="0">
                <a:solidFill>
                  <a:srgbClr val="BEBEBE"/>
                </a:solidFill>
                <a:latin typeface="Calibri"/>
                <a:cs typeface="Calibri"/>
              </a:rPr>
              <a:t>PYTHON</a:t>
            </a:r>
            <a:r>
              <a:rPr sz="1800" b="1" spc="-65" dirty="0">
                <a:solidFill>
                  <a:srgbClr val="BEBEBE"/>
                </a:solidFill>
                <a:latin typeface="Calibri"/>
                <a:cs typeface="Calibri"/>
              </a:rPr>
              <a:t> </a:t>
            </a:r>
            <a:r>
              <a:rPr sz="1800" b="1" spc="-10" dirty="0">
                <a:solidFill>
                  <a:srgbClr val="BEBEBE"/>
                </a:solidFill>
                <a:latin typeface="Calibri"/>
                <a:cs typeface="Calibri"/>
              </a:rPr>
              <a:t>BASICS</a:t>
            </a:r>
            <a:endParaRPr sz="1800">
              <a:latin typeface="Calibri"/>
              <a:cs typeface="Calibri"/>
            </a:endParaRPr>
          </a:p>
          <a:p>
            <a:pPr marL="12700">
              <a:lnSpc>
                <a:spcPct val="100000"/>
              </a:lnSpc>
              <a:spcBef>
                <a:spcPts val="685"/>
              </a:spcBef>
            </a:pPr>
            <a:r>
              <a:rPr sz="1400" spc="-110" dirty="0">
                <a:solidFill>
                  <a:srgbClr val="BEBEBE"/>
                </a:solidFill>
                <a:latin typeface="Roboto"/>
                <a:cs typeface="Roboto"/>
              </a:rPr>
              <a:t>Python</a:t>
            </a:r>
            <a:r>
              <a:rPr sz="1400" spc="-40" dirty="0">
                <a:solidFill>
                  <a:srgbClr val="BEBEBE"/>
                </a:solidFill>
                <a:latin typeface="Roboto"/>
                <a:cs typeface="Roboto"/>
              </a:rPr>
              <a:t> </a:t>
            </a:r>
            <a:r>
              <a:rPr sz="1400" spc="-65" dirty="0">
                <a:solidFill>
                  <a:srgbClr val="BEBEBE"/>
                </a:solidFill>
                <a:latin typeface="Roboto"/>
                <a:cs typeface="Roboto"/>
              </a:rPr>
              <a:t>for</a:t>
            </a:r>
            <a:r>
              <a:rPr sz="1400" spc="-30" dirty="0">
                <a:solidFill>
                  <a:srgbClr val="BEBEBE"/>
                </a:solidFill>
                <a:latin typeface="Roboto"/>
                <a:cs typeface="Roboto"/>
              </a:rPr>
              <a:t> </a:t>
            </a:r>
            <a:r>
              <a:rPr sz="1400" spc="-100" dirty="0">
                <a:solidFill>
                  <a:srgbClr val="BEBEBE"/>
                </a:solidFill>
                <a:latin typeface="Roboto"/>
                <a:cs typeface="Roboto"/>
              </a:rPr>
              <a:t>data</a:t>
            </a:r>
            <a:r>
              <a:rPr sz="1400" dirty="0">
                <a:solidFill>
                  <a:srgbClr val="BEBEBE"/>
                </a:solidFill>
                <a:latin typeface="Roboto"/>
                <a:cs typeface="Roboto"/>
              </a:rPr>
              <a:t> </a:t>
            </a:r>
            <a:r>
              <a:rPr sz="1400" spc="-70" dirty="0">
                <a:solidFill>
                  <a:srgbClr val="BEBEBE"/>
                </a:solidFill>
                <a:latin typeface="Roboto"/>
                <a:cs typeface="Roboto"/>
              </a:rPr>
              <a:t>science</a:t>
            </a:r>
            <a:endParaRPr sz="1400">
              <a:latin typeface="Roboto"/>
              <a:cs typeface="Roboto"/>
            </a:endParaRPr>
          </a:p>
        </p:txBody>
      </p:sp>
      <p:sp>
        <p:nvSpPr>
          <p:cNvPr id="4" name="object 4"/>
          <p:cNvSpPr txBox="1"/>
          <p:nvPr/>
        </p:nvSpPr>
        <p:spPr>
          <a:xfrm>
            <a:off x="654202" y="2007876"/>
            <a:ext cx="2388235" cy="709930"/>
          </a:xfrm>
          <a:prstGeom prst="rect">
            <a:avLst/>
          </a:prstGeom>
        </p:spPr>
        <p:txBody>
          <a:bodyPr vert="horz" wrap="square" lIns="0" tIns="122555" rIns="0" bIns="0" rtlCol="0">
            <a:spAutoFit/>
          </a:bodyPr>
          <a:lstStyle/>
          <a:p>
            <a:pPr marL="12700">
              <a:lnSpc>
                <a:spcPct val="100000"/>
              </a:lnSpc>
              <a:spcBef>
                <a:spcPts val="965"/>
              </a:spcBef>
            </a:pPr>
            <a:r>
              <a:rPr sz="1800" b="1" dirty="0">
                <a:solidFill>
                  <a:srgbClr val="BEBEBE"/>
                </a:solidFill>
                <a:latin typeface="Calibri"/>
                <a:cs typeface="Calibri"/>
              </a:rPr>
              <a:t>WORKING</a:t>
            </a:r>
            <a:r>
              <a:rPr sz="1800" b="1" spc="-45" dirty="0">
                <a:solidFill>
                  <a:srgbClr val="BEBEBE"/>
                </a:solidFill>
                <a:latin typeface="Calibri"/>
                <a:cs typeface="Calibri"/>
              </a:rPr>
              <a:t> </a:t>
            </a:r>
            <a:r>
              <a:rPr sz="1800" b="1" dirty="0">
                <a:solidFill>
                  <a:srgbClr val="BEBEBE"/>
                </a:solidFill>
                <a:latin typeface="Calibri"/>
                <a:cs typeface="Calibri"/>
              </a:rPr>
              <a:t>WITH</a:t>
            </a:r>
            <a:r>
              <a:rPr sz="1800" b="1" spc="-50" dirty="0">
                <a:solidFill>
                  <a:srgbClr val="BEBEBE"/>
                </a:solidFill>
                <a:latin typeface="Calibri"/>
                <a:cs typeface="Calibri"/>
              </a:rPr>
              <a:t> </a:t>
            </a:r>
            <a:r>
              <a:rPr sz="1800" b="1" spc="-10" dirty="0">
                <a:solidFill>
                  <a:srgbClr val="BEBEBE"/>
                </a:solidFill>
                <a:latin typeface="Calibri"/>
                <a:cs typeface="Calibri"/>
              </a:rPr>
              <a:t>ARRAYS</a:t>
            </a:r>
            <a:endParaRPr sz="1800">
              <a:latin typeface="Calibri"/>
              <a:cs typeface="Calibri"/>
            </a:endParaRPr>
          </a:p>
          <a:p>
            <a:pPr marR="5715" algn="r">
              <a:lnSpc>
                <a:spcPct val="100000"/>
              </a:lnSpc>
              <a:spcBef>
                <a:spcPts val="680"/>
              </a:spcBef>
            </a:pPr>
            <a:r>
              <a:rPr sz="1400" spc="-10" dirty="0">
                <a:solidFill>
                  <a:srgbClr val="BEBEBE"/>
                </a:solidFill>
                <a:latin typeface="Roboto"/>
                <a:cs typeface="Roboto"/>
              </a:rPr>
              <a:t>Numpy</a:t>
            </a:r>
            <a:endParaRPr sz="1400">
              <a:latin typeface="Roboto"/>
              <a:cs typeface="Roboto"/>
            </a:endParaRPr>
          </a:p>
        </p:txBody>
      </p:sp>
      <p:sp>
        <p:nvSpPr>
          <p:cNvPr id="5" name="object 5"/>
          <p:cNvSpPr txBox="1">
            <a:spLocks noGrp="1"/>
          </p:cNvSpPr>
          <p:nvPr>
            <p:ph type="title"/>
          </p:nvPr>
        </p:nvSpPr>
        <p:spPr>
          <a:xfrm>
            <a:off x="3986021" y="692861"/>
            <a:ext cx="188595" cy="757555"/>
          </a:xfrm>
          <a:prstGeom prst="rect">
            <a:avLst/>
          </a:prstGeom>
        </p:spPr>
        <p:txBody>
          <a:bodyPr vert="horz" wrap="square" lIns="0" tIns="12700" rIns="0" bIns="0" rtlCol="0">
            <a:spAutoFit/>
          </a:bodyPr>
          <a:lstStyle/>
          <a:p>
            <a:pPr marL="12700">
              <a:lnSpc>
                <a:spcPct val="100000"/>
              </a:lnSpc>
              <a:spcBef>
                <a:spcPts val="100"/>
              </a:spcBef>
            </a:pPr>
            <a:r>
              <a:rPr sz="4800" spc="-50" dirty="0">
                <a:solidFill>
                  <a:srgbClr val="BEBEBE"/>
                </a:solidFill>
              </a:rPr>
              <a:t>I</a:t>
            </a:r>
            <a:endParaRPr sz="4800"/>
          </a:p>
        </p:txBody>
      </p:sp>
      <p:sp>
        <p:nvSpPr>
          <p:cNvPr id="6" name="object 6"/>
          <p:cNvSpPr txBox="1"/>
          <p:nvPr/>
        </p:nvSpPr>
        <p:spPr>
          <a:xfrm>
            <a:off x="3659251" y="3283661"/>
            <a:ext cx="514984"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III</a:t>
            </a:r>
            <a:endParaRPr sz="4800">
              <a:latin typeface="Calibri"/>
              <a:cs typeface="Calibri"/>
            </a:endParaRPr>
          </a:p>
        </p:txBody>
      </p:sp>
      <p:sp>
        <p:nvSpPr>
          <p:cNvPr id="7" name="object 7"/>
          <p:cNvSpPr txBox="1"/>
          <p:nvPr/>
        </p:nvSpPr>
        <p:spPr>
          <a:xfrm>
            <a:off x="3822319" y="1988261"/>
            <a:ext cx="351790"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II</a:t>
            </a:r>
            <a:endParaRPr sz="4800">
              <a:latin typeface="Calibri"/>
              <a:cs typeface="Calibri"/>
            </a:endParaRPr>
          </a:p>
        </p:txBody>
      </p:sp>
      <p:sp>
        <p:nvSpPr>
          <p:cNvPr id="8" name="object 8"/>
          <p:cNvSpPr/>
          <p:nvPr/>
        </p:nvSpPr>
        <p:spPr>
          <a:xfrm>
            <a:off x="4396359" y="0"/>
            <a:ext cx="0" cy="3192145"/>
          </a:xfrm>
          <a:custGeom>
            <a:avLst/>
            <a:gdLst/>
            <a:ahLst/>
            <a:cxnLst/>
            <a:rect l="l" t="t" r="r" b="b"/>
            <a:pathLst>
              <a:path h="3192145">
                <a:moveTo>
                  <a:pt x="0" y="0"/>
                </a:moveTo>
                <a:lnTo>
                  <a:pt x="0" y="3191637"/>
                </a:lnTo>
              </a:path>
            </a:pathLst>
          </a:custGeom>
          <a:ln w="9525">
            <a:solidFill>
              <a:srgbClr val="585858"/>
            </a:solidFill>
          </a:ln>
        </p:spPr>
        <p:txBody>
          <a:bodyPr wrap="square" lIns="0" tIns="0" rIns="0" bIns="0" rtlCol="0"/>
          <a:lstStyle/>
          <a:p>
            <a:endParaRPr/>
          </a:p>
        </p:txBody>
      </p:sp>
      <p:sp>
        <p:nvSpPr>
          <p:cNvPr id="9" name="object 9"/>
          <p:cNvSpPr/>
          <p:nvPr/>
        </p:nvSpPr>
        <p:spPr>
          <a:xfrm>
            <a:off x="7811198" y="4175252"/>
            <a:ext cx="9525" cy="2682875"/>
          </a:xfrm>
          <a:custGeom>
            <a:avLst/>
            <a:gdLst/>
            <a:ahLst/>
            <a:cxnLst/>
            <a:rect l="l" t="t" r="r" b="b"/>
            <a:pathLst>
              <a:path w="9525" h="2682875">
                <a:moveTo>
                  <a:pt x="9525" y="0"/>
                </a:moveTo>
                <a:lnTo>
                  <a:pt x="0" y="0"/>
                </a:lnTo>
                <a:lnTo>
                  <a:pt x="0" y="2682748"/>
                </a:lnTo>
                <a:lnTo>
                  <a:pt x="9525" y="2682748"/>
                </a:lnTo>
                <a:lnTo>
                  <a:pt x="9525" y="0"/>
                </a:lnTo>
                <a:close/>
              </a:path>
            </a:pathLst>
          </a:custGeom>
          <a:solidFill>
            <a:srgbClr val="585858"/>
          </a:solidFill>
        </p:spPr>
        <p:txBody>
          <a:bodyPr wrap="square" lIns="0" tIns="0" rIns="0" bIns="0" rtlCol="0"/>
          <a:lstStyle/>
          <a:p>
            <a:endParaRPr/>
          </a:p>
        </p:txBody>
      </p:sp>
      <p:sp>
        <p:nvSpPr>
          <p:cNvPr id="10" name="object 10"/>
          <p:cNvSpPr txBox="1"/>
          <p:nvPr/>
        </p:nvSpPr>
        <p:spPr>
          <a:xfrm>
            <a:off x="8006333" y="2829509"/>
            <a:ext cx="549275"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IV</a:t>
            </a:r>
            <a:endParaRPr sz="4800">
              <a:latin typeface="Calibri"/>
              <a:cs typeface="Calibri"/>
            </a:endParaRPr>
          </a:p>
        </p:txBody>
      </p:sp>
      <p:sp>
        <p:nvSpPr>
          <p:cNvPr id="11" name="object 11"/>
          <p:cNvSpPr txBox="1"/>
          <p:nvPr/>
        </p:nvSpPr>
        <p:spPr>
          <a:xfrm>
            <a:off x="8006333" y="4117975"/>
            <a:ext cx="386080" cy="756920"/>
          </a:xfrm>
          <a:prstGeom prst="rect">
            <a:avLst/>
          </a:prstGeom>
        </p:spPr>
        <p:txBody>
          <a:bodyPr vert="horz" wrap="square" lIns="0" tIns="12700" rIns="0" bIns="0" rtlCol="0">
            <a:spAutoFit/>
          </a:bodyPr>
          <a:lstStyle/>
          <a:p>
            <a:pPr marL="12700">
              <a:lnSpc>
                <a:spcPct val="100000"/>
              </a:lnSpc>
              <a:spcBef>
                <a:spcPts val="100"/>
              </a:spcBef>
            </a:pPr>
            <a:r>
              <a:rPr sz="4800" b="1" spc="-50" dirty="0">
                <a:solidFill>
                  <a:srgbClr val="434343"/>
                </a:solidFill>
                <a:latin typeface="Calibri"/>
                <a:cs typeface="Calibri"/>
              </a:rPr>
              <a:t>V</a:t>
            </a:r>
            <a:endParaRPr sz="4800">
              <a:latin typeface="Calibri"/>
              <a:cs typeface="Calibri"/>
            </a:endParaRPr>
          </a:p>
        </p:txBody>
      </p:sp>
      <p:sp>
        <p:nvSpPr>
          <p:cNvPr id="12" name="object 12"/>
          <p:cNvSpPr txBox="1"/>
          <p:nvPr/>
        </p:nvSpPr>
        <p:spPr>
          <a:xfrm>
            <a:off x="1103782" y="3304455"/>
            <a:ext cx="1939289" cy="709930"/>
          </a:xfrm>
          <a:prstGeom prst="rect">
            <a:avLst/>
          </a:prstGeom>
        </p:spPr>
        <p:txBody>
          <a:bodyPr vert="horz" wrap="square" lIns="0" tIns="122555" rIns="0" bIns="0" rtlCol="0">
            <a:spAutoFit/>
          </a:bodyPr>
          <a:lstStyle/>
          <a:p>
            <a:pPr marL="12700">
              <a:lnSpc>
                <a:spcPct val="100000"/>
              </a:lnSpc>
              <a:spcBef>
                <a:spcPts val="965"/>
              </a:spcBef>
            </a:pPr>
            <a:r>
              <a:rPr sz="1800" b="1" dirty="0">
                <a:solidFill>
                  <a:srgbClr val="BEBEBE"/>
                </a:solidFill>
                <a:latin typeface="Calibri"/>
                <a:cs typeface="Calibri"/>
              </a:rPr>
              <a:t>DATA</a:t>
            </a:r>
            <a:r>
              <a:rPr sz="1800" b="1" spc="-30" dirty="0">
                <a:solidFill>
                  <a:srgbClr val="BEBEBE"/>
                </a:solidFill>
                <a:latin typeface="Calibri"/>
                <a:cs typeface="Calibri"/>
              </a:rPr>
              <a:t> </a:t>
            </a:r>
            <a:r>
              <a:rPr sz="1800" b="1" spc="-10" dirty="0">
                <a:solidFill>
                  <a:srgbClr val="BEBEBE"/>
                </a:solidFill>
                <a:latin typeface="Calibri"/>
                <a:cs typeface="Calibri"/>
              </a:rPr>
              <a:t>ENGINEERING</a:t>
            </a:r>
            <a:endParaRPr sz="1800">
              <a:latin typeface="Calibri"/>
              <a:cs typeface="Calibri"/>
            </a:endParaRPr>
          </a:p>
          <a:p>
            <a:pPr marR="5080" algn="r">
              <a:lnSpc>
                <a:spcPct val="100000"/>
              </a:lnSpc>
              <a:spcBef>
                <a:spcPts val="680"/>
              </a:spcBef>
            </a:pPr>
            <a:r>
              <a:rPr sz="1400" spc="-10" dirty="0">
                <a:solidFill>
                  <a:srgbClr val="BEBEBE"/>
                </a:solidFill>
                <a:latin typeface="Roboto"/>
                <a:cs typeface="Roboto"/>
              </a:rPr>
              <a:t>pandas</a:t>
            </a:r>
            <a:endParaRPr sz="1400">
              <a:latin typeface="Roboto"/>
              <a:cs typeface="Roboto"/>
            </a:endParaRPr>
          </a:p>
        </p:txBody>
      </p:sp>
      <p:sp>
        <p:nvSpPr>
          <p:cNvPr id="13" name="object 13"/>
          <p:cNvSpPr txBox="1"/>
          <p:nvPr/>
        </p:nvSpPr>
        <p:spPr>
          <a:xfrm>
            <a:off x="9192514" y="2871984"/>
            <a:ext cx="2084705" cy="709930"/>
          </a:xfrm>
          <a:prstGeom prst="rect">
            <a:avLst/>
          </a:prstGeom>
        </p:spPr>
        <p:txBody>
          <a:bodyPr vert="horz" wrap="square" lIns="0" tIns="122555" rIns="0" bIns="0" rtlCol="0">
            <a:spAutoFit/>
          </a:bodyPr>
          <a:lstStyle/>
          <a:p>
            <a:pPr marL="12700">
              <a:lnSpc>
                <a:spcPct val="100000"/>
              </a:lnSpc>
              <a:spcBef>
                <a:spcPts val="965"/>
              </a:spcBef>
            </a:pPr>
            <a:r>
              <a:rPr sz="1800" b="1" dirty="0">
                <a:solidFill>
                  <a:srgbClr val="BEBEBE"/>
                </a:solidFill>
                <a:latin typeface="Calibri"/>
                <a:cs typeface="Calibri"/>
              </a:rPr>
              <a:t>DATA</a:t>
            </a:r>
            <a:r>
              <a:rPr sz="1800" b="1" spc="-30" dirty="0">
                <a:solidFill>
                  <a:srgbClr val="BEBEBE"/>
                </a:solidFill>
                <a:latin typeface="Calibri"/>
                <a:cs typeface="Calibri"/>
              </a:rPr>
              <a:t> </a:t>
            </a:r>
            <a:r>
              <a:rPr sz="1800" b="1" spc="-10" dirty="0">
                <a:solidFill>
                  <a:srgbClr val="BEBEBE"/>
                </a:solidFill>
                <a:latin typeface="Calibri"/>
                <a:cs typeface="Calibri"/>
              </a:rPr>
              <a:t>VISUALISATION</a:t>
            </a:r>
            <a:endParaRPr sz="1800">
              <a:latin typeface="Calibri"/>
              <a:cs typeface="Calibri"/>
            </a:endParaRPr>
          </a:p>
          <a:p>
            <a:pPr marL="12700">
              <a:lnSpc>
                <a:spcPct val="100000"/>
              </a:lnSpc>
              <a:spcBef>
                <a:spcPts val="680"/>
              </a:spcBef>
            </a:pPr>
            <a:r>
              <a:rPr sz="1400" spc="-10" dirty="0">
                <a:solidFill>
                  <a:srgbClr val="BEBEBE"/>
                </a:solidFill>
                <a:latin typeface="Roboto"/>
                <a:cs typeface="Roboto"/>
              </a:rPr>
              <a:t>Matplotlib</a:t>
            </a:r>
            <a:endParaRPr sz="1400">
              <a:latin typeface="Roboto"/>
              <a:cs typeface="Roboto"/>
            </a:endParaRPr>
          </a:p>
        </p:txBody>
      </p:sp>
      <p:sp>
        <p:nvSpPr>
          <p:cNvPr id="14" name="object 14"/>
          <p:cNvSpPr txBox="1"/>
          <p:nvPr/>
        </p:nvSpPr>
        <p:spPr>
          <a:xfrm>
            <a:off x="9192514" y="4171552"/>
            <a:ext cx="1986280" cy="707390"/>
          </a:xfrm>
          <a:prstGeom prst="rect">
            <a:avLst/>
          </a:prstGeom>
        </p:spPr>
        <p:txBody>
          <a:bodyPr vert="horz" wrap="square" lIns="0" tIns="121285" rIns="0" bIns="0" rtlCol="0">
            <a:spAutoFit/>
          </a:bodyPr>
          <a:lstStyle/>
          <a:p>
            <a:pPr marL="12700">
              <a:lnSpc>
                <a:spcPct val="100000"/>
              </a:lnSpc>
              <a:spcBef>
                <a:spcPts val="955"/>
              </a:spcBef>
            </a:pPr>
            <a:r>
              <a:rPr sz="1800" b="1" dirty="0">
                <a:solidFill>
                  <a:srgbClr val="434343"/>
                </a:solidFill>
                <a:latin typeface="Calibri"/>
                <a:cs typeface="Calibri"/>
              </a:rPr>
              <a:t>MACHINE </a:t>
            </a:r>
            <a:r>
              <a:rPr sz="1800" b="1" spc="-10" dirty="0">
                <a:solidFill>
                  <a:srgbClr val="434343"/>
                </a:solidFill>
                <a:latin typeface="Calibri"/>
                <a:cs typeface="Calibri"/>
              </a:rPr>
              <a:t>LEARNING</a:t>
            </a:r>
            <a:endParaRPr sz="1800">
              <a:latin typeface="Calibri"/>
              <a:cs typeface="Calibri"/>
            </a:endParaRPr>
          </a:p>
          <a:p>
            <a:pPr marL="12700">
              <a:lnSpc>
                <a:spcPct val="100000"/>
              </a:lnSpc>
              <a:spcBef>
                <a:spcPts val="670"/>
              </a:spcBef>
            </a:pPr>
            <a:r>
              <a:rPr sz="1400" spc="-90" dirty="0">
                <a:solidFill>
                  <a:srgbClr val="434343"/>
                </a:solidFill>
                <a:latin typeface="Roboto"/>
                <a:cs typeface="Roboto"/>
              </a:rPr>
              <a:t>Automatically</a:t>
            </a:r>
            <a:r>
              <a:rPr sz="1400" dirty="0">
                <a:solidFill>
                  <a:srgbClr val="434343"/>
                </a:solidFill>
                <a:latin typeface="Roboto"/>
                <a:cs typeface="Roboto"/>
              </a:rPr>
              <a:t> </a:t>
            </a:r>
            <a:r>
              <a:rPr sz="1400" spc="-80" dirty="0">
                <a:solidFill>
                  <a:srgbClr val="434343"/>
                </a:solidFill>
                <a:latin typeface="Roboto"/>
                <a:cs typeface="Roboto"/>
              </a:rPr>
              <a:t>find</a:t>
            </a:r>
            <a:r>
              <a:rPr sz="1400" spc="25" dirty="0">
                <a:solidFill>
                  <a:srgbClr val="434343"/>
                </a:solidFill>
                <a:latin typeface="Roboto"/>
                <a:cs typeface="Roboto"/>
              </a:rPr>
              <a:t> </a:t>
            </a:r>
            <a:r>
              <a:rPr sz="1400" spc="-25" dirty="0">
                <a:solidFill>
                  <a:srgbClr val="434343"/>
                </a:solidFill>
                <a:latin typeface="Roboto"/>
                <a:cs typeface="Roboto"/>
              </a:rPr>
              <a:t>patterns</a:t>
            </a:r>
            <a:endParaRPr sz="1400">
              <a:latin typeface="Roboto"/>
              <a:cs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715" algn="ctr">
              <a:lnSpc>
                <a:spcPct val="100000"/>
              </a:lnSpc>
              <a:spcBef>
                <a:spcPts val="95"/>
              </a:spcBef>
            </a:pPr>
            <a:r>
              <a:rPr spc="-10" dirty="0"/>
              <a:t>HYPERPARAMETER</a:t>
            </a:r>
            <a:r>
              <a:rPr spc="-55" dirty="0"/>
              <a:t> </a:t>
            </a:r>
            <a:r>
              <a:rPr dirty="0"/>
              <a:t>TUNING</a:t>
            </a:r>
            <a:r>
              <a:rPr spc="-10" dirty="0"/>
              <a:t> </a:t>
            </a:r>
            <a:r>
              <a:rPr dirty="0"/>
              <a:t>WITH</a:t>
            </a:r>
            <a:r>
              <a:rPr spc="-45" dirty="0"/>
              <a:t> </a:t>
            </a:r>
            <a:r>
              <a:rPr spc="-25" dirty="0"/>
              <a:t>SCIKIT-</a:t>
            </a:r>
            <a:r>
              <a:rPr spc="-10" dirty="0"/>
              <a:t>LEARN</a:t>
            </a:r>
          </a:p>
          <a:p>
            <a:pPr marL="5715" algn="ctr">
              <a:lnSpc>
                <a:spcPct val="100000"/>
              </a:lnSpc>
            </a:pPr>
            <a:r>
              <a:rPr dirty="0">
                <a:solidFill>
                  <a:srgbClr val="006FC0"/>
                </a:solidFill>
              </a:rPr>
              <a:t>One</a:t>
            </a:r>
            <a:r>
              <a:rPr spc="-15" dirty="0">
                <a:solidFill>
                  <a:srgbClr val="006FC0"/>
                </a:solidFill>
              </a:rPr>
              <a:t> </a:t>
            </a:r>
            <a:r>
              <a:rPr spc="-10" dirty="0">
                <a:solidFill>
                  <a:srgbClr val="006FC0"/>
                </a:solidFill>
              </a:rPr>
              <a:t>parameter</a:t>
            </a:r>
          </a:p>
        </p:txBody>
      </p:sp>
      <p:sp>
        <p:nvSpPr>
          <p:cNvPr id="3" name="object 3"/>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
        <p:nvSpPr>
          <p:cNvPr id="4" name="object 4"/>
          <p:cNvSpPr txBox="1"/>
          <p:nvPr/>
        </p:nvSpPr>
        <p:spPr>
          <a:xfrm>
            <a:off x="1065377" y="1700021"/>
            <a:ext cx="10878185" cy="4862830"/>
          </a:xfrm>
          <a:prstGeom prst="rect">
            <a:avLst/>
          </a:prstGeom>
        </p:spPr>
        <p:txBody>
          <a:bodyPr vert="horz" wrap="square" lIns="0" tIns="12700" rIns="0" bIns="0" rtlCol="0">
            <a:spAutoFit/>
          </a:bodyPr>
          <a:lstStyle/>
          <a:p>
            <a:pPr marL="81280">
              <a:lnSpc>
                <a:spcPct val="100000"/>
              </a:lnSpc>
              <a:spcBef>
                <a:spcPts val="100"/>
              </a:spcBef>
            </a:pPr>
            <a:r>
              <a:rPr sz="1800" dirty="0">
                <a:solidFill>
                  <a:srgbClr val="006FC0"/>
                </a:solidFill>
                <a:latin typeface="Courier New"/>
                <a:cs typeface="Courier New"/>
              </a:rPr>
              <a:t>from</a:t>
            </a:r>
            <a:r>
              <a:rPr sz="1800" spc="-110" dirty="0">
                <a:solidFill>
                  <a:srgbClr val="006FC0"/>
                </a:solidFill>
                <a:latin typeface="Courier New"/>
                <a:cs typeface="Courier New"/>
              </a:rPr>
              <a:t> </a:t>
            </a:r>
            <a:r>
              <a:rPr sz="1800" dirty="0">
                <a:solidFill>
                  <a:srgbClr val="434343"/>
                </a:solidFill>
                <a:latin typeface="Courier New"/>
                <a:cs typeface="Courier New"/>
              </a:rPr>
              <a:t>sklearn.model_selection</a:t>
            </a:r>
            <a:r>
              <a:rPr sz="1800" spc="-95" dirty="0">
                <a:solidFill>
                  <a:srgbClr val="434343"/>
                </a:solidFill>
                <a:latin typeface="Courier New"/>
                <a:cs typeface="Courier New"/>
              </a:rPr>
              <a:t> </a:t>
            </a:r>
            <a:r>
              <a:rPr sz="1800" dirty="0">
                <a:solidFill>
                  <a:srgbClr val="006FC0"/>
                </a:solidFill>
                <a:latin typeface="Courier New"/>
                <a:cs typeface="Courier New"/>
              </a:rPr>
              <a:t>import</a:t>
            </a:r>
            <a:r>
              <a:rPr sz="1800" spc="-105" dirty="0">
                <a:solidFill>
                  <a:srgbClr val="006FC0"/>
                </a:solidFill>
                <a:latin typeface="Courier New"/>
                <a:cs typeface="Courier New"/>
              </a:rPr>
              <a:t> </a:t>
            </a:r>
            <a:r>
              <a:rPr sz="1800" b="1" spc="-10" dirty="0">
                <a:solidFill>
                  <a:srgbClr val="434343"/>
                </a:solidFill>
                <a:latin typeface="Courier New"/>
                <a:cs typeface="Courier New"/>
              </a:rPr>
              <a:t>validation_curve</a:t>
            </a:r>
            <a:endParaRPr sz="1800">
              <a:latin typeface="Courier New"/>
              <a:cs typeface="Courier New"/>
            </a:endParaRPr>
          </a:p>
          <a:p>
            <a:pPr marL="81280">
              <a:lnSpc>
                <a:spcPct val="100000"/>
              </a:lnSpc>
              <a:spcBef>
                <a:spcPts val="60"/>
              </a:spcBef>
            </a:pPr>
            <a:r>
              <a:rPr sz="1800" dirty="0">
                <a:solidFill>
                  <a:srgbClr val="434343"/>
                </a:solidFill>
                <a:latin typeface="Courier New"/>
                <a:cs typeface="Courier New"/>
              </a:rPr>
              <a:t>Train_scores,</a:t>
            </a:r>
            <a:r>
              <a:rPr sz="1800" spc="-85" dirty="0">
                <a:solidFill>
                  <a:srgbClr val="434343"/>
                </a:solidFill>
                <a:latin typeface="Courier New"/>
                <a:cs typeface="Courier New"/>
              </a:rPr>
              <a:t> </a:t>
            </a:r>
            <a:r>
              <a:rPr sz="1800" dirty="0">
                <a:solidFill>
                  <a:srgbClr val="434343"/>
                </a:solidFill>
                <a:latin typeface="Courier New"/>
                <a:cs typeface="Courier New"/>
              </a:rPr>
              <a:t>val_scores</a:t>
            </a:r>
            <a:r>
              <a:rPr sz="1800" spc="-80" dirty="0">
                <a:solidFill>
                  <a:srgbClr val="434343"/>
                </a:solidFill>
                <a:latin typeface="Courier New"/>
                <a:cs typeface="Courier New"/>
              </a:rPr>
              <a:t> </a:t>
            </a:r>
            <a:r>
              <a:rPr sz="1800" dirty="0">
                <a:solidFill>
                  <a:srgbClr val="434343"/>
                </a:solidFill>
                <a:latin typeface="Courier New"/>
                <a:cs typeface="Courier New"/>
              </a:rPr>
              <a:t>=</a:t>
            </a:r>
            <a:r>
              <a:rPr sz="1800" spc="-85" dirty="0">
                <a:solidFill>
                  <a:srgbClr val="434343"/>
                </a:solidFill>
                <a:latin typeface="Courier New"/>
                <a:cs typeface="Courier New"/>
              </a:rPr>
              <a:t> </a:t>
            </a:r>
            <a:r>
              <a:rPr sz="1800" dirty="0">
                <a:solidFill>
                  <a:srgbClr val="434343"/>
                </a:solidFill>
                <a:latin typeface="Courier New"/>
                <a:cs typeface="Courier New"/>
              </a:rPr>
              <a:t>validation_curve(model,</a:t>
            </a:r>
            <a:r>
              <a:rPr sz="1800" spc="-75" dirty="0">
                <a:solidFill>
                  <a:srgbClr val="434343"/>
                </a:solidFill>
                <a:latin typeface="Courier New"/>
                <a:cs typeface="Courier New"/>
              </a:rPr>
              <a:t> </a:t>
            </a:r>
            <a:r>
              <a:rPr sz="1800" dirty="0">
                <a:solidFill>
                  <a:srgbClr val="434343"/>
                </a:solidFill>
                <a:latin typeface="Courier New"/>
                <a:cs typeface="Courier New"/>
              </a:rPr>
              <a:t>X,</a:t>
            </a:r>
            <a:r>
              <a:rPr sz="1800" spc="-85" dirty="0">
                <a:solidFill>
                  <a:srgbClr val="434343"/>
                </a:solidFill>
                <a:latin typeface="Courier New"/>
                <a:cs typeface="Courier New"/>
              </a:rPr>
              <a:t> </a:t>
            </a:r>
            <a:r>
              <a:rPr sz="1800" dirty="0">
                <a:solidFill>
                  <a:srgbClr val="434343"/>
                </a:solidFill>
                <a:latin typeface="Courier New"/>
                <a:cs typeface="Courier New"/>
              </a:rPr>
              <a:t>y,</a:t>
            </a:r>
            <a:r>
              <a:rPr sz="1800" spc="-75" dirty="0">
                <a:solidFill>
                  <a:srgbClr val="434343"/>
                </a:solidFill>
                <a:latin typeface="Courier New"/>
                <a:cs typeface="Courier New"/>
              </a:rPr>
              <a:t> </a:t>
            </a:r>
            <a:r>
              <a:rPr sz="1800" spc="-10" dirty="0">
                <a:solidFill>
                  <a:srgbClr val="434343"/>
                </a:solidFill>
                <a:latin typeface="Courier New"/>
                <a:cs typeface="Courier New"/>
              </a:rPr>
              <a:t>cv=5,</a:t>
            </a:r>
            <a:endParaRPr sz="1800">
              <a:latin typeface="Courier New"/>
              <a:cs typeface="Courier New"/>
            </a:endParaRPr>
          </a:p>
          <a:p>
            <a:pPr marL="6086475">
              <a:lnSpc>
                <a:spcPct val="100000"/>
              </a:lnSpc>
              <a:spcBef>
                <a:spcPts val="135"/>
              </a:spcBef>
            </a:pPr>
            <a:r>
              <a:rPr sz="1800" dirty="0">
                <a:solidFill>
                  <a:srgbClr val="434343"/>
                </a:solidFill>
                <a:latin typeface="Courier New"/>
                <a:cs typeface="Courier New"/>
              </a:rPr>
              <a:t>param_name=name,</a:t>
            </a:r>
            <a:r>
              <a:rPr sz="1800" spc="-155" dirty="0">
                <a:solidFill>
                  <a:srgbClr val="434343"/>
                </a:solidFill>
                <a:latin typeface="Courier New"/>
                <a:cs typeface="Courier New"/>
              </a:rPr>
              <a:t> </a:t>
            </a:r>
            <a:r>
              <a:rPr sz="1800" spc="-10" dirty="0">
                <a:solidFill>
                  <a:srgbClr val="434343"/>
                </a:solidFill>
                <a:latin typeface="Courier New"/>
                <a:cs typeface="Courier New"/>
              </a:rPr>
              <a:t>param_range=range)</a:t>
            </a:r>
            <a:endParaRPr sz="1800">
              <a:latin typeface="Courier New"/>
              <a:cs typeface="Courier New"/>
            </a:endParaRPr>
          </a:p>
          <a:p>
            <a:pPr marL="12700">
              <a:lnSpc>
                <a:spcPct val="100000"/>
              </a:lnSpc>
              <a:spcBef>
                <a:spcPts val="434"/>
              </a:spcBef>
            </a:pPr>
            <a:r>
              <a:rPr sz="2000" spc="-45" dirty="0">
                <a:solidFill>
                  <a:srgbClr val="434343"/>
                </a:solidFill>
                <a:latin typeface="Roboto"/>
                <a:cs typeface="Roboto"/>
              </a:rPr>
              <a:t>Parameters</a:t>
            </a:r>
            <a:endParaRPr sz="2000">
              <a:latin typeface="Roboto"/>
              <a:cs typeface="Roboto"/>
            </a:endParaRPr>
          </a:p>
          <a:p>
            <a:pPr marL="12700">
              <a:lnSpc>
                <a:spcPct val="100000"/>
              </a:lnSpc>
              <a:spcBef>
                <a:spcPts val="1945"/>
              </a:spcBef>
            </a:pPr>
            <a:r>
              <a:rPr sz="1400" b="1" dirty="0">
                <a:solidFill>
                  <a:srgbClr val="00AF50"/>
                </a:solidFill>
                <a:latin typeface="Roboto Cn"/>
                <a:cs typeface="Roboto Cn"/>
              </a:rPr>
              <a:t>model</a:t>
            </a:r>
            <a:r>
              <a:rPr sz="1400" b="1" spc="70" dirty="0">
                <a:solidFill>
                  <a:srgbClr val="00AF50"/>
                </a:solidFill>
                <a:latin typeface="Roboto Cn"/>
                <a:cs typeface="Roboto Cn"/>
              </a:rPr>
              <a:t> </a:t>
            </a:r>
            <a:r>
              <a:rPr sz="1400" dirty="0">
                <a:solidFill>
                  <a:srgbClr val="434343"/>
                </a:solidFill>
                <a:latin typeface="Roboto"/>
                <a:cs typeface="Roboto"/>
              </a:rPr>
              <a:t>:</a:t>
            </a:r>
            <a:r>
              <a:rPr sz="1400" spc="25" dirty="0">
                <a:solidFill>
                  <a:srgbClr val="434343"/>
                </a:solidFill>
                <a:latin typeface="Roboto"/>
                <a:cs typeface="Roboto"/>
              </a:rPr>
              <a:t> </a:t>
            </a:r>
            <a:r>
              <a:rPr sz="1400" spc="-55" dirty="0">
                <a:solidFill>
                  <a:srgbClr val="434343"/>
                </a:solidFill>
                <a:latin typeface="Roboto"/>
                <a:cs typeface="Roboto"/>
              </a:rPr>
              <a:t>e.g.</a:t>
            </a:r>
            <a:r>
              <a:rPr sz="1400" spc="30" dirty="0">
                <a:solidFill>
                  <a:srgbClr val="434343"/>
                </a:solidFill>
                <a:latin typeface="Roboto"/>
                <a:cs typeface="Roboto"/>
              </a:rPr>
              <a:t> </a:t>
            </a:r>
            <a:r>
              <a:rPr sz="1400" spc="-95" dirty="0">
                <a:solidFill>
                  <a:srgbClr val="006FC0"/>
                </a:solidFill>
                <a:latin typeface="Roboto"/>
                <a:cs typeface="Roboto"/>
              </a:rPr>
              <a:t>LinearRegression</a:t>
            </a:r>
            <a:r>
              <a:rPr sz="1400" spc="-95" dirty="0">
                <a:solidFill>
                  <a:srgbClr val="434343"/>
                </a:solidFill>
                <a:latin typeface="Roboto"/>
                <a:cs typeface="Roboto"/>
              </a:rPr>
              <a:t>,</a:t>
            </a:r>
            <a:r>
              <a:rPr sz="1400" spc="-20" dirty="0">
                <a:solidFill>
                  <a:srgbClr val="434343"/>
                </a:solidFill>
                <a:latin typeface="Roboto"/>
                <a:cs typeface="Roboto"/>
              </a:rPr>
              <a:t> </a:t>
            </a:r>
            <a:r>
              <a:rPr sz="1400" spc="-80" dirty="0">
                <a:solidFill>
                  <a:srgbClr val="006FC0"/>
                </a:solidFill>
                <a:latin typeface="Roboto"/>
                <a:cs typeface="Roboto"/>
              </a:rPr>
              <a:t>DecisionTreeClassifier</a:t>
            </a:r>
            <a:r>
              <a:rPr sz="1400" spc="-80" dirty="0">
                <a:solidFill>
                  <a:srgbClr val="434343"/>
                </a:solidFill>
                <a:latin typeface="Roboto"/>
                <a:cs typeface="Roboto"/>
              </a:rPr>
              <a:t>,</a:t>
            </a:r>
            <a:r>
              <a:rPr sz="1400" spc="-15" dirty="0">
                <a:solidFill>
                  <a:srgbClr val="434343"/>
                </a:solidFill>
                <a:latin typeface="Roboto"/>
                <a:cs typeface="Roboto"/>
              </a:rPr>
              <a:t> </a:t>
            </a:r>
            <a:r>
              <a:rPr sz="1400" spc="-50" dirty="0">
                <a:solidFill>
                  <a:srgbClr val="434343"/>
                </a:solidFill>
                <a:latin typeface="Roboto"/>
                <a:cs typeface="Roboto"/>
              </a:rPr>
              <a:t>…</a:t>
            </a:r>
            <a:endParaRPr sz="1400">
              <a:latin typeface="Roboto"/>
              <a:cs typeface="Roboto"/>
            </a:endParaRPr>
          </a:p>
          <a:p>
            <a:pPr marL="12700">
              <a:lnSpc>
                <a:spcPct val="100000"/>
              </a:lnSpc>
              <a:spcBef>
                <a:spcPts val="840"/>
              </a:spcBef>
            </a:pPr>
            <a:r>
              <a:rPr sz="1400" b="1" dirty="0">
                <a:solidFill>
                  <a:srgbClr val="00AF50"/>
                </a:solidFill>
                <a:latin typeface="Roboto Cn"/>
                <a:cs typeface="Roboto Cn"/>
              </a:rPr>
              <a:t>X</a:t>
            </a:r>
            <a:r>
              <a:rPr sz="1400" b="1" spc="15" dirty="0">
                <a:solidFill>
                  <a:srgbClr val="00AF50"/>
                </a:solidFill>
                <a:latin typeface="Roboto Cn"/>
                <a:cs typeface="Roboto Cn"/>
              </a:rPr>
              <a:t> </a:t>
            </a:r>
            <a:r>
              <a:rPr sz="1400" dirty="0">
                <a:solidFill>
                  <a:srgbClr val="434343"/>
                </a:solidFill>
                <a:latin typeface="Roboto"/>
                <a:cs typeface="Roboto"/>
              </a:rPr>
              <a:t>:</a:t>
            </a:r>
            <a:r>
              <a:rPr sz="1400" spc="-30" dirty="0">
                <a:solidFill>
                  <a:srgbClr val="434343"/>
                </a:solidFill>
                <a:latin typeface="Roboto"/>
                <a:cs typeface="Roboto"/>
              </a:rPr>
              <a:t> </a:t>
            </a:r>
            <a:r>
              <a:rPr sz="1400" spc="-80" dirty="0">
                <a:solidFill>
                  <a:srgbClr val="434343"/>
                </a:solidFill>
                <a:latin typeface="Roboto"/>
                <a:cs typeface="Roboto"/>
              </a:rPr>
              <a:t>feature</a:t>
            </a:r>
            <a:r>
              <a:rPr sz="1400" spc="-40" dirty="0">
                <a:solidFill>
                  <a:srgbClr val="434343"/>
                </a:solidFill>
                <a:latin typeface="Roboto"/>
                <a:cs typeface="Roboto"/>
              </a:rPr>
              <a:t> </a:t>
            </a:r>
            <a:r>
              <a:rPr sz="1400" spc="-10" dirty="0">
                <a:solidFill>
                  <a:srgbClr val="434343"/>
                </a:solidFill>
                <a:latin typeface="Roboto"/>
                <a:cs typeface="Roboto"/>
              </a:rPr>
              <a:t>matrix</a:t>
            </a:r>
            <a:endParaRPr sz="1400">
              <a:latin typeface="Roboto"/>
              <a:cs typeface="Roboto"/>
            </a:endParaRPr>
          </a:p>
          <a:p>
            <a:pPr marL="12700">
              <a:lnSpc>
                <a:spcPct val="100000"/>
              </a:lnSpc>
              <a:spcBef>
                <a:spcPts val="840"/>
              </a:spcBef>
            </a:pPr>
            <a:r>
              <a:rPr sz="1400" b="1" dirty="0">
                <a:solidFill>
                  <a:srgbClr val="00AF50"/>
                </a:solidFill>
                <a:latin typeface="Roboto Cn"/>
                <a:cs typeface="Roboto Cn"/>
              </a:rPr>
              <a:t>y</a:t>
            </a:r>
            <a:r>
              <a:rPr sz="1400" b="1" spc="-5" dirty="0">
                <a:solidFill>
                  <a:srgbClr val="00AF50"/>
                </a:solidFill>
                <a:latin typeface="Roboto Cn"/>
                <a:cs typeface="Roboto Cn"/>
              </a:rPr>
              <a:t> </a:t>
            </a:r>
            <a:r>
              <a:rPr sz="1400" dirty="0">
                <a:solidFill>
                  <a:srgbClr val="434343"/>
                </a:solidFill>
                <a:latin typeface="Roboto"/>
                <a:cs typeface="Roboto"/>
              </a:rPr>
              <a:t>:</a:t>
            </a:r>
            <a:r>
              <a:rPr sz="1400" spc="-35" dirty="0">
                <a:solidFill>
                  <a:srgbClr val="434343"/>
                </a:solidFill>
                <a:latin typeface="Roboto"/>
                <a:cs typeface="Roboto"/>
              </a:rPr>
              <a:t> </a:t>
            </a:r>
            <a:r>
              <a:rPr sz="1400" spc="-85" dirty="0">
                <a:solidFill>
                  <a:srgbClr val="434343"/>
                </a:solidFill>
                <a:latin typeface="Roboto"/>
                <a:cs typeface="Roboto"/>
              </a:rPr>
              <a:t>target</a:t>
            </a:r>
            <a:r>
              <a:rPr sz="1400" spc="-40" dirty="0">
                <a:solidFill>
                  <a:srgbClr val="434343"/>
                </a:solidFill>
                <a:latin typeface="Roboto"/>
                <a:cs typeface="Roboto"/>
              </a:rPr>
              <a:t> </a:t>
            </a:r>
            <a:r>
              <a:rPr sz="1400" spc="-10" dirty="0">
                <a:solidFill>
                  <a:srgbClr val="434343"/>
                </a:solidFill>
                <a:latin typeface="Roboto"/>
                <a:cs typeface="Roboto"/>
              </a:rPr>
              <a:t>vector</a:t>
            </a:r>
            <a:endParaRPr sz="1400">
              <a:latin typeface="Roboto"/>
              <a:cs typeface="Roboto"/>
            </a:endParaRPr>
          </a:p>
          <a:p>
            <a:pPr marL="12700">
              <a:lnSpc>
                <a:spcPct val="100000"/>
              </a:lnSpc>
              <a:spcBef>
                <a:spcPts val="845"/>
              </a:spcBef>
            </a:pPr>
            <a:r>
              <a:rPr sz="1400" b="1" dirty="0">
                <a:solidFill>
                  <a:srgbClr val="00AF50"/>
                </a:solidFill>
                <a:latin typeface="Roboto Cn"/>
                <a:cs typeface="Roboto Cn"/>
              </a:rPr>
              <a:t>cv</a:t>
            </a:r>
            <a:r>
              <a:rPr sz="1400" b="1" spc="20" dirty="0">
                <a:solidFill>
                  <a:srgbClr val="00AF50"/>
                </a:solidFill>
                <a:latin typeface="Roboto Cn"/>
                <a:cs typeface="Roboto Cn"/>
              </a:rPr>
              <a:t> </a:t>
            </a:r>
            <a:r>
              <a:rPr sz="1400" dirty="0">
                <a:solidFill>
                  <a:srgbClr val="434343"/>
                </a:solidFill>
                <a:latin typeface="Roboto"/>
                <a:cs typeface="Roboto"/>
              </a:rPr>
              <a:t>:</a:t>
            </a:r>
            <a:r>
              <a:rPr sz="1400" spc="350" dirty="0">
                <a:solidFill>
                  <a:srgbClr val="434343"/>
                </a:solidFill>
                <a:latin typeface="Roboto"/>
                <a:cs typeface="Roboto"/>
              </a:rPr>
              <a:t> </a:t>
            </a:r>
            <a:r>
              <a:rPr sz="1400" spc="-60" dirty="0">
                <a:solidFill>
                  <a:srgbClr val="434343"/>
                </a:solidFill>
                <a:latin typeface="Roboto"/>
                <a:cs typeface="Roboto"/>
              </a:rPr>
              <a:t>int:</a:t>
            </a:r>
            <a:r>
              <a:rPr sz="1400" spc="-35" dirty="0">
                <a:solidFill>
                  <a:srgbClr val="434343"/>
                </a:solidFill>
                <a:latin typeface="Roboto"/>
                <a:cs typeface="Roboto"/>
              </a:rPr>
              <a:t> </a:t>
            </a:r>
            <a:r>
              <a:rPr sz="1400" spc="-114" dirty="0">
                <a:solidFill>
                  <a:srgbClr val="434343"/>
                </a:solidFill>
                <a:latin typeface="Roboto"/>
                <a:cs typeface="Roboto"/>
              </a:rPr>
              <a:t>number</a:t>
            </a:r>
            <a:r>
              <a:rPr sz="1400" spc="-30" dirty="0">
                <a:solidFill>
                  <a:srgbClr val="434343"/>
                </a:solidFill>
                <a:latin typeface="Roboto"/>
                <a:cs typeface="Roboto"/>
              </a:rPr>
              <a:t> </a:t>
            </a:r>
            <a:r>
              <a:rPr sz="1400" spc="-65" dirty="0">
                <a:solidFill>
                  <a:srgbClr val="434343"/>
                </a:solidFill>
                <a:latin typeface="Roboto"/>
                <a:cs typeface="Roboto"/>
              </a:rPr>
              <a:t>of</a:t>
            </a:r>
            <a:r>
              <a:rPr sz="1400" spc="-25" dirty="0">
                <a:solidFill>
                  <a:srgbClr val="434343"/>
                </a:solidFill>
                <a:latin typeface="Roboto"/>
                <a:cs typeface="Roboto"/>
              </a:rPr>
              <a:t> </a:t>
            </a:r>
            <a:r>
              <a:rPr sz="1400" spc="-100" dirty="0">
                <a:solidFill>
                  <a:srgbClr val="434343"/>
                </a:solidFill>
                <a:latin typeface="Roboto"/>
                <a:cs typeface="Roboto"/>
              </a:rPr>
              <a:t>cross</a:t>
            </a:r>
            <a:r>
              <a:rPr sz="1400" spc="-10" dirty="0">
                <a:solidFill>
                  <a:srgbClr val="434343"/>
                </a:solidFill>
                <a:latin typeface="Roboto"/>
                <a:cs typeface="Roboto"/>
              </a:rPr>
              <a:t> </a:t>
            </a:r>
            <a:r>
              <a:rPr sz="1400" spc="-80" dirty="0">
                <a:solidFill>
                  <a:srgbClr val="434343"/>
                </a:solidFill>
                <a:latin typeface="Roboto"/>
                <a:cs typeface="Roboto"/>
              </a:rPr>
              <a:t>validation</a:t>
            </a:r>
            <a:r>
              <a:rPr sz="1400" spc="-10" dirty="0">
                <a:solidFill>
                  <a:srgbClr val="434343"/>
                </a:solidFill>
                <a:latin typeface="Roboto"/>
                <a:cs typeface="Roboto"/>
              </a:rPr>
              <a:t> </a:t>
            </a:r>
            <a:r>
              <a:rPr sz="1400" spc="-80" dirty="0">
                <a:solidFill>
                  <a:srgbClr val="434343"/>
                </a:solidFill>
                <a:latin typeface="Roboto"/>
                <a:cs typeface="Roboto"/>
              </a:rPr>
              <a:t>folds</a:t>
            </a:r>
            <a:r>
              <a:rPr sz="1400" spc="-25" dirty="0">
                <a:solidFill>
                  <a:srgbClr val="434343"/>
                </a:solidFill>
                <a:latin typeface="Roboto"/>
                <a:cs typeface="Roboto"/>
              </a:rPr>
              <a:t> </a:t>
            </a:r>
            <a:r>
              <a:rPr sz="1400" spc="-80" dirty="0">
                <a:solidFill>
                  <a:srgbClr val="434343"/>
                </a:solidFill>
                <a:latin typeface="Roboto"/>
                <a:cs typeface="Roboto"/>
              </a:rPr>
              <a:t>(default</a:t>
            </a:r>
            <a:r>
              <a:rPr sz="1400" spc="-10" dirty="0">
                <a:solidFill>
                  <a:srgbClr val="434343"/>
                </a:solidFill>
                <a:latin typeface="Roboto"/>
                <a:cs typeface="Roboto"/>
              </a:rPr>
              <a:t> </a:t>
            </a:r>
            <a:r>
              <a:rPr sz="1400" spc="-120" dirty="0">
                <a:solidFill>
                  <a:srgbClr val="434343"/>
                </a:solidFill>
                <a:latin typeface="Roboto"/>
                <a:cs typeface="Roboto"/>
              </a:rPr>
              <a:t>=</a:t>
            </a:r>
            <a:r>
              <a:rPr sz="1400" spc="-5" dirty="0">
                <a:solidFill>
                  <a:srgbClr val="434343"/>
                </a:solidFill>
                <a:latin typeface="Roboto"/>
                <a:cs typeface="Roboto"/>
              </a:rPr>
              <a:t> </a:t>
            </a:r>
            <a:r>
              <a:rPr sz="1400" spc="-200" dirty="0">
                <a:solidFill>
                  <a:srgbClr val="434343"/>
                </a:solidFill>
                <a:latin typeface="Roboto"/>
                <a:cs typeface="Roboto"/>
              </a:rPr>
              <a:t>5-</a:t>
            </a:r>
            <a:r>
              <a:rPr sz="1400" spc="-65" dirty="0">
                <a:solidFill>
                  <a:srgbClr val="434343"/>
                </a:solidFill>
                <a:latin typeface="Roboto"/>
                <a:cs typeface="Roboto"/>
              </a:rPr>
              <a:t>fold)</a:t>
            </a:r>
            <a:r>
              <a:rPr sz="1400" spc="-25" dirty="0">
                <a:solidFill>
                  <a:srgbClr val="434343"/>
                </a:solidFill>
                <a:latin typeface="Roboto"/>
                <a:cs typeface="Roboto"/>
              </a:rPr>
              <a:t> </a:t>
            </a:r>
            <a:r>
              <a:rPr sz="1400" spc="-90" dirty="0">
                <a:solidFill>
                  <a:srgbClr val="434343"/>
                </a:solidFill>
                <a:latin typeface="Roboto"/>
                <a:cs typeface="Roboto"/>
              </a:rPr>
              <a:t>or</a:t>
            </a:r>
            <a:r>
              <a:rPr sz="1400" spc="-15" dirty="0">
                <a:solidFill>
                  <a:srgbClr val="434343"/>
                </a:solidFill>
                <a:latin typeface="Roboto"/>
                <a:cs typeface="Roboto"/>
              </a:rPr>
              <a:t> </a:t>
            </a:r>
            <a:r>
              <a:rPr sz="1400" spc="-70" dirty="0">
                <a:solidFill>
                  <a:srgbClr val="434343"/>
                </a:solidFill>
                <a:latin typeface="Roboto"/>
                <a:cs typeface="Roboto"/>
              </a:rPr>
              <a:t>splitter</a:t>
            </a:r>
            <a:r>
              <a:rPr sz="1400" spc="-20" dirty="0">
                <a:solidFill>
                  <a:srgbClr val="434343"/>
                </a:solidFill>
                <a:latin typeface="Roboto"/>
                <a:cs typeface="Roboto"/>
              </a:rPr>
              <a:t> </a:t>
            </a:r>
            <a:r>
              <a:rPr sz="1400" spc="-50" dirty="0">
                <a:solidFill>
                  <a:srgbClr val="434343"/>
                </a:solidFill>
                <a:latin typeface="Roboto"/>
                <a:cs typeface="Roboto"/>
              </a:rPr>
              <a:t>(e.g.</a:t>
            </a:r>
            <a:r>
              <a:rPr sz="1400" spc="-5" dirty="0">
                <a:solidFill>
                  <a:srgbClr val="434343"/>
                </a:solidFill>
                <a:latin typeface="Roboto"/>
                <a:cs typeface="Roboto"/>
              </a:rPr>
              <a:t> </a:t>
            </a:r>
            <a:r>
              <a:rPr sz="1400" spc="-10" dirty="0">
                <a:solidFill>
                  <a:srgbClr val="434343"/>
                </a:solidFill>
                <a:latin typeface="Roboto"/>
                <a:cs typeface="Roboto"/>
              </a:rPr>
              <a:t>LeaveOneOut())</a:t>
            </a:r>
            <a:endParaRPr sz="1400">
              <a:latin typeface="Roboto"/>
              <a:cs typeface="Roboto"/>
            </a:endParaRPr>
          </a:p>
          <a:p>
            <a:pPr marL="12700">
              <a:lnSpc>
                <a:spcPct val="100000"/>
              </a:lnSpc>
              <a:spcBef>
                <a:spcPts val="840"/>
              </a:spcBef>
            </a:pPr>
            <a:r>
              <a:rPr sz="1400" b="1" dirty="0">
                <a:solidFill>
                  <a:srgbClr val="00AF50"/>
                </a:solidFill>
                <a:latin typeface="Roboto Cn"/>
                <a:cs typeface="Roboto Cn"/>
              </a:rPr>
              <a:t>param_name</a:t>
            </a:r>
            <a:r>
              <a:rPr sz="1400" b="1" spc="55" dirty="0">
                <a:solidFill>
                  <a:srgbClr val="00AF50"/>
                </a:solidFill>
                <a:latin typeface="Roboto Cn"/>
                <a:cs typeface="Roboto Cn"/>
              </a:rPr>
              <a:t> </a:t>
            </a:r>
            <a:r>
              <a:rPr sz="1400" spc="-50" dirty="0">
                <a:solidFill>
                  <a:srgbClr val="434343"/>
                </a:solidFill>
                <a:latin typeface="Roboto"/>
                <a:cs typeface="Roboto"/>
              </a:rPr>
              <a:t>:</a:t>
            </a:r>
            <a:endParaRPr sz="1400">
              <a:latin typeface="Roboto"/>
              <a:cs typeface="Roboto"/>
            </a:endParaRPr>
          </a:p>
          <a:p>
            <a:pPr marL="299085" indent="-286385">
              <a:lnSpc>
                <a:spcPct val="100000"/>
              </a:lnSpc>
              <a:spcBef>
                <a:spcPts val="285"/>
              </a:spcBef>
              <a:buFont typeface="Arial MT"/>
              <a:buChar char="•"/>
              <a:tabLst>
                <a:tab pos="299085" algn="l"/>
              </a:tabLst>
            </a:pPr>
            <a:r>
              <a:rPr sz="1400" spc="-125" dirty="0">
                <a:solidFill>
                  <a:srgbClr val="434343"/>
                </a:solidFill>
                <a:latin typeface="Roboto"/>
                <a:cs typeface="Roboto"/>
              </a:rPr>
              <a:t>name</a:t>
            </a:r>
            <a:r>
              <a:rPr sz="1400" spc="-5" dirty="0">
                <a:solidFill>
                  <a:srgbClr val="434343"/>
                </a:solidFill>
                <a:latin typeface="Roboto"/>
                <a:cs typeface="Roboto"/>
              </a:rPr>
              <a:t> </a:t>
            </a:r>
            <a:r>
              <a:rPr sz="1400" spc="-65" dirty="0">
                <a:solidFill>
                  <a:srgbClr val="434343"/>
                </a:solidFill>
                <a:latin typeface="Roboto"/>
                <a:cs typeface="Roboto"/>
              </a:rPr>
              <a:t>of</a:t>
            </a:r>
            <a:r>
              <a:rPr sz="1400" spc="-5" dirty="0">
                <a:solidFill>
                  <a:srgbClr val="434343"/>
                </a:solidFill>
                <a:latin typeface="Roboto"/>
                <a:cs typeface="Roboto"/>
              </a:rPr>
              <a:t> </a:t>
            </a:r>
            <a:r>
              <a:rPr sz="1400" spc="-110" dirty="0">
                <a:solidFill>
                  <a:srgbClr val="434343"/>
                </a:solidFill>
                <a:latin typeface="Roboto"/>
                <a:cs typeface="Roboto"/>
              </a:rPr>
              <a:t>model</a:t>
            </a:r>
            <a:r>
              <a:rPr sz="1400" spc="10" dirty="0">
                <a:solidFill>
                  <a:srgbClr val="434343"/>
                </a:solidFill>
                <a:latin typeface="Roboto"/>
                <a:cs typeface="Roboto"/>
              </a:rPr>
              <a:t> </a:t>
            </a:r>
            <a:r>
              <a:rPr sz="1400" spc="-90" dirty="0">
                <a:solidFill>
                  <a:srgbClr val="434343"/>
                </a:solidFill>
                <a:latin typeface="Roboto"/>
                <a:cs typeface="Roboto"/>
              </a:rPr>
              <a:t>parameter,</a:t>
            </a:r>
            <a:r>
              <a:rPr sz="1400" spc="-10" dirty="0">
                <a:solidFill>
                  <a:srgbClr val="434343"/>
                </a:solidFill>
                <a:latin typeface="Roboto"/>
                <a:cs typeface="Roboto"/>
              </a:rPr>
              <a:t> </a:t>
            </a:r>
            <a:r>
              <a:rPr sz="1400" spc="-55" dirty="0">
                <a:solidFill>
                  <a:srgbClr val="434343"/>
                </a:solidFill>
                <a:latin typeface="Roboto"/>
                <a:cs typeface="Roboto"/>
              </a:rPr>
              <a:t>e.g.</a:t>
            </a:r>
            <a:r>
              <a:rPr sz="1400" spc="10" dirty="0">
                <a:solidFill>
                  <a:srgbClr val="434343"/>
                </a:solidFill>
                <a:latin typeface="Roboto"/>
                <a:cs typeface="Roboto"/>
              </a:rPr>
              <a:t> </a:t>
            </a:r>
            <a:r>
              <a:rPr sz="1400" spc="-75" dirty="0">
                <a:solidFill>
                  <a:srgbClr val="006FC0"/>
                </a:solidFill>
                <a:latin typeface="Roboto"/>
                <a:cs typeface="Roboto"/>
              </a:rPr>
              <a:t>fit_intercept</a:t>
            </a:r>
            <a:r>
              <a:rPr sz="1400" spc="-25" dirty="0">
                <a:solidFill>
                  <a:srgbClr val="006FC0"/>
                </a:solidFill>
                <a:latin typeface="Roboto"/>
                <a:cs typeface="Roboto"/>
              </a:rPr>
              <a:t> </a:t>
            </a:r>
            <a:r>
              <a:rPr sz="1400" spc="-65" dirty="0">
                <a:solidFill>
                  <a:srgbClr val="434343"/>
                </a:solidFill>
                <a:latin typeface="Roboto"/>
                <a:cs typeface="Roboto"/>
              </a:rPr>
              <a:t>for</a:t>
            </a:r>
            <a:r>
              <a:rPr sz="1400" spc="-10" dirty="0">
                <a:solidFill>
                  <a:srgbClr val="434343"/>
                </a:solidFill>
                <a:latin typeface="Roboto"/>
                <a:cs typeface="Roboto"/>
              </a:rPr>
              <a:t> </a:t>
            </a:r>
            <a:r>
              <a:rPr sz="1400" spc="-100" dirty="0">
                <a:solidFill>
                  <a:srgbClr val="434343"/>
                </a:solidFill>
                <a:latin typeface="Roboto"/>
                <a:cs typeface="Roboto"/>
              </a:rPr>
              <a:t>LinearRegression</a:t>
            </a:r>
            <a:r>
              <a:rPr sz="1400" spc="-30" dirty="0">
                <a:solidFill>
                  <a:srgbClr val="434343"/>
                </a:solidFill>
                <a:latin typeface="Roboto"/>
                <a:cs typeface="Roboto"/>
              </a:rPr>
              <a:t> </a:t>
            </a:r>
            <a:r>
              <a:rPr sz="1400" spc="-90" dirty="0">
                <a:solidFill>
                  <a:srgbClr val="434343"/>
                </a:solidFill>
                <a:latin typeface="Roboto"/>
                <a:cs typeface="Roboto"/>
              </a:rPr>
              <a:t>or</a:t>
            </a:r>
            <a:r>
              <a:rPr sz="1400" dirty="0">
                <a:solidFill>
                  <a:srgbClr val="434343"/>
                </a:solidFill>
                <a:latin typeface="Roboto"/>
                <a:cs typeface="Roboto"/>
              </a:rPr>
              <a:t> </a:t>
            </a:r>
            <a:r>
              <a:rPr sz="1400" spc="-110" dirty="0">
                <a:solidFill>
                  <a:srgbClr val="006FC0"/>
                </a:solidFill>
                <a:latin typeface="Roboto"/>
                <a:cs typeface="Roboto"/>
              </a:rPr>
              <a:t>max_depth</a:t>
            </a:r>
            <a:r>
              <a:rPr sz="1400" spc="-5" dirty="0">
                <a:solidFill>
                  <a:srgbClr val="006FC0"/>
                </a:solidFill>
                <a:latin typeface="Roboto"/>
                <a:cs typeface="Roboto"/>
              </a:rPr>
              <a:t> </a:t>
            </a:r>
            <a:r>
              <a:rPr sz="1400" spc="-60" dirty="0">
                <a:solidFill>
                  <a:srgbClr val="434343"/>
                </a:solidFill>
                <a:latin typeface="Roboto"/>
                <a:cs typeface="Roboto"/>
              </a:rPr>
              <a:t>for</a:t>
            </a:r>
            <a:r>
              <a:rPr sz="1400" spc="5" dirty="0">
                <a:solidFill>
                  <a:srgbClr val="434343"/>
                </a:solidFill>
                <a:latin typeface="Roboto"/>
                <a:cs typeface="Roboto"/>
              </a:rPr>
              <a:t> </a:t>
            </a:r>
            <a:r>
              <a:rPr sz="1400" spc="-30" dirty="0">
                <a:solidFill>
                  <a:srgbClr val="434343"/>
                </a:solidFill>
                <a:latin typeface="Roboto"/>
                <a:cs typeface="Roboto"/>
              </a:rPr>
              <a:t>DecisionTreeClassifier</a:t>
            </a:r>
            <a:endParaRPr sz="1400">
              <a:latin typeface="Roboto"/>
              <a:cs typeface="Roboto"/>
            </a:endParaRPr>
          </a:p>
          <a:p>
            <a:pPr marL="299085" indent="-286385">
              <a:lnSpc>
                <a:spcPct val="100000"/>
              </a:lnSpc>
              <a:buClr>
                <a:srgbClr val="434343"/>
              </a:buClr>
              <a:buFont typeface="Arial MT"/>
              <a:buChar char="•"/>
              <a:tabLst>
                <a:tab pos="299085" algn="l"/>
              </a:tabLst>
            </a:pPr>
            <a:r>
              <a:rPr sz="1400" spc="-95" dirty="0">
                <a:solidFill>
                  <a:srgbClr val="006FC0"/>
                </a:solidFill>
                <a:latin typeface="Roboto"/>
                <a:cs typeface="Roboto"/>
              </a:rPr>
              <a:t>model.get_params()</a:t>
            </a:r>
            <a:r>
              <a:rPr sz="1400" spc="-35" dirty="0">
                <a:solidFill>
                  <a:srgbClr val="006FC0"/>
                </a:solidFill>
                <a:latin typeface="Roboto"/>
                <a:cs typeface="Roboto"/>
              </a:rPr>
              <a:t> </a:t>
            </a:r>
            <a:r>
              <a:rPr sz="1400" spc="-120" dirty="0">
                <a:solidFill>
                  <a:srgbClr val="434343"/>
                </a:solidFill>
                <a:latin typeface="Roboto"/>
                <a:cs typeface="Roboto"/>
              </a:rPr>
              <a:t>can</a:t>
            </a:r>
            <a:r>
              <a:rPr sz="1400" spc="15" dirty="0">
                <a:solidFill>
                  <a:srgbClr val="434343"/>
                </a:solidFill>
                <a:latin typeface="Roboto"/>
                <a:cs typeface="Roboto"/>
              </a:rPr>
              <a:t> </a:t>
            </a:r>
            <a:r>
              <a:rPr sz="1400" spc="-105" dirty="0">
                <a:solidFill>
                  <a:srgbClr val="434343"/>
                </a:solidFill>
                <a:latin typeface="Roboto"/>
                <a:cs typeface="Roboto"/>
              </a:rPr>
              <a:t>be</a:t>
            </a:r>
            <a:r>
              <a:rPr sz="1400" spc="10" dirty="0">
                <a:solidFill>
                  <a:srgbClr val="434343"/>
                </a:solidFill>
                <a:latin typeface="Roboto"/>
                <a:cs typeface="Roboto"/>
              </a:rPr>
              <a:t> </a:t>
            </a:r>
            <a:r>
              <a:rPr sz="1400" spc="-114" dirty="0">
                <a:solidFill>
                  <a:srgbClr val="434343"/>
                </a:solidFill>
                <a:latin typeface="Roboto"/>
                <a:cs typeface="Roboto"/>
              </a:rPr>
              <a:t>used</a:t>
            </a:r>
            <a:r>
              <a:rPr sz="1400" spc="10" dirty="0">
                <a:solidFill>
                  <a:srgbClr val="434343"/>
                </a:solidFill>
                <a:latin typeface="Roboto"/>
                <a:cs typeface="Roboto"/>
              </a:rPr>
              <a:t> </a:t>
            </a:r>
            <a:r>
              <a:rPr sz="1400" spc="-90" dirty="0">
                <a:solidFill>
                  <a:srgbClr val="434343"/>
                </a:solidFill>
                <a:latin typeface="Roboto"/>
                <a:cs typeface="Roboto"/>
              </a:rPr>
              <a:t>to</a:t>
            </a:r>
            <a:r>
              <a:rPr sz="1400" spc="-10" dirty="0">
                <a:solidFill>
                  <a:srgbClr val="434343"/>
                </a:solidFill>
                <a:latin typeface="Roboto"/>
                <a:cs typeface="Roboto"/>
              </a:rPr>
              <a:t> </a:t>
            </a:r>
            <a:r>
              <a:rPr sz="1400" spc="-60" dirty="0">
                <a:solidFill>
                  <a:srgbClr val="434343"/>
                </a:solidFill>
                <a:latin typeface="Roboto"/>
                <a:cs typeface="Roboto"/>
              </a:rPr>
              <a:t>list</a:t>
            </a:r>
            <a:r>
              <a:rPr sz="1400" spc="10" dirty="0">
                <a:solidFill>
                  <a:srgbClr val="434343"/>
                </a:solidFill>
                <a:latin typeface="Roboto"/>
                <a:cs typeface="Roboto"/>
              </a:rPr>
              <a:t> </a:t>
            </a:r>
            <a:r>
              <a:rPr sz="1400" spc="-100" dirty="0">
                <a:solidFill>
                  <a:srgbClr val="434343"/>
                </a:solidFill>
                <a:latin typeface="Roboto"/>
                <a:cs typeface="Roboto"/>
              </a:rPr>
              <a:t>the</a:t>
            </a:r>
            <a:r>
              <a:rPr sz="1400" dirty="0">
                <a:solidFill>
                  <a:srgbClr val="434343"/>
                </a:solidFill>
                <a:latin typeface="Roboto"/>
                <a:cs typeface="Roboto"/>
              </a:rPr>
              <a:t> </a:t>
            </a:r>
            <a:r>
              <a:rPr sz="1400" spc="-10" dirty="0">
                <a:solidFill>
                  <a:srgbClr val="434343"/>
                </a:solidFill>
                <a:latin typeface="Roboto"/>
                <a:cs typeface="Roboto"/>
              </a:rPr>
              <a:t>parameters</a:t>
            </a:r>
            <a:endParaRPr sz="1400">
              <a:latin typeface="Roboto"/>
              <a:cs typeface="Roboto"/>
            </a:endParaRPr>
          </a:p>
          <a:p>
            <a:pPr marL="12700">
              <a:lnSpc>
                <a:spcPct val="100000"/>
              </a:lnSpc>
              <a:spcBef>
                <a:spcPts val="555"/>
              </a:spcBef>
            </a:pPr>
            <a:r>
              <a:rPr sz="1400" b="1" dirty="0">
                <a:solidFill>
                  <a:srgbClr val="00AF50"/>
                </a:solidFill>
                <a:latin typeface="Roboto Cn"/>
                <a:cs typeface="Roboto Cn"/>
              </a:rPr>
              <a:t>param_range</a:t>
            </a:r>
            <a:r>
              <a:rPr sz="1400" b="1" spc="105" dirty="0">
                <a:solidFill>
                  <a:srgbClr val="00AF50"/>
                </a:solidFill>
                <a:latin typeface="Roboto Cn"/>
                <a:cs typeface="Roboto Cn"/>
              </a:rPr>
              <a:t> </a:t>
            </a:r>
            <a:r>
              <a:rPr sz="1400" spc="-50" dirty="0">
                <a:solidFill>
                  <a:srgbClr val="434343"/>
                </a:solidFill>
                <a:latin typeface="Roboto"/>
                <a:cs typeface="Roboto"/>
              </a:rPr>
              <a:t>:</a:t>
            </a:r>
            <a:endParaRPr sz="1400">
              <a:latin typeface="Roboto"/>
              <a:cs typeface="Roboto"/>
            </a:endParaRPr>
          </a:p>
          <a:p>
            <a:pPr marL="299085" indent="-286385">
              <a:lnSpc>
                <a:spcPct val="100000"/>
              </a:lnSpc>
              <a:spcBef>
                <a:spcPts val="285"/>
              </a:spcBef>
              <a:buFont typeface="Arial MT"/>
              <a:buChar char="•"/>
              <a:tabLst>
                <a:tab pos="299085" algn="l"/>
              </a:tabLst>
            </a:pPr>
            <a:r>
              <a:rPr sz="1400" spc="-100" dirty="0">
                <a:solidFill>
                  <a:srgbClr val="434343"/>
                </a:solidFill>
                <a:latin typeface="Roboto"/>
                <a:cs typeface="Roboto"/>
              </a:rPr>
              <a:t>values</a:t>
            </a:r>
            <a:r>
              <a:rPr sz="1400" spc="-5" dirty="0">
                <a:solidFill>
                  <a:srgbClr val="434343"/>
                </a:solidFill>
                <a:latin typeface="Roboto"/>
                <a:cs typeface="Roboto"/>
              </a:rPr>
              <a:t> </a:t>
            </a:r>
            <a:r>
              <a:rPr sz="1400" spc="-65" dirty="0">
                <a:solidFill>
                  <a:srgbClr val="434343"/>
                </a:solidFill>
                <a:latin typeface="Roboto"/>
                <a:cs typeface="Roboto"/>
              </a:rPr>
              <a:t>of</a:t>
            </a:r>
            <a:r>
              <a:rPr sz="1400" spc="-20" dirty="0">
                <a:solidFill>
                  <a:srgbClr val="434343"/>
                </a:solidFill>
                <a:latin typeface="Roboto"/>
                <a:cs typeface="Roboto"/>
              </a:rPr>
              <a:t> </a:t>
            </a:r>
            <a:r>
              <a:rPr sz="1400" spc="-100" dirty="0">
                <a:solidFill>
                  <a:srgbClr val="434343"/>
                </a:solidFill>
                <a:latin typeface="Roboto"/>
                <a:cs typeface="Roboto"/>
              </a:rPr>
              <a:t>the</a:t>
            </a:r>
            <a:r>
              <a:rPr sz="1400" spc="-15" dirty="0">
                <a:solidFill>
                  <a:srgbClr val="434343"/>
                </a:solidFill>
                <a:latin typeface="Roboto"/>
                <a:cs typeface="Roboto"/>
              </a:rPr>
              <a:t> </a:t>
            </a:r>
            <a:r>
              <a:rPr sz="1400" spc="-100" dirty="0">
                <a:solidFill>
                  <a:srgbClr val="434343"/>
                </a:solidFill>
                <a:latin typeface="Roboto"/>
                <a:cs typeface="Roboto"/>
              </a:rPr>
              <a:t>parameters</a:t>
            </a:r>
            <a:r>
              <a:rPr sz="1400" spc="-25" dirty="0">
                <a:solidFill>
                  <a:srgbClr val="434343"/>
                </a:solidFill>
                <a:latin typeface="Roboto"/>
                <a:cs typeface="Roboto"/>
              </a:rPr>
              <a:t> </a:t>
            </a:r>
            <a:r>
              <a:rPr sz="1400" spc="-90" dirty="0">
                <a:solidFill>
                  <a:srgbClr val="434343"/>
                </a:solidFill>
                <a:latin typeface="Roboto"/>
                <a:cs typeface="Roboto"/>
              </a:rPr>
              <a:t>to</a:t>
            </a:r>
            <a:r>
              <a:rPr sz="1400" spc="-15" dirty="0">
                <a:solidFill>
                  <a:srgbClr val="434343"/>
                </a:solidFill>
                <a:latin typeface="Roboto"/>
                <a:cs typeface="Roboto"/>
              </a:rPr>
              <a:t> </a:t>
            </a:r>
            <a:r>
              <a:rPr sz="1400" spc="-105" dirty="0">
                <a:solidFill>
                  <a:srgbClr val="434343"/>
                </a:solidFill>
                <a:latin typeface="Roboto"/>
                <a:cs typeface="Roboto"/>
              </a:rPr>
              <a:t>be</a:t>
            </a:r>
            <a:r>
              <a:rPr sz="1400" spc="-15" dirty="0">
                <a:solidFill>
                  <a:srgbClr val="434343"/>
                </a:solidFill>
                <a:latin typeface="Roboto"/>
                <a:cs typeface="Roboto"/>
              </a:rPr>
              <a:t> </a:t>
            </a:r>
            <a:r>
              <a:rPr sz="1400" spc="-75" dirty="0">
                <a:solidFill>
                  <a:srgbClr val="434343"/>
                </a:solidFill>
                <a:latin typeface="Roboto"/>
                <a:cs typeface="Roboto"/>
              </a:rPr>
              <a:t>validated,</a:t>
            </a:r>
            <a:r>
              <a:rPr sz="1400" spc="15" dirty="0">
                <a:solidFill>
                  <a:srgbClr val="434343"/>
                </a:solidFill>
                <a:latin typeface="Roboto"/>
                <a:cs typeface="Roboto"/>
              </a:rPr>
              <a:t> </a:t>
            </a:r>
            <a:r>
              <a:rPr sz="1400" spc="-55" dirty="0">
                <a:solidFill>
                  <a:srgbClr val="434343"/>
                </a:solidFill>
                <a:latin typeface="Roboto"/>
                <a:cs typeface="Roboto"/>
              </a:rPr>
              <a:t>e.g.</a:t>
            </a:r>
            <a:r>
              <a:rPr sz="1400" spc="-5" dirty="0">
                <a:solidFill>
                  <a:srgbClr val="434343"/>
                </a:solidFill>
                <a:latin typeface="Roboto"/>
                <a:cs typeface="Roboto"/>
              </a:rPr>
              <a:t> </a:t>
            </a:r>
            <a:r>
              <a:rPr sz="1400" spc="-75" dirty="0">
                <a:solidFill>
                  <a:srgbClr val="006FC0"/>
                </a:solidFill>
                <a:latin typeface="Roboto"/>
                <a:cs typeface="Roboto"/>
              </a:rPr>
              <a:t>[True,</a:t>
            </a:r>
            <a:r>
              <a:rPr sz="1400" spc="-5" dirty="0">
                <a:solidFill>
                  <a:srgbClr val="006FC0"/>
                </a:solidFill>
                <a:latin typeface="Roboto"/>
                <a:cs typeface="Roboto"/>
              </a:rPr>
              <a:t> </a:t>
            </a:r>
            <a:r>
              <a:rPr sz="1400" spc="-85" dirty="0">
                <a:solidFill>
                  <a:srgbClr val="006FC0"/>
                </a:solidFill>
                <a:latin typeface="Roboto"/>
                <a:cs typeface="Roboto"/>
              </a:rPr>
              <a:t>False]</a:t>
            </a:r>
            <a:r>
              <a:rPr sz="1400" spc="5" dirty="0">
                <a:solidFill>
                  <a:srgbClr val="006FC0"/>
                </a:solidFill>
                <a:latin typeface="Roboto"/>
                <a:cs typeface="Roboto"/>
              </a:rPr>
              <a:t> </a:t>
            </a:r>
            <a:r>
              <a:rPr sz="1400" spc="-90" dirty="0">
                <a:solidFill>
                  <a:srgbClr val="434343"/>
                </a:solidFill>
                <a:latin typeface="Roboto"/>
                <a:cs typeface="Roboto"/>
              </a:rPr>
              <a:t>or</a:t>
            </a:r>
            <a:r>
              <a:rPr sz="1400" spc="-15" dirty="0">
                <a:solidFill>
                  <a:srgbClr val="434343"/>
                </a:solidFill>
                <a:latin typeface="Roboto"/>
                <a:cs typeface="Roboto"/>
              </a:rPr>
              <a:t> </a:t>
            </a:r>
            <a:r>
              <a:rPr sz="1400" spc="-10" dirty="0">
                <a:solidFill>
                  <a:srgbClr val="006FC0"/>
                </a:solidFill>
                <a:latin typeface="Roboto"/>
                <a:cs typeface="Roboto"/>
              </a:rPr>
              <a:t>np.arrange(1,6)</a:t>
            </a:r>
            <a:endParaRPr sz="1400">
              <a:latin typeface="Roboto"/>
              <a:cs typeface="Roboto"/>
            </a:endParaRPr>
          </a:p>
          <a:p>
            <a:pPr marL="12700">
              <a:lnSpc>
                <a:spcPct val="100000"/>
              </a:lnSpc>
              <a:spcBef>
                <a:spcPts val="1645"/>
              </a:spcBef>
            </a:pPr>
            <a:r>
              <a:rPr sz="2000" spc="-10" dirty="0">
                <a:solidFill>
                  <a:srgbClr val="434343"/>
                </a:solidFill>
                <a:latin typeface="Roboto"/>
                <a:cs typeface="Roboto"/>
              </a:rPr>
              <a:t>Returns</a:t>
            </a:r>
            <a:endParaRPr sz="2000">
              <a:latin typeface="Roboto"/>
              <a:cs typeface="Roboto"/>
            </a:endParaRPr>
          </a:p>
          <a:p>
            <a:pPr marL="12700">
              <a:lnSpc>
                <a:spcPct val="100000"/>
              </a:lnSpc>
              <a:spcBef>
                <a:spcPts val="1300"/>
              </a:spcBef>
            </a:pPr>
            <a:r>
              <a:rPr sz="1400" b="1" dirty="0">
                <a:solidFill>
                  <a:srgbClr val="00AF50"/>
                </a:solidFill>
                <a:latin typeface="Roboto Cn"/>
                <a:cs typeface="Roboto Cn"/>
              </a:rPr>
              <a:t>train_scores,</a:t>
            </a:r>
            <a:r>
              <a:rPr sz="1400" b="1" spc="15" dirty="0">
                <a:solidFill>
                  <a:srgbClr val="00AF50"/>
                </a:solidFill>
                <a:latin typeface="Roboto Cn"/>
                <a:cs typeface="Roboto Cn"/>
              </a:rPr>
              <a:t> </a:t>
            </a:r>
            <a:r>
              <a:rPr sz="1400" b="1" dirty="0">
                <a:solidFill>
                  <a:srgbClr val="00AF50"/>
                </a:solidFill>
                <a:latin typeface="Roboto Cn"/>
                <a:cs typeface="Roboto Cn"/>
              </a:rPr>
              <a:t>val_scores</a:t>
            </a:r>
            <a:r>
              <a:rPr sz="1400" b="1" spc="55" dirty="0">
                <a:solidFill>
                  <a:srgbClr val="00AF50"/>
                </a:solidFill>
                <a:latin typeface="Roboto Cn"/>
                <a:cs typeface="Roboto Cn"/>
              </a:rPr>
              <a:t> </a:t>
            </a:r>
            <a:r>
              <a:rPr sz="1400" dirty="0">
                <a:solidFill>
                  <a:srgbClr val="434343"/>
                </a:solidFill>
                <a:latin typeface="Roboto"/>
                <a:cs typeface="Roboto"/>
              </a:rPr>
              <a:t>: </a:t>
            </a:r>
            <a:r>
              <a:rPr sz="1400" spc="-100" dirty="0">
                <a:solidFill>
                  <a:srgbClr val="434343"/>
                </a:solidFill>
                <a:latin typeface="Roboto"/>
                <a:cs typeface="Roboto"/>
              </a:rPr>
              <a:t>arrays</a:t>
            </a:r>
            <a:r>
              <a:rPr sz="1400" spc="10" dirty="0">
                <a:solidFill>
                  <a:srgbClr val="434343"/>
                </a:solidFill>
                <a:latin typeface="Roboto"/>
                <a:cs typeface="Roboto"/>
              </a:rPr>
              <a:t> </a:t>
            </a:r>
            <a:r>
              <a:rPr sz="1400" spc="-100" dirty="0">
                <a:solidFill>
                  <a:srgbClr val="434343"/>
                </a:solidFill>
                <a:latin typeface="Roboto"/>
                <a:cs typeface="Roboto"/>
              </a:rPr>
              <a:t>with</a:t>
            </a:r>
            <a:r>
              <a:rPr sz="1400" dirty="0">
                <a:solidFill>
                  <a:srgbClr val="434343"/>
                </a:solidFill>
                <a:latin typeface="Roboto"/>
                <a:cs typeface="Roboto"/>
              </a:rPr>
              <a:t> </a:t>
            </a:r>
            <a:r>
              <a:rPr sz="1400" spc="-100" dirty="0">
                <a:solidFill>
                  <a:srgbClr val="434343"/>
                </a:solidFill>
                <a:latin typeface="Roboto"/>
                <a:cs typeface="Roboto"/>
              </a:rPr>
              <a:t>scores</a:t>
            </a:r>
            <a:r>
              <a:rPr sz="1400" spc="-10" dirty="0">
                <a:solidFill>
                  <a:srgbClr val="434343"/>
                </a:solidFill>
                <a:latin typeface="Roboto"/>
                <a:cs typeface="Roboto"/>
              </a:rPr>
              <a:t> </a:t>
            </a:r>
            <a:r>
              <a:rPr sz="1400" spc="-80" dirty="0">
                <a:solidFill>
                  <a:srgbClr val="434343"/>
                </a:solidFill>
                <a:latin typeface="Roboto"/>
                <a:cs typeface="Roboto"/>
              </a:rPr>
              <a:t>(these</a:t>
            </a:r>
            <a:r>
              <a:rPr sz="1400" spc="-5" dirty="0">
                <a:solidFill>
                  <a:srgbClr val="434343"/>
                </a:solidFill>
                <a:latin typeface="Roboto"/>
                <a:cs typeface="Roboto"/>
              </a:rPr>
              <a:t> </a:t>
            </a:r>
            <a:r>
              <a:rPr sz="1400" spc="-90" dirty="0">
                <a:solidFill>
                  <a:srgbClr val="434343"/>
                </a:solidFill>
                <a:latin typeface="Roboto"/>
                <a:cs typeface="Roboto"/>
              </a:rPr>
              <a:t>are</a:t>
            </a:r>
            <a:r>
              <a:rPr sz="1400" spc="15" dirty="0">
                <a:solidFill>
                  <a:srgbClr val="434343"/>
                </a:solidFill>
                <a:latin typeface="Roboto"/>
                <a:cs typeface="Roboto"/>
              </a:rPr>
              <a:t> </a:t>
            </a:r>
            <a:r>
              <a:rPr sz="1400" spc="-110" dirty="0">
                <a:solidFill>
                  <a:srgbClr val="434343"/>
                </a:solidFill>
                <a:latin typeface="Roboto"/>
                <a:cs typeface="Roboto"/>
              </a:rPr>
              <a:t>model</a:t>
            </a:r>
            <a:r>
              <a:rPr sz="1400" spc="-5" dirty="0">
                <a:solidFill>
                  <a:srgbClr val="434343"/>
                </a:solidFill>
                <a:latin typeface="Roboto"/>
                <a:cs typeface="Roboto"/>
              </a:rPr>
              <a:t> </a:t>
            </a:r>
            <a:r>
              <a:rPr sz="1400" spc="-90" dirty="0">
                <a:solidFill>
                  <a:srgbClr val="434343"/>
                </a:solidFill>
                <a:latin typeface="Roboto"/>
                <a:cs typeface="Roboto"/>
              </a:rPr>
              <a:t>dependent,</a:t>
            </a:r>
            <a:r>
              <a:rPr sz="1400" dirty="0">
                <a:solidFill>
                  <a:srgbClr val="434343"/>
                </a:solidFill>
                <a:latin typeface="Roboto"/>
                <a:cs typeface="Roboto"/>
              </a:rPr>
              <a:t> </a:t>
            </a:r>
            <a:r>
              <a:rPr sz="1400" spc="-55" dirty="0">
                <a:solidFill>
                  <a:srgbClr val="434343"/>
                </a:solidFill>
                <a:latin typeface="Roboto"/>
                <a:cs typeface="Roboto"/>
              </a:rPr>
              <a:t>e.g.</a:t>
            </a:r>
            <a:r>
              <a:rPr sz="1400" spc="10" dirty="0">
                <a:solidFill>
                  <a:srgbClr val="434343"/>
                </a:solidFill>
                <a:latin typeface="Roboto"/>
                <a:cs typeface="Roboto"/>
              </a:rPr>
              <a:t> </a:t>
            </a:r>
            <a:r>
              <a:rPr sz="1400" spc="-100" dirty="0">
                <a:solidFill>
                  <a:srgbClr val="434343"/>
                </a:solidFill>
                <a:latin typeface="Roboto"/>
                <a:cs typeface="Roboto"/>
              </a:rPr>
              <a:t>accuracy</a:t>
            </a:r>
            <a:r>
              <a:rPr sz="1400" spc="5" dirty="0">
                <a:solidFill>
                  <a:srgbClr val="434343"/>
                </a:solidFill>
                <a:latin typeface="Roboto"/>
                <a:cs typeface="Roboto"/>
              </a:rPr>
              <a:t> </a:t>
            </a:r>
            <a:r>
              <a:rPr sz="1400" spc="-65" dirty="0">
                <a:solidFill>
                  <a:srgbClr val="434343"/>
                </a:solidFill>
                <a:latin typeface="Roboto"/>
                <a:cs typeface="Roboto"/>
              </a:rPr>
              <a:t>for</a:t>
            </a:r>
            <a:r>
              <a:rPr sz="1400" spc="-10" dirty="0">
                <a:solidFill>
                  <a:srgbClr val="434343"/>
                </a:solidFill>
                <a:latin typeface="Roboto"/>
                <a:cs typeface="Roboto"/>
              </a:rPr>
              <a:t> </a:t>
            </a:r>
            <a:r>
              <a:rPr sz="1400" spc="-100" dirty="0">
                <a:solidFill>
                  <a:srgbClr val="434343"/>
                </a:solidFill>
                <a:latin typeface="Roboto"/>
                <a:cs typeface="Roboto"/>
              </a:rPr>
              <a:t>decision</a:t>
            </a:r>
            <a:r>
              <a:rPr sz="1400" spc="20" dirty="0">
                <a:solidFill>
                  <a:srgbClr val="434343"/>
                </a:solidFill>
                <a:latin typeface="Roboto"/>
                <a:cs typeface="Roboto"/>
              </a:rPr>
              <a:t> </a:t>
            </a:r>
            <a:r>
              <a:rPr sz="1400" spc="-85" dirty="0">
                <a:solidFill>
                  <a:srgbClr val="434343"/>
                </a:solidFill>
                <a:latin typeface="Roboto"/>
                <a:cs typeface="Roboto"/>
              </a:rPr>
              <a:t>trees</a:t>
            </a:r>
            <a:r>
              <a:rPr sz="1400" spc="-10" dirty="0">
                <a:solidFill>
                  <a:srgbClr val="434343"/>
                </a:solidFill>
                <a:latin typeface="Roboto"/>
                <a:cs typeface="Roboto"/>
              </a:rPr>
              <a:t> </a:t>
            </a:r>
            <a:r>
              <a:rPr sz="1400" spc="-120" dirty="0">
                <a:solidFill>
                  <a:srgbClr val="434343"/>
                </a:solidFill>
                <a:latin typeface="Roboto"/>
                <a:cs typeface="Roboto"/>
              </a:rPr>
              <a:t>and</a:t>
            </a:r>
            <a:r>
              <a:rPr sz="1400" spc="5" dirty="0">
                <a:solidFill>
                  <a:srgbClr val="434343"/>
                </a:solidFill>
                <a:latin typeface="Roboto"/>
                <a:cs typeface="Roboto"/>
              </a:rPr>
              <a:t> </a:t>
            </a:r>
            <a:r>
              <a:rPr sz="1400" spc="-100" dirty="0">
                <a:solidFill>
                  <a:srgbClr val="434343"/>
                </a:solidFill>
                <a:latin typeface="Roboto"/>
                <a:cs typeface="Roboto"/>
              </a:rPr>
              <a:t>accuracy</a:t>
            </a:r>
            <a:r>
              <a:rPr sz="1400" spc="5" dirty="0">
                <a:solidFill>
                  <a:srgbClr val="434343"/>
                </a:solidFill>
                <a:latin typeface="Roboto"/>
                <a:cs typeface="Roboto"/>
              </a:rPr>
              <a:t> </a:t>
            </a:r>
            <a:r>
              <a:rPr sz="1400" spc="-65" dirty="0">
                <a:solidFill>
                  <a:srgbClr val="434343"/>
                </a:solidFill>
                <a:latin typeface="Roboto"/>
                <a:cs typeface="Roboto"/>
              </a:rPr>
              <a:t>for</a:t>
            </a:r>
            <a:r>
              <a:rPr sz="1400" spc="-5" dirty="0">
                <a:solidFill>
                  <a:srgbClr val="434343"/>
                </a:solidFill>
                <a:latin typeface="Roboto"/>
                <a:cs typeface="Roboto"/>
              </a:rPr>
              <a:t> </a:t>
            </a:r>
            <a:r>
              <a:rPr sz="1400" spc="-80" dirty="0">
                <a:solidFill>
                  <a:srgbClr val="434343"/>
                </a:solidFill>
                <a:latin typeface="Roboto"/>
                <a:cs typeface="Roboto"/>
              </a:rPr>
              <a:t>linear</a:t>
            </a:r>
            <a:r>
              <a:rPr sz="1400" dirty="0">
                <a:solidFill>
                  <a:srgbClr val="434343"/>
                </a:solidFill>
                <a:latin typeface="Roboto"/>
                <a:cs typeface="Roboto"/>
              </a:rPr>
              <a:t> </a:t>
            </a:r>
            <a:r>
              <a:rPr sz="1400" spc="-10" dirty="0">
                <a:solidFill>
                  <a:srgbClr val="434343"/>
                </a:solidFill>
                <a:latin typeface="Roboto"/>
                <a:cs typeface="Roboto"/>
              </a:rPr>
              <a:t>regression)</a:t>
            </a:r>
            <a:endParaRPr sz="1400">
              <a:latin typeface="Roboto"/>
              <a:cs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3335" rIns="0" bIns="0" rtlCol="0">
            <a:spAutoFit/>
          </a:bodyPr>
          <a:lstStyle/>
          <a:p>
            <a:pPr marL="12700" algn="just">
              <a:lnSpc>
                <a:spcPct val="100000"/>
              </a:lnSpc>
              <a:spcBef>
                <a:spcPts val="105"/>
              </a:spcBef>
            </a:pPr>
            <a:r>
              <a:rPr dirty="0"/>
              <a:t>GRID</a:t>
            </a:r>
            <a:r>
              <a:rPr spc="-50" dirty="0"/>
              <a:t> </a:t>
            </a:r>
            <a:r>
              <a:rPr spc="-10" dirty="0"/>
              <a:t>SEARCH</a:t>
            </a:r>
          </a:p>
          <a:p>
            <a:pPr>
              <a:lnSpc>
                <a:spcPct val="100000"/>
              </a:lnSpc>
              <a:spcBef>
                <a:spcPts val="65"/>
              </a:spcBef>
            </a:pPr>
            <a:endParaRPr spc="-10" dirty="0"/>
          </a:p>
          <a:p>
            <a:pPr marL="12700" marR="5080" algn="just">
              <a:lnSpc>
                <a:spcPct val="100000"/>
              </a:lnSpc>
            </a:pPr>
            <a:r>
              <a:rPr b="0" spc="-90" dirty="0">
                <a:latin typeface="Roboto"/>
                <a:cs typeface="Roboto"/>
              </a:rPr>
              <a:t>Grid</a:t>
            </a:r>
            <a:r>
              <a:rPr b="0" spc="85" dirty="0">
                <a:latin typeface="Roboto"/>
                <a:cs typeface="Roboto"/>
              </a:rPr>
              <a:t> </a:t>
            </a:r>
            <a:r>
              <a:rPr b="0" spc="-100" dirty="0">
                <a:latin typeface="Roboto"/>
                <a:cs typeface="Roboto"/>
              </a:rPr>
              <a:t>search</a:t>
            </a:r>
            <a:r>
              <a:rPr b="0" spc="90" dirty="0">
                <a:latin typeface="Roboto"/>
                <a:cs typeface="Roboto"/>
              </a:rPr>
              <a:t> </a:t>
            </a:r>
            <a:r>
              <a:rPr b="0" spc="-70" dirty="0">
                <a:latin typeface="Roboto"/>
                <a:cs typeface="Roboto"/>
              </a:rPr>
              <a:t>is</a:t>
            </a:r>
            <a:r>
              <a:rPr b="0" spc="80" dirty="0">
                <a:latin typeface="Roboto"/>
                <a:cs typeface="Roboto"/>
              </a:rPr>
              <a:t> </a:t>
            </a:r>
            <a:r>
              <a:rPr b="0" spc="-130" dirty="0">
                <a:latin typeface="Roboto"/>
                <a:cs typeface="Roboto"/>
              </a:rPr>
              <a:t>way</a:t>
            </a:r>
            <a:r>
              <a:rPr b="0" spc="85" dirty="0">
                <a:latin typeface="Roboto"/>
                <a:cs typeface="Roboto"/>
              </a:rPr>
              <a:t> </a:t>
            </a:r>
            <a:r>
              <a:rPr b="0" spc="-85" dirty="0">
                <a:latin typeface="Roboto"/>
                <a:cs typeface="Roboto"/>
              </a:rPr>
              <a:t>to</a:t>
            </a:r>
            <a:r>
              <a:rPr b="0" spc="75" dirty="0">
                <a:latin typeface="Roboto"/>
                <a:cs typeface="Roboto"/>
              </a:rPr>
              <a:t> </a:t>
            </a:r>
            <a:r>
              <a:rPr b="0" spc="-80" dirty="0">
                <a:latin typeface="Roboto"/>
                <a:cs typeface="Roboto"/>
              </a:rPr>
              <a:t>test</a:t>
            </a:r>
            <a:r>
              <a:rPr b="0" spc="85" dirty="0">
                <a:latin typeface="Roboto"/>
                <a:cs typeface="Roboto"/>
              </a:rPr>
              <a:t> </a:t>
            </a:r>
            <a:r>
              <a:rPr b="0" spc="-110" dirty="0">
                <a:latin typeface="Roboto"/>
                <a:cs typeface="Roboto"/>
              </a:rPr>
              <a:t>a</a:t>
            </a:r>
            <a:r>
              <a:rPr b="0" spc="80" dirty="0">
                <a:latin typeface="Roboto"/>
                <a:cs typeface="Roboto"/>
              </a:rPr>
              <a:t> </a:t>
            </a:r>
            <a:r>
              <a:rPr b="0" spc="-114" dirty="0">
                <a:latin typeface="Roboto"/>
                <a:cs typeface="Roboto"/>
              </a:rPr>
              <a:t>method</a:t>
            </a:r>
            <a:r>
              <a:rPr b="0" spc="85" dirty="0">
                <a:latin typeface="Roboto"/>
                <a:cs typeface="Roboto"/>
              </a:rPr>
              <a:t> </a:t>
            </a:r>
            <a:r>
              <a:rPr b="0" spc="-70" dirty="0">
                <a:latin typeface="Roboto"/>
                <a:cs typeface="Roboto"/>
              </a:rPr>
              <a:t>for</a:t>
            </a:r>
            <a:r>
              <a:rPr b="0" spc="75" dirty="0">
                <a:latin typeface="Roboto"/>
                <a:cs typeface="Roboto"/>
              </a:rPr>
              <a:t> </a:t>
            </a:r>
            <a:r>
              <a:rPr b="0" spc="-85" dirty="0">
                <a:solidFill>
                  <a:srgbClr val="006FC0"/>
                </a:solidFill>
                <a:latin typeface="Roboto"/>
                <a:cs typeface="Roboto"/>
              </a:rPr>
              <a:t>multiple</a:t>
            </a:r>
            <a:r>
              <a:rPr b="0" spc="90" dirty="0">
                <a:solidFill>
                  <a:srgbClr val="006FC0"/>
                </a:solidFill>
                <a:latin typeface="Roboto"/>
                <a:cs typeface="Roboto"/>
              </a:rPr>
              <a:t> </a:t>
            </a:r>
            <a:r>
              <a:rPr b="0" spc="-105" dirty="0">
                <a:solidFill>
                  <a:srgbClr val="006FC0"/>
                </a:solidFill>
                <a:latin typeface="Roboto"/>
                <a:cs typeface="Roboto"/>
              </a:rPr>
              <a:t>hyperparameter</a:t>
            </a:r>
            <a:r>
              <a:rPr b="0" spc="95" dirty="0">
                <a:solidFill>
                  <a:srgbClr val="006FC0"/>
                </a:solidFill>
                <a:latin typeface="Roboto"/>
                <a:cs typeface="Roboto"/>
              </a:rPr>
              <a:t> </a:t>
            </a:r>
            <a:r>
              <a:rPr b="0" spc="-95" dirty="0">
                <a:solidFill>
                  <a:srgbClr val="006FC0"/>
                </a:solidFill>
                <a:latin typeface="Roboto"/>
                <a:cs typeface="Roboto"/>
              </a:rPr>
              <a:t>combinations</a:t>
            </a:r>
            <a:r>
              <a:rPr b="0" spc="-95" dirty="0">
                <a:latin typeface="Roboto"/>
                <a:cs typeface="Roboto"/>
              </a:rPr>
              <a:t>.</a:t>
            </a:r>
            <a:r>
              <a:rPr b="0" spc="85" dirty="0">
                <a:latin typeface="Roboto"/>
                <a:cs typeface="Roboto"/>
              </a:rPr>
              <a:t> </a:t>
            </a:r>
            <a:r>
              <a:rPr b="0" spc="-80" dirty="0">
                <a:latin typeface="Roboto"/>
                <a:cs typeface="Roboto"/>
              </a:rPr>
              <a:t>First</a:t>
            </a:r>
            <a:r>
              <a:rPr b="0" spc="90" dirty="0">
                <a:latin typeface="Roboto"/>
                <a:cs typeface="Roboto"/>
              </a:rPr>
              <a:t> </a:t>
            </a:r>
            <a:r>
              <a:rPr b="0" spc="-110" dirty="0">
                <a:latin typeface="Roboto"/>
                <a:cs typeface="Roboto"/>
              </a:rPr>
              <a:t>a</a:t>
            </a:r>
            <a:r>
              <a:rPr b="0" spc="80" dirty="0">
                <a:latin typeface="Roboto"/>
                <a:cs typeface="Roboto"/>
              </a:rPr>
              <a:t> </a:t>
            </a:r>
            <a:r>
              <a:rPr b="0" spc="-85" dirty="0">
                <a:latin typeface="Roboto"/>
                <a:cs typeface="Roboto"/>
              </a:rPr>
              <a:t>set</a:t>
            </a:r>
            <a:r>
              <a:rPr b="0" spc="90" dirty="0">
                <a:latin typeface="Roboto"/>
                <a:cs typeface="Roboto"/>
              </a:rPr>
              <a:t> </a:t>
            </a:r>
            <a:r>
              <a:rPr b="0" spc="-60" dirty="0">
                <a:latin typeface="Roboto"/>
                <a:cs typeface="Roboto"/>
              </a:rPr>
              <a:t>of</a:t>
            </a:r>
            <a:r>
              <a:rPr b="0" spc="80" dirty="0">
                <a:latin typeface="Roboto"/>
                <a:cs typeface="Roboto"/>
              </a:rPr>
              <a:t> </a:t>
            </a:r>
            <a:r>
              <a:rPr b="0" spc="-105" dirty="0">
                <a:latin typeface="Roboto"/>
                <a:cs typeface="Roboto"/>
              </a:rPr>
              <a:t>hyperparameters</a:t>
            </a:r>
            <a:r>
              <a:rPr b="0" spc="85" dirty="0">
                <a:latin typeface="Roboto"/>
                <a:cs typeface="Roboto"/>
              </a:rPr>
              <a:t> </a:t>
            </a:r>
            <a:r>
              <a:rPr b="0" spc="-90" dirty="0">
                <a:latin typeface="Roboto"/>
                <a:cs typeface="Roboto"/>
              </a:rPr>
              <a:t>to</a:t>
            </a:r>
            <a:r>
              <a:rPr b="0" spc="85" dirty="0">
                <a:latin typeface="Roboto"/>
                <a:cs typeface="Roboto"/>
              </a:rPr>
              <a:t> </a:t>
            </a:r>
            <a:r>
              <a:rPr b="0" spc="-100" dirty="0">
                <a:latin typeface="Roboto"/>
                <a:cs typeface="Roboto"/>
              </a:rPr>
              <a:t>be</a:t>
            </a:r>
            <a:r>
              <a:rPr b="0" spc="85" dirty="0">
                <a:latin typeface="Roboto"/>
                <a:cs typeface="Roboto"/>
              </a:rPr>
              <a:t> </a:t>
            </a:r>
            <a:r>
              <a:rPr b="0" spc="-100" dirty="0">
                <a:latin typeface="Roboto"/>
                <a:cs typeface="Roboto"/>
              </a:rPr>
              <a:t>checked</a:t>
            </a:r>
            <a:r>
              <a:rPr b="0" spc="85" dirty="0">
                <a:latin typeface="Roboto"/>
                <a:cs typeface="Roboto"/>
              </a:rPr>
              <a:t> </a:t>
            </a:r>
            <a:r>
              <a:rPr b="0" spc="-70" dirty="0">
                <a:latin typeface="Roboto"/>
                <a:cs typeface="Roboto"/>
              </a:rPr>
              <a:t>is</a:t>
            </a:r>
            <a:r>
              <a:rPr b="0" spc="80" dirty="0">
                <a:latin typeface="Roboto"/>
                <a:cs typeface="Roboto"/>
              </a:rPr>
              <a:t> </a:t>
            </a:r>
            <a:r>
              <a:rPr b="0" spc="-85" dirty="0">
                <a:latin typeface="Roboto"/>
                <a:cs typeface="Roboto"/>
              </a:rPr>
              <a:t>compiled.</a:t>
            </a:r>
            <a:r>
              <a:rPr b="0" spc="-10" dirty="0">
                <a:latin typeface="Roboto"/>
                <a:cs typeface="Roboto"/>
              </a:rPr>
              <a:t> </a:t>
            </a:r>
            <a:r>
              <a:rPr b="0" spc="-75" dirty="0">
                <a:latin typeface="Roboto"/>
                <a:cs typeface="Roboto"/>
              </a:rPr>
              <a:t>Next,</a:t>
            </a:r>
            <a:r>
              <a:rPr b="0" spc="75" dirty="0">
                <a:latin typeface="Roboto"/>
                <a:cs typeface="Roboto"/>
              </a:rPr>
              <a:t> </a:t>
            </a:r>
            <a:r>
              <a:rPr b="0" spc="-70" dirty="0">
                <a:latin typeface="Roboto"/>
                <a:cs typeface="Roboto"/>
              </a:rPr>
              <a:t>for</a:t>
            </a:r>
            <a:r>
              <a:rPr b="0" spc="75" dirty="0">
                <a:latin typeface="Roboto"/>
                <a:cs typeface="Roboto"/>
              </a:rPr>
              <a:t> </a:t>
            </a:r>
            <a:r>
              <a:rPr b="0" spc="-90" dirty="0">
                <a:latin typeface="Roboto"/>
                <a:cs typeface="Roboto"/>
              </a:rPr>
              <a:t>every</a:t>
            </a:r>
            <a:r>
              <a:rPr b="0" spc="75" dirty="0">
                <a:latin typeface="Roboto"/>
                <a:cs typeface="Roboto"/>
              </a:rPr>
              <a:t> </a:t>
            </a:r>
            <a:r>
              <a:rPr b="0" spc="-90" dirty="0">
                <a:latin typeface="Roboto"/>
                <a:cs typeface="Roboto"/>
              </a:rPr>
              <a:t>selected</a:t>
            </a:r>
            <a:r>
              <a:rPr b="0" spc="70" dirty="0">
                <a:latin typeface="Roboto"/>
                <a:cs typeface="Roboto"/>
              </a:rPr>
              <a:t> </a:t>
            </a:r>
            <a:r>
              <a:rPr b="0" spc="-95" dirty="0">
                <a:latin typeface="Roboto"/>
                <a:cs typeface="Roboto"/>
              </a:rPr>
              <a:t>hyperparameter,</a:t>
            </a:r>
            <a:r>
              <a:rPr b="0" spc="80" dirty="0">
                <a:latin typeface="Roboto"/>
                <a:cs typeface="Roboto"/>
              </a:rPr>
              <a:t> </a:t>
            </a:r>
            <a:r>
              <a:rPr b="0" spc="-110" dirty="0">
                <a:latin typeface="Roboto"/>
                <a:cs typeface="Roboto"/>
              </a:rPr>
              <a:t>a</a:t>
            </a:r>
            <a:r>
              <a:rPr b="0" spc="55" dirty="0">
                <a:latin typeface="Roboto"/>
                <a:cs typeface="Roboto"/>
              </a:rPr>
              <a:t> </a:t>
            </a:r>
            <a:r>
              <a:rPr b="0" spc="-85" dirty="0">
                <a:latin typeface="Roboto"/>
                <a:cs typeface="Roboto"/>
              </a:rPr>
              <a:t>set</a:t>
            </a:r>
            <a:r>
              <a:rPr b="0" spc="75" dirty="0">
                <a:latin typeface="Roboto"/>
                <a:cs typeface="Roboto"/>
              </a:rPr>
              <a:t> </a:t>
            </a:r>
            <a:r>
              <a:rPr b="0" spc="-65" dirty="0">
                <a:latin typeface="Roboto"/>
                <a:cs typeface="Roboto"/>
              </a:rPr>
              <a:t>of</a:t>
            </a:r>
            <a:r>
              <a:rPr b="0" spc="60" dirty="0">
                <a:latin typeface="Roboto"/>
                <a:cs typeface="Roboto"/>
              </a:rPr>
              <a:t> </a:t>
            </a:r>
            <a:r>
              <a:rPr b="0" spc="-100" dirty="0">
                <a:latin typeface="Roboto"/>
                <a:cs typeface="Roboto"/>
              </a:rPr>
              <a:t>parameter</a:t>
            </a:r>
            <a:r>
              <a:rPr b="0" spc="80" dirty="0">
                <a:latin typeface="Roboto"/>
                <a:cs typeface="Roboto"/>
              </a:rPr>
              <a:t> </a:t>
            </a:r>
            <a:r>
              <a:rPr b="0" spc="-100" dirty="0">
                <a:latin typeface="Roboto"/>
                <a:cs typeface="Roboto"/>
              </a:rPr>
              <a:t>values</a:t>
            </a:r>
            <a:r>
              <a:rPr b="0" spc="65" dirty="0">
                <a:latin typeface="Roboto"/>
                <a:cs typeface="Roboto"/>
              </a:rPr>
              <a:t> </a:t>
            </a:r>
            <a:r>
              <a:rPr b="0" spc="-85" dirty="0">
                <a:latin typeface="Roboto"/>
                <a:cs typeface="Roboto"/>
              </a:rPr>
              <a:t>to</a:t>
            </a:r>
            <a:r>
              <a:rPr b="0" spc="60" dirty="0">
                <a:latin typeface="Roboto"/>
                <a:cs typeface="Roboto"/>
              </a:rPr>
              <a:t> </a:t>
            </a:r>
            <a:r>
              <a:rPr b="0" spc="-100" dirty="0">
                <a:latin typeface="Roboto"/>
                <a:cs typeface="Roboto"/>
              </a:rPr>
              <a:t>be</a:t>
            </a:r>
            <a:r>
              <a:rPr b="0" spc="70" dirty="0">
                <a:latin typeface="Roboto"/>
                <a:cs typeface="Roboto"/>
              </a:rPr>
              <a:t> </a:t>
            </a:r>
            <a:r>
              <a:rPr b="0" spc="-100" dirty="0">
                <a:latin typeface="Roboto"/>
                <a:cs typeface="Roboto"/>
              </a:rPr>
              <a:t>checked</a:t>
            </a:r>
            <a:r>
              <a:rPr b="0" spc="70" dirty="0">
                <a:latin typeface="Roboto"/>
                <a:cs typeface="Roboto"/>
              </a:rPr>
              <a:t> </a:t>
            </a:r>
            <a:r>
              <a:rPr b="0" spc="-70" dirty="0">
                <a:latin typeface="Roboto"/>
                <a:cs typeface="Roboto"/>
              </a:rPr>
              <a:t>is</a:t>
            </a:r>
            <a:r>
              <a:rPr b="0" spc="70" dirty="0">
                <a:latin typeface="Roboto"/>
                <a:cs typeface="Roboto"/>
              </a:rPr>
              <a:t> </a:t>
            </a:r>
            <a:r>
              <a:rPr b="0" spc="-90" dirty="0">
                <a:latin typeface="Roboto"/>
                <a:cs typeface="Roboto"/>
              </a:rPr>
              <a:t>compiled.</a:t>
            </a:r>
            <a:r>
              <a:rPr b="0" spc="70" dirty="0">
                <a:latin typeface="Roboto"/>
                <a:cs typeface="Roboto"/>
              </a:rPr>
              <a:t> </a:t>
            </a:r>
            <a:r>
              <a:rPr b="0" spc="-105" dirty="0">
                <a:latin typeface="Roboto"/>
                <a:cs typeface="Roboto"/>
              </a:rPr>
              <a:t>The</a:t>
            </a:r>
            <a:r>
              <a:rPr b="0" spc="75" dirty="0">
                <a:latin typeface="Roboto"/>
                <a:cs typeface="Roboto"/>
              </a:rPr>
              <a:t> </a:t>
            </a:r>
            <a:r>
              <a:rPr b="0" spc="-100" dirty="0">
                <a:latin typeface="Roboto"/>
                <a:cs typeface="Roboto"/>
              </a:rPr>
              <a:t>combination</a:t>
            </a:r>
            <a:r>
              <a:rPr b="0" spc="60" dirty="0">
                <a:latin typeface="Roboto"/>
                <a:cs typeface="Roboto"/>
              </a:rPr>
              <a:t> </a:t>
            </a:r>
            <a:r>
              <a:rPr b="0" spc="-60" dirty="0">
                <a:latin typeface="Roboto"/>
                <a:cs typeface="Roboto"/>
              </a:rPr>
              <a:t>of</a:t>
            </a:r>
            <a:r>
              <a:rPr b="0" spc="70" dirty="0">
                <a:latin typeface="Roboto"/>
                <a:cs typeface="Roboto"/>
              </a:rPr>
              <a:t> </a:t>
            </a:r>
            <a:r>
              <a:rPr b="0" spc="-55" dirty="0">
                <a:latin typeface="Roboto"/>
                <a:cs typeface="Roboto"/>
              </a:rPr>
              <a:t>all</a:t>
            </a:r>
            <a:r>
              <a:rPr b="0" spc="60" dirty="0">
                <a:latin typeface="Roboto"/>
                <a:cs typeface="Roboto"/>
              </a:rPr>
              <a:t> </a:t>
            </a:r>
            <a:r>
              <a:rPr b="0" spc="-100" dirty="0">
                <a:latin typeface="Roboto"/>
                <a:cs typeface="Roboto"/>
              </a:rPr>
              <a:t>parameter</a:t>
            </a:r>
            <a:r>
              <a:rPr b="0" spc="65" dirty="0">
                <a:latin typeface="Roboto"/>
                <a:cs typeface="Roboto"/>
              </a:rPr>
              <a:t> </a:t>
            </a:r>
            <a:r>
              <a:rPr b="0" spc="-95" dirty="0">
                <a:latin typeface="Roboto"/>
                <a:cs typeface="Roboto"/>
              </a:rPr>
              <a:t>values</a:t>
            </a:r>
            <a:r>
              <a:rPr b="0" spc="70" dirty="0">
                <a:latin typeface="Roboto"/>
                <a:cs typeface="Roboto"/>
              </a:rPr>
              <a:t> </a:t>
            </a:r>
            <a:r>
              <a:rPr b="0" spc="-70" dirty="0">
                <a:latin typeface="Roboto"/>
                <a:cs typeface="Roboto"/>
              </a:rPr>
              <a:t>of</a:t>
            </a:r>
            <a:r>
              <a:rPr b="0" spc="-45" dirty="0">
                <a:latin typeface="Roboto"/>
                <a:cs typeface="Roboto"/>
              </a:rPr>
              <a:t> </a:t>
            </a:r>
            <a:r>
              <a:rPr b="0" spc="-80" dirty="0">
                <a:latin typeface="Roboto"/>
                <a:cs typeface="Roboto"/>
              </a:rPr>
              <a:t>interest</a:t>
            </a:r>
            <a:r>
              <a:rPr b="0" spc="20" dirty="0">
                <a:latin typeface="Roboto"/>
                <a:cs typeface="Roboto"/>
              </a:rPr>
              <a:t> </a:t>
            </a:r>
            <a:r>
              <a:rPr b="0" spc="-100" dirty="0">
                <a:latin typeface="Roboto"/>
                <a:cs typeface="Roboto"/>
              </a:rPr>
              <a:t>forms</a:t>
            </a:r>
            <a:r>
              <a:rPr b="0" spc="5" dirty="0">
                <a:latin typeface="Roboto"/>
                <a:cs typeface="Roboto"/>
              </a:rPr>
              <a:t> </a:t>
            </a:r>
            <a:r>
              <a:rPr b="0" spc="-110" dirty="0">
                <a:latin typeface="Roboto"/>
                <a:cs typeface="Roboto"/>
              </a:rPr>
              <a:t>a</a:t>
            </a:r>
            <a:r>
              <a:rPr b="0" spc="10" dirty="0">
                <a:latin typeface="Roboto"/>
                <a:cs typeface="Roboto"/>
              </a:rPr>
              <a:t> </a:t>
            </a:r>
            <a:r>
              <a:rPr b="0" spc="-80" dirty="0">
                <a:latin typeface="Roboto"/>
                <a:cs typeface="Roboto"/>
              </a:rPr>
              <a:t>grid</a:t>
            </a:r>
            <a:r>
              <a:rPr b="0" spc="15" dirty="0">
                <a:latin typeface="Roboto"/>
                <a:cs typeface="Roboto"/>
              </a:rPr>
              <a:t> </a:t>
            </a:r>
            <a:r>
              <a:rPr b="0" spc="-50" dirty="0">
                <a:latin typeface="Roboto"/>
                <a:cs typeface="Roboto"/>
              </a:rPr>
              <a:t>(e.g.</a:t>
            </a:r>
            <a:r>
              <a:rPr b="0" spc="10" dirty="0">
                <a:latin typeface="Roboto"/>
                <a:cs typeface="Roboto"/>
              </a:rPr>
              <a:t> </a:t>
            </a:r>
            <a:r>
              <a:rPr b="0" spc="-110" dirty="0">
                <a:latin typeface="Roboto"/>
                <a:cs typeface="Roboto"/>
              </a:rPr>
              <a:t>a</a:t>
            </a:r>
            <a:r>
              <a:rPr b="0" spc="10" dirty="0">
                <a:latin typeface="Roboto"/>
                <a:cs typeface="Roboto"/>
              </a:rPr>
              <a:t> </a:t>
            </a:r>
            <a:r>
              <a:rPr b="0" spc="-85" dirty="0">
                <a:latin typeface="Roboto"/>
                <a:cs typeface="Roboto"/>
              </a:rPr>
              <a:t>set</a:t>
            </a:r>
            <a:r>
              <a:rPr b="0" spc="15" dirty="0">
                <a:latin typeface="Roboto"/>
                <a:cs typeface="Roboto"/>
              </a:rPr>
              <a:t> </a:t>
            </a:r>
            <a:r>
              <a:rPr b="0" spc="-60" dirty="0">
                <a:latin typeface="Roboto"/>
                <a:cs typeface="Roboto"/>
              </a:rPr>
              <a:t>of</a:t>
            </a:r>
            <a:r>
              <a:rPr b="0" spc="10" dirty="0">
                <a:latin typeface="Roboto"/>
                <a:cs typeface="Roboto"/>
              </a:rPr>
              <a:t> </a:t>
            </a:r>
            <a:r>
              <a:rPr b="0" spc="-95" dirty="0">
                <a:latin typeface="Roboto"/>
                <a:cs typeface="Roboto"/>
              </a:rPr>
              <a:t>2</a:t>
            </a:r>
            <a:r>
              <a:rPr b="0" spc="15" dirty="0">
                <a:latin typeface="Roboto"/>
                <a:cs typeface="Roboto"/>
              </a:rPr>
              <a:t> </a:t>
            </a:r>
            <a:r>
              <a:rPr b="0" spc="-95" dirty="0">
                <a:latin typeface="Roboto"/>
                <a:cs typeface="Roboto"/>
              </a:rPr>
              <a:t>hyperparameters,</a:t>
            </a:r>
            <a:r>
              <a:rPr b="0" spc="5" dirty="0">
                <a:latin typeface="Roboto"/>
                <a:cs typeface="Roboto"/>
              </a:rPr>
              <a:t> </a:t>
            </a:r>
            <a:r>
              <a:rPr b="0" spc="-105" dirty="0">
                <a:latin typeface="Roboto"/>
                <a:cs typeface="Roboto"/>
              </a:rPr>
              <a:t>one</a:t>
            </a:r>
            <a:r>
              <a:rPr b="0" spc="15" dirty="0">
                <a:latin typeface="Roboto"/>
                <a:cs typeface="Roboto"/>
              </a:rPr>
              <a:t> </a:t>
            </a:r>
            <a:r>
              <a:rPr b="0" spc="-100" dirty="0">
                <a:latin typeface="Roboto"/>
                <a:cs typeface="Roboto"/>
              </a:rPr>
              <a:t>with</a:t>
            </a:r>
            <a:r>
              <a:rPr b="0" spc="15" dirty="0">
                <a:latin typeface="Roboto"/>
                <a:cs typeface="Roboto"/>
              </a:rPr>
              <a:t> </a:t>
            </a:r>
            <a:r>
              <a:rPr b="0" spc="-95" dirty="0">
                <a:latin typeface="Roboto"/>
                <a:cs typeface="Roboto"/>
              </a:rPr>
              <a:t>4</a:t>
            </a:r>
            <a:r>
              <a:rPr b="0" dirty="0">
                <a:latin typeface="Roboto"/>
                <a:cs typeface="Roboto"/>
              </a:rPr>
              <a:t> </a:t>
            </a:r>
            <a:r>
              <a:rPr b="0" spc="-100" dirty="0">
                <a:latin typeface="Roboto"/>
                <a:cs typeface="Roboto"/>
              </a:rPr>
              <a:t>parameter</a:t>
            </a:r>
            <a:r>
              <a:rPr b="0" spc="15" dirty="0">
                <a:latin typeface="Roboto"/>
                <a:cs typeface="Roboto"/>
              </a:rPr>
              <a:t> </a:t>
            </a:r>
            <a:r>
              <a:rPr b="0" spc="-95" dirty="0">
                <a:latin typeface="Roboto"/>
                <a:cs typeface="Roboto"/>
              </a:rPr>
              <a:t>values</a:t>
            </a:r>
            <a:r>
              <a:rPr b="0" spc="10" dirty="0">
                <a:latin typeface="Roboto"/>
                <a:cs typeface="Roboto"/>
              </a:rPr>
              <a:t> </a:t>
            </a:r>
            <a:r>
              <a:rPr b="0" spc="-60" dirty="0">
                <a:latin typeface="Roboto"/>
                <a:cs typeface="Roboto"/>
              </a:rPr>
              <a:t>of</a:t>
            </a:r>
            <a:r>
              <a:rPr b="0" spc="15" dirty="0">
                <a:latin typeface="Roboto"/>
                <a:cs typeface="Roboto"/>
              </a:rPr>
              <a:t> </a:t>
            </a:r>
            <a:r>
              <a:rPr b="0" spc="-70" dirty="0">
                <a:latin typeface="Roboto"/>
                <a:cs typeface="Roboto"/>
              </a:rPr>
              <a:t>interest,</a:t>
            </a:r>
            <a:r>
              <a:rPr b="0" spc="15" dirty="0">
                <a:latin typeface="Roboto"/>
                <a:cs typeface="Roboto"/>
              </a:rPr>
              <a:t> </a:t>
            </a:r>
            <a:r>
              <a:rPr b="0" spc="-105" dirty="0">
                <a:latin typeface="Roboto"/>
                <a:cs typeface="Roboto"/>
              </a:rPr>
              <a:t>one</a:t>
            </a:r>
            <a:r>
              <a:rPr b="0" spc="15" dirty="0">
                <a:latin typeface="Roboto"/>
                <a:cs typeface="Roboto"/>
              </a:rPr>
              <a:t> </a:t>
            </a:r>
            <a:r>
              <a:rPr b="0" spc="-100" dirty="0">
                <a:latin typeface="Roboto"/>
                <a:cs typeface="Roboto"/>
              </a:rPr>
              <a:t>with</a:t>
            </a:r>
            <a:r>
              <a:rPr b="0" spc="15" dirty="0">
                <a:latin typeface="Roboto"/>
                <a:cs typeface="Roboto"/>
              </a:rPr>
              <a:t> </a:t>
            </a:r>
            <a:r>
              <a:rPr b="0" spc="-95" dirty="0">
                <a:latin typeface="Roboto"/>
                <a:cs typeface="Roboto"/>
              </a:rPr>
              <a:t>3</a:t>
            </a:r>
            <a:r>
              <a:rPr b="0" spc="15" dirty="0">
                <a:latin typeface="Roboto"/>
                <a:cs typeface="Roboto"/>
              </a:rPr>
              <a:t> </a:t>
            </a:r>
            <a:r>
              <a:rPr b="0" spc="-100" dirty="0">
                <a:latin typeface="Roboto"/>
                <a:cs typeface="Roboto"/>
              </a:rPr>
              <a:t>parameter</a:t>
            </a:r>
            <a:r>
              <a:rPr b="0" spc="15" dirty="0">
                <a:latin typeface="Roboto"/>
                <a:cs typeface="Roboto"/>
              </a:rPr>
              <a:t> </a:t>
            </a:r>
            <a:r>
              <a:rPr b="0" spc="-95" dirty="0">
                <a:latin typeface="Roboto"/>
                <a:cs typeface="Roboto"/>
              </a:rPr>
              <a:t>values</a:t>
            </a:r>
            <a:r>
              <a:rPr b="0" spc="15" dirty="0">
                <a:latin typeface="Roboto"/>
                <a:cs typeface="Roboto"/>
              </a:rPr>
              <a:t> </a:t>
            </a:r>
            <a:r>
              <a:rPr b="0" spc="-60" dirty="0">
                <a:latin typeface="Roboto"/>
                <a:cs typeface="Roboto"/>
              </a:rPr>
              <a:t>of</a:t>
            </a:r>
            <a:r>
              <a:rPr b="0" spc="10" dirty="0">
                <a:latin typeface="Roboto"/>
                <a:cs typeface="Roboto"/>
              </a:rPr>
              <a:t> </a:t>
            </a:r>
            <a:r>
              <a:rPr b="0" spc="-75" dirty="0">
                <a:latin typeface="Roboto"/>
                <a:cs typeface="Roboto"/>
              </a:rPr>
              <a:t>interest,</a:t>
            </a:r>
            <a:r>
              <a:rPr b="0" spc="15" dirty="0">
                <a:latin typeface="Roboto"/>
                <a:cs typeface="Roboto"/>
              </a:rPr>
              <a:t> </a:t>
            </a:r>
            <a:r>
              <a:rPr b="0" spc="-100" dirty="0">
                <a:latin typeface="Roboto"/>
                <a:cs typeface="Roboto"/>
              </a:rPr>
              <a:t>form</a:t>
            </a:r>
            <a:r>
              <a:rPr b="0" spc="-50" dirty="0">
                <a:latin typeface="Roboto"/>
                <a:cs typeface="Roboto"/>
              </a:rPr>
              <a:t> </a:t>
            </a:r>
            <a:r>
              <a:rPr b="0" spc="-110" dirty="0">
                <a:latin typeface="Roboto"/>
                <a:cs typeface="Roboto"/>
              </a:rPr>
              <a:t>a</a:t>
            </a:r>
            <a:r>
              <a:rPr b="0" spc="-25" dirty="0">
                <a:latin typeface="Roboto"/>
                <a:cs typeface="Roboto"/>
              </a:rPr>
              <a:t> </a:t>
            </a:r>
            <a:r>
              <a:rPr b="0" spc="-80" dirty="0">
                <a:latin typeface="Roboto"/>
                <a:cs typeface="Roboto"/>
              </a:rPr>
              <a:t>grid</a:t>
            </a:r>
            <a:r>
              <a:rPr b="0" spc="-25" dirty="0">
                <a:latin typeface="Roboto"/>
                <a:cs typeface="Roboto"/>
              </a:rPr>
              <a:t> </a:t>
            </a:r>
            <a:r>
              <a:rPr b="0" spc="-60" dirty="0">
                <a:latin typeface="Roboto"/>
                <a:cs typeface="Roboto"/>
              </a:rPr>
              <a:t>of</a:t>
            </a:r>
            <a:r>
              <a:rPr b="0" spc="-25" dirty="0">
                <a:latin typeface="Roboto"/>
                <a:cs typeface="Roboto"/>
              </a:rPr>
              <a:t> </a:t>
            </a:r>
            <a:r>
              <a:rPr b="0" spc="-95" dirty="0">
                <a:latin typeface="Roboto"/>
                <a:cs typeface="Roboto"/>
              </a:rPr>
              <a:t>4</a:t>
            </a:r>
            <a:r>
              <a:rPr b="0" spc="-35" dirty="0">
                <a:latin typeface="Roboto"/>
                <a:cs typeface="Roboto"/>
              </a:rPr>
              <a:t> </a:t>
            </a:r>
            <a:r>
              <a:rPr b="0" spc="-114" dirty="0">
                <a:latin typeface="Roboto"/>
                <a:cs typeface="Roboto"/>
              </a:rPr>
              <a:t>by</a:t>
            </a:r>
            <a:r>
              <a:rPr b="0" spc="-25" dirty="0">
                <a:latin typeface="Roboto"/>
                <a:cs typeface="Roboto"/>
              </a:rPr>
              <a:t> </a:t>
            </a:r>
            <a:r>
              <a:rPr b="0" spc="-50" dirty="0">
                <a:latin typeface="Roboto"/>
                <a:cs typeface="Roboto"/>
              </a:rPr>
              <a:t>3,</a:t>
            </a:r>
            <a:r>
              <a:rPr b="0" spc="-25" dirty="0">
                <a:latin typeface="Roboto"/>
                <a:cs typeface="Roboto"/>
              </a:rPr>
              <a:t> </a:t>
            </a:r>
            <a:r>
              <a:rPr b="0" spc="-90" dirty="0">
                <a:latin typeface="Roboto"/>
                <a:cs typeface="Roboto"/>
              </a:rPr>
              <a:t>resulting</a:t>
            </a:r>
            <a:r>
              <a:rPr b="0" spc="-15" dirty="0">
                <a:latin typeface="Roboto"/>
                <a:cs typeface="Roboto"/>
              </a:rPr>
              <a:t> </a:t>
            </a:r>
            <a:r>
              <a:rPr b="0" spc="-85" dirty="0">
                <a:latin typeface="Roboto"/>
                <a:cs typeface="Roboto"/>
              </a:rPr>
              <a:t>in</a:t>
            </a:r>
            <a:r>
              <a:rPr b="0" spc="-20" dirty="0">
                <a:latin typeface="Roboto"/>
                <a:cs typeface="Roboto"/>
              </a:rPr>
              <a:t> </a:t>
            </a:r>
            <a:r>
              <a:rPr b="0" spc="-100" dirty="0">
                <a:latin typeface="Roboto"/>
                <a:cs typeface="Roboto"/>
              </a:rPr>
              <a:t>12</a:t>
            </a:r>
            <a:r>
              <a:rPr b="0" spc="-25" dirty="0">
                <a:latin typeface="Roboto"/>
                <a:cs typeface="Roboto"/>
              </a:rPr>
              <a:t> </a:t>
            </a:r>
            <a:r>
              <a:rPr b="0" spc="-100" dirty="0">
                <a:latin typeface="Roboto"/>
                <a:cs typeface="Roboto"/>
              </a:rPr>
              <a:t>hyperparameter</a:t>
            </a:r>
            <a:r>
              <a:rPr b="0" spc="-15" dirty="0">
                <a:latin typeface="Roboto"/>
                <a:cs typeface="Roboto"/>
              </a:rPr>
              <a:t> </a:t>
            </a:r>
            <a:r>
              <a:rPr b="0" spc="-95" dirty="0">
                <a:latin typeface="Roboto"/>
                <a:cs typeface="Roboto"/>
              </a:rPr>
              <a:t>value</a:t>
            </a:r>
            <a:r>
              <a:rPr b="0" spc="-20" dirty="0">
                <a:latin typeface="Roboto"/>
                <a:cs typeface="Roboto"/>
              </a:rPr>
              <a:t> </a:t>
            </a:r>
            <a:r>
              <a:rPr b="0" spc="-90" dirty="0">
                <a:latin typeface="Roboto"/>
                <a:cs typeface="Roboto"/>
              </a:rPr>
              <a:t>combinations).</a:t>
            </a:r>
            <a:r>
              <a:rPr b="0" spc="-25" dirty="0">
                <a:latin typeface="Roboto"/>
                <a:cs typeface="Roboto"/>
              </a:rPr>
              <a:t> </a:t>
            </a:r>
            <a:r>
              <a:rPr b="0" spc="-90" dirty="0">
                <a:latin typeface="Roboto"/>
                <a:cs typeface="Roboto"/>
              </a:rPr>
              <a:t>Next</a:t>
            </a:r>
            <a:r>
              <a:rPr b="0" spc="-25" dirty="0">
                <a:latin typeface="Roboto"/>
                <a:cs typeface="Roboto"/>
              </a:rPr>
              <a:t> </a:t>
            </a:r>
            <a:r>
              <a:rPr b="0" spc="-90" dirty="0">
                <a:latin typeface="Roboto"/>
                <a:cs typeface="Roboto"/>
              </a:rPr>
              <a:t>every</a:t>
            </a:r>
            <a:r>
              <a:rPr b="0" spc="-20" dirty="0">
                <a:latin typeface="Roboto"/>
                <a:cs typeface="Roboto"/>
              </a:rPr>
              <a:t> </a:t>
            </a:r>
            <a:r>
              <a:rPr b="0" spc="-60" dirty="0">
                <a:latin typeface="Roboto"/>
                <a:cs typeface="Roboto"/>
              </a:rPr>
              <a:t>cell</a:t>
            </a:r>
            <a:r>
              <a:rPr b="0" spc="-25" dirty="0">
                <a:latin typeface="Roboto"/>
                <a:cs typeface="Roboto"/>
              </a:rPr>
              <a:t> </a:t>
            </a:r>
            <a:r>
              <a:rPr b="0" spc="-60" dirty="0">
                <a:latin typeface="Roboto"/>
                <a:cs typeface="Roboto"/>
              </a:rPr>
              <a:t>of</a:t>
            </a:r>
            <a:r>
              <a:rPr b="0" spc="-25" dirty="0">
                <a:latin typeface="Roboto"/>
                <a:cs typeface="Roboto"/>
              </a:rPr>
              <a:t> </a:t>
            </a:r>
            <a:r>
              <a:rPr b="0" spc="-95" dirty="0">
                <a:latin typeface="Roboto"/>
                <a:cs typeface="Roboto"/>
              </a:rPr>
              <a:t>the</a:t>
            </a:r>
            <a:r>
              <a:rPr b="0" spc="-20" dirty="0">
                <a:latin typeface="Roboto"/>
                <a:cs typeface="Roboto"/>
              </a:rPr>
              <a:t> </a:t>
            </a:r>
            <a:r>
              <a:rPr b="0" spc="-80" dirty="0">
                <a:latin typeface="Roboto"/>
                <a:cs typeface="Roboto"/>
              </a:rPr>
              <a:t>grid</a:t>
            </a:r>
            <a:r>
              <a:rPr b="0" spc="-25" dirty="0">
                <a:latin typeface="Roboto"/>
                <a:cs typeface="Roboto"/>
              </a:rPr>
              <a:t> </a:t>
            </a:r>
            <a:r>
              <a:rPr b="0" spc="-70" dirty="0">
                <a:latin typeface="Roboto"/>
                <a:cs typeface="Roboto"/>
              </a:rPr>
              <a:t>is</a:t>
            </a:r>
            <a:r>
              <a:rPr b="0" spc="-30" dirty="0">
                <a:latin typeface="Roboto"/>
                <a:cs typeface="Roboto"/>
              </a:rPr>
              <a:t> </a:t>
            </a:r>
            <a:r>
              <a:rPr b="0" spc="-90" dirty="0">
                <a:latin typeface="Roboto"/>
                <a:cs typeface="Roboto"/>
              </a:rPr>
              <a:t>searched,</a:t>
            </a:r>
            <a:r>
              <a:rPr b="0" spc="-25" dirty="0">
                <a:latin typeface="Roboto"/>
                <a:cs typeface="Roboto"/>
              </a:rPr>
              <a:t> </a:t>
            </a:r>
            <a:r>
              <a:rPr b="0" spc="-30" dirty="0">
                <a:latin typeface="Roboto"/>
                <a:cs typeface="Roboto"/>
              </a:rPr>
              <a:t>i.e.</a:t>
            </a:r>
            <a:r>
              <a:rPr b="0" spc="-25" dirty="0">
                <a:latin typeface="Roboto"/>
                <a:cs typeface="Roboto"/>
              </a:rPr>
              <a:t> </a:t>
            </a:r>
            <a:r>
              <a:rPr b="0" spc="-110" dirty="0">
                <a:latin typeface="Roboto"/>
                <a:cs typeface="Roboto"/>
              </a:rPr>
              <a:t>a</a:t>
            </a:r>
            <a:r>
              <a:rPr b="0" spc="-15" dirty="0">
                <a:latin typeface="Roboto"/>
                <a:cs typeface="Roboto"/>
              </a:rPr>
              <a:t> </a:t>
            </a:r>
            <a:r>
              <a:rPr b="0" spc="-105" dirty="0">
                <a:latin typeface="Roboto"/>
                <a:cs typeface="Roboto"/>
              </a:rPr>
              <a:t>model</a:t>
            </a:r>
            <a:r>
              <a:rPr b="0" spc="-20" dirty="0">
                <a:latin typeface="Roboto"/>
                <a:cs typeface="Roboto"/>
              </a:rPr>
              <a:t> </a:t>
            </a:r>
            <a:r>
              <a:rPr b="0" spc="-95" dirty="0">
                <a:latin typeface="Roboto"/>
                <a:cs typeface="Roboto"/>
              </a:rPr>
              <a:t>with</a:t>
            </a:r>
            <a:r>
              <a:rPr b="0" spc="-20" dirty="0">
                <a:latin typeface="Roboto"/>
                <a:cs typeface="Roboto"/>
              </a:rPr>
              <a:t> </a:t>
            </a:r>
            <a:r>
              <a:rPr b="0" spc="-95" dirty="0">
                <a:latin typeface="Roboto"/>
                <a:cs typeface="Roboto"/>
              </a:rPr>
              <a:t>the</a:t>
            </a:r>
            <a:r>
              <a:rPr b="0" spc="-25" dirty="0">
                <a:latin typeface="Roboto"/>
                <a:cs typeface="Roboto"/>
              </a:rPr>
              <a:t> </a:t>
            </a:r>
            <a:r>
              <a:rPr b="0" spc="-100" dirty="0">
                <a:latin typeface="Roboto"/>
                <a:cs typeface="Roboto"/>
              </a:rPr>
              <a:t>combination</a:t>
            </a:r>
            <a:r>
              <a:rPr b="0" spc="-55" dirty="0">
                <a:latin typeface="Roboto"/>
                <a:cs typeface="Roboto"/>
              </a:rPr>
              <a:t> </a:t>
            </a:r>
            <a:r>
              <a:rPr b="0" spc="-60" dirty="0">
                <a:latin typeface="Roboto"/>
                <a:cs typeface="Roboto"/>
              </a:rPr>
              <a:t>of</a:t>
            </a:r>
            <a:r>
              <a:rPr b="0" spc="20" dirty="0">
                <a:latin typeface="Roboto"/>
                <a:cs typeface="Roboto"/>
              </a:rPr>
              <a:t> </a:t>
            </a:r>
            <a:r>
              <a:rPr b="0" spc="-100" dirty="0">
                <a:latin typeface="Roboto"/>
                <a:cs typeface="Roboto"/>
              </a:rPr>
              <a:t>hyperparameter</a:t>
            </a:r>
            <a:r>
              <a:rPr b="0" spc="45" dirty="0">
                <a:latin typeface="Roboto"/>
                <a:cs typeface="Roboto"/>
              </a:rPr>
              <a:t> </a:t>
            </a:r>
            <a:r>
              <a:rPr b="0" spc="-95" dirty="0">
                <a:latin typeface="Roboto"/>
                <a:cs typeface="Roboto"/>
              </a:rPr>
              <a:t>values</a:t>
            </a:r>
            <a:r>
              <a:rPr b="0" spc="35" dirty="0">
                <a:latin typeface="Roboto"/>
                <a:cs typeface="Roboto"/>
              </a:rPr>
              <a:t> </a:t>
            </a:r>
            <a:r>
              <a:rPr b="0" spc="-90" dirty="0">
                <a:latin typeface="Roboto"/>
                <a:cs typeface="Roboto"/>
              </a:rPr>
              <a:t>present</a:t>
            </a:r>
            <a:r>
              <a:rPr b="0" spc="40" dirty="0">
                <a:latin typeface="Roboto"/>
                <a:cs typeface="Roboto"/>
              </a:rPr>
              <a:t> </a:t>
            </a:r>
            <a:r>
              <a:rPr b="0" spc="-85" dirty="0">
                <a:latin typeface="Roboto"/>
                <a:cs typeface="Roboto"/>
              </a:rPr>
              <a:t>in</a:t>
            </a:r>
            <a:r>
              <a:rPr b="0" spc="40" dirty="0">
                <a:latin typeface="Roboto"/>
                <a:cs typeface="Roboto"/>
              </a:rPr>
              <a:t> </a:t>
            </a:r>
            <a:r>
              <a:rPr b="0" spc="-95" dirty="0">
                <a:latin typeface="Roboto"/>
                <a:cs typeface="Roboto"/>
              </a:rPr>
              <a:t>the</a:t>
            </a:r>
            <a:r>
              <a:rPr b="0" spc="35" dirty="0">
                <a:latin typeface="Roboto"/>
                <a:cs typeface="Roboto"/>
              </a:rPr>
              <a:t> </a:t>
            </a:r>
            <a:r>
              <a:rPr b="0" spc="-80" dirty="0">
                <a:latin typeface="Roboto"/>
                <a:cs typeface="Roboto"/>
              </a:rPr>
              <a:t>grid</a:t>
            </a:r>
            <a:r>
              <a:rPr b="0" spc="35" dirty="0">
                <a:latin typeface="Roboto"/>
                <a:cs typeface="Roboto"/>
              </a:rPr>
              <a:t> </a:t>
            </a:r>
            <a:r>
              <a:rPr b="0" spc="-60" dirty="0">
                <a:latin typeface="Roboto"/>
                <a:cs typeface="Roboto"/>
              </a:rPr>
              <a:t>cell</a:t>
            </a:r>
            <a:r>
              <a:rPr b="0" spc="50" dirty="0">
                <a:latin typeface="Roboto"/>
                <a:cs typeface="Roboto"/>
              </a:rPr>
              <a:t> </a:t>
            </a:r>
            <a:r>
              <a:rPr b="0" spc="-70" dirty="0">
                <a:latin typeface="Roboto"/>
                <a:cs typeface="Roboto"/>
              </a:rPr>
              <a:t>is</a:t>
            </a:r>
            <a:r>
              <a:rPr b="0" spc="30" dirty="0">
                <a:latin typeface="Roboto"/>
                <a:cs typeface="Roboto"/>
              </a:rPr>
              <a:t> </a:t>
            </a:r>
            <a:r>
              <a:rPr b="0" spc="-85" dirty="0">
                <a:latin typeface="Roboto"/>
                <a:cs typeface="Roboto"/>
              </a:rPr>
              <a:t>trained</a:t>
            </a:r>
            <a:r>
              <a:rPr b="0" spc="40" dirty="0">
                <a:latin typeface="Roboto"/>
                <a:cs typeface="Roboto"/>
              </a:rPr>
              <a:t> </a:t>
            </a:r>
            <a:r>
              <a:rPr b="0" spc="-114" dirty="0">
                <a:latin typeface="Roboto"/>
                <a:cs typeface="Roboto"/>
              </a:rPr>
              <a:t>and</a:t>
            </a:r>
            <a:r>
              <a:rPr b="0" spc="35" dirty="0">
                <a:latin typeface="Roboto"/>
                <a:cs typeface="Roboto"/>
              </a:rPr>
              <a:t> </a:t>
            </a:r>
            <a:r>
              <a:rPr b="0" spc="-75" dirty="0">
                <a:latin typeface="Roboto"/>
                <a:cs typeface="Roboto"/>
              </a:rPr>
              <a:t>validated.</a:t>
            </a:r>
            <a:r>
              <a:rPr b="0" spc="45" dirty="0">
                <a:latin typeface="Roboto"/>
                <a:cs typeface="Roboto"/>
              </a:rPr>
              <a:t> </a:t>
            </a:r>
            <a:r>
              <a:rPr b="0" spc="-95" dirty="0">
                <a:latin typeface="Roboto"/>
                <a:cs typeface="Roboto"/>
              </a:rPr>
              <a:t>In</a:t>
            </a:r>
            <a:r>
              <a:rPr b="0" spc="40" dirty="0">
                <a:latin typeface="Roboto"/>
                <a:cs typeface="Roboto"/>
              </a:rPr>
              <a:t> </a:t>
            </a:r>
            <a:r>
              <a:rPr b="0" spc="-95" dirty="0">
                <a:latin typeface="Roboto"/>
                <a:cs typeface="Roboto"/>
              </a:rPr>
              <a:t>the</a:t>
            </a:r>
            <a:r>
              <a:rPr b="0" spc="40" dirty="0">
                <a:latin typeface="Roboto"/>
                <a:cs typeface="Roboto"/>
              </a:rPr>
              <a:t> </a:t>
            </a:r>
            <a:r>
              <a:rPr b="0" spc="-80" dirty="0">
                <a:latin typeface="Roboto"/>
                <a:cs typeface="Roboto"/>
              </a:rPr>
              <a:t>end,</a:t>
            </a:r>
            <a:r>
              <a:rPr b="0" spc="40" dirty="0">
                <a:latin typeface="Roboto"/>
                <a:cs typeface="Roboto"/>
              </a:rPr>
              <a:t> </a:t>
            </a:r>
            <a:r>
              <a:rPr b="0" spc="-95" dirty="0">
                <a:latin typeface="Roboto"/>
                <a:cs typeface="Roboto"/>
              </a:rPr>
              <a:t>the</a:t>
            </a:r>
            <a:r>
              <a:rPr b="0" spc="35" dirty="0">
                <a:latin typeface="Roboto"/>
                <a:cs typeface="Roboto"/>
              </a:rPr>
              <a:t> </a:t>
            </a:r>
            <a:r>
              <a:rPr b="0" spc="-95" dirty="0">
                <a:latin typeface="Roboto"/>
                <a:cs typeface="Roboto"/>
              </a:rPr>
              <a:t>best</a:t>
            </a:r>
            <a:r>
              <a:rPr b="0" spc="40" dirty="0">
                <a:latin typeface="Roboto"/>
                <a:cs typeface="Roboto"/>
              </a:rPr>
              <a:t> </a:t>
            </a:r>
            <a:r>
              <a:rPr b="0" spc="-95" dirty="0">
                <a:latin typeface="Roboto"/>
                <a:cs typeface="Roboto"/>
              </a:rPr>
              <a:t>scoring</a:t>
            </a:r>
            <a:r>
              <a:rPr b="0" spc="40" dirty="0">
                <a:latin typeface="Roboto"/>
                <a:cs typeface="Roboto"/>
              </a:rPr>
              <a:t> </a:t>
            </a:r>
            <a:r>
              <a:rPr b="0" spc="-105" dirty="0">
                <a:latin typeface="Roboto"/>
                <a:cs typeface="Roboto"/>
              </a:rPr>
              <a:t>model</a:t>
            </a:r>
            <a:r>
              <a:rPr b="0" spc="35" dirty="0">
                <a:latin typeface="Roboto"/>
                <a:cs typeface="Roboto"/>
              </a:rPr>
              <a:t> </a:t>
            </a:r>
            <a:r>
              <a:rPr b="0" spc="-114" dirty="0">
                <a:latin typeface="Roboto"/>
                <a:cs typeface="Roboto"/>
              </a:rPr>
              <a:t>can</a:t>
            </a:r>
            <a:r>
              <a:rPr b="0" spc="40" dirty="0">
                <a:latin typeface="Roboto"/>
                <a:cs typeface="Roboto"/>
              </a:rPr>
              <a:t> </a:t>
            </a:r>
            <a:r>
              <a:rPr b="0" spc="-100" dirty="0">
                <a:latin typeface="Roboto"/>
                <a:cs typeface="Roboto"/>
              </a:rPr>
              <a:t>be</a:t>
            </a:r>
            <a:r>
              <a:rPr b="0" spc="35" dirty="0">
                <a:latin typeface="Roboto"/>
                <a:cs typeface="Roboto"/>
              </a:rPr>
              <a:t> </a:t>
            </a:r>
            <a:r>
              <a:rPr b="0" spc="-110" dirty="0">
                <a:latin typeface="Roboto"/>
                <a:cs typeface="Roboto"/>
              </a:rPr>
              <a:t>used</a:t>
            </a:r>
            <a:r>
              <a:rPr b="0" spc="40" dirty="0">
                <a:latin typeface="Roboto"/>
                <a:cs typeface="Roboto"/>
              </a:rPr>
              <a:t> </a:t>
            </a:r>
            <a:r>
              <a:rPr b="0" spc="-85" dirty="0">
                <a:latin typeface="Roboto"/>
                <a:cs typeface="Roboto"/>
              </a:rPr>
              <a:t>to</a:t>
            </a:r>
            <a:r>
              <a:rPr b="0" spc="35" dirty="0">
                <a:latin typeface="Roboto"/>
                <a:cs typeface="Roboto"/>
              </a:rPr>
              <a:t> </a:t>
            </a:r>
            <a:r>
              <a:rPr b="0" spc="-80" dirty="0">
                <a:latin typeface="Roboto"/>
                <a:cs typeface="Roboto"/>
              </a:rPr>
              <a:t>select</a:t>
            </a:r>
            <a:r>
              <a:rPr b="0" spc="45" dirty="0">
                <a:latin typeface="Roboto"/>
                <a:cs typeface="Roboto"/>
              </a:rPr>
              <a:t> </a:t>
            </a:r>
            <a:r>
              <a:rPr b="0" spc="-95" dirty="0">
                <a:latin typeface="Roboto"/>
                <a:cs typeface="Roboto"/>
              </a:rPr>
              <a:t>the</a:t>
            </a:r>
            <a:r>
              <a:rPr b="0" spc="35" dirty="0">
                <a:latin typeface="Roboto"/>
                <a:cs typeface="Roboto"/>
              </a:rPr>
              <a:t> </a:t>
            </a:r>
            <a:r>
              <a:rPr b="0" spc="-95" dirty="0">
                <a:latin typeface="Roboto"/>
                <a:cs typeface="Roboto"/>
              </a:rPr>
              <a:t>best</a:t>
            </a:r>
            <a:r>
              <a:rPr b="0" spc="-50" dirty="0">
                <a:latin typeface="Roboto"/>
                <a:cs typeface="Roboto"/>
              </a:rPr>
              <a:t> </a:t>
            </a:r>
            <a:r>
              <a:rPr b="0" spc="-100" dirty="0">
                <a:latin typeface="Roboto"/>
                <a:cs typeface="Roboto"/>
              </a:rPr>
              <a:t>combination</a:t>
            </a:r>
            <a:r>
              <a:rPr b="0" spc="-60" dirty="0">
                <a:latin typeface="Roboto"/>
                <a:cs typeface="Roboto"/>
              </a:rPr>
              <a:t> of</a:t>
            </a:r>
            <a:r>
              <a:rPr b="0" spc="-40" dirty="0">
                <a:latin typeface="Roboto"/>
                <a:cs typeface="Roboto"/>
              </a:rPr>
              <a:t> </a:t>
            </a:r>
            <a:r>
              <a:rPr b="0" spc="-100" dirty="0">
                <a:latin typeface="Roboto"/>
                <a:cs typeface="Roboto"/>
              </a:rPr>
              <a:t>hyperparameter</a:t>
            </a:r>
            <a:r>
              <a:rPr b="0" spc="-50" dirty="0">
                <a:latin typeface="Roboto"/>
                <a:cs typeface="Roboto"/>
              </a:rPr>
              <a:t> </a:t>
            </a:r>
            <a:r>
              <a:rPr b="0" spc="-85" dirty="0">
                <a:latin typeface="Roboto"/>
                <a:cs typeface="Roboto"/>
              </a:rPr>
              <a:t>values.</a:t>
            </a:r>
          </a:p>
          <a:p>
            <a:pPr>
              <a:lnSpc>
                <a:spcPct val="100000"/>
              </a:lnSpc>
              <a:spcBef>
                <a:spcPts val="60"/>
              </a:spcBef>
            </a:pPr>
            <a:endParaRPr b="0" spc="-85" dirty="0">
              <a:latin typeface="Roboto"/>
              <a:cs typeface="Roboto"/>
            </a:endParaRPr>
          </a:p>
          <a:p>
            <a:pPr marL="12700" algn="just">
              <a:lnSpc>
                <a:spcPct val="100000"/>
              </a:lnSpc>
            </a:pPr>
            <a:r>
              <a:rPr dirty="0"/>
              <a:t>FULL</a:t>
            </a:r>
            <a:r>
              <a:rPr spc="-40" dirty="0"/>
              <a:t> </a:t>
            </a:r>
            <a:r>
              <a:rPr dirty="0"/>
              <a:t>GRID</a:t>
            </a:r>
            <a:r>
              <a:rPr spc="-30" dirty="0"/>
              <a:t> </a:t>
            </a:r>
            <a:r>
              <a:rPr dirty="0"/>
              <a:t>SEARCH</a:t>
            </a:r>
            <a:r>
              <a:rPr spc="-30" dirty="0"/>
              <a:t> </a:t>
            </a:r>
            <a:r>
              <a:rPr dirty="0"/>
              <a:t>AND</a:t>
            </a:r>
            <a:r>
              <a:rPr spc="-15" dirty="0"/>
              <a:t> </a:t>
            </a:r>
            <a:r>
              <a:rPr dirty="0"/>
              <a:t>RANDOM</a:t>
            </a:r>
            <a:r>
              <a:rPr spc="-25" dirty="0"/>
              <a:t> </a:t>
            </a:r>
            <a:r>
              <a:rPr dirty="0"/>
              <a:t>GRID</a:t>
            </a:r>
            <a:r>
              <a:rPr spc="-30" dirty="0"/>
              <a:t> </a:t>
            </a:r>
            <a:r>
              <a:rPr spc="-10" dirty="0"/>
              <a:t>SEARCH</a:t>
            </a:r>
          </a:p>
          <a:p>
            <a:pPr>
              <a:lnSpc>
                <a:spcPct val="100000"/>
              </a:lnSpc>
              <a:spcBef>
                <a:spcPts val="70"/>
              </a:spcBef>
            </a:pPr>
            <a:endParaRPr spc="-10" dirty="0"/>
          </a:p>
          <a:p>
            <a:pPr marL="12700" marR="6350" algn="just">
              <a:lnSpc>
                <a:spcPct val="100000"/>
              </a:lnSpc>
            </a:pPr>
            <a:r>
              <a:rPr b="0" spc="-100" dirty="0">
                <a:latin typeface="Roboto"/>
                <a:cs typeface="Roboto"/>
              </a:rPr>
              <a:t>The</a:t>
            </a:r>
            <a:r>
              <a:rPr b="0" spc="10" dirty="0">
                <a:latin typeface="Roboto"/>
                <a:cs typeface="Roboto"/>
              </a:rPr>
              <a:t> </a:t>
            </a:r>
            <a:r>
              <a:rPr b="0" spc="-70" dirty="0">
                <a:latin typeface="Roboto"/>
                <a:cs typeface="Roboto"/>
              </a:rPr>
              <a:t>total</a:t>
            </a:r>
            <a:r>
              <a:rPr b="0" spc="-15" dirty="0">
                <a:latin typeface="Roboto"/>
                <a:cs typeface="Roboto"/>
              </a:rPr>
              <a:t> </a:t>
            </a:r>
            <a:r>
              <a:rPr b="0" spc="-120" dirty="0">
                <a:solidFill>
                  <a:srgbClr val="006FC0"/>
                </a:solidFill>
                <a:latin typeface="Roboto"/>
                <a:cs typeface="Roboto"/>
              </a:rPr>
              <a:t>number</a:t>
            </a:r>
            <a:r>
              <a:rPr b="0" spc="30" dirty="0">
                <a:solidFill>
                  <a:srgbClr val="006FC0"/>
                </a:solidFill>
                <a:latin typeface="Roboto"/>
                <a:cs typeface="Roboto"/>
              </a:rPr>
              <a:t> </a:t>
            </a:r>
            <a:r>
              <a:rPr b="0" spc="-20" dirty="0">
                <a:solidFill>
                  <a:srgbClr val="006FC0"/>
                </a:solidFill>
                <a:latin typeface="Roboto"/>
                <a:cs typeface="Roboto"/>
              </a:rPr>
              <a:t>of</a:t>
            </a:r>
            <a:r>
              <a:rPr b="0" spc="-40" dirty="0">
                <a:solidFill>
                  <a:srgbClr val="006FC0"/>
                </a:solidFill>
                <a:latin typeface="Roboto"/>
                <a:cs typeface="Roboto"/>
              </a:rPr>
              <a:t> </a:t>
            </a:r>
            <a:r>
              <a:rPr b="0" spc="-105" dirty="0">
                <a:solidFill>
                  <a:srgbClr val="006FC0"/>
                </a:solidFill>
                <a:latin typeface="Roboto"/>
                <a:cs typeface="Roboto"/>
              </a:rPr>
              <a:t>hyperparameter</a:t>
            </a:r>
            <a:r>
              <a:rPr b="0" spc="20" dirty="0">
                <a:solidFill>
                  <a:srgbClr val="006FC0"/>
                </a:solidFill>
                <a:latin typeface="Roboto"/>
                <a:cs typeface="Roboto"/>
              </a:rPr>
              <a:t> </a:t>
            </a:r>
            <a:r>
              <a:rPr b="0" spc="-90" dirty="0">
                <a:latin typeface="Roboto"/>
                <a:cs typeface="Roboto"/>
              </a:rPr>
              <a:t>value</a:t>
            </a:r>
            <a:r>
              <a:rPr b="0" spc="10" dirty="0">
                <a:latin typeface="Roboto"/>
                <a:cs typeface="Roboto"/>
              </a:rPr>
              <a:t> </a:t>
            </a:r>
            <a:r>
              <a:rPr b="0" spc="-95" dirty="0">
                <a:latin typeface="Roboto"/>
                <a:cs typeface="Roboto"/>
              </a:rPr>
              <a:t>combination</a:t>
            </a:r>
            <a:r>
              <a:rPr b="0" spc="25" dirty="0">
                <a:latin typeface="Roboto"/>
                <a:cs typeface="Roboto"/>
              </a:rPr>
              <a:t> </a:t>
            </a:r>
            <a:r>
              <a:rPr b="0" spc="-114" dirty="0">
                <a:latin typeface="Roboto"/>
                <a:cs typeface="Roboto"/>
              </a:rPr>
              <a:t>can</a:t>
            </a:r>
            <a:r>
              <a:rPr b="0" spc="25" dirty="0">
                <a:latin typeface="Roboto"/>
                <a:cs typeface="Roboto"/>
              </a:rPr>
              <a:t> </a:t>
            </a:r>
            <a:r>
              <a:rPr b="0" spc="-110" dirty="0">
                <a:latin typeface="Roboto"/>
                <a:cs typeface="Roboto"/>
              </a:rPr>
              <a:t>become</a:t>
            </a:r>
            <a:r>
              <a:rPr b="0" spc="25" dirty="0">
                <a:latin typeface="Roboto"/>
                <a:cs typeface="Roboto"/>
              </a:rPr>
              <a:t> </a:t>
            </a:r>
            <a:r>
              <a:rPr b="0" spc="-90" dirty="0">
                <a:solidFill>
                  <a:srgbClr val="006FC0"/>
                </a:solidFill>
                <a:latin typeface="Roboto"/>
                <a:cs typeface="Roboto"/>
              </a:rPr>
              <a:t>very</a:t>
            </a:r>
            <a:r>
              <a:rPr b="0" spc="10" dirty="0">
                <a:solidFill>
                  <a:srgbClr val="006FC0"/>
                </a:solidFill>
                <a:latin typeface="Roboto"/>
                <a:cs typeface="Roboto"/>
              </a:rPr>
              <a:t> </a:t>
            </a:r>
            <a:r>
              <a:rPr b="0" spc="-100" dirty="0">
                <a:solidFill>
                  <a:srgbClr val="006FC0"/>
                </a:solidFill>
                <a:latin typeface="Roboto"/>
                <a:cs typeface="Roboto"/>
              </a:rPr>
              <a:t>high</a:t>
            </a:r>
            <a:r>
              <a:rPr b="0" spc="10" dirty="0">
                <a:solidFill>
                  <a:srgbClr val="006FC0"/>
                </a:solidFill>
                <a:latin typeface="Roboto"/>
                <a:cs typeface="Roboto"/>
              </a:rPr>
              <a:t> </a:t>
            </a:r>
            <a:r>
              <a:rPr b="0" spc="-40" dirty="0">
                <a:latin typeface="Roboto"/>
                <a:cs typeface="Roboto"/>
              </a:rPr>
              <a:t>(e.g.</a:t>
            </a:r>
            <a:r>
              <a:rPr b="0" spc="10" dirty="0">
                <a:latin typeface="Roboto"/>
                <a:cs typeface="Roboto"/>
              </a:rPr>
              <a:t> </a:t>
            </a:r>
            <a:r>
              <a:rPr b="0" dirty="0">
                <a:latin typeface="Roboto"/>
                <a:cs typeface="Roboto"/>
              </a:rPr>
              <a:t>5</a:t>
            </a:r>
            <a:r>
              <a:rPr b="0" spc="10" dirty="0">
                <a:latin typeface="Roboto"/>
                <a:cs typeface="Roboto"/>
              </a:rPr>
              <a:t> </a:t>
            </a:r>
            <a:r>
              <a:rPr b="0" spc="-100" dirty="0">
                <a:latin typeface="Roboto"/>
                <a:cs typeface="Roboto"/>
              </a:rPr>
              <a:t>hyperparameters</a:t>
            </a:r>
            <a:r>
              <a:rPr b="0" spc="15" dirty="0">
                <a:latin typeface="Roboto"/>
                <a:cs typeface="Roboto"/>
              </a:rPr>
              <a:t> </a:t>
            </a:r>
            <a:r>
              <a:rPr b="0" spc="-100" dirty="0">
                <a:latin typeface="Roboto"/>
                <a:cs typeface="Roboto"/>
              </a:rPr>
              <a:t>with</a:t>
            </a:r>
            <a:r>
              <a:rPr b="0" spc="10" dirty="0">
                <a:latin typeface="Roboto"/>
                <a:cs typeface="Roboto"/>
              </a:rPr>
              <a:t> </a:t>
            </a:r>
            <a:r>
              <a:rPr b="0" spc="-114" dirty="0">
                <a:latin typeface="Roboto"/>
                <a:cs typeface="Roboto"/>
              </a:rPr>
              <a:t>an</a:t>
            </a:r>
            <a:r>
              <a:rPr b="0" spc="30" dirty="0">
                <a:latin typeface="Roboto"/>
                <a:cs typeface="Roboto"/>
              </a:rPr>
              <a:t> </a:t>
            </a:r>
            <a:r>
              <a:rPr b="0" spc="-95" dirty="0">
                <a:latin typeface="Roboto"/>
                <a:cs typeface="Roboto"/>
              </a:rPr>
              <a:t>average</a:t>
            </a:r>
            <a:r>
              <a:rPr b="0" spc="20" dirty="0">
                <a:latin typeface="Roboto"/>
                <a:cs typeface="Roboto"/>
              </a:rPr>
              <a:t> </a:t>
            </a:r>
            <a:r>
              <a:rPr b="0" spc="-20" dirty="0">
                <a:latin typeface="Roboto"/>
                <a:cs typeface="Roboto"/>
              </a:rPr>
              <a:t>of</a:t>
            </a:r>
            <a:r>
              <a:rPr b="0" dirty="0">
                <a:latin typeface="Roboto"/>
                <a:cs typeface="Roboto"/>
              </a:rPr>
              <a:t> 4</a:t>
            </a:r>
            <a:r>
              <a:rPr b="0" spc="10" dirty="0">
                <a:latin typeface="Roboto"/>
                <a:cs typeface="Roboto"/>
              </a:rPr>
              <a:t> </a:t>
            </a:r>
            <a:r>
              <a:rPr b="0" spc="-70" dirty="0">
                <a:latin typeface="Roboto"/>
                <a:cs typeface="Roboto"/>
              </a:rPr>
              <a:t>hyperparameter </a:t>
            </a:r>
            <a:r>
              <a:rPr b="0" spc="-80" dirty="0">
                <a:latin typeface="Roboto"/>
                <a:cs typeface="Roboto"/>
              </a:rPr>
              <a:t>values</a:t>
            </a:r>
            <a:r>
              <a:rPr b="0" spc="-10" dirty="0">
                <a:latin typeface="Roboto"/>
                <a:cs typeface="Roboto"/>
              </a:rPr>
              <a:t> </a:t>
            </a:r>
            <a:r>
              <a:rPr b="0" spc="-75" dirty="0">
                <a:latin typeface="Roboto"/>
                <a:cs typeface="Roboto"/>
              </a:rPr>
              <a:t>results</a:t>
            </a:r>
            <a:r>
              <a:rPr b="0" spc="-10" dirty="0">
                <a:latin typeface="Roboto"/>
                <a:cs typeface="Roboto"/>
              </a:rPr>
              <a:t> </a:t>
            </a:r>
            <a:r>
              <a:rPr b="0" dirty="0">
                <a:latin typeface="Roboto"/>
                <a:cs typeface="Roboto"/>
              </a:rPr>
              <a:t>in</a:t>
            </a:r>
            <a:r>
              <a:rPr b="0" spc="-60" dirty="0">
                <a:latin typeface="Roboto"/>
                <a:cs typeface="Roboto"/>
              </a:rPr>
              <a:t> </a:t>
            </a:r>
            <a:r>
              <a:rPr b="0" spc="-75" dirty="0">
                <a:latin typeface="Roboto"/>
                <a:cs typeface="Roboto"/>
              </a:rPr>
              <a:t>1024</a:t>
            </a:r>
            <a:r>
              <a:rPr b="0" dirty="0">
                <a:latin typeface="Roboto"/>
                <a:cs typeface="Roboto"/>
              </a:rPr>
              <a:t> </a:t>
            </a:r>
            <a:r>
              <a:rPr b="0" spc="-100" dirty="0">
                <a:latin typeface="Roboto"/>
                <a:cs typeface="Roboto"/>
              </a:rPr>
              <a:t>combinations;</a:t>
            </a:r>
            <a:r>
              <a:rPr b="0" spc="15" dirty="0">
                <a:latin typeface="Roboto"/>
                <a:cs typeface="Roboto"/>
              </a:rPr>
              <a:t> </a:t>
            </a:r>
            <a:r>
              <a:rPr b="0" spc="-10" dirty="0">
                <a:latin typeface="Roboto"/>
                <a:cs typeface="Roboto"/>
              </a:rPr>
              <a:t>for </a:t>
            </a:r>
            <a:r>
              <a:rPr b="0" spc="-75" dirty="0">
                <a:latin typeface="Roboto"/>
                <a:cs typeface="Roboto"/>
              </a:rPr>
              <a:t>neural</a:t>
            </a:r>
            <a:r>
              <a:rPr b="0" spc="-5" dirty="0">
                <a:latin typeface="Roboto"/>
                <a:cs typeface="Roboto"/>
              </a:rPr>
              <a:t> </a:t>
            </a:r>
            <a:r>
              <a:rPr b="0" spc="-85" dirty="0">
                <a:latin typeface="Roboto"/>
                <a:cs typeface="Roboto"/>
              </a:rPr>
              <a:t>networks,</a:t>
            </a:r>
            <a:r>
              <a:rPr b="0" dirty="0">
                <a:latin typeface="Roboto"/>
                <a:cs typeface="Roboto"/>
              </a:rPr>
              <a:t> </a:t>
            </a:r>
            <a:r>
              <a:rPr b="0" spc="-10" dirty="0">
                <a:latin typeface="Roboto"/>
                <a:cs typeface="Roboto"/>
              </a:rPr>
              <a:t>far </a:t>
            </a:r>
            <a:r>
              <a:rPr b="0" spc="-80" dirty="0">
                <a:latin typeface="Roboto"/>
                <a:cs typeface="Roboto"/>
              </a:rPr>
              <a:t>more</a:t>
            </a:r>
            <a:r>
              <a:rPr b="0" dirty="0">
                <a:latin typeface="Roboto"/>
                <a:cs typeface="Roboto"/>
              </a:rPr>
              <a:t> </a:t>
            </a:r>
            <a:r>
              <a:rPr b="0" spc="-90" dirty="0">
                <a:latin typeface="Roboto"/>
                <a:cs typeface="Roboto"/>
              </a:rPr>
              <a:t>combinations</a:t>
            </a:r>
            <a:r>
              <a:rPr b="0" spc="5" dirty="0">
                <a:latin typeface="Roboto"/>
                <a:cs typeface="Roboto"/>
              </a:rPr>
              <a:t> </a:t>
            </a:r>
            <a:r>
              <a:rPr b="0" spc="-40" dirty="0">
                <a:latin typeface="Roboto"/>
                <a:cs typeface="Roboto"/>
              </a:rPr>
              <a:t>are</a:t>
            </a:r>
            <a:r>
              <a:rPr b="0" spc="5" dirty="0">
                <a:latin typeface="Roboto"/>
                <a:cs typeface="Roboto"/>
              </a:rPr>
              <a:t> </a:t>
            </a:r>
            <a:r>
              <a:rPr b="0" spc="-70" dirty="0">
                <a:latin typeface="Roboto"/>
                <a:cs typeface="Roboto"/>
              </a:rPr>
              <a:t>possible</a:t>
            </a:r>
            <a:r>
              <a:rPr b="0" spc="5" dirty="0">
                <a:latin typeface="Roboto"/>
                <a:cs typeface="Roboto"/>
              </a:rPr>
              <a:t> </a:t>
            </a:r>
            <a:r>
              <a:rPr b="0" spc="-30" dirty="0">
                <a:latin typeface="Roboto"/>
                <a:cs typeface="Roboto"/>
              </a:rPr>
              <a:t>as</a:t>
            </a:r>
            <a:r>
              <a:rPr b="0" spc="-5" dirty="0">
                <a:latin typeface="Roboto"/>
                <a:cs typeface="Roboto"/>
              </a:rPr>
              <a:t> </a:t>
            </a:r>
            <a:r>
              <a:rPr b="0" spc="-50" dirty="0">
                <a:latin typeface="Roboto"/>
                <a:cs typeface="Roboto"/>
              </a:rPr>
              <a:t>the</a:t>
            </a:r>
            <a:r>
              <a:rPr b="0" spc="-5" dirty="0">
                <a:latin typeface="Roboto"/>
                <a:cs typeface="Roboto"/>
              </a:rPr>
              <a:t> </a:t>
            </a:r>
            <a:r>
              <a:rPr b="0" spc="-110" dirty="0">
                <a:latin typeface="Roboto"/>
                <a:cs typeface="Roboto"/>
              </a:rPr>
              <a:t>number</a:t>
            </a:r>
            <a:r>
              <a:rPr b="0" spc="20" dirty="0">
                <a:latin typeface="Roboto"/>
                <a:cs typeface="Roboto"/>
              </a:rPr>
              <a:t> </a:t>
            </a:r>
            <a:r>
              <a:rPr b="0" dirty="0">
                <a:latin typeface="Roboto"/>
                <a:cs typeface="Roboto"/>
              </a:rPr>
              <a:t>of</a:t>
            </a:r>
            <a:r>
              <a:rPr b="0" spc="-10" dirty="0">
                <a:latin typeface="Roboto"/>
                <a:cs typeface="Roboto"/>
              </a:rPr>
              <a:t> </a:t>
            </a:r>
            <a:r>
              <a:rPr b="0" spc="-60" dirty="0">
                <a:latin typeface="Roboto"/>
                <a:cs typeface="Roboto"/>
              </a:rPr>
              <a:t>layers</a:t>
            </a:r>
            <a:r>
              <a:rPr b="0" spc="5" dirty="0">
                <a:latin typeface="Roboto"/>
                <a:cs typeface="Roboto"/>
              </a:rPr>
              <a:t> </a:t>
            </a:r>
            <a:r>
              <a:rPr b="0" spc="-80" dirty="0">
                <a:latin typeface="Roboto"/>
                <a:cs typeface="Roboto"/>
              </a:rPr>
              <a:t>and</a:t>
            </a:r>
            <a:r>
              <a:rPr b="0" spc="-5" dirty="0">
                <a:latin typeface="Roboto"/>
                <a:cs typeface="Roboto"/>
              </a:rPr>
              <a:t> </a:t>
            </a:r>
            <a:r>
              <a:rPr b="0" spc="-45" dirty="0">
                <a:latin typeface="Roboto"/>
                <a:cs typeface="Roboto"/>
              </a:rPr>
              <a:t>the</a:t>
            </a:r>
            <a:r>
              <a:rPr b="0" spc="-5" dirty="0">
                <a:latin typeface="Roboto"/>
                <a:cs typeface="Roboto"/>
              </a:rPr>
              <a:t> </a:t>
            </a:r>
            <a:r>
              <a:rPr b="0" spc="-110" dirty="0">
                <a:latin typeface="Roboto"/>
                <a:cs typeface="Roboto"/>
              </a:rPr>
              <a:t>amount</a:t>
            </a:r>
            <a:r>
              <a:rPr b="0" spc="20" dirty="0">
                <a:latin typeface="Roboto"/>
                <a:cs typeface="Roboto"/>
              </a:rPr>
              <a:t> </a:t>
            </a:r>
            <a:r>
              <a:rPr b="0" spc="-25" dirty="0">
                <a:latin typeface="Roboto"/>
                <a:cs typeface="Roboto"/>
              </a:rPr>
              <a:t>of </a:t>
            </a:r>
            <a:r>
              <a:rPr b="0" spc="-105" dirty="0">
                <a:latin typeface="Roboto"/>
                <a:cs typeface="Roboto"/>
              </a:rPr>
              <a:t>neurons</a:t>
            </a:r>
            <a:r>
              <a:rPr b="0" spc="-45" dirty="0">
                <a:latin typeface="Roboto"/>
                <a:cs typeface="Roboto"/>
              </a:rPr>
              <a:t> </a:t>
            </a:r>
            <a:r>
              <a:rPr b="0" spc="-95" dirty="0">
                <a:latin typeface="Roboto"/>
                <a:cs typeface="Roboto"/>
              </a:rPr>
              <a:t>per</a:t>
            </a:r>
            <a:r>
              <a:rPr b="0" spc="-15" dirty="0">
                <a:latin typeface="Roboto"/>
                <a:cs typeface="Roboto"/>
              </a:rPr>
              <a:t> </a:t>
            </a:r>
            <a:r>
              <a:rPr b="0" spc="-85" dirty="0">
                <a:latin typeface="Roboto"/>
                <a:cs typeface="Roboto"/>
              </a:rPr>
              <a:t>layer</a:t>
            </a:r>
            <a:r>
              <a:rPr b="0" dirty="0">
                <a:latin typeface="Roboto"/>
                <a:cs typeface="Roboto"/>
              </a:rPr>
              <a:t> </a:t>
            </a:r>
            <a:r>
              <a:rPr b="0" spc="-120" dirty="0">
                <a:latin typeface="Roboto"/>
                <a:cs typeface="Roboto"/>
              </a:rPr>
              <a:t>can</a:t>
            </a:r>
            <a:r>
              <a:rPr b="0" spc="5" dirty="0">
                <a:latin typeface="Roboto"/>
                <a:cs typeface="Roboto"/>
              </a:rPr>
              <a:t> </a:t>
            </a:r>
            <a:r>
              <a:rPr b="0" spc="-105" dirty="0">
                <a:latin typeface="Roboto"/>
                <a:cs typeface="Roboto"/>
              </a:rPr>
              <a:t>be</a:t>
            </a:r>
            <a:r>
              <a:rPr b="0" spc="-15" dirty="0">
                <a:latin typeface="Roboto"/>
                <a:cs typeface="Roboto"/>
              </a:rPr>
              <a:t> </a:t>
            </a:r>
            <a:r>
              <a:rPr b="0" spc="-10" dirty="0">
                <a:latin typeface="Roboto"/>
                <a:cs typeface="Roboto"/>
              </a:rPr>
              <a:t>high).</a:t>
            </a:r>
          </a:p>
          <a:p>
            <a:pPr marL="12700" algn="just">
              <a:lnSpc>
                <a:spcPct val="100000"/>
              </a:lnSpc>
              <a:spcBef>
                <a:spcPts val="409"/>
              </a:spcBef>
            </a:pPr>
            <a:r>
              <a:rPr b="0" spc="-80" dirty="0">
                <a:latin typeface="Roboto"/>
                <a:cs typeface="Roboto"/>
              </a:rPr>
              <a:t>A</a:t>
            </a:r>
            <a:r>
              <a:rPr b="0" spc="5" dirty="0">
                <a:latin typeface="Roboto"/>
                <a:cs typeface="Roboto"/>
              </a:rPr>
              <a:t> </a:t>
            </a:r>
            <a:r>
              <a:rPr b="0" spc="-60" dirty="0">
                <a:solidFill>
                  <a:srgbClr val="006FC0"/>
                </a:solidFill>
                <a:latin typeface="Roboto"/>
                <a:cs typeface="Roboto"/>
              </a:rPr>
              <a:t>full</a:t>
            </a:r>
            <a:r>
              <a:rPr b="0" spc="-5" dirty="0">
                <a:solidFill>
                  <a:srgbClr val="006FC0"/>
                </a:solidFill>
                <a:latin typeface="Roboto"/>
                <a:cs typeface="Roboto"/>
              </a:rPr>
              <a:t> </a:t>
            </a:r>
            <a:r>
              <a:rPr b="0" spc="-85" dirty="0">
                <a:solidFill>
                  <a:srgbClr val="006FC0"/>
                </a:solidFill>
                <a:latin typeface="Roboto"/>
                <a:cs typeface="Roboto"/>
              </a:rPr>
              <a:t>grid</a:t>
            </a:r>
            <a:r>
              <a:rPr b="0" spc="-10" dirty="0">
                <a:solidFill>
                  <a:srgbClr val="006FC0"/>
                </a:solidFill>
                <a:latin typeface="Roboto"/>
                <a:cs typeface="Roboto"/>
              </a:rPr>
              <a:t> </a:t>
            </a:r>
            <a:r>
              <a:rPr b="0" spc="-105" dirty="0">
                <a:solidFill>
                  <a:srgbClr val="006FC0"/>
                </a:solidFill>
                <a:latin typeface="Roboto"/>
                <a:cs typeface="Roboto"/>
              </a:rPr>
              <a:t>search</a:t>
            </a:r>
            <a:r>
              <a:rPr b="0" spc="-5" dirty="0">
                <a:solidFill>
                  <a:srgbClr val="006FC0"/>
                </a:solidFill>
                <a:latin typeface="Roboto"/>
                <a:cs typeface="Roboto"/>
              </a:rPr>
              <a:t> </a:t>
            </a:r>
            <a:r>
              <a:rPr b="0" spc="-100" dirty="0">
                <a:latin typeface="Roboto"/>
                <a:cs typeface="Roboto"/>
              </a:rPr>
              <a:t>with</a:t>
            </a:r>
            <a:r>
              <a:rPr b="0" dirty="0">
                <a:latin typeface="Roboto"/>
                <a:cs typeface="Roboto"/>
              </a:rPr>
              <a:t> </a:t>
            </a:r>
            <a:r>
              <a:rPr b="0" spc="-85" dirty="0">
                <a:latin typeface="Roboto"/>
                <a:cs typeface="Roboto"/>
              </a:rPr>
              <a:t>train</a:t>
            </a:r>
            <a:r>
              <a:rPr b="0" spc="-5" dirty="0">
                <a:latin typeface="Roboto"/>
                <a:cs typeface="Roboto"/>
              </a:rPr>
              <a:t> </a:t>
            </a:r>
            <a:r>
              <a:rPr b="0" spc="-120" dirty="0">
                <a:latin typeface="Roboto"/>
                <a:cs typeface="Roboto"/>
              </a:rPr>
              <a:t>and</a:t>
            </a:r>
            <a:r>
              <a:rPr b="0" spc="5" dirty="0">
                <a:latin typeface="Roboto"/>
                <a:cs typeface="Roboto"/>
              </a:rPr>
              <a:t> </a:t>
            </a:r>
            <a:r>
              <a:rPr b="0" spc="-85" dirty="0">
                <a:latin typeface="Roboto"/>
                <a:cs typeface="Roboto"/>
              </a:rPr>
              <a:t>test</a:t>
            </a:r>
            <a:r>
              <a:rPr b="0" spc="-10" dirty="0">
                <a:latin typeface="Roboto"/>
                <a:cs typeface="Roboto"/>
              </a:rPr>
              <a:t> </a:t>
            </a:r>
            <a:r>
              <a:rPr b="0" spc="-114" dirty="0">
                <a:latin typeface="Roboto"/>
                <a:cs typeface="Roboto"/>
              </a:rPr>
              <a:t>a</a:t>
            </a:r>
            <a:r>
              <a:rPr b="0" spc="5" dirty="0">
                <a:latin typeface="Roboto"/>
                <a:cs typeface="Roboto"/>
              </a:rPr>
              <a:t> </a:t>
            </a:r>
            <a:r>
              <a:rPr b="0" spc="-110" dirty="0">
                <a:latin typeface="Roboto"/>
                <a:cs typeface="Roboto"/>
              </a:rPr>
              <a:t>model</a:t>
            </a:r>
            <a:r>
              <a:rPr b="0" dirty="0">
                <a:latin typeface="Roboto"/>
                <a:cs typeface="Roboto"/>
              </a:rPr>
              <a:t> </a:t>
            </a:r>
            <a:r>
              <a:rPr b="0" spc="-65" dirty="0">
                <a:latin typeface="Roboto"/>
                <a:cs typeface="Roboto"/>
              </a:rPr>
              <a:t>for</a:t>
            </a:r>
            <a:r>
              <a:rPr b="0" spc="-15" dirty="0">
                <a:latin typeface="Roboto"/>
                <a:cs typeface="Roboto"/>
              </a:rPr>
              <a:t> </a:t>
            </a:r>
            <a:r>
              <a:rPr b="0" spc="-95" dirty="0">
                <a:latin typeface="Roboto"/>
                <a:cs typeface="Roboto"/>
              </a:rPr>
              <a:t>every</a:t>
            </a:r>
            <a:r>
              <a:rPr b="0" spc="5" dirty="0">
                <a:latin typeface="Roboto"/>
                <a:cs typeface="Roboto"/>
              </a:rPr>
              <a:t> </a:t>
            </a:r>
            <a:r>
              <a:rPr b="0" spc="-60" dirty="0">
                <a:latin typeface="Roboto"/>
                <a:cs typeface="Roboto"/>
              </a:rPr>
              <a:t>cell</a:t>
            </a:r>
            <a:r>
              <a:rPr b="0" spc="20" dirty="0">
                <a:latin typeface="Roboto"/>
                <a:cs typeface="Roboto"/>
              </a:rPr>
              <a:t> </a:t>
            </a:r>
            <a:r>
              <a:rPr b="0" spc="-80" dirty="0">
                <a:latin typeface="Roboto"/>
                <a:cs typeface="Roboto"/>
              </a:rPr>
              <a:t>in</a:t>
            </a:r>
            <a:r>
              <a:rPr b="0" spc="-5" dirty="0">
                <a:latin typeface="Roboto"/>
                <a:cs typeface="Roboto"/>
              </a:rPr>
              <a:t> </a:t>
            </a:r>
            <a:r>
              <a:rPr b="0" spc="-100" dirty="0">
                <a:latin typeface="Roboto"/>
                <a:cs typeface="Roboto"/>
              </a:rPr>
              <a:t>the</a:t>
            </a:r>
            <a:r>
              <a:rPr b="0" spc="-10" dirty="0">
                <a:latin typeface="Roboto"/>
                <a:cs typeface="Roboto"/>
              </a:rPr>
              <a:t> </a:t>
            </a:r>
            <a:r>
              <a:rPr b="0" spc="-70" dirty="0">
                <a:latin typeface="Roboto"/>
                <a:cs typeface="Roboto"/>
              </a:rPr>
              <a:t>grid,</a:t>
            </a:r>
            <a:r>
              <a:rPr b="0" spc="-10" dirty="0">
                <a:latin typeface="Roboto"/>
                <a:cs typeface="Roboto"/>
              </a:rPr>
              <a:t> </a:t>
            </a:r>
            <a:r>
              <a:rPr b="0" spc="-20" dirty="0">
                <a:latin typeface="Roboto"/>
                <a:cs typeface="Roboto"/>
              </a:rPr>
              <a:t>i.e.</a:t>
            </a:r>
            <a:r>
              <a:rPr b="0" spc="15" dirty="0">
                <a:latin typeface="Roboto"/>
                <a:cs typeface="Roboto"/>
              </a:rPr>
              <a:t> </a:t>
            </a:r>
            <a:r>
              <a:rPr b="0" spc="-95" dirty="0">
                <a:latin typeface="Roboto"/>
                <a:cs typeface="Roboto"/>
              </a:rPr>
              <a:t>every</a:t>
            </a:r>
            <a:r>
              <a:rPr b="0" spc="10" dirty="0">
                <a:latin typeface="Roboto"/>
                <a:cs typeface="Roboto"/>
              </a:rPr>
              <a:t> </a:t>
            </a:r>
            <a:r>
              <a:rPr b="0" spc="-100" dirty="0">
                <a:latin typeface="Roboto"/>
                <a:cs typeface="Roboto"/>
              </a:rPr>
              <a:t>combination</a:t>
            </a:r>
            <a:r>
              <a:rPr b="0" spc="-25" dirty="0">
                <a:latin typeface="Roboto"/>
                <a:cs typeface="Roboto"/>
              </a:rPr>
              <a:t> </a:t>
            </a:r>
            <a:r>
              <a:rPr b="0" spc="-65" dirty="0">
                <a:latin typeface="Roboto"/>
                <a:cs typeface="Roboto"/>
              </a:rPr>
              <a:t>of</a:t>
            </a:r>
            <a:r>
              <a:rPr b="0" spc="-15" dirty="0">
                <a:latin typeface="Roboto"/>
                <a:cs typeface="Roboto"/>
              </a:rPr>
              <a:t> </a:t>
            </a:r>
            <a:r>
              <a:rPr b="0" spc="-105" dirty="0">
                <a:latin typeface="Roboto"/>
                <a:cs typeface="Roboto"/>
              </a:rPr>
              <a:t>hyperparameter</a:t>
            </a:r>
            <a:r>
              <a:rPr b="0" spc="-25" dirty="0">
                <a:latin typeface="Roboto"/>
                <a:cs typeface="Roboto"/>
              </a:rPr>
              <a:t> </a:t>
            </a:r>
            <a:r>
              <a:rPr b="0" spc="-10" dirty="0">
                <a:latin typeface="Roboto"/>
                <a:cs typeface="Roboto"/>
              </a:rPr>
              <a:t>values.</a:t>
            </a:r>
          </a:p>
          <a:p>
            <a:pPr marL="12700" marR="5715" algn="just">
              <a:lnSpc>
                <a:spcPct val="100000"/>
              </a:lnSpc>
              <a:spcBef>
                <a:spcPts val="395"/>
              </a:spcBef>
            </a:pPr>
            <a:r>
              <a:rPr b="0" spc="-45" dirty="0">
                <a:latin typeface="Roboto"/>
                <a:cs typeface="Roboto"/>
              </a:rPr>
              <a:t>For </a:t>
            </a:r>
            <a:r>
              <a:rPr b="0" spc="-60" dirty="0">
                <a:latin typeface="Roboto"/>
                <a:cs typeface="Roboto"/>
              </a:rPr>
              <a:t>large</a:t>
            </a:r>
            <a:r>
              <a:rPr b="0" spc="-25" dirty="0">
                <a:latin typeface="Roboto"/>
                <a:cs typeface="Roboto"/>
              </a:rPr>
              <a:t> </a:t>
            </a:r>
            <a:r>
              <a:rPr b="0" spc="-70" dirty="0">
                <a:latin typeface="Roboto"/>
                <a:cs typeface="Roboto"/>
              </a:rPr>
              <a:t>datasets,</a:t>
            </a:r>
            <a:r>
              <a:rPr b="0" spc="-10" dirty="0">
                <a:latin typeface="Roboto"/>
                <a:cs typeface="Roboto"/>
              </a:rPr>
              <a:t> </a:t>
            </a:r>
            <a:r>
              <a:rPr b="0" spc="-80" dirty="0">
                <a:latin typeface="Roboto"/>
                <a:cs typeface="Roboto"/>
              </a:rPr>
              <a:t>and</a:t>
            </a:r>
            <a:r>
              <a:rPr b="0" spc="-5" dirty="0">
                <a:latin typeface="Roboto"/>
                <a:cs typeface="Roboto"/>
              </a:rPr>
              <a:t> </a:t>
            </a:r>
            <a:r>
              <a:rPr b="0" spc="-90" dirty="0">
                <a:latin typeface="Roboto"/>
                <a:cs typeface="Roboto"/>
              </a:rPr>
              <a:t>complex</a:t>
            </a:r>
            <a:r>
              <a:rPr b="0" dirty="0">
                <a:latin typeface="Roboto"/>
                <a:cs typeface="Roboto"/>
              </a:rPr>
              <a:t> </a:t>
            </a:r>
            <a:r>
              <a:rPr b="0" spc="-95" dirty="0">
                <a:latin typeface="Roboto"/>
                <a:cs typeface="Roboto"/>
              </a:rPr>
              <a:t>methods,</a:t>
            </a:r>
            <a:r>
              <a:rPr b="0" spc="10" dirty="0">
                <a:latin typeface="Roboto"/>
                <a:cs typeface="Roboto"/>
              </a:rPr>
              <a:t> </a:t>
            </a:r>
            <a:r>
              <a:rPr b="0" spc="-75" dirty="0">
                <a:latin typeface="Roboto"/>
                <a:cs typeface="Roboto"/>
              </a:rPr>
              <a:t>training</a:t>
            </a:r>
            <a:r>
              <a:rPr b="0" spc="5" dirty="0">
                <a:latin typeface="Roboto"/>
                <a:cs typeface="Roboto"/>
              </a:rPr>
              <a:t> </a:t>
            </a:r>
            <a:r>
              <a:rPr b="0" spc="-80" dirty="0">
                <a:latin typeface="Roboto"/>
                <a:cs typeface="Roboto"/>
              </a:rPr>
              <a:t>can</a:t>
            </a:r>
            <a:r>
              <a:rPr b="0" dirty="0">
                <a:latin typeface="Roboto"/>
                <a:cs typeface="Roboto"/>
              </a:rPr>
              <a:t> </a:t>
            </a:r>
            <a:r>
              <a:rPr b="0" spc="-100" dirty="0">
                <a:latin typeface="Roboto"/>
                <a:cs typeface="Roboto"/>
              </a:rPr>
              <a:t>become</a:t>
            </a:r>
            <a:r>
              <a:rPr b="0" spc="10" dirty="0">
                <a:latin typeface="Roboto"/>
                <a:cs typeface="Roboto"/>
              </a:rPr>
              <a:t> </a:t>
            </a:r>
            <a:r>
              <a:rPr b="0" spc="-65" dirty="0">
                <a:latin typeface="Roboto"/>
                <a:cs typeface="Roboto"/>
              </a:rPr>
              <a:t>very</a:t>
            </a:r>
            <a:r>
              <a:rPr b="0" dirty="0">
                <a:latin typeface="Roboto"/>
                <a:cs typeface="Roboto"/>
              </a:rPr>
              <a:t> </a:t>
            </a:r>
            <a:r>
              <a:rPr b="0" spc="-45" dirty="0">
                <a:latin typeface="Roboto"/>
                <a:cs typeface="Roboto"/>
              </a:rPr>
              <a:t>long,</a:t>
            </a:r>
            <a:r>
              <a:rPr b="0" dirty="0">
                <a:latin typeface="Roboto"/>
                <a:cs typeface="Roboto"/>
              </a:rPr>
              <a:t> </a:t>
            </a:r>
            <a:r>
              <a:rPr b="0" spc="-100" dirty="0">
                <a:latin typeface="Roboto"/>
                <a:cs typeface="Roboto"/>
              </a:rPr>
              <a:t>making</a:t>
            </a:r>
            <a:r>
              <a:rPr b="0" spc="10" dirty="0">
                <a:latin typeface="Roboto"/>
                <a:cs typeface="Roboto"/>
              </a:rPr>
              <a:t> </a:t>
            </a:r>
            <a:r>
              <a:rPr b="0" dirty="0">
                <a:latin typeface="Roboto"/>
                <a:cs typeface="Roboto"/>
              </a:rPr>
              <a:t>it </a:t>
            </a:r>
            <a:r>
              <a:rPr b="0" spc="-65" dirty="0">
                <a:latin typeface="Roboto"/>
                <a:cs typeface="Roboto"/>
              </a:rPr>
              <a:t>practically</a:t>
            </a:r>
            <a:r>
              <a:rPr b="0" dirty="0">
                <a:latin typeface="Roboto"/>
                <a:cs typeface="Roboto"/>
              </a:rPr>
              <a:t> </a:t>
            </a:r>
            <a:r>
              <a:rPr b="0" spc="-85" dirty="0">
                <a:latin typeface="Roboto"/>
                <a:cs typeface="Roboto"/>
              </a:rPr>
              <a:t>impossible</a:t>
            </a:r>
            <a:r>
              <a:rPr b="0" dirty="0">
                <a:latin typeface="Roboto"/>
                <a:cs typeface="Roboto"/>
              </a:rPr>
              <a:t> to </a:t>
            </a:r>
            <a:r>
              <a:rPr b="0" spc="-35" dirty="0">
                <a:latin typeface="Roboto"/>
                <a:cs typeface="Roboto"/>
              </a:rPr>
              <a:t>do</a:t>
            </a:r>
            <a:r>
              <a:rPr b="0" spc="-5" dirty="0">
                <a:latin typeface="Roboto"/>
                <a:cs typeface="Roboto"/>
              </a:rPr>
              <a:t> </a:t>
            </a:r>
            <a:r>
              <a:rPr b="0" dirty="0">
                <a:latin typeface="Roboto"/>
                <a:cs typeface="Roboto"/>
              </a:rPr>
              <a:t>a</a:t>
            </a:r>
            <a:r>
              <a:rPr b="0" spc="-5" dirty="0">
                <a:latin typeface="Roboto"/>
                <a:cs typeface="Roboto"/>
              </a:rPr>
              <a:t> </a:t>
            </a:r>
            <a:r>
              <a:rPr b="0" spc="-10" dirty="0">
                <a:latin typeface="Roboto"/>
                <a:cs typeface="Roboto"/>
              </a:rPr>
              <a:t>full</a:t>
            </a:r>
            <a:r>
              <a:rPr b="0" dirty="0">
                <a:latin typeface="Roboto"/>
                <a:cs typeface="Roboto"/>
              </a:rPr>
              <a:t> </a:t>
            </a:r>
            <a:r>
              <a:rPr b="0" spc="-50" dirty="0">
                <a:latin typeface="Roboto"/>
                <a:cs typeface="Roboto"/>
              </a:rPr>
              <a:t>grid</a:t>
            </a:r>
            <a:r>
              <a:rPr b="0" spc="-5" dirty="0">
                <a:latin typeface="Roboto"/>
                <a:cs typeface="Roboto"/>
              </a:rPr>
              <a:t> </a:t>
            </a:r>
            <a:r>
              <a:rPr b="0" spc="-75" dirty="0">
                <a:latin typeface="Roboto"/>
                <a:cs typeface="Roboto"/>
              </a:rPr>
              <a:t>search.</a:t>
            </a:r>
            <a:r>
              <a:rPr b="0" spc="-5" dirty="0">
                <a:latin typeface="Roboto"/>
                <a:cs typeface="Roboto"/>
              </a:rPr>
              <a:t> </a:t>
            </a:r>
            <a:r>
              <a:rPr b="0" dirty="0">
                <a:latin typeface="Roboto"/>
                <a:cs typeface="Roboto"/>
              </a:rPr>
              <a:t>In </a:t>
            </a:r>
            <a:r>
              <a:rPr b="0" spc="-20" dirty="0">
                <a:latin typeface="Roboto"/>
                <a:cs typeface="Roboto"/>
              </a:rPr>
              <a:t>that </a:t>
            </a:r>
            <a:r>
              <a:rPr b="0" spc="-85" dirty="0">
                <a:latin typeface="Roboto"/>
                <a:cs typeface="Roboto"/>
              </a:rPr>
              <a:t>case,</a:t>
            </a:r>
            <a:r>
              <a:rPr b="0" spc="15" dirty="0">
                <a:latin typeface="Roboto"/>
                <a:cs typeface="Roboto"/>
              </a:rPr>
              <a:t> </a:t>
            </a:r>
            <a:r>
              <a:rPr b="0" spc="-114" dirty="0">
                <a:latin typeface="Roboto"/>
                <a:cs typeface="Roboto"/>
              </a:rPr>
              <a:t>a</a:t>
            </a:r>
            <a:r>
              <a:rPr b="0" spc="5" dirty="0">
                <a:latin typeface="Roboto"/>
                <a:cs typeface="Roboto"/>
              </a:rPr>
              <a:t> </a:t>
            </a:r>
            <a:r>
              <a:rPr b="0" spc="-120" dirty="0">
                <a:solidFill>
                  <a:srgbClr val="006FC0"/>
                </a:solidFill>
                <a:latin typeface="Roboto"/>
                <a:cs typeface="Roboto"/>
              </a:rPr>
              <a:t>random</a:t>
            </a:r>
            <a:r>
              <a:rPr b="0" spc="-20" dirty="0">
                <a:solidFill>
                  <a:srgbClr val="006FC0"/>
                </a:solidFill>
                <a:latin typeface="Roboto"/>
                <a:cs typeface="Roboto"/>
              </a:rPr>
              <a:t> </a:t>
            </a:r>
            <a:r>
              <a:rPr b="0" spc="-85" dirty="0">
                <a:solidFill>
                  <a:srgbClr val="006FC0"/>
                </a:solidFill>
                <a:latin typeface="Roboto"/>
                <a:cs typeface="Roboto"/>
              </a:rPr>
              <a:t>grid</a:t>
            </a:r>
            <a:r>
              <a:rPr b="0" spc="-5" dirty="0">
                <a:solidFill>
                  <a:srgbClr val="006FC0"/>
                </a:solidFill>
                <a:latin typeface="Roboto"/>
                <a:cs typeface="Roboto"/>
              </a:rPr>
              <a:t> </a:t>
            </a:r>
            <a:r>
              <a:rPr b="0" spc="-105" dirty="0">
                <a:solidFill>
                  <a:srgbClr val="006FC0"/>
                </a:solidFill>
                <a:latin typeface="Roboto"/>
                <a:cs typeface="Roboto"/>
              </a:rPr>
              <a:t>search</a:t>
            </a:r>
            <a:r>
              <a:rPr b="0" spc="5" dirty="0">
                <a:solidFill>
                  <a:srgbClr val="006FC0"/>
                </a:solidFill>
                <a:latin typeface="Roboto"/>
                <a:cs typeface="Roboto"/>
              </a:rPr>
              <a:t> </a:t>
            </a:r>
            <a:r>
              <a:rPr b="0" spc="-120" dirty="0">
                <a:latin typeface="Roboto"/>
                <a:cs typeface="Roboto"/>
              </a:rPr>
              <a:t>can</a:t>
            </a:r>
            <a:r>
              <a:rPr b="0" spc="10" dirty="0">
                <a:latin typeface="Roboto"/>
                <a:cs typeface="Roboto"/>
              </a:rPr>
              <a:t> </a:t>
            </a:r>
            <a:r>
              <a:rPr b="0" spc="-105" dirty="0">
                <a:latin typeface="Roboto"/>
                <a:cs typeface="Roboto"/>
              </a:rPr>
              <a:t>be</a:t>
            </a:r>
            <a:r>
              <a:rPr b="0" spc="-10" dirty="0">
                <a:latin typeface="Roboto"/>
                <a:cs typeface="Roboto"/>
              </a:rPr>
              <a:t> </a:t>
            </a:r>
            <a:r>
              <a:rPr b="0" spc="-95" dirty="0">
                <a:latin typeface="Roboto"/>
                <a:cs typeface="Roboto"/>
              </a:rPr>
              <a:t>used,</a:t>
            </a:r>
            <a:r>
              <a:rPr b="0" spc="5" dirty="0">
                <a:latin typeface="Roboto"/>
                <a:cs typeface="Roboto"/>
              </a:rPr>
              <a:t> </a:t>
            </a:r>
            <a:r>
              <a:rPr b="0" spc="-110" dirty="0">
                <a:latin typeface="Roboto"/>
                <a:cs typeface="Roboto"/>
              </a:rPr>
              <a:t>where</a:t>
            </a:r>
            <a:r>
              <a:rPr b="0" spc="-10" dirty="0">
                <a:latin typeface="Roboto"/>
                <a:cs typeface="Roboto"/>
              </a:rPr>
              <a:t> </a:t>
            </a:r>
            <a:r>
              <a:rPr b="0" spc="-80" dirty="0">
                <a:latin typeface="Roboto"/>
                <a:cs typeface="Roboto"/>
              </a:rPr>
              <a:t>grid</a:t>
            </a:r>
            <a:r>
              <a:rPr b="0" spc="10" dirty="0">
                <a:latin typeface="Roboto"/>
                <a:cs typeface="Roboto"/>
              </a:rPr>
              <a:t> </a:t>
            </a:r>
            <a:r>
              <a:rPr b="0" spc="-80" dirty="0">
                <a:latin typeface="Roboto"/>
                <a:cs typeface="Roboto"/>
              </a:rPr>
              <a:t>cells</a:t>
            </a:r>
            <a:r>
              <a:rPr b="0" spc="5" dirty="0">
                <a:latin typeface="Roboto"/>
                <a:cs typeface="Roboto"/>
              </a:rPr>
              <a:t> </a:t>
            </a:r>
            <a:r>
              <a:rPr b="0" spc="-90" dirty="0">
                <a:latin typeface="Roboto"/>
                <a:cs typeface="Roboto"/>
              </a:rPr>
              <a:t>are</a:t>
            </a:r>
            <a:r>
              <a:rPr b="0" spc="5" dirty="0">
                <a:latin typeface="Roboto"/>
                <a:cs typeface="Roboto"/>
              </a:rPr>
              <a:t> </a:t>
            </a:r>
            <a:r>
              <a:rPr b="0" spc="-105" dirty="0">
                <a:latin typeface="Roboto"/>
                <a:cs typeface="Roboto"/>
              </a:rPr>
              <a:t>randomly</a:t>
            </a:r>
            <a:r>
              <a:rPr b="0" dirty="0">
                <a:latin typeface="Roboto"/>
                <a:cs typeface="Roboto"/>
              </a:rPr>
              <a:t> </a:t>
            </a:r>
            <a:r>
              <a:rPr b="0" spc="-105" dirty="0">
                <a:latin typeface="Roboto"/>
                <a:cs typeface="Roboto"/>
              </a:rPr>
              <a:t>chosen</a:t>
            </a:r>
            <a:r>
              <a:rPr b="0" spc="-20" dirty="0">
                <a:latin typeface="Roboto"/>
                <a:cs typeface="Roboto"/>
              </a:rPr>
              <a:t> </a:t>
            </a:r>
            <a:r>
              <a:rPr b="0" spc="-120" dirty="0">
                <a:latin typeface="Roboto"/>
                <a:cs typeface="Roboto"/>
              </a:rPr>
              <a:t>and</a:t>
            </a:r>
            <a:r>
              <a:rPr b="0" spc="5" dirty="0">
                <a:latin typeface="Roboto"/>
                <a:cs typeface="Roboto"/>
              </a:rPr>
              <a:t> </a:t>
            </a:r>
            <a:r>
              <a:rPr b="0" spc="-100" dirty="0">
                <a:latin typeface="Roboto"/>
                <a:cs typeface="Roboto"/>
              </a:rPr>
              <a:t>only</a:t>
            </a:r>
            <a:r>
              <a:rPr b="0" spc="-5" dirty="0">
                <a:latin typeface="Roboto"/>
                <a:cs typeface="Roboto"/>
              </a:rPr>
              <a:t> </a:t>
            </a:r>
            <a:r>
              <a:rPr b="0" spc="-100" dirty="0">
                <a:latin typeface="Roboto"/>
                <a:cs typeface="Roboto"/>
              </a:rPr>
              <a:t>those</a:t>
            </a:r>
            <a:r>
              <a:rPr b="0" spc="-20" dirty="0">
                <a:latin typeface="Roboto"/>
                <a:cs typeface="Roboto"/>
              </a:rPr>
              <a:t> </a:t>
            </a:r>
            <a:r>
              <a:rPr b="0" spc="-100" dirty="0">
                <a:latin typeface="Roboto"/>
                <a:cs typeface="Roboto"/>
              </a:rPr>
              <a:t>combination</a:t>
            </a:r>
            <a:r>
              <a:rPr b="0" spc="-40" dirty="0">
                <a:latin typeface="Roboto"/>
                <a:cs typeface="Roboto"/>
              </a:rPr>
              <a:t> </a:t>
            </a:r>
            <a:r>
              <a:rPr b="0" spc="-90" dirty="0">
                <a:latin typeface="Roboto"/>
                <a:cs typeface="Roboto"/>
              </a:rPr>
              <a:t>are</a:t>
            </a:r>
            <a:r>
              <a:rPr b="0" spc="10" dirty="0">
                <a:latin typeface="Roboto"/>
                <a:cs typeface="Roboto"/>
              </a:rPr>
              <a:t> </a:t>
            </a:r>
            <a:r>
              <a:rPr b="0" spc="-90" dirty="0">
                <a:latin typeface="Roboto"/>
                <a:cs typeface="Roboto"/>
              </a:rPr>
              <a:t>trained</a:t>
            </a:r>
            <a:r>
              <a:rPr b="0" spc="-10" dirty="0">
                <a:latin typeface="Roboto"/>
                <a:cs typeface="Roboto"/>
              </a:rPr>
              <a:t> </a:t>
            </a:r>
            <a:r>
              <a:rPr b="0" spc="-120" dirty="0">
                <a:latin typeface="Roboto"/>
                <a:cs typeface="Roboto"/>
              </a:rPr>
              <a:t>and</a:t>
            </a:r>
            <a:r>
              <a:rPr b="0" spc="10" dirty="0">
                <a:latin typeface="Roboto"/>
                <a:cs typeface="Roboto"/>
              </a:rPr>
              <a:t> </a:t>
            </a:r>
            <a:r>
              <a:rPr b="0" spc="-10" dirty="0">
                <a:latin typeface="Roboto"/>
                <a:cs typeface="Roboto"/>
              </a:rPr>
              <a:t>tested.</a:t>
            </a:r>
          </a:p>
          <a:p>
            <a:pPr marL="12700" algn="just">
              <a:lnSpc>
                <a:spcPct val="100000"/>
              </a:lnSpc>
              <a:spcBef>
                <a:spcPts val="400"/>
              </a:spcBef>
            </a:pPr>
            <a:r>
              <a:rPr b="0" spc="-105" dirty="0">
                <a:latin typeface="Roboto"/>
                <a:cs typeface="Roboto"/>
              </a:rPr>
              <a:t>More</a:t>
            </a:r>
            <a:r>
              <a:rPr b="0" spc="25" dirty="0">
                <a:latin typeface="Roboto"/>
                <a:cs typeface="Roboto"/>
              </a:rPr>
              <a:t> </a:t>
            </a:r>
            <a:r>
              <a:rPr b="0" spc="-120" dirty="0">
                <a:latin typeface="Roboto"/>
                <a:cs typeface="Roboto"/>
              </a:rPr>
              <a:t>advanced</a:t>
            </a:r>
            <a:r>
              <a:rPr b="0" spc="20" dirty="0">
                <a:latin typeface="Roboto"/>
                <a:cs typeface="Roboto"/>
              </a:rPr>
              <a:t> </a:t>
            </a:r>
            <a:r>
              <a:rPr b="0" spc="-90" dirty="0">
                <a:latin typeface="Roboto"/>
                <a:cs typeface="Roboto"/>
              </a:rPr>
              <a:t>optimisation</a:t>
            </a:r>
            <a:r>
              <a:rPr b="0" spc="-5" dirty="0">
                <a:latin typeface="Roboto"/>
                <a:cs typeface="Roboto"/>
              </a:rPr>
              <a:t> </a:t>
            </a:r>
            <a:r>
              <a:rPr b="0" spc="-110" dirty="0">
                <a:latin typeface="Roboto"/>
                <a:cs typeface="Roboto"/>
              </a:rPr>
              <a:t>methods</a:t>
            </a:r>
            <a:r>
              <a:rPr b="0" spc="-5" dirty="0">
                <a:latin typeface="Roboto"/>
                <a:cs typeface="Roboto"/>
              </a:rPr>
              <a:t> </a:t>
            </a:r>
            <a:r>
              <a:rPr b="0" spc="-85" dirty="0">
                <a:latin typeface="Roboto"/>
                <a:cs typeface="Roboto"/>
              </a:rPr>
              <a:t>exist</a:t>
            </a:r>
            <a:r>
              <a:rPr b="0" spc="25" dirty="0">
                <a:latin typeface="Roboto"/>
                <a:cs typeface="Roboto"/>
              </a:rPr>
              <a:t> </a:t>
            </a:r>
            <a:r>
              <a:rPr b="0" spc="-100" dirty="0">
                <a:latin typeface="Roboto"/>
                <a:cs typeface="Roboto"/>
              </a:rPr>
              <a:t>apart</a:t>
            </a:r>
            <a:r>
              <a:rPr b="0" dirty="0">
                <a:latin typeface="Roboto"/>
                <a:cs typeface="Roboto"/>
              </a:rPr>
              <a:t> </a:t>
            </a:r>
            <a:r>
              <a:rPr b="0" spc="-95" dirty="0">
                <a:latin typeface="Roboto"/>
                <a:cs typeface="Roboto"/>
              </a:rPr>
              <a:t>from</a:t>
            </a:r>
            <a:r>
              <a:rPr b="0" spc="-5" dirty="0">
                <a:latin typeface="Roboto"/>
                <a:cs typeface="Roboto"/>
              </a:rPr>
              <a:t> </a:t>
            </a:r>
            <a:r>
              <a:rPr b="0" spc="-105" dirty="0">
                <a:latin typeface="Roboto"/>
                <a:cs typeface="Roboto"/>
              </a:rPr>
              <a:t>pure</a:t>
            </a:r>
            <a:r>
              <a:rPr b="0" spc="-5" dirty="0">
                <a:latin typeface="Roboto"/>
                <a:cs typeface="Roboto"/>
              </a:rPr>
              <a:t> </a:t>
            </a:r>
            <a:r>
              <a:rPr b="0" spc="-120" dirty="0">
                <a:latin typeface="Roboto"/>
                <a:cs typeface="Roboto"/>
              </a:rPr>
              <a:t>random</a:t>
            </a:r>
            <a:r>
              <a:rPr b="0" spc="10" dirty="0">
                <a:latin typeface="Roboto"/>
                <a:cs typeface="Roboto"/>
              </a:rPr>
              <a:t> </a:t>
            </a:r>
            <a:r>
              <a:rPr b="0" spc="-10" dirty="0">
                <a:latin typeface="Roboto"/>
                <a:cs typeface="Roboto"/>
              </a:rPr>
              <a:t>selection.</a:t>
            </a: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algn="ctr">
              <a:lnSpc>
                <a:spcPct val="100000"/>
              </a:lnSpc>
              <a:spcBef>
                <a:spcPts val="95"/>
              </a:spcBef>
            </a:pPr>
            <a:r>
              <a:rPr spc="-10" dirty="0"/>
              <a:t>HYPERPARAMETER</a:t>
            </a:r>
            <a:r>
              <a:rPr spc="-70" dirty="0"/>
              <a:t> </a:t>
            </a:r>
            <a:r>
              <a:rPr dirty="0"/>
              <a:t>TUNING</a:t>
            </a:r>
            <a:r>
              <a:rPr spc="-35" dirty="0"/>
              <a:t> </a:t>
            </a:r>
            <a:r>
              <a:rPr dirty="0"/>
              <a:t>WITH</a:t>
            </a:r>
            <a:r>
              <a:rPr spc="-85" dirty="0"/>
              <a:t> </a:t>
            </a:r>
            <a:r>
              <a:rPr dirty="0"/>
              <a:t>GRID</a:t>
            </a:r>
            <a:r>
              <a:rPr spc="-60" dirty="0"/>
              <a:t> </a:t>
            </a:r>
            <a:r>
              <a:rPr spc="-10" dirty="0"/>
              <a:t>SEARCH</a:t>
            </a:r>
          </a:p>
          <a:p>
            <a:pPr algn="ctr">
              <a:lnSpc>
                <a:spcPct val="100000"/>
              </a:lnSpc>
            </a:pPr>
            <a:r>
              <a:rPr dirty="0">
                <a:solidFill>
                  <a:srgbClr val="006FC0"/>
                </a:solidFill>
              </a:rPr>
              <a:t>Multiple</a:t>
            </a:r>
            <a:r>
              <a:rPr spc="-110" dirty="0">
                <a:solidFill>
                  <a:srgbClr val="006FC0"/>
                </a:solidFill>
              </a:rPr>
              <a:t> </a:t>
            </a:r>
            <a:r>
              <a:rPr spc="-10" dirty="0">
                <a:solidFill>
                  <a:srgbClr val="006FC0"/>
                </a:solidFill>
              </a:rPr>
              <a:t>parameters</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715" algn="ctr">
              <a:lnSpc>
                <a:spcPct val="100000"/>
              </a:lnSpc>
              <a:spcBef>
                <a:spcPts val="95"/>
              </a:spcBef>
            </a:pPr>
            <a:r>
              <a:rPr spc="-10" dirty="0"/>
              <a:t>HYPERPARAMETER</a:t>
            </a:r>
            <a:r>
              <a:rPr spc="-65" dirty="0"/>
              <a:t> </a:t>
            </a:r>
            <a:r>
              <a:rPr dirty="0"/>
              <a:t>TUNING</a:t>
            </a:r>
            <a:r>
              <a:rPr spc="-30" dirty="0"/>
              <a:t> </a:t>
            </a:r>
            <a:r>
              <a:rPr dirty="0"/>
              <a:t>WITH</a:t>
            </a:r>
            <a:r>
              <a:rPr spc="-55" dirty="0"/>
              <a:t> </a:t>
            </a:r>
            <a:r>
              <a:rPr dirty="0"/>
              <a:t>GRID</a:t>
            </a:r>
            <a:r>
              <a:rPr spc="-50" dirty="0"/>
              <a:t> </a:t>
            </a:r>
            <a:r>
              <a:rPr spc="-10" dirty="0"/>
              <a:t>SEARCH</a:t>
            </a:r>
          </a:p>
          <a:p>
            <a:pPr marL="5715" algn="ctr">
              <a:lnSpc>
                <a:spcPct val="100000"/>
              </a:lnSpc>
            </a:pPr>
            <a:r>
              <a:rPr dirty="0">
                <a:solidFill>
                  <a:srgbClr val="006FC0"/>
                </a:solidFill>
              </a:rPr>
              <a:t>Multiple</a:t>
            </a:r>
            <a:r>
              <a:rPr spc="-100" dirty="0">
                <a:solidFill>
                  <a:srgbClr val="006FC0"/>
                </a:solidFill>
              </a:rPr>
              <a:t> </a:t>
            </a:r>
            <a:r>
              <a:rPr spc="-10" dirty="0">
                <a:solidFill>
                  <a:srgbClr val="006FC0"/>
                </a:solidFill>
              </a:rPr>
              <a:t>parameter</a:t>
            </a:r>
          </a:p>
        </p:txBody>
      </p:sp>
      <p:sp>
        <p:nvSpPr>
          <p:cNvPr id="3" name="object 3"/>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
        <p:nvSpPr>
          <p:cNvPr id="4" name="object 4"/>
          <p:cNvSpPr txBox="1"/>
          <p:nvPr/>
        </p:nvSpPr>
        <p:spPr>
          <a:xfrm>
            <a:off x="1065377" y="1700021"/>
            <a:ext cx="10175875" cy="4824730"/>
          </a:xfrm>
          <a:prstGeom prst="rect">
            <a:avLst/>
          </a:prstGeom>
        </p:spPr>
        <p:txBody>
          <a:bodyPr vert="horz" wrap="square" lIns="0" tIns="5080" rIns="0" bIns="0" rtlCol="0">
            <a:spAutoFit/>
          </a:bodyPr>
          <a:lstStyle/>
          <a:p>
            <a:pPr marL="81280" marR="3261360">
              <a:lnSpc>
                <a:spcPct val="102800"/>
              </a:lnSpc>
              <a:spcBef>
                <a:spcPts val="40"/>
              </a:spcBef>
            </a:pPr>
            <a:r>
              <a:rPr sz="1800" dirty="0">
                <a:solidFill>
                  <a:srgbClr val="006FC0"/>
                </a:solidFill>
                <a:latin typeface="Courier New"/>
                <a:cs typeface="Courier New"/>
              </a:rPr>
              <a:t>from</a:t>
            </a:r>
            <a:r>
              <a:rPr sz="1800" spc="-120" dirty="0">
                <a:solidFill>
                  <a:srgbClr val="006FC0"/>
                </a:solidFill>
                <a:latin typeface="Courier New"/>
                <a:cs typeface="Courier New"/>
              </a:rPr>
              <a:t> </a:t>
            </a:r>
            <a:r>
              <a:rPr sz="1800" dirty="0">
                <a:solidFill>
                  <a:srgbClr val="434343"/>
                </a:solidFill>
                <a:latin typeface="Courier New"/>
                <a:cs typeface="Courier New"/>
              </a:rPr>
              <a:t>sklearn.model_selection</a:t>
            </a:r>
            <a:r>
              <a:rPr sz="1800" spc="-95" dirty="0">
                <a:solidFill>
                  <a:srgbClr val="434343"/>
                </a:solidFill>
                <a:latin typeface="Courier New"/>
                <a:cs typeface="Courier New"/>
              </a:rPr>
              <a:t> </a:t>
            </a:r>
            <a:r>
              <a:rPr sz="1800" dirty="0">
                <a:solidFill>
                  <a:srgbClr val="006FC0"/>
                </a:solidFill>
                <a:latin typeface="Courier New"/>
                <a:cs typeface="Courier New"/>
              </a:rPr>
              <a:t>import</a:t>
            </a:r>
            <a:r>
              <a:rPr sz="1800" spc="-105" dirty="0">
                <a:solidFill>
                  <a:srgbClr val="006FC0"/>
                </a:solidFill>
                <a:latin typeface="Courier New"/>
                <a:cs typeface="Courier New"/>
              </a:rPr>
              <a:t> </a:t>
            </a:r>
            <a:r>
              <a:rPr sz="1800" spc="-10" dirty="0">
                <a:solidFill>
                  <a:srgbClr val="434343"/>
                </a:solidFill>
                <a:latin typeface="Courier New"/>
                <a:cs typeface="Courier New"/>
              </a:rPr>
              <a:t>GridSearchCV </a:t>
            </a:r>
            <a:r>
              <a:rPr sz="1800" dirty="0">
                <a:solidFill>
                  <a:srgbClr val="434343"/>
                </a:solidFill>
                <a:latin typeface="Courier New"/>
                <a:cs typeface="Courier New"/>
              </a:rPr>
              <a:t>grid</a:t>
            </a:r>
            <a:r>
              <a:rPr sz="1800" spc="-85" dirty="0">
                <a:solidFill>
                  <a:srgbClr val="434343"/>
                </a:solidFill>
                <a:latin typeface="Courier New"/>
                <a:cs typeface="Courier New"/>
              </a:rPr>
              <a:t> </a:t>
            </a:r>
            <a:r>
              <a:rPr sz="1800" dirty="0">
                <a:solidFill>
                  <a:srgbClr val="434343"/>
                </a:solidFill>
                <a:latin typeface="Courier New"/>
                <a:cs typeface="Courier New"/>
              </a:rPr>
              <a:t>=</a:t>
            </a:r>
            <a:r>
              <a:rPr sz="1800" spc="-60" dirty="0">
                <a:solidFill>
                  <a:srgbClr val="434343"/>
                </a:solidFill>
                <a:latin typeface="Courier New"/>
                <a:cs typeface="Courier New"/>
              </a:rPr>
              <a:t> </a:t>
            </a:r>
            <a:r>
              <a:rPr sz="1800" dirty="0">
                <a:solidFill>
                  <a:srgbClr val="434343"/>
                </a:solidFill>
                <a:latin typeface="Courier New"/>
                <a:cs typeface="Courier New"/>
              </a:rPr>
              <a:t>GridSearchCV(model,</a:t>
            </a:r>
            <a:r>
              <a:rPr sz="1800" spc="-70" dirty="0">
                <a:solidFill>
                  <a:srgbClr val="434343"/>
                </a:solidFill>
                <a:latin typeface="Courier New"/>
                <a:cs typeface="Courier New"/>
              </a:rPr>
              <a:t> </a:t>
            </a:r>
            <a:r>
              <a:rPr sz="1800" dirty="0">
                <a:solidFill>
                  <a:srgbClr val="434343"/>
                </a:solidFill>
                <a:latin typeface="Courier New"/>
                <a:cs typeface="Courier New"/>
              </a:rPr>
              <a:t>cv=5,</a:t>
            </a:r>
            <a:r>
              <a:rPr sz="1800" spc="-75" dirty="0">
                <a:solidFill>
                  <a:srgbClr val="434343"/>
                </a:solidFill>
                <a:latin typeface="Courier New"/>
                <a:cs typeface="Courier New"/>
              </a:rPr>
              <a:t> </a:t>
            </a:r>
            <a:r>
              <a:rPr sz="1800" spc="-10" dirty="0">
                <a:solidFill>
                  <a:srgbClr val="434343"/>
                </a:solidFill>
                <a:latin typeface="Courier New"/>
                <a:cs typeface="Courier New"/>
              </a:rPr>
              <a:t>param_grid=param)</a:t>
            </a:r>
            <a:endParaRPr sz="1800">
              <a:latin typeface="Courier New"/>
              <a:cs typeface="Courier New"/>
            </a:endParaRPr>
          </a:p>
          <a:p>
            <a:pPr>
              <a:lnSpc>
                <a:spcPct val="100000"/>
              </a:lnSpc>
              <a:spcBef>
                <a:spcPts val="120"/>
              </a:spcBef>
            </a:pPr>
            <a:endParaRPr sz="1800">
              <a:latin typeface="Courier New"/>
              <a:cs typeface="Courier New"/>
            </a:endParaRPr>
          </a:p>
          <a:p>
            <a:pPr marL="12700">
              <a:lnSpc>
                <a:spcPct val="100000"/>
              </a:lnSpc>
              <a:spcBef>
                <a:spcPts val="5"/>
              </a:spcBef>
            </a:pPr>
            <a:r>
              <a:rPr sz="2000" spc="-45" dirty="0">
                <a:solidFill>
                  <a:srgbClr val="434343"/>
                </a:solidFill>
                <a:latin typeface="Roboto"/>
                <a:cs typeface="Roboto"/>
              </a:rPr>
              <a:t>Parameters</a:t>
            </a:r>
            <a:endParaRPr sz="2000">
              <a:latin typeface="Roboto"/>
              <a:cs typeface="Roboto"/>
            </a:endParaRPr>
          </a:p>
          <a:p>
            <a:pPr marL="12700">
              <a:lnSpc>
                <a:spcPct val="100000"/>
              </a:lnSpc>
              <a:spcBef>
                <a:spcPts val="1945"/>
              </a:spcBef>
            </a:pPr>
            <a:r>
              <a:rPr sz="1400" b="1" dirty="0">
                <a:solidFill>
                  <a:srgbClr val="00AF50"/>
                </a:solidFill>
                <a:latin typeface="Roboto Cn"/>
                <a:cs typeface="Roboto Cn"/>
              </a:rPr>
              <a:t>model</a:t>
            </a:r>
            <a:r>
              <a:rPr sz="1400" b="1" spc="70" dirty="0">
                <a:solidFill>
                  <a:srgbClr val="00AF50"/>
                </a:solidFill>
                <a:latin typeface="Roboto Cn"/>
                <a:cs typeface="Roboto Cn"/>
              </a:rPr>
              <a:t> </a:t>
            </a:r>
            <a:r>
              <a:rPr sz="1400" dirty="0">
                <a:solidFill>
                  <a:srgbClr val="434343"/>
                </a:solidFill>
                <a:latin typeface="Roboto"/>
                <a:cs typeface="Roboto"/>
              </a:rPr>
              <a:t>:</a:t>
            </a:r>
            <a:r>
              <a:rPr sz="1400" spc="25" dirty="0">
                <a:solidFill>
                  <a:srgbClr val="434343"/>
                </a:solidFill>
                <a:latin typeface="Roboto"/>
                <a:cs typeface="Roboto"/>
              </a:rPr>
              <a:t> </a:t>
            </a:r>
            <a:r>
              <a:rPr sz="1400" spc="-55" dirty="0">
                <a:solidFill>
                  <a:srgbClr val="434343"/>
                </a:solidFill>
                <a:latin typeface="Roboto"/>
                <a:cs typeface="Roboto"/>
              </a:rPr>
              <a:t>e.g.</a:t>
            </a:r>
            <a:r>
              <a:rPr sz="1400" spc="30" dirty="0">
                <a:solidFill>
                  <a:srgbClr val="434343"/>
                </a:solidFill>
                <a:latin typeface="Roboto"/>
                <a:cs typeface="Roboto"/>
              </a:rPr>
              <a:t> </a:t>
            </a:r>
            <a:r>
              <a:rPr sz="1400" spc="-95" dirty="0">
                <a:solidFill>
                  <a:srgbClr val="006FC0"/>
                </a:solidFill>
                <a:latin typeface="Roboto"/>
                <a:cs typeface="Roboto"/>
              </a:rPr>
              <a:t>LinearRegression</a:t>
            </a:r>
            <a:r>
              <a:rPr sz="1400" spc="-95" dirty="0">
                <a:solidFill>
                  <a:srgbClr val="434343"/>
                </a:solidFill>
                <a:latin typeface="Roboto"/>
                <a:cs typeface="Roboto"/>
              </a:rPr>
              <a:t>,</a:t>
            </a:r>
            <a:r>
              <a:rPr sz="1400" spc="-20" dirty="0">
                <a:solidFill>
                  <a:srgbClr val="434343"/>
                </a:solidFill>
                <a:latin typeface="Roboto"/>
                <a:cs typeface="Roboto"/>
              </a:rPr>
              <a:t> </a:t>
            </a:r>
            <a:r>
              <a:rPr sz="1400" spc="-80" dirty="0">
                <a:solidFill>
                  <a:srgbClr val="006FC0"/>
                </a:solidFill>
                <a:latin typeface="Roboto"/>
                <a:cs typeface="Roboto"/>
              </a:rPr>
              <a:t>DecisionTreeClassifier</a:t>
            </a:r>
            <a:r>
              <a:rPr sz="1400" spc="-80" dirty="0">
                <a:solidFill>
                  <a:srgbClr val="434343"/>
                </a:solidFill>
                <a:latin typeface="Roboto"/>
                <a:cs typeface="Roboto"/>
              </a:rPr>
              <a:t>,</a:t>
            </a:r>
            <a:r>
              <a:rPr sz="1400" spc="-15" dirty="0">
                <a:solidFill>
                  <a:srgbClr val="434343"/>
                </a:solidFill>
                <a:latin typeface="Roboto"/>
                <a:cs typeface="Roboto"/>
              </a:rPr>
              <a:t> </a:t>
            </a:r>
            <a:r>
              <a:rPr sz="1400" spc="-50" dirty="0">
                <a:solidFill>
                  <a:srgbClr val="434343"/>
                </a:solidFill>
                <a:latin typeface="Roboto"/>
                <a:cs typeface="Roboto"/>
              </a:rPr>
              <a:t>…</a:t>
            </a:r>
            <a:endParaRPr sz="1400">
              <a:latin typeface="Roboto"/>
              <a:cs typeface="Roboto"/>
            </a:endParaRPr>
          </a:p>
          <a:p>
            <a:pPr marL="12700">
              <a:lnSpc>
                <a:spcPct val="100000"/>
              </a:lnSpc>
              <a:spcBef>
                <a:spcPts val="840"/>
              </a:spcBef>
            </a:pPr>
            <a:r>
              <a:rPr sz="1400" b="1" dirty="0">
                <a:solidFill>
                  <a:srgbClr val="00AF50"/>
                </a:solidFill>
                <a:latin typeface="Roboto Cn"/>
                <a:cs typeface="Roboto Cn"/>
              </a:rPr>
              <a:t>cv</a:t>
            </a:r>
            <a:r>
              <a:rPr sz="1400" b="1" spc="20" dirty="0">
                <a:solidFill>
                  <a:srgbClr val="00AF50"/>
                </a:solidFill>
                <a:latin typeface="Roboto Cn"/>
                <a:cs typeface="Roboto Cn"/>
              </a:rPr>
              <a:t> </a:t>
            </a:r>
            <a:r>
              <a:rPr sz="1400" dirty="0">
                <a:solidFill>
                  <a:srgbClr val="434343"/>
                </a:solidFill>
                <a:latin typeface="Roboto"/>
                <a:cs typeface="Roboto"/>
              </a:rPr>
              <a:t>:</a:t>
            </a:r>
            <a:r>
              <a:rPr sz="1400" spc="350" dirty="0">
                <a:solidFill>
                  <a:srgbClr val="434343"/>
                </a:solidFill>
                <a:latin typeface="Roboto"/>
                <a:cs typeface="Roboto"/>
              </a:rPr>
              <a:t> </a:t>
            </a:r>
            <a:r>
              <a:rPr sz="1400" spc="-60" dirty="0">
                <a:solidFill>
                  <a:srgbClr val="434343"/>
                </a:solidFill>
                <a:latin typeface="Roboto"/>
                <a:cs typeface="Roboto"/>
              </a:rPr>
              <a:t>int:</a:t>
            </a:r>
            <a:r>
              <a:rPr sz="1400" spc="-35" dirty="0">
                <a:solidFill>
                  <a:srgbClr val="434343"/>
                </a:solidFill>
                <a:latin typeface="Roboto"/>
                <a:cs typeface="Roboto"/>
              </a:rPr>
              <a:t> </a:t>
            </a:r>
            <a:r>
              <a:rPr sz="1400" spc="-114" dirty="0">
                <a:solidFill>
                  <a:srgbClr val="434343"/>
                </a:solidFill>
                <a:latin typeface="Roboto"/>
                <a:cs typeface="Roboto"/>
              </a:rPr>
              <a:t>number</a:t>
            </a:r>
            <a:r>
              <a:rPr sz="1400" spc="-30" dirty="0">
                <a:solidFill>
                  <a:srgbClr val="434343"/>
                </a:solidFill>
                <a:latin typeface="Roboto"/>
                <a:cs typeface="Roboto"/>
              </a:rPr>
              <a:t> </a:t>
            </a:r>
            <a:r>
              <a:rPr sz="1400" spc="-65" dirty="0">
                <a:solidFill>
                  <a:srgbClr val="434343"/>
                </a:solidFill>
                <a:latin typeface="Roboto"/>
                <a:cs typeface="Roboto"/>
              </a:rPr>
              <a:t>of</a:t>
            </a:r>
            <a:r>
              <a:rPr sz="1400" spc="-25" dirty="0">
                <a:solidFill>
                  <a:srgbClr val="434343"/>
                </a:solidFill>
                <a:latin typeface="Roboto"/>
                <a:cs typeface="Roboto"/>
              </a:rPr>
              <a:t> </a:t>
            </a:r>
            <a:r>
              <a:rPr sz="1400" spc="-100" dirty="0">
                <a:solidFill>
                  <a:srgbClr val="434343"/>
                </a:solidFill>
                <a:latin typeface="Roboto"/>
                <a:cs typeface="Roboto"/>
              </a:rPr>
              <a:t>cross</a:t>
            </a:r>
            <a:r>
              <a:rPr sz="1400" spc="-10" dirty="0">
                <a:solidFill>
                  <a:srgbClr val="434343"/>
                </a:solidFill>
                <a:latin typeface="Roboto"/>
                <a:cs typeface="Roboto"/>
              </a:rPr>
              <a:t> </a:t>
            </a:r>
            <a:r>
              <a:rPr sz="1400" spc="-80" dirty="0">
                <a:solidFill>
                  <a:srgbClr val="434343"/>
                </a:solidFill>
                <a:latin typeface="Roboto"/>
                <a:cs typeface="Roboto"/>
              </a:rPr>
              <a:t>validation</a:t>
            </a:r>
            <a:r>
              <a:rPr sz="1400" spc="-10" dirty="0">
                <a:solidFill>
                  <a:srgbClr val="434343"/>
                </a:solidFill>
                <a:latin typeface="Roboto"/>
                <a:cs typeface="Roboto"/>
              </a:rPr>
              <a:t> </a:t>
            </a:r>
            <a:r>
              <a:rPr sz="1400" spc="-80" dirty="0">
                <a:solidFill>
                  <a:srgbClr val="434343"/>
                </a:solidFill>
                <a:latin typeface="Roboto"/>
                <a:cs typeface="Roboto"/>
              </a:rPr>
              <a:t>folds</a:t>
            </a:r>
            <a:r>
              <a:rPr sz="1400" spc="-25" dirty="0">
                <a:solidFill>
                  <a:srgbClr val="434343"/>
                </a:solidFill>
                <a:latin typeface="Roboto"/>
                <a:cs typeface="Roboto"/>
              </a:rPr>
              <a:t> </a:t>
            </a:r>
            <a:r>
              <a:rPr sz="1400" spc="-80" dirty="0">
                <a:solidFill>
                  <a:srgbClr val="434343"/>
                </a:solidFill>
                <a:latin typeface="Roboto"/>
                <a:cs typeface="Roboto"/>
              </a:rPr>
              <a:t>(default</a:t>
            </a:r>
            <a:r>
              <a:rPr sz="1400" spc="-10" dirty="0">
                <a:solidFill>
                  <a:srgbClr val="434343"/>
                </a:solidFill>
                <a:latin typeface="Roboto"/>
                <a:cs typeface="Roboto"/>
              </a:rPr>
              <a:t> </a:t>
            </a:r>
            <a:r>
              <a:rPr sz="1400" spc="-120" dirty="0">
                <a:solidFill>
                  <a:srgbClr val="434343"/>
                </a:solidFill>
                <a:latin typeface="Roboto"/>
                <a:cs typeface="Roboto"/>
              </a:rPr>
              <a:t>=</a:t>
            </a:r>
            <a:r>
              <a:rPr sz="1400" spc="-5" dirty="0">
                <a:solidFill>
                  <a:srgbClr val="434343"/>
                </a:solidFill>
                <a:latin typeface="Roboto"/>
                <a:cs typeface="Roboto"/>
              </a:rPr>
              <a:t> </a:t>
            </a:r>
            <a:r>
              <a:rPr sz="1400" spc="-200" dirty="0">
                <a:solidFill>
                  <a:srgbClr val="434343"/>
                </a:solidFill>
                <a:latin typeface="Roboto"/>
                <a:cs typeface="Roboto"/>
              </a:rPr>
              <a:t>5-</a:t>
            </a:r>
            <a:r>
              <a:rPr sz="1400" spc="-65" dirty="0">
                <a:solidFill>
                  <a:srgbClr val="434343"/>
                </a:solidFill>
                <a:latin typeface="Roboto"/>
                <a:cs typeface="Roboto"/>
              </a:rPr>
              <a:t>fold)</a:t>
            </a:r>
            <a:r>
              <a:rPr sz="1400" spc="-25" dirty="0">
                <a:solidFill>
                  <a:srgbClr val="434343"/>
                </a:solidFill>
                <a:latin typeface="Roboto"/>
                <a:cs typeface="Roboto"/>
              </a:rPr>
              <a:t> </a:t>
            </a:r>
            <a:r>
              <a:rPr sz="1400" spc="-90" dirty="0">
                <a:solidFill>
                  <a:srgbClr val="434343"/>
                </a:solidFill>
                <a:latin typeface="Roboto"/>
                <a:cs typeface="Roboto"/>
              </a:rPr>
              <a:t>or</a:t>
            </a:r>
            <a:r>
              <a:rPr sz="1400" spc="-15" dirty="0">
                <a:solidFill>
                  <a:srgbClr val="434343"/>
                </a:solidFill>
                <a:latin typeface="Roboto"/>
                <a:cs typeface="Roboto"/>
              </a:rPr>
              <a:t> </a:t>
            </a:r>
            <a:r>
              <a:rPr sz="1400" spc="-70" dirty="0">
                <a:solidFill>
                  <a:srgbClr val="434343"/>
                </a:solidFill>
                <a:latin typeface="Roboto"/>
                <a:cs typeface="Roboto"/>
              </a:rPr>
              <a:t>splitter</a:t>
            </a:r>
            <a:r>
              <a:rPr sz="1400" spc="-20" dirty="0">
                <a:solidFill>
                  <a:srgbClr val="434343"/>
                </a:solidFill>
                <a:latin typeface="Roboto"/>
                <a:cs typeface="Roboto"/>
              </a:rPr>
              <a:t> </a:t>
            </a:r>
            <a:r>
              <a:rPr sz="1400" spc="-50" dirty="0">
                <a:solidFill>
                  <a:srgbClr val="434343"/>
                </a:solidFill>
                <a:latin typeface="Roboto"/>
                <a:cs typeface="Roboto"/>
              </a:rPr>
              <a:t>(e.g.</a:t>
            </a:r>
            <a:r>
              <a:rPr sz="1400" spc="-5" dirty="0">
                <a:solidFill>
                  <a:srgbClr val="434343"/>
                </a:solidFill>
                <a:latin typeface="Roboto"/>
                <a:cs typeface="Roboto"/>
              </a:rPr>
              <a:t> </a:t>
            </a:r>
            <a:r>
              <a:rPr sz="1400" spc="-10" dirty="0">
                <a:solidFill>
                  <a:srgbClr val="434343"/>
                </a:solidFill>
                <a:latin typeface="Roboto"/>
                <a:cs typeface="Roboto"/>
              </a:rPr>
              <a:t>LeaveOneOut())</a:t>
            </a:r>
            <a:endParaRPr sz="1400">
              <a:latin typeface="Roboto"/>
              <a:cs typeface="Roboto"/>
            </a:endParaRPr>
          </a:p>
          <a:p>
            <a:pPr marL="12700">
              <a:lnSpc>
                <a:spcPct val="100000"/>
              </a:lnSpc>
              <a:spcBef>
                <a:spcPts val="840"/>
              </a:spcBef>
            </a:pPr>
            <a:r>
              <a:rPr sz="1400" b="1" dirty="0">
                <a:solidFill>
                  <a:srgbClr val="00AF50"/>
                </a:solidFill>
                <a:latin typeface="Roboto Cn"/>
                <a:cs typeface="Roboto Cn"/>
              </a:rPr>
              <a:t>param_grid</a:t>
            </a:r>
            <a:r>
              <a:rPr sz="1400" b="1" spc="85" dirty="0">
                <a:solidFill>
                  <a:srgbClr val="00AF50"/>
                </a:solidFill>
                <a:latin typeface="Roboto Cn"/>
                <a:cs typeface="Roboto Cn"/>
              </a:rPr>
              <a:t> </a:t>
            </a:r>
            <a:r>
              <a:rPr sz="1400" spc="-50" dirty="0">
                <a:solidFill>
                  <a:srgbClr val="434343"/>
                </a:solidFill>
                <a:latin typeface="Roboto"/>
                <a:cs typeface="Roboto"/>
              </a:rPr>
              <a:t>:</a:t>
            </a:r>
            <a:endParaRPr sz="1400">
              <a:latin typeface="Roboto"/>
              <a:cs typeface="Roboto"/>
            </a:endParaRPr>
          </a:p>
          <a:p>
            <a:pPr marL="299085" indent="-286385">
              <a:lnSpc>
                <a:spcPct val="100000"/>
              </a:lnSpc>
              <a:spcBef>
                <a:spcPts val="285"/>
              </a:spcBef>
              <a:buFont typeface="Arial MT"/>
              <a:buChar char="•"/>
              <a:tabLst>
                <a:tab pos="299085" algn="l"/>
              </a:tabLst>
            </a:pPr>
            <a:r>
              <a:rPr sz="1400" spc="-85" dirty="0">
                <a:solidFill>
                  <a:srgbClr val="434343"/>
                </a:solidFill>
                <a:latin typeface="Roboto"/>
                <a:cs typeface="Roboto"/>
              </a:rPr>
              <a:t>dictionary</a:t>
            </a:r>
            <a:r>
              <a:rPr sz="1400" spc="-15" dirty="0">
                <a:solidFill>
                  <a:srgbClr val="434343"/>
                </a:solidFill>
                <a:latin typeface="Roboto"/>
                <a:cs typeface="Roboto"/>
              </a:rPr>
              <a:t> </a:t>
            </a:r>
            <a:r>
              <a:rPr sz="1400" spc="-100" dirty="0">
                <a:solidFill>
                  <a:srgbClr val="434343"/>
                </a:solidFill>
                <a:latin typeface="Roboto"/>
                <a:cs typeface="Roboto"/>
              </a:rPr>
              <a:t>with</a:t>
            </a:r>
            <a:r>
              <a:rPr sz="1400" spc="-5" dirty="0">
                <a:solidFill>
                  <a:srgbClr val="434343"/>
                </a:solidFill>
                <a:latin typeface="Roboto"/>
                <a:cs typeface="Roboto"/>
              </a:rPr>
              <a:t> </a:t>
            </a:r>
            <a:r>
              <a:rPr sz="1400" spc="-100" dirty="0">
                <a:solidFill>
                  <a:srgbClr val="434343"/>
                </a:solidFill>
                <a:latin typeface="Roboto"/>
                <a:cs typeface="Roboto"/>
              </a:rPr>
              <a:t>parameters</a:t>
            </a:r>
            <a:r>
              <a:rPr sz="1400" spc="-20" dirty="0">
                <a:solidFill>
                  <a:srgbClr val="434343"/>
                </a:solidFill>
                <a:latin typeface="Roboto"/>
                <a:cs typeface="Roboto"/>
              </a:rPr>
              <a:t> </a:t>
            </a:r>
            <a:r>
              <a:rPr sz="1400" spc="-125" dirty="0">
                <a:solidFill>
                  <a:srgbClr val="434343"/>
                </a:solidFill>
                <a:latin typeface="Roboto"/>
                <a:cs typeface="Roboto"/>
              </a:rPr>
              <a:t>names</a:t>
            </a:r>
            <a:r>
              <a:rPr sz="1400" spc="-5" dirty="0">
                <a:solidFill>
                  <a:srgbClr val="434343"/>
                </a:solidFill>
                <a:latin typeface="Roboto"/>
                <a:cs typeface="Roboto"/>
              </a:rPr>
              <a:t> </a:t>
            </a:r>
            <a:r>
              <a:rPr sz="1400" spc="-120" dirty="0">
                <a:solidFill>
                  <a:srgbClr val="434343"/>
                </a:solidFill>
                <a:latin typeface="Roboto"/>
                <a:cs typeface="Roboto"/>
              </a:rPr>
              <a:t>and</a:t>
            </a:r>
            <a:r>
              <a:rPr sz="1400" spc="5" dirty="0">
                <a:solidFill>
                  <a:srgbClr val="434343"/>
                </a:solidFill>
                <a:latin typeface="Roboto"/>
                <a:cs typeface="Roboto"/>
              </a:rPr>
              <a:t> </a:t>
            </a:r>
            <a:r>
              <a:rPr sz="1400" spc="-95" dirty="0">
                <a:solidFill>
                  <a:srgbClr val="434343"/>
                </a:solidFill>
                <a:latin typeface="Roboto"/>
                <a:cs typeface="Roboto"/>
              </a:rPr>
              <a:t>parameter</a:t>
            </a:r>
            <a:r>
              <a:rPr sz="1400" spc="-20" dirty="0">
                <a:solidFill>
                  <a:srgbClr val="434343"/>
                </a:solidFill>
                <a:latin typeface="Roboto"/>
                <a:cs typeface="Roboto"/>
              </a:rPr>
              <a:t> </a:t>
            </a:r>
            <a:r>
              <a:rPr sz="1400" spc="-100" dirty="0">
                <a:solidFill>
                  <a:srgbClr val="434343"/>
                </a:solidFill>
                <a:latin typeface="Roboto"/>
                <a:cs typeface="Roboto"/>
              </a:rPr>
              <a:t>values</a:t>
            </a:r>
            <a:r>
              <a:rPr sz="1400" spc="10" dirty="0">
                <a:solidFill>
                  <a:srgbClr val="434343"/>
                </a:solidFill>
                <a:latin typeface="Roboto"/>
                <a:cs typeface="Roboto"/>
              </a:rPr>
              <a:t> </a:t>
            </a:r>
            <a:r>
              <a:rPr sz="1400" spc="-65" dirty="0">
                <a:solidFill>
                  <a:srgbClr val="434343"/>
                </a:solidFill>
                <a:latin typeface="Roboto"/>
                <a:cs typeface="Roboto"/>
              </a:rPr>
              <a:t>for</a:t>
            </a:r>
            <a:r>
              <a:rPr sz="1400" spc="-20" dirty="0">
                <a:solidFill>
                  <a:srgbClr val="434343"/>
                </a:solidFill>
                <a:latin typeface="Roboto"/>
                <a:cs typeface="Roboto"/>
              </a:rPr>
              <a:t> </a:t>
            </a:r>
            <a:r>
              <a:rPr sz="1400" spc="-100" dirty="0">
                <a:solidFill>
                  <a:srgbClr val="434343"/>
                </a:solidFill>
                <a:latin typeface="Roboto"/>
                <a:cs typeface="Roboto"/>
              </a:rPr>
              <a:t>the</a:t>
            </a:r>
            <a:r>
              <a:rPr sz="1400" spc="-10" dirty="0">
                <a:solidFill>
                  <a:srgbClr val="434343"/>
                </a:solidFill>
                <a:latin typeface="Roboto"/>
                <a:cs typeface="Roboto"/>
              </a:rPr>
              <a:t> </a:t>
            </a:r>
            <a:r>
              <a:rPr sz="1400" spc="-60" dirty="0">
                <a:solidFill>
                  <a:srgbClr val="434343"/>
                </a:solidFill>
                <a:latin typeface="Roboto"/>
                <a:cs typeface="Roboto"/>
              </a:rPr>
              <a:t>full</a:t>
            </a:r>
            <a:r>
              <a:rPr sz="1400" spc="-5" dirty="0">
                <a:solidFill>
                  <a:srgbClr val="434343"/>
                </a:solidFill>
                <a:latin typeface="Roboto"/>
                <a:cs typeface="Roboto"/>
              </a:rPr>
              <a:t> </a:t>
            </a:r>
            <a:r>
              <a:rPr sz="1400" spc="-85" dirty="0">
                <a:solidFill>
                  <a:srgbClr val="434343"/>
                </a:solidFill>
                <a:latin typeface="Roboto"/>
                <a:cs typeface="Roboto"/>
              </a:rPr>
              <a:t>grid</a:t>
            </a:r>
            <a:r>
              <a:rPr sz="1400" spc="-10" dirty="0">
                <a:solidFill>
                  <a:srgbClr val="434343"/>
                </a:solidFill>
                <a:latin typeface="Roboto"/>
                <a:cs typeface="Roboto"/>
              </a:rPr>
              <a:t> </a:t>
            </a:r>
            <a:r>
              <a:rPr sz="1400" spc="-85" dirty="0">
                <a:solidFill>
                  <a:srgbClr val="434343"/>
                </a:solidFill>
                <a:latin typeface="Roboto"/>
                <a:cs typeface="Roboto"/>
              </a:rPr>
              <a:t>search,</a:t>
            </a:r>
            <a:r>
              <a:rPr sz="1400" spc="-5" dirty="0">
                <a:solidFill>
                  <a:srgbClr val="434343"/>
                </a:solidFill>
                <a:latin typeface="Roboto"/>
                <a:cs typeface="Roboto"/>
              </a:rPr>
              <a:t> </a:t>
            </a:r>
            <a:r>
              <a:rPr sz="1400" spc="-50" dirty="0">
                <a:solidFill>
                  <a:srgbClr val="434343"/>
                </a:solidFill>
                <a:latin typeface="Roboto"/>
                <a:cs typeface="Roboto"/>
              </a:rPr>
              <a:t>e.g.</a:t>
            </a:r>
            <a:r>
              <a:rPr sz="1400" spc="10" dirty="0">
                <a:solidFill>
                  <a:srgbClr val="434343"/>
                </a:solidFill>
                <a:latin typeface="Roboto"/>
                <a:cs typeface="Roboto"/>
              </a:rPr>
              <a:t> </a:t>
            </a:r>
            <a:r>
              <a:rPr sz="1400" spc="-70" dirty="0">
                <a:solidFill>
                  <a:srgbClr val="006FC0"/>
                </a:solidFill>
                <a:latin typeface="Roboto"/>
                <a:cs typeface="Roboto"/>
              </a:rPr>
              <a:t>{'criterion':</a:t>
            </a:r>
            <a:r>
              <a:rPr sz="1400" spc="-25" dirty="0">
                <a:solidFill>
                  <a:srgbClr val="006FC0"/>
                </a:solidFill>
                <a:latin typeface="Roboto"/>
                <a:cs typeface="Roboto"/>
              </a:rPr>
              <a:t> </a:t>
            </a:r>
            <a:r>
              <a:rPr sz="1400" spc="-55" dirty="0">
                <a:solidFill>
                  <a:srgbClr val="006FC0"/>
                </a:solidFill>
                <a:latin typeface="Roboto"/>
                <a:cs typeface="Roboto"/>
              </a:rPr>
              <a:t>['gini',</a:t>
            </a:r>
            <a:r>
              <a:rPr sz="1400" spc="10" dirty="0">
                <a:solidFill>
                  <a:srgbClr val="006FC0"/>
                </a:solidFill>
                <a:latin typeface="Roboto"/>
                <a:cs typeface="Roboto"/>
              </a:rPr>
              <a:t> </a:t>
            </a:r>
            <a:r>
              <a:rPr sz="1400" spc="-80" dirty="0">
                <a:solidFill>
                  <a:srgbClr val="006FC0"/>
                </a:solidFill>
                <a:latin typeface="Roboto"/>
                <a:cs typeface="Roboto"/>
              </a:rPr>
              <a:t>'entropy’],</a:t>
            </a:r>
            <a:r>
              <a:rPr sz="1400" spc="-35" dirty="0">
                <a:solidFill>
                  <a:srgbClr val="006FC0"/>
                </a:solidFill>
                <a:latin typeface="Roboto"/>
                <a:cs typeface="Roboto"/>
              </a:rPr>
              <a:t> </a:t>
            </a:r>
            <a:r>
              <a:rPr sz="1400" spc="-95" dirty="0">
                <a:solidFill>
                  <a:srgbClr val="006FC0"/>
                </a:solidFill>
                <a:latin typeface="Roboto"/>
                <a:cs typeface="Roboto"/>
              </a:rPr>
              <a:t>'max_depth’:</a:t>
            </a:r>
            <a:r>
              <a:rPr sz="1400" spc="-10" dirty="0">
                <a:solidFill>
                  <a:srgbClr val="006FC0"/>
                </a:solidFill>
                <a:latin typeface="Roboto"/>
                <a:cs typeface="Roboto"/>
              </a:rPr>
              <a:t> </a:t>
            </a:r>
            <a:r>
              <a:rPr sz="1400" spc="-40" dirty="0">
                <a:solidFill>
                  <a:srgbClr val="006FC0"/>
                </a:solidFill>
                <a:latin typeface="Roboto"/>
                <a:cs typeface="Roboto"/>
              </a:rPr>
              <a:t>np.arange(1,6)}</a:t>
            </a:r>
            <a:endParaRPr sz="1400">
              <a:latin typeface="Roboto"/>
              <a:cs typeface="Roboto"/>
            </a:endParaRPr>
          </a:p>
          <a:p>
            <a:pPr marL="12700">
              <a:lnSpc>
                <a:spcPct val="100000"/>
              </a:lnSpc>
              <a:spcBef>
                <a:spcPts val="1650"/>
              </a:spcBef>
            </a:pPr>
            <a:r>
              <a:rPr sz="2000" spc="-10" dirty="0">
                <a:solidFill>
                  <a:srgbClr val="434343"/>
                </a:solidFill>
                <a:latin typeface="Roboto"/>
                <a:cs typeface="Roboto"/>
              </a:rPr>
              <a:t>Methods</a:t>
            </a:r>
            <a:endParaRPr sz="2000">
              <a:latin typeface="Roboto"/>
              <a:cs typeface="Roboto"/>
            </a:endParaRPr>
          </a:p>
          <a:p>
            <a:pPr marL="12700">
              <a:lnSpc>
                <a:spcPct val="100000"/>
              </a:lnSpc>
              <a:spcBef>
                <a:spcPts val="1200"/>
              </a:spcBef>
            </a:pPr>
            <a:r>
              <a:rPr sz="1400" dirty="0">
                <a:solidFill>
                  <a:srgbClr val="434343"/>
                </a:solidFill>
                <a:latin typeface="Courier New"/>
                <a:cs typeface="Courier New"/>
              </a:rPr>
              <a:t>grid.fit(X,</a:t>
            </a:r>
            <a:r>
              <a:rPr sz="1400" spc="-90" dirty="0">
                <a:solidFill>
                  <a:srgbClr val="434343"/>
                </a:solidFill>
                <a:latin typeface="Courier New"/>
                <a:cs typeface="Courier New"/>
              </a:rPr>
              <a:t> </a:t>
            </a:r>
            <a:r>
              <a:rPr sz="1400" spc="-25" dirty="0">
                <a:solidFill>
                  <a:srgbClr val="434343"/>
                </a:solidFill>
                <a:latin typeface="Courier New"/>
                <a:cs typeface="Courier New"/>
              </a:rPr>
              <a:t>y)</a:t>
            </a:r>
            <a:endParaRPr sz="1400">
              <a:latin typeface="Courier New"/>
              <a:cs typeface="Courier New"/>
            </a:endParaRPr>
          </a:p>
          <a:p>
            <a:pPr>
              <a:lnSpc>
                <a:spcPct val="100000"/>
              </a:lnSpc>
              <a:spcBef>
                <a:spcPts val="150"/>
              </a:spcBef>
            </a:pPr>
            <a:endParaRPr sz="1400">
              <a:latin typeface="Courier New"/>
              <a:cs typeface="Courier New"/>
            </a:endParaRPr>
          </a:p>
          <a:p>
            <a:pPr marL="12700">
              <a:lnSpc>
                <a:spcPct val="100000"/>
              </a:lnSpc>
            </a:pPr>
            <a:r>
              <a:rPr sz="2000" spc="-20" dirty="0">
                <a:solidFill>
                  <a:srgbClr val="434343"/>
                </a:solidFill>
                <a:latin typeface="Roboto"/>
                <a:cs typeface="Roboto"/>
              </a:rPr>
              <a:t>Attributes</a:t>
            </a:r>
            <a:endParaRPr sz="2000">
              <a:latin typeface="Roboto"/>
              <a:cs typeface="Roboto"/>
            </a:endParaRPr>
          </a:p>
          <a:p>
            <a:pPr marL="12700" marR="8345805">
              <a:lnSpc>
                <a:spcPct val="118000"/>
              </a:lnSpc>
              <a:spcBef>
                <a:spcPts val="1200"/>
              </a:spcBef>
            </a:pPr>
            <a:r>
              <a:rPr sz="1400" spc="-10" dirty="0">
                <a:solidFill>
                  <a:srgbClr val="434343"/>
                </a:solidFill>
                <a:latin typeface="Courier New"/>
                <a:cs typeface="Courier New"/>
              </a:rPr>
              <a:t>grid.best_params_ grid.best_score_</a:t>
            </a:r>
            <a:endParaRPr sz="1400">
              <a:latin typeface="Courier New"/>
              <a:cs typeface="Courier New"/>
            </a:endParaRPr>
          </a:p>
          <a:p>
            <a:pPr marL="12700">
              <a:lnSpc>
                <a:spcPct val="100000"/>
              </a:lnSpc>
              <a:spcBef>
                <a:spcPts val="300"/>
              </a:spcBef>
            </a:pPr>
            <a:r>
              <a:rPr sz="1400" dirty="0">
                <a:solidFill>
                  <a:srgbClr val="434343"/>
                </a:solidFill>
                <a:latin typeface="Courier New"/>
                <a:cs typeface="Courier New"/>
              </a:rPr>
              <a:t>model</a:t>
            </a:r>
            <a:r>
              <a:rPr sz="1400" spc="-20" dirty="0">
                <a:solidFill>
                  <a:srgbClr val="434343"/>
                </a:solidFill>
                <a:latin typeface="Courier New"/>
                <a:cs typeface="Courier New"/>
              </a:rPr>
              <a:t> </a:t>
            </a:r>
            <a:r>
              <a:rPr sz="1400" dirty="0">
                <a:solidFill>
                  <a:srgbClr val="434343"/>
                </a:solidFill>
                <a:latin typeface="Courier New"/>
                <a:cs typeface="Courier New"/>
              </a:rPr>
              <a:t>=</a:t>
            </a:r>
            <a:r>
              <a:rPr sz="1400" spc="-20" dirty="0">
                <a:solidFill>
                  <a:srgbClr val="434343"/>
                </a:solidFill>
                <a:latin typeface="Courier New"/>
                <a:cs typeface="Courier New"/>
              </a:rPr>
              <a:t> </a:t>
            </a:r>
            <a:r>
              <a:rPr sz="1400" spc="-10" dirty="0">
                <a:solidFill>
                  <a:srgbClr val="434343"/>
                </a:solidFill>
                <a:latin typeface="Courier New"/>
                <a:cs typeface="Courier New"/>
              </a:rPr>
              <a:t>grid.best_estimator_</a:t>
            </a:r>
            <a:endParaRPr sz="1400">
              <a:latin typeface="Courier New"/>
              <a:cs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848714"/>
            <a:ext cx="10133330" cy="4153535"/>
          </a:xfrm>
          <a:prstGeom prst="rect">
            <a:avLst/>
          </a:prstGeom>
        </p:spPr>
        <p:txBody>
          <a:bodyPr vert="horz" wrap="square" lIns="0" tIns="64135" rIns="0" bIns="0" rtlCol="0">
            <a:spAutoFit/>
          </a:bodyPr>
          <a:lstStyle/>
          <a:p>
            <a:pPr marL="12700">
              <a:lnSpc>
                <a:spcPct val="100000"/>
              </a:lnSpc>
              <a:spcBef>
                <a:spcPts val="505"/>
              </a:spcBef>
            </a:pPr>
            <a:r>
              <a:rPr sz="1400" b="1" dirty="0">
                <a:solidFill>
                  <a:srgbClr val="434343"/>
                </a:solidFill>
                <a:latin typeface="Courier New"/>
                <a:cs typeface="Courier New"/>
              </a:rPr>
              <a:t>#</a:t>
            </a:r>
            <a:r>
              <a:rPr sz="1400" b="1" spc="-45" dirty="0">
                <a:solidFill>
                  <a:srgbClr val="434343"/>
                </a:solidFill>
                <a:latin typeface="Courier New"/>
                <a:cs typeface="Courier New"/>
              </a:rPr>
              <a:t> </a:t>
            </a:r>
            <a:r>
              <a:rPr sz="1400" b="1" dirty="0">
                <a:solidFill>
                  <a:srgbClr val="434343"/>
                </a:solidFill>
                <a:latin typeface="Courier New"/>
                <a:cs typeface="Courier New"/>
              </a:rPr>
              <a:t>MODEL</a:t>
            </a:r>
            <a:r>
              <a:rPr sz="1400" b="1" spc="-55" dirty="0">
                <a:solidFill>
                  <a:srgbClr val="434343"/>
                </a:solidFill>
                <a:latin typeface="Courier New"/>
                <a:cs typeface="Courier New"/>
              </a:rPr>
              <a:t> </a:t>
            </a:r>
            <a:r>
              <a:rPr sz="1400" b="1" dirty="0">
                <a:solidFill>
                  <a:srgbClr val="434343"/>
                </a:solidFill>
                <a:latin typeface="Courier New"/>
                <a:cs typeface="Courier New"/>
              </a:rPr>
              <a:t>SELECTION</a:t>
            </a:r>
            <a:r>
              <a:rPr sz="1400" b="1" spc="-40" dirty="0">
                <a:solidFill>
                  <a:srgbClr val="434343"/>
                </a:solidFill>
                <a:latin typeface="Courier New"/>
                <a:cs typeface="Courier New"/>
              </a:rPr>
              <a:t> </a:t>
            </a:r>
            <a:r>
              <a:rPr sz="1400" b="1" dirty="0">
                <a:solidFill>
                  <a:srgbClr val="434343"/>
                </a:solidFill>
                <a:latin typeface="Courier New"/>
                <a:cs typeface="Courier New"/>
              </a:rPr>
              <a:t>AND</a:t>
            </a:r>
            <a:r>
              <a:rPr sz="1400" b="1" spc="-55" dirty="0">
                <a:solidFill>
                  <a:srgbClr val="434343"/>
                </a:solidFill>
                <a:latin typeface="Courier New"/>
                <a:cs typeface="Courier New"/>
              </a:rPr>
              <a:t> </a:t>
            </a:r>
            <a:r>
              <a:rPr sz="1400" b="1" dirty="0">
                <a:solidFill>
                  <a:srgbClr val="434343"/>
                </a:solidFill>
                <a:latin typeface="Courier New"/>
                <a:cs typeface="Courier New"/>
              </a:rPr>
              <a:t>HYPERPARAMETER</a:t>
            </a:r>
            <a:r>
              <a:rPr sz="1400" b="1" spc="-40" dirty="0">
                <a:solidFill>
                  <a:srgbClr val="434343"/>
                </a:solidFill>
                <a:latin typeface="Courier New"/>
                <a:cs typeface="Courier New"/>
              </a:rPr>
              <a:t> </a:t>
            </a:r>
            <a:r>
              <a:rPr sz="1400" b="1" dirty="0">
                <a:solidFill>
                  <a:srgbClr val="434343"/>
                </a:solidFill>
                <a:latin typeface="Courier New"/>
                <a:cs typeface="Courier New"/>
              </a:rPr>
              <a:t>TUNING</a:t>
            </a:r>
            <a:r>
              <a:rPr sz="1400" b="1" spc="-45" dirty="0">
                <a:solidFill>
                  <a:srgbClr val="434343"/>
                </a:solidFill>
                <a:latin typeface="Courier New"/>
                <a:cs typeface="Courier New"/>
              </a:rPr>
              <a:t> </a:t>
            </a:r>
            <a:r>
              <a:rPr sz="1400" b="1" dirty="0">
                <a:solidFill>
                  <a:srgbClr val="434343"/>
                </a:solidFill>
                <a:latin typeface="Courier New"/>
                <a:cs typeface="Courier New"/>
              </a:rPr>
              <a:t>(REPEAT</a:t>
            </a:r>
            <a:r>
              <a:rPr sz="1400" b="1" spc="-50" dirty="0">
                <a:solidFill>
                  <a:srgbClr val="434343"/>
                </a:solidFill>
                <a:latin typeface="Courier New"/>
                <a:cs typeface="Courier New"/>
              </a:rPr>
              <a:t> </a:t>
            </a:r>
            <a:r>
              <a:rPr sz="1400" b="1" dirty="0">
                <a:solidFill>
                  <a:srgbClr val="434343"/>
                </a:solidFill>
                <a:latin typeface="Courier New"/>
                <a:cs typeface="Courier New"/>
              </a:rPr>
              <a:t>THIS</a:t>
            </a:r>
            <a:r>
              <a:rPr sz="1400" b="1" spc="-50" dirty="0">
                <a:solidFill>
                  <a:srgbClr val="434343"/>
                </a:solidFill>
                <a:latin typeface="Courier New"/>
                <a:cs typeface="Courier New"/>
              </a:rPr>
              <a:t> </a:t>
            </a:r>
            <a:r>
              <a:rPr sz="1400" b="1" dirty="0">
                <a:solidFill>
                  <a:srgbClr val="434343"/>
                </a:solidFill>
                <a:latin typeface="Courier New"/>
                <a:cs typeface="Courier New"/>
              </a:rPr>
              <a:t>STEP</a:t>
            </a:r>
            <a:r>
              <a:rPr sz="1400" b="1" spc="-45" dirty="0">
                <a:solidFill>
                  <a:srgbClr val="434343"/>
                </a:solidFill>
                <a:latin typeface="Courier New"/>
                <a:cs typeface="Courier New"/>
              </a:rPr>
              <a:t> </a:t>
            </a:r>
            <a:r>
              <a:rPr sz="1400" b="1" dirty="0">
                <a:solidFill>
                  <a:srgbClr val="434343"/>
                </a:solidFill>
                <a:latin typeface="Courier New"/>
                <a:cs typeface="Courier New"/>
              </a:rPr>
              <a:t>FOR</a:t>
            </a:r>
            <a:r>
              <a:rPr sz="1400" b="1" spc="-45" dirty="0">
                <a:solidFill>
                  <a:srgbClr val="434343"/>
                </a:solidFill>
                <a:latin typeface="Courier New"/>
                <a:cs typeface="Courier New"/>
              </a:rPr>
              <a:t> </a:t>
            </a:r>
            <a:r>
              <a:rPr sz="1400" b="1" dirty="0">
                <a:solidFill>
                  <a:srgbClr val="434343"/>
                </a:solidFill>
                <a:latin typeface="Courier New"/>
                <a:cs typeface="Courier New"/>
              </a:rPr>
              <a:t>MULTIPLE</a:t>
            </a:r>
            <a:r>
              <a:rPr sz="1400" b="1" spc="-50" dirty="0">
                <a:solidFill>
                  <a:srgbClr val="434343"/>
                </a:solidFill>
                <a:latin typeface="Courier New"/>
                <a:cs typeface="Courier New"/>
              </a:rPr>
              <a:t> </a:t>
            </a:r>
            <a:r>
              <a:rPr sz="1400" b="1" dirty="0">
                <a:solidFill>
                  <a:srgbClr val="434343"/>
                </a:solidFill>
                <a:latin typeface="Courier New"/>
                <a:cs typeface="Courier New"/>
              </a:rPr>
              <a:t>MODELING</a:t>
            </a:r>
            <a:r>
              <a:rPr sz="1400" b="1" spc="-55" dirty="0">
                <a:solidFill>
                  <a:srgbClr val="434343"/>
                </a:solidFill>
                <a:latin typeface="Courier New"/>
                <a:cs typeface="Courier New"/>
              </a:rPr>
              <a:t> </a:t>
            </a:r>
            <a:r>
              <a:rPr sz="1400" b="1" spc="-10" dirty="0">
                <a:solidFill>
                  <a:srgbClr val="434343"/>
                </a:solidFill>
                <a:latin typeface="Courier New"/>
                <a:cs typeface="Courier New"/>
              </a:rPr>
              <a:t>TECHNIQUES)</a:t>
            </a:r>
            <a:endParaRPr sz="1400">
              <a:latin typeface="Courier New"/>
              <a:cs typeface="Courier New"/>
            </a:endParaRPr>
          </a:p>
          <a:p>
            <a:pPr marL="12700">
              <a:lnSpc>
                <a:spcPct val="100000"/>
              </a:lnSpc>
              <a:spcBef>
                <a:spcPts val="409"/>
              </a:spcBef>
            </a:pPr>
            <a:r>
              <a:rPr sz="1400" dirty="0">
                <a:solidFill>
                  <a:srgbClr val="434343"/>
                </a:solidFill>
                <a:latin typeface="Courier New"/>
                <a:cs typeface="Courier New"/>
              </a:rPr>
              <a:t>from</a:t>
            </a:r>
            <a:r>
              <a:rPr sz="1400" spc="-80" dirty="0">
                <a:solidFill>
                  <a:srgbClr val="434343"/>
                </a:solidFill>
                <a:latin typeface="Courier New"/>
                <a:cs typeface="Courier New"/>
              </a:rPr>
              <a:t> </a:t>
            </a:r>
            <a:r>
              <a:rPr sz="1400" dirty="0">
                <a:solidFill>
                  <a:srgbClr val="434343"/>
                </a:solidFill>
                <a:latin typeface="Courier New"/>
                <a:cs typeface="Courier New"/>
              </a:rPr>
              <a:t>sklearn.model_selection</a:t>
            </a:r>
            <a:r>
              <a:rPr sz="1400" spc="-90" dirty="0">
                <a:solidFill>
                  <a:srgbClr val="434343"/>
                </a:solidFill>
                <a:latin typeface="Courier New"/>
                <a:cs typeface="Courier New"/>
              </a:rPr>
              <a:t> </a:t>
            </a:r>
            <a:r>
              <a:rPr sz="1400" dirty="0">
                <a:solidFill>
                  <a:srgbClr val="434343"/>
                </a:solidFill>
                <a:latin typeface="Courier New"/>
                <a:cs typeface="Courier New"/>
              </a:rPr>
              <a:t>import</a:t>
            </a:r>
            <a:r>
              <a:rPr sz="1400" spc="-85" dirty="0">
                <a:solidFill>
                  <a:srgbClr val="434343"/>
                </a:solidFill>
                <a:latin typeface="Courier New"/>
                <a:cs typeface="Courier New"/>
              </a:rPr>
              <a:t> </a:t>
            </a:r>
            <a:r>
              <a:rPr sz="1400" spc="-10" dirty="0">
                <a:solidFill>
                  <a:srgbClr val="434343"/>
                </a:solidFill>
                <a:latin typeface="Courier New"/>
                <a:cs typeface="Courier New"/>
              </a:rPr>
              <a:t>GridSearchCV</a:t>
            </a:r>
            <a:endParaRPr sz="1400">
              <a:latin typeface="Courier New"/>
              <a:cs typeface="Courier New"/>
            </a:endParaRPr>
          </a:p>
          <a:p>
            <a:pPr>
              <a:lnSpc>
                <a:spcPct val="100000"/>
              </a:lnSpc>
              <a:spcBef>
                <a:spcPts val="165"/>
              </a:spcBef>
            </a:pPr>
            <a:endParaRPr sz="1400">
              <a:latin typeface="Courier New"/>
              <a:cs typeface="Courier New"/>
            </a:endParaRPr>
          </a:p>
          <a:p>
            <a:pPr marL="12700">
              <a:lnSpc>
                <a:spcPct val="100000"/>
              </a:lnSpc>
            </a:pPr>
            <a:r>
              <a:rPr sz="1400" dirty="0">
                <a:solidFill>
                  <a:srgbClr val="434343"/>
                </a:solidFill>
                <a:latin typeface="Courier New"/>
                <a:cs typeface="Courier New"/>
              </a:rPr>
              <a:t>#</a:t>
            </a:r>
            <a:r>
              <a:rPr sz="1400" spc="-50" dirty="0">
                <a:solidFill>
                  <a:srgbClr val="434343"/>
                </a:solidFill>
                <a:latin typeface="Courier New"/>
                <a:cs typeface="Courier New"/>
              </a:rPr>
              <a:t> </a:t>
            </a:r>
            <a:r>
              <a:rPr sz="1400" dirty="0">
                <a:solidFill>
                  <a:srgbClr val="434343"/>
                </a:solidFill>
                <a:latin typeface="Courier New"/>
                <a:cs typeface="Courier New"/>
              </a:rPr>
              <a:t>Define</a:t>
            </a:r>
            <a:r>
              <a:rPr sz="1400" spc="-45" dirty="0">
                <a:solidFill>
                  <a:srgbClr val="434343"/>
                </a:solidFill>
                <a:latin typeface="Courier New"/>
                <a:cs typeface="Courier New"/>
              </a:rPr>
              <a:t> </a:t>
            </a:r>
            <a:r>
              <a:rPr sz="1400" dirty="0">
                <a:solidFill>
                  <a:srgbClr val="434343"/>
                </a:solidFill>
                <a:latin typeface="Courier New"/>
                <a:cs typeface="Courier New"/>
              </a:rPr>
              <a:t>parameter</a:t>
            </a:r>
            <a:r>
              <a:rPr sz="1400" spc="-40" dirty="0">
                <a:solidFill>
                  <a:srgbClr val="434343"/>
                </a:solidFill>
                <a:latin typeface="Courier New"/>
                <a:cs typeface="Courier New"/>
              </a:rPr>
              <a:t> </a:t>
            </a:r>
            <a:r>
              <a:rPr sz="1400" dirty="0">
                <a:solidFill>
                  <a:srgbClr val="434343"/>
                </a:solidFill>
                <a:latin typeface="Courier New"/>
                <a:cs typeface="Courier New"/>
              </a:rPr>
              <a:t>grid</a:t>
            </a:r>
            <a:r>
              <a:rPr sz="1400" spc="-40" dirty="0">
                <a:solidFill>
                  <a:srgbClr val="434343"/>
                </a:solidFill>
                <a:latin typeface="Courier New"/>
                <a:cs typeface="Courier New"/>
              </a:rPr>
              <a:t> </a:t>
            </a:r>
            <a:r>
              <a:rPr sz="1400" dirty="0">
                <a:solidFill>
                  <a:srgbClr val="434343"/>
                </a:solidFill>
                <a:latin typeface="Courier New"/>
                <a:cs typeface="Courier New"/>
              </a:rPr>
              <a:t>(model</a:t>
            </a:r>
            <a:r>
              <a:rPr sz="1400" spc="-40" dirty="0">
                <a:solidFill>
                  <a:srgbClr val="434343"/>
                </a:solidFill>
                <a:latin typeface="Courier New"/>
                <a:cs typeface="Courier New"/>
              </a:rPr>
              <a:t> </a:t>
            </a:r>
            <a:r>
              <a:rPr sz="1400" spc="-10" dirty="0">
                <a:solidFill>
                  <a:srgbClr val="434343"/>
                </a:solidFill>
                <a:latin typeface="Courier New"/>
                <a:cs typeface="Courier New"/>
              </a:rPr>
              <a:t>specific)</a:t>
            </a:r>
            <a:endParaRPr sz="1400">
              <a:latin typeface="Courier New"/>
              <a:cs typeface="Courier New"/>
            </a:endParaRPr>
          </a:p>
          <a:p>
            <a:pPr marL="1501775" marR="3729354" indent="-1489710">
              <a:lnSpc>
                <a:spcPct val="123600"/>
              </a:lnSpc>
              <a:spcBef>
                <a:spcPts val="10"/>
              </a:spcBef>
            </a:pPr>
            <a:r>
              <a:rPr sz="1400" dirty="0">
                <a:solidFill>
                  <a:srgbClr val="434343"/>
                </a:solidFill>
                <a:latin typeface="Courier New"/>
                <a:cs typeface="Courier New"/>
              </a:rPr>
              <a:t>grid_param</a:t>
            </a:r>
            <a:r>
              <a:rPr sz="1400" spc="-75" dirty="0">
                <a:solidFill>
                  <a:srgbClr val="434343"/>
                </a:solidFill>
                <a:latin typeface="Courier New"/>
                <a:cs typeface="Courier New"/>
              </a:rPr>
              <a:t> </a:t>
            </a:r>
            <a:r>
              <a:rPr sz="1400" dirty="0">
                <a:solidFill>
                  <a:srgbClr val="434343"/>
                </a:solidFill>
                <a:latin typeface="Courier New"/>
                <a:cs typeface="Courier New"/>
              </a:rPr>
              <a:t>=</a:t>
            </a:r>
            <a:r>
              <a:rPr sz="1400" spc="-45" dirty="0">
                <a:solidFill>
                  <a:srgbClr val="434343"/>
                </a:solidFill>
                <a:latin typeface="Courier New"/>
                <a:cs typeface="Courier New"/>
              </a:rPr>
              <a:t> </a:t>
            </a:r>
            <a:r>
              <a:rPr sz="1400" dirty="0">
                <a:solidFill>
                  <a:srgbClr val="434343"/>
                </a:solidFill>
                <a:latin typeface="Courier New"/>
                <a:cs typeface="Courier New"/>
              </a:rPr>
              <a:t>{'criterion'</a:t>
            </a:r>
            <a:r>
              <a:rPr sz="1400" spc="-55" dirty="0">
                <a:solidFill>
                  <a:srgbClr val="434343"/>
                </a:solidFill>
                <a:latin typeface="Courier New"/>
                <a:cs typeface="Courier New"/>
              </a:rPr>
              <a:t> </a:t>
            </a:r>
            <a:r>
              <a:rPr sz="1400" dirty="0">
                <a:solidFill>
                  <a:srgbClr val="434343"/>
                </a:solidFill>
                <a:latin typeface="Courier New"/>
                <a:cs typeface="Courier New"/>
              </a:rPr>
              <a:t>:</a:t>
            </a:r>
            <a:r>
              <a:rPr sz="1400" spc="-60" dirty="0">
                <a:solidFill>
                  <a:srgbClr val="434343"/>
                </a:solidFill>
                <a:latin typeface="Courier New"/>
                <a:cs typeface="Courier New"/>
              </a:rPr>
              <a:t> </a:t>
            </a:r>
            <a:r>
              <a:rPr sz="1400" dirty="0">
                <a:solidFill>
                  <a:srgbClr val="434343"/>
                </a:solidFill>
                <a:latin typeface="Courier New"/>
                <a:cs typeface="Courier New"/>
              </a:rPr>
              <a:t>['gini',</a:t>
            </a:r>
            <a:r>
              <a:rPr sz="1400" spc="-45" dirty="0">
                <a:solidFill>
                  <a:srgbClr val="434343"/>
                </a:solidFill>
                <a:latin typeface="Courier New"/>
                <a:cs typeface="Courier New"/>
              </a:rPr>
              <a:t> </a:t>
            </a:r>
            <a:r>
              <a:rPr sz="1400" dirty="0">
                <a:solidFill>
                  <a:srgbClr val="434343"/>
                </a:solidFill>
                <a:latin typeface="Courier New"/>
                <a:cs typeface="Courier New"/>
              </a:rPr>
              <a:t>'entropy',</a:t>
            </a:r>
            <a:r>
              <a:rPr sz="1400" spc="-45" dirty="0">
                <a:solidFill>
                  <a:srgbClr val="434343"/>
                </a:solidFill>
                <a:latin typeface="Courier New"/>
                <a:cs typeface="Courier New"/>
              </a:rPr>
              <a:t> </a:t>
            </a:r>
            <a:r>
              <a:rPr sz="1400" spc="-10" dirty="0">
                <a:solidFill>
                  <a:srgbClr val="434343"/>
                </a:solidFill>
                <a:latin typeface="Courier New"/>
                <a:cs typeface="Courier New"/>
              </a:rPr>
              <a:t>'log_loss'], </a:t>
            </a:r>
            <a:r>
              <a:rPr sz="1400" dirty="0">
                <a:solidFill>
                  <a:srgbClr val="434343"/>
                </a:solidFill>
                <a:latin typeface="Courier New"/>
                <a:cs typeface="Courier New"/>
              </a:rPr>
              <a:t>'max_depth'</a:t>
            </a:r>
            <a:r>
              <a:rPr sz="1400" spc="-60" dirty="0">
                <a:solidFill>
                  <a:srgbClr val="434343"/>
                </a:solidFill>
                <a:latin typeface="Courier New"/>
                <a:cs typeface="Courier New"/>
              </a:rPr>
              <a:t> </a:t>
            </a:r>
            <a:r>
              <a:rPr sz="1400" dirty="0">
                <a:solidFill>
                  <a:srgbClr val="434343"/>
                </a:solidFill>
                <a:latin typeface="Courier New"/>
                <a:cs typeface="Courier New"/>
              </a:rPr>
              <a:t>:</a:t>
            </a:r>
            <a:r>
              <a:rPr sz="1400" spc="-45" dirty="0">
                <a:solidFill>
                  <a:srgbClr val="434343"/>
                </a:solidFill>
                <a:latin typeface="Courier New"/>
                <a:cs typeface="Courier New"/>
              </a:rPr>
              <a:t> </a:t>
            </a:r>
            <a:r>
              <a:rPr sz="1400" spc="-10" dirty="0">
                <a:solidFill>
                  <a:srgbClr val="434343"/>
                </a:solidFill>
                <a:latin typeface="Courier New"/>
                <a:cs typeface="Courier New"/>
              </a:rPr>
              <a:t>list(range(2,10)), </a:t>
            </a:r>
            <a:r>
              <a:rPr sz="1400" dirty="0">
                <a:solidFill>
                  <a:srgbClr val="434343"/>
                </a:solidFill>
                <a:latin typeface="Courier New"/>
                <a:cs typeface="Courier New"/>
              </a:rPr>
              <a:t>'min_samples_split'</a:t>
            </a:r>
            <a:r>
              <a:rPr sz="1400" spc="-85" dirty="0">
                <a:solidFill>
                  <a:srgbClr val="434343"/>
                </a:solidFill>
                <a:latin typeface="Courier New"/>
                <a:cs typeface="Courier New"/>
              </a:rPr>
              <a:t> </a:t>
            </a:r>
            <a:r>
              <a:rPr sz="1400" dirty="0">
                <a:solidFill>
                  <a:srgbClr val="434343"/>
                </a:solidFill>
                <a:latin typeface="Courier New"/>
                <a:cs typeface="Courier New"/>
              </a:rPr>
              <a:t>:</a:t>
            </a:r>
            <a:r>
              <a:rPr sz="1400" spc="-80" dirty="0">
                <a:solidFill>
                  <a:srgbClr val="434343"/>
                </a:solidFill>
                <a:latin typeface="Courier New"/>
                <a:cs typeface="Courier New"/>
              </a:rPr>
              <a:t> </a:t>
            </a:r>
            <a:r>
              <a:rPr sz="1400" spc="-10" dirty="0">
                <a:solidFill>
                  <a:srgbClr val="434343"/>
                </a:solidFill>
                <a:latin typeface="Courier New"/>
                <a:cs typeface="Courier New"/>
              </a:rPr>
              <a:t>list(range(2,5))}</a:t>
            </a:r>
            <a:endParaRPr sz="1400">
              <a:latin typeface="Courier New"/>
              <a:cs typeface="Courier New"/>
            </a:endParaRPr>
          </a:p>
          <a:p>
            <a:pPr marL="12700" marR="3515995">
              <a:lnSpc>
                <a:spcPct val="123600"/>
              </a:lnSpc>
              <a:spcBef>
                <a:spcPts val="1370"/>
              </a:spcBef>
            </a:pPr>
            <a:r>
              <a:rPr sz="1400" dirty="0">
                <a:solidFill>
                  <a:srgbClr val="434343"/>
                </a:solidFill>
                <a:latin typeface="Courier New"/>
                <a:cs typeface="Courier New"/>
              </a:rPr>
              <a:t>#</a:t>
            </a:r>
            <a:r>
              <a:rPr sz="1400" spc="-35" dirty="0">
                <a:solidFill>
                  <a:srgbClr val="434343"/>
                </a:solidFill>
                <a:latin typeface="Courier New"/>
                <a:cs typeface="Courier New"/>
              </a:rPr>
              <a:t> </a:t>
            </a:r>
            <a:r>
              <a:rPr sz="1400" dirty="0">
                <a:solidFill>
                  <a:srgbClr val="434343"/>
                </a:solidFill>
                <a:latin typeface="Courier New"/>
                <a:cs typeface="Courier New"/>
              </a:rPr>
              <a:t>Setup</a:t>
            </a:r>
            <a:r>
              <a:rPr sz="1400" spc="-40" dirty="0">
                <a:solidFill>
                  <a:srgbClr val="434343"/>
                </a:solidFill>
                <a:latin typeface="Courier New"/>
                <a:cs typeface="Courier New"/>
              </a:rPr>
              <a:t> </a:t>
            </a:r>
            <a:r>
              <a:rPr sz="1400" dirty="0">
                <a:solidFill>
                  <a:srgbClr val="434343"/>
                </a:solidFill>
                <a:latin typeface="Courier New"/>
                <a:cs typeface="Courier New"/>
              </a:rPr>
              <a:t>grid</a:t>
            </a:r>
            <a:r>
              <a:rPr sz="1400" spc="-35" dirty="0">
                <a:solidFill>
                  <a:srgbClr val="434343"/>
                </a:solidFill>
                <a:latin typeface="Courier New"/>
                <a:cs typeface="Courier New"/>
              </a:rPr>
              <a:t> </a:t>
            </a:r>
            <a:r>
              <a:rPr sz="1400" dirty="0">
                <a:solidFill>
                  <a:srgbClr val="434343"/>
                </a:solidFill>
                <a:latin typeface="Courier New"/>
                <a:cs typeface="Courier New"/>
              </a:rPr>
              <a:t>search</a:t>
            </a:r>
            <a:r>
              <a:rPr sz="1400" spc="-30" dirty="0">
                <a:solidFill>
                  <a:srgbClr val="434343"/>
                </a:solidFill>
                <a:latin typeface="Courier New"/>
                <a:cs typeface="Courier New"/>
              </a:rPr>
              <a:t> </a:t>
            </a:r>
            <a:r>
              <a:rPr sz="1400" dirty="0">
                <a:solidFill>
                  <a:srgbClr val="434343"/>
                </a:solidFill>
                <a:latin typeface="Courier New"/>
                <a:cs typeface="Courier New"/>
              </a:rPr>
              <a:t>with</a:t>
            </a:r>
            <a:r>
              <a:rPr sz="1400" spc="-50" dirty="0">
                <a:solidFill>
                  <a:srgbClr val="434343"/>
                </a:solidFill>
                <a:latin typeface="Courier New"/>
                <a:cs typeface="Courier New"/>
              </a:rPr>
              <a:t> </a:t>
            </a:r>
            <a:r>
              <a:rPr sz="1400" spc="-10" dirty="0">
                <a:solidFill>
                  <a:srgbClr val="434343"/>
                </a:solidFill>
                <a:latin typeface="Courier New"/>
                <a:cs typeface="Courier New"/>
              </a:rPr>
              <a:t>N-</a:t>
            </a:r>
            <a:r>
              <a:rPr sz="1400" dirty="0">
                <a:solidFill>
                  <a:srgbClr val="434343"/>
                </a:solidFill>
                <a:latin typeface="Courier New"/>
                <a:cs typeface="Courier New"/>
              </a:rPr>
              <a:t>fold</a:t>
            </a:r>
            <a:r>
              <a:rPr sz="1400" spc="-30" dirty="0">
                <a:solidFill>
                  <a:srgbClr val="434343"/>
                </a:solidFill>
                <a:latin typeface="Courier New"/>
                <a:cs typeface="Courier New"/>
              </a:rPr>
              <a:t> </a:t>
            </a:r>
            <a:r>
              <a:rPr sz="1400" dirty="0">
                <a:solidFill>
                  <a:srgbClr val="434343"/>
                </a:solidFill>
                <a:latin typeface="Courier New"/>
                <a:cs typeface="Courier New"/>
              </a:rPr>
              <a:t>cross</a:t>
            </a:r>
            <a:r>
              <a:rPr sz="1400" spc="-35" dirty="0">
                <a:solidFill>
                  <a:srgbClr val="434343"/>
                </a:solidFill>
                <a:latin typeface="Courier New"/>
                <a:cs typeface="Courier New"/>
              </a:rPr>
              <a:t> </a:t>
            </a:r>
            <a:r>
              <a:rPr sz="1400" dirty="0">
                <a:solidFill>
                  <a:srgbClr val="434343"/>
                </a:solidFill>
                <a:latin typeface="Courier New"/>
                <a:cs typeface="Courier New"/>
              </a:rPr>
              <a:t>validation</a:t>
            </a:r>
            <a:r>
              <a:rPr sz="1400" spc="-45" dirty="0">
                <a:solidFill>
                  <a:srgbClr val="434343"/>
                </a:solidFill>
                <a:latin typeface="Courier New"/>
                <a:cs typeface="Courier New"/>
              </a:rPr>
              <a:t> </a:t>
            </a:r>
            <a:r>
              <a:rPr sz="1400" dirty="0">
                <a:solidFill>
                  <a:srgbClr val="434343"/>
                </a:solidFill>
                <a:latin typeface="Courier New"/>
                <a:cs typeface="Courier New"/>
              </a:rPr>
              <a:t>(e.g.</a:t>
            </a:r>
            <a:r>
              <a:rPr sz="1400" spc="-30" dirty="0">
                <a:solidFill>
                  <a:srgbClr val="434343"/>
                </a:solidFill>
                <a:latin typeface="Courier New"/>
                <a:cs typeface="Courier New"/>
              </a:rPr>
              <a:t> </a:t>
            </a:r>
            <a:r>
              <a:rPr sz="1400" spc="-10" dirty="0">
                <a:solidFill>
                  <a:srgbClr val="434343"/>
                </a:solidFill>
                <a:latin typeface="Courier New"/>
                <a:cs typeface="Courier New"/>
              </a:rPr>
              <a:t>5-fold) </a:t>
            </a:r>
            <a:r>
              <a:rPr sz="1400" dirty="0">
                <a:solidFill>
                  <a:srgbClr val="434343"/>
                </a:solidFill>
                <a:latin typeface="Courier New"/>
                <a:cs typeface="Courier New"/>
              </a:rPr>
              <a:t>grid_search</a:t>
            </a:r>
            <a:r>
              <a:rPr sz="1400" spc="-100" dirty="0">
                <a:solidFill>
                  <a:srgbClr val="434343"/>
                </a:solidFill>
                <a:latin typeface="Courier New"/>
                <a:cs typeface="Courier New"/>
              </a:rPr>
              <a:t> </a:t>
            </a:r>
            <a:r>
              <a:rPr sz="1400" dirty="0">
                <a:solidFill>
                  <a:srgbClr val="434343"/>
                </a:solidFill>
                <a:latin typeface="Courier New"/>
                <a:cs typeface="Courier New"/>
              </a:rPr>
              <a:t>=</a:t>
            </a:r>
            <a:r>
              <a:rPr sz="1400" spc="-80" dirty="0">
                <a:solidFill>
                  <a:srgbClr val="434343"/>
                </a:solidFill>
                <a:latin typeface="Courier New"/>
                <a:cs typeface="Courier New"/>
              </a:rPr>
              <a:t> </a:t>
            </a:r>
            <a:r>
              <a:rPr sz="1400" dirty="0">
                <a:solidFill>
                  <a:srgbClr val="434343"/>
                </a:solidFill>
                <a:latin typeface="Courier New"/>
                <a:cs typeface="Courier New"/>
              </a:rPr>
              <a:t>GridSearchCV(model,</a:t>
            </a:r>
            <a:r>
              <a:rPr sz="1400" spc="-80" dirty="0">
                <a:solidFill>
                  <a:srgbClr val="434343"/>
                </a:solidFill>
                <a:latin typeface="Courier New"/>
                <a:cs typeface="Courier New"/>
              </a:rPr>
              <a:t> </a:t>
            </a:r>
            <a:r>
              <a:rPr sz="1400" dirty="0">
                <a:solidFill>
                  <a:srgbClr val="434343"/>
                </a:solidFill>
                <a:latin typeface="Courier New"/>
                <a:cs typeface="Courier New"/>
              </a:rPr>
              <a:t>grid_param,</a:t>
            </a:r>
            <a:r>
              <a:rPr sz="1400" spc="-75" dirty="0">
                <a:solidFill>
                  <a:srgbClr val="434343"/>
                </a:solidFill>
                <a:latin typeface="Courier New"/>
                <a:cs typeface="Courier New"/>
              </a:rPr>
              <a:t> </a:t>
            </a:r>
            <a:r>
              <a:rPr sz="1400" spc="-10" dirty="0">
                <a:solidFill>
                  <a:srgbClr val="434343"/>
                </a:solidFill>
                <a:latin typeface="Courier New"/>
                <a:cs typeface="Courier New"/>
              </a:rPr>
              <a:t>cv=5)</a:t>
            </a:r>
            <a:endParaRPr sz="1400">
              <a:latin typeface="Courier New"/>
              <a:cs typeface="Courier New"/>
            </a:endParaRPr>
          </a:p>
          <a:p>
            <a:pPr marL="12700" marR="7239000">
              <a:lnSpc>
                <a:spcPct val="123800"/>
              </a:lnSpc>
              <a:spcBef>
                <a:spcPts val="1365"/>
              </a:spcBef>
            </a:pPr>
            <a:r>
              <a:rPr sz="1400" dirty="0">
                <a:solidFill>
                  <a:srgbClr val="434343"/>
                </a:solidFill>
                <a:latin typeface="Courier New"/>
                <a:cs typeface="Courier New"/>
              </a:rPr>
              <a:t>#</a:t>
            </a:r>
            <a:r>
              <a:rPr sz="1400" spc="-40" dirty="0">
                <a:solidFill>
                  <a:srgbClr val="434343"/>
                </a:solidFill>
                <a:latin typeface="Courier New"/>
                <a:cs typeface="Courier New"/>
              </a:rPr>
              <a:t> </a:t>
            </a:r>
            <a:r>
              <a:rPr sz="1400" dirty="0">
                <a:solidFill>
                  <a:srgbClr val="434343"/>
                </a:solidFill>
                <a:latin typeface="Courier New"/>
                <a:cs typeface="Courier New"/>
              </a:rPr>
              <a:t>Execute</a:t>
            </a:r>
            <a:r>
              <a:rPr sz="1400" spc="-30" dirty="0">
                <a:solidFill>
                  <a:srgbClr val="434343"/>
                </a:solidFill>
                <a:latin typeface="Courier New"/>
                <a:cs typeface="Courier New"/>
              </a:rPr>
              <a:t> </a:t>
            </a:r>
            <a:r>
              <a:rPr sz="1400" dirty="0">
                <a:solidFill>
                  <a:srgbClr val="434343"/>
                </a:solidFill>
                <a:latin typeface="Courier New"/>
                <a:cs typeface="Courier New"/>
              </a:rPr>
              <a:t>full</a:t>
            </a:r>
            <a:r>
              <a:rPr sz="1400" spc="-30" dirty="0">
                <a:solidFill>
                  <a:srgbClr val="434343"/>
                </a:solidFill>
                <a:latin typeface="Courier New"/>
                <a:cs typeface="Courier New"/>
              </a:rPr>
              <a:t> </a:t>
            </a:r>
            <a:r>
              <a:rPr sz="1400" dirty="0">
                <a:solidFill>
                  <a:srgbClr val="434343"/>
                </a:solidFill>
                <a:latin typeface="Courier New"/>
                <a:cs typeface="Courier New"/>
              </a:rPr>
              <a:t>grid</a:t>
            </a:r>
            <a:r>
              <a:rPr sz="1400" spc="-25" dirty="0">
                <a:solidFill>
                  <a:srgbClr val="434343"/>
                </a:solidFill>
                <a:latin typeface="Courier New"/>
                <a:cs typeface="Courier New"/>
              </a:rPr>
              <a:t> </a:t>
            </a:r>
            <a:r>
              <a:rPr sz="1400" spc="-10" dirty="0">
                <a:solidFill>
                  <a:srgbClr val="434343"/>
                </a:solidFill>
                <a:latin typeface="Courier New"/>
                <a:cs typeface="Courier New"/>
              </a:rPr>
              <a:t>search </a:t>
            </a:r>
            <a:r>
              <a:rPr sz="1400" dirty="0">
                <a:solidFill>
                  <a:srgbClr val="434343"/>
                </a:solidFill>
                <a:latin typeface="Courier New"/>
                <a:cs typeface="Courier New"/>
              </a:rPr>
              <a:t>grid_search.fit(X_tr,</a:t>
            </a:r>
            <a:r>
              <a:rPr sz="1400" spc="-155" dirty="0">
                <a:solidFill>
                  <a:srgbClr val="434343"/>
                </a:solidFill>
                <a:latin typeface="Courier New"/>
                <a:cs typeface="Courier New"/>
              </a:rPr>
              <a:t> </a:t>
            </a:r>
            <a:r>
              <a:rPr sz="1400" spc="-20" dirty="0">
                <a:solidFill>
                  <a:srgbClr val="434343"/>
                </a:solidFill>
                <a:latin typeface="Courier New"/>
                <a:cs typeface="Courier New"/>
              </a:rPr>
              <a:t>y_tr)</a:t>
            </a:r>
            <a:endParaRPr sz="1400">
              <a:latin typeface="Courier New"/>
              <a:cs typeface="Courier New"/>
            </a:endParaRPr>
          </a:p>
          <a:p>
            <a:pPr marL="12700" marR="3089910">
              <a:lnSpc>
                <a:spcPct val="123900"/>
              </a:lnSpc>
              <a:spcBef>
                <a:spcPts val="1360"/>
              </a:spcBef>
              <a:tabLst>
                <a:tab pos="2566670" algn="l"/>
              </a:tabLst>
            </a:pPr>
            <a:r>
              <a:rPr sz="1400" dirty="0">
                <a:solidFill>
                  <a:srgbClr val="434343"/>
                </a:solidFill>
                <a:latin typeface="Courier New"/>
                <a:cs typeface="Courier New"/>
              </a:rPr>
              <a:t>#</a:t>
            </a:r>
            <a:r>
              <a:rPr sz="1400" spc="-50" dirty="0">
                <a:solidFill>
                  <a:srgbClr val="434343"/>
                </a:solidFill>
                <a:latin typeface="Courier New"/>
                <a:cs typeface="Courier New"/>
              </a:rPr>
              <a:t> </a:t>
            </a:r>
            <a:r>
              <a:rPr sz="1400" dirty="0">
                <a:solidFill>
                  <a:srgbClr val="434343"/>
                </a:solidFill>
                <a:latin typeface="Courier New"/>
                <a:cs typeface="Courier New"/>
              </a:rPr>
              <a:t>Display</a:t>
            </a:r>
            <a:r>
              <a:rPr sz="1400" spc="-55" dirty="0">
                <a:solidFill>
                  <a:srgbClr val="434343"/>
                </a:solidFill>
                <a:latin typeface="Courier New"/>
                <a:cs typeface="Courier New"/>
              </a:rPr>
              <a:t> </a:t>
            </a:r>
            <a:r>
              <a:rPr sz="1400" dirty="0">
                <a:solidFill>
                  <a:srgbClr val="434343"/>
                </a:solidFill>
                <a:latin typeface="Courier New"/>
                <a:cs typeface="Courier New"/>
              </a:rPr>
              <a:t>best</a:t>
            </a:r>
            <a:r>
              <a:rPr sz="1400" spc="-55" dirty="0">
                <a:solidFill>
                  <a:srgbClr val="434343"/>
                </a:solidFill>
                <a:latin typeface="Courier New"/>
                <a:cs typeface="Courier New"/>
              </a:rPr>
              <a:t> </a:t>
            </a:r>
            <a:r>
              <a:rPr sz="1400" dirty="0">
                <a:solidFill>
                  <a:srgbClr val="434343"/>
                </a:solidFill>
                <a:latin typeface="Courier New"/>
                <a:cs typeface="Courier New"/>
              </a:rPr>
              <a:t>hyperparameter</a:t>
            </a:r>
            <a:r>
              <a:rPr sz="1400" spc="-50" dirty="0">
                <a:solidFill>
                  <a:srgbClr val="434343"/>
                </a:solidFill>
                <a:latin typeface="Courier New"/>
                <a:cs typeface="Courier New"/>
              </a:rPr>
              <a:t> </a:t>
            </a:r>
            <a:r>
              <a:rPr sz="1400" dirty="0">
                <a:solidFill>
                  <a:srgbClr val="434343"/>
                </a:solidFill>
                <a:latin typeface="Courier New"/>
                <a:cs typeface="Courier New"/>
              </a:rPr>
              <a:t>values</a:t>
            </a:r>
            <a:r>
              <a:rPr sz="1400" spc="-50" dirty="0">
                <a:solidFill>
                  <a:srgbClr val="434343"/>
                </a:solidFill>
                <a:latin typeface="Courier New"/>
                <a:cs typeface="Courier New"/>
              </a:rPr>
              <a:t> </a:t>
            </a:r>
            <a:r>
              <a:rPr sz="1400" dirty="0">
                <a:solidFill>
                  <a:srgbClr val="434343"/>
                </a:solidFill>
                <a:latin typeface="Courier New"/>
                <a:cs typeface="Courier New"/>
              </a:rPr>
              <a:t>and</a:t>
            </a:r>
            <a:r>
              <a:rPr sz="1400" spc="-50" dirty="0">
                <a:solidFill>
                  <a:srgbClr val="434343"/>
                </a:solidFill>
                <a:latin typeface="Courier New"/>
                <a:cs typeface="Courier New"/>
              </a:rPr>
              <a:t> </a:t>
            </a:r>
            <a:r>
              <a:rPr sz="1400" dirty="0">
                <a:solidFill>
                  <a:srgbClr val="434343"/>
                </a:solidFill>
                <a:latin typeface="Courier New"/>
                <a:cs typeface="Courier New"/>
              </a:rPr>
              <a:t>matching</a:t>
            </a:r>
            <a:r>
              <a:rPr sz="1400" spc="-60" dirty="0">
                <a:solidFill>
                  <a:srgbClr val="434343"/>
                </a:solidFill>
                <a:latin typeface="Courier New"/>
                <a:cs typeface="Courier New"/>
              </a:rPr>
              <a:t> </a:t>
            </a:r>
            <a:r>
              <a:rPr sz="1400" dirty="0">
                <a:solidFill>
                  <a:srgbClr val="434343"/>
                </a:solidFill>
                <a:latin typeface="Courier New"/>
                <a:cs typeface="Courier New"/>
              </a:rPr>
              <a:t>validation</a:t>
            </a:r>
            <a:r>
              <a:rPr sz="1400" spc="-45" dirty="0">
                <a:solidFill>
                  <a:srgbClr val="434343"/>
                </a:solidFill>
                <a:latin typeface="Courier New"/>
                <a:cs typeface="Courier New"/>
              </a:rPr>
              <a:t> </a:t>
            </a:r>
            <a:r>
              <a:rPr sz="1400" spc="-10" dirty="0">
                <a:solidFill>
                  <a:srgbClr val="434343"/>
                </a:solidFill>
                <a:latin typeface="Courier New"/>
                <a:cs typeface="Courier New"/>
              </a:rPr>
              <a:t>score </a:t>
            </a:r>
            <a:r>
              <a:rPr sz="1400" dirty="0">
                <a:solidFill>
                  <a:srgbClr val="434343"/>
                </a:solidFill>
                <a:latin typeface="Courier New"/>
                <a:cs typeface="Courier New"/>
              </a:rPr>
              <a:t>print(f'Best</a:t>
            </a:r>
            <a:r>
              <a:rPr sz="1400" spc="-65" dirty="0">
                <a:solidFill>
                  <a:srgbClr val="434343"/>
                </a:solidFill>
                <a:latin typeface="Courier New"/>
                <a:cs typeface="Courier New"/>
              </a:rPr>
              <a:t> </a:t>
            </a:r>
            <a:r>
              <a:rPr sz="1400" dirty="0">
                <a:solidFill>
                  <a:srgbClr val="434343"/>
                </a:solidFill>
                <a:latin typeface="Courier New"/>
                <a:cs typeface="Courier New"/>
              </a:rPr>
              <a:t>parameters</a:t>
            </a:r>
            <a:r>
              <a:rPr sz="1400" spc="-60" dirty="0">
                <a:solidFill>
                  <a:srgbClr val="434343"/>
                </a:solidFill>
                <a:latin typeface="Courier New"/>
                <a:cs typeface="Courier New"/>
              </a:rPr>
              <a:t> </a:t>
            </a:r>
            <a:r>
              <a:rPr sz="1400" dirty="0">
                <a:solidFill>
                  <a:srgbClr val="434343"/>
                </a:solidFill>
                <a:latin typeface="Courier New"/>
                <a:cs typeface="Courier New"/>
              </a:rPr>
              <a:t>:</a:t>
            </a:r>
            <a:r>
              <a:rPr sz="1400" spc="-60" dirty="0">
                <a:solidFill>
                  <a:srgbClr val="434343"/>
                </a:solidFill>
                <a:latin typeface="Courier New"/>
                <a:cs typeface="Courier New"/>
              </a:rPr>
              <a:t> </a:t>
            </a:r>
            <a:r>
              <a:rPr sz="1400" spc="-10" dirty="0">
                <a:solidFill>
                  <a:srgbClr val="434343"/>
                </a:solidFill>
                <a:latin typeface="Courier New"/>
                <a:cs typeface="Courier New"/>
              </a:rPr>
              <a:t>{grid_search.best_params_}') </a:t>
            </a:r>
            <a:r>
              <a:rPr sz="1400" dirty="0">
                <a:solidFill>
                  <a:srgbClr val="434343"/>
                </a:solidFill>
                <a:latin typeface="Courier New"/>
                <a:cs typeface="Courier New"/>
              </a:rPr>
              <a:t>print(f'Best</a:t>
            </a:r>
            <a:r>
              <a:rPr sz="1400" spc="-85" dirty="0">
                <a:solidFill>
                  <a:srgbClr val="434343"/>
                </a:solidFill>
                <a:latin typeface="Courier New"/>
                <a:cs typeface="Courier New"/>
              </a:rPr>
              <a:t> </a:t>
            </a:r>
            <a:r>
              <a:rPr sz="1400" spc="-20" dirty="0">
                <a:solidFill>
                  <a:srgbClr val="434343"/>
                </a:solidFill>
                <a:latin typeface="Courier New"/>
                <a:cs typeface="Courier New"/>
              </a:rPr>
              <a:t>score</a:t>
            </a:r>
            <a:r>
              <a:rPr sz="1400" dirty="0">
                <a:solidFill>
                  <a:srgbClr val="434343"/>
                </a:solidFill>
                <a:latin typeface="Courier New"/>
                <a:cs typeface="Courier New"/>
              </a:rPr>
              <a:t>	:</a:t>
            </a:r>
            <a:r>
              <a:rPr sz="1400" spc="-25" dirty="0">
                <a:solidFill>
                  <a:srgbClr val="434343"/>
                </a:solidFill>
                <a:latin typeface="Courier New"/>
                <a:cs typeface="Courier New"/>
              </a:rPr>
              <a:t> </a:t>
            </a:r>
            <a:r>
              <a:rPr sz="1400" spc="-10" dirty="0">
                <a:solidFill>
                  <a:srgbClr val="434343"/>
                </a:solidFill>
                <a:latin typeface="Courier New"/>
                <a:cs typeface="Courier New"/>
              </a:rPr>
              <a:t>{grid_search.best_score_:.3f}')</a:t>
            </a:r>
            <a:endParaRPr sz="1400">
              <a:latin typeface="Courier New"/>
              <a:cs typeface="Courier New"/>
            </a:endParaRPr>
          </a:p>
        </p:txBody>
      </p:sp>
      <p:sp>
        <p:nvSpPr>
          <p:cNvPr id="3" name="object 3"/>
          <p:cNvSpPr txBox="1">
            <a:spLocks noGrp="1"/>
          </p:cNvSpPr>
          <p:nvPr>
            <p:ph type="title"/>
          </p:nvPr>
        </p:nvSpPr>
        <p:spPr>
          <a:xfrm>
            <a:off x="1021791" y="557022"/>
            <a:ext cx="10149205" cy="878840"/>
          </a:xfrm>
          <a:prstGeom prst="rect">
            <a:avLst/>
          </a:prstGeom>
        </p:spPr>
        <p:txBody>
          <a:bodyPr vert="horz" wrap="square" lIns="0" tIns="12065" rIns="0" bIns="0" rtlCol="0">
            <a:spAutoFit/>
          </a:bodyPr>
          <a:lstStyle/>
          <a:p>
            <a:pPr marL="3768090" marR="5080" indent="-3756025">
              <a:lnSpc>
                <a:spcPct val="100000"/>
              </a:lnSpc>
              <a:spcBef>
                <a:spcPts val="95"/>
              </a:spcBef>
            </a:pPr>
            <a:r>
              <a:rPr spc="-25" dirty="0"/>
              <a:t>CROSS-</a:t>
            </a:r>
            <a:r>
              <a:rPr dirty="0"/>
              <a:t>VALIDATION</a:t>
            </a:r>
            <a:r>
              <a:rPr spc="-15" dirty="0"/>
              <a:t> </a:t>
            </a:r>
            <a:r>
              <a:rPr dirty="0"/>
              <a:t>AND</a:t>
            </a:r>
            <a:r>
              <a:rPr spc="-40" dirty="0"/>
              <a:t> </a:t>
            </a:r>
            <a:r>
              <a:rPr dirty="0"/>
              <a:t>GRID</a:t>
            </a:r>
            <a:r>
              <a:rPr spc="-45" dirty="0"/>
              <a:t> </a:t>
            </a:r>
            <a:r>
              <a:rPr dirty="0"/>
              <a:t>SEARCH</a:t>
            </a:r>
            <a:r>
              <a:rPr spc="-60" dirty="0"/>
              <a:t> </a:t>
            </a:r>
            <a:r>
              <a:rPr dirty="0"/>
              <a:t>PIPELINE</a:t>
            </a:r>
            <a:r>
              <a:rPr spc="-40" dirty="0"/>
              <a:t> </a:t>
            </a:r>
            <a:r>
              <a:rPr dirty="0"/>
              <a:t>WITH</a:t>
            </a:r>
            <a:r>
              <a:rPr spc="-70" dirty="0"/>
              <a:t> </a:t>
            </a:r>
            <a:r>
              <a:rPr spc="-25" dirty="0"/>
              <a:t>SCIKIT-</a:t>
            </a:r>
            <a:r>
              <a:rPr spc="-10" dirty="0"/>
              <a:t>LEARN (CLASSIFICATION)</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
        <p:nvSpPr>
          <p:cNvPr id="5" name="object 5"/>
          <p:cNvSpPr/>
          <p:nvPr/>
        </p:nvSpPr>
        <p:spPr>
          <a:xfrm>
            <a:off x="11520043" y="1932813"/>
            <a:ext cx="107950" cy="4608195"/>
          </a:xfrm>
          <a:custGeom>
            <a:avLst/>
            <a:gdLst/>
            <a:ahLst/>
            <a:cxnLst/>
            <a:rect l="l" t="t" r="r" b="b"/>
            <a:pathLst>
              <a:path w="107950" h="4608195">
                <a:moveTo>
                  <a:pt x="0" y="0"/>
                </a:moveTo>
                <a:lnTo>
                  <a:pt x="20970" y="712"/>
                </a:lnTo>
                <a:lnTo>
                  <a:pt x="38131" y="2651"/>
                </a:lnTo>
                <a:lnTo>
                  <a:pt x="49720" y="5518"/>
                </a:lnTo>
                <a:lnTo>
                  <a:pt x="53975" y="9016"/>
                </a:lnTo>
                <a:lnTo>
                  <a:pt x="53975" y="2295017"/>
                </a:lnTo>
                <a:lnTo>
                  <a:pt x="58211" y="2298515"/>
                </a:lnTo>
                <a:lnTo>
                  <a:pt x="69770" y="2301382"/>
                </a:lnTo>
                <a:lnTo>
                  <a:pt x="86925" y="2303321"/>
                </a:lnTo>
                <a:lnTo>
                  <a:pt x="107950" y="2304034"/>
                </a:lnTo>
                <a:lnTo>
                  <a:pt x="86925" y="2304746"/>
                </a:lnTo>
                <a:lnTo>
                  <a:pt x="69770" y="2306685"/>
                </a:lnTo>
                <a:lnTo>
                  <a:pt x="58211" y="2309552"/>
                </a:lnTo>
                <a:lnTo>
                  <a:pt x="53975" y="2313051"/>
                </a:lnTo>
                <a:lnTo>
                  <a:pt x="53975" y="4599038"/>
                </a:lnTo>
                <a:lnTo>
                  <a:pt x="49720" y="4602538"/>
                </a:lnTo>
                <a:lnTo>
                  <a:pt x="38131" y="4605396"/>
                </a:lnTo>
                <a:lnTo>
                  <a:pt x="20970" y="4607323"/>
                </a:lnTo>
                <a:lnTo>
                  <a:pt x="0" y="4608029"/>
                </a:lnTo>
              </a:path>
            </a:pathLst>
          </a:custGeom>
          <a:ln w="25400">
            <a:solidFill>
              <a:srgbClr val="434343"/>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7560056" y="2879987"/>
              <a:ext cx="3852545" cy="72390"/>
            </a:xfrm>
            <a:custGeom>
              <a:avLst/>
              <a:gdLst/>
              <a:ahLst/>
              <a:cxnLst/>
              <a:rect l="l" t="t" r="r" b="b"/>
              <a:pathLst>
                <a:path w="3852545" h="72389">
                  <a:moveTo>
                    <a:pt x="3852036" y="0"/>
                  </a:moveTo>
                  <a:lnTo>
                    <a:pt x="0" y="0"/>
                  </a:lnTo>
                  <a:lnTo>
                    <a:pt x="0" y="72000"/>
                  </a:lnTo>
                  <a:lnTo>
                    <a:pt x="3852036" y="72000"/>
                  </a:lnTo>
                  <a:lnTo>
                    <a:pt x="3852036" y="0"/>
                  </a:lnTo>
                  <a:close/>
                </a:path>
              </a:pathLst>
            </a:custGeom>
            <a:solidFill>
              <a:srgbClr val="252525"/>
            </a:solidFill>
          </p:spPr>
          <p:txBody>
            <a:bodyPr wrap="square" lIns="0" tIns="0" rIns="0" bIns="0" rtlCol="0"/>
            <a:lstStyle/>
            <a:p>
              <a:endParaRPr/>
            </a:p>
          </p:txBody>
        </p:sp>
      </p:grpSp>
      <p:sp>
        <p:nvSpPr>
          <p:cNvPr id="5" name="object 5"/>
          <p:cNvSpPr txBox="1">
            <a:spLocks noGrp="1"/>
          </p:cNvSpPr>
          <p:nvPr>
            <p:ph type="ctrTitle"/>
          </p:nvPr>
        </p:nvSpPr>
        <p:spPr>
          <a:prstGeom prst="rect">
            <a:avLst/>
          </a:prstGeom>
        </p:spPr>
        <p:txBody>
          <a:bodyPr vert="horz" wrap="square" lIns="0" tIns="13335" rIns="0" bIns="0" rtlCol="0">
            <a:spAutoFit/>
          </a:bodyPr>
          <a:lstStyle/>
          <a:p>
            <a:pPr marL="7103109">
              <a:lnSpc>
                <a:spcPct val="100000"/>
              </a:lnSpc>
              <a:spcBef>
                <a:spcPts val="105"/>
              </a:spcBef>
            </a:pPr>
            <a:r>
              <a:rPr sz="3200" dirty="0"/>
              <a:t>MACHINE</a:t>
            </a:r>
            <a:r>
              <a:rPr sz="3200" spc="-85" dirty="0"/>
              <a:t> </a:t>
            </a:r>
            <a:r>
              <a:rPr sz="3200" spc="-10" dirty="0"/>
              <a:t>LEARNING</a:t>
            </a:r>
            <a:endParaRPr sz="3200"/>
          </a:p>
        </p:txBody>
      </p:sp>
      <p:sp>
        <p:nvSpPr>
          <p:cNvPr id="6" name="object 6"/>
          <p:cNvSpPr txBox="1"/>
          <p:nvPr/>
        </p:nvSpPr>
        <p:spPr>
          <a:xfrm>
            <a:off x="10023729" y="3698875"/>
            <a:ext cx="138239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434343"/>
                </a:solidFill>
                <a:latin typeface="Calibri"/>
                <a:cs typeface="Calibri"/>
              </a:rPr>
              <a:t>scikit-learn</a:t>
            </a:r>
            <a:endParaRPr sz="2400">
              <a:latin typeface="Calibri"/>
              <a:cs typeface="Calibri"/>
            </a:endParaRPr>
          </a:p>
        </p:txBody>
      </p:sp>
      <p:grpSp>
        <p:nvGrpSpPr>
          <p:cNvPr id="7" name="object 7"/>
          <p:cNvGrpSpPr/>
          <p:nvPr/>
        </p:nvGrpSpPr>
        <p:grpSpPr>
          <a:xfrm>
            <a:off x="-12700" y="-12700"/>
            <a:ext cx="5041265" cy="6883400"/>
            <a:chOff x="-12700" y="-12700"/>
            <a:chExt cx="5041265" cy="6883400"/>
          </a:xfrm>
        </p:grpSpPr>
        <p:sp>
          <p:nvSpPr>
            <p:cNvPr id="8" name="object 8"/>
            <p:cNvSpPr/>
            <p:nvPr/>
          </p:nvSpPr>
          <p:spPr>
            <a:xfrm>
              <a:off x="0" y="0"/>
              <a:ext cx="5015865" cy="6858000"/>
            </a:xfrm>
            <a:custGeom>
              <a:avLst/>
              <a:gdLst/>
              <a:ahLst/>
              <a:cxnLst/>
              <a:rect l="l" t="t" r="r" b="b"/>
              <a:pathLst>
                <a:path w="5015865" h="6858000">
                  <a:moveTo>
                    <a:pt x="4466844" y="1081659"/>
                  </a:moveTo>
                  <a:lnTo>
                    <a:pt x="3489706" y="1081659"/>
                  </a:lnTo>
                  <a:lnTo>
                    <a:pt x="2387155" y="5879846"/>
                  </a:lnTo>
                  <a:lnTo>
                    <a:pt x="1284732" y="1081659"/>
                  </a:lnTo>
                  <a:lnTo>
                    <a:pt x="309130" y="1081659"/>
                  </a:lnTo>
                  <a:lnTo>
                    <a:pt x="1673796" y="6858000"/>
                  </a:lnTo>
                  <a:lnTo>
                    <a:pt x="3100768" y="6858000"/>
                  </a:lnTo>
                  <a:lnTo>
                    <a:pt x="3275165" y="6120562"/>
                  </a:lnTo>
                  <a:lnTo>
                    <a:pt x="4466844" y="1081659"/>
                  </a:lnTo>
                  <a:close/>
                </a:path>
                <a:path w="5015865" h="6858000">
                  <a:moveTo>
                    <a:pt x="5015814" y="0"/>
                  </a:moveTo>
                  <a:lnTo>
                    <a:pt x="0" y="0"/>
                  </a:lnTo>
                  <a:lnTo>
                    <a:pt x="0" y="980567"/>
                  </a:lnTo>
                  <a:lnTo>
                    <a:pt x="5015814" y="980567"/>
                  </a:lnTo>
                  <a:lnTo>
                    <a:pt x="5015814" y="0"/>
                  </a:lnTo>
                  <a:close/>
                </a:path>
              </a:pathLst>
            </a:custGeom>
            <a:solidFill>
              <a:srgbClr val="434343"/>
            </a:solidFill>
          </p:spPr>
          <p:txBody>
            <a:bodyPr wrap="square" lIns="0" tIns="0" rIns="0" bIns="0" rtlCol="0"/>
            <a:lstStyle/>
            <a:p>
              <a:endParaRPr/>
            </a:p>
          </p:txBody>
        </p:sp>
        <p:sp>
          <p:nvSpPr>
            <p:cNvPr id="9" name="object 9"/>
            <p:cNvSpPr/>
            <p:nvPr/>
          </p:nvSpPr>
          <p:spPr>
            <a:xfrm>
              <a:off x="0" y="0"/>
              <a:ext cx="5015865" cy="981075"/>
            </a:xfrm>
            <a:custGeom>
              <a:avLst/>
              <a:gdLst/>
              <a:ahLst/>
              <a:cxnLst/>
              <a:rect l="l" t="t" r="r" b="b"/>
              <a:pathLst>
                <a:path w="5015865" h="981075">
                  <a:moveTo>
                    <a:pt x="0" y="980566"/>
                  </a:moveTo>
                  <a:lnTo>
                    <a:pt x="5015823" y="980566"/>
                  </a:lnTo>
                  <a:lnTo>
                    <a:pt x="5015823" y="0"/>
                  </a:lnTo>
                </a:path>
              </a:pathLst>
            </a:custGeom>
            <a:ln w="25400">
              <a:solidFill>
                <a:srgbClr val="434343"/>
              </a:solidFill>
            </a:ln>
          </p:spPr>
          <p:txBody>
            <a:bodyPr wrap="square" lIns="0" tIns="0" rIns="0" bIns="0" rtlCol="0"/>
            <a:lstStyle/>
            <a:p>
              <a:endParaRPr/>
            </a:p>
          </p:txBody>
        </p:sp>
        <p:sp>
          <p:nvSpPr>
            <p:cNvPr id="10" name="object 10"/>
            <p:cNvSpPr/>
            <p:nvPr/>
          </p:nvSpPr>
          <p:spPr>
            <a:xfrm>
              <a:off x="0" y="5813996"/>
              <a:ext cx="5015865" cy="1044575"/>
            </a:xfrm>
            <a:custGeom>
              <a:avLst/>
              <a:gdLst/>
              <a:ahLst/>
              <a:cxnLst/>
              <a:rect l="l" t="t" r="r" b="b"/>
              <a:pathLst>
                <a:path w="5015865" h="1044575">
                  <a:moveTo>
                    <a:pt x="5015865" y="0"/>
                  </a:moveTo>
                  <a:lnTo>
                    <a:pt x="0" y="0"/>
                  </a:lnTo>
                  <a:lnTo>
                    <a:pt x="0" y="1044003"/>
                  </a:lnTo>
                  <a:lnTo>
                    <a:pt x="5015865" y="1044003"/>
                  </a:lnTo>
                  <a:lnTo>
                    <a:pt x="5015865" y="0"/>
                  </a:lnTo>
                  <a:close/>
                </a:path>
              </a:pathLst>
            </a:custGeom>
            <a:solidFill>
              <a:srgbClr val="434343"/>
            </a:solidFill>
          </p:spPr>
          <p:txBody>
            <a:bodyPr wrap="square" lIns="0" tIns="0" rIns="0" bIns="0" rtlCol="0"/>
            <a:lstStyle/>
            <a:p>
              <a:endParaRPr/>
            </a:p>
          </p:txBody>
        </p:sp>
        <p:sp>
          <p:nvSpPr>
            <p:cNvPr id="11" name="object 11"/>
            <p:cNvSpPr/>
            <p:nvPr/>
          </p:nvSpPr>
          <p:spPr>
            <a:xfrm>
              <a:off x="0" y="5813996"/>
              <a:ext cx="5015865" cy="1044575"/>
            </a:xfrm>
            <a:custGeom>
              <a:avLst/>
              <a:gdLst/>
              <a:ahLst/>
              <a:cxnLst/>
              <a:rect l="l" t="t" r="r" b="b"/>
              <a:pathLst>
                <a:path w="5015865" h="1044575">
                  <a:moveTo>
                    <a:pt x="0" y="1044003"/>
                  </a:moveTo>
                  <a:lnTo>
                    <a:pt x="5015865" y="1044003"/>
                  </a:lnTo>
                  <a:lnTo>
                    <a:pt x="5015865" y="0"/>
                  </a:lnTo>
                  <a:lnTo>
                    <a:pt x="0" y="0"/>
                  </a:lnTo>
                  <a:lnTo>
                    <a:pt x="0" y="1044003"/>
                  </a:lnTo>
                  <a:close/>
                </a:path>
              </a:pathLst>
            </a:custGeom>
            <a:ln w="25400">
              <a:solidFill>
                <a:srgbClr val="434343"/>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1021" y="2839339"/>
            <a:ext cx="1991360" cy="1123315"/>
          </a:xfrm>
          <a:prstGeom prst="rect">
            <a:avLst/>
          </a:prstGeom>
        </p:spPr>
        <p:txBody>
          <a:bodyPr vert="horz" wrap="square" lIns="0" tIns="12700" rIns="0" bIns="0" rtlCol="0">
            <a:spAutoFit/>
          </a:bodyPr>
          <a:lstStyle/>
          <a:p>
            <a:pPr marL="12700" marR="5080" indent="57785">
              <a:lnSpc>
                <a:spcPct val="100000"/>
              </a:lnSpc>
              <a:spcBef>
                <a:spcPts val="100"/>
              </a:spcBef>
            </a:pPr>
            <a:r>
              <a:rPr sz="3600" b="1" spc="-10" dirty="0">
                <a:solidFill>
                  <a:srgbClr val="434343"/>
                </a:solidFill>
                <a:latin typeface="Calibri"/>
                <a:cs typeface="Calibri"/>
              </a:rPr>
              <a:t>MACHINE LEARNING</a:t>
            </a:r>
            <a:endParaRPr sz="3600">
              <a:latin typeface="Calibri"/>
              <a:cs typeface="Calibri"/>
            </a:endParaRPr>
          </a:p>
        </p:txBody>
      </p:sp>
      <p:sp>
        <p:nvSpPr>
          <p:cNvPr id="3" name="object 3"/>
          <p:cNvSpPr txBox="1"/>
          <p:nvPr/>
        </p:nvSpPr>
        <p:spPr>
          <a:xfrm>
            <a:off x="1107744" y="547242"/>
            <a:ext cx="1936750" cy="874394"/>
          </a:xfrm>
          <a:prstGeom prst="rect">
            <a:avLst/>
          </a:prstGeom>
        </p:spPr>
        <p:txBody>
          <a:bodyPr vert="horz" wrap="square" lIns="0" tIns="12700" rIns="0" bIns="0" rtlCol="0">
            <a:spAutoFit/>
          </a:bodyPr>
          <a:lstStyle/>
          <a:p>
            <a:pPr marR="5080" algn="r">
              <a:lnSpc>
                <a:spcPct val="100000"/>
              </a:lnSpc>
              <a:spcBef>
                <a:spcPts val="100"/>
              </a:spcBef>
            </a:pPr>
            <a:r>
              <a:rPr sz="1800" b="1" dirty="0">
                <a:solidFill>
                  <a:srgbClr val="BEBEBE"/>
                </a:solidFill>
                <a:latin typeface="Calibri"/>
                <a:cs typeface="Calibri"/>
              </a:rPr>
              <a:t>WHAT</a:t>
            </a:r>
            <a:r>
              <a:rPr sz="1800" b="1" spc="-25" dirty="0">
                <a:solidFill>
                  <a:srgbClr val="BEBEBE"/>
                </a:solidFill>
                <a:latin typeface="Calibri"/>
                <a:cs typeface="Calibri"/>
              </a:rPr>
              <a:t> </a:t>
            </a:r>
            <a:r>
              <a:rPr sz="1800" b="1" dirty="0">
                <a:solidFill>
                  <a:srgbClr val="BEBEBE"/>
                </a:solidFill>
                <a:latin typeface="Calibri"/>
                <a:cs typeface="Calibri"/>
              </a:rPr>
              <a:t>IS</a:t>
            </a:r>
            <a:r>
              <a:rPr sz="1800" b="1" spc="-15" dirty="0">
                <a:solidFill>
                  <a:srgbClr val="BEBEBE"/>
                </a:solidFill>
                <a:latin typeface="Calibri"/>
                <a:cs typeface="Calibri"/>
              </a:rPr>
              <a:t> </a:t>
            </a:r>
            <a:r>
              <a:rPr sz="1800" b="1" spc="-10" dirty="0">
                <a:solidFill>
                  <a:srgbClr val="BEBEBE"/>
                </a:solidFill>
                <a:latin typeface="Calibri"/>
                <a:cs typeface="Calibri"/>
              </a:rPr>
              <a:t>MACHINE</a:t>
            </a:r>
            <a:endParaRPr sz="1800">
              <a:latin typeface="Calibri"/>
              <a:cs typeface="Calibri"/>
            </a:endParaRPr>
          </a:p>
          <a:p>
            <a:pPr marR="6350" algn="r">
              <a:lnSpc>
                <a:spcPct val="100000"/>
              </a:lnSpc>
            </a:pPr>
            <a:r>
              <a:rPr sz="1800" b="1" spc="-10" dirty="0">
                <a:solidFill>
                  <a:srgbClr val="BEBEBE"/>
                </a:solidFill>
                <a:latin typeface="Calibri"/>
                <a:cs typeface="Calibri"/>
              </a:rPr>
              <a:t>LEARNING</a:t>
            </a:r>
            <a:endParaRPr sz="1800">
              <a:latin typeface="Calibri"/>
              <a:cs typeface="Calibri"/>
            </a:endParaRPr>
          </a:p>
          <a:p>
            <a:pPr marL="12700">
              <a:lnSpc>
                <a:spcPct val="100000"/>
              </a:lnSpc>
              <a:spcBef>
                <a:spcPts val="680"/>
              </a:spcBef>
            </a:pPr>
            <a:r>
              <a:rPr sz="1400" spc="-90" dirty="0">
                <a:solidFill>
                  <a:srgbClr val="BEBEBE"/>
                </a:solidFill>
                <a:latin typeface="Roboto"/>
                <a:cs typeface="Roboto"/>
              </a:rPr>
              <a:t>Automatically</a:t>
            </a:r>
            <a:r>
              <a:rPr sz="1400" spc="-15" dirty="0">
                <a:solidFill>
                  <a:srgbClr val="BEBEBE"/>
                </a:solidFill>
                <a:latin typeface="Roboto"/>
                <a:cs typeface="Roboto"/>
              </a:rPr>
              <a:t> </a:t>
            </a:r>
            <a:r>
              <a:rPr sz="1400" spc="-85" dirty="0">
                <a:solidFill>
                  <a:srgbClr val="BEBEBE"/>
                </a:solidFill>
                <a:latin typeface="Roboto"/>
                <a:cs typeface="Roboto"/>
              </a:rPr>
              <a:t>find</a:t>
            </a:r>
            <a:r>
              <a:rPr sz="1400" spc="20" dirty="0">
                <a:solidFill>
                  <a:srgbClr val="BEBEBE"/>
                </a:solidFill>
                <a:latin typeface="Roboto"/>
                <a:cs typeface="Roboto"/>
              </a:rPr>
              <a:t> </a:t>
            </a:r>
            <a:r>
              <a:rPr sz="1400" spc="-70" dirty="0">
                <a:solidFill>
                  <a:srgbClr val="BEBEBE"/>
                </a:solidFill>
                <a:latin typeface="Roboto"/>
                <a:cs typeface="Roboto"/>
              </a:rPr>
              <a:t>patterns</a:t>
            </a:r>
            <a:endParaRPr sz="1400">
              <a:latin typeface="Roboto"/>
              <a:cs typeface="Roboto"/>
            </a:endParaRPr>
          </a:p>
        </p:txBody>
      </p:sp>
      <p:sp>
        <p:nvSpPr>
          <p:cNvPr id="4" name="object 4"/>
          <p:cNvSpPr txBox="1"/>
          <p:nvPr/>
        </p:nvSpPr>
        <p:spPr>
          <a:xfrm>
            <a:off x="943762" y="1843227"/>
            <a:ext cx="2099945" cy="875030"/>
          </a:xfrm>
          <a:prstGeom prst="rect">
            <a:avLst/>
          </a:prstGeom>
        </p:spPr>
        <p:txBody>
          <a:bodyPr vert="horz" wrap="square" lIns="0" tIns="12700" rIns="0" bIns="0" rtlCol="0">
            <a:spAutoFit/>
          </a:bodyPr>
          <a:lstStyle/>
          <a:p>
            <a:pPr marL="707390">
              <a:lnSpc>
                <a:spcPct val="100000"/>
              </a:lnSpc>
              <a:spcBef>
                <a:spcPts val="100"/>
              </a:spcBef>
            </a:pPr>
            <a:r>
              <a:rPr sz="1800" b="1" spc="-10" dirty="0">
                <a:solidFill>
                  <a:srgbClr val="BEBEBE"/>
                </a:solidFill>
                <a:latin typeface="Calibri"/>
                <a:cs typeface="Calibri"/>
              </a:rPr>
              <a:t>INTRODUCING</a:t>
            </a:r>
            <a:endParaRPr sz="1800">
              <a:latin typeface="Calibri"/>
              <a:cs typeface="Calibri"/>
            </a:endParaRPr>
          </a:p>
          <a:p>
            <a:pPr marL="803275">
              <a:lnSpc>
                <a:spcPct val="100000"/>
              </a:lnSpc>
              <a:spcBef>
                <a:spcPts val="5"/>
              </a:spcBef>
            </a:pPr>
            <a:r>
              <a:rPr sz="1800" b="1" spc="-10" dirty="0">
                <a:solidFill>
                  <a:srgbClr val="BEBEBE"/>
                </a:solidFill>
                <a:latin typeface="Calibri"/>
                <a:cs typeface="Calibri"/>
              </a:rPr>
              <a:t>SCIKIT-</a:t>
            </a:r>
            <a:r>
              <a:rPr sz="1800" b="1" spc="-20" dirty="0">
                <a:solidFill>
                  <a:srgbClr val="BEBEBE"/>
                </a:solidFill>
                <a:latin typeface="Calibri"/>
                <a:cs typeface="Calibri"/>
              </a:rPr>
              <a:t>LEARN</a:t>
            </a:r>
            <a:endParaRPr sz="1800">
              <a:latin typeface="Calibri"/>
              <a:cs typeface="Calibri"/>
            </a:endParaRPr>
          </a:p>
          <a:p>
            <a:pPr marL="12700">
              <a:lnSpc>
                <a:spcPct val="100000"/>
              </a:lnSpc>
              <a:spcBef>
                <a:spcPts val="680"/>
              </a:spcBef>
            </a:pPr>
            <a:r>
              <a:rPr sz="1400" spc="-110" dirty="0">
                <a:solidFill>
                  <a:srgbClr val="BEBEBE"/>
                </a:solidFill>
                <a:latin typeface="Roboto"/>
                <a:cs typeface="Roboto"/>
              </a:rPr>
              <a:t>Machine</a:t>
            </a:r>
            <a:r>
              <a:rPr sz="1400" spc="10" dirty="0">
                <a:solidFill>
                  <a:srgbClr val="BEBEBE"/>
                </a:solidFill>
                <a:latin typeface="Roboto"/>
                <a:cs typeface="Roboto"/>
              </a:rPr>
              <a:t> </a:t>
            </a:r>
            <a:r>
              <a:rPr sz="1400" spc="-85" dirty="0">
                <a:solidFill>
                  <a:srgbClr val="BEBEBE"/>
                </a:solidFill>
                <a:latin typeface="Roboto"/>
                <a:cs typeface="Roboto"/>
              </a:rPr>
              <a:t>learning</a:t>
            </a:r>
            <a:r>
              <a:rPr sz="1400" spc="-10" dirty="0">
                <a:solidFill>
                  <a:srgbClr val="BEBEBE"/>
                </a:solidFill>
                <a:latin typeface="Roboto"/>
                <a:cs typeface="Roboto"/>
              </a:rPr>
              <a:t> </a:t>
            </a:r>
            <a:r>
              <a:rPr sz="1400" spc="-100" dirty="0">
                <a:solidFill>
                  <a:srgbClr val="BEBEBE"/>
                </a:solidFill>
                <a:latin typeface="Roboto"/>
                <a:cs typeface="Roboto"/>
              </a:rPr>
              <a:t>with</a:t>
            </a:r>
            <a:r>
              <a:rPr sz="1400" dirty="0">
                <a:solidFill>
                  <a:srgbClr val="BEBEBE"/>
                </a:solidFill>
                <a:latin typeface="Roboto"/>
                <a:cs typeface="Roboto"/>
              </a:rPr>
              <a:t> </a:t>
            </a:r>
            <a:r>
              <a:rPr sz="1400" spc="-90" dirty="0">
                <a:solidFill>
                  <a:srgbClr val="BEBEBE"/>
                </a:solidFill>
                <a:latin typeface="Roboto"/>
                <a:cs typeface="Roboto"/>
              </a:rPr>
              <a:t>Python</a:t>
            </a:r>
            <a:endParaRPr sz="1400">
              <a:latin typeface="Roboto"/>
              <a:cs typeface="Roboto"/>
            </a:endParaRPr>
          </a:p>
        </p:txBody>
      </p:sp>
      <p:sp>
        <p:nvSpPr>
          <p:cNvPr id="5" name="object 5"/>
          <p:cNvSpPr txBox="1">
            <a:spLocks noGrp="1"/>
          </p:cNvSpPr>
          <p:nvPr>
            <p:ph type="title"/>
          </p:nvPr>
        </p:nvSpPr>
        <p:spPr>
          <a:xfrm>
            <a:off x="3530346" y="692861"/>
            <a:ext cx="644525" cy="757555"/>
          </a:xfrm>
          <a:prstGeom prst="rect">
            <a:avLst/>
          </a:prstGeom>
        </p:spPr>
        <p:txBody>
          <a:bodyPr vert="horz" wrap="square" lIns="0" tIns="12700" rIns="0" bIns="0" rtlCol="0">
            <a:spAutoFit/>
          </a:bodyPr>
          <a:lstStyle/>
          <a:p>
            <a:pPr marL="12700">
              <a:lnSpc>
                <a:spcPct val="100000"/>
              </a:lnSpc>
              <a:spcBef>
                <a:spcPts val="100"/>
              </a:spcBef>
            </a:pPr>
            <a:r>
              <a:rPr sz="4800" spc="-25" dirty="0">
                <a:solidFill>
                  <a:srgbClr val="BEBEBE"/>
                </a:solidFill>
              </a:rPr>
              <a:t>01</a:t>
            </a:r>
            <a:endParaRPr sz="4800"/>
          </a:p>
        </p:txBody>
      </p:sp>
      <p:sp>
        <p:nvSpPr>
          <p:cNvPr id="6" name="object 6"/>
          <p:cNvSpPr txBox="1"/>
          <p:nvPr/>
        </p:nvSpPr>
        <p:spPr>
          <a:xfrm>
            <a:off x="3529329" y="3283661"/>
            <a:ext cx="645160"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434343"/>
                </a:solidFill>
                <a:latin typeface="Calibri"/>
                <a:cs typeface="Calibri"/>
              </a:rPr>
              <a:t>03</a:t>
            </a:r>
            <a:endParaRPr sz="4800">
              <a:latin typeface="Calibri"/>
              <a:cs typeface="Calibri"/>
            </a:endParaRPr>
          </a:p>
        </p:txBody>
      </p:sp>
      <p:sp>
        <p:nvSpPr>
          <p:cNvPr id="7" name="object 7"/>
          <p:cNvSpPr txBox="1"/>
          <p:nvPr/>
        </p:nvSpPr>
        <p:spPr>
          <a:xfrm>
            <a:off x="3529329" y="1988261"/>
            <a:ext cx="645160"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02</a:t>
            </a:r>
            <a:endParaRPr sz="4800">
              <a:latin typeface="Calibri"/>
              <a:cs typeface="Calibri"/>
            </a:endParaRPr>
          </a:p>
        </p:txBody>
      </p:sp>
      <p:sp>
        <p:nvSpPr>
          <p:cNvPr id="8" name="object 8"/>
          <p:cNvSpPr/>
          <p:nvPr/>
        </p:nvSpPr>
        <p:spPr>
          <a:xfrm>
            <a:off x="4396359" y="0"/>
            <a:ext cx="0" cy="3192145"/>
          </a:xfrm>
          <a:custGeom>
            <a:avLst/>
            <a:gdLst/>
            <a:ahLst/>
            <a:cxnLst/>
            <a:rect l="l" t="t" r="r" b="b"/>
            <a:pathLst>
              <a:path h="3192145">
                <a:moveTo>
                  <a:pt x="0" y="0"/>
                </a:moveTo>
                <a:lnTo>
                  <a:pt x="0" y="3191637"/>
                </a:lnTo>
              </a:path>
            </a:pathLst>
          </a:custGeom>
          <a:ln w="9525">
            <a:solidFill>
              <a:srgbClr val="585858"/>
            </a:solidFill>
          </a:ln>
        </p:spPr>
        <p:txBody>
          <a:bodyPr wrap="square" lIns="0" tIns="0" rIns="0" bIns="0" rtlCol="0"/>
          <a:lstStyle/>
          <a:p>
            <a:endParaRPr/>
          </a:p>
        </p:txBody>
      </p:sp>
      <p:sp>
        <p:nvSpPr>
          <p:cNvPr id="9" name="object 9"/>
          <p:cNvSpPr/>
          <p:nvPr/>
        </p:nvSpPr>
        <p:spPr>
          <a:xfrm>
            <a:off x="7811198" y="4175252"/>
            <a:ext cx="9525" cy="2682875"/>
          </a:xfrm>
          <a:custGeom>
            <a:avLst/>
            <a:gdLst/>
            <a:ahLst/>
            <a:cxnLst/>
            <a:rect l="l" t="t" r="r" b="b"/>
            <a:pathLst>
              <a:path w="9525" h="2682875">
                <a:moveTo>
                  <a:pt x="9525" y="0"/>
                </a:moveTo>
                <a:lnTo>
                  <a:pt x="0" y="0"/>
                </a:lnTo>
                <a:lnTo>
                  <a:pt x="0" y="2682748"/>
                </a:lnTo>
                <a:lnTo>
                  <a:pt x="9525" y="2682748"/>
                </a:lnTo>
                <a:lnTo>
                  <a:pt x="9525" y="0"/>
                </a:lnTo>
                <a:close/>
              </a:path>
            </a:pathLst>
          </a:custGeom>
          <a:solidFill>
            <a:srgbClr val="585858"/>
          </a:solidFill>
        </p:spPr>
        <p:txBody>
          <a:bodyPr wrap="square" lIns="0" tIns="0" rIns="0" bIns="0" rtlCol="0"/>
          <a:lstStyle/>
          <a:p>
            <a:endParaRPr/>
          </a:p>
        </p:txBody>
      </p:sp>
      <p:sp>
        <p:nvSpPr>
          <p:cNvPr id="10" name="object 10"/>
          <p:cNvSpPr txBox="1"/>
          <p:nvPr/>
        </p:nvSpPr>
        <p:spPr>
          <a:xfrm>
            <a:off x="8006333" y="2829509"/>
            <a:ext cx="644525"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06</a:t>
            </a:r>
            <a:endParaRPr sz="4800">
              <a:latin typeface="Calibri"/>
              <a:cs typeface="Calibri"/>
            </a:endParaRPr>
          </a:p>
        </p:txBody>
      </p:sp>
      <p:sp>
        <p:nvSpPr>
          <p:cNvPr id="11" name="object 11"/>
          <p:cNvSpPr txBox="1"/>
          <p:nvPr/>
        </p:nvSpPr>
        <p:spPr>
          <a:xfrm>
            <a:off x="8006333" y="4117975"/>
            <a:ext cx="644525" cy="756920"/>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07</a:t>
            </a:r>
            <a:endParaRPr sz="4800">
              <a:latin typeface="Calibri"/>
              <a:cs typeface="Calibri"/>
            </a:endParaRPr>
          </a:p>
        </p:txBody>
      </p:sp>
      <p:sp>
        <p:nvSpPr>
          <p:cNvPr id="12" name="object 12"/>
          <p:cNvSpPr txBox="1"/>
          <p:nvPr/>
        </p:nvSpPr>
        <p:spPr>
          <a:xfrm>
            <a:off x="8006333" y="5407253"/>
            <a:ext cx="644525" cy="756920"/>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08</a:t>
            </a:r>
            <a:endParaRPr sz="4800">
              <a:latin typeface="Calibri"/>
              <a:cs typeface="Calibri"/>
            </a:endParaRPr>
          </a:p>
        </p:txBody>
      </p:sp>
      <p:sp>
        <p:nvSpPr>
          <p:cNvPr id="13" name="object 13"/>
          <p:cNvSpPr txBox="1"/>
          <p:nvPr/>
        </p:nvSpPr>
        <p:spPr>
          <a:xfrm>
            <a:off x="605434" y="3140202"/>
            <a:ext cx="2437765" cy="1087755"/>
          </a:xfrm>
          <a:prstGeom prst="rect">
            <a:avLst/>
          </a:prstGeom>
        </p:spPr>
        <p:txBody>
          <a:bodyPr vert="horz" wrap="square" lIns="0" tIns="12700" rIns="0" bIns="0" rtlCol="0">
            <a:spAutoFit/>
          </a:bodyPr>
          <a:lstStyle/>
          <a:p>
            <a:pPr marL="558165" marR="6985" indent="-546100">
              <a:lnSpc>
                <a:spcPct val="100000"/>
              </a:lnSpc>
              <a:spcBef>
                <a:spcPts val="100"/>
              </a:spcBef>
            </a:pPr>
            <a:r>
              <a:rPr sz="1800" b="1" dirty="0">
                <a:solidFill>
                  <a:srgbClr val="434343"/>
                </a:solidFill>
                <a:latin typeface="Calibri"/>
                <a:cs typeface="Calibri"/>
              </a:rPr>
              <a:t>HYPERPARAMETERS</a:t>
            </a:r>
            <a:r>
              <a:rPr sz="1800" b="1" spc="-90" dirty="0">
                <a:solidFill>
                  <a:srgbClr val="434343"/>
                </a:solidFill>
                <a:latin typeface="Calibri"/>
                <a:cs typeface="Calibri"/>
              </a:rPr>
              <a:t> </a:t>
            </a:r>
            <a:r>
              <a:rPr sz="1800" b="1" spc="-25" dirty="0">
                <a:solidFill>
                  <a:srgbClr val="434343"/>
                </a:solidFill>
                <a:latin typeface="Calibri"/>
                <a:cs typeface="Calibri"/>
              </a:rPr>
              <a:t>AND </a:t>
            </a:r>
            <a:r>
              <a:rPr sz="1800" b="1" dirty="0">
                <a:solidFill>
                  <a:srgbClr val="434343"/>
                </a:solidFill>
                <a:latin typeface="Calibri"/>
                <a:cs typeface="Calibri"/>
              </a:rPr>
              <a:t>CROSS</a:t>
            </a:r>
            <a:r>
              <a:rPr sz="1800" b="1" spc="-15" dirty="0">
                <a:solidFill>
                  <a:srgbClr val="434343"/>
                </a:solidFill>
                <a:latin typeface="Calibri"/>
                <a:cs typeface="Calibri"/>
              </a:rPr>
              <a:t> </a:t>
            </a:r>
            <a:r>
              <a:rPr sz="1800" b="1" spc="-10" dirty="0">
                <a:solidFill>
                  <a:srgbClr val="434343"/>
                </a:solidFill>
                <a:latin typeface="Calibri"/>
                <a:cs typeface="Calibri"/>
              </a:rPr>
              <a:t>VALIDATION</a:t>
            </a:r>
            <a:endParaRPr sz="1800">
              <a:latin typeface="Calibri"/>
              <a:cs typeface="Calibri"/>
            </a:endParaRPr>
          </a:p>
          <a:p>
            <a:pPr marL="1000760" marR="5080" indent="231140">
              <a:lnSpc>
                <a:spcPct val="100000"/>
              </a:lnSpc>
              <a:spcBef>
                <a:spcPts val="680"/>
              </a:spcBef>
            </a:pPr>
            <a:r>
              <a:rPr sz="1400" spc="-95" dirty="0">
                <a:solidFill>
                  <a:srgbClr val="434343"/>
                </a:solidFill>
                <a:latin typeface="Roboto"/>
                <a:cs typeface="Roboto"/>
              </a:rPr>
              <a:t>Holdout</a:t>
            </a:r>
            <a:r>
              <a:rPr sz="1400" spc="-40" dirty="0">
                <a:solidFill>
                  <a:srgbClr val="434343"/>
                </a:solidFill>
                <a:latin typeface="Roboto"/>
                <a:cs typeface="Roboto"/>
              </a:rPr>
              <a:t> </a:t>
            </a:r>
            <a:r>
              <a:rPr sz="1400" spc="-105" dirty="0">
                <a:solidFill>
                  <a:srgbClr val="434343"/>
                </a:solidFill>
                <a:latin typeface="Roboto"/>
                <a:cs typeface="Roboto"/>
              </a:rPr>
              <a:t>samples </a:t>
            </a:r>
            <a:r>
              <a:rPr sz="1400" spc="-120" dirty="0">
                <a:solidFill>
                  <a:srgbClr val="434343"/>
                </a:solidFill>
                <a:latin typeface="Roboto"/>
                <a:cs typeface="Roboto"/>
              </a:rPr>
              <a:t>and</a:t>
            </a:r>
            <a:r>
              <a:rPr sz="1400" spc="40" dirty="0">
                <a:solidFill>
                  <a:srgbClr val="434343"/>
                </a:solidFill>
                <a:latin typeface="Roboto"/>
                <a:cs typeface="Roboto"/>
              </a:rPr>
              <a:t> </a:t>
            </a:r>
            <a:r>
              <a:rPr sz="1400" spc="-135" dirty="0">
                <a:solidFill>
                  <a:srgbClr val="434343"/>
                </a:solidFill>
                <a:latin typeface="Roboto"/>
                <a:cs typeface="Roboto"/>
              </a:rPr>
              <a:t>cross-</a:t>
            </a:r>
            <a:r>
              <a:rPr sz="1400" spc="-80" dirty="0">
                <a:solidFill>
                  <a:srgbClr val="434343"/>
                </a:solidFill>
                <a:latin typeface="Roboto"/>
                <a:cs typeface="Roboto"/>
              </a:rPr>
              <a:t>validation</a:t>
            </a:r>
            <a:endParaRPr sz="1400">
              <a:latin typeface="Roboto"/>
              <a:cs typeface="Roboto"/>
            </a:endParaRPr>
          </a:p>
        </p:txBody>
      </p:sp>
      <p:sp>
        <p:nvSpPr>
          <p:cNvPr id="14" name="object 14"/>
          <p:cNvSpPr txBox="1"/>
          <p:nvPr/>
        </p:nvSpPr>
        <p:spPr>
          <a:xfrm>
            <a:off x="9192514" y="2875462"/>
            <a:ext cx="2164715" cy="706755"/>
          </a:xfrm>
          <a:prstGeom prst="rect">
            <a:avLst/>
          </a:prstGeom>
        </p:spPr>
        <p:txBody>
          <a:bodyPr vert="horz" wrap="square" lIns="0" tIns="120650" rIns="0" bIns="0" rtlCol="0">
            <a:spAutoFit/>
          </a:bodyPr>
          <a:lstStyle/>
          <a:p>
            <a:pPr marL="12700">
              <a:lnSpc>
                <a:spcPct val="100000"/>
              </a:lnSpc>
              <a:spcBef>
                <a:spcPts val="950"/>
              </a:spcBef>
            </a:pPr>
            <a:r>
              <a:rPr sz="1800" b="1" spc="-10" dirty="0">
                <a:solidFill>
                  <a:srgbClr val="BEBEBE"/>
                </a:solidFill>
                <a:latin typeface="Calibri"/>
                <a:cs typeface="Calibri"/>
              </a:rPr>
              <a:t>K-</a:t>
            </a:r>
            <a:r>
              <a:rPr sz="1800" b="1" dirty="0">
                <a:solidFill>
                  <a:srgbClr val="BEBEBE"/>
                </a:solidFill>
                <a:latin typeface="Calibri"/>
                <a:cs typeface="Calibri"/>
              </a:rPr>
              <a:t>MEANS</a:t>
            </a:r>
            <a:r>
              <a:rPr sz="1800" b="1" spc="-15" dirty="0">
                <a:solidFill>
                  <a:srgbClr val="BEBEBE"/>
                </a:solidFill>
                <a:latin typeface="Calibri"/>
                <a:cs typeface="Calibri"/>
              </a:rPr>
              <a:t> </a:t>
            </a:r>
            <a:r>
              <a:rPr sz="1800" b="1" spc="-10" dirty="0">
                <a:solidFill>
                  <a:srgbClr val="BEBEBE"/>
                </a:solidFill>
                <a:latin typeface="Calibri"/>
                <a:cs typeface="Calibri"/>
              </a:rPr>
              <a:t>CLUSTERING</a:t>
            </a:r>
            <a:endParaRPr sz="1800">
              <a:latin typeface="Calibri"/>
              <a:cs typeface="Calibri"/>
            </a:endParaRPr>
          </a:p>
          <a:p>
            <a:pPr marL="12700">
              <a:lnSpc>
                <a:spcPct val="100000"/>
              </a:lnSpc>
              <a:spcBef>
                <a:spcPts val="670"/>
              </a:spcBef>
            </a:pPr>
            <a:r>
              <a:rPr sz="1400" spc="-95" dirty="0">
                <a:solidFill>
                  <a:srgbClr val="BEBEBE"/>
                </a:solidFill>
                <a:latin typeface="Roboto"/>
                <a:cs typeface="Roboto"/>
              </a:rPr>
              <a:t>Object</a:t>
            </a:r>
            <a:r>
              <a:rPr sz="1400" spc="15" dirty="0">
                <a:solidFill>
                  <a:srgbClr val="BEBEBE"/>
                </a:solidFill>
                <a:latin typeface="Roboto"/>
                <a:cs typeface="Roboto"/>
              </a:rPr>
              <a:t> </a:t>
            </a:r>
            <a:r>
              <a:rPr sz="1400" spc="-10" dirty="0">
                <a:solidFill>
                  <a:srgbClr val="BEBEBE"/>
                </a:solidFill>
                <a:latin typeface="Roboto"/>
                <a:cs typeface="Roboto"/>
              </a:rPr>
              <a:t>grouping</a:t>
            </a:r>
            <a:endParaRPr sz="1400">
              <a:latin typeface="Roboto"/>
              <a:cs typeface="Roboto"/>
            </a:endParaRPr>
          </a:p>
        </p:txBody>
      </p:sp>
      <p:sp>
        <p:nvSpPr>
          <p:cNvPr id="15" name="object 15"/>
          <p:cNvSpPr txBox="1"/>
          <p:nvPr/>
        </p:nvSpPr>
        <p:spPr>
          <a:xfrm>
            <a:off x="9192514" y="4167700"/>
            <a:ext cx="1976755" cy="711200"/>
          </a:xfrm>
          <a:prstGeom prst="rect">
            <a:avLst/>
          </a:prstGeom>
        </p:spPr>
        <p:txBody>
          <a:bodyPr vert="horz" wrap="square" lIns="0" tIns="123189" rIns="0" bIns="0" rtlCol="0">
            <a:spAutoFit/>
          </a:bodyPr>
          <a:lstStyle/>
          <a:p>
            <a:pPr marL="12700">
              <a:lnSpc>
                <a:spcPct val="100000"/>
              </a:lnSpc>
              <a:spcBef>
                <a:spcPts val="969"/>
              </a:spcBef>
            </a:pPr>
            <a:r>
              <a:rPr sz="1800" b="1" dirty="0">
                <a:solidFill>
                  <a:srgbClr val="BEBEBE"/>
                </a:solidFill>
                <a:latin typeface="Calibri"/>
                <a:cs typeface="Calibri"/>
              </a:rPr>
              <a:t>ASSOCIATION</a:t>
            </a:r>
            <a:r>
              <a:rPr sz="1800" b="1" spc="-95" dirty="0">
                <a:solidFill>
                  <a:srgbClr val="BEBEBE"/>
                </a:solidFill>
                <a:latin typeface="Calibri"/>
                <a:cs typeface="Calibri"/>
              </a:rPr>
              <a:t> </a:t>
            </a:r>
            <a:r>
              <a:rPr sz="1800" b="1" spc="-20" dirty="0">
                <a:solidFill>
                  <a:srgbClr val="BEBEBE"/>
                </a:solidFill>
                <a:latin typeface="Calibri"/>
                <a:cs typeface="Calibri"/>
              </a:rPr>
              <a:t>RULES</a:t>
            </a:r>
            <a:endParaRPr sz="1800">
              <a:latin typeface="Calibri"/>
              <a:cs typeface="Calibri"/>
            </a:endParaRPr>
          </a:p>
          <a:p>
            <a:pPr marL="12700">
              <a:lnSpc>
                <a:spcPct val="100000"/>
              </a:lnSpc>
              <a:spcBef>
                <a:spcPts val="685"/>
              </a:spcBef>
            </a:pPr>
            <a:r>
              <a:rPr sz="1400" spc="-100" dirty="0">
                <a:solidFill>
                  <a:srgbClr val="BEBEBE"/>
                </a:solidFill>
                <a:latin typeface="Roboto"/>
                <a:cs typeface="Roboto"/>
              </a:rPr>
              <a:t>Frequent</a:t>
            </a:r>
            <a:r>
              <a:rPr sz="1400" spc="-30" dirty="0">
                <a:solidFill>
                  <a:srgbClr val="BEBEBE"/>
                </a:solidFill>
                <a:latin typeface="Roboto"/>
                <a:cs typeface="Roboto"/>
              </a:rPr>
              <a:t> </a:t>
            </a:r>
            <a:r>
              <a:rPr sz="1400" spc="-10" dirty="0">
                <a:solidFill>
                  <a:srgbClr val="BEBEBE"/>
                </a:solidFill>
                <a:latin typeface="Roboto"/>
                <a:cs typeface="Roboto"/>
              </a:rPr>
              <a:t>itemsets</a:t>
            </a:r>
            <a:endParaRPr sz="1400">
              <a:latin typeface="Roboto"/>
              <a:cs typeface="Roboto"/>
            </a:endParaRPr>
          </a:p>
        </p:txBody>
      </p:sp>
      <p:sp>
        <p:nvSpPr>
          <p:cNvPr id="16" name="object 16"/>
          <p:cNvSpPr txBox="1"/>
          <p:nvPr/>
        </p:nvSpPr>
        <p:spPr>
          <a:xfrm>
            <a:off x="9192514" y="5301818"/>
            <a:ext cx="1873885" cy="87503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BEBEBE"/>
                </a:solidFill>
                <a:latin typeface="Calibri"/>
                <a:cs typeface="Calibri"/>
              </a:rPr>
              <a:t>ARTIFICIAL</a:t>
            </a:r>
            <a:r>
              <a:rPr sz="1800" b="1" spc="-55" dirty="0">
                <a:solidFill>
                  <a:srgbClr val="BEBEBE"/>
                </a:solidFill>
                <a:latin typeface="Calibri"/>
                <a:cs typeface="Calibri"/>
              </a:rPr>
              <a:t> </a:t>
            </a:r>
            <a:r>
              <a:rPr sz="1800" b="1" spc="-10" dirty="0">
                <a:solidFill>
                  <a:srgbClr val="BEBEBE"/>
                </a:solidFill>
                <a:latin typeface="Calibri"/>
                <a:cs typeface="Calibri"/>
              </a:rPr>
              <a:t>NEURAL</a:t>
            </a:r>
            <a:endParaRPr sz="1800">
              <a:latin typeface="Calibri"/>
              <a:cs typeface="Calibri"/>
            </a:endParaRPr>
          </a:p>
          <a:p>
            <a:pPr marL="12700">
              <a:lnSpc>
                <a:spcPct val="100000"/>
              </a:lnSpc>
              <a:spcBef>
                <a:spcPts val="5"/>
              </a:spcBef>
            </a:pPr>
            <a:r>
              <a:rPr sz="1800" b="1" spc="-10" dirty="0">
                <a:solidFill>
                  <a:srgbClr val="BEBEBE"/>
                </a:solidFill>
                <a:latin typeface="Calibri"/>
                <a:cs typeface="Calibri"/>
              </a:rPr>
              <a:t>NETWORK</a:t>
            </a:r>
            <a:endParaRPr sz="1800">
              <a:latin typeface="Calibri"/>
              <a:cs typeface="Calibri"/>
            </a:endParaRPr>
          </a:p>
          <a:p>
            <a:pPr marL="12700">
              <a:lnSpc>
                <a:spcPct val="100000"/>
              </a:lnSpc>
              <a:spcBef>
                <a:spcPts val="680"/>
              </a:spcBef>
            </a:pPr>
            <a:r>
              <a:rPr sz="1400" spc="-85" dirty="0">
                <a:solidFill>
                  <a:srgbClr val="BEBEBE"/>
                </a:solidFill>
                <a:latin typeface="Roboto"/>
                <a:cs typeface="Roboto"/>
              </a:rPr>
              <a:t>Imitate</a:t>
            </a:r>
            <a:r>
              <a:rPr sz="1400" spc="-10" dirty="0">
                <a:solidFill>
                  <a:srgbClr val="BEBEBE"/>
                </a:solidFill>
                <a:latin typeface="Roboto"/>
                <a:cs typeface="Roboto"/>
              </a:rPr>
              <a:t> </a:t>
            </a:r>
            <a:r>
              <a:rPr sz="1400" spc="-100" dirty="0">
                <a:solidFill>
                  <a:srgbClr val="BEBEBE"/>
                </a:solidFill>
                <a:latin typeface="Roboto"/>
                <a:cs typeface="Roboto"/>
              </a:rPr>
              <a:t>the</a:t>
            </a:r>
            <a:r>
              <a:rPr sz="1400" spc="-5" dirty="0">
                <a:solidFill>
                  <a:srgbClr val="BEBEBE"/>
                </a:solidFill>
                <a:latin typeface="Roboto"/>
                <a:cs typeface="Roboto"/>
              </a:rPr>
              <a:t> </a:t>
            </a:r>
            <a:r>
              <a:rPr sz="1400" spc="-140" dirty="0">
                <a:solidFill>
                  <a:srgbClr val="BEBEBE"/>
                </a:solidFill>
                <a:latin typeface="Roboto"/>
                <a:cs typeface="Roboto"/>
              </a:rPr>
              <a:t>human</a:t>
            </a:r>
            <a:r>
              <a:rPr sz="1400" spc="-25" dirty="0">
                <a:solidFill>
                  <a:srgbClr val="BEBEBE"/>
                </a:solidFill>
                <a:latin typeface="Roboto"/>
                <a:cs typeface="Roboto"/>
              </a:rPr>
              <a:t> </a:t>
            </a:r>
            <a:r>
              <a:rPr sz="1400" spc="-10" dirty="0">
                <a:solidFill>
                  <a:srgbClr val="BEBEBE"/>
                </a:solidFill>
                <a:latin typeface="Roboto"/>
                <a:cs typeface="Roboto"/>
              </a:rPr>
              <a:t>brain</a:t>
            </a:r>
            <a:endParaRPr sz="1400">
              <a:latin typeface="Roboto"/>
              <a:cs typeface="Roboto"/>
            </a:endParaRPr>
          </a:p>
        </p:txBody>
      </p:sp>
      <p:sp>
        <p:nvSpPr>
          <p:cNvPr id="17" name="object 17"/>
          <p:cNvSpPr txBox="1"/>
          <p:nvPr/>
        </p:nvSpPr>
        <p:spPr>
          <a:xfrm>
            <a:off x="3530346" y="4581601"/>
            <a:ext cx="644525"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04</a:t>
            </a:r>
            <a:endParaRPr sz="4800">
              <a:latin typeface="Calibri"/>
              <a:cs typeface="Calibri"/>
            </a:endParaRPr>
          </a:p>
        </p:txBody>
      </p:sp>
      <p:sp>
        <p:nvSpPr>
          <p:cNvPr id="18" name="object 18"/>
          <p:cNvSpPr txBox="1"/>
          <p:nvPr/>
        </p:nvSpPr>
        <p:spPr>
          <a:xfrm>
            <a:off x="1812163" y="4602105"/>
            <a:ext cx="1231900" cy="709930"/>
          </a:xfrm>
          <a:prstGeom prst="rect">
            <a:avLst/>
          </a:prstGeom>
        </p:spPr>
        <p:txBody>
          <a:bodyPr vert="horz" wrap="square" lIns="0" tIns="122555" rIns="0" bIns="0" rtlCol="0">
            <a:spAutoFit/>
          </a:bodyPr>
          <a:lstStyle/>
          <a:p>
            <a:pPr marL="12700">
              <a:lnSpc>
                <a:spcPct val="100000"/>
              </a:lnSpc>
              <a:spcBef>
                <a:spcPts val="965"/>
              </a:spcBef>
            </a:pPr>
            <a:r>
              <a:rPr sz="1800" b="1" spc="-10" dirty="0">
                <a:solidFill>
                  <a:srgbClr val="BEBEBE"/>
                </a:solidFill>
                <a:latin typeface="Calibri"/>
                <a:cs typeface="Calibri"/>
              </a:rPr>
              <a:t>REGRESSION</a:t>
            </a:r>
            <a:endParaRPr sz="1800">
              <a:latin typeface="Calibri"/>
              <a:cs typeface="Calibri"/>
            </a:endParaRPr>
          </a:p>
          <a:p>
            <a:pPr marL="153035">
              <a:lnSpc>
                <a:spcPct val="100000"/>
              </a:lnSpc>
              <a:spcBef>
                <a:spcPts val="680"/>
              </a:spcBef>
            </a:pPr>
            <a:r>
              <a:rPr sz="1400" spc="-100" dirty="0">
                <a:solidFill>
                  <a:srgbClr val="BEBEBE"/>
                </a:solidFill>
                <a:latin typeface="Roboto"/>
                <a:cs typeface="Roboto"/>
              </a:rPr>
              <a:t>Best</a:t>
            </a:r>
            <a:r>
              <a:rPr sz="1400" spc="-15" dirty="0">
                <a:solidFill>
                  <a:srgbClr val="BEBEBE"/>
                </a:solidFill>
                <a:latin typeface="Roboto"/>
                <a:cs typeface="Roboto"/>
              </a:rPr>
              <a:t> </a:t>
            </a:r>
            <a:r>
              <a:rPr sz="1400" spc="-65" dirty="0">
                <a:solidFill>
                  <a:srgbClr val="BEBEBE"/>
                </a:solidFill>
                <a:latin typeface="Roboto"/>
                <a:cs typeface="Roboto"/>
              </a:rPr>
              <a:t>fitting</a:t>
            </a:r>
            <a:r>
              <a:rPr sz="1400" spc="-40" dirty="0">
                <a:solidFill>
                  <a:srgbClr val="BEBEBE"/>
                </a:solidFill>
                <a:latin typeface="Roboto"/>
                <a:cs typeface="Roboto"/>
              </a:rPr>
              <a:t> line</a:t>
            </a:r>
            <a:endParaRPr sz="1400">
              <a:latin typeface="Roboto"/>
              <a:cs typeface="Roboto"/>
            </a:endParaRPr>
          </a:p>
        </p:txBody>
      </p:sp>
      <p:sp>
        <p:nvSpPr>
          <p:cNvPr id="19" name="object 19"/>
          <p:cNvSpPr txBox="1"/>
          <p:nvPr/>
        </p:nvSpPr>
        <p:spPr>
          <a:xfrm>
            <a:off x="8006588" y="1533220"/>
            <a:ext cx="644525" cy="757555"/>
          </a:xfrm>
          <a:prstGeom prst="rect">
            <a:avLst/>
          </a:prstGeom>
        </p:spPr>
        <p:txBody>
          <a:bodyPr vert="horz" wrap="square" lIns="0" tIns="12700" rIns="0" bIns="0" rtlCol="0">
            <a:spAutoFit/>
          </a:bodyPr>
          <a:lstStyle/>
          <a:p>
            <a:pPr marL="12700">
              <a:lnSpc>
                <a:spcPct val="100000"/>
              </a:lnSpc>
              <a:spcBef>
                <a:spcPts val="100"/>
              </a:spcBef>
            </a:pPr>
            <a:r>
              <a:rPr sz="4800" b="1" spc="-25" dirty="0">
                <a:solidFill>
                  <a:srgbClr val="BEBEBE"/>
                </a:solidFill>
                <a:latin typeface="Calibri"/>
                <a:cs typeface="Calibri"/>
              </a:rPr>
              <a:t>05</a:t>
            </a:r>
            <a:endParaRPr sz="4800">
              <a:latin typeface="Calibri"/>
              <a:cs typeface="Calibri"/>
            </a:endParaRPr>
          </a:p>
        </p:txBody>
      </p:sp>
      <p:sp>
        <p:nvSpPr>
          <p:cNvPr id="20" name="object 20"/>
          <p:cNvSpPr txBox="1"/>
          <p:nvPr/>
        </p:nvSpPr>
        <p:spPr>
          <a:xfrm>
            <a:off x="9192514" y="1575695"/>
            <a:ext cx="1558925" cy="709930"/>
          </a:xfrm>
          <a:prstGeom prst="rect">
            <a:avLst/>
          </a:prstGeom>
        </p:spPr>
        <p:txBody>
          <a:bodyPr vert="horz" wrap="square" lIns="0" tIns="122555" rIns="0" bIns="0" rtlCol="0">
            <a:spAutoFit/>
          </a:bodyPr>
          <a:lstStyle/>
          <a:p>
            <a:pPr marL="12700">
              <a:lnSpc>
                <a:spcPct val="100000"/>
              </a:lnSpc>
              <a:spcBef>
                <a:spcPts val="965"/>
              </a:spcBef>
            </a:pPr>
            <a:r>
              <a:rPr sz="1800" b="1" dirty="0">
                <a:solidFill>
                  <a:srgbClr val="BEBEBE"/>
                </a:solidFill>
                <a:latin typeface="Calibri"/>
                <a:cs typeface="Calibri"/>
              </a:rPr>
              <a:t>DECISION</a:t>
            </a:r>
            <a:r>
              <a:rPr sz="1800" b="1" spc="-45" dirty="0">
                <a:solidFill>
                  <a:srgbClr val="BEBEBE"/>
                </a:solidFill>
                <a:latin typeface="Calibri"/>
                <a:cs typeface="Calibri"/>
              </a:rPr>
              <a:t> </a:t>
            </a:r>
            <a:r>
              <a:rPr sz="1800" b="1" spc="-20" dirty="0">
                <a:solidFill>
                  <a:srgbClr val="BEBEBE"/>
                </a:solidFill>
                <a:latin typeface="Calibri"/>
                <a:cs typeface="Calibri"/>
              </a:rPr>
              <a:t>TREES</a:t>
            </a:r>
            <a:endParaRPr sz="1800">
              <a:latin typeface="Calibri"/>
              <a:cs typeface="Calibri"/>
            </a:endParaRPr>
          </a:p>
          <a:p>
            <a:pPr marL="12700">
              <a:lnSpc>
                <a:spcPct val="100000"/>
              </a:lnSpc>
              <a:spcBef>
                <a:spcPts val="680"/>
              </a:spcBef>
            </a:pPr>
            <a:r>
              <a:rPr sz="1400" spc="-100" dirty="0">
                <a:solidFill>
                  <a:srgbClr val="BEBEBE"/>
                </a:solidFill>
                <a:latin typeface="Roboto"/>
                <a:cs typeface="Roboto"/>
              </a:rPr>
              <a:t>Best</a:t>
            </a:r>
            <a:r>
              <a:rPr sz="1400" dirty="0">
                <a:solidFill>
                  <a:srgbClr val="BEBEBE"/>
                </a:solidFill>
                <a:latin typeface="Roboto"/>
                <a:cs typeface="Roboto"/>
              </a:rPr>
              <a:t> </a:t>
            </a:r>
            <a:r>
              <a:rPr sz="1400" spc="-95" dirty="0">
                <a:solidFill>
                  <a:srgbClr val="BEBEBE"/>
                </a:solidFill>
                <a:latin typeface="Roboto"/>
                <a:cs typeface="Roboto"/>
              </a:rPr>
              <a:t>separating</a:t>
            </a:r>
            <a:r>
              <a:rPr sz="1400" spc="-5" dirty="0">
                <a:solidFill>
                  <a:srgbClr val="BEBEBE"/>
                </a:solidFill>
                <a:latin typeface="Roboto"/>
                <a:cs typeface="Roboto"/>
              </a:rPr>
              <a:t> </a:t>
            </a:r>
            <a:r>
              <a:rPr sz="1400" spc="-20" dirty="0">
                <a:solidFill>
                  <a:srgbClr val="BEBEBE"/>
                </a:solidFill>
                <a:latin typeface="Roboto"/>
                <a:cs typeface="Roboto"/>
              </a:rPr>
              <a:t>lines</a:t>
            </a:r>
            <a:endParaRPr sz="140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791997" y="2879987"/>
              <a:ext cx="8424545" cy="72390"/>
            </a:xfrm>
            <a:custGeom>
              <a:avLst/>
              <a:gdLst/>
              <a:ahLst/>
              <a:cxnLst/>
              <a:rect l="l" t="t" r="r" b="b"/>
              <a:pathLst>
                <a:path w="8424545" h="72389">
                  <a:moveTo>
                    <a:pt x="8424037" y="0"/>
                  </a:moveTo>
                  <a:lnTo>
                    <a:pt x="0" y="0"/>
                  </a:lnTo>
                  <a:lnTo>
                    <a:pt x="0" y="72000"/>
                  </a:lnTo>
                  <a:lnTo>
                    <a:pt x="8424037" y="72000"/>
                  </a:lnTo>
                  <a:lnTo>
                    <a:pt x="8424037" y="0"/>
                  </a:lnTo>
                  <a:close/>
                </a:path>
              </a:pathLst>
            </a:custGeom>
            <a:solidFill>
              <a:srgbClr val="434343"/>
            </a:solidFill>
          </p:spPr>
          <p:txBody>
            <a:bodyPr wrap="square" lIns="0" tIns="0" rIns="0" bIns="0" rtlCol="0"/>
            <a:lstStyle/>
            <a:p>
              <a:endParaRPr/>
            </a:p>
          </p:txBody>
        </p:sp>
      </p:grpSp>
      <p:sp>
        <p:nvSpPr>
          <p:cNvPr id="5" name="object 5"/>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3200" dirty="0"/>
              <a:t>HYPERPARAMETERS</a:t>
            </a:r>
            <a:r>
              <a:rPr sz="3200" spc="-30" dirty="0"/>
              <a:t> </a:t>
            </a:r>
            <a:r>
              <a:rPr sz="3200" dirty="0"/>
              <a:t>AND</a:t>
            </a:r>
            <a:r>
              <a:rPr sz="3200" spc="-20" dirty="0"/>
              <a:t> </a:t>
            </a:r>
            <a:r>
              <a:rPr sz="3200" dirty="0"/>
              <a:t>MODEL</a:t>
            </a:r>
            <a:r>
              <a:rPr sz="3200" spc="-35" dirty="0"/>
              <a:t> </a:t>
            </a:r>
            <a:r>
              <a:rPr sz="3200" spc="-10" dirty="0"/>
              <a:t>VALIDATION</a:t>
            </a:r>
            <a:endParaRPr sz="3200"/>
          </a:p>
        </p:txBody>
      </p:sp>
      <p:sp>
        <p:nvSpPr>
          <p:cNvPr id="6" name="object 6"/>
          <p:cNvSpPr txBox="1"/>
          <p:nvPr/>
        </p:nvSpPr>
        <p:spPr>
          <a:xfrm>
            <a:off x="798982" y="3698875"/>
            <a:ext cx="465836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434343"/>
                </a:solidFill>
                <a:latin typeface="Calibri"/>
                <a:cs typeface="Calibri"/>
              </a:rPr>
              <a:t>Holdout</a:t>
            </a:r>
            <a:r>
              <a:rPr sz="2400" spc="-40" dirty="0">
                <a:solidFill>
                  <a:srgbClr val="434343"/>
                </a:solidFill>
                <a:latin typeface="Calibri"/>
                <a:cs typeface="Calibri"/>
              </a:rPr>
              <a:t> </a:t>
            </a:r>
            <a:r>
              <a:rPr sz="2400" dirty="0">
                <a:solidFill>
                  <a:srgbClr val="434343"/>
                </a:solidFill>
                <a:latin typeface="Calibri"/>
                <a:cs typeface="Calibri"/>
              </a:rPr>
              <a:t>samples</a:t>
            </a:r>
            <a:r>
              <a:rPr sz="2400" spc="-45" dirty="0">
                <a:solidFill>
                  <a:srgbClr val="434343"/>
                </a:solidFill>
                <a:latin typeface="Calibri"/>
                <a:cs typeface="Calibri"/>
              </a:rPr>
              <a:t> </a:t>
            </a:r>
            <a:r>
              <a:rPr sz="2400" dirty="0">
                <a:solidFill>
                  <a:srgbClr val="434343"/>
                </a:solidFill>
                <a:latin typeface="Calibri"/>
                <a:cs typeface="Calibri"/>
              </a:rPr>
              <a:t>and</a:t>
            </a:r>
            <a:r>
              <a:rPr sz="2400" spc="-30" dirty="0">
                <a:solidFill>
                  <a:srgbClr val="434343"/>
                </a:solidFill>
                <a:latin typeface="Calibri"/>
                <a:cs typeface="Calibri"/>
              </a:rPr>
              <a:t> </a:t>
            </a:r>
            <a:r>
              <a:rPr sz="2400" spc="-10" dirty="0">
                <a:solidFill>
                  <a:srgbClr val="434343"/>
                </a:solidFill>
                <a:latin typeface="Calibri"/>
                <a:cs typeface="Calibri"/>
              </a:rPr>
              <a:t>cross-validation</a:t>
            </a:r>
            <a:endParaRPr sz="24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2192000" cy="6858000"/>
          </a:xfrm>
          <a:prstGeom prst="rect">
            <a:avLst/>
          </a:prstGeom>
        </p:spPr>
      </p:pic>
      <p:sp>
        <p:nvSpPr>
          <p:cNvPr id="3" name="object 3"/>
          <p:cNvSpPr txBox="1"/>
          <p:nvPr/>
        </p:nvSpPr>
        <p:spPr>
          <a:xfrm>
            <a:off x="2099817" y="2375407"/>
            <a:ext cx="6803390" cy="675640"/>
          </a:xfrm>
          <a:prstGeom prst="rect">
            <a:avLst/>
          </a:prstGeom>
        </p:spPr>
        <p:txBody>
          <a:bodyPr vert="horz" wrap="square" lIns="0" tIns="17145" rIns="0" bIns="0" rtlCol="0">
            <a:spAutoFit/>
          </a:bodyPr>
          <a:lstStyle/>
          <a:p>
            <a:pPr marL="419100" indent="-406400">
              <a:lnSpc>
                <a:spcPct val="100000"/>
              </a:lnSpc>
              <a:spcBef>
                <a:spcPts val="135"/>
              </a:spcBef>
              <a:buSzPct val="57142"/>
              <a:buFont typeface="Wingdings"/>
              <a:buChar char=""/>
              <a:tabLst>
                <a:tab pos="419100" algn="l"/>
              </a:tabLst>
            </a:pPr>
            <a:r>
              <a:rPr sz="2100" spc="-125" dirty="0">
                <a:solidFill>
                  <a:srgbClr val="434343"/>
                </a:solidFill>
                <a:latin typeface="Roboto"/>
                <a:cs typeface="Roboto"/>
              </a:rPr>
              <a:t>Value</a:t>
            </a:r>
            <a:r>
              <a:rPr sz="2100" spc="-5" dirty="0">
                <a:solidFill>
                  <a:srgbClr val="434343"/>
                </a:solidFill>
                <a:latin typeface="Roboto"/>
                <a:cs typeface="Roboto"/>
              </a:rPr>
              <a:t> </a:t>
            </a:r>
            <a:r>
              <a:rPr sz="2100" spc="-125" dirty="0">
                <a:solidFill>
                  <a:srgbClr val="434343"/>
                </a:solidFill>
                <a:latin typeface="Roboto"/>
                <a:cs typeface="Roboto"/>
              </a:rPr>
              <a:t>estimation</a:t>
            </a:r>
            <a:r>
              <a:rPr sz="2100" spc="20" dirty="0">
                <a:solidFill>
                  <a:srgbClr val="434343"/>
                </a:solidFill>
                <a:latin typeface="Roboto"/>
                <a:cs typeface="Roboto"/>
              </a:rPr>
              <a:t> </a:t>
            </a:r>
            <a:r>
              <a:rPr sz="2100" spc="-90" dirty="0">
                <a:solidFill>
                  <a:srgbClr val="434343"/>
                </a:solidFill>
                <a:latin typeface="Roboto"/>
                <a:cs typeface="Roboto"/>
              </a:rPr>
              <a:t>/</a:t>
            </a:r>
            <a:r>
              <a:rPr sz="2100" spc="5" dirty="0">
                <a:solidFill>
                  <a:srgbClr val="434343"/>
                </a:solidFill>
                <a:latin typeface="Roboto"/>
                <a:cs typeface="Roboto"/>
              </a:rPr>
              <a:t> </a:t>
            </a:r>
            <a:r>
              <a:rPr sz="2100" spc="-114" dirty="0">
                <a:solidFill>
                  <a:srgbClr val="434343"/>
                </a:solidFill>
                <a:latin typeface="Roboto"/>
                <a:cs typeface="Roboto"/>
              </a:rPr>
              <a:t>regression:</a:t>
            </a:r>
            <a:r>
              <a:rPr sz="2100" spc="35" dirty="0">
                <a:solidFill>
                  <a:srgbClr val="434343"/>
                </a:solidFill>
                <a:latin typeface="Roboto"/>
                <a:cs typeface="Roboto"/>
              </a:rPr>
              <a:t> </a:t>
            </a:r>
            <a:r>
              <a:rPr sz="2100" spc="-110" dirty="0">
                <a:solidFill>
                  <a:srgbClr val="434343"/>
                </a:solidFill>
                <a:latin typeface="Roboto"/>
                <a:cs typeface="Roboto"/>
              </a:rPr>
              <a:t>predict</a:t>
            </a:r>
            <a:r>
              <a:rPr sz="2100" spc="15" dirty="0">
                <a:solidFill>
                  <a:srgbClr val="434343"/>
                </a:solidFill>
                <a:latin typeface="Roboto"/>
                <a:cs typeface="Roboto"/>
              </a:rPr>
              <a:t> </a:t>
            </a:r>
            <a:r>
              <a:rPr sz="2100" spc="-145" dirty="0">
                <a:solidFill>
                  <a:srgbClr val="434343"/>
                </a:solidFill>
                <a:latin typeface="Roboto"/>
                <a:cs typeface="Roboto"/>
              </a:rPr>
              <a:t>a</a:t>
            </a:r>
            <a:r>
              <a:rPr sz="2100" spc="15" dirty="0">
                <a:solidFill>
                  <a:srgbClr val="434343"/>
                </a:solidFill>
                <a:latin typeface="Roboto"/>
                <a:cs typeface="Roboto"/>
              </a:rPr>
              <a:t> </a:t>
            </a:r>
            <a:r>
              <a:rPr sz="2100" spc="-135" dirty="0">
                <a:solidFill>
                  <a:srgbClr val="434343"/>
                </a:solidFill>
                <a:latin typeface="Roboto"/>
                <a:cs typeface="Roboto"/>
              </a:rPr>
              <a:t>continuous</a:t>
            </a:r>
            <a:r>
              <a:rPr sz="2100" spc="15" dirty="0">
                <a:solidFill>
                  <a:srgbClr val="434343"/>
                </a:solidFill>
                <a:latin typeface="Roboto"/>
                <a:cs typeface="Roboto"/>
              </a:rPr>
              <a:t> </a:t>
            </a:r>
            <a:r>
              <a:rPr sz="2100" spc="-60" dirty="0">
                <a:solidFill>
                  <a:srgbClr val="434343"/>
                </a:solidFill>
                <a:latin typeface="Roboto"/>
                <a:cs typeface="Roboto"/>
              </a:rPr>
              <a:t>variable</a:t>
            </a:r>
            <a:endParaRPr sz="2100">
              <a:latin typeface="Roboto"/>
              <a:cs typeface="Roboto"/>
            </a:endParaRPr>
          </a:p>
          <a:p>
            <a:pPr marL="419100">
              <a:lnSpc>
                <a:spcPct val="100000"/>
              </a:lnSpc>
              <a:spcBef>
                <a:spcPts val="35"/>
              </a:spcBef>
            </a:pPr>
            <a:r>
              <a:rPr sz="2100" spc="-55" dirty="0">
                <a:solidFill>
                  <a:srgbClr val="434343"/>
                </a:solidFill>
                <a:latin typeface="Roboto"/>
                <a:cs typeface="Roboto"/>
              </a:rPr>
              <a:t>e.g.</a:t>
            </a:r>
            <a:r>
              <a:rPr sz="2100" spc="-40" dirty="0">
                <a:solidFill>
                  <a:srgbClr val="434343"/>
                </a:solidFill>
                <a:latin typeface="Roboto"/>
                <a:cs typeface="Roboto"/>
              </a:rPr>
              <a:t> </a:t>
            </a:r>
            <a:r>
              <a:rPr sz="2100" spc="-110" dirty="0">
                <a:solidFill>
                  <a:srgbClr val="434343"/>
                </a:solidFill>
                <a:latin typeface="Roboto"/>
                <a:cs typeface="Roboto"/>
              </a:rPr>
              <a:t>sales</a:t>
            </a:r>
            <a:r>
              <a:rPr sz="2100" spc="-15" dirty="0">
                <a:solidFill>
                  <a:srgbClr val="434343"/>
                </a:solidFill>
                <a:latin typeface="Roboto"/>
                <a:cs typeface="Roboto"/>
              </a:rPr>
              <a:t> </a:t>
            </a:r>
            <a:r>
              <a:rPr sz="2100" spc="-110" dirty="0">
                <a:solidFill>
                  <a:srgbClr val="434343"/>
                </a:solidFill>
                <a:latin typeface="Roboto"/>
                <a:cs typeface="Roboto"/>
              </a:rPr>
              <a:t>prediction;</a:t>
            </a:r>
            <a:r>
              <a:rPr sz="2100" spc="-30" dirty="0">
                <a:solidFill>
                  <a:srgbClr val="434343"/>
                </a:solidFill>
                <a:latin typeface="Roboto"/>
                <a:cs typeface="Roboto"/>
              </a:rPr>
              <a:t> </a:t>
            </a:r>
            <a:r>
              <a:rPr sz="2100" spc="-120" dirty="0">
                <a:solidFill>
                  <a:srgbClr val="434343"/>
                </a:solidFill>
                <a:latin typeface="Roboto"/>
                <a:cs typeface="Roboto"/>
              </a:rPr>
              <a:t>car</a:t>
            </a:r>
            <a:r>
              <a:rPr sz="2100" spc="-15" dirty="0">
                <a:solidFill>
                  <a:srgbClr val="434343"/>
                </a:solidFill>
                <a:latin typeface="Roboto"/>
                <a:cs typeface="Roboto"/>
              </a:rPr>
              <a:t> </a:t>
            </a:r>
            <a:r>
              <a:rPr sz="2100" spc="-25" dirty="0">
                <a:solidFill>
                  <a:srgbClr val="434343"/>
                </a:solidFill>
                <a:latin typeface="Roboto"/>
                <a:cs typeface="Roboto"/>
              </a:rPr>
              <a:t>use</a:t>
            </a:r>
            <a:endParaRPr sz="2100">
              <a:latin typeface="Roboto"/>
              <a:cs typeface="Roboto"/>
            </a:endParaRPr>
          </a:p>
        </p:txBody>
      </p:sp>
      <p:sp>
        <p:nvSpPr>
          <p:cNvPr id="4" name="object 4"/>
          <p:cNvSpPr txBox="1"/>
          <p:nvPr/>
        </p:nvSpPr>
        <p:spPr>
          <a:xfrm>
            <a:off x="2099817" y="3329127"/>
            <a:ext cx="5124450" cy="678180"/>
          </a:xfrm>
          <a:prstGeom prst="rect">
            <a:avLst/>
          </a:prstGeom>
        </p:spPr>
        <p:txBody>
          <a:bodyPr vert="horz" wrap="square" lIns="0" tIns="17145" rIns="0" bIns="0" rtlCol="0">
            <a:spAutoFit/>
          </a:bodyPr>
          <a:lstStyle/>
          <a:p>
            <a:pPr marL="419100" indent="-406400">
              <a:lnSpc>
                <a:spcPct val="100000"/>
              </a:lnSpc>
              <a:spcBef>
                <a:spcPts val="135"/>
              </a:spcBef>
              <a:buClr>
                <a:srgbClr val="000000"/>
              </a:buClr>
              <a:buSzPct val="57142"/>
              <a:buFont typeface="Wingdings"/>
              <a:buChar char=""/>
              <a:tabLst>
                <a:tab pos="419100" algn="l"/>
              </a:tabLst>
            </a:pPr>
            <a:r>
              <a:rPr sz="2100" spc="-90" dirty="0">
                <a:solidFill>
                  <a:srgbClr val="434343"/>
                </a:solidFill>
                <a:latin typeface="Roboto"/>
                <a:cs typeface="Roboto"/>
              </a:rPr>
              <a:t>Classification:</a:t>
            </a:r>
            <a:r>
              <a:rPr sz="2100" spc="-15" dirty="0">
                <a:solidFill>
                  <a:srgbClr val="434343"/>
                </a:solidFill>
                <a:latin typeface="Roboto"/>
                <a:cs typeface="Roboto"/>
              </a:rPr>
              <a:t> </a:t>
            </a:r>
            <a:r>
              <a:rPr sz="2100" spc="-110" dirty="0">
                <a:solidFill>
                  <a:srgbClr val="434343"/>
                </a:solidFill>
                <a:latin typeface="Roboto"/>
                <a:cs typeface="Roboto"/>
              </a:rPr>
              <a:t>predict</a:t>
            </a:r>
            <a:r>
              <a:rPr sz="2100" spc="-25" dirty="0">
                <a:solidFill>
                  <a:srgbClr val="434343"/>
                </a:solidFill>
                <a:latin typeface="Roboto"/>
                <a:cs typeface="Roboto"/>
              </a:rPr>
              <a:t> </a:t>
            </a:r>
            <a:r>
              <a:rPr sz="2100" spc="-130" dirty="0">
                <a:solidFill>
                  <a:srgbClr val="434343"/>
                </a:solidFill>
                <a:latin typeface="Roboto"/>
                <a:cs typeface="Roboto"/>
              </a:rPr>
              <a:t>a</a:t>
            </a:r>
            <a:r>
              <a:rPr sz="2100" spc="-20" dirty="0">
                <a:solidFill>
                  <a:srgbClr val="434343"/>
                </a:solidFill>
                <a:latin typeface="Roboto"/>
                <a:cs typeface="Roboto"/>
              </a:rPr>
              <a:t> </a:t>
            </a:r>
            <a:r>
              <a:rPr sz="2100" spc="-105" dirty="0">
                <a:solidFill>
                  <a:srgbClr val="434343"/>
                </a:solidFill>
                <a:latin typeface="Roboto"/>
                <a:cs typeface="Roboto"/>
              </a:rPr>
              <a:t>categorical</a:t>
            </a:r>
            <a:r>
              <a:rPr sz="2100" spc="-20" dirty="0">
                <a:solidFill>
                  <a:srgbClr val="434343"/>
                </a:solidFill>
                <a:latin typeface="Roboto"/>
                <a:cs typeface="Roboto"/>
              </a:rPr>
              <a:t> </a:t>
            </a:r>
            <a:r>
              <a:rPr sz="2100" spc="-75" dirty="0">
                <a:solidFill>
                  <a:srgbClr val="434343"/>
                </a:solidFill>
                <a:latin typeface="Roboto"/>
                <a:cs typeface="Roboto"/>
              </a:rPr>
              <a:t>variable</a:t>
            </a:r>
            <a:endParaRPr sz="2100">
              <a:latin typeface="Roboto"/>
              <a:cs typeface="Roboto"/>
            </a:endParaRPr>
          </a:p>
          <a:p>
            <a:pPr marL="419100">
              <a:lnSpc>
                <a:spcPct val="100000"/>
              </a:lnSpc>
              <a:spcBef>
                <a:spcPts val="50"/>
              </a:spcBef>
            </a:pPr>
            <a:r>
              <a:rPr sz="2100" spc="-55" dirty="0">
                <a:solidFill>
                  <a:srgbClr val="434343"/>
                </a:solidFill>
                <a:latin typeface="Roboto"/>
                <a:cs typeface="Roboto"/>
              </a:rPr>
              <a:t>e.g.</a:t>
            </a:r>
            <a:r>
              <a:rPr sz="2100" spc="-40" dirty="0">
                <a:solidFill>
                  <a:srgbClr val="434343"/>
                </a:solidFill>
                <a:latin typeface="Roboto"/>
                <a:cs typeface="Roboto"/>
              </a:rPr>
              <a:t> </a:t>
            </a:r>
            <a:r>
              <a:rPr sz="2100" spc="-150" dirty="0">
                <a:solidFill>
                  <a:srgbClr val="434343"/>
                </a:solidFill>
                <a:latin typeface="Roboto"/>
                <a:cs typeface="Roboto"/>
              </a:rPr>
              <a:t>churn</a:t>
            </a:r>
            <a:r>
              <a:rPr sz="2100" spc="-30" dirty="0">
                <a:solidFill>
                  <a:srgbClr val="434343"/>
                </a:solidFill>
                <a:latin typeface="Roboto"/>
                <a:cs typeface="Roboto"/>
              </a:rPr>
              <a:t> </a:t>
            </a:r>
            <a:r>
              <a:rPr sz="2100" spc="-110" dirty="0">
                <a:solidFill>
                  <a:srgbClr val="434343"/>
                </a:solidFill>
                <a:latin typeface="Roboto"/>
                <a:cs typeface="Roboto"/>
              </a:rPr>
              <a:t>prediction;</a:t>
            </a:r>
            <a:r>
              <a:rPr sz="2100" spc="-25" dirty="0">
                <a:solidFill>
                  <a:srgbClr val="434343"/>
                </a:solidFill>
                <a:latin typeface="Roboto"/>
                <a:cs typeface="Roboto"/>
              </a:rPr>
              <a:t> </a:t>
            </a:r>
            <a:r>
              <a:rPr sz="2100" spc="-10" dirty="0">
                <a:solidFill>
                  <a:srgbClr val="434343"/>
                </a:solidFill>
                <a:latin typeface="Roboto"/>
                <a:cs typeface="Roboto"/>
              </a:rPr>
              <a:t>diagnosis</a:t>
            </a:r>
            <a:endParaRPr sz="2100">
              <a:latin typeface="Roboto"/>
              <a:cs typeface="Roboto"/>
            </a:endParaRPr>
          </a:p>
        </p:txBody>
      </p:sp>
      <p:sp>
        <p:nvSpPr>
          <p:cNvPr id="5" name="object 5"/>
          <p:cNvSpPr txBox="1"/>
          <p:nvPr/>
        </p:nvSpPr>
        <p:spPr>
          <a:xfrm>
            <a:off x="2099817" y="4285234"/>
            <a:ext cx="6912609" cy="675640"/>
          </a:xfrm>
          <a:prstGeom prst="rect">
            <a:avLst/>
          </a:prstGeom>
        </p:spPr>
        <p:txBody>
          <a:bodyPr vert="horz" wrap="square" lIns="0" tIns="17145" rIns="0" bIns="0" rtlCol="0">
            <a:spAutoFit/>
          </a:bodyPr>
          <a:lstStyle/>
          <a:p>
            <a:pPr marL="419100" indent="-406400">
              <a:lnSpc>
                <a:spcPct val="100000"/>
              </a:lnSpc>
              <a:spcBef>
                <a:spcPts val="135"/>
              </a:spcBef>
              <a:buClr>
                <a:srgbClr val="000000"/>
              </a:buClr>
              <a:buSzPct val="57142"/>
              <a:buFont typeface="Wingdings"/>
              <a:buChar char=""/>
              <a:tabLst>
                <a:tab pos="419100" algn="l"/>
              </a:tabLst>
            </a:pPr>
            <a:r>
              <a:rPr sz="2100" spc="-140" dirty="0">
                <a:solidFill>
                  <a:srgbClr val="434343"/>
                </a:solidFill>
                <a:latin typeface="Roboto"/>
                <a:cs typeface="Roboto"/>
              </a:rPr>
              <a:t>Segmentation</a:t>
            </a:r>
            <a:r>
              <a:rPr sz="2100" spc="-30" dirty="0">
                <a:solidFill>
                  <a:srgbClr val="434343"/>
                </a:solidFill>
                <a:latin typeface="Roboto"/>
                <a:cs typeface="Roboto"/>
              </a:rPr>
              <a:t> </a:t>
            </a:r>
            <a:r>
              <a:rPr sz="2100" dirty="0">
                <a:solidFill>
                  <a:srgbClr val="434343"/>
                </a:solidFill>
                <a:latin typeface="Roboto"/>
                <a:cs typeface="Roboto"/>
              </a:rPr>
              <a:t>/</a:t>
            </a:r>
            <a:r>
              <a:rPr sz="2100" spc="-15" dirty="0">
                <a:solidFill>
                  <a:srgbClr val="434343"/>
                </a:solidFill>
                <a:latin typeface="Roboto"/>
                <a:cs typeface="Roboto"/>
              </a:rPr>
              <a:t> </a:t>
            </a:r>
            <a:r>
              <a:rPr sz="2100" spc="-110" dirty="0">
                <a:solidFill>
                  <a:srgbClr val="434343"/>
                </a:solidFill>
                <a:latin typeface="Roboto"/>
                <a:cs typeface="Roboto"/>
              </a:rPr>
              <a:t>clustering:</a:t>
            </a:r>
            <a:r>
              <a:rPr sz="2100" spc="-25" dirty="0">
                <a:solidFill>
                  <a:srgbClr val="434343"/>
                </a:solidFill>
                <a:latin typeface="Roboto"/>
                <a:cs typeface="Roboto"/>
              </a:rPr>
              <a:t> </a:t>
            </a:r>
            <a:r>
              <a:rPr sz="2100" spc="-95" dirty="0">
                <a:solidFill>
                  <a:srgbClr val="434343"/>
                </a:solidFill>
                <a:latin typeface="Roboto"/>
                <a:cs typeface="Roboto"/>
              </a:rPr>
              <a:t>split</a:t>
            </a:r>
            <a:r>
              <a:rPr sz="2100" spc="-30" dirty="0">
                <a:solidFill>
                  <a:srgbClr val="434343"/>
                </a:solidFill>
                <a:latin typeface="Roboto"/>
                <a:cs typeface="Roboto"/>
              </a:rPr>
              <a:t> </a:t>
            </a:r>
            <a:r>
              <a:rPr sz="2100" spc="-110" dirty="0">
                <a:solidFill>
                  <a:srgbClr val="434343"/>
                </a:solidFill>
                <a:latin typeface="Roboto"/>
                <a:cs typeface="Roboto"/>
              </a:rPr>
              <a:t>or</a:t>
            </a:r>
            <a:r>
              <a:rPr sz="2100" spc="-10" dirty="0">
                <a:solidFill>
                  <a:srgbClr val="434343"/>
                </a:solidFill>
                <a:latin typeface="Roboto"/>
                <a:cs typeface="Roboto"/>
              </a:rPr>
              <a:t> </a:t>
            </a:r>
            <a:r>
              <a:rPr sz="2100" spc="-145" dirty="0">
                <a:solidFill>
                  <a:srgbClr val="434343"/>
                </a:solidFill>
                <a:latin typeface="Roboto"/>
                <a:cs typeface="Roboto"/>
              </a:rPr>
              <a:t>group</a:t>
            </a:r>
            <a:r>
              <a:rPr sz="2100" spc="-25" dirty="0">
                <a:solidFill>
                  <a:srgbClr val="434343"/>
                </a:solidFill>
                <a:latin typeface="Roboto"/>
                <a:cs typeface="Roboto"/>
              </a:rPr>
              <a:t> </a:t>
            </a:r>
            <a:r>
              <a:rPr sz="2100" spc="-100" dirty="0">
                <a:solidFill>
                  <a:srgbClr val="434343"/>
                </a:solidFill>
                <a:latin typeface="Roboto"/>
                <a:cs typeface="Roboto"/>
              </a:rPr>
              <a:t>cases/observations</a:t>
            </a:r>
            <a:endParaRPr sz="2100">
              <a:latin typeface="Roboto"/>
              <a:cs typeface="Roboto"/>
            </a:endParaRPr>
          </a:p>
          <a:p>
            <a:pPr marL="419100">
              <a:lnSpc>
                <a:spcPct val="100000"/>
              </a:lnSpc>
              <a:spcBef>
                <a:spcPts val="35"/>
              </a:spcBef>
            </a:pPr>
            <a:r>
              <a:rPr sz="2100" spc="-55" dirty="0">
                <a:solidFill>
                  <a:srgbClr val="434343"/>
                </a:solidFill>
                <a:latin typeface="Roboto"/>
                <a:cs typeface="Roboto"/>
              </a:rPr>
              <a:t>e.g.</a:t>
            </a:r>
            <a:r>
              <a:rPr sz="2100" dirty="0">
                <a:solidFill>
                  <a:srgbClr val="434343"/>
                </a:solidFill>
                <a:latin typeface="Roboto"/>
                <a:cs typeface="Roboto"/>
              </a:rPr>
              <a:t> </a:t>
            </a:r>
            <a:r>
              <a:rPr sz="2100" spc="-145" dirty="0">
                <a:solidFill>
                  <a:srgbClr val="434343"/>
                </a:solidFill>
                <a:latin typeface="Roboto"/>
                <a:cs typeface="Roboto"/>
              </a:rPr>
              <a:t>customer</a:t>
            </a:r>
            <a:r>
              <a:rPr sz="2100" dirty="0">
                <a:solidFill>
                  <a:srgbClr val="434343"/>
                </a:solidFill>
                <a:latin typeface="Roboto"/>
                <a:cs typeface="Roboto"/>
              </a:rPr>
              <a:t> </a:t>
            </a:r>
            <a:r>
              <a:rPr sz="2100" spc="-140" dirty="0">
                <a:solidFill>
                  <a:srgbClr val="434343"/>
                </a:solidFill>
                <a:latin typeface="Roboto"/>
                <a:cs typeface="Roboto"/>
              </a:rPr>
              <a:t>segmentation;</a:t>
            </a:r>
            <a:r>
              <a:rPr sz="2100" spc="20" dirty="0">
                <a:solidFill>
                  <a:srgbClr val="434343"/>
                </a:solidFill>
                <a:latin typeface="Roboto"/>
                <a:cs typeface="Roboto"/>
              </a:rPr>
              <a:t> </a:t>
            </a:r>
            <a:r>
              <a:rPr sz="2100" spc="-150" dirty="0">
                <a:solidFill>
                  <a:srgbClr val="434343"/>
                </a:solidFill>
                <a:latin typeface="Roboto"/>
                <a:cs typeface="Roboto"/>
              </a:rPr>
              <a:t>document</a:t>
            </a:r>
            <a:r>
              <a:rPr sz="2100" spc="15" dirty="0">
                <a:solidFill>
                  <a:srgbClr val="434343"/>
                </a:solidFill>
                <a:latin typeface="Roboto"/>
                <a:cs typeface="Roboto"/>
              </a:rPr>
              <a:t> </a:t>
            </a:r>
            <a:r>
              <a:rPr sz="2100" spc="-110" dirty="0">
                <a:solidFill>
                  <a:srgbClr val="434343"/>
                </a:solidFill>
                <a:latin typeface="Roboto"/>
                <a:cs typeface="Roboto"/>
              </a:rPr>
              <a:t>topic</a:t>
            </a:r>
            <a:r>
              <a:rPr sz="2100" spc="-5" dirty="0">
                <a:solidFill>
                  <a:srgbClr val="434343"/>
                </a:solidFill>
                <a:latin typeface="Roboto"/>
                <a:cs typeface="Roboto"/>
              </a:rPr>
              <a:t> </a:t>
            </a:r>
            <a:r>
              <a:rPr sz="2100" spc="-10" dirty="0">
                <a:solidFill>
                  <a:srgbClr val="434343"/>
                </a:solidFill>
                <a:latin typeface="Roboto"/>
                <a:cs typeface="Roboto"/>
              </a:rPr>
              <a:t>search</a:t>
            </a:r>
            <a:endParaRPr sz="2100">
              <a:latin typeface="Roboto"/>
              <a:cs typeface="Roboto"/>
            </a:endParaRPr>
          </a:p>
        </p:txBody>
      </p:sp>
      <p:sp>
        <p:nvSpPr>
          <p:cNvPr id="6" name="object 6"/>
          <p:cNvSpPr txBox="1"/>
          <p:nvPr/>
        </p:nvSpPr>
        <p:spPr>
          <a:xfrm>
            <a:off x="2099817" y="5241163"/>
            <a:ext cx="7879715" cy="675640"/>
          </a:xfrm>
          <a:prstGeom prst="rect">
            <a:avLst/>
          </a:prstGeom>
        </p:spPr>
        <p:txBody>
          <a:bodyPr vert="horz" wrap="square" lIns="0" tIns="17145" rIns="0" bIns="0" rtlCol="0">
            <a:spAutoFit/>
          </a:bodyPr>
          <a:lstStyle/>
          <a:p>
            <a:pPr marL="419100" indent="-406400">
              <a:lnSpc>
                <a:spcPct val="100000"/>
              </a:lnSpc>
              <a:spcBef>
                <a:spcPts val="135"/>
              </a:spcBef>
              <a:buClr>
                <a:srgbClr val="000000"/>
              </a:buClr>
              <a:buSzPct val="57142"/>
              <a:buFont typeface="Wingdings"/>
              <a:buChar char=""/>
              <a:tabLst>
                <a:tab pos="419100" algn="l"/>
              </a:tabLst>
            </a:pPr>
            <a:r>
              <a:rPr sz="2100" spc="-235" dirty="0">
                <a:solidFill>
                  <a:srgbClr val="434343"/>
                </a:solidFill>
                <a:latin typeface="Roboto"/>
                <a:cs typeface="Roboto"/>
              </a:rPr>
              <a:t>Co-</a:t>
            </a:r>
            <a:r>
              <a:rPr sz="2100" spc="-125" dirty="0">
                <a:solidFill>
                  <a:srgbClr val="434343"/>
                </a:solidFill>
                <a:latin typeface="Roboto"/>
                <a:cs typeface="Roboto"/>
              </a:rPr>
              <a:t>occurence</a:t>
            </a:r>
            <a:r>
              <a:rPr sz="2100" spc="25" dirty="0">
                <a:solidFill>
                  <a:srgbClr val="434343"/>
                </a:solidFill>
                <a:latin typeface="Roboto"/>
                <a:cs typeface="Roboto"/>
              </a:rPr>
              <a:t> </a:t>
            </a:r>
            <a:r>
              <a:rPr sz="2100" spc="-90" dirty="0">
                <a:solidFill>
                  <a:srgbClr val="434343"/>
                </a:solidFill>
                <a:latin typeface="Roboto"/>
                <a:cs typeface="Roboto"/>
              </a:rPr>
              <a:t>/</a:t>
            </a:r>
            <a:r>
              <a:rPr sz="2100" dirty="0">
                <a:solidFill>
                  <a:srgbClr val="434343"/>
                </a:solidFill>
                <a:latin typeface="Roboto"/>
                <a:cs typeface="Roboto"/>
              </a:rPr>
              <a:t> </a:t>
            </a:r>
            <a:r>
              <a:rPr sz="2100" spc="-120" dirty="0">
                <a:solidFill>
                  <a:srgbClr val="434343"/>
                </a:solidFill>
                <a:latin typeface="Roboto"/>
                <a:cs typeface="Roboto"/>
              </a:rPr>
              <a:t>association</a:t>
            </a:r>
            <a:r>
              <a:rPr sz="2100" spc="45" dirty="0">
                <a:solidFill>
                  <a:srgbClr val="434343"/>
                </a:solidFill>
                <a:latin typeface="Roboto"/>
                <a:cs typeface="Roboto"/>
              </a:rPr>
              <a:t> </a:t>
            </a:r>
            <a:r>
              <a:rPr sz="2100" spc="-105" dirty="0">
                <a:solidFill>
                  <a:srgbClr val="434343"/>
                </a:solidFill>
                <a:latin typeface="Roboto"/>
                <a:cs typeface="Roboto"/>
              </a:rPr>
              <a:t>rule</a:t>
            </a:r>
            <a:r>
              <a:rPr sz="2100" spc="-10" dirty="0">
                <a:solidFill>
                  <a:srgbClr val="434343"/>
                </a:solidFill>
                <a:latin typeface="Roboto"/>
                <a:cs typeface="Roboto"/>
              </a:rPr>
              <a:t> </a:t>
            </a:r>
            <a:r>
              <a:rPr sz="2100" spc="-120" dirty="0">
                <a:solidFill>
                  <a:srgbClr val="434343"/>
                </a:solidFill>
                <a:latin typeface="Roboto"/>
                <a:cs typeface="Roboto"/>
              </a:rPr>
              <a:t>discovery:</a:t>
            </a:r>
            <a:r>
              <a:rPr sz="2100" spc="35" dirty="0">
                <a:solidFill>
                  <a:srgbClr val="434343"/>
                </a:solidFill>
                <a:latin typeface="Roboto"/>
                <a:cs typeface="Roboto"/>
              </a:rPr>
              <a:t> </a:t>
            </a:r>
            <a:r>
              <a:rPr sz="2100" spc="-130" dirty="0">
                <a:solidFill>
                  <a:srgbClr val="434343"/>
                </a:solidFill>
                <a:latin typeface="Roboto"/>
                <a:cs typeface="Roboto"/>
              </a:rPr>
              <a:t>events</a:t>
            </a:r>
            <a:r>
              <a:rPr sz="2100" spc="10" dirty="0">
                <a:solidFill>
                  <a:srgbClr val="434343"/>
                </a:solidFill>
                <a:latin typeface="Roboto"/>
                <a:cs typeface="Roboto"/>
              </a:rPr>
              <a:t> </a:t>
            </a:r>
            <a:r>
              <a:rPr sz="2100" spc="-145" dirty="0">
                <a:solidFill>
                  <a:srgbClr val="434343"/>
                </a:solidFill>
                <a:latin typeface="Roboto"/>
                <a:cs typeface="Roboto"/>
              </a:rPr>
              <a:t>happening</a:t>
            </a:r>
            <a:r>
              <a:rPr sz="2100" spc="15" dirty="0">
                <a:solidFill>
                  <a:srgbClr val="434343"/>
                </a:solidFill>
                <a:latin typeface="Roboto"/>
                <a:cs typeface="Roboto"/>
              </a:rPr>
              <a:t> </a:t>
            </a:r>
            <a:r>
              <a:rPr sz="2100" spc="-60" dirty="0">
                <a:solidFill>
                  <a:srgbClr val="434343"/>
                </a:solidFill>
                <a:latin typeface="Roboto"/>
                <a:cs typeface="Roboto"/>
              </a:rPr>
              <a:t>together</a:t>
            </a:r>
            <a:endParaRPr sz="2100">
              <a:latin typeface="Roboto"/>
              <a:cs typeface="Roboto"/>
            </a:endParaRPr>
          </a:p>
          <a:p>
            <a:pPr marL="419100">
              <a:lnSpc>
                <a:spcPct val="100000"/>
              </a:lnSpc>
              <a:spcBef>
                <a:spcPts val="35"/>
              </a:spcBef>
            </a:pPr>
            <a:r>
              <a:rPr sz="2100" spc="-55" dirty="0">
                <a:solidFill>
                  <a:srgbClr val="434343"/>
                </a:solidFill>
                <a:latin typeface="Roboto"/>
                <a:cs typeface="Roboto"/>
              </a:rPr>
              <a:t>e.g.</a:t>
            </a:r>
            <a:r>
              <a:rPr sz="2100" spc="-45" dirty="0">
                <a:solidFill>
                  <a:srgbClr val="434343"/>
                </a:solidFill>
                <a:latin typeface="Roboto"/>
                <a:cs typeface="Roboto"/>
              </a:rPr>
              <a:t> </a:t>
            </a:r>
            <a:r>
              <a:rPr sz="2100" spc="-135" dirty="0">
                <a:solidFill>
                  <a:srgbClr val="434343"/>
                </a:solidFill>
                <a:latin typeface="Roboto"/>
                <a:cs typeface="Roboto"/>
              </a:rPr>
              <a:t>market</a:t>
            </a:r>
            <a:r>
              <a:rPr sz="2100" spc="-40" dirty="0">
                <a:solidFill>
                  <a:srgbClr val="434343"/>
                </a:solidFill>
                <a:latin typeface="Roboto"/>
                <a:cs typeface="Roboto"/>
              </a:rPr>
              <a:t> </a:t>
            </a:r>
            <a:r>
              <a:rPr sz="2100" spc="-125" dirty="0">
                <a:solidFill>
                  <a:srgbClr val="434343"/>
                </a:solidFill>
                <a:latin typeface="Roboto"/>
                <a:cs typeface="Roboto"/>
              </a:rPr>
              <a:t>basket</a:t>
            </a:r>
            <a:r>
              <a:rPr sz="2100" spc="-30" dirty="0">
                <a:solidFill>
                  <a:srgbClr val="434343"/>
                </a:solidFill>
                <a:latin typeface="Roboto"/>
                <a:cs typeface="Roboto"/>
              </a:rPr>
              <a:t> </a:t>
            </a:r>
            <a:r>
              <a:rPr sz="2100" spc="-125" dirty="0">
                <a:solidFill>
                  <a:srgbClr val="434343"/>
                </a:solidFill>
                <a:latin typeface="Roboto"/>
                <a:cs typeface="Roboto"/>
              </a:rPr>
              <a:t>analysis</a:t>
            </a:r>
            <a:r>
              <a:rPr sz="2100" spc="-35" dirty="0">
                <a:solidFill>
                  <a:srgbClr val="434343"/>
                </a:solidFill>
                <a:latin typeface="Roboto"/>
                <a:cs typeface="Roboto"/>
              </a:rPr>
              <a:t> </a:t>
            </a:r>
            <a:r>
              <a:rPr sz="2100" dirty="0">
                <a:solidFill>
                  <a:srgbClr val="434343"/>
                </a:solidFill>
                <a:latin typeface="Roboto"/>
                <a:cs typeface="Roboto"/>
              </a:rPr>
              <a:t>;</a:t>
            </a:r>
            <a:r>
              <a:rPr sz="2100" spc="-10" dirty="0">
                <a:solidFill>
                  <a:srgbClr val="434343"/>
                </a:solidFill>
                <a:latin typeface="Roboto"/>
                <a:cs typeface="Roboto"/>
              </a:rPr>
              <a:t> </a:t>
            </a:r>
            <a:r>
              <a:rPr sz="2100" spc="-135" dirty="0">
                <a:solidFill>
                  <a:srgbClr val="434343"/>
                </a:solidFill>
                <a:latin typeface="Roboto"/>
                <a:cs typeface="Roboto"/>
              </a:rPr>
              <a:t>recommendation</a:t>
            </a:r>
            <a:r>
              <a:rPr sz="2100" spc="-20" dirty="0">
                <a:solidFill>
                  <a:srgbClr val="434343"/>
                </a:solidFill>
                <a:latin typeface="Roboto"/>
                <a:cs typeface="Roboto"/>
              </a:rPr>
              <a:t> </a:t>
            </a:r>
            <a:r>
              <a:rPr sz="2100" spc="-10" dirty="0">
                <a:solidFill>
                  <a:srgbClr val="434343"/>
                </a:solidFill>
                <a:latin typeface="Roboto"/>
                <a:cs typeface="Roboto"/>
              </a:rPr>
              <a:t>system</a:t>
            </a:r>
            <a:endParaRPr sz="2100">
              <a:latin typeface="Roboto"/>
              <a:cs typeface="Roboto"/>
            </a:endParaRPr>
          </a:p>
        </p:txBody>
      </p:sp>
      <p:sp>
        <p:nvSpPr>
          <p:cNvPr id="7" name="object 7"/>
          <p:cNvSpPr txBox="1">
            <a:spLocks noGrp="1"/>
          </p:cNvSpPr>
          <p:nvPr>
            <p:ph type="title"/>
          </p:nvPr>
        </p:nvSpPr>
        <p:spPr>
          <a:xfrm>
            <a:off x="2411983" y="868806"/>
            <a:ext cx="7366634" cy="452120"/>
          </a:xfrm>
          <a:prstGeom prst="rect">
            <a:avLst/>
          </a:prstGeom>
        </p:spPr>
        <p:txBody>
          <a:bodyPr vert="horz" wrap="square" lIns="0" tIns="12065" rIns="0" bIns="0" rtlCol="0">
            <a:spAutoFit/>
          </a:bodyPr>
          <a:lstStyle/>
          <a:p>
            <a:pPr marL="12700">
              <a:lnSpc>
                <a:spcPct val="100000"/>
              </a:lnSpc>
              <a:spcBef>
                <a:spcPts val="95"/>
              </a:spcBef>
            </a:pPr>
            <a:r>
              <a:rPr dirty="0"/>
              <a:t>WHAT</a:t>
            </a:r>
            <a:r>
              <a:rPr spc="-40" dirty="0"/>
              <a:t> </a:t>
            </a:r>
            <a:r>
              <a:rPr dirty="0"/>
              <a:t>KIND</a:t>
            </a:r>
            <a:r>
              <a:rPr spc="-15" dirty="0"/>
              <a:t> </a:t>
            </a:r>
            <a:r>
              <a:rPr dirty="0"/>
              <a:t>OF</a:t>
            </a:r>
            <a:r>
              <a:rPr spc="-55" dirty="0"/>
              <a:t> </a:t>
            </a:r>
            <a:r>
              <a:rPr dirty="0"/>
              <a:t>PROBLEMS</a:t>
            </a:r>
            <a:r>
              <a:rPr spc="-45" dirty="0"/>
              <a:t> </a:t>
            </a:r>
            <a:r>
              <a:rPr dirty="0"/>
              <a:t>CAN</a:t>
            </a:r>
            <a:r>
              <a:rPr spc="-30" dirty="0"/>
              <a:t> </a:t>
            </a:r>
            <a:r>
              <a:rPr dirty="0"/>
              <a:t>YOU</a:t>
            </a:r>
            <a:r>
              <a:rPr spc="-55" dirty="0"/>
              <a:t> </a:t>
            </a:r>
            <a:r>
              <a:rPr dirty="0"/>
              <a:t>SOLVE</a:t>
            </a:r>
            <a:r>
              <a:rPr spc="-45" dirty="0"/>
              <a:t> </a:t>
            </a:r>
            <a:r>
              <a:rPr spc="-20" dirty="0"/>
              <a:t>WITH</a:t>
            </a:r>
          </a:p>
        </p:txBody>
      </p:sp>
      <p:sp>
        <p:nvSpPr>
          <p:cNvPr id="8" name="object 8"/>
          <p:cNvSpPr txBox="1"/>
          <p:nvPr/>
        </p:nvSpPr>
        <p:spPr>
          <a:xfrm>
            <a:off x="4558029" y="1295222"/>
            <a:ext cx="307657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434343"/>
                </a:solidFill>
                <a:latin typeface="Calibri"/>
                <a:cs typeface="Calibri"/>
              </a:rPr>
              <a:t>MACHINE</a:t>
            </a:r>
            <a:r>
              <a:rPr sz="2800" b="1" spc="-100" dirty="0">
                <a:solidFill>
                  <a:srgbClr val="434343"/>
                </a:solidFill>
                <a:latin typeface="Calibri"/>
                <a:cs typeface="Calibri"/>
              </a:rPr>
              <a:t> </a:t>
            </a:r>
            <a:r>
              <a:rPr sz="2800" b="1" spc="-10" dirty="0">
                <a:solidFill>
                  <a:srgbClr val="434343"/>
                </a:solidFill>
                <a:latin typeface="Calibri"/>
                <a:cs typeface="Calibri"/>
              </a:rPr>
              <a:t>LEARNING</a:t>
            </a:r>
            <a:endParaRPr sz="2800">
              <a:latin typeface="Calibri"/>
              <a:cs typeface="Calibri"/>
            </a:endParaRPr>
          </a:p>
        </p:txBody>
      </p:sp>
      <p:sp>
        <p:nvSpPr>
          <p:cNvPr id="9" name="object 9"/>
          <p:cNvSpPr/>
          <p:nvPr/>
        </p:nvSpPr>
        <p:spPr>
          <a:xfrm>
            <a:off x="1999488" y="4299711"/>
            <a:ext cx="8761730" cy="1747520"/>
          </a:xfrm>
          <a:custGeom>
            <a:avLst/>
            <a:gdLst/>
            <a:ahLst/>
            <a:cxnLst/>
            <a:rect l="l" t="t" r="r" b="b"/>
            <a:pathLst>
              <a:path w="8761730" h="1747520">
                <a:moveTo>
                  <a:pt x="0" y="0"/>
                </a:moveTo>
                <a:lnTo>
                  <a:pt x="8095107" y="0"/>
                </a:lnTo>
                <a:lnTo>
                  <a:pt x="8095107" y="700658"/>
                </a:lnTo>
                <a:lnTo>
                  <a:pt x="8339455" y="700658"/>
                </a:lnTo>
                <a:lnTo>
                  <a:pt x="8339455" y="436880"/>
                </a:lnTo>
                <a:lnTo>
                  <a:pt x="8761221" y="873760"/>
                </a:lnTo>
                <a:lnTo>
                  <a:pt x="8339455" y="1310538"/>
                </a:lnTo>
                <a:lnTo>
                  <a:pt x="8339455" y="1046734"/>
                </a:lnTo>
                <a:lnTo>
                  <a:pt x="8095107" y="1046734"/>
                </a:lnTo>
                <a:lnTo>
                  <a:pt x="8095107" y="1747380"/>
                </a:lnTo>
                <a:lnTo>
                  <a:pt x="0" y="1747380"/>
                </a:lnTo>
                <a:lnTo>
                  <a:pt x="0" y="0"/>
                </a:lnTo>
                <a:close/>
              </a:path>
            </a:pathLst>
          </a:custGeom>
          <a:ln w="25400">
            <a:solidFill>
              <a:srgbClr val="434343"/>
            </a:solidFill>
          </a:ln>
        </p:spPr>
        <p:txBody>
          <a:bodyPr wrap="square" lIns="0" tIns="0" rIns="0" bIns="0" rtlCol="0"/>
          <a:lstStyle/>
          <a:p>
            <a:endParaRPr/>
          </a:p>
        </p:txBody>
      </p:sp>
      <p:sp>
        <p:nvSpPr>
          <p:cNvPr id="10" name="object 10"/>
          <p:cNvSpPr/>
          <p:nvPr/>
        </p:nvSpPr>
        <p:spPr>
          <a:xfrm>
            <a:off x="1326641" y="2358135"/>
            <a:ext cx="8761730" cy="1747520"/>
          </a:xfrm>
          <a:custGeom>
            <a:avLst/>
            <a:gdLst/>
            <a:ahLst/>
            <a:cxnLst/>
            <a:rect l="l" t="t" r="r" b="b"/>
            <a:pathLst>
              <a:path w="8761730" h="1747520">
                <a:moveTo>
                  <a:pt x="8761222" y="0"/>
                </a:moveTo>
                <a:lnTo>
                  <a:pt x="666115" y="0"/>
                </a:lnTo>
                <a:lnTo>
                  <a:pt x="666115" y="700659"/>
                </a:lnTo>
                <a:lnTo>
                  <a:pt x="421766" y="700659"/>
                </a:lnTo>
                <a:lnTo>
                  <a:pt x="421766" y="436879"/>
                </a:lnTo>
                <a:lnTo>
                  <a:pt x="0" y="873760"/>
                </a:lnTo>
                <a:lnTo>
                  <a:pt x="421766" y="1310513"/>
                </a:lnTo>
                <a:lnTo>
                  <a:pt x="421766" y="1046734"/>
                </a:lnTo>
                <a:lnTo>
                  <a:pt x="666115" y="1046734"/>
                </a:lnTo>
                <a:lnTo>
                  <a:pt x="666115" y="1747393"/>
                </a:lnTo>
                <a:lnTo>
                  <a:pt x="8761222" y="1747393"/>
                </a:lnTo>
                <a:lnTo>
                  <a:pt x="8761222" y="0"/>
                </a:lnTo>
                <a:close/>
              </a:path>
            </a:pathLst>
          </a:custGeom>
          <a:ln w="25400">
            <a:solidFill>
              <a:srgbClr val="434343"/>
            </a:solidFill>
          </a:ln>
        </p:spPr>
        <p:txBody>
          <a:bodyPr wrap="square" lIns="0" tIns="0" rIns="0" bIns="0" rtlCol="0"/>
          <a:lstStyle/>
          <a:p>
            <a:endParaRPr/>
          </a:p>
        </p:txBody>
      </p:sp>
      <p:sp>
        <p:nvSpPr>
          <p:cNvPr id="11" name="object 11"/>
          <p:cNvSpPr txBox="1"/>
          <p:nvPr/>
        </p:nvSpPr>
        <p:spPr>
          <a:xfrm>
            <a:off x="693521" y="2289124"/>
            <a:ext cx="250190" cy="3318510"/>
          </a:xfrm>
          <a:prstGeom prst="rect">
            <a:avLst/>
          </a:prstGeom>
        </p:spPr>
        <p:txBody>
          <a:bodyPr vert="horz" wrap="square" lIns="0" tIns="12700" rIns="0" bIns="0" rtlCol="0">
            <a:spAutoFit/>
          </a:bodyPr>
          <a:lstStyle/>
          <a:p>
            <a:pPr marL="12700" marR="5080" algn="just">
              <a:lnSpc>
                <a:spcPct val="100000"/>
              </a:lnSpc>
              <a:spcBef>
                <a:spcPts val="100"/>
              </a:spcBef>
            </a:pPr>
            <a:r>
              <a:rPr sz="2400" b="1" spc="-50" dirty="0">
                <a:latin typeface="Calibri"/>
                <a:cs typeface="Calibri"/>
              </a:rPr>
              <a:t>S U P E R V </a:t>
            </a:r>
            <a:r>
              <a:rPr sz="2400" b="1" spc="-25" dirty="0">
                <a:latin typeface="Calibri"/>
                <a:cs typeface="Calibri"/>
              </a:rPr>
              <a:t>IS </a:t>
            </a:r>
            <a:r>
              <a:rPr sz="2400" b="1" spc="-50" dirty="0">
                <a:latin typeface="Calibri"/>
                <a:cs typeface="Calibri"/>
              </a:rPr>
              <a:t>E D</a:t>
            </a:r>
            <a:endParaRPr sz="2400">
              <a:latin typeface="Calibri"/>
              <a:cs typeface="Calibri"/>
            </a:endParaRPr>
          </a:p>
        </p:txBody>
      </p:sp>
      <p:sp>
        <p:nvSpPr>
          <p:cNvPr id="12" name="object 12"/>
          <p:cNvSpPr txBox="1"/>
          <p:nvPr/>
        </p:nvSpPr>
        <p:spPr>
          <a:xfrm>
            <a:off x="11157331" y="1548129"/>
            <a:ext cx="250190" cy="4049395"/>
          </a:xfrm>
          <a:prstGeom prst="rect">
            <a:avLst/>
          </a:prstGeom>
        </p:spPr>
        <p:txBody>
          <a:bodyPr vert="horz" wrap="square" lIns="0" tIns="12700" rIns="0" bIns="0" rtlCol="0">
            <a:spAutoFit/>
          </a:bodyPr>
          <a:lstStyle/>
          <a:p>
            <a:pPr marL="12700" marR="5080" algn="just">
              <a:lnSpc>
                <a:spcPct val="100000"/>
              </a:lnSpc>
              <a:spcBef>
                <a:spcPts val="100"/>
              </a:spcBef>
            </a:pPr>
            <a:r>
              <a:rPr sz="2400" b="1" spc="-50" dirty="0">
                <a:latin typeface="Calibri"/>
                <a:cs typeface="Calibri"/>
              </a:rPr>
              <a:t>U N S U P E R V </a:t>
            </a:r>
            <a:r>
              <a:rPr sz="2400" b="1" spc="-25" dirty="0">
                <a:latin typeface="Calibri"/>
                <a:cs typeface="Calibri"/>
              </a:rPr>
              <a:t>IS </a:t>
            </a:r>
            <a:r>
              <a:rPr sz="2400" b="1" spc="-50" dirty="0">
                <a:latin typeface="Calibri"/>
                <a:cs typeface="Calibri"/>
              </a:rPr>
              <a:t>E D</a:t>
            </a:r>
            <a:endParaRPr sz="2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941423"/>
            <a:ext cx="10422255" cy="4461510"/>
          </a:xfrm>
          <a:prstGeom prst="rect">
            <a:avLst/>
          </a:prstGeom>
        </p:spPr>
        <p:txBody>
          <a:bodyPr vert="horz" wrap="square" lIns="0" tIns="66040" rIns="0" bIns="0" rtlCol="0">
            <a:spAutoFit/>
          </a:bodyPr>
          <a:lstStyle/>
          <a:p>
            <a:pPr marL="12700">
              <a:lnSpc>
                <a:spcPct val="100000"/>
              </a:lnSpc>
              <a:spcBef>
                <a:spcPts val="520"/>
              </a:spcBef>
            </a:pPr>
            <a:r>
              <a:rPr sz="1400" b="1" dirty="0">
                <a:solidFill>
                  <a:srgbClr val="434343"/>
                </a:solidFill>
                <a:latin typeface="Calibri"/>
                <a:cs typeface="Calibri"/>
              </a:rPr>
              <a:t>DATA</a:t>
            </a:r>
            <a:r>
              <a:rPr sz="1400" b="1" spc="-35" dirty="0">
                <a:solidFill>
                  <a:srgbClr val="434343"/>
                </a:solidFill>
                <a:latin typeface="Calibri"/>
                <a:cs typeface="Calibri"/>
              </a:rPr>
              <a:t> </a:t>
            </a:r>
            <a:r>
              <a:rPr sz="1400" b="1" spc="-10" dirty="0">
                <a:solidFill>
                  <a:srgbClr val="434343"/>
                </a:solidFill>
                <a:latin typeface="Calibri"/>
                <a:cs typeface="Calibri"/>
              </a:rPr>
              <a:t>PREPARATION</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spc="-114" dirty="0">
                <a:solidFill>
                  <a:srgbClr val="434343"/>
                </a:solidFill>
                <a:latin typeface="Roboto"/>
                <a:cs typeface="Roboto"/>
              </a:rPr>
              <a:t>Load</a:t>
            </a:r>
            <a:r>
              <a:rPr sz="1400" spc="-20" dirty="0">
                <a:solidFill>
                  <a:srgbClr val="434343"/>
                </a:solidFill>
                <a:latin typeface="Roboto"/>
                <a:cs typeface="Roboto"/>
              </a:rPr>
              <a:t> </a:t>
            </a:r>
            <a:r>
              <a:rPr sz="1400" spc="-70" dirty="0">
                <a:solidFill>
                  <a:srgbClr val="434343"/>
                </a:solidFill>
                <a:latin typeface="Roboto"/>
                <a:cs typeface="Roboto"/>
              </a:rPr>
              <a:t>(labeled)</a:t>
            </a:r>
            <a:r>
              <a:rPr sz="1400" spc="5" dirty="0">
                <a:solidFill>
                  <a:srgbClr val="434343"/>
                </a:solidFill>
                <a:latin typeface="Roboto"/>
                <a:cs typeface="Roboto"/>
              </a:rPr>
              <a:t> </a:t>
            </a:r>
            <a:r>
              <a:rPr sz="1400" spc="-95" dirty="0">
                <a:solidFill>
                  <a:srgbClr val="434343"/>
                </a:solidFill>
                <a:latin typeface="Roboto"/>
                <a:cs typeface="Roboto"/>
              </a:rPr>
              <a:t>source</a:t>
            </a:r>
            <a:r>
              <a:rPr sz="1400" spc="-30" dirty="0">
                <a:solidFill>
                  <a:srgbClr val="434343"/>
                </a:solidFill>
                <a:latin typeface="Roboto"/>
                <a:cs typeface="Roboto"/>
              </a:rPr>
              <a:t> </a:t>
            </a:r>
            <a:r>
              <a:rPr sz="1400" spc="-20" dirty="0">
                <a:solidFill>
                  <a:srgbClr val="434343"/>
                </a:solidFill>
                <a:latin typeface="Roboto"/>
                <a:cs typeface="Roboto"/>
              </a:rPr>
              <a:t>data</a:t>
            </a:r>
            <a:endParaRPr sz="1400">
              <a:latin typeface="Roboto"/>
              <a:cs typeface="Roboto"/>
            </a:endParaRPr>
          </a:p>
          <a:p>
            <a:pPr marL="299085" indent="-286385">
              <a:lnSpc>
                <a:spcPct val="100000"/>
              </a:lnSpc>
              <a:spcBef>
                <a:spcPts val="395"/>
              </a:spcBef>
              <a:buClr>
                <a:srgbClr val="000000"/>
              </a:buClr>
              <a:buFont typeface="Wingdings"/>
              <a:buChar char=""/>
              <a:tabLst>
                <a:tab pos="299085" algn="l"/>
              </a:tabLst>
            </a:pPr>
            <a:r>
              <a:rPr sz="1400" spc="-90" dirty="0">
                <a:solidFill>
                  <a:srgbClr val="434343"/>
                </a:solidFill>
                <a:latin typeface="Roboto"/>
                <a:cs typeface="Roboto"/>
              </a:rPr>
              <a:t>Compile</a:t>
            </a:r>
            <a:r>
              <a:rPr sz="1400" spc="-35" dirty="0">
                <a:solidFill>
                  <a:srgbClr val="434343"/>
                </a:solidFill>
                <a:latin typeface="Roboto"/>
                <a:cs typeface="Roboto"/>
              </a:rPr>
              <a:t> </a:t>
            </a:r>
            <a:r>
              <a:rPr sz="1400" spc="-80" dirty="0">
                <a:solidFill>
                  <a:srgbClr val="434343"/>
                </a:solidFill>
                <a:latin typeface="Roboto"/>
                <a:cs typeface="Roboto"/>
              </a:rPr>
              <a:t>feature</a:t>
            </a:r>
            <a:r>
              <a:rPr sz="1400" spc="-25" dirty="0">
                <a:solidFill>
                  <a:srgbClr val="434343"/>
                </a:solidFill>
                <a:latin typeface="Roboto"/>
                <a:cs typeface="Roboto"/>
              </a:rPr>
              <a:t> </a:t>
            </a:r>
            <a:r>
              <a:rPr sz="1400" spc="-10" dirty="0">
                <a:solidFill>
                  <a:srgbClr val="434343"/>
                </a:solidFill>
                <a:latin typeface="Roboto"/>
                <a:cs typeface="Roboto"/>
              </a:rPr>
              <a:t>matrix</a:t>
            </a:r>
            <a:endParaRPr sz="1400">
              <a:latin typeface="Roboto"/>
              <a:cs typeface="Roboto"/>
            </a:endParaRPr>
          </a:p>
          <a:p>
            <a:pPr marL="299085" indent="-286385">
              <a:lnSpc>
                <a:spcPct val="100000"/>
              </a:lnSpc>
              <a:spcBef>
                <a:spcPts val="395"/>
              </a:spcBef>
              <a:buClr>
                <a:srgbClr val="000000"/>
              </a:buClr>
              <a:buFont typeface="Wingdings"/>
              <a:buChar char=""/>
              <a:tabLst>
                <a:tab pos="299085" algn="l"/>
              </a:tabLst>
            </a:pPr>
            <a:r>
              <a:rPr sz="1400" spc="-90" dirty="0">
                <a:solidFill>
                  <a:srgbClr val="434343"/>
                </a:solidFill>
                <a:latin typeface="Roboto"/>
                <a:cs typeface="Roboto"/>
              </a:rPr>
              <a:t>Compile</a:t>
            </a:r>
            <a:r>
              <a:rPr sz="1400" spc="-30" dirty="0">
                <a:solidFill>
                  <a:srgbClr val="434343"/>
                </a:solidFill>
                <a:latin typeface="Roboto"/>
                <a:cs typeface="Roboto"/>
              </a:rPr>
              <a:t> </a:t>
            </a:r>
            <a:r>
              <a:rPr sz="1400" spc="-90" dirty="0">
                <a:solidFill>
                  <a:srgbClr val="434343"/>
                </a:solidFill>
                <a:latin typeface="Roboto"/>
                <a:cs typeface="Roboto"/>
              </a:rPr>
              <a:t>target</a:t>
            </a:r>
            <a:r>
              <a:rPr sz="1400" spc="-20" dirty="0">
                <a:solidFill>
                  <a:srgbClr val="434343"/>
                </a:solidFill>
                <a:latin typeface="Roboto"/>
                <a:cs typeface="Roboto"/>
              </a:rPr>
              <a:t> </a:t>
            </a:r>
            <a:r>
              <a:rPr sz="1400" spc="-95" dirty="0">
                <a:solidFill>
                  <a:srgbClr val="434343"/>
                </a:solidFill>
                <a:latin typeface="Roboto"/>
                <a:cs typeface="Roboto"/>
              </a:rPr>
              <a:t>array</a:t>
            </a:r>
            <a:r>
              <a:rPr sz="1400" spc="-5" dirty="0">
                <a:solidFill>
                  <a:srgbClr val="434343"/>
                </a:solidFill>
                <a:latin typeface="Roboto"/>
                <a:cs typeface="Roboto"/>
              </a:rPr>
              <a:t> </a:t>
            </a:r>
            <a:r>
              <a:rPr sz="1400" spc="-50" dirty="0">
                <a:solidFill>
                  <a:srgbClr val="434343"/>
                </a:solidFill>
                <a:latin typeface="Roboto"/>
                <a:cs typeface="Roboto"/>
              </a:rPr>
              <a:t>(for</a:t>
            </a:r>
            <a:r>
              <a:rPr sz="1400" spc="-35" dirty="0">
                <a:solidFill>
                  <a:srgbClr val="434343"/>
                </a:solidFill>
                <a:latin typeface="Roboto"/>
                <a:cs typeface="Roboto"/>
              </a:rPr>
              <a:t> </a:t>
            </a:r>
            <a:r>
              <a:rPr sz="1400" spc="-95" dirty="0">
                <a:solidFill>
                  <a:srgbClr val="434343"/>
                </a:solidFill>
                <a:latin typeface="Roboto"/>
                <a:cs typeface="Roboto"/>
              </a:rPr>
              <a:t>supervised</a:t>
            </a:r>
            <a:r>
              <a:rPr sz="1400" spc="-20" dirty="0">
                <a:solidFill>
                  <a:srgbClr val="434343"/>
                </a:solidFill>
                <a:latin typeface="Roboto"/>
                <a:cs typeface="Roboto"/>
              </a:rPr>
              <a:t> </a:t>
            </a:r>
            <a:r>
              <a:rPr sz="1400" spc="-10" dirty="0">
                <a:solidFill>
                  <a:srgbClr val="434343"/>
                </a:solidFill>
                <a:latin typeface="Roboto"/>
                <a:cs typeface="Roboto"/>
              </a:rPr>
              <a:t>methods)</a:t>
            </a:r>
            <a:endParaRPr sz="1400">
              <a:latin typeface="Roboto"/>
              <a:cs typeface="Roboto"/>
            </a:endParaRPr>
          </a:p>
          <a:p>
            <a:pPr>
              <a:lnSpc>
                <a:spcPct val="100000"/>
              </a:lnSpc>
              <a:spcBef>
                <a:spcPts val="60"/>
              </a:spcBef>
              <a:buFont typeface="Wingdings"/>
              <a:buChar char=""/>
            </a:pPr>
            <a:endParaRPr sz="1400">
              <a:latin typeface="Roboto"/>
              <a:cs typeface="Roboto"/>
            </a:endParaRPr>
          </a:p>
          <a:p>
            <a:pPr marL="12700">
              <a:lnSpc>
                <a:spcPct val="100000"/>
              </a:lnSpc>
            </a:pPr>
            <a:r>
              <a:rPr sz="1400" b="1" dirty="0">
                <a:solidFill>
                  <a:srgbClr val="434343"/>
                </a:solidFill>
                <a:latin typeface="Calibri"/>
                <a:cs typeface="Calibri"/>
              </a:rPr>
              <a:t>MODEL</a:t>
            </a:r>
            <a:r>
              <a:rPr sz="1400" b="1" spc="-35" dirty="0">
                <a:solidFill>
                  <a:srgbClr val="434343"/>
                </a:solidFill>
                <a:latin typeface="Calibri"/>
                <a:cs typeface="Calibri"/>
              </a:rPr>
              <a:t> </a:t>
            </a:r>
            <a:r>
              <a:rPr sz="1400" b="1" dirty="0">
                <a:solidFill>
                  <a:srgbClr val="434343"/>
                </a:solidFill>
                <a:latin typeface="Calibri"/>
                <a:cs typeface="Calibri"/>
              </a:rPr>
              <a:t>SELECTION</a:t>
            </a:r>
            <a:r>
              <a:rPr sz="1400" b="1" spc="-15" dirty="0">
                <a:solidFill>
                  <a:srgbClr val="434343"/>
                </a:solidFill>
                <a:latin typeface="Calibri"/>
                <a:cs typeface="Calibri"/>
              </a:rPr>
              <a:t> </a:t>
            </a:r>
            <a:r>
              <a:rPr sz="1400" b="1" dirty="0">
                <a:solidFill>
                  <a:srgbClr val="434343"/>
                </a:solidFill>
                <a:latin typeface="Calibri"/>
                <a:cs typeface="Calibri"/>
              </a:rPr>
              <a:t>AND</a:t>
            </a:r>
            <a:r>
              <a:rPr sz="1400" b="1" spc="-35" dirty="0">
                <a:solidFill>
                  <a:srgbClr val="434343"/>
                </a:solidFill>
                <a:latin typeface="Calibri"/>
                <a:cs typeface="Calibri"/>
              </a:rPr>
              <a:t> </a:t>
            </a:r>
            <a:r>
              <a:rPr sz="1400" b="1" dirty="0">
                <a:solidFill>
                  <a:srgbClr val="434343"/>
                </a:solidFill>
                <a:latin typeface="Calibri"/>
                <a:cs typeface="Calibri"/>
              </a:rPr>
              <a:t>HYPERPARAMETER</a:t>
            </a:r>
            <a:r>
              <a:rPr sz="1400" b="1" spc="-20" dirty="0">
                <a:solidFill>
                  <a:srgbClr val="434343"/>
                </a:solidFill>
                <a:latin typeface="Calibri"/>
                <a:cs typeface="Calibri"/>
              </a:rPr>
              <a:t> </a:t>
            </a:r>
            <a:r>
              <a:rPr sz="1400" b="1" dirty="0">
                <a:solidFill>
                  <a:srgbClr val="434343"/>
                </a:solidFill>
                <a:latin typeface="Calibri"/>
                <a:cs typeface="Calibri"/>
              </a:rPr>
              <a:t>SELECTION</a:t>
            </a:r>
            <a:r>
              <a:rPr sz="1400" b="1" spc="-25" dirty="0">
                <a:solidFill>
                  <a:srgbClr val="434343"/>
                </a:solidFill>
                <a:latin typeface="Calibri"/>
                <a:cs typeface="Calibri"/>
              </a:rPr>
              <a:t> </a:t>
            </a:r>
            <a:r>
              <a:rPr sz="1400" b="1" dirty="0">
                <a:solidFill>
                  <a:srgbClr val="434343"/>
                </a:solidFill>
                <a:latin typeface="Calibri"/>
                <a:cs typeface="Calibri"/>
              </a:rPr>
              <a:t>(MODEL</a:t>
            </a:r>
            <a:r>
              <a:rPr sz="1400" b="1" spc="-25" dirty="0">
                <a:solidFill>
                  <a:srgbClr val="434343"/>
                </a:solidFill>
                <a:latin typeface="Calibri"/>
                <a:cs typeface="Calibri"/>
              </a:rPr>
              <a:t> </a:t>
            </a:r>
            <a:r>
              <a:rPr sz="1400" b="1" spc="-10" dirty="0">
                <a:solidFill>
                  <a:srgbClr val="434343"/>
                </a:solidFill>
                <a:latin typeface="Calibri"/>
                <a:cs typeface="Calibri"/>
              </a:rPr>
              <a:t>SPECIFIC)</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spc="-100" dirty="0">
                <a:solidFill>
                  <a:srgbClr val="434343"/>
                </a:solidFill>
                <a:latin typeface="Roboto"/>
                <a:cs typeface="Roboto"/>
              </a:rPr>
              <a:t>Decide</a:t>
            </a:r>
            <a:r>
              <a:rPr sz="1400" spc="25" dirty="0">
                <a:solidFill>
                  <a:srgbClr val="434343"/>
                </a:solidFill>
                <a:latin typeface="Roboto"/>
                <a:cs typeface="Roboto"/>
              </a:rPr>
              <a:t> </a:t>
            </a:r>
            <a:r>
              <a:rPr sz="1400" spc="-120" dirty="0">
                <a:solidFill>
                  <a:srgbClr val="434343"/>
                </a:solidFill>
                <a:latin typeface="Roboto"/>
                <a:cs typeface="Roboto"/>
              </a:rPr>
              <a:t>on</a:t>
            </a:r>
            <a:r>
              <a:rPr sz="1400" spc="-5" dirty="0">
                <a:solidFill>
                  <a:srgbClr val="434343"/>
                </a:solidFill>
                <a:latin typeface="Roboto"/>
                <a:cs typeface="Roboto"/>
              </a:rPr>
              <a:t> </a:t>
            </a:r>
            <a:r>
              <a:rPr sz="1400" spc="-100" dirty="0">
                <a:solidFill>
                  <a:srgbClr val="434343"/>
                </a:solidFill>
                <a:latin typeface="Roboto"/>
                <a:cs typeface="Roboto"/>
              </a:rPr>
              <a:t>the</a:t>
            </a:r>
            <a:r>
              <a:rPr sz="1400" spc="10" dirty="0">
                <a:solidFill>
                  <a:srgbClr val="434343"/>
                </a:solidFill>
                <a:latin typeface="Roboto"/>
                <a:cs typeface="Roboto"/>
              </a:rPr>
              <a:t> </a:t>
            </a:r>
            <a:r>
              <a:rPr sz="1400" spc="-110" dirty="0">
                <a:solidFill>
                  <a:srgbClr val="434343"/>
                </a:solidFill>
                <a:latin typeface="Roboto"/>
                <a:cs typeface="Roboto"/>
              </a:rPr>
              <a:t>method</a:t>
            </a:r>
            <a:r>
              <a:rPr sz="1400" spc="-5" dirty="0">
                <a:solidFill>
                  <a:srgbClr val="434343"/>
                </a:solidFill>
                <a:latin typeface="Roboto"/>
                <a:cs typeface="Roboto"/>
              </a:rPr>
              <a:t> </a:t>
            </a:r>
            <a:r>
              <a:rPr sz="1400" spc="-90" dirty="0">
                <a:solidFill>
                  <a:srgbClr val="434343"/>
                </a:solidFill>
                <a:latin typeface="Roboto"/>
                <a:cs typeface="Roboto"/>
              </a:rPr>
              <a:t>to</a:t>
            </a:r>
            <a:r>
              <a:rPr sz="1400" spc="5" dirty="0">
                <a:solidFill>
                  <a:srgbClr val="434343"/>
                </a:solidFill>
                <a:latin typeface="Roboto"/>
                <a:cs typeface="Roboto"/>
              </a:rPr>
              <a:t> </a:t>
            </a:r>
            <a:r>
              <a:rPr sz="1400" spc="-114" dirty="0">
                <a:solidFill>
                  <a:srgbClr val="434343"/>
                </a:solidFill>
                <a:latin typeface="Roboto"/>
                <a:cs typeface="Roboto"/>
              </a:rPr>
              <a:t>use</a:t>
            </a:r>
            <a:r>
              <a:rPr sz="1400" spc="15" dirty="0">
                <a:solidFill>
                  <a:srgbClr val="434343"/>
                </a:solidFill>
                <a:latin typeface="Roboto"/>
                <a:cs typeface="Roboto"/>
              </a:rPr>
              <a:t> </a:t>
            </a:r>
            <a:r>
              <a:rPr sz="1400" spc="-75" dirty="0">
                <a:solidFill>
                  <a:srgbClr val="434343"/>
                </a:solidFill>
                <a:latin typeface="Roboto"/>
                <a:cs typeface="Roboto"/>
              </a:rPr>
              <a:t>(linear</a:t>
            </a:r>
            <a:r>
              <a:rPr sz="1400" spc="10" dirty="0">
                <a:solidFill>
                  <a:srgbClr val="434343"/>
                </a:solidFill>
                <a:latin typeface="Roboto"/>
                <a:cs typeface="Roboto"/>
              </a:rPr>
              <a:t> </a:t>
            </a:r>
            <a:r>
              <a:rPr sz="1400" spc="-85" dirty="0">
                <a:solidFill>
                  <a:srgbClr val="434343"/>
                </a:solidFill>
                <a:latin typeface="Roboto"/>
                <a:cs typeface="Roboto"/>
              </a:rPr>
              <a:t>regression,</a:t>
            </a:r>
            <a:r>
              <a:rPr sz="1400" spc="-20" dirty="0">
                <a:solidFill>
                  <a:srgbClr val="434343"/>
                </a:solidFill>
                <a:latin typeface="Roboto"/>
                <a:cs typeface="Roboto"/>
              </a:rPr>
              <a:t> </a:t>
            </a:r>
            <a:r>
              <a:rPr sz="1400" spc="-100" dirty="0">
                <a:solidFill>
                  <a:srgbClr val="434343"/>
                </a:solidFill>
                <a:latin typeface="Roboto"/>
                <a:cs typeface="Roboto"/>
              </a:rPr>
              <a:t>decision</a:t>
            </a:r>
            <a:r>
              <a:rPr sz="1400" spc="30" dirty="0">
                <a:solidFill>
                  <a:srgbClr val="434343"/>
                </a:solidFill>
                <a:latin typeface="Roboto"/>
                <a:cs typeface="Roboto"/>
              </a:rPr>
              <a:t> </a:t>
            </a:r>
            <a:r>
              <a:rPr sz="1400" spc="-65" dirty="0">
                <a:solidFill>
                  <a:srgbClr val="434343"/>
                </a:solidFill>
                <a:latin typeface="Roboto"/>
                <a:cs typeface="Roboto"/>
              </a:rPr>
              <a:t>tree,</a:t>
            </a:r>
            <a:r>
              <a:rPr sz="1400" spc="5" dirty="0">
                <a:solidFill>
                  <a:srgbClr val="434343"/>
                </a:solidFill>
                <a:latin typeface="Roboto"/>
                <a:cs typeface="Roboto"/>
              </a:rPr>
              <a:t> </a:t>
            </a:r>
            <a:r>
              <a:rPr sz="1400" spc="-215" dirty="0">
                <a:solidFill>
                  <a:srgbClr val="434343"/>
                </a:solidFill>
                <a:latin typeface="Roboto"/>
                <a:cs typeface="Roboto"/>
              </a:rPr>
              <a:t>K-</a:t>
            </a:r>
            <a:r>
              <a:rPr sz="1400" spc="-130" dirty="0">
                <a:solidFill>
                  <a:srgbClr val="434343"/>
                </a:solidFill>
                <a:latin typeface="Roboto"/>
                <a:cs typeface="Roboto"/>
              </a:rPr>
              <a:t>means</a:t>
            </a:r>
            <a:r>
              <a:rPr sz="1400" dirty="0">
                <a:solidFill>
                  <a:srgbClr val="434343"/>
                </a:solidFill>
                <a:latin typeface="Roboto"/>
                <a:cs typeface="Roboto"/>
              </a:rPr>
              <a:t> </a:t>
            </a:r>
            <a:r>
              <a:rPr sz="1400" spc="-80" dirty="0">
                <a:solidFill>
                  <a:srgbClr val="434343"/>
                </a:solidFill>
                <a:latin typeface="Roboto"/>
                <a:cs typeface="Roboto"/>
              </a:rPr>
              <a:t>clustering,</a:t>
            </a:r>
            <a:r>
              <a:rPr sz="1400" spc="-5" dirty="0">
                <a:solidFill>
                  <a:srgbClr val="434343"/>
                </a:solidFill>
                <a:latin typeface="Roboto"/>
                <a:cs typeface="Roboto"/>
              </a:rPr>
              <a:t> </a:t>
            </a:r>
            <a:r>
              <a:rPr sz="1400" spc="-25" dirty="0">
                <a:solidFill>
                  <a:srgbClr val="434343"/>
                </a:solidFill>
                <a:latin typeface="Roboto"/>
                <a:cs typeface="Roboto"/>
              </a:rPr>
              <a:t>…)</a:t>
            </a:r>
            <a:endParaRPr sz="1400">
              <a:latin typeface="Roboto"/>
              <a:cs typeface="Roboto"/>
            </a:endParaRPr>
          </a:p>
          <a:p>
            <a:pPr marL="299085" marR="3529965" indent="-287020">
              <a:lnSpc>
                <a:spcPct val="123600"/>
              </a:lnSpc>
              <a:spcBef>
                <a:spcPts val="15"/>
              </a:spcBef>
              <a:buClr>
                <a:srgbClr val="000000"/>
              </a:buClr>
              <a:buFont typeface="Wingdings"/>
              <a:buChar char=""/>
              <a:tabLst>
                <a:tab pos="469900" algn="l"/>
              </a:tabLst>
            </a:pPr>
            <a:r>
              <a:rPr sz="1400" spc="-100" dirty="0">
                <a:solidFill>
                  <a:srgbClr val="434343"/>
                </a:solidFill>
                <a:latin typeface="Roboto"/>
                <a:cs typeface="Roboto"/>
              </a:rPr>
              <a:t>Decide</a:t>
            </a:r>
            <a:r>
              <a:rPr sz="1400" spc="15" dirty="0">
                <a:solidFill>
                  <a:srgbClr val="434343"/>
                </a:solidFill>
                <a:latin typeface="Roboto"/>
                <a:cs typeface="Roboto"/>
              </a:rPr>
              <a:t> </a:t>
            </a:r>
            <a:r>
              <a:rPr sz="1400" spc="-120" dirty="0">
                <a:solidFill>
                  <a:srgbClr val="434343"/>
                </a:solidFill>
                <a:latin typeface="Roboto"/>
                <a:cs typeface="Roboto"/>
              </a:rPr>
              <a:t>on</a:t>
            </a:r>
            <a:r>
              <a:rPr sz="1400" spc="-15"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100" dirty="0">
                <a:solidFill>
                  <a:srgbClr val="434343"/>
                </a:solidFill>
                <a:latin typeface="Roboto"/>
                <a:cs typeface="Roboto"/>
              </a:rPr>
              <a:t>hyperparameter</a:t>
            </a:r>
            <a:r>
              <a:rPr sz="1400" spc="-40" dirty="0">
                <a:solidFill>
                  <a:srgbClr val="434343"/>
                </a:solidFill>
                <a:latin typeface="Roboto"/>
                <a:cs typeface="Roboto"/>
              </a:rPr>
              <a:t> </a:t>
            </a:r>
            <a:r>
              <a:rPr sz="1400" spc="-90" dirty="0">
                <a:solidFill>
                  <a:srgbClr val="434343"/>
                </a:solidFill>
                <a:latin typeface="Roboto"/>
                <a:cs typeface="Roboto"/>
              </a:rPr>
              <a:t>to</a:t>
            </a:r>
            <a:r>
              <a:rPr sz="1400" spc="-5" dirty="0">
                <a:solidFill>
                  <a:srgbClr val="434343"/>
                </a:solidFill>
                <a:latin typeface="Roboto"/>
                <a:cs typeface="Roboto"/>
              </a:rPr>
              <a:t> </a:t>
            </a:r>
            <a:r>
              <a:rPr sz="1400" spc="-114" dirty="0">
                <a:solidFill>
                  <a:srgbClr val="434343"/>
                </a:solidFill>
                <a:latin typeface="Roboto"/>
                <a:cs typeface="Roboto"/>
              </a:rPr>
              <a:t>use</a:t>
            </a:r>
            <a:r>
              <a:rPr sz="1400" spc="10" dirty="0">
                <a:solidFill>
                  <a:srgbClr val="434343"/>
                </a:solidFill>
                <a:latin typeface="Roboto"/>
                <a:cs typeface="Roboto"/>
              </a:rPr>
              <a:t> </a:t>
            </a:r>
            <a:r>
              <a:rPr sz="1400" spc="-80" dirty="0">
                <a:solidFill>
                  <a:srgbClr val="434343"/>
                </a:solidFill>
                <a:latin typeface="Roboto"/>
                <a:cs typeface="Roboto"/>
              </a:rPr>
              <a:t>(degree</a:t>
            </a:r>
            <a:r>
              <a:rPr sz="1400" spc="-5" dirty="0">
                <a:solidFill>
                  <a:srgbClr val="434343"/>
                </a:solidFill>
                <a:latin typeface="Roboto"/>
                <a:cs typeface="Roboto"/>
              </a:rPr>
              <a:t> </a:t>
            </a:r>
            <a:r>
              <a:rPr sz="1400" spc="-65" dirty="0">
                <a:solidFill>
                  <a:srgbClr val="434343"/>
                </a:solidFill>
                <a:latin typeface="Roboto"/>
                <a:cs typeface="Roboto"/>
              </a:rPr>
              <a:t>of</a:t>
            </a:r>
            <a:r>
              <a:rPr sz="1400" spc="-5" dirty="0">
                <a:solidFill>
                  <a:srgbClr val="434343"/>
                </a:solidFill>
                <a:latin typeface="Roboto"/>
                <a:cs typeface="Roboto"/>
              </a:rPr>
              <a:t> </a:t>
            </a:r>
            <a:r>
              <a:rPr sz="1400" spc="-90" dirty="0">
                <a:solidFill>
                  <a:srgbClr val="434343"/>
                </a:solidFill>
                <a:latin typeface="Roboto"/>
                <a:cs typeface="Roboto"/>
              </a:rPr>
              <a:t>polynomial,</a:t>
            </a:r>
            <a:r>
              <a:rPr sz="1400" spc="-25" dirty="0">
                <a:solidFill>
                  <a:srgbClr val="434343"/>
                </a:solidFill>
                <a:latin typeface="Roboto"/>
                <a:cs typeface="Roboto"/>
              </a:rPr>
              <a:t> </a:t>
            </a:r>
            <a:r>
              <a:rPr sz="1400" spc="-80" dirty="0">
                <a:solidFill>
                  <a:srgbClr val="434343"/>
                </a:solidFill>
                <a:latin typeface="Roboto"/>
                <a:cs typeface="Roboto"/>
              </a:rPr>
              <a:t>tree</a:t>
            </a:r>
            <a:r>
              <a:rPr sz="1400" spc="-5" dirty="0">
                <a:solidFill>
                  <a:srgbClr val="434343"/>
                </a:solidFill>
                <a:latin typeface="Roboto"/>
                <a:cs typeface="Roboto"/>
              </a:rPr>
              <a:t> </a:t>
            </a:r>
            <a:r>
              <a:rPr sz="1400" spc="-85" dirty="0">
                <a:solidFill>
                  <a:srgbClr val="434343"/>
                </a:solidFill>
                <a:latin typeface="Roboto"/>
                <a:cs typeface="Roboto"/>
              </a:rPr>
              <a:t>depth,</a:t>
            </a:r>
            <a:r>
              <a:rPr sz="1400" dirty="0">
                <a:solidFill>
                  <a:srgbClr val="434343"/>
                </a:solidFill>
                <a:latin typeface="Roboto"/>
                <a:cs typeface="Roboto"/>
              </a:rPr>
              <a:t> </a:t>
            </a:r>
            <a:r>
              <a:rPr sz="1400" spc="-114" dirty="0">
                <a:solidFill>
                  <a:srgbClr val="434343"/>
                </a:solidFill>
                <a:latin typeface="Roboto"/>
                <a:cs typeface="Roboto"/>
              </a:rPr>
              <a:t>number</a:t>
            </a:r>
            <a:r>
              <a:rPr sz="1400" spc="-20" dirty="0">
                <a:solidFill>
                  <a:srgbClr val="434343"/>
                </a:solidFill>
                <a:latin typeface="Roboto"/>
                <a:cs typeface="Roboto"/>
              </a:rPr>
              <a:t> </a:t>
            </a:r>
            <a:r>
              <a:rPr sz="1400" spc="-65" dirty="0">
                <a:solidFill>
                  <a:srgbClr val="434343"/>
                </a:solidFill>
                <a:latin typeface="Roboto"/>
                <a:cs typeface="Roboto"/>
              </a:rPr>
              <a:t>of</a:t>
            </a:r>
            <a:r>
              <a:rPr sz="1400" spc="-5" dirty="0">
                <a:solidFill>
                  <a:srgbClr val="434343"/>
                </a:solidFill>
                <a:latin typeface="Roboto"/>
                <a:cs typeface="Roboto"/>
              </a:rPr>
              <a:t> </a:t>
            </a:r>
            <a:r>
              <a:rPr sz="1400" spc="-85" dirty="0">
                <a:solidFill>
                  <a:srgbClr val="434343"/>
                </a:solidFill>
                <a:latin typeface="Roboto"/>
                <a:cs typeface="Roboto"/>
              </a:rPr>
              <a:t>clusters,</a:t>
            </a:r>
            <a:r>
              <a:rPr sz="1400" dirty="0">
                <a:solidFill>
                  <a:srgbClr val="434343"/>
                </a:solidFill>
                <a:latin typeface="Roboto"/>
                <a:cs typeface="Roboto"/>
              </a:rPr>
              <a:t> </a:t>
            </a:r>
            <a:r>
              <a:rPr sz="1400" spc="-35" dirty="0">
                <a:solidFill>
                  <a:srgbClr val="434343"/>
                </a:solidFill>
                <a:latin typeface="Roboto"/>
                <a:cs typeface="Roboto"/>
              </a:rPr>
              <a:t>…) 	</a:t>
            </a:r>
            <a:r>
              <a:rPr sz="1400" spc="-105" dirty="0">
                <a:solidFill>
                  <a:srgbClr val="434343"/>
                </a:solidFill>
                <a:latin typeface="Roboto"/>
                <a:cs typeface="Roboto"/>
              </a:rPr>
              <a:t>Hyperparameters</a:t>
            </a:r>
            <a:r>
              <a:rPr sz="1400" spc="-25" dirty="0">
                <a:solidFill>
                  <a:srgbClr val="434343"/>
                </a:solidFill>
                <a:latin typeface="Roboto"/>
                <a:cs typeface="Roboto"/>
              </a:rPr>
              <a:t> </a:t>
            </a:r>
            <a:r>
              <a:rPr sz="1400" spc="-90" dirty="0">
                <a:solidFill>
                  <a:srgbClr val="434343"/>
                </a:solidFill>
                <a:latin typeface="Roboto"/>
                <a:cs typeface="Roboto"/>
              </a:rPr>
              <a:t>are</a:t>
            </a:r>
            <a:r>
              <a:rPr sz="1400" spc="15" dirty="0">
                <a:solidFill>
                  <a:srgbClr val="434343"/>
                </a:solidFill>
                <a:latin typeface="Roboto"/>
                <a:cs typeface="Roboto"/>
              </a:rPr>
              <a:t> </a:t>
            </a:r>
            <a:r>
              <a:rPr sz="1400" spc="-100" dirty="0">
                <a:solidFill>
                  <a:srgbClr val="434343"/>
                </a:solidFill>
                <a:latin typeface="Roboto"/>
                <a:cs typeface="Roboto"/>
              </a:rPr>
              <a:t>parameters</a:t>
            </a:r>
            <a:r>
              <a:rPr sz="1400" spc="-20" dirty="0">
                <a:solidFill>
                  <a:srgbClr val="434343"/>
                </a:solidFill>
                <a:latin typeface="Roboto"/>
                <a:cs typeface="Roboto"/>
              </a:rPr>
              <a:t> </a:t>
            </a:r>
            <a:r>
              <a:rPr sz="1400" spc="-95" dirty="0">
                <a:solidFill>
                  <a:srgbClr val="434343"/>
                </a:solidFill>
                <a:latin typeface="Roboto"/>
                <a:cs typeface="Roboto"/>
              </a:rPr>
              <a:t>that</a:t>
            </a:r>
            <a:r>
              <a:rPr sz="1400" spc="-10"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95" dirty="0">
                <a:solidFill>
                  <a:srgbClr val="434343"/>
                </a:solidFill>
                <a:latin typeface="Roboto"/>
                <a:cs typeface="Roboto"/>
              </a:rPr>
              <a:t>algorithm</a:t>
            </a:r>
            <a:r>
              <a:rPr sz="1400" spc="-20" dirty="0">
                <a:solidFill>
                  <a:srgbClr val="434343"/>
                </a:solidFill>
                <a:latin typeface="Roboto"/>
                <a:cs typeface="Roboto"/>
              </a:rPr>
              <a:t> </a:t>
            </a:r>
            <a:r>
              <a:rPr sz="1400" spc="-110" dirty="0">
                <a:solidFill>
                  <a:srgbClr val="434343"/>
                </a:solidFill>
                <a:latin typeface="Roboto"/>
                <a:cs typeface="Roboto"/>
              </a:rPr>
              <a:t>uses</a:t>
            </a:r>
            <a:r>
              <a:rPr sz="1400" spc="5" dirty="0">
                <a:solidFill>
                  <a:srgbClr val="434343"/>
                </a:solidFill>
                <a:latin typeface="Roboto"/>
                <a:cs typeface="Roboto"/>
              </a:rPr>
              <a:t> </a:t>
            </a:r>
            <a:r>
              <a:rPr sz="1400" spc="-90" dirty="0">
                <a:solidFill>
                  <a:srgbClr val="434343"/>
                </a:solidFill>
                <a:latin typeface="Roboto"/>
                <a:cs typeface="Roboto"/>
              </a:rPr>
              <a:t>to</a:t>
            </a:r>
            <a:r>
              <a:rPr sz="1400" spc="-10" dirty="0">
                <a:solidFill>
                  <a:srgbClr val="434343"/>
                </a:solidFill>
                <a:latin typeface="Roboto"/>
                <a:cs typeface="Roboto"/>
              </a:rPr>
              <a:t> </a:t>
            </a:r>
            <a:r>
              <a:rPr sz="1400" spc="-80" dirty="0">
                <a:solidFill>
                  <a:srgbClr val="434343"/>
                </a:solidFill>
                <a:latin typeface="Roboto"/>
                <a:cs typeface="Roboto"/>
              </a:rPr>
              <a:t>derive</a:t>
            </a:r>
            <a:r>
              <a:rPr sz="1400" spc="25" dirty="0">
                <a:solidFill>
                  <a:srgbClr val="434343"/>
                </a:solidFill>
                <a:latin typeface="Roboto"/>
                <a:cs typeface="Roboto"/>
              </a:rPr>
              <a:t> </a:t>
            </a:r>
            <a:r>
              <a:rPr sz="1400" spc="-114" dirty="0">
                <a:solidFill>
                  <a:srgbClr val="434343"/>
                </a:solidFill>
                <a:latin typeface="Roboto"/>
                <a:cs typeface="Roboto"/>
              </a:rPr>
              <a:t>a</a:t>
            </a:r>
            <a:r>
              <a:rPr sz="1400" spc="10" dirty="0">
                <a:solidFill>
                  <a:srgbClr val="434343"/>
                </a:solidFill>
                <a:latin typeface="Roboto"/>
                <a:cs typeface="Roboto"/>
              </a:rPr>
              <a:t> </a:t>
            </a:r>
            <a:r>
              <a:rPr sz="1400" spc="-10" dirty="0">
                <a:solidFill>
                  <a:srgbClr val="434343"/>
                </a:solidFill>
                <a:latin typeface="Roboto"/>
                <a:cs typeface="Roboto"/>
              </a:rPr>
              <a:t>model</a:t>
            </a:r>
            <a:endParaRPr sz="1400">
              <a:latin typeface="Roboto"/>
              <a:cs typeface="Roboto"/>
            </a:endParaRPr>
          </a:p>
          <a:p>
            <a:pPr marL="469900">
              <a:lnSpc>
                <a:spcPct val="100000"/>
              </a:lnSpc>
              <a:spcBef>
                <a:spcPts val="395"/>
              </a:spcBef>
            </a:pPr>
            <a:r>
              <a:rPr sz="1400" spc="-105" dirty="0">
                <a:solidFill>
                  <a:srgbClr val="434343"/>
                </a:solidFill>
                <a:latin typeface="Roboto"/>
                <a:cs typeface="Roboto"/>
              </a:rPr>
              <a:t>Hyperparameters</a:t>
            </a:r>
            <a:r>
              <a:rPr sz="1400" spc="-30" dirty="0">
                <a:solidFill>
                  <a:srgbClr val="434343"/>
                </a:solidFill>
                <a:latin typeface="Roboto"/>
                <a:cs typeface="Roboto"/>
              </a:rPr>
              <a:t> </a:t>
            </a:r>
            <a:r>
              <a:rPr sz="1400" spc="-110" dirty="0">
                <a:solidFill>
                  <a:srgbClr val="434343"/>
                </a:solidFill>
                <a:latin typeface="Roboto"/>
                <a:cs typeface="Roboto"/>
              </a:rPr>
              <a:t>depend</a:t>
            </a:r>
            <a:r>
              <a:rPr sz="1400" spc="5" dirty="0">
                <a:solidFill>
                  <a:srgbClr val="434343"/>
                </a:solidFill>
                <a:latin typeface="Roboto"/>
                <a:cs typeface="Roboto"/>
              </a:rPr>
              <a:t> </a:t>
            </a:r>
            <a:r>
              <a:rPr sz="1400" spc="-120" dirty="0">
                <a:solidFill>
                  <a:srgbClr val="434343"/>
                </a:solidFill>
                <a:latin typeface="Roboto"/>
                <a:cs typeface="Roboto"/>
              </a:rPr>
              <a:t>on</a:t>
            </a:r>
            <a:r>
              <a:rPr sz="1400" spc="-15" dirty="0">
                <a:solidFill>
                  <a:srgbClr val="434343"/>
                </a:solidFill>
                <a:latin typeface="Roboto"/>
                <a:cs typeface="Roboto"/>
              </a:rPr>
              <a:t> </a:t>
            </a:r>
            <a:r>
              <a:rPr sz="1400" spc="-100" dirty="0">
                <a:solidFill>
                  <a:srgbClr val="434343"/>
                </a:solidFill>
                <a:latin typeface="Roboto"/>
                <a:cs typeface="Roboto"/>
              </a:rPr>
              <a:t>the</a:t>
            </a:r>
            <a:r>
              <a:rPr sz="1400" spc="-10" dirty="0">
                <a:solidFill>
                  <a:srgbClr val="434343"/>
                </a:solidFill>
                <a:latin typeface="Roboto"/>
                <a:cs typeface="Roboto"/>
              </a:rPr>
              <a:t> </a:t>
            </a:r>
            <a:r>
              <a:rPr sz="1400" spc="-110" dirty="0">
                <a:solidFill>
                  <a:srgbClr val="434343"/>
                </a:solidFill>
                <a:latin typeface="Roboto"/>
                <a:cs typeface="Roboto"/>
              </a:rPr>
              <a:t>method</a:t>
            </a:r>
            <a:r>
              <a:rPr sz="1400" spc="-15" dirty="0">
                <a:solidFill>
                  <a:srgbClr val="434343"/>
                </a:solidFill>
                <a:latin typeface="Roboto"/>
                <a:cs typeface="Roboto"/>
              </a:rPr>
              <a:t> </a:t>
            </a:r>
            <a:r>
              <a:rPr sz="1400" spc="-85" dirty="0">
                <a:solidFill>
                  <a:srgbClr val="434343"/>
                </a:solidFill>
                <a:latin typeface="Roboto"/>
                <a:cs typeface="Roboto"/>
              </a:rPr>
              <a:t>(every</a:t>
            </a:r>
            <a:r>
              <a:rPr sz="1400" spc="10" dirty="0">
                <a:solidFill>
                  <a:srgbClr val="434343"/>
                </a:solidFill>
                <a:latin typeface="Roboto"/>
                <a:cs typeface="Roboto"/>
              </a:rPr>
              <a:t> </a:t>
            </a:r>
            <a:r>
              <a:rPr sz="1400" spc="-110" dirty="0">
                <a:solidFill>
                  <a:srgbClr val="434343"/>
                </a:solidFill>
                <a:latin typeface="Roboto"/>
                <a:cs typeface="Roboto"/>
              </a:rPr>
              <a:t>methods</a:t>
            </a:r>
            <a:r>
              <a:rPr sz="1400" spc="-20" dirty="0">
                <a:solidFill>
                  <a:srgbClr val="434343"/>
                </a:solidFill>
                <a:latin typeface="Roboto"/>
                <a:cs typeface="Roboto"/>
              </a:rPr>
              <a:t> </a:t>
            </a:r>
            <a:r>
              <a:rPr sz="1400" spc="-120" dirty="0">
                <a:solidFill>
                  <a:srgbClr val="434343"/>
                </a:solidFill>
                <a:latin typeface="Roboto"/>
                <a:cs typeface="Roboto"/>
              </a:rPr>
              <a:t>has</a:t>
            </a:r>
            <a:r>
              <a:rPr sz="1400" dirty="0">
                <a:solidFill>
                  <a:srgbClr val="434343"/>
                </a:solidFill>
                <a:latin typeface="Roboto"/>
                <a:cs typeface="Roboto"/>
              </a:rPr>
              <a:t> </a:t>
            </a:r>
            <a:r>
              <a:rPr sz="1400" spc="-75" dirty="0">
                <a:solidFill>
                  <a:srgbClr val="434343"/>
                </a:solidFill>
                <a:latin typeface="Roboto"/>
                <a:cs typeface="Roboto"/>
              </a:rPr>
              <a:t>it’s</a:t>
            </a:r>
            <a:r>
              <a:rPr sz="1400" spc="-15" dirty="0">
                <a:solidFill>
                  <a:srgbClr val="434343"/>
                </a:solidFill>
                <a:latin typeface="Roboto"/>
                <a:cs typeface="Roboto"/>
              </a:rPr>
              <a:t> </a:t>
            </a:r>
            <a:r>
              <a:rPr sz="1400" spc="-120" dirty="0">
                <a:solidFill>
                  <a:srgbClr val="434343"/>
                </a:solidFill>
                <a:latin typeface="Roboto"/>
                <a:cs typeface="Roboto"/>
              </a:rPr>
              <a:t>on</a:t>
            </a:r>
            <a:r>
              <a:rPr sz="1400" spc="-5" dirty="0">
                <a:solidFill>
                  <a:srgbClr val="434343"/>
                </a:solidFill>
                <a:latin typeface="Roboto"/>
                <a:cs typeface="Roboto"/>
              </a:rPr>
              <a:t> </a:t>
            </a:r>
            <a:r>
              <a:rPr sz="1400" spc="-95" dirty="0">
                <a:solidFill>
                  <a:srgbClr val="434343"/>
                </a:solidFill>
                <a:latin typeface="Roboto"/>
                <a:cs typeface="Roboto"/>
              </a:rPr>
              <a:t>kind</a:t>
            </a:r>
            <a:r>
              <a:rPr sz="1400" spc="-5" dirty="0">
                <a:solidFill>
                  <a:srgbClr val="434343"/>
                </a:solidFill>
                <a:latin typeface="Roboto"/>
                <a:cs typeface="Roboto"/>
              </a:rPr>
              <a:t> </a:t>
            </a:r>
            <a:r>
              <a:rPr sz="1400" spc="-65" dirty="0">
                <a:solidFill>
                  <a:srgbClr val="434343"/>
                </a:solidFill>
                <a:latin typeface="Roboto"/>
                <a:cs typeface="Roboto"/>
              </a:rPr>
              <a:t>of</a:t>
            </a:r>
            <a:r>
              <a:rPr sz="1400" spc="-20" dirty="0">
                <a:solidFill>
                  <a:srgbClr val="434343"/>
                </a:solidFill>
                <a:latin typeface="Roboto"/>
                <a:cs typeface="Roboto"/>
              </a:rPr>
              <a:t> </a:t>
            </a:r>
            <a:r>
              <a:rPr sz="1400" spc="-25" dirty="0">
                <a:solidFill>
                  <a:srgbClr val="434343"/>
                </a:solidFill>
                <a:latin typeface="Roboto"/>
                <a:cs typeface="Roboto"/>
              </a:rPr>
              <a:t>hyperparameters)</a:t>
            </a:r>
            <a:endParaRPr sz="1400">
              <a:latin typeface="Roboto"/>
              <a:cs typeface="Roboto"/>
            </a:endParaRPr>
          </a:p>
          <a:p>
            <a:pPr>
              <a:lnSpc>
                <a:spcPct val="100000"/>
              </a:lnSpc>
              <a:spcBef>
                <a:spcPts val="60"/>
              </a:spcBef>
            </a:pPr>
            <a:endParaRPr sz="1400">
              <a:latin typeface="Roboto"/>
              <a:cs typeface="Roboto"/>
            </a:endParaRPr>
          </a:p>
          <a:p>
            <a:pPr marL="12700">
              <a:lnSpc>
                <a:spcPct val="100000"/>
              </a:lnSpc>
            </a:pPr>
            <a:r>
              <a:rPr sz="1400" b="1" dirty="0">
                <a:solidFill>
                  <a:srgbClr val="434343"/>
                </a:solidFill>
                <a:latin typeface="Calibri"/>
                <a:cs typeface="Calibri"/>
              </a:rPr>
              <a:t>DERIVE</a:t>
            </a:r>
            <a:r>
              <a:rPr sz="1400" b="1" spc="-35" dirty="0">
                <a:solidFill>
                  <a:srgbClr val="434343"/>
                </a:solidFill>
                <a:latin typeface="Calibri"/>
                <a:cs typeface="Calibri"/>
              </a:rPr>
              <a:t> </a:t>
            </a:r>
            <a:r>
              <a:rPr sz="1400" b="1" dirty="0">
                <a:solidFill>
                  <a:srgbClr val="434343"/>
                </a:solidFill>
                <a:latin typeface="Calibri"/>
                <a:cs typeface="Calibri"/>
              </a:rPr>
              <a:t>MODEL</a:t>
            </a:r>
            <a:r>
              <a:rPr sz="1400" b="1" spc="-25" dirty="0">
                <a:solidFill>
                  <a:srgbClr val="434343"/>
                </a:solidFill>
                <a:latin typeface="Calibri"/>
                <a:cs typeface="Calibri"/>
              </a:rPr>
              <a:t> </a:t>
            </a:r>
            <a:r>
              <a:rPr sz="1400" b="1" dirty="0">
                <a:solidFill>
                  <a:srgbClr val="434343"/>
                </a:solidFill>
                <a:latin typeface="Calibri"/>
                <a:cs typeface="Calibri"/>
              </a:rPr>
              <a:t>FROM</a:t>
            </a:r>
            <a:r>
              <a:rPr sz="1400" b="1" spc="-35" dirty="0">
                <a:solidFill>
                  <a:srgbClr val="434343"/>
                </a:solidFill>
                <a:latin typeface="Calibri"/>
                <a:cs typeface="Calibri"/>
              </a:rPr>
              <a:t> </a:t>
            </a:r>
            <a:r>
              <a:rPr sz="1400" b="1" dirty="0">
                <a:solidFill>
                  <a:srgbClr val="434343"/>
                </a:solidFill>
                <a:latin typeface="Calibri"/>
                <a:cs typeface="Calibri"/>
              </a:rPr>
              <a:t>LABELED</a:t>
            </a:r>
            <a:r>
              <a:rPr sz="1400" b="1" spc="-25" dirty="0">
                <a:solidFill>
                  <a:srgbClr val="434343"/>
                </a:solidFill>
                <a:latin typeface="Calibri"/>
                <a:cs typeface="Calibri"/>
              </a:rPr>
              <a:t> </a:t>
            </a:r>
            <a:r>
              <a:rPr sz="1400" b="1" dirty="0">
                <a:solidFill>
                  <a:srgbClr val="434343"/>
                </a:solidFill>
                <a:latin typeface="Calibri"/>
                <a:cs typeface="Calibri"/>
              </a:rPr>
              <a:t>DATA</a:t>
            </a:r>
            <a:r>
              <a:rPr sz="1400" b="1" spc="-35" dirty="0">
                <a:solidFill>
                  <a:srgbClr val="434343"/>
                </a:solidFill>
                <a:latin typeface="Calibri"/>
                <a:cs typeface="Calibri"/>
              </a:rPr>
              <a:t> </a:t>
            </a:r>
            <a:r>
              <a:rPr sz="1400" b="1" dirty="0">
                <a:solidFill>
                  <a:srgbClr val="434343"/>
                </a:solidFill>
                <a:latin typeface="Calibri"/>
                <a:cs typeface="Calibri"/>
              </a:rPr>
              <a:t>(TRAIN</a:t>
            </a:r>
            <a:r>
              <a:rPr sz="1400" b="1" spc="-35" dirty="0">
                <a:solidFill>
                  <a:srgbClr val="434343"/>
                </a:solidFill>
                <a:latin typeface="Calibri"/>
                <a:cs typeface="Calibri"/>
              </a:rPr>
              <a:t> </a:t>
            </a:r>
            <a:r>
              <a:rPr sz="1400" b="1" dirty="0">
                <a:solidFill>
                  <a:srgbClr val="434343"/>
                </a:solidFill>
                <a:latin typeface="Calibri"/>
                <a:cs typeface="Calibri"/>
              </a:rPr>
              <a:t>MODEL/FIT</a:t>
            </a:r>
            <a:r>
              <a:rPr sz="1400" b="1" spc="-40" dirty="0">
                <a:solidFill>
                  <a:srgbClr val="434343"/>
                </a:solidFill>
                <a:latin typeface="Calibri"/>
                <a:cs typeface="Calibri"/>
              </a:rPr>
              <a:t> </a:t>
            </a:r>
            <a:r>
              <a:rPr sz="1400" b="1" spc="-10" dirty="0">
                <a:solidFill>
                  <a:srgbClr val="434343"/>
                </a:solidFill>
                <a:latin typeface="Calibri"/>
                <a:cs typeface="Calibri"/>
              </a:rPr>
              <a:t>MODEL)</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spc="-100" dirty="0">
                <a:solidFill>
                  <a:srgbClr val="434343"/>
                </a:solidFill>
                <a:latin typeface="Roboto"/>
                <a:cs typeface="Roboto"/>
              </a:rPr>
              <a:t>Apply</a:t>
            </a:r>
            <a:r>
              <a:rPr sz="1400" spc="5"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100" dirty="0">
                <a:solidFill>
                  <a:srgbClr val="434343"/>
                </a:solidFill>
                <a:latin typeface="Roboto"/>
                <a:cs typeface="Roboto"/>
              </a:rPr>
              <a:t>method/algorithm</a:t>
            </a:r>
            <a:r>
              <a:rPr sz="1400" spc="-20" dirty="0">
                <a:solidFill>
                  <a:srgbClr val="434343"/>
                </a:solidFill>
                <a:latin typeface="Roboto"/>
                <a:cs typeface="Roboto"/>
              </a:rPr>
              <a:t> </a:t>
            </a:r>
            <a:r>
              <a:rPr sz="1400" spc="-120" dirty="0">
                <a:solidFill>
                  <a:srgbClr val="434343"/>
                </a:solidFill>
                <a:latin typeface="Roboto"/>
                <a:cs typeface="Roboto"/>
              </a:rPr>
              <a:t>on</a:t>
            </a:r>
            <a:r>
              <a:rPr sz="1400" spc="-10" dirty="0">
                <a:solidFill>
                  <a:srgbClr val="434343"/>
                </a:solidFill>
                <a:latin typeface="Roboto"/>
                <a:cs typeface="Roboto"/>
              </a:rPr>
              <a:t> </a:t>
            </a:r>
            <a:r>
              <a:rPr sz="1400" spc="-100" dirty="0">
                <a:solidFill>
                  <a:srgbClr val="434343"/>
                </a:solidFill>
                <a:latin typeface="Roboto"/>
                <a:cs typeface="Roboto"/>
              </a:rPr>
              <a:t>the</a:t>
            </a:r>
            <a:r>
              <a:rPr sz="1400" dirty="0">
                <a:solidFill>
                  <a:srgbClr val="434343"/>
                </a:solidFill>
                <a:latin typeface="Roboto"/>
                <a:cs typeface="Roboto"/>
              </a:rPr>
              <a:t> </a:t>
            </a:r>
            <a:r>
              <a:rPr sz="1400" spc="-90" dirty="0">
                <a:solidFill>
                  <a:srgbClr val="434343"/>
                </a:solidFill>
                <a:latin typeface="Roboto"/>
                <a:cs typeface="Roboto"/>
              </a:rPr>
              <a:t>labeled</a:t>
            </a:r>
            <a:r>
              <a:rPr sz="1400" spc="35" dirty="0">
                <a:solidFill>
                  <a:srgbClr val="434343"/>
                </a:solidFill>
                <a:latin typeface="Roboto"/>
                <a:cs typeface="Roboto"/>
              </a:rPr>
              <a:t> </a:t>
            </a:r>
            <a:r>
              <a:rPr sz="1400" spc="-105" dirty="0">
                <a:solidFill>
                  <a:srgbClr val="434343"/>
                </a:solidFill>
                <a:latin typeface="Roboto"/>
                <a:cs typeface="Roboto"/>
              </a:rPr>
              <a:t>data</a:t>
            </a:r>
            <a:r>
              <a:rPr sz="1400" spc="20" dirty="0">
                <a:solidFill>
                  <a:srgbClr val="434343"/>
                </a:solidFill>
                <a:latin typeface="Roboto"/>
                <a:cs typeface="Roboto"/>
              </a:rPr>
              <a:t> </a:t>
            </a:r>
            <a:r>
              <a:rPr sz="1400" spc="-90" dirty="0">
                <a:solidFill>
                  <a:srgbClr val="434343"/>
                </a:solidFill>
                <a:latin typeface="Roboto"/>
                <a:cs typeface="Roboto"/>
              </a:rPr>
              <a:t>to</a:t>
            </a:r>
            <a:r>
              <a:rPr sz="1400" spc="5" dirty="0">
                <a:solidFill>
                  <a:srgbClr val="434343"/>
                </a:solidFill>
                <a:latin typeface="Roboto"/>
                <a:cs typeface="Roboto"/>
              </a:rPr>
              <a:t> </a:t>
            </a:r>
            <a:r>
              <a:rPr sz="1400" spc="-85" dirty="0">
                <a:solidFill>
                  <a:srgbClr val="434343"/>
                </a:solidFill>
                <a:latin typeface="Roboto"/>
                <a:cs typeface="Roboto"/>
              </a:rPr>
              <a:t>derive</a:t>
            </a:r>
            <a:r>
              <a:rPr sz="1400" spc="10"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10" dirty="0">
                <a:solidFill>
                  <a:srgbClr val="434343"/>
                </a:solidFill>
                <a:latin typeface="Roboto"/>
                <a:cs typeface="Roboto"/>
              </a:rPr>
              <a:t>model</a:t>
            </a:r>
            <a:endParaRPr sz="1400">
              <a:latin typeface="Roboto"/>
              <a:cs typeface="Roboto"/>
            </a:endParaRPr>
          </a:p>
          <a:p>
            <a:pPr>
              <a:lnSpc>
                <a:spcPct val="100000"/>
              </a:lnSpc>
              <a:spcBef>
                <a:spcPts val="60"/>
              </a:spcBef>
              <a:buFont typeface="Wingdings"/>
              <a:buChar char=""/>
            </a:pPr>
            <a:endParaRPr sz="1400">
              <a:latin typeface="Roboto"/>
              <a:cs typeface="Roboto"/>
            </a:endParaRPr>
          </a:p>
          <a:p>
            <a:pPr marL="12700">
              <a:lnSpc>
                <a:spcPct val="100000"/>
              </a:lnSpc>
            </a:pPr>
            <a:r>
              <a:rPr sz="1400" b="1" dirty="0">
                <a:solidFill>
                  <a:srgbClr val="434343"/>
                </a:solidFill>
                <a:latin typeface="Calibri"/>
                <a:cs typeface="Calibri"/>
              </a:rPr>
              <a:t>DISPLAY</a:t>
            </a:r>
            <a:r>
              <a:rPr sz="1400" b="1" spc="-25" dirty="0">
                <a:solidFill>
                  <a:srgbClr val="434343"/>
                </a:solidFill>
                <a:latin typeface="Calibri"/>
                <a:cs typeface="Calibri"/>
              </a:rPr>
              <a:t> </a:t>
            </a:r>
            <a:r>
              <a:rPr sz="1400" b="1" dirty="0">
                <a:solidFill>
                  <a:srgbClr val="434343"/>
                </a:solidFill>
                <a:latin typeface="Calibri"/>
                <a:cs typeface="Calibri"/>
              </a:rPr>
              <a:t>MODEL</a:t>
            </a:r>
            <a:r>
              <a:rPr sz="1400" b="1" spc="-20" dirty="0">
                <a:solidFill>
                  <a:srgbClr val="434343"/>
                </a:solidFill>
                <a:latin typeface="Calibri"/>
                <a:cs typeface="Calibri"/>
              </a:rPr>
              <a:t> </a:t>
            </a:r>
            <a:r>
              <a:rPr sz="1400" b="1" dirty="0">
                <a:solidFill>
                  <a:srgbClr val="434343"/>
                </a:solidFill>
                <a:latin typeface="Calibri"/>
                <a:cs typeface="Calibri"/>
              </a:rPr>
              <a:t>(MODEL</a:t>
            </a:r>
            <a:r>
              <a:rPr sz="1400" b="1" spc="-30" dirty="0">
                <a:solidFill>
                  <a:srgbClr val="434343"/>
                </a:solidFill>
                <a:latin typeface="Calibri"/>
                <a:cs typeface="Calibri"/>
              </a:rPr>
              <a:t> </a:t>
            </a:r>
            <a:r>
              <a:rPr sz="1400" b="1" spc="-10" dirty="0">
                <a:solidFill>
                  <a:srgbClr val="434343"/>
                </a:solidFill>
                <a:latin typeface="Calibri"/>
                <a:cs typeface="Calibri"/>
              </a:rPr>
              <a:t>SPECIFIC)</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spc="-100" dirty="0">
                <a:solidFill>
                  <a:srgbClr val="434343"/>
                </a:solidFill>
                <a:latin typeface="Roboto"/>
                <a:cs typeface="Roboto"/>
              </a:rPr>
              <a:t>Display</a:t>
            </a:r>
            <a:r>
              <a:rPr sz="1400" spc="15" dirty="0">
                <a:solidFill>
                  <a:srgbClr val="434343"/>
                </a:solidFill>
                <a:latin typeface="Roboto"/>
                <a:cs typeface="Roboto"/>
              </a:rPr>
              <a:t> </a:t>
            </a:r>
            <a:r>
              <a:rPr sz="1400" spc="-100" dirty="0">
                <a:solidFill>
                  <a:srgbClr val="434343"/>
                </a:solidFill>
                <a:latin typeface="Roboto"/>
                <a:cs typeface="Roboto"/>
              </a:rPr>
              <a:t>the</a:t>
            </a:r>
            <a:r>
              <a:rPr sz="1400" spc="-15" dirty="0">
                <a:solidFill>
                  <a:srgbClr val="434343"/>
                </a:solidFill>
                <a:latin typeface="Roboto"/>
                <a:cs typeface="Roboto"/>
              </a:rPr>
              <a:t> </a:t>
            </a:r>
            <a:r>
              <a:rPr sz="1400" spc="-85" dirty="0">
                <a:solidFill>
                  <a:srgbClr val="434343"/>
                </a:solidFill>
                <a:latin typeface="Roboto"/>
                <a:cs typeface="Roboto"/>
              </a:rPr>
              <a:t>resulting</a:t>
            </a:r>
            <a:r>
              <a:rPr sz="1400" spc="-5" dirty="0">
                <a:solidFill>
                  <a:srgbClr val="434343"/>
                </a:solidFill>
                <a:latin typeface="Roboto"/>
                <a:cs typeface="Roboto"/>
              </a:rPr>
              <a:t> </a:t>
            </a:r>
            <a:r>
              <a:rPr sz="1400" spc="-10" dirty="0">
                <a:solidFill>
                  <a:srgbClr val="434343"/>
                </a:solidFill>
                <a:latin typeface="Roboto"/>
                <a:cs typeface="Roboto"/>
              </a:rPr>
              <a:t>model</a:t>
            </a:r>
            <a:endParaRPr sz="1400">
              <a:latin typeface="Roboto"/>
              <a:cs typeface="Roboto"/>
            </a:endParaRPr>
          </a:p>
          <a:p>
            <a:pPr marL="469900">
              <a:lnSpc>
                <a:spcPct val="100000"/>
              </a:lnSpc>
              <a:spcBef>
                <a:spcPts val="409"/>
              </a:spcBef>
            </a:pPr>
            <a:r>
              <a:rPr sz="1400" spc="-70" dirty="0">
                <a:solidFill>
                  <a:srgbClr val="434343"/>
                </a:solidFill>
                <a:latin typeface="Roboto"/>
                <a:cs typeface="Roboto"/>
              </a:rPr>
              <a:t>The</a:t>
            </a:r>
            <a:r>
              <a:rPr sz="1400" spc="-20" dirty="0">
                <a:solidFill>
                  <a:srgbClr val="434343"/>
                </a:solidFill>
                <a:latin typeface="Roboto"/>
                <a:cs typeface="Roboto"/>
              </a:rPr>
              <a:t> </a:t>
            </a:r>
            <a:r>
              <a:rPr sz="1400" spc="-75" dirty="0">
                <a:solidFill>
                  <a:srgbClr val="434343"/>
                </a:solidFill>
                <a:latin typeface="Roboto"/>
                <a:cs typeface="Roboto"/>
              </a:rPr>
              <a:t>resulting</a:t>
            </a:r>
            <a:r>
              <a:rPr sz="1400" spc="-10" dirty="0">
                <a:solidFill>
                  <a:srgbClr val="434343"/>
                </a:solidFill>
                <a:latin typeface="Roboto"/>
                <a:cs typeface="Roboto"/>
              </a:rPr>
              <a:t> </a:t>
            </a:r>
            <a:r>
              <a:rPr sz="1400" spc="-80" dirty="0">
                <a:solidFill>
                  <a:srgbClr val="434343"/>
                </a:solidFill>
                <a:latin typeface="Roboto"/>
                <a:cs typeface="Roboto"/>
              </a:rPr>
              <a:t>model</a:t>
            </a:r>
            <a:r>
              <a:rPr sz="1400" spc="-5" dirty="0">
                <a:solidFill>
                  <a:srgbClr val="434343"/>
                </a:solidFill>
                <a:latin typeface="Roboto"/>
                <a:cs typeface="Roboto"/>
              </a:rPr>
              <a:t> </a:t>
            </a:r>
            <a:r>
              <a:rPr sz="1400" spc="-100" dirty="0">
                <a:solidFill>
                  <a:srgbClr val="434343"/>
                </a:solidFill>
                <a:latin typeface="Roboto"/>
                <a:cs typeface="Roboto"/>
              </a:rPr>
              <a:t>depends</a:t>
            </a:r>
            <a:r>
              <a:rPr sz="1400" spc="10" dirty="0">
                <a:solidFill>
                  <a:srgbClr val="434343"/>
                </a:solidFill>
                <a:latin typeface="Roboto"/>
                <a:cs typeface="Roboto"/>
              </a:rPr>
              <a:t> </a:t>
            </a:r>
            <a:r>
              <a:rPr sz="1400" spc="-50" dirty="0">
                <a:solidFill>
                  <a:srgbClr val="434343"/>
                </a:solidFill>
                <a:latin typeface="Roboto"/>
                <a:cs typeface="Roboto"/>
              </a:rPr>
              <a:t>on</a:t>
            </a:r>
            <a:r>
              <a:rPr sz="1400" dirty="0">
                <a:solidFill>
                  <a:srgbClr val="434343"/>
                </a:solidFill>
                <a:latin typeface="Roboto"/>
                <a:cs typeface="Roboto"/>
              </a:rPr>
              <a:t> </a:t>
            </a:r>
            <a:r>
              <a:rPr sz="1400" spc="-50" dirty="0">
                <a:solidFill>
                  <a:srgbClr val="434343"/>
                </a:solidFill>
                <a:latin typeface="Roboto"/>
                <a:cs typeface="Roboto"/>
              </a:rPr>
              <a:t>the</a:t>
            </a:r>
            <a:r>
              <a:rPr sz="1400" spc="5" dirty="0">
                <a:solidFill>
                  <a:srgbClr val="434343"/>
                </a:solidFill>
                <a:latin typeface="Roboto"/>
                <a:cs typeface="Roboto"/>
              </a:rPr>
              <a:t> </a:t>
            </a:r>
            <a:r>
              <a:rPr sz="1400" spc="-105" dirty="0">
                <a:solidFill>
                  <a:srgbClr val="434343"/>
                </a:solidFill>
                <a:latin typeface="Roboto"/>
                <a:cs typeface="Roboto"/>
              </a:rPr>
              <a:t>method</a:t>
            </a:r>
            <a:r>
              <a:rPr sz="1400" spc="15" dirty="0">
                <a:solidFill>
                  <a:srgbClr val="434343"/>
                </a:solidFill>
                <a:latin typeface="Roboto"/>
                <a:cs typeface="Roboto"/>
              </a:rPr>
              <a:t> </a:t>
            </a:r>
            <a:r>
              <a:rPr sz="1400" spc="-85" dirty="0">
                <a:solidFill>
                  <a:srgbClr val="434343"/>
                </a:solidFill>
                <a:latin typeface="Roboto"/>
                <a:cs typeface="Roboto"/>
              </a:rPr>
              <a:t>used</a:t>
            </a:r>
            <a:r>
              <a:rPr sz="1400" dirty="0">
                <a:solidFill>
                  <a:srgbClr val="434343"/>
                </a:solidFill>
                <a:latin typeface="Roboto"/>
                <a:cs typeface="Roboto"/>
              </a:rPr>
              <a:t> </a:t>
            </a:r>
            <a:r>
              <a:rPr sz="1400" spc="-75" dirty="0">
                <a:solidFill>
                  <a:srgbClr val="434343"/>
                </a:solidFill>
                <a:latin typeface="Roboto"/>
                <a:cs typeface="Roboto"/>
              </a:rPr>
              <a:t>(equation</a:t>
            </a:r>
            <a:r>
              <a:rPr sz="1400" spc="10" dirty="0">
                <a:solidFill>
                  <a:srgbClr val="434343"/>
                </a:solidFill>
                <a:latin typeface="Roboto"/>
                <a:cs typeface="Roboto"/>
              </a:rPr>
              <a:t> </a:t>
            </a:r>
            <a:r>
              <a:rPr sz="1400" dirty="0">
                <a:solidFill>
                  <a:srgbClr val="434343"/>
                </a:solidFill>
                <a:latin typeface="Roboto"/>
                <a:cs typeface="Roboto"/>
              </a:rPr>
              <a:t>of </a:t>
            </a:r>
            <a:r>
              <a:rPr sz="1400" spc="-85" dirty="0">
                <a:solidFill>
                  <a:srgbClr val="434343"/>
                </a:solidFill>
                <a:latin typeface="Roboto"/>
                <a:cs typeface="Roboto"/>
              </a:rPr>
              <a:t>regression</a:t>
            </a:r>
            <a:r>
              <a:rPr sz="1400" spc="5" dirty="0">
                <a:solidFill>
                  <a:srgbClr val="434343"/>
                </a:solidFill>
                <a:latin typeface="Roboto"/>
                <a:cs typeface="Roboto"/>
              </a:rPr>
              <a:t> </a:t>
            </a:r>
            <a:r>
              <a:rPr sz="1400" spc="-35" dirty="0">
                <a:solidFill>
                  <a:srgbClr val="434343"/>
                </a:solidFill>
                <a:latin typeface="Roboto"/>
                <a:cs typeface="Roboto"/>
              </a:rPr>
              <a:t>line</a:t>
            </a:r>
            <a:r>
              <a:rPr sz="1400" spc="5" dirty="0">
                <a:solidFill>
                  <a:srgbClr val="434343"/>
                </a:solidFill>
                <a:latin typeface="Roboto"/>
                <a:cs typeface="Roboto"/>
              </a:rPr>
              <a:t> </a:t>
            </a:r>
            <a:r>
              <a:rPr sz="1400" spc="-70" dirty="0">
                <a:solidFill>
                  <a:srgbClr val="434343"/>
                </a:solidFill>
                <a:latin typeface="Roboto"/>
                <a:cs typeface="Roboto"/>
              </a:rPr>
              <a:t>with</a:t>
            </a:r>
            <a:r>
              <a:rPr sz="1400" spc="5" dirty="0">
                <a:solidFill>
                  <a:srgbClr val="434343"/>
                </a:solidFill>
                <a:latin typeface="Roboto"/>
                <a:cs typeface="Roboto"/>
              </a:rPr>
              <a:t> </a:t>
            </a:r>
            <a:r>
              <a:rPr sz="1400" spc="-75" dirty="0">
                <a:solidFill>
                  <a:srgbClr val="434343"/>
                </a:solidFill>
                <a:latin typeface="Roboto"/>
                <a:cs typeface="Roboto"/>
              </a:rPr>
              <a:t>intercept</a:t>
            </a:r>
            <a:r>
              <a:rPr sz="1400" spc="5" dirty="0">
                <a:solidFill>
                  <a:srgbClr val="434343"/>
                </a:solidFill>
                <a:latin typeface="Roboto"/>
                <a:cs typeface="Roboto"/>
              </a:rPr>
              <a:t> </a:t>
            </a:r>
            <a:r>
              <a:rPr sz="1400" spc="-80" dirty="0">
                <a:solidFill>
                  <a:srgbClr val="434343"/>
                </a:solidFill>
                <a:latin typeface="Roboto"/>
                <a:cs typeface="Roboto"/>
              </a:rPr>
              <a:t>and</a:t>
            </a:r>
            <a:r>
              <a:rPr sz="1400" dirty="0">
                <a:solidFill>
                  <a:srgbClr val="434343"/>
                </a:solidFill>
                <a:latin typeface="Roboto"/>
                <a:cs typeface="Roboto"/>
              </a:rPr>
              <a:t> </a:t>
            </a:r>
            <a:r>
              <a:rPr sz="1400" spc="-55" dirty="0">
                <a:solidFill>
                  <a:srgbClr val="434343"/>
                </a:solidFill>
                <a:latin typeface="Roboto"/>
                <a:cs typeface="Roboto"/>
              </a:rPr>
              <a:t>slope,</a:t>
            </a:r>
            <a:r>
              <a:rPr sz="1400" dirty="0">
                <a:solidFill>
                  <a:srgbClr val="434343"/>
                </a:solidFill>
                <a:latin typeface="Roboto"/>
                <a:cs typeface="Roboto"/>
              </a:rPr>
              <a:t> </a:t>
            </a:r>
            <a:r>
              <a:rPr sz="1400" spc="-75" dirty="0">
                <a:solidFill>
                  <a:srgbClr val="434343"/>
                </a:solidFill>
                <a:latin typeface="Roboto"/>
                <a:cs typeface="Roboto"/>
              </a:rPr>
              <a:t>decision</a:t>
            </a:r>
            <a:r>
              <a:rPr sz="1400" spc="10" dirty="0">
                <a:solidFill>
                  <a:srgbClr val="434343"/>
                </a:solidFill>
                <a:latin typeface="Roboto"/>
                <a:cs typeface="Roboto"/>
              </a:rPr>
              <a:t> </a:t>
            </a:r>
            <a:r>
              <a:rPr sz="1400" spc="-40" dirty="0">
                <a:solidFill>
                  <a:srgbClr val="434343"/>
                </a:solidFill>
                <a:latin typeface="Roboto"/>
                <a:cs typeface="Roboto"/>
              </a:rPr>
              <a:t>tree</a:t>
            </a:r>
            <a:r>
              <a:rPr sz="1400" spc="5" dirty="0">
                <a:solidFill>
                  <a:srgbClr val="434343"/>
                </a:solidFill>
                <a:latin typeface="Roboto"/>
                <a:cs typeface="Roboto"/>
              </a:rPr>
              <a:t> </a:t>
            </a:r>
            <a:r>
              <a:rPr sz="1400" spc="-70" dirty="0">
                <a:solidFill>
                  <a:srgbClr val="434343"/>
                </a:solidFill>
                <a:latin typeface="Roboto"/>
                <a:cs typeface="Roboto"/>
              </a:rPr>
              <a:t>with</a:t>
            </a:r>
            <a:r>
              <a:rPr sz="1400" dirty="0">
                <a:solidFill>
                  <a:srgbClr val="434343"/>
                </a:solidFill>
                <a:latin typeface="Roboto"/>
                <a:cs typeface="Roboto"/>
              </a:rPr>
              <a:t> </a:t>
            </a:r>
            <a:r>
              <a:rPr sz="1400" spc="-95" dirty="0">
                <a:solidFill>
                  <a:srgbClr val="434343"/>
                </a:solidFill>
                <a:latin typeface="Roboto"/>
                <a:cs typeface="Roboto"/>
              </a:rPr>
              <a:t>nodes</a:t>
            </a:r>
            <a:r>
              <a:rPr sz="1400" spc="10" dirty="0">
                <a:solidFill>
                  <a:srgbClr val="434343"/>
                </a:solidFill>
                <a:latin typeface="Roboto"/>
                <a:cs typeface="Roboto"/>
              </a:rPr>
              <a:t> </a:t>
            </a:r>
            <a:r>
              <a:rPr sz="1400" spc="-80" dirty="0">
                <a:solidFill>
                  <a:srgbClr val="434343"/>
                </a:solidFill>
                <a:latin typeface="Roboto"/>
                <a:cs typeface="Roboto"/>
              </a:rPr>
              <a:t>and</a:t>
            </a:r>
            <a:r>
              <a:rPr sz="1400" dirty="0">
                <a:solidFill>
                  <a:srgbClr val="434343"/>
                </a:solidFill>
                <a:latin typeface="Roboto"/>
                <a:cs typeface="Roboto"/>
              </a:rPr>
              <a:t> </a:t>
            </a:r>
            <a:r>
              <a:rPr sz="1400" spc="-10" dirty="0">
                <a:solidFill>
                  <a:srgbClr val="434343"/>
                </a:solidFill>
                <a:latin typeface="Roboto"/>
                <a:cs typeface="Roboto"/>
              </a:rPr>
              <a:t>split</a:t>
            </a:r>
            <a:endParaRPr sz="1400">
              <a:latin typeface="Roboto"/>
              <a:cs typeface="Roboto"/>
            </a:endParaRPr>
          </a:p>
          <a:p>
            <a:pPr marL="469900">
              <a:lnSpc>
                <a:spcPct val="100000"/>
              </a:lnSpc>
            </a:pPr>
            <a:r>
              <a:rPr sz="1400" spc="-85" dirty="0">
                <a:solidFill>
                  <a:srgbClr val="434343"/>
                </a:solidFill>
                <a:latin typeface="Roboto"/>
                <a:cs typeface="Roboto"/>
              </a:rPr>
              <a:t>conditions,</a:t>
            </a:r>
            <a:r>
              <a:rPr sz="1400" spc="-30" dirty="0">
                <a:solidFill>
                  <a:srgbClr val="434343"/>
                </a:solidFill>
                <a:latin typeface="Roboto"/>
                <a:cs typeface="Roboto"/>
              </a:rPr>
              <a:t> </a:t>
            </a:r>
            <a:r>
              <a:rPr sz="1400" spc="-105" dirty="0">
                <a:solidFill>
                  <a:srgbClr val="434343"/>
                </a:solidFill>
                <a:latin typeface="Roboto"/>
                <a:cs typeface="Roboto"/>
              </a:rPr>
              <a:t>groups</a:t>
            </a:r>
            <a:r>
              <a:rPr sz="1400" spc="-30" dirty="0">
                <a:solidFill>
                  <a:srgbClr val="434343"/>
                </a:solidFill>
                <a:latin typeface="Roboto"/>
                <a:cs typeface="Roboto"/>
              </a:rPr>
              <a:t> </a:t>
            </a:r>
            <a:r>
              <a:rPr sz="1400" spc="-65" dirty="0">
                <a:solidFill>
                  <a:srgbClr val="434343"/>
                </a:solidFill>
                <a:latin typeface="Roboto"/>
                <a:cs typeface="Roboto"/>
              </a:rPr>
              <a:t>of</a:t>
            </a:r>
            <a:r>
              <a:rPr sz="1400" spc="-10" dirty="0">
                <a:solidFill>
                  <a:srgbClr val="434343"/>
                </a:solidFill>
                <a:latin typeface="Roboto"/>
                <a:cs typeface="Roboto"/>
              </a:rPr>
              <a:t> </a:t>
            </a:r>
            <a:r>
              <a:rPr sz="1400" spc="-95" dirty="0">
                <a:solidFill>
                  <a:srgbClr val="434343"/>
                </a:solidFill>
                <a:latin typeface="Roboto"/>
                <a:cs typeface="Roboto"/>
              </a:rPr>
              <a:t>observations</a:t>
            </a:r>
            <a:r>
              <a:rPr sz="1400" spc="-30" dirty="0">
                <a:solidFill>
                  <a:srgbClr val="434343"/>
                </a:solidFill>
                <a:latin typeface="Roboto"/>
                <a:cs typeface="Roboto"/>
              </a:rPr>
              <a:t> </a:t>
            </a:r>
            <a:r>
              <a:rPr sz="1400" spc="-100" dirty="0">
                <a:solidFill>
                  <a:srgbClr val="434343"/>
                </a:solidFill>
                <a:latin typeface="Roboto"/>
                <a:cs typeface="Roboto"/>
              </a:rPr>
              <a:t>with</a:t>
            </a:r>
            <a:r>
              <a:rPr sz="1400" dirty="0">
                <a:solidFill>
                  <a:srgbClr val="434343"/>
                </a:solidFill>
                <a:latin typeface="Roboto"/>
                <a:cs typeface="Roboto"/>
              </a:rPr>
              <a:t> </a:t>
            </a:r>
            <a:r>
              <a:rPr sz="1400" spc="-75" dirty="0">
                <a:solidFill>
                  <a:srgbClr val="434343"/>
                </a:solidFill>
                <a:latin typeface="Roboto"/>
                <a:cs typeface="Roboto"/>
              </a:rPr>
              <a:t>centroid,</a:t>
            </a:r>
            <a:r>
              <a:rPr sz="1400" spc="-10" dirty="0">
                <a:solidFill>
                  <a:srgbClr val="434343"/>
                </a:solidFill>
                <a:latin typeface="Roboto"/>
                <a:cs typeface="Roboto"/>
              </a:rPr>
              <a:t> </a:t>
            </a:r>
            <a:r>
              <a:rPr sz="1400" spc="-25" dirty="0">
                <a:solidFill>
                  <a:srgbClr val="434343"/>
                </a:solidFill>
                <a:latin typeface="Roboto"/>
                <a:cs typeface="Roboto"/>
              </a:rPr>
              <a:t>…)</a:t>
            </a:r>
            <a:endParaRPr sz="1400">
              <a:latin typeface="Roboto"/>
              <a:cs typeface="Roboto"/>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908175">
              <a:lnSpc>
                <a:spcPct val="100000"/>
              </a:lnSpc>
              <a:spcBef>
                <a:spcPts val="95"/>
              </a:spcBef>
            </a:pPr>
            <a:r>
              <a:rPr dirty="0"/>
              <a:t>DATA</a:t>
            </a:r>
            <a:r>
              <a:rPr spc="-105" dirty="0"/>
              <a:t> </a:t>
            </a:r>
            <a:r>
              <a:rPr dirty="0"/>
              <a:t>ANALYTICS</a:t>
            </a:r>
            <a:r>
              <a:rPr spc="-65" dirty="0"/>
              <a:t> </a:t>
            </a:r>
            <a:r>
              <a:rPr spc="-10" dirty="0"/>
              <a:t>PIPELINE</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5403" y="1941423"/>
            <a:ext cx="10422890" cy="3058795"/>
          </a:xfrm>
          <a:prstGeom prst="rect">
            <a:avLst/>
          </a:prstGeom>
        </p:spPr>
        <p:txBody>
          <a:bodyPr vert="horz" wrap="square" lIns="0" tIns="66040" rIns="0" bIns="0" rtlCol="0">
            <a:spAutoFit/>
          </a:bodyPr>
          <a:lstStyle/>
          <a:p>
            <a:pPr marL="12700">
              <a:lnSpc>
                <a:spcPct val="100000"/>
              </a:lnSpc>
              <a:spcBef>
                <a:spcPts val="520"/>
              </a:spcBef>
            </a:pPr>
            <a:r>
              <a:rPr sz="1400" b="1" dirty="0">
                <a:solidFill>
                  <a:srgbClr val="434343"/>
                </a:solidFill>
                <a:latin typeface="Calibri"/>
                <a:cs typeface="Calibri"/>
              </a:rPr>
              <a:t>VALIDATE</a:t>
            </a:r>
            <a:r>
              <a:rPr sz="1400" b="1" spc="-45" dirty="0">
                <a:solidFill>
                  <a:srgbClr val="434343"/>
                </a:solidFill>
                <a:latin typeface="Calibri"/>
                <a:cs typeface="Calibri"/>
              </a:rPr>
              <a:t> </a:t>
            </a:r>
            <a:r>
              <a:rPr sz="1400" b="1" dirty="0">
                <a:solidFill>
                  <a:srgbClr val="434343"/>
                </a:solidFill>
                <a:latin typeface="Calibri"/>
                <a:cs typeface="Calibri"/>
              </a:rPr>
              <a:t>MODEL</a:t>
            </a:r>
            <a:r>
              <a:rPr sz="1400" b="1" spc="-30" dirty="0">
                <a:solidFill>
                  <a:srgbClr val="434343"/>
                </a:solidFill>
                <a:latin typeface="Calibri"/>
                <a:cs typeface="Calibri"/>
              </a:rPr>
              <a:t> </a:t>
            </a:r>
            <a:r>
              <a:rPr sz="1400" b="1" dirty="0">
                <a:solidFill>
                  <a:srgbClr val="434343"/>
                </a:solidFill>
                <a:latin typeface="Calibri"/>
                <a:cs typeface="Calibri"/>
              </a:rPr>
              <a:t>USING</a:t>
            </a:r>
            <a:r>
              <a:rPr sz="1400" b="1" spc="-35" dirty="0">
                <a:solidFill>
                  <a:srgbClr val="434343"/>
                </a:solidFill>
                <a:latin typeface="Calibri"/>
                <a:cs typeface="Calibri"/>
              </a:rPr>
              <a:t> </a:t>
            </a:r>
            <a:r>
              <a:rPr sz="1400" b="1" dirty="0">
                <a:solidFill>
                  <a:srgbClr val="434343"/>
                </a:solidFill>
                <a:latin typeface="Calibri"/>
                <a:cs typeface="Calibri"/>
              </a:rPr>
              <a:t>LABELED</a:t>
            </a:r>
            <a:r>
              <a:rPr sz="1400" b="1" spc="-35" dirty="0">
                <a:solidFill>
                  <a:srgbClr val="434343"/>
                </a:solidFill>
                <a:latin typeface="Calibri"/>
                <a:cs typeface="Calibri"/>
              </a:rPr>
              <a:t> </a:t>
            </a:r>
            <a:r>
              <a:rPr sz="1400" b="1" dirty="0">
                <a:solidFill>
                  <a:srgbClr val="434343"/>
                </a:solidFill>
                <a:latin typeface="Calibri"/>
                <a:cs typeface="Calibri"/>
              </a:rPr>
              <a:t>DATA</a:t>
            </a:r>
            <a:r>
              <a:rPr sz="1400" b="1" spc="-35" dirty="0">
                <a:solidFill>
                  <a:srgbClr val="434343"/>
                </a:solidFill>
                <a:latin typeface="Calibri"/>
                <a:cs typeface="Calibri"/>
              </a:rPr>
              <a:t> </a:t>
            </a:r>
            <a:r>
              <a:rPr sz="1400" b="1" dirty="0">
                <a:solidFill>
                  <a:srgbClr val="434343"/>
                </a:solidFill>
                <a:latin typeface="Calibri"/>
                <a:cs typeface="Calibri"/>
              </a:rPr>
              <a:t>(SUPERVISED</a:t>
            </a:r>
            <a:r>
              <a:rPr sz="1400" b="1" spc="-10" dirty="0">
                <a:solidFill>
                  <a:srgbClr val="434343"/>
                </a:solidFill>
                <a:latin typeface="Calibri"/>
                <a:cs typeface="Calibri"/>
              </a:rPr>
              <a:t> LEARNING)</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spc="-80" dirty="0">
                <a:solidFill>
                  <a:srgbClr val="434343"/>
                </a:solidFill>
                <a:latin typeface="Roboto"/>
                <a:cs typeface="Roboto"/>
              </a:rPr>
              <a:t>Predict</a:t>
            </a:r>
            <a:r>
              <a:rPr sz="1400" spc="-15" dirty="0">
                <a:solidFill>
                  <a:srgbClr val="434343"/>
                </a:solidFill>
                <a:latin typeface="Roboto"/>
                <a:cs typeface="Roboto"/>
              </a:rPr>
              <a:t> </a:t>
            </a:r>
            <a:r>
              <a:rPr sz="1400" spc="-85" dirty="0">
                <a:solidFill>
                  <a:srgbClr val="434343"/>
                </a:solidFill>
                <a:latin typeface="Roboto"/>
                <a:cs typeface="Roboto"/>
              </a:rPr>
              <a:t>target</a:t>
            </a:r>
            <a:r>
              <a:rPr sz="1400" spc="-20" dirty="0">
                <a:solidFill>
                  <a:srgbClr val="434343"/>
                </a:solidFill>
                <a:latin typeface="Roboto"/>
                <a:cs typeface="Roboto"/>
              </a:rPr>
              <a:t> </a:t>
            </a:r>
            <a:r>
              <a:rPr sz="1400" spc="-80" dirty="0">
                <a:solidFill>
                  <a:srgbClr val="434343"/>
                </a:solidFill>
                <a:latin typeface="Roboto"/>
                <a:cs typeface="Roboto"/>
              </a:rPr>
              <a:t>feature</a:t>
            </a:r>
            <a:r>
              <a:rPr sz="1400" spc="-25" dirty="0">
                <a:solidFill>
                  <a:srgbClr val="434343"/>
                </a:solidFill>
                <a:latin typeface="Roboto"/>
                <a:cs typeface="Roboto"/>
              </a:rPr>
              <a:t> </a:t>
            </a:r>
            <a:r>
              <a:rPr sz="1400" spc="-60" dirty="0">
                <a:solidFill>
                  <a:srgbClr val="434343"/>
                </a:solidFill>
                <a:latin typeface="Roboto"/>
                <a:cs typeface="Roboto"/>
              </a:rPr>
              <a:t>for</a:t>
            </a:r>
            <a:r>
              <a:rPr sz="1400" spc="-10" dirty="0">
                <a:solidFill>
                  <a:srgbClr val="434343"/>
                </a:solidFill>
                <a:latin typeface="Roboto"/>
                <a:cs typeface="Roboto"/>
              </a:rPr>
              <a:t> </a:t>
            </a:r>
            <a:r>
              <a:rPr sz="1400" spc="-100" dirty="0">
                <a:solidFill>
                  <a:srgbClr val="434343"/>
                </a:solidFill>
                <a:latin typeface="Roboto"/>
                <a:cs typeface="Roboto"/>
              </a:rPr>
              <a:t>the</a:t>
            </a:r>
            <a:r>
              <a:rPr sz="1400" spc="-20" dirty="0">
                <a:solidFill>
                  <a:srgbClr val="434343"/>
                </a:solidFill>
                <a:latin typeface="Roboto"/>
                <a:cs typeface="Roboto"/>
              </a:rPr>
              <a:t> </a:t>
            </a:r>
            <a:r>
              <a:rPr sz="1400" spc="-90" dirty="0">
                <a:solidFill>
                  <a:srgbClr val="434343"/>
                </a:solidFill>
                <a:latin typeface="Roboto"/>
                <a:cs typeface="Roboto"/>
              </a:rPr>
              <a:t>labeled</a:t>
            </a:r>
            <a:r>
              <a:rPr sz="1400" dirty="0">
                <a:solidFill>
                  <a:srgbClr val="434343"/>
                </a:solidFill>
                <a:latin typeface="Roboto"/>
                <a:cs typeface="Roboto"/>
              </a:rPr>
              <a:t> </a:t>
            </a:r>
            <a:r>
              <a:rPr sz="1400" spc="-20" dirty="0">
                <a:solidFill>
                  <a:srgbClr val="434343"/>
                </a:solidFill>
                <a:latin typeface="Roboto"/>
                <a:cs typeface="Roboto"/>
              </a:rPr>
              <a:t>data</a:t>
            </a:r>
            <a:endParaRPr sz="1400">
              <a:latin typeface="Roboto"/>
              <a:cs typeface="Roboto"/>
            </a:endParaRPr>
          </a:p>
          <a:p>
            <a:pPr marL="299085" indent="-286385">
              <a:lnSpc>
                <a:spcPct val="100000"/>
              </a:lnSpc>
              <a:spcBef>
                <a:spcPts val="395"/>
              </a:spcBef>
              <a:buClr>
                <a:srgbClr val="000000"/>
              </a:buClr>
              <a:buFont typeface="Wingdings"/>
              <a:buChar char=""/>
              <a:tabLst>
                <a:tab pos="299085" algn="l"/>
              </a:tabLst>
            </a:pPr>
            <a:r>
              <a:rPr sz="1400" spc="-85" dirty="0">
                <a:solidFill>
                  <a:srgbClr val="434343"/>
                </a:solidFill>
                <a:latin typeface="Roboto"/>
                <a:cs typeface="Roboto"/>
              </a:rPr>
              <a:t>Calculate</a:t>
            </a:r>
            <a:r>
              <a:rPr sz="1400"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75" dirty="0">
                <a:solidFill>
                  <a:srgbClr val="434343"/>
                </a:solidFill>
                <a:latin typeface="Roboto"/>
                <a:cs typeface="Roboto"/>
              </a:rPr>
              <a:t>difference</a:t>
            </a:r>
            <a:r>
              <a:rPr sz="1400" dirty="0">
                <a:solidFill>
                  <a:srgbClr val="434343"/>
                </a:solidFill>
                <a:latin typeface="Roboto"/>
                <a:cs typeface="Roboto"/>
              </a:rPr>
              <a:t> </a:t>
            </a:r>
            <a:r>
              <a:rPr sz="1400" spc="-110" dirty="0">
                <a:solidFill>
                  <a:srgbClr val="434343"/>
                </a:solidFill>
                <a:latin typeface="Roboto"/>
                <a:cs typeface="Roboto"/>
              </a:rPr>
              <a:t>between</a:t>
            </a:r>
            <a:r>
              <a:rPr sz="1400" spc="5" dirty="0">
                <a:solidFill>
                  <a:srgbClr val="434343"/>
                </a:solidFill>
                <a:latin typeface="Roboto"/>
                <a:cs typeface="Roboto"/>
              </a:rPr>
              <a:t> </a:t>
            </a:r>
            <a:r>
              <a:rPr sz="1400" spc="-90" dirty="0">
                <a:solidFill>
                  <a:srgbClr val="434343"/>
                </a:solidFill>
                <a:latin typeface="Roboto"/>
                <a:cs typeface="Roboto"/>
              </a:rPr>
              <a:t>predicted</a:t>
            </a:r>
            <a:r>
              <a:rPr sz="1400" dirty="0">
                <a:solidFill>
                  <a:srgbClr val="434343"/>
                </a:solidFill>
                <a:latin typeface="Roboto"/>
                <a:cs typeface="Roboto"/>
              </a:rPr>
              <a:t> </a:t>
            </a:r>
            <a:r>
              <a:rPr sz="1400" spc="-120" dirty="0">
                <a:solidFill>
                  <a:srgbClr val="434343"/>
                </a:solidFill>
                <a:latin typeface="Roboto"/>
                <a:cs typeface="Roboto"/>
              </a:rPr>
              <a:t>and</a:t>
            </a:r>
            <a:r>
              <a:rPr sz="1400" spc="15" dirty="0">
                <a:solidFill>
                  <a:srgbClr val="434343"/>
                </a:solidFill>
                <a:latin typeface="Roboto"/>
                <a:cs typeface="Roboto"/>
              </a:rPr>
              <a:t> </a:t>
            </a:r>
            <a:r>
              <a:rPr sz="1400" spc="-75" dirty="0">
                <a:solidFill>
                  <a:srgbClr val="434343"/>
                </a:solidFill>
                <a:latin typeface="Roboto"/>
                <a:cs typeface="Roboto"/>
              </a:rPr>
              <a:t>real</a:t>
            </a:r>
            <a:r>
              <a:rPr sz="1400" spc="10" dirty="0">
                <a:solidFill>
                  <a:srgbClr val="434343"/>
                </a:solidFill>
                <a:latin typeface="Roboto"/>
                <a:cs typeface="Roboto"/>
              </a:rPr>
              <a:t> </a:t>
            </a:r>
            <a:r>
              <a:rPr sz="1400" spc="-100" dirty="0">
                <a:solidFill>
                  <a:srgbClr val="434343"/>
                </a:solidFill>
                <a:latin typeface="Roboto"/>
                <a:cs typeface="Roboto"/>
              </a:rPr>
              <a:t>values</a:t>
            </a:r>
            <a:r>
              <a:rPr sz="1400" spc="10" dirty="0">
                <a:solidFill>
                  <a:srgbClr val="434343"/>
                </a:solidFill>
                <a:latin typeface="Roboto"/>
                <a:cs typeface="Roboto"/>
              </a:rPr>
              <a:t> </a:t>
            </a:r>
            <a:r>
              <a:rPr sz="1400" spc="-60" dirty="0">
                <a:solidFill>
                  <a:srgbClr val="434343"/>
                </a:solidFill>
                <a:latin typeface="Roboto"/>
                <a:cs typeface="Roboto"/>
              </a:rPr>
              <a:t>for</a:t>
            </a:r>
            <a:r>
              <a:rPr sz="1400" dirty="0">
                <a:solidFill>
                  <a:srgbClr val="434343"/>
                </a:solidFill>
                <a:latin typeface="Roboto"/>
                <a:cs typeface="Roboto"/>
              </a:rPr>
              <a:t> </a:t>
            </a:r>
            <a:r>
              <a:rPr sz="1400" spc="-100" dirty="0">
                <a:solidFill>
                  <a:srgbClr val="434343"/>
                </a:solidFill>
                <a:latin typeface="Roboto"/>
                <a:cs typeface="Roboto"/>
              </a:rPr>
              <a:t>the</a:t>
            </a:r>
            <a:r>
              <a:rPr sz="1400" dirty="0">
                <a:solidFill>
                  <a:srgbClr val="434343"/>
                </a:solidFill>
                <a:latin typeface="Roboto"/>
                <a:cs typeface="Roboto"/>
              </a:rPr>
              <a:t> </a:t>
            </a:r>
            <a:r>
              <a:rPr sz="1400" spc="-90" dirty="0">
                <a:solidFill>
                  <a:srgbClr val="434343"/>
                </a:solidFill>
                <a:latin typeface="Roboto"/>
                <a:cs typeface="Roboto"/>
              </a:rPr>
              <a:t>labeled</a:t>
            </a:r>
            <a:r>
              <a:rPr sz="1400" spc="15" dirty="0">
                <a:solidFill>
                  <a:srgbClr val="434343"/>
                </a:solidFill>
                <a:latin typeface="Roboto"/>
                <a:cs typeface="Roboto"/>
              </a:rPr>
              <a:t> </a:t>
            </a:r>
            <a:r>
              <a:rPr sz="1400" spc="-105" dirty="0">
                <a:solidFill>
                  <a:srgbClr val="434343"/>
                </a:solidFill>
                <a:latin typeface="Roboto"/>
                <a:cs typeface="Roboto"/>
              </a:rPr>
              <a:t>data</a:t>
            </a:r>
            <a:r>
              <a:rPr sz="1400" spc="10" dirty="0">
                <a:solidFill>
                  <a:srgbClr val="434343"/>
                </a:solidFill>
                <a:latin typeface="Roboto"/>
                <a:cs typeface="Roboto"/>
              </a:rPr>
              <a:t> </a:t>
            </a:r>
            <a:r>
              <a:rPr sz="1400" dirty="0">
                <a:solidFill>
                  <a:srgbClr val="434343"/>
                </a:solidFill>
                <a:latin typeface="Roboto"/>
                <a:cs typeface="Roboto"/>
              </a:rPr>
              <a:t>/</a:t>
            </a:r>
            <a:r>
              <a:rPr sz="1400" spc="20" dirty="0">
                <a:solidFill>
                  <a:srgbClr val="434343"/>
                </a:solidFill>
                <a:latin typeface="Roboto"/>
                <a:cs typeface="Roboto"/>
              </a:rPr>
              <a:t> </a:t>
            </a:r>
            <a:r>
              <a:rPr sz="1400" spc="-90" dirty="0">
                <a:solidFill>
                  <a:srgbClr val="434343"/>
                </a:solidFill>
                <a:latin typeface="Roboto"/>
                <a:cs typeface="Roboto"/>
              </a:rPr>
              <a:t>calculate</a:t>
            </a:r>
            <a:r>
              <a:rPr sz="1400" spc="15" dirty="0">
                <a:solidFill>
                  <a:srgbClr val="434343"/>
                </a:solidFill>
                <a:latin typeface="Roboto"/>
                <a:cs typeface="Roboto"/>
              </a:rPr>
              <a:t> </a:t>
            </a:r>
            <a:r>
              <a:rPr sz="1400" spc="-100" dirty="0">
                <a:solidFill>
                  <a:srgbClr val="434343"/>
                </a:solidFill>
                <a:latin typeface="Roboto"/>
                <a:cs typeface="Roboto"/>
              </a:rPr>
              <a:t>confusion</a:t>
            </a:r>
            <a:r>
              <a:rPr sz="1400" spc="-35" dirty="0">
                <a:solidFill>
                  <a:srgbClr val="434343"/>
                </a:solidFill>
                <a:latin typeface="Roboto"/>
                <a:cs typeface="Roboto"/>
              </a:rPr>
              <a:t> </a:t>
            </a:r>
            <a:r>
              <a:rPr sz="1400" spc="-95" dirty="0">
                <a:solidFill>
                  <a:srgbClr val="434343"/>
                </a:solidFill>
                <a:latin typeface="Roboto"/>
                <a:cs typeface="Roboto"/>
              </a:rPr>
              <a:t>matrix</a:t>
            </a:r>
            <a:r>
              <a:rPr sz="1400" spc="-10" dirty="0">
                <a:solidFill>
                  <a:srgbClr val="434343"/>
                </a:solidFill>
                <a:latin typeface="Roboto"/>
                <a:cs typeface="Roboto"/>
              </a:rPr>
              <a:t> (classification)</a:t>
            </a:r>
            <a:endParaRPr sz="1400">
              <a:latin typeface="Roboto"/>
              <a:cs typeface="Roboto"/>
            </a:endParaRPr>
          </a:p>
          <a:p>
            <a:pPr marL="299085" indent="-286385">
              <a:lnSpc>
                <a:spcPct val="100000"/>
              </a:lnSpc>
              <a:spcBef>
                <a:spcPts val="395"/>
              </a:spcBef>
              <a:buClr>
                <a:srgbClr val="000000"/>
              </a:buClr>
              <a:buFont typeface="Wingdings"/>
              <a:buChar char=""/>
              <a:tabLst>
                <a:tab pos="299085" algn="l"/>
              </a:tabLst>
            </a:pPr>
            <a:r>
              <a:rPr sz="1400" spc="-85" dirty="0">
                <a:solidFill>
                  <a:srgbClr val="434343"/>
                </a:solidFill>
                <a:latin typeface="Roboto"/>
                <a:cs typeface="Roboto"/>
              </a:rPr>
              <a:t>Calculate</a:t>
            </a:r>
            <a:r>
              <a:rPr sz="1400" spc="-15" dirty="0">
                <a:solidFill>
                  <a:srgbClr val="434343"/>
                </a:solidFill>
                <a:latin typeface="Roboto"/>
                <a:cs typeface="Roboto"/>
              </a:rPr>
              <a:t> </a:t>
            </a:r>
            <a:r>
              <a:rPr sz="1400" spc="-85" dirty="0">
                <a:solidFill>
                  <a:srgbClr val="434343"/>
                </a:solidFill>
                <a:latin typeface="Roboto"/>
                <a:cs typeface="Roboto"/>
              </a:rPr>
              <a:t>validation</a:t>
            </a:r>
            <a:r>
              <a:rPr sz="1400" spc="-5" dirty="0">
                <a:solidFill>
                  <a:srgbClr val="434343"/>
                </a:solidFill>
                <a:latin typeface="Roboto"/>
                <a:cs typeface="Roboto"/>
              </a:rPr>
              <a:t> </a:t>
            </a:r>
            <a:r>
              <a:rPr sz="1400" spc="-85" dirty="0">
                <a:solidFill>
                  <a:srgbClr val="434343"/>
                </a:solidFill>
                <a:latin typeface="Roboto"/>
                <a:cs typeface="Roboto"/>
              </a:rPr>
              <a:t>metrics</a:t>
            </a:r>
            <a:r>
              <a:rPr sz="1400" spc="-25" dirty="0">
                <a:solidFill>
                  <a:srgbClr val="434343"/>
                </a:solidFill>
                <a:latin typeface="Roboto"/>
                <a:cs typeface="Roboto"/>
              </a:rPr>
              <a:t> </a:t>
            </a:r>
            <a:r>
              <a:rPr sz="1400" spc="-60" dirty="0">
                <a:solidFill>
                  <a:srgbClr val="434343"/>
                </a:solidFill>
                <a:latin typeface="Roboto"/>
                <a:cs typeface="Roboto"/>
              </a:rPr>
              <a:t>for</a:t>
            </a:r>
            <a:r>
              <a:rPr sz="1400" spc="-10" dirty="0">
                <a:solidFill>
                  <a:srgbClr val="434343"/>
                </a:solidFill>
                <a:latin typeface="Roboto"/>
                <a:cs typeface="Roboto"/>
              </a:rPr>
              <a:t> </a:t>
            </a:r>
            <a:r>
              <a:rPr sz="1400" spc="-95" dirty="0">
                <a:solidFill>
                  <a:srgbClr val="434343"/>
                </a:solidFill>
                <a:latin typeface="Roboto"/>
                <a:cs typeface="Roboto"/>
              </a:rPr>
              <a:t>the</a:t>
            </a:r>
            <a:r>
              <a:rPr sz="1400" spc="-15" dirty="0">
                <a:solidFill>
                  <a:srgbClr val="434343"/>
                </a:solidFill>
                <a:latin typeface="Roboto"/>
                <a:cs typeface="Roboto"/>
              </a:rPr>
              <a:t> </a:t>
            </a:r>
            <a:r>
              <a:rPr sz="1400" spc="-90" dirty="0">
                <a:solidFill>
                  <a:srgbClr val="434343"/>
                </a:solidFill>
                <a:latin typeface="Roboto"/>
                <a:cs typeface="Roboto"/>
              </a:rPr>
              <a:t>labeled</a:t>
            </a:r>
            <a:r>
              <a:rPr sz="1400" dirty="0">
                <a:solidFill>
                  <a:srgbClr val="434343"/>
                </a:solidFill>
                <a:latin typeface="Roboto"/>
                <a:cs typeface="Roboto"/>
              </a:rPr>
              <a:t> </a:t>
            </a:r>
            <a:r>
              <a:rPr sz="1400" spc="-20" dirty="0">
                <a:solidFill>
                  <a:srgbClr val="434343"/>
                </a:solidFill>
                <a:latin typeface="Roboto"/>
                <a:cs typeface="Roboto"/>
              </a:rPr>
              <a:t>data</a:t>
            </a:r>
            <a:endParaRPr sz="1400">
              <a:latin typeface="Roboto"/>
              <a:cs typeface="Roboto"/>
            </a:endParaRPr>
          </a:p>
          <a:p>
            <a:pPr marL="469900">
              <a:lnSpc>
                <a:spcPct val="100000"/>
              </a:lnSpc>
              <a:spcBef>
                <a:spcPts val="409"/>
              </a:spcBef>
            </a:pPr>
            <a:r>
              <a:rPr sz="1400" spc="-100" dirty="0">
                <a:solidFill>
                  <a:srgbClr val="434343"/>
                </a:solidFill>
                <a:latin typeface="Roboto"/>
                <a:cs typeface="Roboto"/>
              </a:rPr>
              <a:t>Regression</a:t>
            </a:r>
            <a:r>
              <a:rPr sz="1400" spc="-25" dirty="0">
                <a:solidFill>
                  <a:srgbClr val="434343"/>
                </a:solidFill>
                <a:latin typeface="Roboto"/>
                <a:cs typeface="Roboto"/>
              </a:rPr>
              <a:t> </a:t>
            </a:r>
            <a:r>
              <a:rPr sz="1400" dirty="0">
                <a:solidFill>
                  <a:srgbClr val="434343"/>
                </a:solidFill>
                <a:latin typeface="Roboto"/>
                <a:cs typeface="Roboto"/>
              </a:rPr>
              <a:t>:</a:t>
            </a:r>
            <a:r>
              <a:rPr sz="1400" spc="-15" dirty="0">
                <a:solidFill>
                  <a:srgbClr val="434343"/>
                </a:solidFill>
                <a:latin typeface="Roboto"/>
                <a:cs typeface="Roboto"/>
              </a:rPr>
              <a:t> </a:t>
            </a:r>
            <a:r>
              <a:rPr sz="1400" spc="-85" dirty="0">
                <a:solidFill>
                  <a:srgbClr val="434343"/>
                </a:solidFill>
                <a:latin typeface="Roboto"/>
                <a:cs typeface="Roboto"/>
              </a:rPr>
              <a:t>MAE,</a:t>
            </a:r>
            <a:r>
              <a:rPr sz="1400" dirty="0">
                <a:solidFill>
                  <a:srgbClr val="434343"/>
                </a:solidFill>
                <a:latin typeface="Roboto"/>
                <a:cs typeface="Roboto"/>
              </a:rPr>
              <a:t> </a:t>
            </a:r>
            <a:r>
              <a:rPr sz="1400" spc="-90" dirty="0">
                <a:solidFill>
                  <a:srgbClr val="434343"/>
                </a:solidFill>
                <a:latin typeface="Roboto"/>
                <a:cs typeface="Roboto"/>
              </a:rPr>
              <a:t>MAPE,</a:t>
            </a:r>
            <a:r>
              <a:rPr sz="1400" spc="10" dirty="0">
                <a:solidFill>
                  <a:srgbClr val="434343"/>
                </a:solidFill>
                <a:latin typeface="Roboto"/>
                <a:cs typeface="Roboto"/>
              </a:rPr>
              <a:t> </a:t>
            </a:r>
            <a:r>
              <a:rPr sz="1400" spc="-114" dirty="0">
                <a:solidFill>
                  <a:srgbClr val="434343"/>
                </a:solidFill>
                <a:latin typeface="Roboto"/>
                <a:cs typeface="Roboto"/>
              </a:rPr>
              <a:t>RMSE,</a:t>
            </a:r>
            <a:r>
              <a:rPr sz="1400" spc="-20" dirty="0">
                <a:solidFill>
                  <a:srgbClr val="434343"/>
                </a:solidFill>
                <a:latin typeface="Roboto"/>
                <a:cs typeface="Roboto"/>
              </a:rPr>
              <a:t> </a:t>
            </a:r>
            <a:r>
              <a:rPr sz="1400" spc="-50" dirty="0">
                <a:solidFill>
                  <a:srgbClr val="434343"/>
                </a:solidFill>
                <a:latin typeface="Roboto"/>
                <a:cs typeface="Roboto"/>
              </a:rPr>
              <a:t>…</a:t>
            </a:r>
            <a:endParaRPr sz="1400">
              <a:latin typeface="Roboto"/>
              <a:cs typeface="Roboto"/>
            </a:endParaRPr>
          </a:p>
          <a:p>
            <a:pPr marL="469900">
              <a:lnSpc>
                <a:spcPct val="100000"/>
              </a:lnSpc>
              <a:spcBef>
                <a:spcPts val="395"/>
              </a:spcBef>
            </a:pPr>
            <a:r>
              <a:rPr sz="1400" spc="-80" dirty="0">
                <a:solidFill>
                  <a:srgbClr val="434343"/>
                </a:solidFill>
                <a:latin typeface="Roboto"/>
                <a:cs typeface="Roboto"/>
              </a:rPr>
              <a:t>Classification</a:t>
            </a:r>
            <a:r>
              <a:rPr sz="1400" spc="-15" dirty="0">
                <a:solidFill>
                  <a:srgbClr val="434343"/>
                </a:solidFill>
                <a:latin typeface="Roboto"/>
                <a:cs typeface="Roboto"/>
              </a:rPr>
              <a:t> </a:t>
            </a:r>
            <a:r>
              <a:rPr sz="1400" dirty="0">
                <a:solidFill>
                  <a:srgbClr val="434343"/>
                </a:solidFill>
                <a:latin typeface="Roboto"/>
                <a:cs typeface="Roboto"/>
              </a:rPr>
              <a:t>:</a:t>
            </a:r>
            <a:r>
              <a:rPr sz="1400" spc="15" dirty="0">
                <a:solidFill>
                  <a:srgbClr val="434343"/>
                </a:solidFill>
                <a:latin typeface="Roboto"/>
                <a:cs typeface="Roboto"/>
              </a:rPr>
              <a:t> </a:t>
            </a:r>
            <a:r>
              <a:rPr sz="1400" spc="-95" dirty="0">
                <a:solidFill>
                  <a:srgbClr val="434343"/>
                </a:solidFill>
                <a:latin typeface="Roboto"/>
                <a:cs typeface="Roboto"/>
              </a:rPr>
              <a:t>accuracy,</a:t>
            </a:r>
            <a:r>
              <a:rPr sz="1400" spc="-10" dirty="0">
                <a:solidFill>
                  <a:srgbClr val="434343"/>
                </a:solidFill>
                <a:latin typeface="Roboto"/>
                <a:cs typeface="Roboto"/>
              </a:rPr>
              <a:t> </a:t>
            </a:r>
            <a:r>
              <a:rPr sz="1400" spc="-75" dirty="0">
                <a:solidFill>
                  <a:srgbClr val="434343"/>
                </a:solidFill>
                <a:latin typeface="Roboto"/>
                <a:cs typeface="Roboto"/>
              </a:rPr>
              <a:t>precision,</a:t>
            </a:r>
            <a:r>
              <a:rPr sz="1400" spc="-20" dirty="0">
                <a:solidFill>
                  <a:srgbClr val="434343"/>
                </a:solidFill>
                <a:latin typeface="Roboto"/>
                <a:cs typeface="Roboto"/>
              </a:rPr>
              <a:t> </a:t>
            </a:r>
            <a:r>
              <a:rPr sz="1400" spc="-65" dirty="0">
                <a:solidFill>
                  <a:srgbClr val="434343"/>
                </a:solidFill>
                <a:latin typeface="Roboto"/>
                <a:cs typeface="Roboto"/>
              </a:rPr>
              <a:t>recall,</a:t>
            </a:r>
            <a:r>
              <a:rPr sz="1400" spc="10" dirty="0">
                <a:solidFill>
                  <a:srgbClr val="434343"/>
                </a:solidFill>
                <a:latin typeface="Roboto"/>
                <a:cs typeface="Roboto"/>
              </a:rPr>
              <a:t> </a:t>
            </a:r>
            <a:r>
              <a:rPr sz="1400" spc="-160" dirty="0">
                <a:solidFill>
                  <a:srgbClr val="434343"/>
                </a:solidFill>
                <a:latin typeface="Roboto"/>
                <a:cs typeface="Roboto"/>
              </a:rPr>
              <a:t>f-</a:t>
            </a:r>
            <a:r>
              <a:rPr sz="1400" spc="-75" dirty="0">
                <a:solidFill>
                  <a:srgbClr val="434343"/>
                </a:solidFill>
                <a:latin typeface="Roboto"/>
                <a:cs typeface="Roboto"/>
              </a:rPr>
              <a:t>score,</a:t>
            </a:r>
            <a:r>
              <a:rPr sz="1400" spc="-5" dirty="0">
                <a:solidFill>
                  <a:srgbClr val="434343"/>
                </a:solidFill>
                <a:latin typeface="Roboto"/>
                <a:cs typeface="Roboto"/>
              </a:rPr>
              <a:t> </a:t>
            </a:r>
            <a:r>
              <a:rPr sz="1400" spc="-95" dirty="0">
                <a:solidFill>
                  <a:srgbClr val="434343"/>
                </a:solidFill>
                <a:latin typeface="Roboto"/>
                <a:cs typeface="Roboto"/>
              </a:rPr>
              <a:t>AUC,</a:t>
            </a:r>
            <a:r>
              <a:rPr sz="1400" dirty="0">
                <a:solidFill>
                  <a:srgbClr val="434343"/>
                </a:solidFill>
                <a:latin typeface="Roboto"/>
                <a:cs typeface="Roboto"/>
              </a:rPr>
              <a:t> </a:t>
            </a:r>
            <a:r>
              <a:rPr sz="1400" spc="-25" dirty="0">
                <a:solidFill>
                  <a:srgbClr val="434343"/>
                </a:solidFill>
                <a:latin typeface="Roboto"/>
                <a:cs typeface="Roboto"/>
              </a:rPr>
              <a:t>ROC</a:t>
            </a:r>
            <a:endParaRPr sz="1400">
              <a:latin typeface="Roboto"/>
              <a:cs typeface="Roboto"/>
            </a:endParaRPr>
          </a:p>
          <a:p>
            <a:pPr>
              <a:lnSpc>
                <a:spcPct val="100000"/>
              </a:lnSpc>
              <a:spcBef>
                <a:spcPts val="60"/>
              </a:spcBef>
            </a:pPr>
            <a:endParaRPr sz="1400">
              <a:latin typeface="Roboto"/>
              <a:cs typeface="Roboto"/>
            </a:endParaRPr>
          </a:p>
          <a:p>
            <a:pPr marL="12700">
              <a:lnSpc>
                <a:spcPct val="100000"/>
              </a:lnSpc>
            </a:pPr>
            <a:r>
              <a:rPr sz="1400" b="1" dirty="0">
                <a:solidFill>
                  <a:srgbClr val="434343"/>
                </a:solidFill>
                <a:latin typeface="Calibri"/>
                <a:cs typeface="Calibri"/>
              </a:rPr>
              <a:t>APPLY</a:t>
            </a:r>
            <a:r>
              <a:rPr sz="1400" b="1" spc="-35" dirty="0">
                <a:solidFill>
                  <a:srgbClr val="434343"/>
                </a:solidFill>
                <a:latin typeface="Calibri"/>
                <a:cs typeface="Calibri"/>
              </a:rPr>
              <a:t> </a:t>
            </a:r>
            <a:r>
              <a:rPr sz="1400" b="1" dirty="0">
                <a:solidFill>
                  <a:srgbClr val="434343"/>
                </a:solidFill>
                <a:latin typeface="Calibri"/>
                <a:cs typeface="Calibri"/>
              </a:rPr>
              <a:t>MODEL</a:t>
            </a:r>
            <a:r>
              <a:rPr sz="1400" b="1" spc="-30" dirty="0">
                <a:solidFill>
                  <a:srgbClr val="434343"/>
                </a:solidFill>
                <a:latin typeface="Calibri"/>
                <a:cs typeface="Calibri"/>
              </a:rPr>
              <a:t> </a:t>
            </a:r>
            <a:r>
              <a:rPr sz="1400" b="1" dirty="0">
                <a:solidFill>
                  <a:srgbClr val="434343"/>
                </a:solidFill>
                <a:latin typeface="Calibri"/>
                <a:cs typeface="Calibri"/>
              </a:rPr>
              <a:t>ON</a:t>
            </a:r>
            <a:r>
              <a:rPr sz="1400" b="1" spc="-30" dirty="0">
                <a:solidFill>
                  <a:srgbClr val="434343"/>
                </a:solidFill>
                <a:latin typeface="Calibri"/>
                <a:cs typeface="Calibri"/>
              </a:rPr>
              <a:t> </a:t>
            </a:r>
            <a:r>
              <a:rPr sz="1400" b="1" dirty="0">
                <a:solidFill>
                  <a:srgbClr val="434343"/>
                </a:solidFill>
                <a:latin typeface="Calibri"/>
                <a:cs typeface="Calibri"/>
              </a:rPr>
              <a:t>NEW</a:t>
            </a:r>
            <a:r>
              <a:rPr sz="1400" b="1" spc="-25" dirty="0">
                <a:solidFill>
                  <a:srgbClr val="434343"/>
                </a:solidFill>
                <a:latin typeface="Calibri"/>
                <a:cs typeface="Calibri"/>
              </a:rPr>
              <a:t> </a:t>
            </a:r>
            <a:r>
              <a:rPr sz="1400" b="1" spc="-20" dirty="0">
                <a:solidFill>
                  <a:srgbClr val="434343"/>
                </a:solidFill>
                <a:latin typeface="Calibri"/>
                <a:cs typeface="Calibri"/>
              </a:rPr>
              <a:t>DATA</a:t>
            </a:r>
            <a:endParaRPr sz="1400">
              <a:latin typeface="Calibri"/>
              <a:cs typeface="Calibri"/>
            </a:endParaRPr>
          </a:p>
          <a:p>
            <a:pPr marL="299085" indent="-286385">
              <a:lnSpc>
                <a:spcPct val="100000"/>
              </a:lnSpc>
              <a:spcBef>
                <a:spcPts val="420"/>
              </a:spcBef>
              <a:buClr>
                <a:srgbClr val="000000"/>
              </a:buClr>
              <a:buFont typeface="Wingdings"/>
              <a:buChar char=""/>
              <a:tabLst>
                <a:tab pos="299085" algn="l"/>
              </a:tabLst>
            </a:pPr>
            <a:r>
              <a:rPr sz="1400" spc="-100" dirty="0">
                <a:solidFill>
                  <a:srgbClr val="434343"/>
                </a:solidFill>
                <a:latin typeface="Roboto"/>
                <a:cs typeface="Roboto"/>
              </a:rPr>
              <a:t>Apply</a:t>
            </a:r>
            <a:r>
              <a:rPr sz="1400" spc="-5"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110" dirty="0">
                <a:solidFill>
                  <a:srgbClr val="434343"/>
                </a:solidFill>
                <a:latin typeface="Roboto"/>
                <a:cs typeface="Roboto"/>
              </a:rPr>
              <a:t>model</a:t>
            </a:r>
            <a:r>
              <a:rPr sz="1400" spc="10" dirty="0">
                <a:solidFill>
                  <a:srgbClr val="434343"/>
                </a:solidFill>
                <a:latin typeface="Roboto"/>
                <a:cs typeface="Roboto"/>
              </a:rPr>
              <a:t> </a:t>
            </a:r>
            <a:r>
              <a:rPr sz="1400" spc="-120" dirty="0">
                <a:solidFill>
                  <a:srgbClr val="434343"/>
                </a:solidFill>
                <a:latin typeface="Roboto"/>
                <a:cs typeface="Roboto"/>
              </a:rPr>
              <a:t>on</a:t>
            </a:r>
            <a:r>
              <a:rPr sz="1400" spc="-5" dirty="0">
                <a:solidFill>
                  <a:srgbClr val="434343"/>
                </a:solidFill>
                <a:latin typeface="Roboto"/>
                <a:cs typeface="Roboto"/>
              </a:rPr>
              <a:t> </a:t>
            </a:r>
            <a:r>
              <a:rPr sz="1400" spc="-125" dirty="0">
                <a:solidFill>
                  <a:srgbClr val="434343"/>
                </a:solidFill>
                <a:latin typeface="Roboto"/>
                <a:cs typeface="Roboto"/>
              </a:rPr>
              <a:t>new</a:t>
            </a:r>
            <a:r>
              <a:rPr sz="1400" spc="-5" dirty="0">
                <a:solidFill>
                  <a:srgbClr val="434343"/>
                </a:solidFill>
                <a:latin typeface="Roboto"/>
                <a:cs typeface="Roboto"/>
              </a:rPr>
              <a:t> </a:t>
            </a:r>
            <a:r>
              <a:rPr sz="1400" spc="-20" dirty="0">
                <a:solidFill>
                  <a:srgbClr val="434343"/>
                </a:solidFill>
                <a:latin typeface="Roboto"/>
                <a:cs typeface="Roboto"/>
              </a:rPr>
              <a:t>data</a:t>
            </a:r>
            <a:endParaRPr sz="1400">
              <a:latin typeface="Roboto"/>
              <a:cs typeface="Roboto"/>
            </a:endParaRPr>
          </a:p>
          <a:p>
            <a:pPr marL="469900">
              <a:lnSpc>
                <a:spcPct val="100000"/>
              </a:lnSpc>
              <a:spcBef>
                <a:spcPts val="395"/>
              </a:spcBef>
            </a:pPr>
            <a:r>
              <a:rPr sz="1400" spc="-100" dirty="0">
                <a:solidFill>
                  <a:srgbClr val="434343"/>
                </a:solidFill>
                <a:latin typeface="Roboto"/>
                <a:cs typeface="Roboto"/>
              </a:rPr>
              <a:t>In</a:t>
            </a:r>
            <a:r>
              <a:rPr sz="1400" spc="-5" dirty="0">
                <a:solidFill>
                  <a:srgbClr val="434343"/>
                </a:solidFill>
                <a:latin typeface="Roboto"/>
                <a:cs typeface="Roboto"/>
              </a:rPr>
              <a:t> </a:t>
            </a:r>
            <a:r>
              <a:rPr sz="1400" spc="-105" dirty="0">
                <a:solidFill>
                  <a:srgbClr val="434343"/>
                </a:solidFill>
                <a:latin typeface="Roboto"/>
                <a:cs typeface="Roboto"/>
              </a:rPr>
              <a:t>case</a:t>
            </a:r>
            <a:r>
              <a:rPr sz="1400" spc="20" dirty="0">
                <a:solidFill>
                  <a:srgbClr val="434343"/>
                </a:solidFill>
                <a:latin typeface="Roboto"/>
                <a:cs typeface="Roboto"/>
              </a:rPr>
              <a:t> </a:t>
            </a:r>
            <a:r>
              <a:rPr sz="1400" spc="-65" dirty="0">
                <a:solidFill>
                  <a:srgbClr val="434343"/>
                </a:solidFill>
                <a:latin typeface="Roboto"/>
                <a:cs typeface="Roboto"/>
              </a:rPr>
              <a:t>of</a:t>
            </a:r>
            <a:r>
              <a:rPr sz="1400" spc="-10" dirty="0">
                <a:solidFill>
                  <a:srgbClr val="434343"/>
                </a:solidFill>
                <a:latin typeface="Roboto"/>
                <a:cs typeface="Roboto"/>
              </a:rPr>
              <a:t> </a:t>
            </a:r>
            <a:r>
              <a:rPr sz="1400" spc="-105" dirty="0">
                <a:solidFill>
                  <a:srgbClr val="434343"/>
                </a:solidFill>
                <a:latin typeface="Roboto"/>
                <a:cs typeface="Roboto"/>
              </a:rPr>
              <a:t>supervised</a:t>
            </a:r>
            <a:r>
              <a:rPr sz="1400" dirty="0">
                <a:solidFill>
                  <a:srgbClr val="434343"/>
                </a:solidFill>
                <a:latin typeface="Roboto"/>
                <a:cs typeface="Roboto"/>
              </a:rPr>
              <a:t> </a:t>
            </a:r>
            <a:r>
              <a:rPr sz="1400" spc="-114" dirty="0">
                <a:solidFill>
                  <a:srgbClr val="434343"/>
                </a:solidFill>
                <a:latin typeface="Roboto"/>
                <a:cs typeface="Roboto"/>
              </a:rPr>
              <a:t>machine</a:t>
            </a:r>
            <a:r>
              <a:rPr sz="1400" spc="-5" dirty="0">
                <a:solidFill>
                  <a:srgbClr val="434343"/>
                </a:solidFill>
                <a:latin typeface="Roboto"/>
                <a:cs typeface="Roboto"/>
              </a:rPr>
              <a:t> </a:t>
            </a:r>
            <a:r>
              <a:rPr sz="1400" spc="-85" dirty="0">
                <a:solidFill>
                  <a:srgbClr val="434343"/>
                </a:solidFill>
                <a:latin typeface="Roboto"/>
                <a:cs typeface="Roboto"/>
              </a:rPr>
              <a:t>learning</a:t>
            </a:r>
            <a:r>
              <a:rPr sz="1400" spc="-10" dirty="0">
                <a:solidFill>
                  <a:srgbClr val="434343"/>
                </a:solidFill>
                <a:latin typeface="Roboto"/>
                <a:cs typeface="Roboto"/>
              </a:rPr>
              <a:t> </a:t>
            </a:r>
            <a:r>
              <a:rPr sz="1400" spc="-95" dirty="0">
                <a:solidFill>
                  <a:srgbClr val="434343"/>
                </a:solidFill>
                <a:latin typeface="Roboto"/>
                <a:cs typeface="Roboto"/>
              </a:rPr>
              <a:t>methods,</a:t>
            </a:r>
            <a:r>
              <a:rPr sz="1400" spc="-15" dirty="0">
                <a:solidFill>
                  <a:srgbClr val="434343"/>
                </a:solidFill>
                <a:latin typeface="Roboto"/>
                <a:cs typeface="Roboto"/>
              </a:rPr>
              <a:t> </a:t>
            </a:r>
            <a:r>
              <a:rPr sz="1400" spc="-90" dirty="0">
                <a:solidFill>
                  <a:srgbClr val="434343"/>
                </a:solidFill>
                <a:latin typeface="Roboto"/>
                <a:cs typeface="Roboto"/>
              </a:rPr>
              <a:t>this</a:t>
            </a:r>
            <a:r>
              <a:rPr sz="1400" spc="-10" dirty="0">
                <a:solidFill>
                  <a:srgbClr val="434343"/>
                </a:solidFill>
                <a:latin typeface="Roboto"/>
                <a:cs typeface="Roboto"/>
              </a:rPr>
              <a:t> </a:t>
            </a:r>
            <a:r>
              <a:rPr sz="1400" spc="-65" dirty="0">
                <a:solidFill>
                  <a:srgbClr val="434343"/>
                </a:solidFill>
                <a:latin typeface="Roboto"/>
                <a:cs typeface="Roboto"/>
              </a:rPr>
              <a:t>will</a:t>
            </a:r>
            <a:r>
              <a:rPr sz="1400" spc="5" dirty="0">
                <a:solidFill>
                  <a:srgbClr val="434343"/>
                </a:solidFill>
                <a:latin typeface="Roboto"/>
                <a:cs typeface="Roboto"/>
              </a:rPr>
              <a:t> </a:t>
            </a:r>
            <a:r>
              <a:rPr sz="1400" spc="-85" dirty="0">
                <a:solidFill>
                  <a:srgbClr val="434343"/>
                </a:solidFill>
                <a:latin typeface="Roboto"/>
                <a:cs typeface="Roboto"/>
              </a:rPr>
              <a:t>predict</a:t>
            </a:r>
            <a:r>
              <a:rPr sz="1400" dirty="0">
                <a:solidFill>
                  <a:srgbClr val="434343"/>
                </a:solidFill>
                <a:latin typeface="Roboto"/>
                <a:cs typeface="Roboto"/>
              </a:rPr>
              <a:t> </a:t>
            </a:r>
            <a:r>
              <a:rPr sz="1400" spc="-100" dirty="0">
                <a:solidFill>
                  <a:srgbClr val="434343"/>
                </a:solidFill>
                <a:latin typeface="Roboto"/>
                <a:cs typeface="Roboto"/>
              </a:rPr>
              <a:t>the</a:t>
            </a:r>
            <a:r>
              <a:rPr sz="1400" spc="-5" dirty="0">
                <a:solidFill>
                  <a:srgbClr val="434343"/>
                </a:solidFill>
                <a:latin typeface="Roboto"/>
                <a:cs typeface="Roboto"/>
              </a:rPr>
              <a:t> </a:t>
            </a:r>
            <a:r>
              <a:rPr sz="1400" spc="-85" dirty="0">
                <a:solidFill>
                  <a:srgbClr val="434343"/>
                </a:solidFill>
                <a:latin typeface="Roboto"/>
                <a:cs typeface="Roboto"/>
              </a:rPr>
              <a:t>target</a:t>
            </a:r>
            <a:r>
              <a:rPr sz="1400" spc="-10" dirty="0">
                <a:solidFill>
                  <a:srgbClr val="434343"/>
                </a:solidFill>
                <a:latin typeface="Roboto"/>
                <a:cs typeface="Roboto"/>
              </a:rPr>
              <a:t> </a:t>
            </a:r>
            <a:r>
              <a:rPr sz="1400" spc="-85" dirty="0">
                <a:solidFill>
                  <a:srgbClr val="434343"/>
                </a:solidFill>
                <a:latin typeface="Roboto"/>
                <a:cs typeface="Roboto"/>
              </a:rPr>
              <a:t>feature</a:t>
            </a:r>
            <a:r>
              <a:rPr sz="1400" spc="10" dirty="0">
                <a:solidFill>
                  <a:srgbClr val="434343"/>
                </a:solidFill>
                <a:latin typeface="Roboto"/>
                <a:cs typeface="Roboto"/>
              </a:rPr>
              <a:t> </a:t>
            </a:r>
            <a:r>
              <a:rPr sz="1400" spc="-65" dirty="0">
                <a:solidFill>
                  <a:srgbClr val="434343"/>
                </a:solidFill>
                <a:latin typeface="Roboto"/>
                <a:cs typeface="Roboto"/>
              </a:rPr>
              <a:t>for</a:t>
            </a:r>
            <a:r>
              <a:rPr sz="1400" spc="-15" dirty="0">
                <a:solidFill>
                  <a:srgbClr val="434343"/>
                </a:solidFill>
                <a:latin typeface="Roboto"/>
                <a:cs typeface="Roboto"/>
              </a:rPr>
              <a:t> </a:t>
            </a:r>
            <a:r>
              <a:rPr sz="1400" spc="-125" dirty="0">
                <a:solidFill>
                  <a:srgbClr val="434343"/>
                </a:solidFill>
                <a:latin typeface="Roboto"/>
                <a:cs typeface="Roboto"/>
              </a:rPr>
              <a:t>new</a:t>
            </a:r>
            <a:r>
              <a:rPr sz="1400" spc="-5" dirty="0">
                <a:solidFill>
                  <a:srgbClr val="434343"/>
                </a:solidFill>
                <a:latin typeface="Roboto"/>
                <a:cs typeface="Roboto"/>
              </a:rPr>
              <a:t> </a:t>
            </a:r>
            <a:r>
              <a:rPr sz="1400" spc="-20" dirty="0">
                <a:solidFill>
                  <a:srgbClr val="434343"/>
                </a:solidFill>
                <a:latin typeface="Roboto"/>
                <a:cs typeface="Roboto"/>
              </a:rPr>
              <a:t>data</a:t>
            </a:r>
            <a:endParaRPr sz="1400">
              <a:latin typeface="Roboto"/>
              <a:cs typeface="Roboto"/>
            </a:endParaRPr>
          </a:p>
          <a:p>
            <a:pPr marL="469900" marR="5080">
              <a:lnSpc>
                <a:spcPct val="100000"/>
              </a:lnSpc>
              <a:spcBef>
                <a:spcPts val="409"/>
              </a:spcBef>
            </a:pPr>
            <a:r>
              <a:rPr sz="1400" spc="-80" dirty="0">
                <a:solidFill>
                  <a:srgbClr val="434343"/>
                </a:solidFill>
                <a:latin typeface="Roboto"/>
                <a:cs typeface="Roboto"/>
              </a:rPr>
              <a:t>In</a:t>
            </a:r>
            <a:r>
              <a:rPr sz="1400" spc="20" dirty="0">
                <a:solidFill>
                  <a:srgbClr val="434343"/>
                </a:solidFill>
                <a:latin typeface="Roboto"/>
                <a:cs typeface="Roboto"/>
              </a:rPr>
              <a:t> </a:t>
            </a:r>
            <a:r>
              <a:rPr sz="1400" spc="-95" dirty="0">
                <a:solidFill>
                  <a:srgbClr val="434343"/>
                </a:solidFill>
                <a:latin typeface="Roboto"/>
                <a:cs typeface="Roboto"/>
              </a:rPr>
              <a:t>case</a:t>
            </a:r>
            <a:r>
              <a:rPr sz="1400" spc="20" dirty="0">
                <a:solidFill>
                  <a:srgbClr val="434343"/>
                </a:solidFill>
                <a:latin typeface="Roboto"/>
                <a:cs typeface="Roboto"/>
              </a:rPr>
              <a:t> </a:t>
            </a:r>
            <a:r>
              <a:rPr sz="1400" spc="-10" dirty="0">
                <a:solidFill>
                  <a:srgbClr val="434343"/>
                </a:solidFill>
                <a:latin typeface="Roboto"/>
                <a:cs typeface="Roboto"/>
              </a:rPr>
              <a:t>of</a:t>
            </a:r>
            <a:r>
              <a:rPr sz="1400" spc="25" dirty="0">
                <a:solidFill>
                  <a:srgbClr val="434343"/>
                </a:solidFill>
                <a:latin typeface="Roboto"/>
                <a:cs typeface="Roboto"/>
              </a:rPr>
              <a:t> </a:t>
            </a:r>
            <a:r>
              <a:rPr sz="1400" spc="-110" dirty="0">
                <a:solidFill>
                  <a:srgbClr val="434343"/>
                </a:solidFill>
                <a:latin typeface="Roboto"/>
                <a:cs typeface="Roboto"/>
              </a:rPr>
              <a:t>unsupervised</a:t>
            </a:r>
            <a:r>
              <a:rPr sz="1400" spc="25" dirty="0">
                <a:solidFill>
                  <a:srgbClr val="434343"/>
                </a:solidFill>
                <a:latin typeface="Roboto"/>
                <a:cs typeface="Roboto"/>
              </a:rPr>
              <a:t> </a:t>
            </a:r>
            <a:r>
              <a:rPr sz="1400" spc="-110" dirty="0">
                <a:solidFill>
                  <a:srgbClr val="434343"/>
                </a:solidFill>
                <a:latin typeface="Roboto"/>
                <a:cs typeface="Roboto"/>
              </a:rPr>
              <a:t>machine</a:t>
            </a:r>
            <a:r>
              <a:rPr sz="1400" spc="20" dirty="0">
                <a:solidFill>
                  <a:srgbClr val="434343"/>
                </a:solidFill>
                <a:latin typeface="Roboto"/>
                <a:cs typeface="Roboto"/>
              </a:rPr>
              <a:t> </a:t>
            </a:r>
            <a:r>
              <a:rPr sz="1400" spc="-90" dirty="0">
                <a:solidFill>
                  <a:srgbClr val="434343"/>
                </a:solidFill>
                <a:latin typeface="Roboto"/>
                <a:cs typeface="Roboto"/>
              </a:rPr>
              <a:t>learning</a:t>
            </a:r>
            <a:r>
              <a:rPr sz="1400" spc="15" dirty="0">
                <a:solidFill>
                  <a:srgbClr val="434343"/>
                </a:solidFill>
                <a:latin typeface="Roboto"/>
                <a:cs typeface="Roboto"/>
              </a:rPr>
              <a:t> </a:t>
            </a:r>
            <a:r>
              <a:rPr sz="1400" spc="-100" dirty="0">
                <a:solidFill>
                  <a:srgbClr val="434343"/>
                </a:solidFill>
                <a:latin typeface="Roboto"/>
                <a:cs typeface="Roboto"/>
              </a:rPr>
              <a:t>methods,</a:t>
            </a:r>
            <a:r>
              <a:rPr sz="1400" spc="20" dirty="0">
                <a:solidFill>
                  <a:srgbClr val="434343"/>
                </a:solidFill>
                <a:latin typeface="Roboto"/>
                <a:cs typeface="Roboto"/>
              </a:rPr>
              <a:t> </a:t>
            </a:r>
            <a:r>
              <a:rPr sz="1400" spc="-80" dirty="0">
                <a:solidFill>
                  <a:srgbClr val="434343"/>
                </a:solidFill>
                <a:latin typeface="Roboto"/>
                <a:cs typeface="Roboto"/>
              </a:rPr>
              <a:t>this</a:t>
            </a:r>
            <a:r>
              <a:rPr sz="1400" spc="15" dirty="0">
                <a:solidFill>
                  <a:srgbClr val="434343"/>
                </a:solidFill>
                <a:latin typeface="Roboto"/>
                <a:cs typeface="Roboto"/>
              </a:rPr>
              <a:t> </a:t>
            </a:r>
            <a:r>
              <a:rPr sz="1400" spc="-55" dirty="0">
                <a:solidFill>
                  <a:srgbClr val="434343"/>
                </a:solidFill>
                <a:latin typeface="Roboto"/>
                <a:cs typeface="Roboto"/>
              </a:rPr>
              <a:t>will</a:t>
            </a:r>
            <a:r>
              <a:rPr sz="1400" spc="25" dirty="0">
                <a:solidFill>
                  <a:srgbClr val="434343"/>
                </a:solidFill>
                <a:latin typeface="Roboto"/>
                <a:cs typeface="Roboto"/>
              </a:rPr>
              <a:t> </a:t>
            </a:r>
            <a:r>
              <a:rPr sz="1400" spc="-95" dirty="0">
                <a:solidFill>
                  <a:srgbClr val="434343"/>
                </a:solidFill>
                <a:latin typeface="Roboto"/>
                <a:cs typeface="Roboto"/>
              </a:rPr>
              <a:t>restructure</a:t>
            </a:r>
            <a:r>
              <a:rPr sz="1400" spc="25" dirty="0">
                <a:solidFill>
                  <a:srgbClr val="434343"/>
                </a:solidFill>
                <a:latin typeface="Roboto"/>
                <a:cs typeface="Roboto"/>
              </a:rPr>
              <a:t> </a:t>
            </a:r>
            <a:r>
              <a:rPr sz="1400" spc="-90" dirty="0">
                <a:solidFill>
                  <a:srgbClr val="434343"/>
                </a:solidFill>
                <a:latin typeface="Roboto"/>
                <a:cs typeface="Roboto"/>
              </a:rPr>
              <a:t>the</a:t>
            </a:r>
            <a:r>
              <a:rPr sz="1400" spc="25" dirty="0">
                <a:solidFill>
                  <a:srgbClr val="434343"/>
                </a:solidFill>
                <a:latin typeface="Roboto"/>
                <a:cs typeface="Roboto"/>
              </a:rPr>
              <a:t> </a:t>
            </a:r>
            <a:r>
              <a:rPr sz="1400" spc="-80" dirty="0">
                <a:solidFill>
                  <a:srgbClr val="434343"/>
                </a:solidFill>
                <a:latin typeface="Roboto"/>
                <a:cs typeface="Roboto"/>
              </a:rPr>
              <a:t>feature</a:t>
            </a:r>
            <a:r>
              <a:rPr sz="1400" spc="30" dirty="0">
                <a:solidFill>
                  <a:srgbClr val="434343"/>
                </a:solidFill>
                <a:latin typeface="Roboto"/>
                <a:cs typeface="Roboto"/>
              </a:rPr>
              <a:t> </a:t>
            </a:r>
            <a:r>
              <a:rPr sz="1400" spc="-95" dirty="0">
                <a:solidFill>
                  <a:srgbClr val="434343"/>
                </a:solidFill>
                <a:latin typeface="Roboto"/>
                <a:cs typeface="Roboto"/>
              </a:rPr>
              <a:t>data</a:t>
            </a:r>
            <a:r>
              <a:rPr sz="1400" spc="20" dirty="0">
                <a:solidFill>
                  <a:srgbClr val="434343"/>
                </a:solidFill>
                <a:latin typeface="Roboto"/>
                <a:cs typeface="Roboto"/>
              </a:rPr>
              <a:t> </a:t>
            </a:r>
            <a:r>
              <a:rPr sz="1400" spc="-70" dirty="0">
                <a:solidFill>
                  <a:srgbClr val="434343"/>
                </a:solidFill>
                <a:latin typeface="Roboto"/>
                <a:cs typeface="Roboto"/>
              </a:rPr>
              <a:t>(clusters,</a:t>
            </a:r>
            <a:r>
              <a:rPr sz="1400" spc="30" dirty="0">
                <a:solidFill>
                  <a:srgbClr val="434343"/>
                </a:solidFill>
                <a:latin typeface="Roboto"/>
                <a:cs typeface="Roboto"/>
              </a:rPr>
              <a:t> </a:t>
            </a:r>
            <a:r>
              <a:rPr sz="1400" spc="-85" dirty="0">
                <a:solidFill>
                  <a:srgbClr val="434343"/>
                </a:solidFill>
                <a:latin typeface="Roboto"/>
                <a:cs typeface="Roboto"/>
              </a:rPr>
              <a:t>association</a:t>
            </a:r>
            <a:r>
              <a:rPr sz="1400" spc="25" dirty="0">
                <a:solidFill>
                  <a:srgbClr val="434343"/>
                </a:solidFill>
                <a:latin typeface="Roboto"/>
                <a:cs typeface="Roboto"/>
              </a:rPr>
              <a:t> </a:t>
            </a:r>
            <a:r>
              <a:rPr sz="1400" spc="-65" dirty="0">
                <a:solidFill>
                  <a:srgbClr val="434343"/>
                </a:solidFill>
                <a:latin typeface="Roboto"/>
                <a:cs typeface="Roboto"/>
              </a:rPr>
              <a:t>rules,</a:t>
            </a:r>
            <a:r>
              <a:rPr sz="1400" spc="25" dirty="0">
                <a:solidFill>
                  <a:srgbClr val="434343"/>
                </a:solidFill>
                <a:latin typeface="Roboto"/>
                <a:cs typeface="Roboto"/>
              </a:rPr>
              <a:t> </a:t>
            </a:r>
            <a:r>
              <a:rPr sz="1400" spc="-120" dirty="0">
                <a:solidFill>
                  <a:srgbClr val="434343"/>
                </a:solidFill>
                <a:latin typeface="Roboto"/>
                <a:cs typeface="Roboto"/>
              </a:rPr>
              <a:t>new</a:t>
            </a:r>
            <a:r>
              <a:rPr sz="1400" spc="15" dirty="0">
                <a:solidFill>
                  <a:srgbClr val="434343"/>
                </a:solidFill>
                <a:latin typeface="Roboto"/>
                <a:cs typeface="Roboto"/>
              </a:rPr>
              <a:t> </a:t>
            </a:r>
            <a:r>
              <a:rPr sz="1400" spc="-80" dirty="0">
                <a:solidFill>
                  <a:srgbClr val="434343"/>
                </a:solidFill>
                <a:latin typeface="Roboto"/>
                <a:cs typeface="Roboto"/>
              </a:rPr>
              <a:t>feature</a:t>
            </a:r>
            <a:r>
              <a:rPr sz="1400" spc="25" dirty="0">
                <a:solidFill>
                  <a:srgbClr val="434343"/>
                </a:solidFill>
                <a:latin typeface="Roboto"/>
                <a:cs typeface="Roboto"/>
              </a:rPr>
              <a:t> </a:t>
            </a:r>
            <a:r>
              <a:rPr sz="1400" spc="-90" dirty="0">
                <a:solidFill>
                  <a:srgbClr val="434343"/>
                </a:solidFill>
                <a:latin typeface="Roboto"/>
                <a:cs typeface="Roboto"/>
              </a:rPr>
              <a:t>matrix</a:t>
            </a:r>
            <a:r>
              <a:rPr sz="1400" spc="15" dirty="0">
                <a:solidFill>
                  <a:srgbClr val="434343"/>
                </a:solidFill>
                <a:latin typeface="Roboto"/>
                <a:cs typeface="Roboto"/>
              </a:rPr>
              <a:t> </a:t>
            </a:r>
            <a:r>
              <a:rPr sz="1400" spc="-20" dirty="0">
                <a:solidFill>
                  <a:srgbClr val="434343"/>
                </a:solidFill>
                <a:latin typeface="Roboto"/>
                <a:cs typeface="Roboto"/>
              </a:rPr>
              <a:t>with </a:t>
            </a:r>
            <a:r>
              <a:rPr sz="1400" spc="-105" dirty="0">
                <a:solidFill>
                  <a:srgbClr val="434343"/>
                </a:solidFill>
                <a:latin typeface="Roboto"/>
                <a:cs typeface="Roboto"/>
              </a:rPr>
              <a:t>reduced</a:t>
            </a:r>
            <a:r>
              <a:rPr sz="1400" spc="40" dirty="0">
                <a:solidFill>
                  <a:srgbClr val="434343"/>
                </a:solidFill>
                <a:latin typeface="Roboto"/>
                <a:cs typeface="Roboto"/>
              </a:rPr>
              <a:t> </a:t>
            </a:r>
            <a:r>
              <a:rPr sz="1400" spc="-10" dirty="0">
                <a:solidFill>
                  <a:srgbClr val="434343"/>
                </a:solidFill>
                <a:latin typeface="Roboto"/>
                <a:cs typeface="Roboto"/>
              </a:rPr>
              <a:t>dimensions)</a:t>
            </a:r>
            <a:endParaRPr sz="1400">
              <a:latin typeface="Roboto"/>
              <a:cs typeface="Roboto"/>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908175">
              <a:lnSpc>
                <a:spcPct val="100000"/>
              </a:lnSpc>
              <a:spcBef>
                <a:spcPts val="95"/>
              </a:spcBef>
            </a:pPr>
            <a:r>
              <a:rPr dirty="0"/>
              <a:t>DATA</a:t>
            </a:r>
            <a:r>
              <a:rPr spc="-105" dirty="0"/>
              <a:t> </a:t>
            </a:r>
            <a:r>
              <a:rPr dirty="0"/>
              <a:t>ANALYTICS</a:t>
            </a:r>
            <a:r>
              <a:rPr spc="-65" dirty="0"/>
              <a:t> </a:t>
            </a:r>
            <a:r>
              <a:rPr spc="-10" dirty="0"/>
              <a:t>PIPELINE</a:t>
            </a:r>
          </a:p>
        </p:txBody>
      </p:sp>
      <p:sp>
        <p:nvSpPr>
          <p:cNvPr id="4" name="object 4"/>
          <p:cNvSpPr/>
          <p:nvPr/>
        </p:nvSpPr>
        <p:spPr>
          <a:xfrm>
            <a:off x="779767" y="4869560"/>
            <a:ext cx="9525" cy="1988820"/>
          </a:xfrm>
          <a:custGeom>
            <a:avLst/>
            <a:gdLst/>
            <a:ahLst/>
            <a:cxnLst/>
            <a:rect l="l" t="t" r="r" b="b"/>
            <a:pathLst>
              <a:path w="9525" h="1988820">
                <a:moveTo>
                  <a:pt x="9525" y="0"/>
                </a:moveTo>
                <a:lnTo>
                  <a:pt x="0" y="0"/>
                </a:lnTo>
                <a:lnTo>
                  <a:pt x="0" y="1988438"/>
                </a:lnTo>
                <a:lnTo>
                  <a:pt x="9525" y="1988439"/>
                </a:lnTo>
                <a:lnTo>
                  <a:pt x="9525" y="0"/>
                </a:lnTo>
                <a:close/>
              </a:path>
            </a:pathLst>
          </a:custGeom>
          <a:solidFill>
            <a:srgbClr val="585858"/>
          </a:solidFill>
        </p:spPr>
        <p:txBody>
          <a:bodyPr wrap="square" lIns="0" tIns="0" rIns="0" bIns="0" rtlCol="0"/>
          <a:lstStyle/>
          <a:p>
            <a:endParaRPr/>
          </a:p>
        </p:txBody>
      </p:sp>
      <p:sp>
        <p:nvSpPr>
          <p:cNvPr id="5" name="object 5"/>
          <p:cNvSpPr/>
          <p:nvPr/>
        </p:nvSpPr>
        <p:spPr>
          <a:xfrm>
            <a:off x="11520043" y="2060829"/>
            <a:ext cx="107950" cy="1476375"/>
          </a:xfrm>
          <a:custGeom>
            <a:avLst/>
            <a:gdLst/>
            <a:ahLst/>
            <a:cxnLst/>
            <a:rect l="l" t="t" r="r" b="b"/>
            <a:pathLst>
              <a:path w="107950" h="1476375">
                <a:moveTo>
                  <a:pt x="0" y="0"/>
                </a:moveTo>
                <a:lnTo>
                  <a:pt x="20970" y="712"/>
                </a:lnTo>
                <a:lnTo>
                  <a:pt x="38131" y="2651"/>
                </a:lnTo>
                <a:lnTo>
                  <a:pt x="49720" y="5518"/>
                </a:lnTo>
                <a:lnTo>
                  <a:pt x="53975" y="9017"/>
                </a:lnTo>
                <a:lnTo>
                  <a:pt x="53975" y="728980"/>
                </a:lnTo>
                <a:lnTo>
                  <a:pt x="58211" y="732478"/>
                </a:lnTo>
                <a:lnTo>
                  <a:pt x="69770" y="735345"/>
                </a:lnTo>
                <a:lnTo>
                  <a:pt x="86925" y="737284"/>
                </a:lnTo>
                <a:lnTo>
                  <a:pt x="107950" y="737997"/>
                </a:lnTo>
                <a:lnTo>
                  <a:pt x="86925" y="738709"/>
                </a:lnTo>
                <a:lnTo>
                  <a:pt x="69770" y="740648"/>
                </a:lnTo>
                <a:lnTo>
                  <a:pt x="58211" y="743515"/>
                </a:lnTo>
                <a:lnTo>
                  <a:pt x="53975" y="747013"/>
                </a:lnTo>
                <a:lnTo>
                  <a:pt x="53975" y="1466977"/>
                </a:lnTo>
                <a:lnTo>
                  <a:pt x="49720" y="1470475"/>
                </a:lnTo>
                <a:lnTo>
                  <a:pt x="38131" y="1473342"/>
                </a:lnTo>
                <a:lnTo>
                  <a:pt x="20970" y="1475281"/>
                </a:lnTo>
                <a:lnTo>
                  <a:pt x="0" y="1475994"/>
                </a:lnTo>
              </a:path>
            </a:pathLst>
          </a:custGeom>
          <a:ln w="25400">
            <a:solidFill>
              <a:srgbClr val="434343"/>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2192000" cy="6858000"/>
          </a:xfrm>
          <a:prstGeom prst="rect">
            <a:avLst/>
          </a:prstGeom>
        </p:spPr>
      </p:pic>
      <p:grpSp>
        <p:nvGrpSpPr>
          <p:cNvPr id="3" name="object 3"/>
          <p:cNvGrpSpPr/>
          <p:nvPr/>
        </p:nvGrpSpPr>
        <p:grpSpPr>
          <a:xfrm>
            <a:off x="676655" y="2904744"/>
            <a:ext cx="2733040" cy="2304415"/>
            <a:chOff x="676655" y="2904744"/>
            <a:chExt cx="2733040" cy="2304415"/>
          </a:xfrm>
        </p:grpSpPr>
        <p:pic>
          <p:nvPicPr>
            <p:cNvPr id="4" name="object 4"/>
            <p:cNvPicPr/>
            <p:nvPr/>
          </p:nvPicPr>
          <p:blipFill>
            <a:blip r:embed="rId4" cstate="print"/>
            <a:stretch>
              <a:fillRect/>
            </a:stretch>
          </p:blipFill>
          <p:spPr>
            <a:xfrm>
              <a:off x="676655" y="2904744"/>
              <a:ext cx="2732532" cy="2304287"/>
            </a:xfrm>
            <a:prstGeom prst="rect">
              <a:avLst/>
            </a:prstGeom>
          </p:spPr>
        </p:pic>
        <p:pic>
          <p:nvPicPr>
            <p:cNvPr id="5" name="object 5"/>
            <p:cNvPicPr/>
            <p:nvPr/>
          </p:nvPicPr>
          <p:blipFill>
            <a:blip r:embed="rId5" cstate="print"/>
            <a:stretch>
              <a:fillRect/>
            </a:stretch>
          </p:blipFill>
          <p:spPr>
            <a:xfrm>
              <a:off x="714755" y="3707904"/>
              <a:ext cx="2289048" cy="1086599"/>
            </a:xfrm>
            <a:prstGeom prst="rect">
              <a:avLst/>
            </a:prstGeom>
          </p:spPr>
        </p:pic>
        <p:sp>
          <p:nvSpPr>
            <p:cNvPr id="6" name="object 6"/>
            <p:cNvSpPr/>
            <p:nvPr/>
          </p:nvSpPr>
          <p:spPr>
            <a:xfrm>
              <a:off x="723658" y="2932684"/>
              <a:ext cx="2642870" cy="2213610"/>
            </a:xfrm>
            <a:custGeom>
              <a:avLst/>
              <a:gdLst/>
              <a:ahLst/>
              <a:cxnLst/>
              <a:rect l="l" t="t" r="r" b="b"/>
              <a:pathLst>
                <a:path w="2642870" h="2213610">
                  <a:moveTo>
                    <a:pt x="0" y="377316"/>
                  </a:moveTo>
                  <a:lnTo>
                    <a:pt x="2275192" y="377316"/>
                  </a:lnTo>
                  <a:lnTo>
                    <a:pt x="2275192" y="1850643"/>
                  </a:lnTo>
                  <a:lnTo>
                    <a:pt x="2216359" y="1851159"/>
                  </a:lnTo>
                  <a:lnTo>
                    <a:pt x="2159554" y="1852676"/>
                  </a:lnTo>
                  <a:lnTo>
                    <a:pt x="2104702" y="1855148"/>
                  </a:lnTo>
                  <a:lnTo>
                    <a:pt x="2051729" y="1858529"/>
                  </a:lnTo>
                  <a:lnTo>
                    <a:pt x="2000563" y="1862774"/>
                  </a:lnTo>
                  <a:lnTo>
                    <a:pt x="1951128" y="1867836"/>
                  </a:lnTo>
                  <a:lnTo>
                    <a:pt x="1903352" y="1873669"/>
                  </a:lnTo>
                  <a:lnTo>
                    <a:pt x="1857161" y="1880228"/>
                  </a:lnTo>
                  <a:lnTo>
                    <a:pt x="1812480" y="1887466"/>
                  </a:lnTo>
                  <a:lnTo>
                    <a:pt x="1769237" y="1895338"/>
                  </a:lnTo>
                  <a:lnTo>
                    <a:pt x="1727358" y="1903798"/>
                  </a:lnTo>
                  <a:lnTo>
                    <a:pt x="1686768" y="1912800"/>
                  </a:lnTo>
                  <a:lnTo>
                    <a:pt x="1647395" y="1922297"/>
                  </a:lnTo>
                  <a:lnTo>
                    <a:pt x="1609164" y="1932245"/>
                  </a:lnTo>
                  <a:lnTo>
                    <a:pt x="1572002" y="1942597"/>
                  </a:lnTo>
                  <a:lnTo>
                    <a:pt x="1500589" y="1964329"/>
                  </a:lnTo>
                  <a:lnTo>
                    <a:pt x="1432566" y="1987126"/>
                  </a:lnTo>
                  <a:lnTo>
                    <a:pt x="1367344" y="2010622"/>
                  </a:lnTo>
                  <a:lnTo>
                    <a:pt x="1304333" y="2034447"/>
                  </a:lnTo>
                  <a:lnTo>
                    <a:pt x="1242943" y="2058237"/>
                  </a:lnTo>
                  <a:lnTo>
                    <a:pt x="1212672" y="2070003"/>
                  </a:lnTo>
                  <a:lnTo>
                    <a:pt x="1152608" y="2093048"/>
                  </a:lnTo>
                  <a:lnTo>
                    <a:pt x="1092692" y="2115138"/>
                  </a:lnTo>
                  <a:lnTo>
                    <a:pt x="1032333" y="2135906"/>
                  </a:lnTo>
                  <a:lnTo>
                    <a:pt x="970941" y="2154984"/>
                  </a:lnTo>
                  <a:lnTo>
                    <a:pt x="907927" y="2172005"/>
                  </a:lnTo>
                  <a:lnTo>
                    <a:pt x="842701" y="2186601"/>
                  </a:lnTo>
                  <a:lnTo>
                    <a:pt x="774674" y="2198405"/>
                  </a:lnTo>
                  <a:lnTo>
                    <a:pt x="703256" y="2207050"/>
                  </a:lnTo>
                  <a:lnTo>
                    <a:pt x="627857" y="2212169"/>
                  </a:lnTo>
                  <a:lnTo>
                    <a:pt x="588480" y="2213291"/>
                  </a:lnTo>
                  <a:lnTo>
                    <a:pt x="547887" y="2213393"/>
                  </a:lnTo>
                  <a:lnTo>
                    <a:pt x="506003" y="2212430"/>
                  </a:lnTo>
                  <a:lnTo>
                    <a:pt x="462756" y="2210356"/>
                  </a:lnTo>
                  <a:lnTo>
                    <a:pt x="418072" y="2207125"/>
                  </a:lnTo>
                  <a:lnTo>
                    <a:pt x="371876" y="2202691"/>
                  </a:lnTo>
                  <a:lnTo>
                    <a:pt x="324095" y="2197008"/>
                  </a:lnTo>
                  <a:lnTo>
                    <a:pt x="274656" y="2190029"/>
                  </a:lnTo>
                  <a:lnTo>
                    <a:pt x="223484" y="2181710"/>
                  </a:lnTo>
                  <a:lnTo>
                    <a:pt x="170506" y="2172005"/>
                  </a:lnTo>
                  <a:lnTo>
                    <a:pt x="115649" y="2160866"/>
                  </a:lnTo>
                  <a:lnTo>
                    <a:pt x="58838" y="2148249"/>
                  </a:lnTo>
                  <a:lnTo>
                    <a:pt x="0" y="2134108"/>
                  </a:lnTo>
                  <a:lnTo>
                    <a:pt x="0" y="377316"/>
                  </a:lnTo>
                  <a:close/>
                </a:path>
                <a:path w="2642870" h="2213610">
                  <a:moveTo>
                    <a:pt x="187439" y="377316"/>
                  </a:moveTo>
                  <a:lnTo>
                    <a:pt x="187439" y="186308"/>
                  </a:lnTo>
                  <a:lnTo>
                    <a:pt x="2447150" y="186308"/>
                  </a:lnTo>
                  <a:lnTo>
                    <a:pt x="2447150" y="1668907"/>
                  </a:lnTo>
                  <a:lnTo>
                    <a:pt x="2384063" y="1670514"/>
                  </a:lnTo>
                  <a:lnTo>
                    <a:pt x="2328976" y="1674050"/>
                  </a:lnTo>
                  <a:lnTo>
                    <a:pt x="2289987" y="1677586"/>
                  </a:lnTo>
                  <a:lnTo>
                    <a:pt x="2275192" y="1679193"/>
                  </a:lnTo>
                </a:path>
                <a:path w="2642870" h="2213610">
                  <a:moveTo>
                    <a:pt x="363639" y="186308"/>
                  </a:moveTo>
                  <a:lnTo>
                    <a:pt x="363639" y="0"/>
                  </a:lnTo>
                  <a:lnTo>
                    <a:pt x="2642857" y="0"/>
                  </a:lnTo>
                  <a:lnTo>
                    <a:pt x="2642857" y="1477898"/>
                  </a:lnTo>
                  <a:lnTo>
                    <a:pt x="2571022" y="1479109"/>
                  </a:lnTo>
                  <a:lnTo>
                    <a:pt x="2508332" y="1481772"/>
                  </a:lnTo>
                  <a:lnTo>
                    <a:pt x="2463977" y="1484435"/>
                  </a:lnTo>
                  <a:lnTo>
                    <a:pt x="2447150" y="1485645"/>
                  </a:lnTo>
                </a:path>
              </a:pathLst>
            </a:custGeom>
            <a:ln w="9525">
              <a:solidFill>
                <a:srgbClr val="434343"/>
              </a:solidFill>
            </a:ln>
          </p:spPr>
          <p:txBody>
            <a:bodyPr wrap="square" lIns="0" tIns="0" rIns="0" bIns="0" rtlCol="0"/>
            <a:lstStyle/>
            <a:p>
              <a:endParaRPr/>
            </a:p>
          </p:txBody>
        </p:sp>
      </p:grpSp>
      <p:sp>
        <p:nvSpPr>
          <p:cNvPr id="7" name="object 7"/>
          <p:cNvSpPr txBox="1"/>
          <p:nvPr/>
        </p:nvSpPr>
        <p:spPr>
          <a:xfrm>
            <a:off x="927608" y="3795521"/>
            <a:ext cx="1868170" cy="757555"/>
          </a:xfrm>
          <a:prstGeom prst="rect">
            <a:avLst/>
          </a:prstGeom>
        </p:spPr>
        <p:txBody>
          <a:bodyPr vert="horz" wrap="square" lIns="0" tIns="12700" rIns="0" bIns="0" rtlCol="0">
            <a:spAutoFit/>
          </a:bodyPr>
          <a:lstStyle/>
          <a:p>
            <a:pPr marL="12700" marR="5080" indent="170180">
              <a:lnSpc>
                <a:spcPct val="100000"/>
              </a:lnSpc>
              <a:spcBef>
                <a:spcPts val="100"/>
              </a:spcBef>
            </a:pPr>
            <a:r>
              <a:rPr sz="2400" spc="-195" dirty="0">
                <a:solidFill>
                  <a:srgbClr val="434343"/>
                </a:solidFill>
                <a:latin typeface="Roboto"/>
                <a:cs typeface="Roboto"/>
              </a:rPr>
              <a:t>Sample</a:t>
            </a:r>
            <a:r>
              <a:rPr sz="2400" spc="-5" dirty="0">
                <a:solidFill>
                  <a:srgbClr val="434343"/>
                </a:solidFill>
                <a:latin typeface="Roboto"/>
                <a:cs typeface="Roboto"/>
              </a:rPr>
              <a:t> </a:t>
            </a:r>
            <a:r>
              <a:rPr sz="2400" spc="-20" dirty="0">
                <a:solidFill>
                  <a:srgbClr val="434343"/>
                </a:solidFill>
                <a:latin typeface="Roboto"/>
                <a:cs typeface="Roboto"/>
              </a:rPr>
              <a:t>data </a:t>
            </a:r>
            <a:r>
              <a:rPr sz="2400" spc="-135" dirty="0">
                <a:solidFill>
                  <a:srgbClr val="434343"/>
                </a:solidFill>
                <a:latin typeface="Roboto"/>
                <a:cs typeface="Roboto"/>
              </a:rPr>
              <a:t>(labeled</a:t>
            </a:r>
            <a:r>
              <a:rPr sz="2400" dirty="0">
                <a:solidFill>
                  <a:srgbClr val="434343"/>
                </a:solidFill>
                <a:latin typeface="Roboto"/>
                <a:cs typeface="Roboto"/>
              </a:rPr>
              <a:t> </a:t>
            </a:r>
            <a:r>
              <a:rPr sz="2400" spc="-135" dirty="0">
                <a:solidFill>
                  <a:srgbClr val="434343"/>
                </a:solidFill>
                <a:latin typeface="Roboto"/>
                <a:cs typeface="Roboto"/>
              </a:rPr>
              <a:t>cases)</a:t>
            </a:r>
            <a:endParaRPr sz="2400">
              <a:latin typeface="Roboto"/>
              <a:cs typeface="Roboto"/>
            </a:endParaRPr>
          </a:p>
        </p:txBody>
      </p:sp>
      <p:grpSp>
        <p:nvGrpSpPr>
          <p:cNvPr id="8" name="object 8"/>
          <p:cNvGrpSpPr/>
          <p:nvPr/>
        </p:nvGrpSpPr>
        <p:grpSpPr>
          <a:xfrm>
            <a:off x="4442459" y="1796795"/>
            <a:ext cx="2734310" cy="2303145"/>
            <a:chOff x="4442459" y="1796795"/>
            <a:chExt cx="2734310" cy="2303145"/>
          </a:xfrm>
        </p:grpSpPr>
        <p:pic>
          <p:nvPicPr>
            <p:cNvPr id="9" name="object 9"/>
            <p:cNvPicPr/>
            <p:nvPr/>
          </p:nvPicPr>
          <p:blipFill>
            <a:blip r:embed="rId6" cstate="print"/>
            <a:stretch>
              <a:fillRect/>
            </a:stretch>
          </p:blipFill>
          <p:spPr>
            <a:xfrm>
              <a:off x="4442459" y="1796795"/>
              <a:ext cx="2734056" cy="2302764"/>
            </a:xfrm>
            <a:prstGeom prst="rect">
              <a:avLst/>
            </a:prstGeom>
          </p:spPr>
        </p:pic>
        <p:pic>
          <p:nvPicPr>
            <p:cNvPr id="10" name="object 10"/>
            <p:cNvPicPr/>
            <p:nvPr/>
          </p:nvPicPr>
          <p:blipFill>
            <a:blip r:embed="rId7" cstate="print"/>
            <a:stretch>
              <a:fillRect/>
            </a:stretch>
          </p:blipFill>
          <p:spPr>
            <a:xfrm>
              <a:off x="4480559" y="2599956"/>
              <a:ext cx="2289047" cy="1086599"/>
            </a:xfrm>
            <a:prstGeom prst="rect">
              <a:avLst/>
            </a:prstGeom>
          </p:spPr>
        </p:pic>
        <p:sp>
          <p:nvSpPr>
            <p:cNvPr id="11" name="object 11"/>
            <p:cNvSpPr/>
            <p:nvPr/>
          </p:nvSpPr>
          <p:spPr>
            <a:xfrm>
              <a:off x="4490084" y="1823592"/>
              <a:ext cx="2642870" cy="2213610"/>
            </a:xfrm>
            <a:custGeom>
              <a:avLst/>
              <a:gdLst/>
              <a:ahLst/>
              <a:cxnLst/>
              <a:rect l="l" t="t" r="r" b="b"/>
              <a:pathLst>
                <a:path w="2642870" h="2213610">
                  <a:moveTo>
                    <a:pt x="0" y="377317"/>
                  </a:moveTo>
                  <a:lnTo>
                    <a:pt x="2275205" y="377317"/>
                  </a:lnTo>
                  <a:lnTo>
                    <a:pt x="2275205" y="1850644"/>
                  </a:lnTo>
                  <a:lnTo>
                    <a:pt x="2216372" y="1851159"/>
                  </a:lnTo>
                  <a:lnTo>
                    <a:pt x="2159567" y="1852676"/>
                  </a:lnTo>
                  <a:lnTo>
                    <a:pt x="2104715" y="1855148"/>
                  </a:lnTo>
                  <a:lnTo>
                    <a:pt x="2051742" y="1858529"/>
                  </a:lnTo>
                  <a:lnTo>
                    <a:pt x="2000575" y="1862774"/>
                  </a:lnTo>
                  <a:lnTo>
                    <a:pt x="1951141" y="1867836"/>
                  </a:lnTo>
                  <a:lnTo>
                    <a:pt x="1903365" y="1873669"/>
                  </a:lnTo>
                  <a:lnTo>
                    <a:pt x="1857173" y="1880228"/>
                  </a:lnTo>
                  <a:lnTo>
                    <a:pt x="1812493" y="1887466"/>
                  </a:lnTo>
                  <a:lnTo>
                    <a:pt x="1769250" y="1895338"/>
                  </a:lnTo>
                  <a:lnTo>
                    <a:pt x="1727371" y="1903798"/>
                  </a:lnTo>
                  <a:lnTo>
                    <a:pt x="1686781" y="1912800"/>
                  </a:lnTo>
                  <a:lnTo>
                    <a:pt x="1647408" y="1922297"/>
                  </a:lnTo>
                  <a:lnTo>
                    <a:pt x="1609177" y="1932245"/>
                  </a:lnTo>
                  <a:lnTo>
                    <a:pt x="1572014" y="1942597"/>
                  </a:lnTo>
                  <a:lnTo>
                    <a:pt x="1500601" y="1964329"/>
                  </a:lnTo>
                  <a:lnTo>
                    <a:pt x="1432578" y="1987126"/>
                  </a:lnTo>
                  <a:lnTo>
                    <a:pt x="1367356" y="2010622"/>
                  </a:lnTo>
                  <a:lnTo>
                    <a:pt x="1304345" y="2034447"/>
                  </a:lnTo>
                  <a:lnTo>
                    <a:pt x="1242955" y="2058237"/>
                  </a:lnTo>
                  <a:lnTo>
                    <a:pt x="1212683" y="2070003"/>
                  </a:lnTo>
                  <a:lnTo>
                    <a:pt x="1152620" y="2093048"/>
                  </a:lnTo>
                  <a:lnTo>
                    <a:pt x="1092703" y="2115138"/>
                  </a:lnTo>
                  <a:lnTo>
                    <a:pt x="1032343" y="2135906"/>
                  </a:lnTo>
                  <a:lnTo>
                    <a:pt x="970951" y="2154984"/>
                  </a:lnTo>
                  <a:lnTo>
                    <a:pt x="907937" y="2172005"/>
                  </a:lnTo>
                  <a:lnTo>
                    <a:pt x="842710" y="2186601"/>
                  </a:lnTo>
                  <a:lnTo>
                    <a:pt x="774683" y="2198405"/>
                  </a:lnTo>
                  <a:lnTo>
                    <a:pt x="703264" y="2207050"/>
                  </a:lnTo>
                  <a:lnTo>
                    <a:pt x="627863" y="2212169"/>
                  </a:lnTo>
                  <a:lnTo>
                    <a:pt x="588486" y="2213291"/>
                  </a:lnTo>
                  <a:lnTo>
                    <a:pt x="547893" y="2213393"/>
                  </a:lnTo>
                  <a:lnTo>
                    <a:pt x="506009" y="2212430"/>
                  </a:lnTo>
                  <a:lnTo>
                    <a:pt x="462762" y="2210356"/>
                  </a:lnTo>
                  <a:lnTo>
                    <a:pt x="418076" y="2207125"/>
                  </a:lnTo>
                  <a:lnTo>
                    <a:pt x="371880" y="2202691"/>
                  </a:lnTo>
                  <a:lnTo>
                    <a:pt x="324099" y="2197008"/>
                  </a:lnTo>
                  <a:lnTo>
                    <a:pt x="274659" y="2190029"/>
                  </a:lnTo>
                  <a:lnTo>
                    <a:pt x="223487" y="2181710"/>
                  </a:lnTo>
                  <a:lnTo>
                    <a:pt x="170508" y="2172005"/>
                  </a:lnTo>
                  <a:lnTo>
                    <a:pt x="115650" y="2160866"/>
                  </a:lnTo>
                  <a:lnTo>
                    <a:pt x="58838" y="2148249"/>
                  </a:lnTo>
                  <a:lnTo>
                    <a:pt x="0" y="2134108"/>
                  </a:lnTo>
                  <a:lnTo>
                    <a:pt x="0" y="377317"/>
                  </a:lnTo>
                  <a:close/>
                </a:path>
                <a:path w="2642870" h="2213610">
                  <a:moveTo>
                    <a:pt x="187451" y="377317"/>
                  </a:moveTo>
                  <a:lnTo>
                    <a:pt x="187451" y="186309"/>
                  </a:lnTo>
                  <a:lnTo>
                    <a:pt x="2447163" y="186309"/>
                  </a:lnTo>
                  <a:lnTo>
                    <a:pt x="2447163" y="1668907"/>
                  </a:lnTo>
                  <a:lnTo>
                    <a:pt x="2384022" y="1670514"/>
                  </a:lnTo>
                  <a:lnTo>
                    <a:pt x="2328941" y="1674050"/>
                  </a:lnTo>
                  <a:lnTo>
                    <a:pt x="2289982" y="1677586"/>
                  </a:lnTo>
                  <a:lnTo>
                    <a:pt x="2275205" y="1679194"/>
                  </a:lnTo>
                </a:path>
                <a:path w="2642870" h="2213610">
                  <a:moveTo>
                    <a:pt x="363600" y="186309"/>
                  </a:moveTo>
                  <a:lnTo>
                    <a:pt x="363600" y="0"/>
                  </a:lnTo>
                  <a:lnTo>
                    <a:pt x="2642869" y="0"/>
                  </a:lnTo>
                  <a:lnTo>
                    <a:pt x="2642869" y="1477899"/>
                  </a:lnTo>
                  <a:lnTo>
                    <a:pt x="2570982" y="1479109"/>
                  </a:lnTo>
                  <a:lnTo>
                    <a:pt x="2508297" y="1481772"/>
                  </a:lnTo>
                  <a:lnTo>
                    <a:pt x="2463972" y="1484435"/>
                  </a:lnTo>
                  <a:lnTo>
                    <a:pt x="2447163" y="1485646"/>
                  </a:lnTo>
                </a:path>
              </a:pathLst>
            </a:custGeom>
            <a:ln w="9525">
              <a:solidFill>
                <a:srgbClr val="434343"/>
              </a:solidFill>
            </a:ln>
          </p:spPr>
          <p:txBody>
            <a:bodyPr wrap="square" lIns="0" tIns="0" rIns="0" bIns="0" rtlCol="0"/>
            <a:lstStyle/>
            <a:p>
              <a:endParaRPr/>
            </a:p>
          </p:txBody>
        </p:sp>
      </p:grpSp>
      <p:sp>
        <p:nvSpPr>
          <p:cNvPr id="12" name="object 12"/>
          <p:cNvSpPr txBox="1"/>
          <p:nvPr/>
        </p:nvSpPr>
        <p:spPr>
          <a:xfrm>
            <a:off x="4694301" y="2686303"/>
            <a:ext cx="1868805" cy="756920"/>
          </a:xfrm>
          <a:prstGeom prst="rect">
            <a:avLst/>
          </a:prstGeom>
        </p:spPr>
        <p:txBody>
          <a:bodyPr vert="horz" wrap="square" lIns="0" tIns="12700" rIns="0" bIns="0" rtlCol="0">
            <a:spAutoFit/>
          </a:bodyPr>
          <a:lstStyle/>
          <a:p>
            <a:pPr marL="12700" marR="5080" indent="170180">
              <a:lnSpc>
                <a:spcPct val="100000"/>
              </a:lnSpc>
              <a:spcBef>
                <a:spcPts val="100"/>
              </a:spcBef>
            </a:pPr>
            <a:r>
              <a:rPr sz="2400" spc="-195" dirty="0">
                <a:solidFill>
                  <a:srgbClr val="434343"/>
                </a:solidFill>
                <a:latin typeface="Roboto"/>
                <a:cs typeface="Roboto"/>
              </a:rPr>
              <a:t>Sample</a:t>
            </a:r>
            <a:r>
              <a:rPr sz="2400" spc="-5" dirty="0">
                <a:solidFill>
                  <a:srgbClr val="434343"/>
                </a:solidFill>
                <a:latin typeface="Roboto"/>
                <a:cs typeface="Roboto"/>
              </a:rPr>
              <a:t> </a:t>
            </a:r>
            <a:r>
              <a:rPr sz="2400" spc="-20" dirty="0">
                <a:solidFill>
                  <a:srgbClr val="434343"/>
                </a:solidFill>
                <a:latin typeface="Roboto"/>
                <a:cs typeface="Roboto"/>
              </a:rPr>
              <a:t>data </a:t>
            </a:r>
            <a:r>
              <a:rPr sz="2400" spc="-130" dirty="0">
                <a:solidFill>
                  <a:srgbClr val="434343"/>
                </a:solidFill>
                <a:latin typeface="Roboto"/>
                <a:cs typeface="Roboto"/>
              </a:rPr>
              <a:t>(labeled</a:t>
            </a:r>
            <a:r>
              <a:rPr sz="2400" spc="-15" dirty="0">
                <a:solidFill>
                  <a:srgbClr val="434343"/>
                </a:solidFill>
                <a:latin typeface="Roboto"/>
                <a:cs typeface="Roboto"/>
              </a:rPr>
              <a:t> </a:t>
            </a:r>
            <a:r>
              <a:rPr sz="2400" spc="-140" dirty="0">
                <a:solidFill>
                  <a:srgbClr val="434343"/>
                </a:solidFill>
                <a:latin typeface="Roboto"/>
                <a:cs typeface="Roboto"/>
              </a:rPr>
              <a:t>cases)</a:t>
            </a:r>
            <a:endParaRPr sz="2400">
              <a:latin typeface="Roboto"/>
              <a:cs typeface="Roboto"/>
            </a:endParaRPr>
          </a:p>
        </p:txBody>
      </p:sp>
      <p:grpSp>
        <p:nvGrpSpPr>
          <p:cNvPr id="13" name="object 13"/>
          <p:cNvGrpSpPr/>
          <p:nvPr/>
        </p:nvGrpSpPr>
        <p:grpSpPr>
          <a:xfrm>
            <a:off x="4442459" y="4319028"/>
            <a:ext cx="2734310" cy="2304415"/>
            <a:chOff x="4442459" y="4319028"/>
            <a:chExt cx="2734310" cy="2304415"/>
          </a:xfrm>
        </p:grpSpPr>
        <p:pic>
          <p:nvPicPr>
            <p:cNvPr id="14" name="object 14"/>
            <p:cNvPicPr/>
            <p:nvPr/>
          </p:nvPicPr>
          <p:blipFill>
            <a:blip r:embed="rId8" cstate="print"/>
            <a:stretch>
              <a:fillRect/>
            </a:stretch>
          </p:blipFill>
          <p:spPr>
            <a:xfrm>
              <a:off x="4442459" y="4319028"/>
              <a:ext cx="2734056" cy="2304288"/>
            </a:xfrm>
            <a:prstGeom prst="rect">
              <a:avLst/>
            </a:prstGeom>
          </p:spPr>
        </p:pic>
        <p:pic>
          <p:nvPicPr>
            <p:cNvPr id="15" name="object 15"/>
            <p:cNvPicPr/>
            <p:nvPr/>
          </p:nvPicPr>
          <p:blipFill>
            <a:blip r:embed="rId9" cstate="print"/>
            <a:stretch>
              <a:fillRect/>
            </a:stretch>
          </p:blipFill>
          <p:spPr>
            <a:xfrm>
              <a:off x="4480559" y="5123687"/>
              <a:ext cx="2289047" cy="1086599"/>
            </a:xfrm>
            <a:prstGeom prst="rect">
              <a:avLst/>
            </a:prstGeom>
          </p:spPr>
        </p:pic>
        <p:sp>
          <p:nvSpPr>
            <p:cNvPr id="16" name="object 16"/>
            <p:cNvSpPr/>
            <p:nvPr/>
          </p:nvSpPr>
          <p:spPr>
            <a:xfrm>
              <a:off x="4490084" y="4347209"/>
              <a:ext cx="2642870" cy="2213610"/>
            </a:xfrm>
            <a:custGeom>
              <a:avLst/>
              <a:gdLst/>
              <a:ahLst/>
              <a:cxnLst/>
              <a:rect l="l" t="t" r="r" b="b"/>
              <a:pathLst>
                <a:path w="2642870" h="2213609">
                  <a:moveTo>
                    <a:pt x="0" y="377316"/>
                  </a:moveTo>
                  <a:lnTo>
                    <a:pt x="2275205" y="377316"/>
                  </a:lnTo>
                  <a:lnTo>
                    <a:pt x="2275205" y="1850682"/>
                  </a:lnTo>
                  <a:lnTo>
                    <a:pt x="2216372" y="1851197"/>
                  </a:lnTo>
                  <a:lnTo>
                    <a:pt x="2159567" y="1852714"/>
                  </a:lnTo>
                  <a:lnTo>
                    <a:pt x="2104715" y="1855186"/>
                  </a:lnTo>
                  <a:lnTo>
                    <a:pt x="2051742" y="1858567"/>
                  </a:lnTo>
                  <a:lnTo>
                    <a:pt x="2000575" y="1862811"/>
                  </a:lnTo>
                  <a:lnTo>
                    <a:pt x="1951141" y="1867872"/>
                  </a:lnTo>
                  <a:lnTo>
                    <a:pt x="1903365" y="1873704"/>
                  </a:lnTo>
                  <a:lnTo>
                    <a:pt x="1857173" y="1880262"/>
                  </a:lnTo>
                  <a:lnTo>
                    <a:pt x="1812493" y="1887500"/>
                  </a:lnTo>
                  <a:lnTo>
                    <a:pt x="1769250" y="1895371"/>
                  </a:lnTo>
                  <a:lnTo>
                    <a:pt x="1727371" y="1903830"/>
                  </a:lnTo>
                  <a:lnTo>
                    <a:pt x="1686781" y="1912831"/>
                  </a:lnTo>
                  <a:lnTo>
                    <a:pt x="1647408" y="1922327"/>
                  </a:lnTo>
                  <a:lnTo>
                    <a:pt x="1609177" y="1932274"/>
                  </a:lnTo>
                  <a:lnTo>
                    <a:pt x="1572014" y="1942624"/>
                  </a:lnTo>
                  <a:lnTo>
                    <a:pt x="1500601" y="1964354"/>
                  </a:lnTo>
                  <a:lnTo>
                    <a:pt x="1432578" y="1987148"/>
                  </a:lnTo>
                  <a:lnTo>
                    <a:pt x="1367356" y="2010641"/>
                  </a:lnTo>
                  <a:lnTo>
                    <a:pt x="1304345" y="2034464"/>
                  </a:lnTo>
                  <a:lnTo>
                    <a:pt x="1242955" y="2058251"/>
                  </a:lnTo>
                  <a:lnTo>
                    <a:pt x="1212683" y="2070015"/>
                  </a:lnTo>
                  <a:lnTo>
                    <a:pt x="1152620" y="2093058"/>
                  </a:lnTo>
                  <a:lnTo>
                    <a:pt x="1092703" y="2115145"/>
                  </a:lnTo>
                  <a:lnTo>
                    <a:pt x="1032343" y="2135911"/>
                  </a:lnTo>
                  <a:lnTo>
                    <a:pt x="970951" y="2154986"/>
                  </a:lnTo>
                  <a:lnTo>
                    <a:pt x="907937" y="2172005"/>
                  </a:lnTo>
                  <a:lnTo>
                    <a:pt x="842710" y="2186599"/>
                  </a:lnTo>
                  <a:lnTo>
                    <a:pt x="774683" y="2198402"/>
                  </a:lnTo>
                  <a:lnTo>
                    <a:pt x="703264" y="2207045"/>
                  </a:lnTo>
                  <a:lnTo>
                    <a:pt x="627863" y="2212163"/>
                  </a:lnTo>
                  <a:lnTo>
                    <a:pt x="588486" y="2213284"/>
                  </a:lnTo>
                  <a:lnTo>
                    <a:pt x="547893" y="2213387"/>
                  </a:lnTo>
                  <a:lnTo>
                    <a:pt x="506009" y="2212424"/>
                  </a:lnTo>
                  <a:lnTo>
                    <a:pt x="462762" y="2210350"/>
                  </a:lnTo>
                  <a:lnTo>
                    <a:pt x="418076" y="2207119"/>
                  </a:lnTo>
                  <a:lnTo>
                    <a:pt x="371880" y="2202685"/>
                  </a:lnTo>
                  <a:lnTo>
                    <a:pt x="324099" y="2197002"/>
                  </a:lnTo>
                  <a:lnTo>
                    <a:pt x="274659" y="2190024"/>
                  </a:lnTo>
                  <a:lnTo>
                    <a:pt x="223487" y="2181706"/>
                  </a:lnTo>
                  <a:lnTo>
                    <a:pt x="170508" y="2172001"/>
                  </a:lnTo>
                  <a:lnTo>
                    <a:pt x="115650" y="2160864"/>
                  </a:lnTo>
                  <a:lnTo>
                    <a:pt x="58838" y="2148248"/>
                  </a:lnTo>
                  <a:lnTo>
                    <a:pt x="0" y="2134108"/>
                  </a:lnTo>
                  <a:lnTo>
                    <a:pt x="0" y="377316"/>
                  </a:lnTo>
                  <a:close/>
                </a:path>
                <a:path w="2642870" h="2213609">
                  <a:moveTo>
                    <a:pt x="187451" y="377316"/>
                  </a:moveTo>
                  <a:lnTo>
                    <a:pt x="187451" y="186308"/>
                  </a:lnTo>
                  <a:lnTo>
                    <a:pt x="2447163" y="186308"/>
                  </a:lnTo>
                  <a:lnTo>
                    <a:pt x="2447163" y="1668919"/>
                  </a:lnTo>
                  <a:lnTo>
                    <a:pt x="2384022" y="1670523"/>
                  </a:lnTo>
                  <a:lnTo>
                    <a:pt x="2328941" y="1674050"/>
                  </a:lnTo>
                  <a:lnTo>
                    <a:pt x="2289982" y="1677577"/>
                  </a:lnTo>
                  <a:lnTo>
                    <a:pt x="2275205" y="1679181"/>
                  </a:lnTo>
                </a:path>
                <a:path w="2642870" h="2213609">
                  <a:moveTo>
                    <a:pt x="363600" y="186308"/>
                  </a:moveTo>
                  <a:lnTo>
                    <a:pt x="363600" y="0"/>
                  </a:lnTo>
                  <a:lnTo>
                    <a:pt x="2642869" y="0"/>
                  </a:lnTo>
                  <a:lnTo>
                    <a:pt x="2642869" y="1477911"/>
                  </a:lnTo>
                  <a:lnTo>
                    <a:pt x="2570982" y="1479114"/>
                  </a:lnTo>
                  <a:lnTo>
                    <a:pt x="2508297" y="1481759"/>
                  </a:lnTo>
                  <a:lnTo>
                    <a:pt x="2463972" y="1484405"/>
                  </a:lnTo>
                  <a:lnTo>
                    <a:pt x="2447163" y="1485607"/>
                  </a:lnTo>
                </a:path>
              </a:pathLst>
            </a:custGeom>
            <a:ln w="9525">
              <a:solidFill>
                <a:srgbClr val="434343"/>
              </a:solidFill>
            </a:ln>
          </p:spPr>
          <p:txBody>
            <a:bodyPr wrap="square" lIns="0" tIns="0" rIns="0" bIns="0" rtlCol="0"/>
            <a:lstStyle/>
            <a:p>
              <a:endParaRPr/>
            </a:p>
          </p:txBody>
        </p:sp>
      </p:grpSp>
      <p:sp>
        <p:nvSpPr>
          <p:cNvPr id="17" name="object 17"/>
          <p:cNvSpPr txBox="1"/>
          <p:nvPr/>
        </p:nvSpPr>
        <p:spPr>
          <a:xfrm>
            <a:off x="4694301" y="5210302"/>
            <a:ext cx="1868805" cy="757555"/>
          </a:xfrm>
          <a:prstGeom prst="rect">
            <a:avLst/>
          </a:prstGeom>
        </p:spPr>
        <p:txBody>
          <a:bodyPr vert="horz" wrap="square" lIns="0" tIns="12700" rIns="0" bIns="0" rtlCol="0">
            <a:spAutoFit/>
          </a:bodyPr>
          <a:lstStyle/>
          <a:p>
            <a:pPr marL="12700" marR="5080" indent="170180">
              <a:lnSpc>
                <a:spcPct val="100000"/>
              </a:lnSpc>
              <a:spcBef>
                <a:spcPts val="100"/>
              </a:spcBef>
            </a:pPr>
            <a:r>
              <a:rPr sz="2400" spc="-195" dirty="0">
                <a:solidFill>
                  <a:srgbClr val="434343"/>
                </a:solidFill>
                <a:latin typeface="Roboto"/>
                <a:cs typeface="Roboto"/>
              </a:rPr>
              <a:t>Sample</a:t>
            </a:r>
            <a:r>
              <a:rPr sz="2400" spc="-5" dirty="0">
                <a:solidFill>
                  <a:srgbClr val="434343"/>
                </a:solidFill>
                <a:latin typeface="Roboto"/>
                <a:cs typeface="Roboto"/>
              </a:rPr>
              <a:t> </a:t>
            </a:r>
            <a:r>
              <a:rPr sz="2400" spc="-20" dirty="0">
                <a:solidFill>
                  <a:srgbClr val="434343"/>
                </a:solidFill>
                <a:latin typeface="Roboto"/>
                <a:cs typeface="Roboto"/>
              </a:rPr>
              <a:t>data </a:t>
            </a:r>
            <a:r>
              <a:rPr sz="2400" spc="-130" dirty="0">
                <a:solidFill>
                  <a:srgbClr val="434343"/>
                </a:solidFill>
                <a:latin typeface="Roboto"/>
                <a:cs typeface="Roboto"/>
              </a:rPr>
              <a:t>(labeled</a:t>
            </a:r>
            <a:r>
              <a:rPr sz="2400" spc="-15" dirty="0">
                <a:solidFill>
                  <a:srgbClr val="434343"/>
                </a:solidFill>
                <a:latin typeface="Roboto"/>
                <a:cs typeface="Roboto"/>
              </a:rPr>
              <a:t> </a:t>
            </a:r>
            <a:r>
              <a:rPr sz="2400" spc="-140" dirty="0">
                <a:solidFill>
                  <a:srgbClr val="434343"/>
                </a:solidFill>
                <a:latin typeface="Roboto"/>
                <a:cs typeface="Roboto"/>
              </a:rPr>
              <a:t>cases)</a:t>
            </a:r>
            <a:endParaRPr sz="2400">
              <a:latin typeface="Roboto"/>
              <a:cs typeface="Roboto"/>
            </a:endParaRPr>
          </a:p>
        </p:txBody>
      </p:sp>
      <p:sp>
        <p:nvSpPr>
          <p:cNvPr id="18" name="object 18"/>
          <p:cNvSpPr/>
          <p:nvPr/>
        </p:nvSpPr>
        <p:spPr>
          <a:xfrm>
            <a:off x="3356610" y="2932683"/>
            <a:ext cx="1133475" cy="2524125"/>
          </a:xfrm>
          <a:custGeom>
            <a:avLst/>
            <a:gdLst/>
            <a:ahLst/>
            <a:cxnLst/>
            <a:rect l="l" t="t" r="r" b="b"/>
            <a:pathLst>
              <a:path w="1133475" h="2524125">
                <a:moveTo>
                  <a:pt x="1133475" y="0"/>
                </a:moveTo>
                <a:lnTo>
                  <a:pt x="1052449" y="26416"/>
                </a:lnTo>
                <a:lnTo>
                  <a:pt x="1070317" y="44500"/>
                </a:lnTo>
                <a:lnTo>
                  <a:pt x="1016" y="1099947"/>
                </a:lnTo>
                <a:lnTo>
                  <a:pt x="9969" y="1109027"/>
                </a:lnTo>
                <a:lnTo>
                  <a:pt x="0" y="1116965"/>
                </a:lnTo>
                <a:lnTo>
                  <a:pt x="1076159" y="2471763"/>
                </a:lnTo>
                <a:lnTo>
                  <a:pt x="1056259" y="2487549"/>
                </a:lnTo>
                <a:lnTo>
                  <a:pt x="1133475" y="2523617"/>
                </a:lnTo>
                <a:lnTo>
                  <a:pt x="1124661" y="2481707"/>
                </a:lnTo>
                <a:lnTo>
                  <a:pt x="1115949" y="2440178"/>
                </a:lnTo>
                <a:lnTo>
                  <a:pt x="1095984" y="2456027"/>
                </a:lnTo>
                <a:lnTo>
                  <a:pt x="27063" y="1110068"/>
                </a:lnTo>
                <a:lnTo>
                  <a:pt x="1088110" y="62522"/>
                </a:lnTo>
                <a:lnTo>
                  <a:pt x="1106043" y="80645"/>
                </a:lnTo>
                <a:lnTo>
                  <a:pt x="1121371" y="35560"/>
                </a:lnTo>
                <a:lnTo>
                  <a:pt x="1133475" y="0"/>
                </a:lnTo>
                <a:close/>
              </a:path>
            </a:pathLst>
          </a:custGeom>
          <a:solidFill>
            <a:srgbClr val="444444"/>
          </a:solidFill>
        </p:spPr>
        <p:txBody>
          <a:bodyPr wrap="square" lIns="0" tIns="0" rIns="0" bIns="0" rtlCol="0"/>
          <a:lstStyle/>
          <a:p>
            <a:endParaRPr/>
          </a:p>
        </p:txBody>
      </p:sp>
      <p:grpSp>
        <p:nvGrpSpPr>
          <p:cNvPr id="19" name="object 19"/>
          <p:cNvGrpSpPr/>
          <p:nvPr/>
        </p:nvGrpSpPr>
        <p:grpSpPr>
          <a:xfrm>
            <a:off x="9289288" y="1981580"/>
            <a:ext cx="859790" cy="859790"/>
            <a:chOff x="9289288" y="1981580"/>
            <a:chExt cx="859790" cy="859790"/>
          </a:xfrm>
        </p:grpSpPr>
        <p:sp>
          <p:nvSpPr>
            <p:cNvPr id="20" name="object 20"/>
            <p:cNvSpPr/>
            <p:nvPr/>
          </p:nvSpPr>
          <p:spPr>
            <a:xfrm>
              <a:off x="9289288" y="1981580"/>
              <a:ext cx="859790" cy="859790"/>
            </a:xfrm>
            <a:custGeom>
              <a:avLst/>
              <a:gdLst/>
              <a:ahLst/>
              <a:cxnLst/>
              <a:rect l="l" t="t" r="r" b="b"/>
              <a:pathLst>
                <a:path w="859790" h="859789">
                  <a:moveTo>
                    <a:pt x="716279" y="0"/>
                  </a:moveTo>
                  <a:lnTo>
                    <a:pt x="0" y="0"/>
                  </a:lnTo>
                  <a:lnTo>
                    <a:pt x="0" y="716280"/>
                  </a:lnTo>
                  <a:lnTo>
                    <a:pt x="143255" y="859536"/>
                  </a:lnTo>
                  <a:lnTo>
                    <a:pt x="859535" y="859536"/>
                  </a:lnTo>
                  <a:lnTo>
                    <a:pt x="859535" y="143256"/>
                  </a:lnTo>
                  <a:lnTo>
                    <a:pt x="716279" y="0"/>
                  </a:lnTo>
                  <a:close/>
                </a:path>
              </a:pathLst>
            </a:custGeom>
            <a:solidFill>
              <a:srgbClr val="434343"/>
            </a:solidFill>
          </p:spPr>
          <p:txBody>
            <a:bodyPr wrap="square" lIns="0" tIns="0" rIns="0" bIns="0" rtlCol="0"/>
            <a:lstStyle/>
            <a:p>
              <a:endParaRPr/>
            </a:p>
          </p:txBody>
        </p:sp>
        <p:sp>
          <p:nvSpPr>
            <p:cNvPr id="21" name="object 21"/>
            <p:cNvSpPr/>
            <p:nvPr/>
          </p:nvSpPr>
          <p:spPr>
            <a:xfrm>
              <a:off x="9529826" y="2178938"/>
              <a:ext cx="370205" cy="442595"/>
            </a:xfrm>
            <a:custGeom>
              <a:avLst/>
              <a:gdLst/>
              <a:ahLst/>
              <a:cxnLst/>
              <a:rect l="l" t="t" r="r" b="b"/>
              <a:pathLst>
                <a:path w="370204" h="442594">
                  <a:moveTo>
                    <a:pt x="168401" y="0"/>
                  </a:moveTo>
                  <a:lnTo>
                    <a:pt x="123780" y="5890"/>
                  </a:lnTo>
                  <a:lnTo>
                    <a:pt x="83594" y="22568"/>
                  </a:lnTo>
                  <a:lnTo>
                    <a:pt x="49482" y="48545"/>
                  </a:lnTo>
                  <a:lnTo>
                    <a:pt x="23085" y="82333"/>
                  </a:lnTo>
                  <a:lnTo>
                    <a:pt x="6044" y="122443"/>
                  </a:lnTo>
                  <a:lnTo>
                    <a:pt x="0" y="167386"/>
                  </a:lnTo>
                  <a:lnTo>
                    <a:pt x="3423" y="201634"/>
                  </a:lnTo>
                  <a:lnTo>
                    <a:pt x="13477" y="234013"/>
                  </a:lnTo>
                  <a:lnTo>
                    <a:pt x="29843" y="263558"/>
                  </a:lnTo>
                  <a:lnTo>
                    <a:pt x="52197" y="289306"/>
                  </a:lnTo>
                  <a:lnTo>
                    <a:pt x="52197" y="436752"/>
                  </a:lnTo>
                  <a:lnTo>
                    <a:pt x="58039" y="442595"/>
                  </a:lnTo>
                  <a:lnTo>
                    <a:pt x="227583" y="442595"/>
                  </a:lnTo>
                  <a:lnTo>
                    <a:pt x="233299" y="436752"/>
                  </a:lnTo>
                  <a:lnTo>
                    <a:pt x="233299" y="415925"/>
                  </a:lnTo>
                  <a:lnTo>
                    <a:pt x="75438" y="415925"/>
                  </a:lnTo>
                  <a:lnTo>
                    <a:pt x="75438" y="280035"/>
                  </a:lnTo>
                  <a:lnTo>
                    <a:pt x="74295" y="276606"/>
                  </a:lnTo>
                  <a:lnTo>
                    <a:pt x="70866" y="274193"/>
                  </a:lnTo>
                  <a:lnTo>
                    <a:pt x="50673" y="251485"/>
                  </a:lnTo>
                  <a:lnTo>
                    <a:pt x="35718" y="225599"/>
                  </a:lnTo>
                  <a:lnTo>
                    <a:pt x="26431" y="197308"/>
                  </a:lnTo>
                  <a:lnTo>
                    <a:pt x="23241" y="167386"/>
                  </a:lnTo>
                  <a:lnTo>
                    <a:pt x="30484" y="122443"/>
                  </a:lnTo>
                  <a:lnTo>
                    <a:pt x="50847" y="82982"/>
                  </a:lnTo>
                  <a:lnTo>
                    <a:pt x="81780" y="52272"/>
                  </a:lnTo>
                  <a:lnTo>
                    <a:pt x="120955" y="32205"/>
                  </a:lnTo>
                  <a:lnTo>
                    <a:pt x="165989" y="25019"/>
                  </a:lnTo>
                  <a:lnTo>
                    <a:pt x="254012" y="25019"/>
                  </a:lnTo>
                  <a:lnTo>
                    <a:pt x="248969" y="21216"/>
                  </a:lnTo>
                  <a:lnTo>
                    <a:pt x="204343" y="3683"/>
                  </a:lnTo>
                  <a:lnTo>
                    <a:pt x="195226" y="2089"/>
                  </a:lnTo>
                  <a:lnTo>
                    <a:pt x="186181" y="936"/>
                  </a:lnTo>
                  <a:lnTo>
                    <a:pt x="177232" y="236"/>
                  </a:lnTo>
                  <a:lnTo>
                    <a:pt x="168401" y="0"/>
                  </a:lnTo>
                  <a:close/>
                </a:path>
                <a:path w="370204" h="442594">
                  <a:moveTo>
                    <a:pt x="254012" y="25019"/>
                  </a:moveTo>
                  <a:lnTo>
                    <a:pt x="165989" y="25019"/>
                  </a:lnTo>
                  <a:lnTo>
                    <a:pt x="173444" y="25209"/>
                  </a:lnTo>
                  <a:lnTo>
                    <a:pt x="180959" y="25781"/>
                  </a:lnTo>
                  <a:lnTo>
                    <a:pt x="233959" y="42541"/>
                  </a:lnTo>
                  <a:lnTo>
                    <a:pt x="265858" y="66992"/>
                  </a:lnTo>
                  <a:lnTo>
                    <a:pt x="289923" y="99254"/>
                  </a:lnTo>
                  <a:lnTo>
                    <a:pt x="304165" y="137160"/>
                  </a:lnTo>
                  <a:lnTo>
                    <a:pt x="307975" y="165671"/>
                  </a:lnTo>
                  <a:lnTo>
                    <a:pt x="307791" y="178647"/>
                  </a:lnTo>
                  <a:lnTo>
                    <a:pt x="307772" y="180022"/>
                  </a:lnTo>
                  <a:lnTo>
                    <a:pt x="306450" y="194183"/>
                  </a:lnTo>
                  <a:lnTo>
                    <a:pt x="306450" y="199898"/>
                  </a:lnTo>
                  <a:lnTo>
                    <a:pt x="307721" y="202184"/>
                  </a:lnTo>
                  <a:lnTo>
                    <a:pt x="341375" y="266064"/>
                  </a:lnTo>
                  <a:lnTo>
                    <a:pt x="342981" y="272589"/>
                  </a:lnTo>
                  <a:lnTo>
                    <a:pt x="341360" y="279019"/>
                  </a:lnTo>
                  <a:lnTo>
                    <a:pt x="337143" y="283924"/>
                  </a:lnTo>
                  <a:lnTo>
                    <a:pt x="330962" y="285876"/>
                  </a:lnTo>
                  <a:lnTo>
                    <a:pt x="289051" y="285876"/>
                  </a:lnTo>
                  <a:lnTo>
                    <a:pt x="283337" y="291591"/>
                  </a:lnTo>
                  <a:lnTo>
                    <a:pt x="283337" y="363727"/>
                  </a:lnTo>
                  <a:lnTo>
                    <a:pt x="210184" y="363727"/>
                  </a:lnTo>
                  <a:lnTo>
                    <a:pt x="204343" y="369443"/>
                  </a:lnTo>
                  <a:lnTo>
                    <a:pt x="204343" y="415925"/>
                  </a:lnTo>
                  <a:lnTo>
                    <a:pt x="233299" y="415925"/>
                  </a:lnTo>
                  <a:lnTo>
                    <a:pt x="233299" y="390398"/>
                  </a:lnTo>
                  <a:lnTo>
                    <a:pt x="305307" y="390398"/>
                  </a:lnTo>
                  <a:lnTo>
                    <a:pt x="311150" y="384556"/>
                  </a:lnTo>
                  <a:lnTo>
                    <a:pt x="311150" y="311403"/>
                  </a:lnTo>
                  <a:lnTo>
                    <a:pt x="333248" y="311403"/>
                  </a:lnTo>
                  <a:lnTo>
                    <a:pt x="351847" y="305603"/>
                  </a:lnTo>
                  <a:lnTo>
                    <a:pt x="364696" y="291957"/>
                  </a:lnTo>
                  <a:lnTo>
                    <a:pt x="369949" y="273524"/>
                  </a:lnTo>
                  <a:lnTo>
                    <a:pt x="365759" y="253364"/>
                  </a:lnTo>
                  <a:lnTo>
                    <a:pt x="333248" y="194183"/>
                  </a:lnTo>
                  <a:lnTo>
                    <a:pt x="335158" y="178647"/>
                  </a:lnTo>
                  <a:lnTo>
                    <a:pt x="335539" y="167386"/>
                  </a:lnTo>
                  <a:lnTo>
                    <a:pt x="335597" y="165671"/>
                  </a:lnTo>
                  <a:lnTo>
                    <a:pt x="335676" y="163337"/>
                  </a:lnTo>
                  <a:lnTo>
                    <a:pt x="334694" y="148052"/>
                  </a:lnTo>
                  <a:lnTo>
                    <a:pt x="332104" y="132587"/>
                  </a:lnTo>
                  <a:lnTo>
                    <a:pt x="315553" y="87622"/>
                  </a:lnTo>
                  <a:lnTo>
                    <a:pt x="286940" y="49847"/>
                  </a:lnTo>
                  <a:lnTo>
                    <a:pt x="254012" y="25019"/>
                  </a:lnTo>
                  <a:close/>
                </a:path>
              </a:pathLst>
            </a:custGeom>
            <a:solidFill>
              <a:srgbClr val="FFFFFF"/>
            </a:solidFill>
          </p:spPr>
          <p:txBody>
            <a:bodyPr wrap="square" lIns="0" tIns="0" rIns="0" bIns="0" rtlCol="0"/>
            <a:lstStyle/>
            <a:p>
              <a:endParaRPr/>
            </a:p>
          </p:txBody>
        </p:sp>
        <p:pic>
          <p:nvPicPr>
            <p:cNvPr id="22" name="object 22"/>
            <p:cNvPicPr/>
            <p:nvPr/>
          </p:nvPicPr>
          <p:blipFill>
            <a:blip r:embed="rId10" cstate="print"/>
            <a:stretch>
              <a:fillRect/>
            </a:stretch>
          </p:blipFill>
          <p:spPr>
            <a:xfrm>
              <a:off x="9591294" y="2230246"/>
              <a:ext cx="212471" cy="206628"/>
            </a:xfrm>
            <a:prstGeom prst="rect">
              <a:avLst/>
            </a:prstGeom>
          </p:spPr>
        </p:pic>
      </p:grpSp>
      <p:grpSp>
        <p:nvGrpSpPr>
          <p:cNvPr id="23" name="object 23"/>
          <p:cNvGrpSpPr/>
          <p:nvPr/>
        </p:nvGrpSpPr>
        <p:grpSpPr>
          <a:xfrm>
            <a:off x="9305670" y="4500498"/>
            <a:ext cx="859790" cy="859790"/>
            <a:chOff x="9305670" y="4500498"/>
            <a:chExt cx="859790" cy="859790"/>
          </a:xfrm>
        </p:grpSpPr>
        <p:sp>
          <p:nvSpPr>
            <p:cNvPr id="24" name="object 24"/>
            <p:cNvSpPr/>
            <p:nvPr/>
          </p:nvSpPr>
          <p:spPr>
            <a:xfrm>
              <a:off x="9305670" y="4500498"/>
              <a:ext cx="859790" cy="859790"/>
            </a:xfrm>
            <a:custGeom>
              <a:avLst/>
              <a:gdLst/>
              <a:ahLst/>
              <a:cxnLst/>
              <a:rect l="l" t="t" r="r" b="b"/>
              <a:pathLst>
                <a:path w="859790" h="859789">
                  <a:moveTo>
                    <a:pt x="716406" y="0"/>
                  </a:moveTo>
                  <a:lnTo>
                    <a:pt x="0" y="0"/>
                  </a:lnTo>
                  <a:lnTo>
                    <a:pt x="0" y="716407"/>
                  </a:lnTo>
                  <a:lnTo>
                    <a:pt x="143255" y="859663"/>
                  </a:lnTo>
                  <a:lnTo>
                    <a:pt x="859662" y="859663"/>
                  </a:lnTo>
                  <a:lnTo>
                    <a:pt x="859662" y="143256"/>
                  </a:lnTo>
                  <a:lnTo>
                    <a:pt x="716406" y="0"/>
                  </a:lnTo>
                  <a:close/>
                </a:path>
              </a:pathLst>
            </a:custGeom>
            <a:solidFill>
              <a:srgbClr val="434343"/>
            </a:solidFill>
          </p:spPr>
          <p:txBody>
            <a:bodyPr wrap="square" lIns="0" tIns="0" rIns="0" bIns="0" rtlCol="0"/>
            <a:lstStyle/>
            <a:p>
              <a:endParaRPr/>
            </a:p>
          </p:txBody>
        </p:sp>
        <p:sp>
          <p:nvSpPr>
            <p:cNvPr id="25" name="object 25"/>
            <p:cNvSpPr/>
            <p:nvPr/>
          </p:nvSpPr>
          <p:spPr>
            <a:xfrm>
              <a:off x="9528429" y="4674107"/>
              <a:ext cx="398145" cy="459740"/>
            </a:xfrm>
            <a:custGeom>
              <a:avLst/>
              <a:gdLst/>
              <a:ahLst/>
              <a:cxnLst/>
              <a:rect l="l" t="t" r="r" b="b"/>
              <a:pathLst>
                <a:path w="398145" h="459739">
                  <a:moveTo>
                    <a:pt x="340868" y="232130"/>
                  </a:moveTo>
                  <a:lnTo>
                    <a:pt x="337820" y="219710"/>
                  </a:lnTo>
                  <a:lnTo>
                    <a:pt x="336397" y="216535"/>
                  </a:lnTo>
                  <a:lnTo>
                    <a:pt x="333248" y="209423"/>
                  </a:lnTo>
                  <a:lnTo>
                    <a:pt x="327533" y="203835"/>
                  </a:lnTo>
                  <a:lnTo>
                    <a:pt x="324104" y="201549"/>
                  </a:lnTo>
                  <a:lnTo>
                    <a:pt x="317639" y="195961"/>
                  </a:lnTo>
                  <a:lnTo>
                    <a:pt x="310515" y="192100"/>
                  </a:lnTo>
                  <a:lnTo>
                    <a:pt x="310515" y="235585"/>
                  </a:lnTo>
                  <a:lnTo>
                    <a:pt x="310515" y="241300"/>
                  </a:lnTo>
                  <a:lnTo>
                    <a:pt x="305943" y="244729"/>
                  </a:lnTo>
                  <a:lnTo>
                    <a:pt x="181356" y="370459"/>
                  </a:lnTo>
                  <a:lnTo>
                    <a:pt x="177419" y="371856"/>
                  </a:lnTo>
                  <a:lnTo>
                    <a:pt x="169418" y="371856"/>
                  </a:lnTo>
                  <a:lnTo>
                    <a:pt x="165481" y="370459"/>
                  </a:lnTo>
                  <a:lnTo>
                    <a:pt x="162687" y="367538"/>
                  </a:lnTo>
                  <a:lnTo>
                    <a:pt x="95504" y="300482"/>
                  </a:lnTo>
                  <a:lnTo>
                    <a:pt x="95504" y="290195"/>
                  </a:lnTo>
                  <a:lnTo>
                    <a:pt x="101219" y="284607"/>
                  </a:lnTo>
                  <a:lnTo>
                    <a:pt x="104648" y="282321"/>
                  </a:lnTo>
                  <a:lnTo>
                    <a:pt x="107442" y="279400"/>
                  </a:lnTo>
                  <a:lnTo>
                    <a:pt x="111125" y="278003"/>
                  </a:lnTo>
                  <a:lnTo>
                    <a:pt x="118618" y="278003"/>
                  </a:lnTo>
                  <a:lnTo>
                    <a:pt x="122301" y="279400"/>
                  </a:lnTo>
                  <a:lnTo>
                    <a:pt x="125095" y="282321"/>
                  </a:lnTo>
                  <a:lnTo>
                    <a:pt x="162687" y="318643"/>
                  </a:lnTo>
                  <a:lnTo>
                    <a:pt x="165481" y="321564"/>
                  </a:lnTo>
                  <a:lnTo>
                    <a:pt x="169418" y="322961"/>
                  </a:lnTo>
                  <a:lnTo>
                    <a:pt x="177419" y="322961"/>
                  </a:lnTo>
                  <a:lnTo>
                    <a:pt x="181356" y="321564"/>
                  </a:lnTo>
                  <a:lnTo>
                    <a:pt x="213868" y="289052"/>
                  </a:lnTo>
                  <a:lnTo>
                    <a:pt x="284861" y="218059"/>
                  </a:lnTo>
                  <a:lnTo>
                    <a:pt x="288925" y="216535"/>
                  </a:lnTo>
                  <a:lnTo>
                    <a:pt x="296799" y="216535"/>
                  </a:lnTo>
                  <a:lnTo>
                    <a:pt x="300863" y="218059"/>
                  </a:lnTo>
                  <a:lnTo>
                    <a:pt x="305943" y="223139"/>
                  </a:lnTo>
                  <a:lnTo>
                    <a:pt x="307086" y="225425"/>
                  </a:lnTo>
                  <a:lnTo>
                    <a:pt x="309372" y="227711"/>
                  </a:lnTo>
                  <a:lnTo>
                    <a:pt x="310515" y="235585"/>
                  </a:lnTo>
                  <a:lnTo>
                    <a:pt x="310515" y="192100"/>
                  </a:lnTo>
                  <a:lnTo>
                    <a:pt x="310235" y="191947"/>
                  </a:lnTo>
                  <a:lnTo>
                    <a:pt x="302145" y="189534"/>
                  </a:lnTo>
                  <a:lnTo>
                    <a:pt x="293624" y="188722"/>
                  </a:lnTo>
                  <a:lnTo>
                    <a:pt x="284924" y="189534"/>
                  </a:lnTo>
                  <a:lnTo>
                    <a:pt x="276326" y="191947"/>
                  </a:lnTo>
                  <a:lnTo>
                    <a:pt x="268097" y="195961"/>
                  </a:lnTo>
                  <a:lnTo>
                    <a:pt x="260477" y="201549"/>
                  </a:lnTo>
                  <a:lnTo>
                    <a:pt x="172847" y="289052"/>
                  </a:lnTo>
                  <a:lnTo>
                    <a:pt x="161798" y="278003"/>
                  </a:lnTo>
                  <a:lnTo>
                    <a:pt x="131470" y="252183"/>
                  </a:lnTo>
                  <a:lnTo>
                    <a:pt x="114935" y="248793"/>
                  </a:lnTo>
                  <a:lnTo>
                    <a:pt x="108966" y="248793"/>
                  </a:lnTo>
                  <a:lnTo>
                    <a:pt x="102870" y="249936"/>
                  </a:lnTo>
                  <a:lnTo>
                    <a:pt x="96647" y="252730"/>
                  </a:lnTo>
                  <a:lnTo>
                    <a:pt x="88531" y="256247"/>
                  </a:lnTo>
                  <a:lnTo>
                    <a:pt x="82931" y="260604"/>
                  </a:lnTo>
                  <a:lnTo>
                    <a:pt x="80772" y="265176"/>
                  </a:lnTo>
                  <a:lnTo>
                    <a:pt x="71120" y="279806"/>
                  </a:lnTo>
                  <a:lnTo>
                    <a:pt x="67906" y="296633"/>
                  </a:lnTo>
                  <a:lnTo>
                    <a:pt x="71120" y="313664"/>
                  </a:lnTo>
                  <a:lnTo>
                    <a:pt x="80772" y="328930"/>
                  </a:lnTo>
                  <a:lnTo>
                    <a:pt x="140970" y="390398"/>
                  </a:lnTo>
                  <a:lnTo>
                    <a:pt x="172593" y="403098"/>
                  </a:lnTo>
                  <a:lnTo>
                    <a:pt x="181356" y="402310"/>
                  </a:lnTo>
                  <a:lnTo>
                    <a:pt x="189992" y="399948"/>
                  </a:lnTo>
                  <a:lnTo>
                    <a:pt x="198234" y="395973"/>
                  </a:lnTo>
                  <a:lnTo>
                    <a:pt x="205867" y="390398"/>
                  </a:lnTo>
                  <a:lnTo>
                    <a:pt x="224205" y="371856"/>
                  </a:lnTo>
                  <a:lnTo>
                    <a:pt x="327533" y="267462"/>
                  </a:lnTo>
                  <a:lnTo>
                    <a:pt x="335407" y="256984"/>
                  </a:lnTo>
                  <a:lnTo>
                    <a:pt x="339953" y="244881"/>
                  </a:lnTo>
                  <a:lnTo>
                    <a:pt x="340868" y="232130"/>
                  </a:lnTo>
                  <a:close/>
                </a:path>
                <a:path w="398145" h="459739">
                  <a:moveTo>
                    <a:pt x="398145" y="76327"/>
                  </a:moveTo>
                  <a:lnTo>
                    <a:pt x="397002" y="67310"/>
                  </a:lnTo>
                  <a:lnTo>
                    <a:pt x="390144" y="60452"/>
                  </a:lnTo>
                  <a:lnTo>
                    <a:pt x="367411" y="60452"/>
                  </a:lnTo>
                  <a:lnTo>
                    <a:pt x="367411" y="90043"/>
                  </a:lnTo>
                  <a:lnTo>
                    <a:pt x="367411" y="429006"/>
                  </a:lnTo>
                  <a:lnTo>
                    <a:pt x="28448" y="429006"/>
                  </a:lnTo>
                  <a:lnTo>
                    <a:pt x="28448" y="90043"/>
                  </a:lnTo>
                  <a:lnTo>
                    <a:pt x="68199" y="90043"/>
                  </a:lnTo>
                  <a:lnTo>
                    <a:pt x="68199" y="112776"/>
                  </a:lnTo>
                  <a:lnTo>
                    <a:pt x="76200" y="119634"/>
                  </a:lnTo>
                  <a:lnTo>
                    <a:pt x="332105" y="119634"/>
                  </a:lnTo>
                  <a:lnTo>
                    <a:pt x="337820" y="112776"/>
                  </a:lnTo>
                  <a:lnTo>
                    <a:pt x="337820" y="90043"/>
                  </a:lnTo>
                  <a:lnTo>
                    <a:pt x="367411" y="90043"/>
                  </a:lnTo>
                  <a:lnTo>
                    <a:pt x="367411" y="60452"/>
                  </a:lnTo>
                  <a:lnTo>
                    <a:pt x="334391" y="60452"/>
                  </a:lnTo>
                  <a:lnTo>
                    <a:pt x="328117" y="48653"/>
                  </a:lnTo>
                  <a:lnTo>
                    <a:pt x="318465" y="39281"/>
                  </a:lnTo>
                  <a:lnTo>
                    <a:pt x="309372" y="34683"/>
                  </a:lnTo>
                  <a:lnTo>
                    <a:pt x="309372" y="74041"/>
                  </a:lnTo>
                  <a:lnTo>
                    <a:pt x="309372" y="90043"/>
                  </a:lnTo>
                  <a:lnTo>
                    <a:pt x="100076" y="90043"/>
                  </a:lnTo>
                  <a:lnTo>
                    <a:pt x="100076" y="76327"/>
                  </a:lnTo>
                  <a:lnTo>
                    <a:pt x="98933" y="76327"/>
                  </a:lnTo>
                  <a:lnTo>
                    <a:pt x="98933" y="67310"/>
                  </a:lnTo>
                  <a:lnTo>
                    <a:pt x="105791" y="61595"/>
                  </a:lnTo>
                  <a:lnTo>
                    <a:pt x="112522" y="60452"/>
                  </a:lnTo>
                  <a:lnTo>
                    <a:pt x="180848" y="60452"/>
                  </a:lnTo>
                  <a:lnTo>
                    <a:pt x="186563" y="53594"/>
                  </a:lnTo>
                  <a:lnTo>
                    <a:pt x="186563" y="36576"/>
                  </a:lnTo>
                  <a:lnTo>
                    <a:pt x="193294" y="30861"/>
                  </a:lnTo>
                  <a:lnTo>
                    <a:pt x="202438" y="28575"/>
                  </a:lnTo>
                  <a:lnTo>
                    <a:pt x="210439" y="28575"/>
                  </a:lnTo>
                  <a:lnTo>
                    <a:pt x="216027" y="36576"/>
                  </a:lnTo>
                  <a:lnTo>
                    <a:pt x="218313" y="44577"/>
                  </a:lnTo>
                  <a:lnTo>
                    <a:pt x="218313" y="53594"/>
                  </a:lnTo>
                  <a:lnTo>
                    <a:pt x="225171" y="59309"/>
                  </a:lnTo>
                  <a:lnTo>
                    <a:pt x="301371" y="59309"/>
                  </a:lnTo>
                  <a:lnTo>
                    <a:pt x="307086" y="66167"/>
                  </a:lnTo>
                  <a:lnTo>
                    <a:pt x="309372" y="74041"/>
                  </a:lnTo>
                  <a:lnTo>
                    <a:pt x="309372" y="34683"/>
                  </a:lnTo>
                  <a:lnTo>
                    <a:pt x="306260" y="33096"/>
                  </a:lnTo>
                  <a:lnTo>
                    <a:pt x="292354" y="30861"/>
                  </a:lnTo>
                  <a:lnTo>
                    <a:pt x="244475" y="30861"/>
                  </a:lnTo>
                  <a:lnTo>
                    <a:pt x="243319" y="28575"/>
                  </a:lnTo>
                  <a:lnTo>
                    <a:pt x="238023" y="18008"/>
                  </a:lnTo>
                  <a:lnTo>
                    <a:pt x="228295" y="8293"/>
                  </a:lnTo>
                  <a:lnTo>
                    <a:pt x="216192" y="2146"/>
                  </a:lnTo>
                  <a:lnTo>
                    <a:pt x="202692" y="0"/>
                  </a:lnTo>
                  <a:lnTo>
                    <a:pt x="196977" y="0"/>
                  </a:lnTo>
                  <a:lnTo>
                    <a:pt x="164566" y="21513"/>
                  </a:lnTo>
                  <a:lnTo>
                    <a:pt x="161544" y="30861"/>
                  </a:lnTo>
                  <a:lnTo>
                    <a:pt x="113665" y="30861"/>
                  </a:lnTo>
                  <a:lnTo>
                    <a:pt x="100393" y="33096"/>
                  </a:lnTo>
                  <a:lnTo>
                    <a:pt x="88404" y="39281"/>
                  </a:lnTo>
                  <a:lnTo>
                    <a:pt x="78524" y="48653"/>
                  </a:lnTo>
                  <a:lnTo>
                    <a:pt x="71628" y="60452"/>
                  </a:lnTo>
                  <a:lnTo>
                    <a:pt x="5715" y="60452"/>
                  </a:lnTo>
                  <a:lnTo>
                    <a:pt x="0" y="67310"/>
                  </a:lnTo>
                  <a:lnTo>
                    <a:pt x="0" y="452882"/>
                  </a:lnTo>
                  <a:lnTo>
                    <a:pt x="7874" y="459740"/>
                  </a:lnTo>
                  <a:lnTo>
                    <a:pt x="391287" y="459740"/>
                  </a:lnTo>
                  <a:lnTo>
                    <a:pt x="398145" y="452882"/>
                  </a:lnTo>
                  <a:lnTo>
                    <a:pt x="398145" y="429006"/>
                  </a:lnTo>
                  <a:lnTo>
                    <a:pt x="398145" y="76327"/>
                  </a:lnTo>
                  <a:close/>
                </a:path>
              </a:pathLst>
            </a:custGeom>
            <a:solidFill>
              <a:srgbClr val="F1F1F1"/>
            </a:solidFill>
          </p:spPr>
          <p:txBody>
            <a:bodyPr wrap="square" lIns="0" tIns="0" rIns="0" bIns="0" rtlCol="0"/>
            <a:lstStyle/>
            <a:p>
              <a:endParaRPr/>
            </a:p>
          </p:txBody>
        </p:sp>
      </p:grpSp>
      <p:sp>
        <p:nvSpPr>
          <p:cNvPr id="26" name="object 26"/>
          <p:cNvSpPr txBox="1"/>
          <p:nvPr/>
        </p:nvSpPr>
        <p:spPr>
          <a:xfrm>
            <a:off x="8350250" y="1823592"/>
            <a:ext cx="2682240" cy="2218690"/>
          </a:xfrm>
          <a:prstGeom prst="rect">
            <a:avLst/>
          </a:prstGeom>
          <a:ln w="25400">
            <a:solidFill>
              <a:srgbClr val="444444"/>
            </a:solidFill>
          </a:ln>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690"/>
              </a:spcBef>
            </a:pPr>
            <a:endParaRPr sz="2400">
              <a:latin typeface="Times New Roman"/>
              <a:cs typeface="Times New Roman"/>
            </a:endParaRPr>
          </a:p>
          <a:p>
            <a:pPr marL="193040" marR="182245" indent="194945">
              <a:lnSpc>
                <a:spcPct val="100000"/>
              </a:lnSpc>
            </a:pPr>
            <a:r>
              <a:rPr sz="2400" spc="-180" dirty="0">
                <a:solidFill>
                  <a:srgbClr val="434343"/>
                </a:solidFill>
                <a:latin typeface="Roboto"/>
                <a:cs typeface="Roboto"/>
              </a:rPr>
              <a:t>Take</a:t>
            </a:r>
            <a:r>
              <a:rPr sz="2400" spc="-25" dirty="0">
                <a:solidFill>
                  <a:srgbClr val="434343"/>
                </a:solidFill>
                <a:latin typeface="Roboto"/>
                <a:cs typeface="Roboto"/>
              </a:rPr>
              <a:t> </a:t>
            </a:r>
            <a:r>
              <a:rPr sz="2400" spc="-155" dirty="0">
                <a:solidFill>
                  <a:srgbClr val="434343"/>
                </a:solidFill>
                <a:latin typeface="Roboto"/>
                <a:cs typeface="Roboto"/>
              </a:rPr>
              <a:t>part</a:t>
            </a:r>
            <a:r>
              <a:rPr sz="2400" spc="-15" dirty="0">
                <a:solidFill>
                  <a:srgbClr val="434343"/>
                </a:solidFill>
                <a:latin typeface="Roboto"/>
                <a:cs typeface="Roboto"/>
              </a:rPr>
              <a:t> </a:t>
            </a:r>
            <a:r>
              <a:rPr sz="2400" spc="-100" dirty="0">
                <a:solidFill>
                  <a:srgbClr val="434343"/>
                </a:solidFill>
                <a:latin typeface="Roboto"/>
                <a:cs typeface="Roboto"/>
              </a:rPr>
              <a:t>of</a:t>
            </a:r>
            <a:r>
              <a:rPr sz="2400" spc="-30" dirty="0">
                <a:solidFill>
                  <a:srgbClr val="434343"/>
                </a:solidFill>
                <a:latin typeface="Roboto"/>
                <a:cs typeface="Roboto"/>
              </a:rPr>
              <a:t> </a:t>
            </a:r>
            <a:r>
              <a:rPr sz="2400" spc="-25" dirty="0">
                <a:solidFill>
                  <a:srgbClr val="434343"/>
                </a:solidFill>
                <a:latin typeface="Roboto"/>
                <a:cs typeface="Roboto"/>
              </a:rPr>
              <a:t>the </a:t>
            </a:r>
            <a:r>
              <a:rPr sz="2400" spc="-165" dirty="0">
                <a:solidFill>
                  <a:srgbClr val="434343"/>
                </a:solidFill>
                <a:latin typeface="Roboto"/>
                <a:cs typeface="Roboto"/>
              </a:rPr>
              <a:t>data</a:t>
            </a:r>
            <a:r>
              <a:rPr sz="2400" spc="-30" dirty="0">
                <a:solidFill>
                  <a:srgbClr val="434343"/>
                </a:solidFill>
                <a:latin typeface="Roboto"/>
                <a:cs typeface="Roboto"/>
              </a:rPr>
              <a:t> </a:t>
            </a:r>
            <a:r>
              <a:rPr sz="2400" spc="-140" dirty="0">
                <a:solidFill>
                  <a:srgbClr val="434343"/>
                </a:solidFill>
                <a:latin typeface="Roboto"/>
                <a:cs typeface="Roboto"/>
              </a:rPr>
              <a:t>to</a:t>
            </a:r>
            <a:r>
              <a:rPr sz="2400" spc="-35" dirty="0">
                <a:solidFill>
                  <a:srgbClr val="434343"/>
                </a:solidFill>
                <a:latin typeface="Roboto"/>
                <a:cs typeface="Roboto"/>
              </a:rPr>
              <a:t> </a:t>
            </a:r>
            <a:r>
              <a:rPr sz="2400" b="1" dirty="0">
                <a:solidFill>
                  <a:srgbClr val="434343"/>
                </a:solidFill>
                <a:latin typeface="Roboto Cn"/>
                <a:cs typeface="Roboto Cn"/>
              </a:rPr>
              <a:t>train</a:t>
            </a:r>
            <a:r>
              <a:rPr sz="2400" b="1" spc="50" dirty="0">
                <a:solidFill>
                  <a:srgbClr val="434343"/>
                </a:solidFill>
                <a:latin typeface="Roboto Cn"/>
                <a:cs typeface="Roboto Cn"/>
              </a:rPr>
              <a:t> </a:t>
            </a:r>
            <a:r>
              <a:rPr sz="2400" spc="-165" dirty="0">
                <a:solidFill>
                  <a:srgbClr val="434343"/>
                </a:solidFill>
                <a:latin typeface="Roboto"/>
                <a:cs typeface="Roboto"/>
              </a:rPr>
              <a:t>model</a:t>
            </a:r>
            <a:endParaRPr sz="2400">
              <a:latin typeface="Roboto"/>
              <a:cs typeface="Roboto"/>
            </a:endParaRPr>
          </a:p>
        </p:txBody>
      </p:sp>
      <p:sp>
        <p:nvSpPr>
          <p:cNvPr id="27" name="object 27"/>
          <p:cNvSpPr txBox="1"/>
          <p:nvPr/>
        </p:nvSpPr>
        <p:spPr>
          <a:xfrm>
            <a:off x="8362188" y="4347146"/>
            <a:ext cx="2682240" cy="2218690"/>
          </a:xfrm>
          <a:prstGeom prst="rect">
            <a:avLst/>
          </a:prstGeom>
          <a:ln w="25400">
            <a:solidFill>
              <a:srgbClr val="444444"/>
            </a:solidFill>
          </a:ln>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spcBef>
                <a:spcPts val="2720"/>
              </a:spcBef>
            </a:pPr>
            <a:endParaRPr sz="2400">
              <a:latin typeface="Times New Roman"/>
              <a:cs typeface="Times New Roman"/>
            </a:endParaRPr>
          </a:p>
          <a:p>
            <a:pPr marL="90805" marR="136525" algn="ctr">
              <a:lnSpc>
                <a:spcPct val="100000"/>
              </a:lnSpc>
            </a:pPr>
            <a:r>
              <a:rPr sz="2400" spc="-180" dirty="0">
                <a:solidFill>
                  <a:srgbClr val="434343"/>
                </a:solidFill>
                <a:latin typeface="Roboto"/>
                <a:cs typeface="Roboto"/>
              </a:rPr>
              <a:t>Take</a:t>
            </a:r>
            <a:r>
              <a:rPr sz="2400" spc="-5" dirty="0">
                <a:solidFill>
                  <a:srgbClr val="434343"/>
                </a:solidFill>
                <a:latin typeface="Roboto"/>
                <a:cs typeface="Roboto"/>
              </a:rPr>
              <a:t> </a:t>
            </a:r>
            <a:r>
              <a:rPr sz="2400" spc="-175" dirty="0">
                <a:solidFill>
                  <a:srgbClr val="434343"/>
                </a:solidFill>
                <a:latin typeface="Roboto"/>
                <a:cs typeface="Roboto"/>
              </a:rPr>
              <a:t>another</a:t>
            </a:r>
            <a:r>
              <a:rPr sz="2400" spc="-5" dirty="0">
                <a:solidFill>
                  <a:srgbClr val="434343"/>
                </a:solidFill>
                <a:latin typeface="Roboto"/>
                <a:cs typeface="Roboto"/>
              </a:rPr>
              <a:t> </a:t>
            </a:r>
            <a:r>
              <a:rPr sz="2400" spc="-155" dirty="0">
                <a:solidFill>
                  <a:srgbClr val="434343"/>
                </a:solidFill>
                <a:latin typeface="Roboto"/>
                <a:cs typeface="Roboto"/>
              </a:rPr>
              <a:t>part</a:t>
            </a:r>
            <a:r>
              <a:rPr sz="2400" spc="5" dirty="0">
                <a:solidFill>
                  <a:srgbClr val="434343"/>
                </a:solidFill>
                <a:latin typeface="Roboto"/>
                <a:cs typeface="Roboto"/>
              </a:rPr>
              <a:t> </a:t>
            </a:r>
            <a:r>
              <a:rPr sz="2400" spc="-40" dirty="0">
                <a:solidFill>
                  <a:srgbClr val="434343"/>
                </a:solidFill>
                <a:latin typeface="Roboto"/>
                <a:cs typeface="Roboto"/>
              </a:rPr>
              <a:t>of </a:t>
            </a:r>
            <a:r>
              <a:rPr sz="2400" spc="-155" dirty="0">
                <a:solidFill>
                  <a:srgbClr val="434343"/>
                </a:solidFill>
                <a:latin typeface="Roboto"/>
                <a:cs typeface="Roboto"/>
              </a:rPr>
              <a:t>the</a:t>
            </a:r>
            <a:r>
              <a:rPr sz="2400" spc="-30" dirty="0">
                <a:solidFill>
                  <a:srgbClr val="434343"/>
                </a:solidFill>
                <a:latin typeface="Roboto"/>
                <a:cs typeface="Roboto"/>
              </a:rPr>
              <a:t> </a:t>
            </a:r>
            <a:r>
              <a:rPr sz="2400" spc="-165" dirty="0">
                <a:solidFill>
                  <a:srgbClr val="434343"/>
                </a:solidFill>
                <a:latin typeface="Roboto"/>
                <a:cs typeface="Roboto"/>
              </a:rPr>
              <a:t>data</a:t>
            </a:r>
            <a:r>
              <a:rPr sz="2400" spc="-30" dirty="0">
                <a:solidFill>
                  <a:srgbClr val="434343"/>
                </a:solidFill>
                <a:latin typeface="Roboto"/>
                <a:cs typeface="Roboto"/>
              </a:rPr>
              <a:t> </a:t>
            </a:r>
            <a:r>
              <a:rPr sz="2400" spc="-135" dirty="0">
                <a:solidFill>
                  <a:srgbClr val="434343"/>
                </a:solidFill>
                <a:latin typeface="Roboto"/>
                <a:cs typeface="Roboto"/>
              </a:rPr>
              <a:t>to</a:t>
            </a:r>
            <a:r>
              <a:rPr sz="2400" spc="-40" dirty="0">
                <a:solidFill>
                  <a:srgbClr val="434343"/>
                </a:solidFill>
                <a:latin typeface="Roboto"/>
                <a:cs typeface="Roboto"/>
              </a:rPr>
              <a:t> </a:t>
            </a:r>
            <a:r>
              <a:rPr sz="2400" b="1" spc="-20" dirty="0">
                <a:solidFill>
                  <a:srgbClr val="434343"/>
                </a:solidFill>
                <a:latin typeface="Roboto Cn"/>
                <a:cs typeface="Roboto Cn"/>
              </a:rPr>
              <a:t>test </a:t>
            </a:r>
            <a:r>
              <a:rPr sz="2400" spc="-10" dirty="0">
                <a:solidFill>
                  <a:srgbClr val="434343"/>
                </a:solidFill>
                <a:latin typeface="Roboto"/>
                <a:cs typeface="Roboto"/>
              </a:rPr>
              <a:t>model</a:t>
            </a:r>
            <a:endParaRPr sz="2400">
              <a:latin typeface="Roboto"/>
              <a:cs typeface="Roboto"/>
            </a:endParaRPr>
          </a:p>
        </p:txBody>
      </p:sp>
      <p:grpSp>
        <p:nvGrpSpPr>
          <p:cNvPr id="28" name="object 28"/>
          <p:cNvGrpSpPr/>
          <p:nvPr/>
        </p:nvGrpSpPr>
        <p:grpSpPr>
          <a:xfrm>
            <a:off x="7273290" y="2596133"/>
            <a:ext cx="936625" cy="671830"/>
            <a:chOff x="7273290" y="2596133"/>
            <a:chExt cx="936625" cy="671830"/>
          </a:xfrm>
        </p:grpSpPr>
        <p:sp>
          <p:nvSpPr>
            <p:cNvPr id="29" name="object 29"/>
            <p:cNvSpPr/>
            <p:nvPr/>
          </p:nvSpPr>
          <p:spPr>
            <a:xfrm>
              <a:off x="7285990" y="2608833"/>
              <a:ext cx="911225" cy="646430"/>
            </a:xfrm>
            <a:custGeom>
              <a:avLst/>
              <a:gdLst/>
              <a:ahLst/>
              <a:cxnLst/>
              <a:rect l="l" t="t" r="r" b="b"/>
              <a:pathLst>
                <a:path w="911225" h="646429">
                  <a:moveTo>
                    <a:pt x="588136" y="0"/>
                  </a:moveTo>
                  <a:lnTo>
                    <a:pt x="588136" y="161543"/>
                  </a:lnTo>
                  <a:lnTo>
                    <a:pt x="0" y="161543"/>
                  </a:lnTo>
                  <a:lnTo>
                    <a:pt x="0" y="484631"/>
                  </a:lnTo>
                  <a:lnTo>
                    <a:pt x="588136" y="484631"/>
                  </a:lnTo>
                  <a:lnTo>
                    <a:pt x="588136" y="646176"/>
                  </a:lnTo>
                  <a:lnTo>
                    <a:pt x="911225" y="323088"/>
                  </a:lnTo>
                  <a:lnTo>
                    <a:pt x="588136" y="0"/>
                  </a:lnTo>
                  <a:close/>
                </a:path>
              </a:pathLst>
            </a:custGeom>
            <a:solidFill>
              <a:srgbClr val="434343"/>
            </a:solidFill>
          </p:spPr>
          <p:txBody>
            <a:bodyPr wrap="square" lIns="0" tIns="0" rIns="0" bIns="0" rtlCol="0"/>
            <a:lstStyle/>
            <a:p>
              <a:endParaRPr/>
            </a:p>
          </p:txBody>
        </p:sp>
        <p:sp>
          <p:nvSpPr>
            <p:cNvPr id="30" name="object 30"/>
            <p:cNvSpPr/>
            <p:nvPr/>
          </p:nvSpPr>
          <p:spPr>
            <a:xfrm>
              <a:off x="7285990" y="2608833"/>
              <a:ext cx="911225" cy="646430"/>
            </a:xfrm>
            <a:custGeom>
              <a:avLst/>
              <a:gdLst/>
              <a:ahLst/>
              <a:cxnLst/>
              <a:rect l="l" t="t" r="r" b="b"/>
              <a:pathLst>
                <a:path w="911225" h="646429">
                  <a:moveTo>
                    <a:pt x="0" y="161543"/>
                  </a:moveTo>
                  <a:lnTo>
                    <a:pt x="588136" y="161543"/>
                  </a:lnTo>
                  <a:lnTo>
                    <a:pt x="588136" y="0"/>
                  </a:lnTo>
                  <a:lnTo>
                    <a:pt x="911225" y="323088"/>
                  </a:lnTo>
                  <a:lnTo>
                    <a:pt x="588136" y="646176"/>
                  </a:lnTo>
                  <a:lnTo>
                    <a:pt x="588136" y="484631"/>
                  </a:lnTo>
                  <a:lnTo>
                    <a:pt x="0" y="484631"/>
                  </a:lnTo>
                  <a:lnTo>
                    <a:pt x="0" y="161543"/>
                  </a:lnTo>
                  <a:close/>
                </a:path>
              </a:pathLst>
            </a:custGeom>
            <a:ln w="25400">
              <a:solidFill>
                <a:srgbClr val="434343"/>
              </a:solidFill>
            </a:ln>
          </p:spPr>
          <p:txBody>
            <a:bodyPr wrap="square" lIns="0" tIns="0" rIns="0" bIns="0" rtlCol="0"/>
            <a:lstStyle/>
            <a:p>
              <a:endParaRPr/>
            </a:p>
          </p:txBody>
        </p:sp>
      </p:grpSp>
      <p:grpSp>
        <p:nvGrpSpPr>
          <p:cNvPr id="31" name="object 31"/>
          <p:cNvGrpSpPr/>
          <p:nvPr/>
        </p:nvGrpSpPr>
        <p:grpSpPr>
          <a:xfrm>
            <a:off x="7296657" y="5064505"/>
            <a:ext cx="936625" cy="671830"/>
            <a:chOff x="7296657" y="5064505"/>
            <a:chExt cx="936625" cy="671830"/>
          </a:xfrm>
        </p:grpSpPr>
        <p:sp>
          <p:nvSpPr>
            <p:cNvPr id="32" name="object 32"/>
            <p:cNvSpPr/>
            <p:nvPr/>
          </p:nvSpPr>
          <p:spPr>
            <a:xfrm>
              <a:off x="7309357" y="5077205"/>
              <a:ext cx="911225" cy="646430"/>
            </a:xfrm>
            <a:custGeom>
              <a:avLst/>
              <a:gdLst/>
              <a:ahLst/>
              <a:cxnLst/>
              <a:rect l="l" t="t" r="r" b="b"/>
              <a:pathLst>
                <a:path w="911225" h="646429">
                  <a:moveTo>
                    <a:pt x="588137" y="0"/>
                  </a:moveTo>
                  <a:lnTo>
                    <a:pt x="588137" y="161544"/>
                  </a:lnTo>
                  <a:lnTo>
                    <a:pt x="0" y="161544"/>
                  </a:lnTo>
                  <a:lnTo>
                    <a:pt x="0" y="484632"/>
                  </a:lnTo>
                  <a:lnTo>
                    <a:pt x="588137" y="484632"/>
                  </a:lnTo>
                  <a:lnTo>
                    <a:pt x="588137" y="646239"/>
                  </a:lnTo>
                  <a:lnTo>
                    <a:pt x="911225" y="323088"/>
                  </a:lnTo>
                  <a:lnTo>
                    <a:pt x="588137" y="0"/>
                  </a:lnTo>
                  <a:close/>
                </a:path>
              </a:pathLst>
            </a:custGeom>
            <a:solidFill>
              <a:srgbClr val="434343"/>
            </a:solidFill>
          </p:spPr>
          <p:txBody>
            <a:bodyPr wrap="square" lIns="0" tIns="0" rIns="0" bIns="0" rtlCol="0"/>
            <a:lstStyle/>
            <a:p>
              <a:endParaRPr/>
            </a:p>
          </p:txBody>
        </p:sp>
        <p:sp>
          <p:nvSpPr>
            <p:cNvPr id="33" name="object 33"/>
            <p:cNvSpPr/>
            <p:nvPr/>
          </p:nvSpPr>
          <p:spPr>
            <a:xfrm>
              <a:off x="7309357" y="5077205"/>
              <a:ext cx="911225" cy="646430"/>
            </a:xfrm>
            <a:custGeom>
              <a:avLst/>
              <a:gdLst/>
              <a:ahLst/>
              <a:cxnLst/>
              <a:rect l="l" t="t" r="r" b="b"/>
              <a:pathLst>
                <a:path w="911225" h="646429">
                  <a:moveTo>
                    <a:pt x="0" y="161544"/>
                  </a:moveTo>
                  <a:lnTo>
                    <a:pt x="588137" y="161544"/>
                  </a:lnTo>
                  <a:lnTo>
                    <a:pt x="588137" y="0"/>
                  </a:lnTo>
                  <a:lnTo>
                    <a:pt x="911225" y="323088"/>
                  </a:lnTo>
                  <a:lnTo>
                    <a:pt x="588137" y="646239"/>
                  </a:lnTo>
                  <a:lnTo>
                    <a:pt x="588137" y="484632"/>
                  </a:lnTo>
                  <a:lnTo>
                    <a:pt x="0" y="484632"/>
                  </a:lnTo>
                  <a:lnTo>
                    <a:pt x="0" y="161544"/>
                  </a:lnTo>
                  <a:close/>
                </a:path>
              </a:pathLst>
            </a:custGeom>
            <a:ln w="25400">
              <a:solidFill>
                <a:srgbClr val="434343"/>
              </a:solidFill>
            </a:ln>
          </p:spPr>
          <p:txBody>
            <a:bodyPr wrap="square" lIns="0" tIns="0" rIns="0" bIns="0" rtlCol="0"/>
            <a:lstStyle/>
            <a:p>
              <a:endParaRPr/>
            </a:p>
          </p:txBody>
        </p:sp>
      </p:grpSp>
      <p:grpSp>
        <p:nvGrpSpPr>
          <p:cNvPr id="34" name="object 34"/>
          <p:cNvGrpSpPr/>
          <p:nvPr/>
        </p:nvGrpSpPr>
        <p:grpSpPr>
          <a:xfrm>
            <a:off x="7301992" y="3806825"/>
            <a:ext cx="930910" cy="695325"/>
            <a:chOff x="7301992" y="3806825"/>
            <a:chExt cx="930910" cy="695325"/>
          </a:xfrm>
        </p:grpSpPr>
        <p:sp>
          <p:nvSpPr>
            <p:cNvPr id="35" name="object 35"/>
            <p:cNvSpPr/>
            <p:nvPr/>
          </p:nvSpPr>
          <p:spPr>
            <a:xfrm>
              <a:off x="7314692" y="3819525"/>
              <a:ext cx="905510" cy="669925"/>
            </a:xfrm>
            <a:custGeom>
              <a:avLst/>
              <a:gdLst/>
              <a:ahLst/>
              <a:cxnLst/>
              <a:rect l="l" t="t" r="r" b="b"/>
              <a:pathLst>
                <a:path w="905509" h="669925">
                  <a:moveTo>
                    <a:pt x="784351" y="0"/>
                  </a:moveTo>
                  <a:lnTo>
                    <a:pt x="239013" y="220344"/>
                  </a:lnTo>
                  <a:lnTo>
                    <a:pt x="178561" y="70485"/>
                  </a:lnTo>
                  <a:lnTo>
                    <a:pt x="0" y="491108"/>
                  </a:lnTo>
                  <a:lnTo>
                    <a:pt x="420624" y="669670"/>
                  </a:lnTo>
                  <a:lnTo>
                    <a:pt x="360044" y="519811"/>
                  </a:lnTo>
                  <a:lnTo>
                    <a:pt x="905382" y="299466"/>
                  </a:lnTo>
                  <a:lnTo>
                    <a:pt x="784351" y="0"/>
                  </a:lnTo>
                  <a:close/>
                </a:path>
              </a:pathLst>
            </a:custGeom>
            <a:solidFill>
              <a:srgbClr val="434343"/>
            </a:solidFill>
          </p:spPr>
          <p:txBody>
            <a:bodyPr wrap="square" lIns="0" tIns="0" rIns="0" bIns="0" rtlCol="0"/>
            <a:lstStyle/>
            <a:p>
              <a:endParaRPr/>
            </a:p>
          </p:txBody>
        </p:sp>
        <p:sp>
          <p:nvSpPr>
            <p:cNvPr id="36" name="object 36"/>
            <p:cNvSpPr/>
            <p:nvPr/>
          </p:nvSpPr>
          <p:spPr>
            <a:xfrm>
              <a:off x="7314692" y="3819525"/>
              <a:ext cx="905510" cy="669925"/>
            </a:xfrm>
            <a:custGeom>
              <a:avLst/>
              <a:gdLst/>
              <a:ahLst/>
              <a:cxnLst/>
              <a:rect l="l" t="t" r="r" b="b"/>
              <a:pathLst>
                <a:path w="905509" h="669925">
                  <a:moveTo>
                    <a:pt x="905382" y="299466"/>
                  </a:moveTo>
                  <a:lnTo>
                    <a:pt x="360044" y="519811"/>
                  </a:lnTo>
                  <a:lnTo>
                    <a:pt x="420624" y="669670"/>
                  </a:lnTo>
                  <a:lnTo>
                    <a:pt x="0" y="491108"/>
                  </a:lnTo>
                  <a:lnTo>
                    <a:pt x="178561" y="70485"/>
                  </a:lnTo>
                  <a:lnTo>
                    <a:pt x="239013" y="220344"/>
                  </a:lnTo>
                  <a:lnTo>
                    <a:pt x="784351" y="0"/>
                  </a:lnTo>
                  <a:lnTo>
                    <a:pt x="905382" y="299466"/>
                  </a:lnTo>
                  <a:close/>
                </a:path>
              </a:pathLst>
            </a:custGeom>
            <a:ln w="25400">
              <a:solidFill>
                <a:srgbClr val="434343"/>
              </a:solidFill>
            </a:ln>
          </p:spPr>
          <p:txBody>
            <a:bodyPr wrap="square" lIns="0" tIns="0" rIns="0" bIns="0" rtlCol="0"/>
            <a:lstStyle/>
            <a:p>
              <a:endParaRPr/>
            </a:p>
          </p:txBody>
        </p:sp>
      </p:grpSp>
      <p:sp>
        <p:nvSpPr>
          <p:cNvPr id="37" name="object 37"/>
          <p:cNvSpPr txBox="1">
            <a:spLocks noGrp="1"/>
          </p:cNvSpPr>
          <p:nvPr>
            <p:ph type="title"/>
          </p:nvPr>
        </p:nvSpPr>
        <p:spPr>
          <a:prstGeom prst="rect">
            <a:avLst/>
          </a:prstGeom>
        </p:spPr>
        <p:txBody>
          <a:bodyPr vert="horz" wrap="square" lIns="0" tIns="12065" rIns="0" bIns="0" rtlCol="0">
            <a:spAutoFit/>
          </a:bodyPr>
          <a:lstStyle/>
          <a:p>
            <a:pPr marL="2496185">
              <a:lnSpc>
                <a:spcPct val="100000"/>
              </a:lnSpc>
              <a:spcBef>
                <a:spcPts val="95"/>
              </a:spcBef>
            </a:pPr>
            <a:r>
              <a:rPr dirty="0"/>
              <a:t>TRAIN</a:t>
            </a:r>
            <a:r>
              <a:rPr spc="-25" dirty="0"/>
              <a:t> </a:t>
            </a:r>
            <a:r>
              <a:rPr dirty="0"/>
              <a:t>-</a:t>
            </a:r>
            <a:r>
              <a:rPr spc="-45" dirty="0"/>
              <a:t> </a:t>
            </a:r>
            <a:r>
              <a:rPr dirty="0"/>
              <a:t>TEST</a:t>
            </a:r>
            <a:r>
              <a:rPr spc="-40" dirty="0"/>
              <a:t> </a:t>
            </a:r>
            <a:r>
              <a:rPr spc="-10" dirty="0"/>
              <a:t>SPLIT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3926</Words>
  <Application>Microsoft Office PowerPoint</Application>
  <PresentationFormat>Widescreen</PresentationFormat>
  <Paragraphs>307</Paragraphs>
  <Slides>23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Arial MT</vt:lpstr>
      <vt:lpstr>Calibri</vt:lpstr>
      <vt:lpstr>Courier New</vt:lpstr>
      <vt:lpstr>Roboto</vt:lpstr>
      <vt:lpstr>Roboto Cn</vt:lpstr>
      <vt:lpstr>Times New Roman</vt:lpstr>
      <vt:lpstr>Wingdings</vt:lpstr>
      <vt:lpstr>Office Theme</vt:lpstr>
      <vt:lpstr>PowerPoint Presentation</vt:lpstr>
      <vt:lpstr>I</vt:lpstr>
      <vt:lpstr>MACHINE LEARNING</vt:lpstr>
      <vt:lpstr>01</vt:lpstr>
      <vt:lpstr>HYPERPARAMETERS AND MODEL VALIDATION</vt:lpstr>
      <vt:lpstr>WHAT KIND OF PROBLEMS CAN YOU SOLVE WITH</vt:lpstr>
      <vt:lpstr>DATA ANALYTICS PIPELINE</vt:lpstr>
      <vt:lpstr>DATA ANALYTICS PIPELINE</vt:lpstr>
      <vt:lpstr>TRAIN - TEST SPLIT</vt:lpstr>
      <vt:lpstr>CROSS-VALIDATION</vt:lpstr>
      <vt:lpstr>CROSS-VALIDATION (2-FOLD CROSS VALIDATION)</vt:lpstr>
      <vt:lpstr>CROSS-VALIDATION (K-FOLD CROSS VALIDATION)</vt:lpstr>
      <vt:lpstr>CROSS VALIDATION WITH SCIKIT-LEARN</vt:lpstr>
      <vt:lpstr>SIMPLE MODELS VERSUS COMPLEX MODELS UNDERFITTING VERSUS OVERFITTING</vt:lpstr>
      <vt:lpstr>SIMPLE MODELS VERSUS COMPLEX MODELS UNDERFITTING VERSUS OVERFITTING</vt:lpstr>
      <vt:lpstr>SIMPLE MODELS VERSUS COMPLEX MODELS UNDERFITTING VERSUS OVERFITTING</vt:lpstr>
      <vt:lpstr>SIMPLE MODELS VERSUS COMPLEX MODELS UNDERFITTING VERSUS OVERFITTING</vt:lpstr>
      <vt:lpstr>MODEL SELECTION AND HYPERPARAMETER TUNING TRAIN – VALIDATE - TEST SPLIT</vt:lpstr>
      <vt:lpstr>MODEL SELECTION AND HYPERPARAMETER TUNING WITH CROSS-VALIDATION</vt:lpstr>
      <vt:lpstr>HYPERPARAMETER TUNING WITH SCIKIT-LEARN One parameter</vt:lpstr>
      <vt:lpstr>HYPERPARAMETER TUNING WITH GRID SEARCH Multiple parameters</vt:lpstr>
      <vt:lpstr>HYPERPARAMETER TUNING WITH GRID SEARCH Multiple parameter</vt:lpstr>
      <vt:lpstr>CROSS-VALIDATION AND GRID SEARCH PIPELINE WITH SCIKIT-LEARN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ridderm;Christian Cambier</dc:creator>
  <cp:lastModifiedBy>Eycken Tibo</cp:lastModifiedBy>
  <cp:revision>1</cp:revision>
  <dcterms:created xsi:type="dcterms:W3CDTF">2025-04-24T11:29:12Z</dcterms:created>
  <dcterms:modified xsi:type="dcterms:W3CDTF">2025-05-15T12:56:22Z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2025-04-23T00:00:00Z</vt:filetime>
  </property>
  <property fmtid="{D5CDD505-2E9C-101B-9397-08002B2CF9AE}" pid="3" name="Creator">
    <vt:lpwstr>Microsoft® PowerPoint® for Microsoft 365</vt:lpwstr>
  </property>
  <property fmtid="{D5CDD505-2E9C-101B-9397-08002B2CF9AE}" pid="4" name="LastSaved">
    <vt:filetime>2025-04-24T00:00:00Z</vt:filetime>
  </property>
  <property fmtid="{D5CDD505-2E9C-101B-9397-08002B2CF9AE}" pid="5" name="Producer">
    <vt:lpwstr>Microsoft® PowerPoint® for Microsoft 365</vt:lpwstr>
  </property>
</Properties>
</file>