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6626" autoAdjust="0"/>
  </p:normalViewPr>
  <p:slideViewPr>
    <p:cSldViewPr>
      <p:cViewPr varScale="1">
        <p:scale>
          <a:sx n="60" d="100"/>
          <a:sy n="60" d="100"/>
        </p:scale>
        <p:origin x="78" y="3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ycken Tibo" userId="f2842c92-3698-43af-989b-3257a5d083c4" providerId="ADAL" clId="{B815258A-B6B3-4B78-870D-062EE841CCCB}"/>
    <pc:docChg chg="custSel modSld">
      <pc:chgData name="Eycken Tibo" userId="f2842c92-3698-43af-989b-3257a5d083c4" providerId="ADAL" clId="{B815258A-B6B3-4B78-870D-062EE841CCCB}" dt="2025-05-08T12:45:41.603" v="1529" actId="20577"/>
      <pc:docMkLst>
        <pc:docMk/>
      </pc:docMkLst>
      <pc:sldChg chg="modNotesTx">
        <pc:chgData name="Eycken Tibo" userId="f2842c92-3698-43af-989b-3257a5d083c4" providerId="ADAL" clId="{B815258A-B6B3-4B78-870D-062EE841CCCB}" dt="2025-05-08T12:35:05.702" v="243" actId="20577"/>
        <pc:sldMkLst>
          <pc:docMk/>
          <pc:sldMk cId="0" sldId="261"/>
        </pc:sldMkLst>
      </pc:sldChg>
      <pc:sldChg chg="modNotesTx">
        <pc:chgData name="Eycken Tibo" userId="f2842c92-3698-43af-989b-3257a5d083c4" providerId="ADAL" clId="{B815258A-B6B3-4B78-870D-062EE841CCCB}" dt="2025-05-08T12:38:23.053" v="740" actId="20577"/>
        <pc:sldMkLst>
          <pc:docMk/>
          <pc:sldMk cId="0" sldId="262"/>
        </pc:sldMkLst>
      </pc:sldChg>
      <pc:sldChg chg="modNotesTx">
        <pc:chgData name="Eycken Tibo" userId="f2842c92-3698-43af-989b-3257a5d083c4" providerId="ADAL" clId="{B815258A-B6B3-4B78-870D-062EE841CCCB}" dt="2025-05-08T12:43:54.394" v="1214" actId="20577"/>
        <pc:sldMkLst>
          <pc:docMk/>
          <pc:sldMk cId="0" sldId="263"/>
        </pc:sldMkLst>
      </pc:sldChg>
      <pc:sldChg chg="modNotesTx">
        <pc:chgData name="Eycken Tibo" userId="f2842c92-3698-43af-989b-3257a5d083c4" providerId="ADAL" clId="{B815258A-B6B3-4B78-870D-062EE841CCCB}" dt="2025-05-08T12:45:41.603" v="1529" actId="20577"/>
        <pc:sldMkLst>
          <pc:docMk/>
          <pc:sldMk cId="0" sldId="2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04F8AE-3F1D-4011-8856-E2C78D50F5BD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843F5-84B7-4AE1-9B2D-CDC8D785C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6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Als je 2 features hebt kun je k-means clustering doen om de data punten te bekijken</a:t>
            </a:r>
          </a:p>
          <a:p>
            <a:endParaRPr lang="nl-BE" dirty="0"/>
          </a:p>
          <a:p>
            <a:r>
              <a:rPr lang="nl-BE" dirty="0"/>
              <a:t>Gaat voor alle samples bepalen bij welk punt ze het dichtste liggen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1843F5-84B7-4AE1-9B2D-CDC8D785CC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56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Importeren deze en we kiezen hoeveel clusters we willen, default is 8 maar gaan deze eigenlijk altijd een waarde geven</a:t>
            </a:r>
          </a:p>
          <a:p>
            <a:endParaRPr lang="nl-BE" dirty="0"/>
          </a:p>
          <a:p>
            <a:r>
              <a:rPr lang="nl-BE" dirty="0"/>
              <a:t>We starten altijd met n-clusters willekeurige punten, maar de </a:t>
            </a:r>
            <a:r>
              <a:rPr lang="nl-BE" dirty="0" err="1"/>
              <a:t>initiele</a:t>
            </a:r>
            <a:r>
              <a:rPr lang="nl-BE" dirty="0"/>
              <a:t> punten kunnen we ook wat kiezen, random is echt random k-means++ gaan we </a:t>
            </a:r>
            <a:r>
              <a:rPr lang="nl-BE" dirty="0" err="1"/>
              <a:t>inteligenter</a:t>
            </a:r>
            <a:r>
              <a:rPr lang="nl-BE" dirty="0"/>
              <a:t> kiezen zodanig dat we minder iteraties nodig hebben om een goede uitkomst te krijgen</a:t>
            </a:r>
          </a:p>
          <a:p>
            <a:endParaRPr lang="nl-BE" dirty="0"/>
          </a:p>
          <a:p>
            <a:r>
              <a:rPr lang="nl-BE" dirty="0" err="1"/>
              <a:t>By</a:t>
            </a:r>
            <a:r>
              <a:rPr lang="nl-BE" dirty="0"/>
              <a:t> default itereert hij 300 keer maar kunnen we ook aanpassen, zal tot hier gaan of tot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1843F5-84B7-4AE1-9B2D-CDC8D785CC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999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Tolerantie is wanneer hij zou stoppen, is hier 10 tot de -4</a:t>
            </a:r>
            <a:r>
              <a:rPr lang="nl-BE" baseline="30000" dirty="0"/>
              <a:t>e</a:t>
            </a:r>
            <a:r>
              <a:rPr lang="nl-BE" dirty="0"/>
              <a:t> dat ze zouden veranderen. </a:t>
            </a:r>
          </a:p>
          <a:p>
            <a:endParaRPr lang="nl-BE" dirty="0"/>
          </a:p>
          <a:p>
            <a:r>
              <a:rPr lang="nl-BE" dirty="0"/>
              <a:t>Zal die 300 iteraties </a:t>
            </a:r>
            <a:r>
              <a:rPr lang="nl-BE" dirty="0" err="1"/>
              <a:t>n_init</a:t>
            </a:r>
            <a:r>
              <a:rPr lang="nl-BE" dirty="0"/>
              <a:t> keer doen, default zal hij deze 10 keer doen. Om daar dan de beste uit te kiezen</a:t>
            </a:r>
          </a:p>
          <a:p>
            <a:endParaRPr lang="nl-BE" dirty="0"/>
          </a:p>
          <a:p>
            <a:r>
              <a:rPr lang="nl-BE" dirty="0"/>
              <a:t>De beste is wanneer de gemiddelde afstand van een cluster tot een punt het kleinste is</a:t>
            </a:r>
          </a:p>
          <a:p>
            <a:endParaRPr lang="en-US" dirty="0"/>
          </a:p>
          <a:p>
            <a:r>
              <a:rPr lang="en-US" dirty="0"/>
              <a:t>Als je </a:t>
            </a:r>
            <a:r>
              <a:rPr lang="en-US" dirty="0" err="1"/>
              <a:t>ziet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er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gigantisch</a:t>
            </a:r>
            <a:r>
              <a:rPr lang="en-US" dirty="0"/>
              <a:t> </a:t>
            </a:r>
            <a:r>
              <a:rPr lang="en-US" dirty="0" err="1"/>
              <a:t>verschil</a:t>
            </a:r>
            <a:r>
              <a:rPr lang="en-US" dirty="0"/>
              <a:t> in </a:t>
            </a:r>
            <a:r>
              <a:rPr lang="en-US" dirty="0" err="1"/>
              <a:t>grootte</a:t>
            </a:r>
            <a:r>
              <a:rPr lang="en-US" dirty="0"/>
              <a:t> is </a:t>
            </a:r>
            <a:r>
              <a:rPr lang="en-US" dirty="0" err="1"/>
              <a:t>tussen</a:t>
            </a:r>
            <a:r>
              <a:rPr lang="en-US" dirty="0"/>
              <a:t> data </a:t>
            </a:r>
            <a:r>
              <a:rPr lang="en-US" dirty="0" err="1"/>
              <a:t>zullen</a:t>
            </a:r>
            <a:r>
              <a:rPr lang="en-US" dirty="0"/>
              <a:t> we </a:t>
            </a: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eerst</a:t>
            </a:r>
            <a:r>
              <a:rPr lang="en-US" dirty="0"/>
              <a:t> </a:t>
            </a:r>
            <a:r>
              <a:rPr lang="en-US" dirty="0" err="1"/>
              <a:t>moeten</a:t>
            </a:r>
            <a:r>
              <a:rPr lang="en-US" dirty="0"/>
              <a:t> </a:t>
            </a:r>
            <a:r>
              <a:rPr lang="en-US" dirty="0" err="1"/>
              <a:t>scalen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1843F5-84B7-4AE1-9B2D-CDC8D785CC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592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Hier is het </a:t>
            </a:r>
            <a:r>
              <a:rPr lang="nl-BE" dirty="0" err="1"/>
              <a:t>unsupervised</a:t>
            </a:r>
            <a:r>
              <a:rPr lang="nl-BE" dirty="0"/>
              <a:t> </a:t>
            </a:r>
            <a:r>
              <a:rPr lang="nl-BE" dirty="0" err="1"/>
              <a:t>learning</a:t>
            </a:r>
            <a:r>
              <a:rPr lang="nl-BE" dirty="0"/>
              <a:t> dus geven bij de fit maar 1 parameter mee. Heeft hier ook geen zin om op te splitsen in training en test dus geven deze gewoon heel de dataset mee</a:t>
            </a:r>
          </a:p>
          <a:p>
            <a:endParaRPr lang="nl-BE" dirty="0"/>
          </a:p>
          <a:p>
            <a:r>
              <a:rPr lang="nl-BE" dirty="0"/>
              <a:t>Dan bekijken we de </a:t>
            </a:r>
            <a:r>
              <a:rPr lang="nl-BE" dirty="0" err="1"/>
              <a:t>centroids</a:t>
            </a:r>
            <a:r>
              <a:rPr lang="nl-BE" dirty="0"/>
              <a:t> en zetten we de labels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1843F5-84B7-4AE1-9B2D-CDC8D785CC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81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98982" y="3084702"/>
            <a:ext cx="10608030" cy="513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43434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434343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43434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34343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43434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43434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88107" y="579881"/>
            <a:ext cx="7187565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43434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40383" y="1425041"/>
            <a:ext cx="10062845" cy="4606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434343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001" y="4320040"/>
              <a:ext cx="10224008" cy="720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98982" y="2220214"/>
            <a:ext cx="1019873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5400" dirty="0">
                <a:latin typeface="Arial"/>
                <a:cs typeface="Arial"/>
              </a:rPr>
              <a:t>DATA</a:t>
            </a:r>
            <a:r>
              <a:rPr sz="5400" spc="-60" dirty="0">
                <a:latin typeface="Arial"/>
                <a:cs typeface="Arial"/>
              </a:rPr>
              <a:t> </a:t>
            </a:r>
            <a:r>
              <a:rPr sz="5400" dirty="0">
                <a:latin typeface="Arial"/>
                <a:cs typeface="Arial"/>
              </a:rPr>
              <a:t>SCIENCE</a:t>
            </a:r>
            <a:r>
              <a:rPr sz="5400" spc="-60" dirty="0">
                <a:latin typeface="Arial"/>
                <a:cs typeface="Arial"/>
              </a:rPr>
              <a:t> </a:t>
            </a:r>
            <a:r>
              <a:rPr sz="5400" dirty="0">
                <a:latin typeface="Arial"/>
                <a:cs typeface="Arial"/>
              </a:rPr>
              <a:t>2</a:t>
            </a:r>
            <a:r>
              <a:rPr sz="5400" spc="-60" dirty="0">
                <a:latin typeface="Arial"/>
                <a:cs typeface="Arial"/>
              </a:rPr>
              <a:t> </a:t>
            </a:r>
            <a:r>
              <a:rPr sz="5400" dirty="0">
                <a:latin typeface="Arial"/>
                <a:cs typeface="Arial"/>
              </a:rPr>
              <a:t>-</a:t>
            </a:r>
            <a:r>
              <a:rPr sz="5400" spc="-60" dirty="0">
                <a:latin typeface="Arial"/>
                <a:cs typeface="Arial"/>
              </a:rPr>
              <a:t> </a:t>
            </a:r>
            <a:r>
              <a:rPr sz="5400" dirty="0">
                <a:latin typeface="Arial"/>
                <a:cs typeface="Arial"/>
              </a:rPr>
              <a:t>DATA</a:t>
            </a:r>
            <a:r>
              <a:rPr sz="5400" spc="-60" dirty="0">
                <a:latin typeface="Arial"/>
                <a:cs typeface="Arial"/>
              </a:rPr>
              <a:t> </a:t>
            </a:r>
            <a:r>
              <a:rPr sz="5400" dirty="0">
                <a:latin typeface="Arial"/>
                <a:cs typeface="Arial"/>
              </a:rPr>
              <a:t>&amp;</a:t>
            </a:r>
            <a:r>
              <a:rPr sz="5400" spc="-60" dirty="0">
                <a:latin typeface="Arial"/>
                <a:cs typeface="Arial"/>
              </a:rPr>
              <a:t> </a:t>
            </a:r>
            <a:r>
              <a:rPr sz="5400" spc="-20" dirty="0">
                <a:latin typeface="Arial"/>
                <a:cs typeface="Arial"/>
              </a:rPr>
              <a:t>A.I. </a:t>
            </a:r>
            <a:r>
              <a:rPr sz="5400" spc="-50" dirty="0">
                <a:latin typeface="Arial"/>
                <a:cs typeface="Arial"/>
              </a:rPr>
              <a:t>3</a:t>
            </a:r>
            <a:endParaRPr sz="5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8982" y="3873525"/>
            <a:ext cx="10264140" cy="113538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800" b="1" dirty="0">
                <a:solidFill>
                  <a:srgbClr val="434343"/>
                </a:solidFill>
                <a:latin typeface="Arial"/>
                <a:cs typeface="Arial"/>
              </a:rPr>
              <a:t>V</a:t>
            </a:r>
            <a:r>
              <a:rPr sz="2800" b="1" spc="-7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434343"/>
                </a:solidFill>
                <a:latin typeface="Arial"/>
                <a:cs typeface="Arial"/>
              </a:rPr>
              <a:t>MACHINE</a:t>
            </a:r>
            <a:r>
              <a:rPr sz="2800" b="1" spc="-5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434343"/>
                </a:solidFill>
                <a:latin typeface="Arial"/>
                <a:cs typeface="Arial"/>
              </a:rPr>
              <a:t>LEARNING</a:t>
            </a:r>
            <a:endParaRPr sz="2800">
              <a:latin typeface="Arial"/>
              <a:cs typeface="Arial"/>
            </a:endParaRPr>
          </a:p>
          <a:p>
            <a:pPr marL="6695440">
              <a:lnSpc>
                <a:spcPct val="100000"/>
              </a:lnSpc>
              <a:spcBef>
                <a:spcPts val="1010"/>
              </a:spcBef>
            </a:pPr>
            <a:r>
              <a:rPr sz="2800" b="1" spc="-10" dirty="0">
                <a:solidFill>
                  <a:srgbClr val="434343"/>
                </a:solidFill>
                <a:latin typeface="Arial"/>
                <a:cs typeface="Arial"/>
              </a:rPr>
              <a:t>4-</a:t>
            </a:r>
            <a:r>
              <a:rPr sz="2800" b="1" dirty="0">
                <a:solidFill>
                  <a:srgbClr val="434343"/>
                </a:solidFill>
                <a:latin typeface="Arial"/>
                <a:cs typeface="Arial"/>
              </a:rPr>
              <a:t>7</a:t>
            </a:r>
            <a:r>
              <a:rPr sz="2800" b="1" spc="-2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434343"/>
                </a:solidFill>
                <a:latin typeface="Arial"/>
                <a:cs typeface="Arial"/>
              </a:rPr>
              <a:t>ML</a:t>
            </a:r>
            <a:r>
              <a:rPr sz="2800" b="1" spc="-2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434343"/>
                </a:solidFill>
                <a:latin typeface="Arial"/>
                <a:cs typeface="Arial"/>
              </a:rPr>
              <a:t>TECHNIQUES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4105" y="6275289"/>
            <a:ext cx="2355596" cy="53808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659869" y="6699605"/>
            <a:ext cx="50482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35" dirty="0">
                <a:solidFill>
                  <a:srgbClr val="F1F1F1"/>
                </a:solidFill>
                <a:latin typeface="Roboto Th"/>
                <a:cs typeface="Roboto Th"/>
              </a:rPr>
              <a:t>11/10/2024</a:t>
            </a:r>
            <a:endParaRPr sz="800">
              <a:latin typeface="Roboto Th"/>
              <a:cs typeface="Roboto Th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0383" y="1146150"/>
            <a:ext cx="9176385" cy="55219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323840">
              <a:lnSpc>
                <a:spcPct val="123900"/>
              </a:lnSpc>
              <a:spcBef>
                <a:spcPts val="90"/>
              </a:spcBef>
            </a:pP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#</a:t>
            </a:r>
            <a:r>
              <a:rPr sz="1400" b="1" spc="-4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Get</a:t>
            </a:r>
            <a:r>
              <a:rPr sz="1400" b="1" spc="-3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the</a:t>
            </a:r>
            <a:r>
              <a:rPr sz="1400" b="1" spc="-3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cluster</a:t>
            </a:r>
            <a:r>
              <a:rPr sz="1400" b="1" spc="-3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centers</a:t>
            </a:r>
            <a:r>
              <a:rPr sz="1400" b="1" spc="-4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and</a:t>
            </a:r>
            <a:r>
              <a:rPr sz="1400" b="1" spc="-2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434343"/>
                </a:solidFill>
                <a:latin typeface="Courier New"/>
                <a:cs typeface="Courier New"/>
              </a:rPr>
              <a:t>labels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centroids</a:t>
            </a:r>
            <a:r>
              <a:rPr sz="1400" spc="-3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=</a:t>
            </a:r>
            <a:r>
              <a:rPr sz="1400" spc="-3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Courier New"/>
                <a:cs typeface="Courier New"/>
              </a:rPr>
              <a:t>kmeans.cluster_centers_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labels</a:t>
            </a:r>
            <a:r>
              <a:rPr sz="1400" spc="-3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=</a:t>
            </a:r>
            <a:r>
              <a:rPr sz="1400" spc="-1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Courier New"/>
                <a:cs typeface="Courier New"/>
              </a:rPr>
              <a:t>kmeans.labels_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885"/>
              </a:spcBef>
            </a:pP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#</a:t>
            </a:r>
            <a:r>
              <a:rPr sz="1400" b="1" spc="-3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Visualize</a:t>
            </a:r>
            <a:r>
              <a:rPr sz="1400" b="1" spc="-4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the</a:t>
            </a:r>
            <a:r>
              <a:rPr sz="1400" b="1" spc="-2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434343"/>
                </a:solidFill>
                <a:latin typeface="Courier New"/>
                <a:cs typeface="Courier New"/>
              </a:rPr>
              <a:t>clusters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plt.figure(figsize=(8,</a:t>
            </a:r>
            <a:r>
              <a:rPr sz="1400" spc="-16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spc="-25" dirty="0">
                <a:solidFill>
                  <a:srgbClr val="434343"/>
                </a:solidFill>
                <a:latin typeface="Courier New"/>
                <a:cs typeface="Courier New"/>
              </a:rPr>
              <a:t>6))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885"/>
              </a:spcBef>
            </a:pP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#</a:t>
            </a:r>
            <a:r>
              <a:rPr sz="1400" spc="-2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Plot</a:t>
            </a:r>
            <a:r>
              <a:rPr sz="1400" spc="-3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the</a:t>
            </a:r>
            <a:r>
              <a:rPr sz="1400" spc="-3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points</a:t>
            </a:r>
            <a:r>
              <a:rPr sz="1400" spc="-2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and</a:t>
            </a:r>
            <a:r>
              <a:rPr sz="1400" spc="-3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color</a:t>
            </a:r>
            <a:r>
              <a:rPr sz="1400" spc="-3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by</a:t>
            </a:r>
            <a:r>
              <a:rPr sz="1400" spc="-2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Courier New"/>
                <a:cs typeface="Courier New"/>
              </a:rPr>
              <a:t>cluster</a:t>
            </a:r>
            <a:endParaRPr sz="1400">
              <a:latin typeface="Courier New"/>
              <a:cs typeface="Courier New"/>
            </a:endParaRPr>
          </a:p>
          <a:p>
            <a:pPr marL="12700" marR="5080">
              <a:lnSpc>
                <a:spcPct val="102099"/>
              </a:lnSpc>
              <a:spcBef>
                <a:spcPts val="335"/>
              </a:spcBef>
            </a:pP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sns.scatterplot(x=X[:,</a:t>
            </a:r>
            <a:r>
              <a:rPr sz="1400" spc="-7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0],</a:t>
            </a:r>
            <a:r>
              <a:rPr sz="1400" spc="-7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y=X[:,</a:t>
            </a:r>
            <a:r>
              <a:rPr sz="1400" spc="-7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1],</a:t>
            </a:r>
            <a:r>
              <a:rPr sz="1400" spc="-7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hue=labels,</a:t>
            </a:r>
            <a:r>
              <a:rPr sz="1400" spc="-8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palette="viridis",</a:t>
            </a:r>
            <a:r>
              <a:rPr sz="1400" spc="-7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s=100,</a:t>
            </a:r>
            <a:r>
              <a:rPr sz="1400" spc="-7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Courier New"/>
                <a:cs typeface="Courier New"/>
              </a:rPr>
              <a:t>alpha=0.6, edgecolor="k")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890"/>
              </a:spcBef>
            </a:pP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#</a:t>
            </a:r>
            <a:r>
              <a:rPr sz="1400" spc="-1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Plot</a:t>
            </a:r>
            <a:r>
              <a:rPr sz="1400" spc="-3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the</a:t>
            </a:r>
            <a:r>
              <a:rPr sz="1400" spc="-2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Courier New"/>
                <a:cs typeface="Courier New"/>
              </a:rPr>
              <a:t>centroids</a:t>
            </a:r>
            <a:endParaRPr sz="1400">
              <a:latin typeface="Courier New"/>
              <a:cs typeface="Courier New"/>
            </a:endParaRPr>
          </a:p>
          <a:p>
            <a:pPr marL="12700" marR="641985">
              <a:lnSpc>
                <a:spcPct val="123600"/>
              </a:lnSpc>
              <a:spcBef>
                <a:spcPts val="10"/>
              </a:spcBef>
            </a:pP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plt.scatter(centroids[:,</a:t>
            </a:r>
            <a:r>
              <a:rPr sz="1400" spc="-8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0],</a:t>
            </a:r>
            <a:r>
              <a:rPr sz="1400" spc="-7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centroids[:,</a:t>
            </a:r>
            <a:r>
              <a:rPr sz="1400" spc="-7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1],</a:t>
            </a:r>
            <a:r>
              <a:rPr sz="1400" spc="-6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s=300,</a:t>
            </a:r>
            <a:r>
              <a:rPr sz="1400" spc="-7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c='red',</a:t>
            </a:r>
            <a:r>
              <a:rPr sz="1400" spc="-6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Courier New"/>
                <a:cs typeface="Courier New"/>
              </a:rPr>
              <a:t>label='Centroids')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plt.title('KMeans</a:t>
            </a:r>
            <a:r>
              <a:rPr sz="1400" spc="-12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Courier New"/>
                <a:cs typeface="Courier New"/>
              </a:rPr>
              <a:t>Clustering')</a:t>
            </a:r>
            <a:endParaRPr sz="1400">
              <a:latin typeface="Courier New"/>
              <a:cs typeface="Courier New"/>
            </a:endParaRPr>
          </a:p>
          <a:p>
            <a:pPr marL="12700" marR="7877175">
              <a:lnSpc>
                <a:spcPts val="2090"/>
              </a:lnSpc>
              <a:spcBef>
                <a:spcPts val="125"/>
              </a:spcBef>
            </a:pPr>
            <a:r>
              <a:rPr sz="1400" spc="-10" dirty="0">
                <a:solidFill>
                  <a:srgbClr val="434343"/>
                </a:solidFill>
                <a:latin typeface="Courier New"/>
                <a:cs typeface="Courier New"/>
              </a:rPr>
              <a:t>plt.legend() plt.show()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50"/>
              </a:spcBef>
            </a:pP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#</a:t>
            </a:r>
            <a:r>
              <a:rPr sz="1400" b="1" spc="-4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Predicting</a:t>
            </a:r>
            <a:r>
              <a:rPr sz="1400" b="1" spc="-3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new</a:t>
            </a:r>
            <a:r>
              <a:rPr sz="1400" b="1" spc="-3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434343"/>
                </a:solidFill>
                <a:latin typeface="Courier New"/>
                <a:cs typeface="Courier New"/>
              </a:rPr>
              <a:t>points</a:t>
            </a:r>
            <a:endParaRPr sz="1400">
              <a:latin typeface="Courier New"/>
              <a:cs typeface="Courier New"/>
            </a:endParaRPr>
          </a:p>
          <a:p>
            <a:pPr marL="12700" marR="3409315">
              <a:lnSpc>
                <a:spcPct val="123600"/>
              </a:lnSpc>
              <a:spcBef>
                <a:spcPts val="10"/>
              </a:spcBef>
            </a:pP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new_points</a:t>
            </a:r>
            <a:r>
              <a:rPr sz="1400" spc="-4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=</a:t>
            </a:r>
            <a:r>
              <a:rPr sz="1400" spc="-3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np.array([[0,</a:t>
            </a:r>
            <a:r>
              <a:rPr sz="1400" spc="-3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0],</a:t>
            </a:r>
            <a:r>
              <a:rPr sz="1400" spc="-3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[5,</a:t>
            </a:r>
            <a:r>
              <a:rPr sz="1400" spc="-4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5],</a:t>
            </a:r>
            <a:r>
              <a:rPr sz="1400" spc="-4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Courier New"/>
                <a:cs typeface="Courier New"/>
              </a:rPr>
              <a:t>[-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5,</a:t>
            </a:r>
            <a:r>
              <a:rPr sz="1400" spc="-3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Courier New"/>
                <a:cs typeface="Courier New"/>
              </a:rPr>
              <a:t>-</a:t>
            </a:r>
            <a:r>
              <a:rPr sz="1400" spc="-20" dirty="0">
                <a:solidFill>
                  <a:srgbClr val="434343"/>
                </a:solidFill>
                <a:latin typeface="Courier New"/>
                <a:cs typeface="Courier New"/>
              </a:rPr>
              <a:t>5]])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predictions</a:t>
            </a:r>
            <a:r>
              <a:rPr sz="1400" spc="-6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=</a:t>
            </a:r>
            <a:r>
              <a:rPr sz="1400" spc="-4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Courier New"/>
                <a:cs typeface="Courier New"/>
              </a:rPr>
              <a:t>kmeans.predict(new_points)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print(f"Cluster</a:t>
            </a:r>
            <a:r>
              <a:rPr sz="1400" spc="-6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labels</a:t>
            </a:r>
            <a:r>
              <a:rPr sz="1400" spc="-5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for</a:t>
            </a:r>
            <a:r>
              <a:rPr sz="1400" spc="-5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new</a:t>
            </a:r>
            <a:r>
              <a:rPr sz="1400" spc="-5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points:</a:t>
            </a:r>
            <a:r>
              <a:rPr sz="1400" spc="-5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Courier New"/>
                <a:cs typeface="Courier New"/>
              </a:rPr>
              <a:t>{predictions}")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72867" y="579881"/>
            <a:ext cx="71869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0" dirty="0"/>
              <a:t>K-</a:t>
            </a:r>
            <a:r>
              <a:rPr spc="-100" dirty="0"/>
              <a:t>MEANS</a:t>
            </a:r>
            <a:r>
              <a:rPr spc="-150" dirty="0"/>
              <a:t> </a:t>
            </a:r>
            <a:r>
              <a:rPr spc="-204" dirty="0"/>
              <a:t>CLUSTERING</a:t>
            </a:r>
            <a:r>
              <a:rPr spc="-140" dirty="0"/>
              <a:t> </a:t>
            </a:r>
            <a:r>
              <a:rPr spc="-240" dirty="0"/>
              <a:t>WITH</a:t>
            </a:r>
            <a:r>
              <a:rPr spc="-135" dirty="0"/>
              <a:t> </a:t>
            </a:r>
            <a:r>
              <a:rPr spc="-254" dirty="0"/>
              <a:t>SCIKIT-</a:t>
            </a:r>
            <a:r>
              <a:rPr spc="-85" dirty="0"/>
              <a:t>LEARN</a:t>
            </a:r>
          </a:p>
        </p:txBody>
      </p:sp>
      <p:sp>
        <p:nvSpPr>
          <p:cNvPr id="4" name="object 4"/>
          <p:cNvSpPr/>
          <p:nvPr/>
        </p:nvSpPr>
        <p:spPr>
          <a:xfrm>
            <a:off x="779767" y="4869560"/>
            <a:ext cx="9525" cy="1988820"/>
          </a:xfrm>
          <a:custGeom>
            <a:avLst/>
            <a:gdLst/>
            <a:ahLst/>
            <a:cxnLst/>
            <a:rect l="l" t="t" r="r" b="b"/>
            <a:pathLst>
              <a:path w="9525" h="1988820">
                <a:moveTo>
                  <a:pt x="9525" y="0"/>
                </a:moveTo>
                <a:lnTo>
                  <a:pt x="0" y="0"/>
                </a:lnTo>
                <a:lnTo>
                  <a:pt x="0" y="1988438"/>
                </a:lnTo>
                <a:lnTo>
                  <a:pt x="9525" y="1988439"/>
                </a:lnTo>
                <a:lnTo>
                  <a:pt x="9525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4110" y="618236"/>
            <a:ext cx="718693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90825" marR="5080" indent="-2778760">
              <a:lnSpc>
                <a:spcPct val="100000"/>
              </a:lnSpc>
              <a:spcBef>
                <a:spcPts val="95"/>
              </a:spcBef>
            </a:pPr>
            <a:r>
              <a:rPr spc="-140" dirty="0"/>
              <a:t>K-</a:t>
            </a:r>
            <a:r>
              <a:rPr spc="-100" dirty="0"/>
              <a:t>MEANS</a:t>
            </a:r>
            <a:r>
              <a:rPr spc="-145" dirty="0"/>
              <a:t> </a:t>
            </a:r>
            <a:r>
              <a:rPr spc="-204" dirty="0"/>
              <a:t>CLUSTERING</a:t>
            </a:r>
            <a:r>
              <a:rPr spc="-145" dirty="0"/>
              <a:t> </a:t>
            </a:r>
            <a:r>
              <a:rPr spc="-240" dirty="0"/>
              <a:t>WITH</a:t>
            </a:r>
            <a:r>
              <a:rPr spc="-135" dirty="0"/>
              <a:t> </a:t>
            </a:r>
            <a:r>
              <a:rPr spc="-254" dirty="0"/>
              <a:t>SCIKIT-</a:t>
            </a:r>
            <a:r>
              <a:rPr spc="-105" dirty="0"/>
              <a:t>LEARN </a:t>
            </a:r>
            <a:r>
              <a:rPr spc="-10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779767" y="4869560"/>
            <a:ext cx="9525" cy="1988820"/>
          </a:xfrm>
          <a:custGeom>
            <a:avLst/>
            <a:gdLst/>
            <a:ahLst/>
            <a:cxnLst/>
            <a:rect l="l" t="t" r="r" b="b"/>
            <a:pathLst>
              <a:path w="9525" h="1988820">
                <a:moveTo>
                  <a:pt x="9525" y="0"/>
                </a:moveTo>
                <a:lnTo>
                  <a:pt x="0" y="0"/>
                </a:lnTo>
                <a:lnTo>
                  <a:pt x="0" y="1988438"/>
                </a:lnTo>
                <a:lnTo>
                  <a:pt x="9525" y="1988439"/>
                </a:lnTo>
                <a:lnTo>
                  <a:pt x="9525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09519" y="1564538"/>
            <a:ext cx="5976620" cy="471728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25136" y="2914015"/>
            <a:ext cx="3183890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5280" marR="5080" indent="-323215">
              <a:lnSpc>
                <a:spcPct val="100000"/>
              </a:lnSpc>
              <a:spcBef>
                <a:spcPts val="100"/>
              </a:spcBef>
            </a:pPr>
            <a:r>
              <a:rPr sz="3300" b="1" spc="-135" dirty="0">
                <a:solidFill>
                  <a:srgbClr val="424242"/>
                </a:solidFill>
                <a:latin typeface="Tahoma"/>
                <a:cs typeface="Tahoma"/>
              </a:rPr>
              <a:t>DATA</a:t>
            </a:r>
            <a:r>
              <a:rPr sz="3300" b="1" spc="-260" dirty="0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sz="3300" b="1" spc="-254" dirty="0">
                <a:solidFill>
                  <a:srgbClr val="424242"/>
                </a:solidFill>
                <a:latin typeface="Tahoma"/>
                <a:cs typeface="Tahoma"/>
              </a:rPr>
              <a:t>SCIENCE</a:t>
            </a:r>
            <a:r>
              <a:rPr sz="3300" b="1" spc="-220" dirty="0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sz="3300" b="1" spc="-120" dirty="0">
                <a:solidFill>
                  <a:srgbClr val="424242"/>
                </a:solidFill>
                <a:latin typeface="Tahoma"/>
                <a:cs typeface="Tahoma"/>
              </a:rPr>
              <a:t>2 </a:t>
            </a:r>
            <a:r>
              <a:rPr sz="3300" b="1" spc="-135" dirty="0">
                <a:solidFill>
                  <a:srgbClr val="424242"/>
                </a:solidFill>
                <a:latin typeface="Tahoma"/>
                <a:cs typeface="Tahoma"/>
              </a:rPr>
              <a:t>DATA</a:t>
            </a:r>
            <a:r>
              <a:rPr sz="3300" b="1" spc="-265" dirty="0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sz="3300" b="1" spc="-60" dirty="0">
                <a:solidFill>
                  <a:srgbClr val="424242"/>
                </a:solidFill>
                <a:latin typeface="Tahoma"/>
                <a:cs typeface="Tahoma"/>
              </a:rPr>
              <a:t>&amp;</a:t>
            </a:r>
            <a:r>
              <a:rPr sz="3300" b="1" spc="-240" dirty="0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sz="3300" b="1" spc="-315" dirty="0">
                <a:solidFill>
                  <a:srgbClr val="424242"/>
                </a:solidFill>
                <a:latin typeface="Tahoma"/>
                <a:cs typeface="Tahoma"/>
              </a:rPr>
              <a:t>A.I.</a:t>
            </a:r>
            <a:r>
              <a:rPr sz="3300" b="1" spc="-270" dirty="0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sz="3300" b="1" spc="-50" dirty="0">
                <a:solidFill>
                  <a:srgbClr val="424242"/>
                </a:solidFill>
                <a:latin typeface="Tahoma"/>
                <a:cs typeface="Tahoma"/>
              </a:rPr>
              <a:t>3</a:t>
            </a:r>
            <a:endParaRPr sz="33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4289" y="746657"/>
            <a:ext cx="1739264" cy="67500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1800" b="1" spc="-110" dirty="0">
                <a:solidFill>
                  <a:srgbClr val="BEBEBE"/>
                </a:solidFill>
                <a:latin typeface="Tahoma"/>
                <a:cs typeface="Tahoma"/>
              </a:rPr>
              <a:t>PYTHON</a:t>
            </a:r>
            <a:r>
              <a:rPr sz="1800" b="1" spc="-95" dirty="0">
                <a:solidFill>
                  <a:srgbClr val="BEBEBE"/>
                </a:solidFill>
                <a:latin typeface="Tahoma"/>
                <a:cs typeface="Tahoma"/>
              </a:rPr>
              <a:t> </a:t>
            </a:r>
            <a:r>
              <a:rPr sz="1800" b="1" spc="-125" dirty="0">
                <a:solidFill>
                  <a:srgbClr val="BEBEBE"/>
                </a:solidFill>
                <a:latin typeface="Tahoma"/>
                <a:cs typeface="Tahoma"/>
              </a:rPr>
              <a:t>BASICS</a:t>
            </a:r>
            <a:endParaRPr sz="1800">
              <a:latin typeface="Tahoma"/>
              <a:cs typeface="Tahoma"/>
            </a:endParaRPr>
          </a:p>
          <a:p>
            <a:pPr marL="64135">
              <a:lnSpc>
                <a:spcPct val="100000"/>
              </a:lnSpc>
              <a:spcBef>
                <a:spcPts val="560"/>
              </a:spcBef>
            </a:pPr>
            <a:r>
              <a:rPr sz="1400" spc="-70" dirty="0">
                <a:solidFill>
                  <a:srgbClr val="BEBEBE"/>
                </a:solidFill>
                <a:latin typeface="Roboto Th"/>
                <a:cs typeface="Roboto Th"/>
              </a:rPr>
              <a:t>Python</a:t>
            </a:r>
            <a:r>
              <a:rPr sz="1400" spc="-45" dirty="0">
                <a:solidFill>
                  <a:srgbClr val="BEBEBE"/>
                </a:solidFill>
                <a:latin typeface="Roboto Th"/>
                <a:cs typeface="Roboto Th"/>
              </a:rPr>
              <a:t> </a:t>
            </a:r>
            <a:r>
              <a:rPr sz="1400" spc="-20" dirty="0">
                <a:solidFill>
                  <a:srgbClr val="BEBEBE"/>
                </a:solidFill>
                <a:latin typeface="Roboto Th"/>
                <a:cs typeface="Roboto Th"/>
              </a:rPr>
              <a:t>for</a:t>
            </a:r>
            <a:r>
              <a:rPr sz="1400" spc="-45" dirty="0">
                <a:solidFill>
                  <a:srgbClr val="BEBEBE"/>
                </a:solidFill>
                <a:latin typeface="Roboto Th"/>
                <a:cs typeface="Roboto Th"/>
              </a:rPr>
              <a:t> </a:t>
            </a:r>
            <a:r>
              <a:rPr sz="1400" spc="-55" dirty="0">
                <a:solidFill>
                  <a:srgbClr val="BEBEBE"/>
                </a:solidFill>
                <a:latin typeface="Roboto Th"/>
                <a:cs typeface="Roboto Th"/>
              </a:rPr>
              <a:t>data</a:t>
            </a:r>
            <a:r>
              <a:rPr sz="1400" spc="-20" dirty="0">
                <a:solidFill>
                  <a:srgbClr val="BEBEBE"/>
                </a:solidFill>
                <a:latin typeface="Roboto Th"/>
                <a:cs typeface="Roboto Th"/>
              </a:rPr>
              <a:t> </a:t>
            </a:r>
            <a:r>
              <a:rPr sz="1400" spc="-40" dirty="0">
                <a:solidFill>
                  <a:srgbClr val="BEBEBE"/>
                </a:solidFill>
                <a:latin typeface="Roboto Th"/>
                <a:cs typeface="Roboto Th"/>
              </a:rPr>
              <a:t>science</a:t>
            </a:r>
            <a:endParaRPr sz="1400">
              <a:latin typeface="Roboto Th"/>
              <a:cs typeface="Roboto 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0833" y="1858466"/>
            <a:ext cx="1713230" cy="859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800" b="1" spc="-175" dirty="0">
                <a:solidFill>
                  <a:srgbClr val="BEBEBE"/>
                </a:solidFill>
                <a:latin typeface="Tahoma"/>
                <a:cs typeface="Tahoma"/>
              </a:rPr>
              <a:t>WORKING</a:t>
            </a:r>
            <a:r>
              <a:rPr sz="1800" b="1" spc="-75" dirty="0">
                <a:solidFill>
                  <a:srgbClr val="BEBEBE"/>
                </a:solidFill>
                <a:latin typeface="Tahoma"/>
                <a:cs typeface="Tahoma"/>
              </a:rPr>
              <a:t> </a:t>
            </a:r>
            <a:r>
              <a:rPr sz="1800" b="1" spc="-125" dirty="0">
                <a:solidFill>
                  <a:srgbClr val="BEBEBE"/>
                </a:solidFill>
                <a:latin typeface="Tahoma"/>
                <a:cs typeface="Tahoma"/>
              </a:rPr>
              <a:t>WITH</a:t>
            </a:r>
            <a:endParaRPr sz="1800">
              <a:latin typeface="Tahoma"/>
              <a:cs typeface="Tahoma"/>
            </a:endParaRPr>
          </a:p>
          <a:p>
            <a:pPr marR="5715" algn="r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solidFill>
                  <a:srgbClr val="BEBEBE"/>
                </a:solidFill>
                <a:latin typeface="Tahoma"/>
                <a:cs typeface="Tahoma"/>
              </a:rPr>
              <a:t>ARRAYS</a:t>
            </a:r>
            <a:endParaRPr sz="1800">
              <a:latin typeface="Tahoma"/>
              <a:cs typeface="Tahoma"/>
            </a:endParaRPr>
          </a:p>
          <a:p>
            <a:pPr marR="6985" algn="r">
              <a:lnSpc>
                <a:spcPct val="100000"/>
              </a:lnSpc>
              <a:spcBef>
                <a:spcPts val="560"/>
              </a:spcBef>
            </a:pPr>
            <a:r>
              <a:rPr sz="1400" spc="-10" dirty="0">
                <a:solidFill>
                  <a:srgbClr val="BEBEBE"/>
                </a:solidFill>
                <a:latin typeface="Roboto Th"/>
                <a:cs typeface="Roboto Th"/>
              </a:rPr>
              <a:t>Numpy</a:t>
            </a:r>
            <a:endParaRPr sz="1400">
              <a:latin typeface="Roboto Th"/>
              <a:cs typeface="Roboto Th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613150" y="732485"/>
            <a:ext cx="561340" cy="33483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0205">
              <a:lnSpc>
                <a:spcPct val="100000"/>
              </a:lnSpc>
              <a:spcBef>
                <a:spcPts val="100"/>
              </a:spcBef>
            </a:pPr>
            <a:r>
              <a:rPr sz="4800" spc="-980" dirty="0">
                <a:solidFill>
                  <a:srgbClr val="BEBEBE"/>
                </a:solidFill>
              </a:rPr>
              <a:t>I</a:t>
            </a:r>
            <a:endParaRPr sz="4800"/>
          </a:p>
          <a:p>
            <a:pPr marL="12700" marR="5080" indent="178435">
              <a:lnSpc>
                <a:spcPct val="177100"/>
              </a:lnSpc>
            </a:pPr>
            <a:r>
              <a:rPr sz="4800" spc="-955" dirty="0">
                <a:solidFill>
                  <a:srgbClr val="BEBEBE"/>
                </a:solidFill>
              </a:rPr>
              <a:t>II III</a:t>
            </a:r>
            <a:endParaRPr sz="4800"/>
          </a:p>
        </p:txBody>
      </p:sp>
      <p:sp>
        <p:nvSpPr>
          <p:cNvPr id="6" name="object 6"/>
          <p:cNvSpPr/>
          <p:nvPr/>
        </p:nvSpPr>
        <p:spPr>
          <a:xfrm>
            <a:off x="4396359" y="0"/>
            <a:ext cx="0" cy="3192145"/>
          </a:xfrm>
          <a:custGeom>
            <a:avLst/>
            <a:gdLst/>
            <a:ahLst/>
            <a:cxnLst/>
            <a:rect l="l" t="t" r="r" b="b"/>
            <a:pathLst>
              <a:path h="3192145">
                <a:moveTo>
                  <a:pt x="0" y="0"/>
                </a:moveTo>
                <a:lnTo>
                  <a:pt x="0" y="3191637"/>
                </a:lnTo>
              </a:path>
            </a:pathLst>
          </a:custGeom>
          <a:ln w="9525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11198" y="4175252"/>
            <a:ext cx="9525" cy="2682875"/>
          </a:xfrm>
          <a:custGeom>
            <a:avLst/>
            <a:gdLst/>
            <a:ahLst/>
            <a:cxnLst/>
            <a:rect l="l" t="t" r="r" b="b"/>
            <a:pathLst>
              <a:path w="9525" h="2682875">
                <a:moveTo>
                  <a:pt x="9525" y="0"/>
                </a:moveTo>
                <a:lnTo>
                  <a:pt x="0" y="0"/>
                </a:lnTo>
                <a:lnTo>
                  <a:pt x="0" y="2682748"/>
                </a:lnTo>
                <a:lnTo>
                  <a:pt x="9525" y="2682748"/>
                </a:lnTo>
                <a:lnTo>
                  <a:pt x="9525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006333" y="2869133"/>
            <a:ext cx="594360" cy="2045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585" dirty="0">
                <a:solidFill>
                  <a:srgbClr val="BEBEBE"/>
                </a:solidFill>
                <a:latin typeface="Tahoma"/>
                <a:cs typeface="Tahoma"/>
              </a:rPr>
              <a:t>IV</a:t>
            </a:r>
            <a:endParaRPr sz="4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385"/>
              </a:spcBef>
            </a:pPr>
            <a:r>
              <a:rPr sz="4800" b="1" spc="-50" dirty="0">
                <a:solidFill>
                  <a:srgbClr val="424242"/>
                </a:solidFill>
                <a:latin typeface="Tahoma"/>
                <a:cs typeface="Tahoma"/>
              </a:rPr>
              <a:t>V</a:t>
            </a:r>
            <a:endParaRPr sz="48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7186" y="3339233"/>
            <a:ext cx="2136775" cy="67500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1800" b="1" spc="-80" dirty="0">
                <a:solidFill>
                  <a:srgbClr val="BEBEBE"/>
                </a:solidFill>
                <a:latin typeface="Tahoma"/>
                <a:cs typeface="Tahoma"/>
              </a:rPr>
              <a:t>DATA</a:t>
            </a:r>
            <a:r>
              <a:rPr sz="1800" b="1" spc="-110" dirty="0">
                <a:solidFill>
                  <a:srgbClr val="BEBEBE"/>
                </a:solidFill>
                <a:latin typeface="Tahoma"/>
                <a:cs typeface="Tahoma"/>
              </a:rPr>
              <a:t> </a:t>
            </a:r>
            <a:r>
              <a:rPr sz="1800" b="1" spc="-155" dirty="0">
                <a:solidFill>
                  <a:srgbClr val="BEBEBE"/>
                </a:solidFill>
                <a:latin typeface="Tahoma"/>
                <a:cs typeface="Tahoma"/>
              </a:rPr>
              <a:t>ENGINEERING</a:t>
            </a:r>
            <a:endParaRPr sz="180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560"/>
              </a:spcBef>
            </a:pPr>
            <a:r>
              <a:rPr sz="1400" spc="-10" dirty="0">
                <a:solidFill>
                  <a:srgbClr val="BEBEBE"/>
                </a:solidFill>
                <a:latin typeface="Roboto Th"/>
                <a:cs typeface="Roboto Th"/>
              </a:rPr>
              <a:t>pandas</a:t>
            </a:r>
            <a:endParaRPr sz="1400">
              <a:latin typeface="Roboto Th"/>
              <a:cs typeface="Roboto 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92514" y="2906762"/>
            <a:ext cx="2319655" cy="67564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800" b="1" spc="-80" dirty="0">
                <a:solidFill>
                  <a:srgbClr val="BEBEBE"/>
                </a:solidFill>
                <a:latin typeface="Tahoma"/>
                <a:cs typeface="Tahoma"/>
              </a:rPr>
              <a:t>DATA</a:t>
            </a:r>
            <a:r>
              <a:rPr sz="1800" b="1" spc="-110" dirty="0">
                <a:solidFill>
                  <a:srgbClr val="BEBEBE"/>
                </a:solidFill>
                <a:latin typeface="Tahoma"/>
                <a:cs typeface="Tahoma"/>
              </a:rPr>
              <a:t> </a:t>
            </a:r>
            <a:r>
              <a:rPr sz="1800" b="1" spc="-140" dirty="0">
                <a:solidFill>
                  <a:srgbClr val="BEBEBE"/>
                </a:solidFill>
                <a:latin typeface="Tahoma"/>
                <a:cs typeface="Tahoma"/>
              </a:rPr>
              <a:t>VISUALISATION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400" spc="-10" dirty="0">
                <a:solidFill>
                  <a:srgbClr val="BEBEBE"/>
                </a:solidFill>
                <a:latin typeface="Roboto Th"/>
                <a:cs typeface="Roboto Th"/>
              </a:rPr>
              <a:t>Matplotlib</a:t>
            </a:r>
            <a:endParaRPr sz="1400">
              <a:latin typeface="Roboto Th"/>
              <a:cs typeface="Roboto 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92514" y="4206331"/>
            <a:ext cx="2186940" cy="67246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800" b="1" spc="-135" dirty="0">
                <a:solidFill>
                  <a:srgbClr val="424242"/>
                </a:solidFill>
                <a:latin typeface="Tahoma"/>
                <a:cs typeface="Tahoma"/>
              </a:rPr>
              <a:t>MACHINE</a:t>
            </a:r>
            <a:r>
              <a:rPr sz="1800" b="1" spc="-70" dirty="0">
                <a:solidFill>
                  <a:srgbClr val="424242"/>
                </a:solidFill>
                <a:latin typeface="Tahoma"/>
                <a:cs typeface="Tahoma"/>
              </a:rPr>
              <a:t> </a:t>
            </a:r>
            <a:r>
              <a:rPr sz="1800" b="1" spc="-120" dirty="0">
                <a:solidFill>
                  <a:srgbClr val="424242"/>
                </a:solidFill>
                <a:latin typeface="Tahoma"/>
                <a:cs typeface="Tahoma"/>
              </a:rPr>
              <a:t>LEARNING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1400" spc="-50" dirty="0">
                <a:solidFill>
                  <a:srgbClr val="424242"/>
                </a:solidFill>
                <a:latin typeface="Roboto Th"/>
                <a:cs typeface="Roboto Th"/>
              </a:rPr>
              <a:t>Automatically</a:t>
            </a:r>
            <a:r>
              <a:rPr sz="1400" spc="-35" dirty="0">
                <a:solidFill>
                  <a:srgbClr val="424242"/>
                </a:solidFill>
                <a:latin typeface="Roboto Th"/>
                <a:cs typeface="Roboto Th"/>
              </a:rPr>
              <a:t> </a:t>
            </a:r>
            <a:r>
              <a:rPr sz="1400" spc="-20" dirty="0">
                <a:solidFill>
                  <a:srgbClr val="424242"/>
                </a:solidFill>
                <a:latin typeface="Roboto Th"/>
                <a:cs typeface="Roboto Th"/>
              </a:rPr>
              <a:t>find</a:t>
            </a:r>
            <a:r>
              <a:rPr sz="1400" spc="-35" dirty="0">
                <a:solidFill>
                  <a:srgbClr val="424242"/>
                </a:solidFill>
                <a:latin typeface="Roboto Th"/>
                <a:cs typeface="Roboto Th"/>
              </a:rPr>
              <a:t> </a:t>
            </a:r>
            <a:r>
              <a:rPr sz="1400" spc="-10" dirty="0">
                <a:solidFill>
                  <a:srgbClr val="424242"/>
                </a:solidFill>
                <a:latin typeface="Roboto Th"/>
                <a:cs typeface="Roboto Th"/>
              </a:rPr>
              <a:t>patterns</a:t>
            </a:r>
            <a:endParaRPr sz="1400">
              <a:latin typeface="Roboto Th"/>
              <a:cs typeface="Roboto Th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560056" y="2879987"/>
              <a:ext cx="3852545" cy="72390"/>
            </a:xfrm>
            <a:custGeom>
              <a:avLst/>
              <a:gdLst/>
              <a:ahLst/>
              <a:cxnLst/>
              <a:rect l="l" t="t" r="r" b="b"/>
              <a:pathLst>
                <a:path w="3852545" h="72389">
                  <a:moveTo>
                    <a:pt x="3852036" y="0"/>
                  </a:moveTo>
                  <a:lnTo>
                    <a:pt x="0" y="0"/>
                  </a:lnTo>
                  <a:lnTo>
                    <a:pt x="0" y="72000"/>
                  </a:lnTo>
                  <a:lnTo>
                    <a:pt x="3852036" y="72000"/>
                  </a:lnTo>
                  <a:lnTo>
                    <a:pt x="3852036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748145">
              <a:lnSpc>
                <a:spcPct val="100000"/>
              </a:lnSpc>
              <a:spcBef>
                <a:spcPts val="105"/>
              </a:spcBef>
            </a:pPr>
            <a:r>
              <a:rPr sz="3200" spc="-220" dirty="0"/>
              <a:t>MACHINE</a:t>
            </a:r>
            <a:r>
              <a:rPr sz="3200" spc="-190" dirty="0"/>
              <a:t> </a:t>
            </a:r>
            <a:r>
              <a:rPr sz="3200" spc="-220" dirty="0"/>
              <a:t>LEARNING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9796653" y="3718686"/>
            <a:ext cx="16109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0" dirty="0">
                <a:solidFill>
                  <a:srgbClr val="434343"/>
                </a:solidFill>
                <a:latin typeface="Tahoma"/>
                <a:cs typeface="Tahoma"/>
              </a:rPr>
              <a:t>scimit-</a:t>
            </a:r>
            <a:r>
              <a:rPr sz="2400" spc="90" dirty="0">
                <a:solidFill>
                  <a:srgbClr val="434343"/>
                </a:solidFill>
                <a:latin typeface="Tahoma"/>
                <a:cs typeface="Tahoma"/>
              </a:rPr>
              <a:t>le»ín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-12700" y="-12700"/>
            <a:ext cx="5041265" cy="6883400"/>
            <a:chOff x="-12700" y="-12700"/>
            <a:chExt cx="5041265" cy="6883400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5015865" cy="6858000"/>
            </a:xfrm>
            <a:custGeom>
              <a:avLst/>
              <a:gdLst/>
              <a:ahLst/>
              <a:cxnLst/>
              <a:rect l="l" t="t" r="r" b="b"/>
              <a:pathLst>
                <a:path w="5015865" h="6858000">
                  <a:moveTo>
                    <a:pt x="4466844" y="1081671"/>
                  </a:moveTo>
                  <a:lnTo>
                    <a:pt x="3489706" y="1081671"/>
                  </a:lnTo>
                  <a:lnTo>
                    <a:pt x="2387155" y="5879846"/>
                  </a:lnTo>
                  <a:lnTo>
                    <a:pt x="1284605" y="1081671"/>
                  </a:lnTo>
                  <a:lnTo>
                    <a:pt x="309118" y="1081671"/>
                  </a:lnTo>
                  <a:lnTo>
                    <a:pt x="1673796" y="6858000"/>
                  </a:lnTo>
                  <a:lnTo>
                    <a:pt x="3100755" y="6858000"/>
                  </a:lnTo>
                  <a:lnTo>
                    <a:pt x="3275165" y="6120549"/>
                  </a:lnTo>
                  <a:lnTo>
                    <a:pt x="4466844" y="1081671"/>
                  </a:lnTo>
                  <a:close/>
                </a:path>
                <a:path w="5015865" h="6858000">
                  <a:moveTo>
                    <a:pt x="5015814" y="0"/>
                  </a:moveTo>
                  <a:lnTo>
                    <a:pt x="0" y="0"/>
                  </a:lnTo>
                  <a:lnTo>
                    <a:pt x="0" y="980567"/>
                  </a:lnTo>
                  <a:lnTo>
                    <a:pt x="5015814" y="980567"/>
                  </a:lnTo>
                  <a:lnTo>
                    <a:pt x="5015814" y="0"/>
                  </a:lnTo>
                  <a:close/>
                </a:path>
              </a:pathLst>
            </a:custGeom>
            <a:solidFill>
              <a:srgbClr val="4343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5015865" cy="981075"/>
            </a:xfrm>
            <a:custGeom>
              <a:avLst/>
              <a:gdLst/>
              <a:ahLst/>
              <a:cxnLst/>
              <a:rect l="l" t="t" r="r" b="b"/>
              <a:pathLst>
                <a:path w="5015865" h="981075">
                  <a:moveTo>
                    <a:pt x="0" y="980566"/>
                  </a:moveTo>
                  <a:lnTo>
                    <a:pt x="5015823" y="980566"/>
                  </a:lnTo>
                  <a:lnTo>
                    <a:pt x="5015823" y="0"/>
                  </a:lnTo>
                </a:path>
              </a:pathLst>
            </a:custGeom>
            <a:ln w="25400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5813996"/>
              <a:ext cx="5015865" cy="1044575"/>
            </a:xfrm>
            <a:custGeom>
              <a:avLst/>
              <a:gdLst/>
              <a:ahLst/>
              <a:cxnLst/>
              <a:rect l="l" t="t" r="r" b="b"/>
              <a:pathLst>
                <a:path w="5015865" h="1044575">
                  <a:moveTo>
                    <a:pt x="5015865" y="0"/>
                  </a:moveTo>
                  <a:lnTo>
                    <a:pt x="0" y="0"/>
                  </a:lnTo>
                  <a:lnTo>
                    <a:pt x="0" y="1044003"/>
                  </a:lnTo>
                  <a:lnTo>
                    <a:pt x="5015865" y="1044003"/>
                  </a:lnTo>
                  <a:lnTo>
                    <a:pt x="5015865" y="0"/>
                  </a:lnTo>
                  <a:close/>
                </a:path>
              </a:pathLst>
            </a:custGeom>
            <a:solidFill>
              <a:srgbClr val="4343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5813996"/>
              <a:ext cx="5015865" cy="1044575"/>
            </a:xfrm>
            <a:custGeom>
              <a:avLst/>
              <a:gdLst/>
              <a:ahLst/>
              <a:cxnLst/>
              <a:rect l="l" t="t" r="r" b="b"/>
              <a:pathLst>
                <a:path w="5015865" h="1044575">
                  <a:moveTo>
                    <a:pt x="0" y="1044003"/>
                  </a:moveTo>
                  <a:lnTo>
                    <a:pt x="5015865" y="1044003"/>
                  </a:lnTo>
                  <a:lnTo>
                    <a:pt x="5015865" y="0"/>
                  </a:lnTo>
                  <a:lnTo>
                    <a:pt x="0" y="0"/>
                  </a:lnTo>
                  <a:lnTo>
                    <a:pt x="0" y="1044003"/>
                  </a:lnTo>
                  <a:close/>
                </a:path>
              </a:pathLst>
            </a:custGeom>
            <a:ln w="25400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08245" y="2868295"/>
            <a:ext cx="221996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1915">
              <a:lnSpc>
                <a:spcPct val="100000"/>
              </a:lnSpc>
              <a:spcBef>
                <a:spcPts val="100"/>
              </a:spcBef>
            </a:pPr>
            <a:r>
              <a:rPr sz="3600" b="1" spc="-145" dirty="0">
                <a:solidFill>
                  <a:srgbClr val="424242"/>
                </a:solidFill>
                <a:latin typeface="Tahoma"/>
                <a:cs typeface="Tahoma"/>
              </a:rPr>
              <a:t>MACHINE </a:t>
            </a:r>
            <a:r>
              <a:rPr sz="3600" b="1" spc="-290" dirty="0">
                <a:solidFill>
                  <a:srgbClr val="424242"/>
                </a:solidFill>
                <a:latin typeface="Tahoma"/>
                <a:cs typeface="Tahoma"/>
              </a:rPr>
              <a:t>LEARNING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6116" y="562483"/>
            <a:ext cx="2008505" cy="8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350" algn="r">
              <a:lnSpc>
                <a:spcPct val="100000"/>
              </a:lnSpc>
              <a:spcBef>
                <a:spcPts val="100"/>
              </a:spcBef>
            </a:pPr>
            <a:r>
              <a:rPr sz="1800" b="1" spc="-90" dirty="0">
                <a:solidFill>
                  <a:srgbClr val="BEBEBE"/>
                </a:solidFill>
                <a:latin typeface="Tahoma"/>
                <a:cs typeface="Tahoma"/>
              </a:rPr>
              <a:t>WHAT</a:t>
            </a:r>
            <a:r>
              <a:rPr sz="1800" b="1" spc="-105" dirty="0">
                <a:solidFill>
                  <a:srgbClr val="BEBEBE"/>
                </a:solidFill>
                <a:latin typeface="Tahoma"/>
                <a:cs typeface="Tahoma"/>
              </a:rPr>
              <a:t> </a:t>
            </a:r>
            <a:r>
              <a:rPr sz="1800" b="1" spc="-229" dirty="0">
                <a:solidFill>
                  <a:srgbClr val="BEBEBE"/>
                </a:solidFill>
                <a:latin typeface="Tahoma"/>
                <a:cs typeface="Tahoma"/>
              </a:rPr>
              <a:t>IS</a:t>
            </a:r>
            <a:r>
              <a:rPr sz="1800" b="1" spc="-135" dirty="0">
                <a:solidFill>
                  <a:srgbClr val="BEBEBE"/>
                </a:solidFill>
                <a:latin typeface="Tahoma"/>
                <a:cs typeface="Tahoma"/>
              </a:rPr>
              <a:t> </a:t>
            </a:r>
            <a:r>
              <a:rPr sz="1800" b="1" spc="-110" dirty="0">
                <a:solidFill>
                  <a:srgbClr val="BEBEBE"/>
                </a:solidFill>
                <a:latin typeface="Tahoma"/>
                <a:cs typeface="Tahoma"/>
              </a:rPr>
              <a:t>MACHINE</a:t>
            </a:r>
            <a:endParaRPr sz="180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</a:pPr>
            <a:r>
              <a:rPr sz="1800" b="1" spc="-20" dirty="0">
                <a:solidFill>
                  <a:srgbClr val="BEBEBE"/>
                </a:solidFill>
                <a:latin typeface="Tahoma"/>
                <a:cs typeface="Tahoma"/>
              </a:rPr>
              <a:t>LEARNING</a:t>
            </a:r>
            <a:endParaRPr sz="1800">
              <a:latin typeface="Tahoma"/>
              <a:cs typeface="Tahoma"/>
            </a:endParaRPr>
          </a:p>
          <a:p>
            <a:pPr marL="83820">
              <a:lnSpc>
                <a:spcPct val="100000"/>
              </a:lnSpc>
              <a:spcBef>
                <a:spcPts val="560"/>
              </a:spcBef>
            </a:pPr>
            <a:r>
              <a:rPr sz="1400" spc="-50" dirty="0">
                <a:solidFill>
                  <a:srgbClr val="BEBEBE"/>
                </a:solidFill>
                <a:latin typeface="Roboto Th"/>
                <a:cs typeface="Roboto Th"/>
              </a:rPr>
              <a:t>Automatically</a:t>
            </a:r>
            <a:r>
              <a:rPr sz="1400" spc="-35" dirty="0">
                <a:solidFill>
                  <a:srgbClr val="BEBEBE"/>
                </a:solidFill>
                <a:latin typeface="Roboto Th"/>
                <a:cs typeface="Roboto Th"/>
              </a:rPr>
              <a:t> </a:t>
            </a:r>
            <a:r>
              <a:rPr sz="1400" spc="-20" dirty="0">
                <a:solidFill>
                  <a:srgbClr val="BEBEBE"/>
                </a:solidFill>
                <a:latin typeface="Roboto Th"/>
                <a:cs typeface="Roboto Th"/>
              </a:rPr>
              <a:t>find</a:t>
            </a:r>
            <a:r>
              <a:rPr sz="1400" spc="-15" dirty="0">
                <a:solidFill>
                  <a:srgbClr val="BEBEBE"/>
                </a:solidFill>
                <a:latin typeface="Roboto Th"/>
                <a:cs typeface="Roboto Th"/>
              </a:rPr>
              <a:t> </a:t>
            </a:r>
            <a:r>
              <a:rPr sz="1400" spc="-40" dirty="0">
                <a:solidFill>
                  <a:srgbClr val="BEBEBE"/>
                </a:solidFill>
                <a:latin typeface="Roboto Th"/>
                <a:cs typeface="Roboto Th"/>
              </a:rPr>
              <a:t>patterns</a:t>
            </a:r>
            <a:endParaRPr sz="1400">
              <a:latin typeface="Roboto Th"/>
              <a:cs typeface="Roboto 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3762" y="1858466"/>
            <a:ext cx="2100580" cy="859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6740">
              <a:lnSpc>
                <a:spcPct val="100000"/>
              </a:lnSpc>
              <a:spcBef>
                <a:spcPts val="100"/>
              </a:spcBef>
            </a:pPr>
            <a:r>
              <a:rPr sz="1800" b="1" spc="-160" dirty="0">
                <a:solidFill>
                  <a:srgbClr val="BEBEBE"/>
                </a:solidFill>
                <a:latin typeface="Tahoma"/>
                <a:cs typeface="Tahoma"/>
              </a:rPr>
              <a:t>INTRODUCING</a:t>
            </a:r>
            <a:endParaRPr sz="1800">
              <a:latin typeface="Tahoma"/>
              <a:cs typeface="Tahoma"/>
            </a:endParaRPr>
          </a:p>
          <a:p>
            <a:pPr marL="591185">
              <a:lnSpc>
                <a:spcPct val="100000"/>
              </a:lnSpc>
              <a:spcBef>
                <a:spcPts val="5"/>
              </a:spcBef>
            </a:pPr>
            <a:r>
              <a:rPr sz="1800" b="1" spc="-170" dirty="0">
                <a:solidFill>
                  <a:srgbClr val="BEBEBE"/>
                </a:solidFill>
                <a:latin typeface="Tahoma"/>
                <a:cs typeface="Tahoma"/>
              </a:rPr>
              <a:t>SCIKIT-</a:t>
            </a:r>
            <a:r>
              <a:rPr sz="1800" b="1" spc="-70" dirty="0">
                <a:solidFill>
                  <a:srgbClr val="BEBEBE"/>
                </a:solidFill>
                <a:latin typeface="Tahoma"/>
                <a:cs typeface="Tahoma"/>
              </a:rPr>
              <a:t>LEARN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400" spc="-80" dirty="0">
                <a:solidFill>
                  <a:srgbClr val="BEBEBE"/>
                </a:solidFill>
                <a:latin typeface="Roboto Th"/>
                <a:cs typeface="Roboto Th"/>
              </a:rPr>
              <a:t>Machine</a:t>
            </a:r>
            <a:r>
              <a:rPr sz="1400" spc="10" dirty="0">
                <a:solidFill>
                  <a:srgbClr val="BEBEBE"/>
                </a:solidFill>
                <a:latin typeface="Roboto Th"/>
                <a:cs typeface="Roboto Th"/>
              </a:rPr>
              <a:t> </a:t>
            </a:r>
            <a:r>
              <a:rPr sz="1400" spc="-45" dirty="0">
                <a:solidFill>
                  <a:srgbClr val="BEBEBE"/>
                </a:solidFill>
                <a:latin typeface="Roboto Th"/>
                <a:cs typeface="Roboto Th"/>
              </a:rPr>
              <a:t>learning</a:t>
            </a:r>
            <a:r>
              <a:rPr sz="1400" spc="-10" dirty="0">
                <a:solidFill>
                  <a:srgbClr val="BEBEBE"/>
                </a:solidFill>
                <a:latin typeface="Roboto Th"/>
                <a:cs typeface="Roboto Th"/>
              </a:rPr>
              <a:t> </a:t>
            </a:r>
            <a:r>
              <a:rPr sz="1400" spc="-60" dirty="0">
                <a:solidFill>
                  <a:srgbClr val="BEBEBE"/>
                </a:solidFill>
                <a:latin typeface="Roboto Th"/>
                <a:cs typeface="Roboto Th"/>
              </a:rPr>
              <a:t>with</a:t>
            </a:r>
            <a:r>
              <a:rPr sz="1400" spc="5" dirty="0">
                <a:solidFill>
                  <a:srgbClr val="BEBEBE"/>
                </a:solidFill>
                <a:latin typeface="Roboto Th"/>
                <a:cs typeface="Roboto Th"/>
              </a:rPr>
              <a:t> </a:t>
            </a:r>
            <a:r>
              <a:rPr sz="1400" spc="-40" dirty="0">
                <a:solidFill>
                  <a:srgbClr val="BEBEBE"/>
                </a:solidFill>
                <a:latin typeface="Roboto Th"/>
                <a:cs typeface="Roboto Th"/>
              </a:rPr>
              <a:t>Python</a:t>
            </a:r>
            <a:endParaRPr sz="1400">
              <a:latin typeface="Roboto Th"/>
              <a:cs typeface="Roboto Th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01390" y="732485"/>
            <a:ext cx="6724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60" dirty="0">
                <a:solidFill>
                  <a:srgbClr val="BEBEBE"/>
                </a:solidFill>
              </a:rPr>
              <a:t>01</a:t>
            </a:r>
            <a:endParaRPr sz="4800"/>
          </a:p>
        </p:txBody>
      </p:sp>
      <p:sp>
        <p:nvSpPr>
          <p:cNvPr id="6" name="object 6"/>
          <p:cNvSpPr/>
          <p:nvPr/>
        </p:nvSpPr>
        <p:spPr>
          <a:xfrm>
            <a:off x="4396359" y="0"/>
            <a:ext cx="0" cy="3192145"/>
          </a:xfrm>
          <a:custGeom>
            <a:avLst/>
            <a:gdLst/>
            <a:ahLst/>
            <a:cxnLst/>
            <a:rect l="l" t="t" r="r" b="b"/>
            <a:pathLst>
              <a:path h="3192145">
                <a:moveTo>
                  <a:pt x="0" y="0"/>
                </a:moveTo>
                <a:lnTo>
                  <a:pt x="0" y="3191637"/>
                </a:lnTo>
              </a:path>
            </a:pathLst>
          </a:custGeom>
          <a:ln w="9525">
            <a:solidFill>
              <a:srgbClr val="5858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11198" y="4175252"/>
            <a:ext cx="9525" cy="2682875"/>
          </a:xfrm>
          <a:custGeom>
            <a:avLst/>
            <a:gdLst/>
            <a:ahLst/>
            <a:cxnLst/>
            <a:rect l="l" t="t" r="r" b="b"/>
            <a:pathLst>
              <a:path w="9525" h="2682875">
                <a:moveTo>
                  <a:pt x="9525" y="0"/>
                </a:moveTo>
                <a:lnTo>
                  <a:pt x="0" y="0"/>
                </a:lnTo>
                <a:lnTo>
                  <a:pt x="0" y="2682748"/>
                </a:lnTo>
                <a:lnTo>
                  <a:pt x="9525" y="2682748"/>
                </a:lnTo>
                <a:lnTo>
                  <a:pt x="9525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27126" y="3155441"/>
            <a:ext cx="2615565" cy="1072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86715">
              <a:lnSpc>
                <a:spcPct val="100000"/>
              </a:lnSpc>
              <a:spcBef>
                <a:spcPts val="100"/>
              </a:spcBef>
            </a:pPr>
            <a:r>
              <a:rPr sz="1800" b="1" spc="-90" dirty="0">
                <a:solidFill>
                  <a:srgbClr val="BEBEBE"/>
                </a:solidFill>
                <a:latin typeface="Tahoma"/>
                <a:cs typeface="Tahoma"/>
              </a:rPr>
              <a:t>HYPERPARAMETERS </a:t>
            </a:r>
            <a:r>
              <a:rPr sz="1800" b="1" spc="-114" dirty="0">
                <a:solidFill>
                  <a:srgbClr val="BEBEBE"/>
                </a:solidFill>
                <a:latin typeface="Tahoma"/>
                <a:cs typeface="Tahoma"/>
              </a:rPr>
              <a:t>AND </a:t>
            </a:r>
            <a:r>
              <a:rPr sz="1800" b="1" spc="-140" dirty="0">
                <a:solidFill>
                  <a:srgbClr val="BEBEBE"/>
                </a:solidFill>
                <a:latin typeface="Tahoma"/>
                <a:cs typeface="Tahoma"/>
              </a:rPr>
              <a:t>CROSS</a:t>
            </a:r>
            <a:r>
              <a:rPr sz="1800" b="1" spc="-120" dirty="0">
                <a:solidFill>
                  <a:srgbClr val="BEBEBE"/>
                </a:solidFill>
                <a:latin typeface="Tahoma"/>
                <a:cs typeface="Tahoma"/>
              </a:rPr>
              <a:t> </a:t>
            </a:r>
            <a:r>
              <a:rPr sz="1800" b="1" spc="-135" dirty="0">
                <a:solidFill>
                  <a:srgbClr val="BEBEBE"/>
                </a:solidFill>
                <a:latin typeface="Tahoma"/>
                <a:cs typeface="Tahoma"/>
              </a:rPr>
              <a:t>VALIDATION</a:t>
            </a:r>
            <a:endParaRPr sz="1800">
              <a:latin typeface="Tahoma"/>
              <a:cs typeface="Tahoma"/>
            </a:endParaRPr>
          </a:p>
          <a:p>
            <a:pPr marL="1179195" marR="5080" indent="231140">
              <a:lnSpc>
                <a:spcPct val="100000"/>
              </a:lnSpc>
              <a:spcBef>
                <a:spcPts val="560"/>
              </a:spcBef>
            </a:pPr>
            <a:r>
              <a:rPr sz="1400" spc="-60" dirty="0">
                <a:solidFill>
                  <a:srgbClr val="BEBEBE"/>
                </a:solidFill>
                <a:latin typeface="Roboto Th"/>
                <a:cs typeface="Roboto Th"/>
              </a:rPr>
              <a:t>Holdout</a:t>
            </a:r>
            <a:r>
              <a:rPr sz="1400" spc="-35" dirty="0">
                <a:solidFill>
                  <a:srgbClr val="BEBEBE"/>
                </a:solidFill>
                <a:latin typeface="Roboto Th"/>
                <a:cs typeface="Roboto Th"/>
              </a:rPr>
              <a:t> </a:t>
            </a:r>
            <a:r>
              <a:rPr sz="1400" spc="-70" dirty="0">
                <a:solidFill>
                  <a:srgbClr val="BEBEBE"/>
                </a:solidFill>
                <a:latin typeface="Roboto Th"/>
                <a:cs typeface="Roboto Th"/>
              </a:rPr>
              <a:t>samples </a:t>
            </a:r>
            <a:r>
              <a:rPr sz="1400" spc="-80" dirty="0">
                <a:solidFill>
                  <a:srgbClr val="BEBEBE"/>
                </a:solidFill>
                <a:latin typeface="Roboto Th"/>
                <a:cs typeface="Roboto Th"/>
              </a:rPr>
              <a:t>and</a:t>
            </a:r>
            <a:r>
              <a:rPr sz="1400" spc="45" dirty="0">
                <a:solidFill>
                  <a:srgbClr val="BEBEBE"/>
                </a:solidFill>
                <a:latin typeface="Roboto Th"/>
                <a:cs typeface="Roboto Th"/>
              </a:rPr>
              <a:t> </a:t>
            </a:r>
            <a:r>
              <a:rPr sz="1400" spc="-95" dirty="0">
                <a:solidFill>
                  <a:srgbClr val="BEBEBE"/>
                </a:solidFill>
                <a:latin typeface="Roboto Th"/>
                <a:cs typeface="Roboto Th"/>
              </a:rPr>
              <a:t>cross-</a:t>
            </a:r>
            <a:r>
              <a:rPr sz="1400" spc="-35" dirty="0">
                <a:solidFill>
                  <a:srgbClr val="BEBEBE"/>
                </a:solidFill>
                <a:latin typeface="Roboto Th"/>
                <a:cs typeface="Roboto Th"/>
              </a:rPr>
              <a:t>validation</a:t>
            </a:r>
            <a:endParaRPr sz="1400">
              <a:latin typeface="Roboto Th"/>
              <a:cs typeface="Roboto 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92514" y="2723134"/>
            <a:ext cx="1370330" cy="85915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225"/>
              </a:spcBef>
            </a:pPr>
            <a:r>
              <a:rPr sz="1800" b="1" spc="-85" dirty="0">
                <a:solidFill>
                  <a:srgbClr val="434343"/>
                </a:solidFill>
                <a:latin typeface="Tahoma"/>
                <a:cs typeface="Tahoma"/>
              </a:rPr>
              <a:t>K-</a:t>
            </a:r>
            <a:r>
              <a:rPr sz="1800" b="1" spc="-10" dirty="0">
                <a:solidFill>
                  <a:srgbClr val="434343"/>
                </a:solidFill>
                <a:latin typeface="Tahoma"/>
                <a:cs typeface="Tahoma"/>
              </a:rPr>
              <a:t>MEANS </a:t>
            </a:r>
            <a:r>
              <a:rPr sz="1800" b="1" spc="-135" dirty="0">
                <a:solidFill>
                  <a:srgbClr val="434343"/>
                </a:solidFill>
                <a:latin typeface="Tahoma"/>
                <a:cs typeface="Tahoma"/>
              </a:rPr>
              <a:t>CLUSTERING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400" spc="-50" dirty="0">
                <a:solidFill>
                  <a:srgbClr val="434343"/>
                </a:solidFill>
                <a:latin typeface="Roboto Th"/>
                <a:cs typeface="Roboto Th"/>
              </a:rPr>
              <a:t>Object</a:t>
            </a:r>
            <a:r>
              <a:rPr sz="1400" spc="-35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Roboto Th"/>
                <a:cs typeface="Roboto Th"/>
              </a:rPr>
              <a:t>grouping</a:t>
            </a:r>
            <a:endParaRPr sz="1400">
              <a:latin typeface="Roboto Th"/>
              <a:cs typeface="Roboto 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92514" y="4202505"/>
            <a:ext cx="2218690" cy="67627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1800" b="1" spc="-150" dirty="0">
                <a:solidFill>
                  <a:srgbClr val="BEBEBE"/>
                </a:solidFill>
                <a:latin typeface="Tahoma"/>
                <a:cs typeface="Tahoma"/>
              </a:rPr>
              <a:t>ASSOCIATION</a:t>
            </a:r>
            <a:r>
              <a:rPr sz="1800" b="1" spc="-75" dirty="0">
                <a:solidFill>
                  <a:srgbClr val="BEBEBE"/>
                </a:solidFill>
                <a:latin typeface="Tahoma"/>
                <a:cs typeface="Tahoma"/>
              </a:rPr>
              <a:t> </a:t>
            </a:r>
            <a:r>
              <a:rPr sz="1800" b="1" spc="-80" dirty="0">
                <a:solidFill>
                  <a:srgbClr val="BEBEBE"/>
                </a:solidFill>
                <a:latin typeface="Tahoma"/>
                <a:cs typeface="Tahoma"/>
              </a:rPr>
              <a:t>RULES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400" spc="-70" dirty="0">
                <a:solidFill>
                  <a:srgbClr val="BEBEBE"/>
                </a:solidFill>
                <a:latin typeface="Roboto Th"/>
                <a:cs typeface="Roboto Th"/>
              </a:rPr>
              <a:t>Frequent</a:t>
            </a:r>
            <a:r>
              <a:rPr sz="1400" spc="-30" dirty="0">
                <a:solidFill>
                  <a:srgbClr val="BEBEBE"/>
                </a:solidFill>
                <a:latin typeface="Roboto Th"/>
                <a:cs typeface="Roboto Th"/>
              </a:rPr>
              <a:t> </a:t>
            </a:r>
            <a:r>
              <a:rPr sz="1400" spc="-10" dirty="0">
                <a:solidFill>
                  <a:srgbClr val="BEBEBE"/>
                </a:solidFill>
                <a:latin typeface="Roboto Th"/>
                <a:cs typeface="Roboto Th"/>
              </a:rPr>
              <a:t>itemsets</a:t>
            </a:r>
            <a:endParaRPr sz="1400">
              <a:latin typeface="Roboto Th"/>
              <a:cs typeface="Roboto 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92514" y="5317058"/>
            <a:ext cx="2117090" cy="859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75" dirty="0">
                <a:solidFill>
                  <a:srgbClr val="BEBEBE"/>
                </a:solidFill>
                <a:latin typeface="Tahoma"/>
                <a:cs typeface="Tahoma"/>
              </a:rPr>
              <a:t>ARTIFICIAL</a:t>
            </a:r>
            <a:r>
              <a:rPr sz="1800" b="1" spc="-70" dirty="0">
                <a:solidFill>
                  <a:srgbClr val="BEBEBE"/>
                </a:solidFill>
                <a:latin typeface="Tahoma"/>
                <a:cs typeface="Tahoma"/>
              </a:rPr>
              <a:t> NEURAL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solidFill>
                  <a:srgbClr val="BEBEBE"/>
                </a:solidFill>
                <a:latin typeface="Tahoma"/>
                <a:cs typeface="Tahoma"/>
              </a:rPr>
              <a:t>NETWORK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400" spc="-50" dirty="0">
                <a:solidFill>
                  <a:srgbClr val="BEBEBE"/>
                </a:solidFill>
                <a:latin typeface="Roboto Th"/>
                <a:cs typeface="Roboto Th"/>
              </a:rPr>
              <a:t>Imitate</a:t>
            </a:r>
            <a:r>
              <a:rPr sz="1400" spc="-15" dirty="0">
                <a:solidFill>
                  <a:srgbClr val="BEBEBE"/>
                </a:solidFill>
                <a:latin typeface="Roboto Th"/>
                <a:cs typeface="Roboto Th"/>
              </a:rPr>
              <a:t> </a:t>
            </a:r>
            <a:r>
              <a:rPr sz="1400" spc="-60" dirty="0">
                <a:solidFill>
                  <a:srgbClr val="BEBEBE"/>
                </a:solidFill>
                <a:latin typeface="Roboto Th"/>
                <a:cs typeface="Roboto Th"/>
              </a:rPr>
              <a:t>the</a:t>
            </a:r>
            <a:r>
              <a:rPr sz="1400" spc="-15" dirty="0">
                <a:solidFill>
                  <a:srgbClr val="BEBEBE"/>
                </a:solidFill>
                <a:latin typeface="Roboto Th"/>
                <a:cs typeface="Roboto Th"/>
              </a:rPr>
              <a:t> </a:t>
            </a:r>
            <a:r>
              <a:rPr sz="1400" spc="-114" dirty="0">
                <a:solidFill>
                  <a:srgbClr val="BEBEBE"/>
                </a:solidFill>
                <a:latin typeface="Roboto Th"/>
                <a:cs typeface="Roboto Th"/>
              </a:rPr>
              <a:t>human</a:t>
            </a:r>
            <a:r>
              <a:rPr sz="1400" spc="-25" dirty="0">
                <a:solidFill>
                  <a:srgbClr val="BEBEBE"/>
                </a:solidFill>
                <a:latin typeface="Roboto Th"/>
                <a:cs typeface="Roboto Th"/>
              </a:rPr>
              <a:t> </a:t>
            </a:r>
            <a:r>
              <a:rPr sz="1400" spc="-20" dirty="0">
                <a:solidFill>
                  <a:srgbClr val="BEBEBE"/>
                </a:solidFill>
                <a:latin typeface="Roboto Th"/>
                <a:cs typeface="Roboto Th"/>
              </a:rPr>
              <a:t>brain</a:t>
            </a:r>
            <a:endParaRPr sz="1400">
              <a:latin typeface="Roboto Th"/>
              <a:cs typeface="Roboto 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76421" y="2027885"/>
            <a:ext cx="798195" cy="3350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100"/>
              </a:spcBef>
            </a:pPr>
            <a:r>
              <a:rPr sz="4800" b="1" spc="-135" dirty="0">
                <a:solidFill>
                  <a:srgbClr val="BEBEBE"/>
                </a:solidFill>
                <a:latin typeface="Tahoma"/>
                <a:cs typeface="Tahoma"/>
              </a:rPr>
              <a:t>02</a:t>
            </a:r>
            <a:endParaRPr sz="4800">
              <a:latin typeface="Tahoma"/>
              <a:cs typeface="Tahoma"/>
            </a:endParaRPr>
          </a:p>
          <a:p>
            <a:pPr marL="53975">
              <a:lnSpc>
                <a:spcPct val="100000"/>
              </a:lnSpc>
              <a:spcBef>
                <a:spcPts val="4440"/>
              </a:spcBef>
            </a:pPr>
            <a:r>
              <a:rPr sz="4800" b="1" spc="-165" dirty="0">
                <a:solidFill>
                  <a:srgbClr val="BEBEBE"/>
                </a:solidFill>
                <a:latin typeface="Tahoma"/>
                <a:cs typeface="Tahoma"/>
              </a:rPr>
              <a:t>03</a:t>
            </a:r>
            <a:endParaRPr sz="4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460"/>
              </a:spcBef>
            </a:pPr>
            <a:r>
              <a:rPr sz="4800" b="1" spc="-25" dirty="0">
                <a:solidFill>
                  <a:srgbClr val="BEBEBE"/>
                </a:solidFill>
                <a:latin typeface="Tahoma"/>
                <a:cs typeface="Tahoma"/>
              </a:rPr>
              <a:t>04</a:t>
            </a:r>
            <a:endParaRPr sz="48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53667" y="4636884"/>
            <a:ext cx="1391285" cy="67564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800" b="1" spc="-140" dirty="0">
                <a:solidFill>
                  <a:srgbClr val="BEBEBE"/>
                </a:solidFill>
                <a:latin typeface="Tahoma"/>
                <a:cs typeface="Tahoma"/>
              </a:rPr>
              <a:t>REGRESSION</a:t>
            </a:r>
            <a:endParaRPr sz="1800">
              <a:latin typeface="Tahoma"/>
              <a:cs typeface="Tahoma"/>
            </a:endParaRPr>
          </a:p>
          <a:p>
            <a:pPr marL="311785">
              <a:lnSpc>
                <a:spcPct val="100000"/>
              </a:lnSpc>
              <a:spcBef>
                <a:spcPts val="560"/>
              </a:spcBef>
            </a:pPr>
            <a:r>
              <a:rPr sz="1400" spc="-55" dirty="0">
                <a:solidFill>
                  <a:srgbClr val="BEBEBE"/>
                </a:solidFill>
                <a:latin typeface="Roboto Th"/>
                <a:cs typeface="Roboto Th"/>
              </a:rPr>
              <a:t>Best</a:t>
            </a:r>
            <a:r>
              <a:rPr sz="1400" spc="-10" dirty="0">
                <a:solidFill>
                  <a:srgbClr val="BEBEBE"/>
                </a:solidFill>
                <a:latin typeface="Roboto Th"/>
                <a:cs typeface="Roboto Th"/>
              </a:rPr>
              <a:t> </a:t>
            </a:r>
            <a:r>
              <a:rPr sz="1400" spc="-25" dirty="0">
                <a:solidFill>
                  <a:srgbClr val="BEBEBE"/>
                </a:solidFill>
                <a:latin typeface="Roboto Th"/>
                <a:cs typeface="Roboto Th"/>
              </a:rPr>
              <a:t>fitting</a:t>
            </a:r>
            <a:r>
              <a:rPr sz="1400" spc="-30" dirty="0">
                <a:solidFill>
                  <a:srgbClr val="BEBEBE"/>
                </a:solidFill>
                <a:latin typeface="Roboto Th"/>
                <a:cs typeface="Roboto Th"/>
              </a:rPr>
              <a:t> </a:t>
            </a:r>
            <a:r>
              <a:rPr sz="1400" spc="-20" dirty="0">
                <a:solidFill>
                  <a:srgbClr val="BEBEBE"/>
                </a:solidFill>
                <a:latin typeface="Roboto Th"/>
                <a:cs typeface="Roboto Th"/>
              </a:rPr>
              <a:t>line</a:t>
            </a:r>
            <a:endParaRPr sz="1400">
              <a:latin typeface="Roboto Th"/>
              <a:cs typeface="Roboto 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006333" y="1559128"/>
            <a:ext cx="788670" cy="4645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280" dirty="0">
                <a:solidFill>
                  <a:srgbClr val="BEBEBE"/>
                </a:solidFill>
                <a:latin typeface="Tahoma"/>
                <a:cs typeface="Tahoma"/>
              </a:rPr>
              <a:t>05</a:t>
            </a:r>
            <a:endParaRPr sz="4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555"/>
              </a:spcBef>
            </a:pPr>
            <a:r>
              <a:rPr sz="4800" b="1" spc="-434" dirty="0">
                <a:solidFill>
                  <a:srgbClr val="434343"/>
                </a:solidFill>
                <a:latin typeface="Tahoma"/>
                <a:cs typeface="Tahoma"/>
              </a:rPr>
              <a:t>0G</a:t>
            </a:r>
            <a:endParaRPr sz="4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385"/>
              </a:spcBef>
            </a:pPr>
            <a:r>
              <a:rPr sz="4800" b="1" spc="-340" dirty="0">
                <a:solidFill>
                  <a:srgbClr val="BEBEBE"/>
                </a:solidFill>
                <a:latin typeface="Tahoma"/>
                <a:cs typeface="Tahoma"/>
              </a:rPr>
              <a:t>07</a:t>
            </a:r>
            <a:endParaRPr sz="4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390"/>
              </a:spcBef>
            </a:pPr>
            <a:r>
              <a:rPr sz="4800" b="1" spc="-40" dirty="0">
                <a:solidFill>
                  <a:srgbClr val="BEBEBE"/>
                </a:solidFill>
                <a:latin typeface="Tahoma"/>
                <a:cs typeface="Tahoma"/>
              </a:rPr>
              <a:t>08</a:t>
            </a:r>
            <a:endParaRPr sz="48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192514" y="1600040"/>
            <a:ext cx="1769745" cy="68580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800" b="1" spc="-185" dirty="0">
                <a:solidFill>
                  <a:srgbClr val="BEBEBE"/>
                </a:solidFill>
                <a:latin typeface="Tahoma"/>
                <a:cs typeface="Tahoma"/>
              </a:rPr>
              <a:t>DECISION</a:t>
            </a:r>
            <a:r>
              <a:rPr sz="1800" b="1" spc="-105" dirty="0">
                <a:solidFill>
                  <a:srgbClr val="BEBEBE"/>
                </a:solidFill>
                <a:latin typeface="Tahoma"/>
                <a:cs typeface="Tahoma"/>
              </a:rPr>
              <a:t> </a:t>
            </a:r>
            <a:r>
              <a:rPr sz="1800" b="1" spc="-60" dirty="0">
                <a:solidFill>
                  <a:srgbClr val="BEBEBE"/>
                </a:solidFill>
                <a:latin typeface="Tahoma"/>
                <a:cs typeface="Tahoma"/>
              </a:rPr>
              <a:t>TREES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400" spc="-55" dirty="0">
                <a:solidFill>
                  <a:srgbClr val="BEBEBE"/>
                </a:solidFill>
                <a:latin typeface="Roboto Th"/>
                <a:cs typeface="Roboto Th"/>
              </a:rPr>
              <a:t>Best</a:t>
            </a:r>
            <a:r>
              <a:rPr sz="1400" spc="-10" dirty="0">
                <a:solidFill>
                  <a:srgbClr val="BEBEBE"/>
                </a:solidFill>
                <a:latin typeface="Roboto Th"/>
                <a:cs typeface="Roboto Th"/>
              </a:rPr>
              <a:t> </a:t>
            </a:r>
            <a:r>
              <a:rPr sz="1400" spc="-55" dirty="0">
                <a:solidFill>
                  <a:srgbClr val="BEBEBE"/>
                </a:solidFill>
                <a:latin typeface="Roboto Th"/>
                <a:cs typeface="Roboto Th"/>
              </a:rPr>
              <a:t>separating</a:t>
            </a:r>
            <a:r>
              <a:rPr sz="1400" spc="-20" dirty="0">
                <a:solidFill>
                  <a:srgbClr val="BEBEBE"/>
                </a:solidFill>
                <a:latin typeface="Roboto Th"/>
                <a:cs typeface="Roboto Th"/>
              </a:rPr>
              <a:t> </a:t>
            </a:r>
            <a:r>
              <a:rPr sz="1400" spc="-10" dirty="0">
                <a:solidFill>
                  <a:srgbClr val="BEBEBE"/>
                </a:solidFill>
                <a:latin typeface="Roboto Th"/>
                <a:cs typeface="Roboto Th"/>
              </a:rPr>
              <a:t>lines</a:t>
            </a:r>
            <a:endParaRPr sz="1400">
              <a:latin typeface="Roboto Th"/>
              <a:cs typeface="Roboto Th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object 4"/>
            <p:cNvSpPr/>
            <p:nvPr/>
          </p:nvSpPr>
          <p:spPr>
            <a:xfrm>
              <a:off x="771931" y="712597"/>
              <a:ext cx="10619740" cy="0"/>
            </a:xfrm>
            <a:custGeom>
              <a:avLst/>
              <a:gdLst/>
              <a:ahLst/>
              <a:cxnLst/>
              <a:rect l="l" t="t" r="r" b="b"/>
              <a:pathLst>
                <a:path w="10619740">
                  <a:moveTo>
                    <a:pt x="0" y="0"/>
                  </a:moveTo>
                  <a:lnTo>
                    <a:pt x="10619206" y="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192000" cy="685794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76300" y="2775252"/>
              <a:ext cx="5912485" cy="92075"/>
            </a:xfrm>
            <a:custGeom>
              <a:avLst/>
              <a:gdLst/>
              <a:ahLst/>
              <a:cxnLst/>
              <a:rect l="l" t="t" r="r" b="b"/>
              <a:pathLst>
                <a:path w="5912484" h="92075">
                  <a:moveTo>
                    <a:pt x="5912358" y="0"/>
                  </a:moveTo>
                  <a:lnTo>
                    <a:pt x="0" y="0"/>
                  </a:lnTo>
                  <a:lnTo>
                    <a:pt x="0" y="91899"/>
                  </a:lnTo>
                  <a:lnTo>
                    <a:pt x="5912358" y="91899"/>
                  </a:lnTo>
                  <a:lnTo>
                    <a:pt x="59123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10" dirty="0"/>
              <a:t>UNSUPERVISED</a:t>
            </a:r>
            <a:r>
              <a:rPr sz="3200" spc="-180" dirty="0"/>
              <a:t> </a:t>
            </a:r>
            <a:r>
              <a:rPr sz="3200" spc="-250" dirty="0"/>
              <a:t>LEARNING:</a:t>
            </a:r>
            <a:r>
              <a:rPr sz="3200" spc="-180" dirty="0"/>
              <a:t> </a:t>
            </a:r>
            <a:r>
              <a:rPr sz="3200" spc="-204" dirty="0"/>
              <a:t>CLUSTERING</a:t>
            </a:r>
            <a:endParaRPr sz="3200"/>
          </a:p>
        </p:txBody>
      </p:sp>
      <p:sp>
        <p:nvSpPr>
          <p:cNvPr id="8" name="object 8"/>
          <p:cNvSpPr txBox="1"/>
          <p:nvPr/>
        </p:nvSpPr>
        <p:spPr>
          <a:xfrm>
            <a:off x="798982" y="3718686"/>
            <a:ext cx="12719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95" dirty="0">
                <a:solidFill>
                  <a:srgbClr val="434343"/>
                </a:solidFill>
                <a:latin typeface="Tahoma"/>
                <a:cs typeface="Tahoma"/>
              </a:rPr>
              <a:t>K-</a:t>
            </a:r>
            <a:r>
              <a:rPr sz="2400" spc="65" dirty="0">
                <a:solidFill>
                  <a:srgbClr val="434343"/>
                </a:solidFill>
                <a:latin typeface="Tahoma"/>
                <a:cs typeface="Tahoma"/>
              </a:rPr>
              <a:t>Me»ns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0383" y="1494917"/>
            <a:ext cx="9784715" cy="123190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1600" b="1" spc="-30" dirty="0">
                <a:solidFill>
                  <a:srgbClr val="434343"/>
                </a:solidFill>
                <a:latin typeface="Roboto Cn"/>
                <a:cs typeface="Roboto Cn"/>
              </a:rPr>
              <a:t>K-</a:t>
            </a:r>
            <a:r>
              <a:rPr sz="1600" b="1" dirty="0">
                <a:solidFill>
                  <a:srgbClr val="434343"/>
                </a:solidFill>
                <a:latin typeface="Roboto Cn"/>
                <a:cs typeface="Roboto Cn"/>
              </a:rPr>
              <a:t>Means</a:t>
            </a:r>
            <a:r>
              <a:rPr sz="1600" b="1" spc="100" dirty="0">
                <a:solidFill>
                  <a:srgbClr val="434343"/>
                </a:solidFill>
                <a:latin typeface="Roboto Cn"/>
                <a:cs typeface="Roboto Cn"/>
              </a:rPr>
              <a:t> </a:t>
            </a:r>
            <a:r>
              <a:rPr sz="1600" b="1" spc="-10" dirty="0">
                <a:solidFill>
                  <a:srgbClr val="434343"/>
                </a:solidFill>
                <a:latin typeface="Roboto Cn"/>
                <a:cs typeface="Roboto Cn"/>
              </a:rPr>
              <a:t>Clustering:</a:t>
            </a:r>
            <a:endParaRPr sz="1600">
              <a:latin typeface="Roboto Cn"/>
              <a:cs typeface="Roboto Cn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400" dirty="0">
                <a:solidFill>
                  <a:srgbClr val="434343"/>
                </a:solidFill>
                <a:latin typeface="Arial MT"/>
                <a:cs typeface="Arial MT"/>
              </a:rPr>
              <a:t>An</a:t>
            </a:r>
            <a:r>
              <a:rPr sz="1400" spc="-25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34343"/>
                </a:solidFill>
                <a:latin typeface="Arial MT"/>
                <a:cs typeface="Arial MT"/>
              </a:rPr>
              <a:t>unsupervised</a:t>
            </a:r>
            <a:r>
              <a:rPr sz="1400" spc="-55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34343"/>
                </a:solidFill>
                <a:latin typeface="Arial MT"/>
                <a:cs typeface="Arial MT"/>
              </a:rPr>
              <a:t>machine</a:t>
            </a:r>
            <a:r>
              <a:rPr sz="1400" spc="-45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34343"/>
                </a:solidFill>
                <a:latin typeface="Arial MT"/>
                <a:cs typeface="Arial MT"/>
              </a:rPr>
              <a:t>learning</a:t>
            </a:r>
            <a:r>
              <a:rPr sz="1400" spc="-45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34343"/>
                </a:solidFill>
                <a:latin typeface="Arial MT"/>
                <a:cs typeface="Arial MT"/>
              </a:rPr>
              <a:t>algorithm</a:t>
            </a:r>
            <a:r>
              <a:rPr sz="1400" spc="-6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34343"/>
                </a:solidFill>
                <a:latin typeface="Arial MT"/>
                <a:cs typeface="Arial MT"/>
              </a:rPr>
              <a:t>used</a:t>
            </a:r>
            <a:r>
              <a:rPr sz="1400" spc="-45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34343"/>
                </a:solidFill>
                <a:latin typeface="Arial MT"/>
                <a:cs typeface="Arial MT"/>
              </a:rPr>
              <a:t>to</a:t>
            </a:r>
            <a:r>
              <a:rPr sz="1400" spc="-2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34343"/>
                </a:solidFill>
                <a:latin typeface="Arial MT"/>
                <a:cs typeface="Arial MT"/>
              </a:rPr>
              <a:t>group</a:t>
            </a:r>
            <a:r>
              <a:rPr sz="1400" spc="-45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34343"/>
                </a:solidFill>
                <a:latin typeface="Arial MT"/>
                <a:cs typeface="Arial MT"/>
              </a:rPr>
              <a:t>similar</a:t>
            </a:r>
            <a:r>
              <a:rPr sz="1400" spc="-3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34343"/>
                </a:solidFill>
                <a:latin typeface="Arial MT"/>
                <a:cs typeface="Arial MT"/>
              </a:rPr>
              <a:t>data</a:t>
            </a:r>
            <a:r>
              <a:rPr sz="1400" spc="-45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34343"/>
                </a:solidFill>
                <a:latin typeface="Arial MT"/>
                <a:cs typeface="Arial MT"/>
              </a:rPr>
              <a:t>points</a:t>
            </a:r>
            <a:r>
              <a:rPr sz="1400" spc="-35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34343"/>
                </a:solidFill>
                <a:latin typeface="Arial MT"/>
                <a:cs typeface="Arial MT"/>
              </a:rPr>
              <a:t>into</a:t>
            </a:r>
            <a:r>
              <a:rPr sz="1400" spc="-4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34343"/>
                </a:solidFill>
                <a:latin typeface="Arial MT"/>
                <a:cs typeface="Arial MT"/>
              </a:rPr>
              <a:t>a</a:t>
            </a:r>
            <a:r>
              <a:rPr sz="1400" spc="-2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34343"/>
                </a:solidFill>
                <a:latin typeface="Arial MT"/>
                <a:cs typeface="Arial MT"/>
              </a:rPr>
              <a:t>predefined</a:t>
            </a:r>
            <a:r>
              <a:rPr sz="1400" spc="-55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34343"/>
                </a:solidFill>
                <a:latin typeface="Arial MT"/>
                <a:cs typeface="Arial MT"/>
              </a:rPr>
              <a:t>number</a:t>
            </a:r>
            <a:r>
              <a:rPr sz="1400" spc="-4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34343"/>
                </a:solidFill>
                <a:latin typeface="Arial MT"/>
                <a:cs typeface="Arial MT"/>
              </a:rPr>
              <a:t>of</a:t>
            </a:r>
            <a:r>
              <a:rPr sz="1400" spc="-25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34343"/>
                </a:solidFill>
                <a:latin typeface="Arial MT"/>
                <a:cs typeface="Arial MT"/>
              </a:rPr>
              <a:t>clusters</a:t>
            </a:r>
            <a:r>
              <a:rPr sz="1400" spc="-5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34343"/>
                </a:solidFill>
                <a:latin typeface="Arial MT"/>
                <a:cs typeface="Arial MT"/>
              </a:rPr>
              <a:t>based</a:t>
            </a:r>
            <a:r>
              <a:rPr sz="1400" spc="-4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434343"/>
                </a:solidFill>
                <a:latin typeface="Arial MT"/>
                <a:cs typeface="Arial MT"/>
              </a:rPr>
              <a:t>on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434343"/>
                </a:solidFill>
                <a:latin typeface="Arial MT"/>
                <a:cs typeface="Arial MT"/>
              </a:rPr>
              <a:t>their</a:t>
            </a:r>
            <a:r>
              <a:rPr sz="1400" spc="-50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34343"/>
                </a:solidFill>
                <a:latin typeface="Arial MT"/>
                <a:cs typeface="Arial MT"/>
              </a:rPr>
              <a:t>feature</a:t>
            </a:r>
            <a:r>
              <a:rPr sz="1400" spc="-55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Arial MT"/>
                <a:cs typeface="Arial MT"/>
              </a:rPr>
              <a:t>similarities.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5"/>
              </a:spcBef>
            </a:pP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434343"/>
                </a:solidFill>
                <a:latin typeface="Roboto Cn"/>
                <a:cs typeface="Roboto Cn"/>
              </a:rPr>
              <a:t>See</a:t>
            </a:r>
            <a:r>
              <a:rPr sz="1400" b="1" spc="45" dirty="0">
                <a:solidFill>
                  <a:srgbClr val="434343"/>
                </a:solidFill>
                <a:latin typeface="Roboto Cn"/>
                <a:cs typeface="Roboto Cn"/>
              </a:rPr>
              <a:t> </a:t>
            </a:r>
            <a:r>
              <a:rPr sz="1400" b="1" dirty="0">
                <a:solidFill>
                  <a:srgbClr val="434343"/>
                </a:solidFill>
                <a:latin typeface="Roboto Cn"/>
                <a:cs typeface="Roboto Cn"/>
              </a:rPr>
              <a:t>Data</a:t>
            </a:r>
            <a:r>
              <a:rPr sz="1400" b="1" spc="45" dirty="0">
                <a:solidFill>
                  <a:srgbClr val="434343"/>
                </a:solidFill>
                <a:latin typeface="Roboto Cn"/>
                <a:cs typeface="Roboto Cn"/>
              </a:rPr>
              <a:t> </a:t>
            </a:r>
            <a:r>
              <a:rPr sz="1400" b="1" dirty="0">
                <a:solidFill>
                  <a:srgbClr val="434343"/>
                </a:solidFill>
                <a:latin typeface="Roboto Cn"/>
                <a:cs typeface="Roboto Cn"/>
              </a:rPr>
              <a:t>&amp;</a:t>
            </a:r>
            <a:r>
              <a:rPr sz="1400" b="1" spc="35" dirty="0">
                <a:solidFill>
                  <a:srgbClr val="434343"/>
                </a:solidFill>
                <a:latin typeface="Roboto Cn"/>
                <a:cs typeface="Roboto Cn"/>
              </a:rPr>
              <a:t> </a:t>
            </a:r>
            <a:r>
              <a:rPr sz="1400" b="1" dirty="0">
                <a:solidFill>
                  <a:srgbClr val="434343"/>
                </a:solidFill>
                <a:latin typeface="Roboto Cn"/>
                <a:cs typeface="Roboto Cn"/>
              </a:rPr>
              <a:t>A.I.</a:t>
            </a:r>
            <a:r>
              <a:rPr sz="1400" b="1" spc="45" dirty="0">
                <a:solidFill>
                  <a:srgbClr val="434343"/>
                </a:solidFill>
                <a:latin typeface="Roboto Cn"/>
                <a:cs typeface="Roboto Cn"/>
              </a:rPr>
              <a:t> </a:t>
            </a:r>
            <a:r>
              <a:rPr sz="1400" b="1" spc="-50" dirty="0">
                <a:solidFill>
                  <a:srgbClr val="434343"/>
                </a:solidFill>
                <a:latin typeface="Roboto Cn"/>
                <a:cs typeface="Roboto Cn"/>
              </a:rPr>
              <a:t>2</a:t>
            </a:r>
            <a:endParaRPr sz="1400">
              <a:latin typeface="Roboto Cn"/>
              <a:cs typeface="Roboto C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08785">
              <a:lnSpc>
                <a:spcPct val="100000"/>
              </a:lnSpc>
              <a:spcBef>
                <a:spcPts val="95"/>
              </a:spcBef>
            </a:pPr>
            <a:r>
              <a:rPr spc="-140" dirty="0"/>
              <a:t>K-</a:t>
            </a:r>
            <a:r>
              <a:rPr spc="-100" dirty="0"/>
              <a:t>MEANS</a:t>
            </a:r>
            <a:r>
              <a:rPr spc="-170" dirty="0"/>
              <a:t> </a:t>
            </a:r>
            <a:r>
              <a:rPr spc="-185" dirty="0"/>
              <a:t>CLUSTERING</a:t>
            </a:r>
          </a:p>
        </p:txBody>
      </p:sp>
      <p:sp>
        <p:nvSpPr>
          <p:cNvPr id="4" name="object 4"/>
          <p:cNvSpPr/>
          <p:nvPr/>
        </p:nvSpPr>
        <p:spPr>
          <a:xfrm>
            <a:off x="779767" y="4869560"/>
            <a:ext cx="9525" cy="1988820"/>
          </a:xfrm>
          <a:custGeom>
            <a:avLst/>
            <a:gdLst/>
            <a:ahLst/>
            <a:cxnLst/>
            <a:rect l="l" t="t" r="r" b="b"/>
            <a:pathLst>
              <a:path w="9525" h="1988820">
                <a:moveTo>
                  <a:pt x="9525" y="0"/>
                </a:moveTo>
                <a:lnTo>
                  <a:pt x="0" y="0"/>
                </a:lnTo>
                <a:lnTo>
                  <a:pt x="0" y="1988438"/>
                </a:lnTo>
                <a:lnTo>
                  <a:pt x="9525" y="1988439"/>
                </a:lnTo>
                <a:lnTo>
                  <a:pt x="9525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66945" y="2674581"/>
            <a:ext cx="3868928" cy="36347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423660">
              <a:lnSpc>
                <a:spcPct val="125699"/>
              </a:lnSpc>
              <a:spcBef>
                <a:spcPts val="100"/>
              </a:spcBef>
            </a:pPr>
            <a:r>
              <a:rPr dirty="0">
                <a:solidFill>
                  <a:srgbClr val="006FC0"/>
                </a:solidFill>
              </a:rPr>
              <a:t>from</a:t>
            </a:r>
            <a:r>
              <a:rPr spc="-75" dirty="0">
                <a:solidFill>
                  <a:srgbClr val="006FC0"/>
                </a:solidFill>
              </a:rPr>
              <a:t> </a:t>
            </a:r>
            <a:r>
              <a:rPr dirty="0"/>
              <a:t>sklearn.cluster</a:t>
            </a:r>
            <a:r>
              <a:rPr spc="-75" dirty="0"/>
              <a:t> </a:t>
            </a:r>
            <a:r>
              <a:rPr dirty="0">
                <a:solidFill>
                  <a:srgbClr val="006FC0"/>
                </a:solidFill>
              </a:rPr>
              <a:t>import</a:t>
            </a:r>
            <a:r>
              <a:rPr spc="-70" dirty="0">
                <a:solidFill>
                  <a:srgbClr val="006FC0"/>
                </a:solidFill>
              </a:rPr>
              <a:t> </a:t>
            </a:r>
            <a:r>
              <a:rPr spc="-10" dirty="0"/>
              <a:t>KMeans </a:t>
            </a:r>
            <a:r>
              <a:rPr dirty="0"/>
              <a:t>model</a:t>
            </a:r>
            <a:r>
              <a:rPr spc="-20" dirty="0"/>
              <a:t> </a:t>
            </a:r>
            <a:r>
              <a:rPr dirty="0"/>
              <a:t>=</a:t>
            </a:r>
            <a:r>
              <a:rPr spc="-20" dirty="0"/>
              <a:t> </a:t>
            </a:r>
            <a:r>
              <a:rPr spc="-10" dirty="0"/>
              <a:t>KMeans(n_clusters=4)</a:t>
            </a:r>
          </a:p>
          <a:p>
            <a:pPr>
              <a:lnSpc>
                <a:spcPct val="100000"/>
              </a:lnSpc>
              <a:spcBef>
                <a:spcPts val="630"/>
              </a:spcBef>
            </a:pPr>
            <a:endParaRPr spc="-10" dirty="0"/>
          </a:p>
          <a:p>
            <a:pPr marL="12700">
              <a:lnSpc>
                <a:spcPct val="100000"/>
              </a:lnSpc>
            </a:pPr>
            <a:r>
              <a:rPr sz="2000" spc="-40" dirty="0">
                <a:latin typeface="Roboto Th"/>
                <a:cs typeface="Roboto Th"/>
              </a:rPr>
              <a:t>Hyperparameters</a:t>
            </a:r>
            <a:r>
              <a:rPr sz="1600" b="1" spc="-40" dirty="0">
                <a:latin typeface="Roboto Cn"/>
                <a:cs typeface="Roboto Cn"/>
              </a:rPr>
              <a:t>:</a:t>
            </a:r>
            <a:endParaRPr sz="1600">
              <a:latin typeface="Roboto Cn"/>
              <a:cs typeface="Roboto Cn"/>
            </a:endParaRPr>
          </a:p>
          <a:p>
            <a:pPr marL="12700">
              <a:lnSpc>
                <a:spcPct val="100000"/>
              </a:lnSpc>
              <a:spcBef>
                <a:spcPts val="2010"/>
              </a:spcBef>
            </a:pPr>
            <a:r>
              <a:rPr b="1" spc="-10" dirty="0">
                <a:solidFill>
                  <a:srgbClr val="00AF50"/>
                </a:solidFill>
                <a:latin typeface="Roboto Cn"/>
                <a:cs typeface="Roboto Cn"/>
              </a:rPr>
              <a:t>n_clusters</a:t>
            </a:r>
          </a:p>
          <a:p>
            <a:pPr marL="299085" indent="-286385">
              <a:lnSpc>
                <a:spcPct val="100000"/>
              </a:lnSpc>
              <a:spcBef>
                <a:spcPts val="10"/>
              </a:spcBef>
              <a:buFont typeface="Arial MT"/>
              <a:buChar char="•"/>
              <a:tabLst>
                <a:tab pos="299085" algn="l"/>
              </a:tabLst>
            </a:pPr>
            <a:r>
              <a:rPr b="1" dirty="0">
                <a:latin typeface="Roboto Cn"/>
                <a:cs typeface="Roboto Cn"/>
              </a:rPr>
              <a:t>Type</a:t>
            </a:r>
            <a:r>
              <a:rPr dirty="0">
                <a:latin typeface="Roboto Th"/>
                <a:cs typeface="Roboto Th"/>
              </a:rPr>
              <a:t>:</a:t>
            </a:r>
            <a:r>
              <a:rPr spc="55" dirty="0">
                <a:latin typeface="Roboto Th"/>
                <a:cs typeface="Roboto Th"/>
              </a:rPr>
              <a:t> </a:t>
            </a:r>
            <a:r>
              <a:rPr spc="-10" dirty="0">
                <a:latin typeface="Roboto Th"/>
                <a:cs typeface="Roboto Th"/>
              </a:rPr>
              <a:t>int,</a:t>
            </a:r>
            <a:r>
              <a:rPr spc="45" dirty="0">
                <a:latin typeface="Roboto Th"/>
                <a:cs typeface="Roboto Th"/>
              </a:rPr>
              <a:t> </a:t>
            </a:r>
            <a:r>
              <a:rPr spc="-10" dirty="0">
                <a:latin typeface="Roboto Th"/>
                <a:cs typeface="Roboto Th"/>
              </a:rPr>
              <a:t>default=8</a:t>
            </a: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b="1" dirty="0">
                <a:latin typeface="Roboto Cn"/>
                <a:cs typeface="Roboto Cn"/>
              </a:rPr>
              <a:t>Description</a:t>
            </a:r>
            <a:r>
              <a:rPr dirty="0">
                <a:latin typeface="Roboto Th"/>
                <a:cs typeface="Roboto Th"/>
              </a:rPr>
              <a:t>:</a:t>
            </a:r>
            <a:r>
              <a:rPr spc="-10" dirty="0">
                <a:latin typeface="Roboto Th"/>
                <a:cs typeface="Roboto Th"/>
              </a:rPr>
              <a:t> </a:t>
            </a:r>
            <a:r>
              <a:rPr spc="-90" dirty="0">
                <a:latin typeface="Roboto Th"/>
                <a:cs typeface="Roboto Th"/>
              </a:rPr>
              <a:t>The</a:t>
            </a:r>
            <a:r>
              <a:rPr spc="-10" dirty="0">
                <a:latin typeface="Roboto Th"/>
                <a:cs typeface="Roboto Th"/>
              </a:rPr>
              <a:t> </a:t>
            </a:r>
            <a:r>
              <a:rPr spc="-100" dirty="0">
                <a:latin typeface="Roboto Th"/>
                <a:cs typeface="Roboto Th"/>
              </a:rPr>
              <a:t>number</a:t>
            </a:r>
            <a:r>
              <a:rPr dirty="0">
                <a:latin typeface="Roboto Th"/>
                <a:cs typeface="Roboto Th"/>
              </a:rPr>
              <a:t> </a:t>
            </a:r>
            <a:r>
              <a:rPr spc="-20" dirty="0">
                <a:latin typeface="Roboto Th"/>
                <a:cs typeface="Roboto Th"/>
              </a:rPr>
              <a:t>of</a:t>
            </a:r>
            <a:r>
              <a:rPr spc="-15" dirty="0">
                <a:latin typeface="Roboto Th"/>
                <a:cs typeface="Roboto Th"/>
              </a:rPr>
              <a:t> </a:t>
            </a:r>
            <a:r>
              <a:rPr spc="-50" dirty="0">
                <a:latin typeface="Roboto Th"/>
                <a:cs typeface="Roboto Th"/>
              </a:rPr>
              <a:t>clusters</a:t>
            </a:r>
            <a:r>
              <a:rPr dirty="0">
                <a:latin typeface="Roboto Th"/>
                <a:cs typeface="Roboto Th"/>
              </a:rPr>
              <a:t> </a:t>
            </a:r>
            <a:r>
              <a:rPr spc="-20" dirty="0">
                <a:latin typeface="Roboto Th"/>
                <a:cs typeface="Roboto Th"/>
              </a:rPr>
              <a:t>to</a:t>
            </a:r>
            <a:r>
              <a:rPr dirty="0">
                <a:latin typeface="Roboto Th"/>
                <a:cs typeface="Roboto Th"/>
              </a:rPr>
              <a:t> </a:t>
            </a:r>
            <a:r>
              <a:rPr spc="-65" dirty="0">
                <a:latin typeface="Roboto Th"/>
                <a:cs typeface="Roboto Th"/>
              </a:rPr>
              <a:t>form,</a:t>
            </a:r>
            <a:r>
              <a:rPr spc="-15" dirty="0">
                <a:latin typeface="Roboto Th"/>
                <a:cs typeface="Roboto Th"/>
              </a:rPr>
              <a:t> </a:t>
            </a:r>
            <a:r>
              <a:rPr spc="-85" dirty="0">
                <a:latin typeface="Roboto Th"/>
                <a:cs typeface="Roboto Th"/>
              </a:rPr>
              <a:t>and</a:t>
            </a:r>
            <a:r>
              <a:rPr spc="15" dirty="0">
                <a:latin typeface="Roboto Th"/>
                <a:cs typeface="Roboto Th"/>
              </a:rPr>
              <a:t> </a:t>
            </a:r>
            <a:r>
              <a:rPr spc="-65" dirty="0">
                <a:latin typeface="Roboto Th"/>
                <a:cs typeface="Roboto Th"/>
              </a:rPr>
              <a:t>the</a:t>
            </a:r>
            <a:r>
              <a:rPr spc="5" dirty="0">
                <a:latin typeface="Roboto Th"/>
                <a:cs typeface="Roboto Th"/>
              </a:rPr>
              <a:t> </a:t>
            </a:r>
            <a:r>
              <a:rPr spc="-100" dirty="0">
                <a:latin typeface="Roboto Th"/>
                <a:cs typeface="Roboto Th"/>
              </a:rPr>
              <a:t>number</a:t>
            </a:r>
            <a:r>
              <a:rPr spc="10" dirty="0">
                <a:latin typeface="Roboto Th"/>
                <a:cs typeface="Roboto Th"/>
              </a:rPr>
              <a:t> </a:t>
            </a:r>
            <a:r>
              <a:rPr spc="-35" dirty="0">
                <a:latin typeface="Roboto Th"/>
                <a:cs typeface="Roboto Th"/>
              </a:rPr>
              <a:t>of</a:t>
            </a:r>
            <a:r>
              <a:rPr spc="-40" dirty="0">
                <a:latin typeface="Roboto Th"/>
                <a:cs typeface="Roboto Th"/>
              </a:rPr>
              <a:t> </a:t>
            </a:r>
            <a:r>
              <a:rPr spc="-50" dirty="0">
                <a:latin typeface="Roboto Th"/>
                <a:cs typeface="Roboto Th"/>
              </a:rPr>
              <a:t>centroids</a:t>
            </a:r>
            <a:r>
              <a:rPr dirty="0">
                <a:latin typeface="Roboto Th"/>
                <a:cs typeface="Roboto Th"/>
              </a:rPr>
              <a:t> </a:t>
            </a:r>
            <a:r>
              <a:rPr spc="-20" dirty="0">
                <a:latin typeface="Roboto Th"/>
                <a:cs typeface="Roboto Th"/>
              </a:rPr>
              <a:t>to</a:t>
            </a:r>
            <a:r>
              <a:rPr spc="5" dirty="0">
                <a:latin typeface="Roboto Th"/>
                <a:cs typeface="Roboto Th"/>
              </a:rPr>
              <a:t> </a:t>
            </a:r>
            <a:r>
              <a:rPr spc="-10" dirty="0">
                <a:latin typeface="Roboto Th"/>
                <a:cs typeface="Roboto Th"/>
              </a:rPr>
              <a:t>generate.</a:t>
            </a: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b="1" dirty="0">
                <a:latin typeface="Roboto Cn"/>
                <a:cs typeface="Roboto Cn"/>
              </a:rPr>
              <a:t>Usage</a:t>
            </a:r>
            <a:r>
              <a:rPr dirty="0">
                <a:latin typeface="Roboto Th"/>
                <a:cs typeface="Roboto Th"/>
              </a:rPr>
              <a:t>: </a:t>
            </a:r>
            <a:r>
              <a:rPr spc="-75" dirty="0">
                <a:latin typeface="Roboto Th"/>
                <a:cs typeface="Roboto Th"/>
              </a:rPr>
              <a:t>Set</a:t>
            </a:r>
            <a:r>
              <a:rPr spc="-5" dirty="0">
                <a:latin typeface="Roboto Th"/>
                <a:cs typeface="Roboto Th"/>
              </a:rPr>
              <a:t> </a:t>
            </a:r>
            <a:r>
              <a:rPr spc="-40" dirty="0">
                <a:latin typeface="Roboto Th"/>
                <a:cs typeface="Roboto Th"/>
              </a:rPr>
              <a:t>this</a:t>
            </a:r>
            <a:r>
              <a:rPr spc="-10" dirty="0">
                <a:latin typeface="Roboto Th"/>
                <a:cs typeface="Roboto Th"/>
              </a:rPr>
              <a:t> </a:t>
            </a:r>
            <a:r>
              <a:rPr spc="-20" dirty="0">
                <a:latin typeface="Roboto Th"/>
                <a:cs typeface="Roboto Th"/>
              </a:rPr>
              <a:t>to</a:t>
            </a:r>
            <a:r>
              <a:rPr spc="-5" dirty="0">
                <a:latin typeface="Roboto Th"/>
                <a:cs typeface="Roboto Th"/>
              </a:rPr>
              <a:t> </a:t>
            </a:r>
            <a:r>
              <a:rPr spc="-45" dirty="0">
                <a:latin typeface="Roboto Th"/>
                <a:cs typeface="Roboto Th"/>
              </a:rPr>
              <a:t>specify</a:t>
            </a:r>
            <a:r>
              <a:rPr spc="-10" dirty="0">
                <a:latin typeface="Roboto Th"/>
                <a:cs typeface="Roboto Th"/>
              </a:rPr>
              <a:t> </a:t>
            </a:r>
            <a:r>
              <a:rPr spc="-110" dirty="0">
                <a:latin typeface="Roboto Th"/>
                <a:cs typeface="Roboto Th"/>
              </a:rPr>
              <a:t>how</a:t>
            </a:r>
            <a:r>
              <a:rPr spc="-5" dirty="0">
                <a:latin typeface="Roboto Th"/>
                <a:cs typeface="Roboto Th"/>
              </a:rPr>
              <a:t> </a:t>
            </a:r>
            <a:r>
              <a:rPr spc="-120" dirty="0">
                <a:latin typeface="Roboto Th"/>
                <a:cs typeface="Roboto Th"/>
              </a:rPr>
              <a:t>many</a:t>
            </a:r>
            <a:r>
              <a:rPr spc="-5" dirty="0">
                <a:latin typeface="Roboto Th"/>
                <a:cs typeface="Roboto Th"/>
              </a:rPr>
              <a:t> </a:t>
            </a:r>
            <a:r>
              <a:rPr spc="-70" dirty="0">
                <a:latin typeface="Roboto Th"/>
                <a:cs typeface="Roboto Th"/>
              </a:rPr>
              <a:t>groups</a:t>
            </a:r>
            <a:r>
              <a:rPr spc="-35" dirty="0">
                <a:latin typeface="Roboto Th"/>
                <a:cs typeface="Roboto Th"/>
              </a:rPr>
              <a:t> </a:t>
            </a:r>
            <a:r>
              <a:rPr spc="-85" dirty="0">
                <a:latin typeface="Roboto Th"/>
                <a:cs typeface="Roboto Th"/>
              </a:rPr>
              <a:t>you</a:t>
            </a:r>
            <a:r>
              <a:rPr dirty="0">
                <a:latin typeface="Roboto Th"/>
                <a:cs typeface="Roboto Th"/>
              </a:rPr>
              <a:t> </a:t>
            </a:r>
            <a:r>
              <a:rPr spc="-90" dirty="0">
                <a:latin typeface="Roboto Th"/>
                <a:cs typeface="Roboto Th"/>
              </a:rPr>
              <a:t>want</a:t>
            </a:r>
            <a:r>
              <a:rPr spc="-5" dirty="0">
                <a:latin typeface="Roboto Th"/>
                <a:cs typeface="Roboto Th"/>
              </a:rPr>
              <a:t> </a:t>
            </a:r>
            <a:r>
              <a:rPr spc="-65" dirty="0">
                <a:latin typeface="Roboto Th"/>
                <a:cs typeface="Roboto Th"/>
              </a:rPr>
              <a:t>the</a:t>
            </a:r>
            <a:r>
              <a:rPr spc="-5" dirty="0">
                <a:latin typeface="Roboto Th"/>
                <a:cs typeface="Roboto Th"/>
              </a:rPr>
              <a:t> </a:t>
            </a:r>
            <a:r>
              <a:rPr spc="-60" dirty="0">
                <a:latin typeface="Roboto Th"/>
                <a:cs typeface="Roboto Th"/>
              </a:rPr>
              <a:t>data</a:t>
            </a:r>
            <a:r>
              <a:rPr spc="5" dirty="0">
                <a:latin typeface="Roboto Th"/>
                <a:cs typeface="Roboto Th"/>
              </a:rPr>
              <a:t> </a:t>
            </a:r>
            <a:r>
              <a:rPr spc="-35" dirty="0">
                <a:latin typeface="Roboto Th"/>
                <a:cs typeface="Roboto Th"/>
              </a:rPr>
              <a:t>divided</a:t>
            </a:r>
            <a:r>
              <a:rPr spc="35" dirty="0">
                <a:latin typeface="Roboto Th"/>
                <a:cs typeface="Roboto Th"/>
              </a:rPr>
              <a:t> </a:t>
            </a:r>
            <a:r>
              <a:rPr spc="-10" dirty="0">
                <a:latin typeface="Roboto Th"/>
                <a:cs typeface="Roboto Th"/>
              </a:rPr>
              <a:t>into.</a:t>
            </a:r>
          </a:p>
          <a:p>
            <a:pPr marL="12700">
              <a:lnSpc>
                <a:spcPct val="100000"/>
              </a:lnSpc>
              <a:spcBef>
                <a:spcPts val="1670"/>
              </a:spcBef>
            </a:pPr>
            <a:r>
              <a:rPr b="1" spc="-20" dirty="0">
                <a:solidFill>
                  <a:srgbClr val="00AF50"/>
                </a:solidFill>
                <a:latin typeface="Roboto Cn"/>
                <a:cs typeface="Roboto Cn"/>
              </a:rPr>
              <a:t>init</a:t>
            </a:r>
          </a:p>
          <a:p>
            <a:pPr marL="299085" indent="-286385">
              <a:lnSpc>
                <a:spcPts val="1675"/>
              </a:lnSpc>
              <a:spcBef>
                <a:spcPts val="15"/>
              </a:spcBef>
              <a:buFont typeface="Arial MT"/>
              <a:buChar char="•"/>
              <a:tabLst>
                <a:tab pos="299085" algn="l"/>
              </a:tabLst>
            </a:pPr>
            <a:r>
              <a:rPr b="1" dirty="0">
                <a:latin typeface="Roboto Cn"/>
                <a:cs typeface="Roboto Cn"/>
              </a:rPr>
              <a:t>Type</a:t>
            </a:r>
            <a:r>
              <a:rPr dirty="0">
                <a:latin typeface="Roboto Th"/>
                <a:cs typeface="Roboto Th"/>
              </a:rPr>
              <a:t>:</a:t>
            </a:r>
            <a:r>
              <a:rPr spc="110" dirty="0">
                <a:latin typeface="Roboto Th"/>
                <a:cs typeface="Roboto Th"/>
              </a:rPr>
              <a:t> </a:t>
            </a:r>
            <a:r>
              <a:rPr spc="-80" dirty="0">
                <a:latin typeface="Roboto Th"/>
                <a:cs typeface="Roboto Th"/>
              </a:rPr>
              <a:t>{‘k-</a:t>
            </a:r>
            <a:r>
              <a:rPr spc="-85" dirty="0">
                <a:latin typeface="Roboto Th"/>
                <a:cs typeface="Roboto Th"/>
              </a:rPr>
              <a:t>means++’,</a:t>
            </a:r>
            <a:r>
              <a:rPr spc="105" dirty="0">
                <a:latin typeface="Roboto Th"/>
                <a:cs typeface="Roboto Th"/>
              </a:rPr>
              <a:t> </a:t>
            </a:r>
            <a:r>
              <a:rPr spc="-60" dirty="0">
                <a:latin typeface="Roboto Th"/>
                <a:cs typeface="Roboto Th"/>
              </a:rPr>
              <a:t>‘random’},</a:t>
            </a:r>
            <a:r>
              <a:rPr spc="75" dirty="0">
                <a:latin typeface="Roboto Th"/>
                <a:cs typeface="Roboto Th"/>
              </a:rPr>
              <a:t> </a:t>
            </a:r>
            <a:r>
              <a:rPr spc="-65" dirty="0">
                <a:latin typeface="Roboto Th"/>
                <a:cs typeface="Roboto Th"/>
              </a:rPr>
              <a:t>default=‘k-</a:t>
            </a:r>
            <a:r>
              <a:rPr spc="-10" dirty="0">
                <a:latin typeface="Roboto Th"/>
                <a:cs typeface="Roboto Th"/>
              </a:rPr>
              <a:t>means++’</a:t>
            </a:r>
          </a:p>
          <a:p>
            <a:pPr marL="299085" marR="5080" indent="-287020">
              <a:lnSpc>
                <a:spcPts val="1689"/>
              </a:lnSpc>
              <a:spcBef>
                <a:spcPts val="40"/>
              </a:spcBef>
              <a:buFont typeface="Arial MT"/>
              <a:buChar char="•"/>
              <a:tabLst>
                <a:tab pos="299085" algn="l"/>
              </a:tabLst>
            </a:pPr>
            <a:r>
              <a:rPr b="1" dirty="0">
                <a:latin typeface="Roboto Cn"/>
                <a:cs typeface="Roboto Cn"/>
              </a:rPr>
              <a:t>Description</a:t>
            </a:r>
            <a:r>
              <a:rPr dirty="0">
                <a:latin typeface="Roboto Th"/>
                <a:cs typeface="Roboto Th"/>
              </a:rPr>
              <a:t>:</a:t>
            </a:r>
            <a:r>
              <a:rPr spc="25" dirty="0">
                <a:latin typeface="Roboto Th"/>
                <a:cs typeface="Roboto Th"/>
              </a:rPr>
              <a:t> </a:t>
            </a:r>
            <a:r>
              <a:rPr spc="-65" dirty="0">
                <a:latin typeface="Roboto Th"/>
                <a:cs typeface="Roboto Th"/>
              </a:rPr>
              <a:t>Method</a:t>
            </a:r>
            <a:r>
              <a:rPr spc="20" dirty="0">
                <a:latin typeface="Roboto Th"/>
                <a:cs typeface="Roboto Th"/>
              </a:rPr>
              <a:t> </a:t>
            </a:r>
            <a:r>
              <a:rPr dirty="0">
                <a:latin typeface="Roboto Th"/>
                <a:cs typeface="Roboto Th"/>
              </a:rPr>
              <a:t>for</a:t>
            </a:r>
            <a:r>
              <a:rPr spc="30" dirty="0">
                <a:latin typeface="Roboto Th"/>
                <a:cs typeface="Roboto Th"/>
              </a:rPr>
              <a:t> </a:t>
            </a:r>
            <a:r>
              <a:rPr spc="-10" dirty="0">
                <a:latin typeface="Roboto Th"/>
                <a:cs typeface="Roboto Th"/>
              </a:rPr>
              <a:t>initializing</a:t>
            </a:r>
            <a:r>
              <a:rPr spc="30" dirty="0">
                <a:latin typeface="Roboto Th"/>
                <a:cs typeface="Roboto Th"/>
              </a:rPr>
              <a:t> </a:t>
            </a:r>
            <a:r>
              <a:rPr spc="-10" dirty="0">
                <a:latin typeface="Roboto Th"/>
                <a:cs typeface="Roboto Th"/>
              </a:rPr>
              <a:t>the</a:t>
            </a:r>
            <a:r>
              <a:rPr spc="35" dirty="0">
                <a:latin typeface="Roboto Th"/>
                <a:cs typeface="Roboto Th"/>
              </a:rPr>
              <a:t> </a:t>
            </a:r>
            <a:r>
              <a:rPr spc="-30" dirty="0">
                <a:latin typeface="Roboto Th"/>
                <a:cs typeface="Roboto Th"/>
              </a:rPr>
              <a:t>cluster</a:t>
            </a:r>
            <a:r>
              <a:rPr spc="35" dirty="0">
                <a:latin typeface="Roboto Th"/>
                <a:cs typeface="Roboto Th"/>
              </a:rPr>
              <a:t> </a:t>
            </a:r>
            <a:r>
              <a:rPr spc="-35" dirty="0">
                <a:latin typeface="Roboto Th"/>
                <a:cs typeface="Roboto Th"/>
              </a:rPr>
              <a:t>centroids.</a:t>
            </a:r>
            <a:r>
              <a:rPr spc="30" dirty="0">
                <a:latin typeface="Roboto Th"/>
                <a:cs typeface="Roboto Th"/>
              </a:rPr>
              <a:t> </a:t>
            </a:r>
            <a:r>
              <a:rPr spc="-135" dirty="0">
                <a:latin typeface="Roboto Th"/>
                <a:cs typeface="Roboto Th"/>
              </a:rPr>
              <a:t>k-</a:t>
            </a:r>
            <a:r>
              <a:rPr spc="-85" dirty="0">
                <a:latin typeface="Roboto Th"/>
                <a:cs typeface="Roboto Th"/>
              </a:rPr>
              <a:t>means++</a:t>
            </a:r>
            <a:r>
              <a:rPr spc="30" dirty="0">
                <a:latin typeface="Roboto Th"/>
                <a:cs typeface="Roboto Th"/>
              </a:rPr>
              <a:t> </a:t>
            </a:r>
            <a:r>
              <a:rPr spc="-55" dirty="0">
                <a:latin typeface="Roboto Th"/>
                <a:cs typeface="Roboto Th"/>
              </a:rPr>
              <a:t>chooses</a:t>
            </a:r>
            <a:r>
              <a:rPr spc="25" dirty="0">
                <a:latin typeface="Roboto Th"/>
                <a:cs typeface="Roboto Th"/>
              </a:rPr>
              <a:t> </a:t>
            </a:r>
            <a:r>
              <a:rPr spc="-45" dirty="0">
                <a:latin typeface="Roboto Th"/>
                <a:cs typeface="Roboto Th"/>
              </a:rPr>
              <a:t>centroids</a:t>
            </a:r>
            <a:r>
              <a:rPr spc="30" dirty="0">
                <a:latin typeface="Roboto Th"/>
                <a:cs typeface="Roboto Th"/>
              </a:rPr>
              <a:t> </a:t>
            </a:r>
            <a:r>
              <a:rPr dirty="0">
                <a:latin typeface="Roboto Th"/>
                <a:cs typeface="Roboto Th"/>
              </a:rPr>
              <a:t>to</a:t>
            </a:r>
            <a:r>
              <a:rPr spc="30" dirty="0">
                <a:latin typeface="Roboto Th"/>
                <a:cs typeface="Roboto Th"/>
              </a:rPr>
              <a:t> </a:t>
            </a:r>
            <a:r>
              <a:rPr spc="-45" dirty="0">
                <a:latin typeface="Roboto Th"/>
                <a:cs typeface="Roboto Th"/>
              </a:rPr>
              <a:t>speed</a:t>
            </a:r>
            <a:r>
              <a:rPr spc="30" dirty="0">
                <a:latin typeface="Roboto Th"/>
                <a:cs typeface="Roboto Th"/>
              </a:rPr>
              <a:t> </a:t>
            </a:r>
            <a:r>
              <a:rPr spc="-10" dirty="0">
                <a:latin typeface="Roboto Th"/>
                <a:cs typeface="Roboto Th"/>
              </a:rPr>
              <a:t>up</a:t>
            </a:r>
            <a:r>
              <a:rPr spc="30" dirty="0">
                <a:latin typeface="Roboto Th"/>
                <a:cs typeface="Roboto Th"/>
              </a:rPr>
              <a:t> </a:t>
            </a:r>
            <a:r>
              <a:rPr spc="-55" dirty="0">
                <a:latin typeface="Roboto Th"/>
                <a:cs typeface="Roboto Th"/>
              </a:rPr>
              <a:t>convergence,</a:t>
            </a:r>
            <a:r>
              <a:rPr spc="30" dirty="0">
                <a:latin typeface="Roboto Th"/>
                <a:cs typeface="Roboto Th"/>
              </a:rPr>
              <a:t> </a:t>
            </a:r>
            <a:r>
              <a:rPr spc="-20" dirty="0">
                <a:latin typeface="Roboto Th"/>
                <a:cs typeface="Roboto Th"/>
              </a:rPr>
              <a:t>while</a:t>
            </a:r>
            <a:r>
              <a:rPr spc="25" dirty="0">
                <a:latin typeface="Roboto Th"/>
                <a:cs typeface="Roboto Th"/>
              </a:rPr>
              <a:t> </a:t>
            </a:r>
            <a:r>
              <a:rPr spc="-75" dirty="0">
                <a:latin typeface="Roboto Th"/>
                <a:cs typeface="Roboto Th"/>
              </a:rPr>
              <a:t>random</a:t>
            </a:r>
            <a:r>
              <a:rPr spc="20" dirty="0">
                <a:latin typeface="Roboto Th"/>
                <a:cs typeface="Roboto Th"/>
              </a:rPr>
              <a:t> </a:t>
            </a:r>
            <a:r>
              <a:rPr spc="-10" dirty="0">
                <a:latin typeface="Roboto Th"/>
                <a:cs typeface="Roboto Th"/>
              </a:rPr>
              <a:t>selects </a:t>
            </a:r>
            <a:r>
              <a:rPr spc="-90" dirty="0">
                <a:latin typeface="Roboto Th"/>
                <a:cs typeface="Roboto Th"/>
              </a:rPr>
              <a:t>random</a:t>
            </a:r>
            <a:r>
              <a:rPr spc="-30" dirty="0">
                <a:latin typeface="Roboto Th"/>
                <a:cs typeface="Roboto Th"/>
              </a:rPr>
              <a:t> </a:t>
            </a:r>
            <a:r>
              <a:rPr spc="-10" dirty="0">
                <a:latin typeface="Roboto Th"/>
                <a:cs typeface="Roboto Th"/>
              </a:rPr>
              <a:t>points.</a:t>
            </a:r>
          </a:p>
          <a:p>
            <a:pPr marL="299085" indent="-286385">
              <a:lnSpc>
                <a:spcPts val="1625"/>
              </a:lnSpc>
              <a:buFont typeface="Arial MT"/>
              <a:buChar char="•"/>
              <a:tabLst>
                <a:tab pos="299085" algn="l"/>
              </a:tabLst>
            </a:pPr>
            <a:r>
              <a:rPr b="1" dirty="0">
                <a:latin typeface="Roboto Cn"/>
                <a:cs typeface="Roboto Cn"/>
              </a:rPr>
              <a:t>Usage</a:t>
            </a:r>
            <a:r>
              <a:rPr dirty="0">
                <a:latin typeface="Roboto Th"/>
                <a:cs typeface="Roboto Th"/>
              </a:rPr>
              <a:t>:</a:t>
            </a:r>
            <a:r>
              <a:rPr spc="-5" dirty="0">
                <a:latin typeface="Roboto Th"/>
                <a:cs typeface="Roboto Th"/>
              </a:rPr>
              <a:t> </a:t>
            </a:r>
            <a:r>
              <a:rPr spc="-130" dirty="0">
                <a:latin typeface="Roboto Th"/>
                <a:cs typeface="Roboto Th"/>
              </a:rPr>
              <a:t>k-</a:t>
            </a:r>
            <a:r>
              <a:rPr spc="-100" dirty="0">
                <a:latin typeface="Roboto Th"/>
                <a:cs typeface="Roboto Th"/>
              </a:rPr>
              <a:t>means++</a:t>
            </a:r>
            <a:r>
              <a:rPr spc="-15" dirty="0">
                <a:latin typeface="Roboto Th"/>
                <a:cs typeface="Roboto Th"/>
              </a:rPr>
              <a:t> </a:t>
            </a:r>
            <a:r>
              <a:rPr dirty="0">
                <a:latin typeface="Roboto Th"/>
                <a:cs typeface="Roboto Th"/>
              </a:rPr>
              <a:t>is</a:t>
            </a:r>
            <a:r>
              <a:rPr spc="-5" dirty="0">
                <a:latin typeface="Roboto Th"/>
                <a:cs typeface="Roboto Th"/>
              </a:rPr>
              <a:t> </a:t>
            </a:r>
            <a:r>
              <a:rPr spc="-30" dirty="0">
                <a:latin typeface="Roboto Th"/>
                <a:cs typeface="Roboto Th"/>
              </a:rPr>
              <a:t>typically</a:t>
            </a:r>
            <a:r>
              <a:rPr spc="5" dirty="0">
                <a:latin typeface="Roboto Th"/>
                <a:cs typeface="Roboto Th"/>
              </a:rPr>
              <a:t> </a:t>
            </a:r>
            <a:r>
              <a:rPr spc="-40" dirty="0">
                <a:latin typeface="Roboto Th"/>
                <a:cs typeface="Roboto Th"/>
              </a:rPr>
              <a:t>preferred,</a:t>
            </a:r>
            <a:r>
              <a:rPr spc="-25" dirty="0">
                <a:latin typeface="Roboto Th"/>
                <a:cs typeface="Roboto Th"/>
              </a:rPr>
              <a:t> </a:t>
            </a:r>
            <a:r>
              <a:rPr spc="-70" dirty="0">
                <a:latin typeface="Roboto Th"/>
                <a:cs typeface="Roboto Th"/>
              </a:rPr>
              <a:t>but</a:t>
            </a:r>
            <a:r>
              <a:rPr spc="-20" dirty="0">
                <a:latin typeface="Roboto Th"/>
                <a:cs typeface="Roboto Th"/>
              </a:rPr>
              <a:t> </a:t>
            </a:r>
            <a:r>
              <a:rPr spc="-90" dirty="0">
                <a:latin typeface="Roboto Th"/>
                <a:cs typeface="Roboto Th"/>
              </a:rPr>
              <a:t>random</a:t>
            </a:r>
            <a:r>
              <a:rPr spc="-20" dirty="0">
                <a:latin typeface="Roboto Th"/>
                <a:cs typeface="Roboto Th"/>
              </a:rPr>
              <a:t> </a:t>
            </a:r>
            <a:r>
              <a:rPr spc="-85" dirty="0">
                <a:latin typeface="Roboto Th"/>
                <a:cs typeface="Roboto Th"/>
              </a:rPr>
              <a:t>can</a:t>
            </a:r>
            <a:r>
              <a:rPr dirty="0">
                <a:latin typeface="Roboto Th"/>
                <a:cs typeface="Roboto Th"/>
              </a:rPr>
              <a:t> </a:t>
            </a:r>
            <a:r>
              <a:rPr spc="-70" dirty="0">
                <a:latin typeface="Roboto Th"/>
                <a:cs typeface="Roboto Th"/>
              </a:rPr>
              <a:t>be</a:t>
            </a:r>
            <a:r>
              <a:rPr spc="-15" dirty="0">
                <a:latin typeface="Roboto Th"/>
                <a:cs typeface="Roboto Th"/>
              </a:rPr>
              <a:t> </a:t>
            </a:r>
            <a:r>
              <a:rPr spc="-75" dirty="0">
                <a:latin typeface="Roboto Th"/>
                <a:cs typeface="Roboto Th"/>
              </a:rPr>
              <a:t>used</a:t>
            </a:r>
            <a:r>
              <a:rPr dirty="0">
                <a:latin typeface="Roboto Th"/>
                <a:cs typeface="Roboto Th"/>
              </a:rPr>
              <a:t> </a:t>
            </a:r>
            <a:r>
              <a:rPr spc="-25" dirty="0">
                <a:latin typeface="Roboto Th"/>
                <a:cs typeface="Roboto Th"/>
              </a:rPr>
              <a:t>for</a:t>
            </a:r>
            <a:r>
              <a:rPr spc="-20" dirty="0">
                <a:latin typeface="Roboto Th"/>
                <a:cs typeface="Roboto Th"/>
              </a:rPr>
              <a:t> </a:t>
            </a:r>
            <a:r>
              <a:rPr spc="-10" dirty="0">
                <a:latin typeface="Roboto Th"/>
                <a:cs typeface="Roboto Th"/>
              </a:rPr>
              <a:t>experimentation.</a:t>
            </a:r>
          </a:p>
          <a:p>
            <a:pPr marL="12700">
              <a:lnSpc>
                <a:spcPct val="100000"/>
              </a:lnSpc>
              <a:spcBef>
                <a:spcPts val="1670"/>
              </a:spcBef>
            </a:pPr>
            <a:r>
              <a:rPr b="1" spc="-10" dirty="0">
                <a:solidFill>
                  <a:srgbClr val="00AF50"/>
                </a:solidFill>
                <a:latin typeface="Roboto Cn"/>
                <a:cs typeface="Roboto Cn"/>
              </a:rPr>
              <a:t>max_iter</a:t>
            </a:r>
          </a:p>
          <a:p>
            <a:pPr marL="299085" indent="-286385">
              <a:lnSpc>
                <a:spcPct val="100000"/>
              </a:lnSpc>
              <a:spcBef>
                <a:spcPts val="10"/>
              </a:spcBef>
              <a:buFont typeface="Arial MT"/>
              <a:buChar char="•"/>
              <a:tabLst>
                <a:tab pos="299085" algn="l"/>
              </a:tabLst>
            </a:pPr>
            <a:r>
              <a:rPr b="1" dirty="0">
                <a:latin typeface="Roboto Cn"/>
                <a:cs typeface="Roboto Cn"/>
              </a:rPr>
              <a:t>Type</a:t>
            </a:r>
            <a:r>
              <a:rPr dirty="0">
                <a:latin typeface="Roboto Th"/>
                <a:cs typeface="Roboto Th"/>
              </a:rPr>
              <a:t>:</a:t>
            </a:r>
            <a:r>
              <a:rPr spc="55" dirty="0">
                <a:latin typeface="Roboto Th"/>
                <a:cs typeface="Roboto Th"/>
              </a:rPr>
              <a:t> </a:t>
            </a:r>
            <a:r>
              <a:rPr spc="-10" dirty="0">
                <a:latin typeface="Roboto Th"/>
                <a:cs typeface="Roboto Th"/>
              </a:rPr>
              <a:t>int,</a:t>
            </a:r>
            <a:r>
              <a:rPr spc="45" dirty="0">
                <a:latin typeface="Roboto Th"/>
                <a:cs typeface="Roboto Th"/>
              </a:rPr>
              <a:t> </a:t>
            </a:r>
            <a:r>
              <a:rPr spc="-10" dirty="0">
                <a:latin typeface="Roboto Th"/>
                <a:cs typeface="Roboto Th"/>
              </a:rPr>
              <a:t>default=300</a:t>
            </a: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b="1" dirty="0">
                <a:latin typeface="Roboto Cn"/>
                <a:cs typeface="Roboto Cn"/>
              </a:rPr>
              <a:t>Description</a:t>
            </a:r>
            <a:r>
              <a:rPr dirty="0">
                <a:latin typeface="Roboto Th"/>
                <a:cs typeface="Roboto Th"/>
              </a:rPr>
              <a:t>:</a:t>
            </a:r>
            <a:r>
              <a:rPr spc="-25" dirty="0">
                <a:latin typeface="Roboto Th"/>
                <a:cs typeface="Roboto Th"/>
              </a:rPr>
              <a:t> </a:t>
            </a:r>
            <a:r>
              <a:rPr spc="-90" dirty="0">
                <a:latin typeface="Roboto Th"/>
                <a:cs typeface="Roboto Th"/>
              </a:rPr>
              <a:t>The</a:t>
            </a:r>
            <a:r>
              <a:rPr spc="-10" dirty="0">
                <a:latin typeface="Roboto Th"/>
                <a:cs typeface="Roboto Th"/>
              </a:rPr>
              <a:t> </a:t>
            </a:r>
            <a:r>
              <a:rPr spc="-120" dirty="0">
                <a:latin typeface="Roboto Th"/>
                <a:cs typeface="Roboto Th"/>
              </a:rPr>
              <a:t>maximum</a:t>
            </a:r>
            <a:r>
              <a:rPr spc="-5" dirty="0">
                <a:latin typeface="Roboto Th"/>
                <a:cs typeface="Roboto Th"/>
              </a:rPr>
              <a:t> </a:t>
            </a:r>
            <a:r>
              <a:rPr spc="-100" dirty="0">
                <a:latin typeface="Roboto Th"/>
                <a:cs typeface="Roboto Th"/>
              </a:rPr>
              <a:t>number</a:t>
            </a:r>
            <a:r>
              <a:rPr spc="-25" dirty="0">
                <a:latin typeface="Roboto Th"/>
                <a:cs typeface="Roboto Th"/>
              </a:rPr>
              <a:t> </a:t>
            </a:r>
            <a:r>
              <a:rPr spc="-10" dirty="0">
                <a:latin typeface="Roboto Th"/>
                <a:cs typeface="Roboto Th"/>
              </a:rPr>
              <a:t>of</a:t>
            </a:r>
            <a:r>
              <a:rPr spc="-5" dirty="0">
                <a:latin typeface="Roboto Th"/>
                <a:cs typeface="Roboto Th"/>
              </a:rPr>
              <a:t> </a:t>
            </a:r>
            <a:r>
              <a:rPr spc="-40" dirty="0">
                <a:latin typeface="Roboto Th"/>
                <a:cs typeface="Roboto Th"/>
              </a:rPr>
              <a:t>iterations</a:t>
            </a:r>
            <a:r>
              <a:rPr spc="-30" dirty="0">
                <a:latin typeface="Roboto Th"/>
                <a:cs typeface="Roboto Th"/>
              </a:rPr>
              <a:t> </a:t>
            </a:r>
            <a:r>
              <a:rPr spc="-45" dirty="0">
                <a:latin typeface="Roboto Th"/>
                <a:cs typeface="Roboto Th"/>
              </a:rPr>
              <a:t>allowed</a:t>
            </a:r>
            <a:r>
              <a:rPr spc="30" dirty="0">
                <a:latin typeface="Roboto Th"/>
                <a:cs typeface="Roboto Th"/>
              </a:rPr>
              <a:t> </a:t>
            </a:r>
            <a:r>
              <a:rPr spc="-25" dirty="0">
                <a:latin typeface="Roboto Th"/>
                <a:cs typeface="Roboto Th"/>
              </a:rPr>
              <a:t>for</a:t>
            </a:r>
            <a:r>
              <a:rPr spc="-15" dirty="0">
                <a:latin typeface="Roboto Th"/>
                <a:cs typeface="Roboto Th"/>
              </a:rPr>
              <a:t> </a:t>
            </a:r>
            <a:r>
              <a:rPr spc="-65" dirty="0">
                <a:latin typeface="Roboto Th"/>
                <a:cs typeface="Roboto Th"/>
              </a:rPr>
              <a:t>the</a:t>
            </a:r>
            <a:r>
              <a:rPr dirty="0">
                <a:latin typeface="Roboto Th"/>
                <a:cs typeface="Roboto Th"/>
              </a:rPr>
              <a:t> </a:t>
            </a:r>
            <a:r>
              <a:rPr spc="-60" dirty="0">
                <a:latin typeface="Roboto Th"/>
                <a:cs typeface="Roboto Th"/>
              </a:rPr>
              <a:t>algorithm</a:t>
            </a:r>
            <a:r>
              <a:rPr spc="-40" dirty="0">
                <a:latin typeface="Roboto Th"/>
                <a:cs typeface="Roboto Th"/>
              </a:rPr>
              <a:t> </a:t>
            </a:r>
            <a:r>
              <a:rPr spc="-20" dirty="0">
                <a:latin typeface="Roboto Th"/>
                <a:cs typeface="Roboto Th"/>
              </a:rPr>
              <a:t>to</a:t>
            </a:r>
            <a:r>
              <a:rPr dirty="0">
                <a:latin typeface="Roboto Th"/>
                <a:cs typeface="Roboto Th"/>
              </a:rPr>
              <a:t> </a:t>
            </a:r>
            <a:r>
              <a:rPr spc="-75" dirty="0">
                <a:latin typeface="Roboto Th"/>
                <a:cs typeface="Roboto Th"/>
              </a:rPr>
              <a:t>run</a:t>
            </a:r>
            <a:r>
              <a:rPr spc="-10" dirty="0">
                <a:latin typeface="Roboto Th"/>
                <a:cs typeface="Roboto Th"/>
              </a:rPr>
              <a:t> </a:t>
            </a:r>
            <a:r>
              <a:rPr spc="-20" dirty="0">
                <a:latin typeface="Roboto Th"/>
                <a:cs typeface="Roboto Th"/>
              </a:rPr>
              <a:t>until</a:t>
            </a:r>
            <a:r>
              <a:rPr spc="-10" dirty="0">
                <a:latin typeface="Roboto Th"/>
                <a:cs typeface="Roboto Th"/>
              </a:rPr>
              <a:t> </a:t>
            </a:r>
            <a:r>
              <a:rPr dirty="0">
                <a:latin typeface="Roboto Th"/>
                <a:cs typeface="Roboto Th"/>
              </a:rPr>
              <a:t>it</a:t>
            </a:r>
            <a:r>
              <a:rPr spc="10" dirty="0">
                <a:latin typeface="Roboto Th"/>
                <a:cs typeface="Roboto Th"/>
              </a:rPr>
              <a:t> </a:t>
            </a:r>
            <a:r>
              <a:rPr spc="-10" dirty="0">
                <a:latin typeface="Roboto Th"/>
                <a:cs typeface="Roboto Th"/>
              </a:rPr>
              <a:t>converges.</a:t>
            </a: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b="1" dirty="0">
                <a:latin typeface="Roboto Cn"/>
                <a:cs typeface="Roboto Cn"/>
              </a:rPr>
              <a:t>Usage</a:t>
            </a:r>
            <a:r>
              <a:rPr dirty="0">
                <a:latin typeface="Roboto Th"/>
                <a:cs typeface="Roboto Th"/>
              </a:rPr>
              <a:t>:</a:t>
            </a:r>
            <a:r>
              <a:rPr spc="5" dirty="0">
                <a:latin typeface="Roboto Th"/>
                <a:cs typeface="Roboto Th"/>
              </a:rPr>
              <a:t> </a:t>
            </a:r>
            <a:r>
              <a:rPr spc="-65" dirty="0">
                <a:latin typeface="Roboto Th"/>
                <a:cs typeface="Roboto Th"/>
              </a:rPr>
              <a:t>Increase</a:t>
            </a:r>
            <a:r>
              <a:rPr spc="5" dirty="0">
                <a:latin typeface="Roboto Th"/>
                <a:cs typeface="Roboto Th"/>
              </a:rPr>
              <a:t> </a:t>
            </a:r>
            <a:r>
              <a:rPr spc="-40" dirty="0">
                <a:latin typeface="Roboto Th"/>
                <a:cs typeface="Roboto Th"/>
              </a:rPr>
              <a:t>this</a:t>
            </a:r>
            <a:r>
              <a:rPr dirty="0">
                <a:latin typeface="Roboto Th"/>
                <a:cs typeface="Roboto Th"/>
              </a:rPr>
              <a:t> if</a:t>
            </a:r>
            <a:r>
              <a:rPr spc="-5" dirty="0">
                <a:latin typeface="Roboto Th"/>
                <a:cs typeface="Roboto Th"/>
              </a:rPr>
              <a:t> </a:t>
            </a:r>
            <a:r>
              <a:rPr spc="-70" dirty="0">
                <a:latin typeface="Roboto Th"/>
                <a:cs typeface="Roboto Th"/>
              </a:rPr>
              <a:t>your</a:t>
            </a:r>
            <a:r>
              <a:rPr spc="-10" dirty="0">
                <a:latin typeface="Roboto Th"/>
                <a:cs typeface="Roboto Th"/>
              </a:rPr>
              <a:t> </a:t>
            </a:r>
            <a:r>
              <a:rPr spc="-70" dirty="0">
                <a:latin typeface="Roboto Th"/>
                <a:cs typeface="Roboto Th"/>
              </a:rPr>
              <a:t>model</a:t>
            </a:r>
            <a:r>
              <a:rPr spc="15" dirty="0">
                <a:latin typeface="Roboto Th"/>
                <a:cs typeface="Roboto Th"/>
              </a:rPr>
              <a:t> </a:t>
            </a:r>
            <a:r>
              <a:rPr dirty="0">
                <a:latin typeface="Roboto Th"/>
                <a:cs typeface="Roboto Th"/>
              </a:rPr>
              <a:t>is</a:t>
            </a:r>
            <a:r>
              <a:rPr spc="5" dirty="0">
                <a:latin typeface="Roboto Th"/>
                <a:cs typeface="Roboto Th"/>
              </a:rPr>
              <a:t> </a:t>
            </a:r>
            <a:r>
              <a:rPr spc="-65" dirty="0">
                <a:latin typeface="Roboto Th"/>
                <a:cs typeface="Roboto Th"/>
              </a:rPr>
              <a:t>not</a:t>
            </a:r>
            <a:r>
              <a:rPr spc="-5" dirty="0">
                <a:latin typeface="Roboto Th"/>
                <a:cs typeface="Roboto Th"/>
              </a:rPr>
              <a:t> </a:t>
            </a:r>
            <a:r>
              <a:rPr spc="-55" dirty="0">
                <a:latin typeface="Roboto Th"/>
                <a:cs typeface="Roboto Th"/>
              </a:rPr>
              <a:t>converging,</a:t>
            </a:r>
            <a:r>
              <a:rPr spc="-20" dirty="0">
                <a:latin typeface="Roboto Th"/>
                <a:cs typeface="Roboto Th"/>
              </a:rPr>
              <a:t> </a:t>
            </a:r>
            <a:r>
              <a:rPr spc="-70" dirty="0">
                <a:latin typeface="Roboto Th"/>
                <a:cs typeface="Roboto Th"/>
              </a:rPr>
              <a:t>but</a:t>
            </a:r>
            <a:r>
              <a:rPr spc="-10" dirty="0">
                <a:latin typeface="Roboto Th"/>
                <a:cs typeface="Roboto Th"/>
              </a:rPr>
              <a:t> </a:t>
            </a:r>
            <a:r>
              <a:rPr spc="-45" dirty="0">
                <a:latin typeface="Roboto Th"/>
                <a:cs typeface="Roboto Th"/>
              </a:rPr>
              <a:t>usually</a:t>
            </a:r>
            <a:r>
              <a:rPr dirty="0">
                <a:latin typeface="Roboto Th"/>
                <a:cs typeface="Roboto Th"/>
              </a:rPr>
              <a:t> </a:t>
            </a:r>
            <a:r>
              <a:rPr spc="-65" dirty="0">
                <a:latin typeface="Roboto Th"/>
                <a:cs typeface="Roboto Th"/>
              </a:rPr>
              <a:t>the</a:t>
            </a:r>
            <a:r>
              <a:rPr spc="5" dirty="0">
                <a:latin typeface="Roboto Th"/>
                <a:cs typeface="Roboto Th"/>
              </a:rPr>
              <a:t> </a:t>
            </a:r>
            <a:r>
              <a:rPr spc="-40" dirty="0">
                <a:latin typeface="Roboto Th"/>
                <a:cs typeface="Roboto Th"/>
              </a:rPr>
              <a:t>default</a:t>
            </a:r>
            <a:r>
              <a:rPr spc="5" dirty="0">
                <a:latin typeface="Roboto Th"/>
                <a:cs typeface="Roboto Th"/>
              </a:rPr>
              <a:t> </a:t>
            </a:r>
            <a:r>
              <a:rPr spc="-75" dirty="0">
                <a:latin typeface="Roboto Th"/>
                <a:cs typeface="Roboto Th"/>
              </a:rPr>
              <a:t>works</a:t>
            </a:r>
            <a:r>
              <a:rPr dirty="0">
                <a:latin typeface="Roboto Th"/>
                <a:cs typeface="Roboto Th"/>
              </a:rPr>
              <a:t> </a:t>
            </a:r>
            <a:r>
              <a:rPr spc="-10" dirty="0">
                <a:latin typeface="Roboto Th"/>
                <a:cs typeface="Roboto Th"/>
              </a:rPr>
              <a:t>well.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0" dirty="0"/>
              <a:t>K-</a:t>
            </a:r>
            <a:r>
              <a:rPr spc="-100" dirty="0"/>
              <a:t>MEANS</a:t>
            </a:r>
            <a:r>
              <a:rPr spc="-150" dirty="0"/>
              <a:t> </a:t>
            </a:r>
            <a:r>
              <a:rPr spc="-204" dirty="0"/>
              <a:t>CLUSTERING</a:t>
            </a:r>
            <a:r>
              <a:rPr spc="-150" dirty="0"/>
              <a:t> </a:t>
            </a:r>
            <a:r>
              <a:rPr spc="-245" dirty="0"/>
              <a:t>WITH</a:t>
            </a:r>
            <a:r>
              <a:rPr spc="-145" dirty="0"/>
              <a:t> </a:t>
            </a:r>
            <a:r>
              <a:rPr spc="-254" dirty="0"/>
              <a:t>SCIKIT-</a:t>
            </a:r>
            <a:r>
              <a:rPr spc="-80" dirty="0"/>
              <a:t>LEARN</a:t>
            </a:r>
          </a:p>
        </p:txBody>
      </p:sp>
      <p:sp>
        <p:nvSpPr>
          <p:cNvPr id="4" name="object 4"/>
          <p:cNvSpPr/>
          <p:nvPr/>
        </p:nvSpPr>
        <p:spPr>
          <a:xfrm>
            <a:off x="779767" y="4869560"/>
            <a:ext cx="9525" cy="1988820"/>
          </a:xfrm>
          <a:custGeom>
            <a:avLst/>
            <a:gdLst/>
            <a:ahLst/>
            <a:cxnLst/>
            <a:rect l="l" t="t" r="r" b="b"/>
            <a:pathLst>
              <a:path w="9525" h="1988820">
                <a:moveTo>
                  <a:pt x="9525" y="0"/>
                </a:moveTo>
                <a:lnTo>
                  <a:pt x="0" y="0"/>
                </a:lnTo>
                <a:lnTo>
                  <a:pt x="0" y="1988438"/>
                </a:lnTo>
                <a:lnTo>
                  <a:pt x="9525" y="1988439"/>
                </a:lnTo>
                <a:lnTo>
                  <a:pt x="9525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0383" y="1450339"/>
            <a:ext cx="10422255" cy="48291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40" dirty="0">
                <a:solidFill>
                  <a:srgbClr val="434343"/>
                </a:solidFill>
                <a:latin typeface="Roboto Th"/>
                <a:cs typeface="Roboto Th"/>
              </a:rPr>
              <a:t>Hyperparameters</a:t>
            </a:r>
            <a:r>
              <a:rPr sz="1600" b="1" spc="-40" dirty="0">
                <a:solidFill>
                  <a:srgbClr val="434343"/>
                </a:solidFill>
                <a:latin typeface="Roboto Cn"/>
                <a:cs typeface="Roboto Cn"/>
              </a:rPr>
              <a:t>:</a:t>
            </a:r>
            <a:endParaRPr sz="1600">
              <a:latin typeface="Roboto Cn"/>
              <a:cs typeface="Roboto Cn"/>
            </a:endParaRPr>
          </a:p>
          <a:p>
            <a:pPr marL="12700">
              <a:lnSpc>
                <a:spcPct val="100000"/>
              </a:lnSpc>
              <a:spcBef>
                <a:spcPts val="1810"/>
              </a:spcBef>
            </a:pPr>
            <a:r>
              <a:rPr sz="1400" b="1" spc="-25" dirty="0">
                <a:solidFill>
                  <a:srgbClr val="00AF50"/>
                </a:solidFill>
                <a:latin typeface="Roboto Cn"/>
                <a:cs typeface="Roboto Cn"/>
              </a:rPr>
              <a:t>tol</a:t>
            </a:r>
            <a:endParaRPr sz="1400">
              <a:latin typeface="Roboto Cn"/>
              <a:cs typeface="Roboto Cn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400" b="1" dirty="0">
                <a:solidFill>
                  <a:srgbClr val="434343"/>
                </a:solidFill>
                <a:latin typeface="Roboto Cn"/>
                <a:cs typeface="Roboto Cn"/>
              </a:rPr>
              <a:t>Type</a:t>
            </a:r>
            <a:r>
              <a:rPr sz="1400" dirty="0">
                <a:solidFill>
                  <a:srgbClr val="434343"/>
                </a:solidFill>
                <a:latin typeface="Roboto Th"/>
                <a:cs typeface="Roboto Th"/>
              </a:rPr>
              <a:t>:</a:t>
            </a:r>
            <a:r>
              <a:rPr sz="1400" spc="120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20" dirty="0">
                <a:solidFill>
                  <a:srgbClr val="434343"/>
                </a:solidFill>
                <a:latin typeface="Roboto Th"/>
                <a:cs typeface="Roboto Th"/>
              </a:rPr>
              <a:t>float,</a:t>
            </a:r>
            <a:r>
              <a:rPr sz="1400" spc="114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75" dirty="0">
                <a:solidFill>
                  <a:srgbClr val="434343"/>
                </a:solidFill>
                <a:latin typeface="Roboto Th"/>
                <a:cs typeface="Roboto Th"/>
              </a:rPr>
              <a:t>default=1e-</a:t>
            </a:r>
            <a:r>
              <a:rPr sz="1400" spc="-50" dirty="0">
                <a:solidFill>
                  <a:srgbClr val="434343"/>
                </a:solidFill>
                <a:latin typeface="Roboto Th"/>
                <a:cs typeface="Roboto Th"/>
              </a:rPr>
              <a:t>4</a:t>
            </a:r>
            <a:endParaRPr sz="1400">
              <a:latin typeface="Roboto Th"/>
              <a:cs typeface="Roboto Th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400" b="1" dirty="0">
                <a:solidFill>
                  <a:srgbClr val="434343"/>
                </a:solidFill>
                <a:latin typeface="Roboto Cn"/>
                <a:cs typeface="Roboto Cn"/>
              </a:rPr>
              <a:t>Description</a:t>
            </a:r>
            <a:r>
              <a:rPr sz="1400" dirty="0">
                <a:solidFill>
                  <a:srgbClr val="434343"/>
                </a:solidFill>
                <a:latin typeface="Roboto Th"/>
                <a:cs typeface="Roboto Th"/>
              </a:rPr>
              <a:t>:</a:t>
            </a:r>
            <a:r>
              <a:rPr sz="1400" spc="114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30" dirty="0">
                <a:solidFill>
                  <a:srgbClr val="434343"/>
                </a:solidFill>
                <a:latin typeface="Roboto Th"/>
                <a:cs typeface="Roboto Th"/>
              </a:rPr>
              <a:t>The</a:t>
            </a:r>
            <a:r>
              <a:rPr sz="1400" spc="120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35" dirty="0">
                <a:solidFill>
                  <a:srgbClr val="434343"/>
                </a:solidFill>
                <a:latin typeface="Roboto Th"/>
                <a:cs typeface="Roboto Th"/>
              </a:rPr>
              <a:t>tolerance</a:t>
            </a:r>
            <a:r>
              <a:rPr sz="1400" spc="125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dirty="0">
                <a:solidFill>
                  <a:srgbClr val="434343"/>
                </a:solidFill>
                <a:latin typeface="Roboto Th"/>
                <a:cs typeface="Roboto Th"/>
              </a:rPr>
              <a:t>for</a:t>
            </a:r>
            <a:r>
              <a:rPr sz="1400" spc="130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dirty="0">
                <a:solidFill>
                  <a:srgbClr val="434343"/>
                </a:solidFill>
                <a:latin typeface="Roboto Th"/>
                <a:cs typeface="Roboto Th"/>
              </a:rPr>
              <a:t>the</a:t>
            </a:r>
            <a:r>
              <a:rPr sz="1400" spc="125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60" dirty="0">
                <a:solidFill>
                  <a:srgbClr val="434343"/>
                </a:solidFill>
                <a:latin typeface="Roboto Th"/>
                <a:cs typeface="Roboto Th"/>
              </a:rPr>
              <a:t>convergence</a:t>
            </a:r>
            <a:r>
              <a:rPr sz="1400" spc="125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Roboto Th"/>
                <a:cs typeface="Roboto Th"/>
              </a:rPr>
              <a:t>criterion.</a:t>
            </a:r>
            <a:r>
              <a:rPr sz="1400" spc="125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30" dirty="0">
                <a:solidFill>
                  <a:srgbClr val="434343"/>
                </a:solidFill>
                <a:latin typeface="Roboto Th"/>
                <a:cs typeface="Roboto Th"/>
              </a:rPr>
              <a:t>The</a:t>
            </a:r>
            <a:r>
              <a:rPr sz="1400" spc="114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40" dirty="0">
                <a:solidFill>
                  <a:srgbClr val="434343"/>
                </a:solidFill>
                <a:latin typeface="Roboto Th"/>
                <a:cs typeface="Roboto Th"/>
              </a:rPr>
              <a:t>algorithm</a:t>
            </a:r>
            <a:r>
              <a:rPr sz="1400" spc="114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30" dirty="0">
                <a:solidFill>
                  <a:srgbClr val="434343"/>
                </a:solidFill>
                <a:latin typeface="Roboto Th"/>
                <a:cs typeface="Roboto Th"/>
              </a:rPr>
              <a:t>stops</a:t>
            </a:r>
            <a:r>
              <a:rPr sz="1400" spc="110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55" dirty="0">
                <a:solidFill>
                  <a:srgbClr val="434343"/>
                </a:solidFill>
                <a:latin typeface="Roboto Th"/>
                <a:cs typeface="Roboto Th"/>
              </a:rPr>
              <a:t>when</a:t>
            </a:r>
            <a:r>
              <a:rPr sz="1400" spc="114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dirty="0">
                <a:solidFill>
                  <a:srgbClr val="434343"/>
                </a:solidFill>
                <a:latin typeface="Roboto Th"/>
                <a:cs typeface="Roboto Th"/>
              </a:rPr>
              <a:t>the</a:t>
            </a:r>
            <a:r>
              <a:rPr sz="1400" spc="130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30" dirty="0">
                <a:solidFill>
                  <a:srgbClr val="434343"/>
                </a:solidFill>
                <a:latin typeface="Roboto Th"/>
                <a:cs typeface="Roboto Th"/>
              </a:rPr>
              <a:t>difference</a:t>
            </a:r>
            <a:r>
              <a:rPr sz="1400" spc="125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dirty="0">
                <a:solidFill>
                  <a:srgbClr val="434343"/>
                </a:solidFill>
                <a:latin typeface="Roboto Th"/>
                <a:cs typeface="Roboto Th"/>
              </a:rPr>
              <a:t>in</a:t>
            </a:r>
            <a:r>
              <a:rPr sz="1400" spc="120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dirty="0">
                <a:solidFill>
                  <a:srgbClr val="434343"/>
                </a:solidFill>
                <a:latin typeface="Roboto Th"/>
                <a:cs typeface="Roboto Th"/>
              </a:rPr>
              <a:t>the</a:t>
            </a:r>
            <a:r>
              <a:rPr sz="1400" spc="125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25" dirty="0">
                <a:solidFill>
                  <a:srgbClr val="434343"/>
                </a:solidFill>
                <a:latin typeface="Roboto Th"/>
                <a:cs typeface="Roboto Th"/>
              </a:rPr>
              <a:t>cluster</a:t>
            </a:r>
            <a:r>
              <a:rPr sz="1400" spc="130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40" dirty="0">
                <a:solidFill>
                  <a:srgbClr val="434343"/>
                </a:solidFill>
                <a:latin typeface="Roboto Th"/>
                <a:cs typeface="Roboto Th"/>
              </a:rPr>
              <a:t>centers</a:t>
            </a:r>
            <a:r>
              <a:rPr sz="1400" spc="125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dirty="0">
                <a:solidFill>
                  <a:srgbClr val="434343"/>
                </a:solidFill>
                <a:latin typeface="Roboto Th"/>
                <a:cs typeface="Roboto Th"/>
              </a:rPr>
              <a:t>falls</a:t>
            </a:r>
            <a:r>
              <a:rPr sz="1400" spc="114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25" dirty="0">
                <a:solidFill>
                  <a:srgbClr val="434343"/>
                </a:solidFill>
                <a:latin typeface="Roboto Th"/>
                <a:cs typeface="Roboto Th"/>
              </a:rPr>
              <a:t>below</a:t>
            </a:r>
            <a:r>
              <a:rPr sz="1400" spc="114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20" dirty="0">
                <a:solidFill>
                  <a:srgbClr val="434343"/>
                </a:solidFill>
                <a:latin typeface="Roboto Th"/>
                <a:cs typeface="Roboto Th"/>
              </a:rPr>
              <a:t>this</a:t>
            </a:r>
            <a:endParaRPr sz="1400">
              <a:latin typeface="Roboto Th"/>
              <a:cs typeface="Roboto Th"/>
            </a:endParaRPr>
          </a:p>
          <a:p>
            <a:pPr marL="299085">
              <a:lnSpc>
                <a:spcPct val="100000"/>
              </a:lnSpc>
            </a:pPr>
            <a:r>
              <a:rPr sz="1400" spc="-10" dirty="0">
                <a:solidFill>
                  <a:srgbClr val="434343"/>
                </a:solidFill>
                <a:latin typeface="Roboto Th"/>
                <a:cs typeface="Roboto Th"/>
              </a:rPr>
              <a:t>threshold.</a:t>
            </a:r>
            <a:endParaRPr sz="1400">
              <a:latin typeface="Roboto Th"/>
              <a:cs typeface="Roboto Th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400" b="1" dirty="0">
                <a:solidFill>
                  <a:srgbClr val="434343"/>
                </a:solidFill>
                <a:latin typeface="Roboto Cn"/>
                <a:cs typeface="Roboto Cn"/>
              </a:rPr>
              <a:t>Usage</a:t>
            </a:r>
            <a:r>
              <a:rPr sz="1400" dirty="0">
                <a:solidFill>
                  <a:srgbClr val="434343"/>
                </a:solidFill>
                <a:latin typeface="Roboto Th"/>
                <a:cs typeface="Roboto Th"/>
              </a:rPr>
              <a:t>:</a:t>
            </a:r>
            <a:r>
              <a:rPr sz="1400" spc="5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80" dirty="0">
                <a:solidFill>
                  <a:srgbClr val="434343"/>
                </a:solidFill>
                <a:latin typeface="Roboto Th"/>
                <a:cs typeface="Roboto Th"/>
              </a:rPr>
              <a:t>Decrease</a:t>
            </a:r>
            <a:r>
              <a:rPr sz="1400" spc="5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40" dirty="0">
                <a:solidFill>
                  <a:srgbClr val="434343"/>
                </a:solidFill>
                <a:latin typeface="Roboto Th"/>
                <a:cs typeface="Roboto Th"/>
              </a:rPr>
              <a:t>this</a:t>
            </a:r>
            <a:r>
              <a:rPr sz="1400" spc="-5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55" dirty="0">
                <a:solidFill>
                  <a:srgbClr val="434343"/>
                </a:solidFill>
                <a:latin typeface="Roboto Th"/>
                <a:cs typeface="Roboto Th"/>
              </a:rPr>
              <a:t>value</a:t>
            </a:r>
            <a:r>
              <a:rPr sz="1400" spc="15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20" dirty="0">
                <a:solidFill>
                  <a:srgbClr val="434343"/>
                </a:solidFill>
                <a:latin typeface="Roboto Th"/>
                <a:cs typeface="Roboto Th"/>
              </a:rPr>
              <a:t>to</a:t>
            </a:r>
            <a:r>
              <a:rPr sz="1400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100" dirty="0">
                <a:solidFill>
                  <a:srgbClr val="434343"/>
                </a:solidFill>
                <a:latin typeface="Roboto Th"/>
                <a:cs typeface="Roboto Th"/>
              </a:rPr>
              <a:t>make</a:t>
            </a:r>
            <a:r>
              <a:rPr sz="1400" spc="-5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65" dirty="0">
                <a:solidFill>
                  <a:srgbClr val="434343"/>
                </a:solidFill>
                <a:latin typeface="Roboto Th"/>
                <a:cs typeface="Roboto Th"/>
              </a:rPr>
              <a:t>the</a:t>
            </a:r>
            <a:r>
              <a:rPr sz="1400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60" dirty="0">
                <a:solidFill>
                  <a:srgbClr val="434343"/>
                </a:solidFill>
                <a:latin typeface="Roboto Th"/>
                <a:cs typeface="Roboto Th"/>
              </a:rPr>
              <a:t>algorithm</a:t>
            </a:r>
            <a:r>
              <a:rPr sz="1400" spc="-35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95" dirty="0">
                <a:solidFill>
                  <a:srgbClr val="434343"/>
                </a:solidFill>
                <a:latin typeface="Roboto Th"/>
                <a:cs typeface="Roboto Th"/>
              </a:rPr>
              <a:t>more</a:t>
            </a:r>
            <a:r>
              <a:rPr sz="1400" spc="-5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45" dirty="0">
                <a:solidFill>
                  <a:srgbClr val="434343"/>
                </a:solidFill>
                <a:latin typeface="Roboto Th"/>
                <a:cs typeface="Roboto Th"/>
              </a:rPr>
              <a:t>precise</a:t>
            </a:r>
            <a:r>
              <a:rPr sz="1400" spc="5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35" dirty="0">
                <a:solidFill>
                  <a:srgbClr val="434343"/>
                </a:solidFill>
                <a:latin typeface="Roboto Th"/>
                <a:cs typeface="Roboto Th"/>
              </a:rPr>
              <a:t>at</a:t>
            </a:r>
            <a:r>
              <a:rPr sz="1400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65" dirty="0">
                <a:solidFill>
                  <a:srgbClr val="434343"/>
                </a:solidFill>
                <a:latin typeface="Roboto Th"/>
                <a:cs typeface="Roboto Th"/>
              </a:rPr>
              <a:t>the</a:t>
            </a:r>
            <a:r>
              <a:rPr sz="1400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55" dirty="0">
                <a:solidFill>
                  <a:srgbClr val="434343"/>
                </a:solidFill>
                <a:latin typeface="Roboto Th"/>
                <a:cs typeface="Roboto Th"/>
              </a:rPr>
              <a:t>cost</a:t>
            </a:r>
            <a:r>
              <a:rPr sz="1400" spc="-5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Roboto Th"/>
                <a:cs typeface="Roboto Th"/>
              </a:rPr>
              <a:t>of</a:t>
            </a:r>
            <a:r>
              <a:rPr sz="1400" spc="-5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75" dirty="0">
                <a:solidFill>
                  <a:srgbClr val="434343"/>
                </a:solidFill>
                <a:latin typeface="Roboto Th"/>
                <a:cs typeface="Roboto Th"/>
              </a:rPr>
              <a:t>computation</a:t>
            </a:r>
            <a:r>
              <a:rPr sz="1400" spc="-30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Roboto Th"/>
                <a:cs typeface="Roboto Th"/>
              </a:rPr>
              <a:t>time.</a:t>
            </a:r>
            <a:endParaRPr sz="1400">
              <a:latin typeface="Roboto Th"/>
              <a:cs typeface="Roboto Th"/>
            </a:endParaRPr>
          </a:p>
          <a:p>
            <a:pPr>
              <a:lnSpc>
                <a:spcPct val="100000"/>
              </a:lnSpc>
              <a:buClr>
                <a:srgbClr val="434343"/>
              </a:buClr>
              <a:buFont typeface="Arial MT"/>
              <a:buChar char="•"/>
            </a:pPr>
            <a:endParaRPr sz="1400">
              <a:latin typeface="Roboto Th"/>
              <a:cs typeface="Roboto Th"/>
            </a:endParaRPr>
          </a:p>
          <a:p>
            <a:pPr marL="12700">
              <a:lnSpc>
                <a:spcPct val="100000"/>
              </a:lnSpc>
            </a:pPr>
            <a:r>
              <a:rPr sz="1400" b="1" spc="-10" dirty="0">
                <a:solidFill>
                  <a:srgbClr val="00AF50"/>
                </a:solidFill>
                <a:latin typeface="Roboto Cn"/>
                <a:cs typeface="Roboto Cn"/>
              </a:rPr>
              <a:t>n_init</a:t>
            </a:r>
            <a:endParaRPr sz="1400">
              <a:latin typeface="Roboto Cn"/>
              <a:cs typeface="Roboto Cn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400" b="1" dirty="0">
                <a:solidFill>
                  <a:srgbClr val="434343"/>
                </a:solidFill>
                <a:latin typeface="Roboto Cn"/>
                <a:cs typeface="Roboto Cn"/>
              </a:rPr>
              <a:t>Type</a:t>
            </a:r>
            <a:r>
              <a:rPr sz="1400" dirty="0">
                <a:solidFill>
                  <a:srgbClr val="434343"/>
                </a:solidFill>
                <a:latin typeface="Roboto Th"/>
                <a:cs typeface="Roboto Th"/>
              </a:rPr>
              <a:t>:</a:t>
            </a:r>
            <a:r>
              <a:rPr sz="1400" spc="55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Roboto Th"/>
                <a:cs typeface="Roboto Th"/>
              </a:rPr>
              <a:t>int,</a:t>
            </a:r>
            <a:r>
              <a:rPr sz="1400" spc="45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Roboto Th"/>
                <a:cs typeface="Roboto Th"/>
              </a:rPr>
              <a:t>default=10</a:t>
            </a:r>
            <a:endParaRPr sz="1400">
              <a:latin typeface="Roboto Th"/>
              <a:cs typeface="Roboto Th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400" b="1" dirty="0">
                <a:solidFill>
                  <a:srgbClr val="434343"/>
                </a:solidFill>
                <a:latin typeface="Roboto Cn"/>
                <a:cs typeface="Roboto Cn"/>
              </a:rPr>
              <a:t>Description</a:t>
            </a:r>
            <a:r>
              <a:rPr sz="1400" dirty="0">
                <a:solidFill>
                  <a:srgbClr val="434343"/>
                </a:solidFill>
                <a:latin typeface="Roboto Th"/>
                <a:cs typeface="Roboto Th"/>
              </a:rPr>
              <a:t>:</a:t>
            </a:r>
            <a:r>
              <a:rPr sz="1400" spc="-25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90" dirty="0">
                <a:solidFill>
                  <a:srgbClr val="434343"/>
                </a:solidFill>
                <a:latin typeface="Roboto Th"/>
                <a:cs typeface="Roboto Th"/>
              </a:rPr>
              <a:t>The</a:t>
            </a:r>
            <a:r>
              <a:rPr sz="1400" spc="-20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100" dirty="0">
                <a:solidFill>
                  <a:srgbClr val="434343"/>
                </a:solidFill>
                <a:latin typeface="Roboto Th"/>
                <a:cs typeface="Roboto Th"/>
              </a:rPr>
              <a:t>number</a:t>
            </a:r>
            <a:r>
              <a:rPr sz="1400" spc="-15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20" dirty="0">
                <a:solidFill>
                  <a:srgbClr val="434343"/>
                </a:solidFill>
                <a:latin typeface="Roboto Th"/>
                <a:cs typeface="Roboto Th"/>
              </a:rPr>
              <a:t>of</a:t>
            </a:r>
            <a:r>
              <a:rPr sz="1400" spc="-25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70" dirty="0">
                <a:solidFill>
                  <a:srgbClr val="434343"/>
                </a:solidFill>
                <a:latin typeface="Roboto Th"/>
                <a:cs typeface="Roboto Th"/>
              </a:rPr>
              <a:t>times</a:t>
            </a:r>
            <a:r>
              <a:rPr sz="1400" spc="-5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65" dirty="0">
                <a:solidFill>
                  <a:srgbClr val="434343"/>
                </a:solidFill>
                <a:latin typeface="Roboto Th"/>
                <a:cs typeface="Roboto Th"/>
              </a:rPr>
              <a:t>the</a:t>
            </a:r>
            <a:r>
              <a:rPr sz="1400" spc="-15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60" dirty="0">
                <a:solidFill>
                  <a:srgbClr val="434343"/>
                </a:solidFill>
                <a:latin typeface="Roboto Th"/>
                <a:cs typeface="Roboto Th"/>
              </a:rPr>
              <a:t>algorithm</a:t>
            </a:r>
            <a:r>
              <a:rPr sz="1400" spc="-40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dirty="0">
                <a:solidFill>
                  <a:srgbClr val="434343"/>
                </a:solidFill>
                <a:latin typeface="Roboto Th"/>
                <a:cs typeface="Roboto Th"/>
              </a:rPr>
              <a:t>will</a:t>
            </a:r>
            <a:r>
              <a:rPr sz="1400" spc="10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70" dirty="0">
                <a:solidFill>
                  <a:srgbClr val="434343"/>
                </a:solidFill>
                <a:latin typeface="Roboto Th"/>
                <a:cs typeface="Roboto Th"/>
              </a:rPr>
              <a:t>be</a:t>
            </a:r>
            <a:r>
              <a:rPr sz="1400" spc="-15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75" dirty="0">
                <a:solidFill>
                  <a:srgbClr val="434343"/>
                </a:solidFill>
                <a:latin typeface="Roboto Th"/>
                <a:cs typeface="Roboto Th"/>
              </a:rPr>
              <a:t>run</a:t>
            </a:r>
            <a:r>
              <a:rPr sz="1400" spc="-20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60" dirty="0">
                <a:solidFill>
                  <a:srgbClr val="434343"/>
                </a:solidFill>
                <a:latin typeface="Roboto Th"/>
                <a:cs typeface="Roboto Th"/>
              </a:rPr>
              <a:t>with</a:t>
            </a:r>
            <a:r>
              <a:rPr sz="1400" spc="-5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35" dirty="0">
                <a:solidFill>
                  <a:srgbClr val="434343"/>
                </a:solidFill>
                <a:latin typeface="Roboto Th"/>
                <a:cs typeface="Roboto Th"/>
              </a:rPr>
              <a:t>different</a:t>
            </a:r>
            <a:r>
              <a:rPr sz="1400" spc="-25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50" dirty="0">
                <a:solidFill>
                  <a:srgbClr val="434343"/>
                </a:solidFill>
                <a:latin typeface="Roboto Th"/>
                <a:cs typeface="Roboto Th"/>
              </a:rPr>
              <a:t>centroid</a:t>
            </a:r>
            <a:r>
              <a:rPr sz="1400" spc="-20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40" dirty="0">
                <a:solidFill>
                  <a:srgbClr val="434343"/>
                </a:solidFill>
                <a:latin typeface="Roboto Th"/>
                <a:cs typeface="Roboto Th"/>
              </a:rPr>
              <a:t>seeds.</a:t>
            </a:r>
            <a:r>
              <a:rPr sz="1400" spc="20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85" dirty="0">
                <a:solidFill>
                  <a:srgbClr val="434343"/>
                </a:solidFill>
                <a:latin typeface="Roboto Th"/>
                <a:cs typeface="Roboto Th"/>
              </a:rPr>
              <a:t>The</a:t>
            </a:r>
            <a:r>
              <a:rPr sz="1400" spc="-10" dirty="0">
                <a:solidFill>
                  <a:srgbClr val="434343"/>
                </a:solidFill>
                <a:latin typeface="Roboto Th"/>
                <a:cs typeface="Roboto Th"/>
              </a:rPr>
              <a:t> final </a:t>
            </a:r>
            <a:r>
              <a:rPr sz="1400" spc="-40" dirty="0">
                <a:solidFill>
                  <a:srgbClr val="434343"/>
                </a:solidFill>
                <a:latin typeface="Roboto Th"/>
                <a:cs typeface="Roboto Th"/>
              </a:rPr>
              <a:t>result</a:t>
            </a:r>
            <a:r>
              <a:rPr sz="1400" spc="-20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dirty="0">
                <a:solidFill>
                  <a:srgbClr val="434343"/>
                </a:solidFill>
                <a:latin typeface="Roboto Th"/>
                <a:cs typeface="Roboto Th"/>
              </a:rPr>
              <a:t>will</a:t>
            </a:r>
            <a:r>
              <a:rPr sz="1400" spc="10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70" dirty="0">
                <a:solidFill>
                  <a:srgbClr val="434343"/>
                </a:solidFill>
                <a:latin typeface="Roboto Th"/>
                <a:cs typeface="Roboto Th"/>
              </a:rPr>
              <a:t>be</a:t>
            </a:r>
            <a:r>
              <a:rPr sz="1400" spc="-15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55" dirty="0">
                <a:solidFill>
                  <a:srgbClr val="434343"/>
                </a:solidFill>
                <a:latin typeface="Roboto Th"/>
                <a:cs typeface="Roboto Th"/>
              </a:rPr>
              <a:t>the</a:t>
            </a:r>
            <a:r>
              <a:rPr sz="1400" spc="-5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60" dirty="0">
                <a:solidFill>
                  <a:srgbClr val="434343"/>
                </a:solidFill>
                <a:latin typeface="Roboto Th"/>
                <a:cs typeface="Roboto Th"/>
              </a:rPr>
              <a:t>best</a:t>
            </a:r>
            <a:r>
              <a:rPr sz="1400" spc="-15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65" dirty="0">
                <a:solidFill>
                  <a:srgbClr val="434343"/>
                </a:solidFill>
                <a:latin typeface="Roboto Th"/>
                <a:cs typeface="Roboto Th"/>
              </a:rPr>
              <a:t>output</a:t>
            </a:r>
            <a:r>
              <a:rPr sz="1400" spc="-40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Roboto Th"/>
                <a:cs typeface="Roboto Th"/>
              </a:rPr>
              <a:t>of</a:t>
            </a:r>
            <a:r>
              <a:rPr sz="1400" spc="-15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65" dirty="0">
                <a:solidFill>
                  <a:srgbClr val="434343"/>
                </a:solidFill>
                <a:latin typeface="Roboto Th"/>
                <a:cs typeface="Roboto Th"/>
              </a:rPr>
              <a:t>these</a:t>
            </a:r>
            <a:r>
              <a:rPr sz="1400" spc="-15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Roboto Th"/>
                <a:cs typeface="Roboto Th"/>
              </a:rPr>
              <a:t>runs.</a:t>
            </a:r>
            <a:endParaRPr sz="1400">
              <a:latin typeface="Roboto Th"/>
              <a:cs typeface="Roboto Th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400" b="1" dirty="0">
                <a:solidFill>
                  <a:srgbClr val="434343"/>
                </a:solidFill>
                <a:latin typeface="Roboto Cn"/>
                <a:cs typeface="Roboto Cn"/>
              </a:rPr>
              <a:t>Usage</a:t>
            </a:r>
            <a:r>
              <a:rPr sz="1400" dirty="0">
                <a:solidFill>
                  <a:srgbClr val="434343"/>
                </a:solidFill>
                <a:latin typeface="Roboto Th"/>
                <a:cs typeface="Roboto Th"/>
              </a:rPr>
              <a:t>:</a:t>
            </a:r>
            <a:r>
              <a:rPr sz="1400" spc="-5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70" dirty="0">
                <a:solidFill>
                  <a:srgbClr val="434343"/>
                </a:solidFill>
                <a:latin typeface="Roboto Th"/>
                <a:cs typeface="Roboto Th"/>
              </a:rPr>
              <a:t>Increase</a:t>
            </a:r>
            <a:r>
              <a:rPr sz="1400" spc="5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30" dirty="0">
                <a:solidFill>
                  <a:srgbClr val="434343"/>
                </a:solidFill>
                <a:latin typeface="Roboto Th"/>
                <a:cs typeface="Roboto Th"/>
              </a:rPr>
              <a:t>this</a:t>
            </a:r>
            <a:r>
              <a:rPr sz="1400" spc="-20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35" dirty="0">
                <a:solidFill>
                  <a:srgbClr val="434343"/>
                </a:solidFill>
                <a:latin typeface="Roboto Th"/>
                <a:cs typeface="Roboto Th"/>
              </a:rPr>
              <a:t>to</a:t>
            </a:r>
            <a:r>
              <a:rPr sz="1400" spc="-20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45" dirty="0">
                <a:solidFill>
                  <a:srgbClr val="434343"/>
                </a:solidFill>
                <a:latin typeface="Roboto Th"/>
                <a:cs typeface="Roboto Th"/>
              </a:rPr>
              <a:t>get</a:t>
            </a:r>
            <a:r>
              <a:rPr sz="1400" spc="-5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dirty="0">
                <a:solidFill>
                  <a:srgbClr val="434343"/>
                </a:solidFill>
                <a:latin typeface="Roboto Th"/>
                <a:cs typeface="Roboto Th"/>
              </a:rPr>
              <a:t>a</a:t>
            </a:r>
            <a:r>
              <a:rPr sz="1400" spc="10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95" dirty="0">
                <a:solidFill>
                  <a:srgbClr val="434343"/>
                </a:solidFill>
                <a:latin typeface="Roboto Th"/>
                <a:cs typeface="Roboto Th"/>
              </a:rPr>
              <a:t>more</a:t>
            </a:r>
            <a:r>
              <a:rPr sz="1400" spc="-20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40" dirty="0">
                <a:solidFill>
                  <a:srgbClr val="434343"/>
                </a:solidFill>
                <a:latin typeface="Roboto Th"/>
                <a:cs typeface="Roboto Th"/>
              </a:rPr>
              <a:t>stable</a:t>
            </a:r>
            <a:r>
              <a:rPr sz="1400" spc="5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45" dirty="0">
                <a:solidFill>
                  <a:srgbClr val="434343"/>
                </a:solidFill>
                <a:latin typeface="Roboto Th"/>
                <a:cs typeface="Roboto Th"/>
              </a:rPr>
              <a:t>result</a:t>
            </a:r>
            <a:r>
              <a:rPr sz="1400" spc="-10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80" dirty="0">
                <a:solidFill>
                  <a:srgbClr val="434343"/>
                </a:solidFill>
                <a:latin typeface="Roboto Th"/>
                <a:cs typeface="Roboto Th"/>
              </a:rPr>
              <a:t>by</a:t>
            </a:r>
            <a:r>
              <a:rPr sz="1400" spc="-10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65" dirty="0">
                <a:solidFill>
                  <a:srgbClr val="434343"/>
                </a:solidFill>
                <a:latin typeface="Roboto Th"/>
                <a:cs typeface="Roboto Th"/>
              </a:rPr>
              <a:t>running</a:t>
            </a:r>
            <a:r>
              <a:rPr sz="1400" spc="-35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60" dirty="0">
                <a:solidFill>
                  <a:srgbClr val="434343"/>
                </a:solidFill>
                <a:latin typeface="Roboto Th"/>
                <a:cs typeface="Roboto Th"/>
              </a:rPr>
              <a:t>the</a:t>
            </a:r>
            <a:r>
              <a:rPr sz="1400" spc="-10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55" dirty="0">
                <a:solidFill>
                  <a:srgbClr val="434343"/>
                </a:solidFill>
                <a:latin typeface="Roboto Th"/>
                <a:cs typeface="Roboto Th"/>
              </a:rPr>
              <a:t>algorithm</a:t>
            </a:r>
            <a:r>
              <a:rPr sz="1400" spc="-35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45" dirty="0">
                <a:solidFill>
                  <a:srgbClr val="434343"/>
                </a:solidFill>
                <a:latin typeface="Roboto Th"/>
                <a:cs typeface="Roboto Th"/>
              </a:rPr>
              <a:t>multiple</a:t>
            </a:r>
            <a:r>
              <a:rPr sz="1400" spc="-15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70" dirty="0">
                <a:solidFill>
                  <a:srgbClr val="434343"/>
                </a:solidFill>
                <a:latin typeface="Roboto Th"/>
                <a:cs typeface="Roboto Th"/>
              </a:rPr>
              <a:t>times</a:t>
            </a:r>
            <a:r>
              <a:rPr sz="1400" spc="-15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60" dirty="0">
                <a:solidFill>
                  <a:srgbClr val="434343"/>
                </a:solidFill>
                <a:latin typeface="Roboto Th"/>
                <a:cs typeface="Roboto Th"/>
              </a:rPr>
              <a:t>with</a:t>
            </a:r>
            <a:r>
              <a:rPr sz="1400" spc="-5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40" dirty="0">
                <a:solidFill>
                  <a:srgbClr val="434343"/>
                </a:solidFill>
                <a:latin typeface="Roboto Th"/>
                <a:cs typeface="Roboto Th"/>
              </a:rPr>
              <a:t>different</a:t>
            </a:r>
            <a:r>
              <a:rPr sz="1400" spc="-20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Roboto Th"/>
                <a:cs typeface="Roboto Th"/>
              </a:rPr>
              <a:t>initializations.</a:t>
            </a:r>
            <a:endParaRPr sz="1400">
              <a:latin typeface="Roboto Th"/>
              <a:cs typeface="Roboto Th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434343"/>
              </a:buClr>
              <a:buFont typeface="Arial MT"/>
              <a:buChar char="•"/>
            </a:pPr>
            <a:endParaRPr sz="1400">
              <a:latin typeface="Roboto Th"/>
              <a:cs typeface="Roboto Th"/>
            </a:endParaRPr>
          </a:p>
          <a:p>
            <a:pPr marL="12700">
              <a:lnSpc>
                <a:spcPct val="100000"/>
              </a:lnSpc>
            </a:pPr>
            <a:r>
              <a:rPr sz="1400" b="1" spc="-10" dirty="0">
                <a:solidFill>
                  <a:srgbClr val="00AF50"/>
                </a:solidFill>
                <a:latin typeface="Roboto Cn"/>
                <a:cs typeface="Roboto Cn"/>
              </a:rPr>
              <a:t>algorithm</a:t>
            </a:r>
            <a:endParaRPr sz="1400">
              <a:latin typeface="Roboto Cn"/>
              <a:cs typeface="Roboto Cn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400" b="1" dirty="0">
                <a:solidFill>
                  <a:srgbClr val="434343"/>
                </a:solidFill>
                <a:latin typeface="Roboto Cn"/>
                <a:cs typeface="Roboto Cn"/>
              </a:rPr>
              <a:t>Type</a:t>
            </a:r>
            <a:r>
              <a:rPr sz="1400" dirty="0">
                <a:solidFill>
                  <a:srgbClr val="434343"/>
                </a:solidFill>
                <a:latin typeface="Roboto Th"/>
                <a:cs typeface="Roboto Th"/>
              </a:rPr>
              <a:t>:</a:t>
            </a:r>
            <a:r>
              <a:rPr sz="1400" spc="35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40" dirty="0">
                <a:solidFill>
                  <a:srgbClr val="434343"/>
                </a:solidFill>
                <a:latin typeface="Roboto Th"/>
                <a:cs typeface="Roboto Th"/>
              </a:rPr>
              <a:t>{‘auto’,</a:t>
            </a:r>
            <a:r>
              <a:rPr sz="1400" spc="25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Roboto Th"/>
                <a:cs typeface="Roboto Th"/>
              </a:rPr>
              <a:t>‘full’,</a:t>
            </a:r>
            <a:r>
              <a:rPr sz="1400" spc="20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35" dirty="0">
                <a:solidFill>
                  <a:srgbClr val="434343"/>
                </a:solidFill>
                <a:latin typeface="Roboto Th"/>
                <a:cs typeface="Roboto Th"/>
              </a:rPr>
              <a:t>‘elkan’},</a:t>
            </a:r>
            <a:r>
              <a:rPr sz="1400" spc="35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Roboto Th"/>
                <a:cs typeface="Roboto Th"/>
              </a:rPr>
              <a:t>default=‘llkan’</a:t>
            </a:r>
            <a:endParaRPr sz="1400">
              <a:latin typeface="Roboto Th"/>
              <a:cs typeface="Roboto Th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400" b="1" dirty="0">
                <a:solidFill>
                  <a:srgbClr val="434343"/>
                </a:solidFill>
                <a:latin typeface="Roboto Cn"/>
                <a:cs typeface="Roboto Cn"/>
              </a:rPr>
              <a:t>Description</a:t>
            </a:r>
            <a:r>
              <a:rPr sz="1400" dirty="0">
                <a:solidFill>
                  <a:srgbClr val="434343"/>
                </a:solidFill>
                <a:latin typeface="Roboto Th"/>
                <a:cs typeface="Roboto Th"/>
              </a:rPr>
              <a:t>:</a:t>
            </a:r>
            <a:r>
              <a:rPr sz="1400" spc="-20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90" dirty="0">
                <a:solidFill>
                  <a:srgbClr val="434343"/>
                </a:solidFill>
                <a:latin typeface="Roboto Th"/>
                <a:cs typeface="Roboto Th"/>
              </a:rPr>
              <a:t>The</a:t>
            </a:r>
            <a:r>
              <a:rPr sz="1400" spc="-20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60" dirty="0">
                <a:solidFill>
                  <a:srgbClr val="434343"/>
                </a:solidFill>
                <a:latin typeface="Roboto Th"/>
                <a:cs typeface="Roboto Th"/>
              </a:rPr>
              <a:t>algorithm</a:t>
            </a:r>
            <a:r>
              <a:rPr sz="1400" spc="-35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20" dirty="0">
                <a:solidFill>
                  <a:srgbClr val="434343"/>
                </a:solidFill>
                <a:latin typeface="Roboto Th"/>
                <a:cs typeface="Roboto Th"/>
              </a:rPr>
              <a:t>to</a:t>
            </a:r>
            <a:r>
              <a:rPr sz="1400" spc="-5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75" dirty="0">
                <a:solidFill>
                  <a:srgbClr val="434343"/>
                </a:solidFill>
                <a:latin typeface="Roboto Th"/>
                <a:cs typeface="Roboto Th"/>
              </a:rPr>
              <a:t>use</a:t>
            </a:r>
            <a:r>
              <a:rPr sz="1400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25" dirty="0">
                <a:solidFill>
                  <a:srgbClr val="434343"/>
                </a:solidFill>
                <a:latin typeface="Roboto Th"/>
                <a:cs typeface="Roboto Th"/>
              </a:rPr>
              <a:t>for</a:t>
            </a:r>
            <a:r>
              <a:rPr sz="1400" spc="-20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35" dirty="0">
                <a:solidFill>
                  <a:srgbClr val="434343"/>
                </a:solidFill>
                <a:latin typeface="Roboto Th"/>
                <a:cs typeface="Roboto Th"/>
              </a:rPr>
              <a:t>clustering.</a:t>
            </a:r>
            <a:r>
              <a:rPr sz="1400" spc="-20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40" dirty="0">
                <a:solidFill>
                  <a:srgbClr val="434343"/>
                </a:solidFill>
                <a:latin typeface="Roboto Th"/>
                <a:cs typeface="Roboto Th"/>
              </a:rPr>
              <a:t>elkan</a:t>
            </a:r>
            <a:r>
              <a:rPr sz="1400" spc="-20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dirty="0">
                <a:solidFill>
                  <a:srgbClr val="434343"/>
                </a:solidFill>
                <a:latin typeface="Roboto Th"/>
                <a:cs typeface="Roboto Th"/>
              </a:rPr>
              <a:t>is</a:t>
            </a:r>
            <a:r>
              <a:rPr sz="1400" spc="5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50" dirty="0">
                <a:solidFill>
                  <a:srgbClr val="434343"/>
                </a:solidFill>
                <a:latin typeface="Roboto Th"/>
                <a:cs typeface="Roboto Th"/>
              </a:rPr>
              <a:t>faster</a:t>
            </a:r>
            <a:r>
              <a:rPr sz="1400" spc="-5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60" dirty="0">
                <a:solidFill>
                  <a:srgbClr val="434343"/>
                </a:solidFill>
                <a:latin typeface="Roboto Th"/>
                <a:cs typeface="Roboto Th"/>
              </a:rPr>
              <a:t>with</a:t>
            </a:r>
            <a:r>
              <a:rPr sz="1400" spc="-5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70" dirty="0">
                <a:solidFill>
                  <a:srgbClr val="434343"/>
                </a:solidFill>
                <a:latin typeface="Roboto Th"/>
                <a:cs typeface="Roboto Th"/>
              </a:rPr>
              <a:t>sparse</a:t>
            </a:r>
            <a:r>
              <a:rPr sz="1400" spc="-15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35" dirty="0">
                <a:solidFill>
                  <a:srgbClr val="434343"/>
                </a:solidFill>
                <a:latin typeface="Roboto Th"/>
                <a:cs typeface="Roboto Th"/>
              </a:rPr>
              <a:t>data,</a:t>
            </a:r>
            <a:r>
              <a:rPr sz="1400" spc="5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45" dirty="0">
                <a:solidFill>
                  <a:srgbClr val="434343"/>
                </a:solidFill>
                <a:latin typeface="Roboto Th"/>
                <a:cs typeface="Roboto Th"/>
              </a:rPr>
              <a:t>while</a:t>
            </a:r>
            <a:r>
              <a:rPr sz="1400" spc="5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dirty="0">
                <a:solidFill>
                  <a:srgbClr val="434343"/>
                </a:solidFill>
                <a:latin typeface="Roboto Th"/>
                <a:cs typeface="Roboto Th"/>
              </a:rPr>
              <a:t>full</a:t>
            </a:r>
            <a:r>
              <a:rPr sz="1400" spc="-5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75" dirty="0">
                <a:solidFill>
                  <a:srgbClr val="434343"/>
                </a:solidFill>
                <a:latin typeface="Roboto Th"/>
                <a:cs typeface="Roboto Th"/>
              </a:rPr>
              <a:t>uses</a:t>
            </a:r>
            <a:r>
              <a:rPr sz="1400" spc="-5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65" dirty="0">
                <a:solidFill>
                  <a:srgbClr val="434343"/>
                </a:solidFill>
                <a:latin typeface="Roboto Th"/>
                <a:cs typeface="Roboto Th"/>
              </a:rPr>
              <a:t>the</a:t>
            </a:r>
            <a:r>
              <a:rPr sz="1400" spc="-10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65" dirty="0">
                <a:solidFill>
                  <a:srgbClr val="434343"/>
                </a:solidFill>
                <a:latin typeface="Roboto Th"/>
                <a:cs typeface="Roboto Th"/>
              </a:rPr>
              <a:t>standard</a:t>
            </a:r>
            <a:r>
              <a:rPr sz="1400" spc="-10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155" dirty="0">
                <a:solidFill>
                  <a:srgbClr val="434343"/>
                </a:solidFill>
                <a:latin typeface="Roboto Th"/>
                <a:cs typeface="Roboto Th"/>
              </a:rPr>
              <a:t>EM-</a:t>
            </a:r>
            <a:r>
              <a:rPr sz="1400" spc="-25" dirty="0">
                <a:solidFill>
                  <a:srgbClr val="434343"/>
                </a:solidFill>
                <a:latin typeface="Roboto Th"/>
                <a:cs typeface="Roboto Th"/>
              </a:rPr>
              <a:t>style</a:t>
            </a:r>
            <a:r>
              <a:rPr sz="1400" spc="20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Roboto Th"/>
                <a:cs typeface="Roboto Th"/>
              </a:rPr>
              <a:t>algorithm.</a:t>
            </a:r>
            <a:endParaRPr sz="1400">
              <a:latin typeface="Roboto Th"/>
              <a:cs typeface="Roboto Th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400" b="1" dirty="0">
                <a:solidFill>
                  <a:srgbClr val="434343"/>
                </a:solidFill>
                <a:latin typeface="Roboto Cn"/>
                <a:cs typeface="Roboto Cn"/>
              </a:rPr>
              <a:t>Usage</a:t>
            </a:r>
            <a:r>
              <a:rPr sz="1400" dirty="0">
                <a:solidFill>
                  <a:srgbClr val="434343"/>
                </a:solidFill>
                <a:latin typeface="Roboto Th"/>
                <a:cs typeface="Roboto Th"/>
              </a:rPr>
              <a:t>: </a:t>
            </a:r>
            <a:r>
              <a:rPr sz="1400" spc="-45" dirty="0">
                <a:solidFill>
                  <a:srgbClr val="434343"/>
                </a:solidFill>
                <a:latin typeface="Roboto Th"/>
                <a:cs typeface="Roboto Th"/>
              </a:rPr>
              <a:t>elkan</a:t>
            </a:r>
            <a:r>
              <a:rPr sz="1400" spc="-5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dirty="0">
                <a:solidFill>
                  <a:srgbClr val="434343"/>
                </a:solidFill>
                <a:latin typeface="Roboto Th"/>
                <a:cs typeface="Roboto Th"/>
              </a:rPr>
              <a:t>is </a:t>
            </a:r>
            <a:r>
              <a:rPr sz="1400" spc="-90" dirty="0">
                <a:solidFill>
                  <a:srgbClr val="434343"/>
                </a:solidFill>
                <a:latin typeface="Roboto Th"/>
                <a:cs typeface="Roboto Th"/>
              </a:rPr>
              <a:t>recommended</a:t>
            </a:r>
            <a:r>
              <a:rPr sz="1400" spc="-5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25" dirty="0">
                <a:solidFill>
                  <a:srgbClr val="434343"/>
                </a:solidFill>
                <a:latin typeface="Roboto Th"/>
                <a:cs typeface="Roboto Th"/>
              </a:rPr>
              <a:t>for</a:t>
            </a:r>
            <a:r>
              <a:rPr sz="1400" spc="-15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30" dirty="0">
                <a:solidFill>
                  <a:srgbClr val="434343"/>
                </a:solidFill>
                <a:latin typeface="Roboto Th"/>
                <a:cs typeface="Roboto Th"/>
              </a:rPr>
              <a:t>efficiency,</a:t>
            </a:r>
            <a:r>
              <a:rPr sz="1400" spc="-5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40" dirty="0">
                <a:solidFill>
                  <a:srgbClr val="434343"/>
                </a:solidFill>
                <a:latin typeface="Roboto Th"/>
                <a:cs typeface="Roboto Th"/>
              </a:rPr>
              <a:t>especially</a:t>
            </a:r>
            <a:r>
              <a:rPr sz="1400" spc="5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105" dirty="0">
                <a:solidFill>
                  <a:srgbClr val="434343"/>
                </a:solidFill>
                <a:latin typeface="Roboto Th"/>
                <a:cs typeface="Roboto Th"/>
              </a:rPr>
              <a:t>when</a:t>
            </a:r>
            <a:r>
              <a:rPr sz="1400" spc="-5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55" dirty="0">
                <a:solidFill>
                  <a:srgbClr val="434343"/>
                </a:solidFill>
                <a:latin typeface="Roboto Th"/>
                <a:cs typeface="Roboto Th"/>
              </a:rPr>
              <a:t>handling</a:t>
            </a:r>
            <a:r>
              <a:rPr sz="1400" spc="-15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45" dirty="0">
                <a:solidFill>
                  <a:srgbClr val="434343"/>
                </a:solidFill>
                <a:latin typeface="Roboto Th"/>
                <a:cs typeface="Roboto Th"/>
              </a:rPr>
              <a:t>large</a:t>
            </a:r>
            <a:r>
              <a:rPr sz="1400" spc="-5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Roboto Th"/>
                <a:cs typeface="Roboto Th"/>
              </a:rPr>
              <a:t>datasets.</a:t>
            </a:r>
            <a:endParaRPr sz="1400">
              <a:latin typeface="Roboto Th"/>
              <a:cs typeface="Roboto Th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1400" b="1" spc="-10" dirty="0">
                <a:solidFill>
                  <a:srgbClr val="00AF50"/>
                </a:solidFill>
                <a:latin typeface="Roboto Cn"/>
                <a:cs typeface="Roboto Cn"/>
              </a:rPr>
              <a:t>random_state</a:t>
            </a:r>
            <a:endParaRPr sz="1400">
              <a:latin typeface="Roboto Cn"/>
              <a:cs typeface="Roboto Cn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400" b="1" dirty="0">
                <a:solidFill>
                  <a:srgbClr val="434343"/>
                </a:solidFill>
                <a:latin typeface="Roboto Cn"/>
                <a:cs typeface="Roboto Cn"/>
              </a:rPr>
              <a:t>Type</a:t>
            </a:r>
            <a:r>
              <a:rPr sz="1400" dirty="0">
                <a:solidFill>
                  <a:srgbClr val="434343"/>
                </a:solidFill>
                <a:latin typeface="Roboto Th"/>
                <a:cs typeface="Roboto Th"/>
              </a:rPr>
              <a:t>:</a:t>
            </a:r>
            <a:r>
              <a:rPr sz="1400" spc="55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Roboto Th"/>
                <a:cs typeface="Roboto Th"/>
              </a:rPr>
              <a:t>int,</a:t>
            </a:r>
            <a:r>
              <a:rPr sz="1400" spc="45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Roboto Th"/>
                <a:cs typeface="Roboto Th"/>
              </a:rPr>
              <a:t>default=None</a:t>
            </a:r>
            <a:endParaRPr sz="1400">
              <a:latin typeface="Roboto Th"/>
              <a:cs typeface="Roboto Th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400" b="1" dirty="0">
                <a:solidFill>
                  <a:srgbClr val="434343"/>
                </a:solidFill>
                <a:latin typeface="Roboto Cn"/>
                <a:cs typeface="Roboto Cn"/>
              </a:rPr>
              <a:t>Description</a:t>
            </a:r>
            <a:r>
              <a:rPr sz="1400" dirty="0">
                <a:solidFill>
                  <a:srgbClr val="434343"/>
                </a:solidFill>
                <a:latin typeface="Roboto Th"/>
                <a:cs typeface="Roboto Th"/>
              </a:rPr>
              <a:t>:</a:t>
            </a:r>
            <a:r>
              <a:rPr sz="1400" spc="-5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90" dirty="0">
                <a:solidFill>
                  <a:srgbClr val="434343"/>
                </a:solidFill>
                <a:latin typeface="Roboto Th"/>
                <a:cs typeface="Roboto Th"/>
              </a:rPr>
              <a:t>The</a:t>
            </a:r>
            <a:r>
              <a:rPr sz="1400" spc="-5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60" dirty="0">
                <a:solidFill>
                  <a:srgbClr val="434343"/>
                </a:solidFill>
                <a:latin typeface="Roboto Th"/>
                <a:cs typeface="Roboto Th"/>
              </a:rPr>
              <a:t>seed</a:t>
            </a:r>
            <a:r>
              <a:rPr sz="1400" spc="30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75" dirty="0">
                <a:solidFill>
                  <a:srgbClr val="434343"/>
                </a:solidFill>
                <a:latin typeface="Roboto Th"/>
                <a:cs typeface="Roboto Th"/>
              </a:rPr>
              <a:t>used</a:t>
            </a:r>
            <a:r>
              <a:rPr sz="1400" spc="15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80" dirty="0">
                <a:solidFill>
                  <a:srgbClr val="434343"/>
                </a:solidFill>
                <a:latin typeface="Roboto Th"/>
                <a:cs typeface="Roboto Th"/>
              </a:rPr>
              <a:t>by</a:t>
            </a:r>
            <a:r>
              <a:rPr sz="1400" spc="20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65" dirty="0">
                <a:solidFill>
                  <a:srgbClr val="434343"/>
                </a:solidFill>
                <a:latin typeface="Roboto Th"/>
                <a:cs typeface="Roboto Th"/>
              </a:rPr>
              <a:t>the</a:t>
            </a:r>
            <a:r>
              <a:rPr sz="1400" spc="5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90" dirty="0">
                <a:solidFill>
                  <a:srgbClr val="434343"/>
                </a:solidFill>
                <a:latin typeface="Roboto Th"/>
                <a:cs typeface="Roboto Th"/>
              </a:rPr>
              <a:t>random</a:t>
            </a:r>
            <a:r>
              <a:rPr sz="1400" spc="-10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100" dirty="0">
                <a:solidFill>
                  <a:srgbClr val="434343"/>
                </a:solidFill>
                <a:latin typeface="Roboto Th"/>
                <a:cs typeface="Roboto Th"/>
              </a:rPr>
              <a:t>number</a:t>
            </a:r>
            <a:r>
              <a:rPr sz="1400" spc="-10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45" dirty="0">
                <a:solidFill>
                  <a:srgbClr val="434343"/>
                </a:solidFill>
                <a:latin typeface="Roboto Th"/>
                <a:cs typeface="Roboto Th"/>
              </a:rPr>
              <a:t>generator.</a:t>
            </a:r>
            <a:r>
              <a:rPr sz="1400" spc="-25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60" dirty="0">
                <a:solidFill>
                  <a:srgbClr val="434343"/>
                </a:solidFill>
                <a:latin typeface="Roboto Th"/>
                <a:cs typeface="Roboto Th"/>
              </a:rPr>
              <a:t>Setting</a:t>
            </a:r>
            <a:r>
              <a:rPr sz="1400" spc="-15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40" dirty="0">
                <a:solidFill>
                  <a:srgbClr val="434343"/>
                </a:solidFill>
                <a:latin typeface="Roboto Th"/>
                <a:cs typeface="Roboto Th"/>
              </a:rPr>
              <a:t>this</a:t>
            </a:r>
            <a:r>
              <a:rPr sz="1400" spc="5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75" dirty="0">
                <a:solidFill>
                  <a:srgbClr val="434343"/>
                </a:solidFill>
                <a:latin typeface="Roboto Th"/>
                <a:cs typeface="Roboto Th"/>
              </a:rPr>
              <a:t>ensures</a:t>
            </a:r>
            <a:r>
              <a:rPr sz="1400" spc="5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65" dirty="0">
                <a:solidFill>
                  <a:srgbClr val="434343"/>
                </a:solidFill>
                <a:latin typeface="Roboto Th"/>
                <a:cs typeface="Roboto Th"/>
              </a:rPr>
              <a:t>the</a:t>
            </a:r>
            <a:r>
              <a:rPr sz="1400" spc="5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105" dirty="0">
                <a:solidFill>
                  <a:srgbClr val="434343"/>
                </a:solidFill>
                <a:latin typeface="Roboto Th"/>
                <a:cs typeface="Roboto Th"/>
              </a:rPr>
              <a:t>same</a:t>
            </a:r>
            <a:r>
              <a:rPr sz="1400" spc="15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45" dirty="0">
                <a:solidFill>
                  <a:srgbClr val="434343"/>
                </a:solidFill>
                <a:latin typeface="Roboto Th"/>
                <a:cs typeface="Roboto Th"/>
              </a:rPr>
              <a:t>results</a:t>
            </a:r>
            <a:r>
              <a:rPr sz="1400" spc="-10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75" dirty="0">
                <a:solidFill>
                  <a:srgbClr val="434343"/>
                </a:solidFill>
                <a:latin typeface="Roboto Th"/>
                <a:cs typeface="Roboto Th"/>
              </a:rPr>
              <a:t>each</a:t>
            </a:r>
            <a:r>
              <a:rPr sz="1400" spc="25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60" dirty="0">
                <a:solidFill>
                  <a:srgbClr val="434343"/>
                </a:solidFill>
                <a:latin typeface="Roboto Th"/>
                <a:cs typeface="Roboto Th"/>
              </a:rPr>
              <a:t>time</a:t>
            </a:r>
            <a:r>
              <a:rPr sz="1400" spc="15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65" dirty="0">
                <a:solidFill>
                  <a:srgbClr val="434343"/>
                </a:solidFill>
                <a:latin typeface="Roboto Th"/>
                <a:cs typeface="Roboto Th"/>
              </a:rPr>
              <a:t>the</a:t>
            </a:r>
            <a:r>
              <a:rPr sz="1400" spc="10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60" dirty="0">
                <a:solidFill>
                  <a:srgbClr val="434343"/>
                </a:solidFill>
                <a:latin typeface="Roboto Th"/>
                <a:cs typeface="Roboto Th"/>
              </a:rPr>
              <a:t>algorithm</a:t>
            </a:r>
            <a:r>
              <a:rPr sz="1400" spc="-30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dirty="0">
                <a:solidFill>
                  <a:srgbClr val="434343"/>
                </a:solidFill>
                <a:latin typeface="Roboto Th"/>
                <a:cs typeface="Roboto Th"/>
              </a:rPr>
              <a:t>is</a:t>
            </a:r>
            <a:r>
              <a:rPr sz="1400" spc="15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20" dirty="0">
                <a:solidFill>
                  <a:srgbClr val="434343"/>
                </a:solidFill>
                <a:latin typeface="Roboto Th"/>
                <a:cs typeface="Roboto Th"/>
              </a:rPr>
              <a:t>run.</a:t>
            </a:r>
            <a:endParaRPr sz="1400">
              <a:latin typeface="Roboto Th"/>
              <a:cs typeface="Roboto Th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400" b="1" dirty="0">
                <a:solidFill>
                  <a:srgbClr val="434343"/>
                </a:solidFill>
                <a:latin typeface="Roboto Cn"/>
                <a:cs typeface="Roboto Cn"/>
              </a:rPr>
              <a:t>Usage</a:t>
            </a:r>
            <a:r>
              <a:rPr sz="1400" dirty="0">
                <a:solidFill>
                  <a:srgbClr val="434343"/>
                </a:solidFill>
                <a:latin typeface="Roboto Th"/>
                <a:cs typeface="Roboto Th"/>
              </a:rPr>
              <a:t>:</a:t>
            </a:r>
            <a:r>
              <a:rPr sz="1400" spc="20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55" dirty="0">
                <a:solidFill>
                  <a:srgbClr val="434343"/>
                </a:solidFill>
                <a:latin typeface="Roboto Th"/>
                <a:cs typeface="Roboto Th"/>
              </a:rPr>
              <a:t>Useful</a:t>
            </a:r>
            <a:r>
              <a:rPr sz="1400" spc="15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105" dirty="0">
                <a:solidFill>
                  <a:srgbClr val="434343"/>
                </a:solidFill>
                <a:latin typeface="Roboto Th"/>
                <a:cs typeface="Roboto Th"/>
              </a:rPr>
              <a:t>when</a:t>
            </a:r>
            <a:r>
              <a:rPr sz="1400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85" dirty="0">
                <a:solidFill>
                  <a:srgbClr val="434343"/>
                </a:solidFill>
                <a:latin typeface="Roboto Th"/>
                <a:cs typeface="Roboto Th"/>
              </a:rPr>
              <a:t>you</a:t>
            </a:r>
            <a:r>
              <a:rPr sz="1400" spc="15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90" dirty="0">
                <a:solidFill>
                  <a:srgbClr val="434343"/>
                </a:solidFill>
                <a:latin typeface="Roboto Th"/>
                <a:cs typeface="Roboto Th"/>
              </a:rPr>
              <a:t>want</a:t>
            </a:r>
            <a:r>
              <a:rPr sz="1400" spc="15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50" dirty="0">
                <a:solidFill>
                  <a:srgbClr val="434343"/>
                </a:solidFill>
                <a:latin typeface="Roboto Th"/>
                <a:cs typeface="Roboto Th"/>
              </a:rPr>
              <a:t>reproducible</a:t>
            </a:r>
            <a:r>
              <a:rPr sz="1400" spc="-5" dirty="0">
                <a:solidFill>
                  <a:srgbClr val="434343"/>
                </a:solidFill>
                <a:latin typeface="Roboto Th"/>
                <a:cs typeface="Roboto Th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Roboto Th"/>
                <a:cs typeface="Roboto Th"/>
              </a:rPr>
              <a:t>results.</a:t>
            </a:r>
            <a:endParaRPr sz="1400">
              <a:latin typeface="Roboto Th"/>
              <a:cs typeface="Roboto Th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0" dirty="0"/>
              <a:t>K-</a:t>
            </a:r>
            <a:r>
              <a:rPr spc="-100" dirty="0"/>
              <a:t>MEANS</a:t>
            </a:r>
            <a:r>
              <a:rPr spc="-150" dirty="0"/>
              <a:t> </a:t>
            </a:r>
            <a:r>
              <a:rPr spc="-204" dirty="0"/>
              <a:t>CLUSTERING</a:t>
            </a:r>
            <a:r>
              <a:rPr spc="-150" dirty="0"/>
              <a:t> </a:t>
            </a:r>
            <a:r>
              <a:rPr spc="-245" dirty="0"/>
              <a:t>WITH</a:t>
            </a:r>
            <a:r>
              <a:rPr spc="-145" dirty="0"/>
              <a:t> </a:t>
            </a:r>
            <a:r>
              <a:rPr spc="-254" dirty="0"/>
              <a:t>SCIKIT-</a:t>
            </a:r>
            <a:r>
              <a:rPr spc="-80" dirty="0"/>
              <a:t>LEARN</a:t>
            </a:r>
          </a:p>
        </p:txBody>
      </p:sp>
      <p:sp>
        <p:nvSpPr>
          <p:cNvPr id="4" name="object 4"/>
          <p:cNvSpPr/>
          <p:nvPr/>
        </p:nvSpPr>
        <p:spPr>
          <a:xfrm>
            <a:off x="779767" y="4869560"/>
            <a:ext cx="9525" cy="1988820"/>
          </a:xfrm>
          <a:custGeom>
            <a:avLst/>
            <a:gdLst/>
            <a:ahLst/>
            <a:cxnLst/>
            <a:rect l="l" t="t" r="r" b="b"/>
            <a:pathLst>
              <a:path w="9525" h="1988820">
                <a:moveTo>
                  <a:pt x="9525" y="0"/>
                </a:moveTo>
                <a:lnTo>
                  <a:pt x="0" y="0"/>
                </a:lnTo>
                <a:lnTo>
                  <a:pt x="0" y="1988438"/>
                </a:lnTo>
                <a:lnTo>
                  <a:pt x="9525" y="1988439"/>
                </a:lnTo>
                <a:lnTo>
                  <a:pt x="9525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0383" y="1146150"/>
            <a:ext cx="8857615" cy="557403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#</a:t>
            </a:r>
            <a:r>
              <a:rPr sz="1400" b="1" spc="-4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Import</a:t>
            </a:r>
            <a:r>
              <a:rPr sz="1400" b="1" spc="-4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necessary</a:t>
            </a:r>
            <a:r>
              <a:rPr sz="1400" b="1" spc="-3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434343"/>
                </a:solidFill>
                <a:latin typeface="Courier New"/>
                <a:cs typeface="Courier New"/>
              </a:rPr>
              <a:t>libraries</a:t>
            </a:r>
            <a:endParaRPr sz="1400">
              <a:latin typeface="Courier New"/>
              <a:cs typeface="Courier New"/>
            </a:endParaRPr>
          </a:p>
          <a:p>
            <a:pPr marL="12700" marR="6813550">
              <a:lnSpc>
                <a:spcPts val="2090"/>
              </a:lnSpc>
              <a:spcBef>
                <a:spcPts val="125"/>
              </a:spcBef>
            </a:pP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import</a:t>
            </a:r>
            <a:r>
              <a:rPr sz="1400" spc="-4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numpy</a:t>
            </a:r>
            <a:r>
              <a:rPr sz="1400" spc="-3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as</a:t>
            </a:r>
            <a:r>
              <a:rPr sz="1400" spc="-3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spc="-25" dirty="0">
                <a:solidFill>
                  <a:srgbClr val="434343"/>
                </a:solidFill>
                <a:latin typeface="Courier New"/>
                <a:cs typeface="Courier New"/>
              </a:rPr>
              <a:t>np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import</a:t>
            </a:r>
            <a:r>
              <a:rPr sz="1400" spc="-5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pandas</a:t>
            </a:r>
            <a:r>
              <a:rPr sz="1400" spc="-4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as</a:t>
            </a:r>
            <a:r>
              <a:rPr sz="1400" spc="-25" dirty="0">
                <a:solidFill>
                  <a:srgbClr val="434343"/>
                </a:solidFill>
                <a:latin typeface="Courier New"/>
                <a:cs typeface="Courier New"/>
              </a:rPr>
              <a:t> pd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from</a:t>
            </a:r>
            <a:r>
              <a:rPr sz="1400" spc="-6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sklearn.cluster</a:t>
            </a:r>
            <a:r>
              <a:rPr sz="1400" spc="-7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import</a:t>
            </a:r>
            <a:r>
              <a:rPr sz="1400" spc="-7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Courier New"/>
                <a:cs typeface="Courier New"/>
              </a:rPr>
              <a:t>KMeans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import</a:t>
            </a:r>
            <a:r>
              <a:rPr sz="1400" spc="-4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seaborn</a:t>
            </a:r>
            <a:r>
              <a:rPr sz="1400" spc="-4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as</a:t>
            </a:r>
            <a:r>
              <a:rPr sz="1400" spc="-3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spc="-25" dirty="0">
                <a:solidFill>
                  <a:srgbClr val="434343"/>
                </a:solidFill>
                <a:latin typeface="Courier New"/>
                <a:cs typeface="Courier New"/>
              </a:rPr>
              <a:t>sns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import</a:t>
            </a:r>
            <a:r>
              <a:rPr sz="1400" spc="-7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matplotlib.pyplot</a:t>
            </a:r>
            <a:r>
              <a:rPr sz="1400" spc="-6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as</a:t>
            </a:r>
            <a:r>
              <a:rPr sz="1400" spc="-6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spc="-25" dirty="0">
                <a:solidFill>
                  <a:srgbClr val="434343"/>
                </a:solidFill>
                <a:latin typeface="Courier New"/>
                <a:cs typeface="Courier New"/>
              </a:rPr>
              <a:t>plt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19"/>
              </a:spcBef>
            </a:pP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#</a:t>
            </a:r>
            <a:r>
              <a:rPr sz="1400" b="1" spc="-3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Create</a:t>
            </a:r>
            <a:r>
              <a:rPr sz="1400" b="1" spc="-3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or</a:t>
            </a:r>
            <a:r>
              <a:rPr sz="1400" b="1" spc="-3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load</a:t>
            </a:r>
            <a:r>
              <a:rPr sz="1400" b="1" spc="-3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some</a:t>
            </a:r>
            <a:r>
              <a:rPr sz="1400" b="1" spc="-3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example</a:t>
            </a:r>
            <a:r>
              <a:rPr sz="1400" b="1" spc="-2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spc="-20" dirty="0">
                <a:solidFill>
                  <a:srgbClr val="434343"/>
                </a:solidFill>
                <a:latin typeface="Courier New"/>
                <a:cs typeface="Courier New"/>
              </a:rPr>
              <a:t>data</a:t>
            </a:r>
            <a:endParaRPr sz="1400">
              <a:latin typeface="Courier New"/>
              <a:cs typeface="Courier New"/>
            </a:endParaRPr>
          </a:p>
          <a:p>
            <a:pPr marL="12700" marR="3408679">
              <a:lnSpc>
                <a:spcPct val="121400"/>
              </a:lnSpc>
              <a:spcBef>
                <a:spcPts val="50"/>
              </a:spcBef>
            </a:pP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#</a:t>
            </a:r>
            <a:r>
              <a:rPr sz="1400" spc="-5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For</a:t>
            </a:r>
            <a:r>
              <a:rPr sz="1400" spc="-4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illustration,</a:t>
            </a:r>
            <a:r>
              <a:rPr sz="1400" spc="-4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we</a:t>
            </a:r>
            <a:r>
              <a:rPr sz="1400" spc="-4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generate</a:t>
            </a:r>
            <a:r>
              <a:rPr sz="1400" spc="-4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a</a:t>
            </a:r>
            <a:r>
              <a:rPr sz="1400" spc="-4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synthetic</a:t>
            </a:r>
            <a:r>
              <a:rPr sz="1400" spc="-4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Courier New"/>
                <a:cs typeface="Courier New"/>
              </a:rPr>
              <a:t>dataset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from</a:t>
            </a:r>
            <a:r>
              <a:rPr sz="1400" spc="-6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sklearn.datasets</a:t>
            </a:r>
            <a:r>
              <a:rPr sz="1400" spc="-7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import</a:t>
            </a:r>
            <a:r>
              <a:rPr sz="1400" spc="-6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Courier New"/>
                <a:cs typeface="Courier New"/>
              </a:rPr>
              <a:t>make_blobs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35"/>
              </a:spcBef>
            </a:pP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#</a:t>
            </a:r>
            <a:r>
              <a:rPr sz="1400" spc="-4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Generate</a:t>
            </a:r>
            <a:r>
              <a:rPr sz="1400" spc="-3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synthetic</a:t>
            </a:r>
            <a:r>
              <a:rPr sz="1400" spc="-4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data</a:t>
            </a:r>
            <a:r>
              <a:rPr sz="1400" spc="-3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with</a:t>
            </a:r>
            <a:r>
              <a:rPr sz="1400" spc="-3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4</a:t>
            </a:r>
            <a:r>
              <a:rPr sz="1400" spc="-2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Courier New"/>
                <a:cs typeface="Courier New"/>
              </a:rPr>
              <a:t>clusters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X,</a:t>
            </a:r>
            <a:r>
              <a:rPr sz="1400" spc="-7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y_true</a:t>
            </a:r>
            <a:r>
              <a:rPr sz="1400" spc="-7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=</a:t>
            </a:r>
            <a:r>
              <a:rPr sz="1400" spc="-8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make_blobs(n_samples=300,</a:t>
            </a:r>
            <a:r>
              <a:rPr sz="1400" spc="-7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centers=4,</a:t>
            </a:r>
            <a:r>
              <a:rPr sz="1400" spc="-8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cluster_std=0.60,</a:t>
            </a:r>
            <a:r>
              <a:rPr sz="1400" spc="-8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Courier New"/>
                <a:cs typeface="Courier New"/>
              </a:rPr>
              <a:t>random_state=42)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00"/>
              </a:spcBef>
            </a:pP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#</a:t>
            </a:r>
            <a:r>
              <a:rPr sz="1400" b="1" spc="-3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Initialize</a:t>
            </a:r>
            <a:r>
              <a:rPr sz="1400" b="1" spc="-3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and</a:t>
            </a:r>
            <a:r>
              <a:rPr sz="1400" b="1" spc="-3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fit</a:t>
            </a:r>
            <a:r>
              <a:rPr sz="1400" b="1" spc="-4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the</a:t>
            </a:r>
            <a:r>
              <a:rPr sz="1400" b="1" spc="-4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KMeans</a:t>
            </a:r>
            <a:r>
              <a:rPr sz="1400" b="1" spc="-2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434343"/>
                </a:solidFill>
                <a:latin typeface="Courier New"/>
                <a:cs typeface="Courier New"/>
              </a:rPr>
              <a:t>model</a:t>
            </a:r>
            <a:endParaRPr sz="1400">
              <a:latin typeface="Courier New"/>
              <a:cs typeface="Courier New"/>
            </a:endParaRPr>
          </a:p>
          <a:p>
            <a:pPr marL="12700" marR="537845">
              <a:lnSpc>
                <a:spcPct val="123600"/>
              </a:lnSpc>
            </a:pP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kmeans</a:t>
            </a:r>
            <a:r>
              <a:rPr sz="1400" spc="-9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=</a:t>
            </a:r>
            <a:r>
              <a:rPr sz="1400" spc="-6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KMeans(n_clusters=4,</a:t>
            </a:r>
            <a:r>
              <a:rPr sz="1400" spc="-7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Courier New"/>
                <a:cs typeface="Courier New"/>
              </a:rPr>
              <a:t>init='k-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means++',</a:t>
            </a:r>
            <a:r>
              <a:rPr sz="1400" spc="-6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max_iter=300,</a:t>
            </a:r>
            <a:r>
              <a:rPr sz="1400" spc="-6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Courier New"/>
                <a:cs typeface="Courier New"/>
              </a:rPr>
              <a:t>random_state=42) kmeans.fit(X)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endParaRPr sz="1400">
              <a:latin typeface="Courier New"/>
              <a:cs typeface="Courier New"/>
            </a:endParaRPr>
          </a:p>
          <a:p>
            <a:pPr marL="12700" marR="5005070">
              <a:lnSpc>
                <a:spcPct val="123900"/>
              </a:lnSpc>
            </a:pP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#</a:t>
            </a:r>
            <a:r>
              <a:rPr sz="1400" b="1" spc="-4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Get</a:t>
            </a:r>
            <a:r>
              <a:rPr sz="1400" b="1" spc="-3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the</a:t>
            </a:r>
            <a:r>
              <a:rPr sz="1400" b="1" spc="-3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cluster</a:t>
            </a:r>
            <a:r>
              <a:rPr sz="1400" b="1" spc="-3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centers</a:t>
            </a:r>
            <a:r>
              <a:rPr sz="1400" b="1" spc="-40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34343"/>
                </a:solidFill>
                <a:latin typeface="Courier New"/>
                <a:cs typeface="Courier New"/>
              </a:rPr>
              <a:t>and</a:t>
            </a:r>
            <a:r>
              <a:rPr sz="1400" b="1" spc="-2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434343"/>
                </a:solidFill>
                <a:latin typeface="Courier New"/>
                <a:cs typeface="Courier New"/>
              </a:rPr>
              <a:t>labels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centroids</a:t>
            </a:r>
            <a:r>
              <a:rPr sz="1400" spc="-3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=</a:t>
            </a:r>
            <a:r>
              <a:rPr sz="1400" spc="-3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Courier New"/>
                <a:cs typeface="Courier New"/>
              </a:rPr>
              <a:t>kmeans.cluster_centers_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labels</a:t>
            </a:r>
            <a:r>
              <a:rPr sz="1400" spc="-3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434343"/>
                </a:solidFill>
                <a:latin typeface="Courier New"/>
                <a:cs typeface="Courier New"/>
              </a:rPr>
              <a:t>=</a:t>
            </a:r>
            <a:r>
              <a:rPr sz="1400" spc="-15" dirty="0">
                <a:solidFill>
                  <a:srgbClr val="434343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Courier New"/>
                <a:cs typeface="Courier New"/>
              </a:rPr>
              <a:t>kmeans.labels_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76142" y="579881"/>
            <a:ext cx="71875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0" dirty="0"/>
              <a:t>K-</a:t>
            </a:r>
            <a:r>
              <a:rPr spc="-100" dirty="0"/>
              <a:t>MEANS</a:t>
            </a:r>
            <a:r>
              <a:rPr spc="-145" dirty="0"/>
              <a:t> </a:t>
            </a:r>
            <a:r>
              <a:rPr spc="-204" dirty="0"/>
              <a:t>CLUSTERING</a:t>
            </a:r>
            <a:r>
              <a:rPr spc="-145" dirty="0"/>
              <a:t> </a:t>
            </a:r>
            <a:r>
              <a:rPr spc="-240" dirty="0"/>
              <a:t>WITH</a:t>
            </a:r>
            <a:r>
              <a:rPr spc="-130" dirty="0"/>
              <a:t> </a:t>
            </a:r>
            <a:r>
              <a:rPr spc="-254" dirty="0"/>
              <a:t>SCIKIT-</a:t>
            </a:r>
            <a:r>
              <a:rPr spc="-85" dirty="0"/>
              <a:t>LEARN</a:t>
            </a:r>
          </a:p>
        </p:txBody>
      </p:sp>
      <p:sp>
        <p:nvSpPr>
          <p:cNvPr id="4" name="object 4"/>
          <p:cNvSpPr/>
          <p:nvPr/>
        </p:nvSpPr>
        <p:spPr>
          <a:xfrm>
            <a:off x="779767" y="4869560"/>
            <a:ext cx="9525" cy="1988820"/>
          </a:xfrm>
          <a:custGeom>
            <a:avLst/>
            <a:gdLst/>
            <a:ahLst/>
            <a:cxnLst/>
            <a:rect l="l" t="t" r="r" b="b"/>
            <a:pathLst>
              <a:path w="9525" h="1988820">
                <a:moveTo>
                  <a:pt x="9525" y="0"/>
                </a:moveTo>
                <a:lnTo>
                  <a:pt x="0" y="0"/>
                </a:lnTo>
                <a:lnTo>
                  <a:pt x="0" y="1988438"/>
                </a:lnTo>
                <a:lnTo>
                  <a:pt x="9525" y="1988439"/>
                </a:lnTo>
                <a:lnTo>
                  <a:pt x="9525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1106</Words>
  <Application>Microsoft Office PowerPoint</Application>
  <PresentationFormat>Widescreen</PresentationFormat>
  <Paragraphs>150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Aptos</vt:lpstr>
      <vt:lpstr>Arial</vt:lpstr>
      <vt:lpstr>Arial MT</vt:lpstr>
      <vt:lpstr>Courier New</vt:lpstr>
      <vt:lpstr>Roboto Cn</vt:lpstr>
      <vt:lpstr>Roboto Th</vt:lpstr>
      <vt:lpstr>Tahoma</vt:lpstr>
      <vt:lpstr>Office Theme</vt:lpstr>
      <vt:lpstr>DATA SCIENCE 2 - DATA &amp; A.I. 3</vt:lpstr>
      <vt:lpstr>I II III</vt:lpstr>
      <vt:lpstr>MACHINE LEARNING</vt:lpstr>
      <vt:lpstr>01</vt:lpstr>
      <vt:lpstr>UNSUPERVISED LEARNING: CLUSTERING</vt:lpstr>
      <vt:lpstr>K-MEANS CLUSTERING</vt:lpstr>
      <vt:lpstr>K-MEANS CLUSTERING WITH SCIKIT-LEARN</vt:lpstr>
      <vt:lpstr>K-MEANS CLUSTERING WITH SCIKIT-LEARN</vt:lpstr>
      <vt:lpstr>K-MEANS CLUSTERING WITH SCIKIT-LEARN</vt:lpstr>
      <vt:lpstr>K-MEANS CLUSTERING WITH SCIKIT-LEARN</vt:lpstr>
      <vt:lpstr>K-MEANS CLUSTERING WITH SCIKIT-LEARN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Eycken Tibo</cp:lastModifiedBy>
  <cp:revision>1</cp:revision>
  <dcterms:created xsi:type="dcterms:W3CDTF">2025-05-08T10:52:15Z</dcterms:created>
  <dcterms:modified xsi:type="dcterms:W3CDTF">2025-05-08T12:45:48Z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2025-04-21T00:00:00Z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2025-05-08T00:00:00Z</vt:filetime>
  </property>
  <property fmtid="{D5CDD505-2E9C-101B-9397-08002B2CF9AE}" pid="5" name="Producer">
    <vt:lpwstr>Microsoft® PowerPoint® for Microsoft 365</vt:lpwstr>
  </property>
</Properties>
</file>