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33" autoAdjust="0"/>
  </p:normalViewPr>
  <p:slideViewPr>
    <p:cSldViewPr>
      <p:cViewPr varScale="1">
        <p:scale>
          <a:sx n="60" d="100"/>
          <a:sy n="60" d="100"/>
        </p:scale>
        <p:origin x="78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cken Tibo" userId="f2842c92-3698-43af-989b-3257a5d083c4" providerId="ADAL" clId="{DA37ED09-16D7-413A-B4AB-C9CF990E6626}"/>
    <pc:docChg chg="undo custSel modSld">
      <pc:chgData name="Eycken Tibo" userId="f2842c92-3698-43af-989b-3257a5d083c4" providerId="ADAL" clId="{DA37ED09-16D7-413A-B4AB-C9CF990E6626}" dt="2025-04-24T13:18:17.394" v="6264" actId="20577"/>
      <pc:docMkLst>
        <pc:docMk/>
      </pc:docMkLst>
      <pc:sldChg chg="modNotesTx">
        <pc:chgData name="Eycken Tibo" userId="f2842c92-3698-43af-989b-3257a5d083c4" providerId="ADAL" clId="{DA37ED09-16D7-413A-B4AB-C9CF990E6626}" dt="2025-04-24T11:31:13.021" v="189" actId="20577"/>
        <pc:sldMkLst>
          <pc:docMk/>
          <pc:sldMk cId="0" sldId="261"/>
        </pc:sldMkLst>
      </pc:sldChg>
      <pc:sldChg chg="modNotesTx">
        <pc:chgData name="Eycken Tibo" userId="f2842c92-3698-43af-989b-3257a5d083c4" providerId="ADAL" clId="{DA37ED09-16D7-413A-B4AB-C9CF990E6626}" dt="2025-04-24T11:36:43.632" v="1133" actId="20577"/>
        <pc:sldMkLst>
          <pc:docMk/>
          <pc:sldMk cId="0" sldId="262"/>
        </pc:sldMkLst>
      </pc:sldChg>
      <pc:sldChg chg="modNotesTx">
        <pc:chgData name="Eycken Tibo" userId="f2842c92-3698-43af-989b-3257a5d083c4" providerId="ADAL" clId="{DA37ED09-16D7-413A-B4AB-C9CF990E6626}" dt="2025-04-24T11:40:32.908" v="1898" actId="20577"/>
        <pc:sldMkLst>
          <pc:docMk/>
          <pc:sldMk cId="0" sldId="263"/>
        </pc:sldMkLst>
      </pc:sldChg>
      <pc:sldChg chg="modNotesTx">
        <pc:chgData name="Eycken Tibo" userId="f2842c92-3698-43af-989b-3257a5d083c4" providerId="ADAL" clId="{DA37ED09-16D7-413A-B4AB-C9CF990E6626}" dt="2025-04-24T12:12:05.926" v="3300" actId="20577"/>
        <pc:sldMkLst>
          <pc:docMk/>
          <pc:sldMk cId="0" sldId="264"/>
        </pc:sldMkLst>
      </pc:sldChg>
      <pc:sldChg chg="modNotesTx">
        <pc:chgData name="Eycken Tibo" userId="f2842c92-3698-43af-989b-3257a5d083c4" providerId="ADAL" clId="{DA37ED09-16D7-413A-B4AB-C9CF990E6626}" dt="2025-04-24T11:46:40.888" v="3079" actId="20577"/>
        <pc:sldMkLst>
          <pc:docMk/>
          <pc:sldMk cId="0" sldId="265"/>
        </pc:sldMkLst>
      </pc:sldChg>
      <pc:sldChg chg="modNotesTx">
        <pc:chgData name="Eycken Tibo" userId="f2842c92-3698-43af-989b-3257a5d083c4" providerId="ADAL" clId="{DA37ED09-16D7-413A-B4AB-C9CF990E6626}" dt="2025-04-24T12:46:05.802" v="5272" actId="20577"/>
        <pc:sldMkLst>
          <pc:docMk/>
          <pc:sldMk cId="0" sldId="266"/>
        </pc:sldMkLst>
      </pc:sldChg>
      <pc:sldChg chg="modNotesTx">
        <pc:chgData name="Eycken Tibo" userId="f2842c92-3698-43af-989b-3257a5d083c4" providerId="ADAL" clId="{DA37ED09-16D7-413A-B4AB-C9CF990E6626}" dt="2025-04-24T12:47:26.142" v="5373" actId="20577"/>
        <pc:sldMkLst>
          <pc:docMk/>
          <pc:sldMk cId="0" sldId="267"/>
        </pc:sldMkLst>
      </pc:sldChg>
      <pc:sldChg chg="modNotesTx">
        <pc:chgData name="Eycken Tibo" userId="f2842c92-3698-43af-989b-3257a5d083c4" providerId="ADAL" clId="{DA37ED09-16D7-413A-B4AB-C9CF990E6626}" dt="2025-04-24T12:49:03.053" v="5518" actId="20577"/>
        <pc:sldMkLst>
          <pc:docMk/>
          <pc:sldMk cId="0" sldId="268"/>
        </pc:sldMkLst>
      </pc:sldChg>
      <pc:sldChg chg="modNotesTx">
        <pc:chgData name="Eycken Tibo" userId="f2842c92-3698-43af-989b-3257a5d083c4" providerId="ADAL" clId="{DA37ED09-16D7-413A-B4AB-C9CF990E6626}" dt="2025-04-24T12:51:13.869" v="5690" actId="20577"/>
        <pc:sldMkLst>
          <pc:docMk/>
          <pc:sldMk cId="0" sldId="269"/>
        </pc:sldMkLst>
      </pc:sldChg>
      <pc:sldChg chg="modNotesTx">
        <pc:chgData name="Eycken Tibo" userId="f2842c92-3698-43af-989b-3257a5d083c4" providerId="ADAL" clId="{DA37ED09-16D7-413A-B4AB-C9CF990E6626}" dt="2025-04-24T13:15:45.516" v="5859" actId="20577"/>
        <pc:sldMkLst>
          <pc:docMk/>
          <pc:sldMk cId="0" sldId="270"/>
        </pc:sldMkLst>
      </pc:sldChg>
      <pc:sldChg chg="modNotesTx">
        <pc:chgData name="Eycken Tibo" userId="f2842c92-3698-43af-989b-3257a5d083c4" providerId="ADAL" clId="{DA37ED09-16D7-413A-B4AB-C9CF990E6626}" dt="2025-04-24T13:18:17.394" v="6264" actId="20577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65A34-E36C-4670-A47C-619B7E99012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5DCF-8F07-470D-A89B-B35DECEBB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7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Regressie is om getallen te voorspellen, bijvoorbeeld hoeveel kilo ijs is er verkocht</a:t>
            </a:r>
          </a:p>
          <a:p>
            <a:endParaRPr lang="nl-BE" dirty="0"/>
          </a:p>
          <a:p>
            <a:r>
              <a:rPr lang="nl-BE" dirty="0"/>
              <a:t>Doen eerst lineaire regressie, daarna </a:t>
            </a:r>
            <a:r>
              <a:rPr lang="nl-BE" dirty="0" err="1"/>
              <a:t>plynomiaal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92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Polynoom is een veelterm, Hier zien we 3 minima of maxima dus is minimum een graad van 4.</a:t>
            </a:r>
          </a:p>
          <a:p>
            <a:endParaRPr lang="nl-B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 </a:t>
            </a:r>
            <a:r>
              <a:rPr lang="nl-BE" dirty="0" err="1"/>
              <a:t>Scikit-learn</a:t>
            </a:r>
            <a:r>
              <a:rPr lang="nl-BE" dirty="0"/>
              <a:t> zit </a:t>
            </a:r>
            <a:r>
              <a:rPr lang="nl-BE" dirty="0" err="1"/>
              <a:t>polynomiale</a:t>
            </a:r>
            <a:r>
              <a:rPr lang="nl-BE" dirty="0"/>
              <a:t> regressie niet standaard in. Hier zullen we het zelf moeten toevoegen met een pipeline. Dan zullen we wel moeten kijken hoeveel kwadraten we willen hebben en deze zullen we bij </a:t>
            </a:r>
            <a:r>
              <a:rPr lang="nl-BE" dirty="0" err="1"/>
              <a:t>degree</a:t>
            </a:r>
            <a:r>
              <a:rPr lang="nl-BE" dirty="0"/>
              <a:t> moeten toevoegen.</a:t>
            </a:r>
          </a:p>
          <a:p>
            <a:endParaRPr lang="nl-BE" dirty="0"/>
          </a:p>
          <a:p>
            <a:r>
              <a:rPr lang="nl-BE" dirty="0"/>
              <a:t>Hier kun je zelf gaan spelen met de </a:t>
            </a:r>
            <a:r>
              <a:rPr lang="nl-BE" dirty="0" err="1"/>
              <a:t>degree</a:t>
            </a:r>
            <a:r>
              <a:rPr lang="nl-BE" dirty="0"/>
              <a:t> en dan zelf kijken welke </a:t>
            </a:r>
            <a:r>
              <a:rPr lang="nl-BE"/>
              <a:t>het beste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20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weten het aantal uur zonneschijn en we willen weten hoeveel kilo ijs verkocht en dan voorspellen hoeveel zon hoeveel ijs zou zijn</a:t>
            </a:r>
          </a:p>
          <a:p>
            <a:endParaRPr lang="nl-BE" dirty="0"/>
          </a:p>
          <a:p>
            <a:r>
              <a:rPr lang="nl-BE" dirty="0"/>
              <a:t>Predictor is dan aantal uren zonneschijn – vergelijking van een rechte: y = </a:t>
            </a:r>
            <a:r>
              <a:rPr lang="nl-BE" dirty="0" err="1"/>
              <a:t>ax</a:t>
            </a:r>
            <a:endParaRPr lang="nl-BE" dirty="0"/>
          </a:p>
          <a:p>
            <a:r>
              <a:rPr lang="nl-BE" dirty="0"/>
              <a:t>A = </a:t>
            </a:r>
            <a:r>
              <a:rPr lang="nl-BE" dirty="0" err="1"/>
              <a:t>Slope</a:t>
            </a:r>
            <a:r>
              <a:rPr lang="nl-BE" dirty="0"/>
              <a:t> - helling</a:t>
            </a:r>
          </a:p>
          <a:p>
            <a:r>
              <a:rPr lang="nl-BE" dirty="0"/>
              <a:t>B = </a:t>
            </a:r>
            <a:r>
              <a:rPr lang="nl-BE" dirty="0" err="1"/>
              <a:t>intercept</a:t>
            </a:r>
            <a:r>
              <a:rPr lang="nl-BE" dirty="0"/>
              <a:t> – waar hij begint op 0 – hier is b iets kleiner dan 4 (let op het zijn hier stappen van 2 en we staan op 4) zal ongeveer 3.8 ofzo zijn</a:t>
            </a:r>
          </a:p>
          <a:p>
            <a:endParaRPr lang="nl-BE" dirty="0"/>
          </a:p>
          <a:p>
            <a:r>
              <a:rPr lang="nl-BE" dirty="0"/>
              <a:t>We kunnen ook meer </a:t>
            </a:r>
            <a:r>
              <a:rPr lang="nl-BE" dirty="0" err="1"/>
              <a:t>predictors</a:t>
            </a:r>
            <a:r>
              <a:rPr lang="nl-BE" dirty="0"/>
              <a:t> nemen, dan krijgen we deze 2</a:t>
            </a:r>
            <a:r>
              <a:rPr lang="nl-BE" baseline="30000" dirty="0"/>
              <a:t>de</a:t>
            </a:r>
            <a:r>
              <a:rPr lang="nl-BE" dirty="0"/>
              <a:t> functie – Bijvoorbeeld de zon EN de welke dag van de week</a:t>
            </a:r>
          </a:p>
          <a:p>
            <a:r>
              <a:rPr lang="nl-BE" dirty="0"/>
              <a:t>Als je 2 </a:t>
            </a:r>
            <a:r>
              <a:rPr lang="nl-BE" dirty="0" err="1"/>
              <a:t>predictors</a:t>
            </a:r>
            <a:r>
              <a:rPr lang="nl-BE" dirty="0"/>
              <a:t> hebt heb je geen rechte meer maar een vlak in de ruimte (3-dimensionaal) meer dan 2 </a:t>
            </a:r>
            <a:r>
              <a:rPr lang="nl-BE" dirty="0" err="1"/>
              <a:t>predictors</a:t>
            </a:r>
            <a:r>
              <a:rPr lang="nl-BE" dirty="0"/>
              <a:t> kunnen wij ons niet meer voorstellen. Hoe meer </a:t>
            </a:r>
            <a:r>
              <a:rPr lang="nl-BE" dirty="0" err="1"/>
              <a:t>featurs</a:t>
            </a:r>
            <a:r>
              <a:rPr lang="nl-BE" dirty="0"/>
              <a:t> hoe beter uw model KAN worden bijvoorbeeld maanden zouden ook betrokken kunnen worden.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 we dit gaan doen is “heel eenvoudig” hier zit een </a:t>
            </a:r>
            <a:r>
              <a:rPr lang="nl-BE" dirty="0" err="1"/>
              <a:t>linearRegression</a:t>
            </a:r>
            <a:r>
              <a:rPr lang="nl-BE" dirty="0"/>
              <a:t> model in welke we gewoon parameters kunnen meegeven, de parameters zijn de </a:t>
            </a:r>
            <a:r>
              <a:rPr lang="nl-BE" dirty="0" err="1"/>
              <a:t>intercept</a:t>
            </a:r>
            <a:r>
              <a:rPr lang="nl-BE" dirty="0"/>
              <a:t> (als je deze wilt zetten) gaan we meestal wel een waarde geven. Dan gaan we de hellingen en de </a:t>
            </a:r>
            <a:r>
              <a:rPr lang="nl-BE" dirty="0" err="1"/>
              <a:t>intercept</a:t>
            </a:r>
            <a:r>
              <a:rPr lang="nl-BE" dirty="0"/>
              <a:t> opgeven. Als je op voorhand weet dat bij 0 de verkochte ijsjes ook 0 gaan zijn kunnen we de </a:t>
            </a:r>
            <a:r>
              <a:rPr lang="nl-BE" dirty="0" err="1"/>
              <a:t>intercept</a:t>
            </a:r>
            <a:r>
              <a:rPr lang="nl-BE" dirty="0"/>
              <a:t> op 0 zetten maar gaan we </a:t>
            </a:r>
            <a:r>
              <a:rPr lang="nl-BE" dirty="0" err="1"/>
              <a:t>practisch</a:t>
            </a:r>
            <a:r>
              <a:rPr lang="nl-BE" dirty="0"/>
              <a:t> nooit doen. </a:t>
            </a:r>
            <a:r>
              <a:rPr lang="nl-BE" dirty="0" err="1"/>
              <a:t>n_jobs</a:t>
            </a:r>
            <a:r>
              <a:rPr lang="nl-BE" dirty="0"/>
              <a:t> is het zetten van hoeveel </a:t>
            </a:r>
            <a:r>
              <a:rPr lang="nl-BE" dirty="0" err="1"/>
              <a:t>cores</a:t>
            </a:r>
            <a:r>
              <a:rPr lang="nl-BE" dirty="0"/>
              <a:t> we gaan laten werken, is als het te lang duurt en dan gebruiken ze meerdere </a:t>
            </a:r>
            <a:r>
              <a:rPr lang="nl-BE" dirty="0" err="1"/>
              <a:t>cores</a:t>
            </a:r>
            <a:r>
              <a:rPr lang="nl-BE" dirty="0"/>
              <a:t>. Wij hebben genoeg aan 1 </a:t>
            </a:r>
            <a:r>
              <a:rPr lang="nl-BE" dirty="0" err="1"/>
              <a:t>core</a:t>
            </a:r>
            <a:endParaRPr lang="nl-BE" dirty="0"/>
          </a:p>
          <a:p>
            <a:endParaRPr lang="nl-BE" dirty="0"/>
          </a:p>
          <a:p>
            <a:r>
              <a:rPr lang="nl-BE" dirty="0"/>
              <a:t>We gaan meestal alles op default laten staan behalve de </a:t>
            </a:r>
            <a:r>
              <a:rPr lang="nl-BE" dirty="0" err="1"/>
              <a:t>intercept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Dan kunnen we gaan trainen, dit is een voorbeeld met die “irisjes”, we hebben 1 predictor wat de X is en dan een Target wat de y is, dus we willen aan de hand van de breedte van de </a:t>
            </a:r>
            <a:r>
              <a:rPr lang="nl-BE" dirty="0" err="1"/>
              <a:t>kroon-blaadjes</a:t>
            </a:r>
            <a:r>
              <a:rPr lang="nl-BE" dirty="0"/>
              <a:t> de lengte gaan voorspellen. Belangrijk, bij de eerste zien we 2 haken wat een frame maakt, bij de tweede 1 omdat het een Serie moet zijn. Is hier fancy </a:t>
            </a:r>
            <a:r>
              <a:rPr lang="nl-BE" dirty="0" err="1"/>
              <a:t>indexing</a:t>
            </a:r>
            <a:r>
              <a:rPr lang="nl-BE" dirty="0"/>
              <a:t>, zal hier dan een nieuwe dataframe maken. We gaan deze dan splitten naar test en train data welke we dan gaan kunnen gebruiken om te trainen (zie volgende slide)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kunnen best gebruik maken van een </a:t>
            </a:r>
            <a:r>
              <a:rPr lang="nl-BE" dirty="0" err="1"/>
              <a:t>heatmap</a:t>
            </a:r>
            <a:r>
              <a:rPr lang="nl-BE" dirty="0"/>
              <a:t> om te zien welke 2 de hoogste correlatie hebben en dan kunnen we als feature en target best deze 2 nemen (welke we willen voorspellen zetten we als target)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tonen we eerst gewoon een lijst en dan daarna trainen we met input en output (de </a:t>
            </a:r>
            <a:r>
              <a:rPr lang="nl-BE" dirty="0" err="1"/>
              <a:t>model.fit</a:t>
            </a:r>
            <a:r>
              <a:rPr lang="nl-BE" dirty="0"/>
              <a:t>), nadien tonen we dan de </a:t>
            </a:r>
            <a:r>
              <a:rPr lang="nl-BE" dirty="0" err="1"/>
              <a:t>intercept</a:t>
            </a:r>
            <a:r>
              <a:rPr lang="nl-BE" dirty="0"/>
              <a:t> en de </a:t>
            </a:r>
            <a:r>
              <a:rPr lang="nl-BE" dirty="0" err="1"/>
              <a:t>coefficienten</a:t>
            </a:r>
            <a:r>
              <a:rPr lang="nl-BE" dirty="0"/>
              <a:t> (de hellingen/</a:t>
            </a:r>
            <a:r>
              <a:rPr lang="nl-BE" dirty="0" err="1"/>
              <a:t>slope</a:t>
            </a:r>
            <a:r>
              <a:rPr lang="nl-BE" dirty="0"/>
              <a:t>) die we hier gaan krijgen. We hebben maar 1 helling dus we gaan enkel de 0</a:t>
            </a:r>
            <a:r>
              <a:rPr lang="nl-BE" baseline="30000" dirty="0"/>
              <a:t>de</a:t>
            </a:r>
            <a:r>
              <a:rPr lang="nl-BE" dirty="0"/>
              <a:t> tonen. Als we meerdere </a:t>
            </a:r>
            <a:r>
              <a:rPr lang="nl-BE" dirty="0" err="1"/>
              <a:t>predictors</a:t>
            </a:r>
            <a:r>
              <a:rPr lang="nl-BE" dirty="0"/>
              <a:t> hadden </a:t>
            </a:r>
            <a:r>
              <a:rPr lang="nl-BE" dirty="0" err="1"/>
              <a:t>hadden</a:t>
            </a:r>
            <a:r>
              <a:rPr lang="nl-BE" dirty="0"/>
              <a:t> we meer hellingen, en zullen we er meer kunnen tonen. (deze </a:t>
            </a:r>
            <a:r>
              <a:rPr lang="nl-BE" dirty="0" err="1"/>
              <a:t>coefficient</a:t>
            </a:r>
            <a:r>
              <a:rPr lang="nl-BE" dirty="0"/>
              <a:t> is een array en we zullen altijd de index moeten gebruiken)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4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default score is afhankelijk van het model, wij hebben een regressiemodel dus krijgen hier een R^2 model </a:t>
            </a:r>
          </a:p>
          <a:p>
            <a:endParaRPr lang="nl-BE" dirty="0"/>
          </a:p>
          <a:p>
            <a:r>
              <a:rPr lang="nl-BE" dirty="0"/>
              <a:t>Als het model alles 100% van te tijd correct heeft hebben we een R^2 score van 1</a:t>
            </a:r>
          </a:p>
          <a:p>
            <a:r>
              <a:rPr lang="nl-BE" dirty="0"/>
              <a:t>Als ons model altijd het gemiddelde geeft, de gemiddelde sterkte dan zou de R^2 score 0</a:t>
            </a:r>
          </a:p>
          <a:p>
            <a:endParaRPr lang="nl-BE" dirty="0"/>
          </a:p>
          <a:p>
            <a:r>
              <a:rPr lang="nl-BE" dirty="0"/>
              <a:t>Dus hoe beter het model hoe dichter bij 1</a:t>
            </a:r>
          </a:p>
          <a:p>
            <a:r>
              <a:rPr lang="nl-BE" dirty="0"/>
              <a:t>Het kan ook negatief zijn, dat wilt zeggen dat het model nog slechter is dan een model dat altijd het gemiddelde geeft. Dan is het gewoon heel slecht</a:t>
            </a:r>
          </a:p>
          <a:p>
            <a:endParaRPr lang="nl-BE" dirty="0"/>
          </a:p>
          <a:p>
            <a:r>
              <a:rPr lang="nl-BE" dirty="0"/>
              <a:t>Een R^2 score is geen kwadraat dus kan negatieve waarden bevatten, beetje gekke naam.</a:t>
            </a:r>
          </a:p>
          <a:p>
            <a:endParaRPr lang="nl-BE" dirty="0"/>
          </a:p>
          <a:p>
            <a:r>
              <a:rPr lang="nl-BE" dirty="0"/>
              <a:t>Vrij simpel. We doen hetzelfde als de fit, maar daar gaan we trainen en hier gaan we testen</a:t>
            </a:r>
          </a:p>
          <a:p>
            <a:endParaRPr lang="nl-BE" dirty="0"/>
          </a:p>
          <a:p>
            <a:r>
              <a:rPr lang="nl-BE" dirty="0"/>
              <a:t>Als je andere scores wilt dan de default score (hier r^2) dan zul je gebruik moeten maken van functies die deze berekenen, kunnen we importeren -&gt; zien we hier onder “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metrics</a:t>
            </a:r>
            <a:r>
              <a:rPr lang="nl-BE" dirty="0"/>
              <a:t>”</a:t>
            </a:r>
          </a:p>
          <a:p>
            <a:endParaRPr lang="nl-BE" dirty="0"/>
          </a:p>
          <a:p>
            <a:r>
              <a:rPr lang="nl-BE" dirty="0"/>
              <a:t>We gaan eerst onze test moeten </a:t>
            </a:r>
            <a:r>
              <a:rPr lang="nl-BE" dirty="0" err="1"/>
              <a:t>predicten</a:t>
            </a:r>
            <a:r>
              <a:rPr lang="nl-BE" dirty="0"/>
              <a:t>, deze </a:t>
            </a:r>
            <a:r>
              <a:rPr lang="nl-BE" dirty="0" err="1"/>
              <a:t>prediction</a:t>
            </a:r>
            <a:r>
              <a:rPr lang="nl-BE" dirty="0"/>
              <a:t> zullen wij dan vergelijken met de werkelijke test door een ander model.</a:t>
            </a:r>
          </a:p>
          <a:p>
            <a:endParaRPr lang="nl-BE" dirty="0"/>
          </a:p>
          <a:p>
            <a:r>
              <a:rPr lang="nl-BE" dirty="0"/>
              <a:t>Een </a:t>
            </a:r>
            <a:r>
              <a:rPr lang="nl-BE" dirty="0" err="1"/>
              <a:t>mean_absolute_error</a:t>
            </a:r>
            <a:r>
              <a:rPr lang="nl-BE" dirty="0"/>
              <a:t> kunnen we niet altijd iets van zeggen, we zullen ook moeten weten hoe groot de waarden zijn. We kunnen een error hebben van 5 maar als de waarden 10000 zijn dan is 5 niets, gaat het over 0.1 en 0.2 dan is 5 gigantisch. -&gt; we kunnen wel zien als we een tweede model maken welke van de 2 het beste is</a:t>
            </a:r>
          </a:p>
          <a:p>
            <a:endParaRPr lang="nl-BE" dirty="0"/>
          </a:p>
          <a:p>
            <a:r>
              <a:rPr lang="nl-BE" dirty="0" err="1"/>
              <a:t>Mean_absolute_percentage_error</a:t>
            </a:r>
            <a:r>
              <a:rPr lang="nl-BE" dirty="0"/>
              <a:t> -&gt; geeft een percentage, is al beter dan de </a:t>
            </a:r>
            <a:r>
              <a:rPr lang="nl-BE" dirty="0" err="1"/>
              <a:t>absolute_error</a:t>
            </a:r>
            <a:r>
              <a:rPr lang="nl-BE" dirty="0"/>
              <a:t>. Kunnen we wel gebruiken als we maar 1 getal hebben</a:t>
            </a:r>
          </a:p>
          <a:p>
            <a:endParaRPr lang="nl-BE" dirty="0"/>
          </a:p>
          <a:p>
            <a:r>
              <a:rPr lang="nl-BE" dirty="0" err="1"/>
              <a:t>Mean_squared_error</a:t>
            </a:r>
            <a:r>
              <a:rPr lang="nl-BE" dirty="0"/>
              <a:t>, is een beetje zoals de </a:t>
            </a:r>
            <a:r>
              <a:rPr lang="nl-BE" dirty="0" err="1"/>
              <a:t>absolute_error</a:t>
            </a:r>
            <a:r>
              <a:rPr lang="nl-BE" dirty="0"/>
              <a:t>, met een model zijn we niets. </a:t>
            </a:r>
          </a:p>
          <a:p>
            <a:endParaRPr lang="nl-BE" dirty="0"/>
          </a:p>
          <a:p>
            <a:r>
              <a:rPr lang="nl-BE" dirty="0"/>
              <a:t>En R2 is dan </a:t>
            </a:r>
          </a:p>
          <a:p>
            <a:endParaRPr lang="nl-BE" dirty="0"/>
          </a:p>
          <a:p>
            <a:r>
              <a:rPr lang="nl-BE" dirty="0"/>
              <a:t>RMSE en MAE kunnen we gebruiken om 2 modellen met elkaar te </a:t>
            </a:r>
            <a:r>
              <a:rPr lang="nl-BE" dirty="0" err="1"/>
              <a:t>vegelijken</a:t>
            </a:r>
            <a:r>
              <a:rPr lang="nl-B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0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Als we een goed model hebben kunnen we deze gebruiken om te voorspellen met nieuwe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9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Seaborn</a:t>
            </a:r>
            <a:r>
              <a:rPr lang="nl-BE" dirty="0"/>
              <a:t> kunnen we gebruiken om onze </a:t>
            </a:r>
            <a:r>
              <a:rPr lang="nl-BE" dirty="0" err="1"/>
              <a:t>scatterplot</a:t>
            </a:r>
            <a:r>
              <a:rPr lang="nl-BE" dirty="0"/>
              <a:t> dan te tonen, zullen deze onze lijn geven en dan ook de puntjes</a:t>
            </a:r>
          </a:p>
          <a:p>
            <a:endParaRPr lang="nl-B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Als we meerdere </a:t>
            </a:r>
            <a:r>
              <a:rPr lang="nl-BE" dirty="0" err="1"/>
              <a:t>predictors</a:t>
            </a:r>
            <a:r>
              <a:rPr lang="nl-BE" dirty="0"/>
              <a:t> hebben kunnen we ze zo toevoegen, klein verschil</a:t>
            </a:r>
          </a:p>
          <a:p>
            <a:endParaRPr lang="nl-BE" dirty="0"/>
          </a:p>
          <a:p>
            <a:r>
              <a:rPr lang="nl-BE" dirty="0"/>
              <a:t>Hier hebben we 3 </a:t>
            </a:r>
            <a:r>
              <a:rPr lang="nl-BE" dirty="0" err="1"/>
              <a:t>predictors</a:t>
            </a:r>
            <a:r>
              <a:rPr lang="nl-BE" dirty="0"/>
              <a:t> dus zullen we 3 </a:t>
            </a:r>
            <a:r>
              <a:rPr lang="nl-BE" dirty="0" err="1"/>
              <a:t>slopes</a:t>
            </a:r>
            <a:r>
              <a:rPr lang="nl-BE" dirty="0"/>
              <a:t>/</a:t>
            </a:r>
            <a:r>
              <a:rPr lang="nl-BE" dirty="0" err="1"/>
              <a:t>coefficienten</a:t>
            </a:r>
            <a:r>
              <a:rPr lang="nl-BE" dirty="0"/>
              <a:t>/hellingen krijgen</a:t>
            </a:r>
          </a:p>
          <a:p>
            <a:endParaRPr lang="nl-B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A5DCF-8F07-470D-A89B-B35DECEBBF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5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982" y="3084702"/>
            <a:ext cx="1060803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6063" y="579881"/>
            <a:ext cx="6833870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431163"/>
            <a:ext cx="10329875" cy="478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" y="4320040"/>
              <a:ext cx="10224008" cy="72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982" y="2220214"/>
            <a:ext cx="101987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Arial"/>
                <a:cs typeface="Arial"/>
              </a:rPr>
              <a:t>DATA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SCIENCE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2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-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DATA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&amp;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spc="-20" dirty="0">
                <a:latin typeface="Arial"/>
                <a:cs typeface="Arial"/>
              </a:rPr>
              <a:t>A.I. </a:t>
            </a:r>
            <a:r>
              <a:rPr sz="5400" spc="-50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3873525"/>
            <a:ext cx="10264140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V</a:t>
            </a:r>
            <a:r>
              <a:rPr sz="2800" b="1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MACHINE</a:t>
            </a:r>
            <a:r>
              <a:rPr sz="2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6695440">
              <a:lnSpc>
                <a:spcPct val="100000"/>
              </a:lnSpc>
              <a:spcBef>
                <a:spcPts val="1010"/>
              </a:spcBef>
            </a:pP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4-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7</a:t>
            </a:r>
            <a:r>
              <a:rPr sz="28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ML</a:t>
            </a:r>
            <a:r>
              <a:rPr sz="2800" b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105" y="6275289"/>
            <a:ext cx="2355596" cy="5380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59869" y="6699605"/>
            <a:ext cx="5048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F1F1F1"/>
                </a:solidFill>
                <a:latin typeface="Roboto Th"/>
                <a:cs typeface="Roboto Th"/>
              </a:rPr>
              <a:t>11/10/2024</a:t>
            </a:r>
            <a:endParaRPr sz="800">
              <a:latin typeface="Roboto Th"/>
              <a:cs typeface="Roboto 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869414"/>
            <a:ext cx="6729095" cy="34569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HYPERPARAMETER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(MODEL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SPECIFIC)</a:t>
            </a:r>
            <a:endParaRPr sz="1400">
              <a:latin typeface="Courier New"/>
              <a:cs typeface="Courier New"/>
            </a:endParaRPr>
          </a:p>
          <a:p>
            <a:pPr marL="12700" marR="1493520">
              <a:lnSpc>
                <a:spcPts val="2110"/>
              </a:lnSpc>
              <a:spcBef>
                <a:spcPts val="8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sklearn.linear_model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LinearRegression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LinearRegression()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List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all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selected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hyperparameters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print(model.get_params(deep=True))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DERIVE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(TRAIN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MODEL/FIT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MODEL)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model.fit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(X_train,</a:t>
            </a:r>
            <a:r>
              <a:rPr sz="1400" spc="-1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y_train)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25120">
              <a:lnSpc>
                <a:spcPct val="124000"/>
              </a:lnSpc>
              <a:spcBef>
                <a:spcPts val="5"/>
              </a:spcBef>
              <a:tabLst>
                <a:tab pos="4374515" algn="l"/>
              </a:tabLst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DISPLAY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COEFFICIENTS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(intercept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slope)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print(f"Intercept:</a:t>
            </a:r>
            <a:r>
              <a:rPr sz="1400" spc="-1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model.intercept_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}") 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print(f"Coefficient:</a:t>
            </a:r>
            <a:r>
              <a:rPr sz="1400" spc="-1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model.coef_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[0]}")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	#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only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1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slope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368044"/>
            <a:ext cx="7047865" cy="1297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VALIDATE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USING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243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Score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model,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used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metric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is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dependent,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for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regression: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R^2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r2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model.score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(X_test,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y_test)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print(f'R^2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{r2:.3f}')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5273" y="3213862"/>
            <a:ext cx="2153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mean_absolute_error,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770" y="3213862"/>
            <a:ext cx="3324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mean_absolute_percentage_error,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403" y="2900527"/>
            <a:ext cx="3537585" cy="7708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Other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metrics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2099"/>
              </a:lnSpc>
              <a:spcBef>
                <a:spcPts val="360"/>
              </a:spcBef>
              <a:tabLst>
                <a:tab pos="765175" algn="l"/>
                <a:tab pos="2687320" algn="l"/>
              </a:tabLst>
            </a:pP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sklearn.metrics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import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root_mean_squared_error,</a:t>
            </a:r>
            <a:r>
              <a:rPr sz="1400" spc="-1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r2_score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403" y="3911758"/>
            <a:ext cx="8749030" cy="21380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target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feature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for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y_test_pred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model.predict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(X_test)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mae =</a:t>
            </a:r>
            <a:r>
              <a:rPr sz="1400" spc="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mean_absolute_error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(y_true=y_test,</a:t>
            </a:r>
            <a:r>
              <a:rPr sz="1400" spc="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y_pred=y_test_pred)</a:t>
            </a:r>
            <a:endParaRPr sz="1400" dirty="0">
              <a:latin typeface="Courier New"/>
              <a:cs typeface="Courier New"/>
            </a:endParaRPr>
          </a:p>
          <a:p>
            <a:pPr marL="12700" marR="962025">
              <a:lnSpc>
                <a:spcPct val="123600"/>
              </a:lnSpc>
              <a:spcBef>
                <a:spcPts val="1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mape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mean_absolute_percentage_error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(y_true=y</a:t>
            </a:r>
            <a:r>
              <a:rPr sz="1400" spc="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_test,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y_pred=y_test_pred)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rmse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root_mean_squared_error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(y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_test,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y_test_pred)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r2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r2_score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(y_test,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y_test_pred)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print(f'MAE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{mae:.3f}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-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MAPE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{mape:.3f}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–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RMSE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{rmse:.3f}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–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R^2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: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{r2:.3f}')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36063" y="579881"/>
            <a:ext cx="6833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8" name="object 8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3284346"/>
            <a:ext cx="26866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APPLY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NEW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6353" y="3590562"/>
          <a:ext cx="6872605" cy="467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5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3679">
                <a:tc>
                  <a:txBody>
                    <a:bodyPr/>
                    <a:lstStyle/>
                    <a:p>
                      <a:pPr marR="12700" algn="ctr">
                        <a:lnSpc>
                          <a:spcPts val="1450"/>
                        </a:lnSpc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X_pred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….</a:t>
                      </a:r>
                      <a:r>
                        <a:rPr sz="1400" spc="-4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r>
                        <a:rPr sz="1400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sz="1400" spc="-4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400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predict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target</a:t>
                      </a: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for)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y_pred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model.predict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(X_pred)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5" name="object 5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983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500"/>
              </a:spcBef>
            </a:pPr>
            <a:r>
              <a:rPr dirty="0"/>
              <a:t>#</a:t>
            </a:r>
            <a:r>
              <a:rPr spc="-45" dirty="0"/>
              <a:t> </a:t>
            </a:r>
            <a:r>
              <a:rPr dirty="0"/>
              <a:t>SHOW</a:t>
            </a:r>
            <a:r>
              <a:rPr spc="-50" dirty="0"/>
              <a:t> </a:t>
            </a:r>
            <a:r>
              <a:rPr dirty="0"/>
              <a:t>REGRESSION</a:t>
            </a:r>
            <a:r>
              <a:rPr spc="-35" dirty="0"/>
              <a:t> </a:t>
            </a:r>
            <a:r>
              <a:rPr dirty="0"/>
              <a:t>LINE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10" dirty="0"/>
              <a:t>SCATTERPLOT</a:t>
            </a:r>
          </a:p>
          <a:p>
            <a:pPr marL="179070">
              <a:lnSpc>
                <a:spcPct val="100000"/>
              </a:lnSpc>
              <a:spcBef>
                <a:spcPts val="395"/>
              </a:spcBef>
            </a:pPr>
            <a:r>
              <a:rPr b="0" spc="-10" dirty="0">
                <a:latin typeface="Courier New"/>
                <a:cs typeface="Courier New"/>
              </a:rPr>
              <a:t>plt.figure(figsize=(8,6))</a:t>
            </a:r>
          </a:p>
          <a:p>
            <a:pPr marL="179070" marR="5080">
              <a:lnSpc>
                <a:spcPct val="123600"/>
              </a:lnSpc>
              <a:spcBef>
                <a:spcPts val="15"/>
              </a:spcBef>
            </a:pPr>
            <a:r>
              <a:rPr b="0" dirty="0">
                <a:solidFill>
                  <a:srgbClr val="006FC0"/>
                </a:solidFill>
                <a:latin typeface="Courier New"/>
                <a:cs typeface="Courier New"/>
              </a:rPr>
              <a:t>sns.regplot</a:t>
            </a:r>
            <a:r>
              <a:rPr b="0" dirty="0">
                <a:latin typeface="Courier New"/>
                <a:cs typeface="Courier New"/>
              </a:rPr>
              <a:t>(x=X_train,</a:t>
            </a:r>
            <a:r>
              <a:rPr b="0" spc="-6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y=y_train,</a:t>
            </a:r>
            <a:r>
              <a:rPr b="0" spc="-5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scatter_kws={"color":"blue"},</a:t>
            </a:r>
            <a:r>
              <a:rPr b="0" spc="-6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line_kws={"color":"red"}) </a:t>
            </a:r>
            <a:r>
              <a:rPr b="0" dirty="0">
                <a:latin typeface="Courier New"/>
                <a:cs typeface="Courier New"/>
              </a:rPr>
              <a:t>plt.title("Linear</a:t>
            </a:r>
            <a:r>
              <a:rPr b="0" spc="-125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Regression")</a:t>
            </a:r>
          </a:p>
          <a:p>
            <a:pPr marL="179070" marR="7131050">
              <a:lnSpc>
                <a:spcPts val="2090"/>
              </a:lnSpc>
              <a:spcBef>
                <a:spcPts val="120"/>
              </a:spcBef>
            </a:pPr>
            <a:r>
              <a:rPr b="0" dirty="0">
                <a:latin typeface="Courier New"/>
                <a:cs typeface="Courier New"/>
              </a:rPr>
              <a:t>plt.xlabel("X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values") </a:t>
            </a:r>
            <a:r>
              <a:rPr b="0" dirty="0">
                <a:latin typeface="Courier New"/>
                <a:cs typeface="Courier New"/>
              </a:rPr>
              <a:t>plt.ylabel("y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values")</a:t>
            </a:r>
          </a:p>
          <a:p>
            <a:pPr marL="179070">
              <a:lnSpc>
                <a:spcPct val="100000"/>
              </a:lnSpc>
              <a:spcBef>
                <a:spcPts val="259"/>
              </a:spcBef>
            </a:pPr>
            <a:r>
              <a:rPr b="0" spc="-10" dirty="0">
                <a:latin typeface="Courier New"/>
                <a:cs typeface="Courier New"/>
              </a:rPr>
              <a:t>plt.show()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714" y="3075558"/>
            <a:ext cx="4272661" cy="34395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6353" y="1958612"/>
          <a:ext cx="8361044" cy="72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marR="13335" algn="ctr">
                        <a:lnSpc>
                          <a:spcPts val="1450"/>
                        </a:lnSpc>
                      </a:pPr>
                      <a:r>
                        <a:rPr sz="1400" b="1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400" b="1" spc="-4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PREPARATION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8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iris[['sepal_width',</a:t>
                      </a:r>
                      <a:r>
                        <a:rPr sz="1400" spc="-8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'sepal_length',</a:t>
                      </a:r>
                      <a:r>
                        <a:rPr sz="1400" spc="-8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'petal_width']]</a:t>
                      </a:r>
                      <a:r>
                        <a:rPr sz="1400" spc="-8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7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Multiple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predictors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iris['petal_length']</a:t>
                      </a:r>
                      <a:r>
                        <a:rPr sz="1400" spc="-5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4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Target</a:t>
                      </a:r>
                      <a:r>
                        <a:rPr sz="1400" spc="-4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sz="1400" spc="-6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400" spc="-4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predict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65403" y="2829534"/>
            <a:ext cx="7791450" cy="31978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HYPERPARAMETER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(MODEL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SPECIFIC)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LinearRegression()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SPLIT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in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TRAIN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dataset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X_train,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X_test,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y_train,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y_test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train_test_split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y,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train_size=0.8)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DERIVE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(TRAIN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MODEL/FIT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MODEL)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.fit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(X_train,</a:t>
            </a:r>
            <a:r>
              <a:rPr sz="1400" spc="-1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y_train)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089275">
              <a:lnSpc>
                <a:spcPct val="1239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DISPLAY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COEFFICIENTS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(intercept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slope)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print(f"Intercept:</a:t>
            </a:r>
            <a:r>
              <a:rPr sz="1400" spc="-1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model.intercept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_}")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print(f"Coefficient:</a:t>
            </a:r>
            <a:r>
              <a:rPr sz="1400" spc="-1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model.coef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_}")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60" dirty="0"/>
              <a:t>LEARN</a:t>
            </a:r>
          </a:p>
          <a:p>
            <a:pPr algn="ctr">
              <a:lnSpc>
                <a:spcPct val="100000"/>
              </a:lnSpc>
            </a:pPr>
            <a:r>
              <a:rPr spc="-40" dirty="0">
                <a:solidFill>
                  <a:srgbClr val="006FC0"/>
                </a:solidFill>
              </a:rPr>
              <a:t>Multiple</a:t>
            </a:r>
            <a:r>
              <a:rPr spc="-16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piedictois</a:t>
            </a:r>
          </a:p>
        </p:txBody>
      </p:sp>
      <p:sp>
        <p:nvSpPr>
          <p:cNvPr id="5" name="object 5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830" y="1947519"/>
            <a:ext cx="4730115" cy="13455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95"/>
              </a:spcBef>
            </a:pP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prediction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numerical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features</a:t>
            </a:r>
            <a:endParaRPr sz="1400">
              <a:latin typeface="Roboto Th"/>
              <a:cs typeface="Roboto Th"/>
            </a:endParaRPr>
          </a:p>
          <a:p>
            <a:pPr marL="25400">
              <a:lnSpc>
                <a:spcPct val="100000"/>
              </a:lnSpc>
              <a:spcBef>
                <a:spcPts val="395"/>
              </a:spcBef>
            </a:pP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Try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to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fit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a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polynomial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function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data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in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best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possible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way</a:t>
            </a:r>
            <a:endParaRPr sz="1400">
              <a:latin typeface="Roboto Th"/>
              <a:cs typeface="Roboto Th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400">
              <a:latin typeface="Roboto Th"/>
              <a:cs typeface="Roboto Th"/>
            </a:endParaRPr>
          </a:p>
          <a:p>
            <a:pPr marL="473075">
              <a:lnSpc>
                <a:spcPct val="100000"/>
              </a:lnSpc>
            </a:pP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y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=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0</a:t>
            </a:r>
            <a:r>
              <a:rPr sz="1350" b="1" spc="157" baseline="-21604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1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400" b="1" spc="10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baseline="24691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350" b="1" spc="195" baseline="24691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…</a:t>
            </a:r>
            <a:r>
              <a:rPr sz="1400" b="1" spc="-10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spc="-30" baseline="-21604" dirty="0">
                <a:solidFill>
                  <a:srgbClr val="006FC0"/>
                </a:solidFill>
                <a:latin typeface="Roboto Cn"/>
                <a:cs typeface="Roboto Cn"/>
              </a:rPr>
              <a:t>n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spc="-30" baseline="24691" dirty="0">
                <a:solidFill>
                  <a:srgbClr val="006FC0"/>
                </a:solidFill>
                <a:latin typeface="Roboto Cn"/>
                <a:cs typeface="Roboto Cn"/>
              </a:rPr>
              <a:t>n</a:t>
            </a:r>
            <a:endParaRPr sz="1350" baseline="24691">
              <a:latin typeface="Roboto Cn"/>
              <a:cs typeface="Roboto Cn"/>
            </a:endParaRPr>
          </a:p>
          <a:p>
            <a:pPr marL="473075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n: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degree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(order)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polynomial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function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161" y="4060426"/>
            <a:ext cx="2215515" cy="16103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Quadratic:</a:t>
            </a:r>
            <a:endParaRPr sz="1400">
              <a:latin typeface="Roboto Th"/>
              <a:cs typeface="Roboto Th"/>
            </a:endParaRPr>
          </a:p>
          <a:p>
            <a:pPr marL="485775">
              <a:lnSpc>
                <a:spcPct val="100000"/>
              </a:lnSpc>
              <a:spcBef>
                <a:spcPts val="395"/>
              </a:spcBef>
            </a:pP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n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 Th"/>
                <a:cs typeface="Roboto Th"/>
              </a:rPr>
              <a:t>=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2</a:t>
            </a:r>
            <a:endParaRPr sz="1400">
              <a:latin typeface="Roboto Th"/>
              <a:cs typeface="Roboto Th"/>
            </a:endParaRPr>
          </a:p>
          <a:p>
            <a:pPr marL="485775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y =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0</a:t>
            </a:r>
            <a:r>
              <a:rPr sz="1350" b="1" spc="165" baseline="-21604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1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400" b="1" spc="20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spc="-30" baseline="-21604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spc="-30" baseline="24691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endParaRPr sz="1350" baseline="24691">
              <a:latin typeface="Roboto Cn"/>
              <a:cs typeface="Roboto Cn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Cubic:</a:t>
            </a:r>
            <a:endParaRPr sz="1400">
              <a:latin typeface="Roboto Th"/>
              <a:cs typeface="Roboto Th"/>
            </a:endParaRPr>
          </a:p>
          <a:p>
            <a:pPr marL="485775">
              <a:lnSpc>
                <a:spcPct val="100000"/>
              </a:lnSpc>
              <a:spcBef>
                <a:spcPts val="405"/>
              </a:spcBef>
            </a:pPr>
            <a:r>
              <a:rPr sz="1400" spc="-85" dirty="0">
                <a:solidFill>
                  <a:srgbClr val="434343"/>
                </a:solidFill>
                <a:latin typeface="Roboto Th"/>
                <a:cs typeface="Roboto Th"/>
              </a:rPr>
              <a:t>n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 Th"/>
                <a:cs typeface="Roboto Th"/>
              </a:rPr>
              <a:t>=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3</a:t>
            </a:r>
            <a:endParaRPr sz="1400">
              <a:latin typeface="Roboto Th"/>
              <a:cs typeface="Roboto Th"/>
            </a:endParaRPr>
          </a:p>
          <a:p>
            <a:pPr marL="485775">
              <a:lnSpc>
                <a:spcPct val="100000"/>
              </a:lnSpc>
              <a:spcBef>
                <a:spcPts val="395"/>
              </a:spcBef>
            </a:pP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y = 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0</a:t>
            </a:r>
            <a:r>
              <a:rPr sz="1350" b="1" spc="165" baseline="-21604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1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400" b="1" spc="1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baseline="24691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350" b="1" spc="195" baseline="24691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spc="-30" baseline="-21604" dirty="0">
                <a:solidFill>
                  <a:srgbClr val="006FC0"/>
                </a:solidFill>
                <a:latin typeface="Roboto Cn"/>
                <a:cs typeface="Roboto Cn"/>
              </a:rPr>
              <a:t>3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spc="-30" baseline="24691" dirty="0">
                <a:solidFill>
                  <a:srgbClr val="006FC0"/>
                </a:solidFill>
                <a:latin typeface="Roboto Cn"/>
                <a:cs typeface="Roboto Cn"/>
              </a:rPr>
              <a:t>3</a:t>
            </a:r>
            <a:endParaRPr sz="1350" baseline="24691">
              <a:latin typeface="Roboto Cn"/>
              <a:cs typeface="Roboto C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8105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POLYNOMIAL</a:t>
            </a:r>
            <a:r>
              <a:rPr spc="-135" dirty="0"/>
              <a:t> </a:t>
            </a:r>
            <a:r>
              <a:rPr spc="-204" dirty="0"/>
              <a:t>REGRESSION</a:t>
            </a:r>
          </a:p>
        </p:txBody>
      </p:sp>
      <p:sp>
        <p:nvSpPr>
          <p:cNvPr id="5" name="object 5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225" y="1225041"/>
            <a:ext cx="3707511" cy="22039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7416" y="3873995"/>
            <a:ext cx="3780028" cy="234365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377" y="1648815"/>
            <a:ext cx="9707245" cy="22009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HYPERPARAMETER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SELECTION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(MODEL</a:t>
            </a:r>
            <a:r>
              <a:rPr sz="1400" b="1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SPECIFIC)</a:t>
            </a:r>
            <a:endParaRPr sz="1400" dirty="0">
              <a:latin typeface="Courier New"/>
              <a:cs typeface="Courier New"/>
            </a:endParaRPr>
          </a:p>
          <a:p>
            <a:pPr marL="12700" marR="4152900">
              <a:lnSpc>
                <a:spcPct val="110000"/>
              </a:lnSpc>
              <a:spcBef>
                <a:spcPts val="4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sklearn.preprocessing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PolynomialFeatures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sklearn.pipeline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make_pipeline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make_pipeline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</a:t>
            </a:r>
            <a:r>
              <a:rPr sz="1400" spc="-10" dirty="0">
                <a:solidFill>
                  <a:srgbClr val="006FC0"/>
                </a:solidFill>
                <a:latin typeface="Courier New"/>
                <a:cs typeface="Courier New"/>
              </a:rPr>
              <a:t>PolynomialFeatures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(degree=2,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include_bias=False),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LinearRegression())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DERIVE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(TRAIN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MODEL/FIT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MODEL)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model.fit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(X_train,</a:t>
            </a:r>
            <a:r>
              <a:rPr sz="1400" spc="-1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y_train)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VALIDATE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USING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LABELED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6327" y="3913015"/>
          <a:ext cx="6870698" cy="1261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r2</a:t>
                      </a:r>
                      <a:r>
                        <a:rPr sz="1400" spc="-7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5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model.score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(X_test,</a:t>
                      </a:r>
                      <a:r>
                        <a:rPr sz="1400" spc="-6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y_test)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spc="-1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same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0"/>
                        </a:lnSpc>
                      </a:pP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other</a:t>
                      </a:r>
                      <a:r>
                        <a:rPr sz="1400" spc="-4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scores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b="1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r>
                        <a:rPr sz="1400" b="1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APPLY</a:t>
                      </a:r>
                      <a:r>
                        <a:rPr sz="1400" b="1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1400" b="1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1400" b="1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400" b="1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X_pred</a:t>
                      </a:r>
                      <a:r>
                        <a:rPr sz="1400" spc="-4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….</a:t>
                      </a:r>
                      <a:r>
                        <a:rPr sz="1400" spc="-3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(new</a:t>
                      </a:r>
                      <a:r>
                        <a:rPr sz="1400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sz="1400" spc="-4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data</a:t>
                      </a: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predict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2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target</a:t>
                      </a:r>
                      <a:r>
                        <a:rPr sz="1400" spc="-5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feature</a:t>
                      </a:r>
                      <a:r>
                        <a:rPr sz="1400" spc="-5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for)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y_pred</a:t>
                      </a:r>
                      <a:r>
                        <a:rPr sz="1400" spc="-3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5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model.predict</a:t>
                      </a:r>
                      <a:r>
                        <a:rPr sz="1400" spc="-10" dirty="0">
                          <a:solidFill>
                            <a:srgbClr val="434343"/>
                          </a:solidFill>
                          <a:latin typeface="Courier New"/>
                          <a:cs typeface="Courier New"/>
                        </a:rPr>
                        <a:t>(X_pred)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033" y="579881"/>
            <a:ext cx="78397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POLYNOMIAL</a:t>
            </a:r>
            <a:r>
              <a:rPr spc="-145" dirty="0"/>
              <a:t> </a:t>
            </a:r>
            <a:r>
              <a:rPr spc="-225" dirty="0"/>
              <a:t>REGRESSION</a:t>
            </a:r>
            <a:r>
              <a:rPr spc="-150" dirty="0"/>
              <a:t> </a:t>
            </a:r>
            <a:r>
              <a:rPr spc="-245" dirty="0"/>
              <a:t>WITH</a:t>
            </a:r>
            <a:r>
              <a:rPr spc="-12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5" name="object 5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5063" y="6492951"/>
            <a:ext cx="49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0" dirty="0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136" y="2914015"/>
            <a:ext cx="31838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</a:pPr>
            <a:r>
              <a:rPr sz="3300" b="1" spc="-135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3300" b="1" spc="-2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254" dirty="0">
                <a:solidFill>
                  <a:srgbClr val="424242"/>
                </a:solidFill>
                <a:latin typeface="Tahoma"/>
                <a:cs typeface="Tahoma"/>
              </a:rPr>
              <a:t>SCIENCE</a:t>
            </a:r>
            <a:r>
              <a:rPr sz="3300" b="1" spc="-22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120" dirty="0">
                <a:solidFill>
                  <a:srgbClr val="424242"/>
                </a:solidFill>
                <a:latin typeface="Tahoma"/>
                <a:cs typeface="Tahoma"/>
              </a:rPr>
              <a:t>2 </a:t>
            </a:r>
            <a:r>
              <a:rPr sz="3300" b="1" spc="-135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3300" b="1" spc="-26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60" dirty="0">
                <a:solidFill>
                  <a:srgbClr val="424242"/>
                </a:solidFill>
                <a:latin typeface="Tahoma"/>
                <a:cs typeface="Tahoma"/>
              </a:rPr>
              <a:t>&amp;</a:t>
            </a:r>
            <a:r>
              <a:rPr sz="3300" b="1" spc="-24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315" dirty="0">
                <a:solidFill>
                  <a:srgbClr val="424242"/>
                </a:solidFill>
                <a:latin typeface="Tahoma"/>
                <a:cs typeface="Tahoma"/>
              </a:rPr>
              <a:t>A.I.</a:t>
            </a:r>
            <a:r>
              <a:rPr sz="3300" b="1" spc="-2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50" dirty="0">
                <a:solidFill>
                  <a:srgbClr val="424242"/>
                </a:solidFill>
                <a:latin typeface="Tahoma"/>
                <a:cs typeface="Tahoma"/>
              </a:rPr>
              <a:t>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289" y="746657"/>
            <a:ext cx="1739264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PYTHON</a:t>
            </a:r>
            <a:r>
              <a:rPr sz="1800" b="1" spc="-9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BEBEBE"/>
                </a:solidFill>
                <a:latin typeface="Tahoma"/>
                <a:cs typeface="Tahoma"/>
              </a:rPr>
              <a:t>BASICS</a:t>
            </a:r>
            <a:endParaRPr sz="18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560"/>
              </a:spcBef>
            </a:pPr>
            <a:r>
              <a:rPr sz="1400" spc="-70" dirty="0">
                <a:solidFill>
                  <a:srgbClr val="BEBEBE"/>
                </a:solidFill>
                <a:latin typeface="Roboto Th"/>
                <a:cs typeface="Roboto Th"/>
              </a:rPr>
              <a:t>Python</a:t>
            </a:r>
            <a:r>
              <a:rPr sz="1400" spc="-4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for</a:t>
            </a:r>
            <a:r>
              <a:rPr sz="1400" spc="-4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data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BEBEBE"/>
                </a:solidFill>
                <a:latin typeface="Roboto Th"/>
                <a:cs typeface="Roboto Th"/>
              </a:rPr>
              <a:t>science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833" y="1858466"/>
            <a:ext cx="171323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BEBEBE"/>
                </a:solidFill>
                <a:latin typeface="Tahoma"/>
                <a:cs typeface="Tahoma"/>
              </a:rPr>
              <a:t>WORKING</a:t>
            </a:r>
            <a:r>
              <a:rPr sz="1800" b="1" spc="-7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BEBEBE"/>
                </a:solidFill>
                <a:latin typeface="Tahoma"/>
                <a:cs typeface="Tahoma"/>
              </a:rPr>
              <a:t>WITH</a:t>
            </a:r>
            <a:endParaRPr sz="18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  <a:p>
            <a:pPr marR="6985" algn="r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Numpy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3150" y="732485"/>
            <a:ext cx="561340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z="4800" spc="-980" dirty="0">
                <a:solidFill>
                  <a:srgbClr val="BEBEBE"/>
                </a:solidFill>
              </a:rPr>
              <a:t>I</a:t>
            </a:r>
            <a:endParaRPr sz="4800"/>
          </a:p>
          <a:p>
            <a:pPr marL="12700" marR="5080" indent="178435">
              <a:lnSpc>
                <a:spcPct val="177100"/>
              </a:lnSpc>
            </a:pPr>
            <a:r>
              <a:rPr sz="4800" spc="-955" dirty="0">
                <a:solidFill>
                  <a:srgbClr val="BEBEBE"/>
                </a:solidFill>
              </a:rPr>
              <a:t>II III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396359" y="0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0"/>
                </a:moveTo>
                <a:lnTo>
                  <a:pt x="0" y="319163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98" y="4175252"/>
            <a:ext cx="9525" cy="2682875"/>
          </a:xfrm>
          <a:custGeom>
            <a:avLst/>
            <a:gdLst/>
            <a:ahLst/>
            <a:cxnLst/>
            <a:rect l="l" t="t" r="r" b="b"/>
            <a:pathLst>
              <a:path w="9525" h="2682875">
                <a:moveTo>
                  <a:pt x="9525" y="0"/>
                </a:moveTo>
                <a:lnTo>
                  <a:pt x="0" y="0"/>
                </a:lnTo>
                <a:lnTo>
                  <a:pt x="0" y="2682748"/>
                </a:lnTo>
                <a:lnTo>
                  <a:pt x="9525" y="2682748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06333" y="2869133"/>
            <a:ext cx="594360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85" dirty="0">
                <a:solidFill>
                  <a:srgbClr val="BEBEBE"/>
                </a:solidFill>
                <a:latin typeface="Tahoma"/>
                <a:cs typeface="Tahoma"/>
              </a:rPr>
              <a:t>IV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85"/>
              </a:spcBef>
            </a:pPr>
            <a:r>
              <a:rPr sz="4800" b="1" spc="-50" dirty="0">
                <a:solidFill>
                  <a:srgbClr val="424242"/>
                </a:solidFill>
                <a:latin typeface="Tahoma"/>
                <a:cs typeface="Tahoma"/>
              </a:rPr>
              <a:t>V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186" y="3339233"/>
            <a:ext cx="2136775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BEBEBE"/>
                </a:solidFill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pandas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2514" y="2906762"/>
            <a:ext cx="2319655" cy="6756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VISUALISATION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Matplotlib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2514" y="4206331"/>
            <a:ext cx="2186940" cy="6724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135" dirty="0">
                <a:solidFill>
                  <a:srgbClr val="424242"/>
                </a:solidFill>
                <a:latin typeface="Tahoma"/>
                <a:cs typeface="Tahoma"/>
              </a:rPr>
              <a:t>MACHINE</a:t>
            </a:r>
            <a:r>
              <a:rPr sz="1800" b="1" spc="-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spc="-50" dirty="0">
                <a:solidFill>
                  <a:srgbClr val="424242"/>
                </a:solidFill>
                <a:latin typeface="Roboto Th"/>
                <a:cs typeface="Roboto Th"/>
              </a:rPr>
              <a:t>Automatically</a:t>
            </a:r>
            <a:r>
              <a:rPr sz="1400" spc="-35" dirty="0">
                <a:solidFill>
                  <a:srgbClr val="424242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Roboto Th"/>
                <a:cs typeface="Roboto Th"/>
              </a:rPr>
              <a:t>find</a:t>
            </a:r>
            <a:r>
              <a:rPr sz="1400" spc="-35" dirty="0">
                <a:solidFill>
                  <a:srgbClr val="424242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Roboto Th"/>
                <a:cs typeface="Roboto Th"/>
              </a:rPr>
              <a:t>patterns</a:t>
            </a:r>
            <a:endParaRPr sz="1400">
              <a:latin typeface="Roboto Th"/>
              <a:cs typeface="Roboto 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60056" y="2879987"/>
              <a:ext cx="3852545" cy="72390"/>
            </a:xfrm>
            <a:custGeom>
              <a:avLst/>
              <a:gdLst/>
              <a:ahLst/>
              <a:cxnLst/>
              <a:rect l="l" t="t" r="r" b="b"/>
              <a:pathLst>
                <a:path w="3852545" h="72389">
                  <a:moveTo>
                    <a:pt x="3852036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3852036" y="72000"/>
                  </a:lnTo>
                  <a:lnTo>
                    <a:pt x="385203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48145">
              <a:lnSpc>
                <a:spcPct val="100000"/>
              </a:lnSpc>
              <a:spcBef>
                <a:spcPts val="105"/>
              </a:spcBef>
            </a:pPr>
            <a:r>
              <a:rPr sz="3200" spc="-220" dirty="0"/>
              <a:t>MACHINE</a:t>
            </a:r>
            <a:r>
              <a:rPr sz="3200" spc="-190" dirty="0"/>
              <a:t> </a:t>
            </a:r>
            <a:r>
              <a:rPr sz="3200" spc="-220" dirty="0"/>
              <a:t>LEARNING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796653" y="3718686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34343"/>
                </a:solidFill>
                <a:latin typeface="Tahoma"/>
                <a:cs typeface="Tahoma"/>
              </a:rPr>
              <a:t>scimit-</a:t>
            </a:r>
            <a:r>
              <a:rPr sz="2400" spc="90" dirty="0">
                <a:solidFill>
                  <a:srgbClr val="434343"/>
                </a:solidFill>
                <a:latin typeface="Tahoma"/>
                <a:cs typeface="Tahoma"/>
              </a:rPr>
              <a:t>le»ín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700" y="-12700"/>
            <a:ext cx="5041265" cy="6883400"/>
            <a:chOff x="-12700" y="-12700"/>
            <a:chExt cx="5041265" cy="68834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5015865" cy="6858000"/>
            </a:xfrm>
            <a:custGeom>
              <a:avLst/>
              <a:gdLst/>
              <a:ahLst/>
              <a:cxnLst/>
              <a:rect l="l" t="t" r="r" b="b"/>
              <a:pathLst>
                <a:path w="5015865" h="6858000">
                  <a:moveTo>
                    <a:pt x="4466844" y="1081671"/>
                  </a:moveTo>
                  <a:lnTo>
                    <a:pt x="3489706" y="1081671"/>
                  </a:lnTo>
                  <a:lnTo>
                    <a:pt x="2387155" y="5879846"/>
                  </a:lnTo>
                  <a:lnTo>
                    <a:pt x="1284605" y="1081671"/>
                  </a:lnTo>
                  <a:lnTo>
                    <a:pt x="309118" y="1081671"/>
                  </a:lnTo>
                  <a:lnTo>
                    <a:pt x="1673796" y="6858000"/>
                  </a:lnTo>
                  <a:lnTo>
                    <a:pt x="3100755" y="6858000"/>
                  </a:lnTo>
                  <a:lnTo>
                    <a:pt x="3275165" y="6120549"/>
                  </a:lnTo>
                  <a:lnTo>
                    <a:pt x="4466844" y="1081671"/>
                  </a:lnTo>
                  <a:close/>
                </a:path>
                <a:path w="5015865" h="6858000">
                  <a:moveTo>
                    <a:pt x="5015814" y="0"/>
                  </a:moveTo>
                  <a:lnTo>
                    <a:pt x="0" y="0"/>
                  </a:lnTo>
                  <a:lnTo>
                    <a:pt x="0" y="980567"/>
                  </a:lnTo>
                  <a:lnTo>
                    <a:pt x="5015814" y="980567"/>
                  </a:lnTo>
                  <a:lnTo>
                    <a:pt x="5015814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5015865" cy="981075"/>
            </a:xfrm>
            <a:custGeom>
              <a:avLst/>
              <a:gdLst/>
              <a:ahLst/>
              <a:cxnLst/>
              <a:rect l="l" t="t" r="r" b="b"/>
              <a:pathLst>
                <a:path w="5015865" h="981075">
                  <a:moveTo>
                    <a:pt x="0" y="980566"/>
                  </a:moveTo>
                  <a:lnTo>
                    <a:pt x="5015823" y="980566"/>
                  </a:lnTo>
                  <a:lnTo>
                    <a:pt x="5015823" y="0"/>
                  </a:lnTo>
                </a:path>
              </a:pathLst>
            </a:custGeom>
            <a:ln w="254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813996"/>
              <a:ext cx="5015865" cy="1044575"/>
            </a:xfrm>
            <a:custGeom>
              <a:avLst/>
              <a:gdLst/>
              <a:ahLst/>
              <a:cxnLst/>
              <a:rect l="l" t="t" r="r" b="b"/>
              <a:pathLst>
                <a:path w="5015865" h="1044575">
                  <a:moveTo>
                    <a:pt x="5015865" y="0"/>
                  </a:moveTo>
                  <a:lnTo>
                    <a:pt x="0" y="0"/>
                  </a:lnTo>
                  <a:lnTo>
                    <a:pt x="0" y="1044003"/>
                  </a:lnTo>
                  <a:lnTo>
                    <a:pt x="5015865" y="1044003"/>
                  </a:lnTo>
                  <a:lnTo>
                    <a:pt x="5015865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813996"/>
              <a:ext cx="5015865" cy="1044575"/>
            </a:xfrm>
            <a:custGeom>
              <a:avLst/>
              <a:gdLst/>
              <a:ahLst/>
              <a:cxnLst/>
              <a:rect l="l" t="t" r="r" b="b"/>
              <a:pathLst>
                <a:path w="5015865" h="1044575">
                  <a:moveTo>
                    <a:pt x="0" y="1044003"/>
                  </a:moveTo>
                  <a:lnTo>
                    <a:pt x="5015865" y="1044003"/>
                  </a:lnTo>
                  <a:lnTo>
                    <a:pt x="5015865" y="0"/>
                  </a:lnTo>
                  <a:lnTo>
                    <a:pt x="0" y="0"/>
                  </a:lnTo>
                  <a:lnTo>
                    <a:pt x="0" y="1044003"/>
                  </a:lnTo>
                  <a:close/>
                </a:path>
              </a:pathLst>
            </a:custGeom>
            <a:ln w="254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8245" y="2868295"/>
            <a:ext cx="221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3600" b="1" spc="-145" dirty="0">
                <a:solidFill>
                  <a:srgbClr val="424242"/>
                </a:solidFill>
                <a:latin typeface="Tahoma"/>
                <a:cs typeface="Tahoma"/>
              </a:rPr>
              <a:t>MACHINE </a:t>
            </a:r>
            <a:r>
              <a:rPr sz="3600" b="1" spc="-29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116" y="562483"/>
            <a:ext cx="2008505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BEBEBE"/>
                </a:solidFill>
                <a:latin typeface="Tahoma"/>
                <a:cs typeface="Tahoma"/>
              </a:rPr>
              <a:t>WHAT</a:t>
            </a:r>
            <a:r>
              <a:rPr sz="1800" b="1" spc="-10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229" dirty="0">
                <a:solidFill>
                  <a:srgbClr val="BEBEBE"/>
                </a:solidFill>
                <a:latin typeface="Tahoma"/>
                <a:cs typeface="Tahoma"/>
              </a:rPr>
              <a:t>IS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MACHINE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800" b="1" spc="-20" dirty="0">
                <a:solidFill>
                  <a:srgbClr val="BEBEBE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560"/>
              </a:spcBef>
            </a:pPr>
            <a:r>
              <a:rPr sz="1400" spc="-50" dirty="0">
                <a:solidFill>
                  <a:srgbClr val="BEBEBE"/>
                </a:solidFill>
                <a:latin typeface="Roboto Th"/>
                <a:cs typeface="Roboto Th"/>
              </a:rPr>
              <a:t>Automatically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find</a:t>
            </a:r>
            <a:r>
              <a:rPr sz="1400" spc="-1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BEBEBE"/>
                </a:solidFill>
                <a:latin typeface="Roboto Th"/>
                <a:cs typeface="Roboto Th"/>
              </a:rPr>
              <a:t>patterns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762" y="1858466"/>
            <a:ext cx="210058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BEBEBE"/>
                </a:solidFill>
                <a:latin typeface="Tahoma"/>
                <a:cs typeface="Tahoma"/>
              </a:rPr>
              <a:t>INTRODUCING</a:t>
            </a:r>
            <a:endParaRPr sz="1800">
              <a:latin typeface="Tahoma"/>
              <a:cs typeface="Tahoma"/>
            </a:endParaRPr>
          </a:p>
          <a:p>
            <a:pPr marL="591185">
              <a:lnSpc>
                <a:spcPct val="100000"/>
              </a:lnSpc>
              <a:spcBef>
                <a:spcPts val="5"/>
              </a:spcBef>
            </a:pPr>
            <a:r>
              <a:rPr sz="1800" b="1" spc="-170" dirty="0">
                <a:solidFill>
                  <a:srgbClr val="BEBEBE"/>
                </a:solidFill>
                <a:latin typeface="Tahoma"/>
                <a:cs typeface="Tahoma"/>
              </a:rPr>
              <a:t>SCIKIT-</a:t>
            </a:r>
            <a:r>
              <a:rPr sz="1800" b="1" spc="-70" dirty="0">
                <a:solidFill>
                  <a:srgbClr val="BEBEBE"/>
                </a:solidFill>
                <a:latin typeface="Tahoma"/>
                <a:cs typeface="Tahoma"/>
              </a:rPr>
              <a:t>LEARN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80" dirty="0">
                <a:solidFill>
                  <a:srgbClr val="BEBEBE"/>
                </a:solidFill>
                <a:latin typeface="Roboto Th"/>
                <a:cs typeface="Roboto Th"/>
              </a:rPr>
              <a:t>Machine</a:t>
            </a:r>
            <a:r>
              <a:rPr sz="1400" spc="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BEBEBE"/>
                </a:solidFill>
                <a:latin typeface="Roboto Th"/>
                <a:cs typeface="Roboto Th"/>
              </a:rPr>
              <a:t>learning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BEBEBE"/>
                </a:solidFill>
                <a:latin typeface="Roboto Th"/>
                <a:cs typeface="Roboto Th"/>
              </a:rPr>
              <a:t>with</a:t>
            </a:r>
            <a:r>
              <a:rPr sz="1400" spc="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BEBEBE"/>
                </a:solidFill>
                <a:latin typeface="Roboto Th"/>
                <a:cs typeface="Roboto Th"/>
              </a:rPr>
              <a:t>Python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1390" y="732485"/>
            <a:ext cx="672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BEBEBE"/>
                </a:solidFill>
              </a:rPr>
              <a:t>01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396359" y="0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0"/>
                </a:moveTo>
                <a:lnTo>
                  <a:pt x="0" y="319163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98" y="4175252"/>
            <a:ext cx="9525" cy="2682875"/>
          </a:xfrm>
          <a:custGeom>
            <a:avLst/>
            <a:gdLst/>
            <a:ahLst/>
            <a:cxnLst/>
            <a:rect l="l" t="t" r="r" b="b"/>
            <a:pathLst>
              <a:path w="9525" h="2682875">
                <a:moveTo>
                  <a:pt x="9525" y="0"/>
                </a:moveTo>
                <a:lnTo>
                  <a:pt x="0" y="0"/>
                </a:lnTo>
                <a:lnTo>
                  <a:pt x="0" y="2682748"/>
                </a:lnTo>
                <a:lnTo>
                  <a:pt x="9525" y="2682748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126" y="3155441"/>
            <a:ext cx="2615565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6715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BEBEBE"/>
                </a:solidFill>
                <a:latin typeface="Tahoma"/>
                <a:cs typeface="Tahoma"/>
              </a:rPr>
              <a:t>HYPERPARAMETERS </a:t>
            </a:r>
            <a:r>
              <a:rPr sz="1800" b="1" spc="-114" dirty="0">
                <a:solidFill>
                  <a:srgbClr val="BEBEBE"/>
                </a:solidFill>
                <a:latin typeface="Tahoma"/>
                <a:cs typeface="Tahoma"/>
              </a:rPr>
              <a:t>AND </a:t>
            </a: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CROSS</a:t>
            </a:r>
            <a:r>
              <a:rPr sz="1800" b="1" spc="-12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marL="1179195" marR="5080" indent="231140">
              <a:lnSpc>
                <a:spcPct val="100000"/>
              </a:lnSpc>
              <a:spcBef>
                <a:spcPts val="560"/>
              </a:spcBef>
            </a:pPr>
            <a:r>
              <a:rPr sz="1400" spc="-60" dirty="0">
                <a:solidFill>
                  <a:srgbClr val="BEBEBE"/>
                </a:solidFill>
                <a:latin typeface="Roboto Th"/>
                <a:cs typeface="Roboto Th"/>
              </a:rPr>
              <a:t>Holdout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BEBEBE"/>
                </a:solidFill>
                <a:latin typeface="Roboto Th"/>
                <a:cs typeface="Roboto Th"/>
              </a:rPr>
              <a:t>samples </a:t>
            </a:r>
            <a:r>
              <a:rPr sz="1400" spc="-80" dirty="0">
                <a:solidFill>
                  <a:srgbClr val="BEBEBE"/>
                </a:solidFill>
                <a:latin typeface="Roboto Th"/>
                <a:cs typeface="Roboto Th"/>
              </a:rPr>
              <a:t>and</a:t>
            </a:r>
            <a:r>
              <a:rPr sz="1400" spc="4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95" dirty="0">
                <a:solidFill>
                  <a:srgbClr val="BEBEBE"/>
                </a:solidFill>
                <a:latin typeface="Roboto Th"/>
                <a:cs typeface="Roboto Th"/>
              </a:rPr>
              <a:t>cross-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validation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2514" y="2723134"/>
            <a:ext cx="1370330" cy="8591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85" dirty="0">
                <a:solidFill>
                  <a:srgbClr val="BEBEBE"/>
                </a:solidFill>
                <a:latin typeface="Tahoma"/>
                <a:cs typeface="Tahoma"/>
              </a:rPr>
              <a:t>K-</a:t>
            </a: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MEANS 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CLUSTERING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0" dirty="0">
                <a:solidFill>
                  <a:srgbClr val="BEBEBE"/>
                </a:solidFill>
                <a:latin typeface="Roboto Th"/>
                <a:cs typeface="Roboto Th"/>
              </a:rPr>
              <a:t>Object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grouping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2514" y="4202505"/>
            <a:ext cx="2218690" cy="6762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b="1" spc="-150" dirty="0">
                <a:solidFill>
                  <a:srgbClr val="BEBEBE"/>
                </a:solidFill>
                <a:latin typeface="Tahoma"/>
                <a:cs typeface="Tahoma"/>
              </a:rPr>
              <a:t>ASSOCIATION</a:t>
            </a:r>
            <a:r>
              <a:rPr sz="1800" b="1" spc="-7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RULES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70" dirty="0">
                <a:solidFill>
                  <a:srgbClr val="BEBEBE"/>
                </a:solidFill>
                <a:latin typeface="Roboto Th"/>
                <a:cs typeface="Roboto Th"/>
              </a:rPr>
              <a:t>Frequent</a:t>
            </a:r>
            <a:r>
              <a:rPr sz="1400" spc="-3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itemsets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2514" y="5317058"/>
            <a:ext cx="211709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BEBEBE"/>
                </a:solidFill>
                <a:latin typeface="Tahoma"/>
                <a:cs typeface="Tahoma"/>
              </a:rPr>
              <a:t>ARTIFICIAL</a:t>
            </a:r>
            <a:r>
              <a:rPr sz="1800" b="1" spc="-70" dirty="0">
                <a:solidFill>
                  <a:srgbClr val="BEBEBE"/>
                </a:solidFill>
                <a:latin typeface="Tahoma"/>
                <a:cs typeface="Tahoma"/>
              </a:rPr>
              <a:t> NEURAL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50" dirty="0">
                <a:solidFill>
                  <a:srgbClr val="BEBEBE"/>
                </a:solidFill>
                <a:latin typeface="Roboto Th"/>
                <a:cs typeface="Roboto Th"/>
              </a:rPr>
              <a:t>Imitate</a:t>
            </a:r>
            <a:r>
              <a:rPr sz="1400" spc="-1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BEBEBE"/>
                </a:solidFill>
                <a:latin typeface="Roboto Th"/>
                <a:cs typeface="Roboto Th"/>
              </a:rPr>
              <a:t>the</a:t>
            </a:r>
            <a:r>
              <a:rPr sz="1400" spc="-1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14" dirty="0">
                <a:solidFill>
                  <a:srgbClr val="BEBEBE"/>
                </a:solidFill>
                <a:latin typeface="Roboto Th"/>
                <a:cs typeface="Roboto Th"/>
              </a:rPr>
              <a:t>human</a:t>
            </a:r>
            <a:r>
              <a:rPr sz="1400" spc="-2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brain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6421" y="2027885"/>
            <a:ext cx="798195" cy="3336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4800" b="1" spc="-135" dirty="0">
                <a:solidFill>
                  <a:srgbClr val="BEBEBE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4440"/>
              </a:spcBef>
            </a:pPr>
            <a:r>
              <a:rPr sz="4800" b="1" spc="-165" dirty="0">
                <a:solidFill>
                  <a:srgbClr val="BEBEBE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55"/>
              </a:spcBef>
            </a:pPr>
            <a:r>
              <a:rPr sz="4800" b="1" spc="-25" dirty="0">
                <a:solidFill>
                  <a:srgbClr val="434343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3667" y="4636884"/>
            <a:ext cx="1391285" cy="6756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b="1" spc="-140" dirty="0">
                <a:solidFill>
                  <a:srgbClr val="434343"/>
                </a:solidFill>
                <a:latin typeface="Tahoma"/>
                <a:cs typeface="Tahoma"/>
              </a:rPr>
              <a:t>REGRESSION</a:t>
            </a:r>
            <a:endParaRPr sz="18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560"/>
              </a:spcBef>
            </a:pP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Best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fitting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line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6333" y="1559128"/>
            <a:ext cx="788670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80" dirty="0">
                <a:solidFill>
                  <a:srgbClr val="BEBEBE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5"/>
              </a:spcBef>
            </a:pPr>
            <a:r>
              <a:rPr sz="4800" b="1" spc="-434" dirty="0">
                <a:solidFill>
                  <a:srgbClr val="BEBEBE"/>
                </a:solidFill>
                <a:latin typeface="Tahoma"/>
                <a:cs typeface="Tahoma"/>
              </a:rPr>
              <a:t>0G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85"/>
              </a:spcBef>
            </a:pPr>
            <a:r>
              <a:rPr sz="4800" b="1" spc="-340" dirty="0">
                <a:solidFill>
                  <a:srgbClr val="BEBEBE"/>
                </a:solidFill>
                <a:latin typeface="Tahoma"/>
                <a:cs typeface="Tahoma"/>
              </a:rPr>
              <a:t>07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0"/>
              </a:spcBef>
            </a:pPr>
            <a:r>
              <a:rPr sz="4800" b="1" spc="-40" dirty="0">
                <a:solidFill>
                  <a:srgbClr val="BEBEBE"/>
                </a:solidFill>
                <a:latin typeface="Tahoma"/>
                <a:cs typeface="Tahoma"/>
              </a:rPr>
              <a:t>08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92514" y="1600040"/>
            <a:ext cx="1769745" cy="685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b="1" spc="-185" dirty="0">
                <a:solidFill>
                  <a:srgbClr val="BEBEBE"/>
                </a:solidFill>
                <a:latin typeface="Tahoma"/>
                <a:cs typeface="Tahoma"/>
              </a:rPr>
              <a:t>DECISION</a:t>
            </a:r>
            <a:r>
              <a:rPr sz="1800" b="1" spc="-10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BEBEBE"/>
                </a:solidFill>
                <a:latin typeface="Tahoma"/>
                <a:cs typeface="Tahoma"/>
              </a:rPr>
              <a:t>TREES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Best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separating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lines</a:t>
            </a:r>
            <a:endParaRPr sz="1400">
              <a:latin typeface="Roboto Th"/>
              <a:cs typeface="Roboto 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6730"/>
            <a:chOff x="0" y="0"/>
            <a:chExt cx="12192000" cy="6856730"/>
          </a:xfrm>
        </p:grpSpPr>
        <p:sp>
          <p:nvSpPr>
            <p:cNvPr id="4" name="object 4"/>
            <p:cNvSpPr/>
            <p:nvPr/>
          </p:nvSpPr>
          <p:spPr>
            <a:xfrm>
              <a:off x="771931" y="712597"/>
              <a:ext cx="10619740" cy="0"/>
            </a:xfrm>
            <a:custGeom>
              <a:avLst/>
              <a:gdLst/>
              <a:ahLst/>
              <a:cxnLst/>
              <a:rect l="l" t="t" r="r" b="b"/>
              <a:pathLst>
                <a:path w="10619740">
                  <a:moveTo>
                    <a:pt x="0" y="0"/>
                  </a:moveTo>
                  <a:lnTo>
                    <a:pt x="10619206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63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6300" y="2775252"/>
              <a:ext cx="5912485" cy="92075"/>
            </a:xfrm>
            <a:custGeom>
              <a:avLst/>
              <a:gdLst/>
              <a:ahLst/>
              <a:cxnLst/>
              <a:rect l="l" t="t" r="r" b="b"/>
              <a:pathLst>
                <a:path w="5912484" h="92075">
                  <a:moveTo>
                    <a:pt x="5912358" y="0"/>
                  </a:moveTo>
                  <a:lnTo>
                    <a:pt x="0" y="0"/>
                  </a:lnTo>
                  <a:lnTo>
                    <a:pt x="0" y="91899"/>
                  </a:lnTo>
                  <a:lnTo>
                    <a:pt x="5912358" y="91899"/>
                  </a:lnTo>
                  <a:lnTo>
                    <a:pt x="5912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0" dirty="0"/>
              <a:t>SUPERVISED</a:t>
            </a:r>
            <a:r>
              <a:rPr sz="3200" spc="-175" dirty="0"/>
              <a:t> </a:t>
            </a:r>
            <a:r>
              <a:rPr sz="3200" spc="-250" dirty="0"/>
              <a:t>LEARNING:</a:t>
            </a:r>
            <a:r>
              <a:rPr sz="3200" spc="-170" dirty="0"/>
              <a:t> </a:t>
            </a:r>
            <a:r>
              <a:rPr sz="3200" spc="-229" dirty="0"/>
              <a:t>REGRESSION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8982" y="3718686"/>
            <a:ext cx="471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434343"/>
                </a:solidFill>
                <a:latin typeface="Tahoma"/>
                <a:cs typeface="Tahoma"/>
              </a:rPr>
              <a:t>Line»í</a:t>
            </a:r>
            <a:r>
              <a:rPr sz="2400" spc="-1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34343"/>
                </a:solidFill>
                <a:latin typeface="Tahoma"/>
                <a:cs typeface="Tahoma"/>
              </a:rPr>
              <a:t>»nd</a:t>
            </a:r>
            <a:r>
              <a:rPr sz="2400" spc="-1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434343"/>
                </a:solidFill>
                <a:latin typeface="Tahoma"/>
                <a:cs typeface="Tahoma"/>
              </a:rPr>
              <a:t>Polynomi»l</a:t>
            </a:r>
            <a:r>
              <a:rPr sz="2400" spc="-195" dirty="0">
                <a:solidFill>
                  <a:srgbClr val="43434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434343"/>
                </a:solidFill>
                <a:latin typeface="Tahoma"/>
                <a:cs typeface="Tahoma"/>
              </a:rPr>
              <a:t>Regíession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2298645"/>
            <a:ext cx="8439150" cy="22085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spc="-10" dirty="0">
                <a:solidFill>
                  <a:srgbClr val="434343"/>
                </a:solidFill>
                <a:latin typeface="Roboto Th"/>
                <a:cs typeface="Roboto Th"/>
              </a:rPr>
              <a:t>What?</a:t>
            </a:r>
            <a:endParaRPr sz="16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prediction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numerical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outcomes</a:t>
            </a:r>
            <a:endParaRPr sz="1400">
              <a:latin typeface="Roboto Th"/>
              <a:cs typeface="Roboto Th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4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434343"/>
                </a:solidFill>
                <a:latin typeface="Roboto Th"/>
                <a:cs typeface="Roboto Th"/>
              </a:rPr>
              <a:t>How?</a:t>
            </a:r>
            <a:endParaRPr sz="16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Fit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mathematical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function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data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model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relationship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 Th"/>
                <a:cs typeface="Roboto Th"/>
              </a:rPr>
              <a:t>between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features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 Th"/>
                <a:cs typeface="Roboto Th"/>
              </a:rPr>
              <a:t>and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target.</a:t>
            </a:r>
            <a:endParaRPr sz="1400">
              <a:latin typeface="Roboto Th"/>
              <a:cs typeface="Roboto Th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4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Linear</a:t>
            </a:r>
            <a:r>
              <a:rPr sz="1400" b="1" spc="3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Regression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Fits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a </a:t>
            </a:r>
            <a:r>
              <a:rPr sz="1400" spc="-25" dirty="0">
                <a:solidFill>
                  <a:srgbClr val="006FC0"/>
                </a:solidFill>
                <a:latin typeface="Roboto Th"/>
                <a:cs typeface="Roboto Th"/>
              </a:rPr>
              <a:t>linear</a:t>
            </a:r>
            <a:r>
              <a:rPr sz="1400" spc="10" dirty="0">
                <a:solidFill>
                  <a:srgbClr val="006FC0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006FC0"/>
                </a:solidFill>
                <a:latin typeface="Roboto Th"/>
                <a:cs typeface="Roboto Th"/>
              </a:rPr>
              <a:t>function</a:t>
            </a:r>
            <a:r>
              <a:rPr sz="1400" spc="-35" dirty="0">
                <a:solidFill>
                  <a:srgbClr val="006FC0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predict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a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numerical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outcome.</a:t>
            </a:r>
            <a:endParaRPr sz="14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Polynomial</a:t>
            </a:r>
            <a:r>
              <a:rPr sz="1400" b="1" spc="2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Regression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Fits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a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006FC0"/>
                </a:solidFill>
                <a:latin typeface="Roboto Th"/>
                <a:cs typeface="Roboto Th"/>
              </a:rPr>
              <a:t>polynomial</a:t>
            </a:r>
            <a:r>
              <a:rPr sz="1400" spc="-15" dirty="0">
                <a:solidFill>
                  <a:srgbClr val="006FC0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006FC0"/>
                </a:solidFill>
                <a:latin typeface="Roboto Th"/>
                <a:cs typeface="Roboto Th"/>
              </a:rPr>
              <a:t>function</a:t>
            </a:r>
            <a:r>
              <a:rPr sz="1400" spc="-30" dirty="0">
                <a:solidFill>
                  <a:srgbClr val="006FC0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(with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varying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degrees)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capture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10" dirty="0">
                <a:solidFill>
                  <a:srgbClr val="434343"/>
                </a:solidFill>
                <a:latin typeface="Roboto Th"/>
                <a:cs typeface="Roboto Th"/>
              </a:rPr>
              <a:t>non-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linear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relationships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in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data.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885" marR="5080" indent="100584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REGRESSION </a:t>
            </a:r>
            <a:r>
              <a:rPr spc="-204" dirty="0"/>
              <a:t>(SUPERVISED</a:t>
            </a:r>
            <a:r>
              <a:rPr spc="-130" dirty="0"/>
              <a:t> </a:t>
            </a:r>
            <a:r>
              <a:rPr spc="-210" dirty="0"/>
              <a:t>LEARNING)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3830" y="6492951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5" dirty="0"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2663" y="2102739"/>
            <a:ext cx="4464558" cy="30232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232" y="1821942"/>
            <a:ext cx="4589145" cy="1561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Prediction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of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numerical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features</a:t>
            </a:r>
            <a:endParaRPr sz="1400">
              <a:latin typeface="Roboto Th"/>
              <a:cs typeface="Roboto Th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One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predictor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(independent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feature):</a:t>
            </a:r>
            <a:endParaRPr sz="1400">
              <a:latin typeface="Roboto Th"/>
              <a:cs typeface="Roboto Th"/>
            </a:endParaRPr>
          </a:p>
          <a:p>
            <a:pPr marL="279400">
              <a:lnSpc>
                <a:spcPct val="100000"/>
              </a:lnSpc>
              <a:spcBef>
                <a:spcPts val="405"/>
              </a:spcBef>
            </a:pP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Try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to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fit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a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line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data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in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best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possible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way: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y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= ax +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spc="-50" dirty="0">
                <a:solidFill>
                  <a:srgbClr val="006FC0"/>
                </a:solidFill>
                <a:latin typeface="Roboto Cn"/>
                <a:cs typeface="Roboto Cn"/>
              </a:rPr>
              <a:t>b</a:t>
            </a:r>
            <a:endParaRPr sz="1400">
              <a:latin typeface="Roboto Cn"/>
              <a:cs typeface="Roboto Cn"/>
            </a:endParaRPr>
          </a:p>
          <a:p>
            <a:pPr marL="9271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006FC0"/>
                </a:solidFill>
                <a:latin typeface="Roboto Th"/>
                <a:cs typeface="Roboto Th"/>
              </a:rPr>
              <a:t>a:</a:t>
            </a:r>
            <a:r>
              <a:rPr sz="1400" spc="-10" dirty="0">
                <a:solidFill>
                  <a:srgbClr val="006FC0"/>
                </a:solidFill>
                <a:latin typeface="Roboto Th"/>
                <a:cs typeface="Roboto Th"/>
              </a:rPr>
              <a:t> slope</a:t>
            </a:r>
            <a:endParaRPr sz="1400">
              <a:latin typeface="Roboto Th"/>
              <a:cs typeface="Roboto Th"/>
            </a:endParaRPr>
          </a:p>
          <a:p>
            <a:pPr marL="92710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006FC0"/>
                </a:solidFill>
                <a:latin typeface="Roboto Th"/>
                <a:cs typeface="Roboto Th"/>
              </a:rPr>
              <a:t>b:</a:t>
            </a:r>
            <a:r>
              <a:rPr sz="1400" spc="-30" dirty="0">
                <a:solidFill>
                  <a:srgbClr val="006FC0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Roboto Th"/>
                <a:cs typeface="Roboto Th"/>
              </a:rPr>
              <a:t>intercept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832" y="4415383"/>
            <a:ext cx="3757295" cy="108521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495"/>
              </a:spcBef>
              <a:buClr>
                <a:srgbClr val="000000"/>
              </a:buClr>
              <a:buFont typeface="Arial MT"/>
              <a:buChar char="•"/>
              <a:tabLst>
                <a:tab pos="324485" algn="l"/>
              </a:tabLst>
            </a:pP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Multiple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predictors: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y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=</a:t>
            </a:r>
            <a:r>
              <a:rPr sz="1400" b="1" spc="10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b</a:t>
            </a:r>
            <a:r>
              <a:rPr sz="1400" b="1" spc="-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 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1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1</a:t>
            </a:r>
            <a:r>
              <a:rPr sz="1350" b="1" spc="202" baseline="-21604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 a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baseline="-21604" dirty="0">
                <a:solidFill>
                  <a:srgbClr val="006FC0"/>
                </a:solidFill>
                <a:latin typeface="Roboto Cn"/>
                <a:cs typeface="Roboto Cn"/>
              </a:rPr>
              <a:t>2</a:t>
            </a:r>
            <a:r>
              <a:rPr sz="1350" b="1" spc="195" baseline="-21604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 …</a:t>
            </a:r>
            <a:r>
              <a:rPr sz="1400" b="1" spc="5" dirty="0">
                <a:solidFill>
                  <a:srgbClr val="006FC0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006FC0"/>
                </a:solidFill>
                <a:latin typeface="Roboto Cn"/>
                <a:cs typeface="Roboto Cn"/>
              </a:rPr>
              <a:t>+ 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a</a:t>
            </a:r>
            <a:r>
              <a:rPr sz="1350" b="1" spc="-30" baseline="-21604" dirty="0">
                <a:solidFill>
                  <a:srgbClr val="006FC0"/>
                </a:solidFill>
                <a:latin typeface="Roboto Cn"/>
                <a:cs typeface="Roboto Cn"/>
              </a:rPr>
              <a:t>n</a:t>
            </a:r>
            <a:r>
              <a:rPr sz="1400" b="1" spc="-20" dirty="0">
                <a:solidFill>
                  <a:srgbClr val="006FC0"/>
                </a:solidFill>
                <a:latin typeface="Roboto Cn"/>
                <a:cs typeface="Roboto Cn"/>
              </a:rPr>
              <a:t>x</a:t>
            </a:r>
            <a:r>
              <a:rPr sz="1350" b="1" spc="-30" baseline="-21604" dirty="0">
                <a:solidFill>
                  <a:srgbClr val="006FC0"/>
                </a:solidFill>
                <a:latin typeface="Roboto Cn"/>
                <a:cs typeface="Roboto Cn"/>
              </a:rPr>
              <a:t>n</a:t>
            </a:r>
            <a:endParaRPr sz="1350" baseline="-21604">
              <a:latin typeface="Roboto Cn"/>
              <a:cs typeface="Roboto Cn"/>
            </a:endParaRPr>
          </a:p>
          <a:p>
            <a:pPr marL="952500" marR="375920">
              <a:lnSpc>
                <a:spcPts val="2090"/>
              </a:lnSpc>
              <a:spcBef>
                <a:spcPts val="125"/>
              </a:spcBef>
            </a:pP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n: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 Th"/>
                <a:cs typeface="Roboto Th"/>
              </a:rPr>
              <a:t>number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independent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features </a:t>
            </a:r>
            <a:r>
              <a:rPr sz="1400" dirty="0">
                <a:solidFill>
                  <a:srgbClr val="006FC0"/>
                </a:solidFill>
                <a:latin typeface="Roboto Th"/>
                <a:cs typeface="Roboto Th"/>
              </a:rPr>
              <a:t>a</a:t>
            </a:r>
            <a:r>
              <a:rPr sz="1350" baseline="-21604" dirty="0">
                <a:solidFill>
                  <a:srgbClr val="006FC0"/>
                </a:solidFill>
                <a:latin typeface="Roboto Th"/>
                <a:cs typeface="Roboto Th"/>
              </a:rPr>
              <a:t>1</a:t>
            </a:r>
            <a:r>
              <a:rPr sz="1350" spc="172" baseline="-21604" dirty="0">
                <a:solidFill>
                  <a:srgbClr val="006FC0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006FC0"/>
                </a:solidFill>
                <a:latin typeface="Arial MT"/>
                <a:cs typeface="Arial MT"/>
              </a:rPr>
              <a:t>…</a:t>
            </a:r>
            <a:r>
              <a:rPr sz="1400" spc="-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006FC0"/>
                </a:solidFill>
                <a:latin typeface="Roboto Th"/>
                <a:cs typeface="Roboto Th"/>
              </a:rPr>
              <a:t>a</a:t>
            </a:r>
            <a:r>
              <a:rPr sz="1350" spc="-30" baseline="-21604" dirty="0">
                <a:solidFill>
                  <a:srgbClr val="006FC0"/>
                </a:solidFill>
                <a:latin typeface="Roboto Th"/>
                <a:cs typeface="Roboto Th"/>
              </a:rPr>
              <a:t>n</a:t>
            </a:r>
            <a:r>
              <a:rPr sz="1400" spc="-20" dirty="0">
                <a:solidFill>
                  <a:srgbClr val="006FC0"/>
                </a:solidFill>
                <a:latin typeface="Arial MT"/>
                <a:cs typeface="Arial MT"/>
              </a:rPr>
              <a:t>:</a:t>
            </a:r>
            <a:r>
              <a:rPr sz="1400" spc="-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 MT"/>
                <a:cs typeface="Arial MT"/>
              </a:rPr>
              <a:t>slopes</a:t>
            </a:r>
            <a:endParaRPr sz="1400">
              <a:latin typeface="Arial MT"/>
              <a:cs typeface="Arial MT"/>
            </a:endParaRPr>
          </a:p>
          <a:p>
            <a:pPr marL="952500">
              <a:lnSpc>
                <a:spcPct val="100000"/>
              </a:lnSpc>
              <a:spcBef>
                <a:spcPts val="280"/>
              </a:spcBef>
            </a:pPr>
            <a:r>
              <a:rPr sz="1400" dirty="0">
                <a:solidFill>
                  <a:srgbClr val="006FC0"/>
                </a:solidFill>
                <a:latin typeface="Arial MT"/>
                <a:cs typeface="Arial MT"/>
              </a:rPr>
              <a:t>b:</a:t>
            </a:r>
            <a:r>
              <a:rPr sz="14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 MT"/>
                <a:cs typeface="Arial MT"/>
              </a:rPr>
              <a:t>intercept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1025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04" dirty="0"/>
              <a:t>REGRESSION</a:t>
            </a:r>
          </a:p>
        </p:txBody>
      </p:sp>
      <p:sp>
        <p:nvSpPr>
          <p:cNvPr id="6" name="object 6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51669" y="4962562"/>
            <a:ext cx="130175" cy="163830"/>
          </a:xfrm>
          <a:custGeom>
            <a:avLst/>
            <a:gdLst/>
            <a:ahLst/>
            <a:cxnLst/>
            <a:rect l="l" t="t" r="r" b="b"/>
            <a:pathLst>
              <a:path w="130175" h="163829">
                <a:moveTo>
                  <a:pt x="130009" y="0"/>
                </a:moveTo>
                <a:lnTo>
                  <a:pt x="0" y="0"/>
                </a:lnTo>
                <a:lnTo>
                  <a:pt x="0" y="163410"/>
                </a:lnTo>
                <a:lnTo>
                  <a:pt x="130009" y="163410"/>
                </a:lnTo>
                <a:lnTo>
                  <a:pt x="13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08519" y="3203994"/>
            <a:ext cx="130175" cy="163830"/>
          </a:xfrm>
          <a:custGeom>
            <a:avLst/>
            <a:gdLst/>
            <a:ahLst/>
            <a:cxnLst/>
            <a:rect l="l" t="t" r="r" b="b"/>
            <a:pathLst>
              <a:path w="130175" h="163829">
                <a:moveTo>
                  <a:pt x="130009" y="0"/>
                </a:moveTo>
                <a:lnTo>
                  <a:pt x="0" y="0"/>
                </a:lnTo>
                <a:lnTo>
                  <a:pt x="0" y="163410"/>
                </a:lnTo>
                <a:lnTo>
                  <a:pt x="130009" y="163410"/>
                </a:lnTo>
                <a:lnTo>
                  <a:pt x="130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13830" y="6492951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5" dirty="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033" y="579881"/>
            <a:ext cx="6833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3" name="object 3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6FC0"/>
                </a:solidFill>
                <a:latin typeface="Courier New"/>
                <a:cs typeface="Courier New"/>
              </a:rPr>
              <a:t>from</a:t>
            </a:r>
            <a:r>
              <a:rPr sz="1800" b="0" spc="-1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0" dirty="0">
                <a:latin typeface="Courier New"/>
                <a:cs typeface="Courier New"/>
              </a:rPr>
              <a:t>sklearn.linear_model</a:t>
            </a:r>
            <a:r>
              <a:rPr sz="1800" b="0" spc="-90" dirty="0">
                <a:latin typeface="Courier New"/>
                <a:cs typeface="Courier New"/>
              </a:rPr>
              <a:t> </a:t>
            </a:r>
            <a:r>
              <a:rPr sz="1800" b="0" dirty="0">
                <a:solidFill>
                  <a:srgbClr val="006FC0"/>
                </a:solidFill>
                <a:latin typeface="Courier New"/>
                <a:cs typeface="Courier New"/>
              </a:rPr>
              <a:t>import</a:t>
            </a:r>
            <a:r>
              <a:rPr sz="1800" b="0" spc="-1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/>
              <a:t>LinearRegression</a:t>
            </a:r>
            <a:endParaRPr sz="180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95"/>
              </a:spcBef>
            </a:pPr>
            <a:r>
              <a:rPr sz="1800" b="0" dirty="0">
                <a:latin typeface="Courier New"/>
                <a:cs typeface="Courier New"/>
              </a:rPr>
              <a:t>model</a:t>
            </a:r>
            <a:r>
              <a:rPr sz="1800" b="0" spc="-40" dirty="0">
                <a:latin typeface="Courier New"/>
                <a:cs typeface="Courier New"/>
              </a:rPr>
              <a:t> </a:t>
            </a:r>
            <a:r>
              <a:rPr sz="1800" b="0" dirty="0">
                <a:latin typeface="Courier New"/>
                <a:cs typeface="Courier New"/>
              </a:rPr>
              <a:t>=</a:t>
            </a:r>
            <a:r>
              <a:rPr sz="1800" b="0" spc="-30" dirty="0">
                <a:latin typeface="Courier New"/>
                <a:cs typeface="Courier New"/>
              </a:rPr>
              <a:t> </a:t>
            </a:r>
            <a:r>
              <a:rPr sz="1800" b="0" spc="-10" dirty="0">
                <a:latin typeface="Courier New"/>
                <a:cs typeface="Courier New"/>
              </a:rPr>
              <a:t>LinearRegression(fit_intercept=True)</a:t>
            </a:r>
            <a:endParaRPr sz="1800">
              <a:latin typeface="Courier New"/>
              <a:cs typeface="Courier New"/>
            </a:endParaRPr>
          </a:p>
          <a:p>
            <a:pPr marL="266065">
              <a:lnSpc>
                <a:spcPct val="100000"/>
              </a:lnSpc>
              <a:spcBef>
                <a:spcPts val="1635"/>
              </a:spcBef>
            </a:pPr>
            <a:endParaRPr sz="1800">
              <a:latin typeface="Courier New"/>
              <a:cs typeface="Courier New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sz="2000" b="0" spc="-40" dirty="0">
                <a:latin typeface="Roboto Th"/>
                <a:cs typeface="Roboto Th"/>
              </a:rPr>
              <a:t>Hyperparameters</a:t>
            </a:r>
            <a:r>
              <a:rPr sz="1600" spc="-40" dirty="0">
                <a:latin typeface="Roboto Cn"/>
                <a:cs typeface="Roboto Cn"/>
              </a:rPr>
              <a:t>:</a:t>
            </a:r>
            <a:endParaRPr sz="1600">
              <a:latin typeface="Roboto Cn"/>
              <a:cs typeface="Roboto Cn"/>
            </a:endParaRPr>
          </a:p>
          <a:p>
            <a:pPr marL="319405">
              <a:lnSpc>
                <a:spcPct val="100000"/>
              </a:lnSpc>
              <a:spcBef>
                <a:spcPts val="1810"/>
              </a:spcBef>
            </a:pPr>
            <a:r>
              <a:rPr spc="-10" dirty="0">
                <a:solidFill>
                  <a:srgbClr val="00AF50"/>
                </a:solidFill>
                <a:latin typeface="Roboto Cn"/>
                <a:cs typeface="Roboto Cn"/>
              </a:rPr>
              <a:t>fit_intercept</a:t>
            </a:r>
          </a:p>
          <a:p>
            <a:pPr marL="565150" indent="-286385">
              <a:lnSpc>
                <a:spcPct val="100000"/>
              </a:lnSpc>
              <a:buFont typeface="Arial MT"/>
              <a:buChar char="•"/>
              <a:tabLst>
                <a:tab pos="565785" algn="l"/>
              </a:tabLst>
            </a:pPr>
            <a:r>
              <a:rPr dirty="0">
                <a:latin typeface="Roboto Cn"/>
                <a:cs typeface="Roboto Cn"/>
              </a:rPr>
              <a:t>Type</a:t>
            </a:r>
            <a:r>
              <a:rPr b="0" dirty="0">
                <a:latin typeface="Roboto Th"/>
                <a:cs typeface="Roboto Th"/>
              </a:rPr>
              <a:t>:</a:t>
            </a:r>
            <a:r>
              <a:rPr b="0" spc="3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boolean,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default</a:t>
            </a:r>
            <a:r>
              <a:rPr b="0" spc="30" dirty="0">
                <a:latin typeface="Roboto Th"/>
                <a:cs typeface="Roboto Th"/>
              </a:rPr>
              <a:t> </a:t>
            </a:r>
            <a:r>
              <a:rPr b="0" spc="-114" dirty="0">
                <a:latin typeface="Roboto Th"/>
                <a:cs typeface="Roboto Th"/>
              </a:rPr>
              <a:t>=</a:t>
            </a:r>
            <a:r>
              <a:rPr b="0" spc="40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True</a:t>
            </a:r>
          </a:p>
          <a:p>
            <a:pPr marL="565150" marR="635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65785" algn="l"/>
              </a:tabLst>
            </a:pPr>
            <a:r>
              <a:rPr dirty="0">
                <a:latin typeface="Roboto Cn"/>
                <a:cs typeface="Roboto Cn"/>
              </a:rPr>
              <a:t>Description</a:t>
            </a:r>
            <a:r>
              <a:rPr b="0" dirty="0">
                <a:latin typeface="Roboto Th"/>
                <a:cs typeface="Roboto Th"/>
              </a:rPr>
              <a:t>: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Determines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whether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or</a:t>
            </a:r>
            <a:r>
              <a:rPr b="0" spc="-20" dirty="0">
                <a:latin typeface="Roboto Th"/>
                <a:cs typeface="Roboto Th"/>
              </a:rPr>
              <a:t> not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the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55" dirty="0">
                <a:latin typeface="Roboto Th"/>
                <a:cs typeface="Roboto Th"/>
              </a:rPr>
              <a:t>model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45" dirty="0">
                <a:latin typeface="Roboto Th"/>
                <a:cs typeface="Roboto Th"/>
              </a:rPr>
              <a:t>should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calculate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intercept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10" dirty="0">
                <a:latin typeface="Roboto Th"/>
                <a:cs typeface="Roboto Th"/>
              </a:rPr>
              <a:t>(also </a:t>
            </a:r>
            <a:r>
              <a:rPr b="0" spc="-25" dirty="0">
                <a:latin typeface="Roboto Th"/>
                <a:cs typeface="Roboto Th"/>
              </a:rPr>
              <a:t>called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bias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term).If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True,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the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model</a:t>
            </a:r>
            <a:r>
              <a:rPr b="0" spc="-10" dirty="0">
                <a:latin typeface="Roboto Th"/>
                <a:cs typeface="Roboto Th"/>
              </a:rPr>
              <a:t> calculates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intercept.</a:t>
            </a:r>
            <a:r>
              <a:rPr b="0" spc="-2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If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False,</a:t>
            </a:r>
            <a:r>
              <a:rPr b="0" spc="15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70" dirty="0">
                <a:latin typeface="Roboto Th"/>
                <a:cs typeface="Roboto Th"/>
              </a:rPr>
              <a:t>model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assumes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55" dirty="0">
                <a:latin typeface="Roboto Th"/>
                <a:cs typeface="Roboto Th"/>
              </a:rPr>
              <a:t>data</a:t>
            </a:r>
            <a:r>
              <a:rPr b="0" spc="1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is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already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centered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75" dirty="0">
                <a:latin typeface="Roboto Th"/>
                <a:cs typeface="Roboto Th"/>
              </a:rPr>
              <a:t>around</a:t>
            </a:r>
            <a:r>
              <a:rPr b="0" spc="-25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30" dirty="0">
                <a:latin typeface="Roboto Th"/>
                <a:cs typeface="Roboto Th"/>
              </a:rPr>
              <a:t>origin </a:t>
            </a:r>
            <a:r>
              <a:rPr b="0" dirty="0">
                <a:latin typeface="Roboto Th"/>
                <a:cs typeface="Roboto Th"/>
              </a:rPr>
              <a:t>(i.e.,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45" dirty="0">
                <a:latin typeface="Roboto Th"/>
                <a:cs typeface="Roboto Th"/>
              </a:rPr>
              <a:t>intercept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is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0).</a:t>
            </a:r>
          </a:p>
          <a:p>
            <a:pPr marL="565150" indent="-286385">
              <a:lnSpc>
                <a:spcPct val="100000"/>
              </a:lnSpc>
              <a:buFont typeface="Arial MT"/>
              <a:buChar char="•"/>
              <a:tabLst>
                <a:tab pos="565785" algn="l"/>
              </a:tabLst>
            </a:pPr>
            <a:r>
              <a:rPr dirty="0">
                <a:latin typeface="Roboto Cn"/>
                <a:cs typeface="Roboto Cn"/>
              </a:rPr>
              <a:t>Usage</a:t>
            </a:r>
            <a:r>
              <a:rPr b="0" dirty="0">
                <a:latin typeface="Roboto Th"/>
                <a:cs typeface="Roboto Th"/>
              </a:rPr>
              <a:t>: </a:t>
            </a:r>
            <a:r>
              <a:rPr b="0" spc="-45" dirty="0">
                <a:latin typeface="Roboto Th"/>
                <a:cs typeface="Roboto Th"/>
              </a:rPr>
              <a:t>fit_intercept=False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125" dirty="0">
                <a:latin typeface="Roboto Th"/>
                <a:cs typeface="Roboto Th"/>
              </a:rPr>
              <a:t>may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be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useful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if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you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know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data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is</a:t>
            </a:r>
            <a:r>
              <a:rPr b="0" spc="15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already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70" dirty="0">
                <a:latin typeface="Roboto Th"/>
                <a:cs typeface="Roboto Th"/>
              </a:rPr>
              <a:t>centered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or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85" dirty="0">
                <a:latin typeface="Roboto Th"/>
                <a:cs typeface="Roboto Th"/>
              </a:rPr>
              <a:t>you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want</a:t>
            </a:r>
            <a:r>
              <a:rPr b="0" dirty="0">
                <a:latin typeface="Roboto Th"/>
                <a:cs typeface="Roboto Th"/>
              </a:rPr>
              <a:t> a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70" dirty="0">
                <a:latin typeface="Roboto Th"/>
                <a:cs typeface="Roboto Th"/>
              </a:rPr>
              <a:t>model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without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85" dirty="0">
                <a:latin typeface="Roboto Th"/>
                <a:cs typeface="Roboto Th"/>
              </a:rPr>
              <a:t>an</a:t>
            </a:r>
            <a:r>
              <a:rPr b="0" spc="-30" dirty="0">
                <a:latin typeface="Roboto Th"/>
                <a:cs typeface="Roboto Th"/>
              </a:rPr>
              <a:t> </a:t>
            </a:r>
            <a:r>
              <a:rPr b="0" spc="-10" dirty="0">
                <a:latin typeface="Roboto Th"/>
                <a:cs typeface="Roboto Th"/>
              </a:rPr>
              <a:t>intercept.</a:t>
            </a:r>
          </a:p>
          <a:p>
            <a:pPr marL="319405">
              <a:lnSpc>
                <a:spcPct val="100000"/>
              </a:lnSpc>
              <a:spcBef>
                <a:spcPts val="1680"/>
              </a:spcBef>
            </a:pPr>
            <a:r>
              <a:rPr spc="-10" dirty="0">
                <a:solidFill>
                  <a:srgbClr val="00AF50"/>
                </a:solidFill>
                <a:latin typeface="Roboto Cn"/>
                <a:cs typeface="Roboto Cn"/>
              </a:rPr>
              <a:t>copy_X</a:t>
            </a:r>
          </a:p>
          <a:p>
            <a:pPr marL="565150" indent="-286385">
              <a:lnSpc>
                <a:spcPct val="100000"/>
              </a:lnSpc>
              <a:buFont typeface="Arial MT"/>
              <a:buChar char="•"/>
              <a:tabLst>
                <a:tab pos="565785" algn="l"/>
              </a:tabLst>
            </a:pPr>
            <a:r>
              <a:rPr dirty="0">
                <a:latin typeface="Roboto Cn"/>
                <a:cs typeface="Roboto Cn"/>
              </a:rPr>
              <a:t>Type</a:t>
            </a:r>
            <a:r>
              <a:rPr b="0" dirty="0">
                <a:latin typeface="Roboto Th"/>
                <a:cs typeface="Roboto Th"/>
              </a:rPr>
              <a:t>:</a:t>
            </a:r>
            <a:r>
              <a:rPr b="0" spc="35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boolean,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default</a:t>
            </a:r>
            <a:r>
              <a:rPr b="0" spc="35" dirty="0">
                <a:latin typeface="Roboto Th"/>
                <a:cs typeface="Roboto Th"/>
              </a:rPr>
              <a:t> </a:t>
            </a:r>
            <a:r>
              <a:rPr b="0" spc="-114" dirty="0">
                <a:latin typeface="Roboto Th"/>
                <a:cs typeface="Roboto Th"/>
              </a:rPr>
              <a:t>=</a:t>
            </a:r>
            <a:r>
              <a:rPr b="0" spc="35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True</a:t>
            </a:r>
          </a:p>
          <a:p>
            <a:pPr marL="565150" marR="5080" indent="-287020">
              <a:lnSpc>
                <a:spcPct val="100000"/>
              </a:lnSpc>
              <a:buFont typeface="Arial MT"/>
              <a:buChar char="•"/>
              <a:tabLst>
                <a:tab pos="565785" algn="l"/>
              </a:tabLst>
            </a:pPr>
            <a:r>
              <a:rPr dirty="0">
                <a:latin typeface="Roboto Cn"/>
                <a:cs typeface="Roboto Cn"/>
              </a:rPr>
              <a:t>Description</a:t>
            </a:r>
            <a:r>
              <a:rPr b="0" dirty="0">
                <a:latin typeface="Roboto Th"/>
                <a:cs typeface="Roboto Th"/>
              </a:rPr>
              <a:t>:</a:t>
            </a:r>
            <a:r>
              <a:rPr b="0" spc="-50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If</a:t>
            </a:r>
            <a:r>
              <a:rPr b="0" spc="-30" dirty="0">
                <a:latin typeface="Roboto Th"/>
                <a:cs typeface="Roboto Th"/>
              </a:rPr>
              <a:t> </a:t>
            </a:r>
            <a:r>
              <a:rPr b="0" spc="-55" dirty="0">
                <a:latin typeface="Roboto Th"/>
                <a:cs typeface="Roboto Th"/>
              </a:rPr>
              <a:t>True,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X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will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45" dirty="0">
                <a:latin typeface="Roboto Th"/>
                <a:cs typeface="Roboto Th"/>
              </a:rPr>
              <a:t>be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45" dirty="0">
                <a:latin typeface="Roboto Th"/>
                <a:cs typeface="Roboto Th"/>
              </a:rPr>
              <a:t>copied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45" dirty="0">
                <a:latin typeface="Roboto Th"/>
                <a:cs typeface="Roboto Th"/>
              </a:rPr>
              <a:t>before</a:t>
            </a:r>
            <a:r>
              <a:rPr b="0" spc="-25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fitting </a:t>
            </a:r>
            <a:r>
              <a:rPr b="0" spc="-45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model.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If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False,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80" dirty="0">
                <a:latin typeface="Roboto Th"/>
                <a:cs typeface="Roboto Th"/>
              </a:rPr>
              <a:t>changes</a:t>
            </a:r>
            <a:r>
              <a:rPr b="0" dirty="0">
                <a:latin typeface="Roboto Th"/>
                <a:cs typeface="Roboto Th"/>
              </a:rPr>
              <a:t> to</a:t>
            </a:r>
            <a:r>
              <a:rPr b="0" spc="-3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the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original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55" dirty="0">
                <a:latin typeface="Roboto Th"/>
                <a:cs typeface="Roboto Th"/>
              </a:rPr>
              <a:t>data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(such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as</a:t>
            </a:r>
            <a:r>
              <a:rPr b="0" spc="-2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scaling)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will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affect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the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10" dirty="0">
                <a:latin typeface="Roboto Th"/>
                <a:cs typeface="Roboto Th"/>
              </a:rPr>
              <a:t>original </a:t>
            </a:r>
            <a:r>
              <a:rPr b="0" spc="-35" dirty="0">
                <a:latin typeface="Roboto Th"/>
                <a:cs typeface="Roboto Th"/>
              </a:rPr>
              <a:t>dataset.</a:t>
            </a:r>
            <a:r>
              <a:rPr b="0" spc="-45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It's </a:t>
            </a:r>
            <a:r>
              <a:rPr b="0" spc="-45" dirty="0">
                <a:latin typeface="Roboto Th"/>
                <a:cs typeface="Roboto Th"/>
              </a:rPr>
              <a:t>usually</a:t>
            </a:r>
            <a:r>
              <a:rPr b="0" spc="-3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safer</a:t>
            </a:r>
            <a:r>
              <a:rPr b="0" spc="-35" dirty="0">
                <a:latin typeface="Roboto Th"/>
                <a:cs typeface="Roboto Th"/>
              </a:rPr>
              <a:t> </a:t>
            </a:r>
            <a:r>
              <a:rPr b="0" spc="-20" dirty="0">
                <a:latin typeface="Roboto Th"/>
                <a:cs typeface="Roboto Th"/>
              </a:rPr>
              <a:t>to</a:t>
            </a:r>
            <a:r>
              <a:rPr b="0" spc="-35" dirty="0">
                <a:latin typeface="Roboto Th"/>
                <a:cs typeface="Roboto Th"/>
              </a:rPr>
              <a:t> leave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this </a:t>
            </a:r>
            <a:r>
              <a:rPr b="0" spc="-70" dirty="0">
                <a:latin typeface="Roboto Th"/>
                <a:cs typeface="Roboto Th"/>
              </a:rPr>
              <a:t>as</a:t>
            </a:r>
            <a:r>
              <a:rPr b="0" spc="-20" dirty="0">
                <a:latin typeface="Roboto Th"/>
                <a:cs typeface="Roboto Th"/>
              </a:rPr>
              <a:t> </a:t>
            </a:r>
            <a:r>
              <a:rPr b="0" spc="-10" dirty="0">
                <a:latin typeface="Roboto Th"/>
                <a:cs typeface="Roboto Th"/>
              </a:rPr>
              <a:t>True.</a:t>
            </a:r>
          </a:p>
          <a:p>
            <a:pPr marL="266065">
              <a:lnSpc>
                <a:spcPct val="100000"/>
              </a:lnSpc>
              <a:buFont typeface="Arial MT"/>
              <a:buChar char="•"/>
            </a:pPr>
            <a:endParaRPr b="0" spc="-10" dirty="0">
              <a:latin typeface="Roboto Th"/>
              <a:cs typeface="Roboto Th"/>
            </a:endParaRPr>
          </a:p>
          <a:p>
            <a:pPr marL="319405">
              <a:lnSpc>
                <a:spcPct val="100000"/>
              </a:lnSpc>
            </a:pPr>
            <a:r>
              <a:rPr spc="-10" dirty="0">
                <a:solidFill>
                  <a:srgbClr val="00AF50"/>
                </a:solidFill>
                <a:latin typeface="Roboto Cn"/>
                <a:cs typeface="Roboto Cn"/>
              </a:rPr>
              <a:t>n_jobs</a:t>
            </a:r>
          </a:p>
          <a:p>
            <a:pPr marL="565150" indent="-286385">
              <a:lnSpc>
                <a:spcPct val="100000"/>
              </a:lnSpc>
              <a:buFont typeface="Arial MT"/>
              <a:buChar char="•"/>
              <a:tabLst>
                <a:tab pos="565785" algn="l"/>
              </a:tabLst>
            </a:pPr>
            <a:r>
              <a:rPr dirty="0">
                <a:solidFill>
                  <a:srgbClr val="1F1F1F"/>
                </a:solidFill>
                <a:latin typeface="Roboto Cn"/>
                <a:cs typeface="Roboto Cn"/>
              </a:rPr>
              <a:t>Type</a:t>
            </a:r>
            <a:r>
              <a:rPr b="0" dirty="0">
                <a:latin typeface="Roboto Th"/>
                <a:cs typeface="Roboto Th"/>
              </a:rPr>
              <a:t>:</a:t>
            </a:r>
            <a:r>
              <a:rPr b="0" spc="20" dirty="0">
                <a:latin typeface="Roboto Th"/>
                <a:cs typeface="Roboto Th"/>
              </a:rPr>
              <a:t> </a:t>
            </a:r>
            <a:r>
              <a:rPr b="0" spc="-10" dirty="0">
                <a:latin typeface="Roboto Th"/>
                <a:cs typeface="Roboto Th"/>
              </a:rPr>
              <a:t>int,</a:t>
            </a:r>
            <a:r>
              <a:rPr b="0" spc="15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default</a:t>
            </a:r>
            <a:r>
              <a:rPr b="0" spc="25" dirty="0">
                <a:latin typeface="Roboto Th"/>
                <a:cs typeface="Roboto Th"/>
              </a:rPr>
              <a:t> </a:t>
            </a:r>
            <a:r>
              <a:rPr b="0" spc="-114" dirty="0">
                <a:latin typeface="Roboto Th"/>
                <a:cs typeface="Roboto Th"/>
              </a:rPr>
              <a:t>=</a:t>
            </a:r>
            <a:r>
              <a:rPr b="0" spc="2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None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85" dirty="0">
                <a:latin typeface="Roboto Th"/>
                <a:cs typeface="Roboto Th"/>
              </a:rPr>
              <a:t>(means</a:t>
            </a:r>
            <a:r>
              <a:rPr b="0" spc="10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1)</a:t>
            </a:r>
          </a:p>
          <a:p>
            <a:pPr marL="565150" marR="5080" indent="-287020">
              <a:lnSpc>
                <a:spcPct val="100000"/>
              </a:lnSpc>
              <a:buFont typeface="Arial MT"/>
              <a:buChar char="•"/>
              <a:tabLst>
                <a:tab pos="565785" algn="l"/>
              </a:tabLst>
            </a:pPr>
            <a:r>
              <a:rPr dirty="0">
                <a:latin typeface="Roboto Cn"/>
                <a:cs typeface="Roboto Cn"/>
              </a:rPr>
              <a:t>Description</a:t>
            </a:r>
            <a:r>
              <a:rPr b="0" dirty="0">
                <a:latin typeface="Roboto Th"/>
                <a:cs typeface="Roboto Th"/>
              </a:rPr>
              <a:t>:</a:t>
            </a:r>
            <a:r>
              <a:rPr b="0" spc="-50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This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specifies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30" dirty="0">
                <a:latin typeface="Roboto Th"/>
                <a:cs typeface="Roboto Th"/>
              </a:rPr>
              <a:t>the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number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of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114" dirty="0">
                <a:latin typeface="Roboto Th"/>
                <a:cs typeface="Roboto Th"/>
              </a:rPr>
              <a:t>CPU</a:t>
            </a:r>
            <a:r>
              <a:rPr b="0" spc="3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cores</a:t>
            </a:r>
            <a:r>
              <a:rPr b="0" dirty="0">
                <a:latin typeface="Roboto Th"/>
                <a:cs typeface="Roboto Th"/>
              </a:rPr>
              <a:t> to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use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when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10" dirty="0">
                <a:latin typeface="Roboto Th"/>
                <a:cs typeface="Roboto Th"/>
              </a:rPr>
              <a:t>fitting</a:t>
            </a:r>
            <a:r>
              <a:rPr b="0" spc="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the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model.</a:t>
            </a:r>
            <a:r>
              <a:rPr b="0" dirty="0">
                <a:latin typeface="Roboto Th"/>
                <a:cs typeface="Roboto Th"/>
              </a:rPr>
              <a:t> If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85" dirty="0">
                <a:latin typeface="Roboto Th"/>
                <a:cs typeface="Roboto Th"/>
              </a:rPr>
              <a:t>n_jobs=-</a:t>
            </a:r>
            <a:r>
              <a:rPr b="0" dirty="0">
                <a:latin typeface="Roboto Th"/>
                <a:cs typeface="Roboto Th"/>
              </a:rPr>
              <a:t>1,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dirty="0">
                <a:latin typeface="Roboto Th"/>
                <a:cs typeface="Roboto Th"/>
              </a:rPr>
              <a:t>all </a:t>
            </a:r>
            <a:r>
              <a:rPr b="0" spc="-25" dirty="0">
                <a:latin typeface="Roboto Th"/>
                <a:cs typeface="Roboto Th"/>
              </a:rPr>
              <a:t>available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50" dirty="0">
                <a:latin typeface="Roboto Th"/>
                <a:cs typeface="Roboto Th"/>
              </a:rPr>
              <a:t>cores</a:t>
            </a:r>
            <a:r>
              <a:rPr b="0" dirty="0">
                <a:latin typeface="Roboto Th"/>
                <a:cs typeface="Roboto Th"/>
              </a:rPr>
              <a:t> will be </a:t>
            </a:r>
            <a:r>
              <a:rPr b="0" spc="-20" dirty="0">
                <a:latin typeface="Roboto Th"/>
                <a:cs typeface="Roboto Th"/>
              </a:rPr>
              <a:t>used.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40" dirty="0">
                <a:latin typeface="Roboto Th"/>
                <a:cs typeface="Roboto Th"/>
              </a:rPr>
              <a:t>This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25" dirty="0">
                <a:latin typeface="Roboto Th"/>
                <a:cs typeface="Roboto Th"/>
              </a:rPr>
              <a:t>can </a:t>
            </a:r>
            <a:r>
              <a:rPr b="0" spc="-50" dirty="0">
                <a:latin typeface="Roboto Th"/>
                <a:cs typeface="Roboto Th"/>
              </a:rPr>
              <a:t>help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70" dirty="0">
                <a:latin typeface="Roboto Th"/>
                <a:cs typeface="Roboto Th"/>
              </a:rPr>
              <a:t>speed</a:t>
            </a:r>
            <a:r>
              <a:rPr b="0" dirty="0">
                <a:latin typeface="Roboto Th"/>
                <a:cs typeface="Roboto Th"/>
              </a:rPr>
              <a:t> </a:t>
            </a:r>
            <a:r>
              <a:rPr b="0" spc="-90" dirty="0">
                <a:latin typeface="Roboto Th"/>
                <a:cs typeface="Roboto Th"/>
              </a:rPr>
              <a:t>up</a:t>
            </a:r>
            <a:r>
              <a:rPr b="0" spc="-15" dirty="0">
                <a:latin typeface="Roboto Th"/>
                <a:cs typeface="Roboto Th"/>
              </a:rPr>
              <a:t> </a:t>
            </a:r>
            <a:r>
              <a:rPr b="0" spc="-65" dirty="0">
                <a:latin typeface="Roboto Th"/>
                <a:cs typeface="Roboto Th"/>
              </a:rPr>
              <a:t>the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75" dirty="0">
                <a:latin typeface="Roboto Th"/>
                <a:cs typeface="Roboto Th"/>
              </a:rPr>
              <a:t>model</a:t>
            </a:r>
            <a:r>
              <a:rPr b="0" spc="-20" dirty="0">
                <a:latin typeface="Roboto Th"/>
                <a:cs typeface="Roboto Th"/>
              </a:rPr>
              <a:t> fitting</a:t>
            </a:r>
            <a:r>
              <a:rPr b="0" spc="-30" dirty="0">
                <a:latin typeface="Roboto Th"/>
                <a:cs typeface="Roboto Th"/>
              </a:rPr>
              <a:t> </a:t>
            </a:r>
            <a:r>
              <a:rPr b="0" spc="-105" dirty="0">
                <a:latin typeface="Roboto Th"/>
                <a:cs typeface="Roboto Th"/>
              </a:rPr>
              <a:t>when</a:t>
            </a:r>
            <a:r>
              <a:rPr b="0" spc="-10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working</a:t>
            </a:r>
            <a:r>
              <a:rPr b="0" spc="-35" dirty="0">
                <a:latin typeface="Roboto Th"/>
                <a:cs typeface="Roboto Th"/>
              </a:rPr>
              <a:t> </a:t>
            </a:r>
            <a:r>
              <a:rPr b="0" spc="-60" dirty="0">
                <a:latin typeface="Roboto Th"/>
                <a:cs typeface="Roboto Th"/>
              </a:rPr>
              <a:t>with</a:t>
            </a:r>
            <a:r>
              <a:rPr b="0" spc="-5" dirty="0">
                <a:latin typeface="Roboto Th"/>
                <a:cs typeface="Roboto Th"/>
              </a:rPr>
              <a:t> </a:t>
            </a:r>
            <a:r>
              <a:rPr b="0" spc="-35" dirty="0">
                <a:latin typeface="Roboto Th"/>
                <a:cs typeface="Roboto Th"/>
              </a:rPr>
              <a:t>large</a:t>
            </a:r>
            <a:r>
              <a:rPr b="0" spc="-10" dirty="0">
                <a:latin typeface="Roboto Th"/>
                <a:cs typeface="Roboto Th"/>
              </a:rPr>
              <a:t> 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403" y="1869414"/>
            <a:ext cx="7791450" cy="371729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PREPARATION</a:t>
            </a:r>
            <a:endParaRPr sz="1400" dirty="0">
              <a:latin typeface="Courier New"/>
              <a:cs typeface="Courier New"/>
            </a:endParaRPr>
          </a:p>
          <a:p>
            <a:pPr marL="12700" marR="5534660">
              <a:lnSpc>
                <a:spcPts val="2080"/>
              </a:lnSpc>
              <a:spcBef>
                <a:spcPts val="11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pd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seaborn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sns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sklearn.model_selection</a:t>
            </a:r>
            <a:r>
              <a:rPr sz="1400" spc="-9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train_test_split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iris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sns.load_dataset('iris')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Predictor: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DataFrame,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not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Series!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iris[['petal_width']]</a:t>
            </a:r>
            <a:endParaRPr sz="1400" dirty="0">
              <a:latin typeface="Courier New"/>
              <a:cs typeface="Courier New"/>
            </a:endParaRPr>
          </a:p>
          <a:p>
            <a:pPr marL="12700" marR="3301365">
              <a:lnSpc>
                <a:spcPct val="122100"/>
              </a:lnSpc>
              <a:spcBef>
                <a:spcPts val="6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Target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feature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to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predict: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Series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iris['petal_length']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SPLIT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in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TRAIN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TEST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dataset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X_train,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X_test,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y_train,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y_test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6FC0"/>
                </a:solidFill>
                <a:latin typeface="Courier New"/>
                <a:cs typeface="Courier New"/>
              </a:rPr>
              <a:t>train_test_split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(X,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y,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train_size=0.8)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LINEAR</a:t>
            </a:r>
            <a:r>
              <a:rPr spc="-155" dirty="0"/>
              <a:t> </a:t>
            </a:r>
            <a:r>
              <a:rPr spc="-225" dirty="0"/>
              <a:t>REGRESSION</a:t>
            </a:r>
            <a:r>
              <a:rPr spc="-155" dirty="0"/>
              <a:t> </a:t>
            </a:r>
            <a:r>
              <a:rPr spc="-245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60" dirty="0"/>
              <a:t>LEARN</a:t>
            </a:r>
          </a:p>
          <a:p>
            <a:pPr marL="1270" algn="ctr">
              <a:lnSpc>
                <a:spcPct val="100000"/>
              </a:lnSpc>
            </a:pPr>
            <a:r>
              <a:rPr spc="-155" dirty="0">
                <a:solidFill>
                  <a:srgbClr val="006FC0"/>
                </a:solidFill>
              </a:rPr>
              <a:t>One</a:t>
            </a:r>
            <a:r>
              <a:rPr spc="-200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piedictoi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13830" y="6492951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Verdana"/>
                <a:cs typeface="Verdana"/>
              </a:rPr>
              <a:t>-</a:t>
            </a:r>
            <a:r>
              <a:rPr sz="1200" spc="-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7E7E7E"/>
                </a:solidFill>
                <a:latin typeface="Verdana"/>
                <a:cs typeface="Verdana"/>
              </a:rPr>
              <a:t>p.</a:t>
            </a:r>
            <a:r>
              <a:rPr sz="1400" spc="-25" dirty="0"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2453</Words>
  <Application>Microsoft Office PowerPoint</Application>
  <PresentationFormat>Widescreen</PresentationFormat>
  <Paragraphs>267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Arial MT</vt:lpstr>
      <vt:lpstr>Courier New</vt:lpstr>
      <vt:lpstr>Roboto Cn</vt:lpstr>
      <vt:lpstr>Roboto Th</vt:lpstr>
      <vt:lpstr>Tahoma</vt:lpstr>
      <vt:lpstr>Times New Roman</vt:lpstr>
      <vt:lpstr>Verdana</vt:lpstr>
      <vt:lpstr>Office Theme</vt:lpstr>
      <vt:lpstr>DATA SCIENCE 2 - DATA &amp; A.I. 3</vt:lpstr>
      <vt:lpstr>I II III</vt:lpstr>
      <vt:lpstr>MACHINE LEARNING</vt:lpstr>
      <vt:lpstr>01</vt:lpstr>
      <vt:lpstr>SUPERVISED LEARNING: REGRESSION</vt:lpstr>
      <vt:lpstr>REGRESSION (SUPERVISED LEARNING)</vt:lpstr>
      <vt:lpstr>LINEAR REGRESSION</vt:lpstr>
      <vt:lpstr>LINEAR REGRESSION WITH SCIKIT-LEARN</vt:lpstr>
      <vt:lpstr>LINEAR REGRESSION WITH SCIKIT-LEARN One piedictoi</vt:lpstr>
      <vt:lpstr>LINEAR REGRESSION WITH SCIKIT-LEARN</vt:lpstr>
      <vt:lpstr>LINEAR REGRESSION WITH SCIKIT-LEARN</vt:lpstr>
      <vt:lpstr>LINEAR REGRESSION WITH SCIKIT-LEARN</vt:lpstr>
      <vt:lpstr>LINEAR REGRESSION WITH SCIKIT-LEARN</vt:lpstr>
      <vt:lpstr>LINEAR REGRESSION WITH SCIKIT-LEARN Multiple piedictois</vt:lpstr>
      <vt:lpstr>POLYNOMIAL REGRESSION</vt:lpstr>
      <vt:lpstr>POLYNOMIAL REGRESSION WITH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Eycken Tibo</cp:lastModifiedBy>
  <cp:revision>1</cp:revision>
  <dcterms:created xsi:type="dcterms:W3CDTF">2025-04-24T11:29:47Z</dcterms:created>
  <dcterms:modified xsi:type="dcterms:W3CDTF">2025-04-24T13:18:25Z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2025-04-24T00:00:00Z</vt:filetime>
  </property>
  <property fmtid="{D5CDD505-2E9C-101B-9397-08002B2CF9AE}" pid="5" name="Producer">
    <vt:lpwstr>Microsoft® PowerPoint® for Microsoft 365</vt:lpwstr>
  </property>
</Properties>
</file>