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886" autoAdjust="0"/>
  </p:normalViewPr>
  <p:slideViewPr>
    <p:cSldViewPr>
      <p:cViewPr varScale="1">
        <p:scale>
          <a:sx n="60" d="100"/>
          <a:sy n="60" d="100"/>
        </p:scale>
        <p:origin x="78" y="4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cken Tibo" userId="f2842c92-3698-43af-989b-3257a5d083c4" providerId="ADAL" clId="{D1E1CE37-4709-447A-84DF-A853CBCA5837}"/>
    <pc:docChg chg="custSel modSld">
      <pc:chgData name="Eycken Tibo" userId="f2842c92-3698-43af-989b-3257a5d083c4" providerId="ADAL" clId="{D1E1CE37-4709-447A-84DF-A853CBCA5837}" dt="2025-05-08T12:06:54.556" v="4569" actId="20577"/>
      <pc:docMkLst>
        <pc:docMk/>
      </pc:docMkLst>
      <pc:sldChg chg="modNotesTx">
        <pc:chgData name="Eycken Tibo" userId="f2842c92-3698-43af-989b-3257a5d083c4" providerId="ADAL" clId="{D1E1CE37-4709-447A-84DF-A853CBCA5837}" dt="2025-05-08T11:13:16.795" v="675" actId="20577"/>
        <pc:sldMkLst>
          <pc:docMk/>
          <pc:sldMk cId="0" sldId="261"/>
        </pc:sldMkLst>
      </pc:sldChg>
      <pc:sldChg chg="modNotesTx">
        <pc:chgData name="Eycken Tibo" userId="f2842c92-3698-43af-989b-3257a5d083c4" providerId="ADAL" clId="{D1E1CE37-4709-447A-84DF-A853CBCA5837}" dt="2025-05-08T11:16:10.399" v="1421" actId="20577"/>
        <pc:sldMkLst>
          <pc:docMk/>
          <pc:sldMk cId="0" sldId="262"/>
        </pc:sldMkLst>
      </pc:sldChg>
      <pc:sldChg chg="modNotesTx">
        <pc:chgData name="Eycken Tibo" userId="f2842c92-3698-43af-989b-3257a5d083c4" providerId="ADAL" clId="{D1E1CE37-4709-447A-84DF-A853CBCA5837}" dt="2025-05-08T11:16:30.988" v="1482" actId="20577"/>
        <pc:sldMkLst>
          <pc:docMk/>
          <pc:sldMk cId="0" sldId="263"/>
        </pc:sldMkLst>
      </pc:sldChg>
      <pc:sldChg chg="modNotesTx">
        <pc:chgData name="Eycken Tibo" userId="f2842c92-3698-43af-989b-3257a5d083c4" providerId="ADAL" clId="{D1E1CE37-4709-447A-84DF-A853CBCA5837}" dt="2025-05-08T11:17:28.059" v="1762" actId="20577"/>
        <pc:sldMkLst>
          <pc:docMk/>
          <pc:sldMk cId="0" sldId="264"/>
        </pc:sldMkLst>
      </pc:sldChg>
      <pc:sldChg chg="modNotesTx">
        <pc:chgData name="Eycken Tibo" userId="f2842c92-3698-43af-989b-3257a5d083c4" providerId="ADAL" clId="{D1E1CE37-4709-447A-84DF-A853CBCA5837}" dt="2025-05-08T11:17:52.827" v="1896" actId="20577"/>
        <pc:sldMkLst>
          <pc:docMk/>
          <pc:sldMk cId="0" sldId="265"/>
        </pc:sldMkLst>
      </pc:sldChg>
      <pc:sldChg chg="modNotesTx">
        <pc:chgData name="Eycken Tibo" userId="f2842c92-3698-43af-989b-3257a5d083c4" providerId="ADAL" clId="{D1E1CE37-4709-447A-84DF-A853CBCA5837}" dt="2025-05-08T12:06:54.556" v="4569" actId="20577"/>
        <pc:sldMkLst>
          <pc:docMk/>
          <pc:sldMk cId="0" sldId="266"/>
        </pc:sldMkLst>
      </pc:sldChg>
      <pc:sldChg chg="modNotesTx">
        <pc:chgData name="Eycken Tibo" userId="f2842c92-3698-43af-989b-3257a5d083c4" providerId="ADAL" clId="{D1E1CE37-4709-447A-84DF-A853CBCA5837}" dt="2025-05-08T11:26:31.463" v="3249" actId="20577"/>
        <pc:sldMkLst>
          <pc:docMk/>
          <pc:sldMk cId="0" sldId="267"/>
        </pc:sldMkLst>
      </pc:sldChg>
      <pc:sldChg chg="modNotesTx">
        <pc:chgData name="Eycken Tibo" userId="f2842c92-3698-43af-989b-3257a5d083c4" providerId="ADAL" clId="{D1E1CE37-4709-447A-84DF-A853CBCA5837}" dt="2025-05-08T11:26:43.511" v="3298" actId="20577"/>
        <pc:sldMkLst>
          <pc:docMk/>
          <pc:sldMk cId="0" sldId="268"/>
        </pc:sldMkLst>
      </pc:sldChg>
      <pc:sldChg chg="modNotesTx">
        <pc:chgData name="Eycken Tibo" userId="f2842c92-3698-43af-989b-3257a5d083c4" providerId="ADAL" clId="{D1E1CE37-4709-447A-84DF-A853CBCA5837}" dt="2025-05-08T11:30:35.435" v="4192" actId="20577"/>
        <pc:sldMkLst>
          <pc:docMk/>
          <pc:sldMk cId="0" sldId="269"/>
        </pc:sldMkLst>
      </pc:sldChg>
      <pc:sldChg chg="modNotesTx">
        <pc:chgData name="Eycken Tibo" userId="f2842c92-3698-43af-989b-3257a5d083c4" providerId="ADAL" clId="{D1E1CE37-4709-447A-84DF-A853CBCA5837}" dt="2025-05-08T11:31:57.099" v="4320" actId="20577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B4B5B-89D4-4BA0-8DAF-C8A513C7F9D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9F6FA-F0D1-43C8-9781-65B62D04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gaan eigenlijk gewoon de boom volgen om te zien binnen welke klasse iets bepaald thuishoort, we zouden dit zelf fysiek kunnen meten moest het bijvoorbeeld over bloemen gaan</a:t>
            </a:r>
          </a:p>
          <a:p>
            <a:endParaRPr lang="nl-BE" dirty="0"/>
          </a:p>
          <a:p>
            <a:r>
              <a:rPr lang="nl-BE" dirty="0"/>
              <a:t>Hoe wordt deze nu opgesteld, hier zijn verschillende algoritmen voor. Een hiervan gebruikt een </a:t>
            </a:r>
            <a:r>
              <a:rPr lang="nl-BE" dirty="0" err="1"/>
              <a:t>gini</a:t>
            </a:r>
            <a:r>
              <a:rPr lang="nl-BE" dirty="0"/>
              <a:t>-getal, welke altijd tussen 0 en 0.5 ligt – Hoe dichter bij 0 wilt zeggen dat het allemaal van dezelfde klasse is, is een pure-</a:t>
            </a:r>
            <a:r>
              <a:rPr lang="nl-BE" dirty="0" err="1"/>
              <a:t>leaf</a:t>
            </a:r>
            <a:endParaRPr lang="nl-BE" dirty="0"/>
          </a:p>
          <a:p>
            <a:r>
              <a:rPr lang="nl-BE" dirty="0"/>
              <a:t>-&gt; Hier is het bijvoorbeeld op zoek naar mannen en vrouwen, als we enkel vrouwen hebben zouden we een pure-</a:t>
            </a:r>
            <a:r>
              <a:rPr lang="nl-BE" dirty="0" err="1"/>
              <a:t>leaf</a:t>
            </a:r>
            <a:r>
              <a:rPr lang="nl-BE" dirty="0"/>
              <a:t> hebben dus </a:t>
            </a:r>
            <a:r>
              <a:rPr lang="nl-BE" dirty="0" err="1"/>
              <a:t>gini</a:t>
            </a:r>
            <a:r>
              <a:rPr lang="nl-BE" dirty="0"/>
              <a:t> = 0 – als we exact even veel hebben krijgen we een </a:t>
            </a:r>
            <a:r>
              <a:rPr lang="nl-BE" dirty="0" err="1"/>
              <a:t>gini</a:t>
            </a:r>
            <a:r>
              <a:rPr lang="nl-BE" dirty="0"/>
              <a:t> van 0.5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9F6FA-F0D1-43C8-9781-65B62D048C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90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Enigste verschil met </a:t>
            </a:r>
            <a:r>
              <a:rPr lang="nl-BE" dirty="0" err="1"/>
              <a:t>desicion</a:t>
            </a:r>
            <a:r>
              <a:rPr lang="nl-BE" dirty="0"/>
              <a:t> tree is dat we gewoon </a:t>
            </a:r>
            <a:r>
              <a:rPr lang="nl-BE" dirty="0" err="1"/>
              <a:t>RandomForestClassifier</a:t>
            </a:r>
            <a:r>
              <a:rPr lang="nl-BE" dirty="0"/>
              <a:t> gebruiken en niet </a:t>
            </a:r>
            <a:r>
              <a:rPr lang="nl-BE" dirty="0" err="1"/>
              <a:t>desiciontree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9F6FA-F0D1-43C8-9781-65B62D048C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0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zullen deze moeten importeren en dan duidelijk maken welke criteria we willen gebruiken. Kunnen ook entropie gebruiken welke ook hetzelfde werkt ongeveer</a:t>
            </a:r>
          </a:p>
          <a:p>
            <a:endParaRPr lang="nl-BE" dirty="0"/>
          </a:p>
          <a:p>
            <a:r>
              <a:rPr lang="nl-BE" dirty="0" err="1"/>
              <a:t>Entropy</a:t>
            </a:r>
            <a:r>
              <a:rPr lang="nl-BE" dirty="0"/>
              <a:t> is iets beter maar scheelt zo goed als niets en </a:t>
            </a:r>
            <a:r>
              <a:rPr lang="nl-BE" dirty="0" err="1"/>
              <a:t>gini</a:t>
            </a:r>
            <a:r>
              <a:rPr lang="nl-BE" dirty="0"/>
              <a:t> is heel wat sneller – </a:t>
            </a:r>
            <a:r>
              <a:rPr lang="nl-BE" dirty="0" err="1"/>
              <a:t>by</a:t>
            </a:r>
            <a:r>
              <a:rPr lang="nl-BE" dirty="0"/>
              <a:t> default wordt </a:t>
            </a:r>
            <a:r>
              <a:rPr lang="nl-BE" dirty="0" err="1"/>
              <a:t>gini</a:t>
            </a:r>
            <a:r>
              <a:rPr lang="nl-BE" dirty="0"/>
              <a:t> gebruikt</a:t>
            </a:r>
          </a:p>
          <a:p>
            <a:endParaRPr lang="nl-BE" dirty="0"/>
          </a:p>
          <a:p>
            <a:r>
              <a:rPr lang="nl-BE" dirty="0"/>
              <a:t>We kunnen ook de maximale diepte instellen, hoeveel aftakkingen gaan we doen – hoeveel lagen. Als we deze niet instellen gaat die blijven opsplitsen tot ze allemaal pure zijn – allemaal 1 klasse</a:t>
            </a:r>
          </a:p>
          <a:p>
            <a:r>
              <a:rPr lang="en-US" dirty="0"/>
              <a:t>We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limiet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van </a:t>
            </a:r>
            <a:r>
              <a:rPr lang="en-US" dirty="0" err="1"/>
              <a:t>hoeveel</a:t>
            </a:r>
            <a:r>
              <a:rPr lang="en-US" dirty="0"/>
              <a:t> samples er in </a:t>
            </a:r>
            <a:r>
              <a:rPr lang="en-US" dirty="0" err="1"/>
              <a:t>zitten</a:t>
            </a:r>
            <a:r>
              <a:rPr lang="en-US" dirty="0"/>
              <a:t>, </a:t>
            </a:r>
            <a:r>
              <a:rPr lang="en-US" dirty="0" err="1"/>
              <a:t>bijvoorbeeld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er minder dan 5 </a:t>
            </a:r>
            <a:r>
              <a:rPr lang="en-US" dirty="0" err="1"/>
              <a:t>waarden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leaf </a:t>
            </a:r>
            <a:r>
              <a:rPr lang="en-US" dirty="0" err="1"/>
              <a:t>zetten</a:t>
            </a:r>
            <a:r>
              <a:rPr lang="en-US" dirty="0"/>
              <a:t> laten we het </a:t>
            </a:r>
            <a:r>
              <a:rPr lang="en-US" dirty="0" err="1"/>
              <a:t>daarbij</a:t>
            </a:r>
            <a:r>
              <a:rPr lang="en-US" dirty="0"/>
              <a:t>, </a:t>
            </a:r>
            <a:r>
              <a:rPr lang="en-US" dirty="0" err="1"/>
              <a:t>ookzal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ze </a:t>
            </a:r>
            <a:r>
              <a:rPr lang="en-US" dirty="0" err="1"/>
              <a:t>niet</a:t>
            </a:r>
            <a:r>
              <a:rPr lang="en-US" dirty="0"/>
              <a:t> pure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9F6FA-F0D1-43C8-9781-65B62D048C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8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kunnen ook kiezen hoeveel of welke features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9F6FA-F0D1-43C8-9781-65B62D048C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6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  <a:p>
            <a:endParaRPr lang="nl-BE" dirty="0"/>
          </a:p>
          <a:p>
            <a:r>
              <a:rPr lang="nl-BE" dirty="0"/>
              <a:t>We nemen de target feature, wat we willen voorspelen</a:t>
            </a:r>
          </a:p>
          <a:p>
            <a:r>
              <a:rPr lang="nl-BE" dirty="0"/>
              <a:t>Wat we gebruiken om het te voorspellen</a:t>
            </a:r>
          </a:p>
          <a:p>
            <a:r>
              <a:rPr lang="nl-BE" dirty="0"/>
              <a:t>Maken een test en </a:t>
            </a:r>
            <a:r>
              <a:rPr lang="nl-BE" dirty="0" err="1"/>
              <a:t>trainingset</a:t>
            </a:r>
            <a:r>
              <a:rPr lang="nl-BE" dirty="0"/>
              <a:t> BELANGRIJK is dat we hier de </a:t>
            </a:r>
            <a:r>
              <a:rPr lang="nl-BE" dirty="0" err="1"/>
              <a:t>stratisfy</a:t>
            </a:r>
            <a:r>
              <a:rPr lang="nl-BE" dirty="0"/>
              <a:t> (gebruikt om </a:t>
            </a:r>
            <a:r>
              <a:rPr lang="nl-BE" dirty="0" err="1"/>
              <a:t>klasses</a:t>
            </a:r>
            <a:r>
              <a:rPr lang="nl-BE" dirty="0"/>
              <a:t> ook gelijk te verdelen over de train en test) op </a:t>
            </a:r>
            <a:r>
              <a:rPr lang="nl-BE" dirty="0" err="1"/>
              <a:t>true</a:t>
            </a:r>
            <a:r>
              <a:rPr lang="nl-BE" dirty="0"/>
              <a:t>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9F6FA-F0D1-43C8-9781-65B62D048C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kiezen het model, doen een fit wat het trainen is van het model en dan kunnen we hier bijvoorbeeld een tree van maken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9F6FA-F0D1-43C8-9781-65B62D048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kunnen deze dan ook opnieuw scores geven, </a:t>
            </a:r>
          </a:p>
          <a:p>
            <a:endParaRPr lang="nl-BE" dirty="0"/>
          </a:p>
          <a:p>
            <a:r>
              <a:rPr lang="nl-BE" dirty="0" err="1"/>
              <a:t>Accuracy</a:t>
            </a:r>
            <a:r>
              <a:rPr lang="nl-BE" dirty="0"/>
              <a:t> score geeft aan hoe vaak hij het juist heeft</a:t>
            </a:r>
            <a:r>
              <a:rPr lang="en-US" dirty="0"/>
              <a:t> – Stel model met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hond</a:t>
            </a:r>
            <a:r>
              <a:rPr lang="en-US" dirty="0"/>
              <a:t>, kat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muis</a:t>
            </a:r>
            <a:r>
              <a:rPr lang="en-US" dirty="0"/>
              <a:t> hoe </a:t>
            </a:r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juist</a:t>
            </a:r>
            <a:r>
              <a:rPr lang="en-US" dirty="0"/>
              <a:t> </a:t>
            </a:r>
            <a:r>
              <a:rPr lang="en-US" dirty="0" err="1"/>
              <a:t>clasifiseert</a:t>
            </a:r>
            <a:r>
              <a:rPr lang="en-US" dirty="0"/>
              <a:t> is de accuracy, de precision is hoe </a:t>
            </a:r>
            <a:r>
              <a:rPr lang="en-US" dirty="0" err="1"/>
              <a:t>vaak</a:t>
            </a:r>
            <a:r>
              <a:rPr lang="en-US" dirty="0"/>
              <a:t> de </a:t>
            </a:r>
            <a:r>
              <a:rPr lang="en-US" dirty="0" err="1"/>
              <a:t>hond</a:t>
            </a:r>
            <a:r>
              <a:rPr lang="en-US" dirty="0"/>
              <a:t> </a:t>
            </a:r>
            <a:r>
              <a:rPr lang="en-US" dirty="0" err="1"/>
              <a:t>juist</a:t>
            </a:r>
            <a:r>
              <a:rPr lang="en-US" dirty="0"/>
              <a:t> is </a:t>
            </a:r>
            <a:r>
              <a:rPr lang="en-US" dirty="0" err="1"/>
              <a:t>gegokt</a:t>
            </a:r>
            <a:r>
              <a:rPr lang="en-US" dirty="0"/>
              <a:t> </a:t>
            </a:r>
            <a:r>
              <a:rPr lang="en-US" dirty="0" err="1"/>
              <a:t>gedeeld</a:t>
            </a:r>
            <a:r>
              <a:rPr lang="en-US" dirty="0"/>
              <a:t> door hoe </a:t>
            </a:r>
            <a:r>
              <a:rPr lang="en-US" dirty="0" err="1"/>
              <a:t>vaak</a:t>
            </a:r>
            <a:r>
              <a:rPr lang="en-US" dirty="0"/>
              <a:t> de </a:t>
            </a:r>
            <a:r>
              <a:rPr lang="en-US" dirty="0" err="1"/>
              <a:t>hond</a:t>
            </a:r>
            <a:r>
              <a:rPr lang="en-US" dirty="0"/>
              <a:t> </a:t>
            </a:r>
            <a:r>
              <a:rPr lang="en-US" dirty="0" err="1"/>
              <a:t>gegokt</a:t>
            </a:r>
            <a:r>
              <a:rPr lang="en-US" dirty="0"/>
              <a:t> is</a:t>
            </a:r>
          </a:p>
          <a:p>
            <a:endParaRPr lang="en-US" dirty="0"/>
          </a:p>
          <a:p>
            <a:r>
              <a:rPr lang="en-US" dirty="0"/>
              <a:t>Stel 8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juist</a:t>
            </a:r>
            <a:r>
              <a:rPr lang="en-US" dirty="0"/>
              <a:t> </a:t>
            </a:r>
            <a:r>
              <a:rPr lang="en-US" dirty="0" err="1"/>
              <a:t>hond</a:t>
            </a:r>
            <a:r>
              <a:rPr lang="en-US" dirty="0"/>
              <a:t> </a:t>
            </a:r>
            <a:r>
              <a:rPr lang="en-US" dirty="0" err="1"/>
              <a:t>gegokt</a:t>
            </a:r>
            <a:r>
              <a:rPr lang="en-US" dirty="0"/>
              <a:t>, 2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gedacht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hond</a:t>
            </a:r>
            <a:r>
              <a:rPr lang="en-US" dirty="0"/>
              <a:t> was maar was kat of </a:t>
            </a:r>
            <a:r>
              <a:rPr lang="en-US" dirty="0" err="1"/>
              <a:t>muis</a:t>
            </a:r>
            <a:r>
              <a:rPr lang="en-US" dirty="0"/>
              <a:t> 8/10 = 0.8 = 80%</a:t>
            </a:r>
          </a:p>
          <a:p>
            <a:endParaRPr lang="en-US" dirty="0"/>
          </a:p>
          <a:p>
            <a:r>
              <a:rPr lang="en-US" dirty="0" err="1"/>
              <a:t>Recal</a:t>
            </a:r>
            <a:r>
              <a:rPr lang="en-US" dirty="0"/>
              <a:t> is </a:t>
            </a:r>
            <a:r>
              <a:rPr lang="en-US" dirty="0" err="1"/>
              <a:t>hoevaak</a:t>
            </a:r>
            <a:r>
              <a:rPr lang="en-US" dirty="0"/>
              <a:t> </a:t>
            </a:r>
            <a:r>
              <a:rPr lang="en-US" dirty="0" err="1"/>
              <a:t>hond</a:t>
            </a:r>
            <a:r>
              <a:rPr lang="en-US" dirty="0"/>
              <a:t> </a:t>
            </a:r>
            <a:r>
              <a:rPr lang="en-US" dirty="0" err="1"/>
              <a:t>juist</a:t>
            </a:r>
            <a:r>
              <a:rPr lang="en-US" dirty="0"/>
              <a:t> </a:t>
            </a:r>
            <a:r>
              <a:rPr lang="en-US" dirty="0" err="1"/>
              <a:t>gegokt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hoevaak</a:t>
            </a:r>
            <a:r>
              <a:rPr lang="en-US" dirty="0"/>
              <a:t> </a:t>
            </a:r>
            <a:r>
              <a:rPr lang="en-US" dirty="0" err="1"/>
              <a:t>hond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</a:t>
            </a:r>
            <a:r>
              <a:rPr lang="en-US" dirty="0" err="1"/>
              <a:t>gegokt</a:t>
            </a:r>
            <a:r>
              <a:rPr lang="en-US" dirty="0"/>
              <a:t> (dan </a:t>
            </a:r>
            <a:r>
              <a:rPr lang="en-US" dirty="0" err="1"/>
              <a:t>muis</a:t>
            </a:r>
            <a:r>
              <a:rPr lang="en-US" dirty="0"/>
              <a:t> of kat </a:t>
            </a:r>
            <a:r>
              <a:rPr lang="en-US" dirty="0" err="1"/>
              <a:t>voorspeld</a:t>
            </a:r>
            <a:r>
              <a:rPr lang="en-US" dirty="0"/>
              <a:t>) </a:t>
            </a:r>
            <a:r>
              <a:rPr lang="en-US" dirty="0" err="1"/>
              <a:t>stel</a:t>
            </a:r>
            <a:r>
              <a:rPr lang="en-US" dirty="0"/>
              <a:t> 8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juist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12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gedacht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een</a:t>
            </a:r>
            <a:r>
              <a:rPr lang="en-US" dirty="0"/>
              <a:t> kat of </a:t>
            </a:r>
            <a:r>
              <a:rPr lang="en-US" dirty="0" err="1"/>
              <a:t>muis</a:t>
            </a:r>
            <a:r>
              <a:rPr lang="en-US" dirty="0"/>
              <a:t> was dan 8/20 = 0.4 = 40%</a:t>
            </a:r>
          </a:p>
          <a:p>
            <a:endParaRPr lang="en-US" dirty="0"/>
          </a:p>
          <a:p>
            <a:r>
              <a:rPr lang="en-US" dirty="0"/>
              <a:t>F1 score </a:t>
            </a:r>
            <a:r>
              <a:rPr lang="en-US" dirty="0" err="1"/>
              <a:t>neemt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gemiddelde</a:t>
            </a:r>
            <a:r>
              <a:rPr lang="en-US" dirty="0"/>
              <a:t> van de </a:t>
            </a:r>
            <a:r>
              <a:rPr lang="en-US" dirty="0" err="1"/>
              <a:t>percision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recall,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doen</a:t>
            </a:r>
            <a:r>
              <a:rPr lang="en-US" dirty="0"/>
              <a:t> per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van het hele model. Voor heel het model </a:t>
            </a:r>
            <a:r>
              <a:rPr lang="en-US" dirty="0" err="1"/>
              <a:t>doen</a:t>
            </a:r>
            <a:r>
              <a:rPr lang="en-US" dirty="0"/>
              <a:t> we van </a:t>
            </a:r>
            <a:r>
              <a:rPr lang="en-US" dirty="0" err="1"/>
              <a:t>iedere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dan het </a:t>
            </a:r>
            <a:r>
              <a:rPr lang="en-US" dirty="0" err="1"/>
              <a:t>gemiddelde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kijken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accuracy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hoe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model is, hoe </a:t>
            </a:r>
            <a:r>
              <a:rPr lang="en-US" dirty="0" err="1"/>
              <a:t>hoger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hoe </a:t>
            </a:r>
            <a:r>
              <a:rPr lang="en-US" dirty="0" err="1"/>
              <a:t>beter</a:t>
            </a:r>
            <a:r>
              <a:rPr lang="en-US" dirty="0"/>
              <a:t>,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we </a:t>
            </a:r>
            <a:r>
              <a:rPr lang="en-US" dirty="0" err="1"/>
              <a:t>naar</a:t>
            </a:r>
            <a:r>
              <a:rPr lang="en-US" dirty="0"/>
              <a:t> de macro </a:t>
            </a:r>
            <a:r>
              <a:rPr lang="en-US" dirty="0" err="1"/>
              <a:t>en</a:t>
            </a:r>
            <a:r>
              <a:rPr lang="en-US" dirty="0"/>
              <a:t> weighted averages, hoe </a:t>
            </a:r>
            <a:r>
              <a:rPr lang="en-US" dirty="0" err="1"/>
              <a:t>hoger</a:t>
            </a:r>
            <a:r>
              <a:rPr lang="en-US" dirty="0"/>
              <a:t> de f1 hoe </a:t>
            </a:r>
            <a:r>
              <a:rPr lang="en-US" dirty="0" err="1"/>
              <a:t>beter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9F6FA-F0D1-43C8-9781-65B62D048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4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kunnen we de </a:t>
            </a:r>
            <a:r>
              <a:rPr lang="nl-BE" dirty="0" err="1"/>
              <a:t>confsuion</a:t>
            </a:r>
            <a:r>
              <a:rPr lang="nl-BE" dirty="0"/>
              <a:t> matrix maken en plotten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9F6FA-F0D1-43C8-9781-65B62D048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1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Kunnen we dan ook toepassen op een nieuwe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9F6FA-F0D1-43C8-9781-65B62D048C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92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Desicion</a:t>
            </a:r>
            <a:r>
              <a:rPr lang="nl-BE" dirty="0"/>
              <a:t> tree wordt veel gebruikt maar random </a:t>
            </a:r>
            <a:r>
              <a:rPr lang="nl-BE" dirty="0" err="1"/>
              <a:t>forest</a:t>
            </a:r>
            <a:r>
              <a:rPr lang="nl-BE" dirty="0"/>
              <a:t> nog meer, </a:t>
            </a:r>
            <a:r>
              <a:rPr lang="nl-BE" dirty="0" err="1"/>
              <a:t>desicion</a:t>
            </a:r>
            <a:r>
              <a:rPr lang="nl-BE" dirty="0"/>
              <a:t> tree maakt een boom, random </a:t>
            </a:r>
            <a:r>
              <a:rPr lang="nl-BE" dirty="0" err="1"/>
              <a:t>forest</a:t>
            </a:r>
            <a:r>
              <a:rPr lang="nl-BE" dirty="0"/>
              <a:t> maakt er </a:t>
            </a:r>
            <a:r>
              <a:rPr lang="nl-BE" dirty="0" err="1"/>
              <a:t>by</a:t>
            </a:r>
            <a:r>
              <a:rPr lang="nl-BE" dirty="0"/>
              <a:t> default 100 – ook ensemble genoemd </a:t>
            </a:r>
          </a:p>
          <a:p>
            <a:endParaRPr lang="nl-BE" dirty="0"/>
          </a:p>
          <a:p>
            <a:r>
              <a:rPr lang="nl-BE" dirty="0" err="1"/>
              <a:t>Ipv</a:t>
            </a:r>
            <a:r>
              <a:rPr lang="nl-BE" dirty="0"/>
              <a:t> dat er één model is dat voorspelt of het een kat of hond is laten we er 100 modellen het doen, en dan kijken we naar welke </a:t>
            </a:r>
            <a:r>
              <a:rPr lang="nl-BE" dirty="0" err="1"/>
              <a:t>prediction</a:t>
            </a:r>
            <a:r>
              <a:rPr lang="nl-BE" dirty="0"/>
              <a:t> het meeste gebeurt. Dan kunnen we zekerder zijn van de uitkomsten die we bekomen</a:t>
            </a:r>
          </a:p>
          <a:p>
            <a:endParaRPr lang="nl-BE" dirty="0"/>
          </a:p>
          <a:p>
            <a:r>
              <a:rPr lang="nl-BE" dirty="0"/>
              <a:t>Hoe doen we dit, we gaan onze training dataset sub-samplen – stel een </a:t>
            </a:r>
            <a:r>
              <a:rPr lang="nl-BE" dirty="0" err="1"/>
              <a:t>trainingset</a:t>
            </a:r>
            <a:r>
              <a:rPr lang="nl-BE" dirty="0"/>
              <a:t> van 1000 samples, kunnen we bijvoorbeeld telkens 900 random samples nemen, zullen altijd andere samples zijn</a:t>
            </a:r>
          </a:p>
          <a:p>
            <a:endParaRPr lang="nl-BE" dirty="0"/>
          </a:p>
          <a:p>
            <a:r>
              <a:rPr lang="nl-BE" dirty="0"/>
              <a:t>Kunnen ook bootstrapping gebruiken, daar hebben we een trainingsdataset van 1000, gaan we 1000 samples trekken en deze telkens </a:t>
            </a:r>
            <a:r>
              <a:rPr lang="nl-BE" dirty="0" err="1"/>
              <a:t>terugstoppen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9F6FA-F0D1-43C8-9781-65B62D048C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2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34782" y="3084702"/>
            <a:ext cx="3872229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3434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3434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3141" y="579881"/>
            <a:ext cx="612965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5403" y="1316837"/>
            <a:ext cx="8856345" cy="3726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3434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" y="4320040"/>
              <a:ext cx="10224008" cy="72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8982" y="2220214"/>
            <a:ext cx="101987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Arial"/>
                <a:cs typeface="Arial"/>
              </a:rPr>
              <a:t>DATA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SCIENCE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2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-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DATA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&amp;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spc="-20" dirty="0">
                <a:latin typeface="Arial"/>
                <a:cs typeface="Arial"/>
              </a:rPr>
              <a:t>A.I. </a:t>
            </a:r>
            <a:r>
              <a:rPr sz="5400" spc="-50" dirty="0">
                <a:latin typeface="Arial"/>
                <a:cs typeface="Arial"/>
              </a:rPr>
              <a:t>3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3873525"/>
            <a:ext cx="10264140" cy="11353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dirty="0">
                <a:solidFill>
                  <a:srgbClr val="434343"/>
                </a:solidFill>
                <a:latin typeface="Arial"/>
                <a:cs typeface="Arial"/>
              </a:rPr>
              <a:t>V</a:t>
            </a:r>
            <a:r>
              <a:rPr sz="2800" b="1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34343"/>
                </a:solidFill>
                <a:latin typeface="Arial"/>
                <a:cs typeface="Arial"/>
              </a:rPr>
              <a:t>MACHINE</a:t>
            </a:r>
            <a:r>
              <a:rPr sz="2800" b="1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34343"/>
                </a:solidFill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marL="6695440">
              <a:lnSpc>
                <a:spcPct val="100000"/>
              </a:lnSpc>
              <a:spcBef>
                <a:spcPts val="1010"/>
              </a:spcBef>
            </a:pPr>
            <a:r>
              <a:rPr sz="2800" b="1" spc="-10" dirty="0">
                <a:solidFill>
                  <a:srgbClr val="434343"/>
                </a:solidFill>
                <a:latin typeface="Arial"/>
                <a:cs typeface="Arial"/>
              </a:rPr>
              <a:t>4-</a:t>
            </a:r>
            <a:r>
              <a:rPr sz="2800" b="1" dirty="0">
                <a:solidFill>
                  <a:srgbClr val="434343"/>
                </a:solidFill>
                <a:latin typeface="Arial"/>
                <a:cs typeface="Arial"/>
              </a:rPr>
              <a:t>7</a:t>
            </a:r>
            <a:r>
              <a:rPr sz="2800" b="1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34343"/>
                </a:solidFill>
                <a:latin typeface="Arial"/>
                <a:cs typeface="Arial"/>
              </a:rPr>
              <a:t>ML</a:t>
            </a:r>
            <a:r>
              <a:rPr sz="2800" b="1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34343"/>
                </a:solidFill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105" y="6275289"/>
            <a:ext cx="2355596" cy="5380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59869" y="6699605"/>
            <a:ext cx="5048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45" dirty="0">
                <a:solidFill>
                  <a:srgbClr val="F1F1F1"/>
                </a:solidFill>
                <a:latin typeface="Roboto"/>
                <a:cs typeface="Roboto"/>
              </a:rPr>
              <a:t>11/10/2024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403" y="1869414"/>
            <a:ext cx="6729095" cy="37172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SELECTION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b="1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HYPERPARAMETER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SELECTION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(MODEL</a:t>
            </a:r>
            <a:r>
              <a:rPr sz="1400" b="1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SPECIFIC)</a:t>
            </a:r>
            <a:endParaRPr sz="1400">
              <a:latin typeface="Courier New"/>
              <a:cs typeface="Courier New"/>
            </a:endParaRPr>
          </a:p>
          <a:p>
            <a:pPr marL="12700" marR="1706880">
              <a:lnSpc>
                <a:spcPts val="2080"/>
              </a:lnSpc>
              <a:spcBef>
                <a:spcPts val="11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sklearn.tree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DecisionTreeClassifier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DecisionTreeClassifier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(max_depth=1)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List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all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selected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hyperparameters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print(model.get_params(deep=True))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DERIVE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LABELED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(TRAIN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MODEL/FIT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MODEL)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model.fit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(X_train,</a:t>
            </a:r>
            <a:r>
              <a:rPr sz="1400" spc="-1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y_train)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DISPLAY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(MODEL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SPECIFIC)</a:t>
            </a:r>
            <a:endParaRPr sz="1400">
              <a:latin typeface="Courier New"/>
              <a:cs typeface="Courier New"/>
            </a:endParaRPr>
          </a:p>
          <a:p>
            <a:pPr marL="12700" marR="2345690">
              <a:lnSpc>
                <a:spcPct val="122900"/>
              </a:lnSpc>
              <a:spcBef>
                <a:spcPts val="5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print(f"Model</a:t>
            </a:r>
            <a:r>
              <a:rPr sz="1400" spc="-9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classes: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model.classes_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}")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sklearn.tree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plot_tree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plot_tree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(model)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DECISION</a:t>
            </a:r>
            <a:r>
              <a:rPr spc="-180" dirty="0"/>
              <a:t> </a:t>
            </a:r>
            <a:r>
              <a:rPr spc="-140" dirty="0"/>
              <a:t>TREES</a:t>
            </a:r>
            <a:r>
              <a:rPr spc="-175" dirty="0"/>
              <a:t> </a:t>
            </a:r>
            <a:r>
              <a:rPr spc="-245" dirty="0"/>
              <a:t>WITH</a:t>
            </a:r>
            <a:r>
              <a:rPr spc="-155" dirty="0"/>
              <a:t> </a:t>
            </a:r>
            <a:r>
              <a:rPr spc="-254" dirty="0"/>
              <a:t>SCIKIT-</a:t>
            </a:r>
            <a:r>
              <a:rPr spc="-90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5063" y="6492951"/>
            <a:ext cx="496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0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403" y="1299158"/>
            <a:ext cx="9919335" cy="526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VALIDATE</a:t>
            </a:r>
            <a:r>
              <a:rPr sz="1400" b="1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USING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LABELED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TEST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 marR="1918970">
              <a:lnSpc>
                <a:spcPct val="1236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Score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model,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used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metric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is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dependent,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for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decision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tress: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Accuracy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r2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model.score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(X_test,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y_test)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print(f'ACC:</a:t>
            </a:r>
            <a:r>
              <a:rPr sz="1400" spc="-8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{r2:.3f}')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Other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metrics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spc="-9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sklearn.metrics</a:t>
            </a:r>
            <a:r>
              <a:rPr sz="1400" spc="-10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10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accuracy_score,</a:t>
            </a:r>
            <a:r>
              <a:rPr sz="1400" spc="-8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precision_score,</a:t>
            </a:r>
            <a:r>
              <a:rPr sz="1400" spc="-8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recall_score,</a:t>
            </a:r>
            <a:r>
              <a:rPr sz="1400" spc="-8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f1_score,</a:t>
            </a:r>
            <a:endParaRPr sz="1400" dirty="0">
              <a:latin typeface="Courier New"/>
              <a:cs typeface="Courier New"/>
            </a:endParaRPr>
          </a:p>
          <a:p>
            <a:pPr marL="2990850">
              <a:lnSpc>
                <a:spcPct val="100000"/>
              </a:lnSpc>
              <a:spcBef>
                <a:spcPts val="395"/>
              </a:spcBef>
            </a:pP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classification_report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 marR="4578985">
              <a:lnSpc>
                <a:spcPct val="1221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Predict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target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feature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for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the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labeled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test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data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y_test_pred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model.predict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(X_test)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acc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accuracy_score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(y_true=y_test,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y_pred=y_test_pred)</a:t>
            </a:r>
            <a:endParaRPr sz="1400" dirty="0">
              <a:latin typeface="Courier New"/>
              <a:cs typeface="Courier New"/>
            </a:endParaRPr>
          </a:p>
          <a:p>
            <a:pPr marL="12700" marR="1704975">
              <a:lnSpc>
                <a:spcPts val="2090"/>
              </a:lnSpc>
              <a:spcBef>
                <a:spcPts val="13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prec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precision_score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(y_true=y_test,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y_pred=y_test_pred,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average='weighted')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rec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recall_score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(y_true=y_test,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y_pred=y_test_pred,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average='weighted')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f1</a:t>
            </a:r>
            <a:r>
              <a:rPr sz="1400" spc="-9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8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f1_score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(y_true=y_test,</a:t>
            </a:r>
            <a:r>
              <a:rPr sz="1400" spc="-9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y_pred=y_test_pred,</a:t>
            </a:r>
            <a:r>
              <a:rPr sz="1400" spc="-9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average='weighted')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ts val="2090"/>
              </a:lnSpc>
              <a:spcBef>
                <a:spcPts val="12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Multiclass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classification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-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&gt;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precision,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recall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F1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are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calculated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by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class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averaged.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print(f'ACC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: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{acc:.3f}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-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PREC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: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{prec:.3f}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-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REC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: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{rec:.3f}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-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F1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: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{f1:.3f}')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classification_report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(y_true=y_test,</a:t>
            </a:r>
            <a:r>
              <a:rPr sz="1400" spc="8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y_pred=y_test_pred)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DECISION</a:t>
            </a:r>
            <a:r>
              <a:rPr spc="-180" dirty="0"/>
              <a:t> </a:t>
            </a:r>
            <a:r>
              <a:rPr spc="-140" dirty="0"/>
              <a:t>TREES</a:t>
            </a:r>
            <a:r>
              <a:rPr spc="-175" dirty="0"/>
              <a:t> </a:t>
            </a:r>
            <a:r>
              <a:rPr spc="-245" dirty="0"/>
              <a:t>WITH</a:t>
            </a:r>
            <a:r>
              <a:rPr spc="-155" dirty="0"/>
              <a:t> </a:t>
            </a:r>
            <a:r>
              <a:rPr spc="-254" dirty="0"/>
              <a:t>SCIKIT-</a:t>
            </a:r>
            <a:r>
              <a:rPr spc="-90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403" y="1992996"/>
            <a:ext cx="9387205" cy="23545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Confusion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matrix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spc="-10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sklearn.metrics</a:t>
            </a:r>
            <a:r>
              <a:rPr sz="1400" spc="-11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11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confusion_matrix,</a:t>
            </a:r>
            <a:r>
              <a:rPr sz="1400" spc="-9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ConfusionMatrixDisplay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25699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conf_matrix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confusion_matrix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(y_true=y_test,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y_pred=y_test_pred,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labels=model.classes_) print(conf_matrix)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1493520">
              <a:lnSpc>
                <a:spcPct val="1223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Plot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confusion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matrix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(nicer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output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in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Jupyter)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ConfusionMatrixDisplay.from_predictions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(y_true=y_test,</a:t>
            </a:r>
            <a:r>
              <a:rPr sz="1400" spc="1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y_pred=y_test_pred,</a:t>
            </a:r>
            <a:endParaRPr sz="1400">
              <a:latin typeface="Courier New"/>
              <a:cs typeface="Courier New"/>
            </a:endParaRPr>
          </a:p>
          <a:p>
            <a:pPr marL="4310380">
              <a:lnSpc>
                <a:spcPct val="100000"/>
              </a:lnSpc>
            </a:pP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display_labels=model.classes_)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DECISION</a:t>
            </a:r>
            <a:r>
              <a:rPr spc="-180" dirty="0"/>
              <a:t> </a:t>
            </a:r>
            <a:r>
              <a:rPr spc="-140" dirty="0"/>
              <a:t>TREES</a:t>
            </a:r>
            <a:r>
              <a:rPr spc="-175" dirty="0"/>
              <a:t> </a:t>
            </a:r>
            <a:r>
              <a:rPr spc="-245" dirty="0"/>
              <a:t>WITH</a:t>
            </a:r>
            <a:r>
              <a:rPr spc="-155" dirty="0"/>
              <a:t> </a:t>
            </a:r>
            <a:r>
              <a:rPr spc="-254" dirty="0"/>
              <a:t>SCIKIT-</a:t>
            </a:r>
            <a:r>
              <a:rPr spc="-90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5063" y="6492951"/>
            <a:ext cx="496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0" dirty="0">
                <a:latin typeface="Arial MT"/>
                <a:cs typeface="Arial MT"/>
              </a:rPr>
              <a:t>12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403" y="3284346"/>
            <a:ext cx="26866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APPLY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ON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NEW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6353" y="3590562"/>
          <a:ext cx="6872605" cy="467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5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R="12700" algn="ctr">
                        <a:lnSpc>
                          <a:spcPts val="1450"/>
                        </a:lnSpc>
                      </a:pP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X_pred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….</a:t>
                      </a:r>
                      <a:r>
                        <a:rPr sz="1400" spc="-4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(new</a:t>
                      </a:r>
                      <a:r>
                        <a:rPr sz="1400" spc="-3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feature</a:t>
                      </a:r>
                      <a:r>
                        <a:rPr sz="1400" spc="-4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r>
                        <a:rPr sz="1400" spc="-3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predict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2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target</a:t>
                      </a:r>
                      <a:r>
                        <a:rPr sz="1400" spc="-5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feature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2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for)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y_pred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5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model.predict(X_pred)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DECISION</a:t>
            </a:r>
            <a:r>
              <a:rPr spc="-180" dirty="0"/>
              <a:t> </a:t>
            </a:r>
            <a:r>
              <a:rPr spc="-140" dirty="0"/>
              <a:t>TREES</a:t>
            </a:r>
            <a:r>
              <a:rPr spc="-175" dirty="0"/>
              <a:t> </a:t>
            </a:r>
            <a:r>
              <a:rPr spc="-245" dirty="0"/>
              <a:t>WITH</a:t>
            </a:r>
            <a:r>
              <a:rPr spc="-155" dirty="0"/>
              <a:t> </a:t>
            </a:r>
            <a:r>
              <a:rPr spc="-254" dirty="0"/>
              <a:t>SCIKIT-</a:t>
            </a:r>
            <a:r>
              <a:rPr spc="-90" dirty="0"/>
              <a:t>LEARN</a:t>
            </a:r>
          </a:p>
        </p:txBody>
      </p:sp>
      <p:sp>
        <p:nvSpPr>
          <p:cNvPr id="5" name="object 5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5063" y="6492951"/>
            <a:ext cx="496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0" dirty="0">
                <a:latin typeface="Arial MT"/>
                <a:cs typeface="Arial MT"/>
              </a:rPr>
              <a:t>13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83" y="1494917"/>
            <a:ext cx="9643745" cy="7562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600" b="1" dirty="0">
                <a:solidFill>
                  <a:srgbClr val="434343"/>
                </a:solidFill>
                <a:latin typeface="Roboto Cn"/>
                <a:cs typeface="Roboto Cn"/>
              </a:rPr>
              <a:t>Random</a:t>
            </a:r>
            <a:r>
              <a:rPr sz="1600" b="1" spc="-3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600" b="1" spc="-10" dirty="0">
                <a:solidFill>
                  <a:srgbClr val="434343"/>
                </a:solidFill>
                <a:latin typeface="Roboto Cn"/>
                <a:cs typeface="Roboto Cn"/>
              </a:rPr>
              <a:t>forests:</a:t>
            </a:r>
            <a:endParaRPr sz="16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An</a:t>
            </a:r>
            <a:r>
              <a:rPr sz="14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ensemble</a:t>
            </a:r>
            <a:r>
              <a:rPr sz="1400" spc="-5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method</a:t>
            </a:r>
            <a:r>
              <a:rPr sz="1400" spc="-4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that</a:t>
            </a:r>
            <a:r>
              <a:rPr sz="14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builds</a:t>
            </a:r>
            <a:r>
              <a:rPr sz="1400" spc="-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multiple</a:t>
            </a:r>
            <a:r>
              <a:rPr sz="14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decision</a:t>
            </a:r>
            <a:r>
              <a:rPr sz="1400" spc="-5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trees</a:t>
            </a:r>
            <a:r>
              <a:rPr sz="14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aggregates</a:t>
            </a:r>
            <a:r>
              <a:rPr sz="1400" spc="-5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their</a:t>
            </a:r>
            <a:r>
              <a:rPr sz="14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results</a:t>
            </a:r>
            <a:r>
              <a:rPr sz="1400" spc="-5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improved</a:t>
            </a:r>
            <a:r>
              <a:rPr sz="14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accuracy</a:t>
            </a:r>
            <a:r>
              <a:rPr sz="1400" spc="-5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Arial MT"/>
                <a:cs typeface="Arial MT"/>
              </a:rPr>
              <a:t>classification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regression</a:t>
            </a:r>
            <a:r>
              <a:rPr sz="1400" spc="-5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Arial MT"/>
                <a:cs typeface="Arial MT"/>
              </a:rPr>
              <a:t>tasks.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976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RANDOM</a:t>
            </a:r>
            <a:r>
              <a:rPr spc="-175" dirty="0"/>
              <a:t> </a:t>
            </a:r>
            <a:r>
              <a:rPr spc="-125" dirty="0"/>
              <a:t>FORESTS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5729" y="2996958"/>
            <a:ext cx="5434330" cy="27749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5063" y="6492951"/>
            <a:ext cx="496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0" dirty="0">
                <a:latin typeface="Arial MT"/>
                <a:cs typeface="Arial MT"/>
              </a:rPr>
              <a:t>14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83" y="1137005"/>
            <a:ext cx="9672320" cy="545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24020">
              <a:lnSpc>
                <a:spcPct val="125699"/>
              </a:lnSpc>
              <a:spcBef>
                <a:spcPts val="100"/>
              </a:spcBef>
            </a:pP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from</a:t>
            </a:r>
            <a:r>
              <a:rPr sz="1400" spc="-7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1F1F1F"/>
                </a:solidFill>
                <a:latin typeface="Courier New"/>
                <a:cs typeface="Courier New"/>
              </a:rPr>
              <a:t>sklearn.ensemble</a:t>
            </a:r>
            <a:r>
              <a:rPr sz="1400" spc="-7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import</a:t>
            </a:r>
            <a:r>
              <a:rPr sz="1400" spc="-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ourier New"/>
                <a:cs typeface="Courier New"/>
              </a:rPr>
              <a:t>RandomForestClassifier </a:t>
            </a:r>
            <a:r>
              <a:rPr sz="1400" dirty="0">
                <a:solidFill>
                  <a:srgbClr val="1F1F1F"/>
                </a:solidFill>
                <a:latin typeface="Courier New"/>
                <a:cs typeface="Courier New"/>
              </a:rPr>
              <a:t>model</a:t>
            </a:r>
            <a:r>
              <a:rPr sz="1400" spc="-20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1F1F1F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Courier New"/>
                <a:cs typeface="Courier New"/>
              </a:rPr>
              <a:t>RandomForestClassifier(n_estimators=100)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75" dirty="0">
                <a:solidFill>
                  <a:srgbClr val="434343"/>
                </a:solidFill>
                <a:latin typeface="Roboto"/>
                <a:cs typeface="Roboto"/>
              </a:rPr>
              <a:t>Hyperparameters</a:t>
            </a:r>
            <a:r>
              <a:rPr sz="1600" b="1" spc="-75" dirty="0">
                <a:solidFill>
                  <a:srgbClr val="434343"/>
                </a:solidFill>
                <a:latin typeface="Roboto Cn"/>
                <a:cs typeface="Roboto Cn"/>
              </a:rPr>
              <a:t>:</a:t>
            </a:r>
            <a:endParaRPr sz="1600">
              <a:latin typeface="Roboto Cn"/>
              <a:cs typeface="Roboto Cn"/>
            </a:endParaRPr>
          </a:p>
          <a:p>
            <a:pPr marL="53340">
              <a:lnSpc>
                <a:spcPct val="100000"/>
              </a:lnSpc>
              <a:spcBef>
                <a:spcPts val="2010"/>
              </a:spcBef>
            </a:pPr>
            <a:r>
              <a:rPr sz="1400" b="1" spc="-10" dirty="0">
                <a:solidFill>
                  <a:srgbClr val="00AF50"/>
                </a:solidFill>
                <a:latin typeface="Roboto Cn"/>
                <a:cs typeface="Roboto Cn"/>
              </a:rPr>
              <a:t>n_estimators</a:t>
            </a:r>
            <a:endParaRPr sz="1400">
              <a:latin typeface="Roboto Cn"/>
              <a:cs typeface="Roboto Cn"/>
            </a:endParaRPr>
          </a:p>
          <a:p>
            <a:pPr marL="299085" indent="-28638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Type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int,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default=100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Description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Roboto"/>
                <a:cs typeface="Roboto"/>
              </a:rPr>
              <a:t>number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trees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forest.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434343"/>
                </a:solidFill>
                <a:latin typeface="Roboto"/>
                <a:cs typeface="Roboto"/>
              </a:rPr>
              <a:t>More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trees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usually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lead</a:t>
            </a:r>
            <a:r>
              <a:rPr sz="1400" spc="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"/>
                <a:cs typeface="Roboto"/>
              </a:rPr>
              <a:t>better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performance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but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increase</a:t>
            </a:r>
            <a:r>
              <a:rPr sz="14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434343"/>
                </a:solidFill>
                <a:latin typeface="Roboto"/>
                <a:cs typeface="Roboto"/>
              </a:rPr>
              <a:t>computation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time.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Usage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Roboto"/>
                <a:cs typeface="Roboto"/>
              </a:rPr>
              <a:t>Use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higher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values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Roboto"/>
                <a:cs typeface="Roboto"/>
              </a:rPr>
              <a:t>(e.g.,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"/>
                <a:cs typeface="Roboto"/>
              </a:rPr>
              <a:t>500,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1000)</a:t>
            </a:r>
            <a:r>
              <a:rPr sz="14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larger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datasets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improve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performance.</a:t>
            </a:r>
            <a:endParaRPr sz="1400">
              <a:latin typeface="Roboto"/>
              <a:cs typeface="Roboto"/>
            </a:endParaRPr>
          </a:p>
          <a:p>
            <a:pPr marL="53340">
              <a:lnSpc>
                <a:spcPct val="100000"/>
              </a:lnSpc>
              <a:spcBef>
                <a:spcPts val="1670"/>
              </a:spcBef>
            </a:pPr>
            <a:r>
              <a:rPr sz="1400" b="1" spc="-10" dirty="0">
                <a:solidFill>
                  <a:srgbClr val="00AF50"/>
                </a:solidFill>
                <a:latin typeface="Roboto Cn"/>
                <a:cs typeface="Roboto Cn"/>
              </a:rPr>
              <a:t>max_depth</a:t>
            </a:r>
            <a:endParaRPr sz="1400">
              <a:latin typeface="Roboto Cn"/>
              <a:cs typeface="Roboto Cn"/>
            </a:endParaRPr>
          </a:p>
          <a:p>
            <a:pPr marL="299085" indent="-28638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Type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int,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default=None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Description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30" dirty="0">
                <a:solidFill>
                  <a:srgbClr val="434343"/>
                </a:solidFill>
                <a:latin typeface="Roboto"/>
                <a:cs typeface="Roboto"/>
              </a:rPr>
              <a:t>maximum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depth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434343"/>
                </a:solidFill>
                <a:latin typeface="Roboto"/>
                <a:cs typeface="Roboto"/>
              </a:rPr>
              <a:t>each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"/>
                <a:cs typeface="Roboto"/>
              </a:rPr>
              <a:t>tree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forest.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If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None,</a:t>
            </a:r>
            <a:r>
              <a:rPr sz="14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nodes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434343"/>
                </a:solidFill>
                <a:latin typeface="Roboto"/>
                <a:cs typeface="Roboto"/>
              </a:rPr>
              <a:t>expanded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"/>
                <a:cs typeface="Roboto"/>
              </a:rPr>
              <a:t>until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Roboto"/>
                <a:cs typeface="Roboto"/>
              </a:rPr>
              <a:t>all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leaves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pure.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Usage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Restrict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this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prevent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"/>
                <a:cs typeface="Roboto"/>
              </a:rPr>
              <a:t>overfitting,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"/>
                <a:cs typeface="Roboto"/>
              </a:rPr>
              <a:t>especially</a:t>
            </a:r>
            <a:r>
              <a:rPr sz="14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30" dirty="0">
                <a:solidFill>
                  <a:srgbClr val="434343"/>
                </a:solidFill>
                <a:latin typeface="Roboto"/>
                <a:cs typeface="Roboto"/>
              </a:rPr>
              <a:t>when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building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deep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trees.</a:t>
            </a:r>
            <a:endParaRPr sz="1400">
              <a:latin typeface="Roboto"/>
              <a:cs typeface="Roboto"/>
            </a:endParaRPr>
          </a:p>
          <a:p>
            <a:pPr marL="53340">
              <a:lnSpc>
                <a:spcPct val="100000"/>
              </a:lnSpc>
              <a:spcBef>
                <a:spcPts val="1664"/>
              </a:spcBef>
            </a:pPr>
            <a:r>
              <a:rPr sz="1400" b="1" spc="-10" dirty="0">
                <a:solidFill>
                  <a:srgbClr val="00AF50"/>
                </a:solidFill>
                <a:latin typeface="Roboto Cn"/>
                <a:cs typeface="Roboto Cn"/>
              </a:rPr>
              <a:t>max_features</a:t>
            </a:r>
            <a:endParaRPr sz="1400">
              <a:latin typeface="Roboto Cn"/>
              <a:cs typeface="Roboto Cn"/>
            </a:endParaRPr>
          </a:p>
          <a:p>
            <a:pPr marL="299085" indent="-28638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Type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int,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float,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string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None,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default='auto'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Description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Roboto"/>
                <a:cs typeface="Roboto"/>
              </a:rPr>
              <a:t>number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features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consider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30" dirty="0">
                <a:solidFill>
                  <a:srgbClr val="434343"/>
                </a:solidFill>
                <a:latin typeface="Roboto"/>
                <a:cs typeface="Roboto"/>
              </a:rPr>
              <a:t>when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looking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best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split.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'auto'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uses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square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root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4" dirty="0">
                <a:solidFill>
                  <a:srgbClr val="434343"/>
                </a:solidFill>
                <a:latin typeface="Roboto"/>
                <a:cs typeface="Roboto"/>
              </a:rPr>
              <a:t>number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features.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Usage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434343"/>
                </a:solidFill>
                <a:latin typeface="Roboto"/>
                <a:cs typeface="Roboto"/>
              </a:rPr>
              <a:t>Try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"/>
                <a:cs typeface="Roboto"/>
              </a:rPr>
              <a:t>different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values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Roboto"/>
                <a:cs typeface="Roboto"/>
              </a:rPr>
              <a:t>such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4" dirty="0">
                <a:solidFill>
                  <a:srgbClr val="434343"/>
                </a:solidFill>
                <a:latin typeface="Roboto"/>
                <a:cs typeface="Roboto"/>
              </a:rPr>
              <a:t>as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'sqrt'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(square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"/>
                <a:cs typeface="Roboto"/>
              </a:rPr>
              <a:t>root)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'log2'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434343"/>
                </a:solidFill>
                <a:latin typeface="Roboto"/>
                <a:cs typeface="Roboto"/>
              </a:rPr>
              <a:t>tune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model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"/>
                <a:cs typeface="Roboto"/>
              </a:rPr>
              <a:t>better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performance.</a:t>
            </a:r>
            <a:endParaRPr sz="1400">
              <a:latin typeface="Roboto"/>
              <a:cs typeface="Roboto"/>
            </a:endParaRPr>
          </a:p>
          <a:p>
            <a:pPr marL="53340">
              <a:lnSpc>
                <a:spcPct val="100000"/>
              </a:lnSpc>
              <a:spcBef>
                <a:spcPts val="1670"/>
              </a:spcBef>
            </a:pPr>
            <a:r>
              <a:rPr sz="1400" b="1" spc="-10" dirty="0">
                <a:solidFill>
                  <a:srgbClr val="00AF50"/>
                </a:solidFill>
                <a:latin typeface="Roboto Cn"/>
                <a:cs typeface="Roboto Cn"/>
              </a:rPr>
              <a:t>min_samples_split</a:t>
            </a:r>
            <a:endParaRPr sz="1400">
              <a:latin typeface="Roboto Cn"/>
              <a:cs typeface="Roboto Cn"/>
            </a:endParaRPr>
          </a:p>
          <a:p>
            <a:pPr marL="299085" indent="-28638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Type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"/>
                <a:cs typeface="Roboto"/>
              </a:rPr>
              <a:t>int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float,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default=2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Description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25" dirty="0">
                <a:solidFill>
                  <a:srgbClr val="434343"/>
                </a:solidFill>
                <a:latin typeface="Roboto"/>
                <a:cs typeface="Roboto"/>
              </a:rPr>
              <a:t>minimum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4" dirty="0">
                <a:solidFill>
                  <a:srgbClr val="434343"/>
                </a:solidFill>
                <a:latin typeface="Roboto"/>
                <a:cs typeface="Roboto"/>
              </a:rPr>
              <a:t>number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434343"/>
                </a:solidFill>
                <a:latin typeface="Roboto"/>
                <a:cs typeface="Roboto"/>
              </a:rPr>
              <a:t>samples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required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"/>
                <a:cs typeface="Roboto"/>
              </a:rPr>
              <a:t>split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30" dirty="0">
                <a:solidFill>
                  <a:srgbClr val="434343"/>
                </a:solidFill>
                <a:latin typeface="Roboto"/>
                <a:cs typeface="Roboto"/>
              </a:rPr>
              <a:t>an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"/>
                <a:cs typeface="Roboto"/>
              </a:rPr>
              <a:t>internal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node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434343"/>
                </a:solidFill>
                <a:latin typeface="Roboto"/>
                <a:cs typeface="Roboto"/>
              </a:rPr>
              <a:t>each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tree.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Usage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Adjust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this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balance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between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underfitting</a:t>
            </a:r>
            <a:r>
              <a:rPr sz="14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overfitting.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4497" y="579881"/>
            <a:ext cx="65347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RANDOM</a:t>
            </a:r>
            <a:r>
              <a:rPr spc="-165" dirty="0"/>
              <a:t> </a:t>
            </a:r>
            <a:r>
              <a:rPr spc="-150" dirty="0"/>
              <a:t>FORESTS</a:t>
            </a:r>
            <a:r>
              <a:rPr spc="-175" dirty="0"/>
              <a:t> </a:t>
            </a:r>
            <a:r>
              <a:rPr spc="-245" dirty="0"/>
              <a:t>WITH</a:t>
            </a:r>
            <a:r>
              <a:rPr spc="-150" dirty="0"/>
              <a:t> </a:t>
            </a:r>
            <a:r>
              <a:rPr spc="-254" dirty="0"/>
              <a:t>SCIKIT-</a:t>
            </a:r>
            <a:r>
              <a:rPr spc="-80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403" y="1321409"/>
            <a:ext cx="8323580" cy="42494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preparation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iris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sns.load_dataset('iris')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3833495">
              <a:lnSpc>
                <a:spcPct val="1223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Target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feature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to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predict: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Pandas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Series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iris['species']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Predictors: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Pandas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DataFrame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X</a:t>
            </a:r>
            <a:r>
              <a:rPr sz="1400" spc="-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iris[['sepal_width','sepal_length','petal_width','petal_width']]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Split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the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into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training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test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sets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spc="-8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sklearn.model_selection</a:t>
            </a:r>
            <a:r>
              <a:rPr sz="1400" spc="-9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8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train_test_split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X_train,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X_test,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y_train,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y_test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train_test_split(X,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y,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test_size=0.3)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Initialize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train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the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Random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Forest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Classifier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sklearn.ensemble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RandomForestClassifier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236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RandomForestClassifier(n_estimators=100,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max_depth=5,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random_state=42)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model.fit(X_train,</a:t>
            </a:r>
            <a:r>
              <a:rPr sz="1400" spc="-1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y_train)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5414" y="579881"/>
            <a:ext cx="65347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RANDOM</a:t>
            </a:r>
            <a:r>
              <a:rPr spc="-165" dirty="0"/>
              <a:t> </a:t>
            </a:r>
            <a:r>
              <a:rPr spc="-150" dirty="0"/>
              <a:t>FORESTS</a:t>
            </a:r>
            <a:r>
              <a:rPr spc="-175" dirty="0"/>
              <a:t> </a:t>
            </a:r>
            <a:r>
              <a:rPr spc="-245" dirty="0"/>
              <a:t>WITH</a:t>
            </a:r>
            <a:r>
              <a:rPr spc="-150" dirty="0"/>
              <a:t> </a:t>
            </a:r>
            <a:r>
              <a:rPr spc="-254" dirty="0"/>
              <a:t>SCIKIT-</a:t>
            </a:r>
            <a:r>
              <a:rPr spc="-80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/>
              <a:t>#</a:t>
            </a:r>
            <a:r>
              <a:rPr spc="-15" dirty="0"/>
              <a:t> </a:t>
            </a:r>
            <a:r>
              <a:rPr dirty="0"/>
              <a:t>Make</a:t>
            </a:r>
            <a:r>
              <a:rPr spc="-20" dirty="0"/>
              <a:t> </a:t>
            </a:r>
            <a:r>
              <a:rPr spc="-10" dirty="0"/>
              <a:t>predictions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b="0" dirty="0">
                <a:latin typeface="Courier New"/>
                <a:cs typeface="Courier New"/>
              </a:rPr>
              <a:t>y_test_pred</a:t>
            </a:r>
            <a:r>
              <a:rPr b="0" spc="-60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=</a:t>
            </a:r>
            <a:r>
              <a:rPr b="0" spc="-45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model.predict(X_test)</a:t>
            </a: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b="0" spc="-1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/>
              <a:t>#</a:t>
            </a:r>
            <a:r>
              <a:rPr spc="-25" dirty="0"/>
              <a:t> </a:t>
            </a:r>
            <a:r>
              <a:rPr dirty="0"/>
              <a:t>Evaluate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20" dirty="0"/>
              <a:t>model</a:t>
            </a:r>
          </a:p>
          <a:p>
            <a:pPr marL="12700" marR="5080">
              <a:lnSpc>
                <a:spcPct val="123600"/>
              </a:lnSpc>
              <a:spcBef>
                <a:spcPts val="40"/>
              </a:spcBef>
            </a:pPr>
            <a:r>
              <a:rPr b="0" dirty="0">
                <a:latin typeface="Courier New"/>
                <a:cs typeface="Courier New"/>
              </a:rPr>
              <a:t>from</a:t>
            </a:r>
            <a:r>
              <a:rPr b="0" spc="-8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sklearn.metrics</a:t>
            </a:r>
            <a:r>
              <a:rPr b="0" spc="-100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import</a:t>
            </a:r>
            <a:r>
              <a:rPr b="0" spc="-100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accuracy_score,</a:t>
            </a:r>
            <a:r>
              <a:rPr b="0" spc="-8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confusion_matrix,</a:t>
            </a:r>
            <a:r>
              <a:rPr b="0" spc="-8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classification_report </a:t>
            </a:r>
            <a:r>
              <a:rPr b="0" dirty="0">
                <a:latin typeface="Courier New"/>
                <a:cs typeface="Courier New"/>
              </a:rPr>
              <a:t>accuracy</a:t>
            </a:r>
            <a:r>
              <a:rPr b="0" spc="-8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=</a:t>
            </a:r>
            <a:r>
              <a:rPr b="0" spc="-8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accuracy_score(y_test,</a:t>
            </a:r>
            <a:r>
              <a:rPr b="0" spc="-7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y_test_pred)</a:t>
            </a:r>
          </a:p>
          <a:p>
            <a:pPr marL="12700" marR="2771775">
              <a:lnSpc>
                <a:spcPts val="2090"/>
              </a:lnSpc>
              <a:spcBef>
                <a:spcPts val="120"/>
              </a:spcBef>
            </a:pPr>
            <a:r>
              <a:rPr b="0" dirty="0">
                <a:latin typeface="Courier New"/>
                <a:cs typeface="Courier New"/>
              </a:rPr>
              <a:t>conf_matrix</a:t>
            </a:r>
            <a:r>
              <a:rPr b="0" spc="-110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=</a:t>
            </a:r>
            <a:r>
              <a:rPr b="0" spc="-90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confusion_matrix(y_test,</a:t>
            </a:r>
            <a:r>
              <a:rPr b="0" spc="-9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y_test_pred) </a:t>
            </a:r>
            <a:r>
              <a:rPr b="0" dirty="0">
                <a:latin typeface="Courier New"/>
                <a:cs typeface="Courier New"/>
              </a:rPr>
              <a:t>class_report</a:t>
            </a:r>
            <a:r>
              <a:rPr b="0" spc="-20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=</a:t>
            </a:r>
            <a:r>
              <a:rPr b="0" spc="-2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classification_report(y_test,</a:t>
            </a:r>
            <a:r>
              <a:rPr b="0" spc="-5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y_test_pred)</a:t>
            </a: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b="0" spc="-10" dirty="0">
              <a:latin typeface="Courier New"/>
              <a:cs typeface="Courier New"/>
            </a:endParaRPr>
          </a:p>
          <a:p>
            <a:pPr marL="12700" marR="5217160">
              <a:lnSpc>
                <a:spcPct val="124000"/>
              </a:lnSpc>
            </a:pPr>
            <a:r>
              <a:rPr b="0" dirty="0">
                <a:latin typeface="Courier New"/>
                <a:cs typeface="Courier New"/>
              </a:rPr>
              <a:t>print(f"Accuracy:</a:t>
            </a:r>
            <a:r>
              <a:rPr b="0" spc="-12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{accuracy:.2f}") </a:t>
            </a:r>
            <a:r>
              <a:rPr b="0" dirty="0">
                <a:latin typeface="Courier New"/>
                <a:cs typeface="Courier New"/>
              </a:rPr>
              <a:t>print("Confusion</a:t>
            </a:r>
            <a:r>
              <a:rPr b="0" spc="-12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Matrix:") print(conf_matrix) </a:t>
            </a:r>
            <a:r>
              <a:rPr b="0" dirty="0">
                <a:latin typeface="Courier New"/>
                <a:cs typeface="Courier New"/>
              </a:rPr>
              <a:t>print("Classification</a:t>
            </a:r>
            <a:r>
              <a:rPr b="0" spc="-155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Report:") print(class_report)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5414" y="579881"/>
            <a:ext cx="65347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RANDOM</a:t>
            </a:r>
            <a:r>
              <a:rPr spc="-165" dirty="0"/>
              <a:t> </a:t>
            </a:r>
            <a:r>
              <a:rPr spc="-150" dirty="0"/>
              <a:t>FORESTS</a:t>
            </a:r>
            <a:r>
              <a:rPr spc="-175" dirty="0"/>
              <a:t> </a:t>
            </a:r>
            <a:r>
              <a:rPr spc="-245" dirty="0"/>
              <a:t>WITH</a:t>
            </a:r>
            <a:r>
              <a:rPr spc="-150" dirty="0"/>
              <a:t> </a:t>
            </a:r>
            <a:r>
              <a:rPr spc="-254" dirty="0"/>
              <a:t>SCIKIT-</a:t>
            </a:r>
            <a:r>
              <a:rPr spc="-80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5063" y="6492951"/>
            <a:ext cx="496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0" dirty="0">
                <a:latin typeface="Arial MT"/>
                <a:cs typeface="Arial MT"/>
              </a:rPr>
              <a:t>17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5136" y="2914015"/>
            <a:ext cx="318389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323215">
              <a:lnSpc>
                <a:spcPct val="100000"/>
              </a:lnSpc>
              <a:spcBef>
                <a:spcPts val="100"/>
              </a:spcBef>
            </a:pPr>
            <a:r>
              <a:rPr sz="3300" b="1" spc="-135" dirty="0">
                <a:solidFill>
                  <a:srgbClr val="424242"/>
                </a:solidFill>
                <a:latin typeface="Tahoma"/>
                <a:cs typeface="Tahoma"/>
              </a:rPr>
              <a:t>DATA</a:t>
            </a:r>
            <a:r>
              <a:rPr sz="3300" b="1" spc="-26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254" dirty="0">
                <a:solidFill>
                  <a:srgbClr val="424242"/>
                </a:solidFill>
                <a:latin typeface="Tahoma"/>
                <a:cs typeface="Tahoma"/>
              </a:rPr>
              <a:t>SCIENCE</a:t>
            </a:r>
            <a:r>
              <a:rPr sz="3300" b="1" spc="-22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120" dirty="0">
                <a:solidFill>
                  <a:srgbClr val="424242"/>
                </a:solidFill>
                <a:latin typeface="Tahoma"/>
                <a:cs typeface="Tahoma"/>
              </a:rPr>
              <a:t>2 </a:t>
            </a:r>
            <a:r>
              <a:rPr sz="3300" b="1" spc="-135" dirty="0">
                <a:solidFill>
                  <a:srgbClr val="424242"/>
                </a:solidFill>
                <a:latin typeface="Tahoma"/>
                <a:cs typeface="Tahoma"/>
              </a:rPr>
              <a:t>DATA</a:t>
            </a:r>
            <a:r>
              <a:rPr sz="3300" b="1" spc="-26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60" dirty="0">
                <a:solidFill>
                  <a:srgbClr val="424242"/>
                </a:solidFill>
                <a:latin typeface="Tahoma"/>
                <a:cs typeface="Tahoma"/>
              </a:rPr>
              <a:t>&amp;</a:t>
            </a:r>
            <a:r>
              <a:rPr sz="3300" b="1" spc="-24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315" dirty="0">
                <a:solidFill>
                  <a:srgbClr val="424242"/>
                </a:solidFill>
                <a:latin typeface="Tahoma"/>
                <a:cs typeface="Tahoma"/>
              </a:rPr>
              <a:t>A.I.</a:t>
            </a:r>
            <a:r>
              <a:rPr sz="3300" b="1" spc="-27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50" dirty="0">
                <a:solidFill>
                  <a:srgbClr val="424242"/>
                </a:solidFill>
                <a:latin typeface="Tahoma"/>
                <a:cs typeface="Tahoma"/>
              </a:rPr>
              <a:t>3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289" y="746657"/>
            <a:ext cx="1739264" cy="6750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b="1" spc="-110" dirty="0">
                <a:solidFill>
                  <a:srgbClr val="BEBEBE"/>
                </a:solidFill>
                <a:latin typeface="Tahoma"/>
                <a:cs typeface="Tahoma"/>
              </a:rPr>
              <a:t>PYTHON</a:t>
            </a:r>
            <a:r>
              <a:rPr sz="1800" b="1" spc="-9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BEBEBE"/>
                </a:solidFill>
                <a:latin typeface="Tahoma"/>
                <a:cs typeface="Tahoma"/>
              </a:rPr>
              <a:t>BASICS</a:t>
            </a:r>
            <a:endParaRPr sz="1800">
              <a:latin typeface="Tahoma"/>
              <a:cs typeface="Tahoma"/>
            </a:endParaRPr>
          </a:p>
          <a:p>
            <a:pPr marL="64135">
              <a:lnSpc>
                <a:spcPct val="100000"/>
              </a:lnSpc>
              <a:spcBef>
                <a:spcPts val="560"/>
              </a:spcBef>
            </a:pPr>
            <a:r>
              <a:rPr sz="1400" spc="-110" dirty="0">
                <a:solidFill>
                  <a:srgbClr val="BEBEBE"/>
                </a:solidFill>
                <a:latin typeface="Roboto"/>
                <a:cs typeface="Roboto"/>
              </a:rPr>
              <a:t>Python</a:t>
            </a:r>
            <a:r>
              <a:rPr sz="1400" spc="-40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BEBEBE"/>
                </a:solidFill>
                <a:latin typeface="Roboto"/>
                <a:cs typeface="Roboto"/>
              </a:rPr>
              <a:t>for</a:t>
            </a:r>
            <a:r>
              <a:rPr sz="1400" spc="-30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BEBEBE"/>
                </a:solidFill>
                <a:latin typeface="Roboto"/>
                <a:cs typeface="Roboto"/>
              </a:rPr>
              <a:t>data</a:t>
            </a:r>
            <a:r>
              <a:rPr sz="1400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BEBEBE"/>
                </a:solidFill>
                <a:latin typeface="Roboto"/>
                <a:cs typeface="Roboto"/>
              </a:rPr>
              <a:t>science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833" y="1858466"/>
            <a:ext cx="1713230" cy="85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BEBEBE"/>
                </a:solidFill>
                <a:latin typeface="Tahoma"/>
                <a:cs typeface="Tahoma"/>
              </a:rPr>
              <a:t>WORKING</a:t>
            </a:r>
            <a:r>
              <a:rPr sz="1800" b="1" spc="-7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BEBEBE"/>
                </a:solidFill>
                <a:latin typeface="Tahoma"/>
                <a:cs typeface="Tahoma"/>
              </a:rPr>
              <a:t>WITH</a:t>
            </a:r>
            <a:endParaRPr sz="1800">
              <a:latin typeface="Tahoma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BEBEBE"/>
                </a:solidFill>
                <a:latin typeface="Tahoma"/>
                <a:cs typeface="Tahoma"/>
              </a:rPr>
              <a:t>ARRAYS</a:t>
            </a:r>
            <a:endParaRPr sz="1800">
              <a:latin typeface="Tahoma"/>
              <a:cs typeface="Tahoma"/>
            </a:endParaRPr>
          </a:p>
          <a:p>
            <a:pPr marR="6985" algn="r">
              <a:lnSpc>
                <a:spcPct val="100000"/>
              </a:lnSpc>
              <a:spcBef>
                <a:spcPts val="560"/>
              </a:spcBef>
            </a:pPr>
            <a:r>
              <a:rPr sz="1400" spc="-10" dirty="0">
                <a:solidFill>
                  <a:srgbClr val="BEBEBE"/>
                </a:solidFill>
                <a:latin typeface="Roboto"/>
                <a:cs typeface="Roboto"/>
              </a:rPr>
              <a:t>Numpy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13150" y="732485"/>
            <a:ext cx="561340" cy="3348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00"/>
              </a:spcBef>
            </a:pPr>
            <a:r>
              <a:rPr sz="4800" spc="-980" dirty="0">
                <a:solidFill>
                  <a:srgbClr val="BEBEBE"/>
                </a:solidFill>
              </a:rPr>
              <a:t>I</a:t>
            </a:r>
            <a:endParaRPr sz="4800"/>
          </a:p>
          <a:p>
            <a:pPr marL="12700" marR="5080" indent="178435">
              <a:lnSpc>
                <a:spcPct val="177100"/>
              </a:lnSpc>
            </a:pPr>
            <a:r>
              <a:rPr sz="4800" spc="-955" dirty="0">
                <a:solidFill>
                  <a:srgbClr val="BEBEBE"/>
                </a:solidFill>
              </a:rPr>
              <a:t>II III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4396359" y="0"/>
            <a:ext cx="0" cy="3192145"/>
          </a:xfrm>
          <a:custGeom>
            <a:avLst/>
            <a:gdLst/>
            <a:ahLst/>
            <a:cxnLst/>
            <a:rect l="l" t="t" r="r" b="b"/>
            <a:pathLst>
              <a:path h="3192145">
                <a:moveTo>
                  <a:pt x="0" y="0"/>
                </a:moveTo>
                <a:lnTo>
                  <a:pt x="0" y="3191637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1198" y="4175252"/>
            <a:ext cx="9525" cy="2682875"/>
          </a:xfrm>
          <a:custGeom>
            <a:avLst/>
            <a:gdLst/>
            <a:ahLst/>
            <a:cxnLst/>
            <a:rect l="l" t="t" r="r" b="b"/>
            <a:pathLst>
              <a:path w="9525" h="2682875">
                <a:moveTo>
                  <a:pt x="9525" y="0"/>
                </a:moveTo>
                <a:lnTo>
                  <a:pt x="0" y="0"/>
                </a:lnTo>
                <a:lnTo>
                  <a:pt x="0" y="2682748"/>
                </a:lnTo>
                <a:lnTo>
                  <a:pt x="9525" y="2682748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06333" y="2869133"/>
            <a:ext cx="594360" cy="204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85" dirty="0">
                <a:solidFill>
                  <a:srgbClr val="BEBEBE"/>
                </a:solidFill>
                <a:latin typeface="Tahoma"/>
                <a:cs typeface="Tahoma"/>
              </a:rPr>
              <a:t>IV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85"/>
              </a:spcBef>
            </a:pPr>
            <a:r>
              <a:rPr sz="4800" b="1" spc="-50" dirty="0">
                <a:solidFill>
                  <a:srgbClr val="424242"/>
                </a:solidFill>
                <a:latin typeface="Tahoma"/>
                <a:cs typeface="Tahoma"/>
              </a:rPr>
              <a:t>V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7186" y="3339233"/>
            <a:ext cx="2136775" cy="6750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b="1" spc="-80" dirty="0">
                <a:solidFill>
                  <a:srgbClr val="BEBEBE"/>
                </a:solidFill>
                <a:latin typeface="Tahoma"/>
                <a:cs typeface="Tahoma"/>
              </a:rPr>
              <a:t>DATA</a:t>
            </a:r>
            <a:r>
              <a:rPr sz="1800" b="1" spc="-110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BEBEBE"/>
                </a:solidFill>
                <a:latin typeface="Tahoma"/>
                <a:cs typeface="Tahoma"/>
              </a:rPr>
              <a:t>ENGINEERING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1400" spc="-10" dirty="0">
                <a:solidFill>
                  <a:srgbClr val="BEBEBE"/>
                </a:solidFill>
                <a:latin typeface="Roboto"/>
                <a:cs typeface="Roboto"/>
              </a:rPr>
              <a:t>pandas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92514" y="2906762"/>
            <a:ext cx="2319655" cy="6756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b="1" spc="-80" dirty="0">
                <a:solidFill>
                  <a:srgbClr val="BEBEBE"/>
                </a:solidFill>
                <a:latin typeface="Tahoma"/>
                <a:cs typeface="Tahoma"/>
              </a:rPr>
              <a:t>DATA</a:t>
            </a:r>
            <a:r>
              <a:rPr sz="1800" b="1" spc="-110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40" dirty="0">
                <a:solidFill>
                  <a:srgbClr val="BEBEBE"/>
                </a:solidFill>
                <a:latin typeface="Tahoma"/>
                <a:cs typeface="Tahoma"/>
              </a:rPr>
              <a:t>VISUALISATION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10" dirty="0">
                <a:solidFill>
                  <a:srgbClr val="BEBEBE"/>
                </a:solidFill>
                <a:latin typeface="Roboto"/>
                <a:cs typeface="Roboto"/>
              </a:rPr>
              <a:t>Matplotlib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2514" y="4206331"/>
            <a:ext cx="2186940" cy="6724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-135" dirty="0">
                <a:solidFill>
                  <a:srgbClr val="424242"/>
                </a:solidFill>
                <a:latin typeface="Tahoma"/>
                <a:cs typeface="Tahoma"/>
              </a:rPr>
              <a:t>MACHINE</a:t>
            </a:r>
            <a:r>
              <a:rPr sz="1800" b="1" spc="-7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1800" b="1" spc="-120" dirty="0">
                <a:solidFill>
                  <a:srgbClr val="424242"/>
                </a:solidFill>
                <a:latin typeface="Tahoma"/>
                <a:cs typeface="Tahoma"/>
              </a:rPr>
              <a:t>LEARNING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400" spc="-90" dirty="0">
                <a:solidFill>
                  <a:srgbClr val="424242"/>
                </a:solidFill>
                <a:latin typeface="Roboto"/>
                <a:cs typeface="Roboto"/>
              </a:rPr>
              <a:t>Automatically</a:t>
            </a:r>
            <a:r>
              <a:rPr sz="140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424242"/>
                </a:solidFill>
                <a:latin typeface="Roboto"/>
                <a:cs typeface="Roboto"/>
              </a:rPr>
              <a:t>find</a:t>
            </a:r>
            <a:r>
              <a:rPr sz="1400" spc="2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Roboto"/>
                <a:cs typeface="Roboto"/>
              </a:rPr>
              <a:t>patterns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60056" y="2879987"/>
              <a:ext cx="3852545" cy="72390"/>
            </a:xfrm>
            <a:custGeom>
              <a:avLst/>
              <a:gdLst/>
              <a:ahLst/>
              <a:cxnLst/>
              <a:rect l="l" t="t" r="r" b="b"/>
              <a:pathLst>
                <a:path w="3852545" h="72389">
                  <a:moveTo>
                    <a:pt x="3852036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3852036" y="72000"/>
                  </a:lnTo>
                  <a:lnTo>
                    <a:pt x="3852036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0" dirty="0"/>
              <a:t>MACHINE</a:t>
            </a:r>
            <a:r>
              <a:rPr sz="3200" spc="-190" dirty="0"/>
              <a:t> </a:t>
            </a:r>
            <a:r>
              <a:rPr sz="3200" spc="-220" dirty="0"/>
              <a:t>LEARNING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9796653" y="3718686"/>
            <a:ext cx="161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434343"/>
                </a:solidFill>
                <a:latin typeface="Tahoma"/>
                <a:cs typeface="Tahoma"/>
              </a:rPr>
              <a:t>scimit-</a:t>
            </a:r>
            <a:r>
              <a:rPr sz="2400" spc="90" dirty="0">
                <a:solidFill>
                  <a:srgbClr val="434343"/>
                </a:solidFill>
                <a:latin typeface="Tahoma"/>
                <a:cs typeface="Tahoma"/>
              </a:rPr>
              <a:t>le»ín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700" y="-12700"/>
            <a:ext cx="5041265" cy="6883400"/>
            <a:chOff x="-12700" y="-12700"/>
            <a:chExt cx="5041265" cy="68834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5015865" cy="6858000"/>
            </a:xfrm>
            <a:custGeom>
              <a:avLst/>
              <a:gdLst/>
              <a:ahLst/>
              <a:cxnLst/>
              <a:rect l="l" t="t" r="r" b="b"/>
              <a:pathLst>
                <a:path w="5015865" h="6858000">
                  <a:moveTo>
                    <a:pt x="4466844" y="1081671"/>
                  </a:moveTo>
                  <a:lnTo>
                    <a:pt x="3489706" y="1081671"/>
                  </a:lnTo>
                  <a:lnTo>
                    <a:pt x="2387155" y="5879846"/>
                  </a:lnTo>
                  <a:lnTo>
                    <a:pt x="1284605" y="1081671"/>
                  </a:lnTo>
                  <a:lnTo>
                    <a:pt x="309118" y="1081671"/>
                  </a:lnTo>
                  <a:lnTo>
                    <a:pt x="1673796" y="6858000"/>
                  </a:lnTo>
                  <a:lnTo>
                    <a:pt x="3100755" y="6858000"/>
                  </a:lnTo>
                  <a:lnTo>
                    <a:pt x="3275165" y="6120549"/>
                  </a:lnTo>
                  <a:lnTo>
                    <a:pt x="4466844" y="1081671"/>
                  </a:lnTo>
                  <a:close/>
                </a:path>
                <a:path w="5015865" h="6858000">
                  <a:moveTo>
                    <a:pt x="5015814" y="0"/>
                  </a:moveTo>
                  <a:lnTo>
                    <a:pt x="0" y="0"/>
                  </a:lnTo>
                  <a:lnTo>
                    <a:pt x="0" y="980567"/>
                  </a:lnTo>
                  <a:lnTo>
                    <a:pt x="5015814" y="980567"/>
                  </a:lnTo>
                  <a:lnTo>
                    <a:pt x="5015814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5015865" cy="981075"/>
            </a:xfrm>
            <a:custGeom>
              <a:avLst/>
              <a:gdLst/>
              <a:ahLst/>
              <a:cxnLst/>
              <a:rect l="l" t="t" r="r" b="b"/>
              <a:pathLst>
                <a:path w="5015865" h="981075">
                  <a:moveTo>
                    <a:pt x="0" y="980566"/>
                  </a:moveTo>
                  <a:lnTo>
                    <a:pt x="5015823" y="980566"/>
                  </a:lnTo>
                  <a:lnTo>
                    <a:pt x="5015823" y="0"/>
                  </a:lnTo>
                </a:path>
              </a:pathLst>
            </a:custGeom>
            <a:ln w="2540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813996"/>
              <a:ext cx="5015865" cy="1044575"/>
            </a:xfrm>
            <a:custGeom>
              <a:avLst/>
              <a:gdLst/>
              <a:ahLst/>
              <a:cxnLst/>
              <a:rect l="l" t="t" r="r" b="b"/>
              <a:pathLst>
                <a:path w="5015865" h="1044575">
                  <a:moveTo>
                    <a:pt x="5015865" y="0"/>
                  </a:moveTo>
                  <a:lnTo>
                    <a:pt x="0" y="0"/>
                  </a:lnTo>
                  <a:lnTo>
                    <a:pt x="0" y="1044003"/>
                  </a:lnTo>
                  <a:lnTo>
                    <a:pt x="5015865" y="1044003"/>
                  </a:lnTo>
                  <a:lnTo>
                    <a:pt x="5015865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813996"/>
              <a:ext cx="5015865" cy="1044575"/>
            </a:xfrm>
            <a:custGeom>
              <a:avLst/>
              <a:gdLst/>
              <a:ahLst/>
              <a:cxnLst/>
              <a:rect l="l" t="t" r="r" b="b"/>
              <a:pathLst>
                <a:path w="5015865" h="1044575">
                  <a:moveTo>
                    <a:pt x="0" y="1044003"/>
                  </a:moveTo>
                  <a:lnTo>
                    <a:pt x="5015865" y="1044003"/>
                  </a:lnTo>
                  <a:lnTo>
                    <a:pt x="5015865" y="0"/>
                  </a:lnTo>
                  <a:lnTo>
                    <a:pt x="0" y="0"/>
                  </a:lnTo>
                  <a:lnTo>
                    <a:pt x="0" y="1044003"/>
                  </a:lnTo>
                  <a:close/>
                </a:path>
              </a:pathLst>
            </a:custGeom>
            <a:ln w="2540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8245" y="2868295"/>
            <a:ext cx="2219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3600" b="1" spc="-145" dirty="0">
                <a:solidFill>
                  <a:srgbClr val="424242"/>
                </a:solidFill>
                <a:latin typeface="Tahoma"/>
                <a:cs typeface="Tahoma"/>
              </a:rPr>
              <a:t>MACHINE </a:t>
            </a:r>
            <a:r>
              <a:rPr sz="3600" b="1" spc="-290" dirty="0">
                <a:solidFill>
                  <a:srgbClr val="424242"/>
                </a:solidFill>
                <a:latin typeface="Tahoma"/>
                <a:cs typeface="Tahoma"/>
              </a:rPr>
              <a:t>LEARNING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6116" y="562483"/>
            <a:ext cx="2008505" cy="8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BEBEBE"/>
                </a:solidFill>
                <a:latin typeface="Tahoma"/>
                <a:cs typeface="Tahoma"/>
              </a:rPr>
              <a:t>WHAT</a:t>
            </a:r>
            <a:r>
              <a:rPr sz="1800" b="1" spc="-10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229" dirty="0">
                <a:solidFill>
                  <a:srgbClr val="BEBEBE"/>
                </a:solidFill>
                <a:latin typeface="Tahoma"/>
                <a:cs typeface="Tahoma"/>
              </a:rPr>
              <a:t>IS</a:t>
            </a:r>
            <a:r>
              <a:rPr sz="1800" b="1" spc="-13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BEBEBE"/>
                </a:solidFill>
                <a:latin typeface="Tahoma"/>
                <a:cs typeface="Tahoma"/>
              </a:rPr>
              <a:t>MACHINE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800" b="1" spc="-20" dirty="0">
                <a:solidFill>
                  <a:srgbClr val="BEBEBE"/>
                </a:solidFill>
                <a:latin typeface="Tahoma"/>
                <a:cs typeface="Tahoma"/>
              </a:rPr>
              <a:t>LEARNING</a:t>
            </a:r>
            <a:endParaRPr sz="1800">
              <a:latin typeface="Tahoma"/>
              <a:cs typeface="Tahoma"/>
            </a:endParaRPr>
          </a:p>
          <a:p>
            <a:pPr marL="83820">
              <a:lnSpc>
                <a:spcPct val="100000"/>
              </a:lnSpc>
              <a:spcBef>
                <a:spcPts val="560"/>
              </a:spcBef>
            </a:pPr>
            <a:r>
              <a:rPr sz="1400" spc="-90" dirty="0">
                <a:solidFill>
                  <a:srgbClr val="BEBEBE"/>
                </a:solidFill>
                <a:latin typeface="Roboto"/>
                <a:cs typeface="Roboto"/>
              </a:rPr>
              <a:t>Automatically</a:t>
            </a:r>
            <a:r>
              <a:rPr sz="1400" spc="-15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BEBEBE"/>
                </a:solidFill>
                <a:latin typeface="Roboto"/>
                <a:cs typeface="Roboto"/>
              </a:rPr>
              <a:t>find</a:t>
            </a:r>
            <a:r>
              <a:rPr sz="1400" spc="20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BEBEBE"/>
                </a:solidFill>
                <a:latin typeface="Roboto"/>
                <a:cs typeface="Roboto"/>
              </a:rPr>
              <a:t>patterns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762" y="1858466"/>
            <a:ext cx="2100580" cy="85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74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BEBEBE"/>
                </a:solidFill>
                <a:latin typeface="Tahoma"/>
                <a:cs typeface="Tahoma"/>
              </a:rPr>
              <a:t>INTRODUCING</a:t>
            </a:r>
            <a:endParaRPr sz="1800">
              <a:latin typeface="Tahoma"/>
              <a:cs typeface="Tahoma"/>
            </a:endParaRPr>
          </a:p>
          <a:p>
            <a:pPr marL="591185">
              <a:lnSpc>
                <a:spcPct val="100000"/>
              </a:lnSpc>
              <a:spcBef>
                <a:spcPts val="5"/>
              </a:spcBef>
            </a:pPr>
            <a:r>
              <a:rPr sz="1800" b="1" spc="-170" dirty="0">
                <a:solidFill>
                  <a:srgbClr val="BEBEBE"/>
                </a:solidFill>
                <a:latin typeface="Tahoma"/>
                <a:cs typeface="Tahoma"/>
              </a:rPr>
              <a:t>SCIKIT-</a:t>
            </a:r>
            <a:r>
              <a:rPr sz="1800" b="1" spc="-70" dirty="0">
                <a:solidFill>
                  <a:srgbClr val="BEBEBE"/>
                </a:solidFill>
                <a:latin typeface="Tahoma"/>
                <a:cs typeface="Tahoma"/>
              </a:rPr>
              <a:t>LEARN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110" dirty="0">
                <a:solidFill>
                  <a:srgbClr val="BEBEBE"/>
                </a:solidFill>
                <a:latin typeface="Roboto"/>
                <a:cs typeface="Roboto"/>
              </a:rPr>
              <a:t>Machine</a:t>
            </a:r>
            <a:r>
              <a:rPr sz="1400" spc="5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BEBEBE"/>
                </a:solidFill>
                <a:latin typeface="Roboto"/>
                <a:cs typeface="Roboto"/>
              </a:rPr>
              <a:t>learning</a:t>
            </a:r>
            <a:r>
              <a:rPr sz="1400" spc="-15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BEBEBE"/>
                </a:solidFill>
                <a:latin typeface="Roboto"/>
                <a:cs typeface="Roboto"/>
              </a:rPr>
              <a:t>with</a:t>
            </a:r>
            <a:r>
              <a:rPr sz="1400" spc="-5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BEBEBE"/>
                </a:solidFill>
                <a:latin typeface="Roboto"/>
                <a:cs typeface="Roboto"/>
              </a:rPr>
              <a:t>Python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1390" y="732485"/>
            <a:ext cx="6724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60" dirty="0">
                <a:solidFill>
                  <a:srgbClr val="BEBEBE"/>
                </a:solidFill>
              </a:rPr>
              <a:t>01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4396359" y="0"/>
            <a:ext cx="0" cy="3192145"/>
          </a:xfrm>
          <a:custGeom>
            <a:avLst/>
            <a:gdLst/>
            <a:ahLst/>
            <a:cxnLst/>
            <a:rect l="l" t="t" r="r" b="b"/>
            <a:pathLst>
              <a:path h="3192145">
                <a:moveTo>
                  <a:pt x="0" y="0"/>
                </a:moveTo>
                <a:lnTo>
                  <a:pt x="0" y="3191637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1198" y="4175252"/>
            <a:ext cx="9525" cy="2682875"/>
          </a:xfrm>
          <a:custGeom>
            <a:avLst/>
            <a:gdLst/>
            <a:ahLst/>
            <a:cxnLst/>
            <a:rect l="l" t="t" r="r" b="b"/>
            <a:pathLst>
              <a:path w="9525" h="2682875">
                <a:moveTo>
                  <a:pt x="9525" y="0"/>
                </a:moveTo>
                <a:lnTo>
                  <a:pt x="0" y="0"/>
                </a:lnTo>
                <a:lnTo>
                  <a:pt x="0" y="2682748"/>
                </a:lnTo>
                <a:lnTo>
                  <a:pt x="9525" y="2682748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126" y="3155441"/>
            <a:ext cx="2615565" cy="107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6715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BEBEBE"/>
                </a:solidFill>
                <a:latin typeface="Tahoma"/>
                <a:cs typeface="Tahoma"/>
              </a:rPr>
              <a:t>HYPERPARAMETERS </a:t>
            </a:r>
            <a:r>
              <a:rPr sz="1800" b="1" spc="-114" dirty="0">
                <a:solidFill>
                  <a:srgbClr val="BEBEBE"/>
                </a:solidFill>
                <a:latin typeface="Tahoma"/>
                <a:cs typeface="Tahoma"/>
              </a:rPr>
              <a:t>AND </a:t>
            </a:r>
            <a:r>
              <a:rPr sz="1800" b="1" spc="-140" dirty="0">
                <a:solidFill>
                  <a:srgbClr val="BEBEBE"/>
                </a:solidFill>
                <a:latin typeface="Tahoma"/>
                <a:cs typeface="Tahoma"/>
              </a:rPr>
              <a:t>CROSS</a:t>
            </a:r>
            <a:r>
              <a:rPr sz="1800" b="1" spc="-120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BEBEBE"/>
                </a:solidFill>
                <a:latin typeface="Tahoma"/>
                <a:cs typeface="Tahoma"/>
              </a:rPr>
              <a:t>VALIDATION</a:t>
            </a:r>
            <a:endParaRPr sz="1800">
              <a:latin typeface="Tahoma"/>
              <a:cs typeface="Tahoma"/>
            </a:endParaRPr>
          </a:p>
          <a:p>
            <a:pPr marL="1179195" marR="5080" indent="231140">
              <a:lnSpc>
                <a:spcPct val="100000"/>
              </a:lnSpc>
              <a:spcBef>
                <a:spcPts val="560"/>
              </a:spcBef>
            </a:pPr>
            <a:r>
              <a:rPr sz="1400" spc="-95" dirty="0">
                <a:solidFill>
                  <a:srgbClr val="BEBEBE"/>
                </a:solidFill>
                <a:latin typeface="Roboto"/>
                <a:cs typeface="Roboto"/>
              </a:rPr>
              <a:t>Holdout</a:t>
            </a:r>
            <a:r>
              <a:rPr sz="1400" spc="-45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BEBEBE"/>
                </a:solidFill>
                <a:latin typeface="Roboto"/>
                <a:cs typeface="Roboto"/>
              </a:rPr>
              <a:t>samples </a:t>
            </a:r>
            <a:r>
              <a:rPr sz="1400" spc="-120" dirty="0">
                <a:solidFill>
                  <a:srgbClr val="BEBEBE"/>
                </a:solidFill>
                <a:latin typeface="Roboto"/>
                <a:cs typeface="Roboto"/>
              </a:rPr>
              <a:t>and</a:t>
            </a:r>
            <a:r>
              <a:rPr sz="1400" spc="40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135" dirty="0">
                <a:solidFill>
                  <a:srgbClr val="BEBEBE"/>
                </a:solidFill>
                <a:latin typeface="Roboto"/>
                <a:cs typeface="Roboto"/>
              </a:rPr>
              <a:t>cross-</a:t>
            </a:r>
            <a:r>
              <a:rPr sz="1400" spc="-80" dirty="0">
                <a:solidFill>
                  <a:srgbClr val="BEBEBE"/>
                </a:solidFill>
                <a:latin typeface="Roboto"/>
                <a:cs typeface="Roboto"/>
              </a:rPr>
              <a:t>validation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92514" y="2723134"/>
            <a:ext cx="1370330" cy="85915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b="1" spc="-85" dirty="0">
                <a:solidFill>
                  <a:srgbClr val="BEBEBE"/>
                </a:solidFill>
                <a:latin typeface="Tahoma"/>
                <a:cs typeface="Tahoma"/>
              </a:rPr>
              <a:t>K-</a:t>
            </a:r>
            <a:r>
              <a:rPr sz="1800" b="1" spc="-10" dirty="0">
                <a:solidFill>
                  <a:srgbClr val="BEBEBE"/>
                </a:solidFill>
                <a:latin typeface="Tahoma"/>
                <a:cs typeface="Tahoma"/>
              </a:rPr>
              <a:t>MEANS </a:t>
            </a:r>
            <a:r>
              <a:rPr sz="1800" b="1" spc="-135" dirty="0">
                <a:solidFill>
                  <a:srgbClr val="BEBEBE"/>
                </a:solidFill>
                <a:latin typeface="Tahoma"/>
                <a:cs typeface="Tahoma"/>
              </a:rPr>
              <a:t>CLUSTERING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95" dirty="0">
                <a:solidFill>
                  <a:srgbClr val="BEBEBE"/>
                </a:solidFill>
                <a:latin typeface="Roboto"/>
                <a:cs typeface="Roboto"/>
              </a:rPr>
              <a:t>Object</a:t>
            </a:r>
            <a:r>
              <a:rPr sz="1400" spc="5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BEBEBE"/>
                </a:solidFill>
                <a:latin typeface="Roboto"/>
                <a:cs typeface="Roboto"/>
              </a:rPr>
              <a:t>grouping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92514" y="4202505"/>
            <a:ext cx="2218690" cy="6762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800" b="1" spc="-150" dirty="0">
                <a:solidFill>
                  <a:srgbClr val="BEBEBE"/>
                </a:solidFill>
                <a:latin typeface="Tahoma"/>
                <a:cs typeface="Tahoma"/>
              </a:rPr>
              <a:t>ASSOCIATION</a:t>
            </a:r>
            <a:r>
              <a:rPr sz="1800" b="1" spc="-7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BEBEBE"/>
                </a:solidFill>
                <a:latin typeface="Tahoma"/>
                <a:cs typeface="Tahoma"/>
              </a:rPr>
              <a:t>RULES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100" dirty="0">
                <a:solidFill>
                  <a:srgbClr val="BEBEBE"/>
                </a:solidFill>
                <a:latin typeface="Roboto"/>
                <a:cs typeface="Roboto"/>
              </a:rPr>
              <a:t>Frequent</a:t>
            </a:r>
            <a:r>
              <a:rPr sz="1400" spc="-30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BEBEBE"/>
                </a:solidFill>
                <a:latin typeface="Roboto"/>
                <a:cs typeface="Roboto"/>
              </a:rPr>
              <a:t>itemsets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2514" y="5317058"/>
            <a:ext cx="2117090" cy="85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BEBEBE"/>
                </a:solidFill>
                <a:latin typeface="Tahoma"/>
                <a:cs typeface="Tahoma"/>
              </a:rPr>
              <a:t>ARTIFICIAL</a:t>
            </a:r>
            <a:r>
              <a:rPr sz="1800" b="1" spc="-70" dirty="0">
                <a:solidFill>
                  <a:srgbClr val="BEBEBE"/>
                </a:solidFill>
                <a:latin typeface="Tahoma"/>
                <a:cs typeface="Tahoma"/>
              </a:rPr>
              <a:t> NEURAL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BEBEBE"/>
                </a:solidFill>
                <a:latin typeface="Tahoma"/>
                <a:cs typeface="Tahoma"/>
              </a:rPr>
              <a:t>NETWORK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85" dirty="0">
                <a:solidFill>
                  <a:srgbClr val="BEBEBE"/>
                </a:solidFill>
                <a:latin typeface="Roboto"/>
                <a:cs typeface="Roboto"/>
              </a:rPr>
              <a:t>Imitate</a:t>
            </a:r>
            <a:r>
              <a:rPr sz="1400" spc="-10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BEBEBE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140" dirty="0">
                <a:solidFill>
                  <a:srgbClr val="BEBEBE"/>
                </a:solidFill>
                <a:latin typeface="Roboto"/>
                <a:cs typeface="Roboto"/>
              </a:rPr>
              <a:t>human</a:t>
            </a:r>
            <a:r>
              <a:rPr sz="1400" spc="-25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BEBEBE"/>
                </a:solidFill>
                <a:latin typeface="Roboto"/>
                <a:cs typeface="Roboto"/>
              </a:rPr>
              <a:t>brain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6421" y="2027885"/>
            <a:ext cx="798195" cy="335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4800" b="1" spc="-135" dirty="0">
                <a:solidFill>
                  <a:srgbClr val="BEBEBE"/>
                </a:solidFill>
                <a:latin typeface="Tahoma"/>
                <a:cs typeface="Tahoma"/>
              </a:rPr>
              <a:t>02</a:t>
            </a:r>
            <a:endParaRPr sz="4800">
              <a:latin typeface="Tahoma"/>
              <a:cs typeface="Tahoma"/>
            </a:endParaRPr>
          </a:p>
          <a:p>
            <a:pPr marL="53975">
              <a:lnSpc>
                <a:spcPct val="100000"/>
              </a:lnSpc>
              <a:spcBef>
                <a:spcPts val="4440"/>
              </a:spcBef>
            </a:pPr>
            <a:r>
              <a:rPr sz="4800" b="1" spc="-165" dirty="0">
                <a:solidFill>
                  <a:srgbClr val="BEBEBE"/>
                </a:solidFill>
                <a:latin typeface="Tahoma"/>
                <a:cs typeface="Tahoma"/>
              </a:rPr>
              <a:t>03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460"/>
              </a:spcBef>
            </a:pPr>
            <a:r>
              <a:rPr sz="4800" b="1" spc="-25" dirty="0">
                <a:solidFill>
                  <a:srgbClr val="BEBEBE"/>
                </a:solidFill>
                <a:latin typeface="Tahoma"/>
                <a:cs typeface="Tahoma"/>
              </a:rPr>
              <a:t>04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3667" y="4636884"/>
            <a:ext cx="1391285" cy="6756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b="1" spc="-140" dirty="0">
                <a:solidFill>
                  <a:srgbClr val="BEBEBE"/>
                </a:solidFill>
                <a:latin typeface="Tahoma"/>
                <a:cs typeface="Tahoma"/>
              </a:rPr>
              <a:t>REGRESSION</a:t>
            </a:r>
            <a:endParaRPr sz="1800">
              <a:latin typeface="Tahoma"/>
              <a:cs typeface="Tahoma"/>
            </a:endParaRPr>
          </a:p>
          <a:p>
            <a:pPr marL="311785">
              <a:lnSpc>
                <a:spcPct val="100000"/>
              </a:lnSpc>
              <a:spcBef>
                <a:spcPts val="560"/>
              </a:spcBef>
            </a:pPr>
            <a:r>
              <a:rPr sz="1400" spc="-100" dirty="0">
                <a:solidFill>
                  <a:srgbClr val="BEBEBE"/>
                </a:solidFill>
                <a:latin typeface="Roboto"/>
                <a:cs typeface="Roboto"/>
              </a:rPr>
              <a:t>Best</a:t>
            </a:r>
            <a:r>
              <a:rPr sz="1400" spc="-15" dirty="0">
                <a:solidFill>
                  <a:srgbClr val="BEBEBE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BEBEBE"/>
                </a:solidFill>
                <a:latin typeface="Roboto"/>
                <a:cs typeface="Roboto"/>
              </a:rPr>
              <a:t>fitting</a:t>
            </a:r>
            <a:r>
              <a:rPr sz="1400" spc="-40" dirty="0">
                <a:solidFill>
                  <a:srgbClr val="BEBEBE"/>
                </a:solidFill>
                <a:latin typeface="Roboto"/>
                <a:cs typeface="Roboto"/>
              </a:rPr>
              <a:t> line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06333" y="1572844"/>
            <a:ext cx="788670" cy="463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80" dirty="0">
                <a:solidFill>
                  <a:srgbClr val="434343"/>
                </a:solidFill>
                <a:latin typeface="Tahoma"/>
                <a:cs typeface="Tahoma"/>
              </a:rPr>
              <a:t>05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450"/>
              </a:spcBef>
            </a:pPr>
            <a:r>
              <a:rPr sz="4800" b="1" spc="-434" dirty="0">
                <a:solidFill>
                  <a:srgbClr val="BEBEBE"/>
                </a:solidFill>
                <a:latin typeface="Tahoma"/>
                <a:cs typeface="Tahoma"/>
              </a:rPr>
              <a:t>0G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80"/>
              </a:spcBef>
            </a:pPr>
            <a:r>
              <a:rPr sz="4800" b="1" spc="-340" dirty="0">
                <a:solidFill>
                  <a:srgbClr val="BEBEBE"/>
                </a:solidFill>
                <a:latin typeface="Tahoma"/>
                <a:cs typeface="Tahoma"/>
              </a:rPr>
              <a:t>07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95"/>
              </a:spcBef>
            </a:pPr>
            <a:r>
              <a:rPr sz="4800" b="1" spc="-40" dirty="0">
                <a:solidFill>
                  <a:srgbClr val="BEBEBE"/>
                </a:solidFill>
                <a:latin typeface="Tahoma"/>
                <a:cs typeface="Tahoma"/>
              </a:rPr>
              <a:t>08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92514" y="1600040"/>
            <a:ext cx="1769745" cy="685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b="1" spc="-185" dirty="0">
                <a:solidFill>
                  <a:srgbClr val="434343"/>
                </a:solidFill>
                <a:latin typeface="Tahoma"/>
                <a:cs typeface="Tahoma"/>
              </a:rPr>
              <a:t>DECISION</a:t>
            </a:r>
            <a:r>
              <a:rPr sz="1800" b="1" spc="-10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434343"/>
                </a:solidFill>
                <a:latin typeface="Tahoma"/>
                <a:cs typeface="Tahoma"/>
              </a:rPr>
              <a:t>TREES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Best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separating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lines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5"/>
            <a:ext cx="12192000" cy="6858000"/>
            <a:chOff x="0" y="5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771931" y="712597"/>
              <a:ext cx="10619740" cy="0"/>
            </a:xfrm>
            <a:custGeom>
              <a:avLst/>
              <a:gdLst/>
              <a:ahLst/>
              <a:cxnLst/>
              <a:rect l="l" t="t" r="r" b="b"/>
              <a:pathLst>
                <a:path w="10619740">
                  <a:moveTo>
                    <a:pt x="0" y="0"/>
                  </a:moveTo>
                  <a:lnTo>
                    <a:pt x="10619206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"/>
              <a:ext cx="12192000" cy="68579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6300" y="2775252"/>
              <a:ext cx="5912485" cy="92075"/>
            </a:xfrm>
            <a:custGeom>
              <a:avLst/>
              <a:gdLst/>
              <a:ahLst/>
              <a:cxnLst/>
              <a:rect l="l" t="t" r="r" b="b"/>
              <a:pathLst>
                <a:path w="5912484" h="92075">
                  <a:moveTo>
                    <a:pt x="5912358" y="0"/>
                  </a:moveTo>
                  <a:lnTo>
                    <a:pt x="0" y="0"/>
                  </a:lnTo>
                  <a:lnTo>
                    <a:pt x="0" y="91899"/>
                  </a:lnTo>
                  <a:lnTo>
                    <a:pt x="5912358" y="91899"/>
                  </a:lnTo>
                  <a:lnTo>
                    <a:pt x="5912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8982" y="3084702"/>
            <a:ext cx="77635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solidFill>
                  <a:srgbClr val="434343"/>
                </a:solidFill>
                <a:latin typeface="Tahoma"/>
                <a:cs typeface="Tahoma"/>
              </a:rPr>
              <a:t>SUPERVISED</a:t>
            </a:r>
            <a:r>
              <a:rPr sz="3200" b="1" spc="-1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3200" b="1" spc="-250" dirty="0">
                <a:solidFill>
                  <a:srgbClr val="434343"/>
                </a:solidFill>
                <a:latin typeface="Tahoma"/>
                <a:cs typeface="Tahoma"/>
              </a:rPr>
              <a:t>LEARNING:</a:t>
            </a:r>
            <a:r>
              <a:rPr sz="3200" b="1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3200" b="1" spc="-315" dirty="0">
                <a:solidFill>
                  <a:srgbClr val="434343"/>
                </a:solidFill>
                <a:latin typeface="Tahoma"/>
                <a:cs typeface="Tahoma"/>
              </a:rPr>
              <a:t>DECISION</a:t>
            </a:r>
            <a:r>
              <a:rPr sz="3200" b="1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3200" b="1" spc="-95" dirty="0">
                <a:solidFill>
                  <a:srgbClr val="434343"/>
                </a:solidFill>
                <a:latin typeface="Tahoma"/>
                <a:cs typeface="Tahoma"/>
              </a:rPr>
              <a:t>TREES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3718686"/>
            <a:ext cx="4968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434343"/>
                </a:solidFill>
                <a:latin typeface="Tahoma"/>
                <a:cs typeface="Tahoma"/>
              </a:rPr>
              <a:t>Decision</a:t>
            </a:r>
            <a:r>
              <a:rPr sz="2400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434343"/>
                </a:solidFill>
                <a:latin typeface="Tahoma"/>
                <a:cs typeface="Tahoma"/>
              </a:rPr>
              <a:t>Tíees</a:t>
            </a:r>
            <a:r>
              <a:rPr sz="2400" spc="-14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34343"/>
                </a:solidFill>
                <a:latin typeface="Tahoma"/>
                <a:cs typeface="Tahoma"/>
              </a:rPr>
              <a:t>»nd</a:t>
            </a:r>
            <a:r>
              <a:rPr sz="2400" spc="-1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34343"/>
                </a:solidFill>
                <a:latin typeface="Tahoma"/>
                <a:cs typeface="Tahoma"/>
              </a:rPr>
              <a:t>R»ndom</a:t>
            </a:r>
            <a:r>
              <a:rPr sz="24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434343"/>
                </a:solidFill>
                <a:latin typeface="Tahoma"/>
                <a:cs typeface="Tahoma"/>
              </a:rPr>
              <a:t>Foíests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83" y="1423035"/>
            <a:ext cx="6134735" cy="7823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600" b="1" dirty="0">
                <a:solidFill>
                  <a:srgbClr val="434343"/>
                </a:solidFill>
                <a:latin typeface="Roboto Cn"/>
                <a:cs typeface="Roboto Cn"/>
              </a:rPr>
              <a:t>Decision</a:t>
            </a:r>
            <a:r>
              <a:rPr sz="1600" b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600" b="1" spc="-10" dirty="0">
                <a:solidFill>
                  <a:srgbClr val="434343"/>
                </a:solidFill>
                <a:latin typeface="Roboto Cn"/>
                <a:cs typeface="Roboto Cn"/>
              </a:rPr>
              <a:t>trees:</a:t>
            </a:r>
            <a:endParaRPr sz="1600">
              <a:latin typeface="Roboto Cn"/>
              <a:cs typeface="Roboto Cn"/>
            </a:endParaRPr>
          </a:p>
          <a:p>
            <a:pPr marL="12700" marR="5080">
              <a:lnSpc>
                <a:spcPct val="112100"/>
              </a:lnSpc>
              <a:spcBef>
                <a:spcPts val="20"/>
              </a:spcBef>
            </a:pP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supervised</a:t>
            </a:r>
            <a:r>
              <a:rPr sz="14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learning</a:t>
            </a:r>
            <a:r>
              <a:rPr sz="14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algorithm</a:t>
            </a:r>
            <a:r>
              <a:rPr sz="1400" spc="-5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used</a:t>
            </a:r>
            <a:r>
              <a:rPr sz="14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Arial"/>
                <a:cs typeface="Arial"/>
              </a:rPr>
              <a:t>classification</a:t>
            </a:r>
            <a:r>
              <a:rPr sz="1400" b="1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434343"/>
                </a:solidFill>
                <a:latin typeface="Arial"/>
                <a:cs typeface="Arial"/>
              </a:rPr>
              <a:t>regression</a:t>
            </a:r>
            <a:r>
              <a:rPr sz="1400" b="1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Arial MT"/>
                <a:cs typeface="Arial MT"/>
              </a:rPr>
              <a:t>tasks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creating</a:t>
            </a:r>
            <a:r>
              <a:rPr sz="1400" spc="-4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434343"/>
                </a:solidFill>
                <a:latin typeface="Arial MT"/>
                <a:cs typeface="Arial MT"/>
              </a:rPr>
              <a:t> tree-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like</a:t>
            </a:r>
            <a:r>
              <a:rPr sz="1400" spc="-4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model</a:t>
            </a:r>
            <a:r>
              <a:rPr sz="14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decisions</a:t>
            </a:r>
            <a:r>
              <a:rPr sz="1400" spc="-5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based</a:t>
            </a:r>
            <a:r>
              <a:rPr sz="14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on</a:t>
            </a:r>
            <a:r>
              <a:rPr sz="14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input</a:t>
            </a:r>
            <a:r>
              <a:rPr sz="14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Arial MT"/>
                <a:cs typeface="Arial MT"/>
              </a:rPr>
              <a:t>features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1877" y="579881"/>
            <a:ext cx="2738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DECISION</a:t>
            </a:r>
            <a:r>
              <a:rPr spc="-195" dirty="0"/>
              <a:t> </a:t>
            </a:r>
            <a:r>
              <a:rPr spc="-110" dirty="0"/>
              <a:t>TREES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7784" y="2622638"/>
            <a:ext cx="6843267" cy="37774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13830" y="6492951"/>
            <a:ext cx="398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83" y="1425041"/>
            <a:ext cx="10064115" cy="503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35220">
              <a:lnSpc>
                <a:spcPct val="125699"/>
              </a:lnSpc>
              <a:spcBef>
                <a:spcPts val="100"/>
              </a:spcBef>
            </a:pP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from</a:t>
            </a:r>
            <a:r>
              <a:rPr sz="1400" spc="-5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sklearn.tree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import</a:t>
            </a:r>
            <a:r>
              <a:rPr sz="1400" spc="-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DecisionTreeClassifier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DecisionTreeClassifier(criterion='gini')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65" dirty="0">
                <a:solidFill>
                  <a:srgbClr val="434343"/>
                </a:solidFill>
                <a:latin typeface="Roboto"/>
                <a:cs typeface="Roboto"/>
              </a:rPr>
              <a:t>Hyperparameters</a:t>
            </a:r>
            <a:r>
              <a:rPr sz="1600" b="1" spc="-65" dirty="0">
                <a:solidFill>
                  <a:srgbClr val="434343"/>
                </a:solidFill>
                <a:latin typeface="Roboto Cn"/>
                <a:cs typeface="Roboto Cn"/>
              </a:rPr>
              <a:t>:</a:t>
            </a:r>
            <a:endParaRPr sz="1600">
              <a:latin typeface="Roboto Cn"/>
              <a:cs typeface="Roboto Cn"/>
            </a:endParaRPr>
          </a:p>
          <a:p>
            <a:pPr marL="53340">
              <a:lnSpc>
                <a:spcPct val="100000"/>
              </a:lnSpc>
              <a:spcBef>
                <a:spcPts val="2020"/>
              </a:spcBef>
            </a:pPr>
            <a:r>
              <a:rPr sz="1400" b="1" spc="-10" dirty="0">
                <a:solidFill>
                  <a:srgbClr val="00AF50"/>
                </a:solidFill>
                <a:latin typeface="Roboto Cn"/>
                <a:cs typeface="Roboto Cn"/>
              </a:rPr>
              <a:t>criterion</a:t>
            </a:r>
            <a:endParaRPr sz="1400">
              <a:latin typeface="Roboto Cn"/>
              <a:cs typeface="Roboto Cn"/>
            </a:endParaRPr>
          </a:p>
          <a:p>
            <a:pPr marL="299085" indent="-286385">
              <a:lnSpc>
                <a:spcPts val="1675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Type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 </a:t>
            </a:r>
            <a:r>
              <a:rPr sz="1400" spc="-70" dirty="0">
                <a:solidFill>
                  <a:srgbClr val="434343"/>
                </a:solidFill>
                <a:latin typeface="Roboto"/>
                <a:cs typeface="Roboto"/>
              </a:rPr>
              <a:t>string,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default='gini'</a:t>
            </a:r>
            <a:endParaRPr sz="1400">
              <a:latin typeface="Roboto"/>
              <a:cs typeface="Roboto"/>
            </a:endParaRPr>
          </a:p>
          <a:p>
            <a:pPr marL="299085" marR="5715" indent="-287020">
              <a:lnSpc>
                <a:spcPts val="1689"/>
              </a:lnSpc>
              <a:spcBef>
                <a:spcPts val="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Description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This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function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4" dirty="0">
                <a:solidFill>
                  <a:srgbClr val="434343"/>
                </a:solidFill>
                <a:latin typeface="Roboto"/>
                <a:cs typeface="Roboto"/>
              </a:rPr>
              <a:t>measures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quality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split.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Supported</a:t>
            </a:r>
            <a:r>
              <a:rPr sz="14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criteria</a:t>
            </a:r>
            <a:r>
              <a:rPr sz="14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sz="14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"/>
                <a:cs typeface="Roboto"/>
              </a:rPr>
              <a:t>'gini'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"/>
                <a:cs typeface="Roboto"/>
              </a:rPr>
              <a:t>Gini</a:t>
            </a:r>
            <a:r>
              <a:rPr sz="14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impurity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4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'entropy'</a:t>
            </a:r>
            <a:r>
              <a:rPr sz="14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Roboto"/>
                <a:cs typeface="Roboto"/>
              </a:rPr>
              <a:t>information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gain.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ts val="1625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Usage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Choose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"/>
                <a:cs typeface="Roboto"/>
              </a:rPr>
              <a:t>'gini'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Gini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impurity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"/>
                <a:cs typeface="Roboto"/>
              </a:rPr>
              <a:t>(default)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'entropy'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information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gain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30" dirty="0">
                <a:solidFill>
                  <a:srgbClr val="434343"/>
                </a:solidFill>
                <a:latin typeface="Roboto"/>
                <a:cs typeface="Roboto"/>
              </a:rPr>
              <a:t>when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building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decision</a:t>
            </a:r>
            <a:r>
              <a:rPr sz="14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tree.</a:t>
            </a:r>
            <a:endParaRPr sz="1400">
              <a:latin typeface="Roboto"/>
              <a:cs typeface="Roboto"/>
            </a:endParaRPr>
          </a:p>
          <a:p>
            <a:pPr marL="53340">
              <a:lnSpc>
                <a:spcPct val="100000"/>
              </a:lnSpc>
              <a:spcBef>
                <a:spcPts val="1675"/>
              </a:spcBef>
            </a:pPr>
            <a:r>
              <a:rPr sz="1400" b="1" spc="-10" dirty="0">
                <a:solidFill>
                  <a:srgbClr val="00AF50"/>
                </a:solidFill>
                <a:latin typeface="Roboto Cn"/>
                <a:cs typeface="Roboto Cn"/>
              </a:rPr>
              <a:t>max_depth</a:t>
            </a:r>
            <a:endParaRPr sz="1400">
              <a:latin typeface="Roboto Cn"/>
              <a:cs typeface="Roboto Cn"/>
            </a:endParaRPr>
          </a:p>
          <a:p>
            <a:pPr marL="299085" indent="-286385">
              <a:lnSpc>
                <a:spcPts val="1675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Type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int,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default=None</a:t>
            </a:r>
            <a:endParaRPr sz="1400">
              <a:latin typeface="Roboto"/>
              <a:cs typeface="Roboto"/>
            </a:endParaRPr>
          </a:p>
          <a:p>
            <a:pPr marL="299085" marR="5080" indent="-287020">
              <a:lnSpc>
                <a:spcPts val="1689"/>
              </a:lnSpc>
              <a:spcBef>
                <a:spcPts val="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Description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4" dirty="0">
                <a:solidFill>
                  <a:srgbClr val="434343"/>
                </a:solidFill>
                <a:latin typeface="Roboto"/>
                <a:cs typeface="Roboto"/>
              </a:rPr>
              <a:t>maximum</a:t>
            </a:r>
            <a:r>
              <a:rPr sz="14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"/>
                <a:cs typeface="Roboto"/>
              </a:rPr>
              <a:t>depth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Roboto"/>
                <a:cs typeface="Roboto"/>
              </a:rPr>
              <a:t>tree.</a:t>
            </a:r>
            <a:r>
              <a:rPr sz="14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If</a:t>
            </a:r>
            <a:r>
              <a:rPr sz="14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None,</a:t>
            </a:r>
            <a:r>
              <a:rPr sz="14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"/>
                <a:cs typeface="Roboto"/>
              </a:rPr>
              <a:t>nodes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sz="14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006FC0"/>
                </a:solidFill>
                <a:latin typeface="Roboto"/>
                <a:cs typeface="Roboto"/>
              </a:rPr>
              <a:t>expanded</a:t>
            </a:r>
            <a:r>
              <a:rPr sz="1400" spc="20" dirty="0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006FC0"/>
                </a:solidFill>
                <a:latin typeface="Roboto"/>
                <a:cs typeface="Roboto"/>
              </a:rPr>
              <a:t>until</a:t>
            </a:r>
            <a:r>
              <a:rPr sz="1400" spc="25" dirty="0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006FC0"/>
                </a:solidFill>
                <a:latin typeface="Roboto"/>
                <a:cs typeface="Roboto"/>
              </a:rPr>
              <a:t>all</a:t>
            </a:r>
            <a:r>
              <a:rPr sz="1400" spc="25" dirty="0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006FC0"/>
                </a:solidFill>
                <a:latin typeface="Roboto"/>
                <a:cs typeface="Roboto"/>
              </a:rPr>
              <a:t>leaves</a:t>
            </a:r>
            <a:r>
              <a:rPr sz="1400" spc="15" dirty="0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006FC0"/>
                </a:solidFill>
                <a:latin typeface="Roboto"/>
                <a:cs typeface="Roboto"/>
              </a:rPr>
              <a:t>are</a:t>
            </a:r>
            <a:r>
              <a:rPr sz="1400" spc="20" dirty="0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006FC0"/>
                </a:solidFill>
                <a:latin typeface="Roboto"/>
                <a:cs typeface="Roboto"/>
              </a:rPr>
              <a:t>pure</a:t>
            </a:r>
            <a:r>
              <a:rPr sz="1400" spc="20" dirty="0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sz="14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"/>
                <a:cs typeface="Roboto"/>
              </a:rPr>
              <a:t>contain</a:t>
            </a:r>
            <a:r>
              <a:rPr sz="14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006FC0"/>
                </a:solidFill>
                <a:latin typeface="Roboto"/>
                <a:cs typeface="Roboto"/>
              </a:rPr>
              <a:t>fewer</a:t>
            </a:r>
            <a:r>
              <a:rPr sz="1400" spc="20" dirty="0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006FC0"/>
                </a:solidFill>
                <a:latin typeface="Roboto"/>
                <a:cs typeface="Roboto"/>
              </a:rPr>
              <a:t>samples</a:t>
            </a:r>
            <a:r>
              <a:rPr sz="1400" spc="20" dirty="0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006FC0"/>
                </a:solidFill>
                <a:latin typeface="Roboto"/>
                <a:cs typeface="Roboto"/>
              </a:rPr>
              <a:t>than</a:t>
            </a:r>
            <a:r>
              <a:rPr sz="1400" spc="15" dirty="0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Roboto"/>
                <a:cs typeface="Roboto"/>
              </a:rPr>
              <a:t>the </a:t>
            </a:r>
            <a:r>
              <a:rPr sz="1400" spc="-35" dirty="0">
                <a:solidFill>
                  <a:srgbClr val="006FC0"/>
                </a:solidFill>
                <a:latin typeface="Roboto"/>
                <a:cs typeface="Roboto"/>
              </a:rPr>
              <a:t>min_samples_split</a:t>
            </a:r>
            <a:r>
              <a:rPr sz="1400" spc="-35" dirty="0">
                <a:solidFill>
                  <a:srgbClr val="434343"/>
                </a:solidFill>
                <a:latin typeface="Roboto"/>
                <a:cs typeface="Roboto"/>
              </a:rPr>
              <a:t>.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ts val="1625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Usage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Set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this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"/>
                <a:cs typeface="Roboto"/>
              </a:rPr>
              <a:t>limit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depth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"/>
                <a:cs typeface="Roboto"/>
              </a:rPr>
              <a:t>tree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avoid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overfitting.</a:t>
            </a:r>
            <a:endParaRPr sz="1400">
              <a:latin typeface="Roboto"/>
              <a:cs typeface="Roboto"/>
            </a:endParaRPr>
          </a:p>
          <a:p>
            <a:pPr marL="53340">
              <a:lnSpc>
                <a:spcPct val="100000"/>
              </a:lnSpc>
              <a:spcBef>
                <a:spcPts val="1670"/>
              </a:spcBef>
            </a:pPr>
            <a:r>
              <a:rPr sz="1400" b="1" spc="-10" dirty="0">
                <a:solidFill>
                  <a:srgbClr val="00AF50"/>
                </a:solidFill>
                <a:latin typeface="Roboto Cn"/>
                <a:cs typeface="Roboto Cn"/>
              </a:rPr>
              <a:t>min_samples_split</a:t>
            </a:r>
            <a:endParaRPr sz="1400">
              <a:latin typeface="Roboto Cn"/>
              <a:cs typeface="Roboto Cn"/>
            </a:endParaRPr>
          </a:p>
          <a:p>
            <a:pPr marL="299085" indent="-286385">
              <a:lnSpc>
                <a:spcPts val="1675"/>
              </a:lnSpc>
              <a:spcBef>
                <a:spcPts val="1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1F1F1F"/>
                </a:solidFill>
                <a:latin typeface="Roboto Cn"/>
                <a:cs typeface="Roboto Cn"/>
              </a:rPr>
              <a:t>Type</a:t>
            </a:r>
            <a:r>
              <a:rPr sz="1400" dirty="0">
                <a:solidFill>
                  <a:srgbClr val="1F1F1F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1F1F1F"/>
                </a:solidFill>
                <a:latin typeface="Roboto"/>
                <a:cs typeface="Roboto"/>
              </a:rPr>
              <a:t>int</a:t>
            </a:r>
            <a:r>
              <a:rPr sz="1400" spc="-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1F1F1F"/>
                </a:solidFill>
                <a:latin typeface="Roboto"/>
                <a:cs typeface="Roboto"/>
              </a:rPr>
              <a:t>or</a:t>
            </a:r>
            <a:r>
              <a:rPr sz="1400" spc="-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1F1F1F"/>
                </a:solidFill>
                <a:latin typeface="Roboto"/>
                <a:cs typeface="Roboto"/>
              </a:rPr>
              <a:t>float,</a:t>
            </a:r>
            <a:r>
              <a:rPr sz="1400" spc="-2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Roboto"/>
                <a:cs typeface="Roboto"/>
              </a:rPr>
              <a:t>default=2</a:t>
            </a:r>
            <a:endParaRPr sz="1400">
              <a:latin typeface="Roboto"/>
              <a:cs typeface="Roboto"/>
            </a:endParaRPr>
          </a:p>
          <a:p>
            <a:pPr marL="299085" marR="5080" indent="-287020">
              <a:lnSpc>
                <a:spcPts val="1689"/>
              </a:lnSpc>
              <a:spcBef>
                <a:spcPts val="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1F1F1F"/>
                </a:solidFill>
                <a:latin typeface="Roboto Cn"/>
                <a:cs typeface="Roboto Cn"/>
              </a:rPr>
              <a:t>Description</a:t>
            </a:r>
            <a:r>
              <a:rPr sz="1400" dirty="0">
                <a:solidFill>
                  <a:srgbClr val="1F1F1F"/>
                </a:solidFill>
                <a:latin typeface="Roboto"/>
                <a:cs typeface="Roboto"/>
              </a:rPr>
              <a:t>:</a:t>
            </a:r>
            <a:r>
              <a:rPr sz="1400" spc="-9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1F1F1F"/>
                </a:solidFill>
                <a:latin typeface="Roboto"/>
                <a:cs typeface="Roboto"/>
              </a:rPr>
              <a:t>The</a:t>
            </a:r>
            <a:r>
              <a:rPr sz="1400" spc="2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30" dirty="0">
                <a:solidFill>
                  <a:srgbClr val="1F1F1F"/>
                </a:solidFill>
                <a:latin typeface="Roboto"/>
                <a:cs typeface="Roboto"/>
              </a:rPr>
              <a:t>minimum</a:t>
            </a:r>
            <a:r>
              <a:rPr sz="1400" spc="4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14" dirty="0">
                <a:solidFill>
                  <a:srgbClr val="1F1F1F"/>
                </a:solidFill>
                <a:latin typeface="Roboto"/>
                <a:cs typeface="Roboto"/>
              </a:rPr>
              <a:t>number</a:t>
            </a:r>
            <a:r>
              <a:rPr sz="1400" spc="3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1F1F1F"/>
                </a:solidFill>
                <a:latin typeface="Roboto"/>
                <a:cs typeface="Roboto"/>
              </a:rPr>
              <a:t>of</a:t>
            </a:r>
            <a:r>
              <a:rPr sz="1400" spc="-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1F1F1F"/>
                </a:solidFill>
                <a:latin typeface="Roboto"/>
                <a:cs typeface="Roboto"/>
              </a:rPr>
              <a:t>samples</a:t>
            </a:r>
            <a:r>
              <a:rPr sz="1400" spc="1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1F1F1F"/>
                </a:solidFill>
                <a:latin typeface="Roboto"/>
                <a:cs typeface="Roboto"/>
              </a:rPr>
              <a:t>required</a:t>
            </a:r>
            <a:r>
              <a:rPr sz="1400" spc="1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1F1F1F"/>
                </a:solidFill>
                <a:latin typeface="Roboto"/>
                <a:cs typeface="Roboto"/>
              </a:rPr>
              <a:t>to</a:t>
            </a:r>
            <a:r>
              <a:rPr sz="1400" spc="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1F1F1F"/>
                </a:solidFill>
                <a:latin typeface="Roboto"/>
                <a:cs typeface="Roboto"/>
              </a:rPr>
              <a:t>split</a:t>
            </a:r>
            <a:r>
              <a:rPr sz="1400" spc="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1F1F1F"/>
                </a:solidFill>
                <a:latin typeface="Roboto"/>
                <a:cs typeface="Roboto"/>
              </a:rPr>
              <a:t>an</a:t>
            </a:r>
            <a:r>
              <a:rPr sz="1400" spc="2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1F1F1F"/>
                </a:solidFill>
                <a:latin typeface="Roboto"/>
                <a:cs typeface="Roboto"/>
              </a:rPr>
              <a:t>internal</a:t>
            </a:r>
            <a:r>
              <a:rPr sz="1400" spc="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1F1F1F"/>
                </a:solidFill>
                <a:latin typeface="Roboto"/>
                <a:cs typeface="Roboto"/>
              </a:rPr>
              <a:t>node.</a:t>
            </a:r>
            <a:r>
              <a:rPr sz="1400" spc="1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1F1F1F"/>
                </a:solidFill>
                <a:latin typeface="Roboto"/>
                <a:cs typeface="Roboto"/>
              </a:rPr>
              <a:t>If</a:t>
            </a:r>
            <a:r>
              <a:rPr sz="1400" spc="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1F1F1F"/>
                </a:solidFill>
                <a:latin typeface="Roboto"/>
                <a:cs typeface="Roboto"/>
              </a:rPr>
              <a:t>an</a:t>
            </a:r>
            <a:r>
              <a:rPr sz="1400" spc="2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1F1F1F"/>
                </a:solidFill>
                <a:latin typeface="Roboto"/>
                <a:cs typeface="Roboto"/>
              </a:rPr>
              <a:t>integer,</a:t>
            </a:r>
            <a:r>
              <a:rPr sz="1400" spc="1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1F1F1F"/>
                </a:solidFill>
                <a:latin typeface="Roboto"/>
                <a:cs typeface="Roboto"/>
              </a:rPr>
              <a:t>it's</a:t>
            </a:r>
            <a:r>
              <a:rPr sz="1400" spc="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1F1F1F"/>
                </a:solidFill>
                <a:latin typeface="Roboto"/>
                <a:cs typeface="Roboto"/>
              </a:rPr>
              <a:t>the</a:t>
            </a:r>
            <a:r>
              <a:rPr sz="1400" spc="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30" dirty="0">
                <a:solidFill>
                  <a:srgbClr val="1F1F1F"/>
                </a:solidFill>
                <a:latin typeface="Roboto"/>
                <a:cs typeface="Roboto"/>
              </a:rPr>
              <a:t>minimum</a:t>
            </a:r>
            <a:r>
              <a:rPr sz="1400" spc="4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1F1F1F"/>
                </a:solidFill>
                <a:latin typeface="Roboto"/>
                <a:cs typeface="Roboto"/>
              </a:rPr>
              <a:t>number.</a:t>
            </a:r>
            <a:r>
              <a:rPr sz="1400" spc="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1F1F1F"/>
                </a:solidFill>
                <a:latin typeface="Roboto"/>
                <a:cs typeface="Roboto"/>
              </a:rPr>
              <a:t>If</a:t>
            </a:r>
            <a:r>
              <a:rPr sz="1400" spc="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1F1F1F"/>
                </a:solidFill>
                <a:latin typeface="Roboto"/>
                <a:cs typeface="Roboto"/>
              </a:rPr>
              <a:t>a</a:t>
            </a:r>
            <a:r>
              <a:rPr sz="1400" spc="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40" dirty="0">
                <a:solidFill>
                  <a:srgbClr val="1F1F1F"/>
                </a:solidFill>
                <a:latin typeface="Roboto"/>
                <a:cs typeface="Roboto"/>
              </a:rPr>
              <a:t>float,</a:t>
            </a:r>
            <a:r>
              <a:rPr sz="1400" spc="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1F1F1F"/>
                </a:solidFill>
                <a:latin typeface="Roboto"/>
                <a:cs typeface="Roboto"/>
              </a:rPr>
              <a:t>it's</a:t>
            </a:r>
            <a:r>
              <a:rPr sz="1400" spc="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1F1F1F"/>
                </a:solidFill>
                <a:latin typeface="Roboto"/>
                <a:cs typeface="Roboto"/>
              </a:rPr>
              <a:t>the </a:t>
            </a:r>
            <a:r>
              <a:rPr sz="1400" spc="-80" dirty="0">
                <a:solidFill>
                  <a:srgbClr val="1F1F1F"/>
                </a:solidFill>
                <a:latin typeface="Roboto"/>
                <a:cs typeface="Roboto"/>
              </a:rPr>
              <a:t>fraction</a:t>
            </a:r>
            <a:r>
              <a:rPr sz="1400" spc="-3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1F1F1F"/>
                </a:solidFill>
                <a:latin typeface="Roboto"/>
                <a:cs typeface="Roboto"/>
              </a:rPr>
              <a:t>of</a:t>
            </a:r>
            <a:r>
              <a:rPr sz="1400" spc="-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1F1F1F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1F1F1F"/>
                </a:solidFill>
                <a:latin typeface="Roboto"/>
                <a:cs typeface="Roboto"/>
              </a:rPr>
              <a:t>total</a:t>
            </a:r>
            <a:r>
              <a:rPr sz="1400" spc="-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14" dirty="0">
                <a:solidFill>
                  <a:srgbClr val="1F1F1F"/>
                </a:solidFill>
                <a:latin typeface="Roboto"/>
                <a:cs typeface="Roboto"/>
              </a:rPr>
              <a:t>number</a:t>
            </a:r>
            <a:r>
              <a:rPr sz="1400" spc="-2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1F1F1F"/>
                </a:solidFill>
                <a:latin typeface="Roboto"/>
                <a:cs typeface="Roboto"/>
              </a:rPr>
              <a:t>of</a:t>
            </a:r>
            <a:r>
              <a:rPr sz="1400" spc="-1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Roboto"/>
                <a:cs typeface="Roboto"/>
              </a:rPr>
              <a:t>samples.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ts val="161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1F1F1F"/>
                </a:solidFill>
                <a:latin typeface="Roboto Cn"/>
                <a:cs typeface="Roboto Cn"/>
              </a:rPr>
              <a:t>Usage</a:t>
            </a:r>
            <a:r>
              <a:rPr sz="1400" dirty="0">
                <a:solidFill>
                  <a:srgbClr val="1F1F1F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1F1F1F"/>
                </a:solidFill>
                <a:latin typeface="Roboto"/>
                <a:cs typeface="Roboto"/>
              </a:rPr>
              <a:t>Increase</a:t>
            </a:r>
            <a:r>
              <a:rPr sz="140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1F1F1F"/>
                </a:solidFill>
                <a:latin typeface="Roboto"/>
                <a:cs typeface="Roboto"/>
              </a:rPr>
              <a:t>this</a:t>
            </a:r>
            <a:r>
              <a:rPr sz="1400" spc="-1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1F1F1F"/>
                </a:solidFill>
                <a:latin typeface="Roboto"/>
                <a:cs typeface="Roboto"/>
              </a:rPr>
              <a:t>value</a:t>
            </a:r>
            <a:r>
              <a:rPr sz="140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1F1F1F"/>
                </a:solidFill>
                <a:latin typeface="Roboto"/>
                <a:cs typeface="Roboto"/>
              </a:rPr>
              <a:t>to</a:t>
            </a:r>
            <a:r>
              <a:rPr sz="1400" spc="-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1F1F1F"/>
                </a:solidFill>
                <a:latin typeface="Roboto"/>
                <a:cs typeface="Roboto"/>
              </a:rPr>
              <a:t>reduce</a:t>
            </a:r>
            <a:r>
              <a:rPr sz="140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1F1F1F"/>
                </a:solidFill>
                <a:latin typeface="Roboto"/>
                <a:cs typeface="Roboto"/>
              </a:rPr>
              <a:t>overfitting</a:t>
            </a:r>
            <a:r>
              <a:rPr sz="1400" spc="-2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1F1F1F"/>
                </a:solidFill>
                <a:latin typeface="Roboto"/>
                <a:cs typeface="Roboto"/>
              </a:rPr>
              <a:t>by</a:t>
            </a:r>
            <a:r>
              <a:rPr sz="1400" spc="-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1F1F1F"/>
                </a:solidFill>
                <a:latin typeface="Roboto"/>
                <a:cs typeface="Roboto"/>
              </a:rPr>
              <a:t>making</a:t>
            </a:r>
            <a:r>
              <a:rPr sz="1400" spc="-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1F1F1F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1F1F1F"/>
                </a:solidFill>
                <a:latin typeface="Roboto"/>
                <a:cs typeface="Roboto"/>
              </a:rPr>
              <a:t>tree</a:t>
            </a:r>
            <a:r>
              <a:rPr sz="1400" spc="-10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1F1F1F"/>
                </a:solidFill>
                <a:latin typeface="Roboto"/>
                <a:cs typeface="Roboto"/>
              </a:rPr>
              <a:t>more</a:t>
            </a:r>
            <a:r>
              <a:rPr sz="1400" spc="-25" dirty="0">
                <a:solidFill>
                  <a:srgbClr val="1F1F1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1F1F1F"/>
                </a:solidFill>
                <a:latin typeface="Roboto"/>
                <a:cs typeface="Roboto"/>
              </a:rPr>
              <a:t>generalized.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6934" y="579881"/>
            <a:ext cx="6129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DECISION</a:t>
            </a:r>
            <a:r>
              <a:rPr spc="-180" dirty="0"/>
              <a:t> </a:t>
            </a:r>
            <a:r>
              <a:rPr spc="-140" dirty="0"/>
              <a:t>TREES</a:t>
            </a:r>
            <a:r>
              <a:rPr spc="-170" dirty="0"/>
              <a:t> </a:t>
            </a:r>
            <a:r>
              <a:rPr spc="-245" dirty="0"/>
              <a:t>WITH</a:t>
            </a:r>
            <a:r>
              <a:rPr spc="-155" dirty="0"/>
              <a:t> </a:t>
            </a:r>
            <a:r>
              <a:rPr spc="-265" dirty="0"/>
              <a:t>SCIKIT-</a:t>
            </a:r>
            <a:r>
              <a:rPr spc="-85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83" y="1425041"/>
            <a:ext cx="10062845" cy="3538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33950">
              <a:lnSpc>
                <a:spcPct val="125699"/>
              </a:lnSpc>
              <a:spcBef>
                <a:spcPts val="100"/>
              </a:spcBef>
            </a:pP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from</a:t>
            </a:r>
            <a:r>
              <a:rPr sz="1400" spc="-5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sklearn.tree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import</a:t>
            </a:r>
            <a:r>
              <a:rPr sz="1400" spc="-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DecisionTreeClassifier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DecisionTreeClassifier(criterion='gini')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65" dirty="0">
                <a:solidFill>
                  <a:srgbClr val="434343"/>
                </a:solidFill>
                <a:latin typeface="Roboto"/>
                <a:cs typeface="Roboto"/>
              </a:rPr>
              <a:t>Hyperparameters</a:t>
            </a:r>
            <a:r>
              <a:rPr sz="1600" b="1" spc="-65" dirty="0">
                <a:solidFill>
                  <a:srgbClr val="434343"/>
                </a:solidFill>
                <a:latin typeface="Roboto Cn"/>
                <a:cs typeface="Roboto Cn"/>
              </a:rPr>
              <a:t>:</a:t>
            </a:r>
            <a:endParaRPr sz="1600">
              <a:latin typeface="Roboto Cn"/>
              <a:cs typeface="Roboto Cn"/>
            </a:endParaRPr>
          </a:p>
          <a:p>
            <a:pPr marL="53340">
              <a:lnSpc>
                <a:spcPct val="100000"/>
              </a:lnSpc>
              <a:spcBef>
                <a:spcPts val="2010"/>
              </a:spcBef>
            </a:pPr>
            <a:r>
              <a:rPr sz="1400" b="1" spc="-10" dirty="0">
                <a:solidFill>
                  <a:srgbClr val="00AF50"/>
                </a:solidFill>
                <a:latin typeface="Roboto Cn"/>
                <a:cs typeface="Roboto Cn"/>
              </a:rPr>
              <a:t>min_samples_leaf</a:t>
            </a:r>
            <a:endParaRPr sz="1400">
              <a:latin typeface="Roboto Cn"/>
              <a:cs typeface="Roboto Cn"/>
            </a:endParaRPr>
          </a:p>
          <a:p>
            <a:pPr marL="299085" indent="-286385">
              <a:lnSpc>
                <a:spcPts val="1675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Type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"/>
                <a:cs typeface="Roboto"/>
              </a:rPr>
              <a:t>int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float,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default=1</a:t>
            </a:r>
            <a:endParaRPr sz="1400">
              <a:latin typeface="Roboto"/>
              <a:cs typeface="Roboto"/>
            </a:endParaRPr>
          </a:p>
          <a:p>
            <a:pPr marL="299085" marR="5080" indent="-287020">
              <a:lnSpc>
                <a:spcPts val="1689"/>
              </a:lnSpc>
              <a:spcBef>
                <a:spcPts val="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Description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434343"/>
                </a:solidFill>
                <a:latin typeface="Roboto"/>
                <a:cs typeface="Roboto"/>
              </a:rPr>
              <a:t>minimum</a:t>
            </a:r>
            <a:r>
              <a:rPr sz="1400" spc="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number</a:t>
            </a:r>
            <a:r>
              <a:rPr sz="1400" spc="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400" spc="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samples</a:t>
            </a:r>
            <a:r>
              <a:rPr sz="1400" spc="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"/>
                <a:cs typeface="Roboto"/>
              </a:rPr>
              <a:t>required</a:t>
            </a:r>
            <a:r>
              <a:rPr sz="1400" spc="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sz="1400" spc="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at</a:t>
            </a:r>
            <a:r>
              <a:rPr sz="1400" spc="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leaf</a:t>
            </a:r>
            <a:r>
              <a:rPr sz="1400" spc="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node.</a:t>
            </a:r>
            <a:r>
              <a:rPr sz="1400" spc="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smaller</a:t>
            </a:r>
            <a:r>
              <a:rPr sz="1400" spc="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value</a:t>
            </a:r>
            <a:r>
              <a:rPr sz="1400" spc="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allows</a:t>
            </a:r>
            <a:r>
              <a:rPr sz="1400" spc="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smaller</a:t>
            </a:r>
            <a:r>
              <a:rPr sz="1400" spc="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leaves</a:t>
            </a:r>
            <a:r>
              <a:rPr sz="1400" spc="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400" spc="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"/>
                <a:cs typeface="Roboto"/>
              </a:rPr>
              <a:t>may</a:t>
            </a:r>
            <a:r>
              <a:rPr sz="1400" spc="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"/>
                <a:cs typeface="Roboto"/>
              </a:rPr>
              <a:t>lead</a:t>
            </a:r>
            <a:r>
              <a:rPr sz="1400" spc="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overfitting.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ts val="1625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Usage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higher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value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Roboto"/>
                <a:cs typeface="Roboto"/>
              </a:rPr>
              <a:t>can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Roboto"/>
                <a:cs typeface="Roboto"/>
              </a:rPr>
              <a:t>make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model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more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conservative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less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prone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overfitting</a:t>
            </a:r>
            <a:r>
              <a:rPr sz="1400" b="1" spc="-10" dirty="0">
                <a:solidFill>
                  <a:srgbClr val="434343"/>
                </a:solidFill>
                <a:latin typeface="Roboto Cn"/>
                <a:cs typeface="Roboto Cn"/>
              </a:rPr>
              <a:t>.</a:t>
            </a:r>
            <a:endParaRPr sz="1400">
              <a:latin typeface="Roboto Cn"/>
              <a:cs typeface="Roboto Cn"/>
            </a:endParaRPr>
          </a:p>
          <a:p>
            <a:pPr marL="53340">
              <a:lnSpc>
                <a:spcPct val="100000"/>
              </a:lnSpc>
              <a:spcBef>
                <a:spcPts val="1675"/>
              </a:spcBef>
            </a:pPr>
            <a:r>
              <a:rPr sz="1400" b="1" spc="-10" dirty="0">
                <a:solidFill>
                  <a:srgbClr val="00AF50"/>
                </a:solidFill>
                <a:latin typeface="Roboto Cn"/>
                <a:cs typeface="Roboto Cn"/>
              </a:rPr>
              <a:t>max_features</a:t>
            </a:r>
            <a:endParaRPr sz="1400">
              <a:latin typeface="Roboto Cn"/>
              <a:cs typeface="Roboto Cn"/>
            </a:endParaRPr>
          </a:p>
          <a:p>
            <a:pPr marL="299085" indent="-28638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Type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int,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float,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string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None,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default=None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Description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Roboto"/>
                <a:cs typeface="Roboto"/>
              </a:rPr>
              <a:t>number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features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consider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30" dirty="0">
                <a:solidFill>
                  <a:srgbClr val="434343"/>
                </a:solidFill>
                <a:latin typeface="Roboto"/>
                <a:cs typeface="Roboto"/>
              </a:rPr>
              <a:t>when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looking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best</a:t>
            </a:r>
            <a:r>
              <a:rPr sz="14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split.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If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None,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Roboto"/>
                <a:cs typeface="Roboto"/>
              </a:rPr>
              <a:t>all</a:t>
            </a:r>
            <a:r>
              <a:rPr sz="14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features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considered.</a:t>
            </a:r>
            <a:endParaRPr sz="1400">
              <a:latin typeface="Roboto"/>
              <a:cs typeface="Roboto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Usage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: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Restricting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4" dirty="0">
                <a:solidFill>
                  <a:srgbClr val="434343"/>
                </a:solidFill>
                <a:latin typeface="Roboto"/>
                <a:cs typeface="Roboto"/>
              </a:rPr>
              <a:t>number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features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Roboto"/>
                <a:cs typeface="Roboto"/>
              </a:rPr>
              <a:t>can</a:t>
            </a:r>
            <a:r>
              <a:rPr sz="14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"/>
                <a:cs typeface="Roboto"/>
              </a:rPr>
              <a:t>lead</a:t>
            </a:r>
            <a:r>
              <a:rPr sz="1400" spc="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4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4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"/>
                <a:cs typeface="Roboto"/>
              </a:rPr>
              <a:t>more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"/>
                <a:cs typeface="Roboto"/>
              </a:rPr>
              <a:t>generalized</a:t>
            </a:r>
            <a:r>
              <a:rPr sz="14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model.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6934" y="579881"/>
            <a:ext cx="6129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DECISION</a:t>
            </a:r>
            <a:r>
              <a:rPr spc="-180" dirty="0"/>
              <a:t> </a:t>
            </a:r>
            <a:r>
              <a:rPr spc="-140" dirty="0"/>
              <a:t>TREES</a:t>
            </a:r>
            <a:r>
              <a:rPr spc="-170" dirty="0"/>
              <a:t> </a:t>
            </a:r>
            <a:r>
              <a:rPr spc="-245" dirty="0"/>
              <a:t>WITH</a:t>
            </a:r>
            <a:r>
              <a:rPr spc="-155" dirty="0"/>
              <a:t> </a:t>
            </a:r>
            <a:r>
              <a:rPr spc="-265" dirty="0"/>
              <a:t>SCIKIT-</a:t>
            </a:r>
            <a:r>
              <a:rPr spc="-85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13830" y="6492951"/>
            <a:ext cx="398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5" dirty="0"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403" y="1869414"/>
            <a:ext cx="9067800" cy="36258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PREPARATION</a:t>
            </a:r>
            <a:endParaRPr sz="1400">
              <a:latin typeface="Courier New"/>
              <a:cs typeface="Courier New"/>
            </a:endParaRPr>
          </a:p>
          <a:p>
            <a:pPr marL="12700" marR="6811645">
              <a:lnSpc>
                <a:spcPts val="2080"/>
              </a:lnSpc>
              <a:spcBef>
                <a:spcPts val="11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pandas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as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pd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seaborn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as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sns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spc="-8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sklearn.model_selection</a:t>
            </a:r>
            <a:r>
              <a:rPr sz="1400" spc="-9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8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train_test_split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iris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sns.load_dataset('iris')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4577080">
              <a:lnSpc>
                <a:spcPct val="1221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Target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feature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to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predict: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Pandas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Series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iris['species']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Predictors: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Pandas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DataFrame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X</a:t>
            </a:r>
            <a:r>
              <a:rPr sz="1400" spc="-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iris[['sepal_width','sepal_length','petal_width','petal_width']]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SPLIT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in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TRAIN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TEST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dataset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X_train,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X_test,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y_train,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y_test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train_test_split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(X,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y,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train_size=0.8,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stratify=y)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DECISION</a:t>
            </a:r>
            <a:r>
              <a:rPr spc="-180" dirty="0"/>
              <a:t> </a:t>
            </a:r>
            <a:r>
              <a:rPr spc="-140" dirty="0"/>
              <a:t>TREES</a:t>
            </a:r>
            <a:r>
              <a:rPr spc="-175" dirty="0"/>
              <a:t> </a:t>
            </a:r>
            <a:r>
              <a:rPr spc="-245" dirty="0"/>
              <a:t>WITH</a:t>
            </a:r>
            <a:r>
              <a:rPr spc="-155" dirty="0"/>
              <a:t> </a:t>
            </a:r>
            <a:r>
              <a:rPr spc="-254" dirty="0"/>
              <a:t>SCIKIT-</a:t>
            </a:r>
            <a:r>
              <a:rPr spc="-90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2368</Words>
  <Application>Microsoft Office PowerPoint</Application>
  <PresentationFormat>Widescreen</PresentationFormat>
  <Paragraphs>248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Aptos</vt:lpstr>
      <vt:lpstr>Arial</vt:lpstr>
      <vt:lpstr>Arial MT</vt:lpstr>
      <vt:lpstr>Courier New</vt:lpstr>
      <vt:lpstr>Roboto</vt:lpstr>
      <vt:lpstr>Roboto Cn</vt:lpstr>
      <vt:lpstr>Tahoma</vt:lpstr>
      <vt:lpstr>Times New Roman</vt:lpstr>
      <vt:lpstr>Verdana</vt:lpstr>
      <vt:lpstr>Office Theme</vt:lpstr>
      <vt:lpstr>DATA SCIENCE 2 - DATA &amp; A.I. 3</vt:lpstr>
      <vt:lpstr>I II III</vt:lpstr>
      <vt:lpstr>MACHINE LEARNING</vt:lpstr>
      <vt:lpstr>01</vt:lpstr>
      <vt:lpstr>PowerPoint Presentation</vt:lpstr>
      <vt:lpstr>DECISION TREES</vt:lpstr>
      <vt:lpstr>DECISION TREES WITH SCIKIT-LEARN</vt:lpstr>
      <vt:lpstr>DECISION TREES WITH SCIKIT-LEARN</vt:lpstr>
      <vt:lpstr>DECISION TREES WITH SCIKIT-LEARN</vt:lpstr>
      <vt:lpstr>DECISION TREES WITH SCIKIT-LEARN</vt:lpstr>
      <vt:lpstr>DECISION TREES WITH SCIKIT-LEARN</vt:lpstr>
      <vt:lpstr>DECISION TREES WITH SCIKIT-LEARN</vt:lpstr>
      <vt:lpstr>DECISION TREES WITH SCIKIT-LEARN</vt:lpstr>
      <vt:lpstr>RANDOM FORESTS</vt:lpstr>
      <vt:lpstr>RANDOM FORESTS WITH SCIKIT-LEARN</vt:lpstr>
      <vt:lpstr>RANDOM FORESTS WITH SCIKIT-LEARN</vt:lpstr>
      <vt:lpstr>RANDOM FORESTS WITH 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Eycken Tibo</cp:lastModifiedBy>
  <cp:revision>1</cp:revision>
  <dcterms:created xsi:type="dcterms:W3CDTF">2025-05-08T10:52:00Z</dcterms:created>
  <dcterms:modified xsi:type="dcterms:W3CDTF">2025-05-08T12:07:44Z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2025-05-08T00:00:00Z</vt:filetime>
  </property>
  <property fmtid="{D5CDD505-2E9C-101B-9397-08002B2CF9AE}" pid="5" name="Producer">
    <vt:lpwstr>Microsoft® PowerPoint® for Microsoft 365</vt:lpwstr>
  </property>
</Properties>
</file>