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6" r:id="rId3"/>
    <p:sldId id="385" r:id="rId4"/>
    <p:sldId id="269" r:id="rId6"/>
    <p:sldId id="294" r:id="rId7"/>
    <p:sldId id="293" r:id="rId8"/>
    <p:sldId id="339" r:id="rId9"/>
    <p:sldId id="297" r:id="rId10"/>
    <p:sldId id="384" r:id="rId11"/>
    <p:sldId id="386" r:id="rId12"/>
    <p:sldId id="355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20" r:id="rId22"/>
    <p:sldId id="42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178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5978"/>
            <a:ext cx="10972800" cy="3657600"/>
          </a:xfrm>
        </p:spPr>
        <p:txBody>
          <a:bodyPr anchor="ctr" anchorCtr="0"/>
          <a:lstStyle/>
          <a:p>
            <a:pPr>
              <a:lnSpc>
                <a:spcPct val="150000"/>
              </a:lnSpc>
            </a:pPr>
            <a:r>
              <a:rPr lang="en-US" sz="4800" dirty="0">
                <a:latin typeface="Georgia" panose="02040502050405020303" charset="0"/>
                <a:cs typeface="Georgia" panose="02040502050405020303" charset="0"/>
              </a:rPr>
              <a:t>Investigating language production at the discourse level</a:t>
            </a:r>
            <a:endParaRPr lang="en-US" sz="4800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19993"/>
            <a:ext cx="9144000" cy="1655762"/>
          </a:xfrm>
        </p:spPr>
        <p:txBody>
          <a:bodyPr anchor="ctr" anchorCtr="0">
            <a:normAutofit lnSpcReduction="10000"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Session 4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Vinicius Macuch Silva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Cognitive Modeling group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Open empirical questions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66800" y="1873885"/>
            <a:ext cx="10058400" cy="439991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Inverse correlation btw predictability and linguistic signal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Relation btw production planning and realization of the linguistic signal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Reduction at different levels of linguistic encoding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Cues affecting probabilistic reduction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Local lexical cues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Integration of multiple cues to the same target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Theoretical accounts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66800" y="2065338"/>
            <a:ext cx="10058400" cy="310769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Production ease &gt; demands of incremental linguistic encoding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Communicative &gt; communicative goals (audience design)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Representational &gt; offline changes in representation over longer periods of time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Theoretical accounts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66800" y="2280921"/>
            <a:ext cx="10058400" cy="267652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Production ease vs. communicative accounts &gt; continuum of perspectives (competing pressures)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Achieve communicative goals while dealing with limited resources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Listener-specific audience design is possible but resource-demanding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Communicative accounts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66800" y="2057401"/>
            <a:ext cx="10058400" cy="39693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Preferences in signal reduction and enhancement are affected by communicative goals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Bias for robust message transmission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0" indent="-4572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Transmission of non-literal and social meaning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Cause a change in the interlocutor's state of mind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Understanding of production preferences &gt; goals of language use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Trade offs between production ease and communicative goals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66800" y="2057401"/>
            <a:ext cx="10058400" cy="39693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Production preferences &gt; competition btw robust message transmission and production ease or effort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0" indent="-4572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Bias for robust message transmission &gt; signal quality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Bias for production ease &gt; shorter and less articulated signals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Probabilistic reduction &gt; contextual predictability increases a priori accuracy and speed of message transmission 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Trade offs between production ease and communicative goals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66800" y="2272983"/>
            <a:ext cx="10058400" cy="3538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Contextually less predictable message components &gt; speaker provide better signals to aid comprehension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0" indent="-4572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Better signal &gt; higher likehood of achieving communicative goals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Reduction is expected in contexts where the message is predictable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Strong audience design hypothesis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66800" y="2043748"/>
            <a:ext cx="10058400" cy="310769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Adapt productions so as to increase the probability of successful communication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0" indent="-4572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Strong audience design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(a) Speakers integrate listener-specific information during encoding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(b) Immediate integration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Strong audience design hypothesis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66800" y="2272983"/>
            <a:ext cx="10058400" cy="3538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(a) Listener-specific information &gt; knowledge about interlocutor's perspective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0" indent="-4572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Lexical encoding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Selection of referring expressions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Ways of referring to the same entity (interlocutor's perspective and knowledge state)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0" indent="-457200" algn="l">
              <a:buFont typeface="Arial" panose="020B0604020202020204" pitchFamily="34" charset="0"/>
              <a:buChar char="•"/>
            </a:pP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Strong audience design hypothesis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66800" y="2272983"/>
            <a:ext cx="10058400" cy="3538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(b) Audience design &gt; learning to best communicate in a given situation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Novel situation &gt; infer which variant more likely to achieve their communicative goals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0" indent="-4572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More reduced variants result in communicative failure &gt; s</a:t>
            </a: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peakers adapt subsquent productions toward less reduced variants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Open questions in audience design research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66800" y="2090421"/>
            <a:ext cx="10058400" cy="267652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Conditions under which speakers engage in audience design Natural communicative behavior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0" indent="-4572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Rational or boundedly rational behavior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Utility of audience design &gt; weighing of costs against expected benefits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Stages of language production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1066800" y="2034223"/>
            <a:ext cx="10058400" cy="30460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Conceptualization &gt; intended message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Utterance form(ul)ation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Lexicalization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Syntactic (compositional) structuring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Articulation &gt; execution of motor movements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Probabilistic reduction and the psycholinguistic agenda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66800" y="2703831"/>
            <a:ext cx="10058400" cy="267652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Alternative means of expressing near meaning-equivalent messages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0" indent="-4572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Sensitiveness to contextual predictability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Both production ease and communicative goals mediate reduction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Signal reduction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3" name="Content Placeholder 2" descr="C:\Users\vinim\Documents\MEGA\Documents\PhD\Teaching\Intro-to-psycholinguistics\images\jaeger.pngjaeger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981200" y="1701768"/>
            <a:ext cx="8229600" cy="45182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Probabilistic reduction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1066800" y="2137728"/>
            <a:ext cx="10058400" cy="21837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Shorter linguistic forms and more reduced signals for contextually predictable message parts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Window into the architecture underlying language production system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What gets reduced?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66800" y="2011045"/>
            <a:ext cx="10058400" cy="3538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Message components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Parts of the message the speaker wishes to convey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Linguistic forms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Instances of linguisic categories (not directly observable)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0" indent="0" algn="l">
              <a:buNone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 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Linguistic signal (observable)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Acoustic signal or visual signal (gesture, sign, writing)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Content Placeholder 1" descr="900px-Major_levels_of_linguistic_structure.sv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Georgia" panose="02040502050405020303" charset="0"/>
                <a:cs typeface="Georgia" panose="02040502050405020303" charset="0"/>
              </a:rPr>
              <a:t>Reduction and omission of referring expressions</a:t>
            </a:r>
            <a:endParaRPr lang="en-US" sz="40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66800" y="2060258"/>
            <a:ext cx="10058400" cy="43383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Near meaning-equivalent forms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Pronoun </a:t>
            </a:r>
            <a:r>
              <a:rPr lang="en-US" sz="24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(“he”)</a:t>
            </a: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, name</a:t>
            </a:r>
            <a:r>
              <a:rPr lang="en-US" sz="24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 (“John”)</a:t>
            </a: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, noun phrase </a:t>
            </a:r>
            <a:r>
              <a:rPr lang="en-US" sz="24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(“a colleague of mine”)</a:t>
            </a:r>
            <a:endParaRPr lang="en-US" sz="24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Referent accessibility in context (predictability)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Previous mention of a referent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Higher likelihood of future mention (reduced form)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Probability decreases with distance (lower preference for pronouns)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Georgia" panose="02040502050405020303" charset="0"/>
                <a:cs typeface="Georgia" panose="02040502050405020303" charset="0"/>
              </a:rPr>
              <a:t>Reduction and omission of referring expressions</a:t>
            </a:r>
            <a:endParaRPr lang="en-US" sz="40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66800" y="1937068"/>
            <a:ext cx="10058400" cy="45847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Effects of contextual predictability on realization of referring expressions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Less predictable preceding context &gt; longer linguistic forms </a:t>
            </a:r>
            <a:r>
              <a:rPr lang="en-US" sz="20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(Tily &amp; Piantadosi, 2009)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Full vs. reduced lexical form &gt; preference for shorter forms increases with contextual predictability </a:t>
            </a:r>
            <a:r>
              <a:rPr lang="en-US" sz="20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(Mahowald et al. 2013)</a:t>
            </a:r>
            <a:endParaRPr lang="en-US" sz="20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Short form &gt; supportive contexts </a:t>
            </a:r>
            <a:r>
              <a:rPr lang="en-US" sz="24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(e.g.</a:t>
            </a: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 </a:t>
            </a:r>
            <a:r>
              <a:rPr lang="en-US" sz="2400" i="1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Susan loves the apes at the zoo, she even has a favorite</a:t>
            </a:r>
            <a:r>
              <a:rPr lang="en-US" sz="24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 ... vs. </a:t>
            </a:r>
            <a:r>
              <a:rPr lang="en-US" sz="2400" i="1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During a game of charades Susan was to embarassed to act like a</a:t>
            </a:r>
            <a:r>
              <a:rPr lang="en-US" sz="24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 ...)</a:t>
            </a:r>
            <a:endParaRPr lang="en-US" sz="24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Georgia" panose="02040502050405020303" charset="0"/>
                <a:cs typeface="Georgia" panose="02040502050405020303" charset="0"/>
              </a:rPr>
              <a:t>Reduction beyond the level of the clause</a:t>
            </a:r>
            <a:endParaRPr lang="en-US" sz="40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66800" y="1721485"/>
            <a:ext cx="10058400" cy="50158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Coherence relations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Coherence marker </a:t>
            </a:r>
            <a:r>
              <a:rPr lang="en-US" sz="2800" i="1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instead </a:t>
            </a: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&gt; more likely to be omitted in the presence of contextual cue to unexpected discourse relation</a:t>
            </a:r>
            <a:r>
              <a:rPr lang="en-US" sz="20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 (Asr &amp; Demberg, 2015)</a:t>
            </a:r>
            <a:endParaRPr lang="en-US" sz="20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r>
              <a:rPr lang="en-US" sz="2400" i="1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They did not panic during the first round of selling. (Instead), they sold into the strength, which kept the market orderly.</a:t>
            </a:r>
            <a:endParaRPr lang="en-US" sz="2400" i="1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One vs. two sentences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r>
              <a:rPr lang="en-US" sz="2400" i="1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Move the triangle to Central Park</a:t>
            </a:r>
            <a:r>
              <a:rPr lang="en-US" sz="24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 vs. </a:t>
            </a:r>
            <a:r>
              <a:rPr lang="en-US" sz="2400" i="1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Take the triangle. Now move it to Central Park.</a:t>
            </a:r>
            <a:endParaRPr lang="en-US" sz="2400" i="1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Object consisted of less predictable words &gt; Split message into two clauses (Gallo et al. 2008)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5099</Words>
  <Application>WPS Presentation</Application>
  <PresentationFormat>Widescreen</PresentationFormat>
  <Paragraphs>156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SimSun</vt:lpstr>
      <vt:lpstr>Wingdings</vt:lpstr>
      <vt:lpstr>Georgia</vt:lpstr>
      <vt:lpstr>Microsoft YaHei</vt:lpstr>
      <vt:lpstr>Arial Unicode MS</vt:lpstr>
      <vt:lpstr>Calibri Light</vt:lpstr>
      <vt:lpstr>Calibri</vt:lpstr>
      <vt:lpstr>Office Theme</vt:lpstr>
      <vt:lpstr>Investigating language production at the discourse level</vt:lpstr>
      <vt:lpstr>Stages of language production</vt:lpstr>
      <vt:lpstr>Signal reduction</vt:lpstr>
      <vt:lpstr>Probabilistic reduction</vt:lpstr>
      <vt:lpstr>What gets reduced?</vt:lpstr>
      <vt:lpstr>PowerPoint 演示文稿</vt:lpstr>
      <vt:lpstr>Reduction and omission of referring expressions</vt:lpstr>
      <vt:lpstr>Reduction and omission of referring expressions</vt:lpstr>
      <vt:lpstr>Reduction beyond the level of the clause</vt:lpstr>
      <vt:lpstr>Open empirical questions</vt:lpstr>
      <vt:lpstr>Theoretical accounts</vt:lpstr>
      <vt:lpstr>Theoretical accounts</vt:lpstr>
      <vt:lpstr>Communicative accounts</vt:lpstr>
      <vt:lpstr>Trade offs between production ease and communicative goals</vt:lpstr>
      <vt:lpstr>Trade offs between production ease and communicative goals</vt:lpstr>
      <vt:lpstr>Strong audience design hypothesis</vt:lpstr>
      <vt:lpstr>Strong audience design hypothesis</vt:lpstr>
      <vt:lpstr>Strong audience design hypothesis</vt:lpstr>
      <vt:lpstr>Open questions in audience design research</vt:lpstr>
      <vt:lpstr>Probabilistic reduction and the psycholinguistic agenda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Psycholinguistic methods: An overview</dc:title>
  <dc:creator/>
  <cp:lastModifiedBy>vinim</cp:lastModifiedBy>
  <cp:revision>106</cp:revision>
  <dcterms:created xsi:type="dcterms:W3CDTF">2020-03-05T15:31:00Z</dcterms:created>
  <dcterms:modified xsi:type="dcterms:W3CDTF">2020-05-03T17:37:36Z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1033-11.2.0.8893</vt:lpwstr>
  </property>
</Properties>
</file>