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6" r:id="rId3"/>
    <p:sldId id="280" r:id="rId4"/>
    <p:sldId id="269" r:id="rId5"/>
    <p:sldId id="279" r:id="rId6"/>
    <p:sldId id="292" r:id="rId7"/>
    <p:sldId id="294" r:id="rId9"/>
    <p:sldId id="293" r:id="rId10"/>
    <p:sldId id="296" r:id="rId11"/>
    <p:sldId id="297" r:id="rId12"/>
    <p:sldId id="307" r:id="rId13"/>
    <p:sldId id="308" r:id="rId14"/>
    <p:sldId id="309" r:id="rId15"/>
    <p:sldId id="310" r:id="rId16"/>
    <p:sldId id="311" r:id="rId17"/>
    <p:sldId id="312" r:id="rId18"/>
    <p:sldId id="322" r:id="rId19"/>
    <p:sldId id="332" r:id="rId20"/>
    <p:sldId id="267" r:id="rId21"/>
    <p:sldId id="333" r:id="rId22"/>
    <p:sldId id="335" r:id="rId23"/>
    <p:sldId id="336" r:id="rId24"/>
    <p:sldId id="33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5978"/>
            <a:ext cx="10972800" cy="3657600"/>
          </a:xfrm>
        </p:spPr>
        <p:txBody>
          <a:bodyPr anchor="ctr" anchorCtr="0"/>
          <a:lstStyle/>
          <a:p>
            <a:pPr>
              <a:lnSpc>
                <a:spcPct val="150000"/>
              </a:lnSpc>
            </a:pPr>
            <a:r>
              <a:rPr lang="en-US" sz="4800" dirty="0">
                <a:latin typeface="Georgia" panose="02040502050405020303" charset="0"/>
                <a:cs typeface="Georgia" panose="02040502050405020303" charset="0"/>
              </a:rPr>
              <a:t>Investigating linguistic meaning using psycholinguistic tools</a:t>
            </a:r>
            <a:endParaRPr lang="en-US" sz="4800" dirty="0">
              <a:latin typeface="Georgia" panose="02040502050405020303" charset="0"/>
              <a:cs typeface="Georgia" panose="02040502050405020303" charset="0"/>
            </a:endParaRPr>
          </a:p>
        </p:txBody>
      </p:sp>
      <p:sp>
        <p:nvSpPr>
          <p:cNvPr id="3" name="Subtitle 2"/>
          <p:cNvSpPr>
            <a:spLocks noGrp="1"/>
          </p:cNvSpPr>
          <p:nvPr>
            <p:ph type="subTitle" idx="1"/>
          </p:nvPr>
        </p:nvSpPr>
        <p:spPr>
          <a:xfrm>
            <a:off x="1524000" y="5019993"/>
            <a:ext cx="9144000" cy="1655762"/>
          </a:xfrm>
        </p:spPr>
        <p:txBody>
          <a:bodyPr anchor="ctr" anchorCtr="0">
            <a:normAutofit lnSpcReduction="10000"/>
          </a:bodyPr>
          <a:lstStyle/>
          <a:p>
            <a:r>
              <a:rPr lang="en-US">
                <a:latin typeface="Georgia" panose="02040502050405020303" charset="0"/>
                <a:cs typeface="Georgia" panose="02040502050405020303" charset="0"/>
              </a:rPr>
              <a:t>Session 2</a:t>
            </a:r>
            <a:endParaRPr lang="en-US">
              <a:latin typeface="Georgia" panose="02040502050405020303" charset="0"/>
              <a:cs typeface="Georgia" panose="02040502050405020303" charset="0"/>
            </a:endParaRPr>
          </a:p>
          <a:p>
            <a:r>
              <a:rPr lang="en-US">
                <a:latin typeface="Georgia" panose="02040502050405020303" charset="0"/>
                <a:cs typeface="Georgia" panose="02040502050405020303" charset="0"/>
              </a:rPr>
              <a:t>Vinicius Macuch Silva</a:t>
            </a:r>
            <a:endParaRPr lang="en-US">
              <a:latin typeface="Georgia" panose="02040502050405020303" charset="0"/>
              <a:cs typeface="Georgia" panose="02040502050405020303" charset="0"/>
            </a:endParaRPr>
          </a:p>
          <a:p>
            <a:r>
              <a:rPr lang="en-US">
                <a:latin typeface="Georgia" panose="02040502050405020303" charset="0"/>
                <a:cs typeface="Georgia" panose="02040502050405020303" charset="0"/>
              </a:rPr>
              <a:t>Cognitive Modeling group</a:t>
            </a:r>
            <a:endParaRPr lang="en-US">
              <a:latin typeface="Georgia" panose="02040502050405020303" charset="0"/>
              <a:cs typeface="Georgia" panose="020405020504050203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Scalar implicatures</a:t>
            </a:r>
            <a:endParaRPr lang="en-US">
              <a:latin typeface="Georgia" panose="02040502050405020303" charset="0"/>
              <a:cs typeface="Georgia" panose="02040502050405020303" charset="0"/>
            </a:endParaRPr>
          </a:p>
        </p:txBody>
      </p:sp>
      <p:sp>
        <p:nvSpPr>
          <p:cNvPr id="9" name="Text Box 8"/>
          <p:cNvSpPr txBox="1"/>
          <p:nvPr/>
        </p:nvSpPr>
        <p:spPr>
          <a:xfrm>
            <a:off x="1066800" y="2090420"/>
            <a:ext cx="10058400" cy="2676525"/>
          </a:xfrm>
          <a:prstGeom prst="rect">
            <a:avLst/>
          </a:prstGeom>
          <a:noFill/>
        </p:spPr>
        <p:txBody>
          <a:bodyPr wrap="square" rtlCol="0" anchor="ctr" anchorCtr="0">
            <a:spAutoFit/>
          </a:bodyPr>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(Horn) Pre-existing linguistic scales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Expressions ranked by order of informativeness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&lt;some, all&gt;</a:t>
            </a:r>
            <a:endParaRPr lang="en-US" sz="2800">
              <a:effectLst/>
              <a:latin typeface="Georgia" panose="02040502050405020303" charset="0"/>
              <a:cs typeface="Georgia" panose="02040502050405020303" charset="0"/>
              <a:sym typeface="+mn-ea"/>
            </a:endParaRPr>
          </a:p>
          <a:p>
            <a:pPr marL="34290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Lower informativitity term &gt; speaker implies that the proposition expressed by a higher informativity term is false</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Scalar implicatures</a:t>
            </a:r>
            <a:endParaRPr lang="en-US">
              <a:latin typeface="Georgia" panose="02040502050405020303" charset="0"/>
              <a:cs typeface="Georgia" panose="02040502050405020303" charset="0"/>
            </a:endParaRPr>
          </a:p>
        </p:txBody>
      </p:sp>
      <p:sp>
        <p:nvSpPr>
          <p:cNvPr id="9" name="Text Box 8"/>
          <p:cNvSpPr txBox="1"/>
          <p:nvPr/>
        </p:nvSpPr>
        <p:spPr>
          <a:xfrm>
            <a:off x="1066800" y="2053590"/>
            <a:ext cx="10058400" cy="439991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(Levinson) Scalar implicatures are generated automatically whenever a weak term is used</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(Chierchia) Implicatures always occurr except in a specific grammatical category (downward entailing)</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Negations, question forms, antecedents of conditionals</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(Sperber &amp; Wilson) Semantic reading does not rely on a general and automatic mechanism. Context drives interpetation</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Scalar implicatures</a:t>
            </a:r>
            <a:endParaRPr lang="en-US">
              <a:latin typeface="Georgia" panose="02040502050405020303" charset="0"/>
              <a:cs typeface="Georgia" panose="02040502050405020303" charset="0"/>
            </a:endParaRPr>
          </a:p>
        </p:txBody>
      </p:sp>
      <p:sp>
        <p:nvSpPr>
          <p:cNvPr id="9" name="Text Box 8"/>
          <p:cNvSpPr txBox="1"/>
          <p:nvPr/>
        </p:nvSpPr>
        <p:spPr>
          <a:xfrm>
            <a:off x="1066800" y="2065338"/>
            <a:ext cx="10058400" cy="310769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Post-Gricean environment &gt; experimental work </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Pragmatic enrichments &gt; processing effort</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(Bott &amp; Noveck, 2004) Categorization task</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Some cats are mammals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[Reaction time] False responses &gt; true responses</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Scalar implicatures</a:t>
            </a:r>
            <a:endParaRPr lang="en-US">
              <a:latin typeface="Georgia" panose="02040502050405020303" charset="0"/>
              <a:cs typeface="Georgia" panose="02040502050405020303" charset="0"/>
            </a:endParaRPr>
          </a:p>
        </p:txBody>
      </p:sp>
      <p:sp>
        <p:nvSpPr>
          <p:cNvPr id="9" name="Text Box 8"/>
          <p:cNvSpPr txBox="1"/>
          <p:nvPr/>
        </p:nvSpPr>
        <p:spPr>
          <a:xfrm>
            <a:off x="1066800" y="2068195"/>
            <a:ext cx="10058400" cy="3969385"/>
          </a:xfrm>
          <a:prstGeom prst="rect">
            <a:avLst/>
          </a:prstGeom>
          <a:noFill/>
        </p:spPr>
        <p:txBody>
          <a:bodyPr wrap="square" rtlCol="0" anchor="ctr" anchorCtr="0">
            <a:spAutoFit/>
          </a:bodyPr>
          <a:p>
            <a:pPr marL="514350" lvl="0" indent="-514350" algn="l">
              <a:buFont typeface="+mj-lt"/>
              <a:buAutoNum type="romanLcPeriod"/>
            </a:pPr>
            <a:r>
              <a:rPr lang="en-US" sz="2800">
                <a:effectLst/>
                <a:latin typeface="Georgia" panose="02040502050405020303" charset="0"/>
                <a:cs typeface="Georgia" panose="02040502050405020303" charset="0"/>
                <a:sym typeface="+mn-ea"/>
              </a:rPr>
              <a:t>John heard that / the notebook  for Geophysics / was very advanced. / Nobody understood it properly. / He heard that / if he wanted to pass the course / he should read  / the class notes or the summary. </a:t>
            </a:r>
            <a:endParaRPr lang="en-US" sz="2800">
              <a:effectLst/>
              <a:latin typeface="Georgia" panose="02040502050405020303" charset="0"/>
              <a:cs typeface="Georgia" panose="02040502050405020303" charset="0"/>
              <a:sym typeface="+mn-ea"/>
            </a:endParaRPr>
          </a:p>
          <a:p>
            <a:pPr marL="514350" lvl="0" indent="-514350" algn="l">
              <a:buFont typeface="+mj-lt"/>
              <a:buAutoNum type="romanLcPeriod"/>
            </a:pPr>
            <a:endParaRPr lang="en-US" sz="2800">
              <a:effectLst/>
              <a:latin typeface="Georgia" panose="02040502050405020303" charset="0"/>
              <a:cs typeface="Georgia" panose="02040502050405020303" charset="0"/>
              <a:sym typeface="+mn-ea"/>
            </a:endParaRPr>
          </a:p>
          <a:p>
            <a:pPr marL="514350" lvl="0" indent="-514350" algn="l">
              <a:buFont typeface="+mj-lt"/>
              <a:buAutoNum type="romanLcPeriod"/>
            </a:pPr>
            <a:r>
              <a:rPr lang="en-US" sz="2800">
                <a:effectLst/>
                <a:latin typeface="Georgia" panose="02040502050405020303" charset="0"/>
                <a:cs typeface="Georgia" panose="02040502050405020303" charset="0"/>
                <a:sym typeface="+mn-ea"/>
              </a:rPr>
              <a:t>John was taking a university course / and working at the same time. / For the exams / he had to study / from short and comprehensive sources. / Depending on the course, / he decided to read / the class notes or the summary.</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Scalar implicatures</a:t>
            </a:r>
            <a:endParaRPr lang="en-US">
              <a:latin typeface="Georgia" panose="02040502050405020303" charset="0"/>
              <a:cs typeface="Georgia" panose="02040502050405020303" charset="0"/>
            </a:endParaRPr>
          </a:p>
        </p:txBody>
      </p:sp>
      <p:sp>
        <p:nvSpPr>
          <p:cNvPr id="9" name="Text Box 8"/>
          <p:cNvSpPr txBox="1"/>
          <p:nvPr/>
        </p:nvSpPr>
        <p:spPr>
          <a:xfrm>
            <a:off x="1066800" y="2091055"/>
            <a:ext cx="10058400" cy="267652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Narrowed readings more effortful than semantic ones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Experiments &gt; determine which Gricean-inspired theory can best make sense of the empirical results</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In line with relevance theory // against default accounts</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Definite reference </a:t>
            </a:r>
            <a:endParaRPr lang="en-US">
              <a:latin typeface="Georgia" panose="02040502050405020303" charset="0"/>
              <a:cs typeface="Georgia" panose="02040502050405020303" charset="0"/>
            </a:endParaRPr>
          </a:p>
        </p:txBody>
      </p:sp>
      <p:sp>
        <p:nvSpPr>
          <p:cNvPr id="9" name="Text Box 8"/>
          <p:cNvSpPr txBox="1"/>
          <p:nvPr/>
        </p:nvSpPr>
        <p:spPr>
          <a:xfrm>
            <a:off x="1066800" y="2034223"/>
            <a:ext cx="10058400" cy="310769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Referential language &gt; semantically underspecified interpretation</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Common ground (mutual knowledge)</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Does common ground directly constraint linguistic interpretation?</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Definite reference </a:t>
            </a:r>
            <a:endParaRPr lang="en-US">
              <a:latin typeface="Georgia" panose="02040502050405020303" charset="0"/>
              <a:cs typeface="Georgia" panose="02040502050405020303" charset="0"/>
            </a:endParaRPr>
          </a:p>
        </p:txBody>
      </p:sp>
      <p:sp>
        <p:nvSpPr>
          <p:cNvPr id="9" name="Text Box 8"/>
          <p:cNvSpPr txBox="1"/>
          <p:nvPr/>
        </p:nvSpPr>
        <p:spPr>
          <a:xfrm>
            <a:off x="1066800" y="2050733"/>
            <a:ext cx="10058400" cy="353822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Common ground is intrinsic to mutual understanding</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(Herb Clark) Repeated reference as a measure of production</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Interlocutors exchange descriptions and information to organize sets of picture into particular orders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Specificity of reference is modified by context</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Lexical entrainment</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Definite reference </a:t>
            </a:r>
            <a:endParaRPr lang="en-US">
              <a:latin typeface="Georgia" panose="02040502050405020303" charset="0"/>
              <a:cs typeface="Georgia" panose="02040502050405020303" charset="0"/>
            </a:endParaRPr>
          </a:p>
        </p:txBody>
      </p:sp>
      <p:sp>
        <p:nvSpPr>
          <p:cNvPr id="9" name="Text Box 8"/>
          <p:cNvSpPr txBox="1"/>
          <p:nvPr/>
        </p:nvSpPr>
        <p:spPr>
          <a:xfrm>
            <a:off x="1066800" y="1835150"/>
            <a:ext cx="10058400" cy="396938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(Herb Clark) Comprehension measures - Addressees have to pick out a referent based on asked questions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Question form presupposes what is part of common ground and enables addressee to pick out the salient reference</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Addresse's reference resolution</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Listener does not automatically take into consideration speaker's point of view</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066800" y="1525087"/>
            <a:ext cx="10058400" cy="3807826"/>
          </a:xfrm>
          <a:prstGeom prst="rect">
            <a:avLst/>
          </a:prstGeom>
        </p:spPr>
      </p:pic>
      <p:sp>
        <p:nvSpPr>
          <p:cNvPr id="5" name="Text Box 4"/>
          <p:cNvSpPr txBox="1"/>
          <p:nvPr/>
        </p:nvSpPr>
        <p:spPr>
          <a:xfrm>
            <a:off x="8107680" y="5586730"/>
            <a:ext cx="2188845" cy="368300"/>
          </a:xfrm>
          <a:prstGeom prst="rect">
            <a:avLst/>
          </a:prstGeom>
          <a:noFill/>
        </p:spPr>
        <p:txBody>
          <a:bodyPr wrap="none" rtlCol="0" anchor="t">
            <a:spAutoFit/>
          </a:bodyPr>
          <a:p>
            <a:r>
              <a:rPr lang="en-US">
                <a:latin typeface="Georgia" panose="02040502050405020303" charset="0"/>
                <a:cs typeface="Georgia" panose="02040502050405020303" charset="0"/>
              </a:rPr>
              <a:t>Keysar et al. (2000)</a:t>
            </a:r>
            <a:endParaRPr lang="en-US">
              <a:latin typeface="Georgia" panose="02040502050405020303" charset="0"/>
              <a:cs typeface="Georgia" panose="02040502050405020303"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Definite reference </a:t>
            </a:r>
            <a:endParaRPr lang="en-US">
              <a:latin typeface="Georgia" panose="02040502050405020303" charset="0"/>
              <a:cs typeface="Georgia" panose="02040502050405020303" charset="0"/>
            </a:endParaRPr>
          </a:p>
        </p:txBody>
      </p:sp>
      <p:sp>
        <p:nvSpPr>
          <p:cNvPr id="9" name="Text Box 8"/>
          <p:cNvSpPr txBox="1"/>
          <p:nvPr/>
        </p:nvSpPr>
        <p:spPr>
          <a:xfrm>
            <a:off x="1066800" y="2050733"/>
            <a:ext cx="10058400" cy="353822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Strong common ground approach - People exploit linguistic cues and theory of mind constraints are accessed online</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Referential language cannot in itself provide the listerner with relevant clues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Some amount of inference is needed to close the gap between sentence meaning and speaker meaning</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latin typeface="Georgia" panose="02040502050405020303" charset="0"/>
                <a:cs typeface="Georgia" panose="02040502050405020303" charset="0"/>
                <a:sym typeface="+mn-ea"/>
              </a:rPr>
              <a:t>Investigating linguistic meaning using psycholinguistic tools</a:t>
            </a:r>
            <a:endParaRPr lang="en-US">
              <a:latin typeface="Georgia" panose="02040502050405020303" charset="0"/>
              <a:cs typeface="Georgia" panose="02040502050405020303" charset="0"/>
            </a:endParaRPr>
          </a:p>
        </p:txBody>
      </p:sp>
      <p:pic>
        <p:nvPicPr>
          <p:cNvPr id="4" name="Content Placeholder 3" descr="word_cloud_3"/>
          <p:cNvPicPr>
            <a:picLocks noChangeAspect="1"/>
          </p:cNvPicPr>
          <p:nvPr>
            <p:ph sz="half" idx="1"/>
          </p:nvPr>
        </p:nvPicPr>
        <p:blipFill>
          <a:blip r:embed="rId1"/>
          <a:stretch>
            <a:fillRect/>
          </a:stretch>
        </p:blipFill>
        <p:spPr>
          <a:xfrm>
            <a:off x="3352800" y="1691005"/>
            <a:ext cx="5486400" cy="2286000"/>
          </a:xfrm>
          <a:prstGeom prst="rect">
            <a:avLst/>
          </a:prstGeom>
        </p:spPr>
      </p:pic>
      <p:sp>
        <p:nvSpPr>
          <p:cNvPr id="12" name="Text Box 11"/>
          <p:cNvSpPr txBox="1"/>
          <p:nvPr/>
        </p:nvSpPr>
        <p:spPr>
          <a:xfrm>
            <a:off x="3901440" y="4604068"/>
            <a:ext cx="4389120" cy="460375"/>
          </a:xfrm>
          <a:prstGeom prst="rect">
            <a:avLst/>
          </a:prstGeom>
          <a:noFill/>
        </p:spPr>
        <p:txBody>
          <a:bodyPr wrap="square" rtlCol="0" anchor="ctr" anchorCtr="0">
            <a:spAutoFit/>
          </a:bodyPr>
          <a:p>
            <a:pPr algn="ctr"/>
            <a:r>
              <a:rPr lang="en-US" sz="2400">
                <a:solidFill>
                  <a:schemeClr val="tx1"/>
                </a:solidFill>
                <a:effectLst/>
                <a:latin typeface="Georgia" panose="02040502050405020303" charset="0"/>
                <a:cs typeface="Georgia" panose="02040502050405020303" charset="0"/>
              </a:rPr>
              <a:t>Psycholinguistics</a:t>
            </a:r>
            <a:endParaRPr lang="en-US" sz="2400">
              <a:solidFill>
                <a:schemeClr val="tx1"/>
              </a:solidFill>
              <a:effectLst/>
              <a:latin typeface="Georgia" panose="02040502050405020303" charset="0"/>
              <a:cs typeface="Georgia" panose="02040502050405020303" charset="0"/>
            </a:endParaRPr>
          </a:p>
        </p:txBody>
      </p:sp>
      <p:sp>
        <p:nvSpPr>
          <p:cNvPr id="13" name="Text Box 12"/>
          <p:cNvSpPr txBox="1"/>
          <p:nvPr/>
        </p:nvSpPr>
        <p:spPr>
          <a:xfrm>
            <a:off x="3901440" y="5953443"/>
            <a:ext cx="4389120" cy="460375"/>
          </a:xfrm>
          <a:prstGeom prst="rect">
            <a:avLst/>
          </a:prstGeom>
          <a:noFill/>
        </p:spPr>
        <p:txBody>
          <a:bodyPr wrap="square" rtlCol="0" anchor="ctr" anchorCtr="0">
            <a:spAutoFit/>
          </a:bodyPr>
          <a:p>
            <a:pPr algn="ctr"/>
            <a:r>
              <a:rPr lang="en-US" sz="2400">
                <a:solidFill>
                  <a:srgbClr val="C00000"/>
                </a:solidFill>
                <a:effectLst/>
                <a:latin typeface="Georgia" panose="02040502050405020303" charset="0"/>
                <a:cs typeface="Georgia" panose="02040502050405020303" charset="0"/>
              </a:rPr>
              <a:t>Pragmatics</a:t>
            </a:r>
            <a:endParaRPr lang="en-US" sz="2400">
              <a:solidFill>
                <a:srgbClr val="C00000"/>
              </a:solidFill>
              <a:effectLst/>
              <a:latin typeface="Georgia" panose="02040502050405020303" charset="0"/>
              <a:cs typeface="Georgia" panose="02040502050405020303" charset="0"/>
            </a:endParaRPr>
          </a:p>
        </p:txBody>
      </p:sp>
      <p:pic>
        <p:nvPicPr>
          <p:cNvPr id="15" name="Content Placeholder 14" descr="thin-arrowheads-pointing-down"/>
          <p:cNvPicPr>
            <a:picLocks noChangeAspect="1"/>
          </p:cNvPicPr>
          <p:nvPr>
            <p:ph sz="half" idx="2"/>
          </p:nvPr>
        </p:nvPicPr>
        <p:blipFill>
          <a:blip r:embed="rId2"/>
          <a:stretch>
            <a:fillRect/>
          </a:stretch>
        </p:blipFill>
        <p:spPr>
          <a:xfrm>
            <a:off x="5867400" y="3929380"/>
            <a:ext cx="457200" cy="457200"/>
          </a:xfrm>
          <a:prstGeom prst="rect">
            <a:avLst/>
          </a:prstGeom>
        </p:spPr>
      </p:pic>
      <p:pic>
        <p:nvPicPr>
          <p:cNvPr id="17" name="Content Placeholder 14" descr="thin-arrowheads-pointing-down"/>
          <p:cNvPicPr>
            <a:picLocks noChangeAspect="1"/>
          </p:cNvPicPr>
          <p:nvPr/>
        </p:nvPicPr>
        <p:blipFill>
          <a:blip r:embed="rId2"/>
          <a:stretch>
            <a:fillRect/>
          </a:stretch>
        </p:blipFill>
        <p:spPr>
          <a:xfrm>
            <a:off x="5867400" y="5280660"/>
            <a:ext cx="457200" cy="45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Utterance interpretation</a:t>
            </a:r>
            <a:endParaRPr lang="en-US">
              <a:latin typeface="Georgia" panose="02040502050405020303" charset="0"/>
              <a:cs typeface="Georgia" panose="02040502050405020303" charset="0"/>
            </a:endParaRPr>
          </a:p>
        </p:txBody>
      </p:sp>
      <p:sp>
        <p:nvSpPr>
          <p:cNvPr id="9" name="Text Box 8"/>
          <p:cNvSpPr txBox="1"/>
          <p:nvPr/>
        </p:nvSpPr>
        <p:spPr>
          <a:xfrm>
            <a:off x="1066800" y="2697163"/>
            <a:ext cx="10058400" cy="224536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Code (lexical items)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Non-demonstrative inferences (in context)</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Intentions (theory of mind)</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Utterance interpretation</a:t>
            </a:r>
            <a:endParaRPr lang="en-US">
              <a:latin typeface="Georgia" panose="02040502050405020303" charset="0"/>
              <a:cs typeface="Georgia" panose="02040502050405020303" charset="0"/>
            </a:endParaRPr>
          </a:p>
        </p:txBody>
      </p:sp>
      <p:sp>
        <p:nvSpPr>
          <p:cNvPr id="9" name="Text Box 8"/>
          <p:cNvSpPr txBox="1"/>
          <p:nvPr/>
        </p:nvSpPr>
        <p:spPr>
          <a:xfrm>
            <a:off x="822325" y="3155315"/>
            <a:ext cx="4572000" cy="829945"/>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400">
                <a:effectLst/>
                <a:latin typeface="Georgia" panose="02040502050405020303" charset="0"/>
                <a:cs typeface="Georgia" panose="02040502050405020303" charset="0"/>
                <a:sym typeface="+mn-ea"/>
              </a:rPr>
              <a:t>Relative importance of code and inference</a:t>
            </a:r>
            <a:endParaRPr lang="en-US" sz="2400">
              <a:effectLst/>
              <a:latin typeface="Georgia" panose="02040502050405020303" charset="0"/>
              <a:cs typeface="Georgia" panose="02040502050405020303" charset="0"/>
              <a:sym typeface="+mn-ea"/>
            </a:endParaRPr>
          </a:p>
        </p:txBody>
      </p:sp>
      <p:sp>
        <p:nvSpPr>
          <p:cNvPr id="4" name="Text Box 3"/>
          <p:cNvSpPr txBox="1"/>
          <p:nvPr/>
        </p:nvSpPr>
        <p:spPr>
          <a:xfrm>
            <a:off x="2457450" y="2160905"/>
            <a:ext cx="1302385" cy="521970"/>
          </a:xfrm>
          <a:prstGeom prst="rect">
            <a:avLst/>
          </a:prstGeom>
          <a:noFill/>
        </p:spPr>
        <p:txBody>
          <a:bodyPr wrap="none" rtlCol="0" anchor="t">
            <a:spAutoFit/>
          </a:bodyPr>
          <a:p>
            <a:r>
              <a:rPr lang="en-US" sz="2800">
                <a:effectLst/>
                <a:latin typeface="Georgia" panose="02040502050405020303" charset="0"/>
                <a:cs typeface="Georgia" panose="02040502050405020303" charset="0"/>
                <a:sym typeface="+mn-ea"/>
              </a:rPr>
              <a:t>Scalars</a:t>
            </a:r>
            <a:endParaRPr lang="en-US" sz="2800">
              <a:effectLst/>
              <a:latin typeface="Georgia" panose="02040502050405020303" charset="0"/>
              <a:cs typeface="Georgia" panose="02040502050405020303" charset="0"/>
              <a:sym typeface="+mn-ea"/>
            </a:endParaRPr>
          </a:p>
        </p:txBody>
      </p:sp>
      <p:sp>
        <p:nvSpPr>
          <p:cNvPr id="3" name="Text Box 2"/>
          <p:cNvSpPr txBox="1"/>
          <p:nvPr/>
        </p:nvSpPr>
        <p:spPr>
          <a:xfrm>
            <a:off x="6922135" y="2160905"/>
            <a:ext cx="3001645" cy="521970"/>
          </a:xfrm>
          <a:prstGeom prst="rect">
            <a:avLst/>
          </a:prstGeom>
          <a:noFill/>
        </p:spPr>
        <p:txBody>
          <a:bodyPr wrap="none" rtlCol="0" anchor="t">
            <a:spAutoFit/>
          </a:bodyPr>
          <a:p>
            <a:r>
              <a:rPr lang="en-US" sz="2800">
                <a:effectLst/>
                <a:latin typeface="Georgia" panose="02040502050405020303" charset="0"/>
                <a:cs typeface="Georgia" panose="02040502050405020303" charset="0"/>
                <a:sym typeface="+mn-ea"/>
              </a:rPr>
              <a:t>Definite reference</a:t>
            </a:r>
            <a:endParaRPr lang="en-US" sz="2800">
              <a:effectLst/>
              <a:latin typeface="Georgia" panose="02040502050405020303" charset="0"/>
              <a:cs typeface="Georgia" panose="02040502050405020303" charset="0"/>
              <a:sym typeface="+mn-ea"/>
            </a:endParaRPr>
          </a:p>
        </p:txBody>
      </p:sp>
      <p:sp>
        <p:nvSpPr>
          <p:cNvPr id="5" name="Text Box 4"/>
          <p:cNvSpPr txBox="1"/>
          <p:nvPr/>
        </p:nvSpPr>
        <p:spPr>
          <a:xfrm>
            <a:off x="6136640" y="3154998"/>
            <a:ext cx="4572000" cy="119888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400">
                <a:effectLst/>
                <a:latin typeface="Georgia" panose="02040502050405020303" charset="0"/>
                <a:cs typeface="Georgia" panose="02040502050405020303" charset="0"/>
                <a:sym typeface="+mn-ea"/>
              </a:rPr>
              <a:t>Extent to which theory of mind matters in sentence interpretation</a:t>
            </a:r>
            <a:endParaRPr lang="en-US" sz="2400">
              <a:effectLst/>
              <a:latin typeface="Georgia" panose="02040502050405020303" charset="0"/>
              <a:cs typeface="Georgia" panose="02040502050405020303" charset="0"/>
              <a:sym typeface="+mn-ea"/>
            </a:endParaRPr>
          </a:p>
        </p:txBody>
      </p:sp>
      <p:sp>
        <p:nvSpPr>
          <p:cNvPr id="6" name="Text Box 5"/>
          <p:cNvSpPr txBox="1"/>
          <p:nvPr/>
        </p:nvSpPr>
        <p:spPr>
          <a:xfrm>
            <a:off x="2453640" y="5191443"/>
            <a:ext cx="7284720" cy="1198880"/>
          </a:xfrm>
          <a:prstGeom prst="rect">
            <a:avLst/>
          </a:prstGeom>
          <a:noFill/>
        </p:spPr>
        <p:txBody>
          <a:bodyPr wrap="square" rtlCol="0" anchor="ctr" anchorCtr="0">
            <a:spAutoFit/>
          </a:bodyPr>
          <a:p>
            <a:pPr lvl="0" indent="0" algn="ctr">
              <a:buNone/>
            </a:pPr>
            <a:r>
              <a:rPr lang="en-US" sz="2400">
                <a:effectLst/>
                <a:latin typeface="Georgia" panose="02040502050405020303" charset="0"/>
                <a:cs typeface="Georgia" panose="02040502050405020303" charset="0"/>
                <a:sym typeface="+mn-ea"/>
              </a:rPr>
              <a:t>Effortful inferential approach </a:t>
            </a:r>
            <a:endParaRPr lang="en-US" sz="2400">
              <a:effectLst/>
              <a:latin typeface="Georgia" panose="02040502050405020303" charset="0"/>
              <a:cs typeface="Georgia" panose="02040502050405020303" charset="0"/>
              <a:sym typeface="+mn-ea"/>
            </a:endParaRPr>
          </a:p>
          <a:p>
            <a:pPr lvl="0" indent="0" algn="ctr">
              <a:buNone/>
            </a:pPr>
            <a:r>
              <a:rPr lang="en-US" sz="2400">
                <a:effectLst/>
                <a:latin typeface="Georgia" panose="02040502050405020303" charset="0"/>
                <a:cs typeface="Georgia" panose="02040502050405020303" charset="0"/>
                <a:sym typeface="+mn-ea"/>
              </a:rPr>
              <a:t>&lt;&gt; </a:t>
            </a:r>
            <a:endParaRPr lang="en-US" sz="2400">
              <a:effectLst/>
              <a:latin typeface="Georgia" panose="02040502050405020303" charset="0"/>
              <a:cs typeface="Georgia" panose="02040502050405020303" charset="0"/>
              <a:sym typeface="+mn-ea"/>
            </a:endParaRPr>
          </a:p>
          <a:p>
            <a:pPr lvl="0" indent="0" algn="ctr">
              <a:buNone/>
            </a:pPr>
            <a:r>
              <a:rPr lang="en-US" sz="2400">
                <a:effectLst/>
                <a:latin typeface="Georgia" panose="02040502050405020303" charset="0"/>
                <a:cs typeface="Georgia" panose="02040502050405020303" charset="0"/>
                <a:sym typeface="+mn-ea"/>
              </a:rPr>
              <a:t>meaning resolution via language</a:t>
            </a:r>
            <a:endParaRPr lang="en-US" sz="24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What can experimental pragmatics offer?</a:t>
            </a:r>
            <a:endParaRPr lang="en-US">
              <a:latin typeface="Georgia" panose="02040502050405020303" charset="0"/>
              <a:cs typeface="Georgia" panose="02040502050405020303" charset="0"/>
            </a:endParaRPr>
          </a:p>
        </p:txBody>
      </p:sp>
      <p:sp>
        <p:nvSpPr>
          <p:cNvPr id="9" name="Text Box 8"/>
          <p:cNvSpPr txBox="1"/>
          <p:nvPr/>
        </p:nvSpPr>
        <p:spPr>
          <a:xfrm>
            <a:off x="1066800" y="2070418"/>
            <a:ext cx="10058400" cy="3107690"/>
          </a:xfrm>
          <a:prstGeom prst="rect">
            <a:avLst/>
          </a:prstGeom>
          <a:noFill/>
        </p:spPr>
        <p:txBody>
          <a:bodyPr wrap="square" rtlCol="0" anchor="ctr" anchorCtr="0">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Inform the field of linguistic pragmatics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Allow one to study features not traditionally associated with psycholinguistics</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457200" lvl="0" indent="-457200" algn="l">
              <a:buFont typeface="Arial" panose="020B0604020202020204" pitchFamily="34" charset="0"/>
              <a:buChar char="•"/>
            </a:pPr>
            <a:r>
              <a:rPr lang="en-US" sz="2800">
                <a:effectLst/>
                <a:latin typeface="Georgia" panose="02040502050405020303" charset="0"/>
                <a:cs typeface="Georgia" panose="02040502050405020303" charset="0"/>
                <a:sym typeface="+mn-ea"/>
              </a:rPr>
              <a:t>Gricean pragmatics can be extended to a wide variety of topics</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Georgia" panose="02040502050405020303" charset="0"/>
                <a:cs typeface="Georgia" panose="02040502050405020303" charset="0"/>
              </a:rPr>
              <a:t>Pragmatics</a:t>
            </a:r>
            <a:endParaRPr lang="en-US">
              <a:latin typeface="Georgia" panose="02040502050405020303" charset="0"/>
              <a:cs typeface="Georgia" panose="02040502050405020303" charset="0"/>
            </a:endParaRPr>
          </a:p>
        </p:txBody>
      </p:sp>
      <p:pic>
        <p:nvPicPr>
          <p:cNvPr id="3" name="Content Placeholder 2" descr="900px-Major_levels_of_linguistic_structure.svg"/>
          <p:cNvPicPr>
            <a:picLocks noChangeAspect="1"/>
          </p:cNvPicPr>
          <p:nvPr>
            <p:ph idx="1"/>
          </p:nvPr>
        </p:nvPicPr>
        <p:blipFill>
          <a:blip r:embed="rId1"/>
          <a:stretch>
            <a:fillRect/>
          </a:stretch>
        </p:blipFill>
        <p:spPr>
          <a:xfrm>
            <a:off x="3810000" y="1825625"/>
            <a:ext cx="4572000"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Georgia" panose="02040502050405020303" charset="0"/>
                <a:cs typeface="Georgia" panose="02040502050405020303" charset="0"/>
              </a:rPr>
              <a:t>Pragmatics</a:t>
            </a:r>
            <a:endParaRPr lang="en-US">
              <a:latin typeface="Georgia" panose="02040502050405020303" charset="0"/>
              <a:cs typeface="Georgia" panose="02040502050405020303" charset="0"/>
            </a:endParaRPr>
          </a:p>
        </p:txBody>
      </p:sp>
      <p:sp>
        <p:nvSpPr>
          <p:cNvPr id="13" name="Text Box 12"/>
          <p:cNvSpPr txBox="1"/>
          <p:nvPr/>
        </p:nvSpPr>
        <p:spPr>
          <a:xfrm>
            <a:off x="85090" y="2195195"/>
            <a:ext cx="4297680" cy="398780"/>
          </a:xfrm>
          <a:prstGeom prst="rect">
            <a:avLst/>
          </a:prstGeom>
          <a:noFill/>
        </p:spPr>
        <p:txBody>
          <a:bodyPr wrap="square" rtlCol="0" anchor="ctr" anchorCtr="0">
            <a:spAutoFit/>
          </a:bodyPr>
          <a:p>
            <a:pPr algn="ctr"/>
            <a:r>
              <a:rPr lang="en-US" sz="2000">
                <a:effectLst/>
                <a:latin typeface="Georgia" panose="02040502050405020303" charset="0"/>
                <a:cs typeface="Georgia" panose="02040502050405020303" charset="0"/>
              </a:rPr>
              <a:t>How To Do Things With Words</a:t>
            </a:r>
            <a:endParaRPr lang="en-US" sz="2000">
              <a:effectLst/>
              <a:latin typeface="Georgia" panose="02040502050405020303" charset="0"/>
              <a:cs typeface="Georgia" panose="02040502050405020303" charset="0"/>
            </a:endParaRPr>
          </a:p>
        </p:txBody>
      </p:sp>
      <p:sp>
        <p:nvSpPr>
          <p:cNvPr id="4" name="Text Box 3"/>
          <p:cNvSpPr txBox="1"/>
          <p:nvPr/>
        </p:nvSpPr>
        <p:spPr>
          <a:xfrm>
            <a:off x="1454785" y="2893695"/>
            <a:ext cx="1559560" cy="368300"/>
          </a:xfrm>
          <a:prstGeom prst="rect">
            <a:avLst/>
          </a:prstGeom>
          <a:noFill/>
        </p:spPr>
        <p:txBody>
          <a:bodyPr wrap="none" rtlCol="0" anchor="t">
            <a:spAutoFit/>
          </a:bodyPr>
          <a:p>
            <a:pPr algn="ctr"/>
            <a:r>
              <a:rPr lang="en-US">
                <a:effectLst/>
                <a:latin typeface="Georgia" panose="02040502050405020303" charset="0"/>
                <a:cs typeface="Georgia" panose="02040502050405020303" charset="0"/>
                <a:sym typeface="+mn-ea"/>
              </a:rPr>
              <a:t>Austin (1962)</a:t>
            </a:r>
            <a:endParaRPr lang="en-US">
              <a:effectLst/>
              <a:latin typeface="Georgia" panose="02040502050405020303" charset="0"/>
              <a:cs typeface="Georgia" panose="02040502050405020303" charset="0"/>
              <a:sym typeface="+mn-ea"/>
            </a:endParaRPr>
          </a:p>
        </p:txBody>
      </p:sp>
      <p:sp>
        <p:nvSpPr>
          <p:cNvPr id="8" name="Text Box 7"/>
          <p:cNvSpPr txBox="1"/>
          <p:nvPr/>
        </p:nvSpPr>
        <p:spPr>
          <a:xfrm>
            <a:off x="85725" y="4525963"/>
            <a:ext cx="4297680" cy="706755"/>
          </a:xfrm>
          <a:prstGeom prst="rect">
            <a:avLst/>
          </a:prstGeom>
          <a:noFill/>
        </p:spPr>
        <p:txBody>
          <a:bodyPr wrap="square" rtlCol="0" anchor="ctr" anchorCtr="0">
            <a:spAutoFit/>
          </a:bodyPr>
          <a:p>
            <a:pPr algn="ctr"/>
            <a:r>
              <a:rPr lang="en-US" sz="2000">
                <a:effectLst/>
                <a:latin typeface="Georgia" panose="02040502050405020303" charset="0"/>
                <a:cs typeface="Georgia" panose="02040502050405020303" charset="0"/>
              </a:rPr>
              <a:t>Politeness: Some Universals in Language Usage</a:t>
            </a:r>
            <a:endParaRPr lang="en-US" sz="2000">
              <a:effectLst/>
              <a:latin typeface="Georgia" panose="02040502050405020303" charset="0"/>
              <a:cs typeface="Georgia" panose="02040502050405020303" charset="0"/>
            </a:endParaRPr>
          </a:p>
        </p:txBody>
      </p:sp>
      <p:sp>
        <p:nvSpPr>
          <p:cNvPr id="9" name="Text Box 8"/>
          <p:cNvSpPr txBox="1"/>
          <p:nvPr/>
        </p:nvSpPr>
        <p:spPr>
          <a:xfrm>
            <a:off x="857568" y="5409565"/>
            <a:ext cx="2752725" cy="368300"/>
          </a:xfrm>
          <a:prstGeom prst="rect">
            <a:avLst/>
          </a:prstGeom>
          <a:noFill/>
        </p:spPr>
        <p:txBody>
          <a:bodyPr wrap="none" rtlCol="0" anchor="t">
            <a:spAutoFit/>
          </a:bodyPr>
          <a:p>
            <a:pPr algn="ctr"/>
            <a:r>
              <a:rPr lang="en-US">
                <a:effectLst/>
                <a:latin typeface="Georgia" panose="02040502050405020303" charset="0"/>
                <a:cs typeface="Georgia" panose="02040502050405020303" charset="0"/>
                <a:sym typeface="+mn-ea"/>
              </a:rPr>
              <a:t>Brown &amp; Levinson (1978)</a:t>
            </a:r>
            <a:endParaRPr lang="en-US">
              <a:effectLst/>
              <a:latin typeface="Georgia" panose="02040502050405020303" charset="0"/>
              <a:cs typeface="Georgia" panose="02040502050405020303" charset="0"/>
              <a:sym typeface="+mn-ea"/>
            </a:endParaRPr>
          </a:p>
        </p:txBody>
      </p:sp>
      <p:sp>
        <p:nvSpPr>
          <p:cNvPr id="12" name="Text Box 11"/>
          <p:cNvSpPr txBox="1"/>
          <p:nvPr/>
        </p:nvSpPr>
        <p:spPr>
          <a:xfrm>
            <a:off x="8093710" y="2195513"/>
            <a:ext cx="3657600" cy="398780"/>
          </a:xfrm>
          <a:prstGeom prst="rect">
            <a:avLst/>
          </a:prstGeom>
          <a:noFill/>
        </p:spPr>
        <p:txBody>
          <a:bodyPr wrap="square" rtlCol="0" anchor="ctr" anchorCtr="0">
            <a:spAutoFit/>
          </a:bodyPr>
          <a:p>
            <a:pPr algn="ctr"/>
            <a:r>
              <a:rPr lang="en-US" sz="2000">
                <a:effectLst/>
                <a:latin typeface="Georgia" panose="02040502050405020303" charset="0"/>
                <a:cs typeface="Georgia" panose="02040502050405020303" charset="0"/>
              </a:rPr>
              <a:t>Logic and Conversation</a:t>
            </a:r>
            <a:endParaRPr lang="en-US" sz="2000">
              <a:effectLst/>
              <a:latin typeface="Georgia" panose="02040502050405020303" charset="0"/>
              <a:cs typeface="Georgia" panose="02040502050405020303" charset="0"/>
            </a:endParaRPr>
          </a:p>
        </p:txBody>
      </p:sp>
      <p:sp>
        <p:nvSpPr>
          <p:cNvPr id="14" name="Text Box 13"/>
          <p:cNvSpPr txBox="1"/>
          <p:nvPr/>
        </p:nvSpPr>
        <p:spPr>
          <a:xfrm>
            <a:off x="9216073" y="2893695"/>
            <a:ext cx="1412875" cy="368300"/>
          </a:xfrm>
          <a:prstGeom prst="rect">
            <a:avLst/>
          </a:prstGeom>
          <a:noFill/>
        </p:spPr>
        <p:txBody>
          <a:bodyPr wrap="none" rtlCol="0" anchor="t">
            <a:spAutoFit/>
          </a:bodyPr>
          <a:p>
            <a:pPr algn="ctr"/>
            <a:r>
              <a:rPr lang="en-US">
                <a:effectLst/>
                <a:latin typeface="Georgia" panose="02040502050405020303" charset="0"/>
                <a:cs typeface="Georgia" panose="02040502050405020303" charset="0"/>
                <a:sym typeface="+mn-ea"/>
              </a:rPr>
              <a:t>Grice (1975)</a:t>
            </a:r>
            <a:endParaRPr lang="en-US">
              <a:effectLst/>
              <a:latin typeface="Georgia" panose="02040502050405020303" charset="0"/>
              <a:cs typeface="Georgia" panose="02040502050405020303" charset="0"/>
              <a:sym typeface="+mn-ea"/>
            </a:endParaRPr>
          </a:p>
        </p:txBody>
      </p:sp>
      <p:sp>
        <p:nvSpPr>
          <p:cNvPr id="15" name="Text Box 14"/>
          <p:cNvSpPr txBox="1"/>
          <p:nvPr/>
        </p:nvSpPr>
        <p:spPr>
          <a:xfrm>
            <a:off x="4267200" y="4679633"/>
            <a:ext cx="3657600" cy="398780"/>
          </a:xfrm>
          <a:prstGeom prst="rect">
            <a:avLst/>
          </a:prstGeom>
          <a:noFill/>
        </p:spPr>
        <p:txBody>
          <a:bodyPr wrap="square" rtlCol="0" anchor="ctr" anchorCtr="0">
            <a:spAutoFit/>
          </a:bodyPr>
          <a:p>
            <a:pPr algn="ctr"/>
            <a:r>
              <a:rPr lang="en-US" sz="2000">
                <a:effectLst/>
                <a:latin typeface="Georgia" panose="02040502050405020303" charset="0"/>
                <a:cs typeface="Georgia" panose="02040502050405020303" charset="0"/>
              </a:rPr>
              <a:t>Pragmatics</a:t>
            </a:r>
            <a:endParaRPr lang="en-US" sz="2000">
              <a:effectLst/>
              <a:latin typeface="Georgia" panose="02040502050405020303" charset="0"/>
              <a:cs typeface="Georgia" panose="02040502050405020303" charset="0"/>
            </a:endParaRPr>
          </a:p>
        </p:txBody>
      </p:sp>
      <p:sp>
        <p:nvSpPr>
          <p:cNvPr id="16" name="Text Box 15"/>
          <p:cNvSpPr txBox="1"/>
          <p:nvPr/>
        </p:nvSpPr>
        <p:spPr>
          <a:xfrm>
            <a:off x="5076508" y="5409565"/>
            <a:ext cx="1821815" cy="368300"/>
          </a:xfrm>
          <a:prstGeom prst="rect">
            <a:avLst/>
          </a:prstGeom>
          <a:noFill/>
        </p:spPr>
        <p:txBody>
          <a:bodyPr wrap="none" rtlCol="0" anchor="t">
            <a:spAutoFit/>
          </a:bodyPr>
          <a:p>
            <a:pPr algn="ctr"/>
            <a:r>
              <a:rPr lang="en-US">
                <a:effectLst/>
                <a:latin typeface="Georgia" panose="02040502050405020303" charset="0"/>
                <a:cs typeface="Georgia" panose="02040502050405020303" charset="0"/>
                <a:sym typeface="+mn-ea"/>
              </a:rPr>
              <a:t>Levinson (1983)</a:t>
            </a:r>
            <a:endParaRPr lang="en-US">
              <a:effectLst/>
              <a:latin typeface="Georgia" panose="02040502050405020303" charset="0"/>
              <a:cs typeface="Georgia" panose="02040502050405020303" charset="0"/>
              <a:sym typeface="+mn-ea"/>
            </a:endParaRPr>
          </a:p>
        </p:txBody>
      </p:sp>
      <p:sp>
        <p:nvSpPr>
          <p:cNvPr id="17" name="Text Box 16"/>
          <p:cNvSpPr txBox="1"/>
          <p:nvPr/>
        </p:nvSpPr>
        <p:spPr>
          <a:xfrm>
            <a:off x="7773670" y="4525645"/>
            <a:ext cx="4297680" cy="706755"/>
          </a:xfrm>
          <a:prstGeom prst="rect">
            <a:avLst/>
          </a:prstGeom>
          <a:noFill/>
        </p:spPr>
        <p:txBody>
          <a:bodyPr wrap="square" rtlCol="0" anchor="ctr" anchorCtr="0">
            <a:spAutoFit/>
          </a:bodyPr>
          <a:p>
            <a:pPr algn="ctr"/>
            <a:r>
              <a:rPr lang="en-US" sz="2000">
                <a:effectLst/>
                <a:latin typeface="Georgia" panose="02040502050405020303" charset="0"/>
                <a:cs typeface="Georgia" panose="02040502050405020303" charset="0"/>
              </a:rPr>
              <a:t>Relevance: Communication and Cognition</a:t>
            </a:r>
            <a:endParaRPr lang="en-US" sz="2000">
              <a:effectLst/>
              <a:latin typeface="Georgia" panose="02040502050405020303" charset="0"/>
              <a:cs typeface="Georgia" panose="02040502050405020303" charset="0"/>
            </a:endParaRPr>
          </a:p>
        </p:txBody>
      </p:sp>
      <p:sp>
        <p:nvSpPr>
          <p:cNvPr id="18" name="Text Box 17"/>
          <p:cNvSpPr txBox="1"/>
          <p:nvPr/>
        </p:nvSpPr>
        <p:spPr>
          <a:xfrm>
            <a:off x="8579803" y="5409565"/>
            <a:ext cx="2684145" cy="368300"/>
          </a:xfrm>
          <a:prstGeom prst="rect">
            <a:avLst/>
          </a:prstGeom>
          <a:noFill/>
        </p:spPr>
        <p:txBody>
          <a:bodyPr wrap="none" rtlCol="0" anchor="t">
            <a:spAutoFit/>
          </a:bodyPr>
          <a:p>
            <a:pPr algn="ctr"/>
            <a:r>
              <a:rPr lang="en-US">
                <a:effectLst/>
                <a:latin typeface="Georgia" panose="02040502050405020303" charset="0"/>
                <a:cs typeface="Georgia" panose="02040502050405020303" charset="0"/>
                <a:sym typeface="+mn-ea"/>
              </a:rPr>
              <a:t>Sperber &amp; Wilson (1986)</a:t>
            </a:r>
            <a:endParaRPr lang="en-US">
              <a:effectLst/>
              <a:latin typeface="Georgia" panose="02040502050405020303" charset="0"/>
              <a:cs typeface="Georgia" panose="02040502050405020303" charset="0"/>
              <a:sym typeface="+mn-ea"/>
            </a:endParaRPr>
          </a:p>
        </p:txBody>
      </p:sp>
      <p:sp>
        <p:nvSpPr>
          <p:cNvPr id="19" name="Text Box 18"/>
          <p:cNvSpPr txBox="1"/>
          <p:nvPr/>
        </p:nvSpPr>
        <p:spPr>
          <a:xfrm>
            <a:off x="3947160" y="1958975"/>
            <a:ext cx="4297680" cy="706755"/>
          </a:xfrm>
          <a:prstGeom prst="rect">
            <a:avLst/>
          </a:prstGeom>
          <a:noFill/>
        </p:spPr>
        <p:txBody>
          <a:bodyPr wrap="square" rtlCol="0" anchor="t">
            <a:spAutoFit/>
          </a:bodyPr>
          <a:p>
            <a:pPr algn="ctr"/>
            <a:r>
              <a:rPr lang="en-US" sz="2000">
                <a:latin typeface="Georgia" panose="02040502050405020303" charset="0"/>
                <a:cs typeface="Georgia" panose="02040502050405020303" charset="0"/>
              </a:rPr>
              <a:t>Speech Acts: An Essay in the Philosophy of Language </a:t>
            </a:r>
            <a:endParaRPr lang="en-US" sz="2000">
              <a:latin typeface="Georgia" panose="02040502050405020303" charset="0"/>
              <a:cs typeface="Georgia" panose="02040502050405020303" charset="0"/>
            </a:endParaRPr>
          </a:p>
        </p:txBody>
      </p:sp>
      <p:sp>
        <p:nvSpPr>
          <p:cNvPr id="20" name="Text Box 19"/>
          <p:cNvSpPr txBox="1"/>
          <p:nvPr/>
        </p:nvSpPr>
        <p:spPr>
          <a:xfrm>
            <a:off x="5336223" y="2893695"/>
            <a:ext cx="1519555" cy="368300"/>
          </a:xfrm>
          <a:prstGeom prst="rect">
            <a:avLst/>
          </a:prstGeom>
          <a:noFill/>
        </p:spPr>
        <p:txBody>
          <a:bodyPr wrap="none" rtlCol="0" anchor="t">
            <a:spAutoFit/>
          </a:bodyPr>
          <a:p>
            <a:pPr algn="ctr"/>
            <a:r>
              <a:rPr lang="en-US">
                <a:effectLst/>
                <a:latin typeface="Georgia" panose="02040502050405020303" charset="0"/>
                <a:cs typeface="Georgia" panose="02040502050405020303" charset="0"/>
                <a:sym typeface="+mn-ea"/>
              </a:rPr>
              <a:t>Searle (1969)</a:t>
            </a:r>
            <a:endParaRPr lang="en-US">
              <a:effectLst/>
              <a:latin typeface="Georgia" panose="02040502050405020303" charset="0"/>
              <a:cs typeface="Georgia" panose="02040502050405020303" charset="0"/>
              <a:sym typeface="+mn-ea"/>
            </a:endParaRPr>
          </a:p>
        </p:txBody>
      </p:sp>
      <p:sp>
        <p:nvSpPr>
          <p:cNvPr id="3" name="Rectangle 2"/>
          <p:cNvSpPr/>
          <p:nvPr/>
        </p:nvSpPr>
        <p:spPr>
          <a:xfrm>
            <a:off x="9007475" y="2849245"/>
            <a:ext cx="1828800" cy="457200"/>
          </a:xfrm>
          <a:prstGeom prst="rect">
            <a:avLst/>
          </a:prstGeom>
          <a:noFill/>
          <a:ln w="3810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8" grpId="0"/>
      <p:bldP spid="9" grpId="0"/>
      <p:bldP spid="12" grpId="0"/>
      <p:bldP spid="14" grpId="0"/>
      <p:bldP spid="15" grpId="0"/>
      <p:bldP spid="16" grpId="0"/>
      <p:bldP spid="17" grpId="0"/>
      <p:bldP spid="18" grpId="0"/>
      <p:bldP spid="19" grpId="0"/>
      <p:bldP spid="20"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How many layers of linguistic meaning?</a:t>
            </a:r>
            <a:endParaRPr lang="en-US">
              <a:latin typeface="Georgia" panose="02040502050405020303" charset="0"/>
              <a:cs typeface="Georgia" panose="02040502050405020303" charset="0"/>
            </a:endParaRPr>
          </a:p>
        </p:txBody>
      </p:sp>
      <p:sp>
        <p:nvSpPr>
          <p:cNvPr id="8" name="Text Box 7"/>
          <p:cNvSpPr txBox="1"/>
          <p:nvPr/>
        </p:nvSpPr>
        <p:spPr>
          <a:xfrm>
            <a:off x="1066800" y="2060893"/>
            <a:ext cx="10058400" cy="3322955"/>
          </a:xfrm>
          <a:prstGeom prst="rect">
            <a:avLst/>
          </a:prstGeom>
          <a:noFill/>
        </p:spPr>
        <p:txBody>
          <a:bodyPr wrap="square" rtlCol="0" anchor="ctr" anchorCtr="0">
            <a:spAutoFit/>
          </a:bodyPr>
          <a:p>
            <a:pPr algn="just">
              <a:lnSpc>
                <a:spcPct val="150000"/>
              </a:lnSpc>
            </a:pPr>
            <a:r>
              <a:rPr lang="en-US" sz="2000">
                <a:effectLst/>
                <a:latin typeface="Georgia" panose="02040502050405020303" charset="0"/>
                <a:cs typeface="Georgia" panose="02040502050405020303" charset="0"/>
                <a:sym typeface="+mn-ea"/>
              </a:rPr>
              <a:t>“Discerning the meaning of an utterance requires more than just knowing the meaning of words and having a mastery of grammar. Understanding a speaker's meaning involves, among other things, inferring conclusions, acceding to indirect requests and referring to objects in (our out of) view. More importantly, understanding an utterance requires access to, or hypotheses about, the speaker's intention. In other words, understanding utterances involves undertanding the communicative (i.e. pragmatic) features of language.”</a:t>
            </a:r>
            <a:endParaRPr lang="en-US" sz="2000">
              <a:effectLst/>
              <a:latin typeface="Georgia" panose="02040502050405020303" charset="0"/>
              <a:cs typeface="Georgia" panose="02040502050405020303" charset="0"/>
              <a:sym typeface="+mn-ea"/>
            </a:endParaRPr>
          </a:p>
        </p:txBody>
      </p:sp>
      <p:sp>
        <p:nvSpPr>
          <p:cNvPr id="3" name="Text Box 2"/>
          <p:cNvSpPr txBox="1"/>
          <p:nvPr/>
        </p:nvSpPr>
        <p:spPr>
          <a:xfrm>
            <a:off x="8429625" y="5758180"/>
            <a:ext cx="2695575" cy="368300"/>
          </a:xfrm>
          <a:prstGeom prst="rect">
            <a:avLst/>
          </a:prstGeom>
          <a:noFill/>
        </p:spPr>
        <p:txBody>
          <a:bodyPr wrap="none" rtlCol="0" anchor="t">
            <a:spAutoFit/>
          </a:bodyPr>
          <a:p>
            <a:r>
              <a:rPr lang="en-US">
                <a:latin typeface="Georgia" panose="02040502050405020303" charset="0"/>
                <a:cs typeface="Georgia" panose="02040502050405020303" charset="0"/>
              </a:rPr>
              <a:t>Noveck &amp; Reboul (2008)</a:t>
            </a:r>
            <a:endParaRPr lang="en-US">
              <a:latin typeface="Georgia" panose="02040502050405020303" charset="0"/>
              <a:cs typeface="Georgia" panose="020405020504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How many layers of linguistic meaning?</a:t>
            </a:r>
            <a:endParaRPr lang="en-US">
              <a:latin typeface="Georgia" panose="02040502050405020303" charset="0"/>
              <a:cs typeface="Georgia" panose="02040502050405020303" charset="0"/>
            </a:endParaRPr>
          </a:p>
        </p:txBody>
      </p:sp>
      <p:sp>
        <p:nvSpPr>
          <p:cNvPr id="24" name="Text Box 23"/>
          <p:cNvSpPr txBox="1"/>
          <p:nvPr/>
        </p:nvSpPr>
        <p:spPr>
          <a:xfrm>
            <a:off x="1066800" y="2287905"/>
            <a:ext cx="10058400" cy="2984500"/>
          </a:xfrm>
          <a:prstGeom prst="rect">
            <a:avLst/>
          </a:prstGeom>
          <a:noFill/>
        </p:spPr>
        <p:txBody>
          <a:bodyPr wrap="square" rtlCol="0" anchor="ctr" anchorCtr="0">
            <a:spAutoFit/>
          </a:bodyPr>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'Sentence meaning' &lt;&gt; 'Speaker meaning'</a:t>
            </a:r>
            <a:endParaRPr lang="en-US" sz="2400">
              <a:effectLst/>
              <a:latin typeface="Georgia" panose="02040502050405020303" charset="0"/>
              <a:cs typeface="Georgia" panose="02040502050405020303" charset="0"/>
              <a:sym typeface="+mn-ea"/>
            </a:endParaRPr>
          </a:p>
          <a:p>
            <a:pPr marL="342900" indent="-342900" algn="l">
              <a:buFont typeface="Arial" panose="020B0604020202020204" pitchFamily="34" charset="0"/>
              <a:buChar char="•"/>
            </a:pPr>
            <a:endParaRPr lang="en-US" sz="2400">
              <a:effectLst/>
              <a:latin typeface="Georgia" panose="02040502050405020303" charset="0"/>
              <a:cs typeface="Georgia" panose="02040502050405020303" charset="0"/>
              <a:sym typeface="+mn-ea"/>
            </a:endParaRPr>
          </a:p>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Semantic properties &lt;&gt; Intention attribution (cognitive effect)</a:t>
            </a:r>
            <a:endParaRPr lang="en-US" sz="2400">
              <a:effectLst/>
              <a:latin typeface="Georgia" panose="02040502050405020303" charset="0"/>
              <a:cs typeface="Georgia" panose="02040502050405020303" charset="0"/>
              <a:sym typeface="+mn-ea"/>
            </a:endParaRPr>
          </a:p>
          <a:p>
            <a:pPr lvl="1" indent="0" algn="l">
              <a:buNone/>
            </a:pPr>
            <a:endParaRPr lang="en-US" sz="24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Linguistic communication &gt; attribution of mental states to interlocutors</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Gricean principles of communication</a:t>
            </a:r>
            <a:endParaRPr lang="en-US">
              <a:latin typeface="Georgia" panose="02040502050405020303" charset="0"/>
              <a:cs typeface="Georgia" panose="02040502050405020303" charset="0"/>
            </a:endParaRPr>
          </a:p>
        </p:txBody>
      </p:sp>
      <p:sp>
        <p:nvSpPr>
          <p:cNvPr id="9" name="Text Box 8"/>
          <p:cNvSpPr txBox="1"/>
          <p:nvPr/>
        </p:nvSpPr>
        <p:spPr>
          <a:xfrm>
            <a:off x="1066800" y="2011045"/>
            <a:ext cx="10058400" cy="3538220"/>
          </a:xfrm>
          <a:prstGeom prst="rect">
            <a:avLst/>
          </a:prstGeom>
          <a:noFill/>
        </p:spPr>
        <p:txBody>
          <a:bodyPr wrap="square" rtlCol="0" anchor="ctr" anchorCtr="0">
            <a:spAutoFit/>
          </a:bodyPr>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Principle of </a:t>
            </a:r>
            <a:r>
              <a:rPr lang="en-US" sz="2800">
                <a:solidFill>
                  <a:srgbClr val="C00000"/>
                </a:solidFill>
                <a:effectLst/>
                <a:latin typeface="Georgia" panose="02040502050405020303" charset="0"/>
                <a:cs typeface="Georgia" panose="02040502050405020303" charset="0"/>
                <a:sym typeface="+mn-ea"/>
              </a:rPr>
              <a:t>cooperation</a:t>
            </a:r>
            <a:endParaRPr lang="en-US" sz="2800">
              <a:effectLst/>
              <a:latin typeface="Georgia" panose="02040502050405020303" charset="0"/>
              <a:cs typeface="Georgia" panose="02040502050405020303" charset="0"/>
              <a:sym typeface="+mn-ea"/>
            </a:endParaRPr>
          </a:p>
          <a:p>
            <a:pPr lvl="1" indent="0" algn="l">
              <a:buNone/>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Interlocutors “make [their] conversational contribution such as is required, at the stage at which it occurs, by the accepted purpose or direction of the talk exchange in which [they] are engaged”</a:t>
            </a:r>
            <a:endParaRPr lang="en-US" sz="2800">
              <a:effectLst/>
              <a:latin typeface="Georgia" panose="02040502050405020303" charset="0"/>
              <a:cs typeface="Georgia" panose="02040502050405020303" charset="0"/>
              <a:sym typeface="+mn-ea"/>
            </a:endParaRPr>
          </a:p>
          <a:p>
            <a:pPr lvl="0" indent="0" algn="l">
              <a:buNone/>
            </a:pPr>
            <a:r>
              <a:rPr lang="en-US" sz="2800">
                <a:effectLst/>
                <a:latin typeface="Georgia" panose="02040502050405020303" charset="0"/>
                <a:cs typeface="Georgia" panose="02040502050405020303" charset="0"/>
                <a:sym typeface="+mn-ea"/>
              </a:rPr>
              <a:t> </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solidFill>
                  <a:schemeClr val="tx1"/>
                </a:solidFill>
                <a:effectLst/>
                <a:latin typeface="Georgia" panose="02040502050405020303" charset="0"/>
                <a:cs typeface="Georgia" panose="02040502050405020303" charset="0"/>
                <a:sym typeface="+mn-ea"/>
              </a:rPr>
              <a:t>Maxims </a:t>
            </a:r>
            <a:r>
              <a:rPr lang="en-US" sz="2800">
                <a:effectLst/>
                <a:latin typeface="Georgia" panose="02040502050405020303" charset="0"/>
                <a:cs typeface="Georgia" panose="02040502050405020303" charset="0"/>
                <a:sym typeface="+mn-ea"/>
              </a:rPr>
              <a:t>of conversation</a:t>
            </a:r>
            <a:r>
              <a:rPr lang="en-US" sz="2400">
                <a:effectLst/>
                <a:latin typeface="Georgia" panose="02040502050405020303" charset="0"/>
                <a:cs typeface="Georgia" panose="02040502050405020303" charset="0"/>
                <a:sym typeface="+mn-ea"/>
              </a:rPr>
              <a:t> </a:t>
            </a:r>
            <a:endParaRPr lang="en-US" sz="24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Gricean principles of communication</a:t>
            </a:r>
            <a:endParaRPr lang="en-US">
              <a:latin typeface="Georgia" panose="02040502050405020303" charset="0"/>
              <a:cs typeface="Georgia" panose="02040502050405020303" charset="0"/>
            </a:endParaRPr>
          </a:p>
        </p:txBody>
      </p:sp>
      <p:sp>
        <p:nvSpPr>
          <p:cNvPr id="9" name="Text Box 8"/>
          <p:cNvSpPr txBox="1"/>
          <p:nvPr/>
        </p:nvSpPr>
        <p:spPr>
          <a:xfrm>
            <a:off x="838200" y="2840673"/>
            <a:ext cx="3749040" cy="521970"/>
          </a:xfrm>
          <a:prstGeom prst="rect">
            <a:avLst/>
          </a:prstGeom>
          <a:noFill/>
        </p:spPr>
        <p:txBody>
          <a:bodyPr wrap="square" rtlCol="0" anchor="ctr" anchorCtr="0">
            <a:spAutoFit/>
          </a:bodyPr>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Maxims of Quantity</a:t>
            </a:r>
            <a:endParaRPr lang="en-US" sz="2800">
              <a:effectLst/>
              <a:latin typeface="Georgia" panose="02040502050405020303" charset="0"/>
              <a:cs typeface="Georgia" panose="02040502050405020303" charset="0"/>
              <a:sym typeface="+mn-ea"/>
            </a:endParaRPr>
          </a:p>
        </p:txBody>
      </p:sp>
      <p:sp>
        <p:nvSpPr>
          <p:cNvPr id="3" name="Text Box 2"/>
          <p:cNvSpPr txBox="1"/>
          <p:nvPr/>
        </p:nvSpPr>
        <p:spPr>
          <a:xfrm>
            <a:off x="5775960" y="2415858"/>
            <a:ext cx="5577840" cy="1371600"/>
          </a:xfrm>
          <a:prstGeom prst="rect">
            <a:avLst/>
          </a:prstGeom>
          <a:noFill/>
        </p:spPr>
        <p:txBody>
          <a:bodyPr wrap="square" rtlCol="0" anchor="ctr" anchorCtr="0">
            <a:spAutoFit/>
          </a:bodyPr>
          <a:p>
            <a:pPr indent="0" algn="ctr">
              <a:buNone/>
            </a:pPr>
            <a:r>
              <a:rPr lang="en-US" sz="2400">
                <a:effectLst/>
                <a:latin typeface="Georgia" panose="02040502050405020303" charset="0"/>
                <a:cs typeface="Georgia" panose="02040502050405020303" charset="0"/>
                <a:sym typeface="+mn-ea"/>
              </a:rPr>
              <a:t>'make your contribution as informative as is required and not more informative than is required’</a:t>
            </a:r>
            <a:endParaRPr lang="en-US" sz="2400">
              <a:effectLst/>
              <a:latin typeface="Georgia" panose="02040502050405020303" charset="0"/>
              <a:cs typeface="Georgia" panose="02040502050405020303" charset="0"/>
              <a:sym typeface="+mn-ea"/>
            </a:endParaRPr>
          </a:p>
        </p:txBody>
      </p:sp>
      <p:sp>
        <p:nvSpPr>
          <p:cNvPr id="5" name="Text Box 4"/>
          <p:cNvSpPr txBox="1"/>
          <p:nvPr/>
        </p:nvSpPr>
        <p:spPr>
          <a:xfrm>
            <a:off x="5775960" y="4679951"/>
            <a:ext cx="5577840" cy="829945"/>
          </a:xfrm>
          <a:prstGeom prst="rect">
            <a:avLst/>
          </a:prstGeom>
          <a:noFill/>
        </p:spPr>
        <p:txBody>
          <a:bodyPr wrap="square" rtlCol="0" anchor="ctr" anchorCtr="0">
            <a:spAutoFit/>
          </a:bodyPr>
          <a:p>
            <a:pPr indent="0" algn="ctr">
              <a:buNone/>
            </a:pPr>
            <a:r>
              <a:rPr lang="en-US" sz="2400">
                <a:effectLst/>
                <a:latin typeface="Georgia" panose="02040502050405020303" charset="0"/>
                <a:cs typeface="Georgia" panose="02040502050405020303" charset="0"/>
                <a:sym typeface="+mn-ea"/>
              </a:rPr>
              <a:t>‘do not give information that is false or that is not supported by evidence’</a:t>
            </a:r>
            <a:endParaRPr lang="en-US" sz="2400">
              <a:effectLst/>
              <a:latin typeface="Georgia" panose="02040502050405020303" charset="0"/>
              <a:cs typeface="Georgia" panose="02040502050405020303" charset="0"/>
              <a:sym typeface="+mn-ea"/>
            </a:endParaRPr>
          </a:p>
        </p:txBody>
      </p:sp>
      <p:sp>
        <p:nvSpPr>
          <p:cNvPr id="6" name="Text Box 5"/>
          <p:cNvSpPr txBox="1"/>
          <p:nvPr/>
        </p:nvSpPr>
        <p:spPr>
          <a:xfrm>
            <a:off x="838200" y="4834255"/>
            <a:ext cx="3749040" cy="521970"/>
          </a:xfrm>
          <a:prstGeom prst="rect">
            <a:avLst/>
          </a:prstGeom>
          <a:noFill/>
        </p:spPr>
        <p:txBody>
          <a:bodyPr wrap="none" rtlCol="0" anchor="t">
            <a:spAutoFit/>
          </a:bodyPr>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Maxims of Quality</a:t>
            </a:r>
            <a:endParaRPr lang="en-US" sz="2800">
              <a:effectLst/>
              <a:latin typeface="Georgia" panose="02040502050405020303" charset="0"/>
              <a:cs typeface="Georgia" panose="02040502050405020303" charset="0"/>
              <a:sym typeface="+mn-ea"/>
            </a:endParaRPr>
          </a:p>
        </p:txBody>
      </p:sp>
      <p:pic>
        <p:nvPicPr>
          <p:cNvPr id="17" name="Content Placeholder 14" descr="thin-arrowheads-pointing-down"/>
          <p:cNvPicPr>
            <a:picLocks noChangeAspect="1"/>
          </p:cNvPicPr>
          <p:nvPr/>
        </p:nvPicPr>
        <p:blipFill>
          <a:blip r:embed="rId1"/>
          <a:stretch>
            <a:fillRect/>
          </a:stretch>
        </p:blipFill>
        <p:spPr>
          <a:xfrm rot="16200000" flipH="1">
            <a:off x="4849495" y="4866005"/>
            <a:ext cx="457200" cy="457200"/>
          </a:xfrm>
          <a:prstGeom prst="rect">
            <a:avLst/>
          </a:prstGeom>
        </p:spPr>
      </p:pic>
      <p:pic>
        <p:nvPicPr>
          <p:cNvPr id="7" name="Content Placeholder 14" descr="thin-arrowheads-pointing-down"/>
          <p:cNvPicPr>
            <a:picLocks noChangeAspect="1"/>
          </p:cNvPicPr>
          <p:nvPr/>
        </p:nvPicPr>
        <p:blipFill>
          <a:blip r:embed="rId1"/>
          <a:stretch>
            <a:fillRect/>
          </a:stretch>
        </p:blipFill>
        <p:spPr>
          <a:xfrm rot="16200000" flipH="1">
            <a:off x="4849495" y="2873375"/>
            <a:ext cx="457200" cy="45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atin typeface="Georgia" panose="02040502050405020303" charset="0"/>
                <a:cs typeface="Georgia" panose="02040502050405020303" charset="0"/>
              </a:rPr>
              <a:t>Scalar implicatures</a:t>
            </a:r>
            <a:endParaRPr lang="en-US">
              <a:latin typeface="Georgia" panose="02040502050405020303" charset="0"/>
              <a:cs typeface="Georgia" panose="02040502050405020303" charset="0"/>
            </a:endParaRPr>
          </a:p>
        </p:txBody>
      </p:sp>
      <p:sp>
        <p:nvSpPr>
          <p:cNvPr id="9" name="Text Box 8"/>
          <p:cNvSpPr txBox="1"/>
          <p:nvPr/>
        </p:nvSpPr>
        <p:spPr>
          <a:xfrm>
            <a:off x="1066800" y="2041843"/>
            <a:ext cx="10058400" cy="3107690"/>
          </a:xfrm>
          <a:prstGeom prst="rect">
            <a:avLst/>
          </a:prstGeom>
          <a:noFill/>
        </p:spPr>
        <p:txBody>
          <a:bodyPr wrap="square" rtlCol="0" anchor="ctr" anchorCtr="0">
            <a:spAutoFit/>
          </a:bodyPr>
          <a:p>
            <a:pPr marL="34290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“I saw some of your children today” &gt; I didn't see all of your children today</a:t>
            </a:r>
            <a:endParaRPr lang="en-US" sz="2800">
              <a:effectLst/>
              <a:latin typeface="Georgia" panose="02040502050405020303" charset="0"/>
              <a:cs typeface="Georgia" panose="02040502050405020303" charset="0"/>
              <a:sym typeface="+mn-ea"/>
            </a:endParaRPr>
          </a:p>
          <a:p>
            <a:pPr marL="34290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Generalized conversational implicature</a:t>
            </a: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endParaRPr lang="en-US" sz="2800">
              <a:effectLst/>
              <a:latin typeface="Georgia" panose="02040502050405020303" charset="0"/>
              <a:cs typeface="Georgia" panose="02040502050405020303" charset="0"/>
              <a:sym typeface="+mn-ea"/>
            </a:endParaRPr>
          </a:p>
          <a:p>
            <a:pPr marL="342900" lvl="0" indent="-342900" algn="l">
              <a:buFont typeface="Arial" panose="020B0604020202020204" pitchFamily="34" charset="0"/>
              <a:buChar char="•"/>
            </a:pPr>
            <a:r>
              <a:rPr lang="en-US" sz="2800">
                <a:effectLst/>
                <a:latin typeface="Georgia" panose="02040502050405020303" charset="0"/>
                <a:cs typeface="Georgia" panose="02040502050405020303" charset="0"/>
                <a:sym typeface="+mn-ea"/>
              </a:rPr>
              <a:t>Pragmatic inferences linked to common propositions</a:t>
            </a:r>
            <a:endParaRPr lang="en-US" sz="2800">
              <a:effectLst/>
              <a:latin typeface="Georgia" panose="02040502050405020303" charset="0"/>
              <a:cs typeface="Georgia" panose="02040502050405020303" charset="0"/>
              <a:sym typeface="+mn-ea"/>
            </a:endParaRPr>
          </a:p>
          <a:p>
            <a:pPr lvl="1" indent="0" algn="l">
              <a:buNone/>
            </a:pPr>
            <a:r>
              <a:rPr lang="en-US" sz="2800">
                <a:effectLst/>
                <a:latin typeface="Georgia" panose="02040502050405020303" charset="0"/>
                <a:cs typeface="Georgia" panose="02040502050405020303" charset="0"/>
                <a:sym typeface="+mn-ea"/>
              </a:rPr>
              <a:t>Pragmatically but not logically valid</a:t>
            </a:r>
            <a:endParaRPr lang="en-US" sz="2800">
              <a:effectLst/>
              <a:latin typeface="Georgia" panose="02040502050405020303" charset="0"/>
              <a:cs typeface="Georgia" panose="020405020504050203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5238</Words>
  <Application>WPS Presentation</Application>
  <PresentationFormat>Widescreen</PresentationFormat>
  <Paragraphs>189</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Georgia</vt:lpstr>
      <vt:lpstr>Microsoft YaHei</vt:lpstr>
      <vt:lpstr>Arial Unicode MS</vt:lpstr>
      <vt:lpstr>Calibri Light</vt:lpstr>
      <vt:lpstr>Calibri</vt:lpstr>
      <vt:lpstr>Office Theme</vt:lpstr>
      <vt:lpstr>Investigating linguistic meaning using psycholinguistic tools</vt:lpstr>
      <vt:lpstr>Investigating linguistic meaning using psycholinguistic tools</vt:lpstr>
      <vt:lpstr>Pragmatics</vt:lpstr>
      <vt:lpstr>Pragmatics</vt:lpstr>
      <vt:lpstr>How many layers of linguistic meaning?</vt:lpstr>
      <vt:lpstr>How many layers of linguistic meaning?</vt:lpstr>
      <vt:lpstr>Gricean principles of communication</vt:lpstr>
      <vt:lpstr>Gricean principles of communication</vt:lpstr>
      <vt:lpstr>Scalar implicatures</vt:lpstr>
      <vt:lpstr>Scalar implicatures</vt:lpstr>
      <vt:lpstr>Scalar implicatures</vt:lpstr>
      <vt:lpstr>Scalar implicatures</vt:lpstr>
      <vt:lpstr>Scalar implicatures</vt:lpstr>
      <vt:lpstr>Scalar implicatures</vt:lpstr>
      <vt:lpstr>Definite reference </vt:lpstr>
      <vt:lpstr>Definite reference </vt:lpstr>
      <vt:lpstr>Definite reference </vt:lpstr>
      <vt:lpstr>PowerPoint 演示文稿</vt:lpstr>
      <vt:lpstr>Definite reference </vt:lpstr>
      <vt:lpstr>Utterance interpretation</vt:lpstr>
      <vt:lpstr>Utterance interpretation</vt:lpstr>
      <vt:lpstr>What can experimental pragmatics offer?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Psycholinguistic methods: An overview</dc:title>
  <dc:creator/>
  <cp:lastModifiedBy>vinim</cp:lastModifiedBy>
  <cp:revision>49</cp:revision>
  <dcterms:created xsi:type="dcterms:W3CDTF">2020-03-05T15:31:00Z</dcterms:created>
  <dcterms:modified xsi:type="dcterms:W3CDTF">2020-03-30T09:21:01Z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1033-11.2.0.8893</vt:lpwstr>
  </property>
</Properties>
</file>