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3"/>
  </p:notesMasterIdLst>
  <p:sldIdLst>
    <p:sldId id="844" r:id="rId2"/>
    <p:sldId id="814" r:id="rId3"/>
    <p:sldId id="815" r:id="rId4"/>
    <p:sldId id="816" r:id="rId5"/>
    <p:sldId id="817" r:id="rId6"/>
    <p:sldId id="818" r:id="rId7"/>
    <p:sldId id="819" r:id="rId8"/>
    <p:sldId id="820" r:id="rId9"/>
    <p:sldId id="821" r:id="rId10"/>
    <p:sldId id="822" r:id="rId11"/>
    <p:sldId id="823" r:id="rId12"/>
    <p:sldId id="824" r:id="rId13"/>
    <p:sldId id="825" r:id="rId14"/>
    <p:sldId id="826" r:id="rId15"/>
    <p:sldId id="827" r:id="rId16"/>
    <p:sldId id="828" r:id="rId17"/>
    <p:sldId id="829" r:id="rId18"/>
    <p:sldId id="830" r:id="rId19"/>
    <p:sldId id="831" r:id="rId20"/>
    <p:sldId id="832" r:id="rId21"/>
    <p:sldId id="833" r:id="rId22"/>
    <p:sldId id="834" r:id="rId23"/>
    <p:sldId id="835" r:id="rId24"/>
    <p:sldId id="836" r:id="rId25"/>
    <p:sldId id="837" r:id="rId26"/>
    <p:sldId id="838" r:id="rId27"/>
    <p:sldId id="839" r:id="rId28"/>
    <p:sldId id="840" r:id="rId29"/>
    <p:sldId id="841" r:id="rId30"/>
    <p:sldId id="842" r:id="rId31"/>
    <p:sldId id="84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66FF"/>
    <a:srgbClr val="CC9900"/>
    <a:srgbClr val="003300"/>
    <a:srgbClr val="FFFF00"/>
    <a:srgbClr val="0033CC"/>
    <a:srgbClr val="FF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9" autoAdjust="0"/>
    <p:restoredTop sz="94692" autoAdjust="0"/>
  </p:normalViewPr>
  <p:slideViewPr>
    <p:cSldViewPr>
      <p:cViewPr varScale="1">
        <p:scale>
          <a:sx n="88" d="100"/>
          <a:sy n="88" d="100"/>
        </p:scale>
        <p:origin x="56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34.wmf"/><Relationship Id="rId4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zh-CN" altLang="en-US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endParaRPr lang="en-US" altLang="zh-CN"/>
          </a:p>
        </p:txBody>
      </p:sp>
      <p:sp>
        <p:nvSpPr>
          <p:cNvPr id="466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6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66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 altLang="zh-CN"/>
          </a:p>
        </p:txBody>
      </p:sp>
      <p:sp>
        <p:nvSpPr>
          <p:cNvPr id="466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E58D9BE1-F6DA-4E9A-A304-75C7690B1C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496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68313" y="1341438"/>
            <a:ext cx="8351837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141663"/>
            <a:ext cx="6400800" cy="1752600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E94315-753E-4696-84C7-DD2395D52E0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715B4E-E451-4A39-A4FE-B621E1B8EB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0394526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5905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5905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CAEB0-7ED4-4EA5-9C16-4E811DCE345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48331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53C60-DFD8-4EB0-BA6B-F5810AA52F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481584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32F7F-18DF-4270-BFE0-96E6FA090E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420655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135437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125538"/>
            <a:ext cx="4137025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3584B-D1C8-4D1C-AAF7-5ECCC77CE4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998026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56C46-89DB-496D-B427-741E82D8DC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9795776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C9A28-723D-4A4D-BE49-50D9C36101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2817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1503F7-AABD-4377-BFDD-1A5029794E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45499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F41AB-BC9C-4391-8A12-960523E4155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67360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0E05B-C71E-407B-8889-80B0F72A50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743930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 userDrawn="1"/>
        </p:nvSpPr>
        <p:spPr bwMode="gray">
          <a:xfrm>
            <a:off x="323850" y="836613"/>
            <a:ext cx="8496300" cy="36512"/>
          </a:xfrm>
          <a:prstGeom prst="rect">
            <a:avLst/>
          </a:prstGeom>
          <a:solidFill>
            <a:srgbClr val="00CCFF">
              <a:alpha val="5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7162800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42486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577D67C5-D5B6-489C-8D3A-1C90B92BF4F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random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 b="1" kern="1200">
          <a:solidFill>
            <a:srgbClr val="00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65175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2pPr>
      <a:lvl3pPr marL="118427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3pPr>
      <a:lvl4pPr marL="160337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30.bin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Relationship Id="rId9" Type="http://schemas.openxmlformats.org/officeDocument/2006/relationships/image" Target="../media/image3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8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25E0DCC-2B14-42CB-B8D6-4848CA2C8321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079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025" y="922625"/>
            <a:ext cx="2448645" cy="830997"/>
          </a:xfrm>
        </p:spPr>
        <p:txBody>
          <a:bodyPr wrap="square">
            <a:spAutoFit/>
          </a:bodyPr>
          <a:lstStyle/>
          <a:p>
            <a:r>
              <a:rPr lang="zh-CN" altLang="en-US" sz="4800" b="0" dirty="0" smtClean="0">
                <a:latin typeface="黑体" panose="02010609060101010101" pitchFamily="49" charset="-122"/>
              </a:rPr>
              <a:t>第一章</a:t>
            </a:r>
            <a:endParaRPr lang="zh-CN" altLang="en-US" sz="4800" b="0" dirty="0">
              <a:latin typeface="黑体" panose="02010609060101010101" pitchFamily="49" charset="-122"/>
            </a:endParaRPr>
          </a:p>
        </p:txBody>
      </p:sp>
      <p:sp>
        <p:nvSpPr>
          <p:cNvPr id="1079301" name="Line 5"/>
          <p:cNvSpPr>
            <a:spLocks noChangeShapeType="1"/>
          </p:cNvSpPr>
          <p:nvPr/>
        </p:nvSpPr>
        <p:spPr bwMode="auto">
          <a:xfrm>
            <a:off x="370814" y="1916832"/>
            <a:ext cx="2303934" cy="521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7063" y="2708920"/>
            <a:ext cx="8135937" cy="1098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66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数值计算的误差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9" y="16913"/>
            <a:ext cx="3421677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150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 bwMode="auto">
          <a:xfrm>
            <a:off x="527633" y="1492009"/>
            <a:ext cx="8292839" cy="3305143"/>
          </a:xfrm>
          <a:prstGeom prst="roundRect">
            <a:avLst>
              <a:gd name="adj" fmla="val 2642"/>
            </a:avLst>
          </a:prstGeom>
          <a:solidFill>
            <a:srgbClr val="FFF5CC">
              <a:alpha val="45098"/>
            </a:srgbClr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10000"/>
              </a:lnSpc>
            </a:pP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2377"/>
            <a:ext cx="3887788" cy="707886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有效数字</a:t>
            </a:r>
            <a:endParaRPr lang="zh-CN" alt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21603" y="2168235"/>
            <a:ext cx="5905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Symbol" panose="05050102010706020507" pitchFamily="18" charset="2"/>
              </a:rPr>
              <a:t>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···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···</a:t>
            </a:r>
            <a:r>
              <a:rPr lang="en-US" altLang="zh-CN" sz="28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en-US" altLang="zh-CN" sz="2800" b="1" i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621603" y="3513739"/>
            <a:ext cx="60653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0.5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en-US" altLang="zh-CN" sz="2800" b="1" i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8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800" b="1" i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-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 0.5 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en-US" altLang="zh-CN" sz="2800" b="1" i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endParaRPr lang="en-US" altLang="en-US" sz="2800" b="1" baseline="30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44447" y="4127703"/>
            <a:ext cx="65932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有 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m-k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+1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位有效数字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。 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44447" y="1568584"/>
            <a:ext cx="8319414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*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的近似值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，若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可表示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79512" y="932536"/>
            <a:ext cx="395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另一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个比较实用的描述 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634357" y="2838320"/>
            <a:ext cx="835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其中 </a:t>
            </a:r>
            <a:r>
              <a:rPr lang="en-US" altLang="zh-CN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="1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9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中的数字且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0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，且有 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595933" y="5030578"/>
            <a:ext cx="2710576" cy="463846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46800" bIns="46800">
            <a:spAutoFit/>
          </a:bodyPr>
          <a:lstStyle/>
          <a:p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 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位有效数字</a:t>
            </a:r>
          </a:p>
        </p:txBody>
      </p:sp>
      <p:sp>
        <p:nvSpPr>
          <p:cNvPr id="2" name="左右箭头 1"/>
          <p:cNvSpPr/>
          <p:nvPr/>
        </p:nvSpPr>
        <p:spPr bwMode="auto">
          <a:xfrm>
            <a:off x="3131840" y="5604920"/>
            <a:ext cx="1232452" cy="484632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4239062" y="6092014"/>
            <a:ext cx="4573424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0.5 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en-US" altLang="zh-CN" b="1" i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m-n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 0.5 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en-US" altLang="zh-CN" b="1" i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m-n</a:t>
            </a:r>
            <a:r>
              <a:rPr lang="en-US" altLang="zh-CN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+1</a:t>
            </a:r>
            <a:endParaRPr lang="en-US" altLang="en-US" b="1" baseline="30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83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 bwMode="auto">
          <a:xfrm>
            <a:off x="323850" y="1003315"/>
            <a:ext cx="8519318" cy="4836681"/>
          </a:xfrm>
          <a:prstGeom prst="roundRect">
            <a:avLst>
              <a:gd name="adj" fmla="val 2642"/>
            </a:avLst>
          </a:prstGeom>
          <a:solidFill>
            <a:srgbClr val="FFF5CC">
              <a:alpha val="45098"/>
            </a:srgbClr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10000"/>
              </a:lnSpc>
            </a:pP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9C1A-775D-48AF-980C-B3B6519BD73B}" type="slidenum">
              <a:rPr lang="zh-CN" altLang="en-US"/>
              <a:pPr/>
              <a:t>11</a:t>
            </a:fld>
            <a:endParaRPr lang="en-US" altLang="zh-CN" dirty="0"/>
          </a:p>
        </p:txBody>
      </p:sp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2377"/>
            <a:ext cx="6624414" cy="707886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/>
              <a:t>有效数字与相对误差限</a:t>
            </a:r>
          </a:p>
        </p:txBody>
      </p:sp>
      <p:sp>
        <p:nvSpPr>
          <p:cNvPr id="1090568" name="Rectangle 8"/>
          <p:cNvSpPr>
            <a:spLocks noChangeArrowheads="1"/>
          </p:cNvSpPr>
          <p:nvPr/>
        </p:nvSpPr>
        <p:spPr bwMode="auto">
          <a:xfrm>
            <a:off x="323850" y="981075"/>
            <a:ext cx="799306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定理：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设近似值 </a:t>
            </a:r>
            <a:r>
              <a:rPr lang="en-US" altLang="zh-CN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可表示为</a:t>
            </a:r>
            <a:b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Symbol" panose="05050102010706020507" pitchFamily="18" charset="2"/>
              </a:rPr>
              <a:t>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···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···</a:t>
            </a:r>
            <a:r>
              <a:rPr lang="en-US" altLang="zh-CN" sz="28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en-US" altLang="zh-CN" sz="2800" b="1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0)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若 </a:t>
            </a:r>
            <a:r>
              <a:rPr lang="en-US" altLang="zh-CN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具有 </a:t>
            </a:r>
            <a:r>
              <a:rPr lang="en-US" altLang="zh-CN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位有效数字，则其相对误差限满足</a:t>
            </a:r>
          </a:p>
        </p:txBody>
      </p:sp>
      <p:sp>
        <p:nvSpPr>
          <p:cNvPr id="1090569" name="Rectangle 9"/>
          <p:cNvSpPr>
            <a:spLocks noChangeArrowheads="1"/>
          </p:cNvSpPr>
          <p:nvPr/>
        </p:nvSpPr>
        <p:spPr bwMode="auto">
          <a:xfrm>
            <a:off x="4033447" y="2649409"/>
            <a:ext cx="790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1 </a:t>
            </a:r>
            <a:endParaRPr lang="en-US" altLang="en-US" sz="28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090570" name="Rectangle 10"/>
          <p:cNvSpPr>
            <a:spLocks noChangeArrowheads="1"/>
          </p:cNvSpPr>
          <p:nvPr/>
        </p:nvSpPr>
        <p:spPr bwMode="auto">
          <a:xfrm>
            <a:off x="3506681" y="2872959"/>
            <a:ext cx="4106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endParaRPr lang="en-US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090571" name="Rectangle 11"/>
          <p:cNvSpPr>
            <a:spLocks noChangeArrowheads="1"/>
          </p:cNvSpPr>
          <p:nvPr/>
        </p:nvSpPr>
        <p:spPr bwMode="auto">
          <a:xfrm>
            <a:off x="3817547" y="3152647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2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090572" name="Line 12"/>
          <p:cNvSpPr>
            <a:spLocks noChangeShapeType="1"/>
          </p:cNvSpPr>
          <p:nvPr/>
        </p:nvSpPr>
        <p:spPr bwMode="auto">
          <a:xfrm>
            <a:off x="4033447" y="3152647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0574" name="Rectangle 14"/>
          <p:cNvSpPr>
            <a:spLocks noChangeArrowheads="1"/>
          </p:cNvSpPr>
          <p:nvPr/>
        </p:nvSpPr>
        <p:spPr bwMode="auto">
          <a:xfrm>
            <a:off x="4609710" y="2865309"/>
            <a:ext cx="180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 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en-US" altLang="zh-CN" sz="3200" b="1" baseline="3000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-</a:t>
            </a:r>
            <a:r>
              <a:rPr lang="en-US" altLang="zh-CN" sz="3200" b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3200" b="1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3200" b="1" baseline="3000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-</a:t>
            </a:r>
            <a:r>
              <a:rPr lang="en-US" altLang="zh-CN" sz="3200" b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1)</a:t>
            </a:r>
            <a:endParaRPr lang="zh-CN" altLang="en-US" sz="3200" b="1" baseline="300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90576" name="Rectangle 16"/>
          <p:cNvSpPr>
            <a:spLocks noChangeArrowheads="1"/>
          </p:cNvSpPr>
          <p:nvPr/>
        </p:nvSpPr>
        <p:spPr bwMode="auto">
          <a:xfrm>
            <a:off x="323850" y="3716338"/>
            <a:ext cx="7993063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反之，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10000"/>
              </a:lnSpc>
            </a:pP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则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至少有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位有效数字。</a:t>
            </a:r>
          </a:p>
        </p:txBody>
      </p:sp>
      <p:sp>
        <p:nvSpPr>
          <p:cNvPr id="1090577" name="Rectangle 17"/>
          <p:cNvSpPr>
            <a:spLocks noChangeArrowheads="1"/>
          </p:cNvSpPr>
          <p:nvPr/>
        </p:nvSpPr>
        <p:spPr bwMode="auto">
          <a:xfrm>
            <a:off x="4216371" y="4135976"/>
            <a:ext cx="790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1 </a:t>
            </a:r>
            <a:endParaRPr lang="en-US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090578" name="Rectangle 18"/>
          <p:cNvSpPr>
            <a:spLocks noChangeArrowheads="1"/>
          </p:cNvSpPr>
          <p:nvPr/>
        </p:nvSpPr>
        <p:spPr bwMode="auto">
          <a:xfrm>
            <a:off x="3483713" y="4354890"/>
            <a:ext cx="4106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endParaRPr lang="en-US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090579" name="Rectangle 19"/>
          <p:cNvSpPr>
            <a:spLocks noChangeArrowheads="1"/>
          </p:cNvSpPr>
          <p:nvPr/>
        </p:nvSpPr>
        <p:spPr bwMode="auto">
          <a:xfrm>
            <a:off x="3640108" y="4639214"/>
            <a:ext cx="1654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2(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+1) </a:t>
            </a:r>
            <a:endParaRPr lang="en-US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90580" name="Line 20"/>
          <p:cNvSpPr>
            <a:spLocks noChangeShapeType="1"/>
          </p:cNvSpPr>
          <p:nvPr/>
        </p:nvSpPr>
        <p:spPr bwMode="auto">
          <a:xfrm>
            <a:off x="3929033" y="4640801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0581" name="Rectangle 21"/>
          <p:cNvSpPr>
            <a:spLocks noChangeArrowheads="1"/>
          </p:cNvSpPr>
          <p:nvPr/>
        </p:nvSpPr>
        <p:spPr bwMode="auto">
          <a:xfrm>
            <a:off x="5079971" y="4353464"/>
            <a:ext cx="1800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 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en-US" altLang="zh-CN" sz="3200" b="1" baseline="3000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-</a:t>
            </a:r>
            <a:r>
              <a:rPr lang="en-US" altLang="zh-CN" sz="3200" b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3200" b="1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3200" b="1" baseline="3000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-</a:t>
            </a:r>
            <a:r>
              <a:rPr lang="en-US" altLang="zh-CN" sz="3200" b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1)</a:t>
            </a:r>
            <a:endParaRPr lang="zh-CN" altLang="en-US" sz="3200" b="1" baseline="300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90584" name="Rectangle 24"/>
          <p:cNvSpPr>
            <a:spLocks noChangeArrowheads="1"/>
          </p:cNvSpPr>
          <p:nvPr/>
        </p:nvSpPr>
        <p:spPr bwMode="auto">
          <a:xfrm>
            <a:off x="179388" y="6021388"/>
            <a:ext cx="7272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有效数字越多，相对误差限越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小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090586" name="Rectangle 26"/>
          <p:cNvSpPr>
            <a:spLocks noChangeArrowheads="1"/>
          </p:cNvSpPr>
          <p:nvPr/>
        </p:nvSpPr>
        <p:spPr bwMode="auto">
          <a:xfrm>
            <a:off x="6625431" y="5518567"/>
            <a:ext cx="2217737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证明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板书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231634" y="2516689"/>
          <a:ext cx="1331454" cy="1297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3" imgW="495000" imgH="482400" progId="Equation.DSMT4">
                  <p:embed/>
                </p:oleObj>
              </mc:Choice>
              <mc:Fallback>
                <p:oleObj name="Equation" r:id="rId3" imgW="4950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1634" y="2516689"/>
                        <a:ext cx="1331454" cy="1297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2205872" y="4011123"/>
          <a:ext cx="1331454" cy="1297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5" imgW="495000" imgH="482400" progId="Equation.DSMT4">
                  <p:embed/>
                </p:oleObj>
              </mc:Choice>
              <mc:Fallback>
                <p:oleObj name="Equation" r:id="rId5" imgW="4950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5872" y="4011123"/>
                        <a:ext cx="1331454" cy="1297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463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82F1-0840-4C4B-B32E-CC7A0213BC00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51816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误差估计</a:t>
            </a:r>
          </a:p>
        </p:txBody>
      </p:sp>
      <p:sp>
        <p:nvSpPr>
          <p:cNvPr id="1093635" name="Text Box 3"/>
          <p:cNvSpPr txBox="1">
            <a:spLocks noChangeArrowheads="1"/>
          </p:cNvSpPr>
          <p:nvPr/>
        </p:nvSpPr>
        <p:spPr bwMode="auto">
          <a:xfrm>
            <a:off x="250825" y="981075"/>
            <a:ext cx="836295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误差估计：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估计误差限或相对误差限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93637" name="Rectangle 5"/>
          <p:cNvSpPr>
            <a:spLocks noChangeArrowheads="1"/>
          </p:cNvSpPr>
          <p:nvPr/>
        </p:nvSpPr>
        <p:spPr bwMode="auto">
          <a:xfrm>
            <a:off x="789185" y="2239506"/>
            <a:ext cx="6192837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记 </a:t>
            </a:r>
            <a:r>
              <a:rPr lang="zh-CN" altLang="en-US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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*)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的误差限，则有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93644" name="Rectangle 12"/>
          <p:cNvSpPr>
            <a:spLocks noChangeArrowheads="1"/>
          </p:cNvSpPr>
          <p:nvPr/>
        </p:nvSpPr>
        <p:spPr bwMode="auto">
          <a:xfrm>
            <a:off x="539750" y="1700213"/>
            <a:ext cx="619283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简单算术运算的误差估计</a:t>
            </a:r>
            <a:endParaRPr lang="en-US" altLang="zh-CN" sz="28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93645" name="Object 13"/>
          <p:cNvGraphicFramePr>
            <a:graphicFrameLocks noChangeAspect="1"/>
          </p:cNvGraphicFramePr>
          <p:nvPr/>
        </p:nvGraphicFramePr>
        <p:xfrm>
          <a:off x="3416300" y="19177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3" imgW="914400" imgH="179640" progId="Equation.DSMT4">
                  <p:embed/>
                </p:oleObj>
              </mc:Choice>
              <mc:Fallback>
                <p:oleObj name="Equation" r:id="rId3" imgW="914400" imgH="179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917700"/>
                        <a:ext cx="914400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36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353445"/>
              </p:ext>
            </p:extLst>
          </p:nvPr>
        </p:nvGraphicFramePr>
        <p:xfrm>
          <a:off x="781926" y="2809113"/>
          <a:ext cx="3530160" cy="55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5" imgW="1765080" imgH="279360" progId="Equation.DSMT4">
                  <p:embed/>
                </p:oleObj>
              </mc:Choice>
              <mc:Fallback>
                <p:oleObj name="Equation" r:id="rId5" imgW="1765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926" y="2809113"/>
                        <a:ext cx="3530160" cy="558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36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663685"/>
              </p:ext>
            </p:extLst>
          </p:nvPr>
        </p:nvGraphicFramePr>
        <p:xfrm>
          <a:off x="781926" y="5095458"/>
          <a:ext cx="8076960" cy="101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7" imgW="4038480" imgH="507960" progId="Equation.DSMT4">
                  <p:embed/>
                </p:oleObj>
              </mc:Choice>
              <mc:Fallback>
                <p:oleObj name="Equation" r:id="rId7" imgW="40384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926" y="5095458"/>
                        <a:ext cx="8076960" cy="1015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36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090122"/>
              </p:ext>
            </p:extLst>
          </p:nvPr>
        </p:nvGraphicFramePr>
        <p:xfrm>
          <a:off x="755576" y="3515679"/>
          <a:ext cx="5917680" cy="55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9" imgW="2958840" imgH="279360" progId="Equation.DSMT4">
                  <p:embed/>
                </p:oleObj>
              </mc:Choice>
              <mc:Fallback>
                <p:oleObj name="Equation" r:id="rId9" imgW="2958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515679"/>
                        <a:ext cx="5917680" cy="558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16458"/>
              </p:ext>
            </p:extLst>
          </p:nvPr>
        </p:nvGraphicFramePr>
        <p:xfrm>
          <a:off x="2012800" y="4223833"/>
          <a:ext cx="2996640" cy="55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11" imgW="1498320" imgH="279360" progId="Equation.DSMT4">
                  <p:embed/>
                </p:oleObj>
              </mc:Choice>
              <mc:Fallback>
                <p:oleObj name="Equation" r:id="rId11" imgW="1498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800" y="4223833"/>
                        <a:ext cx="2996640" cy="558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45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EE65-8DC0-4700-8B39-C5B25D43CDC7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51816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误差估计</a:t>
            </a:r>
          </a:p>
        </p:txBody>
      </p:sp>
      <p:sp>
        <p:nvSpPr>
          <p:cNvPr id="1094659" name="Rectangle 3"/>
          <p:cNvSpPr>
            <a:spLocks noChangeArrowheads="1"/>
          </p:cNvSpPr>
          <p:nvPr/>
        </p:nvSpPr>
        <p:spPr bwMode="auto">
          <a:xfrm>
            <a:off x="323850" y="908050"/>
            <a:ext cx="8135938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一元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可微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函数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f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的误差估计</a:t>
            </a:r>
            <a:endParaRPr lang="en-US" altLang="zh-CN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094664" name="Object 8"/>
          <p:cNvGraphicFramePr>
            <a:graphicFrameLocks noChangeAspect="1"/>
          </p:cNvGraphicFramePr>
          <p:nvPr>
            <p:extLst/>
          </p:nvPr>
        </p:nvGraphicFramePr>
        <p:xfrm>
          <a:off x="1130300" y="2065515"/>
          <a:ext cx="69103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3" imgW="3136680" imgH="393480" progId="Equation.DSMT4">
                  <p:embed/>
                </p:oleObj>
              </mc:Choice>
              <mc:Fallback>
                <p:oleObj name="Equation" r:id="rId3" imgW="3136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2065515"/>
                        <a:ext cx="691038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4666" name="AutoShape 10"/>
          <p:cNvSpPr>
            <a:spLocks noChangeArrowheads="1"/>
          </p:cNvSpPr>
          <p:nvPr/>
        </p:nvSpPr>
        <p:spPr bwMode="auto">
          <a:xfrm>
            <a:off x="827584" y="3172926"/>
            <a:ext cx="864096" cy="504825"/>
          </a:xfrm>
          <a:prstGeom prst="rightArrow">
            <a:avLst>
              <a:gd name="adj1" fmla="val 50000"/>
              <a:gd name="adj2" fmla="val 450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94667" name="Object 11"/>
          <p:cNvGraphicFramePr>
            <a:graphicFrameLocks noChangeAspect="1"/>
          </p:cNvGraphicFramePr>
          <p:nvPr>
            <p:extLst/>
          </p:nvPr>
        </p:nvGraphicFramePr>
        <p:xfrm>
          <a:off x="1907704" y="3149599"/>
          <a:ext cx="46434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5" imgW="2108160" imgH="253800" progId="Equation.DSMT4">
                  <p:embed/>
                </p:oleObj>
              </mc:Choice>
              <mc:Fallback>
                <p:oleObj name="Equation" r:id="rId5" imgW="2108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49599"/>
                        <a:ext cx="46434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4677" name="Object 21"/>
          <p:cNvGraphicFramePr>
            <a:graphicFrameLocks noChangeAspect="1"/>
          </p:cNvGraphicFramePr>
          <p:nvPr>
            <p:extLst/>
          </p:nvPr>
        </p:nvGraphicFramePr>
        <p:xfrm>
          <a:off x="2041053" y="4065764"/>
          <a:ext cx="43767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7" imgW="1638000" imgH="253800" progId="Equation.DSMT4">
                  <p:embed/>
                </p:oleObj>
              </mc:Choice>
              <mc:Fallback>
                <p:oleObj name="Equation" r:id="rId7" imgW="1638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053" y="4065764"/>
                        <a:ext cx="4376738" cy="676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4678" name="Rectangle 22"/>
          <p:cNvSpPr>
            <a:spLocks noChangeArrowheads="1"/>
          </p:cNvSpPr>
          <p:nvPr/>
        </p:nvSpPr>
        <p:spPr bwMode="auto">
          <a:xfrm>
            <a:off x="611188" y="1412875"/>
            <a:ext cx="8135937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设一元函数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f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可微，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*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为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的近似值，则有</a:t>
            </a:r>
            <a:endParaRPr lang="en-US" altLang="zh-CN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267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4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4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76487" y="4002088"/>
            <a:ext cx="8401740" cy="14533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118800">
            <a:spAutoFit/>
          </a:bodyPr>
          <a:lstStyle/>
          <a:p>
            <a:pPr lvl="0">
              <a:lnSpc>
                <a:spcPct val="120000"/>
              </a:lnSpc>
              <a:buClr>
                <a:srgbClr val="FF0000"/>
              </a:buClr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例：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测得某场地的长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L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和宽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分别为：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L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*=110m,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*=80m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。其测量误差限分别为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0.2m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和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0.1m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  <a:p>
            <a:pPr lvl="0">
              <a:lnSpc>
                <a:spcPct val="120000"/>
              </a:lnSpc>
              <a:buClr>
                <a:srgbClr val="FF0000"/>
              </a:buClr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试求面积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的绝对误差限和相对误差限。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A529-3304-45F5-91C7-B1FF927B6584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09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51816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误差估计</a:t>
            </a:r>
          </a:p>
        </p:txBody>
      </p:sp>
      <p:sp>
        <p:nvSpPr>
          <p:cNvPr id="1095684" name="Rectangle 4"/>
          <p:cNvSpPr>
            <a:spLocks noChangeArrowheads="1"/>
          </p:cNvSpPr>
          <p:nvPr/>
        </p:nvSpPr>
        <p:spPr bwMode="auto">
          <a:xfrm>
            <a:off x="611188" y="1412875"/>
            <a:ext cx="8424862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设多元函数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f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可微，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*=(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*,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*, ,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*)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为 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x =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,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的近似值，则有</a:t>
            </a:r>
            <a:endParaRPr lang="en-US" altLang="zh-CN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095685" name="Rectangle 5"/>
          <p:cNvSpPr>
            <a:spLocks noChangeArrowheads="1"/>
          </p:cNvSpPr>
          <p:nvPr/>
        </p:nvSpPr>
        <p:spPr bwMode="auto">
          <a:xfrm>
            <a:off x="971550" y="2960688"/>
            <a:ext cx="6696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*) )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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0956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652168"/>
              </p:ext>
            </p:extLst>
          </p:nvPr>
        </p:nvGraphicFramePr>
        <p:xfrm>
          <a:off x="2579688" y="2636838"/>
          <a:ext cx="30130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3" imgW="1206360" imgH="482400" progId="Equation.DSMT4">
                  <p:embed/>
                </p:oleObj>
              </mc:Choice>
              <mc:Fallback>
                <p:oleObj name="Equation" r:id="rId3" imgW="1206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2636838"/>
                        <a:ext cx="301307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687" name="Rectangle 7"/>
          <p:cNvSpPr>
            <a:spLocks noChangeArrowheads="1"/>
          </p:cNvSpPr>
          <p:nvPr/>
        </p:nvSpPr>
        <p:spPr bwMode="auto">
          <a:xfrm>
            <a:off x="323850" y="908050"/>
            <a:ext cx="8135938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多元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可微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函数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f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的误差估计</a:t>
            </a:r>
            <a:endParaRPr lang="en-US" altLang="zh-CN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095689" name="Rectangle 9"/>
          <p:cNvSpPr>
            <a:spLocks noChangeArrowheads="1"/>
          </p:cNvSpPr>
          <p:nvPr/>
        </p:nvSpPr>
        <p:spPr bwMode="auto">
          <a:xfrm>
            <a:off x="4932040" y="5307013"/>
            <a:ext cx="3965922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解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板书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（教材第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8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页例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62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956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95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95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956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EC35-D130-4BA8-853F-BBC22AC45ABA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10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3886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内容提要</a:t>
            </a:r>
          </a:p>
        </p:txBody>
      </p:sp>
      <p:sp>
        <p:nvSpPr>
          <p:cNvPr id="1106947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280400" cy="502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误差</a:t>
            </a:r>
            <a:endParaRPr lang="zh-CN" altLang="en-US" sz="28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Aft>
                <a:spcPct val="200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误差分析与数值稳定性</a:t>
            </a:r>
          </a:p>
          <a:p>
            <a:pPr>
              <a:lnSpc>
                <a:spcPct val="140000"/>
              </a:lnSpc>
              <a:spcAft>
                <a:spcPct val="200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Aft>
                <a:spcPct val="200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Aft>
                <a:spcPct val="200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数值计算中算法设计的</a:t>
            </a: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技术</a:t>
            </a:r>
            <a:endParaRPr lang="en-US" altLang="zh-CN" sz="2800" b="1" dirty="0" smtClean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数学软件（略）</a:t>
            </a:r>
          </a:p>
        </p:txBody>
      </p:sp>
      <p:sp>
        <p:nvSpPr>
          <p:cNvPr id="1106949" name="Rectangle 5"/>
          <p:cNvSpPr>
            <a:spLocks noChangeArrowheads="1"/>
          </p:cNvSpPr>
          <p:nvPr/>
        </p:nvSpPr>
        <p:spPr bwMode="auto">
          <a:xfrm>
            <a:off x="899592" y="2420888"/>
            <a:ext cx="5815012" cy="2314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误差分析方法</a:t>
            </a:r>
          </a:p>
          <a:p>
            <a:pPr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算法的数值稳定性</a:t>
            </a:r>
          </a:p>
          <a:p>
            <a:pPr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病态问题与条件数</a:t>
            </a:r>
          </a:p>
          <a:p>
            <a:pPr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避免误差危害</a:t>
            </a:r>
          </a:p>
        </p:txBody>
      </p:sp>
    </p:spTree>
    <p:extLst>
      <p:ext uri="{BB962C8B-B14F-4D97-AF65-F5344CB8AC3E}">
        <p14:creationId xmlns:p14="http://schemas.microsoft.com/office/powerpoint/2010/main" val="286611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1923-22B8-4ACB-9DDF-9F118E28A5F5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48006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误差分析</a:t>
            </a:r>
          </a:p>
        </p:txBody>
      </p:sp>
      <p:sp>
        <p:nvSpPr>
          <p:cNvPr id="1096707" name="Text Box 3"/>
          <p:cNvSpPr txBox="1">
            <a:spLocks noChangeArrowheads="1"/>
          </p:cNvSpPr>
          <p:nvPr/>
        </p:nvSpPr>
        <p:spPr bwMode="auto">
          <a:xfrm>
            <a:off x="179388" y="981075"/>
            <a:ext cx="820737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误差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分析 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96726" name="Rectangle 22"/>
          <p:cNvSpPr>
            <a:spLocks noChangeArrowheads="1"/>
          </p:cNvSpPr>
          <p:nvPr/>
        </p:nvSpPr>
        <p:spPr bwMode="auto">
          <a:xfrm>
            <a:off x="539750" y="1628775"/>
            <a:ext cx="84248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10000"/>
              </a:spcAft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数值计算中的误差分析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很重要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，但也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很复杂</a:t>
            </a:r>
          </a:p>
          <a:p>
            <a:pPr>
              <a:lnSpc>
                <a:spcPct val="120000"/>
              </a:lnSpc>
              <a:spcAft>
                <a:spcPct val="10000"/>
              </a:spcAft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在计算过程中，误差会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传播、积累、对消</a:t>
            </a:r>
          </a:p>
          <a:p>
            <a:pPr>
              <a:lnSpc>
                <a:spcPct val="120000"/>
              </a:lnSpc>
              <a:spcAft>
                <a:spcPct val="10000"/>
              </a:spcAft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对每一步运算都做误差分析比较不切实际</a:t>
            </a:r>
            <a:b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 （运算次数通常都在千万次以上）</a:t>
            </a:r>
          </a:p>
        </p:txBody>
      </p:sp>
      <p:grpSp>
        <p:nvGrpSpPr>
          <p:cNvPr id="1096732" name="Group 28"/>
          <p:cNvGrpSpPr>
            <a:grpSpLocks/>
          </p:cNvGrpSpPr>
          <p:nvPr/>
        </p:nvGrpSpPr>
        <p:grpSpPr bwMode="auto">
          <a:xfrm>
            <a:off x="250825" y="3716338"/>
            <a:ext cx="8207375" cy="1654175"/>
            <a:chOff x="158" y="2341"/>
            <a:chExt cx="5170" cy="1042"/>
          </a:xfrm>
        </p:grpSpPr>
        <p:sp>
          <p:nvSpPr>
            <p:cNvPr id="1096728" name="Rectangle 24"/>
            <p:cNvSpPr>
              <a:spLocks noChangeArrowheads="1"/>
            </p:cNvSpPr>
            <p:nvPr/>
          </p:nvSpPr>
          <p:spPr bwMode="auto">
            <a:xfrm>
              <a:off x="340" y="2750"/>
              <a:ext cx="4808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Aft>
                  <a:spcPct val="10000"/>
                </a:spcAft>
                <a:buClr>
                  <a:srgbClr val="FF3300"/>
                </a:buClr>
                <a:buFont typeface="Wingdings" panose="05000000000000000000" pitchFamily="2" charset="2"/>
                <a:buChar char="l"/>
              </a:pPr>
              <a:r>
                <a:rPr lang="zh-CN" altLang="en-US" b="1">
                  <a:latin typeface="Times New Roman" panose="02020603050405020304" pitchFamily="18" charset="0"/>
                  <a:ea typeface="黑体" panose="02010609060101010101" pitchFamily="49" charset="-122"/>
                </a:rPr>
                <a:t> 向后误差分析法：</a:t>
              </a:r>
              <a:r>
                <a:rPr lang="zh-CN" altLang="en-US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比较有效的方法</a:t>
              </a:r>
            </a:p>
            <a:p>
              <a:pPr>
                <a:lnSpc>
                  <a:spcPct val="120000"/>
                </a:lnSpc>
                <a:spcAft>
                  <a:spcPct val="10000"/>
                </a:spcAft>
                <a:buClr>
                  <a:srgbClr val="FF3300"/>
                </a:buClr>
                <a:buFont typeface="Wingdings" panose="05000000000000000000" pitchFamily="2" charset="2"/>
                <a:buChar char="l"/>
              </a:pPr>
              <a:r>
                <a:rPr lang="zh-CN" altLang="en-US" b="1">
                  <a:latin typeface="Times New Roman" panose="02020603050405020304" pitchFamily="18" charset="0"/>
                  <a:ea typeface="黑体" panose="02010609060101010101" pitchFamily="49" charset="-122"/>
                </a:rPr>
                <a:t> 向前误差分析法，区间误差分析法，概率分析法</a:t>
              </a:r>
            </a:p>
          </p:txBody>
        </p:sp>
        <p:sp>
          <p:nvSpPr>
            <p:cNvPr id="1096729" name="Text Box 25"/>
            <p:cNvSpPr txBox="1">
              <a:spLocks noChangeArrowheads="1"/>
            </p:cNvSpPr>
            <p:nvPr/>
          </p:nvSpPr>
          <p:spPr bwMode="auto">
            <a:xfrm>
              <a:off x="158" y="2341"/>
              <a:ext cx="5170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定量</a:t>
              </a:r>
              <a:r>
                <a:rPr lang="zh-CN" altLang="en-US" sz="28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分析 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096731" name="Rectangle 27"/>
          <p:cNvSpPr>
            <a:spLocks noChangeArrowheads="1"/>
          </p:cNvSpPr>
          <p:nvPr/>
        </p:nvSpPr>
        <p:spPr bwMode="auto">
          <a:xfrm>
            <a:off x="941686" y="5449013"/>
            <a:ext cx="7230764" cy="1052596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定量分析工作量大，都到的误差界往往不太实用。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目前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在数值计算中更关注的是误差的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定性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分析 </a:t>
            </a:r>
          </a:p>
        </p:txBody>
      </p:sp>
    </p:spTree>
    <p:extLst>
      <p:ext uri="{BB962C8B-B14F-4D97-AF65-F5344CB8AC3E}">
        <p14:creationId xmlns:p14="http://schemas.microsoft.com/office/powerpoint/2010/main" val="36358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9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9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BD35-045A-4B3C-9101-0AF2EAB79A0D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48006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误差分析</a:t>
            </a:r>
          </a:p>
        </p:txBody>
      </p:sp>
      <p:sp>
        <p:nvSpPr>
          <p:cNvPr id="1108998" name="Text Box 6"/>
          <p:cNvSpPr txBox="1">
            <a:spLocks noChangeArrowheads="1"/>
          </p:cNvSpPr>
          <p:nvPr/>
        </p:nvSpPr>
        <p:spPr bwMode="auto">
          <a:xfrm>
            <a:off x="250825" y="981075"/>
            <a:ext cx="8207375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定性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分析 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09001" name="Rectangle 9"/>
          <p:cNvSpPr>
            <a:spLocks noChangeArrowheads="1"/>
          </p:cNvSpPr>
          <p:nvPr/>
        </p:nvSpPr>
        <p:spPr bwMode="auto">
          <a:xfrm>
            <a:off x="475138" y="3284984"/>
            <a:ext cx="8561358" cy="216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定性分析包括研究数值问题的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适定性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，数值问题与原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问题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/>
            </a:r>
            <a:b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相容性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，数值算法的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稳定性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，避免扩大误差的准则等 </a:t>
            </a:r>
          </a:p>
          <a:p>
            <a:pPr>
              <a:lnSpc>
                <a:spcPct val="130000"/>
              </a:lnSpc>
              <a:spcAft>
                <a:spcPts val="1200"/>
              </a:spcAft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定性分析的核心是原始数据的误差和计算中产生的误差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对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/>
            </a:r>
            <a:b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最终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计算结果的影响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539552" y="1592870"/>
            <a:ext cx="8244780" cy="1476090"/>
          </a:xfrm>
          <a:prstGeom prst="roundRect">
            <a:avLst>
              <a:gd name="adj" fmla="val 4851"/>
            </a:avLst>
          </a:prstGeom>
          <a:solidFill>
            <a:srgbClr val="FFF5CC">
              <a:alpha val="45098"/>
            </a:srgbClr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  <a:spcAft>
                <a:spcPct val="10000"/>
              </a:spcAft>
              <a:buClr>
                <a:srgbClr val="FF3300"/>
              </a:buClr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算法有 “优劣” 之分，问题有 “好坏” 之别，即使不能定量地估计出最终误差，但是若能判别计算过程中误差不会被任意放大，那就能放心地实施计算，这就是定性分析的初衷。</a:t>
            </a:r>
          </a:p>
        </p:txBody>
      </p:sp>
    </p:spTree>
    <p:extLst>
      <p:ext uri="{BB962C8B-B14F-4D97-AF65-F5344CB8AC3E}">
        <p14:creationId xmlns:p14="http://schemas.microsoft.com/office/powerpoint/2010/main" val="12920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0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90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4F4A-D976-4435-A8E1-DCFF9D04C221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48006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数值稳定性</a:t>
            </a:r>
          </a:p>
        </p:txBody>
      </p:sp>
      <p:sp>
        <p:nvSpPr>
          <p:cNvPr id="1107971" name="Text Box 3"/>
          <p:cNvSpPr txBox="1">
            <a:spLocks noChangeArrowheads="1"/>
          </p:cNvSpPr>
          <p:nvPr/>
        </p:nvSpPr>
        <p:spPr bwMode="auto">
          <a:xfrm>
            <a:off x="179388" y="981075"/>
            <a:ext cx="820737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数学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的适定性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和数值算法的稳定性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07990" name="Rectangle 22"/>
          <p:cNvSpPr>
            <a:spLocks noChangeArrowheads="1"/>
          </p:cNvSpPr>
          <p:nvPr/>
        </p:nvSpPr>
        <p:spPr bwMode="auto">
          <a:xfrm>
            <a:off x="539750" y="1700213"/>
            <a:ext cx="820737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25000"/>
              </a:spcAft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数学问题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适定性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well-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posedness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）：满足</a:t>
            </a:r>
          </a:p>
        </p:txBody>
      </p:sp>
      <p:sp>
        <p:nvSpPr>
          <p:cNvPr id="1107991" name="Rectangle 23"/>
          <p:cNvSpPr>
            <a:spLocks noChangeArrowheads="1"/>
          </p:cNvSpPr>
          <p:nvPr/>
        </p:nvSpPr>
        <p:spPr bwMode="auto">
          <a:xfrm>
            <a:off x="900113" y="2205038"/>
            <a:ext cx="7632700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10000"/>
              </a:spcAft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对任意满足一定条件的数据，存在一个解</a:t>
            </a:r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Aft>
                <a:spcPct val="10000"/>
              </a:spcAft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对任意满足一定条件的数据，解是唯一的</a:t>
            </a:r>
          </a:p>
          <a:p>
            <a:pPr>
              <a:lnSpc>
                <a:spcPct val="120000"/>
              </a:lnSpc>
              <a:spcAft>
                <a:spcPct val="10000"/>
              </a:spcAft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(3)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问题的解关于输入数据是连续的</a:t>
            </a:r>
          </a:p>
        </p:txBody>
      </p:sp>
      <p:sp>
        <p:nvSpPr>
          <p:cNvPr id="1107993" name="Rectangle 25"/>
          <p:cNvSpPr>
            <a:spLocks noChangeArrowheads="1"/>
          </p:cNvSpPr>
          <p:nvPr/>
        </p:nvSpPr>
        <p:spPr bwMode="auto">
          <a:xfrm>
            <a:off x="900113" y="378936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否则就称问题是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不适定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的（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ill-posed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465878" y="4437112"/>
            <a:ext cx="8244780" cy="1512168"/>
          </a:xfrm>
          <a:prstGeom prst="roundRect">
            <a:avLst>
              <a:gd name="adj" fmla="val 4851"/>
            </a:avLst>
          </a:prstGeom>
          <a:solidFill>
            <a:srgbClr val="FFF5CC">
              <a:alpha val="45098"/>
            </a:srgbClr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通俗描述：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如果输入数据的微小扰动会引起输出数据（即计算结果）的很大变化（误差），则称该数值问题是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病态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的，否则就是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良态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的。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0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BABD-AB4D-4803-8FEA-56370DEE1CFE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48006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病态问题举例</a:t>
            </a:r>
          </a:p>
        </p:txBody>
      </p:sp>
      <p:sp>
        <p:nvSpPr>
          <p:cNvPr id="1111043" name="Text Box 3"/>
          <p:cNvSpPr txBox="1">
            <a:spLocks noChangeArrowheads="1"/>
          </p:cNvSpPr>
          <p:nvPr/>
        </p:nvSpPr>
        <p:spPr bwMode="auto">
          <a:xfrm>
            <a:off x="250825" y="1125538"/>
            <a:ext cx="820737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解线性方程组</a:t>
            </a:r>
            <a:endParaRPr lang="en-US" altLang="zh-CN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11048" name="Object 8"/>
          <p:cNvGraphicFramePr>
            <a:graphicFrameLocks noChangeAspect="1"/>
          </p:cNvGraphicFramePr>
          <p:nvPr/>
        </p:nvGraphicFramePr>
        <p:xfrm>
          <a:off x="3059113" y="1052513"/>
          <a:ext cx="17414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3" imgW="787320" imgH="457200" progId="Equation.DSMT4">
                  <p:embed/>
                </p:oleObj>
              </mc:Choice>
              <mc:Fallback>
                <p:oleObj name="Equation" r:id="rId3" imgW="787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052513"/>
                        <a:ext cx="1741487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1051" name="Rectangle 11"/>
          <p:cNvSpPr>
            <a:spLocks noChangeArrowheads="1"/>
          </p:cNvSpPr>
          <p:nvPr/>
        </p:nvSpPr>
        <p:spPr bwMode="auto">
          <a:xfrm>
            <a:off x="250825" y="2246312"/>
            <a:ext cx="865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11053" name="Rectangle 13"/>
          <p:cNvSpPr>
            <a:spLocks noChangeArrowheads="1"/>
          </p:cNvSpPr>
          <p:nvPr/>
        </p:nvSpPr>
        <p:spPr bwMode="auto">
          <a:xfrm>
            <a:off x="1042988" y="2308225"/>
            <a:ext cx="2919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当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=1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时，无解</a:t>
            </a:r>
          </a:p>
        </p:txBody>
      </p:sp>
      <p:sp>
        <p:nvSpPr>
          <p:cNvPr id="1111054" name="Rectangle 14"/>
          <p:cNvSpPr>
            <a:spLocks noChangeArrowheads="1"/>
          </p:cNvSpPr>
          <p:nvPr/>
        </p:nvSpPr>
        <p:spPr bwMode="auto">
          <a:xfrm>
            <a:off x="1042988" y="2852738"/>
            <a:ext cx="2919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当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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时，解为</a:t>
            </a:r>
          </a:p>
        </p:txBody>
      </p:sp>
      <p:sp>
        <p:nvSpPr>
          <p:cNvPr id="1111057" name="Rectangle 17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11056" name="Object 16"/>
          <p:cNvGraphicFramePr>
            <a:graphicFrameLocks noChangeAspect="1"/>
          </p:cNvGraphicFramePr>
          <p:nvPr/>
        </p:nvGraphicFramePr>
        <p:xfrm>
          <a:off x="3492500" y="2636838"/>
          <a:ext cx="32496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5" imgW="1473120" imgH="393480" progId="Equation.DSMT4">
                  <p:embed/>
                </p:oleObj>
              </mc:Choice>
              <mc:Fallback>
                <p:oleObj name="Equation" r:id="rId5" imgW="1473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636838"/>
                        <a:ext cx="3249613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1059" name="Rectangle 19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11060" name="Rectangle 20"/>
          <p:cNvSpPr>
            <a:spLocks noChangeArrowheads="1"/>
          </p:cNvSpPr>
          <p:nvPr/>
        </p:nvSpPr>
        <p:spPr bwMode="auto">
          <a:xfrm>
            <a:off x="1042988" y="3933825"/>
            <a:ext cx="74152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若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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，则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的微小误差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可能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会引起解的很大变化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11061" name="Rectangle 21"/>
          <p:cNvSpPr>
            <a:spLocks noChangeArrowheads="1"/>
          </p:cNvSpPr>
          <p:nvPr/>
        </p:nvSpPr>
        <p:spPr bwMode="auto">
          <a:xfrm>
            <a:off x="1042988" y="4365625"/>
            <a:ext cx="8101012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比如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0.9990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时，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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500.25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如果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输入数据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有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0.0001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的误差，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即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*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=0.9991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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555.81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误差约为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55.56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！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1065" name="Rectangle 25"/>
          <p:cNvSpPr>
            <a:spLocks noChangeArrowheads="1"/>
          </p:cNvSpPr>
          <p:nvPr/>
        </p:nvSpPr>
        <p:spPr bwMode="auto">
          <a:xfrm>
            <a:off x="1042988" y="6021388"/>
            <a:ext cx="453707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因此，此时的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问题就是病态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的！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18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1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1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60" grpId="0"/>
      <p:bldP spid="1111061" grpId="0"/>
      <p:bldP spid="11110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/>
          <p:cNvSpPr txBox="1">
            <a:spLocks noChangeArrowheads="1"/>
          </p:cNvSpPr>
          <p:nvPr/>
        </p:nvSpPr>
        <p:spPr bwMode="gray">
          <a:xfrm>
            <a:off x="179512" y="170002"/>
            <a:ext cx="4244722" cy="78162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vert="horz" wrap="none" lIns="18000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sz="4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>
              <a:defRPr sz="3600" b="1">
                <a:solidFill>
                  <a:srgbClr val="006600"/>
                </a:solidFill>
                <a:latin typeface="Times New Roman" panose="02020603050405020304" pitchFamily="18" charset="0"/>
              </a:defRPr>
            </a:lvl2pPr>
            <a:lvl3pPr>
              <a:defRPr sz="3600" b="1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>
              <a:defRPr sz="3600" b="1">
                <a:solidFill>
                  <a:srgbClr val="006600"/>
                </a:solidFill>
                <a:latin typeface="Times New Roman" panose="02020603050405020304" pitchFamily="18" charset="0"/>
              </a:defRPr>
            </a:lvl4pPr>
            <a:lvl5pPr>
              <a:defRPr sz="3600" b="1">
                <a:solidFill>
                  <a:srgbClr val="006600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6600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6600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6600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6600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850" y="170002"/>
            <a:ext cx="2879998" cy="707886"/>
          </a:xfrm>
        </p:spPr>
        <p:txBody>
          <a:bodyPr wrap="square">
            <a:spAutoFit/>
          </a:bodyPr>
          <a:lstStyle/>
          <a:p>
            <a:r>
              <a:rPr lang="zh-CN" altLang="en-US" dirty="0"/>
              <a:t>内容提要</a:t>
            </a:r>
            <a:endParaRPr lang="zh-CN" altLang="en-US" sz="4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3E529-71A9-41E5-9606-B252F21EEC61}" type="slidenum">
              <a:rPr lang="zh-CN" altLang="en-US" smtClean="0"/>
              <a:pPr/>
              <a:t>2</a:t>
            </a:fld>
            <a:endParaRPr lang="en-US" altLang="zh-CN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406400" y="1196752"/>
            <a:ext cx="8280400" cy="529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ct val="200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误差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ct val="2000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/>
            </a:r>
            <a:b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/>
            </a:r>
            <a:b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/>
            </a:r>
            <a:b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ct val="2000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ct val="200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误差分析与数值稳定性</a:t>
            </a:r>
          </a:p>
          <a:p>
            <a:pPr>
              <a:lnSpc>
                <a:spcPct val="130000"/>
              </a:lnSpc>
              <a:spcAft>
                <a:spcPct val="200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数值计算中算法设计的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技术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ct val="200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CC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数学软件（略）</a:t>
            </a:r>
            <a:endParaRPr lang="zh-CN" altLang="en-US" sz="2800" b="1" dirty="0">
              <a:solidFill>
                <a:srgbClr val="CC66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55576" y="1772816"/>
            <a:ext cx="581501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误差的来源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绝对误差与相对误差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误差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限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有效数字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误差估计</a:t>
            </a:r>
          </a:p>
        </p:txBody>
      </p:sp>
    </p:spTree>
    <p:extLst>
      <p:ext uri="{BB962C8B-B14F-4D97-AF65-F5344CB8AC3E}">
        <p14:creationId xmlns:p14="http://schemas.microsoft.com/office/powerpoint/2010/main" val="251260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 bwMode="auto">
          <a:xfrm>
            <a:off x="417051" y="4491405"/>
            <a:ext cx="7971373" cy="2105947"/>
          </a:xfrm>
          <a:prstGeom prst="roundRect">
            <a:avLst>
              <a:gd name="adj" fmla="val 4851"/>
            </a:avLst>
          </a:prstGeom>
          <a:solidFill>
            <a:srgbClr val="FFF5CC">
              <a:alpha val="45098"/>
            </a:srgbClr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619-44EE-4017-BB43-71F7C378252D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48006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病态问题与条件数</a:t>
            </a:r>
            <a:endParaRPr lang="zh-CN" altLang="en-US" dirty="0"/>
          </a:p>
        </p:txBody>
      </p:sp>
      <p:graphicFrame>
        <p:nvGraphicFramePr>
          <p:cNvPr id="11120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922258"/>
              </p:ext>
            </p:extLst>
          </p:nvPr>
        </p:nvGraphicFramePr>
        <p:xfrm>
          <a:off x="1191313" y="2316163"/>
          <a:ext cx="66579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3" imgW="3022560" imgH="457200" progId="Equation.DSMT4">
                  <p:embed/>
                </p:oleObj>
              </mc:Choice>
              <mc:Fallback>
                <p:oleObj name="Equation" r:id="rId3" imgW="3022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313" y="2316163"/>
                        <a:ext cx="665797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2097" name="Rectangle 33"/>
          <p:cNvSpPr>
            <a:spLocks noChangeArrowheads="1"/>
          </p:cNvSpPr>
          <p:nvPr/>
        </p:nvSpPr>
        <p:spPr bwMode="auto">
          <a:xfrm>
            <a:off x="323850" y="981075"/>
            <a:ext cx="8135938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设一元函数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可微，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的近似值，则有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112098" name="Object 34"/>
          <p:cNvGraphicFramePr>
            <a:graphicFrameLocks noChangeAspect="1"/>
          </p:cNvGraphicFramePr>
          <p:nvPr>
            <p:extLst/>
          </p:nvPr>
        </p:nvGraphicFramePr>
        <p:xfrm>
          <a:off x="5076825" y="3435350"/>
          <a:ext cx="19685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5" imgW="736560" imgH="253800" progId="Equation.DSMT4">
                  <p:embed/>
                </p:oleObj>
              </mc:Choice>
              <mc:Fallback>
                <p:oleObj name="Equation" r:id="rId5" imgW="736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435350"/>
                        <a:ext cx="1968500" cy="6778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2100" name="Rectangle 36"/>
          <p:cNvSpPr>
            <a:spLocks noChangeArrowheads="1"/>
          </p:cNvSpPr>
          <p:nvPr/>
        </p:nvSpPr>
        <p:spPr bwMode="auto">
          <a:xfrm>
            <a:off x="352193" y="3853656"/>
            <a:ext cx="5832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其中 </a:t>
            </a:r>
            <a:r>
              <a:rPr lang="en-US" altLang="zh-CN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8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就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称为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f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条件数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1112101" name="Rectangle 37"/>
          <p:cNvSpPr>
            <a:spLocks noChangeArrowheads="1"/>
          </p:cNvSpPr>
          <p:nvPr/>
        </p:nvSpPr>
        <p:spPr bwMode="auto">
          <a:xfrm>
            <a:off x="442136" y="4511122"/>
            <a:ext cx="81375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一般情况下，条件数大于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时，就认为问题是病态的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条件数越大问题病态就越严重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病态是问题本身固有的性质，与数值算法无关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对于病态问题，选择数值算法时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需要更加谨慎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65138" y="1452563"/>
          <a:ext cx="67706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7" imgW="3073320" imgH="393480" progId="Equation.DSMT4">
                  <p:embed/>
                </p:oleObj>
              </mc:Choice>
              <mc:Fallback>
                <p:oleObj name="Equation" r:id="rId7" imgW="3073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452563"/>
                        <a:ext cx="677068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69729" y="2582863"/>
            <a:ext cx="821584" cy="504825"/>
          </a:xfrm>
          <a:prstGeom prst="rightArrow">
            <a:avLst>
              <a:gd name="adj1" fmla="val 50000"/>
              <a:gd name="adj2" fmla="val 450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1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2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1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1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121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B099-1DF6-4046-B8E4-18CB96E24B99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48006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算法的稳定性</a:t>
            </a:r>
          </a:p>
        </p:txBody>
      </p:sp>
      <p:grpSp>
        <p:nvGrpSpPr>
          <p:cNvPr id="1110020" name="Group 4"/>
          <p:cNvGrpSpPr>
            <a:grpSpLocks/>
          </p:cNvGrpSpPr>
          <p:nvPr/>
        </p:nvGrpSpPr>
        <p:grpSpPr bwMode="auto">
          <a:xfrm>
            <a:off x="323850" y="981075"/>
            <a:ext cx="7920038" cy="990600"/>
            <a:chOff x="295" y="1887"/>
            <a:chExt cx="4989" cy="624"/>
          </a:xfrm>
        </p:grpSpPr>
        <p:sp>
          <p:nvSpPr>
            <p:cNvPr id="1110021" name="Rectangle 5"/>
            <p:cNvSpPr>
              <a:spLocks noChangeArrowheads="1"/>
            </p:cNvSpPr>
            <p:nvPr/>
          </p:nvSpPr>
          <p:spPr bwMode="auto">
            <a:xfrm>
              <a:off x="295" y="1978"/>
              <a:ext cx="4989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例：</a:t>
              </a:r>
              <a:r>
                <a:rPr lang="zh-CN" altLang="zh-CN" b="1">
                  <a:latin typeface="Times New Roman" panose="02020603050405020304" pitchFamily="18" charset="0"/>
                  <a:ea typeface="黑体" panose="02010609060101010101" pitchFamily="49" charset="-122"/>
                </a:rPr>
                <a:t>近似计算</a:t>
              </a:r>
              <a:r>
                <a:rPr lang="zh-CN" altLang="en-US" b="1">
                  <a:latin typeface="Times New Roman" panose="02020603050405020304" pitchFamily="18" charset="0"/>
                  <a:ea typeface="黑体" panose="02010609060101010101" pitchFamily="49" charset="-122"/>
                </a:rPr>
                <a:t>                                 ，其中 </a:t>
              </a:r>
              <a:r>
                <a:rPr lang="en-US" altLang="zh-CN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lang="en-US" altLang="zh-CN" b="1">
                  <a:latin typeface="Times New Roman" panose="02020603050405020304" pitchFamily="18" charset="0"/>
                  <a:ea typeface="黑体" panose="02010609060101010101" pitchFamily="49" charset="-122"/>
                </a:rPr>
                <a:t>=1, 2, ..., 8</a:t>
              </a:r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110022" name="Object 6"/>
            <p:cNvGraphicFramePr>
              <a:graphicFrameLocks noChangeAspect="1"/>
            </p:cNvGraphicFramePr>
            <p:nvPr/>
          </p:nvGraphicFramePr>
          <p:xfrm>
            <a:off x="1655" y="1887"/>
            <a:ext cx="1494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3" name="Equation" r:id="rId3" imgW="1002960" imgH="419040" progId="Equation.DSMT4">
                    <p:embed/>
                  </p:oleObj>
                </mc:Choice>
                <mc:Fallback>
                  <p:oleObj name="Equation" r:id="rId3" imgW="100296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887"/>
                          <a:ext cx="1494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0023" name="Group 7"/>
          <p:cNvGrpSpPr>
            <a:grpSpLocks/>
          </p:cNvGrpSpPr>
          <p:nvPr/>
        </p:nvGrpSpPr>
        <p:grpSpPr bwMode="auto">
          <a:xfrm>
            <a:off x="323850" y="2132013"/>
            <a:ext cx="6462713" cy="858837"/>
            <a:chOff x="295" y="2613"/>
            <a:chExt cx="4071" cy="541"/>
          </a:xfrm>
        </p:grpSpPr>
        <p:sp>
          <p:nvSpPr>
            <p:cNvPr id="1110024" name="Rectangle 8"/>
            <p:cNvSpPr>
              <a:spLocks noChangeArrowheads="1"/>
            </p:cNvSpPr>
            <p:nvPr/>
          </p:nvSpPr>
          <p:spPr bwMode="auto">
            <a:xfrm>
              <a:off x="295" y="2704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解：</a:t>
              </a:r>
            </a:p>
          </p:txBody>
        </p:sp>
        <p:graphicFrame>
          <p:nvGraphicFramePr>
            <p:cNvPr id="1110025" name="Object 9"/>
            <p:cNvGraphicFramePr>
              <a:graphicFrameLocks noChangeAspect="1"/>
            </p:cNvGraphicFramePr>
            <p:nvPr/>
          </p:nvGraphicFramePr>
          <p:xfrm>
            <a:off x="793" y="2613"/>
            <a:ext cx="3573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4" name="Equation" r:id="rId5" imgW="2768400" imgH="419040" progId="Equation.DSMT4">
                    <p:embed/>
                  </p:oleObj>
                </mc:Choice>
                <mc:Fallback>
                  <p:oleObj name="Equation" r:id="rId5" imgW="276840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613"/>
                          <a:ext cx="3573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0026" name="Group 10"/>
          <p:cNvGrpSpPr>
            <a:grpSpLocks/>
          </p:cNvGrpSpPr>
          <p:nvPr/>
        </p:nvGrpSpPr>
        <p:grpSpPr bwMode="auto">
          <a:xfrm>
            <a:off x="1258888" y="3067050"/>
            <a:ext cx="2808287" cy="806450"/>
            <a:chOff x="884" y="3202"/>
            <a:chExt cx="1769" cy="508"/>
          </a:xfrm>
        </p:grpSpPr>
        <p:graphicFrame>
          <p:nvGraphicFramePr>
            <p:cNvPr id="1110027" name="Object 11"/>
            <p:cNvGraphicFramePr>
              <a:graphicFrameLocks noChangeAspect="1"/>
            </p:cNvGraphicFramePr>
            <p:nvPr/>
          </p:nvGraphicFramePr>
          <p:xfrm>
            <a:off x="1474" y="3202"/>
            <a:ext cx="1179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5" name="Equation" r:id="rId7" imgW="914400" imgH="393480" progId="Equation.DSMT4">
                    <p:embed/>
                  </p:oleObj>
                </mc:Choice>
                <mc:Fallback>
                  <p:oleObj name="Equation" r:id="rId7" imgW="9144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202"/>
                          <a:ext cx="1179" cy="508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0028" name="AutoShape 12"/>
            <p:cNvSpPr>
              <a:spLocks noChangeArrowheads="1"/>
            </p:cNvSpPr>
            <p:nvPr/>
          </p:nvSpPr>
          <p:spPr bwMode="auto">
            <a:xfrm>
              <a:off x="884" y="3293"/>
              <a:ext cx="499" cy="272"/>
            </a:xfrm>
            <a:prstGeom prst="rightArrow">
              <a:avLst>
                <a:gd name="adj1" fmla="val 50000"/>
                <a:gd name="adj2" fmla="val 4586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10029" name="Group 13"/>
          <p:cNvGrpSpPr>
            <a:grpSpLocks/>
          </p:cNvGrpSpPr>
          <p:nvPr/>
        </p:nvGrpSpPr>
        <p:grpSpPr bwMode="auto">
          <a:xfrm>
            <a:off x="4356100" y="3213100"/>
            <a:ext cx="4103688" cy="531813"/>
            <a:chOff x="2835" y="3293"/>
            <a:chExt cx="2585" cy="335"/>
          </a:xfrm>
        </p:grpSpPr>
        <p:sp>
          <p:nvSpPr>
            <p:cNvPr id="1110030" name="Rectangle 14"/>
            <p:cNvSpPr>
              <a:spLocks noChangeArrowheads="1"/>
            </p:cNvSpPr>
            <p:nvPr/>
          </p:nvSpPr>
          <p:spPr bwMode="auto">
            <a:xfrm>
              <a:off x="3560" y="3293"/>
              <a:ext cx="1860" cy="335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此公式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精确</a:t>
              </a: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成立</a:t>
              </a:r>
            </a:p>
          </p:txBody>
        </p:sp>
        <p:sp>
          <p:nvSpPr>
            <p:cNvPr id="1110031" name="Line 15"/>
            <p:cNvSpPr>
              <a:spLocks noChangeShapeType="1"/>
            </p:cNvSpPr>
            <p:nvPr/>
          </p:nvSpPr>
          <p:spPr bwMode="auto">
            <a:xfrm>
              <a:off x="2835" y="3475"/>
              <a:ext cx="68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10032" name="Group 16"/>
          <p:cNvGrpSpPr>
            <a:grpSpLocks/>
          </p:cNvGrpSpPr>
          <p:nvPr/>
        </p:nvGrpSpPr>
        <p:grpSpPr bwMode="auto">
          <a:xfrm>
            <a:off x="539750" y="4003675"/>
            <a:ext cx="8062913" cy="576263"/>
            <a:chOff x="431" y="3792"/>
            <a:chExt cx="5079" cy="363"/>
          </a:xfrm>
        </p:grpSpPr>
        <p:sp>
          <p:nvSpPr>
            <p:cNvPr id="1110033" name="Text Box 17"/>
            <p:cNvSpPr txBox="1">
              <a:spLocks noChangeArrowheads="1"/>
            </p:cNvSpPr>
            <p:nvPr/>
          </p:nvSpPr>
          <p:spPr bwMode="auto">
            <a:xfrm>
              <a:off x="431" y="3838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  <a:ea typeface="黑体" panose="02010609060101010101" pitchFamily="49" charset="-122"/>
                </a:rPr>
                <a:t>易知</a:t>
              </a:r>
            </a:p>
          </p:txBody>
        </p:sp>
        <p:graphicFrame>
          <p:nvGraphicFramePr>
            <p:cNvPr id="1110034" name="Object 18"/>
            <p:cNvGraphicFramePr>
              <a:graphicFrameLocks noChangeAspect="1"/>
            </p:cNvGraphicFramePr>
            <p:nvPr/>
          </p:nvGraphicFramePr>
          <p:xfrm>
            <a:off x="930" y="3838"/>
            <a:ext cx="199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6" name="Equation" r:id="rId9" imgW="1434960" imgH="228600" progId="Equation.DSMT4">
                    <p:embed/>
                  </p:oleObj>
                </mc:Choice>
                <mc:Fallback>
                  <p:oleObj name="Equation" r:id="rId9" imgW="14349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838"/>
                          <a:ext cx="199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0035" name="Text Box 19"/>
            <p:cNvSpPr txBox="1">
              <a:spLocks noChangeArrowheads="1"/>
            </p:cNvSpPr>
            <p:nvPr/>
          </p:nvSpPr>
          <p:spPr bwMode="auto">
            <a:xfrm>
              <a:off x="3515" y="3792"/>
              <a:ext cx="19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保留 </a:t>
              </a:r>
              <a:r>
                <a:rPr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 位</a:t>
              </a: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有效数字</a:t>
              </a:r>
              <a:endParaRPr lang="en-US" altLang="zh-CN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10036" name="Line 20"/>
            <p:cNvSpPr>
              <a:spLocks noChangeShapeType="1"/>
            </p:cNvSpPr>
            <p:nvPr/>
          </p:nvSpPr>
          <p:spPr bwMode="auto">
            <a:xfrm>
              <a:off x="2971" y="3974"/>
              <a:ext cx="54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10038" name="Text Box 22"/>
          <p:cNvSpPr txBox="1">
            <a:spLocks noChangeArrowheads="1"/>
          </p:cNvSpPr>
          <p:nvPr/>
        </p:nvSpPr>
        <p:spPr bwMode="auto">
          <a:xfrm>
            <a:off x="539750" y="4652963"/>
            <a:ext cx="70565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通过递推公式可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得（每次都保留 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位有效数字）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100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454791"/>
              </p:ext>
            </p:extLst>
          </p:nvPr>
        </p:nvGraphicFramePr>
        <p:xfrm>
          <a:off x="1306513" y="5157788"/>
          <a:ext cx="66087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Equation" r:id="rId11" imgW="3251160" imgH="457200" progId="Equation.DSMT4">
                  <p:embed/>
                </p:oleObj>
              </mc:Choice>
              <mc:Fallback>
                <p:oleObj name="Equation" r:id="rId11" imgW="3251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5157788"/>
                        <a:ext cx="660876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0040" name="Rectangle 24"/>
          <p:cNvSpPr>
            <a:spLocks noChangeArrowheads="1"/>
          </p:cNvSpPr>
          <p:nvPr/>
        </p:nvSpPr>
        <p:spPr bwMode="auto">
          <a:xfrm>
            <a:off x="6516688" y="4797425"/>
            <a:ext cx="5048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?</a:t>
            </a:r>
          </a:p>
        </p:txBody>
      </p:sp>
      <p:sp>
        <p:nvSpPr>
          <p:cNvPr id="1110041" name="Rectangle 25"/>
          <p:cNvSpPr>
            <a:spLocks noChangeArrowheads="1"/>
          </p:cNvSpPr>
          <p:nvPr/>
        </p:nvSpPr>
        <p:spPr bwMode="auto">
          <a:xfrm>
            <a:off x="1547813" y="5373688"/>
            <a:ext cx="5048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?</a:t>
            </a:r>
          </a:p>
        </p:txBody>
      </p:sp>
      <p:sp>
        <p:nvSpPr>
          <p:cNvPr id="1110042" name="Rectangle 26"/>
          <p:cNvSpPr>
            <a:spLocks noChangeArrowheads="1"/>
          </p:cNvSpPr>
          <p:nvPr/>
        </p:nvSpPr>
        <p:spPr bwMode="auto">
          <a:xfrm>
            <a:off x="3132138" y="5373688"/>
            <a:ext cx="5048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?</a:t>
            </a:r>
          </a:p>
        </p:txBody>
      </p:sp>
      <p:sp>
        <p:nvSpPr>
          <p:cNvPr id="1110043" name="Rectangle 27"/>
          <p:cNvSpPr>
            <a:spLocks noChangeArrowheads="1"/>
          </p:cNvSpPr>
          <p:nvPr/>
        </p:nvSpPr>
        <p:spPr bwMode="auto">
          <a:xfrm>
            <a:off x="4787900" y="5373688"/>
            <a:ext cx="5048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?</a:t>
            </a:r>
          </a:p>
        </p:txBody>
      </p:sp>
      <p:sp>
        <p:nvSpPr>
          <p:cNvPr id="1110044" name="Rectangle 28"/>
          <p:cNvSpPr>
            <a:spLocks noChangeArrowheads="1"/>
          </p:cNvSpPr>
          <p:nvPr/>
        </p:nvSpPr>
        <p:spPr bwMode="auto">
          <a:xfrm>
            <a:off x="6516688" y="5373688"/>
            <a:ext cx="5048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1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1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1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1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1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1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1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1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38" grpId="0"/>
      <p:bldP spid="1110040" grpId="0" autoUpdateAnimBg="0"/>
      <p:bldP spid="1110041" grpId="0"/>
      <p:bldP spid="1110042" grpId="0" autoUpdateAnimBg="0"/>
      <p:bldP spid="1110043" grpId="0" autoUpdateAnimBg="0"/>
      <p:bldP spid="111004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5BD2-44FF-401A-8C0C-3BD6B0C1E876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48006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算法稳定性</a:t>
            </a:r>
          </a:p>
        </p:txBody>
      </p:sp>
      <p:graphicFrame>
        <p:nvGraphicFramePr>
          <p:cNvPr id="1097733" name="Object 5"/>
          <p:cNvGraphicFramePr>
            <a:graphicFrameLocks noChangeAspect="1"/>
          </p:cNvGraphicFramePr>
          <p:nvPr/>
        </p:nvGraphicFramePr>
        <p:xfrm>
          <a:off x="395288" y="3141663"/>
          <a:ext cx="36068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3" imgW="1523880" imgH="444240" progId="Equation.DSMT4">
                  <p:embed/>
                </p:oleObj>
              </mc:Choice>
              <mc:Fallback>
                <p:oleObj name="Equation" r:id="rId3" imgW="1523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141663"/>
                        <a:ext cx="36068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7734" name="Text Box 6"/>
          <p:cNvSpPr txBox="1">
            <a:spLocks noChangeArrowheads="1"/>
          </p:cNvSpPr>
          <p:nvPr/>
        </p:nvSpPr>
        <p:spPr bwMode="auto">
          <a:xfrm>
            <a:off x="323850" y="1293813"/>
            <a:ext cx="2736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但显然有</a:t>
            </a:r>
          </a:p>
        </p:txBody>
      </p:sp>
      <p:graphicFrame>
        <p:nvGraphicFramePr>
          <p:cNvPr id="1097735" name="Object 7"/>
          <p:cNvGraphicFramePr>
            <a:graphicFrameLocks noChangeAspect="1"/>
          </p:cNvGraphicFramePr>
          <p:nvPr/>
        </p:nvGraphicFramePr>
        <p:xfrm>
          <a:off x="395288" y="1989138"/>
          <a:ext cx="55276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5" imgW="2336760" imgH="444240" progId="Equation.DSMT4">
                  <p:embed/>
                </p:oleObj>
              </mc:Choice>
              <mc:Fallback>
                <p:oleObj name="Equation" r:id="rId5" imgW="2336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989138"/>
                        <a:ext cx="5527675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7745" name="Group 17"/>
          <p:cNvGrpSpPr>
            <a:grpSpLocks/>
          </p:cNvGrpSpPr>
          <p:nvPr/>
        </p:nvGrpSpPr>
        <p:grpSpPr bwMode="auto">
          <a:xfrm>
            <a:off x="5292080" y="2438400"/>
            <a:ext cx="3708400" cy="3886200"/>
            <a:chOff x="3424" y="845"/>
            <a:chExt cx="2336" cy="2448"/>
          </a:xfrm>
        </p:grpSpPr>
        <p:pic>
          <p:nvPicPr>
            <p:cNvPr id="1097743" name="Picture 15" descr="WHATNOW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1661"/>
              <a:ext cx="1146" cy="1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7744" name="AutoShape 16"/>
            <p:cNvSpPr>
              <a:spLocks noChangeArrowheads="1"/>
            </p:cNvSpPr>
            <p:nvPr/>
          </p:nvSpPr>
          <p:spPr bwMode="auto">
            <a:xfrm>
              <a:off x="4362" y="845"/>
              <a:ext cx="1398" cy="708"/>
            </a:xfrm>
            <a:prstGeom prst="cloudCallout">
              <a:avLst>
                <a:gd name="adj1" fmla="val -74153"/>
                <a:gd name="adj2" fmla="val 60611"/>
              </a:avLst>
            </a:prstGeom>
            <a:gradFill rotWithShape="0">
              <a:gsLst>
                <a:gs pos="0">
                  <a:srgbClr val="FFFFFF">
                    <a:gamma/>
                    <a:shade val="75686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What happened?!</a:t>
              </a:r>
            </a:p>
          </p:txBody>
        </p:sp>
      </p:grpSp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695653"/>
              </p:ext>
            </p:extLst>
          </p:nvPr>
        </p:nvGraphicFramePr>
        <p:xfrm>
          <a:off x="428703" y="4653136"/>
          <a:ext cx="4163751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8" imgW="1511280" imgH="419040" progId="Equation.DSMT4">
                  <p:embed/>
                </p:oleObj>
              </mc:Choice>
              <mc:Fallback>
                <p:oleObj name="Equation" r:id="rId8" imgW="1511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03" y="4653136"/>
                        <a:ext cx="4163751" cy="11521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22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56AB-70DD-48CD-9671-6138A2761EDA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09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48006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算法稳定性</a:t>
            </a:r>
          </a:p>
        </p:txBody>
      </p:sp>
      <p:sp>
        <p:nvSpPr>
          <p:cNvPr id="1098755" name="Rectangle 3"/>
          <p:cNvSpPr>
            <a:spLocks noChangeArrowheads="1"/>
          </p:cNvSpPr>
          <p:nvPr/>
        </p:nvSpPr>
        <p:spPr bwMode="auto">
          <a:xfrm>
            <a:off x="250825" y="1196975"/>
            <a:ext cx="3686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考察第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步的误差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98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040121"/>
              </p:ext>
            </p:extLst>
          </p:nvPr>
        </p:nvGraphicFramePr>
        <p:xfrm>
          <a:off x="344488" y="1760538"/>
          <a:ext cx="8407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3" imgW="4190760" imgH="444240" progId="Equation.DSMT4">
                  <p:embed/>
                </p:oleObj>
              </mc:Choice>
              <mc:Fallback>
                <p:oleObj name="Equation" r:id="rId3" imgW="4190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1760538"/>
                        <a:ext cx="8407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8757" name="Rectangle 5"/>
          <p:cNvSpPr>
            <a:spLocks noChangeArrowheads="1"/>
          </p:cNvSpPr>
          <p:nvPr/>
        </p:nvSpPr>
        <p:spPr bwMode="auto">
          <a:xfrm>
            <a:off x="322263" y="25654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即有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98758" name="Object 6"/>
          <p:cNvGraphicFramePr>
            <a:graphicFrameLocks noChangeAspect="1"/>
          </p:cNvGraphicFramePr>
          <p:nvPr/>
        </p:nvGraphicFramePr>
        <p:xfrm>
          <a:off x="1114425" y="3141663"/>
          <a:ext cx="66135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5" imgW="2311200" imgH="241200" progId="Equation.DSMT4">
                  <p:embed/>
                </p:oleObj>
              </mc:Choice>
              <mc:Fallback>
                <p:oleObj name="Equation" r:id="rId5" imgW="231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3141663"/>
                        <a:ext cx="6613525" cy="6889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8759" name="Rectangle 7"/>
          <p:cNvSpPr>
            <a:spLocks noChangeArrowheads="1"/>
          </p:cNvSpPr>
          <p:nvPr/>
        </p:nvSpPr>
        <p:spPr bwMode="auto">
          <a:xfrm>
            <a:off x="466725" y="4221163"/>
            <a:ext cx="5688013" cy="553998"/>
          </a:xfrm>
          <a:prstGeom prst="rect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误差以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 </a:t>
            </a:r>
            <a:r>
              <a:rPr lang="zh-CN" alt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倍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速度增长！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98760" name="Rectangle 8"/>
          <p:cNvSpPr>
            <a:spLocks noChangeArrowheads="1"/>
          </p:cNvSpPr>
          <p:nvPr/>
        </p:nvSpPr>
        <p:spPr bwMode="auto">
          <a:xfrm>
            <a:off x="466725" y="5876925"/>
            <a:ext cx="5688013" cy="54168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我们需要改变算法!</a:t>
            </a:r>
          </a:p>
        </p:txBody>
      </p:sp>
      <p:sp>
        <p:nvSpPr>
          <p:cNvPr id="1098761" name="Rectangle 9"/>
          <p:cNvSpPr>
            <a:spLocks noChangeArrowheads="1"/>
          </p:cNvSpPr>
          <p:nvPr/>
        </p:nvSpPr>
        <p:spPr bwMode="auto">
          <a:xfrm>
            <a:off x="466725" y="5013325"/>
            <a:ext cx="5688013" cy="553998"/>
          </a:xfrm>
          <a:prstGeom prst="rect">
            <a:avLst/>
          </a:prstGeom>
          <a:noFill/>
          <a:ln w="38100" cmpd="dbl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说明该计算过程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是 </a:t>
            </a:r>
            <a:r>
              <a:rPr lang="zh-CN" alt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不稳定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40084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9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98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98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98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98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9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09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57" grpId="0" autoUpdateAnimBg="0"/>
      <p:bldP spid="1098759" grpId="0" animBg="1" autoUpdateAnimBg="0"/>
      <p:bldP spid="1098760" grpId="0" animBg="1" autoUpdateAnimBg="0"/>
      <p:bldP spid="109876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B225-5CE6-4B02-9AD5-EF3F0F845D28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09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37465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数值稳定性</a:t>
            </a:r>
          </a:p>
        </p:txBody>
      </p:sp>
      <p:grpSp>
        <p:nvGrpSpPr>
          <p:cNvPr id="1099779" name="Group 3"/>
          <p:cNvGrpSpPr>
            <a:grpSpLocks/>
          </p:cNvGrpSpPr>
          <p:nvPr/>
        </p:nvGrpSpPr>
        <p:grpSpPr bwMode="auto">
          <a:xfrm>
            <a:off x="323850" y="1125538"/>
            <a:ext cx="6542088" cy="787400"/>
            <a:chOff x="385" y="845"/>
            <a:chExt cx="4121" cy="496"/>
          </a:xfrm>
        </p:grpSpPr>
        <p:sp>
          <p:nvSpPr>
            <p:cNvPr id="1099780" name="Text Box 4"/>
            <p:cNvSpPr txBox="1">
              <a:spLocks noChangeArrowheads="1"/>
            </p:cNvSpPr>
            <p:nvPr/>
          </p:nvSpPr>
          <p:spPr bwMode="auto">
            <a:xfrm>
              <a:off x="385" y="935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Wingdings" panose="05000000000000000000" pitchFamily="2" charset="2"/>
                </a:rPr>
                <a:t>解法二：</a:t>
              </a:r>
              <a:endPara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099781" name="Group 5"/>
            <p:cNvGrpSpPr>
              <a:grpSpLocks/>
            </p:cNvGrpSpPr>
            <p:nvPr/>
          </p:nvGrpSpPr>
          <p:grpSpPr bwMode="auto">
            <a:xfrm>
              <a:off x="1338" y="845"/>
              <a:ext cx="3168" cy="496"/>
              <a:chOff x="1464" y="768"/>
              <a:chExt cx="3168" cy="496"/>
            </a:xfrm>
          </p:grpSpPr>
          <p:graphicFrame>
            <p:nvGraphicFramePr>
              <p:cNvPr id="1099782" name="Object 6"/>
              <p:cNvGraphicFramePr>
                <a:graphicFrameLocks noChangeAspect="1"/>
              </p:cNvGraphicFramePr>
              <p:nvPr/>
            </p:nvGraphicFramePr>
            <p:xfrm>
              <a:off x="1464" y="768"/>
              <a:ext cx="1152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90" name="Equation" r:id="rId3" imgW="914400" imgH="393480" progId="Equation.DSMT4">
                      <p:embed/>
                    </p:oleObj>
                  </mc:Choice>
                  <mc:Fallback>
                    <p:oleObj name="Equation" r:id="rId3" imgW="914400" imgH="393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4" y="768"/>
                            <a:ext cx="1152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chemeClr val="hlink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99783" name="Object 7"/>
              <p:cNvGraphicFramePr>
                <a:graphicFrameLocks noChangeAspect="1"/>
              </p:cNvGraphicFramePr>
              <p:nvPr/>
            </p:nvGraphicFramePr>
            <p:xfrm>
              <a:off x="3336" y="768"/>
              <a:ext cx="1296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91" name="Equation" r:id="rId5" imgW="1028520" imgH="393480" progId="Equation.DSMT4">
                      <p:embed/>
                    </p:oleObj>
                  </mc:Choice>
                  <mc:Fallback>
                    <p:oleObj name="Equation" r:id="rId5" imgW="1028520" imgH="393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6" y="768"/>
                            <a:ext cx="1296" cy="496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99784" name="Line 8"/>
              <p:cNvSpPr>
                <a:spLocks noChangeShapeType="1"/>
              </p:cNvSpPr>
              <p:nvPr/>
            </p:nvSpPr>
            <p:spPr bwMode="auto">
              <a:xfrm>
                <a:off x="2736" y="1008"/>
                <a:ext cx="576" cy="0"/>
              </a:xfrm>
              <a:prstGeom prst="line">
                <a:avLst/>
              </a:prstGeom>
              <a:noFill/>
              <a:ln w="1016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099785" name="Rectangle 9"/>
          <p:cNvSpPr>
            <a:spLocks noChangeArrowheads="1"/>
          </p:cNvSpPr>
          <p:nvPr/>
        </p:nvSpPr>
        <p:spPr bwMode="auto">
          <a:xfrm>
            <a:off x="539750" y="2133600"/>
            <a:ext cx="7239000" cy="49371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具体思路：先估计一个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，再反过来求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&lt;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graphicFrame>
        <p:nvGraphicFramePr>
          <p:cNvPr id="1099786" name="Object 10"/>
          <p:cNvGraphicFramePr>
            <a:graphicFrameLocks noChangeAspect="1"/>
          </p:cNvGraphicFramePr>
          <p:nvPr/>
        </p:nvGraphicFramePr>
        <p:xfrm>
          <a:off x="539750" y="2708275"/>
          <a:ext cx="49625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Equation" r:id="rId7" imgW="2323800" imgH="457200" progId="Equation.DSMT4">
                  <p:embed/>
                </p:oleObj>
              </mc:Choice>
              <mc:Fallback>
                <p:oleObj name="Equation" r:id="rId7" imgW="2323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08275"/>
                        <a:ext cx="496252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9787" name="Object 11"/>
          <p:cNvGraphicFramePr>
            <a:graphicFrameLocks noChangeAspect="1"/>
          </p:cNvGraphicFramePr>
          <p:nvPr/>
        </p:nvGraphicFramePr>
        <p:xfrm>
          <a:off x="539750" y="4365625"/>
          <a:ext cx="68389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Equation" r:id="rId9" imgW="3365280" imgH="457200" progId="Equation.DSMT4">
                  <p:embed/>
                </p:oleObj>
              </mc:Choice>
              <mc:Fallback>
                <p:oleObj name="Equation" r:id="rId9" imgW="3365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365625"/>
                        <a:ext cx="6838950" cy="930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9789" name="Object 13"/>
          <p:cNvGraphicFramePr>
            <a:graphicFrameLocks noChangeAspect="1"/>
          </p:cNvGraphicFramePr>
          <p:nvPr/>
        </p:nvGraphicFramePr>
        <p:xfrm>
          <a:off x="6156325" y="188913"/>
          <a:ext cx="27940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Equation" r:id="rId11" imgW="1511280" imgH="419040" progId="Equation.DSMT4">
                  <p:embed/>
                </p:oleObj>
              </mc:Choice>
              <mc:Fallback>
                <p:oleObj name="Equation" r:id="rId11" imgW="1511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88913"/>
                        <a:ext cx="2794000" cy="7731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9790" name="Line 14"/>
          <p:cNvSpPr>
            <a:spLocks noChangeShapeType="1"/>
          </p:cNvSpPr>
          <p:nvPr/>
        </p:nvSpPr>
        <p:spPr bwMode="auto">
          <a:xfrm>
            <a:off x="8172450" y="981075"/>
            <a:ext cx="0" cy="316865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9791" name="Line 15"/>
          <p:cNvSpPr>
            <a:spLocks noChangeShapeType="1"/>
          </p:cNvSpPr>
          <p:nvPr/>
        </p:nvSpPr>
        <p:spPr bwMode="auto">
          <a:xfrm flipH="1" flipV="1">
            <a:off x="2843213" y="4149725"/>
            <a:ext cx="5329237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9792" name="Line 16"/>
          <p:cNvSpPr>
            <a:spLocks noChangeShapeType="1"/>
          </p:cNvSpPr>
          <p:nvPr/>
        </p:nvSpPr>
        <p:spPr bwMode="auto">
          <a:xfrm>
            <a:off x="1525588" y="3860800"/>
            <a:ext cx="2952750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9793" name="Line 17"/>
          <p:cNvSpPr>
            <a:spLocks noChangeShapeType="1"/>
          </p:cNvSpPr>
          <p:nvPr/>
        </p:nvSpPr>
        <p:spPr bwMode="auto">
          <a:xfrm>
            <a:off x="2822575" y="3860800"/>
            <a:ext cx="0" cy="287338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9794" name="Rectangle 18"/>
          <p:cNvSpPr>
            <a:spLocks noChangeArrowheads="1"/>
          </p:cNvSpPr>
          <p:nvPr/>
        </p:nvSpPr>
        <p:spPr bwMode="auto">
          <a:xfrm>
            <a:off x="539750" y="5589588"/>
            <a:ext cx="6696075" cy="9810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在数值计算中，误差不可避免，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算法的稳定性是一个非常重要的性质。</a:t>
            </a:r>
          </a:p>
        </p:txBody>
      </p:sp>
      <p:sp>
        <p:nvSpPr>
          <p:cNvPr id="1099795" name="Rectangle 19"/>
          <p:cNvSpPr>
            <a:spLocks noChangeArrowheads="1"/>
          </p:cNvSpPr>
          <p:nvPr/>
        </p:nvSpPr>
        <p:spPr bwMode="auto">
          <a:xfrm>
            <a:off x="7524750" y="5067300"/>
            <a:ext cx="1203325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ex11.m</a:t>
            </a:r>
            <a:endParaRPr lang="zh-CN" altLang="en-US">
              <a:solidFill>
                <a:srgbClr val="0000CC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28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9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9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99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99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9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794" grpId="0" animBg="1"/>
      <p:bldP spid="109979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545185" y="1656886"/>
            <a:ext cx="7741741" cy="1025034"/>
          </a:xfrm>
          <a:prstGeom prst="roundRect">
            <a:avLst>
              <a:gd name="adj" fmla="val 4851"/>
            </a:avLst>
          </a:prstGeom>
          <a:solidFill>
            <a:srgbClr val="FFF5CC">
              <a:alpha val="45098"/>
            </a:srgbClr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C672-0604-441E-9A6C-7DAE7E7E9E94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48006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数值稳定性</a:t>
            </a:r>
          </a:p>
        </p:txBody>
      </p:sp>
      <p:sp>
        <p:nvSpPr>
          <p:cNvPr id="1100803" name="Text Box 3"/>
          <p:cNvSpPr txBox="1">
            <a:spLocks noChangeArrowheads="1"/>
          </p:cNvSpPr>
          <p:nvPr/>
        </p:nvSpPr>
        <p:spPr bwMode="auto">
          <a:xfrm>
            <a:off x="250825" y="981075"/>
            <a:ext cx="820737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算法的稳定性 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00804" name="Rectangle 4"/>
          <p:cNvSpPr>
            <a:spLocks noChangeArrowheads="1"/>
          </p:cNvSpPr>
          <p:nvPr/>
        </p:nvSpPr>
        <p:spPr bwMode="auto">
          <a:xfrm>
            <a:off x="366888" y="4319846"/>
            <a:ext cx="7920038" cy="53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教材第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9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页，例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5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自己练习）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100806" name="Rectangle 6"/>
          <p:cNvSpPr>
            <a:spLocks noChangeArrowheads="1"/>
          </p:cNvSpPr>
          <p:nvPr/>
        </p:nvSpPr>
        <p:spPr bwMode="auto">
          <a:xfrm>
            <a:off x="537411" y="1699625"/>
            <a:ext cx="80645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在计算过程中，如果</a:t>
            </a:r>
            <a:r>
              <a:rPr lang="zh-CN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误差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不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增长或能得到有效控制，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则称该算法是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稳定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的，否则为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不稳定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的。</a:t>
            </a:r>
          </a:p>
        </p:txBody>
      </p:sp>
      <p:sp>
        <p:nvSpPr>
          <p:cNvPr id="1100807" name="Rectangle 7"/>
          <p:cNvSpPr>
            <a:spLocks noChangeArrowheads="1"/>
          </p:cNvSpPr>
          <p:nvPr/>
        </p:nvSpPr>
        <p:spPr bwMode="auto">
          <a:xfrm>
            <a:off x="464386" y="2981820"/>
            <a:ext cx="7488237" cy="4931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数值计算中，不要采用不稳定的算法！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393276" y="4221088"/>
            <a:ext cx="8220075" cy="802848"/>
          </a:xfrm>
          <a:prstGeom prst="roundRect">
            <a:avLst>
              <a:gd name="adj" fmla="val 4851"/>
            </a:avLst>
          </a:prstGeom>
          <a:noFill/>
          <a:ln w="2857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05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0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0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04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BAB6-A0A2-4927-86AD-B650F32351E7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10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55626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数值计算注意事项</a:t>
            </a:r>
          </a:p>
        </p:txBody>
      </p:sp>
      <p:sp>
        <p:nvSpPr>
          <p:cNvPr id="1101827" name="Text Box 3"/>
          <p:cNvSpPr txBox="1">
            <a:spLocks noChangeArrowheads="1"/>
          </p:cNvSpPr>
          <p:nvPr/>
        </p:nvSpPr>
        <p:spPr bwMode="auto">
          <a:xfrm>
            <a:off x="250825" y="981075"/>
            <a:ext cx="83058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避免相近的数相减</a:t>
            </a:r>
          </a:p>
        </p:txBody>
      </p:sp>
      <p:sp>
        <p:nvSpPr>
          <p:cNvPr id="1101828" name="Text Box 4"/>
          <p:cNvSpPr txBox="1">
            <a:spLocks noChangeArrowheads="1"/>
          </p:cNvSpPr>
          <p:nvPr/>
        </p:nvSpPr>
        <p:spPr bwMode="auto">
          <a:xfrm>
            <a:off x="755650" y="1700213"/>
            <a:ext cx="7694613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kumimoji="0"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 0.12345，</a:t>
            </a:r>
            <a:r>
              <a:rPr kumimoji="0"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 0.12346，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各有5位有效数字。</a:t>
            </a:r>
          </a:p>
          <a:p>
            <a:pPr>
              <a:spcBef>
                <a:spcPct val="30000"/>
              </a:spcBef>
            </a:pP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而 </a:t>
            </a:r>
            <a:r>
              <a:rPr kumimoji="0"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 </a:t>
            </a:r>
            <a:r>
              <a:rPr kumimoji="0"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kumimoji="0" lang="en-US" altLang="zh-CN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= 0.00001，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只剩下1位有效数字。</a:t>
            </a:r>
            <a:endParaRPr kumimoji="0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101829" name="Group 5"/>
          <p:cNvGrpSpPr>
            <a:grpSpLocks/>
          </p:cNvGrpSpPr>
          <p:nvPr/>
        </p:nvGrpSpPr>
        <p:grpSpPr bwMode="auto">
          <a:xfrm>
            <a:off x="611188" y="2924175"/>
            <a:ext cx="7235825" cy="3146425"/>
            <a:chOff x="431" y="1933"/>
            <a:chExt cx="4558" cy="1982"/>
          </a:xfrm>
        </p:grpSpPr>
        <p:sp>
          <p:nvSpPr>
            <p:cNvPr id="1101830" name="Text Box 6"/>
            <p:cNvSpPr txBox="1">
              <a:spLocks noChangeArrowheads="1"/>
            </p:cNvSpPr>
            <p:nvPr/>
          </p:nvSpPr>
          <p:spPr bwMode="auto">
            <a:xfrm>
              <a:off x="431" y="1933"/>
              <a:ext cx="39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buChar char="l"/>
              </a:pPr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  <a:sym typeface="Wingdings" panose="05000000000000000000" pitchFamily="2" charset="2"/>
                </a:rPr>
                <a:t> 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几种经验性避免误差危害的方法：</a:t>
              </a:r>
            </a:p>
          </p:txBody>
        </p:sp>
        <p:graphicFrame>
          <p:nvGraphicFramePr>
            <p:cNvPr id="1101831" name="Object 7"/>
            <p:cNvGraphicFramePr>
              <a:graphicFrameLocks noChangeAspect="1"/>
            </p:cNvGraphicFramePr>
            <p:nvPr/>
          </p:nvGraphicFramePr>
          <p:xfrm>
            <a:off x="1292" y="2205"/>
            <a:ext cx="2173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8" name="Equation" r:id="rId3" imgW="1815840" imgH="419040" progId="Equation.DSMT4">
                    <p:embed/>
                  </p:oleObj>
                </mc:Choice>
                <mc:Fallback>
                  <p:oleObj name="Equation" r:id="rId3" imgW="181584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205"/>
                          <a:ext cx="2173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1832" name="Object 8"/>
            <p:cNvGraphicFramePr>
              <a:graphicFrameLocks noChangeAspect="1"/>
            </p:cNvGraphicFramePr>
            <p:nvPr/>
          </p:nvGraphicFramePr>
          <p:xfrm>
            <a:off x="1338" y="2659"/>
            <a:ext cx="2138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9" name="Equation" r:id="rId5" imgW="1828800" imgH="431640" progId="Equation.DSMT4">
                    <p:embed/>
                  </p:oleObj>
                </mc:Choice>
                <mc:Fallback>
                  <p:oleObj name="Equation" r:id="rId5" imgW="18288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659"/>
                          <a:ext cx="2138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1833" name="Text Box 9"/>
            <p:cNvSpPr txBox="1">
              <a:spLocks noChangeArrowheads="1"/>
            </p:cNvSpPr>
            <p:nvPr/>
          </p:nvSpPr>
          <p:spPr bwMode="auto">
            <a:xfrm>
              <a:off x="1309" y="3142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b="1">
                  <a:latin typeface="Times New Roman" panose="02020603050405020304" pitchFamily="18" charset="0"/>
                  <a:ea typeface="黑体" panose="02010609060101010101" pitchFamily="49" charset="-122"/>
                </a:rPr>
                <a:t>当 | </a:t>
              </a:r>
              <a:r>
                <a:rPr kumimoji="0" lang="en-US" altLang="zh-CN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x </a:t>
              </a:r>
              <a:r>
                <a:rPr kumimoji="0" lang="en-US" altLang="zh-CN" b="1">
                  <a:latin typeface="Times New Roman" panose="02020603050405020304" pitchFamily="18" charset="0"/>
                  <a:ea typeface="黑体" panose="02010609060101010101" pitchFamily="49" charset="-122"/>
                </a:rPr>
                <a:t>| &lt;&lt; 1 </a:t>
              </a:r>
              <a:r>
                <a:rPr kumimoji="0" lang="zh-CN" altLang="en-US" b="1">
                  <a:latin typeface="Times New Roman" panose="02020603050405020304" pitchFamily="18" charset="0"/>
                  <a:ea typeface="黑体" panose="02010609060101010101" pitchFamily="49" charset="-122"/>
                </a:rPr>
                <a:t>时：</a:t>
              </a:r>
            </a:p>
          </p:txBody>
        </p:sp>
        <p:graphicFrame>
          <p:nvGraphicFramePr>
            <p:cNvPr id="1101834" name="Object 10"/>
            <p:cNvGraphicFramePr>
              <a:graphicFrameLocks noChangeAspect="1"/>
            </p:cNvGraphicFramePr>
            <p:nvPr/>
          </p:nvGraphicFramePr>
          <p:xfrm>
            <a:off x="2811" y="3094"/>
            <a:ext cx="1349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0" name="Equation" r:id="rId7" imgW="1244520" imgH="393480" progId="Equation.DSMT4">
                    <p:embed/>
                  </p:oleObj>
                </mc:Choice>
                <mc:Fallback>
                  <p:oleObj name="Equation" r:id="rId7" imgW="12445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1" y="3094"/>
                          <a:ext cx="1349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1835" name="Object 11"/>
            <p:cNvGraphicFramePr>
              <a:graphicFrameLocks noChangeAspect="1"/>
            </p:cNvGraphicFramePr>
            <p:nvPr/>
          </p:nvGraphicFramePr>
          <p:xfrm>
            <a:off x="2835" y="3430"/>
            <a:ext cx="2154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1" name="Equation" r:id="rId9" imgW="1917360" imgH="431640" progId="Equation.DSMT4">
                    <p:embed/>
                  </p:oleObj>
                </mc:Choice>
                <mc:Fallback>
                  <p:oleObj name="Equation" r:id="rId9" imgW="19173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3430"/>
                          <a:ext cx="2154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1836" name="Text Box 12"/>
          <p:cNvSpPr txBox="1">
            <a:spLocks noChangeArrowheads="1"/>
          </p:cNvSpPr>
          <p:nvPr/>
        </p:nvSpPr>
        <p:spPr bwMode="auto">
          <a:xfrm>
            <a:off x="755650" y="6165850"/>
            <a:ext cx="76946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教材第 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11 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至 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12 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页，例 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  </a:t>
            </a:r>
            <a:r>
              <a:rPr kumimoji="0"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（自己练习）</a:t>
            </a:r>
            <a:endParaRPr kumimoji="0"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744481" y="1637443"/>
            <a:ext cx="8075992" cy="1112108"/>
          </a:xfrm>
          <a:prstGeom prst="roundRect">
            <a:avLst>
              <a:gd name="adj" fmla="val 4851"/>
            </a:avLst>
          </a:prstGeom>
          <a:noFill/>
          <a:ln w="2857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720573" y="6108701"/>
            <a:ext cx="7595843" cy="673099"/>
          </a:xfrm>
          <a:prstGeom prst="roundRect">
            <a:avLst>
              <a:gd name="adj" fmla="val 4851"/>
            </a:avLst>
          </a:prstGeom>
          <a:noFill/>
          <a:ln w="2857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18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0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18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01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1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1836" grpId="0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58FC-E8E5-4A2C-A4A0-29C0855CA5A0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10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55626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数值计算注意事项</a:t>
            </a:r>
          </a:p>
        </p:txBody>
      </p:sp>
      <p:sp>
        <p:nvSpPr>
          <p:cNvPr id="110285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3058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避免数量级相差很大的数相除</a:t>
            </a:r>
          </a:p>
        </p:txBody>
      </p:sp>
      <p:sp>
        <p:nvSpPr>
          <p:cNvPr id="1102852" name="Text Box 4"/>
          <p:cNvSpPr txBox="1">
            <a:spLocks noChangeArrowheads="1"/>
          </p:cNvSpPr>
          <p:nvPr/>
        </p:nvSpPr>
        <p:spPr bwMode="auto">
          <a:xfrm>
            <a:off x="755650" y="1700213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可能会产生溢出的情形（超出计算机所能表示的范围）</a:t>
            </a:r>
          </a:p>
        </p:txBody>
      </p:sp>
      <p:sp>
        <p:nvSpPr>
          <p:cNvPr id="1102853" name="Text Box 5"/>
          <p:cNvSpPr txBox="1">
            <a:spLocks noChangeArrowheads="1"/>
          </p:cNvSpPr>
          <p:nvPr/>
        </p:nvSpPr>
        <p:spPr bwMode="auto">
          <a:xfrm>
            <a:off x="323850" y="2565400"/>
            <a:ext cx="83058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避免大数吃小数</a:t>
            </a:r>
          </a:p>
        </p:txBody>
      </p:sp>
      <p:sp>
        <p:nvSpPr>
          <p:cNvPr id="1102854" name="Rectangle 6"/>
          <p:cNvSpPr>
            <a:spLocks noChangeArrowheads="1"/>
          </p:cNvSpPr>
          <p:nvPr/>
        </p:nvSpPr>
        <p:spPr bwMode="auto">
          <a:xfrm>
            <a:off x="395288" y="3284538"/>
            <a:ext cx="65532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7635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545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1455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7175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2895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8615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4335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计算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(10</a:t>
            </a:r>
            <a:r>
              <a:rPr lang="en-US" altLang="zh-CN" b="1" baseline="3000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9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+10</a:t>
            </a:r>
            <a:r>
              <a:rPr lang="en-US" altLang="zh-CN" b="1" baseline="3000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-9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-10</a:t>
            </a:r>
            <a:r>
              <a:rPr lang="en-US" altLang="zh-CN" b="1" baseline="3000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9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)/10</a:t>
            </a:r>
            <a:r>
              <a:rPr lang="en-US" altLang="zh-CN" b="1" baseline="3000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-9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102855" name="Rectangle 7"/>
          <p:cNvSpPr>
            <a:spLocks noChangeArrowheads="1"/>
          </p:cNvSpPr>
          <p:nvPr/>
        </p:nvSpPr>
        <p:spPr bwMode="auto">
          <a:xfrm>
            <a:off x="395288" y="4233863"/>
            <a:ext cx="7924800" cy="95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按从小到大、以及从大到小的顺序分别计算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>
              <a:spcBef>
                <a:spcPct val="20000"/>
              </a:spcBef>
            </a:pP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S=1 + 2 + 3 + … + 40 + 10</a:t>
            </a:r>
            <a:r>
              <a:rPr kumimoji="0" lang="en-US" altLang="zh-CN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1102857" name="Rectangle 9"/>
          <p:cNvSpPr>
            <a:spLocks noChangeArrowheads="1"/>
          </p:cNvSpPr>
          <p:nvPr/>
        </p:nvSpPr>
        <p:spPr bwMode="auto">
          <a:xfrm>
            <a:off x="769802" y="5732463"/>
            <a:ext cx="6985000" cy="592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求和时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从小到大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相加，可使结果的误差减小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395288" y="3299046"/>
            <a:ext cx="8497192" cy="699647"/>
          </a:xfrm>
          <a:prstGeom prst="roundRect">
            <a:avLst>
              <a:gd name="adj" fmla="val 4851"/>
            </a:avLst>
          </a:prstGeom>
          <a:noFill/>
          <a:ln w="2857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395289" y="4222790"/>
            <a:ext cx="8497192" cy="968335"/>
          </a:xfrm>
          <a:prstGeom prst="roundRect">
            <a:avLst>
              <a:gd name="adj" fmla="val 4851"/>
            </a:avLst>
          </a:prstGeom>
          <a:noFill/>
          <a:ln w="2857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02856" name="Rectangle 8"/>
          <p:cNvSpPr>
            <a:spLocks noChangeArrowheads="1"/>
          </p:cNvSpPr>
          <p:nvPr/>
        </p:nvSpPr>
        <p:spPr bwMode="auto">
          <a:xfrm>
            <a:off x="7812360" y="4782697"/>
            <a:ext cx="12033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ex12.m</a:t>
            </a:r>
            <a:endParaRPr lang="zh-CN" altLang="en-US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683569" y="5704227"/>
            <a:ext cx="7200800" cy="711718"/>
          </a:xfrm>
          <a:prstGeom prst="roundRect">
            <a:avLst>
              <a:gd name="adj" fmla="val 4851"/>
            </a:avLst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31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028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0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0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2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02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02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028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02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02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028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02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02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2853" grpId="0"/>
      <p:bldP spid="1102854" grpId="0"/>
      <p:bldP spid="1102855" grpId="0"/>
      <p:bldP spid="1102857" grpId="0"/>
      <p:bldP spid="11" grpId="0" animBg="1"/>
      <p:bldP spid="13" grpId="0" animBg="1"/>
      <p:bldP spid="1102856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0921-93F1-4FE8-9C55-9698ACD1AEFF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55626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数值计算注意事项</a:t>
            </a:r>
          </a:p>
        </p:txBody>
      </p:sp>
      <p:sp>
        <p:nvSpPr>
          <p:cNvPr id="1103875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3058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简化计算，避免误差积累</a:t>
            </a:r>
          </a:p>
        </p:txBody>
      </p:sp>
      <p:sp>
        <p:nvSpPr>
          <p:cNvPr id="1103876" name="Text Box 4"/>
          <p:cNvSpPr txBox="1">
            <a:spLocks noChangeArrowheads="1"/>
          </p:cNvSpPr>
          <p:nvPr/>
        </p:nvSpPr>
        <p:spPr bwMode="auto">
          <a:xfrm>
            <a:off x="395536" y="5719762"/>
            <a:ext cx="504080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选用稳定的算法</a:t>
            </a:r>
          </a:p>
        </p:txBody>
      </p:sp>
      <p:sp>
        <p:nvSpPr>
          <p:cNvPr id="1103877" name="Rectangle 5"/>
          <p:cNvSpPr>
            <a:spLocks noChangeArrowheads="1"/>
          </p:cNvSpPr>
          <p:nvPr/>
        </p:nvSpPr>
        <p:spPr bwMode="auto">
          <a:xfrm>
            <a:off x="719138" y="1700213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已知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kumimoji="0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0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= </a:t>
            </a:r>
            <a:r>
              <a:rPr kumimoji="0" lang="en-US" altLang="zh-CN" sz="2800" b="1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0" lang="en-US" altLang="zh-CN" sz="2800" b="1" i="1" baseline="30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0" lang="en-US" altLang="zh-CN" sz="2800" b="1" i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0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0" lang="en-US" altLang="zh-CN" sz="2800" b="1" i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0" lang="en-US" altLang="zh-CN" sz="28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kumimoji="0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··· </a:t>
            </a:r>
            <a:r>
              <a:rPr kumimoji="0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0" lang="en-US" altLang="zh-CN" sz="2800" b="1" i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0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+ 1</a:t>
            </a:r>
            <a:r>
              <a:rPr kumimoji="0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br>
              <a:rPr kumimoji="0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kumimoji="0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计算 </a:t>
            </a:r>
            <a:r>
              <a:rPr kumimoji="0"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20 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时，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(8) 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的值。</a:t>
            </a:r>
          </a:p>
        </p:txBody>
      </p:sp>
      <p:sp>
        <p:nvSpPr>
          <p:cNvPr id="1103878" name="Rectangle 6"/>
          <p:cNvSpPr>
            <a:spLocks noChangeArrowheads="1"/>
          </p:cNvSpPr>
          <p:nvPr/>
        </p:nvSpPr>
        <p:spPr bwMode="auto">
          <a:xfrm>
            <a:off x="552810" y="2823592"/>
            <a:ext cx="8280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如果直接代入计算，则需 </a:t>
            </a:r>
            <a:r>
              <a:rPr kumimoji="0" lang="en-US" altLang="zh-CN" sz="30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0"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0" lang="en-US" altLang="zh-CN" sz="30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0"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-1)/2</a:t>
            </a:r>
            <a:r>
              <a:rPr kumimoji="0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0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次乘法和 </a:t>
            </a:r>
            <a:r>
              <a:rPr kumimoji="0" lang="en-US" altLang="zh-CN" sz="30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0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0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次加法运算</a:t>
            </a:r>
          </a:p>
        </p:txBody>
      </p:sp>
      <p:sp>
        <p:nvSpPr>
          <p:cNvPr id="1103879" name="Rectangle 7"/>
          <p:cNvSpPr>
            <a:spLocks noChangeArrowheads="1"/>
          </p:cNvSpPr>
          <p:nvPr/>
        </p:nvSpPr>
        <p:spPr bwMode="auto">
          <a:xfrm>
            <a:off x="552810" y="3356992"/>
            <a:ext cx="8001000" cy="155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如果将 </a:t>
            </a:r>
            <a:r>
              <a:rPr kumimoji="0"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kumimoji="0"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0"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0"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改写为：</a:t>
            </a:r>
          </a:p>
          <a:p>
            <a:pPr>
              <a:spcBef>
                <a:spcPct val="20000"/>
              </a:spcBef>
            </a:pP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kumimoji="0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0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= 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···</a:t>
            </a:r>
            <a:r>
              <a:rPr kumimoji="0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(((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0" lang="en-US" altLang="zh-CN" sz="2800" b="1" i="1" baseline="30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0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+ 1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0"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+1)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0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+ 1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···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kumimoji="0"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+ </a:t>
            </a:r>
            <a:r>
              <a:rPr kumimoji="0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>
              <a:spcBef>
                <a:spcPct val="20000"/>
              </a:spcBef>
            </a:pP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则只需</a:t>
            </a:r>
            <a:r>
              <a:rPr kumimoji="0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0" lang="en-US" altLang="zh-CN" sz="30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0"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–1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次乘法和 </a:t>
            </a:r>
            <a:r>
              <a:rPr kumimoji="0" lang="en-US" altLang="zh-CN" sz="30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0"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次加法运算。</a:t>
            </a:r>
          </a:p>
        </p:txBody>
      </p:sp>
      <p:grpSp>
        <p:nvGrpSpPr>
          <p:cNvPr id="1103880" name="Group 8"/>
          <p:cNvGrpSpPr>
            <a:grpSpLocks/>
          </p:cNvGrpSpPr>
          <p:nvPr/>
        </p:nvGrpSpPr>
        <p:grpSpPr bwMode="auto">
          <a:xfrm>
            <a:off x="4585853" y="4408982"/>
            <a:ext cx="3770313" cy="1176336"/>
            <a:chOff x="3288" y="2898"/>
            <a:chExt cx="2375" cy="741"/>
          </a:xfrm>
        </p:grpSpPr>
        <p:sp>
          <p:nvSpPr>
            <p:cNvPr id="1103881" name="Rectangle 9"/>
            <p:cNvSpPr>
              <a:spLocks noChangeArrowheads="1"/>
            </p:cNvSpPr>
            <p:nvPr/>
          </p:nvSpPr>
          <p:spPr bwMode="auto">
            <a:xfrm>
              <a:off x="3288" y="3339"/>
              <a:ext cx="2375" cy="300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秦九韶算法 </a:t>
              </a:r>
              <a:r>
                <a:rPr kumimoji="0" lang="zh-CN" altLang="en-US" b="1">
                  <a:latin typeface="Times New Roman" panose="02020603050405020304" pitchFamily="18" charset="0"/>
                  <a:ea typeface="黑体" panose="02010609060101010101" pitchFamily="49" charset="-122"/>
                </a:rPr>
                <a:t>或 </a:t>
              </a:r>
              <a:r>
                <a:rPr kumimoji="0" lang="en-US" altLang="zh-CN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Horner</a:t>
              </a:r>
              <a:r>
                <a:rPr kumimoji="0" lang="zh-CN" altLang="en-US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算法</a:t>
              </a:r>
            </a:p>
          </p:txBody>
        </p:sp>
        <p:sp>
          <p:nvSpPr>
            <p:cNvPr id="1103882" name="Line 10"/>
            <p:cNvSpPr>
              <a:spLocks noChangeShapeType="1"/>
            </p:cNvSpPr>
            <p:nvPr/>
          </p:nvSpPr>
          <p:spPr bwMode="auto">
            <a:xfrm>
              <a:off x="4308" y="2898"/>
              <a:ext cx="0" cy="39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" name="圆角矩形 11"/>
          <p:cNvSpPr/>
          <p:nvPr/>
        </p:nvSpPr>
        <p:spPr bwMode="auto">
          <a:xfrm>
            <a:off x="650210" y="1675676"/>
            <a:ext cx="8170262" cy="968335"/>
          </a:xfrm>
          <a:prstGeom prst="roundRect">
            <a:avLst>
              <a:gd name="adj" fmla="val 4851"/>
            </a:avLst>
          </a:prstGeom>
          <a:noFill/>
          <a:ln w="2857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28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38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3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03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0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0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6" grpId="0" autoUpdateAnimBg="0"/>
      <p:bldP spid="11038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BE9E-AC49-4867-A5A9-B59CE1820F1C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3886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内容提要</a:t>
            </a:r>
          </a:p>
        </p:txBody>
      </p:sp>
      <p:sp>
        <p:nvSpPr>
          <p:cNvPr id="1113091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280400" cy="2763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什么是误差</a:t>
            </a:r>
            <a:endParaRPr lang="zh-CN" altLang="en-US" sz="28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误差分析与</a:t>
            </a: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数值稳定性</a:t>
            </a:r>
            <a:endParaRPr lang="en-US" altLang="zh-CN" sz="2800" b="1" dirty="0" smtClean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Aft>
                <a:spcPct val="2000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数值计算中算法设计的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技术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数学软件（略）</a:t>
            </a:r>
            <a:endParaRPr lang="zh-CN" altLang="en-US" sz="32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48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0F12-842B-47A6-9405-C889A73B7BE6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081348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122377"/>
            <a:ext cx="3886200" cy="707886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什么是误差</a:t>
            </a:r>
            <a:endParaRPr lang="zh-CN" altLang="en-US" dirty="0"/>
          </a:p>
        </p:txBody>
      </p:sp>
      <p:sp>
        <p:nvSpPr>
          <p:cNvPr id="1081347" name="Text Box 3"/>
          <p:cNvSpPr txBox="1">
            <a:spLocks noChangeArrowheads="1"/>
          </p:cNvSpPr>
          <p:nvPr/>
        </p:nvSpPr>
        <p:spPr bwMode="auto">
          <a:xfrm>
            <a:off x="323850" y="2374191"/>
            <a:ext cx="8382000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误差的来源</a:t>
            </a:r>
          </a:p>
        </p:txBody>
      </p:sp>
      <p:sp>
        <p:nvSpPr>
          <p:cNvPr id="1081349" name="Rectangle 5"/>
          <p:cNvSpPr>
            <a:spLocks noChangeArrowheads="1"/>
          </p:cNvSpPr>
          <p:nvPr/>
        </p:nvSpPr>
        <p:spPr bwMode="auto">
          <a:xfrm>
            <a:off x="611187" y="2934088"/>
            <a:ext cx="8208963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从实际问题中抽象出数学模型 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—— 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模型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误差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通过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测量和实验得到模型中的各种数据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 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观测误差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数学模型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的数值求解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 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截断误差（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方法误差）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机器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字长有限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舍入误差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323850" y="5085184"/>
            <a:ext cx="8496300" cy="1440160"/>
          </a:xfrm>
          <a:prstGeom prst="roundRect">
            <a:avLst>
              <a:gd name="adj" fmla="val 4851"/>
            </a:avLst>
          </a:prstGeom>
          <a:solidFill>
            <a:srgbClr val="FFF5CC">
              <a:alpha val="45098"/>
            </a:srgbClr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10000"/>
              </a:lnSpc>
              <a:buClr>
                <a:srgbClr val="FF3300"/>
              </a:buClr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在数值分析中，我们总假定数学模型是准确的，因而不考虑模型误差和观测误差，主要研究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截断误差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舍入误差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对计算结果的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影响。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323850" y="934037"/>
            <a:ext cx="8496300" cy="1336380"/>
          </a:xfrm>
          <a:prstGeom prst="roundRect">
            <a:avLst>
              <a:gd name="adj" fmla="val 4851"/>
            </a:avLst>
          </a:prstGeom>
          <a:solidFill>
            <a:srgbClr val="FFF5CC">
              <a:alpha val="45098"/>
            </a:srgbClr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  <a:buClr>
                <a:srgbClr val="FF3300"/>
              </a:buClr>
            </a:pP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误差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是人们用来描述数值计算中近似解的精确程度，是科学计算中的一个十分重要的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概念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89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EC13-EAAC-4747-8F2E-C5F7420A3963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11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55626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算法设计</a:t>
            </a:r>
          </a:p>
        </p:txBody>
      </p:sp>
      <p:sp>
        <p:nvSpPr>
          <p:cNvPr id="1114115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8305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多项式计算：</a:t>
            </a:r>
            <a:r>
              <a:rPr kumimoji="0"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秦九韶算法 </a:t>
            </a:r>
            <a:r>
              <a:rPr kumimoji="0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或 </a:t>
            </a:r>
            <a:r>
              <a:rPr kumimoji="0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Horner</a:t>
            </a:r>
            <a:r>
              <a:rPr kumimoji="0"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1114123" name="Text Box 11"/>
          <p:cNvSpPr txBox="1">
            <a:spLocks noChangeArrowheads="1"/>
          </p:cNvSpPr>
          <p:nvPr/>
        </p:nvSpPr>
        <p:spPr bwMode="auto">
          <a:xfrm>
            <a:off x="250825" y="1989138"/>
            <a:ext cx="8305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迭代法与开方求值：</a:t>
            </a:r>
            <a:r>
              <a:rPr kumimoji="0"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如非线性方程的迭代法解法</a:t>
            </a:r>
          </a:p>
        </p:txBody>
      </p:sp>
      <p:sp>
        <p:nvSpPr>
          <p:cNvPr id="1114124" name="Text Box 12"/>
          <p:cNvSpPr txBox="1">
            <a:spLocks noChangeArrowheads="1"/>
          </p:cNvSpPr>
          <p:nvPr/>
        </p:nvSpPr>
        <p:spPr bwMode="auto">
          <a:xfrm>
            <a:off x="250825" y="2852738"/>
            <a:ext cx="8305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以直代曲与化整为零：</a:t>
            </a:r>
            <a:r>
              <a:rPr kumimoji="0"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如差商代替微商</a:t>
            </a:r>
          </a:p>
        </p:txBody>
      </p:sp>
      <p:sp>
        <p:nvSpPr>
          <p:cNvPr id="1114125" name="Text Box 13"/>
          <p:cNvSpPr txBox="1">
            <a:spLocks noChangeArrowheads="1"/>
          </p:cNvSpPr>
          <p:nvPr/>
        </p:nvSpPr>
        <p:spPr bwMode="auto">
          <a:xfrm>
            <a:off x="250825" y="3716338"/>
            <a:ext cx="8305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加权平均的松弛技术：</a:t>
            </a:r>
            <a:r>
              <a:rPr kumimoji="0"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 </a:t>
            </a:r>
            <a:r>
              <a:rPr kumimoji="0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Simpson </a:t>
            </a:r>
            <a:r>
              <a:rPr kumimoji="0"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408194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8BF7-473B-49AC-BCA3-38B1B235839B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104898" name="Text Box 2"/>
          <p:cNvSpPr txBox="1">
            <a:spLocks noGrp="1" noChangeArrowheads="1"/>
          </p:cNvSpPr>
          <p:nvPr>
            <p:ph type="title"/>
          </p:nvPr>
        </p:nvSpPr>
        <p:spPr>
          <a:xfrm>
            <a:off x="323850" y="188913"/>
            <a:ext cx="45720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作业</a:t>
            </a:r>
            <a:endParaRPr lang="en-US" altLang="zh-CN"/>
          </a:p>
        </p:txBody>
      </p:sp>
      <p:sp>
        <p:nvSpPr>
          <p:cNvPr id="1104899" name="Text Box 3" descr="蓝色砂纸"/>
          <p:cNvSpPr txBox="1">
            <a:spLocks noChangeArrowheads="1"/>
          </p:cNvSpPr>
          <p:nvPr/>
        </p:nvSpPr>
        <p:spPr bwMode="auto">
          <a:xfrm>
            <a:off x="250825" y="1052513"/>
            <a:ext cx="8353425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</a:pP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教材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第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19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页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11</a:t>
            </a:r>
          </a:p>
        </p:txBody>
      </p:sp>
      <p:sp>
        <p:nvSpPr>
          <p:cNvPr id="1104900" name="Text Box 4" descr="蓝色砂纸"/>
          <p:cNvSpPr txBox="1">
            <a:spLocks noChangeArrowheads="1"/>
          </p:cNvSpPr>
          <p:nvPr/>
        </p:nvSpPr>
        <p:spPr bwMode="auto">
          <a:xfrm>
            <a:off x="457798" y="1700808"/>
            <a:ext cx="8208714" cy="1692771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提示： </a:t>
            </a:r>
          </a:p>
          <a:p>
            <a:pPr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第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题中的误差指的是误差限</a:t>
            </a:r>
          </a:p>
          <a:p>
            <a:pPr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第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5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题可利用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Taylor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展开或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条件数</a:t>
            </a:r>
            <a:endParaRPr lang="en-US" altLang="zh-CN" sz="20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整数的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加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减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乘和幂运算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不用考虑舍入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误差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21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4568-9186-420C-819E-E13466C6C9A3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08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48006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误差举例</a:t>
            </a:r>
          </a:p>
        </p:txBody>
      </p:sp>
      <p:sp>
        <p:nvSpPr>
          <p:cNvPr id="1082371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28956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近似计算</a:t>
            </a:r>
            <a:endParaRPr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82372" name="Object 4"/>
          <p:cNvGraphicFramePr>
            <a:graphicFrameLocks noChangeAspect="1"/>
          </p:cNvGraphicFramePr>
          <p:nvPr/>
        </p:nvGraphicFramePr>
        <p:xfrm>
          <a:off x="2420938" y="877888"/>
          <a:ext cx="1712912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3" imgW="583920" imgH="330120" progId="Equation.DSMT4">
                  <p:embed/>
                </p:oleObj>
              </mc:Choice>
              <mc:Fallback>
                <p:oleObj name="Equation" r:id="rId3" imgW="583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877888"/>
                        <a:ext cx="1712912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20713" y="1882775"/>
            <a:ext cx="7562850" cy="2989263"/>
            <a:chOff x="620713" y="1882775"/>
            <a:chExt cx="7562850" cy="2989263"/>
          </a:xfrm>
        </p:grpSpPr>
        <p:grpSp>
          <p:nvGrpSpPr>
            <p:cNvPr id="1082373" name="Group 5"/>
            <p:cNvGrpSpPr>
              <a:grpSpLocks/>
            </p:cNvGrpSpPr>
            <p:nvPr/>
          </p:nvGrpSpPr>
          <p:grpSpPr bwMode="auto">
            <a:xfrm>
              <a:off x="620713" y="1882775"/>
              <a:ext cx="6400800" cy="527050"/>
              <a:chOff x="521" y="1390"/>
              <a:chExt cx="4032" cy="332"/>
            </a:xfrm>
          </p:grpSpPr>
          <p:sp>
            <p:nvSpPr>
              <p:cNvPr id="1082374" name="Rectangle 6"/>
              <p:cNvSpPr>
                <a:spLocks noChangeArrowheads="1"/>
              </p:cNvSpPr>
              <p:nvPr/>
            </p:nvSpPr>
            <p:spPr bwMode="auto">
              <a:xfrm>
                <a:off x="521" y="1434"/>
                <a:ext cx="40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zh-CN" altLang="en-US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解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将        作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Taylor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展开后再积分</a:t>
                </a:r>
                <a:endParaRPr lang="zh-CN" altLang="en-US" sz="32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1082375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4290092"/>
                  </p:ext>
                </p:extLst>
              </p:nvPr>
            </p:nvGraphicFramePr>
            <p:xfrm>
              <a:off x="1200" y="1390"/>
              <a:ext cx="325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" name="Equation" r:id="rId5" imgW="279360" imgH="228600" progId="Equation.DSMT4">
                      <p:embed/>
                    </p:oleObj>
                  </mc:Choice>
                  <mc:Fallback>
                    <p:oleObj name="Equation" r:id="rId5" imgW="27936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1390"/>
                            <a:ext cx="325" cy="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82376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979488" y="2533650"/>
            <a:ext cx="5867400" cy="175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" name="Equation" r:id="rId7" imgW="2819160" imgH="863280" progId="Equation.3">
                    <p:embed/>
                  </p:oleObj>
                </mc:Choice>
                <mc:Fallback>
                  <p:oleObj name="Equation" r:id="rId7" imgW="2819160" imgH="863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488" y="2533650"/>
                          <a:ext cx="5867400" cy="1757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82377" name="Group 9"/>
            <p:cNvGrpSpPr>
              <a:grpSpLocks/>
            </p:cNvGrpSpPr>
            <p:nvPr/>
          </p:nvGrpSpPr>
          <p:grpSpPr bwMode="auto">
            <a:xfrm>
              <a:off x="2620963" y="4262438"/>
              <a:ext cx="2514600" cy="609600"/>
              <a:chOff x="1872" y="2016"/>
              <a:chExt cx="1584" cy="384"/>
            </a:xfrm>
          </p:grpSpPr>
          <p:sp>
            <p:nvSpPr>
              <p:cNvPr id="1082378" name="AutoShape 10"/>
              <p:cNvSpPr>
                <a:spLocks/>
              </p:cNvSpPr>
              <p:nvPr/>
            </p:nvSpPr>
            <p:spPr bwMode="auto">
              <a:xfrm rot="-5400000">
                <a:off x="2592" y="1296"/>
                <a:ext cx="144" cy="1584"/>
              </a:xfrm>
              <a:prstGeom prst="leftBrace">
                <a:avLst>
                  <a:gd name="adj1" fmla="val 91667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2379" name="Text Box 11"/>
              <p:cNvSpPr txBox="1">
                <a:spLocks noChangeArrowheads="1"/>
              </p:cNvSpPr>
              <p:nvPr/>
            </p:nvSpPr>
            <p:spPr bwMode="auto">
              <a:xfrm>
                <a:off x="2496" y="211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CC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S</a:t>
                </a:r>
                <a:r>
                  <a:rPr lang="en-US" altLang="zh-CN" b="1" baseline="-25000">
                    <a:solidFill>
                      <a:srgbClr val="0000CC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4</a:t>
                </a:r>
                <a:endParaRPr lang="en-US" altLang="zh-CN" b="1" i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1082380" name="Group 12"/>
            <p:cNvGrpSpPr>
              <a:grpSpLocks/>
            </p:cNvGrpSpPr>
            <p:nvPr/>
          </p:nvGrpSpPr>
          <p:grpSpPr bwMode="auto">
            <a:xfrm>
              <a:off x="5516563" y="4262438"/>
              <a:ext cx="2667000" cy="609600"/>
              <a:chOff x="3696" y="2016"/>
              <a:chExt cx="1680" cy="384"/>
            </a:xfrm>
          </p:grpSpPr>
          <p:sp>
            <p:nvSpPr>
              <p:cNvPr id="1082381" name="AutoShape 13"/>
              <p:cNvSpPr>
                <a:spLocks/>
              </p:cNvSpPr>
              <p:nvPr/>
            </p:nvSpPr>
            <p:spPr bwMode="auto">
              <a:xfrm rot="-5400000">
                <a:off x="4032" y="1680"/>
                <a:ext cx="144" cy="816"/>
              </a:xfrm>
              <a:prstGeom prst="leftBrace">
                <a:avLst>
                  <a:gd name="adj1" fmla="val 47222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2382" name="Text Box 14"/>
              <p:cNvSpPr txBox="1">
                <a:spLocks noChangeArrowheads="1"/>
              </p:cNvSpPr>
              <p:nvPr/>
            </p:nvSpPr>
            <p:spPr bwMode="auto">
              <a:xfrm>
                <a:off x="3936" y="2112"/>
                <a:ext cx="14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CC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R</a:t>
                </a:r>
                <a:r>
                  <a:rPr lang="en-US" altLang="zh-CN" b="1" baseline="-25000">
                    <a:solidFill>
                      <a:srgbClr val="0000CC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4</a:t>
                </a:r>
                <a:endParaRPr lang="zh-CN" altLang="en-US" b="1" i="1">
                  <a:solidFill>
                    <a:srgbClr val="0000CC"/>
                  </a:solidFill>
                  <a:latin typeface="Arial" panose="020B0604020202020204" pitchFamily="34" charset="0"/>
                  <a:ea typeface="楷体_GB2312" panose="02010609030101010101" pitchFamily="49" charset="-122"/>
                </a:endParaRPr>
              </a:p>
            </p:txBody>
          </p:sp>
        </p:grpSp>
      </p:grpSp>
      <p:grpSp>
        <p:nvGrpSpPr>
          <p:cNvPr id="1082383" name="Group 15"/>
          <p:cNvGrpSpPr>
            <a:grpSpLocks/>
          </p:cNvGrpSpPr>
          <p:nvPr/>
        </p:nvGrpSpPr>
        <p:grpSpPr bwMode="auto">
          <a:xfrm>
            <a:off x="620713" y="4622800"/>
            <a:ext cx="2838450" cy="852488"/>
            <a:chOff x="502" y="3120"/>
            <a:chExt cx="1552" cy="443"/>
          </a:xfrm>
        </p:grpSpPr>
        <p:graphicFrame>
          <p:nvGraphicFramePr>
            <p:cNvPr id="1082384" name="Object 16"/>
            <p:cNvGraphicFramePr>
              <a:graphicFrameLocks noChangeAspect="1"/>
            </p:cNvGraphicFramePr>
            <p:nvPr/>
          </p:nvGraphicFramePr>
          <p:xfrm>
            <a:off x="830" y="3120"/>
            <a:ext cx="1224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" name="Equation" r:id="rId9" imgW="914400" imgH="355320" progId="Equation.DSMT4">
                    <p:embed/>
                  </p:oleObj>
                </mc:Choice>
                <mc:Fallback>
                  <p:oleObj name="Equation" r:id="rId9" imgW="91440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" y="3120"/>
                          <a:ext cx="1224" cy="44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2385" name="Text Box 17"/>
            <p:cNvSpPr txBox="1">
              <a:spLocks noChangeArrowheads="1"/>
            </p:cNvSpPr>
            <p:nvPr/>
          </p:nvSpPr>
          <p:spPr bwMode="auto">
            <a:xfrm>
              <a:off x="502" y="3192"/>
              <a:ext cx="288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  <a:ea typeface="黑体" panose="02010609060101010101" pitchFamily="49" charset="-122"/>
                </a:rPr>
                <a:t>取</a:t>
              </a:r>
            </a:p>
          </p:txBody>
        </p:sp>
      </p:grpSp>
      <p:grpSp>
        <p:nvGrpSpPr>
          <p:cNvPr id="1082386" name="Group 18"/>
          <p:cNvGrpSpPr>
            <a:grpSpLocks/>
          </p:cNvGrpSpPr>
          <p:nvPr/>
        </p:nvGrpSpPr>
        <p:grpSpPr bwMode="auto">
          <a:xfrm>
            <a:off x="620713" y="5557838"/>
            <a:ext cx="7920037" cy="863600"/>
            <a:chOff x="431" y="3702"/>
            <a:chExt cx="4989" cy="544"/>
          </a:xfrm>
        </p:grpSpPr>
        <p:sp>
          <p:nvSpPr>
            <p:cNvPr id="1082387" name="Text Box 19"/>
            <p:cNvSpPr txBox="1">
              <a:spLocks noChangeArrowheads="1"/>
            </p:cNvSpPr>
            <p:nvPr/>
          </p:nvSpPr>
          <p:spPr bwMode="auto">
            <a:xfrm>
              <a:off x="431" y="3793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则</a:t>
              </a:r>
            </a:p>
          </p:txBody>
        </p:sp>
        <p:graphicFrame>
          <p:nvGraphicFramePr>
            <p:cNvPr id="1082388" name="Object 20"/>
            <p:cNvGraphicFramePr>
              <a:graphicFrameLocks noChangeAspect="1"/>
            </p:cNvGraphicFramePr>
            <p:nvPr/>
          </p:nvGraphicFramePr>
          <p:xfrm>
            <a:off x="735" y="3702"/>
            <a:ext cx="2562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" name="Equation" r:id="rId11" imgW="1650960" imgH="393480" progId="Equation.DSMT4">
                    <p:embed/>
                  </p:oleObj>
                </mc:Choice>
                <mc:Fallback>
                  <p:oleObj name="Equation" r:id="rId11" imgW="16509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" y="3702"/>
                          <a:ext cx="2562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2389" name="Text Box 21"/>
            <p:cNvSpPr txBox="1">
              <a:spLocks noChangeArrowheads="1"/>
            </p:cNvSpPr>
            <p:nvPr/>
          </p:nvSpPr>
          <p:spPr bwMode="auto">
            <a:xfrm>
              <a:off x="3288" y="3793"/>
              <a:ext cx="2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称为 </a:t>
              </a:r>
              <a:r>
                <a:rPr lang="zh-CN" altLang="en-US" sz="28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截断误差</a:t>
              </a:r>
              <a:endPara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66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8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08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4D57-6DC9-4B3E-A39A-F1F9A88C1CC2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48006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误差举例</a:t>
            </a:r>
          </a:p>
        </p:txBody>
      </p:sp>
      <p:graphicFrame>
        <p:nvGraphicFramePr>
          <p:cNvPr id="1083395" name="Object 3"/>
          <p:cNvGraphicFramePr>
            <a:graphicFrameLocks noChangeAspect="1"/>
          </p:cNvGraphicFramePr>
          <p:nvPr/>
        </p:nvGraphicFramePr>
        <p:xfrm>
          <a:off x="2843213" y="1484313"/>
          <a:ext cx="2284412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3" imgW="1143000" imgH="393480" progId="Equation.DSMT4">
                  <p:embed/>
                </p:oleObj>
              </mc:Choice>
              <mc:Fallback>
                <p:oleObj name="Equation" r:id="rId3" imgW="1143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484313"/>
                        <a:ext cx="2284412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3396" name="Group 4"/>
          <p:cNvGrpSpPr>
            <a:grpSpLocks/>
          </p:cNvGrpSpPr>
          <p:nvPr/>
        </p:nvGrpSpPr>
        <p:grpSpPr bwMode="auto">
          <a:xfrm>
            <a:off x="2987675" y="2276475"/>
            <a:ext cx="4106863" cy="838200"/>
            <a:chOff x="1882" y="1434"/>
            <a:chExt cx="2587" cy="528"/>
          </a:xfrm>
        </p:grpSpPr>
        <p:sp>
          <p:nvSpPr>
            <p:cNvPr id="1083397" name="Text Box 5"/>
            <p:cNvSpPr txBox="1">
              <a:spLocks noChangeArrowheads="1"/>
            </p:cNvSpPr>
            <p:nvPr/>
          </p:nvSpPr>
          <p:spPr bwMode="auto">
            <a:xfrm>
              <a:off x="1973" y="1570"/>
              <a:ext cx="24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保留小数点后 4 位数字</a:t>
              </a:r>
              <a:endPara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83398" name="Line 6"/>
            <p:cNvSpPr>
              <a:spLocks noChangeShapeType="1"/>
            </p:cNvSpPr>
            <p:nvPr/>
          </p:nvSpPr>
          <p:spPr bwMode="auto">
            <a:xfrm>
              <a:off x="1882" y="1434"/>
              <a:ext cx="0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0833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307602"/>
              </p:ext>
            </p:extLst>
          </p:nvPr>
        </p:nvGraphicFramePr>
        <p:xfrm>
          <a:off x="2498725" y="3119438"/>
          <a:ext cx="43386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5" imgW="2171520" imgH="634680" progId="Equation.DSMT4">
                  <p:embed/>
                </p:oleObj>
              </mc:Choice>
              <mc:Fallback>
                <p:oleObj name="Equation" r:id="rId5" imgW="217152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3119438"/>
                        <a:ext cx="43386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3400" name="Group 8"/>
          <p:cNvGrpSpPr>
            <a:grpSpLocks/>
          </p:cNvGrpSpPr>
          <p:nvPr/>
        </p:nvGrpSpPr>
        <p:grpSpPr bwMode="auto">
          <a:xfrm>
            <a:off x="3347863" y="3501008"/>
            <a:ext cx="3489499" cy="1595437"/>
            <a:chOff x="2245" y="2205"/>
            <a:chExt cx="2043" cy="1005"/>
          </a:xfrm>
        </p:grpSpPr>
        <p:sp>
          <p:nvSpPr>
            <p:cNvPr id="1083401" name="Text Box 9"/>
            <p:cNvSpPr txBox="1">
              <a:spLocks noChangeArrowheads="1"/>
            </p:cNvSpPr>
            <p:nvPr/>
          </p:nvSpPr>
          <p:spPr bwMode="auto">
            <a:xfrm>
              <a:off x="2925" y="2877"/>
              <a:ext cx="1044" cy="333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舍入误差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83402" name="Line 10"/>
            <p:cNvSpPr>
              <a:spLocks noChangeShapeType="1"/>
            </p:cNvSpPr>
            <p:nvPr/>
          </p:nvSpPr>
          <p:spPr bwMode="auto">
            <a:xfrm>
              <a:off x="2581" y="2253"/>
              <a:ext cx="465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3403" name="Line 11"/>
            <p:cNvSpPr>
              <a:spLocks noChangeShapeType="1"/>
            </p:cNvSpPr>
            <p:nvPr/>
          </p:nvSpPr>
          <p:spPr bwMode="auto">
            <a:xfrm flipV="1">
              <a:off x="2245" y="2205"/>
              <a:ext cx="5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3404" name="Line 12"/>
            <p:cNvSpPr>
              <a:spLocks noChangeShapeType="1"/>
            </p:cNvSpPr>
            <p:nvPr/>
          </p:nvSpPr>
          <p:spPr bwMode="auto">
            <a:xfrm>
              <a:off x="3805" y="2205"/>
              <a:ext cx="483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3405" name="Line 13"/>
            <p:cNvSpPr>
              <a:spLocks noChangeShapeType="1"/>
            </p:cNvSpPr>
            <p:nvPr/>
          </p:nvSpPr>
          <p:spPr bwMode="auto">
            <a:xfrm flipH="1">
              <a:off x="3721" y="2253"/>
              <a:ext cx="221" cy="576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083406" name="Object 14"/>
          <p:cNvGraphicFramePr>
            <a:graphicFrameLocks noChangeAspect="1"/>
          </p:cNvGraphicFramePr>
          <p:nvPr/>
        </p:nvGraphicFramePr>
        <p:xfrm>
          <a:off x="611188" y="1484313"/>
          <a:ext cx="223837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7" imgW="914400" imgH="355320" progId="Equation.DSMT4">
                  <p:embed/>
                </p:oleObj>
              </mc:Choice>
              <mc:Fallback>
                <p:oleObj name="Equation" r:id="rId7" imgW="9144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84313"/>
                        <a:ext cx="2238375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87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8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8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E934-44F5-4DC0-8AF0-F7AB04ED4EA9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08441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51816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绝对误差</a:t>
            </a:r>
          </a:p>
        </p:txBody>
      </p:sp>
      <p:sp>
        <p:nvSpPr>
          <p:cNvPr id="1084421" name="Rectangle 5"/>
          <p:cNvSpPr>
            <a:spLocks noChangeArrowheads="1"/>
          </p:cNvSpPr>
          <p:nvPr/>
        </p:nvSpPr>
        <p:spPr bwMode="auto">
          <a:xfrm>
            <a:off x="323850" y="2780977"/>
            <a:ext cx="8424863" cy="96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绝对误差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可正可负</a:t>
            </a:r>
          </a:p>
          <a:p>
            <a:pPr>
              <a:lnSpc>
                <a:spcPct val="115000"/>
              </a:lnSpc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绝对误差通常是不可知的</a:t>
            </a:r>
          </a:p>
        </p:txBody>
      </p:sp>
      <p:sp>
        <p:nvSpPr>
          <p:cNvPr id="1084423" name="Rectangle 7"/>
          <p:cNvSpPr>
            <a:spLocks noChangeArrowheads="1"/>
          </p:cNvSpPr>
          <p:nvPr/>
        </p:nvSpPr>
        <p:spPr bwMode="auto">
          <a:xfrm>
            <a:off x="384552" y="5697863"/>
            <a:ext cx="8424863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做误差估计时所求的是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绝对误差限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，越小越好！</a:t>
            </a:r>
          </a:p>
          <a:p>
            <a:pPr>
              <a:lnSpc>
                <a:spcPct val="115000"/>
              </a:lnSpc>
              <a:spcAft>
                <a:spcPct val="1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但绝对误差限却不能很好地表示近似值的精确程度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323972" y="986780"/>
            <a:ext cx="8496300" cy="1715146"/>
          </a:xfrm>
          <a:prstGeom prst="roundRect">
            <a:avLst>
              <a:gd name="adj" fmla="val 4851"/>
            </a:avLst>
          </a:prstGeom>
          <a:solidFill>
            <a:srgbClr val="FFF5CC">
              <a:alpha val="45098"/>
            </a:srgbClr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定义：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为精确值，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x*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为它的一个近似值，则称</a:t>
            </a:r>
          </a:p>
          <a:p>
            <a:pPr lvl="0">
              <a:spcBef>
                <a:spcPct val="20000"/>
              </a:spcBef>
              <a:spcAft>
                <a:spcPct val="2000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 =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 </a:t>
            </a:r>
            <a:r>
              <a:rPr lang="en-US" altLang="zh-CN" sz="32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-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为近似值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x*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绝对误差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，有时简称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误差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084420" name="Rectangle 4"/>
          <p:cNvSpPr>
            <a:spLocks noChangeArrowheads="1"/>
          </p:cNvSpPr>
          <p:nvPr/>
        </p:nvSpPr>
        <p:spPr bwMode="auto">
          <a:xfrm>
            <a:off x="6588125" y="2276475"/>
            <a:ext cx="2374900" cy="835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精确值</a:t>
            </a:r>
            <a:b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x*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近似值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323972" y="3866828"/>
            <a:ext cx="8496300" cy="1715146"/>
          </a:xfrm>
          <a:prstGeom prst="roundRect">
            <a:avLst>
              <a:gd name="adj" fmla="val 4851"/>
            </a:avLst>
          </a:prstGeom>
          <a:solidFill>
            <a:srgbClr val="FFF5CC">
              <a:alpha val="45098"/>
            </a:srgbClr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定义：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存在一个正数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*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，使得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</a:p>
          <a:p>
            <a:pPr lvl="0">
              <a:spcBef>
                <a:spcPct val="10000"/>
              </a:spcBef>
              <a:spcAft>
                <a:spcPct val="10000"/>
              </a:spcAft>
            </a:pP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|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*| = |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 </a:t>
            </a:r>
            <a:r>
              <a:rPr lang="en-US" altLang="zh-CN" sz="3200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-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 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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*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则称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*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绝对误差限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，简称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误差限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。记：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±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*</a:t>
            </a:r>
          </a:p>
        </p:txBody>
      </p:sp>
    </p:spTree>
    <p:extLst>
      <p:ext uri="{BB962C8B-B14F-4D97-AF65-F5344CB8AC3E}">
        <p14:creationId xmlns:p14="http://schemas.microsoft.com/office/powerpoint/2010/main" val="243997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8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423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8285-77EC-46F9-BD26-1816A722F9C7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08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51816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相对误差</a:t>
            </a:r>
          </a:p>
        </p:txBody>
      </p:sp>
      <p:grpSp>
        <p:nvGrpSpPr>
          <p:cNvPr id="1086467" name="Group 3"/>
          <p:cNvGrpSpPr>
            <a:grpSpLocks/>
          </p:cNvGrpSpPr>
          <p:nvPr/>
        </p:nvGrpSpPr>
        <p:grpSpPr bwMode="auto">
          <a:xfrm>
            <a:off x="7386638" y="4191000"/>
            <a:ext cx="1757362" cy="2092325"/>
            <a:chOff x="4224" y="2688"/>
            <a:chExt cx="1107" cy="1318"/>
          </a:xfrm>
        </p:grpSpPr>
        <p:sp>
          <p:nvSpPr>
            <p:cNvPr id="1086468" name="Freeform 4"/>
            <p:cNvSpPr>
              <a:spLocks/>
            </p:cNvSpPr>
            <p:nvPr/>
          </p:nvSpPr>
          <p:spPr bwMode="auto">
            <a:xfrm flipH="1">
              <a:off x="4574" y="2927"/>
              <a:ext cx="632" cy="391"/>
            </a:xfrm>
            <a:custGeom>
              <a:avLst/>
              <a:gdLst>
                <a:gd name="T0" fmla="*/ 211 w 2387"/>
                <a:gd name="T1" fmla="*/ 1209 h 1296"/>
                <a:gd name="T2" fmla="*/ 380 w 2387"/>
                <a:gd name="T3" fmla="*/ 1209 h 1296"/>
                <a:gd name="T4" fmla="*/ 509 w 2387"/>
                <a:gd name="T5" fmla="*/ 1201 h 1296"/>
                <a:gd name="T6" fmla="*/ 545 w 2387"/>
                <a:gd name="T7" fmla="*/ 861 h 1296"/>
                <a:gd name="T8" fmla="*/ 452 w 2387"/>
                <a:gd name="T9" fmla="*/ 815 h 1296"/>
                <a:gd name="T10" fmla="*/ 464 w 2387"/>
                <a:gd name="T11" fmla="*/ 749 h 1296"/>
                <a:gd name="T12" fmla="*/ 785 w 2387"/>
                <a:gd name="T13" fmla="*/ 735 h 1296"/>
                <a:gd name="T14" fmla="*/ 1036 w 2387"/>
                <a:gd name="T15" fmla="*/ 640 h 1296"/>
                <a:gd name="T16" fmla="*/ 1005 w 2387"/>
                <a:gd name="T17" fmla="*/ 1169 h 1296"/>
                <a:gd name="T18" fmla="*/ 1946 w 2387"/>
                <a:gd name="T19" fmla="*/ 1216 h 1296"/>
                <a:gd name="T20" fmla="*/ 2161 w 2387"/>
                <a:gd name="T21" fmla="*/ 1296 h 1296"/>
                <a:gd name="T22" fmla="*/ 2387 w 2387"/>
                <a:gd name="T23" fmla="*/ 1180 h 1296"/>
                <a:gd name="T24" fmla="*/ 2323 w 2387"/>
                <a:gd name="T25" fmla="*/ 847 h 1296"/>
                <a:gd name="T26" fmla="*/ 2222 w 2387"/>
                <a:gd name="T27" fmla="*/ 821 h 1296"/>
                <a:gd name="T28" fmla="*/ 2058 w 2387"/>
                <a:gd name="T29" fmla="*/ 199 h 1296"/>
                <a:gd name="T30" fmla="*/ 1832 w 2387"/>
                <a:gd name="T31" fmla="*/ 74 h 1296"/>
                <a:gd name="T32" fmla="*/ 1363 w 2387"/>
                <a:gd name="T33" fmla="*/ 0 h 1296"/>
                <a:gd name="T34" fmla="*/ 1104 w 2387"/>
                <a:gd name="T35" fmla="*/ 19 h 1296"/>
                <a:gd name="T36" fmla="*/ 690 w 2387"/>
                <a:gd name="T37" fmla="*/ 140 h 1296"/>
                <a:gd name="T38" fmla="*/ 201 w 2387"/>
                <a:gd name="T39" fmla="*/ 334 h 1296"/>
                <a:gd name="T40" fmla="*/ 106 w 2387"/>
                <a:gd name="T41" fmla="*/ 427 h 1296"/>
                <a:gd name="T42" fmla="*/ 66 w 2387"/>
                <a:gd name="T43" fmla="*/ 790 h 1296"/>
                <a:gd name="T44" fmla="*/ 0 w 2387"/>
                <a:gd name="T45" fmla="*/ 861 h 1296"/>
                <a:gd name="T46" fmla="*/ 97 w 2387"/>
                <a:gd name="T47" fmla="*/ 1136 h 1296"/>
                <a:gd name="T48" fmla="*/ 211 w 2387"/>
                <a:gd name="T49" fmla="*/ 1209 h 1296"/>
                <a:gd name="T50" fmla="*/ 211 w 2387"/>
                <a:gd name="T51" fmla="*/ 1209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87" h="1296">
                  <a:moveTo>
                    <a:pt x="211" y="1209"/>
                  </a:moveTo>
                  <a:lnTo>
                    <a:pt x="380" y="1209"/>
                  </a:lnTo>
                  <a:lnTo>
                    <a:pt x="509" y="1201"/>
                  </a:lnTo>
                  <a:lnTo>
                    <a:pt x="545" y="861"/>
                  </a:lnTo>
                  <a:lnTo>
                    <a:pt x="452" y="815"/>
                  </a:lnTo>
                  <a:lnTo>
                    <a:pt x="464" y="749"/>
                  </a:lnTo>
                  <a:lnTo>
                    <a:pt x="785" y="735"/>
                  </a:lnTo>
                  <a:lnTo>
                    <a:pt x="1036" y="640"/>
                  </a:lnTo>
                  <a:lnTo>
                    <a:pt x="1005" y="1169"/>
                  </a:lnTo>
                  <a:lnTo>
                    <a:pt x="1946" y="1216"/>
                  </a:lnTo>
                  <a:lnTo>
                    <a:pt x="2161" y="1296"/>
                  </a:lnTo>
                  <a:lnTo>
                    <a:pt x="2387" y="1180"/>
                  </a:lnTo>
                  <a:lnTo>
                    <a:pt x="2323" y="847"/>
                  </a:lnTo>
                  <a:lnTo>
                    <a:pt x="2222" y="821"/>
                  </a:lnTo>
                  <a:lnTo>
                    <a:pt x="2058" y="199"/>
                  </a:lnTo>
                  <a:lnTo>
                    <a:pt x="1832" y="74"/>
                  </a:lnTo>
                  <a:lnTo>
                    <a:pt x="1363" y="0"/>
                  </a:lnTo>
                  <a:lnTo>
                    <a:pt x="1104" y="19"/>
                  </a:lnTo>
                  <a:lnTo>
                    <a:pt x="690" y="140"/>
                  </a:lnTo>
                  <a:lnTo>
                    <a:pt x="201" y="334"/>
                  </a:lnTo>
                  <a:lnTo>
                    <a:pt x="106" y="427"/>
                  </a:lnTo>
                  <a:lnTo>
                    <a:pt x="66" y="790"/>
                  </a:lnTo>
                  <a:lnTo>
                    <a:pt x="0" y="861"/>
                  </a:lnTo>
                  <a:lnTo>
                    <a:pt x="97" y="1136"/>
                  </a:lnTo>
                  <a:lnTo>
                    <a:pt x="211" y="1209"/>
                  </a:lnTo>
                  <a:lnTo>
                    <a:pt x="211" y="1209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69" name="Freeform 5"/>
            <p:cNvSpPr>
              <a:spLocks/>
            </p:cNvSpPr>
            <p:nvPr/>
          </p:nvSpPr>
          <p:spPr bwMode="auto">
            <a:xfrm flipH="1">
              <a:off x="4753" y="2926"/>
              <a:ext cx="432" cy="254"/>
            </a:xfrm>
            <a:custGeom>
              <a:avLst/>
              <a:gdLst>
                <a:gd name="T0" fmla="*/ 123 w 1636"/>
                <a:gd name="T1" fmla="*/ 371 h 842"/>
                <a:gd name="T2" fmla="*/ 76 w 1636"/>
                <a:gd name="T3" fmla="*/ 477 h 842"/>
                <a:gd name="T4" fmla="*/ 83 w 1636"/>
                <a:gd name="T5" fmla="*/ 526 h 842"/>
                <a:gd name="T6" fmla="*/ 110 w 1636"/>
                <a:gd name="T7" fmla="*/ 534 h 842"/>
                <a:gd name="T8" fmla="*/ 144 w 1636"/>
                <a:gd name="T9" fmla="*/ 481 h 842"/>
                <a:gd name="T10" fmla="*/ 169 w 1636"/>
                <a:gd name="T11" fmla="*/ 511 h 842"/>
                <a:gd name="T12" fmla="*/ 268 w 1636"/>
                <a:gd name="T13" fmla="*/ 572 h 842"/>
                <a:gd name="T14" fmla="*/ 462 w 1636"/>
                <a:gd name="T15" fmla="*/ 621 h 842"/>
                <a:gd name="T16" fmla="*/ 678 w 1636"/>
                <a:gd name="T17" fmla="*/ 608 h 842"/>
                <a:gd name="T18" fmla="*/ 832 w 1636"/>
                <a:gd name="T19" fmla="*/ 504 h 842"/>
                <a:gd name="T20" fmla="*/ 914 w 1636"/>
                <a:gd name="T21" fmla="*/ 367 h 842"/>
                <a:gd name="T22" fmla="*/ 927 w 1636"/>
                <a:gd name="T23" fmla="*/ 198 h 842"/>
                <a:gd name="T24" fmla="*/ 882 w 1636"/>
                <a:gd name="T25" fmla="*/ 131 h 842"/>
                <a:gd name="T26" fmla="*/ 973 w 1636"/>
                <a:gd name="T27" fmla="*/ 158 h 842"/>
                <a:gd name="T28" fmla="*/ 986 w 1636"/>
                <a:gd name="T29" fmla="*/ 93 h 842"/>
                <a:gd name="T30" fmla="*/ 998 w 1636"/>
                <a:gd name="T31" fmla="*/ 59 h 842"/>
                <a:gd name="T32" fmla="*/ 1060 w 1636"/>
                <a:gd name="T33" fmla="*/ 30 h 842"/>
                <a:gd name="T34" fmla="*/ 1252 w 1636"/>
                <a:gd name="T35" fmla="*/ 0 h 842"/>
                <a:gd name="T36" fmla="*/ 1279 w 1636"/>
                <a:gd name="T37" fmla="*/ 161 h 842"/>
                <a:gd name="T38" fmla="*/ 1363 w 1636"/>
                <a:gd name="T39" fmla="*/ 260 h 842"/>
                <a:gd name="T40" fmla="*/ 1513 w 1636"/>
                <a:gd name="T41" fmla="*/ 281 h 842"/>
                <a:gd name="T42" fmla="*/ 1536 w 1636"/>
                <a:gd name="T43" fmla="*/ 344 h 842"/>
                <a:gd name="T44" fmla="*/ 1636 w 1636"/>
                <a:gd name="T45" fmla="*/ 559 h 842"/>
                <a:gd name="T46" fmla="*/ 1444 w 1636"/>
                <a:gd name="T47" fmla="*/ 384 h 842"/>
                <a:gd name="T48" fmla="*/ 1321 w 1636"/>
                <a:gd name="T49" fmla="*/ 443 h 842"/>
                <a:gd name="T50" fmla="*/ 1228 w 1636"/>
                <a:gd name="T51" fmla="*/ 553 h 842"/>
                <a:gd name="T52" fmla="*/ 876 w 1636"/>
                <a:gd name="T53" fmla="*/ 768 h 842"/>
                <a:gd name="T54" fmla="*/ 331 w 1636"/>
                <a:gd name="T55" fmla="*/ 699 h 842"/>
                <a:gd name="T56" fmla="*/ 205 w 1636"/>
                <a:gd name="T57" fmla="*/ 829 h 842"/>
                <a:gd name="T58" fmla="*/ 0 w 1636"/>
                <a:gd name="T59" fmla="*/ 842 h 842"/>
                <a:gd name="T60" fmla="*/ 4 w 1636"/>
                <a:gd name="T61" fmla="*/ 475 h 842"/>
                <a:gd name="T62" fmla="*/ 123 w 1636"/>
                <a:gd name="T63" fmla="*/ 371 h 842"/>
                <a:gd name="T64" fmla="*/ 123 w 1636"/>
                <a:gd name="T65" fmla="*/ 37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6" h="842">
                  <a:moveTo>
                    <a:pt x="123" y="371"/>
                  </a:moveTo>
                  <a:lnTo>
                    <a:pt x="76" y="477"/>
                  </a:lnTo>
                  <a:lnTo>
                    <a:pt x="83" y="526"/>
                  </a:lnTo>
                  <a:lnTo>
                    <a:pt x="110" y="534"/>
                  </a:lnTo>
                  <a:lnTo>
                    <a:pt x="144" y="481"/>
                  </a:lnTo>
                  <a:lnTo>
                    <a:pt x="169" y="511"/>
                  </a:lnTo>
                  <a:lnTo>
                    <a:pt x="268" y="572"/>
                  </a:lnTo>
                  <a:lnTo>
                    <a:pt x="462" y="621"/>
                  </a:lnTo>
                  <a:lnTo>
                    <a:pt x="678" y="608"/>
                  </a:lnTo>
                  <a:lnTo>
                    <a:pt x="832" y="504"/>
                  </a:lnTo>
                  <a:lnTo>
                    <a:pt x="914" y="367"/>
                  </a:lnTo>
                  <a:lnTo>
                    <a:pt x="927" y="198"/>
                  </a:lnTo>
                  <a:lnTo>
                    <a:pt x="882" y="131"/>
                  </a:lnTo>
                  <a:lnTo>
                    <a:pt x="973" y="158"/>
                  </a:lnTo>
                  <a:lnTo>
                    <a:pt x="986" y="93"/>
                  </a:lnTo>
                  <a:lnTo>
                    <a:pt x="998" y="59"/>
                  </a:lnTo>
                  <a:lnTo>
                    <a:pt x="1060" y="30"/>
                  </a:lnTo>
                  <a:lnTo>
                    <a:pt x="1252" y="0"/>
                  </a:lnTo>
                  <a:lnTo>
                    <a:pt x="1279" y="161"/>
                  </a:lnTo>
                  <a:lnTo>
                    <a:pt x="1363" y="260"/>
                  </a:lnTo>
                  <a:lnTo>
                    <a:pt x="1513" y="281"/>
                  </a:lnTo>
                  <a:lnTo>
                    <a:pt x="1536" y="344"/>
                  </a:lnTo>
                  <a:lnTo>
                    <a:pt x="1636" y="559"/>
                  </a:lnTo>
                  <a:lnTo>
                    <a:pt x="1444" y="384"/>
                  </a:lnTo>
                  <a:lnTo>
                    <a:pt x="1321" y="443"/>
                  </a:lnTo>
                  <a:lnTo>
                    <a:pt x="1228" y="553"/>
                  </a:lnTo>
                  <a:lnTo>
                    <a:pt x="876" y="768"/>
                  </a:lnTo>
                  <a:lnTo>
                    <a:pt x="331" y="699"/>
                  </a:lnTo>
                  <a:lnTo>
                    <a:pt x="205" y="829"/>
                  </a:lnTo>
                  <a:lnTo>
                    <a:pt x="0" y="842"/>
                  </a:lnTo>
                  <a:lnTo>
                    <a:pt x="4" y="475"/>
                  </a:lnTo>
                  <a:lnTo>
                    <a:pt x="123" y="371"/>
                  </a:lnTo>
                  <a:lnTo>
                    <a:pt x="123" y="371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70" name="Freeform 6"/>
            <p:cNvSpPr>
              <a:spLocks/>
            </p:cNvSpPr>
            <p:nvPr/>
          </p:nvSpPr>
          <p:spPr bwMode="auto">
            <a:xfrm flipH="1">
              <a:off x="4493" y="2966"/>
              <a:ext cx="681" cy="919"/>
            </a:xfrm>
            <a:custGeom>
              <a:avLst/>
              <a:gdLst>
                <a:gd name="T0" fmla="*/ 0 w 2575"/>
                <a:gd name="T1" fmla="*/ 2747 h 3043"/>
                <a:gd name="T2" fmla="*/ 182 w 2575"/>
                <a:gd name="T3" fmla="*/ 2095 h 3043"/>
                <a:gd name="T4" fmla="*/ 517 w 2575"/>
                <a:gd name="T5" fmla="*/ 1783 h 3043"/>
                <a:gd name="T6" fmla="*/ 549 w 2575"/>
                <a:gd name="T7" fmla="*/ 1388 h 3043"/>
                <a:gd name="T8" fmla="*/ 832 w 2575"/>
                <a:gd name="T9" fmla="*/ 1163 h 3043"/>
                <a:gd name="T10" fmla="*/ 977 w 2575"/>
                <a:gd name="T11" fmla="*/ 496 h 3043"/>
                <a:gd name="T12" fmla="*/ 986 w 2575"/>
                <a:gd name="T13" fmla="*/ 302 h 3043"/>
                <a:gd name="T14" fmla="*/ 980 w 2575"/>
                <a:gd name="T15" fmla="*/ 2 h 3043"/>
                <a:gd name="T16" fmla="*/ 1055 w 2575"/>
                <a:gd name="T17" fmla="*/ 0 h 3043"/>
                <a:gd name="T18" fmla="*/ 1136 w 2575"/>
                <a:gd name="T19" fmla="*/ 194 h 3043"/>
                <a:gd name="T20" fmla="*/ 1199 w 2575"/>
                <a:gd name="T21" fmla="*/ 583 h 3043"/>
                <a:gd name="T22" fmla="*/ 1170 w 2575"/>
                <a:gd name="T23" fmla="*/ 943 h 3043"/>
                <a:gd name="T24" fmla="*/ 1551 w 2575"/>
                <a:gd name="T25" fmla="*/ 948 h 3043"/>
                <a:gd name="T26" fmla="*/ 1661 w 2575"/>
                <a:gd name="T27" fmla="*/ 420 h 3043"/>
                <a:gd name="T28" fmla="*/ 1661 w 2575"/>
                <a:gd name="T29" fmla="*/ 38 h 3043"/>
                <a:gd name="T30" fmla="*/ 1708 w 2575"/>
                <a:gd name="T31" fmla="*/ 78 h 3043"/>
                <a:gd name="T32" fmla="*/ 1802 w 2575"/>
                <a:gd name="T33" fmla="*/ 429 h 3043"/>
                <a:gd name="T34" fmla="*/ 1748 w 2575"/>
                <a:gd name="T35" fmla="*/ 994 h 3043"/>
                <a:gd name="T36" fmla="*/ 1636 w 2575"/>
                <a:gd name="T37" fmla="*/ 1424 h 3043"/>
                <a:gd name="T38" fmla="*/ 1935 w 2575"/>
                <a:gd name="T39" fmla="*/ 1553 h 3043"/>
                <a:gd name="T40" fmla="*/ 2233 w 2575"/>
                <a:gd name="T41" fmla="*/ 1849 h 3043"/>
                <a:gd name="T42" fmla="*/ 2440 w 2575"/>
                <a:gd name="T43" fmla="*/ 2260 h 3043"/>
                <a:gd name="T44" fmla="*/ 2528 w 2575"/>
                <a:gd name="T45" fmla="*/ 2648 h 3043"/>
                <a:gd name="T46" fmla="*/ 2575 w 2575"/>
                <a:gd name="T47" fmla="*/ 3013 h 3043"/>
                <a:gd name="T48" fmla="*/ 2163 w 2575"/>
                <a:gd name="T49" fmla="*/ 3043 h 3043"/>
                <a:gd name="T50" fmla="*/ 1955 w 2575"/>
                <a:gd name="T51" fmla="*/ 2311 h 3043"/>
                <a:gd name="T52" fmla="*/ 1781 w 2575"/>
                <a:gd name="T53" fmla="*/ 2121 h 3043"/>
                <a:gd name="T54" fmla="*/ 1347 w 2575"/>
                <a:gd name="T55" fmla="*/ 1937 h 3043"/>
                <a:gd name="T56" fmla="*/ 1165 w 2575"/>
                <a:gd name="T57" fmla="*/ 1952 h 3043"/>
                <a:gd name="T58" fmla="*/ 914 w 2575"/>
                <a:gd name="T59" fmla="*/ 2121 h 3043"/>
                <a:gd name="T60" fmla="*/ 669 w 2575"/>
                <a:gd name="T61" fmla="*/ 2403 h 3043"/>
                <a:gd name="T62" fmla="*/ 517 w 2575"/>
                <a:gd name="T63" fmla="*/ 2631 h 3043"/>
                <a:gd name="T64" fmla="*/ 452 w 2575"/>
                <a:gd name="T65" fmla="*/ 2977 h 3043"/>
                <a:gd name="T66" fmla="*/ 140 w 2575"/>
                <a:gd name="T67" fmla="*/ 3001 h 3043"/>
                <a:gd name="T68" fmla="*/ 0 w 2575"/>
                <a:gd name="T69" fmla="*/ 2747 h 3043"/>
                <a:gd name="T70" fmla="*/ 0 w 2575"/>
                <a:gd name="T71" fmla="*/ 2747 h 3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043">
                  <a:moveTo>
                    <a:pt x="0" y="2747"/>
                  </a:moveTo>
                  <a:lnTo>
                    <a:pt x="182" y="2095"/>
                  </a:lnTo>
                  <a:lnTo>
                    <a:pt x="517" y="1783"/>
                  </a:lnTo>
                  <a:lnTo>
                    <a:pt x="549" y="1388"/>
                  </a:lnTo>
                  <a:lnTo>
                    <a:pt x="832" y="1163"/>
                  </a:lnTo>
                  <a:lnTo>
                    <a:pt x="977" y="496"/>
                  </a:lnTo>
                  <a:lnTo>
                    <a:pt x="986" y="302"/>
                  </a:lnTo>
                  <a:lnTo>
                    <a:pt x="980" y="2"/>
                  </a:lnTo>
                  <a:lnTo>
                    <a:pt x="1055" y="0"/>
                  </a:lnTo>
                  <a:lnTo>
                    <a:pt x="1136" y="194"/>
                  </a:lnTo>
                  <a:lnTo>
                    <a:pt x="1199" y="583"/>
                  </a:lnTo>
                  <a:lnTo>
                    <a:pt x="1170" y="943"/>
                  </a:lnTo>
                  <a:lnTo>
                    <a:pt x="1551" y="948"/>
                  </a:lnTo>
                  <a:lnTo>
                    <a:pt x="1661" y="420"/>
                  </a:lnTo>
                  <a:lnTo>
                    <a:pt x="1661" y="38"/>
                  </a:lnTo>
                  <a:lnTo>
                    <a:pt x="1708" y="78"/>
                  </a:lnTo>
                  <a:lnTo>
                    <a:pt x="1802" y="429"/>
                  </a:lnTo>
                  <a:lnTo>
                    <a:pt x="1748" y="994"/>
                  </a:lnTo>
                  <a:lnTo>
                    <a:pt x="1636" y="1424"/>
                  </a:lnTo>
                  <a:lnTo>
                    <a:pt x="1935" y="1553"/>
                  </a:lnTo>
                  <a:lnTo>
                    <a:pt x="2233" y="1849"/>
                  </a:lnTo>
                  <a:lnTo>
                    <a:pt x="2440" y="2260"/>
                  </a:lnTo>
                  <a:lnTo>
                    <a:pt x="2528" y="2648"/>
                  </a:lnTo>
                  <a:lnTo>
                    <a:pt x="2575" y="3013"/>
                  </a:lnTo>
                  <a:lnTo>
                    <a:pt x="2163" y="3043"/>
                  </a:lnTo>
                  <a:lnTo>
                    <a:pt x="1955" y="2311"/>
                  </a:lnTo>
                  <a:lnTo>
                    <a:pt x="1781" y="2121"/>
                  </a:lnTo>
                  <a:lnTo>
                    <a:pt x="1347" y="1937"/>
                  </a:lnTo>
                  <a:lnTo>
                    <a:pt x="1165" y="1952"/>
                  </a:lnTo>
                  <a:lnTo>
                    <a:pt x="914" y="2121"/>
                  </a:lnTo>
                  <a:lnTo>
                    <a:pt x="669" y="2403"/>
                  </a:lnTo>
                  <a:lnTo>
                    <a:pt x="517" y="2631"/>
                  </a:lnTo>
                  <a:lnTo>
                    <a:pt x="452" y="2977"/>
                  </a:lnTo>
                  <a:lnTo>
                    <a:pt x="140" y="3001"/>
                  </a:lnTo>
                  <a:lnTo>
                    <a:pt x="0" y="2747"/>
                  </a:lnTo>
                  <a:lnTo>
                    <a:pt x="0" y="2747"/>
                  </a:lnTo>
                  <a:close/>
                </a:path>
              </a:pathLst>
            </a:custGeom>
            <a:solidFill>
              <a:srgbClr val="857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71" name="Freeform 7"/>
            <p:cNvSpPr>
              <a:spLocks/>
            </p:cNvSpPr>
            <p:nvPr/>
          </p:nvSpPr>
          <p:spPr bwMode="auto">
            <a:xfrm flipH="1">
              <a:off x="4926" y="3371"/>
              <a:ext cx="399" cy="180"/>
            </a:xfrm>
            <a:custGeom>
              <a:avLst/>
              <a:gdLst>
                <a:gd name="T0" fmla="*/ 0 w 1508"/>
                <a:gd name="T1" fmla="*/ 123 h 595"/>
                <a:gd name="T2" fmla="*/ 63 w 1508"/>
                <a:gd name="T3" fmla="*/ 0 h 595"/>
                <a:gd name="T4" fmla="*/ 333 w 1508"/>
                <a:gd name="T5" fmla="*/ 6 h 595"/>
                <a:gd name="T6" fmla="*/ 381 w 1508"/>
                <a:gd name="T7" fmla="*/ 144 h 595"/>
                <a:gd name="T8" fmla="*/ 515 w 1508"/>
                <a:gd name="T9" fmla="*/ 169 h 595"/>
                <a:gd name="T10" fmla="*/ 1108 w 1508"/>
                <a:gd name="T11" fmla="*/ 190 h 595"/>
                <a:gd name="T12" fmla="*/ 1234 w 1508"/>
                <a:gd name="T13" fmla="*/ 123 h 595"/>
                <a:gd name="T14" fmla="*/ 1460 w 1508"/>
                <a:gd name="T15" fmla="*/ 148 h 595"/>
                <a:gd name="T16" fmla="*/ 1489 w 1508"/>
                <a:gd name="T17" fmla="*/ 323 h 595"/>
                <a:gd name="T18" fmla="*/ 1257 w 1508"/>
                <a:gd name="T19" fmla="*/ 312 h 595"/>
                <a:gd name="T20" fmla="*/ 1272 w 1508"/>
                <a:gd name="T21" fmla="*/ 429 h 595"/>
                <a:gd name="T22" fmla="*/ 1508 w 1508"/>
                <a:gd name="T23" fmla="*/ 481 h 595"/>
                <a:gd name="T24" fmla="*/ 1494 w 1508"/>
                <a:gd name="T25" fmla="*/ 532 h 595"/>
                <a:gd name="T26" fmla="*/ 1407 w 1508"/>
                <a:gd name="T27" fmla="*/ 595 h 595"/>
                <a:gd name="T28" fmla="*/ 1171 w 1508"/>
                <a:gd name="T29" fmla="*/ 589 h 595"/>
                <a:gd name="T30" fmla="*/ 1086 w 1508"/>
                <a:gd name="T31" fmla="*/ 441 h 595"/>
                <a:gd name="T32" fmla="*/ 415 w 1508"/>
                <a:gd name="T33" fmla="*/ 344 h 595"/>
                <a:gd name="T34" fmla="*/ 308 w 1508"/>
                <a:gd name="T35" fmla="*/ 466 h 595"/>
                <a:gd name="T36" fmla="*/ 111 w 1508"/>
                <a:gd name="T37" fmla="*/ 477 h 595"/>
                <a:gd name="T38" fmla="*/ 10 w 1508"/>
                <a:gd name="T39" fmla="*/ 293 h 595"/>
                <a:gd name="T40" fmla="*/ 217 w 1508"/>
                <a:gd name="T41" fmla="*/ 287 h 595"/>
                <a:gd name="T42" fmla="*/ 213 w 1508"/>
                <a:gd name="T43" fmla="*/ 148 h 595"/>
                <a:gd name="T44" fmla="*/ 0 w 1508"/>
                <a:gd name="T45" fmla="*/ 123 h 595"/>
                <a:gd name="T46" fmla="*/ 0 w 1508"/>
                <a:gd name="T47" fmla="*/ 123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08" h="595">
                  <a:moveTo>
                    <a:pt x="0" y="123"/>
                  </a:moveTo>
                  <a:lnTo>
                    <a:pt x="63" y="0"/>
                  </a:lnTo>
                  <a:lnTo>
                    <a:pt x="333" y="6"/>
                  </a:lnTo>
                  <a:lnTo>
                    <a:pt x="381" y="144"/>
                  </a:lnTo>
                  <a:lnTo>
                    <a:pt x="515" y="169"/>
                  </a:lnTo>
                  <a:lnTo>
                    <a:pt x="1108" y="190"/>
                  </a:lnTo>
                  <a:lnTo>
                    <a:pt x="1234" y="123"/>
                  </a:lnTo>
                  <a:lnTo>
                    <a:pt x="1460" y="148"/>
                  </a:lnTo>
                  <a:lnTo>
                    <a:pt x="1489" y="323"/>
                  </a:lnTo>
                  <a:lnTo>
                    <a:pt x="1257" y="312"/>
                  </a:lnTo>
                  <a:lnTo>
                    <a:pt x="1272" y="429"/>
                  </a:lnTo>
                  <a:lnTo>
                    <a:pt x="1508" y="481"/>
                  </a:lnTo>
                  <a:lnTo>
                    <a:pt x="1494" y="532"/>
                  </a:lnTo>
                  <a:lnTo>
                    <a:pt x="1407" y="595"/>
                  </a:lnTo>
                  <a:lnTo>
                    <a:pt x="1171" y="589"/>
                  </a:lnTo>
                  <a:lnTo>
                    <a:pt x="1086" y="441"/>
                  </a:lnTo>
                  <a:lnTo>
                    <a:pt x="415" y="344"/>
                  </a:lnTo>
                  <a:lnTo>
                    <a:pt x="308" y="466"/>
                  </a:lnTo>
                  <a:lnTo>
                    <a:pt x="111" y="477"/>
                  </a:lnTo>
                  <a:lnTo>
                    <a:pt x="10" y="293"/>
                  </a:lnTo>
                  <a:lnTo>
                    <a:pt x="217" y="287"/>
                  </a:lnTo>
                  <a:lnTo>
                    <a:pt x="213" y="148"/>
                  </a:lnTo>
                  <a:lnTo>
                    <a:pt x="0" y="123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72" name="Freeform 8"/>
            <p:cNvSpPr>
              <a:spLocks/>
            </p:cNvSpPr>
            <p:nvPr/>
          </p:nvSpPr>
          <p:spPr bwMode="auto">
            <a:xfrm flipH="1">
              <a:off x="5080" y="3292"/>
              <a:ext cx="109" cy="226"/>
            </a:xfrm>
            <a:custGeom>
              <a:avLst/>
              <a:gdLst>
                <a:gd name="T0" fmla="*/ 92 w 411"/>
                <a:gd name="T1" fmla="*/ 11 h 747"/>
                <a:gd name="T2" fmla="*/ 314 w 411"/>
                <a:gd name="T3" fmla="*/ 0 h 747"/>
                <a:gd name="T4" fmla="*/ 299 w 411"/>
                <a:gd name="T5" fmla="*/ 262 h 747"/>
                <a:gd name="T6" fmla="*/ 401 w 411"/>
                <a:gd name="T7" fmla="*/ 355 h 747"/>
                <a:gd name="T8" fmla="*/ 367 w 411"/>
                <a:gd name="T9" fmla="*/ 425 h 747"/>
                <a:gd name="T10" fmla="*/ 348 w 411"/>
                <a:gd name="T11" fmla="*/ 534 h 747"/>
                <a:gd name="T12" fmla="*/ 411 w 411"/>
                <a:gd name="T13" fmla="*/ 728 h 747"/>
                <a:gd name="T14" fmla="*/ 253 w 411"/>
                <a:gd name="T15" fmla="*/ 747 h 747"/>
                <a:gd name="T16" fmla="*/ 236 w 411"/>
                <a:gd name="T17" fmla="*/ 615 h 747"/>
                <a:gd name="T18" fmla="*/ 160 w 411"/>
                <a:gd name="T19" fmla="*/ 680 h 747"/>
                <a:gd name="T20" fmla="*/ 0 w 411"/>
                <a:gd name="T21" fmla="*/ 625 h 747"/>
                <a:gd name="T22" fmla="*/ 0 w 411"/>
                <a:gd name="T23" fmla="*/ 431 h 747"/>
                <a:gd name="T24" fmla="*/ 97 w 411"/>
                <a:gd name="T25" fmla="*/ 298 h 747"/>
                <a:gd name="T26" fmla="*/ 92 w 411"/>
                <a:gd name="T27" fmla="*/ 11 h 747"/>
                <a:gd name="T28" fmla="*/ 92 w 411"/>
                <a:gd name="T29" fmla="*/ 11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1" h="747">
                  <a:moveTo>
                    <a:pt x="92" y="11"/>
                  </a:moveTo>
                  <a:lnTo>
                    <a:pt x="314" y="0"/>
                  </a:lnTo>
                  <a:lnTo>
                    <a:pt x="299" y="262"/>
                  </a:lnTo>
                  <a:lnTo>
                    <a:pt x="401" y="355"/>
                  </a:lnTo>
                  <a:lnTo>
                    <a:pt x="367" y="425"/>
                  </a:lnTo>
                  <a:lnTo>
                    <a:pt x="348" y="534"/>
                  </a:lnTo>
                  <a:lnTo>
                    <a:pt x="411" y="728"/>
                  </a:lnTo>
                  <a:lnTo>
                    <a:pt x="253" y="747"/>
                  </a:lnTo>
                  <a:lnTo>
                    <a:pt x="236" y="615"/>
                  </a:lnTo>
                  <a:lnTo>
                    <a:pt x="160" y="680"/>
                  </a:lnTo>
                  <a:lnTo>
                    <a:pt x="0" y="625"/>
                  </a:lnTo>
                  <a:lnTo>
                    <a:pt x="0" y="431"/>
                  </a:lnTo>
                  <a:lnTo>
                    <a:pt x="97" y="298"/>
                  </a:lnTo>
                  <a:lnTo>
                    <a:pt x="92" y="11"/>
                  </a:lnTo>
                  <a:lnTo>
                    <a:pt x="92" y="11"/>
                  </a:ln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73" name="Freeform 9"/>
            <p:cNvSpPr>
              <a:spLocks/>
            </p:cNvSpPr>
            <p:nvPr/>
          </p:nvSpPr>
          <p:spPr bwMode="auto">
            <a:xfrm flipH="1">
              <a:off x="4308" y="3283"/>
              <a:ext cx="326" cy="121"/>
            </a:xfrm>
            <a:custGeom>
              <a:avLst/>
              <a:gdLst>
                <a:gd name="T0" fmla="*/ 0 w 1234"/>
                <a:gd name="T1" fmla="*/ 116 h 399"/>
                <a:gd name="T2" fmla="*/ 226 w 1234"/>
                <a:gd name="T3" fmla="*/ 0 h 399"/>
                <a:gd name="T4" fmla="*/ 574 w 1234"/>
                <a:gd name="T5" fmla="*/ 101 h 399"/>
                <a:gd name="T6" fmla="*/ 732 w 1234"/>
                <a:gd name="T7" fmla="*/ 49 h 399"/>
                <a:gd name="T8" fmla="*/ 737 w 1234"/>
                <a:gd name="T9" fmla="*/ 173 h 399"/>
                <a:gd name="T10" fmla="*/ 910 w 1234"/>
                <a:gd name="T11" fmla="*/ 188 h 399"/>
                <a:gd name="T12" fmla="*/ 939 w 1234"/>
                <a:gd name="T13" fmla="*/ 76 h 399"/>
                <a:gd name="T14" fmla="*/ 1108 w 1234"/>
                <a:gd name="T15" fmla="*/ 76 h 399"/>
                <a:gd name="T16" fmla="*/ 992 w 1234"/>
                <a:gd name="T17" fmla="*/ 194 h 399"/>
                <a:gd name="T18" fmla="*/ 1190 w 1234"/>
                <a:gd name="T19" fmla="*/ 240 h 399"/>
                <a:gd name="T20" fmla="*/ 1234 w 1234"/>
                <a:gd name="T21" fmla="*/ 342 h 399"/>
                <a:gd name="T22" fmla="*/ 1127 w 1234"/>
                <a:gd name="T23" fmla="*/ 388 h 399"/>
                <a:gd name="T24" fmla="*/ 766 w 1234"/>
                <a:gd name="T25" fmla="*/ 399 h 399"/>
                <a:gd name="T26" fmla="*/ 511 w 1234"/>
                <a:gd name="T27" fmla="*/ 266 h 399"/>
                <a:gd name="T28" fmla="*/ 101 w 1234"/>
                <a:gd name="T29" fmla="*/ 297 h 399"/>
                <a:gd name="T30" fmla="*/ 0 w 1234"/>
                <a:gd name="T31" fmla="*/ 116 h 399"/>
                <a:gd name="T32" fmla="*/ 0 w 1234"/>
                <a:gd name="T33" fmla="*/ 116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4" h="399">
                  <a:moveTo>
                    <a:pt x="0" y="116"/>
                  </a:moveTo>
                  <a:lnTo>
                    <a:pt x="226" y="0"/>
                  </a:lnTo>
                  <a:lnTo>
                    <a:pt x="574" y="101"/>
                  </a:lnTo>
                  <a:lnTo>
                    <a:pt x="732" y="49"/>
                  </a:lnTo>
                  <a:lnTo>
                    <a:pt x="737" y="173"/>
                  </a:lnTo>
                  <a:lnTo>
                    <a:pt x="910" y="188"/>
                  </a:lnTo>
                  <a:lnTo>
                    <a:pt x="939" y="76"/>
                  </a:lnTo>
                  <a:lnTo>
                    <a:pt x="1108" y="76"/>
                  </a:lnTo>
                  <a:lnTo>
                    <a:pt x="992" y="194"/>
                  </a:lnTo>
                  <a:lnTo>
                    <a:pt x="1190" y="240"/>
                  </a:lnTo>
                  <a:lnTo>
                    <a:pt x="1234" y="342"/>
                  </a:lnTo>
                  <a:lnTo>
                    <a:pt x="1127" y="388"/>
                  </a:lnTo>
                  <a:lnTo>
                    <a:pt x="766" y="399"/>
                  </a:lnTo>
                  <a:lnTo>
                    <a:pt x="511" y="266"/>
                  </a:lnTo>
                  <a:lnTo>
                    <a:pt x="101" y="297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74" name="Freeform 10"/>
            <p:cNvSpPr>
              <a:spLocks/>
            </p:cNvSpPr>
            <p:nvPr/>
          </p:nvSpPr>
          <p:spPr bwMode="auto">
            <a:xfrm flipH="1">
              <a:off x="5091" y="3296"/>
              <a:ext cx="101" cy="211"/>
            </a:xfrm>
            <a:custGeom>
              <a:avLst/>
              <a:gdLst>
                <a:gd name="T0" fmla="*/ 107 w 382"/>
                <a:gd name="T1" fmla="*/ 0 h 701"/>
                <a:gd name="T2" fmla="*/ 348 w 382"/>
                <a:gd name="T3" fmla="*/ 9 h 701"/>
                <a:gd name="T4" fmla="*/ 314 w 382"/>
                <a:gd name="T5" fmla="*/ 251 h 701"/>
                <a:gd name="T6" fmla="*/ 245 w 382"/>
                <a:gd name="T7" fmla="*/ 203 h 701"/>
                <a:gd name="T8" fmla="*/ 169 w 382"/>
                <a:gd name="T9" fmla="*/ 241 h 701"/>
                <a:gd name="T10" fmla="*/ 200 w 382"/>
                <a:gd name="T11" fmla="*/ 344 h 701"/>
                <a:gd name="T12" fmla="*/ 152 w 382"/>
                <a:gd name="T13" fmla="*/ 388 h 701"/>
                <a:gd name="T14" fmla="*/ 103 w 382"/>
                <a:gd name="T15" fmla="*/ 426 h 701"/>
                <a:gd name="T16" fmla="*/ 112 w 382"/>
                <a:gd name="T17" fmla="*/ 458 h 701"/>
                <a:gd name="T18" fmla="*/ 150 w 382"/>
                <a:gd name="T19" fmla="*/ 481 h 701"/>
                <a:gd name="T20" fmla="*/ 209 w 382"/>
                <a:gd name="T21" fmla="*/ 477 h 701"/>
                <a:gd name="T22" fmla="*/ 240 w 382"/>
                <a:gd name="T23" fmla="*/ 437 h 701"/>
                <a:gd name="T24" fmla="*/ 266 w 382"/>
                <a:gd name="T25" fmla="*/ 441 h 701"/>
                <a:gd name="T26" fmla="*/ 291 w 382"/>
                <a:gd name="T27" fmla="*/ 604 h 701"/>
                <a:gd name="T28" fmla="*/ 325 w 382"/>
                <a:gd name="T29" fmla="*/ 559 h 701"/>
                <a:gd name="T30" fmla="*/ 363 w 382"/>
                <a:gd name="T31" fmla="*/ 523 h 701"/>
                <a:gd name="T32" fmla="*/ 382 w 382"/>
                <a:gd name="T33" fmla="*/ 686 h 701"/>
                <a:gd name="T34" fmla="*/ 295 w 382"/>
                <a:gd name="T35" fmla="*/ 701 h 701"/>
                <a:gd name="T36" fmla="*/ 238 w 382"/>
                <a:gd name="T37" fmla="*/ 639 h 701"/>
                <a:gd name="T38" fmla="*/ 160 w 382"/>
                <a:gd name="T39" fmla="*/ 692 h 701"/>
                <a:gd name="T40" fmla="*/ 53 w 382"/>
                <a:gd name="T41" fmla="*/ 629 h 701"/>
                <a:gd name="T42" fmla="*/ 0 w 382"/>
                <a:gd name="T43" fmla="*/ 392 h 701"/>
                <a:gd name="T44" fmla="*/ 112 w 382"/>
                <a:gd name="T45" fmla="*/ 287 h 701"/>
                <a:gd name="T46" fmla="*/ 107 w 382"/>
                <a:gd name="T47" fmla="*/ 0 h 701"/>
                <a:gd name="T48" fmla="*/ 107 w 382"/>
                <a:gd name="T49" fmla="*/ 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2" h="701">
                  <a:moveTo>
                    <a:pt x="107" y="0"/>
                  </a:moveTo>
                  <a:lnTo>
                    <a:pt x="348" y="9"/>
                  </a:lnTo>
                  <a:lnTo>
                    <a:pt x="314" y="251"/>
                  </a:lnTo>
                  <a:lnTo>
                    <a:pt x="245" y="203"/>
                  </a:lnTo>
                  <a:lnTo>
                    <a:pt x="169" y="241"/>
                  </a:lnTo>
                  <a:lnTo>
                    <a:pt x="200" y="344"/>
                  </a:lnTo>
                  <a:lnTo>
                    <a:pt x="152" y="388"/>
                  </a:lnTo>
                  <a:lnTo>
                    <a:pt x="103" y="426"/>
                  </a:lnTo>
                  <a:lnTo>
                    <a:pt x="112" y="458"/>
                  </a:lnTo>
                  <a:lnTo>
                    <a:pt x="150" y="481"/>
                  </a:lnTo>
                  <a:lnTo>
                    <a:pt x="209" y="477"/>
                  </a:lnTo>
                  <a:lnTo>
                    <a:pt x="240" y="437"/>
                  </a:lnTo>
                  <a:lnTo>
                    <a:pt x="266" y="441"/>
                  </a:lnTo>
                  <a:lnTo>
                    <a:pt x="291" y="604"/>
                  </a:lnTo>
                  <a:lnTo>
                    <a:pt x="325" y="559"/>
                  </a:lnTo>
                  <a:lnTo>
                    <a:pt x="363" y="523"/>
                  </a:lnTo>
                  <a:lnTo>
                    <a:pt x="382" y="686"/>
                  </a:lnTo>
                  <a:lnTo>
                    <a:pt x="295" y="701"/>
                  </a:lnTo>
                  <a:lnTo>
                    <a:pt x="238" y="639"/>
                  </a:lnTo>
                  <a:lnTo>
                    <a:pt x="160" y="692"/>
                  </a:lnTo>
                  <a:lnTo>
                    <a:pt x="53" y="629"/>
                  </a:lnTo>
                  <a:lnTo>
                    <a:pt x="0" y="392"/>
                  </a:lnTo>
                  <a:lnTo>
                    <a:pt x="112" y="287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E89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75" name="Freeform 11"/>
            <p:cNvSpPr>
              <a:spLocks/>
            </p:cNvSpPr>
            <p:nvPr/>
          </p:nvSpPr>
          <p:spPr bwMode="auto">
            <a:xfrm flipH="1">
              <a:off x="4341" y="3285"/>
              <a:ext cx="303" cy="120"/>
            </a:xfrm>
            <a:custGeom>
              <a:avLst/>
              <a:gdLst>
                <a:gd name="T0" fmla="*/ 317 w 1146"/>
                <a:gd name="T1" fmla="*/ 0 h 399"/>
                <a:gd name="T2" fmla="*/ 241 w 1146"/>
                <a:gd name="T3" fmla="*/ 57 h 399"/>
                <a:gd name="T4" fmla="*/ 251 w 1146"/>
                <a:gd name="T5" fmla="*/ 139 h 399"/>
                <a:gd name="T6" fmla="*/ 300 w 1146"/>
                <a:gd name="T7" fmla="*/ 180 h 399"/>
                <a:gd name="T8" fmla="*/ 395 w 1146"/>
                <a:gd name="T9" fmla="*/ 205 h 399"/>
                <a:gd name="T10" fmla="*/ 608 w 1146"/>
                <a:gd name="T11" fmla="*/ 190 h 399"/>
                <a:gd name="T12" fmla="*/ 644 w 1146"/>
                <a:gd name="T13" fmla="*/ 251 h 399"/>
                <a:gd name="T14" fmla="*/ 707 w 1146"/>
                <a:gd name="T15" fmla="*/ 241 h 399"/>
                <a:gd name="T16" fmla="*/ 762 w 1146"/>
                <a:gd name="T17" fmla="*/ 196 h 399"/>
                <a:gd name="T18" fmla="*/ 905 w 1146"/>
                <a:gd name="T19" fmla="*/ 139 h 399"/>
                <a:gd name="T20" fmla="*/ 1106 w 1146"/>
                <a:gd name="T21" fmla="*/ 220 h 399"/>
                <a:gd name="T22" fmla="*/ 1112 w 1146"/>
                <a:gd name="T23" fmla="*/ 281 h 399"/>
                <a:gd name="T24" fmla="*/ 977 w 1146"/>
                <a:gd name="T25" fmla="*/ 274 h 399"/>
                <a:gd name="T26" fmla="*/ 1013 w 1146"/>
                <a:gd name="T27" fmla="*/ 321 h 399"/>
                <a:gd name="T28" fmla="*/ 1118 w 1146"/>
                <a:gd name="T29" fmla="*/ 348 h 399"/>
                <a:gd name="T30" fmla="*/ 1146 w 1146"/>
                <a:gd name="T31" fmla="*/ 399 h 399"/>
                <a:gd name="T32" fmla="*/ 736 w 1146"/>
                <a:gd name="T33" fmla="*/ 374 h 399"/>
                <a:gd name="T34" fmla="*/ 549 w 1146"/>
                <a:gd name="T35" fmla="*/ 262 h 399"/>
                <a:gd name="T36" fmla="*/ 163 w 1146"/>
                <a:gd name="T37" fmla="*/ 308 h 399"/>
                <a:gd name="T38" fmla="*/ 0 w 1146"/>
                <a:gd name="T39" fmla="*/ 133 h 399"/>
                <a:gd name="T40" fmla="*/ 103 w 1146"/>
                <a:gd name="T41" fmla="*/ 59 h 399"/>
                <a:gd name="T42" fmla="*/ 230 w 1146"/>
                <a:gd name="T43" fmla="*/ 0 h 399"/>
                <a:gd name="T44" fmla="*/ 317 w 1146"/>
                <a:gd name="T45" fmla="*/ 0 h 399"/>
                <a:gd name="T46" fmla="*/ 317 w 1146"/>
                <a:gd name="T47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46" h="399">
                  <a:moveTo>
                    <a:pt x="317" y="0"/>
                  </a:moveTo>
                  <a:lnTo>
                    <a:pt x="241" y="57"/>
                  </a:lnTo>
                  <a:lnTo>
                    <a:pt x="251" y="139"/>
                  </a:lnTo>
                  <a:lnTo>
                    <a:pt x="300" y="180"/>
                  </a:lnTo>
                  <a:lnTo>
                    <a:pt x="395" y="205"/>
                  </a:lnTo>
                  <a:lnTo>
                    <a:pt x="608" y="190"/>
                  </a:lnTo>
                  <a:lnTo>
                    <a:pt x="644" y="251"/>
                  </a:lnTo>
                  <a:lnTo>
                    <a:pt x="707" y="241"/>
                  </a:lnTo>
                  <a:lnTo>
                    <a:pt x="762" y="196"/>
                  </a:lnTo>
                  <a:lnTo>
                    <a:pt x="905" y="139"/>
                  </a:lnTo>
                  <a:lnTo>
                    <a:pt x="1106" y="220"/>
                  </a:lnTo>
                  <a:lnTo>
                    <a:pt x="1112" y="281"/>
                  </a:lnTo>
                  <a:lnTo>
                    <a:pt x="977" y="274"/>
                  </a:lnTo>
                  <a:lnTo>
                    <a:pt x="1013" y="321"/>
                  </a:lnTo>
                  <a:lnTo>
                    <a:pt x="1118" y="348"/>
                  </a:lnTo>
                  <a:lnTo>
                    <a:pt x="1146" y="399"/>
                  </a:lnTo>
                  <a:lnTo>
                    <a:pt x="736" y="374"/>
                  </a:lnTo>
                  <a:lnTo>
                    <a:pt x="549" y="262"/>
                  </a:lnTo>
                  <a:lnTo>
                    <a:pt x="163" y="308"/>
                  </a:lnTo>
                  <a:lnTo>
                    <a:pt x="0" y="133"/>
                  </a:lnTo>
                  <a:lnTo>
                    <a:pt x="103" y="59"/>
                  </a:lnTo>
                  <a:lnTo>
                    <a:pt x="230" y="0"/>
                  </a:lnTo>
                  <a:lnTo>
                    <a:pt x="317" y="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E89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76" name="Freeform 12"/>
            <p:cNvSpPr>
              <a:spLocks/>
            </p:cNvSpPr>
            <p:nvPr/>
          </p:nvSpPr>
          <p:spPr bwMode="auto">
            <a:xfrm flipH="1">
              <a:off x="4690" y="2742"/>
              <a:ext cx="186" cy="269"/>
            </a:xfrm>
            <a:custGeom>
              <a:avLst/>
              <a:gdLst>
                <a:gd name="T0" fmla="*/ 140 w 705"/>
                <a:gd name="T1" fmla="*/ 190 h 891"/>
                <a:gd name="T2" fmla="*/ 488 w 705"/>
                <a:gd name="T3" fmla="*/ 102 h 891"/>
                <a:gd name="T4" fmla="*/ 555 w 705"/>
                <a:gd name="T5" fmla="*/ 0 h 891"/>
                <a:gd name="T6" fmla="*/ 637 w 705"/>
                <a:gd name="T7" fmla="*/ 112 h 891"/>
                <a:gd name="T8" fmla="*/ 694 w 705"/>
                <a:gd name="T9" fmla="*/ 273 h 891"/>
                <a:gd name="T10" fmla="*/ 705 w 705"/>
                <a:gd name="T11" fmla="*/ 494 h 891"/>
                <a:gd name="T12" fmla="*/ 631 w 705"/>
                <a:gd name="T13" fmla="*/ 636 h 891"/>
                <a:gd name="T14" fmla="*/ 507 w 705"/>
                <a:gd name="T15" fmla="*/ 714 h 891"/>
                <a:gd name="T16" fmla="*/ 363 w 705"/>
                <a:gd name="T17" fmla="*/ 870 h 891"/>
                <a:gd name="T18" fmla="*/ 308 w 705"/>
                <a:gd name="T19" fmla="*/ 891 h 891"/>
                <a:gd name="T20" fmla="*/ 169 w 705"/>
                <a:gd name="T21" fmla="*/ 827 h 891"/>
                <a:gd name="T22" fmla="*/ 116 w 705"/>
                <a:gd name="T23" fmla="*/ 614 h 891"/>
                <a:gd name="T24" fmla="*/ 0 w 705"/>
                <a:gd name="T25" fmla="*/ 393 h 891"/>
                <a:gd name="T26" fmla="*/ 140 w 705"/>
                <a:gd name="T27" fmla="*/ 190 h 891"/>
                <a:gd name="T28" fmla="*/ 140 w 705"/>
                <a:gd name="T29" fmla="*/ 19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5" h="891">
                  <a:moveTo>
                    <a:pt x="140" y="190"/>
                  </a:moveTo>
                  <a:lnTo>
                    <a:pt x="488" y="102"/>
                  </a:lnTo>
                  <a:lnTo>
                    <a:pt x="555" y="0"/>
                  </a:lnTo>
                  <a:lnTo>
                    <a:pt x="637" y="112"/>
                  </a:lnTo>
                  <a:lnTo>
                    <a:pt x="694" y="273"/>
                  </a:lnTo>
                  <a:lnTo>
                    <a:pt x="705" y="494"/>
                  </a:lnTo>
                  <a:lnTo>
                    <a:pt x="631" y="636"/>
                  </a:lnTo>
                  <a:lnTo>
                    <a:pt x="507" y="714"/>
                  </a:lnTo>
                  <a:lnTo>
                    <a:pt x="363" y="870"/>
                  </a:lnTo>
                  <a:lnTo>
                    <a:pt x="308" y="891"/>
                  </a:lnTo>
                  <a:lnTo>
                    <a:pt x="169" y="827"/>
                  </a:lnTo>
                  <a:lnTo>
                    <a:pt x="116" y="614"/>
                  </a:lnTo>
                  <a:lnTo>
                    <a:pt x="0" y="393"/>
                  </a:lnTo>
                  <a:lnTo>
                    <a:pt x="140" y="190"/>
                  </a:lnTo>
                  <a:lnTo>
                    <a:pt x="140" y="190"/>
                  </a:ln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77" name="Freeform 13"/>
            <p:cNvSpPr>
              <a:spLocks/>
            </p:cNvSpPr>
            <p:nvPr/>
          </p:nvSpPr>
          <p:spPr bwMode="auto">
            <a:xfrm flipH="1">
              <a:off x="4703" y="2745"/>
              <a:ext cx="167" cy="268"/>
            </a:xfrm>
            <a:custGeom>
              <a:avLst/>
              <a:gdLst>
                <a:gd name="T0" fmla="*/ 633 w 633"/>
                <a:gd name="T1" fmla="*/ 139 h 888"/>
                <a:gd name="T2" fmla="*/ 551 w 633"/>
                <a:gd name="T3" fmla="*/ 114 h 888"/>
                <a:gd name="T4" fmla="*/ 382 w 633"/>
                <a:gd name="T5" fmla="*/ 148 h 888"/>
                <a:gd name="T6" fmla="*/ 298 w 633"/>
                <a:gd name="T7" fmla="*/ 215 h 888"/>
                <a:gd name="T8" fmla="*/ 387 w 633"/>
                <a:gd name="T9" fmla="*/ 203 h 888"/>
                <a:gd name="T10" fmla="*/ 465 w 633"/>
                <a:gd name="T11" fmla="*/ 200 h 888"/>
                <a:gd name="T12" fmla="*/ 452 w 633"/>
                <a:gd name="T13" fmla="*/ 316 h 888"/>
                <a:gd name="T14" fmla="*/ 475 w 633"/>
                <a:gd name="T15" fmla="*/ 384 h 888"/>
                <a:gd name="T16" fmla="*/ 423 w 633"/>
                <a:gd name="T17" fmla="*/ 390 h 888"/>
                <a:gd name="T18" fmla="*/ 393 w 633"/>
                <a:gd name="T19" fmla="*/ 445 h 888"/>
                <a:gd name="T20" fmla="*/ 534 w 633"/>
                <a:gd name="T21" fmla="*/ 435 h 888"/>
                <a:gd name="T22" fmla="*/ 522 w 633"/>
                <a:gd name="T23" fmla="*/ 479 h 888"/>
                <a:gd name="T24" fmla="*/ 475 w 633"/>
                <a:gd name="T25" fmla="*/ 530 h 888"/>
                <a:gd name="T26" fmla="*/ 448 w 633"/>
                <a:gd name="T27" fmla="*/ 534 h 888"/>
                <a:gd name="T28" fmla="*/ 437 w 633"/>
                <a:gd name="T29" fmla="*/ 508 h 888"/>
                <a:gd name="T30" fmla="*/ 378 w 633"/>
                <a:gd name="T31" fmla="*/ 500 h 888"/>
                <a:gd name="T32" fmla="*/ 315 w 633"/>
                <a:gd name="T33" fmla="*/ 390 h 888"/>
                <a:gd name="T34" fmla="*/ 296 w 633"/>
                <a:gd name="T35" fmla="*/ 331 h 888"/>
                <a:gd name="T36" fmla="*/ 241 w 633"/>
                <a:gd name="T37" fmla="*/ 308 h 888"/>
                <a:gd name="T38" fmla="*/ 258 w 633"/>
                <a:gd name="T39" fmla="*/ 401 h 888"/>
                <a:gd name="T40" fmla="*/ 201 w 633"/>
                <a:gd name="T41" fmla="*/ 536 h 888"/>
                <a:gd name="T42" fmla="*/ 264 w 633"/>
                <a:gd name="T43" fmla="*/ 576 h 888"/>
                <a:gd name="T44" fmla="*/ 279 w 633"/>
                <a:gd name="T45" fmla="*/ 618 h 888"/>
                <a:gd name="T46" fmla="*/ 385 w 633"/>
                <a:gd name="T47" fmla="*/ 650 h 888"/>
                <a:gd name="T48" fmla="*/ 380 w 633"/>
                <a:gd name="T49" fmla="*/ 682 h 888"/>
                <a:gd name="T50" fmla="*/ 279 w 633"/>
                <a:gd name="T51" fmla="*/ 719 h 888"/>
                <a:gd name="T52" fmla="*/ 266 w 633"/>
                <a:gd name="T53" fmla="*/ 757 h 888"/>
                <a:gd name="T54" fmla="*/ 304 w 633"/>
                <a:gd name="T55" fmla="*/ 816 h 888"/>
                <a:gd name="T56" fmla="*/ 328 w 633"/>
                <a:gd name="T57" fmla="*/ 850 h 888"/>
                <a:gd name="T58" fmla="*/ 226 w 633"/>
                <a:gd name="T59" fmla="*/ 888 h 888"/>
                <a:gd name="T60" fmla="*/ 127 w 633"/>
                <a:gd name="T61" fmla="*/ 770 h 888"/>
                <a:gd name="T62" fmla="*/ 98 w 633"/>
                <a:gd name="T63" fmla="*/ 641 h 888"/>
                <a:gd name="T64" fmla="*/ 7 w 633"/>
                <a:gd name="T65" fmla="*/ 489 h 888"/>
                <a:gd name="T66" fmla="*/ 0 w 633"/>
                <a:gd name="T67" fmla="*/ 327 h 888"/>
                <a:gd name="T68" fmla="*/ 38 w 633"/>
                <a:gd name="T69" fmla="*/ 253 h 888"/>
                <a:gd name="T70" fmla="*/ 78 w 633"/>
                <a:gd name="T71" fmla="*/ 186 h 888"/>
                <a:gd name="T72" fmla="*/ 393 w 633"/>
                <a:gd name="T73" fmla="*/ 110 h 888"/>
                <a:gd name="T74" fmla="*/ 486 w 633"/>
                <a:gd name="T75" fmla="*/ 82 h 888"/>
                <a:gd name="T76" fmla="*/ 528 w 633"/>
                <a:gd name="T77" fmla="*/ 0 h 888"/>
                <a:gd name="T78" fmla="*/ 617 w 633"/>
                <a:gd name="T79" fmla="*/ 63 h 888"/>
                <a:gd name="T80" fmla="*/ 633 w 633"/>
                <a:gd name="T81" fmla="*/ 139 h 888"/>
                <a:gd name="T82" fmla="*/ 633 w 633"/>
                <a:gd name="T83" fmla="*/ 139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3" h="888">
                  <a:moveTo>
                    <a:pt x="633" y="139"/>
                  </a:moveTo>
                  <a:lnTo>
                    <a:pt x="551" y="114"/>
                  </a:lnTo>
                  <a:lnTo>
                    <a:pt x="382" y="148"/>
                  </a:lnTo>
                  <a:lnTo>
                    <a:pt x="298" y="215"/>
                  </a:lnTo>
                  <a:lnTo>
                    <a:pt x="387" y="203"/>
                  </a:lnTo>
                  <a:lnTo>
                    <a:pt x="465" y="200"/>
                  </a:lnTo>
                  <a:lnTo>
                    <a:pt x="452" y="316"/>
                  </a:lnTo>
                  <a:lnTo>
                    <a:pt x="475" y="384"/>
                  </a:lnTo>
                  <a:lnTo>
                    <a:pt x="423" y="390"/>
                  </a:lnTo>
                  <a:lnTo>
                    <a:pt x="393" y="445"/>
                  </a:lnTo>
                  <a:lnTo>
                    <a:pt x="534" y="435"/>
                  </a:lnTo>
                  <a:lnTo>
                    <a:pt x="522" y="479"/>
                  </a:lnTo>
                  <a:lnTo>
                    <a:pt x="475" y="530"/>
                  </a:lnTo>
                  <a:lnTo>
                    <a:pt x="448" y="534"/>
                  </a:lnTo>
                  <a:lnTo>
                    <a:pt x="437" y="508"/>
                  </a:lnTo>
                  <a:lnTo>
                    <a:pt x="378" y="500"/>
                  </a:lnTo>
                  <a:lnTo>
                    <a:pt x="315" y="390"/>
                  </a:lnTo>
                  <a:lnTo>
                    <a:pt x="296" y="331"/>
                  </a:lnTo>
                  <a:lnTo>
                    <a:pt x="241" y="308"/>
                  </a:lnTo>
                  <a:lnTo>
                    <a:pt x="258" y="401"/>
                  </a:lnTo>
                  <a:lnTo>
                    <a:pt x="201" y="536"/>
                  </a:lnTo>
                  <a:lnTo>
                    <a:pt x="264" y="576"/>
                  </a:lnTo>
                  <a:lnTo>
                    <a:pt x="279" y="618"/>
                  </a:lnTo>
                  <a:lnTo>
                    <a:pt x="385" y="650"/>
                  </a:lnTo>
                  <a:lnTo>
                    <a:pt x="380" y="682"/>
                  </a:lnTo>
                  <a:lnTo>
                    <a:pt x="279" y="719"/>
                  </a:lnTo>
                  <a:lnTo>
                    <a:pt x="266" y="757"/>
                  </a:lnTo>
                  <a:lnTo>
                    <a:pt x="304" y="816"/>
                  </a:lnTo>
                  <a:lnTo>
                    <a:pt x="328" y="850"/>
                  </a:lnTo>
                  <a:lnTo>
                    <a:pt x="226" y="888"/>
                  </a:lnTo>
                  <a:lnTo>
                    <a:pt x="127" y="770"/>
                  </a:lnTo>
                  <a:lnTo>
                    <a:pt x="98" y="641"/>
                  </a:lnTo>
                  <a:lnTo>
                    <a:pt x="7" y="489"/>
                  </a:lnTo>
                  <a:lnTo>
                    <a:pt x="0" y="327"/>
                  </a:lnTo>
                  <a:lnTo>
                    <a:pt x="38" y="253"/>
                  </a:lnTo>
                  <a:lnTo>
                    <a:pt x="78" y="186"/>
                  </a:lnTo>
                  <a:lnTo>
                    <a:pt x="393" y="110"/>
                  </a:lnTo>
                  <a:lnTo>
                    <a:pt x="486" y="82"/>
                  </a:lnTo>
                  <a:lnTo>
                    <a:pt x="528" y="0"/>
                  </a:lnTo>
                  <a:lnTo>
                    <a:pt x="617" y="63"/>
                  </a:lnTo>
                  <a:lnTo>
                    <a:pt x="633" y="139"/>
                  </a:lnTo>
                  <a:lnTo>
                    <a:pt x="633" y="139"/>
                  </a:lnTo>
                  <a:close/>
                </a:path>
              </a:pathLst>
            </a:custGeom>
            <a:solidFill>
              <a:srgbClr val="E89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78" name="Freeform 14"/>
            <p:cNvSpPr>
              <a:spLocks/>
            </p:cNvSpPr>
            <p:nvPr/>
          </p:nvSpPr>
          <p:spPr bwMode="auto">
            <a:xfrm flipH="1">
              <a:off x="4870" y="2960"/>
              <a:ext cx="159" cy="464"/>
            </a:xfrm>
            <a:custGeom>
              <a:avLst/>
              <a:gdLst>
                <a:gd name="T0" fmla="*/ 422 w 602"/>
                <a:gd name="T1" fmla="*/ 4 h 1534"/>
                <a:gd name="T2" fmla="*/ 443 w 602"/>
                <a:gd name="T3" fmla="*/ 108 h 1534"/>
                <a:gd name="T4" fmla="*/ 424 w 602"/>
                <a:gd name="T5" fmla="*/ 654 h 1534"/>
                <a:gd name="T6" fmla="*/ 314 w 602"/>
                <a:gd name="T7" fmla="*/ 1169 h 1534"/>
                <a:gd name="T8" fmla="*/ 9 w 602"/>
                <a:gd name="T9" fmla="*/ 1363 h 1534"/>
                <a:gd name="T10" fmla="*/ 0 w 602"/>
                <a:gd name="T11" fmla="*/ 1534 h 1534"/>
                <a:gd name="T12" fmla="*/ 125 w 602"/>
                <a:gd name="T13" fmla="*/ 1460 h 1534"/>
                <a:gd name="T14" fmla="*/ 371 w 602"/>
                <a:gd name="T15" fmla="*/ 1521 h 1534"/>
                <a:gd name="T16" fmla="*/ 367 w 602"/>
                <a:gd name="T17" fmla="*/ 1433 h 1534"/>
                <a:gd name="T18" fmla="*/ 587 w 602"/>
                <a:gd name="T19" fmla="*/ 1420 h 1534"/>
                <a:gd name="T20" fmla="*/ 564 w 602"/>
                <a:gd name="T21" fmla="*/ 1386 h 1534"/>
                <a:gd name="T22" fmla="*/ 487 w 602"/>
                <a:gd name="T23" fmla="*/ 1340 h 1534"/>
                <a:gd name="T24" fmla="*/ 452 w 602"/>
                <a:gd name="T25" fmla="*/ 1222 h 1534"/>
                <a:gd name="T26" fmla="*/ 479 w 602"/>
                <a:gd name="T27" fmla="*/ 878 h 1534"/>
                <a:gd name="T28" fmla="*/ 507 w 602"/>
                <a:gd name="T29" fmla="*/ 547 h 1534"/>
                <a:gd name="T30" fmla="*/ 515 w 602"/>
                <a:gd name="T31" fmla="*/ 407 h 1534"/>
                <a:gd name="T32" fmla="*/ 602 w 602"/>
                <a:gd name="T33" fmla="*/ 367 h 1534"/>
                <a:gd name="T34" fmla="*/ 574 w 602"/>
                <a:gd name="T35" fmla="*/ 190 h 1534"/>
                <a:gd name="T36" fmla="*/ 559 w 602"/>
                <a:gd name="T37" fmla="*/ 106 h 1534"/>
                <a:gd name="T38" fmla="*/ 511 w 602"/>
                <a:gd name="T39" fmla="*/ 0 h 1534"/>
                <a:gd name="T40" fmla="*/ 422 w 602"/>
                <a:gd name="T41" fmla="*/ 4 h 1534"/>
                <a:gd name="T42" fmla="*/ 422 w 602"/>
                <a:gd name="T43" fmla="*/ 4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2" h="1534">
                  <a:moveTo>
                    <a:pt x="422" y="4"/>
                  </a:moveTo>
                  <a:lnTo>
                    <a:pt x="443" y="108"/>
                  </a:lnTo>
                  <a:lnTo>
                    <a:pt x="424" y="654"/>
                  </a:lnTo>
                  <a:lnTo>
                    <a:pt x="314" y="1169"/>
                  </a:lnTo>
                  <a:lnTo>
                    <a:pt x="9" y="1363"/>
                  </a:lnTo>
                  <a:lnTo>
                    <a:pt x="0" y="1534"/>
                  </a:lnTo>
                  <a:lnTo>
                    <a:pt x="125" y="1460"/>
                  </a:lnTo>
                  <a:lnTo>
                    <a:pt x="371" y="1521"/>
                  </a:lnTo>
                  <a:lnTo>
                    <a:pt x="367" y="1433"/>
                  </a:lnTo>
                  <a:lnTo>
                    <a:pt x="587" y="1420"/>
                  </a:lnTo>
                  <a:lnTo>
                    <a:pt x="564" y="1386"/>
                  </a:lnTo>
                  <a:lnTo>
                    <a:pt x="487" y="1340"/>
                  </a:lnTo>
                  <a:lnTo>
                    <a:pt x="452" y="1222"/>
                  </a:lnTo>
                  <a:lnTo>
                    <a:pt x="479" y="878"/>
                  </a:lnTo>
                  <a:lnTo>
                    <a:pt x="507" y="547"/>
                  </a:lnTo>
                  <a:lnTo>
                    <a:pt x="515" y="407"/>
                  </a:lnTo>
                  <a:lnTo>
                    <a:pt x="602" y="367"/>
                  </a:lnTo>
                  <a:lnTo>
                    <a:pt x="574" y="190"/>
                  </a:lnTo>
                  <a:lnTo>
                    <a:pt x="559" y="106"/>
                  </a:lnTo>
                  <a:lnTo>
                    <a:pt x="511" y="0"/>
                  </a:lnTo>
                  <a:lnTo>
                    <a:pt x="422" y="4"/>
                  </a:lnTo>
                  <a:lnTo>
                    <a:pt x="422" y="4"/>
                  </a:lnTo>
                  <a:close/>
                </a:path>
              </a:pathLst>
            </a:custGeom>
            <a:solidFill>
              <a:srgbClr val="66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79" name="Freeform 15"/>
            <p:cNvSpPr>
              <a:spLocks/>
            </p:cNvSpPr>
            <p:nvPr/>
          </p:nvSpPr>
          <p:spPr bwMode="auto">
            <a:xfrm flipH="1">
              <a:off x="5262" y="3375"/>
              <a:ext cx="63" cy="38"/>
            </a:xfrm>
            <a:custGeom>
              <a:avLst/>
              <a:gdLst>
                <a:gd name="T0" fmla="*/ 78 w 236"/>
                <a:gd name="T1" fmla="*/ 0 h 126"/>
                <a:gd name="T2" fmla="*/ 80 w 236"/>
                <a:gd name="T3" fmla="*/ 65 h 126"/>
                <a:gd name="T4" fmla="*/ 236 w 236"/>
                <a:gd name="T5" fmla="*/ 126 h 126"/>
                <a:gd name="T6" fmla="*/ 0 w 236"/>
                <a:gd name="T7" fmla="*/ 110 h 126"/>
                <a:gd name="T8" fmla="*/ 78 w 236"/>
                <a:gd name="T9" fmla="*/ 0 h 126"/>
                <a:gd name="T10" fmla="*/ 78 w 236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126">
                  <a:moveTo>
                    <a:pt x="78" y="0"/>
                  </a:moveTo>
                  <a:lnTo>
                    <a:pt x="80" y="65"/>
                  </a:lnTo>
                  <a:lnTo>
                    <a:pt x="236" y="126"/>
                  </a:lnTo>
                  <a:lnTo>
                    <a:pt x="0" y="110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80" name="Freeform 16"/>
            <p:cNvSpPr>
              <a:spLocks/>
            </p:cNvSpPr>
            <p:nvPr/>
          </p:nvSpPr>
          <p:spPr bwMode="auto">
            <a:xfrm flipH="1">
              <a:off x="5185" y="3373"/>
              <a:ext cx="136" cy="142"/>
            </a:xfrm>
            <a:custGeom>
              <a:avLst/>
              <a:gdLst>
                <a:gd name="T0" fmla="*/ 157 w 513"/>
                <a:gd name="T1" fmla="*/ 7 h 471"/>
                <a:gd name="T2" fmla="*/ 269 w 513"/>
                <a:gd name="T3" fmla="*/ 49 h 471"/>
                <a:gd name="T4" fmla="*/ 307 w 513"/>
                <a:gd name="T5" fmla="*/ 184 h 471"/>
                <a:gd name="T6" fmla="*/ 389 w 513"/>
                <a:gd name="T7" fmla="*/ 211 h 471"/>
                <a:gd name="T8" fmla="*/ 273 w 513"/>
                <a:gd name="T9" fmla="*/ 397 h 471"/>
                <a:gd name="T10" fmla="*/ 125 w 513"/>
                <a:gd name="T11" fmla="*/ 412 h 471"/>
                <a:gd name="T12" fmla="*/ 0 w 513"/>
                <a:gd name="T13" fmla="*/ 308 h 471"/>
                <a:gd name="T14" fmla="*/ 95 w 513"/>
                <a:gd name="T15" fmla="*/ 471 h 471"/>
                <a:gd name="T16" fmla="*/ 292 w 513"/>
                <a:gd name="T17" fmla="*/ 460 h 471"/>
                <a:gd name="T18" fmla="*/ 385 w 513"/>
                <a:gd name="T19" fmla="*/ 351 h 471"/>
                <a:gd name="T20" fmla="*/ 513 w 513"/>
                <a:gd name="T21" fmla="*/ 351 h 471"/>
                <a:gd name="T22" fmla="*/ 499 w 513"/>
                <a:gd name="T23" fmla="*/ 163 h 471"/>
                <a:gd name="T24" fmla="*/ 380 w 513"/>
                <a:gd name="T25" fmla="*/ 129 h 471"/>
                <a:gd name="T26" fmla="*/ 317 w 513"/>
                <a:gd name="T27" fmla="*/ 0 h 471"/>
                <a:gd name="T28" fmla="*/ 157 w 513"/>
                <a:gd name="T29" fmla="*/ 7 h 471"/>
                <a:gd name="T30" fmla="*/ 157 w 513"/>
                <a:gd name="T31" fmla="*/ 7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3" h="471">
                  <a:moveTo>
                    <a:pt x="157" y="7"/>
                  </a:moveTo>
                  <a:lnTo>
                    <a:pt x="269" y="49"/>
                  </a:lnTo>
                  <a:lnTo>
                    <a:pt x="307" y="184"/>
                  </a:lnTo>
                  <a:lnTo>
                    <a:pt x="389" y="211"/>
                  </a:lnTo>
                  <a:lnTo>
                    <a:pt x="273" y="397"/>
                  </a:lnTo>
                  <a:lnTo>
                    <a:pt x="125" y="412"/>
                  </a:lnTo>
                  <a:lnTo>
                    <a:pt x="0" y="308"/>
                  </a:lnTo>
                  <a:lnTo>
                    <a:pt x="95" y="471"/>
                  </a:lnTo>
                  <a:lnTo>
                    <a:pt x="292" y="460"/>
                  </a:lnTo>
                  <a:lnTo>
                    <a:pt x="385" y="351"/>
                  </a:lnTo>
                  <a:lnTo>
                    <a:pt x="513" y="351"/>
                  </a:lnTo>
                  <a:lnTo>
                    <a:pt x="499" y="163"/>
                  </a:lnTo>
                  <a:lnTo>
                    <a:pt x="380" y="129"/>
                  </a:lnTo>
                  <a:lnTo>
                    <a:pt x="317" y="0"/>
                  </a:lnTo>
                  <a:lnTo>
                    <a:pt x="157" y="7"/>
                  </a:lnTo>
                  <a:lnTo>
                    <a:pt x="157" y="7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81" name="Freeform 17"/>
            <p:cNvSpPr>
              <a:spLocks/>
            </p:cNvSpPr>
            <p:nvPr/>
          </p:nvSpPr>
          <p:spPr bwMode="auto">
            <a:xfrm flipH="1">
              <a:off x="4938" y="3405"/>
              <a:ext cx="162" cy="146"/>
            </a:xfrm>
            <a:custGeom>
              <a:avLst/>
              <a:gdLst>
                <a:gd name="T0" fmla="*/ 608 w 608"/>
                <a:gd name="T1" fmla="*/ 72 h 485"/>
                <a:gd name="T2" fmla="*/ 395 w 608"/>
                <a:gd name="T3" fmla="*/ 34 h 485"/>
                <a:gd name="T4" fmla="*/ 275 w 608"/>
                <a:gd name="T5" fmla="*/ 150 h 485"/>
                <a:gd name="T6" fmla="*/ 156 w 608"/>
                <a:gd name="T7" fmla="*/ 135 h 485"/>
                <a:gd name="T8" fmla="*/ 85 w 608"/>
                <a:gd name="T9" fmla="*/ 202 h 485"/>
                <a:gd name="T10" fmla="*/ 194 w 608"/>
                <a:gd name="T11" fmla="*/ 249 h 485"/>
                <a:gd name="T12" fmla="*/ 264 w 608"/>
                <a:gd name="T13" fmla="*/ 213 h 485"/>
                <a:gd name="T14" fmla="*/ 334 w 608"/>
                <a:gd name="T15" fmla="*/ 420 h 485"/>
                <a:gd name="T16" fmla="*/ 555 w 608"/>
                <a:gd name="T17" fmla="*/ 485 h 485"/>
                <a:gd name="T18" fmla="*/ 319 w 608"/>
                <a:gd name="T19" fmla="*/ 479 h 485"/>
                <a:gd name="T20" fmla="*/ 230 w 608"/>
                <a:gd name="T21" fmla="*/ 308 h 485"/>
                <a:gd name="T22" fmla="*/ 55 w 608"/>
                <a:gd name="T23" fmla="*/ 297 h 485"/>
                <a:gd name="T24" fmla="*/ 0 w 608"/>
                <a:gd name="T25" fmla="*/ 183 h 485"/>
                <a:gd name="T26" fmla="*/ 42 w 608"/>
                <a:gd name="T27" fmla="*/ 34 h 485"/>
                <a:gd name="T28" fmla="*/ 270 w 608"/>
                <a:gd name="T29" fmla="*/ 72 h 485"/>
                <a:gd name="T30" fmla="*/ 401 w 608"/>
                <a:gd name="T31" fmla="*/ 0 h 485"/>
                <a:gd name="T32" fmla="*/ 608 w 608"/>
                <a:gd name="T33" fmla="*/ 72 h 485"/>
                <a:gd name="T34" fmla="*/ 608 w 608"/>
                <a:gd name="T35" fmla="*/ 72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8" h="485">
                  <a:moveTo>
                    <a:pt x="608" y="72"/>
                  </a:moveTo>
                  <a:lnTo>
                    <a:pt x="395" y="34"/>
                  </a:lnTo>
                  <a:lnTo>
                    <a:pt x="275" y="150"/>
                  </a:lnTo>
                  <a:lnTo>
                    <a:pt x="156" y="135"/>
                  </a:lnTo>
                  <a:lnTo>
                    <a:pt x="85" y="202"/>
                  </a:lnTo>
                  <a:lnTo>
                    <a:pt x="194" y="249"/>
                  </a:lnTo>
                  <a:lnTo>
                    <a:pt x="264" y="213"/>
                  </a:lnTo>
                  <a:lnTo>
                    <a:pt x="334" y="420"/>
                  </a:lnTo>
                  <a:lnTo>
                    <a:pt x="555" y="485"/>
                  </a:lnTo>
                  <a:lnTo>
                    <a:pt x="319" y="479"/>
                  </a:lnTo>
                  <a:lnTo>
                    <a:pt x="230" y="308"/>
                  </a:lnTo>
                  <a:lnTo>
                    <a:pt x="55" y="297"/>
                  </a:lnTo>
                  <a:lnTo>
                    <a:pt x="0" y="183"/>
                  </a:lnTo>
                  <a:lnTo>
                    <a:pt x="42" y="34"/>
                  </a:lnTo>
                  <a:lnTo>
                    <a:pt x="270" y="72"/>
                  </a:lnTo>
                  <a:lnTo>
                    <a:pt x="401" y="0"/>
                  </a:lnTo>
                  <a:lnTo>
                    <a:pt x="608" y="72"/>
                  </a:lnTo>
                  <a:lnTo>
                    <a:pt x="608" y="72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82" name="Freeform 18"/>
            <p:cNvSpPr>
              <a:spLocks/>
            </p:cNvSpPr>
            <p:nvPr/>
          </p:nvSpPr>
          <p:spPr bwMode="auto">
            <a:xfrm flipH="1">
              <a:off x="4271" y="3048"/>
              <a:ext cx="240" cy="292"/>
            </a:xfrm>
            <a:custGeom>
              <a:avLst/>
              <a:gdLst>
                <a:gd name="T0" fmla="*/ 53 w 904"/>
                <a:gd name="T1" fmla="*/ 220 h 967"/>
                <a:gd name="T2" fmla="*/ 207 w 904"/>
                <a:gd name="T3" fmla="*/ 102 h 967"/>
                <a:gd name="T4" fmla="*/ 298 w 904"/>
                <a:gd name="T5" fmla="*/ 235 h 967"/>
                <a:gd name="T6" fmla="*/ 389 w 904"/>
                <a:gd name="T7" fmla="*/ 178 h 967"/>
                <a:gd name="T8" fmla="*/ 437 w 904"/>
                <a:gd name="T9" fmla="*/ 0 h 967"/>
                <a:gd name="T10" fmla="*/ 615 w 904"/>
                <a:gd name="T11" fmla="*/ 40 h 967"/>
                <a:gd name="T12" fmla="*/ 591 w 904"/>
                <a:gd name="T13" fmla="*/ 220 h 967"/>
                <a:gd name="T14" fmla="*/ 672 w 904"/>
                <a:gd name="T15" fmla="*/ 287 h 967"/>
                <a:gd name="T16" fmla="*/ 842 w 904"/>
                <a:gd name="T17" fmla="*/ 245 h 967"/>
                <a:gd name="T18" fmla="*/ 904 w 904"/>
                <a:gd name="T19" fmla="*/ 414 h 967"/>
                <a:gd name="T20" fmla="*/ 779 w 904"/>
                <a:gd name="T21" fmla="*/ 471 h 967"/>
                <a:gd name="T22" fmla="*/ 741 w 904"/>
                <a:gd name="T23" fmla="*/ 680 h 967"/>
                <a:gd name="T24" fmla="*/ 823 w 904"/>
                <a:gd name="T25" fmla="*/ 762 h 967"/>
                <a:gd name="T26" fmla="*/ 703 w 904"/>
                <a:gd name="T27" fmla="*/ 937 h 967"/>
                <a:gd name="T28" fmla="*/ 596 w 904"/>
                <a:gd name="T29" fmla="*/ 825 h 967"/>
                <a:gd name="T30" fmla="*/ 471 w 904"/>
                <a:gd name="T31" fmla="*/ 855 h 967"/>
                <a:gd name="T32" fmla="*/ 442 w 904"/>
                <a:gd name="T33" fmla="*/ 967 h 967"/>
                <a:gd name="T34" fmla="*/ 269 w 904"/>
                <a:gd name="T35" fmla="*/ 952 h 967"/>
                <a:gd name="T36" fmla="*/ 264 w 904"/>
                <a:gd name="T37" fmla="*/ 828 h 967"/>
                <a:gd name="T38" fmla="*/ 169 w 904"/>
                <a:gd name="T39" fmla="*/ 722 h 967"/>
                <a:gd name="T40" fmla="*/ 53 w 904"/>
                <a:gd name="T41" fmla="*/ 752 h 967"/>
                <a:gd name="T42" fmla="*/ 0 w 904"/>
                <a:gd name="T43" fmla="*/ 543 h 967"/>
                <a:gd name="T44" fmla="*/ 106 w 904"/>
                <a:gd name="T45" fmla="*/ 486 h 967"/>
                <a:gd name="T46" fmla="*/ 125 w 904"/>
                <a:gd name="T47" fmla="*/ 348 h 967"/>
                <a:gd name="T48" fmla="*/ 53 w 904"/>
                <a:gd name="T49" fmla="*/ 220 h 967"/>
                <a:gd name="T50" fmla="*/ 53 w 904"/>
                <a:gd name="T51" fmla="*/ 220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4" h="967">
                  <a:moveTo>
                    <a:pt x="53" y="220"/>
                  </a:moveTo>
                  <a:lnTo>
                    <a:pt x="207" y="102"/>
                  </a:lnTo>
                  <a:lnTo>
                    <a:pt x="298" y="235"/>
                  </a:lnTo>
                  <a:lnTo>
                    <a:pt x="389" y="178"/>
                  </a:lnTo>
                  <a:lnTo>
                    <a:pt x="437" y="0"/>
                  </a:lnTo>
                  <a:lnTo>
                    <a:pt x="615" y="40"/>
                  </a:lnTo>
                  <a:lnTo>
                    <a:pt x="591" y="220"/>
                  </a:lnTo>
                  <a:lnTo>
                    <a:pt x="672" y="287"/>
                  </a:lnTo>
                  <a:lnTo>
                    <a:pt x="842" y="245"/>
                  </a:lnTo>
                  <a:lnTo>
                    <a:pt x="904" y="414"/>
                  </a:lnTo>
                  <a:lnTo>
                    <a:pt x="779" y="471"/>
                  </a:lnTo>
                  <a:lnTo>
                    <a:pt x="741" y="680"/>
                  </a:lnTo>
                  <a:lnTo>
                    <a:pt x="823" y="762"/>
                  </a:lnTo>
                  <a:lnTo>
                    <a:pt x="703" y="937"/>
                  </a:lnTo>
                  <a:lnTo>
                    <a:pt x="596" y="825"/>
                  </a:lnTo>
                  <a:lnTo>
                    <a:pt x="471" y="855"/>
                  </a:lnTo>
                  <a:lnTo>
                    <a:pt x="442" y="967"/>
                  </a:lnTo>
                  <a:lnTo>
                    <a:pt x="269" y="952"/>
                  </a:lnTo>
                  <a:lnTo>
                    <a:pt x="264" y="828"/>
                  </a:lnTo>
                  <a:lnTo>
                    <a:pt x="169" y="722"/>
                  </a:lnTo>
                  <a:lnTo>
                    <a:pt x="53" y="752"/>
                  </a:lnTo>
                  <a:lnTo>
                    <a:pt x="0" y="543"/>
                  </a:lnTo>
                  <a:lnTo>
                    <a:pt x="106" y="486"/>
                  </a:lnTo>
                  <a:lnTo>
                    <a:pt x="125" y="348"/>
                  </a:lnTo>
                  <a:lnTo>
                    <a:pt x="53" y="220"/>
                  </a:lnTo>
                  <a:lnTo>
                    <a:pt x="53" y="22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83" name="Freeform 19"/>
            <p:cNvSpPr>
              <a:spLocks/>
            </p:cNvSpPr>
            <p:nvPr/>
          </p:nvSpPr>
          <p:spPr bwMode="auto">
            <a:xfrm flipH="1">
              <a:off x="4349" y="3151"/>
              <a:ext cx="105" cy="140"/>
            </a:xfrm>
            <a:custGeom>
              <a:avLst/>
              <a:gdLst>
                <a:gd name="T0" fmla="*/ 189 w 398"/>
                <a:gd name="T1" fmla="*/ 0 h 464"/>
                <a:gd name="T2" fmla="*/ 147 w 398"/>
                <a:gd name="T3" fmla="*/ 133 h 464"/>
                <a:gd name="T4" fmla="*/ 191 w 398"/>
                <a:gd name="T5" fmla="*/ 241 h 464"/>
                <a:gd name="T6" fmla="*/ 299 w 398"/>
                <a:gd name="T7" fmla="*/ 241 h 464"/>
                <a:gd name="T8" fmla="*/ 398 w 398"/>
                <a:gd name="T9" fmla="*/ 173 h 464"/>
                <a:gd name="T10" fmla="*/ 373 w 398"/>
                <a:gd name="T11" fmla="*/ 388 h 464"/>
                <a:gd name="T12" fmla="*/ 242 w 398"/>
                <a:gd name="T13" fmla="*/ 464 h 464"/>
                <a:gd name="T14" fmla="*/ 54 w 398"/>
                <a:gd name="T15" fmla="*/ 384 h 464"/>
                <a:gd name="T16" fmla="*/ 0 w 398"/>
                <a:gd name="T17" fmla="*/ 255 h 464"/>
                <a:gd name="T18" fmla="*/ 94 w 398"/>
                <a:gd name="T19" fmla="*/ 84 h 464"/>
                <a:gd name="T20" fmla="*/ 189 w 398"/>
                <a:gd name="T21" fmla="*/ 0 h 464"/>
                <a:gd name="T22" fmla="*/ 189 w 398"/>
                <a:gd name="T23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8" h="464">
                  <a:moveTo>
                    <a:pt x="189" y="0"/>
                  </a:moveTo>
                  <a:lnTo>
                    <a:pt x="147" y="133"/>
                  </a:lnTo>
                  <a:lnTo>
                    <a:pt x="191" y="241"/>
                  </a:lnTo>
                  <a:lnTo>
                    <a:pt x="299" y="241"/>
                  </a:lnTo>
                  <a:lnTo>
                    <a:pt x="398" y="173"/>
                  </a:lnTo>
                  <a:lnTo>
                    <a:pt x="373" y="388"/>
                  </a:lnTo>
                  <a:lnTo>
                    <a:pt x="242" y="464"/>
                  </a:lnTo>
                  <a:lnTo>
                    <a:pt x="54" y="384"/>
                  </a:lnTo>
                  <a:lnTo>
                    <a:pt x="0" y="255"/>
                  </a:lnTo>
                  <a:lnTo>
                    <a:pt x="94" y="84"/>
                  </a:lnTo>
                  <a:lnTo>
                    <a:pt x="189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84" name="Freeform 20"/>
            <p:cNvSpPr>
              <a:spLocks/>
            </p:cNvSpPr>
            <p:nvPr/>
          </p:nvSpPr>
          <p:spPr bwMode="auto">
            <a:xfrm flipH="1">
              <a:off x="4450" y="3107"/>
              <a:ext cx="44" cy="94"/>
            </a:xfrm>
            <a:custGeom>
              <a:avLst/>
              <a:gdLst>
                <a:gd name="T0" fmla="*/ 42 w 168"/>
                <a:gd name="T1" fmla="*/ 0 h 313"/>
                <a:gd name="T2" fmla="*/ 168 w 168"/>
                <a:gd name="T3" fmla="*/ 116 h 313"/>
                <a:gd name="T4" fmla="*/ 114 w 168"/>
                <a:gd name="T5" fmla="*/ 195 h 313"/>
                <a:gd name="T6" fmla="*/ 95 w 168"/>
                <a:gd name="T7" fmla="*/ 313 h 313"/>
                <a:gd name="T8" fmla="*/ 46 w 168"/>
                <a:gd name="T9" fmla="*/ 292 h 313"/>
                <a:gd name="T10" fmla="*/ 65 w 168"/>
                <a:gd name="T11" fmla="*/ 154 h 313"/>
                <a:gd name="T12" fmla="*/ 0 w 168"/>
                <a:gd name="T13" fmla="*/ 45 h 313"/>
                <a:gd name="T14" fmla="*/ 42 w 168"/>
                <a:gd name="T15" fmla="*/ 0 h 313"/>
                <a:gd name="T16" fmla="*/ 42 w 168"/>
                <a:gd name="T17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313">
                  <a:moveTo>
                    <a:pt x="42" y="0"/>
                  </a:moveTo>
                  <a:lnTo>
                    <a:pt x="168" y="116"/>
                  </a:lnTo>
                  <a:lnTo>
                    <a:pt x="114" y="195"/>
                  </a:lnTo>
                  <a:lnTo>
                    <a:pt x="95" y="313"/>
                  </a:lnTo>
                  <a:lnTo>
                    <a:pt x="46" y="292"/>
                  </a:lnTo>
                  <a:lnTo>
                    <a:pt x="65" y="154"/>
                  </a:lnTo>
                  <a:lnTo>
                    <a:pt x="0" y="45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85" name="Freeform 21"/>
            <p:cNvSpPr>
              <a:spLocks/>
            </p:cNvSpPr>
            <p:nvPr/>
          </p:nvSpPr>
          <p:spPr bwMode="auto">
            <a:xfrm flipH="1">
              <a:off x="4293" y="3218"/>
              <a:ext cx="211" cy="129"/>
            </a:xfrm>
            <a:custGeom>
              <a:avLst/>
              <a:gdLst>
                <a:gd name="T0" fmla="*/ 0 w 799"/>
                <a:gd name="T1" fmla="*/ 27 h 428"/>
                <a:gd name="T2" fmla="*/ 46 w 799"/>
                <a:gd name="T3" fmla="*/ 118 h 428"/>
                <a:gd name="T4" fmla="*/ 152 w 799"/>
                <a:gd name="T5" fmla="*/ 77 h 428"/>
                <a:gd name="T6" fmla="*/ 219 w 799"/>
                <a:gd name="T7" fmla="*/ 0 h 428"/>
                <a:gd name="T8" fmla="*/ 392 w 799"/>
                <a:gd name="T9" fmla="*/ 208 h 428"/>
                <a:gd name="T10" fmla="*/ 561 w 799"/>
                <a:gd name="T11" fmla="*/ 168 h 428"/>
                <a:gd name="T12" fmla="*/ 622 w 799"/>
                <a:gd name="T13" fmla="*/ 145 h 428"/>
                <a:gd name="T14" fmla="*/ 603 w 799"/>
                <a:gd name="T15" fmla="*/ 225 h 428"/>
                <a:gd name="T16" fmla="*/ 667 w 799"/>
                <a:gd name="T17" fmla="*/ 287 h 428"/>
                <a:gd name="T18" fmla="*/ 799 w 799"/>
                <a:gd name="T19" fmla="*/ 202 h 428"/>
                <a:gd name="T20" fmla="*/ 679 w 799"/>
                <a:gd name="T21" fmla="*/ 377 h 428"/>
                <a:gd name="T22" fmla="*/ 567 w 799"/>
                <a:gd name="T23" fmla="*/ 284 h 428"/>
                <a:gd name="T24" fmla="*/ 468 w 799"/>
                <a:gd name="T25" fmla="*/ 287 h 428"/>
                <a:gd name="T26" fmla="*/ 417 w 799"/>
                <a:gd name="T27" fmla="*/ 428 h 428"/>
                <a:gd name="T28" fmla="*/ 232 w 799"/>
                <a:gd name="T29" fmla="*/ 419 h 428"/>
                <a:gd name="T30" fmla="*/ 240 w 799"/>
                <a:gd name="T31" fmla="*/ 268 h 428"/>
                <a:gd name="T32" fmla="*/ 145 w 799"/>
                <a:gd name="T33" fmla="*/ 162 h 428"/>
                <a:gd name="T34" fmla="*/ 29 w 799"/>
                <a:gd name="T35" fmla="*/ 213 h 428"/>
                <a:gd name="T36" fmla="*/ 0 w 799"/>
                <a:gd name="T37" fmla="*/ 27 h 428"/>
                <a:gd name="T38" fmla="*/ 0 w 799"/>
                <a:gd name="T39" fmla="*/ 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9" h="428">
                  <a:moveTo>
                    <a:pt x="0" y="27"/>
                  </a:moveTo>
                  <a:lnTo>
                    <a:pt x="46" y="118"/>
                  </a:lnTo>
                  <a:lnTo>
                    <a:pt x="152" y="77"/>
                  </a:lnTo>
                  <a:lnTo>
                    <a:pt x="219" y="0"/>
                  </a:lnTo>
                  <a:lnTo>
                    <a:pt x="392" y="208"/>
                  </a:lnTo>
                  <a:lnTo>
                    <a:pt x="561" y="168"/>
                  </a:lnTo>
                  <a:lnTo>
                    <a:pt x="622" y="145"/>
                  </a:lnTo>
                  <a:lnTo>
                    <a:pt x="603" y="225"/>
                  </a:lnTo>
                  <a:lnTo>
                    <a:pt x="667" y="287"/>
                  </a:lnTo>
                  <a:lnTo>
                    <a:pt x="799" y="202"/>
                  </a:lnTo>
                  <a:lnTo>
                    <a:pt x="679" y="377"/>
                  </a:lnTo>
                  <a:lnTo>
                    <a:pt x="567" y="284"/>
                  </a:lnTo>
                  <a:lnTo>
                    <a:pt x="468" y="287"/>
                  </a:lnTo>
                  <a:lnTo>
                    <a:pt x="417" y="428"/>
                  </a:lnTo>
                  <a:lnTo>
                    <a:pt x="232" y="419"/>
                  </a:lnTo>
                  <a:lnTo>
                    <a:pt x="240" y="268"/>
                  </a:lnTo>
                  <a:lnTo>
                    <a:pt x="145" y="162"/>
                  </a:lnTo>
                  <a:lnTo>
                    <a:pt x="29" y="213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86" name="Freeform 22"/>
            <p:cNvSpPr>
              <a:spLocks/>
            </p:cNvSpPr>
            <p:nvPr/>
          </p:nvSpPr>
          <p:spPr bwMode="auto">
            <a:xfrm flipH="1">
              <a:off x="4577" y="3213"/>
              <a:ext cx="141" cy="108"/>
            </a:xfrm>
            <a:custGeom>
              <a:avLst/>
              <a:gdLst>
                <a:gd name="T0" fmla="*/ 43 w 530"/>
                <a:gd name="T1" fmla="*/ 65 h 358"/>
                <a:gd name="T2" fmla="*/ 100 w 530"/>
                <a:gd name="T3" fmla="*/ 38 h 358"/>
                <a:gd name="T4" fmla="*/ 212 w 530"/>
                <a:gd name="T5" fmla="*/ 0 h 358"/>
                <a:gd name="T6" fmla="*/ 347 w 530"/>
                <a:gd name="T7" fmla="*/ 27 h 358"/>
                <a:gd name="T8" fmla="*/ 389 w 530"/>
                <a:gd name="T9" fmla="*/ 158 h 358"/>
                <a:gd name="T10" fmla="*/ 475 w 530"/>
                <a:gd name="T11" fmla="*/ 202 h 358"/>
                <a:gd name="T12" fmla="*/ 530 w 530"/>
                <a:gd name="T13" fmla="*/ 217 h 358"/>
                <a:gd name="T14" fmla="*/ 330 w 530"/>
                <a:gd name="T15" fmla="*/ 358 h 358"/>
                <a:gd name="T16" fmla="*/ 0 w 530"/>
                <a:gd name="T17" fmla="*/ 283 h 358"/>
                <a:gd name="T18" fmla="*/ 43 w 530"/>
                <a:gd name="T19" fmla="*/ 65 h 358"/>
                <a:gd name="T20" fmla="*/ 43 w 530"/>
                <a:gd name="T21" fmla="*/ 6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0" h="358">
                  <a:moveTo>
                    <a:pt x="43" y="65"/>
                  </a:moveTo>
                  <a:lnTo>
                    <a:pt x="100" y="38"/>
                  </a:lnTo>
                  <a:lnTo>
                    <a:pt x="212" y="0"/>
                  </a:lnTo>
                  <a:lnTo>
                    <a:pt x="347" y="27"/>
                  </a:lnTo>
                  <a:lnTo>
                    <a:pt x="389" y="158"/>
                  </a:lnTo>
                  <a:lnTo>
                    <a:pt x="475" y="202"/>
                  </a:lnTo>
                  <a:lnTo>
                    <a:pt x="530" y="217"/>
                  </a:lnTo>
                  <a:lnTo>
                    <a:pt x="330" y="358"/>
                  </a:lnTo>
                  <a:lnTo>
                    <a:pt x="0" y="283"/>
                  </a:lnTo>
                  <a:lnTo>
                    <a:pt x="43" y="65"/>
                  </a:lnTo>
                  <a:lnTo>
                    <a:pt x="43" y="65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87" name="Freeform 23"/>
            <p:cNvSpPr>
              <a:spLocks/>
            </p:cNvSpPr>
            <p:nvPr/>
          </p:nvSpPr>
          <p:spPr bwMode="auto">
            <a:xfrm flipH="1">
              <a:off x="4715" y="2693"/>
              <a:ext cx="176" cy="118"/>
            </a:xfrm>
            <a:custGeom>
              <a:avLst/>
              <a:gdLst>
                <a:gd name="T0" fmla="*/ 0 w 665"/>
                <a:gd name="T1" fmla="*/ 188 h 390"/>
                <a:gd name="T2" fmla="*/ 154 w 665"/>
                <a:gd name="T3" fmla="*/ 65 h 390"/>
                <a:gd name="T4" fmla="*/ 329 w 665"/>
                <a:gd name="T5" fmla="*/ 0 h 390"/>
                <a:gd name="T6" fmla="*/ 481 w 665"/>
                <a:gd name="T7" fmla="*/ 17 h 390"/>
                <a:gd name="T8" fmla="*/ 498 w 665"/>
                <a:gd name="T9" fmla="*/ 118 h 390"/>
                <a:gd name="T10" fmla="*/ 665 w 665"/>
                <a:gd name="T11" fmla="*/ 78 h 390"/>
                <a:gd name="T12" fmla="*/ 545 w 665"/>
                <a:gd name="T13" fmla="*/ 264 h 390"/>
                <a:gd name="T14" fmla="*/ 178 w 665"/>
                <a:gd name="T15" fmla="*/ 390 h 390"/>
                <a:gd name="T16" fmla="*/ 0 w 665"/>
                <a:gd name="T17" fmla="*/ 188 h 390"/>
                <a:gd name="T18" fmla="*/ 0 w 665"/>
                <a:gd name="T19" fmla="*/ 18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5" h="390">
                  <a:moveTo>
                    <a:pt x="0" y="188"/>
                  </a:moveTo>
                  <a:lnTo>
                    <a:pt x="154" y="65"/>
                  </a:lnTo>
                  <a:lnTo>
                    <a:pt x="329" y="0"/>
                  </a:lnTo>
                  <a:lnTo>
                    <a:pt x="481" y="17"/>
                  </a:lnTo>
                  <a:lnTo>
                    <a:pt x="498" y="118"/>
                  </a:lnTo>
                  <a:lnTo>
                    <a:pt x="665" y="78"/>
                  </a:lnTo>
                  <a:lnTo>
                    <a:pt x="545" y="264"/>
                  </a:lnTo>
                  <a:lnTo>
                    <a:pt x="178" y="390"/>
                  </a:lnTo>
                  <a:lnTo>
                    <a:pt x="0" y="188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66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88" name="Freeform 24"/>
            <p:cNvSpPr>
              <a:spLocks/>
            </p:cNvSpPr>
            <p:nvPr/>
          </p:nvSpPr>
          <p:spPr bwMode="auto">
            <a:xfrm flipH="1">
              <a:off x="4958" y="3794"/>
              <a:ext cx="208" cy="212"/>
            </a:xfrm>
            <a:custGeom>
              <a:avLst/>
              <a:gdLst>
                <a:gd name="T0" fmla="*/ 0 w 783"/>
                <a:gd name="T1" fmla="*/ 7 h 701"/>
                <a:gd name="T2" fmla="*/ 277 w 783"/>
                <a:gd name="T3" fmla="*/ 0 h 701"/>
                <a:gd name="T4" fmla="*/ 441 w 783"/>
                <a:gd name="T5" fmla="*/ 45 h 701"/>
                <a:gd name="T6" fmla="*/ 388 w 783"/>
                <a:gd name="T7" fmla="*/ 235 h 701"/>
                <a:gd name="T8" fmla="*/ 409 w 783"/>
                <a:gd name="T9" fmla="*/ 408 h 701"/>
                <a:gd name="T10" fmla="*/ 566 w 783"/>
                <a:gd name="T11" fmla="*/ 404 h 701"/>
                <a:gd name="T12" fmla="*/ 716 w 783"/>
                <a:gd name="T13" fmla="*/ 465 h 701"/>
                <a:gd name="T14" fmla="*/ 783 w 783"/>
                <a:gd name="T15" fmla="*/ 650 h 701"/>
                <a:gd name="T16" fmla="*/ 591 w 783"/>
                <a:gd name="T17" fmla="*/ 661 h 701"/>
                <a:gd name="T18" fmla="*/ 44 w 783"/>
                <a:gd name="T19" fmla="*/ 701 h 701"/>
                <a:gd name="T20" fmla="*/ 49 w 783"/>
                <a:gd name="T21" fmla="*/ 545 h 701"/>
                <a:gd name="T22" fmla="*/ 186 w 783"/>
                <a:gd name="T23" fmla="*/ 347 h 701"/>
                <a:gd name="T24" fmla="*/ 0 w 783"/>
                <a:gd name="T25" fmla="*/ 7 h 701"/>
                <a:gd name="T26" fmla="*/ 0 w 783"/>
                <a:gd name="T27" fmla="*/ 7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3" h="701">
                  <a:moveTo>
                    <a:pt x="0" y="7"/>
                  </a:moveTo>
                  <a:lnTo>
                    <a:pt x="277" y="0"/>
                  </a:lnTo>
                  <a:lnTo>
                    <a:pt x="441" y="45"/>
                  </a:lnTo>
                  <a:lnTo>
                    <a:pt x="388" y="235"/>
                  </a:lnTo>
                  <a:lnTo>
                    <a:pt x="409" y="408"/>
                  </a:lnTo>
                  <a:lnTo>
                    <a:pt x="566" y="404"/>
                  </a:lnTo>
                  <a:lnTo>
                    <a:pt x="716" y="465"/>
                  </a:lnTo>
                  <a:lnTo>
                    <a:pt x="783" y="650"/>
                  </a:lnTo>
                  <a:lnTo>
                    <a:pt x="591" y="661"/>
                  </a:lnTo>
                  <a:lnTo>
                    <a:pt x="44" y="701"/>
                  </a:lnTo>
                  <a:lnTo>
                    <a:pt x="49" y="545"/>
                  </a:lnTo>
                  <a:lnTo>
                    <a:pt x="186" y="347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08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89" name="Freeform 25"/>
            <p:cNvSpPr>
              <a:spLocks/>
            </p:cNvSpPr>
            <p:nvPr/>
          </p:nvSpPr>
          <p:spPr bwMode="auto">
            <a:xfrm flipH="1">
              <a:off x="4425" y="3791"/>
              <a:ext cx="214" cy="184"/>
            </a:xfrm>
            <a:custGeom>
              <a:avLst/>
              <a:gdLst>
                <a:gd name="T0" fmla="*/ 0 w 808"/>
                <a:gd name="T1" fmla="*/ 0 h 611"/>
                <a:gd name="T2" fmla="*/ 472 w 808"/>
                <a:gd name="T3" fmla="*/ 21 h 611"/>
                <a:gd name="T4" fmla="*/ 399 w 808"/>
                <a:gd name="T5" fmla="*/ 318 h 611"/>
                <a:gd name="T6" fmla="*/ 601 w 808"/>
                <a:gd name="T7" fmla="*/ 360 h 611"/>
                <a:gd name="T8" fmla="*/ 764 w 808"/>
                <a:gd name="T9" fmla="*/ 417 h 611"/>
                <a:gd name="T10" fmla="*/ 808 w 808"/>
                <a:gd name="T11" fmla="*/ 554 h 611"/>
                <a:gd name="T12" fmla="*/ 597 w 808"/>
                <a:gd name="T13" fmla="*/ 584 h 611"/>
                <a:gd name="T14" fmla="*/ 221 w 808"/>
                <a:gd name="T15" fmla="*/ 611 h 611"/>
                <a:gd name="T16" fmla="*/ 67 w 808"/>
                <a:gd name="T17" fmla="*/ 601 h 611"/>
                <a:gd name="T18" fmla="*/ 61 w 808"/>
                <a:gd name="T19" fmla="*/ 521 h 611"/>
                <a:gd name="T20" fmla="*/ 173 w 808"/>
                <a:gd name="T21" fmla="*/ 360 h 611"/>
                <a:gd name="T22" fmla="*/ 0 w 808"/>
                <a:gd name="T23" fmla="*/ 0 h 611"/>
                <a:gd name="T24" fmla="*/ 0 w 808"/>
                <a:gd name="T25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8" h="611">
                  <a:moveTo>
                    <a:pt x="0" y="0"/>
                  </a:moveTo>
                  <a:lnTo>
                    <a:pt x="472" y="21"/>
                  </a:lnTo>
                  <a:lnTo>
                    <a:pt x="399" y="318"/>
                  </a:lnTo>
                  <a:lnTo>
                    <a:pt x="601" y="360"/>
                  </a:lnTo>
                  <a:lnTo>
                    <a:pt x="764" y="417"/>
                  </a:lnTo>
                  <a:lnTo>
                    <a:pt x="808" y="554"/>
                  </a:lnTo>
                  <a:lnTo>
                    <a:pt x="597" y="584"/>
                  </a:lnTo>
                  <a:lnTo>
                    <a:pt x="221" y="611"/>
                  </a:lnTo>
                  <a:lnTo>
                    <a:pt x="67" y="601"/>
                  </a:lnTo>
                  <a:lnTo>
                    <a:pt x="61" y="521"/>
                  </a:lnTo>
                  <a:lnTo>
                    <a:pt x="173" y="3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8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90" name="Freeform 26"/>
            <p:cNvSpPr>
              <a:spLocks/>
            </p:cNvSpPr>
            <p:nvPr/>
          </p:nvSpPr>
          <p:spPr bwMode="auto">
            <a:xfrm flipH="1">
              <a:off x="5183" y="3366"/>
              <a:ext cx="148" cy="98"/>
            </a:xfrm>
            <a:custGeom>
              <a:avLst/>
              <a:gdLst>
                <a:gd name="T0" fmla="*/ 115 w 558"/>
                <a:gd name="T1" fmla="*/ 0 h 327"/>
                <a:gd name="T2" fmla="*/ 363 w 558"/>
                <a:gd name="T3" fmla="*/ 7 h 327"/>
                <a:gd name="T4" fmla="*/ 458 w 558"/>
                <a:gd name="T5" fmla="*/ 148 h 327"/>
                <a:gd name="T6" fmla="*/ 558 w 558"/>
                <a:gd name="T7" fmla="*/ 163 h 327"/>
                <a:gd name="T8" fmla="*/ 555 w 558"/>
                <a:gd name="T9" fmla="*/ 209 h 327"/>
                <a:gd name="T10" fmla="*/ 393 w 558"/>
                <a:gd name="T11" fmla="*/ 188 h 327"/>
                <a:gd name="T12" fmla="*/ 328 w 558"/>
                <a:gd name="T13" fmla="*/ 46 h 327"/>
                <a:gd name="T14" fmla="*/ 96 w 558"/>
                <a:gd name="T15" fmla="*/ 46 h 327"/>
                <a:gd name="T16" fmla="*/ 51 w 558"/>
                <a:gd name="T17" fmla="*/ 123 h 327"/>
                <a:gd name="T18" fmla="*/ 264 w 558"/>
                <a:gd name="T19" fmla="*/ 156 h 327"/>
                <a:gd name="T20" fmla="*/ 271 w 558"/>
                <a:gd name="T21" fmla="*/ 319 h 327"/>
                <a:gd name="T22" fmla="*/ 222 w 558"/>
                <a:gd name="T23" fmla="*/ 327 h 327"/>
                <a:gd name="T24" fmla="*/ 228 w 558"/>
                <a:gd name="T25" fmla="*/ 192 h 327"/>
                <a:gd name="T26" fmla="*/ 0 w 558"/>
                <a:gd name="T27" fmla="*/ 156 h 327"/>
                <a:gd name="T28" fmla="*/ 72 w 558"/>
                <a:gd name="T29" fmla="*/ 25 h 327"/>
                <a:gd name="T30" fmla="*/ 115 w 558"/>
                <a:gd name="T31" fmla="*/ 0 h 327"/>
                <a:gd name="T32" fmla="*/ 115 w 558"/>
                <a:gd name="T33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8" h="327">
                  <a:moveTo>
                    <a:pt x="115" y="0"/>
                  </a:moveTo>
                  <a:lnTo>
                    <a:pt x="363" y="7"/>
                  </a:lnTo>
                  <a:lnTo>
                    <a:pt x="458" y="148"/>
                  </a:lnTo>
                  <a:lnTo>
                    <a:pt x="558" y="163"/>
                  </a:lnTo>
                  <a:lnTo>
                    <a:pt x="555" y="209"/>
                  </a:lnTo>
                  <a:lnTo>
                    <a:pt x="393" y="188"/>
                  </a:lnTo>
                  <a:lnTo>
                    <a:pt x="328" y="46"/>
                  </a:lnTo>
                  <a:lnTo>
                    <a:pt x="96" y="46"/>
                  </a:lnTo>
                  <a:lnTo>
                    <a:pt x="51" y="123"/>
                  </a:lnTo>
                  <a:lnTo>
                    <a:pt x="264" y="156"/>
                  </a:lnTo>
                  <a:lnTo>
                    <a:pt x="271" y="319"/>
                  </a:lnTo>
                  <a:lnTo>
                    <a:pt x="222" y="327"/>
                  </a:lnTo>
                  <a:lnTo>
                    <a:pt x="228" y="192"/>
                  </a:lnTo>
                  <a:lnTo>
                    <a:pt x="0" y="156"/>
                  </a:lnTo>
                  <a:lnTo>
                    <a:pt x="72" y="25"/>
                  </a:lnTo>
                  <a:lnTo>
                    <a:pt x="115" y="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91" name="Freeform 27"/>
            <p:cNvSpPr>
              <a:spLocks/>
            </p:cNvSpPr>
            <p:nvPr/>
          </p:nvSpPr>
          <p:spPr bwMode="auto">
            <a:xfrm flipH="1">
              <a:off x="5179" y="3448"/>
              <a:ext cx="152" cy="73"/>
            </a:xfrm>
            <a:custGeom>
              <a:avLst/>
              <a:gdLst>
                <a:gd name="T0" fmla="*/ 0 w 575"/>
                <a:gd name="T1" fmla="*/ 34 h 239"/>
                <a:gd name="T2" fmla="*/ 66 w 575"/>
                <a:gd name="T3" fmla="*/ 0 h 239"/>
                <a:gd name="T4" fmla="*/ 264 w 575"/>
                <a:gd name="T5" fmla="*/ 5 h 239"/>
                <a:gd name="T6" fmla="*/ 271 w 575"/>
                <a:gd name="T7" fmla="*/ 45 h 239"/>
                <a:gd name="T8" fmla="*/ 51 w 575"/>
                <a:gd name="T9" fmla="*/ 66 h 239"/>
                <a:gd name="T10" fmla="*/ 131 w 575"/>
                <a:gd name="T11" fmla="*/ 193 h 239"/>
                <a:gd name="T12" fmla="*/ 319 w 575"/>
                <a:gd name="T13" fmla="*/ 201 h 239"/>
                <a:gd name="T14" fmla="*/ 420 w 575"/>
                <a:gd name="T15" fmla="*/ 70 h 239"/>
                <a:gd name="T16" fmla="*/ 536 w 575"/>
                <a:gd name="T17" fmla="*/ 81 h 239"/>
                <a:gd name="T18" fmla="*/ 575 w 575"/>
                <a:gd name="T19" fmla="*/ 123 h 239"/>
                <a:gd name="T20" fmla="*/ 435 w 575"/>
                <a:gd name="T21" fmla="*/ 119 h 239"/>
                <a:gd name="T22" fmla="*/ 342 w 575"/>
                <a:gd name="T23" fmla="*/ 239 h 239"/>
                <a:gd name="T24" fmla="*/ 127 w 575"/>
                <a:gd name="T25" fmla="*/ 235 h 239"/>
                <a:gd name="T26" fmla="*/ 0 w 575"/>
                <a:gd name="T27" fmla="*/ 34 h 239"/>
                <a:gd name="T28" fmla="*/ 0 w 575"/>
                <a:gd name="T29" fmla="*/ 3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5" h="239">
                  <a:moveTo>
                    <a:pt x="0" y="34"/>
                  </a:moveTo>
                  <a:lnTo>
                    <a:pt x="66" y="0"/>
                  </a:lnTo>
                  <a:lnTo>
                    <a:pt x="264" y="5"/>
                  </a:lnTo>
                  <a:lnTo>
                    <a:pt x="271" y="45"/>
                  </a:lnTo>
                  <a:lnTo>
                    <a:pt x="51" y="66"/>
                  </a:lnTo>
                  <a:lnTo>
                    <a:pt x="131" y="193"/>
                  </a:lnTo>
                  <a:lnTo>
                    <a:pt x="319" y="201"/>
                  </a:lnTo>
                  <a:lnTo>
                    <a:pt x="420" y="70"/>
                  </a:lnTo>
                  <a:lnTo>
                    <a:pt x="536" y="81"/>
                  </a:lnTo>
                  <a:lnTo>
                    <a:pt x="575" y="123"/>
                  </a:lnTo>
                  <a:lnTo>
                    <a:pt x="435" y="119"/>
                  </a:lnTo>
                  <a:lnTo>
                    <a:pt x="342" y="239"/>
                  </a:lnTo>
                  <a:lnTo>
                    <a:pt x="127" y="235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92" name="Freeform 28"/>
            <p:cNvSpPr>
              <a:spLocks/>
            </p:cNvSpPr>
            <p:nvPr/>
          </p:nvSpPr>
          <p:spPr bwMode="auto">
            <a:xfrm flipH="1">
              <a:off x="4912" y="3398"/>
              <a:ext cx="182" cy="127"/>
            </a:xfrm>
            <a:custGeom>
              <a:avLst/>
              <a:gdLst>
                <a:gd name="T0" fmla="*/ 25 w 690"/>
                <a:gd name="T1" fmla="*/ 65 h 422"/>
                <a:gd name="T2" fmla="*/ 251 w 690"/>
                <a:gd name="T3" fmla="*/ 74 h 422"/>
                <a:gd name="T4" fmla="*/ 365 w 690"/>
                <a:gd name="T5" fmla="*/ 0 h 422"/>
                <a:gd name="T6" fmla="*/ 583 w 690"/>
                <a:gd name="T7" fmla="*/ 36 h 422"/>
                <a:gd name="T8" fmla="*/ 637 w 690"/>
                <a:gd name="T9" fmla="*/ 86 h 422"/>
                <a:gd name="T10" fmla="*/ 690 w 690"/>
                <a:gd name="T11" fmla="*/ 246 h 422"/>
                <a:gd name="T12" fmla="*/ 610 w 690"/>
                <a:gd name="T13" fmla="*/ 266 h 422"/>
                <a:gd name="T14" fmla="*/ 433 w 690"/>
                <a:gd name="T15" fmla="*/ 238 h 422"/>
                <a:gd name="T16" fmla="*/ 439 w 690"/>
                <a:gd name="T17" fmla="*/ 333 h 422"/>
                <a:gd name="T18" fmla="*/ 669 w 690"/>
                <a:gd name="T19" fmla="*/ 386 h 422"/>
                <a:gd name="T20" fmla="*/ 536 w 690"/>
                <a:gd name="T21" fmla="*/ 422 h 422"/>
                <a:gd name="T22" fmla="*/ 365 w 690"/>
                <a:gd name="T23" fmla="*/ 369 h 422"/>
                <a:gd name="T24" fmla="*/ 361 w 690"/>
                <a:gd name="T25" fmla="*/ 209 h 422"/>
                <a:gd name="T26" fmla="*/ 585 w 690"/>
                <a:gd name="T27" fmla="*/ 213 h 422"/>
                <a:gd name="T28" fmla="*/ 572 w 690"/>
                <a:gd name="T29" fmla="*/ 103 h 422"/>
                <a:gd name="T30" fmla="*/ 365 w 690"/>
                <a:gd name="T31" fmla="*/ 46 h 422"/>
                <a:gd name="T32" fmla="*/ 243 w 690"/>
                <a:gd name="T33" fmla="*/ 128 h 422"/>
                <a:gd name="T34" fmla="*/ 0 w 690"/>
                <a:gd name="T35" fmla="*/ 99 h 422"/>
                <a:gd name="T36" fmla="*/ 25 w 690"/>
                <a:gd name="T37" fmla="*/ 65 h 422"/>
                <a:gd name="T38" fmla="*/ 25 w 690"/>
                <a:gd name="T39" fmla="*/ 6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0" h="422">
                  <a:moveTo>
                    <a:pt x="25" y="65"/>
                  </a:moveTo>
                  <a:lnTo>
                    <a:pt x="251" y="74"/>
                  </a:lnTo>
                  <a:lnTo>
                    <a:pt x="365" y="0"/>
                  </a:lnTo>
                  <a:lnTo>
                    <a:pt x="583" y="36"/>
                  </a:lnTo>
                  <a:lnTo>
                    <a:pt x="637" y="86"/>
                  </a:lnTo>
                  <a:lnTo>
                    <a:pt x="690" y="246"/>
                  </a:lnTo>
                  <a:lnTo>
                    <a:pt x="610" y="266"/>
                  </a:lnTo>
                  <a:lnTo>
                    <a:pt x="433" y="238"/>
                  </a:lnTo>
                  <a:lnTo>
                    <a:pt x="439" y="333"/>
                  </a:lnTo>
                  <a:lnTo>
                    <a:pt x="669" y="386"/>
                  </a:lnTo>
                  <a:lnTo>
                    <a:pt x="536" y="422"/>
                  </a:lnTo>
                  <a:lnTo>
                    <a:pt x="365" y="369"/>
                  </a:lnTo>
                  <a:lnTo>
                    <a:pt x="361" y="209"/>
                  </a:lnTo>
                  <a:lnTo>
                    <a:pt x="585" y="213"/>
                  </a:lnTo>
                  <a:lnTo>
                    <a:pt x="572" y="103"/>
                  </a:lnTo>
                  <a:lnTo>
                    <a:pt x="365" y="46"/>
                  </a:lnTo>
                  <a:lnTo>
                    <a:pt x="243" y="128"/>
                  </a:lnTo>
                  <a:lnTo>
                    <a:pt x="0" y="99"/>
                  </a:lnTo>
                  <a:lnTo>
                    <a:pt x="25" y="65"/>
                  </a:lnTo>
                  <a:lnTo>
                    <a:pt x="25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93" name="Freeform 29"/>
            <p:cNvSpPr>
              <a:spLocks/>
            </p:cNvSpPr>
            <p:nvPr/>
          </p:nvSpPr>
          <p:spPr bwMode="auto">
            <a:xfrm flipH="1">
              <a:off x="4918" y="3472"/>
              <a:ext cx="169" cy="86"/>
            </a:xfrm>
            <a:custGeom>
              <a:avLst/>
              <a:gdLst>
                <a:gd name="T0" fmla="*/ 0 w 641"/>
                <a:gd name="T1" fmla="*/ 37 h 286"/>
                <a:gd name="T2" fmla="*/ 171 w 641"/>
                <a:gd name="T3" fmla="*/ 54 h 286"/>
                <a:gd name="T4" fmla="*/ 200 w 641"/>
                <a:gd name="T5" fmla="*/ 0 h 286"/>
                <a:gd name="T6" fmla="*/ 278 w 641"/>
                <a:gd name="T7" fmla="*/ 232 h 286"/>
                <a:gd name="T8" fmla="*/ 477 w 641"/>
                <a:gd name="T9" fmla="*/ 259 h 286"/>
                <a:gd name="T10" fmla="*/ 552 w 641"/>
                <a:gd name="T11" fmla="*/ 210 h 286"/>
                <a:gd name="T12" fmla="*/ 593 w 641"/>
                <a:gd name="T13" fmla="*/ 133 h 286"/>
                <a:gd name="T14" fmla="*/ 641 w 641"/>
                <a:gd name="T15" fmla="*/ 139 h 286"/>
                <a:gd name="T16" fmla="*/ 612 w 641"/>
                <a:gd name="T17" fmla="*/ 225 h 286"/>
                <a:gd name="T18" fmla="*/ 512 w 641"/>
                <a:gd name="T19" fmla="*/ 286 h 286"/>
                <a:gd name="T20" fmla="*/ 261 w 641"/>
                <a:gd name="T21" fmla="*/ 268 h 286"/>
                <a:gd name="T22" fmla="*/ 173 w 641"/>
                <a:gd name="T23" fmla="*/ 107 h 286"/>
                <a:gd name="T24" fmla="*/ 12 w 641"/>
                <a:gd name="T25" fmla="*/ 90 h 286"/>
                <a:gd name="T26" fmla="*/ 0 w 641"/>
                <a:gd name="T27" fmla="*/ 37 h 286"/>
                <a:gd name="T28" fmla="*/ 0 w 641"/>
                <a:gd name="T29" fmla="*/ 3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1" h="286">
                  <a:moveTo>
                    <a:pt x="0" y="37"/>
                  </a:moveTo>
                  <a:lnTo>
                    <a:pt x="171" y="54"/>
                  </a:lnTo>
                  <a:lnTo>
                    <a:pt x="200" y="0"/>
                  </a:lnTo>
                  <a:lnTo>
                    <a:pt x="278" y="232"/>
                  </a:lnTo>
                  <a:lnTo>
                    <a:pt x="477" y="259"/>
                  </a:lnTo>
                  <a:lnTo>
                    <a:pt x="552" y="210"/>
                  </a:lnTo>
                  <a:lnTo>
                    <a:pt x="593" y="133"/>
                  </a:lnTo>
                  <a:lnTo>
                    <a:pt x="641" y="139"/>
                  </a:lnTo>
                  <a:lnTo>
                    <a:pt x="612" y="225"/>
                  </a:lnTo>
                  <a:lnTo>
                    <a:pt x="512" y="286"/>
                  </a:lnTo>
                  <a:lnTo>
                    <a:pt x="261" y="268"/>
                  </a:lnTo>
                  <a:lnTo>
                    <a:pt x="173" y="107"/>
                  </a:lnTo>
                  <a:lnTo>
                    <a:pt x="12" y="90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94" name="Freeform 30"/>
            <p:cNvSpPr>
              <a:spLocks/>
            </p:cNvSpPr>
            <p:nvPr/>
          </p:nvSpPr>
          <p:spPr bwMode="auto">
            <a:xfrm flipH="1">
              <a:off x="4303" y="3282"/>
              <a:ext cx="365" cy="133"/>
            </a:xfrm>
            <a:custGeom>
              <a:avLst/>
              <a:gdLst>
                <a:gd name="T0" fmla="*/ 353 w 1378"/>
                <a:gd name="T1" fmla="*/ 0 h 441"/>
                <a:gd name="T2" fmla="*/ 311 w 1378"/>
                <a:gd name="T3" fmla="*/ 35 h 441"/>
                <a:gd name="T4" fmla="*/ 249 w 1378"/>
                <a:gd name="T5" fmla="*/ 101 h 441"/>
                <a:gd name="T6" fmla="*/ 233 w 1378"/>
                <a:gd name="T7" fmla="*/ 156 h 441"/>
                <a:gd name="T8" fmla="*/ 260 w 1378"/>
                <a:gd name="T9" fmla="*/ 196 h 441"/>
                <a:gd name="T10" fmla="*/ 393 w 1378"/>
                <a:gd name="T11" fmla="*/ 242 h 441"/>
                <a:gd name="T12" fmla="*/ 536 w 1378"/>
                <a:gd name="T13" fmla="*/ 259 h 441"/>
                <a:gd name="T14" fmla="*/ 604 w 1378"/>
                <a:gd name="T15" fmla="*/ 255 h 441"/>
                <a:gd name="T16" fmla="*/ 600 w 1378"/>
                <a:gd name="T17" fmla="*/ 213 h 441"/>
                <a:gd name="T18" fmla="*/ 654 w 1378"/>
                <a:gd name="T19" fmla="*/ 177 h 441"/>
                <a:gd name="T20" fmla="*/ 749 w 1378"/>
                <a:gd name="T21" fmla="*/ 166 h 441"/>
                <a:gd name="T22" fmla="*/ 697 w 1378"/>
                <a:gd name="T23" fmla="*/ 200 h 441"/>
                <a:gd name="T24" fmla="*/ 693 w 1378"/>
                <a:gd name="T25" fmla="*/ 268 h 441"/>
                <a:gd name="T26" fmla="*/ 749 w 1378"/>
                <a:gd name="T27" fmla="*/ 308 h 441"/>
                <a:gd name="T28" fmla="*/ 813 w 1378"/>
                <a:gd name="T29" fmla="*/ 327 h 441"/>
                <a:gd name="T30" fmla="*/ 878 w 1378"/>
                <a:gd name="T31" fmla="*/ 297 h 441"/>
                <a:gd name="T32" fmla="*/ 954 w 1378"/>
                <a:gd name="T33" fmla="*/ 261 h 441"/>
                <a:gd name="T34" fmla="*/ 1039 w 1378"/>
                <a:gd name="T35" fmla="*/ 270 h 441"/>
                <a:gd name="T36" fmla="*/ 961 w 1378"/>
                <a:gd name="T37" fmla="*/ 339 h 441"/>
                <a:gd name="T38" fmla="*/ 1051 w 1378"/>
                <a:gd name="T39" fmla="*/ 348 h 441"/>
                <a:gd name="T40" fmla="*/ 1201 w 1378"/>
                <a:gd name="T41" fmla="*/ 386 h 441"/>
                <a:gd name="T42" fmla="*/ 1266 w 1378"/>
                <a:gd name="T43" fmla="*/ 379 h 441"/>
                <a:gd name="T44" fmla="*/ 1290 w 1378"/>
                <a:gd name="T45" fmla="*/ 343 h 441"/>
                <a:gd name="T46" fmla="*/ 1106 w 1378"/>
                <a:gd name="T47" fmla="*/ 287 h 441"/>
                <a:gd name="T48" fmla="*/ 1174 w 1378"/>
                <a:gd name="T49" fmla="*/ 278 h 441"/>
                <a:gd name="T50" fmla="*/ 1334 w 1378"/>
                <a:gd name="T51" fmla="*/ 314 h 441"/>
                <a:gd name="T52" fmla="*/ 1305 w 1378"/>
                <a:gd name="T53" fmla="*/ 268 h 441"/>
                <a:gd name="T54" fmla="*/ 1049 w 1378"/>
                <a:gd name="T55" fmla="*/ 196 h 441"/>
                <a:gd name="T56" fmla="*/ 1138 w 1378"/>
                <a:gd name="T57" fmla="*/ 192 h 441"/>
                <a:gd name="T58" fmla="*/ 1340 w 1378"/>
                <a:gd name="T59" fmla="*/ 251 h 441"/>
                <a:gd name="T60" fmla="*/ 1355 w 1378"/>
                <a:gd name="T61" fmla="*/ 297 h 441"/>
                <a:gd name="T62" fmla="*/ 1378 w 1378"/>
                <a:gd name="T63" fmla="*/ 327 h 441"/>
                <a:gd name="T64" fmla="*/ 1359 w 1378"/>
                <a:gd name="T65" fmla="*/ 382 h 441"/>
                <a:gd name="T66" fmla="*/ 1313 w 1378"/>
                <a:gd name="T67" fmla="*/ 379 h 441"/>
                <a:gd name="T68" fmla="*/ 1290 w 1378"/>
                <a:gd name="T69" fmla="*/ 419 h 441"/>
                <a:gd name="T70" fmla="*/ 1186 w 1378"/>
                <a:gd name="T71" fmla="*/ 419 h 441"/>
                <a:gd name="T72" fmla="*/ 1117 w 1378"/>
                <a:gd name="T73" fmla="*/ 441 h 441"/>
                <a:gd name="T74" fmla="*/ 990 w 1378"/>
                <a:gd name="T75" fmla="*/ 432 h 441"/>
                <a:gd name="T76" fmla="*/ 785 w 1378"/>
                <a:gd name="T77" fmla="*/ 405 h 441"/>
                <a:gd name="T78" fmla="*/ 712 w 1378"/>
                <a:gd name="T79" fmla="*/ 348 h 441"/>
                <a:gd name="T80" fmla="*/ 650 w 1378"/>
                <a:gd name="T81" fmla="*/ 304 h 441"/>
                <a:gd name="T82" fmla="*/ 545 w 1378"/>
                <a:gd name="T83" fmla="*/ 333 h 441"/>
                <a:gd name="T84" fmla="*/ 405 w 1378"/>
                <a:gd name="T85" fmla="*/ 350 h 441"/>
                <a:gd name="T86" fmla="*/ 180 w 1378"/>
                <a:gd name="T87" fmla="*/ 333 h 441"/>
                <a:gd name="T88" fmla="*/ 53 w 1378"/>
                <a:gd name="T89" fmla="*/ 297 h 441"/>
                <a:gd name="T90" fmla="*/ 0 w 1378"/>
                <a:gd name="T91" fmla="*/ 187 h 441"/>
                <a:gd name="T92" fmla="*/ 152 w 1378"/>
                <a:gd name="T93" fmla="*/ 46 h 441"/>
                <a:gd name="T94" fmla="*/ 353 w 1378"/>
                <a:gd name="T95" fmla="*/ 0 h 441"/>
                <a:gd name="T96" fmla="*/ 353 w 1378"/>
                <a:gd name="T97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78" h="441">
                  <a:moveTo>
                    <a:pt x="353" y="0"/>
                  </a:moveTo>
                  <a:lnTo>
                    <a:pt x="311" y="35"/>
                  </a:lnTo>
                  <a:lnTo>
                    <a:pt x="249" y="101"/>
                  </a:lnTo>
                  <a:lnTo>
                    <a:pt x="233" y="156"/>
                  </a:lnTo>
                  <a:lnTo>
                    <a:pt x="260" y="196"/>
                  </a:lnTo>
                  <a:lnTo>
                    <a:pt x="393" y="242"/>
                  </a:lnTo>
                  <a:lnTo>
                    <a:pt x="536" y="259"/>
                  </a:lnTo>
                  <a:lnTo>
                    <a:pt x="604" y="255"/>
                  </a:lnTo>
                  <a:lnTo>
                    <a:pt x="600" y="213"/>
                  </a:lnTo>
                  <a:lnTo>
                    <a:pt x="654" y="177"/>
                  </a:lnTo>
                  <a:lnTo>
                    <a:pt x="749" y="166"/>
                  </a:lnTo>
                  <a:lnTo>
                    <a:pt x="697" y="200"/>
                  </a:lnTo>
                  <a:lnTo>
                    <a:pt x="693" y="268"/>
                  </a:lnTo>
                  <a:lnTo>
                    <a:pt x="749" y="308"/>
                  </a:lnTo>
                  <a:lnTo>
                    <a:pt x="813" y="327"/>
                  </a:lnTo>
                  <a:lnTo>
                    <a:pt x="878" y="297"/>
                  </a:lnTo>
                  <a:lnTo>
                    <a:pt x="954" y="261"/>
                  </a:lnTo>
                  <a:lnTo>
                    <a:pt x="1039" y="270"/>
                  </a:lnTo>
                  <a:lnTo>
                    <a:pt x="961" y="339"/>
                  </a:lnTo>
                  <a:lnTo>
                    <a:pt x="1051" y="348"/>
                  </a:lnTo>
                  <a:lnTo>
                    <a:pt x="1201" y="386"/>
                  </a:lnTo>
                  <a:lnTo>
                    <a:pt x="1266" y="379"/>
                  </a:lnTo>
                  <a:lnTo>
                    <a:pt x="1290" y="343"/>
                  </a:lnTo>
                  <a:lnTo>
                    <a:pt x="1106" y="287"/>
                  </a:lnTo>
                  <a:lnTo>
                    <a:pt x="1174" y="278"/>
                  </a:lnTo>
                  <a:lnTo>
                    <a:pt x="1334" y="314"/>
                  </a:lnTo>
                  <a:lnTo>
                    <a:pt x="1305" y="268"/>
                  </a:lnTo>
                  <a:lnTo>
                    <a:pt x="1049" y="196"/>
                  </a:lnTo>
                  <a:lnTo>
                    <a:pt x="1138" y="192"/>
                  </a:lnTo>
                  <a:lnTo>
                    <a:pt x="1340" y="251"/>
                  </a:lnTo>
                  <a:lnTo>
                    <a:pt x="1355" y="297"/>
                  </a:lnTo>
                  <a:lnTo>
                    <a:pt x="1378" y="327"/>
                  </a:lnTo>
                  <a:lnTo>
                    <a:pt x="1359" y="382"/>
                  </a:lnTo>
                  <a:lnTo>
                    <a:pt x="1313" y="379"/>
                  </a:lnTo>
                  <a:lnTo>
                    <a:pt x="1290" y="419"/>
                  </a:lnTo>
                  <a:lnTo>
                    <a:pt x="1186" y="419"/>
                  </a:lnTo>
                  <a:lnTo>
                    <a:pt x="1117" y="441"/>
                  </a:lnTo>
                  <a:lnTo>
                    <a:pt x="990" y="432"/>
                  </a:lnTo>
                  <a:lnTo>
                    <a:pt x="785" y="405"/>
                  </a:lnTo>
                  <a:lnTo>
                    <a:pt x="712" y="348"/>
                  </a:lnTo>
                  <a:lnTo>
                    <a:pt x="650" y="304"/>
                  </a:lnTo>
                  <a:lnTo>
                    <a:pt x="545" y="333"/>
                  </a:lnTo>
                  <a:lnTo>
                    <a:pt x="405" y="350"/>
                  </a:lnTo>
                  <a:lnTo>
                    <a:pt x="180" y="333"/>
                  </a:lnTo>
                  <a:lnTo>
                    <a:pt x="53" y="297"/>
                  </a:lnTo>
                  <a:lnTo>
                    <a:pt x="0" y="187"/>
                  </a:lnTo>
                  <a:lnTo>
                    <a:pt x="152" y="46"/>
                  </a:lnTo>
                  <a:lnTo>
                    <a:pt x="353" y="0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95" name="Freeform 31"/>
            <p:cNvSpPr>
              <a:spLocks/>
            </p:cNvSpPr>
            <p:nvPr/>
          </p:nvSpPr>
          <p:spPr bwMode="auto">
            <a:xfrm flipH="1">
              <a:off x="4436" y="3274"/>
              <a:ext cx="158" cy="52"/>
            </a:xfrm>
            <a:custGeom>
              <a:avLst/>
              <a:gdLst>
                <a:gd name="T0" fmla="*/ 97 w 599"/>
                <a:gd name="T1" fmla="*/ 0 h 175"/>
                <a:gd name="T2" fmla="*/ 433 w 599"/>
                <a:gd name="T3" fmla="*/ 114 h 175"/>
                <a:gd name="T4" fmla="*/ 549 w 599"/>
                <a:gd name="T5" fmla="*/ 83 h 175"/>
                <a:gd name="T6" fmla="*/ 599 w 599"/>
                <a:gd name="T7" fmla="*/ 121 h 175"/>
                <a:gd name="T8" fmla="*/ 489 w 599"/>
                <a:gd name="T9" fmla="*/ 135 h 175"/>
                <a:gd name="T10" fmla="*/ 399 w 599"/>
                <a:gd name="T11" fmla="*/ 175 h 175"/>
                <a:gd name="T12" fmla="*/ 380 w 599"/>
                <a:gd name="T13" fmla="*/ 133 h 175"/>
                <a:gd name="T14" fmla="*/ 194 w 599"/>
                <a:gd name="T15" fmla="*/ 72 h 175"/>
                <a:gd name="T16" fmla="*/ 0 w 599"/>
                <a:gd name="T17" fmla="*/ 70 h 175"/>
                <a:gd name="T18" fmla="*/ 97 w 599"/>
                <a:gd name="T19" fmla="*/ 0 h 175"/>
                <a:gd name="T20" fmla="*/ 97 w 599"/>
                <a:gd name="T21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9" h="175">
                  <a:moveTo>
                    <a:pt x="97" y="0"/>
                  </a:moveTo>
                  <a:lnTo>
                    <a:pt x="433" y="114"/>
                  </a:lnTo>
                  <a:lnTo>
                    <a:pt x="549" y="83"/>
                  </a:lnTo>
                  <a:lnTo>
                    <a:pt x="599" y="121"/>
                  </a:lnTo>
                  <a:lnTo>
                    <a:pt x="489" y="135"/>
                  </a:lnTo>
                  <a:lnTo>
                    <a:pt x="399" y="175"/>
                  </a:lnTo>
                  <a:lnTo>
                    <a:pt x="380" y="133"/>
                  </a:lnTo>
                  <a:lnTo>
                    <a:pt x="194" y="72"/>
                  </a:lnTo>
                  <a:lnTo>
                    <a:pt x="0" y="70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96" name="Freeform 32"/>
            <p:cNvSpPr>
              <a:spLocks/>
            </p:cNvSpPr>
            <p:nvPr/>
          </p:nvSpPr>
          <p:spPr bwMode="auto">
            <a:xfrm flipH="1">
              <a:off x="4345" y="3311"/>
              <a:ext cx="47" cy="36"/>
            </a:xfrm>
            <a:custGeom>
              <a:avLst/>
              <a:gdLst>
                <a:gd name="T0" fmla="*/ 0 w 181"/>
                <a:gd name="T1" fmla="*/ 75 h 124"/>
                <a:gd name="T2" fmla="*/ 61 w 181"/>
                <a:gd name="T3" fmla="*/ 69 h 124"/>
                <a:gd name="T4" fmla="*/ 152 w 181"/>
                <a:gd name="T5" fmla="*/ 0 h 124"/>
                <a:gd name="T6" fmla="*/ 181 w 181"/>
                <a:gd name="T7" fmla="*/ 29 h 124"/>
                <a:gd name="T8" fmla="*/ 105 w 181"/>
                <a:gd name="T9" fmla="*/ 124 h 124"/>
                <a:gd name="T10" fmla="*/ 8 w 181"/>
                <a:gd name="T11" fmla="*/ 101 h 124"/>
                <a:gd name="T12" fmla="*/ 0 w 181"/>
                <a:gd name="T13" fmla="*/ 75 h 124"/>
                <a:gd name="T14" fmla="*/ 0 w 181"/>
                <a:gd name="T15" fmla="*/ 7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124">
                  <a:moveTo>
                    <a:pt x="0" y="75"/>
                  </a:moveTo>
                  <a:lnTo>
                    <a:pt x="61" y="69"/>
                  </a:lnTo>
                  <a:lnTo>
                    <a:pt x="152" y="0"/>
                  </a:lnTo>
                  <a:lnTo>
                    <a:pt x="181" y="29"/>
                  </a:lnTo>
                  <a:lnTo>
                    <a:pt x="105" y="124"/>
                  </a:lnTo>
                  <a:lnTo>
                    <a:pt x="8" y="101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97" name="Freeform 33"/>
            <p:cNvSpPr>
              <a:spLocks/>
            </p:cNvSpPr>
            <p:nvPr/>
          </p:nvSpPr>
          <p:spPr bwMode="auto">
            <a:xfrm flipH="1">
              <a:off x="4287" y="3073"/>
              <a:ext cx="236" cy="281"/>
            </a:xfrm>
            <a:custGeom>
              <a:avLst/>
              <a:gdLst>
                <a:gd name="T0" fmla="*/ 217 w 889"/>
                <a:gd name="T1" fmla="*/ 588 h 932"/>
                <a:gd name="T2" fmla="*/ 272 w 889"/>
                <a:gd name="T3" fmla="*/ 671 h 932"/>
                <a:gd name="T4" fmla="*/ 354 w 889"/>
                <a:gd name="T5" fmla="*/ 721 h 932"/>
                <a:gd name="T6" fmla="*/ 327 w 889"/>
                <a:gd name="T7" fmla="*/ 852 h 932"/>
                <a:gd name="T8" fmla="*/ 471 w 889"/>
                <a:gd name="T9" fmla="*/ 875 h 932"/>
                <a:gd name="T10" fmla="*/ 502 w 889"/>
                <a:gd name="T11" fmla="*/ 753 h 932"/>
                <a:gd name="T12" fmla="*/ 641 w 889"/>
                <a:gd name="T13" fmla="*/ 725 h 932"/>
                <a:gd name="T14" fmla="*/ 743 w 889"/>
                <a:gd name="T15" fmla="*/ 824 h 932"/>
                <a:gd name="T16" fmla="*/ 861 w 889"/>
                <a:gd name="T17" fmla="*/ 666 h 932"/>
                <a:gd name="T18" fmla="*/ 889 w 889"/>
                <a:gd name="T19" fmla="*/ 690 h 932"/>
                <a:gd name="T20" fmla="*/ 753 w 889"/>
                <a:gd name="T21" fmla="*/ 882 h 932"/>
                <a:gd name="T22" fmla="*/ 616 w 889"/>
                <a:gd name="T23" fmla="*/ 780 h 932"/>
                <a:gd name="T24" fmla="*/ 544 w 889"/>
                <a:gd name="T25" fmla="*/ 803 h 932"/>
                <a:gd name="T26" fmla="*/ 507 w 889"/>
                <a:gd name="T27" fmla="*/ 932 h 932"/>
                <a:gd name="T28" fmla="*/ 268 w 889"/>
                <a:gd name="T29" fmla="*/ 901 h 932"/>
                <a:gd name="T30" fmla="*/ 281 w 889"/>
                <a:gd name="T31" fmla="*/ 793 h 932"/>
                <a:gd name="T32" fmla="*/ 192 w 889"/>
                <a:gd name="T33" fmla="*/ 698 h 932"/>
                <a:gd name="T34" fmla="*/ 82 w 889"/>
                <a:gd name="T35" fmla="*/ 730 h 932"/>
                <a:gd name="T36" fmla="*/ 0 w 889"/>
                <a:gd name="T37" fmla="*/ 525 h 932"/>
                <a:gd name="T38" fmla="*/ 30 w 889"/>
                <a:gd name="T39" fmla="*/ 447 h 932"/>
                <a:gd name="T40" fmla="*/ 124 w 889"/>
                <a:gd name="T41" fmla="*/ 411 h 932"/>
                <a:gd name="T42" fmla="*/ 127 w 889"/>
                <a:gd name="T43" fmla="*/ 280 h 932"/>
                <a:gd name="T44" fmla="*/ 61 w 889"/>
                <a:gd name="T45" fmla="*/ 208 h 932"/>
                <a:gd name="T46" fmla="*/ 99 w 889"/>
                <a:gd name="T47" fmla="*/ 84 h 932"/>
                <a:gd name="T48" fmla="*/ 285 w 889"/>
                <a:gd name="T49" fmla="*/ 0 h 932"/>
                <a:gd name="T50" fmla="*/ 131 w 889"/>
                <a:gd name="T51" fmla="*/ 151 h 932"/>
                <a:gd name="T52" fmla="*/ 224 w 889"/>
                <a:gd name="T53" fmla="*/ 248 h 932"/>
                <a:gd name="T54" fmla="*/ 196 w 889"/>
                <a:gd name="T55" fmla="*/ 310 h 932"/>
                <a:gd name="T56" fmla="*/ 186 w 889"/>
                <a:gd name="T57" fmla="*/ 424 h 932"/>
                <a:gd name="T58" fmla="*/ 68 w 889"/>
                <a:gd name="T59" fmla="*/ 497 h 932"/>
                <a:gd name="T60" fmla="*/ 110 w 889"/>
                <a:gd name="T61" fmla="*/ 647 h 932"/>
                <a:gd name="T62" fmla="*/ 217 w 889"/>
                <a:gd name="T63" fmla="*/ 588 h 932"/>
                <a:gd name="T64" fmla="*/ 217 w 889"/>
                <a:gd name="T65" fmla="*/ 588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9" h="932">
                  <a:moveTo>
                    <a:pt x="217" y="588"/>
                  </a:moveTo>
                  <a:lnTo>
                    <a:pt x="272" y="671"/>
                  </a:lnTo>
                  <a:lnTo>
                    <a:pt x="354" y="721"/>
                  </a:lnTo>
                  <a:lnTo>
                    <a:pt x="327" y="852"/>
                  </a:lnTo>
                  <a:lnTo>
                    <a:pt x="471" y="875"/>
                  </a:lnTo>
                  <a:lnTo>
                    <a:pt x="502" y="753"/>
                  </a:lnTo>
                  <a:lnTo>
                    <a:pt x="641" y="725"/>
                  </a:lnTo>
                  <a:lnTo>
                    <a:pt x="743" y="824"/>
                  </a:lnTo>
                  <a:lnTo>
                    <a:pt x="861" y="666"/>
                  </a:lnTo>
                  <a:lnTo>
                    <a:pt x="889" y="690"/>
                  </a:lnTo>
                  <a:lnTo>
                    <a:pt x="753" y="882"/>
                  </a:lnTo>
                  <a:lnTo>
                    <a:pt x="616" y="780"/>
                  </a:lnTo>
                  <a:lnTo>
                    <a:pt x="544" y="803"/>
                  </a:lnTo>
                  <a:lnTo>
                    <a:pt x="507" y="932"/>
                  </a:lnTo>
                  <a:lnTo>
                    <a:pt x="268" y="901"/>
                  </a:lnTo>
                  <a:lnTo>
                    <a:pt x="281" y="793"/>
                  </a:lnTo>
                  <a:lnTo>
                    <a:pt x="192" y="698"/>
                  </a:lnTo>
                  <a:lnTo>
                    <a:pt x="82" y="730"/>
                  </a:lnTo>
                  <a:lnTo>
                    <a:pt x="0" y="525"/>
                  </a:lnTo>
                  <a:lnTo>
                    <a:pt x="30" y="447"/>
                  </a:lnTo>
                  <a:lnTo>
                    <a:pt x="124" y="411"/>
                  </a:lnTo>
                  <a:lnTo>
                    <a:pt x="127" y="280"/>
                  </a:lnTo>
                  <a:lnTo>
                    <a:pt x="61" y="208"/>
                  </a:lnTo>
                  <a:lnTo>
                    <a:pt x="99" y="84"/>
                  </a:lnTo>
                  <a:lnTo>
                    <a:pt x="285" y="0"/>
                  </a:lnTo>
                  <a:lnTo>
                    <a:pt x="131" y="151"/>
                  </a:lnTo>
                  <a:lnTo>
                    <a:pt x="224" y="248"/>
                  </a:lnTo>
                  <a:lnTo>
                    <a:pt x="196" y="310"/>
                  </a:lnTo>
                  <a:lnTo>
                    <a:pt x="186" y="424"/>
                  </a:lnTo>
                  <a:lnTo>
                    <a:pt x="68" y="497"/>
                  </a:lnTo>
                  <a:lnTo>
                    <a:pt x="110" y="647"/>
                  </a:lnTo>
                  <a:lnTo>
                    <a:pt x="217" y="588"/>
                  </a:lnTo>
                  <a:lnTo>
                    <a:pt x="217" y="5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98" name="Freeform 34"/>
            <p:cNvSpPr>
              <a:spLocks/>
            </p:cNvSpPr>
            <p:nvPr/>
          </p:nvSpPr>
          <p:spPr bwMode="auto">
            <a:xfrm flipH="1">
              <a:off x="4350" y="3151"/>
              <a:ext cx="94" cy="125"/>
            </a:xfrm>
            <a:custGeom>
              <a:avLst/>
              <a:gdLst>
                <a:gd name="T0" fmla="*/ 158 w 358"/>
                <a:gd name="T1" fmla="*/ 0 h 414"/>
                <a:gd name="T2" fmla="*/ 80 w 358"/>
                <a:gd name="T3" fmla="*/ 114 h 414"/>
                <a:gd name="T4" fmla="*/ 99 w 358"/>
                <a:gd name="T5" fmla="*/ 251 h 414"/>
                <a:gd name="T6" fmla="*/ 179 w 358"/>
                <a:gd name="T7" fmla="*/ 306 h 414"/>
                <a:gd name="T8" fmla="*/ 293 w 358"/>
                <a:gd name="T9" fmla="*/ 278 h 414"/>
                <a:gd name="T10" fmla="*/ 358 w 358"/>
                <a:gd name="T11" fmla="*/ 183 h 414"/>
                <a:gd name="T12" fmla="*/ 348 w 358"/>
                <a:gd name="T13" fmla="*/ 304 h 414"/>
                <a:gd name="T14" fmla="*/ 316 w 358"/>
                <a:gd name="T15" fmla="*/ 359 h 414"/>
                <a:gd name="T16" fmla="*/ 268 w 358"/>
                <a:gd name="T17" fmla="*/ 392 h 414"/>
                <a:gd name="T18" fmla="*/ 153 w 358"/>
                <a:gd name="T19" fmla="*/ 414 h 414"/>
                <a:gd name="T20" fmla="*/ 35 w 358"/>
                <a:gd name="T21" fmla="*/ 346 h 414"/>
                <a:gd name="T22" fmla="*/ 0 w 358"/>
                <a:gd name="T23" fmla="*/ 228 h 414"/>
                <a:gd name="T24" fmla="*/ 31 w 358"/>
                <a:gd name="T25" fmla="*/ 101 h 414"/>
                <a:gd name="T26" fmla="*/ 94 w 358"/>
                <a:gd name="T27" fmla="*/ 36 h 414"/>
                <a:gd name="T28" fmla="*/ 158 w 358"/>
                <a:gd name="T29" fmla="*/ 0 h 414"/>
                <a:gd name="T30" fmla="*/ 158 w 358"/>
                <a:gd name="T3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8" h="414">
                  <a:moveTo>
                    <a:pt x="158" y="0"/>
                  </a:moveTo>
                  <a:lnTo>
                    <a:pt x="80" y="114"/>
                  </a:lnTo>
                  <a:lnTo>
                    <a:pt x="99" y="251"/>
                  </a:lnTo>
                  <a:lnTo>
                    <a:pt x="179" y="306"/>
                  </a:lnTo>
                  <a:lnTo>
                    <a:pt x="293" y="278"/>
                  </a:lnTo>
                  <a:lnTo>
                    <a:pt x="358" y="183"/>
                  </a:lnTo>
                  <a:lnTo>
                    <a:pt x="348" y="304"/>
                  </a:lnTo>
                  <a:lnTo>
                    <a:pt x="316" y="359"/>
                  </a:lnTo>
                  <a:lnTo>
                    <a:pt x="268" y="392"/>
                  </a:lnTo>
                  <a:lnTo>
                    <a:pt x="153" y="414"/>
                  </a:lnTo>
                  <a:lnTo>
                    <a:pt x="35" y="346"/>
                  </a:lnTo>
                  <a:lnTo>
                    <a:pt x="0" y="228"/>
                  </a:lnTo>
                  <a:lnTo>
                    <a:pt x="31" y="101"/>
                  </a:lnTo>
                  <a:lnTo>
                    <a:pt x="94" y="36"/>
                  </a:lnTo>
                  <a:lnTo>
                    <a:pt x="158" y="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99" name="Freeform 35"/>
            <p:cNvSpPr>
              <a:spLocks/>
            </p:cNvSpPr>
            <p:nvPr/>
          </p:nvSpPr>
          <p:spPr bwMode="auto">
            <a:xfrm flipH="1">
              <a:off x="4259" y="3040"/>
              <a:ext cx="200" cy="241"/>
            </a:xfrm>
            <a:custGeom>
              <a:avLst/>
              <a:gdLst>
                <a:gd name="T0" fmla="*/ 44 w 757"/>
                <a:gd name="T1" fmla="*/ 108 h 798"/>
                <a:gd name="T2" fmla="*/ 113 w 757"/>
                <a:gd name="T3" fmla="*/ 232 h 798"/>
                <a:gd name="T4" fmla="*/ 175 w 757"/>
                <a:gd name="T5" fmla="*/ 209 h 798"/>
                <a:gd name="T6" fmla="*/ 171 w 757"/>
                <a:gd name="T7" fmla="*/ 46 h 798"/>
                <a:gd name="T8" fmla="*/ 255 w 757"/>
                <a:gd name="T9" fmla="*/ 0 h 798"/>
                <a:gd name="T10" fmla="*/ 460 w 757"/>
                <a:gd name="T11" fmla="*/ 72 h 798"/>
                <a:gd name="T12" fmla="*/ 413 w 757"/>
                <a:gd name="T13" fmla="*/ 238 h 798"/>
                <a:gd name="T14" fmla="*/ 485 w 757"/>
                <a:gd name="T15" fmla="*/ 278 h 798"/>
                <a:gd name="T16" fmla="*/ 664 w 757"/>
                <a:gd name="T17" fmla="*/ 232 h 798"/>
                <a:gd name="T18" fmla="*/ 757 w 757"/>
                <a:gd name="T19" fmla="*/ 462 h 798"/>
                <a:gd name="T20" fmla="*/ 599 w 757"/>
                <a:gd name="T21" fmla="*/ 519 h 798"/>
                <a:gd name="T22" fmla="*/ 571 w 757"/>
                <a:gd name="T23" fmla="*/ 684 h 798"/>
                <a:gd name="T24" fmla="*/ 648 w 757"/>
                <a:gd name="T25" fmla="*/ 798 h 798"/>
                <a:gd name="T26" fmla="*/ 515 w 757"/>
                <a:gd name="T27" fmla="*/ 724 h 798"/>
                <a:gd name="T28" fmla="*/ 548 w 757"/>
                <a:gd name="T29" fmla="*/ 538 h 798"/>
                <a:gd name="T30" fmla="*/ 533 w 757"/>
                <a:gd name="T31" fmla="*/ 441 h 798"/>
                <a:gd name="T32" fmla="*/ 571 w 757"/>
                <a:gd name="T33" fmla="*/ 473 h 798"/>
                <a:gd name="T34" fmla="*/ 696 w 757"/>
                <a:gd name="T35" fmla="*/ 434 h 798"/>
                <a:gd name="T36" fmla="*/ 616 w 757"/>
                <a:gd name="T37" fmla="*/ 287 h 798"/>
                <a:gd name="T38" fmla="*/ 468 w 757"/>
                <a:gd name="T39" fmla="*/ 342 h 798"/>
                <a:gd name="T40" fmla="*/ 361 w 757"/>
                <a:gd name="T41" fmla="*/ 278 h 798"/>
                <a:gd name="T42" fmla="*/ 405 w 757"/>
                <a:gd name="T43" fmla="*/ 91 h 798"/>
                <a:gd name="T44" fmla="*/ 251 w 757"/>
                <a:gd name="T45" fmla="*/ 50 h 798"/>
                <a:gd name="T46" fmla="*/ 227 w 757"/>
                <a:gd name="T47" fmla="*/ 226 h 798"/>
                <a:gd name="T48" fmla="*/ 71 w 757"/>
                <a:gd name="T49" fmla="*/ 304 h 798"/>
                <a:gd name="T50" fmla="*/ 76 w 757"/>
                <a:gd name="T51" fmla="*/ 261 h 798"/>
                <a:gd name="T52" fmla="*/ 0 w 757"/>
                <a:gd name="T53" fmla="*/ 137 h 798"/>
                <a:gd name="T54" fmla="*/ 44 w 757"/>
                <a:gd name="T55" fmla="*/ 108 h 798"/>
                <a:gd name="T56" fmla="*/ 44 w 757"/>
                <a:gd name="T57" fmla="*/ 10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57" h="798">
                  <a:moveTo>
                    <a:pt x="44" y="108"/>
                  </a:moveTo>
                  <a:lnTo>
                    <a:pt x="113" y="232"/>
                  </a:lnTo>
                  <a:lnTo>
                    <a:pt x="175" y="209"/>
                  </a:lnTo>
                  <a:lnTo>
                    <a:pt x="171" y="46"/>
                  </a:lnTo>
                  <a:lnTo>
                    <a:pt x="255" y="0"/>
                  </a:lnTo>
                  <a:lnTo>
                    <a:pt x="460" y="72"/>
                  </a:lnTo>
                  <a:lnTo>
                    <a:pt x="413" y="238"/>
                  </a:lnTo>
                  <a:lnTo>
                    <a:pt x="485" y="278"/>
                  </a:lnTo>
                  <a:lnTo>
                    <a:pt x="664" y="232"/>
                  </a:lnTo>
                  <a:lnTo>
                    <a:pt x="757" y="462"/>
                  </a:lnTo>
                  <a:lnTo>
                    <a:pt x="599" y="519"/>
                  </a:lnTo>
                  <a:lnTo>
                    <a:pt x="571" y="684"/>
                  </a:lnTo>
                  <a:lnTo>
                    <a:pt x="648" y="798"/>
                  </a:lnTo>
                  <a:lnTo>
                    <a:pt x="515" y="724"/>
                  </a:lnTo>
                  <a:lnTo>
                    <a:pt x="548" y="538"/>
                  </a:lnTo>
                  <a:lnTo>
                    <a:pt x="533" y="441"/>
                  </a:lnTo>
                  <a:lnTo>
                    <a:pt x="571" y="473"/>
                  </a:lnTo>
                  <a:lnTo>
                    <a:pt x="696" y="434"/>
                  </a:lnTo>
                  <a:lnTo>
                    <a:pt x="616" y="287"/>
                  </a:lnTo>
                  <a:lnTo>
                    <a:pt x="468" y="342"/>
                  </a:lnTo>
                  <a:lnTo>
                    <a:pt x="361" y="278"/>
                  </a:lnTo>
                  <a:lnTo>
                    <a:pt x="405" y="91"/>
                  </a:lnTo>
                  <a:lnTo>
                    <a:pt x="251" y="50"/>
                  </a:lnTo>
                  <a:lnTo>
                    <a:pt x="227" y="226"/>
                  </a:lnTo>
                  <a:lnTo>
                    <a:pt x="71" y="304"/>
                  </a:lnTo>
                  <a:lnTo>
                    <a:pt x="76" y="261"/>
                  </a:lnTo>
                  <a:lnTo>
                    <a:pt x="0" y="137"/>
                  </a:lnTo>
                  <a:lnTo>
                    <a:pt x="44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00" name="Freeform 36"/>
            <p:cNvSpPr>
              <a:spLocks/>
            </p:cNvSpPr>
            <p:nvPr/>
          </p:nvSpPr>
          <p:spPr bwMode="auto">
            <a:xfrm flipH="1">
              <a:off x="4468" y="3042"/>
              <a:ext cx="73" cy="109"/>
            </a:xfrm>
            <a:custGeom>
              <a:avLst/>
              <a:gdLst>
                <a:gd name="T0" fmla="*/ 273 w 273"/>
                <a:gd name="T1" fmla="*/ 0 h 359"/>
                <a:gd name="T2" fmla="*/ 76 w 273"/>
                <a:gd name="T3" fmla="*/ 68 h 359"/>
                <a:gd name="T4" fmla="*/ 9 w 273"/>
                <a:gd name="T5" fmla="*/ 171 h 359"/>
                <a:gd name="T6" fmla="*/ 0 w 273"/>
                <a:gd name="T7" fmla="*/ 275 h 359"/>
                <a:gd name="T8" fmla="*/ 66 w 273"/>
                <a:gd name="T9" fmla="*/ 359 h 359"/>
                <a:gd name="T10" fmla="*/ 79 w 273"/>
                <a:gd name="T11" fmla="*/ 236 h 359"/>
                <a:gd name="T12" fmla="*/ 134 w 273"/>
                <a:gd name="T13" fmla="*/ 118 h 359"/>
                <a:gd name="T14" fmla="*/ 273 w 273"/>
                <a:gd name="T15" fmla="*/ 0 h 359"/>
                <a:gd name="T16" fmla="*/ 273 w 27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3" h="359">
                  <a:moveTo>
                    <a:pt x="273" y="0"/>
                  </a:moveTo>
                  <a:lnTo>
                    <a:pt x="76" y="68"/>
                  </a:lnTo>
                  <a:lnTo>
                    <a:pt x="9" y="171"/>
                  </a:lnTo>
                  <a:lnTo>
                    <a:pt x="0" y="275"/>
                  </a:lnTo>
                  <a:lnTo>
                    <a:pt x="66" y="359"/>
                  </a:lnTo>
                  <a:lnTo>
                    <a:pt x="79" y="236"/>
                  </a:lnTo>
                  <a:lnTo>
                    <a:pt x="134" y="118"/>
                  </a:lnTo>
                  <a:lnTo>
                    <a:pt x="273" y="0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01" name="Freeform 37"/>
            <p:cNvSpPr>
              <a:spLocks/>
            </p:cNvSpPr>
            <p:nvPr/>
          </p:nvSpPr>
          <p:spPr bwMode="auto">
            <a:xfrm flipH="1">
              <a:off x="4224" y="3144"/>
              <a:ext cx="38" cy="107"/>
            </a:xfrm>
            <a:custGeom>
              <a:avLst/>
              <a:gdLst>
                <a:gd name="T0" fmla="*/ 54 w 143"/>
                <a:gd name="T1" fmla="*/ 0 h 354"/>
                <a:gd name="T2" fmla="*/ 86 w 143"/>
                <a:gd name="T3" fmla="*/ 141 h 354"/>
                <a:gd name="T4" fmla="*/ 57 w 143"/>
                <a:gd name="T5" fmla="*/ 247 h 354"/>
                <a:gd name="T6" fmla="*/ 0 w 143"/>
                <a:gd name="T7" fmla="*/ 354 h 354"/>
                <a:gd name="T8" fmla="*/ 101 w 143"/>
                <a:gd name="T9" fmla="*/ 299 h 354"/>
                <a:gd name="T10" fmla="*/ 143 w 143"/>
                <a:gd name="T11" fmla="*/ 177 h 354"/>
                <a:gd name="T12" fmla="*/ 54 w 143"/>
                <a:gd name="T13" fmla="*/ 0 h 354"/>
                <a:gd name="T14" fmla="*/ 54 w 143"/>
                <a:gd name="T15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354">
                  <a:moveTo>
                    <a:pt x="54" y="0"/>
                  </a:moveTo>
                  <a:lnTo>
                    <a:pt x="86" y="141"/>
                  </a:lnTo>
                  <a:lnTo>
                    <a:pt x="57" y="247"/>
                  </a:lnTo>
                  <a:lnTo>
                    <a:pt x="0" y="354"/>
                  </a:lnTo>
                  <a:lnTo>
                    <a:pt x="101" y="299"/>
                  </a:lnTo>
                  <a:lnTo>
                    <a:pt x="143" y="177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02" name="Freeform 38"/>
            <p:cNvSpPr>
              <a:spLocks/>
            </p:cNvSpPr>
            <p:nvPr/>
          </p:nvSpPr>
          <p:spPr bwMode="auto">
            <a:xfrm flipH="1">
              <a:off x="4226" y="3251"/>
              <a:ext cx="64" cy="67"/>
            </a:xfrm>
            <a:custGeom>
              <a:avLst/>
              <a:gdLst>
                <a:gd name="T0" fmla="*/ 241 w 241"/>
                <a:gd name="T1" fmla="*/ 0 h 220"/>
                <a:gd name="T2" fmla="*/ 173 w 241"/>
                <a:gd name="T3" fmla="*/ 93 h 220"/>
                <a:gd name="T4" fmla="*/ 49 w 241"/>
                <a:gd name="T5" fmla="*/ 165 h 220"/>
                <a:gd name="T6" fmla="*/ 0 w 241"/>
                <a:gd name="T7" fmla="*/ 220 h 220"/>
                <a:gd name="T8" fmla="*/ 135 w 241"/>
                <a:gd name="T9" fmla="*/ 201 h 220"/>
                <a:gd name="T10" fmla="*/ 209 w 241"/>
                <a:gd name="T11" fmla="*/ 125 h 220"/>
                <a:gd name="T12" fmla="*/ 241 w 241"/>
                <a:gd name="T13" fmla="*/ 0 h 220"/>
                <a:gd name="T14" fmla="*/ 241 w 241"/>
                <a:gd name="T1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220">
                  <a:moveTo>
                    <a:pt x="241" y="0"/>
                  </a:moveTo>
                  <a:lnTo>
                    <a:pt x="173" y="93"/>
                  </a:lnTo>
                  <a:lnTo>
                    <a:pt x="49" y="165"/>
                  </a:lnTo>
                  <a:lnTo>
                    <a:pt x="0" y="220"/>
                  </a:lnTo>
                  <a:lnTo>
                    <a:pt x="135" y="201"/>
                  </a:lnTo>
                  <a:lnTo>
                    <a:pt x="209" y="125"/>
                  </a:lnTo>
                  <a:lnTo>
                    <a:pt x="241" y="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03" name="Freeform 39"/>
            <p:cNvSpPr>
              <a:spLocks/>
            </p:cNvSpPr>
            <p:nvPr/>
          </p:nvSpPr>
          <p:spPr bwMode="auto">
            <a:xfrm flipH="1">
              <a:off x="4547" y="3512"/>
              <a:ext cx="443" cy="295"/>
            </a:xfrm>
            <a:custGeom>
              <a:avLst/>
              <a:gdLst>
                <a:gd name="T0" fmla="*/ 84 w 1673"/>
                <a:gd name="T1" fmla="*/ 387 h 977"/>
                <a:gd name="T2" fmla="*/ 118 w 1673"/>
                <a:gd name="T3" fmla="*/ 353 h 977"/>
                <a:gd name="T4" fmla="*/ 204 w 1673"/>
                <a:gd name="T5" fmla="*/ 268 h 977"/>
                <a:gd name="T6" fmla="*/ 310 w 1673"/>
                <a:gd name="T7" fmla="*/ 165 h 977"/>
                <a:gd name="T8" fmla="*/ 407 w 1673"/>
                <a:gd name="T9" fmla="*/ 74 h 977"/>
                <a:gd name="T10" fmla="*/ 513 w 1673"/>
                <a:gd name="T11" fmla="*/ 0 h 977"/>
                <a:gd name="T12" fmla="*/ 565 w 1673"/>
                <a:gd name="T13" fmla="*/ 13 h 977"/>
                <a:gd name="T14" fmla="*/ 747 w 1673"/>
                <a:gd name="T15" fmla="*/ 34 h 977"/>
                <a:gd name="T16" fmla="*/ 871 w 1673"/>
                <a:gd name="T17" fmla="*/ 3 h 977"/>
                <a:gd name="T18" fmla="*/ 1015 w 1673"/>
                <a:gd name="T19" fmla="*/ 0 h 977"/>
                <a:gd name="T20" fmla="*/ 1173 w 1673"/>
                <a:gd name="T21" fmla="*/ 76 h 977"/>
                <a:gd name="T22" fmla="*/ 1260 w 1673"/>
                <a:gd name="T23" fmla="*/ 201 h 977"/>
                <a:gd name="T24" fmla="*/ 1226 w 1673"/>
                <a:gd name="T25" fmla="*/ 325 h 977"/>
                <a:gd name="T26" fmla="*/ 1181 w 1673"/>
                <a:gd name="T27" fmla="*/ 382 h 977"/>
                <a:gd name="T28" fmla="*/ 1393 w 1673"/>
                <a:gd name="T29" fmla="*/ 361 h 977"/>
                <a:gd name="T30" fmla="*/ 1449 w 1673"/>
                <a:gd name="T31" fmla="*/ 406 h 977"/>
                <a:gd name="T32" fmla="*/ 1563 w 1673"/>
                <a:gd name="T33" fmla="*/ 555 h 977"/>
                <a:gd name="T34" fmla="*/ 1656 w 1673"/>
                <a:gd name="T35" fmla="*/ 787 h 977"/>
                <a:gd name="T36" fmla="*/ 1673 w 1673"/>
                <a:gd name="T37" fmla="*/ 891 h 977"/>
                <a:gd name="T38" fmla="*/ 1658 w 1673"/>
                <a:gd name="T39" fmla="*/ 963 h 977"/>
                <a:gd name="T40" fmla="*/ 1544 w 1673"/>
                <a:gd name="T41" fmla="*/ 977 h 977"/>
                <a:gd name="T42" fmla="*/ 1462 w 1673"/>
                <a:gd name="T43" fmla="*/ 942 h 977"/>
                <a:gd name="T44" fmla="*/ 1268 w 1673"/>
                <a:gd name="T45" fmla="*/ 534 h 977"/>
                <a:gd name="T46" fmla="*/ 1009 w 1673"/>
                <a:gd name="T47" fmla="*/ 294 h 977"/>
                <a:gd name="T48" fmla="*/ 759 w 1673"/>
                <a:gd name="T49" fmla="*/ 146 h 977"/>
                <a:gd name="T50" fmla="*/ 521 w 1673"/>
                <a:gd name="T51" fmla="*/ 140 h 977"/>
                <a:gd name="T52" fmla="*/ 306 w 1673"/>
                <a:gd name="T53" fmla="*/ 214 h 977"/>
                <a:gd name="T54" fmla="*/ 0 w 1673"/>
                <a:gd name="T55" fmla="*/ 532 h 977"/>
                <a:gd name="T56" fmla="*/ 84 w 1673"/>
                <a:gd name="T57" fmla="*/ 387 h 977"/>
                <a:gd name="T58" fmla="*/ 84 w 1673"/>
                <a:gd name="T59" fmla="*/ 387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3" h="977">
                  <a:moveTo>
                    <a:pt x="84" y="387"/>
                  </a:moveTo>
                  <a:lnTo>
                    <a:pt x="118" y="353"/>
                  </a:lnTo>
                  <a:lnTo>
                    <a:pt x="204" y="268"/>
                  </a:lnTo>
                  <a:lnTo>
                    <a:pt x="310" y="165"/>
                  </a:lnTo>
                  <a:lnTo>
                    <a:pt x="407" y="74"/>
                  </a:lnTo>
                  <a:lnTo>
                    <a:pt x="513" y="0"/>
                  </a:lnTo>
                  <a:lnTo>
                    <a:pt x="565" y="13"/>
                  </a:lnTo>
                  <a:lnTo>
                    <a:pt x="747" y="34"/>
                  </a:lnTo>
                  <a:lnTo>
                    <a:pt x="871" y="3"/>
                  </a:lnTo>
                  <a:lnTo>
                    <a:pt x="1015" y="0"/>
                  </a:lnTo>
                  <a:lnTo>
                    <a:pt x="1173" y="76"/>
                  </a:lnTo>
                  <a:lnTo>
                    <a:pt x="1260" y="201"/>
                  </a:lnTo>
                  <a:lnTo>
                    <a:pt x="1226" y="325"/>
                  </a:lnTo>
                  <a:lnTo>
                    <a:pt x="1181" y="382"/>
                  </a:lnTo>
                  <a:lnTo>
                    <a:pt x="1393" y="361"/>
                  </a:lnTo>
                  <a:lnTo>
                    <a:pt x="1449" y="406"/>
                  </a:lnTo>
                  <a:lnTo>
                    <a:pt x="1563" y="555"/>
                  </a:lnTo>
                  <a:lnTo>
                    <a:pt x="1656" y="787"/>
                  </a:lnTo>
                  <a:lnTo>
                    <a:pt x="1673" y="891"/>
                  </a:lnTo>
                  <a:lnTo>
                    <a:pt x="1658" y="963"/>
                  </a:lnTo>
                  <a:lnTo>
                    <a:pt x="1544" y="977"/>
                  </a:lnTo>
                  <a:lnTo>
                    <a:pt x="1462" y="942"/>
                  </a:lnTo>
                  <a:lnTo>
                    <a:pt x="1268" y="534"/>
                  </a:lnTo>
                  <a:lnTo>
                    <a:pt x="1009" y="294"/>
                  </a:lnTo>
                  <a:lnTo>
                    <a:pt x="759" y="146"/>
                  </a:lnTo>
                  <a:lnTo>
                    <a:pt x="521" y="140"/>
                  </a:lnTo>
                  <a:lnTo>
                    <a:pt x="306" y="214"/>
                  </a:lnTo>
                  <a:lnTo>
                    <a:pt x="0" y="532"/>
                  </a:lnTo>
                  <a:lnTo>
                    <a:pt x="84" y="387"/>
                  </a:lnTo>
                  <a:lnTo>
                    <a:pt x="84" y="387"/>
                  </a:lnTo>
                  <a:close/>
                </a:path>
              </a:pathLst>
            </a:custGeom>
            <a:solidFill>
              <a:srgbClr val="66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04" name="Freeform 40"/>
            <p:cNvSpPr>
              <a:spLocks/>
            </p:cNvSpPr>
            <p:nvPr/>
          </p:nvSpPr>
          <p:spPr bwMode="auto">
            <a:xfrm flipH="1">
              <a:off x="4903" y="2985"/>
              <a:ext cx="271" cy="443"/>
            </a:xfrm>
            <a:custGeom>
              <a:avLst/>
              <a:gdLst>
                <a:gd name="T0" fmla="*/ 116 w 1026"/>
                <a:gd name="T1" fmla="*/ 344 h 1469"/>
                <a:gd name="T2" fmla="*/ 197 w 1026"/>
                <a:gd name="T3" fmla="*/ 393 h 1469"/>
                <a:gd name="T4" fmla="*/ 389 w 1026"/>
                <a:gd name="T5" fmla="*/ 467 h 1469"/>
                <a:gd name="T6" fmla="*/ 612 w 1026"/>
                <a:gd name="T7" fmla="*/ 484 h 1469"/>
                <a:gd name="T8" fmla="*/ 796 w 1026"/>
                <a:gd name="T9" fmla="*/ 435 h 1469"/>
                <a:gd name="T10" fmla="*/ 901 w 1026"/>
                <a:gd name="T11" fmla="*/ 338 h 1469"/>
                <a:gd name="T12" fmla="*/ 948 w 1026"/>
                <a:gd name="T13" fmla="*/ 205 h 1469"/>
                <a:gd name="T14" fmla="*/ 988 w 1026"/>
                <a:gd name="T15" fmla="*/ 0 h 1469"/>
                <a:gd name="T16" fmla="*/ 1026 w 1026"/>
                <a:gd name="T17" fmla="*/ 279 h 1469"/>
                <a:gd name="T18" fmla="*/ 1001 w 1026"/>
                <a:gd name="T19" fmla="*/ 583 h 1469"/>
                <a:gd name="T20" fmla="*/ 948 w 1026"/>
                <a:gd name="T21" fmla="*/ 885 h 1469"/>
                <a:gd name="T22" fmla="*/ 897 w 1026"/>
                <a:gd name="T23" fmla="*/ 1093 h 1469"/>
                <a:gd name="T24" fmla="*/ 872 w 1026"/>
                <a:gd name="T25" fmla="*/ 1165 h 1469"/>
                <a:gd name="T26" fmla="*/ 574 w 1026"/>
                <a:gd name="T27" fmla="*/ 1321 h 1469"/>
                <a:gd name="T28" fmla="*/ 574 w 1026"/>
                <a:gd name="T29" fmla="*/ 1469 h 1469"/>
                <a:gd name="T30" fmla="*/ 513 w 1026"/>
                <a:gd name="T31" fmla="*/ 1461 h 1469"/>
                <a:gd name="T32" fmla="*/ 498 w 1026"/>
                <a:gd name="T33" fmla="*/ 1281 h 1469"/>
                <a:gd name="T34" fmla="*/ 596 w 1026"/>
                <a:gd name="T35" fmla="*/ 1214 h 1469"/>
                <a:gd name="T36" fmla="*/ 551 w 1026"/>
                <a:gd name="T37" fmla="*/ 944 h 1469"/>
                <a:gd name="T38" fmla="*/ 558 w 1026"/>
                <a:gd name="T39" fmla="*/ 608 h 1469"/>
                <a:gd name="T40" fmla="*/ 422 w 1026"/>
                <a:gd name="T41" fmla="*/ 566 h 1469"/>
                <a:gd name="T42" fmla="*/ 382 w 1026"/>
                <a:gd name="T43" fmla="*/ 648 h 1469"/>
                <a:gd name="T44" fmla="*/ 0 w 1026"/>
                <a:gd name="T45" fmla="*/ 640 h 1469"/>
                <a:gd name="T46" fmla="*/ 154 w 1026"/>
                <a:gd name="T47" fmla="*/ 534 h 1469"/>
                <a:gd name="T48" fmla="*/ 144 w 1026"/>
                <a:gd name="T49" fmla="*/ 412 h 1469"/>
                <a:gd name="T50" fmla="*/ 116 w 1026"/>
                <a:gd name="T51" fmla="*/ 344 h 1469"/>
                <a:gd name="T52" fmla="*/ 116 w 1026"/>
                <a:gd name="T53" fmla="*/ 344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6" h="1469">
                  <a:moveTo>
                    <a:pt x="116" y="344"/>
                  </a:moveTo>
                  <a:lnTo>
                    <a:pt x="197" y="393"/>
                  </a:lnTo>
                  <a:lnTo>
                    <a:pt x="389" y="467"/>
                  </a:lnTo>
                  <a:lnTo>
                    <a:pt x="612" y="484"/>
                  </a:lnTo>
                  <a:lnTo>
                    <a:pt x="796" y="435"/>
                  </a:lnTo>
                  <a:lnTo>
                    <a:pt x="901" y="338"/>
                  </a:lnTo>
                  <a:lnTo>
                    <a:pt x="948" y="205"/>
                  </a:lnTo>
                  <a:lnTo>
                    <a:pt x="988" y="0"/>
                  </a:lnTo>
                  <a:lnTo>
                    <a:pt x="1026" y="279"/>
                  </a:lnTo>
                  <a:lnTo>
                    <a:pt x="1001" y="583"/>
                  </a:lnTo>
                  <a:lnTo>
                    <a:pt x="948" y="885"/>
                  </a:lnTo>
                  <a:lnTo>
                    <a:pt x="897" y="1093"/>
                  </a:lnTo>
                  <a:lnTo>
                    <a:pt x="872" y="1165"/>
                  </a:lnTo>
                  <a:lnTo>
                    <a:pt x="574" y="1321"/>
                  </a:lnTo>
                  <a:lnTo>
                    <a:pt x="574" y="1469"/>
                  </a:lnTo>
                  <a:lnTo>
                    <a:pt x="513" y="1461"/>
                  </a:lnTo>
                  <a:lnTo>
                    <a:pt x="498" y="1281"/>
                  </a:lnTo>
                  <a:lnTo>
                    <a:pt x="596" y="1214"/>
                  </a:lnTo>
                  <a:lnTo>
                    <a:pt x="551" y="944"/>
                  </a:lnTo>
                  <a:lnTo>
                    <a:pt x="558" y="608"/>
                  </a:lnTo>
                  <a:lnTo>
                    <a:pt x="422" y="566"/>
                  </a:lnTo>
                  <a:lnTo>
                    <a:pt x="382" y="648"/>
                  </a:lnTo>
                  <a:lnTo>
                    <a:pt x="0" y="640"/>
                  </a:lnTo>
                  <a:lnTo>
                    <a:pt x="154" y="534"/>
                  </a:lnTo>
                  <a:lnTo>
                    <a:pt x="144" y="412"/>
                  </a:lnTo>
                  <a:lnTo>
                    <a:pt x="116" y="344"/>
                  </a:lnTo>
                  <a:lnTo>
                    <a:pt x="116" y="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05" name="Freeform 41"/>
            <p:cNvSpPr>
              <a:spLocks/>
            </p:cNvSpPr>
            <p:nvPr/>
          </p:nvSpPr>
          <p:spPr bwMode="auto">
            <a:xfrm flipH="1">
              <a:off x="4861" y="2921"/>
              <a:ext cx="338" cy="257"/>
            </a:xfrm>
            <a:custGeom>
              <a:avLst/>
              <a:gdLst>
                <a:gd name="T0" fmla="*/ 1278 w 1278"/>
                <a:gd name="T1" fmla="*/ 0 h 853"/>
                <a:gd name="T2" fmla="*/ 1002 w 1278"/>
                <a:gd name="T3" fmla="*/ 24 h 853"/>
                <a:gd name="T4" fmla="*/ 620 w 1278"/>
                <a:gd name="T5" fmla="*/ 140 h 853"/>
                <a:gd name="T6" fmla="*/ 478 w 1278"/>
                <a:gd name="T7" fmla="*/ 194 h 853"/>
                <a:gd name="T8" fmla="*/ 325 w 1278"/>
                <a:gd name="T9" fmla="*/ 256 h 853"/>
                <a:gd name="T10" fmla="*/ 84 w 1278"/>
                <a:gd name="T11" fmla="*/ 386 h 853"/>
                <a:gd name="T12" fmla="*/ 18 w 1278"/>
                <a:gd name="T13" fmla="*/ 484 h 853"/>
                <a:gd name="T14" fmla="*/ 31 w 1278"/>
                <a:gd name="T15" fmla="*/ 524 h 853"/>
                <a:gd name="T16" fmla="*/ 0 w 1278"/>
                <a:gd name="T17" fmla="*/ 853 h 853"/>
                <a:gd name="T18" fmla="*/ 92 w 1278"/>
                <a:gd name="T19" fmla="*/ 853 h 853"/>
                <a:gd name="T20" fmla="*/ 84 w 1278"/>
                <a:gd name="T21" fmla="*/ 697 h 853"/>
                <a:gd name="T22" fmla="*/ 107 w 1278"/>
                <a:gd name="T23" fmla="*/ 484 h 853"/>
                <a:gd name="T24" fmla="*/ 185 w 1278"/>
                <a:gd name="T25" fmla="*/ 405 h 853"/>
                <a:gd name="T26" fmla="*/ 314 w 1278"/>
                <a:gd name="T27" fmla="*/ 336 h 853"/>
                <a:gd name="T28" fmla="*/ 491 w 1278"/>
                <a:gd name="T29" fmla="*/ 262 h 853"/>
                <a:gd name="T30" fmla="*/ 673 w 1278"/>
                <a:gd name="T31" fmla="*/ 188 h 853"/>
                <a:gd name="T32" fmla="*/ 833 w 1278"/>
                <a:gd name="T33" fmla="*/ 131 h 853"/>
                <a:gd name="T34" fmla="*/ 995 w 1278"/>
                <a:gd name="T35" fmla="*/ 89 h 853"/>
                <a:gd name="T36" fmla="*/ 1262 w 1278"/>
                <a:gd name="T37" fmla="*/ 57 h 853"/>
                <a:gd name="T38" fmla="*/ 1278 w 1278"/>
                <a:gd name="T39" fmla="*/ 0 h 853"/>
                <a:gd name="T40" fmla="*/ 1278 w 1278"/>
                <a:gd name="T41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8" h="853">
                  <a:moveTo>
                    <a:pt x="1278" y="0"/>
                  </a:moveTo>
                  <a:lnTo>
                    <a:pt x="1002" y="24"/>
                  </a:lnTo>
                  <a:lnTo>
                    <a:pt x="620" y="140"/>
                  </a:lnTo>
                  <a:lnTo>
                    <a:pt x="478" y="194"/>
                  </a:lnTo>
                  <a:lnTo>
                    <a:pt x="325" y="256"/>
                  </a:lnTo>
                  <a:lnTo>
                    <a:pt x="84" y="386"/>
                  </a:lnTo>
                  <a:lnTo>
                    <a:pt x="18" y="484"/>
                  </a:lnTo>
                  <a:lnTo>
                    <a:pt x="31" y="524"/>
                  </a:lnTo>
                  <a:lnTo>
                    <a:pt x="0" y="853"/>
                  </a:lnTo>
                  <a:lnTo>
                    <a:pt x="92" y="853"/>
                  </a:lnTo>
                  <a:lnTo>
                    <a:pt x="84" y="697"/>
                  </a:lnTo>
                  <a:lnTo>
                    <a:pt x="107" y="484"/>
                  </a:lnTo>
                  <a:lnTo>
                    <a:pt x="185" y="405"/>
                  </a:lnTo>
                  <a:lnTo>
                    <a:pt x="314" y="336"/>
                  </a:lnTo>
                  <a:lnTo>
                    <a:pt x="491" y="262"/>
                  </a:lnTo>
                  <a:lnTo>
                    <a:pt x="673" y="188"/>
                  </a:lnTo>
                  <a:lnTo>
                    <a:pt x="833" y="131"/>
                  </a:lnTo>
                  <a:lnTo>
                    <a:pt x="995" y="89"/>
                  </a:lnTo>
                  <a:lnTo>
                    <a:pt x="1262" y="57"/>
                  </a:lnTo>
                  <a:lnTo>
                    <a:pt x="1278" y="0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06" name="Freeform 42"/>
            <p:cNvSpPr>
              <a:spLocks/>
            </p:cNvSpPr>
            <p:nvPr/>
          </p:nvSpPr>
          <p:spPr bwMode="auto">
            <a:xfrm flipH="1">
              <a:off x="5053" y="3166"/>
              <a:ext cx="164" cy="349"/>
            </a:xfrm>
            <a:custGeom>
              <a:avLst/>
              <a:gdLst>
                <a:gd name="T0" fmla="*/ 106 w 620"/>
                <a:gd name="T1" fmla="*/ 0 h 1158"/>
                <a:gd name="T2" fmla="*/ 521 w 620"/>
                <a:gd name="T3" fmla="*/ 0 h 1158"/>
                <a:gd name="T4" fmla="*/ 620 w 620"/>
                <a:gd name="T5" fmla="*/ 50 h 1158"/>
                <a:gd name="T6" fmla="*/ 549 w 620"/>
                <a:gd name="T7" fmla="*/ 411 h 1158"/>
                <a:gd name="T8" fmla="*/ 458 w 620"/>
                <a:gd name="T9" fmla="*/ 443 h 1158"/>
                <a:gd name="T10" fmla="*/ 428 w 620"/>
                <a:gd name="T11" fmla="*/ 732 h 1158"/>
                <a:gd name="T12" fmla="*/ 382 w 620"/>
                <a:gd name="T13" fmla="*/ 698 h 1158"/>
                <a:gd name="T14" fmla="*/ 382 w 620"/>
                <a:gd name="T15" fmla="*/ 411 h 1158"/>
                <a:gd name="T16" fmla="*/ 521 w 620"/>
                <a:gd name="T17" fmla="*/ 354 h 1158"/>
                <a:gd name="T18" fmla="*/ 566 w 620"/>
                <a:gd name="T19" fmla="*/ 99 h 1158"/>
                <a:gd name="T20" fmla="*/ 68 w 620"/>
                <a:gd name="T21" fmla="*/ 99 h 1158"/>
                <a:gd name="T22" fmla="*/ 137 w 620"/>
                <a:gd name="T23" fmla="*/ 346 h 1158"/>
                <a:gd name="T24" fmla="*/ 251 w 620"/>
                <a:gd name="T25" fmla="*/ 419 h 1158"/>
                <a:gd name="T26" fmla="*/ 205 w 620"/>
                <a:gd name="T27" fmla="*/ 485 h 1158"/>
                <a:gd name="T28" fmla="*/ 243 w 620"/>
                <a:gd name="T29" fmla="*/ 723 h 1158"/>
                <a:gd name="T30" fmla="*/ 160 w 620"/>
                <a:gd name="T31" fmla="*/ 839 h 1158"/>
                <a:gd name="T32" fmla="*/ 143 w 620"/>
                <a:gd name="T33" fmla="*/ 913 h 1158"/>
                <a:gd name="T34" fmla="*/ 203 w 620"/>
                <a:gd name="T35" fmla="*/ 930 h 1158"/>
                <a:gd name="T36" fmla="*/ 211 w 620"/>
                <a:gd name="T37" fmla="*/ 1071 h 1158"/>
                <a:gd name="T38" fmla="*/ 266 w 620"/>
                <a:gd name="T39" fmla="*/ 1099 h 1158"/>
                <a:gd name="T40" fmla="*/ 348 w 620"/>
                <a:gd name="T41" fmla="*/ 981 h 1158"/>
                <a:gd name="T42" fmla="*/ 382 w 620"/>
                <a:gd name="T43" fmla="*/ 1109 h 1158"/>
                <a:gd name="T44" fmla="*/ 321 w 620"/>
                <a:gd name="T45" fmla="*/ 1109 h 1158"/>
                <a:gd name="T46" fmla="*/ 276 w 620"/>
                <a:gd name="T47" fmla="*/ 1158 h 1158"/>
                <a:gd name="T48" fmla="*/ 160 w 620"/>
                <a:gd name="T49" fmla="*/ 1109 h 1158"/>
                <a:gd name="T50" fmla="*/ 99 w 620"/>
                <a:gd name="T51" fmla="*/ 1069 h 1158"/>
                <a:gd name="T52" fmla="*/ 91 w 620"/>
                <a:gd name="T53" fmla="*/ 822 h 1158"/>
                <a:gd name="T54" fmla="*/ 182 w 620"/>
                <a:gd name="T55" fmla="*/ 708 h 1158"/>
                <a:gd name="T56" fmla="*/ 167 w 620"/>
                <a:gd name="T57" fmla="*/ 436 h 1158"/>
                <a:gd name="T58" fmla="*/ 99 w 620"/>
                <a:gd name="T59" fmla="*/ 428 h 1158"/>
                <a:gd name="T60" fmla="*/ 0 w 620"/>
                <a:gd name="T61" fmla="*/ 42 h 1158"/>
                <a:gd name="T62" fmla="*/ 106 w 620"/>
                <a:gd name="T63" fmla="*/ 0 h 1158"/>
                <a:gd name="T64" fmla="*/ 106 w 620"/>
                <a:gd name="T65" fmla="*/ 0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0" h="1158">
                  <a:moveTo>
                    <a:pt x="106" y="0"/>
                  </a:moveTo>
                  <a:lnTo>
                    <a:pt x="521" y="0"/>
                  </a:lnTo>
                  <a:lnTo>
                    <a:pt x="620" y="50"/>
                  </a:lnTo>
                  <a:lnTo>
                    <a:pt x="549" y="411"/>
                  </a:lnTo>
                  <a:lnTo>
                    <a:pt x="458" y="443"/>
                  </a:lnTo>
                  <a:lnTo>
                    <a:pt x="428" y="732"/>
                  </a:lnTo>
                  <a:lnTo>
                    <a:pt x="382" y="698"/>
                  </a:lnTo>
                  <a:lnTo>
                    <a:pt x="382" y="411"/>
                  </a:lnTo>
                  <a:lnTo>
                    <a:pt x="521" y="354"/>
                  </a:lnTo>
                  <a:lnTo>
                    <a:pt x="566" y="99"/>
                  </a:lnTo>
                  <a:lnTo>
                    <a:pt x="68" y="99"/>
                  </a:lnTo>
                  <a:lnTo>
                    <a:pt x="137" y="346"/>
                  </a:lnTo>
                  <a:lnTo>
                    <a:pt x="251" y="419"/>
                  </a:lnTo>
                  <a:lnTo>
                    <a:pt x="205" y="485"/>
                  </a:lnTo>
                  <a:lnTo>
                    <a:pt x="243" y="723"/>
                  </a:lnTo>
                  <a:lnTo>
                    <a:pt x="160" y="839"/>
                  </a:lnTo>
                  <a:lnTo>
                    <a:pt x="143" y="913"/>
                  </a:lnTo>
                  <a:lnTo>
                    <a:pt x="203" y="930"/>
                  </a:lnTo>
                  <a:lnTo>
                    <a:pt x="211" y="1071"/>
                  </a:lnTo>
                  <a:lnTo>
                    <a:pt x="266" y="1099"/>
                  </a:lnTo>
                  <a:lnTo>
                    <a:pt x="348" y="981"/>
                  </a:lnTo>
                  <a:lnTo>
                    <a:pt x="382" y="1109"/>
                  </a:lnTo>
                  <a:lnTo>
                    <a:pt x="321" y="1109"/>
                  </a:lnTo>
                  <a:lnTo>
                    <a:pt x="276" y="1158"/>
                  </a:lnTo>
                  <a:lnTo>
                    <a:pt x="160" y="1109"/>
                  </a:lnTo>
                  <a:lnTo>
                    <a:pt x="99" y="1069"/>
                  </a:lnTo>
                  <a:lnTo>
                    <a:pt x="91" y="822"/>
                  </a:lnTo>
                  <a:lnTo>
                    <a:pt x="182" y="708"/>
                  </a:lnTo>
                  <a:lnTo>
                    <a:pt x="167" y="436"/>
                  </a:lnTo>
                  <a:lnTo>
                    <a:pt x="99" y="428"/>
                  </a:lnTo>
                  <a:lnTo>
                    <a:pt x="0" y="42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07" name="Freeform 43"/>
            <p:cNvSpPr>
              <a:spLocks/>
            </p:cNvSpPr>
            <p:nvPr/>
          </p:nvSpPr>
          <p:spPr bwMode="auto">
            <a:xfrm flipH="1">
              <a:off x="5067" y="3357"/>
              <a:ext cx="63" cy="166"/>
            </a:xfrm>
            <a:custGeom>
              <a:avLst/>
              <a:gdLst>
                <a:gd name="T0" fmla="*/ 7 w 237"/>
                <a:gd name="T1" fmla="*/ 0 h 550"/>
                <a:gd name="T2" fmla="*/ 207 w 237"/>
                <a:gd name="T3" fmla="*/ 99 h 550"/>
                <a:gd name="T4" fmla="*/ 237 w 237"/>
                <a:gd name="T5" fmla="*/ 221 h 550"/>
                <a:gd name="T6" fmla="*/ 182 w 237"/>
                <a:gd name="T7" fmla="*/ 213 h 550"/>
                <a:gd name="T8" fmla="*/ 144 w 237"/>
                <a:gd name="T9" fmla="*/ 337 h 550"/>
                <a:gd name="T10" fmla="*/ 207 w 237"/>
                <a:gd name="T11" fmla="*/ 483 h 550"/>
                <a:gd name="T12" fmla="*/ 144 w 237"/>
                <a:gd name="T13" fmla="*/ 550 h 550"/>
                <a:gd name="T14" fmla="*/ 30 w 237"/>
                <a:gd name="T15" fmla="*/ 533 h 550"/>
                <a:gd name="T16" fmla="*/ 0 w 237"/>
                <a:gd name="T17" fmla="*/ 436 h 550"/>
                <a:gd name="T18" fmla="*/ 23 w 237"/>
                <a:gd name="T19" fmla="*/ 287 h 550"/>
                <a:gd name="T20" fmla="*/ 53 w 237"/>
                <a:gd name="T21" fmla="*/ 476 h 550"/>
                <a:gd name="T22" fmla="*/ 144 w 237"/>
                <a:gd name="T23" fmla="*/ 483 h 550"/>
                <a:gd name="T24" fmla="*/ 91 w 237"/>
                <a:gd name="T25" fmla="*/ 352 h 550"/>
                <a:gd name="T26" fmla="*/ 106 w 237"/>
                <a:gd name="T27" fmla="*/ 189 h 550"/>
                <a:gd name="T28" fmla="*/ 152 w 237"/>
                <a:gd name="T29" fmla="*/ 139 h 550"/>
                <a:gd name="T30" fmla="*/ 53 w 237"/>
                <a:gd name="T31" fmla="*/ 65 h 550"/>
                <a:gd name="T32" fmla="*/ 7 w 237"/>
                <a:gd name="T33" fmla="*/ 0 h 550"/>
                <a:gd name="T34" fmla="*/ 7 w 237"/>
                <a:gd name="T3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7" h="550">
                  <a:moveTo>
                    <a:pt x="7" y="0"/>
                  </a:moveTo>
                  <a:lnTo>
                    <a:pt x="207" y="99"/>
                  </a:lnTo>
                  <a:lnTo>
                    <a:pt x="237" y="221"/>
                  </a:lnTo>
                  <a:lnTo>
                    <a:pt x="182" y="213"/>
                  </a:lnTo>
                  <a:lnTo>
                    <a:pt x="144" y="337"/>
                  </a:lnTo>
                  <a:lnTo>
                    <a:pt x="207" y="483"/>
                  </a:lnTo>
                  <a:lnTo>
                    <a:pt x="144" y="550"/>
                  </a:lnTo>
                  <a:lnTo>
                    <a:pt x="30" y="533"/>
                  </a:lnTo>
                  <a:lnTo>
                    <a:pt x="0" y="436"/>
                  </a:lnTo>
                  <a:lnTo>
                    <a:pt x="23" y="287"/>
                  </a:lnTo>
                  <a:lnTo>
                    <a:pt x="53" y="476"/>
                  </a:lnTo>
                  <a:lnTo>
                    <a:pt x="144" y="483"/>
                  </a:lnTo>
                  <a:lnTo>
                    <a:pt x="91" y="352"/>
                  </a:lnTo>
                  <a:lnTo>
                    <a:pt x="106" y="189"/>
                  </a:lnTo>
                  <a:lnTo>
                    <a:pt x="152" y="139"/>
                  </a:lnTo>
                  <a:lnTo>
                    <a:pt x="53" y="65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08" name="Freeform 44"/>
            <p:cNvSpPr>
              <a:spLocks/>
            </p:cNvSpPr>
            <p:nvPr/>
          </p:nvSpPr>
          <p:spPr bwMode="auto">
            <a:xfrm flipH="1">
              <a:off x="5085" y="3196"/>
              <a:ext cx="114" cy="158"/>
            </a:xfrm>
            <a:custGeom>
              <a:avLst/>
              <a:gdLst>
                <a:gd name="T0" fmla="*/ 0 w 428"/>
                <a:gd name="T1" fmla="*/ 0 h 525"/>
                <a:gd name="T2" fmla="*/ 122 w 428"/>
                <a:gd name="T3" fmla="*/ 67 h 525"/>
                <a:gd name="T4" fmla="*/ 276 w 428"/>
                <a:gd name="T5" fmla="*/ 82 h 525"/>
                <a:gd name="T6" fmla="*/ 337 w 428"/>
                <a:gd name="T7" fmla="*/ 223 h 525"/>
                <a:gd name="T8" fmla="*/ 428 w 428"/>
                <a:gd name="T9" fmla="*/ 295 h 525"/>
                <a:gd name="T10" fmla="*/ 352 w 428"/>
                <a:gd name="T11" fmla="*/ 320 h 525"/>
                <a:gd name="T12" fmla="*/ 329 w 428"/>
                <a:gd name="T13" fmla="*/ 394 h 525"/>
                <a:gd name="T14" fmla="*/ 238 w 428"/>
                <a:gd name="T15" fmla="*/ 403 h 525"/>
                <a:gd name="T16" fmla="*/ 152 w 428"/>
                <a:gd name="T17" fmla="*/ 525 h 525"/>
                <a:gd name="T18" fmla="*/ 99 w 428"/>
                <a:gd name="T19" fmla="*/ 337 h 525"/>
                <a:gd name="T20" fmla="*/ 69 w 428"/>
                <a:gd name="T21" fmla="*/ 247 h 525"/>
                <a:gd name="T22" fmla="*/ 0 w 428"/>
                <a:gd name="T23" fmla="*/ 0 h 525"/>
                <a:gd name="T24" fmla="*/ 0 w 428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8" h="525">
                  <a:moveTo>
                    <a:pt x="0" y="0"/>
                  </a:moveTo>
                  <a:lnTo>
                    <a:pt x="122" y="67"/>
                  </a:lnTo>
                  <a:lnTo>
                    <a:pt x="276" y="82"/>
                  </a:lnTo>
                  <a:lnTo>
                    <a:pt x="337" y="223"/>
                  </a:lnTo>
                  <a:lnTo>
                    <a:pt x="428" y="295"/>
                  </a:lnTo>
                  <a:lnTo>
                    <a:pt x="352" y="320"/>
                  </a:lnTo>
                  <a:lnTo>
                    <a:pt x="329" y="394"/>
                  </a:lnTo>
                  <a:lnTo>
                    <a:pt x="238" y="403"/>
                  </a:lnTo>
                  <a:lnTo>
                    <a:pt x="152" y="525"/>
                  </a:lnTo>
                  <a:lnTo>
                    <a:pt x="99" y="337"/>
                  </a:lnTo>
                  <a:lnTo>
                    <a:pt x="69" y="2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09" name="Freeform 45"/>
            <p:cNvSpPr>
              <a:spLocks/>
            </p:cNvSpPr>
            <p:nvPr/>
          </p:nvSpPr>
          <p:spPr bwMode="auto">
            <a:xfrm flipH="1">
              <a:off x="4727" y="2968"/>
              <a:ext cx="163" cy="295"/>
            </a:xfrm>
            <a:custGeom>
              <a:avLst/>
              <a:gdLst>
                <a:gd name="T0" fmla="*/ 0 w 617"/>
                <a:gd name="T1" fmla="*/ 0 h 977"/>
                <a:gd name="T2" fmla="*/ 36 w 617"/>
                <a:gd name="T3" fmla="*/ 152 h 977"/>
                <a:gd name="T4" fmla="*/ 81 w 617"/>
                <a:gd name="T5" fmla="*/ 475 h 977"/>
                <a:gd name="T6" fmla="*/ 66 w 617"/>
                <a:gd name="T7" fmla="*/ 967 h 977"/>
                <a:gd name="T8" fmla="*/ 488 w 617"/>
                <a:gd name="T9" fmla="*/ 977 h 977"/>
                <a:gd name="T10" fmla="*/ 520 w 617"/>
                <a:gd name="T11" fmla="*/ 885 h 977"/>
                <a:gd name="T12" fmla="*/ 579 w 617"/>
                <a:gd name="T13" fmla="*/ 673 h 977"/>
                <a:gd name="T14" fmla="*/ 617 w 617"/>
                <a:gd name="T15" fmla="*/ 328 h 977"/>
                <a:gd name="T16" fmla="*/ 587 w 617"/>
                <a:gd name="T17" fmla="*/ 32 h 977"/>
                <a:gd name="T18" fmla="*/ 572 w 617"/>
                <a:gd name="T19" fmla="*/ 270 h 977"/>
                <a:gd name="T20" fmla="*/ 518 w 617"/>
                <a:gd name="T21" fmla="*/ 393 h 977"/>
                <a:gd name="T22" fmla="*/ 349 w 617"/>
                <a:gd name="T23" fmla="*/ 188 h 977"/>
                <a:gd name="T24" fmla="*/ 205 w 617"/>
                <a:gd name="T25" fmla="*/ 304 h 977"/>
                <a:gd name="T26" fmla="*/ 319 w 617"/>
                <a:gd name="T27" fmla="*/ 319 h 977"/>
                <a:gd name="T28" fmla="*/ 406 w 617"/>
                <a:gd name="T29" fmla="*/ 370 h 977"/>
                <a:gd name="T30" fmla="*/ 450 w 617"/>
                <a:gd name="T31" fmla="*/ 401 h 977"/>
                <a:gd name="T32" fmla="*/ 473 w 617"/>
                <a:gd name="T33" fmla="*/ 648 h 977"/>
                <a:gd name="T34" fmla="*/ 439 w 617"/>
                <a:gd name="T35" fmla="*/ 842 h 977"/>
                <a:gd name="T36" fmla="*/ 410 w 617"/>
                <a:gd name="T37" fmla="*/ 935 h 977"/>
                <a:gd name="T38" fmla="*/ 129 w 617"/>
                <a:gd name="T39" fmla="*/ 903 h 977"/>
                <a:gd name="T40" fmla="*/ 144 w 617"/>
                <a:gd name="T41" fmla="*/ 524 h 977"/>
                <a:gd name="T42" fmla="*/ 98 w 617"/>
                <a:gd name="T43" fmla="*/ 256 h 977"/>
                <a:gd name="T44" fmla="*/ 66 w 617"/>
                <a:gd name="T45" fmla="*/ 131 h 977"/>
                <a:gd name="T46" fmla="*/ 0 w 617"/>
                <a:gd name="T47" fmla="*/ 0 h 977"/>
                <a:gd name="T48" fmla="*/ 0 w 617"/>
                <a:gd name="T49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7" h="977">
                  <a:moveTo>
                    <a:pt x="0" y="0"/>
                  </a:moveTo>
                  <a:lnTo>
                    <a:pt x="36" y="152"/>
                  </a:lnTo>
                  <a:lnTo>
                    <a:pt x="81" y="475"/>
                  </a:lnTo>
                  <a:lnTo>
                    <a:pt x="66" y="967"/>
                  </a:lnTo>
                  <a:lnTo>
                    <a:pt x="488" y="977"/>
                  </a:lnTo>
                  <a:lnTo>
                    <a:pt x="520" y="885"/>
                  </a:lnTo>
                  <a:lnTo>
                    <a:pt x="579" y="673"/>
                  </a:lnTo>
                  <a:lnTo>
                    <a:pt x="617" y="328"/>
                  </a:lnTo>
                  <a:lnTo>
                    <a:pt x="587" y="32"/>
                  </a:lnTo>
                  <a:lnTo>
                    <a:pt x="572" y="270"/>
                  </a:lnTo>
                  <a:lnTo>
                    <a:pt x="518" y="393"/>
                  </a:lnTo>
                  <a:lnTo>
                    <a:pt x="349" y="188"/>
                  </a:lnTo>
                  <a:lnTo>
                    <a:pt x="205" y="304"/>
                  </a:lnTo>
                  <a:lnTo>
                    <a:pt x="319" y="319"/>
                  </a:lnTo>
                  <a:lnTo>
                    <a:pt x="406" y="370"/>
                  </a:lnTo>
                  <a:lnTo>
                    <a:pt x="450" y="401"/>
                  </a:lnTo>
                  <a:lnTo>
                    <a:pt x="473" y="648"/>
                  </a:lnTo>
                  <a:lnTo>
                    <a:pt x="439" y="842"/>
                  </a:lnTo>
                  <a:lnTo>
                    <a:pt x="410" y="935"/>
                  </a:lnTo>
                  <a:lnTo>
                    <a:pt x="129" y="903"/>
                  </a:lnTo>
                  <a:lnTo>
                    <a:pt x="144" y="524"/>
                  </a:lnTo>
                  <a:lnTo>
                    <a:pt x="98" y="256"/>
                  </a:lnTo>
                  <a:lnTo>
                    <a:pt x="66" y="1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10" name="Freeform 46"/>
            <p:cNvSpPr>
              <a:spLocks/>
            </p:cNvSpPr>
            <p:nvPr/>
          </p:nvSpPr>
          <p:spPr bwMode="auto">
            <a:xfrm flipH="1">
              <a:off x="4589" y="2994"/>
              <a:ext cx="182" cy="410"/>
            </a:xfrm>
            <a:custGeom>
              <a:avLst/>
              <a:gdLst>
                <a:gd name="T0" fmla="*/ 200 w 686"/>
                <a:gd name="T1" fmla="*/ 0 h 1357"/>
                <a:gd name="T2" fmla="*/ 268 w 686"/>
                <a:gd name="T3" fmla="*/ 118 h 1357"/>
                <a:gd name="T4" fmla="*/ 306 w 686"/>
                <a:gd name="T5" fmla="*/ 268 h 1357"/>
                <a:gd name="T6" fmla="*/ 363 w 686"/>
                <a:gd name="T7" fmla="*/ 359 h 1357"/>
                <a:gd name="T8" fmla="*/ 426 w 686"/>
                <a:gd name="T9" fmla="*/ 454 h 1357"/>
                <a:gd name="T10" fmla="*/ 464 w 686"/>
                <a:gd name="T11" fmla="*/ 635 h 1357"/>
                <a:gd name="T12" fmla="*/ 289 w 686"/>
                <a:gd name="T13" fmla="*/ 749 h 1357"/>
                <a:gd name="T14" fmla="*/ 257 w 686"/>
                <a:gd name="T15" fmla="*/ 865 h 1357"/>
                <a:gd name="T16" fmla="*/ 426 w 686"/>
                <a:gd name="T17" fmla="*/ 808 h 1357"/>
                <a:gd name="T18" fmla="*/ 450 w 686"/>
                <a:gd name="T19" fmla="*/ 857 h 1357"/>
                <a:gd name="T20" fmla="*/ 526 w 686"/>
                <a:gd name="T21" fmla="*/ 939 h 1357"/>
                <a:gd name="T22" fmla="*/ 686 w 686"/>
                <a:gd name="T23" fmla="*/ 962 h 1357"/>
                <a:gd name="T24" fmla="*/ 380 w 686"/>
                <a:gd name="T25" fmla="*/ 1201 h 1357"/>
                <a:gd name="T26" fmla="*/ 241 w 686"/>
                <a:gd name="T27" fmla="*/ 1158 h 1357"/>
                <a:gd name="T28" fmla="*/ 182 w 686"/>
                <a:gd name="T29" fmla="*/ 1357 h 1357"/>
                <a:gd name="T30" fmla="*/ 0 w 686"/>
                <a:gd name="T31" fmla="*/ 1315 h 1357"/>
                <a:gd name="T32" fmla="*/ 89 w 686"/>
                <a:gd name="T33" fmla="*/ 1137 h 1357"/>
                <a:gd name="T34" fmla="*/ 165 w 686"/>
                <a:gd name="T35" fmla="*/ 935 h 1357"/>
                <a:gd name="T36" fmla="*/ 236 w 686"/>
                <a:gd name="T37" fmla="*/ 481 h 1357"/>
                <a:gd name="T38" fmla="*/ 239 w 686"/>
                <a:gd name="T39" fmla="*/ 373 h 1357"/>
                <a:gd name="T40" fmla="*/ 238 w 686"/>
                <a:gd name="T41" fmla="*/ 236 h 1357"/>
                <a:gd name="T42" fmla="*/ 200 w 686"/>
                <a:gd name="T43" fmla="*/ 0 h 1357"/>
                <a:gd name="T44" fmla="*/ 200 w 686"/>
                <a:gd name="T45" fmla="*/ 0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6" h="1357">
                  <a:moveTo>
                    <a:pt x="200" y="0"/>
                  </a:moveTo>
                  <a:lnTo>
                    <a:pt x="268" y="118"/>
                  </a:lnTo>
                  <a:lnTo>
                    <a:pt x="306" y="268"/>
                  </a:lnTo>
                  <a:lnTo>
                    <a:pt x="363" y="359"/>
                  </a:lnTo>
                  <a:lnTo>
                    <a:pt x="426" y="454"/>
                  </a:lnTo>
                  <a:lnTo>
                    <a:pt x="464" y="635"/>
                  </a:lnTo>
                  <a:lnTo>
                    <a:pt x="289" y="749"/>
                  </a:lnTo>
                  <a:lnTo>
                    <a:pt x="257" y="865"/>
                  </a:lnTo>
                  <a:lnTo>
                    <a:pt x="426" y="808"/>
                  </a:lnTo>
                  <a:lnTo>
                    <a:pt x="450" y="857"/>
                  </a:lnTo>
                  <a:lnTo>
                    <a:pt x="526" y="939"/>
                  </a:lnTo>
                  <a:lnTo>
                    <a:pt x="686" y="962"/>
                  </a:lnTo>
                  <a:lnTo>
                    <a:pt x="380" y="1201"/>
                  </a:lnTo>
                  <a:lnTo>
                    <a:pt x="241" y="1158"/>
                  </a:lnTo>
                  <a:lnTo>
                    <a:pt x="182" y="1357"/>
                  </a:lnTo>
                  <a:lnTo>
                    <a:pt x="0" y="1315"/>
                  </a:lnTo>
                  <a:lnTo>
                    <a:pt x="89" y="1137"/>
                  </a:lnTo>
                  <a:lnTo>
                    <a:pt x="165" y="935"/>
                  </a:lnTo>
                  <a:lnTo>
                    <a:pt x="236" y="481"/>
                  </a:lnTo>
                  <a:lnTo>
                    <a:pt x="239" y="373"/>
                  </a:lnTo>
                  <a:lnTo>
                    <a:pt x="238" y="236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11" name="Freeform 47"/>
            <p:cNvSpPr>
              <a:spLocks/>
            </p:cNvSpPr>
            <p:nvPr/>
          </p:nvSpPr>
          <p:spPr bwMode="auto">
            <a:xfrm flipH="1">
              <a:off x="4556" y="2941"/>
              <a:ext cx="178" cy="361"/>
            </a:xfrm>
            <a:custGeom>
              <a:avLst/>
              <a:gdLst>
                <a:gd name="T0" fmla="*/ 55 w 669"/>
                <a:gd name="T1" fmla="*/ 0 h 1198"/>
                <a:gd name="T2" fmla="*/ 269 w 669"/>
                <a:gd name="T3" fmla="*/ 114 h 1198"/>
                <a:gd name="T4" fmla="*/ 363 w 669"/>
                <a:gd name="T5" fmla="*/ 344 h 1198"/>
                <a:gd name="T6" fmla="*/ 429 w 669"/>
                <a:gd name="T7" fmla="*/ 609 h 1198"/>
                <a:gd name="T8" fmla="*/ 461 w 669"/>
                <a:gd name="T9" fmla="*/ 755 h 1198"/>
                <a:gd name="T10" fmla="*/ 575 w 669"/>
                <a:gd name="T11" fmla="*/ 795 h 1198"/>
                <a:gd name="T12" fmla="*/ 583 w 669"/>
                <a:gd name="T13" fmla="*/ 911 h 1198"/>
                <a:gd name="T14" fmla="*/ 633 w 669"/>
                <a:gd name="T15" fmla="*/ 1021 h 1198"/>
                <a:gd name="T16" fmla="*/ 669 w 669"/>
                <a:gd name="T17" fmla="*/ 1082 h 1198"/>
                <a:gd name="T18" fmla="*/ 653 w 669"/>
                <a:gd name="T19" fmla="*/ 1139 h 1198"/>
                <a:gd name="T20" fmla="*/ 524 w 669"/>
                <a:gd name="T21" fmla="*/ 1179 h 1198"/>
                <a:gd name="T22" fmla="*/ 439 w 669"/>
                <a:gd name="T23" fmla="*/ 1198 h 1198"/>
                <a:gd name="T24" fmla="*/ 583 w 669"/>
                <a:gd name="T25" fmla="*/ 1091 h 1198"/>
                <a:gd name="T26" fmla="*/ 515 w 669"/>
                <a:gd name="T27" fmla="*/ 943 h 1198"/>
                <a:gd name="T28" fmla="*/ 492 w 669"/>
                <a:gd name="T29" fmla="*/ 829 h 1198"/>
                <a:gd name="T30" fmla="*/ 401 w 669"/>
                <a:gd name="T31" fmla="*/ 844 h 1198"/>
                <a:gd name="T32" fmla="*/ 269 w 669"/>
                <a:gd name="T33" fmla="*/ 877 h 1198"/>
                <a:gd name="T34" fmla="*/ 102 w 669"/>
                <a:gd name="T35" fmla="*/ 968 h 1198"/>
                <a:gd name="T36" fmla="*/ 193 w 669"/>
                <a:gd name="T37" fmla="*/ 837 h 1198"/>
                <a:gd name="T38" fmla="*/ 393 w 669"/>
                <a:gd name="T39" fmla="*/ 755 h 1198"/>
                <a:gd name="T40" fmla="*/ 323 w 669"/>
                <a:gd name="T41" fmla="*/ 401 h 1198"/>
                <a:gd name="T42" fmla="*/ 239 w 669"/>
                <a:gd name="T43" fmla="*/ 181 h 1198"/>
                <a:gd name="T44" fmla="*/ 0 w 669"/>
                <a:gd name="T45" fmla="*/ 53 h 1198"/>
                <a:gd name="T46" fmla="*/ 55 w 669"/>
                <a:gd name="T47" fmla="*/ 0 h 1198"/>
                <a:gd name="T48" fmla="*/ 55 w 669"/>
                <a:gd name="T49" fmla="*/ 0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9" h="1198">
                  <a:moveTo>
                    <a:pt x="55" y="0"/>
                  </a:moveTo>
                  <a:lnTo>
                    <a:pt x="269" y="114"/>
                  </a:lnTo>
                  <a:lnTo>
                    <a:pt x="363" y="344"/>
                  </a:lnTo>
                  <a:lnTo>
                    <a:pt x="429" y="609"/>
                  </a:lnTo>
                  <a:lnTo>
                    <a:pt x="461" y="755"/>
                  </a:lnTo>
                  <a:lnTo>
                    <a:pt x="575" y="795"/>
                  </a:lnTo>
                  <a:lnTo>
                    <a:pt x="583" y="911"/>
                  </a:lnTo>
                  <a:lnTo>
                    <a:pt x="633" y="1021"/>
                  </a:lnTo>
                  <a:lnTo>
                    <a:pt x="669" y="1082"/>
                  </a:lnTo>
                  <a:lnTo>
                    <a:pt x="653" y="1139"/>
                  </a:lnTo>
                  <a:lnTo>
                    <a:pt x="524" y="1179"/>
                  </a:lnTo>
                  <a:lnTo>
                    <a:pt x="439" y="1198"/>
                  </a:lnTo>
                  <a:lnTo>
                    <a:pt x="583" y="1091"/>
                  </a:lnTo>
                  <a:lnTo>
                    <a:pt x="515" y="943"/>
                  </a:lnTo>
                  <a:lnTo>
                    <a:pt x="492" y="829"/>
                  </a:lnTo>
                  <a:lnTo>
                    <a:pt x="401" y="844"/>
                  </a:lnTo>
                  <a:lnTo>
                    <a:pt x="269" y="877"/>
                  </a:lnTo>
                  <a:lnTo>
                    <a:pt x="102" y="968"/>
                  </a:lnTo>
                  <a:lnTo>
                    <a:pt x="193" y="837"/>
                  </a:lnTo>
                  <a:lnTo>
                    <a:pt x="393" y="755"/>
                  </a:lnTo>
                  <a:lnTo>
                    <a:pt x="323" y="401"/>
                  </a:lnTo>
                  <a:lnTo>
                    <a:pt x="239" y="181"/>
                  </a:lnTo>
                  <a:lnTo>
                    <a:pt x="0" y="53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12" name="Freeform 48"/>
            <p:cNvSpPr>
              <a:spLocks/>
            </p:cNvSpPr>
            <p:nvPr/>
          </p:nvSpPr>
          <p:spPr bwMode="auto">
            <a:xfrm flipH="1">
              <a:off x="4482" y="3389"/>
              <a:ext cx="348" cy="505"/>
            </a:xfrm>
            <a:custGeom>
              <a:avLst/>
              <a:gdLst>
                <a:gd name="T0" fmla="*/ 304 w 1319"/>
                <a:gd name="T1" fmla="*/ 0 h 1675"/>
                <a:gd name="T2" fmla="*/ 492 w 1319"/>
                <a:gd name="T3" fmla="*/ 42 h 1675"/>
                <a:gd name="T4" fmla="*/ 732 w 1319"/>
                <a:gd name="T5" fmla="*/ 186 h 1675"/>
                <a:gd name="T6" fmla="*/ 842 w 1319"/>
                <a:gd name="T7" fmla="*/ 291 h 1675"/>
                <a:gd name="T8" fmla="*/ 942 w 1319"/>
                <a:gd name="T9" fmla="*/ 420 h 1675"/>
                <a:gd name="T10" fmla="*/ 1038 w 1319"/>
                <a:gd name="T11" fmla="*/ 574 h 1675"/>
                <a:gd name="T12" fmla="*/ 1123 w 1319"/>
                <a:gd name="T13" fmla="*/ 747 h 1675"/>
                <a:gd name="T14" fmla="*/ 1249 w 1319"/>
                <a:gd name="T15" fmla="*/ 1125 h 1675"/>
                <a:gd name="T16" fmla="*/ 1319 w 1319"/>
                <a:gd name="T17" fmla="*/ 1642 h 1675"/>
                <a:gd name="T18" fmla="*/ 1003 w 1319"/>
                <a:gd name="T19" fmla="*/ 1675 h 1675"/>
                <a:gd name="T20" fmla="*/ 1036 w 1319"/>
                <a:gd name="T21" fmla="*/ 1578 h 1675"/>
                <a:gd name="T22" fmla="*/ 1218 w 1319"/>
                <a:gd name="T23" fmla="*/ 1593 h 1675"/>
                <a:gd name="T24" fmla="*/ 1188 w 1319"/>
                <a:gd name="T25" fmla="*/ 1167 h 1675"/>
                <a:gd name="T26" fmla="*/ 1152 w 1319"/>
                <a:gd name="T27" fmla="*/ 1023 h 1675"/>
                <a:gd name="T28" fmla="*/ 1104 w 1319"/>
                <a:gd name="T29" fmla="*/ 886 h 1675"/>
                <a:gd name="T30" fmla="*/ 1049 w 1319"/>
                <a:gd name="T31" fmla="*/ 756 h 1675"/>
                <a:gd name="T32" fmla="*/ 988 w 1319"/>
                <a:gd name="T33" fmla="*/ 633 h 1675"/>
                <a:gd name="T34" fmla="*/ 916 w 1319"/>
                <a:gd name="T35" fmla="*/ 506 h 1675"/>
                <a:gd name="T36" fmla="*/ 813 w 1319"/>
                <a:gd name="T37" fmla="*/ 374 h 1675"/>
                <a:gd name="T38" fmla="*/ 686 w 1319"/>
                <a:gd name="T39" fmla="*/ 251 h 1675"/>
                <a:gd name="T40" fmla="*/ 614 w 1319"/>
                <a:gd name="T41" fmla="*/ 196 h 1675"/>
                <a:gd name="T42" fmla="*/ 534 w 1319"/>
                <a:gd name="T43" fmla="*/ 148 h 1675"/>
                <a:gd name="T44" fmla="*/ 359 w 1319"/>
                <a:gd name="T45" fmla="*/ 82 h 1675"/>
                <a:gd name="T46" fmla="*/ 184 w 1319"/>
                <a:gd name="T47" fmla="*/ 47 h 1675"/>
                <a:gd name="T48" fmla="*/ 0 w 1319"/>
                <a:gd name="T49" fmla="*/ 36 h 1675"/>
                <a:gd name="T50" fmla="*/ 304 w 1319"/>
                <a:gd name="T51" fmla="*/ 0 h 1675"/>
                <a:gd name="T52" fmla="*/ 304 w 1319"/>
                <a:gd name="T53" fmla="*/ 0 h 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19" h="1675">
                  <a:moveTo>
                    <a:pt x="304" y="0"/>
                  </a:moveTo>
                  <a:lnTo>
                    <a:pt x="492" y="42"/>
                  </a:lnTo>
                  <a:lnTo>
                    <a:pt x="732" y="186"/>
                  </a:lnTo>
                  <a:lnTo>
                    <a:pt x="842" y="291"/>
                  </a:lnTo>
                  <a:lnTo>
                    <a:pt x="942" y="420"/>
                  </a:lnTo>
                  <a:lnTo>
                    <a:pt x="1038" y="574"/>
                  </a:lnTo>
                  <a:lnTo>
                    <a:pt x="1123" y="747"/>
                  </a:lnTo>
                  <a:lnTo>
                    <a:pt x="1249" y="1125"/>
                  </a:lnTo>
                  <a:lnTo>
                    <a:pt x="1319" y="1642"/>
                  </a:lnTo>
                  <a:lnTo>
                    <a:pt x="1003" y="1675"/>
                  </a:lnTo>
                  <a:lnTo>
                    <a:pt x="1036" y="1578"/>
                  </a:lnTo>
                  <a:lnTo>
                    <a:pt x="1218" y="1593"/>
                  </a:lnTo>
                  <a:lnTo>
                    <a:pt x="1188" y="1167"/>
                  </a:lnTo>
                  <a:lnTo>
                    <a:pt x="1152" y="1023"/>
                  </a:lnTo>
                  <a:lnTo>
                    <a:pt x="1104" y="886"/>
                  </a:lnTo>
                  <a:lnTo>
                    <a:pt x="1049" y="756"/>
                  </a:lnTo>
                  <a:lnTo>
                    <a:pt x="988" y="633"/>
                  </a:lnTo>
                  <a:lnTo>
                    <a:pt x="916" y="506"/>
                  </a:lnTo>
                  <a:lnTo>
                    <a:pt x="813" y="374"/>
                  </a:lnTo>
                  <a:lnTo>
                    <a:pt x="686" y="251"/>
                  </a:lnTo>
                  <a:lnTo>
                    <a:pt x="614" y="196"/>
                  </a:lnTo>
                  <a:lnTo>
                    <a:pt x="534" y="148"/>
                  </a:lnTo>
                  <a:lnTo>
                    <a:pt x="359" y="82"/>
                  </a:lnTo>
                  <a:lnTo>
                    <a:pt x="184" y="47"/>
                  </a:lnTo>
                  <a:lnTo>
                    <a:pt x="0" y="36"/>
                  </a:lnTo>
                  <a:lnTo>
                    <a:pt x="304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13" name="Freeform 49"/>
            <p:cNvSpPr>
              <a:spLocks/>
            </p:cNvSpPr>
            <p:nvPr/>
          </p:nvSpPr>
          <p:spPr bwMode="auto">
            <a:xfrm flipH="1">
              <a:off x="4565" y="3545"/>
              <a:ext cx="561" cy="335"/>
            </a:xfrm>
            <a:custGeom>
              <a:avLst/>
              <a:gdLst>
                <a:gd name="T0" fmla="*/ 0 w 2119"/>
                <a:gd name="T1" fmla="*/ 1108 h 1110"/>
                <a:gd name="T2" fmla="*/ 317 w 2119"/>
                <a:gd name="T3" fmla="*/ 1110 h 1110"/>
                <a:gd name="T4" fmla="*/ 374 w 2119"/>
                <a:gd name="T5" fmla="*/ 779 h 1110"/>
                <a:gd name="T6" fmla="*/ 420 w 2119"/>
                <a:gd name="T7" fmla="*/ 669 h 1110"/>
                <a:gd name="T8" fmla="*/ 483 w 2119"/>
                <a:gd name="T9" fmla="*/ 559 h 1110"/>
                <a:gd name="T10" fmla="*/ 555 w 2119"/>
                <a:gd name="T11" fmla="*/ 454 h 1110"/>
                <a:gd name="T12" fmla="*/ 627 w 2119"/>
                <a:gd name="T13" fmla="*/ 361 h 1110"/>
                <a:gd name="T14" fmla="*/ 694 w 2119"/>
                <a:gd name="T15" fmla="*/ 283 h 1110"/>
                <a:gd name="T16" fmla="*/ 755 w 2119"/>
                <a:gd name="T17" fmla="*/ 220 h 1110"/>
                <a:gd name="T18" fmla="*/ 880 w 2119"/>
                <a:gd name="T19" fmla="*/ 131 h 1110"/>
                <a:gd name="T20" fmla="*/ 1030 w 2119"/>
                <a:gd name="T21" fmla="*/ 74 h 1110"/>
                <a:gd name="T22" fmla="*/ 1201 w 2119"/>
                <a:gd name="T23" fmla="*/ 74 h 1110"/>
                <a:gd name="T24" fmla="*/ 1378 w 2119"/>
                <a:gd name="T25" fmla="*/ 139 h 1110"/>
                <a:gd name="T26" fmla="*/ 1530 w 2119"/>
                <a:gd name="T27" fmla="*/ 230 h 1110"/>
                <a:gd name="T28" fmla="*/ 1722 w 2119"/>
                <a:gd name="T29" fmla="*/ 458 h 1110"/>
                <a:gd name="T30" fmla="*/ 1804 w 2119"/>
                <a:gd name="T31" fmla="*/ 715 h 1110"/>
                <a:gd name="T32" fmla="*/ 1846 w 2119"/>
                <a:gd name="T33" fmla="*/ 861 h 1110"/>
                <a:gd name="T34" fmla="*/ 2119 w 2119"/>
                <a:gd name="T35" fmla="*/ 869 h 1110"/>
                <a:gd name="T36" fmla="*/ 2093 w 2119"/>
                <a:gd name="T37" fmla="*/ 716 h 1110"/>
                <a:gd name="T38" fmla="*/ 2058 w 2119"/>
                <a:gd name="T39" fmla="*/ 581 h 1110"/>
                <a:gd name="T40" fmla="*/ 2013 w 2119"/>
                <a:gd name="T41" fmla="*/ 458 h 1110"/>
                <a:gd name="T42" fmla="*/ 1937 w 2119"/>
                <a:gd name="T43" fmla="*/ 323 h 1110"/>
                <a:gd name="T44" fmla="*/ 1891 w 2119"/>
                <a:gd name="T45" fmla="*/ 270 h 1110"/>
                <a:gd name="T46" fmla="*/ 1846 w 2119"/>
                <a:gd name="T47" fmla="*/ 243 h 1110"/>
                <a:gd name="T48" fmla="*/ 1694 w 2119"/>
                <a:gd name="T49" fmla="*/ 272 h 1110"/>
                <a:gd name="T50" fmla="*/ 1749 w 2119"/>
                <a:gd name="T51" fmla="*/ 175 h 1110"/>
                <a:gd name="T52" fmla="*/ 1659 w 2119"/>
                <a:gd name="T53" fmla="*/ 116 h 1110"/>
                <a:gd name="T54" fmla="*/ 1555 w 2119"/>
                <a:gd name="T55" fmla="*/ 68 h 1110"/>
                <a:gd name="T56" fmla="*/ 1340 w 2119"/>
                <a:gd name="T57" fmla="*/ 0 h 1110"/>
                <a:gd name="T58" fmla="*/ 948 w 2119"/>
                <a:gd name="T59" fmla="*/ 7 h 1110"/>
                <a:gd name="T60" fmla="*/ 798 w 2119"/>
                <a:gd name="T61" fmla="*/ 85 h 1110"/>
                <a:gd name="T62" fmla="*/ 673 w 2119"/>
                <a:gd name="T63" fmla="*/ 196 h 1110"/>
                <a:gd name="T64" fmla="*/ 563 w 2119"/>
                <a:gd name="T65" fmla="*/ 327 h 1110"/>
                <a:gd name="T66" fmla="*/ 458 w 2119"/>
                <a:gd name="T67" fmla="*/ 467 h 1110"/>
                <a:gd name="T68" fmla="*/ 298 w 2119"/>
                <a:gd name="T69" fmla="*/ 762 h 1110"/>
                <a:gd name="T70" fmla="*/ 215 w 2119"/>
                <a:gd name="T71" fmla="*/ 1034 h 1110"/>
                <a:gd name="T72" fmla="*/ 86 w 2119"/>
                <a:gd name="T73" fmla="*/ 1053 h 1110"/>
                <a:gd name="T74" fmla="*/ 8 w 2119"/>
                <a:gd name="T75" fmla="*/ 1041 h 1110"/>
                <a:gd name="T76" fmla="*/ 0 w 2119"/>
                <a:gd name="T77" fmla="*/ 1108 h 1110"/>
                <a:gd name="T78" fmla="*/ 0 w 2119"/>
                <a:gd name="T79" fmla="*/ 1108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19" h="1110">
                  <a:moveTo>
                    <a:pt x="0" y="1108"/>
                  </a:moveTo>
                  <a:lnTo>
                    <a:pt x="317" y="1110"/>
                  </a:lnTo>
                  <a:lnTo>
                    <a:pt x="374" y="779"/>
                  </a:lnTo>
                  <a:lnTo>
                    <a:pt x="420" y="669"/>
                  </a:lnTo>
                  <a:lnTo>
                    <a:pt x="483" y="559"/>
                  </a:lnTo>
                  <a:lnTo>
                    <a:pt x="555" y="454"/>
                  </a:lnTo>
                  <a:lnTo>
                    <a:pt x="627" y="361"/>
                  </a:lnTo>
                  <a:lnTo>
                    <a:pt x="694" y="283"/>
                  </a:lnTo>
                  <a:lnTo>
                    <a:pt x="755" y="220"/>
                  </a:lnTo>
                  <a:lnTo>
                    <a:pt x="880" y="131"/>
                  </a:lnTo>
                  <a:lnTo>
                    <a:pt x="1030" y="74"/>
                  </a:lnTo>
                  <a:lnTo>
                    <a:pt x="1201" y="74"/>
                  </a:lnTo>
                  <a:lnTo>
                    <a:pt x="1378" y="139"/>
                  </a:lnTo>
                  <a:lnTo>
                    <a:pt x="1530" y="230"/>
                  </a:lnTo>
                  <a:lnTo>
                    <a:pt x="1722" y="458"/>
                  </a:lnTo>
                  <a:lnTo>
                    <a:pt x="1804" y="715"/>
                  </a:lnTo>
                  <a:lnTo>
                    <a:pt x="1846" y="861"/>
                  </a:lnTo>
                  <a:lnTo>
                    <a:pt x="2119" y="869"/>
                  </a:lnTo>
                  <a:lnTo>
                    <a:pt x="2093" y="716"/>
                  </a:lnTo>
                  <a:lnTo>
                    <a:pt x="2058" y="581"/>
                  </a:lnTo>
                  <a:lnTo>
                    <a:pt x="2013" y="458"/>
                  </a:lnTo>
                  <a:lnTo>
                    <a:pt x="1937" y="323"/>
                  </a:lnTo>
                  <a:lnTo>
                    <a:pt x="1891" y="270"/>
                  </a:lnTo>
                  <a:lnTo>
                    <a:pt x="1846" y="243"/>
                  </a:lnTo>
                  <a:lnTo>
                    <a:pt x="1694" y="272"/>
                  </a:lnTo>
                  <a:lnTo>
                    <a:pt x="1749" y="175"/>
                  </a:lnTo>
                  <a:lnTo>
                    <a:pt x="1659" y="116"/>
                  </a:lnTo>
                  <a:lnTo>
                    <a:pt x="1555" y="68"/>
                  </a:lnTo>
                  <a:lnTo>
                    <a:pt x="1340" y="0"/>
                  </a:lnTo>
                  <a:lnTo>
                    <a:pt x="948" y="7"/>
                  </a:lnTo>
                  <a:lnTo>
                    <a:pt x="798" y="85"/>
                  </a:lnTo>
                  <a:lnTo>
                    <a:pt x="673" y="196"/>
                  </a:lnTo>
                  <a:lnTo>
                    <a:pt x="563" y="327"/>
                  </a:lnTo>
                  <a:lnTo>
                    <a:pt x="458" y="467"/>
                  </a:lnTo>
                  <a:lnTo>
                    <a:pt x="298" y="762"/>
                  </a:lnTo>
                  <a:lnTo>
                    <a:pt x="215" y="1034"/>
                  </a:lnTo>
                  <a:lnTo>
                    <a:pt x="86" y="1053"/>
                  </a:lnTo>
                  <a:lnTo>
                    <a:pt x="8" y="1041"/>
                  </a:lnTo>
                  <a:lnTo>
                    <a:pt x="0" y="1108"/>
                  </a:lnTo>
                  <a:lnTo>
                    <a:pt x="0" y="1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14" name="Freeform 50"/>
            <p:cNvSpPr>
              <a:spLocks/>
            </p:cNvSpPr>
            <p:nvPr/>
          </p:nvSpPr>
          <p:spPr bwMode="auto">
            <a:xfrm flipH="1">
              <a:off x="4451" y="3779"/>
              <a:ext cx="198" cy="196"/>
            </a:xfrm>
            <a:custGeom>
              <a:avLst/>
              <a:gdLst>
                <a:gd name="T0" fmla="*/ 261 w 751"/>
                <a:gd name="T1" fmla="*/ 0 h 649"/>
                <a:gd name="T2" fmla="*/ 589 w 751"/>
                <a:gd name="T3" fmla="*/ 35 h 649"/>
                <a:gd name="T4" fmla="*/ 496 w 751"/>
                <a:gd name="T5" fmla="*/ 386 h 649"/>
                <a:gd name="T6" fmla="*/ 382 w 751"/>
                <a:gd name="T7" fmla="*/ 445 h 649"/>
                <a:gd name="T8" fmla="*/ 458 w 751"/>
                <a:gd name="T9" fmla="*/ 75 h 649"/>
                <a:gd name="T10" fmla="*/ 99 w 751"/>
                <a:gd name="T11" fmla="*/ 84 h 649"/>
                <a:gd name="T12" fmla="*/ 223 w 751"/>
                <a:gd name="T13" fmla="*/ 215 h 649"/>
                <a:gd name="T14" fmla="*/ 276 w 751"/>
                <a:gd name="T15" fmla="*/ 346 h 649"/>
                <a:gd name="T16" fmla="*/ 215 w 751"/>
                <a:gd name="T17" fmla="*/ 502 h 649"/>
                <a:gd name="T18" fmla="*/ 390 w 751"/>
                <a:gd name="T19" fmla="*/ 559 h 649"/>
                <a:gd name="T20" fmla="*/ 544 w 751"/>
                <a:gd name="T21" fmla="*/ 485 h 649"/>
                <a:gd name="T22" fmla="*/ 665 w 751"/>
                <a:gd name="T23" fmla="*/ 527 h 649"/>
                <a:gd name="T24" fmla="*/ 751 w 751"/>
                <a:gd name="T25" fmla="*/ 649 h 649"/>
                <a:gd name="T26" fmla="*/ 375 w 751"/>
                <a:gd name="T27" fmla="*/ 649 h 649"/>
                <a:gd name="T28" fmla="*/ 283 w 751"/>
                <a:gd name="T29" fmla="*/ 576 h 649"/>
                <a:gd name="T30" fmla="*/ 99 w 751"/>
                <a:gd name="T31" fmla="*/ 559 h 649"/>
                <a:gd name="T32" fmla="*/ 160 w 751"/>
                <a:gd name="T33" fmla="*/ 354 h 649"/>
                <a:gd name="T34" fmla="*/ 126 w 751"/>
                <a:gd name="T35" fmla="*/ 246 h 649"/>
                <a:gd name="T36" fmla="*/ 71 w 751"/>
                <a:gd name="T37" fmla="*/ 139 h 649"/>
                <a:gd name="T38" fmla="*/ 0 w 751"/>
                <a:gd name="T39" fmla="*/ 25 h 649"/>
                <a:gd name="T40" fmla="*/ 261 w 751"/>
                <a:gd name="T41" fmla="*/ 0 h 649"/>
                <a:gd name="T42" fmla="*/ 261 w 751"/>
                <a:gd name="T4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1" h="649">
                  <a:moveTo>
                    <a:pt x="261" y="0"/>
                  </a:moveTo>
                  <a:lnTo>
                    <a:pt x="589" y="35"/>
                  </a:lnTo>
                  <a:lnTo>
                    <a:pt x="496" y="386"/>
                  </a:lnTo>
                  <a:lnTo>
                    <a:pt x="382" y="445"/>
                  </a:lnTo>
                  <a:lnTo>
                    <a:pt x="458" y="75"/>
                  </a:lnTo>
                  <a:lnTo>
                    <a:pt x="99" y="84"/>
                  </a:lnTo>
                  <a:lnTo>
                    <a:pt x="223" y="215"/>
                  </a:lnTo>
                  <a:lnTo>
                    <a:pt x="276" y="346"/>
                  </a:lnTo>
                  <a:lnTo>
                    <a:pt x="215" y="502"/>
                  </a:lnTo>
                  <a:lnTo>
                    <a:pt x="390" y="559"/>
                  </a:lnTo>
                  <a:lnTo>
                    <a:pt x="544" y="485"/>
                  </a:lnTo>
                  <a:lnTo>
                    <a:pt x="665" y="527"/>
                  </a:lnTo>
                  <a:lnTo>
                    <a:pt x="751" y="649"/>
                  </a:lnTo>
                  <a:lnTo>
                    <a:pt x="375" y="649"/>
                  </a:lnTo>
                  <a:lnTo>
                    <a:pt x="283" y="576"/>
                  </a:lnTo>
                  <a:lnTo>
                    <a:pt x="99" y="559"/>
                  </a:lnTo>
                  <a:lnTo>
                    <a:pt x="160" y="354"/>
                  </a:lnTo>
                  <a:lnTo>
                    <a:pt x="126" y="246"/>
                  </a:lnTo>
                  <a:lnTo>
                    <a:pt x="71" y="139"/>
                  </a:lnTo>
                  <a:lnTo>
                    <a:pt x="0" y="25"/>
                  </a:lnTo>
                  <a:lnTo>
                    <a:pt x="261" y="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15" name="Freeform 51"/>
            <p:cNvSpPr>
              <a:spLocks/>
            </p:cNvSpPr>
            <p:nvPr/>
          </p:nvSpPr>
          <p:spPr bwMode="auto">
            <a:xfrm flipH="1">
              <a:off x="4983" y="3492"/>
              <a:ext cx="205" cy="295"/>
            </a:xfrm>
            <a:custGeom>
              <a:avLst/>
              <a:gdLst>
                <a:gd name="T0" fmla="*/ 318 w 774"/>
                <a:gd name="T1" fmla="*/ 78 h 977"/>
                <a:gd name="T2" fmla="*/ 247 w 774"/>
                <a:gd name="T3" fmla="*/ 156 h 977"/>
                <a:gd name="T4" fmla="*/ 120 w 774"/>
                <a:gd name="T5" fmla="*/ 401 h 977"/>
                <a:gd name="T6" fmla="*/ 31 w 774"/>
                <a:gd name="T7" fmla="*/ 772 h 977"/>
                <a:gd name="T8" fmla="*/ 0 w 774"/>
                <a:gd name="T9" fmla="*/ 971 h 977"/>
                <a:gd name="T10" fmla="*/ 211 w 774"/>
                <a:gd name="T11" fmla="*/ 977 h 977"/>
                <a:gd name="T12" fmla="*/ 207 w 774"/>
                <a:gd name="T13" fmla="*/ 804 h 977"/>
                <a:gd name="T14" fmla="*/ 249 w 774"/>
                <a:gd name="T15" fmla="*/ 641 h 977"/>
                <a:gd name="T16" fmla="*/ 321 w 774"/>
                <a:gd name="T17" fmla="*/ 726 h 977"/>
                <a:gd name="T18" fmla="*/ 352 w 774"/>
                <a:gd name="T19" fmla="*/ 878 h 977"/>
                <a:gd name="T20" fmla="*/ 559 w 774"/>
                <a:gd name="T21" fmla="*/ 935 h 977"/>
                <a:gd name="T22" fmla="*/ 567 w 774"/>
                <a:gd name="T23" fmla="*/ 890 h 977"/>
                <a:gd name="T24" fmla="*/ 510 w 774"/>
                <a:gd name="T25" fmla="*/ 793 h 977"/>
                <a:gd name="T26" fmla="*/ 479 w 774"/>
                <a:gd name="T27" fmla="*/ 656 h 977"/>
                <a:gd name="T28" fmla="*/ 601 w 774"/>
                <a:gd name="T29" fmla="*/ 549 h 977"/>
                <a:gd name="T30" fmla="*/ 692 w 774"/>
                <a:gd name="T31" fmla="*/ 694 h 977"/>
                <a:gd name="T32" fmla="*/ 747 w 774"/>
                <a:gd name="T33" fmla="*/ 599 h 977"/>
                <a:gd name="T34" fmla="*/ 774 w 774"/>
                <a:gd name="T35" fmla="*/ 481 h 977"/>
                <a:gd name="T36" fmla="*/ 721 w 774"/>
                <a:gd name="T37" fmla="*/ 373 h 977"/>
                <a:gd name="T38" fmla="*/ 645 w 774"/>
                <a:gd name="T39" fmla="*/ 312 h 977"/>
                <a:gd name="T40" fmla="*/ 601 w 774"/>
                <a:gd name="T41" fmla="*/ 287 h 977"/>
                <a:gd name="T42" fmla="*/ 437 w 774"/>
                <a:gd name="T43" fmla="*/ 348 h 977"/>
                <a:gd name="T44" fmla="*/ 397 w 774"/>
                <a:gd name="T45" fmla="*/ 304 h 977"/>
                <a:gd name="T46" fmla="*/ 449 w 774"/>
                <a:gd name="T47" fmla="*/ 202 h 977"/>
                <a:gd name="T48" fmla="*/ 557 w 774"/>
                <a:gd name="T49" fmla="*/ 131 h 977"/>
                <a:gd name="T50" fmla="*/ 624 w 774"/>
                <a:gd name="T51" fmla="*/ 99 h 977"/>
                <a:gd name="T52" fmla="*/ 567 w 774"/>
                <a:gd name="T53" fmla="*/ 42 h 977"/>
                <a:gd name="T54" fmla="*/ 411 w 774"/>
                <a:gd name="T55" fmla="*/ 0 h 977"/>
                <a:gd name="T56" fmla="*/ 356 w 774"/>
                <a:gd name="T57" fmla="*/ 67 h 977"/>
                <a:gd name="T58" fmla="*/ 318 w 774"/>
                <a:gd name="T59" fmla="*/ 78 h 977"/>
                <a:gd name="T60" fmla="*/ 318 w 774"/>
                <a:gd name="T61" fmla="*/ 78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4" h="977">
                  <a:moveTo>
                    <a:pt x="318" y="78"/>
                  </a:moveTo>
                  <a:lnTo>
                    <a:pt x="247" y="156"/>
                  </a:lnTo>
                  <a:lnTo>
                    <a:pt x="120" y="401"/>
                  </a:lnTo>
                  <a:lnTo>
                    <a:pt x="31" y="772"/>
                  </a:lnTo>
                  <a:lnTo>
                    <a:pt x="0" y="971"/>
                  </a:lnTo>
                  <a:lnTo>
                    <a:pt x="211" y="977"/>
                  </a:lnTo>
                  <a:lnTo>
                    <a:pt x="207" y="804"/>
                  </a:lnTo>
                  <a:lnTo>
                    <a:pt x="249" y="641"/>
                  </a:lnTo>
                  <a:lnTo>
                    <a:pt x="321" y="726"/>
                  </a:lnTo>
                  <a:lnTo>
                    <a:pt x="352" y="878"/>
                  </a:lnTo>
                  <a:lnTo>
                    <a:pt x="559" y="935"/>
                  </a:lnTo>
                  <a:lnTo>
                    <a:pt x="567" y="890"/>
                  </a:lnTo>
                  <a:lnTo>
                    <a:pt x="510" y="793"/>
                  </a:lnTo>
                  <a:lnTo>
                    <a:pt x="479" y="656"/>
                  </a:lnTo>
                  <a:lnTo>
                    <a:pt x="601" y="549"/>
                  </a:lnTo>
                  <a:lnTo>
                    <a:pt x="692" y="694"/>
                  </a:lnTo>
                  <a:lnTo>
                    <a:pt x="747" y="599"/>
                  </a:lnTo>
                  <a:lnTo>
                    <a:pt x="774" y="481"/>
                  </a:lnTo>
                  <a:lnTo>
                    <a:pt x="721" y="373"/>
                  </a:lnTo>
                  <a:lnTo>
                    <a:pt x="645" y="312"/>
                  </a:lnTo>
                  <a:lnTo>
                    <a:pt x="601" y="287"/>
                  </a:lnTo>
                  <a:lnTo>
                    <a:pt x="437" y="348"/>
                  </a:lnTo>
                  <a:lnTo>
                    <a:pt x="397" y="304"/>
                  </a:lnTo>
                  <a:lnTo>
                    <a:pt x="449" y="202"/>
                  </a:lnTo>
                  <a:lnTo>
                    <a:pt x="557" y="131"/>
                  </a:lnTo>
                  <a:lnTo>
                    <a:pt x="624" y="99"/>
                  </a:lnTo>
                  <a:lnTo>
                    <a:pt x="567" y="42"/>
                  </a:lnTo>
                  <a:lnTo>
                    <a:pt x="411" y="0"/>
                  </a:lnTo>
                  <a:lnTo>
                    <a:pt x="356" y="67"/>
                  </a:lnTo>
                  <a:lnTo>
                    <a:pt x="318" y="78"/>
                  </a:lnTo>
                  <a:lnTo>
                    <a:pt x="318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16" name="Freeform 52"/>
            <p:cNvSpPr>
              <a:spLocks/>
            </p:cNvSpPr>
            <p:nvPr/>
          </p:nvSpPr>
          <p:spPr bwMode="auto">
            <a:xfrm flipH="1">
              <a:off x="4992" y="3792"/>
              <a:ext cx="174" cy="210"/>
            </a:xfrm>
            <a:custGeom>
              <a:avLst/>
              <a:gdLst>
                <a:gd name="T0" fmla="*/ 211 w 656"/>
                <a:gd name="T1" fmla="*/ 0 h 698"/>
                <a:gd name="T2" fmla="*/ 0 w 656"/>
                <a:gd name="T3" fmla="*/ 17 h 698"/>
                <a:gd name="T4" fmla="*/ 40 w 656"/>
                <a:gd name="T5" fmla="*/ 116 h 698"/>
                <a:gd name="T6" fmla="*/ 101 w 656"/>
                <a:gd name="T7" fmla="*/ 291 h 698"/>
                <a:gd name="T8" fmla="*/ 97 w 656"/>
                <a:gd name="T9" fmla="*/ 439 h 698"/>
                <a:gd name="T10" fmla="*/ 59 w 656"/>
                <a:gd name="T11" fmla="*/ 517 h 698"/>
                <a:gd name="T12" fmla="*/ 46 w 656"/>
                <a:gd name="T13" fmla="*/ 612 h 698"/>
                <a:gd name="T14" fmla="*/ 253 w 656"/>
                <a:gd name="T15" fmla="*/ 641 h 698"/>
                <a:gd name="T16" fmla="*/ 338 w 656"/>
                <a:gd name="T17" fmla="*/ 698 h 698"/>
                <a:gd name="T18" fmla="*/ 656 w 656"/>
                <a:gd name="T19" fmla="*/ 681 h 698"/>
                <a:gd name="T20" fmla="*/ 644 w 656"/>
                <a:gd name="T21" fmla="*/ 633 h 698"/>
                <a:gd name="T22" fmla="*/ 597 w 656"/>
                <a:gd name="T23" fmla="*/ 559 h 698"/>
                <a:gd name="T24" fmla="*/ 464 w 656"/>
                <a:gd name="T25" fmla="*/ 509 h 698"/>
                <a:gd name="T26" fmla="*/ 264 w 656"/>
                <a:gd name="T27" fmla="*/ 538 h 698"/>
                <a:gd name="T28" fmla="*/ 226 w 656"/>
                <a:gd name="T29" fmla="*/ 498 h 698"/>
                <a:gd name="T30" fmla="*/ 230 w 656"/>
                <a:gd name="T31" fmla="*/ 439 h 698"/>
                <a:gd name="T32" fmla="*/ 268 w 656"/>
                <a:gd name="T33" fmla="*/ 312 h 698"/>
                <a:gd name="T34" fmla="*/ 224 w 656"/>
                <a:gd name="T35" fmla="*/ 169 h 698"/>
                <a:gd name="T36" fmla="*/ 146 w 656"/>
                <a:gd name="T37" fmla="*/ 88 h 698"/>
                <a:gd name="T38" fmla="*/ 101 w 656"/>
                <a:gd name="T39" fmla="*/ 46 h 698"/>
                <a:gd name="T40" fmla="*/ 376 w 656"/>
                <a:gd name="T41" fmla="*/ 38 h 698"/>
                <a:gd name="T42" fmla="*/ 211 w 656"/>
                <a:gd name="T43" fmla="*/ 0 h 698"/>
                <a:gd name="T44" fmla="*/ 211 w 656"/>
                <a:gd name="T45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6" h="698">
                  <a:moveTo>
                    <a:pt x="211" y="0"/>
                  </a:moveTo>
                  <a:lnTo>
                    <a:pt x="0" y="17"/>
                  </a:lnTo>
                  <a:lnTo>
                    <a:pt x="40" y="116"/>
                  </a:lnTo>
                  <a:lnTo>
                    <a:pt x="101" y="291"/>
                  </a:lnTo>
                  <a:lnTo>
                    <a:pt x="97" y="439"/>
                  </a:lnTo>
                  <a:lnTo>
                    <a:pt x="59" y="517"/>
                  </a:lnTo>
                  <a:lnTo>
                    <a:pt x="46" y="612"/>
                  </a:lnTo>
                  <a:lnTo>
                    <a:pt x="253" y="641"/>
                  </a:lnTo>
                  <a:lnTo>
                    <a:pt x="338" y="698"/>
                  </a:lnTo>
                  <a:lnTo>
                    <a:pt x="656" y="681"/>
                  </a:lnTo>
                  <a:lnTo>
                    <a:pt x="644" y="633"/>
                  </a:lnTo>
                  <a:lnTo>
                    <a:pt x="597" y="559"/>
                  </a:lnTo>
                  <a:lnTo>
                    <a:pt x="464" y="509"/>
                  </a:lnTo>
                  <a:lnTo>
                    <a:pt x="264" y="538"/>
                  </a:lnTo>
                  <a:lnTo>
                    <a:pt x="226" y="498"/>
                  </a:lnTo>
                  <a:lnTo>
                    <a:pt x="230" y="439"/>
                  </a:lnTo>
                  <a:lnTo>
                    <a:pt x="268" y="312"/>
                  </a:lnTo>
                  <a:lnTo>
                    <a:pt x="224" y="169"/>
                  </a:lnTo>
                  <a:lnTo>
                    <a:pt x="146" y="88"/>
                  </a:lnTo>
                  <a:lnTo>
                    <a:pt x="101" y="46"/>
                  </a:lnTo>
                  <a:lnTo>
                    <a:pt x="376" y="38"/>
                  </a:lnTo>
                  <a:lnTo>
                    <a:pt x="211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17" name="Freeform 53"/>
            <p:cNvSpPr>
              <a:spLocks/>
            </p:cNvSpPr>
            <p:nvPr/>
          </p:nvSpPr>
          <p:spPr bwMode="auto">
            <a:xfrm flipH="1">
              <a:off x="4948" y="3792"/>
              <a:ext cx="161" cy="208"/>
            </a:xfrm>
            <a:custGeom>
              <a:avLst/>
              <a:gdLst>
                <a:gd name="T0" fmla="*/ 0 w 612"/>
                <a:gd name="T1" fmla="*/ 0 h 690"/>
                <a:gd name="T2" fmla="*/ 308 w 612"/>
                <a:gd name="T3" fmla="*/ 30 h 690"/>
                <a:gd name="T4" fmla="*/ 266 w 612"/>
                <a:gd name="T5" fmla="*/ 114 h 690"/>
                <a:gd name="T6" fmla="*/ 218 w 612"/>
                <a:gd name="T7" fmla="*/ 262 h 690"/>
                <a:gd name="T8" fmla="*/ 241 w 612"/>
                <a:gd name="T9" fmla="*/ 399 h 690"/>
                <a:gd name="T10" fmla="*/ 399 w 612"/>
                <a:gd name="T11" fmla="*/ 407 h 690"/>
                <a:gd name="T12" fmla="*/ 547 w 612"/>
                <a:gd name="T13" fmla="*/ 492 h 690"/>
                <a:gd name="T14" fmla="*/ 612 w 612"/>
                <a:gd name="T15" fmla="*/ 677 h 690"/>
                <a:gd name="T16" fmla="*/ 513 w 612"/>
                <a:gd name="T17" fmla="*/ 690 h 690"/>
                <a:gd name="T18" fmla="*/ 241 w 612"/>
                <a:gd name="T19" fmla="*/ 686 h 690"/>
                <a:gd name="T20" fmla="*/ 536 w 612"/>
                <a:gd name="T21" fmla="*/ 627 h 690"/>
                <a:gd name="T22" fmla="*/ 485 w 612"/>
                <a:gd name="T23" fmla="*/ 521 h 690"/>
                <a:gd name="T24" fmla="*/ 447 w 612"/>
                <a:gd name="T25" fmla="*/ 471 h 690"/>
                <a:gd name="T26" fmla="*/ 386 w 612"/>
                <a:gd name="T27" fmla="*/ 447 h 690"/>
                <a:gd name="T28" fmla="*/ 226 w 612"/>
                <a:gd name="T29" fmla="*/ 439 h 690"/>
                <a:gd name="T30" fmla="*/ 104 w 612"/>
                <a:gd name="T31" fmla="*/ 481 h 690"/>
                <a:gd name="T32" fmla="*/ 165 w 612"/>
                <a:gd name="T33" fmla="*/ 394 h 690"/>
                <a:gd name="T34" fmla="*/ 158 w 612"/>
                <a:gd name="T35" fmla="*/ 241 h 690"/>
                <a:gd name="T36" fmla="*/ 182 w 612"/>
                <a:gd name="T37" fmla="*/ 97 h 690"/>
                <a:gd name="T38" fmla="*/ 0 w 612"/>
                <a:gd name="T39" fmla="*/ 0 h 690"/>
                <a:gd name="T40" fmla="*/ 0 w 612"/>
                <a:gd name="T41" fmla="*/ 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2" h="690">
                  <a:moveTo>
                    <a:pt x="0" y="0"/>
                  </a:moveTo>
                  <a:lnTo>
                    <a:pt x="308" y="30"/>
                  </a:lnTo>
                  <a:lnTo>
                    <a:pt x="266" y="114"/>
                  </a:lnTo>
                  <a:lnTo>
                    <a:pt x="218" y="262"/>
                  </a:lnTo>
                  <a:lnTo>
                    <a:pt x="241" y="399"/>
                  </a:lnTo>
                  <a:lnTo>
                    <a:pt x="399" y="407"/>
                  </a:lnTo>
                  <a:lnTo>
                    <a:pt x="547" y="492"/>
                  </a:lnTo>
                  <a:lnTo>
                    <a:pt x="612" y="677"/>
                  </a:lnTo>
                  <a:lnTo>
                    <a:pt x="513" y="690"/>
                  </a:lnTo>
                  <a:lnTo>
                    <a:pt x="241" y="686"/>
                  </a:lnTo>
                  <a:lnTo>
                    <a:pt x="536" y="627"/>
                  </a:lnTo>
                  <a:lnTo>
                    <a:pt x="485" y="521"/>
                  </a:lnTo>
                  <a:lnTo>
                    <a:pt x="447" y="471"/>
                  </a:lnTo>
                  <a:lnTo>
                    <a:pt x="386" y="447"/>
                  </a:lnTo>
                  <a:lnTo>
                    <a:pt x="226" y="439"/>
                  </a:lnTo>
                  <a:lnTo>
                    <a:pt x="104" y="481"/>
                  </a:lnTo>
                  <a:lnTo>
                    <a:pt x="165" y="394"/>
                  </a:lnTo>
                  <a:lnTo>
                    <a:pt x="158" y="241"/>
                  </a:lnTo>
                  <a:lnTo>
                    <a:pt x="182" y="9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18" name="Freeform 54"/>
            <p:cNvSpPr>
              <a:spLocks/>
            </p:cNvSpPr>
            <p:nvPr/>
          </p:nvSpPr>
          <p:spPr bwMode="auto">
            <a:xfrm flipH="1">
              <a:off x="5099" y="3985"/>
              <a:ext cx="55" cy="21"/>
            </a:xfrm>
            <a:custGeom>
              <a:avLst/>
              <a:gdLst>
                <a:gd name="T0" fmla="*/ 15 w 205"/>
                <a:gd name="T1" fmla="*/ 0 h 70"/>
                <a:gd name="T2" fmla="*/ 186 w 205"/>
                <a:gd name="T3" fmla="*/ 24 h 70"/>
                <a:gd name="T4" fmla="*/ 205 w 205"/>
                <a:gd name="T5" fmla="*/ 64 h 70"/>
                <a:gd name="T6" fmla="*/ 0 w 205"/>
                <a:gd name="T7" fmla="*/ 70 h 70"/>
                <a:gd name="T8" fmla="*/ 15 w 205"/>
                <a:gd name="T9" fmla="*/ 0 h 70"/>
                <a:gd name="T10" fmla="*/ 15 w 205"/>
                <a:gd name="T1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70">
                  <a:moveTo>
                    <a:pt x="15" y="0"/>
                  </a:moveTo>
                  <a:lnTo>
                    <a:pt x="186" y="24"/>
                  </a:lnTo>
                  <a:lnTo>
                    <a:pt x="205" y="64"/>
                  </a:lnTo>
                  <a:lnTo>
                    <a:pt x="0" y="7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19" name="Freeform 55"/>
            <p:cNvSpPr>
              <a:spLocks/>
            </p:cNvSpPr>
            <p:nvPr/>
          </p:nvSpPr>
          <p:spPr bwMode="auto">
            <a:xfrm flipH="1">
              <a:off x="4571" y="3954"/>
              <a:ext cx="59" cy="24"/>
            </a:xfrm>
            <a:custGeom>
              <a:avLst/>
              <a:gdLst>
                <a:gd name="T0" fmla="*/ 32 w 226"/>
                <a:gd name="T1" fmla="*/ 0 h 78"/>
                <a:gd name="T2" fmla="*/ 193 w 226"/>
                <a:gd name="T3" fmla="*/ 12 h 78"/>
                <a:gd name="T4" fmla="*/ 226 w 226"/>
                <a:gd name="T5" fmla="*/ 74 h 78"/>
                <a:gd name="T6" fmla="*/ 0 w 226"/>
                <a:gd name="T7" fmla="*/ 78 h 78"/>
                <a:gd name="T8" fmla="*/ 32 w 226"/>
                <a:gd name="T9" fmla="*/ 0 h 78"/>
                <a:gd name="T10" fmla="*/ 32 w 226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" h="78">
                  <a:moveTo>
                    <a:pt x="32" y="0"/>
                  </a:moveTo>
                  <a:lnTo>
                    <a:pt x="193" y="12"/>
                  </a:lnTo>
                  <a:lnTo>
                    <a:pt x="226" y="74"/>
                  </a:lnTo>
                  <a:lnTo>
                    <a:pt x="0" y="78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20" name="Freeform 56"/>
            <p:cNvSpPr>
              <a:spLocks/>
            </p:cNvSpPr>
            <p:nvPr/>
          </p:nvSpPr>
          <p:spPr bwMode="auto">
            <a:xfrm flipH="1">
              <a:off x="4783" y="3096"/>
              <a:ext cx="44" cy="53"/>
            </a:xfrm>
            <a:custGeom>
              <a:avLst/>
              <a:gdLst>
                <a:gd name="T0" fmla="*/ 76 w 165"/>
                <a:gd name="T1" fmla="*/ 0 h 173"/>
                <a:gd name="T2" fmla="*/ 61 w 165"/>
                <a:gd name="T3" fmla="*/ 105 h 173"/>
                <a:gd name="T4" fmla="*/ 165 w 165"/>
                <a:gd name="T5" fmla="*/ 137 h 173"/>
                <a:gd name="T6" fmla="*/ 47 w 165"/>
                <a:gd name="T7" fmla="*/ 173 h 173"/>
                <a:gd name="T8" fmla="*/ 0 w 165"/>
                <a:gd name="T9" fmla="*/ 154 h 173"/>
                <a:gd name="T10" fmla="*/ 0 w 165"/>
                <a:gd name="T11" fmla="*/ 99 h 173"/>
                <a:gd name="T12" fmla="*/ 46 w 165"/>
                <a:gd name="T13" fmla="*/ 35 h 173"/>
                <a:gd name="T14" fmla="*/ 76 w 165"/>
                <a:gd name="T15" fmla="*/ 0 h 173"/>
                <a:gd name="T16" fmla="*/ 76 w 165"/>
                <a:gd name="T1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73">
                  <a:moveTo>
                    <a:pt x="76" y="0"/>
                  </a:moveTo>
                  <a:lnTo>
                    <a:pt x="61" y="105"/>
                  </a:lnTo>
                  <a:lnTo>
                    <a:pt x="165" y="137"/>
                  </a:lnTo>
                  <a:lnTo>
                    <a:pt x="47" y="173"/>
                  </a:lnTo>
                  <a:lnTo>
                    <a:pt x="0" y="154"/>
                  </a:lnTo>
                  <a:lnTo>
                    <a:pt x="0" y="99"/>
                  </a:lnTo>
                  <a:lnTo>
                    <a:pt x="46" y="35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21" name="Freeform 57"/>
            <p:cNvSpPr>
              <a:spLocks/>
            </p:cNvSpPr>
            <p:nvPr/>
          </p:nvSpPr>
          <p:spPr bwMode="auto">
            <a:xfrm flipH="1">
              <a:off x="4784" y="3174"/>
              <a:ext cx="45" cy="53"/>
            </a:xfrm>
            <a:custGeom>
              <a:avLst/>
              <a:gdLst>
                <a:gd name="T0" fmla="*/ 72 w 173"/>
                <a:gd name="T1" fmla="*/ 0 h 173"/>
                <a:gd name="T2" fmla="*/ 66 w 173"/>
                <a:gd name="T3" fmla="*/ 97 h 173"/>
                <a:gd name="T4" fmla="*/ 173 w 173"/>
                <a:gd name="T5" fmla="*/ 127 h 173"/>
                <a:gd name="T6" fmla="*/ 83 w 173"/>
                <a:gd name="T7" fmla="*/ 173 h 173"/>
                <a:gd name="T8" fmla="*/ 20 w 173"/>
                <a:gd name="T9" fmla="*/ 161 h 173"/>
                <a:gd name="T10" fmla="*/ 0 w 173"/>
                <a:gd name="T11" fmla="*/ 110 h 173"/>
                <a:gd name="T12" fmla="*/ 38 w 173"/>
                <a:gd name="T13" fmla="*/ 38 h 173"/>
                <a:gd name="T14" fmla="*/ 72 w 173"/>
                <a:gd name="T15" fmla="*/ 0 h 173"/>
                <a:gd name="T16" fmla="*/ 72 w 173"/>
                <a:gd name="T1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73">
                  <a:moveTo>
                    <a:pt x="72" y="0"/>
                  </a:moveTo>
                  <a:lnTo>
                    <a:pt x="66" y="97"/>
                  </a:lnTo>
                  <a:lnTo>
                    <a:pt x="173" y="127"/>
                  </a:lnTo>
                  <a:lnTo>
                    <a:pt x="83" y="173"/>
                  </a:lnTo>
                  <a:lnTo>
                    <a:pt x="20" y="161"/>
                  </a:lnTo>
                  <a:lnTo>
                    <a:pt x="0" y="110"/>
                  </a:lnTo>
                  <a:lnTo>
                    <a:pt x="38" y="38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22" name="Freeform 58"/>
            <p:cNvSpPr>
              <a:spLocks/>
            </p:cNvSpPr>
            <p:nvPr/>
          </p:nvSpPr>
          <p:spPr bwMode="auto">
            <a:xfrm flipH="1">
              <a:off x="4756" y="2794"/>
              <a:ext cx="125" cy="226"/>
            </a:xfrm>
            <a:custGeom>
              <a:avLst/>
              <a:gdLst>
                <a:gd name="T0" fmla="*/ 471 w 471"/>
                <a:gd name="T1" fmla="*/ 600 h 747"/>
                <a:gd name="T2" fmla="*/ 439 w 471"/>
                <a:gd name="T3" fmla="*/ 629 h 747"/>
                <a:gd name="T4" fmla="*/ 378 w 471"/>
                <a:gd name="T5" fmla="*/ 674 h 747"/>
                <a:gd name="T6" fmla="*/ 283 w 471"/>
                <a:gd name="T7" fmla="*/ 678 h 747"/>
                <a:gd name="T8" fmla="*/ 213 w 471"/>
                <a:gd name="T9" fmla="*/ 570 h 747"/>
                <a:gd name="T10" fmla="*/ 199 w 471"/>
                <a:gd name="T11" fmla="*/ 515 h 747"/>
                <a:gd name="T12" fmla="*/ 262 w 471"/>
                <a:gd name="T13" fmla="*/ 541 h 747"/>
                <a:gd name="T14" fmla="*/ 372 w 471"/>
                <a:gd name="T15" fmla="*/ 532 h 747"/>
                <a:gd name="T16" fmla="*/ 234 w 471"/>
                <a:gd name="T17" fmla="*/ 469 h 747"/>
                <a:gd name="T18" fmla="*/ 120 w 471"/>
                <a:gd name="T19" fmla="*/ 365 h 747"/>
                <a:gd name="T20" fmla="*/ 158 w 471"/>
                <a:gd name="T21" fmla="*/ 300 h 747"/>
                <a:gd name="T22" fmla="*/ 89 w 471"/>
                <a:gd name="T23" fmla="*/ 260 h 747"/>
                <a:gd name="T24" fmla="*/ 114 w 471"/>
                <a:gd name="T25" fmla="*/ 159 h 747"/>
                <a:gd name="T26" fmla="*/ 178 w 471"/>
                <a:gd name="T27" fmla="*/ 156 h 747"/>
                <a:gd name="T28" fmla="*/ 230 w 471"/>
                <a:gd name="T29" fmla="*/ 192 h 747"/>
                <a:gd name="T30" fmla="*/ 220 w 471"/>
                <a:gd name="T31" fmla="*/ 83 h 747"/>
                <a:gd name="T32" fmla="*/ 258 w 471"/>
                <a:gd name="T33" fmla="*/ 0 h 747"/>
                <a:gd name="T34" fmla="*/ 76 w 471"/>
                <a:gd name="T35" fmla="*/ 55 h 747"/>
                <a:gd name="T36" fmla="*/ 47 w 471"/>
                <a:gd name="T37" fmla="*/ 95 h 747"/>
                <a:gd name="T38" fmla="*/ 0 w 471"/>
                <a:gd name="T39" fmla="*/ 173 h 747"/>
                <a:gd name="T40" fmla="*/ 4 w 471"/>
                <a:gd name="T41" fmla="*/ 306 h 747"/>
                <a:gd name="T42" fmla="*/ 62 w 471"/>
                <a:gd name="T43" fmla="*/ 414 h 747"/>
                <a:gd name="T44" fmla="*/ 55 w 471"/>
                <a:gd name="T45" fmla="*/ 519 h 747"/>
                <a:gd name="T46" fmla="*/ 72 w 471"/>
                <a:gd name="T47" fmla="*/ 606 h 747"/>
                <a:gd name="T48" fmla="*/ 152 w 471"/>
                <a:gd name="T49" fmla="*/ 697 h 747"/>
                <a:gd name="T50" fmla="*/ 306 w 471"/>
                <a:gd name="T51" fmla="*/ 747 h 747"/>
                <a:gd name="T52" fmla="*/ 407 w 471"/>
                <a:gd name="T53" fmla="*/ 720 h 747"/>
                <a:gd name="T54" fmla="*/ 471 w 471"/>
                <a:gd name="T55" fmla="*/ 600 h 747"/>
                <a:gd name="T56" fmla="*/ 471 w 471"/>
                <a:gd name="T57" fmla="*/ 60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71" h="747">
                  <a:moveTo>
                    <a:pt x="471" y="600"/>
                  </a:moveTo>
                  <a:lnTo>
                    <a:pt x="439" y="629"/>
                  </a:lnTo>
                  <a:lnTo>
                    <a:pt x="378" y="674"/>
                  </a:lnTo>
                  <a:lnTo>
                    <a:pt x="283" y="678"/>
                  </a:lnTo>
                  <a:lnTo>
                    <a:pt x="213" y="570"/>
                  </a:lnTo>
                  <a:lnTo>
                    <a:pt x="199" y="515"/>
                  </a:lnTo>
                  <a:lnTo>
                    <a:pt x="262" y="541"/>
                  </a:lnTo>
                  <a:lnTo>
                    <a:pt x="372" y="532"/>
                  </a:lnTo>
                  <a:lnTo>
                    <a:pt x="234" y="469"/>
                  </a:lnTo>
                  <a:lnTo>
                    <a:pt x="120" y="365"/>
                  </a:lnTo>
                  <a:lnTo>
                    <a:pt x="158" y="300"/>
                  </a:lnTo>
                  <a:lnTo>
                    <a:pt x="89" y="260"/>
                  </a:lnTo>
                  <a:lnTo>
                    <a:pt x="114" y="159"/>
                  </a:lnTo>
                  <a:lnTo>
                    <a:pt x="178" y="156"/>
                  </a:lnTo>
                  <a:lnTo>
                    <a:pt x="230" y="192"/>
                  </a:lnTo>
                  <a:lnTo>
                    <a:pt x="220" y="83"/>
                  </a:lnTo>
                  <a:lnTo>
                    <a:pt x="258" y="0"/>
                  </a:lnTo>
                  <a:lnTo>
                    <a:pt x="76" y="55"/>
                  </a:lnTo>
                  <a:lnTo>
                    <a:pt x="47" y="95"/>
                  </a:lnTo>
                  <a:lnTo>
                    <a:pt x="0" y="173"/>
                  </a:lnTo>
                  <a:lnTo>
                    <a:pt x="4" y="306"/>
                  </a:lnTo>
                  <a:lnTo>
                    <a:pt x="62" y="414"/>
                  </a:lnTo>
                  <a:lnTo>
                    <a:pt x="55" y="519"/>
                  </a:lnTo>
                  <a:lnTo>
                    <a:pt x="72" y="606"/>
                  </a:lnTo>
                  <a:lnTo>
                    <a:pt x="152" y="697"/>
                  </a:lnTo>
                  <a:lnTo>
                    <a:pt x="306" y="747"/>
                  </a:lnTo>
                  <a:lnTo>
                    <a:pt x="407" y="720"/>
                  </a:lnTo>
                  <a:lnTo>
                    <a:pt x="471" y="600"/>
                  </a:lnTo>
                  <a:lnTo>
                    <a:pt x="471" y="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23" name="Freeform 59"/>
            <p:cNvSpPr>
              <a:spLocks/>
            </p:cNvSpPr>
            <p:nvPr/>
          </p:nvSpPr>
          <p:spPr bwMode="auto">
            <a:xfrm flipH="1">
              <a:off x="4746" y="2688"/>
              <a:ext cx="164" cy="142"/>
            </a:xfrm>
            <a:custGeom>
              <a:avLst/>
              <a:gdLst>
                <a:gd name="T0" fmla="*/ 172 w 623"/>
                <a:gd name="T1" fmla="*/ 464 h 469"/>
                <a:gd name="T2" fmla="*/ 100 w 623"/>
                <a:gd name="T3" fmla="*/ 469 h 469"/>
                <a:gd name="T4" fmla="*/ 58 w 623"/>
                <a:gd name="T5" fmla="*/ 410 h 469"/>
                <a:gd name="T6" fmla="*/ 17 w 623"/>
                <a:gd name="T7" fmla="*/ 333 h 469"/>
                <a:gd name="T8" fmla="*/ 0 w 623"/>
                <a:gd name="T9" fmla="*/ 209 h 469"/>
                <a:gd name="T10" fmla="*/ 93 w 623"/>
                <a:gd name="T11" fmla="*/ 150 h 469"/>
                <a:gd name="T12" fmla="*/ 176 w 623"/>
                <a:gd name="T13" fmla="*/ 97 h 469"/>
                <a:gd name="T14" fmla="*/ 258 w 623"/>
                <a:gd name="T15" fmla="*/ 49 h 469"/>
                <a:gd name="T16" fmla="*/ 357 w 623"/>
                <a:gd name="T17" fmla="*/ 6 h 469"/>
                <a:gd name="T18" fmla="*/ 440 w 623"/>
                <a:gd name="T19" fmla="*/ 0 h 469"/>
                <a:gd name="T20" fmla="*/ 594 w 623"/>
                <a:gd name="T21" fmla="*/ 36 h 469"/>
                <a:gd name="T22" fmla="*/ 585 w 623"/>
                <a:gd name="T23" fmla="*/ 87 h 469"/>
                <a:gd name="T24" fmla="*/ 623 w 623"/>
                <a:gd name="T25" fmla="*/ 133 h 469"/>
                <a:gd name="T26" fmla="*/ 560 w 623"/>
                <a:gd name="T27" fmla="*/ 156 h 469"/>
                <a:gd name="T28" fmla="*/ 513 w 623"/>
                <a:gd name="T29" fmla="*/ 101 h 469"/>
                <a:gd name="T30" fmla="*/ 526 w 623"/>
                <a:gd name="T31" fmla="*/ 46 h 469"/>
                <a:gd name="T32" fmla="*/ 429 w 623"/>
                <a:gd name="T33" fmla="*/ 32 h 469"/>
                <a:gd name="T34" fmla="*/ 294 w 623"/>
                <a:gd name="T35" fmla="*/ 80 h 469"/>
                <a:gd name="T36" fmla="*/ 237 w 623"/>
                <a:gd name="T37" fmla="*/ 110 h 469"/>
                <a:gd name="T38" fmla="*/ 161 w 623"/>
                <a:gd name="T39" fmla="*/ 177 h 469"/>
                <a:gd name="T40" fmla="*/ 250 w 623"/>
                <a:gd name="T41" fmla="*/ 186 h 469"/>
                <a:gd name="T42" fmla="*/ 313 w 623"/>
                <a:gd name="T43" fmla="*/ 241 h 469"/>
                <a:gd name="T44" fmla="*/ 393 w 623"/>
                <a:gd name="T45" fmla="*/ 224 h 469"/>
                <a:gd name="T46" fmla="*/ 406 w 623"/>
                <a:gd name="T47" fmla="*/ 251 h 469"/>
                <a:gd name="T48" fmla="*/ 351 w 623"/>
                <a:gd name="T49" fmla="*/ 308 h 469"/>
                <a:gd name="T50" fmla="*/ 273 w 623"/>
                <a:gd name="T51" fmla="*/ 378 h 469"/>
                <a:gd name="T52" fmla="*/ 203 w 623"/>
                <a:gd name="T53" fmla="*/ 439 h 469"/>
                <a:gd name="T54" fmla="*/ 172 w 623"/>
                <a:gd name="T55" fmla="*/ 464 h 469"/>
                <a:gd name="T56" fmla="*/ 172 w 623"/>
                <a:gd name="T57" fmla="*/ 46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3" h="469">
                  <a:moveTo>
                    <a:pt x="172" y="464"/>
                  </a:moveTo>
                  <a:lnTo>
                    <a:pt x="100" y="469"/>
                  </a:lnTo>
                  <a:lnTo>
                    <a:pt x="58" y="410"/>
                  </a:lnTo>
                  <a:lnTo>
                    <a:pt x="17" y="333"/>
                  </a:lnTo>
                  <a:lnTo>
                    <a:pt x="0" y="209"/>
                  </a:lnTo>
                  <a:lnTo>
                    <a:pt x="93" y="150"/>
                  </a:lnTo>
                  <a:lnTo>
                    <a:pt x="176" y="97"/>
                  </a:lnTo>
                  <a:lnTo>
                    <a:pt x="258" y="49"/>
                  </a:lnTo>
                  <a:lnTo>
                    <a:pt x="357" y="6"/>
                  </a:lnTo>
                  <a:lnTo>
                    <a:pt x="440" y="0"/>
                  </a:lnTo>
                  <a:lnTo>
                    <a:pt x="594" y="36"/>
                  </a:lnTo>
                  <a:lnTo>
                    <a:pt x="585" y="87"/>
                  </a:lnTo>
                  <a:lnTo>
                    <a:pt x="623" y="133"/>
                  </a:lnTo>
                  <a:lnTo>
                    <a:pt x="560" y="156"/>
                  </a:lnTo>
                  <a:lnTo>
                    <a:pt x="513" y="101"/>
                  </a:lnTo>
                  <a:lnTo>
                    <a:pt x="526" y="46"/>
                  </a:lnTo>
                  <a:lnTo>
                    <a:pt x="429" y="32"/>
                  </a:lnTo>
                  <a:lnTo>
                    <a:pt x="294" y="80"/>
                  </a:lnTo>
                  <a:lnTo>
                    <a:pt x="237" y="110"/>
                  </a:lnTo>
                  <a:lnTo>
                    <a:pt x="161" y="177"/>
                  </a:lnTo>
                  <a:lnTo>
                    <a:pt x="250" y="186"/>
                  </a:lnTo>
                  <a:lnTo>
                    <a:pt x="313" y="241"/>
                  </a:lnTo>
                  <a:lnTo>
                    <a:pt x="393" y="224"/>
                  </a:lnTo>
                  <a:lnTo>
                    <a:pt x="406" y="251"/>
                  </a:lnTo>
                  <a:lnTo>
                    <a:pt x="351" y="308"/>
                  </a:lnTo>
                  <a:lnTo>
                    <a:pt x="273" y="378"/>
                  </a:lnTo>
                  <a:lnTo>
                    <a:pt x="203" y="439"/>
                  </a:lnTo>
                  <a:lnTo>
                    <a:pt x="172" y="464"/>
                  </a:lnTo>
                  <a:lnTo>
                    <a:pt x="172" y="4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24" name="Freeform 60"/>
            <p:cNvSpPr>
              <a:spLocks/>
            </p:cNvSpPr>
            <p:nvPr/>
          </p:nvSpPr>
          <p:spPr bwMode="auto">
            <a:xfrm flipH="1">
              <a:off x="4666" y="2710"/>
              <a:ext cx="181" cy="101"/>
            </a:xfrm>
            <a:custGeom>
              <a:avLst/>
              <a:gdLst>
                <a:gd name="T0" fmla="*/ 310 w 680"/>
                <a:gd name="T1" fmla="*/ 59 h 333"/>
                <a:gd name="T2" fmla="*/ 388 w 680"/>
                <a:gd name="T3" fmla="*/ 34 h 333"/>
                <a:gd name="T4" fmla="*/ 483 w 680"/>
                <a:gd name="T5" fmla="*/ 6 h 333"/>
                <a:gd name="T6" fmla="*/ 557 w 680"/>
                <a:gd name="T7" fmla="*/ 0 h 333"/>
                <a:gd name="T8" fmla="*/ 637 w 680"/>
                <a:gd name="T9" fmla="*/ 42 h 333"/>
                <a:gd name="T10" fmla="*/ 675 w 680"/>
                <a:gd name="T11" fmla="*/ 124 h 333"/>
                <a:gd name="T12" fmla="*/ 680 w 680"/>
                <a:gd name="T13" fmla="*/ 202 h 333"/>
                <a:gd name="T14" fmla="*/ 618 w 680"/>
                <a:gd name="T15" fmla="*/ 236 h 333"/>
                <a:gd name="T16" fmla="*/ 534 w 680"/>
                <a:gd name="T17" fmla="*/ 283 h 333"/>
                <a:gd name="T18" fmla="*/ 488 w 680"/>
                <a:gd name="T19" fmla="*/ 202 h 333"/>
                <a:gd name="T20" fmla="*/ 429 w 680"/>
                <a:gd name="T21" fmla="*/ 150 h 333"/>
                <a:gd name="T22" fmla="*/ 409 w 680"/>
                <a:gd name="T23" fmla="*/ 219 h 333"/>
                <a:gd name="T24" fmla="*/ 9 w 680"/>
                <a:gd name="T25" fmla="*/ 333 h 333"/>
                <a:gd name="T26" fmla="*/ 0 w 680"/>
                <a:gd name="T27" fmla="*/ 283 h 333"/>
                <a:gd name="T28" fmla="*/ 369 w 680"/>
                <a:gd name="T29" fmla="*/ 192 h 333"/>
                <a:gd name="T30" fmla="*/ 372 w 680"/>
                <a:gd name="T31" fmla="*/ 141 h 333"/>
                <a:gd name="T32" fmla="*/ 397 w 680"/>
                <a:gd name="T33" fmla="*/ 93 h 333"/>
                <a:gd name="T34" fmla="*/ 450 w 680"/>
                <a:gd name="T35" fmla="*/ 46 h 333"/>
                <a:gd name="T36" fmla="*/ 350 w 680"/>
                <a:gd name="T37" fmla="*/ 88 h 333"/>
                <a:gd name="T38" fmla="*/ 215 w 680"/>
                <a:gd name="T39" fmla="*/ 145 h 333"/>
                <a:gd name="T40" fmla="*/ 310 w 680"/>
                <a:gd name="T41" fmla="*/ 59 h 333"/>
                <a:gd name="T42" fmla="*/ 310 w 680"/>
                <a:gd name="T4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0" h="333">
                  <a:moveTo>
                    <a:pt x="310" y="59"/>
                  </a:moveTo>
                  <a:lnTo>
                    <a:pt x="388" y="34"/>
                  </a:lnTo>
                  <a:lnTo>
                    <a:pt x="483" y="6"/>
                  </a:lnTo>
                  <a:lnTo>
                    <a:pt x="557" y="0"/>
                  </a:lnTo>
                  <a:lnTo>
                    <a:pt x="637" y="42"/>
                  </a:lnTo>
                  <a:lnTo>
                    <a:pt x="675" y="124"/>
                  </a:lnTo>
                  <a:lnTo>
                    <a:pt x="680" y="202"/>
                  </a:lnTo>
                  <a:lnTo>
                    <a:pt x="618" y="236"/>
                  </a:lnTo>
                  <a:lnTo>
                    <a:pt x="534" y="283"/>
                  </a:lnTo>
                  <a:lnTo>
                    <a:pt x="488" y="202"/>
                  </a:lnTo>
                  <a:lnTo>
                    <a:pt x="429" y="150"/>
                  </a:lnTo>
                  <a:lnTo>
                    <a:pt x="409" y="219"/>
                  </a:lnTo>
                  <a:lnTo>
                    <a:pt x="9" y="333"/>
                  </a:lnTo>
                  <a:lnTo>
                    <a:pt x="0" y="283"/>
                  </a:lnTo>
                  <a:lnTo>
                    <a:pt x="369" y="192"/>
                  </a:lnTo>
                  <a:lnTo>
                    <a:pt x="372" y="141"/>
                  </a:lnTo>
                  <a:lnTo>
                    <a:pt x="397" y="93"/>
                  </a:lnTo>
                  <a:lnTo>
                    <a:pt x="450" y="46"/>
                  </a:lnTo>
                  <a:lnTo>
                    <a:pt x="350" y="88"/>
                  </a:lnTo>
                  <a:lnTo>
                    <a:pt x="215" y="145"/>
                  </a:lnTo>
                  <a:lnTo>
                    <a:pt x="310" y="59"/>
                  </a:lnTo>
                  <a:lnTo>
                    <a:pt x="31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25" name="Freeform 61"/>
            <p:cNvSpPr>
              <a:spLocks/>
            </p:cNvSpPr>
            <p:nvPr/>
          </p:nvSpPr>
          <p:spPr bwMode="auto">
            <a:xfrm flipH="1">
              <a:off x="4709" y="2803"/>
              <a:ext cx="50" cy="81"/>
            </a:xfrm>
            <a:custGeom>
              <a:avLst/>
              <a:gdLst>
                <a:gd name="T0" fmla="*/ 68 w 188"/>
                <a:gd name="T1" fmla="*/ 0 h 272"/>
                <a:gd name="T2" fmla="*/ 102 w 188"/>
                <a:gd name="T3" fmla="*/ 131 h 272"/>
                <a:gd name="T4" fmla="*/ 156 w 188"/>
                <a:gd name="T5" fmla="*/ 186 h 272"/>
                <a:gd name="T6" fmla="*/ 188 w 188"/>
                <a:gd name="T7" fmla="*/ 205 h 272"/>
                <a:gd name="T8" fmla="*/ 116 w 188"/>
                <a:gd name="T9" fmla="*/ 259 h 272"/>
                <a:gd name="T10" fmla="*/ 0 w 188"/>
                <a:gd name="T11" fmla="*/ 272 h 272"/>
                <a:gd name="T12" fmla="*/ 51 w 188"/>
                <a:gd name="T13" fmla="*/ 219 h 272"/>
                <a:gd name="T14" fmla="*/ 93 w 188"/>
                <a:gd name="T15" fmla="*/ 198 h 272"/>
                <a:gd name="T16" fmla="*/ 51 w 188"/>
                <a:gd name="T17" fmla="*/ 122 h 272"/>
                <a:gd name="T18" fmla="*/ 68 w 188"/>
                <a:gd name="T19" fmla="*/ 0 h 272"/>
                <a:gd name="T20" fmla="*/ 68 w 188"/>
                <a:gd name="T21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" h="272">
                  <a:moveTo>
                    <a:pt x="68" y="0"/>
                  </a:moveTo>
                  <a:lnTo>
                    <a:pt x="102" y="131"/>
                  </a:lnTo>
                  <a:lnTo>
                    <a:pt x="156" y="186"/>
                  </a:lnTo>
                  <a:lnTo>
                    <a:pt x="188" y="205"/>
                  </a:lnTo>
                  <a:lnTo>
                    <a:pt x="116" y="259"/>
                  </a:lnTo>
                  <a:lnTo>
                    <a:pt x="0" y="272"/>
                  </a:lnTo>
                  <a:lnTo>
                    <a:pt x="51" y="219"/>
                  </a:lnTo>
                  <a:lnTo>
                    <a:pt x="93" y="198"/>
                  </a:lnTo>
                  <a:lnTo>
                    <a:pt x="51" y="122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26" name="Freeform 62"/>
            <p:cNvSpPr>
              <a:spLocks/>
            </p:cNvSpPr>
            <p:nvPr/>
          </p:nvSpPr>
          <p:spPr bwMode="auto">
            <a:xfrm flipH="1">
              <a:off x="4726" y="2845"/>
              <a:ext cx="91" cy="81"/>
            </a:xfrm>
            <a:custGeom>
              <a:avLst/>
              <a:gdLst>
                <a:gd name="T0" fmla="*/ 93 w 344"/>
                <a:gd name="T1" fmla="*/ 0 h 268"/>
                <a:gd name="T2" fmla="*/ 133 w 344"/>
                <a:gd name="T3" fmla="*/ 78 h 268"/>
                <a:gd name="T4" fmla="*/ 124 w 344"/>
                <a:gd name="T5" fmla="*/ 163 h 268"/>
                <a:gd name="T6" fmla="*/ 200 w 344"/>
                <a:gd name="T7" fmla="*/ 213 h 268"/>
                <a:gd name="T8" fmla="*/ 344 w 344"/>
                <a:gd name="T9" fmla="*/ 241 h 268"/>
                <a:gd name="T10" fmla="*/ 179 w 344"/>
                <a:gd name="T11" fmla="*/ 268 h 268"/>
                <a:gd name="T12" fmla="*/ 93 w 344"/>
                <a:gd name="T13" fmla="*/ 222 h 268"/>
                <a:gd name="T14" fmla="*/ 0 w 344"/>
                <a:gd name="T15" fmla="*/ 241 h 268"/>
                <a:gd name="T16" fmla="*/ 74 w 344"/>
                <a:gd name="T17" fmla="*/ 163 h 268"/>
                <a:gd name="T18" fmla="*/ 89 w 344"/>
                <a:gd name="T19" fmla="*/ 85 h 268"/>
                <a:gd name="T20" fmla="*/ 93 w 344"/>
                <a:gd name="T21" fmla="*/ 0 h 268"/>
                <a:gd name="T22" fmla="*/ 93 w 344"/>
                <a:gd name="T2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4" h="268">
                  <a:moveTo>
                    <a:pt x="93" y="0"/>
                  </a:moveTo>
                  <a:lnTo>
                    <a:pt x="133" y="78"/>
                  </a:lnTo>
                  <a:lnTo>
                    <a:pt x="124" y="163"/>
                  </a:lnTo>
                  <a:lnTo>
                    <a:pt x="200" y="213"/>
                  </a:lnTo>
                  <a:lnTo>
                    <a:pt x="344" y="241"/>
                  </a:lnTo>
                  <a:lnTo>
                    <a:pt x="179" y="268"/>
                  </a:lnTo>
                  <a:lnTo>
                    <a:pt x="93" y="222"/>
                  </a:lnTo>
                  <a:lnTo>
                    <a:pt x="0" y="241"/>
                  </a:lnTo>
                  <a:lnTo>
                    <a:pt x="74" y="163"/>
                  </a:lnTo>
                  <a:lnTo>
                    <a:pt x="89" y="85"/>
                  </a:lnTo>
                  <a:lnTo>
                    <a:pt x="93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27" name="Freeform 63"/>
            <p:cNvSpPr>
              <a:spLocks/>
            </p:cNvSpPr>
            <p:nvPr/>
          </p:nvSpPr>
          <p:spPr bwMode="auto">
            <a:xfrm flipH="1">
              <a:off x="4416" y="3888"/>
              <a:ext cx="139" cy="85"/>
            </a:xfrm>
            <a:custGeom>
              <a:avLst/>
              <a:gdLst>
                <a:gd name="T0" fmla="*/ 0 w 524"/>
                <a:gd name="T1" fmla="*/ 102 h 281"/>
                <a:gd name="T2" fmla="*/ 102 w 524"/>
                <a:gd name="T3" fmla="*/ 0 h 281"/>
                <a:gd name="T4" fmla="*/ 289 w 524"/>
                <a:gd name="T5" fmla="*/ 9 h 281"/>
                <a:gd name="T6" fmla="*/ 446 w 524"/>
                <a:gd name="T7" fmla="*/ 93 h 281"/>
                <a:gd name="T8" fmla="*/ 515 w 524"/>
                <a:gd name="T9" fmla="*/ 211 h 281"/>
                <a:gd name="T10" fmla="*/ 524 w 524"/>
                <a:gd name="T11" fmla="*/ 281 h 281"/>
                <a:gd name="T12" fmla="*/ 254 w 524"/>
                <a:gd name="T13" fmla="*/ 277 h 281"/>
                <a:gd name="T14" fmla="*/ 462 w 524"/>
                <a:gd name="T15" fmla="*/ 226 h 281"/>
                <a:gd name="T16" fmla="*/ 408 w 524"/>
                <a:gd name="T17" fmla="*/ 127 h 281"/>
                <a:gd name="T18" fmla="*/ 273 w 524"/>
                <a:gd name="T19" fmla="*/ 60 h 281"/>
                <a:gd name="T20" fmla="*/ 119 w 524"/>
                <a:gd name="T21" fmla="*/ 45 h 281"/>
                <a:gd name="T22" fmla="*/ 0 w 524"/>
                <a:gd name="T23" fmla="*/ 102 h 281"/>
                <a:gd name="T24" fmla="*/ 0 w 524"/>
                <a:gd name="T25" fmla="*/ 10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4" h="281">
                  <a:moveTo>
                    <a:pt x="0" y="102"/>
                  </a:moveTo>
                  <a:lnTo>
                    <a:pt x="102" y="0"/>
                  </a:lnTo>
                  <a:lnTo>
                    <a:pt x="289" y="9"/>
                  </a:lnTo>
                  <a:lnTo>
                    <a:pt x="446" y="93"/>
                  </a:lnTo>
                  <a:lnTo>
                    <a:pt x="515" y="211"/>
                  </a:lnTo>
                  <a:lnTo>
                    <a:pt x="524" y="281"/>
                  </a:lnTo>
                  <a:lnTo>
                    <a:pt x="254" y="277"/>
                  </a:lnTo>
                  <a:lnTo>
                    <a:pt x="462" y="226"/>
                  </a:lnTo>
                  <a:lnTo>
                    <a:pt x="408" y="127"/>
                  </a:lnTo>
                  <a:lnTo>
                    <a:pt x="273" y="60"/>
                  </a:lnTo>
                  <a:lnTo>
                    <a:pt x="119" y="45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28" name="Freeform 64"/>
            <p:cNvSpPr>
              <a:spLocks/>
            </p:cNvSpPr>
            <p:nvPr/>
          </p:nvSpPr>
          <p:spPr bwMode="auto">
            <a:xfrm flipH="1">
              <a:off x="4687" y="2809"/>
              <a:ext cx="43" cy="28"/>
            </a:xfrm>
            <a:custGeom>
              <a:avLst/>
              <a:gdLst>
                <a:gd name="T0" fmla="*/ 129 w 161"/>
                <a:gd name="T1" fmla="*/ 9 h 89"/>
                <a:gd name="T2" fmla="*/ 161 w 161"/>
                <a:gd name="T3" fmla="*/ 46 h 89"/>
                <a:gd name="T4" fmla="*/ 123 w 161"/>
                <a:gd name="T5" fmla="*/ 82 h 89"/>
                <a:gd name="T6" fmla="*/ 65 w 161"/>
                <a:gd name="T7" fmla="*/ 89 h 89"/>
                <a:gd name="T8" fmla="*/ 0 w 161"/>
                <a:gd name="T9" fmla="*/ 72 h 89"/>
                <a:gd name="T10" fmla="*/ 6 w 161"/>
                <a:gd name="T11" fmla="*/ 27 h 89"/>
                <a:gd name="T12" fmla="*/ 68 w 161"/>
                <a:gd name="T13" fmla="*/ 0 h 89"/>
                <a:gd name="T14" fmla="*/ 129 w 161"/>
                <a:gd name="T15" fmla="*/ 9 h 89"/>
                <a:gd name="T16" fmla="*/ 129 w 161"/>
                <a:gd name="T17" fmla="*/ 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89">
                  <a:moveTo>
                    <a:pt x="129" y="9"/>
                  </a:moveTo>
                  <a:lnTo>
                    <a:pt x="161" y="46"/>
                  </a:lnTo>
                  <a:lnTo>
                    <a:pt x="123" y="82"/>
                  </a:lnTo>
                  <a:lnTo>
                    <a:pt x="65" y="89"/>
                  </a:lnTo>
                  <a:lnTo>
                    <a:pt x="0" y="72"/>
                  </a:lnTo>
                  <a:lnTo>
                    <a:pt x="6" y="27"/>
                  </a:lnTo>
                  <a:lnTo>
                    <a:pt x="68" y="0"/>
                  </a:lnTo>
                  <a:lnTo>
                    <a:pt x="129" y="9"/>
                  </a:lnTo>
                  <a:lnTo>
                    <a:pt x="129" y="9"/>
                  </a:lnTo>
                  <a:close/>
                </a:path>
              </a:pathLst>
            </a:custGeom>
            <a:solidFill>
              <a:srgbClr val="FF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29" name="Freeform 65"/>
            <p:cNvSpPr>
              <a:spLocks/>
            </p:cNvSpPr>
            <p:nvPr/>
          </p:nvSpPr>
          <p:spPr bwMode="auto">
            <a:xfrm flipH="1">
              <a:off x="4761" y="2806"/>
              <a:ext cx="30" cy="27"/>
            </a:xfrm>
            <a:custGeom>
              <a:avLst/>
              <a:gdLst>
                <a:gd name="T0" fmla="*/ 110 w 116"/>
                <a:gd name="T1" fmla="*/ 0 h 89"/>
                <a:gd name="T2" fmla="*/ 116 w 116"/>
                <a:gd name="T3" fmla="*/ 43 h 89"/>
                <a:gd name="T4" fmla="*/ 103 w 116"/>
                <a:gd name="T5" fmla="*/ 78 h 89"/>
                <a:gd name="T6" fmla="*/ 63 w 116"/>
                <a:gd name="T7" fmla="*/ 89 h 89"/>
                <a:gd name="T8" fmla="*/ 0 w 116"/>
                <a:gd name="T9" fmla="*/ 45 h 89"/>
                <a:gd name="T10" fmla="*/ 46 w 116"/>
                <a:gd name="T11" fmla="*/ 9 h 89"/>
                <a:gd name="T12" fmla="*/ 110 w 116"/>
                <a:gd name="T13" fmla="*/ 0 h 89"/>
                <a:gd name="T14" fmla="*/ 110 w 116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89">
                  <a:moveTo>
                    <a:pt x="110" y="0"/>
                  </a:moveTo>
                  <a:lnTo>
                    <a:pt x="116" y="43"/>
                  </a:lnTo>
                  <a:lnTo>
                    <a:pt x="103" y="78"/>
                  </a:lnTo>
                  <a:lnTo>
                    <a:pt x="63" y="89"/>
                  </a:lnTo>
                  <a:lnTo>
                    <a:pt x="0" y="45"/>
                  </a:lnTo>
                  <a:lnTo>
                    <a:pt x="46" y="9"/>
                  </a:lnTo>
                  <a:lnTo>
                    <a:pt x="110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FF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30" name="Freeform 66"/>
            <p:cNvSpPr>
              <a:spLocks/>
            </p:cNvSpPr>
            <p:nvPr/>
          </p:nvSpPr>
          <p:spPr bwMode="auto">
            <a:xfrm flipH="1">
              <a:off x="4687" y="2807"/>
              <a:ext cx="48" cy="31"/>
            </a:xfrm>
            <a:custGeom>
              <a:avLst/>
              <a:gdLst>
                <a:gd name="T0" fmla="*/ 180 w 180"/>
                <a:gd name="T1" fmla="*/ 54 h 105"/>
                <a:gd name="T2" fmla="*/ 156 w 180"/>
                <a:gd name="T3" fmla="*/ 10 h 105"/>
                <a:gd name="T4" fmla="*/ 74 w 180"/>
                <a:gd name="T5" fmla="*/ 0 h 105"/>
                <a:gd name="T6" fmla="*/ 0 w 180"/>
                <a:gd name="T7" fmla="*/ 56 h 105"/>
                <a:gd name="T8" fmla="*/ 9 w 180"/>
                <a:gd name="T9" fmla="*/ 95 h 105"/>
                <a:gd name="T10" fmla="*/ 74 w 180"/>
                <a:gd name="T11" fmla="*/ 105 h 105"/>
                <a:gd name="T12" fmla="*/ 95 w 180"/>
                <a:gd name="T13" fmla="*/ 80 h 105"/>
                <a:gd name="T14" fmla="*/ 61 w 180"/>
                <a:gd name="T15" fmla="*/ 52 h 105"/>
                <a:gd name="T16" fmla="*/ 112 w 180"/>
                <a:gd name="T17" fmla="*/ 33 h 105"/>
                <a:gd name="T18" fmla="*/ 180 w 180"/>
                <a:gd name="T19" fmla="*/ 54 h 105"/>
                <a:gd name="T20" fmla="*/ 180 w 180"/>
                <a:gd name="T21" fmla="*/ 5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105">
                  <a:moveTo>
                    <a:pt x="180" y="54"/>
                  </a:moveTo>
                  <a:lnTo>
                    <a:pt x="156" y="10"/>
                  </a:lnTo>
                  <a:lnTo>
                    <a:pt x="74" y="0"/>
                  </a:lnTo>
                  <a:lnTo>
                    <a:pt x="0" y="56"/>
                  </a:lnTo>
                  <a:lnTo>
                    <a:pt x="9" y="95"/>
                  </a:lnTo>
                  <a:lnTo>
                    <a:pt x="74" y="105"/>
                  </a:lnTo>
                  <a:lnTo>
                    <a:pt x="95" y="80"/>
                  </a:lnTo>
                  <a:lnTo>
                    <a:pt x="61" y="52"/>
                  </a:lnTo>
                  <a:lnTo>
                    <a:pt x="112" y="33"/>
                  </a:lnTo>
                  <a:lnTo>
                    <a:pt x="180" y="54"/>
                  </a:lnTo>
                  <a:lnTo>
                    <a:pt x="18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31" name="Freeform 67"/>
            <p:cNvSpPr>
              <a:spLocks/>
            </p:cNvSpPr>
            <p:nvPr/>
          </p:nvSpPr>
          <p:spPr bwMode="auto">
            <a:xfrm flipH="1">
              <a:off x="4759" y="2803"/>
              <a:ext cx="32" cy="30"/>
            </a:xfrm>
            <a:custGeom>
              <a:avLst/>
              <a:gdLst>
                <a:gd name="T0" fmla="*/ 120 w 122"/>
                <a:gd name="T1" fmla="*/ 8 h 101"/>
                <a:gd name="T2" fmla="*/ 72 w 122"/>
                <a:gd name="T3" fmla="*/ 0 h 101"/>
                <a:gd name="T4" fmla="*/ 30 w 122"/>
                <a:gd name="T5" fmla="*/ 17 h 101"/>
                <a:gd name="T6" fmla="*/ 0 w 122"/>
                <a:gd name="T7" fmla="*/ 57 h 101"/>
                <a:gd name="T8" fmla="*/ 8 w 122"/>
                <a:gd name="T9" fmla="*/ 95 h 101"/>
                <a:gd name="T10" fmla="*/ 63 w 122"/>
                <a:gd name="T11" fmla="*/ 101 h 101"/>
                <a:gd name="T12" fmla="*/ 82 w 122"/>
                <a:gd name="T13" fmla="*/ 71 h 101"/>
                <a:gd name="T14" fmla="*/ 46 w 122"/>
                <a:gd name="T15" fmla="*/ 53 h 101"/>
                <a:gd name="T16" fmla="*/ 76 w 122"/>
                <a:gd name="T17" fmla="*/ 31 h 101"/>
                <a:gd name="T18" fmla="*/ 122 w 122"/>
                <a:gd name="T19" fmla="*/ 46 h 101"/>
                <a:gd name="T20" fmla="*/ 120 w 122"/>
                <a:gd name="T21" fmla="*/ 8 h 101"/>
                <a:gd name="T22" fmla="*/ 120 w 122"/>
                <a:gd name="T23" fmla="*/ 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01">
                  <a:moveTo>
                    <a:pt x="120" y="8"/>
                  </a:moveTo>
                  <a:lnTo>
                    <a:pt x="72" y="0"/>
                  </a:lnTo>
                  <a:lnTo>
                    <a:pt x="30" y="17"/>
                  </a:lnTo>
                  <a:lnTo>
                    <a:pt x="0" y="57"/>
                  </a:lnTo>
                  <a:lnTo>
                    <a:pt x="8" y="95"/>
                  </a:lnTo>
                  <a:lnTo>
                    <a:pt x="63" y="101"/>
                  </a:lnTo>
                  <a:lnTo>
                    <a:pt x="82" y="71"/>
                  </a:lnTo>
                  <a:lnTo>
                    <a:pt x="46" y="53"/>
                  </a:lnTo>
                  <a:lnTo>
                    <a:pt x="76" y="31"/>
                  </a:lnTo>
                  <a:lnTo>
                    <a:pt x="122" y="46"/>
                  </a:lnTo>
                  <a:lnTo>
                    <a:pt x="120" y="8"/>
                  </a:lnTo>
                  <a:lnTo>
                    <a:pt x="12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32" name="Freeform 68"/>
            <p:cNvSpPr>
              <a:spLocks/>
            </p:cNvSpPr>
            <p:nvPr/>
          </p:nvSpPr>
          <p:spPr bwMode="auto">
            <a:xfrm flipH="1">
              <a:off x="4685" y="2751"/>
              <a:ext cx="65" cy="216"/>
            </a:xfrm>
            <a:custGeom>
              <a:avLst/>
              <a:gdLst>
                <a:gd name="T0" fmla="*/ 110 w 247"/>
                <a:gd name="T1" fmla="*/ 0 h 715"/>
                <a:gd name="T2" fmla="*/ 148 w 247"/>
                <a:gd name="T3" fmla="*/ 51 h 715"/>
                <a:gd name="T4" fmla="*/ 213 w 247"/>
                <a:gd name="T5" fmla="*/ 169 h 715"/>
                <a:gd name="T6" fmla="*/ 247 w 247"/>
                <a:gd name="T7" fmla="*/ 433 h 715"/>
                <a:gd name="T8" fmla="*/ 224 w 247"/>
                <a:gd name="T9" fmla="*/ 528 h 715"/>
                <a:gd name="T10" fmla="*/ 180 w 247"/>
                <a:gd name="T11" fmla="*/ 608 h 715"/>
                <a:gd name="T12" fmla="*/ 93 w 247"/>
                <a:gd name="T13" fmla="*/ 688 h 715"/>
                <a:gd name="T14" fmla="*/ 0 w 247"/>
                <a:gd name="T15" fmla="*/ 715 h 715"/>
                <a:gd name="T16" fmla="*/ 15 w 247"/>
                <a:gd name="T17" fmla="*/ 658 h 715"/>
                <a:gd name="T18" fmla="*/ 110 w 247"/>
                <a:gd name="T19" fmla="*/ 618 h 715"/>
                <a:gd name="T20" fmla="*/ 182 w 247"/>
                <a:gd name="T21" fmla="*/ 521 h 715"/>
                <a:gd name="T22" fmla="*/ 209 w 247"/>
                <a:gd name="T23" fmla="*/ 456 h 715"/>
                <a:gd name="T24" fmla="*/ 209 w 247"/>
                <a:gd name="T25" fmla="*/ 264 h 715"/>
                <a:gd name="T26" fmla="*/ 150 w 247"/>
                <a:gd name="T27" fmla="*/ 89 h 715"/>
                <a:gd name="T28" fmla="*/ 110 w 247"/>
                <a:gd name="T29" fmla="*/ 0 h 715"/>
                <a:gd name="T30" fmla="*/ 110 w 247"/>
                <a:gd name="T31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7" h="715">
                  <a:moveTo>
                    <a:pt x="110" y="0"/>
                  </a:moveTo>
                  <a:lnTo>
                    <a:pt x="148" y="51"/>
                  </a:lnTo>
                  <a:lnTo>
                    <a:pt x="213" y="169"/>
                  </a:lnTo>
                  <a:lnTo>
                    <a:pt x="247" y="433"/>
                  </a:lnTo>
                  <a:lnTo>
                    <a:pt x="224" y="528"/>
                  </a:lnTo>
                  <a:lnTo>
                    <a:pt x="180" y="608"/>
                  </a:lnTo>
                  <a:lnTo>
                    <a:pt x="93" y="688"/>
                  </a:lnTo>
                  <a:lnTo>
                    <a:pt x="0" y="715"/>
                  </a:lnTo>
                  <a:lnTo>
                    <a:pt x="15" y="658"/>
                  </a:lnTo>
                  <a:lnTo>
                    <a:pt x="110" y="618"/>
                  </a:lnTo>
                  <a:lnTo>
                    <a:pt x="182" y="521"/>
                  </a:lnTo>
                  <a:lnTo>
                    <a:pt x="209" y="456"/>
                  </a:lnTo>
                  <a:lnTo>
                    <a:pt x="209" y="264"/>
                  </a:lnTo>
                  <a:lnTo>
                    <a:pt x="150" y="89"/>
                  </a:lnTo>
                  <a:lnTo>
                    <a:pt x="110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6533" name="AutoShape 69"/>
          <p:cNvSpPr>
            <a:spLocks noChangeArrowheads="1"/>
          </p:cNvSpPr>
          <p:nvPr/>
        </p:nvSpPr>
        <p:spPr bwMode="auto">
          <a:xfrm>
            <a:off x="5257800" y="1371600"/>
            <a:ext cx="3732213" cy="1782763"/>
          </a:xfrm>
          <a:prstGeom prst="cloudCallout">
            <a:avLst>
              <a:gd name="adj1" fmla="val 25500"/>
              <a:gd name="adj2" fmla="val 105032"/>
            </a:avLst>
          </a:prstGeom>
          <a:gradFill rotWithShape="0">
            <a:gsLst>
              <a:gs pos="0">
                <a:srgbClr val="FFFFFF"/>
              </a:gs>
              <a:gs pos="100000">
                <a:srgbClr val="CCFFFF"/>
              </a:gs>
            </a:gsLst>
            <a:lin ang="0" scaled="1"/>
          </a:gra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ea typeface="楷体_GB2312" panose="02010609030101010101" pitchFamily="49" charset="-122"/>
              </a:rPr>
              <a:t>I can tell that this part’s diameter is 20cm</a:t>
            </a:r>
            <a:r>
              <a:rPr lang="en-US" altLang="zh-CN" b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0.1cm.</a:t>
            </a:r>
            <a:endParaRPr lang="en-US" altLang="zh-CN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086534" name="AutoShape 70"/>
          <p:cNvSpPr>
            <a:spLocks noChangeArrowheads="1"/>
          </p:cNvSpPr>
          <p:nvPr/>
        </p:nvSpPr>
        <p:spPr bwMode="auto">
          <a:xfrm>
            <a:off x="2286000" y="3081338"/>
            <a:ext cx="4733925" cy="3748087"/>
          </a:xfrm>
          <a:prstGeom prst="cloudCallout">
            <a:avLst>
              <a:gd name="adj1" fmla="val -67102"/>
              <a:gd name="adj2" fmla="val 15394"/>
            </a:avLst>
          </a:prstGeom>
          <a:gradFill rotWithShape="0">
            <a:gsLst>
              <a:gs pos="0">
                <a:srgbClr val="CCFFCC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ea typeface="楷体_GB2312" panose="02010609030101010101" pitchFamily="49" charset="-122"/>
              </a:rPr>
              <a:t>Of course mine is more accurate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!  The accuracy relates to not only the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 error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but also to the size of the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 value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6535" name="AutoShape 71"/>
          <p:cNvSpPr>
            <a:spLocks noChangeArrowheads="1"/>
          </p:cNvSpPr>
          <p:nvPr/>
        </p:nvSpPr>
        <p:spPr bwMode="auto">
          <a:xfrm>
            <a:off x="228600" y="1095375"/>
            <a:ext cx="3808413" cy="2905125"/>
          </a:xfrm>
          <a:prstGeom prst="cloudCallout">
            <a:avLst>
              <a:gd name="adj1" fmla="val -22616"/>
              <a:gd name="adj2" fmla="val 80602"/>
            </a:avLst>
          </a:prstGeom>
          <a:gradFill rotWithShape="0">
            <a:gsLst>
              <a:gs pos="0">
                <a:srgbClr val="CCFFCC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/>
            <a:r>
              <a:rPr kumimoji="0" lang="en-US" altLang="zh-CN" b="1">
                <a:latin typeface="Times New Roman" panose="02020603050405020304" pitchFamily="18" charset="0"/>
                <a:ea typeface="楷体_GB2312" panose="02010609030101010101" pitchFamily="49" charset="-122"/>
              </a:rPr>
              <a:t>I can tell that distance between two planets is </a:t>
            </a:r>
          </a:p>
          <a:p>
            <a:pPr algn="ctr"/>
            <a:r>
              <a:rPr kumimoji="0" lang="en-US" altLang="zh-CN" b="1">
                <a:latin typeface="Times New Roman" panose="02020603050405020304" pitchFamily="18" charset="0"/>
                <a:ea typeface="楷体_GB2312" panose="02010609030101010101" pitchFamily="49" charset="-122"/>
              </a:rPr>
              <a:t>1 million light year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±1 light year.</a:t>
            </a:r>
            <a:endParaRPr kumimoji="0" lang="en-US" altLang="zh-CN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pic>
        <p:nvPicPr>
          <p:cNvPr id="1086536" name="Picture 72" descr="PE07677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24400"/>
            <a:ext cx="1712913" cy="171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54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8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8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8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8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533" grpId="0" animBg="1" autoUpdateAnimBg="0"/>
      <p:bldP spid="1086534" grpId="0" animBg="1" autoUpdateAnimBg="0"/>
      <p:bldP spid="108653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 bwMode="auto">
          <a:xfrm>
            <a:off x="323850" y="955351"/>
            <a:ext cx="8496300" cy="1865953"/>
          </a:xfrm>
          <a:prstGeom prst="roundRect">
            <a:avLst>
              <a:gd name="adj" fmla="val 4851"/>
            </a:avLst>
          </a:prstGeom>
          <a:solidFill>
            <a:srgbClr val="FFF5CC">
              <a:alpha val="45098"/>
            </a:srgbClr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定义：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为精确值，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x*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为它的一个近似值，则称</a:t>
            </a:r>
          </a:p>
          <a:p>
            <a:pPr lvl="0"/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>
              <a:spcBef>
                <a:spcPct val="20000"/>
              </a:spcBef>
              <a:spcAft>
                <a:spcPct val="2000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</a:t>
            </a:r>
          </a:p>
          <a:p>
            <a:pPr lvl="0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为近似值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x*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的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相对误差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6D36-5A7B-41FB-BD18-C110B5A95A1C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51816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相对误差</a:t>
            </a:r>
          </a:p>
        </p:txBody>
      </p:sp>
      <p:grpSp>
        <p:nvGrpSpPr>
          <p:cNvPr id="1087491" name="Group 3"/>
          <p:cNvGrpSpPr>
            <a:grpSpLocks/>
          </p:cNvGrpSpPr>
          <p:nvPr/>
        </p:nvGrpSpPr>
        <p:grpSpPr bwMode="auto">
          <a:xfrm>
            <a:off x="250825" y="2982999"/>
            <a:ext cx="8353425" cy="1455737"/>
            <a:chOff x="340" y="2341"/>
            <a:chExt cx="5262" cy="917"/>
          </a:xfrm>
        </p:grpSpPr>
        <p:sp>
          <p:nvSpPr>
            <p:cNvPr id="1087492" name="Rectangle 4"/>
            <p:cNvSpPr>
              <a:spLocks noChangeArrowheads="1"/>
            </p:cNvSpPr>
            <p:nvPr/>
          </p:nvSpPr>
          <p:spPr bwMode="auto">
            <a:xfrm>
              <a:off x="340" y="2341"/>
              <a:ext cx="5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>
                  <a:schemeClr val="hlink"/>
                </a:buClr>
                <a:buFont typeface="Wingdings" panose="05000000000000000000" pitchFamily="2" charset="2"/>
                <a:buChar char="l"/>
              </a:pPr>
              <a:r>
                <a:rPr lang="en-US" altLang="zh-CN" b="1">
                  <a:latin typeface="Times New Roman" panose="02020603050405020304" pitchFamily="18" charset="0"/>
                  <a:ea typeface="黑体" panose="02010609060101010101" pitchFamily="49" charset="-122"/>
                </a:rPr>
                <a:t> 由于</a:t>
              </a:r>
              <a:r>
                <a:rPr lang="zh-CN" altLang="en-US" b="1">
                  <a:latin typeface="Times New Roman" panose="02020603050405020304" pitchFamily="18" charset="0"/>
                  <a:ea typeface="黑体" panose="02010609060101010101" pitchFamily="49" charset="-122"/>
                </a:rPr>
                <a:t>精确值难以求出，通常也采用下面的定义</a:t>
              </a:r>
            </a:p>
          </p:txBody>
        </p:sp>
        <p:grpSp>
          <p:nvGrpSpPr>
            <p:cNvPr id="1087493" name="Group 5"/>
            <p:cNvGrpSpPr>
              <a:grpSpLocks/>
            </p:cNvGrpSpPr>
            <p:nvPr/>
          </p:nvGrpSpPr>
          <p:grpSpPr bwMode="auto">
            <a:xfrm>
              <a:off x="1927" y="2614"/>
              <a:ext cx="1497" cy="644"/>
              <a:chOff x="1927" y="800"/>
              <a:chExt cx="1497" cy="644"/>
            </a:xfrm>
          </p:grpSpPr>
          <p:sp>
            <p:nvSpPr>
              <p:cNvPr id="1087494" name="Rectangle 6"/>
              <p:cNvSpPr>
                <a:spLocks noChangeArrowheads="1"/>
              </p:cNvSpPr>
              <p:nvPr/>
            </p:nvSpPr>
            <p:spPr bwMode="auto">
              <a:xfrm>
                <a:off x="2562" y="800"/>
                <a:ext cx="77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x</a:t>
                </a: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* </a:t>
                </a:r>
                <a:r>
                  <a:rPr lang="en-US" altLang="zh-CN" sz="2800" b="1">
                    <a:solidFill>
                      <a:srgbClr val="0000FF"/>
                    </a:solidFill>
                    <a:latin typeface="Courier New" panose="02070309020205020404" pitchFamily="49" charset="0"/>
                    <a:ea typeface="黑体" panose="02010609060101010101" pitchFamily="49" charset="-122"/>
                  </a:rPr>
                  <a:t>-</a:t>
                </a: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x</a:t>
                </a:r>
                <a:r>
                  <a:rPr lang="en-US" altLang="zh-CN" sz="2800" b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endParaRPr lang="en-US" altLang="en-US" sz="2800" b="1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087495" name="Rectangle 7"/>
              <p:cNvSpPr>
                <a:spLocks noChangeArrowheads="1"/>
              </p:cNvSpPr>
              <p:nvPr/>
            </p:nvSpPr>
            <p:spPr bwMode="auto">
              <a:xfrm>
                <a:off x="1927" y="936"/>
                <a:ext cx="63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e</a:t>
                </a:r>
                <a:r>
                  <a:rPr lang="en-US" altLang="zh-CN" sz="3200" b="1" i="1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r</a:t>
                </a:r>
                <a:r>
                  <a:rPr lang="en-US" altLang="zh-CN" sz="3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* =</a:t>
                </a:r>
                <a:endParaRPr lang="zh-CN" altLang="en-US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87496" name="Rectangle 8"/>
              <p:cNvSpPr>
                <a:spLocks noChangeArrowheads="1"/>
              </p:cNvSpPr>
              <p:nvPr/>
            </p:nvSpPr>
            <p:spPr bwMode="auto">
              <a:xfrm>
                <a:off x="2562" y="1117"/>
                <a:ext cx="7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800" b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x*</a:t>
                </a:r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endParaRPr lang="en-US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087497" name="Line 9"/>
              <p:cNvSpPr>
                <a:spLocks noChangeShapeType="1"/>
              </p:cNvSpPr>
              <p:nvPr/>
            </p:nvSpPr>
            <p:spPr bwMode="auto">
              <a:xfrm>
                <a:off x="2607" y="1117"/>
                <a:ext cx="6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87498" name="Rectangle 10"/>
              <p:cNvSpPr>
                <a:spLocks noChangeArrowheads="1"/>
              </p:cNvSpPr>
              <p:nvPr/>
            </p:nvSpPr>
            <p:spPr bwMode="auto">
              <a:xfrm>
                <a:off x="1927" y="845"/>
                <a:ext cx="1497" cy="544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87499" name="Rectangle 11"/>
          <p:cNvSpPr>
            <a:spLocks noChangeArrowheads="1"/>
          </p:cNvSpPr>
          <p:nvPr/>
        </p:nvSpPr>
        <p:spPr bwMode="auto">
          <a:xfrm>
            <a:off x="250824" y="5288526"/>
            <a:ext cx="8353425" cy="9810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ct val="20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近似值的精确程度取决于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相对误差</a:t>
            </a: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的大小</a:t>
            </a:r>
          </a:p>
          <a:p>
            <a:pPr>
              <a:lnSpc>
                <a:spcPct val="110000"/>
              </a:lnSpc>
              <a:spcAft>
                <a:spcPct val="20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实际计算中我们所能得到的是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绝对误差限</a:t>
            </a: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或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相对误差限</a:t>
            </a:r>
          </a:p>
        </p:txBody>
      </p:sp>
      <p:sp>
        <p:nvSpPr>
          <p:cNvPr id="1087501" name="Rectangle 13"/>
          <p:cNvSpPr>
            <a:spLocks noChangeArrowheads="1"/>
          </p:cNvSpPr>
          <p:nvPr/>
        </p:nvSpPr>
        <p:spPr bwMode="auto">
          <a:xfrm>
            <a:off x="3203575" y="1412875"/>
            <a:ext cx="180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 </a:t>
            </a:r>
            <a:r>
              <a:rPr lang="en-US" altLang="zh-CN" sz="3200" b="1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-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087502" name="Rectangle 14"/>
          <p:cNvSpPr>
            <a:spLocks noChangeArrowheads="1"/>
          </p:cNvSpPr>
          <p:nvPr/>
        </p:nvSpPr>
        <p:spPr bwMode="auto">
          <a:xfrm>
            <a:off x="2195513" y="1628775"/>
            <a:ext cx="1004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32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 =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87503" name="Rectangle 15"/>
          <p:cNvSpPr>
            <a:spLocks noChangeArrowheads="1"/>
          </p:cNvSpPr>
          <p:nvPr/>
        </p:nvSpPr>
        <p:spPr bwMode="auto">
          <a:xfrm>
            <a:off x="3203575" y="1773238"/>
            <a:ext cx="1152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087504" name="Line 16"/>
          <p:cNvSpPr>
            <a:spLocks noChangeShapeType="1"/>
          </p:cNvSpPr>
          <p:nvPr/>
        </p:nvSpPr>
        <p:spPr bwMode="auto">
          <a:xfrm>
            <a:off x="3276600" y="1916113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7505" name="Rectangle 17"/>
          <p:cNvSpPr>
            <a:spLocks noChangeArrowheads="1"/>
          </p:cNvSpPr>
          <p:nvPr/>
        </p:nvSpPr>
        <p:spPr bwMode="auto">
          <a:xfrm>
            <a:off x="323850" y="4614068"/>
            <a:ext cx="856932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若存在正数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，使得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|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*|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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，则称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*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相对误差限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92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8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74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7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7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9" grpId="0" animBg="1"/>
      <p:bldP spid="10875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7F65-92DE-4FB5-B308-E1A38F8213D5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08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259080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有效数字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337372" y="2386666"/>
            <a:ext cx="8401740" cy="136652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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3.14159265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···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，近似值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b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0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0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= 3.1415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0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0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= 3.1416</a:t>
            </a:r>
          </a:p>
          <a:p>
            <a:pPr>
              <a:lnSpc>
                <a:spcPct val="115000"/>
              </a:lnSpc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问：</a:t>
            </a:r>
            <a:r>
              <a:rPr lang="en-US" altLang="zh-CN" sz="20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0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0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0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分别有几位有效数字？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349055" y="3998141"/>
            <a:ext cx="8401740" cy="104245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118800">
            <a:spAutoFit/>
          </a:bodyPr>
          <a:lstStyle/>
          <a:p>
            <a:pPr>
              <a:lnSpc>
                <a:spcPct val="125000"/>
              </a:lnSpc>
              <a:spcAft>
                <a:spcPct val="20000"/>
              </a:spcAft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根据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四舍五入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原则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写出下列各数的具有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5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位有效数字的近似值：</a:t>
            </a: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187.9325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0.03785551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8.000033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4835798" y="4749997"/>
            <a:ext cx="4126609" cy="522288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187.93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0.037856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8.0000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7658743" y="3394728"/>
            <a:ext cx="126365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4, 5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10989" y="5517232"/>
            <a:ext cx="8424863" cy="908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按四舍五入原则得到的数字是有效数字</a:t>
            </a:r>
          </a:p>
          <a:p>
            <a:pPr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一个数末尾的 0 不可以随意添加或省略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323850" y="933954"/>
            <a:ext cx="8496300" cy="1111330"/>
          </a:xfrm>
          <a:prstGeom prst="roundRect">
            <a:avLst>
              <a:gd name="adj" fmla="val 4851"/>
            </a:avLst>
          </a:prstGeom>
          <a:solidFill>
            <a:srgbClr val="FFF5CC">
              <a:alpha val="45098"/>
            </a:srgbClr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1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定义：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若近似值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的误差限是某一位的半个单位，且该位到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的第一位非零数字共有 </a:t>
            </a:r>
            <a:r>
              <a:rPr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位，则称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有 </a:t>
            </a:r>
            <a:r>
              <a:rPr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有效数字。</a:t>
            </a:r>
          </a:p>
        </p:txBody>
      </p:sp>
    </p:spTree>
    <p:extLst>
      <p:ext uri="{BB962C8B-B14F-4D97-AF65-F5344CB8AC3E}">
        <p14:creationId xmlns:p14="http://schemas.microsoft.com/office/powerpoint/2010/main" val="134955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11963</TotalTime>
  <Words>1921</Words>
  <Application>Microsoft Office PowerPoint</Application>
  <PresentationFormat>全屏显示(4:3)</PresentationFormat>
  <Paragraphs>271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黑体</vt:lpstr>
      <vt:lpstr>楷体_GB2312</vt:lpstr>
      <vt:lpstr>宋体</vt:lpstr>
      <vt:lpstr>Arial</vt:lpstr>
      <vt:lpstr>Consolas</vt:lpstr>
      <vt:lpstr>Courier New</vt:lpstr>
      <vt:lpstr>Symbol</vt:lpstr>
      <vt:lpstr>Tahoma</vt:lpstr>
      <vt:lpstr>Times New Roman</vt:lpstr>
      <vt:lpstr>Wingdings</vt:lpstr>
      <vt:lpstr>Blends</vt:lpstr>
      <vt:lpstr>Equation</vt:lpstr>
      <vt:lpstr>第一章</vt:lpstr>
      <vt:lpstr>内容提要</vt:lpstr>
      <vt:lpstr>什么是误差</vt:lpstr>
      <vt:lpstr>误差举例</vt:lpstr>
      <vt:lpstr>误差举例</vt:lpstr>
      <vt:lpstr>绝对误差</vt:lpstr>
      <vt:lpstr>相对误差</vt:lpstr>
      <vt:lpstr>相对误差</vt:lpstr>
      <vt:lpstr>有效数字</vt:lpstr>
      <vt:lpstr>有效数字</vt:lpstr>
      <vt:lpstr>有效数字与相对误差限</vt:lpstr>
      <vt:lpstr>误差估计</vt:lpstr>
      <vt:lpstr>误差估计</vt:lpstr>
      <vt:lpstr>误差估计</vt:lpstr>
      <vt:lpstr>内容提要</vt:lpstr>
      <vt:lpstr>误差分析</vt:lpstr>
      <vt:lpstr>误差分析</vt:lpstr>
      <vt:lpstr>数值稳定性</vt:lpstr>
      <vt:lpstr>病态问题举例</vt:lpstr>
      <vt:lpstr>病态问题与条件数</vt:lpstr>
      <vt:lpstr>算法的稳定性</vt:lpstr>
      <vt:lpstr>算法稳定性</vt:lpstr>
      <vt:lpstr>算法稳定性</vt:lpstr>
      <vt:lpstr>数值稳定性</vt:lpstr>
      <vt:lpstr>数值稳定性</vt:lpstr>
      <vt:lpstr>数值计算注意事项</vt:lpstr>
      <vt:lpstr>数值计算注意事项</vt:lpstr>
      <vt:lpstr>数值计算注意事项</vt:lpstr>
      <vt:lpstr>内容提要</vt:lpstr>
      <vt:lpstr>算法设计</vt:lpstr>
      <vt:lpstr>作业</vt:lpstr>
    </vt:vector>
  </TitlesOfParts>
  <Company>联想（北京）有限公司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tiger</cp:lastModifiedBy>
  <cp:revision>989</cp:revision>
  <cp:lastPrinted>1601-01-01T00:00:00Z</cp:lastPrinted>
  <dcterms:created xsi:type="dcterms:W3CDTF">2005-02-05T01:21:04Z</dcterms:created>
  <dcterms:modified xsi:type="dcterms:W3CDTF">2018-02-26T13:51:07Z</dcterms:modified>
</cp:coreProperties>
</file>