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8" r:id="rId8"/>
    <p:sldId id="265" r:id="rId9"/>
    <p:sldId id="266" r:id="rId10"/>
    <p:sldId id="267" r:id="rId11"/>
    <p:sldId id="259" r:id="rId12"/>
    <p:sldId id="269" r:id="rId13"/>
    <p:sldId id="270" r:id="rId14"/>
    <p:sldId id="26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39" d="100"/>
          <a:sy n="39" d="100"/>
        </p:scale>
        <p:origin x="5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2451-82CF-45F3-BE6A-1DE9C4CC4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3BC3B-DB1B-4549-B6C3-74394A1A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12445-3288-4062-BD46-521599F4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21E43-B056-4E7F-A8C2-5AF5355A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B1D5C-552C-4C0E-B819-13E109B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1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1FD8-5C0F-4040-B59A-4CAE7057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4036A-6780-47F7-B569-9CE5EBB9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EB9A7-FF51-48FA-9F15-B72DC3EE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971CF-1B51-43A4-972A-66E9136A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99E9-9F0D-40B2-92B9-DDFFE8A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4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8EFF1D-D6FD-4792-BBD8-B5179DB0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E2C45-34E1-4A9A-B8A7-C79AB243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8B8E-C43B-4644-B50F-FA642AC5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D0469-5309-4A9D-97AF-24FB2C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94F5A-A347-4C72-88B0-47049E2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BCFB-66EA-4F3D-B6F2-E099A2BD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7EE36-6E85-49F8-A321-D10AB27C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AD57-9AF0-4A67-8E8F-C9E49E4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573F8-C35D-4730-9428-B678C605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FC8B-07F5-4553-AF4A-81B042D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7B4E-1518-4CAE-994F-88B090EF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2174C-FE2F-488B-8AFC-68605343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36D31-FD5C-4448-A58E-CDD3A147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DEF72-713A-490A-A56E-0324DA3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FEBC-6DA1-4D6F-9BA0-B0CF0064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0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CFB60-5D0D-4A05-A1CC-6B85759A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DF945-ABB5-44E5-A5AB-1995A15A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2A1E5-E615-473B-906B-793D8A1E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99A2B-47CA-455A-9377-1BBF381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2F5AE-5A9C-413D-B85E-ADE1A55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EFF7E-B82B-406F-B1D7-2235C13B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5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E370-538C-429B-8D36-B32FD252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8193-3342-4370-AEBC-4405C493C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013CB-038C-4548-B2E1-EE0407B7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488971-FCC4-4040-84CB-6BB756DC0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40AAF-5DA6-44ED-91B9-A93F2293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00929-7906-4991-B5A7-06C5933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B2694-890B-4B8F-9A8F-EEBA752C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4D264-9243-4083-B9DE-E4D409A8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8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4849F-B546-44A9-8009-DBE7C8E3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539DD-13FC-4F0D-9DF6-CE761A7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36595-276C-4287-853E-CC0EE9CE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D19B0C-586D-403C-A5FA-E4F2C2AB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4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1A835-D03D-4108-A3D9-5781FC8A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0793C-6169-46C4-9E94-EB25006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9CC2-D301-4089-BEE3-8931A01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D2E8-F51B-4F4A-A862-5530A2AB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DFD-3E17-4F52-B22A-71671F9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CF0D8-C1DD-4C2C-BDD5-76D3FBB0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DC1D3-0037-4922-B5D9-F5CBB24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48190-8590-411A-A8B9-F50BD36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318-0D1E-43A5-B435-08BDCAE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AC5C-2441-4D66-90C4-1DE3991F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07931-2564-4F14-A3EB-A028A47C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97624-CE7F-4605-A26D-8DBC49F4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7073A-0FCE-4D29-9FA0-E1E3823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2B063-1899-416A-8E2F-4ED4AED8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812BA-C7CA-4300-88FE-F350F504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8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34B71-30ED-4941-8D60-A2BD5764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172FF-FA6C-40BF-A2C4-9D0DE3AB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EB69-D3EA-4605-9C64-9F7DEA540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BFF8-97FF-4C92-9735-D5680B3ABD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61674-A6B3-4356-9F36-D1BDC92F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15679-90B4-4CF2-9B7F-36D7C3D4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873E-B262-470D-B68E-980D0A07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29BA5-D1FE-428C-9B48-FBA70C4A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549" y="371877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B40A6D-C60D-40EC-94FF-469F6AC84A6A}"/>
              </a:ext>
            </a:extLst>
          </p:cNvPr>
          <p:cNvSpPr txBox="1"/>
          <p:nvPr/>
        </p:nvSpPr>
        <p:spPr>
          <a:xfrm>
            <a:off x="9602821" y="5856845"/>
            <a:ext cx="213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林妙倩</a:t>
            </a:r>
          </a:p>
        </p:txBody>
      </p:sp>
    </p:spTree>
    <p:extLst>
      <p:ext uri="{BB962C8B-B14F-4D97-AF65-F5344CB8AC3E}">
        <p14:creationId xmlns:p14="http://schemas.microsoft.com/office/powerpoint/2010/main" val="270445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B9094-5435-4EA9-99A5-3FBC761E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5EFA2-5805-45DD-88D0-FD8449A0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级联相关网络</a:t>
            </a:r>
            <a:endParaRPr lang="en-US" altLang="zh-CN" dirty="0"/>
          </a:p>
          <a:p>
            <a:pPr lvl="1"/>
            <a:r>
              <a:rPr lang="zh-CN" altLang="en-US" dirty="0"/>
              <a:t>结构自适应网络</a:t>
            </a:r>
            <a:endParaRPr lang="en-US" altLang="zh-CN" dirty="0"/>
          </a:p>
          <a:p>
            <a:pPr lvl="1"/>
            <a:r>
              <a:rPr lang="zh-CN" altLang="en-US" dirty="0"/>
              <a:t>特点：不用设置网络层数等，训练速度快但是在数据较小时容易过拟合</a:t>
            </a:r>
            <a:endParaRPr lang="en-US" altLang="zh-CN" dirty="0"/>
          </a:p>
          <a:p>
            <a:r>
              <a:rPr lang="en-US" altLang="zh-CN" dirty="0"/>
              <a:t>Elman 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zh-CN" altLang="en-US" dirty="0"/>
              <a:t>递归神经网络</a:t>
            </a:r>
            <a:r>
              <a:rPr lang="en-US" altLang="zh-CN" dirty="0"/>
              <a:t>:</a:t>
            </a:r>
            <a:r>
              <a:rPr lang="zh-CN" altLang="en-US" dirty="0"/>
              <a:t>允许出现环形结构</a:t>
            </a:r>
            <a:endParaRPr lang="en-US" altLang="zh-CN" dirty="0"/>
          </a:p>
          <a:p>
            <a:r>
              <a:rPr lang="en-US" altLang="zh-CN" dirty="0"/>
              <a:t>Boltzmann</a:t>
            </a:r>
            <a:r>
              <a:rPr lang="zh-CN" altLang="en-US" dirty="0"/>
              <a:t>机</a:t>
            </a:r>
            <a:endParaRPr lang="en-US" altLang="zh-CN" dirty="0"/>
          </a:p>
          <a:p>
            <a:pPr lvl="1"/>
            <a:r>
              <a:rPr lang="zh-CN" altLang="en-US" dirty="0"/>
              <a:t>基于能量的模型</a:t>
            </a:r>
            <a:endParaRPr lang="en-US" altLang="zh-CN" dirty="0"/>
          </a:p>
          <a:p>
            <a:pPr lvl="1"/>
            <a:r>
              <a:rPr lang="zh-CN" altLang="en-US" dirty="0"/>
              <a:t>显层和隐层</a:t>
            </a:r>
            <a:endParaRPr lang="en-US" altLang="zh-CN" dirty="0"/>
          </a:p>
          <a:p>
            <a:pPr lvl="1"/>
            <a:r>
              <a:rPr lang="zh-CN" altLang="en-US" dirty="0"/>
              <a:t>将每个训练样本视为一个状态向量，使其出现的概率尽可能大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9E74A2-7E63-4D38-B3D5-7A17DB28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16" y="444939"/>
            <a:ext cx="5996409" cy="2006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FAFAC1-22A7-4814-840C-377D8DB9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3" y="3105378"/>
            <a:ext cx="2151838" cy="2417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5FDBBA-AF02-45B2-A2F5-04E6094F6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274" y="3173840"/>
            <a:ext cx="3010678" cy="16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9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CC536-A1E1-4561-9FD8-A83E0405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248C-0B89-4787-A49C-C94B828D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  <a:endParaRPr lang="en-US" altLang="zh-CN" dirty="0"/>
          </a:p>
          <a:p>
            <a:pPr lvl="1"/>
            <a:r>
              <a:rPr lang="zh-CN" altLang="en-US" dirty="0"/>
              <a:t>外部指标：</a:t>
            </a:r>
            <a:r>
              <a:rPr lang="en-US" altLang="zh-CN" dirty="0"/>
              <a:t>JC</a:t>
            </a:r>
            <a:r>
              <a:rPr lang="zh-CN" altLang="en-US" dirty="0"/>
              <a:t>系数、</a:t>
            </a:r>
            <a:r>
              <a:rPr lang="en-US" altLang="zh-CN" dirty="0"/>
              <a:t>FM</a:t>
            </a:r>
            <a:r>
              <a:rPr lang="zh-CN" altLang="en-US" dirty="0"/>
              <a:t>指数、</a:t>
            </a:r>
            <a:r>
              <a:rPr lang="en-US" altLang="zh-CN" dirty="0"/>
              <a:t>RI</a:t>
            </a:r>
            <a:r>
              <a:rPr lang="zh-CN" altLang="en-US" dirty="0"/>
              <a:t>指数</a:t>
            </a:r>
            <a:endParaRPr lang="en-US" altLang="zh-CN" dirty="0"/>
          </a:p>
          <a:p>
            <a:pPr lvl="1"/>
            <a:r>
              <a:rPr lang="zh-CN" altLang="en-US" dirty="0"/>
              <a:t>内部指标：</a:t>
            </a:r>
            <a:r>
              <a:rPr lang="en-US" altLang="zh-CN" dirty="0"/>
              <a:t>DB</a:t>
            </a:r>
            <a:r>
              <a:rPr lang="zh-CN" altLang="en-US" dirty="0"/>
              <a:t>指数、</a:t>
            </a:r>
            <a:r>
              <a:rPr lang="en-US" altLang="zh-CN" dirty="0"/>
              <a:t>Dunn</a:t>
            </a:r>
            <a:r>
              <a:rPr lang="zh-CN" altLang="en-US" dirty="0"/>
              <a:t>指数‘</a:t>
            </a:r>
            <a:endParaRPr lang="en-US" altLang="zh-CN" dirty="0"/>
          </a:p>
          <a:p>
            <a:r>
              <a:rPr lang="zh-CN" altLang="en-US" dirty="0"/>
              <a:t>距离计算</a:t>
            </a:r>
            <a:endParaRPr lang="en-US" altLang="zh-CN" dirty="0"/>
          </a:p>
          <a:p>
            <a:pPr lvl="1"/>
            <a:r>
              <a:rPr lang="zh-CN" altLang="en-US" dirty="0"/>
              <a:t>有序属性：闵科夫斯基距离</a:t>
            </a:r>
            <a:endParaRPr lang="en-US" altLang="zh-CN" dirty="0"/>
          </a:p>
          <a:p>
            <a:pPr lvl="1"/>
            <a:r>
              <a:rPr lang="zh-CN" altLang="en-US" dirty="0"/>
              <a:t>无序属性：</a:t>
            </a:r>
            <a:r>
              <a:rPr lang="en-US" altLang="zh-CN" dirty="0"/>
              <a:t>VDM</a:t>
            </a:r>
          </a:p>
          <a:p>
            <a:pPr lvl="1"/>
            <a:r>
              <a:rPr lang="zh-CN" altLang="en-US" dirty="0"/>
              <a:t>非度量距离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19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A264-6AAB-435C-BAE8-744A14A8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D4B43-C816-4883-9A87-C4B160C9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原型聚类</a:t>
            </a:r>
            <a:endParaRPr lang="en-US" altLang="zh-CN" dirty="0"/>
          </a:p>
          <a:p>
            <a:pPr lvl="1"/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学习向量量化</a:t>
            </a:r>
            <a:r>
              <a:rPr lang="en-US" altLang="zh-CN" dirty="0"/>
              <a:t>(LVQ)</a:t>
            </a:r>
          </a:p>
          <a:p>
            <a:pPr lvl="2"/>
            <a:r>
              <a:rPr lang="zh-CN" altLang="en-US" dirty="0"/>
              <a:t>目标：学习一组原型向量，每个原型向量代表一个聚类簇</a:t>
            </a:r>
            <a:endParaRPr lang="en-US" altLang="zh-CN" dirty="0"/>
          </a:p>
          <a:p>
            <a:pPr lvl="2"/>
            <a:r>
              <a:rPr lang="zh-CN" altLang="en-US" dirty="0"/>
              <a:t>特点：假设样本数据带有类别标记。</a:t>
            </a:r>
            <a:endParaRPr lang="en-US" altLang="zh-CN" dirty="0"/>
          </a:p>
          <a:p>
            <a:pPr lvl="1"/>
            <a:r>
              <a:rPr lang="zh-CN" altLang="en-US" dirty="0"/>
              <a:t>高斯混合聚类</a:t>
            </a:r>
            <a:endParaRPr lang="en-US" altLang="zh-CN" dirty="0"/>
          </a:p>
          <a:p>
            <a:pPr lvl="2"/>
            <a:r>
              <a:rPr lang="zh-CN" altLang="en-US" dirty="0"/>
              <a:t>采用概率模型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7C6FB-FD33-45DA-8700-06644FBC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23" y="260824"/>
            <a:ext cx="1915305" cy="2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6A40-66B7-4B36-A25E-73BF2C2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DB352-90AC-4DE2-BF5E-ED9EEC4E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密度聚类</a:t>
            </a:r>
            <a:r>
              <a:rPr lang="en-US" altLang="zh-CN" dirty="0"/>
              <a:t>: </a:t>
            </a:r>
            <a:r>
              <a:rPr lang="zh-CN" altLang="en-US" dirty="0"/>
              <a:t>假设聚类结构能通过样本分布的紧密程度确定</a:t>
            </a:r>
            <a:endParaRPr lang="en-US" altLang="zh-CN" dirty="0"/>
          </a:p>
          <a:p>
            <a:pPr lvl="1"/>
            <a:r>
              <a:rPr lang="en-US" altLang="zh-CN" dirty="0"/>
              <a:t>DBSCAN</a:t>
            </a:r>
          </a:p>
          <a:p>
            <a:pPr lvl="2"/>
            <a:r>
              <a:rPr lang="zh-CN" altLang="en-US" dirty="0"/>
              <a:t>任选数据集中的一个核心对象为种子，再由此出发确定相应的聚类簇。</a:t>
            </a:r>
            <a:endParaRPr lang="en-US" altLang="zh-CN" dirty="0"/>
          </a:p>
          <a:p>
            <a:r>
              <a:rPr lang="zh-CN" altLang="en-US" dirty="0"/>
              <a:t>层次聚类</a:t>
            </a:r>
            <a:endParaRPr lang="en-US" altLang="zh-CN" dirty="0"/>
          </a:p>
          <a:p>
            <a:pPr lvl="1"/>
            <a:r>
              <a:rPr lang="en-US" altLang="zh-CN" dirty="0"/>
              <a:t>AGNES</a:t>
            </a:r>
          </a:p>
          <a:p>
            <a:pPr lvl="2"/>
            <a:r>
              <a:rPr lang="zh-CN" altLang="en-US" dirty="0"/>
              <a:t>自定向上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600C1-EE58-41D2-9511-8CA08388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101" y="-7515"/>
            <a:ext cx="3996772" cy="1765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95F004-BAD6-4E75-9A8B-22A5A7B5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01" y="3429000"/>
            <a:ext cx="4237409" cy="30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BA3C-4A79-4CF7-8C92-FCC3DCAB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概率图模型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02F4C-9A5F-47F8-BA17-1CCE09A5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  <a:r>
              <a:rPr lang="en-US" altLang="zh-CN" dirty="0"/>
              <a:t>(HMM)</a:t>
            </a:r>
          </a:p>
          <a:p>
            <a:pPr lvl="1"/>
            <a:r>
              <a:rPr lang="zh-CN" altLang="en-US" dirty="0"/>
              <a:t>贝叶斯网</a:t>
            </a:r>
            <a:endParaRPr lang="en-US" altLang="zh-CN" dirty="0"/>
          </a:p>
          <a:p>
            <a:pPr lvl="1"/>
            <a:r>
              <a:rPr lang="zh-CN" altLang="en-US" dirty="0"/>
              <a:t>隐变量和观测变量</a:t>
            </a:r>
            <a:endParaRPr lang="en-US" altLang="zh-CN" dirty="0"/>
          </a:p>
          <a:p>
            <a:pPr lvl="1"/>
            <a:r>
              <a:rPr lang="zh-CN" altLang="en-US" dirty="0"/>
              <a:t>时序数据建模</a:t>
            </a:r>
            <a:endParaRPr lang="en-US" altLang="zh-CN" dirty="0"/>
          </a:p>
          <a:p>
            <a:pPr lvl="1"/>
            <a:r>
              <a:rPr lang="zh-CN" altLang="en-US" dirty="0"/>
              <a:t>马尔可夫链：系统下一时刻的状态仅由当前状态决定</a:t>
            </a:r>
            <a:endParaRPr lang="en-US" altLang="zh-CN" dirty="0"/>
          </a:p>
          <a:p>
            <a:r>
              <a:rPr lang="zh-CN" altLang="en-US" dirty="0"/>
              <a:t>马尔可夫随机场（</a:t>
            </a:r>
            <a:r>
              <a:rPr lang="en-US" altLang="zh-CN" dirty="0"/>
              <a:t>MRF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马尔可夫网</a:t>
            </a:r>
            <a:endParaRPr lang="en-US" altLang="zh-CN" dirty="0"/>
          </a:p>
          <a:p>
            <a:pPr lvl="1"/>
            <a:r>
              <a:rPr lang="zh-CN" altLang="en-US" dirty="0"/>
              <a:t>团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309B1-609A-4048-8D10-F07B8054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60" y="457301"/>
            <a:ext cx="4749834" cy="2023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D15292-26EC-4C84-8437-A5BD9593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13" y="4001294"/>
            <a:ext cx="3922071" cy="21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6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81A87-2981-4292-BD3E-ED05CB06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136BD-A285-4D5D-B101-02092D6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条件随机场（</a:t>
            </a:r>
            <a:r>
              <a:rPr lang="en-US" altLang="zh-CN" dirty="0"/>
              <a:t>CRF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判别式无向图</a:t>
            </a:r>
            <a:r>
              <a:rPr lang="en-US" altLang="zh-CN" dirty="0"/>
              <a:t>(</a:t>
            </a:r>
            <a:r>
              <a:rPr lang="zh-CN" altLang="en-US" dirty="0"/>
              <a:t>生成式模型对联合分布建模，判别式对条件分布建模）</a:t>
            </a:r>
            <a:endParaRPr lang="en-US" altLang="zh-CN" dirty="0"/>
          </a:p>
          <a:p>
            <a:pPr lvl="1"/>
            <a:r>
              <a:rPr lang="zh-CN" altLang="en-US" dirty="0"/>
              <a:t>观测序列、标记序列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885A9-D5AF-4CE7-B3D8-3224033B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19" y="3429000"/>
            <a:ext cx="3152704" cy="17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A526E-A446-4BA4-9276-47289811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 dirty="0"/>
              <a:t>模型评估与选择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B0786-A286-4843-8404-D0B01F2F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经验误差与过拟合</a:t>
            </a:r>
            <a:endParaRPr lang="en-US" altLang="zh-CN" dirty="0"/>
          </a:p>
          <a:p>
            <a:pPr lvl="1"/>
            <a:r>
              <a:rPr lang="zh-CN" altLang="en-US" dirty="0"/>
              <a:t>训练误差</a:t>
            </a:r>
            <a:endParaRPr lang="en-US" altLang="zh-CN" dirty="0"/>
          </a:p>
          <a:p>
            <a:pPr lvl="1"/>
            <a:r>
              <a:rPr lang="zh-CN" altLang="en-US" dirty="0"/>
              <a:t>泛化误差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过拟合</a:t>
            </a:r>
            <a:endParaRPr lang="en-US" altLang="zh-CN" dirty="0"/>
          </a:p>
          <a:p>
            <a:pPr lvl="1"/>
            <a:r>
              <a:rPr lang="zh-CN" altLang="en-US" dirty="0"/>
              <a:t>欠拟合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评估方法</a:t>
            </a:r>
            <a:endParaRPr lang="en-US" altLang="zh-CN" dirty="0"/>
          </a:p>
          <a:p>
            <a:pPr lvl="1"/>
            <a:r>
              <a:rPr lang="zh-CN" altLang="en-US" dirty="0"/>
              <a:t>留出法</a:t>
            </a:r>
            <a:endParaRPr lang="en-US" altLang="zh-CN" dirty="0"/>
          </a:p>
          <a:p>
            <a:pPr lvl="1"/>
            <a:r>
              <a:rPr lang="zh-CN" altLang="en-US" dirty="0"/>
              <a:t>交叉验证法</a:t>
            </a:r>
            <a:endParaRPr lang="en-US" altLang="zh-CN" dirty="0"/>
          </a:p>
          <a:p>
            <a:pPr lvl="1"/>
            <a:r>
              <a:rPr lang="zh-CN" altLang="en-US" dirty="0"/>
              <a:t>自助法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2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A295-779E-4A68-8ECB-83895D2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CFCD-4749-41AD-BEFB-8D3960C3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  <a:endParaRPr lang="en-US" altLang="zh-CN" dirty="0"/>
          </a:p>
          <a:p>
            <a:pPr lvl="1"/>
            <a:r>
              <a:rPr lang="zh-CN" altLang="en-US" dirty="0"/>
              <a:t>错误率和精度</a:t>
            </a:r>
            <a:endParaRPr lang="en-US" altLang="zh-CN" dirty="0"/>
          </a:p>
          <a:p>
            <a:pPr lvl="1"/>
            <a:r>
              <a:rPr lang="zh-CN" altLang="en-US" dirty="0"/>
              <a:t>查准率、查全率、</a:t>
            </a:r>
            <a:r>
              <a:rPr lang="en-US" altLang="zh-CN" dirty="0"/>
              <a:t>F1</a:t>
            </a:r>
          </a:p>
          <a:p>
            <a:pPr lvl="1"/>
            <a:r>
              <a:rPr lang="en-US" altLang="zh-CN" dirty="0"/>
              <a:t>ROC</a:t>
            </a:r>
            <a:r>
              <a:rPr lang="zh-CN" altLang="en-US" dirty="0"/>
              <a:t>和</a:t>
            </a:r>
            <a:r>
              <a:rPr lang="en-US" altLang="zh-CN" dirty="0"/>
              <a:t>AUC</a:t>
            </a:r>
          </a:p>
          <a:p>
            <a:pPr lvl="1"/>
            <a:r>
              <a:rPr lang="zh-CN" altLang="en-US" dirty="0"/>
              <a:t>代价敏感错误率和代价曲线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比较检验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03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68175-14FD-47B9-91AA-0997AC03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32DCF-2C27-441F-8AC3-760CA62C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r>
              <a:rPr lang="zh-CN" altLang="en-US" dirty="0"/>
              <a:t>无监督学习</a:t>
            </a:r>
            <a:endParaRPr lang="en-US" altLang="zh-CN" dirty="0"/>
          </a:p>
          <a:p>
            <a:r>
              <a:rPr lang="zh-CN" altLang="en-US" dirty="0"/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11959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FAB0-3646-42EB-890E-1EC3FF43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C5CCA-92B2-4254-9C01-B2CEA5EF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0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562E-530D-4F74-819D-4FA03208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E3DE5-B018-4FD1-BEE1-082DE7AF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DBBD2-16B9-442D-8A5B-7F828406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FF3DB-4609-484E-8113-92748429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神经元模型</a:t>
            </a:r>
            <a:endParaRPr lang="en-US" altLang="zh-CN" dirty="0"/>
          </a:p>
          <a:p>
            <a:pPr lvl="1"/>
            <a:r>
              <a:rPr lang="en-US" altLang="zh-CN" dirty="0"/>
              <a:t>M-P </a:t>
            </a:r>
            <a:r>
              <a:rPr lang="zh-CN" altLang="en-US" dirty="0"/>
              <a:t>神经元模型</a:t>
            </a:r>
            <a:endParaRPr lang="en-US" altLang="zh-CN" dirty="0"/>
          </a:p>
          <a:p>
            <a:r>
              <a:rPr lang="zh-CN" altLang="en-US" dirty="0"/>
              <a:t>感知机与多层网络</a:t>
            </a:r>
            <a:endParaRPr lang="en-US" altLang="zh-CN" dirty="0"/>
          </a:p>
          <a:p>
            <a:pPr lvl="1"/>
            <a:r>
              <a:rPr lang="zh-CN" altLang="en-US" dirty="0"/>
              <a:t>输入层与输出层</a:t>
            </a:r>
            <a:endParaRPr lang="en-US" altLang="zh-CN" dirty="0"/>
          </a:p>
          <a:p>
            <a:r>
              <a:rPr lang="zh-CN" altLang="en-US" dirty="0"/>
              <a:t>误差逆传播算法</a:t>
            </a:r>
            <a:endParaRPr lang="en-US" altLang="zh-CN" dirty="0"/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BP</a:t>
            </a:r>
            <a:r>
              <a:rPr lang="zh-CN" altLang="en-US" dirty="0"/>
              <a:t>算法和累积</a:t>
            </a:r>
            <a:r>
              <a:rPr lang="en-US" altLang="zh-CN" dirty="0"/>
              <a:t>BP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è¿éåå¾çæè¿°">
            <a:extLst>
              <a:ext uri="{FF2B5EF4-FFF2-40B4-BE49-F238E27FC236}">
                <a16:creationId xmlns:a16="http://schemas.microsoft.com/office/drawing/2014/main" id="{21403718-84DF-4282-B0B1-AE78E374C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951A28-DC08-4400-939E-D2D967AF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56" y="3725693"/>
            <a:ext cx="4079075" cy="2683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435FF1-D055-4832-9CCB-9893864E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38565"/>
            <a:ext cx="5899319" cy="2707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51A6BA-4834-4C4A-A3BF-E8E6AC7D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2" y="4621867"/>
            <a:ext cx="3164630" cy="2010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1CC059-1571-4118-B637-E792D5AB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978" y="4496496"/>
            <a:ext cx="1768604" cy="199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5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3451-E67D-4ED5-BEAE-5C925577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BE328-6569-48F0-9FB2-E4A2324C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BP </a:t>
            </a:r>
            <a:r>
              <a:rPr lang="zh-CN" altLang="en-US" dirty="0"/>
              <a:t>算法训练的多层前馈神经网络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过拟合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早停</a:t>
            </a:r>
            <a:endParaRPr lang="en-US" altLang="zh-CN" dirty="0"/>
          </a:p>
          <a:p>
            <a:pPr lvl="1"/>
            <a:r>
              <a:rPr lang="zh-CN" altLang="en-US" dirty="0"/>
              <a:t>正则化：在误差目标函数中增加一个用于描述网络复杂度的部分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B51F-B58E-46CD-9964-F96E6E1C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9FF0C-0F90-4F8C-B6A3-D139ABAF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RBF </a:t>
            </a:r>
            <a:r>
              <a:rPr lang="zh-CN" altLang="en-US" dirty="0"/>
              <a:t>（径向基函数）网络</a:t>
            </a:r>
            <a:endParaRPr lang="en-US" altLang="zh-CN" dirty="0"/>
          </a:p>
          <a:p>
            <a:r>
              <a:rPr lang="en-US" altLang="zh-CN" dirty="0"/>
              <a:t>ART</a:t>
            </a:r>
            <a:r>
              <a:rPr lang="zh-CN" altLang="en-US" dirty="0"/>
              <a:t>（自适应谐振理论）网络 </a:t>
            </a:r>
            <a:endParaRPr lang="en-US" altLang="zh-CN" dirty="0"/>
          </a:p>
          <a:p>
            <a:pPr lvl="1"/>
            <a:r>
              <a:rPr lang="zh-CN" altLang="en-US" dirty="0"/>
              <a:t>竞争型学习</a:t>
            </a:r>
            <a:endParaRPr lang="en-US" altLang="zh-CN" dirty="0"/>
          </a:p>
          <a:p>
            <a:pPr lvl="1"/>
            <a:r>
              <a:rPr lang="zh-CN" altLang="en-US" dirty="0"/>
              <a:t>比较层、识别层、识别阈值、重置模块</a:t>
            </a:r>
            <a:endParaRPr lang="en-US" altLang="zh-CN" dirty="0"/>
          </a:p>
          <a:p>
            <a:pPr lvl="1"/>
            <a:r>
              <a:rPr lang="zh-CN" altLang="en-US" dirty="0"/>
              <a:t>优点：缓解</a:t>
            </a:r>
            <a:r>
              <a:rPr lang="en-US" altLang="zh-CN" dirty="0"/>
              <a:t>”</a:t>
            </a:r>
            <a:r>
              <a:rPr lang="zh-CN" altLang="en-US" dirty="0"/>
              <a:t>可塑性</a:t>
            </a:r>
            <a:r>
              <a:rPr lang="en-US" altLang="zh-CN" dirty="0"/>
              <a:t>-</a:t>
            </a:r>
            <a:r>
              <a:rPr lang="zh-CN" altLang="en-US" dirty="0"/>
              <a:t>稳定性“窘境，可进行增量学习或在线学习。</a:t>
            </a:r>
            <a:endParaRPr lang="en-US" altLang="zh-CN" dirty="0"/>
          </a:p>
          <a:p>
            <a:r>
              <a:rPr lang="en-US" altLang="zh-CN" dirty="0"/>
              <a:t>SOM</a:t>
            </a:r>
            <a:r>
              <a:rPr lang="zh-CN" altLang="en-US" dirty="0"/>
              <a:t>（自组织映射）</a:t>
            </a:r>
            <a:r>
              <a:rPr lang="en-US" altLang="zh-CN" dirty="0"/>
              <a:t> 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zh-CN" altLang="en-US" dirty="0"/>
              <a:t>竞争学习型的无监督神经网络</a:t>
            </a:r>
            <a:endParaRPr lang="en-US" altLang="zh-CN" dirty="0"/>
          </a:p>
          <a:p>
            <a:pPr lvl="1"/>
            <a:r>
              <a:rPr lang="zh-CN" altLang="en-US" dirty="0"/>
              <a:t>将高维输入数据映射到低维空间</a:t>
            </a:r>
            <a:endParaRPr lang="en-US" altLang="zh-CN" dirty="0"/>
          </a:p>
          <a:p>
            <a:pPr lvl="1"/>
            <a:r>
              <a:rPr lang="zh-CN" altLang="en-US" dirty="0"/>
              <a:t>目标：每个输出层神经元找到合适的权向量，以达到保持拓扑结构的目的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C0B9E-CC0D-436D-80CD-F9F78095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423" y="286257"/>
            <a:ext cx="3152167" cy="28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453</Words>
  <Application>Microsoft Office PowerPoint</Application>
  <PresentationFormat>宽屏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机器学习</vt:lpstr>
      <vt:lpstr>模型评估与选择</vt:lpstr>
      <vt:lpstr>PowerPoint 演示文稿</vt:lpstr>
      <vt:lpstr>算法</vt:lpstr>
      <vt:lpstr>监督学习</vt:lpstr>
      <vt:lpstr>非监督学习</vt:lpstr>
      <vt:lpstr>神经网络</vt:lpstr>
      <vt:lpstr>BP神经网络</vt:lpstr>
      <vt:lpstr>其他神经网络</vt:lpstr>
      <vt:lpstr>PowerPoint 演示文稿</vt:lpstr>
      <vt:lpstr>聚类</vt:lpstr>
      <vt:lpstr>聚类算法</vt:lpstr>
      <vt:lpstr>PowerPoint 演示文稿</vt:lpstr>
      <vt:lpstr>概率图模型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林 妙倩</dc:creator>
  <cp:lastModifiedBy>林 妙倩</cp:lastModifiedBy>
  <cp:revision>75</cp:revision>
  <dcterms:created xsi:type="dcterms:W3CDTF">2018-10-21T05:31:40Z</dcterms:created>
  <dcterms:modified xsi:type="dcterms:W3CDTF">2019-01-16T08:06:30Z</dcterms:modified>
</cp:coreProperties>
</file>