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1" r:id="rId5"/>
    <p:sldId id="262" r:id="rId6"/>
    <p:sldId id="263" r:id="rId7"/>
    <p:sldId id="258" r:id="rId8"/>
    <p:sldId id="265" r:id="rId9"/>
    <p:sldId id="266" r:id="rId10"/>
    <p:sldId id="267" r:id="rId11"/>
    <p:sldId id="259" r:id="rId12"/>
    <p:sldId id="269" r:id="rId13"/>
    <p:sldId id="260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52451-82CF-45F3-BE6A-1DE9C4CC4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E3BC3B-DB1B-4549-B6C3-74394A1A7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412445-3288-4062-BD46-521599F4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BFF8-97FF-4C92-9735-D5680B3ABD34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221E43-B056-4E7F-A8C2-5AF5355A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8B1D5C-552C-4C0E-B819-13E109BA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6BC9-CBC2-4A60-996E-0B16F4E70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014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81FD8-5C0F-4040-B59A-4CAE70578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04036A-6780-47F7-B569-9CE5EBB9D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0EB9A7-FF51-48FA-9F15-B72DC3EE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BFF8-97FF-4C92-9735-D5680B3ABD34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F971CF-1B51-43A4-972A-66E9136AE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E99E9-9F0D-40B2-92B9-DDFFE8A1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6BC9-CBC2-4A60-996E-0B16F4E70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44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8EFF1D-D6FD-4792-BBD8-B5179DB0DB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FE2C45-34E1-4A9A-B8A7-C79AB243A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6E8B8E-C43B-4644-B50F-FA642AC59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BFF8-97FF-4C92-9735-D5680B3ABD34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3D0469-5309-4A9D-97AF-24FB2C9E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A94F5A-A347-4C72-88B0-47049E2D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6BC9-CBC2-4A60-996E-0B16F4E70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64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4BCFB-66EA-4F3D-B6F2-E099A2BD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97EE36-6E85-49F8-A321-D10AB27C0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8CAD57-9AF0-4A67-8E8F-C9E49E435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BFF8-97FF-4C92-9735-D5680B3ABD34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8573F8-C35D-4730-9428-B678C6059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FFC8B-07F5-4553-AF4A-81B042D15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6BC9-CBC2-4A60-996E-0B16F4E70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18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47B4E-1518-4CAE-994F-88B090EF8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B2174C-FE2F-488B-8AFC-686053430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736D31-FD5C-4448-A58E-CDD3A1473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BFF8-97FF-4C92-9735-D5680B3ABD34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2DEF72-713A-490A-A56E-0324DA3D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8FEBC-6DA1-4D6F-9BA0-B0CF0064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6BC9-CBC2-4A60-996E-0B16F4E70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307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CFB60-5D0D-4A05-A1CC-6B85759A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1DF945-ABB5-44E5-A5AB-1995A15AC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32A1E5-E615-473B-906B-793D8A1E9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799A2B-47CA-455A-9377-1BBF38199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BFF8-97FF-4C92-9735-D5680B3ABD34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52F5AE-5A9C-413D-B85E-ADE1A55D2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3EFF7E-B82B-406F-B1D7-2235C13B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6BC9-CBC2-4A60-996E-0B16F4E70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35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AE370-538C-429B-8D36-B32FD252C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908193-3342-4370-AEBC-4405C493C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0013CB-038C-4548-B2E1-EE0407B7E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488971-FCC4-4040-84CB-6BB756DC0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940AAF-5DA6-44ED-91B9-A93F2293D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400929-7906-4991-B5A7-06C59337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BFF8-97FF-4C92-9735-D5680B3ABD34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8B2694-890B-4B8F-9A8F-EEBA752CA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74D264-9243-4083-B9DE-E4D409A8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6BC9-CBC2-4A60-996E-0B16F4E70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8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4849F-B546-44A9-8009-DBE7C8E3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2539DD-13FC-4F0D-9DF6-CE761A76B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BFF8-97FF-4C92-9735-D5680B3ABD34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F36595-276C-4287-853E-CC0EE9CE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D19B0C-586D-403C-A5FA-E4F2C2AB4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6BC9-CBC2-4A60-996E-0B16F4E70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44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01A835-D03D-4108-A3D9-5781FC8A2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BFF8-97FF-4C92-9735-D5680B3ABD34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00793C-6169-46C4-9E94-EB250068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4C9CC2-D301-4089-BEE3-8931A012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6BC9-CBC2-4A60-996E-0B16F4E70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2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4D2E8-F51B-4F4A-A862-5530A2AB5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B3DFD-3E17-4F52-B22A-71671F9BD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4CF0D8-C1DD-4C2C-BDD5-76D3FBB0D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6DC1D3-0037-4922-B5D9-F5CBB2474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BFF8-97FF-4C92-9735-D5680B3ABD34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648190-8590-411A-A8B9-F50BD362F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CE318-0D1E-43A5-B435-08BDCAE8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6BC9-CBC2-4A60-996E-0B16F4E70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49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AAC5C-2441-4D66-90C4-1DE3991F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C07931-2564-4F14-A3EB-A028A47CF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F97624-CE7F-4605-A26D-8DBC49F4F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F7073A-0FCE-4D29-9FA0-E1E38230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BFF8-97FF-4C92-9735-D5680B3ABD34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B2B063-1899-416A-8E2F-4ED4AED80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4812BA-C7CA-4300-88FE-F350F504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6BC9-CBC2-4A60-996E-0B16F4E70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68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934B71-30ED-4941-8D60-A2BD57648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1172FF-FA6C-40BF-A2C4-9D0DE3AB5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EFEB69-D3EA-4605-9C64-9F7DEA5403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CBFF8-97FF-4C92-9735-D5680B3ABD34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461674-A6B3-4356-9F36-D1BDC92F2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715679-90B4-4CF2-9B7F-36D7C3D41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B6BC9-CBC2-4A60-996E-0B16F4E70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280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C873E-B262-470D-B68E-980D0A07F9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机器学习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529BA5-D1FE-428C-9B48-FBA70C4AC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1549" y="3718770"/>
            <a:ext cx="9144000" cy="165576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DB40A6D-C60D-40EC-94FF-469F6AC84A6A}"/>
              </a:ext>
            </a:extLst>
          </p:cNvPr>
          <p:cNvSpPr txBox="1"/>
          <p:nvPr/>
        </p:nvSpPr>
        <p:spPr>
          <a:xfrm>
            <a:off x="9602821" y="5856845"/>
            <a:ext cx="2130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林妙倩</a:t>
            </a:r>
          </a:p>
        </p:txBody>
      </p:sp>
    </p:spTree>
    <p:extLst>
      <p:ext uri="{BB962C8B-B14F-4D97-AF65-F5344CB8AC3E}">
        <p14:creationId xmlns:p14="http://schemas.microsoft.com/office/powerpoint/2010/main" val="2704450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B9094-5435-4EA9-99A5-3FBC761E8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D5EFA2-5805-45DD-88D0-FD8449A07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级联相关网络</a:t>
            </a:r>
            <a:endParaRPr lang="en-US" altLang="zh-CN" dirty="0"/>
          </a:p>
          <a:p>
            <a:pPr lvl="1"/>
            <a:r>
              <a:rPr lang="zh-CN" altLang="en-US" dirty="0"/>
              <a:t>结构自适应网络</a:t>
            </a:r>
            <a:endParaRPr lang="en-US" altLang="zh-CN" dirty="0"/>
          </a:p>
          <a:p>
            <a:pPr lvl="1"/>
            <a:r>
              <a:rPr lang="zh-CN" altLang="en-US" dirty="0"/>
              <a:t>特点：不用设置网络层数等，训练速度快但是在数据较小时容易过拟合</a:t>
            </a:r>
            <a:endParaRPr lang="en-US" altLang="zh-CN" dirty="0"/>
          </a:p>
          <a:p>
            <a:r>
              <a:rPr lang="en-US" altLang="zh-CN" dirty="0"/>
              <a:t>Elman </a:t>
            </a:r>
            <a:r>
              <a:rPr lang="zh-CN" altLang="en-US" dirty="0"/>
              <a:t>网络</a:t>
            </a:r>
            <a:endParaRPr lang="en-US" altLang="zh-CN" dirty="0"/>
          </a:p>
          <a:p>
            <a:pPr lvl="1"/>
            <a:r>
              <a:rPr lang="zh-CN" altLang="en-US" dirty="0"/>
              <a:t>递归神经网络</a:t>
            </a:r>
            <a:r>
              <a:rPr lang="en-US" altLang="zh-CN" dirty="0"/>
              <a:t>:</a:t>
            </a:r>
            <a:r>
              <a:rPr lang="zh-CN" altLang="en-US" dirty="0"/>
              <a:t>允许出现环形结构</a:t>
            </a:r>
            <a:endParaRPr lang="en-US" altLang="zh-CN" dirty="0"/>
          </a:p>
          <a:p>
            <a:r>
              <a:rPr lang="en-US" altLang="zh-CN" dirty="0"/>
              <a:t>Boltzmann</a:t>
            </a:r>
            <a:r>
              <a:rPr lang="zh-CN" altLang="en-US" dirty="0"/>
              <a:t>机</a:t>
            </a:r>
            <a:endParaRPr lang="en-US" altLang="zh-CN" dirty="0"/>
          </a:p>
          <a:p>
            <a:pPr lvl="1"/>
            <a:r>
              <a:rPr lang="zh-CN" altLang="en-US" dirty="0"/>
              <a:t>基于能量的模型</a:t>
            </a:r>
            <a:endParaRPr lang="en-US" altLang="zh-CN" dirty="0"/>
          </a:p>
          <a:p>
            <a:pPr lvl="1"/>
            <a:r>
              <a:rPr lang="zh-CN" altLang="en-US" dirty="0"/>
              <a:t>显层和隐层</a:t>
            </a:r>
            <a:endParaRPr lang="en-US" altLang="zh-CN" dirty="0"/>
          </a:p>
          <a:p>
            <a:pPr lvl="1"/>
            <a:r>
              <a:rPr lang="zh-CN" altLang="en-US" dirty="0"/>
              <a:t>将每个训练样本视为一个状态向量，使其出现的概率尽可能大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9E74A2-7E63-4D38-B3D5-7A17DB284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616" y="444939"/>
            <a:ext cx="5996409" cy="20064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FFAFAC1-22A7-4814-840C-377D8DB96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383" y="3105378"/>
            <a:ext cx="2151838" cy="24175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C5FDBBA-AF02-45B2-A2F5-04E6094F6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274" y="3173840"/>
            <a:ext cx="3010678" cy="165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98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CC536-A1E1-4561-9FD8-A83E04057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09248C-0B89-4787-A49C-C94B828D4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性能度量</a:t>
            </a:r>
            <a:endParaRPr lang="en-US" altLang="zh-CN" dirty="0"/>
          </a:p>
          <a:p>
            <a:pPr lvl="1"/>
            <a:r>
              <a:rPr lang="zh-CN" altLang="en-US" dirty="0"/>
              <a:t>外部指标：</a:t>
            </a:r>
            <a:r>
              <a:rPr lang="en-US" altLang="zh-CN" dirty="0"/>
              <a:t>JC</a:t>
            </a:r>
            <a:r>
              <a:rPr lang="zh-CN" altLang="en-US" dirty="0"/>
              <a:t>系数、</a:t>
            </a:r>
            <a:r>
              <a:rPr lang="en-US" altLang="zh-CN" dirty="0"/>
              <a:t>FM</a:t>
            </a:r>
            <a:r>
              <a:rPr lang="zh-CN" altLang="en-US" dirty="0"/>
              <a:t>指数、</a:t>
            </a:r>
            <a:r>
              <a:rPr lang="en-US" altLang="zh-CN" dirty="0"/>
              <a:t>RI</a:t>
            </a:r>
            <a:r>
              <a:rPr lang="zh-CN" altLang="en-US" dirty="0"/>
              <a:t>指数</a:t>
            </a:r>
            <a:endParaRPr lang="en-US" altLang="zh-CN" dirty="0"/>
          </a:p>
          <a:p>
            <a:pPr lvl="1"/>
            <a:r>
              <a:rPr lang="zh-CN" altLang="en-US" dirty="0"/>
              <a:t>内部指标：</a:t>
            </a:r>
            <a:r>
              <a:rPr lang="en-US" altLang="zh-CN" dirty="0"/>
              <a:t>DB</a:t>
            </a:r>
            <a:r>
              <a:rPr lang="zh-CN" altLang="en-US" dirty="0"/>
              <a:t>指数、</a:t>
            </a:r>
            <a:r>
              <a:rPr lang="en-US" altLang="zh-CN" dirty="0"/>
              <a:t>Dunn</a:t>
            </a:r>
            <a:r>
              <a:rPr lang="zh-CN" altLang="en-US" dirty="0"/>
              <a:t>指数‘</a:t>
            </a:r>
            <a:endParaRPr lang="en-US" altLang="zh-CN" dirty="0"/>
          </a:p>
          <a:p>
            <a:r>
              <a:rPr lang="zh-CN" altLang="en-US" dirty="0"/>
              <a:t>距离计算</a:t>
            </a:r>
            <a:endParaRPr lang="en-US" altLang="zh-CN" dirty="0"/>
          </a:p>
          <a:p>
            <a:pPr lvl="1"/>
            <a:r>
              <a:rPr lang="zh-CN" altLang="en-US" dirty="0"/>
              <a:t>有序属性：闵科夫斯基距离</a:t>
            </a:r>
            <a:endParaRPr lang="en-US" altLang="zh-CN" dirty="0"/>
          </a:p>
          <a:p>
            <a:pPr lvl="1"/>
            <a:r>
              <a:rPr lang="zh-CN" altLang="en-US" dirty="0"/>
              <a:t>无序属性：</a:t>
            </a:r>
            <a:r>
              <a:rPr lang="en-US" altLang="zh-CN" dirty="0"/>
              <a:t>VDM</a:t>
            </a:r>
          </a:p>
          <a:p>
            <a:pPr lvl="1"/>
            <a:r>
              <a:rPr lang="zh-CN" altLang="en-US" dirty="0"/>
              <a:t>非度量距离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87199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FA264-6AAB-435C-BAE8-744A14A80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ED4B43-C816-4883-9A87-C4B160C98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原型聚类</a:t>
            </a:r>
            <a:endParaRPr lang="en-US" altLang="zh-CN" dirty="0"/>
          </a:p>
          <a:p>
            <a:pPr lvl="1"/>
            <a:r>
              <a:rPr lang="en-US" altLang="zh-CN" dirty="0"/>
              <a:t>K-means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/>
              <a:t>学习向量量化</a:t>
            </a:r>
            <a:r>
              <a:rPr lang="en-US" altLang="zh-CN"/>
              <a:t>(</a:t>
            </a:r>
            <a:r>
              <a:rPr lang="en-US" altLang="zh-CN" dirty="0"/>
              <a:t>LVQ)</a:t>
            </a:r>
          </a:p>
          <a:p>
            <a:pPr lvl="2"/>
            <a:r>
              <a:rPr lang="zh-CN" altLang="en-US" dirty="0"/>
              <a:t>特点：假设样本数据带有类别标记。</a:t>
            </a:r>
          </a:p>
        </p:txBody>
      </p:sp>
    </p:spTree>
    <p:extLst>
      <p:ext uri="{BB962C8B-B14F-4D97-AF65-F5344CB8AC3E}">
        <p14:creationId xmlns:p14="http://schemas.microsoft.com/office/powerpoint/2010/main" val="3703161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2BA3C-4A79-4CF7-8C92-FCC3DCAB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概率图模型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C02F4C-9A5F-47F8-BA17-1CCE09A5F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隐马尔可夫模型</a:t>
            </a:r>
            <a:r>
              <a:rPr lang="en-US" altLang="zh-CN" dirty="0"/>
              <a:t>(HMM)</a:t>
            </a:r>
          </a:p>
          <a:p>
            <a:pPr lvl="1"/>
            <a:r>
              <a:rPr lang="zh-CN" altLang="en-US" dirty="0"/>
              <a:t>贝叶斯网</a:t>
            </a:r>
            <a:endParaRPr lang="en-US" altLang="zh-CN" dirty="0"/>
          </a:p>
          <a:p>
            <a:pPr lvl="1"/>
            <a:r>
              <a:rPr lang="zh-CN" altLang="en-US" dirty="0"/>
              <a:t>隐变量和观测变量</a:t>
            </a:r>
            <a:endParaRPr lang="en-US" altLang="zh-CN" dirty="0"/>
          </a:p>
          <a:p>
            <a:pPr lvl="1"/>
            <a:r>
              <a:rPr lang="zh-CN" altLang="en-US" dirty="0"/>
              <a:t>时序数据建模</a:t>
            </a:r>
            <a:endParaRPr lang="en-US" altLang="zh-CN" dirty="0"/>
          </a:p>
          <a:p>
            <a:pPr lvl="1"/>
            <a:r>
              <a:rPr lang="zh-CN" altLang="en-US" dirty="0"/>
              <a:t>马尔可夫链：系统下一时刻的状态仅由当前状态决定</a:t>
            </a:r>
            <a:endParaRPr lang="en-US" altLang="zh-CN" dirty="0"/>
          </a:p>
          <a:p>
            <a:r>
              <a:rPr lang="zh-CN" altLang="en-US" dirty="0"/>
              <a:t>马尔可夫随机场（</a:t>
            </a:r>
            <a:r>
              <a:rPr lang="en-US" altLang="zh-CN" dirty="0"/>
              <a:t>MRF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马尔可夫网</a:t>
            </a:r>
            <a:endParaRPr lang="en-US" altLang="zh-CN" dirty="0"/>
          </a:p>
          <a:p>
            <a:pPr lvl="1"/>
            <a:r>
              <a:rPr lang="zh-CN" altLang="en-US" dirty="0"/>
              <a:t>团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4309B1-609A-4048-8D10-F07B80545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860" y="457301"/>
            <a:ext cx="4749834" cy="20236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4D15292-26EC-4C84-8437-A5BD95937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313" y="4001294"/>
            <a:ext cx="3922071" cy="213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61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81A87-2981-4292-BD3E-ED05CB063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9136BD-A285-4D5D-B101-02092D6E9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条件随机场（</a:t>
            </a:r>
            <a:r>
              <a:rPr lang="en-US" altLang="zh-CN" dirty="0"/>
              <a:t>CRF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判别式无向图</a:t>
            </a:r>
            <a:r>
              <a:rPr lang="en-US" altLang="zh-CN" dirty="0"/>
              <a:t>(</a:t>
            </a:r>
            <a:r>
              <a:rPr lang="zh-CN" altLang="en-US" dirty="0"/>
              <a:t>生成式模型对联合分布建模，判别式对条件分布建模）</a:t>
            </a:r>
            <a:endParaRPr lang="en-US" altLang="zh-CN" dirty="0"/>
          </a:p>
          <a:p>
            <a:pPr lvl="1"/>
            <a:r>
              <a:rPr lang="zh-CN" altLang="en-US" dirty="0"/>
              <a:t>观测序列、标记序列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0885A9-D5AF-4CE7-B3D8-3224033BC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219" y="3429000"/>
            <a:ext cx="3152704" cy="172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8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A526E-A446-4BA4-9276-47289811D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2"/>
            <a:ext cx="10515600" cy="1325563"/>
          </a:xfrm>
        </p:spPr>
        <p:txBody>
          <a:bodyPr/>
          <a:lstStyle/>
          <a:p>
            <a:r>
              <a:rPr lang="zh-CN" altLang="en-US" dirty="0"/>
              <a:t>模型评估与选择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3B0786-A286-4843-8404-D0B01F2FF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75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经验误差与过拟合</a:t>
            </a:r>
            <a:endParaRPr lang="en-US" altLang="zh-CN" dirty="0"/>
          </a:p>
          <a:p>
            <a:pPr lvl="1"/>
            <a:r>
              <a:rPr lang="zh-CN" altLang="en-US" dirty="0"/>
              <a:t>训练误差</a:t>
            </a:r>
            <a:endParaRPr lang="en-US" altLang="zh-CN" dirty="0"/>
          </a:p>
          <a:p>
            <a:pPr lvl="1"/>
            <a:r>
              <a:rPr lang="zh-CN" altLang="en-US" dirty="0"/>
              <a:t>泛化误差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过拟合</a:t>
            </a:r>
            <a:endParaRPr lang="en-US" altLang="zh-CN" dirty="0"/>
          </a:p>
          <a:p>
            <a:pPr lvl="1"/>
            <a:r>
              <a:rPr lang="zh-CN" altLang="en-US" dirty="0"/>
              <a:t>欠拟合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评估方法</a:t>
            </a:r>
            <a:endParaRPr lang="en-US" altLang="zh-CN" dirty="0"/>
          </a:p>
          <a:p>
            <a:pPr lvl="1"/>
            <a:r>
              <a:rPr lang="zh-CN" altLang="en-US" dirty="0"/>
              <a:t>留出法</a:t>
            </a:r>
            <a:endParaRPr lang="en-US" altLang="zh-CN" dirty="0"/>
          </a:p>
          <a:p>
            <a:pPr lvl="1"/>
            <a:r>
              <a:rPr lang="zh-CN" altLang="en-US" dirty="0"/>
              <a:t>交叉验证法</a:t>
            </a:r>
            <a:endParaRPr lang="en-US" altLang="zh-CN" dirty="0"/>
          </a:p>
          <a:p>
            <a:pPr lvl="1"/>
            <a:r>
              <a:rPr lang="zh-CN" altLang="en-US" dirty="0"/>
              <a:t>自助法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2278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0A295-779E-4A68-8ECB-83895D29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6CFCD-4749-41AD-BEFB-8D3960C3B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性能度量</a:t>
            </a:r>
            <a:endParaRPr lang="en-US" altLang="zh-CN" dirty="0"/>
          </a:p>
          <a:p>
            <a:pPr lvl="1"/>
            <a:r>
              <a:rPr lang="zh-CN" altLang="en-US" dirty="0"/>
              <a:t>错误率和精度</a:t>
            </a:r>
            <a:endParaRPr lang="en-US" altLang="zh-CN" dirty="0"/>
          </a:p>
          <a:p>
            <a:pPr lvl="1"/>
            <a:r>
              <a:rPr lang="zh-CN" altLang="en-US" dirty="0"/>
              <a:t>查准率、查全率、</a:t>
            </a:r>
            <a:r>
              <a:rPr lang="en-US" altLang="zh-CN" dirty="0"/>
              <a:t>F1</a:t>
            </a:r>
          </a:p>
          <a:p>
            <a:pPr lvl="1"/>
            <a:r>
              <a:rPr lang="en-US" altLang="zh-CN" dirty="0"/>
              <a:t>ROC</a:t>
            </a:r>
            <a:r>
              <a:rPr lang="zh-CN" altLang="en-US" dirty="0"/>
              <a:t>和</a:t>
            </a:r>
            <a:r>
              <a:rPr lang="en-US" altLang="zh-CN" dirty="0"/>
              <a:t>AUC</a:t>
            </a:r>
          </a:p>
          <a:p>
            <a:pPr lvl="1"/>
            <a:r>
              <a:rPr lang="zh-CN" altLang="en-US" dirty="0"/>
              <a:t>代价敏感错误率和代价曲线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比较检验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4033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68175-14FD-47B9-91AA-0997AC031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032DCF-2C27-441F-8AC3-760CA62C3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监督学习</a:t>
            </a:r>
            <a:endParaRPr lang="en-US" altLang="zh-CN" dirty="0"/>
          </a:p>
          <a:p>
            <a:r>
              <a:rPr lang="zh-CN" altLang="en-US" dirty="0"/>
              <a:t>无监督学习</a:t>
            </a:r>
            <a:endParaRPr lang="en-US" altLang="zh-CN" dirty="0"/>
          </a:p>
          <a:p>
            <a:r>
              <a:rPr lang="zh-CN" altLang="en-US" dirty="0"/>
              <a:t>强化学习</a:t>
            </a:r>
          </a:p>
        </p:txBody>
      </p:sp>
    </p:spTree>
    <p:extLst>
      <p:ext uri="{BB962C8B-B14F-4D97-AF65-F5344CB8AC3E}">
        <p14:creationId xmlns:p14="http://schemas.microsoft.com/office/powerpoint/2010/main" val="119593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3FAB0-3646-42EB-890E-1EC3FF438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监督学习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2C5CCA-92B2-4254-9C01-B2CEA5EF9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501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8562E-530D-4F74-819D-4FA03208B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非监督学习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CE3DE5-B018-4FD1-BEE1-082DE7AF9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013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DBBD2-16B9-442D-8A5B-7F828406A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FF3DB-4609-484E-8113-92748429F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神经元模型</a:t>
            </a:r>
            <a:endParaRPr lang="en-US" altLang="zh-CN" dirty="0"/>
          </a:p>
          <a:p>
            <a:pPr lvl="1"/>
            <a:r>
              <a:rPr lang="en-US" altLang="zh-CN" dirty="0"/>
              <a:t>M-P </a:t>
            </a:r>
            <a:r>
              <a:rPr lang="zh-CN" altLang="en-US" dirty="0"/>
              <a:t>神经元模型</a:t>
            </a:r>
            <a:endParaRPr lang="en-US" altLang="zh-CN" dirty="0"/>
          </a:p>
          <a:p>
            <a:r>
              <a:rPr lang="zh-CN" altLang="en-US" dirty="0"/>
              <a:t>感知机与多层网络</a:t>
            </a:r>
            <a:endParaRPr lang="en-US" altLang="zh-CN" dirty="0"/>
          </a:p>
          <a:p>
            <a:pPr lvl="1"/>
            <a:r>
              <a:rPr lang="zh-CN" altLang="en-US" dirty="0"/>
              <a:t>输入层与输出层</a:t>
            </a:r>
            <a:endParaRPr lang="en-US" altLang="zh-CN" dirty="0"/>
          </a:p>
          <a:p>
            <a:r>
              <a:rPr lang="zh-CN" altLang="en-US" dirty="0"/>
              <a:t>误差逆传播算法</a:t>
            </a:r>
            <a:endParaRPr lang="en-US" altLang="zh-CN" dirty="0"/>
          </a:p>
          <a:p>
            <a:pPr lvl="1"/>
            <a:r>
              <a:rPr lang="zh-CN" altLang="en-US" dirty="0"/>
              <a:t>标准</a:t>
            </a:r>
            <a:r>
              <a:rPr lang="en-US" altLang="zh-CN" dirty="0"/>
              <a:t>BP</a:t>
            </a:r>
            <a:r>
              <a:rPr lang="zh-CN" altLang="en-US" dirty="0"/>
              <a:t>算法和累积</a:t>
            </a:r>
            <a:r>
              <a:rPr lang="en-US" altLang="zh-CN" dirty="0"/>
              <a:t>BP</a:t>
            </a:r>
            <a:r>
              <a:rPr lang="zh-CN" altLang="en-US" dirty="0"/>
              <a:t>算法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AutoShape 2" descr="è¿éåå¾çæè¿°">
            <a:extLst>
              <a:ext uri="{FF2B5EF4-FFF2-40B4-BE49-F238E27FC236}">
                <a16:creationId xmlns:a16="http://schemas.microsoft.com/office/drawing/2014/main" id="{21403718-84DF-4282-B0B1-AE78E374C2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951A28-DC08-4400-939E-D2D967AFA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456" y="3725693"/>
            <a:ext cx="4079075" cy="26832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F435FF1-D055-4832-9CCB-9893864E9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538565"/>
            <a:ext cx="5899319" cy="27076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A51A6BA-4834-4C4A-A3BF-E8E6AC7D6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22" y="4621867"/>
            <a:ext cx="3164630" cy="20103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F1CC059-1571-4118-B637-E792D5AB8F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3978" y="4496496"/>
            <a:ext cx="1768604" cy="199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51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43451-E67D-4ED5-BEAE-5C9255774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BP</a:t>
            </a:r>
            <a:r>
              <a:rPr lang="zh-CN" altLang="en-US" dirty="0"/>
              <a:t>神经网络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3BE328-6569-48F0-9FB2-E4A2324C9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BP </a:t>
            </a:r>
            <a:r>
              <a:rPr lang="zh-CN" altLang="en-US" dirty="0"/>
              <a:t>算法训练的多层前馈神经网络</a:t>
            </a:r>
            <a:endParaRPr lang="en-US" altLang="zh-CN" dirty="0"/>
          </a:p>
          <a:p>
            <a:r>
              <a:rPr lang="zh-CN" altLang="en-US" dirty="0"/>
              <a:t>缺点</a:t>
            </a:r>
            <a:endParaRPr lang="en-US" altLang="zh-CN" dirty="0"/>
          </a:p>
          <a:p>
            <a:pPr lvl="1"/>
            <a:r>
              <a:rPr lang="zh-CN" altLang="en-US" dirty="0"/>
              <a:t>过拟合</a:t>
            </a:r>
            <a:endParaRPr lang="en-US" altLang="zh-CN" dirty="0"/>
          </a:p>
          <a:p>
            <a:r>
              <a:rPr lang="zh-CN" altLang="en-US" dirty="0"/>
              <a:t>解决方法</a:t>
            </a:r>
            <a:endParaRPr lang="en-US" altLang="zh-CN" dirty="0"/>
          </a:p>
          <a:p>
            <a:pPr lvl="1"/>
            <a:r>
              <a:rPr lang="zh-CN" altLang="en-US" dirty="0"/>
              <a:t>早停</a:t>
            </a:r>
            <a:endParaRPr lang="en-US" altLang="zh-CN" dirty="0"/>
          </a:p>
          <a:p>
            <a:pPr lvl="1"/>
            <a:r>
              <a:rPr lang="zh-CN" altLang="en-US" dirty="0"/>
              <a:t>正则化：在误差目标函数中增加一个用于描述网络复杂度的部分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884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5B51F-B58E-46CD-9964-F96E6E1CD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其他神经网络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79FF0C-0F90-4F8C-B6A3-D139ABAF5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RBF </a:t>
            </a:r>
            <a:r>
              <a:rPr lang="zh-CN" altLang="en-US" dirty="0"/>
              <a:t>（径向基函数）网络</a:t>
            </a:r>
            <a:endParaRPr lang="en-US" altLang="zh-CN" dirty="0"/>
          </a:p>
          <a:p>
            <a:r>
              <a:rPr lang="en-US" altLang="zh-CN" dirty="0"/>
              <a:t>ART</a:t>
            </a:r>
            <a:r>
              <a:rPr lang="zh-CN" altLang="en-US" dirty="0"/>
              <a:t>（自适应谐振理论）网络 </a:t>
            </a:r>
            <a:endParaRPr lang="en-US" altLang="zh-CN" dirty="0"/>
          </a:p>
          <a:p>
            <a:pPr lvl="1"/>
            <a:r>
              <a:rPr lang="zh-CN" altLang="en-US" dirty="0"/>
              <a:t>竞争型学习</a:t>
            </a:r>
            <a:endParaRPr lang="en-US" altLang="zh-CN" dirty="0"/>
          </a:p>
          <a:p>
            <a:pPr lvl="1"/>
            <a:r>
              <a:rPr lang="zh-CN" altLang="en-US" dirty="0"/>
              <a:t>比较层、识别层、识别阈值、重置模块</a:t>
            </a:r>
            <a:endParaRPr lang="en-US" altLang="zh-CN" dirty="0"/>
          </a:p>
          <a:p>
            <a:pPr lvl="1"/>
            <a:r>
              <a:rPr lang="zh-CN" altLang="en-US" dirty="0"/>
              <a:t>优点：缓解</a:t>
            </a:r>
            <a:r>
              <a:rPr lang="en-US" altLang="zh-CN" dirty="0"/>
              <a:t>”</a:t>
            </a:r>
            <a:r>
              <a:rPr lang="zh-CN" altLang="en-US" dirty="0"/>
              <a:t>可塑性</a:t>
            </a:r>
            <a:r>
              <a:rPr lang="en-US" altLang="zh-CN" dirty="0"/>
              <a:t>-</a:t>
            </a:r>
            <a:r>
              <a:rPr lang="zh-CN" altLang="en-US" dirty="0"/>
              <a:t>稳定性“窘境，可进行增量学习或在线学习。</a:t>
            </a:r>
            <a:endParaRPr lang="en-US" altLang="zh-CN" dirty="0"/>
          </a:p>
          <a:p>
            <a:r>
              <a:rPr lang="en-US" altLang="zh-CN" dirty="0"/>
              <a:t>SOM</a:t>
            </a:r>
            <a:r>
              <a:rPr lang="zh-CN" altLang="en-US" dirty="0"/>
              <a:t>（自组织映射）</a:t>
            </a:r>
            <a:r>
              <a:rPr lang="en-US" altLang="zh-CN" dirty="0"/>
              <a:t> </a:t>
            </a:r>
            <a:r>
              <a:rPr lang="zh-CN" altLang="en-US" dirty="0"/>
              <a:t>网络</a:t>
            </a:r>
            <a:endParaRPr lang="en-US" altLang="zh-CN" dirty="0"/>
          </a:p>
          <a:p>
            <a:pPr lvl="1"/>
            <a:r>
              <a:rPr lang="zh-CN" altLang="en-US" dirty="0"/>
              <a:t>竞争学习型的无监督神经网络</a:t>
            </a:r>
            <a:endParaRPr lang="en-US" altLang="zh-CN" dirty="0"/>
          </a:p>
          <a:p>
            <a:pPr lvl="1"/>
            <a:r>
              <a:rPr lang="zh-CN" altLang="en-US" dirty="0"/>
              <a:t>将高维输入数据映射到低维空间</a:t>
            </a:r>
            <a:endParaRPr lang="en-US" altLang="zh-CN" dirty="0"/>
          </a:p>
          <a:p>
            <a:pPr lvl="1"/>
            <a:r>
              <a:rPr lang="zh-CN" altLang="en-US" dirty="0"/>
              <a:t>目标：每个输出层神经元找到合适的权向量，以达到保持拓扑结构的目的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AC0B9E-CC0D-436D-80CD-F9F780956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423" y="286257"/>
            <a:ext cx="3152167" cy="280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09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</TotalTime>
  <Words>391</Words>
  <Application>Microsoft Office PowerPoint</Application>
  <PresentationFormat>宽屏</PresentationFormat>
  <Paragraphs>87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机器学习</vt:lpstr>
      <vt:lpstr>模型评估与选择</vt:lpstr>
      <vt:lpstr>PowerPoint 演示文稿</vt:lpstr>
      <vt:lpstr>算法</vt:lpstr>
      <vt:lpstr>监督学习</vt:lpstr>
      <vt:lpstr>非监督学习</vt:lpstr>
      <vt:lpstr>神经网络</vt:lpstr>
      <vt:lpstr>BP神经网络</vt:lpstr>
      <vt:lpstr>其他神经网络</vt:lpstr>
      <vt:lpstr>PowerPoint 演示文稿</vt:lpstr>
      <vt:lpstr>聚类</vt:lpstr>
      <vt:lpstr>聚类算法</vt:lpstr>
      <vt:lpstr>概率图模型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</dc:title>
  <dc:creator>林 妙倩</dc:creator>
  <cp:lastModifiedBy>林 妙倩</cp:lastModifiedBy>
  <cp:revision>69</cp:revision>
  <dcterms:created xsi:type="dcterms:W3CDTF">2018-10-21T05:31:40Z</dcterms:created>
  <dcterms:modified xsi:type="dcterms:W3CDTF">2019-01-15T12:24:42Z</dcterms:modified>
</cp:coreProperties>
</file>