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2"/>
  </p:notesMasterIdLst>
  <p:handoutMasterIdLst>
    <p:handoutMasterId r:id="rId43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3" r:id="rId29"/>
    <p:sldId id="904" r:id="rId30"/>
    <p:sldId id="905" r:id="rId31"/>
    <p:sldId id="906" r:id="rId32"/>
    <p:sldId id="907" r:id="rId33"/>
    <p:sldId id="908" r:id="rId34"/>
    <p:sldId id="909" r:id="rId35"/>
    <p:sldId id="910" r:id="rId36"/>
    <p:sldId id="911" r:id="rId37"/>
    <p:sldId id="912" r:id="rId38"/>
    <p:sldId id="913" r:id="rId39"/>
    <p:sldId id="914" r:id="rId40"/>
    <p:sldId id="275" r:id="rId41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10" d="100"/>
          <a:sy n="110" d="100"/>
        </p:scale>
        <p:origin x="1872" y="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2017-05-08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04" y="158496"/>
            <a:ext cx="4464496" cy="402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/40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64B7C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2" y="3914710"/>
            <a:ext cx="925952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 smtClean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13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    문서 </a:t>
            </a:r>
            <a:r>
              <a:rPr lang="ko-KR" altLang="en-US" dirty="0"/>
              <a:t>객체 모델</a:t>
            </a:r>
            <a:endParaRPr lang="ko-KR" altLang="en-US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웹 페이지 생성 순서</a:t>
            </a:r>
            <a:endParaRPr lang="ko-KR" altLang="en-US" dirty="0" smtClean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47" y="1046366"/>
            <a:ext cx="7797051" cy="888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49" y="1976101"/>
            <a:ext cx="7814475" cy="395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027" y="5107729"/>
            <a:ext cx="3721397" cy="164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8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script </a:t>
            </a:r>
            <a:r>
              <a:rPr lang="ko-KR" altLang="en-US" dirty="0"/>
              <a:t>태그를 아래에 삽입하면 </a:t>
            </a:r>
            <a:r>
              <a:rPr lang="en-US" altLang="ko-KR" dirty="0"/>
              <a:t>HTML </a:t>
            </a:r>
            <a:r>
              <a:rPr lang="ko-KR" altLang="en-US" dirty="0"/>
              <a:t>표준에 어긋나며 </a:t>
            </a:r>
            <a:r>
              <a:rPr lang="en-US" altLang="ko-KR" dirty="0"/>
              <a:t>HTML </a:t>
            </a:r>
            <a:r>
              <a:rPr lang="ko-KR" altLang="en-US" dirty="0"/>
              <a:t>페이지의 규모가 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클 </a:t>
            </a:r>
            <a:r>
              <a:rPr lang="ko-KR" altLang="en-US" dirty="0"/>
              <a:t>때 </a:t>
            </a:r>
            <a:r>
              <a:rPr lang="ko-KR" altLang="en-US" dirty="0" smtClean="0"/>
              <a:t>유지 보수가 어려움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이벤트 </a:t>
            </a:r>
            <a:r>
              <a:rPr lang="ko-KR" altLang="en-US" dirty="0" smtClean="0">
                <a:sym typeface="Wingdings" panose="05000000000000000000" pitchFamily="2" charset="2"/>
              </a:rPr>
              <a:t>기능 사용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웹 페이지 생성 순서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89" y="1804497"/>
            <a:ext cx="6955215" cy="278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89" y="4626484"/>
            <a:ext cx="6955215" cy="196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808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문서 객체 선택 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HTML </a:t>
            </a:r>
            <a:r>
              <a:rPr lang="ko-KR" altLang="en-US" dirty="0"/>
              <a:t>태그를 자바스크립트에서 문서 객체로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문서 객체를 선택하면 자바스크립트로 실행 중에 내부 글자를 변경하거나 </a:t>
            </a:r>
            <a:r>
              <a:rPr lang="ko-KR" altLang="en-US" dirty="0" smtClean="0"/>
              <a:t>스타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일을 </a:t>
            </a:r>
            <a:r>
              <a:rPr lang="ko-KR" altLang="en-US" dirty="0"/>
              <a:t>변경할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endParaRPr lang="en-US" altLang="ko-KR" dirty="0" smtClean="0"/>
          </a:p>
          <a:p>
            <a:pPr>
              <a:spcAft>
                <a:spcPts val="200"/>
              </a:spcAft>
            </a:pPr>
            <a:r>
              <a:rPr lang="en-US" altLang="ko-KR" dirty="0"/>
              <a:t>1</a:t>
            </a:r>
            <a:r>
              <a:rPr lang="ko-KR" altLang="en-US" dirty="0"/>
              <a:t>개의 문서 객체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선택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94" y="3318619"/>
            <a:ext cx="6480720" cy="137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7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13-1]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선택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07" y="1437564"/>
            <a:ext cx="7392382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56" y="6012282"/>
            <a:ext cx="2307133" cy="47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5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13-2] </a:t>
            </a:r>
            <a:r>
              <a:rPr lang="en-US" altLang="ko-KR" dirty="0" err="1"/>
              <a:t>querySelector</a:t>
            </a:r>
            <a:r>
              <a:rPr lang="en-US" altLang="ko-KR" dirty="0"/>
              <a:t>( 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querySelector</a:t>
            </a:r>
            <a:r>
              <a:rPr lang="en-US" altLang="ko-KR" dirty="0"/>
              <a:t>( 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/>
              <a:t>:</a:t>
            </a:r>
            <a:r>
              <a:rPr lang="ko-KR" altLang="en-US" dirty="0" smtClean="0"/>
              <a:t> 매개 </a:t>
            </a:r>
            <a:r>
              <a:rPr lang="ko-KR" altLang="en-US" dirty="0"/>
              <a:t>변수로 전달한 </a:t>
            </a:r>
            <a:r>
              <a:rPr lang="en-US" altLang="ko-KR" dirty="0"/>
              <a:t>CSS </a:t>
            </a:r>
            <a:r>
              <a:rPr lang="ko-KR" altLang="en-US" dirty="0" err="1"/>
              <a:t>선택자로</a:t>
            </a:r>
            <a:r>
              <a:rPr lang="ko-KR" altLang="en-US" dirty="0"/>
              <a:t> 선택되는 ‘첫 번째 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</a:t>
            </a:r>
            <a:r>
              <a:rPr lang="ko-KR" altLang="en-US" dirty="0" smtClean="0"/>
              <a:t>태그</a:t>
            </a:r>
            <a:r>
              <a:rPr lang="ko-KR" altLang="en-US" dirty="0"/>
              <a:t>’만 </a:t>
            </a:r>
            <a:r>
              <a:rPr lang="ko-KR" altLang="en-US" dirty="0" smtClean="0"/>
              <a:t>선택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선택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53140"/>
            <a:ext cx="6696744" cy="465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979" y="5373216"/>
            <a:ext cx="2168357" cy="11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25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여러 개의 문서 객체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13-3] </a:t>
            </a:r>
            <a:r>
              <a:rPr lang="en-US" altLang="ko-KR" dirty="0" err="1"/>
              <a:t>document.querySelectorAll</a:t>
            </a:r>
            <a:r>
              <a:rPr lang="en-US" altLang="ko-KR" dirty="0"/>
              <a:t>( ) </a:t>
            </a:r>
            <a:r>
              <a:rPr lang="ko-KR" altLang="en-US" dirty="0" err="1"/>
              <a:t>메소드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선택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425840"/>
            <a:ext cx="8064896" cy="164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6" y="3866800"/>
            <a:ext cx="7920879" cy="268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선택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46366"/>
            <a:ext cx="8175492" cy="491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581128"/>
            <a:ext cx="2822625" cy="128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5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문자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13-4] </a:t>
            </a:r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문서 객체의 </a:t>
            </a:r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속성을 변경해서 내부 문자를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400600" cy="1050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55126"/>
            <a:ext cx="7776864" cy="287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8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70" y="1092247"/>
            <a:ext cx="7920880" cy="253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03567"/>
            <a:ext cx="3779688" cy="89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2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13-5] </a:t>
            </a:r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/>
              <a:t>속성과 이스케이프 </a:t>
            </a:r>
            <a:r>
              <a:rPr lang="ko-KR" altLang="en-US" dirty="0" smtClean="0"/>
              <a:t>문자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이스케이프 문자를 사용해 태그 내부에 </a:t>
            </a:r>
            <a:r>
              <a:rPr lang="en-US" altLang="ko-KR" dirty="0"/>
              <a:t>HTML </a:t>
            </a:r>
            <a:r>
              <a:rPr lang="ko-KR" altLang="en-US" dirty="0"/>
              <a:t>태그 형식의 글자를 </a:t>
            </a:r>
            <a:r>
              <a:rPr lang="ko-KR" altLang="en-US" dirty="0" smtClean="0"/>
              <a:t>입력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82" y="1749592"/>
            <a:ext cx="7416824" cy="3912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82" y="5675692"/>
            <a:ext cx="7416824" cy="94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615" y="5669201"/>
            <a:ext cx="2588691" cy="8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4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ko-KR" altLang="en-US" dirty="0"/>
              <a:t>문서 객체 모델이 무엇인지 이해합니다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객체를 선택하는 방법을 이해합니다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객체를 조작하는 방법을 이해합니다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문서 객체에 이벤트를 연결하는 방법을 이해합니다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ko-KR" altLang="en-US" dirty="0"/>
              <a:t>문서 객체 모델 관련 용어 </a:t>
            </a:r>
            <a:endParaRPr lang="en-US" altLang="ko-KR" dirty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페이지 생성 순서 </a:t>
            </a:r>
            <a:endParaRPr lang="en-US" altLang="ko-KR" dirty="0"/>
          </a:p>
          <a:p>
            <a:pPr lvl="1"/>
            <a:r>
              <a:rPr lang="ko-KR" altLang="en-US" dirty="0" smtClean="0"/>
              <a:t>문서 </a:t>
            </a:r>
            <a:r>
              <a:rPr lang="ko-KR" altLang="en-US" dirty="0"/>
              <a:t>객체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/>
              <a:t>문서 객체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/>
            <a:r>
              <a:rPr lang="ko-KR" altLang="en-US" dirty="0"/>
              <a:t>이벤트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스타일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13-6] </a:t>
            </a:r>
            <a:r>
              <a:rPr lang="en-US" altLang="ko-KR" dirty="0"/>
              <a:t>style </a:t>
            </a:r>
            <a:r>
              <a:rPr lang="ko-KR" altLang="en-US" dirty="0"/>
              <a:t>속성을 사용한 스타일 조작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03" y="1386651"/>
            <a:ext cx="5256583" cy="15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03" y="3364724"/>
            <a:ext cx="7678729" cy="33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8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4" y="980728"/>
            <a:ext cx="7850712" cy="499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42" y="4227417"/>
            <a:ext cx="3801352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5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속성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웹 </a:t>
            </a:r>
            <a:r>
              <a:rPr lang="ko-KR" altLang="en-US" dirty="0"/>
              <a:t>표준에서 지정한 </a:t>
            </a:r>
            <a:r>
              <a:rPr lang="ko-KR" altLang="en-US" dirty="0" smtClean="0"/>
              <a:t>속성 접근 방법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7" y="1438902"/>
            <a:ext cx="5307326" cy="136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717032"/>
            <a:ext cx="7632847" cy="95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0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13-7] </a:t>
            </a:r>
            <a:r>
              <a:rPr lang="ko-KR" altLang="en-US" dirty="0"/>
              <a:t>웹 표준에서 정의한 속성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속성 </a:t>
            </a:r>
            <a:r>
              <a:rPr lang="ko-KR" altLang="en-US" dirty="0"/>
              <a:t>조작 방법을 사용해 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태그의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 smtClean="0"/>
              <a:t>속성</a:t>
            </a:r>
            <a:r>
              <a:rPr lang="en-US" altLang="ko-KR" dirty="0"/>
              <a:t>, width </a:t>
            </a:r>
            <a:r>
              <a:rPr lang="ko-KR" altLang="en-US" dirty="0"/>
              <a:t>속성</a:t>
            </a:r>
            <a:r>
              <a:rPr lang="en-US" altLang="ko-KR" dirty="0"/>
              <a:t>, height </a:t>
            </a:r>
            <a:r>
              <a:rPr lang="ko-KR" altLang="en-US" dirty="0"/>
              <a:t>속성을 변경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22" y="1746330"/>
            <a:ext cx="6572483" cy="202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23" y="3818210"/>
            <a:ext cx="6572484" cy="286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248612"/>
            <a:ext cx="1922613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6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웹 표준에서 지원하지 않는 속성을 지정할 때는 </a:t>
            </a:r>
            <a:r>
              <a:rPr lang="en-US" altLang="ko-KR" dirty="0" err="1"/>
              <a:t>setAttribute</a:t>
            </a:r>
            <a:r>
              <a:rPr lang="en-US" altLang="ko-KR" dirty="0"/>
              <a:t> ( ) </a:t>
            </a:r>
            <a:r>
              <a:rPr lang="ko-KR" altLang="en-US" dirty="0" err="1" smtClean="0"/>
              <a:t>메소드와</a:t>
            </a:r>
            <a:endParaRPr lang="en-US" altLang="ko-KR" dirty="0" smtClean="0"/>
          </a:p>
          <a:p>
            <a:pPr marL="357187" lvl="1" indent="0">
              <a:spcAft>
                <a:spcPts val="200"/>
              </a:spcAft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getAttribute</a:t>
            </a:r>
            <a:r>
              <a:rPr lang="en-US" altLang="ko-KR" dirty="0" smtClean="0"/>
              <a:t> </a:t>
            </a:r>
            <a:r>
              <a:rPr lang="en-US" altLang="ko-KR" dirty="0"/>
              <a:t>( 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13-7]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data-role </a:t>
            </a:r>
            <a:r>
              <a:rPr lang="ko-KR" altLang="en-US" dirty="0"/>
              <a:t>속성은 웹 표준에서 지원하지 </a:t>
            </a:r>
            <a:r>
              <a:rPr lang="ko-KR" altLang="en-US" dirty="0" smtClean="0"/>
              <a:t>않음</a:t>
            </a:r>
            <a:endParaRPr lang="en-US" altLang="ko-KR" dirty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02431"/>
            <a:ext cx="3682321" cy="240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6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13-8] </a:t>
            </a:r>
            <a:r>
              <a:rPr lang="ko-KR" altLang="en-US" dirty="0"/>
              <a:t>웹 표준에서 정의하지 않은 속성 </a:t>
            </a:r>
            <a:r>
              <a:rPr lang="ko-KR" altLang="en-US" dirty="0" smtClean="0"/>
              <a:t>조작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body </a:t>
            </a:r>
            <a:r>
              <a:rPr lang="ko-KR" altLang="en-US" dirty="0"/>
              <a:t>태그에 </a:t>
            </a:r>
            <a:r>
              <a:rPr lang="en-US" altLang="ko-KR" dirty="0"/>
              <a:t>data-custom </a:t>
            </a:r>
            <a:r>
              <a:rPr lang="ko-KR" altLang="en-US" dirty="0"/>
              <a:t>속성을 지정하고 추출해서 </a:t>
            </a:r>
            <a:r>
              <a:rPr lang="ko-KR" altLang="en-US" dirty="0" smtClean="0"/>
              <a:t>출력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53" y="2003157"/>
            <a:ext cx="6776098" cy="4731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53" y="1819173"/>
            <a:ext cx="3177902" cy="18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019803"/>
            <a:ext cx="1753150" cy="171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03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크롬 요소 검사를 사용해서 살펴보면 다음과 같이 </a:t>
            </a:r>
            <a:r>
              <a:rPr lang="en-US" altLang="ko-KR" dirty="0"/>
              <a:t>body </a:t>
            </a:r>
            <a:r>
              <a:rPr lang="ko-KR" altLang="en-US" dirty="0"/>
              <a:t>태그에 </a:t>
            </a:r>
            <a:r>
              <a:rPr lang="en-US" altLang="ko-KR" dirty="0"/>
              <a:t>data-custom </a:t>
            </a:r>
            <a:r>
              <a:rPr lang="ko-KR" altLang="en-US" dirty="0"/>
              <a:t>속성이 </a:t>
            </a:r>
            <a:r>
              <a:rPr lang="ko-KR" altLang="en-US" dirty="0" smtClean="0"/>
              <a:t>추가됨을 알 수 있음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문서 객체 조작</a:t>
            </a:r>
            <a:endParaRPr lang="ko-KR" altLang="en-US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37528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93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키보드로 키를 입력하거나 마우스 클릭 등 어떤 현상이 프로그램에 영향을 미치는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마우스 이벤트</a:t>
            </a:r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키보드 </a:t>
            </a:r>
            <a:r>
              <a:rPr lang="ko-KR" altLang="en-US" dirty="0"/>
              <a:t>이벤트</a:t>
            </a:r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HTML </a:t>
            </a:r>
            <a:r>
              <a:rPr lang="ko-KR" altLang="en-US" dirty="0"/>
              <a:t>프레임 이벤트</a:t>
            </a:r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HTML </a:t>
            </a:r>
            <a:r>
              <a:rPr lang="ko-KR" altLang="en-US" dirty="0"/>
              <a:t>입력 양식 이벤트</a:t>
            </a:r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사용자 </a:t>
            </a:r>
            <a:r>
              <a:rPr lang="ko-KR" altLang="en-US" dirty="0"/>
              <a:t>인터페이스 이벤트</a:t>
            </a:r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구조 </a:t>
            </a:r>
            <a:r>
              <a:rPr lang="ko-KR" altLang="en-US" dirty="0"/>
              <a:t>변화 이벤트</a:t>
            </a:r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터치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4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이벤트 관련 용어 </a:t>
            </a:r>
            <a:r>
              <a:rPr lang="ko-KR" altLang="en-US" dirty="0" smtClean="0"/>
              <a:t>정리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이벤트 속성 </a:t>
            </a:r>
            <a:r>
              <a:rPr lang="en-US" altLang="ko-KR" dirty="0"/>
              <a:t>: </a:t>
            </a:r>
            <a:r>
              <a:rPr lang="en-US" altLang="ko-KR" dirty="0" err="1"/>
              <a:t>onload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이벤트 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이벤트 타입 </a:t>
            </a:r>
            <a:r>
              <a:rPr lang="en-US" altLang="ko-KR" dirty="0"/>
              <a:t>: load </a:t>
            </a:r>
          </a:p>
          <a:p>
            <a:pPr lvl="2">
              <a:spcAft>
                <a:spcPts val="200"/>
              </a:spcAft>
            </a:pPr>
            <a:r>
              <a:rPr lang="ko-KR" altLang="en-US" dirty="0"/>
              <a:t>이벤트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, </a:t>
            </a:r>
            <a:r>
              <a:rPr lang="ko-KR" altLang="en-US" dirty="0"/>
              <a:t>이벤트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 </a:t>
            </a:r>
            <a:r>
              <a:rPr lang="ko-KR" altLang="en-US" dirty="0"/>
              <a:t>속성에 </a:t>
            </a:r>
            <a:r>
              <a:rPr lang="ko-KR" altLang="en-US" dirty="0" smtClean="0"/>
              <a:t>넣는 함수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이벤트 </a:t>
            </a:r>
            <a:r>
              <a:rPr lang="ko-KR" altLang="en-US" dirty="0" smtClean="0"/>
              <a:t>모델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문서 객체에 이벤트를 연결하는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en-US" altLang="ko-KR" dirty="0"/>
              <a:t>DOM Level 0</a:t>
            </a:r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•</a:t>
            </a:r>
            <a:r>
              <a:rPr lang="ko-KR" altLang="en-US" dirty="0" err="1"/>
              <a:t>인라인</a:t>
            </a:r>
            <a:r>
              <a:rPr lang="ko-KR" altLang="en-US" dirty="0"/>
              <a:t> 이벤트 모델</a:t>
            </a:r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•</a:t>
            </a:r>
            <a:r>
              <a:rPr lang="ko-KR" altLang="en-US" dirty="0"/>
              <a:t>고전 이벤트 모델</a:t>
            </a:r>
          </a:p>
          <a:p>
            <a:pPr lvl="3">
              <a:spcAft>
                <a:spcPts val="200"/>
              </a:spcAft>
            </a:pPr>
            <a:r>
              <a:rPr lang="en-US" altLang="ko-KR" dirty="0"/>
              <a:t>DOM Level 2</a:t>
            </a:r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•</a:t>
            </a:r>
            <a:r>
              <a:rPr lang="ko-KR" altLang="en-US" dirty="0"/>
              <a:t>마이크로소프트 인터넷 </a:t>
            </a:r>
            <a:r>
              <a:rPr lang="ko-KR" altLang="en-US" dirty="0" err="1"/>
              <a:t>익스플로러</a:t>
            </a:r>
            <a:r>
              <a:rPr lang="ko-KR" altLang="en-US" dirty="0"/>
              <a:t> 이벤트 모델</a:t>
            </a:r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 smtClean="0"/>
              <a:t>     •</a:t>
            </a:r>
            <a:r>
              <a:rPr lang="ko-KR" altLang="en-US" dirty="0"/>
              <a:t>표준 이벤트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marL="720725" lvl="3" indent="0">
              <a:spcAft>
                <a:spcPts val="200"/>
              </a:spcAft>
              <a:buNone/>
            </a:pP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en-US" altLang="ko-KR" dirty="0"/>
              <a:t>DOM Level 0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쉬움</a:t>
            </a:r>
            <a:r>
              <a:rPr lang="en-US" altLang="ko-KR" dirty="0" smtClean="0"/>
              <a:t>, </a:t>
            </a:r>
            <a:r>
              <a:rPr lang="ko-KR" altLang="en-US" dirty="0"/>
              <a:t>이벤트를 </a:t>
            </a:r>
            <a:r>
              <a:rPr lang="ko-KR" altLang="en-US" dirty="0" smtClean="0"/>
              <a:t>중복해서 </a:t>
            </a:r>
            <a:r>
              <a:rPr lang="ko-KR" altLang="en-US" dirty="0"/>
              <a:t>연결할 수 없다는 </a:t>
            </a:r>
            <a:r>
              <a:rPr lang="ko-KR" altLang="en-US" dirty="0" smtClean="0"/>
              <a:t>단점이 있음</a:t>
            </a:r>
            <a:endParaRPr lang="en-US" altLang="ko-KR" dirty="0" smtClean="0"/>
          </a:p>
          <a:p>
            <a:pPr lvl="3">
              <a:spcAft>
                <a:spcPts val="200"/>
              </a:spcAft>
            </a:pPr>
            <a:r>
              <a:rPr lang="en-US" altLang="ko-KR" dirty="0"/>
              <a:t>DOM Level 2 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이벤트를 중복해서 연결 가능</a:t>
            </a:r>
            <a:r>
              <a:rPr lang="en-US" altLang="ko-KR" dirty="0" smtClean="0"/>
              <a:t>, </a:t>
            </a:r>
            <a:r>
              <a:rPr lang="ko-KR" altLang="en-US" dirty="0"/>
              <a:t>웹 브라우저 종류에 따라 연결하는 </a:t>
            </a:r>
            <a:r>
              <a:rPr lang="ko-KR" altLang="en-US" dirty="0" smtClean="0"/>
              <a:t>방법이 </a:t>
            </a:r>
            <a:endParaRPr lang="en-US" altLang="ko-KR" dirty="0" smtClean="0"/>
          </a:p>
          <a:p>
            <a:pPr marL="720725" lvl="3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</a:t>
            </a:r>
            <a:r>
              <a:rPr lang="ko-KR" altLang="en-US" dirty="0" smtClean="0"/>
              <a:t>다르다는 단점이 있</a:t>
            </a:r>
            <a:r>
              <a:rPr lang="ko-KR" altLang="en-US" dirty="0"/>
              <a:t>음</a:t>
            </a:r>
            <a:endParaRPr lang="en-US" altLang="ko-KR" dirty="0"/>
          </a:p>
          <a:p>
            <a:pPr lvl="3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01142"/>
            <a:ext cx="7482462" cy="67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43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 err="1"/>
              <a:t>인라인</a:t>
            </a:r>
            <a:r>
              <a:rPr lang="ko-KR" altLang="en-US" dirty="0"/>
              <a:t> 이벤트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/>
              <a:t>HTML </a:t>
            </a:r>
            <a:r>
              <a:rPr lang="ko-KR" altLang="en-US" dirty="0"/>
              <a:t>태그 내부에서 이벤트를 연결하는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13-9] </a:t>
            </a:r>
            <a:r>
              <a:rPr lang="ko-KR" altLang="en-US" dirty="0" err="1"/>
              <a:t>인라인</a:t>
            </a:r>
            <a:r>
              <a:rPr lang="ko-KR" altLang="en-US" dirty="0"/>
              <a:t> 이벤트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button </a:t>
            </a:r>
            <a:r>
              <a:rPr lang="ko-KR" altLang="en-US" dirty="0"/>
              <a:t>태그 내부에서 </a:t>
            </a:r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/>
              <a:t>속성을 사용해 </a:t>
            </a:r>
            <a:r>
              <a:rPr lang="ko-KR" altLang="en-US" dirty="0" smtClean="0"/>
              <a:t>자바스크립트 코드를 </a:t>
            </a:r>
            <a:r>
              <a:rPr lang="ko-KR" altLang="en-US" dirty="0"/>
              <a:t>입력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7632848" cy="286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85" y="4607577"/>
            <a:ext cx="3095119" cy="189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5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문서 객체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넓은 의미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웹 브라우저가 </a:t>
            </a:r>
            <a:r>
              <a:rPr lang="en-US" altLang="ko-KR" dirty="0"/>
              <a:t>HTML </a:t>
            </a:r>
            <a:r>
              <a:rPr lang="ko-KR" altLang="en-US" dirty="0"/>
              <a:t>페이지를 인식하는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좁은 의미 </a:t>
            </a:r>
            <a:r>
              <a:rPr lang="en-US" altLang="ko-KR" dirty="0" smtClean="0"/>
              <a:t>: document </a:t>
            </a:r>
            <a:r>
              <a:rPr lang="ko-KR" altLang="en-US" dirty="0"/>
              <a:t>객체와 관련된 객체의 집합을 </a:t>
            </a:r>
            <a:r>
              <a:rPr lang="ko-KR" altLang="en-US" dirty="0" smtClean="0"/>
              <a:t>나타냄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문서 객체 모델 관련 용어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52" y="2139227"/>
            <a:ext cx="772954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HTML </a:t>
            </a:r>
            <a:r>
              <a:rPr lang="ko-KR" altLang="en-US" dirty="0"/>
              <a:t>태그에서 ‘</a:t>
            </a:r>
            <a:r>
              <a:rPr lang="en-US" altLang="ko-KR" dirty="0"/>
              <a:t>on’ </a:t>
            </a:r>
            <a:r>
              <a:rPr lang="ko-KR" altLang="en-US" dirty="0"/>
              <a:t>문자열로 시작하는 속성은 </a:t>
            </a:r>
            <a:r>
              <a:rPr lang="ko-KR" altLang="en-US" dirty="0" smtClean="0"/>
              <a:t>이벤트와 관련됨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87327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5"/>
            <a:ext cx="3096344" cy="263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5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13-10] </a:t>
            </a:r>
            <a:r>
              <a:rPr lang="en-US" altLang="ko-KR" dirty="0"/>
              <a:t>script </a:t>
            </a:r>
            <a:r>
              <a:rPr lang="ko-KR" altLang="en-US" dirty="0"/>
              <a:t>태그를 활용한 </a:t>
            </a:r>
            <a:r>
              <a:rPr lang="ko-KR" altLang="en-US" dirty="0" err="1"/>
              <a:t>인라인</a:t>
            </a:r>
            <a:r>
              <a:rPr lang="ko-KR" altLang="en-US" dirty="0"/>
              <a:t> 이벤트 </a:t>
            </a:r>
            <a:r>
              <a:rPr lang="ko-KR" altLang="en-US" dirty="0" smtClean="0"/>
              <a:t>모델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err="1"/>
              <a:t>인라인</a:t>
            </a:r>
            <a:r>
              <a:rPr lang="ko-KR" altLang="en-US" dirty="0"/>
              <a:t> 이벤트 모델에서 </a:t>
            </a:r>
            <a:r>
              <a:rPr lang="en-US" altLang="ko-KR" dirty="0"/>
              <a:t>script </a:t>
            </a:r>
            <a:r>
              <a:rPr lang="ko-KR" altLang="en-US" dirty="0"/>
              <a:t>태그 내부에 있는 </a:t>
            </a:r>
            <a:r>
              <a:rPr lang="ko-KR" altLang="en-US" dirty="0" smtClean="0"/>
              <a:t>함수를 호출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18" y="1897076"/>
            <a:ext cx="7848872" cy="42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278" y="4725144"/>
            <a:ext cx="2090312" cy="160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1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고전 이벤트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13-11] </a:t>
            </a:r>
            <a:r>
              <a:rPr lang="ko-KR" altLang="en-US" dirty="0"/>
              <a:t>고전 이벤트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13-16]</a:t>
            </a:r>
            <a:r>
              <a:rPr lang="ko-KR" altLang="en-US" dirty="0"/>
              <a:t>을 고전 이벤트 모델로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문서 객체의 이벤트 속성에 </a:t>
            </a:r>
            <a:r>
              <a:rPr lang="ko-KR" altLang="en-US" dirty="0" smtClean="0"/>
              <a:t>함수를 </a:t>
            </a:r>
            <a:r>
              <a:rPr lang="ko-KR" altLang="en-US" dirty="0"/>
              <a:t>지정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60524"/>
            <a:ext cx="7344816" cy="114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70" y="3933056"/>
            <a:ext cx="7704856" cy="164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86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86" y="1104988"/>
            <a:ext cx="8064896" cy="434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6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이벤트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인터넷 </a:t>
            </a:r>
            <a:r>
              <a:rPr lang="ko-KR" altLang="en-US" dirty="0" err="1" smtClean="0"/>
              <a:t>익스플로러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window </a:t>
            </a:r>
            <a:r>
              <a:rPr lang="ko-KR" altLang="en-US" dirty="0"/>
              <a:t>객체의 </a:t>
            </a:r>
            <a:r>
              <a:rPr lang="en-US" altLang="ko-KR" dirty="0"/>
              <a:t>event </a:t>
            </a:r>
            <a:r>
              <a:rPr lang="ko-KR" altLang="en-US" dirty="0" smtClean="0"/>
              <a:t>속성이 </a:t>
            </a:r>
            <a:r>
              <a:rPr lang="ko-KR" altLang="en-US" dirty="0"/>
              <a:t>이벤트 객체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7804022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31" y="4581128"/>
            <a:ext cx="2451475" cy="187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0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표준 이벤트 객체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95" y="1481824"/>
            <a:ext cx="7848872" cy="421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99" y="4653136"/>
            <a:ext cx="3760068" cy="161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94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모든 웹 브라우저에서 이벤트 객체를 </a:t>
            </a:r>
            <a:r>
              <a:rPr lang="ko-KR" altLang="en-US" dirty="0" smtClean="0"/>
              <a:t>사용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877105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4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ko-KR" altLang="en-US" dirty="0"/>
              <a:t>기본 이벤트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기본 이벤트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a </a:t>
            </a:r>
            <a:r>
              <a:rPr lang="ko-KR" altLang="en-US" dirty="0"/>
              <a:t>태그를 클릭하면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속성에 입력한 </a:t>
            </a:r>
            <a:r>
              <a:rPr lang="ko-KR" altLang="en-US" dirty="0" smtClean="0"/>
              <a:t>위치로 이동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기본 이벤트를 막아야 할 경우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다음 </a:t>
            </a:r>
            <a:r>
              <a:rPr lang="ko-KR" altLang="en-US" dirty="0"/>
              <a:t>상황에서 </a:t>
            </a:r>
            <a:r>
              <a:rPr lang="en-US" altLang="ko-KR" dirty="0"/>
              <a:t>&lt;</a:t>
            </a:r>
            <a:r>
              <a:rPr lang="ko-KR" altLang="en-US" dirty="0"/>
              <a:t>확인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버튼을 </a:t>
            </a:r>
            <a:r>
              <a:rPr lang="ko-KR" altLang="en-US" dirty="0"/>
              <a:t>누르면</a:t>
            </a:r>
            <a:r>
              <a:rPr lang="en-US" altLang="ko-KR" dirty="0"/>
              <a:t>, </a:t>
            </a:r>
            <a:r>
              <a:rPr lang="ko-KR" altLang="en-US" dirty="0" smtClean="0"/>
              <a:t>우선 </a:t>
            </a:r>
            <a:r>
              <a:rPr lang="ko-KR" altLang="en-US" dirty="0"/>
              <a:t>사용자가 정확하게 이름과 </a:t>
            </a:r>
            <a:r>
              <a:rPr lang="ko-KR" altLang="en-US" dirty="0" smtClean="0"/>
              <a:t>주민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     등록번호를 </a:t>
            </a:r>
            <a:r>
              <a:rPr lang="ko-KR" altLang="en-US" dirty="0"/>
              <a:t>입력했는지 확인하고 </a:t>
            </a:r>
            <a:r>
              <a:rPr lang="ko-KR" altLang="en-US" dirty="0" smtClean="0"/>
              <a:t>이동해야 함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77196"/>
            <a:ext cx="5361133" cy="22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06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13-12] </a:t>
            </a:r>
            <a:r>
              <a:rPr lang="ko-KR" altLang="en-US" dirty="0"/>
              <a:t>기본 이벤트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a </a:t>
            </a:r>
            <a:r>
              <a:rPr lang="ko-KR" altLang="en-US" dirty="0"/>
              <a:t>태그의 </a:t>
            </a:r>
            <a:r>
              <a:rPr lang="en-US" altLang="ko-KR" dirty="0"/>
              <a:t>click </a:t>
            </a:r>
            <a:r>
              <a:rPr lang="ko-KR" altLang="en-US" dirty="0"/>
              <a:t>이벤트 </a:t>
            </a:r>
            <a:r>
              <a:rPr lang="ko-KR" altLang="en-US" dirty="0" err="1"/>
              <a:t>리스너에서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smtClean="0"/>
              <a:t>리턴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73" y="1864257"/>
            <a:ext cx="777339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5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endParaRPr lang="en-US" altLang="ko-KR" dirty="0" err="1" smtClean="0"/>
          </a:p>
          <a:p>
            <a:pPr lvl="2">
              <a:spcAft>
                <a:spcPts val="200"/>
              </a:spcAft>
            </a:pPr>
            <a:endParaRPr lang="en-US" altLang="ko-KR" dirty="0" err="1"/>
          </a:p>
          <a:p>
            <a:pPr lvl="2">
              <a:spcAft>
                <a:spcPts val="200"/>
              </a:spcAft>
            </a:pPr>
            <a:r>
              <a:rPr lang="ko-KR" altLang="en-US" dirty="0"/>
              <a:t>코드를 실행하고 </a:t>
            </a:r>
            <a:r>
              <a:rPr lang="en-US" altLang="ko-KR" dirty="0"/>
              <a:t>a </a:t>
            </a:r>
            <a:r>
              <a:rPr lang="ko-KR" altLang="en-US" dirty="0"/>
              <a:t>태그를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. </a:t>
            </a:r>
            <a:r>
              <a:rPr lang="ko-KR" altLang="en-US" dirty="0"/>
              <a:t>웹 페이지가 이동하지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. </a:t>
            </a:r>
          </a:p>
          <a:p>
            <a:pPr marL="534987" lvl="2" indent="0">
              <a:spcAft>
                <a:spcPts val="200"/>
              </a:spcAft>
              <a:buNone/>
            </a:pPr>
            <a:r>
              <a:rPr lang="ko-KR" altLang="en-US" dirty="0" smtClean="0"/>
              <a:t>  이러한 </a:t>
            </a:r>
            <a:r>
              <a:rPr lang="ko-KR" altLang="en-US" dirty="0"/>
              <a:t>기본 이벤트 제거는 </a:t>
            </a:r>
            <a:r>
              <a:rPr lang="en-US" altLang="ko-KR" dirty="0"/>
              <a:t>a </a:t>
            </a:r>
            <a:r>
              <a:rPr lang="ko-KR" altLang="en-US" dirty="0"/>
              <a:t>태그와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태그에 </a:t>
            </a:r>
            <a:r>
              <a:rPr lang="ko-KR" altLang="en-US" dirty="0"/>
              <a:t>자주 </a:t>
            </a:r>
            <a:r>
              <a:rPr lang="ko-KR" altLang="en-US" dirty="0" smtClean="0"/>
              <a:t>사용함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  <a:endParaRPr lang="ko-KR" altLang="en-US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848872" cy="147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88" y="2708920"/>
            <a:ext cx="9429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6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문서 객체 </a:t>
            </a:r>
            <a:r>
              <a:rPr lang="en-US" altLang="ko-KR" dirty="0" smtClean="0"/>
              <a:t>: HTML </a:t>
            </a:r>
            <a:r>
              <a:rPr lang="ko-KR" altLang="en-US" dirty="0"/>
              <a:t>태그를 자바스크립트에서 사용할 수 있는 객체로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문서 객체를 조작한다는 말은 태그를 조작한다는 말과 같음</a:t>
            </a:r>
          </a:p>
          <a:p>
            <a:pPr lvl="2">
              <a:spcAft>
                <a:spcPts val="200"/>
              </a:spcAft>
            </a:pP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요소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/>
              <a:t>        - </a:t>
            </a:r>
            <a:r>
              <a:rPr lang="ko-KR" altLang="en-US" dirty="0" smtClean="0"/>
              <a:t>요소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/>
              <a:t>: h1 </a:t>
            </a:r>
            <a:r>
              <a:rPr lang="ko-KR" altLang="en-US" dirty="0" smtClean="0"/>
              <a:t>태그와 </a:t>
            </a:r>
            <a:r>
              <a:rPr lang="en-US" altLang="ko-KR" dirty="0"/>
              <a:t>script </a:t>
            </a:r>
            <a:r>
              <a:rPr lang="ko-KR" altLang="en-US" dirty="0"/>
              <a:t>태그처럼 요소를 생성하는 </a:t>
            </a:r>
            <a:r>
              <a:rPr lang="ko-KR" altLang="en-US" dirty="0" err="1" smtClean="0"/>
              <a:t>노드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-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화면에 출력되는 </a:t>
            </a:r>
            <a:r>
              <a:rPr lang="ko-KR" altLang="en-US" dirty="0" smtClean="0"/>
              <a:t>문자열인 </a:t>
            </a:r>
            <a:r>
              <a:rPr lang="en-US" altLang="ko-KR" dirty="0" smtClean="0"/>
              <a:t>Lorem </a:t>
            </a:r>
            <a:r>
              <a:rPr lang="en-US" altLang="ko-KR" dirty="0"/>
              <a:t>ipsum dolor </a:t>
            </a:r>
            <a:r>
              <a:rPr lang="en-US" altLang="ko-KR" dirty="0" err="1"/>
              <a:t>amet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문서 객체 모델 관련 용어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744320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2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텍스트 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ko-KR" altLang="en-US" dirty="0" smtClean="0"/>
              <a:t>없는 태그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‘</a:t>
            </a:r>
            <a:r>
              <a:rPr lang="ko-KR" altLang="en-US" dirty="0" smtClean="0"/>
              <a:t>정적으로 </a:t>
            </a:r>
            <a:r>
              <a:rPr lang="ko-KR" altLang="en-US" dirty="0"/>
              <a:t>문서 객체를 생성한다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웹 페이지를 처음 실행할 때 </a:t>
            </a:r>
            <a:r>
              <a:rPr lang="en-US" altLang="ko-KR" dirty="0"/>
              <a:t>HTML </a:t>
            </a:r>
            <a:r>
              <a:rPr lang="ko-KR" altLang="en-US" dirty="0"/>
              <a:t>페이지에 있는 태그를 읽으면서 생성하는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/>
              <a:t>‘동적으로 문서 객체를 </a:t>
            </a:r>
            <a:r>
              <a:rPr lang="ko-KR" altLang="en-US" dirty="0" smtClean="0"/>
              <a:t>생성한다</a:t>
            </a:r>
            <a:r>
              <a:rPr lang="en-US" altLang="ko-KR" dirty="0" smtClean="0"/>
              <a:t>’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/>
              <a:t>자바스크립트를 사용해 프로그램 실행 중에 </a:t>
            </a:r>
            <a:r>
              <a:rPr lang="ko-KR" altLang="en-US" dirty="0" smtClean="0"/>
              <a:t>문서 </a:t>
            </a:r>
            <a:r>
              <a:rPr lang="ko-KR" altLang="en-US" dirty="0"/>
              <a:t>객체를 생성하는 것</a:t>
            </a: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문서 객체 모델 관련 용어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412776"/>
            <a:ext cx="7632848" cy="118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웹 </a:t>
            </a:r>
            <a:r>
              <a:rPr lang="ko-KR" altLang="en-US" dirty="0" smtClean="0"/>
              <a:t>브라우저는 </a:t>
            </a:r>
            <a:r>
              <a:rPr lang="ko-KR" altLang="en-US" dirty="0"/>
              <a:t>웹 페이지를 </a:t>
            </a:r>
            <a:r>
              <a:rPr lang="ko-KR" altLang="en-US" dirty="0" smtClean="0"/>
              <a:t>실행 시 </a:t>
            </a:r>
            <a:r>
              <a:rPr lang="en-US" altLang="ko-KR" dirty="0" smtClean="0"/>
              <a:t>HTML </a:t>
            </a:r>
            <a:r>
              <a:rPr lang="ko-KR" altLang="en-US" dirty="0"/>
              <a:t>코드를 위에서 아래로 </a:t>
            </a:r>
            <a:r>
              <a:rPr lang="ko-KR" altLang="en-US" dirty="0" smtClean="0"/>
              <a:t>실행함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HTML </a:t>
            </a:r>
            <a:r>
              <a:rPr lang="ko-KR" altLang="en-US" dirty="0"/>
              <a:t>페이지 </a:t>
            </a:r>
            <a:r>
              <a:rPr lang="ko-KR" altLang="en-US" dirty="0" smtClean="0"/>
              <a:t>내부에서 </a:t>
            </a:r>
            <a:r>
              <a:rPr lang="en-US" altLang="ko-KR" dirty="0" smtClean="0"/>
              <a:t>alert </a:t>
            </a:r>
            <a:r>
              <a:rPr lang="en-US" altLang="ko-KR" dirty="0"/>
              <a:t>( ) </a:t>
            </a:r>
            <a:r>
              <a:rPr lang="ko-KR" altLang="en-US" dirty="0"/>
              <a:t>함수를 사용해 중간중간 실행 흐름을 </a:t>
            </a:r>
            <a:r>
              <a:rPr lang="ko-KR" altLang="en-US" dirty="0" smtClean="0"/>
              <a:t>끊음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웹 페이지 생성 순서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08" y="1844824"/>
            <a:ext cx="756345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4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처음 </a:t>
            </a:r>
            <a:r>
              <a:rPr lang="en-US" altLang="ko-KR" dirty="0"/>
              <a:t>HTML </a:t>
            </a:r>
            <a:r>
              <a:rPr lang="ko-KR" altLang="en-US" dirty="0"/>
              <a:t>페이지를 실행하면 ‘</a:t>
            </a:r>
            <a:r>
              <a:rPr lang="en-US" altLang="ko-KR" dirty="0"/>
              <a:t>Process – 0’ </a:t>
            </a:r>
            <a:r>
              <a:rPr lang="ko-KR" altLang="en-US" dirty="0"/>
              <a:t>문자열을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‘</a:t>
            </a:r>
            <a:r>
              <a:rPr lang="en-US" altLang="ko-KR" dirty="0"/>
              <a:t>Process – 1’</a:t>
            </a:r>
            <a:r>
              <a:rPr lang="ko-KR" altLang="en-US" dirty="0"/>
              <a:t>과 ‘</a:t>
            </a:r>
            <a:r>
              <a:rPr lang="en-US" altLang="ko-KR" dirty="0"/>
              <a:t>Process – 2’ </a:t>
            </a:r>
            <a:r>
              <a:rPr lang="ko-KR" altLang="en-US" dirty="0"/>
              <a:t>문자열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‘</a:t>
            </a:r>
            <a:r>
              <a:rPr lang="en-US" altLang="ko-KR" dirty="0"/>
              <a:t>Process – 3’ </a:t>
            </a:r>
            <a:r>
              <a:rPr lang="ko-KR" altLang="en-US" dirty="0"/>
              <a:t>문자열 출력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웹 페이지 생성 순서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35" y="1314643"/>
            <a:ext cx="3286241" cy="175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35" y="3501008"/>
            <a:ext cx="3674534" cy="197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77396"/>
            <a:ext cx="3600400" cy="190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/>
              <a:t>문서 객체가 생성되기 전에 문서 객체를 사용하는 코드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웹 페이지 생성 순서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14" y="1392006"/>
            <a:ext cx="7713387" cy="485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8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하지만 </a:t>
            </a:r>
            <a:r>
              <a:rPr lang="en-US" altLang="ko-KR" dirty="0"/>
              <a:t>script </a:t>
            </a:r>
            <a:r>
              <a:rPr lang="ko-KR" altLang="en-US" dirty="0"/>
              <a:t>태그를 읽을 당시에는 </a:t>
            </a:r>
            <a:r>
              <a:rPr lang="en-US" altLang="ko-KR" dirty="0"/>
              <a:t>h1 </a:t>
            </a:r>
            <a:r>
              <a:rPr lang="ko-KR" altLang="en-US" dirty="0"/>
              <a:t>태그와 </a:t>
            </a:r>
            <a:r>
              <a:rPr lang="en-US" altLang="ko-KR" dirty="0"/>
              <a:t>h2 </a:t>
            </a:r>
            <a:r>
              <a:rPr lang="ko-KR" altLang="en-US" dirty="0"/>
              <a:t>태그가 생성되지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marL="534987" lvl="2" indent="0">
              <a:spcAft>
                <a:spcPts val="200"/>
              </a:spcAft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 </a:t>
            </a:r>
            <a:r>
              <a:rPr lang="ko-KR" altLang="en-US" dirty="0" smtClean="0">
                <a:sym typeface="Wingdings" panose="05000000000000000000" pitchFamily="2" charset="2"/>
              </a:rPr>
              <a:t>오류 발생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script </a:t>
            </a:r>
            <a:r>
              <a:rPr lang="ko-KR" altLang="en-US" dirty="0"/>
              <a:t>태그를 아래에 </a:t>
            </a:r>
            <a:r>
              <a:rPr lang="ko-KR" altLang="en-US" dirty="0" smtClean="0"/>
              <a:t>삽입하여 문제 해결함 </a:t>
            </a:r>
            <a:r>
              <a:rPr lang="en-US" altLang="ko-KR" dirty="0" smtClean="0"/>
              <a:t>[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13-4]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웹 페이지 생성 순서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759092"/>
            <a:ext cx="3960440" cy="281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55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1431</TotalTime>
  <Words>941</Words>
  <Application>Microsoft Office PowerPoint</Application>
  <PresentationFormat>화면 슬라이드 쇼(4:3)</PresentationFormat>
  <Paragraphs>214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    문서 객체 모델</vt:lpstr>
      <vt:lpstr>PowerPoint 프레젠테이션</vt:lpstr>
      <vt:lpstr>1. 문서 객체 모델 관련 용어</vt:lpstr>
      <vt:lpstr>1. 문서 객체 모델 관련 용어</vt:lpstr>
      <vt:lpstr>1. 문서 객체 모델 관련 용어</vt:lpstr>
      <vt:lpstr>2. 웹 페이지 생성 순서</vt:lpstr>
      <vt:lpstr>2. 웹 페이지 생성 순서</vt:lpstr>
      <vt:lpstr>2. 웹 페이지 생성 순서</vt:lpstr>
      <vt:lpstr>2. 웹 페이지 생성 순서</vt:lpstr>
      <vt:lpstr>2. 웹 페이지 생성 순서</vt:lpstr>
      <vt:lpstr>2. 웹 페이지 생성 순서</vt:lpstr>
      <vt:lpstr>3. 문서 객체 선택</vt:lpstr>
      <vt:lpstr>3. 문서 객체 선택</vt:lpstr>
      <vt:lpstr>3. 문서 객체 선택</vt:lpstr>
      <vt:lpstr>3. 문서 객체 선택</vt:lpstr>
      <vt:lpstr>3. 문서 객체 선택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4. 문서 객체 조작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5. 이벤트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user</cp:lastModifiedBy>
  <cp:revision>331</cp:revision>
  <dcterms:created xsi:type="dcterms:W3CDTF">2011-01-05T15:14:06Z</dcterms:created>
  <dcterms:modified xsi:type="dcterms:W3CDTF">2017-05-08T05:18:43Z</dcterms:modified>
</cp:coreProperties>
</file>