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8" r:id="rId2"/>
    <p:sldId id="330" r:id="rId3"/>
    <p:sldId id="329" r:id="rId4"/>
    <p:sldId id="334" r:id="rId5"/>
    <p:sldId id="335" r:id="rId6"/>
    <p:sldId id="332" r:id="rId7"/>
    <p:sldId id="331" r:id="rId8"/>
    <p:sldId id="333" r:id="rId9"/>
    <p:sldId id="337" r:id="rId10"/>
    <p:sldId id="336" r:id="rId11"/>
    <p:sldId id="338" r:id="rId12"/>
    <p:sldId id="339" r:id="rId13"/>
    <p:sldId id="340" r:id="rId14"/>
    <p:sldId id="341" r:id="rId15"/>
    <p:sldId id="342" r:id="rId16"/>
    <p:sldId id="343" r:id="rId17"/>
    <p:sldId id="344" r:id="rId18"/>
    <p:sldId id="345" r:id="rId19"/>
    <p:sldId id="346" r:id="rId20"/>
    <p:sldId id="347" r:id="rId21"/>
    <p:sldId id="349" r:id="rId22"/>
    <p:sldId id="348" r:id="rId23"/>
    <p:sldId id="350" r:id="rId24"/>
    <p:sldId id="351" r:id="rId25"/>
    <p:sldId id="352" r:id="rId26"/>
    <p:sldId id="355" r:id="rId27"/>
    <p:sldId id="353" r:id="rId28"/>
    <p:sldId id="354" r:id="rId29"/>
    <p:sldId id="356" r:id="rId30"/>
    <p:sldId id="357" r:id="rId31"/>
    <p:sldId id="358" r:id="rId32"/>
    <p:sldId id="359" r:id="rId33"/>
    <p:sldId id="360" r:id="rId34"/>
    <p:sldId id="361" r:id="rId35"/>
    <p:sldId id="362" r:id="rId36"/>
    <p:sldId id="363" r:id="rId37"/>
    <p:sldId id="364" r:id="rId38"/>
    <p:sldId id="365" r:id="rId39"/>
    <p:sldId id="366" r:id="rId40"/>
    <p:sldId id="367" r:id="rId41"/>
    <p:sldId id="368" r:id="rId42"/>
    <p:sldId id="369" r:id="rId43"/>
    <p:sldId id="370" r:id="rId44"/>
    <p:sldId id="371" r:id="rId45"/>
    <p:sldId id="372" r:id="rId46"/>
    <p:sldId id="373" r:id="rId47"/>
    <p:sldId id="374" r:id="rId48"/>
    <p:sldId id="375" r:id="rId49"/>
    <p:sldId id="376" r:id="rId50"/>
    <p:sldId id="377" r:id="rId51"/>
    <p:sldId id="378" r:id="rId52"/>
    <p:sldId id="379" r:id="rId53"/>
    <p:sldId id="380" r:id="rId54"/>
    <p:sldId id="381" r:id="rId55"/>
    <p:sldId id="382" r:id="rId56"/>
    <p:sldId id="383" r:id="rId57"/>
    <p:sldId id="384" r:id="rId58"/>
    <p:sldId id="385" r:id="rId59"/>
    <p:sldId id="386" r:id="rId60"/>
    <p:sldId id="387" r:id="rId61"/>
    <p:sldId id="388" r:id="rId62"/>
    <p:sldId id="389" r:id="rId63"/>
    <p:sldId id="390" r:id="rId6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39" autoAdjust="0"/>
    <p:restoredTop sz="94660"/>
  </p:normalViewPr>
  <p:slideViewPr>
    <p:cSldViewPr snapToGrid="0">
      <p:cViewPr>
        <p:scale>
          <a:sx n="50" d="100"/>
          <a:sy n="50" d="100"/>
        </p:scale>
        <p:origin x="1142" y="6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FC230B-8412-6B91-8652-81292F5C68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FE24D82-FB96-8FF6-5CC0-DB374508EA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143971-A0A1-C875-EA63-4B7C61F4D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81F00-4181-4AF1-AD66-0DECCC634488}" type="datetimeFigureOut">
              <a:rPr lang="zh-CN" altLang="en-US" smtClean="0"/>
              <a:t>2022/12/31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01F2D57-292F-F913-7920-812B08A49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2F27B9-100B-6C3A-2A29-EAE1B4E36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C794C-6A79-442E-A3B1-F45AD04009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5752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E5AAAD-8847-ECED-5689-BDA0380A2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2872452-B21E-4908-51FB-5D0A84683D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4E7F34-05A9-7B40-4B8D-68B44E8D4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81F00-4181-4AF1-AD66-0DECCC634488}" type="datetimeFigureOut">
              <a:rPr lang="zh-CN" altLang="en-US" smtClean="0"/>
              <a:t>2022/12/31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45E9BC-F622-1270-F664-92C4EF9F7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154ACD-6CC4-D691-BAC3-76F41AC39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C794C-6A79-442E-A3B1-F45AD04009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2501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944859A-8A31-43E5-650C-146493987C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99F7C99-76D6-70D9-4452-673FE7642F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700B6E-D264-4414-250B-785898DCC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81F00-4181-4AF1-AD66-0DECCC634488}" type="datetimeFigureOut">
              <a:rPr lang="zh-CN" altLang="en-US" smtClean="0"/>
              <a:t>2022/12/31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4BA518-0E9F-0A3F-AF5E-47D8EB311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1BAD40-6372-53C9-9963-EA0276C1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C794C-6A79-442E-A3B1-F45AD04009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9846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12410C-DBC2-1E12-4626-B5A6B5D34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5DF3B6-BF6E-F30D-0CDA-97AD5337D8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2DA1F8-E6C7-540D-ED59-FF1C9739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81F00-4181-4AF1-AD66-0DECCC634488}" type="datetimeFigureOut">
              <a:rPr lang="zh-CN" altLang="en-US" smtClean="0"/>
              <a:t>2022/12/31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CBBC68-E39E-99A0-85E3-4E056D3FC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CAF812-DDAF-239A-BF50-EAD100CE3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C794C-6A79-442E-A3B1-F45AD04009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0716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4A67AC-263A-1E02-3EDF-7361038D3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9902011-07F6-061E-C0F1-91302F89CC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379E67-F14D-7666-1CEF-743265A7D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81F00-4181-4AF1-AD66-0DECCC634488}" type="datetimeFigureOut">
              <a:rPr lang="zh-CN" altLang="en-US" smtClean="0"/>
              <a:t>2022/12/31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09CBA6-0438-006A-01B1-1C9BD8D90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D6496B-4B7C-5A81-D811-6F050DAE7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C794C-6A79-442E-A3B1-F45AD04009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0571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994B80-6E9F-971F-3946-E19CE6B18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18F483-4D05-F646-C73F-947B5E9F83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32E8D48-A8E3-AD77-8A2E-AC7B280861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9D02B94-FB06-6378-F3B3-996521C8A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81F00-4181-4AF1-AD66-0DECCC634488}" type="datetimeFigureOut">
              <a:rPr lang="zh-CN" altLang="en-US" smtClean="0"/>
              <a:t>2022/12/31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F9CE8ED-C8E5-A9E8-F003-1714E6D7F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533A8E8-E701-D931-32E0-CC7E0FE64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C794C-6A79-442E-A3B1-F45AD04009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2224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46AA00-4AD1-F058-7950-9DB43AD79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F53CC3D-EF0B-BD0D-ECA4-7117DB05F9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D11D62B-BF33-FEDF-B0E7-82CCDBEBA8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58FD399-46D4-C662-75CF-08A51E05FC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AFEE5D8-4617-B63B-4EFC-8CB6BB2448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FA36FB3-717F-21FE-DD8A-E93697B04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81F00-4181-4AF1-AD66-0DECCC634488}" type="datetimeFigureOut">
              <a:rPr lang="zh-CN" altLang="en-US" smtClean="0"/>
              <a:t>2022/12/31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81C97F2-C5CA-122B-AA17-B4B990EA1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D0C133B-DF26-2EF6-EC9A-206DA438F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C794C-6A79-442E-A3B1-F45AD04009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9481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DF341C-793D-C9B1-7008-207E5CDEC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804C0D7-2CC8-187A-6745-1071DCAA2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81F00-4181-4AF1-AD66-0DECCC634488}" type="datetimeFigureOut">
              <a:rPr lang="zh-CN" altLang="en-US" smtClean="0"/>
              <a:t>2022/12/31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609A149-C405-FDC9-FB98-E79F86CE9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6F13CD0-3BCB-CB73-D674-348232EF1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C794C-6A79-442E-A3B1-F45AD04009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4673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BAC1A81-BB6D-784D-680C-DA72E0B32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81F00-4181-4AF1-AD66-0DECCC634488}" type="datetimeFigureOut">
              <a:rPr lang="zh-CN" altLang="en-US" smtClean="0"/>
              <a:t>2022/12/31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5A3842D-13CB-C069-5C3F-2708E65AE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F820F6F-E11C-C15E-22E4-DB15A43BC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C794C-6A79-442E-A3B1-F45AD04009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0816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CB35C4-6918-143D-97E0-56C70FC4D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C50031-187F-8EB4-D4C7-FA09E6537F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EFEDCFB-892B-E70C-7E5D-61318FFCA1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B293E5E-BD04-49BE-EA02-261D779C8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81F00-4181-4AF1-AD66-0DECCC634488}" type="datetimeFigureOut">
              <a:rPr lang="zh-CN" altLang="en-US" smtClean="0"/>
              <a:t>2022/12/31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24500C2-EB87-9D9A-51FE-CB490BC5A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3212604-ED59-C28C-E182-E88505EF3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C794C-6A79-442E-A3B1-F45AD04009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0730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915F34-BD7E-A4F3-EA61-60CC3D66E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3D78E05-4344-4372-7B7A-580B491FDE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7B3908D-996B-68E5-4CC2-C08877523B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5B83F74-1720-0F4E-51EA-327BE7056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81F00-4181-4AF1-AD66-0DECCC634488}" type="datetimeFigureOut">
              <a:rPr lang="zh-CN" altLang="en-US" smtClean="0"/>
              <a:t>2022/12/31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080715D-5A95-8332-C758-E46D5ACB6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61C210B-0AA7-6F8C-07F9-6F95D673B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C794C-6A79-442E-A3B1-F45AD04009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2815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376A2D7-46B1-18BB-1927-B28D63B48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6281B84-F122-7E9E-83F1-E0393669BE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86D853-8FF8-A167-03B0-3A5012274E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C81F00-4181-4AF1-AD66-0DECCC634488}" type="datetimeFigureOut">
              <a:rPr lang="zh-CN" altLang="en-US" smtClean="0"/>
              <a:t>2022/12/31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F4D29C-3CF9-A659-9957-6043B4CBB0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3B1C78-5CDA-84C2-2112-5EE753EA8F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CC794C-6A79-442E-A3B1-F45AD04009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3014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C947173-277D-A789-80C3-B1193BE67120}"/>
              </a:ext>
            </a:extLst>
          </p:cNvPr>
          <p:cNvSpPr txBox="1"/>
          <p:nvPr/>
        </p:nvSpPr>
        <p:spPr>
          <a:xfrm>
            <a:off x="10735275" y="6246574"/>
            <a:ext cx="2393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矜持</a:t>
            </a:r>
          </a:p>
        </p:txBody>
      </p:sp>
    </p:spTree>
    <p:extLst>
      <p:ext uri="{BB962C8B-B14F-4D97-AF65-F5344CB8AC3E}">
        <p14:creationId xmlns:p14="http://schemas.microsoft.com/office/powerpoint/2010/main" val="25597695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C947173-277D-A789-80C3-B1193BE67120}"/>
              </a:ext>
            </a:extLst>
          </p:cNvPr>
          <p:cNvSpPr txBox="1"/>
          <p:nvPr/>
        </p:nvSpPr>
        <p:spPr>
          <a:xfrm>
            <a:off x="1909327" y="5540895"/>
            <a:ext cx="23930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别的两个方法，没搞懂这个</a:t>
            </a:r>
            <a:r>
              <a:rPr lang="en-US" altLang="zh-CN" dirty="0">
                <a:solidFill>
                  <a:srgbClr val="FF0000"/>
                </a:solidFill>
              </a:rPr>
              <a:t>super</a:t>
            </a:r>
            <a:r>
              <a:rPr lang="zh-CN" altLang="en-US" dirty="0">
                <a:solidFill>
                  <a:srgbClr val="FF0000"/>
                </a:solidFill>
              </a:rPr>
              <a:t>关键字</a:t>
            </a:r>
          </a:p>
        </p:txBody>
      </p:sp>
      <p:pic>
        <p:nvPicPr>
          <p:cNvPr id="4" name="图片 3" descr="图形用户界面, 文本, 应用程序&#10;&#10;描述已自动生成">
            <a:extLst>
              <a:ext uri="{FF2B5EF4-FFF2-40B4-BE49-F238E27FC236}">
                <a16:creationId xmlns:a16="http://schemas.microsoft.com/office/drawing/2014/main" id="{F12A73AA-2490-E89E-EB4F-77EB5421BE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4632" y="109249"/>
            <a:ext cx="3888684" cy="2504742"/>
          </a:xfrm>
          <a:prstGeom prst="rect">
            <a:avLst/>
          </a:prstGeom>
        </p:spPr>
      </p:pic>
      <p:pic>
        <p:nvPicPr>
          <p:cNvPr id="6" name="图片 5" descr="文本&#10;&#10;描述已自动生成">
            <a:extLst>
              <a:ext uri="{FF2B5EF4-FFF2-40B4-BE49-F238E27FC236}">
                <a16:creationId xmlns:a16="http://schemas.microsoft.com/office/drawing/2014/main" id="{DA707688-3DAC-39DF-73FD-9E78B47AAE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4632" y="2790822"/>
            <a:ext cx="3785614" cy="2421255"/>
          </a:xfrm>
          <a:prstGeom prst="rect">
            <a:avLst/>
          </a:prstGeom>
        </p:spPr>
      </p:pic>
      <p:pic>
        <p:nvPicPr>
          <p:cNvPr id="8" name="图片 7" descr="图形用户界面, 文本, 应用程序&#10;&#10;描述已自动生成">
            <a:extLst>
              <a:ext uri="{FF2B5EF4-FFF2-40B4-BE49-F238E27FC236}">
                <a16:creationId xmlns:a16="http://schemas.microsoft.com/office/drawing/2014/main" id="{AD2651D5-9C05-F483-4D82-678BDACF9B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826" y="439238"/>
            <a:ext cx="5672106" cy="2351584"/>
          </a:xfrm>
          <a:prstGeom prst="rect">
            <a:avLst/>
          </a:prstGeom>
        </p:spPr>
      </p:pic>
      <p:pic>
        <p:nvPicPr>
          <p:cNvPr id="10" name="图片 9" descr="图形用户界面, 应用程序&#10;&#10;描述已自动生成">
            <a:extLst>
              <a:ext uri="{FF2B5EF4-FFF2-40B4-BE49-F238E27FC236}">
                <a16:creationId xmlns:a16="http://schemas.microsoft.com/office/drawing/2014/main" id="{FCFAF82A-1D18-AEBF-5821-A373B8950EC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674" y="2790822"/>
            <a:ext cx="5359055" cy="1939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9965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C947173-277D-A789-80C3-B1193BE67120}"/>
              </a:ext>
            </a:extLst>
          </p:cNvPr>
          <p:cNvSpPr txBox="1"/>
          <p:nvPr/>
        </p:nvSpPr>
        <p:spPr>
          <a:xfrm>
            <a:off x="10735275" y="6246574"/>
            <a:ext cx="2393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矜持</a:t>
            </a:r>
          </a:p>
        </p:txBody>
      </p:sp>
    </p:spTree>
    <p:extLst>
      <p:ext uri="{BB962C8B-B14F-4D97-AF65-F5344CB8AC3E}">
        <p14:creationId xmlns:p14="http://schemas.microsoft.com/office/powerpoint/2010/main" val="5512907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C947173-277D-A789-80C3-B1193BE67120}"/>
              </a:ext>
            </a:extLst>
          </p:cNvPr>
          <p:cNvSpPr txBox="1"/>
          <p:nvPr/>
        </p:nvSpPr>
        <p:spPr>
          <a:xfrm>
            <a:off x="8320066" y="730356"/>
            <a:ext cx="23930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不用</a:t>
            </a:r>
            <a:r>
              <a:rPr lang="en-US" altLang="zh-CN" dirty="0" err="1">
                <a:solidFill>
                  <a:srgbClr val="FF0000"/>
                </a:solidFill>
              </a:rPr>
              <a:t>charAt</a:t>
            </a:r>
            <a:r>
              <a:rPr lang="zh-CN" altLang="en-US" dirty="0">
                <a:solidFill>
                  <a:srgbClr val="FF0000"/>
                </a:solidFill>
              </a:rPr>
              <a:t>了，太麻烦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用</a:t>
            </a:r>
            <a:r>
              <a:rPr lang="en-US" altLang="zh-CN" dirty="0" err="1">
                <a:solidFill>
                  <a:srgbClr val="FF0000"/>
                </a:solidFill>
              </a:rPr>
              <a:t>subString</a:t>
            </a:r>
            <a:r>
              <a:rPr lang="en-US" altLang="zh-CN" dirty="0">
                <a:solidFill>
                  <a:srgbClr val="FF0000"/>
                </a:solidFill>
              </a:rPr>
              <a:t>() method 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4" name="图片 3" descr="图形用户界面, 文本, 应用程序&#10;&#10;描述已自动生成">
            <a:extLst>
              <a:ext uri="{FF2B5EF4-FFF2-40B4-BE49-F238E27FC236}">
                <a16:creationId xmlns:a16="http://schemas.microsoft.com/office/drawing/2014/main" id="{FF5FEBE4-D78C-6BCE-2EEA-47AE11E5C4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822096" cy="6822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8122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C947173-277D-A789-80C3-B1193BE67120}"/>
              </a:ext>
            </a:extLst>
          </p:cNvPr>
          <p:cNvSpPr txBox="1"/>
          <p:nvPr/>
        </p:nvSpPr>
        <p:spPr>
          <a:xfrm>
            <a:off x="10735275" y="6246574"/>
            <a:ext cx="2393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矜持</a:t>
            </a:r>
          </a:p>
        </p:txBody>
      </p:sp>
      <p:pic>
        <p:nvPicPr>
          <p:cNvPr id="4" name="图片 3" descr="图形用户界面, 应用程序, Teams&#10;&#10;描述已自动生成">
            <a:extLst>
              <a:ext uri="{FF2B5EF4-FFF2-40B4-BE49-F238E27FC236}">
                <a16:creationId xmlns:a16="http://schemas.microsoft.com/office/drawing/2014/main" id="{22862A06-7C19-9513-B7DF-EAC74EBE70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5870" cy="5999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3949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C947173-277D-A789-80C3-B1193BE67120}"/>
              </a:ext>
            </a:extLst>
          </p:cNvPr>
          <p:cNvSpPr txBox="1"/>
          <p:nvPr/>
        </p:nvSpPr>
        <p:spPr>
          <a:xfrm>
            <a:off x="-1" y="5769496"/>
            <a:ext cx="86072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整个</a:t>
            </a:r>
            <a:r>
              <a:rPr lang="en-US" altLang="zh-CN" dirty="0">
                <a:solidFill>
                  <a:srgbClr val="FF0000"/>
                </a:solidFill>
              </a:rPr>
              <a:t>calendar class </a:t>
            </a:r>
            <a:r>
              <a:rPr lang="zh-CN" altLang="en-US" dirty="0">
                <a:solidFill>
                  <a:srgbClr val="FF0000"/>
                </a:solidFill>
              </a:rPr>
              <a:t>没搞懂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具体的各种方法需要细查并截图学习</a:t>
            </a:r>
          </a:p>
        </p:txBody>
      </p:sp>
      <p:pic>
        <p:nvPicPr>
          <p:cNvPr id="4" name="图片 3" descr="图形用户界面, 应用程序&#10;&#10;描述已自动生成">
            <a:extLst>
              <a:ext uri="{FF2B5EF4-FFF2-40B4-BE49-F238E27FC236}">
                <a16:creationId xmlns:a16="http://schemas.microsoft.com/office/drawing/2014/main" id="{E683D7AA-779D-EF76-7584-D358972D7A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15" y="0"/>
            <a:ext cx="12055885" cy="5349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1082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C947173-277D-A789-80C3-B1193BE67120}"/>
              </a:ext>
            </a:extLst>
          </p:cNvPr>
          <p:cNvSpPr txBox="1"/>
          <p:nvPr/>
        </p:nvSpPr>
        <p:spPr>
          <a:xfrm>
            <a:off x="1700605" y="5441504"/>
            <a:ext cx="48691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Calendar class </a:t>
            </a:r>
            <a:r>
              <a:rPr lang="zh-CN" altLang="en-US" dirty="0">
                <a:solidFill>
                  <a:srgbClr val="FF0000"/>
                </a:solidFill>
              </a:rPr>
              <a:t>的方法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还有</a:t>
            </a:r>
            <a:r>
              <a:rPr lang="en-US" altLang="zh-CN" dirty="0" err="1">
                <a:solidFill>
                  <a:srgbClr val="FF0000"/>
                </a:solidFill>
              </a:rPr>
              <a:t>simpledateformat</a:t>
            </a:r>
            <a:r>
              <a:rPr lang="en-US" altLang="zh-CN" dirty="0">
                <a:solidFill>
                  <a:srgbClr val="FF0000"/>
                </a:solidFill>
              </a:rPr>
              <a:t> class</a:t>
            </a:r>
            <a:r>
              <a:rPr lang="zh-CN" altLang="en-US" dirty="0">
                <a:solidFill>
                  <a:srgbClr val="FF0000"/>
                </a:solidFill>
              </a:rPr>
              <a:t>里的方法</a:t>
            </a:r>
          </a:p>
        </p:txBody>
      </p:sp>
      <p:pic>
        <p:nvPicPr>
          <p:cNvPr id="4" name="图片 3" descr="图形用户界面, 文本, 应用程序&#10;&#10;描述已自动生成">
            <a:extLst>
              <a:ext uri="{FF2B5EF4-FFF2-40B4-BE49-F238E27FC236}">
                <a16:creationId xmlns:a16="http://schemas.microsoft.com/office/drawing/2014/main" id="{CFE1BEF1-213C-B459-9CBA-38FA054540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4532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7652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C947173-277D-A789-80C3-B1193BE67120}"/>
              </a:ext>
            </a:extLst>
          </p:cNvPr>
          <p:cNvSpPr txBox="1"/>
          <p:nvPr/>
        </p:nvSpPr>
        <p:spPr>
          <a:xfrm>
            <a:off x="1034684" y="5391809"/>
            <a:ext cx="75825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 try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catch</a:t>
            </a:r>
            <a:r>
              <a:rPr lang="zh-CN" altLang="en-US" dirty="0">
                <a:solidFill>
                  <a:srgbClr val="FF0000"/>
                </a:solidFill>
              </a:rPr>
              <a:t> 的用法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还有</a:t>
            </a:r>
            <a:r>
              <a:rPr lang="en-US" altLang="zh-CN" dirty="0">
                <a:solidFill>
                  <a:srgbClr val="FF0000"/>
                </a:solidFill>
              </a:rPr>
              <a:t>exception </a:t>
            </a:r>
            <a:r>
              <a:rPr lang="zh-CN" altLang="en-US" dirty="0">
                <a:solidFill>
                  <a:srgbClr val="FF0000"/>
                </a:solidFill>
              </a:rPr>
              <a:t>没有命名为什么要用</a:t>
            </a:r>
            <a:r>
              <a:rPr lang="en-US" altLang="zh-CN" dirty="0">
                <a:solidFill>
                  <a:srgbClr val="FF0000"/>
                </a:solidFill>
              </a:rPr>
              <a:t>e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怎样在</a:t>
            </a:r>
            <a:r>
              <a:rPr lang="en-US" altLang="zh-CN" dirty="0">
                <a:solidFill>
                  <a:srgbClr val="FF0000"/>
                </a:solidFill>
              </a:rPr>
              <a:t>solution</a:t>
            </a:r>
            <a:r>
              <a:rPr lang="zh-CN" altLang="en-US" dirty="0">
                <a:solidFill>
                  <a:srgbClr val="FF0000"/>
                </a:solidFill>
              </a:rPr>
              <a:t>里调用</a:t>
            </a:r>
            <a:r>
              <a:rPr lang="en-US" altLang="zh-CN" dirty="0">
                <a:solidFill>
                  <a:srgbClr val="FF0000"/>
                </a:solidFill>
              </a:rPr>
              <a:t>calculators</a:t>
            </a:r>
            <a:r>
              <a:rPr lang="zh-CN" altLang="en-US" dirty="0">
                <a:solidFill>
                  <a:srgbClr val="FF0000"/>
                </a:solidFill>
              </a:rPr>
              <a:t>里的方法还能加上</a:t>
            </a:r>
            <a:r>
              <a:rPr lang="en-US" altLang="zh-CN" dirty="0">
                <a:solidFill>
                  <a:srgbClr val="FF0000"/>
                </a:solidFill>
              </a:rPr>
              <a:t>exception</a:t>
            </a:r>
            <a:r>
              <a:rPr lang="zh-CN" altLang="en-US" dirty="0">
                <a:solidFill>
                  <a:srgbClr val="FF0000"/>
                </a:solidFill>
              </a:rPr>
              <a:t>呢</a:t>
            </a:r>
          </a:p>
        </p:txBody>
      </p:sp>
      <p:pic>
        <p:nvPicPr>
          <p:cNvPr id="4" name="图片 3" descr="图形用户界面&#10;&#10;描述已自动生成">
            <a:extLst>
              <a:ext uri="{FF2B5EF4-FFF2-40B4-BE49-F238E27FC236}">
                <a16:creationId xmlns:a16="http://schemas.microsoft.com/office/drawing/2014/main" id="{6A140739-E4F8-EA27-7BAB-2BA182A4A0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5095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7262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C947173-277D-A789-80C3-B1193BE67120}"/>
              </a:ext>
            </a:extLst>
          </p:cNvPr>
          <p:cNvSpPr txBox="1"/>
          <p:nvPr/>
        </p:nvSpPr>
        <p:spPr>
          <a:xfrm>
            <a:off x="2734275" y="4894852"/>
            <a:ext cx="2393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学着写这个</a:t>
            </a:r>
            <a:r>
              <a:rPr lang="en-US" altLang="zh-CN" dirty="0">
                <a:solidFill>
                  <a:srgbClr val="FF0000"/>
                </a:solidFill>
              </a:rPr>
              <a:t>calculators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4" name="图片 3" descr="图形用户界面, 应用程序&#10;&#10;描述已自动生成">
            <a:extLst>
              <a:ext uri="{FF2B5EF4-FFF2-40B4-BE49-F238E27FC236}">
                <a16:creationId xmlns:a16="http://schemas.microsoft.com/office/drawing/2014/main" id="{DB392A45-16B4-E218-53DE-59CA013F64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73065"/>
            <a:ext cx="11963447" cy="421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941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C947173-277D-A789-80C3-B1193BE67120}"/>
              </a:ext>
            </a:extLst>
          </p:cNvPr>
          <p:cNvSpPr txBox="1"/>
          <p:nvPr/>
        </p:nvSpPr>
        <p:spPr>
          <a:xfrm>
            <a:off x="418458" y="5620409"/>
            <a:ext cx="6609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学着写这个</a:t>
            </a:r>
            <a:r>
              <a:rPr lang="en-US" altLang="zh-CN" dirty="0">
                <a:solidFill>
                  <a:srgbClr val="FF0000"/>
                </a:solidFill>
              </a:rPr>
              <a:t>solutions </a:t>
            </a:r>
            <a:r>
              <a:rPr lang="zh-CN" altLang="en-US" dirty="0">
                <a:solidFill>
                  <a:srgbClr val="FF0000"/>
                </a:solidFill>
              </a:rPr>
              <a:t>里的</a:t>
            </a:r>
            <a:r>
              <a:rPr lang="en-US" altLang="zh-CN" dirty="0">
                <a:solidFill>
                  <a:srgbClr val="FF0000"/>
                </a:solidFill>
              </a:rPr>
              <a:t>try</a:t>
            </a:r>
            <a:r>
              <a:rPr lang="zh-CN" altLang="en-US" dirty="0">
                <a:solidFill>
                  <a:srgbClr val="FF0000"/>
                </a:solidFill>
              </a:rPr>
              <a:t>和</a:t>
            </a:r>
            <a:r>
              <a:rPr lang="en-US" altLang="zh-CN" dirty="0">
                <a:solidFill>
                  <a:srgbClr val="FF0000"/>
                </a:solidFill>
              </a:rPr>
              <a:t>catch</a:t>
            </a:r>
            <a:r>
              <a:rPr lang="zh-CN" altLang="en-US" dirty="0">
                <a:solidFill>
                  <a:srgbClr val="FF0000"/>
                </a:solidFill>
              </a:rPr>
              <a:t>还有</a:t>
            </a:r>
            <a:r>
              <a:rPr lang="en-US" altLang="zh-CN" dirty="0">
                <a:solidFill>
                  <a:srgbClr val="FF0000"/>
                </a:solidFill>
              </a:rPr>
              <a:t>exception</a:t>
            </a:r>
            <a:r>
              <a:rPr lang="zh-CN" altLang="en-US" dirty="0">
                <a:solidFill>
                  <a:srgbClr val="FF0000"/>
                </a:solidFill>
              </a:rPr>
              <a:t>这些</a:t>
            </a:r>
          </a:p>
        </p:txBody>
      </p:sp>
      <p:pic>
        <p:nvPicPr>
          <p:cNvPr id="4" name="图片 3" descr="图形用户界面, 文本&#10;&#10;描述已自动生成">
            <a:extLst>
              <a:ext uri="{FF2B5EF4-FFF2-40B4-BE49-F238E27FC236}">
                <a16:creationId xmlns:a16="http://schemas.microsoft.com/office/drawing/2014/main" id="{5CCB94DA-C103-6925-5035-C14694FF4F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03" y="0"/>
            <a:ext cx="6609838" cy="5267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1158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C947173-277D-A789-80C3-B1193BE67120}"/>
              </a:ext>
            </a:extLst>
          </p:cNvPr>
          <p:cNvSpPr txBox="1"/>
          <p:nvPr/>
        </p:nvSpPr>
        <p:spPr>
          <a:xfrm>
            <a:off x="796144" y="4865035"/>
            <a:ext cx="48691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Interface</a:t>
            </a:r>
            <a:r>
              <a:rPr lang="zh-CN" altLang="en-US" dirty="0">
                <a:solidFill>
                  <a:srgbClr val="FF0000"/>
                </a:solidFill>
              </a:rPr>
              <a:t>最简单模式公式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此时是多个接口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>
              <a:solidFill>
                <a:srgbClr val="FF0000"/>
              </a:solidFill>
            </a:endParaRPr>
          </a:p>
          <a:p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4" name="图片 3" descr="图形用户界面, 应用程序&#10;&#10;描述已自动生成">
            <a:extLst>
              <a:ext uri="{FF2B5EF4-FFF2-40B4-BE49-F238E27FC236}">
                <a16:creationId xmlns:a16="http://schemas.microsoft.com/office/drawing/2014/main" id="{589495D6-90EB-C4E0-97C3-EC48987BBF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5008"/>
            <a:ext cx="12192000" cy="4322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275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C947173-277D-A789-80C3-B1193BE67120}"/>
              </a:ext>
            </a:extLst>
          </p:cNvPr>
          <p:cNvSpPr txBox="1"/>
          <p:nvPr/>
        </p:nvSpPr>
        <p:spPr>
          <a:xfrm>
            <a:off x="10735275" y="6246574"/>
            <a:ext cx="2393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矜持</a:t>
            </a:r>
          </a:p>
        </p:txBody>
      </p:sp>
    </p:spTree>
    <p:extLst>
      <p:ext uri="{BB962C8B-B14F-4D97-AF65-F5344CB8AC3E}">
        <p14:creationId xmlns:p14="http://schemas.microsoft.com/office/powerpoint/2010/main" val="7001288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C947173-277D-A789-80C3-B1193BE67120}"/>
              </a:ext>
            </a:extLst>
          </p:cNvPr>
          <p:cNvSpPr txBox="1"/>
          <p:nvPr/>
        </p:nvSpPr>
        <p:spPr>
          <a:xfrm>
            <a:off x="587422" y="3244334"/>
            <a:ext cx="92523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注意这里</a:t>
            </a:r>
            <a:r>
              <a:rPr lang="en-US" altLang="zh-CN" dirty="0">
                <a:solidFill>
                  <a:srgbClr val="FF0000"/>
                </a:solidFill>
              </a:rPr>
              <a:t>main</a:t>
            </a:r>
            <a:r>
              <a:rPr lang="zh-CN" altLang="en-US" dirty="0">
                <a:solidFill>
                  <a:srgbClr val="FF0000"/>
                </a:solidFill>
              </a:rPr>
              <a:t>类中创建对象的时候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方法名称不变，但左边创建对象的不是新的</a:t>
            </a:r>
            <a:r>
              <a:rPr lang="en-US" altLang="zh-CN" dirty="0">
                <a:solidFill>
                  <a:srgbClr val="FF0000"/>
                </a:solidFill>
              </a:rPr>
              <a:t>class</a:t>
            </a:r>
            <a:r>
              <a:rPr lang="zh-CN" altLang="en-US" dirty="0">
                <a:solidFill>
                  <a:srgbClr val="FF0000"/>
                </a:solidFill>
              </a:rPr>
              <a:t>的名字，而是旧的接口的名字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等号右边是新</a:t>
            </a:r>
            <a:r>
              <a:rPr lang="en-US" altLang="zh-CN" dirty="0">
                <a:solidFill>
                  <a:srgbClr val="FF0000"/>
                </a:solidFill>
              </a:rPr>
              <a:t>class</a:t>
            </a:r>
            <a:r>
              <a:rPr lang="zh-CN" altLang="en-US" dirty="0">
                <a:solidFill>
                  <a:srgbClr val="FF0000"/>
                </a:solidFill>
              </a:rPr>
              <a:t>的名字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4" name="图片 3" descr="图形用户界面, 应用程序&#10;&#10;描述已自动生成">
            <a:extLst>
              <a:ext uri="{FF2B5EF4-FFF2-40B4-BE49-F238E27FC236}">
                <a16:creationId xmlns:a16="http://schemas.microsoft.com/office/drawing/2014/main" id="{358C3DEB-C4BB-8A5F-0BEF-7C27FA73FD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1793"/>
            <a:ext cx="12305782" cy="2681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2135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C947173-277D-A789-80C3-B1193BE67120}"/>
              </a:ext>
            </a:extLst>
          </p:cNvPr>
          <p:cNvSpPr txBox="1"/>
          <p:nvPr/>
        </p:nvSpPr>
        <p:spPr>
          <a:xfrm>
            <a:off x="10248257" y="5183086"/>
            <a:ext cx="23930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没看懂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逐行解释</a:t>
            </a:r>
          </a:p>
        </p:txBody>
      </p:sp>
      <p:pic>
        <p:nvPicPr>
          <p:cNvPr id="4" name="图片 3" descr="图形用户界面, 文本, 应用程序, 电子邮件&#10;&#10;描述已自动生成">
            <a:extLst>
              <a:ext uri="{FF2B5EF4-FFF2-40B4-BE49-F238E27FC236}">
                <a16:creationId xmlns:a16="http://schemas.microsoft.com/office/drawing/2014/main" id="{FF20D4C4-B893-4304-595D-DB19261E4E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3751" y="0"/>
            <a:ext cx="7516441" cy="4537823"/>
          </a:xfrm>
          <a:prstGeom prst="rect">
            <a:avLst/>
          </a:prstGeom>
        </p:spPr>
      </p:pic>
      <p:pic>
        <p:nvPicPr>
          <p:cNvPr id="6" name="图片 5" descr="图形用户界面, 文本&#10;&#10;描述已自动生成">
            <a:extLst>
              <a:ext uri="{FF2B5EF4-FFF2-40B4-BE49-F238E27FC236}">
                <a16:creationId xmlns:a16="http://schemas.microsoft.com/office/drawing/2014/main" id="{A60A61AF-AABF-114F-B081-E010063CFA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158409" cy="5019243"/>
          </a:xfrm>
          <a:prstGeom prst="rect">
            <a:avLst/>
          </a:prstGeom>
        </p:spPr>
      </p:pic>
      <p:pic>
        <p:nvPicPr>
          <p:cNvPr id="8" name="图片 7" descr="图形用户界面, 文本, 应用程序, 电子邮件&#10;&#10;描述已自动生成">
            <a:extLst>
              <a:ext uri="{FF2B5EF4-FFF2-40B4-BE49-F238E27FC236}">
                <a16:creationId xmlns:a16="http://schemas.microsoft.com/office/drawing/2014/main" id="{99EE479A-148C-9B7A-2E53-382B6F6169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873" y="4142154"/>
            <a:ext cx="4198984" cy="2728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7040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C947173-277D-A789-80C3-B1193BE67120}"/>
              </a:ext>
            </a:extLst>
          </p:cNvPr>
          <p:cNvSpPr txBox="1"/>
          <p:nvPr/>
        </p:nvSpPr>
        <p:spPr>
          <a:xfrm>
            <a:off x="9015804" y="720418"/>
            <a:ext cx="29200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逐行解释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尤其是</a:t>
            </a:r>
            <a:r>
              <a:rPr lang="en-US" altLang="zh-CN" dirty="0">
                <a:solidFill>
                  <a:srgbClr val="FF0000"/>
                </a:solidFill>
              </a:rPr>
              <a:t>check</a:t>
            </a:r>
            <a:r>
              <a:rPr lang="zh-CN" altLang="en-US" dirty="0">
                <a:solidFill>
                  <a:srgbClr val="FF0000"/>
                </a:solidFill>
              </a:rPr>
              <a:t>部分的代码</a:t>
            </a:r>
          </a:p>
        </p:txBody>
      </p:sp>
      <p:pic>
        <p:nvPicPr>
          <p:cNvPr id="4" name="图片 3" descr="文本, 应用程序&#10;&#10;描述已自动生成">
            <a:extLst>
              <a:ext uri="{FF2B5EF4-FFF2-40B4-BE49-F238E27FC236}">
                <a16:creationId xmlns:a16="http://schemas.microsoft.com/office/drawing/2014/main" id="{56D65FEB-E4FA-BE35-BAA4-7817D830D5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673549" cy="6778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9877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C947173-277D-A789-80C3-B1193BE67120}"/>
              </a:ext>
            </a:extLst>
          </p:cNvPr>
          <p:cNvSpPr txBox="1"/>
          <p:nvPr/>
        </p:nvSpPr>
        <p:spPr>
          <a:xfrm>
            <a:off x="8091465" y="412304"/>
            <a:ext cx="355254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逐行解释尤其是</a:t>
            </a:r>
            <a:r>
              <a:rPr lang="en-US" altLang="zh-CN" dirty="0">
                <a:solidFill>
                  <a:srgbClr val="FF0000"/>
                </a:solidFill>
              </a:rPr>
              <a:t>exception</a:t>
            </a:r>
            <a:r>
              <a:rPr lang="zh-CN" altLang="en-US" dirty="0">
                <a:solidFill>
                  <a:srgbClr val="FF0000"/>
                </a:solidFill>
              </a:rPr>
              <a:t>的部分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还有就是为什么要</a:t>
            </a:r>
            <a:r>
              <a:rPr lang="en-US" altLang="zh-CN" dirty="0">
                <a:solidFill>
                  <a:srgbClr val="FF0000"/>
                </a:solidFill>
              </a:rPr>
              <a:t>solution</a:t>
            </a:r>
            <a:r>
              <a:rPr lang="zh-CN" altLang="en-US" dirty="0">
                <a:solidFill>
                  <a:srgbClr val="FF0000"/>
                </a:solidFill>
              </a:rPr>
              <a:t>和</a:t>
            </a:r>
            <a:r>
              <a:rPr lang="en-US" altLang="zh-CN" dirty="0">
                <a:solidFill>
                  <a:srgbClr val="FF0000"/>
                </a:solidFill>
              </a:rPr>
              <a:t>calculators</a:t>
            </a:r>
            <a:r>
              <a:rPr lang="zh-CN" altLang="en-US" dirty="0">
                <a:solidFill>
                  <a:srgbClr val="FF0000"/>
                </a:solidFill>
              </a:rPr>
              <a:t>两个类，我觉得一个也够了</a:t>
            </a:r>
          </a:p>
        </p:txBody>
      </p:sp>
      <p:pic>
        <p:nvPicPr>
          <p:cNvPr id="4" name="图片 3" descr="文本&#10;&#10;描述已自动生成">
            <a:extLst>
              <a:ext uri="{FF2B5EF4-FFF2-40B4-BE49-F238E27FC236}">
                <a16:creationId xmlns:a16="http://schemas.microsoft.com/office/drawing/2014/main" id="{E211DA7D-150C-9351-4909-2299D7E418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713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9151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C947173-277D-A789-80C3-B1193BE67120}"/>
              </a:ext>
            </a:extLst>
          </p:cNvPr>
          <p:cNvSpPr txBox="1"/>
          <p:nvPr/>
        </p:nvSpPr>
        <p:spPr>
          <a:xfrm>
            <a:off x="10735275" y="6246574"/>
            <a:ext cx="2393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rgbClr val="FF0000"/>
                </a:solidFill>
              </a:rPr>
              <a:t>yayyy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4" name="图片 3" descr="图形用户界面, 文本, 应用程序&#10;&#10;描述已自动生成">
            <a:extLst>
              <a:ext uri="{FF2B5EF4-FFF2-40B4-BE49-F238E27FC236}">
                <a16:creationId xmlns:a16="http://schemas.microsoft.com/office/drawing/2014/main" id="{C189C0AA-0684-6745-0102-B3A046351C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199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6552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C947173-277D-A789-80C3-B1193BE67120}"/>
              </a:ext>
            </a:extLst>
          </p:cNvPr>
          <p:cNvSpPr txBox="1"/>
          <p:nvPr/>
        </p:nvSpPr>
        <p:spPr>
          <a:xfrm>
            <a:off x="3509526" y="5053879"/>
            <a:ext cx="7413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这样错了，输入是</a:t>
            </a:r>
            <a:r>
              <a:rPr lang="en-US" altLang="zh-CN" dirty="0">
                <a:solidFill>
                  <a:srgbClr val="FF0000"/>
                </a:solidFill>
              </a:rPr>
              <a:t>int</a:t>
            </a:r>
            <a:r>
              <a:rPr lang="zh-CN" altLang="en-US" dirty="0">
                <a:solidFill>
                  <a:srgbClr val="FF0000"/>
                </a:solidFill>
              </a:rPr>
              <a:t>的话持戒转换为</a:t>
            </a:r>
            <a:r>
              <a:rPr lang="en-US" altLang="zh-CN" dirty="0">
                <a:solidFill>
                  <a:srgbClr val="FF0000"/>
                </a:solidFill>
              </a:rPr>
              <a:t>char</a:t>
            </a:r>
            <a:r>
              <a:rPr lang="zh-CN" altLang="en-US" dirty="0">
                <a:solidFill>
                  <a:srgbClr val="FF0000"/>
                </a:solidFill>
              </a:rPr>
              <a:t>就可以得到了</a:t>
            </a:r>
            <a:endParaRPr lang="en-US" altLang="zh-CN" dirty="0">
              <a:solidFill>
                <a:srgbClr val="FF0000"/>
              </a:solidFill>
            </a:endParaRPr>
          </a:p>
        </p:txBody>
      </p:sp>
      <p:pic>
        <p:nvPicPr>
          <p:cNvPr id="4" name="图片 3" descr="图形用户界面, 文本, 应用程序&#10;&#10;描述已自动生成">
            <a:extLst>
              <a:ext uri="{FF2B5EF4-FFF2-40B4-BE49-F238E27FC236}">
                <a16:creationId xmlns:a16="http://schemas.microsoft.com/office/drawing/2014/main" id="{B59B5EAC-F194-6263-A46A-E1682E612E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4704" cy="4244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5426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C947173-277D-A789-80C3-B1193BE67120}"/>
              </a:ext>
            </a:extLst>
          </p:cNvPr>
          <p:cNvSpPr txBox="1"/>
          <p:nvPr/>
        </p:nvSpPr>
        <p:spPr>
          <a:xfrm>
            <a:off x="567543" y="5689983"/>
            <a:ext cx="65044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这样对了，但还是母鸡为什么要判断</a:t>
            </a:r>
            <a:r>
              <a:rPr lang="en-US" altLang="zh-CN" dirty="0">
                <a:solidFill>
                  <a:srgbClr val="FF0000"/>
                </a:solidFill>
              </a:rPr>
              <a:t>int</a:t>
            </a:r>
            <a:r>
              <a:rPr lang="zh-CN" altLang="en-US" dirty="0">
                <a:solidFill>
                  <a:srgbClr val="FF0000"/>
                </a:solidFill>
              </a:rPr>
              <a:t>的范围是</a:t>
            </a:r>
            <a:r>
              <a:rPr lang="en-US" altLang="zh-CN" dirty="0">
                <a:solidFill>
                  <a:srgbClr val="FF0000"/>
                </a:solidFill>
              </a:rPr>
              <a:t>0</a:t>
            </a:r>
            <a:r>
              <a:rPr lang="zh-CN" altLang="en-US" dirty="0">
                <a:solidFill>
                  <a:srgbClr val="FF0000"/>
                </a:solidFill>
              </a:rPr>
              <a:t>到</a:t>
            </a:r>
            <a:r>
              <a:rPr lang="en-US" altLang="zh-CN" dirty="0">
                <a:solidFill>
                  <a:srgbClr val="FF0000"/>
                </a:solidFill>
              </a:rPr>
              <a:t>127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如果 是两位数或者三位数呢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ASCII</a:t>
            </a:r>
            <a:r>
              <a:rPr lang="zh-CN" altLang="en-US" dirty="0">
                <a:solidFill>
                  <a:srgbClr val="FF0000"/>
                </a:solidFill>
              </a:rPr>
              <a:t>范围是多少具体对应的是大小写字母还是数字要细节</a:t>
            </a:r>
          </a:p>
        </p:txBody>
      </p:sp>
      <p:pic>
        <p:nvPicPr>
          <p:cNvPr id="4" name="图片 3" descr="图形用户界面, 文本, 应用程序&#10;&#10;描述已自动生成">
            <a:extLst>
              <a:ext uri="{FF2B5EF4-FFF2-40B4-BE49-F238E27FC236}">
                <a16:creationId xmlns:a16="http://schemas.microsoft.com/office/drawing/2014/main" id="{3A0C8C77-10AB-2EF4-A3DF-DAE0D5E027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4273"/>
            <a:ext cx="11265651" cy="5203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9650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图形用户界面, 应用程序, Teams&#10;&#10;描述已自动生成">
            <a:extLst>
              <a:ext uri="{FF2B5EF4-FFF2-40B4-BE49-F238E27FC236}">
                <a16:creationId xmlns:a16="http://schemas.microsoft.com/office/drawing/2014/main" id="{CC5EAC50-BCCF-1288-81DB-33D44620C6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73" y="1"/>
            <a:ext cx="8679773" cy="6246573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D03CB439-3ADD-A1B9-5B67-43CAFFE5E95D}"/>
              </a:ext>
            </a:extLst>
          </p:cNvPr>
          <p:cNvSpPr txBox="1"/>
          <p:nvPr/>
        </p:nvSpPr>
        <p:spPr>
          <a:xfrm>
            <a:off x="8873697" y="3105834"/>
            <a:ext cx="51244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对于</a:t>
            </a:r>
            <a:r>
              <a:rPr lang="en-US" altLang="zh-CN" dirty="0">
                <a:solidFill>
                  <a:srgbClr val="FF0000"/>
                </a:solidFill>
              </a:rPr>
              <a:t>char</a:t>
            </a:r>
            <a:r>
              <a:rPr lang="zh-CN" altLang="en-US" dirty="0">
                <a:solidFill>
                  <a:srgbClr val="FF0000"/>
                </a:solidFill>
              </a:rPr>
              <a:t>就是用</a:t>
            </a:r>
            <a:r>
              <a:rPr lang="en-US" altLang="zh-CN" dirty="0">
                <a:solidFill>
                  <a:srgbClr val="FF0000"/>
                </a:solidFill>
              </a:rPr>
              <a:t>int</a:t>
            </a:r>
            <a:r>
              <a:rPr lang="zh-CN" altLang="en-US" dirty="0">
                <a:solidFill>
                  <a:srgbClr val="FF0000"/>
                </a:solidFill>
              </a:rPr>
              <a:t>转换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对于</a:t>
            </a:r>
            <a:r>
              <a:rPr lang="en-US" altLang="zh-CN" dirty="0">
                <a:solidFill>
                  <a:srgbClr val="FF0000"/>
                </a:solidFill>
              </a:rPr>
              <a:t>int</a:t>
            </a:r>
            <a:r>
              <a:rPr lang="zh-CN" altLang="en-US" dirty="0">
                <a:solidFill>
                  <a:srgbClr val="FF0000"/>
                </a:solidFill>
              </a:rPr>
              <a:t>就是用</a:t>
            </a:r>
            <a:r>
              <a:rPr lang="en-US" altLang="zh-CN" dirty="0">
                <a:solidFill>
                  <a:srgbClr val="FF0000"/>
                </a:solidFill>
              </a:rPr>
              <a:t>char</a:t>
            </a:r>
            <a:r>
              <a:rPr lang="zh-CN" altLang="en-US" dirty="0">
                <a:solidFill>
                  <a:srgbClr val="FF0000"/>
                </a:solidFill>
              </a:rPr>
              <a:t>转换</a:t>
            </a:r>
          </a:p>
        </p:txBody>
      </p:sp>
    </p:spTree>
    <p:extLst>
      <p:ext uri="{BB962C8B-B14F-4D97-AF65-F5344CB8AC3E}">
        <p14:creationId xmlns:p14="http://schemas.microsoft.com/office/powerpoint/2010/main" val="39438685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C947173-277D-A789-80C3-B1193BE67120}"/>
              </a:ext>
            </a:extLst>
          </p:cNvPr>
          <p:cNvSpPr txBox="1"/>
          <p:nvPr/>
        </p:nvSpPr>
        <p:spPr>
          <a:xfrm>
            <a:off x="1879509" y="5779435"/>
            <a:ext cx="51244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对于</a:t>
            </a:r>
            <a:r>
              <a:rPr lang="en-US" altLang="zh-CN" dirty="0">
                <a:solidFill>
                  <a:srgbClr val="FF0000"/>
                </a:solidFill>
              </a:rPr>
              <a:t>char</a:t>
            </a:r>
            <a:r>
              <a:rPr lang="zh-CN" altLang="en-US" dirty="0">
                <a:solidFill>
                  <a:srgbClr val="FF0000"/>
                </a:solidFill>
              </a:rPr>
              <a:t>就是用</a:t>
            </a:r>
            <a:r>
              <a:rPr lang="en-US" altLang="zh-CN" dirty="0">
                <a:solidFill>
                  <a:srgbClr val="FF0000"/>
                </a:solidFill>
              </a:rPr>
              <a:t>int</a:t>
            </a:r>
            <a:r>
              <a:rPr lang="zh-CN" altLang="en-US" dirty="0">
                <a:solidFill>
                  <a:srgbClr val="FF0000"/>
                </a:solidFill>
              </a:rPr>
              <a:t>转换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对于</a:t>
            </a:r>
            <a:r>
              <a:rPr lang="en-US" altLang="zh-CN" dirty="0">
                <a:solidFill>
                  <a:srgbClr val="FF0000"/>
                </a:solidFill>
              </a:rPr>
              <a:t>int</a:t>
            </a:r>
            <a:r>
              <a:rPr lang="zh-CN" altLang="en-US" dirty="0">
                <a:solidFill>
                  <a:srgbClr val="FF0000"/>
                </a:solidFill>
              </a:rPr>
              <a:t>就是用</a:t>
            </a:r>
            <a:r>
              <a:rPr lang="en-US" altLang="zh-CN" dirty="0">
                <a:solidFill>
                  <a:srgbClr val="FF0000"/>
                </a:solidFill>
              </a:rPr>
              <a:t>char</a:t>
            </a:r>
            <a:r>
              <a:rPr lang="zh-CN" altLang="en-US" dirty="0">
                <a:solidFill>
                  <a:srgbClr val="FF0000"/>
                </a:solidFill>
              </a:rPr>
              <a:t>转换</a:t>
            </a:r>
          </a:p>
        </p:txBody>
      </p:sp>
      <p:pic>
        <p:nvPicPr>
          <p:cNvPr id="3" name="图片 2" descr="图形用户界面, 文本, 应用程序, 电子邮件&#10;&#10;描述已自动生成">
            <a:extLst>
              <a:ext uri="{FF2B5EF4-FFF2-40B4-BE49-F238E27FC236}">
                <a16:creationId xmlns:a16="http://schemas.microsoft.com/office/drawing/2014/main" id="{71BB90F9-7464-18BB-F44C-0817AFFA38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0696" y="-1"/>
            <a:ext cx="9547422" cy="5128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1205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C947173-277D-A789-80C3-B1193BE67120}"/>
              </a:ext>
            </a:extLst>
          </p:cNvPr>
          <p:cNvSpPr txBox="1"/>
          <p:nvPr/>
        </p:nvSpPr>
        <p:spPr>
          <a:xfrm>
            <a:off x="1601213" y="5978218"/>
            <a:ext cx="66880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rgbClr val="FF0000"/>
                </a:solidFill>
              </a:rPr>
              <a:t>System.out.printf</a:t>
            </a:r>
            <a:r>
              <a:rPr lang="en-US" altLang="zh-CN" dirty="0">
                <a:solidFill>
                  <a:srgbClr val="FF0000"/>
                </a:solidFill>
              </a:rPr>
              <a:t>(“can be spent in %deposit days”,</a:t>
            </a:r>
            <a:r>
              <a:rPr lang="en-US" altLang="zh-CN" dirty="0" err="1">
                <a:solidFill>
                  <a:srgbClr val="FF0000"/>
                </a:solidFill>
              </a:rPr>
              <a:t>i</a:t>
            </a:r>
            <a:r>
              <a:rPr lang="en-US" altLang="zh-CN" dirty="0">
                <a:solidFill>
                  <a:srgbClr val="FF0000"/>
                </a:solidFill>
              </a:rPr>
              <a:t>);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什么原理？</a:t>
            </a:r>
          </a:p>
        </p:txBody>
      </p:sp>
      <p:pic>
        <p:nvPicPr>
          <p:cNvPr id="4" name="图片 3" descr="图形用户界面, 文本, 应用程序&#10;&#10;描述已自动生成">
            <a:extLst>
              <a:ext uri="{FF2B5EF4-FFF2-40B4-BE49-F238E27FC236}">
                <a16:creationId xmlns:a16="http://schemas.microsoft.com/office/drawing/2014/main" id="{32F8869C-C444-804F-9DDA-CC2B32DDCA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16" y="0"/>
            <a:ext cx="12005797" cy="5208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503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C947173-277D-A789-80C3-B1193BE67120}"/>
              </a:ext>
            </a:extLst>
          </p:cNvPr>
          <p:cNvSpPr txBox="1"/>
          <p:nvPr/>
        </p:nvSpPr>
        <p:spPr>
          <a:xfrm>
            <a:off x="10735275" y="6246574"/>
            <a:ext cx="2393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矜持</a:t>
            </a:r>
          </a:p>
        </p:txBody>
      </p:sp>
      <p:pic>
        <p:nvPicPr>
          <p:cNvPr id="4" name="图片 3" descr="文本&#10;&#10;描述已自动生成">
            <a:extLst>
              <a:ext uri="{FF2B5EF4-FFF2-40B4-BE49-F238E27FC236}">
                <a16:creationId xmlns:a16="http://schemas.microsoft.com/office/drawing/2014/main" id="{6D8E81B6-8A12-8A7C-E905-FF030FFC27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0163"/>
            <a:ext cx="7011008" cy="5822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2873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C947173-277D-A789-80C3-B1193BE67120}"/>
              </a:ext>
            </a:extLst>
          </p:cNvPr>
          <p:cNvSpPr txBox="1"/>
          <p:nvPr/>
        </p:nvSpPr>
        <p:spPr>
          <a:xfrm>
            <a:off x="1352736" y="5451444"/>
            <a:ext cx="23930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韩信点兵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用两个等于等于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然后记得用</a:t>
            </a:r>
            <a:r>
              <a:rPr lang="en-US" altLang="zh-CN" dirty="0">
                <a:solidFill>
                  <a:srgbClr val="FF0000"/>
                </a:solidFill>
              </a:rPr>
              <a:t>break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4" name="图片 3" descr="图形用户界面, 文本, 应用程序&#10;&#10;描述已自动生成">
            <a:extLst>
              <a:ext uri="{FF2B5EF4-FFF2-40B4-BE49-F238E27FC236}">
                <a16:creationId xmlns:a16="http://schemas.microsoft.com/office/drawing/2014/main" id="{6B881D23-BB5F-E991-5650-29B9A6D021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031664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0079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图形用户界面, 应用程序&#10;&#10;描述已自动生成">
            <a:extLst>
              <a:ext uri="{FF2B5EF4-FFF2-40B4-BE49-F238E27FC236}">
                <a16:creationId xmlns:a16="http://schemas.microsoft.com/office/drawing/2014/main" id="{7B49B1F2-2EFC-DEB8-E0A8-48E718DEED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501"/>
            <a:ext cx="11962416" cy="6376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1640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图形用户界面, 应用程序&#10;&#10;描述已自动生成">
            <a:extLst>
              <a:ext uri="{FF2B5EF4-FFF2-40B4-BE49-F238E27FC236}">
                <a16:creationId xmlns:a16="http://schemas.microsoft.com/office/drawing/2014/main" id="{A361A19B-CB37-F215-A41F-92611E19E3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1998738" cy="6112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4455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C947173-277D-A789-80C3-B1193BE67120}"/>
              </a:ext>
            </a:extLst>
          </p:cNvPr>
          <p:cNvSpPr txBox="1"/>
          <p:nvPr/>
        </p:nvSpPr>
        <p:spPr>
          <a:xfrm>
            <a:off x="766327" y="6211669"/>
            <a:ext cx="94908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母鸡哪里错了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但</a:t>
            </a:r>
            <a:r>
              <a:rPr lang="en-US" altLang="zh-CN" dirty="0">
                <a:solidFill>
                  <a:srgbClr val="FF0000"/>
                </a:solidFill>
              </a:rPr>
              <a:t>string</a:t>
            </a:r>
            <a:r>
              <a:rPr lang="zh-CN" altLang="en-US" dirty="0">
                <a:solidFill>
                  <a:srgbClr val="FF0000"/>
                </a:solidFill>
              </a:rPr>
              <a:t>相等的话只要用</a:t>
            </a:r>
            <a:r>
              <a:rPr lang="en-US" altLang="zh-CN" dirty="0">
                <a:solidFill>
                  <a:srgbClr val="FF0000"/>
                </a:solidFill>
              </a:rPr>
              <a:t>equal</a:t>
            </a:r>
            <a:r>
              <a:rPr lang="zh-CN" altLang="en-US" dirty="0">
                <a:solidFill>
                  <a:srgbClr val="FF0000"/>
                </a:solidFill>
              </a:rPr>
              <a:t>方法就好了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C1E1335-BE16-3351-00A9-D568D93E79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491" y="0"/>
            <a:ext cx="11652700" cy="6021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5735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C947173-277D-A789-80C3-B1193BE67120}"/>
              </a:ext>
            </a:extLst>
          </p:cNvPr>
          <p:cNvSpPr txBox="1"/>
          <p:nvPr/>
        </p:nvSpPr>
        <p:spPr>
          <a:xfrm>
            <a:off x="7753537" y="1614939"/>
            <a:ext cx="23930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Str1.equals(str2)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返回</a:t>
            </a:r>
            <a:r>
              <a:rPr lang="en-US" altLang="zh-CN" dirty="0">
                <a:solidFill>
                  <a:srgbClr val="FF0000"/>
                </a:solidFill>
              </a:rPr>
              <a:t>TRUE</a:t>
            </a:r>
            <a:r>
              <a:rPr lang="zh-CN" altLang="en-US" dirty="0">
                <a:solidFill>
                  <a:srgbClr val="FF0000"/>
                </a:solidFill>
              </a:rPr>
              <a:t>或者</a:t>
            </a:r>
            <a:r>
              <a:rPr lang="en-US" altLang="zh-CN" dirty="0">
                <a:solidFill>
                  <a:srgbClr val="FF0000"/>
                </a:solidFill>
              </a:rPr>
              <a:t>false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4" name="图片 3" descr="文本&#10;&#10;描述已自动生成">
            <a:extLst>
              <a:ext uri="{FF2B5EF4-FFF2-40B4-BE49-F238E27FC236}">
                <a16:creationId xmlns:a16="http://schemas.microsoft.com/office/drawing/2014/main" id="{32A49CA2-A493-69F6-F073-4110305868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6372541" cy="4244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9316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C947173-277D-A789-80C3-B1193BE67120}"/>
              </a:ext>
            </a:extLst>
          </p:cNvPr>
          <p:cNvSpPr txBox="1"/>
          <p:nvPr/>
        </p:nvSpPr>
        <p:spPr>
          <a:xfrm>
            <a:off x="527788" y="6336026"/>
            <a:ext cx="7125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String </a:t>
            </a:r>
            <a:r>
              <a:rPr lang="zh-CN" altLang="en-US" dirty="0">
                <a:solidFill>
                  <a:srgbClr val="FF0000"/>
                </a:solidFill>
              </a:rPr>
              <a:t>方法：</a:t>
            </a:r>
            <a:r>
              <a:rPr lang="en-US" altLang="zh-CN" dirty="0" err="1">
                <a:solidFill>
                  <a:srgbClr val="FF0000"/>
                </a:solidFill>
              </a:rPr>
              <a:t>touppercase</a:t>
            </a:r>
            <a:r>
              <a:rPr lang="en-US" altLang="zh-CN" dirty="0">
                <a:solidFill>
                  <a:srgbClr val="FF0000"/>
                </a:solidFill>
              </a:rPr>
              <a:t>,</a:t>
            </a:r>
            <a:r>
              <a:rPr lang="zh-CN" altLang="en-US" dirty="0">
                <a:solidFill>
                  <a:srgbClr val="FF0000"/>
                </a:solidFill>
              </a:rPr>
              <a:t>和小写？，还有</a:t>
            </a:r>
            <a:r>
              <a:rPr lang="en-US" altLang="zh-CN" dirty="0">
                <a:solidFill>
                  <a:srgbClr val="FF0000"/>
                </a:solidFill>
              </a:rPr>
              <a:t>replace</a:t>
            </a:r>
            <a:r>
              <a:rPr lang="zh-CN" altLang="en-US" dirty="0">
                <a:solidFill>
                  <a:srgbClr val="FF0000"/>
                </a:solidFill>
              </a:rPr>
              <a:t>方法</a:t>
            </a:r>
          </a:p>
        </p:txBody>
      </p:sp>
      <p:pic>
        <p:nvPicPr>
          <p:cNvPr id="4" name="图片 3" descr="图形用户界面, 文本, 应用程序&#10;&#10;描述已自动生成">
            <a:extLst>
              <a:ext uri="{FF2B5EF4-FFF2-40B4-BE49-F238E27FC236}">
                <a16:creationId xmlns:a16="http://schemas.microsoft.com/office/drawing/2014/main" id="{9B0777F3-EB30-55DB-D89B-3910366FAD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393462" cy="6246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32421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图形用户界面, 应用程序&#10;&#10;描述已自动生成">
            <a:extLst>
              <a:ext uri="{FF2B5EF4-FFF2-40B4-BE49-F238E27FC236}">
                <a16:creationId xmlns:a16="http://schemas.microsoft.com/office/drawing/2014/main" id="{72990B1F-8ABD-0CCD-BA66-46F1981A62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54" y="82761"/>
            <a:ext cx="12049093" cy="5831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96617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C947173-277D-A789-80C3-B1193BE67120}"/>
              </a:ext>
            </a:extLst>
          </p:cNvPr>
          <p:cNvSpPr txBox="1"/>
          <p:nvPr/>
        </p:nvSpPr>
        <p:spPr>
          <a:xfrm>
            <a:off x="10735275" y="6246574"/>
            <a:ext cx="2393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正则表达式</a:t>
            </a:r>
          </a:p>
        </p:txBody>
      </p:sp>
      <p:pic>
        <p:nvPicPr>
          <p:cNvPr id="4" name="图片 3" descr="图形用户界面, 应用程序, Word&#10;&#10;描述已自动生成">
            <a:extLst>
              <a:ext uri="{FF2B5EF4-FFF2-40B4-BE49-F238E27FC236}">
                <a16:creationId xmlns:a16="http://schemas.microsoft.com/office/drawing/2014/main" id="{F9A8BCFC-ED56-CAC6-5DF1-69F2949200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579170" cy="6355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32844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图形用户界面, 文本, 应用程序&#10;&#10;描述已自动生成">
            <a:extLst>
              <a:ext uri="{FF2B5EF4-FFF2-40B4-BE49-F238E27FC236}">
                <a16:creationId xmlns:a16="http://schemas.microsoft.com/office/drawing/2014/main" id="{260A6C40-1B60-014F-2133-7E3E24F51C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1483968" cy="5933661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9C947173-277D-A789-80C3-B1193BE67120}"/>
              </a:ext>
            </a:extLst>
          </p:cNvPr>
          <p:cNvSpPr txBox="1"/>
          <p:nvPr/>
        </p:nvSpPr>
        <p:spPr>
          <a:xfrm>
            <a:off x="4545481" y="2782669"/>
            <a:ext cx="623276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String builder </a:t>
            </a:r>
            <a:r>
              <a:rPr lang="zh-CN" altLang="en-US" dirty="0">
                <a:solidFill>
                  <a:srgbClr val="FF0000"/>
                </a:solidFill>
              </a:rPr>
              <a:t>还是</a:t>
            </a:r>
            <a:r>
              <a:rPr lang="en-US" altLang="zh-CN" dirty="0">
                <a:solidFill>
                  <a:srgbClr val="FF0000"/>
                </a:solidFill>
              </a:rPr>
              <a:t>string buffer</a:t>
            </a:r>
            <a:r>
              <a:rPr lang="zh-CN" altLang="en-US" dirty="0">
                <a:solidFill>
                  <a:srgbClr val="FF0000"/>
                </a:solidFill>
              </a:rPr>
              <a:t>啊？？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而且</a:t>
            </a:r>
            <a:r>
              <a:rPr lang="en-US" altLang="zh-CN" dirty="0">
                <a:solidFill>
                  <a:srgbClr val="FF0000"/>
                </a:solidFill>
              </a:rPr>
              <a:t>append</a:t>
            </a:r>
            <a:r>
              <a:rPr lang="zh-CN" altLang="en-US" dirty="0">
                <a:solidFill>
                  <a:srgbClr val="FF0000"/>
                </a:solidFill>
              </a:rPr>
              <a:t>和</a:t>
            </a:r>
            <a:r>
              <a:rPr lang="en-US" altLang="zh-CN" dirty="0">
                <a:solidFill>
                  <a:srgbClr val="FF0000"/>
                </a:solidFill>
              </a:rPr>
              <a:t>delete</a:t>
            </a:r>
            <a:r>
              <a:rPr lang="zh-CN" altLang="en-US" dirty="0">
                <a:solidFill>
                  <a:srgbClr val="FF0000"/>
                </a:solidFill>
              </a:rPr>
              <a:t>函数仔细查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957318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C947173-277D-A789-80C3-B1193BE67120}"/>
              </a:ext>
            </a:extLst>
          </p:cNvPr>
          <p:cNvSpPr txBox="1"/>
          <p:nvPr/>
        </p:nvSpPr>
        <p:spPr>
          <a:xfrm>
            <a:off x="656997" y="6177000"/>
            <a:ext cx="98287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需要在</a:t>
            </a:r>
            <a:r>
              <a:rPr lang="en-US" altLang="zh-CN" dirty="0">
                <a:solidFill>
                  <a:srgbClr val="FF0000"/>
                </a:solidFill>
              </a:rPr>
              <a:t>string builder </a:t>
            </a:r>
            <a:r>
              <a:rPr lang="zh-CN" altLang="en-US" dirty="0">
                <a:solidFill>
                  <a:srgbClr val="FF0000"/>
                </a:solidFill>
              </a:rPr>
              <a:t>里创造新的对象，然后对象可以调用</a:t>
            </a:r>
            <a:r>
              <a:rPr lang="en-US" altLang="zh-CN" dirty="0">
                <a:solidFill>
                  <a:srgbClr val="FF0000"/>
                </a:solidFill>
              </a:rPr>
              <a:t>reverse</a:t>
            </a:r>
            <a:r>
              <a:rPr lang="zh-CN" altLang="en-US" dirty="0">
                <a:solidFill>
                  <a:srgbClr val="FF0000"/>
                </a:solidFill>
              </a:rPr>
              <a:t>（）方法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仔细查</a:t>
            </a:r>
            <a:r>
              <a:rPr lang="en-US" altLang="zh-CN" dirty="0">
                <a:solidFill>
                  <a:srgbClr val="FF0000"/>
                </a:solidFill>
              </a:rPr>
              <a:t>string builder </a:t>
            </a:r>
            <a:r>
              <a:rPr lang="zh-CN" altLang="en-US" dirty="0">
                <a:solidFill>
                  <a:srgbClr val="FF0000"/>
                </a:solidFill>
              </a:rPr>
              <a:t>里的其他</a:t>
            </a:r>
            <a:r>
              <a:rPr lang="en-US" altLang="zh-CN" dirty="0">
                <a:solidFill>
                  <a:srgbClr val="FF0000"/>
                </a:solidFill>
              </a:rPr>
              <a:t>method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6" name="图片 5" descr="图形用户界面, 文本, 应用程序&#10;&#10;描述已自动生成">
            <a:extLst>
              <a:ext uri="{FF2B5EF4-FFF2-40B4-BE49-F238E27FC236}">
                <a16:creationId xmlns:a16="http://schemas.microsoft.com/office/drawing/2014/main" id="{B6081FF5-DB21-6882-BF53-F2A4D3AC5E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103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3413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图形用户界面, 应用程序&#10;&#10;描述已自动生成">
            <a:extLst>
              <a:ext uri="{FF2B5EF4-FFF2-40B4-BE49-F238E27FC236}">
                <a16:creationId xmlns:a16="http://schemas.microsoft.com/office/drawing/2014/main" id="{BE609167-27ED-5FD4-1E3C-CE0427C2FF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356"/>
            <a:ext cx="12192000" cy="5748521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9C947173-277D-A789-80C3-B1193BE67120}"/>
              </a:ext>
            </a:extLst>
          </p:cNvPr>
          <p:cNvSpPr txBox="1"/>
          <p:nvPr/>
        </p:nvSpPr>
        <p:spPr>
          <a:xfrm>
            <a:off x="4154513" y="2292281"/>
            <a:ext cx="23930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Overload</a:t>
            </a:r>
            <a:r>
              <a:rPr lang="zh-CN" altLang="en-US" dirty="0">
                <a:solidFill>
                  <a:srgbClr val="FF0000"/>
                </a:solidFill>
              </a:rPr>
              <a:t>： 同样的</a:t>
            </a:r>
            <a:r>
              <a:rPr lang="en-US" altLang="zh-CN" dirty="0">
                <a:solidFill>
                  <a:srgbClr val="FF0000"/>
                </a:solidFill>
              </a:rPr>
              <a:t>method</a:t>
            </a:r>
            <a:r>
              <a:rPr lang="zh-CN" altLang="en-US" dirty="0">
                <a:solidFill>
                  <a:srgbClr val="FF0000"/>
                </a:solidFill>
              </a:rPr>
              <a:t>，不同类型的输入</a:t>
            </a:r>
          </a:p>
        </p:txBody>
      </p:sp>
    </p:spTree>
    <p:extLst>
      <p:ext uri="{BB962C8B-B14F-4D97-AF65-F5344CB8AC3E}">
        <p14:creationId xmlns:p14="http://schemas.microsoft.com/office/powerpoint/2010/main" val="66094675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图形用户界面, 应用程序&#10;&#10;描述已自动生成">
            <a:extLst>
              <a:ext uri="{FF2B5EF4-FFF2-40B4-BE49-F238E27FC236}">
                <a16:creationId xmlns:a16="http://schemas.microsoft.com/office/drawing/2014/main" id="{8BF3A341-C1B3-5DB4-C92E-0E6CA081AD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84" y="0"/>
            <a:ext cx="11243626" cy="685800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9C947173-277D-A789-80C3-B1193BE67120}"/>
              </a:ext>
            </a:extLst>
          </p:cNvPr>
          <p:cNvSpPr txBox="1"/>
          <p:nvPr/>
        </p:nvSpPr>
        <p:spPr>
          <a:xfrm>
            <a:off x="5556988" y="4030148"/>
            <a:ext cx="23930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求绝对值的方法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 err="1">
                <a:solidFill>
                  <a:srgbClr val="FF0000"/>
                </a:solidFill>
              </a:rPr>
              <a:t>Math.abs</a:t>
            </a:r>
            <a:r>
              <a:rPr lang="en-US" altLang="zh-CN" dirty="0">
                <a:solidFill>
                  <a:srgbClr val="FF0000"/>
                </a:solidFill>
              </a:rPr>
              <a:t>(</a:t>
            </a:r>
            <a:r>
              <a:rPr lang="en-US" altLang="zh-CN" dirty="0" err="1">
                <a:solidFill>
                  <a:srgbClr val="FF0000"/>
                </a:solidFill>
              </a:rPr>
              <a:t>intName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807048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C947173-277D-A789-80C3-B1193BE67120}"/>
              </a:ext>
            </a:extLst>
          </p:cNvPr>
          <p:cNvSpPr txBox="1"/>
          <p:nvPr/>
        </p:nvSpPr>
        <p:spPr>
          <a:xfrm>
            <a:off x="10735275" y="6246574"/>
            <a:ext cx="2393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矜持</a:t>
            </a:r>
          </a:p>
        </p:txBody>
      </p:sp>
    </p:spTree>
    <p:extLst>
      <p:ext uri="{BB962C8B-B14F-4D97-AF65-F5344CB8AC3E}">
        <p14:creationId xmlns:p14="http://schemas.microsoft.com/office/powerpoint/2010/main" val="238152536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C947173-277D-A789-80C3-B1193BE67120}"/>
              </a:ext>
            </a:extLst>
          </p:cNvPr>
          <p:cNvSpPr txBox="1"/>
          <p:nvPr/>
        </p:nvSpPr>
        <p:spPr>
          <a:xfrm>
            <a:off x="10735275" y="6246574"/>
            <a:ext cx="2393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矜持</a:t>
            </a:r>
          </a:p>
        </p:txBody>
      </p:sp>
    </p:spTree>
    <p:extLst>
      <p:ext uri="{BB962C8B-B14F-4D97-AF65-F5344CB8AC3E}">
        <p14:creationId xmlns:p14="http://schemas.microsoft.com/office/powerpoint/2010/main" val="339590733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C947173-277D-A789-80C3-B1193BE67120}"/>
              </a:ext>
            </a:extLst>
          </p:cNvPr>
          <p:cNvSpPr txBox="1"/>
          <p:nvPr/>
        </p:nvSpPr>
        <p:spPr>
          <a:xfrm>
            <a:off x="10735275" y="6246574"/>
            <a:ext cx="2393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矜持</a:t>
            </a:r>
          </a:p>
        </p:txBody>
      </p:sp>
    </p:spTree>
    <p:extLst>
      <p:ext uri="{BB962C8B-B14F-4D97-AF65-F5344CB8AC3E}">
        <p14:creationId xmlns:p14="http://schemas.microsoft.com/office/powerpoint/2010/main" val="398267040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C947173-277D-A789-80C3-B1193BE67120}"/>
              </a:ext>
            </a:extLst>
          </p:cNvPr>
          <p:cNvSpPr txBox="1"/>
          <p:nvPr/>
        </p:nvSpPr>
        <p:spPr>
          <a:xfrm>
            <a:off x="10735275" y="6246574"/>
            <a:ext cx="2393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矜持</a:t>
            </a:r>
          </a:p>
        </p:txBody>
      </p:sp>
    </p:spTree>
    <p:extLst>
      <p:ext uri="{BB962C8B-B14F-4D97-AF65-F5344CB8AC3E}">
        <p14:creationId xmlns:p14="http://schemas.microsoft.com/office/powerpoint/2010/main" val="316879929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C947173-277D-A789-80C3-B1193BE67120}"/>
              </a:ext>
            </a:extLst>
          </p:cNvPr>
          <p:cNvSpPr txBox="1"/>
          <p:nvPr/>
        </p:nvSpPr>
        <p:spPr>
          <a:xfrm>
            <a:off x="10735275" y="6246574"/>
            <a:ext cx="2393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矜持</a:t>
            </a:r>
          </a:p>
        </p:txBody>
      </p:sp>
    </p:spTree>
    <p:extLst>
      <p:ext uri="{BB962C8B-B14F-4D97-AF65-F5344CB8AC3E}">
        <p14:creationId xmlns:p14="http://schemas.microsoft.com/office/powerpoint/2010/main" val="195249497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C947173-277D-A789-80C3-B1193BE67120}"/>
              </a:ext>
            </a:extLst>
          </p:cNvPr>
          <p:cNvSpPr txBox="1"/>
          <p:nvPr/>
        </p:nvSpPr>
        <p:spPr>
          <a:xfrm>
            <a:off x="10735275" y="6246574"/>
            <a:ext cx="2393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矜持</a:t>
            </a:r>
          </a:p>
        </p:txBody>
      </p:sp>
    </p:spTree>
    <p:extLst>
      <p:ext uri="{BB962C8B-B14F-4D97-AF65-F5344CB8AC3E}">
        <p14:creationId xmlns:p14="http://schemas.microsoft.com/office/powerpoint/2010/main" val="34548560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C947173-277D-A789-80C3-B1193BE67120}"/>
              </a:ext>
            </a:extLst>
          </p:cNvPr>
          <p:cNvSpPr txBox="1"/>
          <p:nvPr/>
        </p:nvSpPr>
        <p:spPr>
          <a:xfrm>
            <a:off x="10735275" y="6246574"/>
            <a:ext cx="2393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矜持</a:t>
            </a:r>
          </a:p>
        </p:txBody>
      </p:sp>
    </p:spTree>
    <p:extLst>
      <p:ext uri="{BB962C8B-B14F-4D97-AF65-F5344CB8AC3E}">
        <p14:creationId xmlns:p14="http://schemas.microsoft.com/office/powerpoint/2010/main" val="406478169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C947173-277D-A789-80C3-B1193BE67120}"/>
              </a:ext>
            </a:extLst>
          </p:cNvPr>
          <p:cNvSpPr txBox="1"/>
          <p:nvPr/>
        </p:nvSpPr>
        <p:spPr>
          <a:xfrm>
            <a:off x="10735275" y="6246574"/>
            <a:ext cx="2393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矜持</a:t>
            </a:r>
          </a:p>
        </p:txBody>
      </p:sp>
    </p:spTree>
    <p:extLst>
      <p:ext uri="{BB962C8B-B14F-4D97-AF65-F5344CB8AC3E}">
        <p14:creationId xmlns:p14="http://schemas.microsoft.com/office/powerpoint/2010/main" val="240588456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C947173-277D-A789-80C3-B1193BE67120}"/>
              </a:ext>
            </a:extLst>
          </p:cNvPr>
          <p:cNvSpPr txBox="1"/>
          <p:nvPr/>
        </p:nvSpPr>
        <p:spPr>
          <a:xfrm>
            <a:off x="10735275" y="6246574"/>
            <a:ext cx="2393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矜持</a:t>
            </a:r>
          </a:p>
        </p:txBody>
      </p:sp>
    </p:spTree>
    <p:extLst>
      <p:ext uri="{BB962C8B-B14F-4D97-AF65-F5344CB8AC3E}">
        <p14:creationId xmlns:p14="http://schemas.microsoft.com/office/powerpoint/2010/main" val="15740294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图形用户界面, 文本&#10;&#10;描述已自动生成">
            <a:extLst>
              <a:ext uri="{FF2B5EF4-FFF2-40B4-BE49-F238E27FC236}">
                <a16:creationId xmlns:a16="http://schemas.microsoft.com/office/drawing/2014/main" id="{388F2663-3F3A-3865-32EC-0A79C73A3E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59" y="71147"/>
            <a:ext cx="6148563" cy="3019923"/>
          </a:xfrm>
          <a:prstGeom prst="rect">
            <a:avLst/>
          </a:prstGeom>
        </p:spPr>
      </p:pic>
      <p:pic>
        <p:nvPicPr>
          <p:cNvPr id="5" name="图片 4" descr="文本&#10;&#10;描述已自动生成">
            <a:extLst>
              <a:ext uri="{FF2B5EF4-FFF2-40B4-BE49-F238E27FC236}">
                <a16:creationId xmlns:a16="http://schemas.microsoft.com/office/drawing/2014/main" id="{14246776-0F01-6325-87F6-055D5B0BFA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886" y="2268589"/>
            <a:ext cx="5395428" cy="3977985"/>
          </a:xfrm>
          <a:prstGeom prst="rect">
            <a:avLst/>
          </a:prstGeom>
        </p:spPr>
      </p:pic>
      <p:pic>
        <p:nvPicPr>
          <p:cNvPr id="7" name="图片 6" descr="文本&#10;&#10;描述已自动生成">
            <a:extLst>
              <a:ext uri="{FF2B5EF4-FFF2-40B4-BE49-F238E27FC236}">
                <a16:creationId xmlns:a16="http://schemas.microsoft.com/office/drawing/2014/main" id="{124B34FA-47E3-2197-A2D6-EC964EC12A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2607" y="317149"/>
            <a:ext cx="6904318" cy="5547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92938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C947173-277D-A789-80C3-B1193BE67120}"/>
              </a:ext>
            </a:extLst>
          </p:cNvPr>
          <p:cNvSpPr txBox="1"/>
          <p:nvPr/>
        </p:nvSpPr>
        <p:spPr>
          <a:xfrm>
            <a:off x="10735275" y="6246574"/>
            <a:ext cx="2393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矜持</a:t>
            </a:r>
          </a:p>
        </p:txBody>
      </p:sp>
    </p:spTree>
    <p:extLst>
      <p:ext uri="{BB962C8B-B14F-4D97-AF65-F5344CB8AC3E}">
        <p14:creationId xmlns:p14="http://schemas.microsoft.com/office/powerpoint/2010/main" val="208437806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C947173-277D-A789-80C3-B1193BE67120}"/>
              </a:ext>
            </a:extLst>
          </p:cNvPr>
          <p:cNvSpPr txBox="1"/>
          <p:nvPr/>
        </p:nvSpPr>
        <p:spPr>
          <a:xfrm>
            <a:off x="10735275" y="6246574"/>
            <a:ext cx="2393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矜持</a:t>
            </a:r>
          </a:p>
        </p:txBody>
      </p:sp>
    </p:spTree>
    <p:extLst>
      <p:ext uri="{BB962C8B-B14F-4D97-AF65-F5344CB8AC3E}">
        <p14:creationId xmlns:p14="http://schemas.microsoft.com/office/powerpoint/2010/main" val="153516100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C947173-277D-A789-80C3-B1193BE67120}"/>
              </a:ext>
            </a:extLst>
          </p:cNvPr>
          <p:cNvSpPr txBox="1"/>
          <p:nvPr/>
        </p:nvSpPr>
        <p:spPr>
          <a:xfrm>
            <a:off x="10735275" y="6246574"/>
            <a:ext cx="2393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矜持</a:t>
            </a:r>
          </a:p>
        </p:txBody>
      </p:sp>
    </p:spTree>
    <p:extLst>
      <p:ext uri="{BB962C8B-B14F-4D97-AF65-F5344CB8AC3E}">
        <p14:creationId xmlns:p14="http://schemas.microsoft.com/office/powerpoint/2010/main" val="274423684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C947173-277D-A789-80C3-B1193BE67120}"/>
              </a:ext>
            </a:extLst>
          </p:cNvPr>
          <p:cNvSpPr txBox="1"/>
          <p:nvPr/>
        </p:nvSpPr>
        <p:spPr>
          <a:xfrm>
            <a:off x="10735275" y="6246574"/>
            <a:ext cx="2393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矜持</a:t>
            </a:r>
          </a:p>
        </p:txBody>
      </p:sp>
    </p:spTree>
    <p:extLst>
      <p:ext uri="{BB962C8B-B14F-4D97-AF65-F5344CB8AC3E}">
        <p14:creationId xmlns:p14="http://schemas.microsoft.com/office/powerpoint/2010/main" val="295152754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C947173-277D-A789-80C3-B1193BE67120}"/>
              </a:ext>
            </a:extLst>
          </p:cNvPr>
          <p:cNvSpPr txBox="1"/>
          <p:nvPr/>
        </p:nvSpPr>
        <p:spPr>
          <a:xfrm>
            <a:off x="10735275" y="6246574"/>
            <a:ext cx="2393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矜持</a:t>
            </a:r>
          </a:p>
        </p:txBody>
      </p:sp>
    </p:spTree>
    <p:extLst>
      <p:ext uri="{BB962C8B-B14F-4D97-AF65-F5344CB8AC3E}">
        <p14:creationId xmlns:p14="http://schemas.microsoft.com/office/powerpoint/2010/main" val="178841193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C947173-277D-A789-80C3-B1193BE67120}"/>
              </a:ext>
            </a:extLst>
          </p:cNvPr>
          <p:cNvSpPr txBox="1"/>
          <p:nvPr/>
        </p:nvSpPr>
        <p:spPr>
          <a:xfrm>
            <a:off x="10735275" y="6246574"/>
            <a:ext cx="2393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矜持</a:t>
            </a:r>
          </a:p>
        </p:txBody>
      </p:sp>
    </p:spTree>
    <p:extLst>
      <p:ext uri="{BB962C8B-B14F-4D97-AF65-F5344CB8AC3E}">
        <p14:creationId xmlns:p14="http://schemas.microsoft.com/office/powerpoint/2010/main" val="3318577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C947173-277D-A789-80C3-B1193BE67120}"/>
              </a:ext>
            </a:extLst>
          </p:cNvPr>
          <p:cNvSpPr txBox="1"/>
          <p:nvPr/>
        </p:nvSpPr>
        <p:spPr>
          <a:xfrm>
            <a:off x="10735275" y="6246574"/>
            <a:ext cx="2393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矜持</a:t>
            </a:r>
          </a:p>
        </p:txBody>
      </p:sp>
    </p:spTree>
    <p:extLst>
      <p:ext uri="{BB962C8B-B14F-4D97-AF65-F5344CB8AC3E}">
        <p14:creationId xmlns:p14="http://schemas.microsoft.com/office/powerpoint/2010/main" val="280341283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C947173-277D-A789-80C3-B1193BE67120}"/>
              </a:ext>
            </a:extLst>
          </p:cNvPr>
          <p:cNvSpPr txBox="1"/>
          <p:nvPr/>
        </p:nvSpPr>
        <p:spPr>
          <a:xfrm>
            <a:off x="10735275" y="6246574"/>
            <a:ext cx="2393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矜持</a:t>
            </a:r>
          </a:p>
        </p:txBody>
      </p:sp>
    </p:spTree>
    <p:extLst>
      <p:ext uri="{BB962C8B-B14F-4D97-AF65-F5344CB8AC3E}">
        <p14:creationId xmlns:p14="http://schemas.microsoft.com/office/powerpoint/2010/main" val="156316556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C947173-277D-A789-80C3-B1193BE67120}"/>
              </a:ext>
            </a:extLst>
          </p:cNvPr>
          <p:cNvSpPr txBox="1"/>
          <p:nvPr/>
        </p:nvSpPr>
        <p:spPr>
          <a:xfrm>
            <a:off x="10735275" y="6246574"/>
            <a:ext cx="2393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矜持</a:t>
            </a:r>
          </a:p>
        </p:txBody>
      </p:sp>
    </p:spTree>
    <p:extLst>
      <p:ext uri="{BB962C8B-B14F-4D97-AF65-F5344CB8AC3E}">
        <p14:creationId xmlns:p14="http://schemas.microsoft.com/office/powerpoint/2010/main" val="358266078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C947173-277D-A789-80C3-B1193BE67120}"/>
              </a:ext>
            </a:extLst>
          </p:cNvPr>
          <p:cNvSpPr txBox="1"/>
          <p:nvPr/>
        </p:nvSpPr>
        <p:spPr>
          <a:xfrm>
            <a:off x="10735275" y="6246574"/>
            <a:ext cx="2393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矜持</a:t>
            </a:r>
          </a:p>
        </p:txBody>
      </p:sp>
    </p:spTree>
    <p:extLst>
      <p:ext uri="{BB962C8B-B14F-4D97-AF65-F5344CB8AC3E}">
        <p14:creationId xmlns:p14="http://schemas.microsoft.com/office/powerpoint/2010/main" val="159165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图形用户界面, 文本, 应用程序&#10;&#10;描述已自动生成">
            <a:extLst>
              <a:ext uri="{FF2B5EF4-FFF2-40B4-BE49-F238E27FC236}">
                <a16:creationId xmlns:a16="http://schemas.microsoft.com/office/drawing/2014/main" id="{D988D156-6681-0467-4806-5643DAD446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73472" cy="5836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66731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C947173-277D-A789-80C3-B1193BE67120}"/>
              </a:ext>
            </a:extLst>
          </p:cNvPr>
          <p:cNvSpPr txBox="1"/>
          <p:nvPr/>
        </p:nvSpPr>
        <p:spPr>
          <a:xfrm>
            <a:off x="10735275" y="6246574"/>
            <a:ext cx="2393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矜持</a:t>
            </a:r>
          </a:p>
        </p:txBody>
      </p:sp>
    </p:spTree>
    <p:extLst>
      <p:ext uri="{BB962C8B-B14F-4D97-AF65-F5344CB8AC3E}">
        <p14:creationId xmlns:p14="http://schemas.microsoft.com/office/powerpoint/2010/main" val="77527702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C947173-277D-A789-80C3-B1193BE67120}"/>
              </a:ext>
            </a:extLst>
          </p:cNvPr>
          <p:cNvSpPr txBox="1"/>
          <p:nvPr/>
        </p:nvSpPr>
        <p:spPr>
          <a:xfrm>
            <a:off x="10735275" y="6246574"/>
            <a:ext cx="2393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矜持</a:t>
            </a:r>
          </a:p>
        </p:txBody>
      </p:sp>
    </p:spTree>
    <p:extLst>
      <p:ext uri="{BB962C8B-B14F-4D97-AF65-F5344CB8AC3E}">
        <p14:creationId xmlns:p14="http://schemas.microsoft.com/office/powerpoint/2010/main" val="48186672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C947173-277D-A789-80C3-B1193BE67120}"/>
              </a:ext>
            </a:extLst>
          </p:cNvPr>
          <p:cNvSpPr txBox="1"/>
          <p:nvPr/>
        </p:nvSpPr>
        <p:spPr>
          <a:xfrm>
            <a:off x="10735275" y="6246574"/>
            <a:ext cx="2393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矜持</a:t>
            </a:r>
          </a:p>
        </p:txBody>
      </p:sp>
    </p:spTree>
    <p:extLst>
      <p:ext uri="{BB962C8B-B14F-4D97-AF65-F5344CB8AC3E}">
        <p14:creationId xmlns:p14="http://schemas.microsoft.com/office/powerpoint/2010/main" val="3901692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C947173-277D-A789-80C3-B1193BE67120}"/>
              </a:ext>
            </a:extLst>
          </p:cNvPr>
          <p:cNvSpPr txBox="1"/>
          <p:nvPr/>
        </p:nvSpPr>
        <p:spPr>
          <a:xfrm>
            <a:off x="10735275" y="6246574"/>
            <a:ext cx="2393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矜持</a:t>
            </a:r>
          </a:p>
        </p:txBody>
      </p:sp>
    </p:spTree>
    <p:extLst>
      <p:ext uri="{BB962C8B-B14F-4D97-AF65-F5344CB8AC3E}">
        <p14:creationId xmlns:p14="http://schemas.microsoft.com/office/powerpoint/2010/main" val="19107051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图形用户界面, 文本, 应用程序&#10;&#10;描述已自动生成">
            <a:extLst>
              <a:ext uri="{FF2B5EF4-FFF2-40B4-BE49-F238E27FC236}">
                <a16:creationId xmlns:a16="http://schemas.microsoft.com/office/drawing/2014/main" id="{C2708168-9776-B27E-8824-1A74BFF564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141348" cy="4134678"/>
          </a:xfrm>
          <a:prstGeom prst="rect">
            <a:avLst/>
          </a:prstGeom>
        </p:spPr>
      </p:pic>
      <p:pic>
        <p:nvPicPr>
          <p:cNvPr id="6" name="图片 5" descr="图片包含 文本&#10;&#10;描述已自动生成">
            <a:extLst>
              <a:ext uri="{FF2B5EF4-FFF2-40B4-BE49-F238E27FC236}">
                <a16:creationId xmlns:a16="http://schemas.microsoft.com/office/drawing/2014/main" id="{545A03B0-2AD6-01F4-5E0A-47008399BE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70" y="3839388"/>
            <a:ext cx="9491156" cy="2776517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9C947173-277D-A789-80C3-B1193BE67120}"/>
              </a:ext>
            </a:extLst>
          </p:cNvPr>
          <p:cNvSpPr txBox="1"/>
          <p:nvPr/>
        </p:nvSpPr>
        <p:spPr>
          <a:xfrm>
            <a:off x="6463747" y="362609"/>
            <a:ext cx="434008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Constructor</a:t>
            </a:r>
            <a:r>
              <a:rPr lang="zh-CN" altLang="en-US" dirty="0">
                <a:solidFill>
                  <a:srgbClr val="FF0000"/>
                </a:solidFill>
              </a:rPr>
              <a:t>也可以重载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但是这种方法是不对的，因为在</a:t>
            </a:r>
            <a:r>
              <a:rPr lang="en-US" altLang="zh-CN" dirty="0">
                <a:solidFill>
                  <a:srgbClr val="FF0000"/>
                </a:solidFill>
              </a:rPr>
              <a:t>constructor</a:t>
            </a:r>
            <a:r>
              <a:rPr lang="zh-CN" altLang="en-US" dirty="0">
                <a:solidFill>
                  <a:srgbClr val="FF0000"/>
                </a:solidFill>
              </a:rPr>
              <a:t>里没有对变量进行初始化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可以选择两种方式：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1.</a:t>
            </a:r>
            <a:r>
              <a:rPr lang="zh-CN" altLang="en-US" dirty="0">
                <a:solidFill>
                  <a:srgbClr val="FF0000"/>
                </a:solidFill>
              </a:rPr>
              <a:t>同样变量名字，然后用</a:t>
            </a:r>
            <a:r>
              <a:rPr lang="en-US" altLang="zh-CN" dirty="0">
                <a:solidFill>
                  <a:srgbClr val="FF0000"/>
                </a:solidFill>
              </a:rPr>
              <a:t>this</a:t>
            </a:r>
            <a:r>
              <a:rPr lang="zh-CN" altLang="en-US" dirty="0">
                <a:solidFill>
                  <a:srgbClr val="FF0000"/>
                </a:solidFill>
              </a:rPr>
              <a:t>进行初始化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2</a:t>
            </a:r>
            <a:r>
              <a:rPr lang="zh-CN" altLang="en-US" dirty="0">
                <a:solidFill>
                  <a:srgbClr val="FF0000"/>
                </a:solidFill>
              </a:rPr>
              <a:t>取不同名字，</a:t>
            </a:r>
            <a:r>
              <a:rPr lang="en-US" altLang="zh-CN" dirty="0">
                <a:solidFill>
                  <a:srgbClr val="FF0000"/>
                </a:solidFill>
              </a:rPr>
              <a:t>ID=</a:t>
            </a:r>
            <a:r>
              <a:rPr lang="zh-CN" altLang="en-US" dirty="0">
                <a:solidFill>
                  <a:srgbClr val="FF0000"/>
                </a:solidFill>
              </a:rPr>
              <a:t>新名字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推荐第一种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还有就是</a:t>
            </a:r>
            <a:r>
              <a:rPr lang="en-US" altLang="zh-CN" dirty="0">
                <a:solidFill>
                  <a:srgbClr val="FF0000"/>
                </a:solidFill>
              </a:rPr>
              <a:t>this</a:t>
            </a:r>
            <a:r>
              <a:rPr lang="zh-CN" altLang="en-US" dirty="0">
                <a:solidFill>
                  <a:srgbClr val="FF0000"/>
                </a:solidFill>
              </a:rPr>
              <a:t>关键字的用法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                     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9745505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C947173-277D-A789-80C3-B1193BE67120}"/>
              </a:ext>
            </a:extLst>
          </p:cNvPr>
          <p:cNvSpPr txBox="1"/>
          <p:nvPr/>
        </p:nvSpPr>
        <p:spPr>
          <a:xfrm>
            <a:off x="6659386" y="711536"/>
            <a:ext cx="44982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第二种方法不咋推荐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重点是要给已经声明的变量赋值，赋初始值</a:t>
            </a:r>
          </a:p>
        </p:txBody>
      </p:sp>
      <p:pic>
        <p:nvPicPr>
          <p:cNvPr id="4" name="图片 3" descr="图形用户界面, 文本, 应用程序, 电子邮件&#10;&#10;描述已自动生成">
            <a:extLst>
              <a:ext uri="{FF2B5EF4-FFF2-40B4-BE49-F238E27FC236}">
                <a16:creationId xmlns:a16="http://schemas.microsoft.com/office/drawing/2014/main" id="{85B3A814-BD7A-24D5-5E35-1872E0F4FD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9513"/>
            <a:ext cx="6096000" cy="5976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06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图形用户界面, 应用程序&#10;&#10;描述已自动生成">
            <a:extLst>
              <a:ext uri="{FF2B5EF4-FFF2-40B4-BE49-F238E27FC236}">
                <a16:creationId xmlns:a16="http://schemas.microsoft.com/office/drawing/2014/main" id="{66191D77-8CC2-718A-D94C-3C59E94CCF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63" y="87549"/>
            <a:ext cx="12099137" cy="6770451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9C947173-277D-A789-80C3-B1193BE67120}"/>
              </a:ext>
            </a:extLst>
          </p:cNvPr>
          <p:cNvSpPr txBox="1"/>
          <p:nvPr/>
        </p:nvSpPr>
        <p:spPr>
          <a:xfrm>
            <a:off x="5266350" y="3105834"/>
            <a:ext cx="44613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没搞懂这里为什么要写</a:t>
            </a:r>
            <a:r>
              <a:rPr lang="en-US" altLang="zh-CN" dirty="0">
                <a:solidFill>
                  <a:srgbClr val="FF0000"/>
                </a:solidFill>
              </a:rPr>
              <a:t>constructor</a:t>
            </a:r>
          </a:p>
          <a:p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说是因为随着类一起加载</a:t>
            </a:r>
          </a:p>
        </p:txBody>
      </p:sp>
    </p:spTree>
    <p:extLst>
      <p:ext uri="{BB962C8B-B14F-4D97-AF65-F5344CB8AC3E}">
        <p14:creationId xmlns:p14="http://schemas.microsoft.com/office/powerpoint/2010/main" val="31037411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7344</TotalTime>
  <Words>504</Words>
  <Application>Microsoft Office PowerPoint</Application>
  <PresentationFormat>宽屏</PresentationFormat>
  <Paragraphs>104</Paragraphs>
  <Slides>63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63</vt:i4>
      </vt:variant>
    </vt:vector>
  </HeadingPairs>
  <TitlesOfParts>
    <vt:vector size="6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ULStudent:YU.MENG</dc:creator>
  <cp:lastModifiedBy>YU MENG</cp:lastModifiedBy>
  <cp:revision>28</cp:revision>
  <dcterms:created xsi:type="dcterms:W3CDTF">2022-12-31T11:46:33Z</dcterms:created>
  <dcterms:modified xsi:type="dcterms:W3CDTF">2023-01-05T14:10:46Z</dcterms:modified>
</cp:coreProperties>
</file>